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2" r:id="rId2"/>
    <p:sldId id="1600" r:id="rId3"/>
    <p:sldId id="1603" r:id="rId4"/>
    <p:sldId id="1602" r:id="rId5"/>
    <p:sldId id="300" r:id="rId6"/>
    <p:sldId id="297" r:id="rId7"/>
    <p:sldId id="301" r:id="rId8"/>
    <p:sldId id="302" r:id="rId9"/>
    <p:sldId id="298" r:id="rId10"/>
    <p:sldId id="303" r:id="rId11"/>
    <p:sldId id="299" r:id="rId12"/>
    <p:sldId id="304" r:id="rId13"/>
    <p:sldId id="734" r:id="rId14"/>
    <p:sldId id="727" r:id="rId15"/>
    <p:sldId id="733" r:id="rId16"/>
    <p:sldId id="739" r:id="rId17"/>
    <p:sldId id="737" r:id="rId18"/>
    <p:sldId id="738" r:id="rId19"/>
    <p:sldId id="741" r:id="rId20"/>
    <p:sldId id="742" r:id="rId21"/>
    <p:sldId id="728" r:id="rId22"/>
    <p:sldId id="729" r:id="rId23"/>
    <p:sldId id="1605" r:id="rId24"/>
    <p:sldId id="1606" r:id="rId25"/>
    <p:sldId id="1607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08" autoAdjust="0"/>
    <p:restoredTop sz="94681" autoAdjust="0"/>
  </p:normalViewPr>
  <p:slideViewPr>
    <p:cSldViewPr snapToGrid="0" snapToObjects="1">
      <p:cViewPr varScale="1">
        <p:scale>
          <a:sx n="131" d="100"/>
          <a:sy n="131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8FDC5-AA3E-B547-9AB5-50C649CFC791}" type="doc">
      <dgm:prSet loTypeId="urn:microsoft.com/office/officeart/2005/8/layout/chevron1" loCatId="" qsTypeId="urn:microsoft.com/office/officeart/2005/8/quickstyle/simple4" qsCatId="simple" csTypeId="urn:microsoft.com/office/officeart/2005/8/colors/colorful4" csCatId="colorful" phldr="1"/>
      <dgm:spPr/>
    </dgm:pt>
    <dgm:pt modelId="{27A21D84-EEC3-AB4E-B4DE-7F6B5992C973}">
      <dgm:prSet phldrT="[Text]" custT="1"/>
      <dgm:spPr>
        <a:xfrm>
          <a:off x="2694711" y="49583"/>
          <a:ext cx="1494829" cy="597931"/>
        </a:xfrm>
        <a:prstGeom prst="chevron">
          <a:avLst/>
        </a:prstGeom>
        <a:gradFill rotWithShape="0">
          <a:gsLst>
            <a:gs pos="0">
              <a:srgbClr val="363A8C"/>
            </a:gs>
            <a:gs pos="80000">
              <a:srgbClr val="8064A2">
                <a:hueOff val="-1785908"/>
                <a:satOff val="10760"/>
                <a:lumOff val="862"/>
                <a:alphaOff val="0"/>
                <a:shade val="93000"/>
                <a:satMod val="130000"/>
              </a:srgbClr>
            </a:gs>
            <a:gs pos="100000">
              <a:srgbClr val="8064A2">
                <a:hueOff val="-1785908"/>
                <a:satOff val="10760"/>
                <a:lumOff val="86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Data reduction</a:t>
          </a:r>
        </a:p>
      </dgm:t>
    </dgm:pt>
    <dgm:pt modelId="{01AEA811-5A65-A44D-9925-564232774D75}" type="parTrans" cxnId="{1D79E4FD-96C4-7D46-8470-F31A10DCC6E2}">
      <dgm:prSet/>
      <dgm:spPr/>
      <dgm:t>
        <a:bodyPr/>
        <a:lstStyle/>
        <a:p>
          <a:endParaRPr lang="en-US" sz="1200"/>
        </a:p>
      </dgm:t>
    </dgm:pt>
    <dgm:pt modelId="{5D1E1FC4-BE58-3544-8BB6-BCEFF647BA75}" type="sibTrans" cxnId="{1D79E4FD-96C4-7D46-8470-F31A10DCC6E2}">
      <dgm:prSet/>
      <dgm:spPr/>
      <dgm:t>
        <a:bodyPr/>
        <a:lstStyle/>
        <a:p>
          <a:endParaRPr lang="en-US" sz="1200"/>
        </a:p>
      </dgm:t>
    </dgm:pt>
    <dgm:pt modelId="{C58AD629-5553-E54A-94A2-D6C69799E4A5}" type="pres">
      <dgm:prSet presAssocID="{79F8FDC5-AA3E-B547-9AB5-50C649CFC791}" presName="Name0" presStyleCnt="0">
        <dgm:presLayoutVars>
          <dgm:dir/>
          <dgm:animLvl val="lvl"/>
          <dgm:resizeHandles val="exact"/>
        </dgm:presLayoutVars>
      </dgm:prSet>
      <dgm:spPr/>
    </dgm:pt>
    <dgm:pt modelId="{E8C6DF36-B2D5-944B-BF83-26BC27AC9104}" type="pres">
      <dgm:prSet presAssocID="{27A21D84-EEC3-AB4E-B4DE-7F6B5992C973}" presName="parTxOnly" presStyleLbl="node1" presStyleIdx="0" presStyleCnt="1" custLinFactNeighborX="30082" custLinFactNeighborY="23341">
        <dgm:presLayoutVars>
          <dgm:chMax val="0"/>
          <dgm:chPref val="0"/>
          <dgm:bulletEnabled val="1"/>
        </dgm:presLayoutVars>
      </dgm:prSet>
      <dgm:spPr/>
    </dgm:pt>
  </dgm:ptLst>
  <dgm:cxnLst>
    <dgm:cxn modelId="{A2585D5A-D722-0D4D-9D04-4F67A7750738}" type="presOf" srcId="{79F8FDC5-AA3E-B547-9AB5-50C649CFC791}" destId="{C58AD629-5553-E54A-94A2-D6C69799E4A5}" srcOrd="0" destOrd="0" presId="urn:microsoft.com/office/officeart/2005/8/layout/chevron1"/>
    <dgm:cxn modelId="{E3B9F1A4-0D6A-6A44-856A-402E1E759CA3}" type="presOf" srcId="{27A21D84-EEC3-AB4E-B4DE-7F6B5992C973}" destId="{E8C6DF36-B2D5-944B-BF83-26BC27AC9104}" srcOrd="0" destOrd="0" presId="urn:microsoft.com/office/officeart/2005/8/layout/chevron1"/>
    <dgm:cxn modelId="{1D79E4FD-96C4-7D46-8470-F31A10DCC6E2}" srcId="{79F8FDC5-AA3E-B547-9AB5-50C649CFC791}" destId="{27A21D84-EEC3-AB4E-B4DE-7F6B5992C973}" srcOrd="0" destOrd="0" parTransId="{01AEA811-5A65-A44D-9925-564232774D75}" sibTransId="{5D1E1FC4-BE58-3544-8BB6-BCEFF647BA75}"/>
    <dgm:cxn modelId="{DED27BBD-7E14-044F-B6A1-34F2DD47E03C}" type="presParOf" srcId="{C58AD629-5553-E54A-94A2-D6C69799E4A5}" destId="{E8C6DF36-B2D5-944B-BF83-26BC27AC910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F8FDC5-AA3E-B547-9AB5-50C649CFC791}" type="doc">
      <dgm:prSet loTypeId="urn:microsoft.com/office/officeart/2005/8/layout/chevron1" loCatId="" qsTypeId="urn:microsoft.com/office/officeart/2005/8/quickstyle/simple4" qsCatId="simple" csTypeId="urn:microsoft.com/office/officeart/2005/8/colors/colorful4" csCatId="colorful" phldr="1"/>
      <dgm:spPr/>
    </dgm:pt>
    <dgm:pt modelId="{27A21D84-EEC3-AB4E-B4DE-7F6B5992C973}">
      <dgm:prSet phldrT="[Text]" custT="1"/>
      <dgm:spPr>
        <a:xfrm>
          <a:off x="2694711" y="49583"/>
          <a:ext cx="1494829" cy="597931"/>
        </a:xfrm>
        <a:prstGeom prst="chevron">
          <a:avLst/>
        </a:prstGeom>
        <a:gradFill rotWithShape="0">
          <a:gsLst>
            <a:gs pos="0">
              <a:srgbClr val="363A8C"/>
            </a:gs>
            <a:gs pos="80000">
              <a:srgbClr val="8064A2">
                <a:hueOff val="-1785908"/>
                <a:satOff val="10760"/>
                <a:lumOff val="862"/>
                <a:alphaOff val="0"/>
                <a:shade val="93000"/>
                <a:satMod val="130000"/>
              </a:srgbClr>
            </a:gs>
            <a:gs pos="100000">
              <a:srgbClr val="8064A2">
                <a:hueOff val="-1785908"/>
                <a:satOff val="10760"/>
                <a:lumOff val="86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Data reduction</a:t>
          </a:r>
        </a:p>
      </dgm:t>
    </dgm:pt>
    <dgm:pt modelId="{01AEA811-5A65-A44D-9925-564232774D75}" type="parTrans" cxnId="{1D79E4FD-96C4-7D46-8470-F31A10DCC6E2}">
      <dgm:prSet/>
      <dgm:spPr/>
      <dgm:t>
        <a:bodyPr/>
        <a:lstStyle/>
        <a:p>
          <a:endParaRPr lang="en-US" sz="1200"/>
        </a:p>
      </dgm:t>
    </dgm:pt>
    <dgm:pt modelId="{5D1E1FC4-BE58-3544-8BB6-BCEFF647BA75}" type="sibTrans" cxnId="{1D79E4FD-96C4-7D46-8470-F31A10DCC6E2}">
      <dgm:prSet/>
      <dgm:spPr/>
      <dgm:t>
        <a:bodyPr/>
        <a:lstStyle/>
        <a:p>
          <a:endParaRPr lang="en-US" sz="1200"/>
        </a:p>
      </dgm:t>
    </dgm:pt>
    <dgm:pt modelId="{EE9FA853-A6BD-A049-B1F6-3538B1421AE1}">
      <dgm:prSet phldrT="[Text]" custT="1"/>
      <dgm:spPr>
        <a:xfrm>
          <a:off x="4040058" y="49583"/>
          <a:ext cx="1494829" cy="597931"/>
        </a:xfrm>
        <a:prstGeom prst="chevron">
          <a:avLst/>
        </a:prstGeom>
        <a:gradFill rotWithShape="0">
          <a:gsLst>
            <a:gs pos="0">
              <a:srgbClr val="314E93"/>
            </a:gs>
            <a:gs pos="80000">
              <a:srgbClr val="8064A2">
                <a:hueOff val="-2678862"/>
                <a:satOff val="16139"/>
                <a:lumOff val="1294"/>
                <a:alphaOff val="0"/>
                <a:shade val="93000"/>
                <a:satMod val="130000"/>
              </a:srgbClr>
            </a:gs>
            <a:gs pos="100000">
              <a:srgbClr val="8064A2">
                <a:hueOff val="-2678862"/>
                <a:satOff val="16139"/>
                <a:lumOff val="129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Data analysis</a:t>
          </a:r>
        </a:p>
      </dgm:t>
    </dgm:pt>
    <dgm:pt modelId="{0B58851B-1718-8443-8714-8C10EFF349F1}" type="parTrans" cxnId="{F84760CA-2B9D-144A-ACE5-55539E252D05}">
      <dgm:prSet/>
      <dgm:spPr/>
      <dgm:t>
        <a:bodyPr/>
        <a:lstStyle/>
        <a:p>
          <a:endParaRPr lang="en-US"/>
        </a:p>
      </dgm:t>
    </dgm:pt>
    <dgm:pt modelId="{BDAAE61E-DB69-D140-B3D1-72FF05178C8F}" type="sibTrans" cxnId="{F84760CA-2B9D-144A-ACE5-55539E252D05}">
      <dgm:prSet/>
      <dgm:spPr/>
      <dgm:t>
        <a:bodyPr/>
        <a:lstStyle/>
        <a:p>
          <a:endParaRPr lang="en-US"/>
        </a:p>
      </dgm:t>
    </dgm:pt>
    <dgm:pt modelId="{C58AD629-5553-E54A-94A2-D6C69799E4A5}" type="pres">
      <dgm:prSet presAssocID="{79F8FDC5-AA3E-B547-9AB5-50C649CFC791}" presName="Name0" presStyleCnt="0">
        <dgm:presLayoutVars>
          <dgm:dir/>
          <dgm:animLvl val="lvl"/>
          <dgm:resizeHandles val="exact"/>
        </dgm:presLayoutVars>
      </dgm:prSet>
      <dgm:spPr/>
    </dgm:pt>
    <dgm:pt modelId="{E8C6DF36-B2D5-944B-BF83-26BC27AC9104}" type="pres">
      <dgm:prSet presAssocID="{27A21D84-EEC3-AB4E-B4DE-7F6B5992C973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262EBD8F-A4A4-344C-93DA-200ADF6D9F4C}" type="pres">
      <dgm:prSet presAssocID="{5D1E1FC4-BE58-3544-8BB6-BCEFF647BA75}" presName="parTxOnlySpace" presStyleCnt="0"/>
      <dgm:spPr/>
    </dgm:pt>
    <dgm:pt modelId="{118E839D-703D-114F-8FB3-FE793764E61A}" type="pres">
      <dgm:prSet presAssocID="{EE9FA853-A6BD-A049-B1F6-3538B1421AE1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621BC70C-DC85-9647-98F3-F3CE15649F4B}" type="presOf" srcId="{EE9FA853-A6BD-A049-B1F6-3538B1421AE1}" destId="{118E839D-703D-114F-8FB3-FE793764E61A}" srcOrd="0" destOrd="0" presId="urn:microsoft.com/office/officeart/2005/8/layout/chevron1"/>
    <dgm:cxn modelId="{A2585D5A-D722-0D4D-9D04-4F67A7750738}" type="presOf" srcId="{79F8FDC5-AA3E-B547-9AB5-50C649CFC791}" destId="{C58AD629-5553-E54A-94A2-D6C69799E4A5}" srcOrd="0" destOrd="0" presId="urn:microsoft.com/office/officeart/2005/8/layout/chevron1"/>
    <dgm:cxn modelId="{E3B9F1A4-0D6A-6A44-856A-402E1E759CA3}" type="presOf" srcId="{27A21D84-EEC3-AB4E-B4DE-7F6B5992C973}" destId="{E8C6DF36-B2D5-944B-BF83-26BC27AC9104}" srcOrd="0" destOrd="0" presId="urn:microsoft.com/office/officeart/2005/8/layout/chevron1"/>
    <dgm:cxn modelId="{F84760CA-2B9D-144A-ACE5-55539E252D05}" srcId="{79F8FDC5-AA3E-B547-9AB5-50C649CFC791}" destId="{EE9FA853-A6BD-A049-B1F6-3538B1421AE1}" srcOrd="1" destOrd="0" parTransId="{0B58851B-1718-8443-8714-8C10EFF349F1}" sibTransId="{BDAAE61E-DB69-D140-B3D1-72FF05178C8F}"/>
    <dgm:cxn modelId="{1D79E4FD-96C4-7D46-8470-F31A10DCC6E2}" srcId="{79F8FDC5-AA3E-B547-9AB5-50C649CFC791}" destId="{27A21D84-EEC3-AB4E-B4DE-7F6B5992C973}" srcOrd="0" destOrd="0" parTransId="{01AEA811-5A65-A44D-9925-564232774D75}" sibTransId="{5D1E1FC4-BE58-3544-8BB6-BCEFF647BA75}"/>
    <dgm:cxn modelId="{DED27BBD-7E14-044F-B6A1-34F2DD47E03C}" type="presParOf" srcId="{C58AD629-5553-E54A-94A2-D6C69799E4A5}" destId="{E8C6DF36-B2D5-944B-BF83-26BC27AC9104}" srcOrd="0" destOrd="0" presId="urn:microsoft.com/office/officeart/2005/8/layout/chevron1"/>
    <dgm:cxn modelId="{2B7FDC32-1DAF-B240-BC62-60A3C56DE42C}" type="presParOf" srcId="{C58AD629-5553-E54A-94A2-D6C69799E4A5}" destId="{262EBD8F-A4A4-344C-93DA-200ADF6D9F4C}" srcOrd="1" destOrd="0" presId="urn:microsoft.com/office/officeart/2005/8/layout/chevron1"/>
    <dgm:cxn modelId="{142120F1-3B3B-994E-AD18-9A47C3D693FC}" type="presParOf" srcId="{C58AD629-5553-E54A-94A2-D6C69799E4A5}" destId="{118E839D-703D-114F-8FB3-FE793764E61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6DF36-B2D5-944B-BF83-26BC27AC9104}">
      <dsp:nvSpPr>
        <dsp:cNvPr id="0" name=""/>
        <dsp:cNvSpPr/>
      </dsp:nvSpPr>
      <dsp:spPr>
        <a:xfrm>
          <a:off x="0" y="249"/>
          <a:ext cx="1742124" cy="696849"/>
        </a:xfrm>
        <a:prstGeom prst="chevron">
          <a:avLst/>
        </a:prstGeom>
        <a:gradFill rotWithShape="0">
          <a:gsLst>
            <a:gs pos="0">
              <a:srgbClr val="363A8C"/>
            </a:gs>
            <a:gs pos="80000">
              <a:srgbClr val="8064A2">
                <a:hueOff val="-1785908"/>
                <a:satOff val="10760"/>
                <a:lumOff val="862"/>
                <a:alphaOff val="0"/>
                <a:shade val="93000"/>
                <a:satMod val="130000"/>
              </a:srgbClr>
            </a:gs>
            <a:gs pos="100000">
              <a:srgbClr val="8064A2">
                <a:hueOff val="-1785908"/>
                <a:satOff val="10760"/>
                <a:lumOff val="86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Data reduction</a:t>
          </a:r>
        </a:p>
      </dsp:txBody>
      <dsp:txXfrm>
        <a:off x="348425" y="249"/>
        <a:ext cx="1045275" cy="696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6DF36-B2D5-944B-BF83-26BC27AC9104}">
      <dsp:nvSpPr>
        <dsp:cNvPr id="0" name=""/>
        <dsp:cNvSpPr/>
      </dsp:nvSpPr>
      <dsp:spPr>
        <a:xfrm>
          <a:off x="2930" y="0"/>
          <a:ext cx="1751568" cy="697098"/>
        </a:xfrm>
        <a:prstGeom prst="chevron">
          <a:avLst/>
        </a:prstGeom>
        <a:gradFill rotWithShape="0">
          <a:gsLst>
            <a:gs pos="0">
              <a:srgbClr val="363A8C"/>
            </a:gs>
            <a:gs pos="80000">
              <a:srgbClr val="8064A2">
                <a:hueOff val="-1785908"/>
                <a:satOff val="10760"/>
                <a:lumOff val="862"/>
                <a:alphaOff val="0"/>
                <a:shade val="93000"/>
                <a:satMod val="130000"/>
              </a:srgbClr>
            </a:gs>
            <a:gs pos="100000">
              <a:srgbClr val="8064A2">
                <a:hueOff val="-1785908"/>
                <a:satOff val="10760"/>
                <a:lumOff val="86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Data reduction</a:t>
          </a:r>
        </a:p>
      </dsp:txBody>
      <dsp:txXfrm>
        <a:off x="351479" y="0"/>
        <a:ext cx="1054470" cy="697098"/>
      </dsp:txXfrm>
    </dsp:sp>
    <dsp:sp modelId="{118E839D-703D-114F-8FB3-FE793764E61A}">
      <dsp:nvSpPr>
        <dsp:cNvPr id="0" name=""/>
        <dsp:cNvSpPr/>
      </dsp:nvSpPr>
      <dsp:spPr>
        <a:xfrm>
          <a:off x="1579341" y="0"/>
          <a:ext cx="1751568" cy="697098"/>
        </a:xfrm>
        <a:prstGeom prst="chevron">
          <a:avLst/>
        </a:prstGeom>
        <a:gradFill rotWithShape="0">
          <a:gsLst>
            <a:gs pos="0">
              <a:srgbClr val="314E93"/>
            </a:gs>
            <a:gs pos="80000">
              <a:srgbClr val="8064A2">
                <a:hueOff val="-2678862"/>
                <a:satOff val="16139"/>
                <a:lumOff val="1294"/>
                <a:alphaOff val="0"/>
                <a:shade val="93000"/>
                <a:satMod val="130000"/>
              </a:srgbClr>
            </a:gs>
            <a:gs pos="100000">
              <a:srgbClr val="8064A2">
                <a:hueOff val="-2678862"/>
                <a:satOff val="16139"/>
                <a:lumOff val="129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Data analysis</a:t>
          </a:r>
        </a:p>
      </dsp:txBody>
      <dsp:txXfrm>
        <a:off x="1927890" y="0"/>
        <a:ext cx="1054470" cy="697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2023-10-23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215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0962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607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88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348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4831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106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4763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375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0555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6412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878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2023-10-23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2.xml"/><Relationship Id="rId1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1.svg"/><Relationship Id="rId2" Type="http://schemas.openxmlformats.org/officeDocument/2006/relationships/diagramData" Target="../diagrams/data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9.sv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3.svg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88268-92FD-5465-910C-42D03200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Updates on milestones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B75D0-4D93-B9D6-7D38-EC82DB38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IDS for diffraction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AC8B4-9B8E-E999-B997-2BACAD16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37DBE-EF11-0BCB-679F-2BB7DFF825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Status in October 2023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42D347-7EF8-8B26-CF87-E141A07A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2023-10-24</a:t>
            </a:r>
            <a:endParaRPr lang="sv-SE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1A4312E-0D2A-AC92-B63C-0C466E053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23" y="1446416"/>
            <a:ext cx="11521440" cy="4768062"/>
          </a:xfrm>
        </p:spPr>
        <p:txBody>
          <a:bodyPr/>
          <a:lstStyle/>
          <a:p>
            <a:r>
              <a:rPr lang="en-AU" sz="1600" b="1" dirty="0"/>
              <a:t>Milestone 1: </a:t>
            </a:r>
          </a:p>
          <a:p>
            <a:r>
              <a:rPr lang="en-GB" sz="1400" dirty="0"/>
              <a:t>DREAM Instrument scientist and first friendly users should be able to </a:t>
            </a:r>
            <a:r>
              <a:rPr lang="en-GB" sz="1400" b="1" dirty="0"/>
              <a:t>reduce and analyse (1D) powder diffraction data from DREAM simulated by </a:t>
            </a:r>
            <a:r>
              <a:rPr lang="en-GB" sz="1400" b="1" dirty="0" err="1"/>
              <a:t>McStas</a:t>
            </a:r>
            <a:r>
              <a:rPr lang="en-GB" sz="1400" b="1" dirty="0"/>
              <a:t>/GEANT4, stored in a </a:t>
            </a:r>
            <a:r>
              <a:rPr lang="en-GB" sz="1400" b="1" dirty="0" err="1"/>
              <a:t>NeXus</a:t>
            </a:r>
            <a:r>
              <a:rPr lang="en-GB" sz="1400" b="1" dirty="0"/>
              <a:t> file on </a:t>
            </a:r>
            <a:r>
              <a:rPr lang="en-GB" sz="1400" b="1" dirty="0" err="1"/>
              <a:t>Scicat</a:t>
            </a:r>
            <a:r>
              <a:rPr lang="en-GB" sz="1400" dirty="0"/>
              <a:t>.  The user should also be able to store reduced data (with relevant metadata) and reduction script on </a:t>
            </a:r>
            <a:r>
              <a:rPr lang="en-GB" sz="1400" dirty="0" err="1"/>
              <a:t>Scicat</a:t>
            </a:r>
            <a:r>
              <a:rPr lang="en-GB" sz="1400" dirty="0"/>
              <a:t>. </a:t>
            </a:r>
          </a:p>
          <a:p>
            <a:pPr marL="0" indent="0">
              <a:buNone/>
            </a:pPr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endParaRPr lang="en-AU" sz="1200" b="1" dirty="0"/>
          </a:p>
          <a:p>
            <a:r>
              <a:rPr lang="en-AU" sz="1600" b="1" dirty="0"/>
              <a:t>Milestone 2: </a:t>
            </a:r>
          </a:p>
          <a:p>
            <a:r>
              <a:rPr lang="en-GB" sz="1400" dirty="0"/>
              <a:t>DREAM Instrument scientist and first friendly users should be able to reduce and analyse </a:t>
            </a:r>
            <a:r>
              <a:rPr lang="en-GB" sz="1400" b="1" dirty="0"/>
              <a:t>pair distribution function (PDF) data from DREAM simulated by </a:t>
            </a:r>
            <a:r>
              <a:rPr lang="en-GB" sz="1400" b="1" dirty="0" err="1"/>
              <a:t>McStas</a:t>
            </a:r>
            <a:r>
              <a:rPr lang="en-GB" sz="1400" b="1" dirty="0"/>
              <a:t>/GEANT4, stored in a </a:t>
            </a:r>
            <a:r>
              <a:rPr lang="en-GB" sz="1400" b="1" dirty="0" err="1"/>
              <a:t>NeXus</a:t>
            </a:r>
            <a:r>
              <a:rPr lang="en-GB" sz="1400" b="1" dirty="0"/>
              <a:t> file on </a:t>
            </a:r>
            <a:r>
              <a:rPr lang="en-GB" sz="1400" b="1" dirty="0" err="1"/>
              <a:t>Scicat</a:t>
            </a:r>
            <a:r>
              <a:rPr lang="en-GB" sz="1400" dirty="0"/>
              <a:t>. The user should also be able to store reduced data (with relevant metadata) and reduction script on </a:t>
            </a:r>
            <a:r>
              <a:rPr lang="en-GB" sz="1400" dirty="0" err="1"/>
              <a:t>Scicat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endParaRPr lang="en-GB" sz="1400" dirty="0"/>
          </a:p>
          <a:p>
            <a:endParaRPr lang="en-AU" sz="1400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033C9F4-ECEB-33DE-3EC7-BB23B3112952}"/>
              </a:ext>
            </a:extLst>
          </p:cNvPr>
          <p:cNvGraphicFramePr>
            <a:graphicFrameLocks noGrp="1"/>
          </p:cNvGraphicFramePr>
          <p:nvPr/>
        </p:nvGraphicFramePr>
        <p:xfrm>
          <a:off x="538703" y="2566803"/>
          <a:ext cx="11521440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137">
                  <a:extLst>
                    <a:ext uri="{9D8B030D-6E8A-4147-A177-3AD203B41FA5}">
                      <a16:colId xmlns:a16="http://schemas.microsoft.com/office/drawing/2014/main" val="1268917842"/>
                    </a:ext>
                  </a:extLst>
                </a:gridCol>
                <a:gridCol w="7498303">
                  <a:extLst>
                    <a:ext uri="{9D8B030D-6E8A-4147-A177-3AD203B41FA5}">
                      <a16:colId xmlns:a16="http://schemas.microsoft.com/office/drawing/2014/main" val="100290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400" dirty="0"/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To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69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Adding data to </a:t>
                      </a:r>
                      <a:r>
                        <a:rPr lang="en-GB" sz="1400" dirty="0" err="1"/>
                        <a:t>NeXus</a:t>
                      </a:r>
                      <a:r>
                        <a:rPr lang="en-GB" sz="1400" dirty="0"/>
                        <a:t> file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Link </a:t>
                      </a:r>
                      <a:r>
                        <a:rPr lang="en-GB" sz="1400" dirty="0" err="1"/>
                        <a:t>Scipp</a:t>
                      </a:r>
                      <a:r>
                        <a:rPr lang="en-GB" sz="1400" dirty="0"/>
                        <a:t> ↔︎ </a:t>
                      </a:r>
                      <a:r>
                        <a:rPr lang="en-GB" sz="1400" dirty="0" err="1"/>
                        <a:t>EasyDiffraction</a:t>
                      </a:r>
                      <a:r>
                        <a:rPr lang="en-GB" sz="1400" dirty="0"/>
                        <a:t> (data)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Storing data on </a:t>
                      </a:r>
                      <a:r>
                        <a:rPr lang="en-GB" sz="1400" dirty="0" err="1"/>
                        <a:t>Scicat</a:t>
                      </a:r>
                      <a:r>
                        <a:rPr lang="en-GB" sz="1400" dirty="0"/>
                        <a:t> (raw data from SNS)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/>
                        <a:t>WFM stitching algorithm in </a:t>
                      </a:r>
                      <a:r>
                        <a:rPr lang="en-GB" sz="1400" dirty="0" err="1"/>
                        <a:t>Scipp</a:t>
                      </a:r>
                      <a:endParaRPr lang="en-GB" sz="1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/>
                        <a:t>Link </a:t>
                      </a:r>
                      <a:r>
                        <a:rPr lang="en-GB" sz="1400" dirty="0" err="1"/>
                        <a:t>Scipp</a:t>
                      </a:r>
                      <a:r>
                        <a:rPr lang="en-GB" sz="1400" dirty="0"/>
                        <a:t> ↔︎ </a:t>
                      </a:r>
                      <a:r>
                        <a:rPr lang="en-GB" sz="1400" dirty="0" err="1"/>
                        <a:t>Easydiffraction</a:t>
                      </a:r>
                      <a:r>
                        <a:rPr lang="en-GB" sz="1400" dirty="0"/>
                        <a:t> (metadata)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Storing and retrieving data from </a:t>
                      </a:r>
                      <a:r>
                        <a:rPr lang="en-GB" sz="1400" dirty="0" err="1"/>
                        <a:t>Scicat</a:t>
                      </a:r>
                      <a:r>
                        <a:rPr lang="en-GB" sz="1400" dirty="0"/>
                        <a:t> (DREAM raw, reduced data &amp; reduction script)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/>
                        <a:t>Reduction workflow for DREAM powder reduction as Jupyter notebook in </a:t>
                      </a:r>
                      <a:r>
                        <a:rPr lang="en-GB" sz="1400" dirty="0" err="1"/>
                        <a:t>Scipp</a:t>
                      </a:r>
                      <a:r>
                        <a:rPr lang="en-GB" sz="1400" dirty="0"/>
                        <a:t> online documentation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255302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1D7948A-79F5-28DE-AC39-F039940BEDDA}"/>
              </a:ext>
            </a:extLst>
          </p:cNvPr>
          <p:cNvGraphicFramePr>
            <a:graphicFrameLocks noGrp="1"/>
          </p:cNvGraphicFramePr>
          <p:nvPr/>
        </p:nvGraphicFramePr>
        <p:xfrm>
          <a:off x="441959" y="5422462"/>
          <a:ext cx="11521439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0041">
                  <a:extLst>
                    <a:ext uri="{9D8B030D-6E8A-4147-A177-3AD203B41FA5}">
                      <a16:colId xmlns:a16="http://schemas.microsoft.com/office/drawing/2014/main" val="1268917842"/>
                    </a:ext>
                  </a:extLst>
                </a:gridCol>
                <a:gridCol w="7391398">
                  <a:extLst>
                    <a:ext uri="{9D8B030D-6E8A-4147-A177-3AD203B41FA5}">
                      <a16:colId xmlns:a16="http://schemas.microsoft.com/office/drawing/2014/main" val="100290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400" dirty="0"/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To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69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Sample for </a:t>
                      </a:r>
                      <a:r>
                        <a:rPr lang="en-GB" sz="1400" dirty="0" err="1"/>
                        <a:t>McStas</a:t>
                      </a:r>
                      <a:r>
                        <a:rPr lang="en-GB" sz="1400" dirty="0"/>
                        <a:t> simulation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Support for PDF analysis in </a:t>
                      </a:r>
                      <a:r>
                        <a:rPr lang="en-GB" sz="1400" dirty="0" err="1"/>
                        <a:t>EasyDiffraction</a:t>
                      </a:r>
                      <a:r>
                        <a:rPr lang="en-GB" sz="1400" dirty="0"/>
                        <a:t> (Jupyter notebook)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err="1"/>
                        <a:t>Scipp</a:t>
                      </a:r>
                      <a:r>
                        <a:rPr lang="en-GB" sz="1400" dirty="0"/>
                        <a:t> PDF reduction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/>
                        <a:t>Link </a:t>
                      </a:r>
                      <a:r>
                        <a:rPr lang="en-GB" sz="1400" dirty="0" err="1"/>
                        <a:t>Scipp</a:t>
                      </a:r>
                      <a:r>
                        <a:rPr lang="en-GB" sz="1400" dirty="0"/>
                        <a:t> ↔︎ </a:t>
                      </a:r>
                      <a:r>
                        <a:rPr lang="en-GB" sz="1400" dirty="0" err="1"/>
                        <a:t>EasyDiffraction</a:t>
                      </a:r>
                      <a:endParaRPr lang="en-GB" sz="1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/>
                        <a:t>Reduction workflow for DREAM PDF as Jupyter notebook in </a:t>
                      </a:r>
                      <a:r>
                        <a:rPr lang="en-GB" sz="1400" dirty="0" err="1"/>
                        <a:t>Scipp</a:t>
                      </a:r>
                      <a:r>
                        <a:rPr lang="en-GB" sz="1400" dirty="0"/>
                        <a:t> online documentation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255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1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B828F-1DD3-84A9-C1CA-3DA82AB4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Plans for the next 6 months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BCB96-A029-EC04-60CF-E8A10240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IDS for diffraction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44F72-3E4A-C2FF-FDC5-CA09FB33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B670D-3271-49BA-C104-6336C15E3C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DREAM &amp; MAGIC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A42835-A615-FE39-8E1B-48E56E566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10975680" cy="4768062"/>
          </a:xfrm>
        </p:spPr>
        <p:txBody>
          <a:bodyPr/>
          <a:lstStyle/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dirty="0"/>
              <a:t> finalising powder diffraction reduction workflow</a:t>
            </a:r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dirty="0"/>
              <a:t> collaboration with ILL </a:t>
            </a:r>
            <a:endParaRPr lang="en-AU" i="1" dirty="0"/>
          </a:p>
          <a:p>
            <a:pPr marL="0" indent="0">
              <a:buClr>
                <a:srgbClr val="0099DC"/>
              </a:buClr>
              <a:buNone/>
            </a:pPr>
            <a:r>
              <a:rPr lang="en-AU" sz="1600" i="1" dirty="0"/>
              <a:t>    visit to work on Python bindings of </a:t>
            </a:r>
            <a:r>
              <a:rPr lang="en-AU" sz="1600" i="1" dirty="0" err="1"/>
              <a:t>CrysFML</a:t>
            </a:r>
            <a:r>
              <a:rPr lang="en-AU" sz="1600" i="1" dirty="0"/>
              <a:t> (</a:t>
            </a:r>
            <a:r>
              <a:rPr lang="en-AU" sz="1600" i="1" dirty="0" err="1"/>
              <a:t>EasyDiffraction</a:t>
            </a:r>
            <a:r>
              <a:rPr lang="en-AU" sz="1600" i="1" dirty="0"/>
              <a:t>)</a:t>
            </a:r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dirty="0"/>
              <a:t> involved in BEER bi-spectral test at ISIS</a:t>
            </a:r>
          </a:p>
          <a:p>
            <a:pPr marL="0" indent="0">
              <a:buClr>
                <a:srgbClr val="0099DC"/>
              </a:buClr>
              <a:buNone/>
            </a:pPr>
            <a:r>
              <a:rPr lang="en-AU" dirty="0"/>
              <a:t>   </a:t>
            </a:r>
            <a:r>
              <a:rPr lang="en-AU" sz="1600" i="1" dirty="0"/>
              <a:t>similar approach to DREAM</a:t>
            </a:r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dirty="0"/>
              <a:t> MAGIC </a:t>
            </a:r>
            <a:r>
              <a:rPr lang="en-AU" dirty="0" err="1"/>
              <a:t>McStas</a:t>
            </a:r>
            <a:r>
              <a:rPr lang="en-AU" dirty="0"/>
              <a:t> simulations</a:t>
            </a:r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dirty="0"/>
              <a:t> </a:t>
            </a:r>
            <a:r>
              <a:rPr lang="en-AU"/>
              <a:t>finalising first paper </a:t>
            </a:r>
            <a:r>
              <a:rPr lang="en-AU" dirty="0"/>
              <a:t>on magnetic thin films</a:t>
            </a:r>
          </a:p>
          <a:p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1981D-AD11-07AC-A770-E8893CB3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2023-10-24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52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Update ODIN &amp; BEER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BY </a:t>
            </a:r>
            <a:r>
              <a:rPr lang="en-GB" dirty="0" err="1"/>
              <a:t>Soeren</a:t>
            </a:r>
            <a:r>
              <a:rPr lang="en-GB" dirty="0"/>
              <a:t> Schmidt, presented by Thomas H. ROD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930395" y="6117873"/>
            <a:ext cx="3215183" cy="459883"/>
          </a:xfrm>
          <a:prstGeom prst="rect">
            <a:avLst/>
          </a:prstGeom>
        </p:spPr>
        <p:txBody>
          <a:bodyPr vert="horz" lIns="91440" tIns="18000" rIns="91440" bIns="18000" rtlCol="0" anchor="t" anchorCtr="0"/>
          <a:lstStyle>
            <a:defPPr>
              <a:defRPr lang="sv-SE"/>
            </a:defPPr>
            <a:lvl1pPr marL="0" algn="l" defTabSz="914400" rtl="0" eaLnBrk="1" latinLnBrk="0" hangingPunct="1">
              <a:defRPr sz="1200" b="1" kern="1200" spc="8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2020-01-27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82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>
            <a:extLst>
              <a:ext uri="{FF2B5EF4-FFF2-40B4-BE49-F238E27FC236}">
                <a16:creationId xmlns:a16="http://schemas.microsoft.com/office/drawing/2014/main" id="{EFA1F079-F15E-4F9B-A759-1B706219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82" y="277834"/>
            <a:ext cx="9360000" cy="657339"/>
          </a:xfrm>
        </p:spPr>
        <p:txBody>
          <a:bodyPr/>
          <a:lstStyle/>
          <a:p>
            <a:r>
              <a:rPr lang="en-GB" dirty="0"/>
              <a:t>Milestones - ODIN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F6D019-C9CB-4FEE-A441-05860D8C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C66BAE-0193-47F8-91A2-86B18816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FD982D3-0E34-9247-B730-F0CC65B4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6A597-4571-9988-1BE3-95526E9D7510}"/>
              </a:ext>
            </a:extLst>
          </p:cNvPr>
          <p:cNvSpPr txBox="1"/>
          <p:nvPr/>
        </p:nvSpPr>
        <p:spPr>
          <a:xfrm>
            <a:off x="972482" y="935173"/>
            <a:ext cx="96790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DK" sz="2400" dirty="0">
              <a:solidFill>
                <a:srgbClr val="6666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M1</a:t>
            </a:r>
            <a:r>
              <a:rPr lang="en-US" sz="2400" dirty="0">
                <a:solidFill>
                  <a:srgbClr val="666666"/>
                </a:solidFill>
              </a:rPr>
              <a:t>: Acquisition of </a:t>
            </a:r>
            <a:r>
              <a:rPr lang="en-US" sz="2400" b="1" dirty="0">
                <a:solidFill>
                  <a:srgbClr val="666666"/>
                </a:solidFill>
              </a:rPr>
              <a:t>YMIR tomography </a:t>
            </a:r>
            <a:r>
              <a:rPr lang="en-US" sz="2400" dirty="0">
                <a:solidFill>
                  <a:srgbClr val="666666"/>
                </a:solidFill>
              </a:rPr>
              <a:t>data through NICOS. Reduction, reconstruction and visualization on the VISA platform. Approval by ODIN instrument team &amp; ECDC - </a:t>
            </a:r>
            <a:r>
              <a:rPr lang="en-US" sz="2400" b="1" dirty="0">
                <a:solidFill>
                  <a:srgbClr val="666666"/>
                </a:solidFill>
              </a:rPr>
              <a:t>March 1st 2024</a:t>
            </a:r>
            <a:r>
              <a:rPr lang="en-US" sz="2400" dirty="0">
                <a:solidFill>
                  <a:srgbClr val="666666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666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M2</a:t>
            </a:r>
            <a:r>
              <a:rPr lang="en-US" sz="2400" dirty="0">
                <a:solidFill>
                  <a:srgbClr val="666666"/>
                </a:solidFill>
              </a:rPr>
              <a:t>: Using data from </a:t>
            </a:r>
            <a:r>
              <a:rPr lang="en-US" sz="2400" b="1" dirty="0" err="1">
                <a:solidFill>
                  <a:srgbClr val="666666"/>
                </a:solidFill>
              </a:rPr>
              <a:t>McStas</a:t>
            </a:r>
            <a:r>
              <a:rPr lang="en-US" sz="2400" b="1" dirty="0">
                <a:solidFill>
                  <a:srgbClr val="666666"/>
                </a:solidFill>
              </a:rPr>
              <a:t> ODIN model for polarized neutrons</a:t>
            </a:r>
            <a:r>
              <a:rPr lang="en-US" sz="2400" dirty="0">
                <a:solidFill>
                  <a:srgbClr val="666666"/>
                </a:solidFill>
              </a:rPr>
              <a:t>, conduct data reduction for radiography measurements. Approval by ODIN instrument team – </a:t>
            </a:r>
            <a:r>
              <a:rPr lang="en-US" sz="2400" b="1" dirty="0">
                <a:solidFill>
                  <a:srgbClr val="666666"/>
                </a:solidFill>
              </a:rPr>
              <a:t>April 1</a:t>
            </a:r>
            <a:r>
              <a:rPr lang="en-US" sz="2400" b="1" baseline="30000" dirty="0">
                <a:solidFill>
                  <a:srgbClr val="666666"/>
                </a:solidFill>
              </a:rPr>
              <a:t>st</a:t>
            </a:r>
            <a:r>
              <a:rPr lang="en-US" sz="2400" b="1" dirty="0">
                <a:solidFill>
                  <a:srgbClr val="666666"/>
                </a:solidFill>
              </a:rPr>
              <a:t> 2024</a:t>
            </a:r>
            <a:r>
              <a:rPr lang="en-US" sz="2400" dirty="0">
                <a:solidFill>
                  <a:srgbClr val="666666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666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M3</a:t>
            </a:r>
            <a:r>
              <a:rPr lang="en-US" sz="2400" dirty="0">
                <a:solidFill>
                  <a:srgbClr val="666666"/>
                </a:solidFill>
              </a:rPr>
              <a:t>: Using data from </a:t>
            </a:r>
            <a:r>
              <a:rPr lang="en-US" sz="2400" b="1" dirty="0" err="1">
                <a:solidFill>
                  <a:srgbClr val="666666"/>
                </a:solidFill>
              </a:rPr>
              <a:t>McStas</a:t>
            </a:r>
            <a:r>
              <a:rPr lang="en-US" sz="2400" b="1" dirty="0">
                <a:solidFill>
                  <a:srgbClr val="666666"/>
                </a:solidFill>
              </a:rPr>
              <a:t> ODIN model</a:t>
            </a:r>
            <a:r>
              <a:rPr lang="en-US" sz="2400" dirty="0">
                <a:solidFill>
                  <a:srgbClr val="666666"/>
                </a:solidFill>
              </a:rPr>
              <a:t>, conduct data reduction in </a:t>
            </a:r>
            <a:r>
              <a:rPr lang="en-US" sz="2400" b="1" dirty="0">
                <a:solidFill>
                  <a:srgbClr val="666666"/>
                </a:solidFill>
              </a:rPr>
              <a:t>WFM mode</a:t>
            </a:r>
            <a:r>
              <a:rPr lang="en-US" sz="2400" dirty="0">
                <a:solidFill>
                  <a:srgbClr val="666666"/>
                </a:solidFill>
              </a:rPr>
              <a:t>, non-textured Bragg edge fitting with </a:t>
            </a:r>
            <a:r>
              <a:rPr lang="en-US" sz="2400" dirty="0" err="1">
                <a:solidFill>
                  <a:srgbClr val="666666"/>
                </a:solidFill>
              </a:rPr>
              <a:t>TofLib</a:t>
            </a:r>
            <a:r>
              <a:rPr lang="en-US" sz="2400" dirty="0">
                <a:solidFill>
                  <a:srgbClr val="666666"/>
                </a:solidFill>
              </a:rPr>
              <a:t>. Approval by ODIN instrument team – </a:t>
            </a:r>
            <a:r>
              <a:rPr lang="en-US" sz="2400" b="1" dirty="0">
                <a:solidFill>
                  <a:srgbClr val="666666"/>
                </a:solidFill>
              </a:rPr>
              <a:t>May 15th 2024</a:t>
            </a:r>
            <a:r>
              <a:rPr lang="en-US" sz="2400" dirty="0">
                <a:solidFill>
                  <a:srgbClr val="666666"/>
                </a:solidFill>
              </a:rPr>
              <a:t>.</a:t>
            </a:r>
          </a:p>
          <a:p>
            <a:endParaRPr lang="en-US" sz="2400" dirty="0">
              <a:solidFill>
                <a:srgbClr val="6666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M4</a:t>
            </a:r>
            <a:r>
              <a:rPr lang="en-US" sz="2400" dirty="0">
                <a:solidFill>
                  <a:srgbClr val="666666"/>
                </a:solidFill>
              </a:rPr>
              <a:t>: </a:t>
            </a:r>
            <a:r>
              <a:rPr lang="en-US" sz="2400" b="1" dirty="0">
                <a:solidFill>
                  <a:srgbClr val="666666"/>
                </a:solidFill>
              </a:rPr>
              <a:t>Hot Commissioning package</a:t>
            </a:r>
            <a:r>
              <a:rPr lang="en-US" sz="2400" dirty="0">
                <a:solidFill>
                  <a:srgbClr val="666666"/>
                </a:solidFill>
              </a:rPr>
              <a:t> for data processing not included in M1-M3. Approval by ODIN instrument team – </a:t>
            </a:r>
            <a:r>
              <a:rPr lang="en-US" sz="2400" b="1" dirty="0">
                <a:solidFill>
                  <a:srgbClr val="666666"/>
                </a:solidFill>
              </a:rPr>
              <a:t>July 1st 2024</a:t>
            </a:r>
            <a:r>
              <a:rPr lang="en-US" sz="2400" dirty="0">
                <a:solidFill>
                  <a:srgbClr val="666666"/>
                </a:solidFill>
              </a:rPr>
              <a:t>.</a:t>
            </a:r>
            <a:endParaRPr lang="en-DK" sz="24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>
            <a:extLst>
              <a:ext uri="{FF2B5EF4-FFF2-40B4-BE49-F238E27FC236}">
                <a16:creationId xmlns:a16="http://schemas.microsoft.com/office/drawing/2014/main" id="{EFA1F079-F15E-4F9B-A759-1B706219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82" y="277834"/>
            <a:ext cx="9360000" cy="657339"/>
          </a:xfrm>
        </p:spPr>
        <p:txBody>
          <a:bodyPr/>
          <a:lstStyle/>
          <a:p>
            <a:r>
              <a:rPr lang="en-GB" dirty="0"/>
              <a:t>Milestones for ODIN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F6D019-C9CB-4FEE-A441-05860D8C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C66BAE-0193-47F8-91A2-86B18816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FD982D3-0E34-9247-B730-F0CC65B4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6A597-4571-9988-1BE3-95526E9D7510}"/>
              </a:ext>
            </a:extLst>
          </p:cNvPr>
          <p:cNvSpPr txBox="1"/>
          <p:nvPr/>
        </p:nvSpPr>
        <p:spPr>
          <a:xfrm>
            <a:off x="972482" y="1089180"/>
            <a:ext cx="967904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M1</a:t>
            </a:r>
            <a:r>
              <a:rPr lang="en-US" sz="2400" dirty="0">
                <a:solidFill>
                  <a:srgbClr val="666666"/>
                </a:solidFill>
              </a:rPr>
              <a:t>: Acquisition of </a:t>
            </a:r>
            <a:r>
              <a:rPr lang="en-US" sz="2400" b="1" dirty="0">
                <a:solidFill>
                  <a:srgbClr val="666666"/>
                </a:solidFill>
              </a:rPr>
              <a:t>YMIR tomography data </a:t>
            </a:r>
            <a:r>
              <a:rPr lang="en-US" sz="2400" dirty="0">
                <a:solidFill>
                  <a:srgbClr val="666666"/>
                </a:solidFill>
              </a:rPr>
              <a:t>through NICOS. Reduction, reconstruction and visualization on the VISA platform. Approval by ODIN instrument team &amp; ECDC - </a:t>
            </a:r>
            <a:r>
              <a:rPr lang="en-US" sz="2400" b="1" dirty="0">
                <a:solidFill>
                  <a:srgbClr val="666666"/>
                </a:solidFill>
              </a:rPr>
              <a:t>March 1st 2024</a:t>
            </a:r>
            <a:r>
              <a:rPr lang="en-US" sz="2400" dirty="0">
                <a:solidFill>
                  <a:srgbClr val="666666"/>
                </a:solidFill>
              </a:rPr>
              <a:t>.</a:t>
            </a:r>
          </a:p>
          <a:p>
            <a:pPr algn="l"/>
            <a:endParaRPr lang="en-US" sz="2400" dirty="0">
              <a:solidFill>
                <a:srgbClr val="666666"/>
              </a:solidFill>
            </a:endParaRPr>
          </a:p>
          <a:p>
            <a:pPr algn="l"/>
            <a:r>
              <a:rPr lang="en-US" sz="2400" b="1" dirty="0">
                <a:solidFill>
                  <a:srgbClr val="666666"/>
                </a:solidFill>
              </a:rPr>
              <a:t>Status: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</a:rPr>
              <a:t>Ability to handle YMIR attenuation tomography data with </a:t>
            </a:r>
            <a:r>
              <a:rPr lang="en-US" sz="2400" b="1" dirty="0" err="1">
                <a:solidFill>
                  <a:srgbClr val="666666"/>
                </a:solidFill>
              </a:rPr>
              <a:t>pymuhrec</a:t>
            </a:r>
            <a:r>
              <a:rPr lang="en-US" sz="2400" dirty="0">
                <a:solidFill>
                  <a:srgbClr val="666666"/>
                </a:solidFill>
              </a:rPr>
              <a:t> – standalone – </a:t>
            </a:r>
            <a:r>
              <a:rPr lang="en-US" sz="2400" b="1" dirty="0">
                <a:solidFill>
                  <a:srgbClr val="666666"/>
                </a:solidFill>
              </a:rPr>
              <a:t>proven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6666"/>
                </a:solidFill>
              </a:rPr>
              <a:t>Python bindings</a:t>
            </a:r>
            <a:r>
              <a:rPr lang="en-US" sz="2400" dirty="0">
                <a:solidFill>
                  <a:srgbClr val="666666"/>
                </a:solidFill>
              </a:rPr>
              <a:t> of </a:t>
            </a:r>
            <a:r>
              <a:rPr lang="en-US" sz="2400" dirty="0" err="1">
                <a:solidFill>
                  <a:srgbClr val="666666"/>
                </a:solidFill>
              </a:rPr>
              <a:t>pymuhrec</a:t>
            </a:r>
            <a:r>
              <a:rPr lang="en-US" sz="2400" dirty="0">
                <a:solidFill>
                  <a:srgbClr val="666666"/>
                </a:solidFill>
              </a:rPr>
              <a:t> on Ubuntu (PSI) – </a:t>
            </a:r>
            <a:r>
              <a:rPr lang="en-US" sz="2400" b="1" dirty="0">
                <a:solidFill>
                  <a:srgbClr val="666666"/>
                </a:solidFill>
              </a:rPr>
              <a:t>available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</a:rPr>
              <a:t>Data acquisition at </a:t>
            </a:r>
            <a:r>
              <a:rPr lang="en-US" sz="2400" b="1" dirty="0">
                <a:solidFill>
                  <a:srgbClr val="666666"/>
                </a:solidFill>
              </a:rPr>
              <a:t>YMIR</a:t>
            </a:r>
            <a:r>
              <a:rPr lang="en-US" sz="2400" dirty="0">
                <a:solidFill>
                  <a:srgbClr val="666666"/>
                </a:solidFill>
              </a:rPr>
              <a:t> with NICOS, Kafka and file-writer (ECDC) – </a:t>
            </a:r>
            <a:r>
              <a:rPr lang="en-US" sz="2400" b="1" dirty="0">
                <a:solidFill>
                  <a:srgbClr val="666666"/>
                </a:solidFill>
              </a:rPr>
              <a:t>available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6666"/>
                </a:solidFill>
              </a:rPr>
              <a:t>Live-view</a:t>
            </a:r>
            <a:r>
              <a:rPr lang="en-US" sz="2400" dirty="0">
                <a:solidFill>
                  <a:srgbClr val="666666"/>
                </a:solidFill>
              </a:rPr>
              <a:t> of white-beam data acquisition, including normalization (ECDC) - </a:t>
            </a:r>
            <a:r>
              <a:rPr lang="en-US" sz="2400" b="1" dirty="0">
                <a:solidFill>
                  <a:srgbClr val="666666"/>
                </a:solidFill>
              </a:rPr>
              <a:t>available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</a:rPr>
              <a:t>Archiving in </a:t>
            </a:r>
            <a:r>
              <a:rPr lang="en-US" sz="2400" dirty="0" err="1">
                <a:solidFill>
                  <a:srgbClr val="666666"/>
                </a:solidFill>
              </a:rPr>
              <a:t>SciCat</a:t>
            </a:r>
            <a:r>
              <a:rPr lang="en-US" sz="2400" dirty="0">
                <a:solidFill>
                  <a:srgbClr val="666666"/>
                </a:solidFill>
              </a:rPr>
              <a:t> and subscription to new data (ECDC) - </a:t>
            </a:r>
            <a:r>
              <a:rPr lang="en-US" sz="2400" b="1" dirty="0">
                <a:solidFill>
                  <a:srgbClr val="666666"/>
                </a:solidFill>
              </a:rPr>
              <a:t>available </a:t>
            </a:r>
          </a:p>
        </p:txBody>
      </p:sp>
    </p:spTree>
    <p:extLst>
      <p:ext uri="{BB962C8B-B14F-4D97-AF65-F5344CB8AC3E}">
        <p14:creationId xmlns:p14="http://schemas.microsoft.com/office/powerpoint/2010/main" val="113680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>
            <a:extLst>
              <a:ext uri="{FF2B5EF4-FFF2-40B4-BE49-F238E27FC236}">
                <a16:creationId xmlns:a16="http://schemas.microsoft.com/office/drawing/2014/main" id="{EFA1F079-F15E-4F9B-A759-1B706219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82" y="277834"/>
            <a:ext cx="9360000" cy="657339"/>
          </a:xfrm>
        </p:spPr>
        <p:txBody>
          <a:bodyPr/>
          <a:lstStyle/>
          <a:p>
            <a:r>
              <a:rPr lang="en-GB" dirty="0"/>
              <a:t>Milestones for ODIN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F6D019-C9CB-4FEE-A441-05860D8C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C66BAE-0193-47F8-91A2-86B18816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FD982D3-0E34-9247-B730-F0CC65B4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6A597-4571-9988-1BE3-95526E9D7510}"/>
              </a:ext>
            </a:extLst>
          </p:cNvPr>
          <p:cNvSpPr txBox="1"/>
          <p:nvPr/>
        </p:nvSpPr>
        <p:spPr>
          <a:xfrm>
            <a:off x="960125" y="1334530"/>
            <a:ext cx="967904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M1</a:t>
            </a:r>
            <a:r>
              <a:rPr lang="en-US" sz="2400" dirty="0">
                <a:solidFill>
                  <a:srgbClr val="666666"/>
                </a:solidFill>
              </a:rPr>
              <a:t>: Acquisition of </a:t>
            </a:r>
            <a:r>
              <a:rPr lang="en-US" sz="2400" b="1" dirty="0">
                <a:solidFill>
                  <a:srgbClr val="666666"/>
                </a:solidFill>
              </a:rPr>
              <a:t>YMIR tomography data </a:t>
            </a:r>
            <a:r>
              <a:rPr lang="en-US" sz="2400" dirty="0">
                <a:solidFill>
                  <a:srgbClr val="666666"/>
                </a:solidFill>
              </a:rPr>
              <a:t>through NICOS. Reduction, reconstruction and visualization on the VISA platform. Approval by ODIN instrument team &amp; ECDC - </a:t>
            </a:r>
            <a:r>
              <a:rPr lang="en-US" sz="2400" b="1" dirty="0">
                <a:solidFill>
                  <a:srgbClr val="666666"/>
                </a:solidFill>
              </a:rPr>
              <a:t>March 1st 2024</a:t>
            </a:r>
            <a:r>
              <a:rPr lang="en-US" sz="2400" dirty="0">
                <a:solidFill>
                  <a:srgbClr val="666666"/>
                </a:solidFill>
              </a:rPr>
              <a:t>.</a:t>
            </a:r>
          </a:p>
          <a:p>
            <a:pPr algn="l"/>
            <a:endParaRPr lang="en-US" sz="2400" dirty="0">
              <a:solidFill>
                <a:srgbClr val="666666"/>
              </a:solidFill>
            </a:endParaRPr>
          </a:p>
          <a:p>
            <a:pPr algn="l"/>
            <a:r>
              <a:rPr lang="en-US" sz="2400" b="1" dirty="0">
                <a:solidFill>
                  <a:srgbClr val="666666"/>
                </a:solidFill>
              </a:rPr>
              <a:t>Next steps</a:t>
            </a:r>
            <a:r>
              <a:rPr lang="en-US" sz="2400" dirty="0">
                <a:solidFill>
                  <a:srgbClr val="666666"/>
                </a:solidFill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6666"/>
                </a:solidFill>
              </a:rPr>
              <a:t>Apptainer</a:t>
            </a:r>
            <a:r>
              <a:rPr lang="en-US" sz="2400" dirty="0">
                <a:solidFill>
                  <a:srgbClr val="666666"/>
                </a:solidFill>
              </a:rPr>
              <a:t> to host </a:t>
            </a:r>
            <a:r>
              <a:rPr lang="en-US" sz="2400" dirty="0" err="1">
                <a:solidFill>
                  <a:srgbClr val="666666"/>
                </a:solidFill>
              </a:rPr>
              <a:t>pymuhrec</a:t>
            </a:r>
            <a:r>
              <a:rPr lang="en-US" sz="2400" dirty="0">
                <a:solidFill>
                  <a:srgbClr val="666666"/>
                </a:solidFill>
              </a:rPr>
              <a:t> on the VISA platform is currently being pursued (DST)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6666"/>
                </a:solidFill>
              </a:rPr>
              <a:t>Integrate</a:t>
            </a:r>
            <a:r>
              <a:rPr lang="en-US" sz="2400" dirty="0">
                <a:solidFill>
                  <a:srgbClr val="666666"/>
                </a:solidFill>
              </a:rPr>
              <a:t> </a:t>
            </a:r>
            <a:r>
              <a:rPr lang="en-US" sz="2400" dirty="0" err="1">
                <a:solidFill>
                  <a:srgbClr val="666666"/>
                </a:solidFill>
              </a:rPr>
              <a:t>pymuhrec</a:t>
            </a:r>
            <a:r>
              <a:rPr lang="en-US" sz="2400" dirty="0">
                <a:solidFill>
                  <a:srgbClr val="666666"/>
                </a:solidFill>
              </a:rPr>
              <a:t> tomography pipeline in the workflow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</a:rPr>
              <a:t>Make sure that </a:t>
            </a:r>
            <a:r>
              <a:rPr lang="en-US" sz="2400" b="1" dirty="0">
                <a:solidFill>
                  <a:srgbClr val="666666"/>
                </a:solidFill>
              </a:rPr>
              <a:t>automation</a:t>
            </a:r>
            <a:r>
              <a:rPr lang="en-US" sz="2400" dirty="0">
                <a:solidFill>
                  <a:srgbClr val="666666"/>
                </a:solidFill>
              </a:rPr>
              <a:t> is maximized, all needed meta-data is present and robustness against small changes in the hdf5 (e.g. the order of individual elements in the data acquisition scheme)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6666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6666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DK" sz="24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>
            <a:extLst>
              <a:ext uri="{FF2B5EF4-FFF2-40B4-BE49-F238E27FC236}">
                <a16:creationId xmlns:a16="http://schemas.microsoft.com/office/drawing/2014/main" id="{EFA1F079-F15E-4F9B-A759-1B706219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82" y="277834"/>
            <a:ext cx="9360000" cy="657339"/>
          </a:xfrm>
        </p:spPr>
        <p:txBody>
          <a:bodyPr/>
          <a:lstStyle/>
          <a:p>
            <a:r>
              <a:rPr lang="en-GB" dirty="0"/>
              <a:t>Milestones for ODIN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F6D019-C9CB-4FEE-A441-05860D8C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C66BAE-0193-47F8-91A2-86B18816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FD982D3-0E34-9247-B730-F0CC65B4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6A597-4571-9988-1BE3-95526E9D7510}"/>
              </a:ext>
            </a:extLst>
          </p:cNvPr>
          <p:cNvSpPr txBox="1"/>
          <p:nvPr/>
        </p:nvSpPr>
        <p:spPr>
          <a:xfrm>
            <a:off x="960125" y="1334530"/>
            <a:ext cx="96790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M2</a:t>
            </a:r>
            <a:r>
              <a:rPr lang="en-US" sz="2400" dirty="0">
                <a:solidFill>
                  <a:srgbClr val="666666"/>
                </a:solidFill>
              </a:rPr>
              <a:t>: Using data from </a:t>
            </a:r>
            <a:r>
              <a:rPr lang="en-US" sz="2400" b="1" dirty="0" err="1">
                <a:solidFill>
                  <a:srgbClr val="666666"/>
                </a:solidFill>
              </a:rPr>
              <a:t>McStas</a:t>
            </a:r>
            <a:r>
              <a:rPr lang="en-US" sz="2400" b="1" dirty="0">
                <a:solidFill>
                  <a:srgbClr val="666666"/>
                </a:solidFill>
              </a:rPr>
              <a:t> ODIN model for polarized neutrons</a:t>
            </a:r>
            <a:r>
              <a:rPr lang="en-US" sz="2400" dirty="0">
                <a:solidFill>
                  <a:srgbClr val="666666"/>
                </a:solidFill>
              </a:rPr>
              <a:t>, conduct data reduction for radiography measurements. Approval by ODIN instrument team – </a:t>
            </a:r>
            <a:r>
              <a:rPr lang="en-US" sz="2400" b="1" dirty="0">
                <a:solidFill>
                  <a:srgbClr val="666666"/>
                </a:solidFill>
              </a:rPr>
              <a:t>April 1</a:t>
            </a:r>
            <a:r>
              <a:rPr lang="en-US" sz="2400" b="1" baseline="30000" dirty="0">
                <a:solidFill>
                  <a:srgbClr val="666666"/>
                </a:solidFill>
              </a:rPr>
              <a:t>st</a:t>
            </a:r>
            <a:r>
              <a:rPr lang="en-US" sz="2400" b="1" dirty="0">
                <a:solidFill>
                  <a:srgbClr val="666666"/>
                </a:solidFill>
              </a:rPr>
              <a:t> 2024</a:t>
            </a:r>
            <a:r>
              <a:rPr lang="en-US" sz="2400" dirty="0">
                <a:solidFill>
                  <a:srgbClr val="666666"/>
                </a:solidFill>
              </a:rPr>
              <a:t>.</a:t>
            </a:r>
          </a:p>
          <a:p>
            <a:pPr algn="l"/>
            <a:endParaRPr lang="en-US" sz="2400" dirty="0">
              <a:solidFill>
                <a:srgbClr val="666666"/>
              </a:solidFill>
            </a:endParaRPr>
          </a:p>
          <a:p>
            <a:pPr algn="l"/>
            <a:r>
              <a:rPr lang="en-US" sz="2400" b="1" dirty="0">
                <a:solidFill>
                  <a:srgbClr val="666666"/>
                </a:solidFill>
              </a:rPr>
              <a:t>Status</a:t>
            </a:r>
            <a:r>
              <a:rPr lang="en-US" sz="2400" dirty="0">
                <a:solidFill>
                  <a:srgbClr val="666666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666666"/>
                </a:solidFill>
              </a:rPr>
              <a:t>McStas</a:t>
            </a:r>
            <a:r>
              <a:rPr lang="en-US" sz="2400" dirty="0">
                <a:solidFill>
                  <a:srgbClr val="666666"/>
                </a:solidFill>
              </a:rPr>
              <a:t> ODIN version for polarized neutrons is being configured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66666"/>
              </a:solidFill>
            </a:endParaRPr>
          </a:p>
          <a:p>
            <a:pPr algn="l"/>
            <a:r>
              <a:rPr lang="en-US" sz="2400" b="1" dirty="0">
                <a:solidFill>
                  <a:srgbClr val="666666"/>
                </a:solidFill>
              </a:rPr>
              <a:t>Next step</a:t>
            </a:r>
            <a:r>
              <a:rPr lang="en-US" sz="2400" dirty="0">
                <a:solidFill>
                  <a:srgbClr val="666666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</a:rPr>
              <a:t>Implement and test data reduction schemes for radiographic polarization measurements</a:t>
            </a:r>
          </a:p>
        </p:txBody>
      </p:sp>
    </p:spTree>
    <p:extLst>
      <p:ext uri="{BB962C8B-B14F-4D97-AF65-F5344CB8AC3E}">
        <p14:creationId xmlns:p14="http://schemas.microsoft.com/office/powerpoint/2010/main" val="41850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>
            <a:extLst>
              <a:ext uri="{FF2B5EF4-FFF2-40B4-BE49-F238E27FC236}">
                <a16:creationId xmlns:a16="http://schemas.microsoft.com/office/drawing/2014/main" id="{EFA1F079-F15E-4F9B-A759-1B706219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82" y="277834"/>
            <a:ext cx="9360000" cy="657339"/>
          </a:xfrm>
        </p:spPr>
        <p:txBody>
          <a:bodyPr/>
          <a:lstStyle/>
          <a:p>
            <a:r>
              <a:rPr lang="en-GB" dirty="0"/>
              <a:t>Milestones for ODIN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F6D019-C9CB-4FEE-A441-05860D8C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C66BAE-0193-47F8-91A2-86B18816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FD982D3-0E34-9247-B730-F0CC65B4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6A597-4571-9988-1BE3-95526E9D7510}"/>
              </a:ext>
            </a:extLst>
          </p:cNvPr>
          <p:cNvSpPr txBox="1"/>
          <p:nvPr/>
        </p:nvSpPr>
        <p:spPr>
          <a:xfrm>
            <a:off x="960125" y="1334530"/>
            <a:ext cx="967904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M3</a:t>
            </a:r>
            <a:r>
              <a:rPr lang="en-US" sz="2400" dirty="0">
                <a:solidFill>
                  <a:srgbClr val="666666"/>
                </a:solidFill>
              </a:rPr>
              <a:t>: Using data from </a:t>
            </a:r>
            <a:r>
              <a:rPr lang="en-US" sz="2400" dirty="0" err="1">
                <a:solidFill>
                  <a:srgbClr val="666666"/>
                </a:solidFill>
              </a:rPr>
              <a:t>McStas</a:t>
            </a:r>
            <a:r>
              <a:rPr lang="en-US" sz="2400" dirty="0">
                <a:solidFill>
                  <a:srgbClr val="666666"/>
                </a:solidFill>
              </a:rPr>
              <a:t> ODIN model, conduct data reduction in </a:t>
            </a:r>
            <a:r>
              <a:rPr lang="en-US" sz="2400" b="1" dirty="0">
                <a:solidFill>
                  <a:srgbClr val="666666"/>
                </a:solidFill>
              </a:rPr>
              <a:t>WFM</a:t>
            </a:r>
            <a:r>
              <a:rPr lang="en-US" sz="2400" dirty="0">
                <a:solidFill>
                  <a:srgbClr val="666666"/>
                </a:solidFill>
              </a:rPr>
              <a:t> mode and non-textured Bragg edge fitting. Approval by ODIN instrument team – </a:t>
            </a:r>
            <a:r>
              <a:rPr lang="en-US" sz="2400" b="1" dirty="0">
                <a:solidFill>
                  <a:srgbClr val="666666"/>
                </a:solidFill>
              </a:rPr>
              <a:t>May 15th 2024</a:t>
            </a:r>
            <a:r>
              <a:rPr lang="en-US" sz="2400" dirty="0">
                <a:solidFill>
                  <a:srgbClr val="666666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66666"/>
              </a:solidFill>
            </a:endParaRPr>
          </a:p>
          <a:p>
            <a:pPr algn="l"/>
            <a:r>
              <a:rPr lang="en-US" sz="2400" b="1" dirty="0">
                <a:solidFill>
                  <a:srgbClr val="666666"/>
                </a:solidFill>
              </a:rPr>
              <a:t>Status</a:t>
            </a:r>
            <a:r>
              <a:rPr lang="en-US" sz="2400" dirty="0">
                <a:solidFill>
                  <a:srgbClr val="666666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K" sz="2400" b="1" dirty="0">
                <a:solidFill>
                  <a:srgbClr val="666666"/>
                </a:solidFill>
              </a:rPr>
              <a:t>Data reduction </a:t>
            </a:r>
            <a:r>
              <a:rPr lang="en-DK" sz="2400" dirty="0">
                <a:solidFill>
                  <a:srgbClr val="666666"/>
                </a:solidFill>
              </a:rPr>
              <a:t>with scipp of ToF Timepix3 data; from events to image stacks achieved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66666"/>
                </a:solidFill>
              </a:rPr>
              <a:t>P</a:t>
            </a:r>
            <a:r>
              <a:rPr lang="en-DK" sz="2400" b="1" dirty="0">
                <a:solidFill>
                  <a:srgbClr val="666666"/>
                </a:solidFill>
              </a:rPr>
              <a:t>ython bindings </a:t>
            </a:r>
            <a:r>
              <a:rPr lang="en-DK" sz="2400" dirty="0">
                <a:solidFill>
                  <a:srgbClr val="666666"/>
                </a:solidFill>
              </a:rPr>
              <a:t>of Toflib available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K" sz="2400" b="1" dirty="0">
                <a:solidFill>
                  <a:srgbClr val="666666"/>
                </a:solidFill>
              </a:rPr>
              <a:t>McStas ODIN model </a:t>
            </a:r>
            <a:r>
              <a:rPr lang="en-DK" sz="2400" dirty="0">
                <a:solidFill>
                  <a:srgbClr val="666666"/>
                </a:solidFill>
              </a:rPr>
              <a:t>for diffraction in transmission mode available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K" sz="2400" b="1" dirty="0">
                <a:solidFill>
                  <a:srgbClr val="666666"/>
                </a:solidFill>
              </a:rPr>
              <a:t>WFM correction</a:t>
            </a:r>
            <a:r>
              <a:rPr lang="en-DK" sz="2400" dirty="0">
                <a:solidFill>
                  <a:srgbClr val="666666"/>
                </a:solidFill>
              </a:rPr>
              <a:t> of OB simulated ODIN data successful: Master thesis project by PSI master student (M. Morgano, Scipp, IDS) </a:t>
            </a:r>
          </a:p>
        </p:txBody>
      </p:sp>
    </p:spTree>
    <p:extLst>
      <p:ext uri="{BB962C8B-B14F-4D97-AF65-F5344CB8AC3E}">
        <p14:creationId xmlns:p14="http://schemas.microsoft.com/office/powerpoint/2010/main" val="5291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>
            <a:extLst>
              <a:ext uri="{FF2B5EF4-FFF2-40B4-BE49-F238E27FC236}">
                <a16:creationId xmlns:a16="http://schemas.microsoft.com/office/drawing/2014/main" id="{EFA1F079-F15E-4F9B-A759-1B706219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82" y="277834"/>
            <a:ext cx="9360000" cy="657339"/>
          </a:xfrm>
        </p:spPr>
        <p:txBody>
          <a:bodyPr/>
          <a:lstStyle/>
          <a:p>
            <a:r>
              <a:rPr lang="en-GB" dirty="0"/>
              <a:t>Milestones for ODIN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F6D019-C9CB-4FEE-A441-05860D8C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C66BAE-0193-47F8-91A2-86B18816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FD982D3-0E34-9247-B730-F0CC65B4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6A597-4571-9988-1BE3-95526E9D7510}"/>
              </a:ext>
            </a:extLst>
          </p:cNvPr>
          <p:cNvSpPr txBox="1"/>
          <p:nvPr/>
        </p:nvSpPr>
        <p:spPr>
          <a:xfrm>
            <a:off x="960125" y="1334530"/>
            <a:ext cx="96790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M3</a:t>
            </a:r>
            <a:r>
              <a:rPr lang="en-US" sz="2400" dirty="0">
                <a:solidFill>
                  <a:srgbClr val="666666"/>
                </a:solidFill>
              </a:rPr>
              <a:t>: Using data from </a:t>
            </a:r>
            <a:r>
              <a:rPr lang="en-US" sz="2400" dirty="0" err="1">
                <a:solidFill>
                  <a:srgbClr val="666666"/>
                </a:solidFill>
              </a:rPr>
              <a:t>McStas</a:t>
            </a:r>
            <a:r>
              <a:rPr lang="en-US" sz="2400" dirty="0">
                <a:solidFill>
                  <a:srgbClr val="666666"/>
                </a:solidFill>
              </a:rPr>
              <a:t> ODIN model, conduct data reduction in </a:t>
            </a:r>
            <a:r>
              <a:rPr lang="en-US" sz="2400" b="1" dirty="0">
                <a:solidFill>
                  <a:srgbClr val="666666"/>
                </a:solidFill>
              </a:rPr>
              <a:t>WFM mode </a:t>
            </a:r>
            <a:r>
              <a:rPr lang="en-US" sz="2400" dirty="0">
                <a:solidFill>
                  <a:srgbClr val="666666"/>
                </a:solidFill>
              </a:rPr>
              <a:t>and non-textured Bragg edge fitting. Approval by ODIN instrument team – May 15th 2024.</a:t>
            </a:r>
          </a:p>
          <a:p>
            <a:pPr algn="l"/>
            <a:endParaRPr lang="en-US" sz="2400" dirty="0">
              <a:solidFill>
                <a:srgbClr val="666666"/>
              </a:solidFill>
            </a:endParaRPr>
          </a:p>
          <a:p>
            <a:pPr algn="l"/>
            <a:r>
              <a:rPr lang="en-US" sz="2400" b="1" dirty="0">
                <a:solidFill>
                  <a:srgbClr val="666666"/>
                </a:solidFill>
              </a:rPr>
              <a:t>Next steps: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6666"/>
                </a:solidFill>
              </a:rPr>
              <a:t>Produce hdf5 file </a:t>
            </a:r>
            <a:r>
              <a:rPr lang="en-US" sz="2400" dirty="0">
                <a:solidFill>
                  <a:srgbClr val="666666"/>
                </a:solidFill>
              </a:rPr>
              <a:t>with event data and meta-data in the ODIN </a:t>
            </a:r>
            <a:r>
              <a:rPr lang="en-US" sz="2400" dirty="0" err="1">
                <a:solidFill>
                  <a:srgbClr val="666666"/>
                </a:solidFill>
              </a:rPr>
              <a:t>ToF</a:t>
            </a:r>
            <a:r>
              <a:rPr lang="en-US" sz="2400" dirty="0">
                <a:solidFill>
                  <a:srgbClr val="666666"/>
                </a:solidFill>
              </a:rPr>
              <a:t> hdf5 format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6666"/>
                </a:solidFill>
              </a:rPr>
              <a:t>Data reduction </a:t>
            </a:r>
            <a:r>
              <a:rPr lang="en-US" sz="2400" dirty="0">
                <a:solidFill>
                  <a:srgbClr val="666666"/>
                </a:solidFill>
              </a:rPr>
              <a:t>of neutron events into image stacks (</a:t>
            </a:r>
            <a:r>
              <a:rPr lang="en-US" sz="2400" dirty="0" err="1">
                <a:solidFill>
                  <a:srgbClr val="666666"/>
                </a:solidFill>
              </a:rPr>
              <a:t>scipp</a:t>
            </a:r>
            <a:r>
              <a:rPr lang="en-US" sz="2400" dirty="0">
                <a:solidFill>
                  <a:srgbClr val="666666"/>
                </a:solidFill>
              </a:rPr>
              <a:t>): WFM correction, normalization and binning (space and time)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6666"/>
                </a:solidFill>
              </a:rPr>
              <a:t>Bragg edge fitting </a:t>
            </a:r>
            <a:r>
              <a:rPr lang="en-US" sz="2400" dirty="0">
                <a:solidFill>
                  <a:srgbClr val="666666"/>
                </a:solidFill>
              </a:rPr>
              <a:t>with </a:t>
            </a:r>
            <a:r>
              <a:rPr lang="en-US" sz="2400" dirty="0" err="1">
                <a:solidFill>
                  <a:srgbClr val="666666"/>
                </a:solidFill>
              </a:rPr>
              <a:t>TofLib</a:t>
            </a:r>
            <a:endParaRPr lang="en-US" sz="2400" dirty="0">
              <a:solidFill>
                <a:srgbClr val="66666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6666"/>
                </a:solidFill>
              </a:rPr>
              <a:t>Visualization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6666"/>
                </a:solidFill>
              </a:rPr>
              <a:t>Store image stacks</a:t>
            </a:r>
            <a:r>
              <a:rPr lang="en-US" sz="2400" dirty="0">
                <a:solidFill>
                  <a:srgbClr val="666666"/>
                </a:solidFill>
              </a:rPr>
              <a:t>, meta-data and fit results in new hdf5 file </a:t>
            </a:r>
          </a:p>
        </p:txBody>
      </p:sp>
    </p:spTree>
    <p:extLst>
      <p:ext uri="{BB962C8B-B14F-4D97-AF65-F5344CB8AC3E}">
        <p14:creationId xmlns:p14="http://schemas.microsoft.com/office/powerpoint/2010/main" val="365654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>
            <a:extLst>
              <a:ext uri="{FF2B5EF4-FFF2-40B4-BE49-F238E27FC236}">
                <a16:creationId xmlns:a16="http://schemas.microsoft.com/office/drawing/2014/main" id="{EFA1F079-F15E-4F9B-A759-1B706219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82" y="277834"/>
            <a:ext cx="9360000" cy="657339"/>
          </a:xfrm>
        </p:spPr>
        <p:txBody>
          <a:bodyPr/>
          <a:lstStyle/>
          <a:p>
            <a:r>
              <a:rPr lang="en-GB" dirty="0"/>
              <a:t>Milestones for ODIN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F6D019-C9CB-4FEE-A441-05860D8C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C66BAE-0193-47F8-91A2-86B18816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19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FD982D3-0E34-9247-B730-F0CC65B4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6A597-4571-9988-1BE3-95526E9D7510}"/>
              </a:ext>
            </a:extLst>
          </p:cNvPr>
          <p:cNvSpPr txBox="1"/>
          <p:nvPr/>
        </p:nvSpPr>
        <p:spPr>
          <a:xfrm>
            <a:off x="960125" y="1334530"/>
            <a:ext cx="96790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M4</a:t>
            </a:r>
            <a:r>
              <a:rPr lang="en-US" sz="2400" dirty="0">
                <a:solidFill>
                  <a:srgbClr val="666666"/>
                </a:solidFill>
              </a:rPr>
              <a:t>: </a:t>
            </a:r>
            <a:r>
              <a:rPr lang="en-US" sz="2400" b="1" dirty="0">
                <a:solidFill>
                  <a:srgbClr val="666666"/>
                </a:solidFill>
              </a:rPr>
              <a:t>Hot Commissioning package </a:t>
            </a:r>
            <a:r>
              <a:rPr lang="en-US" sz="2400" dirty="0">
                <a:solidFill>
                  <a:srgbClr val="666666"/>
                </a:solidFill>
              </a:rPr>
              <a:t>for data processing not included in M1-M3. Approval by ODIN instrument team – </a:t>
            </a:r>
            <a:r>
              <a:rPr lang="en-US" sz="2400" b="1" dirty="0">
                <a:solidFill>
                  <a:srgbClr val="666666"/>
                </a:solidFill>
              </a:rPr>
              <a:t>July 1st 2024</a:t>
            </a:r>
            <a:r>
              <a:rPr lang="en-US" sz="2400" dirty="0">
                <a:solidFill>
                  <a:srgbClr val="666666"/>
                </a:solidFill>
              </a:rPr>
              <a:t>.</a:t>
            </a:r>
          </a:p>
          <a:p>
            <a:pPr algn="l"/>
            <a:endParaRPr lang="en-US" sz="2400" dirty="0">
              <a:solidFill>
                <a:srgbClr val="666666"/>
              </a:solidFill>
            </a:endParaRPr>
          </a:p>
          <a:p>
            <a:pPr algn="l"/>
            <a:r>
              <a:rPr lang="en-US" sz="2400" b="1" dirty="0">
                <a:solidFill>
                  <a:srgbClr val="666666"/>
                </a:solidFill>
              </a:rPr>
              <a:t>Status: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K" sz="2400" dirty="0">
                <a:solidFill>
                  <a:srgbClr val="666666"/>
                </a:solidFill>
              </a:rPr>
              <a:t>HC plan available (ODIN instrument team + IDS)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K" sz="2400" dirty="0">
                <a:solidFill>
                  <a:srgbClr val="666666"/>
                </a:solidFill>
              </a:rPr>
              <a:t>Determine spatial resolution WB and ToF detectors ongoing</a:t>
            </a:r>
          </a:p>
          <a:p>
            <a:pPr algn="l"/>
            <a:endParaRPr lang="en-DK" sz="24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8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6EDC-A620-7282-2539-55795B5D01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Updates from missing </a:t>
            </a:r>
            <a:r>
              <a:rPr lang="en-GB" dirty="0" err="1"/>
              <a:t>IDSes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F5B90-DDFE-BC9E-C000-74BA7D608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BEER, ODIN, DREAM, MAGIC, ESTIA (FREIA)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C5A86-451C-0276-5E8B-41E5A711B8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Thomas Holm Rod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9A083-65FF-8F58-1024-F0C1F8CF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340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>
            <a:extLst>
              <a:ext uri="{FF2B5EF4-FFF2-40B4-BE49-F238E27FC236}">
                <a16:creationId xmlns:a16="http://schemas.microsoft.com/office/drawing/2014/main" id="{EFA1F079-F15E-4F9B-A759-1B706219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82" y="277834"/>
            <a:ext cx="9360000" cy="657339"/>
          </a:xfrm>
        </p:spPr>
        <p:txBody>
          <a:bodyPr/>
          <a:lstStyle/>
          <a:p>
            <a:r>
              <a:rPr lang="en-GB" dirty="0"/>
              <a:t>Milestones for ODIN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F6D019-C9CB-4FEE-A441-05860D8C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C66BAE-0193-47F8-91A2-86B18816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20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FD982D3-0E34-9247-B730-F0CC65B4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6A597-4571-9988-1BE3-95526E9D7510}"/>
              </a:ext>
            </a:extLst>
          </p:cNvPr>
          <p:cNvSpPr txBox="1"/>
          <p:nvPr/>
        </p:nvSpPr>
        <p:spPr>
          <a:xfrm>
            <a:off x="960125" y="1334530"/>
            <a:ext cx="967904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M4</a:t>
            </a:r>
            <a:r>
              <a:rPr lang="en-US" sz="2400" dirty="0">
                <a:solidFill>
                  <a:srgbClr val="666666"/>
                </a:solidFill>
              </a:rPr>
              <a:t>: </a:t>
            </a:r>
            <a:r>
              <a:rPr lang="en-US" sz="2400" b="1" dirty="0">
                <a:solidFill>
                  <a:srgbClr val="666666"/>
                </a:solidFill>
              </a:rPr>
              <a:t>Hot Commissioning package </a:t>
            </a:r>
            <a:r>
              <a:rPr lang="en-US" sz="2400" dirty="0">
                <a:solidFill>
                  <a:srgbClr val="666666"/>
                </a:solidFill>
              </a:rPr>
              <a:t>for data processing not included in M1-M3. Approval by ODIN instrument team – </a:t>
            </a:r>
            <a:r>
              <a:rPr lang="en-US" sz="2400" b="1" dirty="0">
                <a:solidFill>
                  <a:srgbClr val="666666"/>
                </a:solidFill>
              </a:rPr>
              <a:t>July 1st 2024</a:t>
            </a:r>
            <a:r>
              <a:rPr lang="en-US" sz="2400" dirty="0">
                <a:solidFill>
                  <a:srgbClr val="666666"/>
                </a:solidFill>
              </a:rPr>
              <a:t>.</a:t>
            </a:r>
          </a:p>
          <a:p>
            <a:pPr algn="l"/>
            <a:endParaRPr lang="en-US" sz="2400" dirty="0">
              <a:solidFill>
                <a:srgbClr val="666666"/>
              </a:solidFill>
            </a:endParaRPr>
          </a:p>
          <a:p>
            <a:pPr algn="l"/>
            <a:r>
              <a:rPr lang="en-US" sz="2400" b="1" dirty="0">
                <a:solidFill>
                  <a:srgbClr val="666666"/>
                </a:solidFill>
              </a:rPr>
              <a:t>Next steps: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K" sz="2400" dirty="0">
                <a:solidFill>
                  <a:srgbClr val="666666"/>
                </a:solidFill>
              </a:rPr>
              <a:t>Beam-profile fitting (space &amp; time) for WFM and for ToF mode without pulse shaping (only bandwidth choppers)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K" sz="2400" dirty="0">
                <a:solidFill>
                  <a:srgbClr val="666666"/>
                </a:solidFill>
              </a:rPr>
              <a:t>Bragg edge fitting of Fe in same scenarios as above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K" sz="2400" dirty="0">
                <a:solidFill>
                  <a:srgbClr val="666666"/>
                </a:solidFill>
              </a:rPr>
              <a:t>Live-view (through subscription to SciCat) of ToF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K" sz="2400" dirty="0">
                <a:solidFill>
                  <a:srgbClr val="666666"/>
                </a:solidFill>
              </a:rPr>
              <a:t>Establish data inspection with ImageJ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K" sz="2400" dirty="0">
                <a:solidFill>
                  <a:srgbClr val="666666"/>
                </a:solidFill>
              </a:rPr>
              <a:t>Potentially: Fit chopper settings from real data ToF profile using the Tof-package (scipp) as forward model in conjunction with an optimizer. </a:t>
            </a:r>
          </a:p>
        </p:txBody>
      </p:sp>
    </p:spTree>
    <p:extLst>
      <p:ext uri="{BB962C8B-B14F-4D97-AF65-F5344CB8AC3E}">
        <p14:creationId xmlns:p14="http://schemas.microsoft.com/office/powerpoint/2010/main" val="400189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>
            <a:extLst>
              <a:ext uri="{FF2B5EF4-FFF2-40B4-BE49-F238E27FC236}">
                <a16:creationId xmlns:a16="http://schemas.microsoft.com/office/drawing/2014/main" id="{EFA1F079-F15E-4F9B-A759-1B706219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82" y="277834"/>
            <a:ext cx="9360000" cy="657339"/>
          </a:xfrm>
        </p:spPr>
        <p:txBody>
          <a:bodyPr/>
          <a:lstStyle/>
          <a:p>
            <a:r>
              <a:rPr lang="en-GB" dirty="0"/>
              <a:t>Outlook ODIN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F6D019-C9CB-4FEE-A441-05860D8C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C66BAE-0193-47F8-91A2-86B18816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21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FD982D3-0E34-9247-B730-F0CC65B4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6A597-4571-9988-1BE3-95526E9D7510}"/>
              </a:ext>
            </a:extLst>
          </p:cNvPr>
          <p:cNvSpPr txBox="1"/>
          <p:nvPr/>
        </p:nvSpPr>
        <p:spPr>
          <a:xfrm>
            <a:off x="972482" y="1334530"/>
            <a:ext cx="96790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</a:rPr>
              <a:t>Extended Bragg edge 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</a:rPr>
              <a:t>Job-ad out for a core-programmer for diffraction based transmission imaging – novel platform for isotropic and textured materials</a:t>
            </a:r>
          </a:p>
          <a:p>
            <a:pPr lvl="1"/>
            <a:endParaRPr lang="en-US" sz="2400" dirty="0">
              <a:solidFill>
                <a:srgbClr val="6666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</a:rPr>
              <a:t>IK contract with PSI on </a:t>
            </a:r>
            <a:r>
              <a:rPr lang="en-US" sz="2400" dirty="0" err="1">
                <a:solidFill>
                  <a:srgbClr val="666666"/>
                </a:solidFill>
              </a:rPr>
              <a:t>Muhrec</a:t>
            </a:r>
            <a:r>
              <a:rPr lang="en-US" sz="2400" dirty="0">
                <a:solidFill>
                  <a:srgbClr val="666666"/>
                </a:solidFill>
              </a:rPr>
              <a:t>/</a:t>
            </a:r>
            <a:r>
              <a:rPr lang="en-US" sz="2400" dirty="0" err="1">
                <a:solidFill>
                  <a:srgbClr val="666666"/>
                </a:solidFill>
              </a:rPr>
              <a:t>pymuhrec</a:t>
            </a:r>
            <a:r>
              <a:rPr lang="en-US" sz="2400" dirty="0">
                <a:solidFill>
                  <a:srgbClr val="666666"/>
                </a:solidFill>
              </a:rPr>
              <a:t> ended and </a:t>
            </a:r>
            <a:r>
              <a:rPr lang="en-US" sz="2400" dirty="0" err="1">
                <a:solidFill>
                  <a:srgbClr val="666666"/>
                </a:solidFill>
              </a:rPr>
              <a:t>Muhrec</a:t>
            </a:r>
            <a:r>
              <a:rPr lang="en-US" sz="2400" dirty="0">
                <a:solidFill>
                  <a:srgbClr val="666666"/>
                </a:solidFill>
              </a:rPr>
              <a:t>/</a:t>
            </a:r>
            <a:r>
              <a:rPr lang="en-US" sz="2400" dirty="0" err="1">
                <a:solidFill>
                  <a:srgbClr val="666666"/>
                </a:solidFill>
              </a:rPr>
              <a:t>pymuhrec</a:t>
            </a:r>
            <a:r>
              <a:rPr lang="en-US" sz="2400" dirty="0">
                <a:solidFill>
                  <a:srgbClr val="666666"/>
                </a:solidFill>
              </a:rPr>
              <a:t> still constitute a single point of failure </a:t>
            </a:r>
          </a:p>
          <a:p>
            <a:endParaRPr lang="en-US" sz="2400" dirty="0">
              <a:solidFill>
                <a:srgbClr val="6666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</a:rPr>
              <a:t>Requirements to DMSC regarding ODIN/TG5 (Q3+Q4 2024) process is unknown – will be discussed at the upcoming IKON workshop in November</a:t>
            </a:r>
          </a:p>
          <a:p>
            <a:endParaRPr lang="en-US" sz="2400" dirty="0">
              <a:solidFill>
                <a:srgbClr val="666666"/>
              </a:solidFill>
            </a:endParaRPr>
          </a:p>
          <a:p>
            <a:endParaRPr lang="en-DK" sz="2400" dirty="0">
              <a:solidFill>
                <a:srgbClr val="666666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DK" sz="24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>
            <a:extLst>
              <a:ext uri="{FF2B5EF4-FFF2-40B4-BE49-F238E27FC236}">
                <a16:creationId xmlns:a16="http://schemas.microsoft.com/office/drawing/2014/main" id="{EFA1F079-F15E-4F9B-A759-1B706219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82" y="277834"/>
            <a:ext cx="9360000" cy="657339"/>
          </a:xfrm>
        </p:spPr>
        <p:txBody>
          <a:bodyPr/>
          <a:lstStyle/>
          <a:p>
            <a:r>
              <a:rPr lang="en-GB" dirty="0"/>
              <a:t>BEER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F6D019-C9CB-4FEE-A441-05860D8C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C66BAE-0193-47F8-91A2-86B18816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FD982D3-0E34-9247-B730-F0CC65B4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107C5-E2E4-4816-3591-B16E9FED5ECE}"/>
              </a:ext>
            </a:extLst>
          </p:cNvPr>
          <p:cNvSpPr txBox="1"/>
          <p:nvPr/>
        </p:nvSpPr>
        <p:spPr>
          <a:xfrm>
            <a:off x="972482" y="1335814"/>
            <a:ext cx="1086888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</a:rPr>
              <a:t>Hot commissioning plan available, made by BEER team about 5 years ago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666666"/>
                </a:solidFill>
              </a:rPr>
              <a:t>McStas</a:t>
            </a:r>
            <a:r>
              <a:rPr lang="en-US" sz="2400" dirty="0">
                <a:solidFill>
                  <a:srgbClr val="666666"/>
                </a:solidFill>
              </a:rPr>
              <a:t> model with initial BEER detector configuration is available (two detectors at +/- 90 degrees)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</a:rPr>
              <a:t>Discussions on data reduction for Modulation mode (multiplexing)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</a:rPr>
              <a:t>Data reduction is needed for both Pulse-shaping mode and Modulation mode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</a:rPr>
              <a:t>For pulse-shaping mode synergies for data reduction can be made with the DREAM instrument and has been discussed (IDS)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</a:rPr>
              <a:t>TG5 for BEER is Q3+Q4, 2025</a:t>
            </a:r>
          </a:p>
        </p:txBody>
      </p:sp>
    </p:spTree>
    <p:extLst>
      <p:ext uri="{BB962C8B-B14F-4D97-AF65-F5344CB8AC3E}">
        <p14:creationId xmlns:p14="http://schemas.microsoft.com/office/powerpoint/2010/main" val="18898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IDS Reflectometry</a:t>
            </a:r>
          </a:p>
        </p:txBody>
      </p:sp>
    </p:spTree>
    <p:extLst>
      <p:ext uri="{BB962C8B-B14F-4D97-AF65-F5344CB8AC3E}">
        <p14:creationId xmlns:p14="http://schemas.microsoft.com/office/powerpoint/2010/main" val="3909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A97F-B5F7-25F2-47D8-8C047741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Instrument Data Scientist resigned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831A2-E370-71F0-9403-1E552713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F490A-C4CD-A272-5E88-170440DB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24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66972-443B-B13B-F92B-8A80D816AF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 but has handed over and has not abandoned us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65534E-F6BB-E9DD-56E5-8D3D5A6A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9B235-DBA6-BE74-F4CC-A7BFDE152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90" t="15066" r="21795" b="11424"/>
          <a:stretch/>
        </p:blipFill>
        <p:spPr>
          <a:xfrm>
            <a:off x="5050673" y="1777766"/>
            <a:ext cx="1216961" cy="1936670"/>
          </a:xfrm>
          <a:prstGeom prst="rect">
            <a:avLst/>
          </a:prstGeom>
          <a:ln>
            <a:solidFill>
              <a:srgbClr val="6666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8E02D1-861D-254F-1C31-D4DE7988CA26}"/>
              </a:ext>
            </a:extLst>
          </p:cNvPr>
          <p:cNvCxnSpPr>
            <a:cxnSpLocks/>
          </p:cNvCxnSpPr>
          <p:nvPr/>
        </p:nvCxnSpPr>
        <p:spPr>
          <a:xfrm flipH="1">
            <a:off x="3622089" y="3233692"/>
            <a:ext cx="1242874" cy="1169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93A4C18-6689-E69E-729B-0B9BB13025E7}"/>
              </a:ext>
            </a:extLst>
          </p:cNvPr>
          <p:cNvSpPr txBox="1"/>
          <p:nvPr/>
        </p:nvSpPr>
        <p:spPr>
          <a:xfrm>
            <a:off x="2606298" y="4469800"/>
            <a:ext cx="2031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666666"/>
                </a:solidFill>
              </a:rPr>
              <a:t>Jan-Lukas &amp; Neil</a:t>
            </a:r>
          </a:p>
          <a:p>
            <a:pPr algn="ctr"/>
            <a:r>
              <a:rPr lang="en-GB" dirty="0">
                <a:solidFill>
                  <a:srgbClr val="666666"/>
                </a:solidFill>
              </a:rPr>
              <a:t>(</a:t>
            </a:r>
            <a:r>
              <a:rPr lang="en-GB" dirty="0" err="1">
                <a:solidFill>
                  <a:srgbClr val="666666"/>
                </a:solidFill>
              </a:rPr>
              <a:t>scipp</a:t>
            </a:r>
            <a:r>
              <a:rPr lang="en-GB" dirty="0">
                <a:solidFill>
                  <a:srgbClr val="666666"/>
                </a:solidFill>
              </a:rPr>
              <a:t> developers)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D3F51C-595A-A60A-B35B-94E43C4A64E7}"/>
              </a:ext>
            </a:extLst>
          </p:cNvPr>
          <p:cNvSpPr txBox="1"/>
          <p:nvPr/>
        </p:nvSpPr>
        <p:spPr>
          <a:xfrm rot="19003519">
            <a:off x="3261851" y="3498879"/>
            <a:ext cx="169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Data reduction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B41010-D22B-60E8-431D-E762886590FF}"/>
              </a:ext>
            </a:extLst>
          </p:cNvPr>
          <p:cNvSpPr txBox="1"/>
          <p:nvPr/>
        </p:nvSpPr>
        <p:spPr>
          <a:xfrm>
            <a:off x="2028305" y="5288594"/>
            <a:ext cx="2976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i="1" dirty="0" err="1">
                <a:solidFill>
                  <a:srgbClr val="666666"/>
                </a:solidFill>
              </a:rPr>
              <a:t>Scipp</a:t>
            </a:r>
            <a:r>
              <a:rPr lang="en-GB" i="1" dirty="0">
                <a:solidFill>
                  <a:srgbClr val="666666"/>
                </a:solidFill>
              </a:rPr>
              <a:t> team has had challenges recruiting but we are getting there.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94167-D779-C357-BC71-E8DAC88FD0E6}"/>
              </a:ext>
            </a:extLst>
          </p:cNvPr>
          <p:cNvSpPr txBox="1"/>
          <p:nvPr/>
        </p:nvSpPr>
        <p:spPr>
          <a:xfrm rot="2605242">
            <a:off x="6409829" y="347394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Data analysis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26F235-B560-6253-1470-DC689952E966}"/>
              </a:ext>
            </a:extLst>
          </p:cNvPr>
          <p:cNvCxnSpPr>
            <a:cxnSpLocks/>
          </p:cNvCxnSpPr>
          <p:nvPr/>
        </p:nvCxnSpPr>
        <p:spPr>
          <a:xfrm>
            <a:off x="6428924" y="3252922"/>
            <a:ext cx="1242874" cy="1169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8691475-8826-F214-FD9C-1F7504483EA4}"/>
              </a:ext>
            </a:extLst>
          </p:cNvPr>
          <p:cNvSpPr txBox="1"/>
          <p:nvPr/>
        </p:nvSpPr>
        <p:spPr>
          <a:xfrm>
            <a:off x="6694784" y="4469799"/>
            <a:ext cx="2568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Piotr &amp; Andrew S</a:t>
            </a:r>
          </a:p>
          <a:p>
            <a:pPr algn="l"/>
            <a:r>
              <a:rPr lang="en-GB" dirty="0" err="1">
                <a:solidFill>
                  <a:srgbClr val="666666"/>
                </a:solidFill>
              </a:rPr>
              <a:t>EasyScience</a:t>
            </a:r>
            <a:r>
              <a:rPr lang="en-GB" dirty="0">
                <a:solidFill>
                  <a:srgbClr val="666666"/>
                </a:solidFill>
              </a:rPr>
              <a:t> developers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8F4B03-BFA5-5A18-008C-E595F0C80516}"/>
              </a:ext>
            </a:extLst>
          </p:cNvPr>
          <p:cNvSpPr txBox="1"/>
          <p:nvPr/>
        </p:nvSpPr>
        <p:spPr>
          <a:xfrm>
            <a:off x="6348180" y="5288594"/>
            <a:ext cx="3337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i="1" dirty="0" err="1">
                <a:solidFill>
                  <a:srgbClr val="666666"/>
                </a:solidFill>
              </a:rPr>
              <a:t>EasyScience</a:t>
            </a:r>
            <a:r>
              <a:rPr lang="en-GB" i="1" dirty="0">
                <a:solidFill>
                  <a:srgbClr val="666666"/>
                </a:solidFill>
              </a:rPr>
              <a:t> team is at half capacity with 2 developers. Currently two open positions.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046684-D535-5CD1-F07A-BAE87FF5824E}"/>
              </a:ext>
            </a:extLst>
          </p:cNvPr>
          <p:cNvGrpSpPr/>
          <p:nvPr/>
        </p:nvGrpSpPr>
        <p:grpSpPr>
          <a:xfrm>
            <a:off x="1299685" y="4102866"/>
            <a:ext cx="10726793" cy="2643961"/>
            <a:chOff x="1299685" y="4102866"/>
            <a:chExt cx="10726793" cy="264396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39153AB-290A-9BD1-E298-51252BDFF766}"/>
                </a:ext>
              </a:extLst>
            </p:cNvPr>
            <p:cNvSpPr/>
            <p:nvPr/>
          </p:nvSpPr>
          <p:spPr>
            <a:xfrm>
              <a:off x="1299685" y="4198936"/>
              <a:ext cx="8968048" cy="2547891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AD644E-6066-CD52-8B83-C6F0F473F064}"/>
                </a:ext>
              </a:extLst>
            </p:cNvPr>
            <p:cNvSpPr txBox="1"/>
            <p:nvPr/>
          </p:nvSpPr>
          <p:spPr>
            <a:xfrm>
              <a:off x="8709544" y="4102866"/>
              <a:ext cx="3316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>
                  <a:solidFill>
                    <a:srgbClr val="666666"/>
                  </a:solidFill>
                </a:rPr>
                <a:t>Jos </a:t>
              </a:r>
            </a:p>
            <a:p>
              <a:pPr algn="l"/>
              <a:r>
                <a:rPr lang="en-GB" dirty="0">
                  <a:solidFill>
                    <a:srgbClr val="666666"/>
                  </a:solidFill>
                </a:rPr>
                <a:t>        (new Instrument Scientist)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B1A9BC-7792-9207-A329-181843B29597}"/>
              </a:ext>
            </a:extLst>
          </p:cNvPr>
          <p:cNvCxnSpPr>
            <a:cxnSpLocks/>
          </p:cNvCxnSpPr>
          <p:nvPr/>
        </p:nvCxnSpPr>
        <p:spPr>
          <a:xfrm>
            <a:off x="6488912" y="2450237"/>
            <a:ext cx="19892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77A89E3-943A-4472-60C2-5D05C05B7522}"/>
              </a:ext>
            </a:extLst>
          </p:cNvPr>
          <p:cNvSpPr txBox="1"/>
          <p:nvPr/>
        </p:nvSpPr>
        <p:spPr>
          <a:xfrm>
            <a:off x="6694784" y="2099660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Selene guide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B73B1C-966F-CFA0-982A-9167464F7AD6}"/>
              </a:ext>
            </a:extLst>
          </p:cNvPr>
          <p:cNvSpPr txBox="1"/>
          <p:nvPr/>
        </p:nvSpPr>
        <p:spPr>
          <a:xfrm>
            <a:off x="8478175" y="2124152"/>
            <a:ext cx="1433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Completed </a:t>
            </a:r>
          </a:p>
          <a:p>
            <a:pPr algn="l"/>
            <a:r>
              <a:rPr lang="en-GB" dirty="0">
                <a:solidFill>
                  <a:srgbClr val="666666"/>
                </a:solidFill>
              </a:rPr>
              <a:t>(for his part)</a:t>
            </a:r>
          </a:p>
        </p:txBody>
      </p:sp>
    </p:spTree>
    <p:extLst>
      <p:ext uri="{BB962C8B-B14F-4D97-AF65-F5344CB8AC3E}">
        <p14:creationId xmlns:p14="http://schemas.microsoft.com/office/powerpoint/2010/main" val="298678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3E9D-126B-576D-BF58-1CAF2816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ESTIA Milestones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A19AD-589F-780E-9BED-BDBF2348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IDS for diffraction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C33DE-491C-5BC1-677F-684F2325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25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427081-D970-CA54-109F-3C9207BA5D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Still on track despite no man-power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E3135-5B53-A608-96A5-0F69718B5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ESTIA IDS Integration of metrology cart software (p6). </a:t>
            </a:r>
          </a:p>
          <a:p>
            <a:endParaRPr lang="en-GB" dirty="0"/>
          </a:p>
          <a:p>
            <a:r>
              <a:rPr lang="en-GB" b="1" dirty="0"/>
              <a:t>ESTIA IDS Experimental planning tools available (p6)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DD9B8-21F0-962A-1024-C3298DC8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2023-10-24</a:t>
            </a:r>
            <a:endParaRPr lang="sv-SE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1BA5353-6CB0-C76F-37DF-75903AF8B0FE}"/>
              </a:ext>
            </a:extLst>
          </p:cNvPr>
          <p:cNvGraphicFramePr>
            <a:graphicFrameLocks noGrp="1"/>
          </p:cNvGraphicFramePr>
          <p:nvPr/>
        </p:nvGraphicFramePr>
        <p:xfrm>
          <a:off x="1195647" y="1731646"/>
          <a:ext cx="9264535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7293">
                  <a:extLst>
                    <a:ext uri="{9D8B030D-6E8A-4147-A177-3AD203B41FA5}">
                      <a16:colId xmlns:a16="http://schemas.microsoft.com/office/drawing/2014/main" val="4268935229"/>
                    </a:ext>
                  </a:extLst>
                </a:gridCol>
                <a:gridCol w="1773654">
                  <a:extLst>
                    <a:ext uri="{9D8B030D-6E8A-4147-A177-3AD203B41FA5}">
                      <a16:colId xmlns:a16="http://schemas.microsoft.com/office/drawing/2014/main" val="3395630430"/>
                    </a:ext>
                  </a:extLst>
                </a:gridCol>
                <a:gridCol w="1913588">
                  <a:extLst>
                    <a:ext uri="{9D8B030D-6E8A-4147-A177-3AD203B41FA5}">
                      <a16:colId xmlns:a16="http://schemas.microsoft.com/office/drawing/2014/main" val="1866324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610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ESTIA IDS Completion of service blueprints for ESS user types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2023-Apr-26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24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ESTIA IDS Coverage for reduction from all operating modes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2024-Aug-02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out 8 modes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93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Delivery of complete data pipeline at the Amor instrument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2024-05-01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57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Experimental planning tools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2026-09-22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560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Integration of metrology cart software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2023-11-06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68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4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597922-3791-B327-B18F-2ED89EF9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Apologies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78AA71-F586-BCF1-F20B-9DB8EF772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7D622C-957A-F7A6-7365-30470CB90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 err="1"/>
              <a:t>Søren</a:t>
            </a:r>
            <a:r>
              <a:rPr lang="en-GB" dirty="0"/>
              <a:t> is in Japan for NEUWAVE-11 (</a:t>
            </a:r>
            <a:r>
              <a:rPr lang="en-GB" dirty="0" err="1"/>
              <a:t>NEUtron</a:t>
            </a:r>
            <a:r>
              <a:rPr lang="en-GB" dirty="0"/>
              <a:t> </a:t>
            </a:r>
            <a:r>
              <a:rPr lang="en-GB" dirty="0" err="1"/>
              <a:t>WAVElength</a:t>
            </a:r>
            <a:r>
              <a:rPr lang="en-GB" dirty="0"/>
              <a:t> Dependent Imaging)</a:t>
            </a:r>
          </a:p>
          <a:p>
            <a:endParaRPr lang="en-GB" dirty="0"/>
          </a:p>
          <a:p>
            <a:r>
              <a:rPr lang="en-GB" dirty="0"/>
              <a:t>Céline is at Project Management course</a:t>
            </a:r>
          </a:p>
          <a:p>
            <a:endParaRPr lang="en-GB" dirty="0"/>
          </a:p>
          <a:p>
            <a:r>
              <a:rPr lang="en-GB" dirty="0"/>
              <a:t>Andrew M resigned!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4A25C-81E8-A1DB-112F-75E22080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2023-10-24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566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IDS for Diffraction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DREAM and MAGIC</a:t>
            </a:r>
          </a:p>
          <a:p>
            <a:r>
              <a:rPr lang="en-GB" dirty="0"/>
              <a:t>October 2023 updates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0395" y="5605200"/>
            <a:ext cx="6290892" cy="459883"/>
          </a:xfrm>
        </p:spPr>
        <p:txBody>
          <a:bodyPr/>
          <a:lstStyle/>
          <a:p>
            <a:r>
              <a:rPr lang="en-GB" b="0" dirty="0"/>
              <a:t>THOMAS HOLM ROD </a:t>
            </a:r>
            <a:r>
              <a:rPr lang="en-GB" b="0" cap="none" dirty="0"/>
              <a:t>presenting on behalf of </a:t>
            </a:r>
            <a:r>
              <a:rPr lang="en-GB" b="0" dirty="0"/>
              <a:t>Céline </a:t>
            </a:r>
            <a:r>
              <a:rPr lang="en-GB" b="0" dirty="0" err="1"/>
              <a:t>Durniak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15413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8C0A3D-C39E-CBE7-B117-5ADD0C67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Updates since April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337D8-69AD-4C5A-7F2F-5F4A7399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IDS for </a:t>
            </a:r>
            <a:r>
              <a:rPr lang="sv-SE" dirty="0" err="1"/>
              <a:t>diffraction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5D3-4C72-0E48-4807-DC196377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BD4B03-CD29-9717-1848-25A0EDE1A5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From Lund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060D40-295A-9A9D-F5FA-7AE01207D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99" y="1521820"/>
            <a:ext cx="7986101" cy="4768062"/>
          </a:xfrm>
        </p:spPr>
        <p:txBody>
          <a:bodyPr/>
          <a:lstStyle/>
          <a:p>
            <a:r>
              <a:rPr lang="en-AU" b="1" dirty="0"/>
              <a:t>DREAM</a:t>
            </a:r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dirty="0"/>
              <a:t> </a:t>
            </a:r>
            <a:r>
              <a:rPr lang="en-AU" sz="1800" dirty="0"/>
              <a:t>Only detectors left to be installed</a:t>
            </a:r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sz="1800" dirty="0"/>
              <a:t> Florence </a:t>
            </a:r>
            <a:r>
              <a:rPr lang="en-AU" sz="1800" dirty="0" err="1"/>
              <a:t>Porcher</a:t>
            </a:r>
            <a:r>
              <a:rPr lang="en-AU" sz="1800" dirty="0"/>
              <a:t> moved from France (LLB) to Lund, from October 1</a:t>
            </a:r>
            <a:r>
              <a:rPr lang="en-AU" sz="1800" baseline="30000" dirty="0"/>
              <a:t>st</a:t>
            </a:r>
            <a:endParaRPr lang="en-AU" sz="1800" dirty="0"/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sz="1800" dirty="0"/>
              <a:t> Annika Stellhorn (polarised SANS) from Sept 1st </a:t>
            </a:r>
          </a:p>
          <a:p>
            <a:pPr marL="0" indent="0">
              <a:buClr>
                <a:srgbClr val="0099DC"/>
              </a:buClr>
              <a:buNone/>
            </a:pPr>
            <a:r>
              <a:rPr lang="en-AU" sz="1800" dirty="0"/>
              <a:t>  </a:t>
            </a:r>
            <a:r>
              <a:rPr lang="en-GB" sz="1800" dirty="0"/>
              <a:t>➜ help with SANS and polarisation for DREAM</a:t>
            </a:r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r>
              <a:rPr lang="en-AU" b="1" dirty="0"/>
              <a:t>MAGIC</a:t>
            </a:r>
          </a:p>
          <a:p>
            <a:r>
              <a:rPr lang="en-AU" sz="1800" dirty="0"/>
              <a:t>Job advert for lead instrument scientist to be published soon</a:t>
            </a:r>
            <a:br>
              <a:rPr lang="en-AU" dirty="0"/>
            </a:b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0E9C35-8D16-E8AB-F75C-134AF734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2023-10-24</a:t>
            </a:r>
            <a:endParaRPr lang="sv-S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512896-7E8F-0AD5-F928-80437081FCAD}"/>
              </a:ext>
            </a:extLst>
          </p:cNvPr>
          <p:cNvGrpSpPr/>
          <p:nvPr/>
        </p:nvGrpSpPr>
        <p:grpSpPr>
          <a:xfrm>
            <a:off x="6426996" y="2857771"/>
            <a:ext cx="5513508" cy="2803728"/>
            <a:chOff x="6373692" y="3149600"/>
            <a:chExt cx="5513508" cy="28037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4A3C7B-5CCD-5F6E-B67A-B752791A77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92549" y="3248720"/>
              <a:ext cx="4785943" cy="243549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916245-738E-5CFF-8545-9D6EC94B6D19}"/>
                </a:ext>
              </a:extLst>
            </p:cNvPr>
            <p:cNvSpPr txBox="1"/>
            <p:nvPr/>
          </p:nvSpPr>
          <p:spPr>
            <a:xfrm>
              <a:off x="6692549" y="3244334"/>
              <a:ext cx="13973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AU" sz="1200" i="1" dirty="0">
                  <a:solidFill>
                    <a:srgbClr val="666666"/>
                  </a:solidFill>
                </a:rPr>
                <a:t>DREAM instrument layout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CABBA9-41E2-DBCF-D6AC-DE695815072F}"/>
                </a:ext>
              </a:extLst>
            </p:cNvPr>
            <p:cNvSpPr/>
            <p:nvPr/>
          </p:nvSpPr>
          <p:spPr>
            <a:xfrm>
              <a:off x="11176000" y="3149600"/>
              <a:ext cx="302492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0D4B16-0016-92E7-12F2-E23969E5BD76}"/>
                </a:ext>
              </a:extLst>
            </p:cNvPr>
            <p:cNvSpPr/>
            <p:nvPr/>
          </p:nvSpPr>
          <p:spPr>
            <a:xfrm>
              <a:off x="6373692" y="3149600"/>
              <a:ext cx="5513508" cy="2803728"/>
            </a:xfrm>
            <a:prstGeom prst="rect">
              <a:avLst/>
            </a:prstGeom>
            <a:noFill/>
            <a:ln w="19050">
              <a:solidFill>
                <a:srgbClr val="0099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05959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8C0A3D-C39E-CBE7-B117-5ADD0C67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Updates since April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337D8-69AD-4C5A-7F2F-5F4A7399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IDS for </a:t>
            </a:r>
            <a:r>
              <a:rPr lang="sv-SE" dirty="0" err="1"/>
              <a:t>diffraction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5D3-4C72-0E48-4807-DC196377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BD4B03-CD29-9717-1848-25A0EDE1A5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Data processing pipeline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060D40-295A-9A9D-F5FA-7AE01207D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562400"/>
            <a:ext cx="10702365" cy="4768062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DREAM</a:t>
            </a:r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sz="1800" dirty="0"/>
              <a:t> adding data to Nexus file (done for Mantle)</a:t>
            </a:r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sz="1800" dirty="0"/>
              <a:t> link between </a:t>
            </a:r>
            <a:r>
              <a:rPr lang="en-AU" sz="1800" dirty="0" err="1"/>
              <a:t>Scipp</a:t>
            </a:r>
            <a:r>
              <a:rPr lang="en-AU" sz="1800" dirty="0"/>
              <a:t> and </a:t>
            </a:r>
            <a:r>
              <a:rPr lang="en-AU" sz="1800" dirty="0" err="1"/>
              <a:t>Easydiffraction</a:t>
            </a:r>
            <a:r>
              <a:rPr lang="en-AU" sz="1800" dirty="0"/>
              <a:t> </a:t>
            </a:r>
            <a:r>
              <a:rPr lang="en-AU" sz="1800" i="1" dirty="0"/>
              <a:t>(</a:t>
            </a:r>
            <a:r>
              <a:rPr lang="en-AU" sz="1800" i="1" dirty="0" err="1"/>
              <a:t>save_xye</a:t>
            </a:r>
            <a:r>
              <a:rPr lang="en-AU" sz="1800" i="1" dirty="0"/>
              <a:t> algorithm in </a:t>
            </a:r>
            <a:r>
              <a:rPr lang="en-AU" sz="1800" i="1" dirty="0" err="1"/>
              <a:t>Scipp</a:t>
            </a:r>
            <a:r>
              <a:rPr lang="en-AU" sz="1800" i="1" dirty="0"/>
              <a:t>)</a:t>
            </a:r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sz="1800" i="1" dirty="0"/>
              <a:t> </a:t>
            </a:r>
            <a:r>
              <a:rPr lang="en-AU" sz="1800" dirty="0"/>
              <a:t>Diffraction test data (from SNS) added to </a:t>
            </a:r>
            <a:r>
              <a:rPr lang="en-AU" sz="1800" dirty="0" err="1"/>
              <a:t>Scicat</a:t>
            </a:r>
            <a:endParaRPr lang="en-AU" sz="1800" dirty="0"/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sz="1800" dirty="0"/>
              <a:t> 2nd test of bi-spectral switch at ISIS </a:t>
            </a:r>
            <a:endParaRPr lang="en-AU" sz="1800" i="1" dirty="0"/>
          </a:p>
          <a:p>
            <a:pPr marL="0" indent="0">
              <a:buClr>
                <a:srgbClr val="0099DC"/>
              </a:buClr>
              <a:buNone/>
            </a:pPr>
            <a:r>
              <a:rPr lang="en-AU" sz="1800" i="1" dirty="0"/>
              <a:t>   participated to experiment, data processing in </a:t>
            </a:r>
            <a:r>
              <a:rPr lang="en-AU" sz="1800" i="1" dirty="0" err="1"/>
              <a:t>Scipp</a:t>
            </a:r>
            <a:r>
              <a:rPr lang="en-AU" sz="1800" i="1" dirty="0"/>
              <a:t>, </a:t>
            </a:r>
            <a:r>
              <a:rPr lang="en-AU" sz="1800" i="1" dirty="0" err="1"/>
              <a:t>McStas</a:t>
            </a:r>
            <a:r>
              <a:rPr lang="en-AU" sz="1800" i="1" dirty="0"/>
              <a:t> simulation</a:t>
            </a:r>
          </a:p>
          <a:p>
            <a:endParaRPr lang="en-AU" sz="1800" dirty="0"/>
          </a:p>
          <a:p>
            <a:br>
              <a:rPr lang="en-AU" sz="1800" dirty="0"/>
            </a:br>
            <a:endParaRPr lang="en-AU" sz="1800" dirty="0"/>
          </a:p>
          <a:p>
            <a:endParaRPr lang="en-AU" sz="1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0E9C35-8D16-E8AB-F75C-134AF734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2023-10-24</a:t>
            </a:r>
            <a:endParaRPr lang="sv-S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0E2AA22-ABD7-1C32-0B62-5D9D336D014F}"/>
              </a:ext>
            </a:extLst>
          </p:cNvPr>
          <p:cNvGraphicFramePr>
            <a:graphicFrameLocks/>
          </p:cNvGraphicFramePr>
          <p:nvPr/>
        </p:nvGraphicFramePr>
        <p:xfrm>
          <a:off x="3369398" y="4804436"/>
          <a:ext cx="1742124" cy="697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6273F0D-3384-60A2-C6AB-5E6A70C018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0611" y="4438919"/>
            <a:ext cx="562577" cy="330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AED3AA-02A7-1BD1-C221-F1F777209C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9612" y="4471158"/>
            <a:ext cx="889134" cy="2951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entagon 11">
            <a:extLst>
              <a:ext uri="{FF2B5EF4-FFF2-40B4-BE49-F238E27FC236}">
                <a16:creationId xmlns:a16="http://schemas.microsoft.com/office/drawing/2014/main" id="{4DD43510-B969-3AFA-C5D5-19FC50BD43F1}"/>
              </a:ext>
            </a:extLst>
          </p:cNvPr>
          <p:cNvSpPr/>
          <p:nvPr/>
        </p:nvSpPr>
        <p:spPr>
          <a:xfrm>
            <a:off x="2158553" y="4807133"/>
            <a:ext cx="1424531" cy="694402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Instrument </a:t>
            </a:r>
          </a:p>
          <a:p>
            <a:pPr algn="ctr"/>
            <a:r>
              <a:rPr lang="en-GB" sz="1200" dirty="0"/>
              <a:t>simulation</a:t>
            </a: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5F4A820B-6E25-7C4D-1A43-7F40A6695C76}"/>
              </a:ext>
            </a:extLst>
          </p:cNvPr>
          <p:cNvGraphicFramePr>
            <a:graphicFrameLocks/>
          </p:cNvGraphicFramePr>
          <p:nvPr/>
        </p:nvGraphicFramePr>
        <p:xfrm>
          <a:off x="3408867" y="4804436"/>
          <a:ext cx="3333840" cy="697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4" name="Graphic 13">
            <a:extLst>
              <a:ext uri="{FF2B5EF4-FFF2-40B4-BE49-F238E27FC236}">
                <a16:creationId xmlns:a16="http://schemas.microsoft.com/office/drawing/2014/main" id="{5DBBB5A2-DD18-9928-C6E3-D075CAAF7D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41449" y="4472009"/>
            <a:ext cx="1026079" cy="29351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6FFDED2-B80F-A8FF-4D74-C1A8925A37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71091" y="4483361"/>
            <a:ext cx="1773642" cy="2708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C5597C-0FD7-82B2-2B5C-68F41F4733FC}"/>
              </a:ext>
            </a:extLst>
          </p:cNvPr>
          <p:cNvSpPr txBox="1"/>
          <p:nvPr/>
        </p:nvSpPr>
        <p:spPr>
          <a:xfrm>
            <a:off x="4567591" y="6022803"/>
            <a:ext cx="86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1400" i="1" dirty="0" err="1">
                <a:solidFill>
                  <a:srgbClr val="666666"/>
                </a:solidFill>
              </a:rPr>
              <a:t>save_xye</a:t>
            </a:r>
            <a:endParaRPr lang="en-AU" sz="1400" i="1" dirty="0">
              <a:solidFill>
                <a:srgbClr val="66666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183980-2828-6656-BC35-577C1C2963B8}"/>
              </a:ext>
            </a:extLst>
          </p:cNvPr>
          <p:cNvSpPr txBox="1"/>
          <p:nvPr/>
        </p:nvSpPr>
        <p:spPr>
          <a:xfrm>
            <a:off x="2780407" y="6022803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1400" dirty="0">
                <a:solidFill>
                  <a:srgbClr val="666666"/>
                </a:solidFill>
              </a:rPr>
              <a:t>ESS </a:t>
            </a:r>
            <a:r>
              <a:rPr lang="en-AU" sz="1400" dirty="0" err="1">
                <a:solidFill>
                  <a:srgbClr val="666666"/>
                </a:solidFill>
              </a:rPr>
              <a:t>NeXus</a:t>
            </a:r>
            <a:r>
              <a:rPr lang="en-AU" sz="1400" dirty="0">
                <a:solidFill>
                  <a:srgbClr val="666666"/>
                </a:solidFill>
              </a:rPr>
              <a:t> </a:t>
            </a:r>
          </a:p>
          <a:p>
            <a:pPr algn="l"/>
            <a:r>
              <a:rPr lang="en-AU" sz="1400" dirty="0">
                <a:solidFill>
                  <a:srgbClr val="666666"/>
                </a:solidFill>
              </a:rPr>
              <a:t>with data</a:t>
            </a:r>
          </a:p>
        </p:txBody>
      </p:sp>
      <p:sp>
        <p:nvSpPr>
          <p:cNvPr id="19" name="Curved Up Arrow 18">
            <a:extLst>
              <a:ext uri="{FF2B5EF4-FFF2-40B4-BE49-F238E27FC236}">
                <a16:creationId xmlns:a16="http://schemas.microsoft.com/office/drawing/2014/main" id="{5AAEA338-9697-B24B-0EEF-881289246546}"/>
              </a:ext>
            </a:extLst>
          </p:cNvPr>
          <p:cNvSpPr>
            <a:spLocks noChangeAspect="1"/>
          </p:cNvSpPr>
          <p:nvPr/>
        </p:nvSpPr>
        <p:spPr>
          <a:xfrm>
            <a:off x="2905814" y="5577740"/>
            <a:ext cx="1080000" cy="300255"/>
          </a:xfrm>
          <a:prstGeom prst="curvedUpArrow">
            <a:avLst/>
          </a:prstGeom>
          <a:solidFill>
            <a:schemeClr val="bg1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1" name="Curved Up Arrow 20">
            <a:extLst>
              <a:ext uri="{FF2B5EF4-FFF2-40B4-BE49-F238E27FC236}">
                <a16:creationId xmlns:a16="http://schemas.microsoft.com/office/drawing/2014/main" id="{3C67BAE4-9AF5-DABE-0229-296401B928B7}"/>
              </a:ext>
            </a:extLst>
          </p:cNvPr>
          <p:cNvSpPr>
            <a:spLocks noChangeAspect="1"/>
          </p:cNvSpPr>
          <p:nvPr/>
        </p:nvSpPr>
        <p:spPr>
          <a:xfrm>
            <a:off x="4514187" y="5577740"/>
            <a:ext cx="1080000" cy="300255"/>
          </a:xfrm>
          <a:prstGeom prst="curvedUpArrow">
            <a:avLst/>
          </a:prstGeom>
          <a:solidFill>
            <a:schemeClr val="bg1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0A1511-10CD-4937-08F1-A0AE74CD272C}"/>
              </a:ext>
            </a:extLst>
          </p:cNvPr>
          <p:cNvGrpSpPr/>
          <p:nvPr/>
        </p:nvGrpSpPr>
        <p:grpSpPr>
          <a:xfrm>
            <a:off x="6540733" y="4793085"/>
            <a:ext cx="1788169" cy="697098"/>
            <a:chOff x="6439420" y="0"/>
            <a:chExt cx="1788169" cy="697098"/>
          </a:xfrm>
        </p:grpSpPr>
        <p:sp>
          <p:nvSpPr>
            <p:cNvPr id="23" name="Chevron 22">
              <a:extLst>
                <a:ext uri="{FF2B5EF4-FFF2-40B4-BE49-F238E27FC236}">
                  <a16:creationId xmlns:a16="http://schemas.microsoft.com/office/drawing/2014/main" id="{E4B6AE62-56C0-2D68-F3D6-4B23EF1E313D}"/>
                </a:ext>
              </a:extLst>
            </p:cNvPr>
            <p:cNvSpPr/>
            <p:nvPr/>
          </p:nvSpPr>
          <p:spPr>
            <a:xfrm>
              <a:off x="6439420" y="0"/>
              <a:ext cx="1788169" cy="697098"/>
            </a:xfrm>
            <a:prstGeom prst="chevron">
              <a:avLst/>
            </a:prstGeom>
            <a:gradFill rotWithShape="0">
              <a:gsLst>
                <a:gs pos="0">
                  <a:srgbClr val="2C6799"/>
                </a:gs>
                <a:gs pos="80000">
                  <a:srgbClr val="8064A2">
                    <a:hueOff val="-3571816"/>
                    <a:satOff val="21519"/>
                    <a:lumOff val="1725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-3571816"/>
                    <a:satOff val="21519"/>
                    <a:lumOff val="1725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Chevron 4">
              <a:extLst>
                <a:ext uri="{FF2B5EF4-FFF2-40B4-BE49-F238E27FC236}">
                  <a16:creationId xmlns:a16="http://schemas.microsoft.com/office/drawing/2014/main" id="{ECFF2B3F-28C0-4A9D-D60D-FA330DBD8B49}"/>
                </a:ext>
              </a:extLst>
            </p:cNvPr>
            <p:cNvSpPr txBox="1"/>
            <p:nvPr/>
          </p:nvSpPr>
          <p:spPr>
            <a:xfrm>
              <a:off x="6787969" y="0"/>
              <a:ext cx="1091071" cy="697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Data archiving</a:t>
              </a: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03D9276A-9530-2989-45FF-A1932B0A4D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136128" y="4270243"/>
            <a:ext cx="528609" cy="5040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B8FCD7C-C86E-070C-335E-18B7FB08740F}"/>
              </a:ext>
            </a:extLst>
          </p:cNvPr>
          <p:cNvSpPr txBox="1"/>
          <p:nvPr/>
        </p:nvSpPr>
        <p:spPr>
          <a:xfrm>
            <a:off x="6641371" y="5665251"/>
            <a:ext cx="1805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1400" dirty="0">
                <a:solidFill>
                  <a:srgbClr val="666666"/>
                </a:solidFill>
              </a:rPr>
              <a:t>Diffraction test data </a:t>
            </a:r>
          </a:p>
          <a:p>
            <a:pPr algn="l"/>
            <a:r>
              <a:rPr lang="en-AU" sz="1400" dirty="0">
                <a:solidFill>
                  <a:srgbClr val="666666"/>
                </a:solidFill>
              </a:rPr>
              <a:t>from SNS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E228B8-98DB-253D-6FB1-EF6F809D1BB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38516" y="1184564"/>
            <a:ext cx="3153484" cy="18920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35B1EAB-50E0-6226-20E0-5946F20D661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9435" y="3213701"/>
            <a:ext cx="3062006" cy="187164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EB5C2C-E5A1-282D-3ED0-DDA6E7DC1A67}"/>
              </a:ext>
            </a:extLst>
          </p:cNvPr>
          <p:cNvSpPr txBox="1"/>
          <p:nvPr/>
        </p:nvSpPr>
        <p:spPr>
          <a:xfrm>
            <a:off x="9039384" y="1232926"/>
            <a:ext cx="171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1200" dirty="0">
                <a:solidFill>
                  <a:srgbClr val="666666"/>
                </a:solidFill>
              </a:rPr>
              <a:t>Mantle </a:t>
            </a:r>
            <a:r>
              <a:rPr lang="en-AU" sz="1200" dirty="0" err="1">
                <a:solidFill>
                  <a:srgbClr val="666666"/>
                </a:solidFill>
              </a:rPr>
              <a:t>NeXus</a:t>
            </a:r>
            <a:r>
              <a:rPr lang="en-AU" sz="1200" dirty="0">
                <a:solidFill>
                  <a:srgbClr val="666666"/>
                </a:solidFill>
              </a:rPr>
              <a:t> in </a:t>
            </a:r>
            <a:r>
              <a:rPr lang="en-AU" sz="1200" dirty="0" err="1">
                <a:solidFill>
                  <a:srgbClr val="666666"/>
                </a:solidFill>
              </a:rPr>
              <a:t>Scipp</a:t>
            </a:r>
            <a:endParaRPr lang="en-AU" sz="1200" dirty="0">
              <a:solidFill>
                <a:srgbClr val="666666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D5A0C1-A17E-05CD-076A-D74A9E8BC08E}"/>
              </a:ext>
            </a:extLst>
          </p:cNvPr>
          <p:cNvSpPr txBox="1"/>
          <p:nvPr/>
        </p:nvSpPr>
        <p:spPr>
          <a:xfrm>
            <a:off x="9002316" y="3256176"/>
            <a:ext cx="171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1200" dirty="0">
                <a:solidFill>
                  <a:srgbClr val="666666"/>
                </a:solidFill>
              </a:rPr>
              <a:t>Mantle </a:t>
            </a:r>
            <a:r>
              <a:rPr lang="en-AU" sz="1200" dirty="0" err="1">
                <a:solidFill>
                  <a:srgbClr val="666666"/>
                </a:solidFill>
              </a:rPr>
              <a:t>NeXus</a:t>
            </a:r>
            <a:r>
              <a:rPr lang="en-AU" sz="1200" dirty="0">
                <a:solidFill>
                  <a:srgbClr val="666666"/>
                </a:solidFill>
              </a:rPr>
              <a:t> in </a:t>
            </a:r>
            <a:r>
              <a:rPr lang="en-AU" sz="1200" dirty="0" err="1">
                <a:solidFill>
                  <a:srgbClr val="666666"/>
                </a:solidFill>
              </a:rPr>
              <a:t>Scipp</a:t>
            </a:r>
            <a:endParaRPr lang="en-AU" sz="12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8C0A3D-C39E-CBE7-B117-5ADD0C67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Updates since April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337D8-69AD-4C5A-7F2F-5F4A7399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IDS for diffraction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5D3-4C72-0E48-4807-DC196377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BD4B03-CD29-9717-1848-25A0EDE1A5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Data processing pipeline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060D40-295A-9A9D-F5FA-7AE01207D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562400"/>
            <a:ext cx="10702365" cy="4768062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MAGIC</a:t>
            </a:r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sz="1800" dirty="0"/>
              <a:t> Jira dashboard </a:t>
            </a:r>
            <a:r>
              <a:rPr lang="en-US" sz="1800" dirty="0"/>
              <a:t>for DSMC development for </a:t>
            </a:r>
            <a:r>
              <a:rPr lang="en-US" sz="1800" dirty="0">
                <a:solidFill>
                  <a:srgbClr val="0099DC"/>
                </a:solidFill>
              </a:rPr>
              <a:t>cold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7E79"/>
                </a:solidFill>
              </a:rPr>
              <a:t>hot</a:t>
            </a:r>
            <a:r>
              <a:rPr lang="en-US" sz="1800" dirty="0"/>
              <a:t> commissioning and </a:t>
            </a:r>
            <a:r>
              <a:rPr lang="en-US" sz="1800" dirty="0">
                <a:solidFill>
                  <a:srgbClr val="009193"/>
                </a:solidFill>
              </a:rPr>
              <a:t>first science</a:t>
            </a:r>
          </a:p>
          <a:p>
            <a:pPr marL="0" indent="0">
              <a:buClr>
                <a:srgbClr val="0099DC"/>
              </a:buClr>
              <a:buNone/>
            </a:pPr>
            <a:r>
              <a:rPr lang="en-US" sz="1800" dirty="0"/>
              <a:t>  Tasks related to</a:t>
            </a:r>
            <a:endParaRPr lang="en-GB" sz="1800" dirty="0"/>
          </a:p>
          <a:p>
            <a:pPr marL="0" indent="0">
              <a:buClr>
                <a:srgbClr val="0099DC"/>
              </a:buClr>
              <a:buNone/>
            </a:pPr>
            <a:endParaRPr lang="en-AU" sz="1800" dirty="0"/>
          </a:p>
          <a:p>
            <a:pPr marL="0" indent="0">
              <a:buClr>
                <a:srgbClr val="0099DC"/>
              </a:buClr>
              <a:buNone/>
            </a:pPr>
            <a:endParaRPr lang="en-AU" sz="800" dirty="0"/>
          </a:p>
          <a:p>
            <a:pPr marL="0" indent="0">
              <a:buClr>
                <a:srgbClr val="0099DC"/>
              </a:buClr>
              <a:buNone/>
            </a:pPr>
            <a:endParaRPr lang="en-AU" sz="800" dirty="0"/>
          </a:p>
          <a:p>
            <a:pPr marL="0" indent="0">
              <a:buClr>
                <a:srgbClr val="0099DC"/>
              </a:buClr>
              <a:buNone/>
            </a:pPr>
            <a:endParaRPr lang="en-AU" sz="800" dirty="0"/>
          </a:p>
          <a:p>
            <a:pPr marL="0" indent="0">
              <a:buClr>
                <a:srgbClr val="0099DC"/>
              </a:buClr>
              <a:buNone/>
            </a:pPr>
            <a:endParaRPr lang="en-AU" sz="800" dirty="0"/>
          </a:p>
          <a:p>
            <a:pPr marL="0" indent="0">
              <a:buClr>
                <a:srgbClr val="0099DC"/>
              </a:buClr>
              <a:buNone/>
            </a:pPr>
            <a:endParaRPr lang="en-AU" sz="1800" dirty="0"/>
          </a:p>
          <a:p>
            <a:endParaRPr lang="en-AU" sz="1800" dirty="0"/>
          </a:p>
          <a:p>
            <a:br>
              <a:rPr lang="en-AU" sz="1800" dirty="0"/>
            </a:br>
            <a:endParaRPr lang="en-AU" sz="1800" dirty="0"/>
          </a:p>
          <a:p>
            <a:endParaRPr lang="en-AU" sz="1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0E9C35-8D16-E8AB-F75C-134AF734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2023-10-24</a:t>
            </a:r>
            <a:endParaRPr lang="sv-SE" dirty="0"/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DEF730BF-BFA7-B674-4A55-4AA8862AF596}"/>
              </a:ext>
            </a:extLst>
          </p:cNvPr>
          <p:cNvGraphicFramePr>
            <a:graphicFrameLocks noGrp="1"/>
          </p:cNvGraphicFramePr>
          <p:nvPr/>
        </p:nvGraphicFramePr>
        <p:xfrm>
          <a:off x="1500237" y="2842334"/>
          <a:ext cx="9191526" cy="90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517">
                  <a:extLst>
                    <a:ext uri="{9D8B030D-6E8A-4147-A177-3AD203B41FA5}">
                      <a16:colId xmlns:a16="http://schemas.microsoft.com/office/drawing/2014/main" val="2607683273"/>
                    </a:ext>
                  </a:extLst>
                </a:gridCol>
                <a:gridCol w="3102796">
                  <a:extLst>
                    <a:ext uri="{9D8B030D-6E8A-4147-A177-3AD203B41FA5}">
                      <a16:colId xmlns:a16="http://schemas.microsoft.com/office/drawing/2014/main" val="1762562067"/>
                    </a:ext>
                  </a:extLst>
                </a:gridCol>
                <a:gridCol w="3493213">
                  <a:extLst>
                    <a:ext uri="{9D8B030D-6E8A-4147-A177-3AD203B41FA5}">
                      <a16:colId xmlns:a16="http://schemas.microsoft.com/office/drawing/2014/main" val="556038841"/>
                    </a:ext>
                  </a:extLst>
                </a:gridCol>
              </a:tblGrid>
              <a:tr h="903650">
                <a:tc>
                  <a:txBody>
                    <a:bodyPr/>
                    <a:lstStyle/>
                    <a:p>
                      <a:pPr lvl="2" algn="l"/>
                      <a:r>
                        <a:rPr lang="en-US" sz="1600" b="0" dirty="0">
                          <a:solidFill>
                            <a:srgbClr val="666666"/>
                          </a:solidFill>
                        </a:rPr>
                        <a:t>User Office</a:t>
                      </a:r>
                    </a:p>
                    <a:p>
                      <a:pPr lvl="2" algn="l"/>
                      <a:r>
                        <a:rPr lang="en-US" sz="1600" b="0" dirty="0">
                          <a:solidFill>
                            <a:srgbClr val="0099DC"/>
                          </a:solidFill>
                        </a:rPr>
                        <a:t>VISA</a:t>
                      </a:r>
                    </a:p>
                    <a:p>
                      <a:pPr lvl="2" algn="l"/>
                      <a:r>
                        <a:rPr lang="en-US" sz="1600" b="0" dirty="0" err="1">
                          <a:solidFill>
                            <a:srgbClr val="666666"/>
                          </a:solidFill>
                        </a:rPr>
                        <a:t>Scicat</a:t>
                      </a:r>
                      <a:endParaRPr lang="en-US" sz="1600" b="0" dirty="0">
                        <a:solidFill>
                          <a:srgbClr val="66666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en-US" sz="1600" b="0" dirty="0" err="1">
                          <a:solidFill>
                            <a:srgbClr val="0099DC"/>
                          </a:solidFill>
                        </a:rPr>
                        <a:t>Scichat</a:t>
                      </a:r>
                      <a:endParaRPr lang="en-US" sz="1600" b="0" dirty="0">
                        <a:solidFill>
                          <a:srgbClr val="0099DC"/>
                        </a:solidFill>
                      </a:endParaRPr>
                    </a:p>
                    <a:p>
                      <a:pPr lvl="2"/>
                      <a:r>
                        <a:rPr lang="en-US" sz="1600" b="0" dirty="0">
                          <a:solidFill>
                            <a:srgbClr val="666666"/>
                          </a:solidFill>
                        </a:rPr>
                        <a:t>Instrument Control</a:t>
                      </a:r>
                    </a:p>
                    <a:p>
                      <a:pPr lvl="2"/>
                      <a:r>
                        <a:rPr lang="en-US" sz="1600" b="0" dirty="0" err="1">
                          <a:solidFill>
                            <a:srgbClr val="0099DC"/>
                          </a:solidFill>
                        </a:rPr>
                        <a:t>NeXus</a:t>
                      </a:r>
                      <a:endParaRPr lang="en-US" sz="1600" b="0" dirty="0">
                        <a:solidFill>
                          <a:srgbClr val="0099DC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en-US" sz="1600" b="0" dirty="0">
                          <a:solidFill>
                            <a:srgbClr val="666666"/>
                          </a:solidFill>
                        </a:rPr>
                        <a:t>Instrument Simulation</a:t>
                      </a:r>
                    </a:p>
                    <a:p>
                      <a:pPr lvl="2"/>
                      <a:r>
                        <a:rPr lang="en-US" sz="1600" b="0" dirty="0">
                          <a:solidFill>
                            <a:srgbClr val="0099DC"/>
                          </a:solidFill>
                        </a:rPr>
                        <a:t>Reduction</a:t>
                      </a:r>
                    </a:p>
                    <a:p>
                      <a:pPr lvl="2"/>
                      <a:r>
                        <a:rPr lang="en-US" sz="1600" b="0" dirty="0">
                          <a:solidFill>
                            <a:srgbClr val="666666"/>
                          </a:solidFill>
                        </a:rPr>
                        <a:t>Analysis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895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4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8C0A3D-C39E-CBE7-B117-5ADD0C67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Updates since April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337D8-69AD-4C5A-7F2F-5F4A7399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IDS for diffraction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5D3-4C72-0E48-4807-DC196377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BD4B03-CD29-9717-1848-25A0EDE1A5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Data processing pipeline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060D40-295A-9A9D-F5FA-7AE01207D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562400"/>
            <a:ext cx="10702365" cy="4768062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Publicising DMSC software</a:t>
            </a:r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sz="1800" dirty="0"/>
              <a:t> WOMBAT data + </a:t>
            </a:r>
            <a:r>
              <a:rPr lang="en-AU" sz="1800" dirty="0" err="1"/>
              <a:t>Scipp</a:t>
            </a:r>
            <a:r>
              <a:rPr lang="en-AU" sz="1800" dirty="0"/>
              <a:t> Jupyter notebook</a:t>
            </a:r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sz="1800" dirty="0"/>
              <a:t> PDF tutorial (Jupyter notebooks) using NOMAD data in </a:t>
            </a:r>
            <a:r>
              <a:rPr lang="en-AU" sz="1800" dirty="0" err="1"/>
              <a:t>Easydiffraction</a:t>
            </a:r>
            <a:endParaRPr lang="en-AU" sz="1800" dirty="0"/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sz="1800" dirty="0"/>
              <a:t> </a:t>
            </a:r>
            <a:r>
              <a:rPr lang="en-AU" sz="1800" dirty="0" err="1"/>
              <a:t>Scipp</a:t>
            </a:r>
            <a:r>
              <a:rPr lang="en-AU" sz="1800" dirty="0"/>
              <a:t> Jupyter notebook to reduce NGEM data shared with ISIS instrument scientist</a:t>
            </a:r>
          </a:p>
          <a:p>
            <a:endParaRPr lang="en-AU" sz="1800" dirty="0"/>
          </a:p>
          <a:p>
            <a:br>
              <a:rPr lang="en-AU" sz="1800" dirty="0"/>
            </a:br>
            <a:endParaRPr lang="en-AU" sz="1800" dirty="0"/>
          </a:p>
          <a:p>
            <a:endParaRPr lang="en-AU" sz="1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0E9C35-8D16-E8AB-F75C-134AF734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2023-10-24</a:t>
            </a:r>
            <a:endParaRPr lang="sv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5B7730-A78D-6C0B-6214-F0E1811DE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81" y="3871000"/>
            <a:ext cx="3906405" cy="2604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739CC4-157F-7055-C12B-74F25E0233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822" y="3968197"/>
            <a:ext cx="2161864" cy="24865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2B8249-7286-4EF3-1652-3CA281FA71CC}"/>
              </a:ext>
            </a:extLst>
          </p:cNvPr>
          <p:cNvSpPr txBox="1"/>
          <p:nvPr/>
        </p:nvSpPr>
        <p:spPr>
          <a:xfrm>
            <a:off x="1094399" y="3538189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i="1" dirty="0">
                <a:solidFill>
                  <a:srgbClr val="0099DC"/>
                </a:solidFill>
              </a:rPr>
              <a:t>WOMBAT data in </a:t>
            </a:r>
            <a:r>
              <a:rPr lang="en-AU" sz="1800" b="1" i="1" dirty="0" err="1">
                <a:solidFill>
                  <a:srgbClr val="0099DC"/>
                </a:solidFill>
              </a:rPr>
              <a:t>Scipp</a:t>
            </a:r>
            <a:r>
              <a:rPr lang="en-AU" sz="1800" b="1" i="1" dirty="0">
                <a:solidFill>
                  <a:srgbClr val="0099DC"/>
                </a:solidFill>
              </a:rPr>
              <a:t> </a:t>
            </a:r>
            <a:endParaRPr lang="en-AU" b="1" i="1" dirty="0">
              <a:solidFill>
                <a:srgbClr val="0099DC"/>
              </a:solidFill>
            </a:endParaRPr>
          </a:p>
        </p:txBody>
      </p:sp>
      <p:pic>
        <p:nvPicPr>
          <p:cNvPr id="12" name="WOMBAT_param_1d.mov">
            <a:hlinkClick r:id="" action="ppaction://media"/>
            <a:extLst>
              <a:ext uri="{FF2B5EF4-FFF2-40B4-BE49-F238E27FC236}">
                <a16:creationId xmlns:a16="http://schemas.microsoft.com/office/drawing/2014/main" id="{5EAF77F8-F4AD-2375-7C2E-E2D3D30439A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9296" y="4173562"/>
            <a:ext cx="3722149" cy="215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8C0A3D-C39E-CBE7-B117-5ADD0C67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Updates since April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337D8-69AD-4C5A-7F2F-5F4A7399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IDS for diffraction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5D3-4C72-0E48-4807-DC196377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BD4B03-CD29-9717-1848-25A0EDE1A5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Scientific work and training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060D40-295A-9A9D-F5FA-7AE01207D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dirty="0"/>
              <a:t> </a:t>
            </a:r>
            <a:r>
              <a:rPr lang="en-AU" sz="1800" dirty="0"/>
              <a:t>Beamtime at </a:t>
            </a:r>
            <a:r>
              <a:rPr lang="en-AU" sz="1800" dirty="0" err="1"/>
              <a:t>CoSAXS</a:t>
            </a:r>
            <a:r>
              <a:rPr lang="en-AU" sz="1800" dirty="0"/>
              <a:t> </a:t>
            </a:r>
            <a:r>
              <a:rPr lang="en-AU" sz="1800" dirty="0" err="1"/>
              <a:t>MaxIV</a:t>
            </a:r>
            <a:r>
              <a:rPr lang="en-AU" sz="1800" dirty="0"/>
              <a:t> </a:t>
            </a:r>
            <a:r>
              <a:rPr lang="en-AU" sz="1200" dirty="0"/>
              <a:t>(April-May)</a:t>
            </a:r>
            <a:endParaRPr lang="en-AU" sz="1200" i="1" dirty="0"/>
          </a:p>
          <a:p>
            <a:pPr marL="0" indent="0">
              <a:buClr>
                <a:srgbClr val="0099DC"/>
              </a:buClr>
              <a:buNone/>
            </a:pPr>
            <a:r>
              <a:rPr lang="en-AU" sz="1600" i="1" dirty="0"/>
              <a:t>   magnetic nanoparticles with Mikhail </a:t>
            </a:r>
            <a:r>
              <a:rPr lang="en-AU" sz="1600" i="1" dirty="0" err="1"/>
              <a:t>Feygenson</a:t>
            </a:r>
            <a:endParaRPr lang="en-AU" sz="1600" i="1" dirty="0"/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sz="1800" dirty="0"/>
              <a:t> </a:t>
            </a:r>
            <a:r>
              <a:rPr lang="en-AU" sz="1800" dirty="0" err="1"/>
              <a:t>IUCr</a:t>
            </a:r>
            <a:r>
              <a:rPr lang="en-AU" sz="1800" dirty="0"/>
              <a:t> 2023 talk on magnetic thin films </a:t>
            </a:r>
            <a:r>
              <a:rPr lang="en-AU" sz="1200" dirty="0"/>
              <a:t>(Aug)</a:t>
            </a:r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sz="1800" dirty="0"/>
              <a:t> Talk at ANSTO on Diffraction data processing pipeline at ESS </a:t>
            </a:r>
            <a:r>
              <a:rPr lang="en-AU" sz="1200" dirty="0"/>
              <a:t>(Sept)</a:t>
            </a:r>
          </a:p>
          <a:p>
            <a:pPr marL="0" indent="0">
              <a:buClr>
                <a:srgbClr val="0099DC"/>
              </a:buClr>
              <a:buNone/>
            </a:pPr>
            <a:r>
              <a:rPr lang="en-AU" sz="1800" i="1" dirty="0"/>
              <a:t>   </a:t>
            </a:r>
            <a:r>
              <a:rPr lang="en-AU" sz="1600" i="1" dirty="0"/>
              <a:t>thanks Anna</a:t>
            </a:r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sz="1800" dirty="0"/>
              <a:t> Scientific collaboration (</a:t>
            </a:r>
            <a:r>
              <a:rPr lang="en-US" sz="1800" dirty="0">
                <a:solidFill>
                  <a:srgbClr val="666666"/>
                </a:solidFill>
              </a:rPr>
              <a:t>magnetic thin films</a:t>
            </a:r>
            <a:r>
              <a:rPr lang="en-AU" sz="1800" dirty="0"/>
              <a:t>) at DST Adelaide Australia </a:t>
            </a:r>
            <a:r>
              <a:rPr lang="en-AU" sz="1200" dirty="0"/>
              <a:t>(Aug-Sept)</a:t>
            </a:r>
          </a:p>
          <a:p>
            <a:pPr marL="0" indent="0">
              <a:buClr>
                <a:srgbClr val="0099DC"/>
              </a:buClr>
              <a:buNone/>
            </a:pPr>
            <a:r>
              <a:rPr lang="en-AU" sz="1600" i="1" dirty="0"/>
              <a:t>   paper (writing in progress) + experiment</a:t>
            </a:r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sz="1800" dirty="0"/>
              <a:t> Training on Project management </a:t>
            </a:r>
            <a:r>
              <a:rPr lang="en-AU" sz="1200" dirty="0"/>
              <a:t>(Oct)</a:t>
            </a:r>
            <a:endParaRPr lang="en-AU" sz="1200" i="1" dirty="0"/>
          </a:p>
          <a:p>
            <a:pPr marL="0" indent="0">
              <a:buClr>
                <a:srgbClr val="0099DC"/>
              </a:buClr>
              <a:buNone/>
            </a:pPr>
            <a:endParaRPr lang="en-AU" sz="800" dirty="0"/>
          </a:p>
          <a:p>
            <a:pPr marL="0" indent="0">
              <a:buNone/>
            </a:pPr>
            <a:r>
              <a:rPr lang="en-AU" b="1" dirty="0"/>
              <a:t>Other neutron scattering project</a:t>
            </a:r>
          </a:p>
          <a:p>
            <a:pPr marL="0" indent="0">
              <a:buNone/>
            </a:pPr>
            <a:endParaRPr lang="en-AU" sz="400" b="1" dirty="0"/>
          </a:p>
          <a:p>
            <a:pPr>
              <a:buClr>
                <a:srgbClr val="0099DC"/>
              </a:buClr>
              <a:buFont typeface="Wingdings" pitchFamily="2" charset="2"/>
              <a:buChar char="§"/>
            </a:pPr>
            <a:r>
              <a:rPr lang="en-AU" sz="1800" dirty="0"/>
              <a:t> QENS library paper published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0E9C35-8D16-E8AB-F75C-134AF734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2023-10-24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14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</TotalTime>
  <Words>1824</Words>
  <Application>Microsoft Macintosh PowerPoint</Application>
  <PresentationFormat>Widescreen</PresentationFormat>
  <Paragraphs>328</Paragraphs>
  <Slides>25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Updates from missing IDSes</vt:lpstr>
      <vt:lpstr>Apologies</vt:lpstr>
      <vt:lpstr>IDS for Diffraction</vt:lpstr>
      <vt:lpstr>Updates since April 2023</vt:lpstr>
      <vt:lpstr>Updates since April 2023</vt:lpstr>
      <vt:lpstr>Updates since April 2023</vt:lpstr>
      <vt:lpstr>Updates since April 2023</vt:lpstr>
      <vt:lpstr>Updates since April 2023</vt:lpstr>
      <vt:lpstr>Updates on milestones</vt:lpstr>
      <vt:lpstr>Plans for the next 6 months</vt:lpstr>
      <vt:lpstr>Update ODIN &amp; BEER</vt:lpstr>
      <vt:lpstr>Milestones - ODIN</vt:lpstr>
      <vt:lpstr>Milestones for ODIN</vt:lpstr>
      <vt:lpstr>Milestones for ODIN</vt:lpstr>
      <vt:lpstr>Milestones for ODIN</vt:lpstr>
      <vt:lpstr>Milestones for ODIN</vt:lpstr>
      <vt:lpstr>Milestones for ODIN</vt:lpstr>
      <vt:lpstr>Milestones for ODIN</vt:lpstr>
      <vt:lpstr>Milestones for ODIN</vt:lpstr>
      <vt:lpstr>Outlook ODIN</vt:lpstr>
      <vt:lpstr>BEER</vt:lpstr>
      <vt:lpstr>IDS Reflectometry</vt:lpstr>
      <vt:lpstr>Instrument Data Scientist resigned</vt:lpstr>
      <vt:lpstr>ESTIA Milestones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THRod</dc:creator>
  <cp:lastModifiedBy>THRod</cp:lastModifiedBy>
  <cp:revision>2</cp:revision>
  <cp:lastPrinted>2019-03-08T10:27:30Z</cp:lastPrinted>
  <dcterms:created xsi:type="dcterms:W3CDTF">2023-10-23T18:52:05Z</dcterms:created>
  <dcterms:modified xsi:type="dcterms:W3CDTF">2023-10-23T18:54:17Z</dcterms:modified>
</cp:coreProperties>
</file>