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82" r:id="rId3"/>
    <p:sldId id="326" r:id="rId4"/>
    <p:sldId id="299" r:id="rId5"/>
    <p:sldId id="268" r:id="rId6"/>
    <p:sldId id="327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DC"/>
    <a:srgbClr val="CCCCCC"/>
    <a:srgbClr val="666666"/>
    <a:srgbClr val="FECC99"/>
    <a:srgbClr val="FEE6CC"/>
    <a:srgbClr val="CCDFDB"/>
    <a:srgbClr val="E5F0EC"/>
    <a:srgbClr val="D7E59A"/>
    <a:srgbClr val="EBF1CB"/>
    <a:srgbClr val="CDD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–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2" autoAdjust="0"/>
    <p:restoredTop sz="94274" autoAdjust="0"/>
  </p:normalViewPr>
  <p:slideViewPr>
    <p:cSldViewPr snapToGrid="0" snapToObjects="1">
      <p:cViewPr varScale="1">
        <p:scale>
          <a:sx n="123" d="100"/>
          <a:sy n="123" d="100"/>
        </p:scale>
        <p:origin x="10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2023-10-16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1543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3256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35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D37B9440-DCF6-D64C-98D9-CAAC85D09E27}" type="datetime1">
              <a:rPr lang="sv-SE" smtClean="0"/>
              <a:t>2023-10-16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7C4B241A-298C-6B40-B840-590D8EE6ED07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0CD6D261-D023-0642-A715-84444EEAD219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2BB1362-10C3-C947-B4B4-BEC2D763360F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D0817F5E-40D4-1B4D-9C45-B7D0E379137A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B18E2139-FA7F-DF45-843B-923613666AAD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2B228730-A161-E044-A846-40B5AFAE19B1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MPS General update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46F4504F-954F-9144-9CBC-032BB58990DE}" type="datetime1">
              <a:rPr lang="sv-SE" smtClean="0"/>
              <a:t>2023-10-16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8A1BDCF3-74D0-C34B-895E-4C0A84EFEB51}" type="datetime1">
              <a:rPr lang="sv-SE" smtClean="0"/>
              <a:t>2023-10-16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MPS General update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0989" y="2146459"/>
            <a:ext cx="9592319" cy="2387600"/>
          </a:xfrm>
        </p:spPr>
        <p:txBody>
          <a:bodyPr/>
          <a:lstStyle/>
          <a:p>
            <a:r>
              <a:rPr lang="en-GB" dirty="0"/>
              <a:t>Sample Environment Systems </a:t>
            </a:r>
            <a:br>
              <a:rPr lang="en-GB" dirty="0"/>
            </a:br>
            <a:r>
              <a:rPr lang="en-GB" dirty="0"/>
              <a:t>for SANS instruments</a:t>
            </a:r>
            <a:br>
              <a:rPr lang="en-GB" dirty="0"/>
            </a:br>
            <a:r>
              <a:rPr lang="en-GB" sz="2000" dirty="0"/>
              <a:t>Materials Science and Physics Support group MSPS</a:t>
            </a:r>
            <a:br>
              <a:rPr lang="en-GB" dirty="0"/>
            </a:b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err="1"/>
              <a:t>caroline</a:t>
            </a:r>
            <a:r>
              <a:rPr lang="en-GB" dirty="0"/>
              <a:t> </a:t>
            </a:r>
            <a:r>
              <a:rPr lang="en-GB" dirty="0" err="1"/>
              <a:t>curfs</a:t>
            </a:r>
            <a:r>
              <a:rPr lang="en-GB" dirty="0"/>
              <a:t> &amp; Alexander T. Holmes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99DC"/>
                </a:solidFill>
              </a:rPr>
              <a:t>MSPS Scope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325" y="1400475"/>
            <a:ext cx="10698366" cy="4768062"/>
          </a:xfrm>
        </p:spPr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Provide and maintain </a:t>
            </a:r>
            <a:r>
              <a:rPr lang="en-US" b="1" dirty="0">
                <a:solidFill>
                  <a:srgbClr val="0099DC"/>
                </a:solidFill>
              </a:rPr>
              <a:t>sample environment systems </a:t>
            </a:r>
            <a:r>
              <a:rPr lang="en-US" dirty="0">
                <a:solidFill>
                  <a:schemeClr val="tx1"/>
                </a:solidFill>
              </a:rPr>
              <a:t>in the fields of: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Low and ultra low temperatures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High temperature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Electric and magnetic fields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High pressure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Mechanical processing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</a:t>
            </a:r>
            <a:r>
              <a:rPr lang="en-US" b="1" dirty="0">
                <a:solidFill>
                  <a:srgbClr val="0099DC"/>
                </a:solidFill>
              </a:rPr>
              <a:t>users services </a:t>
            </a:r>
            <a:r>
              <a:rPr lang="en-US" dirty="0">
                <a:solidFill>
                  <a:schemeClr val="tx1"/>
                </a:solidFill>
              </a:rPr>
              <a:t>for </a:t>
            </a:r>
            <a:r>
              <a:rPr lang="en-US" b="1" dirty="0">
                <a:solidFill>
                  <a:schemeClr val="tx1"/>
                </a:solidFill>
              </a:rPr>
              <a:t>materials engineering, quantum materials and physics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</a:t>
            </a:r>
            <a:r>
              <a:rPr lang="en-US" b="1" dirty="0">
                <a:solidFill>
                  <a:srgbClr val="0099DC"/>
                </a:solidFill>
              </a:rPr>
              <a:t>mechanical integration </a:t>
            </a:r>
            <a:r>
              <a:rPr lang="en-US" dirty="0">
                <a:solidFill>
                  <a:schemeClr val="tx1"/>
                </a:solidFill>
              </a:rPr>
              <a:t>for all SES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</a:t>
            </a:r>
            <a:r>
              <a:rPr lang="en-US" b="1" dirty="0">
                <a:solidFill>
                  <a:srgbClr val="0099DC"/>
                </a:solidFill>
              </a:rPr>
              <a:t>control integration</a:t>
            </a:r>
            <a:r>
              <a:rPr lang="en-US" dirty="0">
                <a:solidFill>
                  <a:srgbClr val="0099DC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complex SES and </a:t>
            </a:r>
            <a:r>
              <a:rPr lang="en-US" b="1" dirty="0">
                <a:solidFill>
                  <a:srgbClr val="0099DC"/>
                </a:solidFill>
              </a:rPr>
              <a:t>electronics</a:t>
            </a:r>
            <a:r>
              <a:rPr lang="en-US" dirty="0">
                <a:solidFill>
                  <a:schemeClr val="tx1"/>
                </a:solidFill>
              </a:rPr>
              <a:t> 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Coordinate the </a:t>
            </a:r>
            <a:r>
              <a:rPr lang="en-US" b="1" dirty="0">
                <a:solidFill>
                  <a:srgbClr val="0099DC"/>
                </a:solidFill>
              </a:rPr>
              <a:t>He management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hardware and scientific support for </a:t>
            </a:r>
            <a:r>
              <a:rPr lang="en-US" b="1" dirty="0" err="1">
                <a:solidFill>
                  <a:srgbClr val="0099DC"/>
                </a:solidFill>
              </a:rPr>
              <a:t>polarisation</a:t>
            </a:r>
            <a:endParaRPr lang="en-US" b="1" dirty="0">
              <a:solidFill>
                <a:srgbClr val="0099DC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42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99DC"/>
                </a:solidFill>
              </a:rPr>
              <a:t>MSPS Team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2229" y="6478878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7511C37-1273-C1A1-3A01-F236C5D20A31}"/>
              </a:ext>
            </a:extLst>
          </p:cNvPr>
          <p:cNvGrpSpPr/>
          <p:nvPr/>
        </p:nvGrpSpPr>
        <p:grpSpPr>
          <a:xfrm>
            <a:off x="1531525" y="3717103"/>
            <a:ext cx="10157973" cy="957649"/>
            <a:chOff x="765399" y="3748199"/>
            <a:chExt cx="10157973" cy="957649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AF066C6-777F-D92F-60F6-CD6D1B9625D0}"/>
                </a:ext>
              </a:extLst>
            </p:cNvPr>
            <p:cNvGrpSpPr/>
            <p:nvPr/>
          </p:nvGrpSpPr>
          <p:grpSpPr>
            <a:xfrm>
              <a:off x="765399" y="3748209"/>
              <a:ext cx="5760000" cy="800681"/>
              <a:chOff x="2821439" y="3526953"/>
              <a:chExt cx="1208639" cy="729708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91A56F49-A294-C483-870F-B912BB38F3B9}"/>
                  </a:ext>
                </a:extLst>
              </p:cNvPr>
              <p:cNvSpPr/>
              <p:nvPr/>
            </p:nvSpPr>
            <p:spPr>
              <a:xfrm>
                <a:off x="2821439" y="3526953"/>
                <a:ext cx="1208639" cy="721798"/>
              </a:xfrm>
              <a:prstGeom prst="roundRect">
                <a:avLst>
                  <a:gd name="adj" fmla="val 10000"/>
                </a:avLst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ounded Rectangle 10">
                <a:extLst>
                  <a:ext uri="{FF2B5EF4-FFF2-40B4-BE49-F238E27FC236}">
                    <a16:creationId xmlns:a16="http://schemas.microsoft.com/office/drawing/2014/main" id="{D16C0610-D881-6C68-FB2C-AA02260DE727}"/>
                  </a:ext>
                </a:extLst>
              </p:cNvPr>
              <p:cNvSpPr txBox="1"/>
              <p:nvPr/>
            </p:nvSpPr>
            <p:spPr>
              <a:xfrm>
                <a:off x="2835596" y="3566876"/>
                <a:ext cx="1166357" cy="68978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dirty="0"/>
                  <a:t>Control electronics and integration</a:t>
                </a:r>
              </a:p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dirty="0" err="1"/>
                  <a:t>Niklas</a:t>
                </a:r>
                <a:r>
                  <a:rPr lang="en-US" sz="1600" dirty="0"/>
                  <a:t> </a:t>
                </a:r>
                <a:r>
                  <a:rPr lang="en-US" sz="1600" dirty="0" err="1"/>
                  <a:t>Ekström</a:t>
                </a:r>
                <a:r>
                  <a:rPr lang="en-US" sz="1600" dirty="0"/>
                  <a:t> &amp; Andreas </a:t>
                </a:r>
                <a:r>
                  <a:rPr lang="en-US" sz="1600" dirty="0" err="1"/>
                  <a:t>Hagelberg</a:t>
                </a:r>
                <a:endParaRPr lang="en-US" sz="1600" dirty="0"/>
              </a:p>
            </p:txBody>
          </p:sp>
        </p:grpSp>
        <p:sp>
          <p:nvSpPr>
            <p:cNvPr id="20" name="Content Placeholder 5">
              <a:extLst>
                <a:ext uri="{FF2B5EF4-FFF2-40B4-BE49-F238E27FC236}">
                  <a16:creationId xmlns:a16="http://schemas.microsoft.com/office/drawing/2014/main" id="{E056379A-62A5-E1A2-36FD-FA440CB75EEE}"/>
                </a:ext>
              </a:extLst>
            </p:cNvPr>
            <p:cNvSpPr txBox="1">
              <a:spLocks/>
            </p:cNvSpPr>
            <p:nvPr/>
          </p:nvSpPr>
          <p:spPr>
            <a:xfrm>
              <a:off x="6629261" y="3748199"/>
              <a:ext cx="4294111" cy="957649"/>
            </a:xfrm>
            <a:prstGeom prst="rect">
              <a:avLst/>
            </a:prstGeom>
          </p:spPr>
          <p:txBody>
            <a:bodyPr vert="horz" lIns="0" tIns="45720" rIns="18000" bIns="45720" rtlCol="0">
              <a:noAutofit/>
            </a:bodyPr>
            <a:lstStyle>
              <a:lvl1pPr marL="101600" indent="-101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rgbClr val="666666"/>
                </a:buClr>
                <a:buFont typeface="Segoe UI" panose="020B0502040204020203" pitchFamily="34" charset="0"/>
                <a:buChar char=" "/>
                <a:defRPr sz="2000" kern="1200">
                  <a:solidFill>
                    <a:srgbClr val="666666"/>
                  </a:solidFill>
                  <a:latin typeface="+mn-lt"/>
                  <a:ea typeface="+mn-ea"/>
                  <a:cs typeface="+mn-cs"/>
                </a:defRPr>
              </a:lvl1pPr>
              <a:lvl2pPr marL="315913" indent="-23336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rgbClr val="666666"/>
                </a:buClr>
                <a:buFont typeface="Wingdings" panose="05000000000000000000" pitchFamily="2" charset="2"/>
                <a:buChar char=""/>
                <a:defRPr sz="2000" kern="1200">
                  <a:solidFill>
                    <a:srgbClr val="666666"/>
                  </a:solidFill>
                  <a:latin typeface="+mn-lt"/>
                  <a:ea typeface="+mn-ea"/>
                  <a:cs typeface="+mn-cs"/>
                </a:defRPr>
              </a:lvl2pPr>
              <a:lvl3pPr marL="582613" indent="-250825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rgbClr val="666666"/>
                </a:buClr>
                <a:buFont typeface="Arial" panose="020B0604020202020204" pitchFamily="34" charset="0"/>
                <a:buChar char="−"/>
                <a:defRPr sz="1800" kern="1200">
                  <a:solidFill>
                    <a:srgbClr val="666666"/>
                  </a:solidFill>
                  <a:latin typeface="+mn-lt"/>
                  <a:ea typeface="+mn-ea"/>
                  <a:cs typeface="+mn-cs"/>
                </a:defRPr>
              </a:lvl3pPr>
              <a:lvl4pPr marL="839788" indent="-23336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rgbClr val="666666"/>
                </a:buClr>
                <a:buFont typeface="Arial" panose="020B0604020202020204" pitchFamily="34" charset="0"/>
                <a:buChar char="−"/>
                <a:defRPr sz="1600" kern="1200">
                  <a:solidFill>
                    <a:srgbClr val="666666"/>
                  </a:solidFill>
                  <a:latin typeface="+mn-lt"/>
                  <a:ea typeface="+mn-ea"/>
                  <a:cs typeface="+mn-cs"/>
                </a:defRPr>
              </a:lvl4pPr>
              <a:lvl5pPr marL="1055688" indent="-200025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rgbClr val="666666"/>
                </a:buClr>
                <a:buFont typeface="Arial" panose="020B0604020202020204" pitchFamily="34" charset="0"/>
                <a:buChar char="−"/>
                <a:defRPr sz="1400" kern="1200">
                  <a:solidFill>
                    <a:srgbClr val="666666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>
                  <a:solidFill>
                    <a:schemeClr val="tx1"/>
                  </a:solidFill>
                </a:rPr>
                <a:t> Design and fabrication of </a:t>
              </a:r>
              <a:r>
                <a:rPr lang="en-US" sz="1600" b="1" dirty="0">
                  <a:solidFill>
                    <a:schemeClr val="tx1"/>
                  </a:solidFill>
                </a:rPr>
                <a:t>control electronics </a:t>
              </a:r>
            </a:p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b="1" dirty="0">
                  <a:solidFill>
                    <a:schemeClr val="tx1"/>
                  </a:solidFill>
                </a:rPr>
                <a:t>Control integration </a:t>
              </a:r>
              <a:r>
                <a:rPr lang="en-US" sz="1600" dirty="0">
                  <a:solidFill>
                    <a:schemeClr val="tx1"/>
                  </a:solidFill>
                </a:rPr>
                <a:t>of systems, which cannot use EPICS directly</a:t>
              </a:r>
            </a:p>
            <a:p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65A07E5F-4E83-9540-A1C1-791739CABA76}"/>
              </a:ext>
            </a:extLst>
          </p:cNvPr>
          <p:cNvSpPr txBox="1">
            <a:spLocks/>
          </p:cNvSpPr>
          <p:nvPr/>
        </p:nvSpPr>
        <p:spPr>
          <a:xfrm>
            <a:off x="6629262" y="3593134"/>
            <a:ext cx="5133760" cy="655328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C84F2DDD-EEFB-5F34-B15E-A134E934F02F}"/>
              </a:ext>
            </a:extLst>
          </p:cNvPr>
          <p:cNvSpPr txBox="1">
            <a:spLocks/>
          </p:cNvSpPr>
          <p:nvPr/>
        </p:nvSpPr>
        <p:spPr>
          <a:xfrm>
            <a:off x="6629262" y="1334020"/>
            <a:ext cx="5133760" cy="887090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en-US" sz="1600" b="1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4C66A02-4D41-3EB8-1536-477E6855DFA2}"/>
              </a:ext>
            </a:extLst>
          </p:cNvPr>
          <p:cNvGrpSpPr/>
          <p:nvPr/>
        </p:nvGrpSpPr>
        <p:grpSpPr>
          <a:xfrm>
            <a:off x="1492697" y="1647387"/>
            <a:ext cx="10196802" cy="1771046"/>
            <a:chOff x="726571" y="1647387"/>
            <a:chExt cx="10196802" cy="177104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78FD188-0EA5-5F17-71A2-5E9AC09C8A4B}"/>
                </a:ext>
              </a:extLst>
            </p:cNvPr>
            <p:cNvGrpSpPr/>
            <p:nvPr/>
          </p:nvGrpSpPr>
          <p:grpSpPr>
            <a:xfrm>
              <a:off x="726571" y="1647387"/>
              <a:ext cx="5760000" cy="1771046"/>
              <a:chOff x="2800984" y="2574517"/>
              <a:chExt cx="1207463" cy="48009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2" name="Rounded Rectangle 11">
                <a:extLst>
                  <a:ext uri="{FF2B5EF4-FFF2-40B4-BE49-F238E27FC236}">
                    <a16:creationId xmlns:a16="http://schemas.microsoft.com/office/drawing/2014/main" id="{7E747FAB-4C01-A27D-EFE5-06295F465564}"/>
                  </a:ext>
                </a:extLst>
              </p:cNvPr>
              <p:cNvSpPr/>
              <p:nvPr/>
            </p:nvSpPr>
            <p:spPr>
              <a:xfrm>
                <a:off x="2800984" y="2579049"/>
                <a:ext cx="1207463" cy="475562"/>
              </a:xfrm>
              <a:prstGeom prst="roundRect">
                <a:avLst>
                  <a:gd name="adj" fmla="val 10000"/>
                </a:avLst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Rounded Rectangle 8">
                <a:extLst>
                  <a:ext uri="{FF2B5EF4-FFF2-40B4-BE49-F238E27FC236}">
                    <a16:creationId xmlns:a16="http://schemas.microsoft.com/office/drawing/2014/main" id="{DD844896-7D35-8A2B-526B-AEA269EBBD6A}"/>
                  </a:ext>
                </a:extLst>
              </p:cNvPr>
              <p:cNvSpPr txBox="1"/>
              <p:nvPr/>
            </p:nvSpPr>
            <p:spPr>
              <a:xfrm flipH="1">
                <a:off x="2853432" y="2574517"/>
                <a:ext cx="1100725" cy="47089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dirty="0"/>
                  <a:t>Project leads for sample environment systems </a:t>
                </a:r>
              </a:p>
              <a:p>
                <a:pPr marL="285750" lvl="0" indent="-28575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1" dirty="0"/>
                  <a:t>Magnetic fields: </a:t>
                </a:r>
                <a:r>
                  <a:rPr lang="en-US" sz="1600" dirty="0"/>
                  <a:t>Alexander Holmes</a:t>
                </a:r>
              </a:p>
              <a:p>
                <a:pPr marL="285750" lvl="0" indent="-28575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GB" sz="1600" b="1" i="0" dirty="0">
                    <a:solidFill>
                      <a:schemeClr val="bg1"/>
                    </a:solidFill>
                    <a:effectLst/>
                  </a:rPr>
                  <a:t>Low &amp; Ultra low temp: </a:t>
                </a:r>
                <a:r>
                  <a:rPr lang="en-GB" sz="1600" i="0" dirty="0">
                    <a:solidFill>
                      <a:schemeClr val="bg1"/>
                    </a:solidFill>
                    <a:effectLst/>
                  </a:rPr>
                  <a:t>Oleksiy </a:t>
                </a:r>
                <a:r>
                  <a:rPr lang="en-GB" sz="1600" i="0" dirty="0" err="1">
                    <a:solidFill>
                      <a:schemeClr val="bg1"/>
                    </a:solidFill>
                    <a:effectLst/>
                  </a:rPr>
                  <a:t>Zadorozhko</a:t>
                </a:r>
                <a:endParaRPr lang="en-GB" sz="1600" i="0" dirty="0">
                  <a:solidFill>
                    <a:schemeClr val="bg1"/>
                  </a:solidFill>
                  <a:effectLst/>
                </a:endParaRPr>
              </a:p>
              <a:p>
                <a:pPr marL="285750" lvl="0" indent="-28575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High Pressure: </a:t>
                </a:r>
                <a:r>
                  <a:rPr lang="en-GB" sz="1600" i="0" dirty="0">
                    <a:solidFill>
                      <a:schemeClr val="bg1"/>
                    </a:solidFill>
                    <a:effectLst/>
                  </a:rPr>
                  <a:t>Damian </a:t>
                </a:r>
                <a:r>
                  <a:rPr lang="en-GB" sz="1600" i="0" dirty="0" err="1">
                    <a:solidFill>
                      <a:schemeClr val="bg1"/>
                    </a:solidFill>
                    <a:effectLst/>
                  </a:rPr>
                  <a:t>Paliwoda</a:t>
                </a:r>
                <a:endParaRPr lang="en-US" sz="1600" dirty="0"/>
              </a:p>
              <a:p>
                <a:pPr marL="285750" lvl="0" indent="-28575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1" dirty="0"/>
                  <a:t>High Temp &amp; Mech. Processing: </a:t>
                </a:r>
                <a:r>
                  <a:rPr lang="en-US" sz="1600" dirty="0"/>
                  <a:t>Caroline </a:t>
                </a:r>
                <a:r>
                  <a:rPr lang="en-US" sz="1600" dirty="0" err="1"/>
                  <a:t>Curfs</a:t>
                </a:r>
                <a:endParaRPr lang="en-US" sz="1600" dirty="0"/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6C0DF3D-71D9-B4AB-0E5E-ED370119673E}"/>
                </a:ext>
              </a:extLst>
            </p:cNvPr>
            <p:cNvSpPr txBox="1"/>
            <p:nvPr/>
          </p:nvSpPr>
          <p:spPr>
            <a:xfrm>
              <a:off x="6629262" y="1664105"/>
              <a:ext cx="429411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b="1" dirty="0"/>
                <a:t> Scientific support</a:t>
              </a:r>
              <a:r>
                <a:rPr lang="en-US" sz="1600" dirty="0"/>
                <a:t> and </a:t>
              </a:r>
              <a:r>
                <a:rPr lang="en-US" sz="1600" b="1" dirty="0"/>
                <a:t>interaction</a:t>
              </a:r>
              <a:r>
                <a:rPr lang="en-US" sz="1600" dirty="0"/>
                <a:t> with Instruments and users</a:t>
              </a:r>
            </a:p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/>
                <a:t> Define, design and procure </a:t>
              </a:r>
              <a:r>
                <a:rPr lang="en-US" sz="1600" b="1" dirty="0"/>
                <a:t>SES</a:t>
              </a:r>
              <a:r>
                <a:rPr lang="en-US" sz="1600" dirty="0"/>
                <a:t> </a:t>
              </a:r>
            </a:p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/>
                <a:t> Manage </a:t>
              </a:r>
              <a:r>
                <a:rPr lang="en-US" sz="1600" b="1" dirty="0"/>
                <a:t>projects</a:t>
              </a:r>
              <a:r>
                <a:rPr lang="en-US" sz="1600" dirty="0"/>
                <a:t> within time and budgets</a:t>
              </a:r>
            </a:p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/>
                <a:t> </a:t>
              </a:r>
              <a:r>
                <a:rPr lang="en-US" sz="1600" b="1" dirty="0"/>
                <a:t>Test</a:t>
              </a:r>
              <a:r>
                <a:rPr lang="en-US" sz="1600" dirty="0"/>
                <a:t> SES and lead the </a:t>
              </a:r>
              <a:r>
                <a:rPr lang="en-US" sz="1600" b="1" dirty="0"/>
                <a:t>integration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83BD75C-C25F-36D9-CCC2-68C723C05604}"/>
              </a:ext>
            </a:extLst>
          </p:cNvPr>
          <p:cNvGrpSpPr/>
          <p:nvPr/>
        </p:nvGrpSpPr>
        <p:grpSpPr>
          <a:xfrm>
            <a:off x="1531525" y="4800411"/>
            <a:ext cx="10157973" cy="830997"/>
            <a:chOff x="765399" y="4837584"/>
            <a:chExt cx="10157973" cy="83099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861BB7D-E21E-21B8-31F2-A6F807C71234}"/>
                </a:ext>
              </a:extLst>
            </p:cNvPr>
            <p:cNvGrpSpPr/>
            <p:nvPr/>
          </p:nvGrpSpPr>
          <p:grpSpPr>
            <a:xfrm>
              <a:off x="765399" y="4893082"/>
              <a:ext cx="5760000" cy="720000"/>
              <a:chOff x="2837837" y="4926289"/>
              <a:chExt cx="1219583" cy="779398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1740F02C-C839-FA22-0CA1-1ABF4653013D}"/>
                  </a:ext>
                </a:extLst>
              </p:cNvPr>
              <p:cNvSpPr/>
              <p:nvPr/>
            </p:nvSpPr>
            <p:spPr>
              <a:xfrm>
                <a:off x="2837837" y="4926289"/>
                <a:ext cx="1219583" cy="779398"/>
              </a:xfrm>
              <a:prstGeom prst="roundRect">
                <a:avLst>
                  <a:gd name="adj" fmla="val 10000"/>
                </a:avLst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Rounded Rectangle 12">
                <a:extLst>
                  <a:ext uri="{FF2B5EF4-FFF2-40B4-BE49-F238E27FC236}">
                    <a16:creationId xmlns:a16="http://schemas.microsoft.com/office/drawing/2014/main" id="{105649F6-7E64-D455-FC5A-C7276EB8161A}"/>
                  </a:ext>
                </a:extLst>
              </p:cNvPr>
              <p:cNvSpPr txBox="1"/>
              <p:nvPr/>
            </p:nvSpPr>
            <p:spPr>
              <a:xfrm>
                <a:off x="2864963" y="4975852"/>
                <a:ext cx="1177449" cy="67715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dirty="0"/>
                  <a:t>Mechanical integration and technical support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dirty="0"/>
                  <a:t>Richard </a:t>
                </a:r>
                <a:r>
                  <a:rPr lang="en-US" sz="1600" dirty="0" err="1"/>
                  <a:t>Ammer</a:t>
                </a:r>
                <a:r>
                  <a:rPr lang="en-US" sz="1600" dirty="0"/>
                  <a:t> &amp; Lauritz </a:t>
                </a:r>
                <a:r>
                  <a:rPr lang="en-US" sz="1600" dirty="0" err="1"/>
                  <a:t>Saxtrup</a:t>
                </a:r>
                <a:endParaRPr lang="en-US" sz="1600" dirty="0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16C0549-074E-D355-F20B-16BDCA20A7B3}"/>
                </a:ext>
              </a:extLst>
            </p:cNvPr>
            <p:cNvSpPr txBox="1"/>
            <p:nvPr/>
          </p:nvSpPr>
          <p:spPr>
            <a:xfrm>
              <a:off x="6629262" y="4837584"/>
              <a:ext cx="4294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b="1" dirty="0"/>
                <a:t> Mechanical alignment </a:t>
              </a:r>
              <a:r>
                <a:rPr lang="en-US" sz="1600" dirty="0"/>
                <a:t>and </a:t>
              </a:r>
              <a:r>
                <a:rPr lang="en-US" sz="1600" b="1" dirty="0"/>
                <a:t>integration</a:t>
              </a:r>
              <a:r>
                <a:rPr lang="en-US" sz="1600" dirty="0"/>
                <a:t> of SES</a:t>
              </a:r>
            </a:p>
            <a:p>
              <a:pPr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/>
                <a:t> Mechanical </a:t>
              </a:r>
              <a:r>
                <a:rPr lang="en-US" sz="1600" b="1" dirty="0"/>
                <a:t>workshop </a:t>
              </a:r>
              <a:r>
                <a:rPr lang="en-US" sz="1600" dirty="0"/>
                <a:t>and </a:t>
              </a:r>
              <a:r>
                <a:rPr lang="en-US" sz="1600" b="1" dirty="0"/>
                <a:t>technical work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23B8DD0-470E-12C8-C00C-2F1CD92FB1B4}"/>
              </a:ext>
            </a:extLst>
          </p:cNvPr>
          <p:cNvSpPr txBox="1"/>
          <p:nvPr/>
        </p:nvSpPr>
        <p:spPr>
          <a:xfrm>
            <a:off x="8055200" y="59958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GB" dirty="0">
              <a:solidFill>
                <a:srgbClr val="666666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DC72926-1F24-1932-4CCB-B563D9E14BC1}"/>
              </a:ext>
            </a:extLst>
          </p:cNvPr>
          <p:cNvGrpSpPr/>
          <p:nvPr/>
        </p:nvGrpSpPr>
        <p:grpSpPr>
          <a:xfrm>
            <a:off x="1531525" y="5769423"/>
            <a:ext cx="10157973" cy="830997"/>
            <a:chOff x="765399" y="5769423"/>
            <a:chExt cx="10157973" cy="83099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B1ACC53-E211-1919-A331-A078CE58E7AE}"/>
                </a:ext>
              </a:extLst>
            </p:cNvPr>
            <p:cNvGrpSpPr/>
            <p:nvPr/>
          </p:nvGrpSpPr>
          <p:grpSpPr>
            <a:xfrm>
              <a:off x="765399" y="5824921"/>
              <a:ext cx="5760000" cy="720000"/>
              <a:chOff x="2821439" y="3534864"/>
              <a:chExt cx="1208639" cy="721798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73D23A3F-D9DB-8CEA-3866-C10DC79BB8BE}"/>
                  </a:ext>
                </a:extLst>
              </p:cNvPr>
              <p:cNvSpPr/>
              <p:nvPr/>
            </p:nvSpPr>
            <p:spPr>
              <a:xfrm>
                <a:off x="2821439" y="3534864"/>
                <a:ext cx="1208639" cy="721798"/>
              </a:xfrm>
              <a:prstGeom prst="roundRect">
                <a:avLst>
                  <a:gd name="adj" fmla="val 10000"/>
                </a:avLst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ounded Rectangle 10">
                <a:extLst>
                  <a:ext uri="{FF2B5EF4-FFF2-40B4-BE49-F238E27FC236}">
                    <a16:creationId xmlns:a16="http://schemas.microsoft.com/office/drawing/2014/main" id="{9B1B30E4-FA4C-8EFF-695C-D1ACFF8F10A7}"/>
                  </a:ext>
                </a:extLst>
              </p:cNvPr>
              <p:cNvSpPr txBox="1"/>
              <p:nvPr/>
            </p:nvSpPr>
            <p:spPr>
              <a:xfrm>
                <a:off x="2842580" y="3556006"/>
                <a:ext cx="1166357" cy="643007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dirty="0" err="1"/>
                  <a:t>Polarisation</a:t>
                </a:r>
                <a:endParaRPr lang="en-US" b="1" dirty="0"/>
              </a:p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dirty="0"/>
                  <a:t>Wai Tung Lee, Joel Hagman &amp; Johan </a:t>
                </a:r>
                <a:r>
                  <a:rPr lang="en-US" sz="1600" dirty="0" err="1"/>
                  <a:t>Ranstad</a:t>
                </a:r>
                <a:endParaRPr lang="en-US" sz="1600" dirty="0"/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D2795B-45F5-71F1-C501-F26D4DE4F02B}"/>
                </a:ext>
              </a:extLst>
            </p:cNvPr>
            <p:cNvSpPr txBox="1"/>
            <p:nvPr/>
          </p:nvSpPr>
          <p:spPr>
            <a:xfrm>
              <a:off x="6629262" y="5769423"/>
              <a:ext cx="4294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9913" lvl="1" indent="-100800"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dirty="0"/>
                <a:t> Design, develop and provide </a:t>
              </a:r>
              <a:r>
                <a:rPr lang="en-US" sz="1600" b="1" dirty="0"/>
                <a:t>hardware for </a:t>
              </a:r>
              <a:r>
                <a:rPr lang="en-US" sz="1600" b="1" dirty="0" err="1"/>
                <a:t>polarisation</a:t>
              </a:r>
              <a:endParaRPr lang="en-US" sz="1600" b="1" dirty="0"/>
            </a:p>
            <a:p>
              <a:pPr marL="99913" lvl="1" indent="-100800"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en-US" sz="1600" b="1" dirty="0"/>
                <a:t> Scientific support</a:t>
              </a:r>
            </a:p>
          </p:txBody>
        </p:sp>
      </p:grp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FE2F5D7-DA1B-86F8-F400-8992693069BB}"/>
              </a:ext>
            </a:extLst>
          </p:cNvPr>
          <p:cNvSpPr/>
          <p:nvPr/>
        </p:nvSpPr>
        <p:spPr>
          <a:xfrm rot="16200000">
            <a:off x="-1578016" y="3682054"/>
            <a:ext cx="4953033" cy="792000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77BD6607-BEF3-04AE-D17C-C0FCA34647A5}"/>
              </a:ext>
            </a:extLst>
          </p:cNvPr>
          <p:cNvSpPr txBox="1"/>
          <p:nvPr/>
        </p:nvSpPr>
        <p:spPr>
          <a:xfrm rot="16200000">
            <a:off x="-1144901" y="3699618"/>
            <a:ext cx="4086802" cy="75687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/>
              <a:t>Group leader : </a:t>
            </a:r>
            <a:r>
              <a:rPr lang="en-US" dirty="0"/>
              <a:t>Caroline </a:t>
            </a:r>
            <a:r>
              <a:rPr lang="en-US" dirty="0" err="1"/>
              <a:t>Curfs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205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8" y="265373"/>
            <a:ext cx="9568645" cy="657339"/>
          </a:xfrm>
        </p:spPr>
        <p:txBody>
          <a:bodyPr/>
          <a:lstStyle/>
          <a:p>
            <a:r>
              <a:rPr lang="en-GB" b="1" dirty="0">
                <a:solidFill>
                  <a:srgbClr val="0099DC"/>
                </a:solidFill>
              </a:rPr>
              <a:t>SES for SANS instruments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A80F08-1A67-EB11-F0C7-1B532E385721}"/>
              </a:ext>
            </a:extLst>
          </p:cNvPr>
          <p:cNvSpPr txBox="1"/>
          <p:nvPr/>
        </p:nvSpPr>
        <p:spPr>
          <a:xfrm>
            <a:off x="1103708" y="1625600"/>
            <a:ext cx="757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Wishlist from LSS workshop (Nov 2018) - </a:t>
            </a:r>
            <a:r>
              <a:rPr lang="en-GB" sz="1800" dirty="0">
                <a:effectLst/>
                <a:latin typeface="SegoeUIHistoric"/>
              </a:rPr>
              <a:t>ESS-2712844 released July 2020</a:t>
            </a: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76C809-D868-59AA-0D89-4C1DED545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20940"/>
              </p:ext>
            </p:extLst>
          </p:nvPr>
        </p:nvGraphicFramePr>
        <p:xfrm>
          <a:off x="938245" y="2446866"/>
          <a:ext cx="10379996" cy="358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01">
                  <a:extLst>
                    <a:ext uri="{9D8B030D-6E8A-4147-A177-3AD203B41FA5}">
                      <a16:colId xmlns:a16="http://schemas.microsoft.com/office/drawing/2014/main" val="2257326348"/>
                    </a:ext>
                  </a:extLst>
                </a:gridCol>
                <a:gridCol w="1201850">
                  <a:extLst>
                    <a:ext uri="{9D8B030D-6E8A-4147-A177-3AD203B41FA5}">
                      <a16:colId xmlns:a16="http://schemas.microsoft.com/office/drawing/2014/main" val="3110267370"/>
                    </a:ext>
                  </a:extLst>
                </a:gridCol>
                <a:gridCol w="1134072">
                  <a:extLst>
                    <a:ext uri="{9D8B030D-6E8A-4147-A177-3AD203B41FA5}">
                      <a16:colId xmlns:a16="http://schemas.microsoft.com/office/drawing/2014/main" val="3618964697"/>
                    </a:ext>
                  </a:extLst>
                </a:gridCol>
                <a:gridCol w="2611738">
                  <a:extLst>
                    <a:ext uri="{9D8B030D-6E8A-4147-A177-3AD203B41FA5}">
                      <a16:colId xmlns:a16="http://schemas.microsoft.com/office/drawing/2014/main" val="4039522643"/>
                    </a:ext>
                  </a:extLst>
                </a:gridCol>
                <a:gridCol w="2189135">
                  <a:extLst>
                    <a:ext uri="{9D8B030D-6E8A-4147-A177-3AD203B41FA5}">
                      <a16:colId xmlns:a16="http://schemas.microsoft.com/office/drawing/2014/main" val="3723335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LOKI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SKADI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Planned </a:t>
                      </a:r>
                    </a:p>
                    <a:p>
                      <a:pPr algn="ctr"/>
                      <a:r>
                        <a:rPr lang="en-GB" b="1" dirty="0"/>
                        <a:t>&lt; 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&gt; 2027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222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2.5 T WBM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4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Wet cryostat/ </a:t>
                      </a:r>
                      <a:r>
                        <a:rPr lang="en-GB" dirty="0" err="1"/>
                        <a:t>Cryofurnace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530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Dry cryostat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45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Dilution fridge &lt; 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336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High Field magnet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17T from LU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815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1T electromagnet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be confirmed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74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Stress/stretching 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Interest need to be confirmed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708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Furnace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More </a:t>
                      </a:r>
                      <a:r>
                        <a:rPr lang="en-GB" dirty="0" err="1"/>
                        <a:t>infos</a:t>
                      </a:r>
                      <a:r>
                        <a:rPr lang="en-GB" dirty="0"/>
                        <a:t> needed – ILL type?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4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52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9DC"/>
                </a:solidFill>
              </a:rPr>
              <a:t>Warm bore magnet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Design based on TOFTOF magnet at MLZ.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 err="1">
                <a:solidFill>
                  <a:schemeClr val="tx1"/>
                </a:solidFill>
              </a:rPr>
              <a:t>Assymmetric</a:t>
            </a:r>
            <a:r>
              <a:rPr lang="en-GB" dirty="0">
                <a:solidFill>
                  <a:schemeClr val="tx1"/>
                </a:solidFill>
              </a:rPr>
              <a:t> coils for polarised </a:t>
            </a:r>
            <a:r>
              <a:rPr lang="en-GB" dirty="0" err="1">
                <a:solidFill>
                  <a:schemeClr val="tx1"/>
                </a:solidFill>
              </a:rPr>
              <a:t>neturons</a:t>
            </a:r>
            <a:r>
              <a:rPr lang="en-GB" dirty="0">
                <a:solidFill>
                  <a:schemeClr val="tx1"/>
                </a:solidFill>
              </a:rPr>
              <a:t>, design study completed Feb ’23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Full procurement completed, kick-off July ‘23.  PDR passed, currently in detailed design stage.  CDR October 18</a:t>
            </a:r>
            <a:r>
              <a:rPr lang="en-GB" baseline="30000" dirty="0">
                <a:solidFill>
                  <a:schemeClr val="tx1"/>
                </a:solidFill>
              </a:rPr>
              <a:t>th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Delivery planned July ‘24.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4880D69C-8C06-E0D3-16C2-29D3ED7C169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8655835" y="3232452"/>
            <a:ext cx="2902113" cy="3647908"/>
          </a:xfrm>
          <a:prstGeom prst="rect">
            <a:avLst/>
          </a:prstGeom>
        </p:spPr>
      </p:pic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 2.1 T passively shielded asymmetric HTSC magnet from HTS110.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2023-10-16</a:t>
            </a:fld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E9690E-DD36-EDFE-121F-671E99942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6892" y="1430054"/>
            <a:ext cx="1897277" cy="25266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30AC73-30AA-1613-40F2-D0EA98763B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709" y="4395702"/>
            <a:ext cx="4013352" cy="23987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4C2DD0-13FF-8049-923C-8474BACF72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7266" y="1873366"/>
            <a:ext cx="2181248" cy="27181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196CA8B-823F-149D-80BC-2583B06BC4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5938" y="5221766"/>
            <a:ext cx="26416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8" y="265373"/>
            <a:ext cx="9568645" cy="657339"/>
          </a:xfrm>
        </p:spPr>
        <p:txBody>
          <a:bodyPr/>
          <a:lstStyle/>
          <a:p>
            <a:r>
              <a:rPr lang="en-GB" b="1" dirty="0">
                <a:solidFill>
                  <a:srgbClr val="0099DC"/>
                </a:solidFill>
              </a:rPr>
              <a:t>Other systems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E019A0-EC0A-7D01-4779-02093F338495}"/>
              </a:ext>
            </a:extLst>
          </p:cNvPr>
          <p:cNvSpPr txBox="1"/>
          <p:nvPr/>
        </p:nvSpPr>
        <p:spPr>
          <a:xfrm>
            <a:off x="894080" y="1883705"/>
            <a:ext cx="105844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Possible SES for SANS:</a:t>
            </a:r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Precipitates formation in metals and alloys during heat treatment under load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Dilatometer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100 </a:t>
            </a:r>
            <a:r>
              <a:rPr lang="en-GB" dirty="0" err="1"/>
              <a:t>kN</a:t>
            </a:r>
            <a:r>
              <a:rPr lang="en-GB" dirty="0"/>
              <a:t> stress rig with heating / </a:t>
            </a:r>
            <a:r>
              <a:rPr lang="en-GB" dirty="0" err="1"/>
              <a:t>tortion</a:t>
            </a:r>
            <a:r>
              <a:rPr lang="en-GB" dirty="0"/>
              <a:t>-rotation rig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Phase stability, precipitates, interfaces, grain size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Hot air blower/</a:t>
            </a:r>
            <a:r>
              <a:rPr lang="en-GB" dirty="0" err="1"/>
              <a:t>cryostream</a:t>
            </a:r>
            <a:r>
              <a:rPr lang="en-GB" dirty="0"/>
              <a:t> sample changer (from 100K to 800 C)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UHT furnace / Induction furnace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High-Pressure: NMI3: A new pressure cell for SANS experiments up to 500MPa</a:t>
            </a:r>
          </a:p>
          <a:p>
            <a:pPr lvl="1"/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Additional pieces of equipment for the labs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TBD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01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14066</TotalTime>
  <Words>468</Words>
  <Application>Microsoft Macintosh PowerPoint</Application>
  <PresentationFormat>Widescreen</PresentationFormat>
  <Paragraphs>106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SegoeUIHistoric</vt:lpstr>
      <vt:lpstr>Wingdings</vt:lpstr>
      <vt:lpstr>Office-tema</vt:lpstr>
      <vt:lpstr>Sample Environment Systems  for SANS instruments Materials Science and Physics Support group MSPS </vt:lpstr>
      <vt:lpstr>MSPS Scope</vt:lpstr>
      <vt:lpstr>MSPS Team</vt:lpstr>
      <vt:lpstr>SES for SANS instruments</vt:lpstr>
      <vt:lpstr>Warm bore magnet </vt:lpstr>
      <vt:lpstr>Other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Microsoft Office User</cp:lastModifiedBy>
  <cp:revision>198</cp:revision>
  <cp:lastPrinted>2019-03-08T10:27:30Z</cp:lastPrinted>
  <dcterms:created xsi:type="dcterms:W3CDTF">2020-01-21T09:56:49Z</dcterms:created>
  <dcterms:modified xsi:type="dcterms:W3CDTF">2023-10-16T14:11:19Z</dcterms:modified>
</cp:coreProperties>
</file>