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308" r:id="rId3"/>
    <p:sldId id="291" r:id="rId4"/>
    <p:sldId id="324" r:id="rId5"/>
    <p:sldId id="325" r:id="rId6"/>
    <p:sldId id="326" r:id="rId7"/>
    <p:sldId id="329" r:id="rId8"/>
    <p:sldId id="328" r:id="rId9"/>
    <p:sldId id="330" r:id="rId10"/>
    <p:sldId id="331" r:id="rId11"/>
    <p:sldId id="315" r:id="rId12"/>
    <p:sldId id="278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6" autoAdjust="0"/>
  </p:normalViewPr>
  <p:slideViewPr>
    <p:cSldViewPr>
      <p:cViewPr varScale="1">
        <p:scale>
          <a:sx n="181" d="100"/>
          <a:sy n="181" d="100"/>
        </p:scale>
        <p:origin x="-6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hare:Collaboration%20Area:Project%20Control:Month-end-files:2015%20Apr:Reports:ESS%20Curve_11_Accsy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3366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Grand Total</a:t>
            </a:r>
          </a:p>
        </c:rich>
      </c:tx>
      <c:layout>
        <c:manualLayout>
          <c:xMode val="edge"/>
          <c:yMode val="edge"/>
          <c:x val="0.447774983350962"/>
          <c:y val="0.0351447762320445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841161098972"/>
          <c:y val="0.249208988501115"/>
          <c:w val="0.76917794365591"/>
          <c:h val="0.434518236360918"/>
        </c:manualLayout>
      </c:layout>
      <c:lineChart>
        <c:grouping val="standard"/>
        <c:varyColors val="0"/>
        <c:ser>
          <c:idx val="0"/>
          <c:order val="0"/>
          <c:tx>
            <c:strRef>
              <c:f>Report!$A$365</c:f>
              <c:strCache>
                <c:ptCount val="1"/>
                <c:pt idx="0">
                  <c:v>Earned</c:v>
                </c:pt>
              </c:strCache>
            </c:strRef>
          </c:tx>
          <c:spPr>
            <a:ln w="25400">
              <a:solidFill>
                <a:srgbClr val="0066CC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66CC"/>
              </a:solidFill>
              <a:ln>
                <a:solidFill>
                  <a:srgbClr val="0066CC"/>
                </a:solidFill>
                <a:prstDash val="solid"/>
              </a:ln>
            </c:spPr>
          </c:marker>
          <c:cat>
            <c:strRef>
              <c:f>Report!$B$364:$O$364</c:f>
              <c:strCache>
                <c:ptCount val="14"/>
                <c:pt idx="0">
                  <c:v>31/12/2013</c:v>
                </c:pt>
                <c:pt idx="1">
                  <c:v>31/12/2014</c:v>
                </c:pt>
                <c:pt idx="2">
                  <c:v>31/01/2015</c:v>
                </c:pt>
                <c:pt idx="3">
                  <c:v>28/02/2015</c:v>
                </c:pt>
                <c:pt idx="4">
                  <c:v>31/03/2015</c:v>
                </c:pt>
                <c:pt idx="5">
                  <c:v>30/04/2015</c:v>
                </c:pt>
                <c:pt idx="6">
                  <c:v>31/05/2015</c:v>
                </c:pt>
                <c:pt idx="7">
                  <c:v>30/06/2015</c:v>
                </c:pt>
                <c:pt idx="8">
                  <c:v>31/07/2015</c:v>
                </c:pt>
                <c:pt idx="9">
                  <c:v>31/08/2015</c:v>
                </c:pt>
                <c:pt idx="10">
                  <c:v>30/09/2015</c:v>
                </c:pt>
                <c:pt idx="11">
                  <c:v>31/10/2015</c:v>
                </c:pt>
                <c:pt idx="12">
                  <c:v>30/11/2015</c:v>
                </c:pt>
                <c:pt idx="13">
                  <c:v>31/12/2015</c:v>
                </c:pt>
              </c:strCache>
            </c:strRef>
          </c:cat>
          <c:val>
            <c:numRef>
              <c:f>Report!$B$365:$O$365</c:f>
              <c:numCache>
                <c:formatCode>#,##0</c:formatCode>
                <c:ptCount val="14"/>
                <c:pt idx="0">
                  <c:v>1.47094010002E7</c:v>
                </c:pt>
                <c:pt idx="1">
                  <c:v>3.1902072355E7</c:v>
                </c:pt>
                <c:pt idx="2">
                  <c:v>3.40811952985E7</c:v>
                </c:pt>
                <c:pt idx="3">
                  <c:v>3.62183805043E7</c:v>
                </c:pt>
                <c:pt idx="4">
                  <c:v>3.97255194961E7</c:v>
                </c:pt>
                <c:pt idx="5">
                  <c:v>4.15557135076E7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Report!$A$366</c:f>
              <c:strCache>
                <c:ptCount val="1"/>
                <c:pt idx="0">
                  <c:v>Actuals</c:v>
                </c:pt>
              </c:strCache>
            </c:strRef>
          </c:tx>
          <c:spPr>
            <a:ln w="25400">
              <a:solidFill>
                <a:srgbClr val="FF8080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FF8080"/>
              </a:solidFill>
              <a:ln>
                <a:solidFill>
                  <a:srgbClr val="FF8080"/>
                </a:solidFill>
                <a:prstDash val="solid"/>
              </a:ln>
            </c:spPr>
          </c:marker>
          <c:cat>
            <c:strRef>
              <c:f>Report!$B$364:$O$364</c:f>
              <c:strCache>
                <c:ptCount val="14"/>
                <c:pt idx="0">
                  <c:v>31/12/2013</c:v>
                </c:pt>
                <c:pt idx="1">
                  <c:v>31/12/2014</c:v>
                </c:pt>
                <c:pt idx="2">
                  <c:v>31/01/2015</c:v>
                </c:pt>
                <c:pt idx="3">
                  <c:v>28/02/2015</c:v>
                </c:pt>
                <c:pt idx="4">
                  <c:v>31/03/2015</c:v>
                </c:pt>
                <c:pt idx="5">
                  <c:v>30/04/2015</c:v>
                </c:pt>
                <c:pt idx="6">
                  <c:v>31/05/2015</c:v>
                </c:pt>
                <c:pt idx="7">
                  <c:v>30/06/2015</c:v>
                </c:pt>
                <c:pt idx="8">
                  <c:v>31/07/2015</c:v>
                </c:pt>
                <c:pt idx="9">
                  <c:v>31/08/2015</c:v>
                </c:pt>
                <c:pt idx="10">
                  <c:v>30/09/2015</c:v>
                </c:pt>
                <c:pt idx="11">
                  <c:v>31/10/2015</c:v>
                </c:pt>
                <c:pt idx="12">
                  <c:v>30/11/2015</c:v>
                </c:pt>
                <c:pt idx="13">
                  <c:v>31/12/2015</c:v>
                </c:pt>
              </c:strCache>
            </c:strRef>
          </c:cat>
          <c:val>
            <c:numRef>
              <c:f>Report!$B$366:$O$366</c:f>
              <c:numCache>
                <c:formatCode>#,##0</c:formatCode>
                <c:ptCount val="14"/>
                <c:pt idx="0">
                  <c:v>1.4709401E7</c:v>
                </c:pt>
                <c:pt idx="1">
                  <c:v>3.256292976E7</c:v>
                </c:pt>
                <c:pt idx="2">
                  <c:v>3.487861176E7</c:v>
                </c:pt>
                <c:pt idx="3">
                  <c:v>3.553340776E7</c:v>
                </c:pt>
                <c:pt idx="4">
                  <c:v>3.795548876E7</c:v>
                </c:pt>
                <c:pt idx="5">
                  <c:v>3.925070676E7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Report!$A$367</c:f>
              <c:strCache>
                <c:ptCount val="1"/>
                <c:pt idx="0">
                  <c:v>Scheduled</c:v>
                </c:pt>
              </c:strCache>
            </c:strRef>
          </c:tx>
          <c:spPr>
            <a:ln w="25400">
              <a:solidFill>
                <a:srgbClr val="339966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Report!$B$364:$O$364</c:f>
              <c:strCache>
                <c:ptCount val="14"/>
                <c:pt idx="0">
                  <c:v>31/12/2013</c:v>
                </c:pt>
                <c:pt idx="1">
                  <c:v>31/12/2014</c:v>
                </c:pt>
                <c:pt idx="2">
                  <c:v>31/01/2015</c:v>
                </c:pt>
                <c:pt idx="3">
                  <c:v>28/02/2015</c:v>
                </c:pt>
                <c:pt idx="4">
                  <c:v>31/03/2015</c:v>
                </c:pt>
                <c:pt idx="5">
                  <c:v>30/04/2015</c:v>
                </c:pt>
                <c:pt idx="6">
                  <c:v>31/05/2015</c:v>
                </c:pt>
                <c:pt idx="7">
                  <c:v>30/06/2015</c:v>
                </c:pt>
                <c:pt idx="8">
                  <c:v>31/07/2015</c:v>
                </c:pt>
                <c:pt idx="9">
                  <c:v>31/08/2015</c:v>
                </c:pt>
                <c:pt idx="10">
                  <c:v>30/09/2015</c:v>
                </c:pt>
                <c:pt idx="11">
                  <c:v>31/10/2015</c:v>
                </c:pt>
                <c:pt idx="12">
                  <c:v>30/11/2015</c:v>
                </c:pt>
                <c:pt idx="13">
                  <c:v>31/12/2015</c:v>
                </c:pt>
              </c:strCache>
            </c:strRef>
          </c:cat>
          <c:val>
            <c:numRef>
              <c:f>Report!$B$367:$O$367</c:f>
              <c:numCache>
                <c:formatCode>#,##0</c:formatCode>
                <c:ptCount val="14"/>
                <c:pt idx="0">
                  <c:v>1.4709401E7</c:v>
                </c:pt>
                <c:pt idx="1">
                  <c:v>3.24577900634E7</c:v>
                </c:pt>
                <c:pt idx="2">
                  <c:v>3.41620064396E7</c:v>
                </c:pt>
                <c:pt idx="3">
                  <c:v>3.72550255274E7</c:v>
                </c:pt>
                <c:pt idx="4">
                  <c:v>4.00610492698E7</c:v>
                </c:pt>
                <c:pt idx="5">
                  <c:v>4.26202529156E7</c:v>
                </c:pt>
                <c:pt idx="6">
                  <c:v>4.50262141828E7</c:v>
                </c:pt>
                <c:pt idx="7">
                  <c:v>4.78556931913E7</c:v>
                </c:pt>
                <c:pt idx="8">
                  <c:v>5.17435710902E7</c:v>
                </c:pt>
                <c:pt idx="9">
                  <c:v>5.65522102958E7</c:v>
                </c:pt>
                <c:pt idx="10">
                  <c:v>5.98259080958E7</c:v>
                </c:pt>
                <c:pt idx="11">
                  <c:v>6.49434346879E7</c:v>
                </c:pt>
                <c:pt idx="12">
                  <c:v>7.19624004028E7</c:v>
                </c:pt>
                <c:pt idx="13">
                  <c:v>7.66035063885E7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3287864"/>
        <c:axId val="-2093449768"/>
      </c:lineChart>
      <c:catAx>
        <c:axId val="-2093287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Time-phase period</a:t>
                </a:r>
              </a:p>
            </c:rich>
          </c:tx>
          <c:layout>
            <c:manualLayout>
              <c:xMode val="edge"/>
              <c:yMode val="edge"/>
              <c:x val="0.449765137566759"/>
              <c:y val="0.8786214183290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2093449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93449768"/>
        <c:scaling>
          <c:orientation val="minMax"/>
        </c:scaling>
        <c:delete val="0"/>
        <c:axPos val="l"/>
        <c:majorGridlines>
          <c:spPr>
            <a:ln w="1270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Value</a:t>
                </a:r>
              </a:p>
            </c:rich>
          </c:tx>
          <c:layout>
            <c:manualLayout>
              <c:xMode val="edge"/>
              <c:yMode val="edge"/>
              <c:x val="0.0159209203327196"/>
              <c:y val="0.42493320922744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2093287864"/>
        <c:crosses val="autoZero"/>
        <c:crossBetween val="between"/>
      </c:valAx>
      <c:spPr>
        <a:solidFill>
          <a:srgbClr val="DBEEF4">
            <a:alpha val="43922"/>
          </a:srgbClr>
        </a:solidFill>
        <a:ln w="1270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3712041029208"/>
          <c:y val="0.321428571428571"/>
          <c:w val="0.082366565998811"/>
          <c:h val="0.355270942117542"/>
        </c:manualLayout>
      </c:layout>
      <c:overlay val="0"/>
      <c:spPr>
        <a:noFill/>
        <a:ln w="12700">
          <a:solidFill>
            <a:srgbClr val="666699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5/20/15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5/20/15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5/20/15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5/20/15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5/20/15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5/20/15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5500" dirty="0" smtClean="0"/>
              <a:t>Project </a:t>
            </a:r>
            <a:r>
              <a:rPr lang="sv-SE" sz="5500" dirty="0" smtClean="0"/>
              <a:t>Planning </a:t>
            </a:r>
            <a:r>
              <a:rPr lang="sv-SE" sz="5500" dirty="0" err="1" smtClean="0"/>
              <a:t>Update</a:t>
            </a:r>
            <a:endParaRPr lang="sv-SE" sz="5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9592" y="3886200"/>
            <a:ext cx="6584776" cy="1919064"/>
          </a:xfrm>
        </p:spPr>
        <p:txBody>
          <a:bodyPr>
            <a:noAutofit/>
          </a:bodyPr>
          <a:lstStyle/>
          <a:p>
            <a:r>
              <a:rPr lang="sv-SE" sz="2500" dirty="0" smtClean="0">
                <a:solidFill>
                  <a:schemeClr val="bg1"/>
                </a:solidFill>
              </a:rPr>
              <a:t>13th </a:t>
            </a:r>
            <a:r>
              <a:rPr lang="sv-SE" sz="2500" dirty="0" err="1">
                <a:solidFill>
                  <a:schemeClr val="bg1"/>
                </a:solidFill>
              </a:rPr>
              <a:t>Technical</a:t>
            </a:r>
            <a:r>
              <a:rPr lang="sv-SE" sz="2500" dirty="0">
                <a:solidFill>
                  <a:schemeClr val="bg1"/>
                </a:solidFill>
              </a:rPr>
              <a:t> Board Meeting</a:t>
            </a:r>
          </a:p>
          <a:p>
            <a:endParaRPr lang="sv-SE" sz="2000" dirty="0">
              <a:solidFill>
                <a:schemeClr val="bg1"/>
              </a:solidFill>
            </a:endParaRPr>
          </a:p>
          <a:p>
            <a:r>
              <a:rPr lang="sv-SE" sz="2500" dirty="0" err="1" smtClean="0">
                <a:solidFill>
                  <a:schemeClr val="bg1"/>
                </a:solidFill>
              </a:rPr>
              <a:t>Luisella</a:t>
            </a:r>
            <a:r>
              <a:rPr lang="sv-SE" sz="2500" dirty="0" smtClean="0">
                <a:solidFill>
                  <a:schemeClr val="bg1"/>
                </a:solidFill>
              </a:rPr>
              <a:t> Lari</a:t>
            </a:r>
          </a:p>
          <a:p>
            <a:r>
              <a:rPr lang="sv-SE" sz="1800" i="1" dirty="0" err="1">
                <a:solidFill>
                  <a:schemeClr val="bg1"/>
                </a:solidFill>
              </a:rPr>
              <a:t>Head</a:t>
            </a:r>
            <a:r>
              <a:rPr lang="sv-SE" sz="1800" i="1" dirty="0">
                <a:solidFill>
                  <a:schemeClr val="bg1"/>
                </a:solidFill>
              </a:rPr>
              <a:t> </a:t>
            </a:r>
            <a:r>
              <a:rPr lang="sv-SE" sz="1800" i="1" dirty="0" err="1" smtClean="0">
                <a:solidFill>
                  <a:schemeClr val="bg1"/>
                </a:solidFill>
              </a:rPr>
              <a:t>planner</a:t>
            </a:r>
            <a:r>
              <a:rPr lang="sv-SE" sz="1800" i="1" dirty="0" smtClean="0">
                <a:solidFill>
                  <a:schemeClr val="bg1"/>
                </a:solidFill>
              </a:rPr>
              <a:t> for Accelerator &amp; Senior </a:t>
            </a:r>
            <a:r>
              <a:rPr lang="sv-SE" sz="1800" i="1" dirty="0" smtClean="0">
                <a:solidFill>
                  <a:schemeClr val="bg1"/>
                </a:solidFill>
              </a:rPr>
              <a:t>Scientist</a:t>
            </a:r>
            <a:endParaRPr lang="sv-SE" sz="1800" i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May</a:t>
            </a:r>
            <a:r>
              <a:rPr lang="en-GB" sz="1400" dirty="0" smtClean="0">
                <a:solidFill>
                  <a:srgbClr val="FFFFFF"/>
                </a:solidFill>
              </a:rPr>
              <a:t> 2</a:t>
            </a:r>
            <a:r>
              <a:rPr lang="en-GB" sz="1400" dirty="0" smtClean="0">
                <a:solidFill>
                  <a:srgbClr val="FFFFFF"/>
                </a:solidFill>
              </a:rPr>
              <a:t>1st</a:t>
            </a:r>
            <a:r>
              <a:rPr lang="en-GB" sz="1400" dirty="0" smtClean="0">
                <a:solidFill>
                  <a:srgbClr val="FFFFFF"/>
                </a:solidFill>
              </a:rPr>
              <a:t>, 2015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steps/Conclusions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Moving into a stable baseline schedule  “big” </a:t>
            </a:r>
            <a:r>
              <a:rPr lang="en-US" dirty="0" err="1" smtClean="0">
                <a:sym typeface="Wingdings"/>
              </a:rPr>
              <a:t>replanning</a:t>
            </a:r>
            <a:r>
              <a:rPr lang="en-US" dirty="0" smtClean="0">
                <a:sym typeface="Wingdings"/>
              </a:rPr>
              <a:t> open actions are related to installation WU  and standardization (quality of the schedule).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 Moving into a more formal change control for AD (John and I are working on a formal doc soon in CHESS)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Every end of the month a </a:t>
            </a:r>
            <a:r>
              <a:rPr lang="en-US" dirty="0" err="1" smtClean="0">
                <a:sym typeface="Wingdings"/>
              </a:rPr>
              <a:t>pdf</a:t>
            </a:r>
            <a:r>
              <a:rPr lang="en-US" dirty="0" smtClean="0">
                <a:sym typeface="Wingdings"/>
              </a:rPr>
              <a:t> copy of the schedule will be put in </a:t>
            </a:r>
            <a:r>
              <a:rPr lang="en-US" dirty="0" err="1" smtClean="0">
                <a:solidFill>
                  <a:srgbClr val="FF0000"/>
                </a:solidFill>
              </a:rPr>
              <a:t>ESSShare</a:t>
            </a:r>
            <a:r>
              <a:rPr lang="en-US" dirty="0">
                <a:solidFill>
                  <a:srgbClr val="FF0000"/>
                </a:solidFill>
              </a:rPr>
              <a:t>/Machines Directorate/Accelerator division/Division Specific/Planning/ACCSYS Schedule </a:t>
            </a:r>
            <a:r>
              <a:rPr lang="en-US" b="1" dirty="0">
                <a:solidFill>
                  <a:srgbClr val="FF0000"/>
                </a:solidFill>
              </a:rPr>
              <a:t>Apr</a:t>
            </a:r>
            <a:r>
              <a:rPr lang="en-US" dirty="0">
                <a:solidFill>
                  <a:srgbClr val="FF0000"/>
                </a:solidFill>
              </a:rPr>
              <a:t> 2015/</a:t>
            </a:r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4098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Plan in P6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Focus on Project 11I (installation plan), in collaboration with the system engineer/integration group and WP leaders.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Budget 2016 (end of June first draft)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IPAC15 paper on planning</a:t>
            </a: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https://</a:t>
            </a:r>
            <a:r>
              <a:rPr lang="en-US" dirty="0" err="1">
                <a:solidFill>
                  <a:srgbClr val="000090"/>
                </a:solidFill>
              </a:rPr>
              <a:t>jacowfs.jlab.org</a:t>
            </a:r>
            <a:r>
              <a:rPr lang="en-US" dirty="0">
                <a:solidFill>
                  <a:srgbClr val="000090"/>
                </a:solidFill>
              </a:rPr>
              <a:t>/</a:t>
            </a:r>
            <a:r>
              <a:rPr lang="en-US" dirty="0" err="1">
                <a:solidFill>
                  <a:srgbClr val="000090"/>
                </a:solidFill>
              </a:rPr>
              <a:t>conf</a:t>
            </a:r>
            <a:r>
              <a:rPr lang="en-US" dirty="0">
                <a:solidFill>
                  <a:srgbClr val="000090"/>
                </a:solidFill>
              </a:rPr>
              <a:t>/y15/ipac15/prepress/THPF079.</a:t>
            </a:r>
            <a:r>
              <a:rPr lang="en-US" dirty="0" smtClean="0">
                <a:solidFill>
                  <a:srgbClr val="000090"/>
                </a:solidFill>
              </a:rPr>
              <a:t>PDF</a:t>
            </a:r>
            <a:endParaRPr lang="en-US" dirty="0" smtClean="0">
              <a:solidFill>
                <a:srgbClr val="000090"/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2420888"/>
            <a:ext cx="3096344" cy="2322258"/>
          </a:xfrm>
          <a:prstGeom prst="rect">
            <a:avLst/>
          </a:prstGeom>
          <a:ln>
            <a:solidFill>
              <a:srgbClr val="000090"/>
            </a:solidFill>
          </a:ln>
        </p:spPr>
      </p:pic>
    </p:spTree>
    <p:extLst>
      <p:ext uri="{BB962C8B-B14F-4D97-AF65-F5344CB8AC3E}">
        <p14:creationId xmlns:p14="http://schemas.microsoft.com/office/powerpoint/2010/main" val="1865952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178895"/>
          </a:xfrm>
        </p:spPr>
        <p:txBody>
          <a:bodyPr>
            <a:normAutofit/>
          </a:bodyPr>
          <a:lstStyle/>
          <a:p>
            <a:pPr algn="r">
              <a:spcBef>
                <a:spcPct val="20000"/>
              </a:spcBef>
            </a:pPr>
            <a:r>
              <a:rPr lang="en-US" sz="4500" dirty="0" smtClean="0"/>
              <a:t>Thanks for your attention</a:t>
            </a:r>
            <a:r>
              <a:rPr lang="en-US" sz="4500" dirty="0" smtClean="0"/>
              <a:t>!</a:t>
            </a:r>
            <a:br>
              <a:rPr lang="en-US" sz="4500" dirty="0" smtClean="0"/>
            </a:br>
            <a:r>
              <a:rPr lang="en-US" sz="2500" i="1" dirty="0">
                <a:solidFill>
                  <a:srgbClr val="0000FF"/>
                </a:solidFill>
              </a:rPr>
              <a:t>In particular I would like to thank L. </a:t>
            </a:r>
            <a:r>
              <a:rPr lang="en-US" sz="2500" i="1" dirty="0" err="1">
                <a:solidFill>
                  <a:srgbClr val="0000FF"/>
                </a:solidFill>
              </a:rPr>
              <a:t>Gunnarson</a:t>
            </a:r>
            <a:r>
              <a:rPr lang="en-US" sz="2500" i="1" dirty="0">
                <a:solidFill>
                  <a:srgbClr val="0000FF"/>
                </a:solidFill>
              </a:rPr>
              <a:t> 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/>
              <a:t/>
            </a:r>
            <a:br>
              <a:rPr lang="en-US" sz="2500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20557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Annual review top ten actions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for planning.</a:t>
            </a:r>
            <a:endParaRPr lang="en-US" dirty="0" smtClean="0"/>
          </a:p>
          <a:p>
            <a:r>
              <a:rPr lang="en-US" dirty="0" smtClean="0"/>
              <a:t>Other short term improvements in P6.</a:t>
            </a:r>
            <a:endParaRPr lang="en-US" dirty="0" smtClean="0"/>
          </a:p>
          <a:p>
            <a:r>
              <a:rPr lang="en-US" dirty="0" smtClean="0"/>
              <a:t>Few words about the P6 WP standardization.</a:t>
            </a:r>
          </a:p>
          <a:p>
            <a:r>
              <a:rPr lang="en-US" dirty="0" smtClean="0"/>
              <a:t>Next steps</a:t>
            </a:r>
            <a:r>
              <a:rPr lang="en-US" dirty="0"/>
              <a:t>/</a:t>
            </a:r>
            <a:r>
              <a:rPr lang="en-US" dirty="0" smtClean="0"/>
              <a:t>Conclusions.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1539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annual review outcomes</a:t>
            </a:r>
            <a:r>
              <a:rPr lang="en-US" dirty="0" smtClean="0"/>
              <a:t> for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845024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GB" dirty="0" smtClean="0"/>
              <a:t>Schedule</a:t>
            </a:r>
            <a:r>
              <a:rPr lang="en-GB" dirty="0"/>
              <a:t>: identify milestones with better visibility: i.e. Module-0, Production Readiness Review, anchor them clearer to the </a:t>
            </a:r>
            <a:r>
              <a:rPr lang="en-GB" dirty="0" smtClean="0"/>
              <a:t>installation</a:t>
            </a:r>
            <a:r>
              <a:rPr lang="en-GB" dirty="0"/>
              <a:t>.</a:t>
            </a:r>
            <a:endParaRPr lang="en-GB" dirty="0" smtClean="0"/>
          </a:p>
          <a:p>
            <a:pPr marL="514350" lvl="0" indent="-514350">
              <a:buAutoNum type="arabicPeriod"/>
            </a:pPr>
            <a:endParaRPr lang="en-GB" dirty="0"/>
          </a:p>
          <a:p>
            <a:pPr marL="514350" lvl="0" indent="-514350">
              <a:buAutoNum type="arabicPeriod"/>
            </a:pPr>
            <a:r>
              <a:rPr lang="en-GB" dirty="0" smtClean="0"/>
              <a:t>In </a:t>
            </a:r>
            <a:r>
              <a:rPr lang="en-GB" dirty="0"/>
              <a:t>due time review the schedule for operation from Dec 2019, with the goal of optimising scientific success from the start of user operation in 2023.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9776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review outcomes </a:t>
            </a:r>
            <a:r>
              <a:rPr lang="en-US" dirty="0" smtClean="0">
                <a:sym typeface="Wingdings"/>
              </a:rPr>
              <a:t> about the 1st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GB" dirty="0" smtClean="0"/>
              <a:t>identify </a:t>
            </a:r>
            <a:r>
              <a:rPr lang="en-GB" dirty="0"/>
              <a:t>milestones </a:t>
            </a:r>
            <a:endParaRPr lang="en-GB" dirty="0" smtClean="0"/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 with </a:t>
            </a:r>
            <a:r>
              <a:rPr lang="en-GB" dirty="0"/>
              <a:t>better </a:t>
            </a:r>
            <a:r>
              <a:rPr lang="en-GB" dirty="0" smtClean="0"/>
              <a:t>visibility</a:t>
            </a:r>
          </a:p>
          <a:p>
            <a:pPr marL="514350" lvl="0" indent="-514350">
              <a:buAutoNum type="arabicPeriod"/>
            </a:pPr>
            <a:endParaRPr lang="en-GB" dirty="0" smtClean="0"/>
          </a:p>
          <a:p>
            <a:pPr marL="0" lvl="0" indent="0">
              <a:buNone/>
            </a:pPr>
            <a:endParaRPr lang="en-GB" dirty="0" smtClean="0"/>
          </a:p>
          <a:p>
            <a:pPr marL="514350" lvl="0" indent="-514350">
              <a:buAutoNum type="arabicPeriod" startAt="2"/>
            </a:pPr>
            <a:r>
              <a:rPr lang="en-GB" dirty="0" smtClean="0"/>
              <a:t>Production</a:t>
            </a:r>
            <a:r>
              <a:rPr lang="en-GB" dirty="0"/>
              <a:t> Readiness </a:t>
            </a:r>
            <a:r>
              <a:rPr lang="en-GB" dirty="0" smtClean="0"/>
              <a:t>Review </a:t>
            </a:r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3.   anchor </a:t>
            </a:r>
            <a:r>
              <a:rPr lang="en-GB" dirty="0"/>
              <a:t>them clearer to the </a:t>
            </a:r>
            <a:r>
              <a:rPr lang="en-GB" dirty="0" smtClean="0"/>
              <a:t>installation</a:t>
            </a:r>
            <a:r>
              <a:rPr lang="en-GB" dirty="0"/>
              <a:t>.</a:t>
            </a:r>
            <a:endParaRPr lang="en-GB" dirty="0" smtClean="0"/>
          </a:p>
          <a:p>
            <a:pPr marL="514350" lvl="0" indent="-51435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1484784"/>
            <a:ext cx="2759968" cy="2069976"/>
          </a:xfrm>
          <a:prstGeom prst="rect">
            <a:avLst/>
          </a:prstGeom>
          <a:solidFill>
            <a:srgbClr val="C0504D"/>
          </a:solidFill>
          <a:ln>
            <a:solidFill>
              <a:srgbClr val="4F81BD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187624" y="4221088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@ present in P6: 53 PDR, 58 CDR, 13 TRR 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7624" y="5301208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Some actions on-going in collaboration with the Integration team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410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/>
          <a:lstStyle/>
          <a:p>
            <a:r>
              <a:rPr lang="en-US" dirty="0" smtClean="0"/>
              <a:t>Annual review outcomes </a:t>
            </a:r>
            <a:r>
              <a:rPr lang="en-US" dirty="0" smtClean="0">
                <a:sym typeface="Wingdings"/>
              </a:rPr>
              <a:t> about the 2nd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 smtClean="0"/>
              <a:t>Schedule for operation </a:t>
            </a:r>
          </a:p>
          <a:p>
            <a:pPr marL="0" lvl="0" indent="0">
              <a:buNone/>
            </a:pPr>
            <a:r>
              <a:rPr lang="en-GB" dirty="0" smtClean="0">
                <a:sym typeface="Wingdings"/>
              </a:rPr>
              <a:t>            interface with Initial operation plan </a:t>
            </a:r>
            <a:endParaRPr lang="en-GB" dirty="0" smtClean="0"/>
          </a:p>
          <a:p>
            <a:pPr marL="0" lv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852937"/>
            <a:ext cx="5472608" cy="3223806"/>
          </a:xfrm>
          <a:prstGeom prst="rect">
            <a:avLst/>
          </a:prstGeom>
          <a:ln>
            <a:solidFill>
              <a:srgbClr val="008000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395536" y="63129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Presented by M. </a:t>
            </a:r>
            <a:r>
              <a:rPr lang="en-US" sz="2800" i="1" dirty="0" err="1" smtClean="0">
                <a:solidFill>
                  <a:srgbClr val="FF0000"/>
                </a:solidFill>
              </a:rPr>
              <a:t>Lindroos</a:t>
            </a:r>
            <a:r>
              <a:rPr lang="en-US" sz="2800" i="1" dirty="0" smtClean="0">
                <a:solidFill>
                  <a:srgbClr val="FF0000"/>
                </a:solidFill>
              </a:rPr>
              <a:t> @ Annual review 2015 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635896" y="4005064"/>
            <a:ext cx="2736304" cy="208823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339476" y="3212976"/>
            <a:ext cx="28083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To be reviewed in details </a:t>
            </a:r>
          </a:p>
          <a:p>
            <a:r>
              <a:rPr lang="en-US" sz="2800" i="1" dirty="0">
                <a:solidFill>
                  <a:srgbClr val="FF0000"/>
                </a:solidFill>
              </a:rPr>
              <a:t>w</a:t>
            </a:r>
            <a:r>
              <a:rPr lang="en-US" sz="2800" i="1" dirty="0" smtClean="0">
                <a:solidFill>
                  <a:srgbClr val="FF0000"/>
                </a:solidFill>
              </a:rPr>
              <a:t>ith the integration and commissioning teams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58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improvements in P6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the Procurements plan </a:t>
            </a:r>
            <a:r>
              <a:rPr lang="en-US" dirty="0" smtClean="0">
                <a:sym typeface="Wingdings"/>
              </a:rPr>
              <a:t> introducing the procurement template (and Procurement ID) in all WP (&gt; 200 </a:t>
            </a:r>
            <a:r>
              <a:rPr lang="en-US" dirty="0" err="1" smtClean="0">
                <a:sym typeface="Wingdings"/>
              </a:rPr>
              <a:t>kEUR</a:t>
            </a:r>
            <a:r>
              <a:rPr lang="en-US" dirty="0" smtClean="0">
                <a:sym typeface="Wingdings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Review/Introduce installation WUs - where necessary - and link them to the installation plan in P6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Review rack and cable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Review some In-Kind plans (in particular need to review lags, and some detailed delivery dates)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Review some links (vacuum/magnets/beam instrumentation)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Staff plan  link HR role with names  </a:t>
            </a: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71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improvements in P6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64233"/>
            <a:ext cx="6912768" cy="50610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33096" y="2060848"/>
            <a:ext cx="2808312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Since the annual review the P6 schedule is in-line with the In-kind plan from </a:t>
            </a:r>
            <a:r>
              <a:rPr lang="en-US" sz="2800" i="1" dirty="0" err="1" smtClean="0">
                <a:solidFill>
                  <a:srgbClr val="FF0000"/>
                </a:solidFill>
              </a:rPr>
              <a:t>Hakan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sym typeface="Wingdings"/>
              </a:rPr>
              <a:t> P6 used as reference. 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604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P6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My goal is to standardize the different WPs activities/tasks, in order that everyone can find the info needed </a:t>
            </a:r>
            <a:r>
              <a:rPr lang="en-US" dirty="0" smtClean="0"/>
              <a:t>from different WPs.</a:t>
            </a:r>
            <a:r>
              <a:rPr lang="en-US" dirty="0" smtClean="0"/>
              <a:t>  </a:t>
            </a: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725144"/>
            <a:ext cx="5616624" cy="172819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798930"/>
            <a:ext cx="2255912" cy="1691934"/>
          </a:xfrm>
          <a:prstGeom prst="rect">
            <a:avLst/>
          </a:prstGeom>
          <a:solidFill>
            <a:srgbClr val="C0504D"/>
          </a:solidFill>
          <a:ln>
            <a:solidFill>
              <a:srgbClr val="4F81BD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979712" y="350100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Done for MS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250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P6 standardization </a:t>
            </a:r>
            <a:r>
              <a:rPr lang="en-US" dirty="0" smtClean="0">
                <a:sym typeface="Wingdings"/>
              </a:rPr>
              <a:t>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follow better the progress! </a:t>
            </a: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009111"/>
              </p:ext>
            </p:extLst>
          </p:nvPr>
        </p:nvGraphicFramePr>
        <p:xfrm>
          <a:off x="28578" y="2276872"/>
          <a:ext cx="892899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6444208" y="5661248"/>
            <a:ext cx="2376264" cy="93610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 </a:t>
            </a:r>
            <a:r>
              <a:rPr lang="en-US" b="1" i="1" dirty="0" smtClean="0"/>
              <a:t>SV=EV-PV=-1.1 MEUR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CV=EV-AC=+2.3 MEUR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36096" y="5517232"/>
            <a:ext cx="3528392" cy="1296144"/>
          </a:xfrm>
          <a:prstGeom prst="rect">
            <a:avLst/>
          </a:prstGeom>
          <a:noFill/>
          <a:ln w="57150" cmpd="sng">
            <a:solidFill>
              <a:schemeClr val="tx2">
                <a:lumMod val="20000"/>
                <a:lumOff val="80000"/>
              </a:schemeClr>
            </a:solidFill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07284"/>
              </p:ext>
            </p:extLst>
          </p:nvPr>
        </p:nvGraphicFramePr>
        <p:xfrm>
          <a:off x="251520" y="5445224"/>
          <a:ext cx="6048672" cy="1152129"/>
        </p:xfrm>
        <a:graphic>
          <a:graphicData uri="http://schemas.openxmlformats.org/drawingml/2006/table">
            <a:tbl>
              <a:tblPr/>
              <a:tblGrid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</a:tblGrid>
              <a:tr h="29375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31/12/2013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31/12/2014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31/01/2015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28/02/2015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31/03/2015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30/04/2015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Earned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14,709,401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31,902,072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34,081,195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36,218,381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39,725,519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41,555,714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Actuals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14,709,401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32,562,930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34,878,612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35,533,408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37,955,489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39,250,707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Scheduled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14,709,401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32,457,790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34,162,006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37,255,026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40,061,049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42,620,253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588224" y="5157192"/>
            <a:ext cx="1368152" cy="40011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April 2015</a:t>
            </a:r>
            <a:endParaRPr lang="en-US" sz="2000" b="1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098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 animBg="1"/>
      <p:bldP spid="11" grpId="0" animBg="1"/>
      <p:bldP spid="13" grpId="0" animBg="1"/>
    </p:bldLst>
  </p:timing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template.potx</Template>
  <TotalTime>12490</TotalTime>
  <Words>544</Words>
  <Application>Microsoft Macintosh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ESS Core Powerpoint template</vt:lpstr>
      <vt:lpstr>Project Planning Update</vt:lpstr>
      <vt:lpstr>Outline</vt:lpstr>
      <vt:lpstr>Main annual review outcomes for planning</vt:lpstr>
      <vt:lpstr>Annual review outcomes  about the 1st </vt:lpstr>
      <vt:lpstr>Annual review outcomes  about the 2nd </vt:lpstr>
      <vt:lpstr>Short term improvements in P6</vt:lpstr>
      <vt:lpstr>Short term improvements in P6</vt:lpstr>
      <vt:lpstr>P6 standardization</vt:lpstr>
      <vt:lpstr>P6 standardization  why?</vt:lpstr>
      <vt:lpstr>Next steps/Conclusions</vt:lpstr>
      <vt:lpstr>Installation Plan in P6</vt:lpstr>
      <vt:lpstr>Thanks for your attention! In particular I would like to thank L. Gunnarson    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Luisella Lari</cp:lastModifiedBy>
  <cp:revision>249</cp:revision>
  <cp:lastPrinted>2014-09-10T17:41:48Z</cp:lastPrinted>
  <dcterms:created xsi:type="dcterms:W3CDTF">2013-10-29T16:05:10Z</dcterms:created>
  <dcterms:modified xsi:type="dcterms:W3CDTF">2015-05-21T07:56:44Z</dcterms:modified>
</cp:coreProperties>
</file>