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3" autoAdjust="0"/>
    <p:restoredTop sz="94656" autoAdjust="0"/>
  </p:normalViewPr>
  <p:slideViewPr>
    <p:cSldViewPr>
      <p:cViewPr varScale="1">
        <p:scale>
          <a:sx n="128" d="100"/>
          <a:sy n="128" d="100"/>
        </p:scale>
        <p:origin x="-100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5/21/15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5/21/15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5/21/15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5/21/15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5/21/15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5/21/15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noProof="0" dirty="0" smtClean="0"/>
              <a:t>Integrated Vertical Design Reviews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Stephen Molloy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21 May 2015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pleased with the level of cooperation from the Work Packages – Thanks!</a:t>
            </a:r>
          </a:p>
          <a:p>
            <a:pPr lvl="1"/>
            <a:r>
              <a:rPr lang="en-US" dirty="0" smtClean="0"/>
              <a:t>Vital that this continues into the future</a:t>
            </a:r>
          </a:p>
          <a:p>
            <a:r>
              <a:rPr lang="en-US" dirty="0" smtClean="0"/>
              <a:t>The vertical nature of the reviews unearths high-quality findings</a:t>
            </a:r>
          </a:p>
          <a:p>
            <a:r>
              <a:rPr lang="en-US" dirty="0" smtClean="0"/>
              <a:t>Major issues:</a:t>
            </a:r>
          </a:p>
          <a:p>
            <a:pPr lvl="1"/>
            <a:r>
              <a:rPr lang="en-US" dirty="0" smtClean="0"/>
              <a:t>Very little documentation on interfaces</a:t>
            </a:r>
          </a:p>
          <a:p>
            <a:pPr lvl="2"/>
            <a:r>
              <a:rPr lang="en-US" dirty="0" smtClean="0"/>
              <a:t>Within ACCSYS teams and between divisions (i.e., with ICS)</a:t>
            </a:r>
          </a:p>
          <a:p>
            <a:pPr lvl="1"/>
            <a:r>
              <a:rPr lang="en-US" dirty="0" smtClean="0"/>
              <a:t>Projects involving ICS are not consistent with one another</a:t>
            </a:r>
          </a:p>
          <a:p>
            <a:pPr lvl="1"/>
            <a:r>
              <a:rPr lang="en-US" dirty="0" smtClean="0"/>
              <a:t>Lack of up-to-date 3D </a:t>
            </a:r>
            <a:r>
              <a:rPr lang="en-US" smtClean="0"/>
              <a:t>models is </a:t>
            </a:r>
            <a:r>
              <a:rPr lang="en-US" dirty="0" smtClean="0"/>
              <a:t>preventing proper integration and development of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1117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Vertical Reviews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 examination of the design of a complete linac section</a:t>
            </a:r>
          </a:p>
          <a:p>
            <a:pPr lvl="1"/>
            <a:r>
              <a:rPr lang="en-GB" dirty="0" smtClean="0"/>
              <a:t>i.e., reviews of the L3 sections</a:t>
            </a:r>
          </a:p>
          <a:p>
            <a:r>
              <a:rPr lang="en-GB" dirty="0" smtClean="0"/>
              <a:t>Purely technical</a:t>
            </a:r>
          </a:p>
          <a:p>
            <a:pPr lvl="1"/>
            <a:r>
              <a:rPr lang="en-GB" dirty="0" smtClean="0"/>
              <a:t>Schedule/cost not covered</a:t>
            </a:r>
          </a:p>
          <a:p>
            <a:r>
              <a:rPr lang="en-GB" dirty="0" smtClean="0"/>
              <a:t>A concentration on the design concepts and the requirements</a:t>
            </a:r>
          </a:p>
          <a:p>
            <a:r>
              <a:rPr lang="en-GB" dirty="0" smtClean="0"/>
              <a:t>All information can be found here:</a:t>
            </a:r>
          </a:p>
          <a:p>
            <a:pPr lvl="1"/>
            <a:r>
              <a:rPr lang="en-GB" dirty="0"/>
              <a:t>https://</a:t>
            </a:r>
            <a:r>
              <a:rPr lang="en-GB" dirty="0" err="1"/>
              <a:t>ess-ics.atlassian.net</a:t>
            </a:r>
            <a:r>
              <a:rPr lang="en-GB" dirty="0"/>
              <a:t>/wiki/display/IVDR/</a:t>
            </a:r>
            <a:r>
              <a:rPr lang="en-GB" dirty="0" err="1"/>
              <a:t>Integrated+Vertical+Design+Reviews+Home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Are all L3 and L4 requirements, including interface requirements, </a:t>
            </a:r>
            <a:r>
              <a:rPr lang="en-US" dirty="0" err="1"/>
              <a:t>baselined</a:t>
            </a:r>
            <a:r>
              <a:rPr lang="en-US" dirty="0"/>
              <a:t> in DOORS?</a:t>
            </a:r>
          </a:p>
          <a:p>
            <a:r>
              <a:rPr lang="en-US" dirty="0"/>
              <a:t>Are the L3 requirements and specifications complete and traceable?</a:t>
            </a:r>
          </a:p>
          <a:p>
            <a:r>
              <a:rPr lang="en-US" dirty="0"/>
              <a:t>Are the L4 requirements  and specifications complete and traceable?</a:t>
            </a:r>
          </a:p>
          <a:p>
            <a:r>
              <a:rPr lang="en-US" dirty="0"/>
              <a:t>Are the interfaces between Level 4 disciplines documented?</a:t>
            </a:r>
          </a:p>
          <a:p>
            <a:r>
              <a:rPr lang="en-US" dirty="0"/>
              <a:t>Are the interfaces between the Level 4 disciplines and the physical space understood?</a:t>
            </a:r>
          </a:p>
          <a:p>
            <a:r>
              <a:rPr lang="en-US" dirty="0"/>
              <a:t>Does the current state of the detailed design meet the L4 requirements and specifications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7751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review team will hold one hour informal interviews with each work package leader that has an engineering discipline with the Level 3 System.</a:t>
            </a:r>
          </a:p>
          <a:p>
            <a:r>
              <a:rPr lang="en-US" dirty="0"/>
              <a:t>The work package leader can bring as many staff as he/she would like to the interview.</a:t>
            </a:r>
          </a:p>
          <a:p>
            <a:pPr lvl="1"/>
            <a:r>
              <a:rPr lang="en-US" dirty="0"/>
              <a:t>Teleconferences with external members of the work package </a:t>
            </a:r>
            <a:r>
              <a:rPr lang="en-US" b="1" dirty="0"/>
              <a:t>are welcomed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 keep the interview informal, attendance at the interview will be limited to only members of the work package that is being interviewed.</a:t>
            </a:r>
          </a:p>
          <a:p>
            <a:pPr lvl="1"/>
            <a:r>
              <a:rPr lang="en-US" dirty="0"/>
              <a:t>The interview will be in a a round table format. </a:t>
            </a:r>
            <a:r>
              <a:rPr lang="en-US" i="1" dirty="0"/>
              <a:t>PowerPoint presentations are discouraged</a:t>
            </a:r>
            <a:r>
              <a:rPr lang="en-US" dirty="0"/>
              <a:t>.</a:t>
            </a:r>
          </a:p>
          <a:p>
            <a:r>
              <a:rPr lang="en-US" dirty="0"/>
              <a:t>For the specific engineering discipline pertaining to the L3 system, it would be </a:t>
            </a:r>
            <a:r>
              <a:rPr lang="en-US" b="1" u="sng" dirty="0">
                <a:solidFill>
                  <a:srgbClr val="FF0000"/>
                </a:solidFill>
              </a:rPr>
              <a:t>extremely helpful</a:t>
            </a:r>
            <a:r>
              <a:rPr lang="en-US" dirty="0"/>
              <a:t> if the work package leader can bring to the interview the following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A few short sentences describing the technical scope.</a:t>
            </a:r>
            <a:endParaRPr lang="en-US" dirty="0"/>
          </a:p>
          <a:p>
            <a:pPr lvl="1"/>
            <a:r>
              <a:rPr lang="en-US" b="1" dirty="0"/>
              <a:t>A few short sentences describing the design concept.</a:t>
            </a:r>
            <a:endParaRPr lang="en-US" dirty="0"/>
          </a:p>
          <a:p>
            <a:pPr lvl="1"/>
            <a:r>
              <a:rPr lang="en-US" b="1" dirty="0"/>
              <a:t>The list of the L4 requirements in DOORS</a:t>
            </a:r>
            <a:endParaRPr lang="en-US" dirty="0"/>
          </a:p>
          <a:p>
            <a:pPr lvl="1"/>
            <a:r>
              <a:rPr lang="en-US" b="1" dirty="0"/>
              <a:t>The list of interfaces to other engineering disciplines</a:t>
            </a:r>
            <a:endParaRPr lang="en-US" dirty="0"/>
          </a:p>
          <a:p>
            <a:pPr lvl="1"/>
            <a:r>
              <a:rPr lang="en-US" b="1" dirty="0"/>
              <a:t>The list of interface requirements that are in DOORS</a:t>
            </a:r>
            <a:endParaRPr lang="en-US" dirty="0"/>
          </a:p>
          <a:p>
            <a:pPr lvl="1"/>
            <a:r>
              <a:rPr lang="en-US" b="1" dirty="0"/>
              <a:t>A list of the top three technical risks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1103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Committee</a:t>
            </a:r>
          </a:p>
          <a:p>
            <a:pPr lvl="1"/>
            <a:r>
              <a:rPr lang="en-US" dirty="0" smtClean="0"/>
              <a:t>Lead Engineer for the section</a:t>
            </a:r>
          </a:p>
          <a:p>
            <a:pPr lvl="1"/>
            <a:r>
              <a:rPr lang="en-US" dirty="0" smtClean="0"/>
              <a:t>David McGinnis (CE)</a:t>
            </a:r>
          </a:p>
          <a:p>
            <a:pPr lvl="1"/>
            <a:r>
              <a:rPr lang="en-US" dirty="0" smtClean="0"/>
              <a:t>Stephen Molloy (LE Section Leader)</a:t>
            </a:r>
          </a:p>
          <a:p>
            <a:pPr lvl="1"/>
            <a:r>
              <a:rPr lang="en-US" dirty="0" smtClean="0"/>
              <a:t>Eugene </a:t>
            </a:r>
            <a:r>
              <a:rPr lang="en-US" dirty="0" err="1" smtClean="0"/>
              <a:t>Tanke</a:t>
            </a:r>
            <a:r>
              <a:rPr lang="en-US" dirty="0" smtClean="0"/>
              <a:t> (SE)</a:t>
            </a:r>
          </a:p>
          <a:p>
            <a:pPr lvl="1"/>
            <a:r>
              <a:rPr lang="en-US" dirty="0" smtClean="0"/>
              <a:t>Nick </a:t>
            </a:r>
            <a:r>
              <a:rPr lang="en-US" dirty="0" err="1" smtClean="0"/>
              <a:t>Gazis</a:t>
            </a:r>
            <a:r>
              <a:rPr lang="en-US" dirty="0" smtClean="0"/>
              <a:t> (Lead Integration Engineer)</a:t>
            </a:r>
          </a:p>
          <a:p>
            <a:r>
              <a:rPr lang="en-US" dirty="0" smtClean="0"/>
              <a:t>Work Packages</a:t>
            </a:r>
          </a:p>
          <a:p>
            <a:pPr lvl="1"/>
            <a:r>
              <a:rPr lang="en-US" dirty="0" smtClean="0"/>
              <a:t>Work Package Leader, including perhaps one or two additional people</a:t>
            </a:r>
          </a:p>
          <a:p>
            <a:r>
              <a:rPr lang="en-US" dirty="0" smtClean="0"/>
              <a:t>Invitations are sent to internal representatives</a:t>
            </a:r>
          </a:p>
          <a:p>
            <a:pPr lvl="1"/>
            <a:r>
              <a:rPr lang="en-US" dirty="0" smtClean="0"/>
              <a:t>Should be distributed to appropriate external experts</a:t>
            </a:r>
          </a:p>
          <a:p>
            <a:r>
              <a:rPr lang="en-US" dirty="0"/>
              <a:t>Telephone-based conferencing is </a:t>
            </a:r>
            <a:r>
              <a:rPr lang="en-US" dirty="0" smtClean="0"/>
              <a:t>welcomed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698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presentations!</a:t>
            </a:r>
          </a:p>
          <a:p>
            <a:r>
              <a:rPr lang="en-US" dirty="0" smtClean="0"/>
              <a:t>Please bring an “information pack” including answers to the questions</a:t>
            </a:r>
          </a:p>
          <a:p>
            <a:pPr lvl="1"/>
            <a:r>
              <a:rPr lang="en-US" b="1" dirty="0"/>
              <a:t>A few short sentences describing the technical scope.</a:t>
            </a:r>
            <a:endParaRPr lang="en-US" dirty="0"/>
          </a:p>
          <a:p>
            <a:pPr lvl="1"/>
            <a:r>
              <a:rPr lang="en-US" b="1" dirty="0"/>
              <a:t>A few short sentences describing the design concept.</a:t>
            </a:r>
            <a:endParaRPr lang="en-US" dirty="0"/>
          </a:p>
          <a:p>
            <a:pPr lvl="1"/>
            <a:r>
              <a:rPr lang="en-US" b="1" dirty="0"/>
              <a:t>The list of the L4 requirements in DOORS</a:t>
            </a:r>
            <a:endParaRPr lang="en-US" dirty="0"/>
          </a:p>
          <a:p>
            <a:pPr lvl="1"/>
            <a:r>
              <a:rPr lang="en-US" b="1" dirty="0"/>
              <a:t>The list of interfaces to other engineering disciplines</a:t>
            </a:r>
            <a:endParaRPr lang="en-US" dirty="0"/>
          </a:p>
          <a:p>
            <a:pPr lvl="1"/>
            <a:r>
              <a:rPr lang="en-US" b="1" dirty="0"/>
              <a:t>The list of interface requirements that are in DOORS</a:t>
            </a:r>
            <a:endParaRPr lang="en-US" dirty="0"/>
          </a:p>
          <a:p>
            <a:pPr lvl="1"/>
            <a:r>
              <a:rPr lang="en-US" b="1" dirty="0"/>
              <a:t>A list of the top three technical risks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25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timetable</a:t>
            </a:r>
            <a:endParaRPr lang="en-US" dirty="0"/>
          </a:p>
        </p:txBody>
      </p:sp>
      <p:pic>
        <p:nvPicPr>
          <p:cNvPr id="9" name="Content Placeholder 8" descr="Screen Shot 2015-05-21 at 10.18.50 AM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0" r="-1000"/>
          <a:stretch/>
        </p:blipFill>
        <p:spPr>
          <a:xfrm>
            <a:off x="187739" y="1340768"/>
            <a:ext cx="5709478" cy="2760869"/>
          </a:xfrm>
        </p:spPr>
      </p:pic>
      <p:pic>
        <p:nvPicPr>
          <p:cNvPr id="10" name="Content Placeholder 9" descr="Screen Shot 2015-05-21 at 10.18.57 AM.pn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39" b="-11339"/>
          <a:stretch/>
        </p:blipFill>
        <p:spPr>
          <a:xfrm>
            <a:off x="3544957" y="3789040"/>
            <a:ext cx="5499651" cy="3059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263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pic>
        <p:nvPicPr>
          <p:cNvPr id="8" name="Content Placeholder 7" descr="Screen Shot 2015-05-21 at 10.23.44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86" r="-2586"/>
          <a:stretch/>
        </p:blipFill>
        <p:spPr>
          <a:xfrm>
            <a:off x="457200" y="1600200"/>
            <a:ext cx="8229600" cy="513632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sp>
        <p:nvSpPr>
          <p:cNvPr id="9" name="Rectangular Callout 8"/>
          <p:cNvSpPr/>
          <p:nvPr/>
        </p:nvSpPr>
        <p:spPr>
          <a:xfrm>
            <a:off x="3203848" y="332656"/>
            <a:ext cx="2232248" cy="1224136"/>
          </a:xfrm>
          <a:prstGeom prst="wedgeRectCallout">
            <a:avLst>
              <a:gd name="adj1" fmla="val -77726"/>
              <a:gd name="adj2" fmla="val 1220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dates are always on a Tuesday.</a:t>
            </a:r>
          </a:p>
          <a:p>
            <a:pPr algn="ctr"/>
            <a:r>
              <a:rPr lang="en-US" dirty="0" smtClean="0"/>
              <a:t>All reviews will be 2 days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1187624" y="2708920"/>
            <a:ext cx="2448272" cy="792088"/>
          </a:xfrm>
          <a:prstGeom prst="wedgeRectCallout">
            <a:avLst>
              <a:gd name="adj1" fmla="val -37974"/>
              <a:gd name="adj2" fmla="val 12245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Primarily a review of the LWU’s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40152" y="4221088"/>
            <a:ext cx="2880320" cy="18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Schedule is designed to lead CDR’s by ~3 weeks.</a:t>
            </a:r>
          </a:p>
          <a:p>
            <a:pPr algn="ctr"/>
            <a:r>
              <a:rPr lang="en-US" dirty="0" smtClean="0"/>
              <a:t>Recommendations from these can be dealt with by the time of the CDR.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2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 outline:</a:t>
            </a:r>
          </a:p>
          <a:p>
            <a:pPr lvl="1"/>
            <a:r>
              <a:rPr lang="en-US" dirty="0" smtClean="0"/>
              <a:t>Scope, design concepts, and interfaces, as reported to us</a:t>
            </a:r>
          </a:p>
          <a:p>
            <a:pPr lvl="1"/>
            <a:r>
              <a:rPr lang="en-US" dirty="0" smtClean="0"/>
              <a:t>Top-down requirements as found in DOORS</a:t>
            </a:r>
          </a:p>
          <a:p>
            <a:pPr lvl="1"/>
            <a:r>
              <a:rPr lang="en-US" dirty="0" smtClean="0"/>
              <a:t>Interface requirements as found in DOORS</a:t>
            </a:r>
          </a:p>
          <a:p>
            <a:pPr lvl="1"/>
            <a:r>
              <a:rPr lang="en-US" dirty="0" smtClean="0"/>
              <a:t>Recommendations for changes to the above</a:t>
            </a:r>
          </a:p>
          <a:p>
            <a:r>
              <a:rPr lang="en-US" dirty="0" smtClean="0"/>
              <a:t>Delivered to the Division Head</a:t>
            </a:r>
          </a:p>
          <a:p>
            <a:r>
              <a:rPr lang="en-US" dirty="0" smtClean="0"/>
              <a:t>Somewhat overwhelmed with information in the first review (which is a good thing!), and so have taken some time to develop this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919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218</TotalTime>
  <Words>494</Words>
  <Application>Microsoft Macintosh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 Core Powerpoint</vt:lpstr>
      <vt:lpstr>Integrated Vertical Design Reviews</vt:lpstr>
      <vt:lpstr>Vertical Reviews</vt:lpstr>
      <vt:lpstr>Charge</vt:lpstr>
      <vt:lpstr>Format</vt:lpstr>
      <vt:lpstr>Attendance</vt:lpstr>
      <vt:lpstr>Interviews</vt:lpstr>
      <vt:lpstr>Example timetable</vt:lpstr>
      <vt:lpstr>Schedule</vt:lpstr>
      <vt:lpstr>Output</vt:lpstr>
      <vt:lpstr>Personal opinion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Stephen Molloy</cp:lastModifiedBy>
  <cp:revision>33</cp:revision>
  <dcterms:created xsi:type="dcterms:W3CDTF">2013-10-29T16:05:10Z</dcterms:created>
  <dcterms:modified xsi:type="dcterms:W3CDTF">2015-05-21T10:05:50Z</dcterms:modified>
</cp:coreProperties>
</file>