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2" r:id="rId2"/>
    <p:sldMasterId id="2147483689" r:id="rId3"/>
    <p:sldMasterId id="2147483734" r:id="rId4"/>
    <p:sldMasterId id="2147483739" r:id="rId5"/>
    <p:sldMasterId id="2147483743" r:id="rId6"/>
  </p:sldMasterIdLst>
  <p:notesMasterIdLst>
    <p:notesMasterId r:id="rId62"/>
  </p:notesMasterIdLst>
  <p:handoutMasterIdLst>
    <p:handoutMasterId r:id="rId63"/>
  </p:handoutMasterIdLst>
  <p:sldIdLst>
    <p:sldId id="286" r:id="rId7"/>
    <p:sldId id="381" r:id="rId8"/>
    <p:sldId id="383" r:id="rId9"/>
    <p:sldId id="510" r:id="rId10"/>
    <p:sldId id="561" r:id="rId11"/>
    <p:sldId id="526" r:id="rId12"/>
    <p:sldId id="565" r:id="rId13"/>
    <p:sldId id="566" r:id="rId14"/>
    <p:sldId id="567" r:id="rId15"/>
    <p:sldId id="571" r:id="rId16"/>
    <p:sldId id="568" r:id="rId17"/>
    <p:sldId id="569" r:id="rId18"/>
    <p:sldId id="570" r:id="rId19"/>
    <p:sldId id="577" r:id="rId20"/>
    <p:sldId id="578" r:id="rId21"/>
    <p:sldId id="543" r:id="rId22"/>
    <p:sldId id="581" r:id="rId23"/>
    <p:sldId id="582" r:id="rId24"/>
    <p:sldId id="583" r:id="rId25"/>
    <p:sldId id="584" r:id="rId26"/>
    <p:sldId id="588" r:id="rId27"/>
    <p:sldId id="590" r:id="rId28"/>
    <p:sldId id="587" r:id="rId29"/>
    <p:sldId id="592" r:id="rId30"/>
    <p:sldId id="593" r:id="rId31"/>
    <p:sldId id="594" r:id="rId32"/>
    <p:sldId id="596" r:id="rId33"/>
    <p:sldId id="597" r:id="rId34"/>
    <p:sldId id="595" r:id="rId35"/>
    <p:sldId id="518" r:id="rId36"/>
    <p:sldId id="598" r:id="rId37"/>
    <p:sldId id="591" r:id="rId38"/>
    <p:sldId id="589" r:id="rId39"/>
    <p:sldId id="586" r:id="rId40"/>
    <p:sldId id="488" r:id="rId41"/>
    <p:sldId id="506" r:id="rId42"/>
    <p:sldId id="537" r:id="rId43"/>
    <p:sldId id="538" r:id="rId44"/>
    <p:sldId id="600" r:id="rId45"/>
    <p:sldId id="549" r:id="rId46"/>
    <p:sldId id="601" r:id="rId47"/>
    <p:sldId id="602" r:id="rId48"/>
    <p:sldId id="599" r:id="rId49"/>
    <p:sldId id="431" r:id="rId50"/>
    <p:sldId id="563" r:id="rId51"/>
    <p:sldId id="562" r:id="rId52"/>
    <p:sldId id="574" r:id="rId53"/>
    <p:sldId id="564" r:id="rId54"/>
    <p:sldId id="575" r:id="rId55"/>
    <p:sldId id="576" r:id="rId56"/>
    <p:sldId id="572" r:id="rId57"/>
    <p:sldId id="573" r:id="rId58"/>
    <p:sldId id="579" r:id="rId59"/>
    <p:sldId id="580" r:id="rId60"/>
    <p:sldId id="585" r:id="rId61"/>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E100"/>
    <a:srgbClr val="FF7D00"/>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6" autoAdjust="0"/>
    <p:restoredTop sz="99518" autoAdjust="0"/>
  </p:normalViewPr>
  <p:slideViewPr>
    <p:cSldViewPr snapToGrid="0" snapToObjects="1">
      <p:cViewPr>
        <p:scale>
          <a:sx n="103" d="100"/>
          <a:sy n="103" d="100"/>
        </p:scale>
        <p:origin x="-1704" y="-1280"/>
      </p:cViewPr>
      <p:guideLst>
        <p:guide orient="horz" pos="1232"/>
        <p:guide orient="horz" pos="908"/>
        <p:guide pos="49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notesMaster" Target="notesMasters/notesMaster1.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A3AE58-0CB7-2B49-BC2B-99543F812727}" type="datetimeFigureOut">
              <a:rPr lang="sv-SE" smtClean="0"/>
              <a:t>20/05/15</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600A657-9475-004C-BDED-BB6C61EC9492}" type="slidenum">
              <a:rPr lang="sv-SE" smtClean="0"/>
              <a:t>‹#›</a:t>
            </a:fld>
            <a:endParaRPr lang="sv-SE"/>
          </a:p>
        </p:txBody>
      </p:sp>
    </p:spTree>
    <p:extLst>
      <p:ext uri="{BB962C8B-B14F-4D97-AF65-F5344CB8AC3E}">
        <p14:creationId xmlns:p14="http://schemas.microsoft.com/office/powerpoint/2010/main" val="40564104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441830-0E87-9D46-A15F-C0C0B780FA23}" type="datetimeFigureOut">
              <a:rPr lang="sv-SE" smtClean="0"/>
              <a:t>20/05/15</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E0035E-6164-C447-BCFF-46EC70F74028}" type="slidenum">
              <a:rPr lang="sv-SE" smtClean="0"/>
              <a:t>‹#›</a:t>
            </a:fld>
            <a:endParaRPr lang="sv-SE"/>
          </a:p>
        </p:txBody>
      </p:sp>
    </p:spTree>
    <p:extLst>
      <p:ext uri="{BB962C8B-B14F-4D97-AF65-F5344CB8AC3E}">
        <p14:creationId xmlns:p14="http://schemas.microsoft.com/office/powerpoint/2010/main" val="82942122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3</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9"/>
          <p:cNvSpPr>
            <a:spLocks noGrp="1" noChangeArrowheads="1"/>
          </p:cNvSpPr>
          <p:nvPr>
            <p:ph type="sldNum" sz="quarter"/>
          </p:nvPr>
        </p:nvSpPr>
        <p:spPr>
          <a:noFill/>
        </p:spPr>
        <p:txBody>
          <a:bodyPr/>
          <a:lstStyle>
            <a:lvl1pPr eaLnBrk="0" hangingPunct="0">
              <a:tabLst>
                <a:tab pos="668232" algn="l"/>
                <a:tab pos="1336464" algn="l"/>
                <a:tab pos="2004696" algn="l"/>
                <a:tab pos="2672928" algn="l"/>
              </a:tabLst>
              <a:defRPr>
                <a:solidFill>
                  <a:schemeClr val="bg1"/>
                </a:solidFill>
                <a:latin typeface="Arial" charset="0"/>
                <a:ea typeface="Microsoft YaHei" charset="-122"/>
              </a:defRPr>
            </a:lvl1pPr>
            <a:lvl2pPr eaLnBrk="0" hangingPunct="0">
              <a:tabLst>
                <a:tab pos="668232" algn="l"/>
                <a:tab pos="1336464" algn="l"/>
                <a:tab pos="2004696" algn="l"/>
                <a:tab pos="2672928" algn="l"/>
              </a:tabLst>
              <a:defRPr>
                <a:solidFill>
                  <a:schemeClr val="bg1"/>
                </a:solidFill>
                <a:latin typeface="Arial" charset="0"/>
                <a:ea typeface="Microsoft YaHei" charset="-122"/>
              </a:defRPr>
            </a:lvl2pPr>
            <a:lvl3pPr eaLnBrk="0" hangingPunct="0">
              <a:tabLst>
                <a:tab pos="668232" algn="l"/>
                <a:tab pos="1336464" algn="l"/>
                <a:tab pos="2004696" algn="l"/>
                <a:tab pos="2672928" algn="l"/>
              </a:tabLst>
              <a:defRPr>
                <a:solidFill>
                  <a:schemeClr val="bg1"/>
                </a:solidFill>
                <a:latin typeface="Arial" charset="0"/>
                <a:ea typeface="Microsoft YaHei" charset="-122"/>
              </a:defRPr>
            </a:lvl3pPr>
            <a:lvl4pPr eaLnBrk="0" hangingPunct="0">
              <a:tabLst>
                <a:tab pos="668232" algn="l"/>
                <a:tab pos="1336464" algn="l"/>
                <a:tab pos="2004696" algn="l"/>
                <a:tab pos="2672928" algn="l"/>
              </a:tabLst>
              <a:defRPr>
                <a:solidFill>
                  <a:schemeClr val="bg1"/>
                </a:solidFill>
                <a:latin typeface="Arial" charset="0"/>
                <a:ea typeface="Microsoft YaHei" charset="-122"/>
              </a:defRPr>
            </a:lvl4pPr>
            <a:lvl5pPr eaLnBrk="0" hangingPunct="0">
              <a:tabLst>
                <a:tab pos="668232" algn="l"/>
                <a:tab pos="1336464" algn="l"/>
                <a:tab pos="2004696" algn="l"/>
                <a:tab pos="2672928" algn="l"/>
              </a:tabLst>
              <a:defRPr>
                <a:solidFill>
                  <a:schemeClr val="bg1"/>
                </a:solidFill>
                <a:latin typeface="Arial" charset="0"/>
                <a:ea typeface="Microsoft YaHei" charset="-122"/>
              </a:defRPr>
            </a:lvl5pPr>
            <a:lvl6pPr marL="2321227" indent="-211021" defTabSz="414715" eaLnBrk="0" fontAlgn="base" hangingPunct="0">
              <a:spcBef>
                <a:spcPct val="0"/>
              </a:spcBef>
              <a:spcAft>
                <a:spcPct val="0"/>
              </a:spcAft>
              <a:buClr>
                <a:srgbClr val="000000"/>
              </a:buClr>
              <a:buSzPct val="100000"/>
              <a:buFont typeface="Times New Roman" pitchFamily="16" charset="0"/>
              <a:tabLst>
                <a:tab pos="668232" algn="l"/>
                <a:tab pos="1336464" algn="l"/>
                <a:tab pos="2004696" algn="l"/>
                <a:tab pos="2672928" algn="l"/>
              </a:tabLst>
              <a:defRPr>
                <a:solidFill>
                  <a:schemeClr val="bg1"/>
                </a:solidFill>
                <a:latin typeface="Arial" charset="0"/>
                <a:ea typeface="Microsoft YaHei" charset="-122"/>
              </a:defRPr>
            </a:lvl6pPr>
            <a:lvl7pPr marL="2743269" indent="-211021" defTabSz="414715" eaLnBrk="0" fontAlgn="base" hangingPunct="0">
              <a:spcBef>
                <a:spcPct val="0"/>
              </a:spcBef>
              <a:spcAft>
                <a:spcPct val="0"/>
              </a:spcAft>
              <a:buClr>
                <a:srgbClr val="000000"/>
              </a:buClr>
              <a:buSzPct val="100000"/>
              <a:buFont typeface="Times New Roman" pitchFamily="16" charset="0"/>
              <a:tabLst>
                <a:tab pos="668232" algn="l"/>
                <a:tab pos="1336464" algn="l"/>
                <a:tab pos="2004696" algn="l"/>
                <a:tab pos="2672928" algn="l"/>
              </a:tabLst>
              <a:defRPr>
                <a:solidFill>
                  <a:schemeClr val="bg1"/>
                </a:solidFill>
                <a:latin typeface="Arial" charset="0"/>
                <a:ea typeface="Microsoft YaHei" charset="-122"/>
              </a:defRPr>
            </a:lvl7pPr>
            <a:lvl8pPr marL="3165310" indent="-211021" defTabSz="414715" eaLnBrk="0" fontAlgn="base" hangingPunct="0">
              <a:spcBef>
                <a:spcPct val="0"/>
              </a:spcBef>
              <a:spcAft>
                <a:spcPct val="0"/>
              </a:spcAft>
              <a:buClr>
                <a:srgbClr val="000000"/>
              </a:buClr>
              <a:buSzPct val="100000"/>
              <a:buFont typeface="Times New Roman" pitchFamily="16" charset="0"/>
              <a:tabLst>
                <a:tab pos="668232" algn="l"/>
                <a:tab pos="1336464" algn="l"/>
                <a:tab pos="2004696" algn="l"/>
                <a:tab pos="2672928" algn="l"/>
              </a:tabLst>
              <a:defRPr>
                <a:solidFill>
                  <a:schemeClr val="bg1"/>
                </a:solidFill>
                <a:latin typeface="Arial" charset="0"/>
                <a:ea typeface="Microsoft YaHei" charset="-122"/>
              </a:defRPr>
            </a:lvl8pPr>
            <a:lvl9pPr marL="3587351" indent="-211021" defTabSz="414715" eaLnBrk="0" fontAlgn="base" hangingPunct="0">
              <a:spcBef>
                <a:spcPct val="0"/>
              </a:spcBef>
              <a:spcAft>
                <a:spcPct val="0"/>
              </a:spcAft>
              <a:buClr>
                <a:srgbClr val="000000"/>
              </a:buClr>
              <a:buSzPct val="100000"/>
              <a:buFont typeface="Times New Roman" pitchFamily="16" charset="0"/>
              <a:tabLst>
                <a:tab pos="668232" algn="l"/>
                <a:tab pos="1336464" algn="l"/>
                <a:tab pos="2004696" algn="l"/>
                <a:tab pos="2672928" algn="l"/>
              </a:tabLst>
              <a:defRPr>
                <a:solidFill>
                  <a:schemeClr val="bg1"/>
                </a:solidFill>
                <a:latin typeface="Arial" charset="0"/>
                <a:ea typeface="Microsoft YaHei" charset="-122"/>
              </a:defRPr>
            </a:lvl9pPr>
          </a:lstStyle>
          <a:p>
            <a:pPr eaLnBrk="1" hangingPunct="1"/>
            <a:fld id="{082F4D91-D8AA-4307-92B9-441F2AEB2FB1}" type="slidenum">
              <a:rPr lang="pt-PT" smtClean="0">
                <a:solidFill>
                  <a:srgbClr val="000000"/>
                </a:solidFill>
                <a:latin typeface="Times New Roman" pitchFamily="16" charset="0"/>
              </a:rPr>
              <a:pPr eaLnBrk="1" hangingPunct="1"/>
              <a:t>33</a:t>
            </a:fld>
            <a:endParaRPr lang="pt-PT" smtClean="0">
              <a:solidFill>
                <a:srgbClr val="000000"/>
              </a:solidFill>
              <a:latin typeface="Times New Roman" pitchFamily="16" charset="0"/>
            </a:endParaRPr>
          </a:p>
        </p:txBody>
      </p:sp>
      <p:sp>
        <p:nvSpPr>
          <p:cNvPr id="17411"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p:cNvSpPr>
            <a:spLocks noGrp="1" noChangeArrowheads="1"/>
          </p:cNvSpPr>
          <p:nvPr>
            <p:ph type="body" idx="1"/>
          </p:nvPr>
        </p:nvSpPr>
        <p:spPr>
          <a:xfrm>
            <a:off x="685496" y="4342941"/>
            <a:ext cx="5487013" cy="4114587"/>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37</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44</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4</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16</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p:txBody>
      </p:sp>
      <p:sp>
        <p:nvSpPr>
          <p:cNvPr id="4" name="Slide Number Placeholder 3"/>
          <p:cNvSpPr>
            <a:spLocks noGrp="1"/>
          </p:cNvSpPr>
          <p:nvPr>
            <p:ph type="sldNum" sz="quarter" idx="10"/>
          </p:nvPr>
        </p:nvSpPr>
        <p:spPr/>
        <p:txBody>
          <a:bodyPr/>
          <a:lstStyle/>
          <a:p>
            <a:pPr>
              <a:defRPr/>
            </a:pPr>
            <a:fld id="{EB838336-306B-450D-902A-709919433BDE}" type="slidenum">
              <a:rPr lang="en-US" smtClean="0"/>
              <a:pPr>
                <a:defRPr/>
              </a:pPr>
              <a:t>18</a:t>
            </a:fld>
            <a:endParaRPr lang="en-US" dirty="0"/>
          </a:p>
        </p:txBody>
      </p:sp>
    </p:spTree>
    <p:extLst>
      <p:ext uri="{BB962C8B-B14F-4D97-AF65-F5344CB8AC3E}">
        <p14:creationId xmlns:p14="http://schemas.microsoft.com/office/powerpoint/2010/main" val="2470236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9D4C62D-8EB2-4CA5-9EC1-10B5299599DF}" type="slidenum">
              <a:rPr lang="sv-SE" smtClean="0">
                <a:solidFill>
                  <a:prstClr val="black"/>
                </a:solidFill>
                <a:latin typeface="Calibri"/>
              </a:rPr>
              <a:pPr>
                <a:defRPr/>
              </a:pPr>
              <a:t>25</a:t>
            </a:fld>
            <a:endParaRPr lang="sv-SE">
              <a:solidFill>
                <a:prstClr val="black"/>
              </a:solidFill>
              <a:latin typeface="Calibri"/>
            </a:endParaRPr>
          </a:p>
        </p:txBody>
      </p:sp>
    </p:spTree>
    <p:extLst>
      <p:ext uri="{BB962C8B-B14F-4D97-AF65-F5344CB8AC3E}">
        <p14:creationId xmlns:p14="http://schemas.microsoft.com/office/powerpoint/2010/main" val="2696833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Cryodistribution</a:t>
            </a:r>
            <a:r>
              <a:rPr lang="en-US" dirty="0" smtClean="0"/>
              <a:t> System is the farthest along.</a:t>
            </a:r>
            <a:r>
              <a:rPr lang="en-US" baseline="0" dirty="0" smtClean="0"/>
              <a:t> I</a:t>
            </a:r>
          </a:p>
          <a:p>
            <a:r>
              <a:rPr lang="en-US" baseline="0" dirty="0" smtClean="0"/>
              <a:t>IPNO: CDS for spoke section</a:t>
            </a:r>
          </a:p>
          <a:p>
            <a:r>
              <a:rPr lang="en-US" baseline="0" dirty="0" err="1" smtClean="0"/>
              <a:t>WrUT</a:t>
            </a:r>
            <a:r>
              <a:rPr lang="en-US" baseline="0" dirty="0" smtClean="0"/>
              <a:t>: CDS for elliptical section + CDS for Lund CM test stand</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27</a:t>
            </a:fld>
            <a:endParaRPr lang="sv-SE"/>
          </a:p>
        </p:txBody>
      </p:sp>
    </p:spTree>
    <p:extLst>
      <p:ext uri="{BB962C8B-B14F-4D97-AF65-F5344CB8AC3E}">
        <p14:creationId xmlns:p14="http://schemas.microsoft.com/office/powerpoint/2010/main" val="2198821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Contract</a:t>
            </a:r>
            <a:r>
              <a:rPr lang="en-US" baseline="0" dirty="0" smtClean="0"/>
              <a:t> signature pending (expected March 2015), contract value &lt; 20 million EUR (excluding installation, </a:t>
            </a:r>
            <a:r>
              <a:rPr lang="en-US" baseline="0" dirty="0" err="1" smtClean="0"/>
              <a:t>LHe</a:t>
            </a:r>
            <a:r>
              <a:rPr lang="en-US" baseline="0" dirty="0" smtClean="0"/>
              <a:t> Dewar, warm gas storage etc.)</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28</a:t>
            </a:fld>
            <a:endParaRPr lang="sv-SE"/>
          </a:p>
        </p:txBody>
      </p:sp>
    </p:spTree>
    <p:extLst>
      <p:ext uri="{BB962C8B-B14F-4D97-AF65-F5344CB8AC3E}">
        <p14:creationId xmlns:p14="http://schemas.microsoft.com/office/powerpoint/2010/main" val="2198821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29</a:t>
            </a:fld>
            <a:endParaRPr lang="sv-SE"/>
          </a:p>
        </p:txBody>
      </p:sp>
    </p:spTree>
    <p:extLst>
      <p:ext uri="{BB962C8B-B14F-4D97-AF65-F5344CB8AC3E}">
        <p14:creationId xmlns:p14="http://schemas.microsoft.com/office/powerpoint/2010/main" val="3292478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30</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cxnSp>
        <p:nvCxnSpPr>
          <p:cNvPr id="3"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6384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1AB6FA8-2747-8B48-B875-7188D7D52357}" type="datetime1">
              <a:rPr lang="sv-SE" smtClean="0"/>
              <a:t>20/05/15</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932584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68581D5-AA54-714D-95DB-FC2D521B139D}" type="datetime1">
              <a:rPr lang="sv-SE" smtClean="0"/>
              <a:t>20/05/15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704101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DB87EBA-003E-894C-98C0-8C1EF1E9C0CE}" type="datetime1">
              <a:rPr lang="sv-SE" smtClean="0"/>
              <a:t>20/05/15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65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FF401DC-9CB6-C94C-A035-AE4D557374BC}" type="datetime1">
              <a:rPr lang="sv-SE" smtClean="0"/>
              <a:t>20/05/15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033458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F5BB0AE-5A3A-F04D-A9F3-EAE846CBBB6B}" type="datetime1">
              <a:rPr lang="sv-SE" smtClean="0"/>
              <a:t>20/05/15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3750237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0"/>
            <a:ext cx="9144000" cy="168274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pic>
        <p:nvPicPr>
          <p:cNvPr id="11" name="Bildobjekt 10" descr="ESS-logga-bl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EA79773-FC84-AC4D-9D28-F5B786E3C95F}" type="datetime1">
              <a:rPr lang="sv-SE" smtClean="0"/>
              <a:t>20/05/15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
        <p:nvSpPr>
          <p:cNvPr id="9" name="Rubrik 1"/>
          <p:cNvSpPr>
            <a:spLocks noGrp="1"/>
          </p:cNvSpPr>
          <p:nvPr>
            <p:ph type="ctrTitle"/>
          </p:nvPr>
        </p:nvSpPr>
        <p:spPr>
          <a:xfrm>
            <a:off x="622138" y="130718"/>
            <a:ext cx="6290083" cy="1470025"/>
          </a:xfrm>
          <a:prstGeom prst="rect">
            <a:avLst/>
          </a:prstGeom>
          <a:noFill/>
        </p:spPr>
        <p:txBody>
          <a:bodyPr>
            <a:normAutofit/>
          </a:bodyPr>
          <a:lstStyle>
            <a:lvl1pPr algn="l">
              <a:defRPr sz="4000">
                <a:solidFill>
                  <a:srgbClr val="0094CA"/>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1361753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
        <p:nvSpPr>
          <p:cNvPr id="13" name="Espace réservé du numéro de diapositive 5"/>
          <p:cNvSpPr>
            <a:spLocks noGrp="1"/>
          </p:cNvSpPr>
          <p:nvPr>
            <p:ph type="sldNum" sz="quarter" idx="4"/>
          </p:nvPr>
        </p:nvSpPr>
        <p:spPr>
          <a:xfrm>
            <a:off x="8674925" y="6492875"/>
            <a:ext cx="469075" cy="365125"/>
          </a:xfrm>
          <a:prstGeom prst="rect">
            <a:avLst/>
          </a:prstGeom>
        </p:spPr>
        <p:txBody>
          <a:bodyPr/>
          <a:lstStyle>
            <a:lvl1pPr>
              <a:defRPr lang="sv-SE" sz="1200" smtClean="0">
                <a:solidFill>
                  <a:schemeClr val="bg1">
                    <a:lumMod val="50000"/>
                  </a:schemeClr>
                </a:solidFill>
              </a:defRPr>
            </a:lvl1pPr>
          </a:lstStyle>
          <a:p>
            <a:fld id="{551115BC-487E-4422-894C-CB7CD3E79223}" type="slidenum">
              <a:rPr lang="fr-FR" smtClean="0"/>
              <a:pPr/>
              <a:t>‹#›</a:t>
            </a:fld>
            <a:endParaRPr lang="fr-FR"/>
          </a:p>
        </p:txBody>
      </p:sp>
    </p:spTree>
    <p:extLst>
      <p:ext uri="{BB962C8B-B14F-4D97-AF65-F5344CB8AC3E}">
        <p14:creationId xmlns:p14="http://schemas.microsoft.com/office/powerpoint/2010/main" val="4014369473"/>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687098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A5EA9B50-EEBF-444C-B824-2C0A43D21C29}" type="datetime1">
              <a:rPr lang="sv-SE" smtClean="0"/>
              <a:t>20/05/15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04809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3861D6AF-D5AE-CB4F-87B1-135CD6BE978E}" type="datetime1">
              <a:rPr lang="sv-SE" smtClean="0"/>
              <a:t>20/05/15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789334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3" y="1955801"/>
            <a:ext cx="4766944" cy="3780620"/>
          </a:xfrm>
        </p:spPr>
        <p:txBody>
          <a:bodyPr lIns="0" tIns="0" rIns="0" bIns="0">
            <a:noAutofit/>
          </a:bodyPr>
          <a:lstStyle>
            <a:lvl1pPr marL="342900" indent="-342900" algn="l">
              <a:lnSpc>
                <a:spcPct val="90000"/>
              </a:lnSpc>
              <a:buFont typeface="Arial"/>
              <a:buChar char="•"/>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sp>
        <p:nvSpPr>
          <p:cNvPr id="6" name="Rektangel med rundade hörn 5"/>
          <p:cNvSpPr/>
          <p:nvPr userDrawn="1"/>
        </p:nvSpPr>
        <p:spPr>
          <a:xfrm>
            <a:off x="6205857" y="1955801"/>
            <a:ext cx="2479040" cy="2479040"/>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7"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1137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36223AFD-4241-5943-8971-1E78BBFD6498}" type="datetime1">
              <a:rPr lang="sv-SE" smtClean="0"/>
              <a:t>20/05/15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6108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0335B3EA-4F05-F94F-97FA-8B911338AD11}" type="datetime1">
              <a:rPr lang="sv-SE" smtClean="0"/>
              <a:t>20/05/15</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2926338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D51856E0-8F8D-C941-8AB5-18592FC9E816}" type="datetime1">
              <a:rPr lang="sv-SE" smtClean="0"/>
              <a:t>20/05/15</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982865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013EDE5E-57C8-6541-B04A-4FEA1C5CE2B2}" type="datetime1">
              <a:rPr lang="sv-SE" smtClean="0"/>
              <a:t>20/05/15</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3061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FE4CEC7-2FA1-3A4A-BE3C-F5D796A3D98D}" type="datetime1">
              <a:rPr lang="sv-SE" smtClean="0"/>
              <a:t>20/05/15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70050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56EC220F-A698-4F4F-8ACB-8805387EB33A}" type="datetime1">
              <a:rPr lang="sv-SE" smtClean="0"/>
              <a:t>20/05/15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33934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E5A136A-0A85-2440-9BF1-343324EDBE1C}" type="datetime1">
              <a:rPr lang="sv-SE" smtClean="0"/>
              <a:t>20/05/15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552661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3BAB7375-6695-8140-8F0A-072BD445F54F}" type="datetime1">
              <a:rPr lang="sv-SE" smtClean="0"/>
              <a:t>20/05/15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824170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3392620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98BB8640-21E4-4DF7-82E4-489CAFEF9DED}" type="datetime1">
              <a:rPr lang="sv-SE" smtClean="0">
                <a:solidFill>
                  <a:prstClr val="black">
                    <a:tint val="75000"/>
                  </a:prstClr>
                </a:solidFill>
                <a:latin typeface="Calibri"/>
              </a:rPr>
              <a:pPr/>
              <a:t>20/05/15</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715890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chemeClr val="bg1"/>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FFFFFF"/>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2186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BB5AEB99-AC6E-48D2-952D-3D83B6391950}" type="datetime1">
              <a:rPr lang="sv-SE" smtClean="0">
                <a:solidFill>
                  <a:prstClr val="black">
                    <a:tint val="75000"/>
                  </a:prstClr>
                </a:solidFill>
                <a:latin typeface="Calibri"/>
              </a:rPr>
              <a:pPr/>
              <a:t>20/05/15</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240713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D06E4A36-D68D-4694-87DB-DFA8FA4CFE26}" type="datetime1">
              <a:rPr lang="sv-SE" smtClean="0">
                <a:solidFill>
                  <a:prstClr val="black">
                    <a:tint val="75000"/>
                  </a:prstClr>
                </a:solidFill>
                <a:latin typeface="Calibri"/>
              </a:rPr>
              <a:pPr/>
              <a:t>20/05/15</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155920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246222C4-E157-4E53-9EF8-232316FE09CC}" type="datetime1">
              <a:rPr lang="sv-SE" smtClean="0">
                <a:solidFill>
                  <a:prstClr val="black">
                    <a:tint val="75000"/>
                  </a:prstClr>
                </a:solidFill>
                <a:latin typeface="Calibri"/>
              </a:rPr>
              <a:pPr/>
              <a:t>20/05/15</a:t>
            </a:fld>
            <a:endParaRPr lang="sv-SE">
              <a:solidFill>
                <a:prstClr val="black">
                  <a:tint val="75000"/>
                </a:prstClr>
              </a:solidFill>
              <a:latin typeface="Calibri"/>
            </a:endParaRPr>
          </a:p>
        </p:txBody>
      </p:sp>
      <p:sp>
        <p:nvSpPr>
          <p:cNvPr id="8" name="Platshållare för sidfot 7"/>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43391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57C93802-762A-4A6E-A1BC-2EB1229795D8}" type="datetime1">
              <a:rPr lang="sv-SE" smtClean="0">
                <a:solidFill>
                  <a:prstClr val="black">
                    <a:tint val="75000"/>
                  </a:prstClr>
                </a:solidFill>
                <a:latin typeface="Calibri"/>
              </a:rPr>
              <a:pPr/>
              <a:t>20/05/15</a:t>
            </a:fld>
            <a:endParaRPr lang="sv-SE">
              <a:solidFill>
                <a:prstClr val="black">
                  <a:tint val="75000"/>
                </a:prstClr>
              </a:solidFill>
              <a:latin typeface="Calibri"/>
            </a:endParaRPr>
          </a:p>
        </p:txBody>
      </p:sp>
      <p:sp>
        <p:nvSpPr>
          <p:cNvPr id="4" name="Platshållare för sidfot 3"/>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162436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A01E932-36F6-4388-A044-AA7A78DE8FDE}" type="datetime1">
              <a:rPr lang="sv-SE" smtClean="0">
                <a:solidFill>
                  <a:prstClr val="black">
                    <a:tint val="75000"/>
                  </a:prstClr>
                </a:solidFill>
                <a:latin typeface="Calibri"/>
              </a:rPr>
              <a:pPr/>
              <a:t>20/05/15</a:t>
            </a:fld>
            <a:endParaRPr lang="sv-SE">
              <a:solidFill>
                <a:prstClr val="black">
                  <a:tint val="75000"/>
                </a:prstClr>
              </a:solidFill>
              <a:latin typeface="Calibri"/>
            </a:endParaRPr>
          </a:p>
        </p:txBody>
      </p:sp>
      <p:sp>
        <p:nvSpPr>
          <p:cNvPr id="3" name="Platshållare för sidfot 2"/>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5629212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BEF82D74-2346-4358-902A-DA156CC04F9A}" type="datetime1">
              <a:rPr lang="sv-SE" smtClean="0">
                <a:solidFill>
                  <a:prstClr val="black">
                    <a:tint val="75000"/>
                  </a:prstClr>
                </a:solidFill>
                <a:latin typeface="Calibri"/>
              </a:rPr>
              <a:pPr/>
              <a:t>20/05/15</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415833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3C737F66-422D-4DAE-AE18-D60629C43F89}" type="datetime1">
              <a:rPr lang="sv-SE" smtClean="0">
                <a:solidFill>
                  <a:prstClr val="black">
                    <a:tint val="75000"/>
                  </a:prstClr>
                </a:solidFill>
                <a:latin typeface="Calibri"/>
              </a:rPr>
              <a:pPr/>
              <a:t>20/05/15</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434673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FA01167-117F-420C-9F45-458E836B1790}" type="datetime1">
              <a:rPr lang="sv-SE" smtClean="0">
                <a:solidFill>
                  <a:prstClr val="black">
                    <a:tint val="75000"/>
                  </a:prstClr>
                </a:solidFill>
                <a:latin typeface="Calibri"/>
              </a:rPr>
              <a:pPr/>
              <a:t>20/05/15</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786411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758F1B5-19A1-41D4-B931-AF48A1AC2F9B}" type="datetime1">
              <a:rPr lang="sv-SE" smtClean="0">
                <a:solidFill>
                  <a:prstClr val="black">
                    <a:tint val="75000"/>
                  </a:prstClr>
                </a:solidFill>
                <a:latin typeface="Calibri"/>
              </a:rPr>
              <a:pPr/>
              <a:t>20/05/15</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0766627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20/05/15</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3093542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4895428"/>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20/05/15</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2425359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20/05/15</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660987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20/05/15</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2103240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94CA"/>
        </a:solidFill>
        <a:effectLst/>
      </p:bgPr>
    </p:bg>
    <p:spTree>
      <p:nvGrpSpPr>
        <p:cNvPr id="1" name=""/>
        <p:cNvGrpSpPr/>
        <p:nvPr/>
      </p:nvGrpSpPr>
      <p:grpSpPr>
        <a:xfrm>
          <a:off x="0" y="0"/>
          <a:ext cx="0" cy="0"/>
          <a:chOff x="0" y="0"/>
          <a:chExt cx="0" cy="0"/>
        </a:xfrm>
      </p:grpSpPr>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
        <p:nvSpPr>
          <p:cNvPr id="10" name="Espace réservé du numéro de diapositive 5"/>
          <p:cNvSpPr>
            <a:spLocks noGrp="1"/>
          </p:cNvSpPr>
          <p:nvPr>
            <p:ph type="sldNum" sz="quarter" idx="4"/>
          </p:nvPr>
        </p:nvSpPr>
        <p:spPr>
          <a:xfrm>
            <a:off x="8674925" y="6492875"/>
            <a:ext cx="469075" cy="365125"/>
          </a:xfrm>
          <a:prstGeom prst="rect">
            <a:avLst/>
          </a:prstGeom>
        </p:spPr>
        <p:txBody>
          <a:bodyPr/>
          <a:lstStyle>
            <a:lvl1pPr>
              <a:defRPr lang="sv-SE" sz="1200" smtClean="0">
                <a:solidFill>
                  <a:schemeClr val="bg1"/>
                </a:solidFill>
              </a:defRPr>
            </a:lvl1pPr>
          </a:lstStyle>
          <a:p>
            <a:fld id="{551115BC-487E-4422-894C-CB7CD3E79223}" type="slidenum">
              <a:rPr lang="fr-FR">
                <a:solidFill>
                  <a:prstClr val="white"/>
                </a:solidFill>
                <a:latin typeface="Calibri"/>
              </a:rPr>
              <a:pPr/>
              <a:t>‹#›</a:t>
            </a:fld>
            <a:endParaRPr lang="fr-FR">
              <a:solidFill>
                <a:prstClr val="white"/>
              </a:solidFill>
              <a:latin typeface="Calibri"/>
            </a:endParaRPr>
          </a:p>
        </p:txBody>
      </p:sp>
    </p:spTree>
    <p:extLst>
      <p:ext uri="{BB962C8B-B14F-4D97-AF65-F5344CB8AC3E}">
        <p14:creationId xmlns:p14="http://schemas.microsoft.com/office/powerpoint/2010/main" val="31562388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
        <p:nvSpPr>
          <p:cNvPr id="13" name="Espace réservé du numéro de diapositive 5"/>
          <p:cNvSpPr>
            <a:spLocks noGrp="1"/>
          </p:cNvSpPr>
          <p:nvPr>
            <p:ph type="sldNum" sz="quarter" idx="4"/>
          </p:nvPr>
        </p:nvSpPr>
        <p:spPr>
          <a:xfrm>
            <a:off x="8674925" y="6492875"/>
            <a:ext cx="469075" cy="365125"/>
          </a:xfrm>
          <a:prstGeom prst="rect">
            <a:avLst/>
          </a:prstGeom>
        </p:spPr>
        <p:txBody>
          <a:bodyPr/>
          <a:lstStyle>
            <a:lvl1pPr>
              <a:defRPr lang="sv-SE" sz="1200" smtClean="0">
                <a:solidFill>
                  <a:schemeClr val="bg1">
                    <a:lumMod val="50000"/>
                  </a:schemeClr>
                </a:solidFill>
              </a:defRPr>
            </a:lvl1pPr>
          </a:lstStyle>
          <a:p>
            <a:fld id="{551115BC-487E-4422-894C-CB7CD3E79223}" type="slidenum">
              <a:rPr lang="fr-FR">
                <a:solidFill>
                  <a:prstClr val="white">
                    <a:lumMod val="50000"/>
                  </a:prstClr>
                </a:solidFill>
                <a:latin typeface="Calibri"/>
              </a:rPr>
              <a:pPr/>
              <a:t>‹#›</a:t>
            </a:fld>
            <a:endParaRPr lang="fr-FR">
              <a:solidFill>
                <a:prstClr val="white">
                  <a:lumMod val="50000"/>
                </a:prstClr>
              </a:solidFill>
              <a:latin typeface="Calibri"/>
            </a:endParaRPr>
          </a:p>
        </p:txBody>
      </p:sp>
    </p:spTree>
    <p:extLst>
      <p:ext uri="{BB962C8B-B14F-4D97-AF65-F5344CB8AC3E}">
        <p14:creationId xmlns:p14="http://schemas.microsoft.com/office/powerpoint/2010/main" val="888414536"/>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a:xfrm>
            <a:off x="457200" y="274638"/>
            <a:ext cx="7139136" cy="1143000"/>
          </a:xfrm>
          <a:prstGeom prst="rect">
            <a:avLst/>
          </a:prstGeom>
        </p:spPr>
        <p:txBody>
          <a:bodyPr/>
          <a:lstStyle/>
          <a:p>
            <a:r>
              <a:rPr lang="en-GB" noProof="0" smtClean="0"/>
              <a:t>Click to edit Master title style</a:t>
            </a:r>
            <a:endParaRPr lang="en-GB" noProof="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a:xfrm>
            <a:off x="0" y="6492875"/>
            <a:ext cx="1145969" cy="365125"/>
          </a:xfrm>
          <a:prstGeom prst="rect">
            <a:avLst/>
          </a:prstGeom>
        </p:spPr>
        <p:txBody>
          <a:bodyPr/>
          <a:lstStyle/>
          <a:p>
            <a:pPr defTabSz="914400"/>
            <a:fld id="{6EB99CB0-346B-43FA-9EE6-F90C3F3BC0BA}" type="datetime1">
              <a:rPr lang="sv-SE" smtClean="0">
                <a:solidFill>
                  <a:prstClr val="black">
                    <a:tint val="75000"/>
                  </a:prstClr>
                </a:solidFill>
                <a:latin typeface="Calibri"/>
              </a:rPr>
              <a:pPr defTabSz="914400"/>
              <a:t>20/05/15</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a:xfrm>
            <a:off x="4500748" y="6492875"/>
            <a:ext cx="665019" cy="365125"/>
          </a:xfrm>
          <a:prstGeom prst="rect">
            <a:avLst/>
          </a:prstGeom>
        </p:spPr>
        <p:txBody>
          <a:body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a:solidFill>
                  <a:prstClr val="black">
                    <a:tint val="75000"/>
                  </a:prstClr>
                </a:solidFill>
                <a:latin typeface="Calibri"/>
              </a:rPr>
              <a:pPr/>
              <a:t>‹#›</a:t>
            </a:fld>
            <a:endParaRPr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608586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20/05/15</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757248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20/05/15</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26754940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20/05/15</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3102200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20/05/15</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2028719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3" y="0"/>
            <a:ext cx="606742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69993" y="1964945"/>
            <a:ext cx="6536399" cy="40389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45A6A15-A2C2-0E41-9DE4-010C0B0B3333}" type="datetime1">
              <a:rPr lang="sv-SE" smtClean="0"/>
              <a:t>20/05/15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7110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3" name="Rectangle 10"/>
          <p:cNvSpPr>
            <a:spLocks noGrp="1" noChangeArrowheads="1"/>
          </p:cNvSpPr>
          <p:nvPr>
            <p:ph type="sldNum" idx="11"/>
          </p:nvPr>
        </p:nvSpPr>
        <p:spPr>
          <a:ln/>
        </p:spPr>
        <p:txBody>
          <a:bodyPr/>
          <a:lstStyle>
            <a:lvl1pPr>
              <a:defRPr/>
            </a:lvl1pPr>
          </a:lstStyle>
          <a:p>
            <a:pPr>
              <a:defRPr/>
            </a:pPr>
            <a:fld id="{E5645B16-9B63-428E-AC01-2B905A6F4506}" type="slidenum">
              <a:rPr lang="pt-PT">
                <a:solidFill>
                  <a:prstClr val="black">
                    <a:tint val="75000"/>
                  </a:prstClr>
                </a:solidFill>
                <a:latin typeface="Calibri"/>
              </a:rPr>
              <a:pPr>
                <a:defRPr/>
              </a:pPr>
              <a:t>‹#›</a:t>
            </a:fld>
            <a:endParaRPr lang="pt-PT">
              <a:solidFill>
                <a:prstClr val="black">
                  <a:tint val="75000"/>
                </a:prstClr>
              </a:solidFill>
              <a:latin typeface="Calibri"/>
            </a:endParaRPr>
          </a:p>
        </p:txBody>
      </p:sp>
      <p:sp>
        <p:nvSpPr>
          <p:cNvPr id="5" name="Rectangle 4"/>
          <p:cNvSpPr/>
          <p:nvPr userDrawn="1"/>
        </p:nvSpPr>
        <p:spPr>
          <a:xfrm>
            <a:off x="101685" y="6560728"/>
            <a:ext cx="8240825" cy="292388"/>
          </a:xfrm>
          <a:prstGeom prst="rect">
            <a:avLst/>
          </a:prstGeom>
        </p:spPr>
        <p:txBody>
          <a:bodyPr wrap="square">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pPr>
            <a:r>
              <a:rPr lang="en-GB" sz="1300" i="1" dirty="0" smtClean="0">
                <a:solidFill>
                  <a:srgbClr val="91581F"/>
                </a:solidFill>
                <a:latin typeface="Franklin Gothic Book" pitchFamily="32" charset="0"/>
              </a:rPr>
              <a:t>Klystron Modulators for ESS	Carlos A. Martins – ESS AB, Accelerator Division, RF Group</a:t>
            </a:r>
          </a:p>
        </p:txBody>
      </p:sp>
    </p:spTree>
    <p:extLst>
      <p:ext uri="{BB962C8B-B14F-4D97-AF65-F5344CB8AC3E}">
        <p14:creationId xmlns:p14="http://schemas.microsoft.com/office/powerpoint/2010/main" val="1063444095"/>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4CAB1DA-B944-6140-B7F5-AB5049DAE69B}" type="datetime1">
              <a:rPr lang="sv-SE" smtClean="0"/>
              <a:t>20/05/15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7211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7569FA7-588D-F242-B226-5AB564D508AA}" type="datetime1">
              <a:rPr lang="sv-SE" smtClean="0"/>
              <a:t>20/05/15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7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3CFDDC82-EAE6-AF49-8201-FFCF32064398}" type="datetime1">
              <a:rPr lang="sv-SE" smtClean="0"/>
              <a:t>20/05/15</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038C62C7-F79B-CD4A-A5DF-5683BBEC4A65}" type="slidenum">
              <a:rPr lang="sv-SE" smtClean="0"/>
              <a:t>‹#›</a:t>
            </a:fld>
            <a:endParaRPr lang="sv-SE"/>
          </a:p>
        </p:txBody>
      </p:sp>
      <p:cxnSp>
        <p:nvCxnSpPr>
          <p:cNvPr id="10"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459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485DCD4-91F4-4C4C-B804-E8D3D9779EF3}" type="datetime1">
              <a:rPr lang="sv-SE" smtClean="0"/>
              <a:t>20/05/15</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38C62C7-F79B-CD4A-A5DF-5683BBEC4A65}" type="slidenum">
              <a:rPr lang="sv-SE" smtClean="0"/>
              <a:t>‹#›</a:t>
            </a:fld>
            <a:endParaRPr lang="sv-SE"/>
          </a:p>
        </p:txBody>
      </p:sp>
      <p:cxnSp>
        <p:nvCxnSpPr>
          <p:cNvPr id="6"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7310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theme" Target="../theme/theme2.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theme" Target="../theme/theme3.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5.xml"/><Relationship Id="rId4" Type="http://schemas.openxmlformats.org/officeDocument/2006/relationships/theme" Target="../theme/theme5.xml"/><Relationship Id="rId1" Type="http://schemas.openxmlformats.org/officeDocument/2006/relationships/slideLayout" Target="../slideLayouts/slideLayout43.xml"/><Relationship Id="rId2"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theme" Target="../theme/theme6.xml"/><Relationship Id="rId1" Type="http://schemas.openxmlformats.org/officeDocument/2006/relationships/slideLayout" Target="../slideLayouts/slideLayout46.xml"/><Relationship Id="rId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11" y="1964945"/>
            <a:ext cx="6536399" cy="4038981"/>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94CA"/>
                </a:solidFill>
              </a:defRPr>
            </a:lvl1pPr>
          </a:lstStyle>
          <a:p>
            <a:fld id="{536FF277-5E8C-C849-958D-3EBBE89D3841}" type="datetime1">
              <a:rPr lang="sv-SE" smtClean="0"/>
              <a:t>20/05/15</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94CA"/>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94CA"/>
                </a:solidFill>
              </a:defRPr>
            </a:lvl1pPr>
          </a:lstStyle>
          <a:p>
            <a:fld id="{038C62C7-F79B-CD4A-A5DF-5683BBEC4A65}" type="slidenum">
              <a:rPr lang="sv-SE" smtClean="0"/>
              <a:pPr/>
              <a:t>‹#›</a:t>
            </a:fld>
            <a:endParaRPr lang="sv-SE"/>
          </a:p>
        </p:txBody>
      </p:sp>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pic>
        <p:nvPicPr>
          <p:cNvPr id="8" name="Bildobjekt 7" descr="ESS-vit-logga.pn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326974" y="378759"/>
            <a:ext cx="1359826" cy="727507"/>
          </a:xfrm>
          <a:prstGeom prst="rect">
            <a:avLst/>
          </a:prstGeom>
        </p:spPr>
      </p:pic>
      <p:sp>
        <p:nvSpPr>
          <p:cNvPr id="11" name="Platshållare för rubrik 10"/>
          <p:cNvSpPr>
            <a:spLocks noGrp="1"/>
          </p:cNvSpPr>
          <p:nvPr>
            <p:ph type="title"/>
          </p:nvPr>
        </p:nvSpPr>
        <p:spPr>
          <a:xfrm>
            <a:off x="593512" y="-1"/>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15720040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5" r:id="rId3"/>
    <p:sldLayoutId id="2147483676"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733" r:id="rId16"/>
  </p:sldLayoutIdLst>
  <p:hf hdr="0" ftr="0" dt="0"/>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0" indent="0" algn="l" defTabSz="457200"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200" indent="0" algn="l" defTabSz="457200" rtl="0" eaLnBrk="1" latinLnBrk="0" hangingPunct="1">
        <a:spcBef>
          <a:spcPct val="20000"/>
        </a:spcBef>
        <a:buFont typeface="Wingdings" charset="2"/>
        <a:buNone/>
        <a:defRPr sz="2000" kern="1200">
          <a:solidFill>
            <a:srgbClr val="0094CA"/>
          </a:solidFill>
          <a:latin typeface="+mn-lt"/>
          <a:ea typeface="+mn-ea"/>
          <a:cs typeface="+mn-cs"/>
        </a:defRPr>
      </a:lvl2pPr>
      <a:lvl3pPr marL="914400" indent="0" algn="l" defTabSz="457200" rtl="0" eaLnBrk="1" latinLnBrk="0" hangingPunct="1">
        <a:spcBef>
          <a:spcPct val="20000"/>
        </a:spcBef>
        <a:buFont typeface="Wingdings" charset="2"/>
        <a:buNone/>
        <a:defRPr sz="2000" kern="1200">
          <a:solidFill>
            <a:srgbClr val="0094CA"/>
          </a:solidFill>
          <a:latin typeface="+mn-lt"/>
          <a:ea typeface="+mn-ea"/>
          <a:cs typeface="+mn-cs"/>
        </a:defRPr>
      </a:lvl3pPr>
      <a:lvl4pPr marL="1371600" indent="0" algn="l" defTabSz="457200" rtl="0" eaLnBrk="1" latinLnBrk="0" hangingPunct="1">
        <a:spcBef>
          <a:spcPct val="20000"/>
        </a:spcBef>
        <a:buFont typeface="Wingdings" charset="2"/>
        <a:buNone/>
        <a:defRPr sz="2000" kern="1200">
          <a:solidFill>
            <a:srgbClr val="0094CA"/>
          </a:solidFill>
          <a:latin typeface="+mn-lt"/>
          <a:ea typeface="+mn-ea"/>
          <a:cs typeface="+mn-cs"/>
        </a:defRPr>
      </a:lvl4pPr>
      <a:lvl5pPr marL="1828800" indent="0" algn="l" defTabSz="457200" rtl="0" eaLnBrk="1" latinLnBrk="0" hangingPunct="1">
        <a:spcBef>
          <a:spcPct val="20000"/>
        </a:spcBef>
        <a:buFont typeface="Wingdings" charset="2"/>
        <a:buNone/>
        <a:defRPr sz="20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8B67D0-C01B-6941-B94F-2B6A02418D7B}" type="datetime1">
              <a:rPr lang="sv-SE" smtClean="0"/>
              <a:t>20/05/15</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797C7-3D02-2A4F-97AD-9EB2A99A67F0}" type="slidenum">
              <a:rPr lang="sv-SE" smtClean="0"/>
              <a:t>‹#›</a:t>
            </a:fld>
            <a:endParaRPr lang="sv-SE"/>
          </a:p>
        </p:txBody>
      </p:sp>
    </p:spTree>
    <p:extLst>
      <p:ext uri="{BB962C8B-B14F-4D97-AF65-F5344CB8AC3E}">
        <p14:creationId xmlns:p14="http://schemas.microsoft.com/office/powerpoint/2010/main" val="9030477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EB55F-3AE4-4AA8-BBE5-D2F4D522B413}" type="datetime1">
              <a:rPr lang="sv-SE" smtClean="0">
                <a:solidFill>
                  <a:prstClr val="black">
                    <a:tint val="75000"/>
                  </a:prstClr>
                </a:solidFill>
                <a:latin typeface="Calibri"/>
              </a:rPr>
              <a:pPr/>
              <a:t>20/05/15</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66880137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20/05/15</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53680358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Espace réservé du numéro de diapositive 5"/>
          <p:cNvSpPr>
            <a:spLocks noGrp="1"/>
          </p:cNvSpPr>
          <p:nvPr>
            <p:ph type="sldNum" sz="quarter" idx="4"/>
          </p:nvPr>
        </p:nvSpPr>
        <p:spPr>
          <a:xfrm>
            <a:off x="8674925" y="6492875"/>
            <a:ext cx="469075" cy="365125"/>
          </a:xfrm>
          <a:prstGeom prst="rect">
            <a:avLst/>
          </a:prstGeom>
        </p:spPr>
        <p:txBody>
          <a:bodyPr/>
          <a:lstStyle>
            <a:lvl1pPr>
              <a:defRPr lang="sv-SE" sz="1200" smtClean="0">
                <a:solidFill>
                  <a:schemeClr val="bg1">
                    <a:lumMod val="50000"/>
                  </a:schemeClr>
                </a:solidFill>
              </a:defRPr>
            </a:lvl1pPr>
          </a:lstStyle>
          <a:p>
            <a:pPr defTabSz="914400"/>
            <a:fld id="{551115BC-487E-4422-894C-CB7CD3E79223}" type="slidenum">
              <a:rPr lang="fr-FR">
                <a:solidFill>
                  <a:prstClr val="white">
                    <a:lumMod val="50000"/>
                  </a:prstClr>
                </a:solidFill>
                <a:latin typeface="Calibri"/>
              </a:rPr>
              <a:pPr defTabSz="914400"/>
              <a:t>‹#›</a:t>
            </a:fld>
            <a:endParaRPr lang="fr-FR">
              <a:solidFill>
                <a:prstClr val="white">
                  <a:lumMod val="50000"/>
                </a:prstClr>
              </a:solidFill>
              <a:latin typeface="Calibri"/>
            </a:endParaRPr>
          </a:p>
        </p:txBody>
      </p:sp>
    </p:spTree>
    <p:extLst>
      <p:ext uri="{BB962C8B-B14F-4D97-AF65-F5344CB8AC3E}">
        <p14:creationId xmlns:p14="http://schemas.microsoft.com/office/powerpoint/2010/main" val="152108962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Lst>
  <p:hf hdr="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20/05/15</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274591371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16.xml"/><Relationship Id="rId2"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0.png"/><Relationship Id="rId1" Type="http://schemas.openxmlformats.org/officeDocument/2006/relationships/slideLayout" Target="../slideLayouts/slideLayout16.xml"/><Relationship Id="rId2"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png"/><Relationship Id="rId1" Type="http://schemas.openxmlformats.org/officeDocument/2006/relationships/slideLayout" Target="../slideLayouts/slideLayout40.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28.jpg"/><Relationship Id="rId3"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emf"/><Relationship Id="rId3" Type="http://schemas.openxmlformats.org/officeDocument/2006/relationships/image" Target="../media/image32.tiff"/></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png"/><Relationship Id="rId5" Type="http://schemas.openxmlformats.org/officeDocument/2006/relationships/image" Target="../media/image35.png"/><Relationship Id="rId6"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indico.esss.lu.se/indico/event/316/"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g"/><Relationship Id="rId5" Type="http://schemas.openxmlformats.org/officeDocument/2006/relationships/image" Target="../media/image40.png"/><Relationship Id="rId1" Type="http://schemas.openxmlformats.org/officeDocument/2006/relationships/slideLayout" Target="../slideLayouts/slideLayout5.xml"/><Relationship Id="rId2" Type="http://schemas.openxmlformats.org/officeDocument/2006/relationships/image" Target="../media/image37.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41.jpeg"/><Relationship Id="rId3" Type="http://schemas.openxmlformats.org/officeDocument/2006/relationships/image" Target="../media/image4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png"/><Relationship Id="rId3" Type="http://schemas.openxmlformats.org/officeDocument/2006/relationships/image" Target="../media/image4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4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jp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5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jpeg"/><Relationship Id="rId1" Type="http://schemas.openxmlformats.org/officeDocument/2006/relationships/slideLayout" Target="../slideLayouts/slideLayout50.xml"/><Relationship Id="rId2"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tiff"/><Relationship Id="rId1" Type="http://schemas.openxmlformats.org/officeDocument/2006/relationships/slideLayout" Target="../slideLayouts/slideLayout5.xml"/><Relationship Id="rId2"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0.png"/><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pic>
        <p:nvPicPr>
          <p:cNvPr id="6" name="Bildobjekt 5" descr="ESS-vit-logg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4160" y="408940"/>
            <a:ext cx="2082800" cy="1114297"/>
          </a:xfrm>
          <a:prstGeom prst="rect">
            <a:avLst/>
          </a:prstGeom>
        </p:spPr>
      </p:pic>
      <p:sp>
        <p:nvSpPr>
          <p:cNvPr id="7" name="textruta 6"/>
          <p:cNvSpPr txBox="1"/>
          <p:nvPr/>
        </p:nvSpPr>
        <p:spPr>
          <a:xfrm>
            <a:off x="-31277" y="3145459"/>
            <a:ext cx="9144000" cy="646331"/>
          </a:xfrm>
          <a:prstGeom prst="rect">
            <a:avLst/>
          </a:prstGeom>
          <a:noFill/>
        </p:spPr>
        <p:txBody>
          <a:bodyPr wrap="square" rtlCol="0">
            <a:spAutoFit/>
          </a:bodyPr>
          <a:lstStyle/>
          <a:p>
            <a:pPr algn="ctr"/>
            <a:r>
              <a:rPr lang="en-GB" sz="3600" dirty="0" smtClean="0">
                <a:solidFill>
                  <a:srgbClr val="FFFFFF"/>
                </a:solidFill>
              </a:rPr>
              <a:t>WP Status &amp; General Issues</a:t>
            </a:r>
            <a:endParaRPr lang="en-GB" sz="3600" dirty="0">
              <a:solidFill>
                <a:srgbClr val="FFFFFF"/>
              </a:solidFill>
            </a:endParaRPr>
          </a:p>
        </p:txBody>
      </p:sp>
      <p:sp>
        <p:nvSpPr>
          <p:cNvPr id="8" name="textruta 3"/>
          <p:cNvSpPr txBox="1"/>
          <p:nvPr/>
        </p:nvSpPr>
        <p:spPr>
          <a:xfrm>
            <a:off x="-31277" y="4449848"/>
            <a:ext cx="9144000" cy="1446550"/>
          </a:xfrm>
          <a:prstGeom prst="rect">
            <a:avLst/>
          </a:prstGeom>
          <a:noFill/>
        </p:spPr>
        <p:txBody>
          <a:bodyPr wrap="square" rtlCol="0">
            <a:spAutoFit/>
          </a:bodyPr>
          <a:lstStyle/>
          <a:p>
            <a:pPr algn="ctr"/>
            <a:r>
              <a:rPr lang="en-GB" sz="2400" dirty="0" smtClean="0">
                <a:solidFill>
                  <a:srgbClr val="FFFFFF"/>
                </a:solidFill>
              </a:rPr>
              <a:t>J. G. Weisend II</a:t>
            </a:r>
          </a:p>
          <a:p>
            <a:pPr algn="ctr"/>
            <a:r>
              <a:rPr lang="en-GB" sz="2400" dirty="0" smtClean="0">
                <a:solidFill>
                  <a:srgbClr val="FFFFFF"/>
                </a:solidFill>
              </a:rPr>
              <a:t>Deputy Head of Accelerator Projects</a:t>
            </a:r>
          </a:p>
          <a:p>
            <a:pPr algn="ctr"/>
            <a:endParaRPr lang="en-GB" sz="2400" dirty="0" smtClean="0">
              <a:solidFill>
                <a:srgbClr val="FFFFFF"/>
              </a:solidFill>
            </a:endParaRPr>
          </a:p>
          <a:p>
            <a:pPr algn="ctr"/>
            <a:r>
              <a:rPr lang="en-GB" sz="1600" dirty="0" smtClean="0">
                <a:solidFill>
                  <a:srgbClr val="FFFFFF"/>
                </a:solidFill>
              </a:rPr>
              <a:t>May 21, 2015</a:t>
            </a:r>
          </a:p>
        </p:txBody>
      </p:sp>
    </p:spTree>
    <p:extLst>
      <p:ext uri="{BB962C8B-B14F-4D97-AF65-F5344CB8AC3E}">
        <p14:creationId xmlns:p14="http://schemas.microsoft.com/office/powerpoint/2010/main" val="4419426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976" y="2060114"/>
            <a:ext cx="8892480" cy="439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5"/>
          <p:cNvSpPr txBox="1"/>
          <p:nvPr/>
        </p:nvSpPr>
        <p:spPr>
          <a:xfrm>
            <a:off x="107504" y="1556792"/>
            <a:ext cx="6552728" cy="636072"/>
          </a:xfrm>
          <a:prstGeom prst="rect">
            <a:avLst/>
          </a:prstGeom>
          <a:solidFill>
            <a:schemeClr val="bg1">
              <a:lumMod val="75000"/>
            </a:schemeClr>
          </a:solidFill>
          <a:ln>
            <a:solidFill>
              <a:schemeClr val="bg1"/>
            </a:solidFill>
          </a:ln>
          <a:effectLst>
            <a:outerShdw blurRad="53975" dist="50800" dir="2700000" algn="tl" rotWithShape="0">
              <a:srgbClr val="000000">
                <a:alpha val="43000"/>
              </a:srgbClr>
            </a:outerShdw>
          </a:effectLst>
        </p:spPr>
        <p:txBody>
          <a:bodyPr wrap="square" rtlCol="0">
            <a:spAutoFit/>
          </a:bodyPr>
          <a:lstStyle/>
          <a:p>
            <a:pPr marL="285750" indent="-285750">
              <a:spcBef>
                <a:spcPts val="200"/>
              </a:spcBef>
              <a:spcAft>
                <a:spcPts val="200"/>
              </a:spcAft>
              <a:buFont typeface="Wingdings" charset="2"/>
              <a:buChar char="§"/>
            </a:pPr>
            <a:r>
              <a:rPr lang="en-US" sz="1600" dirty="0" smtClean="0"/>
              <a:t>Similar </a:t>
            </a:r>
            <a:r>
              <a:rPr lang="en-US" sz="1600" dirty="0"/>
              <a:t>to CEBAF/SNS cryomodule </a:t>
            </a:r>
            <a:r>
              <a:rPr lang="en-US" sz="1600" dirty="0" smtClean="0"/>
              <a:t>concept with </a:t>
            </a:r>
            <a:r>
              <a:rPr lang="en-US" sz="1600" dirty="0"/>
              <a:t>4 cavities per cryomodule</a:t>
            </a:r>
          </a:p>
          <a:p>
            <a:pPr marL="285750" indent="-285750">
              <a:spcBef>
                <a:spcPts val="200"/>
              </a:spcBef>
              <a:spcAft>
                <a:spcPts val="200"/>
              </a:spcAft>
              <a:buFont typeface="Wingdings" charset="2"/>
              <a:buChar char="§"/>
            </a:pPr>
            <a:r>
              <a:rPr lang="en-US" sz="1600" dirty="0"/>
              <a:t>Common design for medium (6 cells) and high beta (5 cells) cavities</a:t>
            </a:r>
          </a:p>
        </p:txBody>
      </p:sp>
      <p:sp>
        <p:nvSpPr>
          <p:cNvPr id="10" name="TextBox 19"/>
          <p:cNvSpPr txBox="1"/>
          <p:nvPr/>
        </p:nvSpPr>
        <p:spPr>
          <a:xfrm>
            <a:off x="7956376" y="4796418"/>
            <a:ext cx="1419368" cy="307777"/>
          </a:xfrm>
          <a:prstGeom prst="rect">
            <a:avLst/>
          </a:prstGeom>
          <a:noFill/>
        </p:spPr>
        <p:txBody>
          <a:bodyPr wrap="square" rtlCol="0">
            <a:spAutoFit/>
          </a:bodyPr>
          <a:lstStyle/>
          <a:p>
            <a:r>
              <a:rPr lang="fr-FR" sz="1400" dirty="0" smtClean="0">
                <a:solidFill>
                  <a:srgbClr val="FF0000"/>
                </a:solidFill>
              </a:rPr>
              <a:t>Proton </a:t>
            </a:r>
            <a:r>
              <a:rPr lang="fr-FR" sz="1400" dirty="0" err="1" smtClean="0">
                <a:solidFill>
                  <a:srgbClr val="FF0000"/>
                </a:solidFill>
              </a:rPr>
              <a:t>Beam</a:t>
            </a:r>
            <a:endParaRPr lang="en-US" sz="1400" dirty="0">
              <a:solidFill>
                <a:srgbClr val="FF0000"/>
              </a:solidFill>
            </a:endParaRPr>
          </a:p>
        </p:txBody>
      </p:sp>
      <p:cxnSp>
        <p:nvCxnSpPr>
          <p:cNvPr id="11" name="Connecteur droit avec flèche 10"/>
          <p:cNvCxnSpPr/>
          <p:nvPr/>
        </p:nvCxnSpPr>
        <p:spPr bwMode="auto">
          <a:xfrm flipH="1">
            <a:off x="8118795" y="4580394"/>
            <a:ext cx="845693" cy="144017"/>
          </a:xfrm>
          <a:prstGeom prst="straightConnector1">
            <a:avLst/>
          </a:prstGeom>
          <a:blipFill dpi="0" rotWithShape="0">
            <a:blip r:embed="rId3"/>
            <a:srcRect/>
            <a:tile tx="0" ty="0" sx="100000" sy="100000" flip="none" algn="tl"/>
          </a:blipFill>
          <a:ln w="25400" cap="flat" cmpd="sng" algn="ctr">
            <a:solidFill>
              <a:srgbClr val="FF0000"/>
            </a:solidFill>
            <a:prstDash val="solid"/>
            <a:round/>
            <a:headEnd type="none" w="med" len="med"/>
            <a:tailEnd type="arrow"/>
          </a:ln>
          <a:effectLst/>
        </p:spPr>
      </p:cxnSp>
      <p:sp>
        <p:nvSpPr>
          <p:cNvPr id="13" name="TextBox 19"/>
          <p:cNvSpPr txBox="1"/>
          <p:nvPr/>
        </p:nvSpPr>
        <p:spPr>
          <a:xfrm>
            <a:off x="5805" y="2420154"/>
            <a:ext cx="1728192" cy="307777"/>
          </a:xfrm>
          <a:prstGeom prst="rect">
            <a:avLst/>
          </a:prstGeom>
          <a:noFill/>
        </p:spPr>
        <p:txBody>
          <a:bodyPr wrap="square" rtlCol="0">
            <a:spAutoFit/>
          </a:bodyPr>
          <a:lstStyle/>
          <a:p>
            <a:r>
              <a:rPr lang="fr-FR" sz="1400" dirty="0" err="1" smtClean="0"/>
              <a:t>Jumper</a:t>
            </a:r>
            <a:r>
              <a:rPr lang="fr-FR" sz="1400" dirty="0" smtClean="0"/>
              <a:t> </a:t>
            </a:r>
            <a:r>
              <a:rPr lang="fr-FR" sz="1400" dirty="0" err="1" smtClean="0"/>
              <a:t>connection</a:t>
            </a:r>
            <a:endParaRPr lang="en-US" sz="1400" dirty="0"/>
          </a:p>
        </p:txBody>
      </p:sp>
      <p:cxnSp>
        <p:nvCxnSpPr>
          <p:cNvPr id="14" name="Connecteur droit avec flèche 13"/>
          <p:cNvCxnSpPr/>
          <p:nvPr/>
        </p:nvCxnSpPr>
        <p:spPr bwMode="auto">
          <a:xfrm>
            <a:off x="467544" y="2708186"/>
            <a:ext cx="72008" cy="216024"/>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17" name="TextBox 19"/>
          <p:cNvSpPr txBox="1"/>
          <p:nvPr/>
        </p:nvSpPr>
        <p:spPr>
          <a:xfrm>
            <a:off x="1403648" y="5732522"/>
            <a:ext cx="1419368" cy="523220"/>
          </a:xfrm>
          <a:prstGeom prst="rect">
            <a:avLst/>
          </a:prstGeom>
          <a:noFill/>
        </p:spPr>
        <p:txBody>
          <a:bodyPr wrap="square" rtlCol="0">
            <a:spAutoFit/>
          </a:bodyPr>
          <a:lstStyle/>
          <a:p>
            <a:r>
              <a:rPr lang="fr-FR" sz="1400" dirty="0" smtClean="0"/>
              <a:t>Cold to warm transition</a:t>
            </a:r>
            <a:endParaRPr lang="en-US" sz="1400" dirty="0"/>
          </a:p>
        </p:txBody>
      </p:sp>
      <p:cxnSp>
        <p:nvCxnSpPr>
          <p:cNvPr id="18" name="Connecteur droit avec flèche 17"/>
          <p:cNvCxnSpPr/>
          <p:nvPr/>
        </p:nvCxnSpPr>
        <p:spPr bwMode="auto">
          <a:xfrm flipH="1" flipV="1">
            <a:off x="7308304" y="3932322"/>
            <a:ext cx="216024" cy="1368152"/>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21" name="TextBox 19"/>
          <p:cNvSpPr txBox="1"/>
          <p:nvPr/>
        </p:nvSpPr>
        <p:spPr>
          <a:xfrm>
            <a:off x="4211960" y="2564904"/>
            <a:ext cx="1419368" cy="523220"/>
          </a:xfrm>
          <a:prstGeom prst="rect">
            <a:avLst/>
          </a:prstGeom>
          <a:noFill/>
        </p:spPr>
        <p:txBody>
          <a:bodyPr wrap="square" rtlCol="0">
            <a:spAutoFit/>
          </a:bodyPr>
          <a:lstStyle/>
          <a:p>
            <a:r>
              <a:rPr lang="fr-FR" sz="1400" dirty="0" err="1" smtClean="0"/>
              <a:t>Magnetic</a:t>
            </a:r>
            <a:r>
              <a:rPr lang="fr-FR" sz="1400" dirty="0" smtClean="0"/>
              <a:t> </a:t>
            </a:r>
            <a:r>
              <a:rPr lang="fr-FR" sz="1400" dirty="0" err="1" smtClean="0"/>
              <a:t>shielding</a:t>
            </a:r>
            <a:endParaRPr lang="en-US" sz="1400" dirty="0"/>
          </a:p>
        </p:txBody>
      </p:sp>
      <p:cxnSp>
        <p:nvCxnSpPr>
          <p:cNvPr id="22" name="Connecteur droit avec flèche 21"/>
          <p:cNvCxnSpPr/>
          <p:nvPr/>
        </p:nvCxnSpPr>
        <p:spPr bwMode="auto">
          <a:xfrm>
            <a:off x="4788024" y="3068960"/>
            <a:ext cx="360040" cy="719346"/>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24" name="TextBox 19"/>
          <p:cNvSpPr txBox="1"/>
          <p:nvPr/>
        </p:nvSpPr>
        <p:spPr>
          <a:xfrm>
            <a:off x="5364088" y="5588506"/>
            <a:ext cx="1419368" cy="307777"/>
          </a:xfrm>
          <a:prstGeom prst="rect">
            <a:avLst/>
          </a:prstGeom>
          <a:noFill/>
        </p:spPr>
        <p:txBody>
          <a:bodyPr wrap="square" rtlCol="0">
            <a:spAutoFit/>
          </a:bodyPr>
          <a:lstStyle/>
          <a:p>
            <a:r>
              <a:rPr lang="fr-FR" sz="1400" dirty="0" smtClean="0"/>
              <a:t>Power coupler</a:t>
            </a:r>
            <a:endParaRPr lang="en-US" sz="1400" dirty="0"/>
          </a:p>
        </p:txBody>
      </p:sp>
      <p:cxnSp>
        <p:nvCxnSpPr>
          <p:cNvPr id="25" name="Connecteur droit avec flèche 24"/>
          <p:cNvCxnSpPr/>
          <p:nvPr/>
        </p:nvCxnSpPr>
        <p:spPr bwMode="auto">
          <a:xfrm flipH="1" flipV="1">
            <a:off x="5220072" y="5372482"/>
            <a:ext cx="360040" cy="216024"/>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28" name="TextBox 19"/>
          <p:cNvSpPr txBox="1"/>
          <p:nvPr/>
        </p:nvSpPr>
        <p:spPr>
          <a:xfrm>
            <a:off x="7185080" y="5353318"/>
            <a:ext cx="1419368" cy="523220"/>
          </a:xfrm>
          <a:prstGeom prst="rect">
            <a:avLst/>
          </a:prstGeom>
          <a:noFill/>
        </p:spPr>
        <p:txBody>
          <a:bodyPr wrap="square" rtlCol="0">
            <a:spAutoFit/>
          </a:bodyPr>
          <a:lstStyle/>
          <a:p>
            <a:r>
              <a:rPr lang="fr-FR" sz="1400" dirty="0" err="1" smtClean="0"/>
              <a:t>Cavity</a:t>
            </a:r>
            <a:r>
              <a:rPr lang="fr-FR" sz="1400" dirty="0" smtClean="0"/>
              <a:t> </a:t>
            </a:r>
            <a:r>
              <a:rPr lang="fr-FR" sz="1400" dirty="0" err="1" smtClean="0"/>
              <a:t>with</a:t>
            </a:r>
            <a:r>
              <a:rPr lang="fr-FR" sz="1400" dirty="0" smtClean="0"/>
              <a:t> </a:t>
            </a:r>
            <a:r>
              <a:rPr lang="fr-FR" sz="1400" dirty="0" err="1" smtClean="0"/>
              <a:t>Helium</a:t>
            </a:r>
            <a:r>
              <a:rPr lang="fr-FR" sz="1400" dirty="0" smtClean="0"/>
              <a:t> tank</a:t>
            </a:r>
            <a:endParaRPr lang="en-US" sz="1400" dirty="0"/>
          </a:p>
        </p:txBody>
      </p:sp>
      <p:cxnSp>
        <p:nvCxnSpPr>
          <p:cNvPr id="29" name="Connecteur droit avec flèche 28"/>
          <p:cNvCxnSpPr/>
          <p:nvPr/>
        </p:nvCxnSpPr>
        <p:spPr bwMode="auto">
          <a:xfrm flipH="1" flipV="1">
            <a:off x="755576" y="4941168"/>
            <a:ext cx="792088" cy="72008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36" name="TextBox 19"/>
          <p:cNvSpPr txBox="1"/>
          <p:nvPr/>
        </p:nvSpPr>
        <p:spPr>
          <a:xfrm>
            <a:off x="1907704" y="3212242"/>
            <a:ext cx="1440160" cy="307777"/>
          </a:xfrm>
          <a:prstGeom prst="rect">
            <a:avLst/>
          </a:prstGeom>
          <a:noFill/>
        </p:spPr>
        <p:txBody>
          <a:bodyPr wrap="square" rtlCol="0">
            <a:spAutoFit/>
          </a:bodyPr>
          <a:lstStyle/>
          <a:p>
            <a:r>
              <a:rPr lang="fr-FR" sz="1400" dirty="0" err="1" smtClean="0"/>
              <a:t>Diphasic</a:t>
            </a:r>
            <a:r>
              <a:rPr lang="fr-FR" sz="1400" dirty="0" smtClean="0"/>
              <a:t> He pipe</a:t>
            </a:r>
            <a:endParaRPr lang="en-US" sz="1400" dirty="0"/>
          </a:p>
        </p:txBody>
      </p:sp>
      <p:cxnSp>
        <p:nvCxnSpPr>
          <p:cNvPr id="37" name="Connecteur droit avec flèche 36"/>
          <p:cNvCxnSpPr/>
          <p:nvPr/>
        </p:nvCxnSpPr>
        <p:spPr bwMode="auto">
          <a:xfrm>
            <a:off x="2483768" y="3500274"/>
            <a:ext cx="216024" cy="504056"/>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38" name="TextBox 19"/>
          <p:cNvSpPr txBox="1"/>
          <p:nvPr/>
        </p:nvSpPr>
        <p:spPr>
          <a:xfrm>
            <a:off x="5652120" y="2276138"/>
            <a:ext cx="1419368" cy="523220"/>
          </a:xfrm>
          <a:prstGeom prst="rect">
            <a:avLst/>
          </a:prstGeom>
          <a:noFill/>
        </p:spPr>
        <p:txBody>
          <a:bodyPr wrap="square" rtlCol="0">
            <a:spAutoFit/>
          </a:bodyPr>
          <a:lstStyle/>
          <a:p>
            <a:r>
              <a:rPr lang="fr-FR" sz="1400" dirty="0" smtClean="0"/>
              <a:t>Thermal </a:t>
            </a:r>
            <a:r>
              <a:rPr lang="fr-FR" sz="1400" dirty="0" err="1" smtClean="0"/>
              <a:t>shielding</a:t>
            </a:r>
            <a:endParaRPr lang="en-US" sz="1400" dirty="0"/>
          </a:p>
        </p:txBody>
      </p:sp>
      <p:cxnSp>
        <p:nvCxnSpPr>
          <p:cNvPr id="39" name="Connecteur droit avec flèche 38"/>
          <p:cNvCxnSpPr/>
          <p:nvPr/>
        </p:nvCxnSpPr>
        <p:spPr bwMode="auto">
          <a:xfrm>
            <a:off x="6228184" y="2780194"/>
            <a:ext cx="360040" cy="504056"/>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41" name="TextBox 19"/>
          <p:cNvSpPr txBox="1"/>
          <p:nvPr/>
        </p:nvSpPr>
        <p:spPr>
          <a:xfrm>
            <a:off x="7452320" y="1556792"/>
            <a:ext cx="1851416" cy="307777"/>
          </a:xfrm>
          <a:prstGeom prst="rect">
            <a:avLst/>
          </a:prstGeom>
          <a:noFill/>
        </p:spPr>
        <p:txBody>
          <a:bodyPr wrap="square" rtlCol="0">
            <a:spAutoFit/>
          </a:bodyPr>
          <a:lstStyle/>
          <a:p>
            <a:r>
              <a:rPr lang="fr-FR" sz="1400" dirty="0" err="1" smtClean="0"/>
              <a:t>Regulation</a:t>
            </a:r>
            <a:r>
              <a:rPr lang="fr-FR" sz="1400" dirty="0" smtClean="0"/>
              <a:t> He valve</a:t>
            </a:r>
            <a:endParaRPr lang="en-US" sz="1400" dirty="0"/>
          </a:p>
        </p:txBody>
      </p:sp>
      <p:cxnSp>
        <p:nvCxnSpPr>
          <p:cNvPr id="42" name="Connecteur droit avec flèche 41"/>
          <p:cNvCxnSpPr/>
          <p:nvPr/>
        </p:nvCxnSpPr>
        <p:spPr bwMode="auto">
          <a:xfrm flipH="1">
            <a:off x="8244408" y="1916832"/>
            <a:ext cx="144016" cy="288032"/>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44" name="TextBox 19"/>
          <p:cNvSpPr txBox="1"/>
          <p:nvPr/>
        </p:nvSpPr>
        <p:spPr>
          <a:xfrm>
            <a:off x="3347864" y="5516498"/>
            <a:ext cx="1419368" cy="523220"/>
          </a:xfrm>
          <a:prstGeom prst="rect">
            <a:avLst/>
          </a:prstGeom>
          <a:noFill/>
        </p:spPr>
        <p:txBody>
          <a:bodyPr wrap="square" rtlCol="0">
            <a:spAutoFit/>
          </a:bodyPr>
          <a:lstStyle/>
          <a:p>
            <a:r>
              <a:rPr lang="fr-FR" sz="1400" dirty="0" err="1" smtClean="0"/>
              <a:t>Intercavities</a:t>
            </a:r>
            <a:r>
              <a:rPr lang="fr-FR" sz="1400" dirty="0" smtClean="0"/>
              <a:t> </a:t>
            </a:r>
            <a:r>
              <a:rPr lang="fr-FR" sz="1400" dirty="0" err="1" smtClean="0"/>
              <a:t>belows</a:t>
            </a:r>
            <a:endParaRPr lang="en-US" sz="1400" dirty="0"/>
          </a:p>
        </p:txBody>
      </p:sp>
      <p:cxnSp>
        <p:nvCxnSpPr>
          <p:cNvPr id="45" name="Connecteur droit avec flèche 44"/>
          <p:cNvCxnSpPr>
            <a:stCxn id="44" idx="0"/>
          </p:cNvCxnSpPr>
          <p:nvPr/>
        </p:nvCxnSpPr>
        <p:spPr bwMode="auto">
          <a:xfrm flipV="1">
            <a:off x="4057548" y="4364370"/>
            <a:ext cx="514452" cy="1152128"/>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47" name="TextBox 19"/>
          <p:cNvSpPr txBox="1"/>
          <p:nvPr/>
        </p:nvSpPr>
        <p:spPr>
          <a:xfrm>
            <a:off x="8316416" y="2204130"/>
            <a:ext cx="1008112" cy="523220"/>
          </a:xfrm>
          <a:prstGeom prst="rect">
            <a:avLst/>
          </a:prstGeom>
          <a:noFill/>
        </p:spPr>
        <p:txBody>
          <a:bodyPr wrap="square" rtlCol="0">
            <a:spAutoFit/>
          </a:bodyPr>
          <a:lstStyle/>
          <a:p>
            <a:r>
              <a:rPr lang="fr-FR" sz="1400" dirty="0" smtClean="0"/>
              <a:t>Vacuum valve</a:t>
            </a:r>
            <a:endParaRPr lang="en-US" sz="1400" dirty="0"/>
          </a:p>
        </p:txBody>
      </p:sp>
      <p:cxnSp>
        <p:nvCxnSpPr>
          <p:cNvPr id="48" name="Connecteur droit avec flèche 47"/>
          <p:cNvCxnSpPr>
            <a:stCxn id="47" idx="2"/>
          </p:cNvCxnSpPr>
          <p:nvPr/>
        </p:nvCxnSpPr>
        <p:spPr bwMode="auto">
          <a:xfrm>
            <a:off x="8820472" y="2727350"/>
            <a:ext cx="0" cy="628908"/>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55" name="TextBox 19"/>
          <p:cNvSpPr txBox="1"/>
          <p:nvPr/>
        </p:nvSpPr>
        <p:spPr>
          <a:xfrm>
            <a:off x="2627784" y="2708186"/>
            <a:ext cx="1419368" cy="523220"/>
          </a:xfrm>
          <a:prstGeom prst="rect">
            <a:avLst/>
          </a:prstGeom>
          <a:noFill/>
        </p:spPr>
        <p:txBody>
          <a:bodyPr wrap="square" rtlCol="0">
            <a:spAutoFit/>
          </a:bodyPr>
          <a:lstStyle/>
          <a:p>
            <a:r>
              <a:rPr lang="fr-FR" sz="1400" dirty="0" err="1" smtClean="0"/>
              <a:t>Spaceframe</a:t>
            </a:r>
            <a:r>
              <a:rPr lang="fr-FR" sz="1400" dirty="0" smtClean="0"/>
              <a:t> support </a:t>
            </a:r>
            <a:endParaRPr lang="en-US" sz="1400" dirty="0"/>
          </a:p>
        </p:txBody>
      </p:sp>
      <p:cxnSp>
        <p:nvCxnSpPr>
          <p:cNvPr id="56" name="Connecteur droit avec flèche 55"/>
          <p:cNvCxnSpPr/>
          <p:nvPr/>
        </p:nvCxnSpPr>
        <p:spPr bwMode="auto">
          <a:xfrm>
            <a:off x="3491880" y="3068226"/>
            <a:ext cx="504056" cy="216024"/>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59" name="TextBox 19"/>
          <p:cNvSpPr txBox="1"/>
          <p:nvPr/>
        </p:nvSpPr>
        <p:spPr>
          <a:xfrm>
            <a:off x="899592" y="2852202"/>
            <a:ext cx="1728192" cy="307777"/>
          </a:xfrm>
          <a:prstGeom prst="rect">
            <a:avLst/>
          </a:prstGeom>
          <a:noFill/>
        </p:spPr>
        <p:txBody>
          <a:bodyPr wrap="square" rtlCol="0">
            <a:spAutoFit/>
          </a:bodyPr>
          <a:lstStyle/>
          <a:p>
            <a:r>
              <a:rPr lang="fr-FR" sz="1400" dirty="0" err="1" smtClean="0"/>
              <a:t>Heat</a:t>
            </a:r>
            <a:r>
              <a:rPr lang="fr-FR" sz="1400" dirty="0" smtClean="0"/>
              <a:t> </a:t>
            </a:r>
            <a:r>
              <a:rPr lang="fr-FR" sz="1400" dirty="0" err="1" smtClean="0"/>
              <a:t>exchanger</a:t>
            </a:r>
            <a:endParaRPr lang="en-US" sz="1400" dirty="0"/>
          </a:p>
        </p:txBody>
      </p:sp>
      <p:cxnSp>
        <p:nvCxnSpPr>
          <p:cNvPr id="60" name="Connecteur droit avec flèche 59"/>
          <p:cNvCxnSpPr/>
          <p:nvPr/>
        </p:nvCxnSpPr>
        <p:spPr bwMode="auto">
          <a:xfrm flipH="1">
            <a:off x="899592" y="3140234"/>
            <a:ext cx="461739" cy="576798"/>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66" name="TextBox 19"/>
          <p:cNvSpPr txBox="1"/>
          <p:nvPr/>
        </p:nvSpPr>
        <p:spPr>
          <a:xfrm>
            <a:off x="6372200" y="2257127"/>
            <a:ext cx="1728192" cy="307777"/>
          </a:xfrm>
          <a:prstGeom prst="rect">
            <a:avLst/>
          </a:prstGeom>
          <a:noFill/>
        </p:spPr>
        <p:txBody>
          <a:bodyPr wrap="square" rtlCol="0">
            <a:spAutoFit/>
          </a:bodyPr>
          <a:lstStyle/>
          <a:p>
            <a:r>
              <a:rPr lang="fr-FR" sz="1400" dirty="0" smtClean="0"/>
              <a:t>Alignement </a:t>
            </a:r>
            <a:r>
              <a:rPr lang="fr-FR" sz="1400" dirty="0" err="1" smtClean="0"/>
              <a:t>fiducial</a:t>
            </a:r>
            <a:endParaRPr lang="en-US" sz="1400" dirty="0"/>
          </a:p>
        </p:txBody>
      </p:sp>
      <p:cxnSp>
        <p:nvCxnSpPr>
          <p:cNvPr id="67" name="Connecteur droit avec flèche 66"/>
          <p:cNvCxnSpPr/>
          <p:nvPr/>
        </p:nvCxnSpPr>
        <p:spPr bwMode="auto">
          <a:xfrm flipH="1">
            <a:off x="7020272" y="2492896"/>
            <a:ext cx="72008" cy="36004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2830" y="237749"/>
            <a:ext cx="814803" cy="65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Espace réservé du numéro de diapositive 5"/>
          <p:cNvSpPr>
            <a:spLocks noGrp="1"/>
          </p:cNvSpPr>
          <p:nvPr>
            <p:ph type="sldNum" sz="quarter" idx="4"/>
          </p:nvPr>
        </p:nvSpPr>
        <p:spPr>
          <a:xfrm>
            <a:off x="8674925" y="6492875"/>
            <a:ext cx="469075" cy="365125"/>
          </a:xfrm>
          <a:prstGeom prst="rect">
            <a:avLst/>
          </a:prstGeom>
        </p:spPr>
        <p:txBody>
          <a:bodyPr/>
          <a:lstStyle>
            <a:lvl1pPr>
              <a:defRPr lang="sv-SE" sz="1200" smtClean="0">
                <a:solidFill>
                  <a:schemeClr val="bg1">
                    <a:lumMod val="50000"/>
                  </a:schemeClr>
                </a:solidFill>
              </a:defRPr>
            </a:lvl1pPr>
          </a:lstStyle>
          <a:p>
            <a:fld id="{551115BC-487E-4422-894C-CB7CD3E79223}" type="slidenum">
              <a:rPr lang="fr-FR" smtClean="0"/>
              <a:pPr/>
              <a:t>10</a:t>
            </a:fld>
            <a:endParaRPr lang="fr-FR"/>
          </a:p>
        </p:txBody>
      </p:sp>
      <p:sp>
        <p:nvSpPr>
          <p:cNvPr id="50" name="Espace réservé de la date 3"/>
          <p:cNvSpPr>
            <a:spLocks noGrp="1"/>
          </p:cNvSpPr>
          <p:nvPr>
            <p:ph type="dt" sz="half" idx="4294967295"/>
          </p:nvPr>
        </p:nvSpPr>
        <p:spPr>
          <a:xfrm>
            <a:off x="3633872" y="6492875"/>
            <a:ext cx="2315202" cy="365125"/>
          </a:xfrm>
          <a:prstGeom prst="rect">
            <a:avLst/>
          </a:prstGeom>
        </p:spPr>
        <p:txBody>
          <a:bodyPr/>
          <a:lstStyle>
            <a:lvl1pPr>
              <a:defRPr sz="1200">
                <a:solidFill>
                  <a:schemeClr val="bg1">
                    <a:lumMod val="50000"/>
                  </a:schemeClr>
                </a:solidFill>
              </a:defRPr>
            </a:lvl1pPr>
          </a:lstStyle>
          <a:p>
            <a:r>
              <a:rPr lang="en-US" dirty="0" smtClean="0"/>
              <a:t>Annual Review 23</a:t>
            </a:r>
            <a:r>
              <a:rPr lang="en-US" baseline="30000" dirty="0" smtClean="0"/>
              <a:t>rd</a:t>
            </a:r>
            <a:r>
              <a:rPr lang="en-US" dirty="0" smtClean="0"/>
              <a:t> April 2015</a:t>
            </a:r>
            <a:endParaRPr lang="sv-SE" dirty="0"/>
          </a:p>
        </p:txBody>
      </p:sp>
      <p:pic>
        <p:nvPicPr>
          <p:cNvPr id="52" name="Image 5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237748"/>
            <a:ext cx="814803" cy="657603"/>
          </a:xfrm>
          <a:prstGeom prst="rect">
            <a:avLst/>
          </a:prstGeom>
          <a:noFill/>
        </p:spPr>
      </p:pic>
      <p:sp>
        <p:nvSpPr>
          <p:cNvPr id="53" name="Title 1"/>
          <p:cNvSpPr txBox="1">
            <a:spLocks/>
          </p:cNvSpPr>
          <p:nvPr/>
        </p:nvSpPr>
        <p:spPr>
          <a:xfrm>
            <a:off x="107504" y="274638"/>
            <a:ext cx="7488832" cy="1143000"/>
          </a:xfrm>
          <a:prstGeom prst="rect">
            <a:avLst/>
          </a:prstGeom>
        </p:spPr>
        <p:txBody>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t>WP5: Selected technologies</a:t>
            </a:r>
            <a:endParaRPr lang="en-US" dirty="0"/>
          </a:p>
        </p:txBody>
      </p:sp>
    </p:spTree>
    <p:extLst>
      <p:ext uri="{BB962C8B-B14F-4D97-AF65-F5344CB8AC3E}">
        <p14:creationId xmlns:p14="http://schemas.microsoft.com/office/powerpoint/2010/main" val="41469731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
          </p:nvPr>
        </p:nvSpPr>
        <p:spPr/>
        <p:txBody>
          <a:bodyPr/>
          <a:lstStyle/>
          <a:p>
            <a:fld id="{551115BC-487E-4422-894C-CB7CD3E79223}" type="slidenum">
              <a:rPr lang="fr-FR" smtClean="0"/>
              <a:pPr/>
              <a:t>11</a:t>
            </a:fld>
            <a:endParaRPr lang="fr-FR"/>
          </a:p>
        </p:txBody>
      </p:sp>
      <p:pic>
        <p:nvPicPr>
          <p:cNvPr id="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9098" y="2254143"/>
            <a:ext cx="3899663" cy="3060340"/>
          </a:xfrm>
          <a:prstGeom prst="rect">
            <a:avLst/>
          </a:prstGeom>
          <a:solidFill>
            <a:schemeClr val="bg1"/>
          </a:solidFill>
          <a:ln w="0">
            <a:solidFill>
              <a:schemeClr val="tx1"/>
            </a:solidFill>
            <a:miter lim="800000"/>
            <a:headEnd/>
            <a:tailEnd/>
          </a:ln>
          <a:extLst/>
        </p:spPr>
      </p:pic>
      <p:sp>
        <p:nvSpPr>
          <p:cNvPr id="6" name="Rectangle 5"/>
          <p:cNvSpPr/>
          <p:nvPr/>
        </p:nvSpPr>
        <p:spPr>
          <a:xfrm>
            <a:off x="209058" y="5461625"/>
            <a:ext cx="5040560" cy="861774"/>
          </a:xfrm>
          <a:prstGeom prst="rect">
            <a:avLst/>
          </a:prstGeom>
        </p:spPr>
        <p:txBody>
          <a:bodyPr wrap="square">
            <a:spAutoFit/>
          </a:bodyPr>
          <a:lstStyle/>
          <a:p>
            <a:pPr marL="285750" lvl="2" indent="-285750">
              <a:lnSpc>
                <a:spcPts val="2000"/>
              </a:lnSpc>
              <a:buSzPct val="90000"/>
              <a:buFont typeface="Arial" panose="020B0604020202020204" pitchFamily="34" charset="0"/>
              <a:buChar char="•"/>
            </a:pPr>
            <a:r>
              <a:rPr lang="fr-FR" sz="1600" dirty="0" smtClean="0">
                <a:solidFill>
                  <a:srgbClr val="666666"/>
                </a:solidFill>
              </a:rPr>
              <a:t>Volumes of the </a:t>
            </a:r>
            <a:r>
              <a:rPr lang="fr-FR" sz="1600" dirty="0" err="1" smtClean="0">
                <a:solidFill>
                  <a:srgbClr val="666666"/>
                </a:solidFill>
              </a:rPr>
              <a:t>helium</a:t>
            </a:r>
            <a:r>
              <a:rPr lang="fr-FR" sz="1600" dirty="0" smtClean="0">
                <a:solidFill>
                  <a:srgbClr val="666666"/>
                </a:solidFill>
              </a:rPr>
              <a:t> circuits and </a:t>
            </a:r>
            <a:r>
              <a:rPr lang="fr-FR" sz="1600" dirty="0" err="1" smtClean="0">
                <a:solidFill>
                  <a:srgbClr val="666666"/>
                </a:solidFill>
              </a:rPr>
              <a:t>vessels</a:t>
            </a:r>
            <a:r>
              <a:rPr lang="fr-FR" sz="1600" dirty="0" smtClean="0">
                <a:solidFill>
                  <a:srgbClr val="666666"/>
                </a:solidFill>
              </a:rPr>
              <a:t> &lt; 50 l</a:t>
            </a:r>
          </a:p>
          <a:p>
            <a:pPr marL="285750" lvl="2" indent="-285750">
              <a:lnSpc>
                <a:spcPts val="2000"/>
              </a:lnSpc>
              <a:buSzPct val="90000"/>
              <a:buFont typeface="Arial" panose="020B0604020202020204" pitchFamily="34" charset="0"/>
              <a:buChar char="•"/>
            </a:pPr>
            <a:r>
              <a:rPr lang="fr-FR" sz="1600" dirty="0">
                <a:solidFill>
                  <a:srgbClr val="666666"/>
                </a:solidFill>
              </a:rPr>
              <a:t>1,431 bars&lt; </a:t>
            </a:r>
            <a:r>
              <a:rPr lang="fr-FR" sz="1600" dirty="0" err="1">
                <a:solidFill>
                  <a:srgbClr val="666666"/>
                </a:solidFill>
              </a:rPr>
              <a:t>Working</a:t>
            </a:r>
            <a:r>
              <a:rPr lang="fr-FR" sz="1600" dirty="0">
                <a:solidFill>
                  <a:srgbClr val="666666"/>
                </a:solidFill>
              </a:rPr>
              <a:t> </a:t>
            </a:r>
            <a:r>
              <a:rPr lang="fr-FR" sz="1600" dirty="0" smtClean="0">
                <a:solidFill>
                  <a:srgbClr val="666666"/>
                </a:solidFill>
              </a:rPr>
              <a:t>pressure</a:t>
            </a:r>
          </a:p>
          <a:p>
            <a:pPr marL="285750" lvl="2" indent="-285750">
              <a:lnSpc>
                <a:spcPts val="2000"/>
              </a:lnSpc>
              <a:buSzPct val="90000"/>
              <a:buFont typeface="Arial" panose="020B0604020202020204" pitchFamily="34" charset="0"/>
              <a:buChar char="•"/>
            </a:pPr>
            <a:r>
              <a:rPr lang="fr-FR" sz="1600" dirty="0" smtClean="0">
                <a:solidFill>
                  <a:srgbClr val="666666"/>
                </a:solidFill>
              </a:rPr>
              <a:t>Ps = 1,9 bars</a:t>
            </a:r>
            <a:endParaRPr lang="fr-FR" sz="1600" dirty="0">
              <a:solidFill>
                <a:srgbClr val="666666"/>
              </a:solidFill>
            </a:endParaRPr>
          </a:p>
        </p:txBody>
      </p:sp>
      <p:sp>
        <p:nvSpPr>
          <p:cNvPr id="7" name="Accolade fermante 6"/>
          <p:cNvSpPr/>
          <p:nvPr/>
        </p:nvSpPr>
        <p:spPr>
          <a:xfrm>
            <a:off x="4601546" y="5568476"/>
            <a:ext cx="72008" cy="64807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23966" y="2999148"/>
            <a:ext cx="3165906" cy="3117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Connecteur droit avec flèche 10"/>
          <p:cNvCxnSpPr>
            <a:stCxn id="7" idx="1"/>
          </p:cNvCxnSpPr>
          <p:nvPr/>
        </p:nvCxnSpPr>
        <p:spPr bwMode="auto">
          <a:xfrm flipV="1">
            <a:off x="4673554" y="5088835"/>
            <a:ext cx="2633365" cy="803677"/>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p:spPr>
      </p:cxnSp>
      <p:sp>
        <p:nvSpPr>
          <p:cNvPr id="12" name="Rectangle 11"/>
          <p:cNvSpPr/>
          <p:nvPr/>
        </p:nvSpPr>
        <p:spPr>
          <a:xfrm>
            <a:off x="4817546" y="1881586"/>
            <a:ext cx="4234209" cy="861774"/>
          </a:xfrm>
          <a:prstGeom prst="rect">
            <a:avLst/>
          </a:prstGeom>
          <a:ln>
            <a:solidFill>
              <a:srgbClr val="FF0000"/>
            </a:solidFill>
          </a:ln>
        </p:spPr>
        <p:txBody>
          <a:bodyPr wrap="square">
            <a:spAutoFit/>
          </a:bodyPr>
          <a:lstStyle/>
          <a:p>
            <a:pPr marL="0" lvl="2" algn="ctr">
              <a:lnSpc>
                <a:spcPts val="2000"/>
              </a:lnSpc>
              <a:buSzPct val="90000"/>
            </a:pPr>
            <a:r>
              <a:rPr lang="en-GB" sz="2000" b="1" dirty="0" smtClean="0">
                <a:solidFill>
                  <a:srgbClr val="666666"/>
                </a:solidFill>
              </a:rPr>
              <a:t>TUV Nord analysis report:</a:t>
            </a:r>
          </a:p>
          <a:p>
            <a:pPr marL="0" lvl="2" algn="ctr">
              <a:lnSpc>
                <a:spcPts val="2000"/>
              </a:lnSpc>
              <a:buSzPct val="90000"/>
            </a:pPr>
            <a:r>
              <a:rPr lang="en-GB" sz="2000" b="1" dirty="0" smtClean="0">
                <a:solidFill>
                  <a:srgbClr val="666666"/>
                </a:solidFill>
              </a:rPr>
              <a:t>The elliptical cryomodules are classified according to PED article 3.3</a:t>
            </a:r>
            <a:endParaRPr lang="fr-FR" sz="2000" b="1" dirty="0">
              <a:solidFill>
                <a:srgbClr val="666666"/>
              </a:solidFill>
            </a:endParaRPr>
          </a:p>
        </p:txBody>
      </p:sp>
      <p:sp>
        <p:nvSpPr>
          <p:cNvPr id="13" name="Rectangle 12"/>
          <p:cNvSpPr/>
          <p:nvPr/>
        </p:nvSpPr>
        <p:spPr>
          <a:xfrm>
            <a:off x="667119" y="129423"/>
            <a:ext cx="6639799" cy="1083616"/>
          </a:xfrm>
          <a:prstGeom prst="rect">
            <a:avLst/>
          </a:prstGeom>
        </p:spPr>
        <p:txBody>
          <a:bodyPr/>
          <a:lstStyle/>
          <a:p>
            <a:pPr marL="39688" lvl="2" indent="-39688" algn="ctr" eaLnBrk="0" hangingPunct="0"/>
            <a:r>
              <a:rPr lang="fr-FR" sz="2800" dirty="0" smtClean="0">
                <a:solidFill>
                  <a:schemeClr val="bg1"/>
                </a:solidFill>
                <a:latin typeface="+mj-lt"/>
                <a:ea typeface="+mj-ea"/>
                <a:cs typeface="+mj-cs"/>
                <a:sym typeface="Lucida Grande" charset="0"/>
              </a:rPr>
              <a:t>WP5: </a:t>
            </a:r>
            <a:r>
              <a:rPr lang="fr-FR" sz="2800" dirty="0" err="1" smtClean="0">
                <a:solidFill>
                  <a:schemeClr val="bg1"/>
                </a:solidFill>
                <a:latin typeface="+mj-lt"/>
                <a:ea typeface="+mj-ea"/>
                <a:cs typeface="+mj-cs"/>
                <a:sym typeface="Lucida Grande" charset="0"/>
              </a:rPr>
              <a:t>Elliptical</a:t>
            </a:r>
            <a:r>
              <a:rPr lang="fr-FR" sz="2800" dirty="0" smtClean="0">
                <a:solidFill>
                  <a:schemeClr val="bg1"/>
                </a:solidFill>
                <a:latin typeface="+mj-lt"/>
                <a:ea typeface="+mj-ea"/>
                <a:cs typeface="+mj-cs"/>
                <a:sym typeface="Lucida Grande" charset="0"/>
              </a:rPr>
              <a:t> </a:t>
            </a:r>
            <a:r>
              <a:rPr lang="fr-FR" sz="2800" dirty="0" err="1" smtClean="0">
                <a:solidFill>
                  <a:schemeClr val="bg1"/>
                </a:solidFill>
                <a:latin typeface="+mj-lt"/>
                <a:ea typeface="+mj-ea"/>
                <a:cs typeface="+mj-cs"/>
                <a:sym typeface="Lucida Grande" charset="0"/>
              </a:rPr>
              <a:t>Cryomodules</a:t>
            </a:r>
            <a:r>
              <a:rPr lang="fr-FR" sz="2800" dirty="0" smtClean="0">
                <a:solidFill>
                  <a:schemeClr val="bg1"/>
                </a:solidFill>
                <a:latin typeface="+mj-lt"/>
                <a:ea typeface="+mj-ea"/>
                <a:cs typeface="+mj-cs"/>
                <a:sym typeface="Lucida Grande" charset="0"/>
              </a:rPr>
              <a:t>:</a:t>
            </a:r>
          </a:p>
          <a:p>
            <a:pPr marL="39688" lvl="2" indent="-39688" algn="ctr" eaLnBrk="0" hangingPunct="0"/>
            <a:r>
              <a:rPr lang="fr-FR" sz="2800" dirty="0" err="1" smtClean="0">
                <a:solidFill>
                  <a:schemeClr val="bg1"/>
                </a:solidFill>
                <a:latin typeface="+mj-lt"/>
                <a:ea typeface="+mj-ea"/>
                <a:cs typeface="+mj-cs"/>
                <a:sym typeface="Lucida Grande" charset="0"/>
              </a:rPr>
              <a:t>Compliance</a:t>
            </a:r>
            <a:r>
              <a:rPr lang="fr-FR" sz="2800" dirty="0" smtClean="0">
                <a:solidFill>
                  <a:schemeClr val="bg1"/>
                </a:solidFill>
                <a:latin typeface="+mj-lt"/>
                <a:ea typeface="+mj-ea"/>
                <a:cs typeface="+mj-cs"/>
                <a:sym typeface="Lucida Grande" charset="0"/>
              </a:rPr>
              <a:t> </a:t>
            </a:r>
            <a:r>
              <a:rPr lang="fr-FR" sz="2800" dirty="0" err="1">
                <a:solidFill>
                  <a:schemeClr val="bg1"/>
                </a:solidFill>
                <a:latin typeface="+mj-lt"/>
                <a:ea typeface="+mj-ea"/>
                <a:cs typeface="+mj-cs"/>
                <a:sym typeface="Lucida Grande" charset="0"/>
              </a:rPr>
              <a:t>with</a:t>
            </a:r>
            <a:r>
              <a:rPr lang="fr-FR" sz="2800" dirty="0">
                <a:solidFill>
                  <a:schemeClr val="bg1"/>
                </a:solidFill>
                <a:latin typeface="+mj-lt"/>
                <a:ea typeface="+mj-ea"/>
                <a:cs typeface="+mj-cs"/>
                <a:sym typeface="Lucida Grande" charset="0"/>
              </a:rPr>
              <a:t> </a:t>
            </a:r>
            <a:r>
              <a:rPr lang="fr-FR" sz="2800" dirty="0" err="1">
                <a:solidFill>
                  <a:schemeClr val="bg1"/>
                </a:solidFill>
                <a:latin typeface="+mj-lt"/>
                <a:ea typeface="+mj-ea"/>
                <a:cs typeface="+mj-cs"/>
                <a:sym typeface="Lucida Grande" charset="0"/>
              </a:rPr>
              <a:t>European</a:t>
            </a:r>
            <a:r>
              <a:rPr lang="fr-FR" sz="2800" dirty="0">
                <a:solidFill>
                  <a:schemeClr val="bg1"/>
                </a:solidFill>
                <a:latin typeface="+mj-lt"/>
                <a:ea typeface="+mj-ea"/>
                <a:cs typeface="+mj-cs"/>
                <a:sym typeface="Lucida Grande" charset="0"/>
              </a:rPr>
              <a:t> </a:t>
            </a:r>
          </a:p>
          <a:p>
            <a:pPr marL="39688" lvl="2" indent="-39688" algn="ctr" eaLnBrk="0" hangingPunct="0"/>
            <a:r>
              <a:rPr lang="fr-FR" sz="2800" dirty="0">
                <a:solidFill>
                  <a:schemeClr val="bg1"/>
                </a:solidFill>
                <a:latin typeface="+mj-lt"/>
                <a:ea typeface="+mj-ea"/>
                <a:cs typeface="+mj-cs"/>
                <a:sym typeface="Lucida Grande" charset="0"/>
              </a:rPr>
              <a:t>PED </a:t>
            </a:r>
            <a:r>
              <a:rPr lang="en-GB" sz="2800" dirty="0">
                <a:solidFill>
                  <a:schemeClr val="bg1"/>
                </a:solidFill>
                <a:latin typeface="+mj-lt"/>
                <a:ea typeface="+mj-ea"/>
                <a:cs typeface="+mj-cs"/>
                <a:sym typeface="Lucida Grande" charset="0"/>
              </a:rPr>
              <a:t>97/23/EC </a:t>
            </a:r>
          </a:p>
        </p:txBody>
      </p:sp>
      <p:sp>
        <p:nvSpPr>
          <p:cNvPr id="14" name="ZoneTexte 13"/>
          <p:cNvSpPr txBox="1"/>
          <p:nvPr/>
        </p:nvSpPr>
        <p:spPr>
          <a:xfrm>
            <a:off x="340932" y="1494843"/>
            <a:ext cx="4295217" cy="523220"/>
          </a:xfrm>
          <a:prstGeom prst="rect">
            <a:avLst/>
          </a:prstGeom>
          <a:solidFill>
            <a:schemeClr val="bg1"/>
          </a:solidFill>
          <a:ln>
            <a:solidFill>
              <a:schemeClr val="tx1"/>
            </a:solidFill>
          </a:ln>
        </p:spPr>
        <p:txBody>
          <a:bodyPr wrap="square" rtlCol="0">
            <a:spAutoFit/>
          </a:bodyPr>
          <a:lstStyle>
            <a:defPPr>
              <a:defRPr lang="fr-FR"/>
            </a:defPPr>
            <a:lvl1pPr algn="ctr">
              <a:defRPr sz="1400" bmk="">
                <a:solidFill>
                  <a:schemeClr val="bg1">
                    <a:lumMod val="50000"/>
                  </a:schemeClr>
                </a:solidFill>
              </a:defRPr>
            </a:lvl1pPr>
          </a:lstStyle>
          <a:p>
            <a:r>
              <a:rPr lang="en-GB" dirty="0"/>
              <a:t>Cryo pipes designed to reduce the overpressure in case of beam vacuum failure</a:t>
            </a:r>
          </a:p>
        </p:txBody>
      </p:sp>
      <p:sp>
        <p:nvSpPr>
          <p:cNvPr id="15" name="Rectangle 14"/>
          <p:cNvSpPr/>
          <p:nvPr/>
        </p:nvSpPr>
        <p:spPr>
          <a:xfrm>
            <a:off x="2488541" y="4572547"/>
            <a:ext cx="1980220" cy="738664"/>
          </a:xfrm>
          <a:prstGeom prst="rect">
            <a:avLst/>
          </a:prstGeom>
          <a:solidFill>
            <a:schemeClr val="bg1"/>
          </a:solidFill>
          <a:ln>
            <a:noFill/>
          </a:ln>
        </p:spPr>
        <p:txBody>
          <a:bodyPr wrap="square" rtlCol="0">
            <a:spAutoFit/>
          </a:bodyPr>
          <a:lstStyle/>
          <a:p>
            <a:pPr algn="ctr"/>
            <a:r>
              <a:rPr lang="en-GB" sz="1400" dirty="0" bmk="">
                <a:solidFill>
                  <a:schemeClr val="bg1">
                    <a:lumMod val="50000"/>
                  </a:schemeClr>
                </a:solidFill>
              </a:rPr>
              <a:t>continuous diphasic pipe </a:t>
            </a:r>
            <a:r>
              <a:rPr lang="en-GB" sz="1400" dirty="0" bmk="">
                <a:solidFill>
                  <a:schemeClr val="bg1">
                    <a:lumMod val="50000"/>
                  </a:schemeClr>
                </a:solidFill>
                <a:latin typeface="Symbol" panose="05050102010706020507" pitchFamily="18" charset="2"/>
              </a:rPr>
              <a:t>F</a:t>
            </a:r>
            <a:r>
              <a:rPr lang="en-GB" sz="1400" dirty="0" bmk="">
                <a:solidFill>
                  <a:schemeClr val="bg1">
                    <a:lumMod val="50000"/>
                  </a:schemeClr>
                </a:solidFill>
              </a:rPr>
              <a:t>=100 with large curvatures</a:t>
            </a:r>
            <a:endParaRPr lang="en-US" sz="1400" dirty="0" bmk="">
              <a:solidFill>
                <a:schemeClr val="bg1">
                  <a:lumMod val="50000"/>
                </a:schemeClr>
              </a:solidFill>
            </a:endParaRPr>
          </a:p>
        </p:txBody>
      </p:sp>
      <p:sp>
        <p:nvSpPr>
          <p:cNvPr id="16" name="Rectangle 15"/>
          <p:cNvSpPr/>
          <p:nvPr/>
        </p:nvSpPr>
        <p:spPr>
          <a:xfrm>
            <a:off x="601254" y="2458605"/>
            <a:ext cx="2777186" cy="523220"/>
          </a:xfrm>
          <a:prstGeom prst="rect">
            <a:avLst/>
          </a:prstGeom>
          <a:solidFill>
            <a:schemeClr val="bg1"/>
          </a:solidFill>
          <a:ln>
            <a:noFill/>
          </a:ln>
        </p:spPr>
        <p:txBody>
          <a:bodyPr wrap="square" rtlCol="0">
            <a:spAutoFit/>
          </a:bodyPr>
          <a:lstStyle/>
          <a:p>
            <a:pPr algn="ctr"/>
            <a:r>
              <a:rPr lang="en-GB" sz="1400" dirty="0" bmk="">
                <a:solidFill>
                  <a:schemeClr val="bg1">
                    <a:lumMod val="50000"/>
                  </a:schemeClr>
                </a:solidFill>
              </a:rPr>
              <a:t>2 </a:t>
            </a:r>
            <a:r>
              <a:rPr lang="en-GB" sz="1400" dirty="0" bmk="">
                <a:solidFill>
                  <a:schemeClr val="bg1">
                    <a:lumMod val="50000"/>
                  </a:schemeClr>
                </a:solidFill>
                <a:latin typeface="Symbol" panose="05050102010706020507" pitchFamily="18" charset="2"/>
              </a:rPr>
              <a:t>F</a:t>
            </a:r>
            <a:r>
              <a:rPr lang="en-GB" sz="1400" dirty="0" bmk="">
                <a:solidFill>
                  <a:schemeClr val="bg1">
                    <a:lumMod val="50000"/>
                  </a:schemeClr>
                </a:solidFill>
              </a:rPr>
              <a:t>=100 bursting disks at each extremity</a:t>
            </a:r>
            <a:endParaRPr lang="en-US" sz="1400" dirty="0" bmk="">
              <a:solidFill>
                <a:schemeClr val="bg1">
                  <a:lumMod val="50000"/>
                </a:schemeClr>
              </a:solidFill>
            </a:endParaRPr>
          </a:p>
        </p:txBody>
      </p:sp>
    </p:spTree>
    <p:extLst>
      <p:ext uri="{BB962C8B-B14F-4D97-AF65-F5344CB8AC3E}">
        <p14:creationId xmlns:p14="http://schemas.microsoft.com/office/powerpoint/2010/main" val="33727251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WP5: Medium Beta Elliptical Cavities</a:t>
            </a:r>
            <a:endParaRPr lang="en-US" dirty="0"/>
          </a:p>
        </p:txBody>
      </p:sp>
      <p:sp>
        <p:nvSpPr>
          <p:cNvPr id="3" name="Content Placeholder 2"/>
          <p:cNvSpPr>
            <a:spLocks noGrp="1"/>
          </p:cNvSpPr>
          <p:nvPr>
            <p:ph idx="1"/>
          </p:nvPr>
        </p:nvSpPr>
        <p:spPr>
          <a:xfrm>
            <a:off x="276915" y="1574177"/>
            <a:ext cx="8642393" cy="4443670"/>
          </a:xfrm>
        </p:spPr>
        <p:txBody>
          <a:bodyPr/>
          <a:lstStyle/>
          <a:p>
            <a:pPr marL="342900" indent="-342900">
              <a:buFont typeface="Arial"/>
              <a:buChar char="•"/>
            </a:pPr>
            <a:r>
              <a:rPr lang="en-US" sz="2400" dirty="0" smtClean="0"/>
              <a:t>Cavities will be supplied by INFN – LASA</a:t>
            </a:r>
          </a:p>
          <a:p>
            <a:pPr marL="342900" indent="-342900">
              <a:buFont typeface="Arial"/>
              <a:buChar char="•"/>
            </a:pPr>
            <a:r>
              <a:rPr lang="en-US" sz="2400" dirty="0" smtClean="0"/>
              <a:t>Cavity design has started – will be plug compatible with CEA design</a:t>
            </a:r>
          </a:p>
          <a:p>
            <a:pPr marL="342900" indent="-342900">
              <a:buFont typeface="Arial"/>
              <a:buChar char="•"/>
            </a:pPr>
            <a:r>
              <a:rPr lang="en-US" sz="2400" dirty="0" smtClean="0"/>
              <a:t>Baseline is standard </a:t>
            </a:r>
            <a:r>
              <a:rPr lang="en-US" sz="2400" dirty="0" err="1" smtClean="0"/>
              <a:t>Nb</a:t>
            </a:r>
            <a:endParaRPr lang="en-US" sz="2400" dirty="0"/>
          </a:p>
          <a:p>
            <a:pPr marL="342900" indent="-342900">
              <a:buFont typeface="Arial"/>
              <a:buChar char="•"/>
            </a:pPr>
            <a:r>
              <a:rPr lang="en-US" sz="2400" dirty="0" smtClean="0"/>
              <a:t> Large grain </a:t>
            </a:r>
            <a:r>
              <a:rPr lang="en-US" sz="2400" dirty="0" err="1" smtClean="0"/>
              <a:t>Nb</a:t>
            </a:r>
            <a:r>
              <a:rPr lang="en-US" sz="2400" dirty="0" smtClean="0"/>
              <a:t> is a separate  R&amp;D effort – this may become baseline if successful and within schedule.</a:t>
            </a:r>
            <a:endParaRPr lang="en-US" sz="2400" dirty="0"/>
          </a:p>
        </p:txBody>
      </p:sp>
      <p:sp>
        <p:nvSpPr>
          <p:cNvPr id="4" name="Slide Number Placeholder 3"/>
          <p:cNvSpPr>
            <a:spLocks noGrp="1"/>
          </p:cNvSpPr>
          <p:nvPr>
            <p:ph type="sldNum" sz="quarter" idx="12"/>
          </p:nvPr>
        </p:nvSpPr>
        <p:spPr/>
        <p:txBody>
          <a:bodyPr/>
          <a:lstStyle/>
          <a:p>
            <a:fld id="{038C62C7-F79B-CD4A-A5DF-5683BBEC4A65}" type="slidenum">
              <a:rPr lang="sv-SE" smtClean="0"/>
              <a:t>12</a:t>
            </a:fld>
            <a:endParaRPr lang="sv-SE"/>
          </a:p>
        </p:txBody>
      </p:sp>
    </p:spTree>
    <p:extLst>
      <p:ext uri="{BB962C8B-B14F-4D97-AF65-F5344CB8AC3E}">
        <p14:creationId xmlns:p14="http://schemas.microsoft.com/office/powerpoint/2010/main" val="36324802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400" dirty="0" smtClean="0">
                <a:solidFill>
                  <a:srgbClr val="FF0000"/>
                </a:solidFill>
              </a:rPr>
              <a:t>Medium beta cavities</a:t>
            </a:r>
            <a:endParaRPr lang="en-GB" sz="3600" dirty="0">
              <a:solidFill>
                <a:srgbClr val="FF0000"/>
              </a:solidFill>
            </a:endParaRPr>
          </a:p>
        </p:txBody>
      </p:sp>
      <p:sp>
        <p:nvSpPr>
          <p:cNvPr id="3" name="Content Placeholder 2"/>
          <p:cNvSpPr>
            <a:spLocks noGrp="1"/>
          </p:cNvSpPr>
          <p:nvPr>
            <p:ph idx="1"/>
          </p:nvPr>
        </p:nvSpPr>
        <p:spPr>
          <a:solidFill>
            <a:srgbClr val="FFFFFF"/>
          </a:solidFill>
        </p:spPr>
        <p:txBody>
          <a:bodyPr lIns="85699" tIns="42850" rIns="85699" bIns="42850">
            <a:normAutofit/>
          </a:bodyPr>
          <a:lstStyle/>
          <a:p>
            <a:pPr marL="0" indent="0">
              <a:buNone/>
            </a:pPr>
            <a:r>
              <a:rPr lang="en-US" sz="2400" b="1" dirty="0" smtClean="0"/>
              <a:t>INFN Plug - compatible design just started (but well in progress)</a:t>
            </a:r>
            <a:endParaRPr lang="en-US" sz="2400" b="1" dirty="0"/>
          </a:p>
          <a:p>
            <a:pPr marL="57140" indent="0">
              <a:buNone/>
            </a:pPr>
            <a:endParaRPr lang="en-GB" dirty="0" smtClean="0">
              <a:solidFill>
                <a:srgbClr val="000000"/>
              </a:solidFill>
            </a:endParaRPr>
          </a:p>
          <a:p>
            <a:pPr marL="400040" indent="-342900">
              <a:buFont typeface="Arial"/>
              <a:buChar char="•"/>
            </a:pPr>
            <a:endParaRPr lang="en-GB" dirty="0" smtClean="0">
              <a:solidFill>
                <a:srgbClr val="000000"/>
              </a:solidFill>
            </a:endParaRPr>
          </a:p>
          <a:p>
            <a:pPr marL="800100" lvl="1" indent="-342900">
              <a:buFont typeface="Arial"/>
              <a:buChar char="•"/>
            </a:pPr>
            <a:endParaRPr lang="en-GB" dirty="0" smtClean="0">
              <a:solidFill>
                <a:srgbClr val="000000"/>
              </a:solidFill>
            </a:endParaRPr>
          </a:p>
          <a:p>
            <a:pPr marL="800019" lvl="1" indent="-342900">
              <a:buFont typeface="Arial"/>
              <a:buChar char="•"/>
            </a:pPr>
            <a:endParaRPr lang="en-GB" dirty="0" smtClean="0">
              <a:solidFill>
                <a:srgbClr val="00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13</a:t>
            </a:fld>
            <a:endParaRPr lang="sv-SE">
              <a:solidFill>
                <a:prstClr val="black">
                  <a:tint val="75000"/>
                </a:prstClr>
              </a:solidFill>
              <a:latin typeface="Calibri"/>
            </a:endParaRPr>
          </a:p>
        </p:txBody>
      </p:sp>
      <p:sp>
        <p:nvSpPr>
          <p:cNvPr id="5" name="Segnaposto contenuto 2"/>
          <p:cNvSpPr txBox="1">
            <a:spLocks/>
          </p:cNvSpPr>
          <p:nvPr/>
        </p:nvSpPr>
        <p:spPr>
          <a:xfrm>
            <a:off x="457200" y="2582553"/>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rgbClr val="00000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rgbClr val="00000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rgbClr val="00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rgbClr val="0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2000" dirty="0" smtClean="0">
              <a:latin typeface="Calibri"/>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5297487"/>
            <a:ext cx="7340600" cy="156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uppo 14"/>
          <p:cNvGrpSpPr/>
          <p:nvPr/>
        </p:nvGrpSpPr>
        <p:grpSpPr>
          <a:xfrm>
            <a:off x="377450" y="2093434"/>
            <a:ext cx="8389099" cy="3325798"/>
            <a:chOff x="395536" y="1466488"/>
            <a:chExt cx="8389099" cy="3325798"/>
          </a:xfrm>
        </p:grpSpPr>
        <p:pic>
          <p:nvPicPr>
            <p:cNvPr id="16" name="Immagin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466488"/>
              <a:ext cx="3852595" cy="3322117"/>
            </a:xfrm>
            <a:prstGeom prst="rect">
              <a:avLst/>
            </a:prstGeom>
          </p:spPr>
        </p:pic>
        <p:pic>
          <p:nvPicPr>
            <p:cNvPr id="17" name="Immagin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1466488"/>
              <a:ext cx="4331795" cy="3325798"/>
            </a:xfrm>
            <a:prstGeom prst="rect">
              <a:avLst/>
            </a:prstGeom>
          </p:spPr>
        </p:pic>
      </p:grpSp>
    </p:spTree>
    <p:extLst>
      <p:ext uri="{BB962C8B-B14F-4D97-AF65-F5344CB8AC3E}">
        <p14:creationId xmlns:p14="http://schemas.microsoft.com/office/powerpoint/2010/main" val="29430353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046" y="157408"/>
            <a:ext cx="7139136" cy="1143000"/>
          </a:xfrm>
        </p:spPr>
        <p:txBody>
          <a:bodyPr/>
          <a:lstStyle/>
          <a:p>
            <a:r>
              <a:rPr lang="en-US" dirty="0" smtClean="0">
                <a:solidFill>
                  <a:schemeClr val="bg2"/>
                </a:solidFill>
              </a:rPr>
              <a:t>WP5: High Beta Cavities provided by STFC</a:t>
            </a:r>
            <a:endParaRPr lang="en-US" dirty="0">
              <a:solidFill>
                <a:schemeClr val="bg2"/>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14</a:t>
            </a:fld>
            <a:endParaRPr lang="sv-SE">
              <a:solidFill>
                <a:prstClr val="black">
                  <a:tint val="75000"/>
                </a:prstClr>
              </a:solidFill>
              <a:latin typeface="Calibri"/>
            </a:endParaRPr>
          </a:p>
        </p:txBody>
      </p:sp>
      <p:sp>
        <p:nvSpPr>
          <p:cNvPr id="6" name="Content Placeholder 2"/>
          <p:cNvSpPr>
            <a:spLocks noGrp="1"/>
          </p:cNvSpPr>
          <p:nvPr>
            <p:ph idx="1"/>
          </p:nvPr>
        </p:nvSpPr>
        <p:spPr>
          <a:xfrm>
            <a:off x="457200" y="1600200"/>
            <a:ext cx="8229600" cy="5121275"/>
          </a:xfrm>
        </p:spPr>
        <p:txBody>
          <a:bodyPr lIns="85699" tIns="42850" rIns="85699" bIns="42850">
            <a:normAutofit fontScale="55000" lnSpcReduction="20000"/>
          </a:bodyPr>
          <a:lstStyle/>
          <a:p>
            <a:pPr>
              <a:buFont typeface="Wingdings" panose="05000000000000000000" pitchFamily="2" charset="2"/>
              <a:buChar char="Ø"/>
            </a:pPr>
            <a:r>
              <a:rPr lang="en-GB" sz="3300" dirty="0" smtClean="0">
                <a:solidFill>
                  <a:srgbClr val="0070C0"/>
                </a:solidFill>
              </a:rPr>
              <a:t>84 (+ 4 spare) high-β </a:t>
            </a:r>
            <a:r>
              <a:rPr lang="en-GB" sz="3300" dirty="0">
                <a:solidFill>
                  <a:srgbClr val="0070C0"/>
                </a:solidFill>
              </a:rPr>
              <a:t>dressed </a:t>
            </a:r>
            <a:r>
              <a:rPr lang="en-GB" sz="3300" dirty="0" smtClean="0">
                <a:solidFill>
                  <a:srgbClr val="0070C0"/>
                </a:solidFill>
              </a:rPr>
              <a:t>elliptical cavities capable of achieving </a:t>
            </a:r>
            <a:r>
              <a:rPr lang="en-GB" sz="3300" dirty="0">
                <a:solidFill>
                  <a:srgbClr val="0070C0"/>
                </a:solidFill>
              </a:rPr>
              <a:t>22.9 MV/m at 704 MHz, with a </a:t>
            </a:r>
            <a:r>
              <a:rPr lang="en-GB" sz="3300" dirty="0" err="1">
                <a:solidFill>
                  <a:srgbClr val="0070C0"/>
                </a:solidFill>
              </a:rPr>
              <a:t>Q</a:t>
            </a:r>
            <a:r>
              <a:rPr lang="en-GB" sz="3300" baseline="-25000" dirty="0" err="1">
                <a:solidFill>
                  <a:srgbClr val="0070C0"/>
                </a:solidFill>
              </a:rPr>
              <a:t>o</a:t>
            </a:r>
            <a:r>
              <a:rPr lang="en-GB" sz="3300" dirty="0">
                <a:solidFill>
                  <a:srgbClr val="0070C0"/>
                </a:solidFill>
              </a:rPr>
              <a:t> better than 5 x </a:t>
            </a:r>
            <a:r>
              <a:rPr lang="en-GB" sz="3300" dirty="0" smtClean="0">
                <a:solidFill>
                  <a:srgbClr val="0070C0"/>
                </a:solidFill>
              </a:rPr>
              <a:t>10</a:t>
            </a:r>
            <a:r>
              <a:rPr lang="en-GB" sz="3300" baseline="30000" dirty="0" smtClean="0">
                <a:solidFill>
                  <a:srgbClr val="0070C0"/>
                </a:solidFill>
              </a:rPr>
              <a:t>9</a:t>
            </a:r>
            <a:endParaRPr lang="en-GB" sz="3300" dirty="0">
              <a:solidFill>
                <a:srgbClr val="0070C0"/>
              </a:solidFill>
            </a:endParaRPr>
          </a:p>
          <a:p>
            <a:pPr marL="0" indent="0">
              <a:buNone/>
            </a:pPr>
            <a:endParaRPr lang="en-GB" sz="1800" dirty="0" smtClean="0">
              <a:solidFill>
                <a:srgbClr val="0070C0"/>
              </a:solidFill>
            </a:endParaRPr>
          </a:p>
          <a:p>
            <a:pPr lvl="0"/>
            <a:r>
              <a:rPr lang="en-GB" sz="2900" dirty="0" smtClean="0"/>
              <a:t>Niobium </a:t>
            </a:r>
            <a:r>
              <a:rPr lang="en-GB" sz="2900" dirty="0"/>
              <a:t>procurement: STFC to procure the high RRR Niobium for the high-β elliptical dressed cavities in agreement with the SRF collaboration for the ESS </a:t>
            </a:r>
            <a:r>
              <a:rPr lang="en-GB" sz="2900" dirty="0" err="1"/>
              <a:t>linac</a:t>
            </a:r>
            <a:r>
              <a:rPr lang="en-GB" sz="2900" dirty="0"/>
              <a:t>.</a:t>
            </a:r>
          </a:p>
          <a:p>
            <a:pPr marL="0" indent="0">
              <a:buNone/>
            </a:pPr>
            <a:endParaRPr lang="en-GB" dirty="0"/>
          </a:p>
          <a:p>
            <a:pPr lvl="0"/>
            <a:r>
              <a:rPr lang="en-GB" sz="2900" dirty="0"/>
              <a:t>Cavity fabrication of the 84 (+4 spare) high-β elliptical dressed cavity in industry including:</a:t>
            </a:r>
          </a:p>
          <a:p>
            <a:pPr lvl="1"/>
            <a:r>
              <a:rPr lang="en-GB" sz="2500" dirty="0"/>
              <a:t>Cavity fabrication.</a:t>
            </a:r>
          </a:p>
          <a:p>
            <a:pPr lvl="1"/>
            <a:r>
              <a:rPr lang="en-GB" sz="2500" dirty="0"/>
              <a:t>Chemical processing.</a:t>
            </a:r>
          </a:p>
          <a:p>
            <a:pPr lvl="1"/>
            <a:r>
              <a:rPr lang="en-GB" sz="2500" dirty="0"/>
              <a:t>Heat treatment.</a:t>
            </a:r>
          </a:p>
          <a:p>
            <a:pPr lvl="1"/>
            <a:r>
              <a:rPr lang="en-GB" sz="2500" dirty="0"/>
              <a:t>Vacuum processing.</a:t>
            </a:r>
          </a:p>
          <a:p>
            <a:pPr lvl="1"/>
            <a:r>
              <a:rPr lang="en-GB" sz="2500" dirty="0"/>
              <a:t>High pressure rinsing.</a:t>
            </a:r>
          </a:p>
          <a:p>
            <a:pPr lvl="1"/>
            <a:r>
              <a:rPr lang="en-GB" sz="2500" dirty="0"/>
              <a:t>Field flatness and frequency tuning.</a:t>
            </a:r>
          </a:p>
          <a:p>
            <a:pPr lvl="1"/>
            <a:r>
              <a:rPr lang="en-GB" sz="2500" dirty="0"/>
              <a:t>Assembly of RF antenna and isolation valve in cleanroom.</a:t>
            </a:r>
          </a:p>
          <a:p>
            <a:pPr lvl="1"/>
            <a:r>
              <a:rPr lang="en-GB" sz="2500" dirty="0"/>
              <a:t>Shipment of dressed cavities to STFC.</a:t>
            </a:r>
          </a:p>
          <a:p>
            <a:pPr marL="0" indent="0">
              <a:buNone/>
            </a:pPr>
            <a:endParaRPr lang="en-GB" dirty="0"/>
          </a:p>
          <a:p>
            <a:pPr lvl="0"/>
            <a:r>
              <a:rPr lang="en-GB" sz="2900" dirty="0"/>
              <a:t>Procedure Qualification and Training</a:t>
            </a:r>
            <a:r>
              <a:rPr lang="en-GB" sz="2900" dirty="0" smtClean="0"/>
              <a:t>:</a:t>
            </a:r>
          </a:p>
          <a:p>
            <a:pPr lvl="1"/>
            <a:r>
              <a:rPr lang="en-GB" sz="2500" dirty="0">
                <a:solidFill>
                  <a:schemeClr val="tx1"/>
                </a:solidFill>
              </a:rPr>
              <a:t>Documentation for all the processes and procedures to be defined </a:t>
            </a:r>
            <a:r>
              <a:rPr lang="en-GB" sz="2500" dirty="0" smtClean="0">
                <a:solidFill>
                  <a:schemeClr val="tx1"/>
                </a:solidFill>
              </a:rPr>
              <a:t>and</a:t>
            </a:r>
          </a:p>
          <a:p>
            <a:pPr marL="717550" lvl="1" indent="0">
              <a:buNone/>
            </a:pPr>
            <a:r>
              <a:rPr lang="en-GB" sz="2500" dirty="0" smtClean="0">
                <a:solidFill>
                  <a:schemeClr val="tx1"/>
                </a:solidFill>
              </a:rPr>
              <a:t> agreed</a:t>
            </a:r>
            <a:endParaRPr lang="en-GB" sz="2500" dirty="0">
              <a:solidFill>
                <a:schemeClr val="tx1"/>
              </a:solidFill>
            </a:endParaRPr>
          </a:p>
          <a:p>
            <a:pPr lvl="1"/>
            <a:r>
              <a:rPr lang="en-GB" sz="2500" dirty="0">
                <a:solidFill>
                  <a:schemeClr val="tx1"/>
                </a:solidFill>
              </a:rPr>
              <a:t>Training on the processes to be performed and monitored</a:t>
            </a:r>
          </a:p>
          <a:p>
            <a:pPr lvl="1"/>
            <a:r>
              <a:rPr lang="en-GB" sz="2500" dirty="0">
                <a:solidFill>
                  <a:schemeClr val="tx1"/>
                </a:solidFill>
              </a:rPr>
              <a:t>Process trials to be performed</a:t>
            </a:r>
          </a:p>
          <a:p>
            <a:pPr lvl="1"/>
            <a:r>
              <a:rPr lang="en-GB" sz="2500" dirty="0" smtClean="0">
                <a:solidFill>
                  <a:schemeClr val="tx1"/>
                </a:solidFill>
              </a:rPr>
              <a:t>Cavity preparation and final test QC documentation prepared.</a:t>
            </a:r>
            <a:endParaRPr lang="en-GB" sz="2500"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2112" y="3207702"/>
            <a:ext cx="3060000" cy="1231578"/>
          </a:xfrm>
          <a:prstGeom prst="roundRect">
            <a:avLst>
              <a:gd name="adj" fmla="val 12445"/>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5628" y="4589408"/>
            <a:ext cx="2376264" cy="1783076"/>
          </a:xfrm>
          <a:prstGeom prst="roundRect">
            <a:avLst>
              <a:gd name="adj" fmla="val 12445"/>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6840609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15</a:t>
            </a:fld>
            <a:endParaRPr lang="sv-SE">
              <a:solidFill>
                <a:prstClr val="black">
                  <a:tint val="75000"/>
                </a:prstClr>
              </a:solidFill>
              <a:latin typeface="Calibri"/>
            </a:endParaRPr>
          </a:p>
        </p:txBody>
      </p:sp>
      <p:sp>
        <p:nvSpPr>
          <p:cNvPr id="6" name="Content Placeholder 2"/>
          <p:cNvSpPr>
            <a:spLocks noGrp="1"/>
          </p:cNvSpPr>
          <p:nvPr>
            <p:ph idx="1"/>
          </p:nvPr>
        </p:nvSpPr>
        <p:spPr>
          <a:xfrm>
            <a:off x="457200" y="1600200"/>
            <a:ext cx="8359254" cy="4909782"/>
          </a:xfrm>
        </p:spPr>
        <p:txBody>
          <a:bodyPr lIns="85699" tIns="42850" rIns="85699" bIns="42850">
            <a:normAutofit fontScale="55000" lnSpcReduction="20000"/>
          </a:bodyPr>
          <a:lstStyle/>
          <a:p>
            <a:pPr lvl="0"/>
            <a:r>
              <a:rPr lang="en-GB" sz="3300" dirty="0" smtClean="0"/>
              <a:t>Cavity Qualification:</a:t>
            </a:r>
            <a:endParaRPr lang="en-GB" sz="3300" dirty="0"/>
          </a:p>
          <a:p>
            <a:pPr lvl="1"/>
            <a:r>
              <a:rPr lang="en-GB" sz="2500" dirty="0">
                <a:solidFill>
                  <a:schemeClr val="tx1"/>
                </a:solidFill>
              </a:rPr>
              <a:t>Installation of cavities onto vertical insert</a:t>
            </a:r>
          </a:p>
          <a:p>
            <a:pPr lvl="1"/>
            <a:r>
              <a:rPr lang="en-GB" sz="2500" dirty="0">
                <a:solidFill>
                  <a:schemeClr val="tx1"/>
                </a:solidFill>
              </a:rPr>
              <a:t>Installation into VTF cryostat</a:t>
            </a:r>
          </a:p>
          <a:p>
            <a:pPr lvl="1"/>
            <a:r>
              <a:rPr lang="en-GB" sz="2500" dirty="0">
                <a:solidFill>
                  <a:schemeClr val="tx1"/>
                </a:solidFill>
              </a:rPr>
              <a:t>Qualification in a vertical test facility of cavities at 2K to the required gradients </a:t>
            </a:r>
            <a:endParaRPr lang="en-GB" sz="2500" dirty="0" smtClean="0">
              <a:solidFill>
                <a:schemeClr val="tx1"/>
              </a:solidFill>
            </a:endParaRPr>
          </a:p>
          <a:p>
            <a:pPr marL="717550" lvl="1" indent="0">
              <a:buNone/>
            </a:pPr>
            <a:r>
              <a:rPr lang="en-GB" sz="2500" dirty="0" smtClean="0">
                <a:solidFill>
                  <a:schemeClr val="tx1"/>
                </a:solidFill>
              </a:rPr>
              <a:t>of </a:t>
            </a:r>
            <a:r>
              <a:rPr lang="en-GB" sz="2500" dirty="0">
                <a:solidFill>
                  <a:schemeClr val="tx1"/>
                </a:solidFill>
              </a:rPr>
              <a:t>22.9MV/m for the high-β cavities.</a:t>
            </a:r>
          </a:p>
          <a:p>
            <a:pPr lvl="1"/>
            <a:r>
              <a:rPr lang="en-GB" sz="2500" dirty="0">
                <a:solidFill>
                  <a:schemeClr val="tx1"/>
                </a:solidFill>
              </a:rPr>
              <a:t>Assessment and provision of test data</a:t>
            </a:r>
          </a:p>
          <a:p>
            <a:pPr lvl="2"/>
            <a:r>
              <a:rPr lang="en-GB" sz="2200" dirty="0">
                <a:solidFill>
                  <a:schemeClr val="tx1"/>
                </a:solidFill>
              </a:rPr>
              <a:t>Test data to be reviewed and approved</a:t>
            </a:r>
          </a:p>
          <a:p>
            <a:pPr lvl="1"/>
            <a:r>
              <a:rPr lang="en-GB" sz="2500" dirty="0">
                <a:solidFill>
                  <a:schemeClr val="tx1"/>
                </a:solidFill>
              </a:rPr>
              <a:t>Removal of cavities from VTF Cryostat and vertical insert.</a:t>
            </a:r>
          </a:p>
          <a:p>
            <a:pPr lvl="1"/>
            <a:r>
              <a:rPr lang="en-GB" sz="2500" dirty="0">
                <a:solidFill>
                  <a:schemeClr val="tx1"/>
                </a:solidFill>
              </a:rPr>
              <a:t>Complete final sealing, leak checks and QC processes.</a:t>
            </a:r>
          </a:p>
          <a:p>
            <a:pPr lvl="1"/>
            <a:r>
              <a:rPr lang="en-GB" sz="2500" dirty="0">
                <a:solidFill>
                  <a:schemeClr val="tx1"/>
                </a:solidFill>
              </a:rPr>
              <a:t>Sealing and packing of cavities</a:t>
            </a:r>
          </a:p>
          <a:p>
            <a:pPr lvl="1"/>
            <a:r>
              <a:rPr lang="en-GB" sz="2500" dirty="0">
                <a:solidFill>
                  <a:schemeClr val="tx1"/>
                </a:solidFill>
              </a:rPr>
              <a:t>Arrangement for delivery of cavities to </a:t>
            </a:r>
            <a:r>
              <a:rPr lang="en-GB" sz="2500" dirty="0" err="1">
                <a:solidFill>
                  <a:schemeClr val="tx1"/>
                </a:solidFill>
              </a:rPr>
              <a:t>cryomodule</a:t>
            </a:r>
            <a:r>
              <a:rPr lang="en-GB" sz="2500" dirty="0">
                <a:solidFill>
                  <a:schemeClr val="tx1"/>
                </a:solidFill>
              </a:rPr>
              <a:t> integration team (</a:t>
            </a:r>
            <a:r>
              <a:rPr lang="en-GB" sz="2500" dirty="0" smtClean="0">
                <a:solidFill>
                  <a:schemeClr val="tx1"/>
                </a:solidFill>
              </a:rPr>
              <a:t>CEA-</a:t>
            </a:r>
          </a:p>
          <a:p>
            <a:pPr marL="717550" lvl="1" indent="0">
              <a:buNone/>
            </a:pPr>
            <a:r>
              <a:rPr lang="en-GB" sz="2500" dirty="0" err="1" smtClean="0">
                <a:solidFill>
                  <a:schemeClr val="tx1"/>
                </a:solidFill>
              </a:rPr>
              <a:t>Saclay</a:t>
            </a:r>
            <a:r>
              <a:rPr lang="en-GB" sz="2500" dirty="0">
                <a:solidFill>
                  <a:schemeClr val="tx1"/>
                </a:solidFill>
              </a:rPr>
              <a:t>).</a:t>
            </a:r>
          </a:p>
          <a:p>
            <a:pPr lvl="1"/>
            <a:r>
              <a:rPr lang="en-GB" sz="2500" dirty="0">
                <a:solidFill>
                  <a:schemeClr val="tx1"/>
                </a:solidFill>
              </a:rPr>
              <a:t>Maintenance of the </a:t>
            </a:r>
            <a:r>
              <a:rPr lang="en-GB" sz="2500" dirty="0" smtClean="0">
                <a:solidFill>
                  <a:schemeClr val="tx1"/>
                </a:solidFill>
              </a:rPr>
              <a:t>equipment</a:t>
            </a:r>
          </a:p>
          <a:p>
            <a:pPr lvl="1"/>
            <a:endParaRPr lang="en-GB" sz="2200" dirty="0" smtClean="0">
              <a:solidFill>
                <a:schemeClr val="tx1"/>
              </a:solidFill>
            </a:endParaRPr>
          </a:p>
          <a:p>
            <a:r>
              <a:rPr lang="en-GB" sz="3300" dirty="0">
                <a:solidFill>
                  <a:schemeClr val="tx1"/>
                </a:solidFill>
              </a:rPr>
              <a:t>Cavity Rework</a:t>
            </a:r>
            <a:r>
              <a:rPr lang="en-GB" sz="3300" dirty="0" smtClean="0">
                <a:solidFill>
                  <a:schemeClr val="tx1"/>
                </a:solidFill>
              </a:rPr>
              <a:t>:</a:t>
            </a:r>
            <a:endParaRPr lang="en-GB" sz="3300" dirty="0">
              <a:solidFill>
                <a:schemeClr val="tx1"/>
              </a:solidFill>
            </a:endParaRPr>
          </a:p>
          <a:p>
            <a:pPr lvl="1"/>
            <a:r>
              <a:rPr lang="en-GB" sz="2500" dirty="0">
                <a:solidFill>
                  <a:schemeClr val="tx1"/>
                </a:solidFill>
              </a:rPr>
              <a:t>HPR of cavities</a:t>
            </a:r>
          </a:p>
          <a:p>
            <a:pPr lvl="1"/>
            <a:r>
              <a:rPr lang="en-GB" sz="2500" dirty="0">
                <a:solidFill>
                  <a:schemeClr val="tx1"/>
                </a:solidFill>
              </a:rPr>
              <a:t>Repeat </a:t>
            </a:r>
            <a:r>
              <a:rPr lang="en-GB" sz="2500" dirty="0" smtClean="0">
                <a:solidFill>
                  <a:schemeClr val="tx1"/>
                </a:solidFill>
              </a:rPr>
              <a:t>qualification</a:t>
            </a:r>
          </a:p>
          <a:p>
            <a:pPr lvl="1"/>
            <a:endParaRPr lang="en-GB" sz="2200" dirty="0"/>
          </a:p>
          <a:p>
            <a:pPr lvl="0"/>
            <a:r>
              <a:rPr lang="en-GB" sz="3300" dirty="0"/>
              <a:t>Preparation and shipping of cavities to </a:t>
            </a:r>
            <a:r>
              <a:rPr lang="en-GB" sz="3300" dirty="0" err="1"/>
              <a:t>cryomodule</a:t>
            </a:r>
            <a:r>
              <a:rPr lang="en-GB" sz="3300" dirty="0"/>
              <a:t> integration site:</a:t>
            </a:r>
          </a:p>
          <a:p>
            <a:pPr lvl="1"/>
            <a:r>
              <a:rPr lang="en-GB" sz="2500" dirty="0"/>
              <a:t>STFC to design and procure shipping fixtures for SRF dressed cavities for transport from industry.</a:t>
            </a:r>
          </a:p>
          <a:p>
            <a:pPr lvl="1"/>
            <a:r>
              <a:rPr lang="en-GB" sz="2500" dirty="0"/>
              <a:t>STFC to transport SRF cavities from STFC to the </a:t>
            </a:r>
            <a:r>
              <a:rPr lang="en-GB" sz="2500" dirty="0" err="1"/>
              <a:t>cryomodule</a:t>
            </a:r>
            <a:r>
              <a:rPr lang="en-GB" sz="2500" dirty="0"/>
              <a:t> integration site.</a:t>
            </a:r>
          </a:p>
          <a:p>
            <a:pPr lvl="1"/>
            <a:r>
              <a:rPr lang="en-GB" sz="2500" dirty="0"/>
              <a:t>STFC to support transport cost in accordance with ESS transportation policy.</a:t>
            </a:r>
          </a:p>
          <a:p>
            <a:endParaRPr lang="en-GB" dirty="0"/>
          </a:p>
        </p:txBody>
      </p:sp>
      <p:pic>
        <p:nvPicPr>
          <p:cNvPr id="8" name="Picture 2" descr="F:\PIPPS\IMG_0462.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063506" y="1745015"/>
            <a:ext cx="1903025" cy="2540381"/>
          </a:xfrm>
          <a:prstGeom prst="rect">
            <a:avLst/>
          </a:prstGeom>
          <a:noFill/>
          <a:ln w="12700">
            <a:solidFill>
              <a:schemeClr val="tx1"/>
            </a:solidFill>
            <a:miter lim="800000"/>
            <a:headEnd/>
            <a:tailEnd/>
          </a:ln>
        </p:spPr>
      </p:pic>
      <p:sp>
        <p:nvSpPr>
          <p:cNvPr id="7" name="Title 1"/>
          <p:cNvSpPr txBox="1">
            <a:spLocks/>
          </p:cNvSpPr>
          <p:nvPr/>
        </p:nvSpPr>
        <p:spPr>
          <a:xfrm>
            <a:off x="212969" y="206361"/>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solidFill>
                  <a:schemeClr val="bg2"/>
                </a:solidFill>
              </a:rPr>
              <a:t>WP5: High Beta Cavities provided by STFC</a:t>
            </a:r>
            <a:endParaRPr lang="en-US" dirty="0">
              <a:solidFill>
                <a:schemeClr val="bg2"/>
              </a:solidFill>
            </a:endParaRPr>
          </a:p>
        </p:txBody>
      </p:sp>
    </p:spTree>
    <p:extLst>
      <p:ext uri="{BB962C8B-B14F-4D97-AF65-F5344CB8AC3E}">
        <p14:creationId xmlns:p14="http://schemas.microsoft.com/office/powerpoint/2010/main" val="223760050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205763" y="291125"/>
            <a:ext cx="4306778"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200" dirty="0" smtClean="0">
                <a:solidFill>
                  <a:schemeClr val="bg1"/>
                </a:solidFill>
                <a:latin typeface="+mj-lt"/>
              </a:rPr>
              <a:t>Work Package Highlights</a:t>
            </a:r>
          </a:p>
        </p:txBody>
      </p:sp>
      <p:sp>
        <p:nvSpPr>
          <p:cNvPr id="2" name="Content Placeholder 1"/>
          <p:cNvSpPr>
            <a:spLocks noGrp="1"/>
          </p:cNvSpPr>
          <p:nvPr>
            <p:ph idx="1"/>
          </p:nvPr>
        </p:nvSpPr>
        <p:spPr>
          <a:xfrm>
            <a:off x="83602" y="1480945"/>
            <a:ext cx="8691830" cy="5289132"/>
          </a:xfrm>
        </p:spPr>
        <p:txBody>
          <a:bodyPr/>
          <a:lstStyle/>
          <a:p>
            <a:pPr lvl="0"/>
            <a:r>
              <a:rPr lang="en-US" i="1" u="sng" dirty="0" smtClean="0"/>
              <a:t>WP6 Beam Delivery Systems</a:t>
            </a:r>
            <a:endParaRPr lang="en-US" dirty="0" smtClean="0"/>
          </a:p>
          <a:p>
            <a:pPr marL="342900" lvl="0" indent="-342900">
              <a:buFont typeface="Arial"/>
              <a:buChar char="•"/>
            </a:pPr>
            <a:r>
              <a:rPr lang="en-US" dirty="0"/>
              <a:t>A substantial effort has been put into defining the raster scanning system to a more technical level. This has included initiating discussions pertaining to the interface requirements both at a mechanical level (vacuum systems, support, etc.) but also in terms of controls and signals (ICS, timing system, fast beam interlock system, etc.). </a:t>
            </a:r>
            <a:endParaRPr lang="en-US" dirty="0" smtClean="0"/>
          </a:p>
          <a:p>
            <a:pPr marL="342900" lvl="0" indent="-342900">
              <a:buFont typeface="Arial"/>
              <a:buChar char="•"/>
            </a:pPr>
            <a:r>
              <a:rPr lang="en-US" dirty="0" smtClean="0"/>
              <a:t>A </a:t>
            </a:r>
            <a:r>
              <a:rPr lang="en-US" dirty="0"/>
              <a:t>functional hazard and risk analysis of the ESS raster magnet system has been continued in collaboration with the ESS MPS group and experts from Zurich University of Applied Sciences (ZHAW). </a:t>
            </a:r>
            <a:endParaRPr lang="en-US" i="1" u="sng" dirty="0"/>
          </a:p>
          <a:p>
            <a:pPr marL="342900" lvl="0" indent="-342900">
              <a:buFont typeface="Arial"/>
              <a:buChar char="•"/>
            </a:pPr>
            <a:endParaRPr lang="en-US" dirty="0"/>
          </a:p>
          <a:p>
            <a:pPr marL="342900" indent="-342900">
              <a:buFont typeface="Arial"/>
              <a:buChar char="•"/>
            </a:pPr>
            <a:endParaRPr lang="en-US" dirty="0"/>
          </a:p>
          <a:p>
            <a:pPr marL="342900" lvl="0" indent="-342900">
              <a:buFont typeface="Arial"/>
              <a:buChar char="•"/>
            </a:pPr>
            <a:endParaRPr lang="en-US" dirty="0"/>
          </a:p>
          <a:p>
            <a:pPr marL="342900" lvl="0" indent="-342900">
              <a:buFont typeface="Arial"/>
              <a:buChar char="•"/>
            </a:pPr>
            <a:endParaRPr lang="en-US" dirty="0" smtClean="0"/>
          </a:p>
          <a:p>
            <a:pPr marL="342900" lvl="0" indent="-342900">
              <a:buFont typeface="Arial"/>
              <a:buChar char="•"/>
            </a:pPr>
            <a:endParaRPr lang="en-US" dirty="0"/>
          </a:p>
          <a:p>
            <a:pPr lvl="0"/>
            <a:endParaRPr lang="en-US" dirty="0"/>
          </a:p>
          <a:p>
            <a:pPr lvl="1"/>
            <a:endParaRPr lang="en-US" dirty="0"/>
          </a:p>
        </p:txBody>
      </p:sp>
    </p:spTree>
    <p:extLst>
      <p:ext uri="{BB962C8B-B14F-4D97-AF65-F5344CB8AC3E}">
        <p14:creationId xmlns:p14="http://schemas.microsoft.com/office/powerpoint/2010/main" val="2024976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79253"/>
            <a:ext cx="8229600" cy="1143000"/>
          </a:xfrm>
        </p:spPr>
        <p:txBody>
          <a:bodyPr/>
          <a:lstStyle/>
          <a:p>
            <a:r>
              <a:rPr lang="en-US" dirty="0" smtClean="0"/>
              <a:t>WP6:Hardware: Raster Scanning Magnet (RSM)</a:t>
            </a:r>
            <a:endParaRPr lang="en-US" dirty="0"/>
          </a:p>
        </p:txBody>
      </p:sp>
      <p:pic>
        <p:nvPicPr>
          <p:cNvPr id="6" name="Picture 5" descr="RSM assem.pdf"/>
          <p:cNvPicPr>
            <a:picLocks noChangeAspect="1"/>
          </p:cNvPicPr>
          <p:nvPr/>
        </p:nvPicPr>
        <p:blipFill rotWithShape="1">
          <a:blip r:embed="rId2">
            <a:extLst>
              <a:ext uri="{28A0092B-C50C-407E-A947-70E740481C1C}">
                <a14:useLocalDpi xmlns:a14="http://schemas.microsoft.com/office/drawing/2010/main" val="0"/>
              </a:ext>
            </a:extLst>
          </a:blip>
          <a:srcRect l="5248" t="11595" r="6018" b="10477"/>
          <a:stretch/>
        </p:blipFill>
        <p:spPr>
          <a:xfrm>
            <a:off x="479778" y="1484784"/>
            <a:ext cx="8113889" cy="5037667"/>
          </a:xfrm>
          <a:prstGeom prst="rect">
            <a:avLst/>
          </a:prstGeom>
        </p:spPr>
      </p:pic>
      <p:sp>
        <p:nvSpPr>
          <p:cNvPr id="7" name="TextBox 6"/>
          <p:cNvSpPr txBox="1"/>
          <p:nvPr/>
        </p:nvSpPr>
        <p:spPr>
          <a:xfrm>
            <a:off x="1187624" y="3573016"/>
            <a:ext cx="3138036" cy="369332"/>
          </a:xfrm>
          <a:prstGeom prst="rect">
            <a:avLst/>
          </a:prstGeom>
          <a:noFill/>
        </p:spPr>
        <p:txBody>
          <a:bodyPr wrap="none" rtlCol="0">
            <a:spAutoFit/>
          </a:bodyPr>
          <a:lstStyle/>
          <a:p>
            <a:r>
              <a:rPr lang="en-US" dirty="0" smtClean="0"/>
              <a:t>Window frame magnet (ferrite)</a:t>
            </a:r>
            <a:endParaRPr lang="en-US" dirty="0"/>
          </a:p>
        </p:txBody>
      </p:sp>
      <p:sp>
        <p:nvSpPr>
          <p:cNvPr id="8" name="TextBox 7"/>
          <p:cNvSpPr txBox="1"/>
          <p:nvPr/>
        </p:nvSpPr>
        <p:spPr>
          <a:xfrm>
            <a:off x="5053372" y="1547500"/>
            <a:ext cx="1971701" cy="369332"/>
          </a:xfrm>
          <a:prstGeom prst="rect">
            <a:avLst/>
          </a:prstGeom>
          <a:noFill/>
        </p:spPr>
        <p:txBody>
          <a:bodyPr wrap="none" rtlCol="0">
            <a:spAutoFit/>
          </a:bodyPr>
          <a:lstStyle/>
          <a:p>
            <a:pPr algn="ctr"/>
            <a:r>
              <a:rPr lang="en-US" dirty="0" smtClean="0"/>
              <a:t>Coils (Cu, air), Bdot</a:t>
            </a:r>
            <a:endParaRPr lang="en-US" dirty="0"/>
          </a:p>
        </p:txBody>
      </p:sp>
      <p:cxnSp>
        <p:nvCxnSpPr>
          <p:cNvPr id="10" name="Straight Arrow Connector 9"/>
          <p:cNvCxnSpPr>
            <a:stCxn id="8" idx="2"/>
          </p:cNvCxnSpPr>
          <p:nvPr/>
        </p:nvCxnSpPr>
        <p:spPr>
          <a:xfrm>
            <a:off x="6039223" y="1916832"/>
            <a:ext cx="404985" cy="288032"/>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7" idx="0"/>
          </p:cNvCxnSpPr>
          <p:nvPr/>
        </p:nvCxnSpPr>
        <p:spPr>
          <a:xfrm flipV="1">
            <a:off x="2756642" y="2996952"/>
            <a:ext cx="204120" cy="576064"/>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4644008" y="5877272"/>
            <a:ext cx="4032448" cy="6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551115BC-487E-4422-894C-CB7CD3E79223}" type="slidenum">
              <a:rPr lang="sv-SE" smtClean="0"/>
              <a:t>17</a:t>
            </a:fld>
            <a:endParaRPr lang="sv-SE" dirty="0"/>
          </a:p>
        </p:txBody>
      </p:sp>
      <p:sp>
        <p:nvSpPr>
          <p:cNvPr id="18" name="TextBox 17"/>
          <p:cNvSpPr txBox="1"/>
          <p:nvPr/>
        </p:nvSpPr>
        <p:spPr>
          <a:xfrm>
            <a:off x="179512" y="4149080"/>
            <a:ext cx="1864613" cy="369332"/>
          </a:xfrm>
          <a:prstGeom prst="rect">
            <a:avLst/>
          </a:prstGeom>
          <a:noFill/>
        </p:spPr>
        <p:txBody>
          <a:bodyPr wrap="none" rtlCol="0">
            <a:spAutoFit/>
          </a:bodyPr>
          <a:lstStyle/>
          <a:p>
            <a:r>
              <a:rPr lang="en-US" dirty="0" smtClean="0"/>
              <a:t>Alignment targets</a:t>
            </a:r>
            <a:endParaRPr lang="en-US" dirty="0"/>
          </a:p>
        </p:txBody>
      </p:sp>
      <p:cxnSp>
        <p:nvCxnSpPr>
          <p:cNvPr id="19" name="Straight Arrow Connector 18"/>
          <p:cNvCxnSpPr/>
          <p:nvPr/>
        </p:nvCxnSpPr>
        <p:spPr>
          <a:xfrm>
            <a:off x="1043608" y="4509120"/>
            <a:ext cx="936104" cy="216024"/>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043608" y="4509120"/>
            <a:ext cx="648072" cy="1368152"/>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9" name="Picture 28" descr="rsm_spec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568" y="3645024"/>
            <a:ext cx="3707904" cy="3184933"/>
          </a:xfrm>
          <a:prstGeom prst="rect">
            <a:avLst/>
          </a:prstGeom>
        </p:spPr>
      </p:pic>
    </p:spTree>
    <p:extLst>
      <p:ext uri="{BB962C8B-B14F-4D97-AF65-F5344CB8AC3E}">
        <p14:creationId xmlns:p14="http://schemas.microsoft.com/office/powerpoint/2010/main" val="212478297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WP6: Hardware: Magnets + Support</a:t>
            </a:r>
            <a:endParaRPr lang="en-US" dirty="0"/>
          </a:p>
        </p:txBody>
      </p:sp>
      <p:sp>
        <p:nvSpPr>
          <p:cNvPr id="5" name="Slide Number Placeholder 4"/>
          <p:cNvSpPr>
            <a:spLocks noGrp="1"/>
          </p:cNvSpPr>
          <p:nvPr>
            <p:ph type="sldNum" sz="quarter" idx="10"/>
          </p:nvPr>
        </p:nvSpPr>
        <p:spPr/>
        <p:txBody>
          <a:bodyPr/>
          <a:lstStyle/>
          <a:p>
            <a:pPr>
              <a:defRPr/>
            </a:pPr>
            <a:fld id="{F533B077-37AA-48F4-99B7-C581F53B8092}" type="slidenum">
              <a:rPr lang="da-DK" smtClean="0"/>
              <a:pPr>
                <a:defRPr/>
              </a:pPr>
              <a:t>18</a:t>
            </a:fld>
            <a:endParaRPr lang="da-DK" dirty="0"/>
          </a:p>
        </p:txBody>
      </p:sp>
      <p:pic>
        <p:nvPicPr>
          <p:cNvPr id="6" name="Picture 5" descr="Raster Magnet total assem.pdf"/>
          <p:cNvPicPr>
            <a:picLocks noChangeAspect="1"/>
          </p:cNvPicPr>
          <p:nvPr/>
        </p:nvPicPr>
        <p:blipFill rotWithShape="1">
          <a:blip r:embed="rId3">
            <a:extLst>
              <a:ext uri="{28A0092B-C50C-407E-A947-70E740481C1C}">
                <a14:useLocalDpi xmlns:a14="http://schemas.microsoft.com/office/drawing/2010/main" val="0"/>
              </a:ext>
            </a:extLst>
          </a:blip>
          <a:srcRect l="4629" t="8320" r="8179" b="8513"/>
          <a:stretch/>
        </p:blipFill>
        <p:spPr>
          <a:xfrm>
            <a:off x="251520" y="1437041"/>
            <a:ext cx="7972779" cy="5376335"/>
          </a:xfrm>
          <a:prstGeom prst="rect">
            <a:avLst/>
          </a:prstGeom>
        </p:spPr>
      </p:pic>
      <p:sp>
        <p:nvSpPr>
          <p:cNvPr id="53" name="Rectangle 52"/>
          <p:cNvSpPr/>
          <p:nvPr/>
        </p:nvSpPr>
        <p:spPr>
          <a:xfrm>
            <a:off x="4283968" y="6021288"/>
            <a:ext cx="4392488"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raster_magnet_geom.png"/>
          <p:cNvPicPr>
            <a:picLocks noChangeAspect="1"/>
          </p:cNvPicPr>
          <p:nvPr/>
        </p:nvPicPr>
        <p:blipFill rotWithShape="1">
          <a:blip r:embed="rId4">
            <a:extLst>
              <a:ext uri="{28A0092B-C50C-407E-A947-70E740481C1C}">
                <a14:useLocalDpi xmlns:a14="http://schemas.microsoft.com/office/drawing/2010/main" val="0"/>
              </a:ext>
            </a:extLst>
          </a:blip>
          <a:srcRect l="11181" t="68274"/>
          <a:stretch/>
        </p:blipFill>
        <p:spPr>
          <a:xfrm>
            <a:off x="2843808" y="6165304"/>
            <a:ext cx="3096344" cy="539317"/>
          </a:xfrm>
          <a:prstGeom prst="rect">
            <a:avLst/>
          </a:prstGeom>
        </p:spPr>
      </p:pic>
      <p:cxnSp>
        <p:nvCxnSpPr>
          <p:cNvPr id="14" name="Straight Connector 13"/>
          <p:cNvCxnSpPr/>
          <p:nvPr/>
        </p:nvCxnSpPr>
        <p:spPr>
          <a:xfrm flipV="1">
            <a:off x="2915816" y="5517233"/>
            <a:ext cx="720080" cy="100811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flipV="1">
            <a:off x="5292080" y="5517234"/>
            <a:ext cx="648072" cy="10081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8"/>
          <p:cNvSpPr>
            <a:spLocks noGrp="1"/>
          </p:cNvSpPr>
          <p:nvPr>
            <p:ph sz="half" idx="2"/>
          </p:nvPr>
        </p:nvSpPr>
        <p:spPr>
          <a:xfrm>
            <a:off x="3629744" y="1052736"/>
            <a:ext cx="4038600" cy="432048"/>
          </a:xfrm>
        </p:spPr>
        <p:txBody>
          <a:bodyPr>
            <a:normAutofit/>
          </a:bodyPr>
          <a:lstStyle/>
          <a:p>
            <a:pPr marL="0" indent="0">
              <a:buNone/>
            </a:pPr>
            <a:r>
              <a:rPr lang="en-US" sz="1800" dirty="0" smtClean="0">
                <a:solidFill>
                  <a:schemeClr val="bg1"/>
                </a:solidFill>
              </a:rPr>
              <a:t>Profile monitor (wires + non-invasive)</a:t>
            </a:r>
            <a:endParaRPr lang="en-US" sz="1800" dirty="0">
              <a:solidFill>
                <a:schemeClr val="bg1"/>
              </a:solidFill>
            </a:endParaRPr>
          </a:p>
        </p:txBody>
      </p:sp>
      <p:cxnSp>
        <p:nvCxnSpPr>
          <p:cNvPr id="58" name="Straight Arrow Connector 57"/>
          <p:cNvCxnSpPr/>
          <p:nvPr/>
        </p:nvCxnSpPr>
        <p:spPr>
          <a:xfrm>
            <a:off x="5652120" y="1412776"/>
            <a:ext cx="0" cy="288032"/>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3563888" y="1412776"/>
            <a:ext cx="864096" cy="504056"/>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mag_qcf.tiff"/>
          <p:cNvPicPr>
            <a:picLocks noChangeAspect="1"/>
          </p:cNvPicPr>
          <p:nvPr/>
        </p:nvPicPr>
        <p:blipFill>
          <a:blip r:embed="rId5">
            <a:extLst>
              <a:ext uri="{BEBA8EAE-BF5A-486C-A8C5-ECC9F3942E4B}">
                <a14:imgProps xmlns:a14="http://schemas.microsoft.com/office/drawing/2010/main">
                  <a14:imgLayer r:embed="rId6">
                    <a14:imgEffect>
                      <a14:backgroundRemoval t="3846" b="98077" l="6225" r="95382"/>
                    </a14:imgEffect>
                  </a14:imgLayer>
                </a14:imgProps>
              </a:ext>
              <a:ext uri="{28A0092B-C50C-407E-A947-70E740481C1C}">
                <a14:useLocalDpi xmlns:a14="http://schemas.microsoft.com/office/drawing/2010/main" val="0"/>
              </a:ext>
            </a:extLst>
          </a:blip>
          <a:stretch>
            <a:fillRect/>
          </a:stretch>
        </p:blipFill>
        <p:spPr>
          <a:xfrm>
            <a:off x="6535826" y="3453022"/>
            <a:ext cx="1922531" cy="1405224"/>
          </a:xfrm>
          <a:prstGeom prst="rect">
            <a:avLst/>
          </a:prstGeom>
        </p:spPr>
      </p:pic>
      <p:cxnSp>
        <p:nvCxnSpPr>
          <p:cNvPr id="13" name="Straight Connector 12"/>
          <p:cNvCxnSpPr/>
          <p:nvPr/>
        </p:nvCxnSpPr>
        <p:spPr>
          <a:xfrm flipH="1">
            <a:off x="6935598" y="4723013"/>
            <a:ext cx="356770" cy="794221"/>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27838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WP7 </a:t>
            </a:r>
            <a:r>
              <a:rPr lang="sv-SE" dirty="0" err="1" smtClean="0"/>
              <a:t>Beam</a:t>
            </a:r>
            <a:r>
              <a:rPr lang="sv-SE" dirty="0" smtClean="0"/>
              <a:t> Instrumentation</a:t>
            </a:r>
            <a:br>
              <a:rPr lang="sv-SE" dirty="0" smtClean="0"/>
            </a:br>
            <a:r>
              <a:rPr lang="sv-SE" dirty="0" smtClean="0"/>
              <a:t>LEBT </a:t>
            </a:r>
            <a:r>
              <a:rPr lang="sv-SE" dirty="0" err="1" smtClean="0"/>
              <a:t>Diagnostics</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19</a:t>
            </a:fld>
            <a:endParaRPr lang="sv-SE" dirty="0"/>
          </a:p>
        </p:txBody>
      </p:sp>
      <p:pic>
        <p:nvPicPr>
          <p:cNvPr id="7" name="Picture 6"/>
          <p:cNvPicPr>
            <a:picLocks noChangeAspect="1"/>
          </p:cNvPicPr>
          <p:nvPr/>
        </p:nvPicPr>
        <p:blipFill>
          <a:blip r:embed="rId2"/>
          <a:stretch>
            <a:fillRect/>
          </a:stretch>
        </p:blipFill>
        <p:spPr>
          <a:xfrm>
            <a:off x="323528" y="2132858"/>
            <a:ext cx="4750217" cy="4248472"/>
          </a:xfrm>
          <a:prstGeom prst="rect">
            <a:avLst/>
          </a:prstGeom>
        </p:spPr>
      </p:pic>
      <p:sp>
        <p:nvSpPr>
          <p:cNvPr id="9" name="TextBox 8"/>
          <p:cNvSpPr txBox="1"/>
          <p:nvPr/>
        </p:nvSpPr>
        <p:spPr>
          <a:xfrm>
            <a:off x="467546" y="5301208"/>
            <a:ext cx="1440160" cy="923330"/>
          </a:xfrm>
          <a:prstGeom prst="rect">
            <a:avLst/>
          </a:prstGeom>
          <a:noFill/>
        </p:spPr>
        <p:txBody>
          <a:bodyPr wrap="square" lIns="91424" tIns="45712" rIns="91424" bIns="45712" rtlCol="0">
            <a:spAutoFit/>
          </a:bodyPr>
          <a:lstStyle/>
          <a:p>
            <a:r>
              <a:rPr lang="en-US" kern="1200" dirty="0" smtClean="0"/>
              <a:t>Faraday Cup from </a:t>
            </a:r>
            <a:r>
              <a:rPr lang="en-US" kern="1200" dirty="0" err="1" smtClean="0"/>
              <a:t>Pantechnik</a:t>
            </a:r>
            <a:endParaRPr lang="en-US" kern="1200" dirty="0"/>
          </a:p>
        </p:txBody>
      </p:sp>
      <p:cxnSp>
        <p:nvCxnSpPr>
          <p:cNvPr id="10" name="Straight Connector 9"/>
          <p:cNvCxnSpPr/>
          <p:nvPr/>
        </p:nvCxnSpPr>
        <p:spPr>
          <a:xfrm flipV="1">
            <a:off x="1763688" y="4509123"/>
            <a:ext cx="1152128" cy="864095"/>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187624" y="2204864"/>
            <a:ext cx="1728192" cy="923330"/>
          </a:xfrm>
          <a:prstGeom prst="rect">
            <a:avLst/>
          </a:prstGeom>
          <a:noFill/>
        </p:spPr>
        <p:txBody>
          <a:bodyPr wrap="square" lIns="91424" tIns="45712" rIns="91424" bIns="45712" rtlCol="0">
            <a:spAutoFit/>
          </a:bodyPr>
          <a:lstStyle/>
          <a:p>
            <a:r>
              <a:rPr lang="en-US" kern="1200" dirty="0" err="1" smtClean="0"/>
              <a:t>Emittance</a:t>
            </a:r>
            <a:r>
              <a:rPr lang="en-US" kern="1200" dirty="0" smtClean="0"/>
              <a:t> Measurement Unit</a:t>
            </a:r>
            <a:endParaRPr lang="en-US" kern="1200" dirty="0"/>
          </a:p>
        </p:txBody>
      </p:sp>
      <p:cxnSp>
        <p:nvCxnSpPr>
          <p:cNvPr id="13" name="Straight Connector 12"/>
          <p:cNvCxnSpPr/>
          <p:nvPr/>
        </p:nvCxnSpPr>
        <p:spPr>
          <a:xfrm>
            <a:off x="2699794" y="2708922"/>
            <a:ext cx="720080" cy="36004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851920" y="5229202"/>
            <a:ext cx="1440160" cy="923330"/>
          </a:xfrm>
          <a:prstGeom prst="rect">
            <a:avLst/>
          </a:prstGeom>
          <a:noFill/>
        </p:spPr>
        <p:txBody>
          <a:bodyPr wrap="square" lIns="91424" tIns="45712" rIns="91424" bIns="45712" rtlCol="0">
            <a:spAutoFit/>
          </a:bodyPr>
          <a:lstStyle/>
          <a:p>
            <a:r>
              <a:rPr lang="en-US" kern="1200" dirty="0" smtClean="0"/>
              <a:t>Ports for NPM and Doppler</a:t>
            </a:r>
            <a:endParaRPr lang="en-US" kern="1200" dirty="0"/>
          </a:p>
        </p:txBody>
      </p:sp>
      <p:cxnSp>
        <p:nvCxnSpPr>
          <p:cNvPr id="15" name="Straight Connector 14"/>
          <p:cNvCxnSpPr/>
          <p:nvPr/>
        </p:nvCxnSpPr>
        <p:spPr>
          <a:xfrm>
            <a:off x="3923928" y="4509120"/>
            <a:ext cx="288032" cy="7920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139952" y="3789042"/>
            <a:ext cx="72008" cy="1512168"/>
          </a:xfrm>
          <a:prstGeom prst="line">
            <a:avLst/>
          </a:prstGeom>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11560" y="1486525"/>
            <a:ext cx="3960440" cy="646331"/>
          </a:xfrm>
          <a:prstGeom prst="rect">
            <a:avLst/>
          </a:prstGeom>
          <a:noFill/>
        </p:spPr>
        <p:txBody>
          <a:bodyPr wrap="square" lIns="91424" tIns="45712" rIns="91424" bIns="45712" rtlCol="0">
            <a:spAutoFit/>
          </a:bodyPr>
          <a:lstStyle/>
          <a:p>
            <a:r>
              <a:rPr lang="en-US" kern="1200" dirty="0" smtClean="0"/>
              <a:t>CATIA Model of </a:t>
            </a:r>
            <a:br>
              <a:rPr lang="en-US" kern="1200" dirty="0" smtClean="0"/>
            </a:br>
            <a:r>
              <a:rPr lang="en-US" kern="1200" dirty="0" smtClean="0"/>
              <a:t>LEBT Diagnostic and Chopper Tank</a:t>
            </a:r>
            <a:endParaRPr lang="en-US" kern="1200" dirty="0"/>
          </a:p>
        </p:txBody>
      </p:sp>
      <p:sp>
        <p:nvSpPr>
          <p:cNvPr id="3" name="TextBox 2"/>
          <p:cNvSpPr txBox="1"/>
          <p:nvPr/>
        </p:nvSpPr>
        <p:spPr>
          <a:xfrm>
            <a:off x="5394422" y="2132858"/>
            <a:ext cx="3749579" cy="4218473"/>
          </a:xfrm>
          <a:prstGeom prst="rect">
            <a:avLst/>
          </a:prstGeom>
          <a:noFill/>
        </p:spPr>
        <p:txBody>
          <a:bodyPr wrap="square" lIns="91424" tIns="45712" rIns="91424" bIns="45712" rtlCol="0">
            <a:spAutoFit/>
          </a:bodyPr>
          <a:lstStyle/>
          <a:p>
            <a:pPr marL="285699" indent="-285699">
              <a:buFont typeface="Arial"/>
              <a:buChar char="•"/>
            </a:pPr>
            <a:r>
              <a:rPr lang="en-US" sz="2400" dirty="0"/>
              <a:t>LEBT Faraday procured and </a:t>
            </a:r>
            <a:r>
              <a:rPr lang="en-US" sz="2400" u="sng" dirty="0"/>
              <a:t>delivered</a:t>
            </a:r>
          </a:p>
          <a:p>
            <a:pPr marL="285699" indent="-285699">
              <a:buFont typeface="Arial"/>
              <a:buChar char="•"/>
            </a:pPr>
            <a:r>
              <a:rPr lang="en-US" sz="2400" dirty="0"/>
              <a:t>LEBT Allison scanner design at </a:t>
            </a:r>
            <a:r>
              <a:rPr lang="en-US" sz="2400" dirty="0" err="1"/>
              <a:t>Saclay</a:t>
            </a:r>
            <a:r>
              <a:rPr lang="en-US" sz="2400" dirty="0"/>
              <a:t> well underway, and recently passed review</a:t>
            </a:r>
          </a:p>
          <a:p>
            <a:pPr marL="285699" indent="-285699">
              <a:buFont typeface="Arial"/>
              <a:buChar char="•"/>
            </a:pPr>
            <a:r>
              <a:rPr lang="en-US" sz="2400" dirty="0"/>
              <a:t>Work on Doppler underway at </a:t>
            </a:r>
            <a:r>
              <a:rPr lang="en-US" sz="2400" dirty="0" err="1"/>
              <a:t>Saclay</a:t>
            </a:r>
            <a:endParaRPr lang="en-US" sz="2400" dirty="0"/>
          </a:p>
          <a:p>
            <a:pPr marL="285699" indent="-285699">
              <a:buFont typeface="Arial"/>
              <a:buChar char="•"/>
            </a:pPr>
            <a:r>
              <a:rPr lang="en-US" sz="2400" dirty="0"/>
              <a:t>ESS Lund is designing the diagnostics tank, which also houses the chopper.</a:t>
            </a:r>
          </a:p>
        </p:txBody>
      </p:sp>
    </p:spTree>
    <p:extLst>
      <p:ext uri="{BB962C8B-B14F-4D97-AF65-F5344CB8AC3E}">
        <p14:creationId xmlns:p14="http://schemas.microsoft.com/office/powerpoint/2010/main" val="31697468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6" y="117476"/>
            <a:ext cx="8229600" cy="1143000"/>
          </a:xfrm>
        </p:spPr>
        <p:txBody>
          <a:bodyPr/>
          <a:lstStyle/>
          <a:p>
            <a:r>
              <a:rPr lang="en-US" sz="3200" dirty="0" smtClean="0"/>
              <a:t>Outline</a:t>
            </a:r>
            <a:endParaRPr lang="en-US" sz="3200" dirty="0"/>
          </a:p>
        </p:txBody>
      </p:sp>
      <p:sp>
        <p:nvSpPr>
          <p:cNvPr id="3" name="Content Placeholder 2"/>
          <p:cNvSpPr>
            <a:spLocks noGrp="1"/>
          </p:cNvSpPr>
          <p:nvPr>
            <p:ph idx="1"/>
          </p:nvPr>
        </p:nvSpPr>
        <p:spPr>
          <a:xfrm>
            <a:off x="257298" y="1552655"/>
            <a:ext cx="8730393" cy="5158807"/>
          </a:xfrm>
        </p:spPr>
        <p:txBody>
          <a:bodyPr>
            <a:normAutofit fontScale="77500" lnSpcReduction="20000"/>
          </a:bodyPr>
          <a:lstStyle/>
          <a:p>
            <a:pPr marL="342900" indent="-342900">
              <a:lnSpc>
                <a:spcPct val="100000"/>
              </a:lnSpc>
              <a:buFont typeface="Arial"/>
              <a:buChar char="•"/>
            </a:pPr>
            <a:r>
              <a:rPr lang="en-US" sz="2800" dirty="0" smtClean="0"/>
              <a:t>Work Package Highlights </a:t>
            </a:r>
          </a:p>
          <a:p>
            <a:pPr marL="800100" lvl="1" indent="-342900">
              <a:buFont typeface="Arial"/>
              <a:buChar char="•"/>
            </a:pPr>
            <a:r>
              <a:rPr lang="en-US" sz="2400" dirty="0" smtClean="0"/>
              <a:t>A very detailed status of the work packages was presented in the recent break out session of the annual review. Please see </a:t>
            </a:r>
          </a:p>
          <a:p>
            <a:pPr lvl="1"/>
            <a:r>
              <a:rPr lang="en-US" sz="2400" dirty="0">
                <a:hlinkClick r:id="rId2"/>
              </a:rPr>
              <a:t>https://indico.esss.lu.se/indico/event/316</a:t>
            </a:r>
            <a:r>
              <a:rPr lang="en-US" sz="2400" dirty="0" smtClean="0">
                <a:hlinkClick r:id="rId2"/>
              </a:rPr>
              <a:t>/</a:t>
            </a:r>
            <a:r>
              <a:rPr lang="en-US" sz="2400" dirty="0" smtClean="0"/>
              <a:t>   and monthly reports for full details</a:t>
            </a:r>
          </a:p>
          <a:p>
            <a:pPr marL="800100" lvl="1" indent="-342900">
              <a:buFont typeface="Arial"/>
              <a:buChar char="•"/>
            </a:pPr>
            <a:r>
              <a:rPr lang="en-US" sz="2400" dirty="0" smtClean="0"/>
              <a:t>Selected highlights are shown today – Many slides contributed by WP Leaders</a:t>
            </a:r>
          </a:p>
          <a:p>
            <a:pPr marL="800100" lvl="1" indent="-342900">
              <a:buFont typeface="Arial"/>
              <a:buChar char="•"/>
            </a:pPr>
            <a:r>
              <a:rPr lang="en-US" sz="2400" dirty="0" smtClean="0"/>
              <a:t>Backup slides collect the planned activities of many work packages for the next 6 months</a:t>
            </a:r>
          </a:p>
          <a:p>
            <a:pPr lvl="1"/>
            <a:endParaRPr lang="en-US" sz="2400" dirty="0"/>
          </a:p>
          <a:p>
            <a:pPr marL="342900" indent="-342900">
              <a:buFont typeface="Arial"/>
              <a:buChar char="•"/>
            </a:pPr>
            <a:r>
              <a:rPr lang="en-US" sz="2800" dirty="0" smtClean="0"/>
              <a:t>Work Package Audits and Design Reviews</a:t>
            </a:r>
          </a:p>
          <a:p>
            <a:pPr marL="800100" lvl="1" indent="-342900">
              <a:buFont typeface="Arial"/>
              <a:buChar char="•"/>
            </a:pPr>
            <a:r>
              <a:rPr lang="en-US" sz="2400" dirty="0" smtClean="0"/>
              <a:t>Audits on WP15 (Electrical Support), WP16 (cooling Support) and WP10 (Test Stands)</a:t>
            </a:r>
          </a:p>
          <a:p>
            <a:pPr marL="800100" lvl="1" indent="-342900">
              <a:buFont typeface="Arial"/>
              <a:buChar char="•"/>
            </a:pPr>
            <a:r>
              <a:rPr lang="en-US" sz="2400" dirty="0" smtClean="0"/>
              <a:t>Design review approach &amp; upcoming design reviews</a:t>
            </a:r>
          </a:p>
          <a:p>
            <a:pPr marL="800100" lvl="1" indent="-342900">
              <a:buFont typeface="Arial"/>
              <a:buChar char="•"/>
            </a:pPr>
            <a:r>
              <a:rPr lang="en-US" sz="2400" dirty="0" smtClean="0"/>
              <a:t>PDR on Elliptical CMs Cryogenic Distribution System</a:t>
            </a:r>
          </a:p>
          <a:p>
            <a:pPr lvl="1"/>
            <a:endParaRPr lang="en-US" sz="2800" dirty="0" smtClean="0"/>
          </a:p>
          <a:p>
            <a:pPr marL="342900" indent="-342900">
              <a:lnSpc>
                <a:spcPct val="100000"/>
              </a:lnSpc>
              <a:buFont typeface="Arial"/>
              <a:buChar char="•"/>
            </a:pPr>
            <a:r>
              <a:rPr lang="en-US" sz="2800" dirty="0" smtClean="0"/>
              <a:t>Risk Update</a:t>
            </a:r>
          </a:p>
          <a:p>
            <a:pPr marL="342900" indent="-342900">
              <a:lnSpc>
                <a:spcPct val="100000"/>
              </a:lnSpc>
              <a:buFont typeface="Arial"/>
              <a:buChar char="•"/>
            </a:pPr>
            <a:r>
              <a:rPr lang="en-US" sz="2800" dirty="0" smtClean="0"/>
              <a:t>Issues</a:t>
            </a:r>
          </a:p>
        </p:txBody>
      </p:sp>
    </p:spTree>
    <p:extLst>
      <p:ext uri="{BB962C8B-B14F-4D97-AF65-F5344CB8AC3E}">
        <p14:creationId xmlns:p14="http://schemas.microsoft.com/office/powerpoint/2010/main" val="19235356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WP7: BLM</a:t>
            </a:r>
            <a:endParaRPr lang="en-US" dirty="0">
              <a:solidFill>
                <a:srgbClr val="FFFFFF"/>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20</a:t>
            </a:fld>
            <a:endParaRPr lang="sv-SE">
              <a:solidFill>
                <a:prstClr val="black">
                  <a:tint val="75000"/>
                </a:prstClr>
              </a:solidFill>
              <a:latin typeface="Calibri"/>
            </a:endParaRPr>
          </a:p>
        </p:txBody>
      </p:sp>
      <p:sp>
        <p:nvSpPr>
          <p:cNvPr id="6" name="Content Placeholder 2"/>
          <p:cNvSpPr>
            <a:spLocks noGrp="1"/>
          </p:cNvSpPr>
          <p:nvPr>
            <p:ph idx="1"/>
          </p:nvPr>
        </p:nvSpPr>
        <p:spPr>
          <a:xfrm>
            <a:off x="27130" y="1417640"/>
            <a:ext cx="4674292" cy="4708525"/>
          </a:xfrm>
        </p:spPr>
        <p:txBody>
          <a:bodyPr lIns="85684" tIns="42842" rIns="85684" bIns="42842">
            <a:normAutofit/>
          </a:bodyPr>
          <a:lstStyle/>
          <a:p>
            <a:pPr marL="399969">
              <a:lnSpc>
                <a:spcPct val="70000"/>
              </a:lnSpc>
              <a:buFont typeface="Arial"/>
              <a:buChar char="•"/>
            </a:pPr>
            <a:r>
              <a:rPr lang="en-US" sz="1800" dirty="0"/>
              <a:t>Simulations underway for all possible loss points along the </a:t>
            </a:r>
            <a:r>
              <a:rPr lang="en-US" sz="1800" dirty="0" err="1"/>
              <a:t>linac</a:t>
            </a:r>
            <a:r>
              <a:rPr lang="en-US" sz="1800" dirty="0"/>
              <a:t>.</a:t>
            </a:r>
          </a:p>
          <a:p>
            <a:pPr marL="399969">
              <a:lnSpc>
                <a:spcPct val="70000"/>
              </a:lnSpc>
              <a:buFont typeface="Arial"/>
              <a:buChar char="•"/>
            </a:pPr>
            <a:r>
              <a:rPr lang="en-US" sz="1800" dirty="0"/>
              <a:t>Need full and redundant coverage for machine protection</a:t>
            </a:r>
          </a:p>
          <a:p>
            <a:pPr marL="399969">
              <a:lnSpc>
                <a:spcPct val="70000"/>
              </a:lnSpc>
              <a:buFont typeface="Arial"/>
              <a:buChar char="•"/>
            </a:pPr>
            <a:r>
              <a:rPr lang="en-US" sz="1800" dirty="0"/>
              <a:t>At the same time, maximize diagnostic function (distinguish loss points). </a:t>
            </a:r>
          </a:p>
          <a:p>
            <a:pPr marL="399969">
              <a:lnSpc>
                <a:spcPct val="70000"/>
              </a:lnSpc>
              <a:buFont typeface="Arial"/>
              <a:buChar char="•"/>
            </a:pPr>
            <a:r>
              <a:rPr lang="en-US" sz="1800" dirty="0"/>
              <a:t>4 BLMs per LWU/</a:t>
            </a:r>
            <a:r>
              <a:rPr lang="en-US" sz="1800" dirty="0" err="1"/>
              <a:t>cryomodule</a:t>
            </a:r>
            <a:r>
              <a:rPr lang="en-US" sz="1800" dirty="0"/>
              <a:t> foreseen, exact locations still being </a:t>
            </a:r>
            <a:r>
              <a:rPr lang="en-US" sz="1800" dirty="0" smtClean="0"/>
              <a:t>optimized.</a:t>
            </a:r>
          </a:p>
          <a:p>
            <a:pPr marL="399969">
              <a:lnSpc>
                <a:spcPct val="70000"/>
              </a:lnSpc>
              <a:buFont typeface="Arial"/>
              <a:buChar char="•"/>
            </a:pPr>
            <a:r>
              <a:rPr lang="en-US" sz="1800" dirty="0" smtClean="0"/>
              <a:t>Also investigating complementary detectors</a:t>
            </a:r>
            <a:endParaRPr lang="en-US" sz="1800" dirty="0"/>
          </a:p>
        </p:txBody>
      </p:sp>
      <p:pic>
        <p:nvPicPr>
          <p:cNvPr id="7" name="Picture 6" descr="test4.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1919" y="1600202"/>
            <a:ext cx="4283772" cy="3234685"/>
          </a:xfrm>
          <a:prstGeom prst="rect">
            <a:avLst/>
          </a:prstGeom>
        </p:spPr>
      </p:pic>
      <p:pic>
        <p:nvPicPr>
          <p:cNvPr id="8" name="Picture 7" descr="BLM Location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989" y="4665038"/>
            <a:ext cx="2925452" cy="2056437"/>
          </a:xfrm>
          <a:prstGeom prst="rect">
            <a:avLst/>
          </a:prstGeom>
        </p:spPr>
      </p:pic>
      <p:pic>
        <p:nvPicPr>
          <p:cNvPr id="9" name="Picture 8" descr="loss_poin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6227" y="4834887"/>
            <a:ext cx="4740223" cy="1586015"/>
          </a:xfrm>
          <a:prstGeom prst="rect">
            <a:avLst/>
          </a:prstGeom>
        </p:spPr>
      </p:pic>
      <p:pic>
        <p:nvPicPr>
          <p:cNvPr id="3" name="Picture 2"/>
          <p:cNvPicPr>
            <a:picLocks noChangeAspect="1"/>
          </p:cNvPicPr>
          <p:nvPr/>
        </p:nvPicPr>
        <p:blipFill>
          <a:blip r:embed="rId5"/>
          <a:stretch>
            <a:fillRect/>
          </a:stretch>
        </p:blipFill>
        <p:spPr>
          <a:xfrm>
            <a:off x="7874000" y="1474085"/>
            <a:ext cx="599722" cy="599722"/>
          </a:xfrm>
          <a:prstGeom prst="rect">
            <a:avLst/>
          </a:prstGeom>
        </p:spPr>
      </p:pic>
    </p:spTree>
    <p:extLst>
      <p:ext uri="{BB962C8B-B14F-4D97-AF65-F5344CB8AC3E}">
        <p14:creationId xmlns:p14="http://schemas.microsoft.com/office/powerpoint/2010/main" val="17997266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smtClean="0"/>
              <a:t>WP8: RF In Kind discussions</a:t>
            </a:r>
            <a:endParaRPr lang="en-US" sz="3400" dirty="0"/>
          </a:p>
        </p:txBody>
      </p:sp>
      <p:sp>
        <p:nvSpPr>
          <p:cNvPr id="3" name="Content Placeholder 2"/>
          <p:cNvSpPr>
            <a:spLocks noGrp="1"/>
          </p:cNvSpPr>
          <p:nvPr>
            <p:ph idx="1"/>
          </p:nvPr>
        </p:nvSpPr>
        <p:spPr>
          <a:xfrm>
            <a:off x="457200" y="1484784"/>
            <a:ext cx="8363272" cy="5256584"/>
          </a:xfrm>
        </p:spPr>
        <p:txBody>
          <a:bodyPr>
            <a:normAutofit fontScale="85000" lnSpcReduction="10000"/>
          </a:bodyPr>
          <a:lstStyle/>
          <a:p>
            <a:r>
              <a:rPr lang="en-US" dirty="0" smtClean="0">
                <a:solidFill>
                  <a:schemeClr val="tx1"/>
                </a:solidFill>
              </a:rPr>
              <a:t>NC RF systems  and Spoke LLRF provided by </a:t>
            </a:r>
            <a:r>
              <a:rPr lang="en-US" b="1" dirty="0" smtClean="0">
                <a:solidFill>
                  <a:schemeClr val="tx1"/>
                </a:solidFill>
              </a:rPr>
              <a:t>ESS-Bilbao</a:t>
            </a:r>
            <a:endParaRPr lang="en-US" dirty="0" smtClean="0">
              <a:solidFill>
                <a:schemeClr val="tx1"/>
              </a:solidFill>
            </a:endParaRPr>
          </a:p>
          <a:p>
            <a:r>
              <a:rPr lang="en-US" dirty="0" smtClean="0">
                <a:solidFill>
                  <a:schemeClr val="tx1"/>
                </a:solidFill>
              </a:rPr>
              <a:t>Spoke RF transmitters provided by </a:t>
            </a:r>
            <a:r>
              <a:rPr lang="en-US" b="1" dirty="0" err="1" smtClean="0">
                <a:solidFill>
                  <a:schemeClr val="tx1"/>
                </a:solidFill>
              </a:rPr>
              <a:t>Elettra</a:t>
            </a:r>
            <a:endParaRPr lang="en-US" dirty="0" smtClean="0">
              <a:solidFill>
                <a:schemeClr val="tx1"/>
              </a:solidFill>
            </a:endParaRPr>
          </a:p>
          <a:p>
            <a:r>
              <a:rPr lang="en-US" dirty="0" smtClean="0">
                <a:solidFill>
                  <a:schemeClr val="tx1"/>
                </a:solidFill>
              </a:rPr>
              <a:t>Spoke, medium/high beta interlock systems provided by </a:t>
            </a:r>
            <a:r>
              <a:rPr lang="en-US" b="1" dirty="0" smtClean="0">
                <a:solidFill>
                  <a:schemeClr val="tx1"/>
                </a:solidFill>
              </a:rPr>
              <a:t>Hungary</a:t>
            </a:r>
          </a:p>
          <a:p>
            <a:r>
              <a:rPr lang="en-US" dirty="0" smtClean="0">
                <a:solidFill>
                  <a:schemeClr val="tx1"/>
                </a:solidFill>
              </a:rPr>
              <a:t>704 MHz LLRF provided by </a:t>
            </a:r>
            <a:r>
              <a:rPr lang="en-US" b="1" dirty="0" smtClean="0">
                <a:solidFill>
                  <a:schemeClr val="tx1"/>
                </a:solidFill>
              </a:rPr>
              <a:t>Poland</a:t>
            </a:r>
          </a:p>
          <a:p>
            <a:r>
              <a:rPr lang="en-US" dirty="0" smtClean="0">
                <a:solidFill>
                  <a:schemeClr val="tx1"/>
                </a:solidFill>
              </a:rPr>
              <a:t>Phase reference line provided by </a:t>
            </a:r>
            <a:r>
              <a:rPr lang="en-US" b="1" dirty="0" smtClean="0">
                <a:solidFill>
                  <a:schemeClr val="tx1"/>
                </a:solidFill>
              </a:rPr>
              <a:t>Warsaw Technical University</a:t>
            </a:r>
          </a:p>
          <a:p>
            <a:r>
              <a:rPr lang="en-US" dirty="0" smtClean="0">
                <a:solidFill>
                  <a:schemeClr val="tx1"/>
                </a:solidFill>
              </a:rPr>
              <a:t>Distribution systems spoke, medium and high beta provided by </a:t>
            </a:r>
            <a:r>
              <a:rPr lang="en-US" b="1" dirty="0" err="1" smtClean="0">
                <a:solidFill>
                  <a:schemeClr val="tx1"/>
                </a:solidFill>
              </a:rPr>
              <a:t>Huddersfield</a:t>
            </a:r>
            <a:r>
              <a:rPr lang="en-US" b="1" dirty="0" smtClean="0">
                <a:solidFill>
                  <a:schemeClr val="tx1"/>
                </a:solidFill>
              </a:rPr>
              <a:t> University</a:t>
            </a:r>
          </a:p>
          <a:p>
            <a:r>
              <a:rPr lang="en-US" dirty="0" smtClean="0">
                <a:solidFill>
                  <a:schemeClr val="tx1"/>
                </a:solidFill>
              </a:rPr>
              <a:t>Installation services provided by </a:t>
            </a:r>
            <a:r>
              <a:rPr lang="en-US" b="1" dirty="0" smtClean="0">
                <a:solidFill>
                  <a:schemeClr val="tx1"/>
                </a:solidFill>
              </a:rPr>
              <a:t>IFJ PAN Krakow</a:t>
            </a:r>
          </a:p>
          <a:p>
            <a:r>
              <a:rPr lang="en-US" dirty="0" smtClean="0">
                <a:solidFill>
                  <a:schemeClr val="tx1"/>
                </a:solidFill>
              </a:rPr>
              <a:t>Ongoing discussions on design of dry HV HF transformers with </a:t>
            </a:r>
            <a:r>
              <a:rPr lang="en-US" b="1" dirty="0" smtClean="0">
                <a:solidFill>
                  <a:schemeClr val="tx1"/>
                </a:solidFill>
              </a:rPr>
              <a:t>Technical University Tallinn, Estonia</a:t>
            </a:r>
          </a:p>
          <a:p>
            <a:r>
              <a:rPr lang="en-US" dirty="0" smtClean="0">
                <a:solidFill>
                  <a:schemeClr val="tx1"/>
                </a:solidFill>
              </a:rPr>
              <a:t>Covers </a:t>
            </a:r>
            <a:r>
              <a:rPr lang="en-US" b="1" dirty="0" smtClean="0">
                <a:solidFill>
                  <a:schemeClr val="tx1"/>
                </a:solidFill>
              </a:rPr>
              <a:t>all</a:t>
            </a:r>
            <a:r>
              <a:rPr lang="en-US" dirty="0" smtClean="0">
                <a:solidFill>
                  <a:schemeClr val="tx1"/>
                </a:solidFill>
              </a:rPr>
              <a:t> of WP 8 except Master oscillator, medium/high beta amplifiers</a:t>
            </a:r>
          </a:p>
          <a:p>
            <a:r>
              <a:rPr lang="en-US" dirty="0" smtClean="0">
                <a:solidFill>
                  <a:schemeClr val="tx1"/>
                </a:solidFill>
              </a:rPr>
              <a:t>Covers WP 17 except medium/high beta High voltage supplies</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21</a:t>
            </a:fld>
            <a:endParaRPr lang="sv-SE" dirty="0">
              <a:solidFill>
                <a:prstClr val="black">
                  <a:tint val="75000"/>
                </a:prstClr>
              </a:solidFill>
            </a:endParaRPr>
          </a:p>
        </p:txBody>
      </p:sp>
    </p:spTree>
    <p:extLst>
      <p:ext uri="{BB962C8B-B14F-4D97-AF65-F5344CB8AC3E}">
        <p14:creationId xmlns:p14="http://schemas.microsoft.com/office/powerpoint/2010/main" val="2648547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WP8: Spoke power sources</a:t>
            </a:r>
            <a:endParaRPr lang="en-US" dirty="0"/>
          </a:p>
        </p:txBody>
      </p:sp>
      <p:sp>
        <p:nvSpPr>
          <p:cNvPr id="3" name="Content Placeholder 2"/>
          <p:cNvSpPr>
            <a:spLocks noGrp="1"/>
          </p:cNvSpPr>
          <p:nvPr>
            <p:ph idx="1"/>
          </p:nvPr>
        </p:nvSpPr>
        <p:spPr/>
        <p:txBody>
          <a:bodyPr/>
          <a:lstStyle/>
          <a:p>
            <a:r>
              <a:rPr lang="en-US" dirty="0" smtClean="0"/>
              <a:t>400 kW tetrode-based solution</a:t>
            </a:r>
          </a:p>
          <a:p>
            <a:r>
              <a:rPr lang="en-US" dirty="0" smtClean="0"/>
              <a:t>Two complete stations to Uppsala University FREIA facility (Proof of concept)</a:t>
            </a:r>
          </a:p>
          <a:p>
            <a:r>
              <a:rPr lang="en-US" dirty="0" smtClean="0"/>
              <a:t>FAT of tube recently (</a:t>
            </a:r>
            <a:r>
              <a:rPr lang="en-US" dirty="0" err="1" smtClean="0"/>
              <a:t>Thonon</a:t>
            </a:r>
            <a:r>
              <a:rPr lang="en-US" dirty="0" smtClean="0"/>
              <a:t>)</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22</a:t>
            </a:fld>
            <a:endParaRPr lang="sv-SE">
              <a:solidFill>
                <a:prstClr val="black">
                  <a:tint val="75000"/>
                </a:prstClr>
              </a:solidFill>
              <a:latin typeface="Calibri"/>
            </a:endParaRPr>
          </a:p>
        </p:txBody>
      </p:sp>
      <p:pic>
        <p:nvPicPr>
          <p:cNvPr id="5" name="Picture 4" descr="IMG_0477.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15816" y="3596983"/>
            <a:ext cx="2952328" cy="3000369"/>
          </a:xfrm>
          <a:prstGeom prst="rect">
            <a:avLst/>
          </a:prstGeom>
        </p:spPr>
      </p:pic>
      <p:pic>
        <p:nvPicPr>
          <p:cNvPr id="6" name="Picture 5" descr="IMG_041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40152" y="2794403"/>
            <a:ext cx="2952328" cy="3693742"/>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112508343"/>
              </p:ext>
            </p:extLst>
          </p:nvPr>
        </p:nvGraphicFramePr>
        <p:xfrm>
          <a:off x="467544" y="3501008"/>
          <a:ext cx="2256250" cy="3179078"/>
        </p:xfrm>
        <a:graphic>
          <a:graphicData uri="http://schemas.openxmlformats.org/drawingml/2006/table">
            <a:tbl>
              <a:tblPr firstRow="1" bandRow="1">
                <a:tableStyleId>{5C22544A-7EE6-4342-B048-85BDC9FD1C3A}</a:tableStyleId>
              </a:tblPr>
              <a:tblGrid>
                <a:gridCol w="1128125"/>
                <a:gridCol w="1128125"/>
              </a:tblGrid>
              <a:tr h="377146">
                <a:tc gridSpan="2">
                  <a:txBody>
                    <a:bodyPr/>
                    <a:lstStyle/>
                    <a:p>
                      <a:pPr algn="ctr"/>
                      <a:r>
                        <a:rPr lang="en-US" dirty="0" smtClean="0"/>
                        <a:t>Results</a:t>
                      </a:r>
                      <a:endParaRPr lang="en-US" dirty="0"/>
                    </a:p>
                  </a:txBody>
                  <a:tcPr/>
                </a:tc>
                <a:tc hMerge="1">
                  <a:txBody>
                    <a:bodyPr/>
                    <a:lstStyle/>
                    <a:p>
                      <a:endParaRPr lang="en-US" dirty="0"/>
                    </a:p>
                  </a:txBody>
                  <a:tcPr/>
                </a:tc>
              </a:tr>
              <a:tr h="700483">
                <a:tc>
                  <a:txBody>
                    <a:bodyPr/>
                    <a:lstStyle/>
                    <a:p>
                      <a:r>
                        <a:rPr lang="en-US" dirty="0" smtClean="0"/>
                        <a:t>Peak power</a:t>
                      </a:r>
                      <a:endParaRPr lang="en-US" dirty="0"/>
                    </a:p>
                  </a:txBody>
                  <a:tcPr/>
                </a:tc>
                <a:tc>
                  <a:txBody>
                    <a:bodyPr/>
                    <a:lstStyle/>
                    <a:p>
                      <a:r>
                        <a:rPr lang="en-US" dirty="0" smtClean="0"/>
                        <a:t>200 kW</a:t>
                      </a:r>
                      <a:endParaRPr lang="en-US" dirty="0"/>
                    </a:p>
                  </a:txBody>
                  <a:tcPr/>
                </a:tc>
              </a:tr>
              <a:tr h="700483">
                <a:tc>
                  <a:txBody>
                    <a:bodyPr/>
                    <a:lstStyle/>
                    <a:p>
                      <a:r>
                        <a:rPr lang="en-US" dirty="0" smtClean="0"/>
                        <a:t>Efficiency</a:t>
                      </a:r>
                      <a:endParaRPr lang="en-US" dirty="0"/>
                    </a:p>
                  </a:txBody>
                  <a:tcPr/>
                </a:tc>
                <a:tc>
                  <a:txBody>
                    <a:bodyPr/>
                    <a:lstStyle/>
                    <a:p>
                      <a:r>
                        <a:rPr lang="en-US" dirty="0" smtClean="0"/>
                        <a:t>66%</a:t>
                      </a:r>
                      <a:endParaRPr lang="en-US" dirty="0"/>
                    </a:p>
                  </a:txBody>
                  <a:tcPr/>
                </a:tc>
              </a:tr>
              <a:tr h="700483">
                <a:tc>
                  <a:txBody>
                    <a:bodyPr/>
                    <a:lstStyle/>
                    <a:p>
                      <a:r>
                        <a:rPr lang="en-US" dirty="0" smtClean="0"/>
                        <a:t>Gain</a:t>
                      </a:r>
                      <a:endParaRPr lang="en-US" dirty="0"/>
                    </a:p>
                  </a:txBody>
                  <a:tcPr/>
                </a:tc>
                <a:tc>
                  <a:txBody>
                    <a:bodyPr/>
                    <a:lstStyle/>
                    <a:p>
                      <a:r>
                        <a:rPr lang="en-US" dirty="0" smtClean="0"/>
                        <a:t>15 dB</a:t>
                      </a:r>
                      <a:endParaRPr lang="en-US" dirty="0"/>
                    </a:p>
                  </a:txBody>
                  <a:tcPr/>
                </a:tc>
              </a:tr>
              <a:tr h="700483">
                <a:tc>
                  <a:txBody>
                    <a:bodyPr/>
                    <a:lstStyle/>
                    <a:p>
                      <a:r>
                        <a:rPr lang="en-US" dirty="0" smtClean="0"/>
                        <a:t>Duty</a:t>
                      </a:r>
                      <a:endParaRPr lang="en-US" dirty="0"/>
                    </a:p>
                  </a:txBody>
                  <a:tcPr/>
                </a:tc>
                <a:tc>
                  <a:txBody>
                    <a:bodyPr/>
                    <a:lstStyle/>
                    <a:p>
                      <a:r>
                        <a:rPr lang="en-US" dirty="0" smtClean="0"/>
                        <a:t>4.6%</a:t>
                      </a:r>
                      <a:endParaRPr lang="en-US" dirty="0"/>
                    </a:p>
                  </a:txBody>
                  <a:tcPr/>
                </a:tc>
              </a:tr>
            </a:tbl>
          </a:graphicData>
        </a:graphic>
      </p:graphicFrame>
    </p:spTree>
    <p:extLst>
      <p:ext uri="{BB962C8B-B14F-4D97-AF65-F5344CB8AC3E}">
        <p14:creationId xmlns:p14="http://schemas.microsoft.com/office/powerpoint/2010/main" val="178109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WP8: Distribution system layout example MB</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23</a:t>
            </a:fld>
            <a:endParaRPr lang="sv-SE" dirty="0"/>
          </a:p>
        </p:txBody>
      </p:sp>
      <p:grpSp>
        <p:nvGrpSpPr>
          <p:cNvPr id="5" name="Group 4"/>
          <p:cNvGrpSpPr/>
          <p:nvPr/>
        </p:nvGrpSpPr>
        <p:grpSpPr>
          <a:xfrm>
            <a:off x="1691680" y="1628800"/>
            <a:ext cx="5472608" cy="4464496"/>
            <a:chOff x="3313345" y="172737"/>
            <a:chExt cx="3912150" cy="2992561"/>
          </a:xfrm>
        </p:grpSpPr>
        <p:pic>
          <p:nvPicPr>
            <p:cNvPr id="6" name="Picture 5"/>
            <p:cNvPicPr>
              <a:picLocks noChangeAspect="1"/>
            </p:cNvPicPr>
            <p:nvPr/>
          </p:nvPicPr>
          <p:blipFill>
            <a:blip r:embed="rId2"/>
            <a:stretch>
              <a:fillRect/>
            </a:stretch>
          </p:blipFill>
          <p:spPr>
            <a:xfrm>
              <a:off x="3313345" y="172737"/>
              <a:ext cx="3912150" cy="2992561"/>
            </a:xfrm>
            <a:prstGeom prst="rect">
              <a:avLst/>
            </a:prstGeom>
          </p:spPr>
        </p:pic>
        <p:sp>
          <p:nvSpPr>
            <p:cNvPr id="7" name="TextBox 6"/>
            <p:cNvSpPr txBox="1"/>
            <p:nvPr/>
          </p:nvSpPr>
          <p:spPr>
            <a:xfrm>
              <a:off x="3368225" y="2495282"/>
              <a:ext cx="2248833" cy="584776"/>
            </a:xfrm>
            <a:prstGeom prst="rect">
              <a:avLst/>
            </a:prstGeom>
            <a:solidFill>
              <a:schemeClr val="bg1"/>
            </a:solidFill>
          </p:spPr>
          <p:txBody>
            <a:bodyPr wrap="none" rtlCol="0">
              <a:spAutoFit/>
            </a:bodyPr>
            <a:lstStyle/>
            <a:p>
              <a:r>
                <a:rPr lang="en-US" sz="1600" dirty="0" smtClean="0"/>
                <a:t>ESS needs waveguides in</a:t>
              </a:r>
            </a:p>
            <a:p>
              <a:r>
                <a:rPr lang="en-US" sz="1600" dirty="0" smtClean="0"/>
                <a:t>Huge quantity</a:t>
              </a:r>
            </a:p>
          </p:txBody>
        </p:sp>
      </p:grpSp>
    </p:spTree>
    <p:extLst>
      <p:ext uri="{BB962C8B-B14F-4D97-AF65-F5344CB8AC3E}">
        <p14:creationId xmlns:p14="http://schemas.microsoft.com/office/powerpoint/2010/main" val="1890494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title"/>
          </p:nvPr>
        </p:nvSpPr>
        <p:spPr/>
        <p:txBody>
          <a:bodyPr>
            <a:normAutofit/>
          </a:bodyPr>
          <a:lstStyle/>
          <a:p>
            <a:pPr eaLnBrk="1" hangingPunct="1">
              <a:defRPr/>
            </a:pPr>
            <a:r>
              <a:rPr lang="en-US" sz="4000" dirty="0" smtClean="0"/>
              <a:t>WP10 Test Stands</a:t>
            </a:r>
            <a:br>
              <a:rPr lang="en-US" sz="4000" dirty="0" smtClean="0"/>
            </a:br>
            <a:r>
              <a:rPr lang="en-US" sz="4000" dirty="0" smtClean="0"/>
              <a:t>Lund RF labs</a:t>
            </a:r>
          </a:p>
        </p:txBody>
      </p:sp>
      <p:sp>
        <p:nvSpPr>
          <p:cNvPr id="5" name="Content Placeholder 2"/>
          <p:cNvSpPr>
            <a:spLocks noGrp="1"/>
          </p:cNvSpPr>
          <p:nvPr>
            <p:ph idx="1"/>
          </p:nvPr>
        </p:nvSpPr>
        <p:spPr>
          <a:xfrm>
            <a:off x="35496" y="1484784"/>
            <a:ext cx="5808773" cy="4871566"/>
          </a:xfrm>
        </p:spPr>
        <p:txBody>
          <a:bodyPr>
            <a:normAutofit fontScale="77500" lnSpcReduction="20000"/>
          </a:bodyPr>
          <a:lstStyle/>
          <a:p>
            <a:r>
              <a:rPr lang="en-US" sz="2400" dirty="0" smtClean="0">
                <a:solidFill>
                  <a:srgbClr val="000000"/>
                </a:solidFill>
              </a:rPr>
              <a:t>temporary RF Lab in LU’s M-house:</a:t>
            </a:r>
          </a:p>
          <a:p>
            <a:pPr lvl="1"/>
            <a:r>
              <a:rPr lang="en-US" sz="2000" dirty="0" smtClean="0">
                <a:solidFill>
                  <a:schemeClr val="tx2">
                    <a:lumMod val="60000"/>
                    <a:lumOff val="40000"/>
                  </a:schemeClr>
                </a:solidFill>
              </a:rPr>
              <a:t>starting spring 2015, duration 9 months: installation and test run of new topology modulator prototype (WP17) with dummy load</a:t>
            </a:r>
          </a:p>
          <a:p>
            <a:pPr lvl="1"/>
            <a:r>
              <a:rPr lang="en-US" sz="2000" dirty="0" smtClean="0">
                <a:solidFill>
                  <a:srgbClr val="000000"/>
                </a:solidFill>
              </a:rPr>
              <a:t>contract for premises has been signed</a:t>
            </a:r>
          </a:p>
          <a:p>
            <a:pPr lvl="1"/>
            <a:r>
              <a:rPr lang="en-US" sz="2000" dirty="0" smtClean="0">
                <a:solidFill>
                  <a:srgbClr val="000000"/>
                </a:solidFill>
              </a:rPr>
              <a:t>minor building modifications necessary – executed by landlord</a:t>
            </a:r>
          </a:p>
          <a:p>
            <a:pPr lvl="1"/>
            <a:r>
              <a:rPr lang="en-US" i="1" dirty="0" smtClean="0">
                <a:solidFill>
                  <a:srgbClr val="FF0000"/>
                </a:solidFill>
              </a:rPr>
              <a:t>Testing of the reduced scale modulator prototype (WP17) has started in this lab</a:t>
            </a:r>
            <a:endParaRPr lang="en-US" sz="2000" i="1" dirty="0" smtClean="0">
              <a:solidFill>
                <a:srgbClr val="FF0000"/>
              </a:solidFill>
            </a:endParaRPr>
          </a:p>
          <a:p>
            <a:pPr lvl="1"/>
            <a:endParaRPr lang="en-US" sz="2000" dirty="0">
              <a:solidFill>
                <a:srgbClr val="000000"/>
              </a:solidFill>
            </a:endParaRPr>
          </a:p>
          <a:p>
            <a:r>
              <a:rPr lang="en-US" sz="2400" dirty="0">
                <a:solidFill>
                  <a:srgbClr val="000000"/>
                </a:solidFill>
              </a:rPr>
              <a:t>RF Lab in Utgård facility (Lund):</a:t>
            </a:r>
          </a:p>
          <a:p>
            <a:pPr lvl="1"/>
            <a:r>
              <a:rPr lang="en-US" sz="2000" dirty="0">
                <a:solidFill>
                  <a:srgbClr val="558ED5"/>
                </a:solidFill>
              </a:rPr>
              <a:t>starting summer / autumn 2015, duration 2-3 </a:t>
            </a:r>
            <a:r>
              <a:rPr lang="en-US" sz="2000" dirty="0" smtClean="0">
                <a:solidFill>
                  <a:srgbClr val="558ED5"/>
                </a:solidFill>
              </a:rPr>
              <a:t>years: long term testing of modulator and klystron prototypes as well as RF distribution equipment (WP8 &amp; WP17)</a:t>
            </a:r>
          </a:p>
          <a:p>
            <a:pPr lvl="1"/>
            <a:r>
              <a:rPr lang="en-US" sz="2000" dirty="0">
                <a:solidFill>
                  <a:srgbClr val="000000"/>
                </a:solidFill>
              </a:rPr>
              <a:t>contract for premises </a:t>
            </a:r>
            <a:r>
              <a:rPr lang="en-US" sz="2000" dirty="0" smtClean="0">
                <a:solidFill>
                  <a:srgbClr val="000000"/>
                </a:solidFill>
              </a:rPr>
              <a:t>has been </a:t>
            </a:r>
            <a:r>
              <a:rPr lang="en-US" sz="2000" dirty="0">
                <a:solidFill>
                  <a:srgbClr val="000000"/>
                </a:solidFill>
              </a:rPr>
              <a:t>signed</a:t>
            </a:r>
          </a:p>
          <a:p>
            <a:pPr lvl="1"/>
            <a:r>
              <a:rPr lang="en-US" sz="2000" dirty="0">
                <a:solidFill>
                  <a:srgbClr val="000000"/>
                </a:solidFill>
              </a:rPr>
              <a:t>minor building modifications necessary – executed by landlord</a:t>
            </a:r>
          </a:p>
          <a:p>
            <a:pPr lvl="1"/>
            <a:r>
              <a:rPr lang="en-US" sz="2000" dirty="0" smtClean="0">
                <a:solidFill>
                  <a:srgbClr val="000000"/>
                </a:solidFill>
              </a:rPr>
              <a:t>LCW system being procured by WP10</a:t>
            </a:r>
          </a:p>
          <a:p>
            <a:pPr lvl="1"/>
            <a:r>
              <a:rPr lang="en-US" sz="2000" dirty="0" smtClean="0">
                <a:solidFill>
                  <a:srgbClr val="000000"/>
                </a:solidFill>
              </a:rPr>
              <a:t>facility is being shared with Detectors and </a:t>
            </a:r>
            <a:r>
              <a:rPr lang="en-US" sz="2000" dirty="0">
                <a:solidFill>
                  <a:srgbClr val="000000"/>
                </a:solidFill>
              </a:rPr>
              <a:t>S</a:t>
            </a:r>
            <a:r>
              <a:rPr lang="en-US" sz="2000" dirty="0" smtClean="0">
                <a:solidFill>
                  <a:srgbClr val="000000"/>
                </a:solidFill>
              </a:rPr>
              <a:t>ample Environment</a:t>
            </a:r>
            <a:endParaRPr lang="en-US" sz="2000" dirty="0">
              <a:solidFill>
                <a:srgbClr val="000000"/>
              </a:solidFill>
            </a:endParaRPr>
          </a:p>
        </p:txBody>
      </p:sp>
      <p:pic>
        <p:nvPicPr>
          <p:cNvPr id="4" name="Picture 3"/>
          <p:cNvPicPr>
            <a:picLocks noChangeAspect="1"/>
          </p:cNvPicPr>
          <p:nvPr/>
        </p:nvPicPr>
        <p:blipFill>
          <a:blip r:embed="rId2"/>
          <a:stretch>
            <a:fillRect/>
          </a:stretch>
        </p:blipFill>
        <p:spPr>
          <a:xfrm>
            <a:off x="5957397" y="4365104"/>
            <a:ext cx="3168352" cy="2376264"/>
          </a:xfrm>
          <a:prstGeom prst="rect">
            <a:avLst/>
          </a:prstGeom>
        </p:spPr>
      </p:pic>
      <p:pic>
        <p:nvPicPr>
          <p:cNvPr id="3" name="Picture 2" descr="IMG_129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9664" y="1484784"/>
            <a:ext cx="2976331" cy="2232248"/>
          </a:xfrm>
          <a:prstGeom prst="rect">
            <a:avLst/>
          </a:prstGeom>
        </p:spPr>
      </p:pic>
      <p:sp>
        <p:nvSpPr>
          <p:cNvPr id="7" name="TextBox 6"/>
          <p:cNvSpPr txBox="1"/>
          <p:nvPr/>
        </p:nvSpPr>
        <p:spPr>
          <a:xfrm>
            <a:off x="7164288" y="3789040"/>
            <a:ext cx="829524"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400"/>
            <a:r>
              <a:rPr lang="en-US" sz="2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Lund</a:t>
            </a:r>
            <a:endPar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sp>
        <p:nvSpPr>
          <p:cNvPr id="8" name="Slide Number Placeholder 7"/>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24</a:t>
            </a:fld>
            <a:endParaRPr lang="sv-SE">
              <a:solidFill>
                <a:prstClr val="black">
                  <a:tint val="75000"/>
                </a:prstClr>
              </a:solidFill>
              <a:latin typeface="Calibri"/>
            </a:endParaRPr>
          </a:p>
        </p:txBody>
      </p:sp>
    </p:spTree>
    <p:extLst>
      <p:ext uri="{BB962C8B-B14F-4D97-AF65-F5344CB8AC3E}">
        <p14:creationId xmlns:p14="http://schemas.microsoft.com/office/powerpoint/2010/main" val="2078865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07"/>
            <a:ext cx="8229600" cy="1143000"/>
          </a:xfrm>
        </p:spPr>
        <p:txBody>
          <a:bodyPr/>
          <a:lstStyle/>
          <a:p>
            <a:r>
              <a:rPr lang="en-GB" dirty="0" smtClean="0"/>
              <a:t>Uppsala Test Stand Implementation (Phase 1)</a:t>
            </a:r>
            <a:endParaRPr lang="en-US" dirty="0"/>
          </a:p>
        </p:txBody>
      </p:sp>
      <p:pic>
        <p:nvPicPr>
          <p:cNvPr id="7" name="Content Placeholder 1"/>
          <p:cNvPicPr>
            <a:picLocks noChangeAspect="1"/>
          </p:cNvPicPr>
          <p:nvPr/>
        </p:nvPicPr>
        <p:blipFill>
          <a:blip r:embed="rId3"/>
          <a:srcRect/>
          <a:stretch>
            <a:fillRect/>
          </a:stretch>
        </p:blipFill>
        <p:spPr>
          <a:xfrm>
            <a:off x="17463" y="1143000"/>
            <a:ext cx="9126537" cy="5194300"/>
          </a:xfrm>
          <a:prstGeom prst="rect">
            <a:avLst/>
          </a:prstGeom>
        </p:spPr>
      </p:pic>
      <p:sp>
        <p:nvSpPr>
          <p:cNvPr id="8" name="TextBox 7"/>
          <p:cNvSpPr txBox="1"/>
          <p:nvPr/>
        </p:nvSpPr>
        <p:spPr>
          <a:xfrm>
            <a:off x="304800" y="2679700"/>
            <a:ext cx="2209800" cy="830997"/>
          </a:xfrm>
          <a:prstGeom prst="rect">
            <a:avLst/>
          </a:prstGeom>
          <a:noFill/>
        </p:spPr>
        <p:txBody>
          <a:bodyPr wrap="square" rtlCol="0">
            <a:spAutoFit/>
          </a:bodyPr>
          <a:lstStyle/>
          <a:p>
            <a:pPr defTabSz="914400" eaLnBrk="0" fontAlgn="base" hangingPunct="0">
              <a:spcBef>
                <a:spcPct val="0"/>
              </a:spcBef>
              <a:spcAft>
                <a:spcPct val="0"/>
              </a:spcAft>
            </a:pPr>
            <a:r>
              <a:rPr lang="sv-SE" sz="2400" dirty="0" smtClean="0">
                <a:solidFill>
                  <a:srgbClr val="000000"/>
                </a:solidFill>
                <a:latin typeface="Arial" pitchFamily="34" charset="0"/>
                <a:ea typeface="ＭＳ Ｐゴシック" pitchFamily="1" charset="-128"/>
                <a:cs typeface="ＭＳ Ｐゴシック"/>
              </a:rPr>
              <a:t>SSA </a:t>
            </a:r>
          </a:p>
          <a:p>
            <a:pPr defTabSz="914400" eaLnBrk="0" fontAlgn="base" hangingPunct="0">
              <a:spcBef>
                <a:spcPct val="0"/>
              </a:spcBef>
              <a:spcAft>
                <a:spcPct val="0"/>
              </a:spcAft>
            </a:pPr>
            <a:r>
              <a:rPr lang="sv-SE" sz="2400" dirty="0" smtClean="0">
                <a:solidFill>
                  <a:srgbClr val="000000"/>
                </a:solidFill>
                <a:latin typeface="Arial" pitchFamily="34" charset="0"/>
                <a:ea typeface="ＭＳ Ｐゴシック" pitchFamily="1" charset="-128"/>
                <a:cs typeface="ＭＳ Ｐゴシック"/>
              </a:rPr>
              <a:t>Power Station</a:t>
            </a:r>
            <a:endParaRPr lang="sv-SE" sz="2400" dirty="0">
              <a:solidFill>
                <a:srgbClr val="000000"/>
              </a:solidFill>
              <a:latin typeface="Arial" pitchFamily="34" charset="0"/>
              <a:ea typeface="ＭＳ Ｐゴシック" pitchFamily="1" charset="-128"/>
              <a:cs typeface="ＭＳ Ｐゴシック"/>
            </a:endParaRPr>
          </a:p>
        </p:txBody>
      </p:sp>
      <p:sp>
        <p:nvSpPr>
          <p:cNvPr id="9" name="TextBox 8"/>
          <p:cNvSpPr txBox="1"/>
          <p:nvPr/>
        </p:nvSpPr>
        <p:spPr>
          <a:xfrm>
            <a:off x="2057400" y="5499100"/>
            <a:ext cx="2209800" cy="830997"/>
          </a:xfrm>
          <a:prstGeom prst="rect">
            <a:avLst/>
          </a:prstGeom>
          <a:noFill/>
        </p:spPr>
        <p:txBody>
          <a:bodyPr wrap="square" rtlCol="0">
            <a:spAutoFit/>
          </a:bodyPr>
          <a:lstStyle/>
          <a:p>
            <a:pPr defTabSz="914400" eaLnBrk="0" fontAlgn="base" hangingPunct="0">
              <a:spcBef>
                <a:spcPct val="0"/>
              </a:spcBef>
              <a:spcAft>
                <a:spcPct val="0"/>
              </a:spcAft>
            </a:pPr>
            <a:r>
              <a:rPr lang="sv-SE" sz="2400" dirty="0" smtClean="0">
                <a:solidFill>
                  <a:srgbClr val="000000"/>
                </a:solidFill>
                <a:latin typeface="Arial" pitchFamily="34" charset="0"/>
                <a:ea typeface="ＭＳ Ｐゴシック" pitchFamily="1" charset="-128"/>
                <a:cs typeface="ＭＳ Ｐゴシック"/>
              </a:rPr>
              <a:t>Tetrode </a:t>
            </a:r>
          </a:p>
          <a:p>
            <a:pPr defTabSz="914400" eaLnBrk="0" fontAlgn="base" hangingPunct="0">
              <a:spcBef>
                <a:spcPct val="0"/>
              </a:spcBef>
              <a:spcAft>
                <a:spcPct val="0"/>
              </a:spcAft>
            </a:pPr>
            <a:r>
              <a:rPr lang="sv-SE" sz="2400" dirty="0" smtClean="0">
                <a:solidFill>
                  <a:srgbClr val="000000"/>
                </a:solidFill>
                <a:latin typeface="Arial" pitchFamily="34" charset="0"/>
                <a:ea typeface="ＭＳ Ｐゴシック" pitchFamily="1" charset="-128"/>
                <a:cs typeface="ＭＳ Ｐゴシック"/>
              </a:rPr>
              <a:t>Power </a:t>
            </a:r>
            <a:r>
              <a:rPr lang="sv-SE" sz="2400" dirty="0">
                <a:solidFill>
                  <a:srgbClr val="000000"/>
                </a:solidFill>
                <a:latin typeface="Arial" pitchFamily="34" charset="0"/>
                <a:ea typeface="ＭＳ Ｐゴシック" pitchFamily="1" charset="-128"/>
                <a:cs typeface="ＭＳ Ｐゴシック"/>
              </a:rPr>
              <a:t>S</a:t>
            </a:r>
            <a:r>
              <a:rPr lang="sv-SE" sz="2400" dirty="0" smtClean="0">
                <a:solidFill>
                  <a:srgbClr val="000000"/>
                </a:solidFill>
                <a:latin typeface="Arial" pitchFamily="34" charset="0"/>
                <a:ea typeface="ＭＳ Ｐゴシック" pitchFamily="1" charset="-128"/>
                <a:cs typeface="ＭＳ Ｐゴシック"/>
              </a:rPr>
              <a:t>tation</a:t>
            </a:r>
            <a:endParaRPr lang="sv-SE" sz="2400" dirty="0">
              <a:solidFill>
                <a:srgbClr val="000000"/>
              </a:solidFill>
              <a:latin typeface="Arial" pitchFamily="34" charset="0"/>
              <a:ea typeface="ＭＳ Ｐゴシック" pitchFamily="1" charset="-128"/>
              <a:cs typeface="ＭＳ Ｐゴシック"/>
            </a:endParaRPr>
          </a:p>
        </p:txBody>
      </p:sp>
      <p:cxnSp>
        <p:nvCxnSpPr>
          <p:cNvPr id="10" name="Straight Arrow Connector 9"/>
          <p:cNvCxnSpPr/>
          <p:nvPr/>
        </p:nvCxnSpPr>
        <p:spPr bwMode="auto">
          <a:xfrm flipH="1" flipV="1">
            <a:off x="1600200" y="5651500"/>
            <a:ext cx="457200" cy="26309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a:off x="1066800" y="3594100"/>
            <a:ext cx="350274"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 name="TextBox 11"/>
          <p:cNvSpPr txBox="1"/>
          <p:nvPr/>
        </p:nvSpPr>
        <p:spPr>
          <a:xfrm>
            <a:off x="812391" y="1948816"/>
            <a:ext cx="2209800" cy="461665"/>
          </a:xfrm>
          <a:prstGeom prst="rect">
            <a:avLst/>
          </a:prstGeom>
          <a:noFill/>
        </p:spPr>
        <p:txBody>
          <a:bodyPr wrap="square" rtlCol="0">
            <a:spAutoFit/>
          </a:bodyPr>
          <a:lstStyle/>
          <a:p>
            <a:pPr algn="r" defTabSz="914400" eaLnBrk="0" fontAlgn="base" hangingPunct="0">
              <a:spcBef>
                <a:spcPct val="0"/>
              </a:spcBef>
              <a:spcAft>
                <a:spcPct val="0"/>
              </a:spcAft>
            </a:pPr>
            <a:r>
              <a:rPr lang="sv-SE" sz="2400" dirty="0" smtClean="0">
                <a:solidFill>
                  <a:srgbClr val="000000"/>
                </a:solidFill>
                <a:latin typeface="Arial" pitchFamily="34" charset="0"/>
                <a:ea typeface="ＭＳ Ｐゴシック" pitchFamily="1" charset="-128"/>
                <a:cs typeface="ＭＳ Ｐゴシック"/>
              </a:rPr>
              <a:t>Bunker</a:t>
            </a:r>
            <a:endParaRPr lang="sv-SE" sz="2400" dirty="0">
              <a:solidFill>
                <a:srgbClr val="000000"/>
              </a:solidFill>
              <a:latin typeface="Arial" pitchFamily="34" charset="0"/>
              <a:ea typeface="ＭＳ Ｐゴシック" pitchFamily="1" charset="-128"/>
              <a:cs typeface="ＭＳ Ｐゴシック"/>
            </a:endParaRPr>
          </a:p>
        </p:txBody>
      </p:sp>
      <p:cxnSp>
        <p:nvCxnSpPr>
          <p:cNvPr id="13" name="Straight Arrow Connector 12"/>
          <p:cNvCxnSpPr/>
          <p:nvPr/>
        </p:nvCxnSpPr>
        <p:spPr bwMode="auto">
          <a:xfrm>
            <a:off x="3022191" y="2178991"/>
            <a:ext cx="350274"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TextBox 13"/>
          <p:cNvSpPr txBox="1"/>
          <p:nvPr/>
        </p:nvSpPr>
        <p:spPr>
          <a:xfrm>
            <a:off x="6009604" y="1188965"/>
            <a:ext cx="2956775" cy="430887"/>
          </a:xfrm>
          <a:prstGeom prst="rect">
            <a:avLst/>
          </a:prstGeom>
          <a:noFill/>
        </p:spPr>
        <p:txBody>
          <a:bodyPr wrap="square" rtlCol="0">
            <a:spAutoFit/>
          </a:bodyPr>
          <a:lstStyle/>
          <a:p>
            <a:pPr defTabSz="914400" eaLnBrk="0" fontAlgn="base" hangingPunct="0">
              <a:spcBef>
                <a:spcPct val="0"/>
              </a:spcBef>
              <a:spcAft>
                <a:spcPct val="0"/>
              </a:spcAft>
            </a:pPr>
            <a:r>
              <a:rPr lang="sv-SE" sz="2200" dirty="0" smtClean="0">
                <a:solidFill>
                  <a:srgbClr val="000000"/>
                </a:solidFill>
                <a:latin typeface="Arial"/>
                <a:ea typeface="ＭＳ Ｐゴシック" pitchFamily="1" charset="-128"/>
                <a:cs typeface="ＭＳ Ｐゴシック"/>
              </a:rPr>
              <a:t>(</a:t>
            </a:r>
            <a:r>
              <a:rPr lang="sv-SE" sz="2200" dirty="0" err="1" smtClean="0">
                <a:solidFill>
                  <a:srgbClr val="000000"/>
                </a:solidFill>
                <a:latin typeface="Arial"/>
                <a:ea typeface="ＭＳ Ｐゴシック" pitchFamily="1" charset="-128"/>
                <a:cs typeface="ＭＳ Ｐゴシック"/>
              </a:rPr>
              <a:t>Spoke</a:t>
            </a:r>
            <a:r>
              <a:rPr lang="sv-SE" sz="2200" dirty="0" smtClean="0">
                <a:solidFill>
                  <a:srgbClr val="000000"/>
                </a:solidFill>
                <a:latin typeface="Arial"/>
                <a:ea typeface="ＭＳ Ｐゴシック" pitchFamily="1" charset="-128"/>
                <a:cs typeface="ＭＳ Ｐゴシック"/>
              </a:rPr>
              <a:t> </a:t>
            </a:r>
            <a:r>
              <a:rPr lang="sv-SE" sz="2200" dirty="0" err="1" smtClean="0">
                <a:solidFill>
                  <a:srgbClr val="000000"/>
                </a:solidFill>
                <a:latin typeface="Arial"/>
                <a:ea typeface="ＭＳ Ｐゴシック" pitchFamily="1" charset="-128"/>
                <a:cs typeface="ＭＳ Ｐゴシック"/>
              </a:rPr>
              <a:t>Cryomodule</a:t>
            </a:r>
            <a:r>
              <a:rPr lang="sv-SE" sz="2200" dirty="0" smtClean="0">
                <a:solidFill>
                  <a:srgbClr val="000000"/>
                </a:solidFill>
                <a:latin typeface="Arial"/>
                <a:ea typeface="ＭＳ Ｐゴシック" pitchFamily="1" charset="-128"/>
                <a:cs typeface="ＭＳ Ｐゴシック"/>
              </a:rPr>
              <a:t>)</a:t>
            </a:r>
          </a:p>
        </p:txBody>
      </p:sp>
      <p:cxnSp>
        <p:nvCxnSpPr>
          <p:cNvPr id="15" name="Straight Arrow Connector 14"/>
          <p:cNvCxnSpPr/>
          <p:nvPr/>
        </p:nvCxnSpPr>
        <p:spPr bwMode="auto">
          <a:xfrm>
            <a:off x="6671256" y="1619852"/>
            <a:ext cx="339145" cy="184823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6" name="Rectangle 15"/>
          <p:cNvSpPr/>
          <p:nvPr/>
        </p:nvSpPr>
        <p:spPr>
          <a:xfrm>
            <a:off x="4320519" y="5114171"/>
            <a:ext cx="1836319" cy="1200329"/>
          </a:xfrm>
          <a:prstGeom prst="rect">
            <a:avLst/>
          </a:prstGeom>
          <a:noFill/>
        </p:spPr>
        <p:txBody>
          <a:bodyPr wrap="square" rtlCol="0">
            <a:spAutoFit/>
          </a:bodyPr>
          <a:lstStyle/>
          <a:p>
            <a:pPr defTabSz="914400" eaLnBrk="0" fontAlgn="base" hangingPunct="0">
              <a:spcBef>
                <a:spcPct val="0"/>
              </a:spcBef>
              <a:spcAft>
                <a:spcPct val="0"/>
              </a:spcAft>
            </a:pPr>
            <a:r>
              <a:rPr lang="sv-SE" sz="2400" dirty="0" smtClean="0">
                <a:solidFill>
                  <a:srgbClr val="000000"/>
                </a:solidFill>
                <a:latin typeface="Arial" pitchFamily="34" charset="0"/>
                <a:ea typeface="ＭＳ Ｐゴシック" pitchFamily="1" charset="-128"/>
                <a:cs typeface="ＭＳ Ｐゴシック"/>
              </a:rPr>
              <a:t>Helium</a:t>
            </a:r>
          </a:p>
          <a:p>
            <a:pPr defTabSz="914400" eaLnBrk="0" fontAlgn="base" hangingPunct="0">
              <a:spcBef>
                <a:spcPct val="0"/>
              </a:spcBef>
              <a:spcAft>
                <a:spcPct val="0"/>
              </a:spcAft>
            </a:pPr>
            <a:r>
              <a:rPr lang="sv-SE" sz="2400" dirty="0">
                <a:solidFill>
                  <a:srgbClr val="000000"/>
                </a:solidFill>
                <a:latin typeface="Arial" pitchFamily="34" charset="0"/>
                <a:ea typeface="ＭＳ Ｐゴシック" pitchFamily="1" charset="-128"/>
                <a:cs typeface="ＭＳ Ｐゴシック"/>
              </a:rPr>
              <a:t>C</a:t>
            </a:r>
            <a:r>
              <a:rPr lang="sv-SE" sz="2400" dirty="0" smtClean="0">
                <a:solidFill>
                  <a:srgbClr val="000000"/>
                </a:solidFill>
                <a:latin typeface="Arial" pitchFamily="34" charset="0"/>
                <a:ea typeface="ＭＳ Ｐゴシック" pitchFamily="1" charset="-128"/>
                <a:cs typeface="ＭＳ Ｐゴシック"/>
              </a:rPr>
              <a:t>old Gas </a:t>
            </a:r>
            <a:r>
              <a:rPr lang="sv-SE" sz="2400" dirty="0" err="1">
                <a:solidFill>
                  <a:srgbClr val="000000"/>
                </a:solidFill>
                <a:latin typeface="Arial" pitchFamily="34" charset="0"/>
                <a:ea typeface="ＭＳ Ｐゴシック" pitchFamily="1" charset="-128"/>
                <a:cs typeface="ＭＳ Ｐゴシック"/>
              </a:rPr>
              <a:t>H</a:t>
            </a:r>
            <a:r>
              <a:rPr lang="sv-SE" sz="2400" dirty="0" err="1" smtClean="0">
                <a:solidFill>
                  <a:srgbClr val="000000"/>
                </a:solidFill>
                <a:latin typeface="Arial" pitchFamily="34" charset="0"/>
                <a:ea typeface="ＭＳ Ｐゴシック" pitchFamily="1" charset="-128"/>
                <a:cs typeface="ＭＳ Ｐゴシック"/>
              </a:rPr>
              <a:t>eater</a:t>
            </a:r>
            <a:endParaRPr lang="sv-SE" sz="2400" dirty="0">
              <a:solidFill>
                <a:srgbClr val="000000"/>
              </a:solidFill>
              <a:latin typeface="Arial" pitchFamily="34" charset="0"/>
              <a:ea typeface="ＭＳ Ｐゴシック" pitchFamily="1" charset="-128"/>
              <a:cs typeface="ＭＳ Ｐゴシック"/>
            </a:endParaRPr>
          </a:p>
        </p:txBody>
      </p:sp>
      <p:cxnSp>
        <p:nvCxnSpPr>
          <p:cNvPr id="17" name="Straight Arrow Connector 16"/>
          <p:cNvCxnSpPr/>
          <p:nvPr/>
        </p:nvCxnSpPr>
        <p:spPr bwMode="auto">
          <a:xfrm flipH="1" flipV="1">
            <a:off x="3162300" y="5205729"/>
            <a:ext cx="1104900" cy="29337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9" name="Rectangle 18"/>
          <p:cNvSpPr/>
          <p:nvPr/>
        </p:nvSpPr>
        <p:spPr>
          <a:xfrm>
            <a:off x="3022191" y="1176271"/>
            <a:ext cx="2803973" cy="830997"/>
          </a:xfrm>
          <a:prstGeom prst="rect">
            <a:avLst/>
          </a:prstGeom>
        </p:spPr>
        <p:txBody>
          <a:bodyPr wrap="none">
            <a:spAutoFit/>
          </a:bodyPr>
          <a:lstStyle/>
          <a:p>
            <a:pPr defTabSz="914400" eaLnBrk="0" fontAlgn="base" hangingPunct="0">
              <a:spcBef>
                <a:spcPct val="0"/>
              </a:spcBef>
              <a:spcAft>
                <a:spcPct val="0"/>
              </a:spcAft>
            </a:pPr>
            <a:r>
              <a:rPr lang="sv-SE" sz="2400" dirty="0" smtClean="0">
                <a:solidFill>
                  <a:srgbClr val="000000"/>
                </a:solidFill>
                <a:latin typeface="Arial" pitchFamily="34" charset="0"/>
                <a:ea typeface="ＭＳ Ｐゴシック" pitchFamily="1" charset="-128"/>
                <a:cs typeface="ＭＳ Ｐゴシック"/>
              </a:rPr>
              <a:t>HNOSS</a:t>
            </a:r>
          </a:p>
          <a:p>
            <a:pPr defTabSz="914400" eaLnBrk="0" fontAlgn="base" hangingPunct="0">
              <a:spcBef>
                <a:spcPct val="0"/>
              </a:spcBef>
              <a:spcAft>
                <a:spcPct val="0"/>
              </a:spcAft>
            </a:pPr>
            <a:r>
              <a:rPr lang="sv-SE" sz="2400" dirty="0" err="1" smtClean="0">
                <a:solidFill>
                  <a:srgbClr val="000000"/>
                </a:solidFill>
                <a:latin typeface="Arial" pitchFamily="34" charset="0"/>
                <a:ea typeface="ＭＳ Ｐゴシック" pitchFamily="1" charset="-128"/>
                <a:cs typeface="ＭＳ Ｐゴシック"/>
              </a:rPr>
              <a:t>Horizontal</a:t>
            </a:r>
            <a:r>
              <a:rPr lang="sv-SE" sz="2400" dirty="0" smtClean="0">
                <a:solidFill>
                  <a:srgbClr val="000000"/>
                </a:solidFill>
                <a:latin typeface="Arial" pitchFamily="34" charset="0"/>
                <a:ea typeface="ＭＳ Ｐゴシック" pitchFamily="1" charset="-128"/>
                <a:cs typeface="ＭＳ Ｐゴシック"/>
              </a:rPr>
              <a:t> </a:t>
            </a:r>
            <a:r>
              <a:rPr lang="sv-SE" sz="2400" dirty="0" err="1" smtClean="0">
                <a:solidFill>
                  <a:srgbClr val="000000"/>
                </a:solidFill>
                <a:latin typeface="Arial" pitchFamily="34" charset="0"/>
                <a:ea typeface="ＭＳ Ｐゴシック" pitchFamily="1" charset="-128"/>
                <a:cs typeface="ＭＳ Ｐゴシック"/>
              </a:rPr>
              <a:t>Cryostat</a:t>
            </a:r>
            <a:endParaRPr lang="sv-SE" sz="2400" dirty="0">
              <a:solidFill>
                <a:srgbClr val="000000"/>
              </a:solidFill>
              <a:latin typeface="Arial" pitchFamily="34" charset="0"/>
              <a:ea typeface="ＭＳ Ｐゴシック" pitchFamily="1" charset="-128"/>
              <a:cs typeface="ＭＳ Ｐゴシック"/>
            </a:endParaRPr>
          </a:p>
        </p:txBody>
      </p:sp>
      <p:cxnSp>
        <p:nvCxnSpPr>
          <p:cNvPr id="20" name="Straight Arrow Connector 19"/>
          <p:cNvCxnSpPr/>
          <p:nvPr/>
        </p:nvCxnSpPr>
        <p:spPr bwMode="auto">
          <a:xfrm>
            <a:off x="4424177" y="2007268"/>
            <a:ext cx="721612" cy="149390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1" name="TextBox 20"/>
          <p:cNvSpPr txBox="1"/>
          <p:nvPr/>
        </p:nvSpPr>
        <p:spPr>
          <a:xfrm>
            <a:off x="6156837" y="4990285"/>
            <a:ext cx="2956775" cy="430887"/>
          </a:xfrm>
          <a:prstGeom prst="rect">
            <a:avLst/>
          </a:prstGeom>
          <a:noFill/>
        </p:spPr>
        <p:txBody>
          <a:bodyPr wrap="square" rtlCol="0">
            <a:spAutoFit/>
          </a:bodyPr>
          <a:lstStyle/>
          <a:p>
            <a:pPr defTabSz="914400" eaLnBrk="0" fontAlgn="base" hangingPunct="0">
              <a:spcBef>
                <a:spcPct val="0"/>
              </a:spcBef>
              <a:spcAft>
                <a:spcPct val="0"/>
              </a:spcAft>
            </a:pPr>
            <a:r>
              <a:rPr lang="sv-SE" sz="2200" dirty="0" smtClean="0">
                <a:solidFill>
                  <a:srgbClr val="000000"/>
                </a:solidFill>
                <a:latin typeface="Arial"/>
                <a:ea typeface="ＭＳ Ｐゴシック" pitchFamily="1" charset="-128"/>
                <a:cs typeface="ＭＳ Ｐゴシック"/>
              </a:rPr>
              <a:t>Helium </a:t>
            </a:r>
            <a:r>
              <a:rPr lang="sv-SE" sz="2200" dirty="0" err="1" smtClean="0">
                <a:solidFill>
                  <a:srgbClr val="000000"/>
                </a:solidFill>
                <a:latin typeface="Arial"/>
                <a:ea typeface="ＭＳ Ｐゴシック" pitchFamily="1" charset="-128"/>
                <a:cs typeface="ＭＳ Ｐゴシック"/>
              </a:rPr>
              <a:t>Liquefier</a:t>
            </a:r>
            <a:endParaRPr lang="sv-SE" sz="2200" dirty="0" smtClean="0">
              <a:solidFill>
                <a:srgbClr val="000000"/>
              </a:solidFill>
              <a:latin typeface="Arial"/>
              <a:ea typeface="ＭＳ Ｐゴシック" pitchFamily="1" charset="-128"/>
              <a:cs typeface="ＭＳ Ｐゴシック"/>
            </a:endParaRPr>
          </a:p>
        </p:txBody>
      </p:sp>
      <p:cxnSp>
        <p:nvCxnSpPr>
          <p:cNvPr id="22" name="Straight Arrow Connector 21"/>
          <p:cNvCxnSpPr/>
          <p:nvPr/>
        </p:nvCxnSpPr>
        <p:spPr bwMode="auto">
          <a:xfrm flipV="1">
            <a:off x="7225047" y="4739247"/>
            <a:ext cx="1545465" cy="21523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 name="TextBox 2"/>
          <p:cNvSpPr txBox="1"/>
          <p:nvPr/>
        </p:nvSpPr>
        <p:spPr>
          <a:xfrm>
            <a:off x="1270871" y="819633"/>
            <a:ext cx="6099296" cy="369332"/>
          </a:xfrm>
          <a:prstGeom prst="rect">
            <a:avLst/>
          </a:prstGeom>
          <a:noFill/>
        </p:spPr>
        <p:txBody>
          <a:bodyPr wrap="none" rtlCol="0">
            <a:spAutoFit/>
          </a:bodyPr>
          <a:lstStyle/>
          <a:p>
            <a:r>
              <a:rPr lang="en-US" i="1" dirty="0" smtClean="0">
                <a:solidFill>
                  <a:srgbClr val="FF0000"/>
                </a:solidFill>
              </a:rPr>
              <a:t>Both HNOSS &amp; </a:t>
            </a:r>
            <a:r>
              <a:rPr lang="en-US" i="1" dirty="0" err="1" smtClean="0">
                <a:solidFill>
                  <a:srgbClr val="FF0000"/>
                </a:solidFill>
              </a:rPr>
              <a:t>Cryoplant</a:t>
            </a:r>
            <a:r>
              <a:rPr lang="en-US" i="1" dirty="0" smtClean="0">
                <a:solidFill>
                  <a:srgbClr val="FF0000"/>
                </a:solidFill>
              </a:rPr>
              <a:t> commissioned to 2 K operation</a:t>
            </a:r>
            <a:endParaRPr lang="en-US" i="1" dirty="0">
              <a:solidFill>
                <a:srgbClr val="FF0000"/>
              </a:solidFill>
            </a:endParaRPr>
          </a:p>
        </p:txBody>
      </p:sp>
    </p:spTree>
    <p:extLst>
      <p:ext uri="{BB962C8B-B14F-4D97-AF65-F5344CB8AC3E}">
        <p14:creationId xmlns:p14="http://schemas.microsoft.com/office/powerpoint/2010/main" val="259120886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title"/>
          </p:nvPr>
        </p:nvSpPr>
        <p:spPr>
          <a:xfrm>
            <a:off x="63347" y="146038"/>
            <a:ext cx="7139136" cy="1143000"/>
          </a:xfrm>
        </p:spPr>
        <p:txBody>
          <a:bodyPr>
            <a:normAutofit fontScale="90000"/>
          </a:bodyPr>
          <a:lstStyle/>
          <a:p>
            <a:pPr eaLnBrk="1" hangingPunct="1">
              <a:defRPr/>
            </a:pPr>
            <a:r>
              <a:rPr lang="en-US" sz="4000" dirty="0" smtClean="0"/>
              <a:t>Test Stand 2 – Lund ( Elliptical CMs)</a:t>
            </a:r>
          </a:p>
        </p:txBody>
      </p:sp>
      <p:pic>
        <p:nvPicPr>
          <p:cNvPr id="4" name="Picture 3" descr="2015-03-09_cryo_buildings_complete_skp_-_SketchUp_Pr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2816"/>
            <a:ext cx="9144000" cy="5093766"/>
          </a:xfrm>
          <a:prstGeom prst="rect">
            <a:avLst/>
          </a:prstGeom>
        </p:spPr>
      </p:pic>
      <p:sp>
        <p:nvSpPr>
          <p:cNvPr id="11" name="TextBox 10"/>
          <p:cNvSpPr txBox="1"/>
          <p:nvPr/>
        </p:nvSpPr>
        <p:spPr>
          <a:xfrm>
            <a:off x="3203848" y="3212976"/>
            <a:ext cx="1652566" cy="40011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400"/>
            <a:r>
              <a:rPr lang="en-US" sz="20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control room</a:t>
            </a:r>
            <a:endParaRPr lang="en-US" sz="2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sp>
        <p:nvSpPr>
          <p:cNvPr id="12" name="TextBox 11"/>
          <p:cNvSpPr txBox="1"/>
          <p:nvPr/>
        </p:nvSpPr>
        <p:spPr>
          <a:xfrm>
            <a:off x="6588224" y="2420888"/>
            <a:ext cx="1862133" cy="40011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400"/>
            <a:r>
              <a:rPr lang="en-US" sz="20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unloading area</a:t>
            </a:r>
            <a:endParaRPr lang="en-US" sz="2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spTree>
    <p:extLst>
      <p:ext uri="{BB962C8B-B14F-4D97-AF65-F5344CB8AC3E}">
        <p14:creationId xmlns:p14="http://schemas.microsoft.com/office/powerpoint/2010/main" val="3799237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Picture_2.jpg"/>
          <p:cNvPicPr>
            <a:picLocks noChangeAspect="1"/>
          </p:cNvPicPr>
          <p:nvPr/>
        </p:nvPicPr>
        <p:blipFill rotWithShape="1">
          <a:blip r:embed="rId3" cstate="print">
            <a:extLst>
              <a:ext uri="{28A0092B-C50C-407E-A947-70E740481C1C}">
                <a14:useLocalDpi xmlns:a14="http://schemas.microsoft.com/office/drawing/2010/main" val="0"/>
              </a:ext>
            </a:extLst>
          </a:blip>
          <a:srcRect t="18304" b="8005"/>
          <a:stretch/>
        </p:blipFill>
        <p:spPr>
          <a:xfrm>
            <a:off x="683568" y="1484784"/>
            <a:ext cx="8460432" cy="3188810"/>
          </a:xfrm>
          <a:prstGeom prst="rect">
            <a:avLst/>
          </a:prstGeom>
        </p:spPr>
      </p:pic>
      <p:sp>
        <p:nvSpPr>
          <p:cNvPr id="12" name="Title 1"/>
          <p:cNvSpPr>
            <a:spLocks noGrp="1"/>
          </p:cNvSpPr>
          <p:nvPr>
            <p:ph type="title"/>
          </p:nvPr>
        </p:nvSpPr>
        <p:spPr>
          <a:xfrm>
            <a:off x="457200" y="274638"/>
            <a:ext cx="7139136" cy="1143000"/>
          </a:xfrm>
        </p:spPr>
        <p:txBody>
          <a:bodyPr/>
          <a:lstStyle/>
          <a:p>
            <a:r>
              <a:rPr lang="en-US" dirty="0" smtClean="0"/>
              <a:t>Cryogenics</a:t>
            </a:r>
            <a:br>
              <a:rPr lang="en-US" dirty="0" smtClean="0"/>
            </a:br>
            <a:r>
              <a:rPr lang="en-US" dirty="0" smtClean="0"/>
              <a:t>CDS – In kind Agreements with IPNO and </a:t>
            </a:r>
            <a:r>
              <a:rPr lang="en-US" dirty="0" err="1" smtClean="0"/>
              <a:t>WrUT</a:t>
            </a:r>
            <a:endParaRPr lang="en-US" dirty="0"/>
          </a:p>
        </p:txBody>
      </p:sp>
      <p:pic>
        <p:nvPicPr>
          <p:cNvPr id="18" name="Picture 17" descr="Picture_2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033" y="3178073"/>
            <a:ext cx="3282657" cy="1833127"/>
          </a:xfrm>
          <a:prstGeom prst="rect">
            <a:avLst/>
          </a:prstGeom>
        </p:spPr>
      </p:pic>
      <p:pic>
        <p:nvPicPr>
          <p:cNvPr id="20" name="Picture 19" descr="Picture_1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840" y="2708920"/>
            <a:ext cx="3672408" cy="2050774"/>
          </a:xfrm>
          <a:prstGeom prst="rect">
            <a:avLst/>
          </a:prstGeom>
        </p:spPr>
      </p:pic>
      <p:pic>
        <p:nvPicPr>
          <p:cNvPr id="19" name="Picture 18" descr="Picture_17.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7744" y="4581128"/>
            <a:ext cx="3447371" cy="1925108"/>
          </a:xfrm>
          <a:prstGeom prst="rect">
            <a:avLst/>
          </a:prstGeom>
        </p:spPr>
      </p:pic>
      <p:sp>
        <p:nvSpPr>
          <p:cNvPr id="4" name="TextBox 3"/>
          <p:cNvSpPr txBox="1"/>
          <p:nvPr/>
        </p:nvSpPr>
        <p:spPr>
          <a:xfrm>
            <a:off x="6649429" y="5641105"/>
            <a:ext cx="2359755" cy="923330"/>
          </a:xfrm>
          <a:prstGeom prst="rect">
            <a:avLst/>
          </a:prstGeom>
          <a:noFill/>
        </p:spPr>
        <p:txBody>
          <a:bodyPr wrap="square" rtlCol="0">
            <a:spAutoFit/>
          </a:bodyPr>
          <a:lstStyle/>
          <a:p>
            <a:r>
              <a:rPr lang="en-US" i="1" dirty="0" smtClean="0">
                <a:solidFill>
                  <a:srgbClr val="FF0000"/>
                </a:solidFill>
              </a:rPr>
              <a:t>PDR for the CTL and the Elliptical CDS (</a:t>
            </a:r>
            <a:r>
              <a:rPr lang="en-US" i="1" dirty="0" err="1" smtClean="0">
                <a:solidFill>
                  <a:srgbClr val="FF0000"/>
                </a:solidFill>
              </a:rPr>
              <a:t>WrUT</a:t>
            </a:r>
            <a:r>
              <a:rPr lang="en-US" i="1" dirty="0" smtClean="0">
                <a:solidFill>
                  <a:srgbClr val="FF0000"/>
                </a:solidFill>
              </a:rPr>
              <a:t>) held on May 20</a:t>
            </a:r>
            <a:endParaRPr lang="en-US" i="1" dirty="0">
              <a:solidFill>
                <a:srgbClr val="FF0000"/>
              </a:solidFill>
            </a:endParaRPr>
          </a:p>
        </p:txBody>
      </p:sp>
    </p:spTree>
    <p:extLst>
      <p:ext uri="{BB962C8B-B14F-4D97-AF65-F5344CB8AC3E}">
        <p14:creationId xmlns:p14="http://schemas.microsoft.com/office/powerpoint/2010/main" val="197161898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79512" y="60604"/>
            <a:ext cx="7139136" cy="1143000"/>
          </a:xfrm>
        </p:spPr>
        <p:txBody>
          <a:bodyPr/>
          <a:lstStyle/>
          <a:p>
            <a:r>
              <a:rPr lang="en-US" dirty="0" smtClean="0"/>
              <a:t>Cryogenics</a:t>
            </a:r>
            <a:br>
              <a:rPr lang="en-US" dirty="0" smtClean="0"/>
            </a:br>
            <a:r>
              <a:rPr lang="en-US" dirty="0" smtClean="0"/>
              <a:t>ACCP – Contract Award to </a:t>
            </a:r>
            <a:r>
              <a:rPr lang="en-US" dirty="0" err="1" smtClean="0"/>
              <a:t>Linde</a:t>
            </a:r>
            <a:r>
              <a:rPr lang="en-US" dirty="0" smtClean="0"/>
              <a:t> </a:t>
            </a:r>
            <a:r>
              <a:rPr lang="en-US" dirty="0" err="1" smtClean="0"/>
              <a:t>Kryotechnik</a:t>
            </a:r>
            <a:r>
              <a:rPr lang="en-US" dirty="0" smtClean="0"/>
              <a:t> AG in December 2014</a:t>
            </a:r>
            <a:endParaRPr lang="en-US" dirty="0"/>
          </a:p>
        </p:txBody>
      </p:sp>
      <p:pic>
        <p:nvPicPr>
          <p:cNvPr id="3" name="Picture 2" descr="Screen Shot 2015-03-04 at 16.07.47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872" y="1484784"/>
            <a:ext cx="5543600" cy="3219439"/>
          </a:xfrm>
          <a:prstGeom prst="rect">
            <a:avLst/>
          </a:prstGeom>
        </p:spPr>
      </p:pic>
      <p:pic>
        <p:nvPicPr>
          <p:cNvPr id="2" name="Picture 1" descr="Screen Shot 2015-03-04 at 16.08.04 .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22" y="3573016"/>
            <a:ext cx="4240368" cy="3284984"/>
          </a:xfrm>
          <a:prstGeom prst="rect">
            <a:avLst/>
          </a:prstGeom>
        </p:spPr>
      </p:pic>
      <p:sp>
        <p:nvSpPr>
          <p:cNvPr id="7" name="TextBox 6"/>
          <p:cNvSpPr txBox="1"/>
          <p:nvPr/>
        </p:nvSpPr>
        <p:spPr>
          <a:xfrm>
            <a:off x="179512" y="1916832"/>
            <a:ext cx="3168352" cy="1477328"/>
          </a:xfrm>
          <a:prstGeom prst="rect">
            <a:avLst/>
          </a:prstGeom>
          <a:noFill/>
        </p:spPr>
        <p:txBody>
          <a:bodyPr wrap="square" rtlCol="0">
            <a:spAutoFit/>
          </a:bodyPr>
          <a:lstStyle/>
          <a:p>
            <a:r>
              <a:rPr lang="en-US" dirty="0" smtClean="0">
                <a:solidFill>
                  <a:schemeClr val="bg1">
                    <a:lumMod val="50000"/>
                  </a:schemeClr>
                </a:solidFill>
              </a:rPr>
              <a:t>Compressor System:</a:t>
            </a:r>
          </a:p>
          <a:p>
            <a:r>
              <a:rPr lang="en-US" dirty="0" smtClean="0">
                <a:solidFill>
                  <a:schemeClr val="bg1">
                    <a:lumMod val="50000"/>
                  </a:schemeClr>
                </a:solidFill>
              </a:rPr>
              <a:t>Three identical machines for SP</a:t>
            </a:r>
            <a:r>
              <a:rPr lang="en-US" dirty="0" smtClean="0">
                <a:solidFill>
                  <a:schemeClr val="bg1">
                    <a:lumMod val="50000"/>
                  </a:schemeClr>
                </a:solidFill>
                <a:sym typeface="Wingdings"/>
              </a:rPr>
              <a:t>MP, LPMP and MPHP compression, hot spare compressor is under discussion</a:t>
            </a:r>
            <a:endParaRPr lang="en-US" dirty="0">
              <a:solidFill>
                <a:schemeClr val="bg1">
                  <a:lumMod val="50000"/>
                </a:schemeClr>
              </a:solidFill>
            </a:endParaRPr>
          </a:p>
        </p:txBody>
      </p:sp>
      <p:sp>
        <p:nvSpPr>
          <p:cNvPr id="16" name="TextBox 15"/>
          <p:cNvSpPr txBox="1"/>
          <p:nvPr/>
        </p:nvSpPr>
        <p:spPr>
          <a:xfrm>
            <a:off x="4427984" y="5229200"/>
            <a:ext cx="3168352" cy="1200329"/>
          </a:xfrm>
          <a:prstGeom prst="rect">
            <a:avLst/>
          </a:prstGeom>
          <a:noFill/>
        </p:spPr>
        <p:txBody>
          <a:bodyPr wrap="square" rtlCol="0">
            <a:spAutoFit/>
          </a:bodyPr>
          <a:lstStyle/>
          <a:p>
            <a:r>
              <a:rPr lang="en-US" dirty="0" smtClean="0">
                <a:solidFill>
                  <a:srgbClr val="7F7F7F"/>
                </a:solidFill>
              </a:rPr>
              <a:t>One Coldbox comprising 6 expansion turbines, 3 cold compressors, in-built acceptance test equipment</a:t>
            </a:r>
            <a:endParaRPr lang="en-US" dirty="0">
              <a:solidFill>
                <a:srgbClr val="7F7F7F"/>
              </a:solidFill>
            </a:endParaRPr>
          </a:p>
        </p:txBody>
      </p:sp>
      <p:sp>
        <p:nvSpPr>
          <p:cNvPr id="6" name="TextBox 5"/>
          <p:cNvSpPr txBox="1"/>
          <p:nvPr/>
        </p:nvSpPr>
        <p:spPr>
          <a:xfrm>
            <a:off x="179512" y="1547500"/>
            <a:ext cx="4160113" cy="369332"/>
          </a:xfrm>
          <a:prstGeom prst="rect">
            <a:avLst/>
          </a:prstGeom>
          <a:noFill/>
        </p:spPr>
        <p:txBody>
          <a:bodyPr wrap="none" rtlCol="0">
            <a:spAutoFit/>
          </a:bodyPr>
          <a:lstStyle/>
          <a:p>
            <a:r>
              <a:rPr lang="en-US" i="1" dirty="0" smtClean="0">
                <a:solidFill>
                  <a:srgbClr val="FF0000"/>
                </a:solidFill>
              </a:rPr>
              <a:t>Kick Off Meeting with </a:t>
            </a:r>
            <a:r>
              <a:rPr lang="en-US" i="1" dirty="0" err="1" smtClean="0">
                <a:solidFill>
                  <a:srgbClr val="FF0000"/>
                </a:solidFill>
              </a:rPr>
              <a:t>Linde</a:t>
            </a:r>
            <a:r>
              <a:rPr lang="en-US" i="1" dirty="0" smtClean="0">
                <a:solidFill>
                  <a:srgbClr val="FF0000"/>
                </a:solidFill>
              </a:rPr>
              <a:t> held on May 8</a:t>
            </a:r>
            <a:endParaRPr lang="en-US" i="1" dirty="0">
              <a:solidFill>
                <a:srgbClr val="FF0000"/>
              </a:solidFill>
            </a:endParaRPr>
          </a:p>
        </p:txBody>
      </p:sp>
    </p:spTree>
    <p:extLst>
      <p:ext uri="{BB962C8B-B14F-4D97-AF65-F5344CB8AC3E}">
        <p14:creationId xmlns:p14="http://schemas.microsoft.com/office/powerpoint/2010/main" val="31088565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WP11 Plant Arrangement </a:t>
            </a:r>
            <a:br>
              <a:rPr lang="en-US" dirty="0" smtClean="0"/>
            </a:br>
            <a:r>
              <a:rPr lang="en-US" dirty="0" smtClean="0"/>
              <a:t>in Compressor Hall</a:t>
            </a:r>
            <a:endParaRPr lang="en-US" dirty="0"/>
          </a:p>
        </p:txBody>
      </p:sp>
      <p:pic>
        <p:nvPicPr>
          <p:cNvPr id="3" name="Picture 2" descr="2015-03-05_cryo_buildings G04 overview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424" y="1441531"/>
            <a:ext cx="7295087" cy="5255314"/>
          </a:xfrm>
          <a:prstGeom prst="rect">
            <a:avLst/>
          </a:prstGeom>
        </p:spPr>
      </p:pic>
      <p:sp>
        <p:nvSpPr>
          <p:cNvPr id="5" name="TextBox 4"/>
          <p:cNvSpPr txBox="1"/>
          <p:nvPr/>
        </p:nvSpPr>
        <p:spPr>
          <a:xfrm>
            <a:off x="971701" y="5411672"/>
            <a:ext cx="1800200" cy="584776"/>
          </a:xfrm>
          <a:prstGeom prst="rect">
            <a:avLst/>
          </a:prstGeom>
          <a:noFill/>
        </p:spPr>
        <p:txBody>
          <a:bodyPr wrap="square" rtlCol="0">
            <a:spAutoFit/>
          </a:bodyPr>
          <a:lstStyle/>
          <a:p>
            <a:r>
              <a:rPr lang="en-US" sz="1600" dirty="0" smtClean="0">
                <a:solidFill>
                  <a:srgbClr val="FF0000"/>
                </a:solidFill>
              </a:rPr>
              <a:t>Compressor Hall for TICP and TMCP</a:t>
            </a:r>
            <a:endParaRPr lang="en-US" sz="1600" dirty="0">
              <a:solidFill>
                <a:srgbClr val="FF0000"/>
              </a:solidFill>
            </a:endParaRPr>
          </a:p>
        </p:txBody>
      </p:sp>
      <p:sp>
        <p:nvSpPr>
          <p:cNvPr id="7" name="TextBox 6"/>
          <p:cNvSpPr txBox="1"/>
          <p:nvPr/>
        </p:nvSpPr>
        <p:spPr>
          <a:xfrm>
            <a:off x="3369037" y="5634041"/>
            <a:ext cx="1800200" cy="584776"/>
          </a:xfrm>
          <a:prstGeom prst="rect">
            <a:avLst/>
          </a:prstGeom>
          <a:noFill/>
        </p:spPr>
        <p:txBody>
          <a:bodyPr wrap="square" rtlCol="0">
            <a:spAutoFit/>
          </a:bodyPr>
          <a:lstStyle/>
          <a:p>
            <a:r>
              <a:rPr lang="en-US" sz="1600" dirty="0" smtClean="0">
                <a:solidFill>
                  <a:srgbClr val="FF0000"/>
                </a:solidFill>
              </a:rPr>
              <a:t>Compressor Hall for ACCP</a:t>
            </a:r>
            <a:endParaRPr lang="en-US" sz="1600" dirty="0">
              <a:solidFill>
                <a:srgbClr val="FF0000"/>
              </a:solidFill>
            </a:endParaRPr>
          </a:p>
        </p:txBody>
      </p:sp>
    </p:spTree>
    <p:extLst>
      <p:ext uri="{BB962C8B-B14F-4D97-AF65-F5344CB8AC3E}">
        <p14:creationId xmlns:p14="http://schemas.microsoft.com/office/powerpoint/2010/main" val="14787789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205763" y="291125"/>
            <a:ext cx="4306778"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200" dirty="0" smtClean="0">
                <a:solidFill>
                  <a:schemeClr val="bg1"/>
                </a:solidFill>
                <a:latin typeface="+mj-lt"/>
              </a:rPr>
              <a:t>Work Package Highlights</a:t>
            </a:r>
          </a:p>
        </p:txBody>
      </p:sp>
      <p:sp>
        <p:nvSpPr>
          <p:cNvPr id="2" name="Content Placeholder 1"/>
          <p:cNvSpPr>
            <a:spLocks noGrp="1"/>
          </p:cNvSpPr>
          <p:nvPr>
            <p:ph idx="1"/>
          </p:nvPr>
        </p:nvSpPr>
        <p:spPr>
          <a:xfrm>
            <a:off x="83602" y="1480945"/>
            <a:ext cx="8691830" cy="4525963"/>
          </a:xfrm>
        </p:spPr>
        <p:txBody>
          <a:bodyPr/>
          <a:lstStyle/>
          <a:p>
            <a:pPr>
              <a:lnSpc>
                <a:spcPct val="70000"/>
              </a:lnSpc>
            </a:pPr>
            <a:r>
              <a:rPr lang="en-US" i="1" u="sng" dirty="0" smtClean="0"/>
              <a:t>WP1 Management</a:t>
            </a:r>
          </a:p>
          <a:p>
            <a:pPr marL="342900" lvl="0" indent="-342900">
              <a:lnSpc>
                <a:spcPct val="70000"/>
              </a:lnSpc>
              <a:buFont typeface="Arial"/>
              <a:buChar char="•"/>
            </a:pPr>
            <a:r>
              <a:rPr lang="en-US" dirty="0"/>
              <a:t>Held Annual </a:t>
            </a:r>
            <a:r>
              <a:rPr lang="en-US" dirty="0" smtClean="0"/>
              <a:t>Audits </a:t>
            </a:r>
            <a:r>
              <a:rPr lang="en-US" dirty="0"/>
              <a:t>on </a:t>
            </a:r>
            <a:r>
              <a:rPr lang="en-US" dirty="0" smtClean="0"/>
              <a:t>WP10 (Cryogenics) WP15 (Electrical Support) &amp; WP16 (Cooling Support)</a:t>
            </a:r>
          </a:p>
          <a:p>
            <a:pPr marL="342900" lvl="0" indent="-342900">
              <a:lnSpc>
                <a:spcPct val="70000"/>
              </a:lnSpc>
              <a:buFont typeface="Arial"/>
              <a:buChar char="•"/>
            </a:pPr>
            <a:r>
              <a:rPr lang="en-US" dirty="0" smtClean="0"/>
              <a:t>Annual Review preparation &amp; participation</a:t>
            </a:r>
            <a:endParaRPr lang="en-US" dirty="0"/>
          </a:p>
          <a:p>
            <a:pPr lvl="0">
              <a:lnSpc>
                <a:spcPct val="70000"/>
              </a:lnSpc>
            </a:pPr>
            <a:r>
              <a:rPr lang="en-US" i="1" u="sng" dirty="0" smtClean="0"/>
              <a:t>WP2 Beam Physics</a:t>
            </a:r>
          </a:p>
          <a:p>
            <a:pPr marL="342900" lvl="0" indent="-342900">
              <a:lnSpc>
                <a:spcPct val="70000"/>
              </a:lnSpc>
              <a:buFont typeface="Arial"/>
              <a:buChar char="•"/>
            </a:pPr>
            <a:r>
              <a:rPr lang="en-GB" dirty="0"/>
              <a:t>LEBT model and RFQ transmission study </a:t>
            </a:r>
            <a:endParaRPr lang="en-US" dirty="0"/>
          </a:p>
          <a:p>
            <a:pPr marL="342900" lvl="0" indent="-342900">
              <a:lnSpc>
                <a:spcPct val="70000"/>
              </a:lnSpc>
              <a:buFont typeface="Arial"/>
              <a:buChar char="•"/>
            </a:pPr>
            <a:r>
              <a:rPr lang="en-GB" dirty="0" smtClean="0"/>
              <a:t>Study of Eddy </a:t>
            </a:r>
            <a:r>
              <a:rPr lang="en-GB" dirty="0"/>
              <a:t>currents due to pulsed magnets on the magnetic shield</a:t>
            </a:r>
            <a:endParaRPr lang="en-US" dirty="0"/>
          </a:p>
          <a:p>
            <a:pPr marL="342900" lvl="0" indent="-342900">
              <a:lnSpc>
                <a:spcPct val="70000"/>
              </a:lnSpc>
              <a:buFont typeface="Arial"/>
              <a:buChar char="•"/>
            </a:pPr>
            <a:r>
              <a:rPr lang="en-GB" dirty="0"/>
              <a:t>Study of the trajectory correction in MEBT and DTL </a:t>
            </a:r>
            <a:endParaRPr lang="en-US" dirty="0"/>
          </a:p>
          <a:p>
            <a:pPr marL="342900" lvl="0" indent="-342900">
              <a:lnSpc>
                <a:spcPct val="70000"/>
              </a:lnSpc>
              <a:buFont typeface="Arial"/>
              <a:buChar char="•"/>
            </a:pPr>
            <a:r>
              <a:rPr lang="en-GB" dirty="0"/>
              <a:t>Studying the post coupler frequency perturbation</a:t>
            </a:r>
            <a:endParaRPr lang="en-US" dirty="0"/>
          </a:p>
          <a:p>
            <a:pPr marL="342900" lvl="0" indent="-342900">
              <a:lnSpc>
                <a:spcPct val="70000"/>
              </a:lnSpc>
              <a:buFont typeface="Arial"/>
              <a:buChar char="•"/>
            </a:pPr>
            <a:r>
              <a:rPr lang="en-GB" dirty="0"/>
              <a:t>Study of the </a:t>
            </a:r>
            <a:r>
              <a:rPr lang="en-GB" dirty="0" err="1"/>
              <a:t>emittance</a:t>
            </a:r>
            <a:r>
              <a:rPr lang="en-GB" dirty="0"/>
              <a:t> growths as functions of the input </a:t>
            </a:r>
            <a:r>
              <a:rPr lang="en-GB" dirty="0" err="1"/>
              <a:t>Twiss</a:t>
            </a:r>
            <a:r>
              <a:rPr lang="en-GB" dirty="0"/>
              <a:t> parameters for the DTL</a:t>
            </a:r>
            <a:endParaRPr lang="en-US" dirty="0"/>
          </a:p>
          <a:p>
            <a:pPr marL="342900" lvl="0" indent="-342900">
              <a:lnSpc>
                <a:spcPct val="70000"/>
              </a:lnSpc>
              <a:buFont typeface="Arial"/>
              <a:buChar char="•"/>
            </a:pPr>
            <a:r>
              <a:rPr lang="en-GB" dirty="0"/>
              <a:t>Study of the </a:t>
            </a:r>
            <a:r>
              <a:rPr lang="en-GB" dirty="0" err="1"/>
              <a:t>emittance</a:t>
            </a:r>
            <a:r>
              <a:rPr lang="en-GB" dirty="0"/>
              <a:t> growth as a function of the klystron phase and amplitude error for the first DTL Tank with </a:t>
            </a:r>
            <a:r>
              <a:rPr lang="en-GB" dirty="0" err="1"/>
              <a:t>fieldmaps</a:t>
            </a:r>
            <a:r>
              <a:rPr lang="en-GB" dirty="0"/>
              <a:t> and comparison with thin elements</a:t>
            </a:r>
            <a:endParaRPr lang="en-US" dirty="0"/>
          </a:p>
          <a:p>
            <a:pPr marL="342900" lvl="0" indent="-342900">
              <a:lnSpc>
                <a:spcPct val="70000"/>
              </a:lnSpc>
              <a:buFont typeface="Arial"/>
              <a:buChar char="•"/>
            </a:pPr>
            <a:r>
              <a:rPr lang="en-GB" dirty="0"/>
              <a:t>Error study on the DTL cell field by using the </a:t>
            </a:r>
            <a:r>
              <a:rPr lang="en-GB" dirty="0" err="1"/>
              <a:t>fieldmaps</a:t>
            </a:r>
            <a:r>
              <a:rPr lang="en-GB" dirty="0"/>
              <a:t> and comparison with thin elements</a:t>
            </a:r>
            <a:endParaRPr lang="en-US" dirty="0"/>
          </a:p>
          <a:p>
            <a:pPr marL="342900" lvl="0" indent="-342900">
              <a:buFont typeface="Arial"/>
              <a:buChar char="•"/>
            </a:pPr>
            <a:endParaRPr lang="en-US" dirty="0"/>
          </a:p>
          <a:p>
            <a:pPr marL="342900" lvl="0" indent="-342900">
              <a:buFont typeface="Arial"/>
              <a:buChar char="•"/>
            </a:pPr>
            <a:endParaRPr lang="en-US" dirty="0" smtClean="0"/>
          </a:p>
          <a:p>
            <a:pPr marL="342900" lvl="0" indent="-342900">
              <a:buFont typeface="Arial"/>
              <a:buChar char="•"/>
            </a:pPr>
            <a:endParaRPr lang="en-US" dirty="0"/>
          </a:p>
          <a:p>
            <a:pPr lvl="0"/>
            <a:endParaRPr lang="en-US" dirty="0"/>
          </a:p>
          <a:p>
            <a:pPr lvl="1"/>
            <a:endParaRPr lang="en-US" dirty="0"/>
          </a:p>
        </p:txBody>
      </p:sp>
    </p:spTree>
    <p:extLst>
      <p:ext uri="{BB962C8B-B14F-4D97-AF65-F5344CB8AC3E}">
        <p14:creationId xmlns:p14="http://schemas.microsoft.com/office/powerpoint/2010/main" val="370908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205763" y="291125"/>
            <a:ext cx="4306778"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200" dirty="0" smtClean="0">
                <a:solidFill>
                  <a:schemeClr val="bg1"/>
                </a:solidFill>
                <a:latin typeface="+mj-lt"/>
              </a:rPr>
              <a:t>Work Package Highlights</a:t>
            </a:r>
          </a:p>
        </p:txBody>
      </p:sp>
      <p:sp>
        <p:nvSpPr>
          <p:cNvPr id="2" name="Content Placeholder 1"/>
          <p:cNvSpPr>
            <a:spLocks noGrp="1"/>
          </p:cNvSpPr>
          <p:nvPr>
            <p:ph idx="1"/>
          </p:nvPr>
        </p:nvSpPr>
        <p:spPr>
          <a:xfrm>
            <a:off x="83602" y="1480945"/>
            <a:ext cx="8691830" cy="5289132"/>
          </a:xfrm>
        </p:spPr>
        <p:txBody>
          <a:bodyPr/>
          <a:lstStyle/>
          <a:p>
            <a:pPr lvl="0">
              <a:lnSpc>
                <a:spcPct val="70000"/>
              </a:lnSpc>
            </a:pPr>
            <a:r>
              <a:rPr lang="en-US" i="1" u="sng" dirty="0" smtClean="0"/>
              <a:t>WP12 Vacuum Systems</a:t>
            </a:r>
            <a:endParaRPr lang="en-US" i="1" u="sng" dirty="0"/>
          </a:p>
          <a:p>
            <a:pPr marL="285750" lvl="0" indent="-285750">
              <a:buFont typeface="Arial"/>
              <a:buChar char="•"/>
            </a:pPr>
            <a:r>
              <a:rPr lang="en-GB" sz="1800" dirty="0"/>
              <a:t>The vacuum test facilities; vacuum integration, material test and calibration test stand to be supplied by STFC </a:t>
            </a:r>
            <a:r>
              <a:rPr lang="en-GB" sz="1800" dirty="0" err="1"/>
              <a:t>Daresbury</a:t>
            </a:r>
            <a:r>
              <a:rPr lang="en-GB" sz="1800" dirty="0"/>
              <a:t> under the IKC are proceeding on schedule with delivery planned for Q2/ Q3 2015.</a:t>
            </a:r>
            <a:endParaRPr lang="en-US" sz="1800" dirty="0"/>
          </a:p>
          <a:p>
            <a:pPr marL="285750" lvl="0" indent="-285750">
              <a:buFont typeface="Arial"/>
              <a:buChar char="•"/>
            </a:pPr>
            <a:r>
              <a:rPr lang="en-GB" sz="1800" dirty="0"/>
              <a:t>The clean rooms of the particle test facility, also being provided under this IKC agreement, have now been designed and are in fabrication. </a:t>
            </a:r>
            <a:r>
              <a:rPr lang="en-GB" sz="1800" dirty="0" smtClean="0"/>
              <a:t>Installation </a:t>
            </a:r>
            <a:r>
              <a:rPr lang="en-GB" sz="1800" dirty="0"/>
              <a:t>at the particle test laboratory located at </a:t>
            </a:r>
            <a:r>
              <a:rPr lang="en-GB" sz="1800" dirty="0" err="1"/>
              <a:t>Medicon</a:t>
            </a:r>
            <a:r>
              <a:rPr lang="en-GB" sz="1800" dirty="0"/>
              <a:t> Village </a:t>
            </a:r>
            <a:r>
              <a:rPr lang="en-GB" sz="1800" dirty="0" smtClean="0"/>
              <a:t>is planned to start  on </a:t>
            </a:r>
            <a:r>
              <a:rPr lang="en-GB" sz="1800" dirty="0"/>
              <a:t>June 8th, lasting about 4 </a:t>
            </a:r>
            <a:r>
              <a:rPr lang="en-GB" sz="1800" dirty="0" smtClean="0"/>
              <a:t>days.</a:t>
            </a:r>
          </a:p>
          <a:p>
            <a:pPr marL="285750" indent="-285750">
              <a:buFont typeface="Arial"/>
              <a:buChar char="•"/>
            </a:pPr>
            <a:r>
              <a:rPr lang="en-GB" sz="1800" dirty="0" smtClean="0"/>
              <a:t>Work </a:t>
            </a:r>
            <a:r>
              <a:rPr lang="en-GB" sz="1800" dirty="0"/>
              <a:t>continues on the LWU and beam line package that also includes the portable cleanrooms required for installation of the </a:t>
            </a:r>
            <a:r>
              <a:rPr lang="en-GB" sz="1800" dirty="0" err="1"/>
              <a:t>cryomodules</a:t>
            </a:r>
            <a:r>
              <a:rPr lang="en-GB" sz="1800" dirty="0"/>
              <a:t> also being provided by STFC. </a:t>
            </a:r>
            <a:endParaRPr lang="en-GB" sz="1800" dirty="0" smtClean="0"/>
          </a:p>
          <a:p>
            <a:pPr marL="285750" indent="-285750">
              <a:buFont typeface="Arial"/>
              <a:buChar char="•"/>
            </a:pPr>
            <a:r>
              <a:rPr lang="en-GB" sz="1800" dirty="0" smtClean="0"/>
              <a:t>The </a:t>
            </a:r>
            <a:r>
              <a:rPr lang="en-GB" sz="1800" dirty="0"/>
              <a:t>vacuum design of the RFQ has now been finalized with CAE and a preliminary P&amp;ID and wiring diagram prepared together with a preliminary list of major vacuum components. The IVDR for the vacuum system of the RFQ was attended and the results of the findings/ actions from this review are awaited.</a:t>
            </a:r>
            <a:endParaRPr lang="en-US" sz="1800" dirty="0"/>
          </a:p>
          <a:p>
            <a:pPr marL="285750" lvl="0" indent="-285750">
              <a:buFont typeface="Arial"/>
              <a:buChar char="•"/>
            </a:pPr>
            <a:endParaRPr lang="en-GB" sz="1800" dirty="0" smtClean="0"/>
          </a:p>
          <a:p>
            <a:pPr marL="285750" lvl="0" indent="-285750">
              <a:buFont typeface="Arial"/>
              <a:buChar char="•"/>
            </a:pPr>
            <a:endParaRPr lang="en-US" dirty="0" smtClean="0"/>
          </a:p>
          <a:p>
            <a:pPr marL="342900" lvl="0" indent="-342900">
              <a:lnSpc>
                <a:spcPct val="70000"/>
              </a:lnSpc>
              <a:buFont typeface="Arial"/>
              <a:buChar char="•"/>
            </a:pPr>
            <a:endParaRPr lang="en-US" dirty="0" smtClean="0"/>
          </a:p>
          <a:p>
            <a:pPr marL="342900" indent="-342900">
              <a:lnSpc>
                <a:spcPct val="70000"/>
              </a:lnSpc>
              <a:buFont typeface="Arial"/>
              <a:buChar char="•"/>
            </a:pPr>
            <a:endParaRPr lang="en-US" dirty="0"/>
          </a:p>
          <a:p>
            <a:pPr marL="342900" lvl="0" indent="-342900">
              <a:buFont typeface="Arial"/>
              <a:buChar char="•"/>
            </a:pPr>
            <a:endParaRPr lang="en-US" dirty="0"/>
          </a:p>
          <a:p>
            <a:pPr marL="342900" lvl="0" indent="-342900">
              <a:buFont typeface="Arial"/>
              <a:buChar char="•"/>
            </a:pPr>
            <a:endParaRPr lang="en-US" i="1" u="sng" dirty="0"/>
          </a:p>
          <a:p>
            <a:pPr marL="342900" lvl="0" indent="-342900">
              <a:buFont typeface="Arial"/>
              <a:buChar char="•"/>
            </a:pPr>
            <a:endParaRPr lang="en-US" dirty="0"/>
          </a:p>
          <a:p>
            <a:pPr marL="342900" indent="-342900">
              <a:buFont typeface="Arial"/>
              <a:buChar char="•"/>
            </a:pPr>
            <a:endParaRPr lang="en-US" dirty="0"/>
          </a:p>
          <a:p>
            <a:pPr marL="342900" lvl="0" indent="-342900">
              <a:buFont typeface="Arial"/>
              <a:buChar char="•"/>
            </a:pPr>
            <a:endParaRPr lang="en-US" dirty="0"/>
          </a:p>
          <a:p>
            <a:pPr marL="342900" lvl="0" indent="-342900">
              <a:buFont typeface="Arial"/>
              <a:buChar char="•"/>
            </a:pPr>
            <a:endParaRPr lang="en-US" dirty="0" smtClean="0"/>
          </a:p>
          <a:p>
            <a:pPr marL="342900" lvl="0" indent="-342900">
              <a:buFont typeface="Arial"/>
              <a:buChar char="•"/>
            </a:pPr>
            <a:endParaRPr lang="en-US" dirty="0"/>
          </a:p>
          <a:p>
            <a:pPr lvl="0"/>
            <a:endParaRPr lang="en-US" dirty="0"/>
          </a:p>
          <a:p>
            <a:pPr lvl="1"/>
            <a:endParaRPr lang="en-US" dirty="0"/>
          </a:p>
        </p:txBody>
      </p:sp>
    </p:spTree>
    <p:extLst>
      <p:ext uri="{BB962C8B-B14F-4D97-AF65-F5344CB8AC3E}">
        <p14:creationId xmlns:p14="http://schemas.microsoft.com/office/powerpoint/2010/main" val="1786344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6218"/>
            <a:ext cx="7139136" cy="1143000"/>
          </a:xfrm>
        </p:spPr>
        <p:txBody>
          <a:bodyPr/>
          <a:lstStyle/>
          <a:p>
            <a:r>
              <a:rPr lang="en-US" dirty="0" smtClean="0"/>
              <a:t> Vacuum Systems</a:t>
            </a:r>
            <a:r>
              <a:rPr lang="en-US" dirty="0"/>
              <a:t/>
            </a:r>
            <a:br>
              <a:rPr lang="en-US" dirty="0"/>
            </a:br>
            <a:r>
              <a:rPr lang="en-US" dirty="0" smtClean="0"/>
              <a:t> Vacuum Standardization</a:t>
            </a:r>
            <a:endParaRPr lang="en-US" dirty="0"/>
          </a:p>
        </p:txBody>
      </p:sp>
      <p:sp>
        <p:nvSpPr>
          <p:cNvPr id="7" name="Content Placeholder 2"/>
          <p:cNvSpPr>
            <a:spLocks noGrp="1"/>
          </p:cNvSpPr>
          <p:nvPr>
            <p:ph idx="1"/>
          </p:nvPr>
        </p:nvSpPr>
        <p:spPr>
          <a:xfrm>
            <a:off x="179512" y="1628800"/>
            <a:ext cx="3672408" cy="3456384"/>
          </a:xfrm>
        </p:spPr>
        <p:txBody>
          <a:bodyPr>
            <a:normAutofit/>
          </a:bodyPr>
          <a:lstStyle/>
          <a:p>
            <a:r>
              <a:rPr lang="en-US" dirty="0" smtClean="0"/>
              <a:t>Vacuum Standardization meeting Feb/2014,</a:t>
            </a:r>
          </a:p>
          <a:p>
            <a:r>
              <a:rPr lang="en-US" dirty="0" smtClean="0"/>
              <a:t>ESS Vacuum Handbook as main document, cover all requirements for accelerator, target and instruments,</a:t>
            </a:r>
          </a:p>
          <a:p>
            <a:r>
              <a:rPr lang="en-US" dirty="0" smtClean="0"/>
              <a:t>Vacuum Policy applied for all “in kind” contributions.</a:t>
            </a:r>
            <a:endParaRPr lang="en-US" dirty="0"/>
          </a:p>
        </p:txBody>
      </p:sp>
      <p:pic>
        <p:nvPicPr>
          <p:cNvPr id="9" name="Picture 8"/>
          <p:cNvPicPr>
            <a:picLocks noChangeAspect="1"/>
          </p:cNvPicPr>
          <p:nvPr/>
        </p:nvPicPr>
        <p:blipFill>
          <a:blip r:embed="rId2"/>
          <a:stretch>
            <a:fillRect/>
          </a:stretch>
        </p:blipFill>
        <p:spPr>
          <a:xfrm>
            <a:off x="4501246" y="1395569"/>
            <a:ext cx="3939369" cy="5325906"/>
          </a:xfrm>
          <a:prstGeom prst="rect">
            <a:avLst/>
          </a:prstGeom>
        </p:spPr>
      </p:pic>
      <p:sp>
        <p:nvSpPr>
          <p:cNvPr id="8" name="Rectangle 7"/>
          <p:cNvSpPr/>
          <p:nvPr/>
        </p:nvSpPr>
        <p:spPr>
          <a:xfrm>
            <a:off x="179513" y="5373216"/>
            <a:ext cx="4032448" cy="648072"/>
          </a:xfrm>
          <a:prstGeom prst="rect">
            <a:avLst/>
          </a:prstGeom>
        </p:spPr>
        <p:txBody>
          <a:bodyPr wrap="square">
            <a:spAutoFit/>
          </a:bodyPr>
          <a:lstStyle/>
          <a:p>
            <a:pPr defTabSz="914400"/>
            <a:r>
              <a:rPr lang="en-US" dirty="0">
                <a:solidFill>
                  <a:prstClr val="black"/>
                </a:solidFill>
                <a:latin typeface="Calibri"/>
              </a:rPr>
              <a:t>http://</a:t>
            </a:r>
            <a:r>
              <a:rPr lang="en-US" dirty="0" err="1">
                <a:solidFill>
                  <a:prstClr val="black"/>
                </a:solidFill>
                <a:latin typeface="Calibri"/>
              </a:rPr>
              <a:t>europeanspallationsource.se</a:t>
            </a:r>
            <a:r>
              <a:rPr lang="en-US" dirty="0">
                <a:solidFill>
                  <a:prstClr val="black"/>
                </a:solidFill>
                <a:latin typeface="Calibri"/>
              </a:rPr>
              <a:t>/accelerator-documents</a:t>
            </a:r>
          </a:p>
        </p:txBody>
      </p:sp>
    </p:spTree>
    <p:extLst>
      <p:ext uri="{BB962C8B-B14F-4D97-AF65-F5344CB8AC3E}">
        <p14:creationId xmlns:p14="http://schemas.microsoft.com/office/powerpoint/2010/main" val="216797160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WP17: Power Convertors</a:t>
            </a:r>
            <a:endParaRPr lang="en-US" dirty="0"/>
          </a:p>
        </p:txBody>
      </p:sp>
      <p:sp>
        <p:nvSpPr>
          <p:cNvPr id="3" name="Content Placeholder 2"/>
          <p:cNvSpPr>
            <a:spLocks noGrp="1"/>
          </p:cNvSpPr>
          <p:nvPr>
            <p:ph idx="1"/>
          </p:nvPr>
        </p:nvSpPr>
        <p:spPr>
          <a:xfrm>
            <a:off x="472300" y="1593714"/>
            <a:ext cx="8466546" cy="4038981"/>
          </a:xfrm>
        </p:spPr>
        <p:txBody>
          <a:bodyPr/>
          <a:lstStyle/>
          <a:p>
            <a:pPr>
              <a:lnSpc>
                <a:spcPct val="70000"/>
              </a:lnSpc>
            </a:pPr>
            <a:r>
              <a:rPr lang="en-US" sz="1600" u="sng" dirty="0"/>
              <a:t>330kVA modulator prototype – </a:t>
            </a:r>
            <a:r>
              <a:rPr lang="en-US" sz="1600" u="sng" dirty="0" err="1"/>
              <a:t>Ampegon</a:t>
            </a:r>
            <a:r>
              <a:rPr lang="en-US" sz="1600" u="sng" dirty="0"/>
              <a:t> contract</a:t>
            </a:r>
          </a:p>
          <a:p>
            <a:pPr marL="285750" lvl="0" indent="-285750">
              <a:lnSpc>
                <a:spcPct val="70000"/>
              </a:lnSpc>
              <a:buFont typeface="Arial"/>
              <a:buChar char="•"/>
            </a:pPr>
            <a:r>
              <a:rPr lang="en-US" sz="1600" dirty="0"/>
              <a:t>A Design Review Meeting was held on 29</a:t>
            </a:r>
            <a:r>
              <a:rPr lang="en-US" sz="1600" baseline="30000" dirty="0"/>
              <a:t>th</a:t>
            </a:r>
            <a:r>
              <a:rPr lang="en-US" sz="1600" dirty="0"/>
              <a:t> April after which the new version of the Technical Design Report (TDR) was approved.</a:t>
            </a:r>
          </a:p>
          <a:p>
            <a:pPr marL="285750" lvl="0" indent="-285750">
              <a:lnSpc>
                <a:spcPct val="70000"/>
              </a:lnSpc>
              <a:buFont typeface="Arial"/>
              <a:buChar char="•"/>
            </a:pPr>
            <a:r>
              <a:rPr lang="en-US" sz="1600" dirty="0"/>
              <a:t>Some important modifications were implemented with respect to the initial design which in some cases avoid showstoppers in terms either of functionality and/or performance</a:t>
            </a:r>
            <a:r>
              <a:rPr lang="en-US" sz="1600" dirty="0" smtClean="0"/>
              <a:t>.</a:t>
            </a:r>
            <a:r>
              <a:rPr lang="en-US" sz="1600" dirty="0"/>
              <a:t> </a:t>
            </a:r>
            <a:endParaRPr lang="en-US" sz="1600" dirty="0" smtClean="0"/>
          </a:p>
          <a:p>
            <a:pPr marL="285750" lvl="0" indent="-285750">
              <a:lnSpc>
                <a:spcPct val="70000"/>
              </a:lnSpc>
              <a:buFont typeface="Arial"/>
              <a:buChar char="•"/>
            </a:pPr>
            <a:r>
              <a:rPr lang="en-US" sz="1600" dirty="0" smtClean="0"/>
              <a:t>Issues with capacitor choices &amp; lifetime will be addressed prior to series production</a:t>
            </a:r>
            <a:endParaRPr lang="en-US" sz="1600" dirty="0"/>
          </a:p>
          <a:p>
            <a:pPr>
              <a:lnSpc>
                <a:spcPct val="70000"/>
              </a:lnSpc>
            </a:pPr>
            <a:r>
              <a:rPr lang="en-US" sz="1600" u="sng" dirty="0" smtClean="0"/>
              <a:t>Reduced </a:t>
            </a:r>
            <a:r>
              <a:rPr lang="en-US" sz="1600" u="sng" dirty="0"/>
              <a:t>scale modulator prototype</a:t>
            </a:r>
          </a:p>
          <a:p>
            <a:pPr marL="285750" lvl="0" indent="-285750">
              <a:lnSpc>
                <a:spcPct val="70000"/>
              </a:lnSpc>
              <a:buFont typeface="Arial"/>
              <a:buChar char="•"/>
            </a:pPr>
            <a:r>
              <a:rPr lang="en-US" sz="1600" dirty="0"/>
              <a:t>The HV rectifier bridge (2</a:t>
            </a:r>
            <a:r>
              <a:rPr lang="en-US" sz="1600" baseline="30000" dirty="0"/>
              <a:t>nd</a:t>
            </a:r>
            <a:r>
              <a:rPr lang="en-US" sz="1600" dirty="0"/>
              <a:t> component of the HV module) has been successfully tested at full voltage (25 kV) and half of nominal current. The raise of the current to its nominal value is a straightforward step and should not create any difficulty, since it represents only a thermal issue, for which large design margins are available (at no extra cost).</a:t>
            </a:r>
          </a:p>
          <a:p>
            <a:pPr marL="285750" lvl="0" indent="-285750">
              <a:lnSpc>
                <a:spcPct val="70000"/>
              </a:lnSpc>
              <a:buFont typeface="Arial"/>
              <a:buChar char="•"/>
            </a:pPr>
            <a:r>
              <a:rPr lang="en-US" sz="1600" dirty="0"/>
              <a:t>The components to build the 3</a:t>
            </a:r>
            <a:r>
              <a:rPr lang="en-US" sz="1600" baseline="30000" dirty="0"/>
              <a:t>rd</a:t>
            </a:r>
            <a:r>
              <a:rPr lang="en-US" sz="1600" dirty="0"/>
              <a:t> and last part of the HV module (HV inductor) have been purchased. Some difficulties were found to procure the inductor core and the fiberglass insulators which caused some unexpected delays of a few weeks but have been solved</a:t>
            </a:r>
            <a:r>
              <a:rPr lang="en-US" sz="1600" dirty="0" smtClean="0"/>
              <a:t>.</a:t>
            </a:r>
            <a:endParaRPr lang="en-US" sz="1600" dirty="0"/>
          </a:p>
          <a:p>
            <a:pPr marL="285750" lvl="0" indent="-285750">
              <a:lnSpc>
                <a:spcPct val="70000"/>
              </a:lnSpc>
              <a:buFont typeface="Arial"/>
              <a:buChar char="•"/>
            </a:pPr>
            <a:r>
              <a:rPr lang="en-US" sz="1600" dirty="0"/>
              <a:t>The design of the High Voltage oil tank assembly has progressed. The preparation of the production documentation has advanced, allowing hopefully to launch the call for tender for the entire High Voltage oil tank assembly by end May.</a:t>
            </a:r>
          </a:p>
          <a:p>
            <a:pPr marL="285750" indent="-285750">
              <a:lnSpc>
                <a:spcPct val="70000"/>
              </a:lnSpc>
              <a:buFont typeface="Arial"/>
              <a:buChar char="•"/>
            </a:pPr>
            <a:r>
              <a:rPr lang="en-US" sz="1600" dirty="0"/>
              <a:t> </a:t>
            </a:r>
          </a:p>
          <a:p>
            <a:pPr>
              <a:lnSpc>
                <a:spcPct val="70000"/>
              </a:lnSpc>
            </a:pPr>
            <a:endParaRPr lang="en-US" sz="1600" dirty="0"/>
          </a:p>
        </p:txBody>
      </p:sp>
      <p:sp>
        <p:nvSpPr>
          <p:cNvPr id="4" name="Slide Number Placeholder 3"/>
          <p:cNvSpPr>
            <a:spLocks noGrp="1"/>
          </p:cNvSpPr>
          <p:nvPr>
            <p:ph type="sldNum" sz="quarter" idx="12"/>
          </p:nvPr>
        </p:nvSpPr>
        <p:spPr/>
        <p:txBody>
          <a:bodyPr/>
          <a:lstStyle/>
          <a:p>
            <a:fld id="{038C62C7-F79B-CD4A-A5DF-5683BBEC4A65}" type="slidenum">
              <a:rPr lang="sv-SE" smtClean="0"/>
              <a:t>32</a:t>
            </a:fld>
            <a:endParaRPr lang="sv-SE"/>
          </a:p>
        </p:txBody>
      </p:sp>
    </p:spTree>
    <p:extLst>
      <p:ext uri="{BB962C8B-B14F-4D97-AF65-F5344CB8AC3E}">
        <p14:creationId xmlns:p14="http://schemas.microsoft.com/office/powerpoint/2010/main" val="42351247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8593104" y="6572250"/>
            <a:ext cx="54064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eaLnBrk="1" hangingPunct="1"/>
            <a:fld id="{302F92E4-FECD-4697-BCEA-8CDB2F2F9850}" type="slidenum">
              <a:rPr lang="pt-PT" sz="1200">
                <a:solidFill>
                  <a:srgbClr val="91581F"/>
                </a:solidFill>
                <a:latin typeface="Franklin Gothic Book" pitchFamily="32" charset="0"/>
              </a:rPr>
              <a:pPr algn="ctr" eaLnBrk="1" hangingPunct="1"/>
              <a:t>33</a:t>
            </a:fld>
            <a:endParaRPr lang="pt-PT" sz="1200">
              <a:solidFill>
                <a:srgbClr val="91581F"/>
              </a:solidFill>
              <a:latin typeface="Franklin Gothic Book" pitchFamily="32" charset="0"/>
            </a:endParaRPr>
          </a:p>
        </p:txBody>
      </p:sp>
      <p:grpSp>
        <p:nvGrpSpPr>
          <p:cNvPr id="3" name="Group 2"/>
          <p:cNvGrpSpPr/>
          <p:nvPr/>
        </p:nvGrpSpPr>
        <p:grpSpPr>
          <a:xfrm>
            <a:off x="-675" y="523875"/>
            <a:ext cx="4101800" cy="1862427"/>
            <a:chOff x="-675" y="523875"/>
            <a:chExt cx="4101800" cy="1862427"/>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75" y="523875"/>
              <a:ext cx="4101800" cy="1856237"/>
            </a:xfrm>
            <a:prstGeom prst="rect">
              <a:avLst/>
            </a:prstGeom>
            <a:solidFill>
              <a:schemeClr val="bg1"/>
            </a:solidFill>
          </p:spPr>
        </p:pic>
        <p:sp>
          <p:nvSpPr>
            <p:cNvPr id="5" name="TextBox 4"/>
            <p:cNvSpPr txBox="1"/>
            <p:nvPr/>
          </p:nvSpPr>
          <p:spPr>
            <a:xfrm>
              <a:off x="67241" y="2078525"/>
              <a:ext cx="705642" cy="307777"/>
            </a:xfrm>
            <a:prstGeom prst="rect">
              <a:avLst/>
            </a:prstGeom>
            <a:solidFill>
              <a:srgbClr val="FFFF00"/>
            </a:solidFill>
          </p:spPr>
          <p:txBody>
            <a:bodyPr wrap="none" rtlCol="0">
              <a:spAutoFit/>
            </a:bodyPr>
            <a:lstStyle/>
            <a:p>
              <a:r>
                <a:rPr lang="en-US" sz="1400" b="1" dirty="0" smtClean="0">
                  <a:solidFill>
                    <a:srgbClr val="FF0000"/>
                  </a:solidFill>
                  <a:latin typeface="Calibri"/>
                </a:rPr>
                <a:t>Jun ’13</a:t>
              </a:r>
              <a:endParaRPr lang="en-US" sz="1400" b="1" dirty="0">
                <a:solidFill>
                  <a:srgbClr val="FF0000"/>
                </a:solidFill>
                <a:latin typeface="Calibri"/>
              </a:endParaRPr>
            </a:p>
          </p:txBody>
        </p:sp>
      </p:grpSp>
      <p:sp>
        <p:nvSpPr>
          <p:cNvPr id="7" name="Title 1"/>
          <p:cNvSpPr txBox="1">
            <a:spLocks/>
          </p:cNvSpPr>
          <p:nvPr/>
        </p:nvSpPr>
        <p:spPr>
          <a:xfrm>
            <a:off x="262467" y="27253"/>
            <a:ext cx="7069666" cy="7686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200" b="1" i="0" u="none" kern="1200">
                <a:solidFill>
                  <a:srgbClr val="006585"/>
                </a:solidFill>
                <a:latin typeface="Arial"/>
                <a:ea typeface="+mj-ea"/>
                <a:cs typeface="+mj-cs"/>
              </a:defRPr>
            </a:lvl1pPr>
          </a:lstStyle>
          <a:p>
            <a:pPr algn="l"/>
            <a:r>
              <a:rPr lang="en-US" sz="2500" dirty="0" smtClean="0">
                <a:solidFill>
                  <a:prstClr val="white"/>
                </a:solidFill>
                <a:latin typeface="Aharoni" panose="02010803020104030203" pitchFamily="2" charset="-79"/>
                <a:cs typeface="Aharoni" panose="02010803020104030203" pitchFamily="2" charset="-79"/>
              </a:rPr>
              <a:t>From a conceptual design to reality…</a:t>
            </a:r>
          </a:p>
        </p:txBody>
      </p:sp>
      <p:grpSp>
        <p:nvGrpSpPr>
          <p:cNvPr id="8" name="Group 7"/>
          <p:cNvGrpSpPr/>
          <p:nvPr/>
        </p:nvGrpSpPr>
        <p:grpSpPr>
          <a:xfrm>
            <a:off x="79210" y="2362854"/>
            <a:ext cx="4021915" cy="2564754"/>
            <a:chOff x="79210" y="2362854"/>
            <a:chExt cx="4021915" cy="2564754"/>
          </a:xfrm>
        </p:grpSpPr>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10" y="2362854"/>
              <a:ext cx="4021915" cy="256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9210" y="3660588"/>
              <a:ext cx="1552861" cy="307777"/>
            </a:xfrm>
            <a:prstGeom prst="rect">
              <a:avLst/>
            </a:prstGeom>
            <a:solidFill>
              <a:srgbClr val="FFFF00"/>
            </a:solidFill>
          </p:spPr>
          <p:txBody>
            <a:bodyPr wrap="none" rtlCol="0">
              <a:spAutoFit/>
            </a:bodyPr>
            <a:lstStyle/>
            <a:p>
              <a:r>
                <a:rPr lang="en-US" sz="1400" b="1" dirty="0" smtClean="0">
                  <a:solidFill>
                    <a:srgbClr val="FF0000"/>
                  </a:solidFill>
                  <a:latin typeface="Calibri"/>
                </a:rPr>
                <a:t>Sept ’13 – May ’14</a:t>
              </a:r>
              <a:endParaRPr lang="en-US" sz="1400" b="1" dirty="0">
                <a:solidFill>
                  <a:srgbClr val="FF0000"/>
                </a:solidFill>
                <a:latin typeface="Calibri"/>
              </a:endParaRPr>
            </a:p>
          </p:txBody>
        </p:sp>
      </p:grpSp>
      <p:grpSp>
        <p:nvGrpSpPr>
          <p:cNvPr id="11" name="Group 10"/>
          <p:cNvGrpSpPr/>
          <p:nvPr/>
        </p:nvGrpSpPr>
        <p:grpSpPr>
          <a:xfrm>
            <a:off x="67241" y="4859324"/>
            <a:ext cx="2858788" cy="1991951"/>
            <a:chOff x="145528" y="4993377"/>
            <a:chExt cx="2364695" cy="1618569"/>
          </a:xfrm>
        </p:grpSpPr>
        <p:pic>
          <p:nvPicPr>
            <p:cNvPr id="12" name="Picture 11"/>
            <p:cNvPicPr/>
            <p:nvPr/>
          </p:nvPicPr>
          <p:blipFill rotWithShape="1">
            <a:blip r:embed="rId5" cstate="print">
              <a:extLst>
                <a:ext uri="{28A0092B-C50C-407E-A947-70E740481C1C}">
                  <a14:useLocalDpi xmlns:a14="http://schemas.microsoft.com/office/drawing/2010/main" val="0"/>
                </a:ext>
              </a:extLst>
            </a:blip>
            <a:srcRect l="14666" r="11636"/>
            <a:stretch/>
          </p:blipFill>
          <p:spPr bwMode="auto">
            <a:xfrm>
              <a:off x="145528" y="4993377"/>
              <a:ext cx="2364695" cy="1618569"/>
            </a:xfrm>
            <a:prstGeom prst="rect">
              <a:avLst/>
            </a:prstGeom>
            <a:ln>
              <a:noFill/>
            </a:ln>
            <a:extLst>
              <a:ext uri="{53640926-AAD7-44d8-BBD7-CCE9431645EC}">
                <a14:shadowObscured xmlns:a14="http://schemas.microsoft.com/office/drawing/2010/main"/>
              </a:ext>
            </a:extLst>
          </p:spPr>
        </p:pic>
        <p:sp>
          <p:nvSpPr>
            <p:cNvPr id="13" name="TextBox 12"/>
            <p:cNvSpPr txBox="1"/>
            <p:nvPr/>
          </p:nvSpPr>
          <p:spPr>
            <a:xfrm>
              <a:off x="145528" y="6340025"/>
              <a:ext cx="686189" cy="265443"/>
            </a:xfrm>
            <a:prstGeom prst="rect">
              <a:avLst/>
            </a:prstGeom>
            <a:solidFill>
              <a:srgbClr val="FFFF00"/>
            </a:solidFill>
          </p:spPr>
          <p:txBody>
            <a:bodyPr wrap="square" rtlCol="0">
              <a:spAutoFit/>
            </a:bodyPr>
            <a:lstStyle/>
            <a:p>
              <a:r>
                <a:rPr lang="en-US" sz="1400" b="1" dirty="0" smtClean="0">
                  <a:solidFill>
                    <a:srgbClr val="FF0000"/>
                  </a:solidFill>
                  <a:latin typeface="Calibri"/>
                </a:rPr>
                <a:t>Apr ’14</a:t>
              </a:r>
              <a:endParaRPr lang="en-US" sz="1400" b="1" dirty="0">
                <a:solidFill>
                  <a:srgbClr val="FF0000"/>
                </a:solidFill>
                <a:latin typeface="Calibri"/>
              </a:endParaRPr>
            </a:p>
          </p:txBody>
        </p:sp>
      </p:grpSp>
      <p:grpSp>
        <p:nvGrpSpPr>
          <p:cNvPr id="14" name="Group 13"/>
          <p:cNvGrpSpPr/>
          <p:nvPr/>
        </p:nvGrpSpPr>
        <p:grpSpPr>
          <a:xfrm>
            <a:off x="5553462" y="4273997"/>
            <a:ext cx="3454550" cy="2584838"/>
            <a:chOff x="5553462" y="4273997"/>
            <a:chExt cx="3454550" cy="2584838"/>
          </a:xfrm>
        </p:grpSpPr>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3462" y="4273997"/>
              <a:ext cx="3451225"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8263898" y="6551058"/>
              <a:ext cx="744114" cy="307777"/>
            </a:xfrm>
            <a:prstGeom prst="rect">
              <a:avLst/>
            </a:prstGeom>
            <a:solidFill>
              <a:srgbClr val="FFFF00"/>
            </a:solidFill>
          </p:spPr>
          <p:txBody>
            <a:bodyPr wrap="none" rtlCol="0">
              <a:spAutoFit/>
            </a:bodyPr>
            <a:lstStyle/>
            <a:p>
              <a:r>
                <a:rPr lang="en-US" sz="1400" b="1" dirty="0" smtClean="0">
                  <a:solidFill>
                    <a:srgbClr val="FF0000"/>
                  </a:solidFill>
                  <a:latin typeface="Calibri"/>
                </a:rPr>
                <a:t>Aug ’14</a:t>
              </a:r>
              <a:endParaRPr lang="en-US" sz="1400" b="1" dirty="0">
                <a:solidFill>
                  <a:srgbClr val="FF0000"/>
                </a:solidFill>
                <a:latin typeface="Calibri"/>
              </a:endParaRPr>
            </a:p>
          </p:txBody>
        </p:sp>
      </p:grpSp>
      <p:grpSp>
        <p:nvGrpSpPr>
          <p:cNvPr id="23" name="Group 22"/>
          <p:cNvGrpSpPr/>
          <p:nvPr/>
        </p:nvGrpSpPr>
        <p:grpSpPr>
          <a:xfrm>
            <a:off x="3280079" y="4299398"/>
            <a:ext cx="2273383" cy="2559437"/>
            <a:chOff x="3280079" y="4299398"/>
            <a:chExt cx="2273383" cy="2559437"/>
          </a:xfrm>
        </p:grpSpPr>
        <p:pic>
          <p:nvPicPr>
            <p:cNvPr id="2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0079" y="4299398"/>
              <a:ext cx="2273383" cy="255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4676501" y="6539885"/>
              <a:ext cx="784501" cy="307777"/>
            </a:xfrm>
            <a:prstGeom prst="rect">
              <a:avLst/>
            </a:prstGeom>
            <a:solidFill>
              <a:srgbClr val="FFFF00"/>
            </a:solidFill>
          </p:spPr>
          <p:txBody>
            <a:bodyPr wrap="square" rtlCol="0">
              <a:spAutoFit/>
            </a:bodyPr>
            <a:lstStyle/>
            <a:p>
              <a:r>
                <a:rPr lang="en-US" sz="1400" b="1" dirty="0" smtClean="0">
                  <a:solidFill>
                    <a:srgbClr val="FF0000"/>
                  </a:solidFill>
                  <a:latin typeface="Calibri"/>
                </a:rPr>
                <a:t>May ’14</a:t>
              </a:r>
              <a:endParaRPr lang="en-US" sz="1400" b="1" dirty="0">
                <a:solidFill>
                  <a:srgbClr val="FF0000"/>
                </a:solidFill>
                <a:latin typeface="Calibri"/>
              </a:endParaRPr>
            </a:p>
          </p:txBody>
        </p:sp>
      </p:grpSp>
      <p:pic>
        <p:nvPicPr>
          <p:cNvPr id="27" name="Picture 9"/>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4528"/>
          <a:stretch/>
        </p:blipFill>
        <p:spPr bwMode="auto">
          <a:xfrm>
            <a:off x="7138674" y="2045001"/>
            <a:ext cx="1866013" cy="212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8285644" y="3881463"/>
            <a:ext cx="697627" cy="307777"/>
          </a:xfrm>
          <a:prstGeom prst="rect">
            <a:avLst/>
          </a:prstGeom>
          <a:solidFill>
            <a:srgbClr val="FFFF00"/>
          </a:solidFill>
        </p:spPr>
        <p:txBody>
          <a:bodyPr wrap="none" rtlCol="0">
            <a:spAutoFit/>
          </a:bodyPr>
          <a:lstStyle/>
          <a:p>
            <a:r>
              <a:rPr lang="en-US" sz="1400" b="1" dirty="0" smtClean="0">
                <a:solidFill>
                  <a:srgbClr val="FF0000"/>
                </a:solidFill>
                <a:latin typeface="Calibri"/>
              </a:rPr>
              <a:t>Jan ’15</a:t>
            </a:r>
            <a:endParaRPr lang="en-US" sz="1400" b="1" dirty="0">
              <a:solidFill>
                <a:srgbClr val="FF0000"/>
              </a:solidFill>
              <a:latin typeface="Calibri"/>
            </a:endParaRPr>
          </a:p>
        </p:txBody>
      </p:sp>
      <p:pic>
        <p:nvPicPr>
          <p:cNvPr id="33" name="Picture 3" descr="C:\Users\CARLOS~1\AppData\Local\Temp\Rar$DRa0.184\Full_VcbkIdc.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957" r="4829"/>
          <a:stretch/>
        </p:blipFill>
        <p:spPr bwMode="auto">
          <a:xfrm>
            <a:off x="4805896" y="2078525"/>
            <a:ext cx="2353586" cy="21107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74008" y="3389020"/>
            <a:ext cx="1285473" cy="646331"/>
          </a:xfrm>
          <a:prstGeom prst="rect">
            <a:avLst/>
          </a:prstGeom>
        </p:spPr>
        <p:txBody>
          <a:bodyPr wrap="square">
            <a:spAutoFit/>
          </a:bodyPr>
          <a:lstStyle/>
          <a:p>
            <a:r>
              <a:rPr lang="en-US" sz="1200" b="1" dirty="0" smtClean="0">
                <a:solidFill>
                  <a:srgbClr val="7030A0"/>
                </a:solidFill>
                <a:latin typeface="Calibri"/>
              </a:rPr>
              <a:t>Experimental results, low voltage stage</a:t>
            </a:r>
            <a:endParaRPr lang="en-US" sz="1200" dirty="0">
              <a:solidFill>
                <a:prstClr val="black"/>
              </a:solidFill>
              <a:latin typeface="Calibri"/>
            </a:endParaRPr>
          </a:p>
        </p:txBody>
      </p:sp>
      <p:sp>
        <p:nvSpPr>
          <p:cNvPr id="6" name="Down Arrow 5"/>
          <p:cNvSpPr/>
          <p:nvPr/>
        </p:nvSpPr>
        <p:spPr>
          <a:xfrm rot="10800000">
            <a:off x="6562789" y="1582310"/>
            <a:ext cx="544014" cy="55108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Rectangle 34"/>
          <p:cNvSpPr/>
          <p:nvPr/>
        </p:nvSpPr>
        <p:spPr>
          <a:xfrm>
            <a:off x="4877266" y="1077157"/>
            <a:ext cx="2401808" cy="461665"/>
          </a:xfrm>
          <a:prstGeom prst="rect">
            <a:avLst/>
          </a:prstGeom>
        </p:spPr>
        <p:txBody>
          <a:bodyPr wrap="square">
            <a:spAutoFit/>
          </a:bodyPr>
          <a:lstStyle/>
          <a:p>
            <a:r>
              <a:rPr lang="en-US" sz="1200" b="1" dirty="0" smtClean="0">
                <a:solidFill>
                  <a:srgbClr val="7030A0"/>
                </a:solidFill>
                <a:latin typeface="Calibri"/>
              </a:rPr>
              <a:t>Construction and testing of High </a:t>
            </a:r>
            <a:r>
              <a:rPr lang="en-US" sz="1200" b="1" dirty="0">
                <a:solidFill>
                  <a:srgbClr val="7030A0"/>
                </a:solidFill>
                <a:latin typeface="Calibri"/>
              </a:rPr>
              <a:t>V</a:t>
            </a:r>
            <a:r>
              <a:rPr lang="en-US" sz="1200" b="1" dirty="0" smtClean="0">
                <a:solidFill>
                  <a:srgbClr val="7030A0"/>
                </a:solidFill>
                <a:latin typeface="Calibri"/>
              </a:rPr>
              <a:t>oltage Oil tank assembly</a:t>
            </a:r>
            <a:endParaRPr lang="en-US" sz="1200" dirty="0">
              <a:solidFill>
                <a:prstClr val="black"/>
              </a:solidFill>
              <a:latin typeface="Calibri"/>
            </a:endParaRPr>
          </a:p>
        </p:txBody>
      </p:sp>
      <p:sp>
        <p:nvSpPr>
          <p:cNvPr id="36" name="TextBox 35"/>
          <p:cNvSpPr txBox="1"/>
          <p:nvPr/>
        </p:nvSpPr>
        <p:spPr>
          <a:xfrm>
            <a:off x="7399867" y="1274533"/>
            <a:ext cx="1583404" cy="307777"/>
          </a:xfrm>
          <a:prstGeom prst="rect">
            <a:avLst/>
          </a:prstGeom>
          <a:solidFill>
            <a:srgbClr val="FFFF00"/>
          </a:solidFill>
        </p:spPr>
        <p:txBody>
          <a:bodyPr wrap="square" rtlCol="0">
            <a:spAutoFit/>
          </a:bodyPr>
          <a:lstStyle/>
          <a:p>
            <a:r>
              <a:rPr lang="en-US" sz="1400" b="1" dirty="0" smtClean="0">
                <a:solidFill>
                  <a:srgbClr val="FF0000"/>
                </a:solidFill>
                <a:latin typeface="Calibri"/>
              </a:rPr>
              <a:t>Feb’15 to Sept’15</a:t>
            </a:r>
            <a:endParaRPr lang="en-US" sz="1400" b="1" dirty="0">
              <a:solidFill>
                <a:srgbClr val="FF0000"/>
              </a:solidFill>
              <a:latin typeface="Calibri"/>
            </a:endParaRPr>
          </a:p>
        </p:txBody>
      </p:sp>
      <p:sp>
        <p:nvSpPr>
          <p:cNvPr id="17" name="Rectangle 16"/>
          <p:cNvSpPr/>
          <p:nvPr/>
        </p:nvSpPr>
        <p:spPr>
          <a:xfrm>
            <a:off x="4676501" y="1033670"/>
            <a:ext cx="4331511" cy="548640"/>
          </a:xfrm>
          <a:prstGeom prst="rect">
            <a:avLst/>
          </a:prstGeom>
          <a:noFill/>
          <a:ln w="38100"/>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1"/>
          <p:cNvSpPr>
            <a:spLocks noChangeArrowheads="1"/>
          </p:cNvSpPr>
          <p:nvPr/>
        </p:nvSpPr>
        <p:spPr bwMode="auto">
          <a:xfrm>
            <a:off x="305906" y="107345"/>
            <a:ext cx="71603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smtClean="0">
                <a:solidFill>
                  <a:srgbClr val="0070C0"/>
                </a:solidFill>
                <a:latin typeface="Calibri"/>
              </a:rPr>
              <a:t> WP17: The Stacked Multi-Level (SML) modulator: </a:t>
            </a:r>
          </a:p>
          <a:p>
            <a:pPr algn="r"/>
            <a:r>
              <a:rPr lang="en-US" sz="2400" b="1" dirty="0" smtClean="0">
                <a:solidFill>
                  <a:srgbClr val="0070C0"/>
                </a:solidFill>
                <a:latin typeface="Calibri"/>
              </a:rPr>
              <a:t>– Development roadmap</a:t>
            </a:r>
          </a:p>
        </p:txBody>
      </p:sp>
      <p:sp>
        <p:nvSpPr>
          <p:cNvPr id="18" name="Slide Number Placeholder 17"/>
          <p:cNvSpPr>
            <a:spLocks noGrp="1"/>
          </p:cNvSpPr>
          <p:nvPr>
            <p:ph type="sldNum" idx="11"/>
          </p:nvPr>
        </p:nvSpPr>
        <p:spPr/>
        <p:txBody>
          <a:bodyPr/>
          <a:lstStyle/>
          <a:p>
            <a:pPr>
              <a:defRPr/>
            </a:pPr>
            <a:fld id="{E5645B16-9B63-428E-AC01-2B905A6F4506}" type="slidenum">
              <a:rPr lang="pt-PT" smtClean="0">
                <a:solidFill>
                  <a:prstClr val="black">
                    <a:tint val="75000"/>
                  </a:prstClr>
                </a:solidFill>
                <a:latin typeface="Calibri"/>
              </a:rPr>
              <a:pPr>
                <a:defRPr/>
              </a:pPr>
              <a:t>33</a:t>
            </a:fld>
            <a:endParaRPr lang="pt-PT">
              <a:solidFill>
                <a:prstClr val="black">
                  <a:tint val="75000"/>
                </a:prstClr>
              </a:solidFill>
              <a:latin typeface="Calibri"/>
            </a:endParaRPr>
          </a:p>
        </p:txBody>
      </p:sp>
    </p:spTree>
    <p:extLst>
      <p:ext uri="{BB962C8B-B14F-4D97-AF65-F5344CB8AC3E}">
        <p14:creationId xmlns:p14="http://schemas.microsoft.com/office/powerpoint/2010/main" val="91265388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6508" y="3202574"/>
            <a:ext cx="2262187"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3316" y="1208559"/>
            <a:ext cx="2212975"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17" y="1212448"/>
            <a:ext cx="4423996" cy="2634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Arrow Connector 14"/>
          <p:cNvCxnSpPr/>
          <p:nvPr/>
        </p:nvCxnSpPr>
        <p:spPr>
          <a:xfrm flipV="1">
            <a:off x="812800" y="3356992"/>
            <a:ext cx="302816" cy="48994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1484" y="3825595"/>
            <a:ext cx="3877733" cy="1200329"/>
          </a:xfrm>
          <a:prstGeom prst="rect">
            <a:avLst/>
          </a:prstGeom>
        </p:spPr>
        <p:txBody>
          <a:bodyPr wrap="square">
            <a:spAutoFit/>
          </a:bodyPr>
          <a:lstStyle/>
          <a:p>
            <a:pPr lvl="0" defTabSz="914400" fontAlgn="base">
              <a:spcBef>
                <a:spcPct val="0"/>
              </a:spcBef>
              <a:spcAft>
                <a:spcPct val="0"/>
              </a:spcAft>
            </a:pPr>
            <a:r>
              <a:rPr lang="sv-SE" altLang="en-US" b="1" u="sng" dirty="0" smtClean="0">
                <a:solidFill>
                  <a:srgbClr val="FF0000"/>
                </a:solidFill>
                <a:latin typeface="Calibri" pitchFamily="34" charset="0"/>
                <a:ea typeface="Calibri" pitchFamily="34" charset="0"/>
                <a:cs typeface="Times New Roman" pitchFamily="18" charset="0"/>
              </a:rPr>
              <a:t>HV oil tank assembly</a:t>
            </a:r>
            <a:endParaRPr lang="sv-SE" altLang="en-US" b="1" u="sng" dirty="0">
              <a:solidFill>
                <a:srgbClr val="FF0000"/>
              </a:solidFill>
              <a:latin typeface="Calibri" pitchFamily="34" charset="0"/>
              <a:ea typeface="Calibri" pitchFamily="34" charset="0"/>
              <a:cs typeface="Times New Roman" pitchFamily="18" charset="0"/>
            </a:endParaRPr>
          </a:p>
          <a:p>
            <a:pPr lvl="0" defTabSz="914400" fontAlgn="base">
              <a:spcBef>
                <a:spcPct val="0"/>
              </a:spcBef>
              <a:spcAft>
                <a:spcPct val="0"/>
              </a:spcAft>
            </a:pPr>
            <a:r>
              <a:rPr lang="sv-SE" altLang="en-US" dirty="0">
                <a:solidFill>
                  <a:srgbClr val="FF0000"/>
                </a:solidFill>
                <a:latin typeface="Calibri" pitchFamily="34" charset="0"/>
                <a:cs typeface="Times New Roman" pitchFamily="18" charset="0"/>
              </a:rPr>
              <a:t>(</a:t>
            </a:r>
            <a:r>
              <a:rPr lang="sv-SE" altLang="en-US" dirty="0" smtClean="0">
                <a:solidFill>
                  <a:srgbClr val="FF0000"/>
                </a:solidFill>
                <a:latin typeface="Calibri" pitchFamily="34" charset="0"/>
                <a:cs typeface="Times New Roman" pitchFamily="18" charset="0"/>
              </a:rPr>
              <a:t>Collaboration between ESS and LTH)</a:t>
            </a:r>
          </a:p>
          <a:p>
            <a:pPr marL="285750" lvl="0" indent="-285750" defTabSz="914400" fontAlgn="base">
              <a:spcBef>
                <a:spcPct val="0"/>
              </a:spcBef>
              <a:spcAft>
                <a:spcPct val="0"/>
              </a:spcAft>
              <a:buFontTx/>
              <a:buChar char="-"/>
            </a:pPr>
            <a:r>
              <a:rPr lang="sv-SE" dirty="0" smtClean="0">
                <a:solidFill>
                  <a:srgbClr val="FF0000"/>
                </a:solidFill>
                <a:latin typeface="Calibri" pitchFamily="34" charset="0"/>
                <a:cs typeface="Times New Roman" pitchFamily="18" charset="0"/>
              </a:rPr>
              <a:t>Design of the whole system undergoing;</a:t>
            </a:r>
          </a:p>
        </p:txBody>
      </p:sp>
      <p:sp>
        <p:nvSpPr>
          <p:cNvPr id="16" name="Rectangle 15"/>
          <p:cNvSpPr/>
          <p:nvPr/>
        </p:nvSpPr>
        <p:spPr>
          <a:xfrm>
            <a:off x="71484" y="5351642"/>
            <a:ext cx="6460574" cy="1077218"/>
          </a:xfrm>
          <a:prstGeom prst="rect">
            <a:avLst/>
          </a:prstGeom>
        </p:spPr>
        <p:txBody>
          <a:bodyPr wrap="square">
            <a:spAutoFit/>
          </a:bodyPr>
          <a:lstStyle/>
          <a:p>
            <a:pPr lvl="0" defTabSz="914400" fontAlgn="base">
              <a:spcBef>
                <a:spcPct val="0"/>
              </a:spcBef>
              <a:spcAft>
                <a:spcPct val="0"/>
              </a:spcAft>
            </a:pPr>
            <a:r>
              <a:rPr lang="sv-SE" altLang="en-US" sz="1600" b="1" u="sng" dirty="0">
                <a:solidFill>
                  <a:srgbClr val="FF0000"/>
                </a:solidFill>
                <a:latin typeface="Calibri" pitchFamily="34" charset="0"/>
                <a:ea typeface="Calibri" pitchFamily="34" charset="0"/>
                <a:cs typeface="Times New Roman" pitchFamily="18" charset="0"/>
              </a:rPr>
              <a:t>HV </a:t>
            </a:r>
            <a:r>
              <a:rPr lang="sv-SE" altLang="en-US" sz="1600" b="1" u="sng" dirty="0" smtClean="0">
                <a:solidFill>
                  <a:srgbClr val="FF0000"/>
                </a:solidFill>
                <a:latin typeface="Calibri" pitchFamily="34" charset="0"/>
                <a:ea typeface="Calibri" pitchFamily="34" charset="0"/>
                <a:cs typeface="Times New Roman" pitchFamily="18" charset="0"/>
              </a:rPr>
              <a:t>module (HV transformer + HV rectifier)</a:t>
            </a:r>
          </a:p>
          <a:p>
            <a:pPr defTabSz="914400" fontAlgn="base">
              <a:spcBef>
                <a:spcPct val="0"/>
              </a:spcBef>
              <a:spcAft>
                <a:spcPct val="0"/>
              </a:spcAft>
            </a:pPr>
            <a:r>
              <a:rPr lang="en-US" sz="1600" dirty="0">
                <a:solidFill>
                  <a:srgbClr val="FF0000"/>
                </a:solidFill>
              </a:rPr>
              <a:t>Construction and validation of one HV module prototype is </a:t>
            </a:r>
            <a:r>
              <a:rPr lang="en-US" sz="1600" dirty="0" smtClean="0">
                <a:solidFill>
                  <a:srgbClr val="FF0000"/>
                </a:solidFill>
              </a:rPr>
              <a:t>undergoing:</a:t>
            </a:r>
          </a:p>
          <a:p>
            <a:pPr marL="271463" lvl="1" defTabSz="914400" fontAlgn="base">
              <a:spcBef>
                <a:spcPct val="0"/>
              </a:spcBef>
              <a:spcAft>
                <a:spcPct val="0"/>
              </a:spcAft>
            </a:pPr>
            <a:r>
              <a:rPr lang="en-US" sz="1600" dirty="0" smtClean="0">
                <a:solidFill>
                  <a:srgbClr val="FF0000"/>
                </a:solidFill>
              </a:rPr>
              <a:t>- HV transformer assembled (first </a:t>
            </a:r>
            <a:r>
              <a:rPr lang="en-US" sz="1600" dirty="0">
                <a:solidFill>
                  <a:srgbClr val="FF0000"/>
                </a:solidFill>
              </a:rPr>
              <a:t>test results obtained </a:t>
            </a:r>
            <a:r>
              <a:rPr lang="en-US" sz="1600" dirty="0" smtClean="0">
                <a:solidFill>
                  <a:srgbClr val="FF0000"/>
                </a:solidFill>
              </a:rPr>
              <a:t>two weeks ago);</a:t>
            </a:r>
          </a:p>
          <a:p>
            <a:pPr marL="271463" lvl="1" defTabSz="914400" fontAlgn="base">
              <a:spcBef>
                <a:spcPct val="0"/>
              </a:spcBef>
              <a:spcAft>
                <a:spcPct val="0"/>
              </a:spcAft>
            </a:pPr>
            <a:r>
              <a:rPr lang="en-US" sz="1600" dirty="0" smtClean="0">
                <a:solidFill>
                  <a:srgbClr val="FF0000"/>
                </a:solidFill>
              </a:rPr>
              <a:t>- HV rectifier is under construction (PCB’s delivered last Tuesday)</a:t>
            </a:r>
            <a:endParaRPr lang="en-US" sz="1600" dirty="0">
              <a:solidFill>
                <a:srgbClr val="FF0000"/>
              </a:solidFill>
            </a:endParaRPr>
          </a:p>
        </p:txBody>
      </p:sp>
      <p:cxnSp>
        <p:nvCxnSpPr>
          <p:cNvPr id="32" name="Straight Arrow Connector 31"/>
          <p:cNvCxnSpPr/>
          <p:nvPr/>
        </p:nvCxnSpPr>
        <p:spPr>
          <a:xfrm>
            <a:off x="3275856" y="3068960"/>
            <a:ext cx="1152128" cy="93610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051720" y="1742556"/>
            <a:ext cx="1224136" cy="132640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2178725" y="2993311"/>
            <a:ext cx="1301959" cy="369332"/>
          </a:xfrm>
          <a:prstGeom prst="rect">
            <a:avLst/>
          </a:prstGeom>
        </p:spPr>
        <p:txBody>
          <a:bodyPr wrap="none">
            <a:spAutoFit/>
          </a:bodyPr>
          <a:lstStyle/>
          <a:p>
            <a:r>
              <a:rPr lang="sv-SE" altLang="en-US" b="1" dirty="0">
                <a:solidFill>
                  <a:srgbClr val="FF0000"/>
                </a:solidFill>
                <a:latin typeface="Calibri" pitchFamily="34" charset="0"/>
                <a:ea typeface="Calibri" pitchFamily="34" charset="0"/>
                <a:cs typeface="Times New Roman" pitchFamily="18" charset="0"/>
              </a:rPr>
              <a:t>HV module </a:t>
            </a:r>
            <a:endParaRPr lang="en-US" dirty="0"/>
          </a:p>
        </p:txBody>
      </p:sp>
      <p:cxnSp>
        <p:nvCxnSpPr>
          <p:cNvPr id="27" name="Straight Arrow Connector 26"/>
          <p:cNvCxnSpPr/>
          <p:nvPr/>
        </p:nvCxnSpPr>
        <p:spPr>
          <a:xfrm flipV="1">
            <a:off x="3059832" y="1947334"/>
            <a:ext cx="1656184" cy="401546"/>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2056" y="1195122"/>
            <a:ext cx="2487613"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1330" y="3249347"/>
            <a:ext cx="248761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p:nvPr/>
        </p:nvPicPr>
        <p:blipFill>
          <a:blip r:embed="rId7" cstate="email">
            <a:extLst>
              <a:ext uri="{28A0092B-C50C-407E-A947-70E740481C1C}">
                <a14:useLocalDpi xmlns:a14="http://schemas.microsoft.com/office/drawing/2010/main"/>
              </a:ext>
            </a:extLst>
          </a:blip>
          <a:stretch>
            <a:fillRect/>
          </a:stretch>
        </p:blipFill>
        <p:spPr>
          <a:xfrm>
            <a:off x="6532056" y="5090032"/>
            <a:ext cx="2486887" cy="1744598"/>
          </a:xfrm>
          <a:prstGeom prst="rect">
            <a:avLst/>
          </a:prstGeom>
        </p:spPr>
      </p:pic>
      <p:sp>
        <p:nvSpPr>
          <p:cNvPr id="4" name="TextBox 3"/>
          <p:cNvSpPr txBox="1"/>
          <p:nvPr/>
        </p:nvSpPr>
        <p:spPr>
          <a:xfrm>
            <a:off x="6532056" y="5090032"/>
            <a:ext cx="950901" cy="261610"/>
          </a:xfrm>
          <a:prstGeom prst="rect">
            <a:avLst/>
          </a:prstGeom>
          <a:noFill/>
        </p:spPr>
        <p:txBody>
          <a:bodyPr wrap="none" rtlCol="0">
            <a:spAutoFit/>
          </a:bodyPr>
          <a:lstStyle/>
          <a:p>
            <a:r>
              <a:rPr lang="en-US" sz="1100" dirty="0">
                <a:solidFill>
                  <a:srgbClr val="FFFF00"/>
                </a:solidFill>
              </a:rPr>
              <a:t>c</a:t>
            </a:r>
            <a:r>
              <a:rPr lang="en-US" sz="1100" dirty="0" smtClean="0">
                <a:solidFill>
                  <a:srgbClr val="FFFF00"/>
                </a:solidFill>
              </a:rPr>
              <a:t>ontrol signal</a:t>
            </a:r>
            <a:endParaRPr lang="en-US" sz="1100" dirty="0">
              <a:solidFill>
                <a:srgbClr val="FFFF00"/>
              </a:solidFill>
            </a:endParaRPr>
          </a:p>
        </p:txBody>
      </p:sp>
      <p:sp>
        <p:nvSpPr>
          <p:cNvPr id="18" name="TextBox 17"/>
          <p:cNvSpPr txBox="1"/>
          <p:nvPr/>
        </p:nvSpPr>
        <p:spPr>
          <a:xfrm>
            <a:off x="6500859" y="5493449"/>
            <a:ext cx="1085554" cy="261610"/>
          </a:xfrm>
          <a:prstGeom prst="rect">
            <a:avLst/>
          </a:prstGeom>
          <a:noFill/>
        </p:spPr>
        <p:txBody>
          <a:bodyPr wrap="none" rtlCol="0">
            <a:spAutoFit/>
          </a:bodyPr>
          <a:lstStyle/>
          <a:p>
            <a:r>
              <a:rPr lang="en-US" sz="1100" dirty="0">
                <a:solidFill>
                  <a:srgbClr val="CC0099"/>
                </a:solidFill>
              </a:rPr>
              <a:t>p</a:t>
            </a:r>
            <a:r>
              <a:rPr lang="en-US" sz="1100" dirty="0" smtClean="0">
                <a:solidFill>
                  <a:srgbClr val="CC0099"/>
                </a:solidFill>
              </a:rPr>
              <a:t>rimary voltage</a:t>
            </a:r>
            <a:endParaRPr lang="en-US" sz="1100" dirty="0">
              <a:solidFill>
                <a:srgbClr val="CC0099"/>
              </a:solidFill>
            </a:endParaRPr>
          </a:p>
        </p:txBody>
      </p:sp>
      <p:sp>
        <p:nvSpPr>
          <p:cNvPr id="19" name="TextBox 18"/>
          <p:cNvSpPr txBox="1"/>
          <p:nvPr/>
        </p:nvSpPr>
        <p:spPr>
          <a:xfrm>
            <a:off x="6500277" y="5827995"/>
            <a:ext cx="1223412" cy="261610"/>
          </a:xfrm>
          <a:prstGeom prst="rect">
            <a:avLst/>
          </a:prstGeom>
          <a:noFill/>
        </p:spPr>
        <p:txBody>
          <a:bodyPr wrap="none" rtlCol="0">
            <a:spAutoFit/>
          </a:bodyPr>
          <a:lstStyle/>
          <a:p>
            <a:r>
              <a:rPr lang="en-US" sz="1100" dirty="0">
                <a:solidFill>
                  <a:srgbClr val="00B0F0"/>
                </a:solidFill>
              </a:rPr>
              <a:t>s</a:t>
            </a:r>
            <a:r>
              <a:rPr lang="en-US" sz="1100" dirty="0" smtClean="0">
                <a:solidFill>
                  <a:srgbClr val="00B0F0"/>
                </a:solidFill>
              </a:rPr>
              <a:t>econdary voltage</a:t>
            </a:r>
            <a:endParaRPr lang="en-US" sz="1100" dirty="0">
              <a:solidFill>
                <a:srgbClr val="00B0F0"/>
              </a:solidFill>
            </a:endParaRPr>
          </a:p>
        </p:txBody>
      </p:sp>
      <p:sp>
        <p:nvSpPr>
          <p:cNvPr id="20" name="TextBox 19"/>
          <p:cNvSpPr txBox="1"/>
          <p:nvPr/>
        </p:nvSpPr>
        <p:spPr>
          <a:xfrm>
            <a:off x="6506601" y="6453838"/>
            <a:ext cx="1226618" cy="261610"/>
          </a:xfrm>
          <a:prstGeom prst="rect">
            <a:avLst/>
          </a:prstGeom>
          <a:noFill/>
        </p:spPr>
        <p:txBody>
          <a:bodyPr wrap="none" rtlCol="0">
            <a:spAutoFit/>
          </a:bodyPr>
          <a:lstStyle/>
          <a:p>
            <a:r>
              <a:rPr lang="en-US" sz="1100" dirty="0" smtClean="0">
                <a:solidFill>
                  <a:srgbClr val="00B050"/>
                </a:solidFill>
              </a:rPr>
              <a:t>secondary current</a:t>
            </a:r>
            <a:endParaRPr lang="en-US" sz="1100" dirty="0">
              <a:solidFill>
                <a:srgbClr val="00B050"/>
              </a:solidFill>
            </a:endParaRPr>
          </a:p>
        </p:txBody>
      </p:sp>
      <p:sp>
        <p:nvSpPr>
          <p:cNvPr id="21" name="Rectangle 1"/>
          <p:cNvSpPr>
            <a:spLocks noChangeArrowheads="1"/>
          </p:cNvSpPr>
          <p:nvPr/>
        </p:nvSpPr>
        <p:spPr bwMode="auto">
          <a:xfrm>
            <a:off x="169333" y="117553"/>
            <a:ext cx="89746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dirty="0" smtClean="0">
                <a:solidFill>
                  <a:schemeClr val="bg1"/>
                </a:solidFill>
              </a:rPr>
              <a:t>WP17: High Voltage oil tank assembly:</a:t>
            </a:r>
          </a:p>
          <a:p>
            <a:pPr marL="342900" indent="-342900">
              <a:buFontTx/>
              <a:buChar char="-"/>
            </a:pPr>
            <a:r>
              <a:rPr lang="en-US" sz="2400" dirty="0" smtClean="0">
                <a:solidFill>
                  <a:schemeClr val="bg1"/>
                </a:solidFill>
              </a:rPr>
              <a:t>Design in view of construction . Collaboration with LU</a:t>
            </a:r>
          </a:p>
        </p:txBody>
      </p:sp>
      <p:sp>
        <p:nvSpPr>
          <p:cNvPr id="5" name="Slide Number Placeholder 4"/>
          <p:cNvSpPr>
            <a:spLocks noGrp="1"/>
          </p:cNvSpPr>
          <p:nvPr>
            <p:ph type="sldNum" sz="quarter" idx="12"/>
          </p:nvPr>
        </p:nvSpPr>
        <p:spPr/>
        <p:txBody>
          <a:bodyPr/>
          <a:lstStyle/>
          <a:p>
            <a:fld id="{551115BC-487E-4422-894C-CB7CD3E79223}" type="slidenum">
              <a:rPr lang="sv-SE" smtClean="0"/>
              <a:t>34</a:t>
            </a:fld>
            <a:endParaRPr lang="sv-SE"/>
          </a:p>
        </p:txBody>
      </p:sp>
    </p:spTree>
    <p:extLst>
      <p:ext uri="{BB962C8B-B14F-4D97-AF65-F5344CB8AC3E}">
        <p14:creationId xmlns:p14="http://schemas.microsoft.com/office/powerpoint/2010/main" val="3919695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Package Audits</a:t>
            </a:r>
            <a:endParaRPr lang="en-US" dirty="0"/>
          </a:p>
        </p:txBody>
      </p:sp>
      <p:sp>
        <p:nvSpPr>
          <p:cNvPr id="3" name="Content Placeholder 2"/>
          <p:cNvSpPr>
            <a:spLocks noGrp="1"/>
          </p:cNvSpPr>
          <p:nvPr>
            <p:ph idx="1"/>
          </p:nvPr>
        </p:nvSpPr>
        <p:spPr>
          <a:xfrm>
            <a:off x="434526" y="1452793"/>
            <a:ext cx="8445314" cy="4810333"/>
          </a:xfrm>
        </p:spPr>
        <p:txBody>
          <a:bodyPr/>
          <a:lstStyle/>
          <a:p>
            <a:pPr marL="342900" indent="-342900">
              <a:buFont typeface="Arial"/>
              <a:buChar char="•"/>
            </a:pPr>
            <a:r>
              <a:rPr lang="en-US" sz="2400" dirty="0" smtClean="0"/>
              <a:t>Since the last TB Annual Audits were held on WP15 (Electrical Support), WP10 (Test Stands) and WP16 (Cooling Support)</a:t>
            </a:r>
          </a:p>
          <a:p>
            <a:pPr marL="342900" indent="-342900">
              <a:buFont typeface="Arial"/>
              <a:buChar char="•"/>
            </a:pPr>
            <a:r>
              <a:rPr lang="en-US" sz="2400" dirty="0" smtClean="0"/>
              <a:t>No technical showstoppers were found in any of the  work package and all are on track to meet milestones.</a:t>
            </a:r>
          </a:p>
          <a:p>
            <a:pPr marL="342900" indent="-342900">
              <a:buFont typeface="Arial"/>
              <a:buChar char="•"/>
            </a:pPr>
            <a:r>
              <a:rPr lang="en-US" sz="2400" dirty="0" smtClean="0"/>
              <a:t>WPs have completed most of the previous year’s recommendations</a:t>
            </a:r>
          </a:p>
          <a:p>
            <a:pPr marL="342900" indent="-342900">
              <a:buFont typeface="Arial"/>
              <a:buChar char="•"/>
            </a:pPr>
            <a:r>
              <a:rPr lang="en-US" sz="2400" dirty="0" smtClean="0"/>
              <a:t>Lists of recommendations have been developed. A tracking system for recommendations using JIRA is under development.</a:t>
            </a:r>
          </a:p>
          <a:p>
            <a:pPr marL="342900" indent="-342900">
              <a:buFont typeface="Arial"/>
              <a:buChar char="•"/>
            </a:pPr>
            <a:r>
              <a:rPr lang="en-US" sz="2400" dirty="0" smtClean="0"/>
              <a:t>Audit reports have been released. </a:t>
            </a:r>
          </a:p>
          <a:p>
            <a:pPr marL="342900" indent="-342900">
              <a:buFont typeface="Arial"/>
              <a:buChar char="•"/>
            </a:pPr>
            <a:endParaRPr lang="en-US" sz="2400" dirty="0" smtClean="0"/>
          </a:p>
        </p:txBody>
      </p:sp>
      <p:sp>
        <p:nvSpPr>
          <p:cNvPr id="4" name="Slide Number Placeholder 3"/>
          <p:cNvSpPr>
            <a:spLocks noGrp="1"/>
          </p:cNvSpPr>
          <p:nvPr>
            <p:ph type="sldNum" sz="quarter" idx="12"/>
          </p:nvPr>
        </p:nvSpPr>
        <p:spPr/>
        <p:txBody>
          <a:bodyPr/>
          <a:lstStyle/>
          <a:p>
            <a:fld id="{038C62C7-F79B-CD4A-A5DF-5683BBEC4A65}" type="slidenum">
              <a:rPr lang="sv-SE" smtClean="0"/>
              <a:t>35</a:t>
            </a:fld>
            <a:endParaRPr lang="sv-SE"/>
          </a:p>
        </p:txBody>
      </p:sp>
    </p:spTree>
    <p:extLst>
      <p:ext uri="{BB962C8B-B14F-4D97-AF65-F5344CB8AC3E}">
        <p14:creationId xmlns:p14="http://schemas.microsoft.com/office/powerpoint/2010/main" val="361566042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Recommendations</a:t>
            </a:r>
            <a:endParaRPr lang="en-US" dirty="0"/>
          </a:p>
        </p:txBody>
      </p:sp>
      <p:sp>
        <p:nvSpPr>
          <p:cNvPr id="3" name="Content Placeholder 2"/>
          <p:cNvSpPr>
            <a:spLocks noGrp="1"/>
          </p:cNvSpPr>
          <p:nvPr>
            <p:ph idx="1"/>
          </p:nvPr>
        </p:nvSpPr>
        <p:spPr>
          <a:xfrm>
            <a:off x="143273" y="1578865"/>
            <a:ext cx="8777207" cy="4777485"/>
          </a:xfrm>
        </p:spPr>
        <p:txBody>
          <a:bodyPr/>
          <a:lstStyle/>
          <a:p>
            <a:pPr lvl="0"/>
            <a:r>
              <a:rPr lang="en-US" dirty="0" smtClean="0"/>
              <a:t> WP15: Review </a:t>
            </a:r>
            <a:r>
              <a:rPr lang="en-US" dirty="0"/>
              <a:t>at a ESS Management level the risk/benefit analysis of the use of harmonic filters on the power lines.</a:t>
            </a:r>
          </a:p>
          <a:p>
            <a:pPr lvl="0"/>
            <a:r>
              <a:rPr lang="en-US" dirty="0" smtClean="0"/>
              <a:t>WP15: Confirm </a:t>
            </a:r>
            <a:r>
              <a:rPr lang="en-US" dirty="0"/>
              <a:t>the voltage requirements needed in the Lund </a:t>
            </a:r>
            <a:r>
              <a:rPr lang="en-US" dirty="0" err="1"/>
              <a:t>Cryomodule</a:t>
            </a:r>
            <a:r>
              <a:rPr lang="en-US" dirty="0"/>
              <a:t> Test Stand RF System</a:t>
            </a:r>
            <a:r>
              <a:rPr lang="en-US" dirty="0" smtClean="0"/>
              <a:t>.</a:t>
            </a:r>
          </a:p>
          <a:p>
            <a:pPr lvl="0"/>
            <a:r>
              <a:rPr lang="en-US" dirty="0" smtClean="0"/>
              <a:t>WP10: Look </a:t>
            </a:r>
            <a:r>
              <a:rPr lang="en-US" dirty="0"/>
              <a:t>into the possible needed space for additional RF testing in </a:t>
            </a:r>
            <a:r>
              <a:rPr lang="en-US" dirty="0" err="1"/>
              <a:t>Utgård</a:t>
            </a:r>
            <a:endParaRPr lang="en-US" dirty="0"/>
          </a:p>
          <a:p>
            <a:pPr lvl="0"/>
            <a:r>
              <a:rPr lang="en-US" dirty="0" smtClean="0"/>
              <a:t>WP10: Develop </a:t>
            </a:r>
            <a:r>
              <a:rPr lang="en-US" dirty="0"/>
              <a:t>a plan for analyzing and designing the radiation shield in TS2 in order to meet the schedule and permitting needs</a:t>
            </a:r>
            <a:r>
              <a:rPr lang="en-US" dirty="0" smtClean="0"/>
              <a:t>.</a:t>
            </a:r>
          </a:p>
          <a:p>
            <a:pPr lvl="0"/>
            <a:r>
              <a:rPr lang="en-US" dirty="0" smtClean="0"/>
              <a:t>WP16: Present </a:t>
            </a:r>
            <a:r>
              <a:rPr lang="en-US" dirty="0"/>
              <a:t>final RF system cooling water requirements to CCB as a formal change request.</a:t>
            </a:r>
          </a:p>
          <a:p>
            <a:pPr lvl="0"/>
            <a:r>
              <a:rPr lang="en-US" dirty="0" smtClean="0"/>
              <a:t>WP16: Finalize </a:t>
            </a:r>
            <a:r>
              <a:rPr lang="en-US" dirty="0"/>
              <a:t>with CF the tunnel penetrations for the water piping and cable trays in the front end.</a:t>
            </a:r>
          </a:p>
          <a:p>
            <a:pPr lvl="0"/>
            <a:endParaRPr lang="en-US" dirty="0"/>
          </a:p>
          <a:p>
            <a:pPr lvl="0"/>
            <a:endParaRPr lang="en-US" dirty="0"/>
          </a:p>
          <a:p>
            <a:pPr lvl="0">
              <a:lnSpc>
                <a:spcPct val="100000"/>
              </a:lnSpc>
            </a:pPr>
            <a:endParaRPr lang="en-US" dirty="0"/>
          </a:p>
          <a:p>
            <a:pPr lvl="0"/>
            <a:endParaRPr lang="en-US" dirty="0"/>
          </a:p>
          <a:p>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t>36</a:t>
            </a:fld>
            <a:endParaRPr lang="sv-SE"/>
          </a:p>
        </p:txBody>
      </p:sp>
    </p:spTree>
    <p:extLst>
      <p:ext uri="{BB962C8B-B14F-4D97-AF65-F5344CB8AC3E}">
        <p14:creationId xmlns:p14="http://schemas.microsoft.com/office/powerpoint/2010/main" val="67454132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173899" y="173243"/>
            <a:ext cx="5031936"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200" dirty="0" smtClean="0">
                <a:solidFill>
                  <a:srgbClr val="FFFFFF"/>
                </a:solidFill>
                <a:latin typeface="+mj-lt"/>
              </a:rPr>
              <a:t>Work Package Audits in 2015</a:t>
            </a:r>
          </a:p>
        </p:txBody>
      </p:sp>
      <p:sp>
        <p:nvSpPr>
          <p:cNvPr id="3" name="Content Placeholder 2"/>
          <p:cNvSpPr>
            <a:spLocks noGrp="1"/>
          </p:cNvSpPr>
          <p:nvPr>
            <p:ph idx="1"/>
          </p:nvPr>
        </p:nvSpPr>
        <p:spPr>
          <a:xfrm>
            <a:off x="321733" y="1483632"/>
            <a:ext cx="8229600" cy="5084908"/>
          </a:xfrm>
        </p:spPr>
        <p:txBody>
          <a:bodyPr/>
          <a:lstStyle/>
          <a:p>
            <a:pPr lvl="2"/>
            <a:endParaRPr lang="en-US" sz="2000" dirty="0" smtClean="0"/>
          </a:p>
          <a:p>
            <a:pPr marL="914400" lvl="2" indent="0">
              <a:buNone/>
            </a:pPr>
            <a:endParaRPr lang="en-US" sz="2000" dirty="0" smtClean="0"/>
          </a:p>
          <a:p>
            <a:pPr marL="914400" lvl="2" indent="0">
              <a:buNone/>
            </a:pPr>
            <a:endParaRPr lang="en-US" sz="2000" dirty="0"/>
          </a:p>
          <a:p>
            <a:pPr marL="914400" lvl="2" indent="0">
              <a:buNone/>
            </a:pPr>
            <a:endParaRPr lang="en-US" sz="2000" dirty="0" smtClean="0"/>
          </a:p>
          <a:p>
            <a:pPr marL="914400" lvl="2" indent="0">
              <a:buNone/>
            </a:pPr>
            <a:endParaRPr lang="en-US" sz="2000" dirty="0"/>
          </a:p>
        </p:txBody>
      </p:sp>
      <p:graphicFrame>
        <p:nvGraphicFramePr>
          <p:cNvPr id="2" name="Table 1"/>
          <p:cNvGraphicFramePr>
            <a:graphicFrameLocks noGrp="1"/>
          </p:cNvGraphicFramePr>
          <p:nvPr>
            <p:extLst>
              <p:ext uri="{D42A27DB-BD31-4B8C-83A1-F6EECF244321}">
                <p14:modId xmlns:p14="http://schemas.microsoft.com/office/powerpoint/2010/main" val="1055149193"/>
              </p:ext>
            </p:extLst>
          </p:nvPr>
        </p:nvGraphicFramePr>
        <p:xfrm>
          <a:off x="1649339" y="1501369"/>
          <a:ext cx="5329953" cy="4825576"/>
        </p:xfrm>
        <a:graphic>
          <a:graphicData uri="http://schemas.openxmlformats.org/drawingml/2006/table">
            <a:tbl>
              <a:tblPr firstRow="1" bandRow="1">
                <a:tableStyleId>{5C22544A-7EE6-4342-B048-85BDC9FD1C3A}</a:tableStyleId>
              </a:tblPr>
              <a:tblGrid>
                <a:gridCol w="3101656"/>
                <a:gridCol w="2228297"/>
              </a:tblGrid>
              <a:tr h="363669">
                <a:tc>
                  <a:txBody>
                    <a:bodyPr/>
                    <a:lstStyle/>
                    <a:p>
                      <a:pPr algn="ctr"/>
                      <a:r>
                        <a:rPr lang="en-US" dirty="0" smtClean="0"/>
                        <a:t>Work Package</a:t>
                      </a:r>
                      <a:endParaRPr lang="en-US" dirty="0"/>
                    </a:p>
                  </a:txBody>
                  <a:tcPr/>
                </a:tc>
                <a:tc>
                  <a:txBody>
                    <a:bodyPr/>
                    <a:lstStyle/>
                    <a:p>
                      <a:pPr algn="ctr"/>
                      <a:r>
                        <a:rPr lang="en-US" dirty="0" smtClean="0"/>
                        <a:t>Date</a:t>
                      </a:r>
                      <a:endParaRPr lang="en-US" dirty="0"/>
                    </a:p>
                  </a:txBody>
                  <a:tcPr/>
                </a:tc>
              </a:tr>
              <a:tr h="363669">
                <a:tc>
                  <a:txBody>
                    <a:bodyPr/>
                    <a:lstStyle/>
                    <a:p>
                      <a:pPr algn="ctr"/>
                      <a:r>
                        <a:rPr lang="en-US" dirty="0" smtClean="0"/>
                        <a:t>WP15 Electrical Support</a:t>
                      </a:r>
                      <a:endParaRPr lang="en-US" dirty="0"/>
                    </a:p>
                  </a:txBody>
                  <a:tcPr/>
                </a:tc>
                <a:tc>
                  <a:txBody>
                    <a:bodyPr/>
                    <a:lstStyle/>
                    <a:p>
                      <a:pPr algn="ctr"/>
                      <a:r>
                        <a:rPr lang="en-US" dirty="0" smtClean="0"/>
                        <a:t>March 11</a:t>
                      </a:r>
                      <a:endParaRPr lang="en-US" dirty="0"/>
                    </a:p>
                  </a:txBody>
                  <a:tcPr/>
                </a:tc>
              </a:tr>
              <a:tr h="363669">
                <a:tc>
                  <a:txBody>
                    <a:bodyPr/>
                    <a:lstStyle/>
                    <a:p>
                      <a:pPr algn="ctr"/>
                      <a:r>
                        <a:rPr lang="en-US" dirty="0" smtClean="0"/>
                        <a:t>WP16 Cooling Support</a:t>
                      </a:r>
                      <a:endParaRPr lang="en-US" dirty="0"/>
                    </a:p>
                  </a:txBody>
                  <a:tcPr/>
                </a:tc>
                <a:tc>
                  <a:txBody>
                    <a:bodyPr/>
                    <a:lstStyle/>
                    <a:p>
                      <a:pPr algn="ctr"/>
                      <a:r>
                        <a:rPr lang="en-US" dirty="0" smtClean="0"/>
                        <a:t>April 29</a:t>
                      </a:r>
                      <a:endParaRPr lang="en-US" dirty="0"/>
                    </a:p>
                  </a:txBody>
                  <a:tcPr/>
                </a:tc>
              </a:tr>
              <a:tr h="363669">
                <a:tc>
                  <a:txBody>
                    <a:bodyPr/>
                    <a:lstStyle/>
                    <a:p>
                      <a:pPr algn="ctr"/>
                      <a:r>
                        <a:rPr lang="en-US" dirty="0" smtClean="0"/>
                        <a:t>WP10</a:t>
                      </a:r>
                      <a:r>
                        <a:rPr lang="en-US" baseline="0" dirty="0" smtClean="0"/>
                        <a:t> Test Stands</a:t>
                      </a:r>
                      <a:endParaRPr lang="en-US" dirty="0"/>
                    </a:p>
                  </a:txBody>
                  <a:tcPr/>
                </a:tc>
                <a:tc>
                  <a:txBody>
                    <a:bodyPr/>
                    <a:lstStyle/>
                    <a:p>
                      <a:pPr algn="ctr"/>
                      <a:r>
                        <a:rPr lang="en-US" dirty="0" smtClean="0"/>
                        <a:t>April 28</a:t>
                      </a:r>
                      <a:endParaRPr lang="en-US" dirty="0"/>
                    </a:p>
                  </a:txBody>
                  <a:tcPr/>
                </a:tc>
              </a:tr>
              <a:tr h="363669">
                <a:tc>
                  <a:txBody>
                    <a:bodyPr/>
                    <a:lstStyle/>
                    <a:p>
                      <a:pPr algn="ctr"/>
                      <a:r>
                        <a:rPr lang="en-US" dirty="0" smtClean="0"/>
                        <a:t>WP2 Beam Physics</a:t>
                      </a:r>
                      <a:endParaRPr lang="en-US" dirty="0"/>
                    </a:p>
                  </a:txBody>
                  <a:tcPr/>
                </a:tc>
                <a:tc>
                  <a:txBody>
                    <a:bodyPr/>
                    <a:lstStyle/>
                    <a:p>
                      <a:pPr algn="ctr"/>
                      <a:r>
                        <a:rPr lang="en-US" dirty="0" smtClean="0"/>
                        <a:t>June 25 </a:t>
                      </a:r>
                    </a:p>
                  </a:txBody>
                  <a:tcPr/>
                </a:tc>
              </a:tr>
              <a:tr h="363669">
                <a:tc>
                  <a:txBody>
                    <a:bodyPr/>
                    <a:lstStyle/>
                    <a:p>
                      <a:pPr algn="ctr"/>
                      <a:r>
                        <a:rPr lang="en-US" dirty="0" smtClean="0"/>
                        <a:t>WP12 Vacuum</a:t>
                      </a:r>
                      <a:endParaRPr lang="en-US" dirty="0"/>
                    </a:p>
                  </a:txBody>
                  <a:tcPr/>
                </a:tc>
                <a:tc>
                  <a:txBody>
                    <a:bodyPr/>
                    <a:lstStyle/>
                    <a:p>
                      <a:pPr algn="ctr"/>
                      <a:r>
                        <a:rPr lang="en-US" dirty="0" smtClean="0"/>
                        <a:t>August</a:t>
                      </a:r>
                      <a:endParaRPr lang="en-US" dirty="0"/>
                    </a:p>
                  </a:txBody>
                  <a:tcPr/>
                </a:tc>
              </a:tr>
              <a:tr h="436456">
                <a:tc>
                  <a:txBody>
                    <a:bodyPr/>
                    <a:lstStyle/>
                    <a:p>
                      <a:pPr algn="ctr"/>
                      <a:r>
                        <a:rPr lang="en-US" dirty="0" smtClean="0"/>
                        <a:t>WP6 Beam Delivery</a:t>
                      </a:r>
                      <a:endParaRPr lang="en-US" dirty="0"/>
                    </a:p>
                  </a:txBody>
                  <a:tcPr/>
                </a:tc>
                <a:tc>
                  <a:txBody>
                    <a:bodyPr/>
                    <a:lstStyle/>
                    <a:p>
                      <a:pPr algn="ctr"/>
                      <a:r>
                        <a:rPr lang="en-US" dirty="0" smtClean="0"/>
                        <a:t>August</a:t>
                      </a:r>
                    </a:p>
                  </a:txBody>
                  <a:tcPr/>
                </a:tc>
              </a:tr>
              <a:tr h="363669">
                <a:tc>
                  <a:txBody>
                    <a:bodyPr/>
                    <a:lstStyle/>
                    <a:p>
                      <a:pPr algn="ctr"/>
                      <a:r>
                        <a:rPr lang="en-US" dirty="0" smtClean="0"/>
                        <a:t>WP8 RF</a:t>
                      </a:r>
                      <a:endParaRPr lang="en-US" dirty="0"/>
                    </a:p>
                  </a:txBody>
                  <a:tcPr/>
                </a:tc>
                <a:tc>
                  <a:txBody>
                    <a:bodyPr/>
                    <a:lstStyle/>
                    <a:p>
                      <a:pPr algn="ctr"/>
                      <a:r>
                        <a:rPr lang="en-US" dirty="0" smtClean="0"/>
                        <a:t>September</a:t>
                      </a:r>
                      <a:endParaRPr lang="en-US" dirty="0"/>
                    </a:p>
                  </a:txBody>
                  <a:tcPr/>
                </a:tc>
              </a:tr>
              <a:tr h="363669">
                <a:tc>
                  <a:txBody>
                    <a:bodyPr/>
                    <a:lstStyle/>
                    <a:p>
                      <a:pPr algn="ctr"/>
                      <a:r>
                        <a:rPr lang="en-US" dirty="0" smtClean="0"/>
                        <a:t>WP17 Power Convertors</a:t>
                      </a:r>
                      <a:endParaRPr lang="en-US" dirty="0"/>
                    </a:p>
                  </a:txBody>
                  <a:tcPr/>
                </a:tc>
                <a:tc>
                  <a:txBody>
                    <a:bodyPr/>
                    <a:lstStyle/>
                    <a:p>
                      <a:pPr algn="ctr"/>
                      <a:r>
                        <a:rPr lang="en-US" dirty="0" smtClean="0"/>
                        <a:t>September</a:t>
                      </a:r>
                      <a:endParaRPr lang="en-US" dirty="0"/>
                    </a:p>
                  </a:txBody>
                  <a:tcPr/>
                </a:tc>
              </a:tr>
              <a:tr h="363669">
                <a:tc>
                  <a:txBody>
                    <a:bodyPr/>
                    <a:lstStyle/>
                    <a:p>
                      <a:pPr algn="ctr"/>
                      <a:r>
                        <a:rPr lang="en-US" dirty="0" smtClean="0"/>
                        <a:t>WP7 Beam Instrumentation </a:t>
                      </a:r>
                      <a:endParaRPr lang="en-US" dirty="0"/>
                    </a:p>
                  </a:txBody>
                  <a:tcPr/>
                </a:tc>
                <a:tc>
                  <a:txBody>
                    <a:bodyPr/>
                    <a:lstStyle/>
                    <a:p>
                      <a:pPr algn="ctr"/>
                      <a:r>
                        <a:rPr lang="en-US" dirty="0" smtClean="0"/>
                        <a:t>October</a:t>
                      </a:r>
                      <a:endParaRPr lang="en-US" dirty="0"/>
                    </a:p>
                  </a:txBody>
                  <a:tcPr/>
                </a:tc>
              </a:tr>
              <a:tr h="363669">
                <a:tc>
                  <a:txBody>
                    <a:bodyPr/>
                    <a:lstStyle/>
                    <a:p>
                      <a:pPr algn="ctr"/>
                      <a:r>
                        <a:rPr lang="en-US" dirty="0" smtClean="0"/>
                        <a:t>WP4/5 Cavities &amp; CMs</a:t>
                      </a:r>
                      <a:endParaRPr lang="en-US" dirty="0"/>
                    </a:p>
                  </a:txBody>
                  <a:tcPr/>
                </a:tc>
                <a:tc>
                  <a:txBody>
                    <a:bodyPr/>
                    <a:lstStyle/>
                    <a:p>
                      <a:pPr algn="ctr"/>
                      <a:r>
                        <a:rPr lang="en-US" dirty="0" smtClean="0"/>
                        <a:t>October</a:t>
                      </a:r>
                      <a:endParaRPr lang="en-US" dirty="0"/>
                    </a:p>
                  </a:txBody>
                  <a:tcPr/>
                </a:tc>
              </a:tr>
              <a:tr h="363669">
                <a:tc>
                  <a:txBody>
                    <a:bodyPr/>
                    <a:lstStyle/>
                    <a:p>
                      <a:pPr algn="ctr"/>
                      <a:r>
                        <a:rPr lang="en-US" dirty="0" smtClean="0"/>
                        <a:t>WP3 NCFE</a:t>
                      </a:r>
                      <a:endParaRPr lang="en-US" dirty="0"/>
                    </a:p>
                  </a:txBody>
                  <a:tcPr/>
                </a:tc>
                <a:tc>
                  <a:txBody>
                    <a:bodyPr/>
                    <a:lstStyle/>
                    <a:p>
                      <a:pPr algn="ctr"/>
                      <a:r>
                        <a:rPr lang="en-US" dirty="0" smtClean="0"/>
                        <a:t>November</a:t>
                      </a:r>
                      <a:endParaRPr lang="en-US" dirty="0"/>
                    </a:p>
                  </a:txBody>
                  <a:tcPr/>
                </a:tc>
              </a:tr>
              <a:tr h="363669">
                <a:tc>
                  <a:txBody>
                    <a:bodyPr/>
                    <a:lstStyle/>
                    <a:p>
                      <a:pPr algn="ctr"/>
                      <a:r>
                        <a:rPr lang="en-US" dirty="0" smtClean="0"/>
                        <a:t>WP11 Cryogenics</a:t>
                      </a:r>
                      <a:endParaRPr lang="en-US" dirty="0"/>
                    </a:p>
                  </a:txBody>
                  <a:tcPr/>
                </a:tc>
                <a:tc>
                  <a:txBody>
                    <a:bodyPr/>
                    <a:lstStyle/>
                    <a:p>
                      <a:pPr algn="ctr"/>
                      <a:r>
                        <a:rPr lang="en-US" dirty="0" smtClean="0"/>
                        <a:t>December</a:t>
                      </a:r>
                      <a:endParaRPr lang="en-US" dirty="0"/>
                    </a:p>
                  </a:txBody>
                  <a:tcPr/>
                </a:tc>
              </a:tr>
            </a:tbl>
          </a:graphicData>
        </a:graphic>
      </p:graphicFrame>
    </p:spTree>
    <p:extLst>
      <p:ext uri="{BB962C8B-B14F-4D97-AF65-F5344CB8AC3E}">
        <p14:creationId xmlns:p14="http://schemas.microsoft.com/office/powerpoint/2010/main" val="3843476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Reviews</a:t>
            </a:r>
            <a:endParaRPr lang="en-US" dirty="0"/>
          </a:p>
        </p:txBody>
      </p:sp>
      <p:sp>
        <p:nvSpPr>
          <p:cNvPr id="3" name="Content Placeholder 2"/>
          <p:cNvSpPr>
            <a:spLocks noGrp="1"/>
          </p:cNvSpPr>
          <p:nvPr>
            <p:ph idx="1"/>
          </p:nvPr>
        </p:nvSpPr>
        <p:spPr>
          <a:xfrm>
            <a:off x="197275" y="1486912"/>
            <a:ext cx="8791063" cy="4973478"/>
          </a:xfrm>
        </p:spPr>
        <p:txBody>
          <a:bodyPr/>
          <a:lstStyle/>
          <a:p>
            <a:pPr marL="342900" indent="-342900">
              <a:lnSpc>
                <a:spcPct val="80000"/>
              </a:lnSpc>
              <a:buFont typeface="Arial"/>
              <a:buChar char="•"/>
            </a:pPr>
            <a:r>
              <a:rPr lang="en-US" sz="2400" dirty="0" smtClean="0"/>
              <a:t>Preliminary Design Reviews and Critical Design Reviews will be held at the component level as appropriate. </a:t>
            </a:r>
            <a:endParaRPr lang="en-US" sz="2400" dirty="0"/>
          </a:p>
          <a:p>
            <a:pPr marL="342900" indent="-342900">
              <a:lnSpc>
                <a:spcPct val="80000"/>
              </a:lnSpc>
              <a:buFont typeface="Arial"/>
              <a:buChar char="•"/>
            </a:pPr>
            <a:r>
              <a:rPr lang="en-US" sz="2400" dirty="0" smtClean="0"/>
              <a:t>These are scheduled in concert with IKCs or vendors &amp; are tracked in P6</a:t>
            </a:r>
          </a:p>
          <a:p>
            <a:pPr marL="342900" indent="-342900">
              <a:lnSpc>
                <a:spcPct val="80000"/>
              </a:lnSpc>
              <a:buFont typeface="Arial"/>
              <a:buChar char="•"/>
            </a:pPr>
            <a:r>
              <a:rPr lang="en-US" sz="2400" dirty="0" smtClean="0"/>
              <a:t>Detailed charges are written but, in the end, the question being asked is simple: Will the item being reviewed function properly to meet well understood requirements?</a:t>
            </a:r>
          </a:p>
          <a:p>
            <a:pPr marL="342900" indent="-342900">
              <a:lnSpc>
                <a:spcPct val="80000"/>
              </a:lnSpc>
              <a:buFont typeface="Arial"/>
              <a:buChar char="•"/>
            </a:pPr>
            <a:r>
              <a:rPr lang="en-US" sz="2400" dirty="0" smtClean="0"/>
              <a:t>Generally, PDRs will be held at ESS while CDRs are held at partner institutions</a:t>
            </a:r>
          </a:p>
          <a:p>
            <a:pPr marL="342900" indent="-342900">
              <a:lnSpc>
                <a:spcPct val="80000"/>
              </a:lnSpc>
              <a:buFont typeface="Arial"/>
              <a:buChar char="•"/>
            </a:pPr>
            <a:r>
              <a:rPr lang="en-US" sz="2400" dirty="0" smtClean="0"/>
              <a:t>PDRs can be held whenever deemed appropriate, CDRS can only be held after the corresponding IVDR is held.</a:t>
            </a:r>
          </a:p>
          <a:p>
            <a:pPr marL="342900" indent="-342900">
              <a:lnSpc>
                <a:spcPct val="80000"/>
              </a:lnSpc>
              <a:buFont typeface="Arial"/>
              <a:buChar char="•"/>
            </a:pPr>
            <a:r>
              <a:rPr lang="en-US" sz="2400" dirty="0" smtClean="0"/>
              <a:t>Prototype work does not necessarily require a PDR or CDR but reviews may be included in some R&amp;D contracts</a:t>
            </a:r>
          </a:p>
        </p:txBody>
      </p:sp>
      <p:sp>
        <p:nvSpPr>
          <p:cNvPr id="4" name="Slide Number Placeholder 3"/>
          <p:cNvSpPr>
            <a:spLocks noGrp="1"/>
          </p:cNvSpPr>
          <p:nvPr>
            <p:ph type="sldNum" sz="quarter" idx="12"/>
          </p:nvPr>
        </p:nvSpPr>
        <p:spPr/>
        <p:txBody>
          <a:bodyPr/>
          <a:lstStyle/>
          <a:p>
            <a:fld id="{038C62C7-F79B-CD4A-A5DF-5683BBEC4A65}" type="slidenum">
              <a:rPr lang="sv-SE" smtClean="0"/>
              <a:t>38</a:t>
            </a:fld>
            <a:endParaRPr lang="sv-SE"/>
          </a:p>
        </p:txBody>
      </p:sp>
    </p:spTree>
    <p:extLst>
      <p:ext uri="{BB962C8B-B14F-4D97-AF65-F5344CB8AC3E}">
        <p14:creationId xmlns:p14="http://schemas.microsoft.com/office/powerpoint/2010/main" val="163399724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Review Strategies</a:t>
            </a:r>
            <a:endParaRPr lang="en-US" dirty="0"/>
          </a:p>
        </p:txBody>
      </p:sp>
      <p:sp>
        <p:nvSpPr>
          <p:cNvPr id="3" name="Content Placeholder 2"/>
          <p:cNvSpPr>
            <a:spLocks noGrp="1"/>
          </p:cNvSpPr>
          <p:nvPr>
            <p:ph idx="1"/>
          </p:nvPr>
        </p:nvSpPr>
        <p:spPr>
          <a:xfrm>
            <a:off x="197275" y="1486912"/>
            <a:ext cx="8791063" cy="4782174"/>
          </a:xfrm>
        </p:spPr>
        <p:txBody>
          <a:bodyPr/>
          <a:lstStyle/>
          <a:p>
            <a:pPr marL="342900" indent="-342900">
              <a:lnSpc>
                <a:spcPct val="80000"/>
              </a:lnSpc>
              <a:buFont typeface="Arial"/>
              <a:buChar char="•"/>
            </a:pPr>
            <a:r>
              <a:rPr lang="en-US" sz="2400" dirty="0" smtClean="0"/>
              <a:t>Reviews </a:t>
            </a:r>
            <a:r>
              <a:rPr lang="en-US" sz="2400" dirty="0"/>
              <a:t>are organized and chaired by the Deputy Project Leader. The formal Review Committee consists of ACCSYS Management, QA, Safety and ICS (where appropriate). Other reviewers include: appropriate subsystem experts and work package managers.</a:t>
            </a:r>
          </a:p>
          <a:p>
            <a:pPr marL="342900" indent="-342900">
              <a:lnSpc>
                <a:spcPct val="80000"/>
              </a:lnSpc>
              <a:buFont typeface="Arial"/>
              <a:buChar char="•"/>
            </a:pPr>
            <a:r>
              <a:rPr lang="en-US" sz="2400" dirty="0"/>
              <a:t>Some reviews (e.g. beam instrumentation, RF sources) may have smaller </a:t>
            </a:r>
            <a:r>
              <a:rPr lang="en-US" sz="2400" dirty="0" smtClean="0"/>
              <a:t>committees</a:t>
            </a:r>
          </a:p>
          <a:p>
            <a:pPr marL="342900" indent="-342900">
              <a:lnSpc>
                <a:spcPct val="80000"/>
              </a:lnSpc>
              <a:buFont typeface="Arial"/>
              <a:buChar char="•"/>
            </a:pPr>
            <a:r>
              <a:rPr lang="en-US" sz="2400" dirty="0"/>
              <a:t>Multiple PDRs &amp; CDRs may be held on a single component if deemed necessary</a:t>
            </a:r>
          </a:p>
          <a:p>
            <a:pPr marL="342900" indent="-342900">
              <a:lnSpc>
                <a:spcPct val="80000"/>
              </a:lnSpc>
              <a:buFont typeface="Arial"/>
              <a:buChar char="•"/>
            </a:pPr>
            <a:r>
              <a:rPr lang="en-US" sz="2400" dirty="0"/>
              <a:t>All reviews are advisory to ACCSYS Project </a:t>
            </a:r>
            <a:r>
              <a:rPr lang="en-US" sz="2400" dirty="0" smtClean="0"/>
              <a:t>Leader</a:t>
            </a:r>
          </a:p>
          <a:p>
            <a:pPr marL="342900" indent="-342900">
              <a:lnSpc>
                <a:spcPct val="80000"/>
              </a:lnSpc>
              <a:buFont typeface="Arial"/>
              <a:buChar char="•"/>
            </a:pPr>
            <a:r>
              <a:rPr lang="en-US" sz="2400" dirty="0" smtClean="0"/>
              <a:t>Reviews should add value, not waste time</a:t>
            </a:r>
            <a:endParaRPr lang="en-US" sz="2400" dirty="0"/>
          </a:p>
          <a:p>
            <a:pPr>
              <a:lnSpc>
                <a:spcPct val="80000"/>
              </a:lnSpc>
            </a:pPr>
            <a:endParaRPr lang="en-US" sz="2400" dirty="0"/>
          </a:p>
          <a:p>
            <a:pPr marL="342900" indent="-342900">
              <a:lnSpc>
                <a:spcPct val="80000"/>
              </a:lnSpc>
              <a:buFont typeface="Arial"/>
              <a:buChar char="•"/>
            </a:pPr>
            <a:endParaRPr lang="en-US" dirty="0" smtClean="0"/>
          </a:p>
        </p:txBody>
      </p:sp>
      <p:sp>
        <p:nvSpPr>
          <p:cNvPr id="4" name="Slide Number Placeholder 3"/>
          <p:cNvSpPr>
            <a:spLocks noGrp="1"/>
          </p:cNvSpPr>
          <p:nvPr>
            <p:ph type="sldNum" sz="quarter" idx="12"/>
          </p:nvPr>
        </p:nvSpPr>
        <p:spPr/>
        <p:txBody>
          <a:bodyPr/>
          <a:lstStyle/>
          <a:p>
            <a:fld id="{038C62C7-F79B-CD4A-A5DF-5683BBEC4A65}" type="slidenum">
              <a:rPr lang="sv-SE" smtClean="0"/>
              <a:t>39</a:t>
            </a:fld>
            <a:endParaRPr lang="sv-SE"/>
          </a:p>
        </p:txBody>
      </p:sp>
    </p:spTree>
    <p:extLst>
      <p:ext uri="{BB962C8B-B14F-4D97-AF65-F5344CB8AC3E}">
        <p14:creationId xmlns:p14="http://schemas.microsoft.com/office/powerpoint/2010/main" val="174691089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205763" y="291125"/>
            <a:ext cx="4306778"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200" dirty="0" smtClean="0">
                <a:solidFill>
                  <a:schemeClr val="bg1"/>
                </a:solidFill>
                <a:latin typeface="+mj-lt"/>
              </a:rPr>
              <a:t>Work Package Highlights</a:t>
            </a:r>
          </a:p>
        </p:txBody>
      </p:sp>
      <p:sp>
        <p:nvSpPr>
          <p:cNvPr id="2" name="Content Placeholder 1"/>
          <p:cNvSpPr>
            <a:spLocks noGrp="1"/>
          </p:cNvSpPr>
          <p:nvPr>
            <p:ph idx="1"/>
          </p:nvPr>
        </p:nvSpPr>
        <p:spPr>
          <a:xfrm>
            <a:off x="83602" y="1480945"/>
            <a:ext cx="8691830" cy="4525963"/>
          </a:xfrm>
        </p:spPr>
        <p:txBody>
          <a:bodyPr/>
          <a:lstStyle/>
          <a:p>
            <a:pPr lvl="0"/>
            <a:r>
              <a:rPr lang="en-US" sz="2400" i="1" u="sng" dirty="0" smtClean="0"/>
              <a:t>WP3 NCFE</a:t>
            </a:r>
            <a:endParaRPr lang="en-US" sz="2400" dirty="0" smtClean="0"/>
          </a:p>
          <a:p>
            <a:pPr marL="342900" lvl="0" indent="-342900">
              <a:lnSpc>
                <a:spcPct val="70000"/>
              </a:lnSpc>
              <a:buFont typeface="Arial"/>
              <a:buChar char="•"/>
            </a:pPr>
            <a:r>
              <a:rPr lang="en-US" dirty="0"/>
              <a:t>Different details of the diagnostic box (between the two solenoids of the LEBT) were defined and the integration of the chopper was completed with final design close to completion.</a:t>
            </a:r>
          </a:p>
          <a:p>
            <a:pPr marL="342900" indent="-342900">
              <a:lnSpc>
                <a:spcPct val="70000"/>
              </a:lnSpc>
              <a:buFont typeface="Arial"/>
              <a:buChar char="•"/>
            </a:pPr>
            <a:r>
              <a:rPr lang="en-US" dirty="0"/>
              <a:t>ESS Bilbao organized and hosted an </a:t>
            </a:r>
            <a:r>
              <a:rPr lang="en-US" b="1" dirty="0"/>
              <a:t>ESS Industry day </a:t>
            </a:r>
            <a:r>
              <a:rPr lang="en-US" dirty="0"/>
              <a:t>in Bilbao on 17 April.  This was well attended by potential partners from local industry.</a:t>
            </a:r>
          </a:p>
          <a:p>
            <a:pPr marL="342900" indent="-342900">
              <a:lnSpc>
                <a:spcPct val="70000"/>
              </a:lnSpc>
              <a:buFont typeface="Arial"/>
              <a:buChar char="•"/>
            </a:pPr>
            <a:r>
              <a:rPr lang="en-GB" dirty="0"/>
              <a:t>Accomplished the brazing and e-beam welding test of the </a:t>
            </a:r>
            <a:r>
              <a:rPr lang="en-GB" dirty="0" smtClean="0"/>
              <a:t>DTL drift </a:t>
            </a:r>
            <a:r>
              <a:rPr lang="en-GB" dirty="0"/>
              <a:t>tubes.</a:t>
            </a:r>
            <a:r>
              <a:rPr lang="en-US" dirty="0"/>
              <a:t> </a:t>
            </a:r>
            <a:r>
              <a:rPr lang="en-GB" dirty="0" smtClean="0"/>
              <a:t> </a:t>
            </a:r>
            <a:endParaRPr lang="en-US" dirty="0"/>
          </a:p>
          <a:p>
            <a:pPr marL="342900" indent="-342900">
              <a:lnSpc>
                <a:spcPct val="70000"/>
              </a:lnSpc>
              <a:buFont typeface="Arial"/>
              <a:buChar char="•"/>
            </a:pPr>
            <a:r>
              <a:rPr lang="en-GB" dirty="0"/>
              <a:t>Latest version of the Early In-Kind Technical annex for RFQ copper procurement and prototyping was sent to ESS on the 10th of April.</a:t>
            </a:r>
            <a:endParaRPr lang="en-US" dirty="0"/>
          </a:p>
          <a:p>
            <a:pPr marL="342900" lvl="0" indent="-342900">
              <a:lnSpc>
                <a:spcPct val="70000"/>
              </a:lnSpc>
              <a:buFont typeface="Arial"/>
              <a:buChar char="•"/>
            </a:pPr>
            <a:r>
              <a:rPr lang="en-US" dirty="0" smtClean="0"/>
              <a:t>New Deputy Work Package Leader ( Walter </a:t>
            </a:r>
            <a:r>
              <a:rPr lang="en-US" dirty="0" err="1" smtClean="0"/>
              <a:t>Wittmer</a:t>
            </a:r>
            <a:r>
              <a:rPr lang="en-US" dirty="0" smtClean="0"/>
              <a:t> ) started at ESS.</a:t>
            </a:r>
          </a:p>
          <a:p>
            <a:pPr marL="342900" indent="-342900">
              <a:lnSpc>
                <a:spcPct val="70000"/>
              </a:lnSpc>
              <a:buFont typeface="Arial"/>
              <a:buChar char="•"/>
            </a:pPr>
            <a:r>
              <a:rPr lang="en-GB" dirty="0"/>
              <a:t>Frank </a:t>
            </a:r>
            <a:r>
              <a:rPr lang="en-GB" dirty="0" err="1"/>
              <a:t>Hellström</a:t>
            </a:r>
            <a:r>
              <a:rPr lang="en-GB" dirty="0"/>
              <a:t> and </a:t>
            </a:r>
            <a:r>
              <a:rPr lang="en-GB" dirty="0" err="1"/>
              <a:t>Peo</a:t>
            </a:r>
            <a:r>
              <a:rPr lang="en-GB" dirty="0"/>
              <a:t> </a:t>
            </a:r>
            <a:r>
              <a:rPr lang="en-GB" dirty="0" err="1"/>
              <a:t>Gustavsson</a:t>
            </a:r>
            <a:r>
              <a:rPr lang="en-GB" dirty="0"/>
              <a:t> joined the WP 3 team in Lund as Work Unit Liaison Officers</a:t>
            </a:r>
            <a:r>
              <a:rPr lang="en-GB" dirty="0" smtClean="0"/>
              <a:t>.</a:t>
            </a:r>
          </a:p>
          <a:p>
            <a:pPr marL="342900" indent="-342900">
              <a:lnSpc>
                <a:spcPct val="70000"/>
              </a:lnSpc>
              <a:buFont typeface="Arial"/>
              <a:buChar char="•"/>
            </a:pPr>
            <a:r>
              <a:rPr lang="en-GB" dirty="0" smtClean="0"/>
              <a:t>Preparations underway for the DTL IVDR (May) and CDR (June 22, 23)</a:t>
            </a:r>
            <a:endParaRPr lang="en-US" dirty="0"/>
          </a:p>
          <a:p>
            <a:pPr marL="342900" lvl="0" indent="-342900">
              <a:buFont typeface="Arial"/>
              <a:buChar char="•"/>
            </a:pPr>
            <a:endParaRPr lang="en-US" sz="1800" dirty="0"/>
          </a:p>
          <a:p>
            <a:pPr marL="342900" lvl="0" indent="-342900">
              <a:buFont typeface="Arial"/>
              <a:buChar char="•"/>
            </a:pPr>
            <a:endParaRPr lang="en-US" sz="1800" dirty="0"/>
          </a:p>
          <a:p>
            <a:pPr marL="342900" lvl="0" indent="-342900">
              <a:buFont typeface="Arial"/>
              <a:buChar char="•"/>
            </a:pPr>
            <a:endParaRPr lang="en-US" dirty="0"/>
          </a:p>
          <a:p>
            <a:pPr marL="342900" indent="-342900">
              <a:buFont typeface="Arial"/>
              <a:buChar char="•"/>
            </a:pPr>
            <a:endParaRPr lang="en-US" dirty="0"/>
          </a:p>
          <a:p>
            <a:pPr marL="342900" lvl="0" indent="-342900">
              <a:buFont typeface="Arial"/>
              <a:buChar char="•"/>
            </a:pPr>
            <a:endParaRPr lang="en-US" dirty="0"/>
          </a:p>
          <a:p>
            <a:pPr marL="342900" lvl="0" indent="-342900">
              <a:buFont typeface="Arial"/>
              <a:buChar char="•"/>
            </a:pPr>
            <a:endParaRPr lang="en-US" dirty="0" smtClean="0"/>
          </a:p>
          <a:p>
            <a:pPr marL="342900" lvl="0" indent="-342900">
              <a:buFont typeface="Arial"/>
              <a:buChar char="•"/>
            </a:pPr>
            <a:endParaRPr lang="en-US" dirty="0"/>
          </a:p>
          <a:p>
            <a:pPr lvl="0"/>
            <a:endParaRPr lang="en-US" dirty="0"/>
          </a:p>
          <a:p>
            <a:pPr lvl="1"/>
            <a:endParaRPr lang="en-US" dirty="0"/>
          </a:p>
        </p:txBody>
      </p:sp>
    </p:spTree>
    <p:extLst>
      <p:ext uri="{BB962C8B-B14F-4D97-AF65-F5344CB8AC3E}">
        <p14:creationId xmlns:p14="http://schemas.microsoft.com/office/powerpoint/2010/main" val="3363813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Design Reviews in 2015</a:t>
            </a:r>
            <a:br>
              <a:rPr lang="en-US" dirty="0" smtClean="0"/>
            </a:br>
            <a:r>
              <a:rPr lang="en-US" dirty="0" smtClean="0"/>
              <a:t>(some dates may change)</a:t>
            </a:r>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t>40</a:t>
            </a:fld>
            <a:endParaRPr lang="sv-SE"/>
          </a:p>
        </p:txBody>
      </p:sp>
      <p:graphicFrame>
        <p:nvGraphicFramePr>
          <p:cNvPr id="6" name="Table 5"/>
          <p:cNvGraphicFramePr>
            <a:graphicFrameLocks noGrp="1"/>
          </p:cNvGraphicFramePr>
          <p:nvPr>
            <p:extLst>
              <p:ext uri="{D42A27DB-BD31-4B8C-83A1-F6EECF244321}">
                <p14:modId xmlns:p14="http://schemas.microsoft.com/office/powerpoint/2010/main" val="635153245"/>
              </p:ext>
            </p:extLst>
          </p:nvPr>
        </p:nvGraphicFramePr>
        <p:xfrm>
          <a:off x="193447" y="1501045"/>
          <a:ext cx="8659263" cy="5060213"/>
        </p:xfrm>
        <a:graphic>
          <a:graphicData uri="http://schemas.openxmlformats.org/drawingml/2006/table">
            <a:tbl>
              <a:tblPr firstRow="1" bandRow="1">
                <a:tableStyleId>{5C22544A-7EE6-4342-B048-85BDC9FD1C3A}</a:tableStyleId>
              </a:tblPr>
              <a:tblGrid>
                <a:gridCol w="5039081"/>
                <a:gridCol w="3620182"/>
              </a:tblGrid>
              <a:tr h="535278">
                <a:tc>
                  <a:txBody>
                    <a:bodyPr/>
                    <a:lstStyle/>
                    <a:p>
                      <a:pPr algn="ctr"/>
                      <a:r>
                        <a:rPr lang="en-US" dirty="0" smtClean="0"/>
                        <a:t>Component</a:t>
                      </a:r>
                      <a:endParaRPr lang="en-US" dirty="0"/>
                    </a:p>
                  </a:txBody>
                  <a:tcPr/>
                </a:tc>
                <a:tc>
                  <a:txBody>
                    <a:bodyPr/>
                    <a:lstStyle/>
                    <a:p>
                      <a:pPr algn="ctr"/>
                      <a:r>
                        <a:rPr lang="en-US" dirty="0" smtClean="0"/>
                        <a:t>Date</a:t>
                      </a:r>
                      <a:endParaRPr lang="en-US" dirty="0"/>
                    </a:p>
                  </a:txBody>
                  <a:tcPr/>
                </a:tc>
              </a:tr>
              <a:tr h="355836">
                <a:tc>
                  <a:txBody>
                    <a:bodyPr/>
                    <a:lstStyle/>
                    <a:p>
                      <a:pPr algn="ctr"/>
                      <a:r>
                        <a:rPr lang="en-US" sz="1600" dirty="0" smtClean="0"/>
                        <a:t>Ion Source &amp; LEBT (CDR)</a:t>
                      </a:r>
                      <a:endParaRPr lang="en-US" sz="1600" dirty="0"/>
                    </a:p>
                  </a:txBody>
                  <a:tcPr/>
                </a:tc>
                <a:tc>
                  <a:txBody>
                    <a:bodyPr/>
                    <a:lstStyle/>
                    <a:p>
                      <a:pPr algn="ctr"/>
                      <a:r>
                        <a:rPr lang="en-US" sz="1600" dirty="0" smtClean="0"/>
                        <a:t>February 10</a:t>
                      </a:r>
                      <a:endParaRPr lang="en-US" sz="1600" dirty="0"/>
                    </a:p>
                  </a:txBody>
                  <a:tcPr/>
                </a:tc>
              </a:tr>
              <a:tr h="394487">
                <a:tc>
                  <a:txBody>
                    <a:bodyPr/>
                    <a:lstStyle/>
                    <a:p>
                      <a:pPr algn="ctr"/>
                      <a:r>
                        <a:rPr lang="en-US" sz="1600" dirty="0" smtClean="0"/>
                        <a:t>CDS (PDR)</a:t>
                      </a:r>
                      <a:endParaRPr lang="en-US" sz="1600" dirty="0"/>
                    </a:p>
                  </a:txBody>
                  <a:tcPr/>
                </a:tc>
                <a:tc>
                  <a:txBody>
                    <a:bodyPr/>
                    <a:lstStyle/>
                    <a:p>
                      <a:pPr algn="ctr"/>
                      <a:r>
                        <a:rPr lang="en-US" sz="1600" dirty="0" smtClean="0"/>
                        <a:t>April 20</a:t>
                      </a:r>
                      <a:endParaRPr lang="en-US" sz="1600" dirty="0"/>
                    </a:p>
                  </a:txBody>
                  <a:tcPr/>
                </a:tc>
              </a:tr>
              <a:tr h="392546">
                <a:tc>
                  <a:txBody>
                    <a:bodyPr/>
                    <a:lstStyle/>
                    <a:p>
                      <a:pPr algn="ctr"/>
                      <a:r>
                        <a:rPr lang="en-US" sz="1600" dirty="0" smtClean="0"/>
                        <a:t>DTL (CDR)</a:t>
                      </a:r>
                      <a:endParaRPr lang="en-US" sz="1600" dirty="0"/>
                    </a:p>
                  </a:txBody>
                  <a:tcPr/>
                </a:tc>
                <a:tc>
                  <a:txBody>
                    <a:bodyPr/>
                    <a:lstStyle/>
                    <a:p>
                      <a:pPr algn="ctr"/>
                      <a:r>
                        <a:rPr lang="en-US" sz="1600" dirty="0" smtClean="0"/>
                        <a:t>June 22, 23</a:t>
                      </a:r>
                      <a:endParaRPr lang="en-US" sz="1600" dirty="0"/>
                    </a:p>
                  </a:txBody>
                  <a:tcPr/>
                </a:tc>
              </a:tr>
              <a:tr h="535278">
                <a:tc>
                  <a:txBody>
                    <a:bodyPr/>
                    <a:lstStyle/>
                    <a:p>
                      <a:pPr algn="ctr"/>
                      <a:r>
                        <a:rPr lang="en-US" sz="1600" dirty="0" smtClean="0"/>
                        <a:t>L3 IOT (CDR)</a:t>
                      </a:r>
                      <a:endParaRPr lang="en-US" sz="1600" dirty="0"/>
                    </a:p>
                  </a:txBody>
                  <a:tcPr/>
                </a:tc>
                <a:tc>
                  <a:txBody>
                    <a:bodyPr/>
                    <a:lstStyle/>
                    <a:p>
                      <a:pPr algn="ctr"/>
                      <a:r>
                        <a:rPr lang="en-US" sz="1600" dirty="0" smtClean="0"/>
                        <a:t>September  18</a:t>
                      </a:r>
                      <a:endParaRPr lang="en-US" sz="1600" dirty="0"/>
                    </a:p>
                  </a:txBody>
                  <a:tcPr/>
                </a:tc>
              </a:tr>
              <a:tr h="535278">
                <a:tc>
                  <a:txBody>
                    <a:bodyPr/>
                    <a:lstStyle/>
                    <a:p>
                      <a:pPr algn="ctr"/>
                      <a:r>
                        <a:rPr lang="en-US" sz="1600" dirty="0" smtClean="0"/>
                        <a:t>ACCP (PDR1)</a:t>
                      </a:r>
                      <a:endParaRPr lang="en-US" sz="1600" dirty="0"/>
                    </a:p>
                  </a:txBody>
                  <a:tcPr/>
                </a:tc>
                <a:tc>
                  <a:txBody>
                    <a:bodyPr/>
                    <a:lstStyle/>
                    <a:p>
                      <a:pPr algn="ctr"/>
                      <a:r>
                        <a:rPr lang="en-US" sz="1600" dirty="0" smtClean="0"/>
                        <a:t>September 30</a:t>
                      </a:r>
                      <a:endParaRPr lang="en-US" sz="1600" dirty="0"/>
                    </a:p>
                  </a:txBody>
                  <a:tcPr/>
                </a:tc>
              </a:tr>
              <a:tr h="535278">
                <a:tc>
                  <a:txBody>
                    <a:bodyPr/>
                    <a:lstStyle/>
                    <a:p>
                      <a:pPr algn="ctr"/>
                      <a:r>
                        <a:rPr lang="en-US" sz="1600" dirty="0" smtClean="0"/>
                        <a:t>RFQ (CDR2)</a:t>
                      </a:r>
                      <a:endParaRPr lang="en-US" sz="1600" dirty="0"/>
                    </a:p>
                  </a:txBody>
                  <a:tcPr/>
                </a:tc>
                <a:tc>
                  <a:txBody>
                    <a:bodyPr/>
                    <a:lstStyle/>
                    <a:p>
                      <a:pPr algn="ctr"/>
                      <a:r>
                        <a:rPr lang="en-US" sz="1600" dirty="0" smtClean="0"/>
                        <a:t>September</a:t>
                      </a:r>
                      <a:endParaRPr lang="en-US" sz="1600" dirty="0"/>
                    </a:p>
                  </a:txBody>
                  <a:tcPr/>
                </a:tc>
              </a:tr>
              <a:tr h="475868">
                <a:tc>
                  <a:txBody>
                    <a:bodyPr/>
                    <a:lstStyle/>
                    <a:p>
                      <a:pPr algn="ctr"/>
                      <a:r>
                        <a:rPr lang="en-US" sz="1600" dirty="0" smtClean="0"/>
                        <a:t>CDS: Elliptical (CDR)</a:t>
                      </a:r>
                      <a:endParaRPr lang="en-US" sz="1600" dirty="0"/>
                    </a:p>
                  </a:txBody>
                  <a:tcPr/>
                </a:tc>
                <a:tc>
                  <a:txBody>
                    <a:bodyPr/>
                    <a:lstStyle/>
                    <a:p>
                      <a:pPr algn="ctr"/>
                      <a:r>
                        <a:rPr lang="en-US" sz="1600" dirty="0" smtClean="0"/>
                        <a:t>October</a:t>
                      </a:r>
                      <a:endParaRPr lang="en-US" sz="1600" dirty="0"/>
                    </a:p>
                  </a:txBody>
                  <a:tcPr/>
                </a:tc>
              </a:tr>
              <a:tr h="475868">
                <a:tc>
                  <a:txBody>
                    <a:bodyPr/>
                    <a:lstStyle/>
                    <a:p>
                      <a:pPr algn="ctr"/>
                      <a:r>
                        <a:rPr lang="en-US" sz="1600" dirty="0" smtClean="0"/>
                        <a:t>ACCP (PDR2)</a:t>
                      </a:r>
                      <a:endParaRPr lang="en-US" sz="1600" dirty="0"/>
                    </a:p>
                  </a:txBody>
                  <a:tcPr/>
                </a:tc>
                <a:tc>
                  <a:txBody>
                    <a:bodyPr/>
                    <a:lstStyle/>
                    <a:p>
                      <a:pPr algn="ctr"/>
                      <a:r>
                        <a:rPr lang="en-US" sz="1600" dirty="0" smtClean="0"/>
                        <a:t>December 1</a:t>
                      </a:r>
                      <a:endParaRPr lang="en-US" sz="1600" dirty="0"/>
                    </a:p>
                  </a:txBody>
                  <a:tcPr/>
                </a:tc>
              </a:tr>
              <a:tr h="450901">
                <a:tc>
                  <a:txBody>
                    <a:bodyPr/>
                    <a:lstStyle/>
                    <a:p>
                      <a:pPr algn="ctr"/>
                      <a:r>
                        <a:rPr lang="en-US" sz="1600" dirty="0" smtClean="0"/>
                        <a:t>Beam</a:t>
                      </a:r>
                      <a:r>
                        <a:rPr lang="en-US" sz="1600" baseline="0" dirty="0" smtClean="0"/>
                        <a:t> Delivery (PDR)</a:t>
                      </a:r>
                      <a:endParaRPr lang="en-US" sz="1600" dirty="0"/>
                    </a:p>
                  </a:txBody>
                  <a:tcPr/>
                </a:tc>
                <a:tc>
                  <a:txBody>
                    <a:bodyPr/>
                    <a:lstStyle/>
                    <a:p>
                      <a:pPr algn="ctr"/>
                      <a:r>
                        <a:rPr lang="en-US" sz="1600" dirty="0" smtClean="0"/>
                        <a:t>Q3/Q4</a:t>
                      </a:r>
                      <a:r>
                        <a:rPr lang="en-US" sz="1600" baseline="0" dirty="0" smtClean="0"/>
                        <a:t> 2015</a:t>
                      </a:r>
                      <a:endParaRPr lang="en-US" sz="1600" dirty="0"/>
                    </a:p>
                  </a:txBody>
                  <a:tcPr/>
                </a:tc>
              </a:tr>
              <a:tr h="373595">
                <a:tc>
                  <a:txBody>
                    <a:bodyPr/>
                    <a:lstStyle/>
                    <a:p>
                      <a:pPr algn="ctr"/>
                      <a:r>
                        <a:rPr lang="en-US" sz="1600" dirty="0" smtClean="0"/>
                        <a:t>LWU (CDR)</a:t>
                      </a:r>
                      <a:endParaRPr lang="en-US" sz="1600" dirty="0"/>
                    </a:p>
                  </a:txBody>
                  <a:tcPr/>
                </a:tc>
                <a:tc>
                  <a:txBody>
                    <a:bodyPr/>
                    <a:lstStyle/>
                    <a:p>
                      <a:pPr algn="ctr"/>
                      <a:r>
                        <a:rPr lang="en-US" sz="1600" dirty="0" smtClean="0"/>
                        <a:t>Q4</a:t>
                      </a:r>
                      <a:r>
                        <a:rPr lang="en-US" sz="1600" baseline="0" dirty="0" smtClean="0"/>
                        <a:t> 2015</a:t>
                      </a:r>
                      <a:endParaRPr lang="en-US" sz="1600" dirty="0"/>
                    </a:p>
                  </a:txBody>
                  <a:tcPr/>
                </a:tc>
              </a:tr>
            </a:tbl>
          </a:graphicData>
        </a:graphic>
      </p:graphicFrame>
    </p:spTree>
    <p:extLst>
      <p:ext uri="{BB962C8B-B14F-4D97-AF65-F5344CB8AC3E}">
        <p14:creationId xmlns:p14="http://schemas.microsoft.com/office/powerpoint/2010/main" val="390356489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CDS PDR General </a:t>
            </a:r>
            <a:r>
              <a:rPr lang="en-US" dirty="0" smtClean="0"/>
              <a:t>Comments</a:t>
            </a:r>
            <a:endParaRPr lang="en-US" dirty="0"/>
          </a:p>
        </p:txBody>
      </p:sp>
      <p:sp>
        <p:nvSpPr>
          <p:cNvPr id="3" name="Content Placeholder 2"/>
          <p:cNvSpPr>
            <a:spLocks noGrp="1"/>
          </p:cNvSpPr>
          <p:nvPr>
            <p:ph idx="1"/>
          </p:nvPr>
        </p:nvSpPr>
        <p:spPr>
          <a:xfrm>
            <a:off x="139826" y="1533863"/>
            <a:ext cx="8807050" cy="4038981"/>
          </a:xfrm>
        </p:spPr>
        <p:txBody>
          <a:bodyPr/>
          <a:lstStyle/>
          <a:p>
            <a:pPr marL="342900" indent="-342900">
              <a:buFont typeface="Arial"/>
              <a:buChar char="•"/>
            </a:pPr>
            <a:r>
              <a:rPr lang="en-US" dirty="0"/>
              <a:t>   </a:t>
            </a:r>
            <a:r>
              <a:rPr lang="en-US" dirty="0" smtClean="0"/>
              <a:t>An Impressive amount of design work and modeling has been done by </a:t>
            </a:r>
            <a:r>
              <a:rPr lang="en-US" dirty="0" err="1" smtClean="0"/>
              <a:t>WrUT</a:t>
            </a:r>
            <a:r>
              <a:rPr lang="en-US" dirty="0" smtClean="0"/>
              <a:t> on this project. The committee is very impressed by these efforts and  thank </a:t>
            </a:r>
            <a:r>
              <a:rPr lang="en-US" dirty="0" err="1" smtClean="0"/>
              <a:t>WrUT</a:t>
            </a:r>
            <a:r>
              <a:rPr lang="en-US" dirty="0" smtClean="0"/>
              <a:t> for both this effort and for the effort of preparing for the review </a:t>
            </a:r>
          </a:p>
          <a:p>
            <a:pPr marL="342900" indent="-342900">
              <a:buFont typeface="Arial"/>
              <a:buChar char="•"/>
            </a:pPr>
            <a:r>
              <a:rPr lang="en-US" dirty="0" smtClean="0"/>
              <a:t>The chair would also like to thank all the ESS colleagues who participated in this review and contributed to it.</a:t>
            </a:r>
          </a:p>
          <a:p>
            <a:pPr marL="342900" indent="-342900">
              <a:buFont typeface="Arial"/>
              <a:buChar char="•"/>
            </a:pPr>
            <a:r>
              <a:rPr lang="en-US" dirty="0" smtClean="0"/>
              <a:t>No issues that would prevent proper functioning of the CDS were identified</a:t>
            </a:r>
          </a:p>
          <a:p>
            <a:pPr marL="342900" indent="-342900">
              <a:buFont typeface="Arial"/>
              <a:buChar char="•"/>
            </a:pPr>
            <a:r>
              <a:rPr lang="en-US" dirty="0" smtClean="0"/>
              <a:t>Work on the control systems in concert with ICS and IPN </a:t>
            </a:r>
            <a:r>
              <a:rPr lang="en-US" dirty="0" err="1" smtClean="0"/>
              <a:t>Orsay</a:t>
            </a:r>
            <a:r>
              <a:rPr lang="en-US" dirty="0" smtClean="0"/>
              <a:t>  has started but needs to be expanded over the course of the year.</a:t>
            </a:r>
          </a:p>
          <a:p>
            <a:pPr marL="342900" indent="-342900">
              <a:buFont typeface="Arial"/>
              <a:buChar char="•"/>
            </a:pPr>
            <a:r>
              <a:rPr lang="en-US" dirty="0" smtClean="0"/>
              <a:t>The committee believes that </a:t>
            </a:r>
            <a:r>
              <a:rPr lang="en-US" dirty="0" err="1" smtClean="0"/>
              <a:t>WrUt</a:t>
            </a:r>
            <a:r>
              <a:rPr lang="en-US" dirty="0" smtClean="0"/>
              <a:t> are on track to meeting milestones and being ready for the planned CDR in September </a:t>
            </a:r>
            <a:endParaRPr lang="en-US" dirty="0"/>
          </a:p>
        </p:txBody>
      </p:sp>
      <p:sp>
        <p:nvSpPr>
          <p:cNvPr id="4" name="Date Placeholder 3"/>
          <p:cNvSpPr>
            <a:spLocks noGrp="1"/>
          </p:cNvSpPr>
          <p:nvPr>
            <p:ph type="dt" sz="half" idx="10"/>
          </p:nvPr>
        </p:nvSpPr>
        <p:spPr/>
        <p:txBody>
          <a:bodyPr/>
          <a:lstStyle/>
          <a:p>
            <a:r>
              <a:rPr lang="en-US" smtClean="0"/>
              <a:t>May  2015</a:t>
            </a:r>
            <a:endParaRPr lang="sv-SE"/>
          </a:p>
        </p:txBody>
      </p:sp>
      <p:sp>
        <p:nvSpPr>
          <p:cNvPr id="5" name="Footer Placeholder 4"/>
          <p:cNvSpPr>
            <a:spLocks noGrp="1"/>
          </p:cNvSpPr>
          <p:nvPr>
            <p:ph type="ftr" sz="quarter" idx="11"/>
          </p:nvPr>
        </p:nvSpPr>
        <p:spPr/>
        <p:txBody>
          <a:bodyPr/>
          <a:lstStyle/>
          <a:p>
            <a:r>
              <a:rPr lang="sv-SE" smtClean="0"/>
              <a:t>CDS PDR - J.G. Weisend II</a:t>
            </a:r>
            <a:endParaRPr lang="sv-SE"/>
          </a:p>
        </p:txBody>
      </p:sp>
      <p:sp>
        <p:nvSpPr>
          <p:cNvPr id="6" name="Slide Number Placeholder 5"/>
          <p:cNvSpPr>
            <a:spLocks noGrp="1"/>
          </p:cNvSpPr>
          <p:nvPr>
            <p:ph type="sldNum" sz="quarter" idx="12"/>
          </p:nvPr>
        </p:nvSpPr>
        <p:spPr/>
        <p:txBody>
          <a:bodyPr/>
          <a:lstStyle/>
          <a:p>
            <a:fld id="{038C62C7-F79B-CD4A-A5DF-5683BBEC4A65}" type="slidenum">
              <a:rPr lang="sv-SE" smtClean="0"/>
              <a:t>41</a:t>
            </a:fld>
            <a:endParaRPr lang="sv-SE"/>
          </a:p>
        </p:txBody>
      </p:sp>
    </p:spTree>
    <p:extLst>
      <p:ext uri="{BB962C8B-B14F-4D97-AF65-F5344CB8AC3E}">
        <p14:creationId xmlns:p14="http://schemas.microsoft.com/office/powerpoint/2010/main" val="405898791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CDR PDR Recommendations</a:t>
            </a:r>
            <a:endParaRPr lang="en-US" dirty="0"/>
          </a:p>
        </p:txBody>
      </p:sp>
      <p:sp>
        <p:nvSpPr>
          <p:cNvPr id="3" name="Content Placeholder 2"/>
          <p:cNvSpPr>
            <a:spLocks noGrp="1"/>
          </p:cNvSpPr>
          <p:nvPr>
            <p:ph idx="1"/>
          </p:nvPr>
        </p:nvSpPr>
        <p:spPr>
          <a:xfrm>
            <a:off x="160217" y="1638720"/>
            <a:ext cx="8800262" cy="4038981"/>
          </a:xfrm>
        </p:spPr>
        <p:txBody>
          <a:bodyPr/>
          <a:lstStyle/>
          <a:p>
            <a:pPr marL="457200" indent="-457200">
              <a:buFont typeface="+mj-lt"/>
              <a:buAutoNum type="arabicPeriod"/>
            </a:pPr>
            <a:r>
              <a:rPr lang="en-US" sz="1800" dirty="0" smtClean="0"/>
              <a:t>Provide an updated report within two weeks on the thermal and structural analysis and an updated 3 D Model</a:t>
            </a:r>
          </a:p>
          <a:p>
            <a:pPr marL="457200" indent="-457200">
              <a:buFont typeface="+mj-lt"/>
              <a:buAutoNum type="arabicPeriod"/>
            </a:pPr>
            <a:r>
              <a:rPr lang="en-US" sz="1800" dirty="0" smtClean="0"/>
              <a:t>Provide the deliverables for the CDR to ESS 5 weeks prior to the review</a:t>
            </a:r>
          </a:p>
          <a:p>
            <a:pPr marL="457200" lvl="0" indent="-457200">
              <a:buFont typeface="+mj-lt"/>
              <a:buAutoNum type="arabicPeriod"/>
            </a:pPr>
            <a:r>
              <a:rPr lang="en-US" sz="1800" dirty="0" smtClean="0"/>
              <a:t>Include the  </a:t>
            </a:r>
            <a:r>
              <a:rPr lang="en-US" sz="1800" dirty="0"/>
              <a:t>more accurate, less conservative structure design from the </a:t>
            </a:r>
            <a:r>
              <a:rPr lang="en-US" sz="1800" dirty="0" err="1"/>
              <a:t>cryomodules</a:t>
            </a:r>
            <a:r>
              <a:rPr lang="en-US" sz="1800" dirty="0"/>
              <a:t> in the stress modeling of the CDS/CM </a:t>
            </a:r>
            <a:r>
              <a:rPr lang="en-US" sz="1800" dirty="0" smtClean="0"/>
              <a:t>interconnect</a:t>
            </a:r>
          </a:p>
          <a:p>
            <a:pPr marL="457200" lvl="0" indent="-457200">
              <a:buFont typeface="+mj-lt"/>
              <a:buAutoNum type="arabicPeriod"/>
            </a:pPr>
            <a:r>
              <a:rPr lang="en-US" sz="1800" dirty="0" smtClean="0"/>
              <a:t>Provide an analysis of possible </a:t>
            </a:r>
            <a:r>
              <a:rPr lang="en-US" sz="1800" dirty="0" err="1" smtClean="0"/>
              <a:t>thermoacoustic</a:t>
            </a:r>
            <a:r>
              <a:rPr lang="en-US" sz="1800" dirty="0" smtClean="0"/>
              <a:t> oscillations in the system</a:t>
            </a:r>
          </a:p>
          <a:p>
            <a:pPr marL="457200" lvl="0" indent="-457200">
              <a:buFont typeface="+mj-lt"/>
              <a:buAutoNum type="arabicPeriod"/>
            </a:pPr>
            <a:r>
              <a:rPr lang="en-US" sz="1800" dirty="0" smtClean="0"/>
              <a:t>Provide an updated instrumentation and valve list so that controls work can start.</a:t>
            </a:r>
          </a:p>
          <a:p>
            <a:pPr marL="457200" lvl="0" indent="-457200">
              <a:buFont typeface="+mj-lt"/>
              <a:buAutoNum type="arabicPeriod"/>
            </a:pPr>
            <a:r>
              <a:rPr lang="en-US" sz="1800" dirty="0" smtClean="0"/>
              <a:t>Provide required space in the instrumentation racks.</a:t>
            </a:r>
          </a:p>
          <a:p>
            <a:pPr marL="457200" lvl="0" indent="-457200">
              <a:buFont typeface="+mj-lt"/>
              <a:buAutoNum type="arabicPeriod"/>
            </a:pPr>
            <a:r>
              <a:rPr lang="en-US" sz="1800" dirty="0" smtClean="0"/>
              <a:t>ESS and its partners should develop a unique standard for cost effective temperature sensor conditioning electronics.</a:t>
            </a:r>
          </a:p>
          <a:p>
            <a:pPr marL="457200" lvl="0" indent="-457200">
              <a:buFont typeface="+mj-lt"/>
              <a:buAutoNum type="arabicPeriod"/>
            </a:pPr>
            <a:r>
              <a:rPr lang="en-US" sz="1800" dirty="0" smtClean="0"/>
              <a:t>Review design of CTL elbow module to allow for better maintainability</a:t>
            </a:r>
          </a:p>
          <a:p>
            <a:pPr marL="457200" lvl="0" indent="-457200">
              <a:buFont typeface="+mj-lt"/>
              <a:buAutoNum type="arabicPeriod"/>
            </a:pPr>
            <a:endParaRPr lang="en-US" dirty="0" smtClean="0"/>
          </a:p>
          <a:p>
            <a:pPr marL="457200" lvl="0" indent="-457200">
              <a:buFont typeface="+mj-lt"/>
              <a:buAutoNum type="arabicPeriod"/>
            </a:pPr>
            <a:endParaRPr lang="en-US" dirty="0"/>
          </a:p>
          <a:p>
            <a:pPr marL="457200" indent="-457200">
              <a:buFont typeface="+mj-lt"/>
              <a:buAutoNum type="arabicPeriod"/>
            </a:pPr>
            <a:endParaRPr lang="en-US" dirty="0" smtClean="0"/>
          </a:p>
          <a:p>
            <a:endParaRPr lang="en-US" dirty="0" smtClean="0"/>
          </a:p>
          <a:p>
            <a:pPr marL="457200" indent="-457200">
              <a:buFont typeface="+mj-lt"/>
              <a:buAutoNum type="arabicPeriod"/>
            </a:pPr>
            <a:endParaRPr lang="en-US" dirty="0"/>
          </a:p>
        </p:txBody>
      </p:sp>
      <p:sp>
        <p:nvSpPr>
          <p:cNvPr id="4" name="Date Placeholder 3"/>
          <p:cNvSpPr>
            <a:spLocks noGrp="1"/>
          </p:cNvSpPr>
          <p:nvPr>
            <p:ph type="dt" sz="half" idx="10"/>
          </p:nvPr>
        </p:nvSpPr>
        <p:spPr/>
        <p:txBody>
          <a:bodyPr/>
          <a:lstStyle/>
          <a:p>
            <a:r>
              <a:rPr lang="en-US" smtClean="0"/>
              <a:t>May  2015</a:t>
            </a:r>
            <a:endParaRPr lang="sv-SE"/>
          </a:p>
        </p:txBody>
      </p:sp>
      <p:sp>
        <p:nvSpPr>
          <p:cNvPr id="5" name="Footer Placeholder 4"/>
          <p:cNvSpPr>
            <a:spLocks noGrp="1"/>
          </p:cNvSpPr>
          <p:nvPr>
            <p:ph type="ftr" sz="quarter" idx="11"/>
          </p:nvPr>
        </p:nvSpPr>
        <p:spPr/>
        <p:txBody>
          <a:bodyPr/>
          <a:lstStyle/>
          <a:p>
            <a:r>
              <a:rPr lang="sv-SE" smtClean="0"/>
              <a:t>CDS PDR - J.G. Weisend II</a:t>
            </a:r>
            <a:endParaRPr lang="sv-SE"/>
          </a:p>
        </p:txBody>
      </p:sp>
      <p:sp>
        <p:nvSpPr>
          <p:cNvPr id="6" name="Slide Number Placeholder 5"/>
          <p:cNvSpPr>
            <a:spLocks noGrp="1"/>
          </p:cNvSpPr>
          <p:nvPr>
            <p:ph type="sldNum" sz="quarter" idx="12"/>
          </p:nvPr>
        </p:nvSpPr>
        <p:spPr/>
        <p:txBody>
          <a:bodyPr/>
          <a:lstStyle/>
          <a:p>
            <a:fld id="{038C62C7-F79B-CD4A-A5DF-5683BBEC4A65}" type="slidenum">
              <a:rPr lang="sv-SE" smtClean="0"/>
              <a:t>42</a:t>
            </a:fld>
            <a:endParaRPr lang="sv-SE"/>
          </a:p>
        </p:txBody>
      </p:sp>
    </p:spTree>
    <p:extLst>
      <p:ext uri="{BB962C8B-B14F-4D97-AF65-F5344CB8AC3E}">
        <p14:creationId xmlns:p14="http://schemas.microsoft.com/office/powerpoint/2010/main" val="136377120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Risk and treatment status</a:t>
            </a:r>
            <a:endParaRPr lang="en-AU" dirty="0"/>
          </a:p>
        </p:txBody>
      </p:sp>
      <p:sp>
        <p:nvSpPr>
          <p:cNvPr id="4" name="Slide Number Placeholder 3"/>
          <p:cNvSpPr>
            <a:spLocks noGrp="1"/>
          </p:cNvSpPr>
          <p:nvPr>
            <p:ph type="sldNum" sz="quarter" idx="12"/>
          </p:nvPr>
        </p:nvSpPr>
        <p:spPr/>
        <p:txBody>
          <a:bodyPr/>
          <a:lstStyle/>
          <a:p>
            <a:fld id="{551115BC-487E-4422-894C-CB7CD3E79223}" type="slidenum">
              <a:rPr lang="sv-SE" smtClean="0"/>
              <a:t>43</a:t>
            </a:fld>
            <a:endParaRPr lang="sv-SE"/>
          </a:p>
        </p:txBody>
      </p:sp>
      <p:sp>
        <p:nvSpPr>
          <p:cNvPr id="12" name="Content Placeholder 2"/>
          <p:cNvSpPr txBox="1">
            <a:spLocks/>
          </p:cNvSpPr>
          <p:nvPr/>
        </p:nvSpPr>
        <p:spPr>
          <a:xfrm>
            <a:off x="179512" y="1484784"/>
            <a:ext cx="8640960" cy="4968552"/>
          </a:xfrm>
          <a:prstGeom prst="rect">
            <a:avLst/>
          </a:prstGeom>
          <a:ln w="57150" cmpd="sng">
            <a:solidFill>
              <a:srgbClr val="4F81BD"/>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2000" b="1" u="sng" dirty="0"/>
          </a:p>
          <a:p>
            <a:endParaRPr lang="en-GB" sz="1800" dirty="0" smtClean="0"/>
          </a:p>
          <a:p>
            <a:endParaRPr lang="en-GB" sz="1800" dirty="0"/>
          </a:p>
        </p:txBody>
      </p:sp>
      <p:sp>
        <p:nvSpPr>
          <p:cNvPr id="3" name="Rectangle 2"/>
          <p:cNvSpPr/>
          <p:nvPr/>
        </p:nvSpPr>
        <p:spPr>
          <a:xfrm>
            <a:off x="323528" y="1556792"/>
            <a:ext cx="8424936" cy="2000548"/>
          </a:xfrm>
          <a:prstGeom prst="rect">
            <a:avLst/>
          </a:prstGeom>
        </p:spPr>
        <p:txBody>
          <a:bodyPr wrap="square">
            <a:spAutoFit/>
          </a:bodyPr>
          <a:lstStyle/>
          <a:p>
            <a:pPr marL="342900" indent="-342900">
              <a:buFont typeface="Arial"/>
              <a:buChar char="•"/>
            </a:pPr>
            <a:r>
              <a:rPr lang="en-GB" sz="2800" dirty="0" smtClean="0"/>
              <a:t>No changes to risk status from last month</a:t>
            </a:r>
          </a:p>
          <a:p>
            <a:pPr marL="342900" indent="-342900">
              <a:buFont typeface="Arial"/>
              <a:buChar char="•"/>
            </a:pPr>
            <a:r>
              <a:rPr lang="en-GB" sz="2800" dirty="0" smtClean="0"/>
              <a:t>The cost impacts of the risks will be improved over the next year (Annual Review Recommendation)</a:t>
            </a:r>
            <a:endParaRPr lang="en-GB" sz="2800" dirty="0"/>
          </a:p>
          <a:p>
            <a:pPr marL="1257300" lvl="2" indent="-342900">
              <a:buFont typeface="Arial"/>
              <a:buChar char="•"/>
            </a:pPr>
            <a:endParaRPr lang="en-GB" sz="2000" dirty="0" smtClean="0"/>
          </a:p>
          <a:p>
            <a:pPr marL="285750" indent="-285750">
              <a:buFont typeface="Arial"/>
              <a:buChar char="•"/>
            </a:pPr>
            <a:endParaRPr lang="en-GB" sz="2000" dirty="0"/>
          </a:p>
        </p:txBody>
      </p:sp>
    </p:spTree>
    <p:extLst>
      <p:ext uri="{BB962C8B-B14F-4D97-AF65-F5344CB8AC3E}">
        <p14:creationId xmlns:p14="http://schemas.microsoft.com/office/powerpoint/2010/main" val="45803449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0" y="380310"/>
            <a:ext cx="1189338"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200" dirty="0" smtClean="0">
                <a:solidFill>
                  <a:srgbClr val="FFFFFF"/>
                </a:solidFill>
                <a:latin typeface="+mj-lt"/>
              </a:rPr>
              <a:t>Issues</a:t>
            </a:r>
          </a:p>
        </p:txBody>
      </p:sp>
      <p:sp>
        <p:nvSpPr>
          <p:cNvPr id="3" name="Content Placeholder 2"/>
          <p:cNvSpPr>
            <a:spLocks noGrp="1"/>
          </p:cNvSpPr>
          <p:nvPr>
            <p:ph idx="1"/>
          </p:nvPr>
        </p:nvSpPr>
        <p:spPr>
          <a:xfrm>
            <a:off x="126048" y="1444432"/>
            <a:ext cx="8939798" cy="5084908"/>
          </a:xfrm>
        </p:spPr>
        <p:txBody>
          <a:bodyPr/>
          <a:lstStyle/>
          <a:p>
            <a:pPr marL="285750" indent="-285750">
              <a:buFont typeface="Arial"/>
              <a:buChar char="•"/>
            </a:pPr>
            <a:r>
              <a:rPr lang="en-US" dirty="0" smtClean="0"/>
              <a:t>Costs for installation activities are covered in the work packages. There are however, a few identified gaps:</a:t>
            </a:r>
          </a:p>
          <a:p>
            <a:pPr marL="742950" lvl="1" indent="-285750">
              <a:buFont typeface="Arial"/>
              <a:buChar char="•"/>
            </a:pPr>
            <a:r>
              <a:rPr lang="en-US" dirty="0" smtClean="0"/>
              <a:t>Staffing to physically move beam line components into the tunnel, mount  and align in place</a:t>
            </a:r>
          </a:p>
          <a:p>
            <a:pPr marL="742950" lvl="1" indent="-285750">
              <a:buFont typeface="Arial"/>
              <a:buChar char="•"/>
            </a:pPr>
            <a:r>
              <a:rPr lang="en-US" dirty="0" smtClean="0"/>
              <a:t>Final connection piping connections between CDS and </a:t>
            </a:r>
            <a:r>
              <a:rPr lang="en-US" dirty="0" err="1" smtClean="0"/>
              <a:t>Cryomodules</a:t>
            </a:r>
            <a:r>
              <a:rPr lang="en-US" dirty="0" smtClean="0"/>
              <a:t> – (Will likely be taken on by WP11)</a:t>
            </a:r>
          </a:p>
          <a:p>
            <a:pPr marL="742950" lvl="1" indent="-285750">
              <a:buFont typeface="Arial"/>
              <a:buChar char="•"/>
            </a:pPr>
            <a:r>
              <a:rPr lang="en-US" dirty="0" smtClean="0"/>
              <a:t>Beam tube connections between NCFE beam line components (Will  likely be </a:t>
            </a:r>
            <a:r>
              <a:rPr lang="en-US" smtClean="0"/>
              <a:t>taken on </a:t>
            </a:r>
            <a:r>
              <a:rPr lang="en-US" dirty="0" smtClean="0"/>
              <a:t>by WP12)</a:t>
            </a:r>
          </a:p>
          <a:p>
            <a:pPr marL="285750" indent="-285750">
              <a:buFont typeface="Arial"/>
              <a:buChar char="•"/>
            </a:pPr>
            <a:r>
              <a:rPr lang="en-US" dirty="0" smtClean="0"/>
              <a:t>Costs for at least rudimentary stands exist in all work packages. Gaps identified are:</a:t>
            </a:r>
          </a:p>
          <a:p>
            <a:pPr marL="742950" lvl="1" indent="-285750">
              <a:buFont typeface="Arial"/>
              <a:buChar char="•"/>
            </a:pPr>
            <a:r>
              <a:rPr lang="en-US" dirty="0" smtClean="0"/>
              <a:t>Goal of developing standardized stand designs</a:t>
            </a:r>
          </a:p>
          <a:p>
            <a:pPr marL="742950" lvl="1" indent="-285750">
              <a:buFont typeface="Arial"/>
              <a:buChar char="•"/>
            </a:pPr>
            <a:r>
              <a:rPr lang="en-US" dirty="0" smtClean="0"/>
              <a:t>Break down of beam based alignment requirements into physical tolerances for installation and alignment</a:t>
            </a:r>
          </a:p>
          <a:p>
            <a:pPr marL="285750" indent="-285750">
              <a:buFont typeface="Arial"/>
              <a:buChar char="•"/>
            </a:pPr>
            <a:r>
              <a:rPr lang="en-US" dirty="0" smtClean="0"/>
              <a:t>Impact of radiation  on sensors (particularly pressure sensors) in tunnel  - local shielding may be needed</a:t>
            </a:r>
          </a:p>
          <a:p>
            <a:pPr marL="285750" indent="-285750">
              <a:buFont typeface="Arial"/>
              <a:buChar char="•"/>
            </a:pPr>
            <a:endParaRPr lang="en-US" sz="1800" dirty="0" smtClean="0"/>
          </a:p>
          <a:p>
            <a:pPr marL="285750" indent="-285750">
              <a:buFont typeface="Arial"/>
              <a:buChar char="•"/>
            </a:pPr>
            <a:endParaRPr lang="en-US" sz="1800" dirty="0" smtClean="0"/>
          </a:p>
          <a:p>
            <a:pPr marL="285750" indent="-285750">
              <a:buFont typeface="Arial"/>
              <a:buChar char="•"/>
            </a:pPr>
            <a:endParaRPr lang="en-US" sz="1800" dirty="0" smtClean="0"/>
          </a:p>
          <a:p>
            <a:pPr marL="914400" lvl="2" indent="0">
              <a:buNone/>
            </a:pPr>
            <a:endParaRPr lang="en-US" sz="1800" dirty="0" smtClean="0"/>
          </a:p>
          <a:p>
            <a:pPr marL="914400" lvl="2" indent="0">
              <a:buNone/>
            </a:pPr>
            <a:endParaRPr lang="en-US" sz="1800" dirty="0" smtClean="0"/>
          </a:p>
          <a:p>
            <a:pPr marL="914400" lvl="2" indent="0">
              <a:buNone/>
            </a:pPr>
            <a:endParaRPr lang="en-US" sz="1800" dirty="0"/>
          </a:p>
          <a:p>
            <a:pPr marL="914400" lvl="2" indent="0">
              <a:buNone/>
            </a:pPr>
            <a:endParaRPr lang="en-US" sz="1800" dirty="0" smtClean="0"/>
          </a:p>
          <a:p>
            <a:pPr marL="914400" lvl="2" indent="0">
              <a:buNone/>
            </a:pPr>
            <a:endParaRPr lang="en-US" sz="1800" dirty="0"/>
          </a:p>
        </p:txBody>
      </p:sp>
    </p:spTree>
    <p:extLst>
      <p:ext uri="{BB962C8B-B14F-4D97-AF65-F5344CB8AC3E}">
        <p14:creationId xmlns:p14="http://schemas.microsoft.com/office/powerpoint/2010/main" val="4074747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 – 6 Month Look Ahead for Many Work Packages</a:t>
            </a:r>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t>45</a:t>
            </a:fld>
            <a:endParaRPr lang="sv-SE"/>
          </a:p>
        </p:txBody>
      </p:sp>
    </p:spTree>
    <p:extLst>
      <p:ext uri="{BB962C8B-B14F-4D97-AF65-F5344CB8AC3E}">
        <p14:creationId xmlns:p14="http://schemas.microsoft.com/office/powerpoint/2010/main" val="318895849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fontScale="90000"/>
          </a:bodyPr>
          <a:lstStyle/>
          <a:p>
            <a:r>
              <a:rPr lang="en-GB" sz="3600" dirty="0">
                <a:solidFill>
                  <a:srgbClr val="FFFFFF"/>
                </a:solidFill>
              </a:rPr>
              <a:t>Ion source &amp; LEBT: </a:t>
            </a:r>
            <a:r>
              <a:rPr lang="en-US" sz="3400" dirty="0" smtClean="0"/>
              <a:t>Next </a:t>
            </a:r>
            <a:r>
              <a:rPr lang="en-US" sz="3400" dirty="0"/>
              <a:t>Six Months</a:t>
            </a:r>
            <a:br>
              <a:rPr lang="en-US" sz="3400" dirty="0"/>
            </a:br>
            <a:endParaRPr lang="en-US" sz="3600" dirty="0"/>
          </a:p>
        </p:txBody>
      </p:sp>
      <p:sp>
        <p:nvSpPr>
          <p:cNvPr id="3" name="Content Placeholder 2"/>
          <p:cNvSpPr>
            <a:spLocks noGrp="1"/>
          </p:cNvSpPr>
          <p:nvPr>
            <p:ph idx="1"/>
          </p:nvPr>
        </p:nvSpPr>
        <p:spPr/>
        <p:txBody>
          <a:bodyPr lIns="85699" tIns="42850" rIns="85699" bIns="42850"/>
          <a:lstStyle/>
          <a:p>
            <a:pPr marL="342900" indent="-342900">
              <a:buFont typeface="Arial"/>
              <a:buChar char="•"/>
            </a:pPr>
            <a:r>
              <a:rPr lang="en-US" dirty="0" smtClean="0"/>
              <a:t>Finalize remaining drawings of LEBT.</a:t>
            </a:r>
          </a:p>
          <a:p>
            <a:pPr marL="342900" indent="-342900">
              <a:buFont typeface="Arial"/>
              <a:buChar char="•"/>
            </a:pPr>
            <a:r>
              <a:rPr lang="en-US" dirty="0" smtClean="0">
                <a:solidFill>
                  <a:srgbClr val="000000"/>
                </a:solidFill>
              </a:rPr>
              <a:t>Issue order of remaining parts.</a:t>
            </a:r>
          </a:p>
          <a:p>
            <a:pPr marL="342900" indent="-342900">
              <a:buFont typeface="Arial"/>
              <a:buChar char="•"/>
            </a:pPr>
            <a:r>
              <a:rPr lang="en-US" dirty="0" smtClean="0"/>
              <a:t>Install the High voltage platform</a:t>
            </a:r>
          </a:p>
          <a:p>
            <a:pPr marL="342900" indent="-342900">
              <a:buFont typeface="Arial"/>
              <a:buChar char="•"/>
            </a:pPr>
            <a:r>
              <a:rPr lang="en-US" dirty="0" smtClean="0">
                <a:solidFill>
                  <a:srgbClr val="000000"/>
                </a:solidFill>
              </a:rPr>
              <a:t>Install all the electronics needed on board the HV platform for the source remote control</a:t>
            </a:r>
          </a:p>
          <a:p>
            <a:pPr marL="342900" indent="-342900">
              <a:buFont typeface="Arial"/>
              <a:buChar char="•"/>
            </a:pPr>
            <a:r>
              <a:rPr lang="en-US" dirty="0" smtClean="0"/>
              <a:t>Installation of the magnetic system </a:t>
            </a:r>
          </a:p>
          <a:p>
            <a:pPr marL="342900" indent="-342900">
              <a:buFont typeface="Arial"/>
              <a:buChar char="•"/>
            </a:pPr>
            <a:r>
              <a:rPr lang="en-US" dirty="0" smtClean="0"/>
              <a:t>Body source installation, RF test, plasma chamber under vacuum and characterization of the plasma produced</a:t>
            </a:r>
          </a:p>
          <a:p>
            <a:pPr marL="342900" indent="-342900">
              <a:buFont typeface="Arial"/>
              <a:buChar char="•"/>
            </a:pPr>
            <a:endParaRPr lang="en-US" dirty="0">
              <a:solidFill>
                <a:srgbClr val="00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46</a:t>
            </a:fld>
            <a:endParaRPr lang="sv-SE">
              <a:solidFill>
                <a:prstClr val="black">
                  <a:tint val="75000"/>
                </a:prstClr>
              </a:solidFill>
              <a:latin typeface="Calibri"/>
            </a:endParaRPr>
          </a:p>
        </p:txBody>
      </p:sp>
    </p:spTree>
    <p:extLst>
      <p:ext uri="{BB962C8B-B14F-4D97-AF65-F5344CB8AC3E}">
        <p14:creationId xmlns:p14="http://schemas.microsoft.com/office/powerpoint/2010/main" val="328477238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r>
              <a:rPr lang="en-US" sz="3400" dirty="0" smtClean="0"/>
              <a:t>RFQ: Next </a:t>
            </a:r>
            <a:r>
              <a:rPr lang="en-US" sz="3400" dirty="0"/>
              <a:t>Six Months</a:t>
            </a:r>
            <a:br>
              <a:rPr lang="en-US" sz="3400" dirty="0"/>
            </a:br>
            <a:endParaRPr lang="en-US" sz="3600" dirty="0"/>
          </a:p>
        </p:txBody>
      </p:sp>
      <p:sp>
        <p:nvSpPr>
          <p:cNvPr id="3" name="Content Placeholder 2"/>
          <p:cNvSpPr>
            <a:spLocks noGrp="1"/>
          </p:cNvSpPr>
          <p:nvPr>
            <p:ph idx="1"/>
          </p:nvPr>
        </p:nvSpPr>
        <p:spPr>
          <a:xfrm>
            <a:off x="619125" y="2562226"/>
            <a:ext cx="7705725" cy="2571750"/>
          </a:xfrm>
        </p:spPr>
        <p:txBody>
          <a:bodyPr lIns="85699" tIns="42850" rIns="85699" bIns="42850"/>
          <a:lstStyle/>
          <a:p>
            <a:pPr marL="0" indent="0">
              <a:spcBef>
                <a:spcPts val="1200"/>
              </a:spcBef>
              <a:buNone/>
            </a:pPr>
            <a:r>
              <a:rPr lang="fr-FR" sz="2400" dirty="0"/>
              <a:t>Call for tender </a:t>
            </a:r>
            <a:r>
              <a:rPr lang="fr-FR" sz="2400" dirty="0" smtClean="0"/>
              <a:t>for </a:t>
            </a:r>
            <a:r>
              <a:rPr lang="fr-FR" sz="2400" smtClean="0"/>
              <a:t>RFQ manufacturing</a:t>
            </a:r>
          </a:p>
          <a:p>
            <a:pPr marL="0" indent="0">
              <a:spcBef>
                <a:spcPts val="1200"/>
              </a:spcBef>
              <a:buNone/>
            </a:pPr>
            <a:r>
              <a:rPr lang="fr-FR" sz="2400" smtClean="0"/>
              <a:t>Copper </a:t>
            </a:r>
            <a:r>
              <a:rPr lang="fr-FR" sz="2400" dirty="0" err="1" smtClean="0"/>
              <a:t>delivery</a:t>
            </a:r>
            <a:endParaRPr lang="fr-FR" sz="2400" dirty="0" smtClean="0"/>
          </a:p>
          <a:p>
            <a:pPr marL="0" indent="0">
              <a:spcBef>
                <a:spcPts val="1200"/>
              </a:spcBef>
              <a:buNone/>
            </a:pPr>
            <a:r>
              <a:rPr lang="fr-FR" sz="2400" dirty="0" smtClean="0"/>
              <a:t>Copper </a:t>
            </a:r>
            <a:r>
              <a:rPr lang="fr-FR" sz="2400" dirty="0" err="1" smtClean="0"/>
              <a:t>treatment</a:t>
            </a:r>
            <a:r>
              <a:rPr lang="fr-FR" sz="2400" dirty="0" smtClean="0"/>
              <a:t> by HIP </a:t>
            </a:r>
            <a:r>
              <a:rPr lang="fr-FR" sz="2400" dirty="0" err="1" smtClean="0"/>
              <a:t>technic</a:t>
            </a:r>
            <a:endParaRPr lang="fr-FR" sz="2400" dirty="0" smtClean="0"/>
          </a:p>
          <a:p>
            <a:pPr marL="0" indent="0">
              <a:spcBef>
                <a:spcPts val="1200"/>
              </a:spcBef>
              <a:buNone/>
            </a:pPr>
            <a:r>
              <a:rPr lang="fr-FR" sz="2400" dirty="0" smtClean="0"/>
              <a:t>Coupler test </a:t>
            </a:r>
            <a:r>
              <a:rPr lang="fr-FR" sz="2400" dirty="0" err="1" smtClean="0"/>
              <a:t>bench</a:t>
            </a:r>
            <a:r>
              <a:rPr lang="fr-FR" sz="2400" dirty="0" smtClean="0"/>
              <a:t> </a:t>
            </a:r>
            <a:r>
              <a:rPr lang="fr-FR" sz="2400" dirty="0" err="1" smtClean="0"/>
              <a:t>manufacturing</a:t>
            </a:r>
            <a:endParaRPr lang="fr-FR" sz="2400" dirty="0" smtClean="0"/>
          </a:p>
          <a:p>
            <a:pPr marL="0" indent="0">
              <a:spcBef>
                <a:spcPts val="1200"/>
              </a:spcBef>
              <a:buNone/>
            </a:pPr>
            <a:r>
              <a:rPr lang="fr-FR" sz="2400" dirty="0" smtClean="0"/>
              <a:t>CDR2 to </a:t>
            </a:r>
            <a:r>
              <a:rPr lang="fr-FR" sz="2400" dirty="0" err="1" smtClean="0"/>
              <a:t>clarify</a:t>
            </a:r>
            <a:r>
              <a:rPr lang="fr-FR" sz="2400" dirty="0" smtClean="0"/>
              <a:t> interfaces to </a:t>
            </a:r>
            <a:r>
              <a:rPr lang="fr-FR" sz="2400" dirty="0" err="1" smtClean="0"/>
              <a:t>finalize</a:t>
            </a:r>
            <a:r>
              <a:rPr lang="fr-FR" sz="2400" dirty="0" smtClean="0"/>
              <a:t> the RFQ support design (handling and installation)</a:t>
            </a:r>
          </a:p>
          <a:p>
            <a:endParaRPr lang="fr-FR" sz="3600" dirty="0"/>
          </a:p>
          <a:p>
            <a:pPr marL="342900" indent="-342900">
              <a:buFont typeface="Arial"/>
              <a:buChar char="•"/>
            </a:pPr>
            <a:endParaRPr lang="en-US" dirty="0">
              <a:solidFill>
                <a:srgbClr val="00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47</a:t>
            </a:fld>
            <a:endParaRPr lang="sv-SE">
              <a:solidFill>
                <a:prstClr val="black">
                  <a:tint val="75000"/>
                </a:prstClr>
              </a:solidFill>
              <a:latin typeface="Calibri"/>
            </a:endParaRPr>
          </a:p>
        </p:txBody>
      </p:sp>
      <p:sp>
        <p:nvSpPr>
          <p:cNvPr id="5" name="Rectangle à coins arrondis 4"/>
          <p:cNvSpPr/>
          <p:nvPr/>
        </p:nvSpPr>
        <p:spPr>
          <a:xfrm>
            <a:off x="523875" y="2419351"/>
            <a:ext cx="8096250" cy="3228974"/>
          </a:xfrm>
          <a:prstGeom prst="roundRect">
            <a:avLst>
              <a:gd name="adj" fmla="val 4935"/>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0416404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MEBT: Next 6 Months</a:t>
            </a:r>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t>48</a:t>
            </a:fld>
            <a:endParaRPr lang="sv-SE"/>
          </a:p>
        </p:txBody>
      </p:sp>
      <p:pic>
        <p:nvPicPr>
          <p:cNvPr id="7" name="Picture 6"/>
          <p:cNvPicPr>
            <a:picLocks noChangeAspect="1"/>
          </p:cNvPicPr>
          <p:nvPr/>
        </p:nvPicPr>
        <p:blipFill>
          <a:blip r:embed="rId2"/>
          <a:stretch>
            <a:fillRect/>
          </a:stretch>
        </p:blipFill>
        <p:spPr>
          <a:xfrm>
            <a:off x="381000" y="1556803"/>
            <a:ext cx="7190154" cy="5164672"/>
          </a:xfrm>
          <a:prstGeom prst="rect">
            <a:avLst/>
          </a:prstGeom>
        </p:spPr>
      </p:pic>
    </p:spTree>
    <p:extLst>
      <p:ext uri="{BB962C8B-B14F-4D97-AF65-F5344CB8AC3E}">
        <p14:creationId xmlns:p14="http://schemas.microsoft.com/office/powerpoint/2010/main" val="39249901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r>
              <a:rPr lang="en-US" sz="3400" dirty="0" smtClean="0"/>
              <a:t>DTL: Next </a:t>
            </a:r>
            <a:r>
              <a:rPr lang="en-US" sz="3400" dirty="0"/>
              <a:t>Six </a:t>
            </a:r>
            <a:r>
              <a:rPr lang="en-US" sz="3400" dirty="0" smtClean="0"/>
              <a:t>Months</a:t>
            </a:r>
            <a:endParaRPr lang="en-US" sz="3600" dirty="0"/>
          </a:p>
        </p:txBody>
      </p:sp>
      <p:sp>
        <p:nvSpPr>
          <p:cNvPr id="3" name="Content Placeholder 2"/>
          <p:cNvSpPr>
            <a:spLocks noGrp="1"/>
          </p:cNvSpPr>
          <p:nvPr>
            <p:ph idx="1"/>
          </p:nvPr>
        </p:nvSpPr>
        <p:spPr/>
        <p:txBody>
          <a:bodyPr lIns="85699" tIns="42850" rIns="85699" bIns="42850"/>
          <a:lstStyle/>
          <a:p>
            <a:pPr marL="342900" indent="-342900">
              <a:buFont typeface="Arial"/>
              <a:buChar char="•"/>
            </a:pPr>
            <a:r>
              <a:rPr lang="en-US" dirty="0" smtClean="0">
                <a:solidFill>
                  <a:srgbClr val="000000"/>
                </a:solidFill>
              </a:rPr>
              <a:t>CDR</a:t>
            </a:r>
          </a:p>
          <a:p>
            <a:pPr marL="342900" indent="-342900">
              <a:buFont typeface="Arial"/>
              <a:buChar char="•"/>
            </a:pPr>
            <a:r>
              <a:rPr lang="en-US" dirty="0" smtClean="0"/>
              <a:t>Completion of mechanical specs and production drawings</a:t>
            </a:r>
            <a:endParaRPr lang="en-US" dirty="0" smtClean="0">
              <a:solidFill>
                <a:srgbClr val="000000"/>
              </a:solidFill>
            </a:endParaRPr>
          </a:p>
          <a:p>
            <a:pPr marL="342900" indent="-342900">
              <a:buFont typeface="Arial"/>
              <a:buChar char="•"/>
            </a:pPr>
            <a:r>
              <a:rPr lang="en-US" dirty="0" smtClean="0">
                <a:solidFill>
                  <a:srgbClr val="000000"/>
                </a:solidFill>
              </a:rPr>
              <a:t>Completion of critical prototypes</a:t>
            </a:r>
          </a:p>
          <a:p>
            <a:pPr>
              <a:buFont typeface="Arial"/>
              <a:buChar char="•"/>
            </a:pPr>
            <a:r>
              <a:rPr lang="en-US" dirty="0"/>
              <a:t>F</a:t>
            </a:r>
            <a:r>
              <a:rPr lang="en-US" dirty="0" smtClean="0"/>
              <a:t>orged tank procurement for the 1</a:t>
            </a:r>
            <a:r>
              <a:rPr lang="en-US" baseline="30000" dirty="0" smtClean="0"/>
              <a:t>st</a:t>
            </a:r>
            <a:r>
              <a:rPr lang="en-US" dirty="0" smtClean="0"/>
              <a:t> </a:t>
            </a:r>
            <a:r>
              <a:rPr lang="en-US" dirty="0"/>
              <a:t>module </a:t>
            </a:r>
            <a:endParaRPr lang="en-US" dirty="0" smtClean="0"/>
          </a:p>
          <a:p>
            <a:pPr marL="342900" indent="-342900">
              <a:buFont typeface="Arial"/>
              <a:buChar char="•"/>
            </a:pPr>
            <a:r>
              <a:rPr lang="en-US" dirty="0" smtClean="0">
                <a:solidFill>
                  <a:srgbClr val="000000"/>
                </a:solidFill>
              </a:rPr>
              <a:t>Launch the RF window procurement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49</a:t>
            </a:fld>
            <a:endParaRPr lang="sv-SE">
              <a:solidFill>
                <a:prstClr val="black">
                  <a:tint val="75000"/>
                </a:prstClr>
              </a:solidFill>
              <a:latin typeface="Calibri"/>
            </a:endParaRPr>
          </a:p>
        </p:txBody>
      </p:sp>
      <p:graphicFrame>
        <p:nvGraphicFramePr>
          <p:cNvPr id="5" name="Object 8"/>
          <p:cNvGraphicFramePr>
            <a:graphicFrameLocks noChangeAspect="1"/>
          </p:cNvGraphicFramePr>
          <p:nvPr/>
        </p:nvGraphicFramePr>
        <p:xfrm>
          <a:off x="101600" y="6411913"/>
          <a:ext cx="446088" cy="446087"/>
        </p:xfrm>
        <a:graphic>
          <a:graphicData uri="http://schemas.openxmlformats.org/presentationml/2006/ole">
            <mc:AlternateContent xmlns:mc="http://schemas.openxmlformats.org/markup-compatibility/2006">
              <mc:Choice xmlns:v="urn:schemas-microsoft-com:vml" Requires="v">
                <p:oleObj spid="_x0000_s1079" name="Photo Editor Photo" r:id="rId3" imgW="838095" imgH="838095" progId="MSPhotoEd.3">
                  <p:embed/>
                </p:oleObj>
              </mc:Choice>
              <mc:Fallback>
                <p:oleObj name="Photo Editor Photo" r:id="rId3" imgW="838095" imgH="83809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6411913"/>
                        <a:ext cx="446088" cy="446087"/>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 Box 9"/>
          <p:cNvSpPr txBox="1">
            <a:spLocks noChangeArrowheads="1"/>
          </p:cNvSpPr>
          <p:nvPr/>
        </p:nvSpPr>
        <p:spPr bwMode="auto">
          <a:xfrm>
            <a:off x="560388" y="6521450"/>
            <a:ext cx="2806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marL="742950" indent="-285750">
              <a:defRPr sz="3200">
                <a:solidFill>
                  <a:schemeClr val="tx1"/>
                </a:solidFill>
                <a:latin typeface="Arial" charset="0"/>
              </a:defRPr>
            </a:lvl2pPr>
            <a:lvl3pPr marL="1143000" indent="-228600">
              <a:defRPr sz="3200">
                <a:solidFill>
                  <a:schemeClr val="tx1"/>
                </a:solidFill>
                <a:latin typeface="Arial" charset="0"/>
              </a:defRPr>
            </a:lvl3pPr>
            <a:lvl4pPr marL="1600200" indent="-228600">
              <a:defRPr sz="3200">
                <a:solidFill>
                  <a:schemeClr val="tx1"/>
                </a:solidFill>
                <a:latin typeface="Arial" charset="0"/>
              </a:defRPr>
            </a:lvl4pPr>
            <a:lvl5pPr marL="2057400" indent="-22860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0" hangingPunct="0">
              <a:defRPr/>
            </a:pPr>
            <a:r>
              <a:rPr lang="it-IT" sz="1000" b="1" smtClean="0">
                <a:ea typeface="+mn-ea"/>
              </a:rPr>
              <a:t> Istituto Nazionale di Fisica Nucleare (Italy)</a:t>
            </a:r>
            <a:r>
              <a:rPr lang="it-IT" sz="1600" smtClean="0">
                <a:ea typeface="+mn-ea"/>
              </a:rPr>
              <a:t> </a:t>
            </a:r>
          </a:p>
        </p:txBody>
      </p:sp>
    </p:spTree>
    <p:extLst>
      <p:ext uri="{BB962C8B-B14F-4D97-AF65-F5344CB8AC3E}">
        <p14:creationId xmlns:p14="http://schemas.microsoft.com/office/powerpoint/2010/main" val="21611236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FFFF"/>
                </a:solidFill>
              </a:rPr>
              <a:t>Ion source &amp; </a:t>
            </a:r>
            <a:r>
              <a:rPr lang="en-GB" dirty="0" smtClean="0">
                <a:solidFill>
                  <a:srgbClr val="FFFFFF"/>
                </a:solidFill>
              </a:rPr>
              <a:t>LEBT: S</a:t>
            </a:r>
            <a:r>
              <a:rPr lang="en-US" dirty="0" smtClean="0"/>
              <a:t>elected </a:t>
            </a:r>
            <a:r>
              <a:rPr lang="en-US" dirty="0"/>
              <a:t>technologies</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5</a:t>
            </a:fld>
            <a:endParaRPr lang="sv-SE">
              <a:solidFill>
                <a:prstClr val="black">
                  <a:tint val="75000"/>
                </a:prstClr>
              </a:solidFill>
              <a:latin typeface="Calibri"/>
            </a:endParaRPr>
          </a:p>
        </p:txBody>
      </p:sp>
      <p:pic>
        <p:nvPicPr>
          <p:cNvPr id="10" name="Picture 3" descr="C:\Users\Lorenzo\Desktop\Layout source 3-4.jpg"/>
          <p:cNvPicPr>
            <a:picLocks noChangeAspect="1" noChangeArrowheads="1"/>
          </p:cNvPicPr>
          <p:nvPr/>
        </p:nvPicPr>
        <p:blipFill rotWithShape="1">
          <a:blip r:embed="rId2">
            <a:extLst>
              <a:ext uri="{28A0092B-C50C-407E-A947-70E740481C1C}">
                <a14:useLocalDpi xmlns:a14="http://schemas.microsoft.com/office/drawing/2010/main"/>
              </a:ext>
            </a:extLst>
          </a:blip>
          <a:srcRect r="6591"/>
          <a:stretch/>
        </p:blipFill>
        <p:spPr bwMode="auto">
          <a:xfrm>
            <a:off x="0" y="1418182"/>
            <a:ext cx="9144000" cy="5165849"/>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p:cNvPicPr>
            <a:picLocks noChangeAspect="1"/>
          </p:cNvPicPr>
          <p:nvPr/>
        </p:nvPicPr>
        <p:blipFill>
          <a:blip r:embed="rId3"/>
          <a:stretch>
            <a:fillRect/>
          </a:stretch>
        </p:blipFill>
        <p:spPr>
          <a:xfrm>
            <a:off x="-15120" y="4955416"/>
            <a:ext cx="2944645" cy="1917700"/>
          </a:xfrm>
          <a:prstGeom prst="rect">
            <a:avLst/>
          </a:prstGeom>
          <a:ln w="38100">
            <a:solidFill>
              <a:schemeClr val="accent6">
                <a:lumMod val="75000"/>
              </a:schemeClr>
            </a:solidFill>
          </a:ln>
        </p:spPr>
      </p:pic>
    </p:spTree>
    <p:extLst>
      <p:ext uri="{BB962C8B-B14F-4D97-AF65-F5344CB8AC3E}">
        <p14:creationId xmlns:p14="http://schemas.microsoft.com/office/powerpoint/2010/main" val="125092487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r>
              <a:rPr lang="en-US" sz="3400" dirty="0" smtClean="0"/>
              <a:t>WP4: Next six months</a:t>
            </a:r>
            <a:endParaRPr lang="en-US" sz="3600" dirty="0"/>
          </a:p>
        </p:txBody>
      </p:sp>
      <p:sp>
        <p:nvSpPr>
          <p:cNvPr id="3" name="Content Placeholder 2"/>
          <p:cNvSpPr>
            <a:spLocks noGrp="1"/>
          </p:cNvSpPr>
          <p:nvPr>
            <p:ph idx="1"/>
          </p:nvPr>
        </p:nvSpPr>
        <p:spPr>
          <a:xfrm>
            <a:off x="374069" y="1600200"/>
            <a:ext cx="8465127" cy="5121275"/>
          </a:xfrm>
        </p:spPr>
        <p:txBody>
          <a:bodyPr lIns="85699" tIns="42850" rIns="85699" bIns="42850">
            <a:normAutofit/>
          </a:bodyPr>
          <a:lstStyle/>
          <a:p>
            <a:pPr marL="342900" indent="-342900">
              <a:buFont typeface="Arial"/>
              <a:buChar char="•"/>
            </a:pPr>
            <a:r>
              <a:rPr lang="en-US" dirty="0" smtClean="0">
                <a:solidFill>
                  <a:srgbClr val="000000"/>
                </a:solidFill>
              </a:rPr>
              <a:t>Conditioning of the 2 sets of power coupler pairs</a:t>
            </a:r>
          </a:p>
          <a:p>
            <a:pPr marL="342900" indent="-342900">
              <a:buFont typeface="Arial"/>
              <a:buChar char="•"/>
            </a:pPr>
            <a:r>
              <a:rPr lang="en-US" dirty="0" smtClean="0"/>
              <a:t>Develop and validate several cavity procedures:</a:t>
            </a:r>
          </a:p>
          <a:p>
            <a:pPr lvl="1" indent="-342900">
              <a:buFont typeface="Arial"/>
              <a:buChar char="•"/>
            </a:pPr>
            <a:r>
              <a:rPr lang="en-US" dirty="0" smtClean="0">
                <a:solidFill>
                  <a:srgbClr val="000000"/>
                </a:solidFill>
              </a:rPr>
              <a:t>Baking at 120 °C (expected benefit on </a:t>
            </a:r>
            <a:r>
              <a:rPr lang="en-US" dirty="0" err="1" smtClean="0">
                <a:solidFill>
                  <a:srgbClr val="000000"/>
                </a:solidFill>
              </a:rPr>
              <a:t>Qo</a:t>
            </a:r>
            <a:r>
              <a:rPr lang="en-US" dirty="0" smtClean="0">
                <a:solidFill>
                  <a:srgbClr val="000000"/>
                </a:solidFill>
              </a:rPr>
              <a:t> and field emission / multipacting)</a:t>
            </a:r>
          </a:p>
          <a:p>
            <a:pPr lvl="1" indent="-342900">
              <a:buFont typeface="Arial"/>
              <a:buChar char="•"/>
            </a:pPr>
            <a:r>
              <a:rPr lang="en-US" dirty="0" smtClean="0"/>
              <a:t>Cavity H degassing at 550 °C to cure from Q-disease</a:t>
            </a:r>
            <a:endParaRPr lang="en-US" dirty="0" smtClean="0">
              <a:solidFill>
                <a:srgbClr val="000000"/>
              </a:solidFill>
            </a:endParaRPr>
          </a:p>
          <a:p>
            <a:pPr lvl="1" indent="-342900">
              <a:buFont typeface="Arial"/>
              <a:buChar char="•"/>
            </a:pPr>
            <a:r>
              <a:rPr lang="en-US" dirty="0" smtClean="0"/>
              <a:t>Cavity venting procedure without inducing particle contamination</a:t>
            </a:r>
          </a:p>
          <a:p>
            <a:pPr>
              <a:buFont typeface="Arial"/>
              <a:buChar char="•"/>
            </a:pPr>
            <a:r>
              <a:rPr lang="en-US" dirty="0" smtClean="0">
                <a:solidFill>
                  <a:srgbClr val="000000"/>
                </a:solidFill>
              </a:rPr>
              <a:t>Achieve the valve box design and start fabrication of the prototype, compatible with operation in FREIA</a:t>
            </a:r>
          </a:p>
          <a:p>
            <a:pPr>
              <a:buFont typeface="Arial"/>
              <a:buChar char="•"/>
            </a:pPr>
            <a:r>
              <a:rPr lang="en-US" dirty="0" smtClean="0"/>
              <a:t>Achieve preparation and assembly of the spoke cryomodule for Dec. 2015</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50</a:t>
            </a:fld>
            <a:endParaRPr lang="sv-SE">
              <a:solidFill>
                <a:prstClr val="black">
                  <a:tint val="75000"/>
                </a:prstClr>
              </a:solidFill>
              <a:latin typeface="Calibri"/>
            </a:endParaRPr>
          </a:p>
        </p:txBody>
      </p:sp>
    </p:spTree>
    <p:extLst>
      <p:ext uri="{BB962C8B-B14F-4D97-AF65-F5344CB8AC3E}">
        <p14:creationId xmlns:p14="http://schemas.microsoft.com/office/powerpoint/2010/main" val="81027750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fontScale="90000"/>
          </a:bodyPr>
          <a:lstStyle/>
          <a:p>
            <a:r>
              <a:rPr lang="en-US" sz="3400" dirty="0" smtClean="0"/>
              <a:t>WP5 : Next </a:t>
            </a:r>
            <a:r>
              <a:rPr lang="en-US" sz="3400" dirty="0"/>
              <a:t>Six Months</a:t>
            </a:r>
            <a:br>
              <a:rPr lang="en-US" sz="3400" dirty="0"/>
            </a:br>
            <a:endParaRPr lang="en-US" sz="3600" dirty="0"/>
          </a:p>
        </p:txBody>
      </p:sp>
      <p:sp>
        <p:nvSpPr>
          <p:cNvPr id="3" name="Content Placeholder 2"/>
          <p:cNvSpPr>
            <a:spLocks noGrp="1"/>
          </p:cNvSpPr>
          <p:nvPr>
            <p:ph idx="1"/>
          </p:nvPr>
        </p:nvSpPr>
        <p:spPr>
          <a:xfrm>
            <a:off x="523875" y="1787858"/>
            <a:ext cx="8096250" cy="4749421"/>
          </a:xfrm>
        </p:spPr>
        <p:txBody>
          <a:bodyPr lIns="85699" tIns="42850" rIns="85699" bIns="42850">
            <a:normAutofit fontScale="92500" lnSpcReduction="10000"/>
          </a:bodyPr>
          <a:lstStyle/>
          <a:p>
            <a:pPr marL="0" indent="0">
              <a:spcBef>
                <a:spcPts val="1200"/>
              </a:spcBef>
              <a:buNone/>
            </a:pPr>
            <a:r>
              <a:rPr lang="fr-FR" sz="2400" dirty="0" smtClean="0"/>
              <a:t>Follow up of M-ECCTD </a:t>
            </a:r>
            <a:r>
              <a:rPr lang="fr-FR" sz="2400" dirty="0"/>
              <a:t>prototype cryomodule component production </a:t>
            </a:r>
          </a:p>
          <a:p>
            <a:pPr marL="0" indent="0">
              <a:spcBef>
                <a:spcPts val="1200"/>
              </a:spcBef>
              <a:buNone/>
            </a:pPr>
            <a:r>
              <a:rPr lang="fr-FR" sz="2400" dirty="0" smtClean="0"/>
              <a:t>Test the first medium beta prototype </a:t>
            </a:r>
            <a:r>
              <a:rPr lang="fr-FR" sz="2400" dirty="0" err="1" smtClean="0"/>
              <a:t>cavity</a:t>
            </a:r>
            <a:endParaRPr lang="fr-FR" sz="2400" dirty="0" smtClean="0"/>
          </a:p>
          <a:p>
            <a:pPr marL="0" indent="0">
              <a:spcBef>
                <a:spcPts val="1200"/>
              </a:spcBef>
              <a:buNone/>
            </a:pPr>
            <a:r>
              <a:rPr lang="fr-FR" sz="2400" dirty="0" smtClean="0"/>
              <a:t>Test the first </a:t>
            </a:r>
            <a:r>
              <a:rPr lang="fr-FR" sz="2400" dirty="0"/>
              <a:t>power </a:t>
            </a:r>
            <a:r>
              <a:rPr lang="fr-FR" sz="2400" dirty="0" smtClean="0"/>
              <a:t>coupler prototype</a:t>
            </a:r>
          </a:p>
          <a:p>
            <a:pPr marL="0" indent="0">
              <a:spcBef>
                <a:spcPts val="1200"/>
              </a:spcBef>
              <a:buNone/>
            </a:pPr>
            <a:r>
              <a:rPr lang="fr-FR" sz="2400" dirty="0" smtClean="0"/>
              <a:t>Complete and test </a:t>
            </a:r>
            <a:r>
              <a:rPr lang="fr-FR" sz="2400" dirty="0"/>
              <a:t>the </a:t>
            </a:r>
            <a:r>
              <a:rPr lang="fr-FR" sz="2400" dirty="0" smtClean="0"/>
              <a:t>Saclay </a:t>
            </a:r>
            <a:r>
              <a:rPr lang="fr-FR" sz="2400" dirty="0" err="1" smtClean="0"/>
              <a:t>cryogenic</a:t>
            </a:r>
            <a:r>
              <a:rPr lang="fr-FR" sz="2400" dirty="0" smtClean="0"/>
              <a:t> line of RF power test stand</a:t>
            </a:r>
          </a:p>
          <a:p>
            <a:pPr marL="0" indent="0">
              <a:spcBef>
                <a:spcPts val="1200"/>
              </a:spcBef>
              <a:buNone/>
            </a:pPr>
            <a:r>
              <a:rPr lang="fr-FR" sz="2400" dirty="0" err="1" smtClean="0"/>
              <a:t>Development</a:t>
            </a:r>
            <a:r>
              <a:rPr lang="fr-FR" sz="2400" dirty="0" smtClean="0"/>
              <a:t> of Control/command system of RF power test stand</a:t>
            </a:r>
          </a:p>
          <a:p>
            <a:pPr marL="0" indent="0">
              <a:spcBef>
                <a:spcPts val="1200"/>
              </a:spcBef>
              <a:buNone/>
            </a:pPr>
            <a:r>
              <a:rPr lang="fr-FR" sz="2400" dirty="0" err="1" smtClean="0"/>
              <a:t>Prepare</a:t>
            </a:r>
            <a:r>
              <a:rPr lang="fr-FR" sz="2400" dirty="0" smtClean="0"/>
              <a:t> the </a:t>
            </a:r>
            <a:r>
              <a:rPr lang="fr-FR" sz="2400" dirty="0" err="1" smtClean="0"/>
              <a:t>assembling</a:t>
            </a:r>
            <a:r>
              <a:rPr lang="fr-FR" sz="2400" dirty="0" smtClean="0"/>
              <a:t> area of the M-ECCTD </a:t>
            </a:r>
            <a:r>
              <a:rPr lang="fr-FR" sz="2400" dirty="0" err="1" smtClean="0"/>
              <a:t>outside</a:t>
            </a:r>
            <a:r>
              <a:rPr lang="fr-FR" sz="2400" dirty="0" smtClean="0"/>
              <a:t> the clean room</a:t>
            </a:r>
          </a:p>
          <a:p>
            <a:pPr marL="0" indent="0">
              <a:spcBef>
                <a:spcPts val="1200"/>
              </a:spcBef>
              <a:buNone/>
            </a:pPr>
            <a:r>
              <a:rPr lang="fr-FR" sz="2400" b="1" dirty="0" err="1" smtClean="0"/>
              <a:t>Organize</a:t>
            </a:r>
            <a:r>
              <a:rPr lang="fr-FR" sz="2400" b="1" dirty="0" smtClean="0"/>
              <a:t> and </a:t>
            </a:r>
            <a:r>
              <a:rPr lang="fr-FR" sz="2400" b="1" dirty="0" err="1" smtClean="0"/>
              <a:t>prepare</a:t>
            </a:r>
            <a:r>
              <a:rPr lang="fr-FR" sz="2400" b="1" dirty="0" smtClean="0"/>
              <a:t> all In-</a:t>
            </a:r>
            <a:r>
              <a:rPr lang="fr-FR" sz="2400" b="1" dirty="0" err="1" smtClean="0"/>
              <a:t>Kind</a:t>
            </a:r>
            <a:r>
              <a:rPr lang="fr-FR" sz="2400" b="1" dirty="0" smtClean="0"/>
              <a:t> </a:t>
            </a:r>
            <a:r>
              <a:rPr lang="fr-FR" sz="2400" b="1" dirty="0" err="1" smtClean="0"/>
              <a:t>activities</a:t>
            </a:r>
            <a:r>
              <a:rPr lang="fr-FR" sz="2400" b="1" dirty="0" smtClean="0"/>
              <a:t> for the production of </a:t>
            </a:r>
            <a:r>
              <a:rPr lang="fr-FR" sz="2400" b="1" dirty="0" err="1"/>
              <a:t>series</a:t>
            </a:r>
            <a:r>
              <a:rPr lang="fr-FR" sz="2400" b="1" dirty="0"/>
              <a:t> </a:t>
            </a:r>
            <a:r>
              <a:rPr lang="fr-FR" sz="2400" b="1" dirty="0" smtClean="0"/>
              <a:t>cryomodules</a:t>
            </a:r>
          </a:p>
          <a:p>
            <a:pPr marL="984250">
              <a:spcBef>
                <a:spcPts val="0"/>
              </a:spcBef>
              <a:buFontTx/>
              <a:buChar char="-"/>
            </a:pPr>
            <a:r>
              <a:rPr lang="fr-FR" sz="2400" dirty="0" smtClean="0"/>
              <a:t>Technical Annexes for In-</a:t>
            </a:r>
            <a:r>
              <a:rPr lang="fr-FR" sz="2400" dirty="0" err="1" smtClean="0"/>
              <a:t>Kind</a:t>
            </a:r>
            <a:r>
              <a:rPr lang="fr-FR" sz="2400" dirty="0" smtClean="0"/>
              <a:t> Contributions</a:t>
            </a:r>
          </a:p>
          <a:p>
            <a:pPr marL="984250">
              <a:spcBef>
                <a:spcPts val="0"/>
              </a:spcBef>
              <a:buFontTx/>
              <a:buChar char="-"/>
            </a:pPr>
            <a:r>
              <a:rPr lang="fr-FR" sz="2400" dirty="0" smtClean="0"/>
              <a:t>Collaborations and Interfaces </a:t>
            </a:r>
            <a:r>
              <a:rPr lang="fr-FR" sz="2400" dirty="0" err="1" smtClean="0"/>
              <a:t>with</a:t>
            </a:r>
            <a:r>
              <a:rPr lang="fr-FR" sz="2400" dirty="0" smtClean="0"/>
              <a:t> LASA-STFC-IPNO-ESS</a:t>
            </a:r>
          </a:p>
          <a:p>
            <a:pPr marL="984250">
              <a:spcBef>
                <a:spcPts val="0"/>
              </a:spcBef>
              <a:buFontTx/>
              <a:buChar char="-"/>
            </a:pPr>
            <a:r>
              <a:rPr lang="fr-FR" sz="2400" dirty="0" smtClean="0"/>
              <a:t>Team </a:t>
            </a:r>
            <a:r>
              <a:rPr lang="fr-FR" sz="2400" dirty="0" err="1" smtClean="0"/>
              <a:t>work</a:t>
            </a:r>
            <a:r>
              <a:rPr lang="fr-FR" sz="2400" dirty="0" smtClean="0"/>
              <a:t> </a:t>
            </a:r>
            <a:r>
              <a:rPr lang="fr-FR" sz="2400" dirty="0" err="1" smtClean="0"/>
              <a:t>organization</a:t>
            </a:r>
            <a:r>
              <a:rPr lang="fr-FR" sz="2400" dirty="0" smtClean="0"/>
              <a:t> in Saclay (incl. QA/QC)</a:t>
            </a:r>
          </a:p>
          <a:p>
            <a:pPr marL="984250">
              <a:spcBef>
                <a:spcPts val="0"/>
              </a:spcBef>
              <a:buFontTx/>
              <a:buChar char="-"/>
            </a:pPr>
            <a:r>
              <a:rPr lang="fr-FR" sz="2400" dirty="0" err="1" smtClean="0"/>
              <a:t>Preparation</a:t>
            </a:r>
            <a:r>
              <a:rPr lang="fr-FR" sz="2400" dirty="0" smtClean="0"/>
              <a:t> of </a:t>
            </a:r>
            <a:r>
              <a:rPr lang="fr-FR" sz="2400" dirty="0" err="1" smtClean="0"/>
              <a:t>series</a:t>
            </a:r>
            <a:r>
              <a:rPr lang="fr-FR" sz="2400" dirty="0" smtClean="0"/>
              <a:t> </a:t>
            </a:r>
            <a:r>
              <a:rPr lang="fr-FR" sz="2400" dirty="0" err="1" smtClean="0"/>
              <a:t>procurements</a:t>
            </a:r>
            <a:endParaRPr lang="fr-FR" sz="2400" dirty="0" smtClean="0"/>
          </a:p>
          <a:p>
            <a:pPr>
              <a:spcBef>
                <a:spcPts val="1200"/>
              </a:spcBef>
              <a:buFontTx/>
              <a:buChar char="-"/>
            </a:pPr>
            <a:endParaRPr lang="fr-FR" sz="3600" b="1" dirty="0"/>
          </a:p>
          <a:p>
            <a:pPr marL="342900" indent="-342900">
              <a:buFont typeface="Arial"/>
              <a:buChar char="•"/>
            </a:pPr>
            <a:endParaRPr lang="en-US" dirty="0">
              <a:solidFill>
                <a:srgbClr val="000000"/>
              </a:solidFill>
            </a:endParaRPr>
          </a:p>
        </p:txBody>
      </p:sp>
      <p:sp>
        <p:nvSpPr>
          <p:cNvPr id="4" name="Slide Number Placeholder 3"/>
          <p:cNvSpPr>
            <a:spLocks noGrp="1"/>
          </p:cNvSpPr>
          <p:nvPr>
            <p:ph type="sldNum" sz="quarter" idx="12"/>
          </p:nvPr>
        </p:nvSpPr>
        <p:spPr/>
        <p:txBody>
          <a:bodyPr/>
          <a:lstStyle/>
          <a:p>
            <a:fld id="{038C62C7-F79B-CD4A-A5DF-5683BBEC4A65}" type="slidenum">
              <a:rPr>
                <a:solidFill>
                  <a:prstClr val="black">
                    <a:tint val="75000"/>
                  </a:prstClr>
                </a:solidFill>
                <a:latin typeface="Calibri"/>
              </a:rPr>
              <a:pPr/>
              <a:t>51</a:t>
            </a:fld>
            <a:endParaRPr>
              <a:solidFill>
                <a:prstClr val="black">
                  <a:tint val="75000"/>
                </a:prstClr>
              </a:solidFill>
              <a:latin typeface="Calibri"/>
            </a:endParaRPr>
          </a:p>
        </p:txBody>
      </p:sp>
      <p:sp>
        <p:nvSpPr>
          <p:cNvPr id="5" name="Rectangle à coins arrondis 4"/>
          <p:cNvSpPr/>
          <p:nvPr/>
        </p:nvSpPr>
        <p:spPr>
          <a:xfrm>
            <a:off x="523875" y="1692322"/>
            <a:ext cx="8096250" cy="4858603"/>
          </a:xfrm>
          <a:prstGeom prst="roundRect">
            <a:avLst>
              <a:gd name="adj" fmla="val 4935"/>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r-FR">
              <a:solidFill>
                <a:prstClr val="white"/>
              </a:solidFill>
              <a:latin typeface="Calibri"/>
            </a:endParaRPr>
          </a:p>
        </p:txBody>
      </p:sp>
    </p:spTree>
    <p:extLst>
      <p:ext uri="{BB962C8B-B14F-4D97-AF65-F5344CB8AC3E}">
        <p14:creationId xmlns:p14="http://schemas.microsoft.com/office/powerpoint/2010/main" val="419731373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fontScale="90000"/>
          </a:bodyPr>
          <a:lstStyle/>
          <a:p>
            <a:r>
              <a:rPr lang="en-US" sz="3400" dirty="0" smtClean="0"/>
              <a:t>Medium Beta (INFN LASA)</a:t>
            </a:r>
            <a:br>
              <a:rPr lang="en-US" sz="3400" dirty="0" smtClean="0"/>
            </a:br>
            <a:r>
              <a:rPr lang="en-US" sz="3400" dirty="0" smtClean="0"/>
              <a:t> Next </a:t>
            </a:r>
            <a:r>
              <a:rPr lang="en-US" sz="3400" dirty="0"/>
              <a:t>Six Months</a:t>
            </a:r>
            <a:br>
              <a:rPr lang="en-US" sz="3400" dirty="0"/>
            </a:br>
            <a:endParaRPr lang="en-US" sz="3600" dirty="0"/>
          </a:p>
        </p:txBody>
      </p:sp>
      <p:sp>
        <p:nvSpPr>
          <p:cNvPr id="3" name="Content Placeholder 2"/>
          <p:cNvSpPr>
            <a:spLocks noGrp="1"/>
          </p:cNvSpPr>
          <p:nvPr>
            <p:ph idx="1"/>
          </p:nvPr>
        </p:nvSpPr>
        <p:spPr/>
        <p:txBody>
          <a:bodyPr lIns="85699" tIns="42850" rIns="85699" bIns="42850"/>
          <a:lstStyle/>
          <a:p>
            <a:pPr marL="342900" indent="-342900">
              <a:buFont typeface="Arial"/>
              <a:buChar char="•"/>
            </a:pPr>
            <a:r>
              <a:rPr lang="en-US" b="1" dirty="0" smtClean="0"/>
              <a:t>Design of medium beta </a:t>
            </a:r>
            <a:r>
              <a:rPr lang="en-US" dirty="0" smtClean="0"/>
              <a:t>cavities plug compatible with </a:t>
            </a:r>
            <a:r>
              <a:rPr lang="en-US" dirty="0" err="1" smtClean="0"/>
              <a:t>CEA</a:t>
            </a:r>
            <a:r>
              <a:rPr lang="en-US" dirty="0" smtClean="0"/>
              <a:t> boundary conditions</a:t>
            </a:r>
            <a:endParaRPr lang="en-US" dirty="0" smtClean="0">
              <a:solidFill>
                <a:srgbClr val="000000"/>
              </a:solidFill>
            </a:endParaRPr>
          </a:p>
          <a:p>
            <a:pPr marL="342900" indent="-342900">
              <a:buFont typeface="Arial"/>
              <a:buChar char="•"/>
            </a:pPr>
            <a:r>
              <a:rPr lang="en-US" b="1" dirty="0" smtClean="0">
                <a:solidFill>
                  <a:srgbClr val="000000"/>
                </a:solidFill>
              </a:rPr>
              <a:t>LG </a:t>
            </a:r>
            <a:r>
              <a:rPr lang="en-US" b="1" dirty="0" err="1" smtClean="0">
                <a:solidFill>
                  <a:srgbClr val="000000"/>
                </a:solidFill>
              </a:rPr>
              <a:t>Nb</a:t>
            </a:r>
            <a:r>
              <a:rPr lang="en-US" b="1" dirty="0" smtClean="0">
                <a:solidFill>
                  <a:srgbClr val="000000"/>
                </a:solidFill>
              </a:rPr>
              <a:t> </a:t>
            </a:r>
            <a:r>
              <a:rPr lang="en-US" dirty="0" smtClean="0">
                <a:solidFill>
                  <a:srgbClr val="000000"/>
                </a:solidFill>
              </a:rPr>
              <a:t>ingot arrival at LASA</a:t>
            </a:r>
          </a:p>
          <a:p>
            <a:pPr marL="342900" indent="-342900">
              <a:buFont typeface="Arial"/>
              <a:buChar char="•"/>
            </a:pPr>
            <a:r>
              <a:rPr lang="en-US" b="1" dirty="0" smtClean="0">
                <a:solidFill>
                  <a:srgbClr val="000000"/>
                </a:solidFill>
              </a:rPr>
              <a:t>LG </a:t>
            </a:r>
            <a:r>
              <a:rPr lang="en-US" b="1" dirty="0" err="1" smtClean="0">
                <a:solidFill>
                  <a:srgbClr val="000000"/>
                </a:solidFill>
              </a:rPr>
              <a:t>Nb</a:t>
            </a:r>
            <a:r>
              <a:rPr lang="en-US" b="1" dirty="0" smtClean="0">
                <a:solidFill>
                  <a:srgbClr val="000000"/>
                </a:solidFill>
              </a:rPr>
              <a:t> ingot slicing </a:t>
            </a:r>
            <a:r>
              <a:rPr lang="en-US" dirty="0" smtClean="0">
                <a:solidFill>
                  <a:srgbClr val="000000"/>
                </a:solidFill>
              </a:rPr>
              <a:t>(wire cutting)</a:t>
            </a:r>
          </a:p>
          <a:p>
            <a:pPr marL="342900" indent="-342900">
              <a:buFont typeface="Arial"/>
              <a:buChar char="•"/>
            </a:pPr>
            <a:r>
              <a:rPr lang="en-US" b="1" dirty="0" smtClean="0"/>
              <a:t>Medium beta prototype </a:t>
            </a:r>
            <a:r>
              <a:rPr lang="en-US" dirty="0" smtClean="0"/>
              <a:t>ordering</a:t>
            </a:r>
          </a:p>
          <a:p>
            <a:pPr>
              <a:buFont typeface="Arial"/>
              <a:buChar char="•"/>
            </a:pPr>
            <a:r>
              <a:rPr lang="en-US" b="1" dirty="0"/>
              <a:t>Deep </a:t>
            </a:r>
            <a:r>
              <a:rPr lang="en-US" b="1" dirty="0" smtClean="0"/>
              <a:t>drawing </a:t>
            </a:r>
            <a:r>
              <a:rPr lang="en-US" dirty="0" smtClean="0"/>
              <a:t>of cells</a:t>
            </a:r>
            <a:endParaRPr lang="en-US" dirty="0"/>
          </a:p>
          <a:p>
            <a:pPr marL="342900" indent="-342900">
              <a:buFont typeface="Arial"/>
              <a:buChar char="•"/>
            </a:pPr>
            <a:r>
              <a:rPr lang="en-US" b="1" dirty="0" smtClean="0"/>
              <a:t>Activities</a:t>
            </a:r>
            <a:r>
              <a:rPr lang="en-US" dirty="0" smtClean="0"/>
              <a:t> for the </a:t>
            </a:r>
            <a:r>
              <a:rPr lang="en-US" b="1" dirty="0" smtClean="0"/>
              <a:t>technological transfer</a:t>
            </a:r>
            <a:r>
              <a:rPr lang="en-US" dirty="0" smtClean="0"/>
              <a:t> of the cavity processing (</a:t>
            </a:r>
            <a:r>
              <a:rPr lang="en-US" dirty="0" err="1" smtClean="0"/>
              <a:t>BCP</a:t>
            </a:r>
            <a:r>
              <a:rPr lang="en-US" dirty="0" smtClean="0"/>
              <a:t>) to the industry</a:t>
            </a:r>
          </a:p>
          <a:p>
            <a:pPr marL="342900" indent="-342900">
              <a:buFont typeface="Arial"/>
              <a:buChar char="•"/>
            </a:pPr>
            <a:r>
              <a:rPr lang="en-US" b="1" dirty="0" smtClean="0"/>
              <a:t>Vertical test adaptation </a:t>
            </a:r>
            <a:r>
              <a:rPr lang="en-US" dirty="0" smtClean="0"/>
              <a:t>for 700 MHz cavities</a:t>
            </a: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52</a:t>
            </a:fld>
            <a:endParaRPr lang="sv-SE">
              <a:solidFill>
                <a:prstClr val="black">
                  <a:tint val="75000"/>
                </a:prstClr>
              </a:solidFill>
              <a:latin typeface="Calibri"/>
            </a:endParaRPr>
          </a:p>
        </p:txBody>
      </p:sp>
    </p:spTree>
    <p:extLst>
      <p:ext uri="{BB962C8B-B14F-4D97-AF65-F5344CB8AC3E}">
        <p14:creationId xmlns:p14="http://schemas.microsoft.com/office/powerpoint/2010/main" val="140805215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fontScale="90000"/>
          </a:bodyPr>
          <a:lstStyle/>
          <a:p>
            <a:r>
              <a:rPr lang="en-US" sz="3400" dirty="0" smtClean="0"/>
              <a:t>High Beta Cavities STFC: Next </a:t>
            </a:r>
            <a:r>
              <a:rPr lang="en-US" sz="3400" dirty="0"/>
              <a:t>Six Months</a:t>
            </a:r>
            <a:br>
              <a:rPr lang="en-US" sz="3400" dirty="0"/>
            </a:br>
            <a:endParaRPr lang="en-US" sz="3600" dirty="0"/>
          </a:p>
        </p:txBody>
      </p:sp>
      <p:sp>
        <p:nvSpPr>
          <p:cNvPr id="3" name="Content Placeholder 2"/>
          <p:cNvSpPr>
            <a:spLocks noGrp="1"/>
          </p:cNvSpPr>
          <p:nvPr>
            <p:ph idx="1"/>
          </p:nvPr>
        </p:nvSpPr>
        <p:spPr>
          <a:xfrm>
            <a:off x="457200" y="1600200"/>
            <a:ext cx="8229600" cy="4756150"/>
          </a:xfrm>
        </p:spPr>
        <p:txBody>
          <a:bodyPr lIns="85699" tIns="42850" rIns="85699" bIns="42850">
            <a:normAutofit fontScale="77500" lnSpcReduction="20000"/>
          </a:bodyPr>
          <a:lstStyle/>
          <a:p>
            <a:r>
              <a:rPr lang="en-GB" dirty="0"/>
              <a:t>STFC ESS Project Board to approve defined programme – April </a:t>
            </a:r>
            <a:r>
              <a:rPr lang="en-GB" dirty="0" smtClean="0"/>
              <a:t>2015</a:t>
            </a:r>
            <a:endParaRPr lang="en-GB" dirty="0"/>
          </a:p>
          <a:p>
            <a:pPr lvl="1"/>
            <a:r>
              <a:rPr lang="en-GB" dirty="0" smtClean="0"/>
              <a:t>UK contingency level to be defined and how it is to be centrally managed.</a:t>
            </a:r>
            <a:r>
              <a:rPr lang="en-GB" dirty="0"/>
              <a:t> </a:t>
            </a:r>
            <a:endParaRPr lang="en-GB" dirty="0" smtClean="0"/>
          </a:p>
          <a:p>
            <a:r>
              <a:rPr lang="en-GB" dirty="0" smtClean="0"/>
              <a:t>Need </a:t>
            </a:r>
            <a:r>
              <a:rPr lang="en-GB" dirty="0"/>
              <a:t>to resolve 15/16 funding issue caused by expected UK funding timescales</a:t>
            </a:r>
            <a:r>
              <a:rPr lang="en-GB" dirty="0" smtClean="0"/>
              <a:t>.</a:t>
            </a:r>
            <a:r>
              <a:rPr lang="en-GB" dirty="0"/>
              <a:t> </a:t>
            </a:r>
            <a:endParaRPr lang="en-GB" dirty="0" smtClean="0"/>
          </a:p>
          <a:p>
            <a:r>
              <a:rPr lang="en-GB" dirty="0" smtClean="0"/>
              <a:t>UK-IKC </a:t>
            </a:r>
            <a:r>
              <a:rPr lang="en-GB" dirty="0"/>
              <a:t>Technical Annex to be defined and </a:t>
            </a:r>
            <a:r>
              <a:rPr lang="en-GB" dirty="0" smtClean="0"/>
              <a:t>agreed</a:t>
            </a:r>
          </a:p>
          <a:p>
            <a:r>
              <a:rPr lang="en-GB" dirty="0" smtClean="0"/>
              <a:t>Formal </a:t>
            </a:r>
            <a:r>
              <a:rPr lang="en-GB" dirty="0"/>
              <a:t>UK – IKC agreement to be agreed and approved</a:t>
            </a:r>
            <a:r>
              <a:rPr lang="en-GB" dirty="0" smtClean="0"/>
              <a:t>:</a:t>
            </a:r>
          </a:p>
          <a:p>
            <a:pPr lvl="1"/>
            <a:r>
              <a:rPr lang="en-GB" dirty="0" smtClean="0"/>
              <a:t>Date: TBD</a:t>
            </a:r>
          </a:p>
          <a:p>
            <a:r>
              <a:rPr lang="en-GB" dirty="0" smtClean="0"/>
              <a:t>NDA </a:t>
            </a:r>
            <a:r>
              <a:rPr lang="en-GB" dirty="0"/>
              <a:t>agreement to be set-up with CEA </a:t>
            </a:r>
            <a:r>
              <a:rPr lang="en-GB" dirty="0" err="1" smtClean="0"/>
              <a:t>Saclay</a:t>
            </a:r>
            <a:endParaRPr lang="en-GB" dirty="0" smtClean="0"/>
          </a:p>
          <a:p>
            <a:pPr lvl="1"/>
            <a:r>
              <a:rPr lang="en-GB" dirty="0" smtClean="0"/>
              <a:t>Date: TBD</a:t>
            </a:r>
          </a:p>
          <a:p>
            <a:pPr lvl="1"/>
            <a:r>
              <a:rPr lang="en-GB" dirty="0" smtClean="0"/>
              <a:t>Commence discussions on refining requirements for the high-</a:t>
            </a:r>
            <a:r>
              <a:rPr lang="el-GR" dirty="0" smtClean="0"/>
              <a:t>β</a:t>
            </a:r>
            <a:r>
              <a:rPr lang="en-GB" dirty="0" smtClean="0"/>
              <a:t> cavity</a:t>
            </a:r>
          </a:p>
          <a:p>
            <a:r>
              <a:rPr lang="en-GB" dirty="0" smtClean="0"/>
              <a:t>Integration </a:t>
            </a:r>
            <a:r>
              <a:rPr lang="en-GB" dirty="0"/>
              <a:t>of Vertical Test </a:t>
            </a:r>
            <a:r>
              <a:rPr lang="en-GB" dirty="0" smtClean="0"/>
              <a:t>Facility</a:t>
            </a:r>
          </a:p>
          <a:p>
            <a:pPr lvl="1"/>
            <a:r>
              <a:rPr lang="en-GB" dirty="0" smtClean="0"/>
              <a:t>Design of systems</a:t>
            </a:r>
          </a:p>
          <a:p>
            <a:pPr lvl="1"/>
            <a:r>
              <a:rPr lang="en-GB" dirty="0" smtClean="0"/>
              <a:t>Commence procurement</a:t>
            </a:r>
            <a:endParaRPr lang="en-GB" dirty="0"/>
          </a:p>
          <a:p>
            <a:r>
              <a:rPr lang="en-GB" dirty="0" smtClean="0"/>
              <a:t>Continue on-going discussions with potential suppliers</a:t>
            </a:r>
          </a:p>
          <a:p>
            <a:pPr lvl="1"/>
            <a:r>
              <a:rPr lang="en-GB" dirty="0" smtClean="0"/>
              <a:t>Defining requirements</a:t>
            </a:r>
            <a:endParaRPr lang="en-GB" dirty="0"/>
          </a:p>
          <a:p>
            <a:pPr marL="457200" lvl="1" indent="0">
              <a:buNone/>
            </a:pPr>
            <a:endParaRPr lang="en-GB" dirty="0"/>
          </a:p>
          <a:p>
            <a:endParaRPr lang="en-GB" dirty="0" smtClean="0"/>
          </a:p>
          <a:p>
            <a:endParaRPr lang="en-GB" dirty="0"/>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53</a:t>
            </a:fld>
            <a:endParaRPr lang="sv-SE">
              <a:solidFill>
                <a:prstClr val="black">
                  <a:tint val="75000"/>
                </a:prstClr>
              </a:solidFill>
              <a:latin typeface="Calibri"/>
            </a:endParaRPr>
          </a:p>
        </p:txBody>
      </p:sp>
    </p:spTree>
    <p:extLst>
      <p:ext uri="{BB962C8B-B14F-4D97-AF65-F5344CB8AC3E}">
        <p14:creationId xmlns:p14="http://schemas.microsoft.com/office/powerpoint/2010/main" val="217948011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r>
              <a:rPr lang="en-US" sz="3400" dirty="0" smtClean="0"/>
              <a:t>WP6:Next </a:t>
            </a:r>
            <a:r>
              <a:rPr lang="en-US" sz="3400" dirty="0"/>
              <a:t>Six </a:t>
            </a:r>
            <a:r>
              <a:rPr lang="en-US" sz="3400" dirty="0" smtClean="0"/>
              <a:t>Months</a:t>
            </a:r>
            <a:endParaRPr lang="en-US" sz="3600" dirty="0"/>
          </a:p>
        </p:txBody>
      </p:sp>
      <p:sp>
        <p:nvSpPr>
          <p:cNvPr id="3" name="Content Placeholder 2"/>
          <p:cNvSpPr>
            <a:spLocks noGrp="1"/>
          </p:cNvSpPr>
          <p:nvPr>
            <p:ph idx="1"/>
          </p:nvPr>
        </p:nvSpPr>
        <p:spPr/>
        <p:txBody>
          <a:bodyPr lIns="85699" tIns="42850" rIns="85699" bIns="42850"/>
          <a:lstStyle/>
          <a:p>
            <a:pPr>
              <a:buFont typeface="Arial"/>
              <a:buChar char="•"/>
            </a:pPr>
            <a:r>
              <a:rPr lang="en-US" dirty="0" smtClean="0">
                <a:solidFill>
                  <a:srgbClr val="000000"/>
                </a:solidFill>
              </a:rPr>
              <a:t>Prepare for IVDR (June 9):</a:t>
            </a:r>
          </a:p>
          <a:p>
            <a:pPr lvl="1" indent="-342900">
              <a:buFont typeface="Arial"/>
              <a:buChar char="•"/>
            </a:pPr>
            <a:r>
              <a:rPr lang="en-US" dirty="0" smtClean="0"/>
              <a:t>Settle interfaces</a:t>
            </a:r>
          </a:p>
          <a:p>
            <a:pPr lvl="1" indent="-342900">
              <a:buFont typeface="Arial"/>
              <a:buChar char="•"/>
            </a:pPr>
            <a:r>
              <a:rPr lang="en-US" dirty="0" smtClean="0">
                <a:solidFill>
                  <a:srgbClr val="000000"/>
                </a:solidFill>
              </a:rPr>
              <a:t>Finish simulations of tolerances (input for procurement)</a:t>
            </a:r>
          </a:p>
          <a:p>
            <a:pPr>
              <a:buFont typeface="Arial"/>
              <a:buChar char="•"/>
            </a:pPr>
            <a:r>
              <a:rPr lang="en-US" dirty="0" smtClean="0"/>
              <a:t>Prepare for Critical DR (June 9 + 3 months?)</a:t>
            </a:r>
          </a:p>
          <a:p>
            <a:pPr>
              <a:buFont typeface="Arial"/>
              <a:buChar char="•"/>
            </a:pPr>
            <a:r>
              <a:rPr lang="en-US" dirty="0" smtClean="0">
                <a:solidFill>
                  <a:srgbClr val="000000"/>
                </a:solidFill>
              </a:rPr>
              <a:t>Prepare and start procurement</a:t>
            </a: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54</a:t>
            </a:fld>
            <a:endParaRPr lang="sv-SE">
              <a:solidFill>
                <a:prstClr val="black">
                  <a:tint val="75000"/>
                </a:prstClr>
              </a:solidFill>
              <a:latin typeface="Calibri"/>
            </a:endParaRPr>
          </a:p>
        </p:txBody>
      </p:sp>
    </p:spTree>
    <p:extLst>
      <p:ext uri="{BB962C8B-B14F-4D97-AF65-F5344CB8AC3E}">
        <p14:creationId xmlns:p14="http://schemas.microsoft.com/office/powerpoint/2010/main" val="143066407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r>
              <a:rPr lang="en-US" sz="3400" dirty="0" smtClean="0"/>
              <a:t>WP8: Next </a:t>
            </a:r>
            <a:r>
              <a:rPr lang="en-US" sz="3400" dirty="0"/>
              <a:t>Six </a:t>
            </a:r>
            <a:r>
              <a:rPr lang="en-US" sz="3400" dirty="0" smtClean="0"/>
              <a:t>Months</a:t>
            </a:r>
            <a:endParaRPr lang="en-US" sz="3600" dirty="0"/>
          </a:p>
        </p:txBody>
      </p:sp>
      <p:sp>
        <p:nvSpPr>
          <p:cNvPr id="3" name="Content Placeholder 2"/>
          <p:cNvSpPr>
            <a:spLocks noGrp="1"/>
          </p:cNvSpPr>
          <p:nvPr>
            <p:ph idx="1"/>
          </p:nvPr>
        </p:nvSpPr>
        <p:spPr/>
        <p:txBody>
          <a:bodyPr lIns="85699" tIns="42850" rIns="85699" bIns="42850"/>
          <a:lstStyle/>
          <a:p>
            <a:pPr marL="342900" indent="-342900">
              <a:buFont typeface="Arial"/>
              <a:buChar char="•"/>
            </a:pPr>
            <a:r>
              <a:rPr lang="en-US" dirty="0" err="1" smtClean="0"/>
              <a:t>HoAs</a:t>
            </a:r>
            <a:r>
              <a:rPr lang="en-US" dirty="0" smtClean="0"/>
              <a:t> and in kind contracts signatures, and </a:t>
            </a:r>
            <a:r>
              <a:rPr lang="en-US" dirty="0" err="1" smtClean="0"/>
              <a:t>finalisation</a:t>
            </a:r>
            <a:r>
              <a:rPr lang="en-US" dirty="0" smtClean="0"/>
              <a:t> of the </a:t>
            </a:r>
            <a:r>
              <a:rPr lang="en-US" dirty="0" err="1" smtClean="0"/>
              <a:t>SoWs</a:t>
            </a:r>
            <a:r>
              <a:rPr lang="en-US" dirty="0" smtClean="0"/>
              <a:t> (mid summer)</a:t>
            </a:r>
          </a:p>
          <a:p>
            <a:pPr marL="342900" indent="-342900">
              <a:buFont typeface="Arial"/>
              <a:buChar char="•"/>
            </a:pPr>
            <a:r>
              <a:rPr lang="en-US" dirty="0" smtClean="0"/>
              <a:t>Continued follow-up of IOT, klystron, and modulator contracts</a:t>
            </a:r>
          </a:p>
          <a:p>
            <a:pPr marL="342900" indent="-342900">
              <a:buFont typeface="Arial"/>
              <a:buChar char="•"/>
            </a:pPr>
            <a:r>
              <a:rPr lang="en-US" dirty="0" smtClean="0">
                <a:solidFill>
                  <a:srgbClr val="000000"/>
                </a:solidFill>
              </a:rPr>
              <a:t>Finalization of the SML modulator prototype</a:t>
            </a:r>
          </a:p>
          <a:p>
            <a:pPr marL="342900" indent="-342900">
              <a:buFont typeface="Arial"/>
              <a:buChar char="•"/>
            </a:pPr>
            <a:r>
              <a:rPr lang="en-US" dirty="0" smtClean="0"/>
              <a:t>First HV tests of SML prototype</a:t>
            </a:r>
          </a:p>
          <a:p>
            <a:pPr marL="342900" indent="-342900">
              <a:buFont typeface="Arial"/>
              <a:buChar char="•"/>
            </a:pPr>
            <a:r>
              <a:rPr lang="en-US" dirty="0" smtClean="0">
                <a:solidFill>
                  <a:srgbClr val="000000"/>
                </a:solidFill>
              </a:rPr>
              <a:t>Hiring of four positions to the RF group</a:t>
            </a:r>
          </a:p>
          <a:p>
            <a:pPr marL="342900" indent="-342900">
              <a:buFont typeface="Arial"/>
              <a:buChar char="•"/>
            </a:pPr>
            <a:r>
              <a:rPr lang="en-US" dirty="0" smtClean="0"/>
              <a:t>Finalization of interlock system design</a:t>
            </a:r>
          </a:p>
          <a:p>
            <a:pPr marL="342900" indent="-342900">
              <a:buFont typeface="Arial"/>
              <a:buChar char="•"/>
            </a:pPr>
            <a:r>
              <a:rPr lang="en-US" dirty="0" smtClean="0">
                <a:solidFill>
                  <a:srgbClr val="000000"/>
                </a:solidFill>
              </a:rPr>
              <a:t>Phase reference line prototype</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55</a:t>
            </a:fld>
            <a:endParaRPr lang="sv-SE">
              <a:solidFill>
                <a:prstClr val="black">
                  <a:tint val="75000"/>
                </a:prstClr>
              </a:solidFill>
              <a:latin typeface="Calibri"/>
            </a:endParaRPr>
          </a:p>
        </p:txBody>
      </p:sp>
    </p:spTree>
    <p:extLst>
      <p:ext uri="{BB962C8B-B14F-4D97-AF65-F5344CB8AC3E}">
        <p14:creationId xmlns:p14="http://schemas.microsoft.com/office/powerpoint/2010/main" val="6385934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WP3 : DTL </a:t>
            </a:r>
            <a:r>
              <a:rPr lang="en-GB" dirty="0" smtClean="0"/>
              <a:t>Technological </a:t>
            </a:r>
            <a:r>
              <a:rPr lang="en-GB" dirty="0"/>
              <a:t>prototype of the brazed drift tube before e-beam welding</a:t>
            </a:r>
            <a:r>
              <a:rPr lang="en-US" dirty="0"/>
              <a:t> </a:t>
            </a:r>
          </a:p>
        </p:txBody>
      </p:sp>
      <p:sp>
        <p:nvSpPr>
          <p:cNvPr id="4" name="Slide Number Placeholder 3"/>
          <p:cNvSpPr>
            <a:spLocks noGrp="1"/>
          </p:cNvSpPr>
          <p:nvPr>
            <p:ph type="sldNum" sz="quarter" idx="12"/>
          </p:nvPr>
        </p:nvSpPr>
        <p:spPr/>
        <p:txBody>
          <a:bodyPr/>
          <a:lstStyle/>
          <a:p>
            <a:fld id="{038C62C7-F79B-CD4A-A5DF-5683BBEC4A65}" type="slidenum">
              <a:rPr lang="sv-SE" smtClean="0"/>
              <a:t>6</a:t>
            </a:fld>
            <a:endParaRPr lang="sv-SE"/>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578913" y="1944052"/>
            <a:ext cx="3328779" cy="4161717"/>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5008806" y="1944052"/>
            <a:ext cx="2923809" cy="4412298"/>
          </a:xfrm>
          <a:prstGeom prst="rect">
            <a:avLst/>
          </a:prstGeom>
          <a:noFill/>
          <a:ln>
            <a:noFill/>
          </a:ln>
        </p:spPr>
      </p:pic>
    </p:spTree>
    <p:extLst>
      <p:ext uri="{BB962C8B-B14F-4D97-AF65-F5344CB8AC3E}">
        <p14:creationId xmlns:p14="http://schemas.microsoft.com/office/powerpoint/2010/main" val="29427197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WP4 Spoke Cavities &amp; </a:t>
            </a:r>
            <a:r>
              <a:rPr lang="en-US" dirty="0" err="1" smtClean="0"/>
              <a:t>Cryomodules</a:t>
            </a:r>
            <a:endParaRPr lang="en-US" dirty="0"/>
          </a:p>
        </p:txBody>
      </p:sp>
      <p:sp>
        <p:nvSpPr>
          <p:cNvPr id="19" name="ZoneTexte 18"/>
          <p:cNvSpPr txBox="1"/>
          <p:nvPr/>
        </p:nvSpPr>
        <p:spPr>
          <a:xfrm>
            <a:off x="72009" y="1454721"/>
            <a:ext cx="8964487" cy="800219"/>
          </a:xfrm>
          <a:prstGeom prst="rect">
            <a:avLst/>
          </a:prstGeom>
          <a:noFill/>
        </p:spPr>
        <p:txBody>
          <a:bodyPr wrap="square" rtlCol="0">
            <a:spAutoFit/>
          </a:bodyPr>
          <a:lstStyle/>
          <a:p>
            <a:r>
              <a:rPr lang="en-US" sz="2200" b="1" dirty="0" smtClean="0">
                <a:solidFill>
                  <a:srgbClr val="5F2987"/>
                </a:solidFill>
                <a:latin typeface="Calibri" pitchFamily="34" charset="0"/>
                <a:cs typeface="Calibri" pitchFamily="34" charset="0"/>
              </a:rPr>
              <a:t>Spoke cavity prototype test results (Jan. – March 2015):</a:t>
            </a:r>
            <a:endParaRPr lang="en-US" sz="2200" b="1" dirty="0" smtClean="0">
              <a:latin typeface="Calibri" pitchFamily="34" charset="0"/>
              <a:cs typeface="Calibri" pitchFamily="34" charset="0"/>
            </a:endParaRPr>
          </a:p>
          <a:p>
            <a:pPr marL="360363">
              <a:spcAft>
                <a:spcPts val="300"/>
              </a:spcAft>
              <a:buFont typeface="Arial" pitchFamily="34" charset="0"/>
              <a:buChar char="•"/>
            </a:pPr>
            <a:r>
              <a:rPr lang="en-US" sz="2400" b="1" dirty="0" smtClean="0">
                <a:latin typeface="Calibri" pitchFamily="34" charset="0"/>
                <a:cs typeface="Calibri" pitchFamily="34" charset="0"/>
              </a:rPr>
              <a:t> </a:t>
            </a:r>
            <a:r>
              <a:rPr lang="en-US" sz="2000" dirty="0" smtClean="0">
                <a:solidFill>
                  <a:schemeClr val="accent2">
                    <a:lumMod val="75000"/>
                  </a:schemeClr>
                </a:solidFill>
                <a:latin typeface="Calibri" pitchFamily="34" charset="0"/>
                <a:cs typeface="Calibri" pitchFamily="34" charset="0"/>
              </a:rPr>
              <a:t>Excellent performances</a:t>
            </a:r>
            <a:r>
              <a:rPr lang="en-US" sz="2000" dirty="0" smtClean="0">
                <a:latin typeface="Calibri" pitchFamily="34" charset="0"/>
                <a:cs typeface="Calibri" pitchFamily="34" charset="0"/>
              </a:rPr>
              <a:t>, well within specifications (both on </a:t>
            </a:r>
            <a:r>
              <a:rPr lang="en-US" sz="2000" dirty="0" err="1" smtClean="0">
                <a:latin typeface="Calibri" pitchFamily="34" charset="0"/>
                <a:cs typeface="Calibri" pitchFamily="34" charset="0"/>
              </a:rPr>
              <a:t>Eacc</a:t>
            </a:r>
            <a:r>
              <a:rPr lang="en-US" sz="2000" dirty="0" smtClean="0">
                <a:latin typeface="Calibri" pitchFamily="34" charset="0"/>
                <a:cs typeface="Calibri" pitchFamily="34" charset="0"/>
              </a:rPr>
              <a:t> &amp; </a:t>
            </a:r>
            <a:r>
              <a:rPr lang="en-US" sz="2000" dirty="0" err="1" smtClean="0">
                <a:latin typeface="Calibri" pitchFamily="34" charset="0"/>
                <a:cs typeface="Calibri" pitchFamily="34" charset="0"/>
              </a:rPr>
              <a:t>Qo</a:t>
            </a:r>
            <a:r>
              <a:rPr lang="en-US" sz="2000" dirty="0" smtClean="0">
                <a:latin typeface="Calibri" pitchFamily="34" charset="0"/>
                <a:cs typeface="Calibri" pitchFamily="34" charset="0"/>
              </a:rPr>
              <a:t>)</a:t>
            </a:r>
          </a:p>
        </p:txBody>
      </p:sp>
      <p:sp>
        <p:nvSpPr>
          <p:cNvPr id="20" name="ZoneTexte 19"/>
          <p:cNvSpPr txBox="1"/>
          <p:nvPr/>
        </p:nvSpPr>
        <p:spPr>
          <a:xfrm>
            <a:off x="6650947" y="2429467"/>
            <a:ext cx="2423783" cy="4124206"/>
          </a:xfrm>
          <a:prstGeom prst="rect">
            <a:avLst/>
          </a:prstGeom>
          <a:noFill/>
        </p:spPr>
        <p:txBody>
          <a:bodyPr wrap="square" rtlCol="0">
            <a:spAutoFit/>
          </a:bodyPr>
          <a:lstStyle/>
          <a:p>
            <a:pPr>
              <a:spcAft>
                <a:spcPts val="300"/>
              </a:spcAft>
              <a:buFont typeface="Arial" pitchFamily="34" charset="0"/>
              <a:buChar char="•"/>
            </a:pPr>
            <a:r>
              <a:rPr lang="en-US" dirty="0">
                <a:latin typeface="Calibri" pitchFamily="34" charset="0"/>
                <a:cs typeface="Calibri" pitchFamily="34" charset="0"/>
              </a:rPr>
              <a:t> </a:t>
            </a:r>
            <a:r>
              <a:rPr lang="en-US" dirty="0" err="1" smtClean="0">
                <a:latin typeface="Calibri" pitchFamily="34" charset="0"/>
                <a:cs typeface="Calibri" pitchFamily="34" charset="0"/>
              </a:rPr>
              <a:t>Eacc</a:t>
            </a:r>
            <a:r>
              <a:rPr lang="en-US" dirty="0" smtClean="0">
                <a:latin typeface="Calibri" pitchFamily="34" charset="0"/>
                <a:cs typeface="Calibri" pitchFamily="34" charset="0"/>
              </a:rPr>
              <a:t> max=15.1 MV/m achieved with </a:t>
            </a:r>
            <a:r>
              <a:rPr lang="en-US" dirty="0" err="1" smtClean="0">
                <a:latin typeface="Calibri" pitchFamily="34" charset="0"/>
                <a:cs typeface="Calibri" pitchFamily="34" charset="0"/>
              </a:rPr>
              <a:t>Giulietta</a:t>
            </a:r>
            <a:endParaRPr lang="en-US" dirty="0" smtClean="0">
              <a:latin typeface="Calibri" pitchFamily="34" charset="0"/>
              <a:cs typeface="Calibri" pitchFamily="34" charset="0"/>
            </a:endParaRPr>
          </a:p>
          <a:p>
            <a:pPr>
              <a:spcAft>
                <a:spcPts val="300"/>
              </a:spcAft>
              <a:buFont typeface="Arial" pitchFamily="34" charset="0"/>
              <a:buChar char="•"/>
            </a:pPr>
            <a:r>
              <a:rPr lang="en-US" dirty="0" smtClean="0">
                <a:latin typeface="Calibri" pitchFamily="34" charset="0"/>
                <a:cs typeface="Calibri" pitchFamily="34" charset="0"/>
              </a:rPr>
              <a:t> Several MP barriers, but quite easily processed</a:t>
            </a:r>
          </a:p>
          <a:p>
            <a:pPr>
              <a:spcAft>
                <a:spcPts val="300"/>
              </a:spcAft>
              <a:buFont typeface="Arial" pitchFamily="34" charset="0"/>
              <a:buChar char="•"/>
            </a:pPr>
            <a:r>
              <a:rPr lang="en-US" dirty="0" smtClean="0">
                <a:latin typeface="Calibri" pitchFamily="34" charset="0"/>
                <a:cs typeface="Calibri" pitchFamily="34" charset="0"/>
              </a:rPr>
              <a:t> Best </a:t>
            </a:r>
            <a:r>
              <a:rPr lang="en-US" dirty="0" err="1" smtClean="0">
                <a:latin typeface="Calibri" pitchFamily="34" charset="0"/>
                <a:cs typeface="Calibri" pitchFamily="34" charset="0"/>
              </a:rPr>
              <a:t>Qo</a:t>
            </a:r>
            <a:r>
              <a:rPr lang="en-US" dirty="0" smtClean="0">
                <a:latin typeface="Calibri" pitchFamily="34" charset="0"/>
                <a:cs typeface="Calibri" pitchFamily="34" charset="0"/>
              </a:rPr>
              <a:t> is &gt; 10</a:t>
            </a:r>
            <a:r>
              <a:rPr lang="en-US" baseline="30000" dirty="0" smtClean="0">
                <a:latin typeface="Calibri" pitchFamily="34" charset="0"/>
                <a:cs typeface="Calibri" pitchFamily="34" charset="0"/>
              </a:rPr>
              <a:t>10</a:t>
            </a:r>
            <a:r>
              <a:rPr lang="en-US" dirty="0" smtClean="0">
                <a:latin typeface="Calibri" pitchFamily="34" charset="0"/>
                <a:cs typeface="Calibri" pitchFamily="34" charset="0"/>
              </a:rPr>
              <a:t> at low field</a:t>
            </a:r>
          </a:p>
          <a:p>
            <a:pPr>
              <a:spcAft>
                <a:spcPts val="300"/>
              </a:spcAft>
              <a:buFont typeface="Arial" pitchFamily="34" charset="0"/>
              <a:buChar char="•"/>
            </a:pPr>
            <a:r>
              <a:rPr lang="en-US" dirty="0" smtClean="0">
                <a:latin typeface="Calibri" pitchFamily="34" charset="0"/>
                <a:cs typeface="Calibri" pitchFamily="34" charset="0"/>
              </a:rPr>
              <a:t> Strong FE at max gradient</a:t>
            </a:r>
          </a:p>
          <a:p>
            <a:pPr>
              <a:spcAft>
                <a:spcPts val="300"/>
              </a:spcAft>
              <a:buFont typeface="Arial" pitchFamily="34" charset="0"/>
              <a:buChar char="•"/>
            </a:pPr>
            <a:r>
              <a:rPr lang="en-US" dirty="0" smtClean="0">
                <a:latin typeface="Calibri" pitchFamily="34" charset="0"/>
                <a:cs typeface="Calibri" pitchFamily="34" charset="0"/>
              </a:rPr>
              <a:t> Limitations on all 3 cavities is cooling capacity (unstable conditions, cavity in vertical position)</a:t>
            </a:r>
          </a:p>
        </p:txBody>
      </p:sp>
      <p:pic>
        <p:nvPicPr>
          <p:cNvPr id="1027" name="Picture 3"/>
          <p:cNvPicPr>
            <a:picLocks noChangeAspect="1" noChangeArrowheads="1"/>
          </p:cNvPicPr>
          <p:nvPr/>
        </p:nvPicPr>
        <p:blipFill>
          <a:blip r:embed="rId2"/>
          <a:srcRect/>
          <a:stretch>
            <a:fillRect/>
          </a:stretch>
        </p:blipFill>
        <p:spPr bwMode="auto">
          <a:xfrm>
            <a:off x="86178" y="2355270"/>
            <a:ext cx="6533449" cy="4397808"/>
          </a:xfrm>
          <a:prstGeom prst="rect">
            <a:avLst/>
          </a:prstGeom>
          <a:noFill/>
          <a:ln w="9525">
            <a:noFill/>
            <a:miter lim="800000"/>
            <a:headEnd/>
            <a:tailEnd/>
          </a:ln>
          <a:effectLst/>
        </p:spPr>
      </p:pic>
    </p:spTree>
    <p:extLst>
      <p:ext uri="{BB962C8B-B14F-4D97-AF65-F5344CB8AC3E}">
        <p14:creationId xmlns:p14="http://schemas.microsoft.com/office/powerpoint/2010/main" val="13204432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WP4: Spoke cryomodules: design &amp; prototype fabrication</a:t>
            </a:r>
            <a:endParaRPr lang="en-US" dirty="0"/>
          </a:p>
        </p:txBody>
      </p:sp>
      <p:sp>
        <p:nvSpPr>
          <p:cNvPr id="19" name="ZoneTexte 18"/>
          <p:cNvSpPr txBox="1"/>
          <p:nvPr/>
        </p:nvSpPr>
        <p:spPr>
          <a:xfrm>
            <a:off x="72009" y="1454721"/>
            <a:ext cx="8964487" cy="430887"/>
          </a:xfrm>
          <a:prstGeom prst="rect">
            <a:avLst/>
          </a:prstGeom>
          <a:noFill/>
        </p:spPr>
        <p:txBody>
          <a:bodyPr wrap="square" rtlCol="0">
            <a:spAutoFit/>
          </a:bodyPr>
          <a:lstStyle/>
          <a:p>
            <a:pPr>
              <a:spcAft>
                <a:spcPts val="300"/>
              </a:spcAft>
            </a:pPr>
            <a:r>
              <a:rPr lang="en-US" sz="2200" b="1" dirty="0" smtClean="0">
                <a:solidFill>
                  <a:srgbClr val="5F2987"/>
                </a:solidFill>
                <a:latin typeface="Calibri" pitchFamily="34" charset="0"/>
                <a:cs typeface="Calibri" pitchFamily="34" charset="0"/>
              </a:rPr>
              <a:t>Prototype fabrication: power couplers, CTS</a:t>
            </a:r>
            <a:endParaRPr lang="en-US" sz="2200" b="1" dirty="0" smtClean="0">
              <a:latin typeface="Calibri" pitchFamily="34" charset="0"/>
              <a:cs typeface="Calibri" pitchFamily="34" charset="0"/>
            </a:endParaRPr>
          </a:p>
        </p:txBody>
      </p:sp>
      <p:sp>
        <p:nvSpPr>
          <p:cNvPr id="7" name="ZoneTexte 6"/>
          <p:cNvSpPr txBox="1"/>
          <p:nvPr/>
        </p:nvSpPr>
        <p:spPr>
          <a:xfrm>
            <a:off x="5074546" y="3788627"/>
            <a:ext cx="3415615" cy="584775"/>
          </a:xfrm>
          <a:prstGeom prst="rect">
            <a:avLst/>
          </a:prstGeom>
          <a:noFill/>
        </p:spPr>
        <p:txBody>
          <a:bodyPr wrap="none" rtlCol="0">
            <a:spAutoFit/>
          </a:bodyPr>
          <a:lstStyle/>
          <a:p>
            <a:r>
              <a:rPr lang="fr-FR" sz="1600" b="1" dirty="0" smtClean="0">
                <a:solidFill>
                  <a:schemeClr val="accent2">
                    <a:lumMod val="75000"/>
                  </a:schemeClr>
                </a:solidFill>
              </a:rPr>
              <a:t>Cold </a:t>
            </a:r>
            <a:r>
              <a:rPr lang="fr-FR" sz="1600" b="1" dirty="0" err="1">
                <a:solidFill>
                  <a:schemeClr val="accent2">
                    <a:lumMod val="75000"/>
                  </a:schemeClr>
                </a:solidFill>
              </a:rPr>
              <a:t>T</a:t>
            </a:r>
            <a:r>
              <a:rPr lang="fr-FR" sz="1600" b="1" dirty="0" err="1" smtClean="0">
                <a:solidFill>
                  <a:schemeClr val="accent2">
                    <a:lumMod val="75000"/>
                  </a:schemeClr>
                </a:solidFill>
              </a:rPr>
              <a:t>uning</a:t>
            </a:r>
            <a:r>
              <a:rPr lang="fr-FR" sz="1600" b="1" dirty="0" smtClean="0">
                <a:solidFill>
                  <a:schemeClr val="accent2">
                    <a:lumMod val="75000"/>
                  </a:schemeClr>
                </a:solidFill>
              </a:rPr>
              <a:t> System: </a:t>
            </a:r>
            <a:r>
              <a:rPr lang="fr-FR" sz="1600" dirty="0" smtClean="0"/>
              <a:t>2 </a:t>
            </a:r>
            <a:r>
              <a:rPr lang="fr-FR" sz="1600" dirty="0" err="1" smtClean="0"/>
              <a:t>units</a:t>
            </a:r>
            <a:r>
              <a:rPr lang="fr-FR" sz="1600" dirty="0" smtClean="0"/>
              <a:t> </a:t>
            </a:r>
            <a:r>
              <a:rPr lang="fr-FR" sz="1600" dirty="0" err="1" smtClean="0"/>
              <a:t>fabricated</a:t>
            </a:r>
            <a:r>
              <a:rPr lang="fr-FR" sz="1600" dirty="0" smtClean="0"/>
              <a:t> </a:t>
            </a:r>
          </a:p>
          <a:p>
            <a:r>
              <a:rPr lang="fr-FR" sz="1600" dirty="0" smtClean="0"/>
              <a:t>and </a:t>
            </a:r>
            <a:r>
              <a:rPr lang="fr-FR" sz="1600" dirty="0" err="1" smtClean="0"/>
              <a:t>tested</a:t>
            </a:r>
            <a:r>
              <a:rPr lang="fr-FR" sz="1600" dirty="0" smtClean="0"/>
              <a:t>, 2 more </a:t>
            </a:r>
            <a:r>
              <a:rPr lang="fr-FR" sz="1600" dirty="0" err="1" smtClean="0"/>
              <a:t>under</a:t>
            </a:r>
            <a:r>
              <a:rPr lang="fr-FR" sz="1600" dirty="0" smtClean="0"/>
              <a:t> production</a:t>
            </a:r>
            <a:endParaRPr lang="fr-FR" sz="1600" dirty="0"/>
          </a:p>
        </p:txBody>
      </p:sp>
      <p:sp>
        <p:nvSpPr>
          <p:cNvPr id="10" name="ZoneTexte 9"/>
          <p:cNvSpPr txBox="1"/>
          <p:nvPr/>
        </p:nvSpPr>
        <p:spPr>
          <a:xfrm>
            <a:off x="1122910" y="6012731"/>
            <a:ext cx="3328424" cy="830997"/>
          </a:xfrm>
          <a:prstGeom prst="rect">
            <a:avLst/>
          </a:prstGeom>
          <a:noFill/>
        </p:spPr>
        <p:txBody>
          <a:bodyPr wrap="square" rtlCol="0">
            <a:spAutoFit/>
          </a:bodyPr>
          <a:lstStyle/>
          <a:p>
            <a:r>
              <a:rPr lang="en-US" sz="1600" b="1" dirty="0" smtClean="0">
                <a:solidFill>
                  <a:schemeClr val="accent2">
                    <a:lumMod val="75000"/>
                  </a:schemeClr>
                </a:solidFill>
              </a:rPr>
              <a:t>Power coupler conditioning bench</a:t>
            </a:r>
            <a:r>
              <a:rPr lang="en-US" sz="1600" dirty="0" smtClean="0"/>
              <a:t>: all parts realized, dry assembly done.</a:t>
            </a:r>
          </a:p>
          <a:p>
            <a:r>
              <a:rPr lang="en-US" sz="1600" dirty="0" smtClean="0"/>
              <a:t>Now in clean room for preparation</a:t>
            </a:r>
            <a:endParaRPr lang="en-US" sz="1600" dirty="0"/>
          </a:p>
        </p:txBody>
      </p:sp>
      <p:pic>
        <p:nvPicPr>
          <p:cNvPr id="2050" name="Picture 2"/>
          <p:cNvPicPr>
            <a:picLocks noChangeAspect="1" noChangeArrowheads="1"/>
          </p:cNvPicPr>
          <p:nvPr/>
        </p:nvPicPr>
        <p:blipFill>
          <a:blip r:embed="rId2"/>
          <a:srcRect/>
          <a:stretch>
            <a:fillRect/>
          </a:stretch>
        </p:blipFill>
        <p:spPr bwMode="auto">
          <a:xfrm>
            <a:off x="1681250" y="2644307"/>
            <a:ext cx="2156460" cy="3368424"/>
          </a:xfrm>
          <a:prstGeom prst="rect">
            <a:avLst/>
          </a:prstGeom>
          <a:noFill/>
          <a:ln w="9525">
            <a:noFill/>
            <a:miter lim="800000"/>
            <a:headEnd/>
            <a:tailEnd/>
          </a:ln>
        </p:spPr>
      </p:pic>
      <p:pic>
        <p:nvPicPr>
          <p:cNvPr id="12" name="Picture 2" descr="D:\ESS\SAF\IMG_0611.JPG"/>
          <p:cNvPicPr>
            <a:picLocks noChangeAspect="1" noChangeArrowheads="1"/>
          </p:cNvPicPr>
          <p:nvPr/>
        </p:nvPicPr>
        <p:blipFill>
          <a:blip r:embed="rId3" cstate="print"/>
          <a:srcRect r="19402"/>
          <a:stretch>
            <a:fillRect/>
          </a:stretch>
        </p:blipFill>
        <p:spPr bwMode="auto">
          <a:xfrm>
            <a:off x="5577598" y="1504755"/>
            <a:ext cx="3303168" cy="2305145"/>
          </a:xfrm>
          <a:prstGeom prst="rect">
            <a:avLst/>
          </a:prstGeom>
          <a:noFill/>
        </p:spPr>
      </p:pic>
      <p:pic>
        <p:nvPicPr>
          <p:cNvPr id="14" name="Picture 2"/>
          <p:cNvPicPr>
            <a:picLocks noChangeAspect="1" noChangeArrowheads="1"/>
          </p:cNvPicPr>
          <p:nvPr/>
        </p:nvPicPr>
        <p:blipFill>
          <a:blip r:embed="rId4" cstate="print"/>
          <a:srcRect r="62819"/>
          <a:stretch>
            <a:fillRect/>
          </a:stretch>
        </p:blipFill>
        <p:spPr bwMode="auto">
          <a:xfrm>
            <a:off x="72009" y="2479965"/>
            <a:ext cx="1455520" cy="3400762"/>
          </a:xfrm>
          <a:prstGeom prst="rect">
            <a:avLst/>
          </a:prstGeom>
          <a:noFill/>
          <a:ln w="9525">
            <a:noFill/>
            <a:miter lim="800000"/>
            <a:headEnd/>
            <a:tailEnd/>
          </a:ln>
        </p:spPr>
      </p:pic>
      <p:pic>
        <p:nvPicPr>
          <p:cNvPr id="15" name="Picture 5" descr="D:\ESS\doorknob\IMGP3000.jpg"/>
          <p:cNvPicPr>
            <a:picLocks noChangeAspect="1" noChangeArrowheads="1"/>
          </p:cNvPicPr>
          <p:nvPr/>
        </p:nvPicPr>
        <p:blipFill rotWithShape="1">
          <a:blip r:embed="rId5" cstate="print"/>
          <a:srcRect l="9576" t="9330" r="3993"/>
          <a:stretch/>
        </p:blipFill>
        <p:spPr bwMode="auto">
          <a:xfrm>
            <a:off x="7396224" y="4442677"/>
            <a:ext cx="1148394" cy="1819092"/>
          </a:xfrm>
          <a:prstGeom prst="rect">
            <a:avLst/>
          </a:prstGeom>
          <a:noFill/>
        </p:spPr>
      </p:pic>
      <p:sp>
        <p:nvSpPr>
          <p:cNvPr id="16" name="ZoneTexte 15"/>
          <p:cNvSpPr txBox="1"/>
          <p:nvPr/>
        </p:nvSpPr>
        <p:spPr>
          <a:xfrm>
            <a:off x="72009" y="1885608"/>
            <a:ext cx="3944752" cy="584775"/>
          </a:xfrm>
          <a:prstGeom prst="rect">
            <a:avLst/>
          </a:prstGeom>
          <a:noFill/>
        </p:spPr>
        <p:txBody>
          <a:bodyPr wrap="square" rtlCol="0">
            <a:spAutoFit/>
          </a:bodyPr>
          <a:lstStyle/>
          <a:p>
            <a:r>
              <a:rPr lang="en-US" sz="1600" b="1" dirty="0" smtClean="0">
                <a:solidFill>
                  <a:schemeClr val="accent2">
                    <a:lumMod val="75000"/>
                  </a:schemeClr>
                </a:solidFill>
              </a:rPr>
              <a:t>Power Coupler</a:t>
            </a:r>
            <a:r>
              <a:rPr lang="en-US" sz="1600" dirty="0" smtClean="0"/>
              <a:t>: 2 units achieved and received, 2 others in final production step</a:t>
            </a:r>
            <a:endParaRPr lang="en-US" sz="1600" dirty="0"/>
          </a:p>
        </p:txBody>
      </p:sp>
      <p:pic>
        <p:nvPicPr>
          <p:cNvPr id="17" name="Picture 2" descr="C:\Users\reynet.IPN\AppData\Local\Temp\IMG_0252.jpg"/>
          <p:cNvPicPr>
            <a:picLocks noChangeAspect="1" noChangeArrowheads="1"/>
          </p:cNvPicPr>
          <p:nvPr/>
        </p:nvPicPr>
        <p:blipFill>
          <a:blip r:embed="rId6" cstate="print"/>
          <a:srcRect l="13091" t="6099" r="3786" b="16719"/>
          <a:stretch>
            <a:fillRect/>
          </a:stretch>
        </p:blipFill>
        <p:spPr bwMode="auto">
          <a:xfrm>
            <a:off x="4890316" y="4708093"/>
            <a:ext cx="2150442" cy="1497557"/>
          </a:xfrm>
          <a:prstGeom prst="rect">
            <a:avLst/>
          </a:prstGeom>
          <a:noFill/>
        </p:spPr>
      </p:pic>
      <p:sp>
        <p:nvSpPr>
          <p:cNvPr id="18" name="ZoneTexte 17"/>
          <p:cNvSpPr txBox="1"/>
          <p:nvPr/>
        </p:nvSpPr>
        <p:spPr>
          <a:xfrm>
            <a:off x="4877532" y="6271043"/>
            <a:ext cx="4529724" cy="584775"/>
          </a:xfrm>
          <a:prstGeom prst="rect">
            <a:avLst/>
          </a:prstGeom>
          <a:noFill/>
        </p:spPr>
        <p:txBody>
          <a:bodyPr wrap="square" rtlCol="0">
            <a:spAutoFit/>
          </a:bodyPr>
          <a:lstStyle/>
          <a:p>
            <a:r>
              <a:rPr lang="en-US" sz="1600" b="1" dirty="0" smtClean="0">
                <a:solidFill>
                  <a:schemeClr val="accent2">
                    <a:lumMod val="75000"/>
                  </a:schemeClr>
                </a:solidFill>
              </a:rPr>
              <a:t>Power coupler parts</a:t>
            </a:r>
            <a:r>
              <a:rPr lang="en-US" sz="1600" dirty="0" smtClean="0"/>
              <a:t>: double wall external conductor and doorknob: fabricated</a:t>
            </a:r>
          </a:p>
        </p:txBody>
      </p:sp>
    </p:spTree>
    <p:extLst>
      <p:ext uri="{BB962C8B-B14F-4D97-AF65-F5344CB8AC3E}">
        <p14:creationId xmlns:p14="http://schemas.microsoft.com/office/powerpoint/2010/main" val="3601250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WP4: Spoke cryomodules: design &amp; prototype fabrication</a:t>
            </a:r>
            <a:endParaRPr lang="en-US" dirty="0"/>
          </a:p>
        </p:txBody>
      </p:sp>
      <p:sp>
        <p:nvSpPr>
          <p:cNvPr id="19" name="ZoneTexte 18"/>
          <p:cNvSpPr txBox="1"/>
          <p:nvPr/>
        </p:nvSpPr>
        <p:spPr>
          <a:xfrm>
            <a:off x="72009" y="1454721"/>
            <a:ext cx="8964487" cy="430887"/>
          </a:xfrm>
          <a:prstGeom prst="rect">
            <a:avLst/>
          </a:prstGeom>
          <a:noFill/>
        </p:spPr>
        <p:txBody>
          <a:bodyPr wrap="square" rtlCol="0">
            <a:spAutoFit/>
          </a:bodyPr>
          <a:lstStyle/>
          <a:p>
            <a:pPr>
              <a:spcAft>
                <a:spcPts val="300"/>
              </a:spcAft>
            </a:pPr>
            <a:r>
              <a:rPr lang="en-US" sz="2200" b="1" dirty="0" smtClean="0">
                <a:solidFill>
                  <a:srgbClr val="5F2987"/>
                </a:solidFill>
                <a:latin typeface="Calibri" pitchFamily="34" charset="0"/>
                <a:cs typeface="Calibri" pitchFamily="34" charset="0"/>
              </a:rPr>
              <a:t>Prototype cryomodule fabrication: all “big” parts fabricated</a:t>
            </a:r>
            <a:endParaRPr lang="en-US" sz="2200" b="1" dirty="0" smtClean="0">
              <a:latin typeface="Calibri" pitchFamily="34" charset="0"/>
              <a:cs typeface="Calibri" pitchFamily="34" charset="0"/>
            </a:endParaRPr>
          </a:p>
        </p:txBody>
      </p:sp>
      <p:pic>
        <p:nvPicPr>
          <p:cNvPr id="6" name="Picture 2" descr="D:\ESS\Enceinte a vide\Suivi SDMS\P1000634.JPG"/>
          <p:cNvPicPr>
            <a:picLocks noChangeAspect="1" noChangeArrowheads="1"/>
          </p:cNvPicPr>
          <p:nvPr/>
        </p:nvPicPr>
        <p:blipFill>
          <a:blip r:embed="rId2" cstate="print"/>
          <a:srcRect l="15961" t="11626" r="5618"/>
          <a:stretch>
            <a:fillRect/>
          </a:stretch>
        </p:blipFill>
        <p:spPr bwMode="auto">
          <a:xfrm>
            <a:off x="307545" y="2455328"/>
            <a:ext cx="2724155" cy="2302426"/>
          </a:xfrm>
          <a:prstGeom prst="rect">
            <a:avLst/>
          </a:prstGeom>
          <a:noFill/>
        </p:spPr>
      </p:pic>
      <p:sp>
        <p:nvSpPr>
          <p:cNvPr id="7" name="ZoneTexte 6"/>
          <p:cNvSpPr txBox="1"/>
          <p:nvPr/>
        </p:nvSpPr>
        <p:spPr>
          <a:xfrm>
            <a:off x="155140" y="1830188"/>
            <a:ext cx="3096682" cy="584775"/>
          </a:xfrm>
          <a:prstGeom prst="rect">
            <a:avLst/>
          </a:prstGeom>
          <a:noFill/>
        </p:spPr>
        <p:txBody>
          <a:bodyPr wrap="none" rtlCol="0">
            <a:spAutoFit/>
          </a:bodyPr>
          <a:lstStyle/>
          <a:p>
            <a:pPr algn="ctr"/>
            <a:r>
              <a:rPr lang="fr-FR" sz="1600" b="1" dirty="0" err="1" smtClean="0">
                <a:solidFill>
                  <a:schemeClr val="accent2">
                    <a:lumMod val="75000"/>
                  </a:schemeClr>
                </a:solidFill>
              </a:rPr>
              <a:t>Spoke</a:t>
            </a:r>
            <a:r>
              <a:rPr lang="fr-FR" sz="1600" b="1" dirty="0" smtClean="0">
                <a:solidFill>
                  <a:schemeClr val="accent2">
                    <a:lumMod val="75000"/>
                  </a:schemeClr>
                </a:solidFill>
              </a:rPr>
              <a:t> cryomodule vacuum </a:t>
            </a:r>
            <a:r>
              <a:rPr lang="fr-FR" sz="1600" b="1" dirty="0" err="1" smtClean="0">
                <a:solidFill>
                  <a:schemeClr val="accent2">
                    <a:lumMod val="75000"/>
                  </a:schemeClr>
                </a:solidFill>
              </a:rPr>
              <a:t>vessel</a:t>
            </a:r>
            <a:r>
              <a:rPr lang="fr-FR" sz="1600" b="1" dirty="0" smtClean="0">
                <a:solidFill>
                  <a:schemeClr val="accent2">
                    <a:lumMod val="75000"/>
                  </a:schemeClr>
                </a:solidFill>
              </a:rPr>
              <a:t>:</a:t>
            </a:r>
          </a:p>
          <a:p>
            <a:pPr algn="ctr"/>
            <a:r>
              <a:rPr lang="fr-FR" sz="1600" dirty="0" smtClean="0"/>
              <a:t>Fabrication </a:t>
            </a:r>
            <a:r>
              <a:rPr lang="fr-FR" sz="1600" dirty="0" err="1" smtClean="0"/>
              <a:t>achieved</a:t>
            </a:r>
            <a:r>
              <a:rPr lang="fr-FR" sz="1600" dirty="0" smtClean="0"/>
              <a:t> (FAT </a:t>
            </a:r>
            <a:r>
              <a:rPr lang="fr-FR" sz="1600" dirty="0" err="1" smtClean="0"/>
              <a:t>done</a:t>
            </a:r>
            <a:r>
              <a:rPr lang="fr-FR" sz="1600" dirty="0" smtClean="0"/>
              <a:t>)</a:t>
            </a:r>
            <a:endParaRPr lang="fr-FR" sz="1600" dirty="0"/>
          </a:p>
        </p:txBody>
      </p:sp>
      <p:pic>
        <p:nvPicPr>
          <p:cNvPr id="8" name="Picture 2" descr="P:\MPU-RDA\ESS\Images BAV\CRYOMODULE 2.png"/>
          <p:cNvPicPr>
            <a:picLocks noChangeAspect="1" noChangeArrowheads="1"/>
          </p:cNvPicPr>
          <p:nvPr/>
        </p:nvPicPr>
        <p:blipFill>
          <a:blip r:embed="rId3" cstate="print">
            <a:clrChange>
              <a:clrFrom>
                <a:srgbClr val="FFFFFF"/>
              </a:clrFrom>
              <a:clrTo>
                <a:srgbClr val="FFFFFF">
                  <a:alpha val="0"/>
                </a:srgbClr>
              </a:clrTo>
            </a:clrChange>
          </a:blip>
          <a:srcRect l="21825" r="23059"/>
          <a:stretch>
            <a:fillRect/>
          </a:stretch>
        </p:blipFill>
        <p:spPr bwMode="auto">
          <a:xfrm>
            <a:off x="5241472" y="1749678"/>
            <a:ext cx="3850967" cy="3930677"/>
          </a:xfrm>
          <a:prstGeom prst="rect">
            <a:avLst/>
          </a:prstGeom>
          <a:noFill/>
        </p:spPr>
      </p:pic>
      <p:sp>
        <p:nvSpPr>
          <p:cNvPr id="10" name="ZoneTexte 9"/>
          <p:cNvSpPr txBox="1"/>
          <p:nvPr/>
        </p:nvSpPr>
        <p:spPr>
          <a:xfrm>
            <a:off x="5430980" y="5757313"/>
            <a:ext cx="3328424" cy="830997"/>
          </a:xfrm>
          <a:prstGeom prst="rect">
            <a:avLst/>
          </a:prstGeom>
          <a:noFill/>
        </p:spPr>
        <p:txBody>
          <a:bodyPr wrap="square" rtlCol="0">
            <a:spAutoFit/>
          </a:bodyPr>
          <a:lstStyle/>
          <a:p>
            <a:r>
              <a:rPr lang="en-US" sz="1600" b="1" dirty="0" smtClean="0">
                <a:solidFill>
                  <a:schemeClr val="accent2">
                    <a:lumMod val="75000"/>
                  </a:schemeClr>
                </a:solidFill>
              </a:rPr>
              <a:t>Spoke valve box</a:t>
            </a:r>
            <a:r>
              <a:rPr lang="en-US" sz="1600" dirty="0" smtClean="0"/>
              <a:t>: detailed design in progress, procurement for heat exchanger and </a:t>
            </a:r>
            <a:r>
              <a:rPr lang="en-US" sz="1600" dirty="0" err="1" smtClean="0"/>
              <a:t>cryo</a:t>
            </a:r>
            <a:r>
              <a:rPr lang="en-US" sz="1600" dirty="0" smtClean="0"/>
              <a:t> valves is ongoing</a:t>
            </a:r>
            <a:endParaRPr lang="en-US" sz="1600" dirty="0"/>
          </a:p>
        </p:txBody>
      </p:sp>
      <p:pic>
        <p:nvPicPr>
          <p:cNvPr id="12" name="Picture 5" descr="D:\ESS\Photo-montage-103\P1000285.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5980" y="4901115"/>
            <a:ext cx="1787002" cy="1534790"/>
          </a:xfrm>
          <a:prstGeom prst="rect">
            <a:avLst/>
          </a:prstGeom>
          <a:noFill/>
        </p:spPr>
      </p:pic>
      <p:sp>
        <p:nvSpPr>
          <p:cNvPr id="13" name="ZoneTexte 12"/>
          <p:cNvSpPr txBox="1"/>
          <p:nvPr/>
        </p:nvSpPr>
        <p:spPr>
          <a:xfrm>
            <a:off x="155140" y="6429815"/>
            <a:ext cx="2015039" cy="338554"/>
          </a:xfrm>
          <a:prstGeom prst="rect">
            <a:avLst/>
          </a:prstGeom>
          <a:noFill/>
        </p:spPr>
        <p:txBody>
          <a:bodyPr wrap="none" rtlCol="0">
            <a:spAutoFit/>
          </a:bodyPr>
          <a:lstStyle/>
          <a:p>
            <a:pPr algn="ctr"/>
            <a:r>
              <a:rPr lang="fr-FR" sz="1600" b="1" dirty="0" smtClean="0">
                <a:solidFill>
                  <a:schemeClr val="accent2">
                    <a:lumMod val="75000"/>
                  </a:schemeClr>
                </a:solidFill>
              </a:rPr>
              <a:t>Cold/warm transition</a:t>
            </a:r>
          </a:p>
        </p:txBody>
      </p:sp>
      <p:pic>
        <p:nvPicPr>
          <p:cNvPr id="14" name="Picture 4" descr="D:\ESS\Photo-montage-103\P1000289.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256139" y="4871611"/>
            <a:ext cx="1207491" cy="1094719"/>
          </a:xfrm>
          <a:prstGeom prst="rect">
            <a:avLst/>
          </a:prstGeom>
          <a:noFill/>
        </p:spPr>
      </p:pic>
      <p:sp>
        <p:nvSpPr>
          <p:cNvPr id="15" name="ZoneTexte 14"/>
          <p:cNvSpPr txBox="1"/>
          <p:nvPr/>
        </p:nvSpPr>
        <p:spPr>
          <a:xfrm>
            <a:off x="2254265" y="6003383"/>
            <a:ext cx="1246944" cy="584775"/>
          </a:xfrm>
          <a:prstGeom prst="rect">
            <a:avLst/>
          </a:prstGeom>
          <a:noFill/>
        </p:spPr>
        <p:txBody>
          <a:bodyPr wrap="none" rtlCol="0">
            <a:spAutoFit/>
          </a:bodyPr>
          <a:lstStyle/>
          <a:p>
            <a:pPr algn="ctr"/>
            <a:r>
              <a:rPr lang="fr-FR" sz="1600" b="1" dirty="0" smtClean="0">
                <a:solidFill>
                  <a:schemeClr val="accent2">
                    <a:lumMod val="75000"/>
                  </a:schemeClr>
                </a:solidFill>
              </a:rPr>
              <a:t>Inter-</a:t>
            </a:r>
            <a:r>
              <a:rPr lang="fr-FR" sz="1600" b="1" dirty="0" err="1" smtClean="0">
                <a:solidFill>
                  <a:schemeClr val="accent2">
                    <a:lumMod val="75000"/>
                  </a:schemeClr>
                </a:solidFill>
              </a:rPr>
              <a:t>cavity</a:t>
            </a:r>
            <a:r>
              <a:rPr lang="fr-FR" sz="1600" b="1" dirty="0" smtClean="0">
                <a:solidFill>
                  <a:schemeClr val="accent2">
                    <a:lumMod val="75000"/>
                  </a:schemeClr>
                </a:solidFill>
              </a:rPr>
              <a:t>  </a:t>
            </a:r>
          </a:p>
          <a:p>
            <a:pPr algn="ctr"/>
            <a:r>
              <a:rPr lang="fr-FR" sz="1600" b="1" dirty="0" err="1" smtClean="0">
                <a:solidFill>
                  <a:schemeClr val="accent2">
                    <a:lumMod val="75000"/>
                  </a:schemeClr>
                </a:solidFill>
              </a:rPr>
              <a:t>belows</a:t>
            </a:r>
            <a:endParaRPr lang="fr-FR" sz="1600" b="1" dirty="0" smtClean="0">
              <a:solidFill>
                <a:schemeClr val="accent2">
                  <a:lumMod val="75000"/>
                </a:schemeClr>
              </a:solidFill>
            </a:endParaRPr>
          </a:p>
        </p:txBody>
      </p:sp>
      <p:pic>
        <p:nvPicPr>
          <p:cNvPr id="16" name="Picture 7" descr="D:\ESS\Photo-montage-103\P1000257.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5400000">
            <a:off x="3254667" y="5106706"/>
            <a:ext cx="2118459" cy="844445"/>
          </a:xfrm>
          <a:prstGeom prst="rect">
            <a:avLst/>
          </a:prstGeom>
          <a:noFill/>
        </p:spPr>
      </p:pic>
      <p:sp>
        <p:nvSpPr>
          <p:cNvPr id="17" name="ZoneTexte 16"/>
          <p:cNvSpPr txBox="1"/>
          <p:nvPr/>
        </p:nvSpPr>
        <p:spPr>
          <a:xfrm>
            <a:off x="3744433" y="6526800"/>
            <a:ext cx="1157946" cy="338554"/>
          </a:xfrm>
          <a:prstGeom prst="rect">
            <a:avLst/>
          </a:prstGeom>
          <a:noFill/>
        </p:spPr>
        <p:txBody>
          <a:bodyPr wrap="none" rtlCol="0">
            <a:spAutoFit/>
          </a:bodyPr>
          <a:lstStyle/>
          <a:p>
            <a:pPr algn="ctr"/>
            <a:r>
              <a:rPr lang="fr-FR" sz="1600" b="1" dirty="0" err="1" smtClean="0">
                <a:solidFill>
                  <a:schemeClr val="accent2">
                    <a:lumMod val="75000"/>
                  </a:schemeClr>
                </a:solidFill>
              </a:rPr>
              <a:t>Gate</a:t>
            </a:r>
            <a:r>
              <a:rPr lang="fr-FR" sz="1600" b="1" dirty="0" smtClean="0">
                <a:solidFill>
                  <a:schemeClr val="accent2">
                    <a:lumMod val="75000"/>
                  </a:schemeClr>
                </a:solidFill>
              </a:rPr>
              <a:t> valves</a:t>
            </a:r>
          </a:p>
        </p:txBody>
      </p:sp>
      <p:pic>
        <p:nvPicPr>
          <p:cNvPr id="18"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81320" y="1885608"/>
            <a:ext cx="1860152" cy="199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ZoneTexte 19"/>
          <p:cNvSpPr txBox="1"/>
          <p:nvPr/>
        </p:nvSpPr>
        <p:spPr>
          <a:xfrm>
            <a:off x="3289207" y="3880989"/>
            <a:ext cx="1940276" cy="338554"/>
          </a:xfrm>
          <a:prstGeom prst="rect">
            <a:avLst/>
          </a:prstGeom>
          <a:noFill/>
        </p:spPr>
        <p:txBody>
          <a:bodyPr wrap="none" rtlCol="0">
            <a:spAutoFit/>
          </a:bodyPr>
          <a:lstStyle/>
          <a:p>
            <a:pPr algn="ctr"/>
            <a:r>
              <a:rPr lang="fr-FR" sz="1600" b="1" dirty="0" smtClean="0">
                <a:solidFill>
                  <a:schemeClr val="accent2">
                    <a:lumMod val="75000"/>
                  </a:schemeClr>
                </a:solidFill>
              </a:rPr>
              <a:t>Cryomodule support</a:t>
            </a:r>
          </a:p>
        </p:txBody>
      </p:sp>
    </p:spTree>
    <p:extLst>
      <p:ext uri="{BB962C8B-B14F-4D97-AF65-F5344CB8AC3E}">
        <p14:creationId xmlns:p14="http://schemas.microsoft.com/office/powerpoint/2010/main" val="246585489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SS Cor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32269</TotalTime>
  <Words>3909</Words>
  <Application>Microsoft Macintosh PowerPoint</Application>
  <PresentationFormat>On-screen Show (4:3)</PresentationFormat>
  <Paragraphs>573</Paragraphs>
  <Slides>55</Slides>
  <Notes>12</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55</vt:i4>
      </vt:variant>
    </vt:vector>
  </HeadingPairs>
  <TitlesOfParts>
    <vt:vector size="62" baseType="lpstr">
      <vt:lpstr>Office-tema</vt:lpstr>
      <vt:lpstr>Anpassad formgivning</vt:lpstr>
      <vt:lpstr>1_Anpassad formgivning</vt:lpstr>
      <vt:lpstr>ESS Core Powerpoint</vt:lpstr>
      <vt:lpstr>ESS Core Powerpoint template</vt:lpstr>
      <vt:lpstr>1_ESS Core Powerpoint</vt:lpstr>
      <vt:lpstr>Photo Editor Photo</vt:lpstr>
      <vt:lpstr>PowerPoint Presentation</vt:lpstr>
      <vt:lpstr>Outline</vt:lpstr>
      <vt:lpstr>PowerPoint Presentation</vt:lpstr>
      <vt:lpstr>PowerPoint Presentation</vt:lpstr>
      <vt:lpstr>Ion source &amp; LEBT: Selected technologies</vt:lpstr>
      <vt:lpstr>WP3 : DTL Technological prototype of the brazed drift tube before e-beam welding </vt:lpstr>
      <vt:lpstr>WP4 Spoke Cavities &amp; Cryomodules</vt:lpstr>
      <vt:lpstr>WP4: Spoke cryomodules: design &amp; prototype fabrication</vt:lpstr>
      <vt:lpstr>WP4: Spoke cryomodules: design &amp; prototype fabrication</vt:lpstr>
      <vt:lpstr>PowerPoint Presentation</vt:lpstr>
      <vt:lpstr>PowerPoint Presentation</vt:lpstr>
      <vt:lpstr>WP5: Medium Beta Elliptical Cavities</vt:lpstr>
      <vt:lpstr>Medium beta cavities</vt:lpstr>
      <vt:lpstr>WP5: High Beta Cavities provided by STFC</vt:lpstr>
      <vt:lpstr>PowerPoint Presentation</vt:lpstr>
      <vt:lpstr>PowerPoint Presentation</vt:lpstr>
      <vt:lpstr>WP6:Hardware: Raster Scanning Magnet (RSM)</vt:lpstr>
      <vt:lpstr>WP6: Hardware: Magnets + Support</vt:lpstr>
      <vt:lpstr>WP7 Beam Instrumentation LEBT Diagnostics</vt:lpstr>
      <vt:lpstr>WP7: BLM</vt:lpstr>
      <vt:lpstr>WP8: RF In Kind discussions</vt:lpstr>
      <vt:lpstr>WP8: Spoke power sources</vt:lpstr>
      <vt:lpstr>WP8: Distribution system layout example MB</vt:lpstr>
      <vt:lpstr>WP10 Test Stands Lund RF labs</vt:lpstr>
      <vt:lpstr>Uppsala Test Stand Implementation (Phase 1)</vt:lpstr>
      <vt:lpstr>Test Stand 2 – Lund ( Elliptical CMs)</vt:lpstr>
      <vt:lpstr>Cryogenics CDS – In kind Agreements with IPNO and WrUT</vt:lpstr>
      <vt:lpstr>Cryogenics ACCP – Contract Award to Linde Kryotechnik AG in December 2014</vt:lpstr>
      <vt:lpstr>WP11 Plant Arrangement  in Compressor Hall</vt:lpstr>
      <vt:lpstr>PowerPoint Presentation</vt:lpstr>
      <vt:lpstr> Vacuum Systems  Vacuum Standardization</vt:lpstr>
      <vt:lpstr>WP17: Power Convertors</vt:lpstr>
      <vt:lpstr>PowerPoint Presentation</vt:lpstr>
      <vt:lpstr>PowerPoint Presentation</vt:lpstr>
      <vt:lpstr>Work Package Audits</vt:lpstr>
      <vt:lpstr>Examples of  Recommendations</vt:lpstr>
      <vt:lpstr>PowerPoint Presentation</vt:lpstr>
      <vt:lpstr>Design Reviews</vt:lpstr>
      <vt:lpstr>Design Review Strategies</vt:lpstr>
      <vt:lpstr>Expected Design Reviews in 2015 (some dates may change)</vt:lpstr>
      <vt:lpstr>CDS PDR General Comments</vt:lpstr>
      <vt:lpstr>CDR PDR Recommendations</vt:lpstr>
      <vt:lpstr>Risk and treatment status</vt:lpstr>
      <vt:lpstr>PowerPoint Presentation</vt:lpstr>
      <vt:lpstr>Backup slides – 6 Month Look Ahead for Many Work Packages</vt:lpstr>
      <vt:lpstr>Ion source &amp; LEBT: Next Six Months </vt:lpstr>
      <vt:lpstr>RFQ: Next Six Months </vt:lpstr>
      <vt:lpstr>MEBT: Next 6 Months</vt:lpstr>
      <vt:lpstr>DTL: Next Six Months</vt:lpstr>
      <vt:lpstr>WP4: Next six months</vt:lpstr>
      <vt:lpstr>WP5 : Next Six Months </vt:lpstr>
      <vt:lpstr>Medium Beta (INFN LASA)  Next Six Months </vt:lpstr>
      <vt:lpstr>High Beta Cavities STFC: Next Six Months </vt:lpstr>
      <vt:lpstr>WP6:Next Six Months</vt:lpstr>
      <vt:lpstr>WP8: Next Six Months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Ola Grahm</dc:creator>
  <cp:lastModifiedBy>John Weisend</cp:lastModifiedBy>
  <cp:revision>714</cp:revision>
  <cp:lastPrinted>2013-11-04T14:55:04Z</cp:lastPrinted>
  <dcterms:created xsi:type="dcterms:W3CDTF">2013-09-21T18:00:17Z</dcterms:created>
  <dcterms:modified xsi:type="dcterms:W3CDTF">2015-05-20T15:08:33Z</dcterms:modified>
</cp:coreProperties>
</file>