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93" r:id="rId3"/>
    <p:sldId id="295" r:id="rId4"/>
    <p:sldId id="298" r:id="rId5"/>
    <p:sldId id="279" r:id="rId6"/>
    <p:sldId id="260" r:id="rId7"/>
    <p:sldId id="284" r:id="rId8"/>
    <p:sldId id="303" r:id="rId9"/>
    <p:sldId id="304" r:id="rId10"/>
    <p:sldId id="301" r:id="rId11"/>
    <p:sldId id="300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>
        <p:scale>
          <a:sx n="125" d="100"/>
          <a:sy n="125" d="100"/>
        </p:scale>
        <p:origin x="-314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2015-05-21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2015-05-21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2015-05-21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2015-05-21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2015-05-21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2015-05-21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ck.gazis@esss.se" TargetMode="External"/><Relationship Id="rId2" Type="http://schemas.openxmlformats.org/officeDocument/2006/relationships/hyperlink" Target="http://www.europeanspallationsource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ick.gazis@esss.se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ss-ics.atlassian.net/browse/ACC-34?jql=project%20=%20ACC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ck.gazis@esss.se" TargetMode="External"/><Relationship Id="rId2" Type="http://schemas.openxmlformats.org/officeDocument/2006/relationships/hyperlink" Target="https://ess-ics.atlassian.net/log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ig.esss.lu.se:8443/LinacLegoWebAp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hess.esss.lu.se/enovia/tvc-action/showObject/dmg_Information/ESS-0021792/valid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Status of the 3D model and updates from the IKC </a:t>
            </a:r>
            <a:r>
              <a:rPr lang="en-US" sz="4000" dirty="0" smtClean="0"/>
              <a:t>models</a:t>
            </a:r>
            <a:endParaRPr lang="sv-SE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 May 2015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1216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hlinkClick r:id="rId3"/>
              </a:rPr>
              <a:t>nick.gazis@esss.se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8219256" cy="413732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Thank you for your updated contributions, </a:t>
            </a:r>
            <a:br>
              <a:rPr lang="en-US" dirty="0" smtClean="0"/>
            </a:br>
            <a:r>
              <a:rPr lang="en-US" dirty="0" smtClean="0"/>
              <a:t>looking forward for more!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35496" y="602128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i="1" dirty="0"/>
              <a:t>*Users of IKCs have been receiving CHESS login’s and Confluence login’s: </a:t>
            </a:r>
            <a:br>
              <a:rPr lang="en-US" sz="1600" i="1" dirty="0"/>
            </a:br>
            <a:r>
              <a:rPr lang="en-US" sz="1600" i="1" dirty="0"/>
              <a:t>for more please send </a:t>
            </a:r>
            <a:r>
              <a:rPr lang="en-US" sz="1600" i="1" u="sng" dirty="0"/>
              <a:t>e-mail</a:t>
            </a:r>
            <a:r>
              <a:rPr lang="en-US" sz="1600" i="1" dirty="0"/>
              <a:t> and </a:t>
            </a:r>
            <a:r>
              <a:rPr lang="en-US" sz="1600" i="1" u="sng" dirty="0"/>
              <a:t>affiliation</a:t>
            </a:r>
            <a:r>
              <a:rPr lang="en-US" sz="1600" i="1" dirty="0"/>
              <a:t> to </a:t>
            </a:r>
            <a:r>
              <a:rPr lang="en-US" sz="1600" i="1" dirty="0">
                <a:hlinkClick r:id="rId2"/>
              </a:rPr>
              <a:t>nick.gazis@esss.se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2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SPARE SLIDE – Comments </a:t>
            </a:r>
            <a:r>
              <a:rPr lang="sv-SE" dirty="0" smtClean="0"/>
              <a:t>on CHESS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664296" cy="4997152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 smtClean="0"/>
              <a:t>If you have comments and requests for CHESS documents, please refer to the concerns JIRA database and write them down: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ess-ics.atlassian.net/browse/ACC-34?jql=project%20%3D%20ACC</a:t>
            </a: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6" y="2636912"/>
            <a:ext cx="6246604" cy="239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06340" y="98768"/>
            <a:ext cx="266429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REFERENCE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51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ESS uses </a:t>
            </a:r>
            <a:r>
              <a:rPr lang="en-US" dirty="0" err="1"/>
              <a:t>Catia</a:t>
            </a:r>
            <a:r>
              <a:rPr lang="en-US" dirty="0"/>
              <a:t> V6 as its CAD </a:t>
            </a:r>
            <a:r>
              <a:rPr lang="en-US" dirty="0" smtClean="0"/>
              <a:t>platform </a:t>
            </a:r>
            <a:br>
              <a:rPr lang="en-US" dirty="0" smtClean="0"/>
            </a:br>
            <a:r>
              <a:rPr lang="en-US" dirty="0" smtClean="0"/>
              <a:t>(decision fixed </a:t>
            </a:r>
            <a:r>
              <a:rPr lang="en-US" dirty="0"/>
              <a:t>in </a:t>
            </a:r>
            <a:r>
              <a:rPr lang="en-US" dirty="0" smtClean="0"/>
              <a:t>Oct. 2014) </a:t>
            </a:r>
          </a:p>
          <a:p>
            <a:pPr lvl="1"/>
            <a:r>
              <a:rPr lang="en-US" dirty="0" smtClean="0"/>
              <a:t>ESS </a:t>
            </a:r>
            <a:r>
              <a:rPr lang="en-US" u="sng" dirty="0"/>
              <a:t>does require </a:t>
            </a:r>
            <a:r>
              <a:rPr lang="en-US" dirty="0"/>
              <a:t>in-house designs to use </a:t>
            </a:r>
            <a:r>
              <a:rPr lang="en-US" dirty="0" err="1"/>
              <a:t>Catia</a:t>
            </a:r>
            <a:r>
              <a:rPr lang="en-US" dirty="0"/>
              <a:t> </a:t>
            </a:r>
            <a:r>
              <a:rPr lang="en-US" dirty="0" smtClean="0"/>
              <a:t>V6 </a:t>
            </a:r>
          </a:p>
          <a:p>
            <a:pPr lvl="1"/>
            <a:r>
              <a:rPr lang="en-US" dirty="0" smtClean="0"/>
              <a:t>ESS </a:t>
            </a:r>
            <a:r>
              <a:rPr lang="en-US" u="sng" dirty="0" smtClean="0"/>
              <a:t>does not </a:t>
            </a:r>
            <a:r>
              <a:rPr lang="en-US" u="sng" dirty="0"/>
              <a:t>require </a:t>
            </a:r>
            <a:r>
              <a:rPr lang="en-US" dirty="0"/>
              <a:t>in-kind partners to use </a:t>
            </a:r>
            <a:r>
              <a:rPr lang="en-US" dirty="0" err="1"/>
              <a:t>Catia</a:t>
            </a:r>
            <a:r>
              <a:rPr lang="en-US" dirty="0"/>
              <a:t> V6</a:t>
            </a:r>
          </a:p>
          <a:p>
            <a:r>
              <a:rPr lang="en-US" dirty="0"/>
              <a:t>ESS </a:t>
            </a:r>
            <a:r>
              <a:rPr lang="en-US" dirty="0" smtClean="0"/>
              <a:t>introduced Integration Drawing Exchange Solution (IDES) based on CHESS </a:t>
            </a:r>
            <a:br>
              <a:rPr lang="en-US" dirty="0" smtClean="0"/>
            </a:br>
            <a:r>
              <a:rPr lang="en-US" dirty="0" smtClean="0"/>
              <a:t>(Mar. </a:t>
            </a:r>
            <a:r>
              <a:rPr lang="en-US" dirty="0" smtClean="0"/>
              <a:t>2015) </a:t>
            </a:r>
            <a:endParaRPr lang="en-US" dirty="0" smtClean="0"/>
          </a:p>
          <a:p>
            <a:pPr lvl="1"/>
            <a:r>
              <a:rPr lang="en-US" dirty="0" smtClean="0"/>
              <a:t>The IKC </a:t>
            </a:r>
            <a:r>
              <a:rPr lang="en-US" dirty="0"/>
              <a:t>CAD models </a:t>
            </a:r>
            <a:r>
              <a:rPr lang="en-US" dirty="0" smtClean="0"/>
              <a:t>are uploaded to CHESS and converted to </a:t>
            </a:r>
            <a:r>
              <a:rPr lang="en-US" dirty="0" err="1"/>
              <a:t>Catia</a:t>
            </a:r>
            <a:r>
              <a:rPr lang="en-US" dirty="0"/>
              <a:t> V6 </a:t>
            </a:r>
            <a:r>
              <a:rPr lang="en-US" dirty="0" smtClean="0"/>
              <a:t>by ESS for integration in the </a:t>
            </a:r>
            <a:r>
              <a:rPr lang="en-US" dirty="0"/>
              <a:t>ESS master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Layouts, interfaces, cable &amp; pipe routing are worked out with info &amp; model exchange between ESS &amp; IKC</a:t>
            </a:r>
          </a:p>
          <a:p>
            <a:pPr lvl="1"/>
            <a:r>
              <a:rPr lang="en-US" dirty="0" smtClean="0"/>
              <a:t>Rapid feedback is then provided to the IKC based on the civil construction (which is well underway), model coherence to requirements etc. </a:t>
            </a:r>
          </a:p>
          <a:p>
            <a:r>
              <a:rPr lang="en-US" sz="2700" dirty="0" smtClean="0"/>
              <a:t>Reporting updates, changes, progress under the WIKI pages of Confluence</a:t>
            </a:r>
            <a:br>
              <a:rPr lang="en-US" sz="2700" dirty="0" smtClean="0"/>
            </a:br>
            <a:r>
              <a:rPr lang="en-US" sz="2700" dirty="0" smtClean="0">
                <a:hlinkClick r:id="rId2"/>
              </a:rPr>
              <a:t>https</a:t>
            </a:r>
            <a:r>
              <a:rPr lang="en-US" sz="2700" dirty="0">
                <a:hlinkClick r:id="rId2"/>
              </a:rPr>
              <a:t>://</a:t>
            </a:r>
            <a:r>
              <a:rPr lang="en-US" sz="2700" dirty="0" smtClean="0">
                <a:hlinkClick r:id="rId2"/>
              </a:rPr>
              <a:t>ess-ics.atlassian.net/login</a:t>
            </a:r>
            <a:r>
              <a:rPr lang="en-US" sz="27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*Users of IKCs have been receiving CHESS login’s and Confluence login’s: </a:t>
            </a:r>
            <a:br>
              <a:rPr lang="en-US" i="1" dirty="0" smtClean="0"/>
            </a:br>
            <a:r>
              <a:rPr lang="en-US" i="1" dirty="0" smtClean="0"/>
              <a:t>for </a:t>
            </a:r>
            <a:r>
              <a:rPr lang="en-US" i="1" dirty="0"/>
              <a:t>more please send </a:t>
            </a:r>
            <a:r>
              <a:rPr lang="en-US" i="1" u="sng" dirty="0"/>
              <a:t>e-mail</a:t>
            </a:r>
            <a:r>
              <a:rPr lang="en-US" i="1" dirty="0"/>
              <a:t> and </a:t>
            </a:r>
            <a:r>
              <a:rPr lang="en-US" i="1" u="sng" dirty="0"/>
              <a:t>affiliation</a:t>
            </a:r>
            <a:r>
              <a:rPr lang="en-US" i="1" dirty="0"/>
              <a:t> to </a:t>
            </a:r>
            <a:r>
              <a:rPr lang="en-US" i="1" dirty="0">
                <a:hlinkClick r:id="rId3"/>
              </a:rPr>
              <a:t>nick.gazis@esss.se</a:t>
            </a:r>
            <a:r>
              <a:rPr lang="en-US" i="1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70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LinacLego</a:t>
            </a:r>
            <a:r>
              <a:rPr lang="en-US" dirty="0" smtClean="0"/>
              <a:t> Organization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LinacLego</a:t>
            </a:r>
            <a:r>
              <a:rPr lang="en-US" dirty="0" smtClean="0"/>
              <a:t> is used to describe the ESS lattice</a:t>
            </a:r>
          </a:p>
          <a:p>
            <a:pPr lvl="1"/>
            <a:r>
              <a:rPr lang="en-US" dirty="0" smtClean="0"/>
              <a:t>It is the </a:t>
            </a:r>
            <a:r>
              <a:rPr lang="en-US" b="1" dirty="0" smtClean="0"/>
              <a:t>single-point-of-truth</a:t>
            </a:r>
            <a:r>
              <a:rPr lang="en-US" dirty="0" smtClean="0"/>
              <a:t> for tunnel components</a:t>
            </a:r>
          </a:p>
          <a:p>
            <a:pPr lvl="1"/>
            <a:r>
              <a:rPr lang="en-US" dirty="0" smtClean="0"/>
              <a:t>Available on the Web</a:t>
            </a:r>
          </a:p>
          <a:p>
            <a:pPr lvl="2"/>
            <a:r>
              <a:rPr lang="en-GB" dirty="0">
                <a:hlinkClick r:id="rId2"/>
              </a:rPr>
              <a:t>https://aig.esss.lu.se:8443/LinacLegoWebApp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US" dirty="0" smtClean="0"/>
              <a:t>The lattice is described in the following hierarchy:</a:t>
            </a:r>
          </a:p>
          <a:p>
            <a:pPr lvl="1"/>
            <a:r>
              <a:rPr lang="en-US" dirty="0" smtClean="0"/>
              <a:t>Section (ISRC, LEBT, RFQ, DTL, SPK, etc…)</a:t>
            </a:r>
          </a:p>
          <a:p>
            <a:pPr lvl="2"/>
            <a:r>
              <a:rPr lang="en-US" dirty="0" smtClean="0"/>
              <a:t>Cell (SPK-01, SPK-02,…</a:t>
            </a:r>
            <a:r>
              <a:rPr lang="en-US" dirty="0"/>
              <a:t> </a:t>
            </a:r>
            <a:r>
              <a:rPr lang="en-US" dirty="0" smtClean="0"/>
              <a:t>SPK-13)</a:t>
            </a:r>
          </a:p>
          <a:p>
            <a:pPr lvl="3"/>
            <a:r>
              <a:rPr lang="en-US" dirty="0" smtClean="0"/>
              <a:t>Slot  (SPK-02-LWU, SPK-02-CRM)</a:t>
            </a:r>
          </a:p>
          <a:p>
            <a:pPr lvl="4"/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Beamline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Element (SPK-02-LWU-QH01, SPK-02-LWU-QH02)</a:t>
            </a:r>
          </a:p>
          <a:p>
            <a:r>
              <a:rPr lang="en-US" dirty="0" smtClean="0"/>
              <a:t>The ESS 3-D integration model is based on slots</a:t>
            </a:r>
          </a:p>
          <a:p>
            <a:pPr lvl="1"/>
            <a:r>
              <a:rPr lang="en-US" dirty="0" smtClean="0"/>
              <a:t>Slots are considered installation sub-assemblies</a:t>
            </a:r>
          </a:p>
          <a:p>
            <a:pPr lvl="1"/>
            <a:r>
              <a:rPr lang="en-US" dirty="0" smtClean="0"/>
              <a:t>Definition of a Slot is flexible</a:t>
            </a:r>
          </a:p>
          <a:p>
            <a:pPr lvl="1"/>
            <a:r>
              <a:rPr lang="en-US" dirty="0" smtClean="0"/>
              <a:t>There is one CHESS document to contain the 3-D model of each Slot design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206340" y="98768"/>
            <a:ext cx="266429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REFERENCE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32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hierarchy in </a:t>
            </a:r>
            <a:r>
              <a:rPr lang="en-US" dirty="0" err="1"/>
              <a:t>LinacLego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pSp>
        <p:nvGrpSpPr>
          <p:cNvPr id="51" name="Group 50"/>
          <p:cNvGrpSpPr/>
          <p:nvPr/>
        </p:nvGrpSpPr>
        <p:grpSpPr>
          <a:xfrm>
            <a:off x="1965678" y="1603852"/>
            <a:ext cx="1295028" cy="1295028"/>
            <a:chOff x="1821662" y="1603852"/>
            <a:chExt cx="1295028" cy="1295028"/>
          </a:xfrm>
        </p:grpSpPr>
        <p:pic>
          <p:nvPicPr>
            <p:cNvPr id="22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62" y="1603852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252594" y="1844824"/>
              <a:ext cx="5790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LEBT</a:t>
              </a:r>
              <a:endParaRPr lang="sv-SE" sz="16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9534" y="1606550"/>
            <a:ext cx="1295028" cy="1295028"/>
            <a:chOff x="525518" y="1606550"/>
            <a:chExt cx="1295028" cy="1295028"/>
          </a:xfrm>
        </p:grpSpPr>
        <p:pic>
          <p:nvPicPr>
            <p:cNvPr id="4098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18" y="1606550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56450" y="1847522"/>
              <a:ext cx="5499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ISRC</a:t>
              </a:r>
              <a:endParaRPr lang="sv-SE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61822" y="1629916"/>
            <a:ext cx="1295028" cy="1295028"/>
            <a:chOff x="3117806" y="1629916"/>
            <a:chExt cx="1295028" cy="1295028"/>
          </a:xfrm>
        </p:grpSpPr>
        <p:pic>
          <p:nvPicPr>
            <p:cNvPr id="34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806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3540427" y="1847522"/>
              <a:ext cx="5275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RFQ</a:t>
              </a:r>
              <a:endParaRPr lang="sv-SE" sz="16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57966" y="1629916"/>
            <a:ext cx="1295028" cy="1295028"/>
            <a:chOff x="4413950" y="1629916"/>
            <a:chExt cx="1295028" cy="1295028"/>
          </a:xfrm>
        </p:grpSpPr>
        <p:pic>
          <p:nvPicPr>
            <p:cNvPr id="35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950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4852008" y="1847522"/>
              <a:ext cx="4949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DTL</a:t>
              </a:r>
              <a:endParaRPr lang="sv-SE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55226" y="1628800"/>
            <a:ext cx="1295028" cy="1295028"/>
            <a:chOff x="5711210" y="1628800"/>
            <a:chExt cx="1295028" cy="1295028"/>
          </a:xfrm>
        </p:grpSpPr>
        <p:pic>
          <p:nvPicPr>
            <p:cNvPr id="38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210" y="1628800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149268" y="1846406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SPK</a:t>
              </a:r>
              <a:endParaRPr lang="sv-SE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51370" y="1629916"/>
            <a:ext cx="1295028" cy="1295028"/>
            <a:chOff x="7007354" y="1629916"/>
            <a:chExt cx="1295028" cy="1295028"/>
          </a:xfrm>
        </p:grpSpPr>
        <p:pic>
          <p:nvPicPr>
            <p:cNvPr id="40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354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445412" y="1847522"/>
              <a:ext cx="5581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MBL</a:t>
              </a:r>
              <a:endParaRPr lang="sv-SE" sz="16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8302382" y="2082334"/>
            <a:ext cx="59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etc…</a:t>
            </a:r>
            <a:endParaRPr lang="sv-SE" sz="1600" dirty="0"/>
          </a:p>
        </p:txBody>
      </p:sp>
      <p:sp>
        <p:nvSpPr>
          <p:cNvPr id="43" name="Hexagon 42"/>
          <p:cNvSpPr/>
          <p:nvPr/>
        </p:nvSpPr>
        <p:spPr>
          <a:xfrm>
            <a:off x="3261822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SPK-01</a:t>
            </a:r>
            <a:endParaRPr lang="sv-SE" sz="1400" dirty="0"/>
          </a:p>
        </p:txBody>
      </p:sp>
      <p:sp>
        <p:nvSpPr>
          <p:cNvPr id="48" name="Rectangle 47"/>
          <p:cNvSpPr/>
          <p:nvPr/>
        </p:nvSpPr>
        <p:spPr>
          <a:xfrm>
            <a:off x="6228184" y="3212976"/>
            <a:ext cx="342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…</a:t>
            </a:r>
            <a:endParaRPr lang="sv-SE" sz="3000" b="1" dirty="0"/>
          </a:p>
        </p:txBody>
      </p:sp>
      <p:sp>
        <p:nvSpPr>
          <p:cNvPr id="44" name="Right Brace 43"/>
          <p:cNvSpPr/>
          <p:nvPr/>
        </p:nvSpPr>
        <p:spPr>
          <a:xfrm rot="16200000">
            <a:off x="5281634" y="970282"/>
            <a:ext cx="366898" cy="4406522"/>
          </a:xfrm>
          <a:prstGeom prst="rightBrace">
            <a:avLst>
              <a:gd name="adj1" fmla="val 8333"/>
              <a:gd name="adj2" fmla="val 7027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4" name="Hexagon 53"/>
          <p:cNvSpPr/>
          <p:nvPr/>
        </p:nvSpPr>
        <p:spPr>
          <a:xfrm>
            <a:off x="4283968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SPK-02</a:t>
            </a:r>
            <a:endParaRPr lang="sv-SE" sz="1400" dirty="0"/>
          </a:p>
        </p:txBody>
      </p:sp>
      <p:sp>
        <p:nvSpPr>
          <p:cNvPr id="55" name="Hexagon 54"/>
          <p:cNvSpPr/>
          <p:nvPr/>
        </p:nvSpPr>
        <p:spPr>
          <a:xfrm>
            <a:off x="5333650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SPK-03</a:t>
            </a:r>
            <a:endParaRPr lang="sv-SE" sz="1400" dirty="0"/>
          </a:p>
        </p:txBody>
      </p:sp>
      <p:sp>
        <p:nvSpPr>
          <p:cNvPr id="57" name="Hexagon 56"/>
          <p:cNvSpPr/>
          <p:nvPr/>
        </p:nvSpPr>
        <p:spPr>
          <a:xfrm>
            <a:off x="6653324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SPK-13</a:t>
            </a:r>
            <a:endParaRPr lang="sv-SE" sz="1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4997063" y="4037921"/>
            <a:ext cx="1084849" cy="967097"/>
            <a:chOff x="3345499" y="5013175"/>
            <a:chExt cx="1084849" cy="96709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013175"/>
              <a:ext cx="648072" cy="7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3345499" y="5672495"/>
              <a:ext cx="10848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SPK-02-LWU</a:t>
              </a:r>
              <a:endParaRPr lang="sv-SE" sz="1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97062" y="4929845"/>
            <a:ext cx="994183" cy="967097"/>
            <a:chOff x="3345499" y="5013175"/>
            <a:chExt cx="994183" cy="967097"/>
          </a:xfrm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013175"/>
              <a:ext cx="648072" cy="7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3345499" y="5672495"/>
              <a:ext cx="9941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SPK-02-CM</a:t>
              </a:r>
              <a:endParaRPr lang="sv-SE" sz="1400" dirty="0"/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4762491" y="3851175"/>
            <a:ext cx="452961" cy="1454834"/>
            <a:chOff x="4618475" y="4121212"/>
            <a:chExt cx="452961" cy="1454834"/>
          </a:xfrm>
        </p:grpSpPr>
        <p:cxnSp>
          <p:nvCxnSpPr>
            <p:cNvPr id="4096" name="Straight Arrow Connector 4095"/>
            <p:cNvCxnSpPr/>
            <p:nvPr/>
          </p:nvCxnSpPr>
          <p:spPr>
            <a:xfrm>
              <a:off x="4618475" y="4707149"/>
              <a:ext cx="4529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618475" y="5570450"/>
              <a:ext cx="452960" cy="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/>
            <p:cNvCxnSpPr/>
            <p:nvPr/>
          </p:nvCxnSpPr>
          <p:spPr>
            <a:xfrm flipV="1">
              <a:off x="4618475" y="4121212"/>
              <a:ext cx="0" cy="1454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5" name="Rectangle 4104"/>
          <p:cNvSpPr/>
          <p:nvPr/>
        </p:nvSpPr>
        <p:spPr>
          <a:xfrm rot="16200000">
            <a:off x="-230053" y="1918119"/>
            <a:ext cx="133248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SECTION</a:t>
            </a:r>
            <a:endParaRPr lang="sv-SE" sz="2500" b="1" dirty="0"/>
          </a:p>
        </p:txBody>
      </p:sp>
      <p:sp>
        <p:nvSpPr>
          <p:cNvPr id="83" name="Rectangle 82"/>
          <p:cNvSpPr/>
          <p:nvPr/>
        </p:nvSpPr>
        <p:spPr>
          <a:xfrm rot="16200000">
            <a:off x="25945" y="3222528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CELL</a:t>
            </a:r>
            <a:endParaRPr lang="sv-SE" sz="2500" b="1" dirty="0"/>
          </a:p>
        </p:txBody>
      </p:sp>
      <p:sp>
        <p:nvSpPr>
          <p:cNvPr id="84" name="Rectangle 83"/>
          <p:cNvSpPr/>
          <p:nvPr/>
        </p:nvSpPr>
        <p:spPr>
          <a:xfrm rot="16200000">
            <a:off x="233" y="4328360"/>
            <a:ext cx="8356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SLOT</a:t>
            </a:r>
            <a:endParaRPr lang="sv-SE" sz="2500" b="1" dirty="0"/>
          </a:p>
        </p:txBody>
      </p:sp>
      <p:grpSp>
        <p:nvGrpSpPr>
          <p:cNvPr id="4112" name="Group 4111"/>
          <p:cNvGrpSpPr/>
          <p:nvPr/>
        </p:nvGrpSpPr>
        <p:grpSpPr>
          <a:xfrm>
            <a:off x="5940152" y="4902259"/>
            <a:ext cx="2609424" cy="830997"/>
            <a:chOff x="6211048" y="4974267"/>
            <a:chExt cx="2609424" cy="830997"/>
          </a:xfrm>
        </p:grpSpPr>
        <p:sp>
          <p:nvSpPr>
            <p:cNvPr id="4110" name="Rectangle 4109"/>
            <p:cNvSpPr/>
            <p:nvPr/>
          </p:nvSpPr>
          <p:spPr>
            <a:xfrm>
              <a:off x="6211048" y="4974267"/>
              <a:ext cx="26094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BEAMLINE ELEMENTS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SPK-02-LWU-QH01, </a:t>
              </a:r>
              <a:b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SPK-02-LWU-QH02, …</a:t>
              </a:r>
              <a:endParaRPr lang="sv-SE" sz="1600" dirty="0"/>
            </a:p>
          </p:txBody>
        </p:sp>
        <p:sp>
          <p:nvSpPr>
            <p:cNvPr id="4111" name="Double Brace 4110"/>
            <p:cNvSpPr/>
            <p:nvPr/>
          </p:nvSpPr>
          <p:spPr>
            <a:xfrm>
              <a:off x="6509308" y="5085184"/>
              <a:ext cx="2023132" cy="596988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5" name="Oval 44"/>
          <p:cNvSpPr/>
          <p:nvPr/>
        </p:nvSpPr>
        <p:spPr>
          <a:xfrm>
            <a:off x="58399" y="4073456"/>
            <a:ext cx="755576" cy="98686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ctangle 45"/>
          <p:cNvSpPr/>
          <p:nvPr/>
        </p:nvSpPr>
        <p:spPr>
          <a:xfrm>
            <a:off x="197660" y="5157192"/>
            <a:ext cx="43023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2"/>
                </a:solidFill>
              </a:rPr>
              <a:t>Level of exchange for the CAD files between IKC-ESS</a:t>
            </a:r>
            <a:endParaRPr lang="sv-SE" sz="2500" b="1" dirty="0">
              <a:solidFill>
                <a:schemeClr val="accent2"/>
              </a:solidFill>
            </a:endParaRPr>
          </a:p>
        </p:txBody>
      </p:sp>
      <p:cxnSp>
        <p:nvCxnSpPr>
          <p:cNvPr id="47" name="Straight Arrow Connector 46"/>
          <p:cNvCxnSpPr>
            <a:stCxn id="46" idx="0"/>
            <a:endCxn id="45" idx="6"/>
          </p:cNvCxnSpPr>
          <p:nvPr/>
        </p:nvCxnSpPr>
        <p:spPr>
          <a:xfrm flipH="1" flipV="1">
            <a:off x="813975" y="4566887"/>
            <a:ext cx="1534851" cy="59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997064" y="3915396"/>
            <a:ext cx="1084848" cy="217789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3" name="Straight Arrow Connector 52"/>
          <p:cNvCxnSpPr>
            <a:stCxn id="46" idx="0"/>
            <a:endCxn id="52" idx="2"/>
          </p:cNvCxnSpPr>
          <p:nvPr/>
        </p:nvCxnSpPr>
        <p:spPr>
          <a:xfrm flipV="1">
            <a:off x="2348826" y="5004346"/>
            <a:ext cx="2648238" cy="152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06340" y="98768"/>
            <a:ext cx="266429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REFERENCE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20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0" y="1484784"/>
            <a:ext cx="7239450" cy="4166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to </a:t>
            </a:r>
            <a:r>
              <a:rPr lang="en-GB" dirty="0" err="1" smtClean="0"/>
              <a:t>LinacLego</a:t>
            </a:r>
            <a:r>
              <a:rPr lang="en-GB" dirty="0" smtClean="0"/>
              <a:t>:</a:t>
            </a:r>
            <a:br>
              <a:rPr lang="en-GB" dirty="0" smtClean="0"/>
            </a:b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14" name="Oval 13"/>
          <p:cNvSpPr/>
          <p:nvPr/>
        </p:nvSpPr>
        <p:spPr>
          <a:xfrm>
            <a:off x="5757486" y="2127955"/>
            <a:ext cx="1065132" cy="15381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113747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107504" y="5661248"/>
            <a:ext cx="8928992" cy="108012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Once in </a:t>
            </a:r>
            <a:r>
              <a:rPr lang="en-US" dirty="0" err="1" smtClean="0"/>
              <a:t>LinacLego</a:t>
            </a:r>
            <a:r>
              <a:rPr lang="en-US" dirty="0" smtClean="0"/>
              <a:t>, you can click on the link that lead to the CHESS document describing a SLOT design</a:t>
            </a:r>
            <a:endParaRPr lang="sv-SE" dirty="0" smtClean="0"/>
          </a:p>
        </p:txBody>
      </p:sp>
      <p:cxnSp>
        <p:nvCxnSpPr>
          <p:cNvPr id="30" name="Straight Arrow Connector 29"/>
          <p:cNvCxnSpPr>
            <a:endCxn id="14" idx="3"/>
          </p:cNvCxnSpPr>
          <p:nvPr/>
        </p:nvCxnSpPr>
        <p:spPr>
          <a:xfrm flipV="1">
            <a:off x="2411760" y="2259246"/>
            <a:ext cx="3501711" cy="3546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06340" y="98768"/>
            <a:ext cx="266429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REFERENCE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75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Arrow Callout 55"/>
          <p:cNvSpPr/>
          <p:nvPr/>
        </p:nvSpPr>
        <p:spPr>
          <a:xfrm>
            <a:off x="72008" y="1484784"/>
            <a:ext cx="2051720" cy="1440160"/>
          </a:xfrm>
          <a:prstGeom prst="rightArrowCallout">
            <a:avLst>
              <a:gd name="adj1" fmla="val 25000"/>
              <a:gd name="adj2" fmla="val 23677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27" y="1079278"/>
            <a:ext cx="5618081" cy="577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Drawing Exchange Solution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cxnSp>
        <p:nvCxnSpPr>
          <p:cNvPr id="12" name="Straight Arrow Connector 11"/>
          <p:cNvCxnSpPr>
            <a:stCxn id="18" idx="2"/>
            <a:endCxn id="13" idx="2"/>
          </p:cNvCxnSpPr>
          <p:nvPr/>
        </p:nvCxnSpPr>
        <p:spPr>
          <a:xfrm>
            <a:off x="1525252" y="6453336"/>
            <a:ext cx="756084" cy="355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81336" y="6733219"/>
            <a:ext cx="1728192" cy="15216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625152" y="6165304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History bar</a:t>
            </a:r>
            <a:endParaRPr lang="sv-SE" dirty="0"/>
          </a:p>
        </p:txBody>
      </p:sp>
      <p:sp>
        <p:nvSpPr>
          <p:cNvPr id="21" name="Oval 20"/>
          <p:cNvSpPr/>
          <p:nvPr/>
        </p:nvSpPr>
        <p:spPr>
          <a:xfrm>
            <a:off x="1960495" y="1484784"/>
            <a:ext cx="1497180" cy="2241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Straight Arrow Connector 21"/>
          <p:cNvCxnSpPr>
            <a:stCxn id="36" idx="0"/>
            <a:endCxn id="21" idx="2"/>
          </p:cNvCxnSpPr>
          <p:nvPr/>
        </p:nvCxnSpPr>
        <p:spPr>
          <a:xfrm flipV="1">
            <a:off x="1453244" y="1596871"/>
            <a:ext cx="507251" cy="18385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Content Placeholder 3"/>
          <p:cNvSpPr txBox="1">
            <a:spLocks/>
          </p:cNvSpPr>
          <p:nvPr/>
        </p:nvSpPr>
        <p:spPr>
          <a:xfrm>
            <a:off x="697160" y="3435414"/>
            <a:ext cx="1512168" cy="46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Collaboration area in CHESS</a:t>
            </a:r>
            <a:endParaRPr lang="sv-SE" dirty="0"/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1142800" y="5013176"/>
            <a:ext cx="121054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Parent folder</a:t>
            </a:r>
            <a:endParaRPr lang="sv-SE" dirty="0"/>
          </a:p>
        </p:txBody>
      </p:sp>
      <p:sp>
        <p:nvSpPr>
          <p:cNvPr id="43" name="Oval 42"/>
          <p:cNvSpPr/>
          <p:nvPr/>
        </p:nvSpPr>
        <p:spPr>
          <a:xfrm>
            <a:off x="2296324" y="3060811"/>
            <a:ext cx="705092" cy="2241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4" name="Straight Arrow Connector 43"/>
          <p:cNvCxnSpPr>
            <a:stCxn id="38" idx="0"/>
            <a:endCxn id="43" idx="2"/>
          </p:cNvCxnSpPr>
          <p:nvPr/>
        </p:nvCxnSpPr>
        <p:spPr>
          <a:xfrm flipV="1">
            <a:off x="1748072" y="3172898"/>
            <a:ext cx="548252" cy="1840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Right Brace 41"/>
          <p:cNvSpPr/>
          <p:nvPr/>
        </p:nvSpPr>
        <p:spPr>
          <a:xfrm>
            <a:off x="7897960" y="3084925"/>
            <a:ext cx="288032" cy="1784235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Content Placeholder 3"/>
          <p:cNvSpPr txBox="1">
            <a:spLocks/>
          </p:cNvSpPr>
          <p:nvPr/>
        </p:nvSpPr>
        <p:spPr>
          <a:xfrm>
            <a:off x="8185992" y="3666645"/>
            <a:ext cx="958008" cy="59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Exchange folders</a:t>
            </a:r>
            <a:endParaRPr lang="sv-SE" dirty="0"/>
          </a:p>
        </p:txBody>
      </p:sp>
      <p:sp>
        <p:nvSpPr>
          <p:cNvPr id="57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484784"/>
            <a:ext cx="1800200" cy="288032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bg1"/>
                </a:solidFill>
              </a:rPr>
              <a:t>Login CHESS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1215425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6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Callout 10"/>
          <p:cNvSpPr/>
          <p:nvPr/>
        </p:nvSpPr>
        <p:spPr>
          <a:xfrm>
            <a:off x="72008" y="1484784"/>
            <a:ext cx="2339752" cy="2736304"/>
          </a:xfrm>
          <a:prstGeom prst="rightArrowCallout">
            <a:avLst>
              <a:gd name="adj1" fmla="val 25000"/>
              <a:gd name="adj2" fmla="val 23677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Report in Confluence 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3979"/>
            <a:ext cx="1440159" cy="237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51" y="1916832"/>
            <a:ext cx="6066489" cy="447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55" y="1052736"/>
            <a:ext cx="6804633" cy="71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484784"/>
            <a:ext cx="1800200" cy="288032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bg1"/>
                </a:solidFill>
              </a:rPr>
              <a:t>Login Confluence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5" idx="3"/>
            <a:endCxn id="14" idx="2"/>
          </p:cNvCxnSpPr>
          <p:nvPr/>
        </p:nvCxnSpPr>
        <p:spPr>
          <a:xfrm flipV="1">
            <a:off x="1763688" y="4797152"/>
            <a:ext cx="61532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79008" y="3356992"/>
            <a:ext cx="1400904" cy="28803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81568" y="4509120"/>
            <a:ext cx="168212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Weblinks to dedicated pages for model integration</a:t>
            </a:r>
            <a:endParaRPr lang="sv-SE" dirty="0"/>
          </a:p>
        </p:txBody>
      </p:sp>
      <p:sp>
        <p:nvSpPr>
          <p:cNvPr id="17" name="Down Arrow 16"/>
          <p:cNvSpPr/>
          <p:nvPr/>
        </p:nvSpPr>
        <p:spPr>
          <a:xfrm rot="2762646">
            <a:off x="1738625" y="1127823"/>
            <a:ext cx="360040" cy="682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6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Report in Confluence </a:t>
            </a:r>
            <a:r>
              <a:rPr lang="sv-SE" dirty="0" smtClean="0"/>
              <a:t>(DTL example)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484784"/>
            <a:ext cx="4464497" cy="504056"/>
          </a:xfrm>
        </p:spPr>
        <p:txBody>
          <a:bodyPr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After the updated IKC model was uploaded in CHESS, a progress discussion started in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55781"/>
            <a:ext cx="4392488" cy="476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ess-ics.atlassian.net/wiki/download/attachments/33849759/DTL_1.jpg?version=1&amp;modificationDate=1430832987202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4" descr="https://ess-ics.atlassian.net/wiki/download/attachments/33849759/DTL_1.jpg?version=1&amp;modificationDate=1430832987202&amp;api=v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20962" y="2420888"/>
            <a:ext cx="4095572" cy="864096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Result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Clash control, interface check etc. of the latest model is being discussed</a:t>
            </a:r>
          </a:p>
        </p:txBody>
      </p:sp>
      <p:sp>
        <p:nvSpPr>
          <p:cNvPr id="12" name="Oval 11"/>
          <p:cNvSpPr/>
          <p:nvPr/>
        </p:nvSpPr>
        <p:spPr>
          <a:xfrm>
            <a:off x="74752" y="5301208"/>
            <a:ext cx="1400904" cy="2160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 flipH="1">
            <a:off x="775204" y="1988840"/>
            <a:ext cx="1564549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33928" r="4978" b="25628"/>
          <a:stretch/>
        </p:blipFill>
        <p:spPr bwMode="auto">
          <a:xfrm>
            <a:off x="4722279" y="3501008"/>
            <a:ext cx="436626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Feedback to IKCs (warm linac example</a:t>
            </a:r>
            <a:r>
              <a:rPr lang="sv-SE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484784"/>
            <a:ext cx="8909030" cy="504056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After the need to communicate the latest ESS master model of the warm </a:t>
            </a:r>
            <a:r>
              <a:rPr lang="en-US" dirty="0" err="1" smtClean="0"/>
              <a:t>linac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sv-SE" b="1" dirty="0" smtClean="0"/>
              <a:t>ESS-0021792 </a:t>
            </a:r>
            <a:r>
              <a:rPr lang="sv-SE" sz="2200" i="1" dirty="0" smtClean="0"/>
              <a:t>(</a:t>
            </a:r>
            <a:r>
              <a:rPr lang="sv-SE" sz="2200" i="1" dirty="0">
                <a:hlinkClick r:id="rId2"/>
              </a:rPr>
              <a:t>https://</a:t>
            </a:r>
            <a:r>
              <a:rPr lang="sv-SE" sz="2200" i="1" dirty="0" smtClean="0">
                <a:hlinkClick r:id="rId2"/>
              </a:rPr>
              <a:t>chess.esss.lu.se/enovia/tvc-action/showObject/dmg_Information/ESS-0021792/valid</a:t>
            </a:r>
            <a:r>
              <a:rPr lang="sv-SE" sz="2200" i="1" dirty="0" smtClean="0"/>
              <a:t>)</a:t>
            </a:r>
            <a:r>
              <a:rPr lang="sv-SE" dirty="0" smtClean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3" name="AutoShape 2" descr="https://ess-ics.atlassian.net/wiki/download/attachments/33849759/DTL_1.jpg?version=1&amp;modificationDate=1430832987202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4" descr="https://ess-ics.atlassian.net/wiki/download/attachments/33849759/DTL_1.jpg?version=1&amp;modificationDate=1430832987202&amp;api=v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122" name="Picture 2" descr="C:\Users\nikolaosgazis\Desktop\ACCSYS WARM LINAC EXPORT_150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07" y="2060848"/>
            <a:ext cx="5342481" cy="46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7236296" y="5589240"/>
            <a:ext cx="1669992" cy="792088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*Yellow volumes indicate all transportation zones</a:t>
            </a:r>
          </a:p>
        </p:txBody>
      </p:sp>
    </p:spTree>
    <p:extLst>
      <p:ext uri="{BB962C8B-B14F-4D97-AF65-F5344CB8AC3E}">
        <p14:creationId xmlns:p14="http://schemas.microsoft.com/office/powerpoint/2010/main" val="21501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KC Integration in CH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IKC Integration in CHESS</Template>
  <TotalTime>2430</TotalTime>
  <Words>334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IKC Integration in CHESS</vt:lpstr>
      <vt:lpstr>Status of the 3D model and updates from the IKC models</vt:lpstr>
      <vt:lpstr>Status</vt:lpstr>
      <vt:lpstr>LinacLego Organization</vt:lpstr>
      <vt:lpstr>Lattice hierarchy in LinacLego</vt:lpstr>
      <vt:lpstr>Go to LinacLego: </vt:lpstr>
      <vt:lpstr>Integration Drawing Exchange Solution</vt:lpstr>
      <vt:lpstr>Report in Confluence </vt:lpstr>
      <vt:lpstr>Report in Confluence (DTL example)</vt:lpstr>
      <vt:lpstr>Feedback to IKCs (warm linac example)</vt:lpstr>
      <vt:lpstr>End</vt:lpstr>
      <vt:lpstr>SPARE SLIDE – Comments on CHESS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IKC Integration in CHESS</dc:title>
  <dc:creator>Carl-Johan Hårdh</dc:creator>
  <cp:lastModifiedBy>Nick Gazis</cp:lastModifiedBy>
  <cp:revision>195</cp:revision>
  <dcterms:created xsi:type="dcterms:W3CDTF">2015-01-12T11:51:50Z</dcterms:created>
  <dcterms:modified xsi:type="dcterms:W3CDTF">2015-05-21T09:34:33Z</dcterms:modified>
</cp:coreProperties>
</file>