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4" r:id="rId3"/>
    <p:sldId id="257" r:id="rId4"/>
    <p:sldId id="258" r:id="rId5"/>
    <p:sldId id="262" r:id="rId6"/>
    <p:sldId id="265" r:id="rId7"/>
    <p:sldId id="266" r:id="rId8"/>
    <p:sldId id="263" r:id="rId9"/>
    <p:sldId id="270" r:id="rId10"/>
    <p:sldId id="269" r:id="rId11"/>
    <p:sldId id="272" r:id="rId12"/>
    <p:sldId id="267" r:id="rId13"/>
    <p:sldId id="273" r:id="rId14"/>
    <p:sldId id="275" r:id="rId15"/>
    <p:sldId id="281" r:id="rId16"/>
    <p:sldId id="274" r:id="rId17"/>
    <p:sldId id="282" r:id="rId18"/>
    <p:sldId id="271" r:id="rId19"/>
    <p:sldId id="261" r:id="rId20"/>
    <p:sldId id="276" r:id="rId21"/>
    <p:sldId id="260" r:id="rId22"/>
    <p:sldId id="280" r:id="rId23"/>
    <p:sldId id="264" r:id="rId24"/>
    <p:sldId id="268" r:id="rId25"/>
    <p:sldId id="277" r:id="rId26"/>
    <p:sldId id="278" r:id="rId27"/>
    <p:sldId id="279" r:id="rId28"/>
    <p:sldId id="283" r:id="rId2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76" autoAdjust="0"/>
  </p:normalViewPr>
  <p:slideViewPr>
    <p:cSldViewPr>
      <p:cViewPr varScale="1">
        <p:scale>
          <a:sx n="101" d="100"/>
          <a:sy n="101" d="100"/>
        </p:scale>
        <p:origin x="-12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68978-6E60-D54D-8FBC-BA8F98C3325D}" type="datetimeFigureOut">
              <a:t>2015-05-21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1593-3C23-1946-A9A3-EECACC539BA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00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2015-05-21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21 May 2015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H. Danared, TB13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21 May 2015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H. Danared, TB13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21 May 2015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H. Danared, TB13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>
                <a:latin typeface="TitilliumText22L 600 wt"/>
                <a:cs typeface="TitilliumText22L 600 wt"/>
              </a:rPr>
              <a:t>Status of In-Kind Contributions to Accelerator</a:t>
            </a:r>
            <a:endParaRPr lang="sv-SE" sz="4000" dirty="0">
              <a:latin typeface="TitilliumText22L 600 wt"/>
              <a:cs typeface="TitilliumText22L 600 w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TitilliumText22L 400 wt"/>
                <a:cs typeface="TitilliumText22L 400 wt"/>
              </a:rPr>
              <a:t>Håkan Danared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8987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latin typeface="TitilliumText22L 400 wt"/>
                <a:cs typeface="TitilliumText22L 400 wt"/>
              </a:rPr>
              <a:t>www.europeanspallationsource.se</a:t>
            </a:r>
          </a:p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latin typeface="TitilliumText22L 400 wt"/>
                <a:cs typeface="TitilliumText22L 400 wt"/>
              </a:rPr>
              <a:t>ACCSYS Technical Board, 21 May 2015</a:t>
            </a:r>
            <a:endParaRPr lang="en-GB" sz="1600" dirty="0" smtClean="0">
              <a:solidFill>
                <a:srgbClr val="FFFFFF"/>
              </a:solidFill>
              <a:latin typeface="TitilliumText22L 400 wt"/>
              <a:cs typeface="TitilliumText22L 400 wt"/>
            </a:endParaRPr>
          </a:p>
          <a:p>
            <a:pPr algn="ctr"/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Huddersfield University, UK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11560" y="1875243"/>
            <a:ext cx="79343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RF Distribution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17,500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Detailed technical discussions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076298"/>
            <a:ext cx="3904797" cy="1680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593" y="4039625"/>
            <a:ext cx="2573831" cy="14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6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INFN Legnaro, Italy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11560" y="1889537"/>
            <a:ext cx="7934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Drift-tube linac, Beam diagnostics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16,761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Design in advanced stage, some prototypes built, HoA in preparation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HoA + 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May 2015 (HoA), June 2015 (IK technical annexes)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185737"/>
            <a:ext cx="3347864" cy="1763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113729"/>
            <a:ext cx="1656184" cy="15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3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ESS-Bilbao, Spain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11560" y="1915648"/>
            <a:ext cx="793432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MEBT, RF for warm linac, Beam diagnostics, Insertable beam dump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15,740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MEBT HoA signed, RF HoA ready for signature, Beam diagnostics and beam dump in technical discussions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HoA + IK Agreement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May 2015 (remaining HoA), June 2015 (IK technical annexes)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37112"/>
            <a:ext cx="3550064" cy="1391241"/>
          </a:xfrm>
          <a:prstGeom prst="rect">
            <a:avLst/>
          </a:prstGeom>
        </p:spPr>
      </p:pic>
      <p:pic>
        <p:nvPicPr>
          <p:cNvPr id="16" name="Picture 15" descr="Screen Shot 2014-05-15 at 09.34.35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28604"/>
            <a:ext cx="2425245" cy="22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INFN Milan, Italy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11560" y="1864662"/>
            <a:ext cx="793432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Medium-beta elliptical cavities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10,079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Planning for procurement and testing of cavities in progress, alternative cavity design on-going, HoA in preparation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HoA + 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May 2015 (HoA), June 2015 (IK technical annexes)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960" y="3883529"/>
            <a:ext cx="1419121" cy="2353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509120"/>
            <a:ext cx="3294902" cy="13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4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NCBJ, Poland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11560" y="1901150"/>
            <a:ext cx="793432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Low-level RF electronics 704 MHz, Gamma blocker, Collimator design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989 k€ + 9,975 k€ for LLRF consortium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EoI received for IK consortium with NCBJ and WUT (PEG), detailed proposal expected before end of April. Collimator design nearing completion and has been sub-contracted by WP6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365104"/>
            <a:ext cx="2114805" cy="1575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509120"/>
            <a:ext cx="3240360" cy="13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2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Warsaw UT, Poland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11560" y="1859340"/>
            <a:ext cx="793432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Phase-reference line, Low-level RF electronics 704 MHz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731 k€ + 9,975 k€ for LLRF consortium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Planning for phase-reference line in progress. EoI received for IK consortium with NCBJ and WUT (PEG), detailed proposal expected before end of April.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221088"/>
            <a:ext cx="3188965" cy="1574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005064"/>
            <a:ext cx="3449712" cy="14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3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Lodz UT, Poland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1560" y="1859340"/>
            <a:ext cx="7934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Low-level RF electronics 704 MHz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9,975 k€ for LLRF consortium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EoI received for IK consortium with NCBJ and WUT (PEG), detailed proposal expected before end of April.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365104"/>
            <a:ext cx="2114805" cy="157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509120"/>
            <a:ext cx="3240360" cy="13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6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Wroclaw UT, Poland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11560" y="1892419"/>
            <a:ext cx="7934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Cryo distribution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7190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Design work has started, draft IK agreement sent to WrUT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9" name="Picture 8" descr="Picture_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22323" r="18331" b="24371"/>
          <a:stretch/>
        </p:blipFill>
        <p:spPr>
          <a:xfrm>
            <a:off x="611560" y="3645024"/>
            <a:ext cx="6264696" cy="2324272"/>
          </a:xfrm>
          <a:prstGeom prst="rect">
            <a:avLst/>
          </a:prstGeom>
        </p:spPr>
      </p:pic>
      <p:pic>
        <p:nvPicPr>
          <p:cNvPr id="10" name="Picture 9" descr="Picture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4" b="8005"/>
          <a:stretch/>
        </p:blipFill>
        <p:spPr>
          <a:xfrm>
            <a:off x="746102" y="5013176"/>
            <a:ext cx="2865735" cy="1080120"/>
          </a:xfrm>
          <a:prstGeom prst="rect">
            <a:avLst/>
          </a:prstGeom>
        </p:spPr>
      </p:pic>
      <p:pic>
        <p:nvPicPr>
          <p:cNvPr id="11" name="Picture 10" descr="Picture_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17032"/>
            <a:ext cx="1854098" cy="103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1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INFN Catania, Italy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11560" y="1889537"/>
            <a:ext cx="79343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Proton source and LEBT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3,897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Source and LEBT prototypes exist, HoA in preparation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HoA + 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May 2015 (HoA), June 2015 (IK technical annexes)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42" l="60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3861048"/>
            <a:ext cx="2679084" cy="231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IMG_09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2307306" cy="18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44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ATOMKI, Hungary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98114" y="1850492"/>
            <a:ext cx="793432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RF Local Protection System (RF-LPS)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2,200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Technical discussions started in Feb 2015, visit to Debrecen 18-19 May for detailed discussions. Drafting of agreements has not started yet. Pilot project in Hungary for IKCs to ESS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858" y="4288934"/>
            <a:ext cx="2711541" cy="1948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24" y="4318320"/>
            <a:ext cx="3134208" cy="19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6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In-Kind to Accelerator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98114" y="1844824"/>
            <a:ext cx="79343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The accelerator collaboration for the pre-construction phase was established in 2009. Additional partners are joining for the construction phase.</a:t>
            </a:r>
          </a:p>
          <a:p>
            <a:pPr marL="174625" indent="-174625" algn="l">
              <a:buFont typeface="Arial"/>
              <a:buChar char="•"/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Since the launch of Expressions of Interest in spring 2013, d</a:t>
            </a:r>
            <a:r>
              <a:rPr lang="sv-SE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iscussions on in-kind are going on with 26 organizations.</a:t>
            </a:r>
          </a:p>
          <a:p>
            <a:pPr algn="l"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Possible partners to Accelerator have been identified in Denmark, Estonia, France, Germany, Hungary, Italy, Norway, Poland, Spain, Sweden, Switzerland, and UK.</a:t>
            </a:r>
          </a:p>
          <a:p>
            <a:pPr algn="l">
              <a:defRPr/>
            </a:pPr>
            <a:endParaRPr lang="sv-SE" sz="1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11560" y="3765227"/>
            <a:ext cx="4536503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4625" indent="-174625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 of items discussed with in-kind partners represents 50% of the accelerator budget.</a:t>
            </a:r>
          </a:p>
          <a:p>
            <a:pPr marL="174625" indent="-174625">
              <a:buFont typeface="Arial"/>
              <a:buChar char="•"/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Host countries cannot formally give in-kind contributions, contracts represent 3% of budget.</a:t>
            </a:r>
          </a:p>
          <a:p>
            <a:pPr marL="174625" indent="-174625">
              <a:buFont typeface="Arial"/>
              <a:buChar char="•"/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Another 18% possible as in-kind, but mostly constitute large commercial items less attractive as in-kind.</a:t>
            </a: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819" y="4169607"/>
            <a:ext cx="2376265" cy="1826878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664820" y="3933056"/>
            <a:ext cx="13962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sv-SE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Not IKC, 29%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897068" y="4756502"/>
            <a:ext cx="10577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sv-SE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Planned IKC, 50%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860032" y="5290175"/>
            <a:ext cx="10199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sv-SE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Potential IKC, 18%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584304" y="5984855"/>
            <a:ext cx="13962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sv-SE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SE,DK, 3%</a:t>
            </a:r>
          </a:p>
        </p:txBody>
      </p:sp>
    </p:spTree>
    <p:extLst>
      <p:ext uri="{BB962C8B-B14F-4D97-AF65-F5344CB8AC3E}">
        <p14:creationId xmlns:p14="http://schemas.microsoft.com/office/powerpoint/2010/main" val="401045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University of Oslo, Norway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11560" y="1889537"/>
            <a:ext cx="79343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Target proton beam diagnostics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1,500–2,000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Discussions starting since beginning of March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10" name="Picture 9" descr="Imaging system layout - 3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3429000"/>
            <a:ext cx="1259526" cy="264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3933056"/>
            <a:ext cx="2880320" cy="160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2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Agder University, Norway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11560" y="1844824"/>
            <a:ext cx="7934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Ion-source expert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216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Agreed, practical issues concerning employment etc being discussed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221088"/>
            <a:ext cx="1512168" cy="1471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293096"/>
            <a:ext cx="1223516" cy="135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7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Tallinn UT, Estonia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11560" y="1889537"/>
            <a:ext cx="79343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IOT modulator development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50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Development work starting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3" r="23320"/>
          <a:stretch>
            <a:fillRect/>
          </a:stretch>
        </p:blipFill>
        <p:spPr bwMode="auto">
          <a:xfrm rot="5400000">
            <a:off x="3647351" y="2193409"/>
            <a:ext cx="1909445" cy="5532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33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Cockcroft Institute, UK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1560" y="1859340"/>
            <a:ext cx="7934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Target imaging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Not defined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Design work starting, but scope of final commitment uncertain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8" name="Picture 7" descr="Imaging system layout - 3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6" y="3212976"/>
            <a:ext cx="1431240" cy="3000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293096"/>
            <a:ext cx="2880320" cy="160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GSI, Germany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11560" y="1889537"/>
            <a:ext cx="79343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Beam diagnostics, Cryogenics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Not defined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Exploratory phase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Agreement?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Not defined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256" r="29163"/>
          <a:stretch/>
        </p:blipFill>
        <p:spPr>
          <a:xfrm>
            <a:off x="2051720" y="3645024"/>
            <a:ext cx="1789449" cy="2304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794" r="22474"/>
          <a:stretch/>
        </p:blipFill>
        <p:spPr>
          <a:xfrm>
            <a:off x="4499992" y="3645024"/>
            <a:ext cx="244679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1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PSI, Switzerland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11560" y="1889537"/>
            <a:ext cx="79343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Target proton beam diagnostics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Not defined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Exploratory phase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221088"/>
            <a:ext cx="2372596" cy="1310902"/>
          </a:xfrm>
          <a:prstGeom prst="rect">
            <a:avLst/>
          </a:prstGeom>
        </p:spPr>
      </p:pic>
      <p:pic>
        <p:nvPicPr>
          <p:cNvPr id="11" name="Picture 10" descr="Wire Gri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12028" r="415" b="22041"/>
          <a:stretch/>
        </p:blipFill>
        <p:spPr>
          <a:xfrm>
            <a:off x="4716016" y="4005064"/>
            <a:ext cx="2970019" cy="1759298"/>
          </a:xfrm>
          <a:prstGeom prst="rect">
            <a:avLst/>
          </a:prstGeom>
        </p:spPr>
      </p:pic>
      <p:pic>
        <p:nvPicPr>
          <p:cNvPr id="14" name="Picture 13" descr="Harp Concept Update_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23435" r="24433" b="24441"/>
          <a:stretch/>
        </p:blipFill>
        <p:spPr>
          <a:xfrm rot="5400000">
            <a:off x="6311995" y="4231778"/>
            <a:ext cx="1323866" cy="138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9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RAL/ISIS, UK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11560" y="1889537"/>
            <a:ext cx="79343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Target proton beam diagnostics, Beam physics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Not defined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Scope and commitment to be defined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221088"/>
            <a:ext cx="2372596" cy="1310902"/>
          </a:xfrm>
          <a:prstGeom prst="rect">
            <a:avLst/>
          </a:prstGeom>
        </p:spPr>
      </p:pic>
      <p:pic>
        <p:nvPicPr>
          <p:cNvPr id="11" name="Picture 10" descr="Wire Gri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12028" r="415" b="22041"/>
          <a:stretch/>
        </p:blipFill>
        <p:spPr>
          <a:xfrm>
            <a:off x="4716016" y="4005064"/>
            <a:ext cx="2970019" cy="1759298"/>
          </a:xfrm>
          <a:prstGeom prst="rect">
            <a:avLst/>
          </a:prstGeom>
        </p:spPr>
      </p:pic>
      <p:pic>
        <p:nvPicPr>
          <p:cNvPr id="14" name="Picture 13" descr="Harp Concept Update_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23435" r="24433" b="24441"/>
          <a:stretch/>
        </p:blipFill>
        <p:spPr>
          <a:xfrm rot="5400000">
            <a:off x="6311995" y="4231778"/>
            <a:ext cx="1323866" cy="138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RHUL, UK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11560" y="1889537"/>
            <a:ext cx="79343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Target proton beam diagnostics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Not defined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Scope and commitment to be defined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221088"/>
            <a:ext cx="2372596" cy="1310902"/>
          </a:xfrm>
          <a:prstGeom prst="rect">
            <a:avLst/>
          </a:prstGeom>
        </p:spPr>
      </p:pic>
      <p:pic>
        <p:nvPicPr>
          <p:cNvPr id="9" name="Picture 8" descr="Wire Gri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12028" r="415" b="22041"/>
          <a:stretch/>
        </p:blipFill>
        <p:spPr>
          <a:xfrm>
            <a:off x="4716016" y="4005064"/>
            <a:ext cx="2970019" cy="1759298"/>
          </a:xfrm>
          <a:prstGeom prst="rect">
            <a:avLst/>
          </a:prstGeom>
        </p:spPr>
      </p:pic>
      <p:pic>
        <p:nvPicPr>
          <p:cNvPr id="10" name="Picture 9" descr="Harp Concept Update_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23435" r="24433" b="24441"/>
          <a:stretch/>
        </p:blipFill>
        <p:spPr>
          <a:xfrm rot="5400000">
            <a:off x="6311995" y="4231778"/>
            <a:ext cx="1323866" cy="138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4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Collaborations with Paid Contracts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11560" y="1772816"/>
            <a:ext cx="79343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solidFill>
                  <a:srgbClr val="0084C0"/>
                </a:solidFill>
                <a:latin typeface="Arial" charset="0"/>
                <a:ea typeface="ＭＳ Ｐゴシック" charset="0"/>
                <a:cs typeface="ＭＳ Ｐゴシック" charset="0"/>
              </a:rPr>
              <a:t>Aarhus University, Denmark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Beam delivery system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2,635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Contract signed, work in progress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11560" y="2850034"/>
            <a:ext cx="79343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solidFill>
                  <a:srgbClr val="0084C0"/>
                </a:solidFill>
                <a:latin typeface="Arial" charset="0"/>
                <a:ea typeface="ＭＳ Ｐゴシック" charset="0"/>
                <a:cs typeface="ＭＳ Ｐゴシック" charset="0"/>
              </a:rPr>
              <a:t>Lund University, Sweden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Low-level RF, Modulator development, RF test stand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2,900 k€ signed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On-going collaboration since 2010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11560" y="3927252"/>
            <a:ext cx="83903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solidFill>
                  <a:srgbClr val="0084C0"/>
                </a:solidFill>
                <a:latin typeface="Arial" charset="0"/>
                <a:ea typeface="ＭＳ Ｐゴシック" charset="0"/>
                <a:cs typeface="ＭＳ Ｐゴシック" charset="0"/>
              </a:rPr>
              <a:t>Uppsala University, Sweden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Spoke cavity and cryomodule tests, 704 MHz RF test stand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6,500 k€ signed, 3,150 k€ ready for signature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On-going collaboration since 2010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11560" y="5004470"/>
            <a:ext cx="83903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solidFill>
                  <a:srgbClr val="0084C0"/>
                </a:solidFill>
                <a:latin typeface="Arial" charset="0"/>
                <a:ea typeface="ＭＳ Ｐゴシック" charset="0"/>
                <a:cs typeface="ＭＳ Ｐゴシック" charset="0"/>
              </a:rPr>
              <a:t>DESY, Germany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Beam diagnostics, Lund test stand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200 k€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Main part of diagnostics work done, test stand under discussion</a:t>
            </a:r>
          </a:p>
        </p:txBody>
      </p:sp>
    </p:spTree>
    <p:extLst>
      <p:ext uri="{BB962C8B-B14F-4D97-AF65-F5344CB8AC3E}">
        <p14:creationId xmlns:p14="http://schemas.microsoft.com/office/powerpoint/2010/main" val="397417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In-Kind Agreements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98114" y="1844824"/>
            <a:ext cx="757428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The general ESS aim is to have IK Agreements signed soon after the ERIC transition.</a:t>
            </a:r>
          </a:p>
          <a:p>
            <a:pPr marL="174625" indent="-174625" algn="l">
              <a:buFont typeface="Arial"/>
              <a:buChar char="•"/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Discussions with in-kind partners in progress to agree on technical details and to write requirements and specifications. This is the task of work-package and work-unit leaders.</a:t>
            </a:r>
          </a:p>
          <a:p>
            <a:pPr marL="174625" indent="-174625" algn="l">
              <a:buFont typeface="Arial"/>
              <a:buChar char="•"/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With some partners a preliminary agreement, Heads of Agreement, is needed and has been signed or is being signed.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11561" y="4005064"/>
            <a:ext cx="338437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At the same time, issues need   to be solved at the ESS level concerning cash flow, VAT, etc.</a:t>
            </a:r>
          </a:p>
          <a:p>
            <a:pPr marL="174625" indent="-174625" algn="l">
              <a:buFont typeface="Arial"/>
              <a:buChar char="•"/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At the technical level our target is to have Technical Appendices ready in June 2015.</a:t>
            </a:r>
          </a:p>
          <a:p>
            <a:pPr marL="174625" indent="-174625" algn="l">
              <a:buFont typeface="Arial"/>
              <a:buChar char="•"/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In parallel, work is being done!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933056"/>
            <a:ext cx="406436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41" y="1628801"/>
            <a:ext cx="4737307" cy="4752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Partner Institutions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95536" y="1719665"/>
            <a:ext cx="2448272" cy="446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 u="sng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In-kind (main contributions)</a:t>
            </a:r>
          </a:p>
          <a:p>
            <a:pPr algn="l" eaLnBrk="1" hangingPunct="1"/>
            <a:endParaRPr lang="sv-SE" sz="800">
              <a:solidFill>
                <a:schemeClr val="accent4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Agder (Ion source expert)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ATOMKI (RF-LPS)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CEA (RFQ, SRF, 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CNRS (SRF, Cryo)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Cockcroft Inst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Daresbury Lab (SRF, Vacuum)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Elettra (RF, Magn, PS, 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ESS-Bilbao (MEBT, 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GSI (Diagn, Vacuum, Cryo (?))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Huddersfield Univ (RF distrib)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IFJ PAN (Installations)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Catania (Source, LEBT)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Legnaro (DTL)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Milan (SRF)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NCBJ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RAL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RHUL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Tallinn UT (RF)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TU Lodz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Oslo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Warsaw UT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Wroclaw UT (Cryo)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053445" y="4817965"/>
            <a:ext cx="2086507" cy="132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 u="sng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Paid contracts</a:t>
            </a:r>
          </a:p>
          <a:p>
            <a:pPr algn="l" eaLnBrk="1" hangingPunct="1"/>
            <a:endParaRPr lang="sv-SE" sz="800">
              <a:solidFill>
                <a:srgbClr val="604A7B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Aarhus Univ (Beam del)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DESY (Diagn)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Lund Univ (LLRF, RF)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PSI (Diagn)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Uppsala Univ (Tests)</a:t>
            </a:r>
          </a:p>
        </p:txBody>
      </p:sp>
    </p:spTree>
    <p:extLst>
      <p:ext uri="{BB962C8B-B14F-4D97-AF65-F5344CB8AC3E}">
        <p14:creationId xmlns:p14="http://schemas.microsoft.com/office/powerpoint/2010/main" val="15128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CEA Saclay, France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1560" y="1858119"/>
            <a:ext cx="793432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RFQ, Elliptical cryomodules, Beam diagnostics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70,855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Collaboration since 2009, work progressing in many areas, prototypes built, technical annexes to HoA almost ready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HoA + IK Agreement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 (HoA), June 2015 (IK technical annexes)</a:t>
            </a:r>
          </a:p>
        </p:txBody>
      </p:sp>
      <p:pic>
        <p:nvPicPr>
          <p:cNvPr id="14" name="Picture 13" descr="IMG_03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16" y="4077072"/>
            <a:ext cx="1610498" cy="215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2"/>
            <a:ext cx="4636414" cy="13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32040" y="5805264"/>
            <a:ext cx="2952328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ESS cryomodule, preliminary design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560" y="4797152"/>
            <a:ext cx="648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Not ESS RFQ!</a:t>
            </a:r>
          </a:p>
        </p:txBody>
      </p:sp>
    </p:spTree>
    <p:extLst>
      <p:ext uri="{BB962C8B-B14F-4D97-AF65-F5344CB8AC3E}">
        <p14:creationId xmlns:p14="http://schemas.microsoft.com/office/powerpoint/2010/main" val="289464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Daresbury Lab, UK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11560" y="1883210"/>
            <a:ext cx="793432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High-beta cavities, Beam diagnostics, Vacuum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32,285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Planning for procurement and testing of cavities in progress, scope of beam diagnostics remains to be defined, vacuum partially agreed and partially being specified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313" y="3634440"/>
            <a:ext cx="1572983" cy="2608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840" y="4653136"/>
            <a:ext cx="3294902" cy="13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Elettra, Italy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11560" y="1918222"/>
            <a:ext cx="793432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RF sources for spokes, Beam diagnostics, Warm magnets, Magnet power supplies, Installation work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30,531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Detailed technical discussions and calculations in progress for RF sources, diagnostics, magnets and power supplies. Installation work remains to be defined. 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HoA + IK Agreement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May 2015 (HoA), June 2015 (IK technical annexes)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975" y="4293096"/>
            <a:ext cx="2173969" cy="2017568"/>
          </a:xfrm>
          <a:prstGeom prst="rect">
            <a:avLst/>
          </a:prstGeom>
        </p:spPr>
      </p:pic>
      <p:pic>
        <p:nvPicPr>
          <p:cNvPr id="15" name="Picture 5" descr="photo TH18795A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77072"/>
            <a:ext cx="1673225" cy="26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50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IPN Orsay, France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11560" y="1883198"/>
            <a:ext cx="793432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Spoke cavities and cryomodules, Cryo distribution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19,899 (+3,000) M€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Collaboration since 2009, work progressing in many areas, prototypes built, technical annexes to HoA being written at Orsay. Additional contribution on cryomodule controls being discussed.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HoA + IK Agreement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 (HoA), June 2015 (IK technical annexes)</a:t>
            </a:r>
          </a:p>
        </p:txBody>
      </p:sp>
      <p:pic>
        <p:nvPicPr>
          <p:cNvPr id="10" name="Image 5" descr="18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48" r="17479"/>
          <a:stretch>
            <a:fillRect/>
          </a:stretch>
        </p:blipFill>
        <p:spPr>
          <a:xfrm>
            <a:off x="1259631" y="4293096"/>
            <a:ext cx="2197041" cy="1970364"/>
          </a:xfrm>
          <a:prstGeom prst="rect">
            <a:avLst/>
          </a:prstGeom>
        </p:spPr>
      </p:pic>
      <p:pic>
        <p:nvPicPr>
          <p:cNvPr id="16" name="Picture 2" descr="C:\Users\bousson\AppData\Local\Microsoft\Windows\Temporary Internet Files\Content.Outlook\5YZ7TAU1\IMG_0006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4319244"/>
            <a:ext cx="2592288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696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TitilliumText22L 400 wt"/>
                <a:cs typeface="TitilliumText22L 400 wt"/>
              </a:rPr>
              <a:t>IFJ PAN, Poland</a:t>
            </a:r>
            <a:endParaRPr lang="sv-SE" dirty="0">
              <a:latin typeface="TitilliumText22L 400 wt"/>
              <a:cs typeface="TitilliumText22L 400 w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11560" y="1887154"/>
            <a:ext cx="79343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Title:	Installation work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Value:	18,100 k€</a:t>
            </a:r>
          </a:p>
          <a:p>
            <a:pPr marL="2605088" indent="-2605088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Status:	Planning of work partially started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type:	IK Agreement</a:t>
            </a:r>
          </a:p>
          <a:p>
            <a:pPr marL="2605088" indent="-2605088" algn="l"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Agreement time schedule:	June 2015?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30" y="3861048"/>
            <a:ext cx="3316350" cy="22094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861048"/>
            <a:ext cx="2957029" cy="221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21390</TotalTime>
  <Words>669</Words>
  <Application>Microsoft Macintosh PowerPoint</Application>
  <PresentationFormat>On-screen Show (4:3)</PresentationFormat>
  <Paragraphs>246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ESS Core Powerpoint template</vt:lpstr>
      <vt:lpstr>Status of In-Kind Contributions to Accelerator</vt:lpstr>
      <vt:lpstr>In-Kind to Accelerator</vt:lpstr>
      <vt:lpstr>In-Kind Agreements</vt:lpstr>
      <vt:lpstr>Partner Institutions</vt:lpstr>
      <vt:lpstr>CEA Saclay, France</vt:lpstr>
      <vt:lpstr>Daresbury Lab, UK</vt:lpstr>
      <vt:lpstr>Elettra, Italy</vt:lpstr>
      <vt:lpstr>IPN Orsay, France</vt:lpstr>
      <vt:lpstr>IFJ PAN, Poland</vt:lpstr>
      <vt:lpstr>Huddersfield University, UK</vt:lpstr>
      <vt:lpstr>INFN Legnaro, Italy</vt:lpstr>
      <vt:lpstr>ESS-Bilbao, Spain</vt:lpstr>
      <vt:lpstr>INFN Milan, Italy</vt:lpstr>
      <vt:lpstr>NCBJ, Poland</vt:lpstr>
      <vt:lpstr>Warsaw UT, Poland</vt:lpstr>
      <vt:lpstr>Lodz UT, Poland</vt:lpstr>
      <vt:lpstr>Wroclaw UT, Poland</vt:lpstr>
      <vt:lpstr>INFN Catania, Italy</vt:lpstr>
      <vt:lpstr>ATOMKI, Hungary</vt:lpstr>
      <vt:lpstr>University of Oslo, Norway</vt:lpstr>
      <vt:lpstr>Agder University, Norway</vt:lpstr>
      <vt:lpstr>Tallinn UT, Estonia</vt:lpstr>
      <vt:lpstr>Cockcroft Institute, UK</vt:lpstr>
      <vt:lpstr>GSI, Germany</vt:lpstr>
      <vt:lpstr>PSI, Switzerland</vt:lpstr>
      <vt:lpstr>RAL/ISIS, UK</vt:lpstr>
      <vt:lpstr>RHUL, UK</vt:lpstr>
      <vt:lpstr>Collaborations with Paid Contracts</vt:lpstr>
    </vt:vector>
  </TitlesOfParts>
  <Manager/>
  <Company>ESS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Heléne Björkman</dc:creator>
  <cp:keywords/>
  <dc:description/>
  <cp:lastModifiedBy>ESS User</cp:lastModifiedBy>
  <cp:revision>55</cp:revision>
  <dcterms:created xsi:type="dcterms:W3CDTF">2013-10-29T16:05:10Z</dcterms:created>
  <dcterms:modified xsi:type="dcterms:W3CDTF">2015-05-21T12:40:04Z</dcterms:modified>
  <cp:category/>
</cp:coreProperties>
</file>