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8" r:id="rId2"/>
    <p:sldId id="387" r:id="rId3"/>
    <p:sldId id="397" r:id="rId4"/>
    <p:sldId id="388" r:id="rId5"/>
    <p:sldId id="394" r:id="rId6"/>
    <p:sldId id="393" r:id="rId7"/>
    <p:sldId id="259" r:id="rId8"/>
    <p:sldId id="272" r:id="rId9"/>
    <p:sldId id="401" r:id="rId10"/>
    <p:sldId id="261" r:id="rId11"/>
    <p:sldId id="391" r:id="rId12"/>
    <p:sldId id="402" r:id="rId13"/>
    <p:sldId id="403" r:id="rId14"/>
    <p:sldId id="412" r:id="rId15"/>
    <p:sldId id="413" r:id="rId16"/>
    <p:sldId id="392" r:id="rId17"/>
    <p:sldId id="264" r:id="rId18"/>
    <p:sldId id="411" r:id="rId19"/>
    <p:sldId id="399" r:id="rId20"/>
    <p:sldId id="29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404" autoAdjust="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/>
    </p:cSldViewPr>
  </p:slideViewPr>
  <p:outlineViewPr>
    <p:cViewPr>
      <p:scale>
        <a:sx n="33" d="100"/>
        <a:sy n="33" d="100"/>
      </p:scale>
      <p:origin x="0" y="-14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B99318-B9FE-49B3-9E23-77D3C749E4DF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B75C56-D543-4A43-AC08-20CDBD37B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941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75C56-D543-4A43-AC08-20CDBD37B1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713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0C9F0-5960-92C0-7D92-8123E4D1F2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4443D9-CB6E-EBF0-81FC-2EFD610C4C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0E418-9266-5763-2666-A4BB92787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D968E-9CDA-4210-A174-4B732D4CF61B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C45FC-E71C-A6D0-D6F7-1C5AF7EF6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AC627-9596-0F1C-B54F-F770A20F6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9EFBA-3475-47D3-B793-8417D0109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9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B3BC5-CE8D-14D6-FCEF-33A64992B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274015-F6F1-2CF4-ED68-0F9EFEF79D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4DEC7-C48D-7FFD-68D8-877F405F2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D968E-9CDA-4210-A174-4B732D4CF61B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4078B-AE28-5A8A-50A7-68AEA2EAD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7D83B-C7C1-0233-A021-7DF1F9584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9EFBA-3475-47D3-B793-8417D0109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26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F3F7A6-3D95-D582-06E1-4B8859296A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7FC6C1-89AF-24C9-9B64-3C6AD34DDA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C99BF-8D7D-B966-4FEA-EF918082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D968E-9CDA-4210-A174-4B732D4CF61B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A3FE6-EA57-9790-3D3E-C6A930BD2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9F2DE-2784-F368-6B11-F2DF3F880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9EFBA-3475-47D3-B793-8417D0109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84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58851" y="537344"/>
            <a:ext cx="10274299" cy="623404"/>
          </a:xfrm>
        </p:spPr>
        <p:txBody>
          <a:bodyPr anchor="t"/>
          <a:lstStyle>
            <a:lvl1pPr algn="l">
              <a:lnSpc>
                <a:spcPct val="114000"/>
              </a:lnSpc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58850" y="2660216"/>
            <a:ext cx="10274300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8850" y="1160748"/>
            <a:ext cx="10274301" cy="136180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5A5BA46-025C-436B-9A80-CB512831CC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317" y="6005352"/>
            <a:ext cx="2509307" cy="548854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8F8EE7F0-8372-4AD2-9D64-4F3514C26B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376" y="6423285"/>
            <a:ext cx="3072000" cy="900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9685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3">
          <p15:clr>
            <a:srgbClr val="FBAE40"/>
          </p15:clr>
        </p15:guide>
        <p15:guide id="2" pos="530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5AF3D-90A1-8314-B0B6-45113DB1A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5DC27-013C-86AD-8FB4-731B360D41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3A69F-A177-EBB8-BF32-F90638005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D968E-9CDA-4210-A174-4B732D4CF61B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7A725-832B-371E-C498-F731547B5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C6D4C4-8BAA-C20E-18E7-2EFCA4E55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9EFBA-3475-47D3-B793-8417D0109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52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199CB-3C20-25AE-33CA-DE5C62046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5A00CC-93D3-DF7E-D40D-41BEFF4E0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B1D7A-F793-63F8-AF3E-B125D0385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D968E-9CDA-4210-A174-4B732D4CF61B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D5F9E-F92D-AD67-D384-153A669AC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53F78-876E-C70D-CC32-A3646560D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9EFBA-3475-47D3-B793-8417D0109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49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8C775-CED5-5680-046D-ED8F152FD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9C646-B041-E7DB-AFDE-918F0284EC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88B4C-CA3D-0FAC-F0F4-7A536C014D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E7C95D-6243-BD1E-BD01-BA5CD2C90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D968E-9CDA-4210-A174-4B732D4CF61B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508769-A938-F03E-58AA-57A2FB2A6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9989FA-C5BD-0F7D-35B7-01FF739EA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9EFBA-3475-47D3-B793-8417D0109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33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74A03-3B19-1FA1-2826-2BE0D788D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5AD2D0-066E-8481-6F08-92E1EA724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511573-61DE-4314-6927-134C1251E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E6E19F-BECF-1E42-AD6E-BCA0CBCB4B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C4D5FD-2937-F442-C3ED-D44F4A6208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62D0AD-9934-3AAD-373E-F683A377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D968E-9CDA-4210-A174-4B732D4CF61B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F2EF57-5380-39B1-73D7-253C73FA3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483FC-226C-C283-1950-19D171AC3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9EFBA-3475-47D3-B793-8417D0109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88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C1609-7B59-F856-BF1B-06DB48EF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F254F1-3988-9642-102E-C3340AF98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D968E-9CDA-4210-A174-4B732D4CF61B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36F2A6-0466-FD3A-0167-714F74207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1CFE15-284C-DCAF-CAF5-B79249033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9EFBA-3475-47D3-B793-8417D0109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9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938198-E495-3CD6-818C-496AE7299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D968E-9CDA-4210-A174-4B732D4CF61B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B803B1-DBF2-F96B-8F7A-EA6D65FC8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E3D3C-8B0D-B24E-AA9A-FA4138C25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9EFBA-3475-47D3-B793-8417D0109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50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AAF8C-8B7A-6E5C-6C5F-685F98C17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D6B5C-94C7-7AD7-7BAD-3EA6ED475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BC9ADD-9ADB-D647-FBAC-4626EC62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617C29-32D0-65FF-E03E-8B3782B61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D968E-9CDA-4210-A174-4B732D4CF61B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0B7E60-4061-8B14-DD9C-66586DDBE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51A7D8-D21F-E253-8E68-B35182299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9EFBA-3475-47D3-B793-8417D0109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14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AC396-1F7C-0F50-4E1D-BE858B79D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F3800F-7FCD-6FE6-00BA-F4216495D2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723B0-7687-B071-8482-08F66A9F4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0003A-AED8-58A3-6FFC-924BAC61A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D968E-9CDA-4210-A174-4B732D4CF61B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E49AC9-DEE9-6B23-AB66-0B70AFAB1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EDBD95-7D46-4A8D-8204-9589D0D96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9EFBA-3475-47D3-B793-8417D0109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19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AF189F-35A9-CC0E-C477-1B83AB01D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AB137-F5D0-EDD6-483A-4BE223AA3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2C888-DA66-E820-FB63-497FF4E00E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D968E-9CDA-4210-A174-4B732D4CF61B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6FF3D-598E-A08A-B1AC-7BF68BC54A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14DF3-FFDD-AF7C-D768-4E96F37F27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9EFBA-3475-47D3-B793-8417D0109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3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880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1.emf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64521-ED94-4240-8AD4-6C3D7A90E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0" y="1066800"/>
            <a:ext cx="8510016" cy="62340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Investigation of Star-like Moderator-Reflector Structure for the High Brilliance Neutron Source (HBS)</a:t>
            </a:r>
            <a:endParaRPr lang="en-US" b="1" cap="none" noProof="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693119F-69DD-4BF5-B78E-98C0144F5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4601" y="3586410"/>
            <a:ext cx="7705725" cy="516756"/>
          </a:xfrm>
        </p:spPr>
        <p:txBody>
          <a:bodyPr>
            <a:noAutofit/>
          </a:bodyPr>
          <a:lstStyle/>
          <a:p>
            <a:r>
              <a:rPr lang="en-US" sz="2000" dirty="0"/>
              <a:t>17.04.2024  LENS-ELENA Meeting  </a:t>
            </a:r>
          </a:p>
          <a:p>
            <a:r>
              <a:rPr lang="en-US" sz="2000" dirty="0"/>
              <a:t> Junyang Chen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26D3FD03-CA96-4403-857E-4059431D7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6552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卡通人物&#10;&#10;描述已自动生成">
            <a:extLst>
              <a:ext uri="{FF2B5EF4-FFF2-40B4-BE49-F238E27FC236}">
                <a16:creationId xmlns:a16="http://schemas.microsoft.com/office/drawing/2014/main" id="{69C15C9C-C5F3-62B3-E6B4-7315ACE2B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358" y="810481"/>
            <a:ext cx="2711169" cy="27729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2750091E-7A86-E734-5C78-9B456CC40FEB}"/>
              </a:ext>
            </a:extLst>
          </p:cNvPr>
          <p:cNvGrpSpPr/>
          <p:nvPr/>
        </p:nvGrpSpPr>
        <p:grpSpPr>
          <a:xfrm>
            <a:off x="6461645" y="6097754"/>
            <a:ext cx="2808781" cy="924911"/>
            <a:chOff x="8364482" y="712560"/>
            <a:chExt cx="2149007" cy="92491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DFE16E9-1E68-7E6D-7677-C22858C4D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8483544" y="679434"/>
              <a:ext cx="561975" cy="8001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535E97E-7176-0CDA-2DBF-AB1B38871477}"/>
                </a:ext>
              </a:extLst>
            </p:cNvPr>
            <p:cNvSpPr txBox="1"/>
            <p:nvPr/>
          </p:nvSpPr>
          <p:spPr>
            <a:xfrm>
              <a:off x="8845333" y="712560"/>
              <a:ext cx="9569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Water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DD78E76-9B73-0642-8233-183A1F57A797}"/>
                </a:ext>
              </a:extLst>
            </p:cNvPr>
            <p:cNvSpPr txBox="1"/>
            <p:nvPr/>
          </p:nvSpPr>
          <p:spPr>
            <a:xfrm>
              <a:off x="8845333" y="991140"/>
              <a:ext cx="166815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Parahydrogen (20K)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E0306FA-F0B2-E8BF-34EE-EDE890C72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0376" y="3560689"/>
            <a:ext cx="2319080" cy="2311414"/>
          </a:xfrm>
          <a:prstGeom prst="rect">
            <a:avLst/>
          </a:prstGeom>
        </p:spPr>
      </p:pic>
      <p:sp>
        <p:nvSpPr>
          <p:cNvPr id="10" name="圆柱体 4">
            <a:extLst>
              <a:ext uri="{FF2B5EF4-FFF2-40B4-BE49-F238E27FC236}">
                <a16:creationId xmlns:a16="http://schemas.microsoft.com/office/drawing/2014/main" id="{AAF7E87C-06F6-ED10-6E09-7B4CC3A1A1A4}"/>
              </a:ext>
            </a:extLst>
          </p:cNvPr>
          <p:cNvSpPr/>
          <p:nvPr/>
        </p:nvSpPr>
        <p:spPr>
          <a:xfrm>
            <a:off x="1890429" y="2772399"/>
            <a:ext cx="1166327" cy="307910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柱体 5">
            <a:extLst>
              <a:ext uri="{FF2B5EF4-FFF2-40B4-BE49-F238E27FC236}">
                <a16:creationId xmlns:a16="http://schemas.microsoft.com/office/drawing/2014/main" id="{A767ED53-53A6-7EE3-B7A6-16FBCF40D3E0}"/>
              </a:ext>
            </a:extLst>
          </p:cNvPr>
          <p:cNvSpPr/>
          <p:nvPr/>
        </p:nvSpPr>
        <p:spPr>
          <a:xfrm>
            <a:off x="1890429" y="3213657"/>
            <a:ext cx="1166327" cy="141702"/>
          </a:xfrm>
          <a:prstGeom prst="ca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柱体 6">
            <a:extLst>
              <a:ext uri="{FF2B5EF4-FFF2-40B4-BE49-F238E27FC236}">
                <a16:creationId xmlns:a16="http://schemas.microsoft.com/office/drawing/2014/main" id="{DADDB276-D687-E257-AD0E-E2A9D8C30354}"/>
              </a:ext>
            </a:extLst>
          </p:cNvPr>
          <p:cNvSpPr/>
          <p:nvPr/>
        </p:nvSpPr>
        <p:spPr>
          <a:xfrm>
            <a:off x="1890429" y="3527776"/>
            <a:ext cx="1166327" cy="705064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箭头: 下 7">
            <a:extLst>
              <a:ext uri="{FF2B5EF4-FFF2-40B4-BE49-F238E27FC236}">
                <a16:creationId xmlns:a16="http://schemas.microsoft.com/office/drawing/2014/main" id="{423C73AE-A693-59F5-43EE-7C0B905A44B4}"/>
              </a:ext>
            </a:extLst>
          </p:cNvPr>
          <p:cNvSpPr/>
          <p:nvPr/>
        </p:nvSpPr>
        <p:spPr>
          <a:xfrm>
            <a:off x="2333633" y="2240955"/>
            <a:ext cx="279918" cy="461665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8">
            <a:extLst>
              <a:ext uri="{FF2B5EF4-FFF2-40B4-BE49-F238E27FC236}">
                <a16:creationId xmlns:a16="http://schemas.microsoft.com/office/drawing/2014/main" id="{F8FB352E-A5B9-417B-8BA6-98B64EA4A087}"/>
              </a:ext>
            </a:extLst>
          </p:cNvPr>
          <p:cNvSpPr txBox="1"/>
          <p:nvPr/>
        </p:nvSpPr>
        <p:spPr>
          <a:xfrm>
            <a:off x="2613551" y="2102455"/>
            <a:ext cx="139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neutron</a:t>
            </a:r>
            <a:endParaRPr lang="zh-CN" alt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0B03CB-08E6-6263-FB03-C28EEBE903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2684" y="798496"/>
            <a:ext cx="2326772" cy="23114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26A0ACC-8D62-41D5-64FC-51278A88BB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1358" y="3526605"/>
            <a:ext cx="2326772" cy="233061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FF6A195-1CED-CAFC-6E9F-7AE211BC0863}"/>
              </a:ext>
            </a:extLst>
          </p:cNvPr>
          <p:cNvSpPr/>
          <p:nvPr/>
        </p:nvSpPr>
        <p:spPr>
          <a:xfrm>
            <a:off x="4545322" y="712560"/>
            <a:ext cx="5374710" cy="6033106"/>
          </a:xfrm>
          <a:prstGeom prst="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01A08D-48E4-5E9C-74E5-3808C58373DF}"/>
              </a:ext>
            </a:extLst>
          </p:cNvPr>
          <p:cNvSpPr/>
          <p:nvPr/>
        </p:nvSpPr>
        <p:spPr>
          <a:xfrm>
            <a:off x="1792884" y="3146640"/>
            <a:ext cx="1399592" cy="307910"/>
          </a:xfrm>
          <a:prstGeom prst="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50C02987-C407-F0D6-BD95-C75988E77211}"/>
              </a:ext>
            </a:extLst>
          </p:cNvPr>
          <p:cNvSpPr/>
          <p:nvPr/>
        </p:nvSpPr>
        <p:spPr>
          <a:xfrm>
            <a:off x="3330968" y="3121090"/>
            <a:ext cx="888511" cy="3079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6C6B23-8FDC-F193-4E48-DFFFAE74F183}"/>
              </a:ext>
            </a:extLst>
          </p:cNvPr>
          <p:cNvSpPr txBox="1"/>
          <p:nvPr/>
        </p:nvSpPr>
        <p:spPr>
          <a:xfrm>
            <a:off x="3142130" y="3454550"/>
            <a:ext cx="1285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Transverse </a:t>
            </a:r>
          </a:p>
          <a:p>
            <a:pPr algn="ctr"/>
            <a:r>
              <a:rPr lang="en-US" dirty="0"/>
              <a:t>section</a:t>
            </a:r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475474EC-C137-76BA-0BE9-A898A03F4875}"/>
              </a:ext>
            </a:extLst>
          </p:cNvPr>
          <p:cNvSpPr/>
          <p:nvPr/>
        </p:nvSpPr>
        <p:spPr>
          <a:xfrm>
            <a:off x="5679421" y="3179921"/>
            <a:ext cx="293298" cy="31023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5B487E77-F647-A603-AC6F-5992623A162A}"/>
              </a:ext>
            </a:extLst>
          </p:cNvPr>
          <p:cNvSpPr/>
          <p:nvPr/>
        </p:nvSpPr>
        <p:spPr>
          <a:xfrm rot="16200000">
            <a:off x="7013534" y="4561279"/>
            <a:ext cx="293298" cy="31023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Down 34">
            <a:extLst>
              <a:ext uri="{FF2B5EF4-FFF2-40B4-BE49-F238E27FC236}">
                <a16:creationId xmlns:a16="http://schemas.microsoft.com/office/drawing/2014/main" id="{4E6AEB6D-FAEA-7E0E-EDD8-0C8E86B9B08E}"/>
              </a:ext>
            </a:extLst>
          </p:cNvPr>
          <p:cNvSpPr/>
          <p:nvPr/>
        </p:nvSpPr>
        <p:spPr>
          <a:xfrm rot="10800000">
            <a:off x="8317354" y="3187191"/>
            <a:ext cx="293298" cy="31023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C39B5BE-25E0-EEB8-087B-BD4597925F90}"/>
              </a:ext>
            </a:extLst>
          </p:cNvPr>
          <p:cNvCxnSpPr>
            <a:cxnSpLocks/>
          </p:cNvCxnSpPr>
          <p:nvPr/>
        </p:nvCxnSpPr>
        <p:spPr>
          <a:xfrm flipH="1">
            <a:off x="6084095" y="4707597"/>
            <a:ext cx="49958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2CCF048-0355-899B-D610-5F328E86827D}"/>
              </a:ext>
            </a:extLst>
          </p:cNvPr>
          <p:cNvCxnSpPr>
            <a:cxnSpLocks/>
          </p:cNvCxnSpPr>
          <p:nvPr/>
        </p:nvCxnSpPr>
        <p:spPr>
          <a:xfrm>
            <a:off x="5069111" y="4711095"/>
            <a:ext cx="49958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标题 1">
            <a:extLst>
              <a:ext uri="{FF2B5EF4-FFF2-40B4-BE49-F238E27FC236}">
                <a16:creationId xmlns:a16="http://schemas.microsoft.com/office/drawing/2014/main" id="{0480701D-4155-D67C-5263-1834ECABEE8E}"/>
              </a:ext>
            </a:extLst>
          </p:cNvPr>
          <p:cNvSpPr txBox="1">
            <a:spLocks/>
          </p:cNvSpPr>
          <p:nvPr/>
        </p:nvSpPr>
        <p:spPr>
          <a:xfrm>
            <a:off x="775103" y="23817"/>
            <a:ext cx="10515600" cy="71590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</a:rPr>
              <a:t>Modified pancake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323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1976615-FB63-A78D-76D2-8F0D9D69DA10}"/>
              </a:ext>
            </a:extLst>
          </p:cNvPr>
          <p:cNvSpPr txBox="1">
            <a:spLocks/>
          </p:cNvSpPr>
          <p:nvPr/>
        </p:nvSpPr>
        <p:spPr>
          <a:xfrm>
            <a:off x="775103" y="23817"/>
            <a:ext cx="10515600" cy="71590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</a:rPr>
              <a:t>Absorption effect of water for cold neutron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19232C-4572-D860-50C6-28F49ACC1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68" y="1194491"/>
            <a:ext cx="2697288" cy="2683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3D6FDA-4B2E-9442-7A6F-ED7D47FB9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67" y="1194490"/>
            <a:ext cx="2697287" cy="27017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6B1C97-C737-F1D8-6BBB-279B17420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7756" y="822960"/>
            <a:ext cx="3924300" cy="36142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BDE2BF8-A769-8C3B-D921-3D3740A2EAD2}"/>
                  </a:ext>
                </a:extLst>
              </p:cNvPr>
              <p:cNvSpPr txBox="1"/>
              <p:nvPr/>
            </p:nvSpPr>
            <p:spPr>
              <a:xfrm>
                <a:off x="4026886" y="1737360"/>
                <a:ext cx="2606040" cy="37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/0.3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BDE2BF8-A769-8C3B-D921-3D3740A2E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6886" y="1737360"/>
                <a:ext cx="2606040" cy="3796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Arrow: Down 21">
            <a:extLst>
              <a:ext uri="{FF2B5EF4-FFF2-40B4-BE49-F238E27FC236}">
                <a16:creationId xmlns:a16="http://schemas.microsoft.com/office/drawing/2014/main" id="{9313E5F4-B030-0F94-2ED0-12048D563EDF}"/>
              </a:ext>
            </a:extLst>
          </p:cNvPr>
          <p:cNvSpPr/>
          <p:nvPr/>
        </p:nvSpPr>
        <p:spPr>
          <a:xfrm rot="10800000">
            <a:off x="1956178" y="2682857"/>
            <a:ext cx="119929" cy="99860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8FBF0B0-4BA9-8E4C-1BEF-57DA5F12C5D5}"/>
              </a:ext>
            </a:extLst>
          </p:cNvPr>
          <p:cNvSpPr/>
          <p:nvPr/>
        </p:nvSpPr>
        <p:spPr>
          <a:xfrm>
            <a:off x="1983191" y="757055"/>
            <a:ext cx="65905" cy="6590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6E1B30-EA8D-53BD-3234-6B5DCC5EF11B}"/>
              </a:ext>
            </a:extLst>
          </p:cNvPr>
          <p:cNvSpPr txBox="1"/>
          <p:nvPr/>
        </p:nvSpPr>
        <p:spPr>
          <a:xfrm>
            <a:off x="2075689" y="638294"/>
            <a:ext cx="2084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Tally point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C19B04-38F9-5530-398F-15B947754739}"/>
              </a:ext>
            </a:extLst>
          </p:cNvPr>
          <p:cNvSpPr txBox="1"/>
          <p:nvPr/>
        </p:nvSpPr>
        <p:spPr>
          <a:xfrm>
            <a:off x="626363" y="4513448"/>
            <a:ext cx="6886799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Cold neutron absorbed by center water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Exponential decay for increasing thickness of center water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0B0697F-B89A-5CBC-3029-6D40D05864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3940" y="1007626"/>
            <a:ext cx="4146763" cy="315868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A0C188B-1E5D-2F2B-352D-45665FBA33C4}"/>
              </a:ext>
            </a:extLst>
          </p:cNvPr>
          <p:cNvSpPr txBox="1"/>
          <p:nvPr/>
        </p:nvSpPr>
        <p:spPr>
          <a:xfrm>
            <a:off x="7977568" y="709880"/>
            <a:ext cx="3090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Absorption cross section of H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477E4376-1A33-F765-A377-4FDFB81F547A}"/>
              </a:ext>
            </a:extLst>
          </p:cNvPr>
          <p:cNvSpPr/>
          <p:nvPr/>
        </p:nvSpPr>
        <p:spPr>
          <a:xfrm rot="10800000">
            <a:off x="1956178" y="1426659"/>
            <a:ext cx="119929" cy="99860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01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27EE81E-F80A-2DBD-D1FF-8C1AB48988E5}"/>
              </a:ext>
            </a:extLst>
          </p:cNvPr>
          <p:cNvSpPr txBox="1">
            <a:spLocks/>
          </p:cNvSpPr>
          <p:nvPr/>
        </p:nvSpPr>
        <p:spPr>
          <a:xfrm>
            <a:off x="775103" y="23817"/>
            <a:ext cx="10515600" cy="71590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</a:rPr>
              <a:t>Star-like structure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5" name="Picture 7" descr="A diagram of a flag&#10;&#10;Description automatically generated">
            <a:extLst>
              <a:ext uri="{FF2B5EF4-FFF2-40B4-BE49-F238E27FC236}">
                <a16:creationId xmlns:a16="http://schemas.microsoft.com/office/drawing/2014/main" id="{3039BC25-642A-02EE-CE88-E85594C1CF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4548" y="777772"/>
            <a:ext cx="3217863" cy="4311599"/>
          </a:xfrm>
          <a:prstGeom prst="rect">
            <a:avLst/>
          </a:prstGeom>
        </p:spPr>
      </p:pic>
      <p:pic>
        <p:nvPicPr>
          <p:cNvPr id="6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34C391B5-1CA2-F40B-B842-D8167FD7A8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995" y="5346100"/>
            <a:ext cx="9146009" cy="1227285"/>
          </a:xfrm>
          <a:prstGeom prst="rect">
            <a:avLst/>
          </a:prstGeom>
        </p:spPr>
      </p:pic>
      <p:pic>
        <p:nvPicPr>
          <p:cNvPr id="8" name="图片 7" descr="图表, 雷达图&#10;&#10;描述已自动生成">
            <a:extLst>
              <a:ext uri="{FF2B5EF4-FFF2-40B4-BE49-F238E27FC236}">
                <a16:creationId xmlns:a16="http://schemas.microsoft.com/office/drawing/2014/main" id="{B640967F-E179-0BD1-79C7-065EA120D1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82827" y="1130784"/>
            <a:ext cx="3061238" cy="3737905"/>
          </a:xfrm>
          <a:prstGeom prst="rect">
            <a:avLst/>
          </a:prstGeom>
        </p:spPr>
      </p:pic>
      <p:pic>
        <p:nvPicPr>
          <p:cNvPr id="10" name="图片 9" descr="图表, 雷达图&#10;&#10;描述已自动生成">
            <a:extLst>
              <a:ext uri="{FF2B5EF4-FFF2-40B4-BE49-F238E27FC236}">
                <a16:creationId xmlns:a16="http://schemas.microsoft.com/office/drawing/2014/main" id="{8784C5B8-38D9-02DD-0FF6-C69F2D7BD1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5582" y="1100167"/>
            <a:ext cx="3098179" cy="373790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959AB3CF-17A3-9193-7A8A-E2F5CEE3BCE3}"/>
              </a:ext>
            </a:extLst>
          </p:cNvPr>
          <p:cNvSpPr txBox="1"/>
          <p:nvPr/>
        </p:nvSpPr>
        <p:spPr>
          <a:xfrm>
            <a:off x="1374057" y="973714"/>
            <a:ext cx="3118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Geometry</a:t>
            </a:r>
            <a:endParaRPr lang="zh-CN" altLang="en-US" sz="20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E9FA168-1A16-6039-3B01-F0CA174D7BCB}"/>
              </a:ext>
            </a:extLst>
          </p:cNvPr>
          <p:cNvSpPr txBox="1"/>
          <p:nvPr/>
        </p:nvSpPr>
        <p:spPr>
          <a:xfrm>
            <a:off x="4628534" y="973714"/>
            <a:ext cx="3737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Thermal neutron distribution</a:t>
            </a:r>
            <a:endParaRPr lang="zh-CN" altLang="en-US" sz="20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AF98EFA-C4D7-80D9-DCF8-B24A674BA855}"/>
              </a:ext>
            </a:extLst>
          </p:cNvPr>
          <p:cNvSpPr txBox="1"/>
          <p:nvPr/>
        </p:nvSpPr>
        <p:spPr>
          <a:xfrm>
            <a:off x="8271386" y="978044"/>
            <a:ext cx="3737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Cold neutron distribution</a:t>
            </a:r>
            <a:endParaRPr lang="zh-CN" altLang="en-US" sz="2000" dirty="0"/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46925879-CB4C-E5C1-0E1B-6B346E798BA4}"/>
              </a:ext>
            </a:extLst>
          </p:cNvPr>
          <p:cNvCxnSpPr>
            <a:cxnSpLocks/>
          </p:cNvCxnSpPr>
          <p:nvPr/>
        </p:nvCxnSpPr>
        <p:spPr>
          <a:xfrm flipV="1">
            <a:off x="2428568" y="3429000"/>
            <a:ext cx="0" cy="111350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17A31873-1B5A-E637-0736-848D46C3BBFF}"/>
              </a:ext>
            </a:extLst>
          </p:cNvPr>
          <p:cNvSpPr txBox="1"/>
          <p:nvPr/>
        </p:nvSpPr>
        <p:spPr>
          <a:xfrm>
            <a:off x="1306196" y="4518209"/>
            <a:ext cx="2469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Potential engineering container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25214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7AF44DFB-0E23-AA74-644F-4D3F7DEE7251}"/>
              </a:ext>
            </a:extLst>
          </p:cNvPr>
          <p:cNvSpPr txBox="1">
            <a:spLocks/>
          </p:cNvSpPr>
          <p:nvPr/>
        </p:nvSpPr>
        <p:spPr>
          <a:xfrm>
            <a:off x="775103" y="23817"/>
            <a:ext cx="10515600" cy="71590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</a:rPr>
              <a:t>Neutronic characterization: angle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6" name="图片 5" descr="图表, 折线图&#10;&#10;描述已自动生成">
            <a:extLst>
              <a:ext uri="{FF2B5EF4-FFF2-40B4-BE49-F238E27FC236}">
                <a16:creationId xmlns:a16="http://schemas.microsoft.com/office/drawing/2014/main" id="{4B35AD7D-2850-D637-4D7A-F54AAB46F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03" y="887204"/>
            <a:ext cx="5179061" cy="3963206"/>
          </a:xfrm>
          <a:prstGeom prst="rect">
            <a:avLst/>
          </a:prstGeom>
        </p:spPr>
      </p:pic>
      <p:pic>
        <p:nvPicPr>
          <p:cNvPr id="16" name="图片 15" descr="图示&#10;&#10;描述已自动生成">
            <a:extLst>
              <a:ext uri="{FF2B5EF4-FFF2-40B4-BE49-F238E27FC236}">
                <a16:creationId xmlns:a16="http://schemas.microsoft.com/office/drawing/2014/main" id="{225FC55C-CF50-8BF2-9B72-CDF565D5B8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92358" y="661364"/>
            <a:ext cx="3396353" cy="4552538"/>
          </a:xfrm>
          <a:prstGeom prst="rect">
            <a:avLst/>
          </a:prstGeom>
        </p:spPr>
      </p:pic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490B8CF3-9D8F-DD12-CCE9-FF932D12C693}"/>
              </a:ext>
            </a:extLst>
          </p:cNvPr>
          <p:cNvCxnSpPr>
            <a:cxnSpLocks/>
          </p:cNvCxnSpPr>
          <p:nvPr/>
        </p:nvCxnSpPr>
        <p:spPr>
          <a:xfrm flipH="1" flipV="1">
            <a:off x="7810500" y="1386348"/>
            <a:ext cx="299049" cy="3216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93E010E9-8B79-AB9A-640A-8D820960D449}"/>
              </a:ext>
            </a:extLst>
          </p:cNvPr>
          <p:cNvSpPr/>
          <p:nvPr/>
        </p:nvSpPr>
        <p:spPr>
          <a:xfrm>
            <a:off x="7941334" y="1518249"/>
            <a:ext cx="168215" cy="189781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98E7498-9D25-E231-8C25-B8A6FEDE2BB9}"/>
              </a:ext>
            </a:extLst>
          </p:cNvPr>
          <p:cNvSpPr txBox="1"/>
          <p:nvPr/>
        </p:nvSpPr>
        <p:spPr>
          <a:xfrm>
            <a:off x="9511740" y="1268771"/>
            <a:ext cx="1529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Effective area:</a:t>
            </a:r>
            <a:endParaRPr lang="zh-CN" altLang="en-US" sz="1600" dirty="0"/>
          </a:p>
        </p:txBody>
      </p:sp>
      <p:sp>
        <p:nvSpPr>
          <p:cNvPr id="22" name="箭头: 下 21">
            <a:extLst>
              <a:ext uri="{FF2B5EF4-FFF2-40B4-BE49-F238E27FC236}">
                <a16:creationId xmlns:a16="http://schemas.microsoft.com/office/drawing/2014/main" id="{D3C4EFA7-8BC0-45DC-4231-CB10A0AB3353}"/>
              </a:ext>
            </a:extLst>
          </p:cNvPr>
          <p:cNvSpPr/>
          <p:nvPr/>
        </p:nvSpPr>
        <p:spPr>
          <a:xfrm rot="5400000">
            <a:off x="8122488" y="1557067"/>
            <a:ext cx="103517" cy="11214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箭头: 下 22">
            <a:extLst>
              <a:ext uri="{FF2B5EF4-FFF2-40B4-BE49-F238E27FC236}">
                <a16:creationId xmlns:a16="http://schemas.microsoft.com/office/drawing/2014/main" id="{2A1D8318-E7F0-63C1-525C-87B3AA4A239F}"/>
              </a:ext>
            </a:extLst>
          </p:cNvPr>
          <p:cNvSpPr/>
          <p:nvPr/>
        </p:nvSpPr>
        <p:spPr>
          <a:xfrm rot="16200000">
            <a:off x="7824159" y="1557067"/>
            <a:ext cx="103517" cy="11214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8A8D0A4-38FA-3F31-7447-44272189CD97}"/>
              </a:ext>
            </a:extLst>
          </p:cNvPr>
          <p:cNvSpPr txBox="1"/>
          <p:nvPr/>
        </p:nvSpPr>
        <p:spPr>
          <a:xfrm>
            <a:off x="1546859" y="5831616"/>
            <a:ext cx="7318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000" dirty="0"/>
              <a:t>Large emitting angle: small effective area in the margin position 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000" dirty="0"/>
              <a:t>Small emitting angle: large effective area </a:t>
            </a:r>
            <a:endParaRPr lang="zh-CN" altLang="en-US" sz="2000" dirty="0"/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CCCB3DE2-AFA3-66A4-A243-BBD542C11F97}"/>
              </a:ext>
            </a:extLst>
          </p:cNvPr>
          <p:cNvCxnSpPr>
            <a:cxnSpLocks/>
          </p:cNvCxnSpPr>
          <p:nvPr/>
        </p:nvCxnSpPr>
        <p:spPr>
          <a:xfrm flipV="1">
            <a:off x="8025214" y="1358061"/>
            <a:ext cx="0" cy="262778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矩形 31">
            <a:extLst>
              <a:ext uri="{FF2B5EF4-FFF2-40B4-BE49-F238E27FC236}">
                <a16:creationId xmlns:a16="http://schemas.microsoft.com/office/drawing/2014/main" id="{98D17B24-80CD-4EF3-E964-E1BE831E5730}"/>
              </a:ext>
            </a:extLst>
          </p:cNvPr>
          <p:cNvSpPr/>
          <p:nvPr/>
        </p:nvSpPr>
        <p:spPr>
          <a:xfrm>
            <a:off x="7941334" y="1516161"/>
            <a:ext cx="168215" cy="2469685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箭头: 下 32">
            <a:extLst>
              <a:ext uri="{FF2B5EF4-FFF2-40B4-BE49-F238E27FC236}">
                <a16:creationId xmlns:a16="http://schemas.microsoft.com/office/drawing/2014/main" id="{A908BFA9-3E72-7D89-9351-725822E7B244}"/>
              </a:ext>
            </a:extLst>
          </p:cNvPr>
          <p:cNvSpPr/>
          <p:nvPr/>
        </p:nvSpPr>
        <p:spPr>
          <a:xfrm rot="16200000">
            <a:off x="7824159" y="2001805"/>
            <a:ext cx="103517" cy="11214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箭头: 下 33">
            <a:extLst>
              <a:ext uri="{FF2B5EF4-FFF2-40B4-BE49-F238E27FC236}">
                <a16:creationId xmlns:a16="http://schemas.microsoft.com/office/drawing/2014/main" id="{52863C12-0FD2-6CEC-2A19-2B97ED9F61AE}"/>
              </a:ext>
            </a:extLst>
          </p:cNvPr>
          <p:cNvSpPr/>
          <p:nvPr/>
        </p:nvSpPr>
        <p:spPr>
          <a:xfrm rot="5400000">
            <a:off x="8122488" y="2001805"/>
            <a:ext cx="103517" cy="11214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箭头: 下 34">
            <a:extLst>
              <a:ext uri="{FF2B5EF4-FFF2-40B4-BE49-F238E27FC236}">
                <a16:creationId xmlns:a16="http://schemas.microsoft.com/office/drawing/2014/main" id="{4F6B6093-BC39-8C07-5581-CD05BD72C95F}"/>
              </a:ext>
            </a:extLst>
          </p:cNvPr>
          <p:cNvSpPr/>
          <p:nvPr/>
        </p:nvSpPr>
        <p:spPr>
          <a:xfrm rot="16200000">
            <a:off x="7824158" y="3372928"/>
            <a:ext cx="103517" cy="11214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箭头: 下 35">
            <a:extLst>
              <a:ext uri="{FF2B5EF4-FFF2-40B4-BE49-F238E27FC236}">
                <a16:creationId xmlns:a16="http://schemas.microsoft.com/office/drawing/2014/main" id="{EFAAE16A-33D2-2BE4-3897-D20239BFB067}"/>
              </a:ext>
            </a:extLst>
          </p:cNvPr>
          <p:cNvSpPr/>
          <p:nvPr/>
        </p:nvSpPr>
        <p:spPr>
          <a:xfrm rot="5400000">
            <a:off x="8122487" y="3372928"/>
            <a:ext cx="103517" cy="11214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箭头: 下 36">
            <a:extLst>
              <a:ext uri="{FF2B5EF4-FFF2-40B4-BE49-F238E27FC236}">
                <a16:creationId xmlns:a16="http://schemas.microsoft.com/office/drawing/2014/main" id="{E8F085D3-5769-286F-3974-80372E0BF859}"/>
              </a:ext>
            </a:extLst>
          </p:cNvPr>
          <p:cNvSpPr/>
          <p:nvPr/>
        </p:nvSpPr>
        <p:spPr>
          <a:xfrm rot="16200000">
            <a:off x="7820443" y="3837568"/>
            <a:ext cx="103517" cy="11214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箭头: 下 37">
            <a:extLst>
              <a:ext uri="{FF2B5EF4-FFF2-40B4-BE49-F238E27FC236}">
                <a16:creationId xmlns:a16="http://schemas.microsoft.com/office/drawing/2014/main" id="{85A65659-D080-5065-A500-BFF537B1826C}"/>
              </a:ext>
            </a:extLst>
          </p:cNvPr>
          <p:cNvSpPr/>
          <p:nvPr/>
        </p:nvSpPr>
        <p:spPr>
          <a:xfrm rot="5400000">
            <a:off x="8124781" y="3843138"/>
            <a:ext cx="103517" cy="11214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E6CA0A70-627B-8049-A366-C32413411D0E}"/>
              </a:ext>
            </a:extLst>
          </p:cNvPr>
          <p:cNvSpPr/>
          <p:nvPr/>
        </p:nvSpPr>
        <p:spPr>
          <a:xfrm>
            <a:off x="10908460" y="1336586"/>
            <a:ext cx="470941" cy="218575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箭头: 下 39">
            <a:extLst>
              <a:ext uri="{FF2B5EF4-FFF2-40B4-BE49-F238E27FC236}">
                <a16:creationId xmlns:a16="http://schemas.microsoft.com/office/drawing/2014/main" id="{E88832B4-033C-8CB0-A90C-D5D4F3C4D30F}"/>
              </a:ext>
            </a:extLst>
          </p:cNvPr>
          <p:cNvSpPr/>
          <p:nvPr/>
        </p:nvSpPr>
        <p:spPr>
          <a:xfrm rot="16200000">
            <a:off x="11850727" y="1791101"/>
            <a:ext cx="103517" cy="11214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FAF1957C-8FD0-CCFA-B788-7D9616728144}"/>
              </a:ext>
            </a:extLst>
          </p:cNvPr>
          <p:cNvSpPr txBox="1"/>
          <p:nvPr/>
        </p:nvSpPr>
        <p:spPr>
          <a:xfrm>
            <a:off x="9527176" y="1687916"/>
            <a:ext cx="2664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Feeding thermal neutron:</a:t>
            </a:r>
            <a:endParaRPr lang="zh-CN" altLang="en-US" sz="1600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CBB36221-7E7D-86EB-0B3C-8E83086BEC00}"/>
              </a:ext>
            </a:extLst>
          </p:cNvPr>
          <p:cNvSpPr txBox="1"/>
          <p:nvPr/>
        </p:nvSpPr>
        <p:spPr>
          <a:xfrm>
            <a:off x="9527176" y="2060113"/>
            <a:ext cx="2664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Neutron emitting direction:</a:t>
            </a:r>
            <a:endParaRPr lang="zh-CN" altLang="en-US" sz="1600" dirty="0"/>
          </a:p>
        </p:txBody>
      </p: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A67527B1-DAA0-525E-62F5-D6A88402C955}"/>
              </a:ext>
            </a:extLst>
          </p:cNvPr>
          <p:cNvCxnSpPr>
            <a:cxnSpLocks/>
          </p:cNvCxnSpPr>
          <p:nvPr/>
        </p:nvCxnSpPr>
        <p:spPr>
          <a:xfrm flipV="1">
            <a:off x="11998618" y="2109635"/>
            <a:ext cx="0" cy="2115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箭头: 下 45">
            <a:extLst>
              <a:ext uri="{FF2B5EF4-FFF2-40B4-BE49-F238E27FC236}">
                <a16:creationId xmlns:a16="http://schemas.microsoft.com/office/drawing/2014/main" id="{48415620-D204-1F32-C361-B3CE1FE845B8}"/>
              </a:ext>
            </a:extLst>
          </p:cNvPr>
          <p:cNvSpPr/>
          <p:nvPr/>
        </p:nvSpPr>
        <p:spPr>
          <a:xfrm rot="16200000">
            <a:off x="7824404" y="1557067"/>
            <a:ext cx="103517" cy="11214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箭头: 下 46">
            <a:extLst>
              <a:ext uri="{FF2B5EF4-FFF2-40B4-BE49-F238E27FC236}">
                <a16:creationId xmlns:a16="http://schemas.microsoft.com/office/drawing/2014/main" id="{A3F377F0-DE22-FDEE-46A1-3114B7B224EA}"/>
              </a:ext>
            </a:extLst>
          </p:cNvPr>
          <p:cNvSpPr/>
          <p:nvPr/>
        </p:nvSpPr>
        <p:spPr>
          <a:xfrm rot="5400000">
            <a:off x="8122487" y="1555724"/>
            <a:ext cx="103517" cy="11214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06CC7A18-447B-E3A3-4DB5-9ECF13C5ED87}"/>
              </a:ext>
            </a:extLst>
          </p:cNvPr>
          <p:cNvSpPr txBox="1"/>
          <p:nvPr/>
        </p:nvSpPr>
        <p:spPr>
          <a:xfrm>
            <a:off x="1546859" y="4933898"/>
            <a:ext cx="8157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000" dirty="0"/>
              <a:t>Difference of cold neutron brightness between single tube and star-like structure become smaller as emitting angle become larger </a:t>
            </a:r>
          </a:p>
        </p:txBody>
      </p:sp>
      <p:sp>
        <p:nvSpPr>
          <p:cNvPr id="49" name="箭头: 下 48">
            <a:extLst>
              <a:ext uri="{FF2B5EF4-FFF2-40B4-BE49-F238E27FC236}">
                <a16:creationId xmlns:a16="http://schemas.microsoft.com/office/drawing/2014/main" id="{46572721-EFF3-4478-9C76-3CD872E93CBD}"/>
              </a:ext>
            </a:extLst>
          </p:cNvPr>
          <p:cNvSpPr/>
          <p:nvPr/>
        </p:nvSpPr>
        <p:spPr>
          <a:xfrm rot="10800000">
            <a:off x="5059680" y="5583936"/>
            <a:ext cx="207264" cy="29644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4708A37B-E6BE-A6FC-A52C-8E8DEE6A24BB}"/>
              </a:ext>
            </a:extLst>
          </p:cNvPr>
          <p:cNvSpPr txBox="1"/>
          <p:nvPr/>
        </p:nvSpPr>
        <p:spPr>
          <a:xfrm>
            <a:off x="438179" y="837753"/>
            <a:ext cx="5101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Cold neutron brightness versus emitting angle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54161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 animBg="1"/>
      <p:bldP spid="20" grpId="2" animBg="1"/>
      <p:bldP spid="22" grpId="1" animBg="1"/>
      <p:bldP spid="22" grpId="2" animBg="1"/>
      <p:bldP spid="23" grpId="1" animBg="1"/>
      <p:bldP spid="23" grpId="2" animBg="1"/>
      <p:bldP spid="24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6" grpId="0" animBg="1"/>
      <p:bldP spid="47" grpId="0" animBg="1"/>
      <p:bldP spid="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7AF44DFB-0E23-AA74-644F-4D3F7DEE7251}"/>
              </a:ext>
            </a:extLst>
          </p:cNvPr>
          <p:cNvSpPr txBox="1">
            <a:spLocks/>
          </p:cNvSpPr>
          <p:nvPr/>
        </p:nvSpPr>
        <p:spPr>
          <a:xfrm>
            <a:off x="775103" y="23817"/>
            <a:ext cx="10515600" cy="71590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</a:rPr>
              <a:t>Neutronic characterization: energy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8" name="图片 7" descr="图表, 直方图&#10;&#10;描述已自动生成">
            <a:extLst>
              <a:ext uri="{FF2B5EF4-FFF2-40B4-BE49-F238E27FC236}">
                <a16:creationId xmlns:a16="http://schemas.microsoft.com/office/drawing/2014/main" id="{E05DB8D2-BC0D-A727-2023-B25A7DDC7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94" y="965861"/>
            <a:ext cx="5174487" cy="3959707"/>
          </a:xfrm>
          <a:prstGeom prst="rect">
            <a:avLst/>
          </a:prstGeom>
        </p:spPr>
      </p:pic>
      <p:pic>
        <p:nvPicPr>
          <p:cNvPr id="12" name="图片 11" descr="图表, 折线图&#10;&#10;描述已自动生成">
            <a:extLst>
              <a:ext uri="{FF2B5EF4-FFF2-40B4-BE49-F238E27FC236}">
                <a16:creationId xmlns:a16="http://schemas.microsoft.com/office/drawing/2014/main" id="{0B540653-0EA6-6788-A316-31B044616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956" y="965860"/>
            <a:ext cx="5174489" cy="395970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8D6A7BB-8D18-8DF4-0176-D8786DB54EB1}"/>
              </a:ext>
            </a:extLst>
          </p:cNvPr>
          <p:cNvSpPr txBox="1"/>
          <p:nvPr/>
        </p:nvSpPr>
        <p:spPr>
          <a:xfrm>
            <a:off x="1126576" y="924301"/>
            <a:ext cx="5101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Cold neutron brightness versus energy</a:t>
            </a:r>
            <a:endParaRPr lang="zh-CN" altLang="en-US" sz="20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FEF5918-19FF-98C4-FB5B-B4C6838F45CD}"/>
              </a:ext>
            </a:extLst>
          </p:cNvPr>
          <p:cNvSpPr txBox="1"/>
          <p:nvPr/>
        </p:nvSpPr>
        <p:spPr>
          <a:xfrm>
            <a:off x="6254152" y="924301"/>
            <a:ext cx="5449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Normalized cold neutron brightness versus energy</a:t>
            </a:r>
            <a:endParaRPr lang="zh-CN" altLang="en-US" sz="20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887904B-E42B-A0DD-1BF3-783138EAECC9}"/>
              </a:ext>
            </a:extLst>
          </p:cNvPr>
          <p:cNvSpPr txBox="1"/>
          <p:nvPr/>
        </p:nvSpPr>
        <p:spPr>
          <a:xfrm>
            <a:off x="1126576" y="5151707"/>
            <a:ext cx="8895248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/>
              <a:t>Consistent energy distribution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/>
              <a:t>Star-like structure enhances absolute brightness compared with simple pancake</a:t>
            </a:r>
            <a:endParaRPr lang="zh-CN" altLang="en-US" sz="2000" dirty="0"/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3BAFFAF5-6D5F-2655-2AD4-628F6417615C}"/>
              </a:ext>
            </a:extLst>
          </p:cNvPr>
          <p:cNvCxnSpPr/>
          <p:nvPr/>
        </p:nvCxnSpPr>
        <p:spPr>
          <a:xfrm flipH="1">
            <a:off x="9863328" y="2389632"/>
            <a:ext cx="755904" cy="3901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4111790B-3E71-315E-F94E-8546B38577A3}"/>
              </a:ext>
            </a:extLst>
          </p:cNvPr>
          <p:cNvSpPr txBox="1"/>
          <p:nvPr/>
        </p:nvSpPr>
        <p:spPr>
          <a:xfrm>
            <a:off x="10265664" y="1963436"/>
            <a:ext cx="2085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Absence of water</a:t>
            </a:r>
            <a:endParaRPr lang="zh-CN" altLang="en-US" sz="2000" dirty="0"/>
          </a:p>
        </p:txBody>
      </p:sp>
      <p:sp>
        <p:nvSpPr>
          <p:cNvPr id="16" name="箭头: 下 15">
            <a:extLst>
              <a:ext uri="{FF2B5EF4-FFF2-40B4-BE49-F238E27FC236}">
                <a16:creationId xmlns:a16="http://schemas.microsoft.com/office/drawing/2014/main" id="{6355E9E2-FB47-E328-E4CC-4D2139CA3411}"/>
              </a:ext>
            </a:extLst>
          </p:cNvPr>
          <p:cNvSpPr/>
          <p:nvPr/>
        </p:nvSpPr>
        <p:spPr>
          <a:xfrm>
            <a:off x="11033760" y="2363546"/>
            <a:ext cx="170688" cy="40011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346CAE7-17CC-04C6-8AF9-FB5C0894C886}"/>
              </a:ext>
            </a:extLst>
          </p:cNvPr>
          <p:cNvSpPr txBox="1"/>
          <p:nvPr/>
        </p:nvSpPr>
        <p:spPr>
          <a:xfrm>
            <a:off x="10265664" y="2711504"/>
            <a:ext cx="2085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High energy neutrons escape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93298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D9F28275-FBD9-A5A7-78D1-A169D1D9AC8B}"/>
              </a:ext>
            </a:extLst>
          </p:cNvPr>
          <p:cNvSpPr txBox="1">
            <a:spLocks/>
          </p:cNvSpPr>
          <p:nvPr/>
        </p:nvSpPr>
        <p:spPr>
          <a:xfrm>
            <a:off x="775103" y="23817"/>
            <a:ext cx="10515600" cy="71590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</a:rPr>
              <a:t>Neutronic characterization: time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5" name="图片 4" descr="图表, 折线图&#10;&#10;描述已自动生成">
            <a:extLst>
              <a:ext uri="{FF2B5EF4-FFF2-40B4-BE49-F238E27FC236}">
                <a16:creationId xmlns:a16="http://schemas.microsoft.com/office/drawing/2014/main" id="{9859F2A8-0EB5-7566-95F3-ACFC224C6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29" y="1108882"/>
            <a:ext cx="5220228" cy="3994709"/>
          </a:xfrm>
          <a:prstGeom prst="rect">
            <a:avLst/>
          </a:prstGeom>
        </p:spPr>
      </p:pic>
      <p:pic>
        <p:nvPicPr>
          <p:cNvPr id="6" name="图片 5" descr="图表, 折线图&#10;&#10;描述已自动生成">
            <a:extLst>
              <a:ext uri="{FF2B5EF4-FFF2-40B4-BE49-F238E27FC236}">
                <a16:creationId xmlns:a16="http://schemas.microsoft.com/office/drawing/2014/main" id="{706FB2B5-C4B9-0DF5-7A3F-CE18583F6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790" y="1124356"/>
            <a:ext cx="5220229" cy="399470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AD5EDFD-A123-6980-9895-A9F2AC33DC60}"/>
              </a:ext>
            </a:extLst>
          </p:cNvPr>
          <p:cNvSpPr txBox="1"/>
          <p:nvPr/>
        </p:nvSpPr>
        <p:spPr>
          <a:xfrm>
            <a:off x="1224112" y="1093408"/>
            <a:ext cx="5101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Cold neutron brightness versus time</a:t>
            </a:r>
            <a:endParaRPr lang="zh-CN" altLang="en-US" sz="20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8219782-DB6E-2ADC-47D7-9E9BFCAFA265}"/>
              </a:ext>
            </a:extLst>
          </p:cNvPr>
          <p:cNvSpPr txBox="1"/>
          <p:nvPr/>
        </p:nvSpPr>
        <p:spPr>
          <a:xfrm>
            <a:off x="6176541" y="1108882"/>
            <a:ext cx="5449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Normalized cold neutron brightness versus time</a:t>
            </a:r>
            <a:endParaRPr lang="zh-CN" altLang="en-US" sz="20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6EE391D-5F66-A7D4-0679-591C815AECA2}"/>
              </a:ext>
            </a:extLst>
          </p:cNvPr>
          <p:cNvSpPr txBox="1"/>
          <p:nvPr/>
        </p:nvSpPr>
        <p:spPr>
          <a:xfrm>
            <a:off x="1126576" y="5151707"/>
            <a:ext cx="8895248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/>
              <a:t>Consistent time distribution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/>
              <a:t>Star-like structure enhances absolute brightness compared with simple pancake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27546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ylinder 22">
            <a:extLst>
              <a:ext uri="{FF2B5EF4-FFF2-40B4-BE49-F238E27FC236}">
                <a16:creationId xmlns:a16="http://schemas.microsoft.com/office/drawing/2014/main" id="{CE9B0B2D-19AB-13F7-EEED-4EB694066DEE}"/>
              </a:ext>
            </a:extLst>
          </p:cNvPr>
          <p:cNvSpPr/>
          <p:nvPr/>
        </p:nvSpPr>
        <p:spPr>
          <a:xfrm rot="16200000">
            <a:off x="7973258" y="1697934"/>
            <a:ext cx="251457" cy="750936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ylinder 36">
            <a:extLst>
              <a:ext uri="{FF2B5EF4-FFF2-40B4-BE49-F238E27FC236}">
                <a16:creationId xmlns:a16="http://schemas.microsoft.com/office/drawing/2014/main" id="{5F5C28D4-A356-61DF-2DF9-2D28BC159DFF}"/>
              </a:ext>
            </a:extLst>
          </p:cNvPr>
          <p:cNvSpPr/>
          <p:nvPr/>
        </p:nvSpPr>
        <p:spPr>
          <a:xfrm rot="16200000">
            <a:off x="7942414" y="1223769"/>
            <a:ext cx="256027" cy="1697735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E6505A98-6769-1E55-3CC0-E9E4EAD0DFBE}"/>
              </a:ext>
            </a:extLst>
          </p:cNvPr>
          <p:cNvSpPr txBox="1">
            <a:spLocks/>
          </p:cNvSpPr>
          <p:nvPr/>
        </p:nvSpPr>
        <p:spPr>
          <a:xfrm>
            <a:off x="776109" y="329920"/>
            <a:ext cx="10515600" cy="71590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</a:rPr>
              <a:t>Different effect of thermal and cold moderator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80CF562-3CEB-42B0-1561-D342197BB5D0}"/>
              </a:ext>
            </a:extLst>
          </p:cNvPr>
          <p:cNvCxnSpPr/>
          <p:nvPr/>
        </p:nvCxnSpPr>
        <p:spPr>
          <a:xfrm>
            <a:off x="7332734" y="1853183"/>
            <a:ext cx="0" cy="228601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2729B99-5146-672F-0033-BAC9671720E0}"/>
              </a:ext>
            </a:extLst>
          </p:cNvPr>
          <p:cNvCxnSpPr>
            <a:cxnSpLocks/>
          </p:cNvCxnSpPr>
          <p:nvPr/>
        </p:nvCxnSpPr>
        <p:spPr>
          <a:xfrm flipH="1">
            <a:off x="6721128" y="2075446"/>
            <a:ext cx="609599" cy="0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467894DC-9457-E4F1-9F78-057DC50F13DF}"/>
              </a:ext>
            </a:extLst>
          </p:cNvPr>
          <p:cNvSpPr/>
          <p:nvPr/>
        </p:nvSpPr>
        <p:spPr>
          <a:xfrm>
            <a:off x="7814563" y="1463040"/>
            <a:ext cx="589788" cy="1280154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6945684-B62E-3758-2C23-BA1A3B3CBC1A}"/>
              </a:ext>
            </a:extLst>
          </p:cNvPr>
          <p:cNvSpPr/>
          <p:nvPr/>
        </p:nvSpPr>
        <p:spPr>
          <a:xfrm>
            <a:off x="7160600" y="1459992"/>
            <a:ext cx="301753" cy="1280154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D854CA6-5CC9-A8A0-445C-D1A962083C43}"/>
              </a:ext>
            </a:extLst>
          </p:cNvPr>
          <p:cNvGrpSpPr/>
          <p:nvPr/>
        </p:nvGrpSpPr>
        <p:grpSpPr>
          <a:xfrm>
            <a:off x="1665798" y="1442023"/>
            <a:ext cx="2299716" cy="1280154"/>
            <a:chOff x="6661404" y="1466088"/>
            <a:chExt cx="2299716" cy="1280154"/>
          </a:xfrm>
        </p:grpSpPr>
        <p:sp>
          <p:nvSpPr>
            <p:cNvPr id="57" name="Cylinder 56">
              <a:extLst>
                <a:ext uri="{FF2B5EF4-FFF2-40B4-BE49-F238E27FC236}">
                  <a16:creationId xmlns:a16="http://schemas.microsoft.com/office/drawing/2014/main" id="{6EC40971-BDDE-D108-2195-C040C2ED3152}"/>
                </a:ext>
              </a:extLst>
            </p:cNvPr>
            <p:cNvSpPr/>
            <p:nvPr/>
          </p:nvSpPr>
          <p:spPr>
            <a:xfrm rot="16200000">
              <a:off x="7920230" y="1229865"/>
              <a:ext cx="256027" cy="1697735"/>
            </a:xfrm>
            <a:prstGeom prst="ca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A7951F7-D2D7-FB56-B6F8-4BF9C3F63602}"/>
                </a:ext>
              </a:extLst>
            </p:cNvPr>
            <p:cNvGrpSpPr/>
            <p:nvPr/>
          </p:nvGrpSpPr>
          <p:grpSpPr>
            <a:xfrm>
              <a:off x="6661404" y="1466088"/>
              <a:ext cx="2299716" cy="1280154"/>
              <a:chOff x="6661404" y="1466088"/>
              <a:chExt cx="2299716" cy="1280154"/>
            </a:xfrm>
          </p:grpSpPr>
          <p:sp>
            <p:nvSpPr>
              <p:cNvPr id="43" name="Arrow: Down 42">
                <a:extLst>
                  <a:ext uri="{FF2B5EF4-FFF2-40B4-BE49-F238E27FC236}">
                    <a16:creationId xmlns:a16="http://schemas.microsoft.com/office/drawing/2014/main" id="{18A1957D-F4B9-307E-88D4-F9841263D7F7}"/>
                  </a:ext>
                </a:extLst>
              </p:cNvPr>
              <p:cNvSpPr/>
              <p:nvPr/>
            </p:nvSpPr>
            <p:spPr>
              <a:xfrm>
                <a:off x="7181088" y="1656829"/>
                <a:ext cx="167640" cy="192023"/>
              </a:xfrm>
              <a:prstGeom prst="down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Arrow: Down 43">
                <a:extLst>
                  <a:ext uri="{FF2B5EF4-FFF2-40B4-BE49-F238E27FC236}">
                    <a16:creationId xmlns:a16="http://schemas.microsoft.com/office/drawing/2014/main" id="{191A9303-D1E7-E9DC-8D9F-2A030339AC5A}"/>
                  </a:ext>
                </a:extLst>
              </p:cNvPr>
              <p:cNvSpPr/>
              <p:nvPr/>
            </p:nvSpPr>
            <p:spPr>
              <a:xfrm>
                <a:off x="7485888" y="1659395"/>
                <a:ext cx="167640" cy="192023"/>
              </a:xfrm>
              <a:prstGeom prst="down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Arrow: Down 44">
                <a:extLst>
                  <a:ext uri="{FF2B5EF4-FFF2-40B4-BE49-F238E27FC236}">
                    <a16:creationId xmlns:a16="http://schemas.microsoft.com/office/drawing/2014/main" id="{9C610175-F4C9-EBAD-9147-7522BABAF0E0}"/>
                  </a:ext>
                </a:extLst>
              </p:cNvPr>
              <p:cNvSpPr/>
              <p:nvPr/>
            </p:nvSpPr>
            <p:spPr>
              <a:xfrm>
                <a:off x="7790688" y="1658112"/>
                <a:ext cx="167632" cy="27508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Arrow: Down 45">
                <a:extLst>
                  <a:ext uri="{FF2B5EF4-FFF2-40B4-BE49-F238E27FC236}">
                    <a16:creationId xmlns:a16="http://schemas.microsoft.com/office/drawing/2014/main" id="{DEF6557E-A3CB-F326-C147-E7F18E008437}"/>
                  </a:ext>
                </a:extLst>
              </p:cNvPr>
              <p:cNvSpPr/>
              <p:nvPr/>
            </p:nvSpPr>
            <p:spPr>
              <a:xfrm>
                <a:off x="8400288" y="1659395"/>
                <a:ext cx="167640" cy="192023"/>
              </a:xfrm>
              <a:prstGeom prst="down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Arrow: Down 46">
                <a:extLst>
                  <a:ext uri="{FF2B5EF4-FFF2-40B4-BE49-F238E27FC236}">
                    <a16:creationId xmlns:a16="http://schemas.microsoft.com/office/drawing/2014/main" id="{CD18068B-5CA4-0B4F-37B8-0D8E22C37077}"/>
                  </a:ext>
                </a:extLst>
              </p:cNvPr>
              <p:cNvSpPr/>
              <p:nvPr/>
            </p:nvSpPr>
            <p:spPr>
              <a:xfrm>
                <a:off x="8705088" y="1658112"/>
                <a:ext cx="167640" cy="192023"/>
              </a:xfrm>
              <a:prstGeom prst="down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Arrow: Down 47">
                <a:extLst>
                  <a:ext uri="{FF2B5EF4-FFF2-40B4-BE49-F238E27FC236}">
                    <a16:creationId xmlns:a16="http://schemas.microsoft.com/office/drawing/2014/main" id="{7E472719-7617-B41D-EC93-6A899E120434}"/>
                  </a:ext>
                </a:extLst>
              </p:cNvPr>
              <p:cNvSpPr/>
              <p:nvPr/>
            </p:nvSpPr>
            <p:spPr>
              <a:xfrm>
                <a:off x="8095487" y="1661160"/>
                <a:ext cx="179291" cy="272032"/>
              </a:xfrm>
              <a:prstGeom prst="down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4BC11E3-FDE6-A953-5495-1C6257E099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74992" y="1652016"/>
                <a:ext cx="168859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Arrow: Down 49">
                <a:extLst>
                  <a:ext uri="{FF2B5EF4-FFF2-40B4-BE49-F238E27FC236}">
                    <a16:creationId xmlns:a16="http://schemas.microsoft.com/office/drawing/2014/main" id="{7658B96B-8F51-1941-3BFA-AF0A37DAFBE1}"/>
                  </a:ext>
                </a:extLst>
              </p:cNvPr>
              <p:cNvSpPr/>
              <p:nvPr/>
            </p:nvSpPr>
            <p:spPr>
              <a:xfrm rot="10800000">
                <a:off x="7187184" y="2289048"/>
                <a:ext cx="167640" cy="192023"/>
              </a:xfrm>
              <a:prstGeom prst="down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Arrow: Down 50">
                <a:extLst>
                  <a:ext uri="{FF2B5EF4-FFF2-40B4-BE49-F238E27FC236}">
                    <a16:creationId xmlns:a16="http://schemas.microsoft.com/office/drawing/2014/main" id="{1BAE7CED-E7E7-1A2C-5674-CBB8CC21BC9B}"/>
                  </a:ext>
                </a:extLst>
              </p:cNvPr>
              <p:cNvSpPr/>
              <p:nvPr/>
            </p:nvSpPr>
            <p:spPr>
              <a:xfrm rot="10800000">
                <a:off x="7491984" y="2295945"/>
                <a:ext cx="167640" cy="192023"/>
              </a:xfrm>
              <a:prstGeom prst="down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Arrow: Down 51">
                <a:extLst>
                  <a:ext uri="{FF2B5EF4-FFF2-40B4-BE49-F238E27FC236}">
                    <a16:creationId xmlns:a16="http://schemas.microsoft.com/office/drawing/2014/main" id="{2DF5DFF6-F435-1FE0-A5AC-5126D597760E}"/>
                  </a:ext>
                </a:extLst>
              </p:cNvPr>
              <p:cNvSpPr/>
              <p:nvPr/>
            </p:nvSpPr>
            <p:spPr>
              <a:xfrm rot="10800000">
                <a:off x="7796784" y="2230655"/>
                <a:ext cx="167640" cy="256029"/>
              </a:xfrm>
              <a:prstGeom prst="down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Arrow: Down 52">
                <a:extLst>
                  <a:ext uri="{FF2B5EF4-FFF2-40B4-BE49-F238E27FC236}">
                    <a16:creationId xmlns:a16="http://schemas.microsoft.com/office/drawing/2014/main" id="{952132F8-5503-9CBD-06B9-D2560AF25B52}"/>
                  </a:ext>
                </a:extLst>
              </p:cNvPr>
              <p:cNvSpPr/>
              <p:nvPr/>
            </p:nvSpPr>
            <p:spPr>
              <a:xfrm rot="10800000">
                <a:off x="8101584" y="2221511"/>
                <a:ext cx="167640" cy="259078"/>
              </a:xfrm>
              <a:prstGeom prst="down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Arrow: Down 53">
                <a:extLst>
                  <a:ext uri="{FF2B5EF4-FFF2-40B4-BE49-F238E27FC236}">
                    <a16:creationId xmlns:a16="http://schemas.microsoft.com/office/drawing/2014/main" id="{A4970644-E085-249C-E294-54ACF517B713}"/>
                  </a:ext>
                </a:extLst>
              </p:cNvPr>
              <p:cNvSpPr/>
              <p:nvPr/>
            </p:nvSpPr>
            <p:spPr>
              <a:xfrm rot="10800000">
                <a:off x="8406384" y="2291614"/>
                <a:ext cx="167640" cy="192023"/>
              </a:xfrm>
              <a:prstGeom prst="down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Arrow: Down 54">
                <a:extLst>
                  <a:ext uri="{FF2B5EF4-FFF2-40B4-BE49-F238E27FC236}">
                    <a16:creationId xmlns:a16="http://schemas.microsoft.com/office/drawing/2014/main" id="{B4C49E77-025F-3561-ED12-A093F8E41FEB}"/>
                  </a:ext>
                </a:extLst>
              </p:cNvPr>
              <p:cNvSpPr/>
              <p:nvPr/>
            </p:nvSpPr>
            <p:spPr>
              <a:xfrm rot="10800000">
                <a:off x="8711184" y="2289849"/>
                <a:ext cx="167640" cy="192023"/>
              </a:xfrm>
              <a:prstGeom prst="down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C4DFECA1-9FA8-E8EF-1353-F77F6A448E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81088" y="2490216"/>
                <a:ext cx="169773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E9899F47-2AEC-851E-438A-A5F0682515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174736" y="1853183"/>
                <a:ext cx="6096" cy="33223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54CCDD90-5A25-6F67-1EBB-47535089CF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61404" y="2185416"/>
                <a:ext cx="1517903" cy="1371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F5B06F98-84AB-EBA2-1D5A-28D024EB4FD7}"/>
                  </a:ext>
                </a:extLst>
              </p:cNvPr>
              <p:cNvCxnSpPr/>
              <p:nvPr/>
            </p:nvCxnSpPr>
            <p:spPr>
              <a:xfrm>
                <a:off x="7263384" y="1850135"/>
                <a:ext cx="0" cy="22860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BCE560BD-C90B-B5DD-0104-72594434E1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61404" y="2077211"/>
                <a:ext cx="609599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46E38D59-7C87-E222-F7F4-610A4386EC55}"/>
                  </a:ext>
                </a:extLst>
              </p:cNvPr>
              <p:cNvSpPr/>
              <p:nvPr/>
            </p:nvSpPr>
            <p:spPr>
              <a:xfrm>
                <a:off x="7138416" y="1466088"/>
                <a:ext cx="1822704" cy="1280154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D89E3C0C-1B9E-5EA7-8AAF-C4073DE62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089593"/>
            <a:ext cx="3924300" cy="300037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17900A6F-9B75-1CBA-4C19-DF9461803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532" y="3060470"/>
            <a:ext cx="3924300" cy="3000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EF01CE-211F-6427-73F2-FDF3A6CC4990}"/>
              </a:ext>
            </a:extLst>
          </p:cNvPr>
          <p:cNvSpPr txBox="1"/>
          <p:nvPr/>
        </p:nvSpPr>
        <p:spPr>
          <a:xfrm>
            <a:off x="1265270" y="5972636"/>
            <a:ext cx="5507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Water : 1) confine thermal feeding neutron cloud</a:t>
            </a:r>
          </a:p>
          <a:p>
            <a:r>
              <a:rPr lang="en-US" sz="2000" dirty="0"/>
              <a:t>              2) provide thermal neutron to instruments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E3FEEA58-856C-F6C9-8230-63FB151EAD4F}"/>
              </a:ext>
            </a:extLst>
          </p:cNvPr>
          <p:cNvSpPr/>
          <p:nvPr/>
        </p:nvSpPr>
        <p:spPr>
          <a:xfrm>
            <a:off x="6700822" y="6072184"/>
            <a:ext cx="515112" cy="21832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002686DF-7BA6-0C67-9B47-EDDFBF516E24}"/>
              </a:ext>
            </a:extLst>
          </p:cNvPr>
          <p:cNvSpPr/>
          <p:nvPr/>
        </p:nvSpPr>
        <p:spPr>
          <a:xfrm>
            <a:off x="6713014" y="6366394"/>
            <a:ext cx="515112" cy="21832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3C47B8-5798-73D0-F01C-67695FBDCF6E}"/>
              </a:ext>
            </a:extLst>
          </p:cNvPr>
          <p:cNvSpPr txBox="1"/>
          <p:nvPr/>
        </p:nvSpPr>
        <p:spPr>
          <a:xfrm>
            <a:off x="7402659" y="5966284"/>
            <a:ext cx="302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Large and fill in the space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696381-8825-1396-E997-F8C33F7C23C0}"/>
              </a:ext>
            </a:extLst>
          </p:cNvPr>
          <p:cNvSpPr txBox="1"/>
          <p:nvPr/>
        </p:nvSpPr>
        <p:spPr>
          <a:xfrm>
            <a:off x="7414851" y="6290506"/>
            <a:ext cx="302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Small and close to center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D8E767-AEC7-6E4B-D427-DDFE57DC5B39}"/>
              </a:ext>
            </a:extLst>
          </p:cNvPr>
          <p:cNvSpPr txBox="1"/>
          <p:nvPr/>
        </p:nvSpPr>
        <p:spPr>
          <a:xfrm>
            <a:off x="1764461" y="1055166"/>
            <a:ext cx="3232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Thermal neutron feeding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609A5F-9544-4CD3-0910-105338C15A95}"/>
              </a:ext>
            </a:extLst>
          </p:cNvPr>
          <p:cNvSpPr txBox="1"/>
          <p:nvPr/>
        </p:nvSpPr>
        <p:spPr>
          <a:xfrm>
            <a:off x="1764461" y="2697236"/>
            <a:ext cx="3232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Thermal neutron feeding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EF0E52-0A1C-9664-DEF5-77836411D6C6}"/>
              </a:ext>
            </a:extLst>
          </p:cNvPr>
          <p:cNvCxnSpPr>
            <a:cxnSpLocks/>
          </p:cNvCxnSpPr>
          <p:nvPr/>
        </p:nvCxnSpPr>
        <p:spPr>
          <a:xfrm>
            <a:off x="7250443" y="2484120"/>
            <a:ext cx="16977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row: Down 23">
            <a:extLst>
              <a:ext uri="{FF2B5EF4-FFF2-40B4-BE49-F238E27FC236}">
                <a16:creationId xmlns:a16="http://schemas.microsoft.com/office/drawing/2014/main" id="{3F25A99F-FC89-6809-1FE2-8A95437D1629}"/>
              </a:ext>
            </a:extLst>
          </p:cNvPr>
          <p:cNvSpPr/>
          <p:nvPr/>
        </p:nvSpPr>
        <p:spPr>
          <a:xfrm rot="10800000">
            <a:off x="7256539" y="2288909"/>
            <a:ext cx="167640" cy="19202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75543F27-A670-494D-6A36-717E8F2349D8}"/>
              </a:ext>
            </a:extLst>
          </p:cNvPr>
          <p:cNvSpPr/>
          <p:nvPr/>
        </p:nvSpPr>
        <p:spPr>
          <a:xfrm rot="10800000">
            <a:off x="7561339" y="2289849"/>
            <a:ext cx="167640" cy="19202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8CADC890-DA5B-AC79-CC61-E116F89D50AB}"/>
              </a:ext>
            </a:extLst>
          </p:cNvPr>
          <p:cNvSpPr/>
          <p:nvPr/>
        </p:nvSpPr>
        <p:spPr>
          <a:xfrm rot="10800000">
            <a:off x="7866139" y="2224559"/>
            <a:ext cx="167640" cy="25602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C8A672CF-7870-C3EF-09DD-2DECE3523F7A}"/>
              </a:ext>
            </a:extLst>
          </p:cNvPr>
          <p:cNvSpPr/>
          <p:nvPr/>
        </p:nvSpPr>
        <p:spPr>
          <a:xfrm rot="10800000">
            <a:off x="8170939" y="2215415"/>
            <a:ext cx="167640" cy="25907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E2B61F7E-C932-EE2A-2EBE-66AC554D56EA}"/>
              </a:ext>
            </a:extLst>
          </p:cNvPr>
          <p:cNvSpPr/>
          <p:nvPr/>
        </p:nvSpPr>
        <p:spPr>
          <a:xfrm rot="10800000">
            <a:off x="8475739" y="2289849"/>
            <a:ext cx="167640" cy="19202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CB74D615-9023-6CE2-2E16-5BC03E3B506B}"/>
              </a:ext>
            </a:extLst>
          </p:cNvPr>
          <p:cNvSpPr/>
          <p:nvPr/>
        </p:nvSpPr>
        <p:spPr>
          <a:xfrm rot="10800000">
            <a:off x="8780539" y="2282127"/>
            <a:ext cx="167640" cy="19202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91D477-C6E3-84D8-83BB-6B3668DEDB7F}"/>
              </a:ext>
            </a:extLst>
          </p:cNvPr>
          <p:cNvCxnSpPr>
            <a:cxnSpLocks/>
          </p:cNvCxnSpPr>
          <p:nvPr/>
        </p:nvCxnSpPr>
        <p:spPr>
          <a:xfrm>
            <a:off x="7253491" y="1655064"/>
            <a:ext cx="16885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row: Down 9">
            <a:extLst>
              <a:ext uri="{FF2B5EF4-FFF2-40B4-BE49-F238E27FC236}">
                <a16:creationId xmlns:a16="http://schemas.microsoft.com/office/drawing/2014/main" id="{07002E19-5D8F-CDDC-2DD9-EC422A472538}"/>
              </a:ext>
            </a:extLst>
          </p:cNvPr>
          <p:cNvSpPr/>
          <p:nvPr/>
        </p:nvSpPr>
        <p:spPr>
          <a:xfrm>
            <a:off x="7250443" y="1659877"/>
            <a:ext cx="167640" cy="19202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A7D5A672-A3A2-FC09-BDB3-77C2A2B10A38}"/>
              </a:ext>
            </a:extLst>
          </p:cNvPr>
          <p:cNvSpPr/>
          <p:nvPr/>
        </p:nvSpPr>
        <p:spPr>
          <a:xfrm>
            <a:off x="7555243" y="1663381"/>
            <a:ext cx="167640" cy="19202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AA7AD9B4-7502-5AEF-AC53-7454F101E8A6}"/>
              </a:ext>
            </a:extLst>
          </p:cNvPr>
          <p:cNvSpPr/>
          <p:nvPr/>
        </p:nvSpPr>
        <p:spPr>
          <a:xfrm>
            <a:off x="7860043" y="1661160"/>
            <a:ext cx="167640" cy="25602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CFCCB3D6-D087-885B-D26D-8F973D621B9B}"/>
              </a:ext>
            </a:extLst>
          </p:cNvPr>
          <p:cNvSpPr/>
          <p:nvPr/>
        </p:nvSpPr>
        <p:spPr>
          <a:xfrm>
            <a:off x="8469643" y="1663381"/>
            <a:ext cx="167640" cy="19202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50429A42-5B56-61B7-98E6-E098CB144ACA}"/>
              </a:ext>
            </a:extLst>
          </p:cNvPr>
          <p:cNvSpPr/>
          <p:nvPr/>
        </p:nvSpPr>
        <p:spPr>
          <a:xfrm>
            <a:off x="8774443" y="1661160"/>
            <a:ext cx="167640" cy="19202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FD0848FD-1075-CF24-2D6B-1C5279CA39BA}"/>
              </a:ext>
            </a:extLst>
          </p:cNvPr>
          <p:cNvSpPr/>
          <p:nvPr/>
        </p:nvSpPr>
        <p:spPr>
          <a:xfrm>
            <a:off x="8172593" y="1660333"/>
            <a:ext cx="167640" cy="25298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597BE0-3EEB-B141-EC82-A9513CF1339F}"/>
              </a:ext>
            </a:extLst>
          </p:cNvPr>
          <p:cNvSpPr txBox="1"/>
          <p:nvPr/>
        </p:nvSpPr>
        <p:spPr>
          <a:xfrm>
            <a:off x="6783520" y="1059089"/>
            <a:ext cx="3232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Thermal neutron feeding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AD1602-96D5-331C-66C2-6AB1DA2F429E}"/>
              </a:ext>
            </a:extLst>
          </p:cNvPr>
          <p:cNvSpPr txBox="1"/>
          <p:nvPr/>
        </p:nvSpPr>
        <p:spPr>
          <a:xfrm>
            <a:off x="6774421" y="2703805"/>
            <a:ext cx="3232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Thermal neutron feeding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7FAC7CD-2426-1A45-AD39-20D3F0F4541B}"/>
              </a:ext>
            </a:extLst>
          </p:cNvPr>
          <p:cNvCxnSpPr/>
          <p:nvPr/>
        </p:nvCxnSpPr>
        <p:spPr>
          <a:xfrm>
            <a:off x="8254997" y="1856231"/>
            <a:ext cx="0" cy="228601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55E11EC-DAA1-91F2-B4A1-6AACA01D6BB0}"/>
              </a:ext>
            </a:extLst>
          </p:cNvPr>
          <p:cNvCxnSpPr>
            <a:cxnSpLocks/>
          </p:cNvCxnSpPr>
          <p:nvPr/>
        </p:nvCxnSpPr>
        <p:spPr>
          <a:xfrm flipH="1" flipV="1">
            <a:off x="7203271" y="1886711"/>
            <a:ext cx="427674" cy="192024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E430A1C-D2B6-1840-91C9-FD1BD87E080D}"/>
              </a:ext>
            </a:extLst>
          </p:cNvPr>
          <p:cNvCxnSpPr>
            <a:cxnSpLocks/>
          </p:cNvCxnSpPr>
          <p:nvPr/>
        </p:nvCxnSpPr>
        <p:spPr>
          <a:xfrm flipH="1">
            <a:off x="7643873" y="2078976"/>
            <a:ext cx="609599" cy="0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7D7CAA9-5F0F-E82E-13AB-6BC5F5F69E55}"/>
              </a:ext>
            </a:extLst>
          </p:cNvPr>
          <p:cNvSpPr txBox="1"/>
          <p:nvPr/>
        </p:nvSpPr>
        <p:spPr>
          <a:xfrm>
            <a:off x="4058984" y="1860812"/>
            <a:ext cx="2052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Cold moderator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34A8CD-E79B-0A7B-0102-88F73873A90E}"/>
              </a:ext>
            </a:extLst>
          </p:cNvPr>
          <p:cNvSpPr txBox="1"/>
          <p:nvPr/>
        </p:nvSpPr>
        <p:spPr>
          <a:xfrm>
            <a:off x="9100814" y="1859914"/>
            <a:ext cx="2603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Thermal moderator</a:t>
            </a:r>
          </a:p>
        </p:txBody>
      </p:sp>
    </p:spTree>
    <p:extLst>
      <p:ext uri="{BB962C8B-B14F-4D97-AF65-F5344CB8AC3E}">
        <p14:creationId xmlns:p14="http://schemas.microsoft.com/office/powerpoint/2010/main" val="139431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7" grpId="0" animBg="1"/>
      <p:bldP spid="66" grpId="0" animBg="1"/>
      <p:bldP spid="66" grpId="1" animBg="1"/>
      <p:bldP spid="67" grpId="0" animBg="1"/>
      <p:bldP spid="2" grpId="0"/>
      <p:bldP spid="3" grpId="0" animBg="1"/>
      <p:bldP spid="4" grpId="0" animBg="1"/>
      <p:bldP spid="5" grpId="0"/>
      <p:bldP spid="7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10" grpId="0" animBg="1"/>
      <p:bldP spid="12" grpId="0" animBg="1"/>
      <p:bldP spid="14" grpId="0" animBg="1"/>
      <p:bldP spid="18" grpId="0" animBg="1"/>
      <p:bldP spid="20" grpId="0" animBg="1"/>
      <p:bldP spid="16" grpId="0" animBg="1"/>
      <p:bldP spid="11" grpId="0"/>
      <p:bldP spid="17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ircle, symmetry, line, design&#10;&#10;Description automatically generated">
            <a:extLst>
              <a:ext uri="{FF2B5EF4-FFF2-40B4-BE49-F238E27FC236}">
                <a16:creationId xmlns:a16="http://schemas.microsoft.com/office/drawing/2014/main" id="{864A5C27-6B45-CB80-8558-CC4DC3BA4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00" y="948029"/>
            <a:ext cx="2256347" cy="219410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1723B37-C412-A28E-DFC9-AC39DE5A328A}"/>
              </a:ext>
            </a:extLst>
          </p:cNvPr>
          <p:cNvSpPr txBox="1"/>
          <p:nvPr/>
        </p:nvSpPr>
        <p:spPr>
          <a:xfrm>
            <a:off x="7207487" y="3670808"/>
            <a:ext cx="9969025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12 extraction channels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8 channels for cold neutron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4 channels for thermal neutron</a:t>
            </a:r>
          </a:p>
        </p:txBody>
      </p:sp>
      <p:sp>
        <p:nvSpPr>
          <p:cNvPr id="22" name="标题 1">
            <a:extLst>
              <a:ext uri="{FF2B5EF4-FFF2-40B4-BE49-F238E27FC236}">
                <a16:creationId xmlns:a16="http://schemas.microsoft.com/office/drawing/2014/main" id="{15839F25-AC97-853D-637B-77919FA67FC7}"/>
              </a:ext>
            </a:extLst>
          </p:cNvPr>
          <p:cNvSpPr txBox="1">
            <a:spLocks/>
          </p:cNvSpPr>
          <p:nvPr/>
        </p:nvSpPr>
        <p:spPr>
          <a:xfrm>
            <a:off x="729927" y="68052"/>
            <a:ext cx="10515600" cy="71590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</a:rPr>
              <a:t>Thermal neutron extraction 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" name="Picture 146" descr="A diagram of a wheel with measurements&#10;&#10;Description automatically generated">
            <a:extLst>
              <a:ext uri="{FF2B5EF4-FFF2-40B4-BE49-F238E27FC236}">
                <a16:creationId xmlns:a16="http://schemas.microsoft.com/office/drawing/2014/main" id="{925ABD6E-A1D1-11A1-525F-F91CE3145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679" y="923446"/>
            <a:ext cx="2796729" cy="219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D7B5EE2C-3024-669C-6E7F-A6A1254A1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98810" y="3511475"/>
            <a:ext cx="2593480" cy="3122761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4718ED89-B00C-BE15-FBDF-81227CAEF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820377" y="3536953"/>
            <a:ext cx="2478480" cy="3005374"/>
          </a:xfrm>
          <a:prstGeom prst="rect">
            <a:avLst/>
          </a:prstGeom>
        </p:spPr>
      </p:pic>
      <p:sp>
        <p:nvSpPr>
          <p:cNvPr id="7" name="文本框 9">
            <a:extLst>
              <a:ext uri="{FF2B5EF4-FFF2-40B4-BE49-F238E27FC236}">
                <a16:creationId xmlns:a16="http://schemas.microsoft.com/office/drawing/2014/main" id="{E7E06A37-666C-94C7-5091-0EE92225AC38}"/>
              </a:ext>
            </a:extLst>
          </p:cNvPr>
          <p:cNvSpPr txBox="1"/>
          <p:nvPr/>
        </p:nvSpPr>
        <p:spPr>
          <a:xfrm>
            <a:off x="3503477" y="3431155"/>
            <a:ext cx="4214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Thermal neutron flux distribution</a:t>
            </a:r>
            <a:endParaRPr lang="zh-CN" altLang="en-US" sz="2000" dirty="0"/>
          </a:p>
        </p:txBody>
      </p:sp>
      <p:sp>
        <p:nvSpPr>
          <p:cNvPr id="8" name="文本框 10">
            <a:extLst>
              <a:ext uri="{FF2B5EF4-FFF2-40B4-BE49-F238E27FC236}">
                <a16:creationId xmlns:a16="http://schemas.microsoft.com/office/drawing/2014/main" id="{2CD1AE15-9EA5-38DF-04BF-FB5056A4BDB1}"/>
              </a:ext>
            </a:extLst>
          </p:cNvPr>
          <p:cNvSpPr txBox="1"/>
          <p:nvPr/>
        </p:nvSpPr>
        <p:spPr>
          <a:xfrm>
            <a:off x="336473" y="3424265"/>
            <a:ext cx="4214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Cold neutron flux distribution</a:t>
            </a:r>
            <a:endParaRPr lang="zh-CN" altLang="en-US" sz="2000" dirty="0"/>
          </a:p>
        </p:txBody>
      </p:sp>
      <p:pic>
        <p:nvPicPr>
          <p:cNvPr id="12" name="图片 11" descr="图表&#10;&#10;描述已自动生成">
            <a:extLst>
              <a:ext uri="{FF2B5EF4-FFF2-40B4-BE49-F238E27FC236}">
                <a16:creationId xmlns:a16="http://schemas.microsoft.com/office/drawing/2014/main" id="{A10C382E-31E1-1DB7-CFD7-A21E56E956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555" y="804735"/>
            <a:ext cx="3616557" cy="276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60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6BB6B0D3-1535-291A-E1F0-9CDF0C07B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947" y="2518558"/>
            <a:ext cx="4900048" cy="374969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8B0B703-45F1-66B4-5C14-05353B4FBE0A}"/>
              </a:ext>
            </a:extLst>
          </p:cNvPr>
          <p:cNvGrpSpPr/>
          <p:nvPr/>
        </p:nvGrpSpPr>
        <p:grpSpPr>
          <a:xfrm>
            <a:off x="7410261" y="941218"/>
            <a:ext cx="2979420" cy="1577340"/>
            <a:chOff x="6540248" y="1962150"/>
            <a:chExt cx="2979420" cy="1577340"/>
          </a:xfrm>
        </p:grpSpPr>
        <p:pic>
          <p:nvPicPr>
            <p:cNvPr id="8" name="Picture 7" descr="A rectangular object with a white border&#10;&#10;Description automatically generated">
              <a:extLst>
                <a:ext uri="{FF2B5EF4-FFF2-40B4-BE49-F238E27FC236}">
                  <a16:creationId xmlns:a16="http://schemas.microsoft.com/office/drawing/2014/main" id="{D8FCC828-E6CF-27AF-322C-85549F473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0248" y="1962150"/>
              <a:ext cx="2979420" cy="157734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326A115-0946-7B73-F19D-D68C7BC5F387}"/>
                </a:ext>
              </a:extLst>
            </p:cNvPr>
            <p:cNvSpPr txBox="1"/>
            <p:nvPr/>
          </p:nvSpPr>
          <p:spPr>
            <a:xfrm>
              <a:off x="6813550" y="2566154"/>
              <a:ext cx="64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0856EE3-8077-06DA-FD6D-8FBB5FE4E22C}"/>
                </a:ext>
              </a:extLst>
            </p:cNvPr>
            <p:cNvSpPr txBox="1"/>
            <p:nvPr/>
          </p:nvSpPr>
          <p:spPr>
            <a:xfrm>
              <a:off x="7289800" y="2566154"/>
              <a:ext cx="64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94B8201-6D6C-D5D5-5C30-F3FC2667AA86}"/>
                </a:ext>
              </a:extLst>
            </p:cNvPr>
            <p:cNvSpPr txBox="1"/>
            <p:nvPr/>
          </p:nvSpPr>
          <p:spPr>
            <a:xfrm>
              <a:off x="7531100" y="2566154"/>
              <a:ext cx="64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8EF9A17-CD43-78F8-2F43-41CF330D19A2}"/>
                </a:ext>
              </a:extLst>
            </p:cNvPr>
            <p:cNvSpPr txBox="1"/>
            <p:nvPr/>
          </p:nvSpPr>
          <p:spPr>
            <a:xfrm>
              <a:off x="7886700" y="2566154"/>
              <a:ext cx="64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CC93D2A-6039-58C3-5AB7-510F12F0FBC1}"/>
                </a:ext>
              </a:extLst>
            </p:cNvPr>
            <p:cNvSpPr txBox="1"/>
            <p:nvPr/>
          </p:nvSpPr>
          <p:spPr>
            <a:xfrm>
              <a:off x="8737600" y="2566154"/>
              <a:ext cx="64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4023CE1-E94B-F457-4646-DD9390057A53}"/>
                </a:ext>
              </a:extLst>
            </p:cNvPr>
            <p:cNvSpPr txBox="1"/>
            <p:nvPr/>
          </p:nvSpPr>
          <p:spPr>
            <a:xfrm>
              <a:off x="8255000" y="2566154"/>
              <a:ext cx="64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" name="标题 1">
            <a:extLst>
              <a:ext uri="{FF2B5EF4-FFF2-40B4-BE49-F238E27FC236}">
                <a16:creationId xmlns:a16="http://schemas.microsoft.com/office/drawing/2014/main" id="{5B90A8EE-166E-44A3-FE43-C3EA1D40DAA0}"/>
              </a:ext>
            </a:extLst>
          </p:cNvPr>
          <p:cNvSpPr txBox="1">
            <a:spLocks/>
          </p:cNvSpPr>
          <p:nvPr/>
        </p:nvSpPr>
        <p:spPr>
          <a:xfrm>
            <a:off x="729927" y="68052"/>
            <a:ext cx="10515600" cy="71590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</a:rPr>
              <a:t>Large emitting surface 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0303CB-D7F3-8A08-7AD7-D5952F39EBF8}"/>
              </a:ext>
            </a:extLst>
          </p:cNvPr>
          <p:cNvSpPr txBox="1"/>
          <p:nvPr/>
        </p:nvSpPr>
        <p:spPr>
          <a:xfrm>
            <a:off x="623061" y="865221"/>
            <a:ext cx="6086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Enlarging the emitting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Rectangle shape </a:t>
            </a:r>
            <a:r>
              <a:rPr lang="zh-CN" altLang="en-US" sz="2000" dirty="0"/>
              <a:t>→ </a:t>
            </a:r>
            <a:r>
              <a:rPr lang="en-US" sz="2000" dirty="0"/>
              <a:t>Sector shape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Maximum width: 6cm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Cold neutron brightness of sector shape (width 6 cm): 94% of rectangle shape (width 2 cm)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D79E242-B6D6-146E-7E0D-8266EE11C614}"/>
              </a:ext>
            </a:extLst>
          </p:cNvPr>
          <p:cNvGrpSpPr/>
          <p:nvPr/>
        </p:nvGrpSpPr>
        <p:grpSpPr>
          <a:xfrm>
            <a:off x="1714975" y="2885479"/>
            <a:ext cx="2819400" cy="2811780"/>
            <a:chOff x="2546063" y="1962150"/>
            <a:chExt cx="2819400" cy="2811780"/>
          </a:xfrm>
        </p:grpSpPr>
        <p:pic>
          <p:nvPicPr>
            <p:cNvPr id="6" name="Picture 5" descr="A blue and white circle with yellow center&#10;&#10;Description automatically generated">
              <a:extLst>
                <a:ext uri="{FF2B5EF4-FFF2-40B4-BE49-F238E27FC236}">
                  <a16:creationId xmlns:a16="http://schemas.microsoft.com/office/drawing/2014/main" id="{B6AA2EEB-FE3D-0525-6FD1-76B275CB2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6063" y="1962150"/>
              <a:ext cx="2819400" cy="2811780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1838EB3-64F4-2BA4-FC05-F51858D00C22}"/>
                </a:ext>
              </a:extLst>
            </p:cNvPr>
            <p:cNvCxnSpPr>
              <a:cxnSpLocks/>
            </p:cNvCxnSpPr>
            <p:nvPr/>
          </p:nvCxnSpPr>
          <p:spPr>
            <a:xfrm>
              <a:off x="3698969" y="2275332"/>
              <a:ext cx="527050" cy="0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0619873-A722-8655-B24F-710472E13485}"/>
                </a:ext>
              </a:extLst>
            </p:cNvPr>
            <p:cNvSpPr txBox="1"/>
            <p:nvPr/>
          </p:nvSpPr>
          <p:spPr>
            <a:xfrm>
              <a:off x="3654519" y="2301764"/>
              <a:ext cx="901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 cm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81E0A3C-DB8C-8445-9896-AFE1B2DC71FE}"/>
              </a:ext>
            </a:extLst>
          </p:cNvPr>
          <p:cNvSpPr txBox="1"/>
          <p:nvPr/>
        </p:nvSpPr>
        <p:spPr>
          <a:xfrm>
            <a:off x="7905813" y="1545223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ECAB46-B699-EAE7-3163-A254E086C3FC}"/>
              </a:ext>
            </a:extLst>
          </p:cNvPr>
          <p:cNvSpPr txBox="1"/>
          <p:nvPr/>
        </p:nvSpPr>
        <p:spPr>
          <a:xfrm>
            <a:off x="9842563" y="1545223"/>
            <a:ext cx="64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B1F149-BA7D-B627-CED0-03465BE27129}"/>
              </a:ext>
            </a:extLst>
          </p:cNvPr>
          <p:cNvSpPr txBox="1"/>
          <p:nvPr/>
        </p:nvSpPr>
        <p:spPr>
          <a:xfrm>
            <a:off x="9366313" y="1545223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24654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82EDF741-3D4C-02BE-FD82-121ED5050ACE}"/>
              </a:ext>
            </a:extLst>
          </p:cNvPr>
          <p:cNvSpPr txBox="1">
            <a:spLocks/>
          </p:cNvSpPr>
          <p:nvPr/>
        </p:nvSpPr>
        <p:spPr>
          <a:xfrm>
            <a:off x="729927" y="68052"/>
            <a:ext cx="10515600" cy="71590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</a:rPr>
              <a:t>Summary and outlook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0CD9C7-E532-82BE-3D02-DC6AF71542CA}"/>
              </a:ext>
            </a:extLst>
          </p:cNvPr>
          <p:cNvSpPr txBox="1"/>
          <p:nvPr/>
        </p:nvSpPr>
        <p:spPr>
          <a:xfrm>
            <a:off x="729927" y="688157"/>
            <a:ext cx="8348085" cy="362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Principle: increase surface-to-volume ratio of cold moderator</a:t>
            </a:r>
          </a:p>
          <a:p>
            <a:pPr marL="342900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Modified low dimensional moderator: star-like structure</a:t>
            </a:r>
          </a:p>
          <a:p>
            <a:pPr marL="342900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Influence of engineering problem for neutronics</a:t>
            </a:r>
          </a:p>
          <a:p>
            <a:pPr marL="342900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Compatibility </a:t>
            </a:r>
            <a:r>
              <a:rPr lang="en-US" altLang="zh-CN" sz="2000" dirty="0">
                <a:solidFill>
                  <a:schemeClr val="accent1"/>
                </a:solidFill>
              </a:rPr>
              <a:t>with neutron delivery system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287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5F223E4D-6868-204E-466E-74C2633A8A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973" y="3292826"/>
            <a:ext cx="6002217" cy="325120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0869C95-9FBF-6556-881B-8C22DADDDBEE}"/>
              </a:ext>
            </a:extLst>
          </p:cNvPr>
          <p:cNvSpPr txBox="1"/>
          <p:nvPr/>
        </p:nvSpPr>
        <p:spPr>
          <a:xfrm>
            <a:off x="648677" y="1249384"/>
            <a:ext cx="422812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</a:rPr>
              <a:t>Background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D1C7BC-08C9-BA24-58A2-52BF48CBC338}"/>
              </a:ext>
            </a:extLst>
          </p:cNvPr>
          <p:cNvSpPr txBox="1"/>
          <p:nvPr/>
        </p:nvSpPr>
        <p:spPr>
          <a:xfrm>
            <a:off x="648677" y="1923152"/>
            <a:ext cx="648613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Need for neutron-scattering facilities :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                              growing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S</a:t>
            </a:r>
            <a:r>
              <a:rPr lang="en-US" sz="2000" dirty="0"/>
              <a:t>ome existing reactor-based sources :  </a:t>
            </a:r>
          </a:p>
          <a:p>
            <a:r>
              <a:rPr lang="en-US" sz="2000" b="1" dirty="0">
                <a:solidFill>
                  <a:schemeClr val="accent1"/>
                </a:solidFill>
              </a:rPr>
              <a:t>                      decommissioned</a:t>
            </a:r>
          </a:p>
          <a:p>
            <a:endParaRPr lang="en-US" dirty="0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D7C08021-62A7-BE86-C78F-D347E312BB6F}"/>
              </a:ext>
            </a:extLst>
          </p:cNvPr>
          <p:cNvSpPr txBox="1">
            <a:spLocks/>
          </p:cNvSpPr>
          <p:nvPr/>
        </p:nvSpPr>
        <p:spPr>
          <a:xfrm>
            <a:off x="648677" y="177997"/>
            <a:ext cx="10515600" cy="71590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</a:rPr>
              <a:t>High Brilliance Neutron Source (HBS)</a:t>
            </a:r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zh-CN" alt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文本框 7">
            <a:extLst>
              <a:ext uri="{FF2B5EF4-FFF2-40B4-BE49-F238E27FC236}">
                <a16:creationId xmlns:a16="http://schemas.microsoft.com/office/drawing/2014/main" id="{0DEF556F-FCA2-E19F-EA0E-B97CA6264586}"/>
              </a:ext>
            </a:extLst>
          </p:cNvPr>
          <p:cNvSpPr txBox="1"/>
          <p:nvPr/>
        </p:nvSpPr>
        <p:spPr>
          <a:xfrm>
            <a:off x="648677" y="3917397"/>
            <a:ext cx="422812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</a:rPr>
              <a:t>Basic paradigm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5944D5-6486-CFBE-E122-F2F922BFAFC5}"/>
              </a:ext>
            </a:extLst>
          </p:cNvPr>
          <p:cNvSpPr txBox="1"/>
          <p:nvPr/>
        </p:nvSpPr>
        <p:spPr>
          <a:xfrm>
            <a:off x="648677" y="4708048"/>
            <a:ext cx="600221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Produce neutron </a:t>
            </a:r>
            <a:r>
              <a:rPr lang="en-US" sz="2000" b="1" dirty="0">
                <a:solidFill>
                  <a:srgbClr val="FF0000"/>
                </a:solidFill>
              </a:rPr>
              <a:t>more efficiently</a:t>
            </a:r>
          </a:p>
          <a:p>
            <a:endParaRPr lang="en-US" sz="2000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Save cost</a:t>
            </a:r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D55E5A-4BFA-A0F5-D0B6-60D6B383F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060" y="1207084"/>
            <a:ext cx="6002217" cy="16762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5D799A-A6F0-36F6-5E45-1DCA7C315B28}"/>
              </a:ext>
            </a:extLst>
          </p:cNvPr>
          <p:cNvSpPr txBox="1"/>
          <p:nvPr/>
        </p:nvSpPr>
        <p:spPr>
          <a:xfrm>
            <a:off x="7939482" y="6123820"/>
            <a:ext cx="2777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HBS layout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B4A3D1-E5BF-BDC1-5A13-148A1F804964}"/>
              </a:ext>
            </a:extLst>
          </p:cNvPr>
          <p:cNvSpPr txBox="1"/>
          <p:nvPr/>
        </p:nvSpPr>
        <p:spPr>
          <a:xfrm>
            <a:off x="6934028" y="3196497"/>
            <a:ext cx="3178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Wide application of neutron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577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Rechteck 24"/>
          <p:cNvSpPr/>
          <p:nvPr/>
        </p:nvSpPr>
        <p:spPr>
          <a:xfrm>
            <a:off x="4143600" y="836640"/>
            <a:ext cx="2007000" cy="5811840"/>
          </a:xfrm>
          <a:prstGeom prst="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871" name="Rechteck 7"/>
          <p:cNvSpPr/>
          <p:nvPr/>
        </p:nvSpPr>
        <p:spPr>
          <a:xfrm>
            <a:off x="471240" y="836640"/>
            <a:ext cx="3680280" cy="5472360"/>
          </a:xfrm>
          <a:prstGeom prst="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872" name="Textplatzhalter 1"/>
          <p:cNvSpPr txBox="1"/>
          <p:nvPr/>
        </p:nvSpPr>
        <p:spPr>
          <a:xfrm>
            <a:off x="480600" y="292680"/>
            <a:ext cx="7823520" cy="54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>
              <a:lnSpc>
                <a:spcPct val="114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de-DE" sz="2900" b="1" strike="noStrike" spc="-1" dirty="0" err="1">
                <a:solidFill>
                  <a:srgbClr val="0A2D6E"/>
                </a:solidFill>
                <a:latin typeface="Arial"/>
              </a:rPr>
              <a:t>Thanks</a:t>
            </a:r>
            <a:r>
              <a:rPr lang="de-DE" sz="2900" b="1" strike="noStrike" spc="-1" dirty="0">
                <a:solidFill>
                  <a:srgbClr val="0A2D6E"/>
                </a:solidFill>
                <a:latin typeface="Arial"/>
              </a:rPr>
              <a:t> </a:t>
            </a:r>
            <a:r>
              <a:rPr lang="de-DE" sz="2900" b="1" strike="noStrike" spc="-1" dirty="0" err="1">
                <a:solidFill>
                  <a:srgbClr val="0A2D6E"/>
                </a:solidFill>
                <a:latin typeface="Arial"/>
              </a:rPr>
              <a:t>to</a:t>
            </a:r>
            <a:r>
              <a:rPr lang="de-DE" sz="2900" b="1" strike="noStrike" spc="-1" dirty="0">
                <a:solidFill>
                  <a:srgbClr val="0A2D6E"/>
                </a:solidFill>
                <a:latin typeface="Arial"/>
              </a:rPr>
              <a:t> HBS Team</a:t>
            </a:r>
            <a:endParaRPr lang="en-US" sz="2900" b="0" strike="noStrike" spc="-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73" name="Gruppieren 3"/>
          <p:cNvGrpSpPr/>
          <p:nvPr/>
        </p:nvGrpSpPr>
        <p:grpSpPr>
          <a:xfrm>
            <a:off x="538920" y="980640"/>
            <a:ext cx="5556600" cy="5555520"/>
            <a:chOff x="538920" y="980640"/>
            <a:chExt cx="5556600" cy="5555520"/>
          </a:xfrm>
        </p:grpSpPr>
        <p:pic>
          <p:nvPicPr>
            <p:cNvPr id="874" name="Picture 12" descr="JCNS_600dpi"/>
            <p:cNvPicPr/>
            <p:nvPr/>
          </p:nvPicPr>
          <p:blipFill>
            <a:blip r:embed="rId2"/>
            <a:srcRect l="5072" t="7587" b="7587"/>
            <a:stretch/>
          </p:blipFill>
          <p:spPr>
            <a:xfrm>
              <a:off x="622440" y="980640"/>
              <a:ext cx="1202760" cy="457200"/>
            </a:xfrm>
            <a:prstGeom prst="rect">
              <a:avLst/>
            </a:prstGeom>
            <a:ln w="9525">
              <a:noFill/>
            </a:ln>
          </p:spPr>
        </p:pic>
        <p:sp>
          <p:nvSpPr>
            <p:cNvPr id="875" name="Textfeld 18"/>
            <p:cNvSpPr/>
            <p:nvPr/>
          </p:nvSpPr>
          <p:spPr>
            <a:xfrm>
              <a:off x="538920" y="1436704"/>
              <a:ext cx="1715400" cy="4830638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J. Baggemann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Th. </a:t>
              </a:r>
              <a:r>
                <a:rPr lang="de-DE" sz="1400" b="0" strike="noStrike" spc="-1" dirty="0" err="1">
                  <a:solidFill>
                    <a:srgbClr val="000000"/>
                  </a:solidFill>
                  <a:latin typeface="Calibri"/>
                </a:rPr>
                <a:t>Brückel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T. </a:t>
              </a:r>
              <a:r>
                <a:rPr lang="de-DE" sz="1400" b="0" strike="noStrike" spc="-1" dirty="0" err="1">
                  <a:solidFill>
                    <a:srgbClr val="000000"/>
                  </a:solidFill>
                  <a:latin typeface="Calibri"/>
                </a:rPr>
                <a:t>Cronert</a:t>
              </a: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 (</a:t>
              </a:r>
              <a:r>
                <a:rPr lang="en-GB" sz="1200" b="0" strike="noStrike" spc="-1" dirty="0">
                  <a:solidFill>
                    <a:srgbClr val="000000"/>
                  </a:solidFill>
                  <a:latin typeface="Arial"/>
                </a:rPr>
                <a:t>†</a:t>
              </a: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)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Q. Ding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P.-E. </a:t>
              </a:r>
              <a:r>
                <a:rPr lang="de-DE" sz="1400" b="0" strike="noStrike" spc="-1" dirty="0" err="1">
                  <a:solidFill>
                    <a:srgbClr val="000000"/>
                  </a:solidFill>
                  <a:latin typeface="Calibri"/>
                </a:rPr>
                <a:t>Doege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T. Gutberlet</a:t>
              </a:r>
            </a:p>
            <a:p>
              <a:pPr>
                <a:lnSpc>
                  <a:spcPct val="100000"/>
                </a:lnSpc>
              </a:pPr>
              <a:r>
                <a:rPr lang="de-DE" sz="1400" spc="-1" dirty="0">
                  <a:solidFill>
                    <a:srgbClr val="000000"/>
                  </a:solidFill>
                  <a:latin typeface="Calibri"/>
                </a:rPr>
                <a:t>J. Chen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J. Li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K. Lieutenant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Z. Ma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E. </a:t>
              </a:r>
              <a:r>
                <a:rPr lang="de-DE" sz="1400" b="0" strike="noStrike" spc="-1" dirty="0" err="1">
                  <a:solidFill>
                    <a:srgbClr val="000000"/>
                  </a:solidFill>
                  <a:latin typeface="Calibri"/>
                </a:rPr>
                <a:t>Mauerhofer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N. </a:t>
              </a:r>
              <a:r>
                <a:rPr lang="de-DE" sz="1400" b="0" strike="noStrike" spc="-1" dirty="0" err="1">
                  <a:solidFill>
                    <a:srgbClr val="000000"/>
                  </a:solidFill>
                  <a:latin typeface="Calibri"/>
                </a:rPr>
                <a:t>Ophoven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U. Rücker</a:t>
              </a:r>
            </a:p>
            <a:p>
              <a:pPr>
                <a:lnSpc>
                  <a:spcPct val="100000"/>
                </a:lnSpc>
              </a:pPr>
              <a:r>
                <a:rPr lang="de-DE" sz="1400" spc="-1" dirty="0">
                  <a:solidFill>
                    <a:srgbClr val="000000"/>
                  </a:solidFill>
                  <a:latin typeface="Calibri"/>
                </a:rPr>
                <a:t>N. Schmidt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A. Schwab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J. Voigt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P. Zakalek</a:t>
              </a:r>
            </a:p>
            <a:p>
              <a:pPr>
                <a:lnSpc>
                  <a:spcPct val="100000"/>
                </a:lnSpc>
              </a:pPr>
              <a:r>
                <a:rPr lang="de-DE" sz="1400" spc="-1" dirty="0">
                  <a:solidFill>
                    <a:srgbClr val="000000"/>
                  </a:solidFill>
                  <a:latin typeface="Calibri"/>
                </a:rPr>
                <a:t>Monia EI Barbari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1" i="1" strike="noStrike" spc="-1" dirty="0">
                  <a:solidFill>
                    <a:srgbClr val="18541D"/>
                  </a:solidFill>
                  <a:latin typeface="Calibri"/>
                </a:rPr>
                <a:t>- Core </a:t>
              </a:r>
              <a:r>
                <a:rPr lang="de-DE" sz="1400" b="1" i="1" strike="noStrike" spc="-1" dirty="0" err="1">
                  <a:solidFill>
                    <a:srgbClr val="18541D"/>
                  </a:solidFill>
                  <a:latin typeface="Calibri"/>
                </a:rPr>
                <a:t>group</a:t>
              </a:r>
              <a:r>
                <a:rPr lang="de-DE" sz="1400" b="1" i="1" strike="noStrike" spc="-1" dirty="0">
                  <a:solidFill>
                    <a:srgbClr val="18541D"/>
                  </a:solidFill>
                  <a:latin typeface="Calibri"/>
                </a:rPr>
                <a:t>:</a:t>
              </a:r>
              <a:br>
                <a:rPr dirty="0"/>
              </a:br>
              <a:r>
                <a:rPr lang="de-DE" sz="1400" b="1" i="1" strike="noStrike" spc="-1" dirty="0">
                  <a:solidFill>
                    <a:srgbClr val="18541D"/>
                  </a:solidFill>
                  <a:latin typeface="Calibri"/>
                </a:rPr>
                <a:t>design, </a:t>
              </a:r>
              <a:r>
                <a:rPr lang="en-US" sz="1400" b="1" i="1" strike="noStrike" spc="-1" dirty="0">
                  <a:solidFill>
                    <a:srgbClr val="18541D"/>
                  </a:solidFill>
                  <a:latin typeface="Calibri"/>
                </a:rPr>
                <a:t>verification,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en-US" sz="1400" b="1" i="1" strike="noStrike" spc="-1" dirty="0">
                  <a:solidFill>
                    <a:srgbClr val="18541D"/>
                  </a:solidFill>
                  <a:latin typeface="Calibri"/>
                </a:rPr>
                <a:t>instrumentation</a:t>
              </a:r>
              <a:endParaRPr lang="de-DE" sz="1400" b="0" strike="noStrike" spc="-1" dirty="0">
                <a:latin typeface="Calibri"/>
              </a:endParaRPr>
            </a:p>
          </p:txBody>
        </p:sp>
        <p:sp>
          <p:nvSpPr>
            <p:cNvPr id="876" name="Textfeld 19"/>
            <p:cNvSpPr/>
            <p:nvPr/>
          </p:nvSpPr>
          <p:spPr>
            <a:xfrm>
              <a:off x="2320200" y="1412640"/>
              <a:ext cx="1805400" cy="4815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400" b="1" strike="noStrike" spc="-1">
                  <a:solidFill>
                    <a:srgbClr val="000000"/>
                  </a:solidFill>
                  <a:latin typeface="Calibri"/>
                </a:rPr>
                <a:t>ZEA-1:</a:t>
              </a: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>
                  <a:solidFill>
                    <a:srgbClr val="000000"/>
                  </a:solidFill>
                  <a:latin typeface="Calibri"/>
                </a:rPr>
                <a:t>    Y. Bessler</a:t>
              </a: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>
                  <a:solidFill>
                    <a:srgbClr val="000000"/>
                  </a:solidFill>
                  <a:latin typeface="Calibri"/>
                </a:rPr>
                <a:t>    R. Hanslik</a:t>
              </a: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>
                  <a:solidFill>
                    <a:srgbClr val="000000"/>
                  </a:solidFill>
                  <a:latin typeface="Calibri"/>
                </a:rPr>
                <a:t>    R. Achten</a:t>
              </a: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>
                  <a:solidFill>
                    <a:srgbClr val="000000"/>
                  </a:solidFill>
                  <a:latin typeface="Calibri"/>
                </a:rPr>
                <a:t>    F. Löchte</a:t>
              </a: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>
                  <a:solidFill>
                    <a:srgbClr val="000000"/>
                  </a:solidFill>
                  <a:latin typeface="Calibri"/>
                </a:rPr>
                <a:t>    M. Strothmann</a:t>
              </a: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  <a:spcBef>
                  <a:spcPts val="601"/>
                </a:spcBef>
              </a:pPr>
              <a:r>
                <a:rPr lang="en-US" sz="1400" b="1" i="1" strike="noStrike" spc="-1">
                  <a:solidFill>
                    <a:srgbClr val="18541D"/>
                  </a:solidFill>
                  <a:latin typeface="Calibri"/>
                </a:rPr>
                <a:t>- Engineering</a:t>
              </a: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>
                  <a:solidFill>
                    <a:srgbClr val="000000"/>
                  </a:solidFill>
                  <a:latin typeface="Calibri"/>
                </a:rPr>
                <a:t> </a:t>
              </a: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1" strike="noStrike" spc="-1">
                  <a:solidFill>
                    <a:srgbClr val="000000"/>
                  </a:solidFill>
                  <a:latin typeface="Calibri"/>
                </a:rPr>
                <a:t>IKP-4:</a:t>
              </a: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>
                  <a:solidFill>
                    <a:srgbClr val="000000"/>
                  </a:solidFill>
                  <a:latin typeface="Calibri"/>
                </a:rPr>
                <a:t>    O. Felden</a:t>
              </a: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>
                  <a:solidFill>
                    <a:srgbClr val="000000"/>
                  </a:solidFill>
                  <a:latin typeface="Calibri"/>
                </a:rPr>
                <a:t>    R. Gebel</a:t>
              </a: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>
                  <a:solidFill>
                    <a:srgbClr val="000000"/>
                  </a:solidFill>
                  <a:latin typeface="Calibri"/>
                </a:rPr>
                <a:t>    A. Lehrach</a:t>
              </a: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>
                  <a:solidFill>
                    <a:srgbClr val="000000"/>
                  </a:solidFill>
                  <a:latin typeface="Calibri"/>
                </a:rPr>
                <a:t>    M. Rimmler</a:t>
              </a: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>
                  <a:solidFill>
                    <a:srgbClr val="000000"/>
                  </a:solidFill>
                  <a:latin typeface="Calibri"/>
                </a:rPr>
                <a:t>    R. Similon</a:t>
              </a: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  <a:spcBef>
                  <a:spcPts val="601"/>
                </a:spcBef>
              </a:pPr>
              <a:r>
                <a:rPr lang="de-DE" sz="1400" b="1" i="1" strike="noStrike" spc="-1">
                  <a:solidFill>
                    <a:srgbClr val="18541D"/>
                  </a:solidFill>
                  <a:latin typeface="Calibri"/>
                </a:rPr>
                <a:t>- </a:t>
              </a:r>
              <a:r>
                <a:rPr lang="en-US" sz="1400" b="1" i="1" strike="noStrike" spc="-1">
                  <a:solidFill>
                    <a:srgbClr val="18541D"/>
                  </a:solidFill>
                  <a:latin typeface="Calibri"/>
                </a:rPr>
                <a:t>Nuclear physics</a:t>
              </a: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  <a:spcBef>
                  <a:spcPts val="601"/>
                </a:spcBef>
              </a:pP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  <a:spcBef>
                  <a:spcPts val="601"/>
                </a:spcBef>
              </a:pPr>
              <a:r>
                <a:rPr lang="en-US" sz="1400" b="1" strike="noStrike" spc="-1">
                  <a:solidFill>
                    <a:srgbClr val="000000"/>
                  </a:solidFill>
                  <a:latin typeface="Calibri"/>
                </a:rPr>
                <a:t>INM-5:</a:t>
              </a: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  <a:spcBef>
                  <a:spcPts val="601"/>
                </a:spcBef>
                <a:spcAft>
                  <a:spcPts val="601"/>
                </a:spcAft>
              </a:pPr>
              <a:r>
                <a:rPr lang="en-US" sz="1400" b="0" strike="noStrike" spc="-1">
                  <a:solidFill>
                    <a:srgbClr val="000000"/>
                  </a:solidFill>
                  <a:latin typeface="Calibri"/>
                </a:rPr>
                <a:t>     B. Neumaier</a:t>
              </a: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en-US" sz="1400" b="1" i="1" strike="noStrike" spc="-1">
                  <a:solidFill>
                    <a:srgbClr val="18541D"/>
                  </a:solidFill>
                  <a:latin typeface="Calibri"/>
                </a:rPr>
                <a:t>- Radio isotopes</a:t>
              </a: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</a:pPr>
              <a:endParaRPr lang="de-DE" sz="1400" b="0" strike="noStrike" spc="-1">
                <a:latin typeface="Calibri"/>
              </a:endParaRPr>
            </a:p>
          </p:txBody>
        </p:sp>
        <p:pic>
          <p:nvPicPr>
            <p:cNvPr id="877" name="Picture 17" descr="Institut f�r Nukleare Entsorgung und Techniktransfer"/>
            <p:cNvPicPr/>
            <p:nvPr/>
          </p:nvPicPr>
          <p:blipFill>
            <a:blip r:embed="rId3"/>
            <a:srcRect r="-3498"/>
            <a:stretch/>
          </p:blipFill>
          <p:spPr>
            <a:xfrm>
              <a:off x="4325760" y="1027800"/>
              <a:ext cx="1030680" cy="344880"/>
            </a:xfrm>
            <a:prstGeom prst="rect">
              <a:avLst/>
            </a:prstGeom>
            <a:ln w="9525">
              <a:noFill/>
            </a:ln>
          </p:spPr>
        </p:pic>
        <p:sp>
          <p:nvSpPr>
            <p:cNvPr id="878" name="Textfeld 34"/>
            <p:cNvSpPr/>
            <p:nvPr/>
          </p:nvSpPr>
          <p:spPr>
            <a:xfrm>
              <a:off x="4286880" y="1414800"/>
              <a:ext cx="1417320" cy="1240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430" b="0" strike="noStrike" spc="-1">
                  <a:solidFill>
                    <a:srgbClr val="000000"/>
                  </a:solidFill>
                  <a:latin typeface="Arial"/>
                </a:rPr>
                <a:t>   </a:t>
              </a:r>
              <a:r>
                <a:rPr lang="de-DE" sz="1400" b="0" strike="noStrike" spc="-1">
                  <a:solidFill>
                    <a:srgbClr val="000000"/>
                  </a:solidFill>
                  <a:latin typeface="Calibri"/>
                </a:rPr>
                <a:t>S. Böhm</a:t>
              </a: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>
                  <a:solidFill>
                    <a:srgbClr val="000000"/>
                  </a:solidFill>
                  <a:latin typeface="Calibri"/>
                </a:rPr>
                <a:t>    J.P. Dabruck</a:t>
              </a: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>
                  <a:solidFill>
                    <a:srgbClr val="000000"/>
                  </a:solidFill>
                  <a:latin typeface="Calibri"/>
                </a:rPr>
                <a:t>    R. Nabbi</a:t>
              </a: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  <a:spcBef>
                  <a:spcPts val="601"/>
                </a:spcBef>
              </a:pPr>
              <a:r>
                <a:rPr lang="en-US" sz="1400" b="1" i="1" strike="noStrike" spc="-1">
                  <a:solidFill>
                    <a:srgbClr val="18541D"/>
                  </a:solidFill>
                  <a:latin typeface="Calibri"/>
                </a:rPr>
                <a:t>- Nuclear simul</a:t>
              </a:r>
              <a:r>
                <a:rPr lang="en-US" sz="1400" b="1" i="1" strike="noStrike" spc="-1">
                  <a:solidFill>
                    <a:srgbClr val="000000"/>
                  </a:solidFill>
                  <a:latin typeface="Calibri"/>
                </a:rPr>
                <a:t>.</a:t>
              </a: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</a:pPr>
              <a:endParaRPr lang="de-DE" sz="1400" b="0" strike="noStrike" spc="-1">
                <a:latin typeface="Calibri"/>
              </a:endParaRPr>
            </a:p>
          </p:txBody>
        </p:sp>
        <p:pic>
          <p:nvPicPr>
            <p:cNvPr id="879" name="Picture 4" descr="Bild in Originalgröße anzeigen"/>
            <p:cNvPicPr/>
            <p:nvPr/>
          </p:nvPicPr>
          <p:blipFill>
            <a:blip r:embed="rId4"/>
            <a:stretch/>
          </p:blipFill>
          <p:spPr>
            <a:xfrm>
              <a:off x="4325760" y="2552400"/>
              <a:ext cx="1030680" cy="3020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80" name="Textfeld 36"/>
            <p:cNvSpPr/>
            <p:nvPr/>
          </p:nvSpPr>
          <p:spPr>
            <a:xfrm>
              <a:off x="4316760" y="2850480"/>
              <a:ext cx="1603800" cy="1473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    C. Lange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    T. Langnickel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    </a:t>
              </a:r>
              <a:r>
                <a:rPr lang="de-DE" sz="1400" b="0" strike="noStrike" spc="-1" dirty="0" err="1">
                  <a:solidFill>
                    <a:srgbClr val="000000"/>
                  </a:solidFill>
                  <a:latin typeface="Calibri"/>
                </a:rPr>
                <a:t>Ch.Haberstroh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    M. Klaus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    S. Eisenhut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  <a:spcBef>
                  <a:spcPts val="601"/>
                </a:spcBef>
              </a:pPr>
              <a:r>
                <a:rPr lang="de-DE" sz="1400" b="1" i="1" strike="noStrike" spc="-1">
                  <a:solidFill>
                    <a:srgbClr val="18541D"/>
                  </a:solidFill>
                  <a:latin typeface="Calibri"/>
                </a:rPr>
                <a:t>- AKR-2</a:t>
              </a:r>
              <a:r>
                <a:rPr lang="en-US" sz="1400" b="1" i="1" strike="noStrike" spc="-1">
                  <a:solidFill>
                    <a:srgbClr val="18541D"/>
                  </a:solidFill>
                  <a:latin typeface="Calibri"/>
                </a:rPr>
                <a:t>,</a:t>
              </a:r>
              <a:r>
                <a:rPr lang="de-DE" sz="1400" b="1" i="1" strike="noStrike" spc="-1">
                  <a:solidFill>
                    <a:srgbClr val="18541D"/>
                  </a:solidFill>
                  <a:latin typeface="Calibri"/>
                </a:rPr>
                <a:t> </a:t>
              </a:r>
              <a:r>
                <a:rPr lang="de-DE" sz="1400" b="1" i="1" strike="noStrike" spc="-1" dirty="0">
                  <a:solidFill>
                    <a:srgbClr val="18541D"/>
                  </a:solidFill>
                  <a:latin typeface="Calibri"/>
                </a:rPr>
                <a:t>liquid H</a:t>
              </a:r>
              <a:r>
                <a:rPr lang="de-DE" sz="1400" b="1" i="1" strike="noStrike" spc="-1" baseline="-25000" dirty="0">
                  <a:solidFill>
                    <a:srgbClr val="18541D"/>
                  </a:solidFill>
                  <a:latin typeface="Calibri"/>
                </a:rPr>
                <a:t>2</a:t>
              </a:r>
              <a:endParaRPr lang="de-DE" sz="1400" b="0" strike="noStrike" spc="-1" dirty="0">
                <a:latin typeface="Calibri"/>
              </a:endParaRPr>
            </a:p>
          </p:txBody>
        </p:sp>
        <p:pic>
          <p:nvPicPr>
            <p:cNvPr id="881" name="Grafik 37"/>
            <p:cNvPicPr/>
            <p:nvPr/>
          </p:nvPicPr>
          <p:blipFill>
            <a:blip r:embed="rId5"/>
            <a:stretch/>
          </p:blipFill>
          <p:spPr>
            <a:xfrm>
              <a:off x="2462400" y="1056960"/>
              <a:ext cx="1088280" cy="3171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82" name="Picture 2" descr="IAP Logo"/>
            <p:cNvPicPr/>
            <p:nvPr/>
          </p:nvPicPr>
          <p:blipFill>
            <a:blip r:embed="rId6"/>
            <a:stretch/>
          </p:blipFill>
          <p:spPr>
            <a:xfrm>
              <a:off x="4325040" y="4433040"/>
              <a:ext cx="615960" cy="3420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83" name="Textfeld 39"/>
            <p:cNvSpPr/>
            <p:nvPr/>
          </p:nvSpPr>
          <p:spPr>
            <a:xfrm>
              <a:off x="4344120" y="4735800"/>
              <a:ext cx="1488960" cy="1800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400" b="0" strike="noStrike" spc="-1">
                  <a:solidFill>
                    <a:srgbClr val="000000"/>
                  </a:solidFill>
                  <a:latin typeface="Calibri"/>
                </a:rPr>
                <a:t>    H. Podlech</a:t>
              </a: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>
                  <a:solidFill>
                    <a:srgbClr val="000000"/>
                  </a:solidFill>
                  <a:latin typeface="Calibri"/>
                </a:rPr>
                <a:t>    O. Meusel</a:t>
              </a: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  <a:spcBef>
                  <a:spcPts val="601"/>
                </a:spcBef>
              </a:pPr>
              <a:r>
                <a:rPr lang="de-DE" sz="1400" b="1" i="1" strike="noStrike" spc="-1">
                  <a:solidFill>
                    <a:srgbClr val="18541D"/>
                  </a:solidFill>
                  <a:latin typeface="Calibri"/>
                </a:rPr>
                <a:t>- Accelerator</a:t>
              </a: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  <a:spcBef>
                  <a:spcPts val="601"/>
                </a:spcBef>
              </a:pP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  <a:spcBef>
                  <a:spcPts val="601"/>
                </a:spcBef>
              </a:pP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30" b="0" strike="noStrike" spc="-1">
                  <a:solidFill>
                    <a:srgbClr val="000000"/>
                  </a:solidFill>
                  <a:latin typeface="Calibri"/>
                </a:rPr>
                <a:t>    </a:t>
              </a:r>
              <a:r>
                <a:rPr lang="de-DE" sz="1400" b="0" strike="noStrike" spc="-1">
                  <a:solidFill>
                    <a:srgbClr val="000000"/>
                  </a:solidFill>
                  <a:latin typeface="Calibri"/>
                </a:rPr>
                <a:t>W. Barth</a:t>
              </a: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  <a:spcBef>
                  <a:spcPts val="601"/>
                </a:spcBef>
              </a:pPr>
              <a:r>
                <a:rPr lang="de-DE" sz="1400" b="1" i="1" strike="noStrike" spc="-1">
                  <a:solidFill>
                    <a:srgbClr val="18541D"/>
                  </a:solidFill>
                  <a:latin typeface="Calibri"/>
                </a:rPr>
                <a:t>- Accelerator</a:t>
              </a:r>
              <a:endParaRPr lang="de-DE" sz="1400" b="0" strike="noStrike" spc="-1">
                <a:latin typeface="Calibri"/>
              </a:endParaRPr>
            </a:p>
          </p:txBody>
        </p:sp>
        <p:grpSp>
          <p:nvGrpSpPr>
            <p:cNvPr id="884" name="Gruppieren 2"/>
            <p:cNvGrpSpPr/>
            <p:nvPr/>
          </p:nvGrpSpPr>
          <p:grpSpPr>
            <a:xfrm>
              <a:off x="4316760" y="5594760"/>
              <a:ext cx="1778760" cy="354960"/>
              <a:chOff x="4316760" y="5594760"/>
              <a:chExt cx="1778760" cy="354960"/>
            </a:xfrm>
          </p:grpSpPr>
          <p:pic>
            <p:nvPicPr>
              <p:cNvPr id="885" name="Bild 3"/>
              <p:cNvPicPr/>
              <p:nvPr/>
            </p:nvPicPr>
            <p:blipFill>
              <a:blip r:embed="rId7"/>
              <a:stretch/>
            </p:blipFill>
            <p:spPr>
              <a:xfrm>
                <a:off x="4316760" y="5594760"/>
                <a:ext cx="1778760" cy="3549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886" name="Textfeld 41"/>
              <p:cNvSpPr/>
              <p:nvPr/>
            </p:nvSpPr>
            <p:spPr>
              <a:xfrm>
                <a:off x="4956480" y="5606280"/>
                <a:ext cx="669960" cy="320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en-US" sz="1590" b="1" strike="noStrike" spc="-1">
                    <a:solidFill>
                      <a:srgbClr val="0070C0"/>
                    </a:solidFill>
                    <a:latin typeface="Arial"/>
                  </a:rPr>
                  <a:t>/ HIM</a:t>
                </a:r>
                <a:endParaRPr lang="de-DE" sz="1590" b="0" strike="noStrike" spc="-1">
                  <a:latin typeface="Calibri"/>
                </a:endParaRPr>
              </a:p>
            </p:txBody>
          </p:sp>
        </p:grpSp>
      </p:grpSp>
      <p:pic>
        <p:nvPicPr>
          <p:cNvPr id="887" name="Grafik 8"/>
          <p:cNvPicPr/>
          <p:nvPr/>
        </p:nvPicPr>
        <p:blipFill>
          <a:blip r:embed="rId8"/>
          <a:stretch/>
        </p:blipFill>
        <p:spPr>
          <a:xfrm>
            <a:off x="7001280" y="692640"/>
            <a:ext cx="4134960" cy="3521880"/>
          </a:xfrm>
          <a:prstGeom prst="rect">
            <a:avLst/>
          </a:prstGeom>
          <a:ln w="0">
            <a:noFill/>
          </a:ln>
        </p:spPr>
      </p:pic>
      <p:grpSp>
        <p:nvGrpSpPr>
          <p:cNvPr id="888" name="Gruppieren 5"/>
          <p:cNvGrpSpPr/>
          <p:nvPr/>
        </p:nvGrpSpPr>
        <p:grpSpPr>
          <a:xfrm>
            <a:off x="6863400" y="4293000"/>
            <a:ext cx="4488840" cy="1548000"/>
            <a:chOff x="6863400" y="4293000"/>
            <a:chExt cx="4488840" cy="1548000"/>
          </a:xfrm>
        </p:grpSpPr>
        <p:pic>
          <p:nvPicPr>
            <p:cNvPr id="889" name="Grafik 4"/>
            <p:cNvPicPr/>
            <p:nvPr/>
          </p:nvPicPr>
          <p:blipFill>
            <a:blip r:embed="rId9"/>
            <a:stretch/>
          </p:blipFill>
          <p:spPr>
            <a:xfrm>
              <a:off x="6863400" y="4293000"/>
              <a:ext cx="3631320" cy="1548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90" name="Picture 2" descr="Imprint - Research in Germany"/>
            <p:cNvPicPr/>
            <p:nvPr/>
          </p:nvPicPr>
          <p:blipFill>
            <a:blip r:embed="rId10"/>
            <a:stretch/>
          </p:blipFill>
          <p:spPr>
            <a:xfrm>
              <a:off x="10194480" y="4818600"/>
              <a:ext cx="1157760" cy="6991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r>
              <a:rPr lang="en-US" dirty="0"/>
              <a:t>   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8913D40-471F-CB1D-C654-298BCA72BB8A}"/>
              </a:ext>
            </a:extLst>
          </p:cNvPr>
          <p:cNvSpPr txBox="1">
            <a:spLocks/>
          </p:cNvSpPr>
          <p:nvPr/>
        </p:nvSpPr>
        <p:spPr>
          <a:xfrm>
            <a:off x="648677" y="177997"/>
            <a:ext cx="10515600" cy="71590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</a:rPr>
              <a:t>High Brilliance Neutron Source (HBS)</a:t>
            </a:r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zh-CN" alt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E8E9E85-C2B5-C477-9A8D-997183B981E7}"/>
              </a:ext>
            </a:extLst>
          </p:cNvPr>
          <p:cNvSpPr txBox="1"/>
          <p:nvPr/>
        </p:nvSpPr>
        <p:spPr>
          <a:xfrm>
            <a:off x="648677" y="1209741"/>
            <a:ext cx="422812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</a:rPr>
              <a:t>Main features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75711B-592B-D186-F25C-EE7833DB8EC7}"/>
              </a:ext>
            </a:extLst>
          </p:cNvPr>
          <p:cNvSpPr txBox="1"/>
          <p:nvPr/>
        </p:nvSpPr>
        <p:spPr>
          <a:xfrm>
            <a:off x="648677" y="1755762"/>
            <a:ext cx="5576633" cy="246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Proton energy : 70 MeV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Proton beam power : 100 kW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Three target station : 24 Hz, 96 Hz, 96 Hz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10-12 instruments for each target stations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2A183E-4D16-2650-640A-C1802C2E81E7}"/>
              </a:ext>
            </a:extLst>
          </p:cNvPr>
          <p:cNvSpPr txBox="1"/>
          <p:nvPr/>
        </p:nvSpPr>
        <p:spPr>
          <a:xfrm>
            <a:off x="648677" y="4186066"/>
            <a:ext cx="5038344" cy="1799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Optimal time structure and energy structure : fulfill the needs of each individual instrument</a:t>
            </a:r>
          </a:p>
          <a:p>
            <a:pPr>
              <a:lnSpc>
                <a:spcPct val="200000"/>
              </a:lnSpc>
            </a:pPr>
            <a:endParaRPr lang="en-US" dirty="0"/>
          </a:p>
        </p:txBody>
      </p:sp>
      <p:sp>
        <p:nvSpPr>
          <p:cNvPr id="10" name="文本框 6">
            <a:extLst>
              <a:ext uri="{FF2B5EF4-FFF2-40B4-BE49-F238E27FC236}">
                <a16:creationId xmlns:a16="http://schemas.microsoft.com/office/drawing/2014/main" id="{C31B48A6-434C-B1F5-7783-4DF21F5E0DE3}"/>
              </a:ext>
            </a:extLst>
          </p:cNvPr>
          <p:cNvSpPr txBox="1"/>
          <p:nvPr/>
        </p:nvSpPr>
        <p:spPr>
          <a:xfrm>
            <a:off x="6225310" y="1209741"/>
            <a:ext cx="422812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</a:rPr>
              <a:t>Key component to “more efficiently”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3AF5B6-8416-C4D5-A96F-D1E586A077BC}"/>
              </a:ext>
            </a:extLst>
          </p:cNvPr>
          <p:cNvSpPr txBox="1"/>
          <p:nvPr/>
        </p:nvSpPr>
        <p:spPr>
          <a:xfrm>
            <a:off x="6225310" y="1610137"/>
            <a:ext cx="5576633" cy="246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Moderator-Reflector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     1)Moderator : decrease neutron energy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     2)Reflector    : reflecting escaping neutron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Neutron transfer system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BF1764EF-EA23-DDA3-30E5-A5D9D13D700F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201" y="4388674"/>
            <a:ext cx="4090232" cy="225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37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47">
            <a:extLst>
              <a:ext uri="{FF2B5EF4-FFF2-40B4-BE49-F238E27FC236}">
                <a16:creationId xmlns:a16="http://schemas.microsoft.com/office/drawing/2014/main" id="{AD5B628D-9A2C-EA24-69C8-F1A4B8F47AB9}"/>
              </a:ext>
            </a:extLst>
          </p:cNvPr>
          <p:cNvSpPr txBox="1"/>
          <p:nvPr/>
        </p:nvSpPr>
        <p:spPr>
          <a:xfrm>
            <a:off x="279328" y="4714562"/>
            <a:ext cx="1784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Low energy</a:t>
            </a:r>
            <a:endParaRPr lang="zh-CN" altLang="en-US" sz="2000" dirty="0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528FA895-729E-7D8B-0316-5398F38E74BC}"/>
              </a:ext>
            </a:extLst>
          </p:cNvPr>
          <p:cNvSpPr/>
          <p:nvPr/>
        </p:nvSpPr>
        <p:spPr>
          <a:xfrm>
            <a:off x="2586286" y="1455929"/>
            <a:ext cx="2814680" cy="25881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箭头: 下 56">
            <a:extLst>
              <a:ext uri="{FF2B5EF4-FFF2-40B4-BE49-F238E27FC236}">
                <a16:creationId xmlns:a16="http://schemas.microsoft.com/office/drawing/2014/main" id="{48C46787-3F44-D883-FF80-CB52E65F06CD}"/>
              </a:ext>
            </a:extLst>
          </p:cNvPr>
          <p:cNvSpPr/>
          <p:nvPr/>
        </p:nvSpPr>
        <p:spPr>
          <a:xfrm rot="16200000">
            <a:off x="2607609" y="1738769"/>
            <a:ext cx="259080" cy="584923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9">
            <a:extLst>
              <a:ext uri="{FF2B5EF4-FFF2-40B4-BE49-F238E27FC236}">
                <a16:creationId xmlns:a16="http://schemas.microsoft.com/office/drawing/2014/main" id="{6AAE7603-63D3-933F-AEFE-555D5133BBE1}"/>
              </a:ext>
            </a:extLst>
          </p:cNvPr>
          <p:cNvSpPr txBox="1"/>
          <p:nvPr/>
        </p:nvSpPr>
        <p:spPr>
          <a:xfrm>
            <a:off x="1144299" y="1468257"/>
            <a:ext cx="3343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Proton beam (high energy)</a:t>
            </a:r>
            <a:endParaRPr lang="zh-CN" altLang="en-US" sz="2000" dirty="0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464D80EF-3D7C-93FE-05E1-345279F3163A}"/>
              </a:ext>
            </a:extLst>
          </p:cNvPr>
          <p:cNvSpPr/>
          <p:nvPr/>
        </p:nvSpPr>
        <p:spPr>
          <a:xfrm>
            <a:off x="3048133" y="1893981"/>
            <a:ext cx="1923146" cy="2915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0536DC46-A04F-EBF5-D9D6-49D855B4C431}"/>
              </a:ext>
            </a:extLst>
          </p:cNvPr>
          <p:cNvSpPr txBox="1"/>
          <p:nvPr/>
        </p:nvSpPr>
        <p:spPr>
          <a:xfrm>
            <a:off x="3739592" y="1894875"/>
            <a:ext cx="15159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Target</a:t>
            </a:r>
            <a:endParaRPr lang="zh-CN" altLang="en-US" sz="1200" dirty="0"/>
          </a:p>
        </p:txBody>
      </p:sp>
      <p:sp>
        <p:nvSpPr>
          <p:cNvPr id="120" name="矩形 53">
            <a:extLst>
              <a:ext uri="{FF2B5EF4-FFF2-40B4-BE49-F238E27FC236}">
                <a16:creationId xmlns:a16="http://schemas.microsoft.com/office/drawing/2014/main" id="{0CFBFEE2-C7CF-842B-FBDA-7DB95E7CD19D}"/>
              </a:ext>
            </a:extLst>
          </p:cNvPr>
          <p:cNvSpPr/>
          <p:nvPr/>
        </p:nvSpPr>
        <p:spPr>
          <a:xfrm>
            <a:off x="6421185" y="1461394"/>
            <a:ext cx="2814680" cy="25791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5" name="矩形 77">
            <a:extLst>
              <a:ext uri="{FF2B5EF4-FFF2-40B4-BE49-F238E27FC236}">
                <a16:creationId xmlns:a16="http://schemas.microsoft.com/office/drawing/2014/main" id="{F831A5C9-B762-7A58-10BC-100236AF8677}"/>
              </a:ext>
            </a:extLst>
          </p:cNvPr>
          <p:cNvSpPr/>
          <p:nvPr/>
        </p:nvSpPr>
        <p:spPr>
          <a:xfrm>
            <a:off x="7798385" y="2379272"/>
            <a:ext cx="1437480" cy="1913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9B5D1BAC-9997-70CD-26CE-08B487273CA2}"/>
              </a:ext>
            </a:extLst>
          </p:cNvPr>
          <p:cNvSpPr txBox="1"/>
          <p:nvPr/>
        </p:nvSpPr>
        <p:spPr>
          <a:xfrm>
            <a:off x="2222808" y="4700221"/>
            <a:ext cx="1784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Small target </a:t>
            </a:r>
            <a:endParaRPr lang="zh-CN" altLang="en-US" sz="2000" dirty="0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0FA5DA21-C7FC-3161-69F4-922C8D58C3BC}"/>
              </a:ext>
            </a:extLst>
          </p:cNvPr>
          <p:cNvSpPr txBox="1"/>
          <p:nvPr/>
        </p:nvSpPr>
        <p:spPr>
          <a:xfrm>
            <a:off x="4054371" y="4542346"/>
            <a:ext cx="2497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Small Neutron cloud with high density</a:t>
            </a:r>
            <a:endParaRPr lang="zh-CN" altLang="en-US" sz="2000" dirty="0"/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6F384037-D439-B43B-AE22-1E36EDEF75F5}"/>
              </a:ext>
            </a:extLst>
          </p:cNvPr>
          <p:cNvSpPr/>
          <p:nvPr/>
        </p:nvSpPr>
        <p:spPr>
          <a:xfrm>
            <a:off x="4332436" y="2401557"/>
            <a:ext cx="60804" cy="6080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FB383E49-A6F9-C48A-3479-029FFE2B0FDF}"/>
              </a:ext>
            </a:extLst>
          </p:cNvPr>
          <p:cNvSpPr/>
          <p:nvPr/>
        </p:nvSpPr>
        <p:spPr>
          <a:xfrm>
            <a:off x="3917891" y="2827193"/>
            <a:ext cx="60804" cy="6080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09001A37-4602-389C-D265-D9539EE70785}"/>
              </a:ext>
            </a:extLst>
          </p:cNvPr>
          <p:cNvSpPr/>
          <p:nvPr/>
        </p:nvSpPr>
        <p:spPr>
          <a:xfrm>
            <a:off x="4627502" y="2708104"/>
            <a:ext cx="60804" cy="6080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椭圆 71">
            <a:extLst>
              <a:ext uri="{FF2B5EF4-FFF2-40B4-BE49-F238E27FC236}">
                <a16:creationId xmlns:a16="http://schemas.microsoft.com/office/drawing/2014/main" id="{47302229-287F-B7AE-C59C-8710BD1222EF}"/>
              </a:ext>
            </a:extLst>
          </p:cNvPr>
          <p:cNvSpPr/>
          <p:nvPr/>
        </p:nvSpPr>
        <p:spPr>
          <a:xfrm>
            <a:off x="4173128" y="2639734"/>
            <a:ext cx="60804" cy="6080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椭圆 64">
            <a:extLst>
              <a:ext uri="{FF2B5EF4-FFF2-40B4-BE49-F238E27FC236}">
                <a16:creationId xmlns:a16="http://schemas.microsoft.com/office/drawing/2014/main" id="{0B9D94CF-7986-8082-6FF1-05B8225DEBCB}"/>
              </a:ext>
            </a:extLst>
          </p:cNvPr>
          <p:cNvSpPr/>
          <p:nvPr/>
        </p:nvSpPr>
        <p:spPr>
          <a:xfrm>
            <a:off x="3928576" y="2342619"/>
            <a:ext cx="60804" cy="6080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174701D7-34F1-9C65-1A93-63FB55FFED36}"/>
              </a:ext>
            </a:extLst>
          </p:cNvPr>
          <p:cNvSpPr/>
          <p:nvPr/>
        </p:nvSpPr>
        <p:spPr>
          <a:xfrm>
            <a:off x="3341803" y="2695093"/>
            <a:ext cx="60804" cy="6080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椭圆 62">
            <a:extLst>
              <a:ext uri="{FF2B5EF4-FFF2-40B4-BE49-F238E27FC236}">
                <a16:creationId xmlns:a16="http://schemas.microsoft.com/office/drawing/2014/main" id="{032C25CA-DDE7-EC02-8B3A-F7F447F92444}"/>
              </a:ext>
            </a:extLst>
          </p:cNvPr>
          <p:cNvSpPr/>
          <p:nvPr/>
        </p:nvSpPr>
        <p:spPr>
          <a:xfrm>
            <a:off x="3046124" y="2265186"/>
            <a:ext cx="1923146" cy="885836"/>
          </a:xfrm>
          <a:prstGeom prst="ellipse">
            <a:avLst/>
          </a:prstGeom>
          <a:noFill/>
          <a:ln w="19050">
            <a:solidFill>
              <a:srgbClr val="FFC000"/>
            </a:solidFill>
            <a:prstDash val="solid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709F6F60-14C1-352C-C472-C02A9DB9A729}"/>
              </a:ext>
            </a:extLst>
          </p:cNvPr>
          <p:cNvSpPr/>
          <p:nvPr/>
        </p:nvSpPr>
        <p:spPr>
          <a:xfrm>
            <a:off x="3757169" y="2347812"/>
            <a:ext cx="60804" cy="6080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椭圆 65">
            <a:extLst>
              <a:ext uri="{FF2B5EF4-FFF2-40B4-BE49-F238E27FC236}">
                <a16:creationId xmlns:a16="http://schemas.microsoft.com/office/drawing/2014/main" id="{69C65758-2C9E-8FFB-E1A5-2719F24D93DE}"/>
              </a:ext>
            </a:extLst>
          </p:cNvPr>
          <p:cNvSpPr/>
          <p:nvPr/>
        </p:nvSpPr>
        <p:spPr>
          <a:xfrm>
            <a:off x="3571465" y="2595642"/>
            <a:ext cx="60804" cy="6080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椭圆 67">
            <a:extLst>
              <a:ext uri="{FF2B5EF4-FFF2-40B4-BE49-F238E27FC236}">
                <a16:creationId xmlns:a16="http://schemas.microsoft.com/office/drawing/2014/main" id="{AF64885E-3DA0-A69F-D2CC-AFD19D994719}"/>
              </a:ext>
            </a:extLst>
          </p:cNvPr>
          <p:cNvSpPr/>
          <p:nvPr/>
        </p:nvSpPr>
        <p:spPr>
          <a:xfrm>
            <a:off x="4080820" y="3020058"/>
            <a:ext cx="60804" cy="6080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椭圆 68">
            <a:extLst>
              <a:ext uri="{FF2B5EF4-FFF2-40B4-BE49-F238E27FC236}">
                <a16:creationId xmlns:a16="http://schemas.microsoft.com/office/drawing/2014/main" id="{312F342B-A517-8EAC-ABA2-8F746B07515F}"/>
              </a:ext>
            </a:extLst>
          </p:cNvPr>
          <p:cNvSpPr/>
          <p:nvPr/>
        </p:nvSpPr>
        <p:spPr>
          <a:xfrm>
            <a:off x="4446327" y="2469320"/>
            <a:ext cx="60804" cy="6080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椭圆 70">
            <a:extLst>
              <a:ext uri="{FF2B5EF4-FFF2-40B4-BE49-F238E27FC236}">
                <a16:creationId xmlns:a16="http://schemas.microsoft.com/office/drawing/2014/main" id="{6DA31C0B-CA6C-BF4A-970B-86814A8B623B}"/>
              </a:ext>
            </a:extLst>
          </p:cNvPr>
          <p:cNvSpPr/>
          <p:nvPr/>
        </p:nvSpPr>
        <p:spPr>
          <a:xfrm>
            <a:off x="3388111" y="2468649"/>
            <a:ext cx="60804" cy="6080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19B69215-F001-2E5E-7BE3-6B081B0A3AEA}"/>
              </a:ext>
            </a:extLst>
          </p:cNvPr>
          <p:cNvSpPr/>
          <p:nvPr/>
        </p:nvSpPr>
        <p:spPr>
          <a:xfrm>
            <a:off x="4392068" y="2855390"/>
            <a:ext cx="60804" cy="6080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椭圆 73">
            <a:extLst>
              <a:ext uri="{FF2B5EF4-FFF2-40B4-BE49-F238E27FC236}">
                <a16:creationId xmlns:a16="http://schemas.microsoft.com/office/drawing/2014/main" id="{101A0D64-EA72-8BB0-93CF-70F48E5F24BF}"/>
              </a:ext>
            </a:extLst>
          </p:cNvPr>
          <p:cNvSpPr/>
          <p:nvPr/>
        </p:nvSpPr>
        <p:spPr>
          <a:xfrm>
            <a:off x="3967115" y="2528338"/>
            <a:ext cx="60804" cy="6080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椭圆 74">
            <a:extLst>
              <a:ext uri="{FF2B5EF4-FFF2-40B4-BE49-F238E27FC236}">
                <a16:creationId xmlns:a16="http://schemas.microsoft.com/office/drawing/2014/main" id="{012F0D37-797F-01B7-D5BA-DC3BD1403000}"/>
              </a:ext>
            </a:extLst>
          </p:cNvPr>
          <p:cNvSpPr/>
          <p:nvPr/>
        </p:nvSpPr>
        <p:spPr>
          <a:xfrm>
            <a:off x="3685896" y="2672433"/>
            <a:ext cx="60804" cy="6080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91B0E453-913B-1AAE-9ED6-973988F4E8CE}"/>
              </a:ext>
            </a:extLst>
          </p:cNvPr>
          <p:cNvSpPr/>
          <p:nvPr/>
        </p:nvSpPr>
        <p:spPr>
          <a:xfrm>
            <a:off x="4777541" y="2519312"/>
            <a:ext cx="60804" cy="6080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>
            <a:extLst>
              <a:ext uri="{FF2B5EF4-FFF2-40B4-BE49-F238E27FC236}">
                <a16:creationId xmlns:a16="http://schemas.microsoft.com/office/drawing/2014/main" id="{D99F8273-DFEE-0211-6C10-03BD3DD7C40E}"/>
              </a:ext>
            </a:extLst>
          </p:cNvPr>
          <p:cNvSpPr/>
          <p:nvPr/>
        </p:nvSpPr>
        <p:spPr>
          <a:xfrm>
            <a:off x="3688803" y="2953450"/>
            <a:ext cx="60804" cy="6080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箭头: 右 79">
            <a:extLst>
              <a:ext uri="{FF2B5EF4-FFF2-40B4-BE49-F238E27FC236}">
                <a16:creationId xmlns:a16="http://schemas.microsoft.com/office/drawing/2014/main" id="{8E3095B3-FCA1-0092-ABB5-9F4396C2A978}"/>
              </a:ext>
            </a:extLst>
          </p:cNvPr>
          <p:cNvSpPr/>
          <p:nvPr/>
        </p:nvSpPr>
        <p:spPr>
          <a:xfrm>
            <a:off x="3665744" y="4746967"/>
            <a:ext cx="495300" cy="30661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243F026-0618-84FD-A08F-F834DADBABAE}"/>
              </a:ext>
            </a:extLst>
          </p:cNvPr>
          <p:cNvSpPr txBox="1"/>
          <p:nvPr/>
        </p:nvSpPr>
        <p:spPr>
          <a:xfrm>
            <a:off x="4585096" y="5657223"/>
            <a:ext cx="4017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Single tube is ideal case</a:t>
            </a: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298A8D58-8338-2BF7-8C42-8936FCFD24CD}"/>
              </a:ext>
            </a:extLst>
          </p:cNvPr>
          <p:cNvSpPr txBox="1">
            <a:spLocks/>
          </p:cNvSpPr>
          <p:nvPr/>
        </p:nvSpPr>
        <p:spPr>
          <a:xfrm>
            <a:off x="648677" y="177997"/>
            <a:ext cx="10515600" cy="71590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</a:rPr>
              <a:t>HBS Moderator-reflector : Confinement and Extraction</a:t>
            </a:r>
            <a:endParaRPr lang="zh-CN" alt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箭头: 右 79">
            <a:extLst>
              <a:ext uri="{FF2B5EF4-FFF2-40B4-BE49-F238E27FC236}">
                <a16:creationId xmlns:a16="http://schemas.microsoft.com/office/drawing/2014/main" id="{BF72418F-1853-0C1A-F5B2-8B269021FEE9}"/>
              </a:ext>
            </a:extLst>
          </p:cNvPr>
          <p:cNvSpPr/>
          <p:nvPr/>
        </p:nvSpPr>
        <p:spPr>
          <a:xfrm>
            <a:off x="1653737" y="4761308"/>
            <a:ext cx="495300" cy="30661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箭头: 下 56">
            <a:extLst>
              <a:ext uri="{FF2B5EF4-FFF2-40B4-BE49-F238E27FC236}">
                <a16:creationId xmlns:a16="http://schemas.microsoft.com/office/drawing/2014/main" id="{4CB48DEE-6909-EAAE-4A76-4803D82E9571}"/>
              </a:ext>
            </a:extLst>
          </p:cNvPr>
          <p:cNvSpPr/>
          <p:nvPr/>
        </p:nvSpPr>
        <p:spPr>
          <a:xfrm>
            <a:off x="7667798" y="1329938"/>
            <a:ext cx="259080" cy="584923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文本框 9">
            <a:extLst>
              <a:ext uri="{FF2B5EF4-FFF2-40B4-BE49-F238E27FC236}">
                <a16:creationId xmlns:a16="http://schemas.microsoft.com/office/drawing/2014/main" id="{95FDF5C5-E521-1D2E-065D-DAA51061B993}"/>
              </a:ext>
            </a:extLst>
          </p:cNvPr>
          <p:cNvSpPr txBox="1"/>
          <p:nvPr/>
        </p:nvSpPr>
        <p:spPr>
          <a:xfrm>
            <a:off x="7260425" y="918239"/>
            <a:ext cx="3090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Proton beam (low energy)</a:t>
            </a:r>
            <a:endParaRPr lang="zh-CN" altLang="en-US" sz="2000" dirty="0"/>
          </a:p>
        </p:txBody>
      </p:sp>
      <p:sp>
        <p:nvSpPr>
          <p:cNvPr id="123" name="矩形 54">
            <a:extLst>
              <a:ext uri="{FF2B5EF4-FFF2-40B4-BE49-F238E27FC236}">
                <a16:creationId xmlns:a16="http://schemas.microsoft.com/office/drawing/2014/main" id="{831F50A2-952D-6A42-CE60-003C4C5B199A}"/>
              </a:ext>
            </a:extLst>
          </p:cNvPr>
          <p:cNvSpPr/>
          <p:nvPr/>
        </p:nvSpPr>
        <p:spPr>
          <a:xfrm>
            <a:off x="7448380" y="1975492"/>
            <a:ext cx="685800" cy="1278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文本框 55">
            <a:extLst>
              <a:ext uri="{FF2B5EF4-FFF2-40B4-BE49-F238E27FC236}">
                <a16:creationId xmlns:a16="http://schemas.microsoft.com/office/drawing/2014/main" id="{A47FC84F-960F-7A01-D0C2-F51FF02FE649}"/>
              </a:ext>
            </a:extLst>
          </p:cNvPr>
          <p:cNvSpPr txBox="1"/>
          <p:nvPr/>
        </p:nvSpPr>
        <p:spPr>
          <a:xfrm>
            <a:off x="8111595" y="1900904"/>
            <a:ext cx="15159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Target</a:t>
            </a:r>
            <a:endParaRPr lang="zh-CN" altLang="en-US" sz="1200" dirty="0"/>
          </a:p>
        </p:txBody>
      </p:sp>
      <p:sp>
        <p:nvSpPr>
          <p:cNvPr id="102" name="椭圆 57">
            <a:extLst>
              <a:ext uri="{FF2B5EF4-FFF2-40B4-BE49-F238E27FC236}">
                <a16:creationId xmlns:a16="http://schemas.microsoft.com/office/drawing/2014/main" id="{B5FAAC5D-467C-22F9-DB2D-7C4472BBEDB1}"/>
              </a:ext>
            </a:extLst>
          </p:cNvPr>
          <p:cNvSpPr/>
          <p:nvPr/>
        </p:nvSpPr>
        <p:spPr>
          <a:xfrm>
            <a:off x="8058411" y="2284919"/>
            <a:ext cx="60804" cy="6080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椭圆 69">
            <a:extLst>
              <a:ext uri="{FF2B5EF4-FFF2-40B4-BE49-F238E27FC236}">
                <a16:creationId xmlns:a16="http://schemas.microsoft.com/office/drawing/2014/main" id="{CBB0C616-98E8-9127-3A9A-A29D671205E9}"/>
              </a:ext>
            </a:extLst>
          </p:cNvPr>
          <p:cNvSpPr/>
          <p:nvPr/>
        </p:nvSpPr>
        <p:spPr>
          <a:xfrm>
            <a:off x="7825337" y="2496751"/>
            <a:ext cx="60804" cy="6080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椭圆 64">
            <a:extLst>
              <a:ext uri="{FF2B5EF4-FFF2-40B4-BE49-F238E27FC236}">
                <a16:creationId xmlns:a16="http://schemas.microsoft.com/office/drawing/2014/main" id="{54637CDD-1FBA-A045-BF94-F36D8C97BEF5}"/>
              </a:ext>
            </a:extLst>
          </p:cNvPr>
          <p:cNvSpPr/>
          <p:nvPr/>
        </p:nvSpPr>
        <p:spPr>
          <a:xfrm>
            <a:off x="7635459" y="2348083"/>
            <a:ext cx="60804" cy="6080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464EE96-F1E2-9964-A1FA-EFF770D747F3}"/>
              </a:ext>
            </a:extLst>
          </p:cNvPr>
          <p:cNvGrpSpPr/>
          <p:nvPr/>
        </p:nvGrpSpPr>
        <p:grpSpPr>
          <a:xfrm>
            <a:off x="7292403" y="2192766"/>
            <a:ext cx="997754" cy="668774"/>
            <a:chOff x="4853980" y="1911775"/>
            <a:chExt cx="997754" cy="668774"/>
          </a:xfrm>
        </p:grpSpPr>
        <p:sp>
          <p:nvSpPr>
            <p:cNvPr id="108" name="椭圆 58">
              <a:extLst>
                <a:ext uri="{FF2B5EF4-FFF2-40B4-BE49-F238E27FC236}">
                  <a16:creationId xmlns:a16="http://schemas.microsoft.com/office/drawing/2014/main" id="{7345BCB6-A459-51DB-3466-AB1F1834DCAE}"/>
                </a:ext>
              </a:extLst>
            </p:cNvPr>
            <p:cNvSpPr/>
            <p:nvPr/>
          </p:nvSpPr>
          <p:spPr>
            <a:xfrm>
              <a:off x="4949628" y="2259311"/>
              <a:ext cx="60804" cy="6080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椭圆 62">
              <a:extLst>
                <a:ext uri="{FF2B5EF4-FFF2-40B4-BE49-F238E27FC236}">
                  <a16:creationId xmlns:a16="http://schemas.microsoft.com/office/drawing/2014/main" id="{F6D28AD2-FFE0-01D1-9CCE-938BDD2293E3}"/>
                </a:ext>
              </a:extLst>
            </p:cNvPr>
            <p:cNvSpPr/>
            <p:nvPr/>
          </p:nvSpPr>
          <p:spPr>
            <a:xfrm>
              <a:off x="4853980" y="1911775"/>
              <a:ext cx="997754" cy="668774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  <a:prstDash val="solid"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椭圆 63">
              <a:extLst>
                <a:ext uri="{FF2B5EF4-FFF2-40B4-BE49-F238E27FC236}">
                  <a16:creationId xmlns:a16="http://schemas.microsoft.com/office/drawing/2014/main" id="{88E2AFAB-B81F-C327-E542-4AA52C272C43}"/>
                </a:ext>
              </a:extLst>
            </p:cNvPr>
            <p:cNvSpPr/>
            <p:nvPr/>
          </p:nvSpPr>
          <p:spPr>
            <a:xfrm>
              <a:off x="5025629" y="2072285"/>
              <a:ext cx="60804" cy="6080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椭圆 65">
              <a:extLst>
                <a:ext uri="{FF2B5EF4-FFF2-40B4-BE49-F238E27FC236}">
                  <a16:creationId xmlns:a16="http://schemas.microsoft.com/office/drawing/2014/main" id="{A5812B7D-D3C5-0329-3EF9-2CE1DD1D5C8F}"/>
                </a:ext>
              </a:extLst>
            </p:cNvPr>
            <p:cNvSpPr/>
            <p:nvPr/>
          </p:nvSpPr>
          <p:spPr>
            <a:xfrm>
              <a:off x="5113301" y="2320115"/>
              <a:ext cx="60804" cy="6080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2" name="椭圆 67">
              <a:extLst>
                <a:ext uri="{FF2B5EF4-FFF2-40B4-BE49-F238E27FC236}">
                  <a16:creationId xmlns:a16="http://schemas.microsoft.com/office/drawing/2014/main" id="{DB7C1EF5-5017-D6DA-3ECF-A5B15DCAF697}"/>
                </a:ext>
              </a:extLst>
            </p:cNvPr>
            <p:cNvSpPr/>
            <p:nvPr/>
          </p:nvSpPr>
          <p:spPr>
            <a:xfrm>
              <a:off x="5349280" y="2479401"/>
              <a:ext cx="60804" cy="6080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椭圆 70">
              <a:extLst>
                <a:ext uri="{FF2B5EF4-FFF2-40B4-BE49-F238E27FC236}">
                  <a16:creationId xmlns:a16="http://schemas.microsoft.com/office/drawing/2014/main" id="{6938177D-33BB-15CF-C452-BB41CF107F85}"/>
                </a:ext>
              </a:extLst>
            </p:cNvPr>
            <p:cNvSpPr/>
            <p:nvPr/>
          </p:nvSpPr>
          <p:spPr>
            <a:xfrm>
              <a:off x="5052497" y="2193122"/>
              <a:ext cx="60804" cy="6080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68">
              <a:extLst>
                <a:ext uri="{FF2B5EF4-FFF2-40B4-BE49-F238E27FC236}">
                  <a16:creationId xmlns:a16="http://schemas.microsoft.com/office/drawing/2014/main" id="{42E862C1-6398-5EE9-7B6B-29CFC9D7ABD1}"/>
                </a:ext>
              </a:extLst>
            </p:cNvPr>
            <p:cNvSpPr/>
            <p:nvPr/>
          </p:nvSpPr>
          <p:spPr>
            <a:xfrm>
              <a:off x="5751287" y="2193793"/>
              <a:ext cx="60804" cy="6080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72">
              <a:extLst>
                <a:ext uri="{FF2B5EF4-FFF2-40B4-BE49-F238E27FC236}">
                  <a16:creationId xmlns:a16="http://schemas.microsoft.com/office/drawing/2014/main" id="{EE0B4CEA-C947-5A94-E257-B5A8116D1732}"/>
                </a:ext>
              </a:extLst>
            </p:cNvPr>
            <p:cNvSpPr/>
            <p:nvPr/>
          </p:nvSpPr>
          <p:spPr>
            <a:xfrm>
              <a:off x="5509698" y="2380919"/>
              <a:ext cx="60804" cy="6080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椭圆 73">
              <a:extLst>
                <a:ext uri="{FF2B5EF4-FFF2-40B4-BE49-F238E27FC236}">
                  <a16:creationId xmlns:a16="http://schemas.microsoft.com/office/drawing/2014/main" id="{FB0F9579-4A99-8AE3-AD16-CB028CC14BE5}"/>
                </a:ext>
              </a:extLst>
            </p:cNvPr>
            <p:cNvSpPr/>
            <p:nvPr/>
          </p:nvSpPr>
          <p:spPr>
            <a:xfrm>
              <a:off x="5235575" y="2252811"/>
              <a:ext cx="60804" cy="6080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椭圆 74">
              <a:extLst>
                <a:ext uri="{FF2B5EF4-FFF2-40B4-BE49-F238E27FC236}">
                  <a16:creationId xmlns:a16="http://schemas.microsoft.com/office/drawing/2014/main" id="{C9B4F84E-5E5A-0AB3-E4BA-D7C51F3F352A}"/>
                </a:ext>
              </a:extLst>
            </p:cNvPr>
            <p:cNvSpPr/>
            <p:nvPr/>
          </p:nvSpPr>
          <p:spPr>
            <a:xfrm>
              <a:off x="5208880" y="2396906"/>
              <a:ext cx="60804" cy="6080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椭圆 76">
              <a:extLst>
                <a:ext uri="{FF2B5EF4-FFF2-40B4-BE49-F238E27FC236}">
                  <a16:creationId xmlns:a16="http://schemas.microsoft.com/office/drawing/2014/main" id="{56B093A7-DE70-65DC-6DBA-0F1BFECD8F00}"/>
                </a:ext>
              </a:extLst>
            </p:cNvPr>
            <p:cNvSpPr/>
            <p:nvPr/>
          </p:nvSpPr>
          <p:spPr>
            <a:xfrm>
              <a:off x="5343762" y="1970028"/>
              <a:ext cx="60804" cy="6080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椭圆 75">
              <a:extLst>
                <a:ext uri="{FF2B5EF4-FFF2-40B4-BE49-F238E27FC236}">
                  <a16:creationId xmlns:a16="http://schemas.microsoft.com/office/drawing/2014/main" id="{5036B500-0E1D-C03F-F917-E16A485A86B3}"/>
                </a:ext>
              </a:extLst>
            </p:cNvPr>
            <p:cNvSpPr/>
            <p:nvPr/>
          </p:nvSpPr>
          <p:spPr>
            <a:xfrm>
              <a:off x="5612368" y="2274810"/>
              <a:ext cx="60804" cy="6080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4" name="椭圆 71">
            <a:extLst>
              <a:ext uri="{FF2B5EF4-FFF2-40B4-BE49-F238E27FC236}">
                <a16:creationId xmlns:a16="http://schemas.microsoft.com/office/drawing/2014/main" id="{182D6B45-3BC6-7539-8EEE-4B75341E148C}"/>
              </a:ext>
            </a:extLst>
          </p:cNvPr>
          <p:cNvSpPr/>
          <p:nvPr/>
        </p:nvSpPr>
        <p:spPr>
          <a:xfrm>
            <a:off x="7917719" y="2328020"/>
            <a:ext cx="60804" cy="6080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6" name="箭头: 右 78">
            <a:extLst>
              <a:ext uri="{FF2B5EF4-FFF2-40B4-BE49-F238E27FC236}">
                <a16:creationId xmlns:a16="http://schemas.microsoft.com/office/drawing/2014/main" id="{4D40C153-BB9E-54C7-D558-24F06A38F599}"/>
              </a:ext>
            </a:extLst>
          </p:cNvPr>
          <p:cNvSpPr/>
          <p:nvPr/>
        </p:nvSpPr>
        <p:spPr>
          <a:xfrm>
            <a:off x="8498446" y="2434823"/>
            <a:ext cx="585903" cy="81857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箭头: 右 79">
            <a:extLst>
              <a:ext uri="{FF2B5EF4-FFF2-40B4-BE49-F238E27FC236}">
                <a16:creationId xmlns:a16="http://schemas.microsoft.com/office/drawing/2014/main" id="{61FC7F22-B14D-A2CF-002F-989C83E36D21}"/>
              </a:ext>
            </a:extLst>
          </p:cNvPr>
          <p:cNvSpPr/>
          <p:nvPr/>
        </p:nvSpPr>
        <p:spPr>
          <a:xfrm>
            <a:off x="6542222" y="4711126"/>
            <a:ext cx="495300" cy="30661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84828826-1D05-0908-EEE1-981B9829256D}"/>
              </a:ext>
            </a:extLst>
          </p:cNvPr>
          <p:cNvSpPr/>
          <p:nvPr/>
        </p:nvSpPr>
        <p:spPr>
          <a:xfrm>
            <a:off x="7918592" y="2406850"/>
            <a:ext cx="252720" cy="1317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文本框 50">
            <a:extLst>
              <a:ext uri="{FF2B5EF4-FFF2-40B4-BE49-F238E27FC236}">
                <a16:creationId xmlns:a16="http://schemas.microsoft.com/office/drawing/2014/main" id="{7EF29DA4-75CE-3222-B70D-3B2AEAA2752B}"/>
              </a:ext>
            </a:extLst>
          </p:cNvPr>
          <p:cNvSpPr txBox="1"/>
          <p:nvPr/>
        </p:nvSpPr>
        <p:spPr>
          <a:xfrm>
            <a:off x="6954089" y="4395636"/>
            <a:ext cx="24971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Extraction channel inside cloud with specific moderator</a:t>
            </a:r>
            <a:endParaRPr lang="zh-CN" altLang="en-US" sz="2000" dirty="0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7AED3CA9-D55F-0976-1B95-100234A9139D}"/>
              </a:ext>
            </a:extLst>
          </p:cNvPr>
          <p:cNvSpPr txBox="1"/>
          <p:nvPr/>
        </p:nvSpPr>
        <p:spPr>
          <a:xfrm>
            <a:off x="9634377" y="4542346"/>
            <a:ext cx="2497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Optimal energy with high brilliance</a:t>
            </a:r>
          </a:p>
        </p:txBody>
      </p:sp>
      <p:sp>
        <p:nvSpPr>
          <p:cNvPr id="131" name="箭头: 右 79">
            <a:extLst>
              <a:ext uri="{FF2B5EF4-FFF2-40B4-BE49-F238E27FC236}">
                <a16:creationId xmlns:a16="http://schemas.microsoft.com/office/drawing/2014/main" id="{D0BE3B63-883D-FBD4-8137-82EC12AA8FA5}"/>
              </a:ext>
            </a:extLst>
          </p:cNvPr>
          <p:cNvSpPr/>
          <p:nvPr/>
        </p:nvSpPr>
        <p:spPr>
          <a:xfrm>
            <a:off x="9259226" y="4700221"/>
            <a:ext cx="495300" cy="30661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579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5" grpId="0" animBg="1"/>
      <p:bldP spid="48" grpId="0"/>
      <p:bldP spid="51" grpId="0"/>
      <p:bldP spid="80" grpId="0" animBg="1"/>
      <p:bldP spid="46" grpId="0"/>
      <p:bldP spid="5" grpId="0" animBg="1"/>
      <p:bldP spid="126" grpId="0" animBg="1"/>
      <p:bldP spid="128" grpId="0" animBg="1"/>
      <p:bldP spid="127" grpId="0" animBg="1"/>
      <p:bldP spid="129" grpId="0"/>
      <p:bldP spid="130" grpId="0"/>
      <p:bldP spid="1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B8A683-D214-27AD-9839-738471D303BC}"/>
              </a:ext>
            </a:extLst>
          </p:cNvPr>
          <p:cNvSpPr/>
          <p:nvPr/>
        </p:nvSpPr>
        <p:spPr>
          <a:xfrm>
            <a:off x="7209322" y="3532472"/>
            <a:ext cx="3600541" cy="3080084"/>
          </a:xfrm>
          <a:prstGeom prst="rect">
            <a:avLst/>
          </a:prstGeom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B4D01827-A687-234A-0B25-0E5B48511D6E}"/>
              </a:ext>
            </a:extLst>
          </p:cNvPr>
          <p:cNvSpPr txBox="1"/>
          <p:nvPr/>
        </p:nvSpPr>
        <p:spPr>
          <a:xfrm>
            <a:off x="7128435" y="1012715"/>
            <a:ext cx="5996940" cy="281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/>
              <a:t>Extraction: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Specific moderator in the channel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Diameter of channel should be larger (6 cm)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Mean free path of thermal neutron </a:t>
            </a:r>
          </a:p>
          <a:p>
            <a:pPr>
              <a:lnSpc>
                <a:spcPct val="150000"/>
              </a:lnSpc>
            </a:pPr>
            <a:r>
              <a:rPr lang="en-US" altLang="zh-CN" sz="2000" dirty="0"/>
              <a:t>      in water : 0.5-1 cm</a:t>
            </a:r>
          </a:p>
          <a:p>
            <a:pPr>
              <a:lnSpc>
                <a:spcPct val="150000"/>
              </a:lnSpc>
            </a:pPr>
            <a:endParaRPr lang="zh-CN" altLang="en-US" sz="2000" dirty="0"/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69869BC0-BF85-DF03-63DB-CB61B2613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90" y="1128755"/>
            <a:ext cx="5643037" cy="2874664"/>
          </a:xfrm>
          <a:prstGeom prst="rect">
            <a:avLst/>
          </a:prstGeom>
        </p:spPr>
      </p:pic>
      <p:sp>
        <p:nvSpPr>
          <p:cNvPr id="6" name="文本框 10">
            <a:extLst>
              <a:ext uri="{FF2B5EF4-FFF2-40B4-BE49-F238E27FC236}">
                <a16:creationId xmlns:a16="http://schemas.microsoft.com/office/drawing/2014/main" id="{EA743827-3490-7D14-ACC0-2028093986A3}"/>
              </a:ext>
            </a:extLst>
          </p:cNvPr>
          <p:cNvSpPr txBox="1"/>
          <p:nvPr/>
        </p:nvSpPr>
        <p:spPr>
          <a:xfrm>
            <a:off x="7995279" y="3647362"/>
            <a:ext cx="2619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Multiple channels</a:t>
            </a:r>
            <a:endParaRPr lang="zh-CN" altLang="en-US" sz="2000" dirty="0"/>
          </a:p>
        </p:txBody>
      </p:sp>
      <p:sp>
        <p:nvSpPr>
          <p:cNvPr id="7" name="箭头: 右 79">
            <a:extLst>
              <a:ext uri="{FF2B5EF4-FFF2-40B4-BE49-F238E27FC236}">
                <a16:creationId xmlns:a16="http://schemas.microsoft.com/office/drawing/2014/main" id="{57F8BC70-67FA-15DA-877F-B5CF39BCDC1B}"/>
              </a:ext>
            </a:extLst>
          </p:cNvPr>
          <p:cNvSpPr/>
          <p:nvPr/>
        </p:nvSpPr>
        <p:spPr>
          <a:xfrm rot="5400000">
            <a:off x="8816979" y="4251034"/>
            <a:ext cx="495300" cy="30661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10">
            <a:extLst>
              <a:ext uri="{FF2B5EF4-FFF2-40B4-BE49-F238E27FC236}">
                <a16:creationId xmlns:a16="http://schemas.microsoft.com/office/drawing/2014/main" id="{6F88D9AD-9F50-3536-7EC5-88FAA7646C00}"/>
              </a:ext>
            </a:extLst>
          </p:cNvPr>
          <p:cNvSpPr txBox="1"/>
          <p:nvPr/>
        </p:nvSpPr>
        <p:spPr>
          <a:xfrm>
            <a:off x="7908075" y="6061869"/>
            <a:ext cx="2619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Dilute neutron cloud</a:t>
            </a:r>
            <a:endParaRPr lang="zh-CN" altLang="en-US" sz="2000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34DDAD2-B613-3E93-7B47-8EA09C025B22}"/>
              </a:ext>
            </a:extLst>
          </p:cNvPr>
          <p:cNvSpPr txBox="1">
            <a:spLocks/>
          </p:cNvSpPr>
          <p:nvPr/>
        </p:nvSpPr>
        <p:spPr>
          <a:xfrm>
            <a:off x="648677" y="177997"/>
            <a:ext cx="10515600" cy="71590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</a:rPr>
              <a:t>Multiple channel Extraction</a:t>
            </a:r>
            <a:endParaRPr lang="zh-CN" alt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图片 14">
            <a:extLst>
              <a:ext uri="{FF2B5EF4-FFF2-40B4-BE49-F238E27FC236}">
                <a16:creationId xmlns:a16="http://schemas.microsoft.com/office/drawing/2014/main" id="{2C997641-3DE0-8EDF-14C1-F74E31140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403729" y="3453841"/>
            <a:ext cx="2853557" cy="3600540"/>
          </a:xfrm>
          <a:prstGeom prst="rect">
            <a:avLst/>
          </a:prstGeom>
        </p:spPr>
      </p:pic>
      <p:sp>
        <p:nvSpPr>
          <p:cNvPr id="9" name="文本框 10">
            <a:extLst>
              <a:ext uri="{FF2B5EF4-FFF2-40B4-BE49-F238E27FC236}">
                <a16:creationId xmlns:a16="http://schemas.microsoft.com/office/drawing/2014/main" id="{C004E7FA-4E87-2BF1-49E1-B52D436C8DBA}"/>
              </a:ext>
            </a:extLst>
          </p:cNvPr>
          <p:cNvSpPr txBox="1"/>
          <p:nvPr/>
        </p:nvSpPr>
        <p:spPr>
          <a:xfrm>
            <a:off x="7546585" y="4837098"/>
            <a:ext cx="3517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Losing moderator material</a:t>
            </a:r>
            <a:endParaRPr lang="zh-CN" altLang="en-US" sz="2000" dirty="0"/>
          </a:p>
        </p:txBody>
      </p:sp>
      <p:sp>
        <p:nvSpPr>
          <p:cNvPr id="10" name="箭头: 右 79">
            <a:extLst>
              <a:ext uri="{FF2B5EF4-FFF2-40B4-BE49-F238E27FC236}">
                <a16:creationId xmlns:a16="http://schemas.microsoft.com/office/drawing/2014/main" id="{D20DD70A-3EFA-E77A-31C0-231623EE2264}"/>
              </a:ext>
            </a:extLst>
          </p:cNvPr>
          <p:cNvSpPr/>
          <p:nvPr/>
        </p:nvSpPr>
        <p:spPr>
          <a:xfrm rot="5400000">
            <a:off x="8816978" y="5444326"/>
            <a:ext cx="495300" cy="30661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220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CA7715-13B0-7F76-2A96-E381EBD4B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39" y="3762316"/>
            <a:ext cx="4496031" cy="2565532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6126CA8A-3D9D-3287-6890-049C76ACA8E5}"/>
              </a:ext>
            </a:extLst>
          </p:cNvPr>
          <p:cNvSpPr txBox="1">
            <a:spLocks/>
          </p:cNvSpPr>
          <p:nvPr/>
        </p:nvSpPr>
        <p:spPr>
          <a:xfrm>
            <a:off x="648677" y="177997"/>
            <a:ext cx="10515600" cy="71590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</a:rPr>
              <a:t>Low dimensional moderator</a:t>
            </a:r>
            <a:endParaRPr lang="zh-CN" alt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圆柱体 29">
            <a:extLst>
              <a:ext uri="{FF2B5EF4-FFF2-40B4-BE49-F238E27FC236}">
                <a16:creationId xmlns:a16="http://schemas.microsoft.com/office/drawing/2014/main" id="{D2171508-678D-3F2B-E54D-FFF1AE32446E}"/>
              </a:ext>
            </a:extLst>
          </p:cNvPr>
          <p:cNvSpPr/>
          <p:nvPr/>
        </p:nvSpPr>
        <p:spPr>
          <a:xfrm>
            <a:off x="4448237" y="1584788"/>
            <a:ext cx="1166327" cy="1463267"/>
          </a:xfrm>
          <a:prstGeom prst="ca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柱体 29">
            <a:extLst>
              <a:ext uri="{FF2B5EF4-FFF2-40B4-BE49-F238E27FC236}">
                <a16:creationId xmlns:a16="http://schemas.microsoft.com/office/drawing/2014/main" id="{2016B87D-B7D6-1809-F56A-FA34022F4F8C}"/>
              </a:ext>
            </a:extLst>
          </p:cNvPr>
          <p:cNvSpPr/>
          <p:nvPr/>
        </p:nvSpPr>
        <p:spPr>
          <a:xfrm>
            <a:off x="6330477" y="2257256"/>
            <a:ext cx="1166327" cy="141702"/>
          </a:xfrm>
          <a:prstGeom prst="ca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8C5C5A-38B7-75B1-A3FE-9D28C757C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583" y="3785690"/>
            <a:ext cx="2913658" cy="25210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E6C13B-39D7-3E60-4896-F4192CC43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639" y="1287600"/>
            <a:ext cx="3600943" cy="2318371"/>
          </a:xfrm>
          <a:prstGeom prst="rect">
            <a:avLst/>
          </a:prstGeo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F573B3DF-7AC9-ADE8-4334-1009188EC5E5}"/>
              </a:ext>
            </a:extLst>
          </p:cNvPr>
          <p:cNvSpPr/>
          <p:nvPr/>
        </p:nvSpPr>
        <p:spPr>
          <a:xfrm rot="16200000">
            <a:off x="5786990" y="2045147"/>
            <a:ext cx="317634" cy="56592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D4F45A-F5CC-D753-B5CD-066378524DBB}"/>
              </a:ext>
            </a:extLst>
          </p:cNvPr>
          <p:cNvSpPr txBox="1"/>
          <p:nvPr/>
        </p:nvSpPr>
        <p:spPr>
          <a:xfrm>
            <a:off x="7657950" y="2084388"/>
            <a:ext cx="4654446" cy="281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Cold moderator material : paraH</a:t>
            </a:r>
            <a:r>
              <a:rPr lang="en-US" sz="2000" baseline="-25000" dirty="0"/>
              <a:t>2 </a:t>
            </a:r>
            <a:r>
              <a:rPr lang="en-US" sz="2000" dirty="0"/>
              <a:t> (20k)</a:t>
            </a:r>
            <a:endParaRPr lang="en-US" sz="2000" baseline="-25000" dirty="0"/>
          </a:p>
          <a:p>
            <a:pPr marL="342900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Low dimensional moderator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Suitable dimension to avoid decreasing brilliance transfer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8E2DE2-ABA8-81A6-6CF0-B5E08AB4A378}"/>
              </a:ext>
            </a:extLst>
          </p:cNvPr>
          <p:cNvSpPr txBox="1"/>
          <p:nvPr/>
        </p:nvSpPr>
        <p:spPr>
          <a:xfrm>
            <a:off x="415434" y="6351222"/>
            <a:ext cx="4385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0" i="1" u="none" strike="noStrike" baseline="0" dirty="0">
                <a:latin typeface="Calibri-Italic"/>
              </a:rPr>
              <a:t>L. Zanini, et al., JAEA-</a:t>
            </a:r>
            <a:r>
              <a:rPr lang="it-IT" sz="1800" b="0" i="1" u="none" strike="noStrike" baseline="0" dirty="0" err="1">
                <a:latin typeface="Calibri-Italic"/>
              </a:rPr>
              <a:t>Conf</a:t>
            </a:r>
            <a:r>
              <a:rPr lang="it-IT" sz="1800" b="0" i="1" u="none" strike="noStrike" baseline="0" dirty="0">
                <a:latin typeface="Calibri-Italic"/>
              </a:rPr>
              <a:t> 20-15-002, 2014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71E756-3D32-83E2-3717-32CFBCC3E1AF}"/>
              </a:ext>
            </a:extLst>
          </p:cNvPr>
          <p:cNvSpPr txBox="1"/>
          <p:nvPr/>
        </p:nvSpPr>
        <p:spPr>
          <a:xfrm>
            <a:off x="4894737" y="6306728"/>
            <a:ext cx="4385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0" i="1" u="none" strike="noStrike" baseline="0" dirty="0">
                <a:latin typeface="Calibri-Italic"/>
              </a:rPr>
              <a:t>L. Zanini, ESS Seminar,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060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柱体 4">
            <a:extLst>
              <a:ext uri="{FF2B5EF4-FFF2-40B4-BE49-F238E27FC236}">
                <a16:creationId xmlns:a16="http://schemas.microsoft.com/office/drawing/2014/main" id="{092D3B0F-C493-828E-C475-7390F2096A66}"/>
              </a:ext>
            </a:extLst>
          </p:cNvPr>
          <p:cNvSpPr/>
          <p:nvPr/>
        </p:nvSpPr>
        <p:spPr>
          <a:xfrm>
            <a:off x="2873204" y="3102473"/>
            <a:ext cx="1166327" cy="307910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柱体 5">
            <a:extLst>
              <a:ext uri="{FF2B5EF4-FFF2-40B4-BE49-F238E27FC236}">
                <a16:creationId xmlns:a16="http://schemas.microsoft.com/office/drawing/2014/main" id="{500F96E0-3547-C1B5-0E63-C18C9BC5AAB1}"/>
              </a:ext>
            </a:extLst>
          </p:cNvPr>
          <p:cNvSpPr/>
          <p:nvPr/>
        </p:nvSpPr>
        <p:spPr>
          <a:xfrm>
            <a:off x="2873204" y="3543731"/>
            <a:ext cx="1166327" cy="141702"/>
          </a:xfrm>
          <a:prstGeom prst="ca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柱体 6">
            <a:extLst>
              <a:ext uri="{FF2B5EF4-FFF2-40B4-BE49-F238E27FC236}">
                <a16:creationId xmlns:a16="http://schemas.microsoft.com/office/drawing/2014/main" id="{52D902E1-BF0D-F869-96FC-F8AFE23C9DF0}"/>
              </a:ext>
            </a:extLst>
          </p:cNvPr>
          <p:cNvSpPr/>
          <p:nvPr/>
        </p:nvSpPr>
        <p:spPr>
          <a:xfrm>
            <a:off x="2873204" y="3857850"/>
            <a:ext cx="1166327" cy="705064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箭头: 下 7">
            <a:extLst>
              <a:ext uri="{FF2B5EF4-FFF2-40B4-BE49-F238E27FC236}">
                <a16:creationId xmlns:a16="http://schemas.microsoft.com/office/drawing/2014/main" id="{EAD59CAF-E02C-2183-F2A7-2C754073BD24}"/>
              </a:ext>
            </a:extLst>
          </p:cNvPr>
          <p:cNvSpPr/>
          <p:nvPr/>
        </p:nvSpPr>
        <p:spPr>
          <a:xfrm>
            <a:off x="3316408" y="2571029"/>
            <a:ext cx="279918" cy="461665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9BF1808-5993-7F9F-55C5-D2D21F775A6A}"/>
              </a:ext>
            </a:extLst>
          </p:cNvPr>
          <p:cNvSpPr txBox="1"/>
          <p:nvPr/>
        </p:nvSpPr>
        <p:spPr>
          <a:xfrm>
            <a:off x="3596326" y="2432529"/>
            <a:ext cx="139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neutron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81C0CD3-6A7D-E710-7BF1-9F342EB6C307}"/>
              </a:ext>
            </a:extLst>
          </p:cNvPr>
          <p:cNvSpPr txBox="1"/>
          <p:nvPr/>
        </p:nvSpPr>
        <p:spPr>
          <a:xfrm>
            <a:off x="544810" y="3017873"/>
            <a:ext cx="165074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dirty="0" err="1"/>
              <a:t>Premoderator</a:t>
            </a:r>
            <a:endParaRPr lang="zh-CN" altLang="en-US" sz="20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E743152-A927-11C1-EC80-6294CE8DFAFD}"/>
              </a:ext>
            </a:extLst>
          </p:cNvPr>
          <p:cNvSpPr txBox="1"/>
          <p:nvPr/>
        </p:nvSpPr>
        <p:spPr>
          <a:xfrm>
            <a:off x="540277" y="3449259"/>
            <a:ext cx="186730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dirty="0"/>
              <a:t>Cold </a:t>
            </a:r>
            <a:r>
              <a:rPr lang="en-US" altLang="zh-CN" sz="2000" dirty="0"/>
              <a:t>moderator</a:t>
            </a:r>
            <a:endParaRPr lang="zh-CN" altLang="en-US" sz="20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F068009-5398-6036-E5AC-EFE439A12D3C}"/>
              </a:ext>
            </a:extLst>
          </p:cNvPr>
          <p:cNvSpPr txBox="1"/>
          <p:nvPr/>
        </p:nvSpPr>
        <p:spPr>
          <a:xfrm>
            <a:off x="540277" y="3849369"/>
            <a:ext cx="1755711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dirty="0"/>
              <a:t>Moderator /</a:t>
            </a:r>
            <a:r>
              <a:rPr lang="en-US" altLang="zh-CN" sz="2000" dirty="0"/>
              <a:t>Reflector</a:t>
            </a:r>
            <a:endParaRPr lang="zh-CN" altLang="en-US" sz="2000" dirty="0"/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138F66E4-4F6B-503F-9134-58E865122BBB}"/>
              </a:ext>
            </a:extLst>
          </p:cNvPr>
          <p:cNvCxnSpPr>
            <a:cxnSpLocks/>
          </p:cNvCxnSpPr>
          <p:nvPr/>
        </p:nvCxnSpPr>
        <p:spPr>
          <a:xfrm flipV="1">
            <a:off x="4170162" y="1911096"/>
            <a:ext cx="825756" cy="16965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 14">
            <a:extLst>
              <a:ext uri="{FF2B5EF4-FFF2-40B4-BE49-F238E27FC236}">
                <a16:creationId xmlns:a16="http://schemas.microsoft.com/office/drawing/2014/main" id="{EDBFD43D-3CBF-1D25-8637-B28D02ADCE92}"/>
              </a:ext>
            </a:extLst>
          </p:cNvPr>
          <p:cNvSpPr/>
          <p:nvPr/>
        </p:nvSpPr>
        <p:spPr>
          <a:xfrm>
            <a:off x="5448693" y="1977895"/>
            <a:ext cx="1146105" cy="1153766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箭头: 下 16">
            <a:extLst>
              <a:ext uri="{FF2B5EF4-FFF2-40B4-BE49-F238E27FC236}">
                <a16:creationId xmlns:a16="http://schemas.microsoft.com/office/drawing/2014/main" id="{23E524C2-5399-BF46-78A6-D5ADD5E7D490}"/>
              </a:ext>
            </a:extLst>
          </p:cNvPr>
          <p:cNvSpPr/>
          <p:nvPr/>
        </p:nvSpPr>
        <p:spPr>
          <a:xfrm>
            <a:off x="5896048" y="3326857"/>
            <a:ext cx="279918" cy="461665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箭头: 下 17">
            <a:extLst>
              <a:ext uri="{FF2B5EF4-FFF2-40B4-BE49-F238E27FC236}">
                <a16:creationId xmlns:a16="http://schemas.microsoft.com/office/drawing/2014/main" id="{618452AF-4024-BBAD-C78D-AA0F4B15A639}"/>
              </a:ext>
            </a:extLst>
          </p:cNvPr>
          <p:cNvSpPr/>
          <p:nvPr/>
        </p:nvSpPr>
        <p:spPr>
          <a:xfrm rot="16200000">
            <a:off x="6894529" y="2352666"/>
            <a:ext cx="279918" cy="461665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箭头: 下 18">
            <a:extLst>
              <a:ext uri="{FF2B5EF4-FFF2-40B4-BE49-F238E27FC236}">
                <a16:creationId xmlns:a16="http://schemas.microsoft.com/office/drawing/2014/main" id="{E381037E-380C-49F5-12A8-52315DD62CE7}"/>
              </a:ext>
            </a:extLst>
          </p:cNvPr>
          <p:cNvSpPr/>
          <p:nvPr/>
        </p:nvSpPr>
        <p:spPr>
          <a:xfrm rot="10800000">
            <a:off x="5896048" y="1322999"/>
            <a:ext cx="279918" cy="461665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箭头: 下 19">
            <a:extLst>
              <a:ext uri="{FF2B5EF4-FFF2-40B4-BE49-F238E27FC236}">
                <a16:creationId xmlns:a16="http://schemas.microsoft.com/office/drawing/2014/main" id="{CFDFCA37-A297-C790-44A9-98A900845CE8}"/>
              </a:ext>
            </a:extLst>
          </p:cNvPr>
          <p:cNvSpPr/>
          <p:nvPr/>
        </p:nvSpPr>
        <p:spPr>
          <a:xfrm rot="5400000">
            <a:off x="4900303" y="2349999"/>
            <a:ext cx="279918" cy="461665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箭头: 下 20">
            <a:extLst>
              <a:ext uri="{FF2B5EF4-FFF2-40B4-BE49-F238E27FC236}">
                <a16:creationId xmlns:a16="http://schemas.microsoft.com/office/drawing/2014/main" id="{C6E694E7-BBB7-9517-2EC8-525AA00AEE2F}"/>
              </a:ext>
            </a:extLst>
          </p:cNvPr>
          <p:cNvSpPr/>
          <p:nvPr/>
        </p:nvSpPr>
        <p:spPr>
          <a:xfrm rot="8217293">
            <a:off x="5130749" y="1558617"/>
            <a:ext cx="279918" cy="461665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箭头: 下 21">
            <a:extLst>
              <a:ext uri="{FF2B5EF4-FFF2-40B4-BE49-F238E27FC236}">
                <a16:creationId xmlns:a16="http://schemas.microsoft.com/office/drawing/2014/main" id="{5A4FF77E-9F2D-3992-B1EE-576142E6A90C}"/>
              </a:ext>
            </a:extLst>
          </p:cNvPr>
          <p:cNvSpPr/>
          <p:nvPr/>
        </p:nvSpPr>
        <p:spPr>
          <a:xfrm rot="2984577">
            <a:off x="5111185" y="3050642"/>
            <a:ext cx="279918" cy="461665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箭头: 下 22">
            <a:extLst>
              <a:ext uri="{FF2B5EF4-FFF2-40B4-BE49-F238E27FC236}">
                <a16:creationId xmlns:a16="http://schemas.microsoft.com/office/drawing/2014/main" id="{526FD610-5B72-6FB6-9159-9FFC7AB3FF55}"/>
              </a:ext>
            </a:extLst>
          </p:cNvPr>
          <p:cNvSpPr/>
          <p:nvPr/>
        </p:nvSpPr>
        <p:spPr>
          <a:xfrm rot="18974293">
            <a:off x="6648735" y="3128571"/>
            <a:ext cx="279918" cy="461665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箭头: 下 23">
            <a:extLst>
              <a:ext uri="{FF2B5EF4-FFF2-40B4-BE49-F238E27FC236}">
                <a16:creationId xmlns:a16="http://schemas.microsoft.com/office/drawing/2014/main" id="{E54A39B5-7874-873D-D256-755FC0EA924C}"/>
              </a:ext>
            </a:extLst>
          </p:cNvPr>
          <p:cNvSpPr/>
          <p:nvPr/>
        </p:nvSpPr>
        <p:spPr>
          <a:xfrm rot="13500000">
            <a:off x="6663695" y="1571656"/>
            <a:ext cx="279918" cy="461665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C542B00-8C2A-E3CF-886C-517A9EABE6E8}"/>
              </a:ext>
            </a:extLst>
          </p:cNvPr>
          <p:cNvSpPr txBox="1"/>
          <p:nvPr/>
        </p:nvSpPr>
        <p:spPr>
          <a:xfrm>
            <a:off x="5616021" y="703418"/>
            <a:ext cx="1058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neutron</a:t>
            </a:r>
            <a:endParaRPr lang="zh-CN" altLang="en-US" dirty="0"/>
          </a:p>
        </p:txBody>
      </p: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351C84B3-82C6-8A69-7FAB-07F8A7E791E4}"/>
              </a:ext>
            </a:extLst>
          </p:cNvPr>
          <p:cNvCxnSpPr>
            <a:cxnSpLocks/>
          </p:cNvCxnSpPr>
          <p:nvPr/>
        </p:nvCxnSpPr>
        <p:spPr>
          <a:xfrm>
            <a:off x="4182104" y="3603403"/>
            <a:ext cx="813814" cy="16824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49">
            <a:extLst>
              <a:ext uri="{FF2B5EF4-FFF2-40B4-BE49-F238E27FC236}">
                <a16:creationId xmlns:a16="http://schemas.microsoft.com/office/drawing/2014/main" id="{2A8F055D-73EF-1158-ED5B-E40BF2220181}"/>
              </a:ext>
            </a:extLst>
          </p:cNvPr>
          <p:cNvCxnSpPr/>
          <p:nvPr/>
        </p:nvCxnSpPr>
        <p:spPr>
          <a:xfrm>
            <a:off x="7467628" y="2533521"/>
            <a:ext cx="62720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630A51D9-F074-56B1-5150-2078420CCDF5}"/>
              </a:ext>
            </a:extLst>
          </p:cNvPr>
          <p:cNvCxnSpPr/>
          <p:nvPr/>
        </p:nvCxnSpPr>
        <p:spPr>
          <a:xfrm>
            <a:off x="8460033" y="5341401"/>
            <a:ext cx="62720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本框 51">
            <a:extLst>
              <a:ext uri="{FF2B5EF4-FFF2-40B4-BE49-F238E27FC236}">
                <a16:creationId xmlns:a16="http://schemas.microsoft.com/office/drawing/2014/main" id="{F2764598-8417-C228-4EEB-B11E86654D0F}"/>
              </a:ext>
            </a:extLst>
          </p:cNvPr>
          <p:cNvSpPr txBox="1"/>
          <p:nvPr/>
        </p:nvSpPr>
        <p:spPr>
          <a:xfrm>
            <a:off x="8300141" y="2133411"/>
            <a:ext cx="48794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One cold moderator</a:t>
            </a:r>
          </a:p>
          <a:p>
            <a:endParaRPr lang="en-US" altLang="zh-CN" sz="2000" dirty="0"/>
          </a:p>
          <a:p>
            <a:r>
              <a:rPr lang="en-US" altLang="zh-CN" sz="2000" dirty="0"/>
              <a:t> Multiple instrument</a:t>
            </a:r>
            <a:endParaRPr lang="zh-CN" altLang="en-US" sz="2000" dirty="0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6BE08D9B-F0B4-2845-E8A3-893E4D715D17}"/>
              </a:ext>
            </a:extLst>
          </p:cNvPr>
          <p:cNvSpPr txBox="1"/>
          <p:nvPr/>
        </p:nvSpPr>
        <p:spPr>
          <a:xfrm>
            <a:off x="9158882" y="5113193"/>
            <a:ext cx="2858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High brilliance</a:t>
            </a:r>
            <a:endParaRPr lang="zh-CN" altLang="en-US" sz="2000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0FA12C9-CDAA-4266-63BC-935508F1E04A}"/>
              </a:ext>
            </a:extLst>
          </p:cNvPr>
          <p:cNvSpPr txBox="1">
            <a:spLocks/>
          </p:cNvSpPr>
          <p:nvPr/>
        </p:nvSpPr>
        <p:spPr>
          <a:xfrm>
            <a:off x="776109" y="329920"/>
            <a:ext cx="10515600" cy="71590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</a:rPr>
              <a:t>Pancake structure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4" name="圆柱体 29">
            <a:extLst>
              <a:ext uri="{FF2B5EF4-FFF2-40B4-BE49-F238E27FC236}">
                <a16:creationId xmlns:a16="http://schemas.microsoft.com/office/drawing/2014/main" id="{A90FA34A-9AAD-F2B1-89FF-648C1314FC29}"/>
              </a:ext>
            </a:extLst>
          </p:cNvPr>
          <p:cNvSpPr/>
          <p:nvPr/>
        </p:nvSpPr>
        <p:spPr>
          <a:xfrm>
            <a:off x="5452844" y="5270550"/>
            <a:ext cx="1166327" cy="141702"/>
          </a:xfrm>
          <a:prstGeom prst="ca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3A5E6DF-C929-097F-9A13-CE1B8F57CC91}"/>
              </a:ext>
            </a:extLst>
          </p:cNvPr>
          <p:cNvSpPr/>
          <p:nvPr/>
        </p:nvSpPr>
        <p:spPr>
          <a:xfrm>
            <a:off x="2249250" y="3107890"/>
            <a:ext cx="521679" cy="2402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AD4709A4-EA84-AA6D-549C-9BA452392327}"/>
              </a:ext>
            </a:extLst>
          </p:cNvPr>
          <p:cNvSpPr/>
          <p:nvPr/>
        </p:nvSpPr>
        <p:spPr>
          <a:xfrm>
            <a:off x="2249250" y="3548233"/>
            <a:ext cx="521679" cy="24028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A0953BA1-DB34-FFFE-1CC5-AFD5F0014123}"/>
              </a:ext>
            </a:extLst>
          </p:cNvPr>
          <p:cNvSpPr/>
          <p:nvPr/>
        </p:nvSpPr>
        <p:spPr>
          <a:xfrm>
            <a:off x="2251236" y="4018123"/>
            <a:ext cx="521679" cy="2402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箭头: 下 2">
            <a:extLst>
              <a:ext uri="{FF2B5EF4-FFF2-40B4-BE49-F238E27FC236}">
                <a16:creationId xmlns:a16="http://schemas.microsoft.com/office/drawing/2014/main" id="{08AF1446-689B-557A-818E-03D283818E70}"/>
              </a:ext>
            </a:extLst>
          </p:cNvPr>
          <p:cNvSpPr/>
          <p:nvPr/>
        </p:nvSpPr>
        <p:spPr>
          <a:xfrm>
            <a:off x="9314688" y="2533521"/>
            <a:ext cx="207264" cy="26834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D68ED18-333D-AC89-B4F7-EBFA4D522124}"/>
              </a:ext>
            </a:extLst>
          </p:cNvPr>
          <p:cNvSpPr txBox="1"/>
          <p:nvPr/>
        </p:nvSpPr>
        <p:spPr>
          <a:xfrm>
            <a:off x="9521952" y="2401751"/>
            <a:ext cx="104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neutron</a:t>
            </a:r>
            <a:endParaRPr lang="zh-CN" altLang="en-US" sz="2000" dirty="0"/>
          </a:p>
        </p:txBody>
      </p:sp>
      <p:sp>
        <p:nvSpPr>
          <p:cNvPr id="31" name="右大括号 30">
            <a:extLst>
              <a:ext uri="{FF2B5EF4-FFF2-40B4-BE49-F238E27FC236}">
                <a16:creationId xmlns:a16="http://schemas.microsoft.com/office/drawing/2014/main" id="{0E5EFEAC-896F-4C44-683A-71F5EEC1FC78}"/>
              </a:ext>
            </a:extLst>
          </p:cNvPr>
          <p:cNvSpPr/>
          <p:nvPr/>
        </p:nvSpPr>
        <p:spPr>
          <a:xfrm>
            <a:off x="6674956" y="5285834"/>
            <a:ext cx="95488" cy="103488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CFD042D-73E4-795B-A144-BA504BD8CE57}"/>
              </a:ext>
            </a:extLst>
          </p:cNvPr>
          <p:cNvSpPr txBox="1"/>
          <p:nvPr/>
        </p:nvSpPr>
        <p:spPr>
          <a:xfrm>
            <a:off x="6761705" y="5148992"/>
            <a:ext cx="2060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Small thickness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09614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>
            <a:extLst>
              <a:ext uri="{FF2B5EF4-FFF2-40B4-BE49-F238E27FC236}">
                <a16:creationId xmlns:a16="http://schemas.microsoft.com/office/drawing/2014/main" id="{4E0CA6BC-A8DF-C1C0-0753-96A2A2401B8F}"/>
              </a:ext>
            </a:extLst>
          </p:cNvPr>
          <p:cNvSpPr/>
          <p:nvPr/>
        </p:nvSpPr>
        <p:spPr>
          <a:xfrm>
            <a:off x="7826879" y="5259179"/>
            <a:ext cx="1148979" cy="279356"/>
          </a:xfrm>
          <a:prstGeom prst="rect">
            <a:avLst/>
          </a:prstGeom>
          <a:noFill/>
          <a:ln w="190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44">
            <a:extLst>
              <a:ext uri="{FF2B5EF4-FFF2-40B4-BE49-F238E27FC236}">
                <a16:creationId xmlns:a16="http://schemas.microsoft.com/office/drawing/2014/main" id="{6BC7F22E-8A15-54D2-EA68-DAFD9F8F8514}"/>
              </a:ext>
            </a:extLst>
          </p:cNvPr>
          <p:cNvSpPr/>
          <p:nvPr/>
        </p:nvSpPr>
        <p:spPr>
          <a:xfrm>
            <a:off x="7718489" y="5209082"/>
            <a:ext cx="10735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2434E077-6281-138F-712F-FD85468CEDC5}"/>
              </a:ext>
            </a:extLst>
          </p:cNvPr>
          <p:cNvCxnSpPr>
            <a:cxnSpLocks/>
          </p:cNvCxnSpPr>
          <p:nvPr/>
        </p:nvCxnSpPr>
        <p:spPr>
          <a:xfrm flipV="1">
            <a:off x="4576747" y="5381781"/>
            <a:ext cx="3179241" cy="15490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A16C2312-65F4-DF2F-41CA-E0A9452A7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359312" y="1441503"/>
            <a:ext cx="3156929" cy="25628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EFC3DD-5A49-0317-0613-559BDB40C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312799" y="1361758"/>
            <a:ext cx="3246491" cy="274703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0B573C5-3E4F-AE2D-7249-BEEF3727CFE5}"/>
              </a:ext>
            </a:extLst>
          </p:cNvPr>
          <p:cNvSpPr txBox="1"/>
          <p:nvPr/>
        </p:nvSpPr>
        <p:spPr>
          <a:xfrm>
            <a:off x="4253883" y="2176798"/>
            <a:ext cx="513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Pb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9A19770-02D6-0C75-8474-4897BC1872FB}"/>
              </a:ext>
            </a:extLst>
          </p:cNvPr>
          <p:cNvSpPr txBox="1"/>
          <p:nvPr/>
        </p:nvSpPr>
        <p:spPr>
          <a:xfrm>
            <a:off x="4160578" y="3426234"/>
            <a:ext cx="1604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parahydrogen</a:t>
            </a:r>
            <a:endParaRPr lang="zh-CN" altLang="en-US" dirty="0"/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6A02AD21-2CD1-10B7-4B36-81E614A38008}"/>
              </a:ext>
            </a:extLst>
          </p:cNvPr>
          <p:cNvCxnSpPr/>
          <p:nvPr/>
        </p:nvCxnSpPr>
        <p:spPr>
          <a:xfrm flipH="1" flipV="1">
            <a:off x="4001956" y="2980742"/>
            <a:ext cx="503853" cy="511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DFDB3C82-32F9-23A4-7B1B-71A2589D1702}"/>
              </a:ext>
            </a:extLst>
          </p:cNvPr>
          <p:cNvCxnSpPr>
            <a:cxnSpLocks/>
          </p:cNvCxnSpPr>
          <p:nvPr/>
        </p:nvCxnSpPr>
        <p:spPr>
          <a:xfrm flipH="1">
            <a:off x="4385406" y="2723908"/>
            <a:ext cx="577605" cy="1667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6CC6D1A6-4B0B-A5C5-70EB-A81614AEDD89}"/>
              </a:ext>
            </a:extLst>
          </p:cNvPr>
          <p:cNvSpPr txBox="1"/>
          <p:nvPr/>
        </p:nvSpPr>
        <p:spPr>
          <a:xfrm>
            <a:off x="4917673" y="2437957"/>
            <a:ext cx="87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water</a:t>
            </a:r>
            <a:endParaRPr lang="zh-CN" altLang="en-US" dirty="0"/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5133780C-3AF2-D1FD-C1E0-4BC1BEB49F5D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3333289" y="1858549"/>
            <a:ext cx="629221" cy="762442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E1FF05E1-9439-2079-6B98-0EE9220BBF38}"/>
              </a:ext>
            </a:extLst>
          </p:cNvPr>
          <p:cNvSpPr txBox="1"/>
          <p:nvPr/>
        </p:nvSpPr>
        <p:spPr>
          <a:xfrm>
            <a:off x="2913411" y="1489217"/>
            <a:ext cx="839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target</a:t>
            </a:r>
            <a:endParaRPr lang="zh-CN" altLang="en-US" dirty="0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CF00D7F7-F98F-2BA6-EECE-2A5A908F2D05}"/>
              </a:ext>
            </a:extLst>
          </p:cNvPr>
          <p:cNvSpPr/>
          <p:nvPr/>
        </p:nvSpPr>
        <p:spPr>
          <a:xfrm>
            <a:off x="2195096" y="3491852"/>
            <a:ext cx="69638" cy="696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A8393C7-1BEC-0153-3B14-FB4D5CCBB710}"/>
              </a:ext>
            </a:extLst>
          </p:cNvPr>
          <p:cNvSpPr txBox="1"/>
          <p:nvPr/>
        </p:nvSpPr>
        <p:spPr>
          <a:xfrm>
            <a:off x="1496473" y="3561490"/>
            <a:ext cx="1922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Point detector</a:t>
            </a:r>
          </a:p>
          <a:p>
            <a:r>
              <a:rPr lang="en-US" altLang="zh-CN" dirty="0"/>
              <a:t>        1m</a:t>
            </a:r>
            <a:endParaRPr lang="zh-CN" altLang="en-US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9F483B7-3837-721B-923A-55D405C1FB55}"/>
              </a:ext>
            </a:extLst>
          </p:cNvPr>
          <p:cNvSpPr txBox="1"/>
          <p:nvPr/>
        </p:nvSpPr>
        <p:spPr>
          <a:xfrm>
            <a:off x="6656372" y="4197801"/>
            <a:ext cx="3128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Slit with boron</a:t>
            </a:r>
            <a:endParaRPr lang="zh-CN" altLang="en-US" baseline="30000" dirty="0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0FD08DFA-2E57-392F-B814-DF48E900E198}"/>
              </a:ext>
            </a:extLst>
          </p:cNvPr>
          <p:cNvSpPr/>
          <p:nvPr/>
        </p:nvSpPr>
        <p:spPr>
          <a:xfrm>
            <a:off x="2953220" y="4609322"/>
            <a:ext cx="1623527" cy="162352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3FF370F3-1A45-5A1A-015C-C1B864F433BA}"/>
              </a:ext>
            </a:extLst>
          </p:cNvPr>
          <p:cNvCxnSpPr>
            <a:cxnSpLocks/>
          </p:cNvCxnSpPr>
          <p:nvPr/>
        </p:nvCxnSpPr>
        <p:spPr>
          <a:xfrm>
            <a:off x="5687089" y="4609322"/>
            <a:ext cx="0" cy="71050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3A33674E-3480-D0F2-6391-35BC09F2E027}"/>
              </a:ext>
            </a:extLst>
          </p:cNvPr>
          <p:cNvCxnSpPr>
            <a:cxnSpLocks/>
          </p:cNvCxnSpPr>
          <p:nvPr/>
        </p:nvCxnSpPr>
        <p:spPr>
          <a:xfrm flipH="1">
            <a:off x="5687088" y="5508691"/>
            <a:ext cx="1" cy="69616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5B08F44A-3FAE-804B-9220-AC59042D5E95}"/>
              </a:ext>
            </a:extLst>
          </p:cNvPr>
          <p:cNvCxnSpPr>
            <a:cxnSpLocks/>
          </p:cNvCxnSpPr>
          <p:nvPr/>
        </p:nvCxnSpPr>
        <p:spPr>
          <a:xfrm>
            <a:off x="4576747" y="5319829"/>
            <a:ext cx="3163077" cy="73919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063E134C-1535-F726-E8CD-DA61F37DF49C}"/>
              </a:ext>
            </a:extLst>
          </p:cNvPr>
          <p:cNvSpPr/>
          <p:nvPr/>
        </p:nvSpPr>
        <p:spPr>
          <a:xfrm>
            <a:off x="7609113" y="5259179"/>
            <a:ext cx="717438" cy="277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94B2951F-A2FC-C153-7278-2FF01FAD746C}"/>
              </a:ext>
            </a:extLst>
          </p:cNvPr>
          <p:cNvSpPr/>
          <p:nvPr/>
        </p:nvSpPr>
        <p:spPr>
          <a:xfrm>
            <a:off x="8611964" y="5197115"/>
            <a:ext cx="7277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DF071AE6-1F0B-A4A1-BF5C-945130E2AB7C}"/>
              </a:ext>
            </a:extLst>
          </p:cNvPr>
          <p:cNvSpPr/>
          <p:nvPr/>
        </p:nvSpPr>
        <p:spPr>
          <a:xfrm flipV="1">
            <a:off x="7722351" y="5361370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AC6EA36B-6971-43DB-4282-3819BAF0C336}"/>
              </a:ext>
            </a:extLst>
          </p:cNvPr>
          <p:cNvSpPr txBox="1">
            <a:spLocks/>
          </p:cNvSpPr>
          <p:nvPr/>
        </p:nvSpPr>
        <p:spPr>
          <a:xfrm>
            <a:off x="776109" y="329920"/>
            <a:ext cx="10515600" cy="71590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</a:rPr>
              <a:t>Tally for brightness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F59E08E5-A3E8-7C12-BC85-52AC07DBDE5C}"/>
              </a:ext>
            </a:extLst>
          </p:cNvPr>
          <p:cNvCxnSpPr>
            <a:cxnSpLocks/>
          </p:cNvCxnSpPr>
          <p:nvPr/>
        </p:nvCxnSpPr>
        <p:spPr>
          <a:xfrm flipV="1">
            <a:off x="7122211" y="2971542"/>
            <a:ext cx="538756" cy="1248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507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DB77DDEF-FE72-69EB-33AE-E16AFDD243F8}"/>
              </a:ext>
            </a:extLst>
          </p:cNvPr>
          <p:cNvSpPr txBox="1">
            <a:spLocks/>
          </p:cNvSpPr>
          <p:nvPr/>
        </p:nvSpPr>
        <p:spPr>
          <a:xfrm>
            <a:off x="776109" y="329920"/>
            <a:ext cx="10515600" cy="71590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</a:rPr>
              <a:t>Surface-to-volume ratio of cold moderator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C4CF674-0A1B-BBA9-4CDE-26AFB311D391}"/>
              </a:ext>
            </a:extLst>
          </p:cNvPr>
          <p:cNvGrpSpPr/>
          <p:nvPr/>
        </p:nvGrpSpPr>
        <p:grpSpPr>
          <a:xfrm>
            <a:off x="1415211" y="1054478"/>
            <a:ext cx="10103829" cy="707651"/>
            <a:chOff x="776110" y="1054478"/>
            <a:chExt cx="10103829" cy="707651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FD79D914-6F1F-E9CE-C664-5B79586AC5E3}"/>
                </a:ext>
              </a:extLst>
            </p:cNvPr>
            <p:cNvSpPr txBox="1"/>
            <p:nvPr/>
          </p:nvSpPr>
          <p:spPr>
            <a:xfrm>
              <a:off x="776110" y="1356852"/>
              <a:ext cx="8658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Target</a:t>
              </a:r>
              <a:endParaRPr lang="zh-CN" altLang="en-US" sz="2000" dirty="0"/>
            </a:p>
          </p:txBody>
        </p:sp>
        <p:sp>
          <p:nvSpPr>
            <p:cNvPr id="11" name="箭头: 右 10">
              <a:extLst>
                <a:ext uri="{FF2B5EF4-FFF2-40B4-BE49-F238E27FC236}">
                  <a16:creationId xmlns:a16="http://schemas.microsoft.com/office/drawing/2014/main" id="{21F327F4-6021-E426-ED22-E161A4455CDA}"/>
                </a:ext>
              </a:extLst>
            </p:cNvPr>
            <p:cNvSpPr/>
            <p:nvPr/>
          </p:nvSpPr>
          <p:spPr>
            <a:xfrm>
              <a:off x="1641987" y="1440426"/>
              <a:ext cx="2234695" cy="231058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6F2D66A0-A805-4305-7784-9CFEEA583763}"/>
                </a:ext>
              </a:extLst>
            </p:cNvPr>
            <p:cNvSpPr txBox="1"/>
            <p:nvPr/>
          </p:nvSpPr>
          <p:spPr>
            <a:xfrm>
              <a:off x="1628668" y="1054478"/>
              <a:ext cx="24938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High energy neutron</a:t>
              </a:r>
              <a:endParaRPr lang="zh-CN" altLang="en-US" sz="2000" dirty="0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E56CC8FE-32D6-9A5C-2D06-7C5AB5DFC3AE}"/>
                </a:ext>
              </a:extLst>
            </p:cNvPr>
            <p:cNvSpPr txBox="1"/>
            <p:nvPr/>
          </p:nvSpPr>
          <p:spPr>
            <a:xfrm>
              <a:off x="3898849" y="1355900"/>
              <a:ext cx="24938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Thermal moderator</a:t>
              </a:r>
              <a:endParaRPr lang="zh-CN" altLang="en-US" sz="2000" dirty="0"/>
            </a:p>
          </p:txBody>
        </p:sp>
        <p:sp>
          <p:nvSpPr>
            <p:cNvPr id="15" name="箭头: 右 14">
              <a:extLst>
                <a:ext uri="{FF2B5EF4-FFF2-40B4-BE49-F238E27FC236}">
                  <a16:creationId xmlns:a16="http://schemas.microsoft.com/office/drawing/2014/main" id="{06FEC9FB-BF1F-8EB5-7D02-8726C6C7760B}"/>
                </a:ext>
              </a:extLst>
            </p:cNvPr>
            <p:cNvSpPr/>
            <p:nvPr/>
          </p:nvSpPr>
          <p:spPr>
            <a:xfrm>
              <a:off x="6096000" y="1440426"/>
              <a:ext cx="2234695" cy="231058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EFA5191-72C8-3E13-9120-C188519D6741}"/>
                </a:ext>
              </a:extLst>
            </p:cNvPr>
            <p:cNvSpPr txBox="1"/>
            <p:nvPr/>
          </p:nvSpPr>
          <p:spPr>
            <a:xfrm>
              <a:off x="6155709" y="1089660"/>
              <a:ext cx="24938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Thermal neutron</a:t>
              </a:r>
              <a:endParaRPr lang="zh-CN" altLang="en-US" sz="2000" dirty="0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FCF1B677-8FD1-2303-2518-ED7D18AE77E9}"/>
                </a:ext>
              </a:extLst>
            </p:cNvPr>
            <p:cNvSpPr txBox="1"/>
            <p:nvPr/>
          </p:nvSpPr>
          <p:spPr>
            <a:xfrm>
              <a:off x="8386117" y="1362019"/>
              <a:ext cx="24938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Cold moderator</a:t>
              </a:r>
              <a:endParaRPr lang="zh-CN" altLang="en-US" sz="2000" dirty="0"/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B5ACFC6D-3F93-775A-24C6-E882972645B3}"/>
              </a:ext>
            </a:extLst>
          </p:cNvPr>
          <p:cNvSpPr txBox="1"/>
          <p:nvPr/>
        </p:nvSpPr>
        <p:spPr>
          <a:xfrm>
            <a:off x="2459489" y="4896778"/>
            <a:ext cx="2727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Single tube structure</a:t>
            </a:r>
            <a:endParaRPr lang="zh-CN" altLang="en-US" sz="2000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85D59AB-9970-AAA8-4AC3-72D32F4D8B03}"/>
              </a:ext>
            </a:extLst>
          </p:cNvPr>
          <p:cNvSpPr txBox="1"/>
          <p:nvPr/>
        </p:nvSpPr>
        <p:spPr>
          <a:xfrm>
            <a:off x="6268430" y="4971907"/>
            <a:ext cx="3889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Simple pancake structure</a:t>
            </a:r>
            <a:endParaRPr lang="zh-CN" altLang="en-US" sz="2000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5B44945-B126-4995-858D-5BA1ED6CC28F}"/>
              </a:ext>
            </a:extLst>
          </p:cNvPr>
          <p:cNvSpPr txBox="1"/>
          <p:nvPr/>
        </p:nvSpPr>
        <p:spPr>
          <a:xfrm>
            <a:off x="1071081" y="2496617"/>
            <a:ext cx="3085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Efficiency of cold moderator</a:t>
            </a:r>
            <a:endParaRPr lang="zh-CN" altLang="en-US" sz="2000" dirty="0"/>
          </a:p>
        </p:txBody>
      </p:sp>
      <p:sp>
        <p:nvSpPr>
          <p:cNvPr id="22" name="左大括号 21">
            <a:extLst>
              <a:ext uri="{FF2B5EF4-FFF2-40B4-BE49-F238E27FC236}">
                <a16:creationId xmlns:a16="http://schemas.microsoft.com/office/drawing/2014/main" id="{E2727AE6-F78E-FB80-BA3F-57A0D5924C91}"/>
              </a:ext>
            </a:extLst>
          </p:cNvPr>
          <p:cNvSpPr/>
          <p:nvPr/>
        </p:nvSpPr>
        <p:spPr>
          <a:xfrm>
            <a:off x="4156861" y="2327566"/>
            <a:ext cx="350472" cy="788987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6B8B878-63CD-FAA4-E2E3-E9F6AC53C090}"/>
              </a:ext>
            </a:extLst>
          </p:cNvPr>
          <p:cNvSpPr txBox="1"/>
          <p:nvPr/>
        </p:nvSpPr>
        <p:spPr>
          <a:xfrm>
            <a:off x="4541437" y="1981913"/>
            <a:ext cx="2772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Quantity of </a:t>
            </a:r>
          </a:p>
          <a:p>
            <a:pPr algn="ctr"/>
            <a:r>
              <a:rPr lang="en-US" altLang="zh-CN" sz="2000" dirty="0"/>
              <a:t>feeding thermal neutron</a:t>
            </a:r>
            <a:endParaRPr lang="zh-CN" altLang="en-US" sz="2000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0E9A6F1-7883-68CA-3485-52CBFA941094}"/>
              </a:ext>
            </a:extLst>
          </p:cNvPr>
          <p:cNvSpPr txBox="1"/>
          <p:nvPr/>
        </p:nvSpPr>
        <p:spPr>
          <a:xfrm>
            <a:off x="4537950" y="2722469"/>
            <a:ext cx="2772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Moderation efficiency of </a:t>
            </a:r>
          </a:p>
          <a:p>
            <a:pPr algn="ctr"/>
            <a:r>
              <a:rPr lang="en-US" altLang="zh-CN" sz="2000" dirty="0"/>
              <a:t>thermal-to-cold process</a:t>
            </a:r>
            <a:endParaRPr lang="zh-CN" altLang="en-US" sz="2000" dirty="0"/>
          </a:p>
        </p:txBody>
      </p:sp>
      <p:sp>
        <p:nvSpPr>
          <p:cNvPr id="25" name="箭头: 右 24">
            <a:extLst>
              <a:ext uri="{FF2B5EF4-FFF2-40B4-BE49-F238E27FC236}">
                <a16:creationId xmlns:a16="http://schemas.microsoft.com/office/drawing/2014/main" id="{7E23247E-12BF-DB43-90BB-F0531AB842BE}"/>
              </a:ext>
            </a:extLst>
          </p:cNvPr>
          <p:cNvSpPr/>
          <p:nvPr/>
        </p:nvSpPr>
        <p:spPr>
          <a:xfrm>
            <a:off x="7502012" y="2192338"/>
            <a:ext cx="963561" cy="2359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箭头: 右 25">
            <a:extLst>
              <a:ext uri="{FF2B5EF4-FFF2-40B4-BE49-F238E27FC236}">
                <a16:creationId xmlns:a16="http://schemas.microsoft.com/office/drawing/2014/main" id="{7ED545FE-D2BF-89C6-A9B0-3D59F31ABBB5}"/>
              </a:ext>
            </a:extLst>
          </p:cNvPr>
          <p:cNvSpPr/>
          <p:nvPr/>
        </p:nvSpPr>
        <p:spPr>
          <a:xfrm>
            <a:off x="7502011" y="2924779"/>
            <a:ext cx="963561" cy="2359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7E03DA2-3D43-F76E-FCE3-A45BFDBC9979}"/>
              </a:ext>
            </a:extLst>
          </p:cNvPr>
          <p:cNvSpPr txBox="1"/>
          <p:nvPr/>
        </p:nvSpPr>
        <p:spPr>
          <a:xfrm>
            <a:off x="8641037" y="1977974"/>
            <a:ext cx="2493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</a:rPr>
              <a:t>Surface-to-volume of </a:t>
            </a:r>
          </a:p>
          <a:p>
            <a:pPr algn="ctr"/>
            <a:r>
              <a:rPr lang="en-US" altLang="zh-CN" sz="2000" b="1" dirty="0">
                <a:solidFill>
                  <a:srgbClr val="FF0000"/>
                </a:solidFill>
              </a:rPr>
              <a:t>cold moderator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E931C31-7EDA-D2FC-EC3B-87981E88002D}"/>
              </a:ext>
            </a:extLst>
          </p:cNvPr>
          <p:cNvSpPr txBox="1"/>
          <p:nvPr/>
        </p:nvSpPr>
        <p:spPr>
          <a:xfrm>
            <a:off x="8644522" y="2842711"/>
            <a:ext cx="2362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Moderator material</a:t>
            </a:r>
            <a:endParaRPr lang="zh-CN" altLang="en-US" sz="2000" dirty="0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502C7F17-DC08-6167-D479-89A4695E3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430" y="3739019"/>
            <a:ext cx="2777652" cy="113680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53F43FD-E211-9CE3-7CB7-629398B84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867" y="3736290"/>
            <a:ext cx="2772698" cy="1127941"/>
          </a:xfrm>
          <a:prstGeom prst="rect">
            <a:avLst/>
          </a:prstGeom>
        </p:spPr>
      </p:pic>
      <p:grpSp>
        <p:nvGrpSpPr>
          <p:cNvPr id="35" name="Group 30">
            <a:extLst>
              <a:ext uri="{FF2B5EF4-FFF2-40B4-BE49-F238E27FC236}">
                <a16:creationId xmlns:a16="http://schemas.microsoft.com/office/drawing/2014/main" id="{9E6B05B2-CF1D-3D74-6425-D82ADDDF6781}"/>
              </a:ext>
            </a:extLst>
          </p:cNvPr>
          <p:cNvGrpSpPr/>
          <p:nvPr/>
        </p:nvGrpSpPr>
        <p:grpSpPr>
          <a:xfrm>
            <a:off x="9288633" y="4269360"/>
            <a:ext cx="2808781" cy="924911"/>
            <a:chOff x="8364482" y="712560"/>
            <a:chExt cx="2149007" cy="924911"/>
          </a:xfrm>
        </p:grpSpPr>
        <p:pic>
          <p:nvPicPr>
            <p:cNvPr id="36" name="Picture 27">
              <a:extLst>
                <a:ext uri="{FF2B5EF4-FFF2-40B4-BE49-F238E27FC236}">
                  <a16:creationId xmlns:a16="http://schemas.microsoft.com/office/drawing/2014/main" id="{666035A7-C59B-228E-EABD-A1E1B82A0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8483544" y="679434"/>
              <a:ext cx="561975" cy="800100"/>
            </a:xfrm>
            <a:prstGeom prst="rect">
              <a:avLst/>
            </a:prstGeom>
          </p:spPr>
        </p:pic>
        <p:sp>
          <p:nvSpPr>
            <p:cNvPr id="37" name="TextBox 28">
              <a:extLst>
                <a:ext uri="{FF2B5EF4-FFF2-40B4-BE49-F238E27FC236}">
                  <a16:creationId xmlns:a16="http://schemas.microsoft.com/office/drawing/2014/main" id="{04A9642A-BCFF-366C-B10D-F913E4A8F498}"/>
                </a:ext>
              </a:extLst>
            </p:cNvPr>
            <p:cNvSpPr txBox="1"/>
            <p:nvPr/>
          </p:nvSpPr>
          <p:spPr>
            <a:xfrm>
              <a:off x="8845333" y="712560"/>
              <a:ext cx="9569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Water</a:t>
              </a:r>
            </a:p>
          </p:txBody>
        </p:sp>
        <p:sp>
          <p:nvSpPr>
            <p:cNvPr id="38" name="TextBox 29">
              <a:extLst>
                <a:ext uri="{FF2B5EF4-FFF2-40B4-BE49-F238E27FC236}">
                  <a16:creationId xmlns:a16="http://schemas.microsoft.com/office/drawing/2014/main" id="{702885BD-746C-A71B-7044-4B3CD7799554}"/>
                </a:ext>
              </a:extLst>
            </p:cNvPr>
            <p:cNvSpPr txBox="1"/>
            <p:nvPr/>
          </p:nvSpPr>
          <p:spPr>
            <a:xfrm>
              <a:off x="8845333" y="991140"/>
              <a:ext cx="166815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Parahydrogen (20K)</a:t>
              </a:r>
            </a:p>
          </p:txBody>
        </p:sp>
      </p:grpSp>
      <p:sp>
        <p:nvSpPr>
          <p:cNvPr id="42" name="箭头: 右 41">
            <a:extLst>
              <a:ext uri="{FF2B5EF4-FFF2-40B4-BE49-F238E27FC236}">
                <a16:creationId xmlns:a16="http://schemas.microsoft.com/office/drawing/2014/main" id="{7F879894-EE43-BB02-2101-421F24E282E9}"/>
              </a:ext>
            </a:extLst>
          </p:cNvPr>
          <p:cNvSpPr/>
          <p:nvPr/>
        </p:nvSpPr>
        <p:spPr>
          <a:xfrm rot="5400000">
            <a:off x="3544330" y="3778346"/>
            <a:ext cx="311456" cy="245879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箭头: 右 42">
            <a:extLst>
              <a:ext uri="{FF2B5EF4-FFF2-40B4-BE49-F238E27FC236}">
                <a16:creationId xmlns:a16="http://schemas.microsoft.com/office/drawing/2014/main" id="{CF27D63C-7F42-A257-5971-A12B621EACDD}"/>
              </a:ext>
            </a:extLst>
          </p:cNvPr>
          <p:cNvSpPr/>
          <p:nvPr/>
        </p:nvSpPr>
        <p:spPr>
          <a:xfrm rot="16200000">
            <a:off x="8353488" y="4391740"/>
            <a:ext cx="311456" cy="245879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箭头: 右 43">
            <a:extLst>
              <a:ext uri="{FF2B5EF4-FFF2-40B4-BE49-F238E27FC236}">
                <a16:creationId xmlns:a16="http://schemas.microsoft.com/office/drawing/2014/main" id="{ECD4DE63-E19C-97BA-5972-9F1A736601D0}"/>
              </a:ext>
            </a:extLst>
          </p:cNvPr>
          <p:cNvSpPr/>
          <p:nvPr/>
        </p:nvSpPr>
        <p:spPr>
          <a:xfrm rot="16200000">
            <a:off x="7513229" y="4388085"/>
            <a:ext cx="311456" cy="245879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箭头: 右 44">
            <a:extLst>
              <a:ext uri="{FF2B5EF4-FFF2-40B4-BE49-F238E27FC236}">
                <a16:creationId xmlns:a16="http://schemas.microsoft.com/office/drawing/2014/main" id="{5FD10BFE-2DF0-ABD3-9317-3B6478A43474}"/>
              </a:ext>
            </a:extLst>
          </p:cNvPr>
          <p:cNvSpPr/>
          <p:nvPr/>
        </p:nvSpPr>
        <p:spPr>
          <a:xfrm rot="16200000">
            <a:off x="6693197" y="4391740"/>
            <a:ext cx="311456" cy="245879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箭头: 右 45">
            <a:extLst>
              <a:ext uri="{FF2B5EF4-FFF2-40B4-BE49-F238E27FC236}">
                <a16:creationId xmlns:a16="http://schemas.microsoft.com/office/drawing/2014/main" id="{F0781E1E-48D8-FC76-2AC3-767FEA74709E}"/>
              </a:ext>
            </a:extLst>
          </p:cNvPr>
          <p:cNvSpPr/>
          <p:nvPr/>
        </p:nvSpPr>
        <p:spPr>
          <a:xfrm rot="5400000">
            <a:off x="6693196" y="3788525"/>
            <a:ext cx="311456" cy="245879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箭头: 右 46">
            <a:extLst>
              <a:ext uri="{FF2B5EF4-FFF2-40B4-BE49-F238E27FC236}">
                <a16:creationId xmlns:a16="http://schemas.microsoft.com/office/drawing/2014/main" id="{5AE9BDCC-0077-CB2D-95E0-B60B4BC0EA0E}"/>
              </a:ext>
            </a:extLst>
          </p:cNvPr>
          <p:cNvSpPr/>
          <p:nvPr/>
        </p:nvSpPr>
        <p:spPr>
          <a:xfrm rot="5400000">
            <a:off x="7518042" y="3788525"/>
            <a:ext cx="311456" cy="245879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箭头: 右 47">
            <a:extLst>
              <a:ext uri="{FF2B5EF4-FFF2-40B4-BE49-F238E27FC236}">
                <a16:creationId xmlns:a16="http://schemas.microsoft.com/office/drawing/2014/main" id="{1061F16C-C1D5-6A48-A525-4D6BD9CD13CA}"/>
              </a:ext>
            </a:extLst>
          </p:cNvPr>
          <p:cNvSpPr/>
          <p:nvPr/>
        </p:nvSpPr>
        <p:spPr>
          <a:xfrm rot="5400000">
            <a:off x="8357218" y="3792377"/>
            <a:ext cx="311456" cy="245879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箭头: 右 48">
            <a:extLst>
              <a:ext uri="{FF2B5EF4-FFF2-40B4-BE49-F238E27FC236}">
                <a16:creationId xmlns:a16="http://schemas.microsoft.com/office/drawing/2014/main" id="{4A86B989-A239-5183-342B-851ADD7F47A8}"/>
              </a:ext>
            </a:extLst>
          </p:cNvPr>
          <p:cNvSpPr/>
          <p:nvPr/>
        </p:nvSpPr>
        <p:spPr>
          <a:xfrm>
            <a:off x="3211280" y="4109417"/>
            <a:ext cx="311456" cy="245879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箭头: 右 49">
            <a:extLst>
              <a:ext uri="{FF2B5EF4-FFF2-40B4-BE49-F238E27FC236}">
                <a16:creationId xmlns:a16="http://schemas.microsoft.com/office/drawing/2014/main" id="{D3DA9F4B-CEE8-D294-A1FE-FB3F6E984F76}"/>
              </a:ext>
            </a:extLst>
          </p:cNvPr>
          <p:cNvSpPr/>
          <p:nvPr/>
        </p:nvSpPr>
        <p:spPr>
          <a:xfrm rot="10800000">
            <a:off x="3867838" y="4109417"/>
            <a:ext cx="311456" cy="245879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箭头: 右 50">
            <a:extLst>
              <a:ext uri="{FF2B5EF4-FFF2-40B4-BE49-F238E27FC236}">
                <a16:creationId xmlns:a16="http://schemas.microsoft.com/office/drawing/2014/main" id="{98DE8EAD-C2A0-15B3-F7CD-36D90DBC0E58}"/>
              </a:ext>
            </a:extLst>
          </p:cNvPr>
          <p:cNvSpPr/>
          <p:nvPr/>
        </p:nvSpPr>
        <p:spPr>
          <a:xfrm rot="16200000">
            <a:off x="3544331" y="4444664"/>
            <a:ext cx="311456" cy="245879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EF086401-818A-422A-C00B-815F47F0BFC8}"/>
              </a:ext>
            </a:extLst>
          </p:cNvPr>
          <p:cNvSpPr txBox="1"/>
          <p:nvPr/>
        </p:nvSpPr>
        <p:spPr>
          <a:xfrm>
            <a:off x="838866" y="5670824"/>
            <a:ext cx="6130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Single tube: higher surface-to-volume of cold moderator</a:t>
            </a:r>
            <a:endParaRPr lang="zh-CN" altLang="en-US" sz="2000" dirty="0"/>
          </a:p>
        </p:txBody>
      </p:sp>
      <p:sp>
        <p:nvSpPr>
          <p:cNvPr id="56" name="箭头: 右 55">
            <a:extLst>
              <a:ext uri="{FF2B5EF4-FFF2-40B4-BE49-F238E27FC236}">
                <a16:creationId xmlns:a16="http://schemas.microsoft.com/office/drawing/2014/main" id="{8F0F583F-496D-FA74-F6D7-F5A0D0497B04}"/>
              </a:ext>
            </a:extLst>
          </p:cNvPr>
          <p:cNvSpPr/>
          <p:nvPr/>
        </p:nvSpPr>
        <p:spPr>
          <a:xfrm>
            <a:off x="7063774" y="5752892"/>
            <a:ext cx="963561" cy="2359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01CF5378-5FB2-CBC7-7B67-39289A46F189}"/>
              </a:ext>
            </a:extLst>
          </p:cNvPr>
          <p:cNvSpPr txBox="1"/>
          <p:nvPr/>
        </p:nvSpPr>
        <p:spPr>
          <a:xfrm>
            <a:off x="8233911" y="5670824"/>
            <a:ext cx="3334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High cold neutron brightness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281523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6603</TotalTime>
  <Words>873</Words>
  <Application>Microsoft Office PowerPoint</Application>
  <PresentationFormat>Widescreen</PresentationFormat>
  <Paragraphs>231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Calibri-Italic</vt:lpstr>
      <vt:lpstr>Arial</vt:lpstr>
      <vt:lpstr>Calibri</vt:lpstr>
      <vt:lpstr>Calibri Light</vt:lpstr>
      <vt:lpstr>Cambria Math</vt:lpstr>
      <vt:lpstr>Wingdings</vt:lpstr>
      <vt:lpstr>Office Theme</vt:lpstr>
      <vt:lpstr>Investigation of Star-like Moderator-Reflector Structure for the High Brilliance Neutron Source (HBS)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Chen, Junyang</dc:creator>
  <cp:lastModifiedBy>Chen, Junyang</cp:lastModifiedBy>
  <cp:revision>35</cp:revision>
  <dcterms:created xsi:type="dcterms:W3CDTF">2023-06-14T21:20:52Z</dcterms:created>
  <dcterms:modified xsi:type="dcterms:W3CDTF">2024-04-17T11:10:27Z</dcterms:modified>
</cp:coreProperties>
</file>