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69" r:id="rId3"/>
    <p:sldId id="341" r:id="rId4"/>
    <p:sldId id="1106" r:id="rId5"/>
    <p:sldId id="1105" r:id="rId6"/>
    <p:sldId id="1110" r:id="rId7"/>
    <p:sldId id="1111" r:id="rId8"/>
    <p:sldId id="336" r:id="rId9"/>
    <p:sldId id="320" r:id="rId10"/>
    <p:sldId id="324" r:id="rId11"/>
    <p:sldId id="329" r:id="rId12"/>
    <p:sldId id="328" r:id="rId13"/>
    <p:sldId id="330" r:id="rId14"/>
    <p:sldId id="323" r:id="rId15"/>
    <p:sldId id="326" r:id="rId16"/>
    <p:sldId id="327" r:id="rId17"/>
    <p:sldId id="332" r:id="rId18"/>
    <p:sldId id="352" r:id="rId19"/>
    <p:sldId id="1101" r:id="rId20"/>
    <p:sldId id="1108" r:id="rId21"/>
    <p:sldId id="1103" r:id="rId22"/>
    <p:sldId id="342" r:id="rId23"/>
    <p:sldId id="264" r:id="rId24"/>
    <p:sldId id="258" r:id="rId25"/>
    <p:sldId id="1107" r:id="rId26"/>
    <p:sldId id="340" r:id="rId27"/>
    <p:sldId id="1112" r:id="rId28"/>
    <p:sldId id="256" r:id="rId29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FF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1047" autoAdjust="0"/>
  </p:normalViewPr>
  <p:slideViewPr>
    <p:cSldViewPr showGuides="1">
      <p:cViewPr>
        <p:scale>
          <a:sx n="59" d="100"/>
          <a:sy n="59" d="100"/>
        </p:scale>
        <p:origin x="86" y="470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31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169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08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55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15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3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3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03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5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82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6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53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3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12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43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7C23-EFD9-A784-398C-733CAC45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D030D-7A78-3E65-6DEA-E30EC1862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D6AB-3DB2-9EFC-4D5F-FA65957C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C5E7-3754-4229-A869-7908C5FF799D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3D036-F406-B2D6-203E-A590053A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8D39-FFDD-17C7-B95B-0DD568C5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8025-90E3-402B-A88F-278BEF3C79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7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2B73-380D-4476-A480-60AE9740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CFCB6-0779-42FE-8422-45D1E177F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CC66-6705-4F19-91B3-76E7AA97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1DD94-0A33-469C-BDC8-9FA6F2B3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B4C2-C995-4926-B7AD-22384A99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5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C48F-4096-4329-B97E-9037BA45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65CC-115B-4FBB-A661-B755CC6B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21745-C87A-4442-A81E-282619A0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0BF2-8A15-46D4-B3B6-C51D97E4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52790-C4F5-4CB7-9ED6-056397D5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6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9595-6E1D-4919-ABEF-7D0EF705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DD5A1-C647-453A-92BA-BFD5DBB1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015D-0520-4ADC-B3EE-FFF4CC7B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999B7-B3C4-4AD3-9B19-B9A98F21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8363-6F05-408A-B9D4-E7310348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DD61-76A3-4A0E-B075-6410AA5B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52CB-B0B4-46AF-AEF8-8F6DF75AE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30E35-D535-4E90-AAEC-5C75C75DE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6C04C-7176-4F38-83F3-1C65A851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9BA93-820C-4EEE-8E9C-26C4948B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F4FB1-3E67-4589-8757-1442DE57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84F2-E0F2-4465-AA78-091F8950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F0432-E080-4F5D-B1C4-1DB5D24E3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8099C-AD99-4316-B750-045FB76D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22469-2CE9-413E-B451-2E38BBB11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53001-3A5D-452C-9C31-DB1AC02A8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1BEBE-5496-4B08-8ADB-3432E4E1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5EE89-434D-4D7F-9089-7BCF5BA6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B0660-28D8-4D38-99C2-3CF4F7D1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AFDF-53E9-4586-9C71-0EC71C2B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BB71A-FD2D-45D1-A8E0-E4153E3E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AAC98-7B26-48A8-8105-49D2536F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5555F-F354-4643-BC5A-FB5A026E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63B53-8101-42E9-82A7-BB5E7693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E68E4-EEF5-4BBE-B2D0-2175F32C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2EED-DB3B-4493-92EB-6D716EEE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DCA1-1281-47C0-9831-C475A6A2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8B6B-E218-4AA8-85AD-A16392A7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CACB0-9433-4AAE-B888-DED4F65E5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E5F7A-64A3-4EEE-9F2A-16074A01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AEC4-DADB-438F-B45C-59598FFA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C15AC-7D92-4D4F-B860-F2BF4BB0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4A29-FC45-4D2F-8D40-0470D306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E2202-B18E-4164-A513-015E3690E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5BCFE-3E66-4638-AD40-DBD354951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47C94-CFB9-4831-9219-4B7C543E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4B590-82A9-4AA5-8D32-1144D152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3ED08-A85F-431E-AA60-4373018C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4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68AD-3FC8-4CBB-9CDE-A8DA4F90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DBEA4-7464-4C81-A2C8-49BD2788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7ACAA-46CD-46E3-A151-A6195C45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D315-D47A-4D2C-BADE-B289BF4D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9A1A6-30A7-46D7-8411-37B8BAEE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3A1F5-B699-4A7C-AAA3-DC9134790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3AABE-3CCE-4C20-B2BA-3839BCE8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1049-6466-4194-A028-8641E749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44CEF-F0F4-4A48-A687-5A5069CF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194EC-266B-43D0-B99C-E0DBD1B4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14 February 2024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0C2FE-B583-45D5-A570-3586EC7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2E36C-B41B-4BAC-9356-E8DC7B630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691B-FA5B-4C23-908B-42FB50537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43DF-2BB1-476D-85EE-805FF71A96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556A-210C-41BE-91D0-370B8F3DC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576CE-32BB-4EA3-9AC4-62EAE0270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EAA2-99E2-4A1C-B57D-A836825DB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1.emf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EFFBE9B-CD90-40DF-A947-B2CFD616F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371475" y="341313"/>
            <a:ext cx="11449050" cy="30876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71" y="3936253"/>
            <a:ext cx="10728324" cy="623404"/>
          </a:xfrm>
        </p:spPr>
        <p:txBody>
          <a:bodyPr/>
          <a:lstStyle/>
          <a:p>
            <a:r>
              <a:rPr lang="en-US" sz="2500" dirty="0"/>
              <a:t>Towards the development of a very cold neutron source </a:t>
            </a:r>
            <a:endParaRPr lang="en-US" sz="25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69" y="5720072"/>
            <a:ext cx="10728325" cy="360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LENS-ELENA NEUTRON MODERATOR WORKSHOP | 17</a:t>
            </a:r>
            <a:r>
              <a:rPr lang="en-US" noProof="0" dirty="0">
                <a:solidFill>
                  <a:schemeClr val="tx2"/>
                </a:solidFill>
              </a:rPr>
              <a:t>.04.2024  I  Dalini D. maharaj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5F65145-80CE-4F50-8C39-4EEE42342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EFC7C7-01B1-420C-BA8C-4BFD326099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469" y="4387040"/>
            <a:ext cx="10728325" cy="727162"/>
          </a:xfrm>
        </p:spPr>
        <p:txBody>
          <a:bodyPr/>
          <a:lstStyle/>
          <a:p>
            <a:r>
              <a:rPr lang="en-US" sz="2500" dirty="0"/>
              <a:t>For the high brilliance neutron source (HBS)</a:t>
            </a:r>
          </a:p>
        </p:txBody>
      </p:sp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051560"/>
            <a:ext cx="11449050" cy="1252728"/>
          </a:xfrm>
        </p:spPr>
        <p:txBody>
          <a:bodyPr/>
          <a:lstStyle/>
          <a:p>
            <a:r>
              <a:rPr lang="en-US" sz="2000" noProof="0" dirty="0">
                <a:solidFill>
                  <a:schemeClr val="bg1">
                    <a:lumMod val="85000"/>
                  </a:schemeClr>
                </a:solidFill>
              </a:rPr>
              <a:t>Solid D</a:t>
            </a:r>
            <a:r>
              <a:rPr lang="en-US" sz="2000" baseline="-25000" noProof="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Methane (in phase II)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Clathrates – THF-hydrates, methane hydrate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D8690-ED48-40E2-943D-6EAABF21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860662"/>
            <a:ext cx="2664296" cy="2774028"/>
          </a:xfrm>
          <a:prstGeom prst="rect">
            <a:avLst/>
          </a:prstGeom>
        </p:spPr>
      </p:pic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ED32AC8B-DA0D-4B8B-8C8E-512194F7162A}"/>
              </a:ext>
            </a:extLst>
          </p:cNvPr>
          <p:cNvSpPr txBox="1">
            <a:spLocks/>
          </p:cNvSpPr>
          <p:nvPr/>
        </p:nvSpPr>
        <p:spPr>
          <a:xfrm>
            <a:off x="6942094" y="3634690"/>
            <a:ext cx="3852428" cy="24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Y. Shin </a:t>
            </a:r>
            <a:r>
              <a:rPr lang="en-US" sz="1000" i="1" dirty="0"/>
              <a:t>et al</a:t>
            </a:r>
            <a:r>
              <a:rPr lang="en-US" sz="1000" dirty="0"/>
              <a:t>, </a:t>
            </a:r>
            <a:r>
              <a:rPr lang="en-US" sz="1000" dirty="0" err="1"/>
              <a:t>Nuc</a:t>
            </a:r>
            <a:r>
              <a:rPr lang="en-US" sz="1000" dirty="0"/>
              <a:t>. Ins. Meth Phys Res A </a:t>
            </a:r>
            <a:r>
              <a:rPr lang="en-US" sz="1000" b="1" dirty="0"/>
              <a:t>620</a:t>
            </a:r>
            <a:r>
              <a:rPr lang="en-US" sz="1000" dirty="0"/>
              <a:t> pp. 382–390 (2010).</a:t>
            </a:r>
            <a:endParaRPr lang="en-US" sz="1000" baseline="-25000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E21CDC2D-E275-4928-B9BB-6DBE77770960}"/>
              </a:ext>
            </a:extLst>
          </p:cNvPr>
          <p:cNvSpPr txBox="1">
            <a:spLocks/>
          </p:cNvSpPr>
          <p:nvPr/>
        </p:nvSpPr>
        <p:spPr>
          <a:xfrm>
            <a:off x="337886" y="2564904"/>
            <a:ext cx="6334178" cy="106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Transition to phase II below 20.4 K</a:t>
            </a:r>
          </a:p>
          <a:p>
            <a:pPr lvl="1"/>
            <a:r>
              <a:rPr lang="en-US" sz="1800" dirty="0"/>
              <a:t>Partially orientationally ordered state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C05FDCC0-17A2-4006-8F6D-B9E236AFB04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413158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051560"/>
            <a:ext cx="11449050" cy="1252728"/>
          </a:xfrm>
        </p:spPr>
        <p:txBody>
          <a:bodyPr/>
          <a:lstStyle/>
          <a:p>
            <a:r>
              <a:rPr lang="en-US" sz="2000" noProof="0" dirty="0">
                <a:solidFill>
                  <a:schemeClr val="bg1">
                    <a:lumMod val="85000"/>
                  </a:schemeClr>
                </a:solidFill>
              </a:rPr>
              <a:t>Solid D</a:t>
            </a:r>
            <a:r>
              <a:rPr lang="en-US" sz="2000" baseline="-25000" noProof="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Methane (in phase II)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Clathrates – THF-hydrates, methane hydrate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B8A5273E-3613-4351-8090-D2C98ECC286D}"/>
              </a:ext>
            </a:extLst>
          </p:cNvPr>
          <p:cNvSpPr txBox="1">
            <a:spLocks/>
          </p:cNvSpPr>
          <p:nvPr/>
        </p:nvSpPr>
        <p:spPr>
          <a:xfrm>
            <a:off x="337886" y="2564904"/>
            <a:ext cx="6334178" cy="106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Transition to phase II below 20.4 K</a:t>
            </a:r>
          </a:p>
          <a:p>
            <a:pPr lvl="1"/>
            <a:r>
              <a:rPr lang="en-US" sz="1800" dirty="0"/>
              <a:t>Partially orientationally ordered state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ED32AC8B-DA0D-4B8B-8C8E-512194F7162A}"/>
              </a:ext>
            </a:extLst>
          </p:cNvPr>
          <p:cNvSpPr txBox="1">
            <a:spLocks/>
          </p:cNvSpPr>
          <p:nvPr/>
        </p:nvSpPr>
        <p:spPr>
          <a:xfrm>
            <a:off x="7484051" y="5547484"/>
            <a:ext cx="3852428" cy="24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S. </a:t>
            </a:r>
            <a:r>
              <a:rPr lang="en-US" sz="1000" dirty="0" err="1"/>
              <a:t>Grieger</a:t>
            </a:r>
            <a:r>
              <a:rPr lang="en-US" sz="1000" dirty="0"/>
              <a:t> </a:t>
            </a:r>
            <a:r>
              <a:rPr lang="en-US" sz="1000" i="1" dirty="0"/>
              <a:t>et al</a:t>
            </a:r>
            <a:r>
              <a:rPr lang="en-US" sz="1000" dirty="0"/>
              <a:t>, </a:t>
            </a:r>
            <a:r>
              <a:rPr lang="de-DE" sz="1000" dirty="0"/>
              <a:t>J. Chem. Phys. </a:t>
            </a:r>
            <a:r>
              <a:rPr lang="de-DE" sz="1000" b="1" dirty="0"/>
              <a:t>109</a:t>
            </a:r>
            <a:r>
              <a:rPr lang="de-DE" sz="1000" dirty="0"/>
              <a:t> 3161–3175 (1998)</a:t>
            </a:r>
            <a:r>
              <a:rPr lang="en-US" sz="1000" dirty="0"/>
              <a:t>.</a:t>
            </a:r>
            <a:endParaRPr lang="en-US" sz="1000" baseline="-25000" dirty="0"/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0E4D9F4E-D6A2-40D5-B179-2FA075E52B9C}"/>
              </a:ext>
            </a:extLst>
          </p:cNvPr>
          <p:cNvSpPr txBox="1">
            <a:spLocks/>
          </p:cNvSpPr>
          <p:nvPr/>
        </p:nvSpPr>
        <p:spPr>
          <a:xfrm>
            <a:off x="532266" y="3409205"/>
            <a:ext cx="2404242" cy="1279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Disordered sites - O</a:t>
            </a:r>
            <a:r>
              <a:rPr lang="en-US" sz="1400" b="1" baseline="-25000" dirty="0"/>
              <a:t>h</a:t>
            </a:r>
            <a:endParaRPr lang="en-US" sz="14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400" dirty="0"/>
              <a:t>Weak CEF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400" dirty="0"/>
              <a:t>No molecular field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C00000"/>
                </a:solidFill>
              </a:rPr>
              <a:t>Almost free quantum rotor!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2DA431-7316-4EC4-8985-A0206984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638411"/>
            <a:ext cx="4036243" cy="3581177"/>
          </a:xfrm>
          <a:prstGeom prst="rect">
            <a:avLst/>
          </a:prstGeom>
        </p:spPr>
      </p:pic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438BF95E-425B-4ADC-A09D-427DDE822D5F}"/>
              </a:ext>
            </a:extLst>
          </p:cNvPr>
          <p:cNvSpPr txBox="1">
            <a:spLocks/>
          </p:cNvSpPr>
          <p:nvPr/>
        </p:nvSpPr>
        <p:spPr>
          <a:xfrm>
            <a:off x="3287688" y="3409205"/>
            <a:ext cx="1998222" cy="9916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Ordered sites - D</a:t>
            </a:r>
            <a:r>
              <a:rPr lang="en-US" sz="1400" b="1" baseline="-25000" dirty="0"/>
              <a:t>2d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400" dirty="0"/>
              <a:t>-</a:t>
            </a:r>
            <a:r>
              <a:rPr lang="en-US" sz="1400" dirty="0" err="1"/>
              <a:t>Librational</a:t>
            </a:r>
            <a:r>
              <a:rPr lang="en-US" sz="1400" dirty="0"/>
              <a:t> modes</a:t>
            </a:r>
          </a:p>
          <a:p>
            <a:pPr marL="0" indent="0" algn="ctr">
              <a:buNone/>
            </a:pPr>
            <a:r>
              <a:rPr lang="en-US" sz="1400" dirty="0"/>
              <a:t>-Rotational tunneling</a:t>
            </a: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3B76E885-9165-4158-982C-27C24998B62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269862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051560"/>
            <a:ext cx="11449050" cy="1252728"/>
          </a:xfrm>
        </p:spPr>
        <p:txBody>
          <a:bodyPr/>
          <a:lstStyle/>
          <a:p>
            <a:r>
              <a:rPr lang="en-US" sz="2000" noProof="0" dirty="0">
                <a:solidFill>
                  <a:schemeClr val="bg1">
                    <a:lumMod val="85000"/>
                  </a:schemeClr>
                </a:solidFill>
              </a:rPr>
              <a:t>Solid D</a:t>
            </a:r>
            <a:r>
              <a:rPr lang="en-US" sz="2000" baseline="-25000" noProof="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Methane (in phase II)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Clathrates – THF-hydrates, methane hydrate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B8A5273E-3613-4351-8090-D2C98ECC286D}"/>
              </a:ext>
            </a:extLst>
          </p:cNvPr>
          <p:cNvSpPr txBox="1">
            <a:spLocks/>
          </p:cNvSpPr>
          <p:nvPr/>
        </p:nvSpPr>
        <p:spPr>
          <a:xfrm>
            <a:off x="337886" y="2564904"/>
            <a:ext cx="6334178" cy="1069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Transition to phase II below 20.4 K</a:t>
            </a:r>
          </a:p>
          <a:p>
            <a:pPr lvl="1"/>
            <a:r>
              <a:rPr lang="en-US" sz="1800" dirty="0"/>
              <a:t>Partially orientationally ordered state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ED32AC8B-DA0D-4B8B-8C8E-512194F7162A}"/>
              </a:ext>
            </a:extLst>
          </p:cNvPr>
          <p:cNvSpPr txBox="1">
            <a:spLocks/>
          </p:cNvSpPr>
          <p:nvPr/>
        </p:nvSpPr>
        <p:spPr>
          <a:xfrm>
            <a:off x="7484050" y="5558165"/>
            <a:ext cx="3852428" cy="248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Y. Shin </a:t>
            </a:r>
            <a:r>
              <a:rPr lang="en-US" sz="1000" i="1" dirty="0"/>
              <a:t>et al</a:t>
            </a:r>
            <a:r>
              <a:rPr lang="en-US" sz="1000" dirty="0"/>
              <a:t>, </a:t>
            </a:r>
            <a:r>
              <a:rPr lang="en-US" sz="1000" dirty="0" err="1"/>
              <a:t>Nuc</a:t>
            </a:r>
            <a:r>
              <a:rPr lang="en-US" sz="1000" dirty="0"/>
              <a:t>. Ins. Meth Phys Res A </a:t>
            </a:r>
            <a:r>
              <a:rPr lang="en-US" sz="1000" b="1" dirty="0"/>
              <a:t>620</a:t>
            </a:r>
            <a:r>
              <a:rPr lang="en-US" sz="1000" dirty="0"/>
              <a:t> pp. 382–390 (2010).</a:t>
            </a:r>
            <a:endParaRPr lang="en-US" sz="1000" baseline="-25000" dirty="0"/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0E4D9F4E-D6A2-40D5-B179-2FA075E52B9C}"/>
              </a:ext>
            </a:extLst>
          </p:cNvPr>
          <p:cNvSpPr txBox="1">
            <a:spLocks/>
          </p:cNvSpPr>
          <p:nvPr/>
        </p:nvSpPr>
        <p:spPr>
          <a:xfrm>
            <a:off x="477491" y="3895306"/>
            <a:ext cx="2404242" cy="12797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¾ Disordered sites - O</a:t>
            </a:r>
            <a:r>
              <a:rPr lang="en-US" sz="1400" b="1" baseline="-25000" dirty="0"/>
              <a:t>h</a:t>
            </a:r>
            <a:endParaRPr lang="en-US" sz="14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400" dirty="0"/>
              <a:t>Weak CEF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400" dirty="0"/>
              <a:t>No molecular field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C00000"/>
                </a:solidFill>
              </a:rPr>
              <a:t>Almost free quantum rotor!</a:t>
            </a: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E2ADB02E-24F0-417C-A754-2189D89E758E}"/>
              </a:ext>
            </a:extLst>
          </p:cNvPr>
          <p:cNvSpPr txBox="1">
            <a:spLocks/>
          </p:cNvSpPr>
          <p:nvPr/>
        </p:nvSpPr>
        <p:spPr>
          <a:xfrm>
            <a:off x="477491" y="5435643"/>
            <a:ext cx="6840900" cy="532669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C00000"/>
                </a:solidFill>
              </a:rPr>
              <a:t>Free rotor contributes the most significantly to the scattering cross section</a:t>
            </a:r>
            <a:r>
              <a:rPr lang="en-US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36C8D-9C8F-4AA1-9BEE-EEA455B9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044" y="932180"/>
            <a:ext cx="3272441" cy="433523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2EFF2B-81B1-46A1-82FB-F2957A977268}"/>
              </a:ext>
            </a:extLst>
          </p:cNvPr>
          <p:cNvCxnSpPr>
            <a:cxnSpLocks/>
          </p:cNvCxnSpPr>
          <p:nvPr/>
        </p:nvCxnSpPr>
        <p:spPr>
          <a:xfrm flipV="1">
            <a:off x="9552384" y="4148866"/>
            <a:ext cx="0" cy="504056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1E521DCD-0333-4BB4-BABB-25E29AA24C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85A95169-01A5-45FF-BCDE-CA035EF95A84}"/>
              </a:ext>
            </a:extLst>
          </p:cNvPr>
          <p:cNvSpPr txBox="1">
            <a:spLocks/>
          </p:cNvSpPr>
          <p:nvPr/>
        </p:nvSpPr>
        <p:spPr>
          <a:xfrm>
            <a:off x="3739635" y="4047706"/>
            <a:ext cx="3578756" cy="10697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¼ Ordered sites - D</a:t>
            </a:r>
            <a:r>
              <a:rPr lang="en-US" sz="1400" b="1" baseline="-25000" dirty="0"/>
              <a:t>2d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400" dirty="0"/>
              <a:t>-</a:t>
            </a:r>
            <a:r>
              <a:rPr lang="en-US" sz="1400" dirty="0" err="1"/>
              <a:t>Librate</a:t>
            </a:r>
            <a:r>
              <a:rPr lang="en-US" sz="1400" dirty="0"/>
              <a:t> in minima of orientational potential</a:t>
            </a:r>
          </a:p>
          <a:p>
            <a:pPr marL="0" indent="0" algn="ctr">
              <a:buNone/>
            </a:pPr>
            <a:r>
              <a:rPr lang="en-US" sz="1400" dirty="0"/>
              <a:t>-Rotational tunneling</a:t>
            </a:r>
          </a:p>
        </p:txBody>
      </p:sp>
    </p:spTree>
    <p:extLst>
      <p:ext uri="{BB962C8B-B14F-4D97-AF65-F5344CB8AC3E}">
        <p14:creationId xmlns:p14="http://schemas.microsoft.com/office/powerpoint/2010/main" val="40818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13</a:t>
            </a:fld>
            <a:endParaRPr lang="en-US" noProof="0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A8FFFF7C-4FCB-4E19-A8E3-5D009222B279}"/>
              </a:ext>
            </a:extLst>
          </p:cNvPr>
          <p:cNvSpPr txBox="1">
            <a:spLocks/>
          </p:cNvSpPr>
          <p:nvPr/>
        </p:nvSpPr>
        <p:spPr>
          <a:xfrm>
            <a:off x="337886" y="2564904"/>
            <a:ext cx="6982250" cy="34563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Inclusion compounds containing nanovoids</a:t>
            </a:r>
          </a:p>
          <a:p>
            <a:r>
              <a:rPr lang="en-US" sz="1800" dirty="0"/>
              <a:t>Very large unit cell; a ~ 17 Å</a:t>
            </a:r>
          </a:p>
          <a:p>
            <a:r>
              <a:rPr lang="en-US" sz="1800" dirty="0"/>
              <a:t>Cages can host guest molecules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THF (TDF) - C</a:t>
            </a:r>
            <a:r>
              <a:rPr lang="en-US" sz="1600" baseline="-25000" dirty="0"/>
              <a:t>4</a:t>
            </a:r>
            <a:r>
              <a:rPr lang="en-US" sz="1600" dirty="0"/>
              <a:t>H</a:t>
            </a:r>
            <a:r>
              <a:rPr lang="en-US" sz="1600" baseline="-25000" dirty="0"/>
              <a:t>8</a:t>
            </a:r>
            <a:r>
              <a:rPr lang="en-US" sz="1600" dirty="0"/>
              <a:t>O (C</a:t>
            </a:r>
            <a:r>
              <a:rPr lang="en-US" sz="1600" baseline="-25000" dirty="0"/>
              <a:t>4</a:t>
            </a:r>
            <a:r>
              <a:rPr lang="en-US" sz="1600" dirty="0"/>
              <a:t>D</a:t>
            </a:r>
            <a:r>
              <a:rPr lang="en-US" sz="1600" baseline="-25000" dirty="0"/>
              <a:t>8</a:t>
            </a:r>
            <a:r>
              <a:rPr lang="en-US" sz="1600" dirty="0"/>
              <a:t>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Oxygen - O</a:t>
            </a:r>
            <a:r>
              <a:rPr lang="en-US" sz="1600" baseline="-25000" dirty="0"/>
              <a:t>2 </a:t>
            </a:r>
            <a:r>
              <a:rPr lang="en-US" sz="1600" dirty="0"/>
              <a:t>(triplet GS with zero-field splitting of 0.4 </a:t>
            </a:r>
            <a:r>
              <a:rPr lang="en-US" sz="1600" dirty="0" err="1"/>
              <a:t>meV</a:t>
            </a:r>
            <a:r>
              <a:rPr lang="en-US" sz="16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Methane - CH</a:t>
            </a:r>
            <a:r>
              <a:rPr lang="en-US" sz="1600" baseline="-25000" dirty="0"/>
              <a:t>4 </a:t>
            </a:r>
            <a:r>
              <a:rPr lang="en-US" sz="1600" dirty="0"/>
              <a:t>(discussed previously)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76E2E3-26BC-4393-ABE7-018AF0637463}"/>
              </a:ext>
            </a:extLst>
          </p:cNvPr>
          <p:cNvGrpSpPr/>
          <p:nvPr/>
        </p:nvGrpSpPr>
        <p:grpSpPr>
          <a:xfrm>
            <a:off x="8189746" y="2610940"/>
            <a:ext cx="3619304" cy="1635863"/>
            <a:chOff x="8189746" y="1017757"/>
            <a:chExt cx="3619304" cy="16358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136682-EE16-41D5-BBF7-139134DF2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943" y="1017757"/>
              <a:ext cx="2076107" cy="13763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996890-4CCE-4935-9532-8687D5C67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746" y="1554576"/>
              <a:ext cx="886969" cy="2743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783822-29D9-46BB-BC59-C5CFDF68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747" y="1934692"/>
              <a:ext cx="1090243" cy="228600"/>
            </a:xfrm>
            <a:prstGeom prst="rect">
              <a:avLst/>
            </a:prstGeom>
          </p:spPr>
        </p:pic>
        <p:sp>
          <p:nvSpPr>
            <p:cNvPr id="13" name="Inhaltsplatzhalter 6">
              <a:extLst>
                <a:ext uri="{FF2B5EF4-FFF2-40B4-BE49-F238E27FC236}">
                  <a16:creationId xmlns:a16="http://schemas.microsoft.com/office/drawing/2014/main" id="{D4F3AA02-6D87-4C70-980B-3C4674D3AEBE}"/>
                </a:ext>
              </a:extLst>
            </p:cNvPr>
            <p:cNvSpPr txBox="1">
              <a:spLocks/>
            </p:cNvSpPr>
            <p:nvPr/>
          </p:nvSpPr>
          <p:spPr>
            <a:xfrm>
              <a:off x="8400256" y="2427942"/>
              <a:ext cx="3076477" cy="2256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000" dirty="0"/>
                <a:t>A. </a:t>
              </a:r>
              <a:r>
                <a:rPr lang="en-US" sz="1000" dirty="0" err="1"/>
                <a:t>Falenty</a:t>
              </a:r>
              <a:r>
                <a:rPr lang="en-US" sz="1000" dirty="0"/>
                <a:t> </a:t>
              </a:r>
              <a:r>
                <a:rPr lang="en-US" sz="1000" i="1" dirty="0"/>
                <a:t>et al</a:t>
              </a:r>
              <a:r>
                <a:rPr lang="en-US" sz="1000" dirty="0"/>
                <a:t>, Nature </a:t>
              </a:r>
              <a:r>
                <a:rPr lang="en-US" sz="1000" b="1" dirty="0"/>
                <a:t>516</a:t>
              </a:r>
              <a:r>
                <a:rPr lang="en-US" sz="1000" dirty="0"/>
                <a:t> pp. 231-233 (2014).</a:t>
              </a:r>
              <a:endParaRPr lang="en-US" sz="1000" baseline="-25000" dirty="0"/>
            </a:p>
          </p:txBody>
        </p:sp>
      </p:grp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4DEB44B9-7288-479D-B413-6D1B94C28400}"/>
              </a:ext>
            </a:extLst>
          </p:cNvPr>
          <p:cNvSpPr txBox="1">
            <a:spLocks/>
          </p:cNvSpPr>
          <p:nvPr/>
        </p:nvSpPr>
        <p:spPr>
          <a:xfrm>
            <a:off x="356616" y="1051560"/>
            <a:ext cx="11449050" cy="12486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Solid D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Methane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Clathrates – THF/TDF-hydrates, methane hydrate</a:t>
            </a: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4175FA6-F12C-482F-955D-F849BFD886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108709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BBE13A-652D-45D5-B3D8-82A75A19F7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17 April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36682-EE16-41D5-BBF7-139134DF2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43" y="1017757"/>
            <a:ext cx="2076107" cy="1376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E1F50-7E84-4A9C-92F9-8023373E5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23" y="2826422"/>
            <a:ext cx="3076476" cy="2316699"/>
          </a:xfrm>
          <a:prstGeom prst="rect">
            <a:avLst/>
          </a:prstGeom>
        </p:spPr>
      </p:pic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A8FFFF7C-4FCB-4E19-A8E3-5D009222B279}"/>
              </a:ext>
            </a:extLst>
          </p:cNvPr>
          <p:cNvSpPr txBox="1">
            <a:spLocks/>
          </p:cNvSpPr>
          <p:nvPr/>
        </p:nvSpPr>
        <p:spPr>
          <a:xfrm>
            <a:off x="337886" y="2564904"/>
            <a:ext cx="6982250" cy="34563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Inclusion compounds containing nanovoids</a:t>
            </a:r>
          </a:p>
          <a:p>
            <a:r>
              <a:rPr lang="en-US" sz="1800" dirty="0"/>
              <a:t>Very large unit cell; a ~ 17 Å</a:t>
            </a:r>
          </a:p>
          <a:p>
            <a:r>
              <a:rPr lang="en-US" sz="1800" dirty="0"/>
              <a:t>Cages can host guest molecules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THF (TDF) - C</a:t>
            </a:r>
            <a:r>
              <a:rPr lang="en-US" sz="1600" baseline="-25000" dirty="0"/>
              <a:t>4</a:t>
            </a:r>
            <a:r>
              <a:rPr lang="en-US" sz="1600" dirty="0"/>
              <a:t>H</a:t>
            </a:r>
            <a:r>
              <a:rPr lang="en-US" sz="1600" baseline="-25000" dirty="0"/>
              <a:t>8</a:t>
            </a:r>
            <a:r>
              <a:rPr lang="en-US" sz="1600" dirty="0"/>
              <a:t>O (C</a:t>
            </a:r>
            <a:r>
              <a:rPr lang="en-US" sz="1600" baseline="-25000" dirty="0"/>
              <a:t>4</a:t>
            </a:r>
            <a:r>
              <a:rPr lang="en-US" sz="1600" dirty="0"/>
              <a:t>D</a:t>
            </a:r>
            <a:r>
              <a:rPr lang="en-US" sz="1600" baseline="-25000" dirty="0"/>
              <a:t>8</a:t>
            </a:r>
            <a:r>
              <a:rPr lang="en-US" sz="1600" dirty="0"/>
              <a:t>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Oxygen - O</a:t>
            </a:r>
            <a:r>
              <a:rPr lang="en-US" sz="1600" baseline="-25000" dirty="0"/>
              <a:t>2 </a:t>
            </a:r>
            <a:r>
              <a:rPr lang="en-US" sz="1600" dirty="0"/>
              <a:t>(triplet GS – E* = 0.4 </a:t>
            </a:r>
            <a:r>
              <a:rPr lang="en-US" sz="1600" dirty="0" err="1"/>
              <a:t>meV</a:t>
            </a:r>
            <a:r>
              <a:rPr lang="en-US" sz="16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Methane - CH</a:t>
            </a:r>
            <a:r>
              <a:rPr lang="en-US" sz="1600" baseline="-25000" dirty="0"/>
              <a:t>4 </a:t>
            </a:r>
            <a:r>
              <a:rPr lang="en-US" sz="1600" dirty="0"/>
              <a:t>(discussed previously)</a:t>
            </a:r>
          </a:p>
          <a:p>
            <a:r>
              <a:rPr lang="en-US" sz="1800" dirty="0" err="1"/>
              <a:t>HighNESS</a:t>
            </a:r>
            <a:r>
              <a:rPr lang="en-US" sz="1800" dirty="0"/>
              <a:t> - Cross sections developed for THF (TDF)-clathrates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96890-4CCE-4935-9532-8687D5C67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46" y="1554576"/>
            <a:ext cx="886969" cy="274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83822-29D9-46BB-BC59-C5CFDF680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47" y="1934692"/>
            <a:ext cx="1090243" cy="228600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4F3AA02-6D87-4C70-980B-3C4674D3AEBE}"/>
              </a:ext>
            </a:extLst>
          </p:cNvPr>
          <p:cNvSpPr txBox="1">
            <a:spLocks/>
          </p:cNvSpPr>
          <p:nvPr/>
        </p:nvSpPr>
        <p:spPr>
          <a:xfrm>
            <a:off x="8436854" y="2390335"/>
            <a:ext cx="3076477" cy="22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A. </a:t>
            </a:r>
            <a:r>
              <a:rPr lang="en-US" sz="1000" dirty="0" err="1"/>
              <a:t>Falenty</a:t>
            </a:r>
            <a:r>
              <a:rPr lang="en-US" sz="1000" dirty="0"/>
              <a:t> </a:t>
            </a:r>
            <a:r>
              <a:rPr lang="en-US" sz="1000" i="1" dirty="0"/>
              <a:t>et al</a:t>
            </a:r>
            <a:r>
              <a:rPr lang="en-US" sz="1000" dirty="0"/>
              <a:t>, Nature </a:t>
            </a:r>
            <a:r>
              <a:rPr lang="en-US" sz="1000" b="1" dirty="0"/>
              <a:t>516</a:t>
            </a:r>
            <a:r>
              <a:rPr lang="en-US" sz="1000" dirty="0"/>
              <a:t> pp. 231-233 (2014).</a:t>
            </a:r>
            <a:endParaRPr lang="en-US" sz="1000" baseline="-25000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1168B897-47DA-4E91-81B3-4D62F2CFE40F}"/>
              </a:ext>
            </a:extLst>
          </p:cNvPr>
          <p:cNvSpPr txBox="1">
            <a:spLocks/>
          </p:cNvSpPr>
          <p:nvPr/>
        </p:nvSpPr>
        <p:spPr>
          <a:xfrm>
            <a:off x="8402861" y="5238174"/>
            <a:ext cx="3600400" cy="22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V. </a:t>
            </a:r>
            <a:r>
              <a:rPr lang="en-US" sz="1000" dirty="0" err="1"/>
              <a:t>Czamler</a:t>
            </a:r>
            <a:r>
              <a:rPr lang="en-US" sz="1000" dirty="0"/>
              <a:t> </a:t>
            </a:r>
            <a:r>
              <a:rPr lang="en-US" sz="1000" i="1" dirty="0"/>
              <a:t>et al</a:t>
            </a:r>
            <a:r>
              <a:rPr lang="en-US" sz="1000" dirty="0"/>
              <a:t>, EPJ Web of Conferences </a:t>
            </a:r>
            <a:r>
              <a:rPr lang="en-US" sz="1000" b="1" dirty="0"/>
              <a:t>286</a:t>
            </a:r>
            <a:r>
              <a:rPr lang="en-US" sz="1000" dirty="0"/>
              <a:t> 05004 (2023).</a:t>
            </a:r>
            <a:endParaRPr lang="en-US" sz="1000" baseline="-25000" dirty="0"/>
          </a:p>
        </p:txBody>
      </p:sp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EF3D2512-B832-4F44-AD8B-CC2319CE943E}"/>
              </a:ext>
            </a:extLst>
          </p:cNvPr>
          <p:cNvSpPr txBox="1">
            <a:spLocks/>
          </p:cNvSpPr>
          <p:nvPr/>
        </p:nvSpPr>
        <p:spPr>
          <a:xfrm>
            <a:off x="356616" y="1051560"/>
            <a:ext cx="11449050" cy="125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Solid D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Methane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Clathrates </a:t>
            </a:r>
            <a:r>
              <a:rPr lang="en-US" sz="2000" b="1">
                <a:solidFill>
                  <a:srgbClr val="C00000"/>
                </a:solidFill>
              </a:rPr>
              <a:t>– THF/TDF-hydrates</a:t>
            </a:r>
            <a:r>
              <a:rPr lang="en-US" sz="2000" b="1" dirty="0">
                <a:solidFill>
                  <a:srgbClr val="C00000"/>
                </a:solidFill>
              </a:rPr>
              <a:t>, methane hydrate</a:t>
            </a:r>
          </a:p>
        </p:txBody>
      </p:sp>
    </p:spTree>
    <p:extLst>
      <p:ext uri="{BB962C8B-B14F-4D97-AF65-F5344CB8AC3E}">
        <p14:creationId xmlns:p14="http://schemas.microsoft.com/office/powerpoint/2010/main" val="344986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15</a:t>
            </a:fld>
            <a:endParaRPr lang="en-US" noProof="0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A8FFFF7C-4FCB-4E19-A8E3-5D009222B279}"/>
              </a:ext>
            </a:extLst>
          </p:cNvPr>
          <p:cNvSpPr txBox="1">
            <a:spLocks/>
          </p:cNvSpPr>
          <p:nvPr/>
        </p:nvSpPr>
        <p:spPr>
          <a:xfrm>
            <a:off x="337886" y="2564903"/>
            <a:ext cx="6200404" cy="2952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Cages can host guest molecules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THF (TDF) - C</a:t>
            </a:r>
            <a:r>
              <a:rPr lang="en-US" sz="1600" baseline="-25000" dirty="0"/>
              <a:t>4</a:t>
            </a:r>
            <a:r>
              <a:rPr lang="en-US" sz="1600" dirty="0"/>
              <a:t>H</a:t>
            </a:r>
            <a:r>
              <a:rPr lang="en-US" sz="1600" baseline="-25000" dirty="0"/>
              <a:t>8</a:t>
            </a:r>
            <a:r>
              <a:rPr lang="en-US" sz="1600" dirty="0"/>
              <a:t>O (C</a:t>
            </a:r>
            <a:r>
              <a:rPr lang="en-US" sz="1600" baseline="-25000" dirty="0"/>
              <a:t>4</a:t>
            </a:r>
            <a:r>
              <a:rPr lang="en-US" sz="1600" dirty="0"/>
              <a:t>D</a:t>
            </a:r>
            <a:r>
              <a:rPr lang="en-US" sz="1600" baseline="-25000" dirty="0"/>
              <a:t>8</a:t>
            </a:r>
            <a:r>
              <a:rPr lang="en-US" sz="1600" dirty="0"/>
              <a:t>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Oxygen - O</a:t>
            </a:r>
            <a:r>
              <a:rPr lang="en-US" sz="1600" baseline="-25000" dirty="0"/>
              <a:t>2 </a:t>
            </a:r>
            <a:r>
              <a:rPr lang="en-US" sz="1600" dirty="0"/>
              <a:t>(triplet GS – E* = 0.4 </a:t>
            </a:r>
            <a:r>
              <a:rPr lang="en-US" sz="1600" dirty="0" err="1"/>
              <a:t>meV</a:t>
            </a:r>
            <a:r>
              <a:rPr lang="en-US" sz="16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Methane - CH</a:t>
            </a:r>
            <a:r>
              <a:rPr lang="en-US" sz="1600" baseline="-25000" dirty="0"/>
              <a:t>4 </a:t>
            </a:r>
            <a:r>
              <a:rPr lang="en-US" sz="1600" dirty="0"/>
              <a:t>(discussed previously)</a:t>
            </a:r>
          </a:p>
          <a:p>
            <a:r>
              <a:rPr lang="en-US" sz="1800" dirty="0" err="1"/>
              <a:t>HighNESS</a:t>
            </a:r>
            <a:r>
              <a:rPr lang="en-US" sz="1800" dirty="0"/>
              <a:t> - Cross sections developed for THF-clathrates</a:t>
            </a:r>
          </a:p>
          <a:p>
            <a:r>
              <a:rPr lang="en-US" sz="1800" dirty="0"/>
              <a:t>Methane clathrate advantage over solid methane?</a:t>
            </a:r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1168B897-47DA-4E91-81B3-4D62F2CFE40F}"/>
              </a:ext>
            </a:extLst>
          </p:cNvPr>
          <p:cNvSpPr txBox="1">
            <a:spLocks/>
          </p:cNvSpPr>
          <p:nvPr/>
        </p:nvSpPr>
        <p:spPr>
          <a:xfrm>
            <a:off x="7386235" y="3077526"/>
            <a:ext cx="3600401" cy="232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V. </a:t>
            </a:r>
            <a:r>
              <a:rPr lang="en-US" sz="1000" dirty="0" err="1"/>
              <a:t>Czamler</a:t>
            </a:r>
            <a:r>
              <a:rPr lang="en-US" sz="1000" dirty="0"/>
              <a:t> </a:t>
            </a:r>
            <a:r>
              <a:rPr lang="en-US" sz="1000" i="1" dirty="0"/>
              <a:t>et al</a:t>
            </a:r>
            <a:r>
              <a:rPr lang="en-US" sz="1000" dirty="0"/>
              <a:t>, EPJ Web of Conferences </a:t>
            </a:r>
            <a:r>
              <a:rPr lang="en-US" sz="1000" b="1" dirty="0"/>
              <a:t>286</a:t>
            </a:r>
            <a:r>
              <a:rPr lang="en-US" sz="1000" dirty="0"/>
              <a:t> 05004 (2023).</a:t>
            </a:r>
            <a:endParaRPr lang="en-US" sz="1000" baseline="-2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436BA-46AF-4DB5-A0DE-C45E9D3F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051560"/>
            <a:ext cx="5604809" cy="18652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AF5EC7-3DCB-4849-B1FC-7F501B86B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276" y="3789040"/>
            <a:ext cx="5126317" cy="1557749"/>
          </a:xfrm>
          <a:prstGeom prst="rect">
            <a:avLst/>
          </a:prstGeom>
        </p:spPr>
      </p:pic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95CA4067-BA6E-4E84-A9BF-55BEBE57D0B4}"/>
              </a:ext>
            </a:extLst>
          </p:cNvPr>
          <p:cNvSpPr txBox="1">
            <a:spLocks/>
          </p:cNvSpPr>
          <p:nvPr/>
        </p:nvSpPr>
        <p:spPr>
          <a:xfrm>
            <a:off x="7386233" y="5517232"/>
            <a:ext cx="3600401" cy="232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/>
              <a:t>Y.C. Shin </a:t>
            </a:r>
            <a:r>
              <a:rPr lang="en-US" sz="1000" i="1" dirty="0"/>
              <a:t>et al</a:t>
            </a:r>
            <a:r>
              <a:rPr lang="en-US" sz="1000" dirty="0"/>
              <a:t>, Eur. </a:t>
            </a:r>
            <a:r>
              <a:rPr lang="en-US" sz="1000" dirty="0" err="1"/>
              <a:t>Phys.J</a:t>
            </a:r>
            <a:r>
              <a:rPr lang="en-US" sz="1000" dirty="0"/>
              <a:t>. Plus </a:t>
            </a:r>
            <a:r>
              <a:rPr lang="en-US" sz="1000" b="1" dirty="0"/>
              <a:t>136</a:t>
            </a:r>
            <a:r>
              <a:rPr lang="en-US" sz="1000" dirty="0"/>
              <a:t> 882 (2021).</a:t>
            </a:r>
            <a:endParaRPr lang="en-US" sz="1000" baseline="-25000" dirty="0"/>
          </a:p>
        </p:txBody>
      </p:sp>
      <p:sp>
        <p:nvSpPr>
          <p:cNvPr id="24" name="Inhaltsplatzhalter 6">
            <a:extLst>
              <a:ext uri="{FF2B5EF4-FFF2-40B4-BE49-F238E27FC236}">
                <a16:creationId xmlns:a16="http://schemas.microsoft.com/office/drawing/2014/main" id="{A0B8C603-4613-496E-AD8B-C8F53592DAAB}"/>
              </a:ext>
            </a:extLst>
          </p:cNvPr>
          <p:cNvSpPr txBox="1">
            <a:spLocks/>
          </p:cNvSpPr>
          <p:nvPr/>
        </p:nvSpPr>
        <p:spPr>
          <a:xfrm>
            <a:off x="356616" y="1051560"/>
            <a:ext cx="11449050" cy="125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Solid D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Methane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Clathrates – THF-hydrates, methane hydrate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0EA36-DCA2-4C1E-A1B1-2A5CC8E6C4E5}"/>
              </a:ext>
            </a:extLst>
          </p:cNvPr>
          <p:cNvSpPr/>
          <p:nvPr/>
        </p:nvSpPr>
        <p:spPr>
          <a:xfrm>
            <a:off x="3791744" y="6353382"/>
            <a:ext cx="1078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023D6B"/>
                </a:solidFill>
              </a:rPr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408907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DEVELOPMENT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23D6B"/>
                </a:solidFill>
              </a:rPr>
              <a:t>17 April 2024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50BE1F-424F-4428-90A0-10E4C2CE92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en-US" dirty="0">
                <a:latin typeface="+mj-lt"/>
              </a:rPr>
              <a:t>Scope of Study</a:t>
            </a:r>
          </a:p>
        </p:txBody>
      </p:sp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0C419CB1-9787-48D0-8429-00F0DFA9AFEA}"/>
              </a:ext>
            </a:extLst>
          </p:cNvPr>
          <p:cNvSpPr txBox="1">
            <a:spLocks/>
          </p:cNvSpPr>
          <p:nvPr/>
        </p:nvSpPr>
        <p:spPr>
          <a:xfrm>
            <a:off x="565806" y="1448780"/>
            <a:ext cx="5902555" cy="4860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Goal - </a:t>
            </a:r>
            <a:r>
              <a:rPr lang="en-US" sz="1800" dirty="0"/>
              <a:t>Optimize VCN moderator-reflector design for various instruments</a:t>
            </a:r>
          </a:p>
          <a:p>
            <a:pPr lvl="1"/>
            <a:r>
              <a:rPr lang="en-US" sz="1800" dirty="0"/>
              <a:t>SANS</a:t>
            </a:r>
          </a:p>
          <a:p>
            <a:pPr lvl="1"/>
            <a:r>
              <a:rPr lang="en-US" sz="1800" dirty="0"/>
              <a:t>TOF-INS</a:t>
            </a:r>
          </a:p>
          <a:p>
            <a:pPr lvl="1"/>
            <a:r>
              <a:rPr lang="en-US" sz="1800" dirty="0"/>
              <a:t>NSE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Must demonstrate competitive advantage over cold parahydrogen source at low energies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Requirements and considerations</a:t>
            </a:r>
          </a:p>
          <a:p>
            <a:r>
              <a:rPr lang="en-US" sz="1800" dirty="0"/>
              <a:t>Compact design for Hi-CANS</a:t>
            </a:r>
          </a:p>
          <a:p>
            <a:r>
              <a:rPr lang="en-US" sz="1800" dirty="0"/>
              <a:t>Technically feasible</a:t>
            </a:r>
          </a:p>
          <a:p>
            <a:r>
              <a:rPr lang="en-US" sz="1800" dirty="0"/>
              <a:t>Optics – how can we use this to our advantage</a:t>
            </a:r>
          </a:p>
        </p:txBody>
      </p:sp>
    </p:spTree>
    <p:extLst>
      <p:ext uri="{BB962C8B-B14F-4D97-AF65-F5344CB8AC3E}">
        <p14:creationId xmlns:p14="http://schemas.microsoft.com/office/powerpoint/2010/main" val="97767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Concept development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8E88D7D7-C4A5-4907-9947-76DC963AD585}"/>
              </a:ext>
            </a:extLst>
          </p:cNvPr>
          <p:cNvSpPr txBox="1">
            <a:spLocks/>
          </p:cNvSpPr>
          <p:nvPr/>
        </p:nvSpPr>
        <p:spPr>
          <a:xfrm>
            <a:off x="371475" y="1448780"/>
            <a:ext cx="11449050" cy="1434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 Computational demands of simulations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AutoNum type="roman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II. Heat removal from moderator – important to maintain moderator at sufficiently low temperatures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0248287-7336-4CE4-B820-75F5D0344EA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23D6B"/>
                </a:solidFill>
              </a:rPr>
              <a:t>17 April 2024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63B8909-3D59-45FA-92DE-36F7E31F28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en-US" dirty="0">
                <a:latin typeface="+mj-lt"/>
              </a:rPr>
              <a:t>Major Challenges and Considerations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4F3D443-D41B-46C1-9765-0AF3BB800064}"/>
              </a:ext>
            </a:extLst>
          </p:cNvPr>
          <p:cNvSpPr txBox="1">
            <a:spLocks/>
          </p:cNvSpPr>
          <p:nvPr/>
        </p:nvSpPr>
        <p:spPr>
          <a:xfrm>
            <a:off x="2207568" y="2708920"/>
            <a:ext cx="1933731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Moderators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9EB485-C237-4C2A-A07B-A9A35F31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98176"/>
              </p:ext>
            </p:extLst>
          </p:nvPr>
        </p:nvGraphicFramePr>
        <p:xfrm>
          <a:off x="892603" y="3030391"/>
          <a:ext cx="45365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2055864738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9634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Temperature (K)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8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L-parahydrogen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3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L-</a:t>
                      </a:r>
                      <a:r>
                        <a:rPr lang="en-US" sz="1600" dirty="0" err="1"/>
                        <a:t>orthohydrogen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Solid methane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Solid D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Clathrate hydrates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2.4 K!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31121"/>
                  </a:ext>
                </a:extLst>
              </a:tr>
            </a:tbl>
          </a:graphicData>
        </a:graphic>
      </p:graphicFrame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92817565-86E7-4E0A-B53E-BC0891109E56}"/>
              </a:ext>
            </a:extLst>
          </p:cNvPr>
          <p:cNvSpPr txBox="1">
            <a:spLocks/>
          </p:cNvSpPr>
          <p:nvPr/>
        </p:nvSpPr>
        <p:spPr>
          <a:xfrm>
            <a:off x="8645044" y="2708920"/>
            <a:ext cx="1537739" cy="363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Reflectors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83EC7C1-9EC1-47CC-B3C6-0FF00AD71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2686"/>
              </p:ext>
            </p:extLst>
          </p:nvPr>
        </p:nvGraphicFramePr>
        <p:xfrm>
          <a:off x="7145661" y="3025826"/>
          <a:ext cx="45365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996">
                  <a:extLst>
                    <a:ext uri="{9D8B030D-6E8A-4147-A177-3AD203B41FA5}">
                      <a16:colId xmlns:a16="http://schemas.microsoft.com/office/drawing/2014/main" val="2055864738"/>
                    </a:ext>
                  </a:extLst>
                </a:gridCol>
                <a:gridCol w="2214508">
                  <a:extLst>
                    <a:ext uri="{9D8B030D-6E8A-4147-A177-3AD203B41FA5}">
                      <a16:colId xmlns:a16="http://schemas.microsoft.com/office/drawing/2014/main" val="96345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Material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Temperature (K)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8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MgH</a:t>
                      </a:r>
                      <a:r>
                        <a:rPr lang="en-US" sz="1600" b="1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20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83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Nanodiamond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296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99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00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DEVELOPMENT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18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23D6B"/>
                </a:solidFill>
              </a:rPr>
              <a:t>17 April 2024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B6D9E7-22CC-4BDB-93A6-31D7B1EAB266}"/>
              </a:ext>
            </a:extLst>
          </p:cNvPr>
          <p:cNvSpPr/>
          <p:nvPr/>
        </p:nvSpPr>
        <p:spPr>
          <a:xfrm>
            <a:off x="1833200" y="2742037"/>
            <a:ext cx="2286000" cy="228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811CD7-59AE-42FF-9989-BDA60D64CA6F}"/>
              </a:ext>
            </a:extLst>
          </p:cNvPr>
          <p:cNvSpPr/>
          <p:nvPr/>
        </p:nvSpPr>
        <p:spPr>
          <a:xfrm>
            <a:off x="2290400" y="3175488"/>
            <a:ext cx="1371600" cy="13716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F72FCD-F80D-467B-BA1F-EAC93306F2B6}"/>
              </a:ext>
            </a:extLst>
          </p:cNvPr>
          <p:cNvSpPr/>
          <p:nvPr/>
        </p:nvSpPr>
        <p:spPr>
          <a:xfrm>
            <a:off x="2751048" y="1661917"/>
            <a:ext cx="144016" cy="244827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86F6F-4F04-4E5B-BB80-9D8220182D7C}"/>
              </a:ext>
            </a:extLst>
          </p:cNvPr>
          <p:cNvSpPr/>
          <p:nvPr/>
        </p:nvSpPr>
        <p:spPr>
          <a:xfrm>
            <a:off x="2751048" y="1597618"/>
            <a:ext cx="144016" cy="1889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40D884-5658-49A7-88E6-240CDF34AE69}"/>
              </a:ext>
            </a:extLst>
          </p:cNvPr>
          <p:cNvSpPr/>
          <p:nvPr/>
        </p:nvSpPr>
        <p:spPr>
          <a:xfrm>
            <a:off x="1235430" y="3374026"/>
            <a:ext cx="1371601" cy="942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8334F-69FF-40AC-927C-D23DA980B248}"/>
              </a:ext>
            </a:extLst>
          </p:cNvPr>
          <p:cNvSpPr/>
          <p:nvPr/>
        </p:nvSpPr>
        <p:spPr>
          <a:xfrm>
            <a:off x="2535024" y="3374026"/>
            <a:ext cx="72008" cy="9423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9C3E4-1174-4669-B902-66C8EAE315DC}"/>
              </a:ext>
            </a:extLst>
          </p:cNvPr>
          <p:cNvSpPr txBox="1"/>
          <p:nvPr/>
        </p:nvSpPr>
        <p:spPr>
          <a:xfrm>
            <a:off x="982197" y="5001503"/>
            <a:ext cx="90120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Reflector</a:t>
            </a:r>
            <a:endParaRPr lang="en-US" sz="1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6F369F-BCB5-4311-829A-73F4858A64F6}"/>
              </a:ext>
            </a:extLst>
          </p:cNvPr>
          <p:cNvSpPr txBox="1"/>
          <p:nvPr/>
        </p:nvSpPr>
        <p:spPr>
          <a:xfrm>
            <a:off x="3236348" y="4984963"/>
            <a:ext cx="998991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Thermal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78D69A-7DEC-4380-B9FF-71568985D9E1}"/>
              </a:ext>
            </a:extLst>
          </p:cNvPr>
          <p:cNvCxnSpPr/>
          <p:nvPr/>
        </p:nvCxnSpPr>
        <p:spPr>
          <a:xfrm>
            <a:off x="2823056" y="1371361"/>
            <a:ext cx="0" cy="320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D8DD23-B7B3-4DF0-A98C-80BCDB6E28A0}"/>
              </a:ext>
            </a:extLst>
          </p:cNvPr>
          <p:cNvSpPr txBox="1"/>
          <p:nvPr/>
        </p:nvSpPr>
        <p:spPr>
          <a:xfrm>
            <a:off x="2909877" y="1743873"/>
            <a:ext cx="98135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Neutron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Extraction</a:t>
            </a:r>
            <a:endParaRPr lang="en-US" sz="14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3E4480-FA74-452F-BCE7-81200BB5887C}"/>
              </a:ext>
            </a:extLst>
          </p:cNvPr>
          <p:cNvSpPr txBox="1"/>
          <p:nvPr/>
        </p:nvSpPr>
        <p:spPr>
          <a:xfrm>
            <a:off x="3578429" y="2505941"/>
            <a:ext cx="179818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Cold parahydrogen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F4B5F-B14D-45FB-B4DD-9198BB1F9E5E}"/>
              </a:ext>
            </a:extLst>
          </p:cNvPr>
          <p:cNvSpPr txBox="1"/>
          <p:nvPr/>
        </p:nvSpPr>
        <p:spPr>
          <a:xfrm>
            <a:off x="1235430" y="2762439"/>
            <a:ext cx="68095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Target</a:t>
            </a:r>
            <a:endParaRPr lang="en-US" sz="1400" baseline="-25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6F9223-F459-4FB8-8D12-47CA4C92CDEF}"/>
              </a:ext>
            </a:extLst>
          </p:cNvPr>
          <p:cNvCxnSpPr/>
          <p:nvPr/>
        </p:nvCxnSpPr>
        <p:spPr>
          <a:xfrm>
            <a:off x="2852750" y="1938479"/>
            <a:ext cx="182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32B26-66DB-44AB-A83E-DA3074354D71}"/>
              </a:ext>
            </a:extLst>
          </p:cNvPr>
          <p:cNvCxnSpPr>
            <a:cxnSpLocks/>
          </p:cNvCxnSpPr>
          <p:nvPr/>
        </p:nvCxnSpPr>
        <p:spPr>
          <a:xfrm flipV="1">
            <a:off x="2825514" y="2771521"/>
            <a:ext cx="801089" cy="69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E59F44-74A7-4331-BCDA-D11AE6EB8592}"/>
              </a:ext>
            </a:extLst>
          </p:cNvPr>
          <p:cNvCxnSpPr>
            <a:cxnSpLocks/>
          </p:cNvCxnSpPr>
          <p:nvPr/>
        </p:nvCxnSpPr>
        <p:spPr>
          <a:xfrm>
            <a:off x="2937683" y="4400955"/>
            <a:ext cx="798161" cy="579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7DF94-CF88-45D4-9E97-A79FC918E561}"/>
              </a:ext>
            </a:extLst>
          </p:cNvPr>
          <p:cNvCxnSpPr>
            <a:cxnSpLocks/>
          </p:cNvCxnSpPr>
          <p:nvPr/>
        </p:nvCxnSpPr>
        <p:spPr>
          <a:xfrm flipH="1">
            <a:off x="1772848" y="4562204"/>
            <a:ext cx="400057" cy="4912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D171CF-3C65-4A21-A7ED-7E1E91E543E7}"/>
              </a:ext>
            </a:extLst>
          </p:cNvPr>
          <p:cNvCxnSpPr>
            <a:cxnSpLocks/>
          </p:cNvCxnSpPr>
          <p:nvPr/>
        </p:nvCxnSpPr>
        <p:spPr>
          <a:xfrm>
            <a:off x="1691012" y="3054900"/>
            <a:ext cx="870430" cy="580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C100B8C-7ABB-4317-8448-BB7170B9C282}"/>
              </a:ext>
            </a:extLst>
          </p:cNvPr>
          <p:cNvSpPr txBox="1"/>
          <p:nvPr/>
        </p:nvSpPr>
        <p:spPr>
          <a:xfrm>
            <a:off x="5358120" y="1339577"/>
            <a:ext cx="6327835" cy="1566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dimensional para-hydrogen source cold source developed for HBS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efficient cold neutron converter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realized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C9BDF7E-FBC8-44AB-8313-15302B307FD0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>
                <a:solidFill>
                  <a:srgbClr val="023D6B"/>
                </a:solidFill>
                <a:latin typeface="Arial"/>
              </a:rPr>
              <a:t>Geometrical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Description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CBA92F9-AA75-417E-B541-142F5F54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290" y="3527098"/>
            <a:ext cx="3416105" cy="2229957"/>
          </a:xfrm>
          <a:prstGeom prst="rect">
            <a:avLst/>
          </a:prstGeom>
        </p:spPr>
      </p:pic>
      <p:sp>
        <p:nvSpPr>
          <p:cNvPr id="39" name="Inhaltsplatzhalter 6">
            <a:extLst>
              <a:ext uri="{FF2B5EF4-FFF2-40B4-BE49-F238E27FC236}">
                <a16:creationId xmlns:a16="http://schemas.microsoft.com/office/drawing/2014/main" id="{6B862707-6BB9-45DB-925F-0A1AED3594A6}"/>
              </a:ext>
            </a:extLst>
          </p:cNvPr>
          <p:cNvSpPr txBox="1">
            <a:spLocks/>
          </p:cNvSpPr>
          <p:nvPr/>
        </p:nvSpPr>
        <p:spPr>
          <a:xfrm>
            <a:off x="6773006" y="3245144"/>
            <a:ext cx="3184524" cy="28195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u="sng" dirty="0">
                <a:solidFill>
                  <a:srgbClr val="C00000"/>
                </a:solidFill>
              </a:rPr>
              <a:t>H</a:t>
            </a:r>
            <a:r>
              <a:rPr lang="en-US" sz="1400" b="1" u="sng" baseline="-25000" dirty="0">
                <a:solidFill>
                  <a:srgbClr val="C00000"/>
                </a:solidFill>
              </a:rPr>
              <a:t>2</a:t>
            </a:r>
            <a:r>
              <a:rPr lang="en-US" sz="1400" b="1" u="sng" dirty="0">
                <a:solidFill>
                  <a:srgbClr val="C00000"/>
                </a:solidFill>
              </a:rPr>
              <a:t> Scattering Cross Section at 20K</a:t>
            </a:r>
            <a:endParaRPr lang="en-US" sz="1400" b="1" u="sng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DEVELOPMENT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19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23D6B"/>
                </a:solidFill>
              </a:rPr>
              <a:t>17 April 2024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B6D9E7-22CC-4BDB-93A6-31D7B1EAB266}"/>
              </a:ext>
            </a:extLst>
          </p:cNvPr>
          <p:cNvSpPr/>
          <p:nvPr/>
        </p:nvSpPr>
        <p:spPr>
          <a:xfrm>
            <a:off x="1833200" y="2742037"/>
            <a:ext cx="2286000" cy="228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811CD7-59AE-42FF-9989-BDA60D64CA6F}"/>
              </a:ext>
            </a:extLst>
          </p:cNvPr>
          <p:cNvSpPr/>
          <p:nvPr/>
        </p:nvSpPr>
        <p:spPr>
          <a:xfrm>
            <a:off x="2290400" y="3175488"/>
            <a:ext cx="1371600" cy="13716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F72FCD-F80D-467B-BA1F-EAC93306F2B6}"/>
              </a:ext>
            </a:extLst>
          </p:cNvPr>
          <p:cNvSpPr/>
          <p:nvPr/>
        </p:nvSpPr>
        <p:spPr>
          <a:xfrm>
            <a:off x="2751048" y="1661917"/>
            <a:ext cx="144016" cy="244827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86F6F-4F04-4E5B-BB80-9D8220182D7C}"/>
              </a:ext>
            </a:extLst>
          </p:cNvPr>
          <p:cNvSpPr/>
          <p:nvPr/>
        </p:nvSpPr>
        <p:spPr>
          <a:xfrm>
            <a:off x="2751048" y="1597618"/>
            <a:ext cx="144016" cy="1889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40D884-5658-49A7-88E6-240CDF34AE69}"/>
              </a:ext>
            </a:extLst>
          </p:cNvPr>
          <p:cNvSpPr/>
          <p:nvPr/>
        </p:nvSpPr>
        <p:spPr>
          <a:xfrm>
            <a:off x="1235430" y="3374026"/>
            <a:ext cx="1371601" cy="942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8334F-69FF-40AC-927C-D23DA980B248}"/>
              </a:ext>
            </a:extLst>
          </p:cNvPr>
          <p:cNvSpPr/>
          <p:nvPr/>
        </p:nvSpPr>
        <p:spPr>
          <a:xfrm>
            <a:off x="2535024" y="3374026"/>
            <a:ext cx="72008" cy="9423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9C3E4-1174-4669-B902-66C8EAE315DC}"/>
              </a:ext>
            </a:extLst>
          </p:cNvPr>
          <p:cNvSpPr txBox="1"/>
          <p:nvPr/>
        </p:nvSpPr>
        <p:spPr>
          <a:xfrm>
            <a:off x="982197" y="5001503"/>
            <a:ext cx="90120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Reflector</a:t>
            </a:r>
            <a:endParaRPr lang="en-US" sz="1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6F369F-BCB5-4311-829A-73F4858A64F6}"/>
              </a:ext>
            </a:extLst>
          </p:cNvPr>
          <p:cNvSpPr txBox="1"/>
          <p:nvPr/>
        </p:nvSpPr>
        <p:spPr>
          <a:xfrm>
            <a:off x="3236348" y="4984963"/>
            <a:ext cx="998991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Thermal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78D69A-7DEC-4380-B9FF-71568985D9E1}"/>
              </a:ext>
            </a:extLst>
          </p:cNvPr>
          <p:cNvCxnSpPr/>
          <p:nvPr/>
        </p:nvCxnSpPr>
        <p:spPr>
          <a:xfrm>
            <a:off x="2823056" y="1371361"/>
            <a:ext cx="0" cy="320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D8DD23-B7B3-4DF0-A98C-80BCDB6E28A0}"/>
              </a:ext>
            </a:extLst>
          </p:cNvPr>
          <p:cNvSpPr txBox="1"/>
          <p:nvPr/>
        </p:nvSpPr>
        <p:spPr>
          <a:xfrm>
            <a:off x="2909877" y="1743873"/>
            <a:ext cx="98135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Neutron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Extraction</a:t>
            </a:r>
            <a:endParaRPr lang="en-US" sz="14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3E4480-FA74-452F-BCE7-81200BB5887C}"/>
              </a:ext>
            </a:extLst>
          </p:cNvPr>
          <p:cNvSpPr txBox="1"/>
          <p:nvPr/>
        </p:nvSpPr>
        <p:spPr>
          <a:xfrm>
            <a:off x="3578429" y="2505941"/>
            <a:ext cx="179818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Cold parahydrogen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F4B5F-B14D-45FB-B4DD-9198BB1F9E5E}"/>
              </a:ext>
            </a:extLst>
          </p:cNvPr>
          <p:cNvSpPr txBox="1"/>
          <p:nvPr/>
        </p:nvSpPr>
        <p:spPr>
          <a:xfrm>
            <a:off x="1235430" y="2762439"/>
            <a:ext cx="68095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Target</a:t>
            </a:r>
            <a:endParaRPr lang="en-US" sz="1400" baseline="-25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6F9223-F459-4FB8-8D12-47CA4C92CDEF}"/>
              </a:ext>
            </a:extLst>
          </p:cNvPr>
          <p:cNvCxnSpPr/>
          <p:nvPr/>
        </p:nvCxnSpPr>
        <p:spPr>
          <a:xfrm>
            <a:off x="2852750" y="1938479"/>
            <a:ext cx="182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32B26-66DB-44AB-A83E-DA3074354D71}"/>
              </a:ext>
            </a:extLst>
          </p:cNvPr>
          <p:cNvCxnSpPr>
            <a:cxnSpLocks/>
          </p:cNvCxnSpPr>
          <p:nvPr/>
        </p:nvCxnSpPr>
        <p:spPr>
          <a:xfrm flipV="1">
            <a:off x="2825514" y="2771521"/>
            <a:ext cx="801089" cy="69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E59F44-74A7-4331-BCDA-D11AE6EB8592}"/>
              </a:ext>
            </a:extLst>
          </p:cNvPr>
          <p:cNvCxnSpPr>
            <a:cxnSpLocks/>
          </p:cNvCxnSpPr>
          <p:nvPr/>
        </p:nvCxnSpPr>
        <p:spPr>
          <a:xfrm>
            <a:off x="2937683" y="4400955"/>
            <a:ext cx="798161" cy="579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7DF94-CF88-45D4-9E97-A79FC918E561}"/>
              </a:ext>
            </a:extLst>
          </p:cNvPr>
          <p:cNvCxnSpPr>
            <a:cxnSpLocks/>
          </p:cNvCxnSpPr>
          <p:nvPr/>
        </p:nvCxnSpPr>
        <p:spPr>
          <a:xfrm flipH="1">
            <a:off x="1772848" y="4562204"/>
            <a:ext cx="400057" cy="4912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D171CF-3C65-4A21-A7ED-7E1E91E543E7}"/>
              </a:ext>
            </a:extLst>
          </p:cNvPr>
          <p:cNvCxnSpPr>
            <a:cxnSpLocks/>
          </p:cNvCxnSpPr>
          <p:nvPr/>
        </p:nvCxnSpPr>
        <p:spPr>
          <a:xfrm>
            <a:off x="1691012" y="3054900"/>
            <a:ext cx="870430" cy="580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C9BDF7E-FBC8-44AB-8313-15302B307FD0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>
                <a:solidFill>
                  <a:srgbClr val="023D6B"/>
                </a:solidFill>
                <a:latin typeface="Arial"/>
              </a:rPr>
              <a:t>Geometrical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Description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644E0F-2699-497B-BB51-D655CFD2C8C7}"/>
              </a:ext>
            </a:extLst>
          </p:cNvPr>
          <p:cNvSpPr txBox="1"/>
          <p:nvPr/>
        </p:nvSpPr>
        <p:spPr>
          <a:xfrm>
            <a:off x="5358120" y="1339577"/>
            <a:ext cx="6327835" cy="2976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dimensional para-hydrogen source cold source developed for HBS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efficient cold neutron converter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realized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Cold Neutrons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efficiency of para source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“Embed” appropriate moderator within</a:t>
            </a:r>
          </a:p>
          <a:p>
            <a:pPr lvl="1" defTabSz="914400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noProof="0" dirty="0"/>
              <a:t>a very cold neutron source for the HBS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691E811E-09F5-4ECA-B5D9-2E9C4BBEAEC8}"/>
              </a:ext>
            </a:extLst>
          </p:cNvPr>
          <p:cNvSpPr txBox="1">
            <a:spLocks/>
          </p:cNvSpPr>
          <p:nvPr/>
        </p:nvSpPr>
        <p:spPr>
          <a:xfrm>
            <a:off x="360000" y="1448780"/>
            <a:ext cx="9325037" cy="3132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Outline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Overview of the High Brilliance 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Introduction to Moderator Materials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Concept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Initial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Future Work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noProof="0" dirty="0"/>
              <a:t> April 2024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907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DEVELOPMENT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20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B6D9E7-22CC-4BDB-93A6-31D7B1EAB266}"/>
              </a:ext>
            </a:extLst>
          </p:cNvPr>
          <p:cNvSpPr/>
          <p:nvPr/>
        </p:nvSpPr>
        <p:spPr>
          <a:xfrm>
            <a:off x="1833200" y="2742037"/>
            <a:ext cx="2286000" cy="228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811CD7-59AE-42FF-9989-BDA60D64CA6F}"/>
              </a:ext>
            </a:extLst>
          </p:cNvPr>
          <p:cNvSpPr/>
          <p:nvPr/>
        </p:nvSpPr>
        <p:spPr>
          <a:xfrm>
            <a:off x="2290400" y="3175488"/>
            <a:ext cx="1371600" cy="13716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F72FCD-F80D-467B-BA1F-EAC93306F2B6}"/>
              </a:ext>
            </a:extLst>
          </p:cNvPr>
          <p:cNvSpPr/>
          <p:nvPr/>
        </p:nvSpPr>
        <p:spPr>
          <a:xfrm>
            <a:off x="2751048" y="1661917"/>
            <a:ext cx="144016" cy="244827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86F6F-4F04-4E5B-BB80-9D8220182D7C}"/>
              </a:ext>
            </a:extLst>
          </p:cNvPr>
          <p:cNvSpPr/>
          <p:nvPr/>
        </p:nvSpPr>
        <p:spPr>
          <a:xfrm>
            <a:off x="2751048" y="1597618"/>
            <a:ext cx="144016" cy="1889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40D884-5658-49A7-88E6-240CDF34AE69}"/>
              </a:ext>
            </a:extLst>
          </p:cNvPr>
          <p:cNvSpPr/>
          <p:nvPr/>
        </p:nvSpPr>
        <p:spPr>
          <a:xfrm>
            <a:off x="1235430" y="3374026"/>
            <a:ext cx="1371601" cy="942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8334F-69FF-40AC-927C-D23DA980B248}"/>
              </a:ext>
            </a:extLst>
          </p:cNvPr>
          <p:cNvSpPr/>
          <p:nvPr/>
        </p:nvSpPr>
        <p:spPr>
          <a:xfrm>
            <a:off x="2535024" y="3374026"/>
            <a:ext cx="72008" cy="9423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9C3E4-1174-4669-B902-66C8EAE315DC}"/>
              </a:ext>
            </a:extLst>
          </p:cNvPr>
          <p:cNvSpPr txBox="1"/>
          <p:nvPr/>
        </p:nvSpPr>
        <p:spPr>
          <a:xfrm>
            <a:off x="982197" y="5001503"/>
            <a:ext cx="90120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Reflector</a:t>
            </a:r>
            <a:endParaRPr lang="en-US" sz="1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6F369F-BCB5-4311-829A-73F4858A64F6}"/>
              </a:ext>
            </a:extLst>
          </p:cNvPr>
          <p:cNvSpPr txBox="1"/>
          <p:nvPr/>
        </p:nvSpPr>
        <p:spPr>
          <a:xfrm>
            <a:off x="3236348" y="4984963"/>
            <a:ext cx="998991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Thermal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78D69A-7DEC-4380-B9FF-71568985D9E1}"/>
              </a:ext>
            </a:extLst>
          </p:cNvPr>
          <p:cNvCxnSpPr/>
          <p:nvPr/>
        </p:nvCxnSpPr>
        <p:spPr>
          <a:xfrm>
            <a:off x="2823056" y="1371361"/>
            <a:ext cx="0" cy="320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D8DD23-B7B3-4DF0-A98C-80BCDB6E28A0}"/>
              </a:ext>
            </a:extLst>
          </p:cNvPr>
          <p:cNvSpPr txBox="1"/>
          <p:nvPr/>
        </p:nvSpPr>
        <p:spPr>
          <a:xfrm>
            <a:off x="2909877" y="1743873"/>
            <a:ext cx="98135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Neutron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Extraction</a:t>
            </a:r>
            <a:endParaRPr lang="en-US" sz="14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3E4480-FA74-452F-BCE7-81200BB5887C}"/>
              </a:ext>
            </a:extLst>
          </p:cNvPr>
          <p:cNvSpPr txBox="1"/>
          <p:nvPr/>
        </p:nvSpPr>
        <p:spPr>
          <a:xfrm>
            <a:off x="3578429" y="2505941"/>
            <a:ext cx="179818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Cold parahydrogen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F4B5F-B14D-45FB-B4DD-9198BB1F9E5E}"/>
              </a:ext>
            </a:extLst>
          </p:cNvPr>
          <p:cNvSpPr txBox="1"/>
          <p:nvPr/>
        </p:nvSpPr>
        <p:spPr>
          <a:xfrm>
            <a:off x="1235430" y="2762439"/>
            <a:ext cx="68095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Target</a:t>
            </a:r>
            <a:endParaRPr lang="en-US" sz="1400" baseline="-25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6F9223-F459-4FB8-8D12-47CA4C92CDEF}"/>
              </a:ext>
            </a:extLst>
          </p:cNvPr>
          <p:cNvCxnSpPr/>
          <p:nvPr/>
        </p:nvCxnSpPr>
        <p:spPr>
          <a:xfrm>
            <a:off x="2852750" y="1938479"/>
            <a:ext cx="182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32B26-66DB-44AB-A83E-DA3074354D71}"/>
              </a:ext>
            </a:extLst>
          </p:cNvPr>
          <p:cNvCxnSpPr>
            <a:cxnSpLocks/>
          </p:cNvCxnSpPr>
          <p:nvPr/>
        </p:nvCxnSpPr>
        <p:spPr>
          <a:xfrm flipV="1">
            <a:off x="2825514" y="2771521"/>
            <a:ext cx="801089" cy="69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E59F44-74A7-4331-BCDA-D11AE6EB8592}"/>
              </a:ext>
            </a:extLst>
          </p:cNvPr>
          <p:cNvCxnSpPr>
            <a:cxnSpLocks/>
          </p:cNvCxnSpPr>
          <p:nvPr/>
        </p:nvCxnSpPr>
        <p:spPr>
          <a:xfrm>
            <a:off x="2937683" y="4400955"/>
            <a:ext cx="798161" cy="579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7DF94-CF88-45D4-9E97-A79FC918E561}"/>
              </a:ext>
            </a:extLst>
          </p:cNvPr>
          <p:cNvCxnSpPr>
            <a:cxnSpLocks/>
          </p:cNvCxnSpPr>
          <p:nvPr/>
        </p:nvCxnSpPr>
        <p:spPr>
          <a:xfrm flipH="1">
            <a:off x="1772848" y="4562204"/>
            <a:ext cx="400057" cy="4912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D171CF-3C65-4A21-A7ED-7E1E91E543E7}"/>
              </a:ext>
            </a:extLst>
          </p:cNvPr>
          <p:cNvCxnSpPr>
            <a:cxnSpLocks/>
          </p:cNvCxnSpPr>
          <p:nvPr/>
        </p:nvCxnSpPr>
        <p:spPr>
          <a:xfrm>
            <a:off x="1691012" y="3054900"/>
            <a:ext cx="870430" cy="580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C9BDF7E-FBC8-44AB-8313-15302B307FD0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>
                <a:solidFill>
                  <a:srgbClr val="023D6B"/>
                </a:solidFill>
                <a:latin typeface="Arial"/>
              </a:rPr>
              <a:t>Geometrical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3A3B65-500D-4942-A9C6-6997BB17330A}"/>
              </a:ext>
            </a:extLst>
          </p:cNvPr>
          <p:cNvGrpSpPr/>
          <p:nvPr/>
        </p:nvGrpSpPr>
        <p:grpSpPr>
          <a:xfrm>
            <a:off x="6183556" y="1531381"/>
            <a:ext cx="5360268" cy="3857224"/>
            <a:chOff x="5692004" y="1534274"/>
            <a:chExt cx="5360268" cy="38572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0EEE92D-4C94-4498-901B-8FB932862D1E}"/>
                </a:ext>
              </a:extLst>
            </p:cNvPr>
            <p:cNvSpPr txBox="1"/>
            <p:nvPr/>
          </p:nvSpPr>
          <p:spPr>
            <a:xfrm>
              <a:off x="9198191" y="1743873"/>
              <a:ext cx="981358" cy="50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Neutron</a:t>
              </a:r>
            </a:p>
            <a:p>
              <a:pPr>
                <a:lnSpc>
                  <a:spcPct val="95000"/>
                </a:lnSpc>
              </a:pPr>
              <a:r>
                <a:rPr lang="en-US" sz="1400" dirty="0"/>
                <a:t>Extraction</a:t>
              </a:r>
              <a:endParaRPr lang="en-US" sz="1400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4EA878-FB36-4E47-951F-EF0BB17AB42D}"/>
                </a:ext>
              </a:extLst>
            </p:cNvPr>
            <p:cNvSpPr txBox="1"/>
            <p:nvPr/>
          </p:nvSpPr>
          <p:spPr>
            <a:xfrm>
              <a:off x="9254088" y="2490634"/>
              <a:ext cx="1798184" cy="5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Cold parahydrogen</a:t>
              </a:r>
            </a:p>
            <a:p>
              <a:pPr>
                <a:lnSpc>
                  <a:spcPct val="95000"/>
                </a:lnSpc>
              </a:pPr>
              <a:r>
                <a:rPr lang="en-US" sz="1400" dirty="0"/>
                <a:t>Moderator</a:t>
              </a:r>
              <a:endParaRPr lang="en-US" sz="1400" baseline="-25000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EC4DFBE-BB88-4930-9249-FD074BBD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1945" y="1534274"/>
              <a:ext cx="2558939" cy="3857224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7FC77D-324B-4CAD-83FE-2B75F4C819AC}"/>
                </a:ext>
              </a:extLst>
            </p:cNvPr>
            <p:cNvCxnSpPr/>
            <p:nvPr/>
          </p:nvCxnSpPr>
          <p:spPr>
            <a:xfrm>
              <a:off x="7608168" y="1943828"/>
              <a:ext cx="16459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37BFC22-BC8B-4B55-9134-EC932386EF2B}"/>
                </a:ext>
              </a:extLst>
            </p:cNvPr>
            <p:cNvCxnSpPr/>
            <p:nvPr/>
          </p:nvCxnSpPr>
          <p:spPr>
            <a:xfrm>
              <a:off x="7661204" y="2752392"/>
              <a:ext cx="16459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F6EE9F-64E4-4805-990A-15FEC229F425}"/>
                </a:ext>
              </a:extLst>
            </p:cNvPr>
            <p:cNvCxnSpPr/>
            <p:nvPr/>
          </p:nvCxnSpPr>
          <p:spPr>
            <a:xfrm>
              <a:off x="7608168" y="3487359"/>
              <a:ext cx="16459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C568B5-7579-469F-9484-2EFB577B7D05}"/>
                </a:ext>
              </a:extLst>
            </p:cNvPr>
            <p:cNvSpPr txBox="1"/>
            <p:nvPr/>
          </p:nvSpPr>
          <p:spPr>
            <a:xfrm>
              <a:off x="9254088" y="3287403"/>
              <a:ext cx="1798184" cy="5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/>
                <a:t>Very cold neutron</a:t>
              </a:r>
            </a:p>
            <a:p>
              <a:pPr>
                <a:lnSpc>
                  <a:spcPct val="95000"/>
                </a:lnSpc>
              </a:pPr>
              <a:r>
                <a:rPr lang="en-US" sz="1400" dirty="0"/>
                <a:t>moderator</a:t>
              </a:r>
              <a:endParaRPr lang="en-US" sz="1400" baseline="-250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AB8C9D-848B-4E71-A3E3-AE8BCF79820E}"/>
                </a:ext>
              </a:extLst>
            </p:cNvPr>
            <p:cNvCxnSpPr/>
            <p:nvPr/>
          </p:nvCxnSpPr>
          <p:spPr>
            <a:xfrm>
              <a:off x="7608168" y="5150005"/>
              <a:ext cx="16459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6F4604-B378-43A8-8666-879270ACC7C5}"/>
                </a:ext>
              </a:extLst>
            </p:cNvPr>
            <p:cNvSpPr txBox="1"/>
            <p:nvPr/>
          </p:nvSpPr>
          <p:spPr>
            <a:xfrm>
              <a:off x="9254088" y="4833734"/>
              <a:ext cx="998991" cy="50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400" dirty="0"/>
                <a:t>Thermal</a:t>
              </a:r>
            </a:p>
            <a:p>
              <a:pPr algn="ctr">
                <a:lnSpc>
                  <a:spcPct val="95000"/>
                </a:lnSpc>
              </a:pPr>
              <a:r>
                <a:rPr lang="en-US" sz="1400" dirty="0"/>
                <a:t>Moderator</a:t>
              </a:r>
              <a:endParaRPr lang="en-US" sz="1400" baseline="-25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E397347-1645-4110-8D84-5C0A7BAE652D}"/>
                </a:ext>
              </a:extLst>
            </p:cNvPr>
            <p:cNvSpPr txBox="1"/>
            <p:nvPr/>
          </p:nvSpPr>
          <p:spPr>
            <a:xfrm>
              <a:off x="5692004" y="3094420"/>
              <a:ext cx="782587" cy="50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400" dirty="0"/>
                <a:t>Target</a:t>
              </a:r>
            </a:p>
            <a:p>
              <a:pPr algn="ctr">
                <a:lnSpc>
                  <a:spcPct val="95000"/>
                </a:lnSpc>
              </a:pPr>
              <a:r>
                <a:rPr lang="en-US" sz="1400" dirty="0"/>
                <a:t>System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668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296F851-63F8-432E-8DF3-CF7CE3CEC3EF}"/>
              </a:ext>
            </a:extLst>
          </p:cNvPr>
          <p:cNvSpPr txBox="1"/>
          <p:nvPr/>
        </p:nvSpPr>
        <p:spPr>
          <a:xfrm>
            <a:off x="226378" y="1807807"/>
            <a:ext cx="6327835" cy="3023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rtificial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rectangular monoenergetic 25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neutron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lengthy computation times</a:t>
            </a:r>
          </a:p>
          <a:p>
            <a:pPr lvl="0" defTabSz="914400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Add a zero importance mask around extraction channel at surface of moderator</a:t>
            </a:r>
          </a:p>
          <a:p>
            <a:pPr marL="857250" lvl="1" indent="-400050" defTabSz="914400">
              <a:buFont typeface="+mj-lt"/>
              <a:buAutoNum type="romanUcPeriod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see neutrons exiting extraction channel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D38D91FC-7B5A-4774-BF0E-CD0C34440DC4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DEVELOPMENT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09835F3-9574-4F36-B6DD-453DE933975A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Description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1816B6-DD0D-4ED6-8AC5-C09600A2FDDF}"/>
              </a:ext>
            </a:extLst>
          </p:cNvPr>
          <p:cNvSpPr/>
          <p:nvPr/>
        </p:nvSpPr>
        <p:spPr>
          <a:xfrm rot="16200000">
            <a:off x="7263415" y="2276115"/>
            <a:ext cx="3637736" cy="2425148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0A9E0-71D3-4D6E-ADB3-8B970C971A44}"/>
              </a:ext>
            </a:extLst>
          </p:cNvPr>
          <p:cNvSpPr/>
          <p:nvPr/>
        </p:nvSpPr>
        <p:spPr>
          <a:xfrm rot="16200000">
            <a:off x="7844804" y="2899627"/>
            <a:ext cx="1891747" cy="1229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2230B-5D51-49A7-9B89-F77E3F8C274F}"/>
              </a:ext>
            </a:extLst>
          </p:cNvPr>
          <p:cNvSpPr/>
          <p:nvPr/>
        </p:nvSpPr>
        <p:spPr>
          <a:xfrm rot="16200000">
            <a:off x="8508899" y="3235900"/>
            <a:ext cx="556591" cy="556591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E27158-06D6-4520-A36B-907D0FF3100E}"/>
              </a:ext>
            </a:extLst>
          </p:cNvPr>
          <p:cNvSpPr/>
          <p:nvPr/>
        </p:nvSpPr>
        <p:spPr>
          <a:xfrm rot="16200000">
            <a:off x="8309337" y="1805370"/>
            <a:ext cx="969312" cy="55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4E3FC8-56C0-48D2-BFF4-827E8BEA1616}"/>
              </a:ext>
            </a:extLst>
          </p:cNvPr>
          <p:cNvCxnSpPr>
            <a:cxnSpLocks/>
          </p:cNvCxnSpPr>
          <p:nvPr/>
        </p:nvCxnSpPr>
        <p:spPr>
          <a:xfrm>
            <a:off x="6798540" y="1632951"/>
            <a:ext cx="1717157" cy="348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FD4DBE-7F5F-4F77-9847-C5F21E2678A2}"/>
              </a:ext>
            </a:extLst>
          </p:cNvPr>
          <p:cNvCxnSpPr>
            <a:cxnSpLocks/>
          </p:cNvCxnSpPr>
          <p:nvPr/>
        </p:nvCxnSpPr>
        <p:spPr>
          <a:xfrm flipV="1">
            <a:off x="9082283" y="1632951"/>
            <a:ext cx="1740685" cy="348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AD079BC-E5E1-49AC-8F17-6E3B4CBC8C46}"/>
              </a:ext>
            </a:extLst>
          </p:cNvPr>
          <p:cNvSpPr/>
          <p:nvPr/>
        </p:nvSpPr>
        <p:spPr>
          <a:xfrm rot="16200000">
            <a:off x="7360938" y="3465829"/>
            <a:ext cx="132394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CE97D5-922E-4B53-BDF7-7595DC394DA0}"/>
              </a:ext>
            </a:extLst>
          </p:cNvPr>
          <p:cNvSpPr/>
          <p:nvPr/>
        </p:nvSpPr>
        <p:spPr>
          <a:xfrm rot="16200000">
            <a:off x="6841406" y="3465829"/>
            <a:ext cx="132394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9DCD24-9E4D-4E75-AE01-3FCAC8C0F174}"/>
              </a:ext>
            </a:extLst>
          </p:cNvPr>
          <p:cNvSpPr/>
          <p:nvPr/>
        </p:nvSpPr>
        <p:spPr>
          <a:xfrm rot="16200000">
            <a:off x="6887125" y="3465829"/>
            <a:ext cx="1323941" cy="4571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F6390-E8D5-4205-9DDA-F634CAF9DFBB}"/>
              </a:ext>
            </a:extLst>
          </p:cNvPr>
          <p:cNvSpPr/>
          <p:nvPr/>
        </p:nvSpPr>
        <p:spPr>
          <a:xfrm rot="16200000">
            <a:off x="6929435" y="3465829"/>
            <a:ext cx="1323941" cy="457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DEE72-0768-4C69-BD1C-3F8A8F8B5DDD}"/>
              </a:ext>
            </a:extLst>
          </p:cNvPr>
          <p:cNvSpPr txBox="1"/>
          <p:nvPr/>
        </p:nvSpPr>
        <p:spPr>
          <a:xfrm>
            <a:off x="10497323" y="1909754"/>
            <a:ext cx="924227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Neutron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extraction</a:t>
            </a:r>
            <a:endParaRPr lang="en-US" sz="14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592C4-9AA7-40D1-A051-9066C36ACE35}"/>
              </a:ext>
            </a:extLst>
          </p:cNvPr>
          <p:cNvSpPr txBox="1"/>
          <p:nvPr/>
        </p:nvSpPr>
        <p:spPr>
          <a:xfrm>
            <a:off x="10553220" y="2656515"/>
            <a:ext cx="1309071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Cold parahydrogen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993FC9-C47C-47CF-8CCF-34960F42E2E0}"/>
              </a:ext>
            </a:extLst>
          </p:cNvPr>
          <p:cNvCxnSpPr/>
          <p:nvPr/>
        </p:nvCxnSpPr>
        <p:spPr>
          <a:xfrm>
            <a:off x="8907300" y="2109709"/>
            <a:ext cx="1645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B5967B-3503-45BD-AF78-6FB976A9D616}"/>
              </a:ext>
            </a:extLst>
          </p:cNvPr>
          <p:cNvCxnSpPr/>
          <p:nvPr/>
        </p:nvCxnSpPr>
        <p:spPr>
          <a:xfrm>
            <a:off x="8960336" y="2918273"/>
            <a:ext cx="1645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B11A7D-8DBF-49F3-9B50-8BE146898ED2}"/>
              </a:ext>
            </a:extLst>
          </p:cNvPr>
          <p:cNvCxnSpPr/>
          <p:nvPr/>
        </p:nvCxnSpPr>
        <p:spPr>
          <a:xfrm>
            <a:off x="8907300" y="3653240"/>
            <a:ext cx="1645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93B62D0-6266-40DE-9390-2F83CBF8ADE8}"/>
              </a:ext>
            </a:extLst>
          </p:cNvPr>
          <p:cNvSpPr txBox="1"/>
          <p:nvPr/>
        </p:nvSpPr>
        <p:spPr>
          <a:xfrm>
            <a:off x="10553220" y="3453284"/>
            <a:ext cx="1309071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Very cold neutron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F6E7C5-D8E3-4D16-90CA-E4C366DA28B7}"/>
              </a:ext>
            </a:extLst>
          </p:cNvPr>
          <p:cNvCxnSpPr/>
          <p:nvPr/>
        </p:nvCxnSpPr>
        <p:spPr>
          <a:xfrm>
            <a:off x="8907300" y="5066173"/>
            <a:ext cx="1645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A16F25-A573-404C-A50C-4CF5BC027141}"/>
              </a:ext>
            </a:extLst>
          </p:cNvPr>
          <p:cNvSpPr txBox="1"/>
          <p:nvPr/>
        </p:nvSpPr>
        <p:spPr>
          <a:xfrm>
            <a:off x="10569570" y="4749902"/>
            <a:ext cx="966291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Thermal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E28DBC-2DB1-4380-A76B-FE671880B1F9}"/>
              </a:ext>
            </a:extLst>
          </p:cNvPr>
          <p:cNvSpPr txBox="1"/>
          <p:nvPr/>
        </p:nvSpPr>
        <p:spPr>
          <a:xfrm>
            <a:off x="6844947" y="3202446"/>
            <a:ext cx="84088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Target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system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0A5306A-8E20-465B-BC51-946E2A1EFF33}"/>
              </a:ext>
            </a:extLst>
          </p:cNvPr>
          <p:cNvCxnSpPr>
            <a:cxnSpLocks/>
          </p:cNvCxnSpPr>
          <p:nvPr/>
        </p:nvCxnSpPr>
        <p:spPr>
          <a:xfrm flipH="1">
            <a:off x="7685827" y="4071534"/>
            <a:ext cx="339425" cy="9946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EDD1F9-DAC4-4B55-9D99-4F7AF45CB8DE}"/>
              </a:ext>
            </a:extLst>
          </p:cNvPr>
          <p:cNvCxnSpPr>
            <a:cxnSpLocks/>
          </p:cNvCxnSpPr>
          <p:nvPr/>
        </p:nvCxnSpPr>
        <p:spPr>
          <a:xfrm>
            <a:off x="7397795" y="5066173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C89C14E-48EF-477E-AC34-85F0B6700DFF}"/>
              </a:ext>
            </a:extLst>
          </p:cNvPr>
          <p:cNvSpPr txBox="1"/>
          <p:nvPr/>
        </p:nvSpPr>
        <p:spPr>
          <a:xfrm>
            <a:off x="6661065" y="4839261"/>
            <a:ext cx="84088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Artificial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source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092CD5-73F2-4FC3-8D7D-717E92AF2FAF}"/>
              </a:ext>
            </a:extLst>
          </p:cNvPr>
          <p:cNvSpPr txBox="1"/>
          <p:nvPr/>
        </p:nvSpPr>
        <p:spPr>
          <a:xfrm>
            <a:off x="8992319" y="1297710"/>
            <a:ext cx="193265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Zero importance mask</a:t>
            </a:r>
          </a:p>
        </p:txBody>
      </p:sp>
      <p:sp>
        <p:nvSpPr>
          <p:cNvPr id="42" name="Datumsplatzhalter 2">
            <a:extLst>
              <a:ext uri="{FF2B5EF4-FFF2-40B4-BE49-F238E27FC236}">
                <a16:creationId xmlns:a16="http://schemas.microsoft.com/office/drawing/2014/main" id="{6C2D9D5E-6A67-4EA0-B207-23F9396756E5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23D6B"/>
                </a:solidFill>
                <a:latin typeface="Arial"/>
              </a:rPr>
              <a:t>17 April 2024</a:t>
            </a:r>
            <a:endParaRPr lang="en-US" dirty="0">
              <a:solidFill>
                <a:srgbClr val="023D6B"/>
              </a:solidFill>
              <a:latin typeface="Arial"/>
            </a:endParaRPr>
          </a:p>
        </p:txBody>
      </p:sp>
      <p:sp>
        <p:nvSpPr>
          <p:cNvPr id="43" name="Foliennummernplatzhalter 3">
            <a:extLst>
              <a:ext uri="{FF2B5EF4-FFF2-40B4-BE49-F238E27FC236}">
                <a16:creationId xmlns:a16="http://schemas.microsoft.com/office/drawing/2014/main" id="{4FB0D270-B180-46A5-904A-B5F051E5296D}"/>
              </a:ext>
            </a:extLst>
          </p:cNvPr>
          <p:cNvSpPr txBox="1">
            <a:spLocks/>
          </p:cNvSpPr>
          <p:nvPr/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  <a:latin typeface="Arial"/>
              </a:rPr>
              <a:pPr/>
              <a:t>21</a:t>
            </a:fld>
            <a:endParaRPr lang="en-US" dirty="0">
              <a:solidFill>
                <a:srgbClr val="023D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30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0A3F49B8-EA75-4523-ABEC-7B9ACE6F45EC}"/>
              </a:ext>
            </a:extLst>
          </p:cNvPr>
          <p:cNvSpPr>
            <a:spLocks noChangeAspect="1"/>
          </p:cNvSpPr>
          <p:nvPr/>
        </p:nvSpPr>
        <p:spPr>
          <a:xfrm>
            <a:off x="10237851" y="3670410"/>
            <a:ext cx="46107" cy="457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46ED1-EFCC-440C-A5DE-F72C235D889D}"/>
              </a:ext>
            </a:extLst>
          </p:cNvPr>
          <p:cNvCxnSpPr>
            <a:cxnSpLocks/>
          </p:cNvCxnSpPr>
          <p:nvPr/>
        </p:nvCxnSpPr>
        <p:spPr>
          <a:xfrm>
            <a:off x="4151790" y="3414974"/>
            <a:ext cx="7454440" cy="33284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E4FAD4-441C-4A18-BFFB-7243D89948A8}"/>
              </a:ext>
            </a:extLst>
          </p:cNvPr>
          <p:cNvCxnSpPr>
            <a:cxnSpLocks/>
          </p:cNvCxnSpPr>
          <p:nvPr/>
        </p:nvCxnSpPr>
        <p:spPr>
          <a:xfrm flipV="1">
            <a:off x="4151784" y="3652567"/>
            <a:ext cx="7454446" cy="31899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4F9B39D2-77DD-46FB-8E74-2D92D9E8AEBE}"/>
              </a:ext>
            </a:extLst>
          </p:cNvPr>
          <p:cNvSpPr>
            <a:spLocks noChangeAspect="1"/>
          </p:cNvSpPr>
          <p:nvPr/>
        </p:nvSpPr>
        <p:spPr>
          <a:xfrm>
            <a:off x="9803286" y="3242700"/>
            <a:ext cx="922140" cy="9144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3DCF3C-0492-45F4-A7FB-2E742E6838A4}"/>
              </a:ext>
            </a:extLst>
          </p:cNvPr>
          <p:cNvSpPr txBox="1"/>
          <p:nvPr/>
        </p:nvSpPr>
        <p:spPr>
          <a:xfrm>
            <a:off x="4770563" y="4341511"/>
            <a:ext cx="6404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Fix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fix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2r – diameter of neutron extraction channel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distance from extraction channel boundary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point tally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divergence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radius of fictitious sphere for point tally definition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x,y,z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point tally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ED0385-262D-4762-B00D-419085783275}"/>
              </a:ext>
            </a:extLst>
          </p:cNvPr>
          <p:cNvSpPr txBox="1"/>
          <p:nvPr/>
        </p:nvSpPr>
        <p:spPr>
          <a:xfrm>
            <a:off x="9803286" y="2854389"/>
            <a:ext cx="10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1cm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F02F192-8606-4351-A819-88CB8D10E8FC}"/>
              </a:ext>
            </a:extLst>
          </p:cNvPr>
          <p:cNvCxnSpPr/>
          <p:nvPr/>
        </p:nvCxnSpPr>
        <p:spPr>
          <a:xfrm>
            <a:off x="10260904" y="3226544"/>
            <a:ext cx="0" cy="45720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26FF32E-3497-4A38-8F3C-3342CA8A7CEB}"/>
              </a:ext>
            </a:extLst>
          </p:cNvPr>
          <p:cNvSpPr txBox="1"/>
          <p:nvPr/>
        </p:nvSpPr>
        <p:spPr>
          <a:xfrm>
            <a:off x="9803291" y="3698750"/>
            <a:ext cx="9221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x,y,z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E0D9CF-52FE-40AF-9261-8FA7AC8AC251}"/>
              </a:ext>
            </a:extLst>
          </p:cNvPr>
          <p:cNvSpPr txBox="1"/>
          <p:nvPr/>
        </p:nvSpPr>
        <p:spPr>
          <a:xfrm>
            <a:off x="4319241" y="2418146"/>
            <a:ext cx="155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0E816F-90C1-4723-98B1-1EBF87FCFA19}"/>
              </a:ext>
            </a:extLst>
          </p:cNvPr>
          <p:cNvCxnSpPr>
            <a:cxnSpLocks/>
          </p:cNvCxnSpPr>
          <p:nvPr/>
        </p:nvCxnSpPr>
        <p:spPr>
          <a:xfrm>
            <a:off x="4223792" y="3673023"/>
            <a:ext cx="5816702" cy="1615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AF0BDD-AAD8-4EC8-809F-A3646661E4CB}"/>
              </a:ext>
            </a:extLst>
          </p:cNvPr>
          <p:cNvCxnSpPr>
            <a:cxnSpLocks/>
          </p:cNvCxnSpPr>
          <p:nvPr/>
        </p:nvCxnSpPr>
        <p:spPr>
          <a:xfrm>
            <a:off x="4251829" y="1945756"/>
            <a:ext cx="6172200" cy="663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23D163-89EC-4625-8976-7E6791F7B403}"/>
              </a:ext>
            </a:extLst>
          </p:cNvPr>
          <p:cNvSpPr txBox="1"/>
          <p:nvPr/>
        </p:nvSpPr>
        <p:spPr>
          <a:xfrm>
            <a:off x="4212033" y="3056241"/>
            <a:ext cx="111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44491D-49EA-4CCE-88ED-2EDF653ECAE8}"/>
              </a:ext>
            </a:extLst>
          </p:cNvPr>
          <p:cNvSpPr txBox="1"/>
          <p:nvPr/>
        </p:nvSpPr>
        <p:spPr>
          <a:xfrm>
            <a:off x="6585849" y="1636820"/>
            <a:ext cx="1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= 50cm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3E6D5A-0F52-4ABD-BA1A-762858933851}"/>
              </a:ext>
            </a:extLst>
          </p:cNvPr>
          <p:cNvSpPr/>
          <p:nvPr/>
        </p:nvSpPr>
        <p:spPr>
          <a:xfrm>
            <a:off x="500418" y="2779997"/>
            <a:ext cx="3637736" cy="2425148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1BBE81-807C-4000-BDE7-FEED0FF7B5B0}"/>
              </a:ext>
            </a:extLst>
          </p:cNvPr>
          <p:cNvSpPr/>
          <p:nvPr/>
        </p:nvSpPr>
        <p:spPr>
          <a:xfrm>
            <a:off x="1347905" y="3086396"/>
            <a:ext cx="1891747" cy="1229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45BA94-B8F2-4367-9C8A-2BE0978D9499}"/>
              </a:ext>
            </a:extLst>
          </p:cNvPr>
          <p:cNvSpPr/>
          <p:nvPr/>
        </p:nvSpPr>
        <p:spPr>
          <a:xfrm>
            <a:off x="2015484" y="3419187"/>
            <a:ext cx="556591" cy="556591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F276B5-72C7-4540-AAC6-339DFAF4FC11}"/>
              </a:ext>
            </a:extLst>
          </p:cNvPr>
          <p:cNvSpPr/>
          <p:nvPr/>
        </p:nvSpPr>
        <p:spPr>
          <a:xfrm>
            <a:off x="3239653" y="3425985"/>
            <a:ext cx="969312" cy="556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7AD489F-F5ED-4714-AAC0-E4426D76E128}"/>
              </a:ext>
            </a:extLst>
          </p:cNvPr>
          <p:cNvCxnSpPr>
            <a:cxnSpLocks/>
          </p:cNvCxnSpPr>
          <p:nvPr/>
        </p:nvCxnSpPr>
        <p:spPr>
          <a:xfrm rot="5400000">
            <a:off x="3314701" y="2565662"/>
            <a:ext cx="1717157" cy="3489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92BF12E-DCA4-4852-A878-A60FE0E4E113}"/>
              </a:ext>
            </a:extLst>
          </p:cNvPr>
          <p:cNvCxnSpPr>
            <a:cxnSpLocks/>
          </p:cNvCxnSpPr>
          <p:nvPr/>
        </p:nvCxnSpPr>
        <p:spPr>
          <a:xfrm rot="5400000" flipV="1">
            <a:off x="3302937" y="4861169"/>
            <a:ext cx="1740685" cy="348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1DBE305-19C0-484D-A529-28780F80387D}"/>
              </a:ext>
            </a:extLst>
          </p:cNvPr>
          <p:cNvSpPr/>
          <p:nvPr/>
        </p:nvSpPr>
        <p:spPr>
          <a:xfrm>
            <a:off x="1657316" y="2910337"/>
            <a:ext cx="1323941" cy="45719"/>
          </a:xfrm>
          <a:prstGeom prst="rect">
            <a:avLst/>
          </a:prstGeom>
          <a:pattFill prst="pct25">
            <a:fgClr>
              <a:srgbClr val="FFFF00"/>
            </a:fgClr>
            <a:bgClr>
              <a:srgbClr val="00B0F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A4AD49-252E-4907-AC94-AE27AA7B6A71}"/>
              </a:ext>
            </a:extLst>
          </p:cNvPr>
          <p:cNvSpPr/>
          <p:nvPr/>
        </p:nvSpPr>
        <p:spPr>
          <a:xfrm>
            <a:off x="1657316" y="2031095"/>
            <a:ext cx="132394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84E1AE-516B-4CC9-A4C4-338500028C66}"/>
              </a:ext>
            </a:extLst>
          </p:cNvPr>
          <p:cNvSpPr/>
          <p:nvPr/>
        </p:nvSpPr>
        <p:spPr>
          <a:xfrm>
            <a:off x="1657316" y="2076814"/>
            <a:ext cx="1323941" cy="4571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948211-09FF-476C-A5F4-65297E901B3A}"/>
              </a:ext>
            </a:extLst>
          </p:cNvPr>
          <p:cNvSpPr/>
          <p:nvPr/>
        </p:nvSpPr>
        <p:spPr>
          <a:xfrm>
            <a:off x="1657316" y="2119124"/>
            <a:ext cx="1323941" cy="457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C88B5-6F53-4D51-9817-26EBB9223D02}"/>
              </a:ext>
            </a:extLst>
          </p:cNvPr>
          <p:cNvCxnSpPr>
            <a:cxnSpLocks/>
          </p:cNvCxnSpPr>
          <p:nvPr/>
        </p:nvCxnSpPr>
        <p:spPr>
          <a:xfrm>
            <a:off x="4223792" y="3404253"/>
            <a:ext cx="0" cy="54864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el 1">
            <a:extLst>
              <a:ext uri="{FF2B5EF4-FFF2-40B4-BE49-F238E27FC236}">
                <a16:creationId xmlns:a16="http://schemas.microsoft.com/office/drawing/2014/main" id="{C1EB714C-D9E3-4891-BB35-8E0FF5CE6E64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DEVELOPMENT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E0C73DE-0286-4259-A0A9-24A6D24ED7D5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Description – Point Tally Definition</a:t>
            </a:r>
          </a:p>
        </p:txBody>
      </p:sp>
      <p:sp>
        <p:nvSpPr>
          <p:cNvPr id="28" name="Datumsplatzhalter 2">
            <a:extLst>
              <a:ext uri="{FF2B5EF4-FFF2-40B4-BE49-F238E27FC236}">
                <a16:creationId xmlns:a16="http://schemas.microsoft.com/office/drawing/2014/main" id="{2A0CB1A3-0309-4BEE-B2F6-96121F474048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23D6B"/>
                </a:solidFill>
                <a:latin typeface="Arial"/>
              </a:rPr>
              <a:t>17 April 2024</a:t>
            </a:r>
            <a:endParaRPr lang="en-US" dirty="0">
              <a:solidFill>
                <a:srgbClr val="023D6B"/>
              </a:solidFill>
              <a:latin typeface="Arial"/>
            </a:endParaRPr>
          </a:p>
        </p:txBody>
      </p:sp>
      <p:sp>
        <p:nvSpPr>
          <p:cNvPr id="35" name="Foliennummernplatzhalter 3">
            <a:extLst>
              <a:ext uri="{FF2B5EF4-FFF2-40B4-BE49-F238E27FC236}">
                <a16:creationId xmlns:a16="http://schemas.microsoft.com/office/drawing/2014/main" id="{6247252C-4B2C-472F-B23D-D4A5B2BE1B85}"/>
              </a:ext>
            </a:extLst>
          </p:cNvPr>
          <p:cNvSpPr txBox="1">
            <a:spLocks/>
          </p:cNvSpPr>
          <p:nvPr/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  <a:latin typeface="Arial"/>
              </a:rPr>
              <a:pPr/>
              <a:t>22</a:t>
            </a:fld>
            <a:endParaRPr lang="en-US" dirty="0">
              <a:solidFill>
                <a:srgbClr val="023D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65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945C60-AEFF-4538-BDF6-8A878DE1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7" y="1924087"/>
            <a:ext cx="2109234" cy="2801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1AE47-DC8B-44A6-8632-05468CBEB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01" y="1924087"/>
            <a:ext cx="1802761" cy="2717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EF6007-0DAE-48B1-A386-CC1B32CD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262" y="1886430"/>
            <a:ext cx="2088214" cy="28388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3E7B36-C03D-432E-84D7-D46F9E7C41D6}"/>
              </a:ext>
            </a:extLst>
          </p:cNvPr>
          <p:cNvSpPr txBox="1"/>
          <p:nvPr/>
        </p:nvSpPr>
        <p:spPr>
          <a:xfrm>
            <a:off x="795966" y="1548705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+4.5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F14AC5-200E-42BB-88FC-74061FF0FE4A}"/>
              </a:ext>
            </a:extLst>
          </p:cNvPr>
          <p:cNvSpPr txBox="1"/>
          <p:nvPr/>
        </p:nvSpPr>
        <p:spPr>
          <a:xfrm>
            <a:off x="2734363" y="154870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C1536-A9CE-44ED-A8ED-6A1678EE3E2B}"/>
              </a:ext>
            </a:extLst>
          </p:cNvPr>
          <p:cNvSpPr txBox="1"/>
          <p:nvPr/>
        </p:nvSpPr>
        <p:spPr>
          <a:xfrm>
            <a:off x="4745465" y="151709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-4.5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C5385-B5C8-404B-BFBA-836CA61D2B2F}"/>
              </a:ext>
            </a:extLst>
          </p:cNvPr>
          <p:cNvSpPr txBox="1"/>
          <p:nvPr/>
        </p:nvSpPr>
        <p:spPr>
          <a:xfrm>
            <a:off x="375396" y="4829312"/>
            <a:ext cx="556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displacement of VCN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position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0)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7F33D7-C9D1-4FDE-B50A-F7A19F269D88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DEVELOPMENT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708C1D-33D1-4289-ABC3-ED79313C2BEF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Preliminary Simulation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F5FC6-717C-4028-BD64-47695295D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0" y="1268760"/>
            <a:ext cx="5570963" cy="4178222"/>
          </a:xfrm>
          <a:prstGeom prst="rect">
            <a:avLst/>
          </a:prstGeom>
        </p:spPr>
      </p:pic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23A59DC9-52A1-4590-B09A-A9E2D7FB15AA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17 April 2024</a:t>
            </a:r>
          </a:p>
        </p:txBody>
      </p:sp>
      <p:sp>
        <p:nvSpPr>
          <p:cNvPr id="23" name="Foliennummernplatzhalter 3">
            <a:extLst>
              <a:ext uri="{FF2B5EF4-FFF2-40B4-BE49-F238E27FC236}">
                <a16:creationId xmlns:a16="http://schemas.microsoft.com/office/drawing/2014/main" id="{869B694D-C5B2-4C97-BA88-529ED08DEDEC}"/>
              </a:ext>
            </a:extLst>
          </p:cNvPr>
          <p:cNvSpPr txBox="1">
            <a:spLocks/>
          </p:cNvSpPr>
          <p:nvPr/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23D6B"/>
                </a:solidFill>
                <a:latin typeface="Arial"/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  <a:latin typeface="Arial"/>
              </a:rPr>
              <a:pPr/>
              <a:t>23</a:t>
            </a:fld>
            <a:endParaRPr lang="en-US" dirty="0">
              <a:solidFill>
                <a:srgbClr val="023D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0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847F33D7-C9D1-4FDE-B50A-F7A19F269D88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DEVELOPMENT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708C1D-33D1-4289-ABC3-ED79313C2BEF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Preliminary Simulation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17AAB-B674-4FB5-BAA9-F3FA6C57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07" y="1193783"/>
            <a:ext cx="5852172" cy="4389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20F4B-66E7-40DD-B934-88A62FCC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2" y="1371600"/>
            <a:ext cx="1213253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3AA4B7-8CB1-4434-AC0A-FC7DED922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051" y="3861048"/>
            <a:ext cx="1039293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3A4ED-E779-4B38-ACCB-BA283EB1E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546" y="1371600"/>
            <a:ext cx="117886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4CE12-CE64-496C-B18B-A86967B8C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73" y="3861048"/>
            <a:ext cx="1010068" cy="1828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1A7CB1-B3C5-480A-B7DB-65B68F43AA34}"/>
              </a:ext>
            </a:extLst>
          </p:cNvPr>
          <p:cNvSpPr txBox="1"/>
          <p:nvPr/>
        </p:nvSpPr>
        <p:spPr>
          <a:xfrm>
            <a:off x="167321" y="3214744"/>
            <a:ext cx="193265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1AADD-8BDC-495C-8D2B-9389DFFCAF4E}"/>
              </a:ext>
            </a:extLst>
          </p:cNvPr>
          <p:cNvSpPr txBox="1"/>
          <p:nvPr/>
        </p:nvSpPr>
        <p:spPr>
          <a:xfrm>
            <a:off x="3155328" y="3212976"/>
            <a:ext cx="193265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 Large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7DD6B0-8837-4A88-9415-647B0AE0826D}"/>
              </a:ext>
            </a:extLst>
          </p:cNvPr>
          <p:cNvSpPr txBox="1"/>
          <p:nvPr/>
        </p:nvSpPr>
        <p:spPr>
          <a:xfrm>
            <a:off x="2795332" y="5695045"/>
            <a:ext cx="265264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 pencil + methane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F96882-DE45-42B8-8777-F4F95E00102E}"/>
              </a:ext>
            </a:extLst>
          </p:cNvPr>
          <p:cNvSpPr txBox="1"/>
          <p:nvPr/>
        </p:nvSpPr>
        <p:spPr>
          <a:xfrm>
            <a:off x="110011" y="5695045"/>
            <a:ext cx="193265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 pencil</a:t>
            </a:r>
          </a:p>
        </p:txBody>
      </p:sp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0C17A728-7B10-4B8B-B28F-209DF2479940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23D6B"/>
                </a:solidFill>
                <a:latin typeface="Arial"/>
              </a:rPr>
              <a:t>17 April 2024</a:t>
            </a:r>
            <a:endParaRPr lang="en-US" dirty="0">
              <a:solidFill>
                <a:srgbClr val="023D6B"/>
              </a:solidFill>
              <a:latin typeface="Arial"/>
            </a:endParaRPr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A7FBF16E-DE4A-4203-98EA-1FF32D7D820A}"/>
              </a:ext>
            </a:extLst>
          </p:cNvPr>
          <p:cNvSpPr txBox="1">
            <a:spLocks/>
          </p:cNvSpPr>
          <p:nvPr/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23D6B"/>
                </a:solidFill>
                <a:latin typeface="Arial"/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  <a:latin typeface="Arial"/>
              </a:rPr>
              <a:pPr/>
              <a:t>24</a:t>
            </a:fld>
            <a:endParaRPr lang="en-US" dirty="0">
              <a:solidFill>
                <a:srgbClr val="023D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2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Further work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25</a:t>
            </a:fld>
            <a:endParaRPr lang="en-US" noProof="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8E88D7D7-C4A5-4907-9947-76DC963AD585}"/>
              </a:ext>
            </a:extLst>
          </p:cNvPr>
          <p:cNvSpPr txBox="1">
            <a:spLocks/>
          </p:cNvSpPr>
          <p:nvPr/>
        </p:nvSpPr>
        <p:spPr>
          <a:xfrm>
            <a:off x="360000" y="1268760"/>
            <a:ext cx="11449050" cy="4968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Holistic Optimization Study of Methane in Para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Optimize the geometry – keeping in mind</a:t>
            </a:r>
            <a:endParaRPr lang="en-US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Consider requirements of instruments – development of appropriate figures-of-merit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Assess how optics might shape moderator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Study methane at 5K – practical considerations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Assess feasibility of designs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b="1" dirty="0"/>
              <a:t>Other VCN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Asses performance of other candidate materials</a:t>
            </a:r>
            <a:endParaRPr lang="en-US" sz="1800" b="1" dirty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Is it practical to consider deuterated materials for compact source like HBS?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If yes, must also consider engineering challenges with cooling large moderator volumes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Compare performance against para + methane solution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B3B89D65-E345-4039-9200-9D48503F4297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83459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584720"/>
          </a:xfrm>
        </p:spPr>
        <p:txBody>
          <a:bodyPr/>
          <a:lstStyle/>
          <a:p>
            <a:r>
              <a:rPr lang="en-US" sz="2800" noProof="0" dirty="0"/>
              <a:t>references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26</a:t>
            </a:fld>
            <a:endParaRPr lang="en-US" noProof="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8E88D7D7-C4A5-4907-9947-76DC963AD585}"/>
              </a:ext>
            </a:extLst>
          </p:cNvPr>
          <p:cNvSpPr txBox="1">
            <a:spLocks/>
          </p:cNvSpPr>
          <p:nvPr/>
        </p:nvSpPr>
        <p:spPr>
          <a:xfrm>
            <a:off x="360000" y="1268760"/>
            <a:ext cx="11449050" cy="4968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[1] J.M Carpenter and B.J. </a:t>
            </a:r>
            <a:r>
              <a:rPr lang="en-US" sz="1800" dirty="0" err="1"/>
              <a:t>Micklich</a:t>
            </a:r>
            <a:r>
              <a:rPr lang="en-US" sz="1800" dirty="0"/>
              <a:t>, </a:t>
            </a:r>
            <a:r>
              <a:rPr lang="en-US" sz="1800" b="1" dirty="0"/>
              <a:t>ANL (05/42)</a:t>
            </a:r>
            <a:r>
              <a:rPr lang="en-US" sz="1800" dirty="0"/>
              <a:t> (2005).</a:t>
            </a:r>
          </a:p>
          <a:p>
            <a:pPr marL="0" indent="0">
              <a:buNone/>
            </a:pPr>
            <a:r>
              <a:rPr lang="en-US" sz="1800" dirty="0"/>
              <a:t>[2] V. Santoro </a:t>
            </a:r>
            <a:r>
              <a:rPr lang="en-US" sz="1800" i="1" dirty="0"/>
              <a:t>et al</a:t>
            </a:r>
            <a:r>
              <a:rPr lang="en-US" sz="1800" dirty="0"/>
              <a:t>, </a:t>
            </a:r>
            <a:r>
              <a:rPr lang="en-US" sz="1800" dirty="0" err="1"/>
              <a:t>HighNESS</a:t>
            </a:r>
            <a:r>
              <a:rPr lang="en-US" sz="1800" dirty="0"/>
              <a:t> Conceptual Design Report. </a:t>
            </a:r>
            <a:r>
              <a:rPr lang="en-US" sz="1800" b="1" dirty="0"/>
              <a:t>arXiv:2309.17333v3 </a:t>
            </a:r>
            <a:r>
              <a:rPr lang="en-US" sz="1800" dirty="0"/>
              <a:t>[</a:t>
            </a:r>
            <a:r>
              <a:rPr lang="en-US" sz="1800" dirty="0" err="1"/>
              <a:t>physics.ins</a:t>
            </a:r>
            <a:r>
              <a:rPr lang="en-US" sz="1800" dirty="0"/>
              <a:t>-det].</a:t>
            </a:r>
          </a:p>
          <a:p>
            <a:pPr marL="0" indent="0">
              <a:buNone/>
            </a:pPr>
            <a:r>
              <a:rPr lang="en-US" sz="1800" dirty="0"/>
              <a:t>[3] Y. Shin </a:t>
            </a:r>
            <a:r>
              <a:rPr lang="en-US" sz="1800" i="1" dirty="0"/>
              <a:t>et al</a:t>
            </a:r>
            <a:r>
              <a:rPr lang="en-US" sz="1800" dirty="0"/>
              <a:t>, </a:t>
            </a:r>
            <a:r>
              <a:rPr lang="en-US" sz="1800" dirty="0" err="1"/>
              <a:t>Nuc</a:t>
            </a:r>
            <a:r>
              <a:rPr lang="en-US" sz="1800" dirty="0"/>
              <a:t>. Ins. Meth Phys Res A </a:t>
            </a:r>
            <a:r>
              <a:rPr lang="en-US" sz="1800" b="1" dirty="0"/>
              <a:t>620</a:t>
            </a:r>
            <a:r>
              <a:rPr lang="en-US" sz="1800" dirty="0"/>
              <a:t> pp. 382–390 (2010).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dirty="0"/>
              <a:t>[4] S. </a:t>
            </a:r>
            <a:r>
              <a:rPr lang="en-US" sz="1800" dirty="0" err="1"/>
              <a:t>Grieger</a:t>
            </a:r>
            <a:r>
              <a:rPr lang="en-US" sz="1800" dirty="0"/>
              <a:t> </a:t>
            </a:r>
            <a:r>
              <a:rPr lang="en-US" sz="1800" i="1" dirty="0"/>
              <a:t>et al</a:t>
            </a:r>
            <a:r>
              <a:rPr lang="en-US" sz="1800" dirty="0"/>
              <a:t>, </a:t>
            </a:r>
            <a:r>
              <a:rPr lang="de-DE" sz="1800" dirty="0"/>
              <a:t>J. Chem. Phys. </a:t>
            </a:r>
            <a:r>
              <a:rPr lang="de-DE" sz="1800" b="1" dirty="0"/>
              <a:t>109</a:t>
            </a:r>
            <a:r>
              <a:rPr lang="de-DE" sz="1800" dirty="0"/>
              <a:t> 3161–3175 (1998)</a:t>
            </a:r>
            <a:r>
              <a:rPr lang="en-US" sz="1800" dirty="0"/>
              <a:t>.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dirty="0"/>
              <a:t>[5] A. </a:t>
            </a:r>
            <a:r>
              <a:rPr lang="en-US" sz="1800" dirty="0" err="1"/>
              <a:t>Falenty</a:t>
            </a:r>
            <a:r>
              <a:rPr lang="en-US" sz="1800" dirty="0"/>
              <a:t> </a:t>
            </a:r>
            <a:r>
              <a:rPr lang="en-US" sz="1800" i="1" dirty="0"/>
              <a:t>et al</a:t>
            </a:r>
            <a:r>
              <a:rPr lang="en-US" sz="1800" dirty="0"/>
              <a:t>, Nature </a:t>
            </a:r>
            <a:r>
              <a:rPr lang="en-US" sz="1800" b="1" dirty="0"/>
              <a:t>516</a:t>
            </a:r>
            <a:r>
              <a:rPr lang="en-US" sz="1800" dirty="0"/>
              <a:t> pp. 231-233 (2014).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dirty="0"/>
              <a:t>[6] V. </a:t>
            </a:r>
            <a:r>
              <a:rPr lang="en-US" sz="1800" dirty="0" err="1"/>
              <a:t>Czamler</a:t>
            </a:r>
            <a:r>
              <a:rPr lang="en-US" sz="1800" dirty="0"/>
              <a:t> </a:t>
            </a:r>
            <a:r>
              <a:rPr lang="en-US" sz="1800" i="1" dirty="0"/>
              <a:t>et al</a:t>
            </a:r>
            <a:r>
              <a:rPr lang="en-US" sz="1800" dirty="0"/>
              <a:t>, EPJ Web of Conferences </a:t>
            </a:r>
            <a:r>
              <a:rPr lang="en-US" sz="1800" b="1" dirty="0"/>
              <a:t>286</a:t>
            </a:r>
            <a:r>
              <a:rPr lang="en-US" sz="1800" dirty="0"/>
              <a:t> 05004 (2023).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dirty="0"/>
              <a:t>[7] Y.C. Shin </a:t>
            </a:r>
            <a:r>
              <a:rPr lang="en-US" sz="1800" i="1" dirty="0"/>
              <a:t>et al</a:t>
            </a:r>
            <a:r>
              <a:rPr lang="en-US" sz="1800" dirty="0"/>
              <a:t>, Eur. </a:t>
            </a:r>
            <a:r>
              <a:rPr lang="en-US" sz="1800" dirty="0" err="1"/>
              <a:t>Phys.J</a:t>
            </a:r>
            <a:r>
              <a:rPr lang="en-US" sz="1800" dirty="0"/>
              <a:t>. Plus </a:t>
            </a:r>
            <a:r>
              <a:rPr lang="en-US" sz="1800" b="1" dirty="0"/>
              <a:t>136</a:t>
            </a:r>
            <a:r>
              <a:rPr lang="en-US" sz="1800" dirty="0"/>
              <a:t> 882 (2021).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B3B89D65-E345-4039-9200-9D48503F4297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3407435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9">
            <a:extLst>
              <a:ext uri="{FF2B5EF4-FFF2-40B4-BE49-F238E27FC236}">
                <a16:creationId xmlns:a16="http://schemas.microsoft.com/office/drawing/2014/main" id="{7019A317-D803-7778-F29B-9344193A1702}"/>
              </a:ext>
            </a:extLst>
          </p:cNvPr>
          <p:cNvGrpSpPr/>
          <p:nvPr/>
        </p:nvGrpSpPr>
        <p:grpSpPr>
          <a:xfrm>
            <a:off x="326258" y="210682"/>
            <a:ext cx="11539484" cy="6436636"/>
            <a:chOff x="471240" y="292680"/>
            <a:chExt cx="11539484" cy="6436636"/>
          </a:xfrm>
        </p:grpSpPr>
        <p:sp>
          <p:nvSpPr>
            <p:cNvPr id="5" name="Rechteck 24">
              <a:extLst>
                <a:ext uri="{FF2B5EF4-FFF2-40B4-BE49-F238E27FC236}">
                  <a16:creationId xmlns:a16="http://schemas.microsoft.com/office/drawing/2014/main" id="{A86EF0A5-8C95-4D28-9DD0-093999EC7C5A}"/>
                </a:ext>
              </a:extLst>
            </p:cNvPr>
            <p:cNvSpPr/>
            <p:nvPr/>
          </p:nvSpPr>
          <p:spPr>
            <a:xfrm>
              <a:off x="4143600" y="836640"/>
              <a:ext cx="2007000" cy="589267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CDB6B1A-0D48-44CD-834D-551FA1E0DB35}"/>
                </a:ext>
              </a:extLst>
            </p:cNvPr>
            <p:cNvSpPr/>
            <p:nvPr/>
          </p:nvSpPr>
          <p:spPr>
            <a:xfrm>
              <a:off x="471240" y="836640"/>
              <a:ext cx="3680280" cy="589267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" name="Textplatzhalter 1">
              <a:extLst>
                <a:ext uri="{FF2B5EF4-FFF2-40B4-BE49-F238E27FC236}">
                  <a16:creationId xmlns:a16="http://schemas.microsoft.com/office/drawing/2014/main" id="{DF1B533A-BA7A-44B3-92BA-A1363D3306F7}"/>
                </a:ext>
              </a:extLst>
            </p:cNvPr>
            <p:cNvSpPr txBox="1"/>
            <p:nvPr/>
          </p:nvSpPr>
          <p:spPr>
            <a:xfrm>
              <a:off x="480600" y="292680"/>
              <a:ext cx="7823520" cy="543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tIns="0" rIns="0" bIns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  <a:spcAft>
                  <a:spcPts val="601"/>
                </a:spcAft>
                <a:tabLst>
                  <a:tab pos="0" algn="l"/>
                </a:tabLst>
              </a:pPr>
              <a:r>
                <a:rPr lang="de-DE" sz="2900" b="1" strike="noStrike" spc="-1" dirty="0">
                  <a:solidFill>
                    <a:srgbClr val="0A2D6E"/>
                  </a:solidFill>
                  <a:latin typeface="Arial"/>
                </a:rPr>
                <a:t>HBS Team</a:t>
              </a:r>
              <a:endParaRPr lang="en-US" sz="29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" name="Gruppieren 3">
              <a:extLst>
                <a:ext uri="{FF2B5EF4-FFF2-40B4-BE49-F238E27FC236}">
                  <a16:creationId xmlns:a16="http://schemas.microsoft.com/office/drawing/2014/main" id="{04C279AE-1E40-4579-83C1-5157164B70CD}"/>
                </a:ext>
              </a:extLst>
            </p:cNvPr>
            <p:cNvGrpSpPr/>
            <p:nvPr/>
          </p:nvGrpSpPr>
          <p:grpSpPr>
            <a:xfrm>
              <a:off x="538920" y="980640"/>
              <a:ext cx="5556600" cy="5409813"/>
              <a:chOff x="538920" y="980640"/>
              <a:chExt cx="5556600" cy="5409813"/>
            </a:xfrm>
          </p:grpSpPr>
          <p:pic>
            <p:nvPicPr>
              <p:cNvPr id="22" name="Picture 21" descr="JCNS_600dpi">
                <a:extLst>
                  <a:ext uri="{FF2B5EF4-FFF2-40B4-BE49-F238E27FC236}">
                    <a16:creationId xmlns:a16="http://schemas.microsoft.com/office/drawing/2014/main" id="{9240E2FD-E002-4FD8-87FE-2C759FDA519D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2440" y="980640"/>
                <a:ext cx="1202760" cy="457200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3" name="Textfeld 18">
                <a:extLst>
                  <a:ext uri="{FF2B5EF4-FFF2-40B4-BE49-F238E27FC236}">
                    <a16:creationId xmlns:a16="http://schemas.microsoft.com/office/drawing/2014/main" id="{AA9A5D96-5384-42CA-86AA-E890AE206915}"/>
                  </a:ext>
                </a:extLst>
              </p:cNvPr>
              <p:cNvSpPr/>
              <p:nvPr/>
            </p:nvSpPr>
            <p:spPr>
              <a:xfrm>
                <a:off x="538920" y="1436704"/>
                <a:ext cx="1923480" cy="495374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J. Baggemann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Th. Brückel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spc="-1" dirty="0">
                    <a:solidFill>
                      <a:srgbClr val="000000"/>
                    </a:solidFill>
                    <a:latin typeface="Calibri"/>
                  </a:rPr>
                  <a:t>J. Chen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T. Claudio-Weber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Cronert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(</a:t>
                </a:r>
                <a:r>
                  <a:rPr lang="en-GB" sz="1200" b="0" strike="noStrike" spc="-1" dirty="0">
                    <a:solidFill>
                      <a:srgbClr val="000000"/>
                    </a:solidFill>
                    <a:latin typeface="Arial"/>
                  </a:rPr>
                  <a:t>†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)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Q. Ding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P.-E.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Doege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M. El Barbari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T. Gutberlet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J. Li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K. Lieutenant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Z. Ma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E.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Mauerhofer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N.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Ophoven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U. Rücker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spc="-1" dirty="0">
                    <a:solidFill>
                      <a:srgbClr val="000000"/>
                    </a:solidFill>
                    <a:latin typeface="Calibri"/>
                  </a:rPr>
                  <a:t>N. Schmidt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A. Schwab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latin typeface="Calibri"/>
                  </a:rPr>
                  <a:t>E. </a:t>
                </a:r>
                <a:r>
                  <a:rPr lang="de-DE" sz="1400" b="0" strike="noStrike" spc="-1" dirty="0" err="1">
                    <a:latin typeface="Calibri"/>
                  </a:rPr>
                  <a:t>Vezhlev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J. Voigt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P. Zakalek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8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de-DE" sz="1400" b="1" i="1" spc="-1" dirty="0">
                    <a:solidFill>
                      <a:srgbClr val="18541D"/>
                    </a:solidFill>
                    <a:latin typeface="Calibri"/>
                  </a:rPr>
                  <a:t>D</a:t>
                </a: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esign, </a:t>
                </a: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verification,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instrumentation</a:t>
                </a:r>
                <a:endParaRPr lang="de-DE" sz="1400" b="0" strike="noStrike" spc="-1" dirty="0">
                  <a:latin typeface="Calibri"/>
                </a:endParaRPr>
              </a:p>
            </p:txBody>
          </p:sp>
          <p:sp>
            <p:nvSpPr>
              <p:cNvPr id="24" name="Textfeld 19">
                <a:extLst>
                  <a:ext uri="{FF2B5EF4-FFF2-40B4-BE49-F238E27FC236}">
                    <a16:creationId xmlns:a16="http://schemas.microsoft.com/office/drawing/2014/main" id="{41E89997-047D-4823-8BBB-F20C09168FF3}"/>
                  </a:ext>
                </a:extLst>
              </p:cNvPr>
              <p:cNvSpPr/>
              <p:nvPr/>
            </p:nvSpPr>
            <p:spPr>
              <a:xfrm>
                <a:off x="2320200" y="1412640"/>
                <a:ext cx="1805400" cy="4815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1" strike="noStrike" spc="-1" dirty="0">
                    <a:solidFill>
                      <a:srgbClr val="000000"/>
                    </a:solidFill>
                    <a:latin typeface="Calibri"/>
                  </a:rPr>
                  <a:t>ZEA-1: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Y.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Bessler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Hanslik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Achten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F. Löchte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M. Strothmann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Engineering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1" strike="noStrike" spc="-1" dirty="0">
                    <a:solidFill>
                      <a:srgbClr val="000000"/>
                    </a:solidFill>
                    <a:latin typeface="Calibri"/>
                  </a:rPr>
                  <a:t>IKP-4: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O. Felden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Gebel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A.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Lehrach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M.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Rimmler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Similon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Nuclear physics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endParaRPr lang="de-DE" sz="10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en-US" sz="1400" b="1" strike="noStrike" spc="-1" dirty="0">
                    <a:solidFill>
                      <a:srgbClr val="000000"/>
                    </a:solidFill>
                    <a:latin typeface="Calibri"/>
                  </a:rPr>
                  <a:t>INM-5: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latin typeface="Calibri"/>
                  </a:rPr>
                  <a:t>     B.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Neumaier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Radio isotopes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1400" b="0" strike="noStrike" spc="-1" dirty="0">
                  <a:latin typeface="Calibri"/>
                </a:endParaRPr>
              </a:p>
            </p:txBody>
          </p:sp>
          <p:pic>
            <p:nvPicPr>
              <p:cNvPr id="25" name="Picture 24" descr="Institut f�r Nukleare Entsorgung und Techniktransfer">
                <a:extLst>
                  <a:ext uri="{FF2B5EF4-FFF2-40B4-BE49-F238E27FC236}">
                    <a16:creationId xmlns:a16="http://schemas.microsoft.com/office/drawing/2014/main" id="{056EA845-E7B0-4702-BB4A-DDD584A2A55A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3498"/>
              <a:stretch/>
            </p:blipFill>
            <p:spPr>
              <a:xfrm>
                <a:off x="4325760" y="1027800"/>
                <a:ext cx="1030680" cy="344880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6" name="Textfeld 34">
                <a:extLst>
                  <a:ext uri="{FF2B5EF4-FFF2-40B4-BE49-F238E27FC236}">
                    <a16:creationId xmlns:a16="http://schemas.microsoft.com/office/drawing/2014/main" id="{AD9C016A-C9C0-4A08-B4C7-65EA84D7DCEC}"/>
                  </a:ext>
                </a:extLst>
              </p:cNvPr>
              <p:cNvSpPr/>
              <p:nvPr/>
            </p:nvSpPr>
            <p:spPr>
              <a:xfrm>
                <a:off x="4286880" y="1395992"/>
                <a:ext cx="1417320" cy="1034214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30" b="0" strike="noStrike" spc="-1" dirty="0">
                    <a:solidFill>
                      <a:srgbClr val="000000"/>
                    </a:solidFill>
                    <a:latin typeface="Arial"/>
                  </a:rPr>
                  <a:t>   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S. Böhm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Nabbi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Nuclear simul</a:t>
                </a:r>
                <a:r>
                  <a:rPr lang="en-US" sz="1400" b="1" i="1" strike="noStrike" spc="-1" dirty="0">
                    <a:solidFill>
                      <a:srgbClr val="000000"/>
                    </a:solidFill>
                    <a:latin typeface="Calibri"/>
                  </a:rPr>
                  <a:t>.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1400" b="0" strike="noStrike" spc="-1" dirty="0">
                  <a:latin typeface="Calibri"/>
                </a:endParaRPr>
              </a:p>
            </p:txBody>
          </p:sp>
          <p:pic>
            <p:nvPicPr>
              <p:cNvPr id="27" name="Picture 26" descr="Bild in Originalgröße anzeigen">
                <a:extLst>
                  <a:ext uri="{FF2B5EF4-FFF2-40B4-BE49-F238E27FC236}">
                    <a16:creationId xmlns:a16="http://schemas.microsoft.com/office/drawing/2014/main" id="{A82122C4-99FD-499F-ABBE-B53489E14F7C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4325760" y="2276872"/>
                <a:ext cx="1030680" cy="3020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" name="Textfeld 36">
                <a:extLst>
                  <a:ext uri="{FF2B5EF4-FFF2-40B4-BE49-F238E27FC236}">
                    <a16:creationId xmlns:a16="http://schemas.microsoft.com/office/drawing/2014/main" id="{C106E860-C101-4317-B878-39D22AA32E28}"/>
                  </a:ext>
                </a:extLst>
              </p:cNvPr>
              <p:cNvSpPr/>
              <p:nvPr/>
            </p:nvSpPr>
            <p:spPr>
              <a:xfrm>
                <a:off x="4316760" y="2616007"/>
                <a:ext cx="1603800" cy="120656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Ch.Haberstroh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M. Klaus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S. Eisenhut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spc="-1" dirty="0">
                    <a:solidFill>
                      <a:srgbClr val="000000"/>
                    </a:solidFill>
                    <a:latin typeface="Calibri"/>
                  </a:rPr>
                  <a:t>    C. Lange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Liquid H</a:t>
                </a:r>
                <a:r>
                  <a:rPr lang="de-DE" sz="1400" b="1" i="1" strike="noStrike" spc="-1" baseline="-25000" dirty="0">
                    <a:solidFill>
                      <a:srgbClr val="18541D"/>
                    </a:solidFill>
                    <a:latin typeface="Calibri"/>
                  </a:rPr>
                  <a:t>2</a:t>
                </a: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, AKR-2</a:t>
                </a:r>
                <a:endParaRPr lang="de-DE" sz="1400" b="0" strike="noStrike" spc="-1" dirty="0">
                  <a:latin typeface="Calibri"/>
                </a:endParaRPr>
              </a:p>
            </p:txBody>
          </p:sp>
          <p:pic>
            <p:nvPicPr>
              <p:cNvPr id="29" name="Grafik 37">
                <a:extLst>
                  <a:ext uri="{FF2B5EF4-FFF2-40B4-BE49-F238E27FC236}">
                    <a16:creationId xmlns:a16="http://schemas.microsoft.com/office/drawing/2014/main" id="{1BF38B9C-6CA1-4A1B-B404-ADDF29D2004D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2462400" y="1056960"/>
                <a:ext cx="1088280" cy="317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0" name="Picture 29" descr="IAP Logo">
                <a:extLst>
                  <a:ext uri="{FF2B5EF4-FFF2-40B4-BE49-F238E27FC236}">
                    <a16:creationId xmlns:a16="http://schemas.microsoft.com/office/drawing/2014/main" id="{630AB3D4-398D-4E09-A733-CE57E12F5D26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4325040" y="3861048"/>
                <a:ext cx="615960" cy="342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1" name="Textfeld 39">
                <a:extLst>
                  <a:ext uri="{FF2B5EF4-FFF2-40B4-BE49-F238E27FC236}">
                    <a16:creationId xmlns:a16="http://schemas.microsoft.com/office/drawing/2014/main" id="{5469CCA7-EEF1-4D56-876E-D5AA3C5B9CED}"/>
                  </a:ext>
                </a:extLst>
              </p:cNvPr>
              <p:cNvSpPr/>
              <p:nvPr/>
            </p:nvSpPr>
            <p:spPr>
              <a:xfrm>
                <a:off x="4344120" y="4163808"/>
                <a:ext cx="1488960" cy="168054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H.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Podlech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O. Meusel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de-DE" sz="1400" b="1" i="1" strike="noStrike" spc="-1" dirty="0" err="1">
                    <a:solidFill>
                      <a:srgbClr val="18541D"/>
                    </a:solidFill>
                    <a:latin typeface="Calibri"/>
                  </a:rPr>
                  <a:t>Accelerator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900" b="0" strike="noStrike" spc="-1" dirty="0">
                  <a:solidFill>
                    <a:srgbClr val="000000"/>
                  </a:solidFill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30" b="0" strike="noStrike" spc="-1" dirty="0">
                    <a:solidFill>
                      <a:srgbClr val="000000"/>
                    </a:solidFill>
                    <a:latin typeface="Calibri"/>
                  </a:rPr>
                  <a:t>    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W. Barth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de-DE" sz="1400" b="1" i="1" strike="noStrike" spc="-1" dirty="0" err="1">
                    <a:solidFill>
                      <a:srgbClr val="18541D"/>
                    </a:solidFill>
                    <a:latin typeface="Calibri"/>
                  </a:rPr>
                  <a:t>Accelerator</a:t>
                </a:r>
                <a:endParaRPr lang="de-DE" sz="1400" b="0" strike="noStrike" spc="-1" dirty="0">
                  <a:latin typeface="Calibri"/>
                </a:endParaRPr>
              </a:p>
            </p:txBody>
          </p:sp>
          <p:grpSp>
            <p:nvGrpSpPr>
              <p:cNvPr id="32" name="Gruppieren 2">
                <a:extLst>
                  <a:ext uri="{FF2B5EF4-FFF2-40B4-BE49-F238E27FC236}">
                    <a16:creationId xmlns:a16="http://schemas.microsoft.com/office/drawing/2014/main" id="{E123964D-CBD2-483E-9831-14CE8CCA5378}"/>
                  </a:ext>
                </a:extLst>
              </p:cNvPr>
              <p:cNvGrpSpPr/>
              <p:nvPr/>
            </p:nvGrpSpPr>
            <p:grpSpPr>
              <a:xfrm>
                <a:off x="4316760" y="4941168"/>
                <a:ext cx="1778760" cy="364552"/>
                <a:chOff x="4316760" y="4941168"/>
                <a:chExt cx="1778760" cy="364552"/>
              </a:xfrm>
            </p:grpSpPr>
            <p:pic>
              <p:nvPicPr>
                <p:cNvPr id="33" name="Bild 3">
                  <a:extLst>
                    <a:ext uri="{FF2B5EF4-FFF2-40B4-BE49-F238E27FC236}">
                      <a16:creationId xmlns:a16="http://schemas.microsoft.com/office/drawing/2014/main" id="{4E4EA5C3-ADAB-40A9-AC2E-036EE3A38F33}"/>
                    </a:ext>
                  </a:extLst>
                </p:cNvPr>
                <p:cNvPicPr/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/>
              </p:blipFill>
              <p:spPr>
                <a:xfrm>
                  <a:off x="4316760" y="4950760"/>
                  <a:ext cx="1778760" cy="354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4" name="Textfeld 41">
                  <a:extLst>
                    <a:ext uri="{FF2B5EF4-FFF2-40B4-BE49-F238E27FC236}">
                      <a16:creationId xmlns:a16="http://schemas.microsoft.com/office/drawing/2014/main" id="{BB0C2D7C-1012-42E7-B91F-0159D409E1F7}"/>
                    </a:ext>
                  </a:extLst>
                </p:cNvPr>
                <p:cNvSpPr/>
                <p:nvPr/>
              </p:nvSpPr>
              <p:spPr>
                <a:xfrm>
                  <a:off x="4956480" y="4941168"/>
                  <a:ext cx="669960" cy="320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95000"/>
                    </a:lnSpc>
                  </a:pPr>
                  <a:r>
                    <a:rPr lang="en-US" sz="1590" b="1" strike="noStrike" spc="-1" dirty="0">
                      <a:solidFill>
                        <a:srgbClr val="0070C0"/>
                      </a:solidFill>
                      <a:latin typeface="Arial"/>
                    </a:rPr>
                    <a:t>/ HIM</a:t>
                  </a:r>
                  <a:endParaRPr lang="de-DE" sz="1590" b="0" strike="noStrike" spc="-1" dirty="0">
                    <a:latin typeface="Calibri"/>
                  </a:endParaRPr>
                </a:p>
              </p:txBody>
            </p:sp>
          </p:grpSp>
        </p:grpSp>
        <p:pic>
          <p:nvPicPr>
            <p:cNvPr id="9" name="Grafik 22">
              <a:extLst>
                <a:ext uri="{FF2B5EF4-FFF2-40B4-BE49-F238E27FC236}">
                  <a16:creationId xmlns:a16="http://schemas.microsoft.com/office/drawing/2014/main" id="{8FE16F39-E243-4612-3D58-F736EDCC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701" y="4411638"/>
              <a:ext cx="1435023" cy="654916"/>
            </a:xfrm>
            <a:prstGeom prst="rect">
              <a:avLst/>
            </a:prstGeom>
          </p:spPr>
        </p:pic>
        <p:grpSp>
          <p:nvGrpSpPr>
            <p:cNvPr id="10" name="Gruppieren 26">
              <a:extLst>
                <a:ext uri="{FF2B5EF4-FFF2-40B4-BE49-F238E27FC236}">
                  <a16:creationId xmlns:a16="http://schemas.microsoft.com/office/drawing/2014/main" id="{CDE9DE60-8990-2F1A-7DE6-803357BFB736}"/>
                </a:ext>
              </a:extLst>
            </p:cNvPr>
            <p:cNvGrpSpPr/>
            <p:nvPr/>
          </p:nvGrpSpPr>
          <p:grpSpPr>
            <a:xfrm>
              <a:off x="7248128" y="5517531"/>
              <a:ext cx="1619009" cy="409149"/>
              <a:chOff x="6592131" y="5517531"/>
              <a:chExt cx="1619009" cy="409149"/>
            </a:xfrm>
          </p:grpSpPr>
          <p:pic>
            <p:nvPicPr>
              <p:cNvPr id="20" name="Grafik 24">
                <a:extLst>
                  <a:ext uri="{FF2B5EF4-FFF2-40B4-BE49-F238E27FC236}">
                    <a16:creationId xmlns:a16="http://schemas.microsoft.com/office/drawing/2014/main" id="{BA7EDB04-72C9-B771-19DB-26B8B0464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2131" y="5517531"/>
                <a:ext cx="409149" cy="409149"/>
              </a:xfrm>
              <a:prstGeom prst="rect">
                <a:avLst/>
              </a:prstGeom>
            </p:spPr>
          </p:pic>
          <p:sp>
            <p:nvSpPr>
              <p:cNvPr id="21" name="Textfeld 25">
                <a:extLst>
                  <a:ext uri="{FF2B5EF4-FFF2-40B4-BE49-F238E27FC236}">
                    <a16:creationId xmlns:a16="http://schemas.microsoft.com/office/drawing/2014/main" id="{5FE4B081-26DE-354E-6092-AA7E1560F0AE}"/>
                  </a:ext>
                </a:extLst>
              </p:cNvPr>
              <p:cNvSpPr txBox="1"/>
              <p:nvPr/>
            </p:nvSpPr>
            <p:spPr>
              <a:xfrm>
                <a:off x="6878275" y="5548025"/>
                <a:ext cx="1332865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5000"/>
                  </a:lnSpc>
                </a:pPr>
                <a:r>
                  <a:rPr lang="de-DE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@hbsneutron</a:t>
                </a:r>
              </a:p>
            </p:txBody>
          </p:sp>
        </p:grpSp>
        <p:sp>
          <p:nvSpPr>
            <p:cNvPr id="11" name="Textfeld 28">
              <a:extLst>
                <a:ext uri="{FF2B5EF4-FFF2-40B4-BE49-F238E27FC236}">
                  <a16:creationId xmlns:a16="http://schemas.microsoft.com/office/drawing/2014/main" id="{215BB7E8-0EFA-ABD5-37A0-EF010BD7BCAB}"/>
                </a:ext>
              </a:extLst>
            </p:cNvPr>
            <p:cNvSpPr txBox="1"/>
            <p:nvPr/>
          </p:nvSpPr>
          <p:spPr>
            <a:xfrm>
              <a:off x="9696400" y="5535714"/>
              <a:ext cx="23130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https://hbs.fz-juelich.de/</a:t>
              </a:r>
            </a:p>
          </p:txBody>
        </p:sp>
        <p:grpSp>
          <p:nvGrpSpPr>
            <p:cNvPr id="12" name="Gruppieren 31">
              <a:extLst>
                <a:ext uri="{FF2B5EF4-FFF2-40B4-BE49-F238E27FC236}">
                  <a16:creationId xmlns:a16="http://schemas.microsoft.com/office/drawing/2014/main" id="{508B037B-9D78-E30F-23ED-F7064C944951}"/>
                </a:ext>
              </a:extLst>
            </p:cNvPr>
            <p:cNvGrpSpPr/>
            <p:nvPr/>
          </p:nvGrpSpPr>
          <p:grpSpPr>
            <a:xfrm>
              <a:off x="6528048" y="4001048"/>
              <a:ext cx="3905296" cy="1346760"/>
              <a:chOff x="6528048" y="4001048"/>
              <a:chExt cx="3905296" cy="1346760"/>
            </a:xfrm>
          </p:grpSpPr>
          <p:grpSp>
            <p:nvGrpSpPr>
              <p:cNvPr id="16" name="Gruppieren 5">
                <a:extLst>
                  <a:ext uri="{FF2B5EF4-FFF2-40B4-BE49-F238E27FC236}">
                    <a16:creationId xmlns:a16="http://schemas.microsoft.com/office/drawing/2014/main" id="{75597962-CE04-4CC5-965D-361013310C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28048" y="4001048"/>
                <a:ext cx="3905296" cy="1346760"/>
                <a:chOff x="6863400" y="4293000"/>
                <a:chExt cx="4488840" cy="1548000"/>
              </a:xfrm>
            </p:grpSpPr>
            <p:pic>
              <p:nvPicPr>
                <p:cNvPr id="18" name="Grafik 4">
                  <a:extLst>
                    <a:ext uri="{FF2B5EF4-FFF2-40B4-BE49-F238E27FC236}">
                      <a16:creationId xmlns:a16="http://schemas.microsoft.com/office/drawing/2014/main" id="{09A265AD-A0C0-424F-9CBD-813CD93FFFBF}"/>
                    </a:ext>
                  </a:extLst>
                </p:cNvPr>
                <p:cNvPicPr/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>
                <a:xfrm>
                  <a:off x="6863400" y="4293000"/>
                  <a:ext cx="363132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9" name="Picture 18" descr="Imprint - Research in Germany">
                  <a:extLst>
                    <a:ext uri="{FF2B5EF4-FFF2-40B4-BE49-F238E27FC236}">
                      <a16:creationId xmlns:a16="http://schemas.microsoft.com/office/drawing/2014/main" id="{4784AD88-F2BD-4AAD-BD8B-29D72F64C993}"/>
                    </a:ext>
                  </a:extLst>
                </p:cNvPr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10194480" y="4818600"/>
                  <a:ext cx="1157760" cy="6991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pic>
            <p:nvPicPr>
              <p:cNvPr id="17" name="Grafik 30">
                <a:extLst>
                  <a:ext uri="{FF2B5EF4-FFF2-40B4-BE49-F238E27FC236}">
                    <a16:creationId xmlns:a16="http://schemas.microsoft.com/office/drawing/2014/main" id="{AD9BC56B-1B82-7B15-05A8-F8E84660E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1877" y="5157192"/>
                <a:ext cx="434663" cy="164790"/>
              </a:xfrm>
              <a:prstGeom prst="rect">
                <a:avLst/>
              </a:prstGeom>
            </p:spPr>
          </p:pic>
        </p:grpSp>
        <p:pic>
          <p:nvPicPr>
            <p:cNvPr id="13" name="Grafik 33">
              <a:extLst>
                <a:ext uri="{FF2B5EF4-FFF2-40B4-BE49-F238E27FC236}">
                  <a16:creationId xmlns:a16="http://schemas.microsoft.com/office/drawing/2014/main" id="{FA29728B-8DCF-5C0E-4D6B-12EA0148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204" y="5900388"/>
              <a:ext cx="888700" cy="336924"/>
            </a:xfrm>
            <a:prstGeom prst="rect">
              <a:avLst/>
            </a:prstGeom>
          </p:spPr>
        </p:pic>
        <p:sp>
          <p:nvSpPr>
            <p:cNvPr id="14" name="Textfeld 37">
              <a:extLst>
                <a:ext uri="{FF2B5EF4-FFF2-40B4-BE49-F238E27FC236}">
                  <a16:creationId xmlns:a16="http://schemas.microsoft.com/office/drawing/2014/main" id="{F6711157-BF6A-760C-2A6D-A6E1AB7FF59B}"/>
                </a:ext>
              </a:extLst>
            </p:cNvPr>
            <p:cNvSpPr txBox="1"/>
            <p:nvPr/>
          </p:nvSpPr>
          <p:spPr>
            <a:xfrm>
              <a:off x="4361204" y="6227640"/>
              <a:ext cx="1486817" cy="50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 J. Fenske</a:t>
              </a:r>
            </a:p>
            <a:p>
              <a:pPr algn="l">
                <a:lnSpc>
                  <a:spcPct val="95000"/>
                </a:lnSpc>
              </a:pPr>
              <a:r>
                <a:rPr lang="de-DE" sz="1400" b="1" i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Instrumentation</a:t>
              </a:r>
            </a:p>
          </p:txBody>
        </p:sp>
        <p:pic>
          <p:nvPicPr>
            <p:cNvPr id="15" name="Grafik 27">
              <a:extLst>
                <a:ext uri="{FF2B5EF4-FFF2-40B4-BE49-F238E27FC236}">
                  <a16:creationId xmlns:a16="http://schemas.microsoft.com/office/drawing/2014/main" id="{6EBECC57-814D-8B47-AAC2-28DF0FC8B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701" y="332656"/>
              <a:ext cx="4257867" cy="361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55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HBS?</a:t>
            </a:r>
            <a:endParaRPr lang="en-US" sz="28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noProof="0" dirty="0"/>
              <a:t> April 2024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A6D03A4A-AD96-4824-ADE0-BF63F8BB2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7951" r="16926" b="34250"/>
          <a:stretch/>
        </p:blipFill>
        <p:spPr>
          <a:xfrm>
            <a:off x="5591944" y="1038335"/>
            <a:ext cx="5976664" cy="2390665"/>
          </a:xfrm>
          <a:prstGeom prst="rect">
            <a:avLst/>
          </a:prstGeom>
        </p:spPr>
      </p:pic>
      <p:sp>
        <p:nvSpPr>
          <p:cNvPr id="10" name="Textfeld 3">
            <a:extLst>
              <a:ext uri="{FF2B5EF4-FFF2-40B4-BE49-F238E27FC236}">
                <a16:creationId xmlns:a16="http://schemas.microsoft.com/office/drawing/2014/main" id="{096B9AA3-1283-4D84-885F-6A74D5FC4414}"/>
              </a:ext>
            </a:extLst>
          </p:cNvPr>
          <p:cNvSpPr txBox="1"/>
          <p:nvPr/>
        </p:nvSpPr>
        <p:spPr>
          <a:xfrm>
            <a:off x="371475" y="1010552"/>
            <a:ext cx="110892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u="sng" spc="-1" dirty="0">
                <a:latin typeface="Arial"/>
              </a:rPr>
              <a:t>H</a:t>
            </a:r>
            <a:r>
              <a:rPr lang="de-DE" sz="2000" spc="-1" dirty="0">
                <a:latin typeface="Arial"/>
              </a:rPr>
              <a:t>igh </a:t>
            </a:r>
            <a:r>
              <a:rPr lang="en-US" sz="2000" b="1" u="sng" spc="-1" dirty="0">
                <a:latin typeface="Arial"/>
              </a:rPr>
              <a:t>B</a:t>
            </a:r>
            <a:r>
              <a:rPr lang="en-US" sz="2000" spc="-1" dirty="0">
                <a:latin typeface="Arial"/>
              </a:rPr>
              <a:t>rilliance</a:t>
            </a:r>
            <a:r>
              <a:rPr lang="de-DE" sz="2000" spc="-1" dirty="0">
                <a:latin typeface="Arial"/>
              </a:rPr>
              <a:t> Neutron </a:t>
            </a:r>
            <a:r>
              <a:rPr lang="de-DE" sz="2000" b="1" u="sng" spc="-1" dirty="0">
                <a:latin typeface="Arial"/>
              </a:rPr>
              <a:t>S</a:t>
            </a:r>
            <a:r>
              <a:rPr lang="de-DE" sz="2000" spc="-1" dirty="0">
                <a:latin typeface="Arial"/>
              </a:rPr>
              <a:t>ource</a:t>
            </a:r>
            <a:r>
              <a:rPr lang="en-US" sz="2000" spc="-1" dirty="0">
                <a:latin typeface="Arial"/>
              </a:rPr>
              <a:t> – A HiCANS facility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 err="1">
                <a:latin typeface="Arial"/>
              </a:rPr>
              <a:t>Linac</a:t>
            </a:r>
            <a:r>
              <a:rPr lang="en-US" sz="2000" u="sng" spc="-1" dirty="0">
                <a:latin typeface="Arial"/>
              </a:rPr>
              <a:t> Parameters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100mA, 70 MeV proton source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Multiplexer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Proton beam distributed among 3 target stations</a:t>
            </a:r>
          </a:p>
          <a:p>
            <a:pPr>
              <a:spcAft>
                <a:spcPts val="600"/>
              </a:spcAft>
            </a:pPr>
            <a:endParaRPr lang="en-US" sz="2000" u="sng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Target Stations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Each target station operated at distinct frequency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Optimize thermal spectrum for each target-moderator combination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6-8 instruments per target station</a:t>
            </a:r>
            <a:endParaRPr lang="en-US" spc="-1" dirty="0">
              <a:latin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Dedicated beam port for each instrument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Can have its </a:t>
            </a:r>
            <a:r>
              <a:rPr lang="en-US" b="1" spc="-1" dirty="0">
                <a:latin typeface="Arial"/>
              </a:rPr>
              <a:t>own</a:t>
            </a:r>
            <a:r>
              <a:rPr lang="en-US" spc="-1" dirty="0">
                <a:latin typeface="Arial"/>
              </a:rPr>
              <a:t> cold source as needed</a:t>
            </a:r>
          </a:p>
        </p:txBody>
      </p:sp>
    </p:spTree>
    <p:extLst>
      <p:ext uri="{BB962C8B-B14F-4D97-AF65-F5344CB8AC3E}">
        <p14:creationId xmlns:p14="http://schemas.microsoft.com/office/powerpoint/2010/main" val="12701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HBS?</a:t>
            </a:r>
            <a:endParaRPr lang="en-US" sz="28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noProof="0" dirty="0"/>
              <a:t> April 2024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C945C333-500F-492F-AD46-B314D12BD22D}"/>
              </a:ext>
            </a:extLst>
          </p:cNvPr>
          <p:cNvSpPr txBox="1"/>
          <p:nvPr/>
        </p:nvSpPr>
        <p:spPr>
          <a:xfrm>
            <a:off x="371475" y="1010552"/>
            <a:ext cx="110892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u="sng" spc="-1" dirty="0">
                <a:latin typeface="Arial"/>
              </a:rPr>
              <a:t>H</a:t>
            </a:r>
            <a:r>
              <a:rPr lang="de-DE" sz="2000" spc="-1" dirty="0">
                <a:latin typeface="Arial"/>
              </a:rPr>
              <a:t>igh </a:t>
            </a:r>
            <a:r>
              <a:rPr lang="en-US" sz="2000" b="1" u="sng" spc="-1" dirty="0">
                <a:latin typeface="Arial"/>
              </a:rPr>
              <a:t>B</a:t>
            </a:r>
            <a:r>
              <a:rPr lang="en-US" sz="2000" spc="-1" dirty="0">
                <a:latin typeface="Arial"/>
              </a:rPr>
              <a:t>rilliance</a:t>
            </a:r>
            <a:r>
              <a:rPr lang="de-DE" sz="2000" spc="-1" dirty="0">
                <a:latin typeface="Arial"/>
              </a:rPr>
              <a:t> Neutron </a:t>
            </a:r>
            <a:r>
              <a:rPr lang="de-DE" sz="2000" b="1" u="sng" spc="-1" dirty="0">
                <a:latin typeface="Arial"/>
              </a:rPr>
              <a:t>S</a:t>
            </a:r>
            <a:r>
              <a:rPr lang="de-DE" sz="2000" spc="-1" dirty="0">
                <a:latin typeface="Arial"/>
              </a:rPr>
              <a:t>ource</a:t>
            </a:r>
            <a:r>
              <a:rPr lang="en-US" sz="2000" spc="-1" dirty="0">
                <a:latin typeface="Arial"/>
              </a:rPr>
              <a:t> – A HiCANS facility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 err="1">
                <a:latin typeface="Arial"/>
              </a:rPr>
              <a:t>Linac</a:t>
            </a:r>
            <a:r>
              <a:rPr lang="en-US" sz="2000" u="sng" spc="-1" dirty="0">
                <a:latin typeface="Arial"/>
              </a:rPr>
              <a:t> Parameters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100mA, 70 MeV proton source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Multiplexer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Proton beam distributed among 3 target stations</a:t>
            </a:r>
          </a:p>
          <a:p>
            <a:pPr>
              <a:spcAft>
                <a:spcPts val="600"/>
              </a:spcAft>
            </a:pPr>
            <a:endParaRPr lang="en-US" sz="2000" u="sng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Target Stations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Each target station operated at distinct frequency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Optimize thermal spectrum for each target-moderator combination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6-8 instruments per target station</a:t>
            </a:r>
            <a:endParaRPr lang="en-US" spc="-1" dirty="0">
              <a:latin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Dedicated beam port for each instrument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Can have its </a:t>
            </a:r>
            <a:r>
              <a:rPr lang="en-US" b="1" spc="-1" dirty="0"/>
              <a:t>own</a:t>
            </a:r>
            <a:r>
              <a:rPr lang="en-US" spc="-1" dirty="0"/>
              <a:t> cold source as needed</a:t>
            </a:r>
            <a:endParaRPr lang="en-US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b="1" spc="-1" dirty="0">
                <a:solidFill>
                  <a:srgbClr val="C00000"/>
                </a:solidFill>
              </a:rPr>
              <a:t>High degree of flexibility makes the HBS adaptable</a:t>
            </a: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34D7D93F-9B29-4B3E-8724-C60E0E4D9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0" b="2245"/>
          <a:stretch/>
        </p:blipFill>
        <p:spPr>
          <a:xfrm>
            <a:off x="6733149" y="1620695"/>
            <a:ext cx="4713225" cy="2274797"/>
          </a:xfrm>
          <a:prstGeom prst="rect">
            <a:avLst/>
          </a:prstGeom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3E01C7B2-BB1E-4AC2-89DE-23CBEC78FFF7}"/>
              </a:ext>
            </a:extLst>
          </p:cNvPr>
          <p:cNvSpPr txBox="1">
            <a:spLocks/>
          </p:cNvSpPr>
          <p:nvPr/>
        </p:nvSpPr>
        <p:spPr>
          <a:xfrm>
            <a:off x="6960063" y="3895492"/>
            <a:ext cx="4259395" cy="397604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/>
              <a:t>J. Baggemann, “Development of Neutron Extraction Plugs for HBS”, </a:t>
            </a:r>
            <a:r>
              <a:rPr lang="en-US" sz="800" b="1" dirty="0"/>
              <a:t>DENIM XII </a:t>
            </a:r>
            <a:r>
              <a:rPr lang="en-US" sz="800" b="1" dirty="0" err="1"/>
              <a:t>Jülich</a:t>
            </a:r>
            <a:r>
              <a:rPr lang="en-US" sz="800" b="1" dirty="0"/>
              <a:t>, 21</a:t>
            </a:r>
            <a:r>
              <a:rPr lang="en-US" sz="800" b="1" baseline="30000" dirty="0"/>
              <a:t>st</a:t>
            </a:r>
            <a:r>
              <a:rPr lang="en-US" sz="800" b="1" dirty="0"/>
              <a:t> September 2023</a:t>
            </a:r>
            <a:endParaRPr lang="en-US" sz="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8147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motivation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397529-901C-4E99-973A-42C0CF89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74" y="1412776"/>
            <a:ext cx="5151348" cy="225893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691E811E-09F5-4ECA-B5D9-2E9C4BBEAEC8}"/>
              </a:ext>
            </a:extLst>
          </p:cNvPr>
          <p:cNvSpPr txBox="1">
            <a:spLocks/>
          </p:cNvSpPr>
          <p:nvPr/>
        </p:nvSpPr>
        <p:spPr>
          <a:xfrm>
            <a:off x="1433481" y="4145703"/>
            <a:ext cx="9325037" cy="2045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Access to longer length and time scales – large biological structures on the nanoscale</a:t>
            </a:r>
          </a:p>
          <a:p>
            <a:r>
              <a:rPr lang="en-US" sz="1800" dirty="0"/>
              <a:t>Significant improvement of gains in intensity and resolution for some neutron instruments </a:t>
            </a:r>
          </a:p>
          <a:p>
            <a:r>
              <a:rPr lang="en-US" sz="1800" dirty="0"/>
              <a:t>Can apply light optics methods to control neutron beams as refracting power ≈ </a:t>
            </a:r>
            <a:r>
              <a:rPr lang="el-GR" sz="1800" dirty="0"/>
              <a:t>λ</a:t>
            </a:r>
            <a:r>
              <a:rPr lang="en-US" sz="1800" baseline="30000"/>
              <a:t>2 </a:t>
            </a:r>
            <a:endParaRPr lang="en-US" sz="1800" baseline="300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1B9051A-B2BD-4AC4-A82C-C92CBC1E8D33}"/>
              </a:ext>
            </a:extLst>
          </p:cNvPr>
          <p:cNvSpPr txBox="1">
            <a:spLocks/>
          </p:cNvSpPr>
          <p:nvPr/>
        </p:nvSpPr>
        <p:spPr>
          <a:xfrm>
            <a:off x="7489416" y="3701322"/>
            <a:ext cx="3485464" cy="281848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30000" dirty="0"/>
              <a:t>1</a:t>
            </a:r>
            <a:r>
              <a:rPr lang="en-US" sz="1000" dirty="0"/>
              <a:t>J.M Carpenter and B.J. </a:t>
            </a:r>
            <a:r>
              <a:rPr lang="en-US" sz="1000" dirty="0" err="1"/>
              <a:t>Micklich</a:t>
            </a:r>
            <a:r>
              <a:rPr lang="en-US" sz="1000" dirty="0"/>
              <a:t>, ANL (05/42) (2005).</a:t>
            </a:r>
            <a:endParaRPr lang="en-US" sz="1000" baseline="-25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4D438-B7E9-4ED0-9F1A-5ECC0E0D7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Very Cold Neutrons for Materials Investigations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E67B15-D8A3-4C9D-9CDD-52543821D6E9}"/>
              </a:ext>
            </a:extLst>
          </p:cNvPr>
          <p:cNvGrpSpPr/>
          <p:nvPr/>
        </p:nvGrpSpPr>
        <p:grpSpPr>
          <a:xfrm>
            <a:off x="353940" y="2389530"/>
            <a:ext cx="5872358" cy="1057576"/>
            <a:chOff x="650613" y="1813044"/>
            <a:chExt cx="5872358" cy="10575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0A295F-2966-4FDE-B92D-798B3C9B37F2}"/>
                </a:ext>
              </a:extLst>
            </p:cNvPr>
            <p:cNvSpPr/>
            <p:nvPr/>
          </p:nvSpPr>
          <p:spPr>
            <a:xfrm>
              <a:off x="1268732" y="2273889"/>
              <a:ext cx="4572000" cy="10394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55000">
                  <a:schemeClr val="bg2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049FFD-2844-4417-B7FF-9D44AC0EF743}"/>
                </a:ext>
              </a:extLst>
            </p:cNvPr>
            <p:cNvCxnSpPr>
              <a:cxnSpLocks/>
            </p:cNvCxnSpPr>
            <p:nvPr/>
          </p:nvCxnSpPr>
          <p:spPr>
            <a:xfrm>
              <a:off x="1268732" y="2196951"/>
              <a:ext cx="0" cy="25781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B14AB2-E4E4-49B8-98B8-1CF3AB6F5888}"/>
                </a:ext>
              </a:extLst>
            </p:cNvPr>
            <p:cNvSpPr txBox="1"/>
            <p:nvPr/>
          </p:nvSpPr>
          <p:spPr>
            <a:xfrm>
              <a:off x="907094" y="2494860"/>
              <a:ext cx="723275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10 Å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DB7F1B-9DBF-46DF-B59B-0E9F60F4068E}"/>
                </a:ext>
              </a:extLst>
            </p:cNvPr>
            <p:cNvSpPr txBox="1"/>
            <p:nvPr/>
          </p:nvSpPr>
          <p:spPr>
            <a:xfrm>
              <a:off x="650613" y="1813044"/>
              <a:ext cx="1236236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0.81 </a:t>
              </a:r>
              <a:r>
                <a:rPr lang="en-US" dirty="0" err="1">
                  <a:solidFill>
                    <a:schemeClr val="tx2"/>
                  </a:solidFill>
                </a:rPr>
                <a:t>meV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6541B9-ACA5-47BD-B2B0-8F98425A2F30}"/>
                </a:ext>
              </a:extLst>
            </p:cNvPr>
            <p:cNvGrpSpPr/>
            <p:nvPr/>
          </p:nvGrpSpPr>
          <p:grpSpPr>
            <a:xfrm>
              <a:off x="2936614" y="1832597"/>
              <a:ext cx="1236237" cy="1038023"/>
              <a:chOff x="5356814" y="1813044"/>
              <a:chExt cx="1236237" cy="103802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A7857F-E160-4C98-AB1E-CF6C23927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4934" y="2196950"/>
                <a:ext cx="0" cy="257817"/>
              </a:xfrm>
              <a:prstGeom prst="line">
                <a:avLst/>
              </a:prstGeom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33ED2A-3C8E-4528-8CB3-E6A95D6D482A}"/>
                  </a:ext>
                </a:extLst>
              </p:cNvPr>
              <p:cNvSpPr txBox="1"/>
              <p:nvPr/>
            </p:nvSpPr>
            <p:spPr>
              <a:xfrm>
                <a:off x="5613296" y="2495585"/>
                <a:ext cx="723275" cy="355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40 Å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CA669A-D51C-4A56-B97E-EB34C3B5DD57}"/>
                  </a:ext>
                </a:extLst>
              </p:cNvPr>
              <p:cNvSpPr txBox="1"/>
              <p:nvPr/>
            </p:nvSpPr>
            <p:spPr>
              <a:xfrm>
                <a:off x="5356814" y="1813044"/>
                <a:ext cx="1236237" cy="355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0.05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</a:rPr>
                  <a:t>meV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9BBEA2-D166-44D6-BDF7-522E6A662082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34" y="2249255"/>
              <a:ext cx="0" cy="257817"/>
            </a:xfrm>
            <a:prstGeom prst="line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C7D55A-FE1E-4BFB-AD5A-2C01CC9AC6BA}"/>
                </a:ext>
              </a:extLst>
            </p:cNvPr>
            <p:cNvSpPr txBox="1"/>
            <p:nvPr/>
          </p:nvSpPr>
          <p:spPr>
            <a:xfrm>
              <a:off x="5414976" y="2515138"/>
              <a:ext cx="851515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100 Å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A2D0B2-FD20-4A20-81A7-DB5FBE0915E3}"/>
                </a:ext>
              </a:extLst>
            </p:cNvPr>
            <p:cNvSpPr txBox="1"/>
            <p:nvPr/>
          </p:nvSpPr>
          <p:spPr>
            <a:xfrm>
              <a:off x="5158495" y="1865349"/>
              <a:ext cx="1364476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0.008 </a:t>
              </a:r>
              <a:r>
                <a:rPr lang="en-US" dirty="0" err="1">
                  <a:solidFill>
                    <a:schemeClr val="accent4">
                      <a:lumMod val="50000"/>
                    </a:schemeClr>
                  </a:solidFill>
                </a:rPr>
                <a:t>meV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554957BF-EE31-48D2-94B7-9D8F30456A9D}"/>
              </a:ext>
            </a:extLst>
          </p:cNvPr>
          <p:cNvSpPr txBox="1">
            <a:spLocks/>
          </p:cNvSpPr>
          <p:nvPr/>
        </p:nvSpPr>
        <p:spPr>
          <a:xfrm>
            <a:off x="353940" y="1412776"/>
            <a:ext cx="5952024" cy="934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Range of very cold neutrons</a:t>
            </a:r>
          </a:p>
          <a:p>
            <a:r>
              <a:rPr lang="en-US" sz="1800" dirty="0"/>
              <a:t>10 - 100 Å</a:t>
            </a:r>
          </a:p>
        </p:txBody>
      </p:sp>
    </p:spTree>
    <p:extLst>
      <p:ext uri="{BB962C8B-B14F-4D97-AF65-F5344CB8AC3E}">
        <p14:creationId xmlns:p14="http://schemas.microsoft.com/office/powerpoint/2010/main" val="396295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motivation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397529-901C-4E99-973A-42C0CF89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74" y="1412776"/>
            <a:ext cx="5151348" cy="225893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691E811E-09F5-4ECA-B5D9-2E9C4BBEAEC8}"/>
              </a:ext>
            </a:extLst>
          </p:cNvPr>
          <p:cNvSpPr txBox="1">
            <a:spLocks/>
          </p:cNvSpPr>
          <p:nvPr/>
        </p:nvSpPr>
        <p:spPr>
          <a:xfrm>
            <a:off x="1433481" y="4145703"/>
            <a:ext cx="9325037" cy="20458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Access to longer length and time scales – large biological structures on the nanoscale</a:t>
            </a:r>
          </a:p>
          <a:p>
            <a:r>
              <a:rPr lang="en-US" sz="1800" dirty="0"/>
              <a:t>Significant improvement of gains in intensity and resolution for some neutron instruments </a:t>
            </a:r>
          </a:p>
          <a:p>
            <a:r>
              <a:rPr lang="en-US" sz="1800" dirty="0"/>
              <a:t>Can apply light optics methods to control neutron beams as refracting power ≈ </a:t>
            </a:r>
            <a:r>
              <a:rPr lang="el-GR" sz="1800" dirty="0"/>
              <a:t>λ</a:t>
            </a:r>
            <a:r>
              <a:rPr lang="en-US" sz="1800" baseline="30000" dirty="0"/>
              <a:t>2 </a:t>
            </a:r>
          </a:p>
          <a:p>
            <a:pPr marL="400050" indent="-400050" algn="ctr">
              <a:buAutoNum type="romanUcPeriod"/>
            </a:pPr>
            <a:r>
              <a:rPr lang="en-US" sz="1800" dirty="0">
                <a:solidFill>
                  <a:srgbClr val="C00000"/>
                </a:solidFill>
              </a:rPr>
              <a:t>Previously difficult to extract VCN beams from conventional cold sources</a:t>
            </a:r>
          </a:p>
          <a:p>
            <a:pPr marL="400050" indent="-400050" algn="ctr">
              <a:buAutoNum type="romanUcPeriod"/>
            </a:pPr>
            <a:r>
              <a:rPr lang="en-US" sz="1800" dirty="0">
                <a:solidFill>
                  <a:srgbClr val="C00000"/>
                </a:solidFill>
              </a:rPr>
              <a:t>Lower temperature cross sections not previously available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1B9051A-B2BD-4AC4-A82C-C92CBC1E8D33}"/>
              </a:ext>
            </a:extLst>
          </p:cNvPr>
          <p:cNvSpPr txBox="1">
            <a:spLocks/>
          </p:cNvSpPr>
          <p:nvPr/>
        </p:nvSpPr>
        <p:spPr>
          <a:xfrm>
            <a:off x="7489416" y="3701322"/>
            <a:ext cx="3485464" cy="281848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30000" dirty="0"/>
              <a:t>1</a:t>
            </a:r>
            <a:r>
              <a:rPr lang="en-US" sz="1000" dirty="0"/>
              <a:t>J.M Carpenter and B.J. </a:t>
            </a:r>
            <a:r>
              <a:rPr lang="en-US" sz="1000" dirty="0" err="1"/>
              <a:t>Micklich</a:t>
            </a:r>
            <a:r>
              <a:rPr lang="en-US" sz="1000" dirty="0"/>
              <a:t>, ANL (05/42) (2005).</a:t>
            </a:r>
            <a:endParaRPr lang="en-US" sz="1000" baseline="-25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4D438-B7E9-4ED0-9F1A-5ECC0E0D7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Very Cold Neutrons for Materials Investigations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E67B15-D8A3-4C9D-9CDD-52543821D6E9}"/>
              </a:ext>
            </a:extLst>
          </p:cNvPr>
          <p:cNvGrpSpPr/>
          <p:nvPr/>
        </p:nvGrpSpPr>
        <p:grpSpPr>
          <a:xfrm>
            <a:off x="353940" y="2389530"/>
            <a:ext cx="5872358" cy="1057576"/>
            <a:chOff x="650613" y="1813044"/>
            <a:chExt cx="5872358" cy="10575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0A295F-2966-4FDE-B92D-798B3C9B37F2}"/>
                </a:ext>
              </a:extLst>
            </p:cNvPr>
            <p:cNvSpPr/>
            <p:nvPr/>
          </p:nvSpPr>
          <p:spPr>
            <a:xfrm>
              <a:off x="1268732" y="2273889"/>
              <a:ext cx="4572000" cy="10394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55000">
                  <a:schemeClr val="bg2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049FFD-2844-4417-B7FF-9D44AC0EF743}"/>
                </a:ext>
              </a:extLst>
            </p:cNvPr>
            <p:cNvCxnSpPr>
              <a:cxnSpLocks/>
            </p:cNvCxnSpPr>
            <p:nvPr/>
          </p:nvCxnSpPr>
          <p:spPr>
            <a:xfrm>
              <a:off x="1268732" y="2196951"/>
              <a:ext cx="0" cy="25781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B14AB2-E4E4-49B8-98B8-1CF3AB6F5888}"/>
                </a:ext>
              </a:extLst>
            </p:cNvPr>
            <p:cNvSpPr txBox="1"/>
            <p:nvPr/>
          </p:nvSpPr>
          <p:spPr>
            <a:xfrm>
              <a:off x="907094" y="2494860"/>
              <a:ext cx="723275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10 Å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DB7F1B-9DBF-46DF-B59B-0E9F60F4068E}"/>
                </a:ext>
              </a:extLst>
            </p:cNvPr>
            <p:cNvSpPr txBox="1"/>
            <p:nvPr/>
          </p:nvSpPr>
          <p:spPr>
            <a:xfrm>
              <a:off x="650613" y="1813044"/>
              <a:ext cx="1236236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0.81 </a:t>
              </a:r>
              <a:r>
                <a:rPr lang="en-US" dirty="0" err="1">
                  <a:solidFill>
                    <a:schemeClr val="tx2"/>
                  </a:solidFill>
                </a:rPr>
                <a:t>meV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6541B9-ACA5-47BD-B2B0-8F98425A2F30}"/>
                </a:ext>
              </a:extLst>
            </p:cNvPr>
            <p:cNvGrpSpPr/>
            <p:nvPr/>
          </p:nvGrpSpPr>
          <p:grpSpPr>
            <a:xfrm>
              <a:off x="2936614" y="1832597"/>
              <a:ext cx="1236237" cy="1038023"/>
              <a:chOff x="5356814" y="1813044"/>
              <a:chExt cx="1236237" cy="103802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A7857F-E160-4C98-AB1E-CF6C23927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4934" y="2196950"/>
                <a:ext cx="0" cy="257817"/>
              </a:xfrm>
              <a:prstGeom prst="line">
                <a:avLst/>
              </a:prstGeom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33ED2A-3C8E-4528-8CB3-E6A95D6D482A}"/>
                  </a:ext>
                </a:extLst>
              </p:cNvPr>
              <p:cNvSpPr txBox="1"/>
              <p:nvPr/>
            </p:nvSpPr>
            <p:spPr>
              <a:xfrm>
                <a:off x="5613296" y="2495585"/>
                <a:ext cx="723275" cy="355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40 Å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CA669A-D51C-4A56-B97E-EB34C3B5DD57}"/>
                  </a:ext>
                </a:extLst>
              </p:cNvPr>
              <p:cNvSpPr txBox="1"/>
              <p:nvPr/>
            </p:nvSpPr>
            <p:spPr>
              <a:xfrm>
                <a:off x="5356814" y="1813044"/>
                <a:ext cx="1236237" cy="355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0.05 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</a:rPr>
                  <a:t>meV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9BBEA2-D166-44D6-BDF7-522E6A662082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34" y="2249255"/>
              <a:ext cx="0" cy="257817"/>
            </a:xfrm>
            <a:prstGeom prst="line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C7D55A-FE1E-4BFB-AD5A-2C01CC9AC6BA}"/>
                </a:ext>
              </a:extLst>
            </p:cNvPr>
            <p:cNvSpPr txBox="1"/>
            <p:nvPr/>
          </p:nvSpPr>
          <p:spPr>
            <a:xfrm>
              <a:off x="5414976" y="2515138"/>
              <a:ext cx="851515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100 Å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A2D0B2-FD20-4A20-81A7-DB5FBE0915E3}"/>
                </a:ext>
              </a:extLst>
            </p:cNvPr>
            <p:cNvSpPr txBox="1"/>
            <p:nvPr/>
          </p:nvSpPr>
          <p:spPr>
            <a:xfrm>
              <a:off x="5158495" y="1865349"/>
              <a:ext cx="1364476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0.008 </a:t>
              </a:r>
              <a:r>
                <a:rPr lang="en-US" dirty="0" err="1">
                  <a:solidFill>
                    <a:schemeClr val="accent4">
                      <a:lumMod val="50000"/>
                    </a:schemeClr>
                  </a:solidFill>
                </a:rPr>
                <a:t>meV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554957BF-EE31-48D2-94B7-9D8F30456A9D}"/>
              </a:ext>
            </a:extLst>
          </p:cNvPr>
          <p:cNvSpPr txBox="1">
            <a:spLocks/>
          </p:cNvSpPr>
          <p:nvPr/>
        </p:nvSpPr>
        <p:spPr>
          <a:xfrm>
            <a:off x="353940" y="1412776"/>
            <a:ext cx="5952024" cy="934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Range of very cold neutrons</a:t>
            </a:r>
          </a:p>
          <a:p>
            <a:r>
              <a:rPr lang="en-US" sz="1800" dirty="0"/>
              <a:t>10 - 100 Å</a:t>
            </a:r>
          </a:p>
        </p:txBody>
      </p:sp>
    </p:spTree>
    <p:extLst>
      <p:ext uri="{BB962C8B-B14F-4D97-AF65-F5344CB8AC3E}">
        <p14:creationId xmlns:p14="http://schemas.microsoft.com/office/powerpoint/2010/main" val="292502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Why ONLY now?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84DD61D3-6A0C-4BA9-8D06-F4339821725E}"/>
              </a:ext>
            </a:extLst>
          </p:cNvPr>
          <p:cNvSpPr txBox="1">
            <a:spLocks/>
          </p:cNvSpPr>
          <p:nvPr/>
        </p:nvSpPr>
        <p:spPr>
          <a:xfrm>
            <a:off x="2678203" y="4958965"/>
            <a:ext cx="6280176" cy="351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30000" dirty="0"/>
              <a:t>2</a:t>
            </a:r>
            <a:r>
              <a:rPr lang="en-US" sz="1000" dirty="0"/>
              <a:t>V. Santoro </a:t>
            </a:r>
            <a:r>
              <a:rPr lang="en-US" sz="1000" i="1" dirty="0"/>
              <a:t>et al</a:t>
            </a:r>
            <a:r>
              <a:rPr lang="en-US" sz="1000" dirty="0"/>
              <a:t>, </a:t>
            </a:r>
            <a:r>
              <a:rPr lang="en-US" sz="1000" dirty="0" err="1"/>
              <a:t>HighNESS</a:t>
            </a:r>
            <a:r>
              <a:rPr lang="en-US" sz="1000" dirty="0"/>
              <a:t> Conceptual Design Report  arXiv:2309.17333v3 [</a:t>
            </a:r>
            <a:r>
              <a:rPr lang="en-US" sz="1000" dirty="0" err="1"/>
              <a:t>physics.ins</a:t>
            </a:r>
            <a:r>
              <a:rPr lang="en-US" sz="1000" dirty="0"/>
              <a:t>-det]</a:t>
            </a:r>
            <a:endParaRPr lang="en-US" sz="1000" baseline="-250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F6ACED1-5204-4D9B-9182-F740718F7E82}"/>
              </a:ext>
            </a:extLst>
          </p:cNvPr>
          <p:cNvSpPr txBox="1">
            <a:spLocks/>
          </p:cNvSpPr>
          <p:nvPr/>
        </p:nvSpPr>
        <p:spPr>
          <a:xfrm>
            <a:off x="353503" y="1185054"/>
            <a:ext cx="11305255" cy="6548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Neutron scattering kernels developed through the </a:t>
            </a:r>
            <a:r>
              <a:rPr lang="en-US" sz="1800" dirty="0" err="1"/>
              <a:t>HighNESS</a:t>
            </a:r>
            <a:r>
              <a:rPr lang="en-US" sz="1800" dirty="0"/>
              <a:t> project for many candidate moderator and reflector materials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3DF2BD-33E0-4DA8-A45D-E71B60C185F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76F9180-0D54-40C4-9F8E-CA9CF37A89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08B7E-0FD7-48E7-966F-3E2B8986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03" y="1768853"/>
            <a:ext cx="6280176" cy="3182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58BCB763-16E0-43A2-B4CF-1C0AE4C30646}"/>
              </a:ext>
            </a:extLst>
          </p:cNvPr>
          <p:cNvSpPr txBox="1">
            <a:spLocks/>
          </p:cNvSpPr>
          <p:nvPr/>
        </p:nvSpPr>
        <p:spPr>
          <a:xfrm>
            <a:off x="481550" y="5635893"/>
            <a:ext cx="11305255" cy="54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Opportunity to explore VCN development for HBS – we are adaptable, after all</a:t>
            </a:r>
          </a:p>
        </p:txBody>
      </p:sp>
    </p:spTree>
    <p:extLst>
      <p:ext uri="{BB962C8B-B14F-4D97-AF65-F5344CB8AC3E}">
        <p14:creationId xmlns:p14="http://schemas.microsoft.com/office/powerpoint/2010/main" val="349201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producing</a:t>
            </a:r>
            <a:r>
              <a:rPr lang="en-US" sz="2800" noProof="0" dirty="0"/>
              <a:t> very cold neutrons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47" y="3641898"/>
            <a:ext cx="11449050" cy="1884575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0" dirty="0"/>
              <a:t>Accessible low energy modes, ideally not restricted by a dispersion relation </a:t>
            </a:r>
          </a:p>
          <a:p>
            <a:r>
              <a:rPr lang="en-US" sz="2000" noProof="0" dirty="0"/>
              <a:t>Solid D</a:t>
            </a:r>
            <a:r>
              <a:rPr lang="en-US" sz="2000" baseline="-25000" noProof="0" dirty="0"/>
              <a:t>2</a:t>
            </a:r>
          </a:p>
          <a:p>
            <a:r>
              <a:rPr lang="en-US" sz="2000" dirty="0"/>
              <a:t>Methane (in phase II)</a:t>
            </a:r>
            <a:endParaRPr lang="en-US" sz="2000" baseline="-25000" noProof="0" dirty="0"/>
          </a:p>
          <a:p>
            <a:r>
              <a:rPr lang="en-US" sz="2000" noProof="0" dirty="0"/>
              <a:t>Clathrates – THF-hydrates, methane hydrate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C8F39847-0B86-42DA-9F69-52DE2F2694C3}"/>
              </a:ext>
            </a:extLst>
          </p:cNvPr>
          <p:cNvSpPr txBox="1">
            <a:spLocks/>
          </p:cNvSpPr>
          <p:nvPr/>
        </p:nvSpPr>
        <p:spPr>
          <a:xfrm>
            <a:off x="360000" y="2604544"/>
            <a:ext cx="10200496" cy="6987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Cross section due to lattice drops precipitously at temperature scales well below Debye temperature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89DC9-AE66-4A7C-BCBC-12A065FB1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4" y="1698327"/>
            <a:ext cx="1882120" cy="687481"/>
          </a:xfrm>
          <a:prstGeom prst="rect">
            <a:avLst/>
          </a:prstGeom>
        </p:spPr>
      </p:pic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584E3F26-8EEF-40D8-A5E6-D4EE9E97619B}"/>
              </a:ext>
            </a:extLst>
          </p:cNvPr>
          <p:cNvSpPr txBox="1">
            <a:spLocks/>
          </p:cNvSpPr>
          <p:nvPr/>
        </p:nvSpPr>
        <p:spPr>
          <a:xfrm>
            <a:off x="385947" y="1361354"/>
            <a:ext cx="7464192" cy="904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002060"/>
                </a:solidFill>
              </a:rPr>
              <a:t>Neutrons can also excite vibrational modes in solid state materials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0D001116-757D-4FBC-BB56-2A10B700187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359547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051560"/>
            <a:ext cx="11449050" cy="1252728"/>
          </a:xfrm>
        </p:spPr>
        <p:txBody>
          <a:bodyPr/>
          <a:lstStyle/>
          <a:p>
            <a:r>
              <a:rPr lang="en-US" sz="2000" b="1" noProof="0" dirty="0">
                <a:solidFill>
                  <a:srgbClr val="C00000"/>
                </a:solidFill>
              </a:rPr>
              <a:t>Solid D</a:t>
            </a:r>
            <a:r>
              <a:rPr lang="en-US" sz="2000" b="1" baseline="-25000" noProof="0" dirty="0">
                <a:solidFill>
                  <a:srgbClr val="C00000"/>
                </a:solidFill>
              </a:rPr>
              <a:t>2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Methane (in phase II)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Clathrates – THF-hydrates, methane hydrate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9</a:t>
            </a:fld>
            <a:endParaRPr lang="en-US" noProof="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8467839A-9B63-47AA-80E0-B978FB21C6BB}"/>
              </a:ext>
            </a:extLst>
          </p:cNvPr>
          <p:cNvSpPr txBox="1">
            <a:spLocks/>
          </p:cNvSpPr>
          <p:nvPr/>
        </p:nvSpPr>
        <p:spPr>
          <a:xfrm>
            <a:off x="356616" y="2304288"/>
            <a:ext cx="7176160" cy="33815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Moderation by: rotational and translational modes (phonons)</a:t>
            </a:r>
          </a:p>
          <a:p>
            <a:pPr marL="0" indent="0">
              <a:buNone/>
            </a:pPr>
            <a:r>
              <a:rPr lang="en-US" sz="1800" dirty="0"/>
              <a:t>Pros</a:t>
            </a:r>
          </a:p>
          <a:p>
            <a:r>
              <a:rPr lang="en-US" sz="1800" dirty="0"/>
              <a:t>Very low neutron absorption cross section and small nuclear mass</a:t>
            </a:r>
          </a:p>
          <a:p>
            <a:r>
              <a:rPr lang="en-US" sz="1800" dirty="0"/>
              <a:t>Operated at 5 K</a:t>
            </a:r>
          </a:p>
          <a:p>
            <a:r>
              <a:rPr lang="en-US" sz="1800" dirty="0"/>
              <a:t>Small </a:t>
            </a:r>
            <a:r>
              <a:rPr lang="en-US" sz="1800" dirty="0" err="1"/>
              <a:t>upscattering</a:t>
            </a:r>
            <a:r>
              <a:rPr lang="en-US" sz="1800" dirty="0"/>
              <a:t> cross section</a:t>
            </a:r>
          </a:p>
          <a:p>
            <a:pPr marL="0" indent="0">
              <a:buNone/>
            </a:pPr>
            <a:r>
              <a:rPr lang="en-US" sz="1800" dirty="0"/>
              <a:t>Cons</a:t>
            </a:r>
          </a:p>
          <a:p>
            <a:r>
              <a:rPr lang="en-US" sz="1800" dirty="0"/>
              <a:t>Suffer broadening of pulse by a factor of five</a:t>
            </a:r>
          </a:p>
          <a:p>
            <a:r>
              <a:rPr lang="en-US" sz="1800" dirty="0"/>
              <a:t>Requires larger moderator volumes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BBA16-5616-41EF-9EE4-D72608327131}"/>
              </a:ext>
            </a:extLst>
          </p:cNvPr>
          <p:cNvGrpSpPr>
            <a:grpSpLocks noChangeAspect="1"/>
          </p:cNvGrpSpPr>
          <p:nvPr/>
        </p:nvGrpSpPr>
        <p:grpSpPr>
          <a:xfrm>
            <a:off x="8526667" y="740343"/>
            <a:ext cx="3127199" cy="2534034"/>
            <a:chOff x="6384032" y="1075264"/>
            <a:chExt cx="5631664" cy="45634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659FC3-0603-4D9A-8697-D2612649D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032" y="1075264"/>
              <a:ext cx="5631664" cy="456345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AA18A7-B9EF-4AC4-B6E3-FB02971F3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4312" y="3480985"/>
              <a:ext cx="0" cy="157276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31A48-4950-4D0D-B41C-DE8DD47FF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1800" y="3356991"/>
              <a:ext cx="0" cy="1696762"/>
            </a:xfrm>
            <a:prstGeom prst="line">
              <a:avLst/>
            </a:prstGeom>
            <a:ln w="19050">
              <a:solidFill>
                <a:srgbClr val="00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0A417C-1BF6-4897-90D8-BC8EE5EAF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7400" y="3356991"/>
              <a:ext cx="0" cy="1696762"/>
            </a:xfrm>
            <a:prstGeom prst="line">
              <a:avLst/>
            </a:prstGeom>
            <a:ln w="19050">
              <a:solidFill>
                <a:srgbClr val="FF33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41158-68A9-448F-ACB5-FD9182125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7" y="3305420"/>
            <a:ext cx="3127199" cy="2528908"/>
          </a:xfrm>
          <a:prstGeom prst="rect">
            <a:avLst/>
          </a:prstGeom>
        </p:spPr>
      </p:pic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AC4E383E-E9C3-4D9E-B76B-98A16E629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1938381514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0</TotalTime>
  <Words>2024</Words>
  <Application>Microsoft Office PowerPoint</Application>
  <PresentationFormat>Widescreen</PresentationFormat>
  <Paragraphs>458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Jülich</vt:lpstr>
      <vt:lpstr>Office Theme</vt:lpstr>
      <vt:lpstr>Towards the development of a very cold neutron source </vt:lpstr>
      <vt:lpstr>a very cold neutron source for the HBS</vt:lpstr>
      <vt:lpstr>What is the HBS?</vt:lpstr>
      <vt:lpstr>What is the HBS?</vt:lpstr>
      <vt:lpstr>motivation</vt:lpstr>
      <vt:lpstr>motivation</vt:lpstr>
      <vt:lpstr>Why ONLY now?</vt:lpstr>
      <vt:lpstr>producing very cold neutrons</vt:lpstr>
      <vt:lpstr>Candidate very cold moderators</vt:lpstr>
      <vt:lpstr>Candidate very cold moderators</vt:lpstr>
      <vt:lpstr>Candidate very cold moderators</vt:lpstr>
      <vt:lpstr>Candidate very cold moderators</vt:lpstr>
      <vt:lpstr>Candidate very cold moderators</vt:lpstr>
      <vt:lpstr>Candidate very cold moderators</vt:lpstr>
      <vt:lpstr>Candidate very cold moderators</vt:lpstr>
      <vt:lpstr>CONCEPT DEVELOPMENT</vt:lpstr>
      <vt:lpstr>Concept development</vt:lpstr>
      <vt:lpstr>CONCEPT DEVELOPMENT</vt:lpstr>
      <vt:lpstr>CONCEPT DEVELOPMENT</vt:lpstr>
      <vt:lpstr>CONCEPT DEVELOPMENT</vt:lpstr>
      <vt:lpstr>PowerPoint Presentation</vt:lpstr>
      <vt:lpstr>PowerPoint Presentation</vt:lpstr>
      <vt:lpstr>PowerPoint Presentation</vt:lpstr>
      <vt:lpstr>PowerPoint Presentation</vt:lpstr>
      <vt:lpstr>Further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maharaj</dc:creator>
  <cp:lastModifiedBy>Maharaj, Dalini</cp:lastModifiedBy>
  <cp:revision>623</cp:revision>
  <cp:lastPrinted>2023-11-24T14:48:55Z</cp:lastPrinted>
  <dcterms:created xsi:type="dcterms:W3CDTF">2019-11-11T19:50:09Z</dcterms:created>
  <dcterms:modified xsi:type="dcterms:W3CDTF">2024-04-22T16:07:38Z</dcterms:modified>
</cp:coreProperties>
</file>