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431" r:id="rId2"/>
    <p:sldId id="430" r:id="rId3"/>
    <p:sldId id="507" r:id="rId4"/>
    <p:sldId id="460" r:id="rId5"/>
    <p:sldId id="517" r:id="rId6"/>
    <p:sldId id="508" r:id="rId7"/>
    <p:sldId id="485" r:id="rId8"/>
    <p:sldId id="509" r:id="rId9"/>
    <p:sldId id="494" r:id="rId10"/>
    <p:sldId id="510" r:id="rId11"/>
    <p:sldId id="495" r:id="rId12"/>
    <p:sldId id="506" r:id="rId13"/>
    <p:sldId id="511" r:id="rId14"/>
    <p:sldId id="497" r:id="rId15"/>
    <p:sldId id="498" r:id="rId16"/>
    <p:sldId id="512" r:id="rId17"/>
    <p:sldId id="515" r:id="rId18"/>
    <p:sldId id="516" r:id="rId19"/>
    <p:sldId id="513" r:id="rId20"/>
    <p:sldId id="442" r:id="rId21"/>
    <p:sldId id="483" r:id="rId22"/>
    <p:sldId id="434" r:id="rId23"/>
  </p:sldIdLst>
  <p:sldSz cx="12192000"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6" userDrawn="1">
          <p15:clr>
            <a:srgbClr val="A4A3A4"/>
          </p15:clr>
        </p15:guide>
        <p15:guide id="2" pos="23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guide id="3" orient="horz" pos="3224">
          <p15:clr>
            <a:srgbClr val="A4A3A4"/>
          </p15:clr>
        </p15:guide>
        <p15:guide id="4"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A0"/>
    <a:srgbClr val="0A2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29" autoAdjust="0"/>
    <p:restoredTop sz="94660"/>
  </p:normalViewPr>
  <p:slideViewPr>
    <p:cSldViewPr showGuides="1">
      <p:cViewPr varScale="1">
        <p:scale>
          <a:sx n="74" d="100"/>
          <a:sy n="74" d="100"/>
        </p:scale>
        <p:origin x="504" y="56"/>
      </p:cViewPr>
      <p:guideLst>
        <p:guide orient="horz" pos="1026"/>
        <p:guide pos="234"/>
      </p:guideLst>
    </p:cSldViewPr>
  </p:slideViewPr>
  <p:notesTextViewPr>
    <p:cViewPr>
      <p:scale>
        <a:sx n="1" d="1"/>
        <a:sy n="1" d="1"/>
      </p:scale>
      <p:origin x="0" y="0"/>
    </p:cViewPr>
  </p:notesTextViewPr>
  <p:sorterViewPr>
    <p:cViewPr varScale="1">
      <p:scale>
        <a:sx n="1" d="1"/>
        <a:sy n="1" d="1"/>
      </p:scale>
      <p:origin x="0" y="0"/>
    </p:cViewPr>
  </p:sorterViewPr>
  <p:notesViewPr>
    <p:cSldViewPr showGuides="1">
      <p:cViewPr varScale="1">
        <p:scale>
          <a:sx n="97" d="100"/>
          <a:sy n="97" d="100"/>
        </p:scale>
        <p:origin x="3534" y="78"/>
      </p:cViewPr>
      <p:guideLst>
        <p:guide orient="horz" pos="2880"/>
        <p:guide pos="2160"/>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E1389CC-567B-462D-9606-5A6D48725E1D}"/>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a:extLst>
              <a:ext uri="{FF2B5EF4-FFF2-40B4-BE49-F238E27FC236}">
                <a16:creationId xmlns:a16="http://schemas.microsoft.com/office/drawing/2014/main" id="{E32223E6-8DEC-4459-8B52-D06E9BD3DAD0}"/>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ADE9E86A-6679-4EC8-847C-9F954F45BF68}" type="datetimeFigureOut">
              <a:rPr lang="de-DE" smtClean="0"/>
              <a:t>16.04.2024</a:t>
            </a:fld>
            <a:endParaRPr lang="de-DE"/>
          </a:p>
        </p:txBody>
      </p:sp>
      <p:sp>
        <p:nvSpPr>
          <p:cNvPr id="4" name="Fußzeilenplatzhalter 3">
            <a:extLst>
              <a:ext uri="{FF2B5EF4-FFF2-40B4-BE49-F238E27FC236}">
                <a16:creationId xmlns:a16="http://schemas.microsoft.com/office/drawing/2014/main" id="{DDE09F90-192B-4C21-A710-7EFC4BA93B86}"/>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5" name="Foliennummernplatzhalter 4">
            <a:extLst>
              <a:ext uri="{FF2B5EF4-FFF2-40B4-BE49-F238E27FC236}">
                <a16:creationId xmlns:a16="http://schemas.microsoft.com/office/drawing/2014/main" id="{077B6243-ABD9-472E-9641-6E7B2B863DE2}"/>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2748E8B7-5326-4A3E-8AE4-83D3CDA8A9FC}" type="slidenum">
              <a:rPr lang="de-DE" smtClean="0"/>
              <a:t>‹#›</a:t>
            </a:fld>
            <a:endParaRPr lang="de-DE"/>
          </a:p>
        </p:txBody>
      </p:sp>
    </p:spTree>
    <p:extLst>
      <p:ext uri="{BB962C8B-B14F-4D97-AF65-F5344CB8AC3E}">
        <p14:creationId xmlns:p14="http://schemas.microsoft.com/office/powerpoint/2010/main" val="94657549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E313C419-10E8-4216-A6CC-B7C8A23909AD}" type="datetimeFigureOut">
              <a:rPr lang="de-DE" smtClean="0"/>
              <a:t>16.04.2024</a:t>
            </a:fld>
            <a:endParaRPr lang="de-DE"/>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FF66CAD1-FD47-46B0-9C16-1B81F4E690E0}" type="slidenum">
              <a:rPr lang="de-DE" smtClean="0"/>
              <a:t>‹#›</a:t>
            </a:fld>
            <a:endParaRPr lang="de-DE"/>
          </a:p>
        </p:txBody>
      </p:sp>
    </p:spTree>
    <p:extLst>
      <p:ext uri="{BB962C8B-B14F-4D97-AF65-F5344CB8AC3E}">
        <p14:creationId xmlns:p14="http://schemas.microsoft.com/office/powerpoint/2010/main" val="901325447"/>
      </p:ext>
    </p:extLst>
  </p:cSld>
  <p:clrMap bg1="lt1" tx1="dk1" bg2="lt2" tx2="dk2" accent1="accent1" accent2="accent2" accent3="accent3" accent4="accent4" accent5="accent5" accent6="accent6" hlink="hlink" folHlink="folHlink"/>
  <p:hf sldNum="0" hdr="0" ftr="0" dt="0"/>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2444192"/>
            <a:ext cx="107283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1088740"/>
            <a:ext cx="107283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de-DE" dirty="0" err="1"/>
              <a:t>Subline</a:t>
            </a:r>
            <a:r>
              <a:rPr lang="de-DE" dirty="0"/>
              <a:t> der Präsentation</a:t>
            </a:r>
          </a:p>
        </p:txBody>
      </p:sp>
      <p:sp>
        <p:nvSpPr>
          <p:cNvPr id="5" name="Textplatzhalter 4">
            <a:extLst>
              <a:ext uri="{FF2B5EF4-FFF2-40B4-BE49-F238E27FC236}">
                <a16:creationId xmlns:a16="http://schemas.microsoft.com/office/drawing/2014/main" id="{57CEB1C7-3CEB-41C0-967D-A5811A09D937}"/>
              </a:ext>
            </a:extLst>
          </p:cNvPr>
          <p:cNvSpPr>
            <a:spLocks noGrp="1"/>
          </p:cNvSpPr>
          <p:nvPr>
            <p:ph type="body" sz="quarter" idx="13" hasCustomPrompt="1"/>
          </p:nvPr>
        </p:nvSpPr>
        <p:spPr>
          <a:xfrm>
            <a:off x="359532" y="6423285"/>
            <a:ext cx="2304000" cy="118800"/>
          </a:xfrm>
          <a:blipFill>
            <a:blip r:embed="rId2"/>
            <a:stretch>
              <a:fillRect/>
            </a:stretch>
          </a:blipFill>
        </p:spPr>
        <p:txBody>
          <a:bodyPr/>
          <a:lstStyle>
            <a:lvl1pPr marL="0" indent="0">
              <a:buNone/>
              <a:defRPr sz="200">
                <a:solidFill>
                  <a:schemeClr val="bg1"/>
                </a:solidFill>
              </a:defRPr>
            </a:lvl1pPr>
          </a:lstStyle>
          <a:p>
            <a:pPr lvl="0"/>
            <a:r>
              <a:rPr lang="de-DE" dirty="0"/>
              <a:t> </a:t>
            </a:r>
          </a:p>
        </p:txBody>
      </p:sp>
      <p:pic>
        <p:nvPicPr>
          <p:cNvPr id="10" name="Grafik 9">
            <a:extLst>
              <a:ext uri="{FF2B5EF4-FFF2-40B4-BE49-F238E27FC236}">
                <a16:creationId xmlns:a16="http://schemas.microsoft.com/office/drawing/2014/main" id="{A0BABBA3-207B-428D-8CD0-97794373E0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Tree>
    <p:extLst>
      <p:ext uri="{BB962C8B-B14F-4D97-AF65-F5344CB8AC3E}">
        <p14:creationId xmlns:p14="http://schemas.microsoft.com/office/powerpoint/2010/main" val="4195520137"/>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bschnitts-&#10;überschrift">
    <p:spTree>
      <p:nvGrpSpPr>
        <p:cNvPr id="1" name=""/>
        <p:cNvGrpSpPr/>
        <p:nvPr/>
      </p:nvGrpSpPr>
      <p:grpSpPr>
        <a:xfrm>
          <a:off x="0" y="0"/>
          <a:ext cx="0" cy="0"/>
          <a:chOff x="0" y="0"/>
          <a:chExt cx="0" cy="0"/>
        </a:xfrm>
      </p:grpSpPr>
      <p:sp>
        <p:nvSpPr>
          <p:cNvPr id="12" name="Textfeld 11"/>
          <p:cNvSpPr txBox="1"/>
          <p:nvPr userDrawn="1"/>
        </p:nvSpPr>
        <p:spPr>
          <a:xfrm>
            <a:off x="9153600" y="6595201"/>
            <a:ext cx="2703200" cy="169277"/>
          </a:xfrm>
          <a:prstGeom prst="rect">
            <a:avLst/>
          </a:prstGeom>
          <a:noFill/>
        </p:spPr>
        <p:txBody>
          <a:bodyPr wrap="square" lIns="0" tIns="0" rIns="0" bIns="0" rtlCol="0">
            <a:spAutoFit/>
          </a:bodyPr>
          <a:lstStyle/>
          <a:p>
            <a:pPr>
              <a:defRPr/>
            </a:pPr>
            <a:r>
              <a:rPr lang="en-GB" sz="1100" dirty="0">
                <a:solidFill>
                  <a:schemeClr val="bg1"/>
                </a:solidFill>
                <a:latin typeface="Arial" panose="020B0604020202020204" pitchFamily="34" charset="0"/>
                <a:cs typeface="Arial" panose="020B0604020202020204" pitchFamily="34" charset="0"/>
              </a:rPr>
              <a:t>	</a:t>
            </a:r>
            <a:endParaRPr lang="de-DE" sz="1100" dirty="0">
              <a:solidFill>
                <a:schemeClr val="bg1"/>
              </a:solidFill>
              <a:latin typeface="Arial" panose="020B0604020202020204" pitchFamily="34" charset="0"/>
              <a:cs typeface="Arial" panose="020B0604020202020204" pitchFamily="34" charset="0"/>
            </a:endParaRPr>
          </a:p>
        </p:txBody>
      </p:sp>
      <p:sp>
        <p:nvSpPr>
          <p:cNvPr id="11" name="Textplatzhalter 2"/>
          <p:cNvSpPr>
            <a:spLocks noGrp="1"/>
          </p:cNvSpPr>
          <p:nvPr>
            <p:ph type="body" sz="quarter" idx="10" hasCustomPrompt="1"/>
          </p:nvPr>
        </p:nvSpPr>
        <p:spPr>
          <a:xfrm>
            <a:off x="480485" y="292802"/>
            <a:ext cx="7823823" cy="543839"/>
          </a:xfrm>
          <a:prstGeom prst="rect">
            <a:avLst/>
          </a:prstGeom>
        </p:spPr>
        <p:txBody>
          <a:bodyPr lIns="0" tIns="0" rIns="0" bIns="0"/>
          <a:lstStyle>
            <a:lvl1pPr marL="0" indent="0">
              <a:buNone/>
              <a:defRPr sz="2900" b="1">
                <a:solidFill>
                  <a:srgbClr val="0A2D6E"/>
                </a:solidFill>
                <a:latin typeface="Arial" panose="020B0604020202020204" pitchFamily="34" charset="0"/>
                <a:cs typeface="Arial" panose="020B0604020202020204" pitchFamily="34" charset="0"/>
              </a:defRPr>
            </a:lvl1pPr>
          </a:lstStyle>
          <a:p>
            <a:pPr lvl="0"/>
            <a:r>
              <a:rPr lang="de-DE" dirty="0"/>
              <a:t>FOLIENTITEL, INSGESAMT ZWEIZEILIG</a:t>
            </a:r>
          </a:p>
        </p:txBody>
      </p:sp>
      <p:sp>
        <p:nvSpPr>
          <p:cNvPr id="13" name="Textplatzhalter 4"/>
          <p:cNvSpPr>
            <a:spLocks noGrp="1"/>
          </p:cNvSpPr>
          <p:nvPr>
            <p:ph type="body" sz="quarter" idx="11" hasCustomPrompt="1"/>
          </p:nvPr>
        </p:nvSpPr>
        <p:spPr>
          <a:xfrm>
            <a:off x="478365" y="836642"/>
            <a:ext cx="8786075" cy="672093"/>
          </a:xfrm>
          <a:prstGeom prst="rect">
            <a:avLst/>
          </a:prstGeom>
        </p:spPr>
        <p:txBody>
          <a:bodyPr lIns="0" tIns="0" rIns="47999" bIns="0"/>
          <a:lstStyle>
            <a:lvl1pPr marL="0" indent="0">
              <a:buNone/>
              <a:defRPr sz="2700">
                <a:solidFill>
                  <a:srgbClr val="005AA0"/>
                </a:solidFill>
                <a:latin typeface="Arial" panose="020B0604020202020204" pitchFamily="34" charset="0"/>
                <a:cs typeface="Arial" panose="020B0604020202020204" pitchFamily="34" charset="0"/>
              </a:defRPr>
            </a:lvl1pPr>
            <a:lvl2pPr>
              <a:defRPr sz="2700">
                <a:solidFill>
                  <a:srgbClr val="005AA0"/>
                </a:solidFill>
                <a:latin typeface="Arial" panose="020B0604020202020204" pitchFamily="34" charset="0"/>
                <a:cs typeface="Arial" panose="020B0604020202020204" pitchFamily="34" charset="0"/>
              </a:defRPr>
            </a:lvl2pPr>
            <a:lvl3pPr>
              <a:defRPr sz="2700">
                <a:solidFill>
                  <a:srgbClr val="005AA0"/>
                </a:solidFill>
                <a:latin typeface="Arial" panose="020B0604020202020204" pitchFamily="34" charset="0"/>
                <a:cs typeface="Arial" panose="020B0604020202020204" pitchFamily="34" charset="0"/>
              </a:defRPr>
            </a:lvl3pPr>
            <a:lvl4pPr>
              <a:defRPr sz="2700">
                <a:solidFill>
                  <a:srgbClr val="005AA0"/>
                </a:solidFill>
                <a:latin typeface="Arial" panose="020B0604020202020204" pitchFamily="34" charset="0"/>
                <a:cs typeface="Arial" panose="020B0604020202020204" pitchFamily="34" charset="0"/>
              </a:defRPr>
            </a:lvl4pPr>
            <a:lvl5pPr>
              <a:defRPr sz="2700">
                <a:solidFill>
                  <a:srgbClr val="005AA0"/>
                </a:solidFill>
                <a:latin typeface="Arial" panose="020B0604020202020204" pitchFamily="34" charset="0"/>
                <a:cs typeface="Arial" panose="020B0604020202020204" pitchFamily="34" charset="0"/>
              </a:defRPr>
            </a:lvl5pPr>
          </a:lstStyle>
          <a:p>
            <a:pPr lvl="0"/>
            <a:r>
              <a:rPr lang="de-DE" dirty="0"/>
              <a:t>Entweder zweizeiliger Titel oder Titel mit Subheadline</a:t>
            </a:r>
          </a:p>
        </p:txBody>
      </p:sp>
      <p:sp>
        <p:nvSpPr>
          <p:cNvPr id="5" name="Bildplatzhalter 4"/>
          <p:cNvSpPr>
            <a:spLocks noGrp="1"/>
          </p:cNvSpPr>
          <p:nvPr>
            <p:ph type="pic" sz="quarter" idx="12"/>
          </p:nvPr>
        </p:nvSpPr>
        <p:spPr>
          <a:xfrm>
            <a:off x="6384001" y="1748367"/>
            <a:ext cx="5456767" cy="4563533"/>
          </a:xfrm>
          <a:prstGeom prst="rect">
            <a:avLst/>
          </a:prstGeom>
          <a:solidFill>
            <a:srgbClr val="5A696E">
              <a:alpha val="20000"/>
            </a:srgbClr>
          </a:solidFill>
        </p:spPr>
        <p:txBody>
          <a:bodyPr/>
          <a:lstStyle/>
          <a:p>
            <a:endParaRPr lang="de-DE" dirty="0"/>
          </a:p>
        </p:txBody>
      </p:sp>
      <p:sp>
        <p:nvSpPr>
          <p:cNvPr id="14" name="Textplatzhalter 4"/>
          <p:cNvSpPr>
            <a:spLocks noGrp="1"/>
          </p:cNvSpPr>
          <p:nvPr>
            <p:ph type="body" sz="quarter" idx="13" hasCustomPrompt="1"/>
          </p:nvPr>
        </p:nvSpPr>
        <p:spPr>
          <a:xfrm>
            <a:off x="480000" y="1748367"/>
            <a:ext cx="5327960" cy="4563533"/>
          </a:xfrm>
          <a:prstGeom prst="rect">
            <a:avLst/>
          </a:prstGeom>
        </p:spPr>
        <p:txBody>
          <a:bodyPr lIns="0" tIns="0" rIns="47999" bIns="0"/>
          <a:lstStyle>
            <a:lvl1pPr marL="0" indent="0">
              <a:lnSpc>
                <a:spcPts val="2400"/>
              </a:lnSpc>
              <a:spcBef>
                <a:spcPts val="0"/>
              </a:spcBef>
              <a:buNone/>
              <a:defRPr sz="1600" b="0" baseline="0">
                <a:solidFill>
                  <a:schemeClr val="tx1"/>
                </a:solidFill>
                <a:latin typeface="Arial" panose="020B0604020202020204" pitchFamily="34" charset="0"/>
                <a:cs typeface="Arial" panose="020B0604020202020204" pitchFamily="34" charset="0"/>
              </a:defRPr>
            </a:lvl1pPr>
            <a:lvl2pPr>
              <a:defRPr sz="2700">
                <a:solidFill>
                  <a:srgbClr val="005AA0"/>
                </a:solidFill>
                <a:latin typeface="Arial" panose="020B0604020202020204" pitchFamily="34" charset="0"/>
                <a:cs typeface="Arial" panose="020B0604020202020204" pitchFamily="34" charset="0"/>
              </a:defRPr>
            </a:lvl2pPr>
            <a:lvl3pPr>
              <a:defRPr sz="2700">
                <a:solidFill>
                  <a:srgbClr val="005AA0"/>
                </a:solidFill>
                <a:latin typeface="Arial" panose="020B0604020202020204" pitchFamily="34" charset="0"/>
                <a:cs typeface="Arial" panose="020B0604020202020204" pitchFamily="34" charset="0"/>
              </a:defRPr>
            </a:lvl3pPr>
            <a:lvl4pPr>
              <a:defRPr sz="2700">
                <a:solidFill>
                  <a:srgbClr val="005AA0"/>
                </a:solidFill>
                <a:latin typeface="Arial" panose="020B0604020202020204" pitchFamily="34" charset="0"/>
                <a:cs typeface="Arial" panose="020B0604020202020204" pitchFamily="34" charset="0"/>
              </a:defRPr>
            </a:lvl4pPr>
            <a:lvl5pPr>
              <a:defRPr sz="2700">
                <a:solidFill>
                  <a:srgbClr val="005AA0"/>
                </a:solidFill>
                <a:latin typeface="Arial" panose="020B0604020202020204" pitchFamily="34" charset="0"/>
                <a:cs typeface="Arial" panose="020B0604020202020204" pitchFamily="34" charset="0"/>
              </a:defRPr>
            </a:lvl5pPr>
          </a:lstStyle>
          <a:p>
            <a:pPr lvl="0"/>
            <a:r>
              <a:rPr lang="de-DE" dirty="0"/>
              <a:t>Hervorhebungen erfolgen in der Arial </a:t>
            </a:r>
            <a:r>
              <a:rPr lang="de-DE" dirty="0" err="1"/>
              <a:t>Bold</a:t>
            </a:r>
            <a:r>
              <a:rPr lang="de-DE" dirty="0"/>
              <a:t>. Der Fließtext kann auch in einem zweispaltigen Layout stattfinden. </a:t>
            </a:r>
            <a:br>
              <a:rPr lang="de-DE" dirty="0"/>
            </a:br>
            <a:r>
              <a:rPr lang="de-DE" dirty="0"/>
              <a:t>Es können beide Spalten mit Text bespielt werden, oder aber man nutzt eine Spalte für den Einsatz von Bildern </a:t>
            </a:r>
            <a:br>
              <a:rPr lang="de-DE" dirty="0"/>
            </a:br>
            <a:r>
              <a:rPr lang="de-DE" dirty="0"/>
              <a:t>oder Info-grafiken. Entweder über die ganze Fläche, </a:t>
            </a:r>
            <a:br>
              <a:rPr lang="de-DE" dirty="0"/>
            </a:br>
            <a:r>
              <a:rPr lang="de-DE" dirty="0"/>
              <a:t>oder mehrere kleine Bilder unterteilt in einzelne Flächen.</a:t>
            </a:r>
          </a:p>
          <a:p>
            <a:pPr lvl="0"/>
            <a:endParaRPr lang="de-DE" dirty="0"/>
          </a:p>
          <a:p>
            <a:pPr lvl="0"/>
            <a:r>
              <a:rPr lang="de-DE" dirty="0"/>
              <a:t>Subheadlines im Text werden in Blau gesetzt. Danach kann wieder Fließtext folgen, oder aber es werden </a:t>
            </a:r>
            <a:r>
              <a:rPr lang="de-DE" dirty="0" err="1"/>
              <a:t>Bulletpoints</a:t>
            </a:r>
            <a:r>
              <a:rPr lang="de-DE" dirty="0"/>
              <a:t> eingesetzt. Hier kann individuell je nach</a:t>
            </a:r>
            <a:br>
              <a:rPr lang="de-DE" dirty="0"/>
            </a:br>
            <a:r>
              <a:rPr lang="de-DE" dirty="0"/>
              <a:t> Inhalt entschieden werden.</a:t>
            </a:r>
          </a:p>
        </p:txBody>
      </p:sp>
      <p:sp>
        <p:nvSpPr>
          <p:cNvPr id="10" name="Foliennummernplatzhalter 5"/>
          <p:cNvSpPr>
            <a:spLocks noGrp="1"/>
          </p:cNvSpPr>
          <p:nvPr>
            <p:ph type="sldNum" sz="quarter" idx="4"/>
          </p:nvPr>
        </p:nvSpPr>
        <p:spPr>
          <a:xfrm>
            <a:off x="11171067" y="6497651"/>
            <a:ext cx="685733" cy="366183"/>
          </a:xfrm>
          <a:prstGeom prst="rect">
            <a:avLst/>
          </a:prstGeom>
        </p:spPr>
        <p:txBody>
          <a:bodyPr vert="horz" lIns="0" tIns="0" rIns="0" bIns="0" rtlCol="0" anchor="ctr"/>
          <a:lstStyle>
            <a:lvl1pPr algn="r">
              <a:defRPr sz="1100">
                <a:solidFill>
                  <a:schemeClr val="bg1"/>
                </a:solidFill>
                <a:latin typeface="Arial" panose="020B0604020202020204" pitchFamily="34" charset="0"/>
                <a:cs typeface="Arial" panose="020B0604020202020204" pitchFamily="34" charset="0"/>
              </a:defRPr>
            </a:lvl1pPr>
          </a:lstStyle>
          <a:p>
            <a:fld id="{77EA19BA-913F-4CC4-9676-ECC1885047A5}" type="slidenum">
              <a:rPr lang="de-DE" smtClean="0"/>
              <a:pPr/>
              <a:t>‹#›</a:t>
            </a:fld>
            <a:endParaRPr lang="de-DE" dirty="0"/>
          </a:p>
        </p:txBody>
      </p:sp>
      <p:sp>
        <p:nvSpPr>
          <p:cNvPr id="16" name="Datumsplatzhalter 3"/>
          <p:cNvSpPr>
            <a:spLocks noGrp="1"/>
          </p:cNvSpPr>
          <p:nvPr>
            <p:ph type="dt" sz="half" idx="2"/>
          </p:nvPr>
        </p:nvSpPr>
        <p:spPr>
          <a:xfrm>
            <a:off x="9158019" y="6497651"/>
            <a:ext cx="960133" cy="366183"/>
          </a:xfrm>
          <a:prstGeom prst="rect">
            <a:avLst/>
          </a:prstGeom>
        </p:spPr>
        <p:txBody>
          <a:bodyPr vert="horz" lIns="0" tIns="0" rIns="0" bIns="0" rtlCol="0" anchor="ctr"/>
          <a:lstStyle>
            <a:lvl1pPr algn="l">
              <a:defRPr sz="1100">
                <a:solidFill>
                  <a:schemeClr val="bg1"/>
                </a:solidFill>
                <a:latin typeface="Arial" panose="020B0604020202020204" pitchFamily="34" charset="0"/>
                <a:cs typeface="Arial" panose="020B0604020202020204" pitchFamily="34" charset="0"/>
              </a:defRPr>
            </a:lvl1pPr>
          </a:lstStyle>
          <a:p>
            <a:r>
              <a:rPr lang="en-DE"/>
              <a:t>14-Dec-17</a:t>
            </a:r>
            <a:endParaRPr lang="de-DE" dirty="0"/>
          </a:p>
        </p:txBody>
      </p:sp>
    </p:spTree>
    <p:extLst>
      <p:ext uri="{BB962C8B-B14F-4D97-AF65-F5344CB8AC3E}">
        <p14:creationId xmlns:p14="http://schemas.microsoft.com/office/powerpoint/2010/main" val="99654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8" y="2660216"/>
            <a:ext cx="10728324"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1124744"/>
            <a:ext cx="10728325" cy="1361802"/>
          </a:xfrm>
        </p:spPr>
        <p:txBody>
          <a:bodyPr/>
          <a:lstStyle>
            <a:lvl1pPr marL="0" indent="0">
              <a:lnSpc>
                <a:spcPct val="114000"/>
              </a:lnSpc>
              <a:spcBef>
                <a:spcPts val="0"/>
              </a:spcBef>
              <a:spcAft>
                <a:spcPts val="0"/>
              </a:spcAft>
              <a:buNone/>
              <a:defRPr sz="1800" b="1" cap="none" spc="0" baseline="0">
                <a:solidFill>
                  <a:schemeClr val="accent2"/>
                </a:solidFill>
              </a:defRPr>
            </a:lvl1pPr>
          </a:lstStyle>
          <a:p>
            <a:pPr lvl="0"/>
            <a:r>
              <a:rPr lang="de-DE" dirty="0" err="1"/>
              <a:t>Subline</a:t>
            </a:r>
            <a:r>
              <a:rPr lang="de-DE" dirty="0"/>
              <a:t> der Präsentation</a:t>
            </a:r>
          </a:p>
        </p:txBody>
      </p:sp>
      <p:pic>
        <p:nvPicPr>
          <p:cNvPr id="9" name="Grafik 8">
            <a:extLst>
              <a:ext uri="{FF2B5EF4-FFF2-40B4-BE49-F238E27FC236}">
                <a16:creationId xmlns:a16="http://schemas.microsoft.com/office/drawing/2014/main" id="{7D7831BC-0764-4D94-B436-8046AD2DF0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7390AF7B-9835-4AEF-ADBF-224AF53FB41E}"/>
              </a:ext>
            </a:extLst>
          </p:cNvPr>
          <p:cNvSpPr>
            <a:spLocks noGrp="1"/>
          </p:cNvSpPr>
          <p:nvPr>
            <p:ph type="body" sz="quarter" idx="13" hasCustomPrompt="1"/>
          </p:nvPr>
        </p:nvSpPr>
        <p:spPr>
          <a:xfrm>
            <a:off x="359532" y="6423285"/>
            <a:ext cx="2304000" cy="118800"/>
          </a:xfrm>
          <a:blipFill>
            <a:blip r:embed="rId3"/>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2389604393"/>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pic>
        <p:nvPicPr>
          <p:cNvPr id="9" name="Grafik 8">
            <a:extLst>
              <a:ext uri="{FF2B5EF4-FFF2-40B4-BE49-F238E27FC236}">
                <a16:creationId xmlns:a16="http://schemas.microsoft.com/office/drawing/2014/main" id="{133D537E-7D32-4AF3-8F50-037B43117F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02F77179-7DE6-490F-AFDB-836C5B895F0C}"/>
              </a:ext>
            </a:extLst>
          </p:cNvPr>
          <p:cNvSpPr>
            <a:spLocks noGrp="1"/>
          </p:cNvSpPr>
          <p:nvPr>
            <p:ph type="body" sz="quarter" idx="14" hasCustomPrompt="1"/>
          </p:nvPr>
        </p:nvSpPr>
        <p:spPr>
          <a:xfrm>
            <a:off x="359532" y="6423285"/>
            <a:ext cx="2304000" cy="118800"/>
          </a:xfrm>
          <a:blipFill>
            <a:blip r:embed="rId3"/>
            <a:stretch>
              <a:fillRect/>
            </a:stretch>
          </a:blipFill>
        </p:spPr>
        <p:txBody>
          <a:bodyPr/>
          <a:lstStyle>
            <a:lvl1pPr marL="0" indent="0">
              <a:buNone/>
              <a:defRPr sz="200">
                <a:solidFill>
                  <a:schemeClr val="bg1"/>
                </a:solidFill>
              </a:defRPr>
            </a:lvl1pPr>
          </a:lstStyle>
          <a:p>
            <a:pPr lvl="0"/>
            <a:r>
              <a:rPr lang="de-DE" dirty="0"/>
              <a:t> </a:t>
            </a:r>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70822"/>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185084"/>
            <a:ext cx="107283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de-DE" dirty="0" err="1"/>
              <a:t>Subline</a:t>
            </a:r>
            <a:r>
              <a:rPr lang="de-DE" dirty="0"/>
              <a:t> der Präsentation</a:t>
            </a:r>
          </a:p>
        </p:txBody>
      </p:sp>
    </p:spTree>
    <p:extLst>
      <p:ext uri="{BB962C8B-B14F-4D97-AF65-F5344CB8AC3E}">
        <p14:creationId xmlns:p14="http://schemas.microsoft.com/office/powerpoint/2010/main" val="2073494238"/>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4">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11514"/>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221088"/>
            <a:ext cx="10728325" cy="547142"/>
          </a:xfrm>
        </p:spPr>
        <p:txBody>
          <a:bodyPr vert="horz" lIns="0" tIns="0" rIns="0" bIns="0" rtlCol="0" anchor="t" anchorCtr="0">
            <a:noAutofit/>
          </a:bodyPr>
          <a:lstStyle>
            <a:lvl1pPr marL="0" indent="0">
              <a:lnSpc>
                <a:spcPct val="114000"/>
              </a:lnSpc>
              <a:spcBef>
                <a:spcPts val="0"/>
              </a:spcBef>
              <a:spcAft>
                <a:spcPts val="0"/>
              </a:spcAft>
              <a:buNone/>
              <a:defRPr lang="de-DE" sz="1800" b="1" cap="none" spc="0" baseline="0" dirty="0">
                <a:solidFill>
                  <a:schemeClr val="accent2"/>
                </a:solidFill>
              </a:defRPr>
            </a:lvl1pPr>
          </a:lstStyle>
          <a:p>
            <a:pPr marL="228600" lvl="0" indent="-228600">
              <a:lnSpc>
                <a:spcPct val="100000"/>
              </a:lnSpc>
              <a:spcBef>
                <a:spcPts val="0"/>
              </a:spcBef>
            </a:pPr>
            <a:r>
              <a:rPr lang="de-DE" dirty="0" err="1"/>
              <a:t>Subline</a:t>
            </a:r>
            <a:r>
              <a:rPr lang="de-DE" dirty="0"/>
              <a:t> der Präsentation</a:t>
            </a:r>
          </a:p>
        </p:txBody>
      </p:sp>
      <p:pic>
        <p:nvPicPr>
          <p:cNvPr id="9" name="Grafik 8">
            <a:extLst>
              <a:ext uri="{FF2B5EF4-FFF2-40B4-BE49-F238E27FC236}">
                <a16:creationId xmlns:a16="http://schemas.microsoft.com/office/drawing/2014/main" id="{936BB06C-78EA-49C8-AAD0-451B7CEFC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1F0FB68E-EE59-46F0-A3EA-690446700A77}"/>
              </a:ext>
            </a:extLst>
          </p:cNvPr>
          <p:cNvSpPr>
            <a:spLocks noGrp="1"/>
          </p:cNvSpPr>
          <p:nvPr>
            <p:ph type="body" sz="quarter" idx="14" hasCustomPrompt="1"/>
          </p:nvPr>
        </p:nvSpPr>
        <p:spPr>
          <a:xfrm>
            <a:off x="359532" y="6423285"/>
            <a:ext cx="2304000" cy="118800"/>
          </a:xfrm>
          <a:blipFill>
            <a:blip r:embed="rId3"/>
            <a:stretch>
              <a:fillRect/>
            </a:stretch>
          </a:blipFill>
        </p:spPr>
        <p:txBody>
          <a:bodyPr/>
          <a:lstStyle>
            <a:lvl1pPr marL="0" indent="0">
              <a:buNone/>
              <a:defRPr sz="200">
                <a:solidFill>
                  <a:schemeClr val="bg1"/>
                </a:solidFill>
              </a:defRPr>
            </a:lvl1pPr>
          </a:lstStyle>
          <a:p>
            <a:pPr lvl="0"/>
            <a:r>
              <a:rPr lang="de-DE" dirty="0"/>
              <a:t> </a:t>
            </a:r>
          </a:p>
        </p:txBody>
      </p:sp>
      <p:pic>
        <p:nvPicPr>
          <p:cNvPr id="11" name="Grafik 10">
            <a:extLst>
              <a:ext uri="{FF2B5EF4-FFF2-40B4-BE49-F238E27FC236}">
                <a16:creationId xmlns:a16="http://schemas.microsoft.com/office/drawing/2014/main" id="{22A44FED-54CF-4874-894C-37C04A0103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57255" y="5967760"/>
            <a:ext cx="2509958" cy="664174"/>
          </a:xfrm>
          <a:prstGeom prst="rect">
            <a:avLst/>
          </a:prstGeom>
        </p:spPr>
      </p:pic>
    </p:spTree>
    <p:extLst>
      <p:ext uri="{BB962C8B-B14F-4D97-AF65-F5344CB8AC3E}">
        <p14:creationId xmlns:p14="http://schemas.microsoft.com/office/powerpoint/2010/main" val="1128135991"/>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121020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Titelmasterformat durch Klicken bearbeiten</a:t>
            </a:r>
            <a:endParaRPr lang="en-US" dirty="0"/>
          </a:p>
        </p:txBody>
      </p:sp>
      <p:sp>
        <p:nvSpPr>
          <p:cNvPr id="3" name="Content Placeholder 2"/>
          <p:cNvSpPr>
            <a:spLocks noGrp="1"/>
          </p:cNvSpPr>
          <p:nvPr>
            <p:ph idx="1"/>
          </p:nvPr>
        </p:nvSpPr>
        <p:spPr>
          <a:xfrm>
            <a:off x="371475" y="1578310"/>
            <a:ext cx="114490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Textplatzhalter 10">
            <a:extLst>
              <a:ext uri="{FF2B5EF4-FFF2-40B4-BE49-F238E27FC236}">
                <a16:creationId xmlns:a16="http://schemas.microsoft.com/office/drawing/2014/main" id="{29624FD4-E8F5-4C76-8AB0-019D7FCEAADC}"/>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743926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Titelmasterformat durch Klicken bearbeiten</a:t>
            </a:r>
            <a:endParaRPr lang="en-US" dirty="0"/>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371475" y="1628775"/>
            <a:ext cx="5437187" cy="316837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371475" y="4900254"/>
            <a:ext cx="5437187" cy="868722"/>
          </a:xfrm>
        </p:spPr>
        <p:txBody>
          <a:bodyPr/>
          <a:lstStyle>
            <a:lvl1pPr marL="0" indent="0">
              <a:spcAft>
                <a:spcPts val="0"/>
              </a:spcAft>
              <a:buNone/>
              <a:defRPr sz="1800"/>
            </a:lvl1pPr>
          </a:lstStyle>
          <a:p>
            <a:pPr lvl="0"/>
            <a:r>
              <a:rPr lang="de-DE" dirty="0"/>
              <a:t>Bildunterschrift</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6383338" y="1628775"/>
            <a:ext cx="5437187" cy="316837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6383338" y="4900254"/>
            <a:ext cx="5437187" cy="868722"/>
          </a:xfrm>
        </p:spPr>
        <p:txBody>
          <a:bodyPr/>
          <a:lstStyle>
            <a:lvl1pPr marL="0" indent="0">
              <a:spcAft>
                <a:spcPts val="0"/>
              </a:spcAft>
              <a:buNone/>
              <a:defRPr sz="1800"/>
            </a:lvl1pPr>
          </a:lstStyle>
          <a:p>
            <a:pPr lvl="0"/>
            <a:r>
              <a:rPr lang="de-DE" dirty="0"/>
              <a:t>Bildunterschrift</a:t>
            </a:r>
          </a:p>
        </p:txBody>
      </p:sp>
      <p:sp>
        <p:nvSpPr>
          <p:cNvPr id="13" name="Textplatzhalter 10">
            <a:extLst>
              <a:ext uri="{FF2B5EF4-FFF2-40B4-BE49-F238E27FC236}">
                <a16:creationId xmlns:a16="http://schemas.microsoft.com/office/drawing/2014/main" id="{8D87DCD3-D230-4056-A20A-D9CBA549CE9C}"/>
              </a:ext>
            </a:extLst>
          </p:cNvPr>
          <p:cNvSpPr>
            <a:spLocks noGrp="1"/>
          </p:cNvSpPr>
          <p:nvPr>
            <p:ph type="body" sz="quarter" idx="17"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3701651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Titelmasterformat durch Klicken bearbeiten</a:t>
            </a:r>
            <a:endParaRPr lang="en-US" dirty="0"/>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261187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1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475" y="1563143"/>
            <a:ext cx="11449050" cy="421425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le Placeholder 1"/>
          <p:cNvSpPr>
            <a:spLocks noGrp="1"/>
          </p:cNvSpPr>
          <p:nvPr>
            <p:ph type="title"/>
          </p:nvPr>
        </p:nvSpPr>
        <p:spPr>
          <a:xfrm>
            <a:off x="371475" y="324000"/>
            <a:ext cx="11449050" cy="1124780"/>
          </a:xfrm>
          <a:prstGeom prst="rect">
            <a:avLst/>
          </a:prstGeom>
        </p:spPr>
        <p:txBody>
          <a:bodyPr vert="horz" lIns="0" tIns="0" rIns="0" bIns="0" rtlCol="0" anchor="t" anchorCtr="0">
            <a:noAutofit/>
          </a:bodyPr>
          <a:lstStyle/>
          <a:p>
            <a:r>
              <a:rPr lang="de-DE" dirty="0"/>
              <a:t>Mastertitelformat bearbeiten</a:t>
            </a:r>
            <a:endParaRPr lang="en-US" dirty="0"/>
          </a:p>
        </p:txBody>
      </p:sp>
      <p:pic>
        <p:nvPicPr>
          <p:cNvPr id="13" name="Grafik 12">
            <a:extLst>
              <a:ext uri="{FF2B5EF4-FFF2-40B4-BE49-F238E27FC236}">
                <a16:creationId xmlns:a16="http://schemas.microsoft.com/office/drawing/2014/main" id="{F2C4F5F8-9F24-424C-8284-2E94052236C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pic>
        <p:nvPicPr>
          <p:cNvPr id="14" name="Grafik 13">
            <a:extLst>
              <a:ext uri="{FF2B5EF4-FFF2-40B4-BE49-F238E27FC236}">
                <a16:creationId xmlns:a16="http://schemas.microsoft.com/office/drawing/2014/main" id="{658AF006-3416-44FA-BBD1-BCE9F27A196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9532" y="6424763"/>
            <a:ext cx="2304000" cy="117322"/>
          </a:xfrm>
          <a:prstGeom prst="rect">
            <a:avLst/>
          </a:prstGeom>
        </p:spPr>
      </p:pic>
      <p:pic>
        <p:nvPicPr>
          <p:cNvPr id="8" name="Grafik 7">
            <a:extLst>
              <a:ext uri="{FF2B5EF4-FFF2-40B4-BE49-F238E27FC236}">
                <a16:creationId xmlns:a16="http://schemas.microsoft.com/office/drawing/2014/main" id="{1FAF9F8E-C093-443D-A8CF-AE1F8220D2B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257255" y="5967760"/>
            <a:ext cx="2509958" cy="664174"/>
          </a:xfrm>
          <a:prstGeom prst="rect">
            <a:avLst/>
          </a:prstGeom>
        </p:spPr>
      </p:pic>
    </p:spTree>
    <p:extLst>
      <p:ext uri="{BB962C8B-B14F-4D97-AF65-F5344CB8AC3E}">
        <p14:creationId xmlns:p14="http://schemas.microsoft.com/office/powerpoint/2010/main" val="3822747736"/>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1" r:id="rId4"/>
    <p:sldLayoutId id="2147483662" r:id="rId5"/>
    <p:sldLayoutId id="2147483672" r:id="rId6"/>
    <p:sldLayoutId id="2147483673" r:id="rId7"/>
    <p:sldLayoutId id="2147483666" r:id="rId8"/>
    <p:sldLayoutId id="2147483667" r:id="rId9"/>
    <p:sldLayoutId id="2147483674" r:id="rId10"/>
  </p:sldLayoutIdLst>
  <p:hf sldNum="0" hdr="0" ftr="0" dt="0"/>
  <p:txStyles>
    <p:title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p:titleStyle>
    <p:body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userDrawn="1">
          <p15:clr>
            <a:srgbClr val="F26B43"/>
          </p15:clr>
        </p15:guide>
        <p15:guide id="2" pos="234" userDrawn="1">
          <p15:clr>
            <a:srgbClr val="F26B43"/>
          </p15:clr>
        </p15:guide>
        <p15:guide id="3" pos="7446" userDrawn="1">
          <p15:clr>
            <a:srgbClr val="F26B43"/>
          </p15:clr>
        </p15:guide>
        <p15:guide id="4" orient="horz" pos="278" userDrawn="1">
          <p15:clr>
            <a:srgbClr val="F26B43"/>
          </p15:clr>
        </p15:guide>
        <p15:guide id="6" pos="3659" userDrawn="1">
          <p15:clr>
            <a:srgbClr val="F26B43"/>
          </p15:clr>
        </p15:guide>
        <p15:guide id="7" pos="4021" userDrawn="1">
          <p15:clr>
            <a:srgbClr val="F26B43"/>
          </p15:clr>
        </p15:guide>
        <p15:guide id="8" orient="horz" pos="363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10.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1.emf"/><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870836-4E97-BB29-0381-97E8192C6DAC}"/>
              </a:ext>
            </a:extLst>
          </p:cNvPr>
          <p:cNvSpPr>
            <a:spLocks noGrp="1"/>
          </p:cNvSpPr>
          <p:nvPr>
            <p:ph type="body" sz="quarter" idx="14"/>
          </p:nvPr>
        </p:nvSpPr>
        <p:spPr/>
        <p:txBody>
          <a:bodyPr/>
          <a:lstStyle/>
          <a:p>
            <a:endParaRPr lang="en-DE" dirty="0"/>
          </a:p>
        </p:txBody>
      </p:sp>
      <p:sp>
        <p:nvSpPr>
          <p:cNvPr id="12" name="Textplatzhalter 2">
            <a:extLst>
              <a:ext uri="{FF2B5EF4-FFF2-40B4-BE49-F238E27FC236}">
                <a16:creationId xmlns:a16="http://schemas.microsoft.com/office/drawing/2014/main" id="{905C6623-0AF9-129F-1BCB-3C5AAF840395}"/>
              </a:ext>
            </a:extLst>
          </p:cNvPr>
          <p:cNvSpPr>
            <a:spLocks noGrp="1"/>
          </p:cNvSpPr>
          <p:nvPr>
            <p:ph type="ctrTitle"/>
          </p:nvPr>
        </p:nvSpPr>
        <p:spPr bwMode="auto">
          <a:xfrm>
            <a:off x="713879" y="3800374"/>
            <a:ext cx="11268817" cy="10914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sz="2400" dirty="0"/>
              <a:t>Ethane measurements at the JULIC Neutron Platform</a:t>
            </a:r>
            <a:br>
              <a:rPr lang="en-US" sz="2800" b="1" dirty="0">
                <a:solidFill>
                  <a:schemeClr val="tx2">
                    <a:lumMod val="75000"/>
                  </a:schemeClr>
                </a:solidFill>
              </a:rPr>
            </a:br>
            <a:br>
              <a:rPr lang="en-DE" sz="1800" kern="100" dirty="0">
                <a:effectLst/>
                <a:latin typeface="Calibri" panose="020F0502020204030204" pitchFamily="34" charset="0"/>
                <a:ea typeface="Calibri" panose="020F0502020204030204" pitchFamily="34" charset="0"/>
                <a:cs typeface="Arial" panose="020B0604020202020204" pitchFamily="34" charset="0"/>
              </a:rPr>
            </a:br>
            <a:endParaRPr lang="de-DE" altLang="de-DE" cap="none" dirty="0">
              <a:latin typeface="Arial" charset="0"/>
              <a:cs typeface="Arial" charset="0"/>
            </a:endParaRPr>
          </a:p>
        </p:txBody>
      </p:sp>
      <p:sp>
        <p:nvSpPr>
          <p:cNvPr id="13" name="Textplatzhalter 3">
            <a:extLst>
              <a:ext uri="{FF2B5EF4-FFF2-40B4-BE49-F238E27FC236}">
                <a16:creationId xmlns:a16="http://schemas.microsoft.com/office/drawing/2014/main" id="{E56A1E9D-DF37-8990-3BF8-A82B7BDA01D9}"/>
              </a:ext>
            </a:extLst>
          </p:cNvPr>
          <p:cNvSpPr>
            <a:spLocks noGrp="1"/>
          </p:cNvSpPr>
          <p:nvPr>
            <p:ph type="body" sz="quarter" idx="12"/>
          </p:nvPr>
        </p:nvSpPr>
        <p:spPr>
          <a:xfrm>
            <a:off x="768275" y="4922452"/>
            <a:ext cx="10728325" cy="378755"/>
          </a:xfrm>
        </p:spPr>
        <p:txBody>
          <a:bodyPr/>
          <a:lstStyle/>
          <a:p>
            <a:r>
              <a:rPr lang="de-DE" sz="1800" b="0" cap="none" dirty="0"/>
              <a:t> M. EL BARBARI, JCNS-HBS		17 April 2024</a:t>
            </a:r>
          </a:p>
        </p:txBody>
      </p:sp>
      <p:pic>
        <p:nvPicPr>
          <p:cNvPr id="14" name="Grafik 5">
            <a:extLst>
              <a:ext uri="{FF2B5EF4-FFF2-40B4-BE49-F238E27FC236}">
                <a16:creationId xmlns:a16="http://schemas.microsoft.com/office/drawing/2014/main" id="{E91A543B-7FF4-6809-82E7-249B3AEB6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128" y="5933177"/>
            <a:ext cx="2509958" cy="664174"/>
          </a:xfrm>
          <a:prstGeom prst="rect">
            <a:avLst/>
          </a:prstGeom>
        </p:spPr>
      </p:pic>
      <p:pic>
        <p:nvPicPr>
          <p:cNvPr id="2" name="Picture 4" descr="C:\Users\Monia\Desktop\gneus.png">
            <a:extLst>
              <a:ext uri="{FF2B5EF4-FFF2-40B4-BE49-F238E27FC236}">
                <a16:creationId xmlns:a16="http://schemas.microsoft.com/office/drawing/2014/main" id="{B07C17D4-AFBD-8449-A9E1-37B5B6886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708" y="188640"/>
            <a:ext cx="1415988" cy="4103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715EE26-08BF-728B-D8D1-26612B4D19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95524" y="1412776"/>
            <a:ext cx="2195739" cy="1588942"/>
          </a:xfrm>
          <a:prstGeom prst="rect">
            <a:avLst/>
          </a:prstGeom>
        </p:spPr>
      </p:pic>
      <p:pic>
        <p:nvPicPr>
          <p:cNvPr id="11" name="Picture 10">
            <a:extLst>
              <a:ext uri="{FF2B5EF4-FFF2-40B4-BE49-F238E27FC236}">
                <a16:creationId xmlns:a16="http://schemas.microsoft.com/office/drawing/2014/main" id="{5959377E-7821-00CB-F92D-47C08453AA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4032" y="1412777"/>
            <a:ext cx="2195738" cy="1588942"/>
          </a:xfrm>
          <a:prstGeom prst="rect">
            <a:avLst/>
          </a:prstGeom>
        </p:spPr>
      </p:pic>
      <p:pic>
        <p:nvPicPr>
          <p:cNvPr id="5" name="Picture 4" descr="A metal box with blue handles&#10;&#10;Description automatically generated">
            <a:extLst>
              <a:ext uri="{FF2B5EF4-FFF2-40B4-BE49-F238E27FC236}">
                <a16:creationId xmlns:a16="http://schemas.microsoft.com/office/drawing/2014/main" id="{57EDEC64-2F9E-1311-77C0-F22C875EC2AD}"/>
              </a:ext>
            </a:extLst>
          </p:cNvPr>
          <p:cNvPicPr>
            <a:picLocks noChangeAspect="1"/>
          </p:cNvPicPr>
          <p:nvPr/>
        </p:nvPicPr>
        <p:blipFill rotWithShape="1">
          <a:blip r:embed="rId6">
            <a:extLst>
              <a:ext uri="{28A0092B-C50C-407E-A947-70E740481C1C}">
                <a14:useLocalDpi xmlns:a14="http://schemas.microsoft.com/office/drawing/2010/main" val="0"/>
              </a:ext>
            </a:extLst>
          </a:blip>
          <a:srcRect l="9162" t="-3231" r="12958"/>
          <a:stretch/>
        </p:blipFill>
        <p:spPr>
          <a:xfrm>
            <a:off x="9408368" y="1412776"/>
            <a:ext cx="2195738" cy="1588942"/>
          </a:xfrm>
          <a:prstGeom prst="rect">
            <a:avLst/>
          </a:prstGeom>
          <a:ln>
            <a:solidFill>
              <a:schemeClr val="accent1"/>
            </a:solidFill>
          </a:ln>
        </p:spPr>
      </p:pic>
      <p:pic>
        <p:nvPicPr>
          <p:cNvPr id="8" name="Picture 7">
            <a:extLst>
              <a:ext uri="{FF2B5EF4-FFF2-40B4-BE49-F238E27FC236}">
                <a16:creationId xmlns:a16="http://schemas.microsoft.com/office/drawing/2014/main" id="{15219FF2-F1D0-0686-85B4-78692E4FCBB0}"/>
              </a:ext>
            </a:extLst>
          </p:cNvPr>
          <p:cNvPicPr>
            <a:picLocks noChangeAspect="1"/>
          </p:cNvPicPr>
          <p:nvPr/>
        </p:nvPicPr>
        <p:blipFill>
          <a:blip r:embed="rId7"/>
          <a:stretch>
            <a:fillRect/>
          </a:stretch>
        </p:blipFill>
        <p:spPr>
          <a:xfrm>
            <a:off x="3431704" y="1412776"/>
            <a:ext cx="2195738" cy="1588942"/>
          </a:xfrm>
          <a:prstGeom prst="rect">
            <a:avLst/>
          </a:prstGeom>
        </p:spPr>
      </p:pic>
    </p:spTree>
    <p:extLst>
      <p:ext uri="{BB962C8B-B14F-4D97-AF65-F5344CB8AC3E}">
        <p14:creationId xmlns:p14="http://schemas.microsoft.com/office/powerpoint/2010/main" val="329854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a:t>Topics</a:t>
            </a:r>
          </a:p>
        </p:txBody>
      </p:sp>
      <p:sp>
        <p:nvSpPr>
          <p:cNvPr id="3" name="Textfeld 2"/>
          <p:cNvSpPr txBox="1"/>
          <p:nvPr/>
        </p:nvSpPr>
        <p:spPr>
          <a:xfrm>
            <a:off x="983432" y="1196752"/>
            <a:ext cx="8531959" cy="4305730"/>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000" dirty="0">
                <a:solidFill>
                  <a:schemeClr val="bg1">
                    <a:lumMod val="75000"/>
                  </a:schemeClr>
                </a:solidFill>
              </a:rPr>
              <a:t>Introduction</a:t>
            </a:r>
          </a:p>
          <a:p>
            <a:pPr marL="342900" indent="-342900">
              <a:lnSpc>
                <a:spcPct val="200000"/>
              </a:lnSpc>
              <a:buFont typeface="Arial" panose="020B0604020202020204" pitchFamily="34" charset="0"/>
              <a:buChar char="•"/>
            </a:pPr>
            <a:r>
              <a:rPr lang="en-US" sz="2000" dirty="0">
                <a:solidFill>
                  <a:schemeClr val="bg1">
                    <a:lumMod val="75000"/>
                  </a:schemeClr>
                </a:solidFill>
              </a:rPr>
              <a:t>Experimental setup</a:t>
            </a:r>
            <a:endParaRPr lang="de-DE" sz="2000" dirty="0">
              <a:solidFill>
                <a:schemeClr val="bg1">
                  <a:lumMod val="75000"/>
                </a:schemeClr>
              </a:solidFill>
            </a:endParaRPr>
          </a:p>
          <a:p>
            <a:pPr marL="342900" indent="-342900">
              <a:lnSpc>
                <a:spcPct val="200000"/>
              </a:lnSpc>
              <a:buFont typeface="Arial" panose="020B0604020202020204" pitchFamily="34" charset="0"/>
              <a:buChar char="•"/>
            </a:pPr>
            <a:r>
              <a:rPr lang="en-US" sz="2000" b="0" i="0" dirty="0">
                <a:solidFill>
                  <a:schemeClr val="bg1">
                    <a:lumMod val="75000"/>
                  </a:schemeClr>
                </a:solidFill>
                <a:effectLst/>
              </a:rPr>
              <a:t>Results</a:t>
            </a:r>
          </a:p>
          <a:p>
            <a:pPr marL="342900" indent="-342900">
              <a:lnSpc>
                <a:spcPct val="200000"/>
              </a:lnSpc>
              <a:buFont typeface="Arial" panose="020B0604020202020204" pitchFamily="34" charset="0"/>
              <a:buChar char="•"/>
            </a:pPr>
            <a:r>
              <a:rPr lang="en-US" sz="2000" dirty="0">
                <a:solidFill>
                  <a:srgbClr val="272727"/>
                </a:solidFill>
              </a:rPr>
              <a:t>Correction processing</a:t>
            </a:r>
          </a:p>
          <a:p>
            <a:pPr marL="342900" indent="-342900">
              <a:lnSpc>
                <a:spcPct val="200000"/>
              </a:lnSpc>
              <a:buFont typeface="Arial" panose="020B0604020202020204" pitchFamily="34" charset="0"/>
              <a:buChar char="•"/>
            </a:pPr>
            <a:r>
              <a:rPr lang="en-US" sz="2000" b="0" i="0" dirty="0">
                <a:solidFill>
                  <a:schemeClr val="bg1">
                    <a:lumMod val="75000"/>
                  </a:schemeClr>
                </a:solidFill>
                <a:effectLst/>
              </a:rPr>
              <a:t>Neutron temperature extraction</a:t>
            </a:r>
          </a:p>
          <a:p>
            <a:pPr marL="342900" indent="-342900">
              <a:lnSpc>
                <a:spcPct val="200000"/>
              </a:lnSpc>
              <a:buFont typeface="Arial" panose="020B0604020202020204" pitchFamily="34" charset="0"/>
              <a:buChar char="•"/>
            </a:pPr>
            <a:r>
              <a:rPr lang="en-US" sz="2000" dirty="0">
                <a:solidFill>
                  <a:schemeClr val="bg1">
                    <a:lumMod val="75000"/>
                  </a:schemeClr>
                </a:solidFill>
              </a:rPr>
              <a:t>Cross section generation</a:t>
            </a:r>
            <a:endParaRPr lang="en-US" sz="2000" b="0" i="0" dirty="0">
              <a:solidFill>
                <a:schemeClr val="bg1">
                  <a:lumMod val="75000"/>
                </a:schemeClr>
              </a:solidFill>
              <a:effectLst/>
            </a:endParaRPr>
          </a:p>
          <a:p>
            <a:pPr marL="342900" indent="-342900" algn="l">
              <a:lnSpc>
                <a:spcPct val="200000"/>
              </a:lnSpc>
              <a:buFont typeface="Arial" panose="020B0604020202020204" pitchFamily="34" charset="0"/>
              <a:buChar char="•"/>
            </a:pPr>
            <a:r>
              <a:rPr lang="en-US" sz="2000" dirty="0">
                <a:solidFill>
                  <a:schemeClr val="bg1">
                    <a:lumMod val="75000"/>
                  </a:schemeClr>
                </a:solidFill>
                <a:cs typeface="Arial" panose="020B0604020202020204" pitchFamily="34" charset="0"/>
              </a:rPr>
              <a:t>PHITS simulations and outlook</a:t>
            </a:r>
            <a:endParaRPr lang="de-DE" sz="2000" dirty="0">
              <a:solidFill>
                <a:schemeClr val="bg1">
                  <a:lumMod val="75000"/>
                </a:schemeClr>
              </a:solidFill>
            </a:endParaRPr>
          </a:p>
        </p:txBody>
      </p:sp>
    </p:spTree>
    <p:extLst>
      <p:ext uri="{BB962C8B-B14F-4D97-AF65-F5344CB8AC3E}">
        <p14:creationId xmlns:p14="http://schemas.microsoft.com/office/powerpoint/2010/main" val="1979596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A6FFD-CD1F-2790-BBEB-B6CB9FF9352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AF342098-0269-C644-FB10-907B8929DC07}"/>
              </a:ext>
            </a:extLst>
          </p:cNvPr>
          <p:cNvSpPr>
            <a:spLocks noGrp="1"/>
          </p:cNvSpPr>
          <p:nvPr>
            <p:ph type="body" sz="quarter" idx="10"/>
          </p:nvPr>
        </p:nvSpPr>
        <p:spPr/>
        <p:txBody>
          <a:bodyPr/>
          <a:lstStyle/>
          <a:p>
            <a:r>
              <a:rPr lang="en-US" dirty="0"/>
              <a:t>Correction processing</a:t>
            </a:r>
          </a:p>
          <a:p>
            <a:endParaRPr lang="de-DE" dirty="0"/>
          </a:p>
        </p:txBody>
      </p:sp>
      <p:sp>
        <p:nvSpPr>
          <p:cNvPr id="3" name="Textfeld 2">
            <a:extLst>
              <a:ext uri="{FF2B5EF4-FFF2-40B4-BE49-F238E27FC236}">
                <a16:creationId xmlns:a16="http://schemas.microsoft.com/office/drawing/2014/main" id="{FC57B677-6752-F4F7-6E1A-B507F1913F64}"/>
              </a:ext>
            </a:extLst>
          </p:cNvPr>
          <p:cNvSpPr txBox="1"/>
          <p:nvPr/>
        </p:nvSpPr>
        <p:spPr>
          <a:xfrm>
            <a:off x="407368" y="764704"/>
            <a:ext cx="5468164" cy="612412"/>
          </a:xfrm>
          <a:prstGeom prst="rect">
            <a:avLst/>
          </a:prstGeom>
          <a:noFill/>
        </p:spPr>
        <p:txBody>
          <a:bodyPr wrap="none" rtlCol="0">
            <a:spAutoFit/>
          </a:bodyPr>
          <a:lstStyle/>
          <a:p>
            <a:pPr>
              <a:lnSpc>
                <a:spcPct val="200000"/>
              </a:lnSpc>
            </a:pPr>
            <a:r>
              <a:rPr lang="en-US" sz="2000" dirty="0">
                <a:solidFill>
                  <a:srgbClr val="272727"/>
                </a:solidFill>
              </a:rPr>
              <a:t>Thermal contribution </a:t>
            </a:r>
            <a:r>
              <a:rPr lang="en-US" sz="2000" dirty="0">
                <a:solidFill>
                  <a:schemeClr val="bg2">
                    <a:lumMod val="75000"/>
                  </a:schemeClr>
                </a:solidFill>
              </a:rPr>
              <a:t>/ normalization to monitor</a:t>
            </a:r>
          </a:p>
        </p:txBody>
      </p:sp>
      <p:sp>
        <p:nvSpPr>
          <p:cNvPr id="10" name="TextBox 9">
            <a:extLst>
              <a:ext uri="{FF2B5EF4-FFF2-40B4-BE49-F238E27FC236}">
                <a16:creationId xmlns:a16="http://schemas.microsoft.com/office/drawing/2014/main" id="{C31294B6-AEDB-79D6-E6E9-95E2CD883E29}"/>
              </a:ext>
            </a:extLst>
          </p:cNvPr>
          <p:cNvSpPr txBox="1"/>
          <p:nvPr/>
        </p:nvSpPr>
        <p:spPr>
          <a:xfrm>
            <a:off x="5207964" y="1849018"/>
            <a:ext cx="6192688" cy="1446550"/>
          </a:xfrm>
          <a:prstGeom prst="rect">
            <a:avLst/>
          </a:prstGeom>
          <a:noFill/>
        </p:spPr>
        <p:txBody>
          <a:bodyPr wrap="square">
            <a:spAutoFit/>
          </a:bodyPr>
          <a:lstStyle/>
          <a:p>
            <a:pPr marL="285750" indent="-285750" algn="just">
              <a:buFont typeface="Arial" panose="020B0604020202020204" pitchFamily="34" charset="0"/>
              <a:buChar char="•"/>
            </a:pPr>
            <a:r>
              <a:rPr lang="en-US" sz="1400" dirty="0"/>
              <a:t>The thermal flux contribution to the overall cold neutron spectra is influenced by the ratio of the cylindrical moderator's surface area (Ø 2.2 cm) to that of the rectangular guide (3.0 cm, 5.0 cm). </a:t>
            </a:r>
          </a:p>
          <a:p>
            <a:pPr marL="285750" indent="-285750" algn="just">
              <a:buFont typeface="Arial" panose="020B0604020202020204" pitchFamily="34" charset="0"/>
              <a:buChar char="•"/>
            </a:pPr>
            <a:endParaRPr lang="en-US" sz="1400" dirty="0"/>
          </a:p>
          <a:p>
            <a:pPr algn="ctr"/>
            <a:r>
              <a:rPr lang="en-US" sz="1400" dirty="0"/>
              <a:t> Sg-Sc/Sg = 0.747</a:t>
            </a:r>
          </a:p>
          <a:p>
            <a:pPr algn="ctr"/>
            <a:endParaRPr lang="en-US" dirty="0"/>
          </a:p>
        </p:txBody>
      </p:sp>
      <p:pic>
        <p:nvPicPr>
          <p:cNvPr id="5" name="Picture 4" descr="A graph of a graph&#10;&#10;Description automatically generated">
            <a:extLst>
              <a:ext uri="{FF2B5EF4-FFF2-40B4-BE49-F238E27FC236}">
                <a16:creationId xmlns:a16="http://schemas.microsoft.com/office/drawing/2014/main" id="{CEC1A43B-EBD9-BC5D-CBA2-BD3AEB40EE8E}"/>
              </a:ext>
            </a:extLst>
          </p:cNvPr>
          <p:cNvPicPr>
            <a:picLocks noChangeAspect="1"/>
          </p:cNvPicPr>
          <p:nvPr/>
        </p:nvPicPr>
        <p:blipFill>
          <a:blip r:embed="rId2"/>
          <a:stretch>
            <a:fillRect/>
          </a:stretch>
        </p:blipFill>
        <p:spPr>
          <a:xfrm>
            <a:off x="767408" y="2060848"/>
            <a:ext cx="3960440" cy="2798536"/>
          </a:xfrm>
          <a:prstGeom prst="rect">
            <a:avLst/>
          </a:prstGeom>
        </p:spPr>
      </p:pic>
    </p:spTree>
    <p:extLst>
      <p:ext uri="{BB962C8B-B14F-4D97-AF65-F5344CB8AC3E}">
        <p14:creationId xmlns:p14="http://schemas.microsoft.com/office/powerpoint/2010/main" val="3016045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A6FFD-CD1F-2790-BBEB-B6CB9FF9352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AF342098-0269-C644-FB10-907B8929DC07}"/>
              </a:ext>
            </a:extLst>
          </p:cNvPr>
          <p:cNvSpPr>
            <a:spLocks noGrp="1"/>
          </p:cNvSpPr>
          <p:nvPr>
            <p:ph type="body" sz="quarter" idx="10"/>
          </p:nvPr>
        </p:nvSpPr>
        <p:spPr/>
        <p:txBody>
          <a:bodyPr/>
          <a:lstStyle/>
          <a:p>
            <a:r>
              <a:rPr lang="en-US" dirty="0"/>
              <a:t>Correction processing</a:t>
            </a:r>
          </a:p>
          <a:p>
            <a:endParaRPr lang="de-DE" dirty="0"/>
          </a:p>
        </p:txBody>
      </p:sp>
      <p:sp>
        <p:nvSpPr>
          <p:cNvPr id="3" name="Textfeld 2">
            <a:extLst>
              <a:ext uri="{FF2B5EF4-FFF2-40B4-BE49-F238E27FC236}">
                <a16:creationId xmlns:a16="http://schemas.microsoft.com/office/drawing/2014/main" id="{FC57B677-6752-F4F7-6E1A-B507F1913F64}"/>
              </a:ext>
            </a:extLst>
          </p:cNvPr>
          <p:cNvSpPr txBox="1"/>
          <p:nvPr/>
        </p:nvSpPr>
        <p:spPr>
          <a:xfrm>
            <a:off x="407368" y="764704"/>
            <a:ext cx="5468164" cy="612412"/>
          </a:xfrm>
          <a:prstGeom prst="rect">
            <a:avLst/>
          </a:prstGeom>
          <a:noFill/>
        </p:spPr>
        <p:txBody>
          <a:bodyPr wrap="none" rtlCol="0">
            <a:spAutoFit/>
          </a:bodyPr>
          <a:lstStyle/>
          <a:p>
            <a:pPr>
              <a:lnSpc>
                <a:spcPct val="200000"/>
              </a:lnSpc>
            </a:pPr>
            <a:r>
              <a:rPr lang="en-US" sz="2000" dirty="0">
                <a:solidFill>
                  <a:srgbClr val="272727"/>
                </a:solidFill>
              </a:rPr>
              <a:t>Thermal contribution </a:t>
            </a:r>
            <a:r>
              <a:rPr lang="en-US" sz="2000" dirty="0"/>
              <a:t>/ normalization to monitor</a:t>
            </a:r>
          </a:p>
        </p:txBody>
      </p:sp>
      <p:sp>
        <p:nvSpPr>
          <p:cNvPr id="10" name="TextBox 9">
            <a:extLst>
              <a:ext uri="{FF2B5EF4-FFF2-40B4-BE49-F238E27FC236}">
                <a16:creationId xmlns:a16="http://schemas.microsoft.com/office/drawing/2014/main" id="{C31294B6-AEDB-79D6-E6E9-95E2CD883E29}"/>
              </a:ext>
            </a:extLst>
          </p:cNvPr>
          <p:cNvSpPr txBox="1"/>
          <p:nvPr/>
        </p:nvSpPr>
        <p:spPr>
          <a:xfrm>
            <a:off x="5207964" y="1849018"/>
            <a:ext cx="6192688" cy="2092881"/>
          </a:xfrm>
          <a:prstGeom prst="rect">
            <a:avLst/>
          </a:prstGeom>
          <a:noFill/>
        </p:spPr>
        <p:txBody>
          <a:bodyPr wrap="square">
            <a:spAutoFit/>
          </a:bodyPr>
          <a:lstStyle/>
          <a:p>
            <a:pPr marL="285750" indent="-285750" algn="just">
              <a:buFont typeface="Arial" panose="020B0604020202020204" pitchFamily="34" charset="0"/>
              <a:buChar char="•"/>
            </a:pPr>
            <a:r>
              <a:rPr lang="en-US" sz="1400" dirty="0"/>
              <a:t>The thermal flux contribution to the overall cold neutron spectra is influenced by the ratio of the cylindrical moderator's surface area (Ø 2.2 cm) to that of the rectangular guide (3.0 cm, 5.0 cm). </a:t>
            </a:r>
          </a:p>
          <a:p>
            <a:pPr marL="285750" indent="-285750" algn="just">
              <a:buFont typeface="Arial" panose="020B0604020202020204" pitchFamily="34" charset="0"/>
              <a:buChar char="•"/>
            </a:pPr>
            <a:endParaRPr lang="en-US" sz="1400" dirty="0"/>
          </a:p>
          <a:p>
            <a:pPr algn="ctr"/>
            <a:r>
              <a:rPr lang="en-US" sz="1400" dirty="0"/>
              <a:t> Sg-Sc/Sg = 0.747</a:t>
            </a:r>
          </a:p>
          <a:p>
            <a:pPr algn="ctr"/>
            <a:endParaRPr lang="en-US" sz="1400" dirty="0"/>
          </a:p>
          <a:p>
            <a:pPr marL="285750" indent="-285750">
              <a:buFont typeface="Arial" panose="020B0604020202020204" pitchFamily="34" charset="0"/>
              <a:buChar char="•"/>
            </a:pPr>
            <a:r>
              <a:rPr lang="en-US" sz="1400" dirty="0"/>
              <a:t> Normalization to the monitor</a:t>
            </a:r>
          </a:p>
          <a:p>
            <a:pPr algn="ctr"/>
            <a:endParaRPr lang="en-US" sz="1400" dirty="0"/>
          </a:p>
          <a:p>
            <a:pPr algn="ctr"/>
            <a:endParaRPr lang="en-US" dirty="0"/>
          </a:p>
        </p:txBody>
      </p:sp>
      <p:pic>
        <p:nvPicPr>
          <p:cNvPr id="4" name="Picture 3" descr="A blue box with black wires&#10;&#10;Description automatically generated">
            <a:extLst>
              <a:ext uri="{FF2B5EF4-FFF2-40B4-BE49-F238E27FC236}">
                <a16:creationId xmlns:a16="http://schemas.microsoft.com/office/drawing/2014/main" id="{10CF6A92-0766-15C6-6A24-FFB9E4ABB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7392144" y="3610558"/>
            <a:ext cx="2141981" cy="1606486"/>
          </a:xfrm>
          <a:prstGeom prst="rect">
            <a:avLst/>
          </a:prstGeom>
        </p:spPr>
      </p:pic>
      <p:pic>
        <p:nvPicPr>
          <p:cNvPr id="6" name="Picture 5" descr="A graph of a graph&#10;&#10;Description automatically generated">
            <a:extLst>
              <a:ext uri="{FF2B5EF4-FFF2-40B4-BE49-F238E27FC236}">
                <a16:creationId xmlns:a16="http://schemas.microsoft.com/office/drawing/2014/main" id="{936FF4ED-3A07-C88C-119B-F612C2FAEF2C}"/>
              </a:ext>
            </a:extLst>
          </p:cNvPr>
          <p:cNvPicPr>
            <a:picLocks noChangeAspect="1"/>
          </p:cNvPicPr>
          <p:nvPr/>
        </p:nvPicPr>
        <p:blipFill>
          <a:blip r:embed="rId3"/>
          <a:stretch>
            <a:fillRect/>
          </a:stretch>
        </p:blipFill>
        <p:spPr>
          <a:xfrm>
            <a:off x="767408" y="2060848"/>
            <a:ext cx="3960440" cy="2798536"/>
          </a:xfrm>
          <a:prstGeom prst="rect">
            <a:avLst/>
          </a:prstGeom>
        </p:spPr>
      </p:pic>
    </p:spTree>
    <p:extLst>
      <p:ext uri="{BB962C8B-B14F-4D97-AF65-F5344CB8AC3E}">
        <p14:creationId xmlns:p14="http://schemas.microsoft.com/office/powerpoint/2010/main" val="3488415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a:t>Topics</a:t>
            </a:r>
          </a:p>
        </p:txBody>
      </p:sp>
      <p:sp>
        <p:nvSpPr>
          <p:cNvPr id="3" name="Textfeld 2"/>
          <p:cNvSpPr txBox="1"/>
          <p:nvPr/>
        </p:nvSpPr>
        <p:spPr>
          <a:xfrm>
            <a:off x="983432" y="1196752"/>
            <a:ext cx="8531959" cy="4305730"/>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000" dirty="0">
                <a:solidFill>
                  <a:schemeClr val="bg1">
                    <a:lumMod val="75000"/>
                  </a:schemeClr>
                </a:solidFill>
              </a:rPr>
              <a:t>Introduction</a:t>
            </a:r>
          </a:p>
          <a:p>
            <a:pPr marL="342900" indent="-342900">
              <a:lnSpc>
                <a:spcPct val="200000"/>
              </a:lnSpc>
              <a:buFont typeface="Arial" panose="020B0604020202020204" pitchFamily="34" charset="0"/>
              <a:buChar char="•"/>
            </a:pPr>
            <a:r>
              <a:rPr lang="en-US" sz="2000" dirty="0">
                <a:solidFill>
                  <a:schemeClr val="bg1">
                    <a:lumMod val="75000"/>
                  </a:schemeClr>
                </a:solidFill>
              </a:rPr>
              <a:t>Experimental setup</a:t>
            </a:r>
            <a:endParaRPr lang="de-DE" sz="2000" dirty="0">
              <a:solidFill>
                <a:schemeClr val="bg1">
                  <a:lumMod val="75000"/>
                </a:schemeClr>
              </a:solidFill>
            </a:endParaRPr>
          </a:p>
          <a:p>
            <a:pPr marL="342900" indent="-342900">
              <a:lnSpc>
                <a:spcPct val="200000"/>
              </a:lnSpc>
              <a:buFont typeface="Arial" panose="020B0604020202020204" pitchFamily="34" charset="0"/>
              <a:buChar char="•"/>
            </a:pPr>
            <a:r>
              <a:rPr lang="en-US" sz="2000" b="0" i="0" dirty="0">
                <a:solidFill>
                  <a:schemeClr val="bg1">
                    <a:lumMod val="75000"/>
                  </a:schemeClr>
                </a:solidFill>
                <a:effectLst/>
              </a:rPr>
              <a:t>Results</a:t>
            </a:r>
          </a:p>
          <a:p>
            <a:pPr marL="342900" indent="-342900">
              <a:lnSpc>
                <a:spcPct val="200000"/>
              </a:lnSpc>
              <a:buFont typeface="Arial" panose="020B0604020202020204" pitchFamily="34" charset="0"/>
              <a:buChar char="•"/>
            </a:pPr>
            <a:r>
              <a:rPr lang="en-US" sz="2000" dirty="0">
                <a:solidFill>
                  <a:schemeClr val="bg1">
                    <a:lumMod val="75000"/>
                  </a:schemeClr>
                </a:solidFill>
              </a:rPr>
              <a:t>Correction processing</a:t>
            </a:r>
          </a:p>
          <a:p>
            <a:pPr marL="342900" indent="-342900">
              <a:lnSpc>
                <a:spcPct val="200000"/>
              </a:lnSpc>
              <a:buFont typeface="Arial" panose="020B0604020202020204" pitchFamily="34" charset="0"/>
              <a:buChar char="•"/>
            </a:pPr>
            <a:r>
              <a:rPr lang="en-US" sz="2000" b="0" i="0" dirty="0">
                <a:solidFill>
                  <a:srgbClr val="272727"/>
                </a:solidFill>
                <a:effectLst/>
              </a:rPr>
              <a:t>Neutron temperature extraction</a:t>
            </a:r>
          </a:p>
          <a:p>
            <a:pPr marL="342900" indent="-342900">
              <a:lnSpc>
                <a:spcPct val="200000"/>
              </a:lnSpc>
              <a:buFont typeface="Arial" panose="020B0604020202020204" pitchFamily="34" charset="0"/>
              <a:buChar char="•"/>
            </a:pPr>
            <a:r>
              <a:rPr lang="en-US" sz="2000" dirty="0">
                <a:solidFill>
                  <a:schemeClr val="bg1">
                    <a:lumMod val="75000"/>
                  </a:schemeClr>
                </a:solidFill>
              </a:rPr>
              <a:t>Cross section generation</a:t>
            </a:r>
            <a:endParaRPr lang="en-US" sz="2000" b="0" i="0" dirty="0">
              <a:solidFill>
                <a:schemeClr val="bg1">
                  <a:lumMod val="75000"/>
                </a:schemeClr>
              </a:solidFill>
              <a:effectLst/>
            </a:endParaRPr>
          </a:p>
          <a:p>
            <a:pPr marL="342900" indent="-342900" algn="l">
              <a:lnSpc>
                <a:spcPct val="200000"/>
              </a:lnSpc>
              <a:buFont typeface="Arial" panose="020B0604020202020204" pitchFamily="34" charset="0"/>
              <a:buChar char="•"/>
            </a:pPr>
            <a:r>
              <a:rPr lang="en-US" sz="2000" dirty="0">
                <a:solidFill>
                  <a:schemeClr val="bg1">
                    <a:lumMod val="75000"/>
                  </a:schemeClr>
                </a:solidFill>
                <a:cs typeface="Arial" panose="020B0604020202020204" pitchFamily="34" charset="0"/>
              </a:rPr>
              <a:t>PHITS simulations and outlook</a:t>
            </a:r>
            <a:endParaRPr lang="de-DE" sz="2000" dirty="0">
              <a:solidFill>
                <a:schemeClr val="bg1">
                  <a:lumMod val="75000"/>
                </a:schemeClr>
              </a:solidFill>
            </a:endParaRPr>
          </a:p>
        </p:txBody>
      </p:sp>
    </p:spTree>
    <p:extLst>
      <p:ext uri="{BB962C8B-B14F-4D97-AF65-F5344CB8AC3E}">
        <p14:creationId xmlns:p14="http://schemas.microsoft.com/office/powerpoint/2010/main" val="2855438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B9A52-B379-6996-BC20-C65C965A690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AAAFA76D-EA8F-646D-554C-04BA8161D090}"/>
              </a:ext>
            </a:extLst>
          </p:cNvPr>
          <p:cNvSpPr>
            <a:spLocks noGrp="1"/>
          </p:cNvSpPr>
          <p:nvPr>
            <p:ph type="body" sz="quarter" idx="10"/>
          </p:nvPr>
        </p:nvSpPr>
        <p:spPr/>
        <p:txBody>
          <a:bodyPr/>
          <a:lstStyle/>
          <a:p>
            <a:r>
              <a:rPr lang="en-US" dirty="0"/>
              <a:t>Neutron temperature extraction</a:t>
            </a:r>
          </a:p>
          <a:p>
            <a:endParaRPr lang="de-DE" dirty="0"/>
          </a:p>
        </p:txBody>
      </p:sp>
      <p:sp>
        <p:nvSpPr>
          <p:cNvPr id="3" name="Textfeld 2">
            <a:extLst>
              <a:ext uri="{FF2B5EF4-FFF2-40B4-BE49-F238E27FC236}">
                <a16:creationId xmlns:a16="http://schemas.microsoft.com/office/drawing/2014/main" id="{6958466F-1950-69F3-0BF0-19866539A14C}"/>
              </a:ext>
            </a:extLst>
          </p:cNvPr>
          <p:cNvSpPr txBox="1"/>
          <p:nvPr/>
        </p:nvSpPr>
        <p:spPr>
          <a:xfrm>
            <a:off x="407368" y="764704"/>
            <a:ext cx="3449983" cy="612412"/>
          </a:xfrm>
          <a:prstGeom prst="rect">
            <a:avLst/>
          </a:prstGeom>
          <a:noFill/>
        </p:spPr>
        <p:txBody>
          <a:bodyPr wrap="none" rtlCol="0">
            <a:spAutoFit/>
          </a:bodyPr>
          <a:lstStyle/>
          <a:p>
            <a:pPr>
              <a:lnSpc>
                <a:spcPct val="200000"/>
              </a:lnSpc>
            </a:pPr>
            <a:r>
              <a:rPr lang="en-US" sz="2000" dirty="0">
                <a:solidFill>
                  <a:srgbClr val="272727"/>
                </a:solidFill>
              </a:rPr>
              <a:t>Maxwellian distribution fitting</a:t>
            </a:r>
          </a:p>
        </p:txBody>
      </p:sp>
      <p:sp>
        <p:nvSpPr>
          <p:cNvPr id="10" name="TextBox 9">
            <a:extLst>
              <a:ext uri="{FF2B5EF4-FFF2-40B4-BE49-F238E27FC236}">
                <a16:creationId xmlns:a16="http://schemas.microsoft.com/office/drawing/2014/main" id="{D41015D7-CF05-B6C8-8740-79848F9460C5}"/>
              </a:ext>
            </a:extLst>
          </p:cNvPr>
          <p:cNvSpPr txBox="1"/>
          <p:nvPr/>
        </p:nvSpPr>
        <p:spPr>
          <a:xfrm>
            <a:off x="5591944" y="1988840"/>
            <a:ext cx="6192688" cy="2308324"/>
          </a:xfrm>
          <a:prstGeom prst="rect">
            <a:avLst/>
          </a:prstGeom>
          <a:noFill/>
        </p:spPr>
        <p:txBody>
          <a:bodyPr wrap="square">
            <a:spAutoFit/>
          </a:bodyPr>
          <a:lstStyle/>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sz="1400" dirty="0"/>
              <a:t>The normalized Maxwell wavelength distribution is characterized by the following function</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endParaRPr lang="en-US" sz="1400" dirty="0"/>
          </a:p>
          <a:p>
            <a:pPr algn="ctr"/>
            <a:r>
              <a:rPr lang="en-US" sz="1400" dirty="0"/>
              <a:t>			</a:t>
            </a:r>
            <a:r>
              <a:rPr lang="fr-FR" sz="1400" kern="100" dirty="0">
                <a:solidFill>
                  <a:schemeClr val="accent2">
                    <a:lumMod val="50000"/>
                  </a:schemeClr>
                </a:solidFill>
                <a:latin typeface="Times" panose="02020603050405020304" pitchFamily="18" charset="0"/>
                <a:ea typeface="Calibri" panose="020F0502020204030204" pitchFamily="34" charset="0"/>
                <a:cs typeface="Arial" panose="020B0604020202020204" pitchFamily="34" charset="0"/>
              </a:rPr>
              <a:t>M(</a:t>
            </a:r>
            <a:r>
              <a:rPr lang="fr-FR" sz="1400" kern="100" dirty="0" err="1">
                <a:solidFill>
                  <a:schemeClr val="accent2">
                    <a:lumMod val="50000"/>
                  </a:schemeClr>
                </a:solidFill>
                <a:latin typeface="Times" panose="02020603050405020304" pitchFamily="18" charset="0"/>
                <a:ea typeface="Calibri" panose="020F0502020204030204" pitchFamily="34" charset="0"/>
                <a:cs typeface="Arial" panose="020B0604020202020204" pitchFamily="34" charset="0"/>
              </a:rPr>
              <a:t>λ,T</a:t>
            </a:r>
            <a:r>
              <a:rPr lang="fr-FR" sz="1400" kern="100" dirty="0">
                <a:solidFill>
                  <a:schemeClr val="accent2">
                    <a:lumMod val="50000"/>
                  </a:schemeClr>
                </a:solidFill>
                <a:latin typeface="Times" panose="02020603050405020304" pitchFamily="18" charset="0"/>
                <a:ea typeface="Calibri" panose="020F0502020204030204" pitchFamily="34" charset="0"/>
                <a:cs typeface="Arial" panose="020B0604020202020204" pitchFamily="34" charset="0"/>
              </a:rPr>
              <a:t>) = 2 a</a:t>
            </a:r>
            <a:r>
              <a:rPr lang="fr-FR" sz="1400" kern="100" baseline="30000" dirty="0">
                <a:solidFill>
                  <a:schemeClr val="accent2">
                    <a:lumMod val="50000"/>
                  </a:schemeClr>
                </a:solidFill>
                <a:latin typeface="Times" panose="02020603050405020304" pitchFamily="18" charset="0"/>
                <a:ea typeface="Calibri" panose="020F0502020204030204" pitchFamily="34" charset="0"/>
                <a:cs typeface="Arial" panose="020B0604020202020204" pitchFamily="34" charset="0"/>
              </a:rPr>
              <a:t>2</a:t>
            </a:r>
            <a:r>
              <a:rPr lang="fr-FR" sz="1400" kern="100" dirty="0">
                <a:solidFill>
                  <a:schemeClr val="accent2">
                    <a:lumMod val="50000"/>
                  </a:schemeClr>
                </a:solidFill>
                <a:latin typeface="Times" panose="02020603050405020304" pitchFamily="18" charset="0"/>
                <a:ea typeface="Calibri" panose="020F0502020204030204" pitchFamily="34" charset="0"/>
                <a:cs typeface="Arial" panose="020B0604020202020204" pitchFamily="34" charset="0"/>
              </a:rPr>
              <a:t> λ</a:t>
            </a:r>
            <a:r>
              <a:rPr lang="fr-FR" sz="1400" kern="100" baseline="30000" dirty="0">
                <a:solidFill>
                  <a:schemeClr val="accent2">
                    <a:lumMod val="50000"/>
                  </a:schemeClr>
                </a:solidFill>
                <a:latin typeface="Times" panose="02020603050405020304" pitchFamily="18" charset="0"/>
                <a:ea typeface="Calibri" panose="020F0502020204030204" pitchFamily="34" charset="0"/>
                <a:cs typeface="Arial" panose="020B0604020202020204" pitchFamily="34" charset="0"/>
              </a:rPr>
              <a:t>-5</a:t>
            </a:r>
            <a:r>
              <a:rPr lang="fr-FR" sz="1400" kern="100" dirty="0">
                <a:solidFill>
                  <a:schemeClr val="accent2">
                    <a:lumMod val="50000"/>
                  </a:schemeClr>
                </a:solidFill>
                <a:latin typeface="Times" panose="02020603050405020304" pitchFamily="18" charset="0"/>
                <a:ea typeface="Calibri" panose="020F0502020204030204" pitchFamily="34" charset="0"/>
                <a:cs typeface="Arial" panose="020B0604020202020204" pitchFamily="34" charset="0"/>
              </a:rPr>
              <a:t> </a:t>
            </a:r>
            <a:r>
              <a:rPr lang="fr-FR" sz="1400" kern="100" dirty="0" err="1">
                <a:solidFill>
                  <a:schemeClr val="accent2">
                    <a:lumMod val="50000"/>
                  </a:schemeClr>
                </a:solidFill>
                <a:latin typeface="Times" panose="02020603050405020304" pitchFamily="18" charset="0"/>
                <a:ea typeface="Calibri" panose="020F0502020204030204" pitchFamily="34" charset="0"/>
                <a:cs typeface="Arial" panose="020B0604020202020204" pitchFamily="34" charset="0"/>
              </a:rPr>
              <a:t>exp</a:t>
            </a:r>
            <a:r>
              <a:rPr lang="fr-FR" sz="1400" kern="100" dirty="0">
                <a:solidFill>
                  <a:schemeClr val="accent2">
                    <a:lumMod val="50000"/>
                  </a:schemeClr>
                </a:solidFill>
                <a:latin typeface="Times" panose="02020603050405020304" pitchFamily="18" charset="0"/>
                <a:ea typeface="Calibri" panose="020F0502020204030204" pitchFamily="34" charset="0"/>
                <a:cs typeface="Arial" panose="020B0604020202020204" pitchFamily="34" charset="0"/>
              </a:rPr>
              <a:t>(-a/ λ</a:t>
            </a:r>
            <a:r>
              <a:rPr lang="fr-FR" sz="1400" kern="100" baseline="30000" dirty="0">
                <a:solidFill>
                  <a:schemeClr val="accent2">
                    <a:lumMod val="50000"/>
                  </a:schemeClr>
                </a:solidFill>
                <a:latin typeface="Times" panose="02020603050405020304" pitchFamily="18" charset="0"/>
                <a:ea typeface="Calibri" panose="020F0502020204030204" pitchFamily="34" charset="0"/>
                <a:cs typeface="Arial" panose="020B0604020202020204" pitchFamily="34" charset="0"/>
              </a:rPr>
              <a:t>2</a:t>
            </a:r>
            <a:r>
              <a:rPr lang="fr-FR" sz="1400" kern="100" dirty="0">
                <a:solidFill>
                  <a:schemeClr val="accent2">
                    <a:lumMod val="50000"/>
                  </a:schemeClr>
                </a:solidFill>
                <a:latin typeface="Times" panose="02020603050405020304" pitchFamily="18" charset="0"/>
                <a:ea typeface="Calibri" panose="020F0502020204030204" pitchFamily="34" charset="0"/>
                <a:cs typeface="Arial" panose="020B0604020202020204" pitchFamily="34" charset="0"/>
              </a:rPr>
              <a:t>) </a:t>
            </a:r>
          </a:p>
          <a:p>
            <a:pPr algn="ctr"/>
            <a:endParaRPr lang="fr-FR" sz="1400" kern="100" dirty="0">
              <a:solidFill>
                <a:schemeClr val="accent2">
                  <a:lumMod val="50000"/>
                </a:schemeClr>
              </a:solidFill>
              <a:latin typeface="Times" panose="02020603050405020304" pitchFamily="18"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endParaRPr lang="en-US" sz="1400" dirty="0"/>
          </a:p>
          <a:p>
            <a:pPr algn="just"/>
            <a:r>
              <a:rPr lang="en-US" sz="1400" i="1" dirty="0">
                <a:effectLst/>
                <a:latin typeface="Times" panose="02020603050405020304" pitchFamily="18" charset="0"/>
                <a:ea typeface="Calibri" panose="020F0502020204030204" pitchFamily="34" charset="0"/>
              </a:rPr>
              <a:t> ‘</a:t>
            </a:r>
            <a:r>
              <a:rPr lang="en-US" sz="1400" i="1" dirty="0"/>
              <a:t>a</a:t>
            </a:r>
            <a:r>
              <a:rPr lang="en-US" sz="1400" i="1" dirty="0">
                <a:effectLst/>
                <a:latin typeface="Times" panose="02020603050405020304" pitchFamily="18" charset="0"/>
                <a:ea typeface="Calibri" panose="020F0502020204030204" pitchFamily="34" charset="0"/>
              </a:rPr>
              <a:t>’</a:t>
            </a:r>
            <a:r>
              <a:rPr lang="en-US" sz="1400" dirty="0">
                <a:effectLst/>
                <a:latin typeface="Times" panose="02020603050405020304" pitchFamily="18" charset="0"/>
                <a:ea typeface="Calibri" panose="020F0502020204030204" pitchFamily="34" charset="0"/>
              </a:rPr>
              <a:t> </a:t>
            </a:r>
            <a:r>
              <a:rPr lang="en-US" sz="1400" dirty="0"/>
              <a:t>is a parameter calculated as 950.52/T, determined by the wavelength    and temperature of a 25 </a:t>
            </a:r>
            <a:r>
              <a:rPr lang="en-US" sz="1400" dirty="0" err="1"/>
              <a:t>meV</a:t>
            </a:r>
            <a:r>
              <a:rPr lang="en-US" sz="1400" dirty="0"/>
              <a:t> neutron.</a:t>
            </a:r>
          </a:p>
        </p:txBody>
      </p:sp>
      <p:pic>
        <p:nvPicPr>
          <p:cNvPr id="4" name="Picture 3" descr="A graph of a function&#10;&#10;Description automatically generated">
            <a:extLst>
              <a:ext uri="{FF2B5EF4-FFF2-40B4-BE49-F238E27FC236}">
                <a16:creationId xmlns:a16="http://schemas.microsoft.com/office/drawing/2014/main" id="{622C8AF3-9DA9-2539-FC65-E58A167DF5B1}"/>
              </a:ext>
            </a:extLst>
          </p:cNvPr>
          <p:cNvPicPr>
            <a:picLocks noChangeAspect="1"/>
          </p:cNvPicPr>
          <p:nvPr/>
        </p:nvPicPr>
        <p:blipFill>
          <a:blip r:embed="rId2"/>
          <a:stretch>
            <a:fillRect/>
          </a:stretch>
        </p:blipFill>
        <p:spPr>
          <a:xfrm>
            <a:off x="767408" y="2132855"/>
            <a:ext cx="4176464" cy="2783577"/>
          </a:xfrm>
          <a:prstGeom prst="rect">
            <a:avLst/>
          </a:prstGeom>
        </p:spPr>
      </p:pic>
    </p:spTree>
    <p:extLst>
      <p:ext uri="{BB962C8B-B14F-4D97-AF65-F5344CB8AC3E}">
        <p14:creationId xmlns:p14="http://schemas.microsoft.com/office/powerpoint/2010/main" val="2981978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3C881-938B-AB90-7A30-2637BCA53194}"/>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28FD82BE-2BA7-2C94-DBFA-C23869C0563A}"/>
              </a:ext>
            </a:extLst>
          </p:cNvPr>
          <p:cNvSpPr>
            <a:spLocks noGrp="1"/>
          </p:cNvSpPr>
          <p:nvPr>
            <p:ph type="body" sz="quarter" idx="10"/>
          </p:nvPr>
        </p:nvSpPr>
        <p:spPr/>
        <p:txBody>
          <a:bodyPr/>
          <a:lstStyle/>
          <a:p>
            <a:r>
              <a:rPr lang="en-US" dirty="0"/>
              <a:t>Neutron temperature extraction</a:t>
            </a:r>
          </a:p>
          <a:p>
            <a:endParaRPr lang="de-DE" dirty="0"/>
          </a:p>
        </p:txBody>
      </p:sp>
      <p:sp>
        <p:nvSpPr>
          <p:cNvPr id="3" name="Textfeld 2">
            <a:extLst>
              <a:ext uri="{FF2B5EF4-FFF2-40B4-BE49-F238E27FC236}">
                <a16:creationId xmlns:a16="http://schemas.microsoft.com/office/drawing/2014/main" id="{312EA8D6-2EBB-98D0-7C2D-34089E78356C}"/>
              </a:ext>
            </a:extLst>
          </p:cNvPr>
          <p:cNvSpPr txBox="1"/>
          <p:nvPr/>
        </p:nvSpPr>
        <p:spPr>
          <a:xfrm>
            <a:off x="407368" y="764704"/>
            <a:ext cx="3449983" cy="612412"/>
          </a:xfrm>
          <a:prstGeom prst="rect">
            <a:avLst/>
          </a:prstGeom>
          <a:noFill/>
        </p:spPr>
        <p:txBody>
          <a:bodyPr wrap="none" rtlCol="0">
            <a:spAutoFit/>
          </a:bodyPr>
          <a:lstStyle/>
          <a:p>
            <a:pPr>
              <a:lnSpc>
                <a:spcPct val="200000"/>
              </a:lnSpc>
            </a:pPr>
            <a:r>
              <a:rPr lang="en-US" sz="2000" dirty="0">
                <a:solidFill>
                  <a:srgbClr val="272727"/>
                </a:solidFill>
              </a:rPr>
              <a:t>Maxwellian distribution fitting</a:t>
            </a:r>
          </a:p>
        </p:txBody>
      </p:sp>
      <p:sp>
        <p:nvSpPr>
          <p:cNvPr id="10" name="TextBox 9">
            <a:extLst>
              <a:ext uri="{FF2B5EF4-FFF2-40B4-BE49-F238E27FC236}">
                <a16:creationId xmlns:a16="http://schemas.microsoft.com/office/drawing/2014/main" id="{08CD9488-844E-2A4D-8CB0-26A4258A54E3}"/>
              </a:ext>
            </a:extLst>
          </p:cNvPr>
          <p:cNvSpPr txBox="1"/>
          <p:nvPr/>
        </p:nvSpPr>
        <p:spPr>
          <a:xfrm>
            <a:off x="5591944" y="2894383"/>
            <a:ext cx="6192688" cy="738664"/>
          </a:xfrm>
          <a:prstGeom prst="rect">
            <a:avLst/>
          </a:prstGeom>
          <a:noFill/>
        </p:spPr>
        <p:txBody>
          <a:bodyPr wrap="square">
            <a:spAutoFit/>
          </a:bodyPr>
          <a:lstStyle/>
          <a:p>
            <a:pPr marL="285750" indent="-285750" algn="just">
              <a:buFont typeface="Arial" panose="020B0604020202020204" pitchFamily="34" charset="0"/>
              <a:buChar char="•"/>
            </a:pPr>
            <a:r>
              <a:rPr lang="en-US" sz="1400" dirty="0"/>
              <a:t>the trend of the neutron temperature shows a decreasing value of temperature proportional to the decreasing of the moderator temperature.</a:t>
            </a:r>
          </a:p>
        </p:txBody>
      </p:sp>
      <p:pic>
        <p:nvPicPr>
          <p:cNvPr id="4" name="Picture 3" descr="A graph of a number of objects&#10;&#10;Description automatically generated with medium confidence">
            <a:extLst>
              <a:ext uri="{FF2B5EF4-FFF2-40B4-BE49-F238E27FC236}">
                <a16:creationId xmlns:a16="http://schemas.microsoft.com/office/drawing/2014/main" id="{48669E9B-7BDA-4CE2-4273-EBC3521CBD90}"/>
              </a:ext>
            </a:extLst>
          </p:cNvPr>
          <p:cNvPicPr>
            <a:picLocks noChangeAspect="1"/>
          </p:cNvPicPr>
          <p:nvPr/>
        </p:nvPicPr>
        <p:blipFill>
          <a:blip r:embed="rId2"/>
          <a:stretch>
            <a:fillRect/>
          </a:stretch>
        </p:blipFill>
        <p:spPr>
          <a:xfrm>
            <a:off x="839416" y="2132856"/>
            <a:ext cx="4104456" cy="2866378"/>
          </a:xfrm>
          <a:prstGeom prst="rect">
            <a:avLst/>
          </a:prstGeom>
        </p:spPr>
      </p:pic>
    </p:spTree>
    <p:extLst>
      <p:ext uri="{BB962C8B-B14F-4D97-AF65-F5344CB8AC3E}">
        <p14:creationId xmlns:p14="http://schemas.microsoft.com/office/powerpoint/2010/main" val="725384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a:t>Topics</a:t>
            </a:r>
          </a:p>
        </p:txBody>
      </p:sp>
      <p:sp>
        <p:nvSpPr>
          <p:cNvPr id="3" name="Textfeld 2"/>
          <p:cNvSpPr txBox="1"/>
          <p:nvPr/>
        </p:nvSpPr>
        <p:spPr>
          <a:xfrm>
            <a:off x="983432" y="1276135"/>
            <a:ext cx="8531959" cy="4305730"/>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000" dirty="0">
                <a:solidFill>
                  <a:schemeClr val="bg1">
                    <a:lumMod val="75000"/>
                  </a:schemeClr>
                </a:solidFill>
              </a:rPr>
              <a:t>Introduction</a:t>
            </a:r>
          </a:p>
          <a:p>
            <a:pPr marL="342900" indent="-342900">
              <a:lnSpc>
                <a:spcPct val="200000"/>
              </a:lnSpc>
              <a:buFont typeface="Arial" panose="020B0604020202020204" pitchFamily="34" charset="0"/>
              <a:buChar char="•"/>
            </a:pPr>
            <a:r>
              <a:rPr lang="en-US" sz="2000" dirty="0">
                <a:solidFill>
                  <a:schemeClr val="bg1">
                    <a:lumMod val="75000"/>
                  </a:schemeClr>
                </a:solidFill>
              </a:rPr>
              <a:t>Experimental setup</a:t>
            </a:r>
            <a:endParaRPr lang="de-DE" sz="2000" dirty="0">
              <a:solidFill>
                <a:schemeClr val="bg1">
                  <a:lumMod val="75000"/>
                </a:schemeClr>
              </a:solidFill>
            </a:endParaRPr>
          </a:p>
          <a:p>
            <a:pPr marL="342900" indent="-342900">
              <a:lnSpc>
                <a:spcPct val="200000"/>
              </a:lnSpc>
              <a:buFont typeface="Arial" panose="020B0604020202020204" pitchFamily="34" charset="0"/>
              <a:buChar char="•"/>
            </a:pPr>
            <a:r>
              <a:rPr lang="en-US" sz="2000" b="0" i="0" dirty="0">
                <a:solidFill>
                  <a:schemeClr val="bg1">
                    <a:lumMod val="75000"/>
                  </a:schemeClr>
                </a:solidFill>
                <a:effectLst/>
              </a:rPr>
              <a:t>Results</a:t>
            </a:r>
          </a:p>
          <a:p>
            <a:pPr marL="342900" indent="-342900">
              <a:lnSpc>
                <a:spcPct val="200000"/>
              </a:lnSpc>
              <a:buFont typeface="Arial" panose="020B0604020202020204" pitchFamily="34" charset="0"/>
              <a:buChar char="•"/>
            </a:pPr>
            <a:r>
              <a:rPr lang="en-US" sz="2000" dirty="0">
                <a:solidFill>
                  <a:schemeClr val="bg1">
                    <a:lumMod val="75000"/>
                  </a:schemeClr>
                </a:solidFill>
              </a:rPr>
              <a:t>Correction processing</a:t>
            </a:r>
          </a:p>
          <a:p>
            <a:pPr marL="342900" indent="-342900">
              <a:lnSpc>
                <a:spcPct val="200000"/>
              </a:lnSpc>
              <a:buFont typeface="Arial" panose="020B0604020202020204" pitchFamily="34" charset="0"/>
              <a:buChar char="•"/>
            </a:pPr>
            <a:r>
              <a:rPr lang="en-US" sz="2000" b="0" i="0" dirty="0">
                <a:solidFill>
                  <a:schemeClr val="bg1">
                    <a:lumMod val="75000"/>
                  </a:schemeClr>
                </a:solidFill>
                <a:effectLst/>
              </a:rPr>
              <a:t>Neutron temperature extraction</a:t>
            </a:r>
          </a:p>
          <a:p>
            <a:pPr marL="342900" indent="-342900">
              <a:lnSpc>
                <a:spcPct val="200000"/>
              </a:lnSpc>
              <a:buFont typeface="Arial" panose="020B0604020202020204" pitchFamily="34" charset="0"/>
              <a:buChar char="•"/>
            </a:pPr>
            <a:r>
              <a:rPr lang="en-US" sz="2000" dirty="0">
                <a:solidFill>
                  <a:srgbClr val="272727"/>
                </a:solidFill>
              </a:rPr>
              <a:t>Cross section generation</a:t>
            </a:r>
            <a:endParaRPr lang="en-US" sz="2000" b="0" i="0" dirty="0">
              <a:solidFill>
                <a:srgbClr val="272727"/>
              </a:solidFill>
              <a:effectLst/>
            </a:endParaRPr>
          </a:p>
          <a:p>
            <a:pPr marL="342900" indent="-342900" algn="l">
              <a:lnSpc>
                <a:spcPct val="200000"/>
              </a:lnSpc>
              <a:buFont typeface="Arial" panose="020B0604020202020204" pitchFamily="34" charset="0"/>
              <a:buChar char="•"/>
            </a:pPr>
            <a:r>
              <a:rPr lang="en-US" sz="2000" dirty="0">
                <a:solidFill>
                  <a:schemeClr val="bg1">
                    <a:lumMod val="75000"/>
                  </a:schemeClr>
                </a:solidFill>
                <a:cs typeface="Arial" panose="020B0604020202020204" pitchFamily="34" charset="0"/>
              </a:rPr>
              <a:t>PHITS simulations and outlook</a:t>
            </a:r>
            <a:endParaRPr lang="de-DE" sz="2000" dirty="0">
              <a:solidFill>
                <a:schemeClr val="bg1">
                  <a:lumMod val="75000"/>
                </a:schemeClr>
              </a:solidFill>
            </a:endParaRPr>
          </a:p>
        </p:txBody>
      </p:sp>
    </p:spTree>
    <p:extLst>
      <p:ext uri="{BB962C8B-B14F-4D97-AF65-F5344CB8AC3E}">
        <p14:creationId xmlns:p14="http://schemas.microsoft.com/office/powerpoint/2010/main" val="194269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dirty="0"/>
              <a:t>Cross section generation</a:t>
            </a:r>
          </a:p>
          <a:p>
            <a:endParaRPr lang="de-DE" dirty="0"/>
          </a:p>
        </p:txBody>
      </p:sp>
      <p:sp>
        <p:nvSpPr>
          <p:cNvPr id="3" name="TextBox 2">
            <a:extLst>
              <a:ext uri="{FF2B5EF4-FFF2-40B4-BE49-F238E27FC236}">
                <a16:creationId xmlns:a16="http://schemas.microsoft.com/office/drawing/2014/main" id="{6BE425E3-2675-E4F8-481A-26BCFBEB61E8}"/>
              </a:ext>
            </a:extLst>
          </p:cNvPr>
          <p:cNvSpPr txBox="1"/>
          <p:nvPr/>
        </p:nvSpPr>
        <p:spPr>
          <a:xfrm>
            <a:off x="6598332" y="4111630"/>
            <a:ext cx="1471448" cy="369332"/>
          </a:xfrm>
          <a:prstGeom prst="rect">
            <a:avLst/>
          </a:prstGeom>
          <a:noFill/>
        </p:spPr>
        <p:txBody>
          <a:bodyPr wrap="square" rtlCol="0">
            <a:spAutoFit/>
          </a:bodyPr>
          <a:lstStyle/>
          <a:p>
            <a:r>
              <a:rPr lang="fr-FR" dirty="0"/>
              <a:t>100 K</a:t>
            </a:r>
          </a:p>
        </p:txBody>
      </p:sp>
      <p:sp>
        <p:nvSpPr>
          <p:cNvPr id="10" name="TextBox 9">
            <a:extLst>
              <a:ext uri="{FF2B5EF4-FFF2-40B4-BE49-F238E27FC236}">
                <a16:creationId xmlns:a16="http://schemas.microsoft.com/office/drawing/2014/main" id="{E4FF14D8-4B5F-C551-DBAE-6FB3A7B7B9BE}"/>
              </a:ext>
            </a:extLst>
          </p:cNvPr>
          <p:cNvSpPr txBox="1"/>
          <p:nvPr/>
        </p:nvSpPr>
        <p:spPr>
          <a:xfrm>
            <a:off x="2028747" y="2489765"/>
            <a:ext cx="733804" cy="369332"/>
          </a:xfrm>
          <a:prstGeom prst="rect">
            <a:avLst/>
          </a:prstGeom>
          <a:noFill/>
        </p:spPr>
        <p:txBody>
          <a:bodyPr wrap="square" rtlCol="0">
            <a:spAutoFit/>
          </a:bodyPr>
          <a:lstStyle/>
          <a:p>
            <a:r>
              <a:rPr lang="fr-FR" dirty="0"/>
              <a:t>100 K</a:t>
            </a:r>
          </a:p>
        </p:txBody>
      </p:sp>
      <p:sp>
        <p:nvSpPr>
          <p:cNvPr id="11" name="TextBox 10">
            <a:extLst>
              <a:ext uri="{FF2B5EF4-FFF2-40B4-BE49-F238E27FC236}">
                <a16:creationId xmlns:a16="http://schemas.microsoft.com/office/drawing/2014/main" id="{FA34A2DC-2F54-1FD2-553D-925BD4933F52}"/>
              </a:ext>
            </a:extLst>
          </p:cNvPr>
          <p:cNvSpPr txBox="1"/>
          <p:nvPr/>
        </p:nvSpPr>
        <p:spPr>
          <a:xfrm>
            <a:off x="5895098" y="2489765"/>
            <a:ext cx="733804" cy="369332"/>
          </a:xfrm>
          <a:prstGeom prst="rect">
            <a:avLst/>
          </a:prstGeom>
          <a:noFill/>
        </p:spPr>
        <p:txBody>
          <a:bodyPr wrap="square" rtlCol="0">
            <a:spAutoFit/>
          </a:bodyPr>
          <a:lstStyle/>
          <a:p>
            <a:r>
              <a:rPr lang="fr-FR" dirty="0"/>
              <a:t>135 K</a:t>
            </a:r>
          </a:p>
        </p:txBody>
      </p:sp>
      <p:sp>
        <p:nvSpPr>
          <p:cNvPr id="12" name="TextBox 11">
            <a:extLst>
              <a:ext uri="{FF2B5EF4-FFF2-40B4-BE49-F238E27FC236}">
                <a16:creationId xmlns:a16="http://schemas.microsoft.com/office/drawing/2014/main" id="{FFD28405-5D94-B1BC-ECEE-94BE53E68D03}"/>
              </a:ext>
            </a:extLst>
          </p:cNvPr>
          <p:cNvSpPr txBox="1"/>
          <p:nvPr/>
        </p:nvSpPr>
        <p:spPr>
          <a:xfrm>
            <a:off x="10034185" y="2489765"/>
            <a:ext cx="733804" cy="369332"/>
          </a:xfrm>
          <a:prstGeom prst="rect">
            <a:avLst/>
          </a:prstGeom>
          <a:noFill/>
        </p:spPr>
        <p:txBody>
          <a:bodyPr wrap="square" rtlCol="0">
            <a:spAutoFit/>
          </a:bodyPr>
          <a:lstStyle/>
          <a:p>
            <a:r>
              <a:rPr lang="fr-FR" dirty="0"/>
              <a:t>170 K</a:t>
            </a:r>
          </a:p>
        </p:txBody>
      </p:sp>
      <p:sp>
        <p:nvSpPr>
          <p:cNvPr id="14" name="TextBox 13">
            <a:extLst>
              <a:ext uri="{FF2B5EF4-FFF2-40B4-BE49-F238E27FC236}">
                <a16:creationId xmlns:a16="http://schemas.microsoft.com/office/drawing/2014/main" id="{C5B0803C-7AD1-91D3-387B-E6427453FA63}"/>
              </a:ext>
            </a:extLst>
          </p:cNvPr>
          <p:cNvSpPr txBox="1"/>
          <p:nvPr/>
        </p:nvSpPr>
        <p:spPr>
          <a:xfrm rot="16200000">
            <a:off x="-578543" y="2705209"/>
            <a:ext cx="1779078" cy="307777"/>
          </a:xfrm>
          <a:prstGeom prst="rect">
            <a:avLst/>
          </a:prstGeom>
          <a:noFill/>
        </p:spPr>
        <p:txBody>
          <a:bodyPr wrap="square" rtlCol="0">
            <a:spAutoFit/>
          </a:bodyPr>
          <a:lstStyle/>
          <a:p>
            <a:r>
              <a:rPr lang="fr-FR" sz="1400" dirty="0"/>
              <a:t>XS (barn)</a:t>
            </a:r>
          </a:p>
        </p:txBody>
      </p:sp>
      <p:sp>
        <p:nvSpPr>
          <p:cNvPr id="17" name="TextBox 16">
            <a:extLst>
              <a:ext uri="{FF2B5EF4-FFF2-40B4-BE49-F238E27FC236}">
                <a16:creationId xmlns:a16="http://schemas.microsoft.com/office/drawing/2014/main" id="{483553A9-869B-1AE5-2FF9-B2016042BA3F}"/>
              </a:ext>
            </a:extLst>
          </p:cNvPr>
          <p:cNvSpPr txBox="1"/>
          <p:nvPr/>
        </p:nvSpPr>
        <p:spPr>
          <a:xfrm>
            <a:off x="2133932" y="4633391"/>
            <a:ext cx="1779078" cy="307777"/>
          </a:xfrm>
          <a:prstGeom prst="rect">
            <a:avLst/>
          </a:prstGeom>
          <a:noFill/>
        </p:spPr>
        <p:txBody>
          <a:bodyPr wrap="square" rtlCol="0">
            <a:spAutoFit/>
          </a:bodyPr>
          <a:lstStyle/>
          <a:p>
            <a:r>
              <a:rPr lang="fr-FR" sz="1400" dirty="0"/>
              <a:t>E (eV)</a:t>
            </a:r>
          </a:p>
        </p:txBody>
      </p:sp>
      <p:pic>
        <p:nvPicPr>
          <p:cNvPr id="6" name="Picture 5">
            <a:extLst>
              <a:ext uri="{FF2B5EF4-FFF2-40B4-BE49-F238E27FC236}">
                <a16:creationId xmlns:a16="http://schemas.microsoft.com/office/drawing/2014/main" id="{0D250D82-A567-DF4B-417A-8B5A20204EA8}"/>
              </a:ext>
            </a:extLst>
          </p:cNvPr>
          <p:cNvPicPr>
            <a:picLocks noChangeAspect="1"/>
          </p:cNvPicPr>
          <p:nvPr/>
        </p:nvPicPr>
        <p:blipFill>
          <a:blip r:embed="rId2"/>
          <a:stretch>
            <a:fillRect/>
          </a:stretch>
        </p:blipFill>
        <p:spPr>
          <a:xfrm>
            <a:off x="490107" y="2204863"/>
            <a:ext cx="3639148" cy="2297515"/>
          </a:xfrm>
          <a:prstGeom prst="rect">
            <a:avLst/>
          </a:prstGeom>
        </p:spPr>
      </p:pic>
      <p:pic>
        <p:nvPicPr>
          <p:cNvPr id="9" name="Picture 8">
            <a:extLst>
              <a:ext uri="{FF2B5EF4-FFF2-40B4-BE49-F238E27FC236}">
                <a16:creationId xmlns:a16="http://schemas.microsoft.com/office/drawing/2014/main" id="{92121808-9AA6-AFCA-BD13-53312D85F9CF}"/>
              </a:ext>
            </a:extLst>
          </p:cNvPr>
          <p:cNvPicPr>
            <a:picLocks noChangeAspect="1"/>
          </p:cNvPicPr>
          <p:nvPr/>
        </p:nvPicPr>
        <p:blipFill>
          <a:blip r:embed="rId3"/>
          <a:stretch>
            <a:fillRect/>
          </a:stretch>
        </p:blipFill>
        <p:spPr>
          <a:xfrm>
            <a:off x="4347215" y="2229349"/>
            <a:ext cx="3620993" cy="2251614"/>
          </a:xfrm>
          <a:prstGeom prst="rect">
            <a:avLst/>
          </a:prstGeom>
        </p:spPr>
      </p:pic>
      <p:pic>
        <p:nvPicPr>
          <p:cNvPr id="13" name="Picture 12">
            <a:extLst>
              <a:ext uri="{FF2B5EF4-FFF2-40B4-BE49-F238E27FC236}">
                <a16:creationId xmlns:a16="http://schemas.microsoft.com/office/drawing/2014/main" id="{4FBF971D-EBF2-60C2-02A5-39CF8295A4BD}"/>
              </a:ext>
            </a:extLst>
          </p:cNvPr>
          <p:cNvPicPr>
            <a:picLocks noChangeAspect="1"/>
          </p:cNvPicPr>
          <p:nvPr/>
        </p:nvPicPr>
        <p:blipFill>
          <a:blip r:embed="rId4"/>
          <a:stretch>
            <a:fillRect/>
          </a:stretch>
        </p:blipFill>
        <p:spPr>
          <a:xfrm>
            <a:off x="8115966" y="2229348"/>
            <a:ext cx="3668666" cy="2297515"/>
          </a:xfrm>
          <a:prstGeom prst="rect">
            <a:avLst/>
          </a:prstGeom>
        </p:spPr>
      </p:pic>
      <p:sp>
        <p:nvSpPr>
          <p:cNvPr id="20" name="Textfeld 2">
            <a:extLst>
              <a:ext uri="{FF2B5EF4-FFF2-40B4-BE49-F238E27FC236}">
                <a16:creationId xmlns:a16="http://schemas.microsoft.com/office/drawing/2014/main" id="{401E5410-5C2B-7314-DF3B-0D6896C0DDD8}"/>
              </a:ext>
            </a:extLst>
          </p:cNvPr>
          <p:cNvSpPr txBox="1"/>
          <p:nvPr/>
        </p:nvSpPr>
        <p:spPr>
          <a:xfrm>
            <a:off x="407368" y="1016388"/>
            <a:ext cx="3831498" cy="612412"/>
          </a:xfrm>
          <a:prstGeom prst="rect">
            <a:avLst/>
          </a:prstGeom>
          <a:noFill/>
        </p:spPr>
        <p:txBody>
          <a:bodyPr wrap="none" rtlCol="0">
            <a:spAutoFit/>
          </a:bodyPr>
          <a:lstStyle/>
          <a:p>
            <a:pPr>
              <a:lnSpc>
                <a:spcPct val="200000"/>
              </a:lnSpc>
            </a:pPr>
            <a:r>
              <a:rPr lang="en-US" sz="2000" dirty="0">
                <a:solidFill>
                  <a:srgbClr val="272727"/>
                </a:solidFill>
              </a:rPr>
              <a:t>Solid ethane 70 K – 50 K – 15 K</a:t>
            </a:r>
          </a:p>
        </p:txBody>
      </p:sp>
      <p:sp>
        <p:nvSpPr>
          <p:cNvPr id="22" name="TextBox 21">
            <a:extLst>
              <a:ext uri="{FF2B5EF4-FFF2-40B4-BE49-F238E27FC236}">
                <a16:creationId xmlns:a16="http://schemas.microsoft.com/office/drawing/2014/main" id="{C6E02E7C-2F3B-D75E-18E4-5380E2029348}"/>
              </a:ext>
            </a:extLst>
          </p:cNvPr>
          <p:cNvSpPr txBox="1"/>
          <p:nvPr/>
        </p:nvSpPr>
        <p:spPr>
          <a:xfrm>
            <a:off x="2028746" y="2489765"/>
            <a:ext cx="826893" cy="307777"/>
          </a:xfrm>
          <a:prstGeom prst="rect">
            <a:avLst/>
          </a:prstGeom>
          <a:noFill/>
        </p:spPr>
        <p:txBody>
          <a:bodyPr wrap="square" rtlCol="0">
            <a:spAutoFit/>
          </a:bodyPr>
          <a:lstStyle/>
          <a:p>
            <a:r>
              <a:rPr lang="fr-FR" sz="1400" dirty="0"/>
              <a:t>70 K</a:t>
            </a:r>
          </a:p>
        </p:txBody>
      </p:sp>
      <p:sp>
        <p:nvSpPr>
          <p:cNvPr id="23" name="TextBox 22">
            <a:extLst>
              <a:ext uri="{FF2B5EF4-FFF2-40B4-BE49-F238E27FC236}">
                <a16:creationId xmlns:a16="http://schemas.microsoft.com/office/drawing/2014/main" id="{6A2B840D-1B71-F251-3E95-5CCCEC8775C1}"/>
              </a:ext>
            </a:extLst>
          </p:cNvPr>
          <p:cNvSpPr txBox="1"/>
          <p:nvPr/>
        </p:nvSpPr>
        <p:spPr>
          <a:xfrm>
            <a:off x="5895098" y="2489765"/>
            <a:ext cx="848974" cy="307777"/>
          </a:xfrm>
          <a:prstGeom prst="rect">
            <a:avLst/>
          </a:prstGeom>
          <a:noFill/>
        </p:spPr>
        <p:txBody>
          <a:bodyPr wrap="square" rtlCol="0">
            <a:spAutoFit/>
          </a:bodyPr>
          <a:lstStyle/>
          <a:p>
            <a:r>
              <a:rPr lang="fr-FR" sz="1400" dirty="0"/>
              <a:t>50 K</a:t>
            </a:r>
          </a:p>
        </p:txBody>
      </p:sp>
      <p:sp>
        <p:nvSpPr>
          <p:cNvPr id="24" name="TextBox 23">
            <a:extLst>
              <a:ext uri="{FF2B5EF4-FFF2-40B4-BE49-F238E27FC236}">
                <a16:creationId xmlns:a16="http://schemas.microsoft.com/office/drawing/2014/main" id="{F6AA83CF-959A-2866-8346-4F44AD9C333B}"/>
              </a:ext>
            </a:extLst>
          </p:cNvPr>
          <p:cNvSpPr txBox="1"/>
          <p:nvPr/>
        </p:nvSpPr>
        <p:spPr>
          <a:xfrm>
            <a:off x="10034184" y="2489765"/>
            <a:ext cx="886351" cy="307777"/>
          </a:xfrm>
          <a:prstGeom prst="rect">
            <a:avLst/>
          </a:prstGeom>
          <a:noFill/>
        </p:spPr>
        <p:txBody>
          <a:bodyPr wrap="square" rtlCol="0">
            <a:spAutoFit/>
          </a:bodyPr>
          <a:lstStyle/>
          <a:p>
            <a:r>
              <a:rPr lang="fr-FR" sz="1400" dirty="0"/>
              <a:t>15 K</a:t>
            </a:r>
          </a:p>
        </p:txBody>
      </p:sp>
    </p:spTree>
    <p:extLst>
      <p:ext uri="{BB962C8B-B14F-4D97-AF65-F5344CB8AC3E}">
        <p14:creationId xmlns:p14="http://schemas.microsoft.com/office/powerpoint/2010/main" val="3491730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dirty="0"/>
              <a:t>Cross section generation</a:t>
            </a:r>
          </a:p>
          <a:p>
            <a:endParaRPr lang="de-DE" dirty="0"/>
          </a:p>
        </p:txBody>
      </p:sp>
      <p:sp>
        <p:nvSpPr>
          <p:cNvPr id="3" name="TextBox 2">
            <a:extLst>
              <a:ext uri="{FF2B5EF4-FFF2-40B4-BE49-F238E27FC236}">
                <a16:creationId xmlns:a16="http://schemas.microsoft.com/office/drawing/2014/main" id="{6BE425E3-2675-E4F8-481A-26BCFBEB61E8}"/>
              </a:ext>
            </a:extLst>
          </p:cNvPr>
          <p:cNvSpPr txBox="1"/>
          <p:nvPr/>
        </p:nvSpPr>
        <p:spPr>
          <a:xfrm>
            <a:off x="6598332" y="4111630"/>
            <a:ext cx="1471448" cy="369332"/>
          </a:xfrm>
          <a:prstGeom prst="rect">
            <a:avLst/>
          </a:prstGeom>
          <a:noFill/>
        </p:spPr>
        <p:txBody>
          <a:bodyPr wrap="square" rtlCol="0">
            <a:spAutoFit/>
          </a:bodyPr>
          <a:lstStyle/>
          <a:p>
            <a:r>
              <a:rPr lang="fr-FR" dirty="0"/>
              <a:t>100 K</a:t>
            </a:r>
          </a:p>
        </p:txBody>
      </p:sp>
      <p:pic>
        <p:nvPicPr>
          <p:cNvPr id="4" name="Picture 3">
            <a:extLst>
              <a:ext uri="{FF2B5EF4-FFF2-40B4-BE49-F238E27FC236}">
                <a16:creationId xmlns:a16="http://schemas.microsoft.com/office/drawing/2014/main" id="{1C7E2427-DB3D-77F6-EA6D-EBA576B21131}"/>
              </a:ext>
            </a:extLst>
          </p:cNvPr>
          <p:cNvPicPr>
            <a:picLocks noChangeAspect="1"/>
          </p:cNvPicPr>
          <p:nvPr/>
        </p:nvPicPr>
        <p:blipFill>
          <a:blip r:embed="rId2"/>
          <a:stretch>
            <a:fillRect/>
          </a:stretch>
        </p:blipFill>
        <p:spPr>
          <a:xfrm>
            <a:off x="4382400" y="2234247"/>
            <a:ext cx="3563589" cy="2340714"/>
          </a:xfrm>
          <a:prstGeom prst="rect">
            <a:avLst/>
          </a:prstGeom>
        </p:spPr>
      </p:pic>
      <p:pic>
        <p:nvPicPr>
          <p:cNvPr id="7" name="Picture 6">
            <a:extLst>
              <a:ext uri="{FF2B5EF4-FFF2-40B4-BE49-F238E27FC236}">
                <a16:creationId xmlns:a16="http://schemas.microsoft.com/office/drawing/2014/main" id="{EAA1BE00-C75F-19D9-3F9D-208D816F7D40}"/>
              </a:ext>
            </a:extLst>
          </p:cNvPr>
          <p:cNvPicPr>
            <a:picLocks noChangeAspect="1"/>
          </p:cNvPicPr>
          <p:nvPr/>
        </p:nvPicPr>
        <p:blipFill>
          <a:blip r:embed="rId3"/>
          <a:stretch>
            <a:fillRect/>
          </a:stretch>
        </p:blipFill>
        <p:spPr>
          <a:xfrm>
            <a:off x="613040" y="2234247"/>
            <a:ext cx="3478397" cy="2297515"/>
          </a:xfrm>
          <a:prstGeom prst="rect">
            <a:avLst/>
          </a:prstGeom>
        </p:spPr>
      </p:pic>
      <p:pic>
        <p:nvPicPr>
          <p:cNvPr id="8" name="Picture 7">
            <a:extLst>
              <a:ext uri="{FF2B5EF4-FFF2-40B4-BE49-F238E27FC236}">
                <a16:creationId xmlns:a16="http://schemas.microsoft.com/office/drawing/2014/main" id="{5CBA325D-BDEC-DE30-A957-77A876AD6575}"/>
              </a:ext>
            </a:extLst>
          </p:cNvPr>
          <p:cNvPicPr>
            <a:picLocks noChangeAspect="1"/>
          </p:cNvPicPr>
          <p:nvPr/>
        </p:nvPicPr>
        <p:blipFill>
          <a:blip r:embed="rId4"/>
          <a:stretch>
            <a:fillRect/>
          </a:stretch>
        </p:blipFill>
        <p:spPr>
          <a:xfrm>
            <a:off x="8252391" y="2234247"/>
            <a:ext cx="3563589" cy="2340714"/>
          </a:xfrm>
          <a:prstGeom prst="rect">
            <a:avLst/>
          </a:prstGeom>
        </p:spPr>
      </p:pic>
      <p:sp>
        <p:nvSpPr>
          <p:cNvPr id="10" name="TextBox 9">
            <a:extLst>
              <a:ext uri="{FF2B5EF4-FFF2-40B4-BE49-F238E27FC236}">
                <a16:creationId xmlns:a16="http://schemas.microsoft.com/office/drawing/2014/main" id="{E4FF14D8-4B5F-C551-DBAE-6FB3A7B7B9BE}"/>
              </a:ext>
            </a:extLst>
          </p:cNvPr>
          <p:cNvSpPr txBox="1"/>
          <p:nvPr/>
        </p:nvSpPr>
        <p:spPr>
          <a:xfrm>
            <a:off x="2028746" y="2489765"/>
            <a:ext cx="826893" cy="307777"/>
          </a:xfrm>
          <a:prstGeom prst="rect">
            <a:avLst/>
          </a:prstGeom>
          <a:noFill/>
        </p:spPr>
        <p:txBody>
          <a:bodyPr wrap="square" rtlCol="0">
            <a:spAutoFit/>
          </a:bodyPr>
          <a:lstStyle/>
          <a:p>
            <a:r>
              <a:rPr lang="fr-FR" sz="1400" dirty="0"/>
              <a:t>100 K</a:t>
            </a:r>
          </a:p>
        </p:txBody>
      </p:sp>
      <p:sp>
        <p:nvSpPr>
          <p:cNvPr id="11" name="TextBox 10">
            <a:extLst>
              <a:ext uri="{FF2B5EF4-FFF2-40B4-BE49-F238E27FC236}">
                <a16:creationId xmlns:a16="http://schemas.microsoft.com/office/drawing/2014/main" id="{FA34A2DC-2F54-1FD2-553D-925BD4933F52}"/>
              </a:ext>
            </a:extLst>
          </p:cNvPr>
          <p:cNvSpPr txBox="1"/>
          <p:nvPr/>
        </p:nvSpPr>
        <p:spPr>
          <a:xfrm>
            <a:off x="5895098" y="2489765"/>
            <a:ext cx="848974" cy="307777"/>
          </a:xfrm>
          <a:prstGeom prst="rect">
            <a:avLst/>
          </a:prstGeom>
          <a:noFill/>
        </p:spPr>
        <p:txBody>
          <a:bodyPr wrap="square" rtlCol="0">
            <a:spAutoFit/>
          </a:bodyPr>
          <a:lstStyle/>
          <a:p>
            <a:r>
              <a:rPr lang="fr-FR" sz="1400" dirty="0"/>
              <a:t>135 K</a:t>
            </a:r>
          </a:p>
        </p:txBody>
      </p:sp>
      <p:sp>
        <p:nvSpPr>
          <p:cNvPr id="12" name="TextBox 11">
            <a:extLst>
              <a:ext uri="{FF2B5EF4-FFF2-40B4-BE49-F238E27FC236}">
                <a16:creationId xmlns:a16="http://schemas.microsoft.com/office/drawing/2014/main" id="{FFD28405-5D94-B1BC-ECEE-94BE53E68D03}"/>
              </a:ext>
            </a:extLst>
          </p:cNvPr>
          <p:cNvSpPr txBox="1"/>
          <p:nvPr/>
        </p:nvSpPr>
        <p:spPr>
          <a:xfrm>
            <a:off x="10034184" y="2489765"/>
            <a:ext cx="886351" cy="307777"/>
          </a:xfrm>
          <a:prstGeom prst="rect">
            <a:avLst/>
          </a:prstGeom>
          <a:noFill/>
        </p:spPr>
        <p:txBody>
          <a:bodyPr wrap="square" rtlCol="0">
            <a:spAutoFit/>
          </a:bodyPr>
          <a:lstStyle/>
          <a:p>
            <a:r>
              <a:rPr lang="fr-FR" sz="1400" dirty="0"/>
              <a:t>170 K</a:t>
            </a:r>
          </a:p>
        </p:txBody>
      </p:sp>
      <p:sp>
        <p:nvSpPr>
          <p:cNvPr id="14" name="TextBox 13">
            <a:extLst>
              <a:ext uri="{FF2B5EF4-FFF2-40B4-BE49-F238E27FC236}">
                <a16:creationId xmlns:a16="http://schemas.microsoft.com/office/drawing/2014/main" id="{C5B0803C-7AD1-91D3-387B-E6427453FA63}"/>
              </a:ext>
            </a:extLst>
          </p:cNvPr>
          <p:cNvSpPr txBox="1"/>
          <p:nvPr/>
        </p:nvSpPr>
        <p:spPr>
          <a:xfrm rot="16200000">
            <a:off x="-583588" y="2705209"/>
            <a:ext cx="1779078" cy="307777"/>
          </a:xfrm>
          <a:prstGeom prst="rect">
            <a:avLst/>
          </a:prstGeom>
          <a:noFill/>
        </p:spPr>
        <p:txBody>
          <a:bodyPr wrap="square" rtlCol="0">
            <a:spAutoFit/>
          </a:bodyPr>
          <a:lstStyle/>
          <a:p>
            <a:r>
              <a:rPr lang="fr-FR" sz="1400" dirty="0"/>
              <a:t>XS (barn)</a:t>
            </a:r>
          </a:p>
        </p:txBody>
      </p:sp>
      <p:sp>
        <p:nvSpPr>
          <p:cNvPr id="17" name="TextBox 16">
            <a:extLst>
              <a:ext uri="{FF2B5EF4-FFF2-40B4-BE49-F238E27FC236}">
                <a16:creationId xmlns:a16="http://schemas.microsoft.com/office/drawing/2014/main" id="{483553A9-869B-1AE5-2FF9-B2016042BA3F}"/>
              </a:ext>
            </a:extLst>
          </p:cNvPr>
          <p:cNvSpPr txBox="1"/>
          <p:nvPr/>
        </p:nvSpPr>
        <p:spPr>
          <a:xfrm>
            <a:off x="2133932" y="4633391"/>
            <a:ext cx="1779078" cy="307777"/>
          </a:xfrm>
          <a:prstGeom prst="rect">
            <a:avLst/>
          </a:prstGeom>
          <a:noFill/>
        </p:spPr>
        <p:txBody>
          <a:bodyPr wrap="square" rtlCol="0">
            <a:spAutoFit/>
          </a:bodyPr>
          <a:lstStyle/>
          <a:p>
            <a:r>
              <a:rPr lang="fr-FR" sz="1400" dirty="0"/>
              <a:t>E (eV)</a:t>
            </a:r>
          </a:p>
        </p:txBody>
      </p:sp>
      <p:sp>
        <p:nvSpPr>
          <p:cNvPr id="5" name="Textfeld 2">
            <a:extLst>
              <a:ext uri="{FF2B5EF4-FFF2-40B4-BE49-F238E27FC236}">
                <a16:creationId xmlns:a16="http://schemas.microsoft.com/office/drawing/2014/main" id="{20297703-0C63-0933-0FFA-A76F78486311}"/>
              </a:ext>
            </a:extLst>
          </p:cNvPr>
          <p:cNvSpPr txBox="1"/>
          <p:nvPr/>
        </p:nvSpPr>
        <p:spPr>
          <a:xfrm>
            <a:off x="407368" y="1016388"/>
            <a:ext cx="4373313" cy="612412"/>
          </a:xfrm>
          <a:prstGeom prst="rect">
            <a:avLst/>
          </a:prstGeom>
          <a:noFill/>
        </p:spPr>
        <p:txBody>
          <a:bodyPr wrap="none" rtlCol="0">
            <a:spAutoFit/>
          </a:bodyPr>
          <a:lstStyle/>
          <a:p>
            <a:pPr>
              <a:lnSpc>
                <a:spcPct val="200000"/>
              </a:lnSpc>
            </a:pPr>
            <a:r>
              <a:rPr lang="en-US" sz="2000" dirty="0">
                <a:solidFill>
                  <a:srgbClr val="272727"/>
                </a:solidFill>
              </a:rPr>
              <a:t>Liquid ethane 100 K – 135 K – 170 K</a:t>
            </a:r>
          </a:p>
        </p:txBody>
      </p:sp>
    </p:spTree>
    <p:extLst>
      <p:ext uri="{BB962C8B-B14F-4D97-AF65-F5344CB8AC3E}">
        <p14:creationId xmlns:p14="http://schemas.microsoft.com/office/powerpoint/2010/main" val="2831622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a:t>Topics</a:t>
            </a:r>
          </a:p>
        </p:txBody>
      </p:sp>
      <p:sp>
        <p:nvSpPr>
          <p:cNvPr id="3" name="Textfeld 2"/>
          <p:cNvSpPr txBox="1"/>
          <p:nvPr/>
        </p:nvSpPr>
        <p:spPr>
          <a:xfrm>
            <a:off x="983432" y="1196752"/>
            <a:ext cx="8531959" cy="4305730"/>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000" dirty="0">
                <a:solidFill>
                  <a:schemeClr val="bg1">
                    <a:lumMod val="75000"/>
                  </a:schemeClr>
                </a:solidFill>
              </a:rPr>
              <a:t>Introduction</a:t>
            </a:r>
          </a:p>
          <a:p>
            <a:pPr marL="342900" indent="-342900">
              <a:lnSpc>
                <a:spcPct val="200000"/>
              </a:lnSpc>
              <a:buFont typeface="Arial" panose="020B0604020202020204" pitchFamily="34" charset="0"/>
              <a:buChar char="•"/>
            </a:pPr>
            <a:r>
              <a:rPr lang="en-US" sz="2000" dirty="0">
                <a:solidFill>
                  <a:schemeClr val="bg1">
                    <a:lumMod val="75000"/>
                  </a:schemeClr>
                </a:solidFill>
              </a:rPr>
              <a:t>Experimental setup</a:t>
            </a:r>
            <a:endParaRPr lang="de-DE" sz="2000" dirty="0">
              <a:solidFill>
                <a:schemeClr val="bg1">
                  <a:lumMod val="75000"/>
                </a:schemeClr>
              </a:solidFill>
            </a:endParaRPr>
          </a:p>
          <a:p>
            <a:pPr marL="342900" indent="-342900">
              <a:lnSpc>
                <a:spcPct val="200000"/>
              </a:lnSpc>
              <a:buFont typeface="Arial" panose="020B0604020202020204" pitchFamily="34" charset="0"/>
              <a:buChar char="•"/>
            </a:pPr>
            <a:r>
              <a:rPr lang="en-US" sz="2000" b="0" i="0" dirty="0">
                <a:solidFill>
                  <a:schemeClr val="bg1">
                    <a:lumMod val="75000"/>
                  </a:schemeClr>
                </a:solidFill>
                <a:effectLst/>
              </a:rPr>
              <a:t>Results</a:t>
            </a:r>
          </a:p>
          <a:p>
            <a:pPr marL="342900" indent="-342900">
              <a:lnSpc>
                <a:spcPct val="200000"/>
              </a:lnSpc>
              <a:buFont typeface="Arial" panose="020B0604020202020204" pitchFamily="34" charset="0"/>
              <a:buChar char="•"/>
            </a:pPr>
            <a:r>
              <a:rPr lang="en-US" sz="2000" dirty="0">
                <a:solidFill>
                  <a:schemeClr val="bg1">
                    <a:lumMod val="75000"/>
                  </a:schemeClr>
                </a:solidFill>
              </a:rPr>
              <a:t>Correction processing</a:t>
            </a:r>
          </a:p>
          <a:p>
            <a:pPr marL="342900" indent="-342900">
              <a:lnSpc>
                <a:spcPct val="200000"/>
              </a:lnSpc>
              <a:buFont typeface="Arial" panose="020B0604020202020204" pitchFamily="34" charset="0"/>
              <a:buChar char="•"/>
            </a:pPr>
            <a:r>
              <a:rPr lang="en-US" sz="2000" b="0" i="0" dirty="0">
                <a:solidFill>
                  <a:schemeClr val="bg1">
                    <a:lumMod val="75000"/>
                  </a:schemeClr>
                </a:solidFill>
                <a:effectLst/>
              </a:rPr>
              <a:t>Neutron temperature extraction</a:t>
            </a:r>
          </a:p>
          <a:p>
            <a:pPr marL="342900" indent="-342900">
              <a:lnSpc>
                <a:spcPct val="200000"/>
              </a:lnSpc>
              <a:buFont typeface="Arial" panose="020B0604020202020204" pitchFamily="34" charset="0"/>
              <a:buChar char="•"/>
            </a:pPr>
            <a:r>
              <a:rPr lang="en-US" sz="2000" dirty="0">
                <a:solidFill>
                  <a:schemeClr val="bg1">
                    <a:lumMod val="75000"/>
                  </a:schemeClr>
                </a:solidFill>
              </a:rPr>
              <a:t>Cross section generation</a:t>
            </a:r>
            <a:endParaRPr lang="en-US" sz="2000" b="0" i="0" dirty="0">
              <a:solidFill>
                <a:schemeClr val="bg1">
                  <a:lumMod val="75000"/>
                </a:schemeClr>
              </a:solidFill>
              <a:effectLst/>
            </a:endParaRPr>
          </a:p>
          <a:p>
            <a:pPr marL="342900" indent="-342900" algn="l">
              <a:lnSpc>
                <a:spcPct val="200000"/>
              </a:lnSpc>
              <a:buFont typeface="Arial" panose="020B0604020202020204" pitchFamily="34" charset="0"/>
              <a:buChar char="•"/>
            </a:pPr>
            <a:r>
              <a:rPr lang="en-US" sz="2000" dirty="0">
                <a:cs typeface="Arial" panose="020B0604020202020204" pitchFamily="34" charset="0"/>
              </a:rPr>
              <a:t>PHITS simulations and outlook</a:t>
            </a:r>
            <a:endParaRPr lang="de-DE" sz="2000" dirty="0"/>
          </a:p>
        </p:txBody>
      </p:sp>
    </p:spTree>
    <p:extLst>
      <p:ext uri="{BB962C8B-B14F-4D97-AF65-F5344CB8AC3E}">
        <p14:creationId xmlns:p14="http://schemas.microsoft.com/office/powerpoint/2010/main" val="978978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a:t>Topics</a:t>
            </a:r>
          </a:p>
        </p:txBody>
      </p:sp>
      <p:sp>
        <p:nvSpPr>
          <p:cNvPr id="3" name="Textfeld 2"/>
          <p:cNvSpPr txBox="1"/>
          <p:nvPr/>
        </p:nvSpPr>
        <p:spPr>
          <a:xfrm>
            <a:off x="983432" y="1196752"/>
            <a:ext cx="8531959" cy="4305730"/>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000" dirty="0">
                <a:solidFill>
                  <a:srgbClr val="272727"/>
                </a:solidFill>
              </a:rPr>
              <a:t>Introduction</a:t>
            </a:r>
          </a:p>
          <a:p>
            <a:pPr marL="342900" indent="-342900">
              <a:lnSpc>
                <a:spcPct val="200000"/>
              </a:lnSpc>
              <a:buFont typeface="Arial" panose="020B0604020202020204" pitchFamily="34" charset="0"/>
              <a:buChar char="•"/>
            </a:pPr>
            <a:r>
              <a:rPr lang="en-US" sz="2000" dirty="0">
                <a:solidFill>
                  <a:srgbClr val="272727"/>
                </a:solidFill>
              </a:rPr>
              <a:t>Experimental setup</a:t>
            </a:r>
            <a:endParaRPr lang="de-DE" sz="2000" dirty="0">
              <a:solidFill>
                <a:srgbClr val="272727"/>
              </a:solidFill>
            </a:endParaRPr>
          </a:p>
          <a:p>
            <a:pPr marL="342900" indent="-342900">
              <a:lnSpc>
                <a:spcPct val="200000"/>
              </a:lnSpc>
              <a:buFont typeface="Arial" panose="020B0604020202020204" pitchFamily="34" charset="0"/>
              <a:buChar char="•"/>
            </a:pPr>
            <a:r>
              <a:rPr lang="en-US" sz="2000" b="0" i="0" dirty="0">
                <a:solidFill>
                  <a:srgbClr val="272727"/>
                </a:solidFill>
                <a:effectLst/>
              </a:rPr>
              <a:t>Results</a:t>
            </a:r>
          </a:p>
          <a:p>
            <a:pPr marL="342900" indent="-342900">
              <a:lnSpc>
                <a:spcPct val="200000"/>
              </a:lnSpc>
              <a:buFont typeface="Arial" panose="020B0604020202020204" pitchFamily="34" charset="0"/>
              <a:buChar char="•"/>
            </a:pPr>
            <a:r>
              <a:rPr lang="en-US" sz="2000" dirty="0">
                <a:solidFill>
                  <a:srgbClr val="272727"/>
                </a:solidFill>
              </a:rPr>
              <a:t>Correction processing</a:t>
            </a:r>
          </a:p>
          <a:p>
            <a:pPr marL="342900" indent="-342900">
              <a:lnSpc>
                <a:spcPct val="200000"/>
              </a:lnSpc>
              <a:buFont typeface="Arial" panose="020B0604020202020204" pitchFamily="34" charset="0"/>
              <a:buChar char="•"/>
            </a:pPr>
            <a:r>
              <a:rPr lang="en-US" sz="2000" b="0" i="0" dirty="0">
                <a:solidFill>
                  <a:srgbClr val="272727"/>
                </a:solidFill>
                <a:effectLst/>
              </a:rPr>
              <a:t>Neutron temperature extraction</a:t>
            </a:r>
          </a:p>
          <a:p>
            <a:pPr marL="342900" indent="-342900">
              <a:lnSpc>
                <a:spcPct val="200000"/>
              </a:lnSpc>
              <a:buFont typeface="Arial" panose="020B0604020202020204" pitchFamily="34" charset="0"/>
              <a:buChar char="•"/>
            </a:pPr>
            <a:r>
              <a:rPr lang="en-US" sz="2000" dirty="0">
                <a:solidFill>
                  <a:srgbClr val="272727"/>
                </a:solidFill>
              </a:rPr>
              <a:t>Cross section generation</a:t>
            </a:r>
            <a:endParaRPr lang="en-US" sz="2000" b="0" i="0" dirty="0">
              <a:solidFill>
                <a:srgbClr val="272727"/>
              </a:solidFill>
              <a:effectLst/>
            </a:endParaRPr>
          </a:p>
          <a:p>
            <a:pPr marL="342900" indent="-342900" algn="l">
              <a:lnSpc>
                <a:spcPct val="200000"/>
              </a:lnSpc>
              <a:buFont typeface="Arial" panose="020B0604020202020204" pitchFamily="34" charset="0"/>
              <a:buChar char="•"/>
            </a:pPr>
            <a:r>
              <a:rPr lang="en-US" sz="2000" dirty="0">
                <a:cs typeface="Arial" panose="020B0604020202020204" pitchFamily="34" charset="0"/>
              </a:rPr>
              <a:t>PHITS simulations and outlook</a:t>
            </a:r>
            <a:endParaRPr lang="de-DE" sz="2000" dirty="0"/>
          </a:p>
        </p:txBody>
      </p:sp>
    </p:spTree>
    <p:extLst>
      <p:ext uri="{BB962C8B-B14F-4D97-AF65-F5344CB8AC3E}">
        <p14:creationId xmlns:p14="http://schemas.microsoft.com/office/powerpoint/2010/main" val="3712434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platzhalter 1">
            <a:extLst>
              <a:ext uri="{FF2B5EF4-FFF2-40B4-BE49-F238E27FC236}">
                <a16:creationId xmlns:a16="http://schemas.microsoft.com/office/drawing/2014/main" id="{765EBE2D-ACB1-4E45-9200-F59857F299C1}"/>
              </a:ext>
            </a:extLst>
          </p:cNvPr>
          <p:cNvSpPr txBox="1">
            <a:spLocks/>
          </p:cNvSpPr>
          <p:nvPr/>
        </p:nvSpPr>
        <p:spPr>
          <a:xfrm>
            <a:off x="622472" y="242557"/>
            <a:ext cx="7823823" cy="543839"/>
          </a:xfrm>
          <a:prstGeom prst="rect">
            <a:avLst/>
          </a:prstGeom>
        </p:spPr>
        <p:txBody>
          <a:bodyPr vert="horz" lIns="0" tIns="0" rIns="0" bIns="0" rtlCol="0" anchor="t" anchorCtr="0">
            <a:noAutofit/>
          </a:bodyPr>
          <a:lstStyle>
            <a:lvl1pPr marL="0" indent="0" algn="l" defTabSz="914400" rtl="0" eaLnBrk="1" latinLnBrk="0" hangingPunct="1">
              <a:lnSpc>
                <a:spcPct val="114000"/>
              </a:lnSpc>
              <a:spcBef>
                <a:spcPts val="0"/>
              </a:spcBef>
              <a:spcAft>
                <a:spcPts val="600"/>
              </a:spcAft>
              <a:buFont typeface="Calibri" panose="020F0502020204030204" pitchFamily="34" charset="0"/>
              <a:buNone/>
              <a:defRPr sz="2900" b="1" kern="1200">
                <a:solidFill>
                  <a:srgbClr val="0A2D6E"/>
                </a:solidFill>
                <a:latin typeface="Arial" panose="020B0604020202020204" pitchFamily="34" charset="0"/>
                <a:ea typeface="+mn-ea"/>
                <a:cs typeface="Arial" panose="020B0604020202020204" pitchFamily="34" charset="0"/>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cs typeface="Arial" panose="020B0604020202020204" pitchFamily="34" charset="0"/>
              </a:rPr>
              <a:t>PHITS simulations and outlook</a:t>
            </a:r>
            <a:endParaRPr lang="de-DE" sz="3200" dirty="0"/>
          </a:p>
          <a:p>
            <a:endParaRPr lang="de-DE" dirty="0"/>
          </a:p>
        </p:txBody>
      </p:sp>
      <p:sp>
        <p:nvSpPr>
          <p:cNvPr id="2" name="ZoneTexte 10">
            <a:extLst>
              <a:ext uri="{FF2B5EF4-FFF2-40B4-BE49-F238E27FC236}">
                <a16:creationId xmlns:a16="http://schemas.microsoft.com/office/drawing/2014/main" id="{5DCA4689-F754-1B36-9B26-9CABCFB9F6B4}"/>
              </a:ext>
            </a:extLst>
          </p:cNvPr>
          <p:cNvSpPr txBox="1"/>
          <p:nvPr/>
        </p:nvSpPr>
        <p:spPr>
          <a:xfrm>
            <a:off x="2639616" y="6329645"/>
            <a:ext cx="4599813" cy="203569"/>
          </a:xfrm>
          <a:prstGeom prst="rect">
            <a:avLst/>
          </a:prstGeom>
          <a:noFill/>
          <a:ln>
            <a:noFill/>
          </a:ln>
          <a:scene3d>
            <a:camera prst="orthographicFront"/>
            <a:lightRig rig="threePt" dir="t"/>
          </a:scene3d>
        </p:spPr>
        <p:style>
          <a:lnRef idx="2">
            <a:schemeClr val="accent1"/>
          </a:lnRef>
          <a:fillRef idx="1">
            <a:schemeClr val="lt1"/>
          </a:fillRef>
          <a:effectRef idx="0">
            <a:schemeClr val="accent1"/>
          </a:effectRef>
          <a:fontRef idx="minor">
            <a:schemeClr val="dk1"/>
          </a:fontRef>
        </p:style>
        <p:txBody>
          <a:bodyPr wrap="square" lIns="9360" tIns="9360" rIns="9360" bIns="9360" anchor="ctr">
            <a:spAutoFit/>
          </a:bodyP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hangingPunct="0">
              <a:buNone/>
            </a:pPr>
            <a:r>
              <a:rPr lang="en-US" sz="1200" dirty="0">
                <a:solidFill>
                  <a:schemeClr val="accent2">
                    <a:lumMod val="50000"/>
                  </a:schemeClr>
                </a:solidFill>
              </a:rPr>
              <a:t>23 – 24 March 2023</a:t>
            </a:r>
            <a:endParaRPr lang="fr-FR" sz="1200" dirty="0">
              <a:solidFill>
                <a:schemeClr val="accent2">
                  <a:lumMod val="50000"/>
                </a:schemeClr>
              </a:solidFill>
            </a:endParaRPr>
          </a:p>
        </p:txBody>
      </p:sp>
      <p:sp>
        <p:nvSpPr>
          <p:cNvPr id="4" name="TextBox 3">
            <a:extLst>
              <a:ext uri="{FF2B5EF4-FFF2-40B4-BE49-F238E27FC236}">
                <a16:creationId xmlns:a16="http://schemas.microsoft.com/office/drawing/2014/main" id="{DBA04AB7-64F8-67A6-12A9-2223A026308F}"/>
              </a:ext>
            </a:extLst>
          </p:cNvPr>
          <p:cNvSpPr txBox="1"/>
          <p:nvPr/>
        </p:nvSpPr>
        <p:spPr>
          <a:xfrm>
            <a:off x="1523492" y="799154"/>
            <a:ext cx="9145016" cy="784830"/>
          </a:xfrm>
          <a:prstGeom prst="rect">
            <a:avLst/>
          </a:prstGeom>
          <a:noFill/>
        </p:spPr>
        <p:txBody>
          <a:bodyPr wrap="square">
            <a:spAutoFit/>
          </a:bodyPr>
          <a:lstStyle/>
          <a:p>
            <a:pPr marL="342900" indent="-342900" algn="l">
              <a:lnSpc>
                <a:spcPct val="150000"/>
              </a:lnSpc>
              <a:buFont typeface="Arial" panose="020B0604020202020204" pitchFamily="34" charset="0"/>
              <a:buChar char="•"/>
            </a:pPr>
            <a:r>
              <a:rPr lang="de-DE" dirty="0"/>
              <a:t>PHITS simulations to compare with the experimental results and also.</a:t>
            </a:r>
          </a:p>
          <a:p>
            <a:pPr marL="342900" indent="-342900" algn="l">
              <a:buFont typeface="Arial" panose="020B0604020202020204" pitchFamily="34" charset="0"/>
              <a:buChar char="•"/>
            </a:pPr>
            <a:endParaRPr lang="de-DE" dirty="0"/>
          </a:p>
        </p:txBody>
      </p:sp>
      <p:pic>
        <p:nvPicPr>
          <p:cNvPr id="3" name="Picture 2" descr="Diagram&#10;&#10;Description automatically generated">
            <a:extLst>
              <a:ext uri="{FF2B5EF4-FFF2-40B4-BE49-F238E27FC236}">
                <a16:creationId xmlns:a16="http://schemas.microsoft.com/office/drawing/2014/main" id="{E6BE57F8-D75B-34B2-17A8-066754749C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4112" y="2684489"/>
            <a:ext cx="2859309" cy="1934724"/>
          </a:xfrm>
          <a:prstGeom prst="rect">
            <a:avLst/>
          </a:prstGeom>
        </p:spPr>
      </p:pic>
      <p:pic>
        <p:nvPicPr>
          <p:cNvPr id="6" name="Screen Recording 5">
            <a:hlinkClick r:id="" action="ppaction://media"/>
            <a:extLst>
              <a:ext uri="{FF2B5EF4-FFF2-40B4-BE49-F238E27FC236}">
                <a16:creationId xmlns:a16="http://schemas.microsoft.com/office/drawing/2014/main" id="{10FAEC9F-A92E-6110-B727-0D36A158A1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7151" y="1771646"/>
            <a:ext cx="3900484" cy="3760411"/>
          </a:xfrm>
          <a:prstGeom prst="rect">
            <a:avLst/>
          </a:prstGeom>
        </p:spPr>
      </p:pic>
    </p:spTree>
    <p:extLst>
      <p:ext uri="{BB962C8B-B14F-4D97-AF65-F5344CB8AC3E}">
        <p14:creationId xmlns:p14="http://schemas.microsoft.com/office/powerpoint/2010/main" val="2528485969"/>
      </p:ext>
    </p:extLst>
  </p:cSld>
  <p:clrMapOvr>
    <a:masterClrMapping/>
  </p:clrMapOvr>
  <mc:AlternateContent xmlns:mc="http://schemas.openxmlformats.org/markup-compatibility/2006" xmlns:p14="http://schemas.microsoft.com/office/powerpoint/2010/main">
    <mc:Choice Requires="p14">
      <p:transition spd="slow" p14:dur="2000" advTm="58885"/>
    </mc:Choice>
    <mc:Fallback xmlns="">
      <p:transition spd="slow" advTm="588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9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D1445D8-6CF1-FDD7-4838-6723F71E4D5D}"/>
              </a:ext>
            </a:extLst>
          </p:cNvPr>
          <p:cNvSpPr>
            <a:spLocks noGrp="1"/>
          </p:cNvSpPr>
          <p:nvPr>
            <p:ph type="body" sz="quarter" idx="10"/>
          </p:nvPr>
        </p:nvSpPr>
        <p:spPr>
          <a:xfrm>
            <a:off x="119337" y="332656"/>
            <a:ext cx="11449272" cy="543839"/>
          </a:xfrm>
        </p:spPr>
        <p:txBody>
          <a:bodyPr/>
          <a:lstStyle/>
          <a:p>
            <a:pPr algn="ctr"/>
            <a:endParaRPr lang="en-US" sz="3200" b="0" i="1" dirty="0">
              <a:latin typeface="Bell MT" panose="02020503060305020303" pitchFamily="18" charset="0"/>
            </a:endParaRPr>
          </a:p>
          <a:p>
            <a:pPr algn="ctr"/>
            <a:endParaRPr lang="en-US" sz="3200" b="0" i="1" dirty="0">
              <a:latin typeface="Bell MT" panose="02020503060305020303" pitchFamily="18" charset="0"/>
            </a:endParaRPr>
          </a:p>
          <a:p>
            <a:pPr algn="ctr"/>
            <a:endParaRPr lang="en-US" sz="3200" b="0" i="1" dirty="0">
              <a:latin typeface="Bell MT" panose="02020503060305020303" pitchFamily="18" charset="0"/>
            </a:endParaRPr>
          </a:p>
          <a:p>
            <a:pPr algn="ctr"/>
            <a:endParaRPr lang="en-US" sz="4400" b="0" i="1" dirty="0">
              <a:latin typeface="Bell MT" panose="02020503060305020303" pitchFamily="18" charset="0"/>
            </a:endParaRPr>
          </a:p>
          <a:p>
            <a:pPr algn="ctr"/>
            <a:r>
              <a:rPr lang="en-US" sz="4400" b="0" i="1" dirty="0">
                <a:latin typeface="Bell MT" panose="02020503060305020303" pitchFamily="18" charset="0"/>
              </a:rPr>
              <a:t>Thank you!</a:t>
            </a:r>
          </a:p>
          <a:p>
            <a:endParaRPr lang="en-US" sz="2800" b="0" i="1" dirty="0">
              <a:latin typeface="Bell MT" panose="02020503060305020303" pitchFamily="18" charset="0"/>
            </a:endParaRPr>
          </a:p>
          <a:p>
            <a:endParaRPr lang="en-US" sz="2800" b="0" i="1" dirty="0">
              <a:latin typeface="Bell MT" panose="02020503060305020303" pitchFamily="18" charset="0"/>
            </a:endParaRPr>
          </a:p>
          <a:p>
            <a:endParaRPr lang="en-US" sz="2800" b="0" i="1" dirty="0">
              <a:latin typeface="Bell MT" panose="02020503060305020303" pitchFamily="18" charset="0"/>
            </a:endParaRPr>
          </a:p>
        </p:txBody>
      </p:sp>
    </p:spTree>
    <p:extLst>
      <p:ext uri="{BB962C8B-B14F-4D97-AF65-F5344CB8AC3E}">
        <p14:creationId xmlns:p14="http://schemas.microsoft.com/office/powerpoint/2010/main" val="1582999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9">
            <a:extLst>
              <a:ext uri="{FF2B5EF4-FFF2-40B4-BE49-F238E27FC236}">
                <a16:creationId xmlns:a16="http://schemas.microsoft.com/office/drawing/2014/main" id="{98E7EC96-2E67-E4BF-ADB9-1CFC97CD615B}"/>
              </a:ext>
            </a:extLst>
          </p:cNvPr>
          <p:cNvGrpSpPr/>
          <p:nvPr/>
        </p:nvGrpSpPr>
        <p:grpSpPr>
          <a:xfrm>
            <a:off x="326258" y="210682"/>
            <a:ext cx="11539484" cy="6436636"/>
            <a:chOff x="471240" y="292680"/>
            <a:chExt cx="11539484" cy="6436636"/>
          </a:xfrm>
        </p:grpSpPr>
        <p:sp>
          <p:nvSpPr>
            <p:cNvPr id="4" name="Rechteck 24">
              <a:extLst>
                <a:ext uri="{FF2B5EF4-FFF2-40B4-BE49-F238E27FC236}">
                  <a16:creationId xmlns:a16="http://schemas.microsoft.com/office/drawing/2014/main" id="{3F395151-2748-845D-5E90-B8BA39152A06}"/>
                </a:ext>
              </a:extLst>
            </p:cNvPr>
            <p:cNvSpPr/>
            <p:nvPr/>
          </p:nvSpPr>
          <p:spPr>
            <a:xfrm>
              <a:off x="4143600" y="836640"/>
              <a:ext cx="2007000" cy="5892676"/>
            </a:xfrm>
            <a:prstGeom prst="rect">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dirty="0"/>
            </a:p>
          </p:txBody>
        </p:sp>
        <p:sp>
          <p:nvSpPr>
            <p:cNvPr id="5" name="Rechteck 7">
              <a:extLst>
                <a:ext uri="{FF2B5EF4-FFF2-40B4-BE49-F238E27FC236}">
                  <a16:creationId xmlns:a16="http://schemas.microsoft.com/office/drawing/2014/main" id="{CFA98705-F899-4AEB-0064-6D785E6F293D}"/>
                </a:ext>
              </a:extLst>
            </p:cNvPr>
            <p:cNvSpPr/>
            <p:nvPr/>
          </p:nvSpPr>
          <p:spPr>
            <a:xfrm>
              <a:off x="471240" y="836640"/>
              <a:ext cx="3680280" cy="5892676"/>
            </a:xfrm>
            <a:prstGeom prst="rect">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Textplatzhalter 1">
              <a:extLst>
                <a:ext uri="{FF2B5EF4-FFF2-40B4-BE49-F238E27FC236}">
                  <a16:creationId xmlns:a16="http://schemas.microsoft.com/office/drawing/2014/main" id="{240F11FD-C161-8FC7-010C-9C844D03DCCD}"/>
                </a:ext>
              </a:extLst>
            </p:cNvPr>
            <p:cNvSpPr txBox="1"/>
            <p:nvPr/>
          </p:nvSpPr>
          <p:spPr>
            <a:xfrm>
              <a:off x="480600" y="292680"/>
              <a:ext cx="7823520" cy="543600"/>
            </a:xfrm>
            <a:prstGeom prst="rect">
              <a:avLst/>
            </a:prstGeom>
            <a:noFill/>
            <a:ln w="0">
              <a:noFill/>
            </a:ln>
          </p:spPr>
          <p:txBody>
            <a:bodyPr lIns="0" tIns="0" rIns="0" bIns="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4000"/>
                </a:lnSpc>
                <a:spcAft>
                  <a:spcPts val="601"/>
                </a:spcAft>
                <a:tabLst>
                  <a:tab pos="0" algn="l"/>
                </a:tabLst>
              </a:pPr>
              <a:r>
                <a:rPr lang="de-DE" sz="2900" b="1" strike="noStrike" spc="-1" dirty="0">
                  <a:solidFill>
                    <a:srgbClr val="0A2D6E"/>
                  </a:solidFill>
                  <a:latin typeface="Arial"/>
                </a:rPr>
                <a:t>HBS Team</a:t>
              </a:r>
              <a:endParaRPr lang="en-US" sz="2900" b="0" strike="noStrike" spc="-1" dirty="0">
                <a:solidFill>
                  <a:srgbClr val="000000"/>
                </a:solidFill>
                <a:latin typeface="Arial"/>
              </a:endParaRPr>
            </a:p>
          </p:txBody>
        </p:sp>
        <p:grpSp>
          <p:nvGrpSpPr>
            <p:cNvPr id="7" name="Gruppieren 3">
              <a:extLst>
                <a:ext uri="{FF2B5EF4-FFF2-40B4-BE49-F238E27FC236}">
                  <a16:creationId xmlns:a16="http://schemas.microsoft.com/office/drawing/2014/main" id="{2E0AA068-0A50-9106-9A22-61C9A498514B}"/>
                </a:ext>
              </a:extLst>
            </p:cNvPr>
            <p:cNvGrpSpPr/>
            <p:nvPr/>
          </p:nvGrpSpPr>
          <p:grpSpPr>
            <a:xfrm>
              <a:off x="538920" y="980640"/>
              <a:ext cx="5556600" cy="5625256"/>
              <a:chOff x="538920" y="980640"/>
              <a:chExt cx="5556600" cy="5625256"/>
            </a:xfrm>
          </p:grpSpPr>
          <p:pic>
            <p:nvPicPr>
              <p:cNvPr id="21" name="Picture 20" descr="JCNS_600dpi">
                <a:extLst>
                  <a:ext uri="{FF2B5EF4-FFF2-40B4-BE49-F238E27FC236}">
                    <a16:creationId xmlns:a16="http://schemas.microsoft.com/office/drawing/2014/main" id="{34D02BCE-9E0F-7EB7-1AF4-94DDF322C42E}"/>
                  </a:ext>
                </a:extLst>
              </p:cNvPr>
              <p:cNvPicPr/>
              <p:nvPr/>
            </p:nvPicPr>
            <p:blipFill>
              <a:blip r:embed="rId2" cstate="screen">
                <a:extLst>
                  <a:ext uri="{28A0092B-C50C-407E-A947-70E740481C1C}">
                    <a14:useLocalDpi xmlns:a14="http://schemas.microsoft.com/office/drawing/2010/main"/>
                  </a:ext>
                </a:extLst>
              </a:blip>
              <a:srcRect/>
              <a:stretch/>
            </p:blipFill>
            <p:spPr>
              <a:xfrm>
                <a:off x="622440" y="980640"/>
                <a:ext cx="1202760" cy="457200"/>
              </a:xfrm>
              <a:prstGeom prst="rect">
                <a:avLst/>
              </a:prstGeom>
              <a:ln w="9525">
                <a:noFill/>
              </a:ln>
            </p:spPr>
          </p:pic>
          <p:sp>
            <p:nvSpPr>
              <p:cNvPr id="22" name="Textfeld 18">
                <a:extLst>
                  <a:ext uri="{FF2B5EF4-FFF2-40B4-BE49-F238E27FC236}">
                    <a16:creationId xmlns:a16="http://schemas.microsoft.com/office/drawing/2014/main" id="{93CA2E97-6818-D000-63C1-000AC77509E4}"/>
                  </a:ext>
                </a:extLst>
              </p:cNvPr>
              <p:cNvSpPr/>
              <p:nvPr/>
            </p:nvSpPr>
            <p:spPr>
              <a:xfrm>
                <a:off x="538920" y="1436704"/>
                <a:ext cx="1923480" cy="516919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0000"/>
                  </a:lnSpc>
                </a:pPr>
                <a:r>
                  <a:rPr lang="de-DE" sz="1400" b="0" strike="noStrike" spc="-1" dirty="0">
                    <a:solidFill>
                      <a:srgbClr val="000000"/>
                    </a:solidFill>
                    <a:latin typeface="Calibri"/>
                  </a:rPr>
                  <a:t>J. Baggemann</a:t>
                </a:r>
                <a:endParaRPr lang="de-DE" sz="1400" b="0" strike="noStrike" spc="-1" dirty="0">
                  <a:latin typeface="Calibri"/>
                </a:endParaRPr>
              </a:p>
              <a:p>
                <a:pPr>
                  <a:lnSpc>
                    <a:spcPct val="100000"/>
                  </a:lnSpc>
                </a:pPr>
                <a:r>
                  <a:rPr lang="de-DE" sz="1400" b="0" strike="noStrike" spc="-1" dirty="0">
                    <a:solidFill>
                      <a:srgbClr val="000000"/>
                    </a:solidFill>
                    <a:latin typeface="Calibri"/>
                  </a:rPr>
                  <a:t>Th. Brückel</a:t>
                </a:r>
              </a:p>
              <a:p>
                <a:pPr>
                  <a:lnSpc>
                    <a:spcPct val="100000"/>
                  </a:lnSpc>
                </a:pPr>
                <a:r>
                  <a:rPr lang="de-DE" sz="1400" spc="-1" dirty="0">
                    <a:solidFill>
                      <a:srgbClr val="000000"/>
                    </a:solidFill>
                    <a:latin typeface="Calibri"/>
                  </a:rPr>
                  <a:t>J. Chen</a:t>
                </a:r>
                <a:endParaRPr lang="de-DE" sz="1400" b="0" strike="noStrike" spc="-1" dirty="0">
                  <a:latin typeface="Calibri"/>
                </a:endParaRPr>
              </a:p>
              <a:p>
                <a:pPr>
                  <a:lnSpc>
                    <a:spcPct val="100000"/>
                  </a:lnSpc>
                </a:pPr>
                <a:r>
                  <a:rPr lang="de-DE" sz="1400" b="0" strike="noStrike" spc="-1" dirty="0">
                    <a:solidFill>
                      <a:srgbClr val="000000"/>
                    </a:solidFill>
                    <a:latin typeface="Calibri"/>
                  </a:rPr>
                  <a:t>T. Claudio-Weber</a:t>
                </a:r>
              </a:p>
              <a:p>
                <a:pPr>
                  <a:lnSpc>
                    <a:spcPct val="100000"/>
                  </a:lnSpc>
                </a:pPr>
                <a:r>
                  <a:rPr lang="de-DE" sz="1400" b="0" strike="noStrike" spc="-1" dirty="0">
                    <a:solidFill>
                      <a:srgbClr val="000000"/>
                    </a:solidFill>
                    <a:latin typeface="Calibri"/>
                  </a:rPr>
                  <a:t>T. </a:t>
                </a:r>
                <a:r>
                  <a:rPr lang="de-DE" sz="1400" b="0" strike="noStrike" spc="-1" dirty="0" err="1">
                    <a:solidFill>
                      <a:srgbClr val="000000"/>
                    </a:solidFill>
                    <a:latin typeface="Calibri"/>
                  </a:rPr>
                  <a:t>Cronert</a:t>
                </a:r>
                <a:r>
                  <a:rPr lang="de-DE" sz="1400" b="0" strike="noStrike" spc="-1" dirty="0">
                    <a:solidFill>
                      <a:srgbClr val="000000"/>
                    </a:solidFill>
                    <a:latin typeface="Calibri"/>
                  </a:rPr>
                  <a:t> (</a:t>
                </a:r>
                <a:r>
                  <a:rPr lang="en-GB" sz="1200" b="0" strike="noStrike" spc="-1" dirty="0">
                    <a:solidFill>
                      <a:srgbClr val="000000"/>
                    </a:solidFill>
                    <a:latin typeface="Arial"/>
                  </a:rPr>
                  <a:t>†</a:t>
                </a:r>
                <a:r>
                  <a:rPr lang="de-DE" sz="1400" b="0" strike="noStrike" spc="-1" dirty="0">
                    <a:solidFill>
                      <a:srgbClr val="000000"/>
                    </a:solidFill>
                    <a:latin typeface="Calibri"/>
                  </a:rPr>
                  <a:t>)</a:t>
                </a:r>
              </a:p>
              <a:p>
                <a:pPr>
                  <a:lnSpc>
                    <a:spcPct val="100000"/>
                  </a:lnSpc>
                </a:pPr>
                <a:r>
                  <a:rPr lang="de-DE" sz="1400" b="0" strike="noStrike" spc="-1" dirty="0">
                    <a:solidFill>
                      <a:srgbClr val="000000"/>
                    </a:solidFill>
                    <a:latin typeface="Calibri"/>
                  </a:rPr>
                  <a:t>Q. Ding</a:t>
                </a:r>
                <a:endParaRPr lang="de-DE" sz="1400" b="0" strike="noStrike" spc="-1" dirty="0">
                  <a:latin typeface="Calibri"/>
                </a:endParaRPr>
              </a:p>
              <a:p>
                <a:pPr>
                  <a:lnSpc>
                    <a:spcPct val="100000"/>
                  </a:lnSpc>
                </a:pPr>
                <a:r>
                  <a:rPr lang="de-DE" sz="1400" b="0" strike="noStrike" spc="-1" dirty="0">
                    <a:solidFill>
                      <a:srgbClr val="000000"/>
                    </a:solidFill>
                    <a:latin typeface="Calibri"/>
                  </a:rPr>
                  <a:t>P.-E. </a:t>
                </a:r>
                <a:r>
                  <a:rPr lang="de-DE" sz="1400" b="0" strike="noStrike" spc="-1" dirty="0" err="1">
                    <a:solidFill>
                      <a:srgbClr val="000000"/>
                    </a:solidFill>
                    <a:latin typeface="Calibri"/>
                  </a:rPr>
                  <a:t>Doege</a:t>
                </a:r>
                <a:endParaRPr lang="de-DE" sz="1400" b="0" strike="noStrike" spc="-1" dirty="0">
                  <a:latin typeface="Calibri"/>
                </a:endParaRPr>
              </a:p>
              <a:p>
                <a:pPr>
                  <a:lnSpc>
                    <a:spcPct val="100000"/>
                  </a:lnSpc>
                </a:pPr>
                <a:r>
                  <a:rPr lang="de-DE" sz="1400" b="0" strike="noStrike" spc="-1" dirty="0">
                    <a:solidFill>
                      <a:srgbClr val="000000"/>
                    </a:solidFill>
                    <a:latin typeface="Calibri"/>
                  </a:rPr>
                  <a:t>M. El Barbari</a:t>
                </a:r>
              </a:p>
              <a:p>
                <a:pPr>
                  <a:lnSpc>
                    <a:spcPct val="100000"/>
                  </a:lnSpc>
                </a:pPr>
                <a:r>
                  <a:rPr lang="de-DE" sz="1400" b="0" strike="noStrike" spc="-1" dirty="0">
                    <a:solidFill>
                      <a:srgbClr val="000000"/>
                    </a:solidFill>
                    <a:latin typeface="Calibri"/>
                  </a:rPr>
                  <a:t>T. Gutberlet</a:t>
                </a:r>
                <a:endParaRPr lang="de-DE" sz="1400" b="0" strike="noStrike" spc="-1" dirty="0">
                  <a:latin typeface="Calibri"/>
                </a:endParaRPr>
              </a:p>
              <a:p>
                <a:pPr>
                  <a:lnSpc>
                    <a:spcPct val="100000"/>
                  </a:lnSpc>
                </a:pPr>
                <a:r>
                  <a:rPr lang="de-DE" sz="1400" b="0" strike="noStrike" spc="-1" dirty="0">
                    <a:solidFill>
                      <a:srgbClr val="000000"/>
                    </a:solidFill>
                    <a:latin typeface="Calibri"/>
                  </a:rPr>
                  <a:t>J. Li</a:t>
                </a:r>
                <a:endParaRPr lang="de-DE" sz="1400" b="0" strike="noStrike" spc="-1" dirty="0">
                  <a:latin typeface="Calibri"/>
                </a:endParaRPr>
              </a:p>
              <a:p>
                <a:pPr>
                  <a:lnSpc>
                    <a:spcPct val="100000"/>
                  </a:lnSpc>
                </a:pPr>
                <a:r>
                  <a:rPr lang="de-DE" sz="1400" b="0" strike="noStrike" spc="-1" dirty="0">
                    <a:solidFill>
                      <a:srgbClr val="000000"/>
                    </a:solidFill>
                    <a:latin typeface="Calibri"/>
                  </a:rPr>
                  <a:t>K. Lieutenant</a:t>
                </a:r>
                <a:endParaRPr lang="de-DE" sz="1400" b="0" strike="noStrike" spc="-1" dirty="0">
                  <a:latin typeface="Calibri"/>
                </a:endParaRPr>
              </a:p>
              <a:p>
                <a:pPr>
                  <a:lnSpc>
                    <a:spcPct val="100000"/>
                  </a:lnSpc>
                </a:pPr>
                <a:r>
                  <a:rPr lang="de-DE" sz="1400" b="0" strike="noStrike" spc="-1" dirty="0">
                    <a:solidFill>
                      <a:srgbClr val="000000"/>
                    </a:solidFill>
                    <a:latin typeface="Calibri"/>
                  </a:rPr>
                  <a:t>Z. Ma</a:t>
                </a:r>
              </a:p>
              <a:p>
                <a:pPr>
                  <a:lnSpc>
                    <a:spcPct val="100000"/>
                  </a:lnSpc>
                </a:pPr>
                <a:r>
                  <a:rPr lang="de-DE" sz="1400" spc="-1" dirty="0">
                    <a:solidFill>
                      <a:srgbClr val="000000"/>
                    </a:solidFill>
                    <a:latin typeface="Calibri"/>
                  </a:rPr>
                  <a:t>D. Maharaj</a:t>
                </a:r>
                <a:endParaRPr lang="de-DE" sz="1400" b="0" strike="noStrike" spc="-1" dirty="0">
                  <a:latin typeface="Calibri"/>
                </a:endParaRPr>
              </a:p>
              <a:p>
                <a:pPr>
                  <a:lnSpc>
                    <a:spcPct val="100000"/>
                  </a:lnSpc>
                </a:pPr>
                <a:r>
                  <a:rPr lang="de-DE" sz="1400" b="0" strike="noStrike" spc="-1" dirty="0">
                    <a:solidFill>
                      <a:srgbClr val="000000"/>
                    </a:solidFill>
                    <a:latin typeface="Calibri"/>
                  </a:rPr>
                  <a:t>E. </a:t>
                </a:r>
                <a:r>
                  <a:rPr lang="de-DE" sz="1400" b="0" strike="noStrike" spc="-1" dirty="0" err="1">
                    <a:solidFill>
                      <a:srgbClr val="000000"/>
                    </a:solidFill>
                    <a:latin typeface="Calibri"/>
                  </a:rPr>
                  <a:t>Mauerhofer</a:t>
                </a:r>
                <a:endParaRPr lang="de-DE" sz="1400" b="0" strike="noStrike" spc="-1" dirty="0">
                  <a:latin typeface="Calibri"/>
                </a:endParaRPr>
              </a:p>
              <a:p>
                <a:pPr>
                  <a:lnSpc>
                    <a:spcPct val="100000"/>
                  </a:lnSpc>
                </a:pPr>
                <a:r>
                  <a:rPr lang="de-DE" sz="1400" b="0" strike="noStrike" spc="-1" dirty="0">
                    <a:solidFill>
                      <a:srgbClr val="000000"/>
                    </a:solidFill>
                    <a:latin typeface="Calibri"/>
                  </a:rPr>
                  <a:t>N. </a:t>
                </a:r>
                <a:r>
                  <a:rPr lang="de-DE" sz="1400" b="0" strike="noStrike" spc="-1" dirty="0" err="1">
                    <a:solidFill>
                      <a:srgbClr val="000000"/>
                    </a:solidFill>
                    <a:latin typeface="Calibri"/>
                  </a:rPr>
                  <a:t>Ophoven</a:t>
                </a:r>
                <a:endParaRPr lang="de-DE" sz="1400" b="0" strike="noStrike" spc="-1" dirty="0">
                  <a:latin typeface="Calibri"/>
                </a:endParaRPr>
              </a:p>
              <a:p>
                <a:pPr>
                  <a:lnSpc>
                    <a:spcPct val="100000"/>
                  </a:lnSpc>
                </a:pPr>
                <a:r>
                  <a:rPr lang="de-DE" sz="1400" b="0" strike="noStrike" spc="-1" dirty="0">
                    <a:solidFill>
                      <a:srgbClr val="000000"/>
                    </a:solidFill>
                    <a:latin typeface="Calibri"/>
                  </a:rPr>
                  <a:t>U. Rücker</a:t>
                </a:r>
              </a:p>
              <a:p>
                <a:pPr>
                  <a:lnSpc>
                    <a:spcPct val="100000"/>
                  </a:lnSpc>
                </a:pPr>
                <a:r>
                  <a:rPr lang="de-DE" sz="1400" spc="-1" dirty="0">
                    <a:solidFill>
                      <a:srgbClr val="000000"/>
                    </a:solidFill>
                    <a:latin typeface="Calibri"/>
                  </a:rPr>
                  <a:t>N. Schmidt</a:t>
                </a:r>
                <a:endParaRPr lang="de-DE" sz="1400" b="0" strike="noStrike" spc="-1" dirty="0">
                  <a:latin typeface="Calibri"/>
                </a:endParaRPr>
              </a:p>
              <a:p>
                <a:pPr>
                  <a:lnSpc>
                    <a:spcPct val="100000"/>
                  </a:lnSpc>
                </a:pPr>
                <a:r>
                  <a:rPr lang="de-DE" sz="1400" b="0" strike="noStrike" spc="-1" dirty="0">
                    <a:solidFill>
                      <a:srgbClr val="000000"/>
                    </a:solidFill>
                    <a:latin typeface="Calibri"/>
                  </a:rPr>
                  <a:t>A. Schwab</a:t>
                </a:r>
              </a:p>
              <a:p>
                <a:pPr>
                  <a:lnSpc>
                    <a:spcPct val="100000"/>
                  </a:lnSpc>
                </a:pPr>
                <a:r>
                  <a:rPr lang="de-DE" sz="1400" b="0" strike="noStrike" spc="-1" dirty="0">
                    <a:latin typeface="Calibri"/>
                  </a:rPr>
                  <a:t>E. </a:t>
                </a:r>
                <a:r>
                  <a:rPr lang="de-DE" sz="1400" b="0" strike="noStrike" spc="-1" dirty="0" err="1">
                    <a:latin typeface="Calibri"/>
                  </a:rPr>
                  <a:t>Vezhlev</a:t>
                </a:r>
                <a:endParaRPr lang="de-DE" sz="1400" b="0" strike="noStrike" spc="-1" dirty="0">
                  <a:latin typeface="Calibri"/>
                </a:endParaRPr>
              </a:p>
              <a:p>
                <a:pPr>
                  <a:lnSpc>
                    <a:spcPct val="100000"/>
                  </a:lnSpc>
                </a:pPr>
                <a:r>
                  <a:rPr lang="de-DE" sz="1400" b="0" strike="noStrike" spc="-1" dirty="0">
                    <a:solidFill>
                      <a:srgbClr val="000000"/>
                    </a:solidFill>
                    <a:latin typeface="Calibri"/>
                  </a:rPr>
                  <a:t>J. Voigt</a:t>
                </a:r>
                <a:endParaRPr lang="de-DE" sz="1400" b="0" strike="noStrike" spc="-1" dirty="0">
                  <a:latin typeface="Calibri"/>
                </a:endParaRPr>
              </a:p>
              <a:p>
                <a:pPr>
                  <a:lnSpc>
                    <a:spcPct val="100000"/>
                  </a:lnSpc>
                </a:pPr>
                <a:r>
                  <a:rPr lang="de-DE" sz="1400" b="0" strike="noStrike" spc="-1" dirty="0">
                    <a:solidFill>
                      <a:srgbClr val="000000"/>
                    </a:solidFill>
                    <a:latin typeface="Calibri"/>
                  </a:rPr>
                  <a:t>P. Zakalek</a:t>
                </a:r>
                <a:endParaRPr lang="de-DE" sz="1400" b="0" strike="noStrike" spc="-1" dirty="0">
                  <a:latin typeface="Calibri"/>
                </a:endParaRPr>
              </a:p>
              <a:p>
                <a:pPr>
                  <a:lnSpc>
                    <a:spcPct val="100000"/>
                  </a:lnSpc>
                </a:pPr>
                <a:endParaRPr lang="de-DE" sz="800" b="0" strike="noStrike" spc="-1" dirty="0">
                  <a:latin typeface="Calibri"/>
                </a:endParaRPr>
              </a:p>
              <a:p>
                <a:pPr>
                  <a:lnSpc>
                    <a:spcPct val="100000"/>
                  </a:lnSpc>
                </a:pPr>
                <a:r>
                  <a:rPr lang="de-DE" sz="1400" b="1" i="1" strike="noStrike" spc="-1" dirty="0">
                    <a:solidFill>
                      <a:srgbClr val="18541D"/>
                    </a:solidFill>
                    <a:latin typeface="Calibri"/>
                  </a:rPr>
                  <a:t>- </a:t>
                </a:r>
                <a:r>
                  <a:rPr lang="de-DE" sz="1400" b="1" i="1" spc="-1" dirty="0">
                    <a:solidFill>
                      <a:srgbClr val="18541D"/>
                    </a:solidFill>
                    <a:latin typeface="Calibri"/>
                  </a:rPr>
                  <a:t>D</a:t>
                </a:r>
                <a:r>
                  <a:rPr lang="de-DE" sz="1400" b="1" i="1" strike="noStrike" spc="-1" dirty="0">
                    <a:solidFill>
                      <a:srgbClr val="18541D"/>
                    </a:solidFill>
                    <a:latin typeface="Calibri"/>
                  </a:rPr>
                  <a:t>esign, </a:t>
                </a:r>
                <a:r>
                  <a:rPr lang="en-US" sz="1400" b="1" i="1" strike="noStrike" spc="-1" dirty="0">
                    <a:solidFill>
                      <a:srgbClr val="18541D"/>
                    </a:solidFill>
                    <a:latin typeface="Calibri"/>
                  </a:rPr>
                  <a:t>verification,</a:t>
                </a:r>
                <a:endParaRPr lang="de-DE" sz="1400" b="0" strike="noStrike" spc="-1" dirty="0">
                  <a:latin typeface="Calibri"/>
                </a:endParaRPr>
              </a:p>
              <a:p>
                <a:pPr>
                  <a:lnSpc>
                    <a:spcPct val="100000"/>
                  </a:lnSpc>
                </a:pPr>
                <a:r>
                  <a:rPr lang="en-US" sz="1400" b="1" i="1" strike="noStrike" spc="-1" dirty="0">
                    <a:solidFill>
                      <a:srgbClr val="18541D"/>
                    </a:solidFill>
                    <a:latin typeface="Calibri"/>
                  </a:rPr>
                  <a:t>instrumentation</a:t>
                </a:r>
                <a:endParaRPr lang="de-DE" sz="1400" b="0" strike="noStrike" spc="-1" dirty="0">
                  <a:latin typeface="Calibri"/>
                </a:endParaRPr>
              </a:p>
            </p:txBody>
          </p:sp>
          <p:sp>
            <p:nvSpPr>
              <p:cNvPr id="23" name="Textfeld 19">
                <a:extLst>
                  <a:ext uri="{FF2B5EF4-FFF2-40B4-BE49-F238E27FC236}">
                    <a16:creationId xmlns:a16="http://schemas.microsoft.com/office/drawing/2014/main" id="{148D766C-A9CC-7148-318B-B5146EB1EA21}"/>
                  </a:ext>
                </a:extLst>
              </p:cNvPr>
              <p:cNvSpPr/>
              <p:nvPr/>
            </p:nvSpPr>
            <p:spPr>
              <a:xfrm>
                <a:off x="2320200" y="1412640"/>
                <a:ext cx="1805400" cy="481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0000"/>
                  </a:lnSpc>
                </a:pPr>
                <a:r>
                  <a:rPr lang="de-DE" sz="1400" b="1" strike="noStrike" spc="-1" dirty="0">
                    <a:solidFill>
                      <a:srgbClr val="000000"/>
                    </a:solidFill>
                    <a:latin typeface="Calibri"/>
                  </a:rPr>
                  <a:t>ZEA-1:</a:t>
                </a:r>
                <a:endParaRPr lang="de-DE" sz="1400" b="0" strike="noStrike" spc="-1" dirty="0">
                  <a:latin typeface="Calibri"/>
                </a:endParaRPr>
              </a:p>
              <a:p>
                <a:pPr>
                  <a:lnSpc>
                    <a:spcPct val="100000"/>
                  </a:lnSpc>
                </a:pPr>
                <a:r>
                  <a:rPr lang="de-DE" sz="1400" b="0" strike="noStrike" spc="-1" dirty="0">
                    <a:solidFill>
                      <a:srgbClr val="000000"/>
                    </a:solidFill>
                    <a:latin typeface="Calibri"/>
                  </a:rPr>
                  <a:t>    Y. </a:t>
                </a:r>
                <a:r>
                  <a:rPr lang="de-DE" sz="1400" b="0" strike="noStrike" spc="-1" dirty="0" err="1">
                    <a:solidFill>
                      <a:srgbClr val="000000"/>
                    </a:solidFill>
                    <a:latin typeface="Calibri"/>
                  </a:rPr>
                  <a:t>Bessler</a:t>
                </a:r>
                <a:endParaRPr lang="de-DE" sz="1400" b="0" strike="noStrike" spc="-1" dirty="0">
                  <a:latin typeface="Calibri"/>
                </a:endParaRPr>
              </a:p>
              <a:p>
                <a:pPr>
                  <a:lnSpc>
                    <a:spcPct val="100000"/>
                  </a:lnSpc>
                </a:pPr>
                <a:r>
                  <a:rPr lang="de-DE" sz="1400" b="0" strike="noStrike" spc="-1" dirty="0">
                    <a:solidFill>
                      <a:srgbClr val="000000"/>
                    </a:solidFill>
                    <a:latin typeface="Calibri"/>
                  </a:rPr>
                  <a:t>    R. Hanslik</a:t>
                </a:r>
                <a:endParaRPr lang="de-DE" sz="1400" b="0" strike="noStrike" spc="-1" dirty="0">
                  <a:latin typeface="Calibri"/>
                </a:endParaRPr>
              </a:p>
              <a:p>
                <a:pPr>
                  <a:lnSpc>
                    <a:spcPct val="100000"/>
                  </a:lnSpc>
                </a:pPr>
                <a:r>
                  <a:rPr lang="de-DE" sz="1400" b="0" strike="noStrike" spc="-1" dirty="0">
                    <a:solidFill>
                      <a:srgbClr val="000000"/>
                    </a:solidFill>
                    <a:latin typeface="Calibri"/>
                  </a:rPr>
                  <a:t>    R. Achten</a:t>
                </a:r>
                <a:endParaRPr lang="de-DE" sz="1400" b="0" strike="noStrike" spc="-1" dirty="0">
                  <a:latin typeface="Calibri"/>
                </a:endParaRPr>
              </a:p>
              <a:p>
                <a:pPr>
                  <a:lnSpc>
                    <a:spcPct val="100000"/>
                  </a:lnSpc>
                </a:pPr>
                <a:r>
                  <a:rPr lang="de-DE" sz="1400" b="0" strike="noStrike" spc="-1" dirty="0">
                    <a:solidFill>
                      <a:srgbClr val="000000"/>
                    </a:solidFill>
                    <a:latin typeface="Calibri"/>
                  </a:rPr>
                  <a:t>    F. Löchte</a:t>
                </a:r>
                <a:endParaRPr lang="de-DE" sz="1400" b="0" strike="noStrike" spc="-1" dirty="0">
                  <a:latin typeface="Calibri"/>
                </a:endParaRPr>
              </a:p>
              <a:p>
                <a:pPr>
                  <a:lnSpc>
                    <a:spcPct val="100000"/>
                  </a:lnSpc>
                </a:pPr>
                <a:r>
                  <a:rPr lang="de-DE" sz="1400" b="0" strike="noStrike" spc="-1" dirty="0">
                    <a:solidFill>
                      <a:srgbClr val="000000"/>
                    </a:solidFill>
                    <a:latin typeface="Calibri"/>
                  </a:rPr>
                  <a:t>    M. Strothmann</a:t>
                </a:r>
                <a:endParaRPr lang="de-DE" sz="1400" b="0" strike="noStrike" spc="-1" dirty="0">
                  <a:latin typeface="Calibri"/>
                </a:endParaRPr>
              </a:p>
              <a:p>
                <a:pPr>
                  <a:lnSpc>
                    <a:spcPct val="100000"/>
                  </a:lnSpc>
                  <a:spcBef>
                    <a:spcPts val="601"/>
                  </a:spcBef>
                </a:pPr>
                <a:r>
                  <a:rPr lang="en-US" sz="1400" b="1" i="1" strike="noStrike" spc="-1" dirty="0">
                    <a:solidFill>
                      <a:srgbClr val="18541D"/>
                    </a:solidFill>
                    <a:latin typeface="Calibri"/>
                  </a:rPr>
                  <a:t>- Engineering</a:t>
                </a:r>
                <a:endParaRPr lang="de-DE" sz="1400" b="0" strike="noStrike" spc="-1" dirty="0">
                  <a:latin typeface="Calibri"/>
                </a:endParaRPr>
              </a:p>
              <a:p>
                <a:pPr>
                  <a:lnSpc>
                    <a:spcPct val="100000"/>
                  </a:lnSpc>
                </a:pPr>
                <a:r>
                  <a:rPr lang="de-DE" sz="1400" b="0" strike="noStrike" spc="-1" dirty="0">
                    <a:solidFill>
                      <a:srgbClr val="000000"/>
                    </a:solidFill>
                    <a:latin typeface="Calibri"/>
                  </a:rPr>
                  <a:t> </a:t>
                </a:r>
                <a:endParaRPr lang="de-DE" sz="1400" b="0" strike="noStrike" spc="-1" dirty="0">
                  <a:latin typeface="Calibri"/>
                </a:endParaRPr>
              </a:p>
              <a:p>
                <a:pPr>
                  <a:lnSpc>
                    <a:spcPct val="100000"/>
                  </a:lnSpc>
                </a:pPr>
                <a:r>
                  <a:rPr lang="de-DE" sz="1400" b="1" strike="noStrike" spc="-1" dirty="0">
                    <a:solidFill>
                      <a:srgbClr val="000000"/>
                    </a:solidFill>
                    <a:latin typeface="Calibri"/>
                  </a:rPr>
                  <a:t>IKP-4:</a:t>
                </a:r>
                <a:endParaRPr lang="de-DE" sz="1400" b="0" strike="noStrike" spc="-1" dirty="0">
                  <a:latin typeface="Calibri"/>
                </a:endParaRPr>
              </a:p>
              <a:p>
                <a:pPr>
                  <a:lnSpc>
                    <a:spcPct val="100000"/>
                  </a:lnSpc>
                </a:pPr>
                <a:r>
                  <a:rPr lang="de-DE" sz="1400" b="0" strike="noStrike" spc="-1" dirty="0">
                    <a:solidFill>
                      <a:srgbClr val="000000"/>
                    </a:solidFill>
                    <a:latin typeface="Calibri"/>
                  </a:rPr>
                  <a:t>    O. Felden</a:t>
                </a:r>
                <a:endParaRPr lang="de-DE" sz="1400" b="0" strike="noStrike" spc="-1" dirty="0">
                  <a:latin typeface="Calibri"/>
                </a:endParaRPr>
              </a:p>
              <a:p>
                <a:pPr>
                  <a:lnSpc>
                    <a:spcPct val="100000"/>
                  </a:lnSpc>
                </a:pPr>
                <a:r>
                  <a:rPr lang="de-DE" sz="1400" b="0" strike="noStrike" spc="-1" dirty="0">
                    <a:solidFill>
                      <a:srgbClr val="000000"/>
                    </a:solidFill>
                    <a:latin typeface="Calibri"/>
                  </a:rPr>
                  <a:t>    R. Gebel</a:t>
                </a:r>
                <a:endParaRPr lang="de-DE" sz="1400" b="0" strike="noStrike" spc="-1" dirty="0">
                  <a:latin typeface="Calibri"/>
                </a:endParaRPr>
              </a:p>
              <a:p>
                <a:pPr>
                  <a:lnSpc>
                    <a:spcPct val="100000"/>
                  </a:lnSpc>
                </a:pPr>
                <a:r>
                  <a:rPr lang="de-DE" sz="1400" b="0" strike="noStrike" spc="-1" dirty="0">
                    <a:solidFill>
                      <a:srgbClr val="000000"/>
                    </a:solidFill>
                    <a:latin typeface="Calibri"/>
                  </a:rPr>
                  <a:t>    A. </a:t>
                </a:r>
                <a:r>
                  <a:rPr lang="de-DE" sz="1400" b="0" strike="noStrike" spc="-1" dirty="0" err="1">
                    <a:solidFill>
                      <a:srgbClr val="000000"/>
                    </a:solidFill>
                    <a:latin typeface="Calibri"/>
                  </a:rPr>
                  <a:t>Lehrach</a:t>
                </a:r>
                <a:endParaRPr lang="de-DE" sz="1400" b="0" strike="noStrike" spc="-1" dirty="0">
                  <a:latin typeface="Calibri"/>
                </a:endParaRPr>
              </a:p>
              <a:p>
                <a:pPr>
                  <a:lnSpc>
                    <a:spcPct val="100000"/>
                  </a:lnSpc>
                </a:pPr>
                <a:r>
                  <a:rPr lang="de-DE" sz="1400" b="0" strike="noStrike" spc="-1" dirty="0">
                    <a:solidFill>
                      <a:srgbClr val="000000"/>
                    </a:solidFill>
                    <a:latin typeface="Calibri"/>
                  </a:rPr>
                  <a:t>    M. </a:t>
                </a:r>
                <a:r>
                  <a:rPr lang="de-DE" sz="1400" b="0" strike="noStrike" spc="-1" dirty="0" err="1">
                    <a:solidFill>
                      <a:srgbClr val="000000"/>
                    </a:solidFill>
                    <a:latin typeface="Calibri"/>
                  </a:rPr>
                  <a:t>Rimmler</a:t>
                </a:r>
                <a:endParaRPr lang="de-DE" sz="1400" b="0" strike="noStrike" spc="-1" dirty="0">
                  <a:latin typeface="Calibri"/>
                </a:endParaRPr>
              </a:p>
              <a:p>
                <a:pPr>
                  <a:lnSpc>
                    <a:spcPct val="100000"/>
                  </a:lnSpc>
                </a:pPr>
                <a:r>
                  <a:rPr lang="de-DE" sz="1400" b="0" strike="noStrike" spc="-1" dirty="0">
                    <a:solidFill>
                      <a:srgbClr val="000000"/>
                    </a:solidFill>
                    <a:latin typeface="Calibri"/>
                  </a:rPr>
                  <a:t>    R. </a:t>
                </a:r>
                <a:r>
                  <a:rPr lang="de-DE" sz="1400" b="0" strike="noStrike" spc="-1" dirty="0" err="1">
                    <a:solidFill>
                      <a:srgbClr val="000000"/>
                    </a:solidFill>
                    <a:latin typeface="Calibri"/>
                  </a:rPr>
                  <a:t>Similon</a:t>
                </a:r>
                <a:endParaRPr lang="de-DE" sz="1400" b="0" strike="noStrike" spc="-1" dirty="0">
                  <a:latin typeface="Calibri"/>
                </a:endParaRPr>
              </a:p>
              <a:p>
                <a:pPr>
                  <a:lnSpc>
                    <a:spcPct val="100000"/>
                  </a:lnSpc>
                  <a:spcBef>
                    <a:spcPts val="601"/>
                  </a:spcBef>
                </a:pPr>
                <a:r>
                  <a:rPr lang="de-DE" sz="1400" b="1" i="1" strike="noStrike" spc="-1" dirty="0">
                    <a:solidFill>
                      <a:srgbClr val="18541D"/>
                    </a:solidFill>
                    <a:latin typeface="Calibri"/>
                  </a:rPr>
                  <a:t>- </a:t>
                </a:r>
                <a:r>
                  <a:rPr lang="en-US" sz="1400" b="1" i="1" strike="noStrike" spc="-1" dirty="0">
                    <a:solidFill>
                      <a:srgbClr val="18541D"/>
                    </a:solidFill>
                    <a:latin typeface="Calibri"/>
                  </a:rPr>
                  <a:t>Nuclear physics</a:t>
                </a:r>
                <a:endParaRPr lang="de-DE" sz="1400" b="0" strike="noStrike" spc="-1" dirty="0">
                  <a:latin typeface="Calibri"/>
                </a:endParaRPr>
              </a:p>
              <a:p>
                <a:pPr>
                  <a:lnSpc>
                    <a:spcPct val="100000"/>
                  </a:lnSpc>
                  <a:spcBef>
                    <a:spcPts val="601"/>
                  </a:spcBef>
                </a:pPr>
                <a:endParaRPr lang="de-DE" sz="1000" b="0" strike="noStrike" spc="-1" dirty="0">
                  <a:latin typeface="Calibri"/>
                </a:endParaRPr>
              </a:p>
              <a:p>
                <a:pPr>
                  <a:lnSpc>
                    <a:spcPct val="100000"/>
                  </a:lnSpc>
                  <a:spcBef>
                    <a:spcPts val="601"/>
                  </a:spcBef>
                </a:pPr>
                <a:r>
                  <a:rPr lang="en-US" sz="1400" b="1" strike="noStrike" spc="-1" dirty="0">
                    <a:solidFill>
                      <a:srgbClr val="000000"/>
                    </a:solidFill>
                    <a:latin typeface="Calibri"/>
                  </a:rPr>
                  <a:t>INM-5:</a:t>
                </a:r>
                <a:endParaRPr lang="de-DE" sz="1400" b="0" strike="noStrike" spc="-1" dirty="0">
                  <a:latin typeface="Calibri"/>
                </a:endParaRPr>
              </a:p>
              <a:p>
                <a:pPr>
                  <a:lnSpc>
                    <a:spcPct val="100000"/>
                  </a:lnSpc>
                  <a:spcBef>
                    <a:spcPts val="601"/>
                  </a:spcBef>
                  <a:spcAft>
                    <a:spcPts val="601"/>
                  </a:spcAft>
                </a:pPr>
                <a:r>
                  <a:rPr lang="en-US" sz="1400" b="0" strike="noStrike" spc="-1" dirty="0">
                    <a:solidFill>
                      <a:srgbClr val="000000"/>
                    </a:solidFill>
                    <a:latin typeface="Calibri"/>
                  </a:rPr>
                  <a:t>     B. </a:t>
                </a:r>
                <a:r>
                  <a:rPr lang="en-US" sz="1400" b="0" strike="noStrike" spc="-1" dirty="0" err="1">
                    <a:solidFill>
                      <a:srgbClr val="000000"/>
                    </a:solidFill>
                    <a:latin typeface="Calibri"/>
                  </a:rPr>
                  <a:t>Neumaier</a:t>
                </a:r>
                <a:endParaRPr lang="de-DE" sz="1400" b="0" strike="noStrike" spc="-1" dirty="0">
                  <a:latin typeface="Calibri"/>
                </a:endParaRPr>
              </a:p>
              <a:p>
                <a:pPr>
                  <a:lnSpc>
                    <a:spcPct val="100000"/>
                  </a:lnSpc>
                </a:pPr>
                <a:r>
                  <a:rPr lang="en-US" sz="1400" b="1" i="1" strike="noStrike" spc="-1" dirty="0">
                    <a:solidFill>
                      <a:srgbClr val="18541D"/>
                    </a:solidFill>
                    <a:latin typeface="Calibri"/>
                  </a:rPr>
                  <a:t>- Radio isotopes</a:t>
                </a:r>
                <a:endParaRPr lang="de-DE" sz="1400" b="0" strike="noStrike" spc="-1" dirty="0">
                  <a:latin typeface="Calibri"/>
                </a:endParaRPr>
              </a:p>
              <a:p>
                <a:pPr>
                  <a:lnSpc>
                    <a:spcPct val="100000"/>
                  </a:lnSpc>
                </a:pPr>
                <a:endParaRPr lang="de-DE" sz="1400" b="0" strike="noStrike" spc="-1" dirty="0">
                  <a:latin typeface="Calibri"/>
                </a:endParaRPr>
              </a:p>
            </p:txBody>
          </p:sp>
          <p:pic>
            <p:nvPicPr>
              <p:cNvPr id="24" name="Picture 23" descr="Institut f�r Nukleare Entsorgung und Techniktransfer">
                <a:extLst>
                  <a:ext uri="{FF2B5EF4-FFF2-40B4-BE49-F238E27FC236}">
                    <a16:creationId xmlns:a16="http://schemas.microsoft.com/office/drawing/2014/main" id="{36133C37-BCE8-2523-1C4A-A3E0BE1B2282}"/>
                  </a:ext>
                </a:extLst>
              </p:cNvPr>
              <p:cNvPicPr/>
              <p:nvPr/>
            </p:nvPicPr>
            <p:blipFill>
              <a:blip r:embed="rId3" cstate="screen">
                <a:extLst>
                  <a:ext uri="{28A0092B-C50C-407E-A947-70E740481C1C}">
                    <a14:useLocalDpi xmlns:a14="http://schemas.microsoft.com/office/drawing/2010/main"/>
                  </a:ext>
                </a:extLst>
              </a:blip>
              <a:srcRect r="-3498"/>
              <a:stretch/>
            </p:blipFill>
            <p:spPr>
              <a:xfrm>
                <a:off x="4325760" y="1027800"/>
                <a:ext cx="1030680" cy="344880"/>
              </a:xfrm>
              <a:prstGeom prst="rect">
                <a:avLst/>
              </a:prstGeom>
              <a:ln w="9525">
                <a:noFill/>
              </a:ln>
            </p:spPr>
          </p:pic>
          <p:sp>
            <p:nvSpPr>
              <p:cNvPr id="25" name="Textfeld 34">
                <a:extLst>
                  <a:ext uri="{FF2B5EF4-FFF2-40B4-BE49-F238E27FC236}">
                    <a16:creationId xmlns:a16="http://schemas.microsoft.com/office/drawing/2014/main" id="{0CE9FE7A-B1FE-596A-2C34-E8AA4ED965C9}"/>
                  </a:ext>
                </a:extLst>
              </p:cNvPr>
              <p:cNvSpPr/>
              <p:nvPr/>
            </p:nvSpPr>
            <p:spPr>
              <a:xfrm>
                <a:off x="4286880" y="1395992"/>
                <a:ext cx="1417320" cy="103421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0000"/>
                  </a:lnSpc>
                </a:pPr>
                <a:r>
                  <a:rPr lang="de-DE" sz="1430" b="0" strike="noStrike" spc="-1" dirty="0">
                    <a:solidFill>
                      <a:srgbClr val="000000"/>
                    </a:solidFill>
                    <a:latin typeface="Arial"/>
                  </a:rPr>
                  <a:t>   </a:t>
                </a:r>
                <a:r>
                  <a:rPr lang="de-DE" sz="1400" b="0" strike="noStrike" spc="-1" dirty="0">
                    <a:solidFill>
                      <a:srgbClr val="000000"/>
                    </a:solidFill>
                    <a:latin typeface="Calibri"/>
                  </a:rPr>
                  <a:t>S. Böhm</a:t>
                </a:r>
                <a:endParaRPr lang="de-DE" sz="1400" b="0" strike="noStrike" spc="-1" dirty="0">
                  <a:latin typeface="Calibri"/>
                </a:endParaRPr>
              </a:p>
              <a:p>
                <a:pPr>
                  <a:lnSpc>
                    <a:spcPct val="100000"/>
                  </a:lnSpc>
                </a:pPr>
                <a:r>
                  <a:rPr lang="de-DE" sz="1400" b="0" strike="noStrike" spc="-1" dirty="0">
                    <a:solidFill>
                      <a:srgbClr val="000000"/>
                    </a:solidFill>
                    <a:latin typeface="Calibri"/>
                  </a:rPr>
                  <a:t>    R. </a:t>
                </a:r>
                <a:r>
                  <a:rPr lang="de-DE" sz="1400" b="0" strike="noStrike" spc="-1" dirty="0" err="1">
                    <a:solidFill>
                      <a:srgbClr val="000000"/>
                    </a:solidFill>
                    <a:latin typeface="Calibri"/>
                  </a:rPr>
                  <a:t>Nabbi</a:t>
                </a:r>
                <a:endParaRPr lang="de-DE" sz="1400" b="0" strike="noStrike" spc="-1" dirty="0">
                  <a:latin typeface="Calibri"/>
                </a:endParaRPr>
              </a:p>
              <a:p>
                <a:pPr>
                  <a:lnSpc>
                    <a:spcPct val="100000"/>
                  </a:lnSpc>
                  <a:spcBef>
                    <a:spcPts val="601"/>
                  </a:spcBef>
                </a:pPr>
                <a:r>
                  <a:rPr lang="en-US" sz="1400" b="1" i="1" strike="noStrike" spc="-1" dirty="0">
                    <a:solidFill>
                      <a:srgbClr val="18541D"/>
                    </a:solidFill>
                    <a:latin typeface="Calibri"/>
                  </a:rPr>
                  <a:t>- Nuclear simul</a:t>
                </a:r>
                <a:r>
                  <a:rPr lang="en-US" sz="1400" b="1" i="1" strike="noStrike" spc="-1" dirty="0">
                    <a:solidFill>
                      <a:srgbClr val="000000"/>
                    </a:solidFill>
                    <a:latin typeface="Calibri"/>
                  </a:rPr>
                  <a:t>.</a:t>
                </a:r>
                <a:endParaRPr lang="de-DE" sz="1400" b="0" strike="noStrike" spc="-1" dirty="0">
                  <a:latin typeface="Calibri"/>
                </a:endParaRPr>
              </a:p>
              <a:p>
                <a:pPr>
                  <a:lnSpc>
                    <a:spcPct val="100000"/>
                  </a:lnSpc>
                </a:pPr>
                <a:endParaRPr lang="de-DE" sz="1400" b="0" strike="noStrike" spc="-1" dirty="0">
                  <a:latin typeface="Calibri"/>
                </a:endParaRPr>
              </a:p>
            </p:txBody>
          </p:sp>
          <p:pic>
            <p:nvPicPr>
              <p:cNvPr id="26" name="Picture 25" descr="Bild in Originalgröße anzeigen">
                <a:extLst>
                  <a:ext uri="{FF2B5EF4-FFF2-40B4-BE49-F238E27FC236}">
                    <a16:creationId xmlns:a16="http://schemas.microsoft.com/office/drawing/2014/main" id="{839A3B1B-557D-4C47-AEC9-DD4CDA730EBC}"/>
                  </a:ext>
                </a:extLst>
              </p:cNvPr>
              <p:cNvPicPr/>
              <p:nvPr/>
            </p:nvPicPr>
            <p:blipFill>
              <a:blip r:embed="rId4" cstate="screen">
                <a:extLst>
                  <a:ext uri="{28A0092B-C50C-407E-A947-70E740481C1C}">
                    <a14:useLocalDpi xmlns:a14="http://schemas.microsoft.com/office/drawing/2010/main"/>
                  </a:ext>
                </a:extLst>
              </a:blip>
              <a:stretch/>
            </p:blipFill>
            <p:spPr>
              <a:xfrm>
                <a:off x="4325760" y="2276872"/>
                <a:ext cx="1030680" cy="302040"/>
              </a:xfrm>
              <a:prstGeom prst="rect">
                <a:avLst/>
              </a:prstGeom>
              <a:ln w="0">
                <a:noFill/>
              </a:ln>
            </p:spPr>
          </p:pic>
          <p:sp>
            <p:nvSpPr>
              <p:cNvPr id="27" name="Textfeld 36">
                <a:extLst>
                  <a:ext uri="{FF2B5EF4-FFF2-40B4-BE49-F238E27FC236}">
                    <a16:creationId xmlns:a16="http://schemas.microsoft.com/office/drawing/2014/main" id="{F65D860D-2B34-EE8C-62F4-6D2F43281E23}"/>
                  </a:ext>
                </a:extLst>
              </p:cNvPr>
              <p:cNvSpPr/>
              <p:nvPr/>
            </p:nvSpPr>
            <p:spPr>
              <a:xfrm>
                <a:off x="4316760" y="2616007"/>
                <a:ext cx="1603800" cy="120656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0000"/>
                  </a:lnSpc>
                </a:pPr>
                <a:r>
                  <a:rPr lang="de-DE" sz="1400" b="0" strike="noStrike" spc="-1" dirty="0">
                    <a:solidFill>
                      <a:srgbClr val="000000"/>
                    </a:solidFill>
                    <a:latin typeface="Calibri"/>
                  </a:rPr>
                  <a:t>    </a:t>
                </a:r>
                <a:r>
                  <a:rPr lang="de-DE" sz="1400" b="0" strike="noStrike" spc="-1" dirty="0" err="1">
                    <a:solidFill>
                      <a:srgbClr val="000000"/>
                    </a:solidFill>
                    <a:latin typeface="Calibri"/>
                  </a:rPr>
                  <a:t>Ch.Haberstroh</a:t>
                </a:r>
                <a:endParaRPr lang="de-DE" sz="1400" b="0" strike="noStrike" spc="-1" dirty="0">
                  <a:latin typeface="Calibri"/>
                </a:endParaRPr>
              </a:p>
              <a:p>
                <a:pPr>
                  <a:lnSpc>
                    <a:spcPct val="100000"/>
                  </a:lnSpc>
                </a:pPr>
                <a:r>
                  <a:rPr lang="de-DE" sz="1400" b="0" strike="noStrike" spc="-1" dirty="0">
                    <a:solidFill>
                      <a:srgbClr val="000000"/>
                    </a:solidFill>
                    <a:latin typeface="Calibri"/>
                  </a:rPr>
                  <a:t>    M. Klaus</a:t>
                </a:r>
                <a:endParaRPr lang="de-DE" sz="1400" b="0" strike="noStrike" spc="-1" dirty="0">
                  <a:latin typeface="Calibri"/>
                </a:endParaRPr>
              </a:p>
              <a:p>
                <a:pPr>
                  <a:lnSpc>
                    <a:spcPct val="100000"/>
                  </a:lnSpc>
                </a:pPr>
                <a:r>
                  <a:rPr lang="de-DE" sz="1400" b="0" strike="noStrike" spc="-1" dirty="0">
                    <a:solidFill>
                      <a:srgbClr val="000000"/>
                    </a:solidFill>
                    <a:latin typeface="Calibri"/>
                  </a:rPr>
                  <a:t>    S. Eisenhut</a:t>
                </a:r>
              </a:p>
              <a:p>
                <a:pPr>
                  <a:lnSpc>
                    <a:spcPct val="100000"/>
                  </a:lnSpc>
                </a:pPr>
                <a:r>
                  <a:rPr lang="de-DE" sz="1400" spc="-1" dirty="0">
                    <a:solidFill>
                      <a:srgbClr val="000000"/>
                    </a:solidFill>
                    <a:latin typeface="Calibri"/>
                  </a:rPr>
                  <a:t>    C. Lange</a:t>
                </a:r>
                <a:endParaRPr lang="de-DE" sz="1400" b="0" strike="noStrike" spc="-1" dirty="0">
                  <a:latin typeface="Calibri"/>
                </a:endParaRPr>
              </a:p>
              <a:p>
                <a:pPr>
                  <a:lnSpc>
                    <a:spcPct val="100000"/>
                  </a:lnSpc>
                  <a:spcBef>
                    <a:spcPts val="300"/>
                  </a:spcBef>
                </a:pPr>
                <a:r>
                  <a:rPr lang="de-DE" sz="1400" b="1" i="1" strike="noStrike" spc="-1" dirty="0">
                    <a:solidFill>
                      <a:srgbClr val="18541D"/>
                    </a:solidFill>
                    <a:latin typeface="Calibri"/>
                  </a:rPr>
                  <a:t>- Liquid H</a:t>
                </a:r>
                <a:r>
                  <a:rPr lang="de-DE" sz="1400" b="1" i="1" strike="noStrike" spc="-1" baseline="-25000" dirty="0">
                    <a:solidFill>
                      <a:srgbClr val="18541D"/>
                    </a:solidFill>
                    <a:latin typeface="Calibri"/>
                  </a:rPr>
                  <a:t>2</a:t>
                </a:r>
                <a:r>
                  <a:rPr lang="de-DE" sz="1400" b="1" i="1" strike="noStrike" spc="-1" dirty="0">
                    <a:solidFill>
                      <a:srgbClr val="18541D"/>
                    </a:solidFill>
                    <a:latin typeface="Calibri"/>
                  </a:rPr>
                  <a:t>, AKR-2</a:t>
                </a:r>
                <a:endParaRPr lang="de-DE" sz="1400" b="0" strike="noStrike" spc="-1" dirty="0">
                  <a:latin typeface="Calibri"/>
                </a:endParaRPr>
              </a:p>
            </p:txBody>
          </p:sp>
          <p:pic>
            <p:nvPicPr>
              <p:cNvPr id="28" name="Grafik 37">
                <a:extLst>
                  <a:ext uri="{FF2B5EF4-FFF2-40B4-BE49-F238E27FC236}">
                    <a16:creationId xmlns:a16="http://schemas.microsoft.com/office/drawing/2014/main" id="{C7A71346-7DA0-7C7B-11CC-A71BC615FCD4}"/>
                  </a:ext>
                </a:extLst>
              </p:cNvPr>
              <p:cNvPicPr/>
              <p:nvPr/>
            </p:nvPicPr>
            <p:blipFill>
              <a:blip r:embed="rId5" cstate="screen">
                <a:extLst>
                  <a:ext uri="{28A0092B-C50C-407E-A947-70E740481C1C}">
                    <a14:useLocalDpi xmlns:a14="http://schemas.microsoft.com/office/drawing/2010/main"/>
                  </a:ext>
                </a:extLst>
              </a:blip>
              <a:stretch/>
            </p:blipFill>
            <p:spPr>
              <a:xfrm>
                <a:off x="2462400" y="1056960"/>
                <a:ext cx="1088280" cy="317160"/>
              </a:xfrm>
              <a:prstGeom prst="rect">
                <a:avLst/>
              </a:prstGeom>
              <a:ln w="0">
                <a:noFill/>
              </a:ln>
            </p:spPr>
          </p:pic>
          <p:pic>
            <p:nvPicPr>
              <p:cNvPr id="29" name="Picture 28" descr="IAP Logo">
                <a:extLst>
                  <a:ext uri="{FF2B5EF4-FFF2-40B4-BE49-F238E27FC236}">
                    <a16:creationId xmlns:a16="http://schemas.microsoft.com/office/drawing/2014/main" id="{D75C7A12-CD34-E659-E545-2A9EAB980757}"/>
                  </a:ext>
                </a:extLst>
              </p:cNvPr>
              <p:cNvPicPr/>
              <p:nvPr/>
            </p:nvPicPr>
            <p:blipFill>
              <a:blip r:embed="rId6">
                <a:extLst>
                  <a:ext uri="{28A0092B-C50C-407E-A947-70E740481C1C}">
                    <a14:useLocalDpi xmlns:a14="http://schemas.microsoft.com/office/drawing/2010/main" val="0"/>
                  </a:ext>
                </a:extLst>
              </a:blip>
              <a:stretch/>
            </p:blipFill>
            <p:spPr>
              <a:xfrm>
                <a:off x="4325040" y="3861048"/>
                <a:ext cx="615960" cy="342000"/>
              </a:xfrm>
              <a:prstGeom prst="rect">
                <a:avLst/>
              </a:prstGeom>
              <a:ln w="0">
                <a:noFill/>
              </a:ln>
            </p:spPr>
          </p:pic>
          <p:sp>
            <p:nvSpPr>
              <p:cNvPr id="30" name="Textfeld 39">
                <a:extLst>
                  <a:ext uri="{FF2B5EF4-FFF2-40B4-BE49-F238E27FC236}">
                    <a16:creationId xmlns:a16="http://schemas.microsoft.com/office/drawing/2014/main" id="{E7A157EC-699C-172A-9FEB-A82983D44A48}"/>
                  </a:ext>
                </a:extLst>
              </p:cNvPr>
              <p:cNvSpPr/>
              <p:nvPr/>
            </p:nvSpPr>
            <p:spPr>
              <a:xfrm>
                <a:off x="4344120" y="4163808"/>
                <a:ext cx="1488960" cy="1680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0000"/>
                  </a:lnSpc>
                </a:pPr>
                <a:r>
                  <a:rPr lang="de-DE" sz="1400" b="0" strike="noStrike" spc="-1" dirty="0">
                    <a:solidFill>
                      <a:srgbClr val="000000"/>
                    </a:solidFill>
                    <a:latin typeface="Calibri"/>
                  </a:rPr>
                  <a:t>    H. </a:t>
                </a:r>
                <a:r>
                  <a:rPr lang="de-DE" sz="1400" b="0" strike="noStrike" spc="-1" dirty="0" err="1">
                    <a:solidFill>
                      <a:srgbClr val="000000"/>
                    </a:solidFill>
                    <a:latin typeface="Calibri"/>
                  </a:rPr>
                  <a:t>Podlech</a:t>
                </a:r>
                <a:endParaRPr lang="de-DE" sz="1400" b="0" strike="noStrike" spc="-1" dirty="0">
                  <a:latin typeface="Calibri"/>
                </a:endParaRPr>
              </a:p>
              <a:p>
                <a:pPr>
                  <a:lnSpc>
                    <a:spcPct val="100000"/>
                  </a:lnSpc>
                </a:pPr>
                <a:r>
                  <a:rPr lang="de-DE" sz="1400" b="0" strike="noStrike" spc="-1" dirty="0">
                    <a:solidFill>
                      <a:srgbClr val="000000"/>
                    </a:solidFill>
                    <a:latin typeface="Calibri"/>
                  </a:rPr>
                  <a:t>    O. Meusel</a:t>
                </a:r>
                <a:endParaRPr lang="de-DE" sz="1400" b="0" strike="noStrike" spc="-1" dirty="0">
                  <a:latin typeface="Calibri"/>
                </a:endParaRPr>
              </a:p>
              <a:p>
                <a:pPr>
                  <a:lnSpc>
                    <a:spcPct val="100000"/>
                  </a:lnSpc>
                  <a:spcBef>
                    <a:spcPts val="300"/>
                  </a:spcBef>
                </a:pPr>
                <a:r>
                  <a:rPr lang="de-DE" sz="1400" b="1" i="1" strike="noStrike" spc="-1" dirty="0">
                    <a:solidFill>
                      <a:srgbClr val="18541D"/>
                    </a:solidFill>
                    <a:latin typeface="Calibri"/>
                  </a:rPr>
                  <a:t>- </a:t>
                </a:r>
                <a:r>
                  <a:rPr lang="de-DE" sz="1400" b="1" i="1" strike="noStrike" spc="-1" dirty="0" err="1">
                    <a:solidFill>
                      <a:srgbClr val="18541D"/>
                    </a:solidFill>
                    <a:latin typeface="Calibri"/>
                  </a:rPr>
                  <a:t>Accelerator</a:t>
                </a:r>
                <a:endParaRPr lang="de-DE" sz="1400" b="0" strike="noStrike" spc="-1" dirty="0">
                  <a:latin typeface="Calibri"/>
                </a:endParaRPr>
              </a:p>
              <a:p>
                <a:pPr>
                  <a:lnSpc>
                    <a:spcPct val="100000"/>
                  </a:lnSpc>
                  <a:spcBef>
                    <a:spcPts val="601"/>
                  </a:spcBef>
                </a:pPr>
                <a:endParaRPr lang="de-DE" sz="1400" b="0" strike="noStrike" spc="-1" dirty="0">
                  <a:latin typeface="Calibri"/>
                </a:endParaRPr>
              </a:p>
              <a:p>
                <a:pPr>
                  <a:lnSpc>
                    <a:spcPct val="100000"/>
                  </a:lnSpc>
                </a:pPr>
                <a:endParaRPr lang="de-DE" sz="900" b="0" strike="noStrike" spc="-1" dirty="0">
                  <a:solidFill>
                    <a:srgbClr val="000000"/>
                  </a:solidFill>
                  <a:latin typeface="Calibri"/>
                </a:endParaRPr>
              </a:p>
              <a:p>
                <a:pPr>
                  <a:lnSpc>
                    <a:spcPct val="100000"/>
                  </a:lnSpc>
                </a:pPr>
                <a:r>
                  <a:rPr lang="de-DE" sz="1430" b="0" strike="noStrike" spc="-1" dirty="0">
                    <a:solidFill>
                      <a:srgbClr val="000000"/>
                    </a:solidFill>
                    <a:latin typeface="Calibri"/>
                  </a:rPr>
                  <a:t>    </a:t>
                </a:r>
                <a:r>
                  <a:rPr lang="de-DE" sz="1400" b="0" strike="noStrike" spc="-1" dirty="0">
                    <a:solidFill>
                      <a:srgbClr val="000000"/>
                    </a:solidFill>
                    <a:latin typeface="Calibri"/>
                  </a:rPr>
                  <a:t>W. Barth</a:t>
                </a:r>
                <a:endParaRPr lang="de-DE" sz="1400" b="0" strike="noStrike" spc="-1" dirty="0">
                  <a:latin typeface="Calibri"/>
                </a:endParaRPr>
              </a:p>
              <a:p>
                <a:pPr>
                  <a:lnSpc>
                    <a:spcPct val="100000"/>
                  </a:lnSpc>
                  <a:spcBef>
                    <a:spcPts val="300"/>
                  </a:spcBef>
                </a:pPr>
                <a:r>
                  <a:rPr lang="de-DE" sz="1400" b="1" i="1" strike="noStrike" spc="-1" dirty="0">
                    <a:solidFill>
                      <a:srgbClr val="18541D"/>
                    </a:solidFill>
                    <a:latin typeface="Calibri"/>
                  </a:rPr>
                  <a:t>- </a:t>
                </a:r>
                <a:r>
                  <a:rPr lang="de-DE" sz="1400" b="1" i="1" strike="noStrike" spc="-1" dirty="0" err="1">
                    <a:solidFill>
                      <a:srgbClr val="18541D"/>
                    </a:solidFill>
                    <a:latin typeface="Calibri"/>
                  </a:rPr>
                  <a:t>Accelerator</a:t>
                </a:r>
                <a:endParaRPr lang="de-DE" sz="1400" b="0" strike="noStrike" spc="-1" dirty="0">
                  <a:latin typeface="Calibri"/>
                </a:endParaRPr>
              </a:p>
            </p:txBody>
          </p:sp>
          <p:grpSp>
            <p:nvGrpSpPr>
              <p:cNvPr id="31" name="Gruppieren 2">
                <a:extLst>
                  <a:ext uri="{FF2B5EF4-FFF2-40B4-BE49-F238E27FC236}">
                    <a16:creationId xmlns:a16="http://schemas.microsoft.com/office/drawing/2014/main" id="{FCA50FF7-7B7D-87D9-8D17-C3320414B64B}"/>
                  </a:ext>
                </a:extLst>
              </p:cNvPr>
              <p:cNvGrpSpPr/>
              <p:nvPr/>
            </p:nvGrpSpPr>
            <p:grpSpPr>
              <a:xfrm>
                <a:off x="4316760" y="4941168"/>
                <a:ext cx="1778760" cy="364552"/>
                <a:chOff x="4316760" y="4941168"/>
                <a:chExt cx="1778760" cy="364552"/>
              </a:xfrm>
            </p:grpSpPr>
            <p:pic>
              <p:nvPicPr>
                <p:cNvPr id="32" name="Bild 3">
                  <a:extLst>
                    <a:ext uri="{FF2B5EF4-FFF2-40B4-BE49-F238E27FC236}">
                      <a16:creationId xmlns:a16="http://schemas.microsoft.com/office/drawing/2014/main" id="{A50A5852-3F5E-58CC-9295-2C3A6D445BE0}"/>
                    </a:ext>
                  </a:extLst>
                </p:cNvPr>
                <p:cNvPicPr/>
                <p:nvPr/>
              </p:nvPicPr>
              <p:blipFill>
                <a:blip r:embed="rId7" cstate="screen">
                  <a:extLst>
                    <a:ext uri="{28A0092B-C50C-407E-A947-70E740481C1C}">
                      <a14:useLocalDpi xmlns:a14="http://schemas.microsoft.com/office/drawing/2010/main"/>
                    </a:ext>
                  </a:extLst>
                </a:blip>
                <a:stretch/>
              </p:blipFill>
              <p:spPr>
                <a:xfrm>
                  <a:off x="4316760" y="4950760"/>
                  <a:ext cx="1778760" cy="354960"/>
                </a:xfrm>
                <a:prstGeom prst="rect">
                  <a:avLst/>
                </a:prstGeom>
                <a:ln w="0">
                  <a:noFill/>
                </a:ln>
              </p:spPr>
            </p:pic>
            <p:sp>
              <p:nvSpPr>
                <p:cNvPr id="33" name="Textfeld 41">
                  <a:extLst>
                    <a:ext uri="{FF2B5EF4-FFF2-40B4-BE49-F238E27FC236}">
                      <a16:creationId xmlns:a16="http://schemas.microsoft.com/office/drawing/2014/main" id="{5CE4EF06-09D3-3E50-9454-D5204AD159E9}"/>
                    </a:ext>
                  </a:extLst>
                </p:cNvPr>
                <p:cNvSpPr/>
                <p:nvPr/>
              </p:nvSpPr>
              <p:spPr>
                <a:xfrm>
                  <a:off x="4956480" y="4941168"/>
                  <a:ext cx="669960" cy="320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5000"/>
                    </a:lnSpc>
                  </a:pPr>
                  <a:r>
                    <a:rPr lang="en-US" sz="1590" b="1" strike="noStrike" spc="-1" dirty="0">
                      <a:solidFill>
                        <a:srgbClr val="0070C0"/>
                      </a:solidFill>
                      <a:latin typeface="Arial"/>
                    </a:rPr>
                    <a:t>/ HIM</a:t>
                  </a:r>
                  <a:endParaRPr lang="de-DE" sz="1590" b="0" strike="noStrike" spc="-1" dirty="0">
                    <a:latin typeface="Calibri"/>
                  </a:endParaRPr>
                </a:p>
              </p:txBody>
            </p:sp>
          </p:grpSp>
        </p:grpSp>
        <p:pic>
          <p:nvPicPr>
            <p:cNvPr id="8" name="Grafik 22">
              <a:extLst>
                <a:ext uri="{FF2B5EF4-FFF2-40B4-BE49-F238E27FC236}">
                  <a16:creationId xmlns:a16="http://schemas.microsoft.com/office/drawing/2014/main" id="{C2FE5D56-12C5-4A24-DF6B-F18A52BFC65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575701" y="4411638"/>
              <a:ext cx="1435023" cy="654916"/>
            </a:xfrm>
            <a:prstGeom prst="rect">
              <a:avLst/>
            </a:prstGeom>
          </p:spPr>
        </p:pic>
        <p:grpSp>
          <p:nvGrpSpPr>
            <p:cNvPr id="9" name="Gruppieren 26">
              <a:extLst>
                <a:ext uri="{FF2B5EF4-FFF2-40B4-BE49-F238E27FC236}">
                  <a16:creationId xmlns:a16="http://schemas.microsoft.com/office/drawing/2014/main" id="{CF40CF13-2563-8AE9-7BF7-BA21A3D0DE22}"/>
                </a:ext>
              </a:extLst>
            </p:cNvPr>
            <p:cNvGrpSpPr/>
            <p:nvPr/>
          </p:nvGrpSpPr>
          <p:grpSpPr>
            <a:xfrm>
              <a:off x="7248128" y="5517531"/>
              <a:ext cx="1619009" cy="409149"/>
              <a:chOff x="6592131" y="5517531"/>
              <a:chExt cx="1619009" cy="409149"/>
            </a:xfrm>
          </p:grpSpPr>
          <p:pic>
            <p:nvPicPr>
              <p:cNvPr id="19" name="Grafik 24">
                <a:extLst>
                  <a:ext uri="{FF2B5EF4-FFF2-40B4-BE49-F238E27FC236}">
                    <a16:creationId xmlns:a16="http://schemas.microsoft.com/office/drawing/2014/main" id="{43E141C4-1C14-5EC5-8605-65B1AF2D35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131" y="5517531"/>
                <a:ext cx="409149" cy="409149"/>
              </a:xfrm>
              <a:prstGeom prst="rect">
                <a:avLst/>
              </a:prstGeom>
            </p:spPr>
          </p:pic>
          <p:sp>
            <p:nvSpPr>
              <p:cNvPr id="20" name="Textfeld 25">
                <a:extLst>
                  <a:ext uri="{FF2B5EF4-FFF2-40B4-BE49-F238E27FC236}">
                    <a16:creationId xmlns:a16="http://schemas.microsoft.com/office/drawing/2014/main" id="{346D5243-A253-3DF7-F952-986FB99826C2}"/>
                  </a:ext>
                </a:extLst>
              </p:cNvPr>
              <p:cNvSpPr txBox="1"/>
              <p:nvPr/>
            </p:nvSpPr>
            <p:spPr>
              <a:xfrm>
                <a:off x="6878275" y="5548025"/>
                <a:ext cx="1332865" cy="326243"/>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95000"/>
                  </a:lnSpc>
                </a:pPr>
                <a:r>
                  <a:rPr lang="de-DE" sz="1600" dirty="0">
                    <a:solidFill>
                      <a:srgbClr val="0070C0"/>
                    </a:solidFill>
                    <a:latin typeface="Calibri" panose="020F0502020204030204" pitchFamily="34" charset="0"/>
                    <a:cs typeface="Calibri" panose="020F0502020204030204" pitchFamily="34" charset="0"/>
                  </a:rPr>
                  <a:t>@hbsneutron</a:t>
                </a:r>
              </a:p>
            </p:txBody>
          </p:sp>
        </p:grpSp>
        <p:sp>
          <p:nvSpPr>
            <p:cNvPr id="10" name="Textfeld 28">
              <a:extLst>
                <a:ext uri="{FF2B5EF4-FFF2-40B4-BE49-F238E27FC236}">
                  <a16:creationId xmlns:a16="http://schemas.microsoft.com/office/drawing/2014/main" id="{2351B570-742F-39A8-936D-A3D43873C8DA}"/>
                </a:ext>
              </a:extLst>
            </p:cNvPr>
            <p:cNvSpPr txBox="1"/>
            <p:nvPr/>
          </p:nvSpPr>
          <p:spPr>
            <a:xfrm>
              <a:off x="9696400" y="5535714"/>
              <a:ext cx="2313038" cy="33855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00" dirty="0">
                  <a:solidFill>
                    <a:srgbClr val="0070C0"/>
                  </a:solidFill>
                  <a:latin typeface="Calibri" panose="020F0502020204030204" pitchFamily="34" charset="0"/>
                  <a:cs typeface="Calibri" panose="020F0502020204030204" pitchFamily="34" charset="0"/>
                </a:rPr>
                <a:t>https://hbs.fz-juelich.de/</a:t>
              </a:r>
            </a:p>
          </p:txBody>
        </p:sp>
        <p:grpSp>
          <p:nvGrpSpPr>
            <p:cNvPr id="11" name="Gruppieren 31">
              <a:extLst>
                <a:ext uri="{FF2B5EF4-FFF2-40B4-BE49-F238E27FC236}">
                  <a16:creationId xmlns:a16="http://schemas.microsoft.com/office/drawing/2014/main" id="{CA1CC92C-1AB4-AE64-4D4B-1F76B6E41CEF}"/>
                </a:ext>
              </a:extLst>
            </p:cNvPr>
            <p:cNvGrpSpPr/>
            <p:nvPr/>
          </p:nvGrpSpPr>
          <p:grpSpPr>
            <a:xfrm>
              <a:off x="6528048" y="4001048"/>
              <a:ext cx="3905296" cy="1346760"/>
              <a:chOff x="6528048" y="4001048"/>
              <a:chExt cx="3905296" cy="1346760"/>
            </a:xfrm>
          </p:grpSpPr>
          <p:grpSp>
            <p:nvGrpSpPr>
              <p:cNvPr id="15" name="Gruppieren 5">
                <a:extLst>
                  <a:ext uri="{FF2B5EF4-FFF2-40B4-BE49-F238E27FC236}">
                    <a16:creationId xmlns:a16="http://schemas.microsoft.com/office/drawing/2014/main" id="{D8354731-D403-0B4C-D420-F344EB54E31D}"/>
                  </a:ext>
                </a:extLst>
              </p:cNvPr>
              <p:cNvGrpSpPr>
                <a:grpSpLocks noChangeAspect="1"/>
              </p:cNvGrpSpPr>
              <p:nvPr/>
            </p:nvGrpSpPr>
            <p:grpSpPr>
              <a:xfrm>
                <a:off x="6528048" y="4001048"/>
                <a:ext cx="3905296" cy="1346760"/>
                <a:chOff x="6863400" y="4293000"/>
                <a:chExt cx="4488840" cy="1548000"/>
              </a:xfrm>
            </p:grpSpPr>
            <p:pic>
              <p:nvPicPr>
                <p:cNvPr id="17" name="Grafik 4">
                  <a:extLst>
                    <a:ext uri="{FF2B5EF4-FFF2-40B4-BE49-F238E27FC236}">
                      <a16:creationId xmlns:a16="http://schemas.microsoft.com/office/drawing/2014/main" id="{E7CB5A66-F3BC-A4CB-2B29-618E972B3DF4}"/>
                    </a:ext>
                  </a:extLst>
                </p:cNvPr>
                <p:cNvPicPr/>
                <p:nvPr/>
              </p:nvPicPr>
              <p:blipFill>
                <a:blip r:embed="rId10">
                  <a:extLst>
                    <a:ext uri="{28A0092B-C50C-407E-A947-70E740481C1C}">
                      <a14:useLocalDpi xmlns:a14="http://schemas.microsoft.com/office/drawing/2010/main" val="0"/>
                    </a:ext>
                  </a:extLst>
                </a:blip>
                <a:stretch/>
              </p:blipFill>
              <p:spPr>
                <a:xfrm>
                  <a:off x="6863400" y="4293000"/>
                  <a:ext cx="3631320" cy="1548000"/>
                </a:xfrm>
                <a:prstGeom prst="rect">
                  <a:avLst/>
                </a:prstGeom>
                <a:ln w="0">
                  <a:noFill/>
                </a:ln>
              </p:spPr>
            </p:pic>
            <p:pic>
              <p:nvPicPr>
                <p:cNvPr id="18" name="Picture 17" descr="Imprint - Research in Germany">
                  <a:extLst>
                    <a:ext uri="{FF2B5EF4-FFF2-40B4-BE49-F238E27FC236}">
                      <a16:creationId xmlns:a16="http://schemas.microsoft.com/office/drawing/2014/main" id="{D51D451B-77D0-B3EF-1E80-8D1F5CC43D7A}"/>
                    </a:ext>
                  </a:extLst>
                </p:cNvPr>
                <p:cNvPicPr/>
                <p:nvPr/>
              </p:nvPicPr>
              <p:blipFill>
                <a:blip r:embed="rId11"/>
                <a:stretch/>
              </p:blipFill>
              <p:spPr>
                <a:xfrm>
                  <a:off x="10194480" y="4818600"/>
                  <a:ext cx="1157760" cy="699120"/>
                </a:xfrm>
                <a:prstGeom prst="rect">
                  <a:avLst/>
                </a:prstGeom>
                <a:ln w="0">
                  <a:noFill/>
                </a:ln>
              </p:spPr>
            </p:pic>
          </p:grpSp>
          <p:pic>
            <p:nvPicPr>
              <p:cNvPr id="16" name="Grafik 30">
                <a:extLst>
                  <a:ext uri="{FF2B5EF4-FFF2-40B4-BE49-F238E27FC236}">
                    <a16:creationId xmlns:a16="http://schemas.microsoft.com/office/drawing/2014/main" id="{2D7A0ECE-478F-36FD-AEAD-770DC4E0F4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51877" y="5157192"/>
                <a:ext cx="434663" cy="164790"/>
              </a:xfrm>
              <a:prstGeom prst="rect">
                <a:avLst/>
              </a:prstGeom>
            </p:spPr>
          </p:pic>
        </p:grpSp>
        <p:pic>
          <p:nvPicPr>
            <p:cNvPr id="12" name="Grafik 33">
              <a:extLst>
                <a:ext uri="{FF2B5EF4-FFF2-40B4-BE49-F238E27FC236}">
                  <a16:creationId xmlns:a16="http://schemas.microsoft.com/office/drawing/2014/main" id="{D804CC9F-AD22-C9D0-9BE1-71CAF9998D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43204" y="5900388"/>
              <a:ext cx="888700" cy="336924"/>
            </a:xfrm>
            <a:prstGeom prst="rect">
              <a:avLst/>
            </a:prstGeom>
          </p:spPr>
        </p:pic>
        <p:sp>
          <p:nvSpPr>
            <p:cNvPr id="13" name="Textfeld 37">
              <a:extLst>
                <a:ext uri="{FF2B5EF4-FFF2-40B4-BE49-F238E27FC236}">
                  <a16:creationId xmlns:a16="http://schemas.microsoft.com/office/drawing/2014/main" id="{34FC8EC3-E5F7-6E8D-31DD-2D5308368B7D}"/>
                </a:ext>
              </a:extLst>
            </p:cNvPr>
            <p:cNvSpPr txBox="1"/>
            <p:nvPr/>
          </p:nvSpPr>
          <p:spPr>
            <a:xfrm>
              <a:off x="4361204" y="6227640"/>
              <a:ext cx="1486817" cy="501676"/>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95000"/>
                </a:lnSpc>
              </a:pPr>
              <a:r>
                <a:rPr lang="de-DE" sz="1400" dirty="0">
                  <a:latin typeface="Calibri" panose="020F0502020204030204" pitchFamily="34" charset="0"/>
                  <a:cs typeface="Calibri" panose="020F0502020204030204" pitchFamily="34" charset="0"/>
                </a:rPr>
                <a:t>   J. Fenske</a:t>
              </a:r>
            </a:p>
            <a:p>
              <a:pPr algn="l">
                <a:lnSpc>
                  <a:spcPct val="95000"/>
                </a:lnSpc>
              </a:pPr>
              <a:r>
                <a:rPr lang="de-DE" sz="1400" b="1" i="1" dirty="0">
                  <a:solidFill>
                    <a:schemeClr val="accent3">
                      <a:lumMod val="50000"/>
                    </a:schemeClr>
                  </a:solidFill>
                  <a:latin typeface="Calibri" panose="020F0502020204030204" pitchFamily="34" charset="0"/>
                  <a:cs typeface="Calibri" panose="020F0502020204030204" pitchFamily="34" charset="0"/>
                </a:rPr>
                <a:t>- Instrumentation</a:t>
              </a:r>
            </a:p>
          </p:txBody>
        </p:sp>
        <p:pic>
          <p:nvPicPr>
            <p:cNvPr id="14" name="Grafik 27">
              <a:extLst>
                <a:ext uri="{FF2B5EF4-FFF2-40B4-BE49-F238E27FC236}">
                  <a16:creationId xmlns:a16="http://schemas.microsoft.com/office/drawing/2014/main" id="{D3915536-CB5F-33FC-A72D-8473CC37BD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50701" y="332656"/>
              <a:ext cx="4257867" cy="3614822"/>
            </a:xfrm>
            <a:prstGeom prst="rect">
              <a:avLst/>
            </a:prstGeom>
          </p:spPr>
        </p:pic>
      </p:grpSp>
    </p:spTree>
    <p:extLst>
      <p:ext uri="{BB962C8B-B14F-4D97-AF65-F5344CB8AC3E}">
        <p14:creationId xmlns:p14="http://schemas.microsoft.com/office/powerpoint/2010/main" val="2306128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a:t>Topics</a:t>
            </a:r>
          </a:p>
        </p:txBody>
      </p:sp>
      <p:sp>
        <p:nvSpPr>
          <p:cNvPr id="3" name="Textfeld 2"/>
          <p:cNvSpPr txBox="1"/>
          <p:nvPr/>
        </p:nvSpPr>
        <p:spPr>
          <a:xfrm>
            <a:off x="983432" y="1196752"/>
            <a:ext cx="8531959" cy="4305730"/>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000" dirty="0">
                <a:solidFill>
                  <a:srgbClr val="272727"/>
                </a:solidFill>
              </a:rPr>
              <a:t>Introduction</a:t>
            </a:r>
          </a:p>
          <a:p>
            <a:pPr marL="342900" indent="-342900">
              <a:lnSpc>
                <a:spcPct val="200000"/>
              </a:lnSpc>
              <a:buFont typeface="Arial" panose="020B0604020202020204" pitchFamily="34" charset="0"/>
              <a:buChar char="•"/>
            </a:pPr>
            <a:r>
              <a:rPr lang="en-US" sz="2000" dirty="0">
                <a:solidFill>
                  <a:schemeClr val="bg1">
                    <a:lumMod val="75000"/>
                  </a:schemeClr>
                </a:solidFill>
              </a:rPr>
              <a:t>Experimental setup</a:t>
            </a:r>
            <a:endParaRPr lang="de-DE" sz="2000" dirty="0">
              <a:solidFill>
                <a:schemeClr val="bg1">
                  <a:lumMod val="75000"/>
                </a:schemeClr>
              </a:solidFill>
            </a:endParaRPr>
          </a:p>
          <a:p>
            <a:pPr marL="342900" indent="-342900">
              <a:lnSpc>
                <a:spcPct val="200000"/>
              </a:lnSpc>
              <a:buFont typeface="Arial" panose="020B0604020202020204" pitchFamily="34" charset="0"/>
              <a:buChar char="•"/>
            </a:pPr>
            <a:r>
              <a:rPr lang="en-US" sz="2000" b="0" i="0" dirty="0">
                <a:solidFill>
                  <a:schemeClr val="bg1">
                    <a:lumMod val="75000"/>
                  </a:schemeClr>
                </a:solidFill>
                <a:effectLst/>
              </a:rPr>
              <a:t>Results</a:t>
            </a:r>
          </a:p>
          <a:p>
            <a:pPr marL="342900" indent="-342900">
              <a:lnSpc>
                <a:spcPct val="200000"/>
              </a:lnSpc>
              <a:buFont typeface="Arial" panose="020B0604020202020204" pitchFamily="34" charset="0"/>
              <a:buChar char="•"/>
            </a:pPr>
            <a:r>
              <a:rPr lang="en-US" sz="2000" dirty="0">
                <a:solidFill>
                  <a:schemeClr val="bg1">
                    <a:lumMod val="75000"/>
                  </a:schemeClr>
                </a:solidFill>
              </a:rPr>
              <a:t>Correction processing</a:t>
            </a:r>
          </a:p>
          <a:p>
            <a:pPr marL="342900" indent="-342900">
              <a:lnSpc>
                <a:spcPct val="200000"/>
              </a:lnSpc>
              <a:buFont typeface="Arial" panose="020B0604020202020204" pitchFamily="34" charset="0"/>
              <a:buChar char="•"/>
            </a:pPr>
            <a:r>
              <a:rPr lang="en-US" sz="2000" b="0" i="0" dirty="0">
                <a:solidFill>
                  <a:schemeClr val="bg1">
                    <a:lumMod val="75000"/>
                  </a:schemeClr>
                </a:solidFill>
                <a:effectLst/>
              </a:rPr>
              <a:t>Neutron temperature extraction</a:t>
            </a:r>
          </a:p>
          <a:p>
            <a:pPr marL="342900" indent="-342900">
              <a:lnSpc>
                <a:spcPct val="200000"/>
              </a:lnSpc>
              <a:buFont typeface="Arial" panose="020B0604020202020204" pitchFamily="34" charset="0"/>
              <a:buChar char="•"/>
            </a:pPr>
            <a:r>
              <a:rPr lang="en-US" sz="2000" dirty="0">
                <a:solidFill>
                  <a:schemeClr val="bg1">
                    <a:lumMod val="75000"/>
                  </a:schemeClr>
                </a:solidFill>
              </a:rPr>
              <a:t>Cross section generation</a:t>
            </a:r>
            <a:endParaRPr lang="en-US" sz="2000" b="0" i="0" dirty="0">
              <a:solidFill>
                <a:schemeClr val="bg1">
                  <a:lumMod val="75000"/>
                </a:schemeClr>
              </a:solidFill>
              <a:effectLst/>
            </a:endParaRPr>
          </a:p>
          <a:p>
            <a:pPr marL="342900" indent="-342900" algn="l">
              <a:lnSpc>
                <a:spcPct val="200000"/>
              </a:lnSpc>
              <a:buFont typeface="Arial" panose="020B0604020202020204" pitchFamily="34" charset="0"/>
              <a:buChar char="•"/>
            </a:pPr>
            <a:r>
              <a:rPr lang="en-US" sz="2000" dirty="0">
                <a:solidFill>
                  <a:schemeClr val="bg1">
                    <a:lumMod val="75000"/>
                  </a:schemeClr>
                </a:solidFill>
                <a:cs typeface="Arial" panose="020B0604020202020204" pitchFamily="34" charset="0"/>
              </a:rPr>
              <a:t>PHITS simulations and outlook</a:t>
            </a:r>
            <a:endParaRPr lang="de-DE" sz="2000" dirty="0">
              <a:solidFill>
                <a:schemeClr val="bg1">
                  <a:lumMod val="75000"/>
                </a:schemeClr>
              </a:solidFill>
            </a:endParaRPr>
          </a:p>
        </p:txBody>
      </p:sp>
    </p:spTree>
    <p:extLst>
      <p:ext uri="{BB962C8B-B14F-4D97-AF65-F5344CB8AC3E}">
        <p14:creationId xmlns:p14="http://schemas.microsoft.com/office/powerpoint/2010/main" val="3537647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dirty="0"/>
              <a:t>Introduction</a:t>
            </a:r>
          </a:p>
          <a:p>
            <a:endParaRPr lang="de-DE" dirty="0"/>
          </a:p>
        </p:txBody>
      </p:sp>
      <p:graphicFrame>
        <p:nvGraphicFramePr>
          <p:cNvPr id="7" name="Table 6">
            <a:extLst>
              <a:ext uri="{FF2B5EF4-FFF2-40B4-BE49-F238E27FC236}">
                <a16:creationId xmlns:a16="http://schemas.microsoft.com/office/drawing/2014/main" id="{0FE44FCF-B213-1344-76F6-7404D6E2769D}"/>
              </a:ext>
            </a:extLst>
          </p:cNvPr>
          <p:cNvGraphicFramePr>
            <a:graphicFrameLocks noGrp="1"/>
          </p:cNvGraphicFramePr>
          <p:nvPr>
            <p:extLst>
              <p:ext uri="{D42A27DB-BD31-4B8C-83A1-F6EECF244321}">
                <p14:modId xmlns:p14="http://schemas.microsoft.com/office/powerpoint/2010/main" val="4273751839"/>
              </p:ext>
            </p:extLst>
          </p:nvPr>
        </p:nvGraphicFramePr>
        <p:xfrm>
          <a:off x="480485" y="1700808"/>
          <a:ext cx="5183467" cy="3290468"/>
        </p:xfrm>
        <a:graphic>
          <a:graphicData uri="http://schemas.openxmlformats.org/drawingml/2006/table">
            <a:tbl>
              <a:tblPr firstRow="1" bandRow="1">
                <a:tableStyleId>{5C22544A-7EE6-4342-B048-85BDC9FD1C3A}</a:tableStyleId>
              </a:tblPr>
              <a:tblGrid>
                <a:gridCol w="1943107">
                  <a:extLst>
                    <a:ext uri="{9D8B030D-6E8A-4147-A177-3AD203B41FA5}">
                      <a16:colId xmlns:a16="http://schemas.microsoft.com/office/drawing/2014/main" val="958493452"/>
                    </a:ext>
                  </a:extLst>
                </a:gridCol>
                <a:gridCol w="3240360">
                  <a:extLst>
                    <a:ext uri="{9D8B030D-6E8A-4147-A177-3AD203B41FA5}">
                      <a16:colId xmlns:a16="http://schemas.microsoft.com/office/drawing/2014/main" val="74539778"/>
                    </a:ext>
                  </a:extLst>
                </a:gridCol>
              </a:tblGrid>
              <a:tr h="396044">
                <a:tc>
                  <a:txBody>
                    <a:bodyPr/>
                    <a:lstStyle/>
                    <a:p>
                      <a:pPr fontAlgn="b"/>
                      <a:r>
                        <a:rPr lang="fr-FR" sz="1400" b="1" dirty="0">
                          <a:effectLst/>
                          <a:latin typeface="+mj-lt"/>
                        </a:rPr>
                        <a:t>Materials</a:t>
                      </a:r>
                    </a:p>
                  </a:txBody>
                  <a:tcPr anchor="b"/>
                </a:tc>
                <a:tc>
                  <a:txBody>
                    <a:bodyPr/>
                    <a:lstStyle/>
                    <a:p>
                      <a:pPr fontAlgn="b"/>
                      <a:r>
                        <a:rPr lang="de-DE" sz="1400" b="1" dirty="0">
                          <a:effectLst/>
                          <a:latin typeface="+mj-lt"/>
                        </a:rPr>
                        <a:t>Hydrogen Atom Density (atoms/cm³)</a:t>
                      </a:r>
                    </a:p>
                  </a:txBody>
                  <a:tcPr anchor="b"/>
                </a:tc>
                <a:extLst>
                  <a:ext uri="{0D108BD9-81ED-4DB2-BD59-A6C34878D82A}">
                    <a16:rowId xmlns:a16="http://schemas.microsoft.com/office/drawing/2014/main" val="228935287"/>
                  </a:ext>
                </a:extLst>
              </a:tr>
              <a:tr h="396044">
                <a:tc>
                  <a:txBody>
                    <a:bodyPr/>
                    <a:lstStyle/>
                    <a:p>
                      <a:pPr fontAlgn="base"/>
                      <a:r>
                        <a:rPr lang="fr-FR" sz="1400" dirty="0" err="1">
                          <a:effectLst/>
                          <a:latin typeface="+mj-lt"/>
                        </a:rPr>
                        <a:t>Polyethylene</a:t>
                      </a:r>
                      <a:r>
                        <a:rPr lang="fr-FR" sz="1400" dirty="0">
                          <a:effectLst/>
                          <a:latin typeface="+mj-lt"/>
                        </a:rPr>
                        <a:t> (HDPE)</a:t>
                      </a:r>
                    </a:p>
                  </a:txBody>
                  <a:tcPr anchor="ctr"/>
                </a:tc>
                <a:tc>
                  <a:txBody>
                    <a:bodyPr/>
                    <a:lstStyle/>
                    <a:p>
                      <a:pPr fontAlgn="base"/>
                      <a:r>
                        <a:rPr lang="en-DE" sz="1400" dirty="0">
                          <a:effectLst/>
                          <a:latin typeface="+mj-lt"/>
                        </a:rPr>
                        <a:t>8.07</a:t>
                      </a:r>
                      <a:r>
                        <a:rPr lang="en-US" sz="1400" dirty="0">
                          <a:effectLst/>
                          <a:latin typeface="+mj-lt"/>
                        </a:rPr>
                        <a:t> </a:t>
                      </a:r>
                      <a:r>
                        <a:rPr lang="en-DE" sz="1400" dirty="0">
                          <a:effectLst/>
                          <a:latin typeface="+mj-lt"/>
                        </a:rPr>
                        <a:t>×</a:t>
                      </a:r>
                      <a:r>
                        <a:rPr lang="en-US" sz="1400" dirty="0">
                          <a:effectLst/>
                          <a:latin typeface="+mj-lt"/>
                        </a:rPr>
                        <a:t> </a:t>
                      </a:r>
                      <a:r>
                        <a:rPr lang="en-DE" sz="1400" dirty="0">
                          <a:effectLst/>
                          <a:latin typeface="+mj-lt"/>
                        </a:rPr>
                        <a:t>10</a:t>
                      </a:r>
                      <a:r>
                        <a:rPr lang="en-DE" sz="1400" baseline="0" dirty="0">
                          <a:effectLst/>
                          <a:latin typeface="+mj-lt"/>
                          <a:cs typeface="Times New Roman" panose="02020603050405020304" pitchFamily="18" charset="0"/>
                        </a:rPr>
                        <a:t>²²</a:t>
                      </a:r>
                      <a:endParaRPr lang="en-DE" sz="1400" dirty="0">
                        <a:effectLst/>
                        <a:latin typeface="+mj-lt"/>
                      </a:endParaRPr>
                    </a:p>
                  </a:txBody>
                  <a:tcPr anchor="ctr"/>
                </a:tc>
                <a:extLst>
                  <a:ext uri="{0D108BD9-81ED-4DB2-BD59-A6C34878D82A}">
                    <a16:rowId xmlns:a16="http://schemas.microsoft.com/office/drawing/2014/main" val="2302729708"/>
                  </a:ext>
                </a:extLst>
              </a:tr>
              <a:tr h="396044">
                <a:tc>
                  <a:txBody>
                    <a:bodyPr/>
                    <a:lstStyle/>
                    <a:p>
                      <a:pPr fontAlgn="base"/>
                      <a:r>
                        <a:rPr lang="fr-FR" sz="1400" dirty="0" err="1">
                          <a:effectLst/>
                          <a:latin typeface="+mj-lt"/>
                        </a:rPr>
                        <a:t>Liquid</a:t>
                      </a:r>
                      <a:r>
                        <a:rPr lang="fr-FR" sz="1400" dirty="0">
                          <a:effectLst/>
                          <a:latin typeface="+mj-lt"/>
                        </a:rPr>
                        <a:t> </a:t>
                      </a:r>
                      <a:r>
                        <a:rPr lang="fr-FR" sz="1400" dirty="0" err="1">
                          <a:effectLst/>
                          <a:latin typeface="+mj-lt"/>
                        </a:rPr>
                        <a:t>Hydrogen</a:t>
                      </a:r>
                      <a:endParaRPr lang="fr-FR" sz="1400" dirty="0">
                        <a:effectLst/>
                        <a:latin typeface="+mj-lt"/>
                      </a:endParaRPr>
                    </a:p>
                  </a:txBody>
                  <a:tcPr anchor="ctr"/>
                </a:tc>
                <a:tc>
                  <a:txBody>
                    <a:bodyPr/>
                    <a:lstStyle/>
                    <a:p>
                      <a:pPr fontAlgn="base"/>
                      <a:r>
                        <a:rPr lang="en-DE" sz="1400" dirty="0">
                          <a:effectLst/>
                          <a:latin typeface="+mj-lt"/>
                        </a:rPr>
                        <a:t>4.18</a:t>
                      </a:r>
                      <a:r>
                        <a:rPr lang="en-US" sz="1400" dirty="0">
                          <a:effectLst/>
                          <a:latin typeface="+mj-lt"/>
                        </a:rPr>
                        <a:t> </a:t>
                      </a:r>
                      <a:r>
                        <a:rPr lang="en-DE" sz="1400" dirty="0">
                          <a:effectLst/>
                          <a:latin typeface="+mj-lt"/>
                        </a:rPr>
                        <a:t>×</a:t>
                      </a:r>
                      <a:r>
                        <a:rPr lang="en-US" sz="1400" dirty="0">
                          <a:effectLst/>
                          <a:latin typeface="+mj-lt"/>
                        </a:rPr>
                        <a:t> </a:t>
                      </a:r>
                      <a:r>
                        <a:rPr lang="en-DE" sz="1400" dirty="0">
                          <a:effectLst/>
                          <a:latin typeface="+mj-lt"/>
                        </a:rPr>
                        <a:t>10</a:t>
                      </a:r>
                      <a:r>
                        <a:rPr lang="en-DE" sz="1400" baseline="0" dirty="0">
                          <a:effectLst/>
                          <a:latin typeface="+mj-lt"/>
                          <a:cs typeface="Times New Roman" panose="02020603050405020304" pitchFamily="18" charset="0"/>
                        </a:rPr>
                        <a:t>²²</a:t>
                      </a:r>
                      <a:endParaRPr lang="en-DE" sz="1400" baseline="0" dirty="0">
                        <a:effectLst/>
                        <a:latin typeface="+mj-lt"/>
                      </a:endParaRPr>
                    </a:p>
                  </a:txBody>
                  <a:tcPr anchor="ctr"/>
                </a:tc>
                <a:extLst>
                  <a:ext uri="{0D108BD9-81ED-4DB2-BD59-A6C34878D82A}">
                    <a16:rowId xmlns:a16="http://schemas.microsoft.com/office/drawing/2014/main" val="2645205541"/>
                  </a:ext>
                </a:extLst>
              </a:tr>
              <a:tr h="396044">
                <a:tc>
                  <a:txBody>
                    <a:bodyPr/>
                    <a:lstStyle/>
                    <a:p>
                      <a:pPr fontAlgn="base"/>
                      <a:r>
                        <a:rPr lang="fr-FR" sz="1400" dirty="0" err="1">
                          <a:effectLst/>
                          <a:latin typeface="+mj-lt"/>
                        </a:rPr>
                        <a:t>Liquid</a:t>
                      </a:r>
                      <a:r>
                        <a:rPr lang="fr-FR" sz="1400" dirty="0">
                          <a:effectLst/>
                          <a:latin typeface="+mj-lt"/>
                        </a:rPr>
                        <a:t> </a:t>
                      </a:r>
                      <a:r>
                        <a:rPr lang="fr-FR" sz="1400" dirty="0" err="1">
                          <a:effectLst/>
                          <a:latin typeface="+mj-lt"/>
                        </a:rPr>
                        <a:t>Methane</a:t>
                      </a:r>
                      <a:endParaRPr lang="fr-FR" sz="1400" dirty="0">
                        <a:effectLst/>
                        <a:latin typeface="+mj-lt"/>
                      </a:endParaRPr>
                    </a:p>
                  </a:txBody>
                  <a:tcPr anchor="ctr"/>
                </a:tc>
                <a:tc>
                  <a:txBody>
                    <a:bodyPr/>
                    <a:lstStyle/>
                    <a:p>
                      <a:pPr fontAlgn="base"/>
                      <a:r>
                        <a:rPr lang="en-DE" sz="1400" dirty="0">
                          <a:effectLst/>
                          <a:latin typeface="+mj-lt"/>
                        </a:rPr>
                        <a:t>6.31</a:t>
                      </a:r>
                      <a:r>
                        <a:rPr lang="en-US" sz="1400" dirty="0">
                          <a:effectLst/>
                          <a:latin typeface="+mj-lt"/>
                        </a:rPr>
                        <a:t> </a:t>
                      </a:r>
                      <a:r>
                        <a:rPr lang="en-DE" sz="1400" dirty="0">
                          <a:effectLst/>
                          <a:latin typeface="+mj-lt"/>
                        </a:rPr>
                        <a:t>×</a:t>
                      </a:r>
                      <a:r>
                        <a:rPr lang="en-US" sz="1400" dirty="0">
                          <a:effectLst/>
                          <a:latin typeface="+mj-lt"/>
                        </a:rPr>
                        <a:t> </a:t>
                      </a:r>
                      <a:r>
                        <a:rPr lang="en-DE" sz="1400" dirty="0">
                          <a:effectLst/>
                          <a:latin typeface="+mj-lt"/>
                        </a:rPr>
                        <a:t>10</a:t>
                      </a:r>
                      <a:r>
                        <a:rPr lang="en-DE" sz="1400" baseline="0" dirty="0">
                          <a:effectLst/>
                          <a:latin typeface="+mj-lt"/>
                          <a:cs typeface="Times New Roman" panose="02020603050405020304" pitchFamily="18" charset="0"/>
                        </a:rPr>
                        <a:t>²²</a:t>
                      </a:r>
                      <a:endParaRPr lang="en-DE" sz="1400" dirty="0">
                        <a:effectLst/>
                        <a:latin typeface="+mj-lt"/>
                      </a:endParaRPr>
                    </a:p>
                  </a:txBody>
                  <a:tcPr anchor="ctr"/>
                </a:tc>
                <a:extLst>
                  <a:ext uri="{0D108BD9-81ED-4DB2-BD59-A6C34878D82A}">
                    <a16:rowId xmlns:a16="http://schemas.microsoft.com/office/drawing/2014/main" val="1503908118"/>
                  </a:ext>
                </a:extLst>
              </a:tr>
              <a:tr h="396044">
                <a:tc>
                  <a:txBody>
                    <a:bodyPr/>
                    <a:lstStyle/>
                    <a:p>
                      <a:pPr fontAlgn="base"/>
                      <a:r>
                        <a:rPr lang="fr-FR" sz="1400" dirty="0">
                          <a:effectLst/>
                          <a:latin typeface="+mj-lt"/>
                        </a:rPr>
                        <a:t>Solid </a:t>
                      </a:r>
                      <a:r>
                        <a:rPr lang="fr-FR" sz="1400" dirty="0" err="1">
                          <a:effectLst/>
                          <a:latin typeface="+mj-lt"/>
                        </a:rPr>
                        <a:t>Methane</a:t>
                      </a:r>
                      <a:endParaRPr lang="fr-FR" sz="1400" dirty="0">
                        <a:effectLst/>
                        <a:latin typeface="+mj-lt"/>
                      </a:endParaRPr>
                    </a:p>
                  </a:txBody>
                  <a:tcPr anchor="ctr"/>
                </a:tc>
                <a:tc>
                  <a:txBody>
                    <a:bodyPr/>
                    <a:lstStyle/>
                    <a:p>
                      <a:pPr fontAlgn="base"/>
                      <a:r>
                        <a:rPr lang="en-DE" sz="1400" dirty="0">
                          <a:effectLst/>
                          <a:latin typeface="+mj-lt"/>
                        </a:rPr>
                        <a:t>6.91</a:t>
                      </a:r>
                      <a:r>
                        <a:rPr lang="en-US" sz="1400" dirty="0">
                          <a:effectLst/>
                          <a:latin typeface="+mj-lt"/>
                        </a:rPr>
                        <a:t> </a:t>
                      </a:r>
                      <a:r>
                        <a:rPr lang="en-DE" sz="1400" dirty="0">
                          <a:effectLst/>
                          <a:latin typeface="+mj-lt"/>
                        </a:rPr>
                        <a:t>×</a:t>
                      </a:r>
                      <a:r>
                        <a:rPr lang="en-US" sz="1400" dirty="0">
                          <a:effectLst/>
                          <a:latin typeface="+mj-lt"/>
                        </a:rPr>
                        <a:t> </a:t>
                      </a:r>
                      <a:r>
                        <a:rPr lang="en-DE" sz="1400" dirty="0">
                          <a:effectLst/>
                          <a:latin typeface="+mj-lt"/>
                        </a:rPr>
                        <a:t>10</a:t>
                      </a:r>
                      <a:r>
                        <a:rPr lang="en-DE" sz="1400" baseline="0" dirty="0">
                          <a:effectLst/>
                          <a:latin typeface="+mj-lt"/>
                          <a:cs typeface="Times New Roman" panose="02020603050405020304" pitchFamily="18" charset="0"/>
                        </a:rPr>
                        <a:t>²²</a:t>
                      </a:r>
                      <a:endParaRPr lang="en-DE" sz="1400" dirty="0">
                        <a:effectLst/>
                        <a:latin typeface="+mj-lt"/>
                      </a:endParaRPr>
                    </a:p>
                  </a:txBody>
                  <a:tcPr anchor="ctr"/>
                </a:tc>
                <a:extLst>
                  <a:ext uri="{0D108BD9-81ED-4DB2-BD59-A6C34878D82A}">
                    <a16:rowId xmlns:a16="http://schemas.microsoft.com/office/drawing/2014/main" val="2046408472"/>
                  </a:ext>
                </a:extLst>
              </a:tr>
              <a:tr h="396044">
                <a:tc>
                  <a:txBody>
                    <a:bodyPr/>
                    <a:lstStyle/>
                    <a:p>
                      <a:pPr fontAlgn="base"/>
                      <a:r>
                        <a:rPr lang="fr-FR" sz="1400">
                          <a:effectLst/>
                          <a:latin typeface="+mj-lt"/>
                        </a:rPr>
                        <a:t>Liquid Ethane</a:t>
                      </a:r>
                    </a:p>
                  </a:txBody>
                  <a:tcPr anchor="ctr"/>
                </a:tc>
                <a:tc>
                  <a:txBody>
                    <a:bodyPr/>
                    <a:lstStyle/>
                    <a:p>
                      <a:pPr fontAlgn="base"/>
                      <a:r>
                        <a:rPr lang="en-DE" sz="1400" dirty="0">
                          <a:effectLst/>
                          <a:latin typeface="+mj-lt"/>
                        </a:rPr>
                        <a:t>6.56</a:t>
                      </a:r>
                      <a:r>
                        <a:rPr lang="en-US" sz="1400" dirty="0">
                          <a:effectLst/>
                          <a:latin typeface="+mj-lt"/>
                        </a:rPr>
                        <a:t> </a:t>
                      </a:r>
                      <a:r>
                        <a:rPr lang="en-DE" sz="1400" dirty="0">
                          <a:effectLst/>
                          <a:latin typeface="+mj-lt"/>
                        </a:rPr>
                        <a:t>×</a:t>
                      </a:r>
                      <a:r>
                        <a:rPr lang="en-US" sz="1400" dirty="0">
                          <a:effectLst/>
                          <a:latin typeface="+mj-lt"/>
                        </a:rPr>
                        <a:t> </a:t>
                      </a:r>
                      <a:r>
                        <a:rPr lang="en-DE" sz="1400" dirty="0">
                          <a:effectLst/>
                          <a:latin typeface="+mj-lt"/>
                        </a:rPr>
                        <a:t>10</a:t>
                      </a:r>
                      <a:r>
                        <a:rPr lang="en-DE" sz="1400" baseline="0" dirty="0">
                          <a:effectLst/>
                          <a:latin typeface="+mj-lt"/>
                          <a:cs typeface="Times New Roman" panose="02020603050405020304" pitchFamily="18" charset="0"/>
                        </a:rPr>
                        <a:t>²²</a:t>
                      </a:r>
                      <a:endParaRPr lang="en-DE" sz="1400" dirty="0">
                        <a:effectLst/>
                        <a:latin typeface="+mj-lt"/>
                      </a:endParaRPr>
                    </a:p>
                  </a:txBody>
                  <a:tcPr anchor="ctr"/>
                </a:tc>
                <a:extLst>
                  <a:ext uri="{0D108BD9-81ED-4DB2-BD59-A6C34878D82A}">
                    <a16:rowId xmlns:a16="http://schemas.microsoft.com/office/drawing/2014/main" val="3731421457"/>
                  </a:ext>
                </a:extLst>
              </a:tr>
              <a:tr h="396044">
                <a:tc>
                  <a:txBody>
                    <a:bodyPr/>
                    <a:lstStyle/>
                    <a:p>
                      <a:pPr fontAlgn="base"/>
                      <a:r>
                        <a:rPr lang="fr-FR" sz="1400" dirty="0">
                          <a:effectLst/>
                          <a:latin typeface="+mj-lt"/>
                        </a:rPr>
                        <a:t>Solid Ethane</a:t>
                      </a:r>
                    </a:p>
                  </a:txBody>
                  <a:tcPr anchor="ctr"/>
                </a:tc>
                <a:tc>
                  <a:txBody>
                    <a:bodyPr/>
                    <a:lstStyle/>
                    <a:p>
                      <a:pPr fontAlgn="base"/>
                      <a:r>
                        <a:rPr lang="en-DE" sz="1400" dirty="0">
                          <a:effectLst/>
                          <a:latin typeface="+mj-lt"/>
                        </a:rPr>
                        <a:t>7.45</a:t>
                      </a:r>
                      <a:r>
                        <a:rPr lang="en-US" sz="1400" dirty="0">
                          <a:effectLst/>
                          <a:latin typeface="+mj-lt"/>
                        </a:rPr>
                        <a:t> </a:t>
                      </a:r>
                      <a:r>
                        <a:rPr lang="en-DE" sz="1400" dirty="0">
                          <a:effectLst/>
                          <a:latin typeface="+mj-lt"/>
                        </a:rPr>
                        <a:t>×</a:t>
                      </a:r>
                      <a:r>
                        <a:rPr lang="en-US" sz="1400" dirty="0">
                          <a:effectLst/>
                          <a:latin typeface="+mj-lt"/>
                        </a:rPr>
                        <a:t> </a:t>
                      </a:r>
                      <a:r>
                        <a:rPr lang="en-DE" sz="1400" dirty="0">
                          <a:effectLst/>
                          <a:latin typeface="+mj-lt"/>
                        </a:rPr>
                        <a:t>10</a:t>
                      </a:r>
                      <a:r>
                        <a:rPr lang="en-DE" sz="1400" baseline="0" dirty="0">
                          <a:effectLst/>
                          <a:latin typeface="+mj-lt"/>
                          <a:cs typeface="Times New Roman" panose="02020603050405020304" pitchFamily="18" charset="0"/>
                        </a:rPr>
                        <a:t>²²</a:t>
                      </a:r>
                      <a:endParaRPr lang="en-DE" sz="1400" dirty="0">
                        <a:effectLst/>
                        <a:latin typeface="+mj-lt"/>
                      </a:endParaRPr>
                    </a:p>
                  </a:txBody>
                  <a:tcPr anchor="ctr"/>
                </a:tc>
                <a:extLst>
                  <a:ext uri="{0D108BD9-81ED-4DB2-BD59-A6C34878D82A}">
                    <a16:rowId xmlns:a16="http://schemas.microsoft.com/office/drawing/2014/main" val="2360462430"/>
                  </a:ext>
                </a:extLst>
              </a:tr>
              <a:tr h="396044">
                <a:tc>
                  <a:txBody>
                    <a:bodyPr/>
                    <a:lstStyle/>
                    <a:p>
                      <a:pPr fontAlgn="base"/>
                      <a:r>
                        <a:rPr lang="fr-FR" sz="1400" dirty="0">
                          <a:effectLst/>
                          <a:latin typeface="+mj-lt"/>
                        </a:rPr>
                        <a:t>Solid </a:t>
                      </a:r>
                      <a:r>
                        <a:rPr lang="fr-FR" sz="1400" dirty="0" err="1">
                          <a:effectLst/>
                          <a:latin typeface="+mj-lt"/>
                        </a:rPr>
                        <a:t>ammonia</a:t>
                      </a:r>
                      <a:endParaRPr lang="fr-FR" sz="1400" dirty="0">
                        <a:effectLst/>
                        <a:latin typeface="+mj-lt"/>
                      </a:endParaRPr>
                    </a:p>
                  </a:txBody>
                  <a:tcPr anchor="ctr"/>
                </a:tc>
                <a:tc>
                  <a:txBody>
                    <a:bodyPr/>
                    <a:lstStyle/>
                    <a:p>
                      <a:pPr fontAlgn="base"/>
                      <a:r>
                        <a:rPr lang="en-US" sz="1400" dirty="0">
                          <a:effectLst/>
                          <a:latin typeface="+mj-lt"/>
                        </a:rPr>
                        <a:t>8.66 </a:t>
                      </a:r>
                      <a:r>
                        <a:rPr lang="en-DE" sz="1400" dirty="0">
                          <a:effectLst/>
                          <a:latin typeface="+mj-lt"/>
                        </a:rPr>
                        <a:t>×</a:t>
                      </a:r>
                      <a:r>
                        <a:rPr lang="en-US" sz="1400" dirty="0">
                          <a:effectLst/>
                          <a:latin typeface="+mj-lt"/>
                        </a:rPr>
                        <a:t> </a:t>
                      </a:r>
                      <a:r>
                        <a:rPr lang="en-DE" sz="1400" dirty="0">
                          <a:effectLst/>
                          <a:latin typeface="+mj-lt"/>
                        </a:rPr>
                        <a:t>10</a:t>
                      </a:r>
                      <a:r>
                        <a:rPr lang="en-DE" sz="1400" baseline="0" dirty="0">
                          <a:effectLst/>
                          <a:latin typeface="+mj-lt"/>
                          <a:cs typeface="Times New Roman" panose="02020603050405020304" pitchFamily="18" charset="0"/>
                        </a:rPr>
                        <a:t>²²</a:t>
                      </a:r>
                      <a:endParaRPr lang="en-DE" sz="1400" dirty="0">
                        <a:effectLst/>
                        <a:latin typeface="+mj-lt"/>
                      </a:endParaRPr>
                    </a:p>
                  </a:txBody>
                  <a:tcPr anchor="ctr"/>
                </a:tc>
                <a:extLst>
                  <a:ext uri="{0D108BD9-81ED-4DB2-BD59-A6C34878D82A}">
                    <a16:rowId xmlns:a16="http://schemas.microsoft.com/office/drawing/2014/main" val="1372039124"/>
                  </a:ext>
                </a:extLst>
              </a:tr>
            </a:tbl>
          </a:graphicData>
        </a:graphic>
      </p:graphicFrame>
    </p:spTree>
    <p:extLst>
      <p:ext uri="{BB962C8B-B14F-4D97-AF65-F5344CB8AC3E}">
        <p14:creationId xmlns:p14="http://schemas.microsoft.com/office/powerpoint/2010/main" val="165172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dirty="0"/>
              <a:t>Introduction</a:t>
            </a:r>
          </a:p>
          <a:p>
            <a:endParaRPr lang="de-DE" dirty="0"/>
          </a:p>
        </p:txBody>
      </p:sp>
      <p:sp>
        <p:nvSpPr>
          <p:cNvPr id="4" name="Textfeld 2">
            <a:extLst>
              <a:ext uri="{FF2B5EF4-FFF2-40B4-BE49-F238E27FC236}">
                <a16:creationId xmlns:a16="http://schemas.microsoft.com/office/drawing/2014/main" id="{B8B64E55-CDAF-03E0-B355-D11476C9866A}"/>
              </a:ext>
            </a:extLst>
          </p:cNvPr>
          <p:cNvSpPr txBox="1"/>
          <p:nvPr/>
        </p:nvSpPr>
        <p:spPr>
          <a:xfrm>
            <a:off x="6456040" y="1052736"/>
            <a:ext cx="4834053" cy="166821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342900" defTabSz="914400">
              <a:lnSpc>
                <a:spcPct val="150000"/>
              </a:lnSpc>
              <a:buFont typeface="Arial" panose="020B0604020202020204" pitchFamily="34" charset="0"/>
              <a:buChar char="•"/>
              <a:defRPr/>
            </a:pPr>
            <a:r>
              <a:rPr lang="en-US" sz="1400" b="1" dirty="0">
                <a:solidFill>
                  <a:schemeClr val="tx2">
                    <a:lumMod val="50000"/>
                  </a:schemeClr>
                </a:solidFill>
              </a:rPr>
              <a:t> Ethane</a:t>
            </a:r>
            <a:endParaRPr lang="en-US" sz="1400" dirty="0"/>
          </a:p>
          <a:p>
            <a:pPr>
              <a:lnSpc>
                <a:spcPct val="150000"/>
              </a:lnSpc>
            </a:pPr>
            <a:r>
              <a:rPr lang="en-US" sz="1400" dirty="0"/>
              <a:t>	</a:t>
            </a:r>
            <a:r>
              <a:rPr lang="en-US" sz="1400" dirty="0">
                <a:solidFill>
                  <a:schemeClr val="tx2">
                    <a:lumMod val="50000"/>
                  </a:schemeClr>
                </a:solidFill>
              </a:rPr>
              <a:t>Crystalline form     </a:t>
            </a:r>
            <a:r>
              <a:rPr lang="en-US" sz="1400" dirty="0">
                <a:solidFill>
                  <a:schemeClr val="tx2">
                    <a:lumMod val="50000"/>
                  </a:schemeClr>
                </a:solidFill>
                <a:sym typeface="Wingdings" panose="05000000000000000000" pitchFamily="2" charset="2"/>
              </a:rPr>
              <a:t>  </a:t>
            </a:r>
            <a:r>
              <a:rPr lang="en-US" sz="1400" dirty="0">
                <a:solidFill>
                  <a:schemeClr val="tx2">
                    <a:lumMod val="50000"/>
                  </a:schemeClr>
                </a:solidFill>
              </a:rPr>
              <a:t> 60-70 K</a:t>
            </a:r>
          </a:p>
          <a:p>
            <a:pPr>
              <a:lnSpc>
                <a:spcPct val="150000"/>
              </a:lnSpc>
            </a:pPr>
            <a:r>
              <a:rPr lang="en-US" sz="1400" dirty="0">
                <a:solidFill>
                  <a:schemeClr val="tx2">
                    <a:lumMod val="50000"/>
                  </a:schemeClr>
                </a:solidFill>
              </a:rPr>
              <a:t>	Metastable phase  </a:t>
            </a:r>
            <a:r>
              <a:rPr lang="en-US" sz="1400" dirty="0">
                <a:solidFill>
                  <a:schemeClr val="tx2">
                    <a:lumMod val="50000"/>
                  </a:schemeClr>
                </a:solidFill>
                <a:sym typeface="Wingdings" panose="05000000000000000000" pitchFamily="2" charset="2"/>
              </a:rPr>
              <a:t>   </a:t>
            </a:r>
            <a:r>
              <a:rPr lang="en-US" sz="1400" dirty="0">
                <a:solidFill>
                  <a:schemeClr val="tx2">
                    <a:lumMod val="50000"/>
                  </a:schemeClr>
                </a:solidFill>
              </a:rPr>
              <a:t>30-55 K</a:t>
            </a:r>
          </a:p>
          <a:p>
            <a:pPr>
              <a:lnSpc>
                <a:spcPct val="150000"/>
              </a:lnSpc>
            </a:pPr>
            <a:r>
              <a:rPr lang="en-US" sz="1400" dirty="0">
                <a:solidFill>
                  <a:schemeClr val="tx2">
                    <a:lumMod val="50000"/>
                  </a:schemeClr>
                </a:solidFill>
              </a:rPr>
              <a:t>          Amorphous phase </a:t>
            </a:r>
            <a:r>
              <a:rPr lang="en-US" sz="1400" dirty="0">
                <a:solidFill>
                  <a:schemeClr val="tx2">
                    <a:lumMod val="50000"/>
                  </a:schemeClr>
                </a:solidFill>
                <a:sym typeface="Wingdings" panose="05000000000000000000" pitchFamily="2" charset="2"/>
              </a:rPr>
              <a:t>   &lt; 30</a:t>
            </a:r>
            <a:r>
              <a:rPr lang="en-US" sz="1400" dirty="0">
                <a:solidFill>
                  <a:schemeClr val="tx2">
                    <a:lumMod val="50000"/>
                  </a:schemeClr>
                </a:solidFill>
              </a:rPr>
              <a:t> K</a:t>
            </a:r>
          </a:p>
          <a:p>
            <a:pPr defTabSz="914400">
              <a:lnSpc>
                <a:spcPct val="150000"/>
              </a:lnSpc>
              <a:defRPr/>
            </a:pPr>
            <a:endParaRPr lang="en-US" sz="1400" dirty="0">
              <a:solidFill>
                <a:schemeClr val="tx2">
                  <a:lumMod val="50000"/>
                </a:schemeClr>
              </a:solidFill>
            </a:endParaRPr>
          </a:p>
        </p:txBody>
      </p:sp>
      <p:sp>
        <p:nvSpPr>
          <p:cNvPr id="14" name="TextBox 6">
            <a:extLst>
              <a:ext uri="{FF2B5EF4-FFF2-40B4-BE49-F238E27FC236}">
                <a16:creationId xmlns:a16="http://schemas.microsoft.com/office/drawing/2014/main" id="{0E863633-7404-E321-C52C-FC74A8815197}"/>
              </a:ext>
            </a:extLst>
          </p:cNvPr>
          <p:cNvSpPr txBox="1"/>
          <p:nvPr/>
        </p:nvSpPr>
        <p:spPr>
          <a:xfrm>
            <a:off x="5447928" y="4797152"/>
            <a:ext cx="6094562" cy="58477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2">
                    <a:lumMod val="50000"/>
                  </a:schemeClr>
                </a:solidFill>
              </a:rPr>
              <a:t> Boiling point</a:t>
            </a:r>
            <a:r>
              <a:rPr lang="en-US" sz="1600" dirty="0">
                <a:solidFill>
                  <a:schemeClr val="tx2">
                    <a:lumMod val="50000"/>
                  </a:schemeClr>
                </a:solidFill>
              </a:rPr>
              <a:t>: 184.52 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2">
                    <a:lumMod val="50000"/>
                  </a:schemeClr>
                </a:solidFill>
              </a:rPr>
              <a:t>Melting point</a:t>
            </a:r>
            <a:r>
              <a:rPr lang="en-US" sz="1600" dirty="0">
                <a:solidFill>
                  <a:schemeClr val="tx2">
                    <a:lumMod val="50000"/>
                  </a:schemeClr>
                </a:solidFill>
              </a:rPr>
              <a:t>: 89.88 K</a:t>
            </a:r>
          </a:p>
        </p:txBody>
      </p:sp>
      <p:graphicFrame>
        <p:nvGraphicFramePr>
          <p:cNvPr id="7" name="Table 6">
            <a:extLst>
              <a:ext uri="{FF2B5EF4-FFF2-40B4-BE49-F238E27FC236}">
                <a16:creationId xmlns:a16="http://schemas.microsoft.com/office/drawing/2014/main" id="{0FE44FCF-B213-1344-76F6-7404D6E2769D}"/>
              </a:ext>
            </a:extLst>
          </p:cNvPr>
          <p:cNvGraphicFramePr>
            <a:graphicFrameLocks noGrp="1"/>
          </p:cNvGraphicFramePr>
          <p:nvPr/>
        </p:nvGraphicFramePr>
        <p:xfrm>
          <a:off x="480485" y="1700808"/>
          <a:ext cx="5183467" cy="3290468"/>
        </p:xfrm>
        <a:graphic>
          <a:graphicData uri="http://schemas.openxmlformats.org/drawingml/2006/table">
            <a:tbl>
              <a:tblPr firstRow="1" bandRow="1">
                <a:tableStyleId>{5C22544A-7EE6-4342-B048-85BDC9FD1C3A}</a:tableStyleId>
              </a:tblPr>
              <a:tblGrid>
                <a:gridCol w="1943107">
                  <a:extLst>
                    <a:ext uri="{9D8B030D-6E8A-4147-A177-3AD203B41FA5}">
                      <a16:colId xmlns:a16="http://schemas.microsoft.com/office/drawing/2014/main" val="958493452"/>
                    </a:ext>
                  </a:extLst>
                </a:gridCol>
                <a:gridCol w="3240360">
                  <a:extLst>
                    <a:ext uri="{9D8B030D-6E8A-4147-A177-3AD203B41FA5}">
                      <a16:colId xmlns:a16="http://schemas.microsoft.com/office/drawing/2014/main" val="74539778"/>
                    </a:ext>
                  </a:extLst>
                </a:gridCol>
              </a:tblGrid>
              <a:tr h="396044">
                <a:tc>
                  <a:txBody>
                    <a:bodyPr/>
                    <a:lstStyle/>
                    <a:p>
                      <a:pPr fontAlgn="b"/>
                      <a:r>
                        <a:rPr lang="fr-FR" sz="1400" b="1" dirty="0">
                          <a:effectLst/>
                          <a:latin typeface="+mj-lt"/>
                        </a:rPr>
                        <a:t>Materials</a:t>
                      </a:r>
                    </a:p>
                  </a:txBody>
                  <a:tcPr anchor="b"/>
                </a:tc>
                <a:tc>
                  <a:txBody>
                    <a:bodyPr/>
                    <a:lstStyle/>
                    <a:p>
                      <a:pPr fontAlgn="b"/>
                      <a:r>
                        <a:rPr lang="de-DE" sz="1400" b="1" dirty="0">
                          <a:effectLst/>
                          <a:latin typeface="+mj-lt"/>
                        </a:rPr>
                        <a:t>Hydrogen Atom Density (atoms/cm³)</a:t>
                      </a:r>
                    </a:p>
                  </a:txBody>
                  <a:tcPr anchor="b"/>
                </a:tc>
                <a:extLst>
                  <a:ext uri="{0D108BD9-81ED-4DB2-BD59-A6C34878D82A}">
                    <a16:rowId xmlns:a16="http://schemas.microsoft.com/office/drawing/2014/main" val="228935287"/>
                  </a:ext>
                </a:extLst>
              </a:tr>
              <a:tr h="396044">
                <a:tc>
                  <a:txBody>
                    <a:bodyPr/>
                    <a:lstStyle/>
                    <a:p>
                      <a:pPr fontAlgn="base"/>
                      <a:r>
                        <a:rPr lang="fr-FR" sz="1400" dirty="0" err="1">
                          <a:effectLst/>
                          <a:latin typeface="+mj-lt"/>
                        </a:rPr>
                        <a:t>Polyethylene</a:t>
                      </a:r>
                      <a:r>
                        <a:rPr lang="fr-FR" sz="1400" dirty="0">
                          <a:effectLst/>
                          <a:latin typeface="+mj-lt"/>
                        </a:rPr>
                        <a:t> (HDPE)</a:t>
                      </a:r>
                    </a:p>
                  </a:txBody>
                  <a:tcPr anchor="ctr"/>
                </a:tc>
                <a:tc>
                  <a:txBody>
                    <a:bodyPr/>
                    <a:lstStyle/>
                    <a:p>
                      <a:pPr fontAlgn="base"/>
                      <a:r>
                        <a:rPr lang="en-DE" sz="1400" dirty="0">
                          <a:effectLst/>
                          <a:latin typeface="+mj-lt"/>
                        </a:rPr>
                        <a:t>8.07</a:t>
                      </a:r>
                      <a:r>
                        <a:rPr lang="en-US" sz="1400" dirty="0">
                          <a:effectLst/>
                          <a:latin typeface="+mj-lt"/>
                        </a:rPr>
                        <a:t> </a:t>
                      </a:r>
                      <a:r>
                        <a:rPr lang="en-DE" sz="1400" dirty="0">
                          <a:effectLst/>
                          <a:latin typeface="+mj-lt"/>
                        </a:rPr>
                        <a:t>×</a:t>
                      </a:r>
                      <a:r>
                        <a:rPr lang="en-US" sz="1400" dirty="0">
                          <a:effectLst/>
                          <a:latin typeface="+mj-lt"/>
                        </a:rPr>
                        <a:t> </a:t>
                      </a:r>
                      <a:r>
                        <a:rPr lang="en-DE" sz="1400" dirty="0">
                          <a:effectLst/>
                          <a:latin typeface="+mj-lt"/>
                        </a:rPr>
                        <a:t>10</a:t>
                      </a:r>
                      <a:r>
                        <a:rPr lang="en-DE" sz="1400" baseline="0" dirty="0">
                          <a:effectLst/>
                          <a:latin typeface="+mj-lt"/>
                          <a:cs typeface="Times New Roman" panose="02020603050405020304" pitchFamily="18" charset="0"/>
                        </a:rPr>
                        <a:t>²²</a:t>
                      </a:r>
                      <a:endParaRPr lang="en-DE" sz="1400" dirty="0">
                        <a:effectLst/>
                        <a:latin typeface="+mj-lt"/>
                      </a:endParaRPr>
                    </a:p>
                  </a:txBody>
                  <a:tcPr anchor="ctr"/>
                </a:tc>
                <a:extLst>
                  <a:ext uri="{0D108BD9-81ED-4DB2-BD59-A6C34878D82A}">
                    <a16:rowId xmlns:a16="http://schemas.microsoft.com/office/drawing/2014/main" val="2302729708"/>
                  </a:ext>
                </a:extLst>
              </a:tr>
              <a:tr h="396044">
                <a:tc>
                  <a:txBody>
                    <a:bodyPr/>
                    <a:lstStyle/>
                    <a:p>
                      <a:pPr fontAlgn="base"/>
                      <a:r>
                        <a:rPr lang="fr-FR" sz="1400" dirty="0" err="1">
                          <a:effectLst/>
                          <a:latin typeface="+mj-lt"/>
                        </a:rPr>
                        <a:t>Liquid</a:t>
                      </a:r>
                      <a:r>
                        <a:rPr lang="fr-FR" sz="1400" dirty="0">
                          <a:effectLst/>
                          <a:latin typeface="+mj-lt"/>
                        </a:rPr>
                        <a:t> </a:t>
                      </a:r>
                      <a:r>
                        <a:rPr lang="fr-FR" sz="1400" dirty="0" err="1">
                          <a:effectLst/>
                          <a:latin typeface="+mj-lt"/>
                        </a:rPr>
                        <a:t>Hydrogen</a:t>
                      </a:r>
                      <a:endParaRPr lang="fr-FR" sz="1400" dirty="0">
                        <a:effectLst/>
                        <a:latin typeface="+mj-lt"/>
                      </a:endParaRPr>
                    </a:p>
                  </a:txBody>
                  <a:tcPr anchor="ctr"/>
                </a:tc>
                <a:tc>
                  <a:txBody>
                    <a:bodyPr/>
                    <a:lstStyle/>
                    <a:p>
                      <a:pPr fontAlgn="base"/>
                      <a:r>
                        <a:rPr lang="en-DE" sz="1400" dirty="0">
                          <a:effectLst/>
                          <a:latin typeface="+mj-lt"/>
                        </a:rPr>
                        <a:t>4.18</a:t>
                      </a:r>
                      <a:r>
                        <a:rPr lang="en-US" sz="1400" dirty="0">
                          <a:effectLst/>
                          <a:latin typeface="+mj-lt"/>
                        </a:rPr>
                        <a:t> </a:t>
                      </a:r>
                      <a:r>
                        <a:rPr lang="en-DE" sz="1400" dirty="0">
                          <a:effectLst/>
                          <a:latin typeface="+mj-lt"/>
                        </a:rPr>
                        <a:t>×</a:t>
                      </a:r>
                      <a:r>
                        <a:rPr lang="en-US" sz="1400" dirty="0">
                          <a:effectLst/>
                          <a:latin typeface="+mj-lt"/>
                        </a:rPr>
                        <a:t> </a:t>
                      </a:r>
                      <a:r>
                        <a:rPr lang="en-DE" sz="1400" dirty="0">
                          <a:effectLst/>
                          <a:latin typeface="+mj-lt"/>
                        </a:rPr>
                        <a:t>10</a:t>
                      </a:r>
                      <a:r>
                        <a:rPr lang="en-DE" sz="1400" baseline="0" dirty="0">
                          <a:effectLst/>
                          <a:latin typeface="+mj-lt"/>
                          <a:cs typeface="Times New Roman" panose="02020603050405020304" pitchFamily="18" charset="0"/>
                        </a:rPr>
                        <a:t>²²</a:t>
                      </a:r>
                      <a:endParaRPr lang="en-DE" sz="1400" baseline="0" dirty="0">
                        <a:effectLst/>
                        <a:latin typeface="+mj-lt"/>
                      </a:endParaRPr>
                    </a:p>
                  </a:txBody>
                  <a:tcPr anchor="ctr"/>
                </a:tc>
                <a:extLst>
                  <a:ext uri="{0D108BD9-81ED-4DB2-BD59-A6C34878D82A}">
                    <a16:rowId xmlns:a16="http://schemas.microsoft.com/office/drawing/2014/main" val="2645205541"/>
                  </a:ext>
                </a:extLst>
              </a:tr>
              <a:tr h="396044">
                <a:tc>
                  <a:txBody>
                    <a:bodyPr/>
                    <a:lstStyle/>
                    <a:p>
                      <a:pPr fontAlgn="base"/>
                      <a:r>
                        <a:rPr lang="fr-FR" sz="1400" dirty="0" err="1">
                          <a:effectLst/>
                          <a:latin typeface="+mj-lt"/>
                        </a:rPr>
                        <a:t>Liquid</a:t>
                      </a:r>
                      <a:r>
                        <a:rPr lang="fr-FR" sz="1400" dirty="0">
                          <a:effectLst/>
                          <a:latin typeface="+mj-lt"/>
                        </a:rPr>
                        <a:t> </a:t>
                      </a:r>
                      <a:r>
                        <a:rPr lang="fr-FR" sz="1400" dirty="0" err="1">
                          <a:effectLst/>
                          <a:latin typeface="+mj-lt"/>
                        </a:rPr>
                        <a:t>Methane</a:t>
                      </a:r>
                      <a:endParaRPr lang="fr-FR" sz="1400" dirty="0">
                        <a:effectLst/>
                        <a:latin typeface="+mj-lt"/>
                      </a:endParaRPr>
                    </a:p>
                  </a:txBody>
                  <a:tcPr anchor="ctr"/>
                </a:tc>
                <a:tc>
                  <a:txBody>
                    <a:bodyPr/>
                    <a:lstStyle/>
                    <a:p>
                      <a:pPr fontAlgn="base"/>
                      <a:r>
                        <a:rPr lang="en-DE" sz="1400" dirty="0">
                          <a:effectLst/>
                          <a:latin typeface="+mj-lt"/>
                        </a:rPr>
                        <a:t>6.31</a:t>
                      </a:r>
                      <a:r>
                        <a:rPr lang="en-US" sz="1400" dirty="0">
                          <a:effectLst/>
                          <a:latin typeface="+mj-lt"/>
                        </a:rPr>
                        <a:t> </a:t>
                      </a:r>
                      <a:r>
                        <a:rPr lang="en-DE" sz="1400" dirty="0">
                          <a:effectLst/>
                          <a:latin typeface="+mj-lt"/>
                        </a:rPr>
                        <a:t>×</a:t>
                      </a:r>
                      <a:r>
                        <a:rPr lang="en-US" sz="1400" dirty="0">
                          <a:effectLst/>
                          <a:latin typeface="+mj-lt"/>
                        </a:rPr>
                        <a:t> </a:t>
                      </a:r>
                      <a:r>
                        <a:rPr lang="en-DE" sz="1400" dirty="0">
                          <a:effectLst/>
                          <a:latin typeface="+mj-lt"/>
                        </a:rPr>
                        <a:t>10</a:t>
                      </a:r>
                      <a:r>
                        <a:rPr lang="en-DE" sz="1400" baseline="0" dirty="0">
                          <a:effectLst/>
                          <a:latin typeface="+mj-lt"/>
                          <a:cs typeface="Times New Roman" panose="02020603050405020304" pitchFamily="18" charset="0"/>
                        </a:rPr>
                        <a:t>²²</a:t>
                      </a:r>
                      <a:endParaRPr lang="en-DE" sz="1400" dirty="0">
                        <a:effectLst/>
                        <a:latin typeface="+mj-lt"/>
                      </a:endParaRPr>
                    </a:p>
                  </a:txBody>
                  <a:tcPr anchor="ctr"/>
                </a:tc>
                <a:extLst>
                  <a:ext uri="{0D108BD9-81ED-4DB2-BD59-A6C34878D82A}">
                    <a16:rowId xmlns:a16="http://schemas.microsoft.com/office/drawing/2014/main" val="1503908118"/>
                  </a:ext>
                </a:extLst>
              </a:tr>
              <a:tr h="396044">
                <a:tc>
                  <a:txBody>
                    <a:bodyPr/>
                    <a:lstStyle/>
                    <a:p>
                      <a:pPr fontAlgn="base"/>
                      <a:r>
                        <a:rPr lang="fr-FR" sz="1400" dirty="0">
                          <a:effectLst/>
                          <a:latin typeface="+mj-lt"/>
                        </a:rPr>
                        <a:t>Solid </a:t>
                      </a:r>
                      <a:r>
                        <a:rPr lang="fr-FR" sz="1400" dirty="0" err="1">
                          <a:effectLst/>
                          <a:latin typeface="+mj-lt"/>
                        </a:rPr>
                        <a:t>Methane</a:t>
                      </a:r>
                      <a:endParaRPr lang="fr-FR" sz="1400" dirty="0">
                        <a:effectLst/>
                        <a:latin typeface="+mj-lt"/>
                      </a:endParaRPr>
                    </a:p>
                  </a:txBody>
                  <a:tcPr anchor="ctr"/>
                </a:tc>
                <a:tc>
                  <a:txBody>
                    <a:bodyPr/>
                    <a:lstStyle/>
                    <a:p>
                      <a:pPr fontAlgn="base"/>
                      <a:r>
                        <a:rPr lang="en-DE" sz="1400" dirty="0">
                          <a:effectLst/>
                          <a:latin typeface="+mj-lt"/>
                        </a:rPr>
                        <a:t>6.91</a:t>
                      </a:r>
                      <a:r>
                        <a:rPr lang="en-US" sz="1400" dirty="0">
                          <a:effectLst/>
                          <a:latin typeface="+mj-lt"/>
                        </a:rPr>
                        <a:t> </a:t>
                      </a:r>
                      <a:r>
                        <a:rPr lang="en-DE" sz="1400" dirty="0">
                          <a:effectLst/>
                          <a:latin typeface="+mj-lt"/>
                        </a:rPr>
                        <a:t>×</a:t>
                      </a:r>
                      <a:r>
                        <a:rPr lang="en-US" sz="1400" dirty="0">
                          <a:effectLst/>
                          <a:latin typeface="+mj-lt"/>
                        </a:rPr>
                        <a:t> </a:t>
                      </a:r>
                      <a:r>
                        <a:rPr lang="en-DE" sz="1400" dirty="0">
                          <a:effectLst/>
                          <a:latin typeface="+mj-lt"/>
                        </a:rPr>
                        <a:t>10</a:t>
                      </a:r>
                      <a:r>
                        <a:rPr lang="en-DE" sz="1400" baseline="0" dirty="0">
                          <a:effectLst/>
                          <a:latin typeface="+mj-lt"/>
                          <a:cs typeface="Times New Roman" panose="02020603050405020304" pitchFamily="18" charset="0"/>
                        </a:rPr>
                        <a:t>²²</a:t>
                      </a:r>
                      <a:endParaRPr lang="en-DE" sz="1400" dirty="0">
                        <a:effectLst/>
                        <a:latin typeface="+mj-lt"/>
                      </a:endParaRPr>
                    </a:p>
                  </a:txBody>
                  <a:tcPr anchor="ctr"/>
                </a:tc>
                <a:extLst>
                  <a:ext uri="{0D108BD9-81ED-4DB2-BD59-A6C34878D82A}">
                    <a16:rowId xmlns:a16="http://schemas.microsoft.com/office/drawing/2014/main" val="2046408472"/>
                  </a:ext>
                </a:extLst>
              </a:tr>
              <a:tr h="396044">
                <a:tc>
                  <a:txBody>
                    <a:bodyPr/>
                    <a:lstStyle/>
                    <a:p>
                      <a:pPr fontAlgn="base"/>
                      <a:r>
                        <a:rPr lang="fr-FR" sz="1400">
                          <a:effectLst/>
                          <a:latin typeface="+mj-lt"/>
                        </a:rPr>
                        <a:t>Liquid Ethane</a:t>
                      </a:r>
                    </a:p>
                  </a:txBody>
                  <a:tcPr anchor="ctr"/>
                </a:tc>
                <a:tc>
                  <a:txBody>
                    <a:bodyPr/>
                    <a:lstStyle/>
                    <a:p>
                      <a:pPr fontAlgn="base"/>
                      <a:r>
                        <a:rPr lang="en-DE" sz="1400" dirty="0">
                          <a:effectLst/>
                          <a:latin typeface="+mj-lt"/>
                        </a:rPr>
                        <a:t>6.56</a:t>
                      </a:r>
                      <a:r>
                        <a:rPr lang="en-US" sz="1400" dirty="0">
                          <a:effectLst/>
                          <a:latin typeface="+mj-lt"/>
                        </a:rPr>
                        <a:t> </a:t>
                      </a:r>
                      <a:r>
                        <a:rPr lang="en-DE" sz="1400" dirty="0">
                          <a:effectLst/>
                          <a:latin typeface="+mj-lt"/>
                        </a:rPr>
                        <a:t>×</a:t>
                      </a:r>
                      <a:r>
                        <a:rPr lang="en-US" sz="1400" dirty="0">
                          <a:effectLst/>
                          <a:latin typeface="+mj-lt"/>
                        </a:rPr>
                        <a:t> </a:t>
                      </a:r>
                      <a:r>
                        <a:rPr lang="en-DE" sz="1400" dirty="0">
                          <a:effectLst/>
                          <a:latin typeface="+mj-lt"/>
                        </a:rPr>
                        <a:t>10</a:t>
                      </a:r>
                      <a:r>
                        <a:rPr lang="en-DE" sz="1400" baseline="0" dirty="0">
                          <a:effectLst/>
                          <a:latin typeface="+mj-lt"/>
                          <a:cs typeface="Times New Roman" panose="02020603050405020304" pitchFamily="18" charset="0"/>
                        </a:rPr>
                        <a:t>²²</a:t>
                      </a:r>
                      <a:endParaRPr lang="en-DE" sz="1400" dirty="0">
                        <a:effectLst/>
                        <a:latin typeface="+mj-lt"/>
                      </a:endParaRPr>
                    </a:p>
                  </a:txBody>
                  <a:tcPr anchor="ctr"/>
                </a:tc>
                <a:extLst>
                  <a:ext uri="{0D108BD9-81ED-4DB2-BD59-A6C34878D82A}">
                    <a16:rowId xmlns:a16="http://schemas.microsoft.com/office/drawing/2014/main" val="3731421457"/>
                  </a:ext>
                </a:extLst>
              </a:tr>
              <a:tr h="396044">
                <a:tc>
                  <a:txBody>
                    <a:bodyPr/>
                    <a:lstStyle/>
                    <a:p>
                      <a:pPr fontAlgn="base"/>
                      <a:r>
                        <a:rPr lang="fr-FR" sz="1400" dirty="0">
                          <a:effectLst/>
                          <a:latin typeface="+mj-lt"/>
                        </a:rPr>
                        <a:t>Solid Ethane</a:t>
                      </a:r>
                    </a:p>
                  </a:txBody>
                  <a:tcPr anchor="ctr"/>
                </a:tc>
                <a:tc>
                  <a:txBody>
                    <a:bodyPr/>
                    <a:lstStyle/>
                    <a:p>
                      <a:pPr fontAlgn="base"/>
                      <a:r>
                        <a:rPr lang="en-DE" sz="1400" dirty="0">
                          <a:effectLst/>
                          <a:latin typeface="+mj-lt"/>
                        </a:rPr>
                        <a:t>7.45</a:t>
                      </a:r>
                      <a:r>
                        <a:rPr lang="en-US" sz="1400" dirty="0">
                          <a:effectLst/>
                          <a:latin typeface="+mj-lt"/>
                        </a:rPr>
                        <a:t> </a:t>
                      </a:r>
                      <a:r>
                        <a:rPr lang="en-DE" sz="1400" dirty="0">
                          <a:effectLst/>
                          <a:latin typeface="+mj-lt"/>
                        </a:rPr>
                        <a:t>×</a:t>
                      </a:r>
                      <a:r>
                        <a:rPr lang="en-US" sz="1400" dirty="0">
                          <a:effectLst/>
                          <a:latin typeface="+mj-lt"/>
                        </a:rPr>
                        <a:t> </a:t>
                      </a:r>
                      <a:r>
                        <a:rPr lang="en-DE" sz="1400" dirty="0">
                          <a:effectLst/>
                          <a:latin typeface="+mj-lt"/>
                        </a:rPr>
                        <a:t>10</a:t>
                      </a:r>
                      <a:r>
                        <a:rPr lang="en-DE" sz="1400" baseline="0" dirty="0">
                          <a:effectLst/>
                          <a:latin typeface="+mj-lt"/>
                          <a:cs typeface="Times New Roman" panose="02020603050405020304" pitchFamily="18" charset="0"/>
                        </a:rPr>
                        <a:t>²²</a:t>
                      </a:r>
                      <a:endParaRPr lang="en-DE" sz="1400" dirty="0">
                        <a:effectLst/>
                        <a:latin typeface="+mj-lt"/>
                      </a:endParaRPr>
                    </a:p>
                  </a:txBody>
                  <a:tcPr anchor="ctr"/>
                </a:tc>
                <a:extLst>
                  <a:ext uri="{0D108BD9-81ED-4DB2-BD59-A6C34878D82A}">
                    <a16:rowId xmlns:a16="http://schemas.microsoft.com/office/drawing/2014/main" val="2360462430"/>
                  </a:ext>
                </a:extLst>
              </a:tr>
              <a:tr h="396044">
                <a:tc>
                  <a:txBody>
                    <a:bodyPr/>
                    <a:lstStyle/>
                    <a:p>
                      <a:pPr fontAlgn="base"/>
                      <a:r>
                        <a:rPr lang="fr-FR" sz="1400" dirty="0">
                          <a:effectLst/>
                          <a:latin typeface="+mj-lt"/>
                        </a:rPr>
                        <a:t>Solid </a:t>
                      </a:r>
                      <a:r>
                        <a:rPr lang="fr-FR" sz="1400" dirty="0" err="1">
                          <a:effectLst/>
                          <a:latin typeface="+mj-lt"/>
                        </a:rPr>
                        <a:t>ammonia</a:t>
                      </a:r>
                      <a:endParaRPr lang="fr-FR" sz="1400" dirty="0">
                        <a:effectLst/>
                        <a:latin typeface="+mj-lt"/>
                      </a:endParaRPr>
                    </a:p>
                  </a:txBody>
                  <a:tcPr anchor="ctr"/>
                </a:tc>
                <a:tc>
                  <a:txBody>
                    <a:bodyPr/>
                    <a:lstStyle/>
                    <a:p>
                      <a:pPr fontAlgn="base"/>
                      <a:r>
                        <a:rPr lang="en-US" sz="1400" dirty="0">
                          <a:effectLst/>
                          <a:latin typeface="+mj-lt"/>
                        </a:rPr>
                        <a:t>8.66 </a:t>
                      </a:r>
                      <a:r>
                        <a:rPr lang="en-DE" sz="1400" dirty="0">
                          <a:effectLst/>
                          <a:latin typeface="+mj-lt"/>
                        </a:rPr>
                        <a:t>×</a:t>
                      </a:r>
                      <a:r>
                        <a:rPr lang="en-US" sz="1400" dirty="0">
                          <a:effectLst/>
                          <a:latin typeface="+mj-lt"/>
                        </a:rPr>
                        <a:t> </a:t>
                      </a:r>
                      <a:r>
                        <a:rPr lang="en-DE" sz="1400" dirty="0">
                          <a:effectLst/>
                          <a:latin typeface="+mj-lt"/>
                        </a:rPr>
                        <a:t>10</a:t>
                      </a:r>
                      <a:r>
                        <a:rPr lang="en-DE" sz="1400" baseline="0" dirty="0">
                          <a:effectLst/>
                          <a:latin typeface="+mj-lt"/>
                          <a:cs typeface="Times New Roman" panose="02020603050405020304" pitchFamily="18" charset="0"/>
                        </a:rPr>
                        <a:t>²²</a:t>
                      </a:r>
                      <a:endParaRPr lang="en-DE" sz="1400" dirty="0">
                        <a:effectLst/>
                        <a:latin typeface="+mj-lt"/>
                      </a:endParaRPr>
                    </a:p>
                  </a:txBody>
                  <a:tcPr anchor="ctr"/>
                </a:tc>
                <a:extLst>
                  <a:ext uri="{0D108BD9-81ED-4DB2-BD59-A6C34878D82A}">
                    <a16:rowId xmlns:a16="http://schemas.microsoft.com/office/drawing/2014/main" val="1372039124"/>
                  </a:ext>
                </a:extLst>
              </a:tr>
            </a:tbl>
          </a:graphicData>
        </a:graphic>
      </p:graphicFrame>
      <p:pic>
        <p:nvPicPr>
          <p:cNvPr id="12" name="Screen Recording 11">
            <a:hlinkClick r:id="" action="ppaction://media"/>
            <a:extLst>
              <a:ext uri="{FF2B5EF4-FFF2-40B4-BE49-F238E27FC236}">
                <a16:creationId xmlns:a16="http://schemas.microsoft.com/office/drawing/2014/main" id="{117EC467-981F-18B9-BBF4-8BF664EB70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16676" y="2564904"/>
            <a:ext cx="2460875" cy="1917865"/>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309999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a:t>Topics</a:t>
            </a:r>
          </a:p>
        </p:txBody>
      </p:sp>
      <p:sp>
        <p:nvSpPr>
          <p:cNvPr id="3" name="Textfeld 2"/>
          <p:cNvSpPr txBox="1"/>
          <p:nvPr/>
        </p:nvSpPr>
        <p:spPr>
          <a:xfrm>
            <a:off x="983432" y="1196752"/>
            <a:ext cx="8531959" cy="4305730"/>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000" dirty="0">
                <a:solidFill>
                  <a:schemeClr val="bg1">
                    <a:lumMod val="75000"/>
                  </a:schemeClr>
                </a:solidFill>
              </a:rPr>
              <a:t>Introduction</a:t>
            </a:r>
          </a:p>
          <a:p>
            <a:pPr marL="342900" indent="-342900">
              <a:lnSpc>
                <a:spcPct val="200000"/>
              </a:lnSpc>
              <a:buFont typeface="Arial" panose="020B0604020202020204" pitchFamily="34" charset="0"/>
              <a:buChar char="•"/>
            </a:pPr>
            <a:r>
              <a:rPr lang="en-US" sz="2000" dirty="0">
                <a:solidFill>
                  <a:srgbClr val="272727"/>
                </a:solidFill>
              </a:rPr>
              <a:t>Experimental setup</a:t>
            </a:r>
            <a:endParaRPr lang="de-DE" sz="2000" dirty="0">
              <a:solidFill>
                <a:srgbClr val="272727"/>
              </a:solidFill>
            </a:endParaRPr>
          </a:p>
          <a:p>
            <a:pPr marL="342900" indent="-342900">
              <a:lnSpc>
                <a:spcPct val="200000"/>
              </a:lnSpc>
              <a:buFont typeface="Arial" panose="020B0604020202020204" pitchFamily="34" charset="0"/>
              <a:buChar char="•"/>
            </a:pPr>
            <a:r>
              <a:rPr lang="en-US" sz="2000" b="0" i="0" dirty="0">
                <a:solidFill>
                  <a:schemeClr val="bg1">
                    <a:lumMod val="75000"/>
                  </a:schemeClr>
                </a:solidFill>
                <a:effectLst/>
              </a:rPr>
              <a:t>Results</a:t>
            </a:r>
          </a:p>
          <a:p>
            <a:pPr marL="342900" indent="-342900">
              <a:lnSpc>
                <a:spcPct val="200000"/>
              </a:lnSpc>
              <a:buFont typeface="Arial" panose="020B0604020202020204" pitchFamily="34" charset="0"/>
              <a:buChar char="•"/>
            </a:pPr>
            <a:r>
              <a:rPr lang="en-US" sz="2000" dirty="0">
                <a:solidFill>
                  <a:schemeClr val="bg1">
                    <a:lumMod val="75000"/>
                  </a:schemeClr>
                </a:solidFill>
              </a:rPr>
              <a:t>Correction processing</a:t>
            </a:r>
          </a:p>
          <a:p>
            <a:pPr marL="342900" indent="-342900">
              <a:lnSpc>
                <a:spcPct val="200000"/>
              </a:lnSpc>
              <a:buFont typeface="Arial" panose="020B0604020202020204" pitchFamily="34" charset="0"/>
              <a:buChar char="•"/>
            </a:pPr>
            <a:r>
              <a:rPr lang="en-US" sz="2000" b="0" i="0" dirty="0">
                <a:solidFill>
                  <a:schemeClr val="bg1">
                    <a:lumMod val="75000"/>
                  </a:schemeClr>
                </a:solidFill>
                <a:effectLst/>
              </a:rPr>
              <a:t>Neutron temperature extraction</a:t>
            </a:r>
          </a:p>
          <a:p>
            <a:pPr marL="342900" indent="-342900">
              <a:lnSpc>
                <a:spcPct val="200000"/>
              </a:lnSpc>
              <a:buFont typeface="Arial" panose="020B0604020202020204" pitchFamily="34" charset="0"/>
              <a:buChar char="•"/>
            </a:pPr>
            <a:r>
              <a:rPr lang="en-US" sz="2000" dirty="0">
                <a:solidFill>
                  <a:schemeClr val="bg1">
                    <a:lumMod val="75000"/>
                  </a:schemeClr>
                </a:solidFill>
              </a:rPr>
              <a:t>Cross section generation</a:t>
            </a:r>
            <a:endParaRPr lang="en-US" sz="2000" b="0" i="0" dirty="0">
              <a:solidFill>
                <a:schemeClr val="bg1">
                  <a:lumMod val="75000"/>
                </a:schemeClr>
              </a:solidFill>
              <a:effectLst/>
            </a:endParaRPr>
          </a:p>
          <a:p>
            <a:pPr marL="342900" indent="-342900" algn="l">
              <a:lnSpc>
                <a:spcPct val="200000"/>
              </a:lnSpc>
              <a:buFont typeface="Arial" panose="020B0604020202020204" pitchFamily="34" charset="0"/>
              <a:buChar char="•"/>
            </a:pPr>
            <a:r>
              <a:rPr lang="en-US" sz="2000" dirty="0">
                <a:solidFill>
                  <a:schemeClr val="bg1">
                    <a:lumMod val="75000"/>
                  </a:schemeClr>
                </a:solidFill>
                <a:cs typeface="Arial" panose="020B0604020202020204" pitchFamily="34" charset="0"/>
              </a:rPr>
              <a:t>PHITS simulations and outlook</a:t>
            </a:r>
            <a:endParaRPr lang="de-DE" sz="2000" dirty="0">
              <a:solidFill>
                <a:schemeClr val="bg1">
                  <a:lumMod val="75000"/>
                </a:schemeClr>
              </a:solidFill>
            </a:endParaRPr>
          </a:p>
        </p:txBody>
      </p:sp>
    </p:spTree>
    <p:extLst>
      <p:ext uri="{BB962C8B-B14F-4D97-AF65-F5344CB8AC3E}">
        <p14:creationId xmlns:p14="http://schemas.microsoft.com/office/powerpoint/2010/main" val="1217462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dirty="0"/>
              <a:t>Experimental setup</a:t>
            </a:r>
          </a:p>
          <a:p>
            <a:endParaRPr lang="de-DE" dirty="0"/>
          </a:p>
        </p:txBody>
      </p:sp>
      <p:sp>
        <p:nvSpPr>
          <p:cNvPr id="3" name="Textfeld 2"/>
          <p:cNvSpPr txBox="1"/>
          <p:nvPr/>
        </p:nvSpPr>
        <p:spPr>
          <a:xfrm>
            <a:off x="407368" y="764704"/>
            <a:ext cx="2390398" cy="612412"/>
          </a:xfrm>
          <a:prstGeom prst="rect">
            <a:avLst/>
          </a:prstGeom>
          <a:noFill/>
        </p:spPr>
        <p:txBody>
          <a:bodyPr wrap="none" rtlCol="0">
            <a:spAutoFit/>
          </a:bodyPr>
          <a:lstStyle/>
          <a:p>
            <a:pPr>
              <a:lnSpc>
                <a:spcPct val="200000"/>
              </a:lnSpc>
            </a:pPr>
            <a:r>
              <a:rPr lang="en-US" dirty="0">
                <a:solidFill>
                  <a:srgbClr val="272727"/>
                </a:solidFill>
              </a:rPr>
              <a:t>Moderator</a:t>
            </a:r>
            <a:r>
              <a:rPr lang="en-US" sz="2000" dirty="0">
                <a:solidFill>
                  <a:srgbClr val="272727"/>
                </a:solidFill>
              </a:rPr>
              <a:t> assembly</a:t>
            </a:r>
          </a:p>
        </p:txBody>
      </p:sp>
      <p:pic>
        <p:nvPicPr>
          <p:cNvPr id="5" name="Picture 4" descr="A metal cylinder with a round cap&#10;&#10;Description automatically generated">
            <a:extLst>
              <a:ext uri="{FF2B5EF4-FFF2-40B4-BE49-F238E27FC236}">
                <a16:creationId xmlns:a16="http://schemas.microsoft.com/office/drawing/2014/main" id="{4D693D61-63A0-A47D-945D-40599717A7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60" r="13686"/>
          <a:stretch/>
        </p:blipFill>
        <p:spPr bwMode="auto">
          <a:xfrm>
            <a:off x="1009550" y="1628800"/>
            <a:ext cx="2016224" cy="1289413"/>
          </a:xfrm>
          <a:prstGeom prst="rect">
            <a:avLst/>
          </a:prstGeom>
          <a:noFill/>
          <a:ln>
            <a:noFill/>
          </a:ln>
          <a:extLst>
            <a:ext uri="{53640926-AAD7-44D8-BBD7-CCE9431645EC}">
              <a14:shadowObscured xmlns:a14="http://schemas.microsoft.com/office/drawing/2010/main"/>
            </a:ext>
          </a:extLst>
        </p:spPr>
      </p:pic>
      <p:pic>
        <p:nvPicPr>
          <p:cNvPr id="6" name="Picture 5" descr="A close-up of a machine&#10;&#10;Description automatically generated">
            <a:extLst>
              <a:ext uri="{FF2B5EF4-FFF2-40B4-BE49-F238E27FC236}">
                <a16:creationId xmlns:a16="http://schemas.microsoft.com/office/drawing/2014/main" id="{B10BF63F-BA87-1C26-1377-E45798B147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680179" y="2627806"/>
            <a:ext cx="1982084" cy="1320822"/>
          </a:xfrm>
          <a:prstGeom prst="rect">
            <a:avLst/>
          </a:prstGeom>
        </p:spPr>
      </p:pic>
      <p:sp>
        <p:nvSpPr>
          <p:cNvPr id="8" name="TextBox 7">
            <a:extLst>
              <a:ext uri="{FF2B5EF4-FFF2-40B4-BE49-F238E27FC236}">
                <a16:creationId xmlns:a16="http://schemas.microsoft.com/office/drawing/2014/main" id="{5C37FCC5-E1B3-0899-F84D-A2858537FA0C}"/>
              </a:ext>
            </a:extLst>
          </p:cNvPr>
          <p:cNvSpPr txBox="1"/>
          <p:nvPr/>
        </p:nvSpPr>
        <p:spPr>
          <a:xfrm>
            <a:off x="4228884" y="1671470"/>
            <a:ext cx="6408712" cy="646331"/>
          </a:xfrm>
          <a:prstGeom prst="rect">
            <a:avLst/>
          </a:prstGeom>
          <a:noFill/>
        </p:spPr>
        <p:txBody>
          <a:bodyPr wrap="square">
            <a:spAutoFit/>
          </a:bodyPr>
          <a:lstStyle/>
          <a:p>
            <a:pPr marL="285750" indent="-285750" algn="just">
              <a:buFont typeface="Arial" panose="020B0604020202020204" pitchFamily="34" charset="0"/>
              <a:buChar char="•"/>
            </a:pPr>
            <a:r>
              <a:rPr lang="en-US" sz="1800" kern="100" dirty="0">
                <a:latin typeface="Times" panose="02020603050405020304" pitchFamily="18" charset="0"/>
                <a:ea typeface="Calibri" panose="020F0502020204030204" pitchFamily="34" charset="0"/>
                <a:cs typeface="Arial" panose="020B0604020202020204" pitchFamily="34" charset="0"/>
              </a:rPr>
              <a:t>The cryogenic moderator vessel is contained within a cylindrical vacuum vessel 4.5 cm in length and an outer diameter of 2.2 cm.</a:t>
            </a:r>
            <a:endParaRPr lang="fr-FR" dirty="0"/>
          </a:p>
        </p:txBody>
      </p:sp>
      <p:sp>
        <p:nvSpPr>
          <p:cNvPr id="10" name="TextBox 9">
            <a:extLst>
              <a:ext uri="{FF2B5EF4-FFF2-40B4-BE49-F238E27FC236}">
                <a16:creationId xmlns:a16="http://schemas.microsoft.com/office/drawing/2014/main" id="{DEC6CF6D-776D-E616-62E6-F2E4B097CCBF}"/>
              </a:ext>
            </a:extLst>
          </p:cNvPr>
          <p:cNvSpPr txBox="1"/>
          <p:nvPr/>
        </p:nvSpPr>
        <p:spPr>
          <a:xfrm>
            <a:off x="881621" y="3080279"/>
            <a:ext cx="6551619" cy="923330"/>
          </a:xfrm>
          <a:prstGeom prst="rect">
            <a:avLst/>
          </a:prstGeom>
          <a:noFill/>
        </p:spPr>
        <p:txBody>
          <a:bodyPr wrap="square">
            <a:spAutoFit/>
          </a:bodyPr>
          <a:lstStyle/>
          <a:p>
            <a:pPr marL="285750" indent="-285750" algn="just">
              <a:buFont typeface="Arial" panose="020B0604020202020204" pitchFamily="34" charset="0"/>
              <a:buChar char="•"/>
            </a:pPr>
            <a:r>
              <a:rPr lang="en-US" sz="1800" kern="100" dirty="0">
                <a:effectLst/>
                <a:latin typeface="Times" panose="02020603050405020304" pitchFamily="18" charset="0"/>
                <a:ea typeface="Calibri" panose="020F0502020204030204" pitchFamily="34" charset="0"/>
                <a:cs typeface="Arial" panose="020B0604020202020204" pitchFamily="34" charset="0"/>
              </a:rPr>
              <a:t>The moderator vessel connected to a completely evacuated guideline of 6.5 meters, coated with nickel (</a:t>
            </a:r>
            <a:r>
              <a:rPr lang="en-US" sz="1800" kern="100" baseline="30000" dirty="0">
                <a:effectLst/>
                <a:latin typeface="Times" panose="02020603050405020304" pitchFamily="18" charset="0"/>
                <a:ea typeface="Calibri" panose="020F0502020204030204" pitchFamily="34" charset="0"/>
                <a:cs typeface="Arial" panose="020B0604020202020204" pitchFamily="34" charset="0"/>
              </a:rPr>
              <a:t>58</a:t>
            </a:r>
            <a:r>
              <a:rPr lang="en-US" sz="1800" kern="100" dirty="0">
                <a:effectLst/>
                <a:latin typeface="Times" panose="02020603050405020304" pitchFamily="18" charset="0"/>
                <a:ea typeface="Calibri" panose="020F0502020204030204" pitchFamily="34" charset="0"/>
                <a:cs typeface="Arial" panose="020B0604020202020204" pitchFamily="34" charset="0"/>
              </a:rPr>
              <a:t>Ni). At the end of the guide, we find an assembly of detectors.</a:t>
            </a:r>
            <a:endParaRPr lang="fr-FR" dirty="0"/>
          </a:p>
        </p:txBody>
      </p:sp>
      <p:pic>
        <p:nvPicPr>
          <p:cNvPr id="12" name="Picture 11" descr="A close-up of a machine&#10;&#10;Description automatically generated">
            <a:extLst>
              <a:ext uri="{FF2B5EF4-FFF2-40B4-BE49-F238E27FC236}">
                <a16:creationId xmlns:a16="http://schemas.microsoft.com/office/drawing/2014/main" id="{15930DA7-9C6E-D3DF-2F68-4E48C5D85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24" y="4429364"/>
            <a:ext cx="2054093" cy="1296144"/>
          </a:xfrm>
          <a:prstGeom prst="rect">
            <a:avLst/>
          </a:prstGeom>
        </p:spPr>
      </p:pic>
      <p:sp>
        <p:nvSpPr>
          <p:cNvPr id="14" name="TextBox 13">
            <a:extLst>
              <a:ext uri="{FF2B5EF4-FFF2-40B4-BE49-F238E27FC236}">
                <a16:creationId xmlns:a16="http://schemas.microsoft.com/office/drawing/2014/main" id="{074EDB7B-A4D0-EB6B-AACD-7CA3FD7D158F}"/>
              </a:ext>
            </a:extLst>
          </p:cNvPr>
          <p:cNvSpPr txBox="1"/>
          <p:nvPr/>
        </p:nvSpPr>
        <p:spPr>
          <a:xfrm>
            <a:off x="3661655" y="4615771"/>
            <a:ext cx="4642653" cy="923330"/>
          </a:xfrm>
          <a:prstGeom prst="rect">
            <a:avLst/>
          </a:prstGeom>
          <a:noFill/>
        </p:spPr>
        <p:txBody>
          <a:bodyPr wrap="square">
            <a:spAutoFit/>
          </a:bodyPr>
          <a:lstStyle/>
          <a:p>
            <a:pPr marL="285750" indent="-285750" algn="just">
              <a:buFont typeface="Arial" panose="020B0604020202020204" pitchFamily="34" charset="0"/>
              <a:buChar char="•"/>
            </a:pPr>
            <a:r>
              <a:rPr lang="en-US" kern="100" dirty="0">
                <a:latin typeface="Times" panose="02020603050405020304" pitchFamily="18" charset="0"/>
                <a:ea typeface="Calibri" panose="020F0502020204030204" pitchFamily="34" charset="0"/>
                <a:cs typeface="Arial" panose="020B0604020202020204" pitchFamily="34" charset="0"/>
              </a:rPr>
              <a:t>The ethane moderator is placed at the beamline number 2 at </a:t>
            </a:r>
            <a:r>
              <a:rPr lang="en-US" kern="100" dirty="0" err="1">
                <a:latin typeface="Times" panose="02020603050405020304" pitchFamily="18" charset="0"/>
                <a:ea typeface="Calibri" panose="020F0502020204030204" pitchFamily="34" charset="0"/>
                <a:cs typeface="Arial" panose="020B0604020202020204" pitchFamily="34" charset="0"/>
              </a:rPr>
              <a:t>BigKarl</a:t>
            </a:r>
            <a:r>
              <a:rPr lang="en-US" kern="100" dirty="0">
                <a:latin typeface="Times" panose="02020603050405020304" pitchFamily="18" charset="0"/>
                <a:ea typeface="Calibri" panose="020F0502020204030204" pitchFamily="34" charset="0"/>
                <a:cs typeface="Arial" panose="020B0604020202020204" pitchFamily="34" charset="0"/>
              </a:rPr>
              <a:t> in the JULIC neutron platform.</a:t>
            </a:r>
            <a:endParaRPr lang="fr-FR" kern="100" dirty="0">
              <a:latin typeface="Times" panose="02020603050405020304" pitchFamily="18" charset="0"/>
              <a:ea typeface="Calibri" panose="020F0502020204030204" pitchFamily="34" charset="0"/>
              <a:cs typeface="Arial" panose="020B0604020202020204" pitchFamily="34" charset="0"/>
            </a:endParaRPr>
          </a:p>
        </p:txBody>
      </p:sp>
      <p:pic>
        <p:nvPicPr>
          <p:cNvPr id="15" name="Picture 14" descr="Diagram&#10;&#10;Description automatically generated">
            <a:extLst>
              <a:ext uri="{FF2B5EF4-FFF2-40B4-BE49-F238E27FC236}">
                <a16:creationId xmlns:a16="http://schemas.microsoft.com/office/drawing/2014/main" id="{50652D5B-233B-28B9-6605-577A64DB56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8828" y="4301302"/>
            <a:ext cx="2253435" cy="1524765"/>
          </a:xfrm>
          <a:prstGeom prst="rect">
            <a:avLst/>
          </a:prstGeom>
        </p:spPr>
      </p:pic>
    </p:spTree>
    <p:extLst>
      <p:ext uri="{BB962C8B-B14F-4D97-AF65-F5344CB8AC3E}">
        <p14:creationId xmlns:p14="http://schemas.microsoft.com/office/powerpoint/2010/main" val="4190293791"/>
      </p:ext>
    </p:extLst>
  </p:cSld>
  <p:clrMapOvr>
    <a:masterClrMapping/>
  </p:clrMapOvr>
  <mc:AlternateContent xmlns:mc="http://schemas.openxmlformats.org/markup-compatibility/2006" xmlns:p14="http://schemas.microsoft.com/office/powerpoint/2010/main">
    <mc:Choice Requires="p14">
      <p:transition spd="slow" p14:dur="2000" advTm="20990"/>
    </mc:Choice>
    <mc:Fallback xmlns="">
      <p:transition spd="slow" advTm="209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a:t>Topics</a:t>
            </a:r>
          </a:p>
        </p:txBody>
      </p:sp>
      <p:sp>
        <p:nvSpPr>
          <p:cNvPr id="3" name="Textfeld 2"/>
          <p:cNvSpPr txBox="1"/>
          <p:nvPr/>
        </p:nvSpPr>
        <p:spPr>
          <a:xfrm>
            <a:off x="983432" y="1196752"/>
            <a:ext cx="8531959" cy="4305730"/>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000" dirty="0">
                <a:solidFill>
                  <a:schemeClr val="bg1">
                    <a:lumMod val="75000"/>
                  </a:schemeClr>
                </a:solidFill>
              </a:rPr>
              <a:t>Introduction</a:t>
            </a:r>
          </a:p>
          <a:p>
            <a:pPr marL="342900" indent="-342900">
              <a:lnSpc>
                <a:spcPct val="200000"/>
              </a:lnSpc>
              <a:buFont typeface="Arial" panose="020B0604020202020204" pitchFamily="34" charset="0"/>
              <a:buChar char="•"/>
            </a:pPr>
            <a:r>
              <a:rPr lang="en-US" sz="2000" dirty="0">
                <a:solidFill>
                  <a:schemeClr val="bg1">
                    <a:lumMod val="75000"/>
                  </a:schemeClr>
                </a:solidFill>
              </a:rPr>
              <a:t>Experimental setup</a:t>
            </a:r>
            <a:endParaRPr lang="de-DE" sz="2000" dirty="0">
              <a:solidFill>
                <a:schemeClr val="bg1">
                  <a:lumMod val="75000"/>
                </a:schemeClr>
              </a:solidFill>
            </a:endParaRPr>
          </a:p>
          <a:p>
            <a:pPr marL="342900" indent="-342900">
              <a:lnSpc>
                <a:spcPct val="200000"/>
              </a:lnSpc>
              <a:buFont typeface="Arial" panose="020B0604020202020204" pitchFamily="34" charset="0"/>
              <a:buChar char="•"/>
            </a:pPr>
            <a:r>
              <a:rPr lang="en-US" sz="2000" b="0" i="0" dirty="0">
                <a:solidFill>
                  <a:srgbClr val="272727"/>
                </a:solidFill>
                <a:effectLst/>
              </a:rPr>
              <a:t>Results</a:t>
            </a:r>
          </a:p>
          <a:p>
            <a:pPr marL="342900" indent="-342900">
              <a:lnSpc>
                <a:spcPct val="200000"/>
              </a:lnSpc>
              <a:buFont typeface="Arial" panose="020B0604020202020204" pitchFamily="34" charset="0"/>
              <a:buChar char="•"/>
            </a:pPr>
            <a:r>
              <a:rPr lang="en-US" sz="2000" dirty="0">
                <a:solidFill>
                  <a:schemeClr val="bg1">
                    <a:lumMod val="75000"/>
                  </a:schemeClr>
                </a:solidFill>
              </a:rPr>
              <a:t>Correction processing</a:t>
            </a:r>
          </a:p>
          <a:p>
            <a:pPr marL="342900" indent="-342900">
              <a:lnSpc>
                <a:spcPct val="200000"/>
              </a:lnSpc>
              <a:buFont typeface="Arial" panose="020B0604020202020204" pitchFamily="34" charset="0"/>
              <a:buChar char="•"/>
            </a:pPr>
            <a:r>
              <a:rPr lang="en-US" sz="2000" b="0" i="0" dirty="0">
                <a:solidFill>
                  <a:schemeClr val="bg1">
                    <a:lumMod val="75000"/>
                  </a:schemeClr>
                </a:solidFill>
                <a:effectLst/>
              </a:rPr>
              <a:t>Neutron temperature extraction</a:t>
            </a:r>
          </a:p>
          <a:p>
            <a:pPr marL="342900" indent="-342900">
              <a:lnSpc>
                <a:spcPct val="200000"/>
              </a:lnSpc>
              <a:buFont typeface="Arial" panose="020B0604020202020204" pitchFamily="34" charset="0"/>
              <a:buChar char="•"/>
            </a:pPr>
            <a:r>
              <a:rPr lang="en-US" sz="2000" dirty="0">
                <a:solidFill>
                  <a:schemeClr val="bg1">
                    <a:lumMod val="75000"/>
                  </a:schemeClr>
                </a:solidFill>
              </a:rPr>
              <a:t>Cross section generation</a:t>
            </a:r>
            <a:endParaRPr lang="en-US" sz="2000" b="0" i="0" dirty="0">
              <a:solidFill>
                <a:schemeClr val="bg1">
                  <a:lumMod val="75000"/>
                </a:schemeClr>
              </a:solidFill>
              <a:effectLst/>
            </a:endParaRPr>
          </a:p>
          <a:p>
            <a:pPr marL="342900" indent="-342900" algn="l">
              <a:lnSpc>
                <a:spcPct val="200000"/>
              </a:lnSpc>
              <a:buFont typeface="Arial" panose="020B0604020202020204" pitchFamily="34" charset="0"/>
              <a:buChar char="•"/>
            </a:pPr>
            <a:r>
              <a:rPr lang="en-US" sz="2000" dirty="0">
                <a:solidFill>
                  <a:schemeClr val="bg1">
                    <a:lumMod val="75000"/>
                  </a:schemeClr>
                </a:solidFill>
                <a:cs typeface="Arial" panose="020B0604020202020204" pitchFamily="34" charset="0"/>
              </a:rPr>
              <a:t>PHITS simulations and outlook</a:t>
            </a:r>
            <a:endParaRPr lang="de-DE" sz="2000" dirty="0">
              <a:solidFill>
                <a:schemeClr val="bg1">
                  <a:lumMod val="75000"/>
                </a:schemeClr>
              </a:solidFill>
            </a:endParaRPr>
          </a:p>
        </p:txBody>
      </p:sp>
    </p:spTree>
    <p:extLst>
      <p:ext uri="{BB962C8B-B14F-4D97-AF65-F5344CB8AC3E}">
        <p14:creationId xmlns:p14="http://schemas.microsoft.com/office/powerpoint/2010/main" val="331262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E6C2D-7EC8-C98B-B8A7-A048BC7E14F1}"/>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27B8390C-774A-CEAF-A4AC-C723A39D412B}"/>
              </a:ext>
            </a:extLst>
          </p:cNvPr>
          <p:cNvSpPr>
            <a:spLocks noGrp="1"/>
          </p:cNvSpPr>
          <p:nvPr>
            <p:ph type="body" sz="quarter" idx="10"/>
          </p:nvPr>
        </p:nvSpPr>
        <p:spPr/>
        <p:txBody>
          <a:bodyPr/>
          <a:lstStyle/>
          <a:p>
            <a:r>
              <a:rPr lang="en-US" dirty="0"/>
              <a:t>Results</a:t>
            </a:r>
          </a:p>
          <a:p>
            <a:endParaRPr lang="de-DE" dirty="0"/>
          </a:p>
        </p:txBody>
      </p:sp>
      <p:sp>
        <p:nvSpPr>
          <p:cNvPr id="3" name="Textfeld 2">
            <a:extLst>
              <a:ext uri="{FF2B5EF4-FFF2-40B4-BE49-F238E27FC236}">
                <a16:creationId xmlns:a16="http://schemas.microsoft.com/office/drawing/2014/main" id="{3CF0E503-8EB5-AC44-D005-0B9443139456}"/>
              </a:ext>
            </a:extLst>
          </p:cNvPr>
          <p:cNvSpPr txBox="1"/>
          <p:nvPr/>
        </p:nvSpPr>
        <p:spPr>
          <a:xfrm>
            <a:off x="407368" y="764704"/>
            <a:ext cx="2943626" cy="612412"/>
          </a:xfrm>
          <a:prstGeom prst="rect">
            <a:avLst/>
          </a:prstGeom>
          <a:noFill/>
        </p:spPr>
        <p:txBody>
          <a:bodyPr wrap="none" rtlCol="0">
            <a:spAutoFit/>
          </a:bodyPr>
          <a:lstStyle/>
          <a:p>
            <a:pPr>
              <a:lnSpc>
                <a:spcPct val="200000"/>
              </a:lnSpc>
            </a:pPr>
            <a:r>
              <a:rPr lang="en-US" sz="2000" dirty="0">
                <a:solidFill>
                  <a:srgbClr val="272727"/>
                </a:solidFill>
              </a:rPr>
              <a:t>Ethane’s </a:t>
            </a:r>
            <a:r>
              <a:rPr lang="en-GB" sz="2000" dirty="0">
                <a:solidFill>
                  <a:srgbClr val="272727"/>
                </a:solidFill>
              </a:rPr>
              <a:t>measurements</a:t>
            </a:r>
            <a:endParaRPr lang="en-US" sz="2000" dirty="0">
              <a:solidFill>
                <a:srgbClr val="272727"/>
              </a:solidFill>
            </a:endParaRPr>
          </a:p>
        </p:txBody>
      </p:sp>
      <p:sp>
        <p:nvSpPr>
          <p:cNvPr id="10" name="TextBox 9">
            <a:extLst>
              <a:ext uri="{FF2B5EF4-FFF2-40B4-BE49-F238E27FC236}">
                <a16:creationId xmlns:a16="http://schemas.microsoft.com/office/drawing/2014/main" id="{369B838F-D660-8676-5F44-8B9A37C0A1DB}"/>
              </a:ext>
            </a:extLst>
          </p:cNvPr>
          <p:cNvSpPr txBox="1"/>
          <p:nvPr/>
        </p:nvSpPr>
        <p:spPr>
          <a:xfrm>
            <a:off x="5159896" y="2348880"/>
            <a:ext cx="5760640" cy="2677656"/>
          </a:xfrm>
          <a:prstGeom prst="rect">
            <a:avLst/>
          </a:prstGeom>
          <a:noFill/>
        </p:spPr>
        <p:txBody>
          <a:bodyPr wrap="square">
            <a:spAutoFit/>
          </a:bodyPr>
          <a:lstStyle/>
          <a:p>
            <a:pPr marL="285750" indent="-285750" algn="just">
              <a:buFont typeface="Arial" panose="020B0604020202020204" pitchFamily="34" charset="0"/>
              <a:buChar char="•"/>
            </a:pPr>
            <a:r>
              <a:rPr lang="en-GB" sz="1400" dirty="0"/>
              <a:t>Neutron spectrum emitted at 6.5m from the ethane cold neutron moderator in separate-on-time tests with different thermal contributions.</a:t>
            </a:r>
          </a:p>
          <a:p>
            <a:pPr marL="285750" indent="-285750" algn="just">
              <a:buFont typeface="Arial" panose="020B0604020202020204" pitchFamily="34" charset="0"/>
              <a:buChar char="•"/>
            </a:pPr>
            <a:endParaRPr lang="en-GB" sz="1400" dirty="0"/>
          </a:p>
          <a:p>
            <a:pPr marL="285750" indent="-285750" algn="just">
              <a:buFont typeface="Arial" panose="020B0604020202020204" pitchFamily="34" charset="0"/>
              <a:buChar char="•"/>
            </a:pPr>
            <a:endParaRPr lang="en-GB" sz="1400" dirty="0"/>
          </a:p>
          <a:p>
            <a:pPr marL="285750" indent="-285750" algn="just">
              <a:buFont typeface="Arial" panose="020B0604020202020204" pitchFamily="34" charset="0"/>
              <a:buChar char="•"/>
            </a:pPr>
            <a:endParaRPr lang="en-GB" sz="1400" dirty="0"/>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temperatures of 170K, 135K, and 100K representing the liquid state, 70K for the solid state and crystalline phase, 50K for the second phase characterized by a metastable state, and subsequently 25K, 15K, and 10K for the amorphous phase of solid ethane.</a:t>
            </a:r>
            <a:endParaRPr lang="fr-FR" sz="1400" dirty="0"/>
          </a:p>
        </p:txBody>
      </p:sp>
      <p:pic>
        <p:nvPicPr>
          <p:cNvPr id="4" name="Picture 3" descr="A graph of a temperature&#10;&#10;Description automatically generated">
            <a:extLst>
              <a:ext uri="{FF2B5EF4-FFF2-40B4-BE49-F238E27FC236}">
                <a16:creationId xmlns:a16="http://schemas.microsoft.com/office/drawing/2014/main" id="{ACC23528-B9D6-235F-6E12-50FFA820BAE3}"/>
              </a:ext>
            </a:extLst>
          </p:cNvPr>
          <p:cNvPicPr>
            <a:picLocks noChangeAspect="1"/>
          </p:cNvPicPr>
          <p:nvPr/>
        </p:nvPicPr>
        <p:blipFill>
          <a:blip r:embed="rId2"/>
          <a:stretch>
            <a:fillRect/>
          </a:stretch>
        </p:blipFill>
        <p:spPr>
          <a:xfrm>
            <a:off x="983432" y="1412776"/>
            <a:ext cx="3302200" cy="2304052"/>
          </a:xfrm>
          <a:prstGeom prst="rect">
            <a:avLst/>
          </a:prstGeom>
        </p:spPr>
      </p:pic>
      <p:pic>
        <p:nvPicPr>
          <p:cNvPr id="7" name="Picture 6" descr="A graph of different colored lines&#10;&#10;Description automatically generated">
            <a:extLst>
              <a:ext uri="{FF2B5EF4-FFF2-40B4-BE49-F238E27FC236}">
                <a16:creationId xmlns:a16="http://schemas.microsoft.com/office/drawing/2014/main" id="{EAB64C57-4469-153E-F3BC-0D5FCAB68B66}"/>
              </a:ext>
            </a:extLst>
          </p:cNvPr>
          <p:cNvPicPr>
            <a:picLocks noChangeAspect="1"/>
          </p:cNvPicPr>
          <p:nvPr/>
        </p:nvPicPr>
        <p:blipFill>
          <a:blip r:embed="rId3"/>
          <a:stretch>
            <a:fillRect/>
          </a:stretch>
        </p:blipFill>
        <p:spPr>
          <a:xfrm>
            <a:off x="983432" y="3749014"/>
            <a:ext cx="3302200" cy="2304051"/>
          </a:xfrm>
          <a:prstGeom prst="rect">
            <a:avLst/>
          </a:prstGeom>
        </p:spPr>
      </p:pic>
    </p:spTree>
    <p:extLst>
      <p:ext uri="{BB962C8B-B14F-4D97-AF65-F5344CB8AC3E}">
        <p14:creationId xmlns:p14="http://schemas.microsoft.com/office/powerpoint/2010/main" val="636147577"/>
      </p:ext>
    </p:extLst>
  </p:cSld>
  <p:clrMapOvr>
    <a:masterClrMapping/>
  </p:clrMapOvr>
</p:sld>
</file>

<file path=ppt/theme/theme1.xml><?xml version="1.0" encoding="utf-8"?>
<a:theme xmlns:a="http://schemas.openxmlformats.org/drawingml/2006/main" name="Juelich_PowerPoint_16x9">
  <a:themeElements>
    <a:clrScheme name="Benutzerdefiniert 292">
      <a:dk1>
        <a:sysClr val="windowText" lastClr="000000"/>
      </a:dk1>
      <a:lt1>
        <a:sysClr val="window" lastClr="FFFFFF"/>
      </a:lt1>
      <a:dk2>
        <a:srgbClr val="6D268E"/>
      </a:dk2>
      <a:lt2>
        <a:srgbClr val="EBEBEB"/>
      </a:lt2>
      <a:accent1>
        <a:srgbClr val="023D6B"/>
      </a:accent1>
      <a:accent2>
        <a:srgbClr val="ADBDE3"/>
      </a:accent2>
      <a:accent3>
        <a:srgbClr val="30A93B"/>
      </a:accent3>
      <a:accent4>
        <a:srgbClr val="FFE900"/>
      </a:accent4>
      <a:accent5>
        <a:srgbClr val="FF8C0C"/>
      </a:accent5>
      <a:accent6>
        <a:srgbClr val="DF0F44"/>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ülich_PowerPoint_16x9.potx" id="{0F5E8835-6491-4076-A857-546EEC7C50FA}" vid="{D6DE276B-3CD7-4E84-9635-17794DF4E23B}"/>
    </a:ext>
  </a:extLst>
</a:theme>
</file>

<file path=ppt/theme/theme2.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Juelich_PowerPoint_16x9</Template>
  <TotalTime>5605</TotalTime>
  <Words>921</Words>
  <Application>Microsoft Office PowerPoint</Application>
  <PresentationFormat>Widescreen</PresentationFormat>
  <Paragraphs>236</Paragraphs>
  <Slides>22</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Bell MT</vt:lpstr>
      <vt:lpstr>Calibri</vt:lpstr>
      <vt:lpstr>Times</vt:lpstr>
      <vt:lpstr>Wingdings</vt:lpstr>
      <vt:lpstr>Juelich_PowerPoint_16x9</vt:lpstr>
      <vt:lpstr>Ethane measurements at the JULIC Neutron Platform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Forschungszentrum Jülich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der präsentation</dc:title>
  <dc:creator>Laengner, Ruth</dc:creator>
  <cp:lastModifiedBy>El Barbari, Monia</cp:lastModifiedBy>
  <cp:revision>334</cp:revision>
  <cp:lastPrinted>2018-03-14T14:21:18Z</cp:lastPrinted>
  <dcterms:created xsi:type="dcterms:W3CDTF">2017-12-08T09:28:11Z</dcterms:created>
  <dcterms:modified xsi:type="dcterms:W3CDTF">2024-04-16T20:44:37Z</dcterms:modified>
</cp:coreProperties>
</file>