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45" r:id="rId3"/>
    <p:sldId id="257" r:id="rId4"/>
    <p:sldId id="332" r:id="rId5"/>
    <p:sldId id="532" r:id="rId6"/>
    <p:sldId id="334" r:id="rId7"/>
    <p:sldId id="533" r:id="rId8"/>
    <p:sldId id="534" r:id="rId9"/>
    <p:sldId id="289" r:id="rId10"/>
    <p:sldId id="535" r:id="rId11"/>
    <p:sldId id="544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94"/>
  </p:normalViewPr>
  <p:slideViewPr>
    <p:cSldViewPr snapToGrid="0">
      <p:cViewPr varScale="1">
        <p:scale>
          <a:sx n="121" d="100"/>
          <a:sy n="121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B374C-7A19-4AF1-A5C5-9961AFBD16C9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4D732B-E877-4ABE-A421-2BBEEB1C855A}">
      <dgm:prSet/>
      <dgm:spPr/>
      <dgm:t>
        <a:bodyPr/>
        <a:lstStyle/>
        <a:p>
          <a:r>
            <a:rPr lang="en-GB"/>
            <a:t>The existing system was built 25 years ago</a:t>
          </a:r>
          <a:endParaRPr lang="en-US"/>
        </a:p>
      </dgm:t>
    </dgm:pt>
    <dgm:pt modelId="{01B0EE03-6BA7-4C3D-BA64-3ADF07FBA17F}" type="parTrans" cxnId="{06AB8EE7-5A4F-41B0-95A5-7D817B03C389}">
      <dgm:prSet/>
      <dgm:spPr/>
      <dgm:t>
        <a:bodyPr/>
        <a:lstStyle/>
        <a:p>
          <a:endParaRPr lang="en-US"/>
        </a:p>
      </dgm:t>
    </dgm:pt>
    <dgm:pt modelId="{D40AA47A-F0A7-45E3-BD3F-0368E153397B}" type="sibTrans" cxnId="{06AB8EE7-5A4F-41B0-95A5-7D817B03C389}">
      <dgm:prSet/>
      <dgm:spPr/>
      <dgm:t>
        <a:bodyPr/>
        <a:lstStyle/>
        <a:p>
          <a:endParaRPr lang="en-US"/>
        </a:p>
      </dgm:t>
    </dgm:pt>
    <dgm:pt modelId="{54161A5B-FC90-4BE3-8335-F726430A715E}">
      <dgm:prSet/>
      <dgm:spPr/>
      <dgm:t>
        <a:bodyPr/>
        <a:lstStyle/>
        <a:p>
          <a:r>
            <a:rPr lang="en-GB"/>
            <a:t>Today we have</a:t>
          </a:r>
          <a:endParaRPr lang="en-US"/>
        </a:p>
      </dgm:t>
    </dgm:pt>
    <dgm:pt modelId="{D7EDB555-0486-402E-8465-E4F31994F549}" type="parTrans" cxnId="{9891C9F2-2354-4D71-AB90-944CB9BDD322}">
      <dgm:prSet/>
      <dgm:spPr/>
      <dgm:t>
        <a:bodyPr/>
        <a:lstStyle/>
        <a:p>
          <a:endParaRPr lang="en-US"/>
        </a:p>
      </dgm:t>
    </dgm:pt>
    <dgm:pt modelId="{66972CE1-9AFE-4337-A06E-951878C1920C}" type="sibTrans" cxnId="{9891C9F2-2354-4D71-AB90-944CB9BDD322}">
      <dgm:prSet/>
      <dgm:spPr/>
      <dgm:t>
        <a:bodyPr/>
        <a:lstStyle/>
        <a:p>
          <a:endParaRPr lang="en-US"/>
        </a:p>
      </dgm:t>
    </dgm:pt>
    <dgm:pt modelId="{B543160F-469C-421C-B11B-1A0336FE625E}">
      <dgm:prSet/>
      <dgm:spPr/>
      <dgm:t>
        <a:bodyPr/>
        <a:lstStyle/>
        <a:p>
          <a:r>
            <a:rPr lang="en-GB"/>
            <a:t>Better cold sources</a:t>
          </a:r>
          <a:endParaRPr lang="en-US"/>
        </a:p>
      </dgm:t>
    </dgm:pt>
    <dgm:pt modelId="{7474B133-5E5A-4E68-ADED-BC9E206DDDBE}" type="parTrans" cxnId="{9946E730-38E3-4D84-8039-545704FBDCE9}">
      <dgm:prSet/>
      <dgm:spPr/>
      <dgm:t>
        <a:bodyPr/>
        <a:lstStyle/>
        <a:p>
          <a:endParaRPr lang="en-US"/>
        </a:p>
      </dgm:t>
    </dgm:pt>
    <dgm:pt modelId="{2042D032-5634-4016-A4FB-FC27531B10FA}" type="sibTrans" cxnId="{9946E730-38E3-4D84-8039-545704FBDCE9}">
      <dgm:prSet/>
      <dgm:spPr/>
      <dgm:t>
        <a:bodyPr/>
        <a:lstStyle/>
        <a:p>
          <a:endParaRPr lang="en-US"/>
        </a:p>
      </dgm:t>
    </dgm:pt>
    <dgm:pt modelId="{0928D809-F113-46F7-A929-F060D5C9B6A4}">
      <dgm:prSet/>
      <dgm:spPr/>
      <dgm:t>
        <a:bodyPr/>
        <a:lstStyle/>
        <a:p>
          <a:r>
            <a:rPr lang="en-GB"/>
            <a:t>Better manufacturing and installation of the guides</a:t>
          </a:r>
          <a:endParaRPr lang="en-US"/>
        </a:p>
      </dgm:t>
    </dgm:pt>
    <dgm:pt modelId="{C6E016EF-7591-4438-BC77-24ECEC62BEA2}" type="parTrans" cxnId="{421F943B-E5E5-4417-BD2D-3D400E061E47}">
      <dgm:prSet/>
      <dgm:spPr/>
      <dgm:t>
        <a:bodyPr/>
        <a:lstStyle/>
        <a:p>
          <a:endParaRPr lang="en-US"/>
        </a:p>
      </dgm:t>
    </dgm:pt>
    <dgm:pt modelId="{9430E11E-5CE9-492F-8D13-DFA0D94429BB}" type="sibTrans" cxnId="{421F943B-E5E5-4417-BD2D-3D400E061E47}">
      <dgm:prSet/>
      <dgm:spPr/>
      <dgm:t>
        <a:bodyPr/>
        <a:lstStyle/>
        <a:p>
          <a:endParaRPr lang="en-US"/>
        </a:p>
      </dgm:t>
    </dgm:pt>
    <dgm:pt modelId="{E856D2C5-3A6D-4C39-9D33-B1F8D9F3EED4}">
      <dgm:prSet/>
      <dgm:spPr/>
      <dgm:t>
        <a:bodyPr/>
        <a:lstStyle/>
        <a:p>
          <a:r>
            <a:rPr lang="en-GB"/>
            <a:t>Better guide designs</a:t>
          </a:r>
          <a:endParaRPr lang="en-US"/>
        </a:p>
      </dgm:t>
    </dgm:pt>
    <dgm:pt modelId="{EC45EE24-4586-4DA9-AF60-435AC8E182D0}" type="parTrans" cxnId="{B71C6B28-C8B6-4378-939D-A8695D8CEEF9}">
      <dgm:prSet/>
      <dgm:spPr/>
      <dgm:t>
        <a:bodyPr/>
        <a:lstStyle/>
        <a:p>
          <a:endParaRPr lang="en-US"/>
        </a:p>
      </dgm:t>
    </dgm:pt>
    <dgm:pt modelId="{9FD9F471-1383-4ECB-AE02-B0C8CCB378E3}" type="sibTrans" cxnId="{B71C6B28-C8B6-4378-939D-A8695D8CEEF9}">
      <dgm:prSet/>
      <dgm:spPr/>
      <dgm:t>
        <a:bodyPr/>
        <a:lstStyle/>
        <a:p>
          <a:endParaRPr lang="en-US"/>
        </a:p>
      </dgm:t>
    </dgm:pt>
    <dgm:pt modelId="{1A33AD6D-C36A-C340-80AD-6FDE49DB3F48}" type="pres">
      <dgm:prSet presAssocID="{2F5B374C-7A19-4AF1-A5C5-9961AFBD16C9}" presName="Name0" presStyleCnt="0">
        <dgm:presLayoutVars>
          <dgm:dir/>
          <dgm:animLvl val="lvl"/>
          <dgm:resizeHandles val="exact"/>
        </dgm:presLayoutVars>
      </dgm:prSet>
      <dgm:spPr/>
    </dgm:pt>
    <dgm:pt modelId="{ADD77BF6-DC36-8147-8271-F31C00506C94}" type="pres">
      <dgm:prSet presAssocID="{BD4D732B-E877-4ABE-A421-2BBEEB1C855A}" presName="composite" presStyleCnt="0"/>
      <dgm:spPr/>
    </dgm:pt>
    <dgm:pt modelId="{3B16CF82-F8AD-E04D-A1C3-C4E59A2E4E63}" type="pres">
      <dgm:prSet presAssocID="{BD4D732B-E877-4ABE-A421-2BBEEB1C855A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CB00AC0-B31E-C44F-88DE-9B7C95DDE26A}" type="pres">
      <dgm:prSet presAssocID="{BD4D732B-E877-4ABE-A421-2BBEEB1C855A}" presName="desTx" presStyleLbl="revTx" presStyleIdx="0" presStyleCnt="1">
        <dgm:presLayoutVars>
          <dgm:bulletEnabled val="1"/>
        </dgm:presLayoutVars>
      </dgm:prSet>
      <dgm:spPr/>
    </dgm:pt>
    <dgm:pt modelId="{4DD5655A-C1EA-BD4A-8A25-65459B165013}" type="pres">
      <dgm:prSet presAssocID="{D40AA47A-F0A7-45E3-BD3F-0368E153397B}" presName="space" presStyleCnt="0"/>
      <dgm:spPr/>
    </dgm:pt>
    <dgm:pt modelId="{18724B98-573A-2E49-B3E9-0EBD56BA67A6}" type="pres">
      <dgm:prSet presAssocID="{54161A5B-FC90-4BE3-8335-F726430A715E}" presName="composite" presStyleCnt="0"/>
      <dgm:spPr/>
    </dgm:pt>
    <dgm:pt modelId="{564DC2C3-D013-AB40-B141-0EF6952B4813}" type="pres">
      <dgm:prSet presAssocID="{54161A5B-FC90-4BE3-8335-F726430A715E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7FB1B6A1-1102-254B-9C97-CEE0DCA9D757}" type="pres">
      <dgm:prSet presAssocID="{54161A5B-FC90-4BE3-8335-F726430A715E}" presName="desTx" presStyleLbl="revTx" presStyleIdx="0" presStyleCnt="1">
        <dgm:presLayoutVars>
          <dgm:bulletEnabled val="1"/>
        </dgm:presLayoutVars>
      </dgm:prSet>
      <dgm:spPr/>
    </dgm:pt>
  </dgm:ptLst>
  <dgm:cxnLst>
    <dgm:cxn modelId="{083CC017-5D03-3243-8847-4155D10EEFE3}" type="presOf" srcId="{BD4D732B-E877-4ABE-A421-2BBEEB1C855A}" destId="{3B16CF82-F8AD-E04D-A1C3-C4E59A2E4E63}" srcOrd="0" destOrd="0" presId="urn:microsoft.com/office/officeart/2005/8/layout/chevron1"/>
    <dgm:cxn modelId="{5E8F641E-D962-8C4B-8A25-AB3D9BDD01A0}" type="presOf" srcId="{B543160F-469C-421C-B11B-1A0336FE625E}" destId="{7FB1B6A1-1102-254B-9C97-CEE0DCA9D757}" srcOrd="0" destOrd="0" presId="urn:microsoft.com/office/officeart/2005/8/layout/chevron1"/>
    <dgm:cxn modelId="{B71C6B28-C8B6-4378-939D-A8695D8CEEF9}" srcId="{54161A5B-FC90-4BE3-8335-F726430A715E}" destId="{E856D2C5-3A6D-4C39-9D33-B1F8D9F3EED4}" srcOrd="2" destOrd="0" parTransId="{EC45EE24-4586-4DA9-AF60-435AC8E182D0}" sibTransId="{9FD9F471-1383-4ECB-AE02-B0C8CCB378E3}"/>
    <dgm:cxn modelId="{9946E730-38E3-4D84-8039-545704FBDCE9}" srcId="{54161A5B-FC90-4BE3-8335-F726430A715E}" destId="{B543160F-469C-421C-B11B-1A0336FE625E}" srcOrd="0" destOrd="0" parTransId="{7474B133-5E5A-4E68-ADED-BC9E206DDDBE}" sibTransId="{2042D032-5634-4016-A4FB-FC27531B10FA}"/>
    <dgm:cxn modelId="{515C1B3B-5436-964A-8C7D-8ECE035CD1CA}" type="presOf" srcId="{54161A5B-FC90-4BE3-8335-F726430A715E}" destId="{564DC2C3-D013-AB40-B141-0EF6952B4813}" srcOrd="0" destOrd="0" presId="urn:microsoft.com/office/officeart/2005/8/layout/chevron1"/>
    <dgm:cxn modelId="{421F943B-E5E5-4417-BD2D-3D400E061E47}" srcId="{54161A5B-FC90-4BE3-8335-F726430A715E}" destId="{0928D809-F113-46F7-A929-F060D5C9B6A4}" srcOrd="1" destOrd="0" parTransId="{C6E016EF-7591-4438-BC77-24ECEC62BEA2}" sibTransId="{9430E11E-5CE9-492F-8D13-DFA0D94429BB}"/>
    <dgm:cxn modelId="{A238E1D3-6F14-D04C-BAC0-78FE6857132D}" type="presOf" srcId="{0928D809-F113-46F7-A929-F060D5C9B6A4}" destId="{7FB1B6A1-1102-254B-9C97-CEE0DCA9D757}" srcOrd="0" destOrd="1" presId="urn:microsoft.com/office/officeart/2005/8/layout/chevron1"/>
    <dgm:cxn modelId="{0963D6E5-7A7C-8248-8E36-51D09C580C73}" type="presOf" srcId="{E856D2C5-3A6D-4C39-9D33-B1F8D9F3EED4}" destId="{7FB1B6A1-1102-254B-9C97-CEE0DCA9D757}" srcOrd="0" destOrd="2" presId="urn:microsoft.com/office/officeart/2005/8/layout/chevron1"/>
    <dgm:cxn modelId="{06AB8EE7-5A4F-41B0-95A5-7D817B03C389}" srcId="{2F5B374C-7A19-4AF1-A5C5-9961AFBD16C9}" destId="{BD4D732B-E877-4ABE-A421-2BBEEB1C855A}" srcOrd="0" destOrd="0" parTransId="{01B0EE03-6BA7-4C3D-BA64-3ADF07FBA17F}" sibTransId="{D40AA47A-F0A7-45E3-BD3F-0368E153397B}"/>
    <dgm:cxn modelId="{9891C9F2-2354-4D71-AB90-944CB9BDD322}" srcId="{2F5B374C-7A19-4AF1-A5C5-9961AFBD16C9}" destId="{54161A5B-FC90-4BE3-8335-F726430A715E}" srcOrd="1" destOrd="0" parTransId="{D7EDB555-0486-402E-8465-E4F31994F549}" sibTransId="{66972CE1-9AFE-4337-A06E-951878C1920C}"/>
    <dgm:cxn modelId="{FB28F6F5-76DF-BB4B-92B7-A5EF7FF70449}" type="presOf" srcId="{2F5B374C-7A19-4AF1-A5C5-9961AFBD16C9}" destId="{1A33AD6D-C36A-C340-80AD-6FDE49DB3F48}" srcOrd="0" destOrd="0" presId="urn:microsoft.com/office/officeart/2005/8/layout/chevron1"/>
    <dgm:cxn modelId="{935EEAC0-AB7E-D448-95DA-61D9BCA74661}" type="presParOf" srcId="{1A33AD6D-C36A-C340-80AD-6FDE49DB3F48}" destId="{ADD77BF6-DC36-8147-8271-F31C00506C94}" srcOrd="0" destOrd="0" presId="urn:microsoft.com/office/officeart/2005/8/layout/chevron1"/>
    <dgm:cxn modelId="{7F154093-D16A-AE48-89FE-7ECC56D825CB}" type="presParOf" srcId="{ADD77BF6-DC36-8147-8271-F31C00506C94}" destId="{3B16CF82-F8AD-E04D-A1C3-C4E59A2E4E63}" srcOrd="0" destOrd="0" presId="urn:microsoft.com/office/officeart/2005/8/layout/chevron1"/>
    <dgm:cxn modelId="{D5AB613A-B5F0-0C45-A88C-47892119C683}" type="presParOf" srcId="{ADD77BF6-DC36-8147-8271-F31C00506C94}" destId="{4CB00AC0-B31E-C44F-88DE-9B7C95DDE26A}" srcOrd="1" destOrd="0" presId="urn:microsoft.com/office/officeart/2005/8/layout/chevron1"/>
    <dgm:cxn modelId="{7508DB1E-8060-8E4F-A786-B7362D9E7F73}" type="presParOf" srcId="{1A33AD6D-C36A-C340-80AD-6FDE49DB3F48}" destId="{4DD5655A-C1EA-BD4A-8A25-65459B165013}" srcOrd="1" destOrd="0" presId="urn:microsoft.com/office/officeart/2005/8/layout/chevron1"/>
    <dgm:cxn modelId="{C1514C31-6F72-3148-8810-70502053CAAC}" type="presParOf" srcId="{1A33AD6D-C36A-C340-80AD-6FDE49DB3F48}" destId="{18724B98-573A-2E49-B3E9-0EBD56BA67A6}" srcOrd="2" destOrd="0" presId="urn:microsoft.com/office/officeart/2005/8/layout/chevron1"/>
    <dgm:cxn modelId="{8FEBAC72-C578-D34C-A71B-A9593DC73F7C}" type="presParOf" srcId="{18724B98-573A-2E49-B3E9-0EBD56BA67A6}" destId="{564DC2C3-D013-AB40-B141-0EF6952B4813}" srcOrd="0" destOrd="0" presId="urn:microsoft.com/office/officeart/2005/8/layout/chevron1"/>
    <dgm:cxn modelId="{6DF24F0F-E205-F645-8B7F-5DB7F602EB56}" type="presParOf" srcId="{18724B98-573A-2E49-B3E9-0EBD56BA67A6}" destId="{7FB1B6A1-1102-254B-9C97-CEE0DCA9D75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6CF82-F8AD-E04D-A1C3-C4E59A2E4E63}">
      <dsp:nvSpPr>
        <dsp:cNvPr id="0" name=""/>
        <dsp:cNvSpPr/>
      </dsp:nvSpPr>
      <dsp:spPr>
        <a:xfrm>
          <a:off x="9178" y="142830"/>
          <a:ext cx="5158501" cy="1458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The existing system was built 25 years ago</a:t>
          </a:r>
          <a:endParaRPr lang="en-US" sz="2700" kern="1200"/>
        </a:p>
      </dsp:txBody>
      <dsp:txXfrm>
        <a:off x="738178" y="142830"/>
        <a:ext cx="3700501" cy="1458000"/>
      </dsp:txXfrm>
    </dsp:sp>
    <dsp:sp modelId="{564DC2C3-D013-AB40-B141-0EF6952B4813}">
      <dsp:nvSpPr>
        <dsp:cNvPr id="0" name=""/>
        <dsp:cNvSpPr/>
      </dsp:nvSpPr>
      <dsp:spPr>
        <a:xfrm>
          <a:off x="4951679" y="142830"/>
          <a:ext cx="5158501" cy="1458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Today we have</a:t>
          </a:r>
          <a:endParaRPr lang="en-US" sz="2700" kern="1200"/>
        </a:p>
      </dsp:txBody>
      <dsp:txXfrm>
        <a:off x="5680679" y="142830"/>
        <a:ext cx="3700501" cy="1458000"/>
      </dsp:txXfrm>
    </dsp:sp>
    <dsp:sp modelId="{7FB1B6A1-1102-254B-9C97-CEE0DCA9D757}">
      <dsp:nvSpPr>
        <dsp:cNvPr id="0" name=""/>
        <dsp:cNvSpPr/>
      </dsp:nvSpPr>
      <dsp:spPr>
        <a:xfrm>
          <a:off x="4951679" y="1783080"/>
          <a:ext cx="4126801" cy="164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Better cold sources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Better manufacturing and installation of the guides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/>
            <a:t>Better guide designs</a:t>
          </a:r>
          <a:endParaRPr lang="en-US" sz="2700" kern="1200"/>
        </a:p>
      </dsp:txBody>
      <dsp:txXfrm>
        <a:off x="4951679" y="1783080"/>
        <a:ext cx="4126801" cy="164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DD46-6A77-36F7-4614-E97E0ADA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509D1-6897-A9EC-AA8D-3A5CF132B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D2A25-6A3D-80DB-1740-C2B8EF8F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403E-E711-515F-A5E9-3FA5D826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0F71-5D29-2671-F08B-C18953D8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4154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183C-3F7A-A283-2B24-8FEFDFA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76AE3-BDFB-62F6-E582-011A741B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A781-E783-4B19-5218-92501AD4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42342-3D94-7B06-7DF4-42914316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050EC-EA49-DB99-FFE5-5CCB415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946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946EB-47E4-6949-F882-F5AEFF4D5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88F-1028-737E-98C9-69374F534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907F-337B-FF18-802B-7546BDF1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B59CF-FE0B-2CA0-659A-CA71FE8B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451C7-5601-88B1-142D-78E552E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891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29473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3736-455C-C3C1-F461-95759AF8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ADEB-DD1E-5CEF-D9B0-CE52021C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361E-62B4-2497-E8CF-73AB60FF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F990-3A52-8008-5029-E2D9FF7F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6167-5646-DC83-3156-E5BBDB44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135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F58-F103-C31F-CBC3-3D56474F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845C7-493D-D236-F165-FF683F449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D98F2-A968-8130-6FA4-6E4700DB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0489-8AD9-D76A-8220-BFEF4898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4D814-F98E-72F4-BC21-D9D17478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1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8FF6-C871-C2A6-8264-3836003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24F9-7D04-AB74-1891-380BB99B2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691E3-E336-6853-79A6-7AD5F6974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CBE79-E1E1-B1AE-409E-407C1A8A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6F182-5CFD-183E-03F0-10CE215A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0BA57-5FE2-1159-7CC0-EA58B821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8548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5EB2-4E8F-7ADE-1065-17F07525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E6929-3FC8-453E-75BB-0705E808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DB31-9418-EDAD-DBAB-AC4492797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BDFB5-0A59-C23A-C062-C0773DC2F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A1B6C-A286-4B19-CFDC-A1FCBFCB1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67A6C-AB9F-A61A-9F8F-46EF7911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7CADE-7D39-FA0B-F955-06C66F8E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371B6-5544-2CC9-CD07-B0E26DC8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5974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3608-74C2-A057-AAB3-91EC2D3D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BD0E7-71CC-CB99-26C4-58CFB5C1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173CD-B54B-7BAE-CE37-54760D22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1797C-3B7B-971A-CDCD-9604CCD5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5674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A2A44-265C-36E8-9CE5-E7DE4677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D173D-5195-B898-C2D2-CC06149A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7BC38-41F0-A4C5-2C96-DB0D21BF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635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EDE0-1B38-8EF1-6F65-77BBB7DC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521E-207E-9BEA-745A-55F232593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8F9AB-5B88-0D89-4663-606B1936F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DA0D2-5AF6-D4E8-3E63-1A9DAFD7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07DE7-3E23-D5AE-D4E3-1DBE7868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DDB0F-0CE1-9F6E-32D4-225DA7FC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56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F54C-0C8B-7E7C-6DD9-52AF3895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2E411-34AE-A3D7-B40A-19D06EF48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A270D-9C33-7F74-B9A7-DD450B69A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4E76-2723-0F6E-E1A7-D5D0950D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07C4C-C803-D521-880E-ED0AAF89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55798-ED0C-33D9-1D31-00DE0FDC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2867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9B044-381C-3722-FDE4-D3F297D2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680C5-1CC8-2604-4D16-4319C7772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42BC-0FEF-7D33-4A44-D649A0BDE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BAA09-BA10-4041-BE5C-04FDDAB48D50}" type="datetimeFigureOut">
              <a:rPr lang="en-RU" smtClean="0"/>
              <a:t>09.05.2024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5289F-0EC9-189D-0F3B-1FC987712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0136-55D5-2247-5F2E-26D339E40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5E680-B48A-FC44-8A00-D945A16C0AE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03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539C-7469-0E13-BF14-FC20C39FF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BRR status and future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E2A21-6C44-CFC2-9D2D-E4D9BE53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RU" dirty="0"/>
              <a:t>P.Konik, M.Marko, L. Rosta</a:t>
            </a:r>
          </a:p>
        </p:txBody>
      </p:sp>
      <p:sp>
        <p:nvSpPr>
          <p:cNvPr id="4" name="Szövegdoboz 4">
            <a:extLst>
              <a:ext uri="{FF2B5EF4-FFF2-40B4-BE49-F238E27FC236}">
                <a16:creationId xmlns:a16="http://schemas.microsoft.com/office/drawing/2014/main" id="{AB9ABDC5-A503-7E03-B8A3-2CF1EC08C9A7}"/>
              </a:ext>
            </a:extLst>
          </p:cNvPr>
          <p:cNvSpPr txBox="1"/>
          <p:nvPr/>
        </p:nvSpPr>
        <p:spPr>
          <a:xfrm>
            <a:off x="2174570" y="5213918"/>
            <a:ext cx="784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ea typeface="Cambria Math" panose="02040503050406030204" pitchFamily="18" charset="0"/>
              </a:rPr>
              <a:t>Budapest Neutron Centre</a:t>
            </a:r>
          </a:p>
          <a:p>
            <a:pPr algn="ctr"/>
            <a:r>
              <a:rPr lang="hu-HU" dirty="0">
                <a:ea typeface="Cambria Math" panose="02040503050406030204" pitchFamily="18" charset="0"/>
              </a:rPr>
              <a:t>Centre for </a:t>
            </a:r>
            <a:r>
              <a:rPr lang="hu-HU" dirty="0" err="1">
                <a:ea typeface="Cambria Math" panose="02040503050406030204" pitchFamily="18" charset="0"/>
              </a:rPr>
              <a:t>Energy</a:t>
            </a:r>
            <a:r>
              <a:rPr lang="hu-HU" dirty="0">
                <a:ea typeface="Cambria Math" panose="02040503050406030204" pitchFamily="18" charset="0"/>
              </a:rPr>
              <a:t> Research – Budapest, Hungary</a:t>
            </a:r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E4FC3C4E-9C80-C0E0-0D1D-AA5DC1C6A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12" y="4354223"/>
            <a:ext cx="29241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59ED3-9D0B-9326-CFBA-0F448FD8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RU" sz="3800"/>
              <a:t>Preliminary gain estimations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C93C-03AF-AEEE-E215-BA8D00CB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RU" sz="2200" dirty="0"/>
              <a:t>MCNP simulations should start this week</a:t>
            </a:r>
          </a:p>
          <a:p>
            <a:r>
              <a:rPr lang="en-RU" sz="2200" dirty="0"/>
              <a:t>In collaboration with K.Batkov</a:t>
            </a:r>
          </a:p>
        </p:txBody>
      </p:sp>
      <p:pic>
        <p:nvPicPr>
          <p:cNvPr id="5" name="Picture 4" descr="A diagram of steps&#10;&#10;Description automatically generated">
            <a:extLst>
              <a:ext uri="{FF2B5EF4-FFF2-40B4-BE49-F238E27FC236}">
                <a16:creationId xmlns:a16="http://schemas.microsoft.com/office/drawing/2014/main" id="{703AFE64-5E4C-7BEE-C8AE-08ABF1F8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02" y="640080"/>
            <a:ext cx="670010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0123D-CF12-C3AC-45BB-A1A4401B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761352"/>
          </a:xfrm>
        </p:spPr>
        <p:txBody>
          <a:bodyPr anchor="b">
            <a:normAutofit/>
          </a:bodyPr>
          <a:lstStyle/>
          <a:p>
            <a:r>
              <a:rPr lang="en-RU" sz="4000" dirty="0"/>
              <a:t>Conclusion</a:t>
            </a:r>
          </a:p>
        </p:txBody>
      </p:sp>
      <p:pic>
        <p:nvPicPr>
          <p:cNvPr id="5" name="Picture 4" descr="White staircases">
            <a:extLst>
              <a:ext uri="{FF2B5EF4-FFF2-40B4-BE49-F238E27FC236}">
                <a16:creationId xmlns:a16="http://schemas.microsoft.com/office/drawing/2014/main" id="{FD903AA2-A2CC-1464-8217-B12F55394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5" r="27955" b="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E2C2-CA60-403C-A258-E7CD1778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445742"/>
            <a:ext cx="6798539" cy="5207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RU" sz="2400" dirty="0"/>
              <a:t>Significant gains can be expected:</a:t>
            </a:r>
          </a:p>
          <a:p>
            <a:r>
              <a:rPr lang="en-GB" sz="2400" dirty="0"/>
              <a:t>x</a:t>
            </a:r>
            <a:r>
              <a:rPr lang="en-RU" sz="2400" dirty="0"/>
              <a:t>1.5 from pH2</a:t>
            </a:r>
          </a:p>
          <a:p>
            <a:r>
              <a:rPr lang="en-GB" sz="2400" dirty="0"/>
              <a:t>x2</a:t>
            </a:r>
            <a:r>
              <a:rPr lang="en-RU" sz="2400" dirty="0"/>
              <a:t> from staircase</a:t>
            </a:r>
          </a:p>
          <a:p>
            <a:r>
              <a:rPr lang="en-GB" sz="2400" dirty="0"/>
              <a:t>a</a:t>
            </a:r>
            <a:r>
              <a:rPr lang="en-RU" sz="2400" dirty="0"/>
              <a:t>t least x2 from realignment and better mirrors</a:t>
            </a:r>
          </a:p>
          <a:p>
            <a:r>
              <a:rPr lang="en-GB" sz="2400" dirty="0"/>
              <a:t>a</a:t>
            </a:r>
            <a:r>
              <a:rPr lang="en-RU" sz="2400" dirty="0"/>
              <a:t>dditional gains for reflectometers</a:t>
            </a:r>
          </a:p>
          <a:p>
            <a:r>
              <a:rPr lang="en-GB" sz="2400" dirty="0"/>
              <a:t>reduced</a:t>
            </a:r>
            <a:r>
              <a:rPr lang="en-RU" sz="2400" dirty="0"/>
              <a:t> background</a:t>
            </a:r>
          </a:p>
          <a:p>
            <a:endParaRPr lang="en-RU" sz="2400" dirty="0"/>
          </a:p>
          <a:p>
            <a:pPr marL="0" indent="0">
              <a:buNone/>
            </a:pPr>
            <a:r>
              <a:rPr lang="en-RU" sz="2400" dirty="0"/>
              <a:t>Future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RU" sz="2400" dirty="0"/>
              <a:t>Choose the moderator geometry</a:t>
            </a:r>
          </a:p>
          <a:p>
            <a:pPr marL="514350" indent="-514350">
              <a:buFont typeface="+mj-lt"/>
              <a:buAutoNum type="arabicPeriod"/>
            </a:pPr>
            <a:r>
              <a:rPr lang="en-RU" sz="2400" dirty="0"/>
              <a:t>Fix in-pile design and guide hall plan</a:t>
            </a:r>
          </a:p>
          <a:p>
            <a:pPr marL="514350" indent="-514350">
              <a:buFont typeface="+mj-lt"/>
              <a:buAutoNum type="arabicPeriod"/>
            </a:pPr>
            <a:r>
              <a:rPr lang="en-RU" sz="2400" dirty="0"/>
              <a:t>Optimize individual branches</a:t>
            </a:r>
          </a:p>
          <a:p>
            <a:pPr marL="0" indent="0">
              <a:buNone/>
            </a:pPr>
            <a:endParaRPr lang="en-RU" sz="1400" dirty="0"/>
          </a:p>
        </p:txBody>
      </p:sp>
    </p:spTree>
    <p:extLst>
      <p:ext uri="{BB962C8B-B14F-4D97-AF65-F5344CB8AC3E}">
        <p14:creationId xmlns:p14="http://schemas.microsoft.com/office/powerpoint/2010/main" val="88070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BC5F-4D74-9CC4-3F0C-C9C4469C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3804-A441-0949-6D3C-573D355B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U"/>
          </a:p>
        </p:txBody>
      </p:sp>
      <p:pic>
        <p:nvPicPr>
          <p:cNvPr id="1026" name="Picture 2" descr="Instr fig">
            <a:extLst>
              <a:ext uri="{FF2B5EF4-FFF2-40B4-BE49-F238E27FC236}">
                <a16:creationId xmlns:a16="http://schemas.microsoft.com/office/drawing/2014/main" id="{D756EDB5-6390-6DBB-EFFE-9054713F1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BE289-B3F0-83BB-CFD8-DD02AD7ADEAC}"/>
              </a:ext>
            </a:extLst>
          </p:cNvPr>
          <p:cNvSpPr txBox="1"/>
          <p:nvPr/>
        </p:nvSpPr>
        <p:spPr>
          <a:xfrm>
            <a:off x="8694655" y="3105834"/>
            <a:ext cx="349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Licence prolonged till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RU" dirty="0"/>
              <a:t>Neat relocation</a:t>
            </a:r>
          </a:p>
        </p:txBody>
      </p:sp>
    </p:spTree>
    <p:extLst>
      <p:ext uri="{BB962C8B-B14F-4D97-AF65-F5344CB8AC3E}">
        <p14:creationId xmlns:p14="http://schemas.microsoft.com/office/powerpoint/2010/main" val="316008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525C2-F531-4C9F-C50E-B3E3CE0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RU" sz="4000" dirty="0">
                <a:solidFill>
                  <a:schemeClr val="tx2"/>
                </a:solidFill>
              </a:rPr>
              <a:t>Reasons behind reconstruction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20D5DFA-352D-B5D4-870F-961ACB49F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498500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30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900EC-26EE-6CB3-75C4-E2CCAC8E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BrightnESS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7B96-1244-29EB-4E0A-1139BFB1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X2 gain in brilliance is achievable for small moderator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DC866-0929-BE5A-2EC4-42C64173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95370"/>
            <a:ext cx="11548872" cy="32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8FC9-9F53-4A31-BA81-2585FA28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Brilliance and flux</a:t>
            </a:r>
            <a:r>
              <a:rPr lang="ru-RU" sz="2400" dirty="0"/>
              <a:t> </a:t>
            </a:r>
            <a:r>
              <a:rPr lang="en-US" sz="2400" dirty="0"/>
              <a:t>trade-off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2EAE1-72EC-33DC-8DDB-3F9C9EEA99ED}"/>
              </a:ext>
            </a:extLst>
          </p:cNvPr>
          <p:cNvSpPr/>
          <p:nvPr/>
        </p:nvSpPr>
        <p:spPr bwMode="auto">
          <a:xfrm>
            <a:off x="38433" y="6236876"/>
            <a:ext cx="2933967" cy="523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0A308-9205-5968-70E2-4ABBAEA900E2}"/>
              </a:ext>
            </a:extLst>
          </p:cNvPr>
          <p:cNvSpPr/>
          <p:nvPr/>
        </p:nvSpPr>
        <p:spPr>
          <a:xfrm>
            <a:off x="208223" y="1045484"/>
            <a:ext cx="5798021" cy="37516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High-brilliance cold moderators: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endParaRPr lang="en-US" sz="2000" u="sng" dirty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/>
              <a:t>Gain in flux on sample for </a:t>
            </a:r>
            <a:r>
              <a:rPr lang="en-GB" sz="2000" b="1" dirty="0">
                <a:solidFill>
                  <a:srgbClr val="FF0000"/>
                </a:solidFill>
              </a:rPr>
              <a:t>brilliance-hungry</a:t>
            </a:r>
            <a:r>
              <a:rPr lang="en-GB" sz="2000" b="1" dirty="0"/>
              <a:t> </a:t>
            </a:r>
            <a:r>
              <a:rPr lang="en-US" sz="2000" dirty="0"/>
              <a:t>instruments requiring highly collimated beams and small samples</a:t>
            </a:r>
            <a:r>
              <a:rPr lang="en-US" sz="2000" b="1" dirty="0"/>
              <a:t> </a:t>
            </a:r>
            <a:r>
              <a:rPr lang="en-GB" sz="2000" dirty="0"/>
              <a:t>(reflectometer, SANS, …)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endParaRPr lang="en-GB" sz="2000" dirty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GB" sz="2000" dirty="0"/>
              <a:t>Not so advantageous for </a:t>
            </a:r>
            <a:r>
              <a:rPr lang="en-GB" sz="2000" b="1" dirty="0">
                <a:solidFill>
                  <a:srgbClr val="0070C0"/>
                </a:solidFill>
              </a:rPr>
              <a:t>flux-hungry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instruments</a:t>
            </a:r>
            <a:r>
              <a:rPr lang="en-GB" sz="2000" b="1" dirty="0"/>
              <a:t> </a:t>
            </a:r>
            <a:r>
              <a:rPr lang="en-GB" sz="2000" dirty="0"/>
              <a:t>with relaxed Q-resolution and larger samples (NSE, fundamental physics,…)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                                                                  </a:t>
            </a:r>
            <a:endParaRPr lang="en-US" sz="2000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630B61-175D-36DA-80AE-E3892B392F94}"/>
              </a:ext>
            </a:extLst>
          </p:cNvPr>
          <p:cNvGrpSpPr/>
          <p:nvPr/>
        </p:nvGrpSpPr>
        <p:grpSpPr>
          <a:xfrm>
            <a:off x="6324529" y="1988840"/>
            <a:ext cx="5680927" cy="2044060"/>
            <a:chOff x="1950261" y="2577255"/>
            <a:chExt cx="5680927" cy="2044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B162F4-6776-4CA0-F3E9-F0A184ED7D44}"/>
                </a:ext>
              </a:extLst>
            </p:cNvPr>
            <p:cNvSpPr txBox="1"/>
            <p:nvPr/>
          </p:nvSpPr>
          <p:spPr>
            <a:xfrm rot="16200000">
              <a:off x="1868444" y="3364864"/>
              <a:ext cx="1103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Brightness</a:t>
              </a:r>
              <a:endParaRPr lang="en-GB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E88DF0-8871-9427-66BB-34E388A4CB08}"/>
                </a:ext>
              </a:extLst>
            </p:cNvPr>
            <p:cNvSpPr/>
            <p:nvPr/>
          </p:nvSpPr>
          <p:spPr>
            <a:xfrm rot="5400000">
              <a:off x="6378894" y="2886913"/>
              <a:ext cx="689546" cy="140915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FF432A-07D9-EA4D-A2F4-1B8D0CB48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0959" y="3353723"/>
              <a:ext cx="2160872" cy="951852"/>
            </a:xfrm>
            <a:prstGeom prst="straightConnector1">
              <a:avLst/>
            </a:prstGeom>
            <a:ln w="28575">
              <a:solidFill>
                <a:srgbClr val="0432FF"/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D35E30-27E6-A007-7932-EB3E00C2EC5F}"/>
                </a:ext>
              </a:extLst>
            </p:cNvPr>
            <p:cNvSpPr/>
            <p:nvPr/>
          </p:nvSpPr>
          <p:spPr>
            <a:xfrm rot="5400000">
              <a:off x="2817775" y="3428155"/>
              <a:ext cx="1439026" cy="319710"/>
            </a:xfrm>
            <a:prstGeom prst="rect">
              <a:avLst/>
            </a:prstGeom>
            <a:solidFill>
              <a:srgbClr val="B4C4E7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3FF027-3406-21D2-6924-FBE2B47F7D69}"/>
                </a:ext>
              </a:extLst>
            </p:cNvPr>
            <p:cNvGrpSpPr/>
            <p:nvPr/>
          </p:nvGrpSpPr>
          <p:grpSpPr>
            <a:xfrm>
              <a:off x="3691026" y="3261217"/>
              <a:ext cx="2337890" cy="677054"/>
              <a:chOff x="867419" y="3218645"/>
              <a:chExt cx="2337890" cy="677054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293CE9C-674F-F66C-D64C-A9D3546DA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19" y="3315114"/>
                <a:ext cx="2323131" cy="5805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E013734-4D7F-84CA-F8FB-68A9E06766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5096" y="3218645"/>
                <a:ext cx="2330213" cy="5409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392CD39-1A15-D62A-D70B-1D560794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3813" y="3284313"/>
              <a:ext cx="471128" cy="207530"/>
            </a:xfrm>
            <a:prstGeom prst="straightConnector1">
              <a:avLst/>
            </a:prstGeom>
            <a:ln w="28575">
              <a:solidFill>
                <a:srgbClr val="0432FF"/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74B46D-E754-1672-8943-56EB5A941BE9}"/>
                </a:ext>
              </a:extLst>
            </p:cNvPr>
            <p:cNvGrpSpPr/>
            <p:nvPr/>
          </p:nvGrpSpPr>
          <p:grpSpPr>
            <a:xfrm flipV="1">
              <a:off x="3702641" y="2889405"/>
              <a:ext cx="2313982" cy="1021262"/>
              <a:chOff x="1013301" y="3342985"/>
              <a:chExt cx="2313982" cy="102126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45BF79E-D790-4C19-5057-F2F93D6467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301" y="3412395"/>
                <a:ext cx="2160872" cy="951852"/>
              </a:xfrm>
              <a:prstGeom prst="straightConnector1">
                <a:avLst/>
              </a:prstGeom>
              <a:ln w="28575">
                <a:solidFill>
                  <a:srgbClr val="0432FF"/>
                </a:solidFill>
                <a:prstDash val="dash"/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A61F5E6-87AD-B2BC-FCF4-618C22DA86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6155" y="3342985"/>
                <a:ext cx="471128" cy="207530"/>
              </a:xfrm>
              <a:prstGeom prst="straightConnector1">
                <a:avLst/>
              </a:prstGeom>
              <a:ln w="28575">
                <a:solidFill>
                  <a:srgbClr val="0432FF"/>
                </a:solidFill>
                <a:prstDash val="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656B1D1-B0CB-0248-D4E9-D85F345B5B92}"/>
                </a:ext>
              </a:extLst>
            </p:cNvPr>
            <p:cNvGrpSpPr/>
            <p:nvPr/>
          </p:nvGrpSpPr>
          <p:grpSpPr>
            <a:xfrm>
              <a:off x="2546018" y="2711121"/>
              <a:ext cx="3465997" cy="1767680"/>
              <a:chOff x="547647" y="2617393"/>
              <a:chExt cx="3465997" cy="176768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CCF35B5-7E07-D574-FCC2-0754C46114B6}"/>
                  </a:ext>
                </a:extLst>
              </p:cNvPr>
              <p:cNvGrpSpPr/>
              <p:nvPr/>
            </p:nvGrpSpPr>
            <p:grpSpPr>
              <a:xfrm rot="5400000">
                <a:off x="253705" y="2911335"/>
                <a:ext cx="1767680" cy="1179795"/>
                <a:chOff x="508760" y="5323434"/>
                <a:chExt cx="2483067" cy="1594169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37316C2B-AB79-21FF-EE37-1ACBFCECDB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8760" y="5362163"/>
                  <a:ext cx="2483067" cy="283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8452DE3-746C-6BFC-8F45-043032AE7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43453" y="6120515"/>
                  <a:ext cx="1594169" cy="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4BE9884-F3C7-FAB0-7650-6ED9169E9DE6}"/>
                    </a:ext>
                  </a:extLst>
                </p:cNvPr>
                <p:cNvSpPr/>
                <p:nvPr/>
              </p:nvSpPr>
              <p:spPr>
                <a:xfrm>
                  <a:off x="1411440" y="5347930"/>
                  <a:ext cx="640802" cy="1259688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 w="158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CD73A4-FCE4-D08F-5DC1-3999009DF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2343" y="3500957"/>
                <a:ext cx="2341301" cy="19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CE46BA-0359-9FC0-53F5-E62DCB7A22C9}"/>
                </a:ext>
              </a:extLst>
            </p:cNvPr>
            <p:cNvSpPr txBox="1"/>
            <p:nvPr/>
          </p:nvSpPr>
          <p:spPr bwMode="auto">
            <a:xfrm>
              <a:off x="2827254" y="3550079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3cm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E9619-1378-4A49-6011-7E58F3992AC5}"/>
                </a:ext>
              </a:extLst>
            </p:cNvPr>
            <p:cNvSpPr txBox="1"/>
            <p:nvPr/>
          </p:nvSpPr>
          <p:spPr bwMode="auto">
            <a:xfrm rot="16200000">
              <a:off x="3202992" y="3952145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10cm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018284-6916-5939-4147-1FE678CAE760}"/>
                </a:ext>
              </a:extLst>
            </p:cNvPr>
            <p:cNvSpPr txBox="1"/>
            <p:nvPr/>
          </p:nvSpPr>
          <p:spPr bwMode="auto">
            <a:xfrm>
              <a:off x="5479473" y="4098095"/>
              <a:ext cx="2151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highlight>
                    <a:srgbClr val="FFFF00"/>
                  </a:highlight>
                </a:rPr>
                <a:t>Under-illumination for </a:t>
              </a:r>
            </a:p>
            <a:p>
              <a:r>
                <a:rPr lang="en-US" sz="1400" b="1" dirty="0">
                  <a:highlight>
                    <a:srgbClr val="FFFF00"/>
                  </a:highlight>
                </a:rPr>
                <a:t>flux</a:t>
              </a:r>
              <a:r>
                <a:rPr lang="en-GB" sz="1400" b="1" dirty="0">
                  <a:highlight>
                    <a:srgbClr val="FFFF00"/>
                  </a:highlight>
                </a:rPr>
                <a:t>-hungry </a:t>
              </a:r>
              <a:r>
                <a:rPr lang="en-GB" sz="1400" dirty="0">
                  <a:highlight>
                    <a:srgbClr val="FFFF00"/>
                  </a:highlight>
                </a:rPr>
                <a:t>instruments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D42441-50D4-8BCC-E1FF-2B697751BDF5}"/>
                </a:ext>
              </a:extLst>
            </p:cNvPr>
            <p:cNvSpPr txBox="1"/>
            <p:nvPr/>
          </p:nvSpPr>
          <p:spPr bwMode="auto">
            <a:xfrm>
              <a:off x="6112868" y="3427935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Neutron guide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CE37A7-E1E5-496F-5A2F-AFB3ADBB1143}"/>
                </a:ext>
              </a:extLst>
            </p:cNvPr>
            <p:cNvSpPr txBox="1"/>
            <p:nvPr/>
          </p:nvSpPr>
          <p:spPr bwMode="auto">
            <a:xfrm>
              <a:off x="4232031" y="2743481"/>
              <a:ext cx="976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0432FF"/>
                  </a:solidFill>
                </a:rPr>
                <a:t>Desirable </a:t>
              </a:r>
            </a:p>
            <a:p>
              <a:r>
                <a:rPr lang="en-GB" sz="1200" dirty="0">
                  <a:solidFill>
                    <a:srgbClr val="0432FF"/>
                  </a:solidFill>
                </a:rPr>
                <a:t>divergence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7FCD65-6C7C-9FDF-0DA4-71C08A9036DD}"/>
                </a:ext>
              </a:extLst>
            </p:cNvPr>
            <p:cNvSpPr txBox="1"/>
            <p:nvPr/>
          </p:nvSpPr>
          <p:spPr bwMode="auto">
            <a:xfrm>
              <a:off x="1950261" y="2577255"/>
              <a:ext cx="1544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Moderators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16A014-9DF7-F17D-22EB-35D37D6A36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9619" y="2872761"/>
              <a:ext cx="575120" cy="25174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A2E5080-F00D-174B-EE52-001D1FA28E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8475" y="2860995"/>
              <a:ext cx="234914" cy="58441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DC896-7799-3DC7-8982-16D178CFB8AD}"/>
              </a:ext>
            </a:extLst>
          </p:cNvPr>
          <p:cNvSpPr txBox="1"/>
          <p:nvPr/>
        </p:nvSpPr>
        <p:spPr>
          <a:xfrm>
            <a:off x="665203" y="5128156"/>
            <a:ext cx="111893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i="1" dirty="0"/>
              <a:t>One</a:t>
            </a:r>
            <a:r>
              <a:rPr lang="en-RU" sz="2000" i="1" dirty="0"/>
              <a:t> needs to determine the moderator size providing highest brilliance, full sample illumination and minimal background (over-illumination) at the sample</a:t>
            </a:r>
          </a:p>
        </p:txBody>
      </p:sp>
    </p:spTree>
    <p:extLst>
      <p:ext uri="{BB962C8B-B14F-4D97-AF65-F5344CB8AC3E}">
        <p14:creationId xmlns:p14="http://schemas.microsoft.com/office/powerpoint/2010/main" val="273104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2EA9-B78A-4BA8-BA35-43641E07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Curves of optimal  and full sample illumination</a:t>
            </a:r>
            <a:endParaRPr lang="en-US" sz="2400" dirty="0"/>
          </a:p>
        </p:txBody>
      </p:sp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id="{B0B45F65-53AB-4F87-91E7-94BF1390D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6160" y="1484784"/>
            <a:ext cx="5153007" cy="421425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091D1-1275-4080-854F-3F17807024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088C3-9514-4ABB-BEF8-4A40B7ACBCCA}"/>
              </a:ext>
            </a:extLst>
          </p:cNvPr>
          <p:cNvSpPr txBox="1"/>
          <p:nvPr/>
        </p:nvSpPr>
        <p:spPr>
          <a:xfrm>
            <a:off x="349436" y="1370393"/>
            <a:ext cx="6248827" cy="1729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cs typeface="Arial"/>
              </a:rPr>
              <a:t>If 3 conditions are fulfilled simultaneously:</a:t>
            </a:r>
          </a:p>
          <a:p>
            <a:pPr marL="800100" lvl="1" indent="-342900">
              <a:lnSpc>
                <a:spcPct val="95000"/>
              </a:lnSpc>
              <a:buFont typeface="+mj-lt"/>
              <a:buAutoNum type="arabicPeriod"/>
            </a:pPr>
            <a:r>
              <a:rPr lang="en-US" sz="1600" dirty="0">
                <a:cs typeface="Arial"/>
              </a:rPr>
              <a:t>Guide natural divergence equals the instrument resolution</a:t>
            </a:r>
          </a:p>
          <a:p>
            <a:pPr marL="800100" lvl="1" indent="-342900">
              <a:lnSpc>
                <a:spcPct val="95000"/>
              </a:lnSpc>
              <a:buFont typeface="+mj-lt"/>
              <a:buAutoNum type="arabicPeriod"/>
            </a:pPr>
            <a:r>
              <a:rPr lang="en-US" sz="1600" dirty="0">
                <a:cs typeface="Arial"/>
              </a:rPr>
              <a:t>Guide exit provides perfect sample illumination</a:t>
            </a:r>
          </a:p>
          <a:p>
            <a:pPr marL="800100" lvl="1" indent="-342900">
              <a:lnSpc>
                <a:spcPct val="95000"/>
              </a:lnSpc>
              <a:buFont typeface="+mj-lt"/>
              <a:buAutoNum type="arabicPeriod"/>
            </a:pPr>
            <a:r>
              <a:rPr lang="en-US" sz="1600" dirty="0">
                <a:cs typeface="Arial"/>
              </a:rPr>
              <a:t>Moderator provides just enough neutrons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cs typeface="Arial"/>
              </a:rPr>
              <a:t>+ we assume ideal transport </a:t>
            </a:r>
            <a:r>
              <a:rPr lang="en-US" sz="1600" i="1" dirty="0">
                <a:cs typeface="Arial"/>
              </a:rPr>
              <a:t>V</a:t>
            </a:r>
            <a:r>
              <a:rPr lang="en-US" sz="1600" i="1" baseline="-25000" dirty="0">
                <a:cs typeface="Arial"/>
              </a:rPr>
              <a:t>in</a:t>
            </a:r>
            <a:r>
              <a:rPr lang="en-US" sz="1600" i="1" dirty="0">
                <a:cs typeface="Arial"/>
              </a:rPr>
              <a:t>=</a:t>
            </a:r>
            <a:r>
              <a:rPr lang="en-US" sz="1600" i="1" dirty="0" err="1">
                <a:cs typeface="Arial"/>
              </a:rPr>
              <a:t>V</a:t>
            </a:r>
            <a:r>
              <a:rPr lang="en-US" sz="1600" i="1" baseline="-25000" dirty="0" err="1">
                <a:cs typeface="Arial"/>
              </a:rPr>
              <a:t>out</a:t>
            </a:r>
            <a:r>
              <a:rPr lang="en-US" sz="1600" i="1" baseline="-2500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(Liouville theorem)</a:t>
            </a:r>
          </a:p>
          <a:p>
            <a:pPr>
              <a:lnSpc>
                <a:spcPct val="95000"/>
              </a:lnSpc>
            </a:pPr>
            <a:endParaRPr lang="en-US" sz="1600" dirty="0">
              <a:cs typeface="Arial"/>
            </a:endParaRPr>
          </a:p>
          <a:p>
            <a:pPr>
              <a:lnSpc>
                <a:spcPct val="95000"/>
              </a:lnSpc>
            </a:pPr>
            <a:r>
              <a:rPr lang="ru-RU" sz="1600" dirty="0">
                <a:cs typeface="Arial"/>
              </a:rPr>
              <a:t>=</a:t>
            </a:r>
            <a:r>
              <a:rPr lang="en-US" sz="1600" dirty="0">
                <a:cs typeface="Arial"/>
              </a:rPr>
              <a:t>&gt; we can calculate </a:t>
            </a:r>
            <a:r>
              <a:rPr lang="en-US" sz="1600" i="1" dirty="0" err="1">
                <a:cs typeface="Arial"/>
              </a:rPr>
              <a:t>D</a:t>
            </a:r>
            <a:r>
              <a:rPr lang="en-US" sz="1600" i="1" baseline="-25000" dirty="0" err="1">
                <a:cs typeface="Arial"/>
              </a:rPr>
              <a:t>opt</a:t>
            </a:r>
            <a:endParaRPr lang="en-US" sz="1600" i="1" baseline="-25000" dirty="0"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A0CE6-B4DA-9B53-488A-309886E3324E}"/>
              </a:ext>
            </a:extLst>
          </p:cNvPr>
          <p:cNvSpPr/>
          <p:nvPr/>
        </p:nvSpPr>
        <p:spPr>
          <a:xfrm>
            <a:off x="9768408" y="5948452"/>
            <a:ext cx="2304256" cy="90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RU" sz="24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89FB5-80A5-3CDE-190F-ECBF1242EFCE}"/>
              </a:ext>
            </a:extLst>
          </p:cNvPr>
          <p:cNvSpPr txBox="1"/>
          <p:nvPr/>
        </p:nvSpPr>
        <p:spPr>
          <a:xfrm rot="19659764">
            <a:off x="8950333" y="2894744"/>
            <a:ext cx="125867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Realistic curves</a:t>
            </a:r>
            <a:endParaRPr lang="en-DE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54E2B-0133-205A-A8FB-7C710F66CFE8}"/>
              </a:ext>
            </a:extLst>
          </p:cNvPr>
          <p:cNvSpPr txBox="1"/>
          <p:nvPr/>
        </p:nvSpPr>
        <p:spPr>
          <a:xfrm rot="158220">
            <a:off x="9105911" y="4562305"/>
            <a:ext cx="152317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Hypothetical curves</a:t>
            </a:r>
            <a:endParaRPr lang="en-DE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3F5C2-9CE7-D98B-A0EF-37E2FBF1393C}"/>
              </a:ext>
            </a:extLst>
          </p:cNvPr>
          <p:cNvSpPr txBox="1"/>
          <p:nvPr/>
        </p:nvSpPr>
        <p:spPr>
          <a:xfrm>
            <a:off x="9984432" y="5513456"/>
            <a:ext cx="32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RU" sz="1100" dirty="0"/>
              <a:t>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7DA57-5018-B8C5-1C0A-3E8C109DB467}"/>
              </a:ext>
            </a:extLst>
          </p:cNvPr>
          <p:cNvSpPr/>
          <p:nvPr/>
        </p:nvSpPr>
        <p:spPr bwMode="auto">
          <a:xfrm>
            <a:off x="38433" y="6236876"/>
            <a:ext cx="2933967" cy="523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C8F52-E075-4978-B002-96E0A1050CE0}"/>
              </a:ext>
            </a:extLst>
          </p:cNvPr>
          <p:cNvSpPr txBox="1"/>
          <p:nvPr/>
        </p:nvSpPr>
        <p:spPr>
          <a:xfrm>
            <a:off x="343766" y="5789489"/>
            <a:ext cx="6194524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i="1" dirty="0">
                <a:cs typeface="Arial"/>
              </a:rPr>
              <a:t>COFSI is defined by only 4 parameters </a:t>
            </a:r>
          </a:p>
          <a:p>
            <a:pPr algn="ctr">
              <a:lnSpc>
                <a:spcPct val="95000"/>
              </a:lnSpc>
            </a:pPr>
            <a:r>
              <a:rPr lang="en-US" sz="2000" i="1" dirty="0">
                <a:cs typeface="Arial"/>
              </a:rPr>
              <a:t>(sample size, resolution, distances)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2FC13E-5D45-B6C1-C460-C009575A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9" y="3248427"/>
            <a:ext cx="6175170" cy="2484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18C6EF-E9F6-B2CC-BD19-37647B824C29}"/>
              </a:ext>
            </a:extLst>
          </p:cNvPr>
          <p:cNvSpPr txBox="1"/>
          <p:nvPr/>
        </p:nvSpPr>
        <p:spPr>
          <a:xfrm>
            <a:off x="6328599" y="590129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Konik, P., &amp; Ioffe, A. (2023). A new method to find out the optimal neutron moderator size based on neutron scattering instrument parameters. </a:t>
            </a:r>
            <a:r>
              <a:rPr lang="en-GB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NIM:A</a:t>
            </a:r>
            <a:r>
              <a:rPr lang="en-GB" sz="100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GB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1056</a:t>
            </a:r>
            <a:r>
              <a:rPr lang="en-GB" sz="100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168643.</a:t>
            </a:r>
            <a:endParaRPr lang="en-RU" sz="1000" i="1" dirty="0"/>
          </a:p>
        </p:txBody>
      </p:sp>
    </p:spTree>
    <p:extLst>
      <p:ext uri="{BB962C8B-B14F-4D97-AF65-F5344CB8AC3E}">
        <p14:creationId xmlns:p14="http://schemas.microsoft.com/office/powerpoint/2010/main" val="22192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E24293-62BB-C407-49DA-AD18BA502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NEAT requires at least 50x80 mm2 moderator</a:t>
            </a:r>
          </a:p>
          <a:p>
            <a:r>
              <a:rPr lang="en-US" sz="2200">
                <a:solidFill>
                  <a:srgbClr val="FFFFFF"/>
                </a:solidFill>
              </a:rPr>
              <a:t>Such a large moderator prevents from huge gains</a:t>
            </a:r>
          </a:p>
        </p:txBody>
      </p:sp>
      <p:pic>
        <p:nvPicPr>
          <p:cNvPr id="5" name="Content Placeholder 4" descr="A group of white circles with blue and white symbols&#10;&#10;Description automatically generated">
            <a:extLst>
              <a:ext uri="{FF2B5EF4-FFF2-40B4-BE49-F238E27FC236}">
                <a16:creationId xmlns:a16="http://schemas.microsoft.com/office/drawing/2014/main" id="{F6A49BC5-FF68-09E6-EBEA-7DD39007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52" y="2971800"/>
            <a:ext cx="6725103" cy="32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859C6-723B-3F19-DB5D-02861B9C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Staircase moderator assembly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Content Placeholder 4" descr="A diagram of a graph&#10;&#10;Description automatically generated">
            <a:extLst>
              <a:ext uri="{FF2B5EF4-FFF2-40B4-BE49-F238E27FC236}">
                <a16:creationId xmlns:a16="http://schemas.microsoft.com/office/drawing/2014/main" id="{A4FFBF2A-ECE8-EFDA-2ABF-ED970B4B8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815" y="2139484"/>
            <a:ext cx="4833642" cy="4096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4F62E-669A-C171-9829-70727622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533124"/>
            <a:ext cx="5919980" cy="3137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1242DB-834A-7743-25F6-4DF7FD956696}"/>
              </a:ext>
            </a:extLst>
          </p:cNvPr>
          <p:cNvSpPr txBox="1"/>
          <p:nvPr/>
        </p:nvSpPr>
        <p:spPr>
          <a:xfrm>
            <a:off x="6591545" y="5895024"/>
            <a:ext cx="474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Prototype produced by J. Bessler’s team in FZJ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1F046-6B49-7D23-2349-8507BDC06F03}"/>
              </a:ext>
            </a:extLst>
          </p:cNvPr>
          <p:cNvSpPr txBox="1"/>
          <p:nvPr/>
        </p:nvSpPr>
        <p:spPr>
          <a:xfrm>
            <a:off x="243297" y="630663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Ioffe, A., Konik, P., &amp; </a:t>
            </a:r>
            <a:r>
              <a:rPr lang="en-GB" sz="1000" b="0" i="1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Batkov</a:t>
            </a:r>
            <a:r>
              <a:rPr lang="en-GB" sz="100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K. (2023). High-brightness and high-flux cold neutron source utilizing high-aspect ratio rectangular para-hydrogen moderators. </a:t>
            </a:r>
            <a:r>
              <a:rPr lang="en-GB" sz="10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GB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arXiv:2311.15389</a:t>
            </a:r>
            <a:r>
              <a:rPr lang="en-GB" sz="100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RU" sz="1000" i="1" dirty="0"/>
          </a:p>
        </p:txBody>
      </p:sp>
    </p:spTree>
    <p:extLst>
      <p:ext uri="{BB962C8B-B14F-4D97-AF65-F5344CB8AC3E}">
        <p14:creationId xmlns:p14="http://schemas.microsoft.com/office/powerpoint/2010/main" val="221910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"/>
            <a:ext cx="7482980" cy="67521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69720" y="1587116"/>
            <a:ext cx="2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69703" y="1484743"/>
            <a:ext cx="2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025521" y="858763"/>
            <a:ext cx="2973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hu-HU" dirty="0"/>
              <a:t>1</a:t>
            </a:r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22910" y="2815211"/>
            <a:ext cx="2973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hu-HU" dirty="0"/>
              <a:t>5</a:t>
            </a:r>
            <a:endParaRPr lang="en-GB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21008" y="4320330"/>
            <a:ext cx="2973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hu-HU" dirty="0"/>
              <a:t>6</a:t>
            </a:r>
            <a:endParaRPr lang="en-GB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6521" y="2684801"/>
            <a:ext cx="289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422991" y="1353930"/>
            <a:ext cx="49355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 Cold Moderator Test Facility</a:t>
            </a:r>
            <a:endParaRPr lang="hu-HU" sz="2400" b="1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24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channel #4 (1)</a:t>
            </a:r>
            <a:endParaRPr lang="hu-HU" sz="24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 beam take-off collimator (2), </a:t>
            </a:r>
            <a:endParaRPr lang="hu-HU" sz="24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out-of-pile neutron reflector (3), </a:t>
            </a:r>
            <a:endParaRPr lang="hu-HU" sz="24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cold moderator cryostat (4), </a:t>
            </a:r>
            <a:endParaRPr lang="hu-HU" sz="24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cold neutron beam optical guide (5) </a:t>
            </a:r>
            <a:endParaRPr lang="hu-HU" sz="24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 pin-hole camera device (6) for TOF spectral measurements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GB" dirty="0"/>
          </a:p>
        </p:txBody>
      </p:sp>
      <p:sp>
        <p:nvSpPr>
          <p:cNvPr id="10" name="CustomShape 3"/>
          <p:cNvSpPr/>
          <p:nvPr/>
        </p:nvSpPr>
        <p:spPr>
          <a:xfrm>
            <a:off x="7601437" y="83069"/>
            <a:ext cx="2431796" cy="345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noAutofit/>
          </a:bodyPr>
          <a:lstStyle/>
          <a:p>
            <a:pPr>
              <a:lnSpc>
                <a:spcPct val="100000"/>
              </a:lnSpc>
            </a:pPr>
            <a:r>
              <a:rPr lang="hu-HU" spc="-1" dirty="0">
                <a:solidFill>
                  <a:srgbClr val="FFFFFF"/>
                </a:solidFill>
                <a:latin typeface="Arial"/>
              </a:rPr>
              <a:t>CMTF </a:t>
            </a:r>
            <a:r>
              <a:rPr lang="hu-HU" spc="-1" dirty="0" err="1">
                <a:solidFill>
                  <a:srgbClr val="FFFFFF"/>
                </a:solidFill>
                <a:latin typeface="Arial"/>
              </a:rPr>
              <a:t>at</a:t>
            </a:r>
            <a:r>
              <a:rPr lang="hu-HU" spc="-1" dirty="0">
                <a:solidFill>
                  <a:srgbClr val="FFFFFF"/>
                </a:solidFill>
                <a:latin typeface="Arial"/>
              </a:rPr>
              <a:t> BRR</a:t>
            </a:r>
            <a:endParaRPr lang="hu-HU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3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393</TotalTime>
  <Words>447</Words>
  <Application>Microsoft Macintosh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Avenir Next LT Pro</vt:lpstr>
      <vt:lpstr>Calibri</vt:lpstr>
      <vt:lpstr>Cambria Math</vt:lpstr>
      <vt:lpstr>Times New Roman</vt:lpstr>
      <vt:lpstr>Wingdings</vt:lpstr>
      <vt:lpstr>Office Theme</vt:lpstr>
      <vt:lpstr>BRR status and future</vt:lpstr>
      <vt:lpstr>PowerPoint Presentation</vt:lpstr>
      <vt:lpstr>Reasons behind reconstruction</vt:lpstr>
      <vt:lpstr>BrightnESS studies</vt:lpstr>
      <vt:lpstr>Brilliance and flux trade-off</vt:lpstr>
      <vt:lpstr>Curves of optimal  and full sample illumination</vt:lpstr>
      <vt:lpstr>PowerPoint Presentation</vt:lpstr>
      <vt:lpstr>Staircase moderator assembly</vt:lpstr>
      <vt:lpstr>PowerPoint Presentation</vt:lpstr>
      <vt:lpstr>Preliminary gain estimations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project</dc:title>
  <dc:creator>ty ty</dc:creator>
  <cp:lastModifiedBy>ty ty</cp:lastModifiedBy>
  <cp:revision>23</cp:revision>
  <dcterms:created xsi:type="dcterms:W3CDTF">2024-03-26T16:11:41Z</dcterms:created>
  <dcterms:modified xsi:type="dcterms:W3CDTF">2024-05-09T08:10:22Z</dcterms:modified>
</cp:coreProperties>
</file>