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83" r:id="rId3"/>
    <p:sldId id="285" r:id="rId4"/>
    <p:sldId id="279" r:id="rId5"/>
    <p:sldId id="273" r:id="rId6"/>
    <p:sldId id="293" r:id="rId7"/>
    <p:sldId id="274" r:id="rId8"/>
    <p:sldId id="292" r:id="rId9"/>
    <p:sldId id="294" r:id="rId10"/>
  </p:sldIdLst>
  <p:sldSz cx="12192000" cy="6858000"/>
  <p:notesSz cx="7099300" cy="10234613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64B"/>
    <a:srgbClr val="22366B"/>
    <a:srgbClr val="21366A"/>
    <a:srgbClr val="2166B1"/>
    <a:srgbClr val="4B4B4B"/>
    <a:srgbClr val="1D3C71"/>
    <a:srgbClr val="95B1E3"/>
    <a:srgbClr val="608AD6"/>
    <a:srgbClr val="0071B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7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874" y="190122"/>
            <a:ext cx="3497062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462" y="190122"/>
            <a:ext cx="2208671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10AFA3D-71BE-4274-AFD3-FA7D2FA642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07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7BFF3F5-48FE-4DC6-894A-86458F9B3A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818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r="2100"/>
          <a:stretch/>
        </p:blipFill>
        <p:spPr>
          <a:xfrm>
            <a:off x="256032" y="-3515"/>
            <a:ext cx="11935968" cy="8162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32987" y="1577949"/>
            <a:ext cx="11520000" cy="2144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1B264B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2987" y="4044702"/>
            <a:ext cx="11520000" cy="1522942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1">
                <a:solidFill>
                  <a:srgbClr val="1B264B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Autor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10449"/>
          <a:stretch/>
        </p:blipFill>
        <p:spPr>
          <a:xfrm>
            <a:off x="0" y="6084331"/>
            <a:ext cx="11901755" cy="77349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685" y="197354"/>
            <a:ext cx="1026672" cy="481746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296687" y="6131898"/>
            <a:ext cx="12410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noProof="0" dirty="0"/>
              <a:t>MLZ is a cooperation between:</a:t>
            </a:r>
          </a:p>
        </p:txBody>
      </p:sp>
      <p:pic>
        <p:nvPicPr>
          <p:cNvPr id="22" name="Picture 2" descr="D:\Downloads\Logo_FZ_Juelich_cmyk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700" y="6386931"/>
            <a:ext cx="990477" cy="288000"/>
          </a:xfrm>
          <a:prstGeom prst="rect">
            <a:avLst/>
          </a:prstGeom>
          <a:noFill/>
        </p:spPr>
      </p:pic>
      <p:pic>
        <p:nvPicPr>
          <p:cNvPr id="23" name="Grafik 3">
            <a:extLst>
              <a:ext uri="{FF2B5EF4-FFF2-40B4-BE49-F238E27FC236}">
                <a16:creationId xmlns:a16="http://schemas.microsoft.com/office/drawing/2014/main" id="{6ED7779C-573D-6D4C-AD6C-2D42DB1634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73" y="6379791"/>
            <a:ext cx="933651" cy="30228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37" y="6316564"/>
            <a:ext cx="1034287" cy="40334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768" b="-14291"/>
          <a:stretch/>
        </p:blipFill>
        <p:spPr>
          <a:xfrm>
            <a:off x="413562" y="240511"/>
            <a:ext cx="2189162" cy="4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Stich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47410"/>
          <a:stretch/>
        </p:blipFill>
        <p:spPr>
          <a:xfrm>
            <a:off x="-1182" y="6403944"/>
            <a:ext cx="11901755" cy="4542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258855" y="0"/>
            <a:ext cx="11935968" cy="557320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258855" y="666894"/>
            <a:ext cx="11677423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258856" y="1333786"/>
            <a:ext cx="11674289" cy="5010370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tx1"/>
              </a:buClr>
              <a:buSzPct val="70000"/>
              <a:buFont typeface="Wingdings" pitchFamily="2" charset="2"/>
              <a:buChar char=""/>
              <a:defRPr sz="20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18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16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562100" indent="-228600">
              <a:buClr>
                <a:schemeClr val="tx1"/>
              </a:buClr>
              <a:buSzPct val="7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>
              <a:buClr>
                <a:srgbClr val="1D3C71"/>
              </a:buClr>
              <a:buSzPct val="9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6182" y="6499449"/>
            <a:ext cx="126038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6113" y="6499449"/>
            <a:ext cx="92525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9954" y="6499449"/>
            <a:ext cx="9923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79" y="100954"/>
            <a:ext cx="756495" cy="35497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768" b="-14291"/>
          <a:stretch/>
        </p:blipFill>
        <p:spPr>
          <a:xfrm>
            <a:off x="482014" y="126316"/>
            <a:ext cx="1654033" cy="3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2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258855" y="0"/>
            <a:ext cx="11935968" cy="55732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47410"/>
          <a:stretch/>
        </p:blipFill>
        <p:spPr>
          <a:xfrm>
            <a:off x="-1182" y="6403944"/>
            <a:ext cx="11901755" cy="454236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507" y="6499449"/>
            <a:ext cx="1209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6113" y="6499449"/>
            <a:ext cx="92525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9954" y="6499449"/>
            <a:ext cx="9923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258855" y="666894"/>
            <a:ext cx="11677423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258856" y="1333786"/>
            <a:ext cx="11674289" cy="501037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70000"/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buClrTx/>
              <a:buSzPct val="70000"/>
              <a:buFont typeface="Wingdings" panose="05000000000000000000" pitchFamily="2" charset="2"/>
              <a:buChar char="l"/>
              <a:defRPr sz="1800">
                <a:latin typeface="+mn-lt"/>
              </a:defRPr>
            </a:lvl2pPr>
            <a:lvl3pPr marL="1143000" indent="-228600">
              <a:buClrTx/>
              <a:buSzPct val="70000"/>
              <a:buFont typeface="Wingdings" panose="05000000000000000000" pitchFamily="2" charset="2"/>
              <a:buChar char="l"/>
              <a:defRPr sz="1600">
                <a:latin typeface="+mn-lt"/>
              </a:defRPr>
            </a:lvl3pPr>
            <a:lvl4pPr marL="1562100" indent="-228600">
              <a:buClrTx/>
              <a:buSzPct val="70000"/>
              <a:buFont typeface="Arial" panose="020B0604020202020204" pitchFamily="34" charset="0"/>
              <a:buChar char="-"/>
              <a:defRPr>
                <a:latin typeface="+mn-lt"/>
              </a:defRPr>
            </a:lvl4pPr>
            <a:lvl5pPr>
              <a:buClr>
                <a:srgbClr val="1D3C71"/>
              </a:buClr>
              <a:buSzPct val="9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79" y="100954"/>
            <a:ext cx="756495" cy="35497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768" b="-14291"/>
          <a:stretch/>
        </p:blipFill>
        <p:spPr>
          <a:xfrm>
            <a:off x="482014" y="126316"/>
            <a:ext cx="1654033" cy="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258855" y="0"/>
            <a:ext cx="11935968" cy="55732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47410"/>
          <a:stretch/>
        </p:blipFill>
        <p:spPr>
          <a:xfrm>
            <a:off x="-1182" y="6403944"/>
            <a:ext cx="11901755" cy="454236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6182" y="6499449"/>
            <a:ext cx="126038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6113" y="6499449"/>
            <a:ext cx="92525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9954" y="6499449"/>
            <a:ext cx="9923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8855" y="666894"/>
            <a:ext cx="11677423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79" y="100954"/>
            <a:ext cx="756495" cy="35497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768" b="-14291"/>
          <a:stretch/>
        </p:blipFill>
        <p:spPr>
          <a:xfrm>
            <a:off x="482014" y="126316"/>
            <a:ext cx="1654033" cy="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258855" y="0"/>
            <a:ext cx="11935968" cy="5573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47410"/>
          <a:stretch/>
        </p:blipFill>
        <p:spPr>
          <a:xfrm>
            <a:off x="-1182" y="6403944"/>
            <a:ext cx="11901755" cy="454236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6182" y="6499449"/>
            <a:ext cx="126038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6113" y="6499449"/>
            <a:ext cx="92525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9954" y="6499449"/>
            <a:ext cx="9923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79" y="100954"/>
            <a:ext cx="756495" cy="35497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768" b="-14291"/>
          <a:stretch/>
        </p:blipFill>
        <p:spPr>
          <a:xfrm>
            <a:off x="482014" y="126316"/>
            <a:ext cx="1654033" cy="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-ohne-unteren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258855" y="0"/>
            <a:ext cx="11935968" cy="557320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507" y="6499449"/>
            <a:ext cx="1209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6113" y="6499449"/>
            <a:ext cx="92525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9954" y="6499449"/>
            <a:ext cx="9923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8855" y="666894"/>
            <a:ext cx="11677423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79" y="100954"/>
            <a:ext cx="756495" cy="35497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768" b="-14291"/>
          <a:stretch/>
        </p:blipFill>
        <p:spPr>
          <a:xfrm>
            <a:off x="482014" y="126316"/>
            <a:ext cx="1654033" cy="3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507" y="6499449"/>
            <a:ext cx="1209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6113" y="6499449"/>
            <a:ext cx="92525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9954" y="6499449"/>
            <a:ext cx="9923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32" r:id="rId3"/>
    <p:sldLayoutId id="2147483736" r:id="rId4"/>
    <p:sldLayoutId id="2147483737" r:id="rId5"/>
    <p:sldLayoutId id="2147483744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1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1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tif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2987" y="1290356"/>
            <a:ext cx="11520000" cy="2144388"/>
          </a:xfrm>
        </p:spPr>
        <p:txBody>
          <a:bodyPr/>
          <a:lstStyle/>
          <a:p>
            <a:r>
              <a:rPr lang="de-DE" dirty="0"/>
              <a:t>Update </a:t>
            </a:r>
            <a:r>
              <a:rPr lang="de-DE" dirty="0" err="1"/>
              <a:t>from</a:t>
            </a:r>
            <a:r>
              <a:rPr lang="de-DE" dirty="0"/>
              <a:t> MLZ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/>
              <a:t>LENS/ELENA neutron moderator workshop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Andreas Frei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channel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94318" y="1436914"/>
            <a:ext cx="10077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19.01.2022: Reportable Incident, report category “N”, INES = 0.</a:t>
            </a:r>
          </a:p>
          <a:p>
            <a:pPr algn="l"/>
            <a:r>
              <a:rPr lang="en-US" dirty="0"/>
              <a:t>Leakage of central channel JEC10 at the main compensator.</a:t>
            </a:r>
          </a:p>
          <a:p>
            <a:pPr algn="l"/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66" y="3110663"/>
            <a:ext cx="3810000" cy="30384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556171" y="2864498"/>
            <a:ext cx="239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Central channel</a:t>
            </a:r>
          </a:p>
        </p:txBody>
      </p:sp>
      <p:cxnSp>
        <p:nvCxnSpPr>
          <p:cNvPr id="10" name="Gerade Verbindung mit Pfeil 9"/>
          <p:cNvCxnSpPr>
            <a:stCxn id="8" idx="1"/>
          </p:cNvCxnSpPr>
          <p:nvPr/>
        </p:nvCxnSpPr>
        <p:spPr bwMode="auto">
          <a:xfrm flipH="1">
            <a:off x="6195527" y="3064553"/>
            <a:ext cx="2360644" cy="38777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736563" y="4229791"/>
            <a:ext cx="267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UCN beam tube SR6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 flipV="1">
            <a:off x="8089641" y="4417510"/>
            <a:ext cx="646922" cy="34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456567" y="3323009"/>
            <a:ext cx="239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Fuel Element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3187018" y="3523064"/>
            <a:ext cx="3008509" cy="7627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291823" y="4775833"/>
            <a:ext cx="281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O moderator vessel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V="1">
            <a:off x="3962422" y="4945815"/>
            <a:ext cx="1897202" cy="4266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99388" y="1782147"/>
            <a:ext cx="906935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Fabrication of new channel has started.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But production of new compensators is extremely difficult:</a:t>
            </a: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/>
              <a:t>Old welding procedures were not successful</a:t>
            </a: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/>
              <a:t>Alternatives like EB-welding, friction-welding, 3D-print, etc. would have to be qualified (new nuclear specifications…)</a:t>
            </a: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/>
              <a:t>Manufacturer has to qualified</a:t>
            </a: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/>
              <a:t>Compensators and channel have to be produced</a:t>
            </a: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/>
              <a:t>All components have to be installed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Hopefully new central channel is produced until Q3/Q4-2024.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Old central channel must be removed, new channel has to be installed.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 neutrons in 2024.</a:t>
            </a:r>
          </a:p>
        </p:txBody>
      </p:sp>
    </p:spTree>
    <p:extLst>
      <p:ext uri="{BB962C8B-B14F-4D97-AF65-F5344CB8AC3E}">
        <p14:creationId xmlns:p14="http://schemas.microsoft.com/office/powerpoint/2010/main" val="35967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Cold Source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6182" y="1375873"/>
            <a:ext cx="552912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31.03.2021: Restart of reactor for cycle 48.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During the power increase phase 1MW → 5MW the pressure of the D</a:t>
            </a:r>
            <a:r>
              <a:rPr lang="en-US" baseline="-25000" dirty="0"/>
              <a:t>2</a:t>
            </a:r>
            <a:r>
              <a:rPr lang="en-US" dirty="0"/>
              <a:t> system of the cold source increased to 190kPa at 2MW reactor power.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According to regulations the reactor was shut down immediately (“RESA”).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A Cd plate was fallen down to at least 6cm below the middle line of the cold source.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cold source is currently produced, optimistic target time is Q3/2027.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Afterwards approx. 6 months for installation and commissioning.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76" y="1765470"/>
            <a:ext cx="6452653" cy="3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2B55375-4FE3-40E5-B8A3-CA1EAA6F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UCN at FRM II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E37CF69-9520-4428-BBEB-78A8A5682AA1}"/>
              </a:ext>
            </a:extLst>
          </p:cNvPr>
          <p:cNvSpPr txBox="1"/>
          <p:nvPr/>
        </p:nvSpPr>
        <p:spPr>
          <a:xfrm>
            <a:off x="258855" y="1404654"/>
            <a:ext cx="36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Licensing procedure §7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931BE5-404F-44D7-AD87-9F909220F315}"/>
              </a:ext>
            </a:extLst>
          </p:cNvPr>
          <p:cNvSpPr txBox="1"/>
          <p:nvPr/>
        </p:nvSpPr>
        <p:spPr>
          <a:xfrm>
            <a:off x="258855" y="2058685"/>
            <a:ext cx="36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Essential changes of FRM II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414DC0-F7B1-47C1-90DE-F885EE962843}"/>
              </a:ext>
            </a:extLst>
          </p:cNvPr>
          <p:cNvSpPr txBox="1"/>
          <p:nvPr/>
        </p:nvSpPr>
        <p:spPr>
          <a:xfrm>
            <a:off x="258855" y="3366747"/>
            <a:ext cx="36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Non-nuclear test mandatory</a:t>
            </a:r>
            <a:endParaRPr lang="en-US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1785D9-D49B-4EDA-A368-1C20D9776C70}"/>
              </a:ext>
            </a:extLst>
          </p:cNvPr>
          <p:cNvSpPr txBox="1"/>
          <p:nvPr/>
        </p:nvSpPr>
        <p:spPr>
          <a:xfrm>
            <a:off x="258855" y="2712716"/>
            <a:ext cx="36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Operation of UCN with 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and H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CA0991-8874-4467-9524-DD4155D808FB}"/>
              </a:ext>
            </a:extLst>
          </p:cNvPr>
          <p:cNvSpPr txBox="1"/>
          <p:nvPr/>
        </p:nvSpPr>
        <p:spPr>
          <a:xfrm>
            <a:off x="3232660" y="1400291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Surveillance procedure§19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1CC238-58A8-4319-8B1B-432C4CFB9193}"/>
              </a:ext>
            </a:extLst>
          </p:cNvPr>
          <p:cNvSpPr txBox="1"/>
          <p:nvPr/>
        </p:nvSpPr>
        <p:spPr>
          <a:xfrm>
            <a:off x="3232660" y="2089623"/>
            <a:ext cx="28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Non-Essential changes of FRM II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73CB928-24BE-4C3A-B1F8-CC9DB28C0E4F}"/>
              </a:ext>
            </a:extLst>
          </p:cNvPr>
          <p:cNvSpPr txBox="1"/>
          <p:nvPr/>
        </p:nvSpPr>
        <p:spPr>
          <a:xfrm>
            <a:off x="3238573" y="2715654"/>
            <a:ext cx="233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assembly and installation of all components</a:t>
            </a:r>
          </a:p>
        </p:txBody>
      </p:sp>
      <p:sp>
        <p:nvSpPr>
          <p:cNvPr id="16" name="Pfeil nach unten 15">
            <a:extLst>
              <a:ext uri="{FF2B5EF4-FFF2-40B4-BE49-F238E27FC236}">
                <a16:creationId xmlns:a16="http://schemas.microsoft.com/office/drawing/2014/main" id="{E46BB170-787A-428D-A85E-F095B4BBB57C}"/>
              </a:ext>
            </a:extLst>
          </p:cNvPr>
          <p:cNvSpPr/>
          <p:nvPr/>
        </p:nvSpPr>
        <p:spPr>
          <a:xfrm>
            <a:off x="1330347" y="1771184"/>
            <a:ext cx="326571" cy="25952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7" name="Pfeil nach unten 15">
            <a:extLst>
              <a:ext uri="{FF2B5EF4-FFF2-40B4-BE49-F238E27FC236}">
                <a16:creationId xmlns:a16="http://schemas.microsoft.com/office/drawing/2014/main" id="{16795CE7-24A5-47BE-A84C-6AABD1BC9027}"/>
              </a:ext>
            </a:extLst>
          </p:cNvPr>
          <p:cNvSpPr/>
          <p:nvPr/>
        </p:nvSpPr>
        <p:spPr>
          <a:xfrm>
            <a:off x="1330347" y="2425215"/>
            <a:ext cx="326571" cy="25952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8" name="Pfeil nach unten 15">
            <a:extLst>
              <a:ext uri="{FF2B5EF4-FFF2-40B4-BE49-F238E27FC236}">
                <a16:creationId xmlns:a16="http://schemas.microsoft.com/office/drawing/2014/main" id="{3450734E-E783-466C-8801-2EB9AA785CAA}"/>
              </a:ext>
            </a:extLst>
          </p:cNvPr>
          <p:cNvSpPr/>
          <p:nvPr/>
        </p:nvSpPr>
        <p:spPr>
          <a:xfrm>
            <a:off x="1316350" y="3079246"/>
            <a:ext cx="326571" cy="25952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8F0B5F1-F35F-4C15-84AB-C3C15B5C9558}"/>
              </a:ext>
            </a:extLst>
          </p:cNvPr>
          <p:cNvSpPr/>
          <p:nvPr/>
        </p:nvSpPr>
        <p:spPr bwMode="auto">
          <a:xfrm>
            <a:off x="316365" y="1398452"/>
            <a:ext cx="2880000" cy="372731"/>
          </a:xfrm>
          <a:prstGeom prst="round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13C998C-CC88-4FF9-95A1-C5A03E5877A5}"/>
              </a:ext>
            </a:extLst>
          </p:cNvPr>
          <p:cNvSpPr/>
          <p:nvPr/>
        </p:nvSpPr>
        <p:spPr bwMode="auto">
          <a:xfrm>
            <a:off x="3232660" y="1398453"/>
            <a:ext cx="2880000" cy="372731"/>
          </a:xfrm>
          <a:prstGeom prst="round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Pfeil nach unten 15">
            <a:extLst>
              <a:ext uri="{FF2B5EF4-FFF2-40B4-BE49-F238E27FC236}">
                <a16:creationId xmlns:a16="http://schemas.microsoft.com/office/drawing/2014/main" id="{6B3AFB72-A69A-42D4-B27A-80E96A1F70F6}"/>
              </a:ext>
            </a:extLst>
          </p:cNvPr>
          <p:cNvSpPr/>
          <p:nvPr/>
        </p:nvSpPr>
        <p:spPr>
          <a:xfrm>
            <a:off x="4236923" y="2434546"/>
            <a:ext cx="326571" cy="25952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21" name="Pfeil nach unten 15">
            <a:extLst>
              <a:ext uri="{FF2B5EF4-FFF2-40B4-BE49-F238E27FC236}">
                <a16:creationId xmlns:a16="http://schemas.microsoft.com/office/drawing/2014/main" id="{8EFB7971-DE97-443B-9105-22AC5593AD09}"/>
              </a:ext>
            </a:extLst>
          </p:cNvPr>
          <p:cNvSpPr/>
          <p:nvPr/>
        </p:nvSpPr>
        <p:spPr>
          <a:xfrm>
            <a:off x="4241641" y="1775583"/>
            <a:ext cx="326571" cy="25952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78587F6-AC5F-4C08-8CFC-504EF31E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09" y="1085080"/>
            <a:ext cx="5279747" cy="29741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5194449-56F3-4C81-8DB8-009D493E2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5" y="3915626"/>
            <a:ext cx="3229753" cy="2422315"/>
          </a:xfrm>
          <a:prstGeom prst="rect">
            <a:avLst/>
          </a:prstGeom>
        </p:spPr>
      </p:pic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59604597-571A-44AA-9BF4-0A3B0D845E3D}"/>
              </a:ext>
            </a:extLst>
          </p:cNvPr>
          <p:cNvGraphicFramePr>
            <a:graphicFrameLocks noGrp="1"/>
          </p:cNvGraphicFramePr>
          <p:nvPr/>
        </p:nvGraphicFramePr>
        <p:xfrm>
          <a:off x="4274973" y="3914971"/>
          <a:ext cx="5079872" cy="2438400"/>
        </p:xfrm>
        <a:graphic>
          <a:graphicData uri="http://schemas.openxmlformats.org/drawingml/2006/table">
            <a:tbl>
              <a:tblPr firstRow="1" bandRow="1"/>
              <a:tblGrid>
                <a:gridCol w="385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4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Data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Converter temperature min.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K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Pre-moderator volume (sH</a:t>
                      </a:r>
                      <a:r>
                        <a:rPr lang="en-US" sz="1400" kern="1200" baseline="-25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max.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 cm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Converter volume (sD</a:t>
                      </a:r>
                      <a:r>
                        <a:rPr lang="en-US" sz="1400" kern="1200" baseline="-25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max.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 cm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Cooling power @ 5K max.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kW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UCN flux density @ SR6a exit (100 neV – 230 neV)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6·10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UCN beam aperture (circular guide)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 cm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UCN flux @ SR6a exit (100 neV – 230 neV)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6·10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2FB640-E831-44BF-A1DD-7A86C91B5F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38413B-F5F2-4004-B0A6-2CEB236D5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A0DAE0-79EB-40A7-8A0E-846F601AB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4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1EACE1-B578-4977-A1C8-5BF3CC8411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6BC7842-2197-4763-B327-35B8B2DDA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504CAE-AA07-4274-B3A0-F9986E1A9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E3DC44-34DB-4616-B1EE-F4C05383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UCN source – </a:t>
            </a:r>
            <a:r>
              <a:rPr lang="de-DE" dirty="0" err="1"/>
              <a:t>Inpile</a:t>
            </a:r>
            <a:r>
              <a:rPr lang="de-DE" dirty="0"/>
              <a:t> </a:t>
            </a:r>
            <a:r>
              <a:rPr lang="de-DE" dirty="0" err="1"/>
              <a:t>parts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F32977-A17B-4C07-BAEB-8AE58AB2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47" y="1253625"/>
            <a:ext cx="6001580" cy="46375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FD7093-B230-4A5A-847F-75274FF4B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" y="1553521"/>
            <a:ext cx="6001581" cy="463758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E95B50F-83C1-47E4-AC25-631C6F35EB0D}"/>
              </a:ext>
            </a:extLst>
          </p:cNvPr>
          <p:cNvSpPr txBox="1"/>
          <p:nvPr/>
        </p:nvSpPr>
        <p:spPr>
          <a:xfrm>
            <a:off x="619741" y="1677019"/>
            <a:ext cx="277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FRM II experiment hall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6887E6-6A0E-4A05-B9DB-C018E56F838E}"/>
              </a:ext>
            </a:extLst>
          </p:cNvPr>
          <p:cNvSpPr txBox="1"/>
          <p:nvPr/>
        </p:nvSpPr>
        <p:spPr>
          <a:xfrm>
            <a:off x="6858000" y="497932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Inpile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, end </a:t>
            </a:r>
            <a:r>
              <a:rPr lang="de-DE" dirty="0" err="1"/>
              <a:t>caps</a:t>
            </a:r>
            <a:r>
              <a:rPr lang="de-DE" dirty="0"/>
              <a:t>,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vessel</a:t>
            </a:r>
            <a:r>
              <a:rPr lang="de-DE" dirty="0"/>
              <a:t>, </a:t>
            </a:r>
            <a:r>
              <a:rPr lang="de-DE" dirty="0" err="1"/>
              <a:t>cryogenic</a:t>
            </a:r>
            <a:r>
              <a:rPr lang="de-DE" dirty="0"/>
              <a:t> </a:t>
            </a:r>
            <a:r>
              <a:rPr lang="de-DE" dirty="0" err="1"/>
              <a:t>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3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915AB84-005F-4B92-94E0-686309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5B5FFE9-ABC8-482F-BED6-049897126B3E}"/>
              </a:ext>
            </a:extLst>
          </p:cNvPr>
          <p:cNvGrpSpPr/>
          <p:nvPr/>
        </p:nvGrpSpPr>
        <p:grpSpPr>
          <a:xfrm>
            <a:off x="1271718" y="1501314"/>
            <a:ext cx="4213391" cy="4766196"/>
            <a:chOff x="267169" y="1501314"/>
            <a:chExt cx="4213391" cy="476619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DF7C4685-C6CC-450A-AFD1-355784099F45}"/>
                </a:ext>
              </a:extLst>
            </p:cNvPr>
            <p:cNvGrpSpPr/>
            <p:nvPr/>
          </p:nvGrpSpPr>
          <p:grpSpPr>
            <a:xfrm>
              <a:off x="826374" y="1501314"/>
              <a:ext cx="2880000" cy="372731"/>
              <a:chOff x="316365" y="1398452"/>
              <a:chExt cx="2880000" cy="372731"/>
            </a:xfrm>
          </p:grpSpPr>
          <p:sp>
            <p:nvSpPr>
              <p:cNvPr id="8" name="Rechteck: abgerundete Ecken 7">
                <a:extLst>
                  <a:ext uri="{FF2B5EF4-FFF2-40B4-BE49-F238E27FC236}">
                    <a16:creationId xmlns:a16="http://schemas.microsoft.com/office/drawing/2014/main" id="{DF165068-916C-4AAA-B539-CAC7E008C6B7}"/>
                  </a:ext>
                </a:extLst>
              </p:cNvPr>
              <p:cNvSpPr/>
              <p:nvPr/>
            </p:nvSpPr>
            <p:spPr bwMode="auto">
              <a:xfrm>
                <a:off x="316365" y="1398452"/>
                <a:ext cx="2880000" cy="372731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  <a:alpha val="30000"/>
                </a:schemeClr>
              </a:solidFill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2726FEC-0019-4C81-B175-365EB5516EB1}"/>
                  </a:ext>
                </a:extLst>
              </p:cNvPr>
              <p:cNvSpPr txBox="1"/>
              <p:nvPr/>
            </p:nvSpPr>
            <p:spPr>
              <a:xfrm>
                <a:off x="801321" y="1398452"/>
                <a:ext cx="1910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Licensing procedure </a:t>
                </a:r>
              </a:p>
            </p:txBody>
          </p:sp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FB8FAD-68A2-435F-A057-B9D6D57042EA}"/>
                </a:ext>
              </a:extLst>
            </p:cNvPr>
            <p:cNvSpPr txBox="1"/>
            <p:nvPr/>
          </p:nvSpPr>
          <p:spPr>
            <a:xfrm>
              <a:off x="267169" y="2235637"/>
              <a:ext cx="4213391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Done: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Security report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System description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Explanation report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Proof of concept report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Environment review (not necessary)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New nuclear specifications</a:t>
              </a:r>
            </a:p>
            <a:p>
              <a:pPr algn="l"/>
              <a:endParaRPr lang="de-D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en-US" sz="16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Covered by FRM II &amp; test phase: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Security measures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Expert knowledge program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Damage compensation</a:t>
              </a:r>
            </a:p>
            <a:p>
              <a:pPr algn="l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en-US" sz="16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Do: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Radioactive waste report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Testing manual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F121E37-2DF3-45DE-9859-EC9140F731D1}"/>
              </a:ext>
            </a:extLst>
          </p:cNvPr>
          <p:cNvGrpSpPr/>
          <p:nvPr/>
        </p:nvGrpSpPr>
        <p:grpSpPr>
          <a:xfrm>
            <a:off x="6349445" y="1501314"/>
            <a:ext cx="5413064" cy="4027532"/>
            <a:chOff x="4056679" y="1483564"/>
            <a:chExt cx="4815377" cy="4027532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988DE20D-C059-4C20-9741-C718B7086B36}"/>
                </a:ext>
              </a:extLst>
            </p:cNvPr>
            <p:cNvGrpSpPr/>
            <p:nvPr/>
          </p:nvGrpSpPr>
          <p:grpSpPr>
            <a:xfrm>
              <a:off x="4732371" y="1483564"/>
              <a:ext cx="2880000" cy="374054"/>
              <a:chOff x="4656000" y="1501314"/>
              <a:chExt cx="2880000" cy="374054"/>
            </a:xfrm>
          </p:grpSpPr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FFAFA56B-F1DC-4AF2-8C75-269A21CDDA44}"/>
                  </a:ext>
                </a:extLst>
              </p:cNvPr>
              <p:cNvSpPr/>
              <p:nvPr/>
            </p:nvSpPr>
            <p:spPr bwMode="auto">
              <a:xfrm>
                <a:off x="4656000" y="1502637"/>
                <a:ext cx="2880000" cy="372731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  <a:alpha val="30000"/>
                </a:schemeClr>
              </a:solidFill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254575F-3256-45DE-AA99-BFBBB5E97421}"/>
                  </a:ext>
                </a:extLst>
              </p:cNvPr>
              <p:cNvSpPr txBox="1"/>
              <p:nvPr/>
            </p:nvSpPr>
            <p:spPr>
              <a:xfrm>
                <a:off x="5081092" y="1501314"/>
                <a:ext cx="2182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Surveillance procedure</a:t>
                </a:r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4C0D8B8-139D-43FE-BD98-90D56C689CA0}"/>
                </a:ext>
              </a:extLst>
            </p:cNvPr>
            <p:cNvSpPr txBox="1"/>
            <p:nvPr/>
          </p:nvSpPr>
          <p:spPr>
            <a:xfrm>
              <a:off x="4056679" y="2217887"/>
              <a:ext cx="4815377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Nr. of modification amendments:  ~ 30</a:t>
              </a:r>
            </a:p>
            <a:p>
              <a:pPr algn="l"/>
              <a:endParaRPr lang="de-DE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en-US" sz="16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Completely finished: 11</a:t>
              </a:r>
            </a:p>
            <a:p>
              <a:pPr lvl="1" algn="l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Nuclear specifications, preparation of necessary infrastructure</a:t>
              </a:r>
            </a:p>
            <a:p>
              <a:pPr algn="l"/>
              <a:endParaRPr lang="en-US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en-US" sz="16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Currently worked on: 12</a:t>
              </a:r>
            </a:p>
            <a:p>
              <a:pPr lvl="1" algn="l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Manufacturing of all parts, installation of infrastructure</a:t>
              </a:r>
            </a:p>
            <a:p>
              <a:pPr lvl="1" algn="l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Target: Finished until end of 2025</a:t>
              </a:r>
            </a:p>
            <a:p>
              <a:pPr algn="l"/>
              <a:endPara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To Do, not started: 7</a:t>
              </a:r>
            </a:p>
            <a:p>
              <a:pPr lvl="1" algn="l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Installation, integration and commissioning</a:t>
              </a:r>
            </a:p>
            <a:p>
              <a:pPr lvl="1" algn="l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Starting 2026</a:t>
              </a: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CD53FC-F2EC-4D5E-B986-FB960C6725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56FBF1-CC79-4DD9-9F1C-014E1EDD6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C36C6-F933-4B1E-BA42-8E36E5AB7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8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846A6F-3638-4F06-B226-1D015E5CA9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D8AD94-CDDD-4C79-912F-C1D30A4B6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20B57F-CE5F-442F-878D-D3907302E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169DCBF-408B-44FD-B1D3-7F397971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UNCD as UCN reflector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1DA052-2B32-4F55-955B-526D755BF2AD}"/>
              </a:ext>
            </a:extLst>
          </p:cNvPr>
          <p:cNvSpPr txBox="1"/>
          <p:nvPr/>
        </p:nvSpPr>
        <p:spPr>
          <a:xfrm>
            <a:off x="196182" y="1337711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UNCD characteristics:</a:t>
            </a:r>
          </a:p>
          <a:p>
            <a:pPr marL="900113" lvl="1" indent="-5365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→"/>
              <a:tabLst>
                <a:tab pos="900113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nm large diamond grains embedded in C:H matrix</a:t>
            </a:r>
          </a:p>
          <a:p>
            <a:pPr marL="900113" lvl="1" indent="-5365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→"/>
              <a:tabLst>
                <a:tab pos="900113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H concentration down to 1%</a:t>
            </a:r>
          </a:p>
          <a:p>
            <a:pPr marL="900113" lvl="1" indent="-5365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→"/>
              <a:tabLst>
                <a:tab pos="900113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up to 3.3 g/cm</a:t>
            </a:r>
            <a:r>
              <a:rPr lang="en-US" altLang="en-US" sz="16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900113" lvl="1" indent="-5365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→"/>
              <a:tabLst>
                <a:tab pos="900113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Fermi potential up to 290 </a:t>
            </a:r>
            <a:r>
              <a:rPr lang="en-US" alt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</a:t>
            </a:r>
            <a:endParaRPr lang="en-US" alt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0113" lvl="1" indent="-5365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→"/>
              <a:tabLst>
                <a:tab pos="900113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hardness</a:t>
            </a:r>
          </a:p>
          <a:p>
            <a:pPr marL="900113" lvl="1" indent="-5365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→"/>
              <a:tabLst>
                <a:tab pos="900113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nuclear activation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05156F8-6174-4E20-BA68-B2B7E2D0A318}"/>
              </a:ext>
            </a:extLst>
          </p:cNvPr>
          <p:cNvGrpSpPr/>
          <p:nvPr/>
        </p:nvGrpSpPr>
        <p:grpSpPr>
          <a:xfrm>
            <a:off x="3481214" y="3349308"/>
            <a:ext cx="2366682" cy="1765661"/>
            <a:chOff x="672353" y="3307280"/>
            <a:chExt cx="2366682" cy="176566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A8E6DDF-3C56-4306-861A-6BC236CBB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2" t="-1" r="15792" b="253"/>
            <a:stretch/>
          </p:blipFill>
          <p:spPr>
            <a:xfrm rot="5400000">
              <a:off x="1304712" y="3307575"/>
              <a:ext cx="1176616" cy="1176025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10A4300-B0CC-4612-9AD2-A72E9228B685}"/>
                </a:ext>
              </a:extLst>
            </p:cNvPr>
            <p:cNvSpPr txBox="1"/>
            <p:nvPr/>
          </p:nvSpPr>
          <p:spPr>
            <a:xfrm>
              <a:off x="672353" y="4488166"/>
              <a:ext cx="2366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lvl="0" algn="l" defTabSz="617538" fontAlgn="base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  <a:defRPr/>
              </a:pPr>
              <a:r>
                <a:rPr lang="en-GB" altLang="en-US" sz="1600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UNCD-coated Si wafer inserted in CF150 flange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0E5FAF8C-4846-4847-AC1C-5897AA43CA01}"/>
              </a:ext>
            </a:extLst>
          </p:cNvPr>
          <p:cNvSpPr txBox="1"/>
          <p:nvPr/>
        </p:nvSpPr>
        <p:spPr>
          <a:xfrm>
            <a:off x="7524370" y="1146133"/>
            <a:ext cx="2303524" cy="46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176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</a:t>
            </a:r>
            <a:r>
              <a:rPr lang="de-DE" alt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alt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flight</a:t>
            </a:r>
            <a:r>
              <a:rPr lang="de-DE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(TOF) </a:t>
            </a:r>
            <a:r>
              <a:rPr lang="de-DE" alt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set-up</a:t>
            </a:r>
            <a:r>
              <a:rPr lang="de-DE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 defTabSz="4176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de-DE" altLang="en-US" sz="1600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de-DE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en-GB" alt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ADD0EC7-0797-4C22-A9FE-56705586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07" y="1030630"/>
            <a:ext cx="3806435" cy="22390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CCD263E-2817-4E58-8F88-411F27D2A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71" y="3218893"/>
            <a:ext cx="3948121" cy="3132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3106C29-C233-4847-A671-FB13D1163C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1" b="-2583"/>
          <a:stretch/>
        </p:blipFill>
        <p:spPr>
          <a:xfrm>
            <a:off x="10578338" y="5187391"/>
            <a:ext cx="1239715" cy="514971"/>
          </a:xfrm>
          <a:prstGeom prst="rect">
            <a:avLst/>
          </a:prstGeom>
        </p:spPr>
      </p:pic>
      <p:pic>
        <p:nvPicPr>
          <p:cNvPr id="15" name="Bild 126">
            <a:extLst>
              <a:ext uri="{FF2B5EF4-FFF2-40B4-BE49-F238E27FC236}">
                <a16:creationId xmlns:a16="http://schemas.microsoft.com/office/drawing/2014/main" id="{B1D5D4C4-43A1-49C3-B3F3-F69255E5B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0752" y="4040676"/>
            <a:ext cx="1212697" cy="5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PHD research\conference\IAM_Logo_En_larg.jpg">
            <a:extLst>
              <a:ext uri="{FF2B5EF4-FFF2-40B4-BE49-F238E27FC236}">
                <a16:creationId xmlns:a16="http://schemas.microsoft.com/office/drawing/2014/main" id="{AA6E2127-DD70-4469-BFBC-DDD911380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 bwMode="auto">
          <a:xfrm>
            <a:off x="10522767" y="2085791"/>
            <a:ext cx="1337207" cy="5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C541CD6-2AA4-4897-BED8-C009196E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42" y="1254728"/>
            <a:ext cx="1205111" cy="5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DDE7910-48FF-4DB7-A014-C1FDE11416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38" y="2977927"/>
            <a:ext cx="1226066" cy="742762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796D0DE-288B-4CBF-BCC8-BECB32807D5F}"/>
              </a:ext>
            </a:extLst>
          </p:cNvPr>
          <p:cNvGrpSpPr/>
          <p:nvPr/>
        </p:nvGrpSpPr>
        <p:grpSpPr>
          <a:xfrm>
            <a:off x="373947" y="3161952"/>
            <a:ext cx="2999181" cy="2444905"/>
            <a:chOff x="8002089" y="21416200"/>
            <a:chExt cx="4821637" cy="43707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F7D98001-82BC-4768-935C-31352CF8F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2089" y="21457830"/>
              <a:ext cx="4620622" cy="4102538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BC7CC876-4174-4CDA-BE98-4B14E4C04865}"/>
                </a:ext>
              </a:extLst>
            </p:cNvPr>
            <p:cNvSpPr txBox="1"/>
            <p:nvPr/>
          </p:nvSpPr>
          <p:spPr>
            <a:xfrm>
              <a:off x="11947136" y="21416200"/>
              <a:ext cx="820608" cy="3851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200nm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49B05A4-AAA8-485F-9251-2CF2AE7C43DB}"/>
                </a:ext>
              </a:extLst>
            </p:cNvPr>
            <p:cNvSpPr txBox="1"/>
            <p:nvPr/>
          </p:nvSpPr>
          <p:spPr>
            <a:xfrm>
              <a:off x="12201576" y="25401824"/>
              <a:ext cx="622150" cy="3851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0nm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F7895AC4-3D46-4915-A68B-AB33F29651D1}"/>
              </a:ext>
            </a:extLst>
          </p:cNvPr>
          <p:cNvSpPr txBox="1"/>
          <p:nvPr/>
        </p:nvSpPr>
        <p:spPr>
          <a:xfrm>
            <a:off x="137615" y="5512554"/>
            <a:ext cx="6471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888" lvl="0" indent="-282575" algn="l" defTabSz="536575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is fine grained and smooth:  RMS = 21 nm</a:t>
            </a:r>
          </a:p>
          <a:p>
            <a:pPr marL="369888" lvl="0" indent="-282575" algn="l" defTabSz="536575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influence on roughness: surface corrugation with distances between the “maxima” around 500-750 nm</a:t>
            </a:r>
          </a:p>
        </p:txBody>
      </p:sp>
    </p:spTree>
    <p:extLst>
      <p:ext uri="{BB962C8B-B14F-4D97-AF65-F5344CB8AC3E}">
        <p14:creationId xmlns:p14="http://schemas.microsoft.com/office/powerpoint/2010/main" val="421486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113EBB-9240-4D9F-BD49-596FB7EB4F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18.04.2024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291A7C-1F52-423D-B7E4-5C1F52CFF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A. Frei - Update from MLZ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8725EF-2FA4-4E7C-913B-20C18B4BA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49037C-C673-48C7-89C2-8A8A6810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AC63BE-4891-4783-BADC-496DF4554100}"/>
              </a:ext>
            </a:extLst>
          </p:cNvPr>
          <p:cNvSpPr txBox="1"/>
          <p:nvPr/>
        </p:nvSpPr>
        <p:spPr>
          <a:xfrm>
            <a:off x="2726575" y="1961804"/>
            <a:ext cx="79386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 neutrons at FRM II in 2024.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Probably no cold neutrons at FRM II until 2028.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Ways to speed up production of new cold source are </a:t>
            </a:r>
            <a:r>
              <a:rPr lang="en-US" dirty="0" err="1"/>
              <a:t>invesitgated</a:t>
            </a:r>
            <a:r>
              <a:rPr lang="en-U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FRM II UCN source: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All necessary nuclear specifications have been approved.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Start production of all </a:t>
            </a:r>
            <a:r>
              <a:rPr lang="en-US" dirty="0" err="1"/>
              <a:t>inpile</a:t>
            </a:r>
            <a:r>
              <a:rPr lang="en-US" dirty="0"/>
              <a:t> parts in 2024.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All </a:t>
            </a:r>
            <a:r>
              <a:rPr lang="en-US" dirty="0" err="1"/>
              <a:t>inpile</a:t>
            </a:r>
            <a:r>
              <a:rPr lang="en-US" dirty="0"/>
              <a:t> parts at site until end of 2025.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Afterwards </a:t>
            </a:r>
            <a:r>
              <a:rPr lang="en-US" dirty="0" err="1"/>
              <a:t>excange</a:t>
            </a:r>
            <a:r>
              <a:rPr lang="en-US" dirty="0"/>
              <a:t> of SR6b beam plug, installation of </a:t>
            </a:r>
            <a:r>
              <a:rPr lang="en-US" dirty="0" err="1"/>
              <a:t>inpile</a:t>
            </a:r>
            <a:r>
              <a:rPr lang="en-US" dirty="0"/>
              <a:t> parts, and nuclear commissioning.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29283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D">
  <a:themeElements>
    <a:clrScheme name="Leere Präsentation 1">
      <a:dk1>
        <a:srgbClr val="000000"/>
      </a:dk1>
      <a:lt1>
        <a:srgbClr val="FFFFFF"/>
      </a:lt1>
      <a:dk2>
        <a:srgbClr val="005293"/>
      </a:dk2>
      <a:lt2>
        <a:srgbClr val="0065BD"/>
      </a:lt2>
      <a:accent1>
        <a:srgbClr val="A2AD00"/>
      </a:accent1>
      <a:accent2>
        <a:srgbClr val="E37222"/>
      </a:accent2>
      <a:accent3>
        <a:srgbClr val="FFFFFF"/>
      </a:accent3>
      <a:accent4>
        <a:srgbClr val="000000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5293"/>
        </a:dk2>
        <a:lt2>
          <a:srgbClr val="0065BD"/>
        </a:lt2>
        <a:accent1>
          <a:srgbClr val="A2AD00"/>
        </a:accent1>
        <a:accent2>
          <a:srgbClr val="E37222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frm-ii-mlz_20210802_16-9.pptx" id="{485FCCC7-59BF-4B59-B31C-936FFEB64340}" vid="{60DD76C6-F474-452C-A38B-138C1C84A405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FRMII-A.Frei-16_9</Template>
  <TotalTime>0</TotalTime>
  <Words>708</Words>
  <Application>Microsoft Office PowerPoint</Application>
  <PresentationFormat>Breitbild</PresentationFormat>
  <Paragraphs>135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Vorlage D</vt:lpstr>
      <vt:lpstr>Update from MLZ</vt:lpstr>
      <vt:lpstr>Central channel</vt:lpstr>
      <vt:lpstr>Status</vt:lpstr>
      <vt:lpstr>The Cold Source</vt:lpstr>
      <vt:lpstr>How to get UCN at FRM II</vt:lpstr>
      <vt:lpstr>UCN source – Inpile parts</vt:lpstr>
      <vt:lpstr>Current Status</vt:lpstr>
      <vt:lpstr>UNCD as UCN reflector</vt:lpstr>
      <vt:lpstr>Summary</vt:lpstr>
    </vt:vector>
  </TitlesOfParts>
  <Company>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Frei</dc:creator>
  <cp:lastModifiedBy>Andreas Frei</cp:lastModifiedBy>
  <cp:revision>8</cp:revision>
  <cp:lastPrinted>2021-04-14T09:23:07Z</cp:lastPrinted>
  <dcterms:created xsi:type="dcterms:W3CDTF">2024-04-11T11:07:45Z</dcterms:created>
  <dcterms:modified xsi:type="dcterms:W3CDTF">2024-04-18T08:00:03Z</dcterms:modified>
</cp:coreProperties>
</file>