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5"/>
  </p:notesMasterIdLst>
  <p:sldIdLst>
    <p:sldId id="256" r:id="rId4"/>
    <p:sldId id="257" r:id="rId5"/>
    <p:sldId id="258" r:id="rId6"/>
    <p:sldId id="3936" r:id="rId7"/>
    <p:sldId id="335" r:id="rId8"/>
    <p:sldId id="409" r:id="rId9"/>
    <p:sldId id="420" r:id="rId10"/>
    <p:sldId id="415" r:id="rId11"/>
    <p:sldId id="281" r:id="rId12"/>
    <p:sldId id="283" r:id="rId13"/>
    <p:sldId id="279" r:id="rId14"/>
    <p:sldId id="421" r:id="rId15"/>
    <p:sldId id="419" r:id="rId16"/>
    <p:sldId id="417" r:id="rId17"/>
    <p:sldId id="414" r:id="rId18"/>
    <p:sldId id="3938" r:id="rId19"/>
    <p:sldId id="412" r:id="rId20"/>
    <p:sldId id="408" r:id="rId21"/>
    <p:sldId id="413" r:id="rId22"/>
    <p:sldId id="411" r:id="rId23"/>
    <p:sldId id="271" r:id="rId2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35"/>
    <p:restoredTop sz="94805"/>
  </p:normalViewPr>
  <p:slideViewPr>
    <p:cSldViewPr snapToGrid="0">
      <p:cViewPr>
        <p:scale>
          <a:sx n="108" d="100"/>
          <a:sy n="108" d="100"/>
        </p:scale>
        <p:origin x="1328"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sv-SE" sz="1800" b="0" strike="noStrike" spc="-1">
                <a:solidFill>
                  <a:srgbClr val="000000"/>
                </a:solidFill>
                <a:latin typeface="Segoe UI"/>
              </a:rPr>
              <a:t>Click to move the slide</a:t>
            </a:r>
          </a:p>
        </p:txBody>
      </p:sp>
      <p:sp>
        <p:nvSpPr>
          <p:cNvPr id="26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263"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264" name="PlaceHolder 4"/>
          <p:cNvSpPr>
            <a:spLocks noGrp="1"/>
          </p:cNvSpPr>
          <p:nvPr>
            <p:ph type="dt" idx="14"/>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265" name="PlaceHolder 5"/>
          <p:cNvSpPr>
            <a:spLocks noGrp="1"/>
          </p:cNvSpPr>
          <p:nvPr>
            <p:ph type="ftr" idx="15"/>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266" name="PlaceHolder 6"/>
          <p:cNvSpPr>
            <a:spLocks noGrp="1"/>
          </p:cNvSpPr>
          <p:nvPr>
            <p:ph type="sldNum" idx="16"/>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9931E9A3-E935-4B83-B0A7-3F2E2B6C27F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685800" y="1143000"/>
            <a:ext cx="5486400" cy="3086100"/>
          </a:xfrm>
          <a:prstGeom prst="rect">
            <a:avLst/>
          </a:prstGeom>
          <a:ln w="0">
            <a:noFill/>
          </a:ln>
        </p:spPr>
      </p:sp>
      <p:sp>
        <p:nvSpPr>
          <p:cNvPr id="44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dirty="0">
              <a:latin typeface="Arial"/>
            </a:endParaRPr>
          </a:p>
        </p:txBody>
      </p:sp>
      <p:sp>
        <p:nvSpPr>
          <p:cNvPr id="441"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algn="r">
              <a:lnSpc>
                <a:spcPct val="100000"/>
              </a:lnSpc>
              <a:buNone/>
              <a:defRPr lang="sv-SE" sz="1200" b="0" strike="noStrike" spc="-1">
                <a:latin typeface="Times New Roman"/>
              </a:defRPr>
            </a:lvl1pPr>
          </a:lstStyle>
          <a:p>
            <a:pPr algn="r">
              <a:lnSpc>
                <a:spcPct val="100000"/>
              </a:lnSpc>
              <a:buNone/>
            </a:pPr>
            <a:fld id="{B59B089C-AF4F-4EEB-81CE-BB96E0DFBA52}" type="slidenum">
              <a:rPr lang="sv-SE" sz="1200" b="0" strike="noStrike" spc="-1">
                <a:latin typeface="Times New Roman"/>
              </a:rPr>
              <a:t>3</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178089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6"/>
          </p:nvPr>
        </p:nvSpPr>
        <p:spPr/>
        <p:txBody>
          <a:bodyPr/>
          <a:lstStyle/>
          <a:p>
            <a:pPr algn="r">
              <a:buNone/>
            </a:pPr>
            <a:fld id="{9931E9A3-E935-4B83-B0A7-3F2E2B6C27F5}"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150127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67573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18</a:t>
            </a:fld>
            <a:endParaRPr lang="sv-SE"/>
          </a:p>
        </p:txBody>
      </p:sp>
    </p:spTree>
    <p:extLst>
      <p:ext uri="{BB962C8B-B14F-4D97-AF65-F5344CB8AC3E}">
        <p14:creationId xmlns:p14="http://schemas.microsoft.com/office/powerpoint/2010/main" val="72141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27" name="PlaceHolder 2"/>
          <p:cNvSpPr>
            <a:spLocks noGrp="1"/>
          </p:cNvSpPr>
          <p:nvPr>
            <p:ph/>
          </p:nvPr>
        </p:nvSpPr>
        <p:spPr>
          <a:xfrm>
            <a:off x="1930320" y="560556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8" name="PlaceHolder 3"/>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0"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1"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2"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3" name="PlaceHolder 5"/>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5" name="PlaceHolder 2"/>
          <p:cNvSpPr>
            <a:spLocks noGrp="1"/>
          </p:cNvSpPr>
          <p:nvPr>
            <p:ph/>
          </p:nvPr>
        </p:nvSpPr>
        <p:spPr>
          <a:xfrm>
            <a:off x="193032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6" name="PlaceHolder 3"/>
          <p:cNvSpPr>
            <a:spLocks noGrp="1"/>
          </p:cNvSpPr>
          <p:nvPr>
            <p:ph/>
          </p:nvPr>
        </p:nvSpPr>
        <p:spPr>
          <a:xfrm>
            <a:off x="405720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7" name="PlaceHolder 4"/>
          <p:cNvSpPr>
            <a:spLocks noGrp="1"/>
          </p:cNvSpPr>
          <p:nvPr>
            <p:ph/>
          </p:nvPr>
        </p:nvSpPr>
        <p:spPr>
          <a:xfrm>
            <a:off x="618444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8" name="PlaceHolder 5"/>
          <p:cNvSpPr>
            <a:spLocks noGrp="1"/>
          </p:cNvSpPr>
          <p:nvPr>
            <p:ph/>
          </p:nvPr>
        </p:nvSpPr>
        <p:spPr>
          <a:xfrm>
            <a:off x="193032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9" name="PlaceHolder 6"/>
          <p:cNvSpPr>
            <a:spLocks noGrp="1"/>
          </p:cNvSpPr>
          <p:nvPr>
            <p:ph/>
          </p:nvPr>
        </p:nvSpPr>
        <p:spPr>
          <a:xfrm>
            <a:off x="405720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40" name="PlaceHolder 7"/>
          <p:cNvSpPr>
            <a:spLocks noGrp="1"/>
          </p:cNvSpPr>
          <p:nvPr>
            <p:ph/>
          </p:nvPr>
        </p:nvSpPr>
        <p:spPr>
          <a:xfrm>
            <a:off x="618444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dt" idx="1"/>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48" name="PlaceHolder 2"/>
          <p:cNvSpPr>
            <a:spLocks noGrp="1"/>
          </p:cNvSpPr>
          <p:nvPr>
            <p:ph type="subTitle"/>
          </p:nvPr>
        </p:nvSpPr>
        <p:spPr>
          <a:xfrm>
            <a:off x="1930320" y="5605560"/>
            <a:ext cx="6290640" cy="459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50" name="PlaceHolder 2"/>
          <p:cNvSpPr>
            <a:spLocks noGrp="1"/>
          </p:cNvSpPr>
          <p:nvPr>
            <p:ph/>
          </p:nvPr>
        </p:nvSpPr>
        <p:spPr>
          <a:xfrm>
            <a:off x="1930320" y="5605560"/>
            <a:ext cx="629064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52"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3"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930320" y="1153800"/>
            <a:ext cx="8639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57"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58"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9"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 name="PlaceHolder 2"/>
          <p:cNvSpPr>
            <a:spLocks noGrp="1"/>
          </p:cNvSpPr>
          <p:nvPr>
            <p:ph type="subTitle"/>
          </p:nvPr>
        </p:nvSpPr>
        <p:spPr>
          <a:xfrm>
            <a:off x="1930320" y="5605560"/>
            <a:ext cx="6290640" cy="459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1"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62"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3" name="PlaceHolder 4"/>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5"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6"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7" name="PlaceHolder 4"/>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9" name="PlaceHolder 2"/>
          <p:cNvSpPr>
            <a:spLocks noGrp="1"/>
          </p:cNvSpPr>
          <p:nvPr>
            <p:ph/>
          </p:nvPr>
        </p:nvSpPr>
        <p:spPr>
          <a:xfrm>
            <a:off x="1930320" y="560556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0" name="PlaceHolder 3"/>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72"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3"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4"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5" name="PlaceHolder 5"/>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77" name="PlaceHolder 2"/>
          <p:cNvSpPr>
            <a:spLocks noGrp="1"/>
          </p:cNvSpPr>
          <p:nvPr>
            <p:ph/>
          </p:nvPr>
        </p:nvSpPr>
        <p:spPr>
          <a:xfrm>
            <a:off x="193032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8" name="PlaceHolder 3"/>
          <p:cNvSpPr>
            <a:spLocks noGrp="1"/>
          </p:cNvSpPr>
          <p:nvPr>
            <p:ph/>
          </p:nvPr>
        </p:nvSpPr>
        <p:spPr>
          <a:xfrm>
            <a:off x="405720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9" name="PlaceHolder 4"/>
          <p:cNvSpPr>
            <a:spLocks noGrp="1"/>
          </p:cNvSpPr>
          <p:nvPr>
            <p:ph/>
          </p:nvPr>
        </p:nvSpPr>
        <p:spPr>
          <a:xfrm>
            <a:off x="618444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80" name="PlaceHolder 5"/>
          <p:cNvSpPr>
            <a:spLocks noGrp="1"/>
          </p:cNvSpPr>
          <p:nvPr>
            <p:ph/>
          </p:nvPr>
        </p:nvSpPr>
        <p:spPr>
          <a:xfrm>
            <a:off x="193032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81" name="PlaceHolder 6"/>
          <p:cNvSpPr>
            <a:spLocks noGrp="1"/>
          </p:cNvSpPr>
          <p:nvPr>
            <p:ph/>
          </p:nvPr>
        </p:nvSpPr>
        <p:spPr>
          <a:xfrm>
            <a:off x="405720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82" name="PlaceHolder 7"/>
          <p:cNvSpPr>
            <a:spLocks noGrp="1"/>
          </p:cNvSpPr>
          <p:nvPr>
            <p:ph/>
          </p:nvPr>
        </p:nvSpPr>
        <p:spPr>
          <a:xfrm>
            <a:off x="618444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1F10BDFA-2413-476F-BE2B-B9F8B79C817A}"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93" name="PlaceHolder 2"/>
          <p:cNvSpPr>
            <a:spLocks noGrp="1"/>
          </p:cNvSpPr>
          <p:nvPr>
            <p:ph type="subTitle"/>
          </p:nvPr>
        </p:nvSpPr>
        <p:spPr>
          <a:xfrm>
            <a:off x="1930320" y="5605560"/>
            <a:ext cx="6290640" cy="459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3DB024EA-BA45-4AE2-AE62-7F19070A5413}"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95" name="PlaceHolder 2"/>
          <p:cNvSpPr>
            <a:spLocks noGrp="1"/>
          </p:cNvSpPr>
          <p:nvPr>
            <p:ph/>
          </p:nvPr>
        </p:nvSpPr>
        <p:spPr>
          <a:xfrm>
            <a:off x="1930320" y="5605560"/>
            <a:ext cx="629064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68C2E8A-B0FB-41FE-ADC7-F50B901F3787}"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97"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98"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93E8BE5-6CD2-4D5B-89C8-1CD280475136}"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591D0CD-CDFD-4439-939C-CA5F2046AC0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8" name="PlaceHolder 2"/>
          <p:cNvSpPr>
            <a:spLocks noGrp="1"/>
          </p:cNvSpPr>
          <p:nvPr>
            <p:ph/>
          </p:nvPr>
        </p:nvSpPr>
        <p:spPr>
          <a:xfrm>
            <a:off x="1930320" y="5605560"/>
            <a:ext cx="629064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1930320" y="1153800"/>
            <a:ext cx="8639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713CF6A5-6CF8-4ADE-8DE5-6A542A72AA49}"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02"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03"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04"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C39D96-625B-4FDB-A06B-C4AA8658864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06"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07"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08" name="PlaceHolder 4"/>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1BD22E1-C6CC-4AF2-AE68-F8D153F931DC}"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10"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1"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2" name="PlaceHolder 4"/>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2430722-4016-4C96-A6EF-25C9C1EDEEC5}"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14" name="PlaceHolder 2"/>
          <p:cNvSpPr>
            <a:spLocks noGrp="1"/>
          </p:cNvSpPr>
          <p:nvPr>
            <p:ph/>
          </p:nvPr>
        </p:nvSpPr>
        <p:spPr>
          <a:xfrm>
            <a:off x="1930320" y="560556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5" name="PlaceHolder 3"/>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81734FF-2FC4-4F88-A962-426BF3D0D2CE}"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17"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8"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9"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0" name="PlaceHolder 5"/>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9F39B83-04C4-4D12-B141-AE8AF288C01E}"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22" name="PlaceHolder 2"/>
          <p:cNvSpPr>
            <a:spLocks noGrp="1"/>
          </p:cNvSpPr>
          <p:nvPr>
            <p:ph/>
          </p:nvPr>
        </p:nvSpPr>
        <p:spPr>
          <a:xfrm>
            <a:off x="193032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3" name="PlaceHolder 3"/>
          <p:cNvSpPr>
            <a:spLocks noGrp="1"/>
          </p:cNvSpPr>
          <p:nvPr>
            <p:ph/>
          </p:nvPr>
        </p:nvSpPr>
        <p:spPr>
          <a:xfrm>
            <a:off x="405720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4" name="PlaceHolder 4"/>
          <p:cNvSpPr>
            <a:spLocks noGrp="1"/>
          </p:cNvSpPr>
          <p:nvPr>
            <p:ph/>
          </p:nvPr>
        </p:nvSpPr>
        <p:spPr>
          <a:xfrm>
            <a:off x="618444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5" name="PlaceHolder 5"/>
          <p:cNvSpPr>
            <a:spLocks noGrp="1"/>
          </p:cNvSpPr>
          <p:nvPr>
            <p:ph/>
          </p:nvPr>
        </p:nvSpPr>
        <p:spPr>
          <a:xfrm>
            <a:off x="193032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6" name="PlaceHolder 6"/>
          <p:cNvSpPr>
            <a:spLocks noGrp="1"/>
          </p:cNvSpPr>
          <p:nvPr>
            <p:ph/>
          </p:nvPr>
        </p:nvSpPr>
        <p:spPr>
          <a:xfrm>
            <a:off x="405720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7" name="PlaceHolder 7"/>
          <p:cNvSpPr>
            <a:spLocks noGrp="1"/>
          </p:cNvSpPr>
          <p:nvPr>
            <p:ph/>
          </p:nvPr>
        </p:nvSpPr>
        <p:spPr>
          <a:xfrm>
            <a:off x="618444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2B73F7E4-9162-4E45-95D5-664B9F6602CD}"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2024-04-12</a:t>
            </a:fld>
            <a:endParaRPr lang="sv-SE"/>
          </a:p>
        </p:txBody>
      </p:sp>
    </p:spTree>
    <p:extLst>
      <p:ext uri="{BB962C8B-B14F-4D97-AF65-F5344CB8AC3E}">
        <p14:creationId xmlns:p14="http://schemas.microsoft.com/office/powerpoint/2010/main" val="126648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2024-04-12</a:t>
            </a:fld>
            <a:endParaRPr lang="sv-SE" dirty="0"/>
          </a:p>
        </p:txBody>
      </p:sp>
    </p:spTree>
    <p:extLst>
      <p:ext uri="{BB962C8B-B14F-4D97-AF65-F5344CB8AC3E}">
        <p14:creationId xmlns:p14="http://schemas.microsoft.com/office/powerpoint/2010/main" val="255087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2024-04-12</a:t>
            </a:fld>
            <a:endParaRPr lang="sv-SE" dirty="0"/>
          </a:p>
        </p:txBody>
      </p:sp>
    </p:spTree>
    <p:extLst>
      <p:ext uri="{BB962C8B-B14F-4D97-AF65-F5344CB8AC3E}">
        <p14:creationId xmlns:p14="http://schemas.microsoft.com/office/powerpoint/2010/main" val="21222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0"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1"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33981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930320" y="1153800"/>
            <a:ext cx="8639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5"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6"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7"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9"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20"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1" name="PlaceHolder 4"/>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23"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4"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5" name="PlaceHolder 4"/>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ktangel 4"/>
          <p:cNvSpPr/>
          <p:nvPr/>
        </p:nvSpPr>
        <p:spPr>
          <a:xfrm>
            <a:off x="0" y="0"/>
            <a:ext cx="1219176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 name="Rektangel 5"/>
          <p:cNvSpPr/>
          <p:nvPr/>
        </p:nvSpPr>
        <p:spPr>
          <a:xfrm>
            <a:off x="0" y="447840"/>
            <a:ext cx="291600" cy="64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 name="Bildobjekt 6"/>
          <p:cNvPicPr/>
          <p:nvPr/>
        </p:nvPicPr>
        <p:blipFill>
          <a:blip r:embed="rId14"/>
          <a:stretch/>
        </p:blipFill>
        <p:spPr>
          <a:xfrm>
            <a:off x="1703160" y="1049040"/>
            <a:ext cx="8871840" cy="4759920"/>
          </a:xfrm>
          <a:prstGeom prst="rect">
            <a:avLst/>
          </a:prstGeom>
          <a:ln w="0">
            <a:noFill/>
          </a:ln>
        </p:spPr>
      </p:pic>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sv-SE" sz="1800" b="0" strike="noStrike" spc="-1">
                <a:solidFill>
                  <a:srgbClr val="000000"/>
                </a:solidFill>
                <a:latin typeface="Segoe UI"/>
              </a:rPr>
              <a:t>Click to edit the title text format</a:t>
            </a:r>
          </a:p>
        </p:txBody>
      </p:sp>
      <p:sp>
        <p:nvSpPr>
          <p:cNvPr id="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v-SE" sz="2000" b="0" strike="noStrike" spc="-1">
                <a:solidFill>
                  <a:srgbClr val="666666"/>
                </a:solidFill>
                <a:latin typeface="Segoe UI"/>
              </a:rPr>
              <a:t>Click to edit the outline text format</a:t>
            </a:r>
          </a:p>
          <a:p>
            <a:pPr marL="864000" lvl="1" indent="-324000">
              <a:spcBef>
                <a:spcPts val="1134"/>
              </a:spcBef>
              <a:buClr>
                <a:srgbClr val="000000"/>
              </a:buClr>
              <a:buSzPct val="75000"/>
              <a:buFont typeface="Symbol" charset="2"/>
              <a:buChar char=""/>
            </a:pPr>
            <a:r>
              <a:rPr lang="sv-SE" sz="1800" b="0" strike="noStrike" spc="-1">
                <a:solidFill>
                  <a:srgbClr val="666666"/>
                </a:solidFill>
                <a:latin typeface="Segoe UI"/>
              </a:rPr>
              <a:t>Second Outline Level</a:t>
            </a:r>
          </a:p>
          <a:p>
            <a:pPr marL="1296000" lvl="2" indent="-288000">
              <a:spcBef>
                <a:spcPts val="850"/>
              </a:spcBef>
              <a:buClr>
                <a:srgbClr val="000000"/>
              </a:buClr>
              <a:buSzPct val="45000"/>
              <a:buFont typeface="Wingdings" charset="2"/>
              <a:buChar char=""/>
            </a:pPr>
            <a:r>
              <a:rPr lang="sv-SE" sz="1600" b="0" strike="noStrike" spc="-1">
                <a:solidFill>
                  <a:srgbClr val="666666"/>
                </a:solidFill>
                <a:latin typeface="Segoe UI"/>
              </a:rPr>
              <a:t>Third Outline Level</a:t>
            </a:r>
          </a:p>
          <a:p>
            <a:pPr marL="1728000" lvl="3" indent="-216000">
              <a:spcBef>
                <a:spcPts val="567"/>
              </a:spcBef>
              <a:buClr>
                <a:srgbClr val="000000"/>
              </a:buClr>
              <a:buSzPct val="75000"/>
              <a:buFont typeface="Symbol" charset="2"/>
              <a:buChar char=""/>
            </a:pPr>
            <a:r>
              <a:rPr lang="sv-SE" sz="1400" b="0" strike="noStrike" spc="-1">
                <a:solidFill>
                  <a:srgbClr val="666666"/>
                </a:solidFill>
                <a:latin typeface="Segoe UI"/>
              </a:rPr>
              <a:t>Fourth Outline Level</a:t>
            </a:r>
          </a:p>
          <a:p>
            <a:pPr marL="2160000" lvl="4" indent="-216000">
              <a:spcBef>
                <a:spcPts val="283"/>
              </a:spcBef>
              <a:buClr>
                <a:srgbClr val="000000"/>
              </a:buClr>
              <a:buSzPct val="45000"/>
              <a:buFont typeface="Wingdings" charset="2"/>
              <a:buChar char=""/>
            </a:pPr>
            <a:r>
              <a:rPr lang="sv-SE" sz="2000" b="0" strike="noStrike" spc="-1">
                <a:solidFill>
                  <a:srgbClr val="666666"/>
                </a:solidFill>
                <a:latin typeface="Segoe UI"/>
              </a:rPr>
              <a:t>Fifth Outline Level</a:t>
            </a:r>
          </a:p>
          <a:p>
            <a:pPr marL="2592000" lvl="5" indent="-216000">
              <a:spcBef>
                <a:spcPts val="283"/>
              </a:spcBef>
              <a:buClr>
                <a:srgbClr val="000000"/>
              </a:buClr>
              <a:buSzPct val="45000"/>
              <a:buFont typeface="Wingdings" charset="2"/>
              <a:buChar char=""/>
            </a:pPr>
            <a:r>
              <a:rPr lang="sv-SE" sz="2000" b="0" strike="noStrike" spc="-1">
                <a:solidFill>
                  <a:srgbClr val="666666"/>
                </a:solidFill>
                <a:latin typeface="Segoe UI"/>
              </a:rPr>
              <a:t>Sixth Outline Level</a:t>
            </a:r>
          </a:p>
          <a:p>
            <a:pPr marL="3024000" lvl="6" indent="-216000">
              <a:spcBef>
                <a:spcPts val="283"/>
              </a:spcBef>
              <a:buClr>
                <a:srgbClr val="000000"/>
              </a:buClr>
              <a:buSzPct val="45000"/>
              <a:buFont typeface="Wingdings" charset="2"/>
              <a:buChar char=""/>
            </a:pPr>
            <a:r>
              <a:rPr lang="sv-SE" sz="2000" b="0" strike="noStrike" spc="-1">
                <a:solidFill>
                  <a:srgbClr val="666666"/>
                </a:solidFill>
                <a:latin typeface="Segoe U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Rektangel 6"/>
          <p:cNvSpPr/>
          <p:nvPr/>
        </p:nvSpPr>
        <p:spPr>
          <a:xfrm>
            <a:off x="0" y="0"/>
            <a:ext cx="1219176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2" name="PlaceHolder 1"/>
          <p:cNvSpPr>
            <a:spLocks noGrp="1"/>
          </p:cNvSpPr>
          <p:nvPr>
            <p:ph type="title"/>
          </p:nvPr>
        </p:nvSpPr>
        <p:spPr>
          <a:xfrm>
            <a:off x="1930320" y="1153800"/>
            <a:ext cx="8639640" cy="2387160"/>
          </a:xfrm>
          <a:prstGeom prst="rect">
            <a:avLst/>
          </a:prstGeom>
          <a:noFill/>
          <a:ln w="0">
            <a:noFill/>
          </a:ln>
        </p:spPr>
        <p:txBody>
          <a:bodyPr lIns="90000" anchor="b">
            <a:noAutofit/>
          </a:bodyPr>
          <a:lstStyle/>
          <a:p>
            <a:pPr>
              <a:lnSpc>
                <a:spcPct val="100000"/>
              </a:lnSpc>
              <a:buNone/>
            </a:pPr>
            <a:r>
              <a:rPr lang="en-US" sz="4200" b="0" strike="noStrike" spc="-1">
                <a:solidFill>
                  <a:srgbClr val="FFFFFF"/>
                </a:solidFill>
                <a:latin typeface="Segoe UI Semibold"/>
              </a:rPr>
              <a:t>Click to edit Master title style</a:t>
            </a:r>
            <a:endParaRPr lang="sv-SE" sz="4200" b="0" strike="noStrike" spc="-1">
              <a:solidFill>
                <a:srgbClr val="000000"/>
              </a:solidFill>
              <a:latin typeface="Segoe UI"/>
            </a:endParaRPr>
          </a:p>
        </p:txBody>
      </p:sp>
      <p:sp>
        <p:nvSpPr>
          <p:cNvPr id="43" name="Rektangel 7"/>
          <p:cNvSpPr/>
          <p:nvPr/>
        </p:nvSpPr>
        <p:spPr>
          <a:xfrm>
            <a:off x="0" y="447840"/>
            <a:ext cx="291600" cy="64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44" name="Bildobjekt 8"/>
          <p:cNvPicPr/>
          <p:nvPr/>
        </p:nvPicPr>
        <p:blipFill>
          <a:blip r:embed="rId14"/>
          <a:stretch/>
        </p:blipFill>
        <p:spPr>
          <a:xfrm>
            <a:off x="10924560" y="417600"/>
            <a:ext cx="826200" cy="799920"/>
          </a:xfrm>
          <a:prstGeom prst="rect">
            <a:avLst/>
          </a:prstGeom>
          <a:ln w="0">
            <a:noFill/>
          </a:ln>
        </p:spPr>
      </p:pic>
      <p:sp>
        <p:nvSpPr>
          <p:cNvPr id="45" name="PlaceHolder 2"/>
          <p:cNvSpPr>
            <a:spLocks noGrp="1"/>
          </p:cNvSpPr>
          <p:nvPr>
            <p:ph type="body"/>
          </p:nvPr>
        </p:nvSpPr>
        <p:spPr>
          <a:xfrm>
            <a:off x="1930320" y="5605560"/>
            <a:ext cx="6290640" cy="459360"/>
          </a:xfrm>
          <a:prstGeom prst="rect">
            <a:avLst/>
          </a:prstGeom>
          <a:noFill/>
          <a:ln w="0">
            <a:noFill/>
          </a:ln>
        </p:spPr>
        <p:txBody>
          <a:bodyPr lIns="90000" tIns="18000" bIns="36000" anchor="b">
            <a:noAutofit/>
          </a:bodyPr>
          <a:lstStyle/>
          <a:p>
            <a:pPr>
              <a:lnSpc>
                <a:spcPct val="100000"/>
              </a:lnSpc>
              <a:buNone/>
              <a:tabLst>
                <a:tab pos="0" algn="l"/>
              </a:tabLst>
            </a:pPr>
            <a:r>
              <a:rPr lang="sv-SE" sz="1200" b="1" strike="noStrike" cap="all" spc="117">
                <a:solidFill>
                  <a:srgbClr val="FFFFFF"/>
                </a:solidFill>
                <a:latin typeface="Segoe UI"/>
              </a:rPr>
              <a:t>presented by &lt;name nameson&gt;</a:t>
            </a:r>
            <a:endParaRPr lang="sv-SE" sz="1200" b="0" strike="noStrike" spc="-1">
              <a:solidFill>
                <a:srgbClr val="666666"/>
              </a:solidFill>
              <a:latin typeface="Segoe UI"/>
            </a:endParaRPr>
          </a:p>
        </p:txBody>
      </p:sp>
      <p:sp>
        <p:nvSpPr>
          <p:cNvPr id="46" name="PlaceHolder 3"/>
          <p:cNvSpPr>
            <a:spLocks noGrp="1"/>
          </p:cNvSpPr>
          <p:nvPr>
            <p:ph type="dt" idx="1"/>
          </p:nvPr>
        </p:nvSpPr>
        <p:spPr>
          <a:xfrm>
            <a:off x="1930320" y="6096600"/>
            <a:ext cx="1240560" cy="364680"/>
          </a:xfrm>
          <a:prstGeom prst="rect">
            <a:avLst/>
          </a:prstGeom>
          <a:noFill/>
          <a:ln w="0">
            <a:noFill/>
          </a:ln>
        </p:spPr>
        <p:txBody>
          <a:bodyPr anchor="ctr">
            <a:noAutofit/>
          </a:bodyPr>
          <a:lstStyle>
            <a:lvl1pPr>
              <a:lnSpc>
                <a:spcPct val="100000"/>
              </a:lnSpc>
              <a:buNone/>
              <a:defRPr lang="sv-SE" sz="1200" b="0" strike="noStrike" spc="77">
                <a:solidFill>
                  <a:srgbClr val="CCCCCC"/>
                </a:solidFill>
                <a:latin typeface="Segoe UI"/>
              </a:defRPr>
            </a:lvl1pPr>
          </a:lstStyle>
          <a:p>
            <a:pPr>
              <a:lnSpc>
                <a:spcPct val="100000"/>
              </a:lnSpc>
              <a:buNone/>
            </a:pPr>
            <a:r>
              <a:rPr lang="sv-SE" sz="1200" b="0" strike="noStrike" spc="77">
                <a:solidFill>
                  <a:srgbClr val="CCCCCC"/>
                </a:solidFill>
                <a:latin typeface="Segoe UI"/>
              </a:rPr>
              <a:t>&lt;date/time&gt;</a:t>
            </a:r>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1103760" y="265320"/>
            <a:ext cx="9359640" cy="657000"/>
          </a:xfrm>
          <a:prstGeom prst="rect">
            <a:avLst/>
          </a:prstGeom>
          <a:noFill/>
          <a:ln w="0">
            <a:noFill/>
          </a:ln>
        </p:spPr>
        <p:txBody>
          <a:bodyPr lIns="90000" bIns="18000" anchor="t">
            <a:noAutofit/>
          </a:bodyPr>
          <a:lstStyle/>
          <a:p>
            <a:pPr>
              <a:lnSpc>
                <a:spcPct val="90000"/>
              </a:lnSpc>
              <a:buNone/>
            </a:pPr>
            <a:r>
              <a:rPr lang="sv-SE" sz="4200" b="0" strike="noStrike" spc="-1">
                <a:solidFill>
                  <a:srgbClr val="666666"/>
                </a:solidFill>
                <a:latin typeface="Segoe UI Light"/>
              </a:rPr>
              <a:t>Headline</a:t>
            </a:r>
            <a:endParaRPr lang="sv-SE" sz="4200" b="0" strike="noStrike" spc="-1">
              <a:solidFill>
                <a:srgbClr val="000000"/>
              </a:solidFill>
              <a:latin typeface="Segoe UI"/>
            </a:endParaRPr>
          </a:p>
        </p:txBody>
      </p:sp>
      <p:sp>
        <p:nvSpPr>
          <p:cNvPr id="84" name="PlaceHolder 2"/>
          <p:cNvSpPr>
            <a:spLocks noGrp="1"/>
          </p:cNvSpPr>
          <p:nvPr>
            <p:ph type="ftr" idx="2"/>
          </p:nvPr>
        </p:nvSpPr>
        <p:spPr>
          <a:xfrm>
            <a:off x="2053080" y="6475320"/>
            <a:ext cx="4320000" cy="364680"/>
          </a:xfrm>
          <a:prstGeom prst="rect">
            <a:avLst/>
          </a:prstGeom>
          <a:noFill/>
          <a:ln w="0">
            <a:noFill/>
          </a:ln>
        </p:spPr>
        <p:txBody>
          <a:bodyPr anchor="ctr">
            <a:noAutofit/>
          </a:bodyPr>
          <a:lstStyle>
            <a:lvl1pPr>
              <a:lnSpc>
                <a:spcPct val="100000"/>
              </a:lnSpc>
              <a:buNone/>
              <a:defRPr lang="sv-SE" sz="800" b="0" strike="noStrike" cap="all" spc="77">
                <a:solidFill>
                  <a:srgbClr val="CCCCCC"/>
                </a:solidFill>
                <a:latin typeface="Segoe UI"/>
              </a:defRPr>
            </a:lvl1pPr>
          </a:lstStyle>
          <a:p>
            <a:pPr>
              <a:lnSpc>
                <a:spcPct val="100000"/>
              </a:lnSpc>
              <a:buNone/>
            </a:pPr>
            <a:r>
              <a:rPr lang="sv-SE" sz="800" b="0" strike="noStrike" cap="all" spc="77">
                <a:solidFill>
                  <a:srgbClr val="CCCCCC"/>
                </a:solidFill>
                <a:latin typeface="Segoe UI"/>
              </a:rPr>
              <a:t>&lt;footer&gt;</a:t>
            </a:r>
            <a:endParaRPr lang="en-US" sz="800" b="0" strike="noStrike" spc="-1">
              <a:latin typeface="Times New Roman"/>
            </a:endParaRPr>
          </a:p>
        </p:txBody>
      </p:sp>
      <p:sp>
        <p:nvSpPr>
          <p:cNvPr id="85" name="PlaceHolder 3"/>
          <p:cNvSpPr>
            <a:spLocks noGrp="1"/>
          </p:cNvSpPr>
          <p:nvPr>
            <p:ph type="sldNum" idx="3"/>
          </p:nvPr>
        </p:nvSpPr>
        <p:spPr>
          <a:xfrm>
            <a:off x="8735400" y="6475320"/>
            <a:ext cx="2742840" cy="364680"/>
          </a:xfrm>
          <a:prstGeom prst="rect">
            <a:avLst/>
          </a:prstGeom>
          <a:noFill/>
          <a:ln w="0">
            <a:noFill/>
          </a:ln>
        </p:spPr>
        <p:txBody>
          <a:bodyPr anchor="ctr">
            <a:noAutofit/>
          </a:bodyPr>
          <a:lstStyle>
            <a:lvl1pPr algn="r">
              <a:lnSpc>
                <a:spcPct val="100000"/>
              </a:lnSpc>
              <a:buNone/>
              <a:defRPr lang="sv-SE" sz="800" b="1" strike="noStrike" spc="-1">
                <a:solidFill>
                  <a:srgbClr val="0099DC"/>
                </a:solidFill>
                <a:latin typeface="Segoe UI"/>
              </a:defRPr>
            </a:lvl1pPr>
          </a:lstStyle>
          <a:p>
            <a:pPr algn="r">
              <a:lnSpc>
                <a:spcPct val="100000"/>
              </a:lnSpc>
              <a:buNone/>
            </a:pPr>
            <a:fld id="{8DB1129F-FA88-45F2-AE89-431B190C9283}" type="slidenum">
              <a:rPr lang="sv-SE" sz="800" b="1" strike="noStrike" spc="-1">
                <a:solidFill>
                  <a:srgbClr val="0099DC"/>
                </a:solidFill>
                <a:latin typeface="Segoe UI"/>
              </a:rPr>
              <a:t>‹#›</a:t>
            </a:fld>
            <a:endParaRPr lang="en-US" sz="800" b="0" strike="noStrike" spc="-1">
              <a:latin typeface="Times New Roman"/>
            </a:endParaRPr>
          </a:p>
        </p:txBody>
      </p:sp>
      <p:sp>
        <p:nvSpPr>
          <p:cNvPr id="86" name="PlaceHolder 4"/>
          <p:cNvSpPr>
            <a:spLocks noGrp="1"/>
          </p:cNvSpPr>
          <p:nvPr>
            <p:ph type="body"/>
          </p:nvPr>
        </p:nvSpPr>
        <p:spPr>
          <a:xfrm>
            <a:off x="1094400" y="1562400"/>
            <a:ext cx="4993560" cy="4767840"/>
          </a:xfrm>
          <a:prstGeom prst="rect">
            <a:avLst/>
          </a:prstGeom>
          <a:noFill/>
          <a:ln w="0">
            <a:noFill/>
          </a:ln>
        </p:spPr>
        <p:txBody>
          <a:bodyPr lIns="0" rIns="18000" anchor="t">
            <a:noAutofit/>
          </a:bodyPr>
          <a:lstStyle/>
          <a:p>
            <a:pPr marL="101520" indent="-101520">
              <a:lnSpc>
                <a:spcPct val="100000"/>
              </a:lnSpc>
              <a:spcBef>
                <a:spcPts val="1001"/>
              </a:spcBef>
              <a:buClr>
                <a:srgbClr val="666666"/>
              </a:buClr>
              <a:buFont typeface="Segoe UI"/>
              <a:buChar char=" "/>
            </a:pPr>
            <a:r>
              <a:rPr lang="en-US" sz="2000" b="0" strike="noStrike" spc="-1">
                <a:solidFill>
                  <a:srgbClr val="666666"/>
                </a:solidFill>
                <a:latin typeface="Segoe UI"/>
              </a:rPr>
              <a:t>Edit Master text styles</a:t>
            </a:r>
            <a:endParaRPr lang="sv-SE" sz="2000" b="0" strike="noStrike" spc="-1">
              <a:solidFill>
                <a:srgbClr val="666666"/>
              </a:solidFill>
              <a:latin typeface="Segoe UI"/>
            </a:endParaRPr>
          </a:p>
          <a:p>
            <a:pPr marL="358920" lvl="1" indent="-216000">
              <a:lnSpc>
                <a:spcPct val="100000"/>
              </a:lnSpc>
              <a:spcBef>
                <a:spcPts val="1001"/>
              </a:spcBef>
              <a:buClr>
                <a:srgbClr val="666666"/>
              </a:buClr>
              <a:buFont typeface="Wingdings" charset="2"/>
              <a:buChar char=""/>
            </a:pPr>
            <a:r>
              <a:rPr lang="en-US" sz="2000" b="0" strike="noStrike" spc="-1">
                <a:solidFill>
                  <a:srgbClr val="666666"/>
                </a:solidFill>
                <a:latin typeface="Segoe UI"/>
              </a:rPr>
              <a:t>Second level</a:t>
            </a:r>
            <a:endParaRPr lang="sv-SE" sz="2000" b="0" strike="noStrike" spc="-1">
              <a:solidFill>
                <a:srgbClr val="666666"/>
              </a:solidFill>
              <a:latin typeface="Segoe UI"/>
            </a:endParaRPr>
          </a:p>
          <a:p>
            <a:pPr marL="449280" lvl="2" indent="-196920">
              <a:lnSpc>
                <a:spcPct val="100000"/>
              </a:lnSpc>
              <a:spcBef>
                <a:spcPts val="1001"/>
              </a:spcBef>
              <a:buClr>
                <a:srgbClr val="666666"/>
              </a:buClr>
              <a:buFont typeface="Arial"/>
              <a:buChar char="−"/>
            </a:pPr>
            <a:r>
              <a:rPr lang="en-US" sz="1800" b="0" strike="noStrike" spc="-1">
                <a:solidFill>
                  <a:srgbClr val="666666"/>
                </a:solidFill>
                <a:latin typeface="Segoe UI"/>
              </a:rPr>
              <a:t>Third level</a:t>
            </a:r>
            <a:endParaRPr lang="sv-SE" sz="1800" b="0" strike="noStrike" spc="-1">
              <a:solidFill>
                <a:srgbClr val="666666"/>
              </a:solidFill>
              <a:latin typeface="Segoe UI"/>
            </a:endParaRPr>
          </a:p>
          <a:p>
            <a:pPr marL="541440" lvl="3" indent="-180000">
              <a:lnSpc>
                <a:spcPct val="100000"/>
              </a:lnSpc>
              <a:spcBef>
                <a:spcPts val="1001"/>
              </a:spcBef>
              <a:buClr>
                <a:srgbClr val="666666"/>
              </a:buClr>
              <a:buFont typeface="Arial"/>
              <a:buChar char="−"/>
            </a:pPr>
            <a:r>
              <a:rPr lang="en-US" sz="1600" b="0" strike="noStrike" spc="-1">
                <a:solidFill>
                  <a:srgbClr val="666666"/>
                </a:solidFill>
                <a:latin typeface="Segoe UI"/>
              </a:rPr>
              <a:t>Fourth level</a:t>
            </a:r>
            <a:endParaRPr lang="sv-SE" sz="1600" b="0" strike="noStrike" spc="-1">
              <a:solidFill>
                <a:srgbClr val="666666"/>
              </a:solidFill>
              <a:latin typeface="Segoe UI"/>
            </a:endParaRPr>
          </a:p>
          <a:p>
            <a:pPr marL="630000" lvl="4" indent="-162000">
              <a:lnSpc>
                <a:spcPct val="100000"/>
              </a:lnSpc>
              <a:spcBef>
                <a:spcPts val="1001"/>
              </a:spcBef>
              <a:buClr>
                <a:srgbClr val="666666"/>
              </a:buClr>
              <a:buFont typeface="Arial"/>
              <a:buChar char="−"/>
            </a:pPr>
            <a:r>
              <a:rPr lang="en-US" sz="1400" b="0" strike="noStrike" spc="-1">
                <a:solidFill>
                  <a:srgbClr val="666666"/>
                </a:solidFill>
                <a:latin typeface="Segoe UI"/>
              </a:rPr>
              <a:t>Fifth level</a:t>
            </a:r>
            <a:endParaRPr lang="sv-SE" sz="1400" b="0" strike="noStrike" spc="-1">
              <a:solidFill>
                <a:srgbClr val="666666"/>
              </a:solidFill>
              <a:latin typeface="Segoe UI"/>
            </a:endParaRPr>
          </a:p>
        </p:txBody>
      </p:sp>
      <p:sp>
        <p:nvSpPr>
          <p:cNvPr id="87" name="PlaceHolder 5"/>
          <p:cNvSpPr>
            <a:spLocks noGrp="1"/>
          </p:cNvSpPr>
          <p:nvPr>
            <p:ph type="body"/>
          </p:nvPr>
        </p:nvSpPr>
        <p:spPr>
          <a:xfrm>
            <a:off x="6373800" y="1562400"/>
            <a:ext cx="4993560" cy="4767840"/>
          </a:xfrm>
          <a:prstGeom prst="rect">
            <a:avLst/>
          </a:prstGeom>
          <a:noFill/>
          <a:ln w="0">
            <a:noFill/>
          </a:ln>
        </p:spPr>
        <p:txBody>
          <a:bodyPr lIns="0" rIns="18000" anchor="t">
            <a:noAutofit/>
          </a:bodyPr>
          <a:lstStyle/>
          <a:p>
            <a:pPr marL="101520" indent="-101520">
              <a:lnSpc>
                <a:spcPct val="100000"/>
              </a:lnSpc>
              <a:spcBef>
                <a:spcPts val="1001"/>
              </a:spcBef>
              <a:buClr>
                <a:srgbClr val="666666"/>
              </a:buClr>
              <a:buFont typeface="Segoe UI"/>
              <a:buChar char=" "/>
            </a:pPr>
            <a:r>
              <a:rPr lang="en-US" sz="2000" b="0" strike="noStrike" spc="-1">
                <a:solidFill>
                  <a:srgbClr val="666666"/>
                </a:solidFill>
                <a:latin typeface="Segoe UI"/>
              </a:rPr>
              <a:t>Edit Master text styles</a:t>
            </a:r>
            <a:endParaRPr lang="sv-SE" sz="2000" b="0" strike="noStrike" spc="-1">
              <a:solidFill>
                <a:srgbClr val="666666"/>
              </a:solidFill>
              <a:latin typeface="Segoe UI"/>
            </a:endParaRPr>
          </a:p>
          <a:p>
            <a:pPr marL="360000" lvl="1" indent="-216000">
              <a:lnSpc>
                <a:spcPct val="100000"/>
              </a:lnSpc>
              <a:spcBef>
                <a:spcPts val="1001"/>
              </a:spcBef>
              <a:buClr>
                <a:srgbClr val="666666"/>
              </a:buClr>
              <a:buFont typeface="Wingdings" charset="2"/>
              <a:buChar char=""/>
            </a:pPr>
            <a:r>
              <a:rPr lang="en-US" sz="2000" b="0" strike="noStrike" spc="-1">
                <a:solidFill>
                  <a:srgbClr val="666666"/>
                </a:solidFill>
                <a:latin typeface="Segoe UI"/>
              </a:rPr>
              <a:t>Second level</a:t>
            </a:r>
            <a:endParaRPr lang="sv-SE" sz="2000" b="0" strike="noStrike" spc="-1">
              <a:solidFill>
                <a:srgbClr val="666666"/>
              </a:solidFill>
              <a:latin typeface="Segoe UI"/>
            </a:endParaRPr>
          </a:p>
          <a:p>
            <a:pPr marL="450000" lvl="2" indent="-198000">
              <a:lnSpc>
                <a:spcPct val="100000"/>
              </a:lnSpc>
              <a:spcBef>
                <a:spcPts val="1001"/>
              </a:spcBef>
              <a:buClr>
                <a:srgbClr val="666666"/>
              </a:buClr>
              <a:buFont typeface="Arial"/>
              <a:buChar char="−"/>
            </a:pPr>
            <a:r>
              <a:rPr lang="en-US" sz="1800" b="0" strike="noStrike" spc="-1">
                <a:solidFill>
                  <a:srgbClr val="666666"/>
                </a:solidFill>
                <a:latin typeface="Segoe UI"/>
              </a:rPr>
              <a:t>Third level</a:t>
            </a:r>
            <a:endParaRPr lang="sv-SE" sz="1800" b="0" strike="noStrike" spc="-1">
              <a:solidFill>
                <a:srgbClr val="666666"/>
              </a:solidFill>
              <a:latin typeface="Segoe UI"/>
            </a:endParaRPr>
          </a:p>
          <a:p>
            <a:pPr marL="540000" lvl="3" indent="-180000">
              <a:lnSpc>
                <a:spcPct val="100000"/>
              </a:lnSpc>
              <a:spcBef>
                <a:spcPts val="1001"/>
              </a:spcBef>
              <a:buClr>
                <a:srgbClr val="666666"/>
              </a:buClr>
              <a:buFont typeface="Arial"/>
              <a:buChar char="−"/>
            </a:pPr>
            <a:r>
              <a:rPr lang="en-US" sz="1600" b="0" strike="noStrike" spc="-1">
                <a:solidFill>
                  <a:srgbClr val="666666"/>
                </a:solidFill>
                <a:latin typeface="Segoe UI"/>
              </a:rPr>
              <a:t>Fourth level</a:t>
            </a:r>
            <a:endParaRPr lang="sv-SE" sz="1600" b="0" strike="noStrike" spc="-1">
              <a:solidFill>
                <a:srgbClr val="666666"/>
              </a:solidFill>
              <a:latin typeface="Segoe UI"/>
            </a:endParaRPr>
          </a:p>
          <a:p>
            <a:pPr marL="628560" lvl="4" indent="-162000">
              <a:lnSpc>
                <a:spcPct val="100000"/>
              </a:lnSpc>
              <a:spcBef>
                <a:spcPts val="1001"/>
              </a:spcBef>
              <a:buClr>
                <a:srgbClr val="666666"/>
              </a:buClr>
              <a:buFont typeface="Arial"/>
              <a:buChar char="−"/>
            </a:pPr>
            <a:r>
              <a:rPr lang="en-US" sz="1400" b="0" strike="noStrike" spc="-1">
                <a:solidFill>
                  <a:srgbClr val="666666"/>
                </a:solidFill>
                <a:latin typeface="Segoe UI"/>
              </a:rPr>
              <a:t>Fifth level</a:t>
            </a:r>
            <a:endParaRPr lang="sv-SE" sz="1400" b="0" strike="noStrike" spc="-1">
              <a:solidFill>
                <a:srgbClr val="666666"/>
              </a:solidFill>
              <a:latin typeface="Segoe UI"/>
            </a:endParaRPr>
          </a:p>
        </p:txBody>
      </p:sp>
      <p:sp>
        <p:nvSpPr>
          <p:cNvPr id="88" name="PlaceHolder 6"/>
          <p:cNvSpPr>
            <a:spLocks noGrp="1"/>
          </p:cNvSpPr>
          <p:nvPr>
            <p:ph type="body"/>
          </p:nvPr>
        </p:nvSpPr>
        <p:spPr>
          <a:xfrm>
            <a:off x="1103760" y="930960"/>
            <a:ext cx="9359640" cy="506880"/>
          </a:xfrm>
          <a:prstGeom prst="rect">
            <a:avLst/>
          </a:prstGeom>
          <a:noFill/>
          <a:ln w="0">
            <a:noFill/>
          </a:ln>
        </p:spPr>
        <p:txBody>
          <a:bodyPr lIns="90000" tIns="18000" anchor="t">
            <a:noAutofit/>
          </a:bodyPr>
          <a:lstStyle/>
          <a:p>
            <a:pPr>
              <a:lnSpc>
                <a:spcPct val="100000"/>
              </a:lnSpc>
              <a:buNone/>
              <a:tabLst>
                <a:tab pos="0" algn="l"/>
              </a:tabLst>
            </a:pPr>
            <a:r>
              <a:rPr lang="sv-SE" sz="2200" b="0" strike="noStrike" spc="-1">
                <a:solidFill>
                  <a:srgbClr val="0099DC"/>
                </a:solidFill>
                <a:latin typeface="Segoe UI"/>
              </a:rPr>
              <a:t>Sub-headline</a:t>
            </a:r>
            <a:endParaRPr lang="sv-SE" sz="2200" b="0" strike="noStrike" spc="-1">
              <a:solidFill>
                <a:srgbClr val="666666"/>
              </a:solidFill>
              <a:latin typeface="Segoe UI"/>
            </a:endParaRPr>
          </a:p>
        </p:txBody>
      </p:sp>
      <p:sp>
        <p:nvSpPr>
          <p:cNvPr id="89" name="Rektangel 14"/>
          <p:cNvSpPr/>
          <p:nvPr/>
        </p:nvSpPr>
        <p:spPr>
          <a:xfrm>
            <a:off x="0" y="447840"/>
            <a:ext cx="291600" cy="640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90" name="Bildobjekt 15"/>
          <p:cNvPicPr/>
          <p:nvPr/>
        </p:nvPicPr>
        <p:blipFill>
          <a:blip r:embed="rId18"/>
          <a:stretch/>
        </p:blipFill>
        <p:spPr>
          <a:xfrm>
            <a:off x="10924560" y="417600"/>
            <a:ext cx="826200" cy="799920"/>
          </a:xfrm>
          <a:prstGeom prst="rect">
            <a:avLst/>
          </a:prstGeom>
          <a:ln w="0">
            <a:noFill/>
          </a:ln>
        </p:spPr>
      </p:pic>
      <p:sp>
        <p:nvSpPr>
          <p:cNvPr id="91" name="PlaceHolder 7"/>
          <p:cNvSpPr>
            <a:spLocks noGrp="1"/>
          </p:cNvSpPr>
          <p:nvPr>
            <p:ph type="dt" idx="4"/>
          </p:nvPr>
        </p:nvSpPr>
        <p:spPr>
          <a:xfrm>
            <a:off x="1195560" y="6475320"/>
            <a:ext cx="832320" cy="364680"/>
          </a:xfrm>
          <a:prstGeom prst="rect">
            <a:avLst/>
          </a:prstGeom>
          <a:noFill/>
          <a:ln w="0">
            <a:noFill/>
          </a:ln>
        </p:spPr>
        <p:txBody>
          <a:bodyPr anchor="ctr">
            <a:noAutofit/>
          </a:bodyPr>
          <a:lstStyle>
            <a:lvl1pPr>
              <a:lnSpc>
                <a:spcPct val="100000"/>
              </a:lnSpc>
              <a:buNone/>
              <a:defRPr lang="sv-SE" sz="800" b="0" strike="noStrike" spc="77">
                <a:solidFill>
                  <a:srgbClr val="CCCCCC"/>
                </a:solidFill>
                <a:latin typeface="Segoe UI"/>
              </a:defRPr>
            </a:lvl1pPr>
          </a:lstStyle>
          <a:p>
            <a:pPr>
              <a:lnSpc>
                <a:spcPct val="100000"/>
              </a:lnSpc>
              <a:buNone/>
            </a:pPr>
            <a:r>
              <a:rPr lang="sv-SE" sz="800" b="0" strike="noStrike" spc="77">
                <a:solidFill>
                  <a:srgbClr val="CCCCCC"/>
                </a:solidFill>
                <a:latin typeface="Segoe UI"/>
              </a:rPr>
              <a:t>&lt;date/time&gt;</a:t>
            </a:r>
            <a:endParaRPr lang="en-US"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26" r:id="rId13"/>
    <p:sldLayoutId id="2147483727" r:id="rId14"/>
    <p:sldLayoutId id="2147483728" r:id="rId15"/>
    <p:sldLayoutId id="214748372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s.ess.eu/" TargetMode="External"/><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64449-1755-88CD-AF14-76499CFC49F9}"/>
              </a:ext>
            </a:extLst>
          </p:cNvPr>
          <p:cNvSpPr>
            <a:spLocks noGrp="1"/>
          </p:cNvSpPr>
          <p:nvPr>
            <p:ph type="title"/>
          </p:nvPr>
        </p:nvSpPr>
        <p:spPr/>
        <p:txBody>
          <a:bodyPr/>
          <a:lstStyle/>
          <a:p>
            <a:r>
              <a:rPr lang="en-SE" sz="4200" spc="-1" dirty="0">
                <a:solidFill>
                  <a:srgbClr val="404040"/>
                </a:solidFill>
                <a:latin typeface="Segoe UI Light"/>
              </a:rPr>
              <a:t>Use case</a:t>
            </a:r>
          </a:p>
        </p:txBody>
      </p:sp>
      <p:sp>
        <p:nvSpPr>
          <p:cNvPr id="4" name="Footer Placeholder 3">
            <a:extLst>
              <a:ext uri="{FF2B5EF4-FFF2-40B4-BE49-F238E27FC236}">
                <a16:creationId xmlns:a16="http://schemas.microsoft.com/office/drawing/2014/main" id="{52AF0C6A-824C-D6AE-42D0-E2439D01357F}"/>
              </a:ext>
            </a:extLst>
          </p:cNvPr>
          <p:cNvSpPr>
            <a:spLocks noGrp="1"/>
          </p:cNvSpPr>
          <p:nvPr>
            <p:ph type="ftr" sz="quarter" idx="11"/>
          </p:nvPr>
        </p:nvSpPr>
        <p:spPr/>
        <p:txBody>
          <a:bodyPr/>
          <a:lstStyle/>
          <a:p>
            <a:r>
              <a:rPr lang="sv-SE"/>
              <a:t>PRESENTATION TITL  FOOTER</a:t>
            </a:r>
            <a:endParaRPr lang="sv-SE" dirty="0"/>
          </a:p>
        </p:txBody>
      </p:sp>
      <p:sp>
        <p:nvSpPr>
          <p:cNvPr id="5" name="Slide Number Placeholder 4">
            <a:extLst>
              <a:ext uri="{FF2B5EF4-FFF2-40B4-BE49-F238E27FC236}">
                <a16:creationId xmlns:a16="http://schemas.microsoft.com/office/drawing/2014/main" id="{A8A09E22-7F59-DF1B-7107-23A93B0F862D}"/>
              </a:ext>
            </a:extLst>
          </p:cNvPr>
          <p:cNvSpPr>
            <a:spLocks noGrp="1"/>
          </p:cNvSpPr>
          <p:nvPr>
            <p:ph type="sldNum" sz="quarter" idx="12"/>
          </p:nvPr>
        </p:nvSpPr>
        <p:spPr/>
        <p:txBody>
          <a:bodyPr/>
          <a:lstStyle/>
          <a:p>
            <a:fld id="{F7283078-D760-1647-8B80-66BA8B52336D}" type="slidenum">
              <a:rPr lang="sv-SE" smtClean="0"/>
              <a:t>10</a:t>
            </a:fld>
            <a:endParaRPr lang="sv-SE"/>
          </a:p>
        </p:txBody>
      </p:sp>
      <p:sp>
        <p:nvSpPr>
          <p:cNvPr id="7" name="Text Placeholder 6">
            <a:extLst>
              <a:ext uri="{FF2B5EF4-FFF2-40B4-BE49-F238E27FC236}">
                <a16:creationId xmlns:a16="http://schemas.microsoft.com/office/drawing/2014/main" id="{257CF80C-6ABD-0682-7163-2C6539A6555D}"/>
              </a:ext>
            </a:extLst>
          </p:cNvPr>
          <p:cNvSpPr>
            <a:spLocks noGrp="1"/>
          </p:cNvSpPr>
          <p:nvPr>
            <p:ph type="body" sz="quarter" idx="14"/>
          </p:nvPr>
        </p:nvSpPr>
        <p:spPr/>
        <p:txBody>
          <a:bodyPr/>
          <a:lstStyle/>
          <a:p>
            <a:r>
              <a:rPr lang="en-SE" dirty="0"/>
              <a:t>Support licensing at ESS</a:t>
            </a:r>
          </a:p>
        </p:txBody>
      </p:sp>
      <p:sp>
        <p:nvSpPr>
          <p:cNvPr id="8" name="Date Placeholder 7">
            <a:extLst>
              <a:ext uri="{FF2B5EF4-FFF2-40B4-BE49-F238E27FC236}">
                <a16:creationId xmlns:a16="http://schemas.microsoft.com/office/drawing/2014/main" id="{C4318C9C-9755-698E-097E-DA4D95782683}"/>
              </a:ext>
            </a:extLst>
          </p:cNvPr>
          <p:cNvSpPr>
            <a:spLocks noGrp="1"/>
          </p:cNvSpPr>
          <p:nvPr>
            <p:ph type="dt" sz="half" idx="10"/>
          </p:nvPr>
        </p:nvSpPr>
        <p:spPr/>
        <p:txBody>
          <a:bodyPr/>
          <a:lstStyle/>
          <a:p>
            <a:fld id="{18896B66-0B3A-474C-9C9C-E4F07B1F5DAD}" type="datetime1">
              <a:rPr lang="sv-SE" smtClean="0"/>
              <a:t>2024-04-12</a:t>
            </a:fld>
            <a:endParaRPr lang="sv-SE" dirty="0"/>
          </a:p>
        </p:txBody>
      </p:sp>
      <p:sp>
        <p:nvSpPr>
          <p:cNvPr id="9" name="Content Placeholder 8">
            <a:extLst>
              <a:ext uri="{FF2B5EF4-FFF2-40B4-BE49-F238E27FC236}">
                <a16:creationId xmlns:a16="http://schemas.microsoft.com/office/drawing/2014/main" id="{60D77FA2-A48F-BC1C-C95E-CB76DA1EF45E}"/>
              </a:ext>
            </a:extLst>
          </p:cNvPr>
          <p:cNvSpPr>
            <a:spLocks noGrp="1"/>
          </p:cNvSpPr>
          <p:nvPr>
            <p:ph idx="1"/>
          </p:nvPr>
        </p:nvSpPr>
        <p:spPr/>
        <p:txBody>
          <a:bodyPr/>
          <a:lstStyle/>
          <a:p>
            <a:r>
              <a:rPr lang="en-SE" sz="2000" spc="-1" dirty="0">
                <a:solidFill>
                  <a:srgbClr val="666666"/>
                </a:solidFill>
                <a:latin typeface="Segoe UI"/>
              </a:rPr>
              <a:t>We have hundreds of policy documents in CHESS. T</a:t>
            </a:r>
            <a:r>
              <a:rPr lang="en-GB" sz="2000" spc="-1" dirty="0">
                <a:solidFill>
                  <a:srgbClr val="666666"/>
                </a:solidFill>
                <a:latin typeface="Segoe UI"/>
              </a:rPr>
              <a:t>h</a:t>
            </a:r>
            <a:r>
              <a:rPr lang="en-SE" sz="2000" spc="-1" dirty="0">
                <a:solidFill>
                  <a:srgbClr val="666666"/>
                </a:solidFill>
                <a:latin typeface="Segoe UI"/>
              </a:rPr>
              <a:t>ese documents go through a review process and are used for licensing. </a:t>
            </a:r>
          </a:p>
          <a:p>
            <a:r>
              <a:rPr lang="en-SE" sz="2000" spc="-1" dirty="0">
                <a:solidFill>
                  <a:srgbClr val="666666"/>
                </a:solidFill>
                <a:latin typeface="Segoe UI"/>
              </a:rPr>
              <a:t>In a review process by the Swedish Radiation Agency it was noted that the roles &amp; titles used were not coherent across the documents. </a:t>
            </a:r>
          </a:p>
          <a:p>
            <a:r>
              <a:rPr lang="en-SE" sz="2000" spc="-1" dirty="0">
                <a:solidFill>
                  <a:srgbClr val="666666"/>
                </a:solidFill>
                <a:latin typeface="Segoe UI"/>
              </a:rPr>
              <a:t>ESS has created an approved list of roles &amp; titles to be used in documents. The task is to </a:t>
            </a:r>
            <a:r>
              <a:rPr lang="en-GB" sz="2000" spc="-1" dirty="0">
                <a:solidFill>
                  <a:srgbClr val="666666"/>
                </a:solidFill>
                <a:latin typeface="Segoe UI"/>
              </a:rPr>
              <a:t>programmatically</a:t>
            </a:r>
            <a:r>
              <a:rPr lang="en-SE" sz="2000" spc="-1" dirty="0">
                <a:solidFill>
                  <a:srgbClr val="666666"/>
                </a:solidFill>
                <a:latin typeface="Segoe UI"/>
              </a:rPr>
              <a:t> check documents for adherence to the list of approved roles &amp; titles. </a:t>
            </a:r>
          </a:p>
        </p:txBody>
      </p:sp>
      <p:pic>
        <p:nvPicPr>
          <p:cNvPr id="4098" name="Picture 2" descr="Documents Folder Icon by iTob on DeviantArt">
            <a:extLst>
              <a:ext uri="{FF2B5EF4-FFF2-40B4-BE49-F238E27FC236}">
                <a16:creationId xmlns:a16="http://schemas.microsoft.com/office/drawing/2014/main" id="{D4A2EA96-4051-B153-6E21-2DEEB5817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50" y="1438102"/>
            <a:ext cx="4768062" cy="476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sz="4200" spc="-1" dirty="0">
                <a:solidFill>
                  <a:srgbClr val="404040"/>
                </a:solidFill>
                <a:latin typeface="Segoe UI Light"/>
              </a:rPr>
              <a:t>Information Extraction with LLM</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p:txBody>
          <a:bodyPr/>
          <a:lstStyle/>
          <a:p>
            <a:pPr marL="144000" lvl="1" indent="0">
              <a:buNone/>
            </a:pPr>
            <a:r>
              <a:rPr lang="en-GB" sz="1600" b="1" dirty="0">
                <a:solidFill>
                  <a:schemeClr val="tx1">
                    <a:lumMod val="75000"/>
                    <a:lumOff val="25000"/>
                  </a:schemeClr>
                </a:solidFill>
              </a:rPr>
              <a:t>Goal</a:t>
            </a:r>
            <a:r>
              <a:rPr lang="en-GB" sz="1600" dirty="0">
                <a:solidFill>
                  <a:schemeClr val="tx1">
                    <a:lumMod val="75000"/>
                    <a:lumOff val="25000"/>
                  </a:schemeClr>
                </a:solidFill>
              </a:rPr>
              <a:t>: Help with the CIDL document reviewing process to detect new roles and job titles in documents.</a:t>
            </a:r>
          </a:p>
          <a:p>
            <a:pPr marL="601200" lvl="1" indent="-457200">
              <a:buAutoNum type="arabicPeriod"/>
            </a:pPr>
            <a:r>
              <a:rPr lang="en-GB" sz="1600" dirty="0">
                <a:solidFill>
                  <a:schemeClr val="tx1">
                    <a:lumMod val="75000"/>
                    <a:lumOff val="25000"/>
                  </a:schemeClr>
                </a:solidFill>
              </a:rPr>
              <a:t>Convert the document into smaller chunks.</a:t>
            </a:r>
          </a:p>
          <a:p>
            <a:pPr marL="601200" lvl="1" indent="-457200">
              <a:buAutoNum type="arabicPeriod"/>
            </a:pPr>
            <a:r>
              <a:rPr lang="en-GB" sz="1600" dirty="0">
                <a:solidFill>
                  <a:schemeClr val="tx1">
                    <a:lumMod val="75000"/>
                    <a:lumOff val="25000"/>
                  </a:schemeClr>
                </a:solidFill>
              </a:rPr>
              <a:t>In each chunks run the question</a:t>
            </a:r>
          </a:p>
          <a:p>
            <a:pPr marL="234000" lvl="2" indent="0">
              <a:buNone/>
            </a:pPr>
            <a:r>
              <a:rPr lang="en-GB" sz="1400" i="1" dirty="0">
                <a:solidFill>
                  <a:schemeClr val="tx1">
                    <a:lumMod val="75000"/>
                    <a:lumOff val="25000"/>
                  </a:schemeClr>
                </a:solidFill>
              </a:rPr>
              <a:t>“Identify all roles and titles in the given context. Output must be an array of strings!”</a:t>
            </a:r>
            <a:endParaRPr lang="en-GB" sz="1400" dirty="0">
              <a:solidFill>
                <a:schemeClr val="tx1">
                  <a:lumMod val="75000"/>
                  <a:lumOff val="25000"/>
                </a:schemeClr>
              </a:solidFill>
            </a:endParaRPr>
          </a:p>
          <a:p>
            <a:pPr marL="601200" lvl="1" indent="-457200">
              <a:buAutoNum type="arabicPeriod"/>
            </a:pPr>
            <a:r>
              <a:rPr lang="en-GB" sz="1600" dirty="0">
                <a:solidFill>
                  <a:schemeClr val="tx1">
                    <a:lumMod val="75000"/>
                    <a:lumOff val="25000"/>
                  </a:schemeClr>
                </a:solidFill>
              </a:rPr>
              <a:t>Check raw answers</a:t>
            </a:r>
          </a:p>
          <a:p>
            <a:pPr marL="234000" lvl="2" indent="0">
              <a:buNone/>
            </a:pPr>
            <a:r>
              <a:rPr lang="en-GB" sz="1400" dirty="0">
                <a:solidFill>
                  <a:schemeClr val="tx1">
                    <a:lumMod val="75000"/>
                    <a:lumOff val="25000"/>
                  </a:schemeClr>
                </a:solidFill>
              </a:rPr>
              <a:t>Answers must be unique, and each answer must be contained within the context.</a:t>
            </a:r>
          </a:p>
          <a:p>
            <a:pPr marL="601200" lvl="1" indent="-457200">
              <a:buAutoNum type="arabicPeriod"/>
            </a:pPr>
            <a:r>
              <a:rPr lang="en-GB" sz="1600" dirty="0">
                <a:solidFill>
                  <a:schemeClr val="tx1">
                    <a:lumMod val="75000"/>
                    <a:lumOff val="25000"/>
                  </a:schemeClr>
                </a:solidFill>
              </a:rPr>
              <a:t>Verification</a:t>
            </a:r>
          </a:p>
          <a:p>
            <a:pPr marL="234000" lvl="2" indent="0">
              <a:buNone/>
            </a:pPr>
            <a:r>
              <a:rPr lang="en-GB" sz="1400" dirty="0">
                <a:solidFill>
                  <a:schemeClr val="tx1">
                    <a:lumMod val="75000"/>
                    <a:lumOff val="25000"/>
                  </a:schemeClr>
                </a:solidFill>
              </a:rPr>
              <a:t>Recursively check all values using the LLM engine again, asking: </a:t>
            </a:r>
            <a:r>
              <a:rPr lang="en-GB" sz="1400" i="1" dirty="0">
                <a:solidFill>
                  <a:schemeClr val="tx1">
                    <a:lumMod val="75000"/>
                    <a:lumOff val="25000"/>
                  </a:schemeClr>
                </a:solidFill>
              </a:rPr>
              <a:t>”Is ‘Operator’ a valid role based on the context? Yes or No.”</a:t>
            </a:r>
            <a:endParaRPr lang="en-GB" sz="1400" dirty="0">
              <a:solidFill>
                <a:schemeClr val="tx1">
                  <a:lumMod val="75000"/>
                  <a:lumOff val="25000"/>
                </a:schemeClr>
              </a:solidFill>
            </a:endParaRPr>
          </a:p>
          <a:p>
            <a:pPr marL="601200" lvl="1" indent="-457200">
              <a:buAutoNum type="arabicPeriod"/>
            </a:pPr>
            <a:r>
              <a:rPr lang="en-GB" sz="1600" dirty="0">
                <a:solidFill>
                  <a:schemeClr val="tx1">
                    <a:lumMod val="75000"/>
                    <a:lumOff val="25000"/>
                  </a:schemeClr>
                </a:solidFill>
              </a:rPr>
              <a:t>Post-validation (CIDL)</a:t>
            </a:r>
          </a:p>
          <a:p>
            <a:pPr marL="234000" lvl="2" indent="0">
              <a:buNone/>
            </a:pPr>
            <a:r>
              <a:rPr lang="en-GB" sz="1400" dirty="0">
                <a:solidFill>
                  <a:schemeClr val="tx1">
                    <a:lumMod val="75000"/>
                    <a:lumOff val="25000"/>
                  </a:schemeClr>
                </a:solidFill>
              </a:rPr>
              <a:t>Use a whitelist/blacklist to decide if the value is an enabled role/title.</a:t>
            </a:r>
          </a:p>
          <a:p>
            <a:pPr marL="691200" lvl="2" indent="-457200"/>
            <a:endParaRPr lang="en-GB" dirty="0">
              <a:solidFill>
                <a:schemeClr val="tx1">
                  <a:lumMod val="75000"/>
                  <a:lumOff val="25000"/>
                </a:schemeClr>
              </a:solidFill>
            </a:endParaRPr>
          </a:p>
          <a:p>
            <a:pPr marL="691200" lvl="2" indent="-457200"/>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Extract job roles and job titles from a document</a:t>
            </a:r>
            <a:endParaRPr lang="sv-SE" dirty="0"/>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2024-04-12</a:t>
            </a:fld>
            <a:endParaRPr lang="sv-SE" dirty="0"/>
          </a:p>
        </p:txBody>
      </p:sp>
      <p:pic>
        <p:nvPicPr>
          <p:cNvPr id="26" name="Picture Placeholder 25">
            <a:extLst>
              <a:ext uri="{FF2B5EF4-FFF2-40B4-BE49-F238E27FC236}">
                <a16:creationId xmlns:a16="http://schemas.microsoft.com/office/drawing/2014/main" id="{2B918289-7F83-2541-7230-C273A6E3827D}"/>
              </a:ext>
            </a:extLst>
          </p:cNvPr>
          <p:cNvPicPr>
            <a:picLocks noGrp="1" noChangeAspect="1"/>
          </p:cNvPicPr>
          <p:nvPr>
            <p:ph type="pic" sz="quarter" idx="15"/>
          </p:nvPr>
        </p:nvPicPr>
        <p:blipFill rotWithShape="1">
          <a:blip r:embed="rId2"/>
          <a:srcRect t="200" b="200"/>
          <a:stretch/>
        </p:blipFill>
        <p:spPr>
          <a:xfrm>
            <a:off x="6373813" y="1562100"/>
            <a:ext cx="4994275" cy="4768850"/>
          </a:xfrm>
          <a:noFill/>
        </p:spPr>
      </p:pic>
    </p:spTree>
    <p:extLst>
      <p:ext uri="{BB962C8B-B14F-4D97-AF65-F5344CB8AC3E}">
        <p14:creationId xmlns:p14="http://schemas.microsoft.com/office/powerpoint/2010/main" val="18979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A19B4992-C9B4-4B98-BDC2-6D07B5E41C43}"/>
              </a:ext>
            </a:extLst>
          </p:cNvPr>
          <p:cNvSpPr>
            <a:spLocks noGrp="1"/>
          </p:cNvSpPr>
          <p:nvPr>
            <p:ph type="body" sz="quarter" idx="11"/>
          </p:nvPr>
        </p:nvSpPr>
        <p:spPr/>
        <p:txBody>
          <a:bodyPr/>
          <a:lstStyle/>
          <a:p>
            <a:endParaRPr lang="sv-SE"/>
          </a:p>
        </p:txBody>
      </p:sp>
      <p:sp>
        <p:nvSpPr>
          <p:cNvPr id="5" name="Platshållare för text 4">
            <a:extLst>
              <a:ext uri="{FF2B5EF4-FFF2-40B4-BE49-F238E27FC236}">
                <a16:creationId xmlns:a16="http://schemas.microsoft.com/office/drawing/2014/main" id="{5A65FF97-B3A7-419C-9C19-7832AE7B1B16}"/>
              </a:ext>
            </a:extLst>
          </p:cNvPr>
          <p:cNvSpPr>
            <a:spLocks noGrp="1"/>
          </p:cNvSpPr>
          <p:nvPr>
            <p:ph type="body" sz="quarter" idx="10"/>
          </p:nvPr>
        </p:nvSpPr>
        <p:spPr/>
        <p:txBody>
          <a:bodyPr/>
          <a:lstStyle/>
          <a:p>
            <a:endParaRPr lang="sv-SE"/>
          </a:p>
        </p:txBody>
      </p:sp>
      <p:sp>
        <p:nvSpPr>
          <p:cNvPr id="8" name="Rubrik 1">
            <a:extLst>
              <a:ext uri="{FF2B5EF4-FFF2-40B4-BE49-F238E27FC236}">
                <a16:creationId xmlns:a16="http://schemas.microsoft.com/office/drawing/2014/main" id="{F1418F35-25F0-F047-989C-3E7D038B97CB}"/>
              </a:ext>
            </a:extLst>
          </p:cNvPr>
          <p:cNvSpPr>
            <a:spLocks noGrp="1"/>
          </p:cNvSpPr>
          <p:nvPr>
            <p:ph type="title"/>
          </p:nvPr>
        </p:nvSpPr>
        <p:spPr>
          <a:xfrm>
            <a:off x="1103709" y="265373"/>
            <a:ext cx="9360000" cy="657339"/>
          </a:xfrm>
        </p:spPr>
        <p:txBody>
          <a:bodyPr/>
          <a:lstStyle/>
          <a:p>
            <a:r>
              <a:rPr lang="en-GB" dirty="0"/>
              <a:t>Image title</a:t>
            </a:r>
          </a:p>
        </p:txBody>
      </p:sp>
      <p:pic>
        <p:nvPicPr>
          <p:cNvPr id="19" name="Picture Placeholder 18">
            <a:extLst>
              <a:ext uri="{FF2B5EF4-FFF2-40B4-BE49-F238E27FC236}">
                <a16:creationId xmlns:a16="http://schemas.microsoft.com/office/drawing/2014/main" id="{D3420487-66BD-A557-6C11-4A07F4A98976}"/>
              </a:ext>
            </a:extLst>
          </p:cNvPr>
          <p:cNvPicPr>
            <a:picLocks noGrp="1" noChangeAspect="1"/>
          </p:cNvPicPr>
          <p:nvPr>
            <p:ph type="pic" sz="quarter" idx="12"/>
          </p:nvPr>
        </p:nvPicPr>
        <p:blipFill>
          <a:blip r:embed="rId2"/>
          <a:srcRect t="1254" b="1254"/>
          <a:stretch>
            <a:fillRect/>
          </a:stretch>
        </p:blipFill>
        <p:spPr/>
      </p:pic>
    </p:spTree>
    <p:extLst>
      <p:ext uri="{BB962C8B-B14F-4D97-AF65-F5344CB8AC3E}">
        <p14:creationId xmlns:p14="http://schemas.microsoft.com/office/powerpoint/2010/main" val="231152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AI Projects</a:t>
            </a:r>
          </a:p>
        </p:txBody>
      </p:sp>
      <p:sp>
        <p:nvSpPr>
          <p:cNvPr id="3" name="PlaceHolder 2"/>
          <p:cNvSpPr>
            <a:spLocks noGrp="1"/>
          </p:cNvSpPr>
          <p:nvPr>
            <p:ph type="ftr" idx="2"/>
          </p:nvPr>
        </p:nvSpPr>
        <p:spPr/>
        <p:txBody>
          <a:bodyPr/>
          <a:lstStyle/>
          <a:p>
            <a:r>
              <a:t>PRESENTATION TITLE/FOOTER</a:t>
            </a:r>
          </a:p>
        </p:txBody>
      </p:sp>
      <p:sp>
        <p:nvSpPr>
          <p:cNvPr id="4" name="PlaceHolder 3"/>
          <p:cNvSpPr>
            <a:spLocks noGrp="1"/>
          </p:cNvSpPr>
          <p:nvPr>
            <p:ph type="sldNum" idx="3"/>
          </p:nvPr>
        </p:nvSpPr>
        <p:spPr/>
        <p:txBody>
          <a:bodyPr/>
          <a:lstStyle/>
          <a:p>
            <a:fld id="{DF4EDC8A-EB52-4B17-9EFA-BCD4CA2F8873}" type="slidenum">
              <a:t>13</a:t>
            </a:fld>
            <a:endParaRPr/>
          </a:p>
        </p:txBody>
      </p:sp>
      <p:sp>
        <p:nvSpPr>
          <p:cNvPr id="5" name="PlaceHolder 4"/>
          <p:cNvSpPr>
            <a:spLocks noGrp="1"/>
          </p:cNvSpPr>
          <p:nvPr>
            <p:ph type="dt" idx="4"/>
          </p:nvPr>
        </p:nvSpPr>
        <p:spPr/>
        <p:txBody>
          <a:bodyPr/>
          <a:lstStyle/>
          <a:p>
            <a:fld id="{E7D50558-AFED-41FA-862A-742195F9241D}" type="datetime1">
              <a:rPr lang="en-US"/>
              <a:t>4/12/24</a:t>
            </a:fld>
            <a:endParaRPr lang="en-US"/>
          </a:p>
        </p:txBody>
      </p:sp>
      <p:pic>
        <p:nvPicPr>
          <p:cNvPr id="6" name="Picture 5">
            <a:extLst>
              <a:ext uri="{FF2B5EF4-FFF2-40B4-BE49-F238E27FC236}">
                <a16:creationId xmlns:a16="http://schemas.microsoft.com/office/drawing/2014/main" id="{3DA20839-A789-0992-D881-113D2BD41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143" y="1110040"/>
            <a:ext cx="7625874" cy="5177199"/>
          </a:xfrm>
          <a:prstGeom prst="rect">
            <a:avLst/>
          </a:prstGeom>
        </p:spPr>
      </p:pic>
    </p:spTree>
    <p:extLst>
      <p:ext uri="{BB962C8B-B14F-4D97-AF65-F5344CB8AC3E}">
        <p14:creationId xmlns:p14="http://schemas.microsoft.com/office/powerpoint/2010/main" val="233892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EF70A-F761-6484-7273-0455035AE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16" y="1049696"/>
            <a:ext cx="4107785" cy="5298165"/>
          </a:xfrm>
          <a:prstGeom prst="rect">
            <a:avLst/>
          </a:prstGeom>
        </p:spPr>
      </p:pic>
      <p:sp>
        <p:nvSpPr>
          <p:cNvPr id="362" name="PlaceHolder 1"/>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DTU Opportunities</a:t>
            </a:r>
          </a:p>
        </p:txBody>
      </p:sp>
      <p:sp>
        <p:nvSpPr>
          <p:cNvPr id="3" name="PlaceHolder 2"/>
          <p:cNvSpPr>
            <a:spLocks noGrp="1"/>
          </p:cNvSpPr>
          <p:nvPr>
            <p:ph type="ftr" idx="2"/>
          </p:nvPr>
        </p:nvSpPr>
        <p:spPr/>
        <p:txBody>
          <a:bodyPr/>
          <a:lstStyle/>
          <a:p>
            <a:r>
              <a:t>PRESENTATION TITLE/FOOTER</a:t>
            </a:r>
          </a:p>
        </p:txBody>
      </p:sp>
      <p:sp>
        <p:nvSpPr>
          <p:cNvPr id="4" name="PlaceHolder 3"/>
          <p:cNvSpPr>
            <a:spLocks noGrp="1"/>
          </p:cNvSpPr>
          <p:nvPr>
            <p:ph type="sldNum" idx="3"/>
          </p:nvPr>
        </p:nvSpPr>
        <p:spPr/>
        <p:txBody>
          <a:bodyPr/>
          <a:lstStyle/>
          <a:p>
            <a:fld id="{DF4EDC8A-EB52-4B17-9EFA-BCD4CA2F8873}" type="slidenum">
              <a:t>14</a:t>
            </a:fld>
            <a:endParaRPr/>
          </a:p>
        </p:txBody>
      </p:sp>
      <p:sp>
        <p:nvSpPr>
          <p:cNvPr id="5" name="PlaceHolder 4"/>
          <p:cNvSpPr>
            <a:spLocks noGrp="1"/>
          </p:cNvSpPr>
          <p:nvPr>
            <p:ph type="dt" idx="4"/>
          </p:nvPr>
        </p:nvSpPr>
        <p:spPr/>
        <p:txBody>
          <a:bodyPr/>
          <a:lstStyle/>
          <a:p>
            <a:fld id="{E7D50558-AFED-41FA-862A-742195F9241D}" type="datetime1">
              <a:rPr lang="en-US"/>
              <a:t>4/12/24</a:t>
            </a:fld>
            <a:endParaRPr lang="en-US"/>
          </a:p>
        </p:txBody>
      </p:sp>
      <p:pic>
        <p:nvPicPr>
          <p:cNvPr id="7" name="Picture 6">
            <a:extLst>
              <a:ext uri="{FF2B5EF4-FFF2-40B4-BE49-F238E27FC236}">
                <a16:creationId xmlns:a16="http://schemas.microsoft.com/office/drawing/2014/main" id="{2FC4C54F-F7C9-7FAD-D63F-6AE0C1034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034" y="963065"/>
            <a:ext cx="4320000" cy="5657615"/>
          </a:xfrm>
          <a:prstGeom prst="rect">
            <a:avLst/>
          </a:prstGeom>
        </p:spPr>
      </p:pic>
    </p:spTree>
    <p:extLst>
      <p:ext uri="{BB962C8B-B14F-4D97-AF65-F5344CB8AC3E}">
        <p14:creationId xmlns:p14="http://schemas.microsoft.com/office/powerpoint/2010/main" val="25196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Publication</a:t>
            </a:r>
          </a:p>
        </p:txBody>
      </p:sp>
      <p:sp>
        <p:nvSpPr>
          <p:cNvPr id="3" name="PlaceHolder 2"/>
          <p:cNvSpPr>
            <a:spLocks noGrp="1"/>
          </p:cNvSpPr>
          <p:nvPr>
            <p:ph type="ftr" idx="2"/>
          </p:nvPr>
        </p:nvSpPr>
        <p:spPr/>
        <p:txBody>
          <a:bodyPr/>
          <a:lstStyle/>
          <a:p>
            <a:r>
              <a:t>PRESENTATION TITLE/FOOTER</a:t>
            </a:r>
          </a:p>
        </p:txBody>
      </p:sp>
      <p:sp>
        <p:nvSpPr>
          <p:cNvPr id="4" name="PlaceHolder 3"/>
          <p:cNvSpPr>
            <a:spLocks noGrp="1"/>
          </p:cNvSpPr>
          <p:nvPr>
            <p:ph type="sldNum" idx="3"/>
          </p:nvPr>
        </p:nvSpPr>
        <p:spPr/>
        <p:txBody>
          <a:bodyPr/>
          <a:lstStyle/>
          <a:p>
            <a:fld id="{DF4EDC8A-EB52-4B17-9EFA-BCD4CA2F8873}" type="slidenum">
              <a:t>15</a:t>
            </a:fld>
            <a:endParaRPr/>
          </a:p>
        </p:txBody>
      </p:sp>
      <p:sp>
        <p:nvSpPr>
          <p:cNvPr id="5" name="PlaceHolder 4"/>
          <p:cNvSpPr>
            <a:spLocks noGrp="1"/>
          </p:cNvSpPr>
          <p:nvPr>
            <p:ph type="dt" idx="4"/>
          </p:nvPr>
        </p:nvSpPr>
        <p:spPr/>
        <p:txBody>
          <a:bodyPr/>
          <a:lstStyle/>
          <a:p>
            <a:fld id="{E7D50558-AFED-41FA-862A-742195F9241D}" type="datetime1">
              <a:rPr lang="en-US"/>
              <a:t>4/12/24</a:t>
            </a:fld>
            <a:endParaRPr lang="en-US"/>
          </a:p>
        </p:txBody>
      </p:sp>
      <p:sp>
        <p:nvSpPr>
          <p:cNvPr id="2" name="TextBox 1">
            <a:extLst>
              <a:ext uri="{FF2B5EF4-FFF2-40B4-BE49-F238E27FC236}">
                <a16:creationId xmlns:a16="http://schemas.microsoft.com/office/drawing/2014/main" id="{9DD7C586-F75D-3EF9-367E-33917F246E08}"/>
              </a:ext>
            </a:extLst>
          </p:cNvPr>
          <p:cNvSpPr txBox="1"/>
          <p:nvPr/>
        </p:nvSpPr>
        <p:spPr>
          <a:xfrm>
            <a:off x="855023" y="1365662"/>
            <a:ext cx="5240977" cy="1015663"/>
          </a:xfrm>
          <a:prstGeom prst="rect">
            <a:avLst/>
          </a:prstGeom>
          <a:noFill/>
        </p:spPr>
        <p:txBody>
          <a:bodyPr wrap="square" rtlCol="0">
            <a:spAutoFit/>
          </a:bodyPr>
          <a:lstStyle/>
          <a:p>
            <a:r>
              <a:rPr lang="en-GB" sz="2000" spc="-1" dirty="0">
                <a:solidFill>
                  <a:srgbClr val="666666"/>
                </a:solidFill>
                <a:latin typeface="Segoe UI"/>
              </a:rPr>
              <a:t>ESS Publications Portal, a public access knowledge hub containing all scientific output from ESS-affiliated researchers</a:t>
            </a:r>
            <a:endParaRPr lang="en-SE" sz="2000" spc="-1" dirty="0">
              <a:solidFill>
                <a:srgbClr val="666666"/>
              </a:solidFill>
              <a:latin typeface="Segoe UI"/>
            </a:endParaRPr>
          </a:p>
        </p:txBody>
      </p:sp>
      <p:pic>
        <p:nvPicPr>
          <p:cNvPr id="10" name="Picture 9">
            <a:extLst>
              <a:ext uri="{FF2B5EF4-FFF2-40B4-BE49-F238E27FC236}">
                <a16:creationId xmlns:a16="http://schemas.microsoft.com/office/drawing/2014/main" id="{7262DBA8-725F-A82E-29FA-42438AE9D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80" y="1422445"/>
            <a:ext cx="4689903" cy="3685843"/>
          </a:xfrm>
          <a:prstGeom prst="rect">
            <a:avLst/>
          </a:prstGeom>
        </p:spPr>
      </p:pic>
      <p:sp>
        <p:nvSpPr>
          <p:cNvPr id="11" name="TextBox 10">
            <a:extLst>
              <a:ext uri="{FF2B5EF4-FFF2-40B4-BE49-F238E27FC236}">
                <a16:creationId xmlns:a16="http://schemas.microsoft.com/office/drawing/2014/main" id="{06107297-063C-1013-F13D-28D09E7FDB46}"/>
              </a:ext>
            </a:extLst>
          </p:cNvPr>
          <p:cNvSpPr txBox="1"/>
          <p:nvPr/>
        </p:nvSpPr>
        <p:spPr>
          <a:xfrm>
            <a:off x="902525" y="2921329"/>
            <a:ext cx="5193475" cy="1600438"/>
          </a:xfrm>
          <a:prstGeom prst="rect">
            <a:avLst/>
          </a:prstGeom>
          <a:noFill/>
        </p:spPr>
        <p:txBody>
          <a:bodyPr wrap="square" rtlCol="0">
            <a:spAutoFit/>
          </a:bodyPr>
          <a:lstStyle/>
          <a:p>
            <a:r>
              <a:rPr lang="en-SE" sz="2000" spc="-1" dirty="0">
                <a:solidFill>
                  <a:srgbClr val="666666"/>
                </a:solidFill>
                <a:latin typeface="Segoe UI"/>
              </a:rPr>
              <a:t>Created by leveraging the same framework use by Zenodo, Invenio RDM. Minimal changes done to core codebase. </a:t>
            </a:r>
          </a:p>
          <a:p>
            <a:endParaRPr lang="en-SE" sz="2000" spc="-1" dirty="0">
              <a:solidFill>
                <a:srgbClr val="666666"/>
              </a:solidFill>
              <a:latin typeface="Segoe UI"/>
            </a:endParaRPr>
          </a:p>
          <a:p>
            <a:endParaRPr lang="en-SE" dirty="0"/>
          </a:p>
        </p:txBody>
      </p:sp>
      <p:sp>
        <p:nvSpPr>
          <p:cNvPr id="12" name="TextBox 11">
            <a:extLst>
              <a:ext uri="{FF2B5EF4-FFF2-40B4-BE49-F238E27FC236}">
                <a16:creationId xmlns:a16="http://schemas.microsoft.com/office/drawing/2014/main" id="{8C18165C-2D20-3D52-7F53-0C78E6C9F58E}"/>
              </a:ext>
            </a:extLst>
          </p:cNvPr>
          <p:cNvSpPr txBox="1"/>
          <p:nvPr/>
        </p:nvSpPr>
        <p:spPr>
          <a:xfrm>
            <a:off x="7457703" y="5237806"/>
            <a:ext cx="2903359" cy="369332"/>
          </a:xfrm>
          <a:prstGeom prst="rect">
            <a:avLst/>
          </a:prstGeom>
          <a:noFill/>
        </p:spPr>
        <p:txBody>
          <a:bodyPr wrap="none" rtlCol="0">
            <a:spAutoFit/>
          </a:bodyPr>
          <a:lstStyle/>
          <a:p>
            <a:r>
              <a:rPr lang="en-GB" dirty="0">
                <a:hlinkClick r:id="rId3"/>
              </a:rPr>
              <a:t>https://</a:t>
            </a:r>
            <a:r>
              <a:rPr lang="en-GB" dirty="0" err="1">
                <a:hlinkClick r:id="rId3"/>
              </a:rPr>
              <a:t>publications.ess.eu</a:t>
            </a:r>
            <a:r>
              <a:rPr lang="en-GB" dirty="0">
                <a:hlinkClick r:id="rId3"/>
              </a:rPr>
              <a:t>/</a:t>
            </a:r>
            <a:endParaRPr lang="en-SE" dirty="0"/>
          </a:p>
        </p:txBody>
      </p:sp>
    </p:spTree>
    <p:extLst>
      <p:ext uri="{BB962C8B-B14F-4D97-AF65-F5344CB8AC3E}">
        <p14:creationId xmlns:p14="http://schemas.microsoft.com/office/powerpoint/2010/main" val="46013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851760" y="265320"/>
            <a:ext cx="9358920" cy="656280"/>
          </a:xfrm>
          <a:prstGeom prst="rect">
            <a:avLst/>
          </a:prstGeom>
          <a:noFill/>
          <a:ln w="0">
            <a:noFill/>
          </a:ln>
        </p:spPr>
        <p:txBody>
          <a:bodyPr lIns="90000" tIns="45000" rIns="90000" bIns="18000" anchor="t">
            <a:noAutofit/>
          </a:bodyPr>
          <a:lstStyle/>
          <a:p>
            <a:pPr>
              <a:lnSpc>
                <a:spcPct val="90000"/>
              </a:lnSpc>
              <a:buNone/>
            </a:pPr>
            <a:r>
              <a:rPr lang="en-GB" sz="4200" b="0" strike="noStrike" spc="-1" dirty="0">
                <a:solidFill>
                  <a:srgbClr val="404040"/>
                </a:solidFill>
                <a:latin typeface="Segoe UI Light"/>
                <a:ea typeface="DejaVu Sans"/>
              </a:rPr>
              <a:t>Data Curation</a:t>
            </a:r>
            <a:endParaRPr lang="en-SE" sz="4200" b="0" strike="noStrike" spc="-1" dirty="0">
              <a:solidFill>
                <a:srgbClr val="000000"/>
              </a:solidFill>
              <a:latin typeface="Calibri"/>
            </a:endParaRPr>
          </a:p>
        </p:txBody>
      </p:sp>
      <p:sp>
        <p:nvSpPr>
          <p:cNvPr id="56" name="PlaceHolder 2"/>
          <p:cNvSpPr>
            <a:spLocks noGrp="1"/>
          </p:cNvSpPr>
          <p:nvPr>
            <p:ph type="sldNum" idx="5"/>
          </p:nvPr>
        </p:nvSpPr>
        <p:spPr>
          <a:xfrm>
            <a:off x="8735400" y="6475320"/>
            <a:ext cx="2742120" cy="363960"/>
          </a:xfrm>
          <a:prstGeom prst="rect">
            <a:avLst/>
          </a:prstGeom>
          <a:noFill/>
          <a:ln w="0">
            <a:noFill/>
          </a:ln>
        </p:spPr>
        <p:txBody>
          <a:bodyPr lIns="90000" tIns="45000" rIns="90000" bIns="45000" anchor="ctr">
            <a:noAutofit/>
          </a:bodyPr>
          <a:lstStyle>
            <a:lvl1pPr algn="r">
              <a:lnSpc>
                <a:spcPct val="100000"/>
              </a:lnSpc>
              <a:buNone/>
              <a:defRPr lang="sv-SE" sz="800" b="1" strike="noStrike" spc="-1">
                <a:solidFill>
                  <a:srgbClr val="CCCCCC"/>
                </a:solidFill>
                <a:latin typeface="Segoe UI"/>
                <a:ea typeface="DejaVu Sans"/>
              </a:defRPr>
            </a:lvl1pPr>
          </a:lstStyle>
          <a:p>
            <a:pPr algn="r">
              <a:lnSpc>
                <a:spcPct val="100000"/>
              </a:lnSpc>
              <a:buNone/>
            </a:pPr>
            <a:fld id="{45B9EB1D-311F-4D7F-B8AE-7B0FA9F5AADF}" type="slidenum">
              <a:rPr lang="sv-SE" sz="800" b="1" strike="noStrike" spc="-1">
                <a:solidFill>
                  <a:srgbClr val="CCCCCC"/>
                </a:solidFill>
                <a:latin typeface="Segoe UI"/>
                <a:ea typeface="DejaVu Sans"/>
              </a:rPr>
              <a:t>16</a:t>
            </a:fld>
            <a:endParaRPr lang="en-US" sz="800" b="0" strike="noStrike" spc="-1">
              <a:latin typeface="Times New Roman"/>
            </a:endParaRPr>
          </a:p>
        </p:txBody>
      </p:sp>
      <p:sp>
        <p:nvSpPr>
          <p:cNvPr id="57" name="Platshållare för innehåll 1"/>
          <p:cNvSpPr/>
          <p:nvPr/>
        </p:nvSpPr>
        <p:spPr>
          <a:xfrm>
            <a:off x="551340" y="1103940"/>
            <a:ext cx="7901280" cy="4474800"/>
          </a:xfrm>
          <a:prstGeom prst="rect">
            <a:avLst/>
          </a:prstGeom>
          <a:noFill/>
          <a:ln w="0">
            <a:noFill/>
          </a:ln>
        </p:spPr>
        <p:style>
          <a:lnRef idx="0">
            <a:scrgbClr r="0" g="0" b="0"/>
          </a:lnRef>
          <a:fillRef idx="0">
            <a:scrgbClr r="0" g="0" b="0"/>
          </a:fillRef>
          <a:effectRef idx="0">
            <a:scrgbClr r="0" g="0" b="0"/>
          </a:effectRef>
          <a:fontRef idx="minor"/>
        </p:style>
        <p:txBody>
          <a:bodyPr lIns="0" tIns="45000" rIns="18000" bIns="45000" anchor="t">
            <a:noAutofit/>
          </a:bodyPr>
          <a:lstStyle/>
          <a:p>
            <a:pPr marL="233280">
              <a:lnSpc>
                <a:spcPct val="100000"/>
              </a:lnSpc>
              <a:buNone/>
              <a:tabLst>
                <a:tab pos="0" algn="l"/>
              </a:tabLst>
            </a:pPr>
            <a:r>
              <a:rPr lang="en-US" sz="1800" b="0" strike="noStrike" spc="-1" dirty="0">
                <a:solidFill>
                  <a:srgbClr val="000000"/>
                </a:solidFill>
                <a:latin typeface="Arial"/>
                <a:ea typeface="DejaVu Sans"/>
              </a:rPr>
              <a:t>On-Going activities:</a:t>
            </a:r>
            <a:endParaRPr lang="en-US" sz="1800" b="0" strike="noStrike" spc="-1" dirty="0">
              <a:latin typeface="Arial"/>
            </a:endParaRPr>
          </a:p>
          <a:p>
            <a:pPr marL="648000" lvl="2" indent="-216000">
              <a:lnSpc>
                <a:spcPct val="100000"/>
              </a:lnSpc>
              <a:buClr>
                <a:srgbClr val="000000"/>
              </a:buClr>
              <a:buSzPct val="45000"/>
              <a:buFont typeface="Wingdings" charset="2"/>
              <a:buChar char=""/>
              <a:tabLst>
                <a:tab pos="0" algn="l"/>
              </a:tabLst>
            </a:pPr>
            <a:r>
              <a:rPr lang="en-GB" sz="1800" b="0" strike="noStrike" spc="-1" dirty="0">
                <a:solidFill>
                  <a:srgbClr val="666666"/>
                </a:solidFill>
                <a:latin typeface="Segoe UI"/>
                <a:ea typeface="DejaVu Sans"/>
              </a:rPr>
              <a:t>Engaging with Instrument Scientist and Instrument Data Scientist of tranche-1 instruments</a:t>
            </a:r>
            <a:endParaRPr lang="en-US" sz="1800" b="0" strike="noStrike" spc="-1" dirty="0">
              <a:latin typeface="Arial"/>
            </a:endParaRPr>
          </a:p>
          <a:p>
            <a:pPr marL="648000" lvl="2" indent="-216000">
              <a:lnSpc>
                <a:spcPct val="100000"/>
              </a:lnSpc>
              <a:buClr>
                <a:srgbClr val="000000"/>
              </a:buClr>
              <a:buSzPct val="45000"/>
              <a:buFont typeface="Wingdings" charset="2"/>
              <a:buChar char=""/>
              <a:tabLst>
                <a:tab pos="0" algn="l"/>
              </a:tabLst>
            </a:pPr>
            <a:r>
              <a:rPr lang="en-GB" sz="1800" b="0" strike="noStrike" spc="-1" dirty="0">
                <a:solidFill>
                  <a:srgbClr val="666666"/>
                </a:solidFill>
                <a:latin typeface="Segoe UI"/>
                <a:ea typeface="DejaVu Sans"/>
              </a:rPr>
              <a:t>Cross groups collaboration to define and manage </a:t>
            </a:r>
            <a:br>
              <a:rPr sz="1800" dirty="0"/>
            </a:br>
            <a:r>
              <a:rPr lang="en-GB" sz="1800" b="0" strike="noStrike" spc="-1" dirty="0">
                <a:solidFill>
                  <a:srgbClr val="666666"/>
                </a:solidFill>
                <a:latin typeface="Segoe UI"/>
                <a:ea typeface="DejaVu Sans"/>
              </a:rPr>
              <a:t>metadata expectation</a:t>
            </a:r>
            <a:endParaRPr lang="en-US" sz="1800" b="0" strike="noStrike" spc="-1" dirty="0">
              <a:latin typeface="Arial"/>
            </a:endParaRPr>
          </a:p>
          <a:p>
            <a:pPr marL="648000" lvl="2" indent="-216000">
              <a:lnSpc>
                <a:spcPct val="100000"/>
              </a:lnSpc>
              <a:buClr>
                <a:srgbClr val="000000"/>
              </a:buClr>
              <a:buSzPct val="45000"/>
              <a:buFont typeface="Wingdings" charset="2"/>
              <a:buChar char=""/>
              <a:tabLst>
                <a:tab pos="0" algn="l"/>
              </a:tabLst>
            </a:pPr>
            <a:r>
              <a:rPr lang="en-GB" sz="1800" b="0" strike="noStrike" spc="-1" dirty="0">
                <a:solidFill>
                  <a:srgbClr val="666666"/>
                </a:solidFill>
                <a:latin typeface="Segoe UI"/>
                <a:ea typeface="DejaVu Sans"/>
              </a:rPr>
              <a:t>Metadata configuration: format, management and sources</a:t>
            </a:r>
            <a:endParaRPr lang="en-US" sz="1800" b="0" strike="noStrike" spc="-1" dirty="0">
              <a:latin typeface="Arial"/>
            </a:endParaRPr>
          </a:p>
          <a:p>
            <a:pPr marL="648000" lvl="2" indent="-216000">
              <a:lnSpc>
                <a:spcPct val="100000"/>
              </a:lnSpc>
              <a:buClr>
                <a:srgbClr val="000000"/>
              </a:buClr>
              <a:buSzPct val="45000"/>
              <a:buFont typeface="Wingdings" charset="2"/>
              <a:buChar char=""/>
              <a:tabLst>
                <a:tab pos="0" algn="l"/>
              </a:tabLst>
            </a:pPr>
            <a:r>
              <a:rPr lang="en-GB" sz="1800" b="0" strike="noStrike" spc="-1" dirty="0">
                <a:solidFill>
                  <a:srgbClr val="666666"/>
                </a:solidFill>
                <a:latin typeface="Segoe UI"/>
                <a:ea typeface="DejaVu Sans"/>
              </a:rPr>
              <a:t>Proposal folders creation: naming and permissions</a:t>
            </a:r>
            <a:endParaRPr lang="en-US" sz="1800" b="0" strike="noStrike" spc="-1" dirty="0">
              <a:latin typeface="Arial"/>
            </a:endParaRPr>
          </a:p>
          <a:p>
            <a:pPr marL="648000" lvl="2" indent="-216000">
              <a:lnSpc>
                <a:spcPct val="100000"/>
              </a:lnSpc>
              <a:buClr>
                <a:srgbClr val="000000"/>
              </a:buClr>
              <a:buSzPct val="45000"/>
              <a:buFont typeface="Wingdings" charset="2"/>
              <a:buChar char=""/>
              <a:tabLst>
                <a:tab pos="0" algn="l"/>
              </a:tabLst>
            </a:pPr>
            <a:r>
              <a:rPr lang="en-GB" sz="1800" b="0" strike="noStrike" spc="-1" dirty="0">
                <a:solidFill>
                  <a:srgbClr val="666666"/>
                </a:solidFill>
                <a:latin typeface="Segoe UI"/>
                <a:ea typeface="DejaVu Sans"/>
              </a:rPr>
              <a:t>Dataset </a:t>
            </a:r>
            <a:r>
              <a:rPr lang="en-GB" sz="1800" b="0" strike="noStrike" spc="-1" dirty="0" err="1">
                <a:solidFill>
                  <a:srgbClr val="666666"/>
                </a:solidFill>
                <a:latin typeface="Segoe UI"/>
                <a:ea typeface="DejaVu Sans"/>
              </a:rPr>
              <a:t>ingestor</a:t>
            </a:r>
            <a:r>
              <a:rPr lang="en-GB" sz="1800" b="0" strike="noStrike" spc="-1" dirty="0">
                <a:solidFill>
                  <a:srgbClr val="666666"/>
                </a:solidFill>
                <a:latin typeface="Segoe UI"/>
                <a:ea typeface="DejaVu Sans"/>
              </a:rPr>
              <a:t> code review</a:t>
            </a:r>
            <a:endParaRPr lang="en-US" sz="1800" b="0" strike="noStrike" spc="-1" dirty="0">
              <a:latin typeface="Arial"/>
            </a:endParaRPr>
          </a:p>
          <a:p>
            <a:pPr>
              <a:lnSpc>
                <a:spcPct val="100000"/>
              </a:lnSpc>
              <a:buNone/>
              <a:tabLst>
                <a:tab pos="0" algn="l"/>
              </a:tabLst>
            </a:pPr>
            <a:endParaRPr lang="en-US" sz="1800" b="0" strike="noStrike" spc="-1" dirty="0">
              <a:latin typeface="Arial"/>
            </a:endParaRPr>
          </a:p>
          <a:p>
            <a:pPr marL="233280">
              <a:lnSpc>
                <a:spcPct val="100000"/>
              </a:lnSpc>
              <a:buNone/>
              <a:tabLst>
                <a:tab pos="0" algn="l"/>
              </a:tabLst>
            </a:pPr>
            <a:r>
              <a:rPr lang="en-GB" sz="1800" b="0" strike="noStrike" spc="-1" dirty="0">
                <a:solidFill>
                  <a:srgbClr val="666666"/>
                </a:solidFill>
                <a:latin typeface="Segoe UI"/>
                <a:ea typeface="DejaVu Sans"/>
              </a:rPr>
              <a:t>Future milestones:</a:t>
            </a:r>
            <a:endParaRPr lang="en-US" sz="1800" b="0" strike="noStrike" spc="-1" dirty="0">
              <a:latin typeface="Arial"/>
            </a:endParaRPr>
          </a:p>
          <a:p>
            <a:pPr marL="519120" lvl="2" indent="-285840">
              <a:lnSpc>
                <a:spcPct val="100000"/>
              </a:lnSpc>
              <a:buClr>
                <a:srgbClr val="666666"/>
              </a:buClr>
              <a:buFont typeface="Arial"/>
              <a:buChar char="•"/>
              <a:tabLst>
                <a:tab pos="0" algn="l"/>
              </a:tabLst>
            </a:pPr>
            <a:r>
              <a:rPr lang="en-GB" sz="1800" b="0" strike="noStrike" spc="-1" dirty="0">
                <a:solidFill>
                  <a:srgbClr val="666666"/>
                </a:solidFill>
                <a:latin typeface="Segoe UI"/>
                <a:ea typeface="DejaVu Sans"/>
              </a:rPr>
              <a:t>Document individual instrument metadata</a:t>
            </a:r>
            <a:endParaRPr lang="en-US" sz="1800" b="0" strike="noStrike" spc="-1" dirty="0">
              <a:latin typeface="Arial"/>
            </a:endParaRPr>
          </a:p>
          <a:p>
            <a:pPr marL="519120" lvl="2" indent="-285840">
              <a:lnSpc>
                <a:spcPct val="100000"/>
              </a:lnSpc>
              <a:buClr>
                <a:srgbClr val="666666"/>
              </a:buClr>
              <a:buFont typeface="Arial"/>
              <a:buChar char="•"/>
              <a:tabLst>
                <a:tab pos="0" algn="l"/>
              </a:tabLst>
            </a:pPr>
            <a:r>
              <a:rPr lang="en-GB" sz="1800" b="0" strike="noStrike" spc="-1" dirty="0">
                <a:solidFill>
                  <a:srgbClr val="666666"/>
                </a:solidFill>
                <a:latin typeface="Segoe UI"/>
                <a:ea typeface="DejaVu Sans"/>
              </a:rPr>
              <a:t>Instrument metadata acceptance from stakeholder</a:t>
            </a:r>
            <a:endParaRPr lang="en-US" sz="1800" b="0" strike="noStrike" spc="-1" dirty="0">
              <a:latin typeface="Arial"/>
            </a:endParaRPr>
          </a:p>
          <a:p>
            <a:pPr marL="519120" lvl="2" indent="-285840">
              <a:lnSpc>
                <a:spcPct val="100000"/>
              </a:lnSpc>
              <a:buClr>
                <a:srgbClr val="666666"/>
              </a:buClr>
              <a:buFont typeface="Arial"/>
              <a:buChar char="•"/>
              <a:tabLst>
                <a:tab pos="0" algn="l"/>
              </a:tabLst>
            </a:pPr>
            <a:r>
              <a:rPr lang="en-GB" sz="1800" b="0" strike="noStrike" spc="-1" dirty="0">
                <a:solidFill>
                  <a:srgbClr val="666666"/>
                </a:solidFill>
                <a:latin typeface="Segoe UI"/>
                <a:ea typeface="DejaVu Sans"/>
              </a:rPr>
              <a:t>Finalize metadata configuration implementation</a:t>
            </a:r>
            <a:endParaRPr lang="en-US" sz="1800" b="0" strike="noStrike" spc="-1" dirty="0">
              <a:latin typeface="Arial"/>
            </a:endParaRPr>
          </a:p>
          <a:p>
            <a:pPr marL="519120" lvl="2" indent="-285840">
              <a:lnSpc>
                <a:spcPct val="100000"/>
              </a:lnSpc>
              <a:buClr>
                <a:srgbClr val="666666"/>
              </a:buClr>
              <a:buFont typeface="Arial"/>
              <a:buChar char="•"/>
              <a:tabLst>
                <a:tab pos="0" algn="l"/>
              </a:tabLst>
            </a:pPr>
            <a:r>
              <a:rPr lang="en-GB" sz="1800" b="0" strike="noStrike" spc="-1" dirty="0">
                <a:solidFill>
                  <a:srgbClr val="666666"/>
                </a:solidFill>
                <a:latin typeface="Segoe UI"/>
                <a:ea typeface="DejaVu Sans"/>
              </a:rPr>
              <a:t>Dataset </a:t>
            </a:r>
            <a:r>
              <a:rPr lang="en-GB" sz="1800" b="0" strike="noStrike" spc="-1" dirty="0" err="1">
                <a:solidFill>
                  <a:srgbClr val="666666"/>
                </a:solidFill>
                <a:latin typeface="Segoe UI"/>
                <a:ea typeface="DejaVu Sans"/>
              </a:rPr>
              <a:t>ingestor</a:t>
            </a:r>
            <a:r>
              <a:rPr lang="en-GB" sz="1800" b="0" strike="noStrike" spc="-1" dirty="0">
                <a:solidFill>
                  <a:srgbClr val="666666"/>
                </a:solidFill>
                <a:latin typeface="Segoe UI"/>
                <a:ea typeface="DejaVu Sans"/>
              </a:rPr>
              <a:t> code refactoring</a:t>
            </a:r>
            <a:endParaRPr lang="en-US" sz="1800" b="0" strike="noStrike" spc="-1" dirty="0">
              <a:latin typeface="Arial"/>
            </a:endParaRPr>
          </a:p>
          <a:p>
            <a:pPr>
              <a:lnSpc>
                <a:spcPct val="100000"/>
              </a:lnSpc>
              <a:buNone/>
              <a:tabLst>
                <a:tab pos="0" algn="l"/>
              </a:tabLst>
            </a:pPr>
            <a:endParaRPr lang="en-US" sz="1800" b="0" strike="noStrike" spc="-1" dirty="0">
              <a:latin typeface="Arial"/>
            </a:endParaRPr>
          </a:p>
          <a:p>
            <a:pPr marL="347760">
              <a:lnSpc>
                <a:spcPct val="100000"/>
              </a:lnSpc>
              <a:spcBef>
                <a:spcPts val="1001"/>
              </a:spcBef>
              <a:buNone/>
              <a:tabLst>
                <a:tab pos="0" algn="l"/>
              </a:tabLst>
            </a:pPr>
            <a:endParaRPr lang="en-US" sz="1800" b="0" strike="noStrike" spc="-1" dirty="0">
              <a:latin typeface="Arial"/>
            </a:endParaRPr>
          </a:p>
          <a:p>
            <a:pPr>
              <a:lnSpc>
                <a:spcPct val="100000"/>
              </a:lnSpc>
              <a:spcBef>
                <a:spcPts val="1001"/>
              </a:spcBef>
              <a:buNone/>
              <a:tabLst>
                <a:tab pos="0" algn="l"/>
              </a:tabLst>
            </a:pPr>
            <a:endParaRPr lang="en-US" sz="2000" b="0" strike="noStrike" spc="-1" dirty="0">
              <a:latin typeface="Arial"/>
            </a:endParaRPr>
          </a:p>
        </p:txBody>
      </p:sp>
      <p:pic>
        <p:nvPicPr>
          <p:cNvPr id="58" name="Picture 57"/>
          <p:cNvPicPr/>
          <p:nvPr/>
        </p:nvPicPr>
        <p:blipFill>
          <a:blip r:embed="rId2"/>
          <a:stretch/>
        </p:blipFill>
        <p:spPr>
          <a:xfrm>
            <a:off x="10722600" y="325800"/>
            <a:ext cx="1080000" cy="540000"/>
          </a:xfrm>
          <a:prstGeom prst="rect">
            <a:avLst/>
          </a:prstGeom>
          <a:ln w="0">
            <a:noFill/>
          </a:ln>
        </p:spPr>
      </p:pic>
      <p:pic>
        <p:nvPicPr>
          <p:cNvPr id="59" name="Picture 58"/>
          <p:cNvPicPr/>
          <p:nvPr/>
        </p:nvPicPr>
        <p:blipFill>
          <a:blip r:embed="rId3"/>
          <a:stretch/>
        </p:blipFill>
        <p:spPr>
          <a:xfrm>
            <a:off x="5943600" y="4682160"/>
            <a:ext cx="5715000" cy="1793160"/>
          </a:xfrm>
          <a:prstGeom prst="rect">
            <a:avLst/>
          </a:prstGeom>
          <a:ln w="0">
            <a:noFill/>
          </a:ln>
        </p:spPr>
      </p:pic>
      <p:pic>
        <p:nvPicPr>
          <p:cNvPr id="60" name="Picture 59"/>
          <p:cNvPicPr/>
          <p:nvPr/>
        </p:nvPicPr>
        <p:blipFill>
          <a:blip r:embed="rId4"/>
          <a:stretch/>
        </p:blipFill>
        <p:spPr>
          <a:xfrm>
            <a:off x="8152200" y="914400"/>
            <a:ext cx="3735000" cy="3945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D5E4853-777C-5614-3957-041AEC39723B}"/>
              </a:ext>
            </a:extLst>
          </p:cNvPr>
          <p:cNvSpPr>
            <a:spLocks noGrp="1"/>
          </p:cNvSpPr>
          <p:nvPr>
            <p:ph type="title"/>
          </p:nvPr>
        </p:nvSpPr>
        <p:spPr>
          <a:xfrm>
            <a:off x="1103709" y="265373"/>
            <a:ext cx="9360000" cy="657339"/>
          </a:xfrm>
        </p:spPr>
        <p:txBody>
          <a:bodyPr/>
          <a:lstStyle/>
          <a:p>
            <a:r>
              <a:rPr lang="en-GB" sz="4200" spc="-1" dirty="0">
                <a:solidFill>
                  <a:srgbClr val="404040"/>
                </a:solidFill>
                <a:latin typeface="Segoe UI Light"/>
              </a:rPr>
              <a:t>Projected labour resources</a:t>
            </a:r>
          </a:p>
        </p:txBody>
      </p:sp>
      <p:sp>
        <p:nvSpPr>
          <p:cNvPr id="6" name="Platshållare för bildnummer 4">
            <a:extLst>
              <a:ext uri="{FF2B5EF4-FFF2-40B4-BE49-F238E27FC236}">
                <a16:creationId xmlns:a16="http://schemas.microsoft.com/office/drawing/2014/main" id="{7B0C9A5D-64C0-7234-0E04-A8C2F4905946}"/>
              </a:ext>
            </a:extLst>
          </p:cNvPr>
          <p:cNvSpPr txBox="1">
            <a:spLocks/>
          </p:cNvSpPr>
          <p:nvPr/>
        </p:nvSpPr>
        <p:spPr>
          <a:xfrm>
            <a:off x="8735292" y="6475270"/>
            <a:ext cx="2743200" cy="365125"/>
          </a:xfrm>
        </p:spPr>
        <p:txBody>
          <a:bodyPr/>
          <a:ls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83078-D760-1647-8B80-66BA8B52336D}" type="slidenum">
              <a:rPr lang="sv-SE" smtClean="0">
                <a:solidFill>
                  <a:srgbClr val="CCCCCC"/>
                </a:solidFill>
              </a:rPr>
              <a:pPr/>
              <a:t>17</a:t>
            </a:fld>
            <a:endParaRPr lang="sv-SE" dirty="0">
              <a:solidFill>
                <a:srgbClr val="CCCCCC"/>
              </a:solidFill>
            </a:endParaRPr>
          </a:p>
        </p:txBody>
      </p:sp>
      <p:sp>
        <p:nvSpPr>
          <p:cNvPr id="7" name="Platshållare för text 7">
            <a:extLst>
              <a:ext uri="{FF2B5EF4-FFF2-40B4-BE49-F238E27FC236}">
                <a16:creationId xmlns:a16="http://schemas.microsoft.com/office/drawing/2014/main" id="{3D83BB7C-FA9E-1BCC-F1EB-3E2C7335F532}"/>
              </a:ext>
            </a:extLst>
          </p:cNvPr>
          <p:cNvSpPr txBox="1">
            <a:spLocks/>
          </p:cNvSpPr>
          <p:nvPr/>
        </p:nvSpPr>
        <p:spPr>
          <a:xfrm>
            <a:off x="1103709" y="931026"/>
            <a:ext cx="9360000" cy="507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spc="-1" dirty="0">
                <a:solidFill>
                  <a:srgbClr val="0099DC"/>
                </a:solidFill>
                <a:latin typeface="Segoe UI"/>
              </a:rPr>
              <a:t>SSO - 2027</a:t>
            </a:r>
          </a:p>
        </p:txBody>
      </p:sp>
      <p:sp>
        <p:nvSpPr>
          <p:cNvPr id="9" name="Platshållare för innehåll 5">
            <a:extLst>
              <a:ext uri="{FF2B5EF4-FFF2-40B4-BE49-F238E27FC236}">
                <a16:creationId xmlns:a16="http://schemas.microsoft.com/office/drawing/2014/main" id="{0F6E9785-49F2-1240-8B2D-CD5CBDFE848F}"/>
              </a:ext>
            </a:extLst>
          </p:cNvPr>
          <p:cNvSpPr txBox="1">
            <a:spLocks/>
          </p:cNvSpPr>
          <p:nvPr/>
        </p:nvSpPr>
        <p:spPr>
          <a:xfrm>
            <a:off x="1195647" y="1562400"/>
            <a:ext cx="5178046"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72000">
              <a:spcBef>
                <a:spcPts val="600"/>
              </a:spcBef>
              <a:spcAft>
                <a:spcPts val="600"/>
              </a:spcAft>
            </a:pPr>
            <a:r>
              <a:rPr lang="en-GB" sz="1600" i="1" dirty="0">
                <a:solidFill>
                  <a:schemeClr val="tx1">
                    <a:lumMod val="75000"/>
                    <a:lumOff val="25000"/>
                  </a:schemeClr>
                </a:solidFill>
              </a:rPr>
              <a:t>1 Group leader</a:t>
            </a:r>
          </a:p>
          <a:p>
            <a:pPr marL="72000" indent="-72000">
              <a:spcBef>
                <a:spcPts val="600"/>
              </a:spcBef>
              <a:spcAft>
                <a:spcPts val="600"/>
              </a:spcAft>
            </a:pPr>
            <a:r>
              <a:rPr lang="en-GB" sz="1600" i="1" dirty="0">
                <a:solidFill>
                  <a:schemeClr val="tx1">
                    <a:lumMod val="75000"/>
                    <a:lumOff val="25000"/>
                  </a:schemeClr>
                </a:solidFill>
              </a:rPr>
              <a:t>Manage and coordinate work</a:t>
            </a:r>
          </a:p>
          <a:p>
            <a:pPr marL="72000" indent="-72000">
              <a:spcBef>
                <a:spcPts val="600"/>
              </a:spcBef>
              <a:spcAft>
                <a:spcPts val="600"/>
              </a:spcAft>
            </a:pPr>
            <a:r>
              <a:rPr lang="en-GB" sz="1600" i="1" dirty="0">
                <a:solidFill>
                  <a:schemeClr val="tx1">
                    <a:lumMod val="75000"/>
                    <a:lumOff val="25000"/>
                  </a:schemeClr>
                </a:solidFill>
              </a:rPr>
              <a:t>4 Software developers (+1 from current)</a:t>
            </a:r>
          </a:p>
          <a:p>
            <a:pPr marL="72000" indent="-72000">
              <a:spcBef>
                <a:spcPts val="600"/>
              </a:spcBef>
              <a:spcAft>
                <a:spcPts val="600"/>
              </a:spcAft>
            </a:pPr>
            <a:r>
              <a:rPr lang="en-GB" sz="1600" i="1" dirty="0">
                <a:solidFill>
                  <a:schemeClr val="tx1">
                    <a:lumMod val="75000"/>
                    <a:lumOff val="25000"/>
                  </a:schemeClr>
                </a:solidFill>
              </a:rPr>
              <a:t>Upkeep of the metadata catalogue and the entire user office stack. Support for user authorization and new developments to cater the science directorate. </a:t>
            </a:r>
          </a:p>
          <a:p>
            <a:pPr marL="72000" indent="-72000">
              <a:spcBef>
                <a:spcPts val="600"/>
              </a:spcBef>
              <a:spcAft>
                <a:spcPts val="600"/>
              </a:spcAft>
            </a:pPr>
            <a:r>
              <a:rPr lang="en-GB" sz="1600" i="1" dirty="0">
                <a:solidFill>
                  <a:schemeClr val="tx1">
                    <a:lumMod val="75000"/>
                    <a:lumOff val="25000"/>
                  </a:schemeClr>
                </a:solidFill>
              </a:rPr>
              <a:t>2 Data Curation Officers (+1 from current)</a:t>
            </a:r>
          </a:p>
          <a:p>
            <a:pPr marL="72000" indent="-72000">
              <a:spcBef>
                <a:spcPts val="600"/>
              </a:spcBef>
              <a:spcAft>
                <a:spcPts val="600"/>
              </a:spcAft>
            </a:pPr>
            <a:r>
              <a:rPr lang="en-GB" sz="1600" i="1" dirty="0">
                <a:solidFill>
                  <a:schemeClr val="tx1">
                    <a:lumMod val="75000"/>
                    <a:lumOff val="25000"/>
                  </a:schemeClr>
                </a:solidFill>
              </a:rPr>
              <a:t>The data curation officers primary task will be to work closely with the instrument scientist, the controls group and scientific users in order to capture as complete set of metadata as possible. In addition it is foreseen to be a high level of integration with the data reduction group to enable automatic processing and data pipelines. </a:t>
            </a:r>
          </a:p>
        </p:txBody>
      </p:sp>
      <p:sp>
        <p:nvSpPr>
          <p:cNvPr id="2" name="TextBox 1">
            <a:extLst>
              <a:ext uri="{FF2B5EF4-FFF2-40B4-BE49-F238E27FC236}">
                <a16:creationId xmlns:a16="http://schemas.microsoft.com/office/drawing/2014/main" id="{64F872C4-99B4-9E71-B69A-AE0995313F8A}"/>
              </a:ext>
            </a:extLst>
          </p:cNvPr>
          <p:cNvSpPr txBox="1"/>
          <p:nvPr/>
        </p:nvSpPr>
        <p:spPr>
          <a:xfrm>
            <a:off x="7113321" y="1727258"/>
            <a:ext cx="4690752" cy="4524315"/>
          </a:xfrm>
          <a:prstGeom prst="rect">
            <a:avLst/>
          </a:prstGeom>
          <a:noFill/>
        </p:spPr>
        <p:txBody>
          <a:bodyPr wrap="square" rtlCol="0">
            <a:spAutoFit/>
          </a:bodyPr>
          <a:lstStyle/>
          <a:p>
            <a:r>
              <a:rPr lang="en-GB" b="1" i="1" dirty="0">
                <a:solidFill>
                  <a:srgbClr val="004C77"/>
                </a:solidFill>
                <a:latin typeface="NotoSans"/>
              </a:rPr>
              <a:t>From SSO Report: </a:t>
            </a:r>
          </a:p>
          <a:p>
            <a:endParaRPr lang="en-GB" sz="1800" i="1" dirty="0">
              <a:solidFill>
                <a:srgbClr val="004C77"/>
              </a:solidFill>
              <a:effectLst/>
              <a:latin typeface="NotoSans"/>
            </a:endParaRPr>
          </a:p>
          <a:p>
            <a:r>
              <a:rPr lang="en-GB" sz="1800" i="1" dirty="0">
                <a:solidFill>
                  <a:srgbClr val="004C77"/>
                </a:solidFill>
                <a:effectLst/>
                <a:latin typeface="NotoSans"/>
              </a:rPr>
              <a:t>Are the resources (</a:t>
            </a:r>
            <a:r>
              <a:rPr lang="en-GB" sz="1800" i="1" dirty="0" err="1">
                <a:solidFill>
                  <a:srgbClr val="004C77"/>
                </a:solidFill>
                <a:effectLst/>
                <a:latin typeface="NotoSans"/>
              </a:rPr>
              <a:t>labor</a:t>
            </a:r>
            <a:r>
              <a:rPr lang="en-GB" sz="1800" i="1" dirty="0">
                <a:solidFill>
                  <a:srgbClr val="004C77"/>
                </a:solidFill>
                <a:effectLst/>
                <a:latin typeface="NotoSans"/>
              </a:rPr>
              <a:t> and non-</a:t>
            </a:r>
            <a:r>
              <a:rPr lang="en-GB" sz="1800" i="1" dirty="0" err="1">
                <a:solidFill>
                  <a:srgbClr val="004C77"/>
                </a:solidFill>
                <a:effectLst/>
                <a:latin typeface="NotoSans"/>
              </a:rPr>
              <a:t>labor</a:t>
            </a:r>
            <a:r>
              <a:rPr lang="en-GB" sz="1800" i="1" dirty="0">
                <a:solidFill>
                  <a:srgbClr val="004C77"/>
                </a:solidFill>
                <a:effectLst/>
                <a:latin typeface="NotoSans"/>
              </a:rPr>
              <a:t>) that have been identified for the defined scope reasonably </a:t>
            </a:r>
            <a:r>
              <a:rPr lang="en-GB" sz="1800" i="1" dirty="0">
                <a:solidFill>
                  <a:srgbClr val="004C77"/>
                </a:solidFill>
                <a:effectLst/>
                <a:latin typeface="Calibri" panose="020F0502020204030204" pitchFamily="34" charset="0"/>
              </a:rPr>
              <a:t>estimated?</a:t>
            </a:r>
          </a:p>
          <a:p>
            <a:br>
              <a:rPr lang="en-GB" sz="1800" i="1" dirty="0">
                <a:solidFill>
                  <a:srgbClr val="004C77"/>
                </a:solidFill>
                <a:effectLst/>
                <a:latin typeface="Calibri" panose="020F0502020204030204" pitchFamily="34" charset="0"/>
              </a:rPr>
            </a:br>
            <a:r>
              <a:rPr lang="en-GB" sz="1800" dirty="0">
                <a:effectLst/>
                <a:latin typeface="Calibri" panose="020F0502020204030204" pitchFamily="34" charset="0"/>
              </a:rPr>
              <a:t>The SIMS team at 7 FTEs seems significantly understaffed for its full range of activities – not just the user journey but also defining and implementing metadata ontologies for FAIR data. The benchmarking for this work tried to compensate for the very early career team at ISIS however the panel think that this was too discounted.</a:t>
            </a:r>
            <a:br>
              <a:rPr lang="en-GB" sz="1800" dirty="0">
                <a:effectLst/>
                <a:latin typeface="Calibri" panose="020F0502020204030204" pitchFamily="34" charset="0"/>
              </a:rPr>
            </a:br>
            <a:endParaRPr lang="en-GB" dirty="0"/>
          </a:p>
          <a:p>
            <a:endParaRPr lang="en-SE" dirty="0"/>
          </a:p>
        </p:txBody>
      </p:sp>
    </p:spTree>
    <p:extLst>
      <p:ext uri="{BB962C8B-B14F-4D97-AF65-F5344CB8AC3E}">
        <p14:creationId xmlns:p14="http://schemas.microsoft.com/office/powerpoint/2010/main" val="49922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46E88AC-CF4B-5AE2-A8AF-C40AFBE43788}"/>
              </a:ext>
            </a:extLst>
          </p:cNvPr>
          <p:cNvSpPr>
            <a:spLocks noGrp="1"/>
          </p:cNvSpPr>
          <p:nvPr>
            <p:ph type="title"/>
          </p:nvPr>
        </p:nvSpPr>
        <p:spPr>
          <a:xfrm>
            <a:off x="1103709" y="265373"/>
            <a:ext cx="9360000" cy="657339"/>
          </a:xfrm>
        </p:spPr>
        <p:txBody>
          <a:bodyPr/>
          <a:lstStyle/>
          <a:p>
            <a:r>
              <a:rPr lang="en-GB" sz="4000" dirty="0">
                <a:solidFill>
                  <a:schemeClr val="tx1">
                    <a:lumMod val="65000"/>
                    <a:lumOff val="35000"/>
                  </a:schemeClr>
                </a:solidFill>
              </a:rPr>
              <a:t>Project plan</a:t>
            </a:r>
          </a:p>
        </p:txBody>
      </p:sp>
      <p:pic>
        <p:nvPicPr>
          <p:cNvPr id="3" name="Picture 2">
            <a:extLst>
              <a:ext uri="{FF2B5EF4-FFF2-40B4-BE49-F238E27FC236}">
                <a16:creationId xmlns:a16="http://schemas.microsoft.com/office/drawing/2014/main" id="{D77C59C0-6AF4-12E2-1887-025D2D3E4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 y="922712"/>
            <a:ext cx="9785964" cy="5077537"/>
          </a:xfrm>
          <a:prstGeom prst="rect">
            <a:avLst/>
          </a:prstGeom>
        </p:spPr>
      </p:pic>
    </p:spTree>
    <p:extLst>
      <p:ext uri="{BB962C8B-B14F-4D97-AF65-F5344CB8AC3E}">
        <p14:creationId xmlns:p14="http://schemas.microsoft.com/office/powerpoint/2010/main" val="246202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7044-E8E3-CCEF-9D2C-6AD142A6B5EF}"/>
              </a:ext>
            </a:extLst>
          </p:cNvPr>
          <p:cNvSpPr>
            <a:spLocks noGrp="1"/>
          </p:cNvSpPr>
          <p:nvPr>
            <p:ph type="title"/>
          </p:nvPr>
        </p:nvSpPr>
        <p:spPr/>
        <p:txBody>
          <a:bodyPr/>
          <a:lstStyle/>
          <a:p>
            <a:r>
              <a:rPr lang="en-SE" sz="4200" spc="-1" dirty="0">
                <a:solidFill>
                  <a:srgbClr val="404040"/>
                </a:solidFill>
                <a:latin typeface="Segoe UI Light"/>
              </a:rPr>
              <a:t>STAP Recommendations</a:t>
            </a:r>
          </a:p>
        </p:txBody>
      </p:sp>
      <p:sp>
        <p:nvSpPr>
          <p:cNvPr id="3" name="Content Placeholder 2">
            <a:extLst>
              <a:ext uri="{FF2B5EF4-FFF2-40B4-BE49-F238E27FC236}">
                <a16:creationId xmlns:a16="http://schemas.microsoft.com/office/drawing/2014/main" id="{25C08453-C45E-7280-7415-1C073B831270}"/>
              </a:ext>
            </a:extLst>
          </p:cNvPr>
          <p:cNvSpPr>
            <a:spLocks noGrp="1"/>
          </p:cNvSpPr>
          <p:nvPr>
            <p:ph idx="1"/>
          </p:nvPr>
        </p:nvSpPr>
        <p:spPr/>
        <p:txBody>
          <a:bodyPr/>
          <a:lstStyle/>
          <a:p>
            <a:r>
              <a:rPr lang="en-GB" sz="1800" dirty="0">
                <a:effectLst/>
                <a:latin typeface="CIDFont+F1"/>
              </a:rPr>
              <a:t>The STAP recommends that the SWAP team tries to avoid taking on more tasks that are outside their scope but recognises that this is not always easy to do in practice. </a:t>
            </a:r>
          </a:p>
          <a:p>
            <a:pPr lvl="1"/>
            <a:r>
              <a:rPr lang="en-GB" sz="1400" dirty="0">
                <a:effectLst/>
                <a:latin typeface="CIDFont+F1"/>
              </a:rPr>
              <a:t>One example is that the team run a Kubernetes cluster, which is a standard computing capability that should be provided as a service for the SWAP team to use and not administer themselves. </a:t>
            </a:r>
            <a:endParaRPr lang="en-GB" dirty="0"/>
          </a:p>
          <a:p>
            <a:endParaRPr lang="en-SE" dirty="0"/>
          </a:p>
        </p:txBody>
      </p:sp>
    </p:spTree>
    <p:extLst>
      <p:ext uri="{BB962C8B-B14F-4D97-AF65-F5344CB8AC3E}">
        <p14:creationId xmlns:p14="http://schemas.microsoft.com/office/powerpoint/2010/main" val="25957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1930320" y="1153800"/>
            <a:ext cx="8639640" cy="2387160"/>
          </a:xfrm>
          <a:prstGeom prst="rect">
            <a:avLst/>
          </a:prstGeom>
          <a:noFill/>
          <a:ln w="0">
            <a:noFill/>
          </a:ln>
        </p:spPr>
        <p:txBody>
          <a:bodyPr lIns="90000" anchor="b">
            <a:noAutofit/>
          </a:bodyPr>
          <a:lstStyle/>
          <a:p>
            <a:pPr>
              <a:lnSpc>
                <a:spcPct val="100000"/>
              </a:lnSpc>
              <a:buNone/>
            </a:pPr>
            <a:r>
              <a:rPr lang="en-GB" sz="4200" b="0" strike="noStrike" spc="-1" dirty="0">
                <a:solidFill>
                  <a:srgbClr val="FFFFFF"/>
                </a:solidFill>
                <a:latin typeface="Segoe UI Semibold"/>
              </a:rPr>
              <a:t>Scientific Information Management Systems </a:t>
            </a:r>
            <a:endParaRPr lang="sv-SE" sz="4200" b="0" strike="noStrike" spc="-1" dirty="0">
              <a:solidFill>
                <a:srgbClr val="000000"/>
              </a:solidFill>
              <a:latin typeface="Segoe UI"/>
            </a:endParaRPr>
          </a:p>
        </p:txBody>
      </p:sp>
      <p:sp>
        <p:nvSpPr>
          <p:cNvPr id="268" name="PlaceHolder 2"/>
          <p:cNvSpPr>
            <a:spLocks noGrp="1"/>
          </p:cNvSpPr>
          <p:nvPr>
            <p:ph type="subTitle"/>
          </p:nvPr>
        </p:nvSpPr>
        <p:spPr>
          <a:xfrm>
            <a:off x="1930320" y="3883320"/>
            <a:ext cx="8639640" cy="920880"/>
          </a:xfrm>
          <a:prstGeom prst="rect">
            <a:avLst/>
          </a:prstGeom>
          <a:noFill/>
          <a:ln w="0">
            <a:noFill/>
          </a:ln>
        </p:spPr>
        <p:txBody>
          <a:bodyPr lIns="90000" anchor="t">
            <a:noAutofit/>
          </a:bodyPr>
          <a:lstStyle/>
          <a:p>
            <a:pPr>
              <a:lnSpc>
                <a:spcPct val="100000"/>
              </a:lnSpc>
              <a:buNone/>
              <a:tabLst>
                <a:tab pos="0" algn="l"/>
              </a:tabLst>
            </a:pPr>
            <a:r>
              <a:rPr lang="en-GB" sz="2800" b="0" strike="noStrike" spc="-1" dirty="0">
                <a:solidFill>
                  <a:srgbClr val="FFFFFF"/>
                </a:solidFill>
                <a:latin typeface="Segoe UI"/>
              </a:rPr>
              <a:t>SIMS</a:t>
            </a:r>
            <a:endParaRPr lang="en-US" sz="2800" b="0" strike="noStrike" spc="-1" dirty="0">
              <a:latin typeface="Arial"/>
            </a:endParaRPr>
          </a:p>
        </p:txBody>
      </p:sp>
      <p:sp>
        <p:nvSpPr>
          <p:cNvPr id="269" name="PlaceHolder 3"/>
          <p:cNvSpPr>
            <a:spLocks noGrp="1"/>
          </p:cNvSpPr>
          <p:nvPr>
            <p:ph/>
          </p:nvPr>
        </p:nvSpPr>
        <p:spPr>
          <a:xfrm>
            <a:off x="1930320" y="5605560"/>
            <a:ext cx="6290640" cy="459360"/>
          </a:xfrm>
          <a:prstGeom prst="rect">
            <a:avLst/>
          </a:prstGeom>
          <a:noFill/>
          <a:ln w="0">
            <a:noFill/>
          </a:ln>
        </p:spPr>
        <p:txBody>
          <a:bodyPr lIns="90000" tIns="18000" bIns="36000" anchor="b">
            <a:noAutofit/>
          </a:bodyPr>
          <a:lstStyle/>
          <a:p>
            <a:pPr>
              <a:lnSpc>
                <a:spcPct val="100000"/>
              </a:lnSpc>
              <a:buNone/>
              <a:tabLst>
                <a:tab pos="0" algn="l"/>
              </a:tabLst>
            </a:pPr>
            <a:r>
              <a:rPr lang="en-GB" sz="1200" b="1" strike="noStrike" cap="all" spc="117" dirty="0">
                <a:solidFill>
                  <a:srgbClr val="FFFFFF"/>
                </a:solidFill>
                <a:latin typeface="Segoe UI"/>
              </a:rPr>
              <a:t>PRESENTED BY Fredrik Bolmsten</a:t>
            </a:r>
            <a:endParaRPr lang="sv-SE" sz="1200" b="0" strike="noStrike" spc="-1" dirty="0">
              <a:solidFill>
                <a:srgbClr val="666666"/>
              </a:solidFill>
              <a:latin typeface="Segoe UI"/>
            </a:endParaRPr>
          </a:p>
        </p:txBody>
      </p:sp>
      <p:sp>
        <p:nvSpPr>
          <p:cNvPr id="270" name="PlaceHolder 4"/>
          <p:cNvSpPr>
            <a:spLocks noGrp="1"/>
          </p:cNvSpPr>
          <p:nvPr>
            <p:ph type="dt" idx="17"/>
          </p:nvPr>
        </p:nvSpPr>
        <p:spPr>
          <a:xfrm>
            <a:off x="1930320" y="6117840"/>
            <a:ext cx="3214800" cy="459360"/>
          </a:xfrm>
          <a:prstGeom prst="rect">
            <a:avLst/>
          </a:prstGeom>
          <a:noFill/>
          <a:ln w="0">
            <a:noFill/>
          </a:ln>
        </p:spPr>
        <p:txBody>
          <a:bodyPr anchor="ctr">
            <a:noAutofit/>
          </a:bodyPr>
          <a:lstStyle>
            <a:lvl1pPr>
              <a:lnSpc>
                <a:spcPct val="100000"/>
              </a:lnSpc>
              <a:buNone/>
              <a:defRPr lang="sv-SE" sz="1200" b="1" strike="noStrike" spc="77">
                <a:solidFill>
                  <a:srgbClr val="FFFFFF"/>
                </a:solidFill>
                <a:latin typeface="Segoe UI"/>
              </a:defRPr>
            </a:lvl1pPr>
          </a:lstStyle>
          <a:p>
            <a:pPr>
              <a:lnSpc>
                <a:spcPct val="100000"/>
              </a:lnSpc>
              <a:buNone/>
            </a:pPr>
            <a:fld id="{C993AB38-4B9C-4E74-8986-E54A6898D3AB}" type="datetime1">
              <a:rPr lang="sv-SE" sz="1200" b="1" strike="noStrike" spc="77">
                <a:solidFill>
                  <a:srgbClr val="FFFFFF"/>
                </a:solidFill>
                <a:latin typeface="Segoe UI"/>
              </a:rPr>
              <a:t>2024-04-12</a:t>
            </a:fld>
            <a:endParaRPr lang="en-US" sz="12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p:cNvSpPr>
          <p:nvPr>
            <p:ph type="title"/>
          </p:nvPr>
        </p:nvSpPr>
        <p:spPr>
          <a:xfrm>
            <a:off x="1103760" y="265320"/>
            <a:ext cx="9359640" cy="657000"/>
          </a:xfrm>
          <a:prstGeom prst="rect">
            <a:avLst/>
          </a:prstGeom>
          <a:noFill/>
          <a:ln w="0">
            <a:noFill/>
          </a:ln>
        </p:spPr>
        <p:txBody>
          <a:bodyPr lIns="90000" bIns="18000" anchor="t">
            <a:noAutofit/>
          </a:bodyPr>
          <a:lstStyle/>
          <a:p>
            <a:pPr>
              <a:lnSpc>
                <a:spcPct val="90000"/>
              </a:lnSpc>
              <a:buNone/>
            </a:pPr>
            <a:r>
              <a:rPr lang="en-US" sz="4200" b="0" strike="noStrike" spc="-1" dirty="0">
                <a:solidFill>
                  <a:srgbClr val="666666"/>
                </a:solidFill>
                <a:latin typeface="Segoe UI Light"/>
              </a:rPr>
              <a:t>SWOT</a:t>
            </a:r>
            <a:endParaRPr lang="sv-SE" sz="4200" b="0" strike="noStrike" spc="-1" dirty="0">
              <a:solidFill>
                <a:srgbClr val="000000"/>
              </a:solidFill>
              <a:latin typeface="Segoe UI"/>
            </a:endParaRPr>
          </a:p>
        </p:txBody>
      </p:sp>
      <p:grpSp>
        <p:nvGrpSpPr>
          <p:cNvPr id="408" name="Google Shape;593;p25"/>
          <p:cNvGrpSpPr/>
          <p:nvPr/>
        </p:nvGrpSpPr>
        <p:grpSpPr>
          <a:xfrm>
            <a:off x="1244880" y="1084320"/>
            <a:ext cx="4288320" cy="2406960"/>
            <a:chOff x="1244880" y="1084320"/>
            <a:chExt cx="4288320" cy="2406960"/>
          </a:xfrm>
        </p:grpSpPr>
        <p:sp>
          <p:nvSpPr>
            <p:cNvPr id="409" name="Google Shape;594;p25"/>
            <p:cNvSpPr/>
            <p:nvPr/>
          </p:nvSpPr>
          <p:spPr>
            <a:xfrm rot="16200000">
              <a:off x="1330560" y="1190520"/>
              <a:ext cx="1718640" cy="1637640"/>
            </a:xfrm>
            <a:custGeom>
              <a:avLst/>
              <a:gdLst/>
              <a:ahLst/>
              <a:cxnLst/>
              <a:rect l="l" t="t" r="r" b="b"/>
              <a:pathLst>
                <a:path w="29695" h="29957">
                  <a:moveTo>
                    <a:pt x="0" y="1"/>
                  </a:moveTo>
                  <a:lnTo>
                    <a:pt x="0" y="3347"/>
                  </a:lnTo>
                  <a:lnTo>
                    <a:pt x="26611" y="29957"/>
                  </a:lnTo>
                  <a:lnTo>
                    <a:pt x="29694" y="29957"/>
                  </a:lnTo>
                  <a:lnTo>
                    <a:pt x="28278" y="26266"/>
                  </a:lnTo>
                  <a:lnTo>
                    <a:pt x="3012" y="656"/>
                  </a:lnTo>
                  <a:lnTo>
                    <a:pt x="0" y="1"/>
                  </a:lnTo>
                  <a:close/>
                </a:path>
              </a:pathLst>
            </a:custGeom>
            <a:solidFill>
              <a:srgbClr val="4685BC"/>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10" name="Google Shape;595;p25"/>
            <p:cNvSpPr/>
            <p:nvPr/>
          </p:nvSpPr>
          <p:spPr>
            <a:xfrm>
              <a:off x="1498680" y="1357200"/>
              <a:ext cx="4034520" cy="2134080"/>
            </a:xfrm>
            <a:custGeom>
              <a:avLst/>
              <a:gdLst/>
              <a:ahLst/>
              <a:cxnLst/>
              <a:rect l="l" t="t" r="r" b="b"/>
              <a:pathLst>
                <a:path w="102668" h="57508">
                  <a:moveTo>
                    <a:pt x="2596" y="0"/>
                  </a:moveTo>
                  <a:cubicBezTo>
                    <a:pt x="1167" y="0"/>
                    <a:pt x="0" y="1155"/>
                    <a:pt x="0" y="2584"/>
                  </a:cubicBezTo>
                  <a:lnTo>
                    <a:pt x="0" y="54924"/>
                  </a:lnTo>
                  <a:cubicBezTo>
                    <a:pt x="0" y="56353"/>
                    <a:pt x="1167" y="57508"/>
                    <a:pt x="2596" y="57508"/>
                  </a:cubicBezTo>
                  <a:lnTo>
                    <a:pt x="100072" y="57508"/>
                  </a:lnTo>
                  <a:cubicBezTo>
                    <a:pt x="101501" y="57508"/>
                    <a:pt x="102668" y="56353"/>
                    <a:pt x="102668" y="54924"/>
                  </a:cubicBezTo>
                  <a:lnTo>
                    <a:pt x="102668" y="2584"/>
                  </a:lnTo>
                  <a:cubicBezTo>
                    <a:pt x="102668" y="1155"/>
                    <a:pt x="101501" y="0"/>
                    <a:pt x="100072"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548640" tIns="91440" rIns="548640" bIns="91440" anchor="ctr">
              <a:noAutofit/>
            </a:bodyPr>
            <a:lstStyle/>
            <a:p>
              <a:pPr algn="ctr">
                <a:lnSpc>
                  <a:spcPct val="100000"/>
                </a:lnSpc>
                <a:buNone/>
                <a:tabLst>
                  <a:tab pos="0" algn="l"/>
                </a:tabLst>
              </a:pPr>
              <a:endParaRPr lang="en-US" sz="1200" spc="-1" dirty="0">
                <a:latin typeface="Arial"/>
              </a:endParaRPr>
            </a:p>
            <a:p>
              <a:pPr algn="ctr">
                <a:lnSpc>
                  <a:spcPct val="100000"/>
                </a:lnSpc>
                <a:buNone/>
                <a:tabLst>
                  <a:tab pos="0" algn="l"/>
                </a:tabLst>
              </a:pPr>
              <a:r>
                <a:rPr lang="en-US" sz="1200" spc="-1" dirty="0">
                  <a:latin typeface="Arial"/>
                </a:rPr>
                <a:t>Group is overall happy and working well together. </a:t>
              </a:r>
            </a:p>
            <a:p>
              <a:pPr algn="ctr">
                <a:lnSpc>
                  <a:spcPct val="100000"/>
                </a:lnSpc>
                <a:buNone/>
                <a:tabLst>
                  <a:tab pos="0" algn="l"/>
                </a:tabLst>
              </a:pPr>
              <a:endParaRPr lang="en-US" sz="1200" spc="-1" dirty="0">
                <a:latin typeface="Arial"/>
              </a:endParaRPr>
            </a:p>
          </p:txBody>
        </p:sp>
        <p:sp>
          <p:nvSpPr>
            <p:cNvPr id="411" name="Google Shape;596;p25"/>
            <p:cNvSpPr/>
            <p:nvPr/>
          </p:nvSpPr>
          <p:spPr>
            <a:xfrm rot="16200000">
              <a:off x="1327680" y="1193400"/>
              <a:ext cx="1718640" cy="1632240"/>
            </a:xfrm>
            <a:custGeom>
              <a:avLst/>
              <a:gdLst/>
              <a:ahLst/>
              <a:cxnLst/>
              <a:rect l="l" t="t" r="r" b="b"/>
              <a:pathLst>
                <a:path w="29695" h="29862">
                  <a:moveTo>
                    <a:pt x="0" y="1"/>
                  </a:moveTo>
                  <a:lnTo>
                    <a:pt x="29694" y="29862"/>
                  </a:lnTo>
                  <a:lnTo>
                    <a:pt x="29694" y="16170"/>
                  </a:lnTo>
                  <a:lnTo>
                    <a:pt x="13526" y="1"/>
                  </a:lnTo>
                  <a:close/>
                </a:path>
              </a:pathLst>
            </a:custGeom>
            <a:solidFill>
              <a:srgbClr val="5EB2FC"/>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12" name="Google Shape;597;p25"/>
            <p:cNvSpPr/>
            <p:nvPr/>
          </p:nvSpPr>
          <p:spPr>
            <a:xfrm rot="18900000">
              <a:off x="1149120" y="1614600"/>
              <a:ext cx="1675800" cy="42408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ctr">
              <a:noAutofit/>
            </a:bodyPr>
            <a:lstStyle/>
            <a:p>
              <a:pPr algn="ctr">
                <a:lnSpc>
                  <a:spcPct val="100000"/>
                </a:lnSpc>
                <a:buNone/>
                <a:tabLst>
                  <a:tab pos="0" algn="l"/>
                </a:tabLst>
              </a:pPr>
              <a:r>
                <a:rPr lang="en" sz="1500" b="0" strike="noStrike" spc="-1">
                  <a:solidFill>
                    <a:srgbClr val="FFFFFF"/>
                  </a:solidFill>
                  <a:latin typeface="Fira Sans Extra Condensed Medium"/>
                  <a:ea typeface="Fira Sans Extra Condensed Medium"/>
                </a:rPr>
                <a:t>Strengths</a:t>
              </a:r>
              <a:endParaRPr lang="en-US" sz="1500" b="0" strike="noStrike" spc="-1">
                <a:latin typeface="Arial"/>
              </a:endParaRPr>
            </a:p>
          </p:txBody>
        </p:sp>
      </p:grpSp>
      <p:grpSp>
        <p:nvGrpSpPr>
          <p:cNvPr id="413" name="Google Shape;598;p25"/>
          <p:cNvGrpSpPr/>
          <p:nvPr/>
        </p:nvGrpSpPr>
        <p:grpSpPr>
          <a:xfrm>
            <a:off x="5722560" y="1057320"/>
            <a:ext cx="4604400" cy="2434320"/>
            <a:chOff x="5722560" y="1057320"/>
            <a:chExt cx="4604400" cy="2434320"/>
          </a:xfrm>
        </p:grpSpPr>
        <p:sp>
          <p:nvSpPr>
            <p:cNvPr id="414" name="Google Shape;599;p25"/>
            <p:cNvSpPr/>
            <p:nvPr/>
          </p:nvSpPr>
          <p:spPr>
            <a:xfrm>
              <a:off x="8399880" y="1164240"/>
              <a:ext cx="1914840" cy="1686240"/>
            </a:xfrm>
            <a:custGeom>
              <a:avLst/>
              <a:gdLst/>
              <a:ahLst/>
              <a:cxnLst/>
              <a:rect l="l" t="t" r="r" b="b"/>
              <a:pathLst>
                <a:path w="29695" h="29957">
                  <a:moveTo>
                    <a:pt x="0" y="1"/>
                  </a:moveTo>
                  <a:lnTo>
                    <a:pt x="0" y="3347"/>
                  </a:lnTo>
                  <a:lnTo>
                    <a:pt x="26611" y="29957"/>
                  </a:lnTo>
                  <a:lnTo>
                    <a:pt x="29694" y="29957"/>
                  </a:lnTo>
                  <a:lnTo>
                    <a:pt x="28278" y="26266"/>
                  </a:lnTo>
                  <a:lnTo>
                    <a:pt x="3012" y="656"/>
                  </a:lnTo>
                  <a:lnTo>
                    <a:pt x="0" y="1"/>
                  </a:lnTo>
                  <a:close/>
                </a:path>
              </a:pathLst>
            </a:custGeom>
            <a:solidFill>
              <a:srgbClr val="2020BA"/>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15" name="Google Shape;600;p25"/>
            <p:cNvSpPr/>
            <p:nvPr/>
          </p:nvSpPr>
          <p:spPr>
            <a:xfrm>
              <a:off x="5722560" y="1352160"/>
              <a:ext cx="4376520" cy="2139480"/>
            </a:xfrm>
            <a:custGeom>
              <a:avLst/>
              <a:gdLst/>
              <a:ahLst/>
              <a:cxnLst/>
              <a:rect l="l" t="t" r="r" b="b"/>
              <a:pathLst>
                <a:path w="102668" h="57508">
                  <a:moveTo>
                    <a:pt x="2584" y="0"/>
                  </a:moveTo>
                  <a:cubicBezTo>
                    <a:pt x="1155" y="0"/>
                    <a:pt x="0" y="1155"/>
                    <a:pt x="0" y="2584"/>
                  </a:cubicBezTo>
                  <a:lnTo>
                    <a:pt x="0" y="54924"/>
                  </a:lnTo>
                  <a:cubicBezTo>
                    <a:pt x="0" y="56353"/>
                    <a:pt x="1155" y="57508"/>
                    <a:pt x="2584" y="57508"/>
                  </a:cubicBezTo>
                  <a:lnTo>
                    <a:pt x="100072" y="57508"/>
                  </a:lnTo>
                  <a:cubicBezTo>
                    <a:pt x="101501" y="57508"/>
                    <a:pt x="102668" y="56353"/>
                    <a:pt x="102668" y="54924"/>
                  </a:cubicBezTo>
                  <a:lnTo>
                    <a:pt x="102668" y="2584"/>
                  </a:lnTo>
                  <a:cubicBezTo>
                    <a:pt x="102668" y="1155"/>
                    <a:pt x="101501" y="0"/>
                    <a:pt x="100072"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548640" tIns="91440" rIns="548640" bIns="91440" anchor="ctr">
              <a:noAutofit/>
            </a:bodyPr>
            <a:lstStyle/>
            <a:p>
              <a:pPr algn="ctr">
                <a:lnSpc>
                  <a:spcPct val="100000"/>
                </a:lnSpc>
                <a:buNone/>
                <a:tabLst>
                  <a:tab pos="0" algn="l"/>
                </a:tabLst>
              </a:pPr>
              <a:r>
                <a:rPr lang="en-US" sz="1200" b="0" strike="noStrike" spc="-1" dirty="0">
                  <a:solidFill>
                    <a:srgbClr val="434343"/>
                  </a:solidFill>
                  <a:latin typeface="Roboto"/>
                  <a:ea typeface="Roboto"/>
                </a:rPr>
                <a:t>Large scope with small team means that single points of failure will continue being a issue</a:t>
              </a:r>
              <a:endParaRPr lang="en-US" sz="1200" b="0" strike="noStrike" spc="-1" dirty="0">
                <a:latin typeface="Arial"/>
              </a:endParaRPr>
            </a:p>
          </p:txBody>
        </p:sp>
        <p:sp>
          <p:nvSpPr>
            <p:cNvPr id="416" name="Google Shape;601;p25"/>
            <p:cNvSpPr/>
            <p:nvPr/>
          </p:nvSpPr>
          <p:spPr>
            <a:xfrm>
              <a:off x="8399880" y="1164240"/>
              <a:ext cx="1914840" cy="1680840"/>
            </a:xfrm>
            <a:custGeom>
              <a:avLst/>
              <a:gdLst/>
              <a:ahLst/>
              <a:cxnLst/>
              <a:rect l="l" t="t" r="r" b="b"/>
              <a:pathLst>
                <a:path w="29695" h="29862">
                  <a:moveTo>
                    <a:pt x="0" y="1"/>
                  </a:moveTo>
                  <a:lnTo>
                    <a:pt x="29694" y="29862"/>
                  </a:lnTo>
                  <a:lnTo>
                    <a:pt x="29694" y="16170"/>
                  </a:lnTo>
                  <a:lnTo>
                    <a:pt x="13526" y="1"/>
                  </a:lnTo>
                  <a:close/>
                </a:path>
              </a:pathLst>
            </a:custGeom>
            <a:solidFill>
              <a:schemeClr val="accent4"/>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17" name="Google Shape;602;p25"/>
            <p:cNvSpPr/>
            <p:nvPr/>
          </p:nvSpPr>
          <p:spPr>
            <a:xfrm rot="2700000">
              <a:off x="8758440" y="1560240"/>
              <a:ext cx="1630080" cy="50040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ctr">
              <a:noAutofit/>
            </a:bodyPr>
            <a:lstStyle/>
            <a:p>
              <a:pPr algn="ctr">
                <a:lnSpc>
                  <a:spcPct val="100000"/>
                </a:lnSpc>
                <a:buNone/>
                <a:tabLst>
                  <a:tab pos="0" algn="l"/>
                </a:tabLst>
              </a:pPr>
              <a:r>
                <a:rPr lang="en" sz="1500" b="0" strike="noStrike" spc="-1">
                  <a:solidFill>
                    <a:srgbClr val="FFFFFF"/>
                  </a:solidFill>
                  <a:latin typeface="Fira Sans Extra Condensed Medium"/>
                  <a:ea typeface="Fira Sans Extra Condensed Medium"/>
                </a:rPr>
                <a:t>Weaknesses</a:t>
              </a:r>
              <a:endParaRPr lang="en-US" sz="1500" b="0" strike="noStrike" spc="-1">
                <a:latin typeface="Arial"/>
              </a:endParaRPr>
            </a:p>
          </p:txBody>
        </p:sp>
      </p:grpSp>
      <p:grpSp>
        <p:nvGrpSpPr>
          <p:cNvPr id="418" name="Google Shape;603;p25"/>
          <p:cNvGrpSpPr/>
          <p:nvPr/>
        </p:nvGrpSpPr>
        <p:grpSpPr>
          <a:xfrm>
            <a:off x="5765400" y="3679920"/>
            <a:ext cx="4538520" cy="2545920"/>
            <a:chOff x="5765400" y="3679920"/>
            <a:chExt cx="4538520" cy="2545920"/>
          </a:xfrm>
        </p:grpSpPr>
        <p:sp>
          <p:nvSpPr>
            <p:cNvPr id="419" name="Google Shape;604;p25"/>
            <p:cNvSpPr/>
            <p:nvPr/>
          </p:nvSpPr>
          <p:spPr>
            <a:xfrm rot="5400000">
              <a:off x="8429400" y="4307400"/>
              <a:ext cx="1727280" cy="1858320"/>
            </a:xfrm>
            <a:custGeom>
              <a:avLst/>
              <a:gdLst/>
              <a:ahLst/>
              <a:cxnLst/>
              <a:rect l="l" t="t" r="r" b="b"/>
              <a:pathLst>
                <a:path w="29695" h="29957">
                  <a:moveTo>
                    <a:pt x="0" y="1"/>
                  </a:moveTo>
                  <a:lnTo>
                    <a:pt x="0" y="3347"/>
                  </a:lnTo>
                  <a:lnTo>
                    <a:pt x="26611" y="29957"/>
                  </a:lnTo>
                  <a:lnTo>
                    <a:pt x="29694" y="29957"/>
                  </a:lnTo>
                  <a:lnTo>
                    <a:pt x="28278" y="26266"/>
                  </a:lnTo>
                  <a:lnTo>
                    <a:pt x="3012" y="656"/>
                  </a:lnTo>
                  <a:lnTo>
                    <a:pt x="0" y="1"/>
                  </a:lnTo>
                  <a:close/>
                </a:path>
              </a:pathLst>
            </a:custGeom>
            <a:solidFill>
              <a:srgbClr val="C6282F"/>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20" name="Google Shape;605;p25"/>
            <p:cNvSpPr/>
            <p:nvPr/>
          </p:nvSpPr>
          <p:spPr>
            <a:xfrm>
              <a:off x="5765400" y="3679920"/>
              <a:ext cx="4247280" cy="2231280"/>
            </a:xfrm>
            <a:custGeom>
              <a:avLst/>
              <a:gdLst/>
              <a:ahLst/>
              <a:cxnLst/>
              <a:rect l="l" t="t" r="r" b="b"/>
              <a:pathLst>
                <a:path w="102668" h="57519">
                  <a:moveTo>
                    <a:pt x="2584" y="0"/>
                  </a:moveTo>
                  <a:cubicBezTo>
                    <a:pt x="1155" y="0"/>
                    <a:pt x="0" y="1167"/>
                    <a:pt x="0" y="2596"/>
                  </a:cubicBezTo>
                  <a:lnTo>
                    <a:pt x="0" y="54923"/>
                  </a:lnTo>
                  <a:cubicBezTo>
                    <a:pt x="0" y="56352"/>
                    <a:pt x="1155" y="57519"/>
                    <a:pt x="2584" y="57519"/>
                  </a:cubicBezTo>
                  <a:lnTo>
                    <a:pt x="100072" y="57519"/>
                  </a:lnTo>
                  <a:cubicBezTo>
                    <a:pt x="101501" y="57519"/>
                    <a:pt x="102668" y="56352"/>
                    <a:pt x="102668" y="54923"/>
                  </a:cubicBezTo>
                  <a:lnTo>
                    <a:pt x="102668" y="2596"/>
                  </a:lnTo>
                  <a:cubicBezTo>
                    <a:pt x="102668" y="1167"/>
                    <a:pt x="101501" y="0"/>
                    <a:pt x="100072"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548640" tIns="91440" rIns="548640" bIns="91440" anchor="ctr">
              <a:noAutofit/>
            </a:bodyPr>
            <a:lstStyle/>
            <a:p>
              <a:pPr algn="ctr">
                <a:lnSpc>
                  <a:spcPct val="100000"/>
                </a:lnSpc>
                <a:buNone/>
                <a:tabLst>
                  <a:tab pos="0" algn="l"/>
                </a:tabLst>
              </a:pPr>
              <a:r>
                <a:rPr lang="en-US" sz="1200" spc="-1" dirty="0">
                  <a:latin typeface="Arial"/>
                </a:rPr>
                <a:t>Increased collaboration with other facilities for software development. </a:t>
              </a:r>
            </a:p>
            <a:p>
              <a:pPr algn="ctr">
                <a:lnSpc>
                  <a:spcPct val="100000"/>
                </a:lnSpc>
                <a:buNone/>
                <a:tabLst>
                  <a:tab pos="0" algn="l"/>
                </a:tabLst>
              </a:pPr>
              <a:endParaRPr lang="en-US" sz="1200" spc="-1" dirty="0">
                <a:latin typeface="Arial"/>
              </a:endParaRPr>
            </a:p>
            <a:p>
              <a:pPr algn="ctr">
                <a:lnSpc>
                  <a:spcPct val="100000"/>
                </a:lnSpc>
                <a:buNone/>
                <a:tabLst>
                  <a:tab pos="0" algn="l"/>
                </a:tabLst>
              </a:pPr>
              <a:r>
                <a:rPr lang="en-US" sz="1200" spc="-1" dirty="0">
                  <a:latin typeface="Arial"/>
                </a:rPr>
                <a:t>New grant opportunities consolidate software </a:t>
              </a:r>
              <a:endParaRPr lang="en-US" sz="1200" b="0" strike="noStrike" spc="-1" dirty="0">
                <a:latin typeface="Arial"/>
              </a:endParaRPr>
            </a:p>
          </p:txBody>
        </p:sp>
        <p:sp>
          <p:nvSpPr>
            <p:cNvPr id="421" name="Google Shape;606;p25"/>
            <p:cNvSpPr/>
            <p:nvPr/>
          </p:nvSpPr>
          <p:spPr>
            <a:xfrm rot="5400000">
              <a:off x="8432280" y="4310280"/>
              <a:ext cx="1727280" cy="1852560"/>
            </a:xfrm>
            <a:custGeom>
              <a:avLst/>
              <a:gdLst/>
              <a:ahLst/>
              <a:cxnLst/>
              <a:rect l="l" t="t" r="r" b="b"/>
              <a:pathLst>
                <a:path w="29695" h="29862">
                  <a:moveTo>
                    <a:pt x="0" y="1"/>
                  </a:moveTo>
                  <a:lnTo>
                    <a:pt x="29694" y="29862"/>
                  </a:lnTo>
                  <a:lnTo>
                    <a:pt x="29694" y="16170"/>
                  </a:lnTo>
                  <a:lnTo>
                    <a:pt x="13526" y="1"/>
                  </a:lnTo>
                  <a:close/>
                </a:path>
              </a:pathLst>
            </a:custGeom>
            <a:solidFill>
              <a:schemeClr val="accent6"/>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22" name="Google Shape;607;p25"/>
            <p:cNvSpPr/>
            <p:nvPr/>
          </p:nvSpPr>
          <p:spPr>
            <a:xfrm rot="18900000">
              <a:off x="8611200" y="5205600"/>
              <a:ext cx="1796400" cy="45108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ctr">
              <a:noAutofit/>
            </a:bodyPr>
            <a:lstStyle/>
            <a:p>
              <a:pPr algn="ctr">
                <a:lnSpc>
                  <a:spcPct val="100000"/>
                </a:lnSpc>
                <a:buNone/>
                <a:tabLst>
                  <a:tab pos="0" algn="l"/>
                </a:tabLst>
              </a:pPr>
              <a:r>
                <a:rPr lang="en" sz="1500" b="0" strike="noStrike" spc="-1">
                  <a:solidFill>
                    <a:srgbClr val="FFFFFF"/>
                  </a:solidFill>
                  <a:latin typeface="Fira Sans Extra Condensed Medium"/>
                  <a:ea typeface="Fira Sans Extra Condensed Medium"/>
                </a:rPr>
                <a:t>Opportunities</a:t>
              </a:r>
              <a:endParaRPr lang="en-US" sz="1500" b="0" strike="noStrike" spc="-1">
                <a:latin typeface="Arial"/>
              </a:endParaRPr>
            </a:p>
          </p:txBody>
        </p:sp>
      </p:grpSp>
      <p:grpSp>
        <p:nvGrpSpPr>
          <p:cNvPr id="423" name="Google Shape;608;p25"/>
          <p:cNvGrpSpPr/>
          <p:nvPr/>
        </p:nvGrpSpPr>
        <p:grpSpPr>
          <a:xfrm>
            <a:off x="1246680" y="3679920"/>
            <a:ext cx="4286880" cy="2544480"/>
            <a:chOff x="1246680" y="3679920"/>
            <a:chExt cx="4286880" cy="2544480"/>
          </a:xfrm>
        </p:grpSpPr>
        <p:sp>
          <p:nvSpPr>
            <p:cNvPr id="424" name="Google Shape;609;p25"/>
            <p:cNvSpPr/>
            <p:nvPr/>
          </p:nvSpPr>
          <p:spPr>
            <a:xfrm rot="10800000">
              <a:off x="1337400" y="4383720"/>
              <a:ext cx="1728000" cy="1753920"/>
            </a:xfrm>
            <a:custGeom>
              <a:avLst/>
              <a:gdLst/>
              <a:ahLst/>
              <a:cxnLst/>
              <a:rect l="l" t="t" r="r" b="b"/>
              <a:pathLst>
                <a:path w="29695" h="29957">
                  <a:moveTo>
                    <a:pt x="0" y="1"/>
                  </a:moveTo>
                  <a:lnTo>
                    <a:pt x="0" y="3347"/>
                  </a:lnTo>
                  <a:lnTo>
                    <a:pt x="26611" y="29957"/>
                  </a:lnTo>
                  <a:lnTo>
                    <a:pt x="29694" y="29957"/>
                  </a:lnTo>
                  <a:lnTo>
                    <a:pt x="28278" y="26266"/>
                  </a:lnTo>
                  <a:lnTo>
                    <a:pt x="3012" y="656"/>
                  </a:lnTo>
                  <a:lnTo>
                    <a:pt x="0" y="1"/>
                  </a:lnTo>
                  <a:close/>
                </a:path>
              </a:pathLst>
            </a:custGeom>
            <a:solidFill>
              <a:srgbClr val="E09214"/>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25" name="Google Shape;610;p25"/>
            <p:cNvSpPr/>
            <p:nvPr/>
          </p:nvSpPr>
          <p:spPr>
            <a:xfrm>
              <a:off x="1512360" y="3679920"/>
              <a:ext cx="4021200" cy="2265840"/>
            </a:xfrm>
            <a:custGeom>
              <a:avLst/>
              <a:gdLst/>
              <a:ahLst/>
              <a:cxnLst/>
              <a:rect l="l" t="t" r="r" b="b"/>
              <a:pathLst>
                <a:path w="102668" h="57519">
                  <a:moveTo>
                    <a:pt x="2596" y="0"/>
                  </a:moveTo>
                  <a:cubicBezTo>
                    <a:pt x="1167" y="0"/>
                    <a:pt x="0" y="1167"/>
                    <a:pt x="0" y="2596"/>
                  </a:cubicBezTo>
                  <a:lnTo>
                    <a:pt x="0" y="54923"/>
                  </a:lnTo>
                  <a:cubicBezTo>
                    <a:pt x="0" y="56352"/>
                    <a:pt x="1167" y="57519"/>
                    <a:pt x="2596" y="57519"/>
                  </a:cubicBezTo>
                  <a:lnTo>
                    <a:pt x="100072" y="57519"/>
                  </a:lnTo>
                  <a:cubicBezTo>
                    <a:pt x="101501" y="57519"/>
                    <a:pt x="102668" y="56352"/>
                    <a:pt x="102668" y="54923"/>
                  </a:cubicBezTo>
                  <a:lnTo>
                    <a:pt x="102668" y="2596"/>
                  </a:lnTo>
                  <a:cubicBezTo>
                    <a:pt x="102668" y="1167"/>
                    <a:pt x="101501" y="0"/>
                    <a:pt x="100072"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548640" tIns="91440" rIns="548640" bIns="91440" anchor="ctr">
              <a:noAutofit/>
            </a:bodyPr>
            <a:lstStyle/>
            <a:p>
              <a:pPr algn="ctr">
                <a:lnSpc>
                  <a:spcPct val="100000"/>
                </a:lnSpc>
                <a:buNone/>
                <a:tabLst>
                  <a:tab pos="0" algn="l"/>
                </a:tabLst>
              </a:pPr>
              <a:r>
                <a:rPr lang="en-US" sz="1200" b="0" strike="noStrike" spc="-1" dirty="0">
                  <a:solidFill>
                    <a:srgbClr val="434343"/>
                  </a:solidFill>
                  <a:latin typeface="Roboto"/>
                  <a:ea typeface="Roboto"/>
                </a:rPr>
                <a:t>Loss of connection with main site</a:t>
              </a:r>
            </a:p>
          </p:txBody>
        </p:sp>
        <p:sp>
          <p:nvSpPr>
            <p:cNvPr id="426" name="Google Shape;611;p25"/>
            <p:cNvSpPr/>
            <p:nvPr/>
          </p:nvSpPr>
          <p:spPr>
            <a:xfrm rot="10800000">
              <a:off x="1337400" y="4389480"/>
              <a:ext cx="1728000" cy="1748160"/>
            </a:xfrm>
            <a:custGeom>
              <a:avLst/>
              <a:gdLst/>
              <a:ahLst/>
              <a:cxnLst/>
              <a:rect l="l" t="t" r="r" b="b"/>
              <a:pathLst>
                <a:path w="29695" h="29862">
                  <a:moveTo>
                    <a:pt x="0" y="1"/>
                  </a:moveTo>
                  <a:lnTo>
                    <a:pt x="29694" y="29862"/>
                  </a:lnTo>
                  <a:lnTo>
                    <a:pt x="29694" y="16170"/>
                  </a:lnTo>
                  <a:lnTo>
                    <a:pt x="13526"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27" name="Google Shape;612;p25"/>
            <p:cNvSpPr/>
            <p:nvPr/>
          </p:nvSpPr>
          <p:spPr>
            <a:xfrm rot="2700000">
              <a:off x="1158120" y="5238720"/>
              <a:ext cx="1695240" cy="452160"/>
            </a:xfrm>
            <a:prstGeom prst="rect">
              <a:avLst/>
            </a:prstGeom>
            <a:noFill/>
            <a:ln w="0">
              <a:noFill/>
            </a:ln>
          </p:spPr>
          <p:style>
            <a:lnRef idx="0">
              <a:scrgbClr r="0" g="0" b="0"/>
            </a:lnRef>
            <a:fillRef idx="0">
              <a:scrgbClr r="0" g="0" b="0"/>
            </a:fillRef>
            <a:effectRef idx="0">
              <a:scrgbClr r="0" g="0" b="0"/>
            </a:effectRef>
            <a:fontRef idx="minor"/>
          </p:style>
          <p:txBody>
            <a:bodyPr lIns="0" tIns="91440" rIns="0" bIns="91440" anchor="ctr">
              <a:noAutofit/>
            </a:bodyPr>
            <a:lstStyle/>
            <a:p>
              <a:pPr algn="ctr">
                <a:lnSpc>
                  <a:spcPct val="100000"/>
                </a:lnSpc>
                <a:buNone/>
                <a:tabLst>
                  <a:tab pos="0" algn="l"/>
                </a:tabLst>
              </a:pPr>
              <a:r>
                <a:rPr lang="en" sz="1500" b="0" strike="noStrike" spc="-1">
                  <a:solidFill>
                    <a:srgbClr val="FFFFFF"/>
                  </a:solidFill>
                  <a:latin typeface="Fira Sans Extra Condensed Medium"/>
                  <a:ea typeface="Fira Sans Extra Condensed Medium"/>
                </a:rPr>
                <a:t>Threats</a:t>
              </a:r>
              <a:endParaRPr lang="en-US" sz="1500" b="0" strike="noStrike" spc="-1">
                <a:latin typeface="Arial"/>
              </a:endParaRPr>
            </a:p>
          </p:txBody>
        </p:sp>
      </p:grpSp>
      <p:grpSp>
        <p:nvGrpSpPr>
          <p:cNvPr id="428" name="Google Shape;613;p25"/>
          <p:cNvGrpSpPr/>
          <p:nvPr/>
        </p:nvGrpSpPr>
        <p:grpSpPr>
          <a:xfrm>
            <a:off x="4923720" y="2949120"/>
            <a:ext cx="1425960" cy="1423440"/>
            <a:chOff x="4923720" y="2949120"/>
            <a:chExt cx="1425960" cy="1423440"/>
          </a:xfrm>
        </p:grpSpPr>
        <p:sp>
          <p:nvSpPr>
            <p:cNvPr id="429" name="Google Shape;614;p25"/>
            <p:cNvSpPr/>
            <p:nvPr/>
          </p:nvSpPr>
          <p:spPr>
            <a:xfrm>
              <a:off x="5095440" y="3023640"/>
              <a:ext cx="1254240" cy="1254240"/>
            </a:xfrm>
            <a:custGeom>
              <a:avLst/>
              <a:gdLst/>
              <a:ahLst/>
              <a:cxnLst/>
              <a:rect l="l" t="t" r="r" b="b"/>
              <a:pathLst>
                <a:path w="48126" h="48125">
                  <a:moveTo>
                    <a:pt x="24063" y="0"/>
                  </a:moveTo>
                  <a:cubicBezTo>
                    <a:pt x="10776" y="0"/>
                    <a:pt x="1" y="10775"/>
                    <a:pt x="1" y="24062"/>
                  </a:cubicBezTo>
                  <a:cubicBezTo>
                    <a:pt x="1" y="37350"/>
                    <a:pt x="10776" y="48125"/>
                    <a:pt x="24063" y="48125"/>
                  </a:cubicBezTo>
                  <a:cubicBezTo>
                    <a:pt x="37351" y="48125"/>
                    <a:pt x="48126" y="37350"/>
                    <a:pt x="48126" y="24062"/>
                  </a:cubicBezTo>
                  <a:cubicBezTo>
                    <a:pt x="48126" y="10775"/>
                    <a:pt x="37351" y="0"/>
                    <a:pt x="24063"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30" name="Google Shape;615;p25"/>
            <p:cNvSpPr/>
            <p:nvPr/>
          </p:nvSpPr>
          <p:spPr>
            <a:xfrm>
              <a:off x="5562720" y="3475440"/>
              <a:ext cx="785160" cy="897120"/>
            </a:xfrm>
            <a:custGeom>
              <a:avLst/>
              <a:gdLst/>
              <a:ahLst/>
              <a:cxnLst/>
              <a:rect l="l" t="t" r="r" b="b"/>
              <a:pathLst>
                <a:path w="30124" h="34422">
                  <a:moveTo>
                    <a:pt x="28790" y="1"/>
                  </a:moveTo>
                  <a:cubicBezTo>
                    <a:pt x="26778" y="822"/>
                    <a:pt x="25361" y="1477"/>
                    <a:pt x="23278" y="2061"/>
                  </a:cubicBezTo>
                  <a:cubicBezTo>
                    <a:pt x="23682" y="3680"/>
                    <a:pt x="23659" y="5347"/>
                    <a:pt x="23659" y="7085"/>
                  </a:cubicBezTo>
                  <a:cubicBezTo>
                    <a:pt x="23659" y="18563"/>
                    <a:pt x="14550" y="27933"/>
                    <a:pt x="3073" y="27933"/>
                  </a:cubicBezTo>
                  <a:cubicBezTo>
                    <a:pt x="2930" y="27933"/>
                    <a:pt x="2787" y="27933"/>
                    <a:pt x="2644" y="27921"/>
                  </a:cubicBezTo>
                  <a:cubicBezTo>
                    <a:pt x="1834" y="29028"/>
                    <a:pt x="1180" y="29636"/>
                    <a:pt x="1" y="30814"/>
                  </a:cubicBezTo>
                  <a:cubicBezTo>
                    <a:pt x="989" y="31993"/>
                    <a:pt x="2561" y="33481"/>
                    <a:pt x="3251" y="34422"/>
                  </a:cubicBezTo>
                  <a:cubicBezTo>
                    <a:pt x="18229" y="34315"/>
                    <a:pt x="30124" y="22230"/>
                    <a:pt x="30124" y="7228"/>
                  </a:cubicBezTo>
                  <a:cubicBezTo>
                    <a:pt x="30124" y="4728"/>
                    <a:pt x="29421" y="2311"/>
                    <a:pt x="28790" y="1"/>
                  </a:cubicBezTo>
                  <a:close/>
                </a:path>
              </a:pathLst>
            </a:custGeom>
            <a:solidFill>
              <a:srgbClr val="EC3A3B"/>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31" name="Google Shape;616;p25"/>
            <p:cNvSpPr/>
            <p:nvPr/>
          </p:nvSpPr>
          <p:spPr>
            <a:xfrm>
              <a:off x="5521680" y="2949120"/>
              <a:ext cx="826920" cy="786240"/>
            </a:xfrm>
            <a:custGeom>
              <a:avLst/>
              <a:gdLst/>
              <a:ahLst/>
              <a:cxnLst/>
              <a:rect l="l" t="t" r="r" b="b"/>
              <a:pathLst>
                <a:path w="31731" h="30172">
                  <a:moveTo>
                    <a:pt x="4418" y="1"/>
                  </a:moveTo>
                  <a:cubicBezTo>
                    <a:pt x="3191" y="1"/>
                    <a:pt x="1965" y="84"/>
                    <a:pt x="774" y="239"/>
                  </a:cubicBezTo>
                  <a:cubicBezTo>
                    <a:pt x="453" y="2477"/>
                    <a:pt x="227" y="4716"/>
                    <a:pt x="0" y="6966"/>
                  </a:cubicBezTo>
                  <a:cubicBezTo>
                    <a:pt x="1429" y="6656"/>
                    <a:pt x="2905" y="6478"/>
                    <a:pt x="4418" y="6478"/>
                  </a:cubicBezTo>
                  <a:cubicBezTo>
                    <a:pt x="15907" y="6478"/>
                    <a:pt x="25242" y="15824"/>
                    <a:pt x="25242" y="27302"/>
                  </a:cubicBezTo>
                  <a:cubicBezTo>
                    <a:pt x="25242" y="27421"/>
                    <a:pt x="25230" y="27540"/>
                    <a:pt x="25230" y="27671"/>
                  </a:cubicBezTo>
                  <a:cubicBezTo>
                    <a:pt x="25849" y="28183"/>
                    <a:pt x="26563" y="28766"/>
                    <a:pt x="28563" y="30171"/>
                  </a:cubicBezTo>
                  <a:cubicBezTo>
                    <a:pt x="29992" y="28945"/>
                    <a:pt x="31016" y="28028"/>
                    <a:pt x="31731" y="27266"/>
                  </a:cubicBezTo>
                  <a:cubicBezTo>
                    <a:pt x="31707" y="12229"/>
                    <a:pt x="19467" y="1"/>
                    <a:pt x="4418" y="1"/>
                  </a:cubicBezTo>
                  <a:close/>
                </a:path>
              </a:pathLst>
            </a:custGeom>
            <a:solidFill>
              <a:srgbClr val="4949E7"/>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32" name="Google Shape;617;p25"/>
            <p:cNvSpPr/>
            <p:nvPr/>
          </p:nvSpPr>
          <p:spPr>
            <a:xfrm>
              <a:off x="4924080" y="2949120"/>
              <a:ext cx="790200" cy="909720"/>
            </a:xfrm>
            <a:custGeom>
              <a:avLst/>
              <a:gdLst/>
              <a:ahLst/>
              <a:cxnLst/>
              <a:rect l="l" t="t" r="r" b="b"/>
              <a:pathLst>
                <a:path w="30327" h="34910">
                  <a:moveTo>
                    <a:pt x="27528" y="1"/>
                  </a:moveTo>
                  <a:cubicBezTo>
                    <a:pt x="12467" y="1"/>
                    <a:pt x="1" y="12288"/>
                    <a:pt x="1" y="27349"/>
                  </a:cubicBezTo>
                  <a:cubicBezTo>
                    <a:pt x="1" y="30005"/>
                    <a:pt x="489" y="32481"/>
                    <a:pt x="1203" y="34910"/>
                  </a:cubicBezTo>
                  <a:cubicBezTo>
                    <a:pt x="3251" y="34207"/>
                    <a:pt x="5097" y="33696"/>
                    <a:pt x="7168" y="33088"/>
                  </a:cubicBezTo>
                  <a:cubicBezTo>
                    <a:pt x="6645" y="31255"/>
                    <a:pt x="6525" y="29302"/>
                    <a:pt x="6525" y="27302"/>
                  </a:cubicBezTo>
                  <a:cubicBezTo>
                    <a:pt x="6525" y="15967"/>
                    <a:pt x="15812" y="6728"/>
                    <a:pt x="27088" y="6490"/>
                  </a:cubicBezTo>
                  <a:cubicBezTo>
                    <a:pt x="27611" y="5930"/>
                    <a:pt x="28969" y="4871"/>
                    <a:pt x="30326" y="3513"/>
                  </a:cubicBezTo>
                  <a:cubicBezTo>
                    <a:pt x="29064" y="1787"/>
                    <a:pt x="28064" y="703"/>
                    <a:pt x="27683" y="1"/>
                  </a:cubicBezTo>
                  <a:close/>
                </a:path>
              </a:pathLst>
            </a:custGeom>
            <a:solidFill>
              <a:srgbClr val="5EB2FC"/>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33" name="Google Shape;618;p25"/>
            <p:cNvSpPr/>
            <p:nvPr/>
          </p:nvSpPr>
          <p:spPr>
            <a:xfrm>
              <a:off x="4923720" y="3569760"/>
              <a:ext cx="864720" cy="802800"/>
            </a:xfrm>
            <a:custGeom>
              <a:avLst/>
              <a:gdLst/>
              <a:ahLst/>
              <a:cxnLst/>
              <a:rect l="l" t="t" r="r" b="b"/>
              <a:pathLst>
                <a:path w="33184" h="30802">
                  <a:moveTo>
                    <a:pt x="3478" y="0"/>
                  </a:moveTo>
                  <a:cubicBezTo>
                    <a:pt x="1870" y="1560"/>
                    <a:pt x="1323" y="2036"/>
                    <a:pt x="1" y="3453"/>
                  </a:cubicBezTo>
                  <a:cubicBezTo>
                    <a:pt x="263" y="19312"/>
                    <a:pt x="13229" y="30802"/>
                    <a:pt x="27350" y="30802"/>
                  </a:cubicBezTo>
                  <a:cubicBezTo>
                    <a:pt x="29350" y="30802"/>
                    <a:pt x="31302" y="30588"/>
                    <a:pt x="33184" y="30183"/>
                  </a:cubicBezTo>
                  <a:cubicBezTo>
                    <a:pt x="31981" y="28218"/>
                    <a:pt x="30719" y="26385"/>
                    <a:pt x="29862" y="24265"/>
                  </a:cubicBezTo>
                  <a:cubicBezTo>
                    <a:pt x="29392" y="24320"/>
                    <a:pt x="28919" y="24331"/>
                    <a:pt x="28440" y="24331"/>
                  </a:cubicBezTo>
                  <a:cubicBezTo>
                    <a:pt x="28080" y="24331"/>
                    <a:pt x="27717" y="24325"/>
                    <a:pt x="27350" y="24325"/>
                  </a:cubicBezTo>
                  <a:cubicBezTo>
                    <a:pt x="15872" y="24325"/>
                    <a:pt x="6537" y="14978"/>
                    <a:pt x="6537" y="3501"/>
                  </a:cubicBezTo>
                  <a:cubicBezTo>
                    <a:pt x="6537" y="3394"/>
                    <a:pt x="6537" y="3287"/>
                    <a:pt x="6549" y="3179"/>
                  </a:cubicBezTo>
                  <a:cubicBezTo>
                    <a:pt x="5728" y="2370"/>
                    <a:pt x="4216" y="870"/>
                    <a:pt x="3478" y="0"/>
                  </a:cubicBezTo>
                  <a:close/>
                </a:path>
              </a:pathLst>
            </a:custGeom>
            <a:solidFill>
              <a:srgbClr val="FCBD24"/>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34" name="Google Shape;619;p25"/>
            <p:cNvSpPr/>
            <p:nvPr/>
          </p:nvSpPr>
          <p:spPr>
            <a:xfrm>
              <a:off x="5553720" y="4180680"/>
              <a:ext cx="294120" cy="191520"/>
            </a:xfrm>
            <a:custGeom>
              <a:avLst/>
              <a:gdLst/>
              <a:ahLst/>
              <a:cxnLst/>
              <a:rect l="l" t="t" r="r" b="b"/>
              <a:pathLst>
                <a:path w="11300" h="7359">
                  <a:moveTo>
                    <a:pt x="9395" y="1"/>
                  </a:moveTo>
                  <a:cubicBezTo>
                    <a:pt x="7502" y="560"/>
                    <a:pt x="5489" y="870"/>
                    <a:pt x="3418" y="870"/>
                  </a:cubicBezTo>
                  <a:cubicBezTo>
                    <a:pt x="3275" y="870"/>
                    <a:pt x="3132" y="870"/>
                    <a:pt x="2989" y="858"/>
                  </a:cubicBezTo>
                  <a:cubicBezTo>
                    <a:pt x="2060" y="1918"/>
                    <a:pt x="1179" y="2882"/>
                    <a:pt x="1" y="4049"/>
                  </a:cubicBezTo>
                  <a:cubicBezTo>
                    <a:pt x="1060" y="5168"/>
                    <a:pt x="2501" y="6371"/>
                    <a:pt x="3596" y="7359"/>
                  </a:cubicBezTo>
                  <a:cubicBezTo>
                    <a:pt x="6275" y="7335"/>
                    <a:pt x="8859" y="6930"/>
                    <a:pt x="11300" y="6192"/>
                  </a:cubicBezTo>
                  <a:cubicBezTo>
                    <a:pt x="11002" y="5442"/>
                    <a:pt x="10728" y="4668"/>
                    <a:pt x="10478" y="3894"/>
                  </a:cubicBezTo>
                  <a:cubicBezTo>
                    <a:pt x="10073" y="2644"/>
                    <a:pt x="9883" y="1227"/>
                    <a:pt x="9395" y="1"/>
                  </a:cubicBezTo>
                  <a:close/>
                </a:path>
              </a:pathLst>
            </a:custGeom>
            <a:solidFill>
              <a:srgbClr val="EC3A3B"/>
            </a:solidFill>
            <a:ln w="0">
              <a:noFill/>
            </a:ln>
          </p:spPr>
          <p:style>
            <a:lnRef idx="0">
              <a:scrgbClr r="0" g="0" b="0"/>
            </a:lnRef>
            <a:fillRef idx="0">
              <a:scrgbClr r="0" g="0" b="0"/>
            </a:fillRef>
            <a:effectRef idx="0">
              <a:scrgbClr r="0" g="0" b="0"/>
            </a:effectRef>
            <a:fontRef idx="minor"/>
          </p:style>
          <p:txBody>
            <a:bodyPr/>
            <a:lstStyle/>
            <a:p>
              <a:endParaRPr lang="en-SE"/>
            </a:p>
          </p:txBody>
        </p:sp>
      </p:grpSp>
      <p:grpSp>
        <p:nvGrpSpPr>
          <p:cNvPr id="435" name="Google Shape;621;p25"/>
          <p:cNvGrpSpPr/>
          <p:nvPr/>
        </p:nvGrpSpPr>
        <p:grpSpPr>
          <a:xfrm>
            <a:off x="5231880" y="3334320"/>
            <a:ext cx="784440" cy="672480"/>
            <a:chOff x="5231880" y="3334320"/>
            <a:chExt cx="784440" cy="672480"/>
          </a:xfrm>
        </p:grpSpPr>
        <p:sp>
          <p:nvSpPr>
            <p:cNvPr id="436" name="Google Shape;622;p25"/>
            <p:cNvSpPr/>
            <p:nvPr/>
          </p:nvSpPr>
          <p:spPr>
            <a:xfrm>
              <a:off x="5583240" y="3580200"/>
              <a:ext cx="433080" cy="426600"/>
            </a:xfrm>
            <a:custGeom>
              <a:avLst/>
              <a:gdLst/>
              <a:ahLst/>
              <a:cxnLst/>
              <a:rect l="l" t="t" r="r" b="b"/>
              <a:pathLst>
                <a:path w="16622" h="16371">
                  <a:moveTo>
                    <a:pt x="8347" y="5236"/>
                  </a:moveTo>
                  <a:cubicBezTo>
                    <a:pt x="9399" y="5236"/>
                    <a:pt x="10414" y="5781"/>
                    <a:pt x="10942" y="6747"/>
                  </a:cubicBezTo>
                  <a:cubicBezTo>
                    <a:pt x="11716" y="8164"/>
                    <a:pt x="11168" y="9974"/>
                    <a:pt x="9716" y="10760"/>
                  </a:cubicBezTo>
                  <a:cubicBezTo>
                    <a:pt x="9254" y="11015"/>
                    <a:pt x="8754" y="11136"/>
                    <a:pt x="8261" y="11136"/>
                  </a:cubicBezTo>
                  <a:cubicBezTo>
                    <a:pt x="7215" y="11136"/>
                    <a:pt x="6206" y="10592"/>
                    <a:pt x="5680" y="9629"/>
                  </a:cubicBezTo>
                  <a:cubicBezTo>
                    <a:pt x="4906" y="8212"/>
                    <a:pt x="5453" y="6402"/>
                    <a:pt x="6894" y="5604"/>
                  </a:cubicBezTo>
                  <a:cubicBezTo>
                    <a:pt x="7356" y="5354"/>
                    <a:pt x="7855" y="5236"/>
                    <a:pt x="8347" y="5236"/>
                  </a:cubicBezTo>
                  <a:close/>
                  <a:moveTo>
                    <a:pt x="9717" y="1"/>
                  </a:moveTo>
                  <a:cubicBezTo>
                    <a:pt x="9559" y="1"/>
                    <a:pt x="9417" y="64"/>
                    <a:pt x="9299" y="199"/>
                  </a:cubicBezTo>
                  <a:cubicBezTo>
                    <a:pt x="8894" y="675"/>
                    <a:pt x="8501" y="1163"/>
                    <a:pt x="8109" y="1651"/>
                  </a:cubicBezTo>
                  <a:cubicBezTo>
                    <a:pt x="8013" y="1782"/>
                    <a:pt x="7906" y="1830"/>
                    <a:pt x="7751" y="1866"/>
                  </a:cubicBezTo>
                  <a:cubicBezTo>
                    <a:pt x="7675" y="1883"/>
                    <a:pt x="7603" y="1892"/>
                    <a:pt x="7534" y="1892"/>
                  </a:cubicBezTo>
                  <a:cubicBezTo>
                    <a:pt x="7325" y="1892"/>
                    <a:pt x="7151" y="1810"/>
                    <a:pt x="6989" y="1640"/>
                  </a:cubicBezTo>
                  <a:cubicBezTo>
                    <a:pt x="6906" y="1556"/>
                    <a:pt x="6799" y="1485"/>
                    <a:pt x="6704" y="1413"/>
                  </a:cubicBezTo>
                  <a:cubicBezTo>
                    <a:pt x="6370" y="1163"/>
                    <a:pt x="6025" y="913"/>
                    <a:pt x="5692" y="663"/>
                  </a:cubicBezTo>
                  <a:cubicBezTo>
                    <a:pt x="5572" y="575"/>
                    <a:pt x="5453" y="530"/>
                    <a:pt x="5330" y="530"/>
                  </a:cubicBezTo>
                  <a:cubicBezTo>
                    <a:pt x="5220" y="530"/>
                    <a:pt x="5107" y="566"/>
                    <a:pt x="4989" y="639"/>
                  </a:cubicBezTo>
                  <a:cubicBezTo>
                    <a:pt x="4560" y="890"/>
                    <a:pt x="4132" y="1128"/>
                    <a:pt x="3703" y="1342"/>
                  </a:cubicBezTo>
                  <a:cubicBezTo>
                    <a:pt x="3406" y="1485"/>
                    <a:pt x="3287" y="1699"/>
                    <a:pt x="3310" y="2009"/>
                  </a:cubicBezTo>
                  <a:cubicBezTo>
                    <a:pt x="3358" y="2521"/>
                    <a:pt x="3394" y="3045"/>
                    <a:pt x="3477" y="3545"/>
                  </a:cubicBezTo>
                  <a:cubicBezTo>
                    <a:pt x="3537" y="3878"/>
                    <a:pt x="3489" y="4128"/>
                    <a:pt x="3251" y="4354"/>
                  </a:cubicBezTo>
                  <a:cubicBezTo>
                    <a:pt x="3156" y="4449"/>
                    <a:pt x="3072" y="4509"/>
                    <a:pt x="2929" y="4533"/>
                  </a:cubicBezTo>
                  <a:cubicBezTo>
                    <a:pt x="2310" y="4604"/>
                    <a:pt x="1679" y="4699"/>
                    <a:pt x="1060" y="4795"/>
                  </a:cubicBezTo>
                  <a:cubicBezTo>
                    <a:pt x="762" y="4830"/>
                    <a:pt x="608" y="5009"/>
                    <a:pt x="524" y="5283"/>
                  </a:cubicBezTo>
                  <a:cubicBezTo>
                    <a:pt x="393" y="5747"/>
                    <a:pt x="262" y="6212"/>
                    <a:pt x="108" y="6676"/>
                  </a:cubicBezTo>
                  <a:cubicBezTo>
                    <a:pt x="0" y="6974"/>
                    <a:pt x="60" y="7200"/>
                    <a:pt x="298" y="7390"/>
                  </a:cubicBezTo>
                  <a:cubicBezTo>
                    <a:pt x="703" y="7724"/>
                    <a:pt x="1108" y="8057"/>
                    <a:pt x="1536" y="8355"/>
                  </a:cubicBezTo>
                  <a:cubicBezTo>
                    <a:pt x="1810" y="8545"/>
                    <a:pt x="1941" y="8748"/>
                    <a:pt x="1941" y="9081"/>
                  </a:cubicBezTo>
                  <a:cubicBezTo>
                    <a:pt x="1941" y="9200"/>
                    <a:pt x="1917" y="9295"/>
                    <a:pt x="1846" y="9391"/>
                  </a:cubicBezTo>
                  <a:cubicBezTo>
                    <a:pt x="1584" y="9676"/>
                    <a:pt x="1346" y="9974"/>
                    <a:pt x="1108" y="10284"/>
                  </a:cubicBezTo>
                  <a:cubicBezTo>
                    <a:pt x="929" y="10510"/>
                    <a:pt x="762" y="10760"/>
                    <a:pt x="596" y="10998"/>
                  </a:cubicBezTo>
                  <a:cubicBezTo>
                    <a:pt x="477" y="11176"/>
                    <a:pt x="489" y="11343"/>
                    <a:pt x="596" y="11522"/>
                  </a:cubicBezTo>
                  <a:cubicBezTo>
                    <a:pt x="846" y="11962"/>
                    <a:pt x="1108" y="12391"/>
                    <a:pt x="1310" y="12843"/>
                  </a:cubicBezTo>
                  <a:cubicBezTo>
                    <a:pt x="1446" y="13126"/>
                    <a:pt x="1637" y="13243"/>
                    <a:pt x="1908" y="13243"/>
                  </a:cubicBezTo>
                  <a:cubicBezTo>
                    <a:pt x="1945" y="13243"/>
                    <a:pt x="1984" y="13241"/>
                    <a:pt x="2024" y="13236"/>
                  </a:cubicBezTo>
                  <a:cubicBezTo>
                    <a:pt x="2632" y="13165"/>
                    <a:pt x="3239" y="13093"/>
                    <a:pt x="3846" y="13010"/>
                  </a:cubicBezTo>
                  <a:cubicBezTo>
                    <a:pt x="3886" y="13010"/>
                    <a:pt x="3936" y="12999"/>
                    <a:pt x="3976" y="12999"/>
                  </a:cubicBezTo>
                  <a:cubicBezTo>
                    <a:pt x="3996" y="12999"/>
                    <a:pt x="4013" y="13002"/>
                    <a:pt x="4025" y="13010"/>
                  </a:cubicBezTo>
                  <a:cubicBezTo>
                    <a:pt x="4251" y="13189"/>
                    <a:pt x="4525" y="13308"/>
                    <a:pt x="4537" y="13689"/>
                  </a:cubicBezTo>
                  <a:cubicBezTo>
                    <a:pt x="4572" y="14260"/>
                    <a:pt x="4680" y="14832"/>
                    <a:pt x="4751" y="15403"/>
                  </a:cubicBezTo>
                  <a:cubicBezTo>
                    <a:pt x="4787" y="15701"/>
                    <a:pt x="4953" y="15868"/>
                    <a:pt x="5251" y="15939"/>
                  </a:cubicBezTo>
                  <a:cubicBezTo>
                    <a:pt x="5727" y="16046"/>
                    <a:pt x="6204" y="16189"/>
                    <a:pt x="6680" y="16332"/>
                  </a:cubicBezTo>
                  <a:cubicBezTo>
                    <a:pt x="6760" y="16357"/>
                    <a:pt x="6835" y="16371"/>
                    <a:pt x="6907" y="16371"/>
                  </a:cubicBezTo>
                  <a:cubicBezTo>
                    <a:pt x="7069" y="16371"/>
                    <a:pt x="7211" y="16302"/>
                    <a:pt x="7335" y="16153"/>
                  </a:cubicBezTo>
                  <a:cubicBezTo>
                    <a:pt x="7739" y="15665"/>
                    <a:pt x="8132" y="15165"/>
                    <a:pt x="8537" y="14677"/>
                  </a:cubicBezTo>
                  <a:cubicBezTo>
                    <a:pt x="8585" y="14617"/>
                    <a:pt x="8621" y="14546"/>
                    <a:pt x="8680" y="14534"/>
                  </a:cubicBezTo>
                  <a:cubicBezTo>
                    <a:pt x="8823" y="14517"/>
                    <a:pt x="8966" y="14483"/>
                    <a:pt x="9108" y="14483"/>
                  </a:cubicBezTo>
                  <a:cubicBezTo>
                    <a:pt x="9261" y="14483"/>
                    <a:pt x="9413" y="14523"/>
                    <a:pt x="9561" y="14665"/>
                  </a:cubicBezTo>
                  <a:cubicBezTo>
                    <a:pt x="10002" y="15046"/>
                    <a:pt x="10478" y="15367"/>
                    <a:pt x="10942" y="15713"/>
                  </a:cubicBezTo>
                  <a:cubicBezTo>
                    <a:pt x="11054" y="15793"/>
                    <a:pt x="11169" y="15832"/>
                    <a:pt x="11287" y="15832"/>
                  </a:cubicBezTo>
                  <a:cubicBezTo>
                    <a:pt x="11395" y="15832"/>
                    <a:pt x="11507" y="15799"/>
                    <a:pt x="11621" y="15737"/>
                  </a:cubicBezTo>
                  <a:cubicBezTo>
                    <a:pt x="12050" y="15475"/>
                    <a:pt x="12502" y="15225"/>
                    <a:pt x="12954" y="14998"/>
                  </a:cubicBezTo>
                  <a:cubicBezTo>
                    <a:pt x="13216" y="14867"/>
                    <a:pt x="13335" y="14665"/>
                    <a:pt x="13312" y="14379"/>
                  </a:cubicBezTo>
                  <a:cubicBezTo>
                    <a:pt x="13252" y="13867"/>
                    <a:pt x="13228" y="13343"/>
                    <a:pt x="13145" y="12831"/>
                  </a:cubicBezTo>
                  <a:cubicBezTo>
                    <a:pt x="13085" y="12498"/>
                    <a:pt x="13133" y="12236"/>
                    <a:pt x="13383" y="11998"/>
                  </a:cubicBezTo>
                  <a:cubicBezTo>
                    <a:pt x="13466" y="11915"/>
                    <a:pt x="13538" y="11855"/>
                    <a:pt x="13669" y="11843"/>
                  </a:cubicBezTo>
                  <a:cubicBezTo>
                    <a:pt x="14216" y="11772"/>
                    <a:pt x="14752" y="11700"/>
                    <a:pt x="15300" y="11629"/>
                  </a:cubicBezTo>
                  <a:cubicBezTo>
                    <a:pt x="15467" y="11605"/>
                    <a:pt x="15621" y="11557"/>
                    <a:pt x="15836" y="11510"/>
                  </a:cubicBezTo>
                  <a:cubicBezTo>
                    <a:pt x="15907" y="11403"/>
                    <a:pt x="16014" y="11284"/>
                    <a:pt x="16062" y="11153"/>
                  </a:cubicBezTo>
                  <a:cubicBezTo>
                    <a:pt x="16217" y="10665"/>
                    <a:pt x="16348" y="10176"/>
                    <a:pt x="16514" y="9700"/>
                  </a:cubicBezTo>
                  <a:cubicBezTo>
                    <a:pt x="16622" y="9391"/>
                    <a:pt x="16562" y="9164"/>
                    <a:pt x="16324" y="8974"/>
                  </a:cubicBezTo>
                  <a:cubicBezTo>
                    <a:pt x="15907" y="8652"/>
                    <a:pt x="15514" y="8307"/>
                    <a:pt x="15086" y="8009"/>
                  </a:cubicBezTo>
                  <a:cubicBezTo>
                    <a:pt x="14812" y="7819"/>
                    <a:pt x="14669" y="7617"/>
                    <a:pt x="14681" y="7295"/>
                  </a:cubicBezTo>
                  <a:cubicBezTo>
                    <a:pt x="14681" y="7176"/>
                    <a:pt x="14693" y="7081"/>
                    <a:pt x="14776" y="6985"/>
                  </a:cubicBezTo>
                  <a:cubicBezTo>
                    <a:pt x="15026" y="6688"/>
                    <a:pt x="15276" y="6390"/>
                    <a:pt x="15502" y="6093"/>
                  </a:cubicBezTo>
                  <a:cubicBezTo>
                    <a:pt x="15693" y="5842"/>
                    <a:pt x="15860" y="5592"/>
                    <a:pt x="16038" y="5331"/>
                  </a:cubicBezTo>
                  <a:cubicBezTo>
                    <a:pt x="16133" y="5176"/>
                    <a:pt x="16121" y="5021"/>
                    <a:pt x="16026" y="4854"/>
                  </a:cubicBezTo>
                  <a:cubicBezTo>
                    <a:pt x="15776" y="4402"/>
                    <a:pt x="15514" y="3961"/>
                    <a:pt x="15288" y="3485"/>
                  </a:cubicBezTo>
                  <a:cubicBezTo>
                    <a:pt x="15163" y="3234"/>
                    <a:pt x="14983" y="3121"/>
                    <a:pt x="14739" y="3121"/>
                  </a:cubicBezTo>
                  <a:cubicBezTo>
                    <a:pt x="14705" y="3121"/>
                    <a:pt x="14670" y="3123"/>
                    <a:pt x="14633" y="3128"/>
                  </a:cubicBezTo>
                  <a:cubicBezTo>
                    <a:pt x="14062" y="3187"/>
                    <a:pt x="13490" y="3247"/>
                    <a:pt x="12931" y="3342"/>
                  </a:cubicBezTo>
                  <a:cubicBezTo>
                    <a:pt x="12881" y="3350"/>
                    <a:pt x="12835" y="3353"/>
                    <a:pt x="12790" y="3353"/>
                  </a:cubicBezTo>
                  <a:cubicBezTo>
                    <a:pt x="12623" y="3353"/>
                    <a:pt x="12489" y="3298"/>
                    <a:pt x="12347" y="3175"/>
                  </a:cubicBezTo>
                  <a:cubicBezTo>
                    <a:pt x="12180" y="3045"/>
                    <a:pt x="12097" y="2914"/>
                    <a:pt x="12085" y="2699"/>
                  </a:cubicBezTo>
                  <a:cubicBezTo>
                    <a:pt x="12026" y="2116"/>
                    <a:pt x="11942" y="1521"/>
                    <a:pt x="11859" y="937"/>
                  </a:cubicBezTo>
                  <a:cubicBezTo>
                    <a:pt x="11823" y="651"/>
                    <a:pt x="11669" y="497"/>
                    <a:pt x="11395" y="437"/>
                  </a:cubicBezTo>
                  <a:cubicBezTo>
                    <a:pt x="10895" y="318"/>
                    <a:pt x="10406" y="175"/>
                    <a:pt x="9918" y="32"/>
                  </a:cubicBezTo>
                  <a:cubicBezTo>
                    <a:pt x="9849" y="11"/>
                    <a:pt x="9781" y="1"/>
                    <a:pt x="9717" y="1"/>
                  </a:cubicBezTo>
                  <a:close/>
                </a:path>
              </a:pathLst>
            </a:custGeom>
            <a:solidFill>
              <a:srgbClr val="869FB2"/>
            </a:solidFill>
            <a:ln w="0">
              <a:noFill/>
            </a:ln>
          </p:spPr>
          <p:style>
            <a:lnRef idx="0">
              <a:scrgbClr r="0" g="0" b="0"/>
            </a:lnRef>
            <a:fillRef idx="0">
              <a:scrgbClr r="0" g="0" b="0"/>
            </a:fillRef>
            <a:effectRef idx="0">
              <a:scrgbClr r="0" g="0" b="0"/>
            </a:effectRef>
            <a:fontRef idx="minor"/>
          </p:style>
          <p:txBody>
            <a:bodyPr/>
            <a:lstStyle/>
            <a:p>
              <a:endParaRPr lang="en-SE"/>
            </a:p>
          </p:txBody>
        </p:sp>
        <p:sp>
          <p:nvSpPr>
            <p:cNvPr id="437" name="Google Shape;623;p25"/>
            <p:cNvSpPr/>
            <p:nvPr/>
          </p:nvSpPr>
          <p:spPr>
            <a:xfrm>
              <a:off x="5231880" y="3334320"/>
              <a:ext cx="437760" cy="427680"/>
            </a:xfrm>
            <a:custGeom>
              <a:avLst/>
              <a:gdLst/>
              <a:ahLst/>
              <a:cxnLst/>
              <a:rect l="l" t="t" r="r" b="b"/>
              <a:pathLst>
                <a:path w="16801" h="16424">
                  <a:moveTo>
                    <a:pt x="8415" y="5273"/>
                  </a:moveTo>
                  <a:cubicBezTo>
                    <a:pt x="9805" y="5273"/>
                    <a:pt x="11055" y="6228"/>
                    <a:pt x="11335" y="7610"/>
                  </a:cubicBezTo>
                  <a:cubicBezTo>
                    <a:pt x="11657" y="9193"/>
                    <a:pt x="10609" y="10765"/>
                    <a:pt x="8990" y="11086"/>
                  </a:cubicBezTo>
                  <a:cubicBezTo>
                    <a:pt x="8783" y="11129"/>
                    <a:pt x="8577" y="11149"/>
                    <a:pt x="8374" y="11149"/>
                  </a:cubicBezTo>
                  <a:cubicBezTo>
                    <a:pt x="6987" y="11149"/>
                    <a:pt x="5746" y="10194"/>
                    <a:pt x="5465" y="8812"/>
                  </a:cubicBezTo>
                  <a:cubicBezTo>
                    <a:pt x="5132" y="7229"/>
                    <a:pt x="6192" y="5669"/>
                    <a:pt x="7799" y="5336"/>
                  </a:cubicBezTo>
                  <a:cubicBezTo>
                    <a:pt x="8006" y="5293"/>
                    <a:pt x="8212" y="5273"/>
                    <a:pt x="8415" y="5273"/>
                  </a:cubicBezTo>
                  <a:close/>
                  <a:moveTo>
                    <a:pt x="7625" y="1"/>
                  </a:moveTo>
                  <a:cubicBezTo>
                    <a:pt x="7565" y="1"/>
                    <a:pt x="7500" y="9"/>
                    <a:pt x="7430" y="26"/>
                  </a:cubicBezTo>
                  <a:cubicBezTo>
                    <a:pt x="6966" y="145"/>
                    <a:pt x="6478" y="240"/>
                    <a:pt x="6001" y="323"/>
                  </a:cubicBezTo>
                  <a:cubicBezTo>
                    <a:pt x="5680" y="371"/>
                    <a:pt x="5501" y="538"/>
                    <a:pt x="5442" y="835"/>
                  </a:cubicBezTo>
                  <a:cubicBezTo>
                    <a:pt x="5335" y="1347"/>
                    <a:pt x="5215" y="1847"/>
                    <a:pt x="5144" y="2359"/>
                  </a:cubicBezTo>
                  <a:cubicBezTo>
                    <a:pt x="5096" y="2693"/>
                    <a:pt x="4977" y="2919"/>
                    <a:pt x="4680" y="3074"/>
                  </a:cubicBezTo>
                  <a:cubicBezTo>
                    <a:pt x="4580" y="3123"/>
                    <a:pt x="4498" y="3148"/>
                    <a:pt x="4397" y="3148"/>
                  </a:cubicBezTo>
                  <a:cubicBezTo>
                    <a:pt x="4377" y="3148"/>
                    <a:pt x="4356" y="3147"/>
                    <a:pt x="4334" y="3145"/>
                  </a:cubicBezTo>
                  <a:cubicBezTo>
                    <a:pt x="3715" y="3026"/>
                    <a:pt x="3084" y="2931"/>
                    <a:pt x="2465" y="2835"/>
                  </a:cubicBezTo>
                  <a:cubicBezTo>
                    <a:pt x="2422" y="2829"/>
                    <a:pt x="2381" y="2825"/>
                    <a:pt x="2341" y="2825"/>
                  </a:cubicBezTo>
                  <a:cubicBezTo>
                    <a:pt x="2110" y="2825"/>
                    <a:pt x="1943" y="2943"/>
                    <a:pt x="1810" y="3157"/>
                  </a:cubicBezTo>
                  <a:cubicBezTo>
                    <a:pt x="1548" y="3562"/>
                    <a:pt x="1286" y="3967"/>
                    <a:pt x="1001" y="4359"/>
                  </a:cubicBezTo>
                  <a:cubicBezTo>
                    <a:pt x="810" y="4610"/>
                    <a:pt x="798" y="4848"/>
                    <a:pt x="977" y="5098"/>
                  </a:cubicBezTo>
                  <a:cubicBezTo>
                    <a:pt x="1274" y="5538"/>
                    <a:pt x="1548" y="5979"/>
                    <a:pt x="1870" y="6384"/>
                  </a:cubicBezTo>
                  <a:cubicBezTo>
                    <a:pt x="2072" y="6645"/>
                    <a:pt x="2156" y="6884"/>
                    <a:pt x="2048" y="7193"/>
                  </a:cubicBezTo>
                  <a:cubicBezTo>
                    <a:pt x="2013" y="7312"/>
                    <a:pt x="1965" y="7396"/>
                    <a:pt x="1858" y="7467"/>
                  </a:cubicBezTo>
                  <a:cubicBezTo>
                    <a:pt x="1536" y="7669"/>
                    <a:pt x="1215" y="7884"/>
                    <a:pt x="893" y="8098"/>
                  </a:cubicBezTo>
                  <a:cubicBezTo>
                    <a:pt x="655" y="8265"/>
                    <a:pt x="429" y="8455"/>
                    <a:pt x="203" y="8646"/>
                  </a:cubicBezTo>
                  <a:cubicBezTo>
                    <a:pt x="36" y="8765"/>
                    <a:pt x="1" y="8931"/>
                    <a:pt x="48" y="9146"/>
                  </a:cubicBezTo>
                  <a:cubicBezTo>
                    <a:pt x="155" y="9634"/>
                    <a:pt x="274" y="10122"/>
                    <a:pt x="346" y="10610"/>
                  </a:cubicBezTo>
                  <a:cubicBezTo>
                    <a:pt x="393" y="10967"/>
                    <a:pt x="584" y="11134"/>
                    <a:pt x="905" y="11194"/>
                  </a:cubicBezTo>
                  <a:cubicBezTo>
                    <a:pt x="1513" y="11313"/>
                    <a:pt x="2120" y="11408"/>
                    <a:pt x="2715" y="11515"/>
                  </a:cubicBezTo>
                  <a:cubicBezTo>
                    <a:pt x="2775" y="11527"/>
                    <a:pt x="2858" y="11527"/>
                    <a:pt x="2882" y="11563"/>
                  </a:cubicBezTo>
                  <a:cubicBezTo>
                    <a:pt x="3049" y="11813"/>
                    <a:pt x="3275" y="11991"/>
                    <a:pt x="3179" y="12360"/>
                  </a:cubicBezTo>
                  <a:cubicBezTo>
                    <a:pt x="3037" y="12920"/>
                    <a:pt x="2977" y="13492"/>
                    <a:pt x="2870" y="14063"/>
                  </a:cubicBezTo>
                  <a:cubicBezTo>
                    <a:pt x="2822" y="14361"/>
                    <a:pt x="2929" y="14563"/>
                    <a:pt x="3191" y="14718"/>
                  </a:cubicBezTo>
                  <a:cubicBezTo>
                    <a:pt x="3620" y="14968"/>
                    <a:pt x="4037" y="15254"/>
                    <a:pt x="4442" y="15528"/>
                  </a:cubicBezTo>
                  <a:cubicBezTo>
                    <a:pt x="4561" y="15603"/>
                    <a:pt x="4681" y="15645"/>
                    <a:pt x="4801" y="15645"/>
                  </a:cubicBezTo>
                  <a:cubicBezTo>
                    <a:pt x="4907" y="15645"/>
                    <a:pt x="5014" y="15612"/>
                    <a:pt x="5120" y="15539"/>
                  </a:cubicBezTo>
                  <a:cubicBezTo>
                    <a:pt x="5656" y="15194"/>
                    <a:pt x="6180" y="14837"/>
                    <a:pt x="6716" y="14480"/>
                  </a:cubicBezTo>
                  <a:cubicBezTo>
                    <a:pt x="6759" y="14447"/>
                    <a:pt x="6822" y="14395"/>
                    <a:pt x="6869" y="14395"/>
                  </a:cubicBezTo>
                  <a:cubicBezTo>
                    <a:pt x="6874" y="14395"/>
                    <a:pt x="6878" y="14395"/>
                    <a:pt x="6882" y="14396"/>
                  </a:cubicBezTo>
                  <a:cubicBezTo>
                    <a:pt x="7180" y="14444"/>
                    <a:pt x="7490" y="14432"/>
                    <a:pt x="7704" y="14777"/>
                  </a:cubicBezTo>
                  <a:cubicBezTo>
                    <a:pt x="8002" y="15266"/>
                    <a:pt x="8359" y="15718"/>
                    <a:pt x="8704" y="16182"/>
                  </a:cubicBezTo>
                  <a:cubicBezTo>
                    <a:pt x="8829" y="16343"/>
                    <a:pt x="8974" y="16423"/>
                    <a:pt x="9154" y="16423"/>
                  </a:cubicBezTo>
                  <a:cubicBezTo>
                    <a:pt x="9214" y="16423"/>
                    <a:pt x="9278" y="16415"/>
                    <a:pt x="9347" y="16397"/>
                  </a:cubicBezTo>
                  <a:cubicBezTo>
                    <a:pt x="9835" y="16278"/>
                    <a:pt x="10335" y="16170"/>
                    <a:pt x="10835" y="16087"/>
                  </a:cubicBezTo>
                  <a:cubicBezTo>
                    <a:pt x="11133" y="16039"/>
                    <a:pt x="11300" y="15885"/>
                    <a:pt x="11359" y="15599"/>
                  </a:cubicBezTo>
                  <a:cubicBezTo>
                    <a:pt x="11466" y="15087"/>
                    <a:pt x="11585" y="14587"/>
                    <a:pt x="11645" y="14075"/>
                  </a:cubicBezTo>
                  <a:cubicBezTo>
                    <a:pt x="11692" y="13730"/>
                    <a:pt x="11823" y="13492"/>
                    <a:pt x="12133" y="13349"/>
                  </a:cubicBezTo>
                  <a:cubicBezTo>
                    <a:pt x="12217" y="13302"/>
                    <a:pt x="12287" y="13270"/>
                    <a:pt x="12371" y="13270"/>
                  </a:cubicBezTo>
                  <a:cubicBezTo>
                    <a:pt x="12393" y="13270"/>
                    <a:pt x="12417" y="13272"/>
                    <a:pt x="12443" y="13277"/>
                  </a:cubicBezTo>
                  <a:cubicBezTo>
                    <a:pt x="12990" y="13384"/>
                    <a:pt x="13526" y="13468"/>
                    <a:pt x="14062" y="13563"/>
                  </a:cubicBezTo>
                  <a:cubicBezTo>
                    <a:pt x="14228" y="13587"/>
                    <a:pt x="14395" y="13587"/>
                    <a:pt x="14621" y="13611"/>
                  </a:cubicBezTo>
                  <a:cubicBezTo>
                    <a:pt x="14717" y="13527"/>
                    <a:pt x="14848" y="13444"/>
                    <a:pt x="14943" y="13325"/>
                  </a:cubicBezTo>
                  <a:cubicBezTo>
                    <a:pt x="15229" y="12908"/>
                    <a:pt x="15491" y="12480"/>
                    <a:pt x="15800" y="12063"/>
                  </a:cubicBezTo>
                  <a:cubicBezTo>
                    <a:pt x="15991" y="11813"/>
                    <a:pt x="15991" y="11575"/>
                    <a:pt x="15824" y="11325"/>
                  </a:cubicBezTo>
                  <a:cubicBezTo>
                    <a:pt x="15526" y="10884"/>
                    <a:pt x="15252" y="10444"/>
                    <a:pt x="14919" y="10039"/>
                  </a:cubicBezTo>
                  <a:cubicBezTo>
                    <a:pt x="14717" y="9777"/>
                    <a:pt x="14645" y="9539"/>
                    <a:pt x="14752" y="9229"/>
                  </a:cubicBezTo>
                  <a:cubicBezTo>
                    <a:pt x="14788" y="9110"/>
                    <a:pt x="14824" y="9027"/>
                    <a:pt x="14931" y="8955"/>
                  </a:cubicBezTo>
                  <a:cubicBezTo>
                    <a:pt x="15252" y="8753"/>
                    <a:pt x="15586" y="8550"/>
                    <a:pt x="15895" y="8324"/>
                  </a:cubicBezTo>
                  <a:cubicBezTo>
                    <a:pt x="16145" y="8146"/>
                    <a:pt x="16384" y="7955"/>
                    <a:pt x="16622" y="7753"/>
                  </a:cubicBezTo>
                  <a:cubicBezTo>
                    <a:pt x="16765" y="7634"/>
                    <a:pt x="16800" y="7479"/>
                    <a:pt x="16753" y="7300"/>
                  </a:cubicBezTo>
                  <a:cubicBezTo>
                    <a:pt x="16645" y="6788"/>
                    <a:pt x="16526" y="6288"/>
                    <a:pt x="16443" y="5776"/>
                  </a:cubicBezTo>
                  <a:cubicBezTo>
                    <a:pt x="16395" y="5455"/>
                    <a:pt x="16229" y="5288"/>
                    <a:pt x="15931" y="5241"/>
                  </a:cubicBezTo>
                  <a:cubicBezTo>
                    <a:pt x="15371" y="5133"/>
                    <a:pt x="14800" y="5014"/>
                    <a:pt x="14240" y="4943"/>
                  </a:cubicBezTo>
                  <a:cubicBezTo>
                    <a:pt x="14002" y="4907"/>
                    <a:pt x="13847" y="4812"/>
                    <a:pt x="13728" y="4610"/>
                  </a:cubicBezTo>
                  <a:cubicBezTo>
                    <a:pt x="13609" y="4443"/>
                    <a:pt x="13574" y="4288"/>
                    <a:pt x="13609" y="4086"/>
                  </a:cubicBezTo>
                  <a:cubicBezTo>
                    <a:pt x="13728" y="3502"/>
                    <a:pt x="13824" y="2907"/>
                    <a:pt x="13919" y="2324"/>
                  </a:cubicBezTo>
                  <a:cubicBezTo>
                    <a:pt x="13967" y="2050"/>
                    <a:pt x="13871" y="1859"/>
                    <a:pt x="13621" y="1704"/>
                  </a:cubicBezTo>
                  <a:cubicBezTo>
                    <a:pt x="13181" y="1454"/>
                    <a:pt x="12764" y="1169"/>
                    <a:pt x="12335" y="895"/>
                  </a:cubicBezTo>
                  <a:cubicBezTo>
                    <a:pt x="12219" y="817"/>
                    <a:pt x="12103" y="775"/>
                    <a:pt x="11987" y="775"/>
                  </a:cubicBezTo>
                  <a:cubicBezTo>
                    <a:pt x="11889" y="775"/>
                    <a:pt x="11791" y="805"/>
                    <a:pt x="11692" y="871"/>
                  </a:cubicBezTo>
                  <a:cubicBezTo>
                    <a:pt x="11169" y="1204"/>
                    <a:pt x="10645" y="1550"/>
                    <a:pt x="10133" y="1907"/>
                  </a:cubicBezTo>
                  <a:cubicBezTo>
                    <a:pt x="10022" y="1987"/>
                    <a:pt x="9920" y="2017"/>
                    <a:pt x="9790" y="2017"/>
                  </a:cubicBezTo>
                  <a:cubicBezTo>
                    <a:pt x="9766" y="2017"/>
                    <a:pt x="9742" y="2016"/>
                    <a:pt x="9716" y="2014"/>
                  </a:cubicBezTo>
                  <a:cubicBezTo>
                    <a:pt x="9406" y="1990"/>
                    <a:pt x="9192" y="1847"/>
                    <a:pt x="9049" y="1573"/>
                  </a:cubicBezTo>
                  <a:cubicBezTo>
                    <a:pt x="9002" y="1466"/>
                    <a:pt x="8918" y="1371"/>
                    <a:pt x="8847" y="1276"/>
                  </a:cubicBezTo>
                  <a:cubicBezTo>
                    <a:pt x="8609" y="930"/>
                    <a:pt x="8359" y="597"/>
                    <a:pt x="8097" y="252"/>
                  </a:cubicBezTo>
                  <a:cubicBezTo>
                    <a:pt x="7969" y="88"/>
                    <a:pt x="7821" y="1"/>
                    <a:pt x="7625" y="1"/>
                  </a:cubicBezTo>
                  <a:close/>
                </a:path>
              </a:pathLst>
            </a:custGeom>
            <a:solidFill>
              <a:srgbClr val="869FB2"/>
            </a:solidFill>
            <a:ln w="0">
              <a:noFill/>
            </a:ln>
          </p:spPr>
          <p:style>
            <a:lnRef idx="0">
              <a:scrgbClr r="0" g="0" b="0"/>
            </a:lnRef>
            <a:fillRef idx="0">
              <a:scrgbClr r="0" g="0" b="0"/>
            </a:fillRef>
            <a:effectRef idx="0">
              <a:scrgbClr r="0" g="0" b="0"/>
            </a:effectRef>
            <a:fontRef idx="minor"/>
          </p:style>
          <p:txBody>
            <a:bodyPr/>
            <a:lstStyle/>
            <a:p>
              <a:endParaRPr lang="en-SE"/>
            </a:p>
          </p:txBody>
        </p:sp>
      </p:grpSp>
    </p:spTree>
    <p:extLst>
      <p:ext uri="{BB962C8B-B14F-4D97-AF65-F5344CB8AC3E}">
        <p14:creationId xmlns:p14="http://schemas.microsoft.com/office/powerpoint/2010/main" val="100686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title"/>
          </p:nvPr>
        </p:nvSpPr>
        <p:spPr>
          <a:xfrm>
            <a:off x="1930320" y="1153800"/>
            <a:ext cx="8639640" cy="2387160"/>
          </a:xfrm>
          <a:prstGeom prst="rect">
            <a:avLst/>
          </a:prstGeom>
          <a:noFill/>
          <a:ln w="0">
            <a:noFill/>
          </a:ln>
        </p:spPr>
        <p:txBody>
          <a:bodyPr lIns="90000" anchor="b">
            <a:noAutofit/>
          </a:bodyPr>
          <a:lstStyle/>
          <a:p>
            <a:pPr>
              <a:lnSpc>
                <a:spcPct val="100000"/>
              </a:lnSpc>
              <a:buNone/>
            </a:pPr>
            <a:r>
              <a:rPr lang="en-GB" sz="4200" b="0" strike="noStrike" spc="-1">
                <a:solidFill>
                  <a:srgbClr val="FFFFFF"/>
                </a:solidFill>
                <a:latin typeface="Segoe UI Semibold"/>
              </a:rPr>
              <a:t>Questions?</a:t>
            </a:r>
            <a:endParaRPr lang="sv-SE" sz="4200" b="0" strike="noStrike" spc="-1">
              <a:solidFill>
                <a:srgbClr val="000000"/>
              </a:solidFill>
              <a:latin typeface="Segoe U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1103760" y="265320"/>
            <a:ext cx="9359640" cy="657000"/>
          </a:xfrm>
          <a:prstGeom prst="rect">
            <a:avLst/>
          </a:prstGeom>
          <a:noFill/>
          <a:ln w="0">
            <a:noFill/>
          </a:ln>
        </p:spPr>
        <p:txBody>
          <a:bodyPr lIns="90000" bIns="18000" anchor="t">
            <a:noAutofit/>
          </a:bodyPr>
          <a:lstStyle/>
          <a:p>
            <a:pPr>
              <a:lnSpc>
                <a:spcPct val="90000"/>
              </a:lnSpc>
              <a:buNone/>
            </a:pPr>
            <a:r>
              <a:rPr lang="en-GB" sz="4200" b="0" strike="noStrike" spc="-1" dirty="0">
                <a:solidFill>
                  <a:srgbClr val="404040"/>
                </a:solidFill>
                <a:latin typeface="Segoe UI Light"/>
              </a:rPr>
              <a:t>Group</a:t>
            </a:r>
            <a:endParaRPr lang="sv-SE" sz="4200" b="0" strike="noStrike" spc="-1" dirty="0">
              <a:solidFill>
                <a:srgbClr val="000000"/>
              </a:solidFill>
              <a:latin typeface="Segoe UI"/>
            </a:endParaRPr>
          </a:p>
        </p:txBody>
      </p:sp>
      <p:sp>
        <p:nvSpPr>
          <p:cNvPr id="272" name="PlaceHolder 2"/>
          <p:cNvSpPr>
            <a:spLocks noGrp="1"/>
          </p:cNvSpPr>
          <p:nvPr>
            <p:ph type="sldNum" idx="18"/>
          </p:nvPr>
        </p:nvSpPr>
        <p:spPr>
          <a:xfrm>
            <a:off x="8735400" y="6475320"/>
            <a:ext cx="2742840" cy="364680"/>
          </a:xfrm>
          <a:prstGeom prst="rect">
            <a:avLst/>
          </a:prstGeom>
          <a:noFill/>
          <a:ln w="0">
            <a:noFill/>
          </a:ln>
        </p:spPr>
        <p:txBody>
          <a:bodyPr anchor="ctr">
            <a:noAutofit/>
          </a:bodyPr>
          <a:lstStyle>
            <a:lvl1pPr algn="r">
              <a:lnSpc>
                <a:spcPct val="100000"/>
              </a:lnSpc>
              <a:buNone/>
              <a:defRPr lang="sv-SE" sz="800" b="1" strike="noStrike" spc="-1">
                <a:solidFill>
                  <a:srgbClr val="CCCCCC"/>
                </a:solidFill>
                <a:latin typeface="Segoe UI"/>
              </a:defRPr>
            </a:lvl1pPr>
          </a:lstStyle>
          <a:p>
            <a:pPr algn="r">
              <a:lnSpc>
                <a:spcPct val="100000"/>
              </a:lnSpc>
              <a:buNone/>
            </a:pPr>
            <a:fld id="{9DBFE8B6-274D-4762-AC7A-AA9DF1F6EC96}" type="slidenum">
              <a:rPr lang="sv-SE" sz="800" b="1" strike="noStrike" spc="-1">
                <a:solidFill>
                  <a:srgbClr val="CCCCCC"/>
                </a:solidFill>
                <a:latin typeface="Segoe UI"/>
              </a:rPr>
              <a:t>3</a:t>
            </a:fld>
            <a:endParaRPr lang="en-US" sz="800" b="0" strike="noStrike" spc="-1">
              <a:latin typeface="Times New Roman"/>
            </a:endParaRPr>
          </a:p>
        </p:txBody>
      </p:sp>
      <p:sp>
        <p:nvSpPr>
          <p:cNvPr id="273" name="PlaceHolder 3"/>
          <p:cNvSpPr>
            <a:spLocks noGrp="1"/>
          </p:cNvSpPr>
          <p:nvPr>
            <p:ph/>
          </p:nvPr>
        </p:nvSpPr>
        <p:spPr>
          <a:xfrm>
            <a:off x="1103760" y="930960"/>
            <a:ext cx="9359640" cy="506880"/>
          </a:xfrm>
          <a:prstGeom prst="rect">
            <a:avLst/>
          </a:prstGeom>
          <a:noFill/>
          <a:ln w="0">
            <a:noFill/>
          </a:ln>
        </p:spPr>
        <p:txBody>
          <a:bodyPr lIns="90000" tIns="18000" anchor="t">
            <a:noAutofit/>
          </a:bodyPr>
          <a:lstStyle/>
          <a:p>
            <a:pPr>
              <a:lnSpc>
                <a:spcPct val="100000"/>
              </a:lnSpc>
              <a:buNone/>
              <a:tabLst>
                <a:tab pos="0" algn="l"/>
              </a:tabLst>
            </a:pPr>
            <a:r>
              <a:rPr lang="en-GB" sz="2200" b="0" strike="noStrike" spc="-1" dirty="0">
                <a:solidFill>
                  <a:srgbClr val="0099DC"/>
                </a:solidFill>
                <a:latin typeface="Segoe UI"/>
              </a:rPr>
              <a:t>Staff &amp; Scope</a:t>
            </a:r>
            <a:endParaRPr lang="sv-SE" sz="2200" b="0" strike="noStrike" spc="-1" dirty="0">
              <a:solidFill>
                <a:srgbClr val="666666"/>
              </a:solidFill>
              <a:latin typeface="Segoe UI"/>
            </a:endParaRPr>
          </a:p>
        </p:txBody>
      </p:sp>
      <p:sp>
        <p:nvSpPr>
          <p:cNvPr id="274" name="PlaceHolder 4"/>
          <p:cNvSpPr>
            <a:spLocks noGrp="1"/>
          </p:cNvSpPr>
          <p:nvPr>
            <p:ph/>
          </p:nvPr>
        </p:nvSpPr>
        <p:spPr>
          <a:xfrm>
            <a:off x="1103400" y="1446480"/>
            <a:ext cx="6953400" cy="4767840"/>
          </a:xfrm>
          <a:prstGeom prst="rect">
            <a:avLst/>
          </a:prstGeom>
          <a:noFill/>
          <a:ln w="0">
            <a:noFill/>
          </a:ln>
        </p:spPr>
        <p:txBody>
          <a:bodyPr lIns="0" rIns="18000" anchor="t">
            <a:noAutofit/>
          </a:bodyPr>
          <a:lstStyle/>
          <a:p>
            <a:pPr marL="396000" indent="-396000">
              <a:lnSpc>
                <a:spcPct val="120000"/>
              </a:lnSpc>
              <a:spcBef>
                <a:spcPts val="1001"/>
              </a:spcBef>
              <a:spcAft>
                <a:spcPts val="300"/>
              </a:spcAft>
              <a:buClr>
                <a:srgbClr val="666666"/>
              </a:buClr>
              <a:buFont typeface="Arial"/>
              <a:buChar char="•"/>
            </a:pPr>
            <a:r>
              <a:rPr lang="en-GB" sz="2000" b="0" strike="noStrike" spc="-1" dirty="0">
                <a:solidFill>
                  <a:srgbClr val="666666"/>
                </a:solidFill>
                <a:latin typeface="Segoe UI"/>
              </a:rPr>
              <a:t>Fredrik Bolmsten – Group lead</a:t>
            </a:r>
            <a:endParaRPr lang="sv-SE" sz="2000" b="0" strike="noStrike" spc="-1" dirty="0">
              <a:solidFill>
                <a:srgbClr val="666666"/>
              </a:solidFill>
              <a:latin typeface="Segoe UI"/>
            </a:endParaRPr>
          </a:p>
          <a:p>
            <a:pPr marL="396000" indent="-396000">
              <a:lnSpc>
                <a:spcPct val="120000"/>
              </a:lnSpc>
              <a:spcBef>
                <a:spcPts val="1001"/>
              </a:spcBef>
              <a:spcAft>
                <a:spcPts val="300"/>
              </a:spcAft>
              <a:buClr>
                <a:srgbClr val="666666"/>
              </a:buClr>
              <a:buFont typeface="Arial"/>
              <a:buChar char="•"/>
            </a:pPr>
            <a:r>
              <a:rPr lang="en-GB" sz="2000" b="0" strike="noStrike" spc="-1" dirty="0">
                <a:solidFill>
                  <a:srgbClr val="666666"/>
                </a:solidFill>
                <a:latin typeface="Segoe UI"/>
              </a:rPr>
              <a:t>Max </a:t>
            </a:r>
            <a:r>
              <a:rPr lang="en-GB" sz="2000" b="0" strike="noStrike" spc="-1" dirty="0" err="1">
                <a:solidFill>
                  <a:srgbClr val="666666"/>
                </a:solidFill>
                <a:latin typeface="Segoe UI"/>
              </a:rPr>
              <a:t>Novelli</a:t>
            </a:r>
            <a:r>
              <a:rPr lang="en-GB" sz="2000" b="0" strike="noStrike" spc="-1" dirty="0">
                <a:solidFill>
                  <a:srgbClr val="666666"/>
                </a:solidFill>
                <a:latin typeface="Segoe UI"/>
              </a:rPr>
              <a:t> - Data curation scientist</a:t>
            </a:r>
            <a:endParaRPr lang="sv-SE" sz="2000" b="0" strike="noStrike" spc="-1" dirty="0">
              <a:solidFill>
                <a:srgbClr val="666666"/>
              </a:solidFill>
              <a:latin typeface="Segoe UI"/>
            </a:endParaRPr>
          </a:p>
          <a:p>
            <a:pPr marL="396000" indent="-396000">
              <a:lnSpc>
                <a:spcPct val="120000"/>
              </a:lnSpc>
              <a:spcBef>
                <a:spcPts val="1001"/>
              </a:spcBef>
              <a:spcAft>
                <a:spcPts val="300"/>
              </a:spcAft>
              <a:buClr>
                <a:srgbClr val="666666"/>
              </a:buClr>
              <a:buFont typeface="Arial"/>
              <a:buChar char="•"/>
            </a:pPr>
            <a:r>
              <a:rPr lang="en-GB" sz="2000" b="0" spc="-1" dirty="0">
                <a:solidFill>
                  <a:srgbClr val="666666"/>
                </a:solidFill>
                <a:latin typeface="Segoe UI"/>
              </a:rPr>
              <a:t>Jay Quan - Software engineer</a:t>
            </a:r>
          </a:p>
          <a:p>
            <a:pPr marL="396000" indent="-396000">
              <a:lnSpc>
                <a:spcPct val="120000"/>
              </a:lnSpc>
              <a:spcBef>
                <a:spcPts val="1001"/>
              </a:spcBef>
              <a:spcAft>
                <a:spcPts val="300"/>
              </a:spcAft>
              <a:buClr>
                <a:srgbClr val="666666"/>
              </a:buClr>
              <a:buFont typeface="Arial"/>
              <a:buChar char="•"/>
            </a:pPr>
            <a:r>
              <a:rPr lang="en-GB" sz="2000" b="0" spc="-1" dirty="0" err="1">
                <a:solidFill>
                  <a:srgbClr val="666666"/>
                </a:solidFill>
                <a:latin typeface="Segoe UI"/>
              </a:rPr>
              <a:t>Yoganandan</a:t>
            </a:r>
            <a:r>
              <a:rPr lang="en-GB" sz="2000" b="0" spc="-1" dirty="0">
                <a:solidFill>
                  <a:srgbClr val="666666"/>
                </a:solidFill>
                <a:latin typeface="Segoe UI"/>
              </a:rPr>
              <a:t> Pandiyan - Software engineer</a:t>
            </a:r>
          </a:p>
          <a:p>
            <a:pPr marL="396000" indent="-396000">
              <a:lnSpc>
                <a:spcPct val="120000"/>
              </a:lnSpc>
              <a:spcBef>
                <a:spcPts val="1001"/>
              </a:spcBef>
              <a:spcAft>
                <a:spcPts val="300"/>
              </a:spcAft>
              <a:buClr>
                <a:srgbClr val="666666"/>
              </a:buClr>
              <a:buFont typeface="Arial"/>
              <a:buChar char="•"/>
            </a:pPr>
            <a:r>
              <a:rPr lang="en-GB" sz="2000" b="0" spc="-1" dirty="0">
                <a:solidFill>
                  <a:srgbClr val="666666"/>
                </a:solidFill>
                <a:latin typeface="Segoe UI"/>
              </a:rPr>
              <a:t>Janos </a:t>
            </a:r>
            <a:r>
              <a:rPr lang="en-GB" sz="2000" b="0" spc="-1" dirty="0" err="1">
                <a:solidFill>
                  <a:srgbClr val="666666"/>
                </a:solidFill>
                <a:latin typeface="Segoe UI"/>
              </a:rPr>
              <a:t>Babik</a:t>
            </a:r>
            <a:r>
              <a:rPr lang="en-GB" sz="2000" b="0" spc="-1" dirty="0">
                <a:solidFill>
                  <a:srgbClr val="666666"/>
                </a:solidFill>
                <a:latin typeface="Segoe UI"/>
              </a:rPr>
              <a:t> – Software engineer</a:t>
            </a:r>
          </a:p>
          <a:p>
            <a:pPr marL="396000" indent="-396000">
              <a:lnSpc>
                <a:spcPct val="120000"/>
              </a:lnSpc>
              <a:spcBef>
                <a:spcPts val="1001"/>
              </a:spcBef>
              <a:spcAft>
                <a:spcPts val="300"/>
              </a:spcAft>
              <a:buClr>
                <a:srgbClr val="666666"/>
              </a:buClr>
              <a:buFont typeface="Arial"/>
              <a:buChar char="•"/>
            </a:pPr>
            <a:r>
              <a:rPr lang="en-GB" sz="2000" b="0" strike="noStrike" spc="-1" dirty="0">
                <a:solidFill>
                  <a:srgbClr val="666666"/>
                </a:solidFill>
                <a:latin typeface="Segoe UI"/>
              </a:rPr>
              <a:t>Martin </a:t>
            </a:r>
            <a:r>
              <a:rPr lang="en-GB" sz="2000" b="0" strike="noStrike" spc="-1" dirty="0" err="1">
                <a:solidFill>
                  <a:srgbClr val="666666"/>
                </a:solidFill>
                <a:latin typeface="Segoe UI"/>
              </a:rPr>
              <a:t>Trajanovski</a:t>
            </a:r>
            <a:r>
              <a:rPr lang="en-GB" sz="2000" b="0" strike="noStrike" spc="-1" dirty="0">
                <a:solidFill>
                  <a:srgbClr val="666666"/>
                </a:solidFill>
                <a:latin typeface="Segoe UI"/>
              </a:rPr>
              <a:t> - Service agreement</a:t>
            </a:r>
            <a:endParaRPr lang="sv-SE" sz="2000" b="0" strike="noStrike" spc="-1" dirty="0">
              <a:solidFill>
                <a:srgbClr val="666666"/>
              </a:solidFill>
              <a:latin typeface="Segoe UI"/>
            </a:endParaRPr>
          </a:p>
          <a:p>
            <a:pPr>
              <a:lnSpc>
                <a:spcPct val="100000"/>
              </a:lnSpc>
              <a:spcBef>
                <a:spcPts val="1001"/>
              </a:spcBef>
              <a:buNone/>
            </a:pPr>
            <a:endParaRPr lang="sv-SE" sz="2000" b="0" strike="noStrike" spc="-1" dirty="0">
              <a:solidFill>
                <a:srgbClr val="666666"/>
              </a:solidFill>
              <a:latin typeface="Segoe UI"/>
            </a:endParaRPr>
          </a:p>
          <a:p>
            <a:pPr>
              <a:lnSpc>
                <a:spcPct val="100000"/>
              </a:lnSpc>
              <a:spcBef>
                <a:spcPts val="1001"/>
              </a:spcBef>
              <a:buNone/>
            </a:pPr>
            <a:endParaRPr lang="sv-SE" sz="2000" spc="-1" dirty="0">
              <a:solidFill>
                <a:srgbClr val="666666"/>
              </a:solidFill>
              <a:latin typeface="Segoe UI"/>
            </a:endParaRPr>
          </a:p>
        </p:txBody>
      </p:sp>
      <p:sp>
        <p:nvSpPr>
          <p:cNvPr id="281" name="TextBox 3"/>
          <p:cNvSpPr/>
          <p:nvPr/>
        </p:nvSpPr>
        <p:spPr>
          <a:xfrm>
            <a:off x="7648152" y="1478880"/>
            <a:ext cx="4179960" cy="4707527"/>
          </a:xfrm>
          <a:prstGeom prst="rect">
            <a:avLst/>
          </a:prstGeom>
          <a:noFill/>
          <a:ln w="0">
            <a:solidFill>
              <a:srgbClr val="0099DC"/>
            </a:solidFill>
            <a:prstDash val="dash"/>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000" b="0" strike="noStrike" spc="-1" dirty="0">
                <a:solidFill>
                  <a:srgbClr val="666666"/>
                </a:solidFill>
                <a:latin typeface="Segoe UI"/>
              </a:rPr>
              <a:t>User Office:</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Proposal system</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Scheduling software </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Statistics</a:t>
            </a:r>
            <a:endParaRPr lang="en-US" sz="2000" b="0" strike="noStrike" spc="-1" dirty="0">
              <a:latin typeface="Arial"/>
            </a:endParaRPr>
          </a:p>
          <a:p>
            <a:pPr marL="457200">
              <a:lnSpc>
                <a:spcPct val="100000"/>
              </a:lnSpc>
              <a:buNone/>
            </a:pPr>
            <a:endParaRPr lang="en-US" sz="2000" b="0" strike="noStrike" spc="-1" dirty="0">
              <a:latin typeface="Arial"/>
            </a:endParaRPr>
          </a:p>
          <a:p>
            <a:pPr>
              <a:lnSpc>
                <a:spcPct val="100000"/>
              </a:lnSpc>
              <a:buNone/>
            </a:pPr>
            <a:r>
              <a:rPr lang="en-GB" sz="2000" b="0" strike="noStrike" spc="-1" dirty="0">
                <a:solidFill>
                  <a:srgbClr val="666666"/>
                </a:solidFill>
                <a:latin typeface="Segoe UI"/>
              </a:rPr>
              <a:t>Data Curation:</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Metadata catalogue</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Electronic logbook</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Scientific data management</a:t>
            </a:r>
          </a:p>
          <a:p>
            <a:pPr lvl="1">
              <a:lnSpc>
                <a:spcPct val="100000"/>
              </a:lnSpc>
              <a:buClr>
                <a:srgbClr val="666666"/>
              </a:buClr>
            </a:pPr>
            <a:endParaRPr lang="en-GB" sz="2000" b="0" strike="noStrike" spc="-1" dirty="0">
              <a:solidFill>
                <a:srgbClr val="666666"/>
              </a:solidFill>
              <a:latin typeface="Segoe UI"/>
            </a:endParaRPr>
          </a:p>
          <a:p>
            <a:pPr>
              <a:lnSpc>
                <a:spcPct val="100000"/>
              </a:lnSpc>
              <a:buNone/>
            </a:pPr>
            <a:r>
              <a:rPr lang="en-GB" sz="2000" b="1" spc="-1" dirty="0">
                <a:solidFill>
                  <a:srgbClr val="666666"/>
                </a:solidFill>
                <a:latin typeface="Segoe UI"/>
              </a:rPr>
              <a:t>Miscellaneous:</a:t>
            </a:r>
          </a:p>
          <a:p>
            <a:pPr marL="800280" lvl="1" indent="-343080">
              <a:lnSpc>
                <a:spcPct val="100000"/>
              </a:lnSpc>
              <a:buClr>
                <a:srgbClr val="666666"/>
              </a:buClr>
              <a:buFont typeface="Arial"/>
              <a:buChar char="•"/>
            </a:pPr>
            <a:r>
              <a:rPr lang="en-US" sz="2000" b="1" spc="-1" dirty="0">
                <a:solidFill>
                  <a:srgbClr val="666666"/>
                </a:solidFill>
                <a:latin typeface="Segoe UI"/>
              </a:rPr>
              <a:t>E-learning platform</a:t>
            </a:r>
          </a:p>
          <a:p>
            <a:pPr marL="800280" lvl="1" indent="-343080">
              <a:lnSpc>
                <a:spcPct val="100000"/>
              </a:lnSpc>
              <a:buClr>
                <a:srgbClr val="666666"/>
              </a:buClr>
              <a:buFont typeface="Arial"/>
              <a:buChar char="•"/>
            </a:pPr>
            <a:r>
              <a:rPr lang="en-GB" sz="2000" b="1" spc="-1" dirty="0">
                <a:solidFill>
                  <a:srgbClr val="666666"/>
                </a:solidFill>
                <a:latin typeface="Segoe UI"/>
              </a:rPr>
              <a:t>Publication system</a:t>
            </a:r>
          </a:p>
          <a:p>
            <a:pPr marL="800280" lvl="1" indent="-343080">
              <a:lnSpc>
                <a:spcPct val="100000"/>
              </a:lnSpc>
              <a:buClr>
                <a:srgbClr val="666666"/>
              </a:buClr>
              <a:buFont typeface="Arial"/>
              <a:buChar char="•"/>
            </a:pPr>
            <a:r>
              <a:rPr lang="en-GB" sz="2000" b="1" spc="-1" dirty="0">
                <a:solidFill>
                  <a:srgbClr val="666666"/>
                </a:solidFill>
                <a:latin typeface="Segoe UI"/>
              </a:rPr>
              <a:t>AI-Platforms</a:t>
            </a:r>
            <a:endParaRPr lang="en-US" sz="2000" b="1" spc="-1" dirty="0">
              <a:solidFill>
                <a:srgbClr val="666666"/>
              </a:solidFill>
              <a:latin typeface="Segoe UI"/>
            </a:endParaRPr>
          </a:p>
          <a:p>
            <a:pPr lvl="1">
              <a:lnSpc>
                <a:spcPct val="100000"/>
              </a:lnSpc>
              <a:buClr>
                <a:srgbClr val="666666"/>
              </a:buClr>
            </a:pPr>
            <a:endParaRPr lang="en-US" sz="2000" b="0" strike="noStrike" spc="-1" dirty="0">
              <a:latin typeface="Arial"/>
            </a:endParaRPr>
          </a:p>
        </p:txBody>
      </p:sp>
      <p:sp>
        <p:nvSpPr>
          <p:cNvPr id="3" name="TextBox 2">
            <a:extLst>
              <a:ext uri="{FF2B5EF4-FFF2-40B4-BE49-F238E27FC236}">
                <a16:creationId xmlns:a16="http://schemas.microsoft.com/office/drawing/2014/main" id="{A7F7B1D2-DEE3-84B9-4D79-C275EE5605D2}"/>
              </a:ext>
            </a:extLst>
          </p:cNvPr>
          <p:cNvSpPr txBox="1"/>
          <p:nvPr/>
        </p:nvSpPr>
        <p:spPr>
          <a:xfrm>
            <a:off x="992880" y="6147348"/>
            <a:ext cx="5378395" cy="369332"/>
          </a:xfrm>
          <a:prstGeom prst="rect">
            <a:avLst/>
          </a:prstGeom>
          <a:noFill/>
        </p:spPr>
        <p:txBody>
          <a:bodyPr wrap="none" rtlCol="0">
            <a:spAutoFit/>
          </a:bodyPr>
          <a:lstStyle/>
          <a:p>
            <a:r>
              <a:rPr lang="en-SE" i="1" dirty="0"/>
              <a:t>Additional </a:t>
            </a:r>
            <a:r>
              <a:rPr lang="en-GB" i="1" dirty="0"/>
              <a:t>responsibility</a:t>
            </a:r>
            <a:r>
              <a:rPr lang="en-SE" i="1" dirty="0"/>
              <a:t> as LM of ECDC DK group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55025F-BC59-0054-D8E6-D41BA3AF0C91}"/>
              </a:ext>
            </a:extLst>
          </p:cNvPr>
          <p:cNvSpPr>
            <a:spLocks noGrp="1"/>
          </p:cNvSpPr>
          <p:nvPr>
            <p:ph type="title"/>
          </p:nvPr>
        </p:nvSpPr>
        <p:spPr/>
        <p:txBody>
          <a:bodyPr/>
          <a:lstStyle/>
          <a:p>
            <a:r>
              <a:rPr lang="en-GB" sz="4200" spc="-1" dirty="0">
                <a:solidFill>
                  <a:srgbClr val="404040"/>
                </a:solidFill>
                <a:latin typeface="Segoe UI Light"/>
              </a:rPr>
              <a:t>ECDC</a:t>
            </a:r>
          </a:p>
        </p:txBody>
      </p:sp>
      <p:sp>
        <p:nvSpPr>
          <p:cNvPr id="4" name="Slide Number Placeholder 3">
            <a:extLst>
              <a:ext uri="{FF2B5EF4-FFF2-40B4-BE49-F238E27FC236}">
                <a16:creationId xmlns:a16="http://schemas.microsoft.com/office/drawing/2014/main" id="{94E90914-6320-D9CB-0A7D-630602121B8D}"/>
              </a:ext>
            </a:extLst>
          </p:cNvPr>
          <p:cNvSpPr>
            <a:spLocks noGrp="1"/>
          </p:cNvSpPr>
          <p:nvPr>
            <p:ph type="sldNum" sz="quarter" idx="12"/>
          </p:nvPr>
        </p:nvSpPr>
        <p:spPr/>
        <p:txBody>
          <a:bodyPr/>
          <a:lstStyle/>
          <a:p>
            <a:fld id="{86CB4B4D-7CA3-9044-876B-883B54F8677D}" type="slidenum">
              <a:rPr lang="en-SE"/>
              <a:t>4</a:t>
            </a:fld>
            <a:endParaRPr lang="en-SE"/>
          </a:p>
        </p:txBody>
      </p:sp>
      <p:sp>
        <p:nvSpPr>
          <p:cNvPr id="10" name="Content Placeholder 9">
            <a:extLst>
              <a:ext uri="{FF2B5EF4-FFF2-40B4-BE49-F238E27FC236}">
                <a16:creationId xmlns:a16="http://schemas.microsoft.com/office/drawing/2014/main" id="{51E88566-4A05-BB3E-FB64-EF6629DEAAF4}"/>
              </a:ext>
            </a:extLst>
          </p:cNvPr>
          <p:cNvSpPr>
            <a:spLocks noGrp="1"/>
          </p:cNvSpPr>
          <p:nvPr>
            <p:ph idx="1"/>
          </p:nvPr>
        </p:nvSpPr>
        <p:spPr>
          <a:xfrm>
            <a:off x="1094399" y="1562400"/>
            <a:ext cx="5955757" cy="4136035"/>
          </a:xfrm>
        </p:spPr>
        <p:txBody>
          <a:bodyPr/>
          <a:lstStyle/>
          <a:p>
            <a:pPr marL="0" indent="0">
              <a:buNone/>
            </a:pPr>
            <a:r>
              <a:rPr lang="en-GB" sz="2000" b="1" spc="-1" dirty="0">
                <a:solidFill>
                  <a:srgbClr val="666666"/>
                </a:solidFill>
                <a:latin typeface="Segoe UI"/>
              </a:rPr>
              <a:t>NSS/Lund site</a:t>
            </a:r>
          </a:p>
          <a:p>
            <a:r>
              <a:rPr lang="en-GB" sz="2000" spc="-1" dirty="0">
                <a:solidFill>
                  <a:srgbClr val="666666"/>
                </a:solidFill>
                <a:latin typeface="Segoe UI"/>
              </a:rPr>
              <a:t>ECDC </a:t>
            </a:r>
          </a:p>
          <a:p>
            <a:r>
              <a:rPr lang="en-GB" sz="2000" spc="-1" dirty="0">
                <a:solidFill>
                  <a:srgbClr val="666666"/>
                </a:solidFill>
                <a:latin typeface="Segoe UI"/>
              </a:rPr>
              <a:t>Line manager - Matt Clarke(Interim)</a:t>
            </a:r>
          </a:p>
          <a:p>
            <a:r>
              <a:rPr lang="en-GB" sz="2000" spc="-1" dirty="0">
                <a:solidFill>
                  <a:srgbClr val="666666"/>
                </a:solidFill>
                <a:latin typeface="Segoe UI"/>
              </a:rPr>
              <a:t>Matt Clarke</a:t>
            </a:r>
          </a:p>
          <a:p>
            <a:r>
              <a:rPr lang="en-GB" sz="2000" spc="-1" dirty="0">
                <a:solidFill>
                  <a:srgbClr val="666666"/>
                </a:solidFill>
                <a:latin typeface="Segoe UI"/>
              </a:rPr>
              <a:t>Jonas </a:t>
            </a:r>
            <a:r>
              <a:rPr lang="en-GB" sz="2000" spc="-1" dirty="0" err="1">
                <a:solidFill>
                  <a:srgbClr val="666666"/>
                </a:solidFill>
                <a:latin typeface="Segoe UI"/>
              </a:rPr>
              <a:t>Petersson</a:t>
            </a:r>
            <a:endParaRPr lang="en-GB" sz="2000" spc="-1" dirty="0">
              <a:solidFill>
                <a:srgbClr val="666666"/>
              </a:solidFill>
              <a:latin typeface="Segoe UI"/>
            </a:endParaRPr>
          </a:p>
          <a:p>
            <a:r>
              <a:rPr lang="en-GB" sz="2000" spc="-1" dirty="0">
                <a:solidFill>
                  <a:srgbClr val="666666"/>
                </a:solidFill>
                <a:latin typeface="Segoe UI"/>
              </a:rPr>
              <a:t>Anders </a:t>
            </a:r>
            <a:r>
              <a:rPr lang="en-GB" sz="2000" spc="-1" dirty="0" err="1">
                <a:solidFill>
                  <a:srgbClr val="666666"/>
                </a:solidFill>
                <a:latin typeface="Segoe UI"/>
              </a:rPr>
              <a:t>Pettersson</a:t>
            </a:r>
            <a:r>
              <a:rPr lang="en-GB" sz="2000" spc="-1" dirty="0">
                <a:solidFill>
                  <a:srgbClr val="666666"/>
                </a:solidFill>
                <a:latin typeface="Segoe UI"/>
              </a:rPr>
              <a:t> – Work Package Manager</a:t>
            </a:r>
          </a:p>
          <a:p>
            <a:r>
              <a:rPr lang="en-GB" sz="2000" spc="-1" dirty="0" err="1">
                <a:solidFill>
                  <a:srgbClr val="666666"/>
                </a:solidFill>
                <a:latin typeface="Segoe UI"/>
              </a:rPr>
              <a:t>Torsten</a:t>
            </a:r>
            <a:r>
              <a:rPr lang="en-GB" sz="2000" spc="-1" dirty="0">
                <a:solidFill>
                  <a:srgbClr val="666666"/>
                </a:solidFill>
                <a:latin typeface="Segoe UI"/>
              </a:rPr>
              <a:t> </a:t>
            </a:r>
            <a:r>
              <a:rPr lang="en-GB" sz="2000" spc="-1" dirty="0" err="1">
                <a:solidFill>
                  <a:srgbClr val="666666"/>
                </a:solidFill>
                <a:latin typeface="Segoe UI"/>
              </a:rPr>
              <a:t>Bögershausen</a:t>
            </a:r>
            <a:endParaRPr lang="en-GB" sz="2000" spc="-1" dirty="0">
              <a:solidFill>
                <a:srgbClr val="666666"/>
              </a:solidFill>
              <a:latin typeface="Segoe UI"/>
            </a:endParaRPr>
          </a:p>
          <a:p>
            <a:r>
              <a:rPr lang="en-GB" sz="2000" spc="-1" dirty="0">
                <a:solidFill>
                  <a:srgbClr val="666666"/>
                </a:solidFill>
                <a:latin typeface="Segoe UI"/>
              </a:rPr>
              <a:t>Stephanos </a:t>
            </a:r>
            <a:r>
              <a:rPr lang="en-GB" sz="2000" spc="-1" dirty="0" err="1">
                <a:solidFill>
                  <a:srgbClr val="666666"/>
                </a:solidFill>
                <a:latin typeface="Segoe UI"/>
              </a:rPr>
              <a:t>Athanasopoulos</a:t>
            </a:r>
            <a:r>
              <a:rPr lang="en-GB" sz="2000" spc="-1" dirty="0">
                <a:solidFill>
                  <a:srgbClr val="666666"/>
                </a:solidFill>
                <a:latin typeface="Segoe UI"/>
              </a:rPr>
              <a:t> (replacement)</a:t>
            </a:r>
          </a:p>
        </p:txBody>
      </p:sp>
      <p:sp>
        <p:nvSpPr>
          <p:cNvPr id="11" name="Content Placeholder 10">
            <a:extLst>
              <a:ext uri="{FF2B5EF4-FFF2-40B4-BE49-F238E27FC236}">
                <a16:creationId xmlns:a16="http://schemas.microsoft.com/office/drawing/2014/main" id="{B278C4CE-20D8-62D6-3DCF-7C523E15EFFB}"/>
              </a:ext>
            </a:extLst>
          </p:cNvPr>
          <p:cNvSpPr>
            <a:spLocks noGrp="1"/>
          </p:cNvSpPr>
          <p:nvPr>
            <p:ph idx="13"/>
          </p:nvPr>
        </p:nvSpPr>
        <p:spPr>
          <a:xfrm>
            <a:off x="6484707" y="1608461"/>
            <a:ext cx="4993785" cy="4768062"/>
          </a:xfrm>
        </p:spPr>
        <p:txBody>
          <a:bodyPr/>
          <a:lstStyle/>
          <a:p>
            <a:pPr marL="0" indent="0">
              <a:buNone/>
            </a:pPr>
            <a:r>
              <a:rPr lang="en-GB" sz="2000" b="1" spc="-1" dirty="0">
                <a:solidFill>
                  <a:srgbClr val="666666"/>
                </a:solidFill>
                <a:latin typeface="Segoe UI"/>
              </a:rPr>
              <a:t>DMSC/Lyngby site</a:t>
            </a:r>
          </a:p>
          <a:p>
            <a:r>
              <a:rPr lang="en-GB" sz="2000" spc="-1" dirty="0">
                <a:solidFill>
                  <a:srgbClr val="666666"/>
                </a:solidFill>
                <a:latin typeface="Segoe UI"/>
              </a:rPr>
              <a:t>DMSC line manager Fredrik Bolmsten</a:t>
            </a:r>
          </a:p>
          <a:p>
            <a:r>
              <a:rPr lang="en-GB" sz="2000" spc="-1" dirty="0">
                <a:solidFill>
                  <a:srgbClr val="666666"/>
                </a:solidFill>
                <a:latin typeface="Segoe UI"/>
              </a:rPr>
              <a:t>Morten </a:t>
            </a:r>
            <a:r>
              <a:rPr lang="en-GB" sz="2000" spc="-1" dirty="0" err="1">
                <a:solidFill>
                  <a:srgbClr val="666666"/>
                </a:solidFill>
                <a:latin typeface="Segoe UI"/>
              </a:rPr>
              <a:t>Jagd</a:t>
            </a:r>
            <a:r>
              <a:rPr lang="en-GB" sz="2000" spc="-1" dirty="0">
                <a:solidFill>
                  <a:srgbClr val="666666"/>
                </a:solidFill>
                <a:latin typeface="Segoe UI"/>
              </a:rPr>
              <a:t> Christensen</a:t>
            </a:r>
          </a:p>
          <a:p>
            <a:r>
              <a:rPr lang="en-GB" sz="2000" spc="-1" dirty="0">
                <a:solidFill>
                  <a:srgbClr val="666666"/>
                </a:solidFill>
                <a:latin typeface="Segoe UI"/>
              </a:rPr>
              <a:t>Afonso Mukai</a:t>
            </a:r>
          </a:p>
          <a:p>
            <a:r>
              <a:rPr lang="en-GB" sz="2000" spc="-1" dirty="0">
                <a:solidFill>
                  <a:srgbClr val="666666"/>
                </a:solidFill>
                <a:latin typeface="Segoe UI"/>
              </a:rPr>
              <a:t>George </a:t>
            </a:r>
            <a:r>
              <a:rPr lang="en-GB" sz="2000" spc="-1" dirty="0" err="1">
                <a:solidFill>
                  <a:srgbClr val="666666"/>
                </a:solidFill>
                <a:latin typeface="Segoe UI"/>
              </a:rPr>
              <a:t>ONeill</a:t>
            </a:r>
            <a:endParaRPr lang="en-GB" sz="2000" spc="-1" dirty="0">
              <a:solidFill>
                <a:srgbClr val="666666"/>
              </a:solidFill>
              <a:latin typeface="Segoe UI"/>
            </a:endParaRPr>
          </a:p>
          <a:p>
            <a:r>
              <a:rPr lang="en-GB" sz="2000" spc="-1" dirty="0">
                <a:solidFill>
                  <a:srgbClr val="666666"/>
                </a:solidFill>
                <a:latin typeface="Segoe UI"/>
              </a:rPr>
              <a:t>Tibor </a:t>
            </a:r>
            <a:r>
              <a:rPr lang="en-GB" sz="2000" spc="-1" dirty="0" err="1">
                <a:solidFill>
                  <a:srgbClr val="666666"/>
                </a:solidFill>
                <a:latin typeface="Segoe UI"/>
              </a:rPr>
              <a:t>Bukovics</a:t>
            </a:r>
            <a:endParaRPr lang="en-GB" sz="2000" spc="-1" dirty="0">
              <a:solidFill>
                <a:srgbClr val="666666"/>
              </a:solidFill>
              <a:latin typeface="Segoe UI"/>
            </a:endParaRPr>
          </a:p>
          <a:p>
            <a:r>
              <a:rPr lang="en-GB" sz="2000" spc="-1" dirty="0">
                <a:solidFill>
                  <a:srgbClr val="666666"/>
                </a:solidFill>
                <a:latin typeface="Segoe UI"/>
              </a:rPr>
              <a:t>Daniel </a:t>
            </a:r>
            <a:r>
              <a:rPr lang="en-GB" sz="2000" spc="-1" dirty="0" err="1">
                <a:solidFill>
                  <a:srgbClr val="666666"/>
                </a:solidFill>
                <a:latin typeface="Segoe UI"/>
              </a:rPr>
              <a:t>Cacabelos</a:t>
            </a:r>
            <a:r>
              <a:rPr lang="en-GB" sz="2000" spc="-1" dirty="0">
                <a:solidFill>
                  <a:srgbClr val="666666"/>
                </a:solidFill>
                <a:latin typeface="Segoe UI"/>
              </a:rPr>
              <a:t> (replacement)</a:t>
            </a:r>
          </a:p>
          <a:p>
            <a:endParaRPr lang="en-GB" dirty="0"/>
          </a:p>
          <a:p>
            <a:endParaRPr lang="en-GB" dirty="0"/>
          </a:p>
        </p:txBody>
      </p:sp>
      <p:sp>
        <p:nvSpPr>
          <p:cNvPr id="9" name="Text Placeholder 8">
            <a:extLst>
              <a:ext uri="{FF2B5EF4-FFF2-40B4-BE49-F238E27FC236}">
                <a16:creationId xmlns:a16="http://schemas.microsoft.com/office/drawing/2014/main" id="{0B42F46E-1C2B-6040-A622-2BD25096F93A}"/>
              </a:ext>
            </a:extLst>
          </p:cNvPr>
          <p:cNvSpPr>
            <a:spLocks noGrp="1"/>
          </p:cNvSpPr>
          <p:nvPr>
            <p:ph type="body" sz="quarter" idx="14"/>
          </p:nvPr>
        </p:nvSpPr>
        <p:spPr/>
        <p:txBody>
          <a:bodyPr/>
          <a:lstStyle/>
          <a:p>
            <a:r>
              <a:rPr lang="en-GB" dirty="0"/>
              <a:t>Line Management</a:t>
            </a:r>
          </a:p>
        </p:txBody>
      </p:sp>
      <p:sp>
        <p:nvSpPr>
          <p:cNvPr id="2" name="Text Placeholder 8">
            <a:extLst>
              <a:ext uri="{FF2B5EF4-FFF2-40B4-BE49-F238E27FC236}">
                <a16:creationId xmlns:a16="http://schemas.microsoft.com/office/drawing/2014/main" id="{363EC2B5-D43A-91AD-4A1D-858529E64887}"/>
              </a:ext>
            </a:extLst>
          </p:cNvPr>
          <p:cNvSpPr txBox="1">
            <a:spLocks/>
          </p:cNvSpPr>
          <p:nvPr/>
        </p:nvSpPr>
        <p:spPr>
          <a:xfrm>
            <a:off x="824891" y="5966731"/>
            <a:ext cx="11097601" cy="1143101"/>
          </a:xfrm>
          <a:prstGeom prst="rect">
            <a:avLst/>
          </a:prstGeom>
          <a:noFill/>
          <a:ln w="0">
            <a:noFill/>
          </a:ln>
        </p:spPr>
        <p:txBody>
          <a:bodyPr lIns="90000" tIns="18000" rIns="18000" anchor="t">
            <a:noAutofit/>
          </a:bodyPr>
          <a:lstStyle>
            <a:lvl1pPr marL="0" indent="0" algn="l" defTabSz="914400" rtl="0" eaLnBrk="1" latinLnBrk="0" hangingPunct="1">
              <a:lnSpc>
                <a:spcPct val="90000"/>
              </a:lnSpc>
              <a:spcBef>
                <a:spcPts val="0"/>
              </a:spcBef>
              <a:buFontTx/>
              <a:buNone/>
              <a:defRPr sz="2200" kern="1200">
                <a:solidFill>
                  <a:schemeClr val="accent1"/>
                </a:solidFill>
                <a:latin typeface="+mn-lt"/>
                <a:ea typeface="+mn-ea"/>
                <a:cs typeface="+mn-cs"/>
              </a:defRPr>
            </a:lvl1pPr>
            <a:lvl2pPr marL="825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Scope remains in NSS – personnel in DMSC matrixed 100% to ECDC</a:t>
            </a:r>
          </a:p>
          <a:p>
            <a:r>
              <a:rPr lang="en-GB" sz="1800" dirty="0"/>
              <a:t>Long term – find a Technical and Work package Leader (in Lund, replace Tobias)</a:t>
            </a:r>
          </a:p>
          <a:p>
            <a:r>
              <a:rPr lang="en-GB" sz="1800" dirty="0"/>
              <a:t>Short term – Anders </a:t>
            </a:r>
            <a:r>
              <a:rPr lang="en-GB" sz="1800" dirty="0" err="1"/>
              <a:t>Petersson</a:t>
            </a:r>
            <a:r>
              <a:rPr lang="en-GB" sz="1800" dirty="0"/>
              <a:t> assigned as Work Package Manager </a:t>
            </a:r>
          </a:p>
          <a:p>
            <a:r>
              <a:rPr lang="en-GB" sz="1800" dirty="0"/>
              <a:t>	</a:t>
            </a:r>
          </a:p>
          <a:p>
            <a:endParaRPr lang="en-GB" sz="1800" dirty="0"/>
          </a:p>
          <a:p>
            <a:r>
              <a:rPr lang="en-GB" sz="1800" dirty="0"/>
              <a:t>	</a:t>
            </a:r>
          </a:p>
        </p:txBody>
      </p:sp>
    </p:spTree>
    <p:extLst>
      <p:ext uri="{BB962C8B-B14F-4D97-AF65-F5344CB8AC3E}">
        <p14:creationId xmlns:p14="http://schemas.microsoft.com/office/powerpoint/2010/main" val="12213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FB8EADFC-23A3-DD43-AA36-DBDEDBEB524D}"/>
              </a:ext>
            </a:extLst>
          </p:cNvPr>
          <p:cNvSpPr txBox="1"/>
          <p:nvPr/>
        </p:nvSpPr>
        <p:spPr>
          <a:xfrm>
            <a:off x="4212963" y="4058089"/>
            <a:ext cx="3068739" cy="1569660"/>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Experiments</a:t>
            </a:r>
          </a:p>
          <a:p>
            <a:pPr marL="285750" indent="-285750" algn="l">
              <a:buFont typeface="Arial" panose="020B0604020202020204" pitchFamily="34" charset="0"/>
              <a:buChar char="•"/>
            </a:pPr>
            <a:r>
              <a:rPr lang="en-GB" sz="1600" dirty="0">
                <a:solidFill>
                  <a:schemeClr val="tx1">
                    <a:lumMod val="65000"/>
                    <a:lumOff val="35000"/>
                  </a:schemeClr>
                </a:solidFill>
              </a:rPr>
              <a:t>Sample environments</a:t>
            </a:r>
          </a:p>
          <a:p>
            <a:pPr marL="285750" indent="-285750" algn="l">
              <a:buFont typeface="Wingdings" pitchFamily="2" charset="2"/>
              <a:buChar char="ü"/>
            </a:pPr>
            <a:r>
              <a:rPr lang="en-GB" sz="1600" dirty="0">
                <a:solidFill>
                  <a:schemeClr val="accent3"/>
                </a:solidFill>
              </a:rPr>
              <a:t>Local contacts</a:t>
            </a:r>
          </a:p>
          <a:p>
            <a:pPr marL="285750" indent="-285750" algn="l">
              <a:buFont typeface="Arial" panose="020B0604020202020204" pitchFamily="34" charset="0"/>
              <a:buChar char="•"/>
            </a:pPr>
            <a:r>
              <a:rPr lang="en-GB" sz="1600" dirty="0">
                <a:solidFill>
                  <a:schemeClr val="tx1">
                    <a:lumMod val="65000"/>
                    <a:lumOff val="35000"/>
                  </a:schemeClr>
                </a:solidFill>
              </a:rPr>
              <a:t>User lab facilities</a:t>
            </a:r>
          </a:p>
          <a:p>
            <a:pPr marL="285750" indent="-285750" algn="l">
              <a:buFont typeface="Wingdings" pitchFamily="2" charset="2"/>
              <a:buChar char="ü"/>
            </a:pPr>
            <a:r>
              <a:rPr lang="en-GB" sz="1600" dirty="0">
                <a:solidFill>
                  <a:schemeClr val="accent3"/>
                </a:solidFill>
              </a:rPr>
              <a:t>Experiment notification</a:t>
            </a:r>
          </a:p>
          <a:p>
            <a:pPr marL="285750" indent="-285750" algn="l">
              <a:buFont typeface="Arial" panose="020B0604020202020204" pitchFamily="34" charset="0"/>
              <a:buChar char="•"/>
            </a:pPr>
            <a:endParaRPr lang="en-GB" sz="1600" dirty="0">
              <a:solidFill>
                <a:schemeClr val="tx1">
                  <a:lumMod val="65000"/>
                  <a:lumOff val="35000"/>
                </a:schemeClr>
              </a:solidFill>
            </a:endParaRPr>
          </a:p>
        </p:txBody>
      </p:sp>
      <p:sp>
        <p:nvSpPr>
          <p:cNvPr id="51" name="TextBox 50">
            <a:extLst>
              <a:ext uri="{FF2B5EF4-FFF2-40B4-BE49-F238E27FC236}">
                <a16:creationId xmlns:a16="http://schemas.microsoft.com/office/drawing/2014/main" id="{80A112CD-B5FD-D44F-AE93-DBE1981A73F4}"/>
              </a:ext>
            </a:extLst>
          </p:cNvPr>
          <p:cNvSpPr txBox="1"/>
          <p:nvPr/>
        </p:nvSpPr>
        <p:spPr>
          <a:xfrm>
            <a:off x="10016492" y="1592231"/>
            <a:ext cx="3226647" cy="1569660"/>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Feedback</a:t>
            </a:r>
          </a:p>
          <a:p>
            <a:pPr marL="285750" indent="-285750" algn="l">
              <a:buFont typeface="Arial" panose="020B0604020202020204" pitchFamily="34" charset="0"/>
              <a:buChar char="•"/>
            </a:pPr>
            <a:r>
              <a:rPr lang="en-GB" sz="1600" dirty="0">
                <a:solidFill>
                  <a:schemeClr val="tx1">
                    <a:lumMod val="65000"/>
                    <a:lumOff val="35000"/>
                  </a:schemeClr>
                </a:solidFill>
              </a:rPr>
              <a:t>Experiment report</a:t>
            </a:r>
          </a:p>
          <a:p>
            <a:pPr marL="285750" indent="-285750" algn="l">
              <a:buFont typeface="Wingdings" pitchFamily="2" charset="2"/>
              <a:buChar char="ü"/>
            </a:pPr>
            <a:r>
              <a:rPr lang="en-GB" sz="1600" dirty="0">
                <a:solidFill>
                  <a:schemeClr val="accent3"/>
                </a:solidFill>
              </a:rPr>
              <a:t>Data curation</a:t>
            </a:r>
          </a:p>
          <a:p>
            <a:pPr marL="285750" indent="-285750" algn="l">
              <a:buFont typeface="Arial" panose="020B0604020202020204" pitchFamily="34" charset="0"/>
              <a:buChar char="•"/>
            </a:pPr>
            <a:r>
              <a:rPr lang="en-GB" sz="1600" dirty="0">
                <a:solidFill>
                  <a:schemeClr val="tx1">
                    <a:lumMod val="65000"/>
                    <a:lumOff val="35000"/>
                  </a:schemeClr>
                </a:solidFill>
              </a:rPr>
              <a:t>Expenses review</a:t>
            </a:r>
          </a:p>
          <a:p>
            <a:pPr marL="285750" indent="-285750" algn="l">
              <a:buFont typeface="Wingdings" pitchFamily="2" charset="2"/>
              <a:buChar char="ü"/>
            </a:pPr>
            <a:r>
              <a:rPr lang="en-GB" sz="1600" dirty="0">
                <a:solidFill>
                  <a:schemeClr val="accent3"/>
                </a:solidFill>
              </a:rPr>
              <a:t>Publications</a:t>
            </a:r>
          </a:p>
          <a:p>
            <a:pPr marL="285750" indent="-285750" algn="l">
              <a:buFont typeface="Wingdings" pitchFamily="2" charset="2"/>
              <a:buChar char="ü"/>
            </a:pPr>
            <a:r>
              <a:rPr lang="en-GB" sz="1600" dirty="0">
                <a:solidFill>
                  <a:schemeClr val="tx1">
                    <a:lumMod val="65000"/>
                    <a:lumOff val="35000"/>
                  </a:schemeClr>
                </a:solidFill>
              </a:rPr>
              <a:t>KPIs</a:t>
            </a:r>
          </a:p>
        </p:txBody>
      </p:sp>
      <p:grpSp>
        <p:nvGrpSpPr>
          <p:cNvPr id="6" name="Group 5">
            <a:extLst>
              <a:ext uri="{FF2B5EF4-FFF2-40B4-BE49-F238E27FC236}">
                <a16:creationId xmlns:a16="http://schemas.microsoft.com/office/drawing/2014/main" id="{570D7A45-3143-7594-608E-5D8220819308}"/>
              </a:ext>
            </a:extLst>
          </p:cNvPr>
          <p:cNvGrpSpPr/>
          <p:nvPr/>
        </p:nvGrpSpPr>
        <p:grpSpPr>
          <a:xfrm>
            <a:off x="341997" y="3165537"/>
            <a:ext cx="11735699" cy="892552"/>
            <a:chOff x="456301" y="3597577"/>
            <a:chExt cx="10686082" cy="531951"/>
          </a:xfrm>
        </p:grpSpPr>
        <p:sp>
          <p:nvSpPr>
            <p:cNvPr id="3" name="Chevron 2">
              <a:extLst>
                <a:ext uri="{FF2B5EF4-FFF2-40B4-BE49-F238E27FC236}">
                  <a16:creationId xmlns:a16="http://schemas.microsoft.com/office/drawing/2014/main" id="{267D8EE4-E683-D24A-AC4F-778CC162B0FE}"/>
                </a:ext>
              </a:extLst>
            </p:cNvPr>
            <p:cNvSpPr/>
            <p:nvPr/>
          </p:nvSpPr>
          <p:spPr>
            <a:xfrm>
              <a:off x="456301" y="3597577"/>
              <a:ext cx="1874192" cy="531951"/>
            </a:xfrm>
            <a:prstGeom prst="chevron">
              <a:avLst/>
            </a:prstGeom>
            <a:solidFill>
              <a:srgbClr val="049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218679" y="3597577"/>
              <a:ext cx="1874192" cy="531951"/>
            </a:xfrm>
            <a:prstGeom prst="chevron">
              <a:avLst/>
            </a:prstGeom>
            <a:solidFill>
              <a:srgbClr val="0088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3981056" y="3597577"/>
              <a:ext cx="1874192" cy="531951"/>
            </a:xfrm>
            <a:prstGeom prst="chevron">
              <a:avLst/>
            </a:prstGeom>
            <a:solidFill>
              <a:srgbClr val="0372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43434" y="3597577"/>
              <a:ext cx="1874192" cy="531951"/>
            </a:xfrm>
            <a:prstGeom prst="chevron">
              <a:avLst/>
            </a:prstGeom>
            <a:solidFill>
              <a:srgbClr val="005D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505812" y="3597577"/>
              <a:ext cx="1874192" cy="531951"/>
            </a:xfrm>
            <a:prstGeom prst="chevron">
              <a:avLst/>
            </a:prstGeom>
            <a:solidFill>
              <a:srgbClr val="00487E">
                <a:alpha val="5021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268191" y="3597577"/>
              <a:ext cx="1874192" cy="531951"/>
            </a:xfrm>
            <a:prstGeom prst="chevron">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341997" y="4058089"/>
            <a:ext cx="2868466" cy="830997"/>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Register</a:t>
            </a:r>
          </a:p>
          <a:p>
            <a:pPr marL="285750" indent="-285750" algn="l">
              <a:buFont typeface="Wingdings" pitchFamily="2" charset="2"/>
              <a:buChar char="Ø"/>
            </a:pPr>
            <a:r>
              <a:rPr lang="en-GB" sz="1600" dirty="0">
                <a:solidFill>
                  <a:schemeClr val="accent5"/>
                </a:solidFill>
              </a:rPr>
              <a:t>Personal Data</a:t>
            </a:r>
          </a:p>
          <a:p>
            <a:pPr marL="285750" indent="-285750" algn="l">
              <a:buFont typeface="Wingdings" pitchFamily="2" charset="2"/>
              <a:buChar char="Ø"/>
            </a:pPr>
            <a:r>
              <a:rPr lang="en-GB" sz="1600" dirty="0">
                <a:solidFill>
                  <a:schemeClr val="accent5"/>
                </a:solidFill>
              </a:rPr>
              <a:t>Digital Access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2275129" y="2015740"/>
            <a:ext cx="3127026" cy="1077218"/>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Submit proposals</a:t>
            </a:r>
          </a:p>
          <a:p>
            <a:pPr marL="285750" indent="-285750" algn="l">
              <a:buFont typeface="Wingdings" pitchFamily="2" charset="2"/>
              <a:buChar char="ü"/>
            </a:pPr>
            <a:r>
              <a:rPr lang="en-GB" sz="1600" dirty="0">
                <a:solidFill>
                  <a:schemeClr val="accent3"/>
                </a:solidFill>
              </a:rPr>
              <a:t>Technical review</a:t>
            </a:r>
          </a:p>
          <a:p>
            <a:pPr marL="285750" indent="-285750" algn="l">
              <a:buFont typeface="Wingdings" pitchFamily="2" charset="2"/>
              <a:buChar char="ü"/>
            </a:pPr>
            <a:r>
              <a:rPr lang="en-GB" sz="1600" dirty="0">
                <a:solidFill>
                  <a:schemeClr val="accent3"/>
                </a:solidFill>
              </a:rPr>
              <a:t>Excellence review</a:t>
            </a:r>
          </a:p>
          <a:p>
            <a:pPr marL="285750" indent="-285750" algn="l">
              <a:buFont typeface="Wingdings" pitchFamily="2" charset="2"/>
              <a:buChar char="ü"/>
            </a:pPr>
            <a:r>
              <a:rPr lang="en-GB" sz="1600" dirty="0">
                <a:solidFill>
                  <a:schemeClr val="accent3"/>
                </a:solidFill>
              </a:rPr>
              <a:t>Result notification</a:t>
            </a:r>
          </a:p>
        </p:txBody>
      </p:sp>
      <p:sp>
        <p:nvSpPr>
          <p:cNvPr id="49" name="TextBox 48">
            <a:extLst>
              <a:ext uri="{FF2B5EF4-FFF2-40B4-BE49-F238E27FC236}">
                <a16:creationId xmlns:a16="http://schemas.microsoft.com/office/drawing/2014/main" id="{4B966BDF-3FC1-BC4C-9861-8475971A59F2}"/>
              </a:ext>
            </a:extLst>
          </p:cNvPr>
          <p:cNvSpPr txBox="1"/>
          <p:nvPr/>
        </p:nvSpPr>
        <p:spPr>
          <a:xfrm>
            <a:off x="6096000" y="1346009"/>
            <a:ext cx="3226647" cy="1815882"/>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Users notify ESS of team</a:t>
            </a:r>
          </a:p>
          <a:p>
            <a:pPr marL="285750" indent="-285750" algn="l">
              <a:buFont typeface="Arial" panose="020B0604020202020204" pitchFamily="34" charset="0"/>
              <a:buChar char="•"/>
            </a:pPr>
            <a:r>
              <a:rPr lang="en-GB" sz="1600" dirty="0">
                <a:solidFill>
                  <a:schemeClr val="tx1">
                    <a:lumMod val="65000"/>
                    <a:lumOff val="35000"/>
                  </a:schemeClr>
                </a:solidFill>
              </a:rPr>
              <a:t>User training</a:t>
            </a:r>
          </a:p>
          <a:p>
            <a:pPr marL="285750" indent="-285750" algn="l">
              <a:buFont typeface="Wingdings" pitchFamily="2" charset="2"/>
              <a:buChar char="Ø"/>
            </a:pPr>
            <a:r>
              <a:rPr lang="en-GB" sz="1600" dirty="0">
                <a:solidFill>
                  <a:schemeClr val="accent5"/>
                </a:solidFill>
              </a:rPr>
              <a:t>Experiment safety review</a:t>
            </a:r>
          </a:p>
          <a:p>
            <a:pPr marL="285750" indent="-285750" algn="l">
              <a:buFont typeface="Arial" panose="020B0604020202020204" pitchFamily="34" charset="0"/>
              <a:buChar char="•"/>
            </a:pPr>
            <a:r>
              <a:rPr lang="en-GB" sz="1600" dirty="0">
                <a:solidFill>
                  <a:schemeClr val="tx1">
                    <a:lumMod val="65000"/>
                    <a:lumOff val="35000"/>
                  </a:schemeClr>
                </a:solidFill>
              </a:rPr>
              <a:t>Travel and accommodation</a:t>
            </a:r>
          </a:p>
          <a:p>
            <a:pPr marL="285750" indent="-285750" algn="l">
              <a:buFont typeface="Wingdings" pitchFamily="2" charset="2"/>
              <a:buChar char="ü"/>
            </a:pPr>
            <a:r>
              <a:rPr lang="en-GB" sz="1600" dirty="0">
                <a:solidFill>
                  <a:schemeClr val="accent3"/>
                </a:solidFill>
              </a:rPr>
              <a:t>Ship samples</a:t>
            </a:r>
          </a:p>
          <a:p>
            <a:pPr marL="285750" indent="-285750" algn="l">
              <a:buFont typeface="Wingdings" pitchFamily="2" charset="2"/>
              <a:buChar char="Ø"/>
            </a:pPr>
            <a:r>
              <a:rPr lang="en-GB" sz="1600" dirty="0">
                <a:solidFill>
                  <a:schemeClr val="accent5"/>
                </a:solidFill>
              </a:rPr>
              <a:t>Physical Access</a:t>
            </a:r>
          </a:p>
          <a:p>
            <a:pPr marL="285750" indent="-285750" algn="l">
              <a:buFont typeface="Wingdings" pitchFamily="2" charset="2"/>
              <a:buChar char="Ø"/>
            </a:pPr>
            <a:r>
              <a:rPr lang="en-GB" sz="1600" dirty="0">
                <a:solidFill>
                  <a:schemeClr val="accent5"/>
                </a:solidFill>
              </a:rPr>
              <a:t>Dosimetry</a:t>
            </a:r>
          </a:p>
        </p:txBody>
      </p:sp>
      <p:sp>
        <p:nvSpPr>
          <p:cNvPr id="50" name="TextBox 49">
            <a:extLst>
              <a:ext uri="{FF2B5EF4-FFF2-40B4-BE49-F238E27FC236}">
                <a16:creationId xmlns:a16="http://schemas.microsoft.com/office/drawing/2014/main" id="{54E9E4AB-4B0B-124D-AC2B-D064B8334338}"/>
              </a:ext>
            </a:extLst>
          </p:cNvPr>
          <p:cNvSpPr txBox="1"/>
          <p:nvPr/>
        </p:nvSpPr>
        <p:spPr>
          <a:xfrm>
            <a:off x="8033341" y="4058089"/>
            <a:ext cx="3226647" cy="1077218"/>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Data directories in place</a:t>
            </a:r>
          </a:p>
          <a:p>
            <a:pPr marL="285750" indent="-285750" algn="l">
              <a:buFont typeface="Arial" panose="020B0604020202020204" pitchFamily="34" charset="0"/>
              <a:buChar char="•"/>
            </a:pPr>
            <a:r>
              <a:rPr lang="en-GB" sz="1600" dirty="0"/>
              <a:t>Automatic data processing</a:t>
            </a:r>
          </a:p>
          <a:p>
            <a:pPr marL="285750" indent="-285750" algn="l">
              <a:buFont typeface="Arial" panose="020B0604020202020204" pitchFamily="34" charset="0"/>
              <a:buChar char="•"/>
            </a:pPr>
            <a:r>
              <a:rPr lang="en-GB" sz="1600" dirty="0"/>
              <a:t>Manual data processing</a:t>
            </a:r>
          </a:p>
          <a:p>
            <a:pPr marL="285750" indent="-285750" algn="l">
              <a:buFont typeface="Wingdings" pitchFamily="2" charset="2"/>
              <a:buChar char="Ø"/>
            </a:pPr>
            <a:r>
              <a:rPr lang="en-GB" sz="1600" dirty="0">
                <a:solidFill>
                  <a:schemeClr val="accent5"/>
                </a:solidFill>
              </a:rPr>
              <a:t>Permissions for files</a:t>
            </a:r>
          </a:p>
        </p:txBody>
      </p:sp>
      <p:sp>
        <p:nvSpPr>
          <p:cNvPr id="5" name="Rubrik 1">
            <a:extLst>
              <a:ext uri="{FF2B5EF4-FFF2-40B4-BE49-F238E27FC236}">
                <a16:creationId xmlns:a16="http://schemas.microsoft.com/office/drawing/2014/main" id="{546E88AC-CF4B-5AE2-A8AF-C40AFBE43788}"/>
              </a:ext>
            </a:extLst>
          </p:cNvPr>
          <p:cNvSpPr>
            <a:spLocks noGrp="1"/>
          </p:cNvSpPr>
          <p:nvPr>
            <p:ph type="title"/>
          </p:nvPr>
        </p:nvSpPr>
        <p:spPr>
          <a:xfrm>
            <a:off x="1103709" y="265373"/>
            <a:ext cx="9360000" cy="657339"/>
          </a:xfrm>
        </p:spPr>
        <p:txBody>
          <a:bodyPr/>
          <a:lstStyle/>
          <a:p>
            <a:r>
              <a:rPr lang="en-GB" sz="4200" spc="-1" dirty="0">
                <a:solidFill>
                  <a:srgbClr val="404040"/>
                </a:solidFill>
                <a:latin typeface="Segoe UI Light"/>
              </a:rPr>
              <a:t>The User Journey</a:t>
            </a:r>
          </a:p>
        </p:txBody>
      </p:sp>
      <p:sp>
        <p:nvSpPr>
          <p:cNvPr id="2" name="TextBox 1">
            <a:extLst>
              <a:ext uri="{FF2B5EF4-FFF2-40B4-BE49-F238E27FC236}">
                <a16:creationId xmlns:a16="http://schemas.microsoft.com/office/drawing/2014/main" id="{CE858DE7-AD00-A825-BAE1-2812E02A137A}"/>
              </a:ext>
            </a:extLst>
          </p:cNvPr>
          <p:cNvSpPr txBox="1"/>
          <p:nvPr/>
        </p:nvSpPr>
        <p:spPr>
          <a:xfrm>
            <a:off x="9732117" y="5839249"/>
            <a:ext cx="2345579" cy="923330"/>
          </a:xfrm>
          <a:prstGeom prst="rect">
            <a:avLst/>
          </a:prstGeom>
          <a:noFill/>
        </p:spPr>
        <p:txBody>
          <a:bodyPr wrap="none" rtlCol="0">
            <a:spAutoFit/>
          </a:bodyPr>
          <a:lstStyle/>
          <a:p>
            <a:pPr marL="285750" indent="-285750">
              <a:buFont typeface="Wingdings" pitchFamily="2" charset="2"/>
              <a:buChar char="ü"/>
            </a:pPr>
            <a:r>
              <a:rPr lang="en-SE" dirty="0">
                <a:solidFill>
                  <a:schemeClr val="accent3"/>
                </a:solidFill>
              </a:rPr>
              <a:t>Done</a:t>
            </a:r>
          </a:p>
          <a:p>
            <a:pPr marL="285750" indent="-285750">
              <a:buFont typeface="Wingdings" pitchFamily="2" charset="2"/>
              <a:buChar char="Ø"/>
            </a:pPr>
            <a:r>
              <a:rPr lang="en-SE" dirty="0">
                <a:solidFill>
                  <a:schemeClr val="accent5"/>
                </a:solidFill>
              </a:rPr>
              <a:t>To be done for HC</a:t>
            </a:r>
          </a:p>
          <a:p>
            <a:pPr marL="285750" indent="-285750">
              <a:buFont typeface="Arial" panose="020B0604020202020204" pitchFamily="34" charset="0"/>
              <a:buChar char="•"/>
            </a:pPr>
            <a:r>
              <a:rPr lang="en-SE" dirty="0"/>
              <a:t>Not started</a:t>
            </a:r>
          </a:p>
        </p:txBody>
      </p:sp>
    </p:spTree>
    <p:extLst>
      <p:ext uri="{BB962C8B-B14F-4D97-AF65-F5344CB8AC3E}">
        <p14:creationId xmlns:p14="http://schemas.microsoft.com/office/powerpoint/2010/main" val="28704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Status &amp; Progress</a:t>
            </a:r>
          </a:p>
        </p:txBody>
      </p:sp>
      <p:sp>
        <p:nvSpPr>
          <p:cNvPr id="3" name="PlaceHolder 2"/>
          <p:cNvSpPr>
            <a:spLocks noGrp="1"/>
          </p:cNvSpPr>
          <p:nvPr>
            <p:ph type="ftr" idx="2"/>
          </p:nvPr>
        </p:nvSpPr>
        <p:spPr/>
        <p:txBody>
          <a:bodyPr/>
          <a:lstStyle/>
          <a:p>
            <a:r>
              <a:rPr dirty="0"/>
              <a:t>PRESENTATION TITLE/FOOTER</a:t>
            </a:r>
          </a:p>
        </p:txBody>
      </p:sp>
      <p:sp>
        <p:nvSpPr>
          <p:cNvPr id="4" name="PlaceHolder 3"/>
          <p:cNvSpPr>
            <a:spLocks noGrp="1"/>
          </p:cNvSpPr>
          <p:nvPr>
            <p:ph type="sldNum" idx="3"/>
          </p:nvPr>
        </p:nvSpPr>
        <p:spPr/>
        <p:txBody>
          <a:bodyPr/>
          <a:lstStyle/>
          <a:p>
            <a:fld id="{DF4EDC8A-EB52-4B17-9EFA-BCD4CA2F8873}" type="slidenum">
              <a:t>6</a:t>
            </a:fld>
            <a:endParaRPr/>
          </a:p>
        </p:txBody>
      </p:sp>
      <p:sp>
        <p:nvSpPr>
          <p:cNvPr id="5" name="PlaceHolder 4"/>
          <p:cNvSpPr>
            <a:spLocks noGrp="1"/>
          </p:cNvSpPr>
          <p:nvPr>
            <p:ph type="dt" idx="4"/>
          </p:nvPr>
        </p:nvSpPr>
        <p:spPr/>
        <p:txBody>
          <a:bodyPr/>
          <a:lstStyle/>
          <a:p>
            <a:fld id="{E7D50558-AFED-41FA-862A-742195F9241D}" type="datetime1">
              <a:rPr lang="en-US"/>
              <a:t>4/12/24</a:t>
            </a:fld>
            <a:endParaRPr lang="en-US"/>
          </a:p>
        </p:txBody>
      </p:sp>
      <p:sp>
        <p:nvSpPr>
          <p:cNvPr id="9" name="TextBox 8">
            <a:extLst>
              <a:ext uri="{FF2B5EF4-FFF2-40B4-BE49-F238E27FC236}">
                <a16:creationId xmlns:a16="http://schemas.microsoft.com/office/drawing/2014/main" id="{D2FFBBB2-F079-ADEA-E158-8D8C4748A919}"/>
              </a:ext>
            </a:extLst>
          </p:cNvPr>
          <p:cNvSpPr txBox="1"/>
          <p:nvPr/>
        </p:nvSpPr>
        <p:spPr>
          <a:xfrm>
            <a:off x="1103760" y="1159483"/>
            <a:ext cx="9359280" cy="4524315"/>
          </a:xfrm>
          <a:prstGeom prst="rect">
            <a:avLst/>
          </a:prstGeom>
          <a:noFill/>
        </p:spPr>
        <p:txBody>
          <a:bodyPr wrap="square" rtlCol="0">
            <a:spAutoFit/>
          </a:bodyPr>
          <a:lstStyle/>
          <a:p>
            <a:pPr marL="285750" indent="-285750">
              <a:buFont typeface="Arial" panose="020B0604020202020204" pitchFamily="34" charset="0"/>
              <a:buChar char="•"/>
            </a:pPr>
            <a:r>
              <a:rPr lang="en-SE" dirty="0">
                <a:latin typeface=""/>
              </a:rPr>
              <a:t>U</a:t>
            </a:r>
            <a:r>
              <a:rPr lang="en-GB" dirty="0">
                <a:latin typeface=""/>
              </a:rPr>
              <a:t>s</a:t>
            </a:r>
            <a:r>
              <a:rPr lang="en-SE" dirty="0">
                <a:latin typeface=""/>
              </a:rPr>
              <a:t>er Office</a:t>
            </a:r>
          </a:p>
          <a:p>
            <a:pPr marL="742950" lvl="1" indent="-285750">
              <a:buFont typeface="Arial" panose="020B0604020202020204" pitchFamily="34" charset="0"/>
              <a:buChar char="•"/>
            </a:pPr>
            <a:r>
              <a:rPr lang="en-SE" dirty="0">
                <a:latin typeface=""/>
              </a:rPr>
              <a:t>Added support for multiple instruments/labs</a:t>
            </a:r>
          </a:p>
          <a:p>
            <a:pPr marL="742950" lvl="1" indent="-285750">
              <a:buFont typeface="Arial" panose="020B0604020202020204" pitchFamily="34" charset="0"/>
              <a:buChar char="•"/>
            </a:pPr>
            <a:r>
              <a:rPr lang="en-SE" dirty="0">
                <a:latin typeface=""/>
              </a:rPr>
              <a:t>Maturing software, STFC to run complete review flow</a:t>
            </a:r>
          </a:p>
          <a:p>
            <a:pPr marL="742950" lvl="1" indent="-285750">
              <a:buFont typeface="Arial" panose="020B0604020202020204" pitchFamily="34" charset="0"/>
              <a:buChar char="•"/>
            </a:pPr>
            <a:r>
              <a:rPr lang="en-SE" dirty="0">
                <a:latin typeface=""/>
              </a:rPr>
              <a:t>ELI to sign MoU and start contributing in the coming months</a:t>
            </a:r>
          </a:p>
          <a:p>
            <a:pPr marL="742950" lvl="1" indent="-285750">
              <a:buFont typeface="Arial" panose="020B0604020202020204" pitchFamily="34" charset="0"/>
              <a:buChar char="•"/>
            </a:pPr>
            <a:r>
              <a:rPr lang="en-SE" dirty="0">
                <a:latin typeface=""/>
              </a:rPr>
              <a:t>MAX IV pilot project completed with postive results</a:t>
            </a:r>
          </a:p>
          <a:p>
            <a:endParaRPr lang="en-SE" dirty="0">
              <a:latin typeface=""/>
            </a:endParaRPr>
          </a:p>
          <a:p>
            <a:pPr marL="285750" indent="-285750">
              <a:buFont typeface="Arial" panose="020B0604020202020204" pitchFamily="34" charset="0"/>
              <a:buChar char="•"/>
            </a:pPr>
            <a:r>
              <a:rPr lang="en-SE" dirty="0">
                <a:latin typeface=""/>
              </a:rPr>
              <a:t>Data Curation/SciCat</a:t>
            </a:r>
          </a:p>
          <a:p>
            <a:pPr marL="742950" lvl="1" indent="-285750">
              <a:buFont typeface="Arial" panose="020B0604020202020204" pitchFamily="34" charset="0"/>
              <a:buChar char="•"/>
            </a:pPr>
            <a:r>
              <a:rPr lang="en-SE" dirty="0">
                <a:latin typeface=""/>
              </a:rPr>
              <a:t>New backend launched and being rolled out at sites</a:t>
            </a:r>
          </a:p>
          <a:p>
            <a:pPr marL="742950" lvl="1" indent="-285750">
              <a:buFont typeface="Arial" panose="020B0604020202020204" pitchFamily="34" charset="0"/>
              <a:buChar char="•"/>
            </a:pPr>
            <a:r>
              <a:rPr lang="en-GB" dirty="0">
                <a:latin typeface=""/>
              </a:rPr>
              <a:t>Engaging with Instrument Scientist for tranche 1 instruments</a:t>
            </a:r>
            <a:endParaRPr lang="en-SE" dirty="0">
              <a:latin typeface=""/>
            </a:endParaRPr>
          </a:p>
          <a:p>
            <a:pPr marL="742950" lvl="1" indent="-285750">
              <a:buFont typeface="Arial" panose="020B0604020202020204" pitchFamily="34" charset="0"/>
              <a:buChar char="•"/>
            </a:pPr>
            <a:r>
              <a:rPr lang="en-SE" dirty="0">
                <a:latin typeface=""/>
              </a:rPr>
              <a:t>Leveraging library resources at ESS additional data curation effort</a:t>
            </a:r>
          </a:p>
          <a:p>
            <a:pPr lvl="1"/>
            <a:r>
              <a:rPr lang="en-SE" dirty="0">
                <a:latin typeface=""/>
              </a:rPr>
              <a:t> </a:t>
            </a:r>
          </a:p>
          <a:p>
            <a:pPr marL="285750" indent="-285750">
              <a:buFont typeface="Arial" panose="020B0604020202020204" pitchFamily="34" charset="0"/>
              <a:buChar char="•"/>
            </a:pPr>
            <a:r>
              <a:rPr lang="en-SE" dirty="0">
                <a:latin typeface=""/>
              </a:rPr>
              <a:t>Significant effort has been spent on the relocation to DTU</a:t>
            </a:r>
          </a:p>
          <a:p>
            <a:pPr marL="742950" lvl="1" indent="-285750">
              <a:buFont typeface="Arial" panose="020B0604020202020204" pitchFamily="34" charset="0"/>
              <a:buChar char="•"/>
            </a:pPr>
            <a:r>
              <a:rPr lang="en-SE" dirty="0">
                <a:latin typeface=""/>
              </a:rPr>
              <a:t>Handover from Tobias</a:t>
            </a:r>
          </a:p>
          <a:p>
            <a:pPr lvl="1"/>
            <a:endParaRPr lang="en-SE" dirty="0">
              <a:latin typeface=""/>
            </a:endParaRPr>
          </a:p>
          <a:p>
            <a:pPr marL="285750" indent="-285750">
              <a:buFont typeface="Arial" panose="020B0604020202020204" pitchFamily="34" charset="0"/>
              <a:buChar char="•"/>
            </a:pPr>
            <a:r>
              <a:rPr lang="en-SE" dirty="0">
                <a:latin typeface=""/>
              </a:rPr>
              <a:t>Bottleneck continues to be readiness of other stakeholders</a:t>
            </a:r>
          </a:p>
          <a:p>
            <a:pPr marL="742950" lvl="1" indent="-285750">
              <a:buFont typeface="Arial" panose="020B0604020202020204" pitchFamily="34" charset="0"/>
              <a:buChar char="•"/>
            </a:pPr>
            <a:r>
              <a:rPr lang="en-SE" dirty="0">
                <a:latin typeface=""/>
              </a:rPr>
              <a:t>Limited progress with Safety, ESH, RP, Training… </a:t>
            </a:r>
          </a:p>
        </p:txBody>
      </p:sp>
    </p:spTree>
    <p:extLst>
      <p:ext uri="{BB962C8B-B14F-4D97-AF65-F5344CB8AC3E}">
        <p14:creationId xmlns:p14="http://schemas.microsoft.com/office/powerpoint/2010/main" val="208388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46E88AC-CF4B-5AE2-A8AF-C40AFBE43788}"/>
              </a:ext>
            </a:extLst>
          </p:cNvPr>
          <p:cNvSpPr>
            <a:spLocks noGrp="1"/>
          </p:cNvSpPr>
          <p:nvPr>
            <p:ph type="title"/>
          </p:nvPr>
        </p:nvSpPr>
        <p:spPr/>
        <p:txBody>
          <a:bodyPr/>
          <a:lstStyle/>
          <a:p>
            <a:r>
              <a:rPr lang="en-GB" sz="4200" spc="-1" dirty="0">
                <a:solidFill>
                  <a:srgbClr val="404040"/>
                </a:solidFill>
                <a:latin typeface="Segoe UI Light"/>
              </a:rPr>
              <a:t>A User Journey Project</a:t>
            </a:r>
          </a:p>
        </p:txBody>
      </p:sp>
      <p:sp>
        <p:nvSpPr>
          <p:cNvPr id="8" name="TextBox 7">
            <a:extLst>
              <a:ext uri="{FF2B5EF4-FFF2-40B4-BE49-F238E27FC236}">
                <a16:creationId xmlns:a16="http://schemas.microsoft.com/office/drawing/2014/main" id="{D017A53B-DD9B-4AEB-F4DA-33632329CD77}"/>
              </a:ext>
            </a:extLst>
          </p:cNvPr>
          <p:cNvSpPr txBox="1"/>
          <p:nvPr/>
        </p:nvSpPr>
        <p:spPr>
          <a:xfrm>
            <a:off x="6930888" y="922712"/>
            <a:ext cx="5141843" cy="5683607"/>
          </a:xfrm>
          <a:prstGeom prst="rect">
            <a:avLst/>
          </a:prstGeom>
          <a:noFill/>
        </p:spPr>
        <p:txBody>
          <a:bodyPr wrap="square">
            <a:spAutoFit/>
          </a:bodyPr>
          <a:lstStyle/>
          <a:p>
            <a:pPr marL="171450" indent="-1714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Training – Lars </a:t>
            </a:r>
            <a:r>
              <a:rPr lang="en-US" sz="1100" b="0" i="0" u="none" strike="noStrike" dirty="0" err="1">
                <a:solidFill>
                  <a:srgbClr val="000000"/>
                </a:solidFill>
                <a:effectLst/>
                <a:latin typeface="Calibri" panose="020F0502020204030204" pitchFamily="34" charset="0"/>
              </a:rPr>
              <a:t>Aprin</a:t>
            </a:r>
            <a:r>
              <a:rPr lang="en-US" sz="1100" b="0" i="0" u="none" strike="noStrike" dirty="0">
                <a:solidFill>
                  <a:srgbClr val="000000"/>
                </a:solidFill>
                <a:effectLst/>
                <a:latin typeface="Calibri" panose="020F0502020204030204" pitchFamily="34" charset="0"/>
              </a:rPr>
              <a:t>, Monika </a:t>
            </a:r>
            <a:r>
              <a:rPr lang="en-US" sz="1100" b="0" i="0" u="none" strike="noStrike" dirty="0" err="1">
                <a:solidFill>
                  <a:srgbClr val="000000"/>
                </a:solidFill>
                <a:effectLst/>
                <a:latin typeface="Calibri" panose="020F0502020204030204" pitchFamily="34" charset="0"/>
              </a:rPr>
              <a:t>Hartl</a:t>
            </a:r>
            <a:endParaRPr lang="en-US" sz="1100" b="0" i="0" u="none" strike="noStrike" dirty="0">
              <a:solidFill>
                <a:srgbClr val="000000"/>
              </a:solidFill>
              <a:effectLst/>
              <a:latin typeface="Calibri" panose="020F0502020204030204" pitchFamily="34" charset="0"/>
            </a:endParaRP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Remote</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On-site</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Lab</a:t>
            </a:r>
          </a:p>
          <a:p>
            <a:pPr algn="l"/>
            <a:endParaRPr lang="en-US" sz="1100" b="0" i="0" u="none" strike="noStrike"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User Logistics – </a:t>
            </a:r>
            <a:r>
              <a:rPr lang="en-US" sz="1100" b="0" i="0" u="none" strike="noStrike" dirty="0" err="1">
                <a:solidFill>
                  <a:srgbClr val="000000"/>
                </a:solidFill>
                <a:effectLst/>
                <a:latin typeface="Calibri" panose="020F0502020204030204" pitchFamily="34" charset="0"/>
              </a:rPr>
              <a:t>Jörgen</a:t>
            </a:r>
            <a:r>
              <a:rPr lang="en-US" sz="1100" b="0" i="0" u="none" strike="noStrike" dirty="0">
                <a:solidFill>
                  <a:srgbClr val="000000"/>
                </a:solidFill>
                <a:effectLst/>
                <a:latin typeface="Calibri" panose="020F0502020204030204" pitchFamily="34" charset="0"/>
              </a:rPr>
              <a:t> Larsson, Linda Björk</a:t>
            </a:r>
          </a:p>
          <a:p>
            <a:pPr marL="742950" marR="1828800" lvl="1" indent="-285750">
              <a:spcAft>
                <a:spcPts val="500"/>
              </a:spcAft>
              <a:buFont typeface="Arial" panose="020B0604020202020204" pitchFamily="34" charset="0"/>
              <a:buChar char="•"/>
            </a:pPr>
            <a:r>
              <a:rPr lang="en-US" sz="1100" dirty="0">
                <a:solidFill>
                  <a:srgbClr val="000000"/>
                </a:solidFill>
                <a:latin typeface="Calibri" panose="020F0502020204030204" pitchFamily="34" charset="0"/>
              </a:rPr>
              <a:t>Shipping samples to and from ESS</a:t>
            </a:r>
          </a:p>
          <a:p>
            <a:pPr marL="742950" marR="1828800" lvl="1" indent="-285750">
              <a:spcAft>
                <a:spcPts val="500"/>
              </a:spcAft>
              <a:buFont typeface="Arial" panose="020B0604020202020204" pitchFamily="34" charset="0"/>
              <a:buChar char="•"/>
            </a:pPr>
            <a:r>
              <a:rPr lang="en-US" sz="1100" dirty="0">
                <a:solidFill>
                  <a:srgbClr val="000000"/>
                </a:solidFill>
                <a:latin typeface="Calibri" panose="020F0502020204030204" pitchFamily="34" charset="0"/>
              </a:rPr>
              <a:t>Travel to and from ESS</a:t>
            </a:r>
          </a:p>
          <a:p>
            <a:pPr marL="742950" marR="1828800" lvl="1" indent="-285750">
              <a:spcAft>
                <a:spcPts val="500"/>
              </a:spcAft>
              <a:buFont typeface="Arial" panose="020B0604020202020204" pitchFamily="34" charset="0"/>
              <a:buChar char="•"/>
            </a:pPr>
            <a:r>
              <a:rPr lang="en-US" sz="1100" dirty="0">
                <a:solidFill>
                  <a:srgbClr val="000000"/>
                </a:solidFill>
                <a:latin typeface="Calibri" panose="020F0502020204030204" pitchFamily="34" charset="0"/>
              </a:rPr>
              <a:t>Accommodation</a:t>
            </a:r>
          </a:p>
          <a:p>
            <a:pPr marL="742950" marR="1828800" lvl="1" indent="-285750">
              <a:spcAft>
                <a:spcPts val="500"/>
              </a:spcAft>
              <a:buFont typeface="Arial" panose="020B0604020202020204" pitchFamily="34" charset="0"/>
              <a:buChar char="•"/>
            </a:pPr>
            <a:r>
              <a:rPr lang="en-US" sz="1100" dirty="0">
                <a:solidFill>
                  <a:srgbClr val="000000"/>
                </a:solidFill>
                <a:latin typeface="Calibri" panose="020F0502020204030204" pitchFamily="34" charset="0"/>
              </a:rPr>
              <a:t>Catering and amenities</a:t>
            </a:r>
          </a:p>
          <a:p>
            <a:pPr marR="1371600" algn="l">
              <a:spcAft>
                <a:spcPts val="500"/>
              </a:spcAft>
            </a:pPr>
            <a:endParaRPr lang="en-US" sz="1100" b="0" i="0" u="none" strike="noStrike"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Account – Ari </a:t>
            </a:r>
            <a:r>
              <a:rPr lang="en-US" sz="1100" b="0" i="0" u="none" strike="noStrike" dirty="0" err="1">
                <a:solidFill>
                  <a:srgbClr val="000000"/>
                </a:solidFill>
                <a:effectLst/>
                <a:latin typeface="Calibri" panose="020F0502020204030204" pitchFamily="34" charset="0"/>
              </a:rPr>
              <a:t>Benderly</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Rikard</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Krisle</a:t>
            </a:r>
            <a:endParaRPr lang="en-US" sz="1100" b="0" i="0" u="none" strike="noStrike" dirty="0">
              <a:solidFill>
                <a:srgbClr val="000000"/>
              </a:solidFill>
              <a:effectLst/>
              <a:latin typeface="Calibri" panose="020F0502020204030204" pitchFamily="34" charset="0"/>
            </a:endParaRP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Identification assurance</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Life cycle</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Deletion/disable</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Join/leave flows</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GDPR</a:t>
            </a:r>
          </a:p>
          <a:p>
            <a:pPr algn="l"/>
            <a:endParaRPr lang="en-US" sz="1100" b="0" i="0" u="none" strike="noStrike"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Site access – Ulrika </a:t>
            </a:r>
            <a:r>
              <a:rPr lang="en-US" sz="1100" b="0" i="0" u="none" strike="noStrike" dirty="0" err="1">
                <a:solidFill>
                  <a:srgbClr val="000000"/>
                </a:solidFill>
                <a:effectLst/>
                <a:latin typeface="Calibri" panose="020F0502020204030204" pitchFamily="34" charset="0"/>
              </a:rPr>
              <a:t>Agnvik</a:t>
            </a:r>
            <a:r>
              <a:rPr lang="en-US" sz="1100" b="0" i="0" u="none" strike="noStrike" dirty="0">
                <a:solidFill>
                  <a:srgbClr val="000000"/>
                </a:solidFill>
                <a:effectLst/>
                <a:latin typeface="Calibri" panose="020F0502020204030204" pitchFamily="34" charset="0"/>
              </a:rPr>
              <a:t>, Linda Björk</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Reception</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Labs</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Cards</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Dosimetry</a:t>
            </a:r>
          </a:p>
          <a:p>
            <a:pPr marL="742950" lvl="1" indent="-2857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Signage/Maps</a:t>
            </a:r>
          </a:p>
          <a:p>
            <a:pPr algn="l"/>
            <a:endParaRPr lang="en-US" sz="1100" b="0" i="0" u="none" strike="noStrike" dirty="0">
              <a:solidFill>
                <a:srgbClr val="000000"/>
              </a:solidFill>
              <a:effectLst/>
              <a:latin typeface="Calibri" panose="020F0502020204030204" pitchFamily="34" charset="0"/>
            </a:endParaRPr>
          </a:p>
          <a:p>
            <a:pPr marL="171450" marR="457200" indent="-171450" algn="l">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Remote access </a:t>
            </a:r>
          </a:p>
          <a:p>
            <a:pPr marL="742950" marR="1371600" lvl="1" indent="-285750" algn="l">
              <a:spcAft>
                <a:spcPts val="5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Agreement with ESS Instrument Scientist</a:t>
            </a:r>
          </a:p>
          <a:p>
            <a:pPr marL="742950" marR="1371600" lvl="1" indent="-285750" algn="l">
              <a:spcAft>
                <a:spcPts val="5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Sample preparation and delivery to ESS</a:t>
            </a:r>
          </a:p>
          <a:p>
            <a:pPr marL="742950" marR="1371600" lvl="1" indent="-285750" algn="l">
              <a:spcAft>
                <a:spcPts val="5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Sample return from ESS</a:t>
            </a:r>
          </a:p>
          <a:p>
            <a:pPr marL="742950" marR="1371600" lvl="1" indent="-285750" algn="l">
              <a:spcAft>
                <a:spcPts val="5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Data curation and provision to remote users</a:t>
            </a:r>
          </a:p>
        </p:txBody>
      </p:sp>
      <p:sp>
        <p:nvSpPr>
          <p:cNvPr id="9" name="TextBox 8">
            <a:extLst>
              <a:ext uri="{FF2B5EF4-FFF2-40B4-BE49-F238E27FC236}">
                <a16:creationId xmlns:a16="http://schemas.microsoft.com/office/drawing/2014/main" id="{2E3C933E-E51F-13F9-93D9-DEB97EC9D3AC}"/>
              </a:ext>
            </a:extLst>
          </p:cNvPr>
          <p:cNvSpPr txBox="1"/>
          <p:nvPr/>
        </p:nvSpPr>
        <p:spPr>
          <a:xfrm>
            <a:off x="1103709" y="1120676"/>
            <a:ext cx="5721161" cy="3139321"/>
          </a:xfrm>
          <a:prstGeom prst="rect">
            <a:avLst/>
          </a:prstGeom>
          <a:noFill/>
        </p:spPr>
        <p:txBody>
          <a:bodyPr wrap="square" rtlCol="0">
            <a:spAutoFit/>
          </a:bodyPr>
          <a:lstStyle/>
          <a:p>
            <a:r>
              <a:rPr lang="en-GB" b="0" i="0" u="none" strike="noStrike" dirty="0">
                <a:solidFill>
                  <a:srgbClr val="000000"/>
                </a:solidFill>
                <a:effectLst/>
                <a:latin typeface="Calibri" panose="020F0502020204030204" pitchFamily="34" charset="0"/>
              </a:rPr>
              <a:t>There is a need for a project manager to ensure that all parties are aware of their scope and work in a unified way in order to ensure that a well thought out user experience exists ahead of SOUP. </a:t>
            </a:r>
          </a:p>
          <a:p>
            <a:r>
              <a:rPr lang="en-GB" b="0" i="0" u="none" strike="noStrike" dirty="0">
                <a:solidFill>
                  <a:srgbClr val="000000"/>
                </a:solidFill>
                <a:effectLst/>
                <a:latin typeface="Calibri" panose="020F0502020204030204" pitchFamily="34" charset="0"/>
              </a:rPr>
              <a:t>Ideally this can be commissioned by visiting scientists as we move from hot commissioning to SOUP.</a:t>
            </a:r>
          </a:p>
          <a:p>
            <a:endParaRPr lang="en-GB" dirty="0">
              <a:solidFill>
                <a:srgbClr val="000000"/>
              </a:solidFill>
              <a:latin typeface="Calibri" panose="020F0502020204030204" pitchFamily="34" charset="0"/>
            </a:endParaRPr>
          </a:p>
          <a:p>
            <a:r>
              <a:rPr lang="en-GB" b="0" i="0" u="none" strike="noStrike" dirty="0">
                <a:solidFill>
                  <a:srgbClr val="000000"/>
                </a:solidFill>
                <a:effectLst/>
                <a:latin typeface="Calibri" panose="020F0502020204030204" pitchFamily="34" charset="0"/>
              </a:rPr>
              <a:t>One of the main reasons for this is the lack of research infrastructure experience in many parts of the organization, this leads to faulty assumptions and scope being orphaned. </a:t>
            </a:r>
            <a:endParaRPr lang="en-SE" dirty="0"/>
          </a:p>
        </p:txBody>
      </p:sp>
    </p:spTree>
    <p:extLst>
      <p:ext uri="{BB962C8B-B14F-4D97-AF65-F5344CB8AC3E}">
        <p14:creationId xmlns:p14="http://schemas.microsoft.com/office/powerpoint/2010/main" val="2211253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r>
              <a:rPr lang="en-SE" sz="4200" spc="-1" dirty="0">
                <a:solidFill>
                  <a:srgbClr val="404040"/>
                </a:solidFill>
                <a:latin typeface="Segoe UI Light"/>
              </a:rPr>
              <a:t>Pressing issues</a:t>
            </a:r>
          </a:p>
        </p:txBody>
      </p:sp>
      <p:sp>
        <p:nvSpPr>
          <p:cNvPr id="3" name="PlaceHolder 2"/>
          <p:cNvSpPr>
            <a:spLocks noGrp="1"/>
          </p:cNvSpPr>
          <p:nvPr>
            <p:ph type="ftr" idx="2"/>
          </p:nvPr>
        </p:nvSpPr>
        <p:spPr/>
        <p:txBody>
          <a:bodyPr/>
          <a:lstStyle/>
          <a:p>
            <a:r>
              <a:t>PRESENTATION TITLE/FOOTER</a:t>
            </a:r>
          </a:p>
        </p:txBody>
      </p:sp>
      <p:sp>
        <p:nvSpPr>
          <p:cNvPr id="4" name="PlaceHolder 3"/>
          <p:cNvSpPr>
            <a:spLocks noGrp="1"/>
          </p:cNvSpPr>
          <p:nvPr>
            <p:ph type="sldNum" idx="3"/>
          </p:nvPr>
        </p:nvSpPr>
        <p:spPr/>
        <p:txBody>
          <a:bodyPr/>
          <a:lstStyle/>
          <a:p>
            <a:fld id="{DF4EDC8A-EB52-4B17-9EFA-BCD4CA2F8873}" type="slidenum">
              <a:t>8</a:t>
            </a:fld>
            <a:endParaRPr/>
          </a:p>
        </p:txBody>
      </p:sp>
      <p:sp>
        <p:nvSpPr>
          <p:cNvPr id="5" name="PlaceHolder 4"/>
          <p:cNvSpPr>
            <a:spLocks noGrp="1"/>
          </p:cNvSpPr>
          <p:nvPr>
            <p:ph type="dt" idx="4"/>
          </p:nvPr>
        </p:nvSpPr>
        <p:spPr/>
        <p:txBody>
          <a:bodyPr/>
          <a:lstStyle/>
          <a:p>
            <a:fld id="{E7D50558-AFED-41FA-862A-742195F9241D}" type="datetime1">
              <a:rPr lang="en-US"/>
              <a:t>4/12/24</a:t>
            </a:fld>
            <a:endParaRPr lang="en-US"/>
          </a:p>
        </p:txBody>
      </p:sp>
      <p:pic>
        <p:nvPicPr>
          <p:cNvPr id="6" name="Picture 5">
            <a:extLst>
              <a:ext uri="{FF2B5EF4-FFF2-40B4-BE49-F238E27FC236}">
                <a16:creationId xmlns:a16="http://schemas.microsoft.com/office/drawing/2014/main" id="{7CEA5902-2101-5B18-CC49-63A6B4E5F8BA}"/>
              </a:ext>
            </a:extLst>
          </p:cNvPr>
          <p:cNvPicPr>
            <a:picLocks noChangeAspect="1"/>
          </p:cNvPicPr>
          <p:nvPr/>
        </p:nvPicPr>
        <p:blipFill rotWithShape="1">
          <a:blip r:embed="rId2"/>
          <a:srcRect t="10217" r="38341"/>
          <a:stretch/>
        </p:blipFill>
        <p:spPr>
          <a:xfrm>
            <a:off x="6733888" y="1349037"/>
            <a:ext cx="4420744" cy="4159926"/>
          </a:xfrm>
          <a:prstGeom prst="rect">
            <a:avLst/>
          </a:prstGeom>
        </p:spPr>
      </p:pic>
      <p:sp>
        <p:nvSpPr>
          <p:cNvPr id="8" name="TextBox 7">
            <a:extLst>
              <a:ext uri="{FF2B5EF4-FFF2-40B4-BE49-F238E27FC236}">
                <a16:creationId xmlns:a16="http://schemas.microsoft.com/office/drawing/2014/main" id="{93CD95CC-A0EC-22CE-9E52-A5C386723ADF}"/>
              </a:ext>
            </a:extLst>
          </p:cNvPr>
          <p:cNvSpPr txBox="1"/>
          <p:nvPr/>
        </p:nvSpPr>
        <p:spPr>
          <a:xfrm>
            <a:off x="1195559" y="1258783"/>
            <a:ext cx="4900441" cy="3139321"/>
          </a:xfrm>
          <a:prstGeom prst="rect">
            <a:avLst/>
          </a:prstGeom>
          <a:noFill/>
        </p:spPr>
        <p:txBody>
          <a:bodyPr wrap="square" rtlCol="0">
            <a:spAutoFit/>
          </a:bodyPr>
          <a:lstStyle/>
          <a:p>
            <a:r>
              <a:rPr lang="en-SE" b="1" dirty="0">
                <a:solidFill>
                  <a:srgbClr val="000000"/>
                </a:solidFill>
                <a:latin typeface="Calibri" panose="020F0502020204030204" pitchFamily="34" charset="0"/>
              </a:rPr>
              <a:t>Security &amp; Identity Assurance</a:t>
            </a:r>
          </a:p>
          <a:p>
            <a:endParaRPr lang="en-SE" dirty="0">
              <a:solidFill>
                <a:srgbClr val="000000"/>
              </a:solidFill>
              <a:latin typeface="Calibri" panose="020F0502020204030204" pitchFamily="34" charset="0"/>
            </a:endParaRPr>
          </a:p>
          <a:p>
            <a:r>
              <a:rPr lang="en-SE" dirty="0">
                <a:solidFill>
                  <a:srgbClr val="000000"/>
                </a:solidFill>
                <a:latin typeface="Calibri" panose="020F0502020204030204" pitchFamily="34" charset="0"/>
              </a:rPr>
              <a:t>It is unclear to the SIMS group how to meet the security requirements expressed by our chief security officer. </a:t>
            </a:r>
          </a:p>
          <a:p>
            <a:endParaRPr lang="en-SE" dirty="0">
              <a:solidFill>
                <a:srgbClr val="000000"/>
              </a:solidFill>
              <a:latin typeface="Calibri" panose="020F0502020204030204" pitchFamily="34" charset="0"/>
            </a:endParaRPr>
          </a:p>
          <a:p>
            <a:r>
              <a:rPr lang="en-SE" dirty="0">
                <a:solidFill>
                  <a:srgbClr val="000000"/>
                </a:solidFill>
                <a:latin typeface="Calibri" panose="020F0502020204030204" pitchFamily="34" charset="0"/>
              </a:rPr>
              <a:t>What is acceptabel risk? Who decides? And how can we move forward today?</a:t>
            </a:r>
          </a:p>
          <a:p>
            <a:endParaRPr lang="en-SE" dirty="0"/>
          </a:p>
          <a:p>
            <a:r>
              <a:rPr lang="en-SE" dirty="0">
                <a:solidFill>
                  <a:srgbClr val="000000"/>
                </a:solidFill>
                <a:latin typeface="Calibri" panose="020F0502020204030204" pitchFamily="34" charset="0"/>
              </a:rPr>
              <a:t>Do we need to go above standard operating procedure? World leading in everything?</a:t>
            </a:r>
          </a:p>
        </p:txBody>
      </p:sp>
      <p:sp>
        <p:nvSpPr>
          <p:cNvPr id="9" name="TextBox 8">
            <a:extLst>
              <a:ext uri="{FF2B5EF4-FFF2-40B4-BE49-F238E27FC236}">
                <a16:creationId xmlns:a16="http://schemas.microsoft.com/office/drawing/2014/main" id="{005AC4EA-B961-AEF5-882A-B4AB623D72C7}"/>
              </a:ext>
            </a:extLst>
          </p:cNvPr>
          <p:cNvSpPr txBox="1"/>
          <p:nvPr/>
        </p:nvSpPr>
        <p:spPr>
          <a:xfrm>
            <a:off x="6733888" y="5472444"/>
            <a:ext cx="2598788" cy="276999"/>
          </a:xfrm>
          <a:prstGeom prst="rect">
            <a:avLst/>
          </a:prstGeom>
          <a:noFill/>
        </p:spPr>
        <p:txBody>
          <a:bodyPr wrap="none" rtlCol="0">
            <a:spAutoFit/>
          </a:bodyPr>
          <a:lstStyle/>
          <a:p>
            <a:r>
              <a:rPr lang="en-SE" sz="1200" i="1" dirty="0"/>
              <a:t>Creation of users in the DMSC ldap</a:t>
            </a:r>
          </a:p>
        </p:txBody>
      </p:sp>
    </p:spTree>
    <p:extLst>
      <p:ext uri="{BB962C8B-B14F-4D97-AF65-F5344CB8AC3E}">
        <p14:creationId xmlns:p14="http://schemas.microsoft.com/office/powerpoint/2010/main" val="419338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64449-1755-88CD-AF14-76499CFC49F9}"/>
              </a:ext>
            </a:extLst>
          </p:cNvPr>
          <p:cNvSpPr>
            <a:spLocks noGrp="1"/>
          </p:cNvSpPr>
          <p:nvPr>
            <p:ph type="title"/>
          </p:nvPr>
        </p:nvSpPr>
        <p:spPr/>
        <p:txBody>
          <a:bodyPr/>
          <a:lstStyle/>
          <a:p>
            <a:r>
              <a:rPr lang="en-SE" sz="4200" spc="-1" dirty="0">
                <a:solidFill>
                  <a:srgbClr val="404040"/>
                </a:solidFill>
                <a:latin typeface="Segoe UI Light"/>
              </a:rPr>
              <a:t>AI@ESS</a:t>
            </a:r>
          </a:p>
        </p:txBody>
      </p:sp>
      <p:sp>
        <p:nvSpPr>
          <p:cNvPr id="4" name="Footer Placeholder 3">
            <a:extLst>
              <a:ext uri="{FF2B5EF4-FFF2-40B4-BE49-F238E27FC236}">
                <a16:creationId xmlns:a16="http://schemas.microsoft.com/office/drawing/2014/main" id="{52AF0C6A-824C-D6AE-42D0-E2439D01357F}"/>
              </a:ext>
            </a:extLst>
          </p:cNvPr>
          <p:cNvSpPr>
            <a:spLocks noGrp="1"/>
          </p:cNvSpPr>
          <p:nvPr>
            <p:ph type="ftr" sz="quarter" idx="11"/>
          </p:nvPr>
        </p:nvSpPr>
        <p:spPr/>
        <p:txBody>
          <a:bodyPr/>
          <a:lstStyle/>
          <a:p>
            <a:r>
              <a:rPr lang="sv-SE"/>
              <a:t>PRESENTATION TITL  FOOTER</a:t>
            </a:r>
            <a:endParaRPr lang="sv-SE" dirty="0"/>
          </a:p>
        </p:txBody>
      </p:sp>
      <p:sp>
        <p:nvSpPr>
          <p:cNvPr id="5" name="Slide Number Placeholder 4">
            <a:extLst>
              <a:ext uri="{FF2B5EF4-FFF2-40B4-BE49-F238E27FC236}">
                <a16:creationId xmlns:a16="http://schemas.microsoft.com/office/drawing/2014/main" id="{A8A09E22-7F59-DF1B-7107-23A93B0F862D}"/>
              </a:ext>
            </a:extLst>
          </p:cNvPr>
          <p:cNvSpPr>
            <a:spLocks noGrp="1"/>
          </p:cNvSpPr>
          <p:nvPr>
            <p:ph type="sldNum" sz="quarter" idx="12"/>
          </p:nvPr>
        </p:nvSpPr>
        <p:spPr/>
        <p:txBody>
          <a:bodyPr/>
          <a:lstStyle/>
          <a:p>
            <a:fld id="{F7283078-D760-1647-8B80-66BA8B52336D}" type="slidenum">
              <a:rPr lang="sv-SE" smtClean="0"/>
              <a:t>9</a:t>
            </a:fld>
            <a:endParaRPr lang="sv-SE"/>
          </a:p>
        </p:txBody>
      </p:sp>
      <p:sp>
        <p:nvSpPr>
          <p:cNvPr id="6" name="Content Placeholder 5">
            <a:extLst>
              <a:ext uri="{FF2B5EF4-FFF2-40B4-BE49-F238E27FC236}">
                <a16:creationId xmlns:a16="http://schemas.microsoft.com/office/drawing/2014/main" id="{FD39B255-2EA3-5858-0C16-793323160D51}"/>
              </a:ext>
            </a:extLst>
          </p:cNvPr>
          <p:cNvSpPr>
            <a:spLocks noGrp="1"/>
          </p:cNvSpPr>
          <p:nvPr>
            <p:ph idx="1"/>
          </p:nvPr>
        </p:nvSpPr>
        <p:spPr>
          <a:xfrm>
            <a:off x="1094400" y="1562400"/>
            <a:ext cx="5662660" cy="4672146"/>
          </a:xfrm>
        </p:spPr>
        <p:txBody>
          <a:bodyPr/>
          <a:lstStyle/>
          <a:p>
            <a:pPr marL="0" indent="0">
              <a:buNone/>
            </a:pPr>
            <a:r>
              <a:rPr lang="en-SE" sz="2000" spc="-1" dirty="0">
                <a:solidFill>
                  <a:srgbClr val="666666"/>
                </a:solidFill>
                <a:latin typeface="Segoe UI"/>
              </a:rPr>
              <a:t>One of the most common questions asked has been: </a:t>
            </a:r>
          </a:p>
          <a:p>
            <a:pPr marL="0" indent="0">
              <a:buNone/>
            </a:pPr>
            <a:br>
              <a:rPr lang="en-SE" sz="2000" spc="-1" dirty="0">
                <a:solidFill>
                  <a:srgbClr val="666666"/>
                </a:solidFill>
                <a:latin typeface="Segoe UI"/>
              </a:rPr>
            </a:br>
            <a:r>
              <a:rPr lang="en-SE" sz="2000" spc="-1" dirty="0">
                <a:solidFill>
                  <a:srgbClr val="666666"/>
                </a:solidFill>
                <a:latin typeface="Segoe UI"/>
              </a:rPr>
              <a:t>“</a:t>
            </a:r>
            <a:r>
              <a:rPr lang="en-GB" sz="2000" spc="-1" dirty="0">
                <a:solidFill>
                  <a:srgbClr val="666666"/>
                </a:solidFill>
                <a:latin typeface="Segoe UI"/>
              </a:rPr>
              <a:t>How are you working with artificial intelligence?</a:t>
            </a:r>
            <a:r>
              <a:rPr lang="en-SE" sz="2000" spc="-1" dirty="0">
                <a:solidFill>
                  <a:srgbClr val="666666"/>
                </a:solidFill>
                <a:latin typeface="Segoe UI"/>
              </a:rPr>
              <a:t>”</a:t>
            </a:r>
          </a:p>
          <a:p>
            <a:pPr marL="0" indent="0">
              <a:buNone/>
            </a:pPr>
            <a:endParaRPr lang="en-SE" sz="2000" spc="-1" dirty="0">
              <a:solidFill>
                <a:srgbClr val="666666"/>
              </a:solidFill>
              <a:latin typeface="Segoe UI"/>
            </a:endParaRPr>
          </a:p>
          <a:p>
            <a:pPr marL="0" indent="0">
              <a:buNone/>
            </a:pPr>
            <a:r>
              <a:rPr lang="en-SE" sz="2000" spc="-1" dirty="0">
                <a:solidFill>
                  <a:srgbClr val="666666"/>
                </a:solidFill>
                <a:latin typeface="Segoe UI"/>
              </a:rPr>
              <a:t>Important to recognize where AI/ML is applicable and where it is not. Start with small proof of concept projects before larger investment.</a:t>
            </a:r>
          </a:p>
          <a:p>
            <a:endParaRPr lang="en-SE" dirty="0"/>
          </a:p>
        </p:txBody>
      </p:sp>
      <p:sp>
        <p:nvSpPr>
          <p:cNvPr id="7" name="Text Placeholder 6">
            <a:extLst>
              <a:ext uri="{FF2B5EF4-FFF2-40B4-BE49-F238E27FC236}">
                <a16:creationId xmlns:a16="http://schemas.microsoft.com/office/drawing/2014/main" id="{257CF80C-6ABD-0682-7163-2C6539A6555D}"/>
              </a:ext>
            </a:extLst>
          </p:cNvPr>
          <p:cNvSpPr>
            <a:spLocks noGrp="1"/>
          </p:cNvSpPr>
          <p:nvPr>
            <p:ph type="body" sz="quarter" idx="14"/>
          </p:nvPr>
        </p:nvSpPr>
        <p:spPr/>
        <p:txBody>
          <a:bodyPr/>
          <a:lstStyle/>
          <a:p>
            <a:r>
              <a:rPr lang="en-SE" dirty="0"/>
              <a:t>Jumping on the hype train</a:t>
            </a:r>
          </a:p>
        </p:txBody>
      </p:sp>
      <p:sp>
        <p:nvSpPr>
          <p:cNvPr id="8" name="Date Placeholder 7">
            <a:extLst>
              <a:ext uri="{FF2B5EF4-FFF2-40B4-BE49-F238E27FC236}">
                <a16:creationId xmlns:a16="http://schemas.microsoft.com/office/drawing/2014/main" id="{C4318C9C-9755-698E-097E-DA4D95782683}"/>
              </a:ext>
            </a:extLst>
          </p:cNvPr>
          <p:cNvSpPr>
            <a:spLocks noGrp="1"/>
          </p:cNvSpPr>
          <p:nvPr>
            <p:ph type="dt" sz="half" idx="10"/>
          </p:nvPr>
        </p:nvSpPr>
        <p:spPr/>
        <p:txBody>
          <a:bodyPr/>
          <a:lstStyle/>
          <a:p>
            <a:fld id="{18896B66-0B3A-474C-9C9C-E4F07B1F5DAD}" type="datetime1">
              <a:rPr lang="sv-SE" smtClean="0"/>
              <a:t>2024-04-12</a:t>
            </a:fld>
            <a:endParaRPr lang="sv-SE" dirty="0"/>
          </a:p>
        </p:txBody>
      </p:sp>
      <p:pic>
        <p:nvPicPr>
          <p:cNvPr id="2052" name="Picture 4" descr="Download Clear OpenAI ChatGPT Logo - Different ChatGPT Dimensions With  Variations - Chat GPT AI Hub">
            <a:extLst>
              <a:ext uri="{FF2B5EF4-FFF2-40B4-BE49-F238E27FC236}">
                <a16:creationId xmlns:a16="http://schemas.microsoft.com/office/drawing/2014/main" id="{840046F9-2C50-902F-A63C-856B7DBE5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199" y="1562401"/>
            <a:ext cx="2743200" cy="8065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lama 2 Model Details">
            <a:extLst>
              <a:ext uri="{FF2B5EF4-FFF2-40B4-BE49-F238E27FC236}">
                <a16:creationId xmlns:a16="http://schemas.microsoft.com/office/drawing/2014/main" id="{DBABC95A-AA51-78FA-D25E-8A4433A07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2557325"/>
            <a:ext cx="2819400" cy="17679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mini (language model) - Wikipedia">
            <a:extLst>
              <a:ext uri="{FF2B5EF4-FFF2-40B4-BE49-F238E27FC236}">
                <a16:creationId xmlns:a16="http://schemas.microsoft.com/office/drawing/2014/main" id="{938B8739-EBB4-F9D2-34A4-1AA03DFEC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199" y="4183420"/>
            <a:ext cx="2727325" cy="10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themeOverride>
</file>

<file path=docProps/app.xml><?xml version="1.0" encoding="utf-8"?>
<Properties xmlns="http://schemas.openxmlformats.org/officeDocument/2006/extended-properties" xmlns:vt="http://schemas.openxmlformats.org/officeDocument/2006/docPropsVTypes">
  <Template>Office-tema</Template>
  <TotalTime>103015</TotalTime>
  <Words>1380</Words>
  <Application>Microsoft Macintosh PowerPoint</Application>
  <PresentationFormat>Widescreen</PresentationFormat>
  <Paragraphs>256</Paragraphs>
  <Slides>21</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Arial</vt:lpstr>
      <vt:lpstr>Calibri</vt:lpstr>
      <vt:lpstr>CIDFont+F1</vt:lpstr>
      <vt:lpstr>Fira Sans Extra Condensed Medium</vt:lpstr>
      <vt:lpstr>NotoSans</vt:lpstr>
      <vt:lpstr>Roboto</vt:lpstr>
      <vt:lpstr>Segoe UI</vt:lpstr>
      <vt:lpstr>Segoe UI Light</vt:lpstr>
      <vt:lpstr>Segoe UI Semibold</vt:lpstr>
      <vt:lpstr>Symbol</vt:lpstr>
      <vt:lpstr>Times New Roman</vt:lpstr>
      <vt:lpstr>Wingdings</vt:lpstr>
      <vt:lpstr>Office Theme</vt:lpstr>
      <vt:lpstr>Office Theme</vt:lpstr>
      <vt:lpstr>Office Theme</vt:lpstr>
      <vt:lpstr>PowerPoint Presentation</vt:lpstr>
      <vt:lpstr>Scientific Information Management Systems </vt:lpstr>
      <vt:lpstr>Group</vt:lpstr>
      <vt:lpstr>ECDC</vt:lpstr>
      <vt:lpstr>The User Journey</vt:lpstr>
      <vt:lpstr>Status &amp; Progress</vt:lpstr>
      <vt:lpstr>A User Journey Project</vt:lpstr>
      <vt:lpstr>Pressing issues</vt:lpstr>
      <vt:lpstr>AI@ESS</vt:lpstr>
      <vt:lpstr>Use case</vt:lpstr>
      <vt:lpstr>Information Extraction with LLM</vt:lpstr>
      <vt:lpstr>Image title</vt:lpstr>
      <vt:lpstr>AI Projects</vt:lpstr>
      <vt:lpstr>DTU Opportunities</vt:lpstr>
      <vt:lpstr>Publication</vt:lpstr>
      <vt:lpstr>Data Curation</vt:lpstr>
      <vt:lpstr>Projected labour resources</vt:lpstr>
      <vt:lpstr>Project plan</vt:lpstr>
      <vt:lpstr>STAP Recommendations</vt:lpstr>
      <vt:lpstr>SWOT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Fredrik Bolmsten</dc:creator>
  <dc:description/>
  <cp:lastModifiedBy>Fredrik Bolmsten</cp:lastModifiedBy>
  <cp:revision>169</cp:revision>
  <cp:lastPrinted>2019-03-08T10:27:30Z</cp:lastPrinted>
  <dcterms:created xsi:type="dcterms:W3CDTF">2022-02-10T08:24:58Z</dcterms:created>
  <dcterms:modified xsi:type="dcterms:W3CDTF">2024-04-16T11:26:32Z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Widescreen</vt:lpwstr>
  </property>
  <property fmtid="{D5CDD505-2E9C-101B-9397-08002B2CF9AE}" pid="4" name="Slides">
    <vt:i4>16</vt:i4>
  </property>
</Properties>
</file>