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7" r:id="rId2"/>
    <p:sldId id="281" r:id="rId3"/>
    <p:sldId id="279" r:id="rId4"/>
    <p:sldId id="284" r:id="rId5"/>
    <p:sldId id="1244" r:id="rId6"/>
    <p:sldId id="1230" r:id="rId7"/>
    <p:sldId id="282" r:id="rId8"/>
    <p:sldId id="28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B9797D"/>
    <a:srgbClr val="CAE6C8"/>
    <a:srgbClr val="D7E59A"/>
    <a:srgbClr val="CCCCCC"/>
    <a:srgbClr val="FECC99"/>
    <a:srgbClr val="FEE6CC"/>
    <a:srgbClr val="CCDFDB"/>
    <a:srgbClr val="E5F0EC"/>
    <a:srgbClr val="EBF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19" autoAdjust="0"/>
    <p:restoredTop sz="94681" autoAdjust="0"/>
  </p:normalViewPr>
  <p:slideViewPr>
    <p:cSldViewPr snapToGrid="0" snapToObjects="1">
      <p:cViewPr varScale="1">
        <p:scale>
          <a:sx n="167" d="100"/>
          <a:sy n="167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F1114-BC9D-3944-85C3-4232A13691D7}" type="doc">
      <dgm:prSet loTypeId="urn:microsoft.com/office/officeart/2005/8/layout/chevron2" loCatId="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53A6308C-5BBE-7D4C-ABEB-B9CFF0024F0C}">
      <dgm:prSet phldrT="[Text]"/>
      <dgm:spPr/>
      <dgm:t>
        <a:bodyPr/>
        <a:lstStyle/>
        <a:p>
          <a:r>
            <a:rPr lang="en-GB" dirty="0"/>
            <a:t>DAQ</a:t>
          </a:r>
        </a:p>
      </dgm:t>
    </dgm:pt>
    <dgm:pt modelId="{D5F6441B-1906-DF42-90DF-6436C64630AD}" type="parTrans" cxnId="{6DAE9C01-4E20-E143-9001-7DB6B3B73170}">
      <dgm:prSet/>
      <dgm:spPr/>
      <dgm:t>
        <a:bodyPr/>
        <a:lstStyle/>
        <a:p>
          <a:endParaRPr lang="en-GB"/>
        </a:p>
      </dgm:t>
    </dgm:pt>
    <dgm:pt modelId="{FC1E1D9C-228E-1046-92F6-C3ADF20BB8D9}" type="sibTrans" cxnId="{6DAE9C01-4E20-E143-9001-7DB6B3B73170}">
      <dgm:prSet/>
      <dgm:spPr/>
      <dgm:t>
        <a:bodyPr/>
        <a:lstStyle/>
        <a:p>
          <a:endParaRPr lang="en-GB"/>
        </a:p>
      </dgm:t>
    </dgm:pt>
    <dgm:pt modelId="{E58C1109-4923-DB40-A4DF-967E5EA90FBE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Can setup and control experiment</a:t>
          </a:r>
        </a:p>
      </dgm:t>
    </dgm:pt>
    <dgm:pt modelId="{91455DCF-886C-1546-9611-9DAABBBDFE24}" type="parTrans" cxnId="{2AF65053-E127-EF41-B3C8-26A2BD72A2CE}">
      <dgm:prSet/>
      <dgm:spPr/>
      <dgm:t>
        <a:bodyPr/>
        <a:lstStyle/>
        <a:p>
          <a:endParaRPr lang="en-GB"/>
        </a:p>
      </dgm:t>
    </dgm:pt>
    <dgm:pt modelId="{742C13D0-6DF2-DF49-BBF8-F1CC79CE44D8}" type="sibTrans" cxnId="{2AF65053-E127-EF41-B3C8-26A2BD72A2CE}">
      <dgm:prSet/>
      <dgm:spPr/>
      <dgm:t>
        <a:bodyPr/>
        <a:lstStyle/>
        <a:p>
          <a:endParaRPr lang="en-GB"/>
        </a:p>
      </dgm:t>
    </dgm:pt>
    <dgm:pt modelId="{DB690943-6540-7743-85EE-EEFE27E30CCF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Can store instrument geometry in </a:t>
          </a:r>
          <a:r>
            <a:rPr lang="en-GB" dirty="0" err="1">
              <a:solidFill>
                <a:srgbClr val="FF0000"/>
              </a:solidFill>
            </a:rPr>
            <a:t>NeXUS</a:t>
          </a:r>
          <a:endParaRPr lang="en-GB" dirty="0">
            <a:solidFill>
              <a:srgbClr val="FF0000"/>
            </a:solidFill>
          </a:endParaRPr>
        </a:p>
      </dgm:t>
    </dgm:pt>
    <dgm:pt modelId="{339B1E4E-5D42-4D4E-94CD-B129ACB860A3}" type="parTrans" cxnId="{802EE0FB-3995-3949-B13F-546B85D4135E}">
      <dgm:prSet/>
      <dgm:spPr/>
      <dgm:t>
        <a:bodyPr/>
        <a:lstStyle/>
        <a:p>
          <a:endParaRPr lang="en-GB"/>
        </a:p>
      </dgm:t>
    </dgm:pt>
    <dgm:pt modelId="{7E9CF27E-D542-2D49-B39C-1F94620E4439}" type="sibTrans" cxnId="{802EE0FB-3995-3949-B13F-546B85D4135E}">
      <dgm:prSet/>
      <dgm:spPr/>
      <dgm:t>
        <a:bodyPr/>
        <a:lstStyle/>
        <a:p>
          <a:endParaRPr lang="en-GB"/>
        </a:p>
      </dgm:t>
    </dgm:pt>
    <dgm:pt modelId="{855589F5-3F60-8341-AF00-42D9870A71EE}">
      <dgm:prSet phldrT="[Text]"/>
      <dgm:spPr/>
      <dgm:t>
        <a:bodyPr/>
        <a:lstStyle/>
        <a:p>
          <a:r>
            <a:rPr lang="en-GB" dirty="0"/>
            <a:t>Data analysis</a:t>
          </a:r>
        </a:p>
      </dgm:t>
    </dgm:pt>
    <dgm:pt modelId="{33C134D0-6F6C-624A-A75E-D6EFB0B344F1}" type="parTrans" cxnId="{EB49BF30-D497-2447-ACA5-9BDDF96DB3F0}">
      <dgm:prSet/>
      <dgm:spPr/>
      <dgm:t>
        <a:bodyPr/>
        <a:lstStyle/>
        <a:p>
          <a:endParaRPr lang="en-GB"/>
        </a:p>
      </dgm:t>
    </dgm:pt>
    <dgm:pt modelId="{E580B6F8-9ABB-3C49-AFE9-A94EFECE8B6C}" type="sibTrans" cxnId="{EB49BF30-D497-2447-ACA5-9BDDF96DB3F0}">
      <dgm:prSet/>
      <dgm:spPr/>
      <dgm:t>
        <a:bodyPr/>
        <a:lstStyle/>
        <a:p>
          <a:endParaRPr lang="en-GB"/>
        </a:p>
      </dgm:t>
    </dgm:pt>
    <dgm:pt modelId="{02400883-49F8-A24C-932F-A858D4FD76FE}">
      <dgm:prSet phldrT="[Text]"/>
      <dgm:spPr/>
      <dgm:t>
        <a:bodyPr/>
        <a:lstStyle/>
        <a:p>
          <a:r>
            <a:rPr lang="en-GB" dirty="0">
              <a:solidFill>
                <a:srgbClr val="666666"/>
              </a:solidFill>
            </a:rPr>
            <a:t>Can </a:t>
          </a:r>
          <a:r>
            <a:rPr lang="en-GB" dirty="0" err="1">
              <a:solidFill>
                <a:srgbClr val="666666"/>
              </a:solidFill>
            </a:rPr>
            <a:t>analyze</a:t>
          </a:r>
          <a:r>
            <a:rPr lang="en-GB" dirty="0">
              <a:solidFill>
                <a:srgbClr val="666666"/>
              </a:solidFill>
            </a:rPr>
            <a:t> data at expected rate with correct resolution function (live) </a:t>
          </a:r>
        </a:p>
      </dgm:t>
    </dgm:pt>
    <dgm:pt modelId="{7662400C-B9B2-5249-B7B5-F035FFFA9013}" type="parTrans" cxnId="{5E2BCB8E-281E-9448-B1D6-B1C2A1C0B96E}">
      <dgm:prSet/>
      <dgm:spPr/>
      <dgm:t>
        <a:bodyPr/>
        <a:lstStyle/>
        <a:p>
          <a:endParaRPr lang="en-GB"/>
        </a:p>
      </dgm:t>
    </dgm:pt>
    <dgm:pt modelId="{63A56CBA-0452-C944-B34D-0D2E4AE8696E}" type="sibTrans" cxnId="{5E2BCB8E-281E-9448-B1D6-B1C2A1C0B96E}">
      <dgm:prSet/>
      <dgm:spPr/>
      <dgm:t>
        <a:bodyPr/>
        <a:lstStyle/>
        <a:p>
          <a:endParaRPr lang="en-GB"/>
        </a:p>
      </dgm:t>
    </dgm:pt>
    <dgm:pt modelId="{B698CA43-7D3E-6941-B406-BD1D4D4124A6}">
      <dgm:prSet phldrT="[Text]"/>
      <dgm:spPr/>
      <dgm:t>
        <a:bodyPr/>
        <a:lstStyle/>
        <a:p>
          <a:r>
            <a:rPr lang="en-GB" dirty="0"/>
            <a:t>Data archiving</a:t>
          </a:r>
        </a:p>
      </dgm:t>
    </dgm:pt>
    <dgm:pt modelId="{86446A68-7DF3-1349-A891-ACC230DDF917}" type="parTrans" cxnId="{F85061AB-5B1D-D344-A45D-BAEB23C7ADEE}">
      <dgm:prSet/>
      <dgm:spPr/>
      <dgm:t>
        <a:bodyPr/>
        <a:lstStyle/>
        <a:p>
          <a:endParaRPr lang="en-GB"/>
        </a:p>
      </dgm:t>
    </dgm:pt>
    <dgm:pt modelId="{CBC8F978-6AAA-EF4E-B3C3-6E70C2DD5405}" type="sibTrans" cxnId="{F85061AB-5B1D-D344-A45D-BAEB23C7ADEE}">
      <dgm:prSet/>
      <dgm:spPr/>
      <dgm:t>
        <a:bodyPr/>
        <a:lstStyle/>
        <a:p>
          <a:endParaRPr lang="en-GB"/>
        </a:p>
      </dgm:t>
    </dgm:pt>
    <dgm:pt modelId="{9D54DDDE-A48C-3642-BA73-E290E91BE633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Can store </a:t>
          </a:r>
          <a:r>
            <a:rPr lang="en-GB" dirty="0" err="1">
              <a:solidFill>
                <a:schemeClr val="tx1">
                  <a:lumMod val="50000"/>
                  <a:lumOff val="50000"/>
                </a:schemeClr>
              </a:solidFill>
            </a:rPr>
            <a:t>analyzed</a:t>
          </a:r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 data to </a:t>
          </a:r>
          <a:r>
            <a:rPr lang="en-GB" dirty="0" err="1">
              <a:solidFill>
                <a:schemeClr val="tx1">
                  <a:lumMod val="50000"/>
                  <a:lumOff val="50000"/>
                </a:schemeClr>
              </a:solidFill>
            </a:rPr>
            <a:t>SciCat</a:t>
          </a:r>
          <a:endParaRPr lang="en-GB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FD3455C-7747-7A43-9686-81B2247E9C4D}" type="parTrans" cxnId="{480EA451-25DB-2E4D-9C8F-EAC226F479BC}">
      <dgm:prSet/>
      <dgm:spPr/>
      <dgm:t>
        <a:bodyPr/>
        <a:lstStyle/>
        <a:p>
          <a:endParaRPr lang="en-GB"/>
        </a:p>
      </dgm:t>
    </dgm:pt>
    <dgm:pt modelId="{9B2B1D32-F4C8-2341-8047-41E9060F3225}" type="sibTrans" cxnId="{480EA451-25DB-2E4D-9C8F-EAC226F479BC}">
      <dgm:prSet/>
      <dgm:spPr/>
      <dgm:t>
        <a:bodyPr/>
        <a:lstStyle/>
        <a:p>
          <a:endParaRPr lang="en-GB"/>
        </a:p>
      </dgm:t>
    </dgm:pt>
    <dgm:pt modelId="{FE6D214F-9C2B-D846-AC2E-F25D5D8F2BBB}">
      <dgm:prSet phldrT="[Text]"/>
      <dgm:spPr/>
      <dgm:t>
        <a:bodyPr/>
        <a:lstStyle/>
        <a:p>
          <a:r>
            <a:rPr lang="en-GB" dirty="0">
              <a:solidFill>
                <a:schemeClr val="tx1">
                  <a:lumMod val="50000"/>
                  <a:lumOff val="50000"/>
                </a:schemeClr>
              </a:solidFill>
            </a:rPr>
            <a:t>Can receive reduced data from </a:t>
          </a:r>
          <a:r>
            <a:rPr lang="en-GB" dirty="0" err="1">
              <a:solidFill>
                <a:schemeClr val="tx1">
                  <a:lumMod val="50000"/>
                  <a:lumOff val="50000"/>
                </a:schemeClr>
              </a:solidFill>
            </a:rPr>
            <a:t>SciCat</a:t>
          </a:r>
          <a:endParaRPr lang="en-GB" dirty="0">
            <a:solidFill>
              <a:srgbClr val="FF0000"/>
            </a:solidFill>
          </a:endParaRPr>
        </a:p>
      </dgm:t>
    </dgm:pt>
    <dgm:pt modelId="{740949BF-5914-D049-A53D-607386C8DD51}" type="parTrans" cxnId="{75ADEEFE-3F5D-0D4E-92B9-14E3AB529409}">
      <dgm:prSet/>
      <dgm:spPr/>
      <dgm:t>
        <a:bodyPr/>
        <a:lstStyle/>
        <a:p>
          <a:endParaRPr lang="en-GB"/>
        </a:p>
      </dgm:t>
    </dgm:pt>
    <dgm:pt modelId="{1712E74C-B479-7E4D-8C75-0A66BA2E750F}" type="sibTrans" cxnId="{75ADEEFE-3F5D-0D4E-92B9-14E3AB529409}">
      <dgm:prSet/>
      <dgm:spPr/>
      <dgm:t>
        <a:bodyPr/>
        <a:lstStyle/>
        <a:p>
          <a:endParaRPr lang="en-GB"/>
        </a:p>
      </dgm:t>
    </dgm:pt>
    <dgm:pt modelId="{CE542905-90B2-9048-99C1-5C84064EEAC4}">
      <dgm:prSet/>
      <dgm:spPr/>
      <dgm:t>
        <a:bodyPr/>
        <a:lstStyle/>
        <a:p>
          <a:r>
            <a:rPr lang="en-GB" dirty="0"/>
            <a:t>Data reduction</a:t>
          </a:r>
        </a:p>
      </dgm:t>
    </dgm:pt>
    <dgm:pt modelId="{BD8FAD8F-E779-EC46-B106-866D35506A88}" type="parTrans" cxnId="{5944B884-B937-9F4C-A918-7E7DDC6D41B2}">
      <dgm:prSet/>
      <dgm:spPr/>
      <dgm:t>
        <a:bodyPr/>
        <a:lstStyle/>
        <a:p>
          <a:endParaRPr lang="en-GB"/>
        </a:p>
      </dgm:t>
    </dgm:pt>
    <dgm:pt modelId="{A3E6BB32-79C6-674B-9584-6C3F844AB6A5}" type="sibTrans" cxnId="{5944B884-B937-9F4C-A918-7E7DDC6D41B2}">
      <dgm:prSet/>
      <dgm:spPr/>
      <dgm:t>
        <a:bodyPr/>
        <a:lstStyle/>
        <a:p>
          <a:endParaRPr lang="en-GB"/>
        </a:p>
      </dgm:t>
    </dgm:pt>
    <dgm:pt modelId="{D96501F1-CD72-2D4E-AAE4-5A0C091D5856}">
      <dgm:prSet/>
      <dgm:spPr/>
      <dgm:t>
        <a:bodyPr/>
        <a:lstStyle/>
        <a:p>
          <a:pPr>
            <a:buFont typeface="Arial" panose="020B0604020202020204" pitchFamily="34" charset="0"/>
            <a:buNone/>
          </a:pPr>
          <a:endParaRPr lang="en-GB" b="1" dirty="0"/>
        </a:p>
      </dgm:t>
    </dgm:pt>
    <dgm:pt modelId="{D76DE3E1-5727-9948-BD31-D068ABE37FA6}" type="parTrans" cxnId="{B69E2674-4A5D-D54D-A0AC-02A297E25107}">
      <dgm:prSet/>
      <dgm:spPr/>
      <dgm:t>
        <a:bodyPr/>
        <a:lstStyle/>
        <a:p>
          <a:endParaRPr lang="en-GB"/>
        </a:p>
      </dgm:t>
    </dgm:pt>
    <dgm:pt modelId="{0618A072-98CA-DF41-8BA8-3D0A6F2D2C17}" type="sibTrans" cxnId="{B69E2674-4A5D-D54D-A0AC-02A297E25107}">
      <dgm:prSet/>
      <dgm:spPr/>
      <dgm:t>
        <a:bodyPr/>
        <a:lstStyle/>
        <a:p>
          <a:endParaRPr lang="en-GB"/>
        </a:p>
      </dgm:t>
    </dgm:pt>
    <dgm:pt modelId="{A28399AE-3368-1747-894C-DB06361919A0}">
      <dgm:prSet phldrT="[Text]"/>
      <dgm:spPr/>
      <dgm:t>
        <a:bodyPr/>
        <a:lstStyle/>
        <a:p>
          <a:r>
            <a:rPr lang="en-GB" b="1" dirty="0"/>
            <a:t>Basic analysis – </a:t>
          </a:r>
          <a:r>
            <a:rPr lang="en-GB" b="0" dirty="0" err="1"/>
            <a:t>SasView</a:t>
          </a:r>
          <a:r>
            <a:rPr lang="en-GB" b="0" dirty="0"/>
            <a:t> 6 is expected soon</a:t>
          </a:r>
        </a:p>
      </dgm:t>
    </dgm:pt>
    <dgm:pt modelId="{7FD36C0D-5F16-504E-AED5-B9933F4DF02F}" type="parTrans" cxnId="{D3B47438-573D-E641-9217-54B7A870BB44}">
      <dgm:prSet/>
      <dgm:spPr/>
      <dgm:t>
        <a:bodyPr/>
        <a:lstStyle/>
        <a:p>
          <a:endParaRPr lang="en-GB"/>
        </a:p>
      </dgm:t>
    </dgm:pt>
    <dgm:pt modelId="{C0C0A9F2-FDE6-6649-BAAB-C25157D45A19}" type="sibTrans" cxnId="{D3B47438-573D-E641-9217-54B7A870BB44}">
      <dgm:prSet/>
      <dgm:spPr/>
      <dgm:t>
        <a:bodyPr/>
        <a:lstStyle/>
        <a:p>
          <a:endParaRPr lang="en-GB"/>
        </a:p>
      </dgm:t>
    </dgm:pt>
    <dgm:pt modelId="{7B3D8EFE-E8F2-5A4A-9A6D-A562D5EC1A31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Can perform detector calibration required for file writer</a:t>
          </a:r>
        </a:p>
      </dgm:t>
    </dgm:pt>
    <dgm:pt modelId="{39EF8106-4EE0-1B47-9A0E-244FF26BD60E}" type="parTrans" cxnId="{932CD4D3-FD67-1646-BAC8-5E909E2B3F9B}">
      <dgm:prSet/>
      <dgm:spPr/>
      <dgm:t>
        <a:bodyPr/>
        <a:lstStyle/>
        <a:p>
          <a:endParaRPr lang="en-GB"/>
        </a:p>
      </dgm:t>
    </dgm:pt>
    <dgm:pt modelId="{B90AD288-7B9D-C246-AEA8-97363C98B88A}" type="sibTrans" cxnId="{932CD4D3-FD67-1646-BAC8-5E909E2B3F9B}">
      <dgm:prSet/>
      <dgm:spPr/>
      <dgm:t>
        <a:bodyPr/>
        <a:lstStyle/>
        <a:p>
          <a:endParaRPr lang="en-GB"/>
        </a:p>
      </dgm:t>
    </dgm:pt>
    <dgm:pt modelId="{33E99B5A-598E-5D46-BE17-567B8AC0DE4E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Meta data</a:t>
          </a:r>
        </a:p>
      </dgm:t>
    </dgm:pt>
    <dgm:pt modelId="{B7C4CD91-BDD0-934A-954A-BED8EF250D54}" type="parTrans" cxnId="{DCDB7E9F-2746-A64D-BA8A-E4D1EA9859CC}">
      <dgm:prSet/>
      <dgm:spPr/>
      <dgm:t>
        <a:bodyPr/>
        <a:lstStyle/>
        <a:p>
          <a:endParaRPr lang="en-GB"/>
        </a:p>
      </dgm:t>
    </dgm:pt>
    <dgm:pt modelId="{D4D905BE-630D-3947-9961-CFCCF9DF2306}" type="sibTrans" cxnId="{DCDB7E9F-2746-A64D-BA8A-E4D1EA9859CC}">
      <dgm:prSet/>
      <dgm:spPr/>
      <dgm:t>
        <a:bodyPr/>
        <a:lstStyle/>
        <a:p>
          <a:endParaRPr lang="en-GB"/>
        </a:p>
      </dgm:t>
    </dgm:pt>
    <dgm:pt modelId="{7C954954-8DC7-B440-B103-201E38DD1441}" type="pres">
      <dgm:prSet presAssocID="{415F1114-BC9D-3944-85C3-4232A13691D7}" presName="linearFlow" presStyleCnt="0">
        <dgm:presLayoutVars>
          <dgm:dir/>
          <dgm:animLvl val="lvl"/>
          <dgm:resizeHandles val="exact"/>
        </dgm:presLayoutVars>
      </dgm:prSet>
      <dgm:spPr/>
    </dgm:pt>
    <dgm:pt modelId="{F61792DA-B2B8-CD4D-BA7A-ED53130A4764}" type="pres">
      <dgm:prSet presAssocID="{53A6308C-5BBE-7D4C-ABEB-B9CFF0024F0C}" presName="composite" presStyleCnt="0"/>
      <dgm:spPr/>
    </dgm:pt>
    <dgm:pt modelId="{F33A6266-AD88-0347-98F9-8EF9DCA1F0E2}" type="pres">
      <dgm:prSet presAssocID="{53A6308C-5BBE-7D4C-ABEB-B9CFF0024F0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E93650A2-04DF-C448-905E-DAF5CE11E0D1}" type="pres">
      <dgm:prSet presAssocID="{53A6308C-5BBE-7D4C-ABEB-B9CFF0024F0C}" presName="descendantText" presStyleLbl="alignAcc1" presStyleIdx="0" presStyleCnt="4">
        <dgm:presLayoutVars>
          <dgm:bulletEnabled val="1"/>
        </dgm:presLayoutVars>
      </dgm:prSet>
      <dgm:spPr/>
    </dgm:pt>
    <dgm:pt modelId="{1E7CFF6E-CCAB-4A4D-B30C-70FD3909AD04}" type="pres">
      <dgm:prSet presAssocID="{FC1E1D9C-228E-1046-92F6-C3ADF20BB8D9}" presName="sp" presStyleCnt="0"/>
      <dgm:spPr/>
    </dgm:pt>
    <dgm:pt modelId="{2BBFEEA1-AFCA-AF44-8BBD-8593A0FA9CAB}" type="pres">
      <dgm:prSet presAssocID="{CE542905-90B2-9048-99C1-5C84064EEAC4}" presName="composite" presStyleCnt="0"/>
      <dgm:spPr/>
    </dgm:pt>
    <dgm:pt modelId="{4BDD4A3F-8424-2D47-8844-7936BBA5C5BC}" type="pres">
      <dgm:prSet presAssocID="{CE542905-90B2-9048-99C1-5C84064EEAC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8699D228-7E1D-4C49-9CFC-57852FFF778A}" type="pres">
      <dgm:prSet presAssocID="{CE542905-90B2-9048-99C1-5C84064EEAC4}" presName="descendantText" presStyleLbl="alignAcc1" presStyleIdx="1" presStyleCnt="4">
        <dgm:presLayoutVars>
          <dgm:bulletEnabled val="1"/>
        </dgm:presLayoutVars>
      </dgm:prSet>
      <dgm:spPr/>
    </dgm:pt>
    <dgm:pt modelId="{6BA9B32A-53C5-B646-B5D2-085BF0C8A008}" type="pres">
      <dgm:prSet presAssocID="{A3E6BB32-79C6-674B-9584-6C3F844AB6A5}" presName="sp" presStyleCnt="0"/>
      <dgm:spPr/>
    </dgm:pt>
    <dgm:pt modelId="{D52C40DA-0844-8C4C-A6E2-F254FB1BFF71}" type="pres">
      <dgm:prSet presAssocID="{855589F5-3F60-8341-AF00-42D9870A71EE}" presName="composite" presStyleCnt="0"/>
      <dgm:spPr/>
    </dgm:pt>
    <dgm:pt modelId="{9B9009D8-8B3F-4645-9C3A-A54233BC2A32}" type="pres">
      <dgm:prSet presAssocID="{855589F5-3F60-8341-AF00-42D9870A71EE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340E4A1-3B47-4C49-BC5B-3538DE08AA35}" type="pres">
      <dgm:prSet presAssocID="{855589F5-3F60-8341-AF00-42D9870A71EE}" presName="descendantText" presStyleLbl="alignAcc1" presStyleIdx="2" presStyleCnt="4">
        <dgm:presLayoutVars>
          <dgm:bulletEnabled val="1"/>
        </dgm:presLayoutVars>
      </dgm:prSet>
      <dgm:spPr/>
    </dgm:pt>
    <dgm:pt modelId="{FD74DB87-DA7A-034C-A78C-D594109DBD00}" type="pres">
      <dgm:prSet presAssocID="{E580B6F8-9ABB-3C49-AFE9-A94EFECE8B6C}" presName="sp" presStyleCnt="0"/>
      <dgm:spPr/>
    </dgm:pt>
    <dgm:pt modelId="{04DFB961-4C8F-2A4A-8E01-1281E94EE201}" type="pres">
      <dgm:prSet presAssocID="{B698CA43-7D3E-6941-B406-BD1D4D4124A6}" presName="composite" presStyleCnt="0"/>
      <dgm:spPr/>
    </dgm:pt>
    <dgm:pt modelId="{94EC8ED1-1861-D444-B59C-9AE456E3E6E0}" type="pres">
      <dgm:prSet presAssocID="{B698CA43-7D3E-6941-B406-BD1D4D4124A6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4136F08-04B5-5E4D-B01F-5A7AE5EB7B68}" type="pres">
      <dgm:prSet presAssocID="{B698CA43-7D3E-6941-B406-BD1D4D4124A6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6DAE9C01-4E20-E143-9001-7DB6B3B73170}" srcId="{415F1114-BC9D-3944-85C3-4232A13691D7}" destId="{53A6308C-5BBE-7D4C-ABEB-B9CFF0024F0C}" srcOrd="0" destOrd="0" parTransId="{D5F6441B-1906-DF42-90DF-6436C64630AD}" sibTransId="{FC1E1D9C-228E-1046-92F6-C3ADF20BB8D9}"/>
    <dgm:cxn modelId="{004F3D02-AE54-2049-B10B-0A32AFACFE2D}" type="presOf" srcId="{855589F5-3F60-8341-AF00-42D9870A71EE}" destId="{9B9009D8-8B3F-4645-9C3A-A54233BC2A32}" srcOrd="0" destOrd="0" presId="urn:microsoft.com/office/officeart/2005/8/layout/chevron2"/>
    <dgm:cxn modelId="{EB49BF30-D497-2447-ACA5-9BDDF96DB3F0}" srcId="{415F1114-BC9D-3944-85C3-4232A13691D7}" destId="{855589F5-3F60-8341-AF00-42D9870A71EE}" srcOrd="2" destOrd="0" parTransId="{33C134D0-6F6C-624A-A75E-D6EFB0B344F1}" sibTransId="{E580B6F8-9ABB-3C49-AFE9-A94EFECE8B6C}"/>
    <dgm:cxn modelId="{D3B47438-573D-E641-9217-54B7A870BB44}" srcId="{855589F5-3F60-8341-AF00-42D9870A71EE}" destId="{A28399AE-3368-1747-894C-DB06361919A0}" srcOrd="0" destOrd="0" parTransId="{7FD36C0D-5F16-504E-AED5-B9933F4DF02F}" sibTransId="{C0C0A9F2-FDE6-6649-BAAB-C25157D45A19}"/>
    <dgm:cxn modelId="{B76FFD44-791F-864F-BDDB-8565BCA6DE71}" type="presOf" srcId="{FE6D214F-9C2B-D846-AC2E-F25D5D8F2BBB}" destId="{94136F08-04B5-5E4D-B01F-5A7AE5EB7B68}" srcOrd="0" destOrd="1" presId="urn:microsoft.com/office/officeart/2005/8/layout/chevron2"/>
    <dgm:cxn modelId="{924E6549-E9F3-F948-88CB-20FD23A9684E}" type="presOf" srcId="{E58C1109-4923-DB40-A4DF-967E5EA90FBE}" destId="{E93650A2-04DF-C448-905E-DAF5CE11E0D1}" srcOrd="0" destOrd="0" presId="urn:microsoft.com/office/officeart/2005/8/layout/chevron2"/>
    <dgm:cxn modelId="{0025D54C-9516-C34F-8D44-FC0D30AD7CDD}" type="presOf" srcId="{53A6308C-5BBE-7D4C-ABEB-B9CFF0024F0C}" destId="{F33A6266-AD88-0347-98F9-8EF9DCA1F0E2}" srcOrd="0" destOrd="0" presId="urn:microsoft.com/office/officeart/2005/8/layout/chevron2"/>
    <dgm:cxn modelId="{480EA451-25DB-2E4D-9C8F-EAC226F479BC}" srcId="{B698CA43-7D3E-6941-B406-BD1D4D4124A6}" destId="{9D54DDDE-A48C-3642-BA73-E290E91BE633}" srcOrd="0" destOrd="0" parTransId="{5FD3455C-7747-7A43-9686-81B2247E9C4D}" sibTransId="{9B2B1D32-F4C8-2341-8047-41E9060F3225}"/>
    <dgm:cxn modelId="{2AF65053-E127-EF41-B3C8-26A2BD72A2CE}" srcId="{53A6308C-5BBE-7D4C-ABEB-B9CFF0024F0C}" destId="{E58C1109-4923-DB40-A4DF-967E5EA90FBE}" srcOrd="0" destOrd="0" parTransId="{91455DCF-886C-1546-9611-9DAABBBDFE24}" sibTransId="{742C13D0-6DF2-DF49-BBF8-F1CC79CE44D8}"/>
    <dgm:cxn modelId="{B06F3057-9B54-464A-ACDF-DA8D4F368808}" type="presOf" srcId="{CE542905-90B2-9048-99C1-5C84064EEAC4}" destId="{4BDD4A3F-8424-2D47-8844-7936BBA5C5BC}" srcOrd="0" destOrd="0" presId="urn:microsoft.com/office/officeart/2005/8/layout/chevron2"/>
    <dgm:cxn modelId="{E19D805C-35E6-A840-A724-31757D5621D8}" type="presOf" srcId="{DB690943-6540-7743-85EE-EEFE27E30CCF}" destId="{E93650A2-04DF-C448-905E-DAF5CE11E0D1}" srcOrd="0" destOrd="1" presId="urn:microsoft.com/office/officeart/2005/8/layout/chevron2"/>
    <dgm:cxn modelId="{147C5060-583F-664C-89FF-C454E59FAAE4}" type="presOf" srcId="{B698CA43-7D3E-6941-B406-BD1D4D4124A6}" destId="{94EC8ED1-1861-D444-B59C-9AE456E3E6E0}" srcOrd="0" destOrd="0" presId="urn:microsoft.com/office/officeart/2005/8/layout/chevron2"/>
    <dgm:cxn modelId="{B69E2674-4A5D-D54D-A0AC-02A297E25107}" srcId="{CE542905-90B2-9048-99C1-5C84064EEAC4}" destId="{D96501F1-CD72-2D4E-AAE4-5A0C091D5856}" srcOrd="0" destOrd="0" parTransId="{D76DE3E1-5727-9948-BD31-D068ABE37FA6}" sibTransId="{0618A072-98CA-DF41-8BA8-3D0A6F2D2C17}"/>
    <dgm:cxn modelId="{5944B884-B937-9F4C-A918-7E7DDC6D41B2}" srcId="{415F1114-BC9D-3944-85C3-4232A13691D7}" destId="{CE542905-90B2-9048-99C1-5C84064EEAC4}" srcOrd="1" destOrd="0" parTransId="{BD8FAD8F-E779-EC46-B106-866D35506A88}" sibTransId="{A3E6BB32-79C6-674B-9584-6C3F844AB6A5}"/>
    <dgm:cxn modelId="{5E2BCB8E-281E-9448-B1D6-B1C2A1C0B96E}" srcId="{855589F5-3F60-8341-AF00-42D9870A71EE}" destId="{02400883-49F8-A24C-932F-A858D4FD76FE}" srcOrd="1" destOrd="0" parTransId="{7662400C-B9B2-5249-B7B5-F035FFFA9013}" sibTransId="{63A56CBA-0452-C944-B34D-0D2E4AE8696E}"/>
    <dgm:cxn modelId="{3897A591-E971-0245-8D57-624767E94B38}" type="presOf" srcId="{02400883-49F8-A24C-932F-A858D4FD76FE}" destId="{5340E4A1-3B47-4C49-BC5B-3538DE08AA35}" srcOrd="0" destOrd="1" presId="urn:microsoft.com/office/officeart/2005/8/layout/chevron2"/>
    <dgm:cxn modelId="{A91DB59E-5CCC-A14B-9930-C363F27CFDEA}" type="presOf" srcId="{7B3D8EFE-E8F2-5A4A-9A6D-A562D5EC1A31}" destId="{E93650A2-04DF-C448-905E-DAF5CE11E0D1}" srcOrd="0" destOrd="2" presId="urn:microsoft.com/office/officeart/2005/8/layout/chevron2"/>
    <dgm:cxn modelId="{DCDB7E9F-2746-A64D-BA8A-E4D1EA9859CC}" srcId="{B698CA43-7D3E-6941-B406-BD1D4D4124A6}" destId="{33E99B5A-598E-5D46-BE17-567B8AC0DE4E}" srcOrd="2" destOrd="0" parTransId="{B7C4CD91-BDD0-934A-954A-BED8EF250D54}" sibTransId="{D4D905BE-630D-3947-9961-CFCCF9DF2306}"/>
    <dgm:cxn modelId="{7C1287A6-24BA-8A46-BE51-C3A2FD657213}" type="presOf" srcId="{A28399AE-3368-1747-894C-DB06361919A0}" destId="{5340E4A1-3B47-4C49-BC5B-3538DE08AA35}" srcOrd="0" destOrd="0" presId="urn:microsoft.com/office/officeart/2005/8/layout/chevron2"/>
    <dgm:cxn modelId="{F85061AB-5B1D-D344-A45D-BAEB23C7ADEE}" srcId="{415F1114-BC9D-3944-85C3-4232A13691D7}" destId="{B698CA43-7D3E-6941-B406-BD1D4D4124A6}" srcOrd="3" destOrd="0" parTransId="{86446A68-7DF3-1349-A891-ACC230DDF917}" sibTransId="{CBC8F978-6AAA-EF4E-B3C3-6E70C2DD5405}"/>
    <dgm:cxn modelId="{01027BB6-7339-1B44-B799-B81ED6492953}" type="presOf" srcId="{D96501F1-CD72-2D4E-AAE4-5A0C091D5856}" destId="{8699D228-7E1D-4C49-9CFC-57852FFF778A}" srcOrd="0" destOrd="0" presId="urn:microsoft.com/office/officeart/2005/8/layout/chevron2"/>
    <dgm:cxn modelId="{31822BCD-9ED7-E745-B55F-E8A33929616D}" type="presOf" srcId="{9D54DDDE-A48C-3642-BA73-E290E91BE633}" destId="{94136F08-04B5-5E4D-B01F-5A7AE5EB7B68}" srcOrd="0" destOrd="0" presId="urn:microsoft.com/office/officeart/2005/8/layout/chevron2"/>
    <dgm:cxn modelId="{932CD4D3-FD67-1646-BAC8-5E909E2B3F9B}" srcId="{53A6308C-5BBE-7D4C-ABEB-B9CFF0024F0C}" destId="{7B3D8EFE-E8F2-5A4A-9A6D-A562D5EC1A31}" srcOrd="2" destOrd="0" parTransId="{39EF8106-4EE0-1B47-9A0E-244FF26BD60E}" sibTransId="{B90AD288-7B9D-C246-AEA8-97363C98B88A}"/>
    <dgm:cxn modelId="{022172D5-82D3-CA41-9C78-D32C7445BAF3}" type="presOf" srcId="{415F1114-BC9D-3944-85C3-4232A13691D7}" destId="{7C954954-8DC7-B440-B103-201E38DD1441}" srcOrd="0" destOrd="0" presId="urn:microsoft.com/office/officeart/2005/8/layout/chevron2"/>
    <dgm:cxn modelId="{BFBCAFDB-BB68-FF4F-8EB3-4D555265D7B7}" type="presOf" srcId="{33E99B5A-598E-5D46-BE17-567B8AC0DE4E}" destId="{94136F08-04B5-5E4D-B01F-5A7AE5EB7B68}" srcOrd="0" destOrd="2" presId="urn:microsoft.com/office/officeart/2005/8/layout/chevron2"/>
    <dgm:cxn modelId="{802EE0FB-3995-3949-B13F-546B85D4135E}" srcId="{53A6308C-5BBE-7D4C-ABEB-B9CFF0024F0C}" destId="{DB690943-6540-7743-85EE-EEFE27E30CCF}" srcOrd="1" destOrd="0" parTransId="{339B1E4E-5D42-4D4E-94CD-B129ACB860A3}" sibTransId="{7E9CF27E-D542-2D49-B39C-1F94620E4439}"/>
    <dgm:cxn modelId="{75ADEEFE-3F5D-0D4E-92B9-14E3AB529409}" srcId="{B698CA43-7D3E-6941-B406-BD1D4D4124A6}" destId="{FE6D214F-9C2B-D846-AC2E-F25D5D8F2BBB}" srcOrd="1" destOrd="0" parTransId="{740949BF-5914-D049-A53D-607386C8DD51}" sibTransId="{1712E74C-B479-7E4D-8C75-0A66BA2E750F}"/>
    <dgm:cxn modelId="{6D2DEFE1-65F6-D24E-B54B-4C9B34DAB17E}" type="presParOf" srcId="{7C954954-8DC7-B440-B103-201E38DD1441}" destId="{F61792DA-B2B8-CD4D-BA7A-ED53130A4764}" srcOrd="0" destOrd="0" presId="urn:microsoft.com/office/officeart/2005/8/layout/chevron2"/>
    <dgm:cxn modelId="{12C11882-4266-9746-B2B8-64949486213F}" type="presParOf" srcId="{F61792DA-B2B8-CD4D-BA7A-ED53130A4764}" destId="{F33A6266-AD88-0347-98F9-8EF9DCA1F0E2}" srcOrd="0" destOrd="0" presId="urn:microsoft.com/office/officeart/2005/8/layout/chevron2"/>
    <dgm:cxn modelId="{68537660-7318-2A46-81D5-6D29D75077D9}" type="presParOf" srcId="{F61792DA-B2B8-CD4D-BA7A-ED53130A4764}" destId="{E93650A2-04DF-C448-905E-DAF5CE11E0D1}" srcOrd="1" destOrd="0" presId="urn:microsoft.com/office/officeart/2005/8/layout/chevron2"/>
    <dgm:cxn modelId="{36DC1440-C662-534A-96C9-C1EEB0649F4C}" type="presParOf" srcId="{7C954954-8DC7-B440-B103-201E38DD1441}" destId="{1E7CFF6E-CCAB-4A4D-B30C-70FD3909AD04}" srcOrd="1" destOrd="0" presId="urn:microsoft.com/office/officeart/2005/8/layout/chevron2"/>
    <dgm:cxn modelId="{7A904C89-4AD6-8645-A459-54E198D02513}" type="presParOf" srcId="{7C954954-8DC7-B440-B103-201E38DD1441}" destId="{2BBFEEA1-AFCA-AF44-8BBD-8593A0FA9CAB}" srcOrd="2" destOrd="0" presId="urn:microsoft.com/office/officeart/2005/8/layout/chevron2"/>
    <dgm:cxn modelId="{D4C57B42-0E35-8F42-9462-6BBA0630501A}" type="presParOf" srcId="{2BBFEEA1-AFCA-AF44-8BBD-8593A0FA9CAB}" destId="{4BDD4A3F-8424-2D47-8844-7936BBA5C5BC}" srcOrd="0" destOrd="0" presId="urn:microsoft.com/office/officeart/2005/8/layout/chevron2"/>
    <dgm:cxn modelId="{24E6E49A-A977-C148-BFD5-5904656489D8}" type="presParOf" srcId="{2BBFEEA1-AFCA-AF44-8BBD-8593A0FA9CAB}" destId="{8699D228-7E1D-4C49-9CFC-57852FFF778A}" srcOrd="1" destOrd="0" presId="urn:microsoft.com/office/officeart/2005/8/layout/chevron2"/>
    <dgm:cxn modelId="{54208D02-14F2-6F4B-B0B1-4CD153545064}" type="presParOf" srcId="{7C954954-8DC7-B440-B103-201E38DD1441}" destId="{6BA9B32A-53C5-B646-B5D2-085BF0C8A008}" srcOrd="3" destOrd="0" presId="urn:microsoft.com/office/officeart/2005/8/layout/chevron2"/>
    <dgm:cxn modelId="{2C829FB4-6DC6-7E4B-9F92-E9CF61C0BE31}" type="presParOf" srcId="{7C954954-8DC7-B440-B103-201E38DD1441}" destId="{D52C40DA-0844-8C4C-A6E2-F254FB1BFF71}" srcOrd="4" destOrd="0" presId="urn:microsoft.com/office/officeart/2005/8/layout/chevron2"/>
    <dgm:cxn modelId="{B1CA5F2C-C7D2-F341-8C34-A5B1DEE6ADA1}" type="presParOf" srcId="{D52C40DA-0844-8C4C-A6E2-F254FB1BFF71}" destId="{9B9009D8-8B3F-4645-9C3A-A54233BC2A32}" srcOrd="0" destOrd="0" presId="urn:microsoft.com/office/officeart/2005/8/layout/chevron2"/>
    <dgm:cxn modelId="{5ECA7059-F692-0E4B-AC0E-2B0532154117}" type="presParOf" srcId="{D52C40DA-0844-8C4C-A6E2-F254FB1BFF71}" destId="{5340E4A1-3B47-4C49-BC5B-3538DE08AA35}" srcOrd="1" destOrd="0" presId="urn:microsoft.com/office/officeart/2005/8/layout/chevron2"/>
    <dgm:cxn modelId="{41783E9A-B57F-9B40-B8BC-F811B0A09442}" type="presParOf" srcId="{7C954954-8DC7-B440-B103-201E38DD1441}" destId="{FD74DB87-DA7A-034C-A78C-D594109DBD00}" srcOrd="5" destOrd="0" presId="urn:microsoft.com/office/officeart/2005/8/layout/chevron2"/>
    <dgm:cxn modelId="{AA706170-AFCB-024A-B189-3A113183A6D4}" type="presParOf" srcId="{7C954954-8DC7-B440-B103-201E38DD1441}" destId="{04DFB961-4C8F-2A4A-8E01-1281E94EE201}" srcOrd="6" destOrd="0" presId="urn:microsoft.com/office/officeart/2005/8/layout/chevron2"/>
    <dgm:cxn modelId="{1ECF5C0E-E12E-E34A-8054-22C03A5C537A}" type="presParOf" srcId="{04DFB961-4C8F-2A4A-8E01-1281E94EE201}" destId="{94EC8ED1-1861-D444-B59C-9AE456E3E6E0}" srcOrd="0" destOrd="0" presId="urn:microsoft.com/office/officeart/2005/8/layout/chevron2"/>
    <dgm:cxn modelId="{F25DB6E9-5F55-CE45-A701-C127B2CE87D8}" type="presParOf" srcId="{04DFB961-4C8F-2A4A-8E01-1281E94EE201}" destId="{94136F08-04B5-5E4D-B01F-5A7AE5EB7B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F8FDC5-AA3E-B547-9AB5-50C649CFC791}" type="doc">
      <dgm:prSet loTypeId="urn:microsoft.com/office/officeart/2005/8/layout/chevron1" loCatId="" qsTypeId="urn:microsoft.com/office/officeart/2005/8/quickstyle/simple4" qsCatId="simple" csTypeId="urn:microsoft.com/office/officeart/2005/8/colors/colorful1" csCatId="colorful" phldr="1"/>
      <dgm:spPr/>
    </dgm:pt>
    <dgm:pt modelId="{29016B58-0E7E-3345-B6CE-AF682FED78D8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Experiment control</a:t>
          </a:r>
        </a:p>
      </dgm:t>
    </dgm:pt>
    <dgm:pt modelId="{B7BC8A69-EC57-E842-90AD-65D44A58056F}" type="parTrans" cxnId="{07ED0B55-9B6E-A140-B89E-B8E11C19CB97}">
      <dgm:prSet/>
      <dgm:spPr/>
      <dgm:t>
        <a:bodyPr/>
        <a:lstStyle/>
        <a:p>
          <a:endParaRPr lang="en-US" sz="1200"/>
        </a:p>
      </dgm:t>
    </dgm:pt>
    <dgm:pt modelId="{3E15FD49-50ED-1747-A66B-269E42424823}" type="sibTrans" cxnId="{07ED0B55-9B6E-A140-B89E-B8E11C19CB97}">
      <dgm:prSet/>
      <dgm:spPr/>
      <dgm:t>
        <a:bodyPr/>
        <a:lstStyle/>
        <a:p>
          <a:endParaRPr lang="en-US" sz="1200"/>
        </a:p>
      </dgm:t>
    </dgm:pt>
    <dgm:pt modelId="{4A584895-B70F-5045-94A4-3EA1D22FA42B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2"/>
            </a:gs>
            <a:gs pos="50000">
              <a:srgbClr val="002060"/>
            </a:gs>
            <a:gs pos="100000">
              <a:srgbClr val="002060"/>
            </a:gs>
          </a:gsLst>
        </a:gradFill>
      </dgm:spPr>
      <dgm:t>
        <a:bodyPr/>
        <a:lstStyle/>
        <a:p>
          <a:r>
            <a:rPr lang="en-US" sz="1200" dirty="0"/>
            <a:t>Stream events &amp; meta data</a:t>
          </a:r>
        </a:p>
      </dgm:t>
    </dgm:pt>
    <dgm:pt modelId="{76E7C571-1075-424D-8FE3-D14113B16FF7}" type="parTrans" cxnId="{AF49B971-7E77-E742-9964-EECC50E6DDA5}">
      <dgm:prSet/>
      <dgm:spPr/>
      <dgm:t>
        <a:bodyPr/>
        <a:lstStyle/>
        <a:p>
          <a:endParaRPr lang="en-US" sz="1200"/>
        </a:p>
      </dgm:t>
    </dgm:pt>
    <dgm:pt modelId="{03F80C85-A5BD-5C4C-BA36-720A42F56882}" type="sibTrans" cxnId="{AF49B971-7E77-E742-9964-EECC50E6DDA5}">
      <dgm:prSet/>
      <dgm:spPr/>
      <dgm:t>
        <a:bodyPr/>
        <a:lstStyle/>
        <a:p>
          <a:endParaRPr lang="en-US" sz="1200"/>
        </a:p>
      </dgm:t>
    </dgm:pt>
    <dgm:pt modelId="{27A21D84-EEC3-AB4E-B4DE-7F6B5992C973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002060"/>
            </a:gs>
            <a:gs pos="50000">
              <a:srgbClr val="002060"/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sz="1200" dirty="0"/>
            <a:t>Data reduction &amp; visualization</a:t>
          </a:r>
        </a:p>
      </dgm:t>
    </dgm:pt>
    <dgm:pt modelId="{01AEA811-5A65-A44D-9925-564232774D75}" type="parTrans" cxnId="{1D79E4FD-96C4-7D46-8470-F31A10DCC6E2}">
      <dgm:prSet/>
      <dgm:spPr/>
      <dgm:t>
        <a:bodyPr/>
        <a:lstStyle/>
        <a:p>
          <a:endParaRPr lang="en-US" sz="1200"/>
        </a:p>
      </dgm:t>
    </dgm:pt>
    <dgm:pt modelId="{5D1E1FC4-BE58-3544-8BB6-BCEFF647BA75}" type="sibTrans" cxnId="{1D79E4FD-96C4-7D46-8470-F31A10DCC6E2}">
      <dgm:prSet/>
      <dgm:spPr/>
      <dgm:t>
        <a:bodyPr/>
        <a:lstStyle/>
        <a:p>
          <a:endParaRPr lang="en-US" sz="1200"/>
        </a:p>
      </dgm:t>
    </dgm:pt>
    <dgm:pt modelId="{95280BC6-EC0A-5C4E-94EB-4D79C05D8A6F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002060"/>
            </a:gs>
            <a:gs pos="49000">
              <a:srgbClr val="002060"/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sz="1200" dirty="0"/>
            <a:t>Data analysis</a:t>
          </a:r>
        </a:p>
      </dgm:t>
    </dgm:pt>
    <dgm:pt modelId="{ED8927A6-F36B-ED45-94C1-F72CD318B696}" type="parTrans" cxnId="{7CD07249-A648-4746-9B00-E2E9F36C40C4}">
      <dgm:prSet/>
      <dgm:spPr/>
      <dgm:t>
        <a:bodyPr/>
        <a:lstStyle/>
        <a:p>
          <a:endParaRPr lang="en-US" sz="1200"/>
        </a:p>
      </dgm:t>
    </dgm:pt>
    <dgm:pt modelId="{E1938823-9372-A84E-842E-D2DC35786EF2}" type="sibTrans" cxnId="{7CD07249-A648-4746-9B00-E2E9F36C40C4}">
      <dgm:prSet/>
      <dgm:spPr/>
      <dgm:t>
        <a:bodyPr/>
        <a:lstStyle/>
        <a:p>
          <a:endParaRPr lang="en-US" sz="1200"/>
        </a:p>
      </dgm:t>
    </dgm:pt>
    <dgm:pt modelId="{546E991D-DFF7-654B-833E-9EF02AF04138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Data management</a:t>
          </a:r>
        </a:p>
      </dgm:t>
    </dgm:pt>
    <dgm:pt modelId="{13229D96-92EF-DD44-8E3B-CB563F36E10E}" type="parTrans" cxnId="{49349D2C-CFCF-8D43-A8DB-4FAFBEB95D32}">
      <dgm:prSet/>
      <dgm:spPr/>
      <dgm:t>
        <a:bodyPr/>
        <a:lstStyle/>
        <a:p>
          <a:endParaRPr lang="en-US" sz="1200"/>
        </a:p>
      </dgm:t>
    </dgm:pt>
    <dgm:pt modelId="{726720C4-5E89-594B-9177-C175614EB066}" type="sibTrans" cxnId="{49349D2C-CFCF-8D43-A8DB-4FAFBEB95D32}">
      <dgm:prSet/>
      <dgm:spPr/>
      <dgm:t>
        <a:bodyPr/>
        <a:lstStyle/>
        <a:p>
          <a:endParaRPr lang="en-US" sz="1200"/>
        </a:p>
      </dgm:t>
    </dgm:pt>
    <dgm:pt modelId="{C58AD629-5553-E54A-94A2-D6C69799E4A5}" type="pres">
      <dgm:prSet presAssocID="{79F8FDC5-AA3E-B547-9AB5-50C649CFC791}" presName="Name0" presStyleCnt="0">
        <dgm:presLayoutVars>
          <dgm:dir/>
          <dgm:animLvl val="lvl"/>
          <dgm:resizeHandles val="exact"/>
        </dgm:presLayoutVars>
      </dgm:prSet>
      <dgm:spPr/>
    </dgm:pt>
    <dgm:pt modelId="{5D4A3405-702D-854D-BCAD-9BC68DB6596C}" type="pres">
      <dgm:prSet presAssocID="{29016B58-0E7E-3345-B6CE-AF682FED78D8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D2AD4A24-2035-944A-9D2A-8981493C724D}" type="pres">
      <dgm:prSet presAssocID="{3E15FD49-50ED-1747-A66B-269E42424823}" presName="parTxOnlySpace" presStyleCnt="0"/>
      <dgm:spPr/>
    </dgm:pt>
    <dgm:pt modelId="{33D538C9-4794-0547-8260-8BE0D1E909E6}" type="pres">
      <dgm:prSet presAssocID="{4A584895-B70F-5045-94A4-3EA1D22FA42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CCAF1DBC-FB34-6140-8B14-AE8FAD444EB5}" type="pres">
      <dgm:prSet presAssocID="{03F80C85-A5BD-5C4C-BA36-720A42F56882}" presName="parTxOnlySpace" presStyleCnt="0"/>
      <dgm:spPr/>
    </dgm:pt>
    <dgm:pt modelId="{E8C6DF36-B2D5-944B-BF83-26BC27AC9104}" type="pres">
      <dgm:prSet presAssocID="{27A21D84-EEC3-AB4E-B4DE-7F6B5992C97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262EBD8F-A4A4-344C-93DA-200ADF6D9F4C}" type="pres">
      <dgm:prSet presAssocID="{5D1E1FC4-BE58-3544-8BB6-BCEFF647BA75}" presName="parTxOnlySpace" presStyleCnt="0"/>
      <dgm:spPr/>
    </dgm:pt>
    <dgm:pt modelId="{3326B2B2-0DBD-6F44-891E-B30CE48A3FF4}" type="pres">
      <dgm:prSet presAssocID="{95280BC6-EC0A-5C4E-94EB-4D79C05D8A6F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D31E8419-9385-5149-B7A6-43AA9DD3C1FB}" type="pres">
      <dgm:prSet presAssocID="{E1938823-9372-A84E-842E-D2DC35786EF2}" presName="parTxOnlySpace" presStyleCnt="0"/>
      <dgm:spPr/>
    </dgm:pt>
    <dgm:pt modelId="{9DE3E9A0-072E-FF47-9561-1470CAC4D05C}" type="pres">
      <dgm:prSet presAssocID="{546E991D-DFF7-654B-833E-9EF02AF04138}" presName="parTxOnly" presStyleLbl="node1" presStyleIdx="4" presStyleCnt="5" custLinFactNeighborY="-1988">
        <dgm:presLayoutVars>
          <dgm:chMax val="0"/>
          <dgm:chPref val="0"/>
          <dgm:bulletEnabled val="1"/>
        </dgm:presLayoutVars>
      </dgm:prSet>
      <dgm:spPr/>
    </dgm:pt>
  </dgm:ptLst>
  <dgm:cxnLst>
    <dgm:cxn modelId="{49349D2C-CFCF-8D43-A8DB-4FAFBEB95D32}" srcId="{79F8FDC5-AA3E-B547-9AB5-50C649CFC791}" destId="{546E991D-DFF7-654B-833E-9EF02AF04138}" srcOrd="4" destOrd="0" parTransId="{13229D96-92EF-DD44-8E3B-CB563F36E10E}" sibTransId="{726720C4-5E89-594B-9177-C175614EB066}"/>
    <dgm:cxn modelId="{B168623E-C93E-974A-93B3-783045EFA2E5}" type="presOf" srcId="{546E991D-DFF7-654B-833E-9EF02AF04138}" destId="{9DE3E9A0-072E-FF47-9561-1470CAC4D05C}" srcOrd="0" destOrd="0" presId="urn:microsoft.com/office/officeart/2005/8/layout/chevron1"/>
    <dgm:cxn modelId="{7CD07249-A648-4746-9B00-E2E9F36C40C4}" srcId="{79F8FDC5-AA3E-B547-9AB5-50C649CFC791}" destId="{95280BC6-EC0A-5C4E-94EB-4D79C05D8A6F}" srcOrd="3" destOrd="0" parTransId="{ED8927A6-F36B-ED45-94C1-F72CD318B696}" sibTransId="{E1938823-9372-A84E-842E-D2DC35786EF2}"/>
    <dgm:cxn modelId="{07ED0B55-9B6E-A140-B89E-B8E11C19CB97}" srcId="{79F8FDC5-AA3E-B547-9AB5-50C649CFC791}" destId="{29016B58-0E7E-3345-B6CE-AF682FED78D8}" srcOrd="0" destOrd="0" parTransId="{B7BC8A69-EC57-E842-90AD-65D44A58056F}" sibTransId="{3E15FD49-50ED-1747-A66B-269E42424823}"/>
    <dgm:cxn modelId="{A2585D5A-D722-0D4D-9D04-4F67A7750738}" type="presOf" srcId="{79F8FDC5-AA3E-B547-9AB5-50C649CFC791}" destId="{C58AD629-5553-E54A-94A2-D6C69799E4A5}" srcOrd="0" destOrd="0" presId="urn:microsoft.com/office/officeart/2005/8/layout/chevron1"/>
    <dgm:cxn modelId="{AF49B971-7E77-E742-9964-EECC50E6DDA5}" srcId="{79F8FDC5-AA3E-B547-9AB5-50C649CFC791}" destId="{4A584895-B70F-5045-94A4-3EA1D22FA42B}" srcOrd="1" destOrd="0" parTransId="{76E7C571-1075-424D-8FE3-D14113B16FF7}" sibTransId="{03F80C85-A5BD-5C4C-BA36-720A42F56882}"/>
    <dgm:cxn modelId="{1573047D-48EC-F146-AFE8-823A678292DE}" type="presOf" srcId="{95280BC6-EC0A-5C4E-94EB-4D79C05D8A6F}" destId="{3326B2B2-0DBD-6F44-891E-B30CE48A3FF4}" srcOrd="0" destOrd="0" presId="urn:microsoft.com/office/officeart/2005/8/layout/chevron1"/>
    <dgm:cxn modelId="{E3B9F1A4-0D6A-6A44-856A-402E1E759CA3}" type="presOf" srcId="{27A21D84-EEC3-AB4E-B4DE-7F6B5992C973}" destId="{E8C6DF36-B2D5-944B-BF83-26BC27AC9104}" srcOrd="0" destOrd="0" presId="urn:microsoft.com/office/officeart/2005/8/layout/chevron1"/>
    <dgm:cxn modelId="{35AAB0C3-9D10-8447-8D59-7710ACC0E5BF}" type="presOf" srcId="{4A584895-B70F-5045-94A4-3EA1D22FA42B}" destId="{33D538C9-4794-0547-8260-8BE0D1E909E6}" srcOrd="0" destOrd="0" presId="urn:microsoft.com/office/officeart/2005/8/layout/chevron1"/>
    <dgm:cxn modelId="{D5BB1EFB-BB8B-6644-8B6D-C51568195794}" type="presOf" srcId="{29016B58-0E7E-3345-B6CE-AF682FED78D8}" destId="{5D4A3405-702D-854D-BCAD-9BC68DB6596C}" srcOrd="0" destOrd="0" presId="urn:microsoft.com/office/officeart/2005/8/layout/chevron1"/>
    <dgm:cxn modelId="{1D79E4FD-96C4-7D46-8470-F31A10DCC6E2}" srcId="{79F8FDC5-AA3E-B547-9AB5-50C649CFC791}" destId="{27A21D84-EEC3-AB4E-B4DE-7F6B5992C973}" srcOrd="2" destOrd="0" parTransId="{01AEA811-5A65-A44D-9925-564232774D75}" sibTransId="{5D1E1FC4-BE58-3544-8BB6-BCEFF647BA75}"/>
    <dgm:cxn modelId="{0C018199-5EE8-394D-B115-F04712033868}" type="presParOf" srcId="{C58AD629-5553-E54A-94A2-D6C69799E4A5}" destId="{5D4A3405-702D-854D-BCAD-9BC68DB6596C}" srcOrd="0" destOrd="0" presId="urn:microsoft.com/office/officeart/2005/8/layout/chevron1"/>
    <dgm:cxn modelId="{A2558BDB-DD5C-C347-ADC0-85C122228CBF}" type="presParOf" srcId="{C58AD629-5553-E54A-94A2-D6C69799E4A5}" destId="{D2AD4A24-2035-944A-9D2A-8981493C724D}" srcOrd="1" destOrd="0" presId="urn:microsoft.com/office/officeart/2005/8/layout/chevron1"/>
    <dgm:cxn modelId="{E84CD08B-D5E6-D346-8C6D-72D081C341B7}" type="presParOf" srcId="{C58AD629-5553-E54A-94A2-D6C69799E4A5}" destId="{33D538C9-4794-0547-8260-8BE0D1E909E6}" srcOrd="2" destOrd="0" presId="urn:microsoft.com/office/officeart/2005/8/layout/chevron1"/>
    <dgm:cxn modelId="{04C3DB03-AFD4-F74B-B0AE-F72D2BE64701}" type="presParOf" srcId="{C58AD629-5553-E54A-94A2-D6C69799E4A5}" destId="{CCAF1DBC-FB34-6140-8B14-AE8FAD444EB5}" srcOrd="3" destOrd="0" presId="urn:microsoft.com/office/officeart/2005/8/layout/chevron1"/>
    <dgm:cxn modelId="{DED27BBD-7E14-044F-B6A1-34F2DD47E03C}" type="presParOf" srcId="{C58AD629-5553-E54A-94A2-D6C69799E4A5}" destId="{E8C6DF36-B2D5-944B-BF83-26BC27AC9104}" srcOrd="4" destOrd="0" presId="urn:microsoft.com/office/officeart/2005/8/layout/chevron1"/>
    <dgm:cxn modelId="{2B7FDC32-1DAF-B240-BC62-60A3C56DE42C}" type="presParOf" srcId="{C58AD629-5553-E54A-94A2-D6C69799E4A5}" destId="{262EBD8F-A4A4-344C-93DA-200ADF6D9F4C}" srcOrd="5" destOrd="0" presId="urn:microsoft.com/office/officeart/2005/8/layout/chevron1"/>
    <dgm:cxn modelId="{9BBCB094-BFC7-C543-9D22-08CB17F5F02F}" type="presParOf" srcId="{C58AD629-5553-E54A-94A2-D6C69799E4A5}" destId="{3326B2B2-0DBD-6F44-891E-B30CE48A3FF4}" srcOrd="6" destOrd="0" presId="urn:microsoft.com/office/officeart/2005/8/layout/chevron1"/>
    <dgm:cxn modelId="{FD583470-B9E2-B94D-9913-10D7B86A454F}" type="presParOf" srcId="{C58AD629-5553-E54A-94A2-D6C69799E4A5}" destId="{D31E8419-9385-5149-B7A6-43AA9DD3C1FB}" srcOrd="7" destOrd="0" presId="urn:microsoft.com/office/officeart/2005/8/layout/chevron1"/>
    <dgm:cxn modelId="{D41A8C33-BEFA-C241-BD6A-CFA9389E8B71}" type="presParOf" srcId="{C58AD629-5553-E54A-94A2-D6C69799E4A5}" destId="{9DE3E9A0-072E-FF47-9561-1470CAC4D05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A6266-AD88-0347-98F9-8EF9DCA1F0E2}">
      <dsp:nvSpPr>
        <dsp:cNvPr id="0" name=""/>
        <dsp:cNvSpPr/>
      </dsp:nvSpPr>
      <dsp:spPr>
        <a:xfrm rot="5400000">
          <a:off x="-195248" y="195685"/>
          <a:ext cx="1301653" cy="911157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DAQ</a:t>
          </a:r>
        </a:p>
      </dsp:txBody>
      <dsp:txXfrm rot="-5400000">
        <a:off x="1" y="456016"/>
        <a:ext cx="911157" cy="390496"/>
      </dsp:txXfrm>
    </dsp:sp>
    <dsp:sp modelId="{E93650A2-04DF-C448-905E-DAF5CE11E0D1}">
      <dsp:nvSpPr>
        <dsp:cNvPr id="0" name=""/>
        <dsp:cNvSpPr/>
      </dsp:nvSpPr>
      <dsp:spPr>
        <a:xfrm rot="5400000">
          <a:off x="4715666" y="-3804071"/>
          <a:ext cx="846075" cy="8455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rgbClr val="FF0000"/>
              </a:solidFill>
            </a:rPr>
            <a:t>Can setup and control experiment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rgbClr val="FF0000"/>
              </a:solidFill>
            </a:rPr>
            <a:t>Can store instrument geometry in </a:t>
          </a:r>
          <a:r>
            <a:rPr lang="en-GB" sz="1400" kern="1200" dirty="0" err="1">
              <a:solidFill>
                <a:srgbClr val="FF0000"/>
              </a:solidFill>
            </a:rPr>
            <a:t>NeXUS</a:t>
          </a:r>
          <a:endParaRPr lang="en-GB" sz="1400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rgbClr val="FF0000"/>
              </a:solidFill>
            </a:rPr>
            <a:t>Can perform detector calibration required for file writer</a:t>
          </a:r>
        </a:p>
      </dsp:txBody>
      <dsp:txXfrm rot="-5400000">
        <a:off x="911158" y="41739"/>
        <a:ext cx="8413790" cy="763471"/>
      </dsp:txXfrm>
    </dsp:sp>
    <dsp:sp modelId="{4BDD4A3F-8424-2D47-8844-7936BBA5C5BC}">
      <dsp:nvSpPr>
        <dsp:cNvPr id="0" name=""/>
        <dsp:cNvSpPr/>
      </dsp:nvSpPr>
      <dsp:spPr>
        <a:xfrm rot="5400000">
          <a:off x="-195248" y="1351125"/>
          <a:ext cx="1301653" cy="911157"/>
        </a:xfrm>
        <a:prstGeom prst="chevron">
          <a:avLst/>
        </a:prstGeom>
        <a:solidFill>
          <a:schemeClr val="accent1">
            <a:shade val="50000"/>
            <a:hueOff val="356882"/>
            <a:satOff val="-19464"/>
            <a:lumOff val="24918"/>
            <a:alphaOff val="0"/>
          </a:schemeClr>
        </a:solidFill>
        <a:ln w="12700" cap="flat" cmpd="sng" algn="ctr">
          <a:solidFill>
            <a:schemeClr val="accent1">
              <a:shade val="50000"/>
              <a:hueOff val="356882"/>
              <a:satOff val="-19464"/>
              <a:lumOff val="249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Data reduction</a:t>
          </a:r>
        </a:p>
      </dsp:txBody>
      <dsp:txXfrm rot="-5400000">
        <a:off x="1" y="1611456"/>
        <a:ext cx="911157" cy="390496"/>
      </dsp:txXfrm>
    </dsp:sp>
    <dsp:sp modelId="{8699D228-7E1D-4C49-9CFC-57852FFF778A}">
      <dsp:nvSpPr>
        <dsp:cNvPr id="0" name=""/>
        <dsp:cNvSpPr/>
      </dsp:nvSpPr>
      <dsp:spPr>
        <a:xfrm rot="5400000">
          <a:off x="4715666" y="-2648630"/>
          <a:ext cx="846075" cy="8455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356882"/>
              <a:satOff val="-19464"/>
              <a:lumOff val="249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en-GB" sz="1400" b="1" kern="1200" dirty="0"/>
        </a:p>
      </dsp:txBody>
      <dsp:txXfrm rot="-5400000">
        <a:off x="911158" y="1197180"/>
        <a:ext cx="8413790" cy="763471"/>
      </dsp:txXfrm>
    </dsp:sp>
    <dsp:sp modelId="{9B9009D8-8B3F-4645-9C3A-A54233BC2A32}">
      <dsp:nvSpPr>
        <dsp:cNvPr id="0" name=""/>
        <dsp:cNvSpPr/>
      </dsp:nvSpPr>
      <dsp:spPr>
        <a:xfrm rot="5400000">
          <a:off x="-195248" y="2506566"/>
          <a:ext cx="1301653" cy="911157"/>
        </a:xfrm>
        <a:prstGeom prst="chevron">
          <a:avLst/>
        </a:prstGeom>
        <a:solidFill>
          <a:schemeClr val="accent1">
            <a:shade val="50000"/>
            <a:hueOff val="713764"/>
            <a:satOff val="-38927"/>
            <a:lumOff val="49835"/>
            <a:alphaOff val="0"/>
          </a:schemeClr>
        </a:solidFill>
        <a:ln w="12700" cap="flat" cmpd="sng" algn="ctr">
          <a:solidFill>
            <a:schemeClr val="accent1">
              <a:shade val="50000"/>
              <a:hueOff val="713764"/>
              <a:satOff val="-38927"/>
              <a:lumOff val="49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Data analysis</a:t>
          </a:r>
        </a:p>
      </dsp:txBody>
      <dsp:txXfrm rot="-5400000">
        <a:off x="1" y="2766897"/>
        <a:ext cx="911157" cy="390496"/>
      </dsp:txXfrm>
    </dsp:sp>
    <dsp:sp modelId="{5340E4A1-3B47-4C49-BC5B-3538DE08AA35}">
      <dsp:nvSpPr>
        <dsp:cNvPr id="0" name=""/>
        <dsp:cNvSpPr/>
      </dsp:nvSpPr>
      <dsp:spPr>
        <a:xfrm rot="5400000">
          <a:off x="4715666" y="-1493190"/>
          <a:ext cx="846075" cy="8455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713764"/>
              <a:satOff val="-38927"/>
              <a:lumOff val="49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Basic analysis – </a:t>
          </a:r>
          <a:r>
            <a:rPr lang="en-GB" sz="1400" b="0" kern="1200" dirty="0" err="1"/>
            <a:t>SasView</a:t>
          </a:r>
          <a:r>
            <a:rPr lang="en-GB" sz="1400" b="0" kern="1200" dirty="0"/>
            <a:t> 6 is expected soon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rgbClr val="666666"/>
              </a:solidFill>
            </a:rPr>
            <a:t>Can </a:t>
          </a:r>
          <a:r>
            <a:rPr lang="en-GB" sz="1400" kern="1200" dirty="0" err="1">
              <a:solidFill>
                <a:srgbClr val="666666"/>
              </a:solidFill>
            </a:rPr>
            <a:t>analyze</a:t>
          </a:r>
          <a:r>
            <a:rPr lang="en-GB" sz="1400" kern="1200" dirty="0">
              <a:solidFill>
                <a:srgbClr val="666666"/>
              </a:solidFill>
            </a:rPr>
            <a:t> data at expected rate with correct resolution function (live) </a:t>
          </a:r>
        </a:p>
      </dsp:txBody>
      <dsp:txXfrm rot="-5400000">
        <a:off x="911158" y="2352620"/>
        <a:ext cx="8413790" cy="763471"/>
      </dsp:txXfrm>
    </dsp:sp>
    <dsp:sp modelId="{94EC8ED1-1861-D444-B59C-9AE456E3E6E0}">
      <dsp:nvSpPr>
        <dsp:cNvPr id="0" name=""/>
        <dsp:cNvSpPr/>
      </dsp:nvSpPr>
      <dsp:spPr>
        <a:xfrm rot="5400000">
          <a:off x="-195248" y="3662006"/>
          <a:ext cx="1301653" cy="911157"/>
        </a:xfrm>
        <a:prstGeom prst="chevron">
          <a:avLst/>
        </a:prstGeom>
        <a:solidFill>
          <a:schemeClr val="accent1">
            <a:shade val="50000"/>
            <a:hueOff val="356882"/>
            <a:satOff val="-19464"/>
            <a:lumOff val="24918"/>
            <a:alphaOff val="0"/>
          </a:schemeClr>
        </a:solidFill>
        <a:ln w="12700" cap="flat" cmpd="sng" algn="ctr">
          <a:solidFill>
            <a:schemeClr val="accent1">
              <a:shade val="50000"/>
              <a:hueOff val="356882"/>
              <a:satOff val="-19464"/>
              <a:lumOff val="249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Data archiving</a:t>
          </a:r>
        </a:p>
      </dsp:txBody>
      <dsp:txXfrm rot="-5400000">
        <a:off x="1" y="3922337"/>
        <a:ext cx="911157" cy="390496"/>
      </dsp:txXfrm>
    </dsp:sp>
    <dsp:sp modelId="{94136F08-04B5-5E4D-B01F-5A7AE5EB7B68}">
      <dsp:nvSpPr>
        <dsp:cNvPr id="0" name=""/>
        <dsp:cNvSpPr/>
      </dsp:nvSpPr>
      <dsp:spPr>
        <a:xfrm rot="5400000">
          <a:off x="4715666" y="-337749"/>
          <a:ext cx="846075" cy="8455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356882"/>
              <a:satOff val="-19464"/>
              <a:lumOff val="249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chemeClr val="tx1">
                  <a:lumMod val="50000"/>
                  <a:lumOff val="50000"/>
                </a:schemeClr>
              </a:solidFill>
            </a:rPr>
            <a:t>Can store </a:t>
          </a:r>
          <a:r>
            <a:rPr lang="en-GB" sz="1400" kern="1200" dirty="0" err="1">
              <a:solidFill>
                <a:schemeClr val="tx1">
                  <a:lumMod val="50000"/>
                  <a:lumOff val="50000"/>
                </a:schemeClr>
              </a:solidFill>
            </a:rPr>
            <a:t>analyzed</a:t>
          </a:r>
          <a:r>
            <a:rPr lang="en-GB" sz="1400" kern="1200" dirty="0">
              <a:solidFill>
                <a:schemeClr val="tx1">
                  <a:lumMod val="50000"/>
                  <a:lumOff val="50000"/>
                </a:schemeClr>
              </a:solidFill>
            </a:rPr>
            <a:t> data to </a:t>
          </a:r>
          <a:r>
            <a:rPr lang="en-GB" sz="1400" kern="1200" dirty="0" err="1">
              <a:solidFill>
                <a:schemeClr val="tx1">
                  <a:lumMod val="50000"/>
                  <a:lumOff val="50000"/>
                </a:schemeClr>
              </a:solidFill>
            </a:rPr>
            <a:t>SciCat</a:t>
          </a:r>
          <a:endParaRPr lang="en-GB" sz="14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chemeClr val="tx1">
                  <a:lumMod val="50000"/>
                  <a:lumOff val="50000"/>
                </a:schemeClr>
              </a:solidFill>
            </a:rPr>
            <a:t>Can receive reduced data from </a:t>
          </a:r>
          <a:r>
            <a:rPr lang="en-GB" sz="1400" kern="1200" dirty="0" err="1">
              <a:solidFill>
                <a:schemeClr val="tx1">
                  <a:lumMod val="50000"/>
                  <a:lumOff val="50000"/>
                </a:schemeClr>
              </a:solidFill>
            </a:rPr>
            <a:t>SciCat</a:t>
          </a:r>
          <a:endParaRPr lang="en-GB" sz="1400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rgbClr val="FF0000"/>
              </a:solidFill>
            </a:rPr>
            <a:t>Meta data</a:t>
          </a:r>
        </a:p>
      </dsp:txBody>
      <dsp:txXfrm rot="-5400000">
        <a:off x="911158" y="3508061"/>
        <a:ext cx="8413790" cy="763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A3405-702D-854D-BCAD-9BC68DB6596C}">
      <dsp:nvSpPr>
        <dsp:cNvPr id="0" name=""/>
        <dsp:cNvSpPr/>
      </dsp:nvSpPr>
      <dsp:spPr>
        <a:xfrm>
          <a:off x="2573" y="135741"/>
          <a:ext cx="2290609" cy="916243"/>
        </a:xfrm>
        <a:prstGeom prst="chevron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Experiment control</a:t>
          </a:r>
        </a:p>
      </dsp:txBody>
      <dsp:txXfrm>
        <a:off x="460695" y="135741"/>
        <a:ext cx="1374366" cy="916243"/>
      </dsp:txXfrm>
    </dsp:sp>
    <dsp:sp modelId="{33D538C9-4794-0547-8260-8BE0D1E909E6}">
      <dsp:nvSpPr>
        <dsp:cNvPr id="0" name=""/>
        <dsp:cNvSpPr/>
      </dsp:nvSpPr>
      <dsp:spPr>
        <a:xfrm>
          <a:off x="2064122" y="135741"/>
          <a:ext cx="2290609" cy="916243"/>
        </a:xfrm>
        <a:prstGeom prst="chevron">
          <a:avLst/>
        </a:prstGeom>
        <a:gradFill rotWithShape="0">
          <a:gsLst>
            <a:gs pos="0">
              <a:schemeClr val="accent2"/>
            </a:gs>
            <a:gs pos="50000">
              <a:srgbClr val="002060"/>
            </a:gs>
            <a:gs pos="100000">
              <a:srgbClr val="002060"/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Stream events &amp; meta data</a:t>
          </a:r>
        </a:p>
      </dsp:txBody>
      <dsp:txXfrm>
        <a:off x="2522244" y="135741"/>
        <a:ext cx="1374366" cy="916243"/>
      </dsp:txXfrm>
    </dsp:sp>
    <dsp:sp modelId="{E8C6DF36-B2D5-944B-BF83-26BC27AC9104}">
      <dsp:nvSpPr>
        <dsp:cNvPr id="0" name=""/>
        <dsp:cNvSpPr/>
      </dsp:nvSpPr>
      <dsp:spPr>
        <a:xfrm>
          <a:off x="4125670" y="135741"/>
          <a:ext cx="2290609" cy="916243"/>
        </a:xfrm>
        <a:prstGeom prst="chevron">
          <a:avLst/>
        </a:prstGeom>
        <a:gradFill rotWithShape="0">
          <a:gsLst>
            <a:gs pos="0">
              <a:srgbClr val="002060"/>
            </a:gs>
            <a:gs pos="50000">
              <a:srgbClr val="002060"/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Data reduction &amp; visualization</a:t>
          </a:r>
        </a:p>
      </dsp:txBody>
      <dsp:txXfrm>
        <a:off x="4583792" y="135741"/>
        <a:ext cx="1374366" cy="916243"/>
      </dsp:txXfrm>
    </dsp:sp>
    <dsp:sp modelId="{3326B2B2-0DBD-6F44-891E-B30CE48A3FF4}">
      <dsp:nvSpPr>
        <dsp:cNvPr id="0" name=""/>
        <dsp:cNvSpPr/>
      </dsp:nvSpPr>
      <dsp:spPr>
        <a:xfrm>
          <a:off x="6187219" y="135741"/>
          <a:ext cx="2290609" cy="916243"/>
        </a:xfrm>
        <a:prstGeom prst="chevron">
          <a:avLst/>
        </a:prstGeom>
        <a:gradFill rotWithShape="0">
          <a:gsLst>
            <a:gs pos="0">
              <a:srgbClr val="002060"/>
            </a:gs>
            <a:gs pos="49000">
              <a:srgbClr val="002060"/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Data analysis</a:t>
          </a:r>
        </a:p>
      </dsp:txBody>
      <dsp:txXfrm>
        <a:off x="6645341" y="135741"/>
        <a:ext cx="1374366" cy="916243"/>
      </dsp:txXfrm>
    </dsp:sp>
    <dsp:sp modelId="{9DE3E9A0-072E-FF47-9561-1470CAC4D05C}">
      <dsp:nvSpPr>
        <dsp:cNvPr id="0" name=""/>
        <dsp:cNvSpPr/>
      </dsp:nvSpPr>
      <dsp:spPr>
        <a:xfrm>
          <a:off x="8248767" y="117526"/>
          <a:ext cx="2290609" cy="916243"/>
        </a:xfrm>
        <a:prstGeom prst="chevron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Data management</a:t>
          </a:r>
        </a:p>
      </dsp:txBody>
      <dsp:txXfrm>
        <a:off x="8706889" y="117526"/>
        <a:ext cx="1374366" cy="916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2024-04-17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089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r>
              <a:rPr lang="da-DK"/>
              <a:t>2024-04-17</a:t>
            </a:r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11.pn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10.gif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Instrument Data Scientists for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SANS: LOKI &amp; SKADI</a:t>
            </a:r>
          </a:p>
          <a:p>
            <a:r>
              <a:rPr lang="en-GB" dirty="0"/>
              <a:t>Reflectometry: ESTIA &amp; FREIA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err="1"/>
              <a:t>thomas</a:t>
            </a:r>
            <a:r>
              <a:rPr lang="en-GB" dirty="0"/>
              <a:t> holm rod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da-DK" sz="1200" b="1" dirty="0">
                <a:solidFill>
                  <a:schemeClr val="bg1"/>
                </a:solidFill>
              </a:rPr>
              <a:t>2024-04-17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0BD27EB-A145-21CE-1B96-5C718885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SANS and LOKI instruments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BFBF05-C7C9-15FD-52CB-4485A053D3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Where are the Instrument Data Scientists?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12F9A-E6E1-B3C8-F3F6-27B8F34F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BD3453-F313-7478-E5A5-876DB6E2B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431" y="1639110"/>
            <a:ext cx="1321339" cy="198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F7EF4D3-F603-CABD-ED85-BD79366FFD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4" t="13962" r="12393" b="34244"/>
          <a:stretch/>
        </p:blipFill>
        <p:spPr bwMode="auto">
          <a:xfrm>
            <a:off x="1237037" y="1639110"/>
            <a:ext cx="1321338" cy="198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D393DF-1BF6-79F6-B13A-02532BA665F6}"/>
              </a:ext>
            </a:extLst>
          </p:cNvPr>
          <p:cNvSpPr txBox="1"/>
          <p:nvPr/>
        </p:nvSpPr>
        <p:spPr>
          <a:xfrm>
            <a:off x="918882" y="3679686"/>
            <a:ext cx="1914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dirty="0">
                <a:solidFill>
                  <a:srgbClr val="666666"/>
                </a:solidFill>
              </a:rPr>
              <a:t>Last day: August 11,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951A5-0EC1-DD66-3679-D7DE456D9D42}"/>
              </a:ext>
            </a:extLst>
          </p:cNvPr>
          <p:cNvSpPr txBox="1"/>
          <p:nvPr/>
        </p:nvSpPr>
        <p:spPr>
          <a:xfrm>
            <a:off x="4145222" y="3679685"/>
            <a:ext cx="192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dirty="0">
                <a:solidFill>
                  <a:srgbClr val="666666"/>
                </a:solidFill>
              </a:rPr>
              <a:t>First day: August 12, 2024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4DAB71B8-2B38-1E31-058A-A5909ADDE52D}"/>
              </a:ext>
            </a:extLst>
          </p:cNvPr>
          <p:cNvSpPr/>
          <p:nvPr/>
        </p:nvSpPr>
        <p:spPr>
          <a:xfrm>
            <a:off x="2833189" y="2349749"/>
            <a:ext cx="1089498" cy="4182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CA66372-5D77-C4A6-A4AB-7DFE301443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6" r="14847"/>
          <a:stretch/>
        </p:blipFill>
        <p:spPr bwMode="auto">
          <a:xfrm>
            <a:off x="1239509" y="4227885"/>
            <a:ext cx="1321339" cy="198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F9DBB435-7EDC-0DCF-A423-D5E2108AA8CD}"/>
              </a:ext>
            </a:extLst>
          </p:cNvPr>
          <p:cNvSpPr/>
          <p:nvPr/>
        </p:nvSpPr>
        <p:spPr>
          <a:xfrm>
            <a:off x="2833189" y="4868333"/>
            <a:ext cx="1089498" cy="4182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4ECAAD-6919-D073-9AF6-021F6453B063}"/>
              </a:ext>
            </a:extLst>
          </p:cNvPr>
          <p:cNvSpPr txBox="1"/>
          <p:nvPr/>
        </p:nvSpPr>
        <p:spPr>
          <a:xfrm>
            <a:off x="4737241" y="4240852"/>
            <a:ext cx="7457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0000" b="1" dirty="0">
                <a:solidFill>
                  <a:srgbClr val="666666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F34323-6280-03CB-9C47-A9B3836380D5}"/>
              </a:ext>
            </a:extLst>
          </p:cNvPr>
          <p:cNvSpPr txBox="1"/>
          <p:nvPr/>
        </p:nvSpPr>
        <p:spPr>
          <a:xfrm>
            <a:off x="828476" y="6239594"/>
            <a:ext cx="1934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dirty="0">
                <a:solidFill>
                  <a:srgbClr val="666666"/>
                </a:solidFill>
              </a:rPr>
              <a:t>Last day: March 31</a:t>
            </a:r>
            <a:r>
              <a:rPr lang="en-GB" sz="1200" baseline="30000" dirty="0">
                <a:solidFill>
                  <a:srgbClr val="666666"/>
                </a:solidFill>
              </a:rPr>
              <a:t>st</a:t>
            </a:r>
            <a:r>
              <a:rPr lang="en-GB" sz="1200" dirty="0">
                <a:solidFill>
                  <a:srgbClr val="666666"/>
                </a:solidFill>
              </a:rPr>
              <a:t>, 2024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FDCC4B-3FB5-2D94-6C10-B98A013DEC8F}"/>
              </a:ext>
            </a:extLst>
          </p:cNvPr>
          <p:cNvSpPr txBox="1"/>
          <p:nvPr/>
        </p:nvSpPr>
        <p:spPr>
          <a:xfrm>
            <a:off x="4263155" y="5733568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dirty="0">
                <a:solidFill>
                  <a:srgbClr val="666666"/>
                </a:solidFill>
              </a:rPr>
              <a:t>+42 applications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840A5-D1A5-4E12-A163-3F849B8CAB4B}"/>
              </a:ext>
            </a:extLst>
          </p:cNvPr>
          <p:cNvSpPr txBox="1"/>
          <p:nvPr/>
        </p:nvSpPr>
        <p:spPr>
          <a:xfrm>
            <a:off x="5783709" y="1569891"/>
            <a:ext cx="925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666666"/>
                </a:solidFill>
              </a:rPr>
              <a:t>Nicoló</a:t>
            </a:r>
            <a:r>
              <a:rPr lang="en-GB" sz="1400" dirty="0">
                <a:solidFill>
                  <a:srgbClr val="666666"/>
                </a:solidFill>
              </a:rPr>
              <a:t> </a:t>
            </a:r>
            <a:r>
              <a:rPr lang="en-GB" sz="1400" dirty="0" err="1">
                <a:solidFill>
                  <a:srgbClr val="666666"/>
                </a:solidFill>
              </a:rPr>
              <a:t>Paracini</a:t>
            </a:r>
            <a:r>
              <a:rPr lang="en-GB" sz="1400" dirty="0">
                <a:solidFill>
                  <a:srgbClr val="666666"/>
                </a:solidFill>
              </a:rPr>
              <a:t> (ILL) 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2FD6D8B-FF2A-98F0-1AB5-B20CAF34CCA4}"/>
              </a:ext>
            </a:extLst>
          </p:cNvPr>
          <p:cNvSpPr/>
          <p:nvPr/>
        </p:nvSpPr>
        <p:spPr>
          <a:xfrm>
            <a:off x="7023371" y="2065363"/>
            <a:ext cx="4105072" cy="7751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dirty="0"/>
              <a:t>Tranche 1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D1FFF17-BD6A-9A7E-EF24-81E4EA084758}"/>
              </a:ext>
            </a:extLst>
          </p:cNvPr>
          <p:cNvSpPr/>
          <p:nvPr/>
        </p:nvSpPr>
        <p:spPr>
          <a:xfrm>
            <a:off x="7023371" y="3479013"/>
            <a:ext cx="4105072" cy="775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dirty="0"/>
              <a:t>Tranche 2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69F0B33-0007-C4A3-2461-F0E6BEDA0114}"/>
              </a:ext>
            </a:extLst>
          </p:cNvPr>
          <p:cNvSpPr/>
          <p:nvPr/>
        </p:nvSpPr>
        <p:spPr>
          <a:xfrm>
            <a:off x="7023371" y="4892663"/>
            <a:ext cx="4105072" cy="7751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dirty="0"/>
              <a:t>Tranche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B0B5F6-E9C0-CFB3-372F-DCDFD7D8F811}"/>
              </a:ext>
            </a:extLst>
          </p:cNvPr>
          <p:cNvSpPr txBox="1"/>
          <p:nvPr/>
        </p:nvSpPr>
        <p:spPr>
          <a:xfrm>
            <a:off x="8138810" y="2466032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B9797D"/>
                </a:solidFill>
              </a:rPr>
              <a:t>ESTIA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4C39AE-4F5C-663D-D9E6-9391481CE6B5}"/>
              </a:ext>
            </a:extLst>
          </p:cNvPr>
          <p:cNvSpPr txBox="1"/>
          <p:nvPr/>
        </p:nvSpPr>
        <p:spPr>
          <a:xfrm>
            <a:off x="8138810" y="5280219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B9797D"/>
                </a:solidFill>
              </a:rPr>
              <a:t>FREIA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B451C1-7D5B-0C67-2C53-782838F3259A}"/>
              </a:ext>
            </a:extLst>
          </p:cNvPr>
          <p:cNvSpPr txBox="1"/>
          <p:nvPr/>
        </p:nvSpPr>
        <p:spPr>
          <a:xfrm>
            <a:off x="8138810" y="2145142"/>
            <a:ext cx="580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C00000"/>
                </a:solidFill>
              </a:rPr>
              <a:t>LOKI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E6063B-8F69-DB85-CCF9-CD22F7BB4866}"/>
              </a:ext>
            </a:extLst>
          </p:cNvPr>
          <p:cNvSpPr txBox="1"/>
          <p:nvPr/>
        </p:nvSpPr>
        <p:spPr>
          <a:xfrm>
            <a:off x="8138809" y="3868128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C00000"/>
                </a:solidFill>
              </a:rPr>
              <a:t>SKADI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833CA8-058D-0879-1650-AA9EE127F036}"/>
              </a:ext>
            </a:extLst>
          </p:cNvPr>
          <p:cNvSpPr txBox="1"/>
          <p:nvPr/>
        </p:nvSpPr>
        <p:spPr>
          <a:xfrm>
            <a:off x="9441947" y="3901825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C00000"/>
                </a:solidFill>
              </a:rPr>
              <a:t>FREIA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455F54-BAE2-86F0-E514-0026C9A5450D}"/>
              </a:ext>
            </a:extLst>
          </p:cNvPr>
          <p:cNvSpPr txBox="1"/>
          <p:nvPr/>
        </p:nvSpPr>
        <p:spPr>
          <a:xfrm>
            <a:off x="9441947" y="354272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1" dirty="0">
                <a:solidFill>
                  <a:srgbClr val="C00000"/>
                </a:solidFill>
              </a:rPr>
              <a:t>ESTIA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CC8CDAB-A32B-690A-7DC7-6F85A2CE64F6}"/>
              </a:ext>
            </a:extLst>
          </p:cNvPr>
          <p:cNvCxnSpPr>
            <a:cxnSpLocks/>
          </p:cNvCxnSpPr>
          <p:nvPr/>
        </p:nvCxnSpPr>
        <p:spPr>
          <a:xfrm>
            <a:off x="8769111" y="2630114"/>
            <a:ext cx="717719" cy="94095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BA8265-E2C7-3251-CE3E-97CF71E04031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8812392" y="4175905"/>
            <a:ext cx="674438" cy="12582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Line Callout 1 (Border and Accent Bar) 6">
            <a:extLst>
              <a:ext uri="{FF2B5EF4-FFF2-40B4-BE49-F238E27FC236}">
                <a16:creationId xmlns:a16="http://schemas.microsoft.com/office/drawing/2014/main" id="{D0E10904-4DF2-C358-7AF2-7BED3031CD6D}"/>
              </a:ext>
            </a:extLst>
          </p:cNvPr>
          <p:cNvSpPr/>
          <p:nvPr/>
        </p:nvSpPr>
        <p:spPr>
          <a:xfrm>
            <a:off x="10565820" y="2211304"/>
            <a:ext cx="1333500" cy="837620"/>
          </a:xfrm>
          <a:prstGeom prst="accentBorderCallout1">
            <a:avLst>
              <a:gd name="adj1" fmla="val 18750"/>
              <a:gd name="adj2" fmla="val -8333"/>
              <a:gd name="adj3" fmla="val 178910"/>
              <a:gd name="adj4" fmla="val -37762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But AMOR in December</a:t>
            </a:r>
          </a:p>
        </p:txBody>
      </p:sp>
    </p:spTree>
    <p:extLst>
      <p:ext uri="{BB962C8B-B14F-4D97-AF65-F5344CB8AC3E}">
        <p14:creationId xmlns:p14="http://schemas.microsoft.com/office/powerpoint/2010/main" val="144110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A8D1C-A903-C5BD-1774-69E5ECD8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for SANS &amp; Reflectometry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FA4B99-1D07-3EE4-0BFA-C322D4D607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Currently no Instrument Data Scientist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2F29FC-5F39-F762-CFD9-D2835BF7C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0B7C6B5-22BC-596F-B545-A772D5911285}"/>
              </a:ext>
            </a:extLst>
          </p:cNvPr>
          <p:cNvSpPr/>
          <p:nvPr/>
        </p:nvSpPr>
        <p:spPr>
          <a:xfrm>
            <a:off x="1103709" y="1666240"/>
            <a:ext cx="4701227" cy="2345692"/>
          </a:xfrm>
          <a:prstGeom prst="roundRect">
            <a:avLst>
              <a:gd name="adj" fmla="val 8485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</a:rPr>
              <a:t>Successes / achievements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Basic data reduction for SANS ready for H.C.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Demonstrated in December that we can do data reduction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Funding for post doc to work on </a:t>
            </a:r>
            <a:r>
              <a:rPr lang="en-GB" sz="1600" dirty="0" err="1">
                <a:solidFill>
                  <a:schemeClr val="tx1"/>
                </a:solidFill>
              </a:rPr>
              <a:t>ShapeSpyer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---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Found replacement for Drew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Data reduction for reflect is well advanced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u="sng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72AF4FA-15D9-8E91-2041-0D475FF136CB}"/>
              </a:ext>
            </a:extLst>
          </p:cNvPr>
          <p:cNvSpPr/>
          <p:nvPr/>
        </p:nvSpPr>
        <p:spPr>
          <a:xfrm>
            <a:off x="1103709" y="4240070"/>
            <a:ext cx="4701227" cy="2345692"/>
          </a:xfrm>
          <a:prstGeom prst="roundRect">
            <a:avLst>
              <a:gd name="adj" fmla="val 8485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b="1" dirty="0">
                <a:solidFill>
                  <a:schemeClr val="tx1"/>
                </a:solidFill>
              </a:rPr>
              <a:t>Opportunities / accelerating measures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107966C-A433-DBC9-C048-FF03D55D0F75}"/>
              </a:ext>
            </a:extLst>
          </p:cNvPr>
          <p:cNvSpPr/>
          <p:nvPr/>
        </p:nvSpPr>
        <p:spPr>
          <a:xfrm>
            <a:off x="6096000" y="1666240"/>
            <a:ext cx="4701227" cy="2345692"/>
          </a:xfrm>
          <a:prstGeom prst="roundRect">
            <a:avLst>
              <a:gd name="adj" fmla="val 8485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b="1" dirty="0">
                <a:solidFill>
                  <a:schemeClr val="tx1"/>
                </a:solidFill>
              </a:rPr>
              <a:t>Failures / setbacks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Wojtek resigned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Test in December showed that there were still issues with data format and beam </a:t>
            </a:r>
            <a:r>
              <a:rPr lang="en-GB" sz="1600" dirty="0" err="1">
                <a:solidFill>
                  <a:schemeClr val="tx1"/>
                </a:solidFill>
              </a:rPr>
              <a:t>centering</a:t>
            </a:r>
            <a:r>
              <a:rPr lang="en-GB" sz="1600" dirty="0">
                <a:solidFill>
                  <a:schemeClr val="tx1"/>
                </a:solidFill>
              </a:rPr>
              <a:t> (fixed by now)</a:t>
            </a:r>
          </a:p>
          <a:p>
            <a:r>
              <a:rPr lang="en-GB" sz="1600" dirty="0">
                <a:solidFill>
                  <a:schemeClr val="tx1"/>
                </a:solidFill>
              </a:rPr>
              <a:t>---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Loss of Drew resulted in one year without IDS for reflectometry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2C4A8C5-F29F-DFDA-D715-0FC85609875B}"/>
              </a:ext>
            </a:extLst>
          </p:cNvPr>
          <p:cNvSpPr/>
          <p:nvPr/>
        </p:nvSpPr>
        <p:spPr>
          <a:xfrm>
            <a:off x="6095999" y="4234356"/>
            <a:ext cx="4701227" cy="2345692"/>
          </a:xfrm>
          <a:prstGeom prst="roundRect">
            <a:avLst>
              <a:gd name="adj" fmla="val 8485"/>
            </a:avLst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endParaRPr lang="en-GB" b="1" dirty="0">
              <a:solidFill>
                <a:schemeClr val="tx1"/>
              </a:solidFill>
            </a:endParaRPr>
          </a:p>
          <a:p>
            <a:pPr algn="r"/>
            <a:r>
              <a:rPr lang="en-GB" b="1" dirty="0">
                <a:solidFill>
                  <a:schemeClr val="tx1"/>
                </a:solidFill>
              </a:rPr>
              <a:t>Threats / risks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34FC9D-D3A7-90E6-FCFD-41DE8114EC2C}"/>
              </a:ext>
            </a:extLst>
          </p:cNvPr>
          <p:cNvSpPr txBox="1"/>
          <p:nvPr/>
        </p:nvSpPr>
        <p:spPr>
          <a:xfrm>
            <a:off x="6260841" y="4430812"/>
            <a:ext cx="4202868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Loss of Wojtek is likely to cause delays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Recruitment of new IDS for SANS may get really close to BOT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Detector position calibration script still unresolved?</a:t>
            </a:r>
          </a:p>
          <a:p>
            <a:pPr algn="l"/>
            <a:r>
              <a:rPr lang="en-GB" sz="1600" dirty="0"/>
              <a:t>---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ESTIA may go back to Tranche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90F874-0B38-8584-F8FA-8C312B808173}"/>
              </a:ext>
            </a:extLst>
          </p:cNvPr>
          <p:cNvSpPr txBox="1"/>
          <p:nvPr/>
        </p:nvSpPr>
        <p:spPr>
          <a:xfrm>
            <a:off x="1195647" y="4276238"/>
            <a:ext cx="456683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54 candidates applied to replace WP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‘easy’ for new IDS to take over due to good documentation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Good collaboration opportunities with </a:t>
            </a:r>
            <a:r>
              <a:rPr lang="en-GB" sz="1400" dirty="0" err="1"/>
              <a:t>SciLifeLab</a:t>
            </a:r>
            <a:endParaRPr lang="en-GB" sz="1400" dirty="0"/>
          </a:p>
          <a:p>
            <a:pPr algn="l"/>
            <a:r>
              <a:rPr lang="en-GB" sz="1400" dirty="0"/>
              <a:t>---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Has recruited AM part time as consultant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Another consultant works on </a:t>
            </a:r>
            <a:r>
              <a:rPr lang="en-GB" sz="1400" dirty="0" err="1"/>
              <a:t>easyRefl</a:t>
            </a:r>
            <a:endParaRPr lang="en-GB" sz="1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/>
              <a:t>ESTIA has moved to Tranche 2 making it possible to replan</a:t>
            </a:r>
          </a:p>
        </p:txBody>
      </p:sp>
    </p:spTree>
    <p:extLst>
      <p:ext uri="{BB962C8B-B14F-4D97-AF65-F5344CB8AC3E}">
        <p14:creationId xmlns:p14="http://schemas.microsoft.com/office/powerpoint/2010/main" val="205019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0A99-353C-DBFF-B57D-2F3904A69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pipeline status</a:t>
            </a:r>
            <a:endParaRPr lang="en-A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3F7F4-7DE7-1BC6-E904-8C2931FB6D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AU" dirty="0"/>
              <a:t>Instrument or scattering technique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F126116-808B-E211-DE55-200F000565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024690"/>
              </p:ext>
            </p:extLst>
          </p:nvPr>
        </p:nvGraphicFramePr>
        <p:xfrm>
          <a:off x="1093788" y="1562100"/>
          <a:ext cx="936625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0CA07-27E7-88C8-650A-27AF417C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3FD54-5EA5-2D6D-C042-583F308DADA6}"/>
              </a:ext>
            </a:extLst>
          </p:cNvPr>
          <p:cNvSpPr txBox="1"/>
          <p:nvPr/>
        </p:nvSpPr>
        <p:spPr>
          <a:xfrm>
            <a:off x="9052560" y="1147850"/>
            <a:ext cx="1697965" cy="923330"/>
          </a:xfrm>
          <a:prstGeom prst="rect">
            <a:avLst/>
          </a:prstGeom>
          <a:solidFill>
            <a:schemeClr val="bg1"/>
          </a:solidFill>
          <a:ln>
            <a:solidFill>
              <a:srgbClr val="666666"/>
            </a:solidFill>
          </a:ln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Not started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In progress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1" dirty="0"/>
              <a:t>Completed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F73558-3031-3DA2-94AF-03054EE27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731441"/>
              </p:ext>
            </p:extLst>
          </p:nvPr>
        </p:nvGraphicFramePr>
        <p:xfrm>
          <a:off x="2032000" y="2710568"/>
          <a:ext cx="8171180" cy="832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590">
                  <a:extLst>
                    <a:ext uri="{9D8B030D-6E8A-4147-A177-3AD203B41FA5}">
                      <a16:colId xmlns:a16="http://schemas.microsoft.com/office/drawing/2014/main" val="705686375"/>
                    </a:ext>
                  </a:extLst>
                </a:gridCol>
                <a:gridCol w="4085590">
                  <a:extLst>
                    <a:ext uri="{9D8B030D-6E8A-4147-A177-3AD203B41FA5}">
                      <a16:colId xmlns:a16="http://schemas.microsoft.com/office/drawing/2014/main" val="3044535929"/>
                    </a:ext>
                  </a:extLst>
                </a:gridCol>
              </a:tblGrid>
              <a:tr h="832732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Can plot reduced data I(q)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Can view instrument geometry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rgbClr val="FF0000"/>
                          </a:solidFill>
                        </a:rPr>
                        <a:t>Can reduce data at expected rate (real time)</a:t>
                      </a:r>
                      <a:endParaRPr lang="en-GB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rgbClr val="FF0000"/>
                          </a:solidFill>
                        </a:rPr>
                        <a:t>TOF resolutions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92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16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0356D-AE89-0BEA-C1EB-D5BA4FC5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SANS data processing pipeline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4D18A-8497-6517-0E8E-5A12B905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5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FA62C-4424-CB39-3166-5497CAF0EDE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Current status for LOKI and SKADI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D6B2A7-BBF2-B193-7C71-183686B49AD1}"/>
              </a:ext>
            </a:extLst>
          </p:cNvPr>
          <p:cNvSpPr/>
          <p:nvPr/>
        </p:nvSpPr>
        <p:spPr>
          <a:xfrm>
            <a:off x="7138821" y="2881845"/>
            <a:ext cx="1317141" cy="423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3B528EB-826A-90D7-A9E2-3D52D679E073}"/>
              </a:ext>
            </a:extLst>
          </p:cNvPr>
          <p:cNvCxnSpPr/>
          <p:nvPr/>
        </p:nvCxnSpPr>
        <p:spPr>
          <a:xfrm>
            <a:off x="-2979283" y="3861048"/>
            <a:ext cx="0" cy="464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6" descr="https://forge.frm2.tum.de/nicos/doc/nicos-master/_static/nicos-logo.svg">
            <a:extLst>
              <a:ext uri="{FF2B5EF4-FFF2-40B4-BE49-F238E27FC236}">
                <a16:creationId xmlns:a16="http://schemas.microsoft.com/office/drawing/2014/main" id="{9E225B47-4665-839E-AB29-0F81FEAE9B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2237" y="184293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B7F73C-C686-B382-1C5C-685985A5CC49}"/>
              </a:ext>
            </a:extLst>
          </p:cNvPr>
          <p:cNvGrpSpPr/>
          <p:nvPr/>
        </p:nvGrpSpPr>
        <p:grpSpPr>
          <a:xfrm>
            <a:off x="1357742" y="2701745"/>
            <a:ext cx="10834257" cy="646331"/>
            <a:chOff x="778628" y="2937276"/>
            <a:chExt cx="10758539" cy="75015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0F8ECBD-BDDE-9F9B-B2A5-5B09A6A10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25989" y="3122898"/>
              <a:ext cx="1498669" cy="44491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B6DBA32-7496-04C4-5B1A-0FDD0D0E6F18}"/>
                </a:ext>
              </a:extLst>
            </p:cNvPr>
            <p:cNvGrpSpPr/>
            <p:nvPr/>
          </p:nvGrpSpPr>
          <p:grpSpPr>
            <a:xfrm>
              <a:off x="778628" y="3092819"/>
              <a:ext cx="1606990" cy="594608"/>
              <a:chOff x="467544" y="2852936"/>
              <a:chExt cx="1216268" cy="360040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9DEAACFD-9B19-4DF4-C819-FB85D89E0B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9592" y="2852936"/>
                <a:ext cx="784220" cy="320110"/>
              </a:xfrm>
              <a:prstGeom prst="rect">
                <a:avLst/>
              </a:prstGeom>
            </p:spPr>
          </p:pic>
          <p:pic>
            <p:nvPicPr>
              <p:cNvPr id="21" name="Picture 10" descr="PICS Home">
                <a:extLst>
                  <a:ext uri="{FF2B5EF4-FFF2-40B4-BE49-F238E27FC236}">
                    <a16:creationId xmlns:a16="http://schemas.microsoft.com/office/drawing/2014/main" id="{CC99EC2C-EED1-5683-0CA7-1E49FB3813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852936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7" name="Screen Shot 2017-10-30 at 14.07.55.png" descr="Screen Shot 2017-10-30 at 14.07.55.png">
              <a:extLst>
                <a:ext uri="{FF2B5EF4-FFF2-40B4-BE49-F238E27FC236}">
                  <a16:creationId xmlns:a16="http://schemas.microsoft.com/office/drawing/2014/main" id="{3B5D9627-F725-1D9C-C64F-B780391C8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AFBFC"/>
                </a:clrFrom>
                <a:clrTo>
                  <a:srgbClr val="FAFB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218956" y="2937276"/>
              <a:ext cx="2318211" cy="703211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8" name="Picture 2" descr="Logo">
              <a:extLst>
                <a:ext uri="{FF2B5EF4-FFF2-40B4-BE49-F238E27FC236}">
                  <a16:creationId xmlns:a16="http://schemas.microsoft.com/office/drawing/2014/main" id="{9AAC1FE7-F5A2-17CD-5BB7-1666744170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0782" y="3225316"/>
              <a:ext cx="1315438" cy="3645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B287FA6-3BCC-F46F-7165-96F247CAE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90107" y="3087652"/>
              <a:ext cx="1995121" cy="573939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8556181-0ECC-9224-85E4-75F914DB74A7}"/>
              </a:ext>
            </a:extLst>
          </p:cNvPr>
          <p:cNvSpPr txBox="1"/>
          <p:nvPr/>
        </p:nvSpPr>
        <p:spPr>
          <a:xfrm>
            <a:off x="619537" y="6147598"/>
            <a:ext cx="1907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>
                <a:solidFill>
                  <a:srgbClr val="666666"/>
                </a:solidFill>
              </a:rPr>
              <a:t>Completed </a:t>
            </a:r>
          </a:p>
          <a:p>
            <a:pPr algn="l"/>
            <a:r>
              <a:rPr lang="en-GB" dirty="0">
                <a:solidFill>
                  <a:srgbClr val="666666"/>
                </a:solidFill>
              </a:rPr>
              <a:t>Work in Progress</a:t>
            </a:r>
          </a:p>
        </p:txBody>
      </p:sp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id="{7A3E9252-4714-77A3-87CF-79DC483F3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711607"/>
              </p:ext>
            </p:extLst>
          </p:nvPr>
        </p:nvGraphicFramePr>
        <p:xfrm>
          <a:off x="425754" y="3373461"/>
          <a:ext cx="11489155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006">
                  <a:extLst>
                    <a:ext uri="{9D8B030D-6E8A-4147-A177-3AD203B41FA5}">
                      <a16:colId xmlns:a16="http://schemas.microsoft.com/office/drawing/2014/main" val="42299969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1272105"/>
                    </a:ext>
                  </a:extLst>
                </a:gridCol>
                <a:gridCol w="1842658">
                  <a:extLst>
                    <a:ext uri="{9D8B030D-6E8A-4147-A177-3AD203B41FA5}">
                      <a16:colId xmlns:a16="http://schemas.microsoft.com/office/drawing/2014/main" val="1007036709"/>
                    </a:ext>
                  </a:extLst>
                </a:gridCol>
                <a:gridCol w="2321458">
                  <a:extLst>
                    <a:ext uri="{9D8B030D-6E8A-4147-A177-3AD203B41FA5}">
                      <a16:colId xmlns:a16="http://schemas.microsoft.com/office/drawing/2014/main" val="306344567"/>
                    </a:ext>
                  </a:extLst>
                </a:gridCol>
                <a:gridCol w="2169724">
                  <a:extLst>
                    <a:ext uri="{9D8B030D-6E8A-4147-A177-3AD203B41FA5}">
                      <a16:colId xmlns:a16="http://schemas.microsoft.com/office/drawing/2014/main" val="641237982"/>
                    </a:ext>
                  </a:extLst>
                </a:gridCol>
                <a:gridCol w="2034309">
                  <a:extLst>
                    <a:ext uri="{9D8B030D-6E8A-4147-A177-3AD203B41FA5}">
                      <a16:colId xmlns:a16="http://schemas.microsoft.com/office/drawing/2014/main" val="3071702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LOKI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Baseline  version 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GB" b="1" dirty="0">
                          <a:solidFill>
                            <a:srgbClr val="666666"/>
                          </a:solidFill>
                        </a:rPr>
                        <a:t>Use case at Ymir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NURF setup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Full chain tested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Detector calibration scripts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Meta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Basic workflow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Pipelining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GB" b="1" dirty="0">
                          <a:solidFill>
                            <a:srgbClr val="666666"/>
                          </a:solidFill>
                        </a:rPr>
                        <a:t>Direct beam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TOF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Basic functionality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TOF Resolution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New release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Basic functionality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Automation and integration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Meta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21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SKADI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Planning with ECDC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Planning with ECDC +DG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Will benefit from LOKI and DREAM (polarization)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Magnetic SANS workflows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37988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40A166B7-C10F-F616-2661-E96BF64076ED}"/>
              </a:ext>
            </a:extLst>
          </p:cNvPr>
          <p:cNvSpPr txBox="1"/>
          <p:nvPr/>
        </p:nvSpPr>
        <p:spPr>
          <a:xfrm>
            <a:off x="3805084" y="6350749"/>
            <a:ext cx="578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>
                <a:solidFill>
                  <a:srgbClr val="00B0F0"/>
                </a:solidFill>
              </a:rPr>
              <a:t>+ User office software, DST requirement (storage, VISA)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D4E6E97-BC81-1D8C-1B27-75B3D9E575A5}"/>
              </a:ext>
            </a:extLst>
          </p:cNvPr>
          <p:cNvSpPr/>
          <p:nvPr/>
        </p:nvSpPr>
        <p:spPr>
          <a:xfrm>
            <a:off x="383458" y="6142213"/>
            <a:ext cx="243401" cy="2489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64DDDF-DEA0-4CE3-EC44-A565606CFD21}"/>
              </a:ext>
            </a:extLst>
          </p:cNvPr>
          <p:cNvSpPr/>
          <p:nvPr/>
        </p:nvSpPr>
        <p:spPr>
          <a:xfrm>
            <a:off x="388376" y="6515839"/>
            <a:ext cx="243401" cy="2489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10281013-8EEE-521F-3746-B30E8C17BB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E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72D3B472-A04D-0022-7D04-7656565FEC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709" y="1611723"/>
          <a:ext cx="10541951" cy="1187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5182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01D0-48D7-4600-9565-AF7306F1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Milestones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AE274-B44A-97DF-C390-AD43E24B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E7A1E-E742-06F5-9DCB-C24B8E9F32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From now to Hot </a:t>
            </a:r>
            <a:r>
              <a:rPr lang="en-GB" dirty="0" err="1"/>
              <a:t>Comissioning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54048-8855-E7B4-711F-0A71B626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M1 = </a:t>
            </a:r>
            <a:r>
              <a:rPr lang="en-GB" dirty="0" err="1"/>
              <a:t>LoKI</a:t>
            </a:r>
            <a:r>
              <a:rPr lang="en-GB" dirty="0"/>
              <a:t> detector test data reduced and </a:t>
            </a:r>
            <a:r>
              <a:rPr lang="en-GB" dirty="0" err="1"/>
              <a:t>analyzed</a:t>
            </a:r>
            <a:r>
              <a:rPr lang="en-GB" dirty="0"/>
              <a:t> – Approval by </a:t>
            </a:r>
            <a:r>
              <a:rPr lang="en-GB" dirty="0" err="1"/>
              <a:t>LoKI</a:t>
            </a:r>
            <a:r>
              <a:rPr lang="en-GB" dirty="0"/>
              <a:t> instrument team – December 15th 2023 - </a:t>
            </a:r>
            <a:r>
              <a:rPr lang="en-GB" b="1" dirty="0"/>
              <a:t>Done!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M2 = TOF resolution treatment available from data analysis and reduction software – approval by SANS instrument teams and </a:t>
            </a:r>
            <a:r>
              <a:rPr lang="en-GB" dirty="0" err="1"/>
              <a:t>SasView</a:t>
            </a:r>
            <a:r>
              <a:rPr lang="en-GB" dirty="0"/>
              <a:t> and </a:t>
            </a:r>
            <a:r>
              <a:rPr lang="en-GB" dirty="0" err="1"/>
              <a:t>scipp</a:t>
            </a:r>
            <a:r>
              <a:rPr lang="en-GB" dirty="0"/>
              <a:t> developers - March 2024  - </a:t>
            </a:r>
            <a:r>
              <a:rPr lang="en-GB" b="1" dirty="0"/>
              <a:t>Delayed!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M3 = Coverage for reduction workflows for </a:t>
            </a:r>
            <a:r>
              <a:rPr lang="en-GB" dirty="0" err="1"/>
              <a:t>LoKI</a:t>
            </a:r>
            <a:r>
              <a:rPr lang="en-GB" dirty="0"/>
              <a:t>. Reduction workflows available on </a:t>
            </a:r>
            <a:r>
              <a:rPr lang="en-GB" dirty="0" err="1"/>
              <a:t>ess</a:t>
            </a:r>
            <a:r>
              <a:rPr lang="en-GB" dirty="0"/>
              <a:t> documentation webpages - Approval by SANS instrument scientists – March 2024 – </a:t>
            </a:r>
            <a:r>
              <a:rPr lang="en-GB" b="1" dirty="0"/>
              <a:t>Done!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M4 = Delivery of complete data pipeline at the LOKI instrument – June 2024 - Approval by SANS instrument scientists – </a:t>
            </a:r>
            <a:r>
              <a:rPr lang="en-GB" b="1" dirty="0"/>
              <a:t>In progress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M5 = Interface testing for full DMSC software stack for </a:t>
            </a:r>
            <a:r>
              <a:rPr lang="en-GB" dirty="0" err="1"/>
              <a:t>LoKI</a:t>
            </a:r>
            <a:r>
              <a:rPr lang="en-GB" dirty="0"/>
              <a:t> available on </a:t>
            </a:r>
            <a:r>
              <a:rPr lang="en-GB" dirty="0" err="1"/>
              <a:t>dmsc</a:t>
            </a:r>
            <a:r>
              <a:rPr lang="en-GB" dirty="0"/>
              <a:t>-nightly - June 2024 – approval by DMSC stakeholders – </a:t>
            </a:r>
            <a:r>
              <a:rPr lang="en-GB" b="1" dirty="0"/>
              <a:t>In progress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08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1752-DF36-1801-37D6-C1F835CF4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Plans &amp; schedule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474CE6-E814-9957-4EA9-FD2D561A50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Granular milestones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F55C6-6284-0064-E690-6ADE098E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111097-895C-420F-C403-5CA7B14F4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647" y="1510099"/>
            <a:ext cx="8720508" cy="489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8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8ABB-6CFF-36E8-A1B9-6771714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Concluding remarks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6C55D6-9756-6628-38E7-94CD888DD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927" y="1219500"/>
            <a:ext cx="9365782" cy="47680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Resignment of Drew and Wojtek is a setback for the project, but so far not critical</a:t>
            </a:r>
          </a:p>
          <a:p>
            <a:pPr marL="214313" lvl="1" indent="0">
              <a:buNone/>
            </a:pPr>
            <a:r>
              <a:rPr lang="en-GB" dirty="0"/>
              <a:t>… LOKI and ESTIA still well advanced</a:t>
            </a:r>
          </a:p>
          <a:p>
            <a:pPr marL="214313" lvl="1" indent="0">
              <a:buNone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One year passed from Drew’s last day to Nico’s first day</a:t>
            </a:r>
          </a:p>
          <a:p>
            <a:pPr marL="349250" lvl="2" indent="0">
              <a:buNone/>
            </a:pPr>
            <a:r>
              <a:rPr lang="en-GB" dirty="0"/>
              <a:t>… however, pool of candidates for Wojtek’s replacement looks promising</a:t>
            </a:r>
          </a:p>
          <a:p>
            <a:pPr marL="82550" lvl="1" indent="0">
              <a:buNone/>
            </a:pPr>
            <a:endParaRPr lang="en-GB" dirty="0"/>
          </a:p>
          <a:p>
            <a:pPr marL="82550" lvl="1" indent="0">
              <a:buNone/>
            </a:pPr>
            <a:r>
              <a:rPr lang="en-GB" dirty="0"/>
              <a:t>For the next STAP:</a:t>
            </a:r>
          </a:p>
          <a:p>
            <a:pPr lvl="1"/>
            <a:r>
              <a:rPr lang="en-GB" dirty="0"/>
              <a:t>Full data pipeline (incl. live reduction and analysis) on production infrastructure</a:t>
            </a:r>
          </a:p>
          <a:p>
            <a:pPr lvl="1"/>
            <a:r>
              <a:rPr lang="en-GB" dirty="0"/>
              <a:t>New IDS for SANS</a:t>
            </a:r>
          </a:p>
          <a:p>
            <a:pPr lvl="1"/>
            <a:r>
              <a:rPr lang="en-GB" dirty="0"/>
              <a:t>Like to see some IDS affiliated with universities</a:t>
            </a:r>
          </a:p>
          <a:p>
            <a:pPr marL="349250" lvl="2" indent="0">
              <a:buNone/>
            </a:pPr>
            <a:endParaRPr lang="en-GB" dirty="0"/>
          </a:p>
          <a:p>
            <a:pPr marL="349250" lvl="2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407B7-46C0-0879-99BD-28475932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2024-04-17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278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1662</TotalTime>
  <Words>680</Words>
  <Application>Microsoft Macintosh PowerPoint</Application>
  <PresentationFormat>Widescreen</PresentationFormat>
  <Paragraphs>139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Instrument Data Scientists for </vt:lpstr>
      <vt:lpstr>SANS and LOKI instruments</vt:lpstr>
      <vt:lpstr>Progress for SANS &amp; Reflectometry</vt:lpstr>
      <vt:lpstr>Data pipeline status</vt:lpstr>
      <vt:lpstr>SANS data processing pipeline</vt:lpstr>
      <vt:lpstr>Milestones</vt:lpstr>
      <vt:lpstr>Plans &amp; schedule</vt:lpstr>
      <vt:lpstr>Concluding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THRod</dc:creator>
  <cp:lastModifiedBy>THRod</cp:lastModifiedBy>
  <cp:revision>287</cp:revision>
  <cp:lastPrinted>2019-03-08T10:27:30Z</cp:lastPrinted>
  <dcterms:created xsi:type="dcterms:W3CDTF">2024-04-03T18:15:43Z</dcterms:created>
  <dcterms:modified xsi:type="dcterms:W3CDTF">2024-04-17T05:21:09Z</dcterms:modified>
</cp:coreProperties>
</file>