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3" r:id="rId3"/>
    <p:sldId id="261" r:id="rId4"/>
    <p:sldId id="289" r:id="rId5"/>
    <p:sldId id="266" r:id="rId6"/>
    <p:sldId id="263" r:id="rId7"/>
    <p:sldId id="271" r:id="rId8"/>
    <p:sldId id="257" r:id="rId9"/>
    <p:sldId id="267" r:id="rId10"/>
    <p:sldId id="272" r:id="rId11"/>
    <p:sldId id="282" r:id="rId12"/>
    <p:sldId id="287" r:id="rId13"/>
    <p:sldId id="288" r:id="rId14"/>
    <p:sldId id="281" r:id="rId15"/>
    <p:sldId id="286" r:id="rId16"/>
    <p:sldId id="291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6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95E9-8C3D-4A48-9B94-9905D7D46567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3601D-5249-4065-8A86-271BECB82D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690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3601D-5249-4065-8A86-271BECB82D4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28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3601D-5249-4065-8A86-271BECB82D4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7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72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21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71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59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771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12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46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11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35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98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10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50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256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13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40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54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6E6D-AF09-4BB7-9CB1-66EBCC7C0B1F}" type="datetimeFigureOut">
              <a:rPr lang="en-AU" smtClean="0"/>
              <a:t>8/09/2015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6F6BEF-9A58-4D36-B284-5B0C440DD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3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1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tiff"/><Relationship Id="rId7" Type="http://schemas.openxmlformats.org/officeDocument/2006/relationships/image" Target="../media/image2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Relationship Id="rId9" Type="http://schemas.openxmlformats.org/officeDocument/2006/relationships/image" Target="../media/image25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1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87" y="593202"/>
            <a:ext cx="11553313" cy="19725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Monolithic </a:t>
            </a:r>
            <a:r>
              <a:rPr lang="en-US" sz="4000" dirty="0" err="1" smtClean="0"/>
              <a:t>mesophase</a:t>
            </a:r>
            <a:r>
              <a:rPr lang="en-US" sz="4000" dirty="0" smtClean="0"/>
              <a:t> polymer membrane </a:t>
            </a:r>
            <a:r>
              <a:rPr lang="en-US" sz="4000" dirty="0" err="1" smtClean="0"/>
              <a:t>templated</a:t>
            </a:r>
            <a:r>
              <a:rPr lang="en-US" sz="4000" dirty="0" smtClean="0"/>
              <a:t> from ternary hexagonal </a:t>
            </a:r>
            <a:r>
              <a:rPr lang="en-US" sz="4000" dirty="0" err="1" smtClean="0"/>
              <a:t>lyotropic</a:t>
            </a:r>
            <a:r>
              <a:rPr lang="en-US" sz="4000" dirty="0" smtClean="0"/>
              <a:t> liquid crystal system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817" y="3076678"/>
            <a:ext cx="5138585" cy="1645447"/>
          </a:xfrm>
        </p:spPr>
        <p:txBody>
          <a:bodyPr>
            <a:normAutofit/>
          </a:bodyPr>
          <a:lstStyle/>
          <a:p>
            <a:r>
              <a:rPr lang="en-AU" dirty="0" smtClean="0"/>
              <a:t>PhD Candidate: Guang WANG</a:t>
            </a:r>
          </a:p>
          <a:p>
            <a:r>
              <a:rPr lang="en-US" dirty="0" smtClean="0"/>
              <a:t>Supervisors: Lingxue Kong (Deakin University)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Chris Garvey (ANSTO)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Maria Forsyth (Deakin University)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902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6501" y="1019205"/>
            <a:ext cx="9399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b="1" dirty="0"/>
              <a:t>Phase transition temperature (</a:t>
            </a:r>
            <a:r>
              <a:rPr lang="en-AU" sz="2000" b="1" dirty="0" err="1"/>
              <a:t>T</a:t>
            </a:r>
            <a:r>
              <a:rPr lang="en-AU" sz="2000" b="1" baseline="-25000" dirty="0" err="1"/>
              <a:t>t</a:t>
            </a:r>
            <a:r>
              <a:rPr lang="en-AU" sz="2000" b="1" dirty="0" smtClean="0"/>
              <a:t>) from </a:t>
            </a:r>
            <a:r>
              <a:rPr lang="en-AU" sz="2000" b="1" dirty="0"/>
              <a:t>hexagonal </a:t>
            </a:r>
            <a:r>
              <a:rPr lang="en-AU" sz="2000" b="1" dirty="0" smtClean="0"/>
              <a:t>to </a:t>
            </a:r>
            <a:r>
              <a:rPr lang="en-AU" sz="2000" b="1" dirty="0"/>
              <a:t>isotropic micellar phase </a:t>
            </a:r>
            <a:r>
              <a:rPr lang="en-AU" sz="2000" b="1" dirty="0" smtClean="0"/>
              <a:t>observed after adding monomers and T</a:t>
            </a:r>
            <a:r>
              <a:rPr lang="en-AU" sz="2000" b="1" baseline="-25000" dirty="0" smtClean="0"/>
              <a:t>t</a:t>
            </a:r>
            <a:r>
              <a:rPr lang="en-AU" sz="2000" b="1" dirty="0" smtClean="0"/>
              <a:t> varies depend on the monomer and its ratio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b="1" dirty="0" smtClean="0"/>
              <a:t>T</a:t>
            </a:r>
            <a:r>
              <a:rPr lang="en-AU" sz="2000" b="1" baseline="-25000" dirty="0" smtClean="0"/>
              <a:t>t</a:t>
            </a:r>
            <a:r>
              <a:rPr lang="en-AU" sz="2000" b="1" dirty="0" smtClean="0"/>
              <a:t> Decreased from about 70</a:t>
            </a:r>
            <a:r>
              <a:rPr lang="en-AU" sz="2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℃</a:t>
            </a:r>
            <a:r>
              <a:rPr lang="en-AU" sz="2000" b="1" dirty="0" smtClean="0"/>
              <a:t> to about 42 </a:t>
            </a:r>
            <a:r>
              <a:rPr lang="en-AU" sz="2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℃</a:t>
            </a:r>
            <a:r>
              <a:rPr lang="en-AU" sz="2000" b="1" dirty="0" smtClean="0"/>
              <a:t> when PEGDA </a:t>
            </a:r>
            <a:r>
              <a:rPr lang="en-AU" sz="2000" b="1" dirty="0" smtClean="0"/>
              <a:t>replaced </a:t>
            </a:r>
            <a:r>
              <a:rPr lang="en-AU" sz="2000" b="1" dirty="0" smtClean="0"/>
              <a:t>with HEMA gradually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b="1" dirty="0"/>
              <a:t>The transition is </a:t>
            </a:r>
            <a:r>
              <a:rPr lang="en-AU" sz="2000" b="1" dirty="0" smtClean="0"/>
              <a:t>reversible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1198" y="212151"/>
            <a:ext cx="2467963" cy="779177"/>
          </a:xfrm>
        </p:spPr>
        <p:txBody>
          <a:bodyPr>
            <a:normAutofit/>
          </a:bodyPr>
          <a:lstStyle/>
          <a:p>
            <a:r>
              <a:rPr lang="en-AU" sz="2800" b="1" dirty="0"/>
              <a:t>C</a:t>
            </a:r>
            <a:r>
              <a:rPr lang="en-AU" sz="2800" b="1" dirty="0" smtClean="0"/>
              <a:t>onclusions</a:t>
            </a:r>
            <a:endParaRPr lang="en-AU" sz="2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868020" y="4094959"/>
            <a:ext cx="6855410" cy="2148933"/>
            <a:chOff x="304980" y="5164711"/>
            <a:chExt cx="7509557" cy="29158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980" y="5945337"/>
              <a:ext cx="1978040" cy="17918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2538" y="5982479"/>
              <a:ext cx="2178088" cy="18543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6265" y="5977849"/>
              <a:ext cx="2448272" cy="210272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1294000" y="5759194"/>
              <a:ext cx="1573297" cy="3249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406643" y="5810745"/>
              <a:ext cx="284506" cy="2215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4537893" y="5811750"/>
              <a:ext cx="1864504" cy="24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661399" y="5164711"/>
              <a:ext cx="2704866" cy="5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Where Monomer sits</a:t>
              </a:r>
              <a:endParaRPr lang="en-AU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27123" y="3704187"/>
            <a:ext cx="59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?</a:t>
            </a:r>
            <a:endParaRPr lang="en-A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46247" y="4184207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Structure retention</a:t>
            </a:r>
            <a:endParaRPr lang="en-A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23430" y="4899868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Membrane fabrication</a:t>
            </a:r>
            <a:endParaRPr lang="en-A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67513" y="5571880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Membrane properties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9143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090" y="216704"/>
            <a:ext cx="8911687" cy="797284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SLD calculation and contrast variation</a:t>
            </a:r>
            <a:endParaRPr lang="en-AU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79218"/>
              </p:ext>
            </p:extLst>
          </p:nvPr>
        </p:nvGraphicFramePr>
        <p:xfrm>
          <a:off x="6214091" y="1220425"/>
          <a:ext cx="5404738" cy="2239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655"/>
                <a:gridCol w="671312"/>
                <a:gridCol w="863115"/>
                <a:gridCol w="920656"/>
              </a:tblGrid>
              <a:tr h="410789"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Contrast</a:t>
                      </a:r>
                      <a:r>
                        <a:rPr lang="en-AU" baseline="0" dirty="0" smtClean="0"/>
                        <a:t> variation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D</a:t>
                      </a:r>
                      <a:r>
                        <a:rPr lang="en-AU" baseline="-25000" dirty="0" smtClean="0"/>
                        <a:t>2</a:t>
                      </a:r>
                      <a:r>
                        <a:rPr lang="en-AU" dirty="0" smtClean="0"/>
                        <a:t>O ratio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100%</a:t>
                      </a:r>
                      <a:endParaRPr lang="en-AU" dirty="0"/>
                    </a:p>
                  </a:txBody>
                  <a:tcPr/>
                </a:tc>
              </a:tr>
              <a:tr h="70903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Tail-</a:t>
                      </a:r>
                      <a:r>
                        <a:rPr lang="en-AU" dirty="0" err="1" smtClean="0"/>
                        <a:t>deuterated</a:t>
                      </a:r>
                      <a:r>
                        <a:rPr lang="en-AU" dirty="0" smtClean="0"/>
                        <a:t> DTAB</a:t>
                      </a:r>
                    </a:p>
                    <a:p>
                      <a:pPr algn="ctr"/>
                      <a:r>
                        <a:rPr lang="en-AU" dirty="0" smtClean="0"/>
                        <a:t>        (D</a:t>
                      </a:r>
                      <a:r>
                        <a:rPr lang="en-AU" baseline="-25000" dirty="0" smtClean="0"/>
                        <a:t>25</a:t>
                      </a:r>
                      <a:r>
                        <a:rPr lang="en-AU" dirty="0" smtClean="0"/>
                        <a:t>-DTAB)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5.3%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100%</a:t>
                      </a:r>
                      <a:endParaRPr lang="en-AU" dirty="0"/>
                    </a:p>
                  </a:txBody>
                  <a:tcPr/>
                </a:tc>
              </a:tr>
              <a:tr h="70903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Fully-</a:t>
                      </a:r>
                      <a:r>
                        <a:rPr lang="en-AU" dirty="0" err="1" smtClean="0"/>
                        <a:t>deuterated</a:t>
                      </a:r>
                      <a:r>
                        <a:rPr lang="en-AU" baseline="0" dirty="0" smtClean="0"/>
                        <a:t> DTAB</a:t>
                      </a:r>
                    </a:p>
                    <a:p>
                      <a:pPr algn="ctr"/>
                      <a:r>
                        <a:rPr lang="en-AU" baseline="0" dirty="0" smtClean="0"/>
                        <a:t> (D</a:t>
                      </a:r>
                      <a:r>
                        <a:rPr lang="en-AU" baseline="-25000" dirty="0" smtClean="0"/>
                        <a:t>34</a:t>
                      </a:r>
                      <a:r>
                        <a:rPr lang="en-AU" baseline="0" dirty="0" smtClean="0"/>
                        <a:t>-DTAB)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 smtClean="0"/>
                        <a:t>0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3.2%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100%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27" y="615346"/>
            <a:ext cx="4563322" cy="3203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227" y="3460067"/>
            <a:ext cx="4563324" cy="31860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43200" y="5221406"/>
            <a:ext cx="272956" cy="66021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7014949" y="4353636"/>
            <a:ext cx="203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r>
              <a:rPr lang="en-US" altLang="zh-CN" dirty="0" smtClean="0"/>
              <a:t>% for PEGDA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014949" y="5115635"/>
            <a:ext cx="203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r>
              <a:rPr lang="en-US" altLang="zh-CN" dirty="0" smtClean="0"/>
              <a:t>% for HEMA</a:t>
            </a:r>
            <a:endParaRPr lang="en-AU" dirty="0"/>
          </a:p>
        </p:txBody>
      </p:sp>
      <p:sp>
        <p:nvSpPr>
          <p:cNvPr id="12" name="Oval 11"/>
          <p:cNvSpPr/>
          <p:nvPr/>
        </p:nvSpPr>
        <p:spPr>
          <a:xfrm>
            <a:off x="2226859" y="2600536"/>
            <a:ext cx="272956" cy="66021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2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484" y="299083"/>
            <a:ext cx="8911687" cy="778280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1D SANS pattern after contrast variation</a:t>
            </a:r>
            <a:endParaRPr lang="en-AU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38" y="996576"/>
            <a:ext cx="4167943" cy="291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699" y="947551"/>
            <a:ext cx="4167943" cy="2917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383" y="3635866"/>
            <a:ext cx="4321522" cy="3029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316" y="3635866"/>
            <a:ext cx="4321520" cy="3026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126" y="915789"/>
            <a:ext cx="4167943" cy="2917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720" y="51155"/>
            <a:ext cx="8911687" cy="833498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Structure factor calculation vs contrast variation</a:t>
            </a:r>
            <a:endParaRPr lang="en-AU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238" y="599087"/>
            <a:ext cx="3302672" cy="1985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067" y="598703"/>
            <a:ext cx="3303306" cy="198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730" y="566161"/>
            <a:ext cx="3357450" cy="20180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628" y="2650483"/>
            <a:ext cx="3319154" cy="19950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980" y="2664131"/>
            <a:ext cx="3269726" cy="19653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502" y="4663278"/>
            <a:ext cx="3294280" cy="1980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772" y="4670698"/>
            <a:ext cx="3281934" cy="19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023" y="381666"/>
            <a:ext cx="8911687" cy="742259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Gauss fitting and integral peaks</a:t>
            </a:r>
            <a:endParaRPr lang="en-AU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692" y="1325875"/>
            <a:ext cx="3487618" cy="2441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445670" y="520593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</a:t>
            </a:r>
            <a:r>
              <a:rPr lang="en-AU" baseline="-25000" dirty="0" smtClean="0"/>
              <a:t>25</a:t>
            </a:r>
            <a:r>
              <a:rPr lang="en-AU" dirty="0" smtClean="0"/>
              <a:t>-DTAB+ (H</a:t>
            </a:r>
            <a:r>
              <a:rPr lang="en-AU" baseline="-25000" dirty="0" smtClean="0"/>
              <a:t>2</a:t>
            </a:r>
            <a:r>
              <a:rPr lang="en-AU" dirty="0" smtClean="0"/>
              <a:t>O+D</a:t>
            </a:r>
            <a:r>
              <a:rPr lang="en-AU" baseline="-25000" dirty="0" smtClean="0"/>
              <a:t>2</a:t>
            </a:r>
            <a:r>
              <a:rPr lang="en-AU" dirty="0" smtClean="0"/>
              <a:t>O)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223" y="1317918"/>
            <a:ext cx="3442032" cy="2457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99228" y="1639630"/>
            <a:ext cx="2098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Bragg peaks </a:t>
            </a:r>
            <a:endParaRPr lang="en-A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5433" y="2339937"/>
            <a:ext cx="2849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Inaccurate peak structure</a:t>
            </a:r>
          </a:p>
          <a:p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factor calculation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8655" y="3802170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Δλ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λ</a:t>
            </a:r>
            <a:endParaRPr lang="en-AU" sz="24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391613" y="3157082"/>
            <a:ext cx="314097" cy="5285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692" y="4193332"/>
            <a:ext cx="3545684" cy="2131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8223" y="4186105"/>
            <a:ext cx="3569730" cy="214563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0258746" y="4043786"/>
            <a:ext cx="4469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40342" y="379047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10%</a:t>
            </a:r>
            <a:endParaRPr lang="en-AU" sz="24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111690" y="3969287"/>
            <a:ext cx="150125" cy="216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Down Arrow 19"/>
          <p:cNvSpPr/>
          <p:nvPr/>
        </p:nvSpPr>
        <p:spPr>
          <a:xfrm>
            <a:off x="7413721" y="3976514"/>
            <a:ext cx="150125" cy="216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1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556" y="432971"/>
            <a:ext cx="2987984" cy="796097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Future works:</a:t>
            </a:r>
            <a:endParaRPr lang="en-AU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022555" y="1554889"/>
            <a:ext cx="8049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 smtClean="0">
                <a:solidFill>
                  <a:srgbClr val="484848"/>
                </a:solidFill>
                <a:latin typeface="Open Sans"/>
              </a:rPr>
              <a:t>V1 membrane </a:t>
            </a:r>
            <a:r>
              <a:rPr lang="en-AU" sz="2400" dirty="0" err="1" smtClean="0">
                <a:solidFill>
                  <a:srgbClr val="484848"/>
                </a:solidFill>
                <a:latin typeface="Open Sans"/>
              </a:rPr>
              <a:t>diffractometer</a:t>
            </a:r>
            <a:r>
              <a:rPr lang="en-AU" sz="2400" dirty="0" smtClean="0">
                <a:solidFill>
                  <a:srgbClr val="484848"/>
                </a:solidFill>
                <a:latin typeface="Open Sans"/>
              </a:rPr>
              <a:t> in Germany ( in September )</a:t>
            </a: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2022555" y="2939534"/>
            <a:ext cx="5536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 smtClean="0">
                <a:solidFill>
                  <a:srgbClr val="484848"/>
                </a:solidFill>
                <a:latin typeface="Open Sans"/>
              </a:rPr>
              <a:t>BILBY in Australia (Proposal </a:t>
            </a:r>
            <a:r>
              <a:rPr lang="en-AU" sz="2400" dirty="0">
                <a:solidFill>
                  <a:srgbClr val="484848"/>
                </a:solidFill>
                <a:latin typeface="Open Sans"/>
              </a:rPr>
              <a:t>submitted)</a:t>
            </a:r>
            <a:endParaRPr lang="en-AU" sz="2400" dirty="0"/>
          </a:p>
          <a:p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2434943" y="2277989"/>
            <a:ext cx="7575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Longer collimation system to obtain more uniform wavelength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2306" y="3601079"/>
            <a:ext cx="6075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484848"/>
                </a:solidFill>
                <a:latin typeface="Open Sans"/>
              </a:rPr>
              <a:t>Wavelength </a:t>
            </a:r>
            <a:r>
              <a:rPr lang="en-AU" dirty="0">
                <a:solidFill>
                  <a:srgbClr val="484848"/>
                </a:solidFill>
                <a:latin typeface="Open Sans"/>
              </a:rPr>
              <a:t>resolution within range between </a:t>
            </a:r>
            <a:r>
              <a:rPr lang="en-AU" dirty="0" smtClean="0">
                <a:solidFill>
                  <a:srgbClr val="484848"/>
                </a:solidFill>
                <a:latin typeface="Open Sans"/>
              </a:rPr>
              <a:t>4% and 30%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37445"/>
            <a:ext cx="9144000" cy="8709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2800" b="1" dirty="0" smtClean="0"/>
              <a:t>Hexagonal Phase</a:t>
            </a:r>
            <a:endParaRPr lang="en-AU" sz="2800" b="1" dirty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1948218" y="1966684"/>
            <a:ext cx="8219364" cy="3549162"/>
          </a:xfrm>
        </p:spPr>
        <p:txBody>
          <a:bodyPr/>
          <a:lstStyle/>
          <a:p>
            <a:r>
              <a:rPr lang="en-AU" dirty="0" smtClean="0">
                <a:latin typeface="Arial" pitchFamily="34" charset="0"/>
                <a:ea typeface="ＭＳ Ｐゴシック"/>
                <a:cs typeface="Arial" pitchFamily="34" charset="0"/>
              </a:rPr>
              <a:t>Two dimensional Fourier series</a:t>
            </a:r>
          </a:p>
        </p:txBody>
      </p:sp>
      <p:sp>
        <p:nvSpPr>
          <p:cNvPr id="84996" name="Rectangle 2"/>
          <p:cNvSpPr>
            <a:spLocks noChangeArrowheads="1"/>
          </p:cNvSpPr>
          <p:nvPr/>
        </p:nvSpPr>
        <p:spPr bwMode="auto">
          <a:xfrm>
            <a:off x="1524001" y="791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 dirty="0"/>
          </a:p>
        </p:txBody>
      </p:sp>
      <p:graphicFrame>
        <p:nvGraphicFramePr>
          <p:cNvPr id="849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951106"/>
              </p:ext>
            </p:extLst>
          </p:nvPr>
        </p:nvGraphicFramePr>
        <p:xfrm>
          <a:off x="2892407" y="2671512"/>
          <a:ext cx="8435600" cy="145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5156597" imgH="889397" progId="Equation.3">
                  <p:embed/>
                </p:oleObj>
              </mc:Choice>
              <mc:Fallback>
                <p:oleObj name="Equation" r:id="rId3" imgW="5156597" imgH="8893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07" y="2671512"/>
                        <a:ext cx="8435600" cy="145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Rectangle 4"/>
          <p:cNvSpPr>
            <a:spLocks noChangeArrowheads="1"/>
          </p:cNvSpPr>
          <p:nvPr/>
        </p:nvSpPr>
        <p:spPr bwMode="auto">
          <a:xfrm>
            <a:off x="1524001" y="791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 dirty="0"/>
          </a:p>
        </p:txBody>
      </p:sp>
      <p:sp>
        <p:nvSpPr>
          <p:cNvPr id="85000" name="Rectangle 6"/>
          <p:cNvSpPr>
            <a:spLocks noChangeArrowheads="1"/>
          </p:cNvSpPr>
          <p:nvPr/>
        </p:nvSpPr>
        <p:spPr bwMode="auto">
          <a:xfrm>
            <a:off x="1524001" y="791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 dirty="0"/>
          </a:p>
        </p:txBody>
      </p:sp>
      <p:sp>
        <p:nvSpPr>
          <p:cNvPr id="85002" name="Rectangle 8"/>
          <p:cNvSpPr>
            <a:spLocks noChangeArrowheads="1"/>
          </p:cNvSpPr>
          <p:nvPr/>
        </p:nvSpPr>
        <p:spPr bwMode="auto">
          <a:xfrm>
            <a:off x="1524001" y="791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 dirty="0"/>
          </a:p>
        </p:txBody>
      </p:sp>
      <p:sp>
        <p:nvSpPr>
          <p:cNvPr id="85003" name="Rectangle 10"/>
          <p:cNvSpPr>
            <a:spLocks noChangeArrowheads="1"/>
          </p:cNvSpPr>
          <p:nvPr/>
        </p:nvSpPr>
        <p:spPr bwMode="auto">
          <a:xfrm>
            <a:off x="1524001" y="791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 dirty="0"/>
          </a:p>
        </p:txBody>
      </p:sp>
      <p:sp>
        <p:nvSpPr>
          <p:cNvPr id="85005" name="Rectangle 12"/>
          <p:cNvSpPr>
            <a:spLocks noChangeArrowheads="1"/>
          </p:cNvSpPr>
          <p:nvPr/>
        </p:nvSpPr>
        <p:spPr bwMode="auto">
          <a:xfrm>
            <a:off x="1524001" y="791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2892407" y="4405287"/>
            <a:ext cx="4252252" cy="1250220"/>
            <a:chOff x="1352600" y="4534393"/>
            <a:chExt cx="3816424" cy="1054847"/>
          </a:xfrm>
        </p:grpSpPr>
        <p:graphicFrame>
          <p:nvGraphicFramePr>
            <p:cNvPr id="84999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2414864" y="4534393"/>
            <a:ext cx="2754160" cy="1054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Equation" r:id="rId5" imgW="2387600" imgH="812800" progId="Equation.3">
                    <p:embed/>
                  </p:oleObj>
                </mc:Choice>
                <mc:Fallback>
                  <p:oleObj name="Equation" r:id="rId5" imgW="2387600" imgH="812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4864" y="4534393"/>
                          <a:ext cx="2754160" cy="10548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352600" y="4842450"/>
              <a:ext cx="9122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where: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255630" y="5651745"/>
            <a:ext cx="4572000" cy="6038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8" dirty="0"/>
              <a:t>Harper, P. E., D. A. Mannock, et al. (2001). "X-ray diffraction structures of some phosphatidylethanolamine lamellar and inverted hexagonal phases." </a:t>
            </a:r>
            <a:r>
              <a:rPr lang="en-AU" sz="1108" u="sng" dirty="0"/>
              <a:t>Biophysical Journal </a:t>
            </a:r>
            <a:r>
              <a:rPr lang="en-AU" sz="1108" b="1" u="sng" dirty="0"/>
              <a:t>81: 2693-2706.</a:t>
            </a:r>
          </a:p>
        </p:txBody>
      </p:sp>
    </p:spTree>
    <p:extLst>
      <p:ext uri="{BB962C8B-B14F-4D97-AF65-F5344CB8AC3E}">
        <p14:creationId xmlns:p14="http://schemas.microsoft.com/office/powerpoint/2010/main" val="41467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3132" y="990159"/>
            <a:ext cx="626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/>
              <a:t>Thanks for your attention</a:t>
            </a:r>
            <a:endParaRPr lang="en-A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83131" y="2561927"/>
            <a:ext cx="6420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/>
              <a:t>Suggestions appreciated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5368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47" y="791216"/>
            <a:ext cx="7728858" cy="6066784"/>
          </a:xfrm>
          <a:prstGeom prst="rect">
            <a:avLst/>
          </a:prstGeom>
        </p:spPr>
      </p:pic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1659478" y="177380"/>
            <a:ext cx="5845845" cy="613836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Background of my PhD project</a:t>
            </a:r>
            <a:endParaRPr lang="en-AU" sz="2800" b="1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93910" y="1996751"/>
            <a:ext cx="1352939" cy="58782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5853404" y="3110204"/>
            <a:ext cx="1352939" cy="58782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8088085" y="3790396"/>
            <a:ext cx="1352939" cy="58782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37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10" y="4953000"/>
            <a:ext cx="1905000" cy="190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8713" y="5041112"/>
            <a:ext cx="4261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/>
              <a:t>Poly(ethylene glycol) </a:t>
            </a:r>
            <a:r>
              <a:rPr lang="en-AU" sz="1600" b="1" dirty="0" err="1" smtClean="0"/>
              <a:t>diacrylate</a:t>
            </a:r>
            <a:r>
              <a:rPr lang="en-AU" sz="1600" b="1" dirty="0" smtClean="0"/>
              <a:t> (PEGDA)</a:t>
            </a:r>
            <a:endParaRPr lang="en-AU" sz="1600" b="1" dirty="0"/>
          </a:p>
        </p:txBody>
      </p:sp>
      <p:pic>
        <p:nvPicPr>
          <p:cNvPr id="6146" name="Picture 2" descr="http://www.sigmaaldrich.com/content/dam/sigma-aldrich/structure6/006/mfcd00081876.eps/_jcr_content/renditions/mfcd00081876-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29" y="3997082"/>
            <a:ext cx="2925954" cy="9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90878" y="5043602"/>
            <a:ext cx="3890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/>
              <a:t>2-Hydroxyethyl </a:t>
            </a:r>
            <a:r>
              <a:rPr lang="en-AU" sz="1600" b="1" dirty="0" smtClean="0"/>
              <a:t>methacrylate (HEMA)</a:t>
            </a:r>
            <a:endParaRPr lang="en-AU" sz="1600" b="1" dirty="0"/>
          </a:p>
        </p:txBody>
      </p:sp>
      <p:pic>
        <p:nvPicPr>
          <p:cNvPr id="6148" name="Picture 4" descr="http://www.sigmaaldrich.com/content/dam/sigma-aldrich/structure1/139/mfcd00002863.eps/_jcr_content/renditions/mfcd00002863-lar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71" y="4010741"/>
            <a:ext cx="1966550" cy="9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9967" y="3566426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/>
              <a:t>Monomers:</a:t>
            </a:r>
            <a:endParaRPr lang="en-AU" sz="2000" b="1" dirty="0"/>
          </a:p>
        </p:txBody>
      </p:sp>
      <p:pic>
        <p:nvPicPr>
          <p:cNvPr id="11266" name="Picture 2" descr="http://www.sigmaaldrich.com/content/dam/sigma-aldrich/structure4/153/mfcd00011767.eps/_jcr_content/renditions/mfcd00011767-lar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67" y="1325794"/>
            <a:ext cx="3128646" cy="11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89967" y="790030"/>
            <a:ext cx="910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Structure directing </a:t>
            </a:r>
            <a:r>
              <a:rPr lang="en-AU" sz="2000" b="1" dirty="0" smtClean="0"/>
              <a:t>agent: </a:t>
            </a:r>
            <a:r>
              <a:rPr lang="en-AU" sz="2000" b="1" dirty="0" err="1" smtClean="0"/>
              <a:t>Dodecyltrimethylammonium</a:t>
            </a:r>
            <a:r>
              <a:rPr lang="en-AU" sz="2000" b="1" dirty="0" smtClean="0"/>
              <a:t> bromide (DTAB)</a:t>
            </a:r>
            <a:endParaRPr lang="en-AU" sz="20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1145" y="191891"/>
            <a:ext cx="2259733" cy="663307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Chemicals</a:t>
            </a:r>
            <a:endParaRPr lang="en-AU" sz="2800" b="1" dirty="0"/>
          </a:p>
        </p:txBody>
      </p:sp>
      <p:sp>
        <p:nvSpPr>
          <p:cNvPr id="18" name="Plus 17"/>
          <p:cNvSpPr/>
          <p:nvPr/>
        </p:nvSpPr>
        <p:spPr>
          <a:xfrm>
            <a:off x="5048340" y="1626366"/>
            <a:ext cx="607010" cy="4534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5707372" y="1574933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Water</a:t>
            </a:r>
            <a:endParaRPr lang="en-AU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00970" y="1815520"/>
            <a:ext cx="5824916" cy="1866328"/>
            <a:chOff x="4500230" y="1457613"/>
            <a:chExt cx="6848619" cy="30850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404" y="3026577"/>
              <a:ext cx="1555238" cy="124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230" y="3387534"/>
              <a:ext cx="1416900" cy="11550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641" y="1486242"/>
              <a:ext cx="2132208" cy="10501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22" y="2204289"/>
              <a:ext cx="1536662" cy="1345616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5161011" y="1457613"/>
              <a:ext cx="4034793" cy="1869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0400200">
              <a:off x="5936849" y="1952504"/>
              <a:ext cx="1555274" cy="508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 smtClean="0"/>
                <a:t>Ratio of DTAB</a:t>
              </a:r>
              <a:endParaRPr lang="en-AU" sz="1400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77424" y="3661810"/>
            <a:ext cx="4344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/>
              <a:t>http://plc.cwru.edu/tutorial/enhanced/files/llc/phase/phase.htm</a:t>
            </a:r>
          </a:p>
        </p:txBody>
      </p:sp>
      <p:pic>
        <p:nvPicPr>
          <p:cNvPr id="7170" name="Picture 2" descr="http://www.sigmaaldrich.com/content/dam/sigma-aldrich/structure8/045/mfcd00008631.eps/_jcr_content/renditions/mfcd00008631-larg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79" y="5484796"/>
            <a:ext cx="3562474" cy="8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67981" y="6421906"/>
            <a:ext cx="3573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/>
              <a:t>1,6-Hexanediol </a:t>
            </a:r>
            <a:r>
              <a:rPr lang="en-AU" sz="1600" b="1" dirty="0" err="1" smtClean="0"/>
              <a:t>diacrylate</a:t>
            </a:r>
            <a:r>
              <a:rPr lang="en-AU" sz="1600" b="1" dirty="0" smtClean="0"/>
              <a:t> (HDDA)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38351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071" y="64143"/>
            <a:ext cx="8911687" cy="80521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</a:t>
            </a:r>
            <a:r>
              <a:rPr lang="en-US" altLang="zh-CN" sz="2800" b="1" dirty="0" smtClean="0"/>
              <a:t>lignment experiment under electric field</a:t>
            </a:r>
            <a:endParaRPr lang="en-AU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348716" y="2702250"/>
            <a:ext cx="28432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45910" y="996280"/>
            <a:ext cx="11646090" cy="1705970"/>
            <a:chOff x="545910" y="996280"/>
            <a:chExt cx="11646090" cy="170597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392071" y="996280"/>
              <a:ext cx="1555845" cy="17059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947916" y="996280"/>
              <a:ext cx="207446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022376" y="996280"/>
              <a:ext cx="4326340" cy="17059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5910" y="2702250"/>
              <a:ext cx="1164609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120787" y="99628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quilibration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 rot="18626793">
            <a:off x="1021306" y="1479933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Heating up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2642470" y="61031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temperature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 rot="1257216">
            <a:off x="6446293" y="1403332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down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9464585" y="2278947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Room temperature</a:t>
            </a:r>
            <a:endParaRPr lang="en-AU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82388" y="38759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8" y="3362579"/>
            <a:ext cx="3698494" cy="2827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229" y="3294025"/>
            <a:ext cx="3744068" cy="28762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627" y="3233473"/>
            <a:ext cx="3846410" cy="29530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751" y="2876154"/>
            <a:ext cx="1208842" cy="11015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338" y="2899888"/>
            <a:ext cx="1089976" cy="10540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7884" y="2899888"/>
            <a:ext cx="1093248" cy="107023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06816" y="2198228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en-AU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778388" y="170175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</a:t>
            </a:r>
            <a:endParaRPr lang="en-AU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779081" y="217903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</a:t>
            </a:r>
            <a:endParaRPr lang="en-A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03758" y="27596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altLang="zh-CN" dirty="0" smtClean="0"/>
              <a:t>h</a:t>
            </a:r>
            <a:endParaRPr lang="en-AU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749624"/>
              </p:ext>
            </p:extLst>
          </p:nvPr>
        </p:nvGraphicFramePr>
        <p:xfrm>
          <a:off x="1613967" y="1499659"/>
          <a:ext cx="4623388" cy="3226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7" name="Graph" r:id="rId5" imgW="4155480" imgH="2900160" progId="Origin50.Graph">
                  <p:embed/>
                </p:oleObj>
              </mc:Choice>
              <mc:Fallback>
                <p:oleObj name="Graph" r:id="rId5" imgW="415548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3967" y="1499659"/>
                        <a:ext cx="4623388" cy="3226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708805"/>
              </p:ext>
            </p:extLst>
          </p:nvPr>
        </p:nvGraphicFramePr>
        <p:xfrm>
          <a:off x="5505045" y="1516943"/>
          <a:ext cx="4598622" cy="320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" name="Graph" r:id="rId7" imgW="4155480" imgH="2900160" progId="Origin50.Graph">
                  <p:embed/>
                </p:oleObj>
              </mc:Choice>
              <mc:Fallback>
                <p:oleObj name="Graph" r:id="rId7" imgW="415548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5045" y="1516943"/>
                        <a:ext cx="4598622" cy="320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4"/>
          <p:cNvSpPr txBox="1">
            <a:spLocks noGrp="1"/>
          </p:cNvSpPr>
          <p:nvPr>
            <p:ph type="title"/>
          </p:nvPr>
        </p:nvSpPr>
        <p:spPr>
          <a:xfrm>
            <a:off x="1340570" y="434714"/>
            <a:ext cx="10947846" cy="616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/>
              <a:t>Hexagonal LLCs without monomer-Complex viscosity and DSC</a:t>
            </a:r>
            <a:endParaRPr lang="en-A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07503" y="5192157"/>
            <a:ext cx="641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 </a:t>
            </a:r>
            <a:r>
              <a:rPr lang="en-US" b="1" dirty="0" smtClean="0"/>
              <a:t>Binary system of DTAB and water  stable to temperature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1755" y="4541477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</a:t>
            </a:r>
            <a:r>
              <a:rPr lang="en-AU" b="1" dirty="0" smtClean="0"/>
              <a:t>= 10 Pa, </a:t>
            </a:r>
            <a:r>
              <a:rPr lang="el-GR" b="1" dirty="0" smtClean="0"/>
              <a:t>ω</a:t>
            </a:r>
            <a:r>
              <a:rPr lang="en-AU" b="1" dirty="0" smtClean="0"/>
              <a:t>=10 rad/s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1652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628064" y="97696"/>
            <a:ext cx="10563936" cy="128089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Effect of monomers on hexagonal </a:t>
            </a:r>
            <a:r>
              <a:rPr lang="en-US" sz="2800" b="1" dirty="0" err="1" smtClean="0"/>
              <a:t>lyotropic</a:t>
            </a:r>
            <a:r>
              <a:rPr lang="en-US" sz="2800" b="1" dirty="0" smtClean="0"/>
              <a:t> liquid crystal </a:t>
            </a:r>
            <a:r>
              <a:rPr lang="en-US" sz="2800" b="1" dirty="0" err="1" smtClean="0"/>
              <a:t>mesophase</a:t>
            </a:r>
            <a:r>
              <a:rPr lang="en-US" sz="2800" b="1" dirty="0" smtClean="0"/>
              <a:t> (LLCs)-Polarized light microscopy (PLM)</a:t>
            </a:r>
            <a:endParaRPr lang="en-A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46274" y="272773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30℃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8212" y="272773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70℃</a:t>
            </a:r>
            <a:endParaRPr lang="en-AU" dirty="0"/>
          </a:p>
        </p:txBody>
      </p:sp>
      <p:pic>
        <p:nvPicPr>
          <p:cNvPr id="29" name="Picture 28" descr="D:\lyotropic liquid crystals\Data\PLM\20150420\Number 3 DTAB+WATER+PEGDA\colorful vs temperature\30 Degre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14" y="1394236"/>
            <a:ext cx="13335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D:\lyotropic liquid crystals\Data\PLM\20150420\Number 3 DTAB+WATER+PEGDA\colorful vs temperature\60 degree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26" y="1381323"/>
            <a:ext cx="1339850" cy="13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D:\lyotropic liquid crystals\Data\PLM\20150420\Number 3 DTAB+WATER+PEGDA\colorful vs temperature\70 degree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61" y="1396245"/>
            <a:ext cx="134620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D:\lyotropic liquid crystals\Data\PLM\20150420\Number 3 DTAB+WATER+PEGDA\colorful vs temperature\80 degree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69" y="1383523"/>
            <a:ext cx="13589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D:\lyotropic liquid crystals\Data\PLM\20150420\Number 3 DTAB+WATER+PEGDA\colorful vs temperature\55 degree_cooling down.t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76" y="3350669"/>
            <a:ext cx="134620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D:\lyotropic liquid crystals\Data\PLM\20150420\Number 3 DTAB+WATER+PEGDA\colorful vs temperature\50 degree_ colling down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73" y="3354643"/>
            <a:ext cx="1339850" cy="13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D:\lyotropic liquid crystals\Data\PLM\20150420\Number 3 DTAB+WATER+PEGDA\colorful vs temperature\Captured 24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39" y="3328810"/>
            <a:ext cx="1365250" cy="13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21"/>
          <p:cNvSpPr txBox="1"/>
          <p:nvPr/>
        </p:nvSpPr>
        <p:spPr>
          <a:xfrm>
            <a:off x="4641749" y="272773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60</a:t>
            </a:r>
            <a:r>
              <a:rPr lang="en-AU" dirty="0"/>
              <a:t>℃</a:t>
            </a:r>
          </a:p>
        </p:txBody>
      </p:sp>
      <p:sp>
        <p:nvSpPr>
          <p:cNvPr id="44" name="TextBox 21"/>
          <p:cNvSpPr txBox="1"/>
          <p:nvPr/>
        </p:nvSpPr>
        <p:spPr>
          <a:xfrm>
            <a:off x="2429017" y="474252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80℃</a:t>
            </a:r>
            <a:endParaRPr lang="en-AU" dirty="0"/>
          </a:p>
        </p:txBody>
      </p:sp>
      <p:sp>
        <p:nvSpPr>
          <p:cNvPr id="45" name="TextBox 21"/>
          <p:cNvSpPr txBox="1"/>
          <p:nvPr/>
        </p:nvSpPr>
        <p:spPr>
          <a:xfrm>
            <a:off x="8494195" y="272773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80℃</a:t>
            </a:r>
            <a:endParaRPr lang="en-AU" dirty="0"/>
          </a:p>
        </p:txBody>
      </p:sp>
      <p:sp>
        <p:nvSpPr>
          <p:cNvPr id="46" name="TextBox 21"/>
          <p:cNvSpPr txBox="1"/>
          <p:nvPr/>
        </p:nvSpPr>
        <p:spPr>
          <a:xfrm>
            <a:off x="4576207" y="482020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55℃</a:t>
            </a:r>
            <a:endParaRPr lang="en-AU" dirty="0"/>
          </a:p>
        </p:txBody>
      </p:sp>
      <p:sp>
        <p:nvSpPr>
          <p:cNvPr id="47" name="TextBox 21"/>
          <p:cNvSpPr txBox="1"/>
          <p:nvPr/>
        </p:nvSpPr>
        <p:spPr>
          <a:xfrm>
            <a:off x="6478212" y="478883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50</a:t>
            </a:r>
            <a:r>
              <a:rPr lang="en-AU" dirty="0"/>
              <a:t>℃</a:t>
            </a:r>
          </a:p>
        </p:txBody>
      </p:sp>
      <p:sp>
        <p:nvSpPr>
          <p:cNvPr id="48" name="TextBox 21"/>
          <p:cNvSpPr txBox="1"/>
          <p:nvPr/>
        </p:nvSpPr>
        <p:spPr>
          <a:xfrm>
            <a:off x="8507081" y="481448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30℃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3425" y="5633977"/>
            <a:ext cx="696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PLM images of ternary system of DTAB, Water and PEGDA</a:t>
            </a:r>
            <a:endParaRPr lang="en-AU" b="1" dirty="0"/>
          </a:p>
        </p:txBody>
      </p:sp>
      <p:pic>
        <p:nvPicPr>
          <p:cNvPr id="50" name="Picture 49" descr="D:\lyotropic liquid crystals\Data\PLM\20150420\Number 3 DTAB+WATER+PEGDA\colorful vs temperature\80 degree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93" y="3328810"/>
            <a:ext cx="1358900" cy="135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902043" y="3186033"/>
            <a:ext cx="29009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8295" y="295688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Increasing</a:t>
            </a:r>
            <a:endParaRPr lang="en-AU" dirty="0"/>
          </a:p>
        </p:txBody>
      </p:sp>
      <p:sp>
        <p:nvSpPr>
          <p:cNvPr id="51" name="TextBox 50"/>
          <p:cNvSpPr txBox="1"/>
          <p:nvPr/>
        </p:nvSpPr>
        <p:spPr>
          <a:xfrm>
            <a:off x="6792665" y="5071902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Decreasing</a:t>
            </a:r>
            <a:endParaRPr lang="en-AU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863259" y="5312089"/>
            <a:ext cx="29009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729" y="4905051"/>
            <a:ext cx="1905000" cy="1905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65882" y="6034737"/>
            <a:ext cx="80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PLM images </a:t>
            </a:r>
            <a:r>
              <a:rPr lang="en-AU" b="1" dirty="0"/>
              <a:t>of ternary system of DTAB, </a:t>
            </a:r>
            <a:r>
              <a:rPr lang="en-AU" b="1" dirty="0" smtClean="0"/>
              <a:t>Water and </a:t>
            </a:r>
            <a:r>
              <a:rPr lang="en-AU" b="1" dirty="0"/>
              <a:t>hydrophilic </a:t>
            </a:r>
            <a:r>
              <a:rPr lang="en-AU" b="1" dirty="0" smtClean="0"/>
              <a:t>HEMA</a:t>
            </a:r>
            <a:endParaRPr lang="en-A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99895" y="292703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25℃</a:t>
            </a:r>
            <a:endParaRPr lang="en-AU" dirty="0"/>
          </a:p>
        </p:txBody>
      </p:sp>
      <p:sp>
        <p:nvSpPr>
          <p:cNvPr id="19" name="TextBox 21"/>
          <p:cNvSpPr txBox="1"/>
          <p:nvPr/>
        </p:nvSpPr>
        <p:spPr>
          <a:xfrm>
            <a:off x="2772461" y="529257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42℃</a:t>
            </a:r>
            <a:endParaRPr lang="en-AU" dirty="0"/>
          </a:p>
        </p:txBody>
      </p:sp>
      <p:sp>
        <p:nvSpPr>
          <p:cNvPr id="26" name="TextBox 21"/>
          <p:cNvSpPr txBox="1"/>
          <p:nvPr/>
        </p:nvSpPr>
        <p:spPr>
          <a:xfrm>
            <a:off x="4526331" y="529531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38℃</a:t>
            </a:r>
            <a:endParaRPr lang="en-AU" dirty="0"/>
          </a:p>
        </p:txBody>
      </p:sp>
      <p:sp>
        <p:nvSpPr>
          <p:cNvPr id="27" name="TextBox 21"/>
          <p:cNvSpPr txBox="1"/>
          <p:nvPr/>
        </p:nvSpPr>
        <p:spPr>
          <a:xfrm>
            <a:off x="6226291" y="528921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35℃</a:t>
            </a:r>
            <a:endParaRPr lang="en-AU" dirty="0"/>
          </a:p>
        </p:txBody>
      </p:sp>
      <p:sp>
        <p:nvSpPr>
          <p:cNvPr id="28" name="TextBox 21"/>
          <p:cNvSpPr txBox="1"/>
          <p:nvPr/>
        </p:nvSpPr>
        <p:spPr>
          <a:xfrm>
            <a:off x="8029894" y="524795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30℃</a:t>
            </a:r>
            <a:endParaRPr lang="en-AU" dirty="0"/>
          </a:p>
        </p:txBody>
      </p:sp>
      <p:pic>
        <p:nvPicPr>
          <p:cNvPr id="8200" name="Picture 37" descr="Captured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85" y="1265507"/>
            <a:ext cx="1602000" cy="16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38" descr="Captured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01" y="1278489"/>
            <a:ext cx="1602000" cy="16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42" descr="Captured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41" y="1265507"/>
            <a:ext cx="1602000" cy="16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49" descr="Captured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63" y="1251354"/>
            <a:ext cx="1602000" cy="16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3" descr="Captured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15" y="3595951"/>
            <a:ext cx="1631046" cy="16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0" descr="Cap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01" y="3595951"/>
            <a:ext cx="1602000" cy="16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44" descr="Captured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41" y="3595951"/>
            <a:ext cx="1602000" cy="16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48" descr="Captured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63" y="3577389"/>
            <a:ext cx="1602000" cy="16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358746" y="8534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4515111" y="292703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30℃</a:t>
            </a:r>
          </a:p>
        </p:txBody>
      </p:sp>
      <p:sp>
        <p:nvSpPr>
          <p:cNvPr id="31" name="TextBox 17"/>
          <p:cNvSpPr txBox="1"/>
          <p:nvPr/>
        </p:nvSpPr>
        <p:spPr>
          <a:xfrm>
            <a:off x="6203849" y="292546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35℃</a:t>
            </a:r>
            <a:endParaRPr lang="en-AU" dirty="0"/>
          </a:p>
        </p:txBody>
      </p:sp>
      <p:sp>
        <p:nvSpPr>
          <p:cNvPr id="32" name="TextBox 17"/>
          <p:cNvSpPr txBox="1"/>
          <p:nvPr/>
        </p:nvSpPr>
        <p:spPr>
          <a:xfrm>
            <a:off x="8129977" y="292415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40℃</a:t>
            </a:r>
            <a:endParaRPr lang="en-AU" dirty="0"/>
          </a:p>
        </p:txBody>
      </p:sp>
      <p:sp>
        <p:nvSpPr>
          <p:cNvPr id="23" name="Title 14"/>
          <p:cNvSpPr txBox="1">
            <a:spLocks/>
          </p:cNvSpPr>
          <p:nvPr/>
        </p:nvSpPr>
        <p:spPr>
          <a:xfrm>
            <a:off x="1862394" y="239504"/>
            <a:ext cx="8911687" cy="732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/>
              <a:t>Effect of monomers on hexagonal (LLCs)</a:t>
            </a:r>
            <a:r>
              <a:rPr lang="en-US" altLang="zh-CN" sz="2800" b="1" dirty="0" smtClean="0"/>
              <a:t>-PLM</a:t>
            </a:r>
            <a:endParaRPr lang="en-AU" sz="28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55308" y="3311443"/>
            <a:ext cx="29009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55307" y="5752707"/>
            <a:ext cx="29009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4290" y="316104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Increasing</a:t>
            </a:r>
            <a:endParaRPr lang="en-AU" dirty="0"/>
          </a:p>
        </p:txBody>
      </p:sp>
      <p:sp>
        <p:nvSpPr>
          <p:cNvPr id="29" name="TextBox 5"/>
          <p:cNvSpPr txBox="1"/>
          <p:nvPr/>
        </p:nvSpPr>
        <p:spPr>
          <a:xfrm>
            <a:off x="6757921" y="5565145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Decreasing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08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77378"/>
              </p:ext>
            </p:extLst>
          </p:nvPr>
        </p:nvGraphicFramePr>
        <p:xfrm>
          <a:off x="2054965" y="947567"/>
          <a:ext cx="4169748" cy="2909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" name="Graph" r:id="rId4" imgW="4155480" imgH="2900160" progId="Origin50.Graph">
                  <p:embed/>
                </p:oleObj>
              </mc:Choice>
              <mc:Fallback>
                <p:oleObj name="Graph" r:id="rId4" imgW="415548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4965" y="947567"/>
                        <a:ext cx="4169748" cy="2909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252484"/>
              </p:ext>
            </p:extLst>
          </p:nvPr>
        </p:nvGraphicFramePr>
        <p:xfrm>
          <a:off x="5846410" y="947567"/>
          <a:ext cx="4322984" cy="301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" name="Graph" r:id="rId6" imgW="4155480" imgH="2900160" progId="Origin50.Graph">
                  <p:embed/>
                </p:oleObj>
              </mc:Choice>
              <mc:Fallback>
                <p:oleObj name="Graph" r:id="rId6" imgW="415548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6410" y="947567"/>
                        <a:ext cx="4322984" cy="301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4"/>
          <p:cNvSpPr txBox="1">
            <a:spLocks/>
          </p:cNvSpPr>
          <p:nvPr/>
        </p:nvSpPr>
        <p:spPr>
          <a:xfrm>
            <a:off x="1611151" y="379231"/>
            <a:ext cx="10386886" cy="692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/>
              <a:t>Effect of monomers on hexagonal LLCs-Complex Viscosity</a:t>
            </a:r>
            <a:endParaRPr lang="en-AU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1791" y="3446061"/>
            <a:ext cx="4162059" cy="290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3236" y="3432888"/>
            <a:ext cx="4162059" cy="2905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9975" y="1038895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</a:t>
            </a:r>
            <a:r>
              <a:rPr lang="en-AU" b="1" dirty="0" smtClean="0"/>
              <a:t>= 10 Pa, </a:t>
            </a:r>
            <a:r>
              <a:rPr lang="el-GR" b="1" dirty="0" smtClean="0"/>
              <a:t>ω</a:t>
            </a:r>
            <a:r>
              <a:rPr lang="en-AU" b="1" dirty="0" smtClean="0"/>
              <a:t>=10 rad/s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5710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657929"/>
              </p:ext>
            </p:extLst>
          </p:nvPr>
        </p:nvGraphicFramePr>
        <p:xfrm>
          <a:off x="5643215" y="1799060"/>
          <a:ext cx="4571582" cy="31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4" name="Graph" r:id="rId5" imgW="4155480" imgH="2900160" progId="Origin50.Graph">
                  <p:embed/>
                </p:oleObj>
              </mc:Choice>
              <mc:Fallback>
                <p:oleObj name="Graph" r:id="rId5" imgW="415548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3215" y="1799060"/>
                        <a:ext cx="4571582" cy="3190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4"/>
          <p:cNvSpPr txBox="1">
            <a:spLocks noGrp="1"/>
          </p:cNvSpPr>
          <p:nvPr>
            <p:ph type="title"/>
          </p:nvPr>
        </p:nvSpPr>
        <p:spPr>
          <a:xfrm>
            <a:off x="1901169" y="402563"/>
            <a:ext cx="8911687" cy="68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/>
              <a:t>Effect of monomers on hexagonal LLCs-DSC</a:t>
            </a:r>
            <a:endParaRPr lang="en-AU" sz="28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205783"/>
              </p:ext>
            </p:extLst>
          </p:nvPr>
        </p:nvGraphicFramePr>
        <p:xfrm>
          <a:off x="1611934" y="1799060"/>
          <a:ext cx="4571584" cy="31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5" name="Graph" r:id="rId7" imgW="4155480" imgH="2900160" progId="Origin50.Graph">
                  <p:embed/>
                </p:oleObj>
              </mc:Choice>
              <mc:Fallback>
                <p:oleObj name="Graph" r:id="rId7" imgW="415548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1934" y="1799060"/>
                        <a:ext cx="4571584" cy="3190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2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3438</TotalTime>
  <Words>457</Words>
  <Application>Microsoft Office PowerPoint</Application>
  <PresentationFormat>Widescreen</PresentationFormat>
  <Paragraphs>104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PGothic</vt:lpstr>
      <vt:lpstr>Open Sans</vt:lpstr>
      <vt:lpstr>SimSun</vt:lpstr>
      <vt:lpstr>幼圆</vt:lpstr>
      <vt:lpstr>Arial</vt:lpstr>
      <vt:lpstr>Arial</vt:lpstr>
      <vt:lpstr>Calibri</vt:lpstr>
      <vt:lpstr>Century Gothic</vt:lpstr>
      <vt:lpstr>Times New Roman</vt:lpstr>
      <vt:lpstr>Wingdings 3</vt:lpstr>
      <vt:lpstr>Wisp</vt:lpstr>
      <vt:lpstr>Graph</vt:lpstr>
      <vt:lpstr>Equation</vt:lpstr>
      <vt:lpstr>Monolithic mesophase polymer membrane templated from ternary hexagonal lyotropic liquid crystal system</vt:lpstr>
      <vt:lpstr>Background of my PhD project</vt:lpstr>
      <vt:lpstr>Chemicals</vt:lpstr>
      <vt:lpstr>Alignment experiment under electric field</vt:lpstr>
      <vt:lpstr>Hexagonal LLCs without monomer-Complex viscosity and DSC</vt:lpstr>
      <vt:lpstr>Effect of monomers on hexagonal lyotropic liquid crystal mesophase (LLCs)-Polarized light microscopy (PLM)</vt:lpstr>
      <vt:lpstr>PowerPoint Presentation</vt:lpstr>
      <vt:lpstr>PowerPoint Presentation</vt:lpstr>
      <vt:lpstr>Effect of monomers on hexagonal LLCs-DSC</vt:lpstr>
      <vt:lpstr>Conclusions</vt:lpstr>
      <vt:lpstr>SLD calculation and contrast variation</vt:lpstr>
      <vt:lpstr>1D SANS pattern after contrast variation</vt:lpstr>
      <vt:lpstr>Structure factor calculation vs contrast variation</vt:lpstr>
      <vt:lpstr>Gauss fitting and integral peaks</vt:lpstr>
      <vt:lpstr>Future works:</vt:lpstr>
      <vt:lpstr>Hexagonal Phase</vt:lpstr>
      <vt:lpstr>PowerPoint Presentation</vt:lpstr>
    </vt:vector>
  </TitlesOfParts>
  <Company>Deakin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transition behaviours of binary system of DTAB and Water after adding monomer as a function of temperature</dc:title>
  <dc:creator>GUANG WANG</dc:creator>
  <cp:lastModifiedBy>Guang Wang</cp:lastModifiedBy>
  <cp:revision>252</cp:revision>
  <dcterms:created xsi:type="dcterms:W3CDTF">2015-06-23T04:07:34Z</dcterms:created>
  <dcterms:modified xsi:type="dcterms:W3CDTF">2015-09-08T06:15:59Z</dcterms:modified>
</cp:coreProperties>
</file>