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7" r:id="rId1"/>
    <p:sldMasterId id="2147483651" r:id="rId2"/>
    <p:sldMasterId id="2147484001" r:id="rId3"/>
    <p:sldMasterId id="2147484039" r:id="rId4"/>
    <p:sldMasterId id="2147484041" r:id="rId5"/>
    <p:sldMasterId id="2147484043" r:id="rId6"/>
    <p:sldMasterId id="2147484045" r:id="rId7"/>
    <p:sldMasterId id="2147484059" r:id="rId8"/>
    <p:sldMasterId id="2147484069" r:id="rId9"/>
    <p:sldMasterId id="2147484079" r:id="rId10"/>
    <p:sldMasterId id="2147484091" r:id="rId11"/>
  </p:sldMasterIdLst>
  <p:notesMasterIdLst>
    <p:notesMasterId r:id="rId37"/>
  </p:notesMasterIdLst>
  <p:sldIdLst>
    <p:sldId id="436" r:id="rId12"/>
    <p:sldId id="460" r:id="rId13"/>
    <p:sldId id="461" r:id="rId14"/>
    <p:sldId id="462" r:id="rId15"/>
    <p:sldId id="437" r:id="rId16"/>
    <p:sldId id="438" r:id="rId17"/>
    <p:sldId id="439" r:id="rId18"/>
    <p:sldId id="440" r:id="rId19"/>
    <p:sldId id="441" r:id="rId20"/>
    <p:sldId id="442" r:id="rId21"/>
    <p:sldId id="459" r:id="rId22"/>
    <p:sldId id="451" r:id="rId23"/>
    <p:sldId id="452" r:id="rId24"/>
    <p:sldId id="454" r:id="rId25"/>
    <p:sldId id="453" r:id="rId26"/>
    <p:sldId id="455" r:id="rId27"/>
    <p:sldId id="457" r:id="rId28"/>
    <p:sldId id="458" r:id="rId29"/>
    <p:sldId id="444" r:id="rId30"/>
    <p:sldId id="445" r:id="rId31"/>
    <p:sldId id="446" r:id="rId32"/>
    <p:sldId id="447" r:id="rId33"/>
    <p:sldId id="449" r:id="rId34"/>
    <p:sldId id="450" r:id="rId35"/>
    <p:sldId id="448" r:id="rId36"/>
  </p:sldIdLst>
  <p:sldSz cx="9906000" cy="6858000" type="A4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B"/>
    <a:srgbClr val="FFFFCC"/>
    <a:srgbClr val="447825"/>
    <a:srgbClr val="64A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930" y="9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FE4B7-1AC0-4B27-830D-D3F7C9F83710}" type="datetimeFigureOut">
              <a:rPr lang="en-US" smtClean="0"/>
              <a:t>9/6/2015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6CF1F-82A3-4338-92A7-26CFF10D6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7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altLang="en-US" smtClean="0"/>
              <a:t>Butterfly wings consist of pretty colours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smtClean="0"/>
              <a:t>Used for various purposes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smtClean="0"/>
              <a:t>Structural colours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smtClean="0"/>
              <a:t>Complex 3d structures</a:t>
            </a:r>
          </a:p>
          <a:p>
            <a:pPr eaLnBrk="1" hangingPunct="1">
              <a:spcBef>
                <a:spcPct val="0"/>
              </a:spcBef>
            </a:pPr>
            <a:r>
              <a:rPr lang="en-AU" altLang="en-US" smtClean="0"/>
              <a:t>Highly organised cubic structures on length scales that provide useful optical properties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eaLnBrk="1" hangingPunct="1"/>
            <a:fld id="{80313712-000A-41FF-BCFD-0FBC57B63250}" type="slidenum">
              <a:rPr lang="en-AU" altLang="en-US"/>
              <a:pPr eaLnBrk="1" hangingPunct="1"/>
              <a:t>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4044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09600" y="3624807"/>
            <a:ext cx="8686800" cy="1676401"/>
          </a:xfrm>
          <a:prstGeom prst="rect">
            <a:avLst/>
          </a:prstGeom>
        </p:spPr>
        <p:txBody>
          <a:bodyPr/>
          <a:lstStyle>
            <a:lvl1pPr>
              <a:defRPr sz="4800" b="1" spc="-150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5900" y="5301208"/>
            <a:ext cx="7124700" cy="7844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005A9B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32B00D5-C95B-41E2-9087-CD1DE4B4F3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5064B8F-547E-424F-ACB5-37E4BCB84F38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6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16832"/>
            <a:ext cx="437687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56594"/>
            <a:ext cx="4376870" cy="3487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831" y="1916832"/>
            <a:ext cx="437859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831" y="2556594"/>
            <a:ext cx="4378590" cy="3487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23988" y="6356350"/>
            <a:ext cx="5473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22A6D0C-09D0-4479-99A8-2437FE4B13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01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24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906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27104"/>
            <a:ext cx="8089900" cy="566738"/>
          </a:xfrm>
        </p:spPr>
        <p:txBody>
          <a:bodyPr anchor="b"/>
          <a:lstStyle>
            <a:lvl1pPr algn="l">
              <a:defRPr sz="2000" b="1">
                <a:solidFill>
                  <a:srgbClr val="005A9B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980728"/>
            <a:ext cx="8089900" cy="394637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93842"/>
            <a:ext cx="8089900" cy="6573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23988" y="6356350"/>
            <a:ext cx="5473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C73BC29-2CA1-4FFE-898C-21FFD8DF9E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7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 userDrawn="1"/>
        </p:nvSpPr>
        <p:spPr bwMode="auto">
          <a:xfrm>
            <a:off x="0" y="980728"/>
            <a:ext cx="9906000" cy="51937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0" b="1" spc="-150" dirty="0" smtClean="0">
                <a:solidFill>
                  <a:srgbClr val="005A9B"/>
                </a:solidFill>
                <a:latin typeface="Arial Black"/>
                <a:cs typeface="Arial Black"/>
              </a:rPr>
              <a:t>?</a:t>
            </a:r>
            <a:endParaRPr lang="en-US" sz="40000" b="1" spc="-150" dirty="0">
              <a:solidFill>
                <a:srgbClr val="005A9B"/>
              </a:solidFill>
              <a:latin typeface="Arial Black"/>
              <a:cs typeface="Arial Black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969125" y="6021388"/>
            <a:ext cx="2936875" cy="8366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82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844824"/>
            <a:ext cx="9163050" cy="1470025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950" y="3600598"/>
            <a:ext cx="767715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A9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CFA6B8F-7873-4814-AAD3-D33E314864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A870476-B100-4387-BE35-CAB02D065796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32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50" y="1466454"/>
            <a:ext cx="8007350" cy="384584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A9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A745306-D0DC-45EA-A0BF-8D6D8A5E11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AAA46C6-EACA-4902-9284-9328B7C83A0F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0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Left Pic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34100" y="1466453"/>
            <a:ext cx="3314700" cy="3989859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1466453"/>
            <a:ext cx="4953000" cy="3989859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A9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9AA3840-548D-4B7E-A958-5BBE44F00A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0060944-D567-4266-BBAC-B51A1B3D7F92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95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s-Left 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95800" y="1466453"/>
            <a:ext cx="4953000" cy="3917851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5800" y="1466454"/>
            <a:ext cx="3314700" cy="3917850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A9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FF6EC8C-CC08-4377-95FA-CE7A8848B2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FD55DC5-598D-472B-8D9C-BDC06CCF0CDD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46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496616"/>
            <a:ext cx="3276600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76600" y="1496616"/>
            <a:ext cx="3332666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4736232"/>
            <a:ext cx="29718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408866" y="4736232"/>
            <a:ext cx="306813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609266" y="1496616"/>
            <a:ext cx="3296734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666" y="4736232"/>
            <a:ext cx="299193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A9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12C2FAB-774C-4603-98C3-614AD13BF8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9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603F0A4-19FB-4B4B-B336-9C6F8254D285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3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065213" y="4003675"/>
            <a:ext cx="7759700" cy="1588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1065213" y="5013325"/>
            <a:ext cx="7759700" cy="1588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3942184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AU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479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496616"/>
            <a:ext cx="4953000" cy="3311624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953000" y="1496616"/>
            <a:ext cx="4953000" cy="3311624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" y="4880248"/>
            <a:ext cx="46482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29200" y="4880248"/>
            <a:ext cx="47244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A9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3B87492-C54B-4C16-BE4D-239A66EFBE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6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F53FC3C-C389-44D0-BB5E-F9FBF0F946EA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80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017"/>
            <a:ext cx="4375150" cy="3972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2550" y="1268016"/>
            <a:ext cx="4375150" cy="39722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A9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A4C28C3-BDDC-41AE-8A84-F766BF02E7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DC19AE6-16D8-4E0A-AC54-88F622664C53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968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01366"/>
            <a:ext cx="437687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41128"/>
            <a:ext cx="4376870" cy="3487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831" y="1401366"/>
            <a:ext cx="437859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831" y="2041128"/>
            <a:ext cx="4378590" cy="3487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A9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DAB82EC-61A4-4B4E-973B-4A2D56D9EA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7605496-2C2F-4346-968C-863A124CCFF3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50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1143000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62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324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23048"/>
            <a:ext cx="80899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A9B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476672"/>
            <a:ext cx="8089900" cy="394637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89786"/>
            <a:ext cx="8089900" cy="6573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5A9B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C1C0810-8868-4883-84B6-AC4568ABB7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A9B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DCFD397-4927-4A49-B603-AA89A1D61F46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45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535039"/>
            <a:ext cx="84201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54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42950" y="2535039"/>
            <a:ext cx="84201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20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42950" y="2535039"/>
            <a:ext cx="84201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92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42950" y="2535039"/>
            <a:ext cx="84201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3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0426"/>
            <a:ext cx="9163050" cy="1470025"/>
          </a:xfr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950" y="3886200"/>
            <a:ext cx="767715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23988" y="6356350"/>
            <a:ext cx="5473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93C20C3-E64D-4115-B963-19AA9B1105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99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50" y="2103438"/>
            <a:ext cx="8007350" cy="384584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BF4E031-D049-4B84-9E16-B58512B2B6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E1ADE12-1DB3-4B94-9404-36356C558B4D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33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Left Pic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34100" y="2103437"/>
            <a:ext cx="3314700" cy="3989859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2103437"/>
            <a:ext cx="4953000" cy="3989859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1479C59-5ED5-48F9-B77B-6E25F5234B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5872D2D-63B5-428E-BDCE-9FF32C4D1EB2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7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-Left 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95800" y="2103437"/>
            <a:ext cx="4953000" cy="3917851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5800" y="2103438"/>
            <a:ext cx="3314700" cy="3917850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6930070-CF70-4949-8912-374A8C0589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8C5F643-4AC6-4D2C-A505-FDE18DDE4D0D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834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133600"/>
            <a:ext cx="3276600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76600" y="2133600"/>
            <a:ext cx="3332666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5373216"/>
            <a:ext cx="29718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408866" y="5373216"/>
            <a:ext cx="306813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609266" y="2133600"/>
            <a:ext cx="3296734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666" y="5373216"/>
            <a:ext cx="299193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ED7D793-F5BD-4278-8DBA-BBB8EF1343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9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A8D44A7-A178-41C6-8141-9C3E274958AA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03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133600"/>
            <a:ext cx="4953000" cy="3311624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953000" y="2133600"/>
            <a:ext cx="4953000" cy="3311624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" y="5517232"/>
            <a:ext cx="46482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29200" y="5517232"/>
            <a:ext cx="47244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DA0899D-75CC-4D19-A511-134DAEE52C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6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7457FFD-15F6-47EE-8F7C-9EC5E1B160D8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46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1"/>
            <a:ext cx="4375150" cy="3972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2550" y="1905000"/>
            <a:ext cx="4375150" cy="39722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62656CD-FE2E-499F-A2D4-E8800AE925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07C15E8-AA5A-4E09-9C2A-622DABAA50C1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57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38350"/>
            <a:ext cx="437687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78112"/>
            <a:ext cx="4376870" cy="3487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831" y="2038350"/>
            <a:ext cx="437859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831" y="2678112"/>
            <a:ext cx="4378590" cy="34871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E292C98-DCCF-47B6-A2E2-E0D31F34E6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4FCD74E-7FAB-4BF9-837E-EF0749C8D8E7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742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70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50" y="2103438"/>
            <a:ext cx="8007350" cy="3845842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2C5705A-A7B3-4C5B-AC31-8E3B46567C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A197F27-EF06-4409-B724-08C60CE7D3C8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320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Left Pic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34100" y="2103437"/>
            <a:ext cx="3314700" cy="3989859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2103437"/>
            <a:ext cx="4953000" cy="3989859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5C5BA66-A3A0-485D-8BE5-3BF4D43B20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060279D-3068-4CFB-8498-0EB83FEF9AC1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1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50" y="1988840"/>
            <a:ext cx="8007350" cy="384584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23988" y="6356350"/>
            <a:ext cx="5473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2556A23-26D2-4405-B3BD-C55EA5F629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64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-Left 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95800" y="2103437"/>
            <a:ext cx="4953000" cy="3917851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5800" y="2103438"/>
            <a:ext cx="3314700" cy="3917850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3156281-9688-498D-9451-99C5C73003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BF7C03F-B2B4-49D8-A49C-5638F06C8F62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71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133600"/>
            <a:ext cx="3276600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76600" y="2133600"/>
            <a:ext cx="3332666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5373216"/>
            <a:ext cx="29718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408866" y="5373216"/>
            <a:ext cx="306813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609266" y="2133600"/>
            <a:ext cx="3296734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666" y="5373216"/>
            <a:ext cx="299193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DF38060-1B2D-48CE-B8EF-38091C3204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9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0C8383F-6128-4728-B32E-7993622AA032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42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133600"/>
            <a:ext cx="4953000" cy="3311624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953000" y="2133600"/>
            <a:ext cx="4953000" cy="3311624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" y="5517232"/>
            <a:ext cx="46482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29200" y="5517232"/>
            <a:ext cx="47244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2ECDD36-A125-49D0-83ED-FEDFB17B27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6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933BA3C-CCD3-428E-8693-9A38438D68D9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060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48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50" y="1682478"/>
            <a:ext cx="6421214" cy="384584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7977336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00F7409-4BF3-41CB-822A-EBB5490D21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B0FA6E3-4877-4E6B-BA72-80F5EC3C197A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88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Left Pic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34100" y="1700808"/>
            <a:ext cx="3314700" cy="3989859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1700808"/>
            <a:ext cx="4953000" cy="3989859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7977336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3701168-E33E-4F15-A980-2C5941EB10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21EA63B-0C89-417A-A8AD-04C376E62A9C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49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 rot="21439901">
            <a:off x="422407" y="404665"/>
            <a:ext cx="5113260" cy="2928920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1"/>
          </p:nvPr>
        </p:nvSpPr>
        <p:spPr>
          <a:xfrm rot="21445501">
            <a:off x="2028300" y="3632887"/>
            <a:ext cx="5113260" cy="2928920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/>
          </p:nvPr>
        </p:nvSpPr>
        <p:spPr>
          <a:xfrm rot="227792">
            <a:off x="4352891" y="1742196"/>
            <a:ext cx="5113260" cy="2928920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18335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5682" y="1700808"/>
            <a:ext cx="3929246" cy="3744416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08984" y="1700808"/>
            <a:ext cx="3929246" cy="3744416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7977336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7ACBE31-19FE-4112-9117-193E8362E5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0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F0588F9-F665-48CD-B5B9-76AFA7D8DED6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66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4260"/>
            <a:ext cx="7977336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72F29B4-A71F-47EA-9A0F-1A11D3FACA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EA6D2BF-6288-4C38-A7F6-2D1D5EC38D88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542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50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Left Pic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34100" y="1988840"/>
            <a:ext cx="3314700" cy="3989859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1988840"/>
            <a:ext cx="4953000" cy="3989859"/>
          </a:xfrm>
        </p:spPr>
        <p:txBody>
          <a:bodyPr/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423988" y="6356350"/>
            <a:ext cx="5473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868B934-4952-4FA6-8DAB-3C7F10E24A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80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3176"/>
            <a:ext cx="6630888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1066800"/>
            <a:ext cx="8089900" cy="394637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579914"/>
            <a:ext cx="6630888" cy="6573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144713" y="6356350"/>
            <a:ext cx="568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A719371-11BD-4995-8FBB-215091ADEA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8337550" y="6356350"/>
            <a:ext cx="11874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EB4E3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E7F192A-4E28-413C-8212-A358377C0E7A}" type="datetimeFigureOut">
              <a:rPr lang="en-US"/>
              <a:pPr>
                <a:defRPr/>
              </a:pPr>
              <a:t>9/6/2015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2912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8584" y="764704"/>
            <a:ext cx="6552728" cy="1944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1208584" y="5229200"/>
            <a:ext cx="4248472" cy="936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5A9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7"/>
          </p:nvPr>
        </p:nvSpPr>
        <p:spPr>
          <a:xfrm rot="232782">
            <a:off x="5699737" y="2479886"/>
            <a:ext cx="3533903" cy="342577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9816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-Left 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95800" y="1988840"/>
            <a:ext cx="4953000" cy="3917851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85800" y="1988841"/>
            <a:ext cx="3314700" cy="3917850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423988" y="6356350"/>
            <a:ext cx="5473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D516E16-64FD-410F-8E9E-9A7A4DBB80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5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988840"/>
            <a:ext cx="3276600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276600" y="1988840"/>
            <a:ext cx="3332666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5228456"/>
            <a:ext cx="29718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408866" y="5228456"/>
            <a:ext cx="306813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609266" y="1988840"/>
            <a:ext cx="3296734" cy="3167608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61666" y="5228456"/>
            <a:ext cx="2991934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423988" y="6356350"/>
            <a:ext cx="5473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280181E-4F6F-49EA-8CD6-D5778317F1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01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988840"/>
            <a:ext cx="4953000" cy="3311624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953000" y="1988840"/>
            <a:ext cx="4953000" cy="3311624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" y="5372472"/>
            <a:ext cx="46482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29200" y="5372472"/>
            <a:ext cx="4724400" cy="7620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423988" y="6356350"/>
            <a:ext cx="5473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58B6633-420A-4257-B550-FD89E5DAF0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9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2817"/>
            <a:ext cx="4375150" cy="3972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2550" y="1772816"/>
            <a:ext cx="4375150" cy="39722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906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23988" y="6356350"/>
            <a:ext cx="5473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44488" y="6354763"/>
            <a:ext cx="84613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57C29B5-66B1-470E-A625-97A01BC082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9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Title-Background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 descr="ANSTO-Logo_Stacked_CMYK-white-COA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1358900"/>
            <a:ext cx="176371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3870325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7" r:id="rId1"/>
    <p:sldLayoutId id="2147485148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 spc="-150">
          <a:solidFill>
            <a:srgbClr val="005A9B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nner-Slide-1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609600"/>
            <a:ext cx="79771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02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8050" y="2103438"/>
            <a:ext cx="80073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44" r:id="rId3"/>
    <p:sldLayoutId id="2147485182" r:id="rId4"/>
    <p:sldLayoutId id="2147485183" r:id="rId5"/>
    <p:sldLayoutId id="2147485145" r:id="rId6"/>
    <p:sldLayoutId id="2147485184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800" b="1" kern="1200" spc="-15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271463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8EB4E3"/>
        </a:buClr>
        <a:buFont typeface="Arial" pitchFamily="34" charset="0"/>
        <a:buChar char="•"/>
        <a:defRPr sz="2800" kern="12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8EB4E3"/>
        </a:buClr>
        <a:buFont typeface="Arial" pitchFamily="34" charset="0"/>
        <a:buChar char="–"/>
        <a:defRPr sz="2600" kern="1200">
          <a:solidFill>
            <a:srgbClr val="FFFFFF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EB4E3"/>
        </a:buClr>
        <a:buFont typeface="Arial" pitchFamily="34" charset="0"/>
        <a:buChar char="•"/>
        <a:defRPr sz="2200" kern="1200">
          <a:solidFill>
            <a:srgbClr val="FFFFFF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EB4E3"/>
        </a:buClr>
        <a:buFont typeface="Arial" pitchFamily="34" charset="0"/>
        <a:buChar char="–"/>
        <a:defRPr sz="2000" kern="1200">
          <a:solidFill>
            <a:srgbClr val="FFFFFF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EB4E3"/>
        </a:buClr>
        <a:buFont typeface="Arial" pitchFamily="34" charset="0"/>
        <a:buChar char="»"/>
        <a:defRPr sz="2000" kern="1200">
          <a:solidFill>
            <a:srgbClr val="FFFFFF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Inner-Slide-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5925" y="346075"/>
            <a:ext cx="504825" cy="15700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9600" b="1" dirty="0" smtClean="0">
                <a:solidFill>
                  <a:schemeClr val="bg1"/>
                </a:solidFill>
                <a:cs typeface="Arial" pitchFamily="34" charset="0"/>
              </a:rPr>
              <a:t>“</a:t>
            </a:r>
            <a:endParaRPr lang="en-US" sz="9600" b="1" dirty="0" smtClean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6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271463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–"/>
        <a:defRPr sz="26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•"/>
        <a:defRPr sz="22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Inner-Slid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899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549275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8050" y="2103438"/>
            <a:ext cx="800735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34" r:id="rId9"/>
    <p:sldLayoutId id="2147485135" r:id="rId10"/>
    <p:sldLayoutId id="2147485157" r:id="rId11"/>
    <p:sldLayoutId id="2147485158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800" b="1" kern="1200" spc="-150">
          <a:solidFill>
            <a:srgbClr val="005A9B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271463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•"/>
        <a:defRPr sz="2800" kern="1200">
          <a:solidFill>
            <a:srgbClr val="595959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–"/>
        <a:defRPr sz="2600" kern="1200">
          <a:solidFill>
            <a:srgbClr val="595959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•"/>
        <a:defRPr sz="2200" kern="1200">
          <a:solidFill>
            <a:srgbClr val="595959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–"/>
        <a:defRPr sz="2000" kern="1200">
          <a:solidFill>
            <a:srgbClr val="595959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»"/>
        <a:defRPr sz="2000" kern="1200">
          <a:solidFill>
            <a:srgbClr val="595959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Inner-Sl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899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8050" y="2103438"/>
            <a:ext cx="80073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smtClean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549275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9" r:id="rId1"/>
    <p:sldLayoutId id="2147485160" r:id="rId2"/>
    <p:sldLayoutId id="2147485161" r:id="rId3"/>
    <p:sldLayoutId id="2147485162" r:id="rId4"/>
    <p:sldLayoutId id="2147485163" r:id="rId5"/>
    <p:sldLayoutId id="2147485164" r:id="rId6"/>
    <p:sldLayoutId id="2147485165" r:id="rId7"/>
    <p:sldLayoutId id="2147485166" r:id="rId8"/>
    <p:sldLayoutId id="2147485136" r:id="rId9"/>
    <p:sldLayoutId id="2147485137" r:id="rId10"/>
    <p:sldLayoutId id="214748516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800" b="1" kern="1200" spc="-150">
          <a:solidFill>
            <a:srgbClr val="005A9B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271463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•"/>
        <a:defRPr sz="2800" kern="1200">
          <a:solidFill>
            <a:srgbClr val="595959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–"/>
        <a:defRPr sz="2600" kern="1200">
          <a:solidFill>
            <a:srgbClr val="595959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•"/>
        <a:defRPr sz="2200" kern="1200">
          <a:solidFill>
            <a:srgbClr val="595959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–"/>
        <a:defRPr sz="2000" kern="1200">
          <a:solidFill>
            <a:srgbClr val="595959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»"/>
        <a:defRPr sz="2000" kern="1200">
          <a:solidFill>
            <a:srgbClr val="595959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49000">
                <a:srgbClr val="005A9B"/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5654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8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 spc="-15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Blue-WhiteG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04850" y="620713"/>
            <a:ext cx="8497888" cy="5616575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08275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9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 spc="-150">
          <a:solidFill>
            <a:srgbClr val="005A9B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005A9B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gradFill flip="none" rotWithShape="1">
            <a:gsLst>
              <a:gs pos="49000">
                <a:srgbClr val="64AF34"/>
              </a:gs>
              <a:gs pos="100000">
                <a:srgbClr val="4478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813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0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 spc="-15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Green-WhiteG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04850" y="620713"/>
            <a:ext cx="8497888" cy="5616575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6368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1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 spc="-150">
          <a:solidFill>
            <a:srgbClr val="64AF34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4AF34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4AF34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4AF34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4AF34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64AF34"/>
          </a:solidFill>
          <a:latin typeface="Arial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64AF34"/>
          </a:solidFill>
          <a:latin typeface="Arial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64AF34"/>
          </a:solidFill>
          <a:latin typeface="Arial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rgbClr val="64AF34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nner-Slide-1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88913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8050" y="2103438"/>
            <a:ext cx="80073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8" r:id="rId1"/>
    <p:sldLayoutId id="2147485169" r:id="rId2"/>
    <p:sldLayoutId id="2147485170" r:id="rId3"/>
    <p:sldLayoutId id="2147485171" r:id="rId4"/>
    <p:sldLayoutId id="2147485172" r:id="rId5"/>
    <p:sldLayoutId id="2147485173" r:id="rId6"/>
    <p:sldLayoutId id="2147485174" r:id="rId7"/>
    <p:sldLayoutId id="2147485142" r:id="rId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800" b="1" kern="1200" spc="-15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Arial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Arial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Arial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FF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271463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•"/>
        <a:defRPr sz="2800" kern="1200">
          <a:solidFill>
            <a:srgbClr val="595959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–"/>
        <a:defRPr sz="2600" kern="1200">
          <a:solidFill>
            <a:srgbClr val="595959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•"/>
        <a:defRPr sz="2200" kern="1200">
          <a:solidFill>
            <a:srgbClr val="595959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–"/>
        <a:defRPr sz="2000" kern="1200">
          <a:solidFill>
            <a:srgbClr val="595959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5A9B"/>
        </a:buClr>
        <a:buFont typeface="Arial" pitchFamily="34" charset="0"/>
        <a:buChar char="»"/>
        <a:defRPr sz="2000" kern="1200">
          <a:solidFill>
            <a:srgbClr val="595959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Inner-Slide-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2688"/>
            <a:ext cx="9906000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90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8050" y="2103438"/>
            <a:ext cx="80073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5" r:id="rId1"/>
    <p:sldLayoutId id="2147485176" r:id="rId2"/>
    <p:sldLayoutId id="2147485177" r:id="rId3"/>
    <p:sldLayoutId id="2147485178" r:id="rId4"/>
    <p:sldLayoutId id="2147485179" r:id="rId5"/>
    <p:sldLayoutId id="2147485143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800" b="1" kern="1200" spc="-150">
          <a:solidFill>
            <a:srgbClr val="005A9B"/>
          </a:solidFill>
          <a:latin typeface="Arial"/>
          <a:ea typeface="ＭＳ Ｐゴシック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005A9B"/>
          </a:solidFill>
          <a:latin typeface="Arial" charset="0"/>
          <a:ea typeface="ＭＳ Ｐゴシック" charset="-128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271463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8EB4E3"/>
        </a:buClr>
        <a:buFont typeface="Arial" pitchFamily="34" charset="0"/>
        <a:buChar char="•"/>
        <a:defRPr sz="2800" kern="120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8EB4E3"/>
        </a:buClr>
        <a:buFont typeface="Arial" pitchFamily="34" charset="0"/>
        <a:buChar char="–"/>
        <a:defRPr sz="2600" kern="1200">
          <a:solidFill>
            <a:schemeClr val="bg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EB4E3"/>
        </a:buClr>
        <a:buFont typeface="Arial" pitchFamily="34" charset="0"/>
        <a:buChar char="•"/>
        <a:defRPr sz="2200" kern="1200">
          <a:solidFill>
            <a:schemeClr val="bg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EB4E3"/>
        </a:buClr>
        <a:buFont typeface="Arial" pitchFamily="34" charset="0"/>
        <a:buChar char="–"/>
        <a:defRPr sz="2000" kern="1200">
          <a:solidFill>
            <a:schemeClr val="bg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EB4E3"/>
        </a:buClr>
        <a:buFont typeface="Arial" pitchFamily="34" charset="0"/>
        <a:buChar char="»"/>
        <a:defRPr sz="2000" kern="12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2158504"/>
            <a:ext cx="7429500" cy="1939925"/>
          </a:xfrm>
        </p:spPr>
        <p:txBody>
          <a:bodyPr>
            <a:noAutofit/>
          </a:bodyPr>
          <a:lstStyle/>
          <a:p>
            <a:r>
              <a:rPr lang="en-US" sz="3575" i="1" dirty="0"/>
              <a:t>Challenges in mapping structural uniformity &amp; texture of the cubic phases in butterfly and beetle wing scales with synchrotron pin hole ultra small angle  (x-ray) scattering</a:t>
            </a:r>
            <a:endParaRPr lang="en-US" sz="3575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4819997"/>
            <a:ext cx="7429500" cy="1345307"/>
          </a:xfrm>
        </p:spPr>
        <p:txBody>
          <a:bodyPr>
            <a:noAutofit/>
          </a:bodyPr>
          <a:lstStyle/>
          <a:p>
            <a:r>
              <a:rPr lang="en-US" sz="1625" u="sng" dirty="0"/>
              <a:t>Christopher J </a:t>
            </a:r>
            <a:r>
              <a:rPr lang="en-US" sz="1625" u="sng" dirty="0" smtClean="0"/>
              <a:t>Garvey</a:t>
            </a:r>
            <a:r>
              <a:rPr lang="en-US" sz="1625" dirty="0" smtClean="0"/>
              <a:t>, </a:t>
            </a:r>
            <a:r>
              <a:rPr lang="en-US" sz="1625" dirty="0"/>
              <a:t>Bodo D </a:t>
            </a:r>
            <a:r>
              <a:rPr lang="en-US" sz="1625" dirty="0" smtClean="0"/>
              <a:t>Wilts, </a:t>
            </a:r>
            <a:r>
              <a:rPr lang="en-US" sz="1625" dirty="0"/>
              <a:t>Ben </a:t>
            </a:r>
            <a:r>
              <a:rPr lang="en-US" sz="1625" dirty="0" smtClean="0"/>
              <a:t>Kent, </a:t>
            </a:r>
            <a:r>
              <a:rPr lang="en-US" sz="1625" dirty="0"/>
              <a:t>Stephen </a:t>
            </a:r>
            <a:r>
              <a:rPr lang="en-US" sz="1625" dirty="0" err="1" smtClean="0"/>
              <a:t>Mudie</a:t>
            </a:r>
            <a:r>
              <a:rPr lang="en-US" sz="1625" dirty="0" smtClean="0"/>
              <a:t>, </a:t>
            </a:r>
            <a:r>
              <a:rPr lang="en-US" sz="1625" dirty="0" err="1"/>
              <a:t>Vasyl</a:t>
            </a:r>
            <a:r>
              <a:rPr lang="en-US" sz="1625" dirty="0"/>
              <a:t> </a:t>
            </a:r>
            <a:r>
              <a:rPr lang="en-US" sz="1625" dirty="0" err="1" smtClean="0"/>
              <a:t>Garamus</a:t>
            </a:r>
            <a:r>
              <a:rPr lang="en-US" sz="1625" dirty="0" smtClean="0"/>
              <a:t>, </a:t>
            </a:r>
            <a:r>
              <a:rPr lang="en-US" sz="1625" dirty="0" err="1"/>
              <a:t>Pawel</a:t>
            </a:r>
            <a:r>
              <a:rPr lang="en-US" sz="1625" dirty="0"/>
              <a:t> </a:t>
            </a:r>
            <a:r>
              <a:rPr lang="en-US" sz="1625" dirty="0" smtClean="0"/>
              <a:t>Kwasniewski, </a:t>
            </a:r>
            <a:r>
              <a:rPr lang="en-US" sz="1625" dirty="0" err="1"/>
              <a:t>Adil</a:t>
            </a:r>
            <a:r>
              <a:rPr lang="en-US" sz="1625" dirty="0"/>
              <a:t> M </a:t>
            </a:r>
            <a:r>
              <a:rPr lang="en-US" sz="1625" dirty="0" smtClean="0"/>
              <a:t>Mughal </a:t>
            </a:r>
            <a:r>
              <a:rPr lang="en-US" sz="1625" dirty="0"/>
              <a:t>&amp; </a:t>
            </a:r>
            <a:r>
              <a:rPr lang="en-US" sz="1625" dirty="0" err="1"/>
              <a:t>Gerd</a:t>
            </a:r>
            <a:r>
              <a:rPr lang="en-US" sz="1625" dirty="0"/>
              <a:t> Schroeder-Turk</a:t>
            </a:r>
          </a:p>
        </p:txBody>
      </p:sp>
    </p:spTree>
    <p:extLst>
      <p:ext uri="{BB962C8B-B14F-4D97-AF65-F5344CB8AC3E}">
        <p14:creationId xmlns:p14="http://schemas.microsoft.com/office/powerpoint/2010/main" val="368131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Structurally Green</a:t>
            </a:r>
            <a:br>
              <a:rPr lang="en-US" dirty="0" smtClean="0"/>
            </a:br>
            <a:r>
              <a:rPr lang="en-US" dirty="0" smtClean="0"/>
              <a:t>Butterflies</a:t>
            </a:r>
            <a:endParaRPr lang="en-US" dirty="0"/>
          </a:p>
        </p:txBody>
      </p:sp>
      <p:pic>
        <p:nvPicPr>
          <p:cNvPr id="6" name="Picture 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322282"/>
            <a:ext cx="2488149" cy="318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03" y="2900374"/>
            <a:ext cx="2306277" cy="158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723" y="2900374"/>
            <a:ext cx="2578439" cy="144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055099" y="2146968"/>
            <a:ext cx="23839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AU" altLang="en-US" sz="1950" i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Callophrys</a:t>
            </a:r>
            <a:r>
              <a:rPr lang="en-AU" altLang="en-US" sz="1950" i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AU" altLang="en-US" sz="1950" i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Gryneus</a:t>
            </a:r>
            <a:endParaRPr lang="en-AU" altLang="en-US" sz="1950" i="1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/>
            <a:r>
              <a:rPr lang="en-AU" altLang="en-US" sz="195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Juniper Hairstreak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535624" y="2119887"/>
            <a:ext cx="209063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AU" altLang="en-US" sz="1950" i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Callophrys</a:t>
            </a:r>
            <a:r>
              <a:rPr lang="en-AU" altLang="en-US" sz="1950" i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Rubi</a:t>
            </a:r>
          </a:p>
          <a:p>
            <a:pPr algn="ctr" eaLnBrk="1" hangingPunct="1"/>
            <a:r>
              <a:rPr lang="en-AU" altLang="en-US" sz="195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Green Hairstreak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889353" y="1556792"/>
            <a:ext cx="249459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AU" altLang="en-US" sz="1950" i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Parides</a:t>
            </a:r>
            <a:r>
              <a:rPr lang="en-AU" altLang="en-US" sz="1950" i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AU" altLang="en-US" sz="1950" i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Sesostris</a:t>
            </a:r>
            <a:endParaRPr lang="en-AU" altLang="en-US" sz="1950" i="1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/>
            <a:r>
              <a:rPr lang="en-AU" altLang="en-US" sz="195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Southern </a:t>
            </a:r>
            <a:r>
              <a:rPr lang="en-AU" altLang="en-US" sz="195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Cattleheart</a:t>
            </a:r>
            <a:endParaRPr lang="en-AU" altLang="en-US" sz="195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373" y="5417752"/>
            <a:ext cx="2540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species is native to the Americas. It is widespread from Mexico until Brazil and Peru.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78069" y="4580029"/>
            <a:ext cx="2540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Found </a:t>
            </a:r>
            <a:r>
              <a:rPr lang="en-US" dirty="0"/>
              <a:t>in most of Europe, North Africa, Russia, Asia Minor, Siberia, </a:t>
            </a:r>
            <a:r>
              <a:rPr lang="en-US" dirty="0" err="1"/>
              <a:t>Amurland</a:t>
            </a:r>
            <a:r>
              <a:rPr lang="en-US" dirty="0"/>
              <a:t>, Baluchistan and </a:t>
            </a:r>
            <a:r>
              <a:rPr lang="en-US" dirty="0" err="1"/>
              <a:t>Chitral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37176" y="4797152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55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813"/>
            <a:ext cx="9906000" cy="1143000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Butterfly wings </a:t>
            </a:r>
            <a:r>
              <a:rPr lang="en-AU" dirty="0">
                <a:latin typeface="Arial" charset="0"/>
                <a:ea typeface="Arial Unicode MS" pitchFamily="34" charset="-128"/>
                <a:cs typeface="Arial Unicode MS" pitchFamily="34" charset="-128"/>
              </a:rPr>
              <a:t>"Single-</a:t>
            </a:r>
            <a:r>
              <a:rPr lang="en-AU" dirty="0" err="1">
                <a:latin typeface="Arial" charset="0"/>
                <a:ea typeface="Arial Unicode MS" pitchFamily="34" charset="-128"/>
                <a:cs typeface="Arial Unicode MS" pitchFamily="34" charset="-128"/>
              </a:rPr>
              <a:t>Gyroid</a:t>
            </a:r>
            <a:r>
              <a:rPr lang="en-AU" dirty="0">
                <a:latin typeface="Arial" charset="0"/>
                <a:ea typeface="Arial Unicode MS" pitchFamily="34" charset="-128"/>
                <a:cs typeface="Arial Unicode MS" pitchFamily="34" charset="-128"/>
              </a:rPr>
              <a:t>" </a:t>
            </a:r>
            <a:r>
              <a:rPr lang="en-AU" dirty="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I4</a:t>
            </a:r>
            <a:r>
              <a:rPr lang="en-AU" dirty="0">
                <a:latin typeface="Arial" charset="0"/>
                <a:ea typeface="Arial Unicode MS" pitchFamily="34" charset="-128"/>
                <a:cs typeface="Arial Unicode MS" pitchFamily="34" charset="-128"/>
              </a:rPr>
              <a:t>(-1)32</a:t>
            </a:r>
            <a:endParaRPr lang="en-AU" dirty="0"/>
          </a:p>
        </p:txBody>
      </p:sp>
      <p:sp>
        <p:nvSpPr>
          <p:cNvPr id="72707" name="Content Placeholder 3"/>
          <p:cNvSpPr>
            <a:spLocks noGrp="1"/>
          </p:cNvSpPr>
          <p:nvPr>
            <p:ph sz="half" idx="2"/>
          </p:nvPr>
        </p:nvSpPr>
        <p:spPr>
          <a:xfrm>
            <a:off x="5162550" y="1773238"/>
            <a:ext cx="4375150" cy="3971925"/>
          </a:xfrm>
        </p:spPr>
        <p:txBody>
          <a:bodyPr/>
          <a:lstStyle/>
          <a:p>
            <a:r>
              <a:rPr lang="en-AU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All patterns powders (many grains with a scale).</a:t>
            </a:r>
          </a:p>
          <a:p>
            <a:r>
              <a:rPr lang="en-AU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Large </a:t>
            </a:r>
            <a:r>
              <a:rPr lang="en-AU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unit cell (~350 nm).</a:t>
            </a:r>
          </a:p>
          <a:p>
            <a:r>
              <a:rPr lang="en-AU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Nature </a:t>
            </a:r>
            <a:r>
              <a:rPr lang="en-AU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of </a:t>
            </a:r>
            <a:r>
              <a:rPr lang="en-AU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template? (d-spacing is very large!)</a:t>
            </a:r>
            <a:endParaRPr lang="en-AU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AU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2708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56" y="1257982"/>
            <a:ext cx="2798787" cy="345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5" y="4381358"/>
            <a:ext cx="3114164" cy="24241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8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/>
          <p:cNvSpPr txBox="1">
            <a:spLocks noChangeArrowheads="1"/>
          </p:cNvSpPr>
          <p:nvPr/>
        </p:nvSpPr>
        <p:spPr bwMode="auto">
          <a:xfrm>
            <a:off x="736601" y="42864"/>
            <a:ext cx="2905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800"/>
              <a:t>Rubi 2</a:t>
            </a:r>
          </a:p>
          <a:p>
            <a:pPr eaLnBrk="1" hangingPunct="1"/>
            <a:r>
              <a:rPr lang="en-AU" sz="1200"/>
              <a:t>Large scan</a:t>
            </a:r>
          </a:p>
          <a:p>
            <a:pPr eaLnBrk="1" hangingPunct="1"/>
            <a:r>
              <a:rPr lang="en-AU" sz="1200"/>
              <a:t>1230 points</a:t>
            </a:r>
          </a:p>
          <a:p>
            <a:pPr eaLnBrk="1" hangingPunct="1"/>
            <a:r>
              <a:rPr lang="en-AU" sz="1200"/>
              <a:t>300 x 300 um grid</a:t>
            </a:r>
          </a:p>
          <a:p>
            <a:pPr eaLnBrk="1" hangingPunct="1"/>
            <a:r>
              <a:rPr lang="en-AU" sz="1200"/>
              <a:t>3.41 hrs</a:t>
            </a:r>
          </a:p>
        </p:txBody>
      </p:sp>
      <p:pic>
        <p:nvPicPr>
          <p:cNvPr id="37890" name="Picture 2" descr="J:\Butterfly Wings\Butterfly saxs synchrotron\Specimen Pictures\Rubi2_br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1892300"/>
            <a:ext cx="4611687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J:\Butterfly Wings\Butterfly saxs synchrotron\Specimen Pictures\Rubi2_g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1757363"/>
            <a:ext cx="44958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8301" y="1647825"/>
            <a:ext cx="1825625" cy="36830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ea typeface="+mn-ea"/>
                <a:cs typeface="Arial" charset="0"/>
              </a:rPr>
              <a:t>x-rays into page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1075" y="1619250"/>
            <a:ext cx="2032000" cy="36830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ea typeface="+mn-ea"/>
                <a:cs typeface="Arial" charset="0"/>
              </a:rPr>
              <a:t>x-rays out of page</a:t>
            </a:r>
          </a:p>
        </p:txBody>
      </p:sp>
      <p:pic>
        <p:nvPicPr>
          <p:cNvPr id="3789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2847975" y="2563813"/>
            <a:ext cx="2039938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7102475" y="2566989"/>
            <a:ext cx="203993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314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736601" y="42864"/>
            <a:ext cx="29051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800"/>
              <a:t>Rubi 2</a:t>
            </a:r>
          </a:p>
          <a:p>
            <a:pPr eaLnBrk="1" hangingPunct="1"/>
            <a:r>
              <a:rPr lang="en-AU" sz="1200"/>
              <a:t>Large scan</a:t>
            </a:r>
          </a:p>
          <a:p>
            <a:pPr eaLnBrk="1" hangingPunct="1"/>
            <a:r>
              <a:rPr lang="en-AU" sz="1200"/>
              <a:t>1230 points</a:t>
            </a:r>
          </a:p>
          <a:p>
            <a:pPr eaLnBrk="1" hangingPunct="1"/>
            <a:r>
              <a:rPr lang="en-AU" sz="1200"/>
              <a:t>300 x 300 um grid</a:t>
            </a:r>
          </a:p>
          <a:p>
            <a:pPr eaLnBrk="1" hangingPunct="1"/>
            <a:r>
              <a:rPr lang="en-AU" sz="1200"/>
              <a:t>3.41 hrs</a:t>
            </a:r>
          </a:p>
        </p:txBody>
      </p:sp>
      <p:pic>
        <p:nvPicPr>
          <p:cNvPr id="38915" name="Picture 3" descr="J:\Butterfly Wings\Butterfly saxs synchrotron\Specimen Pictures\Rubi2_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5" y="1778296"/>
            <a:ext cx="44958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2217" y="1640183"/>
            <a:ext cx="2032000" cy="36830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ea typeface="+mn-ea"/>
                <a:cs typeface="Arial" charset="0"/>
              </a:rPr>
              <a:t>x-rays out of page</a:t>
            </a:r>
          </a:p>
        </p:txBody>
      </p:sp>
      <p:pic>
        <p:nvPicPr>
          <p:cNvPr id="38919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2883617" y="2587922"/>
            <a:ext cx="203993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177343" y="218396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Basis </a:t>
            </a:r>
            <a:r>
              <a:rPr lang="de-DE" dirty="0" err="1" smtClean="0"/>
              <a:t>length</a:t>
            </a:r>
            <a:endParaRPr lang="de-DE" dirty="0"/>
          </a:p>
        </p:txBody>
      </p:sp>
      <p:pic>
        <p:nvPicPr>
          <p:cNvPr id="11" name="Picture 3" descr="J:\Butterfly Wings\Butterfly saxs synchrotron\Specimen Pictures\Rubi2_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47" y="1780619"/>
            <a:ext cx="44958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/>
          <p:nvPr/>
        </p:nvSpPr>
        <p:spPr>
          <a:xfrm>
            <a:off x="6281659" y="1642506"/>
            <a:ext cx="2032000" cy="36830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ea typeface="+mn-ea"/>
                <a:cs typeface="Arial" charset="0"/>
              </a:rPr>
              <a:t>x-rays out of page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7323059" y="2590245"/>
            <a:ext cx="203993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616784" y="2186283"/>
            <a:ext cx="7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width</a:t>
            </a:r>
            <a:endParaRPr lang="de-DE" dirty="0"/>
          </a:p>
        </p:txBody>
      </p:sp>
      <p:pic>
        <p:nvPicPr>
          <p:cNvPr id="4" name="Bild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7583292" y="3473403"/>
            <a:ext cx="1490175" cy="76835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80000">
            <a:off x="3199291" y="3483745"/>
            <a:ext cx="1440851" cy="80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12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4226205"/>
            <a:ext cx="2484881" cy="1587563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687" y="3486288"/>
            <a:ext cx="2594111" cy="240412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18" y="3638476"/>
            <a:ext cx="2429896" cy="2251932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463" y="3920953"/>
            <a:ext cx="3018159" cy="194191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80592" y="308471"/>
            <a:ext cx="6421214" cy="3408561"/>
            <a:chOff x="908050" y="1700213"/>
            <a:chExt cx="8007350" cy="4836725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908050" y="1700213"/>
              <a:ext cx="8007350" cy="3844925"/>
            </a:xfrm>
            <a:prstGeom prst="rect">
              <a:avLst/>
            </a:prstGeom>
          </p:spPr>
          <p:txBody>
            <a:bodyPr/>
            <a:lstStyle>
              <a:lvl1pPr marL="271463" indent="-271463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pitchFamily="34" charset="0"/>
                <a:buChar char="•"/>
                <a:defRPr sz="2800" kern="1200">
                  <a:solidFill>
                    <a:srgbClr val="595959"/>
                  </a:solidFill>
                  <a:latin typeface="Arial"/>
                  <a:ea typeface="ＭＳ Ｐゴシック" charset="-128"/>
                  <a:cs typeface="Arial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pitchFamily="34" charset="0"/>
                <a:buChar char="–"/>
                <a:defRPr sz="2600" kern="1200">
                  <a:solidFill>
                    <a:srgbClr val="595959"/>
                  </a:solidFill>
                  <a:latin typeface="Arial"/>
                  <a:ea typeface="ＭＳ Ｐゴシック" charset="-128"/>
                  <a:cs typeface="Arial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pitchFamily="34" charset="0"/>
                <a:buChar char="•"/>
                <a:defRPr sz="2200" kern="1200">
                  <a:solidFill>
                    <a:srgbClr val="595959"/>
                  </a:solidFill>
                  <a:latin typeface="Arial"/>
                  <a:ea typeface="ＭＳ Ｐゴシック" charset="-128"/>
                  <a:cs typeface="Arial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pitchFamily="34" charset="0"/>
                <a:buChar char="–"/>
                <a:defRPr sz="2000" kern="1200">
                  <a:solidFill>
                    <a:srgbClr val="595959"/>
                  </a:solidFill>
                  <a:latin typeface="Arial"/>
                  <a:ea typeface="ＭＳ Ｐゴシック" charset="-128"/>
                  <a:cs typeface="Arial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A9B"/>
                </a:buClr>
                <a:buFont typeface="Arial" pitchFamily="34" charset="0"/>
                <a:buChar char="»"/>
                <a:defRPr sz="2000" kern="1200">
                  <a:solidFill>
                    <a:srgbClr val="595959"/>
                  </a:solidFill>
                  <a:latin typeface="Arial"/>
                  <a:ea typeface="ＭＳ Ｐゴシック" charset="-128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AU" sz="2000" dirty="0" smtClean="0"/>
                <a:t>Superposition of isotropic scattering pattern and fibre pattern</a:t>
              </a:r>
            </a:p>
            <a:p>
              <a:pPr marL="0" indent="0">
                <a:buFont typeface="Arial" pitchFamily="34" charset="0"/>
                <a:buNone/>
                <a:defRPr/>
              </a:pPr>
              <a:endParaRPr lang="en-AU" sz="2000" u="sng" dirty="0" smtClean="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2" b="-674"/>
            <a:stretch>
              <a:fillRect/>
            </a:stretch>
          </p:blipFill>
          <p:spPr bwMode="auto">
            <a:xfrm>
              <a:off x="908050" y="2720590"/>
              <a:ext cx="3684588" cy="3816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7" b="510"/>
            <a:stretch>
              <a:fillRect/>
            </a:stretch>
          </p:blipFill>
          <p:spPr bwMode="auto">
            <a:xfrm>
              <a:off x="5024438" y="2720588"/>
              <a:ext cx="3673475" cy="3744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4005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:\Butterfly Wings\Butterfly saxs synchrotron\Specimen Pictures\Rubi2_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-627987" y="266711"/>
            <a:ext cx="44958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615025" y="128598"/>
            <a:ext cx="2032000" cy="36830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ea typeface="+mn-ea"/>
                <a:cs typeface="Arial" charset="0"/>
              </a:rPr>
              <a:t>x-rays out of page</a:t>
            </a:r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25" y="1076337"/>
            <a:ext cx="203993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50150" y="672375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Basis </a:t>
            </a:r>
            <a:r>
              <a:rPr lang="de-DE" dirty="0" err="1" smtClean="0"/>
              <a:t>length</a:t>
            </a:r>
            <a:r>
              <a:rPr lang="de-DE" dirty="0" smtClean="0"/>
              <a:t> &lt; 346 </a:t>
            </a:r>
            <a:r>
              <a:rPr lang="de-DE" dirty="0" err="1" smtClean="0"/>
              <a:t>nm</a:t>
            </a:r>
            <a:endParaRPr 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761" y="1981393"/>
            <a:ext cx="1393910" cy="780848"/>
          </a:xfrm>
          <a:prstGeom prst="rect">
            <a:avLst/>
          </a:prstGeom>
        </p:spPr>
      </p:pic>
      <p:pic>
        <p:nvPicPr>
          <p:cNvPr id="9" name="Picture 3" descr="J:\Butterfly Wings\Butterfly saxs synchrotron\Specimen Pictures\Rubi2_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4879776" y="327604"/>
            <a:ext cx="44958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/>
          <p:nvPr/>
        </p:nvSpPr>
        <p:spPr>
          <a:xfrm>
            <a:off x="6122788" y="189491"/>
            <a:ext cx="2032000" cy="36830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>
                <a:ea typeface="+mn-ea"/>
                <a:cs typeface="Arial" charset="0"/>
              </a:rPr>
              <a:t>x-rays out of page</a:t>
            </a: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88" y="1137230"/>
            <a:ext cx="203993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457913" y="733268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Basis </a:t>
            </a:r>
            <a:r>
              <a:rPr lang="de-DE" dirty="0" err="1" smtClean="0"/>
              <a:t>length</a:t>
            </a:r>
            <a:r>
              <a:rPr lang="de-DE" dirty="0" smtClean="0"/>
              <a:t> &gt; 346 </a:t>
            </a:r>
            <a:r>
              <a:rPr lang="de-DE" dirty="0" err="1" smtClean="0"/>
              <a:t>nm</a:t>
            </a:r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970" y="3555830"/>
            <a:ext cx="4861238" cy="3109516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472" y="2031795"/>
            <a:ext cx="1435098" cy="803921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>
          <a:xfrm>
            <a:off x="2909900" y="2835715"/>
            <a:ext cx="1269924" cy="231018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5445552" y="2835715"/>
            <a:ext cx="2248459" cy="175091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4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Pari1_w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206375"/>
            <a:ext cx="5075238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14375" y="520700"/>
            <a:ext cx="196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mtClean="0"/>
              <a:t>Pari 1</a:t>
            </a:r>
          </a:p>
          <a:p>
            <a:pPr eaLnBrk="1" hangingPunct="1">
              <a:defRPr/>
            </a:pPr>
            <a:r>
              <a:rPr lang="en-AU" smtClean="0"/>
              <a:t>Parides Sesostris</a:t>
            </a:r>
          </a:p>
        </p:txBody>
      </p:sp>
    </p:spTree>
    <p:extLst>
      <p:ext uri="{BB962C8B-B14F-4D97-AF65-F5344CB8AC3E}">
        <p14:creationId xmlns:p14="http://schemas.microsoft.com/office/powerpoint/2010/main" val="2773847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Pari1_wing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0000">
            <a:off x="1103314" y="225425"/>
            <a:ext cx="3665537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5" descr="Pari1_wing_back_flipp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1000">
            <a:off x="5384801" y="384176"/>
            <a:ext cx="3522663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927100"/>
            <a:ext cx="5848351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642938" y="212726"/>
            <a:ext cx="1922462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600"/>
              <a:t>Pari_1_scan</a:t>
            </a:r>
          </a:p>
          <a:p>
            <a:pPr eaLnBrk="1" hangingPunct="1"/>
            <a:r>
              <a:rPr lang="en-AU" sz="1600"/>
              <a:t>1035 points</a:t>
            </a:r>
          </a:p>
          <a:p>
            <a:pPr eaLnBrk="1" hangingPunct="1"/>
            <a:r>
              <a:rPr lang="en-AU" sz="1600"/>
              <a:t>step size 0.35 mm</a:t>
            </a:r>
          </a:p>
          <a:p>
            <a:pPr eaLnBrk="1" hangingPunct="1"/>
            <a:r>
              <a:rPr lang="en-AU" sz="1600"/>
              <a:t>15.4 x 7x7 mm grid</a:t>
            </a:r>
          </a:p>
        </p:txBody>
      </p:sp>
      <p:pic>
        <p:nvPicPr>
          <p:cNvPr id="33797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925513"/>
            <a:ext cx="58483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573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ari1_wing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0000">
            <a:off x="5173873" y="225424"/>
            <a:ext cx="3665537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3" name="Picture 4" descr="Pari1_wing_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0000">
            <a:off x="1103314" y="225425"/>
            <a:ext cx="3665537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642938" y="212726"/>
            <a:ext cx="1922462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600"/>
              <a:t>Pari_1_scan</a:t>
            </a:r>
          </a:p>
          <a:p>
            <a:pPr eaLnBrk="1" hangingPunct="1"/>
            <a:r>
              <a:rPr lang="en-AU" sz="1600"/>
              <a:t>1035 points</a:t>
            </a:r>
          </a:p>
          <a:p>
            <a:pPr eaLnBrk="1" hangingPunct="1"/>
            <a:r>
              <a:rPr lang="en-AU" sz="1600"/>
              <a:t>step size 0.35 mm</a:t>
            </a:r>
          </a:p>
          <a:p>
            <a:pPr eaLnBrk="1" hangingPunct="1"/>
            <a:r>
              <a:rPr lang="en-AU" sz="1600"/>
              <a:t>15.4 x 7x7 mm grid</a:t>
            </a:r>
          </a:p>
        </p:txBody>
      </p:sp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927100"/>
            <a:ext cx="5848351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347" y="927099"/>
            <a:ext cx="5848351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968" y="2276394"/>
            <a:ext cx="2159984" cy="113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99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Bild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3" y="2368233"/>
            <a:ext cx="1749028" cy="24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Bild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413" y="2308771"/>
            <a:ext cx="1752898" cy="187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Bild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88" y="4589413"/>
            <a:ext cx="3024336" cy="212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Bild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3775"/>
            <a:ext cx="2453283" cy="207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52665"/>
            <a:ext cx="150106" cy="35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7515506"/>
            <a:ext cx="177293" cy="22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4295" tIns="37148" rIns="74295" bIns="37148" numCol="1" anchor="ctr" anchorCtr="0" compatLnSpc="1">
            <a:prstTxWarp prst="textNoShape">
              <a:avLst/>
            </a:prstTxWarp>
            <a:spAutoFit/>
          </a:bodyPr>
          <a:lstStyle/>
          <a:p>
            <a:pPr defTabSz="742950" eaLnBrk="0" hangingPunct="0"/>
            <a:r>
              <a:rPr lang="en-US" altLang="en-US" sz="975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altLang="en-US" sz="1463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Parides</a:t>
            </a:r>
            <a:r>
              <a:rPr lang="en-US" i="1" dirty="0" smtClean="0"/>
              <a:t> </a:t>
            </a:r>
            <a:r>
              <a:rPr lang="en-US" i="1" dirty="0" err="1"/>
              <a:t>Sesostris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Mappping</a:t>
            </a:r>
            <a:endParaRPr lang="en-US" dirty="0"/>
          </a:p>
        </p:txBody>
      </p:sp>
      <p:pic>
        <p:nvPicPr>
          <p:cNvPr id="18" name="Bild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1547664"/>
            <a:ext cx="3528392" cy="2637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2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04813"/>
            <a:ext cx="9906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5299" name="Content Placeholder 4"/>
          <p:cNvSpPr>
            <a:spLocks noGrp="1"/>
          </p:cNvSpPr>
          <p:nvPr>
            <p:ph idx="1"/>
          </p:nvPr>
        </p:nvSpPr>
        <p:spPr>
          <a:xfrm>
            <a:off x="0" y="1547813"/>
            <a:ext cx="5985164" cy="3844925"/>
          </a:xfrm>
        </p:spPr>
        <p:txBody>
          <a:bodyPr/>
          <a:lstStyle/>
          <a:p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made from pigments and photonic crystals</a:t>
            </a:r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and mating signaling</a:t>
            </a:r>
          </a:p>
          <a:p>
            <a:pPr lvl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Warning to predators</a:t>
            </a:r>
          </a:p>
          <a:p>
            <a:pPr lvl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Nanostructures</a:t>
            </a:r>
          </a:p>
          <a:p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Photonic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crystals</a:t>
            </a:r>
          </a:p>
          <a:p>
            <a:pPr lvl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Security devices</a:t>
            </a:r>
          </a:p>
          <a:p>
            <a:pPr lvl="1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Biomimetic technology</a:t>
            </a:r>
          </a:p>
          <a:p>
            <a:pPr lvl="1"/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1630363"/>
            <a:ext cx="3240088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6" descr="http://t0.gstatic.com/images?q=tbn:ANd9GcQ1rORsRD8_F9k_Bez8A4DbUSngyOlHxRZBkoEcRbeogJ56I2R8f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4581525"/>
            <a:ext cx="2228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7" descr="J:\Butterfly Wings\ButterflySEM220312\Gryn Front\GRYN Front #2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4624388"/>
            <a:ext cx="25336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7462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Butterfly -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3324" y="1862614"/>
            <a:ext cx="5491639" cy="379910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SAXS patterns superposition of isotropic (scales) and anisotropic pattern (wings ribs).</a:t>
            </a:r>
          </a:p>
          <a:p>
            <a:r>
              <a:rPr lang="en-US" dirty="0" smtClean="0"/>
              <a:t>All butterflies had single </a:t>
            </a:r>
            <a:r>
              <a:rPr lang="en-US" dirty="0" err="1" smtClean="0"/>
              <a:t>gyroid</a:t>
            </a:r>
            <a:r>
              <a:rPr lang="en-US" dirty="0" smtClean="0"/>
              <a:t> phase.</a:t>
            </a:r>
          </a:p>
          <a:p>
            <a:r>
              <a:rPr lang="en-US" dirty="0" smtClean="0"/>
              <a:t>Unit cell characteristic of species.</a:t>
            </a:r>
          </a:p>
          <a:p>
            <a:r>
              <a:rPr lang="en-US" dirty="0" smtClean="0"/>
              <a:t>Some variation </a:t>
            </a:r>
            <a:r>
              <a:rPr lang="en-US" dirty="0" smtClean="0"/>
              <a:t>within </a:t>
            </a:r>
            <a:r>
              <a:rPr lang="en-US" dirty="0" smtClean="0"/>
              <a:t>species.</a:t>
            </a:r>
          </a:p>
          <a:p>
            <a:r>
              <a:rPr lang="en-US" dirty="0" smtClean="0"/>
              <a:t>Peak width (grain </a:t>
            </a:r>
            <a:r>
              <a:rPr lang="en-US" dirty="0" smtClean="0"/>
              <a:t>size?) </a:t>
            </a:r>
            <a:r>
              <a:rPr lang="en-US" dirty="0" smtClean="0"/>
              <a:t>characteristic of </a:t>
            </a:r>
            <a:r>
              <a:rPr lang="en-US" dirty="0" smtClean="0"/>
              <a:t>species.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01" y="1910377"/>
            <a:ext cx="1508581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77" y="3492976"/>
            <a:ext cx="2531287" cy="2034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6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weevil </a:t>
            </a:r>
            <a:r>
              <a:rPr lang="en-US" dirty="0"/>
              <a:t>(</a:t>
            </a:r>
            <a:r>
              <a:rPr lang="en-US" i="1" dirty="0" err="1"/>
              <a:t>Entimus</a:t>
            </a:r>
            <a:r>
              <a:rPr lang="en-US" i="1" dirty="0"/>
              <a:t> </a:t>
            </a:r>
            <a:r>
              <a:rPr lang="en-US" i="1" dirty="0" err="1" smtClean="0"/>
              <a:t>imperialis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Diamond phase.</a:t>
            </a:r>
          </a:p>
          <a:p>
            <a:r>
              <a:rPr lang="en-US" dirty="0" smtClean="0"/>
              <a:t>Large crystallites (~beam size).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1757363"/>
            <a:ext cx="1981200" cy="14859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3206115"/>
            <a:ext cx="1981200" cy="148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34" y="1757363"/>
            <a:ext cx="1981200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734" y="3206115"/>
            <a:ext cx="1981200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65" y="3243263"/>
            <a:ext cx="4234841" cy="27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synchrotron work (</a:t>
            </a:r>
            <a:r>
              <a:rPr lang="en-US" dirty="0" err="1" smtClean="0"/>
              <a:t>Vasyl</a:t>
            </a:r>
            <a:r>
              <a:rPr lang="en-US" dirty="0" smtClean="0"/>
              <a:t> </a:t>
            </a:r>
            <a:r>
              <a:rPr lang="en-US" dirty="0" err="1" smtClean="0"/>
              <a:t>Harumus</a:t>
            </a:r>
            <a:r>
              <a:rPr lang="en-US" dirty="0" smtClean="0"/>
              <a:t> GKSS)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Butterfly wing scale</a:t>
            </a:r>
            <a:r>
              <a:rPr lang="en-US" dirty="0" smtClean="0">
                <a:solidFill>
                  <a:schemeClr val="accent2"/>
                </a:solidFill>
              </a:rPr>
              <a:t>s</a:t>
            </a:r>
            <a:r>
              <a:rPr lang="en-US" dirty="0" smtClean="0"/>
              <a:t> are certainly isotropic in some crystallographic directions.</a:t>
            </a:r>
          </a:p>
          <a:p>
            <a:r>
              <a:rPr lang="en-US" dirty="0" smtClean="0"/>
              <a:t>Weevil scale is close to single crystal.</a:t>
            </a:r>
          </a:p>
          <a:p>
            <a:endParaRPr lang="en-US" dirty="0"/>
          </a:p>
          <a:p>
            <a:r>
              <a:rPr lang="en-US" dirty="0" smtClean="0"/>
              <a:t>Very small spot size ~ micron size, pin-hole with axis of rotation and beam co-</a:t>
            </a:r>
            <a:r>
              <a:rPr lang="en-US" dirty="0" err="1" smtClean="0"/>
              <a:t>localised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965979" y="3429000"/>
            <a:ext cx="794957" cy="3937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q</a:t>
            </a:r>
            <a:r>
              <a:rPr lang="en-US" baseline="-25000" dirty="0" err="1" smtClean="0"/>
              <a:t>min</a:t>
            </a:r>
            <a:r>
              <a:rPr lang="en-US" dirty="0" smtClean="0"/>
              <a:t>.</a:t>
            </a:r>
          </a:p>
          <a:p>
            <a:r>
              <a:rPr lang="en-US" dirty="0"/>
              <a:t>q</a:t>
            </a:r>
            <a:r>
              <a:rPr lang="en-US" dirty="0" smtClean="0"/>
              <a:t>-resolution (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q</a:t>
            </a:r>
            <a:r>
              <a:rPr lang="en-US" dirty="0" smtClean="0"/>
              <a:t>).</a:t>
            </a:r>
          </a:p>
          <a:p>
            <a:r>
              <a:rPr lang="en-US" dirty="0" smtClean="0"/>
              <a:t>Large amounts of data/spatial </a:t>
            </a:r>
            <a:r>
              <a:rPr lang="en-US" dirty="0" smtClean="0"/>
              <a:t>heterogeneity</a:t>
            </a:r>
          </a:p>
          <a:p>
            <a:pPr lvl="2"/>
            <a:r>
              <a:rPr lang="en-US" dirty="0" smtClean="0"/>
              <a:t>Mapping average grain size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D-spacing.</a:t>
            </a:r>
          </a:p>
          <a:p>
            <a:pPr lvl="2"/>
            <a:r>
              <a:rPr lang="en-US" dirty="0" err="1" smtClean="0"/>
              <a:t>Orientational</a:t>
            </a:r>
            <a:r>
              <a:rPr lang="en-US" dirty="0" smtClean="0"/>
              <a:t> parameter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59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813"/>
            <a:ext cx="9906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AU" dirty="0" smtClean="0"/>
              <a:t>Small Angle Scattering (SAS) </a:t>
            </a:r>
            <a:r>
              <a:rPr lang="en-AU" dirty="0" err="1" smtClean="0"/>
              <a:t>Vs</a:t>
            </a:r>
            <a:r>
              <a:rPr lang="en-AU" dirty="0" smtClean="0"/>
              <a:t> Small Angle Crystallography (SAC)</a:t>
            </a:r>
            <a:endParaRPr lang="en-AU" dirty="0"/>
          </a:p>
        </p:txBody>
      </p:sp>
      <p:sp>
        <p:nvSpPr>
          <p:cNvPr id="84995" name="Text Placeholder 8"/>
          <p:cNvSpPr>
            <a:spLocks noGrp="1"/>
          </p:cNvSpPr>
          <p:nvPr>
            <p:ph type="body" idx="1"/>
          </p:nvPr>
        </p:nvSpPr>
        <p:spPr>
          <a:xfrm>
            <a:off x="457200" y="1916113"/>
            <a:ext cx="4376738" cy="639762"/>
          </a:xfrm>
        </p:spPr>
        <p:txBody>
          <a:bodyPr/>
          <a:lstStyle/>
          <a:p>
            <a:r>
              <a:rPr lang="en-AU" altLang="en-US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SAS</a:t>
            </a:r>
          </a:p>
        </p:txBody>
      </p:sp>
      <p:sp>
        <p:nvSpPr>
          <p:cNvPr id="84996" name="Content Placeholder 9"/>
          <p:cNvSpPr>
            <a:spLocks noGrp="1"/>
          </p:cNvSpPr>
          <p:nvPr>
            <p:ph sz="half" idx="2"/>
          </p:nvPr>
        </p:nvSpPr>
        <p:spPr>
          <a:xfrm>
            <a:off x="457200" y="2555875"/>
            <a:ext cx="4376738" cy="3487738"/>
          </a:xfrm>
        </p:spPr>
        <p:txBody>
          <a:bodyPr/>
          <a:lstStyle/>
          <a:p>
            <a:r>
              <a:rPr lang="en-AU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Large continuous q-range.</a:t>
            </a:r>
          </a:p>
          <a:p>
            <a:r>
              <a:rPr lang="en-AU" altLang="en-US" dirty="0" err="1" smtClean="0"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lang="en-AU" altLang="en-US" dirty="0" err="1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</a:t>
            </a:r>
            <a:r>
              <a:rPr lang="en-AU" altLang="en-US" dirty="0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less important (q-dependant!!!!).</a:t>
            </a:r>
          </a:p>
          <a:p>
            <a:endParaRPr lang="en-AU" altLang="en-US" dirty="0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4997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5160963" y="1916113"/>
            <a:ext cx="4378325" cy="639762"/>
          </a:xfrm>
        </p:spPr>
        <p:txBody>
          <a:bodyPr/>
          <a:lstStyle/>
          <a:p>
            <a:r>
              <a:rPr lang="en-AU" altLang="en-US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SAC</a:t>
            </a:r>
          </a:p>
        </p:txBody>
      </p:sp>
      <p:sp>
        <p:nvSpPr>
          <p:cNvPr id="84998" name="Content Placeholder 11"/>
          <p:cNvSpPr>
            <a:spLocks noGrp="1"/>
          </p:cNvSpPr>
          <p:nvPr>
            <p:ph sz="quarter" idx="4"/>
          </p:nvPr>
        </p:nvSpPr>
        <p:spPr>
          <a:xfrm>
            <a:off x="5160963" y="2555875"/>
            <a:ext cx="4378325" cy="3487738"/>
          </a:xfrm>
        </p:spPr>
        <p:txBody>
          <a:bodyPr/>
          <a:lstStyle/>
          <a:p>
            <a:r>
              <a:rPr lang="en-AU" altLang="en-US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Small q-range (small number of higher order reflections).</a:t>
            </a:r>
          </a:p>
          <a:p>
            <a:r>
              <a:rPr lang="en-AU" altLang="en-US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Anisotropic.</a:t>
            </a:r>
          </a:p>
          <a:p>
            <a:r>
              <a:rPr lang="en-AU" altLang="en-US" smtClean="0"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D</a:t>
            </a:r>
            <a:r>
              <a:rPr lang="en-AU" altLang="en-US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 more important. Can be optimised with:</a:t>
            </a:r>
          </a:p>
          <a:p>
            <a:pPr lvl="1"/>
            <a:r>
              <a:rPr lang="en-AU" altLang="en-US" smtClean="0">
                <a:latin typeface="Symbol" panose="05050102010706020507" pitchFamily="18" charset="2"/>
                <a:ea typeface="ＭＳ Ｐゴシック" panose="020B0600070205080204" pitchFamily="34" charset="-128"/>
                <a:cs typeface="Arial" panose="020B0604020202020204" pitchFamily="34" charset="0"/>
              </a:rPr>
              <a:t>l</a:t>
            </a:r>
            <a:r>
              <a:rPr lang="en-AU" altLang="en-US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AU" altLang="en-US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Detector.</a:t>
            </a:r>
          </a:p>
          <a:p>
            <a:pPr lvl="1"/>
            <a:r>
              <a:rPr lang="en-AU" altLang="en-US" smtClean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SDD.</a:t>
            </a:r>
          </a:p>
          <a:p>
            <a:endParaRPr lang="en-AU" altLang="en-US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AU" altLang="en-US" smtClean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5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813"/>
            <a:ext cx="9906000" cy="1143000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Structure of butterfly scales</a:t>
            </a:r>
            <a:endParaRPr lang="en-AU" dirty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908050" y="1700213"/>
            <a:ext cx="8007350" cy="3844925"/>
          </a:xfrm>
        </p:spPr>
        <p:txBody>
          <a:bodyPr/>
          <a:lstStyle/>
          <a:p>
            <a:r>
              <a:rPr lang="en-AU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Most studies have used SEM/TEM, tilt-series electron tomography</a:t>
            </a:r>
          </a:p>
          <a:p>
            <a:pPr lvl="2"/>
            <a:r>
              <a:rPr lang="en-AU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Simple cubic</a:t>
            </a:r>
          </a:p>
          <a:p>
            <a:pPr lvl="2"/>
            <a:r>
              <a:rPr lang="en-AU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Face centred cubic</a:t>
            </a:r>
          </a:p>
          <a:p>
            <a:pPr lvl="2"/>
            <a:r>
              <a:rPr lang="en-AU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FCC arrangement of</a:t>
            </a:r>
            <a:br>
              <a:rPr lang="en-AU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 air spheres in chitin</a:t>
            </a:r>
          </a:p>
          <a:p>
            <a:endParaRPr lang="en-AU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Difficult to obtain 3D from SEM</a:t>
            </a:r>
            <a:br>
              <a:rPr lang="en-AU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and TEM data</a:t>
            </a:r>
          </a:p>
          <a:p>
            <a:endParaRPr lang="en-AU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Michielsen and Stavenga</a:t>
            </a:r>
          </a:p>
          <a:p>
            <a:pPr lvl="1"/>
            <a:r>
              <a:rPr lang="en-AU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Qualitative pattern matching</a:t>
            </a:r>
          </a:p>
          <a:p>
            <a:endParaRPr lang="en-AU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2559050"/>
            <a:ext cx="4313237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Rectangle 2"/>
          <p:cNvSpPr>
            <a:spLocks noChangeArrowheads="1"/>
          </p:cNvSpPr>
          <p:nvPr/>
        </p:nvSpPr>
        <p:spPr bwMode="auto">
          <a:xfrm>
            <a:off x="1098550" y="5222875"/>
            <a:ext cx="3313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200"/>
              <a:t>K. Michielsen and D. G. Stavenga, </a:t>
            </a:r>
            <a:r>
              <a:rPr lang="en-AU" altLang="en-US" sz="1200" i="1"/>
              <a:t>Journal of the Royal Society Interface, 2008, </a:t>
            </a:r>
            <a:r>
              <a:rPr lang="en-AU" altLang="en-US" sz="1200" b="1" i="1"/>
              <a:t>5, 85-94.</a:t>
            </a:r>
          </a:p>
        </p:txBody>
      </p:sp>
    </p:spTree>
    <p:extLst>
      <p:ext uri="{BB962C8B-B14F-4D97-AF65-F5344CB8AC3E}">
        <p14:creationId xmlns:p14="http://schemas.microsoft.com/office/powerpoint/2010/main" val="6849705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813"/>
            <a:ext cx="9906000" cy="1143000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Cubic Structure Formation</a:t>
            </a:r>
            <a:endParaRPr lang="en-AU" dirty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847725" y="1492457"/>
            <a:ext cx="7705725" cy="3844925"/>
          </a:xfrm>
        </p:spPr>
        <p:txBody>
          <a:bodyPr/>
          <a:lstStyle/>
          <a:p>
            <a:pPr>
              <a:defRPr/>
            </a:pPr>
            <a:r>
              <a:rPr lang="en-AU" sz="1800" dirty="0" smtClean="0">
                <a:latin typeface="Arial" pitchFamily="34" charset="0"/>
                <a:cs typeface="Arial" pitchFamily="34" charset="0"/>
              </a:rPr>
              <a:t>Single </a:t>
            </a:r>
            <a:r>
              <a:rPr lang="en-AU" sz="1800" dirty="0" err="1" smtClean="0">
                <a:latin typeface="Arial" pitchFamily="34" charset="0"/>
                <a:cs typeface="Arial" pitchFamily="34" charset="0"/>
              </a:rPr>
              <a:t>gyroid</a:t>
            </a:r>
            <a:r>
              <a:rPr lang="en-AU" sz="1800" dirty="0" smtClean="0">
                <a:latin typeface="Arial" pitchFamily="34" charset="0"/>
                <a:cs typeface="Arial" pitchFamily="34" charset="0"/>
              </a:rPr>
              <a:t>, I4</a:t>
            </a:r>
            <a:r>
              <a:rPr lang="en-AU" sz="18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AU" sz="1800" dirty="0" smtClean="0">
                <a:latin typeface="Arial" pitchFamily="34" charset="0"/>
                <a:cs typeface="Arial" pitchFamily="34" charset="0"/>
              </a:rPr>
              <a:t>32</a:t>
            </a:r>
          </a:p>
          <a:p>
            <a:pPr>
              <a:defRPr/>
            </a:pPr>
            <a:r>
              <a:rPr lang="en-AU" sz="1800" dirty="0" smtClean="0">
                <a:latin typeface="Arial" pitchFamily="34" charset="0"/>
                <a:cs typeface="Arial" pitchFamily="34" charset="0"/>
              </a:rPr>
              <a:t>Lipid membranes and smooth endoplasmic reticulum form a double gyroid</a:t>
            </a:r>
            <a:r>
              <a:rPr lang="en-AU" sz="1800" dirty="0" smtClean="0">
                <a:latin typeface="Arial" pitchFamily="34" charset="0"/>
                <a:cs typeface="Arial" pitchFamily="34" charset="0"/>
              </a:rPr>
              <a:t> structure (Ia3d</a:t>
            </a:r>
            <a:r>
              <a:rPr lang="en-AU" sz="1800" dirty="0" smtClean="0">
                <a:latin typeface="Arial" pitchFamily="34" charset="0"/>
                <a:cs typeface="Arial" pitchFamily="34" charset="0"/>
              </a:rPr>
              <a:t>) – template (??)</a:t>
            </a:r>
            <a:endParaRPr lang="en-AU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AU" sz="1800" dirty="0" smtClean="0">
                <a:latin typeface="Arial" pitchFamily="34" charset="0"/>
                <a:cs typeface="Arial" pitchFamily="34" charset="0"/>
              </a:rPr>
              <a:t>Chitin </a:t>
            </a:r>
            <a:r>
              <a:rPr lang="en-AU" sz="1800" dirty="0" smtClean="0">
                <a:latin typeface="Arial" pitchFamily="34" charset="0"/>
                <a:cs typeface="Arial" pitchFamily="34" charset="0"/>
              </a:rPr>
              <a:t>is deposited and polymerised in extra-cellular space</a:t>
            </a:r>
          </a:p>
          <a:p>
            <a:pPr lvl="1">
              <a:defRPr/>
            </a:pPr>
            <a:endParaRPr lang="en-AU" sz="1800" dirty="0" smtClean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endParaRPr lang="en-AU" sz="1800" dirty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endParaRPr lang="en-AU" sz="1800" dirty="0" smtClean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endParaRPr lang="en-AU" sz="1800" dirty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endParaRPr lang="en-AU" sz="1800" dirty="0" smtClean="0"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endParaRPr lang="en-AU" sz="1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AU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8" name="Rectangle 2"/>
          <p:cNvSpPr>
            <a:spLocks noChangeArrowheads="1"/>
          </p:cNvSpPr>
          <p:nvPr/>
        </p:nvSpPr>
        <p:spPr bwMode="auto">
          <a:xfrm>
            <a:off x="233363" y="6092825"/>
            <a:ext cx="6519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en-US" sz="1400"/>
              <a:t>V. Saranathan et. al., </a:t>
            </a:r>
            <a:r>
              <a:rPr lang="en-AU" altLang="en-US" sz="1400" i="1"/>
              <a:t>Proc. Natl. Acad. Sci. U. S. A., 2010, </a:t>
            </a:r>
            <a:r>
              <a:rPr lang="en-AU" altLang="en-US" sz="1400" b="1" i="1"/>
              <a:t>107, 11676-11681.</a:t>
            </a:r>
          </a:p>
        </p:txBody>
      </p:sp>
      <p:pic>
        <p:nvPicPr>
          <p:cNvPr id="5734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3068638"/>
            <a:ext cx="72310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0771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(BIG) </a:t>
            </a:r>
            <a:r>
              <a:rPr lang="en-US" dirty="0"/>
              <a:t>Wing as </a:t>
            </a:r>
            <a:r>
              <a:rPr lang="en-US" dirty="0" smtClean="0"/>
              <a:t>photonic (</a:t>
            </a:r>
            <a:r>
              <a:rPr lang="en-US" dirty="0" err="1" smtClean="0"/>
              <a:t>templated</a:t>
            </a:r>
            <a:r>
              <a:rPr lang="en-US" dirty="0" smtClean="0"/>
              <a:t>) Crystals.</a:t>
            </a:r>
          </a:p>
          <a:p>
            <a:r>
              <a:rPr lang="en-US" dirty="0" smtClean="0"/>
              <a:t>(specific) Variation of:</a:t>
            </a:r>
          </a:p>
          <a:p>
            <a:pPr lvl="1"/>
            <a:r>
              <a:rPr lang="en-US" dirty="0" smtClean="0"/>
              <a:t> unit cell parameters  </a:t>
            </a:r>
            <a:endParaRPr lang="en-US" dirty="0"/>
          </a:p>
          <a:p>
            <a:pPr lvl="1"/>
            <a:r>
              <a:rPr lang="en-US" dirty="0" smtClean="0"/>
              <a:t>grain size </a:t>
            </a:r>
          </a:p>
          <a:p>
            <a:r>
              <a:rPr lang="en-US" dirty="0" smtClean="0"/>
              <a:t>within the wing of an individual, </a:t>
            </a:r>
          </a:p>
          <a:p>
            <a:r>
              <a:rPr lang="en-US" dirty="0" smtClean="0"/>
              <a:t>between individual of a given species</a:t>
            </a:r>
          </a:p>
          <a:p>
            <a:r>
              <a:rPr lang="en-US" dirty="0" smtClean="0"/>
              <a:t>different species.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Pin-hole SAXS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14913" y="1736209"/>
            <a:ext cx="4210050" cy="3535462"/>
          </a:xfrm>
        </p:spPr>
        <p:txBody>
          <a:bodyPr/>
          <a:lstStyle/>
          <a:p>
            <a:r>
              <a:rPr lang="en-US" sz="1800" dirty="0" smtClean="0"/>
              <a:t>Average 3D structure within the volume illuminated with an x-ray beam. </a:t>
            </a:r>
          </a:p>
          <a:p>
            <a:r>
              <a:rPr lang="en-US" sz="1800" dirty="0" smtClean="0"/>
              <a:t>Very large unit cell size ( very small q-values)</a:t>
            </a:r>
          </a:p>
          <a:p>
            <a:r>
              <a:rPr lang="en-US" sz="1800" dirty="0" smtClean="0"/>
              <a:t>Pushing the limits of modern synchrotron SAXS at low q &amp; </a:t>
            </a:r>
            <a:r>
              <a:rPr lang="en-US" sz="1800" dirty="0" err="1" smtClean="0">
                <a:latin typeface="Symbol" panose="05050102010706020507" pitchFamily="18" charset="2"/>
              </a:rPr>
              <a:t>D</a:t>
            </a:r>
            <a:r>
              <a:rPr lang="en-US" sz="1800" dirty="0" err="1" smtClean="0"/>
              <a:t>q</a:t>
            </a:r>
            <a:r>
              <a:rPr lang="en-US" sz="1800" dirty="0" smtClean="0"/>
              <a:t> (pixel size):</a:t>
            </a:r>
          </a:p>
          <a:p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860598" y="1708424"/>
            <a:ext cx="2389879" cy="1105321"/>
            <a:chOff x="11467306" y="19404663"/>
            <a:chExt cx="9469438" cy="4858687"/>
          </a:xfrm>
        </p:grpSpPr>
        <p:pic>
          <p:nvPicPr>
            <p:cNvPr id="8" name="Picture 4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7306" y="20346987"/>
              <a:ext cx="3062288" cy="391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3594" y="21659850"/>
              <a:ext cx="2838450" cy="195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3331" y="21659850"/>
              <a:ext cx="3173413" cy="1784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3"/>
            <p:cNvSpPr txBox="1">
              <a:spLocks noChangeArrowheads="1"/>
            </p:cNvSpPr>
            <p:nvPr/>
          </p:nvSpPr>
          <p:spPr bwMode="auto">
            <a:xfrm>
              <a:off x="18496655" y="19683413"/>
              <a:ext cx="2103649" cy="818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AU" altLang="en-US" sz="305">
                  <a:latin typeface="Arial" panose="020B0604020202020204" pitchFamily="34" charset="0"/>
                  <a:ea typeface="ＭＳ Ｐゴシック" panose="020B0600070205080204" pitchFamily="34" charset="-128"/>
                </a:rPr>
                <a:t>Callophrys Gryneus</a:t>
              </a:r>
            </a:p>
            <a:p>
              <a:pPr algn="ctr" eaLnBrk="1" hangingPunct="1"/>
              <a:r>
                <a:rPr lang="en-AU" altLang="en-US" sz="305">
                  <a:latin typeface="Arial" panose="020B0604020202020204" pitchFamily="34" charset="0"/>
                  <a:ea typeface="ＭＳ Ｐゴシック" panose="020B0600070205080204" pitchFamily="34" charset="-128"/>
                </a:rPr>
                <a:t>Juniper Hairstreak</a:t>
              </a:r>
            </a:p>
          </p:txBody>
        </p:sp>
        <p:sp>
          <p:nvSpPr>
            <p:cNvPr id="12" name="TextBox 7"/>
            <p:cNvSpPr txBox="1">
              <a:spLocks noChangeArrowheads="1"/>
            </p:cNvSpPr>
            <p:nvPr/>
          </p:nvSpPr>
          <p:spPr bwMode="auto">
            <a:xfrm>
              <a:off x="15304207" y="19650076"/>
              <a:ext cx="1925805" cy="818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AU" altLang="en-US" sz="305">
                  <a:latin typeface="Arial" panose="020B0604020202020204" pitchFamily="34" charset="0"/>
                  <a:ea typeface="ＭＳ Ｐゴシック" panose="020B0600070205080204" pitchFamily="34" charset="-128"/>
                </a:rPr>
                <a:t>Callophrys Rubi</a:t>
              </a:r>
            </a:p>
            <a:p>
              <a:pPr algn="ctr" eaLnBrk="1" hangingPunct="1"/>
              <a:r>
                <a:rPr lang="en-AU" altLang="en-US" sz="305">
                  <a:latin typeface="Arial" panose="020B0604020202020204" pitchFamily="34" charset="0"/>
                  <a:ea typeface="ＭＳ Ｐゴシック" panose="020B0600070205080204" pitchFamily="34" charset="-128"/>
                </a:rPr>
                <a:t>Green Hairstreak</a:t>
              </a:r>
            </a:p>
          </p:txBody>
        </p: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12162517" y="19404663"/>
              <a:ext cx="2192575" cy="818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1pPr>
              <a:lvl2pPr marL="742950" indent="-28575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2pPr>
              <a:lvl3pPr marL="1143000" indent="-22860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3pPr>
              <a:lvl4pPr marL="1600200" indent="-22860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4pPr>
              <a:lvl5pPr marL="2057400" indent="-228600" defTabSz="4572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AU" altLang="en-US" sz="305">
                  <a:latin typeface="Arial" panose="020B0604020202020204" pitchFamily="34" charset="0"/>
                  <a:ea typeface="ＭＳ Ｐゴシック" panose="020B0600070205080204" pitchFamily="34" charset="-128"/>
                </a:rPr>
                <a:t>Parides Sesostris</a:t>
              </a:r>
            </a:p>
            <a:p>
              <a:pPr algn="ctr" eaLnBrk="1" hangingPunct="1"/>
              <a:r>
                <a:rPr lang="en-AU" altLang="en-US" sz="305">
                  <a:latin typeface="Arial" panose="020B0604020202020204" pitchFamily="34" charset="0"/>
                  <a:ea typeface="ＭＳ Ｐゴシック" panose="020B0600070205080204" pitchFamily="34" charset="-128"/>
                </a:rPr>
                <a:t>Southern Cattleheart</a:t>
              </a:r>
            </a:p>
          </p:txBody>
        </p:sp>
      </p:grpSp>
      <p:grpSp>
        <p:nvGrpSpPr>
          <p:cNvPr id="18" name="Group 16"/>
          <p:cNvGrpSpPr>
            <a:grpSpLocks noChangeAspect="1"/>
          </p:cNvGrpSpPr>
          <p:nvPr/>
        </p:nvGrpSpPr>
        <p:grpSpPr bwMode="auto">
          <a:xfrm>
            <a:off x="2633451" y="2906760"/>
            <a:ext cx="2467112" cy="1532169"/>
            <a:chOff x="5612134" y="1288230"/>
            <a:chExt cx="4576220" cy="2841187"/>
          </a:xfrm>
        </p:grpSpPr>
        <p:pic>
          <p:nvPicPr>
            <p:cNvPr id="25" name="Picture 5" descr="C:\Documents and Settings\benk\Desktop\Butterfly Wings\ButterflySEM220312\Cali Rubi Front\CRUBI Front #12.t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2134" y="1288230"/>
              <a:ext cx="3673850" cy="275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11"/>
            <p:cNvGrpSpPr>
              <a:grpSpLocks/>
            </p:cNvGrpSpPr>
            <p:nvPr/>
          </p:nvGrpSpPr>
          <p:grpSpPr bwMode="auto">
            <a:xfrm>
              <a:off x="8296681" y="3316678"/>
              <a:ext cx="1891673" cy="812739"/>
              <a:chOff x="5869201" y="4218141"/>
              <a:chExt cx="1891673" cy="812739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869391" y="4218141"/>
                <a:ext cx="914493" cy="3920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dirty="0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6134530" y="4303850"/>
                <a:ext cx="13018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7"/>
              <p:cNvSpPr txBox="1">
                <a:spLocks noChangeArrowheads="1"/>
              </p:cNvSpPr>
              <p:nvPr/>
            </p:nvSpPr>
            <p:spPr bwMode="auto">
              <a:xfrm>
                <a:off x="5869201" y="4303202"/>
                <a:ext cx="1891673" cy="727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AU" altLang="en-US" sz="195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200 nm</a:t>
                </a:r>
              </a:p>
            </p:txBody>
          </p:sp>
        </p:grp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172081" y="2972287"/>
            <a:ext cx="2411916" cy="1485900"/>
            <a:chOff x="5612134" y="4102612"/>
            <a:chExt cx="4473838" cy="2755388"/>
          </a:xfrm>
        </p:grpSpPr>
        <p:pic>
          <p:nvPicPr>
            <p:cNvPr id="20" name="Picture 7" descr="C:\Documents and Settings\benk\Desktop\Butterfly Wings\ButterflySEM220312\Cali Rubi Front\CRUBI Front #02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2134" y="4102612"/>
              <a:ext cx="3673850" cy="275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14"/>
            <p:cNvGrpSpPr>
              <a:grpSpLocks/>
            </p:cNvGrpSpPr>
            <p:nvPr/>
          </p:nvGrpSpPr>
          <p:grpSpPr bwMode="auto">
            <a:xfrm>
              <a:off x="8185381" y="6013607"/>
              <a:ext cx="1900591" cy="813226"/>
              <a:chOff x="6037088" y="6071037"/>
              <a:chExt cx="1900591" cy="81322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037442" y="6071037"/>
                <a:ext cx="914493" cy="392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dirty="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6148578" y="6156746"/>
                <a:ext cx="2841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0"/>
              <p:cNvSpPr txBox="1">
                <a:spLocks noChangeArrowheads="1"/>
              </p:cNvSpPr>
              <p:nvPr/>
            </p:nvSpPr>
            <p:spPr bwMode="auto">
              <a:xfrm>
                <a:off x="6037088" y="6156586"/>
                <a:ext cx="1900591" cy="7276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AU" altLang="en-US" sz="195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100 </a:t>
                </a:r>
                <a:r>
                  <a:rPr lang="el-GR" altLang="en-US" sz="195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μ</a:t>
                </a:r>
                <a:r>
                  <a:rPr lang="en-AU" altLang="en-US" sz="195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m</a:t>
                </a:r>
              </a:p>
            </p:txBody>
          </p:sp>
        </p:grpSp>
      </p:grpSp>
      <p:pic>
        <p:nvPicPr>
          <p:cNvPr id="1026" name="Picture 2" descr="Brazilian diamond weevi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35" y="5039491"/>
            <a:ext cx="1193058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mond weevil scale under scanning electron microscop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19" y="4633384"/>
            <a:ext cx="2055962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mond weevil scale waffle structu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6" y="4668016"/>
            <a:ext cx="2391936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SAXS/WAXS </a:t>
            </a:r>
            <a:r>
              <a:rPr lang="en-US" dirty="0" err="1" smtClean="0"/>
              <a:t>Beamline</a:t>
            </a:r>
            <a:r>
              <a:rPr lang="en-US" dirty="0" smtClean="0"/>
              <a:t> – Australian Synchrotron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Optimise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q</a:t>
            </a:r>
            <a:r>
              <a:rPr lang="en-US" dirty="0"/>
              <a:t>-resolution </a:t>
            </a:r>
            <a:r>
              <a:rPr lang="en-US" dirty="0" smtClean="0"/>
              <a:t>and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min</a:t>
            </a:r>
            <a:endParaRPr lang="en-US" dirty="0" smtClean="0"/>
          </a:p>
          <a:p>
            <a:pPr lvl="1"/>
            <a:r>
              <a:rPr lang="en-US" dirty="0" smtClean="0"/>
              <a:t>7.2 </a:t>
            </a:r>
            <a:r>
              <a:rPr lang="en-US" dirty="0"/>
              <a:t>m camera </a:t>
            </a:r>
            <a:r>
              <a:rPr lang="en-US" dirty="0" smtClean="0"/>
              <a:t>length.</a:t>
            </a:r>
          </a:p>
          <a:p>
            <a:pPr lvl="1"/>
            <a:r>
              <a:rPr lang="en-US" dirty="0" smtClean="0"/>
              <a:t>8.4 </a:t>
            </a:r>
            <a:r>
              <a:rPr lang="en-US" dirty="0" err="1"/>
              <a:t>keV</a:t>
            </a:r>
            <a:r>
              <a:rPr lang="en-US" dirty="0"/>
              <a:t> x-rays (1.476 Å</a:t>
            </a:r>
            <a:r>
              <a:rPr lang="en-US" dirty="0" smtClean="0"/>
              <a:t>).</a:t>
            </a:r>
          </a:p>
          <a:p>
            <a:pPr lvl="1"/>
            <a:r>
              <a:rPr lang="en-US" dirty="0" err="1"/>
              <a:t>q</a:t>
            </a:r>
            <a:r>
              <a:rPr lang="en-US" baseline="-25000" dirty="0" err="1"/>
              <a:t>min</a:t>
            </a:r>
            <a:r>
              <a:rPr lang="en-US" baseline="-25000" dirty="0"/>
              <a:t> </a:t>
            </a:r>
            <a:r>
              <a:rPr lang="en-US" dirty="0" smtClean="0"/>
              <a:t>= </a:t>
            </a:r>
            <a:r>
              <a:rPr lang="en-US" dirty="0"/>
              <a:t>0.008 </a:t>
            </a:r>
            <a:r>
              <a:rPr lang="en-US" dirty="0" smtClean="0"/>
              <a:t>Å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spot </a:t>
            </a:r>
            <a:r>
              <a:rPr lang="en-US" dirty="0"/>
              <a:t>size of 250 x 100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(multiple scales). </a:t>
            </a:r>
            <a:endParaRPr lang="en-US" dirty="0" smtClean="0"/>
          </a:p>
          <a:p>
            <a:pPr lvl="1"/>
            <a:r>
              <a:rPr lang="en-US" dirty="0" smtClean="0"/>
              <a:t>Pixel </a:t>
            </a:r>
            <a:r>
              <a:rPr lang="en-US" dirty="0"/>
              <a:t>size on the Pilatus 1M detector is 172 x 172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" name="Picture 37" descr="J:\Butterfly Wings\Butterfly saxs synchrotron\extra pics\DSCF1142-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47" y="1824821"/>
            <a:ext cx="279656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J:\Butterfly Wings\Butterfly saxs synchrotron\extra pics\DSCF1159-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13" y="3893989"/>
            <a:ext cx="2800169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2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ID02  - ESRF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/>
              <a:t>m camera </a:t>
            </a:r>
            <a:r>
              <a:rPr lang="en-US" dirty="0" smtClean="0"/>
              <a:t>length (now 30 m).</a:t>
            </a:r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min</a:t>
            </a:r>
            <a:r>
              <a:rPr lang="en-US" dirty="0" smtClean="0"/>
              <a:t> </a:t>
            </a:r>
            <a:r>
              <a:rPr lang="en-US" dirty="0"/>
              <a:t>= 1 x 10</a:t>
            </a:r>
            <a:r>
              <a:rPr lang="en-US" baseline="30000" dirty="0"/>
              <a:t>-4</a:t>
            </a:r>
            <a:r>
              <a:rPr lang="en-US" dirty="0"/>
              <a:t> Å</a:t>
            </a:r>
          </a:p>
          <a:p>
            <a:r>
              <a:rPr lang="en-US" dirty="0" smtClean="0"/>
              <a:t>a </a:t>
            </a:r>
            <a:r>
              <a:rPr lang="en-US" dirty="0"/>
              <a:t>spot size of 20 x 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</a:t>
            </a:r>
            <a:r>
              <a:rPr lang="en-US" dirty="0" smtClean="0"/>
              <a:t>(single scales)</a:t>
            </a:r>
            <a:endParaRPr lang="en-US" dirty="0" smtClean="0"/>
          </a:p>
          <a:p>
            <a:r>
              <a:rPr lang="en-US" dirty="0" err="1" smtClean="0"/>
              <a:t>FreLon</a:t>
            </a:r>
            <a:r>
              <a:rPr lang="en-US" dirty="0" smtClean="0"/>
              <a:t> </a:t>
            </a:r>
            <a:r>
              <a:rPr lang="en-US" dirty="0"/>
              <a:t>Kodak detector (pixel size 80 x 80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  <a:r>
              <a:rPr lang="en-US" dirty="0" smtClean="0"/>
              <a:t>).</a:t>
            </a:r>
          </a:p>
          <a:p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21" y="1893828"/>
            <a:ext cx="3523853" cy="234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06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&amp;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Position resolved SAXS (grid) on wings.</a:t>
            </a:r>
          </a:p>
          <a:p>
            <a:r>
              <a:rPr lang="en-US" dirty="0" smtClean="0"/>
              <a:t>Identification of phase.</a:t>
            </a:r>
          </a:p>
          <a:p>
            <a:r>
              <a:rPr lang="en-US" dirty="0" smtClean="0"/>
              <a:t>Automatic  (radial average) fitting of unit cell size and peak width (grain size).</a:t>
            </a:r>
          </a:p>
          <a:p>
            <a:pPr lvl="1"/>
            <a:r>
              <a:rPr lang="en-US" dirty="0" smtClean="0"/>
              <a:t> mapping onto image of wing.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-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Wave S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Quo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ve T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av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eature Blue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Feature Blue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Feature Green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Feature Green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Wave Green Line T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Wave Green Lin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14494</TotalTime>
  <Words>810</Words>
  <Application>Microsoft Office PowerPoint</Application>
  <PresentationFormat>A4 Paper (210x297 mm)</PresentationFormat>
  <Paragraphs>154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Arial Unicode MS</vt:lpstr>
      <vt:lpstr>ＭＳ Ｐゴシック</vt:lpstr>
      <vt:lpstr>Arial</vt:lpstr>
      <vt:lpstr>Arial Black</vt:lpstr>
      <vt:lpstr>Calibri</vt:lpstr>
      <vt:lpstr>Cambria</vt:lpstr>
      <vt:lpstr>MS Mincho</vt:lpstr>
      <vt:lpstr>Symbol</vt:lpstr>
      <vt:lpstr>Times New Roman</vt:lpstr>
      <vt:lpstr>Title - Light</vt:lpstr>
      <vt:lpstr>Wave Top</vt:lpstr>
      <vt:lpstr>Wave bottom</vt:lpstr>
      <vt:lpstr>Feature Blue Dark</vt:lpstr>
      <vt:lpstr>Feature Blue Light</vt:lpstr>
      <vt:lpstr>Feature Green Dark</vt:lpstr>
      <vt:lpstr>Feature Green Light</vt:lpstr>
      <vt:lpstr>Wave Green Line Top</vt:lpstr>
      <vt:lpstr>Wave Green Line Bottom</vt:lpstr>
      <vt:lpstr>Wave Side</vt:lpstr>
      <vt:lpstr>Quote</vt:lpstr>
      <vt:lpstr>Challenges in mapping structural uniformity &amp; texture of the cubic phases in butterfly and beetle wing scales with synchrotron pin hole ultra small angle  (x-ray) scattering</vt:lpstr>
      <vt:lpstr>Background</vt:lpstr>
      <vt:lpstr>Structure of butterfly scales</vt:lpstr>
      <vt:lpstr>Cubic Structure Formation</vt:lpstr>
      <vt:lpstr>Aims</vt:lpstr>
      <vt:lpstr>Synchrotron Pin-hole SAXS</vt:lpstr>
      <vt:lpstr>SAXS/WAXS Beamline – Australian Synchrotron</vt:lpstr>
      <vt:lpstr>ID02  - ESRF</vt:lpstr>
      <vt:lpstr>Method &amp; Analysis</vt:lpstr>
      <vt:lpstr>Structurally Green Butterflies</vt:lpstr>
      <vt:lpstr>Butterfly wings "Single-Gyroid" I4(-1)32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Parides Sesostris - Mappping</vt:lpstr>
      <vt:lpstr>Butterfly - summary</vt:lpstr>
      <vt:lpstr>Diamond weevil (Entimus imperialis)</vt:lpstr>
      <vt:lpstr>Further synchrotron work (Vasyl Harumus GKSS)</vt:lpstr>
      <vt:lpstr>Challenges?</vt:lpstr>
      <vt:lpstr>Small Angle Scattering (SAS) Vs Small Angle Crystallography (SAC)</vt:lpstr>
      <vt:lpstr>PowerPoint Presentation</vt:lpstr>
    </vt:vector>
  </TitlesOfParts>
  <Company>ANSTO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Karl Mutimer</dc:creator>
  <cp:lastModifiedBy>Chris Garvey</cp:lastModifiedBy>
  <cp:revision>340</cp:revision>
  <cp:lastPrinted>2012-08-08T01:47:49Z</cp:lastPrinted>
  <dcterms:created xsi:type="dcterms:W3CDTF">2011-09-12T23:14:44Z</dcterms:created>
  <dcterms:modified xsi:type="dcterms:W3CDTF">2015-09-07T04:06:41Z</dcterms:modified>
</cp:coreProperties>
</file>