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05" r:id="rId2"/>
    <p:sldId id="280" r:id="rId3"/>
    <p:sldId id="308" r:id="rId4"/>
    <p:sldId id="283" r:id="rId5"/>
    <p:sldId id="281" r:id="rId6"/>
    <p:sldId id="312" r:id="rId7"/>
    <p:sldId id="279" r:id="rId8"/>
    <p:sldId id="284" r:id="rId9"/>
    <p:sldId id="311" r:id="rId10"/>
    <p:sldId id="304" r:id="rId11"/>
    <p:sldId id="315" r:id="rId12"/>
    <p:sldId id="286" r:id="rId13"/>
    <p:sldId id="290" r:id="rId14"/>
    <p:sldId id="288" r:id="rId15"/>
    <p:sldId id="303" r:id="rId16"/>
    <p:sldId id="289" r:id="rId17"/>
    <p:sldId id="291" r:id="rId18"/>
    <p:sldId id="292" r:id="rId19"/>
    <p:sldId id="293" r:id="rId20"/>
    <p:sldId id="309" r:id="rId21"/>
    <p:sldId id="295" r:id="rId22"/>
    <p:sldId id="296" r:id="rId23"/>
    <p:sldId id="297" r:id="rId24"/>
    <p:sldId id="316" r:id="rId25"/>
    <p:sldId id="298" r:id="rId26"/>
    <p:sldId id="299" r:id="rId27"/>
    <p:sldId id="300" r:id="rId28"/>
    <p:sldId id="314" r:id="rId29"/>
    <p:sldId id="301" r:id="rId30"/>
    <p:sldId id="302" r:id="rId31"/>
    <p:sldId id="277" r:id="rId32"/>
    <p:sldId id="262" r:id="rId33"/>
    <p:sldId id="267" r:id="rId34"/>
    <p:sldId id="272" r:id="rId35"/>
    <p:sldId id="274" r:id="rId36"/>
    <p:sldId id="268" r:id="rId37"/>
    <p:sldId id="275" r:id="rId38"/>
    <p:sldId id="269" r:id="rId39"/>
    <p:sldId id="271" r:id="rId40"/>
    <p:sldId id="259" r:id="rId41"/>
    <p:sldId id="276" r:id="rId42"/>
    <p:sldId id="273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5" autoAdjust="0"/>
    <p:restoredTop sz="94681" autoAdjust="0"/>
  </p:normalViewPr>
  <p:slideViewPr>
    <p:cSldViewPr snapToGrid="0" snapToObjects="1">
      <p:cViewPr varScale="1">
        <p:scale>
          <a:sx n="152" d="100"/>
          <a:sy n="152" d="100"/>
        </p:scale>
        <p:origin x="2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Värden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7-47CF-8345-02B9169123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7-47CF-8345-02B9169123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7-47CF-8345-02B9169123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D7-47CF-8345-02B9169123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D7-47CF-8345-02B9169123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D7-47CF-8345-02B9169123C1}"/>
              </c:ext>
            </c:extLst>
          </c:dPt>
          <c:cat>
            <c:strRef>
              <c:f>Blad1!$A$2:$A$7</c:f>
              <c:strCache>
                <c:ptCount val="6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  <c:pt idx="5">
                  <c:v>Index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A-6A47-9696-9C76E62A3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S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63147866560927E-2"/>
          <c:y val="4.163529512692752E-2"/>
          <c:w val="0.83065228042348349"/>
          <c:h val="0.86123255649141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Value 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6D7-47CF-8345-02B9169123C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6D7-47CF-8345-02B9169123C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6D7-47CF-8345-02B9169123C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6D7-47CF-8345-02B9169123C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6D7-47CF-8345-02B9169123C1}"/>
              </c:ext>
            </c:extLst>
          </c:dPt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0.16500000000000001</c:v>
                </c:pt>
                <c:pt idx="1">
                  <c:v>0.65</c:v>
                </c:pt>
                <c:pt idx="2">
                  <c:v>0.9</c:v>
                </c:pt>
                <c:pt idx="3">
                  <c:v>0.33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A-6A47-9696-9C76E62A3B71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Value 2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Blad1!$C$2:$C$6</c:f>
              <c:numCache>
                <c:formatCode>General</c:formatCode>
                <c:ptCount val="5"/>
                <c:pt idx="0">
                  <c:v>0.2</c:v>
                </c:pt>
                <c:pt idx="1">
                  <c:v>0.55000000000000004</c:v>
                </c:pt>
                <c:pt idx="2">
                  <c:v>0.8</c:v>
                </c:pt>
                <c:pt idx="3">
                  <c:v>0.15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6-6648-98C2-CF1C51DD3269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Value 3</c:v>
                </c:pt>
              </c:strCache>
            </c:strRef>
          </c:tx>
          <c:spPr>
            <a:solidFill>
              <a:schemeClr val="accent3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Blad1!$D$2:$D$6</c:f>
              <c:numCache>
                <c:formatCode>General</c:formatCode>
                <c:ptCount val="5"/>
                <c:pt idx="0">
                  <c:v>0.25</c:v>
                </c:pt>
                <c:pt idx="1">
                  <c:v>0.6</c:v>
                </c:pt>
                <c:pt idx="2">
                  <c:v>0.6</c:v>
                </c:pt>
                <c:pt idx="3">
                  <c:v>0.25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6-6648-98C2-CF1C51DD3269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Value 4</c:v>
                </c:pt>
              </c:strCache>
            </c:strRef>
          </c:tx>
          <c:spPr>
            <a:solidFill>
              <a:schemeClr val="accent4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Blad1!$E$2:$E$6</c:f>
              <c:numCache>
                <c:formatCode>General</c:formatCode>
                <c:ptCount val="5"/>
                <c:pt idx="0">
                  <c:v>0.35</c:v>
                </c:pt>
                <c:pt idx="1">
                  <c:v>0.5</c:v>
                </c:pt>
                <c:pt idx="2">
                  <c:v>0.75</c:v>
                </c:pt>
                <c:pt idx="3">
                  <c:v>0.3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56-6648-98C2-CF1C51DD3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976414079"/>
        <c:axId val="2048791439"/>
      </c:barChart>
      <c:valAx>
        <c:axId val="204879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976414079"/>
        <c:crosses val="autoZero"/>
        <c:crossBetween val="between"/>
      </c:valAx>
      <c:catAx>
        <c:axId val="19764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20487914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643357465993921"/>
          <c:y val="2.0648201285127468E-2"/>
          <c:w val="0.12356648448084719"/>
          <c:h val="0.34288893116165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2024-05-12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17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2024-05-12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hyperlink" Target="https://github.com/mctools/ncrystal-notebooks" TargetMode="External"/><Relationship Id="rId4" Type="http://schemas.openxmlformats.org/officeDocument/2006/relationships/hyperlink" Target="https://github.com/mctools/ncrystal/wik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7.png"/><Relationship Id="rId5" Type="http://schemas.openxmlformats.org/officeDocument/2006/relationships/image" Target="../media/image73.png"/><Relationship Id="rId4" Type="http://schemas.openxmlformats.org/officeDocument/2006/relationships/image" Target="../media/image86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instrument simulations, status and potential for ESS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Mads </a:t>
            </a:r>
            <a:r>
              <a:rPr lang="en-GB" sz="2000" dirty="0" err="1"/>
              <a:t>Bertelsen</a:t>
            </a:r>
            <a:r>
              <a:rPr lang="en-GB" sz="2000" dirty="0"/>
              <a:t>, Peter K. </a:t>
            </a:r>
            <a:r>
              <a:rPr lang="en-GB" sz="2000" dirty="0" err="1"/>
              <a:t>Willendrup</a:t>
            </a:r>
            <a:r>
              <a:rPr lang="en-GB" sz="2000" dirty="0"/>
              <a:t>, Thomas </a:t>
            </a:r>
            <a:r>
              <a:rPr lang="en-GB" sz="2000" dirty="0" err="1"/>
              <a:t>Kittelmann</a:t>
            </a:r>
            <a:r>
              <a:rPr lang="en-GB" sz="2000" dirty="0"/>
              <a:t>, Torben Nielsen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</a:t>
            </a:r>
            <a:r>
              <a:rPr lang="en-GB" dirty="0" err="1"/>
              <a:t>Bertelsen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2024-05-12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US" dirty="0" err="1"/>
              <a:t>NCrystal</a:t>
            </a:r>
            <a:r>
              <a:rPr lang="en-US" dirty="0"/>
              <a:t> scattering kernel library </a:t>
            </a:r>
          </a:p>
          <a:p>
            <a:pPr lvl="2"/>
            <a:r>
              <a:rPr lang="en-US" dirty="0"/>
              <a:t>Single crystals, powders, gasses, … </a:t>
            </a:r>
          </a:p>
          <a:p>
            <a:pPr lvl="2"/>
            <a:r>
              <a:rPr lang="en-US" dirty="0"/>
              <a:t>Stand-alone or as plugin, for example GEANT-4</a:t>
            </a:r>
          </a:p>
          <a:p>
            <a:pPr lvl="2"/>
            <a:r>
              <a:rPr lang="en-US" dirty="0"/>
              <a:t>Plugs into </a:t>
            </a:r>
            <a:r>
              <a:rPr lang="en-US" dirty="0" err="1"/>
              <a:t>McStas</a:t>
            </a:r>
            <a:r>
              <a:rPr lang="en-US" dirty="0"/>
              <a:t> as:</a:t>
            </a:r>
          </a:p>
          <a:p>
            <a:pPr lvl="3"/>
            <a:r>
              <a:rPr lang="en-US" dirty="0"/>
              <a:t>Sample component / Union process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NCrystal</a:t>
            </a:r>
            <a:r>
              <a:rPr lang="en-GB" dirty="0"/>
              <a:t> in </a:t>
            </a:r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7891C-16F4-26F8-661A-088052580650}"/>
              </a:ext>
            </a:extLst>
          </p:cNvPr>
          <p:cNvSpPr/>
          <p:nvPr/>
        </p:nvSpPr>
        <p:spPr>
          <a:xfrm>
            <a:off x="7722524" y="6035971"/>
            <a:ext cx="423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0" b="1" dirty="0" err="1"/>
              <a:t>Elastic</a:t>
            </a:r>
            <a:r>
              <a:rPr lang="sv-SE" sz="1400" b="1" dirty="0"/>
              <a:t> neutron </a:t>
            </a:r>
            <a:r>
              <a:rPr lang="sv-SE" sz="1400" b="1" dirty="0" err="1"/>
              <a:t>scattering</a:t>
            </a:r>
            <a:r>
              <a:rPr lang="sv-SE" sz="1400" b="1" dirty="0"/>
              <a:t> </a:t>
            </a:r>
            <a:r>
              <a:rPr lang="sv-SE" sz="1400" b="1" dirty="0" err="1"/>
              <a:t>models</a:t>
            </a:r>
            <a:r>
              <a:rPr lang="sv-SE" sz="1400" b="1" dirty="0"/>
              <a:t> for </a:t>
            </a:r>
            <a:r>
              <a:rPr lang="sv-SE" sz="1400" b="1" dirty="0" err="1"/>
              <a:t>Ncrystal</a:t>
            </a:r>
            <a:r>
              <a:rPr lang="sv-SE" sz="1400" b="1" dirty="0"/>
              <a:t>, </a:t>
            </a:r>
            <a:r>
              <a:rPr lang="sv-SE" sz="1400" dirty="0"/>
              <a:t>Thomas </a:t>
            </a:r>
            <a:r>
              <a:rPr lang="sv-SE" sz="1400" dirty="0" err="1"/>
              <a:t>Kittelmann</a:t>
            </a:r>
            <a:r>
              <a:rPr lang="sv-SE" sz="1400" dirty="0"/>
              <a:t> and </a:t>
            </a:r>
            <a:r>
              <a:rPr lang="sv-SE" sz="1400" dirty="0" err="1"/>
              <a:t>Xiao-Xiao</a:t>
            </a:r>
            <a:r>
              <a:rPr lang="sv-SE" sz="1400" dirty="0"/>
              <a:t> Cai, (2021)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05C4A-E47F-37DE-40BA-A30AE30B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887" y="2123498"/>
            <a:ext cx="5127793" cy="3796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7C2CA-B7E9-6658-7E42-6AA04E8DFE3A}"/>
              </a:ext>
            </a:extLst>
          </p:cNvPr>
          <p:cNvSpPr txBox="1"/>
          <p:nvPr/>
        </p:nvSpPr>
        <p:spPr>
          <a:xfrm>
            <a:off x="6957478" y="1661483"/>
            <a:ext cx="488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dirty="0" err="1">
                <a:solidFill>
                  <a:srgbClr val="666666"/>
                </a:solidFill>
              </a:rPr>
              <a:t>Bragg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scattering</a:t>
            </a:r>
            <a:r>
              <a:rPr lang="sv-SE" sz="2200" dirty="0">
                <a:solidFill>
                  <a:srgbClr val="666666"/>
                </a:solidFill>
              </a:rPr>
              <a:t> in </a:t>
            </a:r>
            <a:r>
              <a:rPr lang="sv-SE" sz="2200" dirty="0" err="1">
                <a:solidFill>
                  <a:srgbClr val="666666"/>
                </a:solidFill>
              </a:rPr>
              <a:t>Pyrolytic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graphite</a:t>
            </a:r>
            <a:endParaRPr lang="sv-SE" sz="2200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A79FC-C0FC-F196-8FC8-4D5FF93E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7031620" y="1138843"/>
            <a:ext cx="2105297" cy="507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85B4B-5363-BCBC-FFF2-658DBF5B19AD}"/>
              </a:ext>
            </a:extLst>
          </p:cNvPr>
          <p:cNvSpPr txBox="1"/>
          <p:nvPr/>
        </p:nvSpPr>
        <p:spPr>
          <a:xfrm>
            <a:off x="1094400" y="6062423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Thomas Kittelmann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C0CD1-AA87-574A-96EE-7DE6AEB183C5}"/>
              </a:ext>
            </a:extLst>
          </p:cNvPr>
          <p:cNvSpPr txBox="1"/>
          <p:nvPr/>
        </p:nvSpPr>
        <p:spPr>
          <a:xfrm>
            <a:off x="3988102" y="6042347"/>
            <a:ext cx="62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Slack-Lato"/>
                <a:hlinkClick r:id="rId4"/>
              </a:rPr>
              <a:t>https://github.com/mctools/ncrystal/wiki</a:t>
            </a:r>
            <a:endParaRPr lang="en-GB" sz="1400" u="none" strike="noStrike" dirty="0">
              <a:solidFill>
                <a:srgbClr val="1D1C1D"/>
              </a:solidFill>
              <a:latin typeface="Slack-Lato"/>
            </a:endParaRPr>
          </a:p>
          <a:p>
            <a:pPr algn="l"/>
            <a:r>
              <a:rPr lang="en-GB" sz="1400" b="0" i="0" u="none" strike="noStrike" dirty="0">
                <a:effectLst/>
                <a:latin typeface="Slack-Lato"/>
                <a:hlinkClick r:id="rId5"/>
              </a:rPr>
              <a:t>https://github.com/mctools/ncrystal-notebooks</a:t>
            </a:r>
            <a:endParaRPr lang="en-SE" sz="1400" dirty="0">
              <a:solidFill>
                <a:srgbClr val="6666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ADB93F-E486-417A-9232-384A17EEB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624" y="3614595"/>
            <a:ext cx="1834451" cy="2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38847" cy="4768062"/>
          </a:xfrm>
        </p:spPr>
        <p:txBody>
          <a:bodyPr/>
          <a:lstStyle/>
          <a:p>
            <a:pPr lvl="1"/>
            <a:r>
              <a:rPr lang="en-US" dirty="0" err="1"/>
              <a:t>McStasScript</a:t>
            </a:r>
            <a:r>
              <a:rPr lang="en-US" dirty="0"/>
              <a:t>, </a:t>
            </a:r>
            <a:r>
              <a:rPr lang="en-US" dirty="0" err="1"/>
              <a:t>McStas</a:t>
            </a:r>
            <a:r>
              <a:rPr lang="en-US" dirty="0"/>
              <a:t> Python API</a:t>
            </a:r>
          </a:p>
          <a:p>
            <a:pPr lvl="1"/>
            <a:r>
              <a:rPr lang="en-US" dirty="0"/>
              <a:t>Python code structure</a:t>
            </a:r>
          </a:p>
          <a:p>
            <a:pPr lvl="1"/>
            <a:r>
              <a:rPr lang="en-US" dirty="0"/>
              <a:t>Translate to/from instrument file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in python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Google Shape;124;p19">
            <a:extLst>
              <a:ext uri="{FF2B5EF4-FFF2-40B4-BE49-F238E27FC236}">
                <a16:creationId xmlns:a16="http://schemas.microsoft.com/office/drawing/2014/main" id="{6EC66C04-93A2-1EA7-EEB3-236561CC46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5349" y="546167"/>
            <a:ext cx="1932701" cy="62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81FB05-7298-E143-5FDC-9F02FF3E4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2" y="412190"/>
            <a:ext cx="1491703" cy="774945"/>
          </a:xfrm>
          <a:prstGeom prst="rect">
            <a:avLst/>
          </a:prstGeom>
        </p:spPr>
      </p:pic>
      <p:pic>
        <p:nvPicPr>
          <p:cNvPr id="11" name="Screen Recording 2024-05-12 at 10.13.42">
            <a:hlinkClick r:id="" action="ppaction://media"/>
            <a:extLst>
              <a:ext uri="{FF2B5EF4-FFF2-40B4-BE49-F238E27FC236}">
                <a16:creationId xmlns:a16="http://schemas.microsoft.com/office/drawing/2014/main" id="{B63201A5-2A99-AD93-93FC-35AE1019C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3247" y="1337463"/>
            <a:ext cx="5907741" cy="5520537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27951-18F5-71E6-2DF8-A843A9898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890" y="416635"/>
            <a:ext cx="669017" cy="7749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C9E61E-CBB5-3F1A-CDCD-E0E75777080D}"/>
              </a:ext>
            </a:extLst>
          </p:cNvPr>
          <p:cNvSpPr/>
          <p:nvPr/>
        </p:nvSpPr>
        <p:spPr>
          <a:xfrm>
            <a:off x="5833241" y="1368993"/>
            <a:ext cx="200006" cy="5502932"/>
          </a:xfrm>
          <a:prstGeom prst="rect">
            <a:avLst/>
          </a:prstGeom>
          <a:gradFill>
            <a:gsLst>
              <a:gs pos="100000">
                <a:schemeClr val="tx1">
                  <a:alpha val="585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3C191B-8AF2-C6D3-C2DC-078209579805}"/>
              </a:ext>
            </a:extLst>
          </p:cNvPr>
          <p:cNvSpPr/>
          <p:nvPr/>
        </p:nvSpPr>
        <p:spPr>
          <a:xfrm rot="14133769">
            <a:off x="5664978" y="1153553"/>
            <a:ext cx="508225" cy="26617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5F0A0-93AE-109D-C175-8B212456A2B0}"/>
              </a:ext>
            </a:extLst>
          </p:cNvPr>
          <p:cNvSpPr/>
          <p:nvPr/>
        </p:nvSpPr>
        <p:spPr>
          <a:xfrm rot="10800000">
            <a:off x="11919678" y="1360211"/>
            <a:ext cx="200006" cy="5502932"/>
          </a:xfrm>
          <a:prstGeom prst="rect">
            <a:avLst/>
          </a:prstGeom>
          <a:gradFill>
            <a:gsLst>
              <a:gs pos="100000">
                <a:schemeClr val="tx1">
                  <a:alpha val="585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9EEF8-A23F-071A-4458-CCA59187E8AB}"/>
              </a:ext>
            </a:extLst>
          </p:cNvPr>
          <p:cNvSpPr/>
          <p:nvPr/>
        </p:nvSpPr>
        <p:spPr>
          <a:xfrm rot="18169461">
            <a:off x="11700596" y="1190451"/>
            <a:ext cx="508225" cy="26617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36E463-D9AA-2824-6107-2E4E7F99A5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6067" r="39844" b="65847"/>
          <a:stretch/>
        </p:blipFill>
        <p:spPr>
          <a:xfrm>
            <a:off x="361369" y="3218296"/>
            <a:ext cx="5577959" cy="297606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F49B673-B9A5-908F-033F-9FA49C254CA2}"/>
              </a:ext>
            </a:extLst>
          </p:cNvPr>
          <p:cNvSpPr/>
          <p:nvPr/>
        </p:nvSpPr>
        <p:spPr>
          <a:xfrm>
            <a:off x="2774731" y="3944725"/>
            <a:ext cx="430924" cy="2327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435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Include </a:t>
            </a:r>
            <a:r>
              <a:rPr lang="en-US" dirty="0" err="1"/>
              <a:t>Jupyter</a:t>
            </a:r>
            <a:r>
              <a:rPr lang="en-US" dirty="0"/>
              <a:t> infrastructure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GPU support</a:t>
            </a:r>
          </a:p>
          <a:p>
            <a:pPr lvl="1"/>
            <a:r>
              <a:rPr lang="en-US" dirty="0"/>
              <a:t>Faster and more energy efficient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Run on:</a:t>
            </a:r>
          </a:p>
          <a:p>
            <a:pPr lvl="2"/>
            <a:r>
              <a:rPr lang="en-US" dirty="0"/>
              <a:t>Windows / OS X / Linux</a:t>
            </a:r>
          </a:p>
          <a:p>
            <a:pPr lvl="2"/>
            <a:r>
              <a:rPr lang="en-US" dirty="0"/>
              <a:t>Laptop / GPU / Super-computer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Conda</a:t>
            </a:r>
            <a:r>
              <a:rPr lang="en-US" dirty="0"/>
              <a:t> install</a:t>
            </a:r>
          </a:p>
          <a:p>
            <a:pPr lvl="1"/>
            <a:r>
              <a:rPr lang="en-US" dirty="0"/>
              <a:t>Easier installation procedure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1EE7D6B-CD8C-87FB-8E2C-340D3D0F146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705605" y="1184564"/>
            <a:ext cx="3871513" cy="3871513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infrastructure work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CEED8-E538-4C7B-9797-A14E982C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089" y="4872067"/>
            <a:ext cx="7374546" cy="17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Covers most sample types</a:t>
            </a:r>
          </a:p>
          <a:p>
            <a:pPr lvl="1"/>
            <a:r>
              <a:rPr lang="en-US" dirty="0"/>
              <a:t>Lack custom S(</a:t>
            </a:r>
            <a:r>
              <a:rPr lang="en-US" b="1" dirty="0"/>
              <a:t>q</a:t>
            </a:r>
            <a:r>
              <a:rPr lang="en-US" dirty="0"/>
              <a:t>, w) for large regions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sample physics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043A7AC3-74A1-8708-048B-B834234C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895" y="3108993"/>
            <a:ext cx="2894018" cy="4342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s.jpeg" descr="images.jpeg">
            <a:extLst>
              <a:ext uri="{FF2B5EF4-FFF2-40B4-BE49-F238E27FC236}">
                <a16:creationId xmlns:a16="http://schemas.microsoft.com/office/drawing/2014/main" id="{849CF820-81F7-847E-11AE-8D445845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4" y="2418247"/>
            <a:ext cx="1412235" cy="141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NaCaNi2F7_simulated_hkl.png">
            <a:extLst>
              <a:ext uri="{FF2B5EF4-FFF2-40B4-BE49-F238E27FC236}">
                <a16:creationId xmlns:a16="http://schemas.microsoft.com/office/drawing/2014/main" id="{14EB05E4-7608-862A-48C9-B3A018A5A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02" y="3124365"/>
            <a:ext cx="3958370" cy="31668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droppedImage.pdf" descr="droppedImage.pdf">
            <a:extLst>
              <a:ext uri="{FF2B5EF4-FFF2-40B4-BE49-F238E27FC236}">
                <a16:creationId xmlns:a16="http://schemas.microsoft.com/office/drawing/2014/main" id="{3D0DDF83-0FE2-DE0B-1FB0-25F3026E2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43" y="931026"/>
            <a:ext cx="3015101" cy="2323054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000000">
                <a:alpha val="45000"/>
              </a:srgbClr>
            </a:outerShdw>
          </a:effectLst>
        </p:spPr>
      </p:pic>
      <p:pic>
        <p:nvPicPr>
          <p:cNvPr id="3" name="droppedImage.pdf" descr="droppedImage.pdf">
            <a:extLst>
              <a:ext uri="{FF2B5EF4-FFF2-40B4-BE49-F238E27FC236}">
                <a16:creationId xmlns:a16="http://schemas.microsoft.com/office/drawing/2014/main" id="{1659FF49-B9B1-666F-AD41-8470F5B2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60" y="3429000"/>
            <a:ext cx="3680688" cy="27749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31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Current usage</a:t>
            </a:r>
          </a:p>
        </p:txBody>
      </p:sp>
    </p:spTree>
    <p:extLst>
      <p:ext uri="{BB962C8B-B14F-4D97-AF65-F5344CB8AC3E}">
        <p14:creationId xmlns:p14="http://schemas.microsoft.com/office/powerpoint/2010/main" val="28743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replicate real instruments well</a:t>
            </a:r>
          </a:p>
          <a:p>
            <a:pPr lvl="1"/>
            <a:r>
              <a:rPr lang="en-US" dirty="0"/>
              <a:t>Powder diffractometers in Israel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Verification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1A30C-4C1E-63FE-1C91-F737D8D7EB21}"/>
              </a:ext>
            </a:extLst>
          </p:cNvPr>
          <p:cNvGrpSpPr/>
          <p:nvPr/>
        </p:nvGrpSpPr>
        <p:grpSpPr>
          <a:xfrm>
            <a:off x="6639792" y="246440"/>
            <a:ext cx="4375524" cy="3186657"/>
            <a:chOff x="6639792" y="313498"/>
            <a:chExt cx="4375524" cy="3186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CBD44-B62B-5D07-B5F4-278427D4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792" y="706155"/>
              <a:ext cx="4191000" cy="2794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AB5355-3442-035E-8448-67D41A62778D}"/>
                </a:ext>
              </a:extLst>
            </p:cNvPr>
            <p:cNvSpPr txBox="1"/>
            <p:nvPr/>
          </p:nvSpPr>
          <p:spPr>
            <a:xfrm>
              <a:off x="7116214" y="313498"/>
              <a:ext cx="323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KANDI-II 2.47 Å wavelength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5F762-C4BB-D105-1E33-C149A4957FE9}"/>
                </a:ext>
              </a:extLst>
            </p:cNvPr>
            <p:cNvSpPr txBox="1"/>
            <p:nvPr/>
          </p:nvSpPr>
          <p:spPr>
            <a:xfrm>
              <a:off x="7777160" y="827677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Si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BE98D-ABED-6C7C-DCF3-17AD480C7A57}"/>
                </a:ext>
              </a:extLst>
            </p:cNvPr>
            <p:cNvSpPr txBox="1"/>
            <p:nvPr/>
          </p:nvSpPr>
          <p:spPr>
            <a:xfrm>
              <a:off x="7592636" y="2173121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Gr</a:t>
              </a:r>
              <a:r>
                <a:rPr lang="en-SE" sz="1400" baseline="-25000" dirty="0">
                  <a:solidFill>
                    <a:srgbClr val="666666"/>
                  </a:solidFill>
                </a:rPr>
                <a:t>2</a:t>
              </a:r>
              <a:r>
                <a:rPr lang="en-SE" sz="1400" dirty="0">
                  <a:solidFill>
                    <a:srgbClr val="666666"/>
                  </a:solidFill>
                </a:rPr>
                <a:t>GaC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1250E-1BBA-33DC-5D5A-760369A31C2B}"/>
              </a:ext>
            </a:extLst>
          </p:cNvPr>
          <p:cNvGrpSpPr/>
          <p:nvPr/>
        </p:nvGrpSpPr>
        <p:grpSpPr>
          <a:xfrm>
            <a:off x="6639792" y="3482313"/>
            <a:ext cx="6364711" cy="3170399"/>
            <a:chOff x="6639792" y="3365773"/>
            <a:chExt cx="6364711" cy="3170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2DE170-1FF0-0B87-52F9-F0B3BD80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9792" y="3742172"/>
              <a:ext cx="4191000" cy="279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3A9952-4B2F-7E50-7E4E-19F3C5F49382}"/>
                </a:ext>
              </a:extLst>
            </p:cNvPr>
            <p:cNvSpPr txBox="1"/>
            <p:nvPr/>
          </p:nvSpPr>
          <p:spPr>
            <a:xfrm>
              <a:off x="7116214" y="3365773"/>
              <a:ext cx="381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KARL Si sample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BF915A-1BDF-7591-AE5C-DB9930FDCF7D}"/>
                </a:ext>
              </a:extLst>
            </p:cNvPr>
            <p:cNvSpPr txBox="1"/>
            <p:nvPr/>
          </p:nvSpPr>
          <p:spPr>
            <a:xfrm>
              <a:off x="9192741" y="386886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PG 2.421 Å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0C8989-B82B-5CAB-5030-C428062B97F8}"/>
                </a:ext>
              </a:extLst>
            </p:cNvPr>
            <p:cNvSpPr txBox="1"/>
            <p:nvPr/>
          </p:nvSpPr>
          <p:spPr>
            <a:xfrm>
              <a:off x="9191011" y="521750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Cu 0.98 Å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735BA7-EB98-5817-5DB3-5BB380E275F8}"/>
              </a:ext>
            </a:extLst>
          </p:cNvPr>
          <p:cNvSpPr txBox="1"/>
          <p:nvPr/>
        </p:nvSpPr>
        <p:spPr>
          <a:xfrm>
            <a:off x="301052" y="5853581"/>
            <a:ext cx="6538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Verification of the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code using two double axis neutron diffractometer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D.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Potashnikov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A. Pesach,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Rivin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Ozeri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Z.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Yungrais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M.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Bertelsen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 and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E. N. Caspi,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NIMA (2024)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53C85-C27B-00D5-5B6B-8AF9BD75586A}"/>
              </a:ext>
            </a:extLst>
          </p:cNvPr>
          <p:cNvGrpSpPr/>
          <p:nvPr/>
        </p:nvGrpSpPr>
        <p:grpSpPr>
          <a:xfrm>
            <a:off x="1264024" y="2696026"/>
            <a:ext cx="4168157" cy="2991377"/>
            <a:chOff x="1264024" y="2696026"/>
            <a:chExt cx="4168157" cy="29913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D4EB2-2E12-9E4D-9945-0C558094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024" y="3065358"/>
              <a:ext cx="3892353" cy="26220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2EA2FA-0587-BF00-3E5A-327F4E4EAB7E}"/>
                </a:ext>
              </a:extLst>
            </p:cNvPr>
            <p:cNvSpPr txBox="1"/>
            <p:nvPr/>
          </p:nvSpPr>
          <p:spPr>
            <a:xfrm>
              <a:off x="1362205" y="2696026"/>
              <a:ext cx="406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666666"/>
                  </a:solidFill>
                </a:rPr>
                <a:t>Foil intensity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8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CB643F8-C150-960E-ECE2-44DAC0BAE19C}"/>
              </a:ext>
            </a:extLst>
          </p:cNvPr>
          <p:cNvGrpSpPr/>
          <p:nvPr/>
        </p:nvGrpSpPr>
        <p:grpSpPr>
          <a:xfrm>
            <a:off x="6049047" y="417670"/>
            <a:ext cx="4709230" cy="3300207"/>
            <a:chOff x="2681969" y="2416550"/>
            <a:chExt cx="4709230" cy="33002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9D3F3E-ED59-501B-E471-926639B60604}"/>
                </a:ext>
              </a:extLst>
            </p:cNvPr>
            <p:cNvGrpSpPr/>
            <p:nvPr/>
          </p:nvGrpSpPr>
          <p:grpSpPr>
            <a:xfrm>
              <a:off x="2681969" y="2416550"/>
              <a:ext cx="4709230" cy="3300207"/>
              <a:chOff x="2681969" y="2416550"/>
              <a:chExt cx="4709230" cy="330020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1C6D5C-9B33-B0B6-D052-1FF56B8D1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132"/>
              <a:stretch/>
            </p:blipFill>
            <p:spPr>
              <a:xfrm>
                <a:off x="3320563" y="2416550"/>
                <a:ext cx="4070636" cy="330020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B7E0A8-78A7-14F4-C8D0-C8419D418C0E}"/>
                  </a:ext>
                </a:extLst>
              </p:cNvPr>
              <p:cNvSpPr/>
              <p:nvPr/>
            </p:nvSpPr>
            <p:spPr>
              <a:xfrm>
                <a:off x="2681969" y="2477690"/>
                <a:ext cx="909323" cy="569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2BE2D5-C3FA-8071-6A03-EEC3C961F1A0}"/>
                </a:ext>
              </a:extLst>
            </p:cNvPr>
            <p:cNvSpPr txBox="1"/>
            <p:nvPr/>
          </p:nvSpPr>
          <p:spPr>
            <a:xfrm>
              <a:off x="4845309" y="2649825"/>
              <a:ext cx="1721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Measurement</a:t>
              </a: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replicate real instruments well</a:t>
            </a:r>
          </a:p>
          <a:p>
            <a:pPr lvl="1"/>
            <a:r>
              <a:rPr lang="en-US" dirty="0"/>
              <a:t>Refraction effects in multilayer sample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Verification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8BB936-555E-246B-B583-ED5EDDBB411D}"/>
              </a:ext>
            </a:extLst>
          </p:cNvPr>
          <p:cNvGrpSpPr/>
          <p:nvPr/>
        </p:nvGrpSpPr>
        <p:grpSpPr>
          <a:xfrm>
            <a:off x="6382753" y="3155748"/>
            <a:ext cx="4464170" cy="3374596"/>
            <a:chOff x="7358880" y="2490890"/>
            <a:chExt cx="4464170" cy="33745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AD89D2-E092-E23C-76F5-F90826CE05EF}"/>
                </a:ext>
              </a:extLst>
            </p:cNvPr>
            <p:cNvGrpSpPr/>
            <p:nvPr/>
          </p:nvGrpSpPr>
          <p:grpSpPr>
            <a:xfrm>
              <a:off x="7358880" y="2490890"/>
              <a:ext cx="4464170" cy="3374596"/>
              <a:chOff x="7358880" y="2490890"/>
              <a:chExt cx="4464170" cy="337459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4A56DE-30D7-EDB9-D700-B6F57E47E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363"/>
              <a:stretch/>
            </p:blipFill>
            <p:spPr>
              <a:xfrm>
                <a:off x="7587455" y="2586846"/>
                <a:ext cx="4235595" cy="318053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6E77C3-44D2-093E-AE9E-89723B7FE85C}"/>
                  </a:ext>
                </a:extLst>
              </p:cNvPr>
              <p:cNvSpPr/>
              <p:nvPr/>
            </p:nvSpPr>
            <p:spPr>
              <a:xfrm>
                <a:off x="7358880" y="2490890"/>
                <a:ext cx="588825" cy="369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63D5CBF-9445-CA0A-97C7-1AD81C1C151A}"/>
                  </a:ext>
                </a:extLst>
              </p:cNvPr>
              <p:cNvSpPr/>
              <p:nvPr/>
            </p:nvSpPr>
            <p:spPr>
              <a:xfrm>
                <a:off x="7405026" y="5650075"/>
                <a:ext cx="713414" cy="215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DD698A-37ED-1E3F-923B-29957944B9B8}"/>
                </a:ext>
              </a:extLst>
            </p:cNvPr>
            <p:cNvSpPr txBox="1"/>
            <p:nvPr/>
          </p:nvSpPr>
          <p:spPr>
            <a:xfrm>
              <a:off x="9098864" y="2675557"/>
              <a:ext cx="1721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666666"/>
                  </a:solidFill>
                </a:rPr>
                <a:t>Simulation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735BA7-EB98-5817-5DB3-5BB380E275F8}"/>
              </a:ext>
            </a:extLst>
          </p:cNvPr>
          <p:cNvSpPr txBox="1"/>
          <p:nvPr/>
        </p:nvSpPr>
        <p:spPr>
          <a:xfrm>
            <a:off x="301806" y="5854073"/>
            <a:ext cx="6538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effectLst/>
                <a:latin typeface="CMBX12"/>
              </a:rPr>
              <a:t>Phase contrast neutron imaging compared to wave propagation- and </a:t>
            </a:r>
            <a:r>
              <a:rPr lang="en-GB" sz="1300" b="1" dirty="0" err="1">
                <a:effectLst/>
                <a:latin typeface="CMBX12"/>
              </a:rPr>
              <a:t>McStas</a:t>
            </a:r>
            <a:r>
              <a:rPr lang="en-GB" sz="1300" b="1" dirty="0">
                <a:effectLst/>
                <a:latin typeface="CMBX12"/>
              </a:rPr>
              <a:t> simulations</a:t>
            </a:r>
            <a:r>
              <a:rPr lang="en-GB" sz="1300" dirty="0">
                <a:effectLst/>
                <a:latin typeface="CMBX12"/>
              </a:rPr>
              <a:t>, </a:t>
            </a:r>
          </a:p>
          <a:p>
            <a:r>
              <a:rPr lang="en-GB" sz="1300" dirty="0">
                <a:effectLst/>
                <a:latin typeface="CMR10"/>
              </a:rPr>
              <a:t>E. B. Naver,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M. </a:t>
            </a:r>
            <a:r>
              <a:rPr lang="en-GB" sz="1300" dirty="0" err="1">
                <a:effectLst/>
                <a:latin typeface="CMR10"/>
              </a:rPr>
              <a:t>Bertelsen</a:t>
            </a:r>
            <a:r>
              <a:rPr lang="en-GB" sz="1300" dirty="0">
                <a:effectLst/>
                <a:latin typeface="CMR10"/>
              </a:rPr>
              <a:t>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M. </a:t>
            </a:r>
            <a:r>
              <a:rPr lang="en-GB" sz="1300" dirty="0" err="1">
                <a:effectLst/>
                <a:latin typeface="CMR10"/>
              </a:rPr>
              <a:t>Østergaard</a:t>
            </a:r>
            <a:r>
              <a:rPr lang="en-GB" sz="1300" dirty="0">
                <a:effectLst/>
                <a:latin typeface="CMR10"/>
              </a:rPr>
              <a:t>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D. Battaglia,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P. </a:t>
            </a:r>
            <a:r>
              <a:rPr lang="en-GB" sz="1300" dirty="0">
                <a:latin typeface="CMR10"/>
              </a:rPr>
              <a:t>K.</a:t>
            </a:r>
            <a:r>
              <a:rPr lang="en-GB" sz="1300" dirty="0">
                <a:effectLst/>
                <a:latin typeface="CMR10"/>
              </a:rPr>
              <a:t> </a:t>
            </a:r>
            <a:r>
              <a:rPr lang="en-GB" sz="1300" dirty="0" err="1">
                <a:effectLst/>
                <a:latin typeface="CMR10"/>
              </a:rPr>
              <a:t>Willendrup</a:t>
            </a:r>
            <a:r>
              <a:rPr lang="en-GB" sz="1300" dirty="0">
                <a:effectLst/>
                <a:latin typeface="CMR10"/>
              </a:rPr>
              <a:t>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P. </a:t>
            </a:r>
            <a:r>
              <a:rPr lang="en-GB" sz="1300" dirty="0" err="1">
                <a:effectLst/>
                <a:latin typeface="CMR10"/>
              </a:rPr>
              <a:t>Trtik</a:t>
            </a:r>
            <a:r>
              <a:rPr lang="en-GB" sz="1300" dirty="0">
                <a:effectLst/>
                <a:latin typeface="CMR10"/>
              </a:rPr>
              <a:t>,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S. Schmidt,</a:t>
            </a:r>
            <a:r>
              <a:rPr lang="en-GB" sz="1300" dirty="0">
                <a:effectLst/>
                <a:latin typeface="CMR7"/>
              </a:rPr>
              <a:t> </a:t>
            </a:r>
          </a:p>
          <a:p>
            <a:r>
              <a:rPr lang="en-GB" sz="1300" dirty="0">
                <a:effectLst/>
                <a:latin typeface="CMR10"/>
              </a:rPr>
              <a:t>H. Birkedal</a:t>
            </a:r>
            <a:r>
              <a:rPr lang="en-GB" sz="1300" dirty="0">
                <a:effectLst/>
                <a:latin typeface="CMR7"/>
              </a:rPr>
              <a:t> </a:t>
            </a:r>
            <a:r>
              <a:rPr lang="en-GB" sz="1300" dirty="0">
                <a:effectLst/>
                <a:latin typeface="CMR10"/>
              </a:rPr>
              <a:t>and L. T. Kuhn</a:t>
            </a:r>
            <a:r>
              <a:rPr lang="en-GB" sz="1300" dirty="0">
                <a:latin typeface="CMR7"/>
              </a:rPr>
              <a:t>, Journal of Applied </a:t>
            </a:r>
            <a:r>
              <a:rPr lang="en-GB" sz="1300" dirty="0" err="1">
                <a:latin typeface="CMR7"/>
              </a:rPr>
              <a:t>Crystalography</a:t>
            </a:r>
            <a:r>
              <a:rPr lang="en-GB" sz="1300" dirty="0">
                <a:latin typeface="CMR7"/>
              </a:rPr>
              <a:t> (2024)</a:t>
            </a:r>
            <a:endParaRPr lang="en-GB" sz="13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FD5E74-C9A5-5ADD-DBBC-047C84C0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74" y="2801433"/>
            <a:ext cx="4689288" cy="22212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EC228E-02AE-5760-3D8E-D6E87493D7A8}"/>
              </a:ext>
            </a:extLst>
          </p:cNvPr>
          <p:cNvSpPr txBox="1"/>
          <p:nvPr/>
        </p:nvSpPr>
        <p:spPr>
          <a:xfrm>
            <a:off x="4887447" y="2576699"/>
            <a:ext cx="113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sample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041E67-992F-FBC0-105F-AE33403FD9A8}"/>
              </a:ext>
            </a:extLst>
          </p:cNvPr>
          <p:cNvSpPr/>
          <p:nvPr/>
        </p:nvSpPr>
        <p:spPr>
          <a:xfrm>
            <a:off x="1027829" y="2516883"/>
            <a:ext cx="3185640" cy="56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2C8774-11CB-C166-97D9-CEEE619F9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52" y="2538954"/>
            <a:ext cx="5227076" cy="33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773539" cy="4768062"/>
          </a:xfrm>
        </p:spPr>
        <p:txBody>
          <a:bodyPr/>
          <a:lstStyle/>
          <a:p>
            <a:pPr lvl="1"/>
            <a:r>
              <a:rPr lang="en-US" dirty="0"/>
              <a:t>Joins beamtimes, simulates what is going on</a:t>
            </a:r>
          </a:p>
          <a:p>
            <a:pPr lvl="1"/>
            <a:r>
              <a:rPr lang="en-US" dirty="0"/>
              <a:t>Attempts to help with decision making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on beamtime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F52DF-E2CB-0E9E-5D9B-6AFBD925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20" y="1908972"/>
            <a:ext cx="6164278" cy="4931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06F7A-CAAF-4ED8-0E7D-CD6A2448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0598" y="3125020"/>
            <a:ext cx="3629028" cy="2721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E7C2A7-69F1-42FE-575B-E3EDF7F4C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222" y="2672434"/>
            <a:ext cx="2577998" cy="3629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5EBF0-5C16-CF4A-EC6D-ACF4B561D57E}"/>
              </a:ext>
            </a:extLst>
          </p:cNvPr>
          <p:cNvSpPr txBox="1"/>
          <p:nvPr/>
        </p:nvSpPr>
        <p:spPr>
          <a:xfrm>
            <a:off x="7096539" y="1796570"/>
            <a:ext cx="410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SENJU @ J-PARC</a:t>
            </a:r>
          </a:p>
          <a:p>
            <a:pPr algn="ctr"/>
            <a:r>
              <a:rPr lang="en-SE" dirty="0">
                <a:solidFill>
                  <a:srgbClr val="666666"/>
                </a:solidFill>
              </a:rPr>
              <a:t>TimePix 3 detector + battery sample</a:t>
            </a:r>
          </a:p>
        </p:txBody>
      </p:sp>
    </p:spTree>
    <p:extLst>
      <p:ext uri="{BB962C8B-B14F-4D97-AF65-F5344CB8AC3E}">
        <p14:creationId xmlns:p14="http://schemas.microsoft.com/office/powerpoint/2010/main" val="15473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682557" cy="4768062"/>
          </a:xfrm>
        </p:spPr>
        <p:txBody>
          <a:bodyPr/>
          <a:lstStyle/>
          <a:p>
            <a:pPr lvl="1"/>
            <a:r>
              <a:rPr lang="en-US" dirty="0"/>
              <a:t>Decompose signals</a:t>
            </a:r>
          </a:p>
          <a:p>
            <a:pPr lvl="1"/>
            <a:r>
              <a:rPr lang="en-US" dirty="0"/>
              <a:t>Sample, Sample holder and Cryostat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Experiment planning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F99A-3DDC-9A0F-25EA-475C0E40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8" y="2636371"/>
            <a:ext cx="3223094" cy="263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346252-61CA-3A82-9270-CABEB299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82" y="3966446"/>
            <a:ext cx="3926387" cy="2723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B121F-542E-4C10-20F4-C153D63F1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40" y="1184564"/>
            <a:ext cx="3832964" cy="2685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128B19-951D-FD2E-D00F-AD0CDB5B7E6A}"/>
              </a:ext>
            </a:extLst>
          </p:cNvPr>
          <p:cNvSpPr txBox="1"/>
          <p:nvPr/>
        </p:nvSpPr>
        <p:spPr>
          <a:xfrm>
            <a:off x="491648" y="5762263"/>
            <a:ext cx="572968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00" b="1" dirty="0" err="1"/>
              <a:t>Single-domain</a:t>
            </a:r>
            <a:r>
              <a:rPr lang="sv-SE" sz="1300" b="1" dirty="0"/>
              <a:t> </a:t>
            </a:r>
            <a:r>
              <a:rPr lang="sv-SE" sz="1300" b="1" dirty="0" err="1"/>
              <a:t>stripe</a:t>
            </a:r>
            <a:r>
              <a:rPr lang="sv-SE" sz="1300" b="1" dirty="0"/>
              <a:t> order in a </a:t>
            </a:r>
            <a:r>
              <a:rPr lang="sv-SE" sz="1300" b="1" dirty="0" err="1"/>
              <a:t>high-temperature</a:t>
            </a:r>
            <a:r>
              <a:rPr lang="sv-SE" sz="1300" b="1" dirty="0"/>
              <a:t> </a:t>
            </a:r>
            <a:r>
              <a:rPr lang="sv-SE" sz="1300" b="1" dirty="0" err="1"/>
              <a:t>superconductor</a:t>
            </a:r>
            <a:r>
              <a:rPr lang="sv-SE" sz="1300" b="1" dirty="0"/>
              <a:t>, </a:t>
            </a:r>
          </a:p>
          <a:p>
            <a:r>
              <a:rPr lang="sv-SE" sz="1300" dirty="0" err="1"/>
              <a:t>Simutis</a:t>
            </a:r>
            <a:r>
              <a:rPr lang="sv-SE" sz="1300" dirty="0"/>
              <a:t>, G., </a:t>
            </a:r>
            <a:r>
              <a:rPr lang="sv-SE" sz="1300" dirty="0" err="1"/>
              <a:t>Küspert</a:t>
            </a:r>
            <a:r>
              <a:rPr lang="sv-SE" sz="1300" dirty="0"/>
              <a:t>, J., Wang, Q. </a:t>
            </a:r>
            <a:r>
              <a:rPr lang="sv-SE" sz="1300" i="1" dirty="0"/>
              <a:t>et al.,</a:t>
            </a:r>
            <a:endParaRPr lang="sv-SE" sz="1300" b="1" dirty="0"/>
          </a:p>
          <a:p>
            <a:r>
              <a:rPr lang="sv-SE" sz="1300" i="1" dirty="0" err="1"/>
              <a:t>Commun</a:t>
            </a:r>
            <a:r>
              <a:rPr lang="sv-SE" sz="1300" i="1" dirty="0"/>
              <a:t> </a:t>
            </a:r>
            <a:r>
              <a:rPr lang="sv-SE" sz="1300" i="1" dirty="0" err="1"/>
              <a:t>Phys</a:t>
            </a:r>
            <a:r>
              <a:rPr lang="sv-SE" sz="1300" dirty="0"/>
              <a:t> </a:t>
            </a:r>
            <a:r>
              <a:rPr lang="sv-SE" sz="1300" b="1" dirty="0"/>
              <a:t>5</a:t>
            </a:r>
            <a:r>
              <a:rPr lang="sv-SE" sz="1300" dirty="0"/>
              <a:t>, 296 (2022).</a:t>
            </a:r>
            <a:endParaRPr lang="sv-SE" sz="1300" dirty="0">
              <a:solidFill>
                <a:srgbClr val="666666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5D91D7-0111-7EBC-3A70-C9209DA6F696}"/>
              </a:ext>
            </a:extLst>
          </p:cNvPr>
          <p:cNvGrpSpPr/>
          <p:nvPr/>
        </p:nvGrpSpPr>
        <p:grpSpPr>
          <a:xfrm>
            <a:off x="1883991" y="2636371"/>
            <a:ext cx="5454047" cy="2723352"/>
            <a:chOff x="1883991" y="2636371"/>
            <a:chExt cx="5454047" cy="27233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B534CA-6DE8-4C50-5A1D-CC76A9CF8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9034" y="2673101"/>
              <a:ext cx="3359004" cy="26285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AD2D5A-78C2-A3CF-988C-80F3D060A3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9735" y="2636371"/>
              <a:ext cx="1509299" cy="140579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82D40E-D90C-9681-D974-C6939D59183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735" y="4382986"/>
              <a:ext cx="1509299" cy="97673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F1C4B3-0F4E-18CB-923D-E4AC6AFBBE4E}"/>
                </a:ext>
              </a:extLst>
            </p:cNvPr>
            <p:cNvSpPr/>
            <p:nvPr/>
          </p:nvSpPr>
          <p:spPr>
            <a:xfrm>
              <a:off x="1883991" y="4042161"/>
              <a:ext cx="654110" cy="3443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092A64-96B7-5647-F1C5-8EF27D3F6633}"/>
                </a:ext>
              </a:extLst>
            </p:cNvPr>
            <p:cNvSpPr/>
            <p:nvPr/>
          </p:nvSpPr>
          <p:spPr>
            <a:xfrm>
              <a:off x="3979034" y="2636371"/>
              <a:ext cx="3359004" cy="2723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18645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Working together on simulations</a:t>
            </a:r>
          </a:p>
        </p:txBody>
      </p:sp>
    </p:spTree>
    <p:extLst>
      <p:ext uri="{BB962C8B-B14F-4D97-AF65-F5344CB8AC3E}">
        <p14:creationId xmlns:p14="http://schemas.microsoft.com/office/powerpoint/2010/main" val="33889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Simulations</a:t>
            </a:r>
          </a:p>
          <a:p>
            <a:pPr lvl="2"/>
            <a:r>
              <a:rPr lang="en-US" dirty="0" err="1"/>
              <a:t>McStas</a:t>
            </a:r>
            <a:r>
              <a:rPr lang="en-US" dirty="0"/>
              <a:t>: Monte Carlo Ray-tracing</a:t>
            </a:r>
          </a:p>
          <a:p>
            <a:pPr lvl="2"/>
            <a:r>
              <a:rPr lang="en-US" dirty="0" err="1"/>
              <a:t>NCrystal</a:t>
            </a:r>
            <a:r>
              <a:rPr lang="en-US" dirty="0"/>
              <a:t>: Thermal neutron scattering kernels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Modelling group @ DMSC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69FD0E57-F372-3821-E325-75035645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9" y="1293782"/>
            <a:ext cx="1834451" cy="10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NX6A4141m.jpg">
            <a:extLst>
              <a:ext uri="{FF2B5EF4-FFF2-40B4-BE49-F238E27FC236}">
                <a16:creationId xmlns:a16="http://schemas.microsoft.com/office/drawing/2014/main" id="{9CDF07AC-5644-3F91-E5E9-2F333DF472D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44933" y="3946431"/>
            <a:ext cx="1616621" cy="2196858"/>
          </a:xfrm>
          <a:prstGeom prst="rect">
            <a:avLst/>
          </a:prstGeom>
          <a:ln w="1260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22960D-DFF0-F9D7-73E1-21E0C285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134" y="3711130"/>
            <a:ext cx="2161490" cy="2432159"/>
          </a:xfrm>
          <a:prstGeom prst="rect">
            <a:avLst/>
          </a:prstGeom>
        </p:spPr>
      </p:pic>
      <p:pic>
        <p:nvPicPr>
          <p:cNvPr id="68" name="pasted-movie.png" descr="pasted-movie.png">
            <a:extLst>
              <a:ext uri="{FF2B5EF4-FFF2-40B4-BE49-F238E27FC236}">
                <a16:creationId xmlns:a16="http://schemas.microsoft.com/office/drawing/2014/main" id="{62D4F66B-7DA4-94F0-9D4A-FA9A32E5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698" y="3758969"/>
            <a:ext cx="1929546" cy="23560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94DFC49-3543-8AB3-F547-54797B8D47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" t="3628"/>
          <a:stretch/>
        </p:blipFill>
        <p:spPr>
          <a:xfrm>
            <a:off x="9145120" y="1664805"/>
            <a:ext cx="1807801" cy="43542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6487730-81E7-C63C-EE7F-40EFD96EF1A3}"/>
              </a:ext>
            </a:extLst>
          </p:cNvPr>
          <p:cNvSpPr txBox="1"/>
          <p:nvPr/>
        </p:nvSpPr>
        <p:spPr>
          <a:xfrm>
            <a:off x="1089567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Peter Willendrup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3968FB-1ED8-5AE5-BA2F-68C5BB6E55B3}"/>
              </a:ext>
            </a:extLst>
          </p:cNvPr>
          <p:cNvSpPr txBox="1"/>
          <p:nvPr/>
        </p:nvSpPr>
        <p:spPr>
          <a:xfrm>
            <a:off x="3357490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CC2307-4F04-2F77-46EC-5A33295AAED1}"/>
              </a:ext>
            </a:extLst>
          </p:cNvPr>
          <p:cNvSpPr txBox="1"/>
          <p:nvPr/>
        </p:nvSpPr>
        <p:spPr>
          <a:xfrm>
            <a:off x="5846269" y="6124614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Thomas Kittelmann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5621CA8-419B-EF78-F0AD-418CC0BA46B4}"/>
              </a:ext>
            </a:extLst>
          </p:cNvPr>
          <p:cNvSpPr txBox="1"/>
          <p:nvPr/>
        </p:nvSpPr>
        <p:spPr>
          <a:xfrm>
            <a:off x="8482021" y="6124614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Torben Nielsen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A0B9DA-6AFE-DD68-4F2C-DE94D4E8D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653" y="3695462"/>
            <a:ext cx="1834451" cy="2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Instrument Data Scientist role</a:t>
            </a:r>
          </a:p>
          <a:p>
            <a:pPr lvl="1"/>
            <a:r>
              <a:rPr lang="en-US" dirty="0"/>
              <a:t>Makes models of instruments</a:t>
            </a:r>
          </a:p>
          <a:p>
            <a:pPr lvl="1"/>
            <a:r>
              <a:rPr lang="en-US" dirty="0"/>
              <a:t>Supported by simulation group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Simulations at 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C7FC8-E8A9-57F8-3F89-969D4A78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46" y="5203917"/>
            <a:ext cx="1962520" cy="6201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EE9565-3E48-D4BE-3C52-36DC93B9E809}"/>
              </a:ext>
            </a:extLst>
          </p:cNvPr>
          <p:cNvSpPr/>
          <p:nvPr/>
        </p:nvSpPr>
        <p:spPr>
          <a:xfrm>
            <a:off x="5918298" y="1127091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096D64-BA86-9D7A-3F5E-44D216712DCB}"/>
              </a:ext>
            </a:extLst>
          </p:cNvPr>
          <p:cNvSpPr/>
          <p:nvPr/>
        </p:nvSpPr>
        <p:spPr>
          <a:xfrm>
            <a:off x="5918298" y="1996826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4695F0-7BB6-7CDB-D608-5F60EC987E06}"/>
              </a:ext>
            </a:extLst>
          </p:cNvPr>
          <p:cNvSpPr/>
          <p:nvPr/>
        </p:nvSpPr>
        <p:spPr>
          <a:xfrm>
            <a:off x="5918298" y="2860409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682E5C-DC74-42CC-8A6B-E09398ED180F}"/>
              </a:ext>
            </a:extLst>
          </p:cNvPr>
          <p:cNvSpPr/>
          <p:nvPr/>
        </p:nvSpPr>
        <p:spPr>
          <a:xfrm>
            <a:off x="5929351" y="3725857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73EE89-8F61-A6DB-0A6B-7148F81B8585}"/>
              </a:ext>
            </a:extLst>
          </p:cNvPr>
          <p:cNvSpPr/>
          <p:nvPr/>
        </p:nvSpPr>
        <p:spPr>
          <a:xfrm>
            <a:off x="5929351" y="4591305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00EC0D-41A6-9584-4D18-55DCCA480B37}"/>
              </a:ext>
            </a:extLst>
          </p:cNvPr>
          <p:cNvSpPr/>
          <p:nvPr/>
        </p:nvSpPr>
        <p:spPr>
          <a:xfrm>
            <a:off x="5929350" y="5454888"/>
            <a:ext cx="1507107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/>
              <a:t>Instrument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2DC90B-0BDE-FE89-7B93-9FF10BEF04C6}"/>
              </a:ext>
            </a:extLst>
          </p:cNvPr>
          <p:cNvSpPr/>
          <p:nvPr/>
        </p:nvSpPr>
        <p:spPr>
          <a:xfrm>
            <a:off x="8205977" y="3265961"/>
            <a:ext cx="1058630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IDS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6A1342-81FB-588A-38D8-FB6B09C9CC09}"/>
              </a:ext>
            </a:extLst>
          </p:cNvPr>
          <p:cNvSpPr/>
          <p:nvPr/>
        </p:nvSpPr>
        <p:spPr>
          <a:xfrm>
            <a:off x="8233331" y="1495825"/>
            <a:ext cx="1058630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IDS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920427-BEF4-3BE5-64E3-860DA3BA425D}"/>
              </a:ext>
            </a:extLst>
          </p:cNvPr>
          <p:cNvSpPr/>
          <p:nvPr/>
        </p:nvSpPr>
        <p:spPr>
          <a:xfrm>
            <a:off x="8233826" y="5023097"/>
            <a:ext cx="1058630" cy="738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IDS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0731FF-93C9-8D03-1112-705ED7D2751C}"/>
              </a:ext>
            </a:extLst>
          </p:cNvPr>
          <p:cNvSpPr/>
          <p:nvPr/>
        </p:nvSpPr>
        <p:spPr>
          <a:xfrm>
            <a:off x="10023331" y="2990377"/>
            <a:ext cx="1777504" cy="12895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Simulation </a:t>
            </a:r>
          </a:p>
          <a:p>
            <a:pPr algn="ctr"/>
            <a:r>
              <a:rPr lang="en-SE" dirty="0"/>
              <a:t>group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004D7D-73AF-A61A-6223-94C75336C3AC}"/>
              </a:ext>
            </a:extLst>
          </p:cNvPr>
          <p:cNvCxnSpPr>
            <a:cxnSpLocks/>
            <a:stCxn id="21" idx="1"/>
            <a:endCxn id="19" idx="6"/>
          </p:cNvCxnSpPr>
          <p:nvPr/>
        </p:nvCxnSpPr>
        <p:spPr>
          <a:xfrm flipH="1" flipV="1">
            <a:off x="9291961" y="1865010"/>
            <a:ext cx="991679" cy="131421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68EFD4-4CB2-13E3-6CB3-E34D63B8F298}"/>
              </a:ext>
            </a:extLst>
          </p:cNvPr>
          <p:cNvCxnSpPr>
            <a:cxnSpLocks/>
            <a:stCxn id="20" idx="1"/>
            <a:endCxn id="16" idx="6"/>
          </p:cNvCxnSpPr>
          <p:nvPr/>
        </p:nvCxnSpPr>
        <p:spPr>
          <a:xfrm flipH="1" flipV="1">
            <a:off x="7436458" y="4960490"/>
            <a:ext cx="952401" cy="1707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C4B8C4-8030-8F90-719C-324A241A92BA}"/>
              </a:ext>
            </a:extLst>
          </p:cNvPr>
          <p:cNvCxnSpPr>
            <a:cxnSpLocks/>
            <a:stCxn id="20" idx="3"/>
            <a:endCxn id="17" idx="6"/>
          </p:cNvCxnSpPr>
          <p:nvPr/>
        </p:nvCxnSpPr>
        <p:spPr>
          <a:xfrm flipH="1">
            <a:off x="7436457" y="5653335"/>
            <a:ext cx="952402" cy="1707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DF346-C912-4CA7-2DA6-1252A842D5A2}"/>
              </a:ext>
            </a:extLst>
          </p:cNvPr>
          <p:cNvCxnSpPr>
            <a:cxnSpLocks/>
            <a:stCxn id="19" idx="1"/>
            <a:endCxn id="7" idx="6"/>
          </p:cNvCxnSpPr>
          <p:nvPr/>
        </p:nvCxnSpPr>
        <p:spPr>
          <a:xfrm flipH="1" flipV="1">
            <a:off x="7425405" y="1496276"/>
            <a:ext cx="962959" cy="1076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DCFAF9-37B8-3B37-01EA-C5D9AE6BAE0D}"/>
              </a:ext>
            </a:extLst>
          </p:cNvPr>
          <p:cNvCxnSpPr>
            <a:cxnSpLocks/>
            <a:stCxn id="19" idx="3"/>
            <a:endCxn id="13" idx="6"/>
          </p:cNvCxnSpPr>
          <p:nvPr/>
        </p:nvCxnSpPr>
        <p:spPr>
          <a:xfrm flipH="1">
            <a:off x="7425405" y="2126063"/>
            <a:ext cx="962959" cy="2399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669357-F093-B133-7DBF-C53F384154E7}"/>
              </a:ext>
            </a:extLst>
          </p:cNvPr>
          <p:cNvCxnSpPr>
            <a:cxnSpLocks/>
            <a:stCxn id="18" idx="1"/>
            <a:endCxn id="14" idx="6"/>
          </p:cNvCxnSpPr>
          <p:nvPr/>
        </p:nvCxnSpPr>
        <p:spPr>
          <a:xfrm flipH="1" flipV="1">
            <a:off x="7425405" y="3229594"/>
            <a:ext cx="935605" cy="14449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98B60DF-A8D7-2451-74FF-6DE171EEB2C0}"/>
              </a:ext>
            </a:extLst>
          </p:cNvPr>
          <p:cNvCxnSpPr>
            <a:cxnSpLocks/>
            <a:stCxn id="18" idx="3"/>
            <a:endCxn id="15" idx="6"/>
          </p:cNvCxnSpPr>
          <p:nvPr/>
        </p:nvCxnSpPr>
        <p:spPr>
          <a:xfrm flipH="1">
            <a:off x="7436458" y="3896199"/>
            <a:ext cx="924552" cy="19884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5238AF-A962-5753-7131-5FDE4DAC4C56}"/>
              </a:ext>
            </a:extLst>
          </p:cNvPr>
          <p:cNvCxnSpPr>
            <a:cxnSpLocks/>
            <a:stCxn id="21" idx="2"/>
            <a:endCxn id="18" idx="6"/>
          </p:cNvCxnSpPr>
          <p:nvPr/>
        </p:nvCxnSpPr>
        <p:spPr>
          <a:xfrm flipH="1">
            <a:off x="9264607" y="3635146"/>
            <a:ext cx="75872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6ECC7B-5B6C-82C8-E607-2F9D7E0A022C}"/>
              </a:ext>
            </a:extLst>
          </p:cNvPr>
          <p:cNvCxnSpPr>
            <a:cxnSpLocks/>
            <a:stCxn id="21" idx="3"/>
            <a:endCxn id="20" idx="6"/>
          </p:cNvCxnSpPr>
          <p:nvPr/>
        </p:nvCxnSpPr>
        <p:spPr>
          <a:xfrm flipH="1">
            <a:off x="9292456" y="4091066"/>
            <a:ext cx="991184" cy="130121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mcstas_logo_371x218.png">
            <a:extLst>
              <a:ext uri="{FF2B5EF4-FFF2-40B4-BE49-F238E27FC236}">
                <a16:creationId xmlns:a16="http://schemas.microsoft.com/office/drawing/2014/main" id="{CD4876A9-1F16-D100-92C3-81DF60FF2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580" y="3324057"/>
            <a:ext cx="1472943" cy="86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BA659AB-4014-AA32-67DD-9EBA69DCB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242" y="4453414"/>
            <a:ext cx="1656448" cy="5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can we do together?</a:t>
            </a:r>
          </a:p>
        </p:txBody>
      </p:sp>
    </p:spTree>
    <p:extLst>
      <p:ext uri="{BB962C8B-B14F-4D97-AF65-F5344CB8AC3E}">
        <p14:creationId xmlns:p14="http://schemas.microsoft.com/office/powerpoint/2010/main" val="35043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2CAC046-FEAB-4AD8-D3DF-A26B538DA20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094067" y="1961723"/>
            <a:ext cx="6019500" cy="33338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530920-F133-D5E0-D449-A7F25D12ABEE}"/>
              </a:ext>
            </a:extLst>
          </p:cNvPr>
          <p:cNvSpPr txBox="1"/>
          <p:nvPr/>
        </p:nvSpPr>
        <p:spPr>
          <a:xfrm>
            <a:off x="8002236" y="338879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solidFill>
                  <a:srgbClr val="666666"/>
                </a:solidFill>
              </a:rPr>
              <a:t>Time spent coding</a:t>
            </a:r>
          </a:p>
          <a:p>
            <a:pPr algn="ctr"/>
            <a:r>
              <a:rPr lang="en-SE" sz="2400" dirty="0">
                <a:solidFill>
                  <a:srgbClr val="666666"/>
                </a:solidFill>
              </a:rPr>
              <a:t>Computing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59B08-CC05-29A0-E7B2-B762E5CAE486}"/>
              </a:ext>
            </a:extLst>
          </p:cNvPr>
          <p:cNvSpPr txBox="1"/>
          <p:nvPr/>
        </p:nvSpPr>
        <p:spPr>
          <a:xfrm>
            <a:off x="1584160" y="4104552"/>
            <a:ext cx="268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solidFill>
                  <a:srgbClr val="666666"/>
                </a:solidFill>
              </a:rPr>
              <a:t>Simulation output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When to use simulations?</a:t>
            </a:r>
          </a:p>
          <a:p>
            <a:pPr lvl="1"/>
            <a:r>
              <a:rPr lang="en-US" dirty="0"/>
              <a:t>Basic cost / benefit analysis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from future ESS-user perspective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90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89932" cy="4768062"/>
          </a:xfrm>
        </p:spPr>
        <p:txBody>
          <a:bodyPr/>
          <a:lstStyle/>
          <a:p>
            <a:pPr lvl="1"/>
            <a:r>
              <a:rPr lang="en-US" dirty="0"/>
              <a:t>Instruments models available</a:t>
            </a:r>
          </a:p>
          <a:p>
            <a:pPr lvl="1"/>
            <a:r>
              <a:rPr lang="en-US" dirty="0"/>
              <a:t>Sample environment models available</a:t>
            </a:r>
          </a:p>
          <a:p>
            <a:pPr lvl="1"/>
            <a:r>
              <a:rPr lang="en-US" dirty="0"/>
              <a:t>Sample example models available</a:t>
            </a:r>
          </a:p>
          <a:p>
            <a:pPr lvl="1"/>
            <a:r>
              <a:rPr lang="en-US" dirty="0"/>
              <a:t>Simple method to combine these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decrease costs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3E40A-B353-0E52-C44C-6248A4320860}"/>
              </a:ext>
            </a:extLst>
          </p:cNvPr>
          <p:cNvGrpSpPr/>
          <p:nvPr/>
        </p:nvGrpSpPr>
        <p:grpSpPr>
          <a:xfrm>
            <a:off x="9198566" y="1128285"/>
            <a:ext cx="2786357" cy="3678700"/>
            <a:chOff x="8980852" y="2857500"/>
            <a:chExt cx="2786357" cy="36787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E3EDD6D-F793-3E9E-87A1-71F1599C4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0852" y="3194566"/>
              <a:ext cx="2786357" cy="334163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359885-9C88-B653-B399-C804A94A3F73}"/>
                </a:ext>
              </a:extLst>
            </p:cNvPr>
            <p:cNvSpPr/>
            <p:nvPr/>
          </p:nvSpPr>
          <p:spPr>
            <a:xfrm>
              <a:off x="9267999" y="3291607"/>
              <a:ext cx="504739" cy="134476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DA8E8-392A-2A59-5FFE-9F6AB82A051B}"/>
                </a:ext>
              </a:extLst>
            </p:cNvPr>
            <p:cNvSpPr txBox="1"/>
            <p:nvPr/>
          </p:nvSpPr>
          <p:spPr>
            <a:xfrm>
              <a:off x="9267999" y="2857500"/>
              <a:ext cx="221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</a:rPr>
                <a:t>I</a:t>
              </a:r>
              <a:r>
                <a:rPr lang="en-SE" dirty="0">
                  <a:solidFill>
                    <a:srgbClr val="666666"/>
                  </a:solidFill>
                </a:rPr>
                <a:t>nstrument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A324AF-FB3B-07F4-1DD1-6CEFBEC7781C}"/>
              </a:ext>
            </a:extLst>
          </p:cNvPr>
          <p:cNvGrpSpPr/>
          <p:nvPr/>
        </p:nvGrpSpPr>
        <p:grpSpPr>
          <a:xfrm>
            <a:off x="1505121" y="3594311"/>
            <a:ext cx="3764692" cy="1499513"/>
            <a:chOff x="3204519" y="4389310"/>
            <a:chExt cx="3764692" cy="1499513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C5321BE-0263-5CB3-4551-80FE7A3B7776}"/>
                </a:ext>
              </a:extLst>
            </p:cNvPr>
            <p:cNvSpPr/>
            <p:nvPr/>
          </p:nvSpPr>
          <p:spPr>
            <a:xfrm>
              <a:off x="3204519" y="4389310"/>
              <a:ext cx="3764692" cy="14995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5E738A-A6F1-AE2A-56A5-3EBD684B1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3749" y="4684817"/>
              <a:ext cx="2866707" cy="98047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D545C34-9C1D-0BBB-45F5-FEA0AA286767}"/>
                </a:ext>
              </a:extLst>
            </p:cNvPr>
            <p:cNvSpPr/>
            <p:nvPr/>
          </p:nvSpPr>
          <p:spPr>
            <a:xfrm>
              <a:off x="3217025" y="4684817"/>
              <a:ext cx="693137" cy="98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BB9BA8-6D98-94AA-A7DA-954043A2B01A}"/>
                </a:ext>
              </a:extLst>
            </p:cNvPr>
            <p:cNvSpPr txBox="1"/>
            <p:nvPr/>
          </p:nvSpPr>
          <p:spPr>
            <a:xfrm>
              <a:off x="3413273" y="4717892"/>
              <a:ext cx="13134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SE" sz="1400" dirty="0">
                  <a:solidFill>
                    <a:srgbClr val="666666"/>
                  </a:solidFill>
                </a:rPr>
                <a:t>Instrument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9C6A2E-71EA-C6E5-77A1-33838C62045C}"/>
                </a:ext>
              </a:extLst>
            </p:cNvPr>
            <p:cNvSpPr txBox="1"/>
            <p:nvPr/>
          </p:nvSpPr>
          <p:spPr>
            <a:xfrm>
              <a:off x="3413273" y="5024166"/>
              <a:ext cx="13134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SE" sz="1400" dirty="0">
                  <a:solidFill>
                    <a:srgbClr val="666666"/>
                  </a:solidFill>
                </a:rPr>
                <a:t>Sample env.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250849-6C69-5522-8CB1-CE1F0B9A548D}"/>
                </a:ext>
              </a:extLst>
            </p:cNvPr>
            <p:cNvSpPr txBox="1"/>
            <p:nvPr/>
          </p:nvSpPr>
          <p:spPr>
            <a:xfrm>
              <a:off x="3413273" y="5316898"/>
              <a:ext cx="13134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SE" sz="1400" dirty="0">
                  <a:solidFill>
                    <a:srgbClr val="666666"/>
                  </a:solidFill>
                </a:rPr>
                <a:t>Sample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AC394B2-8DDE-A2BE-62B0-A4FC79D44BF9}"/>
                </a:ext>
              </a:extLst>
            </p:cNvPr>
            <p:cNvSpPr/>
            <p:nvPr/>
          </p:nvSpPr>
          <p:spPr>
            <a:xfrm>
              <a:off x="4775440" y="4806045"/>
              <a:ext cx="1554517" cy="174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EE0E965-9505-5853-513B-458CF343834F}"/>
                </a:ext>
              </a:extLst>
            </p:cNvPr>
            <p:cNvSpPr/>
            <p:nvPr/>
          </p:nvSpPr>
          <p:spPr>
            <a:xfrm>
              <a:off x="4811740" y="5068918"/>
              <a:ext cx="1554517" cy="174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870672C-7A0D-87FF-E6D8-BF6803D3EA8C}"/>
                </a:ext>
              </a:extLst>
            </p:cNvPr>
            <p:cNvSpPr/>
            <p:nvPr/>
          </p:nvSpPr>
          <p:spPr>
            <a:xfrm>
              <a:off x="4783152" y="5370138"/>
              <a:ext cx="1554517" cy="174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46BCB4-0791-CF7A-BEDB-39E6BE17FC08}"/>
                </a:ext>
              </a:extLst>
            </p:cNvPr>
            <p:cNvSpPr txBox="1"/>
            <p:nvPr/>
          </p:nvSpPr>
          <p:spPr>
            <a:xfrm>
              <a:off x="4720452" y="4731434"/>
              <a:ext cx="131341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300" dirty="0">
                  <a:solidFill>
                    <a:srgbClr val="666666"/>
                  </a:solidFill>
                </a:rPr>
                <a:t>BIFROST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72862A6-BB00-4134-7D75-8C2F10595B56}"/>
                </a:ext>
              </a:extLst>
            </p:cNvPr>
            <p:cNvSpPr txBox="1"/>
            <p:nvPr/>
          </p:nvSpPr>
          <p:spPr>
            <a:xfrm>
              <a:off x="4720450" y="5330784"/>
              <a:ext cx="169986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300" dirty="0">
                  <a:solidFill>
                    <a:srgbClr val="666666"/>
                  </a:solidFill>
                </a:rPr>
                <a:t>Proposal 18364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D247B2A-30D4-3A6F-023E-A15E04B95973}"/>
                </a:ext>
              </a:extLst>
            </p:cNvPr>
            <p:cNvSpPr txBox="1"/>
            <p:nvPr/>
          </p:nvSpPr>
          <p:spPr>
            <a:xfrm>
              <a:off x="4720451" y="5034925"/>
              <a:ext cx="161721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300" dirty="0">
                  <a:solidFill>
                    <a:srgbClr val="666666"/>
                  </a:solidFill>
                </a:rPr>
                <a:t>Orange Cryostat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B270AAE-E695-CE8B-3416-2D4F04766F3E}"/>
                </a:ext>
              </a:extLst>
            </p:cNvPr>
            <p:cNvSpPr/>
            <p:nvPr/>
          </p:nvSpPr>
          <p:spPr>
            <a:xfrm>
              <a:off x="6713838" y="4684932"/>
              <a:ext cx="250900" cy="98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C03F28-40A4-CECE-7858-D0BF6CC8F2A7}"/>
              </a:ext>
            </a:extLst>
          </p:cNvPr>
          <p:cNvGrpSpPr/>
          <p:nvPr/>
        </p:nvGrpSpPr>
        <p:grpSpPr>
          <a:xfrm>
            <a:off x="6901639" y="358544"/>
            <a:ext cx="2597234" cy="3190373"/>
            <a:chOff x="6670766" y="3088067"/>
            <a:chExt cx="2597234" cy="3190373"/>
          </a:xfrm>
        </p:grpSpPr>
        <p:pic>
          <p:nvPicPr>
            <p:cNvPr id="52" name="OC70mmglamourshot-1RTJO1.jpg">
              <a:extLst>
                <a:ext uri="{FF2B5EF4-FFF2-40B4-BE49-F238E27FC236}">
                  <a16:creationId xmlns:a16="http://schemas.microsoft.com/office/drawing/2014/main" id="{0181DD39-D06F-B8BD-7FBC-C2DF5A337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8899" y="3669655"/>
              <a:ext cx="1296240" cy="2608785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D561E1E-574E-6F4C-232A-6A61DFEAD01B}"/>
                </a:ext>
              </a:extLst>
            </p:cNvPr>
            <p:cNvCxnSpPr>
              <a:cxnSpLocks/>
            </p:cNvCxnSpPr>
            <p:nvPr/>
          </p:nvCxnSpPr>
          <p:spPr>
            <a:xfrm>
              <a:off x="8365664" y="3762446"/>
              <a:ext cx="902336" cy="529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89065A4-B58F-B113-26E1-09D5AAFD9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5664" y="5636676"/>
              <a:ext cx="889176" cy="6417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CED655-3915-62E1-557B-7CA7899BEB18}"/>
                </a:ext>
              </a:extLst>
            </p:cNvPr>
            <p:cNvSpPr/>
            <p:nvPr/>
          </p:nvSpPr>
          <p:spPr>
            <a:xfrm>
              <a:off x="7208373" y="3762449"/>
              <a:ext cx="1157291" cy="251599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96CD18-8858-D8DF-9701-04543F70E79B}"/>
                </a:ext>
              </a:extLst>
            </p:cNvPr>
            <p:cNvSpPr txBox="1"/>
            <p:nvPr/>
          </p:nvSpPr>
          <p:spPr>
            <a:xfrm>
              <a:off x="6670766" y="3088067"/>
              <a:ext cx="2210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666666"/>
                  </a:solidFill>
                </a:rPr>
                <a:t>Sample </a:t>
              </a:r>
              <a:r>
                <a:rPr lang="da-DK" dirty="0" err="1">
                  <a:solidFill>
                    <a:srgbClr val="666666"/>
                  </a:solidFill>
                </a:rPr>
                <a:t>environment</a:t>
              </a:r>
              <a:endParaRPr lang="en-SE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71FCF8-529D-53D9-A5E5-0DB8E407A0DC}"/>
              </a:ext>
            </a:extLst>
          </p:cNvPr>
          <p:cNvGrpSpPr/>
          <p:nvPr/>
        </p:nvGrpSpPr>
        <p:grpSpPr>
          <a:xfrm>
            <a:off x="6471076" y="2970313"/>
            <a:ext cx="2344616" cy="4040543"/>
            <a:chOff x="4603077" y="2841799"/>
            <a:chExt cx="2344616" cy="404054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3BAD152-F355-4F0D-BE58-26A65CAD46DD}"/>
                </a:ext>
              </a:extLst>
            </p:cNvPr>
            <p:cNvSpPr/>
            <p:nvPr/>
          </p:nvSpPr>
          <p:spPr>
            <a:xfrm>
              <a:off x="5181169" y="3979303"/>
              <a:ext cx="1393341" cy="197201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59" name="naked_2RT.png">
              <a:extLst>
                <a:ext uri="{FF2B5EF4-FFF2-40B4-BE49-F238E27FC236}">
                  <a16:creationId xmlns:a16="http://schemas.microsoft.com/office/drawing/2014/main" id="{D4BFD0A8-6D2B-9DA8-3125-F482E88E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3077" y="3365419"/>
              <a:ext cx="2344616" cy="351692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DE7A08-8501-8AEA-0469-346D82DAF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5088" y="3180221"/>
              <a:ext cx="299422" cy="7878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925780F-8B8C-1DD6-5343-0CD9A3833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0537" y="3180221"/>
              <a:ext cx="897343" cy="796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174BE9B-C8DF-54C8-A12B-BCD573458463}"/>
                </a:ext>
              </a:extLst>
            </p:cNvPr>
            <p:cNvSpPr/>
            <p:nvPr/>
          </p:nvSpPr>
          <p:spPr>
            <a:xfrm>
              <a:off x="6105264" y="2841799"/>
              <a:ext cx="169824" cy="33973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848CEE0-427A-C48C-2060-38AB987CFA64}"/>
                </a:ext>
              </a:extLst>
            </p:cNvPr>
            <p:cNvSpPr txBox="1"/>
            <p:nvPr/>
          </p:nvSpPr>
          <p:spPr>
            <a:xfrm>
              <a:off x="4737200" y="5997530"/>
              <a:ext cx="221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666666"/>
                  </a:solidFill>
                </a:rPr>
                <a:t>Sample</a:t>
              </a:r>
              <a:endParaRPr lang="en-SE" dirty="0">
                <a:solidFill>
                  <a:srgbClr val="6666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74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89932" cy="4768062"/>
          </a:xfrm>
        </p:spPr>
        <p:txBody>
          <a:bodyPr/>
          <a:lstStyle/>
          <a:p>
            <a:pPr lvl="1"/>
            <a:r>
              <a:rPr lang="en-US" dirty="0"/>
              <a:t>Instruments models available</a:t>
            </a:r>
          </a:p>
          <a:p>
            <a:pPr lvl="1"/>
            <a:r>
              <a:rPr lang="en-US" dirty="0"/>
              <a:t>Sample environment models available</a:t>
            </a:r>
          </a:p>
          <a:p>
            <a:pPr lvl="1"/>
            <a:r>
              <a:rPr lang="en-US" dirty="0"/>
              <a:t>Sample example models available</a:t>
            </a:r>
          </a:p>
          <a:p>
            <a:pPr lvl="1"/>
            <a:r>
              <a:rPr lang="en-US" dirty="0"/>
              <a:t>Simple method to combine these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decrease costs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3E40A-B353-0E52-C44C-6248A4320860}"/>
              </a:ext>
            </a:extLst>
          </p:cNvPr>
          <p:cNvGrpSpPr/>
          <p:nvPr/>
        </p:nvGrpSpPr>
        <p:grpSpPr>
          <a:xfrm>
            <a:off x="9198566" y="1128285"/>
            <a:ext cx="2786357" cy="3678700"/>
            <a:chOff x="8980852" y="2857500"/>
            <a:chExt cx="2786357" cy="36787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E3EDD6D-F793-3E9E-87A1-71F1599C4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0852" y="3194566"/>
              <a:ext cx="2786357" cy="334163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359885-9C88-B653-B399-C804A94A3F73}"/>
                </a:ext>
              </a:extLst>
            </p:cNvPr>
            <p:cNvSpPr/>
            <p:nvPr/>
          </p:nvSpPr>
          <p:spPr>
            <a:xfrm>
              <a:off x="9267999" y="3291607"/>
              <a:ext cx="504739" cy="134476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DA8E8-392A-2A59-5FFE-9F6AB82A051B}"/>
                </a:ext>
              </a:extLst>
            </p:cNvPr>
            <p:cNvSpPr txBox="1"/>
            <p:nvPr/>
          </p:nvSpPr>
          <p:spPr>
            <a:xfrm>
              <a:off x="9267999" y="2857500"/>
              <a:ext cx="221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</a:rPr>
                <a:t>I</a:t>
              </a:r>
              <a:r>
                <a:rPr lang="en-SE" dirty="0">
                  <a:solidFill>
                    <a:srgbClr val="666666"/>
                  </a:solidFill>
                </a:rPr>
                <a:t>nstrument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C03F28-40A4-CECE-7858-D0BF6CC8F2A7}"/>
              </a:ext>
            </a:extLst>
          </p:cNvPr>
          <p:cNvGrpSpPr/>
          <p:nvPr/>
        </p:nvGrpSpPr>
        <p:grpSpPr>
          <a:xfrm>
            <a:off x="6901639" y="358544"/>
            <a:ext cx="2597234" cy="3190373"/>
            <a:chOff x="6670766" y="3088067"/>
            <a:chExt cx="2597234" cy="3190373"/>
          </a:xfrm>
        </p:grpSpPr>
        <p:pic>
          <p:nvPicPr>
            <p:cNvPr id="52" name="OC70mmglamourshot-1RTJO1.jpg">
              <a:extLst>
                <a:ext uri="{FF2B5EF4-FFF2-40B4-BE49-F238E27FC236}">
                  <a16:creationId xmlns:a16="http://schemas.microsoft.com/office/drawing/2014/main" id="{0181DD39-D06F-B8BD-7FBC-C2DF5A337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8899" y="3669655"/>
              <a:ext cx="1296240" cy="2608785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D561E1E-574E-6F4C-232A-6A61DFEAD01B}"/>
                </a:ext>
              </a:extLst>
            </p:cNvPr>
            <p:cNvCxnSpPr>
              <a:cxnSpLocks/>
            </p:cNvCxnSpPr>
            <p:nvPr/>
          </p:nvCxnSpPr>
          <p:spPr>
            <a:xfrm>
              <a:off x="8365664" y="3762446"/>
              <a:ext cx="902336" cy="529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89065A4-B58F-B113-26E1-09D5AAFD9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5664" y="5636676"/>
              <a:ext cx="889176" cy="6417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CED655-3915-62E1-557B-7CA7899BEB18}"/>
                </a:ext>
              </a:extLst>
            </p:cNvPr>
            <p:cNvSpPr/>
            <p:nvPr/>
          </p:nvSpPr>
          <p:spPr>
            <a:xfrm>
              <a:off x="7208373" y="3762449"/>
              <a:ext cx="1157291" cy="251599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96CD18-8858-D8DF-9701-04543F70E79B}"/>
                </a:ext>
              </a:extLst>
            </p:cNvPr>
            <p:cNvSpPr txBox="1"/>
            <p:nvPr/>
          </p:nvSpPr>
          <p:spPr>
            <a:xfrm>
              <a:off x="6670766" y="3088067"/>
              <a:ext cx="2210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666666"/>
                  </a:solidFill>
                </a:rPr>
                <a:t>Sample </a:t>
              </a:r>
              <a:r>
                <a:rPr lang="da-DK" dirty="0" err="1">
                  <a:solidFill>
                    <a:srgbClr val="666666"/>
                  </a:solidFill>
                </a:rPr>
                <a:t>environment</a:t>
              </a:r>
              <a:endParaRPr lang="en-SE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71FCF8-529D-53D9-A5E5-0DB8E407A0DC}"/>
              </a:ext>
            </a:extLst>
          </p:cNvPr>
          <p:cNvGrpSpPr/>
          <p:nvPr/>
        </p:nvGrpSpPr>
        <p:grpSpPr>
          <a:xfrm>
            <a:off x="6471076" y="2970313"/>
            <a:ext cx="2344616" cy="4040543"/>
            <a:chOff x="4603077" y="2841799"/>
            <a:chExt cx="2344616" cy="404054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3BAD152-F355-4F0D-BE58-26A65CAD46DD}"/>
                </a:ext>
              </a:extLst>
            </p:cNvPr>
            <p:cNvSpPr/>
            <p:nvPr/>
          </p:nvSpPr>
          <p:spPr>
            <a:xfrm>
              <a:off x="5181169" y="3979303"/>
              <a:ext cx="1393341" cy="197201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59" name="naked_2RT.png">
              <a:extLst>
                <a:ext uri="{FF2B5EF4-FFF2-40B4-BE49-F238E27FC236}">
                  <a16:creationId xmlns:a16="http://schemas.microsoft.com/office/drawing/2014/main" id="{D4BFD0A8-6D2B-9DA8-3125-F482E88E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3077" y="3365419"/>
              <a:ext cx="2344616" cy="3516923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DE7A08-8501-8AEA-0469-346D82DAF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5088" y="3180221"/>
              <a:ext cx="299422" cy="7878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925780F-8B8C-1DD6-5343-0CD9A3833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0537" y="3180221"/>
              <a:ext cx="897343" cy="796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174BE9B-C8DF-54C8-A12B-BCD573458463}"/>
                </a:ext>
              </a:extLst>
            </p:cNvPr>
            <p:cNvSpPr/>
            <p:nvPr/>
          </p:nvSpPr>
          <p:spPr>
            <a:xfrm>
              <a:off x="6105264" y="2841799"/>
              <a:ext cx="169824" cy="33973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848CEE0-427A-C48C-2060-38AB987CFA64}"/>
                </a:ext>
              </a:extLst>
            </p:cNvPr>
            <p:cNvSpPr txBox="1"/>
            <p:nvPr/>
          </p:nvSpPr>
          <p:spPr>
            <a:xfrm>
              <a:off x="4737200" y="5997530"/>
              <a:ext cx="221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666666"/>
                  </a:solidFill>
                </a:rPr>
                <a:t>Sample</a:t>
              </a:r>
              <a:endParaRPr lang="en-SE" dirty="0">
                <a:solidFill>
                  <a:srgbClr val="666666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8A5D329-06F4-AF21-F3D9-7906C8ADC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00" y="3420000"/>
            <a:ext cx="4097007" cy="28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99D7B-9903-3377-E19B-C8D34005B7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3709" y="3389538"/>
            <a:ext cx="4119685" cy="288000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325539-5FEE-65CE-9D40-D5E11006F4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8572" y="3389538"/>
            <a:ext cx="3998740" cy="28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F02459-AC4F-12ED-CDCA-BAC17EE2F8A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2948" y="3349634"/>
            <a:ext cx="40365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Grab parameters from data file</a:t>
            </a:r>
          </a:p>
          <a:p>
            <a:pPr lvl="1"/>
            <a:r>
              <a:rPr lang="en-US" dirty="0"/>
              <a:t>Grab parameters from NICOS</a:t>
            </a:r>
          </a:p>
          <a:p>
            <a:pPr lvl="1"/>
            <a:r>
              <a:rPr lang="en-US" dirty="0"/>
              <a:t>Perform simulations fast</a:t>
            </a:r>
          </a:p>
          <a:p>
            <a:pPr lvl="2"/>
            <a:r>
              <a:rPr lang="en-US" dirty="0"/>
              <a:t>In cloud / DMSC servers</a:t>
            </a:r>
          </a:p>
          <a:p>
            <a:pPr lvl="2"/>
            <a:r>
              <a:rPr lang="en-US" dirty="0"/>
              <a:t>On GPU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decrease costs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C9B367-E732-864A-F33B-F167B68DD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324" y="3550823"/>
            <a:ext cx="3907493" cy="258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CC623-4529-6AC2-2C27-D30CE61E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29" y="2941204"/>
            <a:ext cx="1739900" cy="762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7D7BB2-6B12-1766-124A-7FFBFEEA9FA6}"/>
              </a:ext>
            </a:extLst>
          </p:cNvPr>
          <p:cNvGrpSpPr/>
          <p:nvPr/>
        </p:nvGrpSpPr>
        <p:grpSpPr>
          <a:xfrm>
            <a:off x="9198566" y="1128285"/>
            <a:ext cx="2786357" cy="3678700"/>
            <a:chOff x="8980852" y="2857500"/>
            <a:chExt cx="2786357" cy="3678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F4A568-A1DE-42C2-E8D7-16CC716D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0852" y="3194566"/>
              <a:ext cx="2786357" cy="33416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45E49F-AC08-96CE-135D-475E6B979F0A}"/>
                </a:ext>
              </a:extLst>
            </p:cNvPr>
            <p:cNvSpPr txBox="1"/>
            <p:nvPr/>
          </p:nvSpPr>
          <p:spPr>
            <a:xfrm>
              <a:off x="9267999" y="2857500"/>
              <a:ext cx="221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</a:rPr>
                <a:t>I</a:t>
              </a:r>
              <a:r>
                <a:rPr lang="en-SE" dirty="0">
                  <a:solidFill>
                    <a:srgbClr val="666666"/>
                  </a:solidFill>
                </a:rPr>
                <a:t>nstrument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C3E7799-05F7-D884-DB96-AAA3ECF2B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74" y="2047721"/>
            <a:ext cx="1656448" cy="50707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2105E3-06D9-FDE5-878F-8DC166E340F5}"/>
              </a:ext>
            </a:extLst>
          </p:cNvPr>
          <p:cNvCxnSpPr/>
          <p:nvPr/>
        </p:nvCxnSpPr>
        <p:spPr>
          <a:xfrm>
            <a:off x="7824751" y="2310431"/>
            <a:ext cx="1116825" cy="0"/>
          </a:xfrm>
          <a:prstGeom prst="line">
            <a:avLst/>
          </a:prstGeom>
          <a:ln w="539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FB8B7B-BE40-8334-5AA4-2E5954F290C1}"/>
              </a:ext>
            </a:extLst>
          </p:cNvPr>
          <p:cNvCxnSpPr/>
          <p:nvPr/>
        </p:nvCxnSpPr>
        <p:spPr>
          <a:xfrm>
            <a:off x="7824751" y="3328370"/>
            <a:ext cx="1116825" cy="0"/>
          </a:xfrm>
          <a:prstGeom prst="line">
            <a:avLst/>
          </a:prstGeom>
          <a:ln w="539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2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Run full workflow with simulated data</a:t>
            </a:r>
          </a:p>
          <a:p>
            <a:pPr lvl="1"/>
            <a:r>
              <a:rPr lang="en-US" dirty="0" err="1"/>
              <a:t>Scipp</a:t>
            </a:r>
            <a:r>
              <a:rPr lang="en-US" dirty="0"/>
              <a:t> and </a:t>
            </a:r>
            <a:r>
              <a:rPr lang="en-US" dirty="0" err="1"/>
              <a:t>Plopp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increase benefits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14682-8CBA-6CE9-A600-707D593E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47" y="3875451"/>
            <a:ext cx="3887464" cy="2184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80A1C-BF9F-75F4-C679-E5635D6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15" y="3118922"/>
            <a:ext cx="1962520" cy="620156"/>
          </a:xfrm>
          <a:prstGeom prst="rect">
            <a:avLst/>
          </a:prstGeom>
        </p:spPr>
      </p:pic>
      <p:pic>
        <p:nvPicPr>
          <p:cNvPr id="7" name="Screen Recording 2023-03-19 at 12.48.08">
            <a:hlinkClick r:id="" action="ppaction://media"/>
            <a:extLst>
              <a:ext uri="{FF2B5EF4-FFF2-40B4-BE49-F238E27FC236}">
                <a16:creationId xmlns:a16="http://schemas.microsoft.com/office/drawing/2014/main" id="{AEBCBAFC-42D7-3BAF-EF59-F3102BA3B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8585" y="2619798"/>
            <a:ext cx="5437134" cy="3846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6BC2BB-EE82-481C-D7E3-AC1A95A7C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308" y="392055"/>
            <a:ext cx="3230658" cy="2094358"/>
          </a:xfrm>
          <a:prstGeom prst="rect">
            <a:avLst/>
          </a:prstGeom>
        </p:spPr>
      </p:pic>
      <p:pic>
        <p:nvPicPr>
          <p:cNvPr id="12" name="Google Shape;100;p17">
            <a:extLst>
              <a:ext uri="{FF2B5EF4-FFF2-40B4-BE49-F238E27FC236}">
                <a16:creationId xmlns:a16="http://schemas.microsoft.com/office/drawing/2014/main" id="{34B686E3-206B-77AC-5FF1-46B0A8AED8A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73102" y="1438102"/>
            <a:ext cx="1995877" cy="100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6979FE-8C9B-1186-D3CE-6649FFA2A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832" y="3175462"/>
            <a:ext cx="1656448" cy="5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vel_11.png">
            <a:extLst>
              <a:ext uri="{FF2B5EF4-FFF2-40B4-BE49-F238E27FC236}">
                <a16:creationId xmlns:a16="http://schemas.microsoft.com/office/drawing/2014/main" id="{DC6AEA44-8A1E-CD0C-84E4-6A5BDBB4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0" y="-90000"/>
            <a:ext cx="6085485" cy="46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increase benefits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12" name="Shape 1653">
            <a:extLst>
              <a:ext uri="{FF2B5EF4-FFF2-40B4-BE49-F238E27FC236}">
                <a16:creationId xmlns:a16="http://schemas.microsoft.com/office/drawing/2014/main" id="{AC8F6572-C482-7740-EEA8-FED2D3B9B314}"/>
              </a:ext>
            </a:extLst>
          </p:cNvPr>
          <p:cNvSpPr/>
          <p:nvPr/>
        </p:nvSpPr>
        <p:spPr>
          <a:xfrm>
            <a:off x="10047563" y="2905433"/>
            <a:ext cx="321853" cy="235166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1654">
            <a:extLst>
              <a:ext uri="{FF2B5EF4-FFF2-40B4-BE49-F238E27FC236}">
                <a16:creationId xmlns:a16="http://schemas.microsoft.com/office/drawing/2014/main" id="{61621E31-9665-2B4F-CBEE-2D244381ED0C}"/>
              </a:ext>
            </a:extLst>
          </p:cNvPr>
          <p:cNvSpPr/>
          <p:nvPr/>
        </p:nvSpPr>
        <p:spPr>
          <a:xfrm>
            <a:off x="11371656" y="75577"/>
            <a:ext cx="8234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log(I)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2928918"/>
          </a:xfrm>
        </p:spPr>
        <p:txBody>
          <a:bodyPr/>
          <a:lstStyle/>
          <a:p>
            <a:pPr lvl="1"/>
            <a:r>
              <a:rPr lang="en-US" dirty="0"/>
              <a:t>Not enough to just replicate</a:t>
            </a:r>
          </a:p>
          <a:p>
            <a:pPr lvl="1"/>
            <a:r>
              <a:rPr lang="en-US" dirty="0"/>
              <a:t>Explain data by decomposing</a:t>
            </a:r>
          </a:p>
          <a:p>
            <a:pPr lvl="1"/>
            <a:r>
              <a:rPr lang="en-US" dirty="0"/>
              <a:t>Simulated events can have a history</a:t>
            </a:r>
          </a:p>
          <a:p>
            <a:pPr lvl="2"/>
            <a:r>
              <a:rPr lang="en-US" dirty="0"/>
              <a:t>Filters on history</a:t>
            </a:r>
          </a:p>
          <a:p>
            <a:pPr lvl="3"/>
            <a:r>
              <a:rPr lang="en-US" dirty="0"/>
              <a:t>Only single scattering in sample</a:t>
            </a:r>
          </a:p>
          <a:p>
            <a:pPr lvl="3"/>
            <a:r>
              <a:rPr lang="en-US" dirty="0"/>
              <a:t>Only incoherent scattering</a:t>
            </a:r>
          </a:p>
          <a:p>
            <a:pPr lvl="3"/>
            <a:r>
              <a:rPr lang="en-US" dirty="0"/>
              <a:t>Only neutrons that scattered in detector</a:t>
            </a:r>
          </a:p>
          <a:p>
            <a:pPr lvl="1"/>
            <a:endParaRPr lang="en-US" dirty="0"/>
          </a:p>
        </p:txBody>
      </p:sp>
      <p:pic>
        <p:nvPicPr>
          <p:cNvPr id="14" name="space_horizontal.dat.png">
            <a:extLst>
              <a:ext uri="{FF2B5EF4-FFF2-40B4-BE49-F238E27FC236}">
                <a16:creationId xmlns:a16="http://schemas.microsoft.com/office/drawing/2014/main" id="{01D3CC4B-7759-BD63-72F2-B54BB34B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92" y="4491318"/>
            <a:ext cx="2340000" cy="23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0831C-C7EF-F548-EC7E-ACB07971B80F}"/>
              </a:ext>
            </a:extLst>
          </p:cNvPr>
          <p:cNvSpPr txBox="1"/>
          <p:nvPr/>
        </p:nvSpPr>
        <p:spPr>
          <a:xfrm>
            <a:off x="3862226" y="5284094"/>
            <a:ext cx="252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Scattering positions from above</a:t>
            </a:r>
          </a:p>
        </p:txBody>
      </p:sp>
    </p:spTree>
    <p:extLst>
      <p:ext uri="{BB962C8B-B14F-4D97-AF65-F5344CB8AC3E}">
        <p14:creationId xmlns:p14="http://schemas.microsoft.com/office/powerpoint/2010/main" val="38650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vel_11_full_con.png">
            <a:extLst>
              <a:ext uri="{FF2B5EF4-FFF2-40B4-BE49-F238E27FC236}">
                <a16:creationId xmlns:a16="http://schemas.microsoft.com/office/drawing/2014/main" id="{A82060F8-6528-794A-213B-457D96C0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0" y="-90000"/>
            <a:ext cx="6085486" cy="46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pace_horizontal.dat.png">
            <a:extLst>
              <a:ext uri="{FF2B5EF4-FFF2-40B4-BE49-F238E27FC236}">
                <a16:creationId xmlns:a16="http://schemas.microsoft.com/office/drawing/2014/main" id="{05B2835E-3A31-F43F-026A-326476BA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92" y="4491318"/>
            <a:ext cx="2340000" cy="23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increase benefits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Not enough to just replicate</a:t>
            </a:r>
          </a:p>
          <a:p>
            <a:pPr lvl="1"/>
            <a:r>
              <a:rPr lang="en-US" dirty="0"/>
              <a:t>Explain data by decomposing</a:t>
            </a:r>
          </a:p>
          <a:p>
            <a:pPr lvl="1"/>
            <a:r>
              <a:rPr lang="en-US" dirty="0"/>
              <a:t>Simulated events can have a history</a:t>
            </a:r>
          </a:p>
          <a:p>
            <a:pPr lvl="2"/>
            <a:r>
              <a:rPr lang="en-US" dirty="0"/>
              <a:t>Filters on history</a:t>
            </a:r>
          </a:p>
          <a:p>
            <a:pPr lvl="3"/>
            <a:r>
              <a:rPr lang="en-US" dirty="0"/>
              <a:t>Only single scattering in sample</a:t>
            </a:r>
          </a:p>
          <a:p>
            <a:pPr lvl="3"/>
            <a:r>
              <a:rPr lang="en-US" dirty="0"/>
              <a:t>Only incoherent scattering</a:t>
            </a:r>
          </a:p>
          <a:p>
            <a:pPr lvl="3"/>
            <a:r>
              <a:rPr lang="en-US" dirty="0"/>
              <a:t>Only neutrons that scattered in detector</a:t>
            </a:r>
          </a:p>
          <a:p>
            <a:pPr lvl="1"/>
            <a:endParaRPr lang="en-US" dirty="0"/>
          </a:p>
        </p:txBody>
      </p:sp>
      <p:pic>
        <p:nvPicPr>
          <p:cNvPr id="9" name="space_test_horizontal_con.dat.png">
            <a:extLst>
              <a:ext uri="{FF2B5EF4-FFF2-40B4-BE49-F238E27FC236}">
                <a16:creationId xmlns:a16="http://schemas.microsoft.com/office/drawing/2014/main" id="{2548B93D-E422-B2BD-37E1-F8A3BE2B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353" y="4491318"/>
            <a:ext cx="2340000" cy="23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654">
            <a:extLst>
              <a:ext uri="{FF2B5EF4-FFF2-40B4-BE49-F238E27FC236}">
                <a16:creationId xmlns:a16="http://schemas.microsoft.com/office/drawing/2014/main" id="{91587A90-BC45-716B-46E7-F340759FB896}"/>
              </a:ext>
            </a:extLst>
          </p:cNvPr>
          <p:cNvSpPr/>
          <p:nvPr/>
        </p:nvSpPr>
        <p:spPr>
          <a:xfrm>
            <a:off x="11371656" y="75577"/>
            <a:ext cx="8234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log(I)</a:t>
            </a:r>
          </a:p>
        </p:txBody>
      </p:sp>
      <p:sp>
        <p:nvSpPr>
          <p:cNvPr id="16" name="Shape 1653">
            <a:extLst>
              <a:ext uri="{FF2B5EF4-FFF2-40B4-BE49-F238E27FC236}">
                <a16:creationId xmlns:a16="http://schemas.microsoft.com/office/drawing/2014/main" id="{B38DBF5F-3060-7B40-0E87-B7999DDBEFA7}"/>
              </a:ext>
            </a:extLst>
          </p:cNvPr>
          <p:cNvSpPr/>
          <p:nvPr/>
        </p:nvSpPr>
        <p:spPr>
          <a:xfrm>
            <a:off x="10047563" y="2905433"/>
            <a:ext cx="321853" cy="235166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3D5975-AF06-5B98-1537-256E371F3C19}"/>
              </a:ext>
            </a:extLst>
          </p:cNvPr>
          <p:cNvSpPr txBox="1"/>
          <p:nvPr/>
        </p:nvSpPr>
        <p:spPr>
          <a:xfrm>
            <a:off x="3862226" y="5284094"/>
            <a:ext cx="252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Scattering positions from above</a:t>
            </a:r>
          </a:p>
        </p:txBody>
      </p:sp>
    </p:spTree>
    <p:extLst>
      <p:ext uri="{BB962C8B-B14F-4D97-AF65-F5344CB8AC3E}">
        <p14:creationId xmlns:p14="http://schemas.microsoft.com/office/powerpoint/2010/main" val="26253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39D5579B-1BB4-7614-CCDA-51F584E1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59" y="390555"/>
            <a:ext cx="3050459" cy="16371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68576" cy="4768062"/>
          </a:xfrm>
        </p:spPr>
        <p:txBody>
          <a:bodyPr/>
          <a:lstStyle/>
          <a:p>
            <a:pPr lvl="1"/>
            <a:r>
              <a:rPr lang="en-US" dirty="0"/>
              <a:t>Search for explanations</a:t>
            </a:r>
          </a:p>
          <a:p>
            <a:pPr lvl="1"/>
            <a:r>
              <a:rPr lang="en-US" dirty="0"/>
              <a:t>Minimize model – measurement difference</a:t>
            </a:r>
          </a:p>
          <a:p>
            <a:pPr lvl="1"/>
            <a:r>
              <a:rPr lang="en-US" dirty="0"/>
              <a:t>Provide accuracy of positions / parameters</a:t>
            </a:r>
          </a:p>
          <a:p>
            <a:pPr lvl="1"/>
            <a:r>
              <a:rPr lang="en-US" dirty="0"/>
              <a:t>Numerical search for most probable:</a:t>
            </a:r>
          </a:p>
          <a:p>
            <a:pPr lvl="2"/>
            <a:r>
              <a:rPr lang="en-US" dirty="0"/>
              <a:t>Misalignment</a:t>
            </a:r>
          </a:p>
          <a:p>
            <a:pPr lvl="2"/>
            <a:r>
              <a:rPr lang="en-US" dirty="0"/>
              <a:t>Mirror degradation</a:t>
            </a:r>
          </a:p>
          <a:p>
            <a:pPr lvl="2"/>
            <a:r>
              <a:rPr lang="en-US" dirty="0"/>
              <a:t>Chopper phase error</a:t>
            </a:r>
          </a:p>
          <a:p>
            <a:pPr lvl="2"/>
            <a:r>
              <a:rPr lang="en-US" dirty="0"/>
              <a:t>Etc. 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increase benefits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52" name="Shape 741">
            <a:extLst>
              <a:ext uri="{FF2B5EF4-FFF2-40B4-BE49-F238E27FC236}">
                <a16:creationId xmlns:a16="http://schemas.microsoft.com/office/drawing/2014/main" id="{1A43BA73-25F9-4C38-0F15-5EC1F4AC486D}"/>
              </a:ext>
            </a:extLst>
          </p:cNvPr>
          <p:cNvSpPr/>
          <p:nvPr/>
        </p:nvSpPr>
        <p:spPr>
          <a:xfrm rot="10800000">
            <a:off x="7685528" y="3888200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3" name="Shape 742">
            <a:extLst>
              <a:ext uri="{FF2B5EF4-FFF2-40B4-BE49-F238E27FC236}">
                <a16:creationId xmlns:a16="http://schemas.microsoft.com/office/drawing/2014/main" id="{A782ECAA-771C-943C-1894-4D9330B1AA4C}"/>
              </a:ext>
            </a:extLst>
          </p:cNvPr>
          <p:cNvSpPr/>
          <p:nvPr/>
        </p:nvSpPr>
        <p:spPr>
          <a:xfrm flipH="1">
            <a:off x="7685528" y="3602957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4" name="Shape 743">
            <a:extLst>
              <a:ext uri="{FF2B5EF4-FFF2-40B4-BE49-F238E27FC236}">
                <a16:creationId xmlns:a16="http://schemas.microsoft.com/office/drawing/2014/main" id="{314C2D3E-09DA-310A-9D68-9F0875ACF704}"/>
              </a:ext>
            </a:extLst>
          </p:cNvPr>
          <p:cNvSpPr/>
          <p:nvPr/>
        </p:nvSpPr>
        <p:spPr>
          <a:xfrm>
            <a:off x="7518756" y="3184570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55" name="Shape 744">
            <a:extLst>
              <a:ext uri="{FF2B5EF4-FFF2-40B4-BE49-F238E27FC236}">
                <a16:creationId xmlns:a16="http://schemas.microsoft.com/office/drawing/2014/main" id="{BC88FE0C-9714-CC22-5F6F-96CD1AAFB9F2}"/>
              </a:ext>
            </a:extLst>
          </p:cNvPr>
          <p:cNvSpPr/>
          <p:nvPr/>
        </p:nvSpPr>
        <p:spPr>
          <a:xfrm>
            <a:off x="7519468" y="3186206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 745">
            <a:extLst>
              <a:ext uri="{FF2B5EF4-FFF2-40B4-BE49-F238E27FC236}">
                <a16:creationId xmlns:a16="http://schemas.microsoft.com/office/drawing/2014/main" id="{A5852F72-BC77-45F4-06B4-3C8A0173BD33}"/>
              </a:ext>
            </a:extLst>
          </p:cNvPr>
          <p:cNvSpPr/>
          <p:nvPr/>
        </p:nvSpPr>
        <p:spPr>
          <a:xfrm>
            <a:off x="7569781" y="3472850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746">
            <a:extLst>
              <a:ext uri="{FF2B5EF4-FFF2-40B4-BE49-F238E27FC236}">
                <a16:creationId xmlns:a16="http://schemas.microsoft.com/office/drawing/2014/main" id="{F5DA03E3-E63B-FA8F-E6FF-11EA88CE81B1}"/>
              </a:ext>
            </a:extLst>
          </p:cNvPr>
          <p:cNvSpPr/>
          <p:nvPr/>
        </p:nvSpPr>
        <p:spPr>
          <a:xfrm>
            <a:off x="7589576" y="3556085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58" name="Shape 748">
            <a:extLst>
              <a:ext uri="{FF2B5EF4-FFF2-40B4-BE49-F238E27FC236}">
                <a16:creationId xmlns:a16="http://schemas.microsoft.com/office/drawing/2014/main" id="{EC0F08FA-989A-13FD-FB7C-91C270470724}"/>
              </a:ext>
            </a:extLst>
          </p:cNvPr>
          <p:cNvSpPr/>
          <p:nvPr/>
        </p:nvSpPr>
        <p:spPr>
          <a:xfrm>
            <a:off x="7129734" y="3604328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24022B6-1C1E-03D4-E569-8EC401ECACD5}"/>
              </a:ext>
            </a:extLst>
          </p:cNvPr>
          <p:cNvGrpSpPr/>
          <p:nvPr/>
        </p:nvGrpSpPr>
        <p:grpSpPr>
          <a:xfrm>
            <a:off x="10359959" y="2731559"/>
            <a:ext cx="580659" cy="389614"/>
            <a:chOff x="10359959" y="2731559"/>
            <a:chExt cx="580659" cy="389614"/>
          </a:xfrm>
        </p:grpSpPr>
        <p:sp>
          <p:nvSpPr>
            <p:cNvPr id="61" name="Shape 751">
              <a:extLst>
                <a:ext uri="{FF2B5EF4-FFF2-40B4-BE49-F238E27FC236}">
                  <a16:creationId xmlns:a16="http://schemas.microsoft.com/office/drawing/2014/main" id="{26283801-22FF-4A49-408C-CFC7A474A916}"/>
                </a:ext>
              </a:extLst>
            </p:cNvPr>
            <p:cNvSpPr/>
            <p:nvPr/>
          </p:nvSpPr>
          <p:spPr>
            <a:xfrm>
              <a:off x="10359959" y="2731559"/>
              <a:ext cx="576686" cy="11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7" extrusionOk="0">
                  <a:moveTo>
                    <a:pt x="0" y="38"/>
                  </a:moveTo>
                  <a:cubicBezTo>
                    <a:pt x="6377" y="-503"/>
                    <a:pt x="12724" y="4750"/>
                    <a:pt x="18768" y="15570"/>
                  </a:cubicBezTo>
                  <a:cubicBezTo>
                    <a:pt x="19721" y="17277"/>
                    <a:pt x="20666" y="19119"/>
                    <a:pt x="21600" y="21097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endParaRPr/>
            </a:p>
          </p:txBody>
        </p:sp>
        <p:sp>
          <p:nvSpPr>
            <p:cNvPr id="62" name="Shape 752">
              <a:extLst>
                <a:ext uri="{FF2B5EF4-FFF2-40B4-BE49-F238E27FC236}">
                  <a16:creationId xmlns:a16="http://schemas.microsoft.com/office/drawing/2014/main" id="{5DFBB49E-DA28-BB0A-734F-0A57D412EF02}"/>
                </a:ext>
              </a:extLst>
            </p:cNvPr>
            <p:cNvSpPr/>
            <p:nvPr/>
          </p:nvSpPr>
          <p:spPr>
            <a:xfrm rot="10800000" flipH="1">
              <a:off x="10363932" y="3003046"/>
              <a:ext cx="576686" cy="11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7" extrusionOk="0">
                  <a:moveTo>
                    <a:pt x="0" y="38"/>
                  </a:moveTo>
                  <a:cubicBezTo>
                    <a:pt x="6377" y="-503"/>
                    <a:pt x="12724" y="4750"/>
                    <a:pt x="18768" y="15570"/>
                  </a:cubicBezTo>
                  <a:cubicBezTo>
                    <a:pt x="19721" y="17277"/>
                    <a:pt x="20666" y="19119"/>
                    <a:pt x="21600" y="21097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endParaRPr/>
            </a:p>
          </p:txBody>
        </p:sp>
      </p:grpSp>
      <p:sp>
        <p:nvSpPr>
          <p:cNvPr id="66" name="Shape 756">
            <a:extLst>
              <a:ext uri="{FF2B5EF4-FFF2-40B4-BE49-F238E27FC236}">
                <a16:creationId xmlns:a16="http://schemas.microsoft.com/office/drawing/2014/main" id="{70591EAC-05B4-4DAC-BA46-1C6FFE432571}"/>
              </a:ext>
            </a:extLst>
          </p:cNvPr>
          <p:cNvSpPr/>
          <p:nvPr/>
        </p:nvSpPr>
        <p:spPr>
          <a:xfrm flipV="1">
            <a:off x="11260874" y="2764369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72" name="Shape 794">
            <a:extLst>
              <a:ext uri="{FF2B5EF4-FFF2-40B4-BE49-F238E27FC236}">
                <a16:creationId xmlns:a16="http://schemas.microsoft.com/office/drawing/2014/main" id="{C8EA32EB-F187-590C-5BBF-CE15ADEC55AC}"/>
              </a:ext>
            </a:extLst>
          </p:cNvPr>
          <p:cNvSpPr/>
          <p:nvPr/>
        </p:nvSpPr>
        <p:spPr>
          <a:xfrm rot="16200000">
            <a:off x="6719561" y="4105095"/>
            <a:ext cx="80284" cy="56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Shape 807">
            <a:extLst>
              <a:ext uri="{FF2B5EF4-FFF2-40B4-BE49-F238E27FC236}">
                <a16:creationId xmlns:a16="http://schemas.microsoft.com/office/drawing/2014/main" id="{5B84CCC2-6885-E924-7E41-FF36D24025AA}"/>
              </a:ext>
            </a:extLst>
          </p:cNvPr>
          <p:cNvSpPr/>
          <p:nvPr/>
        </p:nvSpPr>
        <p:spPr>
          <a:xfrm rot="16200000">
            <a:off x="6719561" y="4105095"/>
            <a:ext cx="80284" cy="56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 817">
            <a:extLst>
              <a:ext uri="{FF2B5EF4-FFF2-40B4-BE49-F238E27FC236}">
                <a16:creationId xmlns:a16="http://schemas.microsoft.com/office/drawing/2014/main" id="{65721195-4ADA-373D-1DA1-263F9EE16C17}"/>
              </a:ext>
            </a:extLst>
          </p:cNvPr>
          <p:cNvSpPr/>
          <p:nvPr/>
        </p:nvSpPr>
        <p:spPr>
          <a:xfrm>
            <a:off x="6774185" y="3618619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0E6C96C-D9BD-DEFF-B84D-933838E0BF2A}"/>
              </a:ext>
            </a:extLst>
          </p:cNvPr>
          <p:cNvGrpSpPr/>
          <p:nvPr/>
        </p:nvGrpSpPr>
        <p:grpSpPr>
          <a:xfrm>
            <a:off x="7000455" y="3601068"/>
            <a:ext cx="637171" cy="395340"/>
            <a:chOff x="7000455" y="3601068"/>
            <a:chExt cx="637171" cy="395340"/>
          </a:xfrm>
        </p:grpSpPr>
        <p:sp>
          <p:nvSpPr>
            <p:cNvPr id="59" name="Shape 749">
              <a:extLst>
                <a:ext uri="{FF2B5EF4-FFF2-40B4-BE49-F238E27FC236}">
                  <a16:creationId xmlns:a16="http://schemas.microsoft.com/office/drawing/2014/main" id="{2B8EE347-A2AB-EDEE-92CB-40F886B2F66B}"/>
                </a:ext>
              </a:extLst>
            </p:cNvPr>
            <p:cNvSpPr/>
            <p:nvPr/>
          </p:nvSpPr>
          <p:spPr>
            <a:xfrm rot="10800000" flipH="1">
              <a:off x="7000455" y="3888200"/>
              <a:ext cx="637171" cy="1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45" extrusionOk="0">
                  <a:moveTo>
                    <a:pt x="0" y="803"/>
                  </a:moveTo>
                  <a:cubicBezTo>
                    <a:pt x="463" y="597"/>
                    <a:pt x="927" y="431"/>
                    <a:pt x="1390" y="305"/>
                  </a:cubicBezTo>
                  <a:cubicBezTo>
                    <a:pt x="8211" y="-1555"/>
                    <a:pt x="15026" y="5102"/>
                    <a:pt x="21600" y="20045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endParaRPr/>
            </a:p>
          </p:txBody>
        </p:sp>
        <p:sp>
          <p:nvSpPr>
            <p:cNvPr id="89" name="Shape 832">
              <a:extLst>
                <a:ext uri="{FF2B5EF4-FFF2-40B4-BE49-F238E27FC236}">
                  <a16:creationId xmlns:a16="http://schemas.microsoft.com/office/drawing/2014/main" id="{A60E03A0-B5F5-4E5C-E1F8-4FCBE68454ED}"/>
                </a:ext>
              </a:extLst>
            </p:cNvPr>
            <p:cNvSpPr/>
            <p:nvPr/>
          </p:nvSpPr>
          <p:spPr>
            <a:xfrm>
              <a:off x="7000455" y="3601068"/>
              <a:ext cx="637071" cy="105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0" y="397"/>
                  </a:moveTo>
                  <a:cubicBezTo>
                    <a:pt x="664" y="196"/>
                    <a:pt x="1329" y="71"/>
                    <a:pt x="1993" y="23"/>
                  </a:cubicBezTo>
                  <a:cubicBezTo>
                    <a:pt x="8605" y="-456"/>
                    <a:pt x="15197" y="6644"/>
                    <a:pt x="21600" y="21144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endParaRPr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FCC5F60-194E-2937-5823-D465D99E5ED5}"/>
              </a:ext>
            </a:extLst>
          </p:cNvPr>
          <p:cNvGrpSpPr/>
          <p:nvPr/>
        </p:nvGrpSpPr>
        <p:grpSpPr>
          <a:xfrm>
            <a:off x="9051445" y="2729726"/>
            <a:ext cx="1312284" cy="728374"/>
            <a:chOff x="9051445" y="2729726"/>
            <a:chExt cx="1312284" cy="728374"/>
          </a:xfrm>
        </p:grpSpPr>
        <p:sp>
          <p:nvSpPr>
            <p:cNvPr id="90" name="Shape 857">
              <a:extLst>
                <a:ext uri="{FF2B5EF4-FFF2-40B4-BE49-F238E27FC236}">
                  <a16:creationId xmlns:a16="http://schemas.microsoft.com/office/drawing/2014/main" id="{B266338B-5EE9-B57A-C1C4-0364BB10E85A}"/>
                </a:ext>
              </a:extLst>
            </p:cNvPr>
            <p:cNvSpPr/>
            <p:nvPr/>
          </p:nvSpPr>
          <p:spPr>
            <a:xfrm>
              <a:off x="9051445" y="2729726"/>
              <a:ext cx="1312284" cy="53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6" extrusionOk="0">
                  <a:moveTo>
                    <a:pt x="21600" y="100"/>
                  </a:moveTo>
                  <a:cubicBezTo>
                    <a:pt x="12259" y="-924"/>
                    <a:pt x="5059" y="5935"/>
                    <a:pt x="0" y="20676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" name="Shape 858">
              <a:extLst>
                <a:ext uri="{FF2B5EF4-FFF2-40B4-BE49-F238E27FC236}">
                  <a16:creationId xmlns:a16="http://schemas.microsoft.com/office/drawing/2014/main" id="{467F40C3-9D3E-B79A-CF8B-96A4217EFCD8}"/>
                </a:ext>
              </a:extLst>
            </p:cNvPr>
            <p:cNvSpPr/>
            <p:nvPr/>
          </p:nvSpPr>
          <p:spPr>
            <a:xfrm>
              <a:off x="9288697" y="3119544"/>
              <a:ext cx="1074933" cy="33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2" extrusionOk="0">
                  <a:moveTo>
                    <a:pt x="21600" y="73"/>
                  </a:moveTo>
                  <a:cubicBezTo>
                    <a:pt x="10974" y="-798"/>
                    <a:pt x="3774" y="6112"/>
                    <a:pt x="0" y="20802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00" name="Shape 843">
            <a:extLst>
              <a:ext uri="{FF2B5EF4-FFF2-40B4-BE49-F238E27FC236}">
                <a16:creationId xmlns:a16="http://schemas.microsoft.com/office/drawing/2014/main" id="{6AD23661-61D1-C55A-F018-FE3FE8AA3F53}"/>
              </a:ext>
            </a:extLst>
          </p:cNvPr>
          <p:cNvSpPr/>
          <p:nvPr/>
        </p:nvSpPr>
        <p:spPr>
          <a:xfrm>
            <a:off x="7669664" y="3588711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01" name="Shape 844">
            <a:extLst>
              <a:ext uri="{FF2B5EF4-FFF2-40B4-BE49-F238E27FC236}">
                <a16:creationId xmlns:a16="http://schemas.microsoft.com/office/drawing/2014/main" id="{D5B5E305-637B-A23A-6F29-EE686C811082}"/>
              </a:ext>
            </a:extLst>
          </p:cNvPr>
          <p:cNvSpPr/>
          <p:nvPr/>
        </p:nvSpPr>
        <p:spPr>
          <a:xfrm>
            <a:off x="7731644" y="3634475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02" name="Shape 845">
            <a:extLst>
              <a:ext uri="{FF2B5EF4-FFF2-40B4-BE49-F238E27FC236}">
                <a16:creationId xmlns:a16="http://schemas.microsoft.com/office/drawing/2014/main" id="{C7699E08-BBA2-B171-6F6E-4C88B25B848A}"/>
              </a:ext>
            </a:extLst>
          </p:cNvPr>
          <p:cNvSpPr/>
          <p:nvPr/>
        </p:nvSpPr>
        <p:spPr>
          <a:xfrm flipH="1" flipV="1">
            <a:off x="7648526" y="3571259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5E5110C-8FAB-EC62-2D6D-941B10738D18}"/>
              </a:ext>
            </a:extLst>
          </p:cNvPr>
          <p:cNvGrpSpPr/>
          <p:nvPr/>
        </p:nvGrpSpPr>
        <p:grpSpPr>
          <a:xfrm>
            <a:off x="7973959" y="3265883"/>
            <a:ext cx="1312283" cy="728374"/>
            <a:chOff x="7973959" y="3265883"/>
            <a:chExt cx="1312283" cy="728374"/>
          </a:xfrm>
        </p:grpSpPr>
        <p:sp>
          <p:nvSpPr>
            <p:cNvPr id="60" name="Shape 851">
              <a:extLst>
                <a:ext uri="{FF2B5EF4-FFF2-40B4-BE49-F238E27FC236}">
                  <a16:creationId xmlns:a16="http://schemas.microsoft.com/office/drawing/2014/main" id="{93A5BF5A-2390-A82A-AB2D-07CEFFF9D475}"/>
                </a:ext>
              </a:extLst>
            </p:cNvPr>
            <p:cNvSpPr/>
            <p:nvPr/>
          </p:nvSpPr>
          <p:spPr>
            <a:xfrm>
              <a:off x="7974057" y="3265883"/>
              <a:ext cx="1074933" cy="33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2" extrusionOk="0">
                  <a:moveTo>
                    <a:pt x="0" y="20729"/>
                  </a:moveTo>
                  <a:cubicBezTo>
                    <a:pt x="10626" y="21600"/>
                    <a:pt x="17826" y="14690"/>
                    <a:pt x="21600" y="0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Shape 859">
              <a:extLst>
                <a:ext uri="{FF2B5EF4-FFF2-40B4-BE49-F238E27FC236}">
                  <a16:creationId xmlns:a16="http://schemas.microsoft.com/office/drawing/2014/main" id="{DD3BB8D4-550B-C775-5E84-207FB4C9B27F}"/>
                </a:ext>
              </a:extLst>
            </p:cNvPr>
            <p:cNvSpPr/>
            <p:nvPr/>
          </p:nvSpPr>
          <p:spPr>
            <a:xfrm>
              <a:off x="7973959" y="3461301"/>
              <a:ext cx="1312283" cy="53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6" extrusionOk="0">
                  <a:moveTo>
                    <a:pt x="0" y="20576"/>
                  </a:moveTo>
                  <a:cubicBezTo>
                    <a:pt x="9341" y="21600"/>
                    <a:pt x="16541" y="14741"/>
                    <a:pt x="21600" y="0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  <p:txBody>
            <a:bodyPr/>
            <a:lstStyle/>
            <a:p>
              <a:endParaRPr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F4E6762-4C74-923E-5671-38F3242A0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59" y="634647"/>
            <a:ext cx="3050459" cy="163711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ECE1C19-E94C-FC55-169C-ED73F65B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722" y="4169575"/>
            <a:ext cx="3210968" cy="2340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A8308E1-6D6C-5823-1C5E-12F3F1C0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19" y="4169575"/>
            <a:ext cx="3210968" cy="234000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9D8177C-0112-3481-4E56-432FE7802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73" y="915034"/>
            <a:ext cx="3050459" cy="16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repeatCount="300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00612 -0.0132 " pathEditMode="relative" rAng="0" ptsTypes="AA">
                                      <p:cBhvr>
                                        <p:cTn id="29" dur="3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0" y="-671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4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0065 0.0060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Monte Carlo ray-tracing simulation</a:t>
            </a:r>
          </a:p>
          <a:p>
            <a:pPr lvl="1"/>
            <a:r>
              <a:rPr lang="en-US" dirty="0"/>
              <a:t>Specialized for neutron scattering</a:t>
            </a:r>
          </a:p>
          <a:p>
            <a:pPr lvl="1"/>
            <a:r>
              <a:rPr lang="en-US" dirty="0"/>
              <a:t>Started 1998 at RISØ</a:t>
            </a:r>
          </a:p>
          <a:p>
            <a:pPr lvl="1"/>
            <a:r>
              <a:rPr lang="en-US" dirty="0"/>
              <a:t>2 Full time developers at DMSC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69FD0E57-F372-3821-E325-75035645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9" y="1293782"/>
            <a:ext cx="1834451" cy="10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F40A26-3387-C3B0-DA2C-A2B06E93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077" y="4298102"/>
            <a:ext cx="3250851" cy="21074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E929C2-EAE7-8923-9CDC-5B71C971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08" y="4184374"/>
            <a:ext cx="2659325" cy="2207548"/>
          </a:xfrm>
          <a:prstGeom prst="rect">
            <a:avLst/>
          </a:prstGeom>
        </p:spPr>
      </p:pic>
      <p:pic>
        <p:nvPicPr>
          <p:cNvPr id="69" name="NX6A4141m.jpg">
            <a:extLst>
              <a:ext uri="{FF2B5EF4-FFF2-40B4-BE49-F238E27FC236}">
                <a16:creationId xmlns:a16="http://schemas.microsoft.com/office/drawing/2014/main" id="{9CDF07AC-5644-3F91-E5E9-2F333DF472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44933" y="3946431"/>
            <a:ext cx="1616621" cy="2196858"/>
          </a:xfrm>
          <a:prstGeom prst="rect">
            <a:avLst/>
          </a:prstGeom>
          <a:ln w="1260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22960D-DFF0-F9D7-73E1-21E0C285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134" y="3711130"/>
            <a:ext cx="2161490" cy="243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30F75-AB94-009A-324B-21D86D4F4355}"/>
              </a:ext>
            </a:extLst>
          </p:cNvPr>
          <p:cNvSpPr txBox="1"/>
          <p:nvPr/>
        </p:nvSpPr>
        <p:spPr>
          <a:xfrm>
            <a:off x="1089567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Peter Willendrup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26E787-5C14-A83C-7D61-20AB7D848871}"/>
              </a:ext>
            </a:extLst>
          </p:cNvPr>
          <p:cNvSpPr txBox="1"/>
          <p:nvPr/>
        </p:nvSpPr>
        <p:spPr>
          <a:xfrm>
            <a:off x="3357490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123" name="Shape 741">
            <a:extLst>
              <a:ext uri="{FF2B5EF4-FFF2-40B4-BE49-F238E27FC236}">
                <a16:creationId xmlns:a16="http://schemas.microsoft.com/office/drawing/2014/main" id="{7C2FA442-8072-7F30-FACB-7AFCD1BC4F68}"/>
              </a:ext>
            </a:extLst>
          </p:cNvPr>
          <p:cNvSpPr/>
          <p:nvPr/>
        </p:nvSpPr>
        <p:spPr>
          <a:xfrm rot="10800000">
            <a:off x="7775047" y="3289898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4" name="Shape 742">
            <a:extLst>
              <a:ext uri="{FF2B5EF4-FFF2-40B4-BE49-F238E27FC236}">
                <a16:creationId xmlns:a16="http://schemas.microsoft.com/office/drawing/2014/main" id="{489B4C63-8E42-06F3-D271-ECA6638357CF}"/>
              </a:ext>
            </a:extLst>
          </p:cNvPr>
          <p:cNvSpPr/>
          <p:nvPr/>
        </p:nvSpPr>
        <p:spPr>
          <a:xfrm flipH="1">
            <a:off x="7775047" y="3004655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5" name="Shape 743">
            <a:extLst>
              <a:ext uri="{FF2B5EF4-FFF2-40B4-BE49-F238E27FC236}">
                <a16:creationId xmlns:a16="http://schemas.microsoft.com/office/drawing/2014/main" id="{37F65B39-5783-0788-C465-BCF60BD194E6}"/>
              </a:ext>
            </a:extLst>
          </p:cNvPr>
          <p:cNvSpPr/>
          <p:nvPr/>
        </p:nvSpPr>
        <p:spPr>
          <a:xfrm>
            <a:off x="7608275" y="2586268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6" name="Shape 744">
            <a:extLst>
              <a:ext uri="{FF2B5EF4-FFF2-40B4-BE49-F238E27FC236}">
                <a16:creationId xmlns:a16="http://schemas.microsoft.com/office/drawing/2014/main" id="{4ED04504-EDD6-61EF-3001-E3281BFD0BBB}"/>
              </a:ext>
            </a:extLst>
          </p:cNvPr>
          <p:cNvSpPr/>
          <p:nvPr/>
        </p:nvSpPr>
        <p:spPr>
          <a:xfrm>
            <a:off x="7608987" y="2587904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745">
            <a:extLst>
              <a:ext uri="{FF2B5EF4-FFF2-40B4-BE49-F238E27FC236}">
                <a16:creationId xmlns:a16="http://schemas.microsoft.com/office/drawing/2014/main" id="{2EFF02EC-AAF1-F786-2940-D591B8884C34}"/>
              </a:ext>
            </a:extLst>
          </p:cNvPr>
          <p:cNvSpPr/>
          <p:nvPr/>
        </p:nvSpPr>
        <p:spPr>
          <a:xfrm>
            <a:off x="7659300" y="2874548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746">
            <a:extLst>
              <a:ext uri="{FF2B5EF4-FFF2-40B4-BE49-F238E27FC236}">
                <a16:creationId xmlns:a16="http://schemas.microsoft.com/office/drawing/2014/main" id="{46DC9438-C487-5C53-D630-4A218FFA9896}"/>
              </a:ext>
            </a:extLst>
          </p:cNvPr>
          <p:cNvSpPr/>
          <p:nvPr/>
        </p:nvSpPr>
        <p:spPr>
          <a:xfrm>
            <a:off x="7679095" y="2957783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9" name="Shape 748">
            <a:extLst>
              <a:ext uri="{FF2B5EF4-FFF2-40B4-BE49-F238E27FC236}">
                <a16:creationId xmlns:a16="http://schemas.microsoft.com/office/drawing/2014/main" id="{9C689D45-48EF-7E17-A700-7EF41459A3CA}"/>
              </a:ext>
            </a:extLst>
          </p:cNvPr>
          <p:cNvSpPr/>
          <p:nvPr/>
        </p:nvSpPr>
        <p:spPr>
          <a:xfrm>
            <a:off x="7219253" y="3006026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0" name="Shape 749">
            <a:extLst>
              <a:ext uri="{FF2B5EF4-FFF2-40B4-BE49-F238E27FC236}">
                <a16:creationId xmlns:a16="http://schemas.microsoft.com/office/drawing/2014/main" id="{C0B60C1D-88D1-DF10-8186-011E469A66B2}"/>
              </a:ext>
            </a:extLst>
          </p:cNvPr>
          <p:cNvSpPr/>
          <p:nvPr/>
        </p:nvSpPr>
        <p:spPr>
          <a:xfrm rot="10800000" flipH="1">
            <a:off x="7089974" y="3289898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1" name="Shape 851">
            <a:extLst>
              <a:ext uri="{FF2B5EF4-FFF2-40B4-BE49-F238E27FC236}">
                <a16:creationId xmlns:a16="http://schemas.microsoft.com/office/drawing/2014/main" id="{A519BF48-091D-723F-8CAD-981F51C079F5}"/>
              </a:ext>
            </a:extLst>
          </p:cNvPr>
          <p:cNvSpPr/>
          <p:nvPr/>
        </p:nvSpPr>
        <p:spPr>
          <a:xfrm>
            <a:off x="8063576" y="2667581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32" name="Shape 751">
            <a:extLst>
              <a:ext uri="{FF2B5EF4-FFF2-40B4-BE49-F238E27FC236}">
                <a16:creationId xmlns:a16="http://schemas.microsoft.com/office/drawing/2014/main" id="{D15B7A60-803F-E2CD-444F-45622B0B6BE0}"/>
              </a:ext>
            </a:extLst>
          </p:cNvPr>
          <p:cNvSpPr/>
          <p:nvPr/>
        </p:nvSpPr>
        <p:spPr>
          <a:xfrm>
            <a:off x="10449478" y="213325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3" name="Shape 752">
            <a:extLst>
              <a:ext uri="{FF2B5EF4-FFF2-40B4-BE49-F238E27FC236}">
                <a16:creationId xmlns:a16="http://schemas.microsoft.com/office/drawing/2014/main" id="{10F9CC04-ED54-080A-A14D-12BBC3113179}"/>
              </a:ext>
            </a:extLst>
          </p:cNvPr>
          <p:cNvSpPr/>
          <p:nvPr/>
        </p:nvSpPr>
        <p:spPr>
          <a:xfrm rot="10800000" flipH="1">
            <a:off x="10453451" y="2404744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4" name="Shape 753">
            <a:extLst>
              <a:ext uri="{FF2B5EF4-FFF2-40B4-BE49-F238E27FC236}">
                <a16:creationId xmlns:a16="http://schemas.microsoft.com/office/drawing/2014/main" id="{CD5C1B97-E376-8FF9-BAE3-612532C79F73}"/>
              </a:ext>
            </a:extLst>
          </p:cNvPr>
          <p:cNvSpPr/>
          <p:nvPr/>
        </p:nvSpPr>
        <p:spPr>
          <a:xfrm>
            <a:off x="11319714" y="2396264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754">
            <a:extLst>
              <a:ext uri="{FF2B5EF4-FFF2-40B4-BE49-F238E27FC236}">
                <a16:creationId xmlns:a16="http://schemas.microsoft.com/office/drawing/2014/main" id="{7DF2A984-2A8E-061E-F384-4551B70D8FB7}"/>
              </a:ext>
            </a:extLst>
          </p:cNvPr>
          <p:cNvSpPr/>
          <p:nvPr/>
        </p:nvSpPr>
        <p:spPr>
          <a:xfrm>
            <a:off x="11320063" y="2107585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755">
            <a:extLst>
              <a:ext uri="{FF2B5EF4-FFF2-40B4-BE49-F238E27FC236}">
                <a16:creationId xmlns:a16="http://schemas.microsoft.com/office/drawing/2014/main" id="{03993E63-C65F-9437-2E2B-C1E7319A230A}"/>
              </a:ext>
            </a:extLst>
          </p:cNvPr>
          <p:cNvSpPr/>
          <p:nvPr/>
        </p:nvSpPr>
        <p:spPr>
          <a:xfrm flipV="1">
            <a:off x="11320063" y="2154776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7" name="Shape 756">
            <a:extLst>
              <a:ext uri="{FF2B5EF4-FFF2-40B4-BE49-F238E27FC236}">
                <a16:creationId xmlns:a16="http://schemas.microsoft.com/office/drawing/2014/main" id="{3B671FAA-185A-B465-A3D5-ED6ABEA6CE19}"/>
              </a:ext>
            </a:extLst>
          </p:cNvPr>
          <p:cNvSpPr/>
          <p:nvPr/>
        </p:nvSpPr>
        <p:spPr>
          <a:xfrm flipV="1">
            <a:off x="11566307" y="2162755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8" name="Shape 757">
            <a:extLst>
              <a:ext uri="{FF2B5EF4-FFF2-40B4-BE49-F238E27FC236}">
                <a16:creationId xmlns:a16="http://schemas.microsoft.com/office/drawing/2014/main" id="{A4CCC805-6B41-172C-FD2B-299005CB1A8E}"/>
              </a:ext>
            </a:extLst>
          </p:cNvPr>
          <p:cNvSpPr/>
          <p:nvPr/>
        </p:nvSpPr>
        <p:spPr>
          <a:xfrm>
            <a:off x="11201809" y="2089980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758">
            <a:extLst>
              <a:ext uri="{FF2B5EF4-FFF2-40B4-BE49-F238E27FC236}">
                <a16:creationId xmlns:a16="http://schemas.microsoft.com/office/drawing/2014/main" id="{7B61947E-757C-4754-87CE-1F1B8D69ECDF}"/>
              </a:ext>
            </a:extLst>
          </p:cNvPr>
          <p:cNvSpPr/>
          <p:nvPr/>
        </p:nvSpPr>
        <p:spPr>
          <a:xfrm flipV="1">
            <a:off x="11684213" y="1570694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0" name="Shape 759">
            <a:extLst>
              <a:ext uri="{FF2B5EF4-FFF2-40B4-BE49-F238E27FC236}">
                <a16:creationId xmlns:a16="http://schemas.microsoft.com/office/drawing/2014/main" id="{FED14C3C-36E6-2DEA-00E4-7BF885668515}"/>
              </a:ext>
            </a:extLst>
          </p:cNvPr>
          <p:cNvSpPr/>
          <p:nvPr/>
        </p:nvSpPr>
        <p:spPr>
          <a:xfrm flipV="1">
            <a:off x="11202565" y="1580429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1" name="Shape 760">
            <a:extLst>
              <a:ext uri="{FF2B5EF4-FFF2-40B4-BE49-F238E27FC236}">
                <a16:creationId xmlns:a16="http://schemas.microsoft.com/office/drawing/2014/main" id="{C34A30E6-D937-A30C-97A0-FA0908F98BA8}"/>
              </a:ext>
            </a:extLst>
          </p:cNvPr>
          <p:cNvSpPr/>
          <p:nvPr/>
        </p:nvSpPr>
        <p:spPr>
          <a:xfrm>
            <a:off x="11201809" y="1497919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Shape 761">
            <a:extLst>
              <a:ext uri="{FF2B5EF4-FFF2-40B4-BE49-F238E27FC236}">
                <a16:creationId xmlns:a16="http://schemas.microsoft.com/office/drawing/2014/main" id="{D269BFCE-AEF5-4C8D-141A-9AF6AA82E992}"/>
              </a:ext>
            </a:extLst>
          </p:cNvPr>
          <p:cNvSpPr/>
          <p:nvPr/>
        </p:nvSpPr>
        <p:spPr>
          <a:xfrm>
            <a:off x="10984645" y="3277953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3" name="Shape 762">
            <a:extLst>
              <a:ext uri="{FF2B5EF4-FFF2-40B4-BE49-F238E27FC236}">
                <a16:creationId xmlns:a16="http://schemas.microsoft.com/office/drawing/2014/main" id="{2B1C3970-4BD5-3A3D-18C2-345BCC3E6D02}"/>
              </a:ext>
            </a:extLst>
          </p:cNvPr>
          <p:cNvSpPr/>
          <p:nvPr/>
        </p:nvSpPr>
        <p:spPr>
          <a:xfrm>
            <a:off x="11478492" y="3157723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4" name="Shape 817">
            <a:extLst>
              <a:ext uri="{FF2B5EF4-FFF2-40B4-BE49-F238E27FC236}">
                <a16:creationId xmlns:a16="http://schemas.microsoft.com/office/drawing/2014/main" id="{433AA54C-9718-761A-81D1-3C97296B1035}"/>
              </a:ext>
            </a:extLst>
          </p:cNvPr>
          <p:cNvSpPr/>
          <p:nvPr/>
        </p:nvSpPr>
        <p:spPr>
          <a:xfrm>
            <a:off x="6863704" y="3020317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5" name="Shape 818">
            <a:extLst>
              <a:ext uri="{FF2B5EF4-FFF2-40B4-BE49-F238E27FC236}">
                <a16:creationId xmlns:a16="http://schemas.microsoft.com/office/drawing/2014/main" id="{212D4107-CE2C-AC20-0AB2-B5D948E875A4}"/>
              </a:ext>
            </a:extLst>
          </p:cNvPr>
          <p:cNvSpPr/>
          <p:nvPr/>
        </p:nvSpPr>
        <p:spPr>
          <a:xfrm>
            <a:off x="11073288" y="3381664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6" name="Shape 819">
            <a:extLst>
              <a:ext uri="{FF2B5EF4-FFF2-40B4-BE49-F238E27FC236}">
                <a16:creationId xmlns:a16="http://schemas.microsoft.com/office/drawing/2014/main" id="{3D13ED0B-88DA-7250-99C3-F7F51614229F}"/>
              </a:ext>
            </a:extLst>
          </p:cNvPr>
          <p:cNvSpPr/>
          <p:nvPr/>
        </p:nvSpPr>
        <p:spPr>
          <a:xfrm flipV="1">
            <a:off x="11071752" y="2342191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7" name="Shape 820">
            <a:extLst>
              <a:ext uri="{FF2B5EF4-FFF2-40B4-BE49-F238E27FC236}">
                <a16:creationId xmlns:a16="http://schemas.microsoft.com/office/drawing/2014/main" id="{E8479934-F13F-01D8-B450-E97D0D97D6A5}"/>
              </a:ext>
            </a:extLst>
          </p:cNvPr>
          <p:cNvSpPr/>
          <p:nvPr/>
        </p:nvSpPr>
        <p:spPr>
          <a:xfrm>
            <a:off x="10017978" y="2168109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8" name="Shape 821">
            <a:extLst>
              <a:ext uri="{FF2B5EF4-FFF2-40B4-BE49-F238E27FC236}">
                <a16:creationId xmlns:a16="http://schemas.microsoft.com/office/drawing/2014/main" id="{7854A38B-FC2F-313A-FD64-12B4A95B6423}"/>
              </a:ext>
            </a:extLst>
          </p:cNvPr>
          <p:cNvSpPr/>
          <p:nvPr/>
        </p:nvSpPr>
        <p:spPr>
          <a:xfrm flipV="1">
            <a:off x="8231046" y="2164588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9" name="Shape 822">
            <a:extLst>
              <a:ext uri="{FF2B5EF4-FFF2-40B4-BE49-F238E27FC236}">
                <a16:creationId xmlns:a16="http://schemas.microsoft.com/office/drawing/2014/main" id="{CA2E32E4-B515-11A9-8A11-140B7983B6F2}"/>
              </a:ext>
            </a:extLst>
          </p:cNvPr>
          <p:cNvSpPr/>
          <p:nvPr/>
        </p:nvSpPr>
        <p:spPr>
          <a:xfrm flipH="1" flipV="1">
            <a:off x="7540031" y="3058921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0" name="Shape 823">
            <a:extLst>
              <a:ext uri="{FF2B5EF4-FFF2-40B4-BE49-F238E27FC236}">
                <a16:creationId xmlns:a16="http://schemas.microsoft.com/office/drawing/2014/main" id="{9EB77155-A318-2542-EFF4-54B786EEAEED}"/>
              </a:ext>
            </a:extLst>
          </p:cNvPr>
          <p:cNvSpPr/>
          <p:nvPr/>
        </p:nvSpPr>
        <p:spPr>
          <a:xfrm flipH="1" flipV="1">
            <a:off x="6891557" y="3050365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1" name="Shape 824">
            <a:extLst>
              <a:ext uri="{FF2B5EF4-FFF2-40B4-BE49-F238E27FC236}">
                <a16:creationId xmlns:a16="http://schemas.microsoft.com/office/drawing/2014/main" id="{14FAA9A2-FE78-FA4C-8DB4-0163BCAC9EF5}"/>
              </a:ext>
            </a:extLst>
          </p:cNvPr>
          <p:cNvSpPr/>
          <p:nvPr/>
        </p:nvSpPr>
        <p:spPr>
          <a:xfrm>
            <a:off x="11116958" y="3442205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2" name="Shape 825">
            <a:extLst>
              <a:ext uri="{FF2B5EF4-FFF2-40B4-BE49-F238E27FC236}">
                <a16:creationId xmlns:a16="http://schemas.microsoft.com/office/drawing/2014/main" id="{119251EC-8890-21FF-E961-C15181B7CB97}"/>
              </a:ext>
            </a:extLst>
          </p:cNvPr>
          <p:cNvSpPr/>
          <p:nvPr/>
        </p:nvSpPr>
        <p:spPr>
          <a:xfrm flipV="1">
            <a:off x="11111231" y="2283708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3" name="Shape 826">
            <a:extLst>
              <a:ext uri="{FF2B5EF4-FFF2-40B4-BE49-F238E27FC236}">
                <a16:creationId xmlns:a16="http://schemas.microsoft.com/office/drawing/2014/main" id="{8EDC4422-6C56-72FB-0045-CE817456DAE7}"/>
              </a:ext>
            </a:extLst>
          </p:cNvPr>
          <p:cNvSpPr/>
          <p:nvPr/>
        </p:nvSpPr>
        <p:spPr>
          <a:xfrm flipV="1">
            <a:off x="10337906" y="2290765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4" name="Shape 827">
            <a:extLst>
              <a:ext uri="{FF2B5EF4-FFF2-40B4-BE49-F238E27FC236}">
                <a16:creationId xmlns:a16="http://schemas.microsoft.com/office/drawing/2014/main" id="{94C53271-21EE-8867-EADD-7275F904B8AD}"/>
              </a:ext>
            </a:extLst>
          </p:cNvPr>
          <p:cNvSpPr/>
          <p:nvPr/>
        </p:nvSpPr>
        <p:spPr>
          <a:xfrm flipH="1" flipV="1">
            <a:off x="9369138" y="2446876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5" name="Shape 828">
            <a:extLst>
              <a:ext uri="{FF2B5EF4-FFF2-40B4-BE49-F238E27FC236}">
                <a16:creationId xmlns:a16="http://schemas.microsoft.com/office/drawing/2014/main" id="{8F81BC43-B95D-F62F-3A4D-EF12E64EF62B}"/>
              </a:ext>
            </a:extLst>
          </p:cNvPr>
          <p:cNvSpPr/>
          <p:nvPr/>
        </p:nvSpPr>
        <p:spPr>
          <a:xfrm flipV="1">
            <a:off x="9210761" y="2446768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6" name="Shape 829">
            <a:extLst>
              <a:ext uri="{FF2B5EF4-FFF2-40B4-BE49-F238E27FC236}">
                <a16:creationId xmlns:a16="http://schemas.microsoft.com/office/drawing/2014/main" id="{832268F1-E9C5-4772-E2B4-5EF7EB78603D}"/>
              </a:ext>
            </a:extLst>
          </p:cNvPr>
          <p:cNvSpPr/>
          <p:nvPr/>
        </p:nvSpPr>
        <p:spPr>
          <a:xfrm flipH="1">
            <a:off x="7983689" y="3029329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7" name="Shape 830">
            <a:extLst>
              <a:ext uri="{FF2B5EF4-FFF2-40B4-BE49-F238E27FC236}">
                <a16:creationId xmlns:a16="http://schemas.microsoft.com/office/drawing/2014/main" id="{6761051D-6805-5AF3-32A1-45B787229D74}"/>
              </a:ext>
            </a:extLst>
          </p:cNvPr>
          <p:cNvSpPr/>
          <p:nvPr/>
        </p:nvSpPr>
        <p:spPr>
          <a:xfrm>
            <a:off x="7660478" y="3091845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8" name="Shape 831">
            <a:extLst>
              <a:ext uri="{FF2B5EF4-FFF2-40B4-BE49-F238E27FC236}">
                <a16:creationId xmlns:a16="http://schemas.microsoft.com/office/drawing/2014/main" id="{11BC566A-AD2F-444A-E7A6-468F8E350655}"/>
              </a:ext>
            </a:extLst>
          </p:cNvPr>
          <p:cNvSpPr/>
          <p:nvPr/>
        </p:nvSpPr>
        <p:spPr>
          <a:xfrm flipV="1">
            <a:off x="6881301" y="3094802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9" name="Shape 832">
            <a:extLst>
              <a:ext uri="{FF2B5EF4-FFF2-40B4-BE49-F238E27FC236}">
                <a16:creationId xmlns:a16="http://schemas.microsoft.com/office/drawing/2014/main" id="{9A4AAFE2-BFF6-4720-D6CB-C5F984D68476}"/>
              </a:ext>
            </a:extLst>
          </p:cNvPr>
          <p:cNvSpPr/>
          <p:nvPr/>
        </p:nvSpPr>
        <p:spPr>
          <a:xfrm>
            <a:off x="7089974" y="3002766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0" name="Shape 857">
            <a:extLst>
              <a:ext uri="{FF2B5EF4-FFF2-40B4-BE49-F238E27FC236}">
                <a16:creationId xmlns:a16="http://schemas.microsoft.com/office/drawing/2014/main" id="{FAC46016-B3E7-EB67-0D57-A4E3251307DE}"/>
              </a:ext>
            </a:extLst>
          </p:cNvPr>
          <p:cNvSpPr/>
          <p:nvPr/>
        </p:nvSpPr>
        <p:spPr>
          <a:xfrm>
            <a:off x="9140964" y="2131424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1" name="Shape 858">
            <a:extLst>
              <a:ext uri="{FF2B5EF4-FFF2-40B4-BE49-F238E27FC236}">
                <a16:creationId xmlns:a16="http://schemas.microsoft.com/office/drawing/2014/main" id="{764A1339-C52A-E6F0-5AFB-1166844DC78D}"/>
              </a:ext>
            </a:extLst>
          </p:cNvPr>
          <p:cNvSpPr/>
          <p:nvPr/>
        </p:nvSpPr>
        <p:spPr>
          <a:xfrm>
            <a:off x="9378216" y="2521242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Shape 835">
            <a:extLst>
              <a:ext uri="{FF2B5EF4-FFF2-40B4-BE49-F238E27FC236}">
                <a16:creationId xmlns:a16="http://schemas.microsoft.com/office/drawing/2014/main" id="{677AAC45-40C0-D4B2-FEEF-B47EE0525777}"/>
              </a:ext>
            </a:extLst>
          </p:cNvPr>
          <p:cNvSpPr/>
          <p:nvPr/>
        </p:nvSpPr>
        <p:spPr>
          <a:xfrm>
            <a:off x="6887071" y="3202367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3" name="Shape 836">
            <a:extLst>
              <a:ext uri="{FF2B5EF4-FFF2-40B4-BE49-F238E27FC236}">
                <a16:creationId xmlns:a16="http://schemas.microsoft.com/office/drawing/2014/main" id="{FB0F4F42-19BC-3A9B-7FB3-41FFB8D4E529}"/>
              </a:ext>
            </a:extLst>
          </p:cNvPr>
          <p:cNvSpPr/>
          <p:nvPr/>
        </p:nvSpPr>
        <p:spPr>
          <a:xfrm flipH="1">
            <a:off x="7363262" y="3024205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4" name="Shape 837">
            <a:extLst>
              <a:ext uri="{FF2B5EF4-FFF2-40B4-BE49-F238E27FC236}">
                <a16:creationId xmlns:a16="http://schemas.microsoft.com/office/drawing/2014/main" id="{2C61F426-02E6-79C9-8724-B450FEA3FFEA}"/>
              </a:ext>
            </a:extLst>
          </p:cNvPr>
          <p:cNvSpPr/>
          <p:nvPr/>
        </p:nvSpPr>
        <p:spPr>
          <a:xfrm>
            <a:off x="7952570" y="3026531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5" name="Shape 838">
            <a:extLst>
              <a:ext uri="{FF2B5EF4-FFF2-40B4-BE49-F238E27FC236}">
                <a16:creationId xmlns:a16="http://schemas.microsoft.com/office/drawing/2014/main" id="{4DB45802-2568-0AD5-9C64-54DF124A30FF}"/>
              </a:ext>
            </a:extLst>
          </p:cNvPr>
          <p:cNvSpPr/>
          <p:nvPr/>
        </p:nvSpPr>
        <p:spPr>
          <a:xfrm flipH="1">
            <a:off x="9081511" y="2490747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6" name="Shape 839">
            <a:extLst>
              <a:ext uri="{FF2B5EF4-FFF2-40B4-BE49-F238E27FC236}">
                <a16:creationId xmlns:a16="http://schemas.microsoft.com/office/drawing/2014/main" id="{536F5A04-6CD6-A1C7-6DE1-787FBAF87F15}"/>
              </a:ext>
            </a:extLst>
          </p:cNvPr>
          <p:cNvSpPr/>
          <p:nvPr/>
        </p:nvSpPr>
        <p:spPr>
          <a:xfrm flipV="1">
            <a:off x="9320322" y="2139118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7" name="Shape 840">
            <a:extLst>
              <a:ext uri="{FF2B5EF4-FFF2-40B4-BE49-F238E27FC236}">
                <a16:creationId xmlns:a16="http://schemas.microsoft.com/office/drawing/2014/main" id="{DE4F42CC-6A0D-81E9-1373-3FC6AD61AFCD}"/>
              </a:ext>
            </a:extLst>
          </p:cNvPr>
          <p:cNvSpPr/>
          <p:nvPr/>
        </p:nvSpPr>
        <p:spPr>
          <a:xfrm flipH="1" flipV="1">
            <a:off x="10305830" y="2138988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8" name="Shape 841">
            <a:extLst>
              <a:ext uri="{FF2B5EF4-FFF2-40B4-BE49-F238E27FC236}">
                <a16:creationId xmlns:a16="http://schemas.microsoft.com/office/drawing/2014/main" id="{0DF053FB-343E-8807-B058-36B92297B732}"/>
              </a:ext>
            </a:extLst>
          </p:cNvPr>
          <p:cNvSpPr/>
          <p:nvPr/>
        </p:nvSpPr>
        <p:spPr>
          <a:xfrm flipH="1">
            <a:off x="11030513" y="2399911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9" name="Shape 842">
            <a:extLst>
              <a:ext uri="{FF2B5EF4-FFF2-40B4-BE49-F238E27FC236}">
                <a16:creationId xmlns:a16="http://schemas.microsoft.com/office/drawing/2014/main" id="{5A1D0F3C-DD6C-1E4D-DF42-EB9F7962F6B8}"/>
              </a:ext>
            </a:extLst>
          </p:cNvPr>
          <p:cNvSpPr/>
          <p:nvPr/>
        </p:nvSpPr>
        <p:spPr>
          <a:xfrm flipH="1" flipV="1">
            <a:off x="11029274" y="3330916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0" name="Shape 843">
            <a:extLst>
              <a:ext uri="{FF2B5EF4-FFF2-40B4-BE49-F238E27FC236}">
                <a16:creationId xmlns:a16="http://schemas.microsoft.com/office/drawing/2014/main" id="{16441CCB-058D-8581-3245-84769CD5D391}"/>
              </a:ext>
            </a:extLst>
          </p:cNvPr>
          <p:cNvSpPr/>
          <p:nvPr/>
        </p:nvSpPr>
        <p:spPr>
          <a:xfrm>
            <a:off x="7759183" y="2990409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1" name="Shape 844">
            <a:extLst>
              <a:ext uri="{FF2B5EF4-FFF2-40B4-BE49-F238E27FC236}">
                <a16:creationId xmlns:a16="http://schemas.microsoft.com/office/drawing/2014/main" id="{F4606BAC-0C18-F79A-DF9E-25286656EB8E}"/>
              </a:ext>
            </a:extLst>
          </p:cNvPr>
          <p:cNvSpPr/>
          <p:nvPr/>
        </p:nvSpPr>
        <p:spPr>
          <a:xfrm>
            <a:off x="7821163" y="3036173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2" name="Shape 845">
            <a:extLst>
              <a:ext uri="{FF2B5EF4-FFF2-40B4-BE49-F238E27FC236}">
                <a16:creationId xmlns:a16="http://schemas.microsoft.com/office/drawing/2014/main" id="{AF311038-269E-1C3D-C61F-821CBEA45160}"/>
              </a:ext>
            </a:extLst>
          </p:cNvPr>
          <p:cNvSpPr/>
          <p:nvPr/>
        </p:nvSpPr>
        <p:spPr>
          <a:xfrm flipH="1" flipV="1">
            <a:off x="7738045" y="2972957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3" name="Shape 849">
            <a:extLst>
              <a:ext uri="{FF2B5EF4-FFF2-40B4-BE49-F238E27FC236}">
                <a16:creationId xmlns:a16="http://schemas.microsoft.com/office/drawing/2014/main" id="{03EABEC2-2139-0E65-2F55-846B418DB9F6}"/>
              </a:ext>
            </a:extLst>
          </p:cNvPr>
          <p:cNvSpPr/>
          <p:nvPr/>
        </p:nvSpPr>
        <p:spPr>
          <a:xfrm flipV="1">
            <a:off x="8236187" y="2734900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4" name="Shape 859">
            <a:extLst>
              <a:ext uri="{FF2B5EF4-FFF2-40B4-BE49-F238E27FC236}">
                <a16:creationId xmlns:a16="http://schemas.microsoft.com/office/drawing/2014/main" id="{F8F0D464-4B79-CF49-E7CE-143E30F83AB2}"/>
              </a:ext>
            </a:extLst>
          </p:cNvPr>
          <p:cNvSpPr/>
          <p:nvPr/>
        </p:nvSpPr>
        <p:spPr>
          <a:xfrm>
            <a:off x="8063478" y="2862999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175" name="Picture 174" descr="state_parameters.pdf">
            <a:extLst>
              <a:ext uri="{FF2B5EF4-FFF2-40B4-BE49-F238E27FC236}">
                <a16:creationId xmlns:a16="http://schemas.microsoft.com/office/drawing/2014/main" id="{2FA23115-9BCA-D838-909D-3810569A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1" y="1598394"/>
            <a:ext cx="1488587" cy="3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00"/>
                            </p:stCondLst>
                            <p:childTnLst>
                              <p:par>
                                <p:cTn id="18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"/>
                            </p:stCondLst>
                            <p:childTnLst>
                              <p:par>
                                <p:cTn id="18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500"/>
                            </p:stCondLst>
                            <p:childTnLst>
                              <p:par>
                                <p:cTn id="21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5" grpId="1" animBg="1"/>
      <p:bldP spid="125" grpId="2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152464" cy="4768062"/>
          </a:xfrm>
        </p:spPr>
        <p:txBody>
          <a:bodyPr/>
          <a:lstStyle/>
          <a:p>
            <a:pPr lvl="1"/>
            <a:r>
              <a:rPr lang="en-US" dirty="0"/>
              <a:t>Dream of situation where simulations become a natural part of a beamtime</a:t>
            </a:r>
          </a:p>
          <a:p>
            <a:pPr lvl="1"/>
            <a:r>
              <a:rPr lang="en-US" dirty="0"/>
              <a:t>Simulations can provide insight into expected data</a:t>
            </a:r>
          </a:p>
          <a:p>
            <a:pPr lvl="2"/>
            <a:r>
              <a:rPr lang="en-US" dirty="0"/>
              <a:t>Planning experiments</a:t>
            </a:r>
          </a:p>
          <a:p>
            <a:pPr lvl="2"/>
            <a:r>
              <a:rPr lang="en-US" dirty="0"/>
              <a:t>Decision-making during experiment</a:t>
            </a:r>
          </a:p>
          <a:p>
            <a:pPr lvl="2"/>
            <a:r>
              <a:rPr lang="en-US" dirty="0"/>
              <a:t>Analysis after experiment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Needs to be a collaboration between: </a:t>
            </a:r>
          </a:p>
          <a:p>
            <a:pPr marL="252413" lvl="2" indent="0">
              <a:buNone/>
            </a:pPr>
            <a:r>
              <a:rPr lang="en-US" dirty="0"/>
              <a:t>       Simulation group     Instrument Data Scientists     Instrument Scientists     Users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7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This is a title for</a:t>
            </a:r>
            <a:br>
              <a:rPr lang="en-GB" dirty="0"/>
            </a:br>
            <a:r>
              <a:rPr lang="en-GB" dirty="0"/>
              <a:t>a PowerPoint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Optional subtitle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&lt;NAME NAMESON&gt;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2024-05-12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34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14798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First subject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>
                          <a:solidFill>
                            <a:schemeClr val="bg1"/>
                          </a:solidFill>
                        </a:rPr>
                        <a:t>2	The second issue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>
                          <a:solidFill>
                            <a:schemeClr val="bg1"/>
                          </a:solidFill>
                        </a:rPr>
                        <a:t>3	Third thing to address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The fourth action point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>
                          <a:solidFill>
                            <a:schemeClr val="bg1"/>
                          </a:solidFill>
                        </a:rPr>
                        <a:t>5	The fifth matter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>
                          <a:solidFill>
                            <a:schemeClr val="bg1"/>
                          </a:solidFill>
                        </a:rPr>
                        <a:t>6	Discussion point six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7	Topic number seven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2024-05-12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Chapter slide or</a:t>
            </a:r>
          </a:p>
          <a:p>
            <a:r>
              <a:rPr lang="en-GB" dirty="0"/>
              <a:t>a breaker slide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headline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Level 1</a:t>
            </a:r>
            <a:b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nonummy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nibh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nonummy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nibh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eusimod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tincidunt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laoreet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dolore magna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volutpat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”tab”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2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iriure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”Shift + tab”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once again</a:t>
            </a:r>
          </a:p>
          <a:p>
            <a:pPr lvl="1"/>
            <a:endParaRPr lang="en-US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headline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Level 1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nonummy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nibh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 ”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for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iriure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 ”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Shift + tab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once again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93B326E-3B30-410D-89B5-FA67B2634DB0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31FBE4C-2A29-40B2-B729-2CEB7B1FD9A9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0B865343-8B70-4B1E-B2B8-5629C3487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EB9A6B-EEC5-4503-9B4E-711B9455B3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23115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Large component library</a:t>
            </a:r>
          </a:p>
          <a:p>
            <a:pPr lvl="1"/>
            <a:r>
              <a:rPr lang="en-US" dirty="0"/>
              <a:t>Beamline components / Samples / …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F081-7D5A-E494-7989-61AD2D95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47" y="1004763"/>
            <a:ext cx="4977844" cy="3804495"/>
          </a:xfrm>
          <a:prstGeom prst="rect">
            <a:avLst/>
          </a:prstGeom>
        </p:spPr>
      </p:pic>
      <p:pic>
        <p:nvPicPr>
          <p:cNvPr id="3" name="ILL_D17_parabolic_focusing_guide_DSC_1579.jpeg" descr="ILL_D17_parabolic_focusing_guide_DSC_1579.jpeg">
            <a:extLst>
              <a:ext uri="{FF2B5EF4-FFF2-40B4-BE49-F238E27FC236}">
                <a16:creationId xmlns:a16="http://schemas.microsoft.com/office/drawing/2014/main" id="{48E0A79F-CEB0-0EE7-1EF7-4C99BA35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67" y="4953190"/>
            <a:ext cx="2032203" cy="134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pr2011_radial_collimator.png" descr="Apr2011_radial_collimator.png">
            <a:extLst>
              <a:ext uri="{FF2B5EF4-FFF2-40B4-BE49-F238E27FC236}">
                <a16:creationId xmlns:a16="http://schemas.microsoft.com/office/drawing/2014/main" id="{25166137-8AF5-184C-C8DB-81249CB13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393" y="4937413"/>
            <a:ext cx="258803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&amp;d2-2.jpeg" descr="r&amp;d2-2.jpeg">
            <a:extLst>
              <a:ext uri="{FF2B5EF4-FFF2-40B4-BE49-F238E27FC236}">
                <a16:creationId xmlns:a16="http://schemas.microsoft.com/office/drawing/2014/main" id="{BBE5FEA1-AC76-5389-44BA-0AE64A5A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384" y="4953190"/>
            <a:ext cx="1819533" cy="1364650"/>
          </a:xfrm>
          <a:prstGeom prst="rect">
            <a:avLst/>
          </a:prstGeom>
          <a:ln w="3175"/>
        </p:spPr>
      </p:pic>
      <p:pic>
        <p:nvPicPr>
          <p:cNvPr id="13" name="37744f0177.png" descr="37744f0177.png">
            <a:extLst>
              <a:ext uri="{FF2B5EF4-FFF2-40B4-BE49-F238E27FC236}">
                <a16:creationId xmlns:a16="http://schemas.microsoft.com/office/drawing/2014/main" id="{1DB0FA24-0543-EC39-4F83-279F8EAF3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57" y="4937413"/>
            <a:ext cx="122357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Velocity selector.mov" descr="Velocity selector.mov">
            <a:extLst>
              <a:ext uri="{FF2B5EF4-FFF2-40B4-BE49-F238E27FC236}">
                <a16:creationId xmlns:a16="http://schemas.microsoft.com/office/drawing/2014/main" id="{7541B199-8768-BEBD-D412-0C6153AEBAE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337" y="4937413"/>
            <a:ext cx="2299488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s.jpeg" descr="images.jpeg">
            <a:extLst>
              <a:ext uri="{FF2B5EF4-FFF2-40B4-BE49-F238E27FC236}">
                <a16:creationId xmlns:a16="http://schemas.microsoft.com/office/drawing/2014/main" id="{8375C136-E945-5413-B72E-41E174B79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65" r="15679"/>
          <a:stretch/>
        </p:blipFill>
        <p:spPr>
          <a:xfrm>
            <a:off x="8329376" y="4927048"/>
            <a:ext cx="965577" cy="1364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chart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40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52E02DE-3A52-CB46-94EC-8998D1152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74752"/>
              </p:ext>
            </p:extLst>
          </p:nvPr>
        </p:nvGraphicFramePr>
        <p:xfrm>
          <a:off x="1323341" y="2076932"/>
          <a:ext cx="5667247" cy="375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chart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41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52E02DE-3A52-CB46-94EC-8998D1152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44014"/>
              </p:ext>
            </p:extLst>
          </p:nvPr>
        </p:nvGraphicFramePr>
        <p:xfrm>
          <a:off x="1323340" y="2076932"/>
          <a:ext cx="7820660" cy="375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065D7B4F-031E-1443-8F0F-9F3D65F3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1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coloured table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42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197925792"/>
              </p:ext>
            </p:extLst>
          </p:nvPr>
        </p:nvGraphicFramePr>
        <p:xfrm>
          <a:off x="1190262" y="1649744"/>
          <a:ext cx="102455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100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219410381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3177196646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1212493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5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0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62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005465"/>
                  </a:ext>
                </a:extLst>
              </a:tr>
            </a:tbl>
          </a:graphicData>
        </a:graphic>
      </p:graphicFrame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A5A267D-0531-4EAB-BF41-0CF5E50FD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6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Accepted and trusted in community</a:t>
            </a:r>
          </a:p>
          <a:p>
            <a:pPr lvl="1"/>
            <a:r>
              <a:rPr lang="en-US" dirty="0"/>
              <a:t>More than 400 citations of main papers</a:t>
            </a:r>
          </a:p>
          <a:p>
            <a:pPr lvl="1"/>
            <a:r>
              <a:rPr lang="en-US" dirty="0"/>
              <a:t>Used to design many ESS instruments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F7D428-AD97-049B-1B9E-B56BB3E42E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373692" y="1438102"/>
            <a:ext cx="4399597" cy="3311037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community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9B7BB-BAF7-FB37-8B9A-B800EF3739BD}"/>
              </a:ext>
            </a:extLst>
          </p:cNvPr>
          <p:cNvSpPr txBox="1"/>
          <p:nvPr/>
        </p:nvSpPr>
        <p:spPr>
          <a:xfrm>
            <a:off x="5466229" y="5926974"/>
            <a:ext cx="6538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b="1" dirty="0" err="1">
                <a:effectLst/>
                <a:latin typeface="CMBX12"/>
              </a:rPr>
              <a:t>McStas</a:t>
            </a:r>
            <a:r>
              <a:rPr lang="en-GB" sz="1300" b="1" dirty="0">
                <a:effectLst/>
                <a:latin typeface="CMBX12"/>
              </a:rPr>
              <a:t> (</a:t>
            </a:r>
            <a:r>
              <a:rPr lang="en-GB" sz="1300" b="1" dirty="0" err="1">
                <a:effectLst/>
                <a:latin typeface="CMBX12"/>
              </a:rPr>
              <a:t>i</a:t>
            </a:r>
            <a:r>
              <a:rPr lang="en-GB" sz="1300" b="1" dirty="0">
                <a:effectLst/>
                <a:latin typeface="CMBX12"/>
              </a:rPr>
              <a:t>): Introduction, use, and basic principles for ray-tracing simulations</a:t>
            </a:r>
            <a:r>
              <a:rPr lang="en-GB" sz="1300" dirty="0">
                <a:effectLst/>
                <a:latin typeface="CMBX12"/>
              </a:rPr>
              <a:t>, </a:t>
            </a:r>
          </a:p>
          <a:p>
            <a:pPr algn="r"/>
            <a:r>
              <a:rPr lang="en-GB" sz="1300" dirty="0">
                <a:effectLst/>
                <a:latin typeface="CMR10"/>
              </a:rPr>
              <a:t>P. K. </a:t>
            </a:r>
            <a:r>
              <a:rPr lang="en-GB" sz="1300" dirty="0" err="1">
                <a:effectLst/>
                <a:latin typeface="CMR10"/>
              </a:rPr>
              <a:t>Willendrup</a:t>
            </a:r>
            <a:r>
              <a:rPr lang="en-GB" sz="1300" dirty="0">
                <a:latin typeface="CMR10"/>
              </a:rPr>
              <a:t> and</a:t>
            </a:r>
            <a:r>
              <a:rPr lang="en-GB" sz="1300" dirty="0">
                <a:effectLst/>
                <a:latin typeface="CMR10"/>
              </a:rPr>
              <a:t> K. </a:t>
            </a:r>
            <a:r>
              <a:rPr lang="en-GB" sz="1300" dirty="0" err="1">
                <a:latin typeface="CMR10"/>
              </a:rPr>
              <a:t>Lefmann</a:t>
            </a:r>
            <a:r>
              <a:rPr lang="en-GB" sz="1300" dirty="0">
                <a:latin typeface="CMR7"/>
              </a:rPr>
              <a:t>, Journal of Neutron Research (2019)</a:t>
            </a:r>
            <a:endParaRPr lang="en-GB" sz="1300" dirty="0"/>
          </a:p>
          <a:p>
            <a:pPr algn="r"/>
            <a:endParaRPr lang="en-GB" sz="1300" dirty="0">
              <a:effectLst/>
              <a:latin typeface="CMBX12"/>
            </a:endParaRPr>
          </a:p>
        </p:txBody>
      </p:sp>
    </p:spTree>
    <p:extLst>
      <p:ext uri="{BB962C8B-B14F-4D97-AF65-F5344CB8AC3E}">
        <p14:creationId xmlns:p14="http://schemas.microsoft.com/office/powerpoint/2010/main" val="27976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A535D-EACD-809D-222C-E9FDB64E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8" y="1184564"/>
            <a:ext cx="11043948" cy="460164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schools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7DFF9-A5DB-88EC-552B-2CF659E6A5EB}"/>
              </a:ext>
            </a:extLst>
          </p:cNvPr>
          <p:cNvSpPr txBox="1"/>
          <p:nvPr/>
        </p:nvSpPr>
        <p:spPr>
          <a:xfrm>
            <a:off x="2312824" y="5817228"/>
            <a:ext cx="856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400" dirty="0">
                <a:solidFill>
                  <a:srgbClr val="666666"/>
                </a:solidFill>
              </a:rPr>
              <a:t>+ e-learning + Local schools + University courses</a:t>
            </a:r>
          </a:p>
        </p:txBody>
      </p:sp>
    </p:spTree>
    <p:extLst>
      <p:ext uri="{BB962C8B-B14F-4D97-AF65-F5344CB8AC3E}">
        <p14:creationId xmlns:p14="http://schemas.microsoft.com/office/powerpoint/2010/main" val="852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Charts-1.pdf" descr="amCharts-1.pdf">
            <a:extLst>
              <a:ext uri="{FF2B5EF4-FFF2-40B4-BE49-F238E27FC236}">
                <a16:creationId xmlns:a16="http://schemas.microsoft.com/office/drawing/2014/main" id="{5028CA68-C92D-3A72-31D8-821EB2882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45" y="975558"/>
            <a:ext cx="9130482" cy="5841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Map of usage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5BAA9CA-CECC-4BF0-FC87-7542B0D57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660" y="2007558"/>
            <a:ext cx="964430" cy="51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ogoill.pdf" descr="logoill.pdf">
            <a:extLst>
              <a:ext uri="{FF2B5EF4-FFF2-40B4-BE49-F238E27FC236}">
                <a16:creationId xmlns:a16="http://schemas.microsoft.com/office/drawing/2014/main" id="{4DAFE33C-BFDC-E246-CF9E-1761A62B4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38" y="3311064"/>
            <a:ext cx="424758" cy="40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SI-Logo_trans.png" descr="PSI-Logo_trans.png">
            <a:extLst>
              <a:ext uri="{FF2B5EF4-FFF2-40B4-BE49-F238E27FC236}">
                <a16:creationId xmlns:a16="http://schemas.microsoft.com/office/drawing/2014/main" id="{1E12928D-631F-F6A7-7A50-D51D0D3A4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64" y="3055684"/>
            <a:ext cx="528707" cy="193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78A1601-155E-D524-458E-653582112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864" y="3548753"/>
            <a:ext cx="1005372" cy="26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0F1BFE79-BA83-EEE5-BD38-8BF25BD02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087" y="3916440"/>
            <a:ext cx="1111988" cy="571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32869E99-08FC-37F3-F8C6-158A87478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777" y="5702136"/>
            <a:ext cx="528707" cy="69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A5466AC0-41DF-2B3E-CBF0-ADCB75C13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9577" y="4624083"/>
            <a:ext cx="771838" cy="70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09B4AF27-E615-3133-FAB2-62A39115A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0135" y="4629813"/>
            <a:ext cx="886830" cy="40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88FE1285-1ACD-2439-ADD2-ECBCEA1D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0334" y="5608055"/>
            <a:ext cx="899354" cy="23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10B7D826-4BCC-90FC-B4C1-3E437D656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7965" y="3916440"/>
            <a:ext cx="765843" cy="29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BE26EC19-22C4-881A-7125-A80E15C9A6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4812" y="3872551"/>
            <a:ext cx="433995" cy="14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CAFC3BED-11CB-4CAE-EEF4-835FA0987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2262" y="4105650"/>
            <a:ext cx="339095" cy="1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5DDBE6DF-7846-00C4-9729-56311CBE2C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4470" y="2965675"/>
            <a:ext cx="242943" cy="239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1F4AAF0B-AC6F-0314-E0F5-42ED9526CE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5974" y="3060729"/>
            <a:ext cx="433994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B7FAB015-CF67-5BA3-BF62-57C246D2E4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4285" y="2765245"/>
            <a:ext cx="341363" cy="34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6DD1D725-8563-9D7B-28AB-F3FB288BB5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6722" y="5996969"/>
            <a:ext cx="771838" cy="45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EB35D285-E5DD-878D-357E-26489135B3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6179" y="3725499"/>
            <a:ext cx="810737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E118CC0D-E283-49B6-4340-88BBA268C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1780" y="4218401"/>
            <a:ext cx="630360" cy="31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B828B02F-2EB1-12C1-5223-DA0BF94082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4556" y="3957839"/>
            <a:ext cx="630360" cy="202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57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84" y="1235612"/>
            <a:ext cx="2125270" cy="43867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User can assemble sample materials</a:t>
            </a:r>
          </a:p>
          <a:p>
            <a:pPr lvl="1"/>
            <a:r>
              <a:rPr lang="en-US" dirty="0"/>
              <a:t>Multiple scattering in complex geometry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Union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016B0-90A4-E0D8-B286-9BD063A2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3" b="12967"/>
          <a:stretch/>
        </p:blipFill>
        <p:spPr>
          <a:xfrm>
            <a:off x="7528108" y="1242350"/>
            <a:ext cx="3703343" cy="4575791"/>
          </a:xfrm>
          <a:prstGeom prst="rect">
            <a:avLst/>
          </a:prstGeom>
        </p:spPr>
      </p:pic>
      <p:sp>
        <p:nvSpPr>
          <p:cNvPr id="77" name="Snip Single Corner Rectangle 15">
            <a:extLst>
              <a:ext uri="{FF2B5EF4-FFF2-40B4-BE49-F238E27FC236}">
                <a16:creationId xmlns:a16="http://schemas.microsoft.com/office/drawing/2014/main" id="{1EA85993-69F0-DAAE-3047-EA8CAF9514D3}"/>
              </a:ext>
            </a:extLst>
          </p:cNvPr>
          <p:cNvSpPr/>
          <p:nvPr/>
        </p:nvSpPr>
        <p:spPr>
          <a:xfrm>
            <a:off x="954435" y="271477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78" name="Snip Single Corner Rectangle 16">
            <a:extLst>
              <a:ext uri="{FF2B5EF4-FFF2-40B4-BE49-F238E27FC236}">
                <a16:creationId xmlns:a16="http://schemas.microsoft.com/office/drawing/2014/main" id="{0E866241-50DD-3F41-B9DF-39302C84B388}"/>
              </a:ext>
            </a:extLst>
          </p:cNvPr>
          <p:cNvSpPr/>
          <p:nvPr/>
        </p:nvSpPr>
        <p:spPr>
          <a:xfrm>
            <a:off x="954435" y="30821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79" name="Snip Single Corner Rectangle 17">
            <a:extLst>
              <a:ext uri="{FF2B5EF4-FFF2-40B4-BE49-F238E27FC236}">
                <a16:creationId xmlns:a16="http://schemas.microsoft.com/office/drawing/2014/main" id="{92257AB4-1171-1D9A-0722-7EF785D70103}"/>
              </a:ext>
            </a:extLst>
          </p:cNvPr>
          <p:cNvSpPr/>
          <p:nvPr/>
        </p:nvSpPr>
        <p:spPr>
          <a:xfrm>
            <a:off x="954435" y="360139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0" name="Snip Single Corner Rectangle 18">
            <a:extLst>
              <a:ext uri="{FF2B5EF4-FFF2-40B4-BE49-F238E27FC236}">
                <a16:creationId xmlns:a16="http://schemas.microsoft.com/office/drawing/2014/main" id="{38B326AF-D654-F18F-B571-5B5122B69BC8}"/>
              </a:ext>
            </a:extLst>
          </p:cNvPr>
          <p:cNvSpPr/>
          <p:nvPr/>
        </p:nvSpPr>
        <p:spPr>
          <a:xfrm>
            <a:off x="954435" y="397996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1" name="Snip Single Corner Rectangle 19">
            <a:extLst>
              <a:ext uri="{FF2B5EF4-FFF2-40B4-BE49-F238E27FC236}">
                <a16:creationId xmlns:a16="http://schemas.microsoft.com/office/drawing/2014/main" id="{EC6666F7-5E1C-CB89-778E-AF6426413A4B}"/>
              </a:ext>
            </a:extLst>
          </p:cNvPr>
          <p:cNvSpPr/>
          <p:nvPr/>
        </p:nvSpPr>
        <p:spPr>
          <a:xfrm>
            <a:off x="954435" y="447363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2" name="Snip Single Corner Rectangle 20">
            <a:extLst>
              <a:ext uri="{FF2B5EF4-FFF2-40B4-BE49-F238E27FC236}">
                <a16:creationId xmlns:a16="http://schemas.microsoft.com/office/drawing/2014/main" id="{518418F5-63BE-1E21-7EB1-487DE747823D}"/>
              </a:ext>
            </a:extLst>
          </p:cNvPr>
          <p:cNvSpPr/>
          <p:nvPr/>
        </p:nvSpPr>
        <p:spPr>
          <a:xfrm>
            <a:off x="954435" y="485220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3" name="Snip Single Corner Rectangle 21">
            <a:extLst>
              <a:ext uri="{FF2B5EF4-FFF2-40B4-BE49-F238E27FC236}">
                <a16:creationId xmlns:a16="http://schemas.microsoft.com/office/drawing/2014/main" id="{9CE76422-E4AC-8FB3-3E04-426D2AF5F797}"/>
              </a:ext>
            </a:extLst>
          </p:cNvPr>
          <p:cNvSpPr/>
          <p:nvPr/>
        </p:nvSpPr>
        <p:spPr>
          <a:xfrm>
            <a:off x="954435" y="5233799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Phonon_simple_process</a:t>
            </a:r>
            <a:endParaRPr lang="da-DK" sz="1400" dirty="0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A6D1CF2-A2FF-087A-4DB5-39BFF57F3280}"/>
              </a:ext>
            </a:extLst>
          </p:cNvPr>
          <p:cNvSpPr/>
          <p:nvPr/>
        </p:nvSpPr>
        <p:spPr>
          <a:xfrm>
            <a:off x="3449841" y="466469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C37201-DEF0-2B2E-2057-88D0CCFA11EE}"/>
              </a:ext>
            </a:extLst>
          </p:cNvPr>
          <p:cNvCxnSpPr>
            <a:cxnSpLocks/>
            <a:stCxn id="77" idx="0"/>
            <a:endCxn id="122" idx="1"/>
          </p:cNvCxnSpPr>
          <p:nvPr/>
        </p:nvCxnSpPr>
        <p:spPr>
          <a:xfrm>
            <a:off x="3204515" y="2869141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817D54-F294-DD79-C22B-C936384AAD60}"/>
              </a:ext>
            </a:extLst>
          </p:cNvPr>
          <p:cNvCxnSpPr>
            <a:cxnSpLocks/>
            <a:stCxn id="78" idx="0"/>
            <a:endCxn id="122" idx="1"/>
          </p:cNvCxnSpPr>
          <p:nvPr/>
        </p:nvCxnSpPr>
        <p:spPr>
          <a:xfrm flipV="1">
            <a:off x="3204515" y="3052849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C7DC78C-17B8-84F2-6920-DEB941999E20}"/>
              </a:ext>
            </a:extLst>
          </p:cNvPr>
          <p:cNvCxnSpPr>
            <a:cxnSpLocks/>
            <a:stCxn id="79" idx="0"/>
            <a:endCxn id="124" idx="1"/>
          </p:cNvCxnSpPr>
          <p:nvPr/>
        </p:nvCxnSpPr>
        <p:spPr>
          <a:xfrm>
            <a:off x="3204515" y="3755768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70134CF-813A-19B3-C640-2681276D17B0}"/>
              </a:ext>
            </a:extLst>
          </p:cNvPr>
          <p:cNvCxnSpPr>
            <a:cxnSpLocks/>
            <a:stCxn id="80" idx="0"/>
            <a:endCxn id="124" idx="1"/>
          </p:cNvCxnSpPr>
          <p:nvPr/>
        </p:nvCxnSpPr>
        <p:spPr>
          <a:xfrm flipV="1">
            <a:off x="3204515" y="3939476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EE617D-FEA7-D08D-99D2-4F8B289466DF}"/>
              </a:ext>
            </a:extLst>
          </p:cNvPr>
          <p:cNvCxnSpPr>
            <a:cxnSpLocks/>
            <a:stCxn id="81" idx="0"/>
            <a:endCxn id="84" idx="1"/>
          </p:cNvCxnSpPr>
          <p:nvPr/>
        </p:nvCxnSpPr>
        <p:spPr>
          <a:xfrm>
            <a:off x="3204515" y="4628004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0F6658-0202-3A9A-FDF6-82FB02AAD223}"/>
              </a:ext>
            </a:extLst>
          </p:cNvPr>
          <p:cNvCxnSpPr>
            <a:cxnSpLocks/>
            <a:stCxn id="82" idx="0"/>
            <a:endCxn id="84" idx="1"/>
          </p:cNvCxnSpPr>
          <p:nvPr/>
        </p:nvCxnSpPr>
        <p:spPr>
          <a:xfrm flipV="1">
            <a:off x="3204515" y="5002775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AB089A4-A4B2-4DB7-4E98-8CD054CBF67A}"/>
              </a:ext>
            </a:extLst>
          </p:cNvPr>
          <p:cNvCxnSpPr>
            <a:cxnSpLocks/>
            <a:stCxn id="83" idx="0"/>
            <a:endCxn id="84" idx="1"/>
          </p:cNvCxnSpPr>
          <p:nvPr/>
        </p:nvCxnSpPr>
        <p:spPr>
          <a:xfrm flipV="1">
            <a:off x="3204515" y="5002775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8397E18-A111-0E14-8DB9-1D6718350C2A}"/>
              </a:ext>
            </a:extLst>
          </p:cNvPr>
          <p:cNvGrpSpPr/>
          <p:nvPr/>
        </p:nvGrpSpPr>
        <p:grpSpPr>
          <a:xfrm rot="1128267">
            <a:off x="5501319" y="3765432"/>
            <a:ext cx="558314" cy="766152"/>
            <a:chOff x="6902605" y="4301356"/>
            <a:chExt cx="635620" cy="87223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A65D7D8-E1EF-7DFA-F5E5-40B85A66000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4C55CF-1DB7-519B-0030-95BC6D2E1565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CD6100B-3CCB-BA7E-E3F0-700A543F6104}"/>
                </a:ext>
              </a:extLst>
            </p:cNvPr>
            <p:cNvCxnSpPr>
              <a:stCxn id="93" idx="6"/>
              <a:endCxn id="9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FB38D3-A642-F51C-5479-87AEAD5DDB99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F8812D-CF9E-6EC2-CCFC-BEC0A9EDE5D5}"/>
              </a:ext>
            </a:extLst>
          </p:cNvPr>
          <p:cNvGrpSpPr/>
          <p:nvPr/>
        </p:nvGrpSpPr>
        <p:grpSpPr>
          <a:xfrm>
            <a:off x="4976504" y="2975603"/>
            <a:ext cx="1607947" cy="2206521"/>
            <a:chOff x="6902605" y="4301356"/>
            <a:chExt cx="635620" cy="87223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0409559-C6CB-A3F3-A80B-0034280755F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AECF684-F270-ABDF-020B-9189D79AF277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3AA09E-A7F7-BB57-D938-1076C8263409}"/>
                </a:ext>
              </a:extLst>
            </p:cNvPr>
            <p:cNvCxnSpPr>
              <a:stCxn id="98" idx="6"/>
              <a:endCxn id="99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ED1FAE-436A-7910-3BA4-09D83707B3E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2A9B8EB-C08D-4392-EE7D-77DD2D65EEF0}"/>
              </a:ext>
            </a:extLst>
          </p:cNvPr>
          <p:cNvGrpSpPr/>
          <p:nvPr/>
        </p:nvGrpSpPr>
        <p:grpSpPr>
          <a:xfrm>
            <a:off x="4878662" y="2855635"/>
            <a:ext cx="1809131" cy="2482598"/>
            <a:chOff x="6902605" y="4301356"/>
            <a:chExt cx="635620" cy="87223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A30606-F209-6C81-CB47-915BCB4651F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266E313-C9CF-757E-0C12-9A7D2FAA94E2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A41F5DF-F040-5E31-371E-039285DCC4A2}"/>
                </a:ext>
              </a:extLst>
            </p:cNvPr>
            <p:cNvCxnSpPr>
              <a:stCxn id="103" idx="6"/>
              <a:endCxn id="10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6FBBC24-1AEC-030B-D5FC-76E7A68062D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B4F5BF1-73E0-EDA7-1C21-8BBB22A5ACDD}"/>
              </a:ext>
            </a:extLst>
          </p:cNvPr>
          <p:cNvGrpSpPr/>
          <p:nvPr/>
        </p:nvGrpSpPr>
        <p:grpSpPr>
          <a:xfrm>
            <a:off x="5756722" y="3160750"/>
            <a:ext cx="233768" cy="780144"/>
            <a:chOff x="7796557" y="4838747"/>
            <a:chExt cx="233768" cy="78014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050727-18E9-EF7C-7E12-2ACA9C6E63F0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30A4DF-5D3A-3763-E94E-94B4BA2A302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A590BE3-87F5-5AE7-7ADF-B11590026001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4A06CB2-17FE-98A5-0E7F-FDE3A256603E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E1D0034-A73D-054F-FF08-331099AC5E1D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9A9400-299F-F654-DDEF-66A3A7A03C4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DE30D77-3409-BD1F-4331-CB70FE6D5142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F742636-4D95-93D3-6173-81ADBF0B67F4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5E8852A-AABE-CE6A-47E8-09F8CB94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ECC19BC-25C2-B873-18CC-03530AC78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0A04CAA-49AF-61A4-1875-FA77F7FB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30F9CBD-7E35-B2E4-71EE-96B5B186B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Freeform 119">
            <a:extLst>
              <a:ext uri="{FF2B5EF4-FFF2-40B4-BE49-F238E27FC236}">
                <a16:creationId xmlns:a16="http://schemas.microsoft.com/office/drawing/2014/main" id="{8759E09F-04E6-C610-AEB0-B650CCD72654}"/>
              </a:ext>
            </a:extLst>
          </p:cNvPr>
          <p:cNvSpPr/>
          <p:nvPr/>
        </p:nvSpPr>
        <p:spPr>
          <a:xfrm>
            <a:off x="4253390" y="2920323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81C69206-8CD9-2B0F-5167-B633315D03B8}"/>
              </a:ext>
            </a:extLst>
          </p:cNvPr>
          <p:cNvSpPr/>
          <p:nvPr/>
        </p:nvSpPr>
        <p:spPr>
          <a:xfrm>
            <a:off x="4253390" y="2750701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25B32051-1B26-D264-83A9-D6D4C7F06EA6}"/>
              </a:ext>
            </a:extLst>
          </p:cNvPr>
          <p:cNvSpPr/>
          <p:nvPr/>
        </p:nvSpPr>
        <p:spPr>
          <a:xfrm>
            <a:off x="3449841" y="2714771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C91273B1-BB79-C5E6-6CEE-D28CFF0F2AA3}"/>
              </a:ext>
            </a:extLst>
          </p:cNvPr>
          <p:cNvSpPr/>
          <p:nvPr/>
        </p:nvSpPr>
        <p:spPr>
          <a:xfrm>
            <a:off x="4247211" y="4051035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1091D4A-248A-EF77-8D99-B629B7BD3605}"/>
              </a:ext>
            </a:extLst>
          </p:cNvPr>
          <p:cNvSpPr/>
          <p:nvPr/>
        </p:nvSpPr>
        <p:spPr>
          <a:xfrm>
            <a:off x="3449841" y="3601398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912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79"/>
          <a:stretch/>
        </p:blipFill>
        <p:spPr>
          <a:xfrm>
            <a:off x="7282039" y="711753"/>
            <a:ext cx="3651860" cy="476806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simulations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Science Away Days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8E9300-F82C-818D-8B86-BA78678DC5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7008670" y="2154667"/>
            <a:ext cx="4805383" cy="3604037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Union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2024-05-12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31B7E-40FC-FD82-06D1-65FF2E960826}"/>
              </a:ext>
            </a:extLst>
          </p:cNvPr>
          <p:cNvSpPr txBox="1"/>
          <p:nvPr/>
        </p:nvSpPr>
        <p:spPr>
          <a:xfrm>
            <a:off x="321991" y="5751119"/>
            <a:ext cx="55889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Using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Union components to simulate a magnet sample environment and predicting background with machine learning, </a:t>
            </a:r>
          </a:p>
          <a:p>
            <a:pPr algn="l"/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Petroula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Karacosta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Master thesis with Kim </a:t>
            </a:r>
            <a:r>
              <a:rPr lang="en-GB" sz="1300" dirty="0" err="1">
                <a:solidFill>
                  <a:srgbClr val="1F1F1F"/>
                </a:solidFill>
                <a:latin typeface="ElsevierGulliver"/>
              </a:rPr>
              <a:t>Lefmann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University of Copenhagen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85B729-8425-1763-B85F-6548A371E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2867746"/>
            <a:ext cx="4588944" cy="26120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9FD183-AC54-ACED-6754-8E65B23DB1D3}"/>
              </a:ext>
            </a:extLst>
          </p:cNvPr>
          <p:cNvSpPr/>
          <p:nvPr/>
        </p:nvSpPr>
        <p:spPr>
          <a:xfrm>
            <a:off x="7207624" y="475129"/>
            <a:ext cx="3726275" cy="167953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8022098C-7E82-EA71-3374-9147D569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User can assemble sample materials</a:t>
            </a:r>
          </a:p>
          <a:p>
            <a:pPr lvl="1"/>
            <a:r>
              <a:rPr lang="en-US" dirty="0"/>
              <a:t>Multiple scattering in complex geometry</a:t>
            </a:r>
          </a:p>
        </p:txBody>
      </p:sp>
    </p:spTree>
    <p:extLst>
      <p:ext uri="{BB962C8B-B14F-4D97-AF65-F5344CB8AC3E}">
        <p14:creationId xmlns:p14="http://schemas.microsoft.com/office/powerpoint/2010/main" val="1747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11996</TotalTime>
  <Words>1461</Words>
  <Application>Microsoft Macintosh PowerPoint</Application>
  <PresentationFormat>Widescreen</PresentationFormat>
  <Paragraphs>423</Paragraphs>
  <Slides>42</Slides>
  <Notes>3</Notes>
  <HiddenSlides>12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CMBX12</vt:lpstr>
      <vt:lpstr>CMR10</vt:lpstr>
      <vt:lpstr>CMR7</vt:lpstr>
      <vt:lpstr>ElsevierGulliver</vt:lpstr>
      <vt:lpstr>Segoe UI</vt:lpstr>
      <vt:lpstr>Segoe UI Light</vt:lpstr>
      <vt:lpstr>Segoe UI Semibold</vt:lpstr>
      <vt:lpstr>Slack-Lato</vt:lpstr>
      <vt:lpstr>Times</vt:lpstr>
      <vt:lpstr>Wingdings</vt:lpstr>
      <vt:lpstr>Office-tema</vt:lpstr>
      <vt:lpstr>McStas instrument simulations, status and potential for ESS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PowerPoint Presentation</vt:lpstr>
      <vt:lpstr>Instrument simulations</vt:lpstr>
      <vt:lpstr>Instrument simulations</vt:lpstr>
      <vt:lpstr>Instrument simulations</vt:lpstr>
      <vt:lpstr>Instrument simulations</vt:lpstr>
      <vt:lpstr>PowerPoint Presentation</vt:lpstr>
      <vt:lpstr>Instrument simulations</vt:lpstr>
      <vt:lpstr>PowerPoint Presentation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Instrument simulations</vt:lpstr>
      <vt:lpstr>Thanks for your attention</vt:lpstr>
      <vt:lpstr>PowerPoint Presentation</vt:lpstr>
      <vt:lpstr>This is a title for a PowerPoint presentation</vt:lpstr>
      <vt:lpstr>Agenda</vt:lpstr>
      <vt:lpstr>PowerPoint Presentation</vt:lpstr>
      <vt:lpstr>Presentation headline</vt:lpstr>
      <vt:lpstr>Presentation headline</vt:lpstr>
      <vt:lpstr>Presentation headline</vt:lpstr>
      <vt:lpstr>Image title</vt:lpstr>
      <vt:lpstr>Example with chart</vt:lpstr>
      <vt:lpstr>Example with chart</vt:lpstr>
      <vt:lpstr>Example with coloured 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cp:lastPrinted>2019-03-08T10:27:30Z</cp:lastPrinted>
  <dcterms:created xsi:type="dcterms:W3CDTF">2024-05-03T08:52:39Z</dcterms:created>
  <dcterms:modified xsi:type="dcterms:W3CDTF">2024-05-15T05:38:10Z</dcterms:modified>
</cp:coreProperties>
</file>