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2" r:id="rId2"/>
    <p:sldId id="267" r:id="rId3"/>
    <p:sldId id="302" r:id="rId4"/>
    <p:sldId id="278" r:id="rId5"/>
    <p:sldId id="269" r:id="rId6"/>
    <p:sldId id="304" r:id="rId7"/>
    <p:sldId id="371" r:id="rId8"/>
    <p:sldId id="279" r:id="rId9"/>
    <p:sldId id="280" r:id="rId10"/>
    <p:sldId id="281" r:id="rId11"/>
    <p:sldId id="282" r:id="rId12"/>
    <p:sldId id="283" r:id="rId13"/>
    <p:sldId id="312" r:id="rId14"/>
    <p:sldId id="313" r:id="rId15"/>
    <p:sldId id="314" r:id="rId16"/>
    <p:sldId id="277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72" autoAdjust="0"/>
    <p:restoredTop sz="94681" autoAdjust="0"/>
  </p:normalViewPr>
  <p:slideViewPr>
    <p:cSldViewPr snapToGrid="0" snapToObjects="1">
      <p:cViewPr varScale="1">
        <p:scale>
          <a:sx n="150" d="100"/>
          <a:sy n="150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2024-05-13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K" dirty="0"/>
              <a:t>To support this user-journey, we need to provide a user-experience that is:</a:t>
            </a:r>
            <a:br>
              <a:rPr lang="en-DK" dirty="0"/>
            </a:br>
            <a:r>
              <a:rPr lang="en-GB" dirty="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Efficient, Consistent, User-friendly, Powerful and that supports Collaboration and FAIR 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5A434-646A-2746-9BDC-885B2382B33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481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2024-05-13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GB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14/05/2024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2024-05-13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2024-05-13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  <p:sldLayoutId id="214748367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8">
            <a:extLst>
              <a:ext uri="{FF2B5EF4-FFF2-40B4-BE49-F238E27FC236}">
                <a16:creationId xmlns:a16="http://schemas.microsoft.com/office/drawing/2014/main" id="{03F9D9D0-0B0A-0B34-DB75-40E4F751214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t="611" r="11443" b="24752"/>
          <a:stretch/>
        </p:blipFill>
        <p:spPr>
          <a:xfrm>
            <a:off x="6302781" y="3558209"/>
            <a:ext cx="4994275" cy="2404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DFFE09-0864-0D10-D6B7-4580AAFC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VISA at 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2D032-6716-5C40-E8B3-7A92F2972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3" y="6475270"/>
            <a:ext cx="4745589" cy="365125"/>
          </a:xfrm>
        </p:spPr>
        <p:txBody>
          <a:bodyPr/>
          <a:lstStyle/>
          <a:p>
            <a:r>
              <a:rPr lang="en-GB" dirty="0"/>
              <a:t>Computational infrastructure for the scientific user program at 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CC9-BB37-185E-675F-5C617929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10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08B6D2-F573-45DF-DBE5-F55C18B8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Scientific applications (apps) in VISA will be made available through </a:t>
            </a:r>
            <a:r>
              <a:rPr lang="en-US" sz="2000" b="1" dirty="0" err="1"/>
              <a:t>apptainer</a:t>
            </a:r>
            <a:r>
              <a:rPr lang="en-US" sz="2000" b="1" dirty="0"/>
              <a:t> containers</a:t>
            </a:r>
            <a:br>
              <a:rPr lang="en-US" sz="2000" b="1" dirty="0"/>
            </a:br>
            <a:endParaRPr lang="en-DK" sz="2000" b="1" dirty="0"/>
          </a:p>
          <a:p>
            <a:pPr lvl="1"/>
            <a:r>
              <a:rPr lang="en-US" sz="2000" dirty="0"/>
              <a:t>Containers allow for each app to </a:t>
            </a:r>
            <a:r>
              <a:rPr lang="en-US" sz="2000" b="1" dirty="0"/>
              <a:t>have its own environment </a:t>
            </a:r>
            <a:r>
              <a:rPr lang="en-US" sz="2000" dirty="0"/>
              <a:t>(which mitigates conflicts between different apps and versions)</a:t>
            </a:r>
            <a:br>
              <a:rPr lang="en-US" sz="2000" dirty="0"/>
            </a:br>
            <a:endParaRPr lang="en-DK" sz="2000" dirty="0"/>
          </a:p>
          <a:p>
            <a:pPr lvl="1"/>
            <a:r>
              <a:rPr lang="en-US" sz="2000" b="1" dirty="0"/>
              <a:t>Live updates to apps</a:t>
            </a:r>
            <a:r>
              <a:rPr lang="en-US" sz="2000" dirty="0"/>
              <a:t> (incl. hot-fixes in a support-situation) without the user needing to restart their instance</a:t>
            </a:r>
            <a:endParaRPr lang="en-DK" sz="2000" dirty="0"/>
          </a:p>
          <a:p>
            <a:endParaRPr lang="en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20741A-8B08-E61D-EAF8-44C2C3F9F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K" dirty="0"/>
              <a:t>Scientific Applications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3B58A10-DFF5-9E8E-C7BE-5D675742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7F3F-F047-4445-AFA3-7B5E26086EA2}" type="datetime1">
              <a:rPr lang="da-DK" smtClean="0"/>
              <a:t>13.05.2024</a:t>
            </a:fld>
            <a:endParaRPr lang="sv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3C38C7-3ACE-3D91-6924-8A3E32969B55}"/>
              </a:ext>
            </a:extLst>
          </p:cNvPr>
          <p:cNvSpPr txBox="1"/>
          <p:nvPr/>
        </p:nvSpPr>
        <p:spPr>
          <a:xfrm>
            <a:off x="7013643" y="1345000"/>
            <a:ext cx="4283413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dirty="0" err="1">
                <a:solidFill>
                  <a:srgbClr val="666666"/>
                </a:solidFill>
              </a:rPr>
              <a:t>Apptainer</a:t>
            </a:r>
            <a:br>
              <a:rPr lang="en-GB" sz="2400" dirty="0">
                <a:solidFill>
                  <a:srgbClr val="666666"/>
                </a:solidFill>
              </a:rPr>
            </a:br>
            <a:r>
              <a:rPr lang="en-GB" sz="1400" dirty="0">
                <a:solidFill>
                  <a:srgbClr val="666666"/>
                </a:solidFill>
              </a:rPr>
              <a:t>(formerly singularity project)</a:t>
            </a:r>
          </a:p>
          <a:p>
            <a:pPr algn="l"/>
            <a:r>
              <a:rPr lang="en-GB" dirty="0">
                <a:solidFill>
                  <a:srgbClr val="666666"/>
                </a:solidFill>
              </a:rPr>
              <a:t> - docker-like containers without (most) of the security issues of docker.</a:t>
            </a:r>
            <a:br>
              <a:rPr lang="en-GB" dirty="0">
                <a:solidFill>
                  <a:srgbClr val="666666"/>
                </a:solidFill>
              </a:rPr>
            </a:br>
            <a:r>
              <a:rPr lang="en-GB" dirty="0">
                <a:solidFill>
                  <a:srgbClr val="666666"/>
                </a:solidFill>
              </a:rPr>
              <a:t>Provides a self-contained environment that can run independently of the host system and environment.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848FB8C-9793-2A4D-202A-2353ED108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21" y="1502"/>
            <a:ext cx="1371886" cy="132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2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407-78B5-519B-5739-AE26EEB6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VISA at 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8DDAB-3F26-307A-AF5E-009DCDE7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3" y="6475270"/>
            <a:ext cx="4670285" cy="365125"/>
          </a:xfrm>
        </p:spPr>
        <p:txBody>
          <a:bodyPr/>
          <a:lstStyle/>
          <a:p>
            <a:r>
              <a:rPr lang="en-GB" dirty="0"/>
              <a:t>Computational infrastructure for the scientific user program at 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51DE-3A62-F9BB-7B66-7A4B1E02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11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76C7F5-52C4-D958-33FD-40D2856B8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/>
              <a:t>Reproducibility</a:t>
            </a:r>
            <a:r>
              <a:rPr lang="en-US" dirty="0"/>
              <a:t> will be ensured as old versions of apps will still be available (and working) for users – also when redoing an analysis after many years – supporting </a:t>
            </a:r>
            <a:r>
              <a:rPr lang="en-US" b="1" dirty="0"/>
              <a:t>FAIR</a:t>
            </a:r>
            <a:r>
              <a:rPr lang="en-US" dirty="0"/>
              <a:t> data use</a:t>
            </a:r>
          </a:p>
          <a:p>
            <a:endParaRPr lang="en-DK" dirty="0"/>
          </a:p>
          <a:p>
            <a:pPr lvl="1"/>
            <a:r>
              <a:rPr lang="en-DK" b="1" dirty="0"/>
              <a:t>Flexibility</a:t>
            </a:r>
            <a:r>
              <a:rPr lang="en-DK" dirty="0"/>
              <a:t> - as users can build and bring their own containers with applications, or download a container with the software used for a given proposal cycle to use on their own compute resources</a:t>
            </a:r>
            <a:endParaRPr lang="en-DK" b="1" dirty="0"/>
          </a:p>
          <a:p>
            <a:endParaRPr lang="en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47601F-F6A8-1596-3C22-8E58E97D1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K" dirty="0"/>
              <a:t>Scientific applications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0CC4BA0-767E-03AE-05EC-44DFF934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63A8-6E1E-3F44-9EF0-E74175261E61}" type="datetime1">
              <a:rPr lang="da-DK" smtClean="0"/>
              <a:t>13.05.2024</a:t>
            </a:fld>
            <a:endParaRPr lang="sv-SE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061B34E-BDB9-4402-20E7-6F3148970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1686409"/>
          </a:xfrm>
          <a:solidFill>
            <a:schemeClr val="accent5">
              <a:lumMod val="60000"/>
              <a:lumOff val="40000"/>
              <a:alpha val="50132"/>
            </a:schemeClr>
          </a:solidFill>
        </p:spPr>
        <p:txBody>
          <a:bodyPr/>
          <a:lstStyle/>
          <a:p>
            <a:pPr lvl="1"/>
            <a:r>
              <a:rPr lang="en-DK" dirty="0"/>
              <a:t>Planned features:</a:t>
            </a:r>
          </a:p>
          <a:p>
            <a:pPr lvl="2"/>
            <a:r>
              <a:rPr lang="en-DK" dirty="0"/>
              <a:t>SciCat integration</a:t>
            </a:r>
          </a:p>
          <a:p>
            <a:pPr lvl="2"/>
            <a:r>
              <a:rPr lang="en-DK" dirty="0"/>
              <a:t>FAIR data use (third party)</a:t>
            </a:r>
          </a:p>
          <a:p>
            <a:pPr lvl="2"/>
            <a:r>
              <a:rPr lang="en-DK"/>
              <a:t>Windows support</a:t>
            </a:r>
            <a:endParaRPr lang="en-DK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5E5E822-CA2E-D0A2-FE64-A1FE6BE0A50A}"/>
              </a:ext>
            </a:extLst>
          </p:cNvPr>
          <p:cNvSpPr txBox="1">
            <a:spLocks/>
          </p:cNvSpPr>
          <p:nvPr/>
        </p:nvSpPr>
        <p:spPr>
          <a:xfrm>
            <a:off x="6373691" y="3704965"/>
            <a:ext cx="4993785" cy="1686409"/>
          </a:xfrm>
          <a:prstGeom prst="rect">
            <a:avLst/>
          </a:prstGeom>
          <a:solidFill>
            <a:schemeClr val="accent1">
              <a:lumMod val="60000"/>
              <a:lumOff val="40000"/>
              <a:alpha val="50132"/>
            </a:schemeClr>
          </a:solidFill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2865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DK" dirty="0"/>
              <a:t>Backend:</a:t>
            </a:r>
          </a:p>
          <a:p>
            <a:pPr lvl="2"/>
            <a:r>
              <a:rPr lang="en-DK" dirty="0"/>
              <a:t>Openstack</a:t>
            </a:r>
          </a:p>
          <a:p>
            <a:pPr lvl="2"/>
            <a:r>
              <a:rPr lang="en-DK" dirty="0"/>
              <a:t>Authentication through Keycloak</a:t>
            </a:r>
          </a:p>
          <a:p>
            <a:pPr lvl="2"/>
            <a:r>
              <a:rPr lang="en-DK" dirty="0"/>
              <a:t>Authorization from UserOffice</a:t>
            </a:r>
          </a:p>
          <a:p>
            <a:pPr marL="252000" lvl="2" indent="0">
              <a:buNone/>
            </a:pPr>
            <a:endParaRPr lang="en-DK" dirty="0"/>
          </a:p>
          <a:p>
            <a:pPr lvl="2"/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9D81D1-D685-9402-C1DD-DF13B6979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113" y="1825483"/>
            <a:ext cx="1289191" cy="122584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C89E02F-470C-60C7-7A9B-BCC543609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51813" y="5750221"/>
            <a:ext cx="3315663" cy="58024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23A7192-F54E-F278-C3AC-A6C179B1B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58836" y="5687570"/>
            <a:ext cx="2829709" cy="70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3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E407-78B5-519B-5739-AE26EEB6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VISA at 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8DDAB-3F26-307A-AF5E-009DCDE7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3" y="6475270"/>
            <a:ext cx="4670285" cy="365125"/>
          </a:xfrm>
        </p:spPr>
        <p:txBody>
          <a:bodyPr/>
          <a:lstStyle/>
          <a:p>
            <a:r>
              <a:rPr lang="en-GB" dirty="0"/>
              <a:t>Computational infrastructure for the scientific user program at 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451DE-3A62-F9BB-7B66-7A4B1E020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12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76C7F5-52C4-D958-33FD-40D2856B8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333948"/>
            <a:ext cx="4993785" cy="5258678"/>
          </a:xfrm>
          <a:ln>
            <a:solidFill>
              <a:schemeClr val="tx1"/>
            </a:solidFill>
          </a:ln>
        </p:spPr>
        <p:txBody>
          <a:bodyPr numCol="2"/>
          <a:lstStyle/>
          <a:p>
            <a:pPr algn="ctr"/>
            <a:r>
              <a:rPr lang="en-US" sz="2800" b="1" dirty="0"/>
              <a:t>Software available</a:t>
            </a: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/>
              <a:t> </a:t>
            </a:r>
            <a:r>
              <a:rPr lang="da-DK" dirty="0" err="1"/>
              <a:t>McStas</a:t>
            </a: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/>
              <a:t> </a:t>
            </a:r>
            <a:r>
              <a:rPr lang="da-DK" dirty="0" err="1"/>
              <a:t>Ncrystal</a:t>
            </a: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 err="1"/>
              <a:t>Fullprof</a:t>
            </a: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/>
              <a:t>GSAS-II</a:t>
            </a:r>
          </a:p>
          <a:p>
            <a:pPr>
              <a:buFont typeface="Wingdings" pitchFamily="2" charset="2"/>
              <a:buChar char="§"/>
            </a:pPr>
            <a:r>
              <a:rPr lang="da-DK" dirty="0" err="1"/>
              <a:t>EasyDiffraction</a:t>
            </a: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 err="1"/>
              <a:t>Sasview</a:t>
            </a: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/>
              <a:t>MAUD</a:t>
            </a:r>
          </a:p>
          <a:p>
            <a:pPr>
              <a:buFont typeface="Wingdings" pitchFamily="2" charset="2"/>
              <a:buChar char="§"/>
            </a:pPr>
            <a:r>
              <a:rPr lang="da-DK" dirty="0"/>
              <a:t>NICOS</a:t>
            </a:r>
          </a:p>
          <a:p>
            <a:pPr>
              <a:buFont typeface="Wingdings" pitchFamily="2" charset="2"/>
              <a:buChar char="§"/>
            </a:pPr>
            <a:r>
              <a:rPr lang="da-DK" dirty="0" err="1"/>
              <a:t>ShellX</a:t>
            </a: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/>
              <a:t>Standard LINUX software</a:t>
            </a:r>
          </a:p>
          <a:p>
            <a:pPr>
              <a:buFont typeface="Wingdings" pitchFamily="2" charset="2"/>
              <a:buChar char="§"/>
            </a:pPr>
            <a:r>
              <a:rPr lang="da-DK" dirty="0" err="1"/>
              <a:t>PowCod</a:t>
            </a: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/>
              <a:t>Vesta</a:t>
            </a:r>
          </a:p>
          <a:p>
            <a:pPr>
              <a:buFont typeface="Wingdings" pitchFamily="2" charset="2"/>
              <a:buChar char="§"/>
            </a:pPr>
            <a:r>
              <a:rPr lang="da-DK" dirty="0" err="1"/>
              <a:t>Mantid</a:t>
            </a: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 err="1"/>
              <a:t>Qaulix</a:t>
            </a: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 err="1"/>
              <a:t>Spinvert</a:t>
            </a:r>
            <a:endParaRPr lang="da-DK" dirty="0"/>
          </a:p>
          <a:p>
            <a:pPr>
              <a:buFont typeface="Wingdings" pitchFamily="2" charset="2"/>
              <a:buChar char="§"/>
            </a:pPr>
            <a:r>
              <a:rPr lang="da-DK" dirty="0" err="1"/>
              <a:t>RMCProfile</a:t>
            </a:r>
            <a:endParaRPr lang="en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47601F-F6A8-1596-3C22-8E58E97D1D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err="1"/>
              <a:t>Current</a:t>
            </a:r>
            <a:r>
              <a:rPr lang="da-DK" dirty="0"/>
              <a:t> features</a:t>
            </a:r>
            <a:endParaRPr lang="en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0CC4BA0-767E-03AE-05EC-44DFF934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63A8-6E1E-3F44-9EF0-E74175261E61}" type="datetime1">
              <a:rPr lang="da-DK" smtClean="0"/>
              <a:t>13.05.2024</a:t>
            </a:fld>
            <a:endParaRPr lang="sv-SE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F8D3A1D-5D31-3300-A7A7-B50F7FE48D16}"/>
              </a:ext>
            </a:extLst>
          </p:cNvPr>
          <p:cNvSpPr txBox="1">
            <a:spLocks/>
          </p:cNvSpPr>
          <p:nvPr/>
        </p:nvSpPr>
        <p:spPr>
          <a:xfrm>
            <a:off x="6484707" y="1333947"/>
            <a:ext cx="4993785" cy="52586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Features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 OS Support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Ubunt</a:t>
            </a:r>
            <a:r>
              <a:rPr lang="en-US" u="sng" dirty="0"/>
              <a:t>u 22.04</a:t>
            </a:r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CentOS 7 and 8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/>
              <a:t>AlmaLinux</a:t>
            </a:r>
            <a:r>
              <a:rPr lang="en-US" dirty="0"/>
              <a:t> 8 and 9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/>
              <a:t>One Windows application using </a:t>
            </a:r>
            <a:r>
              <a:rPr lang="en-US" dirty="0" err="1"/>
              <a:t>Apptainer</a:t>
            </a:r>
            <a:r>
              <a:rPr lang="en-US" dirty="0"/>
              <a:t> is in place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Shared storage can be mounted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Integration with User Office is in progress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Integration with the HPC backend is in progress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More user friendly remote access is in progress</a:t>
            </a:r>
          </a:p>
        </p:txBody>
      </p:sp>
    </p:spTree>
    <p:extLst>
      <p:ext uri="{BB962C8B-B14F-4D97-AF65-F5344CB8AC3E}">
        <p14:creationId xmlns:p14="http://schemas.microsoft.com/office/powerpoint/2010/main" val="13893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VISA at DMSC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Prototype 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2024-05-13</a:t>
            </a:fld>
            <a:endParaRPr lang="sv-SE" dirty="0"/>
          </a:p>
        </p:txBody>
      </p:sp>
      <p:pic>
        <p:nvPicPr>
          <p:cNvPr id="2050" name="Picture 2" descr="Lenovo ThinkSystem SR860 Server (Xeon SP Gen 1) Product Guide (withdrawn  product) &gt; Lenovo Press">
            <a:extLst>
              <a:ext uri="{FF2B5EF4-FFF2-40B4-BE49-F238E27FC236}">
                <a16:creationId xmlns:a16="http://schemas.microsoft.com/office/drawing/2014/main" id="{9A5F7A34-FBC3-0E40-ACF9-E9BC2BE3C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2984818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novo SR560 купить cервер Lenovo ThinkSystem SR530 для облачных  вычислений, доставка из Москвы">
            <a:extLst>
              <a:ext uri="{FF2B5EF4-FFF2-40B4-BE49-F238E27FC236}">
                <a16:creationId xmlns:a16="http://schemas.microsoft.com/office/drawing/2014/main" id="{8256877C-5ED3-0449-8C51-0B7353BB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9" y="1485900"/>
            <a:ext cx="3289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novo SR560 купить cервер Lenovo ThinkSystem SR530 для облачных  вычислений, доставка из Москвы">
            <a:extLst>
              <a:ext uri="{FF2B5EF4-FFF2-40B4-BE49-F238E27FC236}">
                <a16:creationId xmlns:a16="http://schemas.microsoft.com/office/drawing/2014/main" id="{040BA497-871A-064F-93E3-D4C0B8E42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42" y="1528966"/>
            <a:ext cx="32893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82A286-517A-8E4E-802C-2E4CF8653E09}"/>
              </a:ext>
            </a:extLst>
          </p:cNvPr>
          <p:cNvSpPr txBox="1"/>
          <p:nvPr/>
        </p:nvSpPr>
        <p:spPr>
          <a:xfrm>
            <a:off x="838359" y="5588000"/>
            <a:ext cx="2679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OpenStack compute nodes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0846A2-9F3F-AD49-9E31-62F924FA936A}"/>
              </a:ext>
            </a:extLst>
          </p:cNvPr>
          <p:cNvSpPr txBox="1"/>
          <p:nvPr/>
        </p:nvSpPr>
        <p:spPr>
          <a:xfrm>
            <a:off x="1447800" y="143810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OpenStack controller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9645D-11FA-8F49-9302-614710DD5112}"/>
              </a:ext>
            </a:extLst>
          </p:cNvPr>
          <p:cNvSpPr txBox="1"/>
          <p:nvPr/>
        </p:nvSpPr>
        <p:spPr>
          <a:xfrm>
            <a:off x="5536812" y="1243738"/>
            <a:ext cx="2781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VISA demo box</a:t>
            </a:r>
          </a:p>
          <a:p>
            <a:pPr algn="l"/>
            <a:r>
              <a:rPr lang="en-US" dirty="0">
                <a:solidFill>
                  <a:srgbClr val="666666"/>
                </a:solidFill>
              </a:rPr>
              <a:t>Vagrant deployment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DA3C068-E590-BB4B-A612-F9AF3B95A2F3}"/>
              </a:ext>
            </a:extLst>
          </p:cNvPr>
          <p:cNvCxnSpPr/>
          <p:nvPr/>
        </p:nvCxnSpPr>
        <p:spPr>
          <a:xfrm flipH="1">
            <a:off x="3733800" y="2336800"/>
            <a:ext cx="15113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5BDCD97-C1CD-1945-B483-79D0C1617038}"/>
              </a:ext>
            </a:extLst>
          </p:cNvPr>
          <p:cNvCxnSpPr/>
          <p:nvPr/>
        </p:nvCxnSpPr>
        <p:spPr>
          <a:xfrm>
            <a:off x="2501900" y="2933700"/>
            <a:ext cx="0" cy="889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28AA43A-19F3-9C42-966D-4F93483A2061}"/>
              </a:ext>
            </a:extLst>
          </p:cNvPr>
          <p:cNvCxnSpPr/>
          <p:nvPr/>
        </p:nvCxnSpPr>
        <p:spPr>
          <a:xfrm flipV="1">
            <a:off x="2667000" y="3022600"/>
            <a:ext cx="2578100" cy="800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961A3DF-2C71-2440-9454-4EC171E63883}"/>
              </a:ext>
            </a:extLst>
          </p:cNvPr>
          <p:cNvSpPr txBox="1"/>
          <p:nvPr/>
        </p:nvSpPr>
        <p:spPr>
          <a:xfrm>
            <a:off x="4000818" y="3435582"/>
            <a:ext cx="2322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Remote desktop traffic</a:t>
            </a:r>
          </a:p>
          <a:p>
            <a:pPr algn="l"/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14A1D2-EEA9-264B-9409-9B5175335626}"/>
              </a:ext>
            </a:extLst>
          </p:cNvPr>
          <p:cNvSpPr txBox="1"/>
          <p:nvPr/>
        </p:nvSpPr>
        <p:spPr>
          <a:xfrm>
            <a:off x="3812509" y="1893165"/>
            <a:ext cx="123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VM control</a:t>
            </a:r>
          </a:p>
        </p:txBody>
      </p:sp>
      <p:sp>
        <p:nvSpPr>
          <p:cNvPr id="21" name="Can 20">
            <a:extLst>
              <a:ext uri="{FF2B5EF4-FFF2-40B4-BE49-F238E27FC236}">
                <a16:creationId xmlns:a16="http://schemas.microsoft.com/office/drawing/2014/main" id="{3EBB8CAC-D193-BA4C-A14E-BD4C2E87DC7C}"/>
              </a:ext>
            </a:extLst>
          </p:cNvPr>
          <p:cNvSpPr/>
          <p:nvPr/>
        </p:nvSpPr>
        <p:spPr>
          <a:xfrm>
            <a:off x="6212809" y="4632438"/>
            <a:ext cx="1144351" cy="135717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5BFA4F-BCDA-3E44-AC21-73EF4871CD07}"/>
              </a:ext>
            </a:extLst>
          </p:cNvPr>
          <p:cNvSpPr txBox="1"/>
          <p:nvPr/>
        </p:nvSpPr>
        <p:spPr>
          <a:xfrm>
            <a:off x="5918200" y="6024899"/>
            <a:ext cx="210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solidFill>
                  <a:srgbClr val="666666"/>
                </a:solidFill>
              </a:rPr>
              <a:t>SpectrumScale</a:t>
            </a:r>
            <a:r>
              <a:rPr lang="en-US" dirty="0">
                <a:solidFill>
                  <a:srgbClr val="666666"/>
                </a:solidFill>
              </a:rPr>
              <a:t> storage system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2A6A409-59B5-C24D-A5B6-568A011C511A}"/>
              </a:ext>
            </a:extLst>
          </p:cNvPr>
          <p:cNvCxnSpPr>
            <a:stCxn id="2050" idx="3"/>
            <a:endCxn id="21" idx="2"/>
          </p:cNvCxnSpPr>
          <p:nvPr/>
        </p:nvCxnSpPr>
        <p:spPr>
          <a:xfrm>
            <a:off x="3975418" y="4718050"/>
            <a:ext cx="2237391" cy="5929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E2147CA-E6A6-C64F-883A-11262AE3CD5D}"/>
              </a:ext>
            </a:extLst>
          </p:cNvPr>
          <p:cNvSpPr txBox="1"/>
          <p:nvPr/>
        </p:nvSpPr>
        <p:spPr>
          <a:xfrm rot="796055">
            <a:off x="4197770" y="4586868"/>
            <a:ext cx="199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Access to data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3098C81B-5041-A047-93CB-7F144ABED355}"/>
              </a:ext>
            </a:extLst>
          </p:cNvPr>
          <p:cNvSpPr/>
          <p:nvPr/>
        </p:nvSpPr>
        <p:spPr>
          <a:xfrm>
            <a:off x="10463709" y="2590800"/>
            <a:ext cx="1461591" cy="12319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78C14B-CE4E-6141-8FB7-ECDCC86EF4DB}"/>
              </a:ext>
            </a:extLst>
          </p:cNvPr>
          <p:cNvSpPr txBox="1"/>
          <p:nvPr/>
        </p:nvSpPr>
        <p:spPr>
          <a:xfrm>
            <a:off x="10706099" y="2933700"/>
            <a:ext cx="97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666666"/>
                </a:solidFill>
              </a:rPr>
              <a:t>Internet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EB394197-E641-1C4A-B3F6-00BB07018FA1}"/>
              </a:ext>
            </a:extLst>
          </p:cNvPr>
          <p:cNvSpPr/>
          <p:nvPr/>
        </p:nvSpPr>
        <p:spPr>
          <a:xfrm>
            <a:off x="8768616" y="2724150"/>
            <a:ext cx="1066800" cy="9652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569C074-52E9-EA49-83AA-5046A30C53B9}"/>
              </a:ext>
            </a:extLst>
          </p:cNvPr>
          <p:cNvCxnSpPr>
            <a:stCxn id="30" idx="0"/>
            <a:endCxn id="28" idx="2"/>
          </p:cNvCxnSpPr>
          <p:nvPr/>
        </p:nvCxnSpPr>
        <p:spPr>
          <a:xfrm>
            <a:off x="9835416" y="3206750"/>
            <a:ext cx="6328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38C587D-CD14-724E-ABA5-4B597333F330}"/>
              </a:ext>
            </a:extLst>
          </p:cNvPr>
          <p:cNvSpPr txBox="1"/>
          <p:nvPr/>
        </p:nvSpPr>
        <p:spPr>
          <a:xfrm>
            <a:off x="9530729" y="2505028"/>
            <a:ext cx="1242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666666"/>
                </a:solidFill>
              </a:rPr>
              <a:t>SSH SOCKS proxy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DFCFCB-2647-D646-A709-7578CD4D5DB1}"/>
              </a:ext>
            </a:extLst>
          </p:cNvPr>
          <p:cNvSpPr txBox="1"/>
          <p:nvPr/>
        </p:nvSpPr>
        <p:spPr>
          <a:xfrm flipH="1">
            <a:off x="8885348" y="3068250"/>
            <a:ext cx="233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666666"/>
                </a:solidFill>
              </a:rPr>
              <a:t>SSH bastion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85A7B68-82D5-8144-A5D7-80CDD917E42D}"/>
              </a:ext>
            </a:extLst>
          </p:cNvPr>
          <p:cNvCxnSpPr>
            <a:stCxn id="2054" idx="3"/>
          </p:cNvCxnSpPr>
          <p:nvPr/>
        </p:nvCxnSpPr>
        <p:spPr>
          <a:xfrm>
            <a:off x="8018342" y="2767216"/>
            <a:ext cx="716950" cy="3511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124BCF1-E904-5A4A-AA14-B6C1FF88C1A4}"/>
              </a:ext>
            </a:extLst>
          </p:cNvPr>
          <p:cNvSpPr txBox="1"/>
          <p:nvPr/>
        </p:nvSpPr>
        <p:spPr>
          <a:xfrm rot="1566064">
            <a:off x="7935480" y="2568006"/>
            <a:ext cx="1023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rgbClr val="666666"/>
                </a:solidFill>
              </a:rPr>
              <a:t>HTTPS access</a:t>
            </a:r>
          </a:p>
        </p:txBody>
      </p:sp>
      <p:pic>
        <p:nvPicPr>
          <p:cNvPr id="43" name="Picture 2" descr="VISA logo">
            <a:extLst>
              <a:ext uri="{FF2B5EF4-FFF2-40B4-BE49-F238E27FC236}">
                <a16:creationId xmlns:a16="http://schemas.microsoft.com/office/drawing/2014/main" id="{A1FD455B-926D-964A-8A06-4CBA5EB9B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77" y="4362373"/>
            <a:ext cx="2011680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3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Mellanox Technologies Logo Download - AI - All Vector Logo">
            <a:extLst>
              <a:ext uri="{FF2B5EF4-FFF2-40B4-BE49-F238E27FC236}">
                <a16:creationId xmlns:a16="http://schemas.microsoft.com/office/drawing/2014/main" id="{55801EE0-0F41-C841-87E5-4CE87676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80" y="5315338"/>
            <a:ext cx="2392883" cy="130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Logo puppet | Zend by Perforce">
            <a:extLst>
              <a:ext uri="{FF2B5EF4-FFF2-40B4-BE49-F238E27FC236}">
                <a16:creationId xmlns:a16="http://schemas.microsoft.com/office/drawing/2014/main" id="{8D2DC171-3A8C-984F-B545-E79BC2D7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9" y="5319869"/>
            <a:ext cx="2006944" cy="13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Virtualization capacities at DMSC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14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2013AAD-DCA8-43EE-A6AD-BC89849E6B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95648" y="1562400"/>
            <a:ext cx="10171830" cy="4768062"/>
          </a:xfrm>
        </p:spPr>
        <p:txBody>
          <a:bodyPr/>
          <a:lstStyle/>
          <a:p>
            <a:pPr marL="0" indent="-60400">
              <a:buNone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Hardware installed:</a:t>
            </a:r>
          </a:p>
          <a:p>
            <a:pPr marL="720900" lvl="3" indent="-342900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Copenhagen: 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 nodes of 96 cores and 1TB memory. Two nodes comes with 1 x Tesla M10 GPU card.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      2 nodes of 96 cores and 1TB memory including Nvidia A100 card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      4 nodes of 32 cores and 1TB memory.</a:t>
            </a:r>
          </a:p>
          <a:p>
            <a:pPr marL="720900" lvl="3" indent="-342900">
              <a:buFont typeface="Courier New" panose="02070309020205020404" pitchFamily="49" charset="0"/>
              <a:buChar char="o"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 H01: 	  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nodes of 96 core and 1TB memory. One node comes with 1 x Tesla M10 GPU card. 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One node with Nvidia A100 card</a:t>
            </a:r>
          </a:p>
          <a:p>
            <a:pPr marL="0" indent="-60400">
              <a:buNone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-60400">
              <a:buNone/>
            </a:pP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Status of OpenStack:</a:t>
            </a:r>
          </a:p>
          <a:p>
            <a:pPr marL="720900" lvl="3" indent="-3429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3 node production setup in place in CPH and to be expanded per need. </a:t>
            </a:r>
          </a:p>
          <a:p>
            <a:pPr marL="720900" lvl="3" indent="-34290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interim setup in H01 for testing by other DMSC groups. Production system under installation.</a:t>
            </a:r>
          </a:p>
          <a:p>
            <a:pPr marL="378000" lvl="3" indent="0">
              <a:buNone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OpenStack – catering for large SMB machines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2024-05-13</a:t>
            </a:fld>
            <a:endParaRPr lang="sv-SE" dirty="0"/>
          </a:p>
        </p:txBody>
      </p:sp>
      <p:pic>
        <p:nvPicPr>
          <p:cNvPr id="13" name="Picture 4" descr="Openstack: What is it, and why is it the future? - NetNerd">
            <a:extLst>
              <a:ext uri="{FF2B5EF4-FFF2-40B4-BE49-F238E27FC236}">
                <a16:creationId xmlns:a16="http://schemas.microsoft.com/office/drawing/2014/main" id="{61055EC8-AFE3-D140-AE4A-E9B7703F3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794" y="5302981"/>
            <a:ext cx="3180196" cy="87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Nvidia Logo, PNG, Symbol, History, Meaning">
            <a:extLst>
              <a:ext uri="{FF2B5EF4-FFF2-40B4-BE49-F238E27FC236}">
                <a16:creationId xmlns:a16="http://schemas.microsoft.com/office/drawing/2014/main" id="{B70904A8-0A5B-FF43-ADC1-FC51A389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92" y="5341921"/>
            <a:ext cx="1757406" cy="98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2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2B5D0-7974-CAA3-4A23-7A3A4AE01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VISA and HPC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50A3E-AA3A-D6D1-17E9-58CC0A92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37143-3AA8-A265-6733-31E363F2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15</a:t>
            </a:fld>
            <a:endParaRPr lang="sv-S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AFD8C-EB9B-936B-7D19-3B7798F752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8490" y="1562400"/>
            <a:ext cx="10678988" cy="4768062"/>
          </a:xfrm>
        </p:spPr>
        <p:txBody>
          <a:bodyPr anchor="ctr"/>
          <a:lstStyle/>
          <a:p>
            <a:pPr algn="ctr"/>
            <a:r>
              <a:rPr lang="en-US" sz="2800" b="1" dirty="0"/>
              <a:t>Contact DST:</a:t>
            </a:r>
          </a:p>
          <a:p>
            <a:pPr algn="ctr"/>
            <a:r>
              <a:rPr lang="en-US" sz="2800" dirty="0"/>
              <a:t>Catch one of us live</a:t>
            </a:r>
          </a:p>
          <a:p>
            <a:pPr algn="ctr"/>
            <a:r>
              <a:rPr lang="en-US" sz="2800" dirty="0"/>
              <a:t>Write to </a:t>
            </a:r>
            <a:r>
              <a:rPr lang="en-US" sz="2800" dirty="0" err="1"/>
              <a:t>support@esss.dk</a:t>
            </a:r>
            <a:endParaRPr lang="en-US" sz="2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0B9259-B71C-598C-F03E-75DBB8B9D3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How to get </a:t>
            </a:r>
            <a:r>
              <a:rPr lang="en-US" dirty="0" err="1"/>
              <a:t>startet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F1A7548-0C6F-B798-A70B-647D6233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2024-05-13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5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Finish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0996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Systems and Technologies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VISA as user facing service for scientific computing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PRESENTED BY Jesper rude </a:t>
            </a:r>
            <a:r>
              <a:rPr lang="en-GB" dirty="0" err="1"/>
              <a:t>selknæs</a:t>
            </a:r>
            <a:endParaRPr lang="en-GB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2024-05-13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</a:rPr>
              <a:t>The DST team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>
              <a:solidFill>
                <a:srgbClr val="CCCCCC"/>
              </a:solidFill>
            </a:endParaRP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2024-05-13</a:t>
            </a:fld>
            <a:endParaRPr lang="sv-S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B73483-5840-FC45-B532-4C8CAE0C3CE3}"/>
              </a:ext>
            </a:extLst>
          </p:cNvPr>
          <p:cNvGrpSpPr/>
          <p:nvPr/>
        </p:nvGrpSpPr>
        <p:grpSpPr>
          <a:xfrm>
            <a:off x="656438" y="3176316"/>
            <a:ext cx="3373334" cy="688975"/>
            <a:chOff x="5735960" y="2387056"/>
            <a:chExt cx="3373334" cy="68897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264C62-3CD9-C545-97E5-A79B8E644CB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420319" y="2387056"/>
              <a:ext cx="688975" cy="68897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A11D5C-1C22-F646-BCEA-5498A7A9F26B}"/>
                </a:ext>
              </a:extLst>
            </p:cNvPr>
            <p:cNvSpPr txBox="1"/>
            <p:nvPr/>
          </p:nvSpPr>
          <p:spPr>
            <a:xfrm>
              <a:off x="5735960" y="2536473"/>
              <a:ext cx="2376264" cy="34448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fontScale="85000" lnSpcReduction="10000"/>
            </a:bodyPr>
            <a:lstStyle/>
            <a:p>
              <a:pPr algn="l"/>
              <a:r>
                <a:rPr lang="da-DK" sz="2000"/>
                <a:t>Brian Lindgren Jensen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C605B69-502C-B049-9499-314DECFEA68C}"/>
              </a:ext>
            </a:extLst>
          </p:cNvPr>
          <p:cNvGrpSpPr/>
          <p:nvPr/>
        </p:nvGrpSpPr>
        <p:grpSpPr>
          <a:xfrm>
            <a:off x="642958" y="1882188"/>
            <a:ext cx="3386814" cy="691515"/>
            <a:chOff x="5735960" y="3156829"/>
            <a:chExt cx="3386814" cy="69151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88E805A-AF9F-8C40-ACAF-D80EF8DC1F0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431259" y="3156829"/>
              <a:ext cx="691515" cy="69151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518B924-7934-0D49-A363-859593E9A3D0}"/>
                </a:ext>
              </a:extLst>
            </p:cNvPr>
            <p:cNvSpPr txBox="1"/>
            <p:nvPr/>
          </p:nvSpPr>
          <p:spPr>
            <a:xfrm>
              <a:off x="5735960" y="3338800"/>
              <a:ext cx="2376264" cy="34448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fontScale="85000" lnSpcReduction="10000"/>
            </a:bodyPr>
            <a:lstStyle/>
            <a:p>
              <a:pPr algn="l"/>
              <a:r>
                <a:rPr lang="da-DK" sz="2000"/>
                <a:t>Jesper Rude </a:t>
              </a:r>
              <a:r>
                <a:rPr lang="da-DK" sz="2000" err="1"/>
                <a:t>Selknæs</a:t>
              </a:r>
              <a:endParaRPr lang="da-DK" sz="20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4A1037-AFDC-254D-92A4-C6C9230CE506}"/>
              </a:ext>
            </a:extLst>
          </p:cNvPr>
          <p:cNvGrpSpPr/>
          <p:nvPr/>
        </p:nvGrpSpPr>
        <p:grpSpPr>
          <a:xfrm>
            <a:off x="656438" y="4230418"/>
            <a:ext cx="3331721" cy="683260"/>
            <a:chOff x="5782798" y="3924782"/>
            <a:chExt cx="3331721" cy="68326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A2551A-349D-0548-ADBF-475E226FA9F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431259" y="3924782"/>
              <a:ext cx="683260" cy="68326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C2882C-48D0-304A-A26A-9AD08026C2E4}"/>
                </a:ext>
              </a:extLst>
            </p:cNvPr>
            <p:cNvSpPr txBox="1"/>
            <p:nvPr/>
          </p:nvSpPr>
          <p:spPr>
            <a:xfrm>
              <a:off x="5782798" y="4109427"/>
              <a:ext cx="2376264" cy="34448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 fontScale="92500" lnSpcReduction="20000"/>
            </a:bodyPr>
            <a:lstStyle/>
            <a:p>
              <a:pPr algn="l"/>
              <a:r>
                <a:rPr lang="da-DK" sz="2000" dirty="0"/>
                <a:t>Kareem </a:t>
              </a:r>
              <a:r>
                <a:rPr lang="da-DK" sz="2000" dirty="0" err="1"/>
                <a:t>Galal</a:t>
              </a:r>
              <a:endParaRPr lang="da-DK" sz="20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9FB263F-FC3B-5647-BC01-A1EA730F76F4}"/>
              </a:ext>
            </a:extLst>
          </p:cNvPr>
          <p:cNvSpPr txBox="1"/>
          <p:nvPr/>
        </p:nvSpPr>
        <p:spPr>
          <a:xfrm>
            <a:off x="4954171" y="2126673"/>
            <a:ext cx="2376264" cy="34448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da-DK" sz="2000" dirty="0"/>
              <a:t>Alexandre </a:t>
            </a:r>
            <a:r>
              <a:rPr lang="da-DK" sz="2000" dirty="0" err="1"/>
              <a:t>Stefanov</a:t>
            </a:r>
            <a:endParaRPr lang="da-DK" sz="2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1289D0E-23C3-A649-A490-67A078D53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372" y="1882188"/>
            <a:ext cx="887716" cy="887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D6AC91-A932-F59D-33FD-92ED5B69BF1F}"/>
              </a:ext>
            </a:extLst>
          </p:cNvPr>
          <p:cNvSpPr txBox="1"/>
          <p:nvPr/>
        </p:nvSpPr>
        <p:spPr>
          <a:xfrm>
            <a:off x="5001502" y="5200034"/>
            <a:ext cx="2904136" cy="8562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da-DK" sz="2000" dirty="0"/>
              <a:t>Sigurdur Magnusson</a:t>
            </a:r>
            <a:br>
              <a:rPr lang="da-DK" sz="2000" dirty="0"/>
            </a:br>
            <a:r>
              <a:rPr lang="da-DK" sz="1500" dirty="0" err="1"/>
              <a:t>Studentworker</a:t>
            </a:r>
            <a:r>
              <a:rPr lang="da-DK" sz="1500" dirty="0"/>
              <a:t> 10h per </a:t>
            </a:r>
            <a:r>
              <a:rPr lang="da-DK" sz="1500" dirty="0" err="1"/>
              <a:t>week</a:t>
            </a:r>
            <a:endParaRPr lang="da-DK" sz="1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88A05-7CD7-6122-C7A8-908AE4210F97}"/>
              </a:ext>
            </a:extLst>
          </p:cNvPr>
          <p:cNvSpPr txBox="1"/>
          <p:nvPr/>
        </p:nvSpPr>
        <p:spPr>
          <a:xfrm>
            <a:off x="5001502" y="5864522"/>
            <a:ext cx="2904136" cy="8562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da-DK" sz="2000" dirty="0"/>
              <a:t>Theodor Nørby-Lassen</a:t>
            </a:r>
            <a:br>
              <a:rPr lang="da-DK" sz="2000" dirty="0"/>
            </a:br>
            <a:r>
              <a:rPr lang="da-DK" sz="1500" dirty="0" err="1"/>
              <a:t>Studentworker</a:t>
            </a:r>
            <a:r>
              <a:rPr lang="da-DK" sz="1500" dirty="0"/>
              <a:t> 10h per </a:t>
            </a:r>
            <a:r>
              <a:rPr lang="da-DK" sz="1500" dirty="0" err="1"/>
              <a:t>week</a:t>
            </a:r>
            <a:endParaRPr lang="da-DK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8D8165-9454-8B69-0452-ACA47B9E4C17}"/>
              </a:ext>
            </a:extLst>
          </p:cNvPr>
          <p:cNvSpPr txBox="1"/>
          <p:nvPr/>
        </p:nvSpPr>
        <p:spPr>
          <a:xfrm>
            <a:off x="5001502" y="3117619"/>
            <a:ext cx="2904136" cy="8562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da-DK" sz="2000" dirty="0" err="1"/>
              <a:t>Farshid</a:t>
            </a:r>
            <a:r>
              <a:rPr lang="da-DK" sz="2000" dirty="0"/>
              <a:t> </a:t>
            </a:r>
            <a:r>
              <a:rPr lang="da-DK" sz="2000" dirty="0" err="1"/>
              <a:t>Farjad</a:t>
            </a:r>
            <a:endParaRPr lang="da-DK" sz="15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FBD03-77C2-1DEC-3D5A-E348F28169A5}"/>
              </a:ext>
            </a:extLst>
          </p:cNvPr>
          <p:cNvSpPr txBox="1"/>
          <p:nvPr/>
        </p:nvSpPr>
        <p:spPr>
          <a:xfrm>
            <a:off x="5001502" y="4076939"/>
            <a:ext cx="2904136" cy="85624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algn="l"/>
            <a:r>
              <a:rPr lang="da-DK" sz="2000" dirty="0"/>
              <a:t>Tilde </a:t>
            </a:r>
            <a:r>
              <a:rPr lang="da-DK" sz="2000" dirty="0" err="1"/>
              <a:t>Bonnevier</a:t>
            </a:r>
            <a:r>
              <a:rPr lang="da-DK" sz="2000" dirty="0"/>
              <a:t> </a:t>
            </a:r>
            <a:r>
              <a:rPr lang="da-DK" sz="2000" dirty="0" err="1"/>
              <a:t>Walstedt</a:t>
            </a:r>
            <a:br>
              <a:rPr lang="da-DK" sz="2000" dirty="0"/>
            </a:br>
            <a:r>
              <a:rPr lang="da-DK" sz="1500" dirty="0" err="1"/>
              <a:t>Starting</a:t>
            </a:r>
            <a:r>
              <a:rPr lang="da-DK" sz="1500" dirty="0"/>
              <a:t> August 15th 2024</a:t>
            </a:r>
          </a:p>
        </p:txBody>
      </p:sp>
    </p:spTree>
    <p:extLst>
      <p:ext uri="{BB962C8B-B14F-4D97-AF65-F5344CB8AC3E}">
        <p14:creationId xmlns:p14="http://schemas.microsoft.com/office/powerpoint/2010/main" val="14883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DMSC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3" y="6475270"/>
            <a:ext cx="4627255" cy="365125"/>
          </a:xfrm>
        </p:spPr>
        <p:txBody>
          <a:bodyPr/>
          <a:lstStyle/>
          <a:p>
            <a:r>
              <a:rPr lang="en-GB" dirty="0"/>
              <a:t>Computational infrastructure for the scientific user program at ESS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3049407"/>
            <a:ext cx="4993785" cy="898297"/>
          </a:xfrm>
        </p:spPr>
        <p:txBody>
          <a:bodyPr/>
          <a:lstStyle/>
          <a:p>
            <a:pPr lvl="2"/>
            <a:r>
              <a:rPr lang="en-US" b="1" dirty="0"/>
              <a:t>Pre-Experiment</a:t>
            </a:r>
            <a:r>
              <a:rPr lang="en-US" dirty="0"/>
              <a:t>:</a:t>
            </a:r>
          </a:p>
          <a:p>
            <a:pPr lvl="3"/>
            <a:r>
              <a:rPr lang="en-US" dirty="0"/>
              <a:t>Simulations, modelling, virtual experiments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Computational infrastructure for the scientific user program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04EAB596-B9A4-FF43-B94B-0C2E458D27AC}" type="datetime1">
              <a:rPr lang="da-DK" smtClean="0"/>
              <a:t>13.05.2024</a:t>
            </a:fld>
            <a:endParaRPr lang="sv-SE" dirty="0"/>
          </a:p>
        </p:txBody>
      </p:sp>
      <p:pic>
        <p:nvPicPr>
          <p:cNvPr id="12" name="Content Placeholder 6" descr="ess_fromidea3 2.001.png">
            <a:extLst>
              <a:ext uri="{FF2B5EF4-FFF2-40B4-BE49-F238E27FC236}">
                <a16:creationId xmlns:a16="http://schemas.microsoft.com/office/drawing/2014/main" id="{7DC66F22-7671-A020-22C8-DB2363896629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20792" r="8850" b="24765"/>
          <a:stretch>
            <a:fillRect/>
          </a:stretch>
        </p:blipFill>
        <p:spPr>
          <a:xfrm>
            <a:off x="6373813" y="2076537"/>
            <a:ext cx="4994275" cy="263037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637613-6EF7-DF90-B94D-71131EA8645B}"/>
              </a:ext>
            </a:extLst>
          </p:cNvPr>
          <p:cNvSpPr txBox="1"/>
          <p:nvPr/>
        </p:nvSpPr>
        <p:spPr>
          <a:xfrm>
            <a:off x="6373692" y="4925538"/>
            <a:ext cx="32388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DK" b="1" dirty="0">
                <a:solidFill>
                  <a:srgbClr val="666666"/>
                </a:solidFill>
              </a:rPr>
              <a:t>User-experience</a:t>
            </a:r>
            <a:r>
              <a:rPr lang="en-DK" dirty="0">
                <a:solidFill>
                  <a:srgbClr val="666666"/>
                </a:solidFill>
              </a:rPr>
              <a:t> needs to be: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K" dirty="0">
                <a:solidFill>
                  <a:srgbClr val="666666"/>
                </a:solidFill>
              </a:rPr>
              <a:t>Efficient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K" dirty="0">
                <a:solidFill>
                  <a:srgbClr val="666666"/>
                </a:solidFill>
              </a:rPr>
              <a:t>Consistent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K" dirty="0">
                <a:solidFill>
                  <a:srgbClr val="666666"/>
                </a:solidFill>
              </a:rPr>
              <a:t>User-friendly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K" dirty="0">
                <a:solidFill>
                  <a:srgbClr val="666666"/>
                </a:solidFill>
              </a:rPr>
              <a:t>Powerful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ECE6F-9D6A-A271-563A-59990805CD44}"/>
              </a:ext>
            </a:extLst>
          </p:cNvPr>
          <p:cNvSpPr txBox="1"/>
          <p:nvPr/>
        </p:nvSpPr>
        <p:spPr>
          <a:xfrm>
            <a:off x="9499548" y="5479536"/>
            <a:ext cx="24900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DK" dirty="0">
                <a:solidFill>
                  <a:srgbClr val="666666"/>
                </a:solidFill>
              </a:rPr>
              <a:t>In a way that supports: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K" dirty="0">
                <a:solidFill>
                  <a:srgbClr val="666666"/>
                </a:solidFill>
              </a:rPr>
              <a:t>Collaboration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K" dirty="0">
                <a:solidFill>
                  <a:srgbClr val="666666"/>
                </a:solidFill>
              </a:rPr>
              <a:t>FAIR principles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DK" dirty="0">
                <a:solidFill>
                  <a:srgbClr val="666666"/>
                </a:solidFill>
              </a:rPr>
              <a:t>Remote operations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C0CD8-96E7-9577-18B0-186DAB605340}"/>
              </a:ext>
            </a:extLst>
          </p:cNvPr>
          <p:cNvSpPr txBox="1"/>
          <p:nvPr/>
        </p:nvSpPr>
        <p:spPr>
          <a:xfrm>
            <a:off x="1103709" y="1664412"/>
            <a:ext cx="4875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2875" lvl="1" indent="0">
              <a:buNone/>
            </a:pPr>
            <a:r>
              <a:rPr lang="en-US" dirty="0"/>
              <a:t>Goal:</a:t>
            </a:r>
          </a:p>
          <a:p>
            <a:pPr lvl="1"/>
            <a:r>
              <a:rPr lang="en-US" sz="1600" dirty="0"/>
              <a:t>Provide computational infrastructure that supports the user-journey of the scientific user from </a:t>
            </a:r>
            <a:r>
              <a:rPr lang="en-US" sz="1600" b="1" dirty="0"/>
              <a:t>Idea</a:t>
            </a:r>
            <a:r>
              <a:rPr lang="en-US" sz="1600" dirty="0"/>
              <a:t> to </a:t>
            </a:r>
            <a:r>
              <a:rPr lang="en-US" sz="1600" b="1" dirty="0"/>
              <a:t>Publication</a:t>
            </a:r>
          </a:p>
        </p:txBody>
      </p:sp>
      <p:sp>
        <p:nvSpPr>
          <p:cNvPr id="16" name="Platshållare för innehåll 5">
            <a:extLst>
              <a:ext uri="{FF2B5EF4-FFF2-40B4-BE49-F238E27FC236}">
                <a16:creationId xmlns:a16="http://schemas.microsoft.com/office/drawing/2014/main" id="{4A3DE0F5-A26A-F79F-C282-68A41423E309}"/>
              </a:ext>
            </a:extLst>
          </p:cNvPr>
          <p:cNvSpPr txBox="1">
            <a:spLocks/>
          </p:cNvSpPr>
          <p:nvPr/>
        </p:nvSpPr>
        <p:spPr>
          <a:xfrm>
            <a:off x="1103709" y="3839009"/>
            <a:ext cx="4993785" cy="123083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b="1" dirty="0"/>
              <a:t>On-Experiment:</a:t>
            </a:r>
          </a:p>
          <a:p>
            <a:pPr lvl="3"/>
            <a:r>
              <a:rPr lang="en-US" dirty="0"/>
              <a:t>Experiment control</a:t>
            </a:r>
          </a:p>
          <a:p>
            <a:pPr lvl="3"/>
            <a:r>
              <a:rPr lang="en-US" dirty="0"/>
              <a:t>Data acquisition / Live data / analysis</a:t>
            </a:r>
          </a:p>
        </p:txBody>
      </p:sp>
      <p:sp>
        <p:nvSpPr>
          <p:cNvPr id="17" name="Platshållare för innehåll 5">
            <a:extLst>
              <a:ext uri="{FF2B5EF4-FFF2-40B4-BE49-F238E27FC236}">
                <a16:creationId xmlns:a16="http://schemas.microsoft.com/office/drawing/2014/main" id="{9BD25210-812D-2AFF-E1C1-BF2B7D05179D}"/>
              </a:ext>
            </a:extLst>
          </p:cNvPr>
          <p:cNvSpPr txBox="1">
            <a:spLocks/>
          </p:cNvSpPr>
          <p:nvPr/>
        </p:nvSpPr>
        <p:spPr>
          <a:xfrm>
            <a:off x="1102215" y="5017305"/>
            <a:ext cx="4993785" cy="1230832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58775" indent="-215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49263" indent="-1968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1338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b="1" dirty="0"/>
              <a:t>Post-Experiment:</a:t>
            </a:r>
          </a:p>
          <a:p>
            <a:pPr lvl="3"/>
            <a:r>
              <a:rPr lang="en-US" dirty="0"/>
              <a:t>Data (re-)reduction and analysis</a:t>
            </a:r>
          </a:p>
          <a:p>
            <a:pPr lvl="3"/>
            <a:r>
              <a:rPr lang="en-US" dirty="0"/>
              <a:t>Simulation/modelling</a:t>
            </a:r>
          </a:p>
        </p:txBody>
      </p:sp>
    </p:spTree>
    <p:extLst>
      <p:ext uri="{BB962C8B-B14F-4D97-AF65-F5344CB8AC3E}">
        <p14:creationId xmlns:p14="http://schemas.microsoft.com/office/powerpoint/2010/main" val="26746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6839E1E-756B-40C0-9051-B6C149B2D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ESS data pipeline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F2C8D0-2448-45AB-9FE2-D6C1EBCEB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481AAF7-AA82-4AB8-A7E4-9963AD32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2AF575-E0B9-46E1-9056-42B34ED440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From detectors to publication</a:t>
            </a:r>
          </a:p>
          <a:p>
            <a:endParaRPr lang="sv-SE" dirty="0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EC41C35A-EE84-D947-9DE3-983A7769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2024-05-14</a:t>
            </a:fld>
            <a:endParaRPr lang="sv-SE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BB34899-7799-E191-068C-0CDF361C8B98}"/>
              </a:ext>
            </a:extLst>
          </p:cNvPr>
          <p:cNvGrpSpPr/>
          <p:nvPr/>
        </p:nvGrpSpPr>
        <p:grpSpPr>
          <a:xfrm>
            <a:off x="2646497" y="1082715"/>
            <a:ext cx="8029212" cy="2804116"/>
            <a:chOff x="1043608" y="237051"/>
            <a:chExt cx="8199568" cy="3237559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91DFEFA-DE6D-8630-51E7-2FEDD0696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75061">
              <a:off x="7270565" y="237051"/>
              <a:ext cx="1972611" cy="1415881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349CFD2-A8FD-D0AE-F672-3628C5D14AF1}"/>
                </a:ext>
              </a:extLst>
            </p:cNvPr>
            <p:cNvGrpSpPr/>
            <p:nvPr/>
          </p:nvGrpSpPr>
          <p:grpSpPr>
            <a:xfrm>
              <a:off x="1043608" y="584999"/>
              <a:ext cx="7065545" cy="2889611"/>
              <a:chOff x="1043608" y="584999"/>
              <a:chExt cx="7065545" cy="2889611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C8B69DC-51CB-CE9D-7AC8-F5940B505116}"/>
                  </a:ext>
                </a:extLst>
              </p:cNvPr>
              <p:cNvSpPr txBox="1"/>
              <p:nvPr/>
            </p:nvSpPr>
            <p:spPr>
              <a:xfrm>
                <a:off x="3662300" y="1002506"/>
                <a:ext cx="3265894" cy="6463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none" rtlCol="0">
                <a:spAutoFit/>
              </a:bodyPr>
              <a:lstStyle/>
              <a:p>
                <a:r>
                  <a:rPr lang="en-GB" sz="3600" dirty="0"/>
                  <a:t>Site server room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67BB0DC-5CC0-88F1-3A46-4C1EADAF6D62}"/>
                  </a:ext>
                </a:extLst>
              </p:cNvPr>
              <p:cNvSpPr/>
              <p:nvPr/>
            </p:nvSpPr>
            <p:spPr>
              <a:xfrm>
                <a:off x="1043608" y="584999"/>
                <a:ext cx="7065545" cy="2889611"/>
              </a:xfrm>
              <a:prstGeom prst="ellipse">
                <a:avLst/>
              </a:prstGeom>
              <a:solidFill>
                <a:schemeClr val="accent5">
                  <a:alpha val="2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402B8F1-4203-EEBC-466E-08677D9792A3}"/>
              </a:ext>
            </a:extLst>
          </p:cNvPr>
          <p:cNvGrpSpPr/>
          <p:nvPr/>
        </p:nvGrpSpPr>
        <p:grpSpPr>
          <a:xfrm>
            <a:off x="1495313" y="2426585"/>
            <a:ext cx="7861348" cy="3860463"/>
            <a:chOff x="-204898" y="1023754"/>
            <a:chExt cx="8116318" cy="485107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4594120-C250-34E0-B4AE-64B0BD0F2A28}"/>
                </a:ext>
              </a:extLst>
            </p:cNvPr>
            <p:cNvGrpSpPr/>
            <p:nvPr/>
          </p:nvGrpSpPr>
          <p:grpSpPr>
            <a:xfrm>
              <a:off x="-204898" y="1023754"/>
              <a:ext cx="8116318" cy="4851073"/>
              <a:chOff x="-204898" y="1023754"/>
              <a:chExt cx="8116318" cy="485107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EB12009-DC58-5D9A-C4B4-8E09DCA65B43}"/>
                  </a:ext>
                </a:extLst>
              </p:cNvPr>
              <p:cNvGrpSpPr/>
              <p:nvPr/>
            </p:nvGrpSpPr>
            <p:grpSpPr>
              <a:xfrm>
                <a:off x="-204898" y="1023754"/>
                <a:ext cx="8116318" cy="4851073"/>
                <a:chOff x="-204898" y="1023754"/>
                <a:chExt cx="8116318" cy="4851073"/>
              </a:xfrm>
            </p:grpSpPr>
            <p:cxnSp>
              <p:nvCxnSpPr>
                <p:cNvPr id="60" name="Elbow Connector 59">
                  <a:extLst>
                    <a:ext uri="{FF2B5EF4-FFF2-40B4-BE49-F238E27FC236}">
                      <a16:creationId xmlns:a16="http://schemas.microsoft.com/office/drawing/2014/main" id="{56E2A896-DF45-9B06-B5DA-55195711462B}"/>
                    </a:ext>
                  </a:extLst>
                </p:cNvPr>
                <p:cNvCxnSpPr>
                  <a:cxnSpLocks/>
                  <a:endCxn id="62" idx="4"/>
                </p:cNvCxnSpPr>
                <p:nvPr/>
              </p:nvCxnSpPr>
              <p:spPr>
                <a:xfrm rot="5400000">
                  <a:off x="6619220" y="2469230"/>
                  <a:ext cx="474022" cy="279794"/>
                </a:xfrm>
                <a:prstGeom prst="bentConnector2">
                  <a:avLst/>
                </a:prstGeom>
                <a:ln w="50800">
                  <a:solidFill>
                    <a:schemeClr val="accent5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3C437CF8-375E-FB00-19AC-E837EA1CE7EF}"/>
                    </a:ext>
                  </a:extLst>
                </p:cNvPr>
                <p:cNvGrpSpPr/>
                <p:nvPr/>
              </p:nvGrpSpPr>
              <p:grpSpPr>
                <a:xfrm>
                  <a:off x="-204898" y="1023754"/>
                  <a:ext cx="8116318" cy="4851073"/>
                  <a:chOff x="-204898" y="1023754"/>
                  <a:chExt cx="8116318" cy="4851073"/>
                </a:xfrm>
              </p:grpSpPr>
              <p:sp>
                <p:nvSpPr>
                  <p:cNvPr id="65" name="Right Arrow 64">
                    <a:extLst>
                      <a:ext uri="{FF2B5EF4-FFF2-40B4-BE49-F238E27FC236}">
                        <a16:creationId xmlns:a16="http://schemas.microsoft.com/office/drawing/2014/main" id="{303D2D13-C143-C01E-DD9C-6635DFF496AC}"/>
                      </a:ext>
                    </a:extLst>
                  </p:cNvPr>
                  <p:cNvSpPr/>
                  <p:nvPr/>
                </p:nvSpPr>
                <p:spPr>
                  <a:xfrm flipV="1">
                    <a:off x="915227" y="1989489"/>
                    <a:ext cx="342884" cy="61349"/>
                  </a:xfrm>
                  <a:prstGeom prst="rightArrow">
                    <a:avLst/>
                  </a:prstGeom>
                  <a:solidFill>
                    <a:schemeClr val="accent4">
                      <a:alpha val="60000"/>
                    </a:schemeClr>
                  </a:solidFill>
                  <a:ln w="16192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A93BE994-871E-5C66-A685-FABE89A52AD8}"/>
                      </a:ext>
                    </a:extLst>
                  </p:cNvPr>
                  <p:cNvSpPr/>
                  <p:nvPr/>
                </p:nvSpPr>
                <p:spPr>
                  <a:xfrm>
                    <a:off x="-204898" y="1023754"/>
                    <a:ext cx="1039180" cy="1992817"/>
                  </a:xfrm>
                  <a:prstGeom prst="ellipse">
                    <a:avLst/>
                  </a:prstGeom>
                  <a:solidFill>
                    <a:schemeClr val="accent4">
                      <a:alpha val="60000"/>
                    </a:schemeClr>
                  </a:solidFill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/>
                      <a:t>Beamlines</a:t>
                    </a:r>
                  </a:p>
                </p:txBody>
              </p: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4B59EDF1-E278-2CD1-9D5B-53598425CF13}"/>
                      </a:ext>
                    </a:extLst>
                  </p:cNvPr>
                  <p:cNvGrpSpPr/>
                  <p:nvPr/>
                </p:nvGrpSpPr>
                <p:grpSpPr>
                  <a:xfrm>
                    <a:off x="1003442" y="1416012"/>
                    <a:ext cx="6907978" cy="4458815"/>
                    <a:chOff x="0" y="-244870"/>
                    <a:chExt cx="5635855" cy="3866910"/>
                  </a:xfrm>
                </p:grpSpPr>
                <p:sp>
                  <p:nvSpPr>
                    <p:cNvPr id="68" name="Can 67">
                      <a:extLst>
                        <a:ext uri="{FF2B5EF4-FFF2-40B4-BE49-F238E27FC236}">
                          <a16:creationId xmlns:a16="http://schemas.microsoft.com/office/drawing/2014/main" id="{73EC3540-7AE8-33C1-8EFB-202ECADDB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82671" y="1483360"/>
                      <a:ext cx="1141095" cy="1010920"/>
                    </a:xfrm>
                    <a:prstGeom prst="ca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Raw data</a:t>
                      </a:r>
                      <a:b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(read-only)</a:t>
                      </a:r>
                      <a:endParaRPr lang="da-DK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69" name="Can 68">
                      <a:extLst>
                        <a:ext uri="{FF2B5EF4-FFF2-40B4-BE49-F238E27FC236}">
                          <a16:creationId xmlns:a16="http://schemas.microsoft.com/office/drawing/2014/main" id="{DE394DDD-1095-C517-BD54-201FF84552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37284" y="1483360"/>
                      <a:ext cx="1136015" cy="1010920"/>
                    </a:xfrm>
                    <a:prstGeom prst="can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Derived data</a:t>
                      </a:r>
                      <a:b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(read/write)</a:t>
                      </a:r>
                      <a:endParaRPr lang="da-DK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0" name="Rounded Rectangle 69">
                      <a:extLst>
                        <a:ext uri="{FF2B5EF4-FFF2-40B4-BE49-F238E27FC236}">
                          <a16:creationId xmlns:a16="http://schemas.microsoft.com/office/drawing/2014/main" id="{E87E7E8D-90C4-48DA-4872-1FBE80527C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418" y="-244870"/>
                      <a:ext cx="904240" cy="1117600"/>
                    </a:xfrm>
                    <a:prstGeom prst="roundRect">
                      <a:avLst/>
                    </a:prstGeom>
                    <a:solidFill>
                      <a:schemeClr val="accent5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Detector readout and EPICS Bridge</a:t>
                      </a:r>
                      <a:endParaRPr lang="da-DK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1" name="Rounded Rectangle 70">
                      <a:extLst>
                        <a:ext uri="{FF2B5EF4-FFF2-40B4-BE49-F238E27FC236}">
                          <a16:creationId xmlns:a16="http://schemas.microsoft.com/office/drawing/2014/main" id="{F4A64B09-CD36-32E0-F002-7BF79DC79B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3045" y="40509"/>
                      <a:ext cx="747496" cy="546192"/>
                    </a:xfrm>
                    <a:prstGeom prst="roundRect">
                      <a:avLst/>
                    </a:prstGeom>
                    <a:solidFill>
                      <a:schemeClr val="accent5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DAQ</a:t>
                      </a:r>
                      <a:endParaRPr lang="da-DK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2" name="Rounded Rectangle 71">
                      <a:extLst>
                        <a:ext uri="{FF2B5EF4-FFF2-40B4-BE49-F238E27FC236}">
                          <a16:creationId xmlns:a16="http://schemas.microsoft.com/office/drawing/2014/main" id="{9B0BA084-EA21-9A5E-FE0E-2E721A1373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7032" y="45252"/>
                      <a:ext cx="1958823" cy="538431"/>
                    </a:xfrm>
                    <a:prstGeom prst="roundRect">
                      <a:avLst/>
                    </a:prstGeom>
                    <a:solidFill>
                      <a:schemeClr val="accent5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Data reduction and analysis</a:t>
                      </a:r>
                      <a:endParaRPr lang="da-DK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3" name="Can 72">
                      <a:extLst>
                        <a:ext uri="{FF2B5EF4-FFF2-40B4-BE49-F238E27FC236}">
                          <a16:creationId xmlns:a16="http://schemas.microsoft.com/office/drawing/2014/main" id="{C7C0F170-F8D4-5AFF-F57E-39BBFECC02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73290" y="712634"/>
                      <a:ext cx="1146114" cy="576734"/>
                    </a:xfrm>
                    <a:prstGeom prst="can">
                      <a:avLst/>
                    </a:prstGeom>
                    <a:solidFill>
                      <a:schemeClr val="accent5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b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storage - raw</a:t>
                      </a:r>
                      <a:endParaRPr lang="da-DK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Triangle 73">
                      <a:extLst>
                        <a:ext uri="{FF2B5EF4-FFF2-40B4-BE49-F238E27FC236}">
                          <a16:creationId xmlns:a16="http://schemas.microsoft.com/office/drawing/2014/main" id="{2592A6DD-86C9-C07E-BC36-C2DD16FC7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4400" y="2702560"/>
                      <a:ext cx="1257935" cy="919480"/>
                    </a:xfrm>
                    <a:prstGeom prst="triangl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20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Portal</a:t>
                      </a:r>
                      <a:endParaRPr lang="da-DK" sz="120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233B1F3C-979C-2E98-65D8-4D91F388E9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1595120"/>
                      <a:ext cx="1146175" cy="68326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</a:t>
                      </a:r>
                      <a:b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Archive</a:t>
                      </a:r>
                      <a:endParaRPr lang="da-DK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6" name="Cube 75">
                      <a:extLst>
                        <a:ext uri="{FF2B5EF4-FFF2-40B4-BE49-F238E27FC236}">
                          <a16:creationId xmlns:a16="http://schemas.microsoft.com/office/drawing/2014/main" id="{5216043A-267E-B96C-6CBA-DBBB94FA50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45840" y="2926080"/>
                      <a:ext cx="1828800" cy="688340"/>
                    </a:xfrm>
                    <a:prstGeom prst="cub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1200"/>
                        </a:spcAft>
                      </a:pPr>
                      <a:r>
                        <a:rPr lang="en-GB" sz="12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Offline environment</a:t>
                      </a:r>
                      <a:endParaRPr lang="da-DK" sz="1200" dirty="0">
                        <a:effectLst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77" name="Straight Arrow Connector 76">
                      <a:extLst>
                        <a:ext uri="{FF2B5EF4-FFF2-40B4-BE49-F238E27FC236}">
                          <a16:creationId xmlns:a16="http://schemas.microsoft.com/office/drawing/2014/main" id="{8696E91A-4A79-5BDB-EC93-1366C7B61674}"/>
                        </a:ext>
                      </a:extLst>
                    </p:cNvPr>
                    <p:cNvCxnSpPr>
                      <a:cxnSpLocks/>
                      <a:stCxn id="68" idx="2"/>
                      <a:endCxn id="75" idx="6"/>
                    </p:cNvCxnSpPr>
                    <p:nvPr/>
                  </p:nvCxnSpPr>
                  <p:spPr>
                    <a:xfrm flipH="1" flipV="1">
                      <a:off x="1146175" y="1936750"/>
                      <a:ext cx="1236496" cy="52071"/>
                    </a:xfrm>
                    <a:prstGeom prst="straightConnector1">
                      <a:avLst/>
                    </a:prstGeom>
                    <a:ln w="508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Arrow Connector 77">
                      <a:extLst>
                        <a:ext uri="{FF2B5EF4-FFF2-40B4-BE49-F238E27FC236}">
                          <a16:creationId xmlns:a16="http://schemas.microsoft.com/office/drawing/2014/main" id="{9EF7E33B-67F0-A159-6C3B-7292A513FDE3}"/>
                        </a:ext>
                      </a:extLst>
                    </p:cNvPr>
                    <p:cNvCxnSpPr>
                      <a:cxnSpLocks/>
                      <a:endCxn id="74" idx="5"/>
                    </p:cNvCxnSpPr>
                    <p:nvPr/>
                  </p:nvCxnSpPr>
                  <p:spPr>
                    <a:xfrm flipH="1">
                      <a:off x="1857851" y="2448195"/>
                      <a:ext cx="1641022" cy="714105"/>
                    </a:xfrm>
                    <a:prstGeom prst="straightConnector1">
                      <a:avLst/>
                    </a:prstGeom>
                    <a:ln w="508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Arrow Connector 78">
                      <a:extLst>
                        <a:ext uri="{FF2B5EF4-FFF2-40B4-BE49-F238E27FC236}">
                          <a16:creationId xmlns:a16="http://schemas.microsoft.com/office/drawing/2014/main" id="{F6CD7574-1105-998E-0ACD-1377CDBE91FF}"/>
                        </a:ext>
                      </a:extLst>
                    </p:cNvPr>
                    <p:cNvCxnSpPr>
                      <a:stCxn id="75" idx="4"/>
                      <a:endCxn id="74" idx="1"/>
                    </p:cNvCxnSpPr>
                    <p:nvPr/>
                  </p:nvCxnSpPr>
                  <p:spPr>
                    <a:xfrm>
                      <a:off x="573088" y="2278380"/>
                      <a:ext cx="655796" cy="883920"/>
                    </a:xfrm>
                    <a:prstGeom prst="straightConnector1">
                      <a:avLst/>
                    </a:prstGeom>
                    <a:ln w="508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Arrow Connector 79">
                      <a:extLst>
                        <a:ext uri="{FF2B5EF4-FFF2-40B4-BE49-F238E27FC236}">
                          <a16:creationId xmlns:a16="http://schemas.microsoft.com/office/drawing/2014/main" id="{D29B1026-4F96-5184-DE56-27867639AB04}"/>
                        </a:ext>
                      </a:extLst>
                    </p:cNvPr>
                    <p:cNvCxnSpPr>
                      <a:stCxn id="74" idx="5"/>
                      <a:endCxn id="76" idx="2"/>
                    </p:cNvCxnSpPr>
                    <p:nvPr/>
                  </p:nvCxnSpPr>
                  <p:spPr>
                    <a:xfrm>
                      <a:off x="1857851" y="3162300"/>
                      <a:ext cx="1687989" cy="193993"/>
                    </a:xfrm>
                    <a:prstGeom prst="straightConnector1">
                      <a:avLst/>
                    </a:prstGeom>
                    <a:ln w="50800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Elbow Connector 80">
                      <a:extLst>
                        <a:ext uri="{FF2B5EF4-FFF2-40B4-BE49-F238E27FC236}">
                          <a16:creationId xmlns:a16="http://schemas.microsoft.com/office/drawing/2014/main" id="{208AD31E-94BD-36FC-8739-3BE55AEA3CED}"/>
                        </a:ext>
                      </a:extLst>
                    </p:cNvPr>
                    <p:cNvCxnSpPr>
                      <a:cxnSpLocks/>
                      <a:stCxn id="70" idx="3"/>
                      <a:endCxn id="71" idx="1"/>
                    </p:cNvCxnSpPr>
                    <p:nvPr/>
                  </p:nvCxnSpPr>
                  <p:spPr>
                    <a:xfrm flipV="1">
                      <a:off x="1213658" y="313606"/>
                      <a:ext cx="369386" cy="324"/>
                    </a:xfrm>
                    <a:prstGeom prst="bentConnector3">
                      <a:avLst/>
                    </a:prstGeom>
                    <a:ln w="50800">
                      <a:solidFill>
                        <a:schemeClr val="accent5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Arrow Connector 81">
                      <a:extLst>
                        <a:ext uri="{FF2B5EF4-FFF2-40B4-BE49-F238E27FC236}">
                          <a16:creationId xmlns:a16="http://schemas.microsoft.com/office/drawing/2014/main" id="{D6145627-35B2-0942-AD15-A319A1B218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523767" y="2438570"/>
                      <a:ext cx="712953" cy="533231"/>
                    </a:xfrm>
                    <a:prstGeom prst="straightConnector1">
                      <a:avLst/>
                    </a:prstGeom>
                    <a:ln w="50800">
                      <a:headEnd type="triangl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62" name="Can 61">
                  <a:extLst>
                    <a:ext uri="{FF2B5EF4-FFF2-40B4-BE49-F238E27FC236}">
                      <a16:creationId xmlns:a16="http://schemas.microsoft.com/office/drawing/2014/main" id="{0D45D1CF-4729-5DEF-D34F-CE8FA374A4A1}"/>
                    </a:ext>
                  </a:extLst>
                </p:cNvPr>
                <p:cNvSpPr/>
                <p:nvPr/>
              </p:nvSpPr>
              <p:spPr>
                <a:xfrm>
                  <a:off x="5315336" y="2516711"/>
                  <a:ext cx="1400998" cy="658853"/>
                </a:xfrm>
                <a:prstGeom prst="can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ts val="1400"/>
                    </a:lnSpc>
                    <a:spcAft>
                      <a:spcPts val="1200"/>
                    </a:spcAft>
                  </a:pPr>
                  <a:r>
                    <a:rPr lang="en-GB" sz="12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Online</a:t>
                  </a:r>
                  <a:br>
                    <a:rPr lang="en-GB" sz="12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en-GB" sz="12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storage - derived</a:t>
                  </a:r>
                  <a:endParaRPr lang="da-DK" sz="1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91395AAC-7EF9-1EDA-563F-BB28449500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012160" y="3169752"/>
                  <a:ext cx="8730" cy="326468"/>
                </a:xfrm>
                <a:prstGeom prst="straightConnector1">
                  <a:avLst/>
                </a:prstGeom>
                <a:ln w="50800">
                  <a:gradFill flip="none" rotWithShape="1">
                    <a:gsLst>
                      <a:gs pos="1000">
                        <a:schemeClr val="accent1">
                          <a:lumMod val="40000"/>
                          <a:lumOff val="60000"/>
                        </a:schemeClr>
                      </a:gs>
                      <a:gs pos="45000">
                        <a:schemeClr val="accent1">
                          <a:lumMod val="95000"/>
                          <a:lumOff val="5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lin ang="2700000" scaled="1"/>
                    <a:tileRect/>
                  </a:gra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294BB4B8-8661-548B-69FA-8150C8C132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635278" y="3175564"/>
                  <a:ext cx="8730" cy="326468"/>
                </a:xfrm>
                <a:prstGeom prst="straightConnector1">
                  <a:avLst/>
                </a:prstGeom>
                <a:ln w="50800">
                  <a:gradFill flip="none" rotWithShape="1">
                    <a:gsLst>
                      <a:gs pos="1000">
                        <a:schemeClr val="accent1">
                          <a:lumMod val="40000"/>
                          <a:lumOff val="60000"/>
                        </a:schemeClr>
                      </a:gs>
                      <a:gs pos="45000">
                        <a:schemeClr val="accent1">
                          <a:lumMod val="95000"/>
                          <a:lumOff val="5000"/>
                        </a:schemeClr>
                      </a:gs>
                      <a:gs pos="100000">
                        <a:schemeClr val="accent1">
                          <a:lumMod val="60000"/>
                        </a:schemeClr>
                      </a:gs>
                    </a:gsLst>
                    <a:lin ang="2700000" scaled="1"/>
                    <a:tileRect/>
                  </a:gra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Elbow Connector 58">
                <a:extLst>
                  <a:ext uri="{FF2B5EF4-FFF2-40B4-BE49-F238E27FC236}">
                    <a16:creationId xmlns:a16="http://schemas.microsoft.com/office/drawing/2014/main" id="{336CDF40-C204-11E6-5CC2-7BF66A39898B}"/>
                  </a:ext>
                </a:extLst>
              </p:cNvPr>
              <p:cNvCxnSpPr>
                <a:cxnSpLocks/>
                <a:stCxn id="71" idx="2"/>
                <a:endCxn id="73" idx="2"/>
              </p:cNvCxnSpPr>
              <p:nvPr/>
            </p:nvCxnSpPr>
            <p:spPr>
              <a:xfrm rot="16200000" flipH="1">
                <a:off x="3418318" y="2358475"/>
                <a:ext cx="477716" cy="510508"/>
              </a:xfrm>
              <a:prstGeom prst="bentConnector2">
                <a:avLst/>
              </a:prstGeom>
              <a:ln w="508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3152F23-6232-2FD1-9E36-3ED5AC439EA8}"/>
                </a:ext>
              </a:extLst>
            </p:cNvPr>
            <p:cNvCxnSpPr>
              <a:cxnSpLocks/>
              <a:endCxn id="72" idx="1"/>
            </p:cNvCxnSpPr>
            <p:nvPr/>
          </p:nvCxnSpPr>
          <p:spPr>
            <a:xfrm>
              <a:off x="3872344" y="2060347"/>
              <a:ext cx="1638108" cy="620"/>
            </a:xfrm>
            <a:prstGeom prst="straightConnector1">
              <a:avLst/>
            </a:prstGeom>
            <a:ln w="508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B7B983F-BA23-DA8F-EDDE-818F66747E52}"/>
              </a:ext>
            </a:extLst>
          </p:cNvPr>
          <p:cNvGrpSpPr/>
          <p:nvPr/>
        </p:nvGrpSpPr>
        <p:grpSpPr>
          <a:xfrm>
            <a:off x="1594656" y="3030877"/>
            <a:ext cx="8513750" cy="3809518"/>
            <a:chOff x="-8233" y="2029805"/>
            <a:chExt cx="8694386" cy="4398369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DBF787B-E107-2F42-74AF-1C1AEACF73C3}"/>
                </a:ext>
              </a:extLst>
            </p:cNvPr>
            <p:cNvGrpSpPr/>
            <p:nvPr/>
          </p:nvGrpSpPr>
          <p:grpSpPr>
            <a:xfrm>
              <a:off x="1929091" y="3316040"/>
              <a:ext cx="6622565" cy="3112134"/>
              <a:chOff x="1929091" y="3316040"/>
              <a:chExt cx="6622565" cy="3112134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D40043C-8EBC-71E7-4823-60F3DB07A22B}"/>
                  </a:ext>
                </a:extLst>
              </p:cNvPr>
              <p:cNvSpPr/>
              <p:nvPr/>
            </p:nvSpPr>
            <p:spPr>
              <a:xfrm>
                <a:off x="1929091" y="3316040"/>
                <a:ext cx="6622565" cy="3112134"/>
              </a:xfrm>
              <a:prstGeom prst="ellipse">
                <a:avLst/>
              </a:prstGeom>
              <a:solidFill>
                <a:schemeClr val="accent1"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E7A004A9-628F-2B9B-B2C5-2EEE720D8F4C}"/>
                  </a:ext>
                </a:extLst>
              </p:cNvPr>
              <p:cNvSpPr txBox="1"/>
              <p:nvPr/>
            </p:nvSpPr>
            <p:spPr>
              <a:xfrm>
                <a:off x="2821626" y="4222829"/>
                <a:ext cx="4922886" cy="6463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alpha val="0"/>
                      <a:lumMod val="0"/>
                      <a:lumOff val="100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txBody>
              <a:bodyPr wrap="none" rtlCol="0">
                <a:spAutoFit/>
              </a:bodyPr>
              <a:lstStyle/>
              <a:p>
                <a:r>
                  <a:rPr lang="en-GB" sz="3600" dirty="0"/>
                  <a:t>Copenhagen server room</a:t>
                </a:r>
              </a:p>
            </p:txBody>
          </p:sp>
        </p:grpSp>
        <p:cxnSp>
          <p:nvCxnSpPr>
            <p:cNvPr id="85" name="Curved Connector 84">
              <a:extLst>
                <a:ext uri="{FF2B5EF4-FFF2-40B4-BE49-F238E27FC236}">
                  <a16:creationId xmlns:a16="http://schemas.microsoft.com/office/drawing/2014/main" id="{B2919D87-68C9-A871-AE8C-8CE8B2BA79ED}"/>
                </a:ext>
              </a:extLst>
            </p:cNvPr>
            <p:cNvCxnSpPr>
              <a:cxnSpLocks/>
            </p:cNvCxnSpPr>
            <p:nvPr/>
          </p:nvCxnSpPr>
          <p:spPr>
            <a:xfrm>
              <a:off x="8109153" y="2029805"/>
              <a:ext cx="442503" cy="2842302"/>
            </a:xfrm>
            <a:prstGeom prst="curvedConnector3">
              <a:avLst>
                <a:gd name="adj1" fmla="val 151661"/>
              </a:avLst>
            </a:prstGeom>
            <a:ln w="79375">
              <a:gradFill flip="none" rotWithShape="1">
                <a:gsLst>
                  <a:gs pos="24000">
                    <a:schemeClr val="accent5"/>
                  </a:gs>
                  <a:gs pos="85000">
                    <a:schemeClr val="accent1">
                      <a:lumMod val="89000"/>
                    </a:schemeClr>
                  </a:gs>
                  <a:gs pos="97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lin ang="2700000" scaled="1"/>
                <a:tileRect/>
              </a:gra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7FDD820-6334-98C8-E639-17683EDE98FE}"/>
                </a:ext>
              </a:extLst>
            </p:cNvPr>
            <p:cNvSpPr txBox="1"/>
            <p:nvPr/>
          </p:nvSpPr>
          <p:spPr>
            <a:xfrm>
              <a:off x="7493289" y="2975999"/>
              <a:ext cx="1192864" cy="746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Service Failover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801D13E6-1902-7D82-C243-4DE07A3B3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04323">
              <a:off x="-8233" y="4432954"/>
              <a:ext cx="2532688" cy="18284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E88CD-E407-8B4E-A1A4-095A6FF0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DMSC data center consists of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69096-A611-E64E-9C39-F95FA9CD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TITLE/FOOTER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1E39C-10A6-044A-8748-0A211EE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6</a:t>
            </a:fld>
            <a:endParaRPr lang="sv-SE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2B8FB8-7116-A748-AF6D-73876294C3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96525FF-FC6A-7549-94B1-E215DE94A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6B66-0B3A-474C-9C9C-E4F07B1F5DAD}" type="datetime1">
              <a:rPr lang="sv-SE" smtClean="0"/>
              <a:t>2024-05-14</a:t>
            </a:fld>
            <a:endParaRPr lang="sv-S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1796AB-BA7E-4445-A62C-21DFFC1BA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8295"/>
            <a:ext cx="10972800" cy="52652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 Datacenter consists of:</a:t>
            </a:r>
          </a:p>
          <a:p>
            <a:pPr lvl="1">
              <a:buFont typeface="Arial"/>
              <a:buChar char="•"/>
            </a:pPr>
            <a:r>
              <a:rPr lang="en-US" dirty="0"/>
              <a:t>A HPC cluster consisting of  95 nodes and 2656 cores+ 2x A100 GPU cards.	</a:t>
            </a:r>
          </a:p>
          <a:p>
            <a:pPr>
              <a:buFont typeface="Arial"/>
              <a:buChar char="•"/>
            </a:pPr>
            <a:r>
              <a:rPr lang="en-US" dirty="0"/>
              <a:t> Storage systems:</a:t>
            </a:r>
          </a:p>
          <a:p>
            <a:pPr lvl="1">
              <a:buFont typeface="Arial"/>
              <a:buChar char="•"/>
            </a:pPr>
            <a:r>
              <a:rPr lang="en-US" dirty="0"/>
              <a:t>ZFS based home directories – 80TB total</a:t>
            </a:r>
          </a:p>
          <a:p>
            <a:pPr lvl="1">
              <a:buFont typeface="Arial"/>
              <a:buChar char="•"/>
            </a:pPr>
            <a:r>
              <a:rPr lang="en-US" dirty="0"/>
              <a:t>ZFS based storage for project data – 320TB total.</a:t>
            </a:r>
          </a:p>
          <a:p>
            <a:pPr lvl="1">
              <a:buFont typeface="Arial"/>
              <a:buChar char="•"/>
            </a:pPr>
            <a:r>
              <a:rPr lang="en-US" dirty="0"/>
              <a:t>Lenovo based GPFS </a:t>
            </a:r>
            <a:r>
              <a:rPr lang="en-US" dirty="0" err="1"/>
              <a:t>SpectrumScale</a:t>
            </a:r>
            <a:r>
              <a:rPr lang="en-US" dirty="0"/>
              <a:t> 2 x 850TB</a:t>
            </a:r>
          </a:p>
          <a:p>
            <a:pPr lvl="1">
              <a:buFont typeface="Arial"/>
              <a:buChar char="•"/>
            </a:pPr>
            <a:r>
              <a:rPr lang="en-US" dirty="0"/>
              <a:t>A 120TB ZFS based backup system at I2 (</a:t>
            </a:r>
            <a:r>
              <a:rPr lang="en-US" dirty="0" err="1"/>
              <a:t>DeIC</a:t>
            </a:r>
            <a:r>
              <a:rPr lang="en-US" dirty="0"/>
              <a:t>) in Lyngby DK. To be sunset in 2022.</a:t>
            </a:r>
          </a:p>
          <a:p>
            <a:pPr>
              <a:buFont typeface="Arial"/>
              <a:buChar char="•"/>
            </a:pPr>
            <a:r>
              <a:rPr lang="en-US" dirty="0"/>
              <a:t>A 3 host 1.1TB RAM virtualization system. Including 2 x 10TB SAS based storage systems</a:t>
            </a:r>
          </a:p>
          <a:p>
            <a:pPr>
              <a:buFont typeface="Arial"/>
              <a:buChar char="•"/>
            </a:pPr>
            <a:r>
              <a:rPr lang="en-US" dirty="0"/>
              <a:t>10 nodes (32 to 96 cores each) for virtualization being deployed on OpenStack in both sites.</a:t>
            </a:r>
          </a:p>
          <a:p>
            <a:pPr>
              <a:buFont typeface="Arial"/>
              <a:buChar char="•"/>
            </a:pPr>
            <a:r>
              <a:rPr lang="en-US" dirty="0"/>
              <a:t>Mac OSX servers (1 </a:t>
            </a:r>
            <a:r>
              <a:rPr lang="en-US" dirty="0" err="1"/>
              <a:t>MacPro</a:t>
            </a:r>
            <a:r>
              <a:rPr lang="en-US" dirty="0"/>
              <a:t> server and 10 Mac Minis)</a:t>
            </a:r>
          </a:p>
          <a:p>
            <a:pPr>
              <a:buFont typeface="Arial"/>
              <a:buChar char="•"/>
            </a:pPr>
            <a:r>
              <a:rPr lang="en-US" dirty="0"/>
              <a:t>1GBE, 10GBE and 100GBE Ethernet </a:t>
            </a:r>
          </a:p>
          <a:p>
            <a:pPr>
              <a:buFont typeface="Arial"/>
              <a:buChar char="•"/>
            </a:pPr>
            <a:r>
              <a:rPr lang="en-US" dirty="0"/>
              <a:t>QDR and HDR InfiniBand for cluster- and storage interconnect. QDR to be sunset.</a:t>
            </a:r>
          </a:p>
          <a:p>
            <a:pPr>
              <a:buFont typeface="Arial"/>
              <a:buChar char="•"/>
            </a:pPr>
            <a:r>
              <a:rPr lang="en-US" dirty="0"/>
              <a:t>Total of 46 servers in Lund for event formation, KAFKA cluster and </a:t>
            </a:r>
            <a:r>
              <a:rPr lang="en-US" dirty="0" err="1"/>
              <a:t>filewriters</a:t>
            </a:r>
            <a:r>
              <a:rPr lang="en-US" dirty="0"/>
              <a:t>.</a:t>
            </a:r>
          </a:p>
          <a:p>
            <a:pPr>
              <a:buFont typeface="Arial"/>
              <a:buChar char="•"/>
            </a:pPr>
            <a:r>
              <a:rPr lang="en-US" dirty="0"/>
              <a:t>10GBE MPLS based site-to-site link connecting COBIS and H01</a:t>
            </a:r>
          </a:p>
        </p:txBody>
      </p:sp>
      <p:pic>
        <p:nvPicPr>
          <p:cNvPr id="10" name="Picture 6" descr="ArcaStream Ngenea HSM High Performance Tiering for IBM Spectrum Scale">
            <a:extLst>
              <a:ext uri="{FF2B5EF4-FFF2-40B4-BE49-F238E27FC236}">
                <a16:creationId xmlns:a16="http://schemas.microsoft.com/office/drawing/2014/main" id="{DF8F6555-A4AB-6743-828A-A5501278A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121" y="1600203"/>
            <a:ext cx="2269371" cy="54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Openstack: What is it, and why is it the future? - NetNerd">
            <a:extLst>
              <a:ext uri="{FF2B5EF4-FFF2-40B4-BE49-F238E27FC236}">
                <a16:creationId xmlns:a16="http://schemas.microsoft.com/office/drawing/2014/main" id="{D68E62ED-B79E-A541-A554-F16F32FA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59" y="2309740"/>
            <a:ext cx="1723425" cy="47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ebug Foreman with RubyMine. Just a quick tutorial teaching how to… | by  Kevin Martins | Medium">
            <a:extLst>
              <a:ext uri="{FF2B5EF4-FFF2-40B4-BE49-F238E27FC236}">
                <a16:creationId xmlns:a16="http://schemas.microsoft.com/office/drawing/2014/main" id="{D40D6E2A-D892-834E-B730-DAE0D8F6C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779" y="2959872"/>
            <a:ext cx="1948104" cy="7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Logo puppet | Zend by Perforce">
            <a:extLst>
              <a:ext uri="{FF2B5EF4-FFF2-40B4-BE49-F238E27FC236}">
                <a16:creationId xmlns:a16="http://schemas.microsoft.com/office/drawing/2014/main" id="{785475A5-26F3-3F45-8AA9-3E9BE9508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94" y="3881673"/>
            <a:ext cx="1483304" cy="98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Nvidia Logo, PNG, Symbol, History, Meaning">
            <a:extLst>
              <a:ext uri="{FF2B5EF4-FFF2-40B4-BE49-F238E27FC236}">
                <a16:creationId xmlns:a16="http://schemas.microsoft.com/office/drawing/2014/main" id="{4A9E495D-22D0-0145-8286-548EA5D16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994" y="5004667"/>
            <a:ext cx="1757406" cy="98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Mellanox Technologies Logo Download - AI - All Vector Logo">
            <a:extLst>
              <a:ext uri="{FF2B5EF4-FFF2-40B4-BE49-F238E27FC236}">
                <a16:creationId xmlns:a16="http://schemas.microsoft.com/office/drawing/2014/main" id="{C5A8A79A-4349-1C43-9AD3-3B3BB0D82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47" y="5999686"/>
            <a:ext cx="1386823" cy="7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07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Future data </a:t>
            </a:r>
            <a:r>
              <a:rPr lang="en-US" dirty="0" err="1">
                <a:solidFill>
                  <a:schemeClr val="bg1"/>
                </a:solidFill>
              </a:rPr>
              <a:t>centres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80854F-46A9-F24B-9E1F-EE0B7FB0FE04}"/>
              </a:ext>
            </a:extLst>
          </p:cNvPr>
          <p:cNvSpPr txBox="1"/>
          <p:nvPr/>
        </p:nvSpPr>
        <p:spPr>
          <a:xfrm>
            <a:off x="2240280" y="256032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da-DK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DB948-F59E-9342-B091-F27F4E675A41}"/>
              </a:ext>
            </a:extLst>
          </p:cNvPr>
          <p:cNvSpPr txBox="1"/>
          <p:nvPr/>
        </p:nvSpPr>
        <p:spPr>
          <a:xfrm>
            <a:off x="695400" y="1556792"/>
            <a:ext cx="45719" cy="4571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r>
              <a:rPr lang="da-DK" sz="2400" dirty="0"/>
              <a:t>Copenhagen - </a:t>
            </a:r>
            <a:r>
              <a:rPr lang="da-DK" sz="2400" dirty="0" err="1"/>
              <a:t>available</a:t>
            </a:r>
            <a:r>
              <a:rPr lang="da-DK" sz="2400" dirty="0"/>
              <a:t> Q4,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B049EC-3130-D24B-AF89-1603C576B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008832"/>
            <a:ext cx="3551971" cy="2303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36BD87-979F-3640-96AB-619538262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322679"/>
            <a:ext cx="3145221" cy="25161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376B956-A38E-4C45-958E-CB818D7B5B9F}"/>
              </a:ext>
            </a:extLst>
          </p:cNvPr>
          <p:cNvSpPr txBox="1"/>
          <p:nvPr/>
        </p:nvSpPr>
        <p:spPr>
          <a:xfrm flipH="1">
            <a:off x="335360" y="2204864"/>
            <a:ext cx="720080" cy="36003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r>
              <a:rPr lang="da-DK" dirty="0"/>
              <a:t>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8E097-6788-AB44-94F3-0CDB2DB0F8E2}"/>
              </a:ext>
            </a:extLst>
          </p:cNvPr>
          <p:cNvSpPr txBox="1"/>
          <p:nvPr/>
        </p:nvSpPr>
        <p:spPr>
          <a:xfrm>
            <a:off x="263352" y="4581128"/>
            <a:ext cx="637421" cy="33604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/>
            <a:r>
              <a:rPr lang="da-DK" dirty="0"/>
              <a:t>2030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A219AB-E2B7-0C4A-9C3C-735868A772B4}"/>
              </a:ext>
            </a:extLst>
          </p:cNvPr>
          <p:cNvSpPr txBox="1"/>
          <p:nvPr/>
        </p:nvSpPr>
        <p:spPr>
          <a:xfrm>
            <a:off x="6815240" y="1600193"/>
            <a:ext cx="1657024" cy="422115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lnSpcReduction="10000"/>
          </a:bodyPr>
          <a:lstStyle/>
          <a:p>
            <a:pPr algn="l"/>
            <a:r>
              <a:rPr lang="da-DK" sz="2400" dirty="0"/>
              <a:t>CUB  (H01) – </a:t>
            </a:r>
            <a:r>
              <a:rPr lang="da-DK" sz="2400" dirty="0" err="1"/>
              <a:t>available</a:t>
            </a:r>
            <a:r>
              <a:rPr lang="da-DK" sz="2400" dirty="0"/>
              <a:t> Q4,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DAC3DB-09FA-894F-8AB4-90ED50CDB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40" y="2545394"/>
            <a:ext cx="4989917" cy="37765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E222C1-CDC2-A8A0-96F6-766FB3E5A6F1}"/>
              </a:ext>
            </a:extLst>
          </p:cNvPr>
          <p:cNvSpPr txBox="1"/>
          <p:nvPr/>
        </p:nvSpPr>
        <p:spPr>
          <a:xfrm>
            <a:off x="5000155" y="3429000"/>
            <a:ext cx="1757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6666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3107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59B2B-61B2-1006-4E09-AC9F3C86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VISA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9AC17-CD4F-F8FC-DF27-81BE3F13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3" y="6475270"/>
            <a:ext cx="4745589" cy="365125"/>
          </a:xfrm>
        </p:spPr>
        <p:txBody>
          <a:bodyPr/>
          <a:lstStyle/>
          <a:p>
            <a:r>
              <a:rPr lang="en-GB" dirty="0"/>
              <a:t>Computational infrastructure for the scientific user program at 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BFBCD-7F6B-F503-D1A7-64343710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8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63BDBA-D4E3-C755-D22F-48C514BCF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634246"/>
            <a:ext cx="4993785" cy="4696215"/>
          </a:xfrm>
        </p:spPr>
        <p:txBody>
          <a:bodyPr/>
          <a:lstStyle/>
          <a:p>
            <a:pPr lvl="1"/>
            <a:endParaRPr lang="en-GB" dirty="0"/>
          </a:p>
          <a:p>
            <a:pPr lvl="1"/>
            <a:r>
              <a:rPr lang="en-GB" b="1" dirty="0"/>
              <a:t>On-demand</a:t>
            </a:r>
            <a:r>
              <a:rPr lang="en-GB" dirty="0"/>
              <a:t> desktop and </a:t>
            </a:r>
            <a:r>
              <a:rPr lang="en-GB" dirty="0" err="1"/>
              <a:t>JupyterLab</a:t>
            </a:r>
            <a:r>
              <a:rPr lang="en-GB" dirty="0"/>
              <a:t> environment for experiment users</a:t>
            </a:r>
          </a:p>
          <a:p>
            <a:pPr lvl="1"/>
            <a:r>
              <a:rPr lang="en-US" sz="2000" dirty="0"/>
              <a:t>Available for users both </a:t>
            </a:r>
            <a:r>
              <a:rPr lang="en-US" sz="2000" b="1" dirty="0"/>
              <a:t>before</a:t>
            </a:r>
            <a:r>
              <a:rPr lang="en-US" sz="2000" dirty="0"/>
              <a:t>, </a:t>
            </a:r>
            <a:r>
              <a:rPr lang="en-US" sz="2000" b="1" dirty="0"/>
              <a:t>during</a:t>
            </a:r>
            <a:r>
              <a:rPr lang="en-US" sz="2000" dirty="0"/>
              <a:t> and </a:t>
            </a:r>
            <a:r>
              <a:rPr lang="en-US" sz="2000" b="1" dirty="0"/>
              <a:t>after</a:t>
            </a:r>
            <a:r>
              <a:rPr lang="en-US" sz="2000" dirty="0"/>
              <a:t> the experiment</a:t>
            </a:r>
            <a:endParaRPr lang="en-DK" sz="2000" dirty="0"/>
          </a:p>
          <a:p>
            <a:pPr lvl="1"/>
            <a:r>
              <a:rPr lang="en-US" sz="2000" dirty="0"/>
              <a:t>Sessions can be </a:t>
            </a:r>
            <a:r>
              <a:rPr lang="en-US" sz="2000" b="1" dirty="0"/>
              <a:t>shared</a:t>
            </a:r>
            <a:r>
              <a:rPr lang="en-US" sz="2000" dirty="0"/>
              <a:t> with collaborators (and local contacts / support)</a:t>
            </a:r>
          </a:p>
          <a:p>
            <a:pPr lvl="1"/>
            <a:r>
              <a:rPr lang="en-US" sz="2000" b="1" dirty="0"/>
              <a:t>Compute resources</a:t>
            </a:r>
            <a:r>
              <a:rPr lang="en-US" sz="2000" dirty="0"/>
              <a:t> are allocated based on experiment and instrument</a:t>
            </a:r>
            <a:endParaRPr lang="en-DK" sz="2000" dirty="0"/>
          </a:p>
          <a:p>
            <a:pPr lvl="1"/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BB1B16-9B7C-81BD-9DF1-B4FEF9D328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V</a:t>
            </a:r>
            <a:r>
              <a:rPr lang="en-US" dirty="0"/>
              <a:t>irtual </a:t>
            </a:r>
            <a:r>
              <a:rPr lang="en-US" b="1" dirty="0"/>
              <a:t>I</a:t>
            </a:r>
            <a:r>
              <a:rPr lang="en-US" dirty="0"/>
              <a:t>nfrastructure for </a:t>
            </a:r>
            <a:r>
              <a:rPr lang="en-US" b="1" dirty="0"/>
              <a:t>S</a:t>
            </a:r>
            <a:r>
              <a:rPr lang="en-US" dirty="0"/>
              <a:t>cientific </a:t>
            </a:r>
            <a:r>
              <a:rPr lang="en-US" b="1" dirty="0"/>
              <a:t>A</a:t>
            </a:r>
            <a:r>
              <a:rPr lang="en-US" dirty="0"/>
              <a:t>nalysis</a:t>
            </a:r>
          </a:p>
          <a:p>
            <a:r>
              <a:rPr lang="en-US" sz="2000" dirty="0"/>
              <a:t> - developed at ILL – funded by PANOSC</a:t>
            </a:r>
            <a:endParaRPr lang="en-GB" sz="20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76BDA68-5704-D5C6-517E-CE5F47D96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1AE4D-F933-3B4E-AFFA-82981E317C4C}" type="datetime1">
              <a:rPr lang="da-DK" smtClean="0"/>
              <a:t>13.05.2024</a:t>
            </a:fld>
            <a:endParaRPr lang="sv-S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0341A46-5C77-C0AC-0947-CC1B70FDA54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373692" y="2438791"/>
            <a:ext cx="4994275" cy="34874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508505-9706-4819-9478-E0D63AADD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913" y="10144"/>
            <a:ext cx="1653773" cy="1653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045290-2610-899D-21C7-E99FDF612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402" y="1178627"/>
            <a:ext cx="1547778" cy="154777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873CC00-C308-A3D0-DEDB-A8B151050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35574" y="1207804"/>
            <a:ext cx="1016946" cy="11710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232718-5065-1F9A-75D6-E99176F902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5236" y="103924"/>
            <a:ext cx="1856366" cy="12245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C5BC60-F627-FF7A-79E4-56231A78B5EE}"/>
              </a:ext>
            </a:extLst>
          </p:cNvPr>
          <p:cNvSpPr txBox="1"/>
          <p:nvPr/>
        </p:nvSpPr>
        <p:spPr>
          <a:xfrm>
            <a:off x="1094400" y="5775214"/>
            <a:ext cx="2951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noProof="1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https://visa.readthedocs.io/</a:t>
            </a:r>
          </a:p>
        </p:txBody>
      </p:sp>
    </p:spTree>
    <p:extLst>
      <p:ext uri="{BB962C8B-B14F-4D97-AF65-F5344CB8AC3E}">
        <p14:creationId xmlns:p14="http://schemas.microsoft.com/office/powerpoint/2010/main" val="55217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1B60-4CF5-A94C-C907-AC3FE0F1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VISA at 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030A5-1E37-687C-D3F9-AA2B540D2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3" y="6475270"/>
            <a:ext cx="4616497" cy="365125"/>
          </a:xfrm>
        </p:spPr>
        <p:txBody>
          <a:bodyPr/>
          <a:lstStyle/>
          <a:p>
            <a:r>
              <a:rPr lang="en-GB" dirty="0"/>
              <a:t>Computational infrastructure for the scientific user program at 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1778F-8F3E-F01A-96C1-7103DFFE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/>
              <a:t>9</a:t>
            </a:fld>
            <a:endParaRPr lang="sv-SE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BF2D5E-E789-4C51-FA53-93E5F94D5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b="1" dirty="0"/>
              <a:t>Persistent storage/config </a:t>
            </a:r>
            <a:r>
              <a:rPr lang="en-US" sz="2000" dirty="0"/>
              <a:t>across sessions, instances and proposal cycles (though any given instance will have a limited lifetime, a new can just be started with the same settings)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b="1" dirty="0"/>
              <a:t>Computing cluster integration</a:t>
            </a:r>
            <a:r>
              <a:rPr lang="en-US" sz="2000" dirty="0"/>
              <a:t> – to enable easy computing offload from e.g. </a:t>
            </a:r>
            <a:r>
              <a:rPr lang="en-US" dirty="0" err="1"/>
              <a:t>J</a:t>
            </a:r>
            <a:r>
              <a:rPr lang="en-US" sz="2000" dirty="0" err="1"/>
              <a:t>upyterLab</a:t>
            </a:r>
            <a:r>
              <a:rPr lang="en-US" sz="2000" dirty="0"/>
              <a:t>/DASK to the DMSC HPC cluster</a:t>
            </a:r>
          </a:p>
          <a:p>
            <a:endParaRPr lang="en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20B2CA2-0DC2-8F72-30E5-E05C2F6242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DK" dirty="0"/>
              <a:t>Integration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94FC241-663E-566C-53C4-C5827432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6D379-62CC-0749-B5EB-3E43C4AE2605}" type="datetime1">
              <a:rPr lang="da-DK" smtClean="0"/>
              <a:t>13.05.2024</a:t>
            </a:fld>
            <a:endParaRPr lang="sv-SE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A962DE-E488-B00F-0139-5918E70C759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484217" y="1446416"/>
            <a:ext cx="4994275" cy="2019046"/>
          </a:xfrm>
          <a:prstGeom prst="rect">
            <a:avLst/>
          </a:prstGeom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762C4762-A6B7-9D81-FE98-8673A8BCA7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4" b="12619"/>
          <a:stretch/>
        </p:blipFill>
        <p:spPr>
          <a:xfrm>
            <a:off x="6484217" y="3694898"/>
            <a:ext cx="4798629" cy="255093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5AB1B8E-60F4-ABE1-A225-C1C940775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3244" y="5108711"/>
            <a:ext cx="2332616" cy="85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6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1430</TotalTime>
  <Words>1107</Words>
  <Application>Microsoft Macintosh PowerPoint</Application>
  <PresentationFormat>Widescreen</PresentationFormat>
  <Paragraphs>203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Courier New</vt:lpstr>
      <vt:lpstr>Helvetica Neue</vt:lpstr>
      <vt:lpstr>Segoe UI</vt:lpstr>
      <vt:lpstr>Segoe UI Light</vt:lpstr>
      <vt:lpstr>Segoe UI Semibold</vt:lpstr>
      <vt:lpstr>Wingdings</vt:lpstr>
      <vt:lpstr>Office-tema</vt:lpstr>
      <vt:lpstr>PowerPoint Presentation</vt:lpstr>
      <vt:lpstr>Data Systems and Technologies</vt:lpstr>
      <vt:lpstr>The DST team</vt:lpstr>
      <vt:lpstr>DMSC</vt:lpstr>
      <vt:lpstr>The ESS data pipeline</vt:lpstr>
      <vt:lpstr>DMSC data center consists of</vt:lpstr>
      <vt:lpstr>Future data centres</vt:lpstr>
      <vt:lpstr>VISA</vt:lpstr>
      <vt:lpstr>VISA at ESS</vt:lpstr>
      <vt:lpstr>VISA at ESS</vt:lpstr>
      <vt:lpstr>VISA at ESS</vt:lpstr>
      <vt:lpstr>VISA at ESS</vt:lpstr>
      <vt:lpstr>VISA at DMSC</vt:lpstr>
      <vt:lpstr>Virtualization capacities at DMSC</vt:lpstr>
      <vt:lpstr>VISA and HPC</vt:lpstr>
      <vt:lpstr>Finish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Jesper Rude Selknaes</dc:creator>
  <cp:lastModifiedBy>Jesper Rude Selknaes</cp:lastModifiedBy>
  <cp:revision>15</cp:revision>
  <cp:lastPrinted>2019-03-08T10:27:30Z</cp:lastPrinted>
  <dcterms:created xsi:type="dcterms:W3CDTF">2024-05-13T08:28:50Z</dcterms:created>
  <dcterms:modified xsi:type="dcterms:W3CDTF">2024-05-14T08:19:36Z</dcterms:modified>
</cp:coreProperties>
</file>