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7"/>
  </p:notesMasterIdLst>
  <p:sldIdLst>
    <p:sldId id="256" r:id="rId4"/>
    <p:sldId id="257" r:id="rId5"/>
    <p:sldId id="258" r:id="rId6"/>
    <p:sldId id="335" r:id="rId7"/>
    <p:sldId id="3940" r:id="rId8"/>
    <p:sldId id="3939" r:id="rId9"/>
    <p:sldId id="3943" r:id="rId10"/>
    <p:sldId id="3942" r:id="rId11"/>
    <p:sldId id="268" r:id="rId12"/>
    <p:sldId id="415" r:id="rId13"/>
    <p:sldId id="271" r:id="rId14"/>
    <p:sldId id="3938" r:id="rId15"/>
    <p:sldId id="419" r:id="rId16"/>
  </p:sldIdLst>
  <p:sldSz cx="12192000" cy="6858000"/>
  <p:notesSz cx="6858000" cy="9144000"/>
  <p:defaultTextStyle>
    <a:defPPr>
      <a:defRPr lang="en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235"/>
    <p:restoredTop sz="91478"/>
  </p:normalViewPr>
  <p:slideViewPr>
    <p:cSldViewPr snapToGrid="0">
      <p:cViewPr>
        <p:scale>
          <a:sx n="116" d="100"/>
          <a:sy n="116" d="100"/>
        </p:scale>
        <p:origin x="1008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sv-SE" sz="1800" b="0" strike="noStrike" spc="-1">
                <a:solidFill>
                  <a:srgbClr val="000000"/>
                </a:solidFill>
                <a:latin typeface="Segoe UI"/>
              </a:rPr>
              <a:t>Click to move the slide</a:t>
            </a:r>
          </a:p>
        </p:txBody>
      </p:sp>
      <p:sp>
        <p:nvSpPr>
          <p:cNvPr id="262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26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264" name="PlaceHolder 4"/>
          <p:cNvSpPr>
            <a:spLocks noGrp="1"/>
          </p:cNvSpPr>
          <p:nvPr>
            <p:ph type="dt" idx="14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265" name="PlaceHolder 5"/>
          <p:cNvSpPr>
            <a:spLocks noGrp="1"/>
          </p:cNvSpPr>
          <p:nvPr>
            <p:ph type="ftr" idx="15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266" name="PlaceHolder 6"/>
          <p:cNvSpPr>
            <a:spLocks noGrp="1"/>
          </p:cNvSpPr>
          <p:nvPr>
            <p:ph type="sldNum" idx="16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9931E9A3-E935-4B83-B0A7-3F2E2B6C27F5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algn="r">
              <a:buNone/>
            </a:pPr>
            <a:fld id="{9931E9A3-E935-4B83-B0A7-3F2E2B6C27F5}" type="slidenum">
              <a:rPr lang="en-US" sz="1400" b="0" strike="noStrike" spc="-1" smtClean="0">
                <a:latin typeface="Times New Roman"/>
              </a:rPr>
              <a:t>1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90893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en-US" sz="2000" b="0" strike="noStrike" spc="-1" dirty="0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sldNum" idx="22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lang="sv-SE" sz="1200" b="0" strike="noStrike" spc="-1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59B089C-AF4F-4EEB-81CE-BB96E0DFBA52}" type="slidenum">
              <a:rPr lang="sv-SE" sz="1200" b="0" strike="noStrike" spc="-1">
                <a:latin typeface="Times New Roman"/>
              </a:rPr>
              <a:t>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E5A434-646A-2746-9BDC-885B2382B33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808998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400" y="763588"/>
            <a:ext cx="6704013" cy="3771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algn="r">
              <a:buNone/>
            </a:pPr>
            <a:fld id="{9931E9A3-E935-4B83-B0A7-3F2E2B6C27F5}" type="slidenum">
              <a:rPr lang="en-US" sz="1400" b="0" strike="noStrike" spc="-1" smtClean="0">
                <a:latin typeface="Times New Roman"/>
              </a:rPr>
              <a:t>7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74701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6"/>
          </p:nvPr>
        </p:nvSpPr>
        <p:spPr/>
        <p:txBody>
          <a:bodyPr/>
          <a:lstStyle/>
          <a:p>
            <a:pPr algn="r">
              <a:buNone/>
            </a:pPr>
            <a:fld id="{9931E9A3-E935-4B83-B0A7-3F2E2B6C27F5}" type="slidenum">
              <a:rPr lang="en-US" sz="1400" b="0" strike="noStrike" spc="-1" smtClean="0">
                <a:latin typeface="Times New Roman"/>
              </a:rPr>
              <a:t>8</a:t>
            </a:fld>
            <a:endParaRPr lang="en-US" sz="14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29421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05720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18444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193032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05720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18444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1930320" y="1153800"/>
            <a:ext cx="8639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/>
          </p:nvPr>
        </p:nvSpPr>
        <p:spPr>
          <a:xfrm>
            <a:off x="405720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/>
          </p:nvPr>
        </p:nvSpPr>
        <p:spPr>
          <a:xfrm>
            <a:off x="618444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/>
          </p:nvPr>
        </p:nvSpPr>
        <p:spPr>
          <a:xfrm>
            <a:off x="193032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/>
          </p:nvPr>
        </p:nvSpPr>
        <p:spPr>
          <a:xfrm>
            <a:off x="405720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/>
          </p:nvPr>
        </p:nvSpPr>
        <p:spPr>
          <a:xfrm>
            <a:off x="618444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F10BDFA-2413-476F-BE2B-B9F8B79C817A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3DB024EA-BA45-4AE2-AE62-7F19070A541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68C2E8A-B0FB-41FE-ADC7-F50B901F378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493E8BE5-6CD2-4D5B-89C8-1CD28047513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591D0CD-CDFD-4439-939C-CA5F2046AC0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1930320" y="1153800"/>
            <a:ext cx="8639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13CF6A5-6CF8-4ADE-8DE5-6A542A72AA49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DC39D96-625B-4FDB-A06B-C4AA8658864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C1BD22E1-C6CC-4AF2-AE68-F8D153F931D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2430722-4016-4C96-A6EF-25C9C1EDEEC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81734FF-2FC4-4F88-A962-426BF3D0D2C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9F39B83-04C4-4D12-B141-AE8AF288C01E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05720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6184440" y="560556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193032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05720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6184440" y="5845680"/>
            <a:ext cx="202536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2B73F7E4-9162-4E45-95D5-664B9F6602CD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4C1ADE6-C058-9C40-B135-034EB97B43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709" y="265373"/>
            <a:ext cx="9360000" cy="657339"/>
          </a:xfrm>
        </p:spPr>
        <p:txBody>
          <a:bodyPr lIns="90000" bIns="18000"/>
          <a:lstStyle>
            <a:lvl1pPr>
              <a:defRPr/>
            </a:lvl1pPr>
          </a:lstStyle>
          <a:p>
            <a:r>
              <a:rPr lang="sv-SE"/>
              <a:t>Headline</a:t>
            </a:r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A0D4D5C-5B1B-1441-A13B-8613512E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53244" y="6475270"/>
            <a:ext cx="4320448" cy="365125"/>
          </a:xfrm>
        </p:spPr>
        <p:txBody>
          <a:bodyPr/>
          <a:lstStyle/>
          <a:p>
            <a:r>
              <a:rPr lang="sv-SE"/>
              <a:t>PRESENTATION TITLE/FOOTER</a:t>
            </a:r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84FAE50-4669-D540-A55E-354FF0C59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5292" y="6475270"/>
            <a:ext cx="2743200" cy="365125"/>
          </a:xfrm>
        </p:spPr>
        <p:txBody>
          <a:bodyPr/>
          <a:lstStyle/>
          <a:p>
            <a:fld id="{F7283078-D760-1647-8B80-66BA8B52336D}" type="slidenum">
              <a:rPr lang="sv-SE" smtClean="0"/>
              <a:t>‹#›</a:t>
            </a:fld>
            <a:endParaRPr lang="sv-SE"/>
          </a:p>
        </p:txBody>
      </p:sp>
      <p:sp>
        <p:nvSpPr>
          <p:cNvPr id="14" name="Platshållare för text 13">
            <a:extLst>
              <a:ext uri="{FF2B5EF4-FFF2-40B4-BE49-F238E27FC236}">
                <a16:creationId xmlns:a16="http://schemas.microsoft.com/office/drawing/2014/main" id="{DD16215C-7D16-4D0F-BA5D-E02EED6FB2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3709" y="931026"/>
            <a:ext cx="9360000" cy="507076"/>
          </a:xfrm>
        </p:spPr>
        <p:txBody>
          <a:bodyPr lIns="90000" tIns="1800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2200">
                <a:solidFill>
                  <a:schemeClr val="accent1"/>
                </a:solidFill>
              </a:defRPr>
            </a:lvl1pPr>
            <a:lvl2pPr marL="82550" indent="0">
              <a:buNone/>
              <a:defRPr/>
            </a:lvl2pPr>
          </a:lstStyle>
          <a:p>
            <a:pPr lvl="0"/>
            <a:r>
              <a:rPr lang="sv-SE"/>
              <a:t>Sub-headline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A5E954D6-E4D2-47AD-A504-7408EC606D35}"/>
              </a:ext>
            </a:extLst>
          </p:cNvPr>
          <p:cNvSpPr/>
          <p:nvPr userDrawn="1"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6DD4ACE8-21C9-474B-A84B-6E399CB9FBD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924611" y="417443"/>
            <a:ext cx="826394" cy="800100"/>
          </a:xfrm>
          <a:prstGeom prst="rect">
            <a:avLst/>
          </a:prstGeom>
        </p:spPr>
      </p:pic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917406D-4BE3-3B4C-BCFF-41B4F0FAB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4400" y="1562400"/>
            <a:ext cx="9365782" cy="4768062"/>
          </a:xfrm>
        </p:spPr>
        <p:txBody>
          <a:bodyPr lIns="0" rIns="1800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v-SE"/>
          </a:p>
        </p:txBody>
      </p:sp>
      <p:sp>
        <p:nvSpPr>
          <p:cNvPr id="13" name="Platshållare för datum 3">
            <a:extLst>
              <a:ext uri="{FF2B5EF4-FFF2-40B4-BE49-F238E27FC236}">
                <a16:creationId xmlns:a16="http://schemas.microsoft.com/office/drawing/2014/main" id="{3E8E36C4-8565-B94E-A90D-FF5DD7F86A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95647" y="6475270"/>
            <a:ext cx="832658" cy="365125"/>
          </a:xfrm>
        </p:spPr>
        <p:txBody>
          <a:bodyPr/>
          <a:lstStyle/>
          <a:p>
            <a:fld id="{18896B66-0B3A-474C-9C9C-E4F07B1F5DAD}" type="datetime1">
              <a:rPr lang="sv-SE" smtClean="0"/>
              <a:t>2024-05-13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64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930320" y="1153800"/>
            <a:ext cx="8639640" cy="11066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4593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3760" y="584568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sv-SE" sz="18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193032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3760" y="5605560"/>
            <a:ext cx="306972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1930320" y="5845680"/>
            <a:ext cx="6290640" cy="218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73000"/>
          </a:bodyPr>
          <a:lstStyle/>
          <a:p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Rektangel 5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" name="Bildobjekt 6"/>
          <p:cNvPicPr/>
          <p:nvPr/>
        </p:nvPicPr>
        <p:blipFill>
          <a:blip r:embed="rId14"/>
          <a:stretch/>
        </p:blipFill>
        <p:spPr>
          <a:xfrm>
            <a:off x="1703160" y="1049040"/>
            <a:ext cx="8871840" cy="4759920"/>
          </a:xfrm>
          <a:prstGeom prst="rect">
            <a:avLst/>
          </a:prstGeom>
          <a:ln w="0"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sv-SE" sz="1800" b="0" strike="noStrike" spc="-1">
                <a:solidFill>
                  <a:srgbClr val="000000"/>
                </a:solidFill>
                <a:latin typeface="Segoe UI"/>
              </a:rPr>
              <a:t>Click to edit the title text format</a:t>
            </a: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666666"/>
                </a:solidFill>
                <a:latin typeface="Segoe U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1800" b="0" strike="noStrike" spc="-1">
                <a:solidFill>
                  <a:srgbClr val="666666"/>
                </a:solidFill>
                <a:latin typeface="Segoe U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1600" b="0" strike="noStrike" spc="-1">
                <a:solidFill>
                  <a:srgbClr val="666666"/>
                </a:solidFill>
                <a:latin typeface="Segoe U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v-SE" sz="1400" b="0" strike="noStrike" spc="-1">
                <a:solidFill>
                  <a:srgbClr val="666666"/>
                </a:solidFill>
                <a:latin typeface="Segoe U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666666"/>
                </a:solidFill>
                <a:latin typeface="Segoe U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666666"/>
                </a:solidFill>
                <a:latin typeface="Segoe U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v-SE" sz="2000" b="0" strike="noStrike" spc="-1">
                <a:solidFill>
                  <a:srgbClr val="666666"/>
                </a:solidFill>
                <a:latin typeface="Segoe U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ktangel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200" b="0" strike="noStrike" spc="-1">
                <a:solidFill>
                  <a:srgbClr val="FFFFFF"/>
                </a:solidFill>
                <a:latin typeface="Segoe UI Semibold"/>
              </a:rPr>
              <a:t>Click to edit Master title style</a:t>
            </a:r>
            <a:endParaRPr lang="sv-SE" sz="42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43" name="Rektangel 7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4" name="Bildobjekt 8"/>
          <p:cNvPicPr/>
          <p:nvPr/>
        </p:nvPicPr>
        <p:blipFill>
          <a:blip r:embed="rId14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90000" tIns="18000" bIns="3600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v-SE" sz="1200" b="1" strike="noStrike" cap="all" spc="117">
                <a:solidFill>
                  <a:srgbClr val="FFFFFF"/>
                </a:solidFill>
                <a:latin typeface="Segoe UI"/>
              </a:rPr>
              <a:t>presented by &lt;name nameson&gt;</a:t>
            </a:r>
            <a:endParaRPr lang="sv-SE" sz="12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dt" idx="1"/>
          </p:nvPr>
        </p:nvSpPr>
        <p:spPr>
          <a:xfrm>
            <a:off x="1930320" y="6096600"/>
            <a:ext cx="124056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sv-SE" sz="1200" b="0" strike="noStrike" spc="77">
                <a:solidFill>
                  <a:srgbClr val="CCCCCC"/>
                </a:solidFill>
                <a:latin typeface="Segoe U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sv-SE" sz="1200" b="0" strike="noStrike" spc="77">
                <a:solidFill>
                  <a:srgbClr val="CCCCCC"/>
                </a:solidFill>
                <a:latin typeface="Segoe UI"/>
              </a:rPr>
              <a:t>&lt;date/time&gt;</a:t>
            </a:r>
            <a:endParaRPr lang="en-US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bIns="18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sv-SE" sz="4200" b="0" strike="noStrike" spc="-1">
                <a:solidFill>
                  <a:srgbClr val="666666"/>
                </a:solidFill>
                <a:latin typeface="Segoe UI Light"/>
              </a:rPr>
              <a:t>Headline</a:t>
            </a:r>
            <a:endParaRPr lang="sv-SE" sz="4200" b="0" strike="noStrike" spc="-1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ftr" idx="2"/>
          </p:nvPr>
        </p:nvSpPr>
        <p:spPr>
          <a:xfrm>
            <a:off x="2053080" y="6475320"/>
            <a:ext cx="432000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sv-SE" sz="800" b="0" strike="noStrike" cap="all" spc="77">
                <a:solidFill>
                  <a:srgbClr val="CCCCCC"/>
                </a:solidFill>
                <a:latin typeface="Segoe U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sv-SE" sz="800" b="0" strike="noStrike" cap="all" spc="77">
                <a:solidFill>
                  <a:srgbClr val="CCCCCC"/>
                </a:solidFill>
                <a:latin typeface="Segoe UI"/>
              </a:rPr>
              <a:t>&lt;footer&gt;</a:t>
            </a:r>
            <a:endParaRPr lang="en-US" sz="800" b="0" strike="noStrike" spc="-1"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sldNum" idx="3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sv-SE" sz="800" b="1" strike="noStrike" spc="-1">
                <a:solidFill>
                  <a:srgbClr val="0099DC"/>
                </a:solidFill>
                <a:latin typeface="Segoe U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8DB1129F-FA88-45F2-AE89-431B190C9283}" type="slidenum">
              <a:rPr lang="sv-SE" sz="800" b="1" strike="noStrike" spc="-1">
                <a:solidFill>
                  <a:srgbClr val="0099DC"/>
                </a:solidFill>
                <a:latin typeface="Segoe UI"/>
              </a:rPr>
              <a:t>‹#›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body"/>
          </p:nvPr>
        </p:nvSpPr>
        <p:spPr>
          <a:xfrm>
            <a:off x="10944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anchor="t">
            <a:noAutofit/>
          </a:bodyPr>
          <a:lstStyle/>
          <a:p>
            <a:pPr marL="101520" indent="-10152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lang="en-US" sz="2000" b="0" strike="noStrike" spc="-1">
                <a:solidFill>
                  <a:srgbClr val="666666"/>
                </a:solidFill>
                <a:latin typeface="Segoe UI"/>
              </a:rPr>
              <a:t>Edit Master text styles</a:t>
            </a:r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  <a:p>
            <a:pPr marL="358920" lvl="1" indent="-216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lang="en-US" sz="2000" b="0" strike="noStrike" spc="-1">
                <a:solidFill>
                  <a:srgbClr val="666666"/>
                </a:solidFill>
                <a:latin typeface="Segoe UI"/>
              </a:rPr>
              <a:t>Second level</a:t>
            </a:r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  <a:p>
            <a:pPr marL="449280" lvl="2" indent="-19692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800" b="0" strike="noStrike" spc="-1">
                <a:solidFill>
                  <a:srgbClr val="666666"/>
                </a:solidFill>
                <a:latin typeface="Segoe UI"/>
              </a:rPr>
              <a:t>Third level</a:t>
            </a:r>
            <a:endParaRPr lang="sv-SE" sz="1800" b="0" strike="noStrike" spc="-1">
              <a:solidFill>
                <a:srgbClr val="666666"/>
              </a:solidFill>
              <a:latin typeface="Segoe UI"/>
            </a:endParaRPr>
          </a:p>
          <a:p>
            <a:pPr marL="541440" lvl="3" indent="-180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600" b="0" strike="noStrike" spc="-1">
                <a:solidFill>
                  <a:srgbClr val="666666"/>
                </a:solidFill>
                <a:latin typeface="Segoe UI"/>
              </a:rPr>
              <a:t>Fourth level</a:t>
            </a:r>
            <a:endParaRPr lang="sv-SE" sz="1600" b="0" strike="noStrike" spc="-1">
              <a:solidFill>
                <a:srgbClr val="666666"/>
              </a:solidFill>
              <a:latin typeface="Segoe UI"/>
            </a:endParaRPr>
          </a:p>
          <a:p>
            <a:pPr marL="630000" lvl="4" indent="-162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400" b="0" strike="noStrike" spc="-1">
                <a:solidFill>
                  <a:srgbClr val="666666"/>
                </a:solidFill>
                <a:latin typeface="Segoe UI"/>
              </a:rPr>
              <a:t>Fifth level</a:t>
            </a:r>
            <a:endParaRPr lang="sv-SE" sz="14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6373800" y="1562400"/>
            <a:ext cx="499356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anchor="t">
            <a:noAutofit/>
          </a:bodyPr>
          <a:lstStyle/>
          <a:p>
            <a:pPr marL="101520" indent="-10152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Segoe UI"/>
              <a:buChar char=" "/>
            </a:pPr>
            <a:r>
              <a:rPr lang="en-US" sz="2000" b="0" strike="noStrike" spc="-1">
                <a:solidFill>
                  <a:srgbClr val="666666"/>
                </a:solidFill>
                <a:latin typeface="Segoe UI"/>
              </a:rPr>
              <a:t>Edit Master text styles</a:t>
            </a:r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  <a:p>
            <a:pPr marL="360000" lvl="1" indent="-216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Wingdings" charset="2"/>
              <a:buChar char=""/>
            </a:pPr>
            <a:r>
              <a:rPr lang="en-US" sz="2000" b="0" strike="noStrike" spc="-1">
                <a:solidFill>
                  <a:srgbClr val="666666"/>
                </a:solidFill>
                <a:latin typeface="Segoe UI"/>
              </a:rPr>
              <a:t>Second level</a:t>
            </a:r>
            <a:endParaRPr lang="sv-SE" sz="2000" b="0" strike="noStrike" spc="-1">
              <a:solidFill>
                <a:srgbClr val="666666"/>
              </a:solidFill>
              <a:latin typeface="Segoe UI"/>
            </a:endParaRPr>
          </a:p>
          <a:p>
            <a:pPr marL="450000" lvl="2" indent="-198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800" b="0" strike="noStrike" spc="-1">
                <a:solidFill>
                  <a:srgbClr val="666666"/>
                </a:solidFill>
                <a:latin typeface="Segoe UI"/>
              </a:rPr>
              <a:t>Third level</a:t>
            </a:r>
            <a:endParaRPr lang="sv-SE" sz="1800" b="0" strike="noStrike" spc="-1">
              <a:solidFill>
                <a:srgbClr val="666666"/>
              </a:solidFill>
              <a:latin typeface="Segoe UI"/>
            </a:endParaRPr>
          </a:p>
          <a:p>
            <a:pPr marL="540000" lvl="3" indent="-180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600" b="0" strike="noStrike" spc="-1">
                <a:solidFill>
                  <a:srgbClr val="666666"/>
                </a:solidFill>
                <a:latin typeface="Segoe UI"/>
              </a:rPr>
              <a:t>Fourth level</a:t>
            </a:r>
            <a:endParaRPr lang="sv-SE" sz="1600" b="0" strike="noStrike" spc="-1">
              <a:solidFill>
                <a:srgbClr val="666666"/>
              </a:solidFill>
              <a:latin typeface="Segoe UI"/>
            </a:endParaRPr>
          </a:p>
          <a:p>
            <a:pPr marL="628560" lvl="4" indent="-162000">
              <a:lnSpc>
                <a:spcPct val="100000"/>
              </a:lnSpc>
              <a:spcBef>
                <a:spcPts val="1001"/>
              </a:spcBef>
              <a:buClr>
                <a:srgbClr val="666666"/>
              </a:buClr>
              <a:buFont typeface="Arial"/>
              <a:buChar char="−"/>
            </a:pPr>
            <a:r>
              <a:rPr lang="en-US" sz="1400" b="0" strike="noStrike" spc="-1">
                <a:solidFill>
                  <a:srgbClr val="666666"/>
                </a:solidFill>
                <a:latin typeface="Segoe UI"/>
              </a:rPr>
              <a:t>Fifth level</a:t>
            </a:r>
            <a:endParaRPr lang="sv-SE" sz="14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8" name="PlaceHolder 6"/>
          <p:cNvSpPr>
            <a:spLocks noGrp="1"/>
          </p:cNvSpPr>
          <p:nvPr>
            <p:ph type="body"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tIns="18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sv-SE" sz="2200" b="0" strike="noStrike" spc="-1">
                <a:solidFill>
                  <a:srgbClr val="0099DC"/>
                </a:solidFill>
                <a:latin typeface="Segoe UI"/>
              </a:rPr>
              <a:t>Sub-headline</a:t>
            </a:r>
            <a:endParaRPr lang="sv-SE" sz="2200" b="0" strike="noStrike" spc="-1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89" name="Rektangel 14"/>
          <p:cNvSpPr/>
          <p:nvPr/>
        </p:nvSpPr>
        <p:spPr>
          <a:xfrm>
            <a:off x="0" y="447840"/>
            <a:ext cx="291600" cy="6409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0" name="Bildobjekt 15"/>
          <p:cNvPicPr/>
          <p:nvPr/>
        </p:nvPicPr>
        <p:blipFill>
          <a:blip r:embed="rId15"/>
          <a:stretch/>
        </p:blipFill>
        <p:spPr>
          <a:xfrm>
            <a:off x="10924560" y="417600"/>
            <a:ext cx="826200" cy="799920"/>
          </a:xfrm>
          <a:prstGeom prst="rect">
            <a:avLst/>
          </a:prstGeom>
          <a:ln w="0">
            <a:noFill/>
          </a:ln>
        </p:spPr>
      </p:pic>
      <p:sp>
        <p:nvSpPr>
          <p:cNvPr id="91" name="PlaceHolder 7"/>
          <p:cNvSpPr>
            <a:spLocks noGrp="1"/>
          </p:cNvSpPr>
          <p:nvPr>
            <p:ph type="dt" idx="4"/>
          </p:nvPr>
        </p:nvSpPr>
        <p:spPr>
          <a:xfrm>
            <a:off x="1195560" y="6475320"/>
            <a:ext cx="83232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sv-SE" sz="800" b="0" strike="noStrike" spc="77">
                <a:solidFill>
                  <a:srgbClr val="CCCCCC"/>
                </a:solidFill>
                <a:latin typeface="Segoe U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lang="sv-SE" sz="800" b="0" strike="noStrike" spc="77">
                <a:solidFill>
                  <a:srgbClr val="CCCCCC"/>
                </a:solidFill>
                <a:latin typeface="Segoe UI"/>
              </a:rPr>
              <a:t>&lt;date/time&gt;</a:t>
            </a:r>
            <a:endParaRPr lang="en-US" sz="8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72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103760" y="265320"/>
            <a:ext cx="9359280" cy="656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/>
          <a:p>
            <a:r>
              <a:rPr lang="en-SE" sz="4200" spc="-1" dirty="0">
                <a:solidFill>
                  <a:srgbClr val="404040"/>
                </a:solidFill>
                <a:latin typeface="Segoe UI Light"/>
              </a:rPr>
              <a:t>Concerns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PRESENTATION TITLE/FOOTER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F4EDC8A-EB52-4B17-9EFA-BCD4CA2F8873}" type="slidenum">
              <a:t>10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fld id="{E7D50558-AFED-41FA-862A-742195F9241D}" type="datetime1">
              <a:rPr lang="en-US"/>
              <a:t>5/13/24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EA5902-2101-5B18-CC49-63A6B4E5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7" r="38341"/>
          <a:stretch/>
        </p:blipFill>
        <p:spPr>
          <a:xfrm>
            <a:off x="6373080" y="1312518"/>
            <a:ext cx="4420744" cy="41599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CD95CC-A0EC-22CE-9E52-A5C386723ADF}"/>
              </a:ext>
            </a:extLst>
          </p:cNvPr>
          <p:cNvSpPr txBox="1"/>
          <p:nvPr/>
        </p:nvSpPr>
        <p:spPr>
          <a:xfrm>
            <a:off x="1195559" y="1258783"/>
            <a:ext cx="49004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SE" b="1" dirty="0">
                <a:solidFill>
                  <a:srgbClr val="000000"/>
                </a:solidFill>
                <a:latin typeface="Calibri" panose="020F0502020204030204" pitchFamily="34" charset="0"/>
              </a:rPr>
              <a:t>Security &amp; Identity Assurance</a:t>
            </a:r>
          </a:p>
          <a:p>
            <a:endParaRPr lang="en-S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SE" dirty="0">
                <a:solidFill>
                  <a:srgbClr val="000000"/>
                </a:solidFill>
                <a:latin typeface="Calibri" panose="020F0502020204030204" pitchFamily="34" charset="0"/>
              </a:rPr>
              <a:t>It is unclear how to meet the security requirements.</a:t>
            </a:r>
          </a:p>
          <a:p>
            <a:endParaRPr lang="en-SE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n-SE" dirty="0">
                <a:solidFill>
                  <a:srgbClr val="000000"/>
                </a:solidFill>
                <a:latin typeface="Calibri" panose="020F0502020204030204" pitchFamily="34" charset="0"/>
              </a:rPr>
              <a:t>What is acceptabel risk? Who decides? And how can we move forward today?</a:t>
            </a:r>
          </a:p>
          <a:p>
            <a:endParaRPr lang="en-SE" dirty="0"/>
          </a:p>
          <a:p>
            <a:r>
              <a:rPr lang="en-SE" dirty="0">
                <a:solidFill>
                  <a:srgbClr val="000000"/>
                </a:solidFill>
                <a:latin typeface="Calibri" panose="020F0502020204030204" pitchFamily="34" charset="0"/>
              </a:rPr>
              <a:t>Do we need to go above standard operating procedure (i.e. what other facilities does)? World leading in everything?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5AC4EA-B961-AEF5-882A-B4AB623D72C7}"/>
              </a:ext>
            </a:extLst>
          </p:cNvPr>
          <p:cNvSpPr txBox="1"/>
          <p:nvPr/>
        </p:nvSpPr>
        <p:spPr>
          <a:xfrm>
            <a:off x="6733888" y="5472444"/>
            <a:ext cx="25987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SE" sz="1200" i="1" dirty="0"/>
              <a:t>Creation of users in the DMSC ldap</a:t>
            </a:r>
          </a:p>
        </p:txBody>
      </p:sp>
    </p:spTree>
    <p:extLst>
      <p:ext uri="{BB962C8B-B14F-4D97-AF65-F5344CB8AC3E}">
        <p14:creationId xmlns:p14="http://schemas.microsoft.com/office/powerpoint/2010/main" val="4193387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4200" b="0" strike="noStrike" spc="-1">
                <a:solidFill>
                  <a:srgbClr val="FFFFFF"/>
                </a:solidFill>
                <a:latin typeface="Segoe UI Semibold"/>
              </a:rPr>
              <a:t>Questions?</a:t>
            </a:r>
            <a:endParaRPr lang="sv-SE" sz="4200" b="0" strike="noStrike" spc="-1">
              <a:solidFill>
                <a:srgbClr val="000000"/>
              </a:solidFill>
              <a:latin typeface="Segoe U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51760" y="265320"/>
            <a:ext cx="9358920" cy="656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200" b="0" strike="noStrike" spc="-1" dirty="0">
                <a:solidFill>
                  <a:srgbClr val="404040"/>
                </a:solidFill>
                <a:latin typeface="Segoe UI Light"/>
                <a:ea typeface="DejaVu Sans"/>
              </a:rPr>
              <a:t>Data Curation</a:t>
            </a:r>
            <a:endParaRPr lang="en-SE" sz="4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sldNum" idx="5"/>
          </p:nvPr>
        </p:nvSpPr>
        <p:spPr>
          <a:xfrm>
            <a:off x="8735400" y="6475320"/>
            <a:ext cx="2742120" cy="3639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algn="r">
              <a:lnSpc>
                <a:spcPct val="100000"/>
              </a:lnSpc>
              <a:buNone/>
              <a:defRPr lang="sv-SE" sz="800" b="1" strike="noStrike" spc="-1">
                <a:solidFill>
                  <a:srgbClr val="CCCCCC"/>
                </a:solidFill>
                <a:latin typeface="Segoe UI"/>
                <a:ea typeface="DejaVu Sans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45B9EB1D-311F-4D7F-B8AE-7B0FA9F5AADF}" type="slidenum">
              <a:rPr lang="sv-SE" sz="800" b="1" strike="noStrike" spc="-1">
                <a:solidFill>
                  <a:srgbClr val="CCCCCC"/>
                </a:solidFill>
                <a:latin typeface="Segoe UI"/>
                <a:ea typeface="DejaVu Sans"/>
              </a:rPr>
              <a:t>12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57" name="Platshållare för innehåll 1"/>
          <p:cNvSpPr/>
          <p:nvPr/>
        </p:nvSpPr>
        <p:spPr>
          <a:xfrm>
            <a:off x="551340" y="1103940"/>
            <a:ext cx="7901280" cy="4474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5000" rIns="18000" bIns="45000" anchor="t">
            <a:noAutofit/>
          </a:bodyPr>
          <a:lstStyle/>
          <a:p>
            <a:pPr marL="2332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On-Going activities:</a:t>
            </a:r>
            <a:endParaRPr lang="en-US" sz="18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Engaging with Instrument Scientist and Instrument Data Scientist of tranche-1 instruments</a:t>
            </a:r>
            <a:endParaRPr lang="en-US" sz="18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Cross groups collaboration to define and manage </a:t>
            </a:r>
            <a:br>
              <a:rPr sz="1800" dirty="0"/>
            </a:b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metadata expectation</a:t>
            </a:r>
            <a:endParaRPr lang="en-US" sz="18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Metadata configuration: format, management and sources</a:t>
            </a:r>
            <a:endParaRPr lang="en-US" sz="18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Proposal folders creation: naming and permissions</a:t>
            </a:r>
            <a:endParaRPr lang="en-US" sz="1800" b="0" strike="noStrike" spc="-1" dirty="0">
              <a:latin typeface="Arial"/>
            </a:endParaRPr>
          </a:p>
          <a:p>
            <a:pPr marL="648000" lvl="2" indent="-216000">
              <a:lnSpc>
                <a:spcPct val="100000"/>
              </a:lnSpc>
              <a:buClr>
                <a:srgbClr val="000000"/>
              </a:buClr>
              <a:buSzPct val="45000"/>
              <a:buFont typeface="Wingdings" charset="2"/>
              <a:buChar char="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Dataset </a:t>
            </a:r>
            <a:r>
              <a:rPr lang="en-GB" sz="1800" b="0" strike="noStrike" spc="-1" dirty="0" err="1">
                <a:solidFill>
                  <a:srgbClr val="666666"/>
                </a:solidFill>
                <a:latin typeface="Segoe UI"/>
                <a:ea typeface="DejaVu Sans"/>
              </a:rPr>
              <a:t>ingestor</a:t>
            </a: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 code review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 marL="233280"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Future milestones:</a:t>
            </a:r>
            <a:endParaRPr lang="en-US" sz="1800" b="0" strike="noStrike" spc="-1" dirty="0">
              <a:latin typeface="Arial"/>
            </a:endParaRPr>
          </a:p>
          <a:p>
            <a:pPr marL="519120" lvl="2" indent="-28584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Document individual instrument metadata</a:t>
            </a:r>
            <a:endParaRPr lang="en-US" sz="1800" b="0" strike="noStrike" spc="-1" dirty="0">
              <a:latin typeface="Arial"/>
            </a:endParaRPr>
          </a:p>
          <a:p>
            <a:pPr marL="519120" lvl="2" indent="-28584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Instrument metadata acceptance from stakeholder</a:t>
            </a:r>
            <a:endParaRPr lang="en-US" sz="1800" b="0" strike="noStrike" spc="-1" dirty="0">
              <a:latin typeface="Arial"/>
            </a:endParaRPr>
          </a:p>
          <a:p>
            <a:pPr marL="519120" lvl="2" indent="-28584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Finalize metadata configuration implementation</a:t>
            </a:r>
            <a:endParaRPr lang="en-US" sz="1800" b="0" strike="noStrike" spc="-1" dirty="0">
              <a:latin typeface="Arial"/>
            </a:endParaRPr>
          </a:p>
          <a:p>
            <a:pPr marL="519120" lvl="2" indent="-285840">
              <a:lnSpc>
                <a:spcPct val="100000"/>
              </a:lnSpc>
              <a:buClr>
                <a:srgbClr val="666666"/>
              </a:buClr>
              <a:buFont typeface="Arial"/>
              <a:buChar char="•"/>
              <a:tabLst>
                <a:tab pos="0" algn="l"/>
              </a:tabLst>
            </a:pP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Dataset </a:t>
            </a:r>
            <a:r>
              <a:rPr lang="en-GB" sz="1800" b="0" strike="noStrike" spc="-1" dirty="0" err="1">
                <a:solidFill>
                  <a:srgbClr val="666666"/>
                </a:solidFill>
                <a:latin typeface="Segoe UI"/>
                <a:ea typeface="DejaVu Sans"/>
              </a:rPr>
              <a:t>ingestor</a:t>
            </a:r>
            <a:r>
              <a:rPr lang="en-GB" sz="1800" b="0" strike="noStrike" spc="-1" dirty="0">
                <a:solidFill>
                  <a:srgbClr val="666666"/>
                </a:solidFill>
                <a:latin typeface="Segoe UI"/>
                <a:ea typeface="DejaVu Sans"/>
              </a:rPr>
              <a:t> code refactoring</a:t>
            </a: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 marL="347760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en-US" sz="2000" b="0" strike="noStrike" spc="-1" dirty="0">
              <a:latin typeface="Arial"/>
            </a:endParaRPr>
          </a:p>
        </p:txBody>
      </p:sp>
      <p:pic>
        <p:nvPicPr>
          <p:cNvPr id="58" name="Picture 57"/>
          <p:cNvPicPr/>
          <p:nvPr/>
        </p:nvPicPr>
        <p:blipFill>
          <a:blip r:embed="rId2"/>
          <a:stretch/>
        </p:blipFill>
        <p:spPr>
          <a:xfrm>
            <a:off x="10722600" y="325800"/>
            <a:ext cx="1080000" cy="540000"/>
          </a:xfrm>
          <a:prstGeom prst="rect">
            <a:avLst/>
          </a:prstGeom>
          <a:ln w="0">
            <a:noFill/>
          </a:ln>
        </p:spPr>
      </p:pic>
      <p:pic>
        <p:nvPicPr>
          <p:cNvPr id="59" name="Picture 58"/>
          <p:cNvPicPr/>
          <p:nvPr/>
        </p:nvPicPr>
        <p:blipFill>
          <a:blip r:embed="rId3"/>
          <a:stretch/>
        </p:blipFill>
        <p:spPr>
          <a:xfrm>
            <a:off x="5943600" y="4682160"/>
            <a:ext cx="5715000" cy="1793160"/>
          </a:xfrm>
          <a:prstGeom prst="rect">
            <a:avLst/>
          </a:prstGeom>
          <a:ln w="0">
            <a:noFill/>
          </a:ln>
        </p:spPr>
      </p:pic>
      <p:pic>
        <p:nvPicPr>
          <p:cNvPr id="60" name="Picture 59"/>
          <p:cNvPicPr/>
          <p:nvPr/>
        </p:nvPicPr>
        <p:blipFill>
          <a:blip r:embed="rId4"/>
          <a:stretch/>
        </p:blipFill>
        <p:spPr>
          <a:xfrm>
            <a:off x="8152200" y="914400"/>
            <a:ext cx="3735000" cy="3945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PlaceHolder 1"/>
          <p:cNvSpPr>
            <a:spLocks noGrp="1"/>
          </p:cNvSpPr>
          <p:nvPr>
            <p:ph type="title"/>
          </p:nvPr>
        </p:nvSpPr>
        <p:spPr>
          <a:xfrm>
            <a:off x="1103760" y="265320"/>
            <a:ext cx="9359280" cy="656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SE" sz="4200" spc="-1" dirty="0">
                <a:solidFill>
                  <a:srgbClr val="404040"/>
                </a:solidFill>
                <a:latin typeface="Segoe UI Light"/>
              </a:rPr>
              <a:t>AI Projects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PRESENTATION TITLE/FOOTER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F4EDC8A-EB52-4B17-9EFA-BCD4CA2F8873}" type="slidenum">
              <a:t>13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fld id="{E7D50558-AFED-41FA-862A-742195F9241D}" type="datetime1">
              <a:rPr lang="en-US"/>
              <a:t>5/13/24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20839-A789-0992-D881-113D2BD416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143" y="1110040"/>
            <a:ext cx="7625874" cy="517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2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PlaceHolder 1"/>
          <p:cNvSpPr>
            <a:spLocks noGrp="1"/>
          </p:cNvSpPr>
          <p:nvPr>
            <p:ph type="title"/>
          </p:nvPr>
        </p:nvSpPr>
        <p:spPr>
          <a:xfrm>
            <a:off x="1930320" y="1153800"/>
            <a:ext cx="8639640" cy="2387160"/>
          </a:xfrm>
          <a:prstGeom prst="rect">
            <a:avLst/>
          </a:prstGeom>
          <a:noFill/>
          <a:ln w="0">
            <a:noFill/>
          </a:ln>
        </p:spPr>
        <p:txBody>
          <a:bodyPr lIns="90000" anchor="b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4200" b="0" strike="noStrike" spc="-1" dirty="0">
                <a:solidFill>
                  <a:srgbClr val="FFFFFF"/>
                </a:solidFill>
                <a:latin typeface="Segoe UI Semibold"/>
              </a:rPr>
              <a:t>Scientific Information Management Systems </a:t>
            </a:r>
            <a:endParaRPr lang="sv-SE" sz="4200" b="0" strike="noStrike" spc="-1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68" name="PlaceHolder 2"/>
          <p:cNvSpPr>
            <a:spLocks noGrp="1"/>
          </p:cNvSpPr>
          <p:nvPr>
            <p:ph type="subTitle"/>
          </p:nvPr>
        </p:nvSpPr>
        <p:spPr>
          <a:xfrm>
            <a:off x="1930320" y="3883320"/>
            <a:ext cx="8639640" cy="920880"/>
          </a:xfrm>
          <a:prstGeom prst="rect">
            <a:avLst/>
          </a:prstGeom>
          <a:noFill/>
          <a:ln w="0">
            <a:noFill/>
          </a:ln>
        </p:spPr>
        <p:txBody>
          <a:bodyPr lIns="90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800" b="0" strike="noStrike" spc="-1" dirty="0">
                <a:solidFill>
                  <a:srgbClr val="FFFFFF"/>
                </a:solidFill>
                <a:latin typeface="Segoe UI"/>
              </a:rPr>
              <a:t>SIMS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269" name="PlaceHolder 3"/>
          <p:cNvSpPr>
            <a:spLocks noGrp="1"/>
          </p:cNvSpPr>
          <p:nvPr>
            <p:ph/>
          </p:nvPr>
        </p:nvSpPr>
        <p:spPr>
          <a:xfrm>
            <a:off x="1930320" y="5605560"/>
            <a:ext cx="6290640" cy="459360"/>
          </a:xfrm>
          <a:prstGeom prst="rect">
            <a:avLst/>
          </a:prstGeom>
          <a:noFill/>
          <a:ln w="0">
            <a:noFill/>
          </a:ln>
        </p:spPr>
        <p:txBody>
          <a:bodyPr lIns="90000" tIns="18000" bIns="36000" anchor="b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1200" b="1" strike="noStrike" cap="all" spc="117" dirty="0">
                <a:solidFill>
                  <a:srgbClr val="FFFFFF"/>
                </a:solidFill>
                <a:latin typeface="Segoe UI"/>
              </a:rPr>
              <a:t>PRESENTED BY Fredrik Bolmsten</a:t>
            </a:r>
            <a:endParaRPr lang="sv-SE" sz="1200" b="0" strike="noStrike" spc="-1" dirty="0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70" name="PlaceHolder 4"/>
          <p:cNvSpPr>
            <a:spLocks noGrp="1"/>
          </p:cNvSpPr>
          <p:nvPr>
            <p:ph type="dt" idx="17"/>
          </p:nvPr>
        </p:nvSpPr>
        <p:spPr>
          <a:xfrm>
            <a:off x="1930320" y="6117840"/>
            <a:ext cx="3214800" cy="4593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lang="sv-SE" sz="1200" b="1" strike="noStrike" spc="77">
                <a:solidFill>
                  <a:srgbClr val="FFFFFF"/>
                </a:solidFill>
                <a:latin typeface="Segoe UI"/>
              </a:defRPr>
            </a:lvl1pPr>
          </a:lstStyle>
          <a:p>
            <a:pPr>
              <a:lnSpc>
                <a:spcPct val="100000"/>
              </a:lnSpc>
              <a:buNone/>
            </a:pPr>
            <a:fld id="{C993AB38-4B9C-4E74-8986-E54A6898D3AB}" type="datetime1">
              <a:rPr lang="sv-SE" sz="1200" b="1" strike="noStrike" spc="77">
                <a:solidFill>
                  <a:srgbClr val="FFFFFF"/>
                </a:solidFill>
                <a:latin typeface="Segoe UI"/>
              </a:rPr>
              <a:t>2024-05-13</a:t>
            </a:fld>
            <a:endParaRPr lang="en-US" sz="1200" b="0" strike="noStrike" spc="-1">
              <a:latin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PlaceHolder 1"/>
          <p:cNvSpPr>
            <a:spLocks noGrp="1"/>
          </p:cNvSpPr>
          <p:nvPr>
            <p:ph type="title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bIns="18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200" b="0" strike="noStrike" spc="-1" dirty="0">
                <a:solidFill>
                  <a:srgbClr val="404040"/>
                </a:solidFill>
                <a:latin typeface="Segoe UI Light"/>
              </a:rPr>
              <a:t>Group</a:t>
            </a:r>
            <a:endParaRPr lang="sv-SE" sz="4200" b="0" strike="noStrike" spc="-1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272" name="PlaceHolder 2"/>
          <p:cNvSpPr>
            <a:spLocks noGrp="1"/>
          </p:cNvSpPr>
          <p:nvPr>
            <p:ph type="sldNum" idx="18"/>
          </p:nvPr>
        </p:nvSpPr>
        <p:spPr>
          <a:xfrm>
            <a:off x="8735400" y="64753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lang="sv-SE" sz="800" b="1" strike="noStrike" spc="-1">
                <a:solidFill>
                  <a:srgbClr val="CCCCCC"/>
                </a:solidFill>
                <a:latin typeface="Segoe U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DBFE8B6-274D-4762-AC7A-AA9DF1F6EC96}" type="slidenum">
              <a:rPr lang="sv-SE" sz="800" b="1" strike="noStrike" spc="-1">
                <a:solidFill>
                  <a:srgbClr val="CCCCCC"/>
                </a:solidFill>
                <a:latin typeface="Segoe UI"/>
              </a:rPr>
              <a:t>3</a:t>
            </a:fld>
            <a:endParaRPr lang="en-US" sz="800" b="0" strike="noStrike" spc="-1">
              <a:latin typeface="Times New Roman"/>
            </a:endParaRPr>
          </a:p>
        </p:txBody>
      </p:sp>
      <p:sp>
        <p:nvSpPr>
          <p:cNvPr id="273" name="PlaceHolder 3"/>
          <p:cNvSpPr>
            <a:spLocks noGrp="1"/>
          </p:cNvSpPr>
          <p:nvPr>
            <p:ph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tIns="18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GB" sz="2200" b="0" strike="noStrike" spc="-1" dirty="0">
                <a:solidFill>
                  <a:srgbClr val="0099DC"/>
                </a:solidFill>
                <a:latin typeface="Segoe UI"/>
              </a:rPr>
              <a:t>Staff &amp; Scope</a:t>
            </a:r>
            <a:endParaRPr lang="sv-SE" sz="2200" b="0" strike="noStrike" spc="-1" dirty="0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74" name="PlaceHolder 4"/>
          <p:cNvSpPr>
            <a:spLocks noGrp="1"/>
          </p:cNvSpPr>
          <p:nvPr>
            <p:ph/>
          </p:nvPr>
        </p:nvSpPr>
        <p:spPr>
          <a:xfrm>
            <a:off x="1103400" y="1446480"/>
            <a:ext cx="6953400" cy="4767840"/>
          </a:xfrm>
          <a:prstGeom prst="rect">
            <a:avLst/>
          </a:prstGeom>
          <a:noFill/>
          <a:ln w="0">
            <a:noFill/>
          </a:ln>
        </p:spPr>
        <p:txBody>
          <a:bodyPr lIns="0" rIns="18000" anchor="t">
            <a:noAutofit/>
          </a:bodyPr>
          <a:lstStyle/>
          <a:p>
            <a:pPr marL="396000" indent="-3960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Fredrik Bolmsten</a:t>
            </a:r>
            <a:endParaRPr lang="sv-SE" sz="2000" b="0" strike="noStrike" spc="-1" dirty="0">
              <a:solidFill>
                <a:srgbClr val="666666"/>
              </a:solidFill>
              <a:latin typeface="Segoe UI"/>
            </a:endParaRPr>
          </a:p>
          <a:p>
            <a:pPr marL="396000" indent="-3960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Max Novelli </a:t>
            </a:r>
            <a:endParaRPr lang="sv-SE" sz="2000" b="0" strike="noStrike" spc="-1" dirty="0">
              <a:solidFill>
                <a:srgbClr val="666666"/>
              </a:solidFill>
              <a:latin typeface="Segoe UI"/>
            </a:endParaRPr>
          </a:p>
          <a:p>
            <a:pPr marL="396000" indent="-3960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666666"/>
              </a:buClr>
              <a:buFont typeface="Arial"/>
              <a:buChar char="•"/>
            </a:pPr>
            <a:r>
              <a:rPr lang="en-GB" sz="2000" b="0" spc="-1" dirty="0">
                <a:solidFill>
                  <a:srgbClr val="666666"/>
                </a:solidFill>
                <a:latin typeface="Segoe UI"/>
              </a:rPr>
              <a:t>Jay Quan </a:t>
            </a:r>
          </a:p>
          <a:p>
            <a:pPr marL="396000" indent="-3960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666666"/>
              </a:buClr>
              <a:buFont typeface="Arial"/>
              <a:buChar char="•"/>
            </a:pPr>
            <a:r>
              <a:rPr lang="en-GB" sz="2000" b="0" spc="-1" dirty="0">
                <a:solidFill>
                  <a:srgbClr val="666666"/>
                </a:solidFill>
                <a:latin typeface="Segoe UI"/>
              </a:rPr>
              <a:t>Yoganandan Pandiyan</a:t>
            </a:r>
          </a:p>
          <a:p>
            <a:pPr marL="396000" indent="-396000">
              <a:lnSpc>
                <a:spcPct val="120000"/>
              </a:lnSpc>
              <a:spcBef>
                <a:spcPts val="1001"/>
              </a:spcBef>
              <a:spcAft>
                <a:spcPts val="300"/>
              </a:spcAft>
              <a:buClr>
                <a:srgbClr val="666666"/>
              </a:buClr>
              <a:buFont typeface="Arial"/>
              <a:buChar char="•"/>
            </a:pPr>
            <a:r>
              <a:rPr lang="en-GB" sz="2000" b="0" spc="-1" dirty="0">
                <a:solidFill>
                  <a:srgbClr val="666666"/>
                </a:solidFill>
                <a:latin typeface="Segoe UI"/>
              </a:rPr>
              <a:t>Janos Babik </a:t>
            </a: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lang="sv-SE" sz="2000" b="0" strike="noStrike" spc="-1" dirty="0">
              <a:solidFill>
                <a:srgbClr val="666666"/>
              </a:solidFill>
              <a:latin typeface="Segoe UI"/>
            </a:endParaRPr>
          </a:p>
          <a:p>
            <a:pPr>
              <a:lnSpc>
                <a:spcPct val="100000"/>
              </a:lnSpc>
              <a:spcBef>
                <a:spcPts val="1001"/>
              </a:spcBef>
              <a:buNone/>
            </a:pPr>
            <a:endParaRPr lang="sv-SE" sz="2000" spc="-1" dirty="0">
              <a:solidFill>
                <a:srgbClr val="666666"/>
              </a:solidFill>
              <a:latin typeface="Segoe UI"/>
            </a:endParaRPr>
          </a:p>
        </p:txBody>
      </p:sp>
      <p:sp>
        <p:nvSpPr>
          <p:cNvPr id="281" name="TextBox 3"/>
          <p:cNvSpPr/>
          <p:nvPr/>
        </p:nvSpPr>
        <p:spPr>
          <a:xfrm>
            <a:off x="6283440" y="938668"/>
            <a:ext cx="4179960" cy="4707527"/>
          </a:xfrm>
          <a:prstGeom prst="rect">
            <a:avLst/>
          </a:prstGeom>
          <a:noFill/>
          <a:ln w="0">
            <a:solidFill>
              <a:srgbClr val="0099DC"/>
            </a:solidFill>
            <a:prstDash val="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User Office: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Proposal system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Scheduling software 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Statistics</a:t>
            </a:r>
            <a:endParaRPr lang="en-US" sz="20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  <a:buNone/>
            </a:pPr>
            <a:endParaRPr lang="en-US" sz="20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Data Curation: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Metadata catalogue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Electronic logbook</a:t>
            </a:r>
            <a:endParaRPr lang="en-US" sz="2000" b="0" strike="noStrike" spc="-1" dirty="0">
              <a:latin typeface="Arial"/>
            </a:endParaRP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0" strike="noStrike" spc="-1" dirty="0">
                <a:solidFill>
                  <a:srgbClr val="666666"/>
                </a:solidFill>
                <a:latin typeface="Segoe UI"/>
              </a:rPr>
              <a:t>Scientific data management</a:t>
            </a:r>
          </a:p>
          <a:p>
            <a:pPr lvl="1">
              <a:lnSpc>
                <a:spcPct val="100000"/>
              </a:lnSpc>
              <a:buClr>
                <a:srgbClr val="666666"/>
              </a:buClr>
            </a:pPr>
            <a:endParaRPr lang="en-GB" sz="2000" b="0" strike="noStrike" spc="-1" dirty="0">
              <a:solidFill>
                <a:srgbClr val="666666"/>
              </a:solidFill>
              <a:latin typeface="Segoe UI"/>
            </a:endParaRPr>
          </a:p>
          <a:p>
            <a:pPr>
              <a:lnSpc>
                <a:spcPct val="100000"/>
              </a:lnSpc>
              <a:buNone/>
            </a:pPr>
            <a:r>
              <a:rPr lang="en-GB" sz="2000" b="1" spc="-1" dirty="0">
                <a:solidFill>
                  <a:srgbClr val="666666"/>
                </a:solidFill>
                <a:latin typeface="Segoe UI"/>
              </a:rPr>
              <a:t>Miscellaneous:</a:t>
            </a: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US" sz="2000" b="1" spc="-1" dirty="0">
                <a:solidFill>
                  <a:srgbClr val="666666"/>
                </a:solidFill>
                <a:latin typeface="Segoe UI"/>
              </a:rPr>
              <a:t>E-learning platform</a:t>
            </a: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1" spc="-1" dirty="0">
                <a:solidFill>
                  <a:srgbClr val="666666"/>
                </a:solidFill>
                <a:latin typeface="Segoe UI"/>
              </a:rPr>
              <a:t>Publication system</a:t>
            </a:r>
          </a:p>
          <a:p>
            <a:pPr marL="800280" lvl="1" indent="-343080">
              <a:lnSpc>
                <a:spcPct val="100000"/>
              </a:lnSpc>
              <a:buClr>
                <a:srgbClr val="666666"/>
              </a:buClr>
              <a:buFont typeface="Arial"/>
              <a:buChar char="•"/>
            </a:pPr>
            <a:r>
              <a:rPr lang="en-GB" sz="2000" b="1" spc="-1" dirty="0">
                <a:solidFill>
                  <a:srgbClr val="666666"/>
                </a:solidFill>
                <a:latin typeface="Segoe UI"/>
              </a:rPr>
              <a:t>AI-Platforms</a:t>
            </a:r>
            <a:endParaRPr lang="en-US" sz="2000" b="1" spc="-1" dirty="0">
              <a:solidFill>
                <a:srgbClr val="666666"/>
              </a:solidFill>
              <a:latin typeface="Segoe UI"/>
            </a:endParaRPr>
          </a:p>
          <a:p>
            <a:pPr lvl="1">
              <a:lnSpc>
                <a:spcPct val="100000"/>
              </a:lnSpc>
              <a:buClr>
                <a:srgbClr val="666666"/>
              </a:buClr>
            </a:pP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FB8EADFC-23A3-DD43-AA36-DBDEDBEB524D}"/>
              </a:ext>
            </a:extLst>
          </p:cNvPr>
          <p:cNvSpPr txBox="1"/>
          <p:nvPr/>
        </p:nvSpPr>
        <p:spPr>
          <a:xfrm>
            <a:off x="4212963" y="4058089"/>
            <a:ext cx="30687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Experiments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Sample environments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Local contacts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lab facilities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Experiment notification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0A112CD-B5FD-D44F-AE93-DBE1981A73F4}"/>
              </a:ext>
            </a:extLst>
          </p:cNvPr>
          <p:cNvSpPr txBox="1"/>
          <p:nvPr/>
        </p:nvSpPr>
        <p:spPr>
          <a:xfrm>
            <a:off x="10016492" y="1592231"/>
            <a:ext cx="32266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Feedback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Experiment report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Data curation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Expenses review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Publications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KPIs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70D7A45-3143-7594-608E-5D8220819308}"/>
              </a:ext>
            </a:extLst>
          </p:cNvPr>
          <p:cNvGrpSpPr/>
          <p:nvPr/>
        </p:nvGrpSpPr>
        <p:grpSpPr>
          <a:xfrm>
            <a:off x="341997" y="3165537"/>
            <a:ext cx="11735699" cy="892552"/>
            <a:chOff x="456301" y="3597577"/>
            <a:chExt cx="10686082" cy="531951"/>
          </a:xfrm>
        </p:grpSpPr>
        <p:sp>
          <p:nvSpPr>
            <p:cNvPr id="3" name="Chevron 2">
              <a:extLst>
                <a:ext uri="{FF2B5EF4-FFF2-40B4-BE49-F238E27FC236}">
                  <a16:creationId xmlns:a16="http://schemas.microsoft.com/office/drawing/2014/main" id="{267D8EE4-E683-D24A-AC4F-778CC162B0FE}"/>
                </a:ext>
              </a:extLst>
            </p:cNvPr>
            <p:cNvSpPr/>
            <p:nvPr/>
          </p:nvSpPr>
          <p:spPr>
            <a:xfrm>
              <a:off x="456301" y="3597577"/>
              <a:ext cx="1874192" cy="531951"/>
            </a:xfrm>
            <a:prstGeom prst="chevron">
              <a:avLst/>
            </a:prstGeom>
            <a:solidFill>
              <a:srgbClr val="049ED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Registration</a:t>
              </a:r>
            </a:p>
          </p:txBody>
        </p:sp>
        <p:sp>
          <p:nvSpPr>
            <p:cNvPr id="42" name="Chevron 41">
              <a:extLst>
                <a:ext uri="{FF2B5EF4-FFF2-40B4-BE49-F238E27FC236}">
                  <a16:creationId xmlns:a16="http://schemas.microsoft.com/office/drawing/2014/main" id="{8C9952D5-5E3D-3942-895C-608D9C852EB8}"/>
                </a:ext>
              </a:extLst>
            </p:cNvPr>
            <p:cNvSpPr/>
            <p:nvPr/>
          </p:nvSpPr>
          <p:spPr>
            <a:xfrm>
              <a:off x="2218679" y="3597577"/>
              <a:ext cx="1874192" cy="531951"/>
            </a:xfrm>
            <a:prstGeom prst="chevron">
              <a:avLst/>
            </a:prstGeom>
            <a:solidFill>
              <a:srgbClr val="0088C4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Proposal</a:t>
              </a:r>
            </a:p>
          </p:txBody>
        </p:sp>
        <p:sp>
          <p:nvSpPr>
            <p:cNvPr id="43" name="Chevron 42">
              <a:extLst>
                <a:ext uri="{FF2B5EF4-FFF2-40B4-BE49-F238E27FC236}">
                  <a16:creationId xmlns:a16="http://schemas.microsoft.com/office/drawing/2014/main" id="{423E990C-213A-9D49-92A5-C14E3EB0FD09}"/>
                </a:ext>
              </a:extLst>
            </p:cNvPr>
            <p:cNvSpPr/>
            <p:nvPr/>
          </p:nvSpPr>
          <p:spPr>
            <a:xfrm>
              <a:off x="3981056" y="3597577"/>
              <a:ext cx="1874192" cy="531951"/>
            </a:xfrm>
            <a:prstGeom prst="chevron">
              <a:avLst/>
            </a:prstGeom>
            <a:solidFill>
              <a:srgbClr val="0372AC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Scheduling</a:t>
              </a:r>
            </a:p>
          </p:txBody>
        </p:sp>
        <p:sp>
          <p:nvSpPr>
            <p:cNvPr id="44" name="Chevron 43">
              <a:extLst>
                <a:ext uri="{FF2B5EF4-FFF2-40B4-BE49-F238E27FC236}">
                  <a16:creationId xmlns:a16="http://schemas.microsoft.com/office/drawing/2014/main" id="{7690943A-D656-584C-A299-1F12358870EE}"/>
                </a:ext>
              </a:extLst>
            </p:cNvPr>
            <p:cNvSpPr/>
            <p:nvPr/>
          </p:nvSpPr>
          <p:spPr>
            <a:xfrm>
              <a:off x="5743434" y="3597577"/>
              <a:ext cx="1874192" cy="531951"/>
            </a:xfrm>
            <a:prstGeom prst="chevron">
              <a:avLst/>
            </a:prstGeom>
            <a:solidFill>
              <a:srgbClr val="005D95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Planning</a:t>
              </a:r>
              <a:endParaRPr lang="en-GB" sz="1400" dirty="0">
                <a:solidFill>
                  <a:schemeClr val="tx1"/>
                </a:solidFill>
              </a:endParaRPr>
            </a:p>
          </p:txBody>
        </p:sp>
        <p:sp>
          <p:nvSpPr>
            <p:cNvPr id="45" name="Chevron 44">
              <a:extLst>
                <a:ext uri="{FF2B5EF4-FFF2-40B4-BE49-F238E27FC236}">
                  <a16:creationId xmlns:a16="http://schemas.microsoft.com/office/drawing/2014/main" id="{4EF729CC-D107-F64F-9D89-D050E00E4CF9}"/>
                </a:ext>
              </a:extLst>
            </p:cNvPr>
            <p:cNvSpPr/>
            <p:nvPr/>
          </p:nvSpPr>
          <p:spPr>
            <a:xfrm>
              <a:off x="7505812" y="3597577"/>
              <a:ext cx="1874192" cy="531951"/>
            </a:xfrm>
            <a:prstGeom prst="chevron">
              <a:avLst/>
            </a:prstGeom>
            <a:solidFill>
              <a:srgbClr val="00487E">
                <a:alpha val="50211"/>
              </a:srgb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Performing &amp; Analysing</a:t>
              </a:r>
            </a:p>
          </p:txBody>
        </p:sp>
        <p:sp>
          <p:nvSpPr>
            <p:cNvPr id="46" name="Chevron 45">
              <a:extLst>
                <a:ext uri="{FF2B5EF4-FFF2-40B4-BE49-F238E27FC236}">
                  <a16:creationId xmlns:a16="http://schemas.microsoft.com/office/drawing/2014/main" id="{87B82338-8B5E-164E-9D18-3B2824D42317}"/>
                </a:ext>
              </a:extLst>
            </p:cNvPr>
            <p:cNvSpPr/>
            <p:nvPr/>
          </p:nvSpPr>
          <p:spPr>
            <a:xfrm>
              <a:off x="9268191" y="3597577"/>
              <a:ext cx="1874192" cy="531951"/>
            </a:xfrm>
            <a:prstGeom prst="chevron">
              <a:avLst/>
            </a:prstGeom>
            <a:solidFill>
              <a:srgbClr val="003366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00" dirty="0">
                  <a:solidFill>
                    <a:schemeClr val="bg1"/>
                  </a:solidFill>
                </a:rPr>
                <a:t>Wrap-up &amp; Harvesting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292F4A0-7B39-E149-863B-B78DC3D4BE2C}"/>
              </a:ext>
            </a:extLst>
          </p:cNvPr>
          <p:cNvSpPr txBox="1"/>
          <p:nvPr/>
        </p:nvSpPr>
        <p:spPr>
          <a:xfrm>
            <a:off x="341997" y="4058089"/>
            <a:ext cx="2868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Register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Personal Data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Digital Access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Physical Access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E9B59E2-F2C0-6D49-9CB6-4AE0C3222D3C}"/>
              </a:ext>
            </a:extLst>
          </p:cNvPr>
          <p:cNvSpPr txBox="1"/>
          <p:nvPr/>
        </p:nvSpPr>
        <p:spPr>
          <a:xfrm>
            <a:off x="2275129" y="2015740"/>
            <a:ext cx="31270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Submit proposals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Technical review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Excellence review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Result notification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B966BDF-3FC1-BC4C-9861-8475971A59F2}"/>
              </a:ext>
            </a:extLst>
          </p:cNvPr>
          <p:cNvSpPr txBox="1"/>
          <p:nvPr/>
        </p:nvSpPr>
        <p:spPr>
          <a:xfrm>
            <a:off x="6096000" y="1346009"/>
            <a:ext cx="32266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Users notify ESS of team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User training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Experiment safety review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Travel and accommodation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Ship samples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Physical Access</a:t>
            </a:r>
          </a:p>
          <a:p>
            <a:pPr marL="285750" indent="-285750" algn="l">
              <a:buFont typeface="Wingdings" pitchFamily="2" charset="2"/>
              <a:buChar char="Ø"/>
            </a:pPr>
            <a:r>
              <a:rPr lang="en-GB" sz="1600" dirty="0">
                <a:solidFill>
                  <a:schemeClr val="accent5"/>
                </a:solidFill>
              </a:rPr>
              <a:t>Dosimetry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4E9E4AB-4B0B-124D-AC2B-D064B8334338}"/>
              </a:ext>
            </a:extLst>
          </p:cNvPr>
          <p:cNvSpPr txBox="1"/>
          <p:nvPr/>
        </p:nvSpPr>
        <p:spPr>
          <a:xfrm>
            <a:off x="8033341" y="4058089"/>
            <a:ext cx="32266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Data directories in place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Automatic data processing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sz="1600" dirty="0"/>
              <a:t>Manual data processing</a:t>
            </a:r>
          </a:p>
          <a:p>
            <a:pPr marL="285750" indent="-285750" algn="l">
              <a:buFont typeface="Wingdings" pitchFamily="2" charset="2"/>
              <a:buChar char="ü"/>
            </a:pPr>
            <a:r>
              <a:rPr lang="en-GB" sz="1600" dirty="0">
                <a:solidFill>
                  <a:schemeClr val="accent3"/>
                </a:solidFill>
              </a:rPr>
              <a:t>Permissions for files</a:t>
            </a:r>
          </a:p>
        </p:txBody>
      </p:sp>
      <p:sp>
        <p:nvSpPr>
          <p:cNvPr id="5" name="Rubrik 1">
            <a:extLst>
              <a:ext uri="{FF2B5EF4-FFF2-40B4-BE49-F238E27FC236}">
                <a16:creationId xmlns:a16="http://schemas.microsoft.com/office/drawing/2014/main" id="{546E88AC-CF4B-5AE2-A8AF-C40AFBE43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709" y="265373"/>
            <a:ext cx="9360000" cy="657339"/>
          </a:xfrm>
        </p:spPr>
        <p:txBody>
          <a:bodyPr/>
          <a:lstStyle/>
          <a:p>
            <a:r>
              <a:rPr lang="en-GB" sz="4200" spc="-1" dirty="0">
                <a:solidFill>
                  <a:srgbClr val="404040"/>
                </a:solidFill>
                <a:latin typeface="Segoe UI Light"/>
              </a:rPr>
              <a:t>The User Journey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858DE7-AD00-A825-BAE1-2812E02A137A}"/>
              </a:ext>
            </a:extLst>
          </p:cNvPr>
          <p:cNvSpPr txBox="1"/>
          <p:nvPr/>
        </p:nvSpPr>
        <p:spPr>
          <a:xfrm>
            <a:off x="9732117" y="5934670"/>
            <a:ext cx="23455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SE" dirty="0">
                <a:solidFill>
                  <a:schemeClr val="accent3"/>
                </a:solidFill>
              </a:rPr>
              <a:t>Done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SE" dirty="0">
                <a:solidFill>
                  <a:schemeClr val="accent5"/>
                </a:solidFill>
              </a:rPr>
              <a:t>To be done for HC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Not started</a:t>
            </a:r>
          </a:p>
        </p:txBody>
      </p:sp>
    </p:spTree>
    <p:extLst>
      <p:ext uri="{BB962C8B-B14F-4D97-AF65-F5344CB8AC3E}">
        <p14:creationId xmlns:p14="http://schemas.microsoft.com/office/powerpoint/2010/main" val="28704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9EF69017-583B-633A-02CF-C089FA7A9310}"/>
              </a:ext>
            </a:extLst>
          </p:cNvPr>
          <p:cNvSpPr txBox="1">
            <a:spLocks/>
          </p:cNvSpPr>
          <p:nvPr/>
        </p:nvSpPr>
        <p:spPr>
          <a:xfrm>
            <a:off x="1103760" y="265320"/>
            <a:ext cx="9359280" cy="656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200" spc="-1" dirty="0">
                <a:solidFill>
                  <a:srgbClr val="404040"/>
                </a:solidFill>
                <a:latin typeface="Segoe UI Light"/>
              </a:rPr>
              <a:t>Account creation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D78197-754F-BA39-0EDF-BFF32C9C2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593" y="1209636"/>
            <a:ext cx="9544814" cy="5304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01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FBA2DED-FB4D-8A81-6035-E43A946292BF}"/>
              </a:ext>
            </a:extLst>
          </p:cNvPr>
          <p:cNvSpPr/>
          <p:nvPr/>
        </p:nvSpPr>
        <p:spPr>
          <a:xfrm>
            <a:off x="3494273" y="3068053"/>
            <a:ext cx="4145779" cy="360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374908-B6D6-0EA1-36D6-C82004F82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252" y="288728"/>
            <a:ext cx="7935495" cy="6280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16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>
            <a:extLst>
              <a:ext uri="{FF2B5EF4-FFF2-40B4-BE49-F238E27FC236}">
                <a16:creationId xmlns:a16="http://schemas.microsoft.com/office/drawing/2014/main" id="{9EF69017-583B-633A-02CF-C089FA7A9310}"/>
              </a:ext>
            </a:extLst>
          </p:cNvPr>
          <p:cNvSpPr txBox="1">
            <a:spLocks/>
          </p:cNvSpPr>
          <p:nvPr/>
        </p:nvSpPr>
        <p:spPr>
          <a:xfrm>
            <a:off x="1103760" y="265320"/>
            <a:ext cx="9359280" cy="656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200" spc="-1" dirty="0">
                <a:solidFill>
                  <a:srgbClr val="404040"/>
                </a:solidFill>
                <a:latin typeface="Segoe UI Light"/>
              </a:rPr>
              <a:t>Account life cycle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E05773-D907-C8D7-4467-10E7D6C6A4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030" y="921960"/>
            <a:ext cx="10529940" cy="582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7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5FD50-C56B-DF53-348F-27B9973BE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B5042-CC5B-2F92-546D-843BF328B21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SE"/>
          </a:p>
        </p:txBody>
      </p:sp>
      <p:sp>
        <p:nvSpPr>
          <p:cNvPr id="4" name="PlaceHolder 1">
            <a:extLst>
              <a:ext uri="{FF2B5EF4-FFF2-40B4-BE49-F238E27FC236}">
                <a16:creationId xmlns:a16="http://schemas.microsoft.com/office/drawing/2014/main" id="{9EF69017-583B-633A-02CF-C089FA7A9310}"/>
              </a:ext>
            </a:extLst>
          </p:cNvPr>
          <p:cNvSpPr txBox="1">
            <a:spLocks/>
          </p:cNvSpPr>
          <p:nvPr/>
        </p:nvSpPr>
        <p:spPr>
          <a:xfrm>
            <a:off x="1103760" y="265320"/>
            <a:ext cx="9359280" cy="6566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1800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E" sz="4200" spc="-1" dirty="0">
                <a:solidFill>
                  <a:srgbClr val="404040"/>
                </a:solidFill>
                <a:latin typeface="Segoe UI Light"/>
              </a:rPr>
              <a:t>Folder creation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3E25FC-F918-1D71-1C4B-FEADC9171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0" y="265320"/>
            <a:ext cx="11160189" cy="61181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E690F95-1E89-3803-63C4-A2D212FB9217}"/>
              </a:ext>
            </a:extLst>
          </p:cNvPr>
          <p:cNvSpPr txBox="1"/>
          <p:nvPr/>
        </p:nvSpPr>
        <p:spPr>
          <a:xfrm>
            <a:off x="1672389" y="6408014"/>
            <a:ext cx="844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https://</a:t>
            </a:r>
            <a:r>
              <a:rPr lang="en-GB" dirty="0" err="1"/>
              <a:t>confluence.esss.lu.se</a:t>
            </a:r>
            <a:r>
              <a:rPr lang="en-GB" dirty="0"/>
              <a:t>/display/ECDC/</a:t>
            </a:r>
            <a:r>
              <a:rPr lang="en-GB" dirty="0" err="1"/>
              <a:t>Proposal+Folder+and+File+Structure</a:t>
            </a:r>
            <a:endParaRPr lang="en-SE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1789F6-0585-3DC3-66B5-6142CE2696FA}"/>
              </a:ext>
            </a:extLst>
          </p:cNvPr>
          <p:cNvSpPr/>
          <p:nvPr/>
        </p:nvSpPr>
        <p:spPr>
          <a:xfrm>
            <a:off x="642790" y="564253"/>
            <a:ext cx="3609474" cy="589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259C55A-7AB3-C3DF-EE0B-9F3D10868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4429440"/>
            <a:ext cx="6096000" cy="1815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1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PlaceHolder 1"/>
          <p:cNvSpPr>
            <a:spLocks noGrp="1"/>
          </p:cNvSpPr>
          <p:nvPr>
            <p:ph type="title"/>
          </p:nvPr>
        </p:nvSpPr>
        <p:spPr>
          <a:xfrm>
            <a:off x="1103760" y="265320"/>
            <a:ext cx="9359640" cy="657000"/>
          </a:xfrm>
          <a:prstGeom prst="rect">
            <a:avLst/>
          </a:prstGeom>
          <a:noFill/>
          <a:ln w="0">
            <a:noFill/>
          </a:ln>
        </p:spPr>
        <p:txBody>
          <a:bodyPr lIns="90000" bIns="18000" anchor="t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SE" sz="4200" spc="-1" dirty="0">
                <a:solidFill>
                  <a:srgbClr val="666666"/>
                </a:solidFill>
                <a:latin typeface="Segoe UI Light"/>
              </a:rPr>
              <a:t>YMIR</a:t>
            </a:r>
            <a:endParaRPr lang="sv-SE" sz="4200" b="0" strike="noStrike" spc="-1" dirty="0">
              <a:solidFill>
                <a:srgbClr val="000000"/>
              </a:solidFill>
              <a:latin typeface="Segoe UI"/>
            </a:endParaRPr>
          </a:p>
        </p:txBody>
      </p:sp>
      <p:sp>
        <p:nvSpPr>
          <p:cNvPr id="396" name="PlaceHolder 2"/>
          <p:cNvSpPr>
            <a:spLocks noGrp="1"/>
          </p:cNvSpPr>
          <p:nvPr>
            <p:ph/>
          </p:nvPr>
        </p:nvSpPr>
        <p:spPr>
          <a:xfrm>
            <a:off x="1103760" y="930960"/>
            <a:ext cx="9359640" cy="506880"/>
          </a:xfrm>
          <a:prstGeom prst="rect">
            <a:avLst/>
          </a:prstGeom>
          <a:noFill/>
          <a:ln w="0">
            <a:noFill/>
          </a:ln>
        </p:spPr>
        <p:txBody>
          <a:bodyPr lIns="90000" tIns="18000"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en-SE" sz="2200" b="0" strike="noStrike" spc="-1" dirty="0">
                <a:solidFill>
                  <a:srgbClr val="0099DC"/>
                </a:solidFill>
                <a:latin typeface="Segoe UI"/>
              </a:rPr>
              <a:t>Testing it all</a:t>
            </a:r>
            <a:endParaRPr lang="sv-SE" sz="2200" b="0" strike="noStrike" spc="-1" dirty="0">
              <a:solidFill>
                <a:srgbClr val="666666"/>
              </a:solidFill>
              <a:latin typeface="Segoe UI"/>
            </a:endParaRPr>
          </a:p>
        </p:txBody>
      </p:sp>
      <p:pic>
        <p:nvPicPr>
          <p:cNvPr id="397" name="Picture 9"/>
          <p:cNvPicPr/>
          <p:nvPr/>
        </p:nvPicPr>
        <p:blipFill>
          <a:blip r:embed="rId2"/>
          <a:stretch/>
        </p:blipFill>
        <p:spPr>
          <a:xfrm>
            <a:off x="6391812" y="839250"/>
            <a:ext cx="3200040" cy="1746360"/>
          </a:xfrm>
          <a:prstGeom prst="rect">
            <a:avLst/>
          </a:prstGeom>
          <a:ln w="0">
            <a:noFill/>
          </a:ln>
        </p:spPr>
      </p:pic>
      <p:pic>
        <p:nvPicPr>
          <p:cNvPr id="398" name="Picture 11"/>
          <p:cNvPicPr/>
          <p:nvPr/>
        </p:nvPicPr>
        <p:blipFill>
          <a:blip r:embed="rId3"/>
          <a:stretch/>
        </p:blipFill>
        <p:spPr>
          <a:xfrm>
            <a:off x="6482702" y="1924047"/>
            <a:ext cx="3489806" cy="1853382"/>
          </a:xfrm>
          <a:prstGeom prst="rect">
            <a:avLst/>
          </a:prstGeom>
          <a:ln w="0">
            <a:noFill/>
          </a:ln>
        </p:spPr>
      </p:pic>
      <p:pic>
        <p:nvPicPr>
          <p:cNvPr id="399" name="Picture 17"/>
          <p:cNvPicPr/>
          <p:nvPr/>
        </p:nvPicPr>
        <p:blipFill>
          <a:blip r:embed="rId4"/>
          <a:stretch/>
        </p:blipFill>
        <p:spPr>
          <a:xfrm>
            <a:off x="6528960" y="3208860"/>
            <a:ext cx="3588480" cy="2019960"/>
          </a:xfrm>
          <a:prstGeom prst="rect">
            <a:avLst/>
          </a:prstGeom>
          <a:ln w="0">
            <a:noFill/>
          </a:ln>
        </p:spPr>
      </p:pic>
      <p:pic>
        <p:nvPicPr>
          <p:cNvPr id="400" name="Picture 13"/>
          <p:cNvPicPr/>
          <p:nvPr/>
        </p:nvPicPr>
        <p:blipFill>
          <a:blip r:embed="rId5"/>
          <a:stretch/>
        </p:blipFill>
        <p:spPr>
          <a:xfrm>
            <a:off x="6477653" y="3982003"/>
            <a:ext cx="3934440" cy="2310120"/>
          </a:xfrm>
          <a:prstGeom prst="rect">
            <a:avLst/>
          </a:prstGeom>
          <a:ln w="0">
            <a:noFill/>
          </a:ln>
        </p:spPr>
      </p:pic>
      <p:sp>
        <p:nvSpPr>
          <p:cNvPr id="401" name="Right Arrow 18"/>
          <p:cNvSpPr/>
          <p:nvPr/>
        </p:nvSpPr>
        <p:spPr>
          <a:xfrm rot="5400000">
            <a:off x="7691400" y="3223104"/>
            <a:ext cx="6235920" cy="462600"/>
          </a:xfrm>
          <a:prstGeom prst="rightArrow">
            <a:avLst>
              <a:gd name="adj1" fmla="val 33125"/>
              <a:gd name="adj2" fmla="val 50000"/>
            </a:avLst>
          </a:prstGeom>
          <a:solidFill>
            <a:srgbClr val="0099DC"/>
          </a:solidFill>
          <a:ln>
            <a:solidFill>
              <a:srgbClr val="0071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SE"/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rPr dirty="0"/>
              <a:t>PRESENTATION TITLE/FOOTER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86916C0F-425A-448C-A57A-0697B791788D}" type="slidenum">
              <a:t>9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fld id="{BC2BEE13-E710-4457-BDAF-4725C90BB96C}" type="datetime1">
              <a:rPr lang="en-US"/>
              <a:t>5/14/24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FD34530-BB1E-72C0-7A3C-68AB4669A238}"/>
              </a:ext>
            </a:extLst>
          </p:cNvPr>
          <p:cNvSpPr txBox="1"/>
          <p:nvPr/>
        </p:nvSpPr>
        <p:spPr>
          <a:xfrm>
            <a:off x="1151340" y="1455623"/>
            <a:ext cx="457689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S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Account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Proposal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Technical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Scientific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Folder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SciChat room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SciCat dataset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Simulating NiCOS to SciChat messages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Jupyterhub to SciCat dataset creation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SE" dirty="0"/>
              <a:t>Download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99DC"/>
      </a:hlink>
      <a:folHlink>
        <a:srgbClr val="0099DC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Office-tema</Template>
  <TotalTime>107252</TotalTime>
  <Words>353</Words>
  <Application>Microsoft Macintosh PowerPoint</Application>
  <PresentationFormat>Widescreen</PresentationFormat>
  <Paragraphs>124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Arial</vt:lpstr>
      <vt:lpstr>Calibri</vt:lpstr>
      <vt:lpstr>Segoe UI</vt:lpstr>
      <vt:lpstr>Segoe UI Light</vt:lpstr>
      <vt:lpstr>Segoe UI Semibold</vt:lpstr>
      <vt:lpstr>Symbol</vt:lpstr>
      <vt:lpstr>Times New Roman</vt:lpstr>
      <vt:lpstr>Wingdings</vt:lpstr>
      <vt:lpstr>Office Theme</vt:lpstr>
      <vt:lpstr>Office Theme</vt:lpstr>
      <vt:lpstr>Office Theme</vt:lpstr>
      <vt:lpstr>PowerPoint Presentation</vt:lpstr>
      <vt:lpstr>Scientific Information Management Systems </vt:lpstr>
      <vt:lpstr>Group</vt:lpstr>
      <vt:lpstr>The User Journey</vt:lpstr>
      <vt:lpstr>PowerPoint Presentation</vt:lpstr>
      <vt:lpstr>PowerPoint Presentation</vt:lpstr>
      <vt:lpstr>PowerPoint Presentation</vt:lpstr>
      <vt:lpstr>PowerPoint Presentation</vt:lpstr>
      <vt:lpstr>YMIR</vt:lpstr>
      <vt:lpstr>Concerns</vt:lpstr>
      <vt:lpstr>Questions?</vt:lpstr>
      <vt:lpstr>Data Curation</vt:lpstr>
      <vt:lpstr>AI Projects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Fredrik Bolmsten</dc:creator>
  <dc:description/>
  <cp:lastModifiedBy>Fredrik Bolmsten</cp:lastModifiedBy>
  <cp:revision>174</cp:revision>
  <cp:lastPrinted>2019-03-08T10:27:30Z</cp:lastPrinted>
  <dcterms:created xsi:type="dcterms:W3CDTF">2022-02-10T08:24:58Z</dcterms:created>
  <dcterms:modified xsi:type="dcterms:W3CDTF">2024-05-16T14:21:03Z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5</vt:i4>
  </property>
  <property fmtid="{D5CDD505-2E9C-101B-9397-08002B2CF9AE}" pid="3" name="PresentationFormat">
    <vt:lpwstr>Widescreen</vt:lpwstr>
  </property>
  <property fmtid="{D5CDD505-2E9C-101B-9397-08002B2CF9AE}" pid="4" name="Slides">
    <vt:i4>16</vt:i4>
  </property>
</Properties>
</file>