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357" r:id="rId3"/>
    <p:sldId id="423" r:id="rId4"/>
    <p:sldId id="355" r:id="rId5"/>
    <p:sldId id="419" r:id="rId6"/>
    <p:sldId id="420" r:id="rId7"/>
    <p:sldId id="416" r:id="rId8"/>
    <p:sldId id="421" r:id="rId9"/>
    <p:sldId id="418" r:id="rId10"/>
    <p:sldId id="299" r:id="rId11"/>
    <p:sldId id="417" r:id="rId12"/>
    <p:sldId id="424" r:id="rId13"/>
    <p:sldId id="27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F7CDF7"/>
    <a:srgbClr val="CCCCCC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76" autoAdjust="0"/>
    <p:restoredTop sz="94681" autoAdjust="0"/>
  </p:normalViewPr>
  <p:slideViewPr>
    <p:cSldViewPr snapToGrid="0" snapToObjects="1">
      <p:cViewPr varScale="1">
        <p:scale>
          <a:sx n="88" d="100"/>
          <a:sy n="88" d="100"/>
        </p:scale>
        <p:origin x="38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399CB-490A-4010-9110-36F78A4637A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0E2D42D-0C85-41A1-AF1C-49394AECE452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Bio </a:t>
          </a:r>
          <a:r>
            <a:rPr lang="en-US" dirty="0" err="1"/>
            <a:t>deuteration</a:t>
          </a:r>
          <a:endParaRPr lang="en-US" dirty="0"/>
        </a:p>
      </dgm:t>
    </dgm:pt>
    <dgm:pt modelId="{2A7406B3-D8BE-4EEC-B2C6-0F385059E3B8}" type="parTrans" cxnId="{C437E057-8E78-47CD-B011-42DDD633076F}">
      <dgm:prSet/>
      <dgm:spPr/>
      <dgm:t>
        <a:bodyPr/>
        <a:lstStyle/>
        <a:p>
          <a:endParaRPr lang="en-US"/>
        </a:p>
      </dgm:t>
    </dgm:pt>
    <dgm:pt modelId="{D5281FAA-5164-4876-8751-1242901DC6D9}" type="sibTrans" cxnId="{C437E057-8E78-47CD-B011-42DDD633076F}">
      <dgm:prSet/>
      <dgm:spPr/>
      <dgm:t>
        <a:bodyPr/>
        <a:lstStyle/>
        <a:p>
          <a:endParaRPr lang="en-US"/>
        </a:p>
      </dgm:t>
    </dgm:pt>
    <dgm:pt modelId="{7662B048-1705-46D6-AD72-777669E79F5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Protein Crystallography</a:t>
          </a:r>
        </a:p>
      </dgm:t>
    </dgm:pt>
    <dgm:pt modelId="{1404268B-C893-477A-8A9F-275CE162B443}" type="parTrans" cxnId="{609EE9DA-1246-49E5-8319-A3961ED7C2B0}">
      <dgm:prSet/>
      <dgm:spPr/>
      <dgm:t>
        <a:bodyPr/>
        <a:lstStyle/>
        <a:p>
          <a:endParaRPr lang="en-US"/>
        </a:p>
      </dgm:t>
    </dgm:pt>
    <dgm:pt modelId="{C393E267-E149-4DB0-805A-129F304C0422}" type="sibTrans" cxnId="{609EE9DA-1246-49E5-8319-A3961ED7C2B0}">
      <dgm:prSet/>
      <dgm:spPr/>
      <dgm:t>
        <a:bodyPr/>
        <a:lstStyle/>
        <a:p>
          <a:endParaRPr lang="en-US"/>
        </a:p>
      </dgm:t>
    </dgm:pt>
    <dgm:pt modelId="{A16F6BA0-A4B7-4208-9D73-CC83716ED16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Chemical </a:t>
          </a:r>
          <a:r>
            <a:rPr lang="en-US" dirty="0" err="1"/>
            <a:t>Deuteration</a:t>
          </a:r>
          <a:r>
            <a:rPr lang="en-US" dirty="0"/>
            <a:t>	</a:t>
          </a:r>
        </a:p>
      </dgm:t>
    </dgm:pt>
    <dgm:pt modelId="{91A33CBE-83A6-4F35-A45B-BD6B3465BAF5}" type="parTrans" cxnId="{75894D65-2756-4F01-AD02-57025B2CC2E1}">
      <dgm:prSet/>
      <dgm:spPr/>
      <dgm:t>
        <a:bodyPr/>
        <a:lstStyle/>
        <a:p>
          <a:endParaRPr lang="en-US"/>
        </a:p>
      </dgm:t>
    </dgm:pt>
    <dgm:pt modelId="{9D8607F9-4C84-4716-A17A-7DCF62867591}" type="sibTrans" cxnId="{75894D65-2756-4F01-AD02-57025B2CC2E1}">
      <dgm:prSet/>
      <dgm:spPr/>
      <dgm:t>
        <a:bodyPr/>
        <a:lstStyle/>
        <a:p>
          <a:endParaRPr lang="en-US"/>
        </a:p>
      </dgm:t>
    </dgm:pt>
    <dgm:pt modelId="{73716DDE-2671-4701-8480-F55D39120585}" type="pres">
      <dgm:prSet presAssocID="{65C399CB-490A-4010-9110-36F78A4637AD}" presName="compositeShape" presStyleCnt="0">
        <dgm:presLayoutVars>
          <dgm:chMax val="7"/>
          <dgm:dir/>
          <dgm:resizeHandles val="exact"/>
        </dgm:presLayoutVars>
      </dgm:prSet>
      <dgm:spPr/>
    </dgm:pt>
    <dgm:pt modelId="{BD3F6DB6-8AE7-4B43-8EBE-6F4A9AF8D3B3}" type="pres">
      <dgm:prSet presAssocID="{65C399CB-490A-4010-9110-36F78A4637AD}" presName="wedge1" presStyleLbl="node1" presStyleIdx="0" presStyleCnt="3"/>
      <dgm:spPr/>
      <dgm:t>
        <a:bodyPr/>
        <a:lstStyle/>
        <a:p>
          <a:endParaRPr lang="en-US"/>
        </a:p>
      </dgm:t>
    </dgm:pt>
    <dgm:pt modelId="{6FD947A2-0520-473D-B8A3-DDD0019DF55F}" type="pres">
      <dgm:prSet presAssocID="{65C399CB-490A-4010-9110-36F78A4637AD}" presName="dummy1a" presStyleCnt="0"/>
      <dgm:spPr/>
    </dgm:pt>
    <dgm:pt modelId="{ED75F148-EF37-464C-AF6B-2A8F4B0AEE2D}" type="pres">
      <dgm:prSet presAssocID="{65C399CB-490A-4010-9110-36F78A4637AD}" presName="dummy1b" presStyleCnt="0"/>
      <dgm:spPr/>
    </dgm:pt>
    <dgm:pt modelId="{72CE0F81-16F1-4DF9-9529-EDC5533A010B}" type="pres">
      <dgm:prSet presAssocID="{65C399CB-490A-4010-9110-36F78A4637A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0FDEB-BED1-4B05-8761-20FAFE7289F1}" type="pres">
      <dgm:prSet presAssocID="{65C399CB-490A-4010-9110-36F78A4637AD}" presName="wedge2" presStyleLbl="node1" presStyleIdx="1" presStyleCnt="3"/>
      <dgm:spPr/>
      <dgm:t>
        <a:bodyPr/>
        <a:lstStyle/>
        <a:p>
          <a:endParaRPr lang="en-US"/>
        </a:p>
      </dgm:t>
    </dgm:pt>
    <dgm:pt modelId="{BB893794-1B0A-4B02-966B-FE835C167527}" type="pres">
      <dgm:prSet presAssocID="{65C399CB-490A-4010-9110-36F78A4637AD}" presName="dummy2a" presStyleCnt="0"/>
      <dgm:spPr/>
    </dgm:pt>
    <dgm:pt modelId="{C7120921-645D-4C22-881F-7A05D51C36D1}" type="pres">
      <dgm:prSet presAssocID="{65C399CB-490A-4010-9110-36F78A4637AD}" presName="dummy2b" presStyleCnt="0"/>
      <dgm:spPr/>
    </dgm:pt>
    <dgm:pt modelId="{A954B218-4F21-4791-9464-4A15C3EBE0CD}" type="pres">
      <dgm:prSet presAssocID="{65C399CB-490A-4010-9110-36F78A4637A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4E482-5D36-452C-803D-5084DCE5E765}" type="pres">
      <dgm:prSet presAssocID="{65C399CB-490A-4010-9110-36F78A4637AD}" presName="wedge3" presStyleLbl="node1" presStyleIdx="2" presStyleCnt="3"/>
      <dgm:spPr/>
      <dgm:t>
        <a:bodyPr/>
        <a:lstStyle/>
        <a:p>
          <a:endParaRPr lang="en-US"/>
        </a:p>
      </dgm:t>
    </dgm:pt>
    <dgm:pt modelId="{1A76F500-367D-42CC-9F79-1E4339940CE7}" type="pres">
      <dgm:prSet presAssocID="{65C399CB-490A-4010-9110-36F78A4637AD}" presName="dummy3a" presStyleCnt="0"/>
      <dgm:spPr/>
    </dgm:pt>
    <dgm:pt modelId="{A80E69D5-93E4-4088-8676-744393436640}" type="pres">
      <dgm:prSet presAssocID="{65C399CB-490A-4010-9110-36F78A4637AD}" presName="dummy3b" presStyleCnt="0"/>
      <dgm:spPr/>
    </dgm:pt>
    <dgm:pt modelId="{E399168A-B3D2-460F-AA39-6BE67FF1F60E}" type="pres">
      <dgm:prSet presAssocID="{65C399CB-490A-4010-9110-36F78A4637A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83130-42D3-4BF3-812E-6D8C16E8547D}" type="pres">
      <dgm:prSet presAssocID="{D5281FAA-5164-4876-8751-1242901DC6D9}" presName="arrowWedge1" presStyleLbl="fgSibTrans2D1" presStyleIdx="0" presStyleCnt="3"/>
      <dgm:spPr/>
    </dgm:pt>
    <dgm:pt modelId="{A93F37EF-818A-4AC3-87ED-9ADA7D2EF9DD}" type="pres">
      <dgm:prSet presAssocID="{C393E267-E149-4DB0-805A-129F304C0422}" presName="arrowWedge2" presStyleLbl="fgSibTrans2D1" presStyleIdx="1" presStyleCnt="3"/>
      <dgm:spPr/>
    </dgm:pt>
    <dgm:pt modelId="{0B6DE090-2ECF-4447-B3DC-D890F0B8050E}" type="pres">
      <dgm:prSet presAssocID="{9D8607F9-4C84-4716-A17A-7DCF62867591}" presName="arrowWedge3" presStyleLbl="fgSibTrans2D1" presStyleIdx="2" presStyleCnt="3"/>
      <dgm:spPr/>
    </dgm:pt>
  </dgm:ptLst>
  <dgm:cxnLst>
    <dgm:cxn modelId="{609EE9DA-1246-49E5-8319-A3961ED7C2B0}" srcId="{65C399CB-490A-4010-9110-36F78A4637AD}" destId="{7662B048-1705-46D6-AD72-777669E79F55}" srcOrd="1" destOrd="0" parTransId="{1404268B-C893-477A-8A9F-275CE162B443}" sibTransId="{C393E267-E149-4DB0-805A-129F304C0422}"/>
    <dgm:cxn modelId="{BA4316C0-891B-40FA-92D3-9382EE52838C}" type="presOf" srcId="{7662B048-1705-46D6-AD72-777669E79F55}" destId="{A954B218-4F21-4791-9464-4A15C3EBE0CD}" srcOrd="1" destOrd="0" presId="urn:microsoft.com/office/officeart/2005/8/layout/cycle8"/>
    <dgm:cxn modelId="{1CE404BA-AEC0-4A68-AEDA-5C5EEACD30EB}" type="presOf" srcId="{70E2D42D-0C85-41A1-AF1C-49394AECE452}" destId="{72CE0F81-16F1-4DF9-9529-EDC5533A010B}" srcOrd="1" destOrd="0" presId="urn:microsoft.com/office/officeart/2005/8/layout/cycle8"/>
    <dgm:cxn modelId="{C437E057-8E78-47CD-B011-42DDD633076F}" srcId="{65C399CB-490A-4010-9110-36F78A4637AD}" destId="{70E2D42D-0C85-41A1-AF1C-49394AECE452}" srcOrd="0" destOrd="0" parTransId="{2A7406B3-D8BE-4EEC-B2C6-0F385059E3B8}" sibTransId="{D5281FAA-5164-4876-8751-1242901DC6D9}"/>
    <dgm:cxn modelId="{AD65FACB-2057-455D-8828-455BC0F3C7B5}" type="presOf" srcId="{70E2D42D-0C85-41A1-AF1C-49394AECE452}" destId="{BD3F6DB6-8AE7-4B43-8EBE-6F4A9AF8D3B3}" srcOrd="0" destOrd="0" presId="urn:microsoft.com/office/officeart/2005/8/layout/cycle8"/>
    <dgm:cxn modelId="{1BD4FDE7-8C8A-405F-A0F0-CDEE21D84F78}" type="presOf" srcId="{A16F6BA0-A4B7-4208-9D73-CC83716ED163}" destId="{E399168A-B3D2-460F-AA39-6BE67FF1F60E}" srcOrd="1" destOrd="0" presId="urn:microsoft.com/office/officeart/2005/8/layout/cycle8"/>
    <dgm:cxn modelId="{08ED82D1-D738-4D12-98F9-7812FCDFAD8A}" type="presOf" srcId="{A16F6BA0-A4B7-4208-9D73-CC83716ED163}" destId="{A144E482-5D36-452C-803D-5084DCE5E765}" srcOrd="0" destOrd="0" presId="urn:microsoft.com/office/officeart/2005/8/layout/cycle8"/>
    <dgm:cxn modelId="{EF3D2C11-54DB-4856-A0B3-69766937D009}" type="presOf" srcId="{7662B048-1705-46D6-AD72-777669E79F55}" destId="{DFC0FDEB-BED1-4B05-8761-20FAFE7289F1}" srcOrd="0" destOrd="0" presId="urn:microsoft.com/office/officeart/2005/8/layout/cycle8"/>
    <dgm:cxn modelId="{75894D65-2756-4F01-AD02-57025B2CC2E1}" srcId="{65C399CB-490A-4010-9110-36F78A4637AD}" destId="{A16F6BA0-A4B7-4208-9D73-CC83716ED163}" srcOrd="2" destOrd="0" parTransId="{91A33CBE-83A6-4F35-A45B-BD6B3465BAF5}" sibTransId="{9D8607F9-4C84-4716-A17A-7DCF62867591}"/>
    <dgm:cxn modelId="{D2CD3968-54DF-4609-A5C1-BE6DAF1C3F54}" type="presOf" srcId="{65C399CB-490A-4010-9110-36F78A4637AD}" destId="{73716DDE-2671-4701-8480-F55D39120585}" srcOrd="0" destOrd="0" presId="urn:microsoft.com/office/officeart/2005/8/layout/cycle8"/>
    <dgm:cxn modelId="{8C765031-563F-4894-A03B-CBFB8C7EACA7}" type="presParOf" srcId="{73716DDE-2671-4701-8480-F55D39120585}" destId="{BD3F6DB6-8AE7-4B43-8EBE-6F4A9AF8D3B3}" srcOrd="0" destOrd="0" presId="urn:microsoft.com/office/officeart/2005/8/layout/cycle8"/>
    <dgm:cxn modelId="{91E95B43-E126-4383-A064-2EA2540FC2F3}" type="presParOf" srcId="{73716DDE-2671-4701-8480-F55D39120585}" destId="{6FD947A2-0520-473D-B8A3-DDD0019DF55F}" srcOrd="1" destOrd="0" presId="urn:microsoft.com/office/officeart/2005/8/layout/cycle8"/>
    <dgm:cxn modelId="{0E857D88-6C68-49FA-99BD-70E62C5DC26D}" type="presParOf" srcId="{73716DDE-2671-4701-8480-F55D39120585}" destId="{ED75F148-EF37-464C-AF6B-2A8F4B0AEE2D}" srcOrd="2" destOrd="0" presId="urn:microsoft.com/office/officeart/2005/8/layout/cycle8"/>
    <dgm:cxn modelId="{0C0A4E07-886F-4F73-BF83-E76D41154342}" type="presParOf" srcId="{73716DDE-2671-4701-8480-F55D39120585}" destId="{72CE0F81-16F1-4DF9-9529-EDC5533A010B}" srcOrd="3" destOrd="0" presId="urn:microsoft.com/office/officeart/2005/8/layout/cycle8"/>
    <dgm:cxn modelId="{37592158-1FDB-4A73-8C6F-370BE63B5A80}" type="presParOf" srcId="{73716DDE-2671-4701-8480-F55D39120585}" destId="{DFC0FDEB-BED1-4B05-8761-20FAFE7289F1}" srcOrd="4" destOrd="0" presId="urn:microsoft.com/office/officeart/2005/8/layout/cycle8"/>
    <dgm:cxn modelId="{0457DC40-FAF2-4B9A-A6D5-53A3618EC280}" type="presParOf" srcId="{73716DDE-2671-4701-8480-F55D39120585}" destId="{BB893794-1B0A-4B02-966B-FE835C167527}" srcOrd="5" destOrd="0" presId="urn:microsoft.com/office/officeart/2005/8/layout/cycle8"/>
    <dgm:cxn modelId="{BEB9B81D-D8EA-4F4C-AFB8-6E7F32B0D90F}" type="presParOf" srcId="{73716DDE-2671-4701-8480-F55D39120585}" destId="{C7120921-645D-4C22-881F-7A05D51C36D1}" srcOrd="6" destOrd="0" presId="urn:microsoft.com/office/officeart/2005/8/layout/cycle8"/>
    <dgm:cxn modelId="{D50E7AD8-6BA7-4548-9758-08BD72773296}" type="presParOf" srcId="{73716DDE-2671-4701-8480-F55D39120585}" destId="{A954B218-4F21-4791-9464-4A15C3EBE0CD}" srcOrd="7" destOrd="0" presId="urn:microsoft.com/office/officeart/2005/8/layout/cycle8"/>
    <dgm:cxn modelId="{95FD15BD-0D64-4D4C-A3C3-93A0F2DF23B7}" type="presParOf" srcId="{73716DDE-2671-4701-8480-F55D39120585}" destId="{A144E482-5D36-452C-803D-5084DCE5E765}" srcOrd="8" destOrd="0" presId="urn:microsoft.com/office/officeart/2005/8/layout/cycle8"/>
    <dgm:cxn modelId="{88764BA4-3AAA-42DF-BDDC-8952DBF65632}" type="presParOf" srcId="{73716DDE-2671-4701-8480-F55D39120585}" destId="{1A76F500-367D-42CC-9F79-1E4339940CE7}" srcOrd="9" destOrd="0" presId="urn:microsoft.com/office/officeart/2005/8/layout/cycle8"/>
    <dgm:cxn modelId="{73BEC726-552B-41A2-9ADB-2B51D811F7C4}" type="presParOf" srcId="{73716DDE-2671-4701-8480-F55D39120585}" destId="{A80E69D5-93E4-4088-8676-744393436640}" srcOrd="10" destOrd="0" presId="urn:microsoft.com/office/officeart/2005/8/layout/cycle8"/>
    <dgm:cxn modelId="{C3C6F7BC-6FDD-45F0-B547-BEB8BB0208BF}" type="presParOf" srcId="{73716DDE-2671-4701-8480-F55D39120585}" destId="{E399168A-B3D2-460F-AA39-6BE67FF1F60E}" srcOrd="11" destOrd="0" presId="urn:microsoft.com/office/officeart/2005/8/layout/cycle8"/>
    <dgm:cxn modelId="{8B3FC91A-D42B-4585-A50D-30550C08C294}" type="presParOf" srcId="{73716DDE-2671-4701-8480-F55D39120585}" destId="{73083130-42D3-4BF3-812E-6D8C16E8547D}" srcOrd="12" destOrd="0" presId="urn:microsoft.com/office/officeart/2005/8/layout/cycle8"/>
    <dgm:cxn modelId="{8F9E1868-427C-4F2D-955A-C1DD72E42558}" type="presParOf" srcId="{73716DDE-2671-4701-8480-F55D39120585}" destId="{A93F37EF-818A-4AC3-87ED-9ADA7D2EF9DD}" srcOrd="13" destOrd="0" presId="urn:microsoft.com/office/officeart/2005/8/layout/cycle8"/>
    <dgm:cxn modelId="{9AAC84A6-A3B3-4710-BAD1-4131614F82B0}" type="presParOf" srcId="{73716DDE-2671-4701-8480-F55D39120585}" destId="{0B6DE090-2ECF-4447-B3DC-D890F0B8050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3CA1C-8C19-4A49-B516-DB1499BF6A8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136283D-D495-4260-BCA5-60EC40B5A25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Installation  of labs &amp; workshops</a:t>
          </a:r>
          <a:endParaRPr lang="en-US" dirty="0"/>
        </a:p>
      </dgm:t>
    </dgm:pt>
    <dgm:pt modelId="{6A6B3651-EA83-43E4-A83D-E9CB7179D72C}" type="parTrans" cxnId="{61DDECCF-F222-4C42-8437-85E53A01AFBE}">
      <dgm:prSet/>
      <dgm:spPr/>
      <dgm:t>
        <a:bodyPr/>
        <a:lstStyle/>
        <a:p>
          <a:endParaRPr lang="en-US"/>
        </a:p>
      </dgm:t>
    </dgm:pt>
    <dgm:pt modelId="{3022467F-0CF5-44FD-93FE-C2472203E8E1}" type="sibTrans" cxnId="{61DDECCF-F222-4C42-8437-85E53A01AFBE}">
      <dgm:prSet/>
      <dgm:spPr/>
      <dgm:t>
        <a:bodyPr/>
        <a:lstStyle/>
        <a:p>
          <a:endParaRPr lang="en-US"/>
        </a:p>
      </dgm:t>
    </dgm:pt>
    <dgm:pt modelId="{2B913FB7-C3EF-41CD-8F6F-6114F5F850DD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User laboratories</a:t>
          </a:r>
          <a:endParaRPr lang="en-US" dirty="0"/>
        </a:p>
      </dgm:t>
    </dgm:pt>
    <dgm:pt modelId="{95CE8E93-ED69-4C5F-AA59-EFB165085D0F}" type="parTrans" cxnId="{4094AA8D-DEEE-4AF7-BF29-53810F939061}">
      <dgm:prSet/>
      <dgm:spPr/>
      <dgm:t>
        <a:bodyPr/>
        <a:lstStyle/>
        <a:p>
          <a:endParaRPr lang="en-US"/>
        </a:p>
      </dgm:t>
    </dgm:pt>
    <dgm:pt modelId="{C4FC41F6-81BA-402B-9BE2-DBEA4A414939}" type="sibTrans" cxnId="{4094AA8D-DEEE-4AF7-BF29-53810F939061}">
      <dgm:prSet/>
      <dgm:spPr/>
      <dgm:t>
        <a:bodyPr/>
        <a:lstStyle/>
        <a:p>
          <a:endParaRPr lang="en-US"/>
        </a:p>
      </dgm:t>
    </dgm:pt>
    <dgm:pt modelId="{3E2C5283-A9CD-4B0D-96FE-C2DB457B891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ESS project support</a:t>
          </a:r>
          <a:endParaRPr lang="en-US" dirty="0"/>
        </a:p>
      </dgm:t>
    </dgm:pt>
    <dgm:pt modelId="{F9A8ED5F-FEF5-4A33-8FE0-DFA909DE876E}" type="parTrans" cxnId="{A7AFBE26-2564-4D71-BC42-655F79FD96BF}">
      <dgm:prSet/>
      <dgm:spPr/>
      <dgm:t>
        <a:bodyPr/>
        <a:lstStyle/>
        <a:p>
          <a:endParaRPr lang="en-US"/>
        </a:p>
      </dgm:t>
    </dgm:pt>
    <dgm:pt modelId="{4DAF0E37-DA87-4A15-85C6-35F4A9FCC75B}" type="sibTrans" cxnId="{A7AFBE26-2564-4D71-BC42-655F79FD96BF}">
      <dgm:prSet/>
      <dgm:spPr/>
      <dgm:t>
        <a:bodyPr/>
        <a:lstStyle/>
        <a:p>
          <a:endParaRPr lang="en-US"/>
        </a:p>
      </dgm:t>
    </dgm:pt>
    <dgm:pt modelId="{5AE7D385-5A45-444D-A48F-77E68B63CAB3}" type="pres">
      <dgm:prSet presAssocID="{FEB3CA1C-8C19-4A49-B516-DB1499BF6A89}" presName="compositeShape" presStyleCnt="0">
        <dgm:presLayoutVars>
          <dgm:chMax val="7"/>
          <dgm:dir/>
          <dgm:resizeHandles val="exact"/>
        </dgm:presLayoutVars>
      </dgm:prSet>
      <dgm:spPr/>
    </dgm:pt>
    <dgm:pt modelId="{DEDB9512-E22A-4B45-B9AB-5A372F5C97D4}" type="pres">
      <dgm:prSet presAssocID="{FEB3CA1C-8C19-4A49-B516-DB1499BF6A89}" presName="wedge1" presStyleLbl="node1" presStyleIdx="0" presStyleCnt="3"/>
      <dgm:spPr/>
      <dgm:t>
        <a:bodyPr/>
        <a:lstStyle/>
        <a:p>
          <a:endParaRPr lang="en-US"/>
        </a:p>
      </dgm:t>
    </dgm:pt>
    <dgm:pt modelId="{C060F8C2-9FD3-491A-B9D7-2809DB504ECF}" type="pres">
      <dgm:prSet presAssocID="{FEB3CA1C-8C19-4A49-B516-DB1499BF6A89}" presName="dummy1a" presStyleCnt="0"/>
      <dgm:spPr/>
    </dgm:pt>
    <dgm:pt modelId="{BDF5B106-E711-4D14-A54D-B7E659FF9DE3}" type="pres">
      <dgm:prSet presAssocID="{FEB3CA1C-8C19-4A49-B516-DB1499BF6A89}" presName="dummy1b" presStyleCnt="0"/>
      <dgm:spPr/>
    </dgm:pt>
    <dgm:pt modelId="{127C3D0B-DA1E-4C87-9F61-8CAB8AC7DA57}" type="pres">
      <dgm:prSet presAssocID="{FEB3CA1C-8C19-4A49-B516-DB1499BF6A8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7B5C6-DE7F-44F1-9EC5-7C6DBF415B6D}" type="pres">
      <dgm:prSet presAssocID="{FEB3CA1C-8C19-4A49-B516-DB1499BF6A89}" presName="wedge2" presStyleLbl="node1" presStyleIdx="1" presStyleCnt="3" custLinFactNeighborX="1268" custLinFactNeighborY="1219"/>
      <dgm:spPr/>
      <dgm:t>
        <a:bodyPr/>
        <a:lstStyle/>
        <a:p>
          <a:endParaRPr lang="en-US"/>
        </a:p>
      </dgm:t>
    </dgm:pt>
    <dgm:pt modelId="{15A5F291-2BD0-4064-8B59-B98A9CE5E916}" type="pres">
      <dgm:prSet presAssocID="{FEB3CA1C-8C19-4A49-B516-DB1499BF6A89}" presName="dummy2a" presStyleCnt="0"/>
      <dgm:spPr/>
    </dgm:pt>
    <dgm:pt modelId="{A18BC2D9-EFD1-4955-A8F0-FB41A0609E77}" type="pres">
      <dgm:prSet presAssocID="{FEB3CA1C-8C19-4A49-B516-DB1499BF6A89}" presName="dummy2b" presStyleCnt="0"/>
      <dgm:spPr/>
    </dgm:pt>
    <dgm:pt modelId="{CEB3A15A-5B97-41A5-B896-A4CA848A22D1}" type="pres">
      <dgm:prSet presAssocID="{FEB3CA1C-8C19-4A49-B516-DB1499BF6A8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30CC5-EEBD-491C-9A4E-84D118B5CC70}" type="pres">
      <dgm:prSet presAssocID="{FEB3CA1C-8C19-4A49-B516-DB1499BF6A89}" presName="wedge3" presStyleLbl="node1" presStyleIdx="2" presStyleCnt="3"/>
      <dgm:spPr/>
      <dgm:t>
        <a:bodyPr/>
        <a:lstStyle/>
        <a:p>
          <a:endParaRPr lang="en-US"/>
        </a:p>
      </dgm:t>
    </dgm:pt>
    <dgm:pt modelId="{A2EF8735-7B97-4D5C-94A8-E415527E9A19}" type="pres">
      <dgm:prSet presAssocID="{FEB3CA1C-8C19-4A49-B516-DB1499BF6A89}" presName="dummy3a" presStyleCnt="0"/>
      <dgm:spPr/>
    </dgm:pt>
    <dgm:pt modelId="{EA2A71B5-2B92-4909-9399-622466B03794}" type="pres">
      <dgm:prSet presAssocID="{FEB3CA1C-8C19-4A49-B516-DB1499BF6A89}" presName="dummy3b" presStyleCnt="0"/>
      <dgm:spPr/>
    </dgm:pt>
    <dgm:pt modelId="{307F783C-7542-4649-8197-6CD3E57FB114}" type="pres">
      <dgm:prSet presAssocID="{FEB3CA1C-8C19-4A49-B516-DB1499BF6A8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F0585-BCD3-4FB8-A02E-DDCC6FC007E3}" type="pres">
      <dgm:prSet presAssocID="{3022467F-0CF5-44FD-93FE-C2472203E8E1}" presName="arrowWedge1" presStyleLbl="fgSibTrans2D1" presStyleIdx="0" presStyleCnt="3"/>
      <dgm:spPr/>
    </dgm:pt>
    <dgm:pt modelId="{5122D942-F153-4E8F-8A5C-32545A4FAC85}" type="pres">
      <dgm:prSet presAssocID="{4DAF0E37-DA87-4A15-85C6-35F4A9FCC75B}" presName="arrowWedge2" presStyleLbl="fgSibTrans2D1" presStyleIdx="1" presStyleCnt="3"/>
      <dgm:spPr/>
    </dgm:pt>
    <dgm:pt modelId="{5700CB57-3519-44A4-9F86-F941C8D561C0}" type="pres">
      <dgm:prSet presAssocID="{C4FC41F6-81BA-402B-9BE2-DBEA4A414939}" presName="arrowWedge3" presStyleLbl="fgSibTrans2D1" presStyleIdx="2" presStyleCnt="3"/>
      <dgm:spPr/>
    </dgm:pt>
  </dgm:ptLst>
  <dgm:cxnLst>
    <dgm:cxn modelId="{49FB9709-E44C-4B59-8385-6F97FA169127}" type="presOf" srcId="{FEB3CA1C-8C19-4A49-B516-DB1499BF6A89}" destId="{5AE7D385-5A45-444D-A48F-77E68B63CAB3}" srcOrd="0" destOrd="0" presId="urn:microsoft.com/office/officeart/2005/8/layout/cycle8"/>
    <dgm:cxn modelId="{21E2380A-B158-4A9D-B10D-130E87D4FD3D}" type="presOf" srcId="{B136283D-D495-4260-BCA5-60EC40B5A258}" destId="{127C3D0B-DA1E-4C87-9F61-8CAB8AC7DA57}" srcOrd="1" destOrd="0" presId="urn:microsoft.com/office/officeart/2005/8/layout/cycle8"/>
    <dgm:cxn modelId="{1554F053-E57A-4FD6-AA1C-A77DBB145B8B}" type="presOf" srcId="{2B913FB7-C3EF-41CD-8F6F-6114F5F850DD}" destId="{307F783C-7542-4649-8197-6CD3E57FB114}" srcOrd="1" destOrd="0" presId="urn:microsoft.com/office/officeart/2005/8/layout/cycle8"/>
    <dgm:cxn modelId="{61DDECCF-F222-4C42-8437-85E53A01AFBE}" srcId="{FEB3CA1C-8C19-4A49-B516-DB1499BF6A89}" destId="{B136283D-D495-4260-BCA5-60EC40B5A258}" srcOrd="0" destOrd="0" parTransId="{6A6B3651-EA83-43E4-A83D-E9CB7179D72C}" sibTransId="{3022467F-0CF5-44FD-93FE-C2472203E8E1}"/>
    <dgm:cxn modelId="{D1F32784-D0F6-4AD8-82D5-5A1BB5ACDACA}" type="presOf" srcId="{3E2C5283-A9CD-4B0D-96FE-C2DB457B891D}" destId="{CEB3A15A-5B97-41A5-B896-A4CA848A22D1}" srcOrd="1" destOrd="0" presId="urn:microsoft.com/office/officeart/2005/8/layout/cycle8"/>
    <dgm:cxn modelId="{4094AA8D-DEEE-4AF7-BF29-53810F939061}" srcId="{FEB3CA1C-8C19-4A49-B516-DB1499BF6A89}" destId="{2B913FB7-C3EF-41CD-8F6F-6114F5F850DD}" srcOrd="2" destOrd="0" parTransId="{95CE8E93-ED69-4C5F-AA59-EFB165085D0F}" sibTransId="{C4FC41F6-81BA-402B-9BE2-DBEA4A414939}"/>
    <dgm:cxn modelId="{A7AFBE26-2564-4D71-BC42-655F79FD96BF}" srcId="{FEB3CA1C-8C19-4A49-B516-DB1499BF6A89}" destId="{3E2C5283-A9CD-4B0D-96FE-C2DB457B891D}" srcOrd="1" destOrd="0" parTransId="{F9A8ED5F-FEF5-4A33-8FE0-DFA909DE876E}" sibTransId="{4DAF0E37-DA87-4A15-85C6-35F4A9FCC75B}"/>
    <dgm:cxn modelId="{04A01F24-A859-4FC8-A8F2-D8D4606077B5}" type="presOf" srcId="{B136283D-D495-4260-BCA5-60EC40B5A258}" destId="{DEDB9512-E22A-4B45-B9AB-5A372F5C97D4}" srcOrd="0" destOrd="0" presId="urn:microsoft.com/office/officeart/2005/8/layout/cycle8"/>
    <dgm:cxn modelId="{610E5EFB-CE16-4470-B74F-92DDCF521914}" type="presOf" srcId="{2B913FB7-C3EF-41CD-8F6F-6114F5F850DD}" destId="{7C130CC5-EEBD-491C-9A4E-84D118B5CC70}" srcOrd="0" destOrd="0" presId="urn:microsoft.com/office/officeart/2005/8/layout/cycle8"/>
    <dgm:cxn modelId="{522AD813-FDD5-467B-8DAE-E4AE85717BCF}" type="presOf" srcId="{3E2C5283-A9CD-4B0D-96FE-C2DB457B891D}" destId="{A637B5C6-DE7F-44F1-9EC5-7C6DBF415B6D}" srcOrd="0" destOrd="0" presId="urn:microsoft.com/office/officeart/2005/8/layout/cycle8"/>
    <dgm:cxn modelId="{13323786-0939-4296-960F-7C1755C7817B}" type="presParOf" srcId="{5AE7D385-5A45-444D-A48F-77E68B63CAB3}" destId="{DEDB9512-E22A-4B45-B9AB-5A372F5C97D4}" srcOrd="0" destOrd="0" presId="urn:microsoft.com/office/officeart/2005/8/layout/cycle8"/>
    <dgm:cxn modelId="{2DB4ECC8-38E8-4249-A17D-4D423C76561D}" type="presParOf" srcId="{5AE7D385-5A45-444D-A48F-77E68B63CAB3}" destId="{C060F8C2-9FD3-491A-B9D7-2809DB504ECF}" srcOrd="1" destOrd="0" presId="urn:microsoft.com/office/officeart/2005/8/layout/cycle8"/>
    <dgm:cxn modelId="{AED2EEBA-4362-49F3-9986-D56750D07570}" type="presParOf" srcId="{5AE7D385-5A45-444D-A48F-77E68B63CAB3}" destId="{BDF5B106-E711-4D14-A54D-B7E659FF9DE3}" srcOrd="2" destOrd="0" presId="urn:microsoft.com/office/officeart/2005/8/layout/cycle8"/>
    <dgm:cxn modelId="{AB7CAC67-5963-4C2A-ABE6-509CB7718617}" type="presParOf" srcId="{5AE7D385-5A45-444D-A48F-77E68B63CAB3}" destId="{127C3D0B-DA1E-4C87-9F61-8CAB8AC7DA57}" srcOrd="3" destOrd="0" presId="urn:microsoft.com/office/officeart/2005/8/layout/cycle8"/>
    <dgm:cxn modelId="{0A9FF64E-898C-466A-B053-7C7A313CE27A}" type="presParOf" srcId="{5AE7D385-5A45-444D-A48F-77E68B63CAB3}" destId="{A637B5C6-DE7F-44F1-9EC5-7C6DBF415B6D}" srcOrd="4" destOrd="0" presId="urn:microsoft.com/office/officeart/2005/8/layout/cycle8"/>
    <dgm:cxn modelId="{09DD92DD-E4D7-44BB-AAD9-9F669ED262E0}" type="presParOf" srcId="{5AE7D385-5A45-444D-A48F-77E68B63CAB3}" destId="{15A5F291-2BD0-4064-8B59-B98A9CE5E916}" srcOrd="5" destOrd="0" presId="urn:microsoft.com/office/officeart/2005/8/layout/cycle8"/>
    <dgm:cxn modelId="{ADC150EC-98F8-483C-85A4-374A5DC16FC2}" type="presParOf" srcId="{5AE7D385-5A45-444D-A48F-77E68B63CAB3}" destId="{A18BC2D9-EFD1-4955-A8F0-FB41A0609E77}" srcOrd="6" destOrd="0" presId="urn:microsoft.com/office/officeart/2005/8/layout/cycle8"/>
    <dgm:cxn modelId="{5E5646E0-CD98-415A-A0F0-05B0329BD50D}" type="presParOf" srcId="{5AE7D385-5A45-444D-A48F-77E68B63CAB3}" destId="{CEB3A15A-5B97-41A5-B896-A4CA848A22D1}" srcOrd="7" destOrd="0" presId="urn:microsoft.com/office/officeart/2005/8/layout/cycle8"/>
    <dgm:cxn modelId="{A6E212E7-D5AF-44B2-9574-650DB0B4C941}" type="presParOf" srcId="{5AE7D385-5A45-444D-A48F-77E68B63CAB3}" destId="{7C130CC5-EEBD-491C-9A4E-84D118B5CC70}" srcOrd="8" destOrd="0" presId="urn:microsoft.com/office/officeart/2005/8/layout/cycle8"/>
    <dgm:cxn modelId="{E46AD734-F42C-4693-B241-CB368BAFFD90}" type="presParOf" srcId="{5AE7D385-5A45-444D-A48F-77E68B63CAB3}" destId="{A2EF8735-7B97-4D5C-94A8-E415527E9A19}" srcOrd="9" destOrd="0" presId="urn:microsoft.com/office/officeart/2005/8/layout/cycle8"/>
    <dgm:cxn modelId="{95D8FD29-CD3D-4DF0-8B43-746B23EE8D8E}" type="presParOf" srcId="{5AE7D385-5A45-444D-A48F-77E68B63CAB3}" destId="{EA2A71B5-2B92-4909-9399-622466B03794}" srcOrd="10" destOrd="0" presId="urn:microsoft.com/office/officeart/2005/8/layout/cycle8"/>
    <dgm:cxn modelId="{CFB04A1E-7CE6-4B60-AE10-C2965B702B83}" type="presParOf" srcId="{5AE7D385-5A45-444D-A48F-77E68B63CAB3}" destId="{307F783C-7542-4649-8197-6CD3E57FB114}" srcOrd="11" destOrd="0" presId="urn:microsoft.com/office/officeart/2005/8/layout/cycle8"/>
    <dgm:cxn modelId="{10EE99DD-6D3F-43BF-A0C2-90DC8E557DA9}" type="presParOf" srcId="{5AE7D385-5A45-444D-A48F-77E68B63CAB3}" destId="{711F0585-BCD3-4FB8-A02E-DDCC6FC007E3}" srcOrd="12" destOrd="0" presId="urn:microsoft.com/office/officeart/2005/8/layout/cycle8"/>
    <dgm:cxn modelId="{D12AEF79-D4E9-4341-911F-46FF63D8B0A3}" type="presParOf" srcId="{5AE7D385-5A45-444D-A48F-77E68B63CAB3}" destId="{5122D942-F153-4E8F-8A5C-32545A4FAC85}" srcOrd="13" destOrd="0" presId="urn:microsoft.com/office/officeart/2005/8/layout/cycle8"/>
    <dgm:cxn modelId="{D1F825DA-450A-4062-9669-EA8D203F4A5A}" type="presParOf" srcId="{5AE7D385-5A45-444D-A48F-77E68B63CAB3}" destId="{5700CB57-3519-44A4-9F86-F941C8D561C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C399CB-490A-4010-9110-36F78A4637A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2D42D-0C85-41A1-AF1C-49394AECE45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 b="1" dirty="0" smtClean="0"/>
            <a:t>Soft</a:t>
          </a:r>
          <a:r>
            <a:rPr lang="en-US" sz="2000" dirty="0" smtClean="0"/>
            <a:t> condensed </a:t>
          </a:r>
          <a:r>
            <a:rPr lang="en-US" sz="2000" b="1" dirty="0" smtClean="0"/>
            <a:t>matter</a:t>
          </a:r>
          <a:r>
            <a:rPr lang="en-US" sz="2000" dirty="0" smtClean="0"/>
            <a:t> &amp; life science, fluids</a:t>
          </a:r>
          <a:endParaRPr lang="en-US" sz="2000" dirty="0"/>
        </a:p>
      </dgm:t>
    </dgm:pt>
    <dgm:pt modelId="{2A7406B3-D8BE-4EEC-B2C6-0F385059E3B8}" type="parTrans" cxnId="{C437E057-8E78-47CD-B011-42DDD633076F}">
      <dgm:prSet/>
      <dgm:spPr/>
      <dgm:t>
        <a:bodyPr/>
        <a:lstStyle/>
        <a:p>
          <a:endParaRPr lang="en-US"/>
        </a:p>
      </dgm:t>
    </dgm:pt>
    <dgm:pt modelId="{D5281FAA-5164-4876-8751-1242901DC6D9}" type="sibTrans" cxnId="{C437E057-8E78-47CD-B011-42DDD633076F}">
      <dgm:prSet/>
      <dgm:spPr/>
      <dgm:t>
        <a:bodyPr/>
        <a:lstStyle/>
        <a:p>
          <a:endParaRPr lang="en-US"/>
        </a:p>
      </dgm:t>
    </dgm:pt>
    <dgm:pt modelId="{A16F6BA0-A4B7-4208-9D73-CC83716ED16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b="1" dirty="0" smtClean="0"/>
            <a:t>Chemistry,</a:t>
          </a:r>
          <a:r>
            <a:rPr lang="en-US" sz="2000" dirty="0" smtClean="0"/>
            <a:t> electrochemistry, spectroscopy, reaction cells, gases, </a:t>
          </a:r>
          <a:r>
            <a:rPr lang="en-US" sz="1600" dirty="0" smtClean="0"/>
            <a:t>	</a:t>
          </a:r>
          <a:r>
            <a:rPr lang="en-US" sz="1400" dirty="0" smtClean="0"/>
            <a:t>	</a:t>
          </a:r>
          <a:endParaRPr lang="en-US" sz="1400" dirty="0"/>
        </a:p>
      </dgm:t>
    </dgm:pt>
    <dgm:pt modelId="{91A33CBE-83A6-4F35-A45B-BD6B3465BAF5}" type="parTrans" cxnId="{75894D65-2756-4F01-AD02-57025B2CC2E1}">
      <dgm:prSet/>
      <dgm:spPr/>
      <dgm:t>
        <a:bodyPr/>
        <a:lstStyle/>
        <a:p>
          <a:endParaRPr lang="en-US"/>
        </a:p>
      </dgm:t>
    </dgm:pt>
    <dgm:pt modelId="{9D8607F9-4C84-4716-A17A-7DCF62867591}" type="sibTrans" cxnId="{75894D65-2756-4F01-AD02-57025B2CC2E1}">
      <dgm:prSet/>
      <dgm:spPr/>
      <dgm:t>
        <a:bodyPr/>
        <a:lstStyle/>
        <a:p>
          <a:endParaRPr lang="en-US"/>
        </a:p>
      </dgm:t>
    </dgm:pt>
    <dgm:pt modelId="{73716DDE-2671-4701-8480-F55D39120585}" type="pres">
      <dgm:prSet presAssocID="{65C399CB-490A-4010-9110-36F78A4637A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3F6DB6-8AE7-4B43-8EBE-6F4A9AF8D3B3}" type="pres">
      <dgm:prSet presAssocID="{65C399CB-490A-4010-9110-36F78A4637AD}" presName="wedge1" presStyleLbl="node1" presStyleIdx="0" presStyleCnt="2"/>
      <dgm:spPr/>
      <dgm:t>
        <a:bodyPr/>
        <a:lstStyle/>
        <a:p>
          <a:endParaRPr lang="en-US"/>
        </a:p>
      </dgm:t>
    </dgm:pt>
    <dgm:pt modelId="{6FD947A2-0520-473D-B8A3-DDD0019DF55F}" type="pres">
      <dgm:prSet presAssocID="{65C399CB-490A-4010-9110-36F78A4637AD}" presName="dummy1a" presStyleCnt="0"/>
      <dgm:spPr/>
    </dgm:pt>
    <dgm:pt modelId="{ED75F148-EF37-464C-AF6B-2A8F4B0AEE2D}" type="pres">
      <dgm:prSet presAssocID="{65C399CB-490A-4010-9110-36F78A4637AD}" presName="dummy1b" presStyleCnt="0"/>
      <dgm:spPr/>
    </dgm:pt>
    <dgm:pt modelId="{72CE0F81-16F1-4DF9-9529-EDC5533A010B}" type="pres">
      <dgm:prSet presAssocID="{65C399CB-490A-4010-9110-36F78A4637AD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0FDEB-BED1-4B05-8761-20FAFE7289F1}" type="pres">
      <dgm:prSet presAssocID="{65C399CB-490A-4010-9110-36F78A4637AD}" presName="wedge2" presStyleLbl="node1" presStyleIdx="1" presStyleCnt="2"/>
      <dgm:spPr/>
      <dgm:t>
        <a:bodyPr/>
        <a:lstStyle/>
        <a:p>
          <a:endParaRPr lang="en-US"/>
        </a:p>
      </dgm:t>
    </dgm:pt>
    <dgm:pt modelId="{BB893794-1B0A-4B02-966B-FE835C167527}" type="pres">
      <dgm:prSet presAssocID="{65C399CB-490A-4010-9110-36F78A4637AD}" presName="dummy2a" presStyleCnt="0"/>
      <dgm:spPr/>
    </dgm:pt>
    <dgm:pt modelId="{C7120921-645D-4C22-881F-7A05D51C36D1}" type="pres">
      <dgm:prSet presAssocID="{65C399CB-490A-4010-9110-36F78A4637AD}" presName="dummy2b" presStyleCnt="0"/>
      <dgm:spPr/>
    </dgm:pt>
    <dgm:pt modelId="{A954B218-4F21-4791-9464-4A15C3EBE0CD}" type="pres">
      <dgm:prSet presAssocID="{65C399CB-490A-4010-9110-36F78A4637AD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83130-42D3-4BF3-812E-6D8C16E8547D}" type="pres">
      <dgm:prSet presAssocID="{D5281FAA-5164-4876-8751-1242901DC6D9}" presName="arrowWedge1" presStyleLbl="fgSibTrans2D1" presStyleIdx="0" presStyleCnt="2"/>
      <dgm:spPr/>
    </dgm:pt>
    <dgm:pt modelId="{F9F7E210-5549-42D8-B6D0-543FC3B40C51}" type="pres">
      <dgm:prSet presAssocID="{9D8607F9-4C84-4716-A17A-7DCF62867591}" presName="arrowWedge2" presStyleLbl="fgSibTrans2D1" presStyleIdx="1" presStyleCnt="2"/>
      <dgm:spPr/>
    </dgm:pt>
  </dgm:ptLst>
  <dgm:cxnLst>
    <dgm:cxn modelId="{75894D65-2756-4F01-AD02-57025B2CC2E1}" srcId="{65C399CB-490A-4010-9110-36F78A4637AD}" destId="{A16F6BA0-A4B7-4208-9D73-CC83716ED163}" srcOrd="1" destOrd="0" parTransId="{91A33CBE-83A6-4F35-A45B-BD6B3465BAF5}" sibTransId="{9D8607F9-4C84-4716-A17A-7DCF62867591}"/>
    <dgm:cxn modelId="{AD65FACB-2057-455D-8828-455BC0F3C7B5}" type="presOf" srcId="{70E2D42D-0C85-41A1-AF1C-49394AECE452}" destId="{BD3F6DB6-8AE7-4B43-8EBE-6F4A9AF8D3B3}" srcOrd="0" destOrd="0" presId="urn:microsoft.com/office/officeart/2005/8/layout/cycle8"/>
    <dgm:cxn modelId="{D2CD3968-54DF-4609-A5C1-BE6DAF1C3F54}" type="presOf" srcId="{65C399CB-490A-4010-9110-36F78A4637AD}" destId="{73716DDE-2671-4701-8480-F55D39120585}" srcOrd="0" destOrd="0" presId="urn:microsoft.com/office/officeart/2005/8/layout/cycle8"/>
    <dgm:cxn modelId="{1CE404BA-AEC0-4A68-AEDA-5C5EEACD30EB}" type="presOf" srcId="{70E2D42D-0C85-41A1-AF1C-49394AECE452}" destId="{72CE0F81-16F1-4DF9-9529-EDC5533A010B}" srcOrd="1" destOrd="0" presId="urn:microsoft.com/office/officeart/2005/8/layout/cycle8"/>
    <dgm:cxn modelId="{9D211CC9-7757-4435-89F1-612C43913E72}" type="presOf" srcId="{A16F6BA0-A4B7-4208-9D73-CC83716ED163}" destId="{DFC0FDEB-BED1-4B05-8761-20FAFE7289F1}" srcOrd="0" destOrd="0" presId="urn:microsoft.com/office/officeart/2005/8/layout/cycle8"/>
    <dgm:cxn modelId="{C437E057-8E78-47CD-B011-42DDD633076F}" srcId="{65C399CB-490A-4010-9110-36F78A4637AD}" destId="{70E2D42D-0C85-41A1-AF1C-49394AECE452}" srcOrd="0" destOrd="0" parTransId="{2A7406B3-D8BE-4EEC-B2C6-0F385059E3B8}" sibTransId="{D5281FAA-5164-4876-8751-1242901DC6D9}"/>
    <dgm:cxn modelId="{A1962A70-CCB4-42E2-BBE3-601CF449DB48}" type="presOf" srcId="{A16F6BA0-A4B7-4208-9D73-CC83716ED163}" destId="{A954B218-4F21-4791-9464-4A15C3EBE0CD}" srcOrd="1" destOrd="0" presId="urn:microsoft.com/office/officeart/2005/8/layout/cycle8"/>
    <dgm:cxn modelId="{8C765031-563F-4894-A03B-CBFB8C7EACA7}" type="presParOf" srcId="{73716DDE-2671-4701-8480-F55D39120585}" destId="{BD3F6DB6-8AE7-4B43-8EBE-6F4A9AF8D3B3}" srcOrd="0" destOrd="0" presId="urn:microsoft.com/office/officeart/2005/8/layout/cycle8"/>
    <dgm:cxn modelId="{91E95B43-E126-4383-A064-2EA2540FC2F3}" type="presParOf" srcId="{73716DDE-2671-4701-8480-F55D39120585}" destId="{6FD947A2-0520-473D-B8A3-DDD0019DF55F}" srcOrd="1" destOrd="0" presId="urn:microsoft.com/office/officeart/2005/8/layout/cycle8"/>
    <dgm:cxn modelId="{0E857D88-6C68-49FA-99BD-70E62C5DC26D}" type="presParOf" srcId="{73716DDE-2671-4701-8480-F55D39120585}" destId="{ED75F148-EF37-464C-AF6B-2A8F4B0AEE2D}" srcOrd="2" destOrd="0" presId="urn:microsoft.com/office/officeart/2005/8/layout/cycle8"/>
    <dgm:cxn modelId="{0C0A4E07-886F-4F73-BF83-E76D41154342}" type="presParOf" srcId="{73716DDE-2671-4701-8480-F55D39120585}" destId="{72CE0F81-16F1-4DF9-9529-EDC5533A010B}" srcOrd="3" destOrd="0" presId="urn:microsoft.com/office/officeart/2005/8/layout/cycle8"/>
    <dgm:cxn modelId="{37592158-1FDB-4A73-8C6F-370BE63B5A80}" type="presParOf" srcId="{73716DDE-2671-4701-8480-F55D39120585}" destId="{DFC0FDEB-BED1-4B05-8761-20FAFE7289F1}" srcOrd="4" destOrd="0" presId="urn:microsoft.com/office/officeart/2005/8/layout/cycle8"/>
    <dgm:cxn modelId="{0457DC40-FAF2-4B9A-A6D5-53A3618EC280}" type="presParOf" srcId="{73716DDE-2671-4701-8480-F55D39120585}" destId="{BB893794-1B0A-4B02-966B-FE835C167527}" srcOrd="5" destOrd="0" presId="urn:microsoft.com/office/officeart/2005/8/layout/cycle8"/>
    <dgm:cxn modelId="{BEB9B81D-D8EA-4F4C-AFB8-6E7F32B0D90F}" type="presParOf" srcId="{73716DDE-2671-4701-8480-F55D39120585}" destId="{C7120921-645D-4C22-881F-7A05D51C36D1}" srcOrd="6" destOrd="0" presId="urn:microsoft.com/office/officeart/2005/8/layout/cycle8"/>
    <dgm:cxn modelId="{D50E7AD8-6BA7-4548-9758-08BD72773296}" type="presParOf" srcId="{73716DDE-2671-4701-8480-F55D39120585}" destId="{A954B218-4F21-4791-9464-4A15C3EBE0CD}" srcOrd="7" destOrd="0" presId="urn:microsoft.com/office/officeart/2005/8/layout/cycle8"/>
    <dgm:cxn modelId="{8B3FC91A-D42B-4585-A50D-30550C08C294}" type="presParOf" srcId="{73716DDE-2671-4701-8480-F55D39120585}" destId="{73083130-42D3-4BF3-812E-6D8C16E8547D}" srcOrd="8" destOrd="0" presId="urn:microsoft.com/office/officeart/2005/8/layout/cycle8"/>
    <dgm:cxn modelId="{FA42C596-C64B-4607-A06C-FC945CD47D94}" type="presParOf" srcId="{73716DDE-2671-4701-8480-F55D39120585}" destId="{F9F7E210-5549-42D8-B6D0-543FC3B40C51}" srcOrd="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F6DB6-8AE7-4B43-8EBE-6F4A9AF8D3B3}">
      <dsp:nvSpPr>
        <dsp:cNvPr id="0" name=""/>
        <dsp:cNvSpPr/>
      </dsp:nvSpPr>
      <dsp:spPr>
        <a:xfrm>
          <a:off x="2762709" y="309975"/>
          <a:ext cx="4005834" cy="4005834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Bio </a:t>
          </a:r>
          <a:r>
            <a:rPr lang="en-US" sz="2000" kern="1200" dirty="0" err="1"/>
            <a:t>deuteration</a:t>
          </a:r>
          <a:endParaRPr lang="en-US" sz="2000" kern="1200" dirty="0"/>
        </a:p>
      </dsp:txBody>
      <dsp:txXfrm>
        <a:off x="4873878" y="1158830"/>
        <a:ext cx="1430655" cy="1192212"/>
      </dsp:txXfrm>
    </dsp:sp>
    <dsp:sp modelId="{DFC0FDEB-BED1-4B05-8761-20FAFE7289F1}">
      <dsp:nvSpPr>
        <dsp:cNvPr id="0" name=""/>
        <dsp:cNvSpPr/>
      </dsp:nvSpPr>
      <dsp:spPr>
        <a:xfrm>
          <a:off x="2680207" y="453040"/>
          <a:ext cx="4005834" cy="4005834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Protein Crystallography</a:t>
          </a:r>
        </a:p>
      </dsp:txBody>
      <dsp:txXfrm>
        <a:off x="3633977" y="3052064"/>
        <a:ext cx="2145982" cy="1049147"/>
      </dsp:txXfrm>
    </dsp:sp>
    <dsp:sp modelId="{A144E482-5D36-452C-803D-5084DCE5E765}">
      <dsp:nvSpPr>
        <dsp:cNvPr id="0" name=""/>
        <dsp:cNvSpPr/>
      </dsp:nvSpPr>
      <dsp:spPr>
        <a:xfrm>
          <a:off x="2597706" y="309975"/>
          <a:ext cx="4005834" cy="4005834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Chemical </a:t>
          </a:r>
          <a:r>
            <a:rPr lang="en-US" sz="2000" kern="1200" dirty="0" err="1"/>
            <a:t>Deuteration</a:t>
          </a:r>
          <a:r>
            <a:rPr lang="en-US" sz="2000" kern="1200" dirty="0"/>
            <a:t>	</a:t>
          </a:r>
        </a:p>
      </dsp:txBody>
      <dsp:txXfrm>
        <a:off x="3061715" y="1158830"/>
        <a:ext cx="1430655" cy="1192212"/>
      </dsp:txXfrm>
    </dsp:sp>
    <dsp:sp modelId="{73083130-42D3-4BF3-812E-6D8C16E8547D}">
      <dsp:nvSpPr>
        <dsp:cNvPr id="0" name=""/>
        <dsp:cNvSpPr/>
      </dsp:nvSpPr>
      <dsp:spPr>
        <a:xfrm>
          <a:off x="2515059" y="61995"/>
          <a:ext cx="4501794" cy="450179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F37EF-818A-4AC3-87ED-9ADA7D2EF9DD}">
      <dsp:nvSpPr>
        <dsp:cNvPr id="0" name=""/>
        <dsp:cNvSpPr/>
      </dsp:nvSpPr>
      <dsp:spPr>
        <a:xfrm>
          <a:off x="2432227" y="204807"/>
          <a:ext cx="4501794" cy="450179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DE090-2ECF-4447-B3DC-D890F0B8050E}">
      <dsp:nvSpPr>
        <dsp:cNvPr id="0" name=""/>
        <dsp:cNvSpPr/>
      </dsp:nvSpPr>
      <dsp:spPr>
        <a:xfrm>
          <a:off x="2349396" y="61995"/>
          <a:ext cx="4501794" cy="450179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B9512-E22A-4B45-B9AB-5A372F5C97D4}">
      <dsp:nvSpPr>
        <dsp:cNvPr id="0" name=""/>
        <dsp:cNvSpPr/>
      </dsp:nvSpPr>
      <dsp:spPr>
        <a:xfrm>
          <a:off x="1826959" y="317091"/>
          <a:ext cx="4097802" cy="4097802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Installation  of labs &amp; workshops</a:t>
          </a:r>
          <a:endParaRPr lang="en-US" sz="2100" kern="1200" dirty="0"/>
        </a:p>
      </dsp:txBody>
      <dsp:txXfrm>
        <a:off x="3986598" y="1185435"/>
        <a:ext cx="1463500" cy="1219584"/>
      </dsp:txXfrm>
    </dsp:sp>
    <dsp:sp modelId="{A637B5C6-DE7F-44F1-9EC5-7C6DBF415B6D}">
      <dsp:nvSpPr>
        <dsp:cNvPr id="0" name=""/>
        <dsp:cNvSpPr/>
      </dsp:nvSpPr>
      <dsp:spPr>
        <a:xfrm>
          <a:off x="1794524" y="513394"/>
          <a:ext cx="4097802" cy="4097802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ESS project support</a:t>
          </a:r>
          <a:endParaRPr lang="en-US" sz="2100" kern="1200" dirty="0"/>
        </a:p>
      </dsp:txBody>
      <dsp:txXfrm>
        <a:off x="2770191" y="3172087"/>
        <a:ext cx="2195251" cy="1073233"/>
      </dsp:txXfrm>
    </dsp:sp>
    <dsp:sp modelId="{7C130CC5-EEBD-491C-9A4E-84D118B5CC70}">
      <dsp:nvSpPr>
        <dsp:cNvPr id="0" name=""/>
        <dsp:cNvSpPr/>
      </dsp:nvSpPr>
      <dsp:spPr>
        <a:xfrm>
          <a:off x="1658168" y="317091"/>
          <a:ext cx="4097802" cy="4097802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User laboratories</a:t>
          </a:r>
          <a:endParaRPr lang="en-US" sz="2100" kern="1200" dirty="0"/>
        </a:p>
      </dsp:txBody>
      <dsp:txXfrm>
        <a:off x="2132830" y="1185435"/>
        <a:ext cx="1463500" cy="1219584"/>
      </dsp:txXfrm>
    </dsp:sp>
    <dsp:sp modelId="{711F0585-BCD3-4FB8-A02E-DDCC6FC007E3}">
      <dsp:nvSpPr>
        <dsp:cNvPr id="0" name=""/>
        <dsp:cNvSpPr/>
      </dsp:nvSpPr>
      <dsp:spPr>
        <a:xfrm>
          <a:off x="1573623" y="63418"/>
          <a:ext cx="4605149" cy="460514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2D942-F153-4E8F-8A5C-32545A4FAC85}">
      <dsp:nvSpPr>
        <dsp:cNvPr id="0" name=""/>
        <dsp:cNvSpPr/>
      </dsp:nvSpPr>
      <dsp:spPr>
        <a:xfrm>
          <a:off x="1540850" y="259461"/>
          <a:ext cx="4605149" cy="460514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0CB57-3519-44A4-9F86-F941C8D561C0}">
      <dsp:nvSpPr>
        <dsp:cNvPr id="0" name=""/>
        <dsp:cNvSpPr/>
      </dsp:nvSpPr>
      <dsp:spPr>
        <a:xfrm>
          <a:off x="1404156" y="63418"/>
          <a:ext cx="4605149" cy="460514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F6DB6-8AE7-4B43-8EBE-6F4A9AF8D3B3}">
      <dsp:nvSpPr>
        <dsp:cNvPr id="0" name=""/>
        <dsp:cNvSpPr/>
      </dsp:nvSpPr>
      <dsp:spPr>
        <a:xfrm>
          <a:off x="2775584" y="363507"/>
          <a:ext cx="4005834" cy="4005834"/>
        </a:xfrm>
        <a:prstGeom prst="pie">
          <a:avLst>
            <a:gd name="adj1" fmla="val 16200000"/>
            <a:gd name="adj2" fmla="val 540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Soft</a:t>
          </a:r>
          <a:r>
            <a:rPr lang="en-US" sz="2000" kern="1200" dirty="0" smtClean="0"/>
            <a:t> condensed </a:t>
          </a:r>
          <a:r>
            <a:rPr lang="en-US" sz="2000" b="1" kern="1200" dirty="0" smtClean="0"/>
            <a:t>matter</a:t>
          </a:r>
          <a:r>
            <a:rPr lang="en-US" sz="2000" kern="1200" dirty="0" smtClean="0"/>
            <a:t> &amp; life science, fluids</a:t>
          </a:r>
          <a:endParaRPr lang="en-US" sz="2000" kern="1200" dirty="0"/>
        </a:p>
      </dsp:txBody>
      <dsp:txXfrm>
        <a:off x="4964487" y="1412655"/>
        <a:ext cx="1430655" cy="1907540"/>
      </dsp:txXfrm>
    </dsp:sp>
    <dsp:sp modelId="{DFC0FDEB-BED1-4B05-8761-20FAFE7289F1}">
      <dsp:nvSpPr>
        <dsp:cNvPr id="0" name=""/>
        <dsp:cNvSpPr/>
      </dsp:nvSpPr>
      <dsp:spPr>
        <a:xfrm>
          <a:off x="2584830" y="363507"/>
          <a:ext cx="4005834" cy="400583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Chemistry,</a:t>
          </a:r>
          <a:r>
            <a:rPr lang="en-US" sz="2000" kern="1200" dirty="0" smtClean="0"/>
            <a:t> electrochemistry, spectroscopy, reaction cells, gases, </a:t>
          </a:r>
          <a:r>
            <a:rPr lang="en-US" sz="1600" kern="1200" dirty="0" smtClean="0"/>
            <a:t>	</a:t>
          </a:r>
          <a:r>
            <a:rPr lang="en-US" sz="1400" kern="1200" dirty="0" smtClean="0"/>
            <a:t>	</a:t>
          </a:r>
          <a:endParaRPr lang="en-US" sz="1400" kern="1200" dirty="0"/>
        </a:p>
      </dsp:txBody>
      <dsp:txXfrm>
        <a:off x="2971107" y="1412655"/>
        <a:ext cx="1430655" cy="1907540"/>
      </dsp:txXfrm>
    </dsp:sp>
    <dsp:sp modelId="{73083130-42D3-4BF3-812E-6D8C16E8547D}">
      <dsp:nvSpPr>
        <dsp:cNvPr id="0" name=""/>
        <dsp:cNvSpPr/>
      </dsp:nvSpPr>
      <dsp:spPr>
        <a:xfrm>
          <a:off x="2527604" y="115527"/>
          <a:ext cx="4501794" cy="4501794"/>
        </a:xfrm>
        <a:prstGeom prst="circularArrow">
          <a:avLst>
            <a:gd name="adj1" fmla="val 5085"/>
            <a:gd name="adj2" fmla="val 327528"/>
            <a:gd name="adj3" fmla="val 50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7E210-5549-42D8-B6D0-543FC3B40C51}">
      <dsp:nvSpPr>
        <dsp:cNvPr id="0" name=""/>
        <dsp:cNvSpPr/>
      </dsp:nvSpPr>
      <dsp:spPr>
        <a:xfrm>
          <a:off x="2336850" y="115527"/>
          <a:ext cx="4501794" cy="4501794"/>
        </a:xfrm>
        <a:prstGeom prst="circularArrow">
          <a:avLst>
            <a:gd name="adj1" fmla="val 5085"/>
            <a:gd name="adj2" fmla="val 327528"/>
            <a:gd name="adj3" fmla="val 158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2024-05-14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8B65B-13E9-124A-9C1D-BA529A5BB4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8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two slides will give you an overview of the SULF team and the budget. The SULF team consists of 4 full time employees since Harald joined SULF in January of 22.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00572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Small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description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about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Inkind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782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2024-05-14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6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.jpe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onika.hartl@ess.eu" TargetMode="External"/><Relationship Id="rId5" Type="http://schemas.openxmlformats.org/officeDocument/2006/relationships/hyperlink" Target="mailto:alice.Corani@ess.eu" TargetMode="Externa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image" Target="../media/image6.jpeg"/><Relationship Id="rId21" Type="http://schemas.openxmlformats.org/officeDocument/2006/relationships/image" Target="../media/image50.png"/><Relationship Id="rId7" Type="http://schemas.openxmlformats.org/officeDocument/2006/relationships/image" Target="../media/image11.png"/><Relationship Id="rId12" Type="http://schemas.openxmlformats.org/officeDocument/2006/relationships/image" Target="../media/image42.png"/><Relationship Id="rId17" Type="http://schemas.openxmlformats.org/officeDocument/2006/relationships/image" Target="../media/image16.png"/><Relationship Id="rId2" Type="http://schemas.openxmlformats.org/officeDocument/2006/relationships/image" Target="../media/image5.pn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8.jpeg"/><Relationship Id="rId15" Type="http://schemas.openxmlformats.org/officeDocument/2006/relationships/image" Target="../media/image45.png"/><Relationship Id="rId10" Type="http://schemas.openxmlformats.org/officeDocument/2006/relationships/image" Target="../media/image14.jpg"/><Relationship Id="rId19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13.jpg"/><Relationship Id="rId14" Type="http://schemas.openxmlformats.org/officeDocument/2006/relationships/image" Target="../media/image44.png"/><Relationship Id="rId22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8" Type="http://schemas.openxmlformats.org/officeDocument/2006/relationships/image" Target="../media/image22.png"/><Relationship Id="rId3" Type="http://schemas.openxmlformats.org/officeDocument/2006/relationships/diagramData" Target="../diagrams/data1.xml"/><Relationship Id="rId21" Type="http://schemas.openxmlformats.org/officeDocument/2006/relationships/image" Target="../media/image18.png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9.svg"/><Relationship Id="rId10" Type="http://schemas.openxmlformats.org/officeDocument/2006/relationships/image" Target="../media/image12.jpg"/><Relationship Id="rId19" Type="http://schemas.openxmlformats.org/officeDocument/2006/relationships/image" Target="../media/image2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3.jpg"/><Relationship Id="rId7" Type="http://schemas.openxmlformats.org/officeDocument/2006/relationships/hyperlink" Target="mailto:demax@ess.eu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zoe.fisher@ess.eu" TargetMode="External"/><Relationship Id="rId5" Type="http://schemas.openxmlformats.org/officeDocument/2006/relationships/hyperlink" Target="https://europeanspallationsource.se/node/247917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openxmlformats.org/officeDocument/2006/relationships/diagramData" Target="../diagrams/data2.xml"/><Relationship Id="rId21" Type="http://schemas.microsoft.com/office/2007/relationships/hdphoto" Target="../media/hdphoto5.wdp"/><Relationship Id="rId7" Type="http://schemas.microsoft.com/office/2007/relationships/diagramDrawing" Target="../diagrams/drawing2.xml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5" Type="http://schemas.microsoft.com/office/2007/relationships/hdphoto" Target="../media/hdphoto2.wdp"/><Relationship Id="rId23" Type="http://schemas.openxmlformats.org/officeDocument/2006/relationships/image" Target="../media/image11.png"/><Relationship Id="rId10" Type="http://schemas.openxmlformats.org/officeDocument/2006/relationships/image" Target="../media/image9.jpeg"/><Relationship Id="rId19" Type="http://schemas.microsoft.com/office/2007/relationships/hdphoto" Target="../media/hdphoto4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Relationship Id="rId14" Type="http://schemas.openxmlformats.org/officeDocument/2006/relationships/image" Target="../media/image26.png"/><Relationship Id="rId2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onika.hartl@ess.eu" TargetMode="External"/><Relationship Id="rId2" Type="http://schemas.openxmlformats.org/officeDocument/2006/relationships/hyperlink" Target="mailto:Katrin.Michel@ess.eu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Monika.hartl@ess.eu" TargetMode="Externa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Chemistry and Life Science Support (CLS)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smtClean="0"/>
              <a:t>Monika Hartl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2024-05-14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3592" y="3927656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SSD Division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165200" y="1548114"/>
            <a:ext cx="2251598" cy="3438333"/>
            <a:chOff x="9090887" y="1522834"/>
            <a:chExt cx="2251598" cy="34383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92DCC8-EBF6-EC42-8F0F-062B48DF2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23" t="21" r="14081" b="-21"/>
            <a:stretch/>
          </p:blipFill>
          <p:spPr>
            <a:xfrm>
              <a:off x="10635539" y="2407511"/>
              <a:ext cx="587386" cy="8043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9" t="12903" r="29206" b="36158"/>
            <a:stretch/>
          </p:blipFill>
          <p:spPr>
            <a:xfrm>
              <a:off x="9091596" y="1522834"/>
              <a:ext cx="660367" cy="799156"/>
            </a:xfrm>
            <a:prstGeom prst="rect">
              <a:avLst/>
            </a:prstGeom>
            <a:ln w="53975">
              <a:noFill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9090887" y="2374262"/>
              <a:ext cx="2209675" cy="2572666"/>
              <a:chOff x="4449828" y="991721"/>
              <a:chExt cx="2209675" cy="257266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6071867-B518-0245-836F-9F1581D76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81" t="-1083"/>
              <a:stretch/>
            </p:blipFill>
            <p:spPr>
              <a:xfrm>
                <a:off x="5225599" y="1889848"/>
                <a:ext cx="621570" cy="827684"/>
              </a:xfrm>
              <a:prstGeom prst="rect">
                <a:avLst/>
              </a:prstGeom>
            </p:spPr>
          </p:pic>
          <p:pic>
            <p:nvPicPr>
              <p:cNvPr id="18" name="FD892377-81F1-4E73-8BE1-E7E0C6CE7C71" descr="PXL_20230513_115824355.MP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4" t="10620" r="25284" b="24099"/>
              <a:stretch/>
            </p:blipFill>
            <p:spPr bwMode="auto">
              <a:xfrm>
                <a:off x="5250755" y="2769468"/>
                <a:ext cx="593305" cy="794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906660" y="1939661"/>
                <a:ext cx="827686" cy="67800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44F1808-5862-2A4F-E1F6-B48833085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9828" y="991721"/>
                <a:ext cx="671301" cy="815579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9641"/>
            <a:stretch/>
          </p:blipFill>
          <p:spPr>
            <a:xfrm>
              <a:off x="10581061" y="1561983"/>
              <a:ext cx="641864" cy="7542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F3B820-818F-CCE7-72C6-A6E852F04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64743" y="2415792"/>
              <a:ext cx="656436" cy="80270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7D0A84-9013-D64B-A9E8-4205AB563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4" r="18531" b="12307"/>
            <a:stretch/>
          </p:blipFill>
          <p:spPr>
            <a:xfrm>
              <a:off x="9858435" y="1529737"/>
              <a:ext cx="638015" cy="81874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B0EB49-A481-A5B3-4EFA-03FA22BA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1540" y="3299839"/>
              <a:ext cx="620423" cy="8141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C8FF52-5D11-E091-5D48-F78F5E446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6" t="8314" r="66123" b="57280"/>
            <a:stretch/>
          </p:blipFill>
          <p:spPr>
            <a:xfrm>
              <a:off x="10622561" y="4142316"/>
              <a:ext cx="719924" cy="818851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3877" y="4131767"/>
            <a:ext cx="604373" cy="8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324177"/>
              </p:ext>
            </p:extLst>
          </p:nvPr>
        </p:nvGraphicFramePr>
        <p:xfrm>
          <a:off x="1320397" y="1309359"/>
          <a:ext cx="9366250" cy="476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6" y="178692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CLS -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SCSE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586" y="844345"/>
            <a:ext cx="9360000" cy="507076"/>
          </a:xfrm>
        </p:spPr>
        <p:txBody>
          <a:bodyPr/>
          <a:lstStyle/>
          <a:p>
            <a:r>
              <a:rPr lang="en-GB" dirty="0" smtClean="0"/>
              <a:t>Soft Matter and Chemistry Sample Environment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2DCC8-EBF6-EC42-8F0F-062B48DF26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23" t="21" r="14081" b="-21"/>
          <a:stretch/>
        </p:blipFill>
        <p:spPr>
          <a:xfrm>
            <a:off x="7855223" y="1470577"/>
            <a:ext cx="587386" cy="8043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9" t="12903" r="29206" b="36158"/>
          <a:stretch/>
        </p:blipFill>
        <p:spPr>
          <a:xfrm>
            <a:off x="3336827" y="1545470"/>
            <a:ext cx="660367" cy="799156"/>
          </a:xfrm>
          <a:prstGeom prst="rect">
            <a:avLst/>
          </a:prstGeom>
          <a:ln w="53975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941676" y="150344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Alice Corani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42609" y="1375896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Harald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Schneider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10023" y="265187"/>
            <a:ext cx="7751135" cy="40011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Design, setup, maintain &amp; operate sample environment equipment.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19BEA6-4A09-3071-77D5-58F59718EDB7}"/>
              </a:ext>
            </a:extLst>
          </p:cNvPr>
          <p:cNvSpPr txBox="1"/>
          <p:nvPr/>
        </p:nvSpPr>
        <p:spPr>
          <a:xfrm>
            <a:off x="424251" y="2537705"/>
            <a:ext cx="3293316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Humidity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Gas flow / gas adsorption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Reaction Cells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In-situ experiments (e.g. spectroscopy)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9BEA6-4A09-3071-77D5-58F59718EDB7}"/>
              </a:ext>
            </a:extLst>
          </p:cNvPr>
          <p:cNvSpPr txBox="1"/>
          <p:nvPr/>
        </p:nvSpPr>
        <p:spPr>
          <a:xfrm>
            <a:off x="8279051" y="2481273"/>
            <a:ext cx="3655682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Liquids (liquid/solid; liquid/liquid)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Liquid flow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Thermalized liquid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Shear/Rheology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71497" y="2162911"/>
            <a:ext cx="875694" cy="611777"/>
            <a:chOff x="6424737" y="2354023"/>
            <a:chExt cx="875694" cy="611777"/>
          </a:xfrm>
        </p:grpSpPr>
        <p:sp>
          <p:nvSpPr>
            <p:cNvPr id="11" name="Parallelogram 10"/>
            <p:cNvSpPr/>
            <p:nvPr/>
          </p:nvSpPr>
          <p:spPr>
            <a:xfrm>
              <a:off x="6424737" y="2705900"/>
              <a:ext cx="875694" cy="247962"/>
            </a:xfrm>
            <a:prstGeom prst="parallelogram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497" y="2354023"/>
              <a:ext cx="611777" cy="61177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844597" y="4438876"/>
            <a:ext cx="895118" cy="781626"/>
            <a:chOff x="4844596" y="4183389"/>
            <a:chExt cx="939113" cy="1037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167" b="27333" l="48500" r="65167">
                          <a14:foregroundMark x1="55833" y1="20333" x2="55833" y2="20333"/>
                          <a14:foregroundMark x1="54833" y1="20333" x2="54833" y2="20333"/>
                          <a14:foregroundMark x1="55667" y1="24417" x2="55667" y2="24417"/>
                          <a14:foregroundMark x1="60750" y1="20583" x2="60750" y2="20583"/>
                          <a14:foregroundMark x1="59750" y1="19667" x2="59750" y2="19667"/>
                          <a14:foregroundMark x1="61667" y1="19500" x2="61667" y2="19500"/>
                        </a14:backgroundRemoval>
                      </a14:imgEffect>
                    </a14:imgLayer>
                  </a14:imgProps>
                </a:ext>
              </a:extLst>
            </a:blip>
            <a:srcRect l="46488" t="7038" r="32692" b="70909"/>
            <a:stretch/>
          </p:blipFill>
          <p:spPr>
            <a:xfrm>
              <a:off x="4844596" y="4225782"/>
              <a:ext cx="939113" cy="99472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50" b="29000" l="72167" r="91500">
                          <a14:foregroundMark x1="82833" y1="24333" x2="82833" y2="24333"/>
                          <a14:foregroundMark x1="82667" y1="25417" x2="82667" y2="25417"/>
                          <a14:foregroundMark x1="82417" y1="26500" x2="82417" y2="26500"/>
                          <a14:foregroundMark x1="88333" y1="21000" x2="88333" y2="21000"/>
                          <a14:foregroundMark x1="89000" y1="16667" x2="89000" y2="16667"/>
                          <a14:foregroundMark x1="86417" y1="11583" x2="86417" y2="11583"/>
                          <a14:foregroundMark x1="82417" y1="10917" x2="82417" y2="10917"/>
                          <a14:foregroundMark x1="77500" y1="12000" x2="77500" y2="12000"/>
                          <a14:foregroundMark x1="75167" y1="16500" x2="75167" y2="16500"/>
                          <a14:foregroundMark x1="76833" y1="20750" x2="76833" y2="20750"/>
                          <a14:foregroundMark x1="83917" y1="19500" x2="83917" y2="19500"/>
                        </a14:backgroundRemoval>
                      </a14:imgEffect>
                    </a14:imgLayer>
                  </a14:imgProps>
                </a:ext>
              </a:extLst>
            </a:blip>
            <a:srcRect l="71739" t="6221" r="7852" b="69260"/>
            <a:stretch/>
          </p:blipFill>
          <p:spPr>
            <a:xfrm>
              <a:off x="5271283" y="4183389"/>
              <a:ext cx="512426" cy="6156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6347685" y="6185292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Luca Sagliano (50%)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Mech. Engineer (central)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/>
          <a:srcRect l="12000" r="8871"/>
          <a:stretch/>
        </p:blipFill>
        <p:spPr>
          <a:xfrm>
            <a:off x="5660954" y="5940343"/>
            <a:ext cx="659609" cy="83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3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1282" y="163070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CLS-SCSE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81956" y="785993"/>
            <a:ext cx="11031518" cy="507076"/>
          </a:xfrm>
        </p:spPr>
        <p:txBody>
          <a:bodyPr/>
          <a:lstStyle/>
          <a:p>
            <a:r>
              <a:rPr lang="en-GB" dirty="0" smtClean="0"/>
              <a:t>Workshop in D04, ground floor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51282" y="1412698"/>
            <a:ext cx="4040159" cy="4956404"/>
            <a:chOff x="663294" y="1400798"/>
            <a:chExt cx="4040159" cy="4956404"/>
          </a:xfrm>
        </p:grpSpPr>
        <p:grpSp>
          <p:nvGrpSpPr>
            <p:cNvPr id="7" name="Group 6"/>
            <p:cNvGrpSpPr/>
            <p:nvPr/>
          </p:nvGrpSpPr>
          <p:grpSpPr>
            <a:xfrm>
              <a:off x="738882" y="1400798"/>
              <a:ext cx="3964571" cy="4956404"/>
              <a:chOff x="530684" y="1280404"/>
              <a:chExt cx="3964571" cy="495640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003548" y="1459662"/>
                <a:ext cx="3491707" cy="4777146"/>
                <a:chOff x="513567" y="1768663"/>
                <a:chExt cx="3491707" cy="4777146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521"/>
                <a:stretch/>
              </p:blipFill>
              <p:spPr>
                <a:xfrm>
                  <a:off x="513567" y="1768663"/>
                  <a:ext cx="3491707" cy="4777146"/>
                </a:xfrm>
                <a:prstGeom prst="rect">
                  <a:avLst/>
                </a:prstGeom>
                <a:ln w="63500">
                  <a:solidFill>
                    <a:schemeClr val="accent1">
                      <a:shade val="50000"/>
                    </a:schemeClr>
                  </a:solidFill>
                </a:ln>
              </p:spPr>
            </p:pic>
            <p:sp>
              <p:nvSpPr>
                <p:cNvPr id="18" name="Rectangle 17"/>
                <p:cNvSpPr/>
                <p:nvPr/>
              </p:nvSpPr>
              <p:spPr>
                <a:xfrm rot="21047270">
                  <a:off x="2273955" y="1979037"/>
                  <a:ext cx="1223669" cy="27111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Life science Lab (LOKI/ ESTIA, VESPA, SKADI)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rot="21012078">
                  <a:off x="1634995" y="3325796"/>
                  <a:ext cx="708675" cy="909142"/>
                </a:xfrm>
                <a:prstGeom prst="rect">
                  <a:avLst/>
                </a:prstGeom>
                <a:noFill/>
                <a:ln w="412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spectroscopy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21012078">
                  <a:off x="2745998" y="4602796"/>
                  <a:ext cx="1032780" cy="41820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appliances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21012078">
                  <a:off x="1736445" y="4211247"/>
                  <a:ext cx="764985" cy="536705"/>
                </a:xfrm>
                <a:prstGeom prst="rect">
                  <a:avLst/>
                </a:prstGeom>
                <a:noFill/>
                <a:ln w="476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Cold room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21099161">
                  <a:off x="572929" y="2189347"/>
                  <a:ext cx="1507164" cy="92778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Sample </a:t>
                  </a:r>
                  <a:r>
                    <a:rPr lang="en-US" b="1" dirty="0" err="1" smtClean="0">
                      <a:solidFill>
                        <a:schemeClr val="tx1"/>
                      </a:solidFill>
                    </a:rPr>
                    <a:t>Env</a:t>
                  </a:r>
                  <a:r>
                    <a:rPr lang="en-US" b="1" dirty="0" smtClean="0">
                      <a:solidFill>
                        <a:schemeClr val="tx1"/>
                      </a:solidFill>
                    </a:rPr>
                    <a:t>.</a:t>
                  </a:r>
                </a:p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 (57 m</a:t>
                  </a:r>
                  <a:r>
                    <a:rPr lang="en-US" b="1" baseline="30000" dirty="0">
                      <a:solidFill>
                        <a:schemeClr val="tx1"/>
                      </a:solidFill>
                    </a:rPr>
                    <a:t>2</a:t>
                  </a:r>
                  <a:r>
                    <a:rPr lang="en-US" b="1" dirty="0">
                      <a:solidFill>
                        <a:schemeClr val="tx1"/>
                      </a:solidFill>
                    </a:rPr>
                    <a:t>)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Rounded Rectangle 25"/>
              <p:cNvSpPr/>
              <p:nvPr/>
            </p:nvSpPr>
            <p:spPr>
              <a:xfrm>
                <a:off x="530684" y="1280404"/>
                <a:ext cx="1327889" cy="369332"/>
              </a:xfrm>
              <a:prstGeom prst="roundRect">
                <a:avLst/>
              </a:prstGeom>
              <a:solidFill>
                <a:schemeClr val="bg1"/>
              </a:solidFill>
              <a:ln w="28575"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Level 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92DCC8-EBF6-EC42-8F0F-062B48DF2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523" t="21" r="14081" b="-21"/>
            <a:stretch/>
          </p:blipFill>
          <p:spPr>
            <a:xfrm>
              <a:off x="940948" y="2656069"/>
              <a:ext cx="587386" cy="804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9" t="12903" r="29206" b="36158"/>
            <a:stretch/>
          </p:blipFill>
          <p:spPr>
            <a:xfrm>
              <a:off x="663294" y="1942282"/>
              <a:ext cx="660367" cy="799156"/>
            </a:xfrm>
            <a:prstGeom prst="rect">
              <a:avLst/>
            </a:prstGeom>
            <a:ln w="53975">
              <a:noFill/>
            </a:ln>
          </p:spPr>
        </p:pic>
      </p:grpSp>
      <p:sp>
        <p:nvSpPr>
          <p:cNvPr id="36" name="Content Placeholder 5"/>
          <p:cNvSpPr>
            <a:spLocks noGrp="1"/>
          </p:cNvSpPr>
          <p:nvPr>
            <p:ph idx="1"/>
          </p:nvPr>
        </p:nvSpPr>
        <p:spPr>
          <a:xfrm>
            <a:off x="5036542" y="773869"/>
            <a:ext cx="6849796" cy="4768062"/>
          </a:xfrm>
        </p:spPr>
        <p:txBody>
          <a:bodyPr/>
          <a:lstStyle/>
          <a:p>
            <a:r>
              <a:rPr lang="en-US" dirty="0" smtClean="0"/>
              <a:t>Access mainly </a:t>
            </a:r>
            <a:r>
              <a:rPr lang="en-US" dirty="0" smtClean="0"/>
              <a:t>through </a:t>
            </a:r>
            <a:r>
              <a:rPr lang="en-US" dirty="0" smtClean="0"/>
              <a:t>collaboration!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624994" y="1565697"/>
            <a:ext cx="7427670" cy="4829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NEED access to D04 </a:t>
            </a:r>
            <a:r>
              <a:rPr lang="en-US" sz="2000" b="1" dirty="0" smtClean="0">
                <a:solidFill>
                  <a:schemeClr val="tx1"/>
                </a:solidFill>
              </a:rPr>
              <a:t>workshop?</a:t>
            </a:r>
          </a:p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Write email to </a:t>
            </a:r>
            <a:r>
              <a:rPr lang="en-US" sz="2000" b="1" dirty="0" smtClean="0">
                <a:solidFill>
                  <a:schemeClr val="tx1"/>
                </a:solidFill>
                <a:hlinkClick r:id="rId5"/>
              </a:rPr>
              <a:t>alice.Corani@ess.eu</a:t>
            </a:r>
            <a:r>
              <a:rPr lang="en-US" sz="2000" b="1" dirty="0" smtClean="0">
                <a:solidFill>
                  <a:schemeClr val="tx1"/>
                </a:solidFill>
              </a:rPr>
              <a:t> or </a:t>
            </a:r>
            <a:r>
              <a:rPr lang="en-US" sz="2000" b="1" dirty="0" smtClean="0">
                <a:solidFill>
                  <a:schemeClr val="tx1"/>
                </a:solidFill>
                <a:hlinkClick r:id="rId6"/>
              </a:rPr>
              <a:t>monika.hartl@ess.eu</a:t>
            </a:r>
            <a:r>
              <a:rPr lang="en-US" sz="2000" b="1" dirty="0" smtClean="0">
                <a:solidFill>
                  <a:schemeClr val="tx1"/>
                </a:solidFill>
              </a:rPr>
              <a:t> with the following content: 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	(</a:t>
            </a:r>
            <a:r>
              <a:rPr lang="en-US" sz="2000" b="1" dirty="0" smtClean="0">
                <a:solidFill>
                  <a:schemeClr val="tx1"/>
                </a:solidFill>
              </a:rPr>
              <a:t>1) What have you planned on </a:t>
            </a:r>
            <a:r>
              <a:rPr lang="en-US" sz="2000" b="1" dirty="0" smtClean="0">
                <a:solidFill>
                  <a:schemeClr val="tx1"/>
                </a:solidFill>
              </a:rPr>
              <a:t>doing? How much 	      space do you need?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	(</a:t>
            </a:r>
            <a:r>
              <a:rPr lang="en-US" sz="2000" b="1" dirty="0" smtClean="0">
                <a:solidFill>
                  <a:schemeClr val="tx1"/>
                </a:solidFill>
              </a:rPr>
              <a:t>2) Start date and end date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	(</a:t>
            </a:r>
            <a:r>
              <a:rPr lang="en-US" sz="2000" b="1" dirty="0" smtClean="0">
                <a:solidFill>
                  <a:schemeClr val="tx1"/>
                </a:solidFill>
              </a:rPr>
              <a:t>3) Risk assessment as necessary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Note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  <a:r>
              <a:rPr lang="en-US" sz="2000" dirty="0" smtClean="0">
                <a:solidFill>
                  <a:schemeClr val="tx1"/>
                </a:solidFill>
              </a:rPr>
              <a:t>we are happy to host you, but there </a:t>
            </a:r>
            <a:r>
              <a:rPr lang="en-US" sz="2000" dirty="0" smtClean="0">
                <a:solidFill>
                  <a:schemeClr val="tx1"/>
                </a:solidFill>
              </a:rPr>
              <a:t>is limited space and workshop should not be used as storage area for equipment that is not being worked on actively. 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Safety:</a:t>
            </a:r>
            <a:r>
              <a:rPr lang="en-US" sz="2000" dirty="0" smtClean="0">
                <a:solidFill>
                  <a:schemeClr val="tx1"/>
                </a:solidFill>
              </a:rPr>
              <a:t> we need to know who is working on what and when.  We are responsible and we have to assure it is safe for everyone.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MSPS + CLS = SSD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pic>
        <p:nvPicPr>
          <p:cNvPr id="11" name="Picture 2" descr="image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6115" y="1999008"/>
            <a:ext cx="4679533" cy="352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05" y="2036376"/>
            <a:ext cx="4680847" cy="3512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3999" y="2473050"/>
            <a:ext cx="371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Joint CLS/MSPS l-N2 training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7734" y="2102442"/>
            <a:ext cx="4112793" cy="40011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CLS STAP visiting MSPS </a:t>
            </a:r>
            <a:r>
              <a:rPr lang="en-US" sz="2000" dirty="0" smtClean="0"/>
              <a:t>workshop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821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9910" y="1331682"/>
            <a:ext cx="8640000" cy="898699"/>
          </a:xfrm>
        </p:spPr>
        <p:txBody>
          <a:bodyPr/>
          <a:lstStyle/>
          <a:p>
            <a:r>
              <a:rPr lang="en-US" dirty="0" smtClean="0"/>
              <a:t>Thank </a:t>
            </a:r>
            <a:r>
              <a:rPr lang="en-US" dirty="0" smtClean="0"/>
              <a:t>you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92DCC8-EBF6-EC42-8F0F-062B48DF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3" t="21" r="14081" b="-21"/>
          <a:stretch/>
        </p:blipFill>
        <p:spPr>
          <a:xfrm>
            <a:off x="4306521" y="363422"/>
            <a:ext cx="587386" cy="8043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9" t="12903" r="29206" b="36158"/>
          <a:stretch/>
        </p:blipFill>
        <p:spPr>
          <a:xfrm>
            <a:off x="776428" y="362518"/>
            <a:ext cx="660367" cy="799156"/>
          </a:xfrm>
          <a:prstGeom prst="rect">
            <a:avLst/>
          </a:prstGeom>
          <a:ln w="53975"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2903310" y="308950"/>
            <a:ext cx="4547001" cy="852724"/>
            <a:chOff x="4449828" y="954576"/>
            <a:chExt cx="4547001" cy="8527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071867-B518-0245-836F-9F1581D76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81" t="-1083"/>
            <a:stretch/>
          </p:blipFill>
          <p:spPr>
            <a:xfrm>
              <a:off x="7114622" y="954576"/>
              <a:ext cx="621570" cy="827684"/>
            </a:xfrm>
            <a:prstGeom prst="rect">
              <a:avLst/>
            </a:prstGeom>
          </p:spPr>
        </p:pic>
        <p:pic>
          <p:nvPicPr>
            <p:cNvPr id="24" name="FD892377-81F1-4E73-8BE1-E7E0C6CE7C71" descr="PXL_20230513_115824355.MP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4" t="10620" r="25284" b="24099"/>
            <a:stretch/>
          </p:blipFill>
          <p:spPr bwMode="auto">
            <a:xfrm>
              <a:off x="8403524" y="970958"/>
              <a:ext cx="593305" cy="79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4F1808-5862-2A4F-E1F6-B4883308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828" y="991721"/>
              <a:ext cx="671301" cy="815579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9641"/>
          <a:stretch/>
        </p:blipFill>
        <p:spPr>
          <a:xfrm>
            <a:off x="2241850" y="384970"/>
            <a:ext cx="641864" cy="7542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F3B820-818F-CCE7-72C6-A6E852F04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5896" y="341715"/>
            <a:ext cx="656436" cy="80270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D0A84-9013-D64B-A9E8-4205AB5637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18531" b="12307"/>
          <a:stretch/>
        </p:blipFill>
        <p:spPr>
          <a:xfrm>
            <a:off x="1526460" y="352724"/>
            <a:ext cx="638015" cy="8187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0EB49-A481-A5B3-4EFA-03FA22BA1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08" y="331933"/>
            <a:ext cx="620423" cy="8141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C8FF52-5D11-E091-5D48-F78F5E4465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8314" r="66123" b="57280"/>
          <a:stretch/>
        </p:blipFill>
        <p:spPr>
          <a:xfrm>
            <a:off x="7496977" y="288537"/>
            <a:ext cx="731234" cy="83171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66" y="3254158"/>
            <a:ext cx="1057065" cy="6481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r="1645" b="17999"/>
          <a:stretch/>
        </p:blipFill>
        <p:spPr>
          <a:xfrm>
            <a:off x="8666788" y="3264920"/>
            <a:ext cx="1039746" cy="6765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08" y="3254158"/>
            <a:ext cx="942183" cy="7019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67" y="3260969"/>
            <a:ext cx="1046347" cy="6761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04067" y="3296406"/>
            <a:ext cx="1057503" cy="6450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317" y="313528"/>
            <a:ext cx="582046" cy="823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17" y="3315007"/>
            <a:ext cx="1040327" cy="6221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59" y="3302854"/>
            <a:ext cx="1034255" cy="6464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203" y="3254158"/>
            <a:ext cx="1047194" cy="6737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67" y="3296406"/>
            <a:ext cx="1075791" cy="6597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58" y="3290703"/>
            <a:ext cx="969614" cy="646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3716" y="4370904"/>
            <a:ext cx="91285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What we need from the instruments: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 include us in your planning for science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 make use of our expertise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 get informed what we have and what we plan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	   (outside of STAP meetings – come over to E04/D04/D08!)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90" y="193475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Where are we?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b="5600"/>
          <a:stretch/>
        </p:blipFill>
        <p:spPr>
          <a:xfrm>
            <a:off x="663790" y="1446417"/>
            <a:ext cx="7734803" cy="4878970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789" y="859128"/>
            <a:ext cx="10361262" cy="507076"/>
          </a:xfrm>
        </p:spPr>
        <p:txBody>
          <a:bodyPr/>
          <a:lstStyle/>
          <a:p>
            <a:r>
              <a:rPr lang="sv-SE" dirty="0" err="1" smtClean="0"/>
              <a:t>Locations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02938" y="1580658"/>
            <a:ext cx="5914413" cy="4621745"/>
            <a:chOff x="3119029" y="1575664"/>
            <a:chExt cx="5914413" cy="4621745"/>
          </a:xfrm>
        </p:grpSpPr>
        <p:sp>
          <p:nvSpPr>
            <p:cNvPr id="12" name="Rectangle 11"/>
            <p:cNvSpPr/>
            <p:nvPr/>
          </p:nvSpPr>
          <p:spPr>
            <a:xfrm rot="21132632">
              <a:off x="5156893" y="5557554"/>
              <a:ext cx="780752" cy="63985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D04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21438737">
              <a:off x="3119029" y="2514297"/>
              <a:ext cx="780752" cy="3066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D08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139519">
              <a:off x="8028608" y="2385688"/>
              <a:ext cx="1004834" cy="3499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E04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171650">
              <a:off x="6857322" y="1575664"/>
              <a:ext cx="944876" cy="3499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E03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89961" y="1412896"/>
            <a:ext cx="3397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u="sng" dirty="0" smtClean="0"/>
              <a:t>Chemistry and Life Science Support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1120 </a:t>
            </a:r>
            <a:r>
              <a:rPr lang="en-AU" dirty="0"/>
              <a:t>m</a:t>
            </a:r>
            <a:r>
              <a:rPr lang="en-AU" baseline="30000" dirty="0"/>
              <a:t>2</a:t>
            </a:r>
            <a:r>
              <a:rPr lang="en-AU" dirty="0"/>
              <a:t>, 25 </a:t>
            </a:r>
            <a:r>
              <a:rPr lang="en-AU" dirty="0" smtClean="0"/>
              <a:t>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4 buildings</a:t>
            </a:r>
          </a:p>
          <a:p>
            <a:endParaRPr lang="en-AU" dirty="0"/>
          </a:p>
          <a:p>
            <a:r>
              <a:rPr lang="en-AU" u="sng" dirty="0" smtClean="0"/>
              <a:t>Offices:</a:t>
            </a:r>
          </a:p>
          <a:p>
            <a:r>
              <a:rPr lang="en-AU" dirty="0" smtClean="0"/>
              <a:t>D08, E04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r>
              <a:rPr lang="en-AU" u="sng" dirty="0" smtClean="0"/>
              <a:t>and </a:t>
            </a:r>
            <a:endParaRPr lang="en-AU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</p:txBody>
      </p:sp>
      <p:sp>
        <p:nvSpPr>
          <p:cNvPr id="28" name="Rectangle 27"/>
          <p:cNvSpPr/>
          <p:nvPr/>
        </p:nvSpPr>
        <p:spPr>
          <a:xfrm rot="21152239">
            <a:off x="1910586" y="2570196"/>
            <a:ext cx="79189" cy="1440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4465" y="1535001"/>
            <a:ext cx="1569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RML (radioactive materials lab)</a:t>
            </a:r>
          </a:p>
        </p:txBody>
      </p:sp>
      <p:cxnSp>
        <p:nvCxnSpPr>
          <p:cNvPr id="7" name="Straight Arrow Connector 6"/>
          <p:cNvCxnSpPr>
            <a:stCxn id="2" idx="2"/>
            <a:endCxn id="28" idx="0"/>
          </p:cNvCxnSpPr>
          <p:nvPr/>
        </p:nvCxnSpPr>
        <p:spPr>
          <a:xfrm>
            <a:off x="1779017" y="2058221"/>
            <a:ext cx="161810" cy="512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829754" y="5706618"/>
            <a:ext cx="1500970" cy="5343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Installation started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004235-7FC2-D478-6CB4-440F9EB27EA4}"/>
              </a:ext>
            </a:extLst>
          </p:cNvPr>
          <p:cNvGrpSpPr/>
          <p:nvPr/>
        </p:nvGrpSpPr>
        <p:grpSpPr>
          <a:xfrm>
            <a:off x="9145433" y="3693675"/>
            <a:ext cx="612253" cy="722552"/>
            <a:chOff x="10149019" y="5864519"/>
            <a:chExt cx="612253" cy="72255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AE0A061-BE17-8E52-7BA7-C1BE27CDD48C}"/>
                </a:ext>
              </a:extLst>
            </p:cNvPr>
            <p:cNvSpPr/>
            <p:nvPr/>
          </p:nvSpPr>
          <p:spPr>
            <a:xfrm>
              <a:off x="10149019" y="5864519"/>
              <a:ext cx="612253" cy="7225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und-university-logo2.png">
              <a:extLst>
                <a:ext uri="{FF2B5EF4-FFF2-40B4-BE49-F238E27FC236}">
                  <a16:creationId xmlns:a16="http://schemas.microsoft.com/office/drawing/2014/main" id="{56EE30E2-29FD-3BF9-0D8C-FA54EB96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549" y="5962799"/>
              <a:ext cx="409737" cy="546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8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2824" y="329845"/>
            <a:ext cx="9360000" cy="657339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  FOOTER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2824" y="1375098"/>
            <a:ext cx="5792094" cy="5008285"/>
          </a:xfrm>
        </p:spPr>
        <p:txBody>
          <a:bodyPr/>
          <a:lstStyle/>
          <a:p>
            <a:r>
              <a:rPr lang="en-US" b="1" dirty="0" smtClean="0"/>
              <a:t>- </a:t>
            </a:r>
            <a:r>
              <a:rPr lang="en-US" b="1" dirty="0" err="1" smtClean="0"/>
              <a:t>Deuteration</a:t>
            </a:r>
            <a:r>
              <a:rPr lang="en-US" b="1" dirty="0" smtClean="0"/>
              <a:t> of samples (all areas)</a:t>
            </a:r>
          </a:p>
          <a:p>
            <a:r>
              <a:rPr lang="en-US" b="1" dirty="0" smtClean="0"/>
              <a:t>- User Laboratories (not materials engineering, high pressure -&gt; MSPS)</a:t>
            </a:r>
          </a:p>
          <a:p>
            <a:r>
              <a:rPr lang="en-US" b="1" dirty="0" smtClean="0"/>
              <a:t>- Sample Environment for chemistry (gas handling, optical, electrochemistry,…) and soft matter (liquids, rheology, humidity,…)</a:t>
            </a:r>
          </a:p>
          <a:p>
            <a:pPr marL="144000" lvl="1" indent="0">
              <a:buNone/>
            </a:pPr>
            <a:r>
              <a:rPr lang="en-US" dirty="0" smtClean="0"/>
              <a:t>Also heavily involved in:</a:t>
            </a:r>
          </a:p>
          <a:p>
            <a:pPr lvl="1">
              <a:buFontTx/>
              <a:buChar char="-"/>
            </a:pPr>
            <a:r>
              <a:rPr lang="en-US" dirty="0" smtClean="0"/>
              <a:t>ESS proposal system (user office)</a:t>
            </a:r>
          </a:p>
          <a:p>
            <a:pPr lvl="1">
              <a:buFontTx/>
              <a:buChar char="-"/>
            </a:pPr>
            <a:r>
              <a:rPr lang="en-US" dirty="0" smtClean="0"/>
              <a:t>Sample Management (OHS, RP -&gt;SSM)</a:t>
            </a:r>
          </a:p>
          <a:p>
            <a:pPr lvl="1">
              <a:buFontTx/>
              <a:buChar char="-"/>
            </a:pPr>
            <a:r>
              <a:rPr lang="en-US" dirty="0" smtClean="0"/>
              <a:t>conventional/ rad. safety (inventory, portal monitors, installation,…)</a:t>
            </a:r>
          </a:p>
          <a:p>
            <a:pPr lvl="1">
              <a:buFontTx/>
              <a:buChar char="-"/>
            </a:pPr>
            <a:r>
              <a:rPr lang="en-US" dirty="0" smtClean="0"/>
              <a:t>D04, D08, E04 building area management (office support, FM, Logistics, Access forum,…)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 lvl="1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0727"/>
          <a:stretch>
            <a:fillRect/>
          </a:stretch>
        </p:blipFill>
        <p:spPr>
          <a:xfrm>
            <a:off x="6484217" y="1375098"/>
            <a:ext cx="4994275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129873" y="3878426"/>
            <a:ext cx="955733" cy="114298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872397"/>
              </p:ext>
            </p:extLst>
          </p:nvPr>
        </p:nvGraphicFramePr>
        <p:xfrm>
          <a:off x="1436296" y="1193418"/>
          <a:ext cx="9366250" cy="476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A5A3FBD-34C3-2351-8E0E-92980C1E13E5}"/>
              </a:ext>
            </a:extLst>
          </p:cNvPr>
          <p:cNvGrpSpPr/>
          <p:nvPr/>
        </p:nvGrpSpPr>
        <p:grpSpPr>
          <a:xfrm>
            <a:off x="325718" y="2849998"/>
            <a:ext cx="11784506" cy="4016677"/>
            <a:chOff x="7813551" y="2695132"/>
            <a:chExt cx="11784506" cy="28505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2C758D-0E28-926C-0A43-1D1803ABFE5C}"/>
                </a:ext>
              </a:extLst>
            </p:cNvPr>
            <p:cNvSpPr txBox="1"/>
            <p:nvPr/>
          </p:nvSpPr>
          <p:spPr>
            <a:xfrm>
              <a:off x="12190647" y="4781209"/>
              <a:ext cx="3820228" cy="764480"/>
            </a:xfrm>
            <a:prstGeom prst="rect">
              <a:avLst/>
            </a:prstGeom>
            <a:solidFill>
              <a:srgbClr val="003366"/>
            </a:solidFill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High- and low-throughput screening,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fine screening in large volumes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r.t. crystal mounting &amp; data collection, X-ray testing at MAX lab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19BEA6-4A09-3071-77D5-58F59718EDB7}"/>
                </a:ext>
              </a:extLst>
            </p:cNvPr>
            <p:cNvSpPr txBox="1"/>
            <p:nvPr/>
          </p:nvSpPr>
          <p:spPr>
            <a:xfrm>
              <a:off x="7813551" y="2695132"/>
              <a:ext cx="3490747" cy="76448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Small organic molecules,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Lipids (e.g. POPC, SOPC, POPE)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Surfactants (e.g. sugar-based)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Novel </a:t>
              </a:r>
              <a:r>
                <a:rPr lang="en-US" sz="1600" dirty="0" smtClean="0">
                  <a:solidFill>
                    <a:schemeClr val="bg1"/>
                  </a:solidFill>
                </a:rPr>
                <a:t>molecules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C06363-361A-239D-339C-34623A360A90}"/>
                </a:ext>
              </a:extLst>
            </p:cNvPr>
            <p:cNvSpPr txBox="1"/>
            <p:nvPr/>
          </p:nvSpPr>
          <p:spPr>
            <a:xfrm>
              <a:off x="15914823" y="2715384"/>
              <a:ext cx="3683234" cy="764481"/>
            </a:xfrm>
            <a:prstGeom prst="rect">
              <a:avLst/>
            </a:prstGeom>
            <a:solidFill>
              <a:srgbClr val="006646"/>
            </a:solidFill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Deuterated biomass from algae, yeast, </a:t>
              </a:r>
              <a:r>
                <a:rPr lang="en-US" sz="1600" i="1" dirty="0">
                  <a:solidFill>
                    <a:schemeClr val="bg1"/>
                  </a:solidFill>
                </a:rPr>
                <a:t>E. coli</a:t>
              </a:r>
              <a:r>
                <a:rPr lang="en-US" sz="1600" dirty="0">
                  <a:solidFill>
                    <a:schemeClr val="bg1"/>
                  </a:solidFill>
                </a:rPr>
                <a:t>, </a:t>
              </a:r>
              <a:r>
                <a:rPr lang="en-US" sz="1600" i="1" dirty="0">
                  <a:solidFill>
                    <a:schemeClr val="bg1"/>
                  </a:solidFill>
                </a:rPr>
                <a:t>…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Recombinant soluble proteins, DNA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Yeast-derived lipids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12D079-F22E-B255-8C26-62D3AFD993AA}"/>
              </a:ext>
            </a:extLst>
          </p:cNvPr>
          <p:cNvCxnSpPr>
            <a:cxnSpLocks/>
          </p:cNvCxnSpPr>
          <p:nvPr/>
        </p:nvCxnSpPr>
        <p:spPr>
          <a:xfrm>
            <a:off x="2307165" y="1730778"/>
            <a:ext cx="7346402" cy="9535"/>
          </a:xfrm>
          <a:prstGeom prst="line">
            <a:avLst/>
          </a:prstGeom>
          <a:solidFill>
            <a:srgbClr val="0099C8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8972B3-92DA-8145-E760-BEC71539E74E}"/>
              </a:ext>
            </a:extLst>
          </p:cNvPr>
          <p:cNvCxnSpPr/>
          <p:nvPr/>
        </p:nvCxnSpPr>
        <p:spPr>
          <a:xfrm>
            <a:off x="9628407" y="1722231"/>
            <a:ext cx="0" cy="278436"/>
          </a:xfrm>
          <a:prstGeom prst="line">
            <a:avLst/>
          </a:prstGeom>
          <a:solidFill>
            <a:srgbClr val="0099C8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BC25A9-C194-9860-12A6-4684626DFB82}"/>
              </a:ext>
            </a:extLst>
          </p:cNvPr>
          <p:cNvCxnSpPr/>
          <p:nvPr/>
        </p:nvCxnSpPr>
        <p:spPr>
          <a:xfrm>
            <a:off x="2308764" y="1705341"/>
            <a:ext cx="0" cy="278436"/>
          </a:xfrm>
          <a:prstGeom prst="line">
            <a:avLst/>
          </a:prstGeom>
          <a:solidFill>
            <a:srgbClr val="0099C8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C7D0A84-9013-D64B-A9E8-4205AB5637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18531" b="12307"/>
          <a:stretch/>
        </p:blipFill>
        <p:spPr>
          <a:xfrm>
            <a:off x="599012" y="1928535"/>
            <a:ext cx="638015" cy="8187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EB0BD5-3C8C-698B-6A58-1F1BA32BD8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8314" r="66123" b="57280"/>
          <a:stretch/>
        </p:blipFill>
        <p:spPr>
          <a:xfrm>
            <a:off x="8239571" y="4533543"/>
            <a:ext cx="688423" cy="7830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70A156-4419-6290-2AE3-92B7B7439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960" y="2006318"/>
            <a:ext cx="656436" cy="80270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B0EB49-A481-A5B3-4EFA-03FA22BA12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70" y="1962525"/>
            <a:ext cx="620423" cy="8141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0D2EFD-A3F6-387E-9F82-296FD14588AF}"/>
              </a:ext>
            </a:extLst>
          </p:cNvPr>
          <p:cNvSpPr txBox="1"/>
          <p:nvPr/>
        </p:nvSpPr>
        <p:spPr>
          <a:xfrm>
            <a:off x="8974034" y="4688568"/>
            <a:ext cx="75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Zoë</a:t>
            </a:r>
          </a:p>
          <a:p>
            <a:r>
              <a:rPr lang="en-US" sz="1400" b="1" dirty="0">
                <a:latin typeface="+mj-lt"/>
              </a:rPr>
              <a:t>Fisher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FD23F5-37BE-9D3C-88AE-CBCEA576F7CE}"/>
              </a:ext>
            </a:extLst>
          </p:cNvPr>
          <p:cNvSpPr txBox="1"/>
          <p:nvPr/>
        </p:nvSpPr>
        <p:spPr>
          <a:xfrm>
            <a:off x="1186425" y="2195284"/>
            <a:ext cx="84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Anna</a:t>
            </a:r>
          </a:p>
          <a:p>
            <a:r>
              <a:rPr lang="en-US" sz="1400" b="1" dirty="0">
                <a:latin typeface="+mj-lt"/>
              </a:rPr>
              <a:t>Leung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8A4551-E1A1-EA23-906D-88DCDA73F0A4}"/>
              </a:ext>
            </a:extLst>
          </p:cNvPr>
          <p:cNvSpPr txBox="1"/>
          <p:nvPr/>
        </p:nvSpPr>
        <p:spPr>
          <a:xfrm>
            <a:off x="9057401" y="2045020"/>
            <a:ext cx="1059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Hanna</a:t>
            </a:r>
          </a:p>
          <a:p>
            <a:r>
              <a:rPr lang="en-US" sz="1400" b="1" dirty="0" err="1">
                <a:latin typeface="+mj-lt"/>
              </a:rPr>
              <a:t>Wacklin</a:t>
            </a:r>
            <a:r>
              <a:rPr lang="en-US" sz="1400" b="1" dirty="0">
                <a:latin typeface="+mj-lt"/>
              </a:rPr>
              <a:t>-</a:t>
            </a:r>
          </a:p>
          <a:p>
            <a:r>
              <a:rPr lang="en-US" sz="1400" b="1" dirty="0">
                <a:latin typeface="+mj-lt"/>
              </a:rPr>
              <a:t>Knecht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0E4ABA-8828-2F3F-251C-BACA4CD791E3}"/>
              </a:ext>
            </a:extLst>
          </p:cNvPr>
          <p:cNvSpPr txBox="1"/>
          <p:nvPr/>
        </p:nvSpPr>
        <p:spPr>
          <a:xfrm>
            <a:off x="2736329" y="2182893"/>
            <a:ext cx="10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Jia-Fei</a:t>
            </a:r>
          </a:p>
          <a:p>
            <a:r>
              <a:rPr lang="en-US" sz="1400" b="1" dirty="0">
                <a:latin typeface="+mj-lt"/>
              </a:rPr>
              <a:t>Poon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22528" y="322187"/>
            <a:ext cx="6712278" cy="40011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Supply of deuterated samples and protein crystallization.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91" y="249453"/>
            <a:ext cx="9360000" cy="657339"/>
          </a:xfrm>
        </p:spPr>
        <p:txBody>
          <a:bodyPr/>
          <a:lstStyle/>
          <a:p>
            <a:r>
              <a:rPr lang="en-US" dirty="0"/>
              <a:t>CLS – DEMAX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031" y="926210"/>
            <a:ext cx="9360000" cy="507076"/>
          </a:xfrm>
        </p:spPr>
        <p:txBody>
          <a:bodyPr/>
          <a:lstStyle/>
          <a:p>
            <a:r>
              <a:rPr lang="en-US" dirty="0" err="1"/>
              <a:t>Deuteration</a:t>
            </a:r>
            <a:r>
              <a:rPr lang="en-US" dirty="0"/>
              <a:t> and macromolecular crystallization (extended team)</a:t>
            </a:r>
          </a:p>
        </p:txBody>
      </p:sp>
      <p:pic>
        <p:nvPicPr>
          <p:cNvPr id="34" name="Graphic 33" descr="Test tubes">
            <a:extLst>
              <a:ext uri="{FF2B5EF4-FFF2-40B4-BE49-F238E27FC236}">
                <a16:creationId xmlns:a16="http://schemas.microsoft.com/office/drawing/2014/main" id="{D6A945D2-198B-0000-0435-2EA6D1073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588270" y="3259178"/>
            <a:ext cx="514976" cy="514976"/>
          </a:xfrm>
          <a:prstGeom prst="rect">
            <a:avLst/>
          </a:prstGeom>
        </p:spPr>
      </p:pic>
      <p:pic>
        <p:nvPicPr>
          <p:cNvPr id="32" name="Graphic 31" descr="Frog">
            <a:extLst>
              <a:ext uri="{FF2B5EF4-FFF2-40B4-BE49-F238E27FC236}">
                <a16:creationId xmlns:a16="http://schemas.microsoft.com/office/drawing/2014/main" id="{F5509C3A-288E-BC5D-F1E9-C2FDD99738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361090" y="1897447"/>
            <a:ext cx="633554" cy="633554"/>
          </a:xfrm>
          <a:prstGeom prst="rect">
            <a:avLst/>
          </a:prstGeom>
        </p:spPr>
      </p:pic>
      <p:pic>
        <p:nvPicPr>
          <p:cNvPr id="33" name="Graphic 32" descr="Diamond">
            <a:extLst>
              <a:ext uri="{FF2B5EF4-FFF2-40B4-BE49-F238E27FC236}">
                <a16:creationId xmlns:a16="http://schemas.microsoft.com/office/drawing/2014/main" id="{95A7672E-324D-4AC2-957E-0D5372B0C7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863973" y="3854620"/>
            <a:ext cx="510896" cy="510896"/>
          </a:xfrm>
          <a:prstGeom prst="rect">
            <a:avLst/>
          </a:prstGeom>
        </p:spPr>
      </p:pic>
      <p:pic>
        <p:nvPicPr>
          <p:cNvPr id="12" name="Picture 2" descr="Accueil du site">
            <a:extLst>
              <a:ext uri="{FF2B5EF4-FFF2-40B4-BE49-F238E27FC236}">
                <a16:creationId xmlns:a16="http://schemas.microsoft.com/office/drawing/2014/main" id="{FF80EDDE-350B-3163-DCB7-F4F3B0E24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756" y="2038482"/>
            <a:ext cx="773625" cy="6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0B9452-367C-4DBB-D063-41024D73DE62}"/>
              </a:ext>
            </a:extLst>
          </p:cNvPr>
          <p:cNvSpPr txBox="1"/>
          <p:nvPr/>
        </p:nvSpPr>
        <p:spPr>
          <a:xfrm>
            <a:off x="10878757" y="2090648"/>
            <a:ext cx="89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 FTE</a:t>
            </a:r>
          </a:p>
          <a:p>
            <a:r>
              <a:rPr lang="en-US" dirty="0"/>
              <a:t>Lipids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4A4CC-0E80-E813-648A-8E900AC18945}"/>
              </a:ext>
            </a:extLst>
          </p:cNvPr>
          <p:cNvSpPr txBox="1"/>
          <p:nvPr/>
        </p:nvSpPr>
        <p:spPr>
          <a:xfrm>
            <a:off x="10332237" y="4660186"/>
            <a:ext cx="94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0.7 FTE</a:t>
            </a:r>
          </a:p>
          <a:p>
            <a:r>
              <a:rPr lang="en-US" b="1" dirty="0">
                <a:latin typeface="+mj-lt"/>
              </a:rPr>
              <a:t>LP3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004235-7FC2-D478-6CB4-440F9EB27EA4}"/>
              </a:ext>
            </a:extLst>
          </p:cNvPr>
          <p:cNvGrpSpPr/>
          <p:nvPr/>
        </p:nvGrpSpPr>
        <p:grpSpPr>
          <a:xfrm>
            <a:off x="9707202" y="4553769"/>
            <a:ext cx="612253" cy="722552"/>
            <a:chOff x="10149019" y="5864519"/>
            <a:chExt cx="612253" cy="722552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AE0A061-BE17-8E52-7BA7-C1BE27CDD48C}"/>
                </a:ext>
              </a:extLst>
            </p:cNvPr>
            <p:cNvSpPr/>
            <p:nvPr/>
          </p:nvSpPr>
          <p:spPr>
            <a:xfrm>
              <a:off x="10149019" y="5864519"/>
              <a:ext cx="612253" cy="7225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lund-university-logo2.png">
              <a:extLst>
                <a:ext uri="{FF2B5EF4-FFF2-40B4-BE49-F238E27FC236}">
                  <a16:creationId xmlns:a16="http://schemas.microsoft.com/office/drawing/2014/main" id="{56EE30E2-29FD-3BF9-0D8C-FA54EB96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549" y="5962799"/>
              <a:ext cx="409737" cy="546089"/>
            </a:xfrm>
            <a:prstGeom prst="rect">
              <a:avLst/>
            </a:prstGeom>
          </p:spPr>
        </p:pic>
      </p:grpSp>
      <p:cxnSp>
        <p:nvCxnSpPr>
          <p:cNvPr id="31" name="Straight Arrow Connector 30"/>
          <p:cNvCxnSpPr/>
          <p:nvPr/>
        </p:nvCxnSpPr>
        <p:spPr>
          <a:xfrm flipV="1">
            <a:off x="9646986" y="4035849"/>
            <a:ext cx="66752" cy="4378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8845397" y="5394453"/>
            <a:ext cx="221888" cy="4769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CLS – </a:t>
            </a:r>
            <a:r>
              <a:rPr lang="en-US" dirty="0" smtClean="0"/>
              <a:t>DEMAX Access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How to get in contact?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02781" y="2787972"/>
            <a:ext cx="5561903" cy="4768062"/>
          </a:xfrm>
        </p:spPr>
        <p:txBody>
          <a:bodyPr/>
          <a:lstStyle/>
          <a:p>
            <a:r>
              <a:rPr lang="en-US" dirty="0" smtClean="0"/>
              <a:t>Laboratory space in D04, first floor</a:t>
            </a:r>
          </a:p>
          <a:p>
            <a:r>
              <a:rPr lang="en-US" dirty="0" smtClean="0"/>
              <a:t>Office </a:t>
            </a:r>
            <a:r>
              <a:rPr lang="en-US" dirty="0" smtClean="0"/>
              <a:t>space: D08, 2</a:t>
            </a:r>
            <a:r>
              <a:rPr lang="en-US" baseline="30000" dirty="0" smtClean="0"/>
              <a:t>nd</a:t>
            </a:r>
            <a:r>
              <a:rPr lang="en-US" dirty="0" smtClean="0"/>
              <a:t> floor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grpSp>
        <p:nvGrpSpPr>
          <p:cNvPr id="8" name="Group 7"/>
          <p:cNvGrpSpPr/>
          <p:nvPr/>
        </p:nvGrpSpPr>
        <p:grpSpPr>
          <a:xfrm>
            <a:off x="815025" y="1409629"/>
            <a:ext cx="3784728" cy="4988984"/>
            <a:chOff x="4832960" y="1300174"/>
            <a:chExt cx="3784728" cy="4988984"/>
          </a:xfrm>
        </p:grpSpPr>
        <p:grpSp>
          <p:nvGrpSpPr>
            <p:cNvPr id="9" name="Group 8"/>
            <p:cNvGrpSpPr/>
            <p:nvPr/>
          </p:nvGrpSpPr>
          <p:grpSpPr>
            <a:xfrm>
              <a:off x="5131486" y="1449484"/>
              <a:ext cx="3486202" cy="4839674"/>
              <a:chOff x="6087705" y="1906147"/>
              <a:chExt cx="3728740" cy="497260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7705" y="1906147"/>
                <a:ext cx="3728740" cy="4972606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 rot="21010895">
                <a:off x="7936158" y="2032410"/>
                <a:ext cx="1291468" cy="274453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Chem. Lab (VESPA, ESTIA, SKADI)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Rounded Rectangle 9"/>
            <p:cNvSpPr/>
            <p:nvPr/>
          </p:nvSpPr>
          <p:spPr>
            <a:xfrm>
              <a:off x="4832960" y="1300174"/>
              <a:ext cx="1327889" cy="369332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Level 110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C7D0A84-9013-D64B-A9E8-4205AB563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18531" b="12307"/>
          <a:stretch/>
        </p:blipFill>
        <p:spPr>
          <a:xfrm>
            <a:off x="2622861" y="1969228"/>
            <a:ext cx="638015" cy="8187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B0EB49-A481-A5B3-4EFA-03FA22BA1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23" y="2103185"/>
            <a:ext cx="620423" cy="8141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0" name="Rectangle 19"/>
          <p:cNvSpPr/>
          <p:nvPr/>
        </p:nvSpPr>
        <p:spPr>
          <a:xfrm>
            <a:off x="5079700" y="4153399"/>
            <a:ext cx="6895631" cy="20958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NEED HELP with </a:t>
            </a:r>
            <a:r>
              <a:rPr lang="en-US" sz="2000" dirty="0" err="1" smtClean="0">
                <a:solidFill>
                  <a:schemeClr val="tx1"/>
                </a:solidFill>
              </a:rPr>
              <a:t>deuteration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rolling </a:t>
            </a:r>
            <a:r>
              <a:rPr lang="en-US" sz="2000" dirty="0" smtClean="0">
                <a:solidFill>
                  <a:schemeClr val="tx1"/>
                </a:solidFill>
              </a:rPr>
              <a:t>access: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hlinkClick r:id="rId5"/>
              </a:rPr>
              <a:t>https</a:t>
            </a:r>
            <a:r>
              <a:rPr lang="en-US" sz="2000" dirty="0">
                <a:solidFill>
                  <a:schemeClr val="tx1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chemeClr val="tx1"/>
                </a:solidFill>
                <a:hlinkClick r:id="rId5"/>
              </a:rPr>
              <a:t>europeanspallationsource.se/node/247917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Contact:  </a:t>
            </a:r>
            <a:r>
              <a:rPr lang="en-US" sz="2000" dirty="0" smtClean="0">
                <a:solidFill>
                  <a:schemeClr val="tx1"/>
                </a:solidFill>
                <a:hlinkClick r:id="rId6"/>
              </a:rPr>
              <a:t>zoe.fisher@ess.eu</a:t>
            </a:r>
            <a:r>
              <a:rPr lang="en-US" sz="2000" dirty="0" smtClean="0">
                <a:solidFill>
                  <a:schemeClr val="tx1"/>
                </a:solidFill>
              </a:rPr>
              <a:t> OR </a:t>
            </a:r>
            <a:r>
              <a:rPr lang="en-US" sz="2000" dirty="0" smtClean="0">
                <a:solidFill>
                  <a:schemeClr val="tx1"/>
                </a:solidFill>
                <a:hlinkClick r:id="rId7"/>
              </a:rPr>
              <a:t>demax@ess.eu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0000" y="2787972"/>
            <a:ext cx="245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(chemical </a:t>
            </a:r>
            <a:r>
              <a:rPr lang="en-US" dirty="0" err="1" smtClean="0">
                <a:solidFill>
                  <a:srgbClr val="666666"/>
                </a:solidFill>
              </a:rPr>
              <a:t>deuteration</a:t>
            </a:r>
            <a:r>
              <a:rPr lang="en-US" dirty="0" smtClean="0">
                <a:solidFill>
                  <a:srgbClr val="666666"/>
                </a:solidFill>
              </a:rPr>
              <a:t>)</a:t>
            </a:r>
            <a:endParaRPr lang="en-US" dirty="0" smtClean="0">
              <a:solidFill>
                <a:srgbClr val="6666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EB0BD5-3C8C-698B-6A58-1F1BA32BD8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8314" r="66123" b="57280"/>
          <a:stretch/>
        </p:blipFill>
        <p:spPr>
          <a:xfrm>
            <a:off x="5109347" y="1463494"/>
            <a:ext cx="688423" cy="7830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70A156-4419-6290-2AE3-92B7B7439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1728" y="1447964"/>
            <a:ext cx="656436" cy="802707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F004235-7FC2-D478-6CB4-440F9EB27EA4}"/>
              </a:ext>
            </a:extLst>
          </p:cNvPr>
          <p:cNvGrpSpPr/>
          <p:nvPr/>
        </p:nvGrpSpPr>
        <p:grpSpPr>
          <a:xfrm>
            <a:off x="6051771" y="1471808"/>
            <a:ext cx="612253" cy="722552"/>
            <a:chOff x="10149019" y="5864519"/>
            <a:chExt cx="612253" cy="722552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AE0A061-BE17-8E52-7BA7-C1BE27CDD48C}"/>
                </a:ext>
              </a:extLst>
            </p:cNvPr>
            <p:cNvSpPr/>
            <p:nvPr/>
          </p:nvSpPr>
          <p:spPr>
            <a:xfrm>
              <a:off x="10149019" y="5864519"/>
              <a:ext cx="612253" cy="7225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lund-university-logo2.png">
              <a:extLst>
                <a:ext uri="{FF2B5EF4-FFF2-40B4-BE49-F238E27FC236}">
                  <a16:creationId xmlns:a16="http://schemas.microsoft.com/office/drawing/2014/main" id="{56EE30E2-29FD-3BF9-0D8C-FA54EB96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549" y="5962799"/>
              <a:ext cx="409737" cy="546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4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2035428" y="1165591"/>
          <a:ext cx="7582930" cy="4878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5402D-DA23-574B-81A4-C4AE3570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0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95" y="30459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CLS-SULF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595" y="702728"/>
            <a:ext cx="9360000" cy="507076"/>
          </a:xfrm>
        </p:spPr>
        <p:txBody>
          <a:bodyPr/>
          <a:lstStyle/>
          <a:p>
            <a:r>
              <a:rPr lang="en-GB" dirty="0" smtClean="0"/>
              <a:t>Sample Handling and User Laboratory Facility (extended team)</a:t>
            </a:r>
            <a:endParaRPr lang="sv-S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43095B-212C-7340-B012-E34D3215807B}"/>
              </a:ext>
            </a:extLst>
          </p:cNvPr>
          <p:cNvSpPr txBox="1"/>
          <p:nvPr/>
        </p:nvSpPr>
        <p:spPr>
          <a:xfrm>
            <a:off x="1004916" y="3180011"/>
            <a:ext cx="1191969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Melissa</a:t>
            </a:r>
          </a:p>
          <a:p>
            <a:r>
              <a:rPr lang="en-US" sz="1400" b="1" dirty="0" smtClean="0">
                <a:latin typeface="+mj-lt"/>
              </a:rPr>
              <a:t>Sharp</a:t>
            </a:r>
            <a:endParaRPr lang="en-US" sz="1400" b="1" dirty="0">
              <a:latin typeface="+mj-l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903" y="2329330"/>
            <a:ext cx="604373" cy="80252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2082469-C3E3-BA48-8F9D-C566108DAD14}"/>
              </a:ext>
            </a:extLst>
          </p:cNvPr>
          <p:cNvGrpSpPr/>
          <p:nvPr/>
        </p:nvGrpSpPr>
        <p:grpSpPr>
          <a:xfrm>
            <a:off x="336175" y="2490046"/>
            <a:ext cx="10339436" cy="4350348"/>
            <a:chOff x="337383" y="1635754"/>
            <a:chExt cx="9431818" cy="461282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6838CA-2AE5-C749-AA0E-86BE092DF790}"/>
                </a:ext>
              </a:extLst>
            </p:cNvPr>
            <p:cNvCxnSpPr>
              <a:cxnSpLocks/>
            </p:cNvCxnSpPr>
            <p:nvPr/>
          </p:nvCxnSpPr>
          <p:spPr>
            <a:xfrm>
              <a:off x="2422799" y="1635754"/>
              <a:ext cx="7346402" cy="9535"/>
            </a:xfrm>
            <a:prstGeom prst="line">
              <a:avLst/>
            </a:prstGeom>
            <a:solidFill>
              <a:srgbClr val="0099C8"/>
            </a:solidFill>
            <a:ln w="444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05405D-B01F-174F-8557-291870F4B2AA}"/>
                </a:ext>
              </a:extLst>
            </p:cNvPr>
            <p:cNvCxnSpPr/>
            <p:nvPr/>
          </p:nvCxnSpPr>
          <p:spPr>
            <a:xfrm>
              <a:off x="2298006" y="2147272"/>
              <a:ext cx="0" cy="278436"/>
            </a:xfrm>
            <a:prstGeom prst="line">
              <a:avLst/>
            </a:prstGeom>
            <a:solidFill>
              <a:srgbClr val="0099C8"/>
            </a:solidFill>
            <a:ln w="444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60F0D4-0C70-F142-8045-2830D818D618}"/>
                </a:ext>
              </a:extLst>
            </p:cNvPr>
            <p:cNvGrpSpPr/>
            <p:nvPr/>
          </p:nvGrpSpPr>
          <p:grpSpPr>
            <a:xfrm>
              <a:off x="337383" y="2359943"/>
              <a:ext cx="4991195" cy="3888639"/>
              <a:chOff x="-5982706" y="5219683"/>
              <a:chExt cx="4438093" cy="342219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51EC39-072F-6041-B8AA-8A2EC5EFD7E1}"/>
                  </a:ext>
                </a:extLst>
              </p:cNvPr>
              <p:cNvSpPr txBox="1"/>
              <p:nvPr/>
            </p:nvSpPr>
            <p:spPr>
              <a:xfrm>
                <a:off x="-2344177" y="8096199"/>
                <a:ext cx="799564" cy="545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Monika</a:t>
                </a:r>
              </a:p>
              <a:p>
                <a:r>
                  <a:rPr lang="en-US" sz="1400" b="1" dirty="0" smtClean="0">
                    <a:latin typeface="+mj-lt"/>
                  </a:rPr>
                  <a:t>Hartl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43095B-212C-7340-B012-E34D3215807B}"/>
                  </a:ext>
                </a:extLst>
              </p:cNvPr>
              <p:cNvSpPr txBox="1"/>
              <p:nvPr/>
            </p:nvSpPr>
            <p:spPr>
              <a:xfrm>
                <a:off x="-5982706" y="5219683"/>
                <a:ext cx="696593" cy="545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Katrin</a:t>
                </a:r>
              </a:p>
              <a:p>
                <a:r>
                  <a:rPr lang="en-US" sz="1400" b="1" dirty="0" smtClean="0">
                    <a:latin typeface="+mj-lt"/>
                  </a:rPr>
                  <a:t>Michel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6071867-B518-0245-836F-9F1581D76E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" t="-1083"/>
          <a:stretch/>
        </p:blipFill>
        <p:spPr>
          <a:xfrm>
            <a:off x="380013" y="2297187"/>
            <a:ext cx="621570" cy="8276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76086" y="6018968"/>
            <a:ext cx="827686" cy="67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100903" y="2113953"/>
            <a:ext cx="1163524" cy="1397720"/>
            <a:chOff x="8183465" y="1815663"/>
            <a:chExt cx="1163524" cy="148205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43095B-212C-7340-B012-E34D3215807B}"/>
                </a:ext>
              </a:extLst>
            </p:cNvPr>
            <p:cNvSpPr txBox="1"/>
            <p:nvPr/>
          </p:nvSpPr>
          <p:spPr>
            <a:xfrm>
              <a:off x="8183465" y="2677659"/>
              <a:ext cx="1163524" cy="62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Ghazaleh</a:t>
              </a:r>
            </a:p>
            <a:p>
              <a:r>
                <a:rPr lang="en-US" sz="1400" b="1" dirty="0" smtClean="0">
                  <a:latin typeface="+mj-lt"/>
                </a:rPr>
                <a:t>Roostaei</a:t>
              </a:r>
              <a:endParaRPr lang="en-US" sz="1400" b="1" dirty="0">
                <a:latin typeface="+mj-lt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4F1808-5862-2A4F-E1F6-B4883308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912" y="1815663"/>
              <a:ext cx="671301" cy="864787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31" name="TextBox 30"/>
          <p:cNvSpPr txBox="1"/>
          <p:nvPr/>
        </p:nvSpPr>
        <p:spPr>
          <a:xfrm>
            <a:off x="2964464" y="164422"/>
            <a:ext cx="7967183" cy="33855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Handling, modifying &amp; characterizing samples before, during, and after </a:t>
            </a:r>
            <a:r>
              <a:rPr lang="en-US" sz="1600" dirty="0" err="1" smtClean="0"/>
              <a:t>beamtime</a:t>
            </a:r>
            <a:r>
              <a:rPr lang="en-US" sz="1600" dirty="0" smtClean="0"/>
              <a:t>.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6667" y1="33503" x2="66667" y2="33503"/>
                        <a14:foregroundMark x1="35294" y1="69543" x2="35294" y2="69543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2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287" y="2045746"/>
            <a:ext cx="547338" cy="422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864" b="93475" l="61222" r="96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67076">
            <a:off x="6463925" y="4262431"/>
            <a:ext cx="646400" cy="84750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30671" y="1995148"/>
            <a:ext cx="625636" cy="766901"/>
            <a:chOff x="4755483" y="2056257"/>
            <a:chExt cx="625636" cy="7669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2154" l="10000" r="93769">
                          <a14:foregroundMark x1="58154" y1="19615" x2="58154" y2="19615"/>
                          <a14:foregroundMark x1="60769" y1="17923" x2="60769" y2="17923"/>
                          <a14:foregroundMark x1="60308" y1="38538" x2="60308" y2="38538"/>
                          <a14:foregroundMark x1="70462" y1="57000" x2="70462" y2="57000"/>
                          <a14:foregroundMark x1="33923" y1="50385" x2="33923" y2="50385"/>
                          <a14:foregroundMark x1="28692" y1="58308" x2="28692" y2="58308"/>
                          <a14:foregroundMark x1="22077" y1="64462" x2="23385" y2="65385"/>
                          <a14:foregroundMark x1="39692" y1="47308" x2="39692" y2="47308"/>
                          <a14:foregroundMark x1="39692" y1="40769" x2="39692" y2="40769"/>
                          <a14:foregroundMark x1="43154" y1="37231" x2="43154" y2="37231"/>
                          <a14:foregroundMark x1="38769" y1="28462" x2="38769" y2="28462"/>
                          <a14:foregroundMark x1="41000" y1="19615" x2="41000" y2="19615"/>
                        </a14:backgroundRemoval>
                      </a14:imgEffect>
                      <a14:imgEffect>
                        <a14:colorTemperature colorTemp="88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8754" y="2056257"/>
              <a:ext cx="489222" cy="48922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9463"/>
                      </a14:imgEffect>
                      <a14:imgEffect>
                        <a14:saturation sat="2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483" y="2197522"/>
              <a:ext cx="625636" cy="62563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82813" l="1161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759" y="4515126"/>
            <a:ext cx="702832" cy="702832"/>
          </a:xfrm>
          <a:prstGeom prst="rect">
            <a:avLst/>
          </a:prstGeom>
        </p:spPr>
      </p:pic>
      <p:pic>
        <p:nvPicPr>
          <p:cNvPr id="43" name="FD892377-81F1-4E73-8BE1-E7E0C6CE7C71" descr="PXL_20230513_115824355.MP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10620" r="25284" b="24099"/>
          <a:stretch/>
        </p:blipFill>
        <p:spPr bwMode="auto">
          <a:xfrm>
            <a:off x="1864108" y="2336934"/>
            <a:ext cx="593305" cy="79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943095B-212C-7340-B012-E34D3215807B}"/>
              </a:ext>
            </a:extLst>
          </p:cNvPr>
          <p:cNvSpPr txBox="1"/>
          <p:nvPr/>
        </p:nvSpPr>
        <p:spPr>
          <a:xfrm>
            <a:off x="1736740" y="3175945"/>
            <a:ext cx="119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Nick</a:t>
            </a:r>
          </a:p>
          <a:p>
            <a:r>
              <a:rPr lang="en-US" sz="1400" b="1" dirty="0" smtClean="0">
                <a:latin typeface="+mj-lt"/>
              </a:rPr>
              <a:t>Weisend</a:t>
            </a:r>
            <a:endParaRPr lang="en-US" sz="1400" b="1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19BEA6-4A09-3071-77D5-58F59718EDB7}"/>
              </a:ext>
            </a:extLst>
          </p:cNvPr>
          <p:cNvSpPr txBox="1"/>
          <p:nvPr/>
        </p:nvSpPr>
        <p:spPr>
          <a:xfrm>
            <a:off x="369767" y="1345007"/>
            <a:ext cx="3482076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Operate and maintain sample handling and user lab facility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</a:rPr>
              <a:t>Scientific&amp;technical</a:t>
            </a:r>
            <a:r>
              <a:rPr lang="en-US" sz="1600" dirty="0" smtClean="0">
                <a:solidFill>
                  <a:schemeClr val="bg1"/>
                </a:solidFill>
              </a:rPr>
              <a:t> support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2C758D-0E28-926C-0A43-1D1803ABFE5C}"/>
              </a:ext>
            </a:extLst>
          </p:cNvPr>
          <p:cNvSpPr txBox="1"/>
          <p:nvPr/>
        </p:nvSpPr>
        <p:spPr>
          <a:xfrm>
            <a:off x="7828460" y="1282955"/>
            <a:ext cx="3759032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Complete user lab installation and workshops in D08 for SAD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Provide area coordination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19BEA6-4A09-3071-77D5-58F59718EDB7}"/>
              </a:ext>
            </a:extLst>
          </p:cNvPr>
          <p:cNvSpPr txBox="1"/>
          <p:nvPr/>
        </p:nvSpPr>
        <p:spPr>
          <a:xfrm>
            <a:off x="434968" y="5157146"/>
            <a:ext cx="3668256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Support ESS project with material analysis (accelerator, target, science)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Support with radiation chemistry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345088" y="4866542"/>
            <a:ext cx="3639491" cy="1802986"/>
            <a:chOff x="8345088" y="4866542"/>
            <a:chExt cx="3639491" cy="18029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2464D0-E94A-564A-B3CC-A54842FC8390}"/>
                </a:ext>
              </a:extLst>
            </p:cNvPr>
            <p:cNvSpPr txBox="1"/>
            <p:nvPr/>
          </p:nvSpPr>
          <p:spPr>
            <a:xfrm>
              <a:off x="8345088" y="5869309"/>
              <a:ext cx="132072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Damian</a:t>
              </a:r>
            </a:p>
            <a:p>
              <a:r>
                <a:rPr lang="en-US" sz="1400" b="1" dirty="0" smtClean="0">
                  <a:latin typeface="+mj-lt"/>
                </a:rPr>
                <a:t>Martin Rodriguez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2C758D-0E28-926C-0A43-1D1803ABFE5C}"/>
                </a:ext>
              </a:extLst>
            </p:cNvPr>
            <p:cNvSpPr txBox="1"/>
            <p:nvPr/>
          </p:nvSpPr>
          <p:spPr>
            <a:xfrm>
              <a:off x="9221271" y="5329905"/>
              <a:ext cx="2763308" cy="13234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Beam characterization for instruments (</a:t>
              </a:r>
              <a:r>
                <a:rPr lang="en-US" sz="1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-spec /foil)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sym typeface="Symbol" panose="05050102010706020507" pitchFamily="18" charset="2"/>
                </a:rPr>
                <a:t>Material characterization</a:t>
              </a:r>
              <a:endPara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anose="05050102010706020507" pitchFamily="18" charset="2"/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Neutron Guide degradation/simulation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221271" y="4904509"/>
              <a:ext cx="2763308" cy="425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Neutron Optics</a:t>
              </a:r>
              <a:endParaRPr lang="en-US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3"/>
            <a:srcRect l="9641"/>
            <a:stretch/>
          </p:blipFill>
          <p:spPr>
            <a:xfrm>
              <a:off x="8432411" y="4904509"/>
              <a:ext cx="799521" cy="93951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432411" y="4866542"/>
              <a:ext cx="3552168" cy="17868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>
            <a:stCxn id="15" idx="1"/>
          </p:cNvCxnSpPr>
          <p:nvPr/>
        </p:nvCxnSpPr>
        <p:spPr>
          <a:xfrm flipH="1" flipV="1">
            <a:off x="6146287" y="5329905"/>
            <a:ext cx="2286124" cy="430038"/>
          </a:xfrm>
          <a:prstGeom prst="straightConnector1">
            <a:avLst/>
          </a:prstGeom>
          <a:ln w="635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1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45" y="183141"/>
            <a:ext cx="11420060" cy="657339"/>
          </a:xfrm>
        </p:spPr>
        <p:txBody>
          <a:bodyPr/>
          <a:lstStyle/>
          <a:p>
            <a:r>
              <a:rPr lang="en-US" dirty="0" smtClean="0"/>
              <a:t>CLS-SULF: E04 Level 100/110 (fully operational)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STAP presentation SULF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grpSp>
        <p:nvGrpSpPr>
          <p:cNvPr id="24" name="Group 23"/>
          <p:cNvGrpSpPr/>
          <p:nvPr/>
        </p:nvGrpSpPr>
        <p:grpSpPr>
          <a:xfrm>
            <a:off x="1827710" y="1235279"/>
            <a:ext cx="10133402" cy="4255081"/>
            <a:chOff x="397631" y="1271672"/>
            <a:chExt cx="10133402" cy="425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5" r="1934"/>
            <a:stretch/>
          </p:blipFill>
          <p:spPr>
            <a:xfrm>
              <a:off x="397631" y="1271672"/>
              <a:ext cx="10133402" cy="4255081"/>
            </a:xfrm>
            <a:prstGeom prst="rect">
              <a:avLst/>
            </a:prstGeom>
            <a:ln w="47625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1419656" y="1425854"/>
              <a:ext cx="3405829" cy="200089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Life science Lab </a:t>
              </a:r>
            </a:p>
            <a:p>
              <a:r>
                <a:rPr lang="en-US" b="1" dirty="0" smtClean="0">
                  <a:solidFill>
                    <a:schemeClr val="tx1"/>
                  </a:solidFill>
                </a:rPr>
                <a:t>(NMX, CSPEC, </a:t>
              </a:r>
            </a:p>
            <a:p>
              <a:r>
                <a:rPr lang="en-US" b="1" dirty="0" smtClean="0">
                  <a:solidFill>
                    <a:schemeClr val="tx1"/>
                  </a:solidFill>
                </a:rPr>
                <a:t>MIRACLES)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53438" y="1453573"/>
              <a:ext cx="1341048" cy="1890121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X-ray diffraction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00004" y="1395769"/>
              <a:ext cx="1282829" cy="333040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Detector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24325" y="3470272"/>
              <a:ext cx="1801159" cy="131279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Motion Control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53439" y="3461327"/>
              <a:ext cx="808832" cy="635866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storage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13641" y="4157603"/>
              <a:ext cx="848629" cy="56857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SEM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83943" y="3414601"/>
              <a:ext cx="1272990" cy="136846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Cutting/ polishing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65090" y="1448587"/>
              <a:ext cx="2728236" cy="1895108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Physical Characterization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7327" y="1484362"/>
              <a:ext cx="11336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Spectroscopy room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37770" y="2545767"/>
              <a:ext cx="1049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Cold</a:t>
              </a:r>
            </a:p>
            <a:p>
              <a:pPr algn="l"/>
              <a:r>
                <a:rPr lang="en-US" b="1" dirty="0"/>
                <a:t>r</a:t>
              </a:r>
              <a:r>
                <a:rPr lang="en-US" b="1" dirty="0" smtClean="0"/>
                <a:t>oom (later)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2632" y="3585862"/>
            <a:ext cx="5814701" cy="3109349"/>
            <a:chOff x="1195647" y="3631693"/>
            <a:chExt cx="5814701" cy="3109349"/>
          </a:xfrm>
        </p:grpSpPr>
        <p:grpSp>
          <p:nvGrpSpPr>
            <p:cNvPr id="19" name="Group 18"/>
            <p:cNvGrpSpPr/>
            <p:nvPr/>
          </p:nvGrpSpPr>
          <p:grpSpPr>
            <a:xfrm>
              <a:off x="1277433" y="3631693"/>
              <a:ext cx="5732915" cy="3063518"/>
              <a:chOff x="5917018" y="1582910"/>
              <a:chExt cx="5732915" cy="306351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61" b="27965"/>
              <a:stretch/>
            </p:blipFill>
            <p:spPr>
              <a:xfrm>
                <a:off x="5917018" y="1582910"/>
                <a:ext cx="5732915" cy="3063518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7492632" y="1696385"/>
                <a:ext cx="3699056" cy="172249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Basic Chemistry lab (BIFROST, TREX, MAGIC, BEER,)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97863" y="3880486"/>
                <a:ext cx="1108256" cy="70944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storage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02767" y="1753496"/>
                <a:ext cx="1495095" cy="16082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SULF Offices</a:t>
                </a:r>
                <a:endParaRPr 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195647" y="3631693"/>
              <a:ext cx="5774903" cy="3109349"/>
            </a:xfrm>
            <a:prstGeom prst="rect">
              <a:avLst/>
            </a:prstGeom>
            <a:noFill/>
            <a:ln w="603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540945" y="1086809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03346" y="3446139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5600" y="748328"/>
            <a:ext cx="10352663" cy="507076"/>
          </a:xfrm>
        </p:spPr>
        <p:txBody>
          <a:bodyPr/>
          <a:lstStyle/>
          <a:p>
            <a:r>
              <a:rPr lang="en-GB" dirty="0" smtClean="0"/>
              <a:t>Area coordinator: Katrin</a:t>
            </a:r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082469-C3E3-BA48-8F9D-C566108DAD14}"/>
              </a:ext>
            </a:extLst>
          </p:cNvPr>
          <p:cNvGrpSpPr/>
          <p:nvPr/>
        </p:nvGrpSpPr>
        <p:grpSpPr>
          <a:xfrm>
            <a:off x="2230617" y="1263476"/>
            <a:ext cx="8190144" cy="789954"/>
            <a:chOff x="2298006" y="1635754"/>
            <a:chExt cx="7471195" cy="78995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26838CA-2AE5-C749-AA0E-86BE092DF790}"/>
                </a:ext>
              </a:extLst>
            </p:cNvPr>
            <p:cNvCxnSpPr>
              <a:cxnSpLocks/>
            </p:cNvCxnSpPr>
            <p:nvPr/>
          </p:nvCxnSpPr>
          <p:spPr>
            <a:xfrm>
              <a:off x="2422799" y="1635754"/>
              <a:ext cx="7346402" cy="9535"/>
            </a:xfrm>
            <a:prstGeom prst="line">
              <a:avLst/>
            </a:prstGeom>
            <a:solidFill>
              <a:srgbClr val="0099C8"/>
            </a:solidFill>
            <a:ln w="444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E05405D-B01F-174F-8557-291870F4B2AA}"/>
                </a:ext>
              </a:extLst>
            </p:cNvPr>
            <p:cNvCxnSpPr/>
            <p:nvPr/>
          </p:nvCxnSpPr>
          <p:spPr>
            <a:xfrm>
              <a:off x="2298006" y="2147272"/>
              <a:ext cx="0" cy="278436"/>
            </a:xfrm>
            <a:prstGeom prst="line">
              <a:avLst/>
            </a:prstGeom>
            <a:solidFill>
              <a:srgbClr val="0099C8"/>
            </a:solidFill>
            <a:ln w="444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0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user labs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Currently E04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5189" y="1602346"/>
            <a:ext cx="10697006" cy="4768062"/>
          </a:xfrm>
        </p:spPr>
        <p:txBody>
          <a:bodyPr/>
          <a:lstStyle/>
          <a:p>
            <a:r>
              <a:rPr lang="en-US" dirty="0" smtClean="0"/>
              <a:t>- Sign up for “Working with Chemicals” training on </a:t>
            </a:r>
            <a:r>
              <a:rPr lang="en-US" dirty="0" smtClean="0"/>
              <a:t>the ESS learning lounge</a:t>
            </a:r>
            <a:endParaRPr lang="en-US" dirty="0" smtClean="0"/>
          </a:p>
          <a:p>
            <a:r>
              <a:rPr lang="en-US" dirty="0"/>
              <a:t>- Read: ESS-2511912 </a:t>
            </a:r>
            <a:r>
              <a:rPr lang="en-US" dirty="0" smtClean="0"/>
              <a:t>“Rules </a:t>
            </a:r>
            <a:r>
              <a:rPr lang="en-US" dirty="0"/>
              <a:t>and routines for working at the ESS user laboratories in E03, E04, D04 and </a:t>
            </a:r>
            <a:r>
              <a:rPr lang="en-US" dirty="0" smtClean="0"/>
              <a:t>D08”</a:t>
            </a:r>
          </a:p>
          <a:p>
            <a:r>
              <a:rPr lang="en-US" dirty="0" smtClean="0"/>
              <a:t>- Send email to  </a:t>
            </a:r>
            <a:r>
              <a:rPr lang="en-US" dirty="0" smtClean="0">
                <a:hlinkClick r:id="rId2"/>
              </a:rPr>
              <a:t>Katrin.Michel@ess.eu</a:t>
            </a:r>
            <a:r>
              <a:rPr lang="en-US" dirty="0" smtClean="0"/>
              <a:t>  or </a:t>
            </a:r>
            <a:r>
              <a:rPr lang="en-US" dirty="0" smtClean="0">
                <a:hlinkClick r:id="rId3"/>
              </a:rPr>
              <a:t>Monika.hartl@ess.eu</a:t>
            </a:r>
            <a:r>
              <a:rPr lang="en-US" dirty="0" smtClean="0"/>
              <a:t> to ask for lab induction (usually done 1x/week or </a:t>
            </a:r>
            <a:r>
              <a:rPr lang="en-US" dirty="0" smtClean="0"/>
              <a:t>whenever </a:t>
            </a:r>
            <a:r>
              <a:rPr lang="en-US" dirty="0" smtClean="0"/>
              <a:t>there is enough demand)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Note: </a:t>
            </a:r>
          </a:p>
          <a:p>
            <a:r>
              <a:rPr lang="en-US" dirty="0" smtClean="0"/>
              <a:t>- access to the more delicate instruments after training and depending on expertise.</a:t>
            </a:r>
          </a:p>
          <a:p>
            <a:r>
              <a:rPr lang="en-US" dirty="0" smtClean="0"/>
              <a:t>- lab users are expected to clean up after themselves and help out.</a:t>
            </a:r>
          </a:p>
          <a:p>
            <a:r>
              <a:rPr lang="en-US" dirty="0" smtClean="0"/>
              <a:t>- lab users are expected to notify us in case of damaged equipment and missing consumables 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47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4" y="186445"/>
            <a:ext cx="10163344" cy="657339"/>
          </a:xfrm>
        </p:spPr>
        <p:txBody>
          <a:bodyPr/>
          <a:lstStyle/>
          <a:p>
            <a:r>
              <a:rPr lang="en-US" dirty="0" smtClean="0"/>
              <a:t>Cold Commissioning finished: RML in D08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9949" y="4605642"/>
            <a:ext cx="4960905" cy="2019623"/>
          </a:xfrm>
        </p:spPr>
        <p:txBody>
          <a:bodyPr/>
          <a:lstStyle/>
          <a:p>
            <a:r>
              <a:rPr lang="en-US" u="sng" dirty="0" smtClean="0"/>
              <a:t>Test cases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H&amp;F Monitor need (already at ESS)</a:t>
            </a:r>
          </a:p>
          <a:p>
            <a:pPr lvl="1"/>
            <a:r>
              <a:rPr lang="en-US" dirty="0" smtClean="0"/>
              <a:t>Filling of catalyst into vessel for target cooling water </a:t>
            </a:r>
            <a:r>
              <a:rPr lang="en-US" dirty="0" smtClean="0"/>
              <a:t>loop (May </a:t>
            </a:r>
            <a:r>
              <a:rPr lang="en-US" dirty="0" smtClean="0"/>
              <a:t>2024)  </a:t>
            </a:r>
            <a:r>
              <a:rPr lang="en-US" b="1" dirty="0" smtClean="0">
                <a:solidFill>
                  <a:srgbClr val="00B050"/>
                </a:solidFill>
              </a:rPr>
              <a:t>DONE</a:t>
            </a:r>
          </a:p>
          <a:p>
            <a:pPr marL="142875" lvl="1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Need good reason to use lab!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778687" y="4150641"/>
            <a:ext cx="4082094" cy="418526"/>
          </a:xfrm>
        </p:spPr>
        <p:txBody>
          <a:bodyPr/>
          <a:lstStyle/>
          <a:p>
            <a:r>
              <a:rPr lang="en-US" dirty="0" smtClean="0"/>
              <a:t>Radiation monitor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84824" y="802512"/>
            <a:ext cx="9360000" cy="507076"/>
          </a:xfrm>
        </p:spPr>
        <p:txBody>
          <a:bodyPr/>
          <a:lstStyle/>
          <a:p>
            <a:r>
              <a:rPr lang="en-US" dirty="0" smtClean="0"/>
              <a:t>“Hot” commissioning of radioactive materials lab in fall 2024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260720" y="6442703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2024-05-14</a:t>
            </a:fld>
            <a:endParaRPr lang="sv-SE" dirty="0"/>
          </a:p>
        </p:txBody>
      </p:sp>
      <p:grpSp>
        <p:nvGrpSpPr>
          <p:cNvPr id="21" name="Group 20"/>
          <p:cNvGrpSpPr/>
          <p:nvPr/>
        </p:nvGrpSpPr>
        <p:grpSpPr>
          <a:xfrm rot="-60000">
            <a:off x="580976" y="1444542"/>
            <a:ext cx="4708099" cy="2614113"/>
            <a:chOff x="6373692" y="1562400"/>
            <a:chExt cx="5549214" cy="3297835"/>
          </a:xfrm>
        </p:grpSpPr>
        <p:grpSp>
          <p:nvGrpSpPr>
            <p:cNvPr id="9" name="Group 8"/>
            <p:cNvGrpSpPr/>
            <p:nvPr/>
          </p:nvGrpSpPr>
          <p:grpSpPr>
            <a:xfrm>
              <a:off x="6373692" y="1562400"/>
              <a:ext cx="5277395" cy="3297835"/>
              <a:chOff x="4775365" y="1689416"/>
              <a:chExt cx="5277395" cy="329783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8" t="47923" r="28" b="20702"/>
              <a:stretch/>
            </p:blipFill>
            <p:spPr>
              <a:xfrm>
                <a:off x="4775365" y="1689416"/>
                <a:ext cx="5277395" cy="3297835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5226763" y="2102454"/>
                <a:ext cx="2680627" cy="2596341"/>
                <a:chOff x="5226763" y="2102454"/>
                <a:chExt cx="2680627" cy="259634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 rot="20925551">
                  <a:off x="5226763" y="2102454"/>
                  <a:ext cx="2406634" cy="18385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RML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rot="20925551">
                  <a:off x="6420908" y="3911259"/>
                  <a:ext cx="1486482" cy="787536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Changing</a:t>
                  </a:r>
                </a:p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area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 rot="20861157">
              <a:off x="10106801" y="3127580"/>
              <a:ext cx="1495358" cy="4659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Exp. halls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 rot="21195277">
              <a:off x="11446298" y="3052402"/>
              <a:ext cx="476608" cy="2611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0948699">
              <a:off x="9669817" y="4239587"/>
              <a:ext cx="576470" cy="1463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lowchart: Summing Junction 21"/>
          <p:cNvSpPr/>
          <p:nvPr/>
        </p:nvSpPr>
        <p:spPr>
          <a:xfrm>
            <a:off x="2198094" y="3186355"/>
            <a:ext cx="228644" cy="221109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umming Junction 22"/>
          <p:cNvSpPr/>
          <p:nvPr/>
        </p:nvSpPr>
        <p:spPr>
          <a:xfrm>
            <a:off x="3494311" y="3470772"/>
            <a:ext cx="268357" cy="238788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Summing Junction 23"/>
          <p:cNvSpPr/>
          <p:nvPr/>
        </p:nvSpPr>
        <p:spPr>
          <a:xfrm>
            <a:off x="560074" y="4231030"/>
            <a:ext cx="229689" cy="232395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03AB2CB2-8297-4D85-8072-17CF93DD05BA" descr="IMG_0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6"/>
          <a:stretch/>
        </p:blipFill>
        <p:spPr bwMode="auto">
          <a:xfrm>
            <a:off x="5350854" y="1354550"/>
            <a:ext cx="6096000" cy="286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CF58D086-A074-4698-9CF8-8596A89C81F9" descr="IMG_08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854" y="2827052"/>
            <a:ext cx="1882266" cy="14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5"/>
          <p:cNvSpPr txBox="1">
            <a:spLocks/>
          </p:cNvSpPr>
          <p:nvPr/>
        </p:nvSpPr>
        <p:spPr>
          <a:xfrm>
            <a:off x="5498612" y="4359905"/>
            <a:ext cx="6447225" cy="2316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Required training:</a:t>
            </a:r>
          </a:p>
          <a:p>
            <a:r>
              <a:rPr lang="en-US" dirty="0" smtClean="0"/>
              <a:t>- Lab training plus </a:t>
            </a:r>
          </a:p>
          <a:p>
            <a:r>
              <a:rPr lang="en-US" dirty="0" smtClean="0"/>
              <a:t>- Read ESS-0273808 – “Rules and routines for laboratory work in the Radiological Materials Laboratory”</a:t>
            </a:r>
          </a:p>
          <a:p>
            <a:r>
              <a:rPr lang="en-US" dirty="0" smtClean="0"/>
              <a:t>- lab induction done on demand – email </a:t>
            </a:r>
            <a:r>
              <a:rPr lang="en-US" dirty="0" smtClean="0">
                <a:hlinkClick r:id="rId5"/>
              </a:rPr>
              <a:t>Monika.hartl@ess.eu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10257</TotalTime>
  <Words>1067</Words>
  <Application>Microsoft Office PowerPoint</Application>
  <PresentationFormat>Widescreen</PresentationFormat>
  <Paragraphs>221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Segoe UI</vt:lpstr>
      <vt:lpstr>Segoe UI Light</vt:lpstr>
      <vt:lpstr>Segoe UI Semibold</vt:lpstr>
      <vt:lpstr>Symbol</vt:lpstr>
      <vt:lpstr>Wingdings</vt:lpstr>
      <vt:lpstr>Office-tema</vt:lpstr>
      <vt:lpstr>Chemistry and Life Science Support (CLS)</vt:lpstr>
      <vt:lpstr>Where are we?</vt:lpstr>
      <vt:lpstr>What do we do?</vt:lpstr>
      <vt:lpstr>CLS – DEMAX</vt:lpstr>
      <vt:lpstr>CLS – DEMAX Access</vt:lpstr>
      <vt:lpstr>CLS-SULF</vt:lpstr>
      <vt:lpstr>CLS-SULF: E04 Level 100/110 (fully operational) </vt:lpstr>
      <vt:lpstr>Access to user labs</vt:lpstr>
      <vt:lpstr>Cold Commissioning finished: RML in D08</vt:lpstr>
      <vt:lpstr>CLS - SCSE</vt:lpstr>
      <vt:lpstr>CLS-SCSE Access</vt:lpstr>
      <vt:lpstr>MSPS + CLS = SSD</vt:lpstr>
      <vt:lpstr>Thank you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Hartl</dc:creator>
  <cp:lastModifiedBy>Monika Hartl</cp:lastModifiedBy>
  <cp:revision>208</cp:revision>
  <cp:lastPrinted>2019-03-08T10:27:30Z</cp:lastPrinted>
  <dcterms:created xsi:type="dcterms:W3CDTF">2023-04-23T19:03:15Z</dcterms:created>
  <dcterms:modified xsi:type="dcterms:W3CDTF">2024-05-14T10:24:21Z</dcterms:modified>
</cp:coreProperties>
</file>