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267" r:id="rId3"/>
    <p:sldId id="272" r:id="rId4"/>
    <p:sldId id="279" r:id="rId5"/>
    <p:sldId id="332" r:id="rId6"/>
    <p:sldId id="333" r:id="rId7"/>
    <p:sldId id="283" r:id="rId8"/>
    <p:sldId id="334" r:id="rId9"/>
    <p:sldId id="335" r:id="rId10"/>
    <p:sldId id="336" r:id="rId11"/>
    <p:sldId id="337" r:id="rId12"/>
    <p:sldId id="328" r:id="rId13"/>
    <p:sldId id="329" r:id="rId14"/>
    <p:sldId id="330" r:id="rId15"/>
    <p:sldId id="310" r:id="rId16"/>
    <p:sldId id="338" r:id="rId17"/>
    <p:sldId id="339" r:id="rId18"/>
    <p:sldId id="340" r:id="rId19"/>
    <p:sldId id="277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71" autoAdjust="0"/>
    <p:restoredTop sz="94681" autoAdjust="0"/>
  </p:normalViewPr>
  <p:slideViewPr>
    <p:cSldViewPr snapToGrid="0" snapToObjects="1">
      <p:cViewPr varScale="1">
        <p:scale>
          <a:sx n="113" d="100"/>
          <a:sy n="113" d="100"/>
        </p:scale>
        <p:origin x="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2024-04-15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37B9440-DCF6-D64C-98D9-CAAC85D09E27}" type="datetime1">
              <a:rPr lang="sv-SE" smtClean="0"/>
              <a:t>2024-04-15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MPS General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MPS General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C4B241A-298C-6B40-B840-590D8EE6ED07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0CD6D261-D023-0642-A715-84444EEAD219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MPS General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2BB1362-10C3-C947-B4B4-BEC2D763360F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MPS General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0817F5E-40D4-1B4D-9C45-B7D0E379137A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MPS General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B18E2139-FA7F-DF45-843B-923613666A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MPS General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2B228730-A161-E044-A846-40B5AFAE19B1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MPS General update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46F4504F-954F-9144-9CBC-032BB58990DE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8A1BDCF3-74D0-C34B-895E-4C0A84EFEB51}" type="datetime1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MPS General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DEF3-0E30-725D-3E3C-65DEBC692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SE" dirty="0"/>
              <a:t>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D717E-E09A-5B1C-FECD-7236670E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7C7DB-EF4D-3CDD-9783-FCF7D7A9E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Magnets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0254A-BAC0-C5D2-527A-1999DF50F824}"/>
              </a:ext>
            </a:extLst>
          </p:cNvPr>
          <p:cNvSpPr txBox="1"/>
          <p:nvPr/>
        </p:nvSpPr>
        <p:spPr>
          <a:xfrm>
            <a:off x="764616" y="1528065"/>
            <a:ext cx="597485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15T for BIFROST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2nd hand from HZB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Done: Tested up to 15T with new electronic rack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Next step: Control (via Octopy) and mechanical integration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6.5T for ESTIA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2nd hand from HZB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Tested up to 6.5 T with new electronic racks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Next step: Control (via Octopy) and mechanical integration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15T for POOL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2nd hand from HZB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Leak tested at room temperature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Next step: test at field and integration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2.1T WBM for ESTIA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HTS 110 compatible with flow cryostat and polarisation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In production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Planned to arrive at ESS Q4/24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D8CE-ACD9-748C-CE84-B870E8BBAC7F}"/>
              </a:ext>
            </a:extLst>
          </p:cNvPr>
          <p:cNvSpPr txBox="1"/>
          <p:nvPr/>
        </p:nvSpPr>
        <p:spPr>
          <a:xfrm>
            <a:off x="6307459" y="1413531"/>
            <a:ext cx="59748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8T magnet for Diffraction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>
                <a:solidFill>
                  <a:srgbClr val="666666"/>
                </a:solidFill>
              </a:rPr>
              <a:t>L</a:t>
            </a:r>
            <a:r>
              <a:rPr lang="en-SE" sz="1600" dirty="0">
                <a:solidFill>
                  <a:srgbClr val="666666"/>
                </a:solidFill>
              </a:rPr>
              <a:t>arge aperture magnet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In production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Planned to arrive at ESS Q4/24-Q1/25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Magnet for Spectroscopy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Design study on going for a 14T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Next step: Call for tender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Future magnets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Meeting with instruments 01.24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List of priority set 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SE" sz="1600" dirty="0">
                <a:solidFill>
                  <a:srgbClr val="666666"/>
                </a:solidFill>
              </a:rPr>
              <a:t> &gt; 10T horizontal split pair for SKADI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SE" sz="1600" dirty="0">
                <a:solidFill>
                  <a:srgbClr val="666666"/>
                </a:solidFill>
              </a:rPr>
              <a:t>1-2 T electromagnet for LOKI, SKADI and ESTIA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SE" sz="1600" dirty="0">
                <a:solidFill>
                  <a:srgbClr val="666666"/>
                </a:solidFill>
              </a:rPr>
              <a:t>10T wide opening for Diffraction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SE" sz="1600" dirty="0">
                <a:solidFill>
                  <a:srgbClr val="666666"/>
                </a:solidFill>
              </a:rPr>
              <a:t>10T wide opening for Spectrometer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SE" sz="1600" dirty="0">
                <a:solidFill>
                  <a:srgbClr val="666666"/>
                </a:solidFill>
              </a:rPr>
              <a:t>7T full polarisation for SKADI and ESTIA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E4A491-3B76-3E26-34F2-36F58471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530" y="265373"/>
            <a:ext cx="2196470" cy="1647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86F47-ADFD-B8F3-9CC1-17F173E4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382" y="5392148"/>
            <a:ext cx="2098953" cy="1395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85B76-8EC9-34A4-D0E4-5613D38AE50B}"/>
              </a:ext>
            </a:extLst>
          </p:cNvPr>
          <p:cNvSpPr txBox="1"/>
          <p:nvPr/>
        </p:nvSpPr>
        <p:spPr>
          <a:xfrm>
            <a:off x="451556" y="6503943"/>
            <a:ext cx="2228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Alexander.holmes@ess.eu</a:t>
            </a:r>
          </a:p>
        </p:txBody>
      </p:sp>
    </p:spTree>
    <p:extLst>
      <p:ext uri="{BB962C8B-B14F-4D97-AF65-F5344CB8AC3E}">
        <p14:creationId xmlns:p14="http://schemas.microsoft.com/office/powerpoint/2010/main" val="24399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DEF3-0E30-725D-3E3C-65DEBC692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SE" dirty="0"/>
              <a:t>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D717E-E09A-5B1C-FECD-7236670E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7C7DB-EF4D-3CDD-9783-FCF7D7A9E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LT and ULT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9073F-34F5-1CF7-B48E-71EC12B2B48D}"/>
              </a:ext>
            </a:extLst>
          </p:cNvPr>
          <p:cNvSpPr txBox="1"/>
          <p:nvPr/>
        </p:nvSpPr>
        <p:spPr>
          <a:xfrm>
            <a:off x="812800" y="1601010"/>
            <a:ext cx="59104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Pools cryostats and cryofurnaces 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8 cryostats and 2 cryofurnaces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Specified for each tecgnique or/and instrument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Tender and purchase specifications sent to procurement</a:t>
            </a:r>
          </a:p>
          <a:p>
            <a:pPr lvl="1"/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Cryostat for Electro-chemistry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Dry cryostat dedicated to diffraction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1600" dirty="0">
                <a:solidFill>
                  <a:srgbClr val="666666"/>
                </a:solidFill>
              </a:rPr>
              <a:t>I</a:t>
            </a:r>
            <a:r>
              <a:rPr lang="en-SE" sz="1600" dirty="0">
                <a:solidFill>
                  <a:srgbClr val="666666"/>
                </a:solidFill>
              </a:rPr>
              <a:t>n Production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Delivery planned Q4/24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Cryostat for High-Pressure (IK)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Custom-made wet cryostat built by ILL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In construction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Planned to be ready in 25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lvl="1"/>
            <a:endParaRPr lang="en-SE" sz="1600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FF331-1ADF-F035-4B65-D557831D9D19}"/>
              </a:ext>
            </a:extLst>
          </p:cNvPr>
          <p:cNvSpPr txBox="1"/>
          <p:nvPr/>
        </p:nvSpPr>
        <p:spPr>
          <a:xfrm>
            <a:off x="6321478" y="1517431"/>
            <a:ext cx="53756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Dilution fridges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2nd hand from HZB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sz="1600" dirty="0">
                <a:solidFill>
                  <a:srgbClr val="666666"/>
                </a:solidFill>
              </a:rPr>
              <a:t>Refurbished and s</a:t>
            </a:r>
            <a:r>
              <a:rPr lang="en-SE" sz="1600" dirty="0">
                <a:solidFill>
                  <a:srgbClr val="666666"/>
                </a:solidFill>
              </a:rPr>
              <a:t>uccessfully tested down to 27 mK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Next step : control integration</a:t>
            </a:r>
          </a:p>
          <a:p>
            <a:pPr lvl="2"/>
            <a:endParaRPr lang="en-SE" sz="1600" dirty="0">
              <a:solidFill>
                <a:srgbClr val="666666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IK with LLB suitable with 8T magnet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Answers for CFT received – Decision on going </a:t>
            </a:r>
          </a:p>
          <a:p>
            <a:pPr lvl="2"/>
            <a:endParaRPr lang="en-SE" sz="1600" dirty="0">
              <a:solidFill>
                <a:srgbClr val="666666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Pool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Tender and specifications in writing</a:t>
            </a:r>
          </a:p>
          <a:p>
            <a:pPr algn="l"/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DFD05C-BFDC-7845-FBA3-B3CD39A7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964" y="4733947"/>
            <a:ext cx="2565179" cy="1923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E55AF1-8B47-2D31-F14A-3CB052B80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3" r="33924" b="46967"/>
          <a:stretch/>
        </p:blipFill>
        <p:spPr>
          <a:xfrm>
            <a:off x="5279293" y="4344843"/>
            <a:ext cx="1808671" cy="1697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1A2B3-CE16-51C2-ECD8-6C77C512CBB2}"/>
              </a:ext>
            </a:extLst>
          </p:cNvPr>
          <p:cNvSpPr txBox="1"/>
          <p:nvPr/>
        </p:nvSpPr>
        <p:spPr>
          <a:xfrm>
            <a:off x="541866" y="6475270"/>
            <a:ext cx="238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Oleksiy.Zadorozhko@ess.eu</a:t>
            </a:r>
          </a:p>
        </p:txBody>
      </p:sp>
    </p:spTree>
    <p:extLst>
      <p:ext uri="{BB962C8B-B14F-4D97-AF65-F5344CB8AC3E}">
        <p14:creationId xmlns:p14="http://schemas.microsoft.com/office/powerpoint/2010/main" val="26554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DEF3-0E30-725D-3E3C-65DEBC692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SE" dirty="0"/>
              <a:t>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D717E-E09A-5B1C-FECD-7236670E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7C7DB-EF4D-3CDD-9783-FCF7D7A9E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High-Pressure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C4AC2-7829-D5D6-599E-F10872F2F223}"/>
              </a:ext>
            </a:extLst>
          </p:cNvPr>
          <p:cNvSpPr txBox="1"/>
          <p:nvPr/>
        </p:nvSpPr>
        <p:spPr>
          <a:xfrm>
            <a:off x="532820" y="1950955"/>
            <a:ext cx="47639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Gas. </a:t>
            </a:r>
            <a:r>
              <a:rPr lang="en-GB" sz="1600" b="1" dirty="0">
                <a:solidFill>
                  <a:srgbClr val="666666"/>
                </a:solidFill>
              </a:rPr>
              <a:t>L</a:t>
            </a:r>
            <a:r>
              <a:rPr lang="en-SE" sz="1600" b="1" dirty="0">
                <a:solidFill>
                  <a:srgbClr val="666666"/>
                </a:solidFill>
              </a:rPr>
              <a:t>iquid and clamp cells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Received at ESS and some tested without beam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Training to manufacture more done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10kBar compressor for gas cells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Received at ESS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Problems of quality: modification and repairs on going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Other compressors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Vinci pump and PACE 5000 control integrated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PE presses and gas loader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2 PE presses at ESS, tested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1 PE press + gas loader to arrive at ESS April 24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0C3BA-9299-A834-3BE6-F976896AB78C}"/>
              </a:ext>
            </a:extLst>
          </p:cNvPr>
          <p:cNvSpPr txBox="1"/>
          <p:nvPr/>
        </p:nvSpPr>
        <p:spPr>
          <a:xfrm>
            <a:off x="7380692" y="1987076"/>
            <a:ext cx="4278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DAC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Project DAC for Lab X</a:t>
            </a:r>
            <a:r>
              <a:rPr lang="en-GB" sz="1600" dirty="0">
                <a:solidFill>
                  <a:srgbClr val="666666"/>
                </a:solidFill>
              </a:rPr>
              <a:t>r</a:t>
            </a:r>
            <a:r>
              <a:rPr lang="en-SE" sz="1600" dirty="0">
                <a:solidFill>
                  <a:srgbClr val="666666"/>
                </a:solidFill>
              </a:rPr>
              <a:t>ay started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PRL ready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RAMAN system in specifications phase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Future HP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SANS cells : discussion with scientists and other facilities on going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0EA38D-8E55-BF58-6135-11FD6B24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593" y="1403138"/>
            <a:ext cx="1774679" cy="1877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496C0-43A0-E7C3-F5CC-A543DD51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93" y="3577197"/>
            <a:ext cx="2216651" cy="1662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A55EC-8266-B322-6F00-189CB17EAC60}"/>
              </a:ext>
            </a:extLst>
          </p:cNvPr>
          <p:cNvSpPr txBox="1"/>
          <p:nvPr/>
        </p:nvSpPr>
        <p:spPr>
          <a:xfrm>
            <a:off x="8602134" y="6438738"/>
            <a:ext cx="219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Damian.Paliwoda@ess.eu</a:t>
            </a:r>
          </a:p>
        </p:txBody>
      </p:sp>
    </p:spTree>
    <p:extLst>
      <p:ext uri="{BB962C8B-B14F-4D97-AF65-F5344CB8AC3E}">
        <p14:creationId xmlns:p14="http://schemas.microsoft.com/office/powerpoint/2010/main" val="128483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452A-1133-35DD-155F-FDB5EC0F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SE" dirty="0"/>
              <a:t>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28BD7-1ADF-CB47-AF13-6B05358E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FC8C09-42B9-EC8D-C9B6-45FE3F7ED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High Temperature and Mechanical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55DFE-945C-3F0E-FE59-01B9C558F9DF}"/>
              </a:ext>
            </a:extLst>
          </p:cNvPr>
          <p:cNvSpPr txBox="1"/>
          <p:nvPr/>
        </p:nvSpPr>
        <p:spPr>
          <a:xfrm>
            <a:off x="646885" y="1658037"/>
            <a:ext cx="47492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ILL-Type furnaces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2 Niobium 1650 C and 1800 C (2nd hand)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Transfer from LLB delayed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Refurbishement will be needed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1 Vanadium 1100 C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Specifications on going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Hot Air Blower/Cryostream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From 100 K to 800 C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Sample changer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Design nearly completed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Off-the-shelf parts ordered – some received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Planned to be available Q4/24-Q1/25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UHT furnace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Lamp furnace up to 1800 C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Vacuum or inert atmosphere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Adapted to the NPI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Design on going with ISIS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D1068-DBC0-65D2-FCEF-E9E2CC39CE03}"/>
              </a:ext>
            </a:extLst>
          </p:cNvPr>
          <p:cNvSpPr txBox="1"/>
          <p:nvPr/>
        </p:nvSpPr>
        <p:spPr>
          <a:xfrm>
            <a:off x="6597228" y="2494034"/>
            <a:ext cx="532286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NPI stress rig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60 kN unixial deformation rig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Conductive heating (800 A / 15 V)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At ESS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Software update on going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Collaboration with Alfa Laval for use case started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Tortion/rotation rig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Design on going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Construction planned 25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SE" sz="1600" b="1" dirty="0">
                <a:solidFill>
                  <a:srgbClr val="666666"/>
                </a:solidFill>
              </a:rPr>
              <a:t>Dilatometer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SE" sz="1600" dirty="0">
                <a:solidFill>
                  <a:srgbClr val="666666"/>
                </a:solidFill>
              </a:rPr>
              <a:t>Specifications on going</a:t>
            </a:r>
          </a:p>
          <a:p>
            <a:endParaRPr lang="en-SE" sz="1600" dirty="0">
              <a:solidFill>
                <a:srgbClr val="666666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endParaRPr lang="en-SE" sz="1600" dirty="0">
              <a:solidFill>
                <a:srgbClr val="6666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41043-1B58-0A65-79C2-357CF3F7C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37415" y="898157"/>
            <a:ext cx="1468838" cy="2216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69AD9-2BFF-2F34-331A-760963579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161" y="4117149"/>
            <a:ext cx="1914934" cy="2608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B88224-8D38-1229-3C60-64E2E8B4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521" y="5271911"/>
            <a:ext cx="1645752" cy="1320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AAE9EB-D08D-7DAF-D8C6-4CADD9AD2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904" y="2850461"/>
            <a:ext cx="1785737" cy="1761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52C3F1-29C0-FEC8-A0A6-9AB29B8B89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88" b="12218"/>
          <a:stretch/>
        </p:blipFill>
        <p:spPr bwMode="auto">
          <a:xfrm>
            <a:off x="5584170" y="1364418"/>
            <a:ext cx="1007973" cy="13764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34626-EC16-CC32-AD71-198836C80DD7}"/>
              </a:ext>
            </a:extLst>
          </p:cNvPr>
          <p:cNvSpPr txBox="1"/>
          <p:nvPr/>
        </p:nvSpPr>
        <p:spPr>
          <a:xfrm>
            <a:off x="9138004" y="6475270"/>
            <a:ext cx="1937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400" dirty="0">
                <a:solidFill>
                  <a:srgbClr val="666666"/>
                </a:solidFill>
              </a:rPr>
              <a:t>Caroline.Curfs@ess.eu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8B90524-DF3B-4698-65EF-5454B4FF200C}"/>
              </a:ext>
            </a:extLst>
          </p:cNvPr>
          <p:cNvSpPr txBox="1">
            <a:spLocks/>
          </p:cNvSpPr>
          <p:nvPr/>
        </p:nvSpPr>
        <p:spPr>
          <a:xfrm>
            <a:off x="8887692" y="6526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63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BCB6-0971-DBC3-83CC-7C745671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MSPS priorities for HC and CC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0D732-E877-136F-1ACF-131E5143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417256-7D12-BFB4-40FE-D4AC2FC9C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68377"/>
              </p:ext>
            </p:extLst>
          </p:nvPr>
        </p:nvGraphicFramePr>
        <p:xfrm>
          <a:off x="937348" y="1247827"/>
          <a:ext cx="10004907" cy="47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059">
                  <a:extLst>
                    <a:ext uri="{9D8B030D-6E8A-4147-A177-3AD203B41FA5}">
                      <a16:colId xmlns:a16="http://schemas.microsoft.com/office/drawing/2014/main" val="695418553"/>
                    </a:ext>
                  </a:extLst>
                </a:gridCol>
                <a:gridCol w="1261241">
                  <a:extLst>
                    <a:ext uri="{9D8B030D-6E8A-4147-A177-3AD203B41FA5}">
                      <a16:colId xmlns:a16="http://schemas.microsoft.com/office/drawing/2014/main" val="2826522983"/>
                    </a:ext>
                  </a:extLst>
                </a:gridCol>
                <a:gridCol w="2301766">
                  <a:extLst>
                    <a:ext uri="{9D8B030D-6E8A-4147-A177-3AD203B41FA5}">
                      <a16:colId xmlns:a16="http://schemas.microsoft.com/office/drawing/2014/main" val="2466224336"/>
                    </a:ext>
                  </a:extLst>
                </a:gridCol>
                <a:gridCol w="1717176">
                  <a:extLst>
                    <a:ext uri="{9D8B030D-6E8A-4147-A177-3AD203B41FA5}">
                      <a16:colId xmlns:a16="http://schemas.microsoft.com/office/drawing/2014/main" val="2031054986"/>
                    </a:ext>
                  </a:extLst>
                </a:gridCol>
                <a:gridCol w="1857965">
                  <a:extLst>
                    <a:ext uri="{9D8B030D-6E8A-4147-A177-3AD203B41FA5}">
                      <a16:colId xmlns:a16="http://schemas.microsoft.com/office/drawing/2014/main" val="1781470190"/>
                    </a:ext>
                  </a:extLst>
                </a:gridCol>
                <a:gridCol w="2374700">
                  <a:extLst>
                    <a:ext uri="{9D8B030D-6E8A-4147-A177-3AD203B41FA5}">
                      <a16:colId xmlns:a16="http://schemas.microsoft.com/office/drawing/2014/main" val="3313674020"/>
                    </a:ext>
                  </a:extLst>
                </a:gridCol>
              </a:tblGrid>
              <a:tr h="30600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Instrument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Instrument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Cold Commissioning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Hot Commissioning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807736"/>
                  </a:ext>
                </a:extLst>
              </a:tr>
              <a:tr h="306000">
                <a:tc gridSpan="2" vMerge="1">
                  <a:txBody>
                    <a:bodyPr/>
                    <a:lstStyle/>
                    <a:p>
                      <a:endParaRPr lang="en-S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1" dirty="0">
                          <a:solidFill>
                            <a:schemeClr val="bg1"/>
                          </a:solidFill>
                        </a:rPr>
                        <a:t>SES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1" dirty="0">
                          <a:solidFill>
                            <a:schemeClr val="bg1"/>
                          </a:solidFill>
                        </a:rPr>
                        <a:t>Timeline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1" dirty="0">
                          <a:solidFill>
                            <a:schemeClr val="bg1"/>
                          </a:solidFill>
                        </a:rPr>
                        <a:t>SES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1" dirty="0">
                          <a:solidFill>
                            <a:schemeClr val="bg1"/>
                          </a:solidFill>
                        </a:rPr>
                        <a:t>Timeline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726947"/>
                  </a:ext>
                </a:extLst>
              </a:tr>
              <a:tr h="306000">
                <a:tc rowSpan="3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TRANCHE 1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DREAM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SE" sz="1400" b="0" dirty="0">
                          <a:solidFill>
                            <a:srgbClr val="FF0000"/>
                          </a:solidFill>
                        </a:rPr>
                        <a:t>Hot Air Blower/Cryostream</a:t>
                      </a:r>
                    </a:p>
                    <a:p>
                      <a:endParaRPr lang="en-SE" sz="1400" b="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10.24 – 03.25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SE" sz="1400" b="0" dirty="0">
                          <a:solidFill>
                            <a:srgbClr val="FF0000"/>
                          </a:solidFill>
                        </a:rPr>
                        <a:t>ILL-Type furnace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07.25-03.26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17152166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BIFROST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>
                          <a:solidFill>
                            <a:srgbClr val="FF0000"/>
                          </a:solidFill>
                        </a:rPr>
                        <a:t>15T magnet / 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11.24-04.25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339963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>
                          <a:solidFill>
                            <a:srgbClr val="FF0000"/>
                          </a:solidFill>
                        </a:rPr>
                        <a:t>Tortion/rotation rig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07.25-03.26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10228"/>
                  </a:ext>
                </a:extLst>
              </a:tr>
              <a:tr h="306000">
                <a:tc rowSpan="4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TRANCHE 2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ESTIA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>
                          <a:solidFill>
                            <a:srgbClr val="FF0000"/>
                          </a:solidFill>
                        </a:rPr>
                        <a:t>2.5 T WBM/Flow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07.25-12.25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103978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SKADI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Electromagnet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10.26-06.27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41673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BEER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60kN stress rig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07.26-12.26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Dilatometer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01.27-09.27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964709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MAGIC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8T magnet / 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dirty="0"/>
                        <a:t>04.26-09.26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324102"/>
                  </a:ext>
                </a:extLst>
              </a:tr>
              <a:tr h="306000">
                <a:tc rowSpan="5">
                  <a:txBody>
                    <a:bodyPr/>
                    <a:lstStyle/>
                    <a:p>
                      <a:pPr algn="ctr"/>
                      <a:r>
                        <a:rPr lang="en-SE" sz="1400" b="1" dirty="0"/>
                        <a:t>TRANCHE 3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HEIMDAL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dirty="0"/>
                        <a:t>ILL-Type furnace/Dry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dirty="0"/>
                        <a:t>10.26-03.27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615226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T-REX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dirty="0"/>
                        <a:t>07.26-12.26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He3 insert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01.27-09.27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156535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MIRACLES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Dry cryofurnace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dirty="0"/>
                        <a:t>07.26-12.26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Wet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dirty="0"/>
                        <a:t>01.27-09.27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969911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CSPEC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Rotation stick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10.26-03.27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Spectro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04.27-12.27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777043"/>
                  </a:ext>
                </a:extLst>
              </a:tr>
              <a:tr h="306000">
                <a:tc vMerge="1">
                  <a:txBody>
                    <a:bodyPr/>
                    <a:lstStyle/>
                    <a:p>
                      <a:endParaRPr lang="en-S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1" dirty="0"/>
                        <a:t>VESPA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Dry cryostat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400" b="0" dirty="0"/>
                        <a:t>04.27-09.27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404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8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9B79EAB6-AA51-1F61-D7DF-AD65CC42C6E3}"/>
              </a:ext>
            </a:extLst>
          </p:cNvPr>
          <p:cNvSpPr txBox="1">
            <a:spLocks/>
          </p:cNvSpPr>
          <p:nvPr/>
        </p:nvSpPr>
        <p:spPr>
          <a:xfrm>
            <a:off x="1230491" y="2169209"/>
            <a:ext cx="9789934" cy="2462613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Labs and workshops</a:t>
            </a:r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74735C7A-372F-46C4-FE44-6720601A254A}"/>
              </a:ext>
            </a:extLst>
          </p:cNvPr>
          <p:cNvSpPr txBox="1">
            <a:spLocks/>
          </p:cNvSpPr>
          <p:nvPr/>
        </p:nvSpPr>
        <p:spPr>
          <a:xfrm>
            <a:off x="1230491" y="1051132"/>
            <a:ext cx="4255909" cy="8291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8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194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workshops used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B02 and E03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02AF1-71D3-BE4E-B069-94138E6E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8940" y="4368791"/>
            <a:ext cx="2124105" cy="1593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BB5F19-99E5-53F0-350C-57104BFFE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78601" y="3026570"/>
            <a:ext cx="1953118" cy="1464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663E28-4D57-2B95-FD7B-E378CEFF3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579" y="2168487"/>
            <a:ext cx="2516475" cy="1887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CB4C09-FE98-AA00-45BE-2B150DB22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956" y="4835900"/>
            <a:ext cx="2283178" cy="1712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921B28-B34E-0CEA-A580-147A01039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543" y="1153337"/>
            <a:ext cx="2283178" cy="1712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087D8F-7931-63EC-A961-A7D991697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743" y="4541598"/>
            <a:ext cx="2208145" cy="1656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5EBFF3-1C5E-9BE3-3D17-ED9379B03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676" y="2576892"/>
            <a:ext cx="2217038" cy="1662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F8B88D-9431-FAF5-3C5A-562C3662016A}"/>
              </a:ext>
            </a:extLst>
          </p:cNvPr>
          <p:cNvSpPr txBox="1"/>
          <p:nvPr/>
        </p:nvSpPr>
        <p:spPr>
          <a:xfrm>
            <a:off x="747735" y="1801193"/>
            <a:ext cx="581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B02: Used by ECDC for testing of control integration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E03: Main MSPS operational workshop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9C707-FE50-49FF-9EEB-2041C6CA1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121" y="2739871"/>
            <a:ext cx="2484317" cy="1863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FDDD1-A4D3-B65B-E5D1-C7335CDEB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0025" y="3174185"/>
            <a:ext cx="2268051" cy="1701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E26738-0043-2767-992E-A94B3FB11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3027" y="4450402"/>
            <a:ext cx="2583241" cy="1937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ADAB6-26E8-CB65-8EC9-A47BD94BEE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442" y="4995054"/>
            <a:ext cx="2217038" cy="16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Labs &amp; workshops to install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E03 SLIME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A149-319B-3D15-49B6-9042408FF7A4}"/>
              </a:ext>
            </a:extLst>
          </p:cNvPr>
          <p:cNvSpPr txBox="1"/>
          <p:nvPr/>
        </p:nvSpPr>
        <p:spPr>
          <a:xfrm>
            <a:off x="713508" y="1883671"/>
            <a:ext cx="67993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Installation started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Planned to support </a:t>
            </a:r>
            <a:r>
              <a:rPr lang="en-GB" b="1" dirty="0">
                <a:solidFill>
                  <a:srgbClr val="666666"/>
                </a:solidFill>
              </a:rPr>
              <a:t>BEER and ODIN </a:t>
            </a:r>
            <a:r>
              <a:rPr lang="en-GB" dirty="0">
                <a:solidFill>
                  <a:srgbClr val="666666"/>
                </a:solidFill>
              </a:rPr>
              <a:t>users for mechanical engineering </a:t>
            </a:r>
          </a:p>
          <a:p>
            <a:pPr marL="489600" lvl="1" indent="-32400"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 Deformation rigs</a:t>
            </a:r>
          </a:p>
          <a:p>
            <a:pPr marL="489600" lvl="1" indent="-32400"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 Furnaces</a:t>
            </a:r>
          </a:p>
          <a:p>
            <a:pPr marL="489600" lvl="1" indent="-32400"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 Equipment for sample preparation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2B8C7-8D33-C8B7-09E0-8D53A461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91296" y="1917953"/>
            <a:ext cx="3838806" cy="287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8161BE-5C9B-9905-7945-FF8C589B4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93" y="4398186"/>
            <a:ext cx="2343259" cy="1757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07D7F-87EC-8895-A7F1-150F4F53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514" y="4717826"/>
            <a:ext cx="2343259" cy="17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Labs &amp; workshops to install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D08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62731-E05F-F418-9F18-5A8A150D7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291"/>
          <a:stretch/>
        </p:blipFill>
        <p:spPr>
          <a:xfrm>
            <a:off x="2866522" y="1092489"/>
            <a:ext cx="3786911" cy="4202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E8B5DD-9957-272C-E956-585BD0C8D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39" b="26570"/>
          <a:stretch/>
        </p:blipFill>
        <p:spPr>
          <a:xfrm>
            <a:off x="7749216" y="2463522"/>
            <a:ext cx="4059204" cy="3776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7F758-8FDE-BB81-E1A8-871D281E5058}"/>
              </a:ext>
            </a:extLst>
          </p:cNvPr>
          <p:cNvSpPr txBox="1"/>
          <p:nvPr/>
        </p:nvSpPr>
        <p:spPr>
          <a:xfrm>
            <a:off x="9203179" y="1642270"/>
            <a:ext cx="124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First floor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2AA068-AD02-77F3-0B33-7EB283CC6D27}"/>
              </a:ext>
            </a:extLst>
          </p:cNvPr>
          <p:cNvSpPr/>
          <p:nvPr/>
        </p:nvSpPr>
        <p:spPr>
          <a:xfrm rot="20923554">
            <a:off x="3333063" y="3617566"/>
            <a:ext cx="3178557" cy="776859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C8DBE-49FD-D6E3-9A7F-375C5C43333A}"/>
              </a:ext>
            </a:extLst>
          </p:cNvPr>
          <p:cNvSpPr txBox="1"/>
          <p:nvPr/>
        </p:nvSpPr>
        <p:spPr>
          <a:xfrm>
            <a:off x="4176688" y="5710894"/>
            <a:ext cx="159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Ground floor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F47DF7-3251-66ED-BB90-05D796DE2035}"/>
              </a:ext>
            </a:extLst>
          </p:cNvPr>
          <p:cNvSpPr/>
          <p:nvPr/>
        </p:nvSpPr>
        <p:spPr>
          <a:xfrm>
            <a:off x="3056976" y="2425218"/>
            <a:ext cx="3438335" cy="984383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487CF8-3138-90B9-3F5F-525895CD65D7}"/>
              </a:ext>
            </a:extLst>
          </p:cNvPr>
          <p:cNvSpPr/>
          <p:nvPr/>
        </p:nvSpPr>
        <p:spPr>
          <a:xfrm rot="20923554">
            <a:off x="8770468" y="4868287"/>
            <a:ext cx="1703894" cy="1105114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256B9C-9776-3CBA-1B3C-142FE0062F31}"/>
              </a:ext>
            </a:extLst>
          </p:cNvPr>
          <p:cNvSpPr txBox="1"/>
          <p:nvPr/>
        </p:nvSpPr>
        <p:spPr>
          <a:xfrm>
            <a:off x="558289" y="1804239"/>
            <a:ext cx="21501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1"/>
                </a:solidFill>
              </a:rPr>
              <a:t>Sample environment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Maintenance and storage of </a:t>
            </a:r>
            <a:r>
              <a:rPr lang="en-GB" dirty="0" err="1">
                <a:solidFill>
                  <a:srgbClr val="666666"/>
                </a:solidFill>
              </a:rPr>
              <a:t>cryos</a:t>
            </a:r>
            <a:r>
              <a:rPr lang="en-GB" dirty="0">
                <a:solidFill>
                  <a:srgbClr val="666666"/>
                </a:solidFill>
              </a:rPr>
              <a:t>, magnets, furnaces for ODIN, DREAM, ESTIA,…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B3F439-6009-7467-B1EE-61B419099558}"/>
              </a:ext>
            </a:extLst>
          </p:cNvPr>
          <p:cNvSpPr txBox="1"/>
          <p:nvPr/>
        </p:nvSpPr>
        <p:spPr>
          <a:xfrm>
            <a:off x="6998675" y="5232482"/>
            <a:ext cx="1688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chemeClr val="accent1"/>
                </a:solidFill>
              </a:rPr>
              <a:t>High pressure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DAC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RAMAN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B33F1-8DE4-BFB3-77C6-6CA947E69272}"/>
              </a:ext>
            </a:extLst>
          </p:cNvPr>
          <p:cNvSpPr txBox="1"/>
          <p:nvPr/>
        </p:nvSpPr>
        <p:spPr>
          <a:xfrm>
            <a:off x="802184" y="4112226"/>
            <a:ext cx="2150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1"/>
                </a:solidFill>
              </a:rPr>
              <a:t>High Pressure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PE presses, Liquid, gas and clamp cells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Compressors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E50DF-3B9C-9884-1F15-D54B5BCE9A62}"/>
              </a:ext>
            </a:extLst>
          </p:cNvPr>
          <p:cNvSpPr txBox="1"/>
          <p:nvPr/>
        </p:nvSpPr>
        <p:spPr>
          <a:xfrm>
            <a:off x="7142617" y="1063838"/>
            <a:ext cx="349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FF0000"/>
                </a:solidFill>
              </a:rPr>
              <a:t>Ready to move in by end of 24</a:t>
            </a:r>
          </a:p>
        </p:txBody>
      </p:sp>
    </p:spTree>
    <p:extLst>
      <p:ext uri="{BB962C8B-B14F-4D97-AF65-F5344CB8AC3E}">
        <p14:creationId xmlns:p14="http://schemas.microsoft.com/office/powerpoint/2010/main" val="5597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689" y="2957689"/>
            <a:ext cx="9241956" cy="2387600"/>
          </a:xfrm>
        </p:spPr>
        <p:txBody>
          <a:bodyPr/>
          <a:lstStyle/>
          <a:p>
            <a:r>
              <a:rPr lang="en-GB" sz="4000" dirty="0"/>
              <a:t>Thanks to</a:t>
            </a:r>
            <a:br>
              <a:rPr lang="en-GB" sz="4000" dirty="0"/>
            </a:br>
            <a:br>
              <a:rPr lang="en-GB" sz="2400" dirty="0"/>
            </a:br>
            <a:r>
              <a:rPr lang="en-GB" sz="2400" dirty="0"/>
              <a:t>Richard </a:t>
            </a:r>
            <a:r>
              <a:rPr lang="en-GB" sz="2400" dirty="0" err="1"/>
              <a:t>Ammer</a:t>
            </a:r>
            <a:r>
              <a:rPr lang="en-GB" sz="2400" dirty="0"/>
              <a:t>, </a:t>
            </a:r>
            <a:r>
              <a:rPr lang="en-GB" sz="2400" dirty="0" err="1"/>
              <a:t>Niklas</a:t>
            </a:r>
            <a:r>
              <a:rPr lang="en-GB" sz="2400" dirty="0"/>
              <a:t> </a:t>
            </a:r>
            <a:r>
              <a:rPr lang="en-GB" sz="2400" dirty="0" err="1"/>
              <a:t>Ekström</a:t>
            </a:r>
            <a:r>
              <a:rPr lang="en-GB" sz="2400" dirty="0"/>
              <a:t>, Andreas </a:t>
            </a:r>
            <a:r>
              <a:rPr lang="en-GB" sz="2400" dirty="0" err="1"/>
              <a:t>Hagelberg</a:t>
            </a:r>
            <a:r>
              <a:rPr lang="en-GB" sz="2400" dirty="0"/>
              <a:t>, Alexander Holmes, Damian </a:t>
            </a:r>
            <a:r>
              <a:rPr lang="en-GB" sz="2400" dirty="0" err="1"/>
              <a:t>Paliwoda</a:t>
            </a:r>
            <a:r>
              <a:rPr lang="en-GB" sz="2400" dirty="0"/>
              <a:t>, </a:t>
            </a:r>
            <a:r>
              <a:rPr lang="en-GB" sz="2400" dirty="0" err="1"/>
              <a:t>Yulia</a:t>
            </a:r>
            <a:r>
              <a:rPr lang="en-GB" sz="2400" dirty="0"/>
              <a:t> Pedersen, Luca </a:t>
            </a:r>
            <a:r>
              <a:rPr lang="en-GB" sz="2400" dirty="0" err="1"/>
              <a:t>Sagliano</a:t>
            </a:r>
            <a:r>
              <a:rPr lang="en-GB" sz="2400" dirty="0"/>
              <a:t>, Lauritz </a:t>
            </a:r>
            <a:r>
              <a:rPr lang="en-GB" sz="2400" dirty="0" err="1"/>
              <a:t>Saxtrup</a:t>
            </a:r>
            <a:r>
              <a:rPr lang="en-GB" sz="2400" dirty="0"/>
              <a:t> and Oleksiy </a:t>
            </a:r>
            <a:r>
              <a:rPr lang="en-GB" sz="2400" dirty="0" err="1"/>
              <a:t>Zadorozhko</a:t>
            </a:r>
            <a:r>
              <a:rPr lang="en-GB" sz="2400" dirty="0"/>
              <a:t>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and</a:t>
            </a:r>
            <a:r>
              <a:rPr lang="en-GB" sz="4000" dirty="0"/>
              <a:t> </a:t>
            </a:r>
            <a:br>
              <a:rPr lang="en-GB" sz="4000" dirty="0"/>
            </a:br>
            <a:r>
              <a:rPr lang="en-GB" sz="4000" dirty="0"/>
              <a:t>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963" y="1280081"/>
            <a:ext cx="9698476" cy="2387600"/>
          </a:xfrm>
        </p:spPr>
        <p:txBody>
          <a:bodyPr/>
          <a:lstStyle/>
          <a:p>
            <a:r>
              <a:rPr lang="en-GB" dirty="0"/>
              <a:t>Material Science and Physics Support Group</a:t>
            </a:r>
            <a:br>
              <a:rPr lang="en-GB" dirty="0"/>
            </a:b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Update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0127" y="5438672"/>
            <a:ext cx="9698475" cy="822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PRESENTED BY </a:t>
            </a:r>
            <a:r>
              <a:rPr lang="en-GB" dirty="0" err="1"/>
              <a:t>caroline</a:t>
            </a:r>
            <a:r>
              <a:rPr lang="en-GB" dirty="0"/>
              <a:t> </a:t>
            </a:r>
            <a:r>
              <a:rPr lang="en-GB" dirty="0" err="1"/>
              <a:t>curfs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With support FROM Richard </a:t>
            </a:r>
            <a:r>
              <a:rPr lang="en-GB" dirty="0" err="1"/>
              <a:t>Ammer</a:t>
            </a:r>
            <a:r>
              <a:rPr lang="en-GB" dirty="0"/>
              <a:t>, </a:t>
            </a:r>
            <a:r>
              <a:rPr lang="en-GB" dirty="0" err="1"/>
              <a:t>Niklas</a:t>
            </a:r>
            <a:r>
              <a:rPr lang="en-GB" dirty="0"/>
              <a:t> </a:t>
            </a:r>
            <a:r>
              <a:rPr lang="en-GB" dirty="0" err="1"/>
              <a:t>Ekström</a:t>
            </a:r>
            <a:r>
              <a:rPr lang="en-GB" dirty="0"/>
              <a:t>, Andreas </a:t>
            </a:r>
            <a:r>
              <a:rPr lang="en-GB" dirty="0" err="1"/>
              <a:t>Hagelberg</a:t>
            </a:r>
            <a:r>
              <a:rPr lang="en-GB" dirty="0"/>
              <a:t>, Alexander Holmes, Damian </a:t>
            </a:r>
            <a:r>
              <a:rPr lang="en-GB" dirty="0" err="1"/>
              <a:t>Paliwoda</a:t>
            </a:r>
            <a:r>
              <a:rPr lang="en-GB" dirty="0"/>
              <a:t>, </a:t>
            </a:r>
            <a:r>
              <a:rPr lang="en-GB" dirty="0" err="1"/>
              <a:t>Yulia</a:t>
            </a:r>
            <a:r>
              <a:rPr lang="en-GB" dirty="0"/>
              <a:t> Pedersen, Luca </a:t>
            </a:r>
            <a:r>
              <a:rPr lang="en-GB" dirty="0" err="1"/>
              <a:t>Sagliano</a:t>
            </a:r>
            <a:r>
              <a:rPr lang="en-GB" dirty="0"/>
              <a:t>, Lauritz </a:t>
            </a:r>
            <a:r>
              <a:rPr lang="en-GB" dirty="0" err="1"/>
              <a:t>Saxtrup</a:t>
            </a:r>
            <a:r>
              <a:rPr lang="en-GB" dirty="0"/>
              <a:t> and Oleksiy </a:t>
            </a:r>
            <a:r>
              <a:rPr lang="en-GB" dirty="0" err="1"/>
              <a:t>Zadorozhko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608603"/>
              </p:ext>
            </p:extLst>
          </p:nvPr>
        </p:nvGraphicFramePr>
        <p:xfrm>
          <a:off x="1103709" y="2742309"/>
          <a:ext cx="10134600" cy="13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Scope and Team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Updates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Labs and Workshops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9B79EAB6-AA51-1F61-D7DF-AD65CC42C6E3}"/>
              </a:ext>
            </a:extLst>
          </p:cNvPr>
          <p:cNvSpPr txBox="1">
            <a:spLocks/>
          </p:cNvSpPr>
          <p:nvPr/>
        </p:nvSpPr>
        <p:spPr>
          <a:xfrm>
            <a:off x="1230491" y="2169209"/>
            <a:ext cx="6366811" cy="2462613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Scope and Team</a:t>
            </a:r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74735C7A-372F-46C4-FE44-6720601A254A}"/>
              </a:ext>
            </a:extLst>
          </p:cNvPr>
          <p:cNvSpPr txBox="1">
            <a:spLocks/>
          </p:cNvSpPr>
          <p:nvPr/>
        </p:nvSpPr>
        <p:spPr>
          <a:xfrm>
            <a:off x="1230491" y="1051132"/>
            <a:ext cx="4255909" cy="8291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8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27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17" y="1707208"/>
            <a:ext cx="9588384" cy="4768062"/>
          </a:xfrm>
        </p:spPr>
        <p:txBody>
          <a:bodyPr/>
          <a:lstStyle/>
          <a:p>
            <a:pPr marL="285750" lvl="2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Provide </a:t>
            </a:r>
            <a:r>
              <a:rPr lang="en-US" b="1" dirty="0"/>
              <a:t>services</a:t>
            </a:r>
            <a:r>
              <a:rPr lang="en-US" dirty="0"/>
              <a:t> for materials engineering, quantum materials and physics </a:t>
            </a:r>
          </a:p>
          <a:p>
            <a:pPr marL="285750" lvl="2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Provide and maintain </a:t>
            </a:r>
            <a:r>
              <a:rPr lang="en-US" b="1" dirty="0"/>
              <a:t>sample environment systems </a:t>
            </a:r>
            <a:r>
              <a:rPr lang="en-US" dirty="0"/>
              <a:t>in the fields of:</a:t>
            </a:r>
          </a:p>
          <a:p>
            <a:pPr marL="377825" lvl="3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Low and ultra low temperatures</a:t>
            </a:r>
          </a:p>
          <a:p>
            <a:pPr marL="377825" lvl="3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High temperature</a:t>
            </a:r>
          </a:p>
          <a:p>
            <a:pPr marL="377825" lvl="3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Electrical and magnetic fields</a:t>
            </a:r>
          </a:p>
          <a:p>
            <a:pPr marL="377825" lvl="3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High pressure</a:t>
            </a:r>
          </a:p>
          <a:p>
            <a:pPr marL="377825" lvl="3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Mechanical processing</a:t>
            </a:r>
          </a:p>
          <a:p>
            <a:pPr marL="285750" lvl="2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Provide </a:t>
            </a:r>
            <a:r>
              <a:rPr lang="en-US" b="1" dirty="0"/>
              <a:t>mechanical integration </a:t>
            </a:r>
            <a:r>
              <a:rPr lang="en-US" dirty="0"/>
              <a:t>for all SES (including CLS projects)</a:t>
            </a:r>
          </a:p>
          <a:p>
            <a:pPr marL="285750" lvl="2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Provide </a:t>
            </a:r>
            <a:r>
              <a:rPr lang="en-US" b="1" dirty="0"/>
              <a:t>control integration </a:t>
            </a:r>
            <a:r>
              <a:rPr lang="en-US" dirty="0"/>
              <a:t>for complex SES  (including CLS projects)</a:t>
            </a:r>
          </a:p>
          <a:p>
            <a:pPr marL="285750" lvl="2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/>
              <a:t>Coordinate the </a:t>
            </a:r>
            <a:r>
              <a:rPr lang="en-US" b="1" dirty="0"/>
              <a:t>He management </a:t>
            </a:r>
          </a:p>
        </p:txBody>
      </p:sp>
    </p:spTree>
    <p:extLst>
      <p:ext uri="{BB962C8B-B14F-4D97-AF65-F5344CB8AC3E}">
        <p14:creationId xmlns:p14="http://schemas.microsoft.com/office/powerpoint/2010/main" val="2430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D5172-E865-ED4B-E6E4-1A4CDB821704}"/>
              </a:ext>
            </a:extLst>
          </p:cNvPr>
          <p:cNvSpPr txBox="1"/>
          <p:nvPr/>
        </p:nvSpPr>
        <p:spPr>
          <a:xfrm>
            <a:off x="1048552" y="1934131"/>
            <a:ext cx="51862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b="1" dirty="0">
                <a:solidFill>
                  <a:srgbClr val="666666"/>
                </a:solidFill>
              </a:rPr>
              <a:t>Current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rgbClr val="666666"/>
                </a:solidFill>
              </a:rPr>
              <a:t>2 technicians </a:t>
            </a:r>
            <a:r>
              <a:rPr lang="en-GB" dirty="0">
                <a:solidFill>
                  <a:srgbClr val="666666"/>
                </a:solidFill>
              </a:rPr>
              <a:t>: Lauritz and Richard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rgbClr val="666666"/>
                </a:solidFill>
              </a:rPr>
              <a:t>2 control engineers </a:t>
            </a:r>
            <a:r>
              <a:rPr lang="en-GB" dirty="0">
                <a:solidFill>
                  <a:srgbClr val="666666"/>
                </a:solidFill>
              </a:rPr>
              <a:t>: </a:t>
            </a:r>
            <a:r>
              <a:rPr lang="en-GB" dirty="0" err="1">
                <a:solidFill>
                  <a:srgbClr val="666666"/>
                </a:solidFill>
              </a:rPr>
              <a:t>Niklas</a:t>
            </a:r>
            <a:r>
              <a:rPr lang="en-GB" dirty="0">
                <a:solidFill>
                  <a:srgbClr val="666666"/>
                </a:solidFill>
              </a:rPr>
              <a:t> and Andreas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rgbClr val="666666"/>
                </a:solidFill>
              </a:rPr>
              <a:t>4 sample environment engineers</a:t>
            </a:r>
            <a:r>
              <a:rPr lang="en-GB" dirty="0">
                <a:solidFill>
                  <a:srgbClr val="666666"/>
                </a:solidFill>
              </a:rPr>
              <a:t>: Alex, Oleksiy, Damian and Caroline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rgbClr val="666666"/>
                </a:solidFill>
              </a:rPr>
              <a:t>0.5 mechanical design engineer</a:t>
            </a:r>
            <a:r>
              <a:rPr lang="en-GB" dirty="0">
                <a:solidFill>
                  <a:srgbClr val="666666"/>
                </a:solidFill>
              </a:rPr>
              <a:t>: Luca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rgbClr val="666666"/>
                </a:solidFill>
              </a:rPr>
              <a:t>1 technical writer </a:t>
            </a:r>
            <a:r>
              <a:rPr lang="en-GB" dirty="0">
                <a:solidFill>
                  <a:srgbClr val="666666"/>
                </a:solidFill>
              </a:rPr>
              <a:t>: </a:t>
            </a:r>
            <a:r>
              <a:rPr lang="en-GB" dirty="0" err="1">
                <a:solidFill>
                  <a:srgbClr val="666666"/>
                </a:solidFill>
              </a:rPr>
              <a:t>Yulia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21" name="Rubrik 1">
            <a:extLst>
              <a:ext uri="{FF2B5EF4-FFF2-40B4-BE49-F238E27FC236}">
                <a16:creationId xmlns:a16="http://schemas.microsoft.com/office/drawing/2014/main" id="{9E9C368E-D16F-3F3C-957E-5354EB0B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52" y="446692"/>
            <a:ext cx="9360000" cy="657339"/>
          </a:xfrm>
        </p:spPr>
        <p:txBody>
          <a:bodyPr/>
          <a:lstStyle/>
          <a:p>
            <a:r>
              <a:rPr lang="en-GB" dirty="0"/>
              <a:t>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B09FC-944E-FF0D-0493-24B0DCC3F805}"/>
              </a:ext>
            </a:extLst>
          </p:cNvPr>
          <p:cNvSpPr txBox="1"/>
          <p:nvPr/>
        </p:nvSpPr>
        <p:spPr>
          <a:xfrm>
            <a:off x="7003518" y="1934131"/>
            <a:ext cx="47365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SE" b="1" dirty="0">
                <a:solidFill>
                  <a:srgbClr val="666666"/>
                </a:solidFill>
              </a:rPr>
              <a:t>Planned recruitment: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on going : Sample environment engineer for HT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End of 2024: 2 technicians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2025: 1 technician</a:t>
            </a:r>
          </a:p>
          <a:p>
            <a:pPr marL="285750" indent="-2857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SE" dirty="0">
                <a:solidFill>
                  <a:srgbClr val="666666"/>
                </a:solidFill>
              </a:rPr>
              <a:t>2027: 1 technician</a:t>
            </a:r>
          </a:p>
        </p:txBody>
      </p:sp>
    </p:spTree>
    <p:extLst>
      <p:ext uri="{BB962C8B-B14F-4D97-AF65-F5344CB8AC3E}">
        <p14:creationId xmlns:p14="http://schemas.microsoft.com/office/powerpoint/2010/main" val="27743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1">
            <a:extLst>
              <a:ext uri="{FF2B5EF4-FFF2-40B4-BE49-F238E27FC236}">
                <a16:creationId xmlns:a16="http://schemas.microsoft.com/office/drawing/2014/main" id="{9B79EAB6-AA51-1F61-D7DF-AD65CC42C6E3}"/>
              </a:ext>
            </a:extLst>
          </p:cNvPr>
          <p:cNvSpPr txBox="1">
            <a:spLocks/>
          </p:cNvSpPr>
          <p:nvPr/>
        </p:nvSpPr>
        <p:spPr>
          <a:xfrm>
            <a:off x="1230491" y="2169209"/>
            <a:ext cx="6366811" cy="2462613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</a:rPr>
              <a:t>Updates</a:t>
            </a:r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74735C7A-372F-46C4-FE44-6720601A254A}"/>
              </a:ext>
            </a:extLst>
          </p:cNvPr>
          <p:cNvSpPr txBox="1">
            <a:spLocks/>
          </p:cNvSpPr>
          <p:nvPr/>
        </p:nvSpPr>
        <p:spPr>
          <a:xfrm>
            <a:off x="1230491" y="1051132"/>
            <a:ext cx="4255909" cy="8291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8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95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MSPS Sample Environment Systems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761" y="2072333"/>
            <a:ext cx="10472478" cy="3854641"/>
          </a:xfrm>
        </p:spPr>
        <p:txBody>
          <a:bodyPr/>
          <a:lstStyle/>
          <a:p>
            <a:pPr lvl="1"/>
            <a:r>
              <a:rPr lang="en-US" sz="1800" dirty="0"/>
              <a:t>8 </a:t>
            </a:r>
            <a:r>
              <a:rPr lang="en-US" sz="1800" b="1" dirty="0"/>
              <a:t>magnets</a:t>
            </a:r>
            <a:r>
              <a:rPr lang="en-US" sz="1800" dirty="0"/>
              <a:t> from 2.5 T to 15 T </a:t>
            </a:r>
          </a:p>
          <a:p>
            <a:pPr lvl="1"/>
            <a:r>
              <a:rPr lang="en-US" sz="1800" b="1" dirty="0"/>
              <a:t>Low temperature </a:t>
            </a:r>
            <a:r>
              <a:rPr lang="en-US" sz="1800" dirty="0"/>
              <a:t>: 6 </a:t>
            </a:r>
            <a:r>
              <a:rPr lang="en-US" sz="1800" dirty="0" err="1"/>
              <a:t>cryofurnaces</a:t>
            </a:r>
            <a:r>
              <a:rPr lang="en-US" sz="1800" dirty="0"/>
              <a:t> and 10 cryostats (7 wet and 3 dry) including 1 for PE presses and 1 for electro-chemistry</a:t>
            </a:r>
          </a:p>
          <a:p>
            <a:pPr lvl="1"/>
            <a:r>
              <a:rPr lang="en-US" sz="1800" b="1" dirty="0"/>
              <a:t>Ultra low temperature</a:t>
            </a:r>
            <a:r>
              <a:rPr lang="en-US" sz="1800" dirty="0"/>
              <a:t>: 3 dilution fridges and 1 He3 insert</a:t>
            </a:r>
          </a:p>
          <a:p>
            <a:pPr lvl="1"/>
            <a:r>
              <a:rPr lang="en-US" sz="1800" b="1" dirty="0"/>
              <a:t>High temperature</a:t>
            </a:r>
            <a:r>
              <a:rPr lang="en-US" sz="1800" dirty="0"/>
              <a:t>: 3 ILL-type furnaces (2 Niobium, 1 Vanadium), 1 induction furnace, 1 lamp furnace and 1 hot air blower</a:t>
            </a:r>
          </a:p>
          <a:p>
            <a:pPr lvl="1"/>
            <a:r>
              <a:rPr lang="en-US" sz="1800" b="1" dirty="0"/>
              <a:t>High pressure</a:t>
            </a:r>
            <a:r>
              <a:rPr lang="en-US" sz="1800" dirty="0"/>
              <a:t>: 10 high pressure cells (5 gas, 4 liquid and 1 clamp), 5 compressors (4 automatic and 1 manual), 5 Paris Edinburgh presses with gas loader</a:t>
            </a:r>
          </a:p>
          <a:p>
            <a:pPr lvl="1"/>
            <a:r>
              <a:rPr lang="en-US" sz="1800" b="1" dirty="0"/>
              <a:t>Mechanical processing </a:t>
            </a:r>
            <a:r>
              <a:rPr lang="en-US" sz="1800" dirty="0"/>
              <a:t>:  2 stress rigs (uniaxial and torsion/rotation), 1 thermo-mechanical instrument (dilatometer)</a:t>
            </a:r>
          </a:p>
          <a:p>
            <a:pPr lvl="1"/>
            <a:r>
              <a:rPr lang="en-US" sz="1800" b="1" dirty="0"/>
              <a:t>Provided by instruments </a:t>
            </a:r>
            <a:r>
              <a:rPr lang="en-US" sz="1800" dirty="0"/>
              <a:t>: 1 He3 insert, 1 </a:t>
            </a:r>
            <a:r>
              <a:rPr lang="en-US" sz="1800" dirty="0" err="1"/>
              <a:t>cryofurnace</a:t>
            </a:r>
            <a:r>
              <a:rPr lang="en-US" sz="1800" dirty="0"/>
              <a:t> with sample changer and 4 cryostats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E42F3D8-700F-70B6-0BD3-D456B4E80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Systems to be delivered before 12.2027</a:t>
            </a:r>
          </a:p>
        </p:txBody>
      </p:sp>
    </p:spTree>
    <p:extLst>
      <p:ext uri="{BB962C8B-B14F-4D97-AF65-F5344CB8AC3E}">
        <p14:creationId xmlns:p14="http://schemas.microsoft.com/office/powerpoint/2010/main" val="9621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 of SES by end of 2023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329917"/>
              </p:ext>
            </p:extLst>
          </p:nvPr>
        </p:nvGraphicFramePr>
        <p:xfrm>
          <a:off x="748081" y="2246520"/>
          <a:ext cx="10770061" cy="2954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086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1527585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1538801591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3221415311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  <a:gridCol w="1350478">
                  <a:extLst>
                    <a:ext uri="{9D8B030D-6E8A-4147-A177-3AD203B41FA5}">
                      <a16:colId xmlns:a16="http://schemas.microsoft.com/office/drawing/2014/main" val="20565211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u="none" strike="noStrike" dirty="0">
                          <a:effectLst/>
                          <a:latin typeface="+mn-lt"/>
                        </a:rPr>
                        <a:t>Magnets</a:t>
                      </a:r>
                      <a:endParaRPr lang="sv-S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2.5 T WBM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8 T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T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 err="1">
                          <a:effectLst/>
                          <a:latin typeface="+mn-lt"/>
                        </a:rPr>
                        <a:t>Spectro</a:t>
                      </a: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 magnet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15T magnet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6.5T magnet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933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sv-S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Instr. &amp; IK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 err="1">
                          <a:effectLst/>
                          <a:latin typeface="+mn-lt"/>
                        </a:rPr>
                        <a:t>Flow</a:t>
                      </a: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u="none" strike="noStrike" dirty="0" err="1">
                          <a:effectLst/>
                          <a:latin typeface="+mn-lt"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ESTIA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Wet</a:t>
                      </a:r>
                      <a:r>
                        <a:rPr lang="sv-SE" sz="14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cryostat</a:t>
                      </a:r>
                      <a:endParaRPr lang="sv-SE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sv-S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BIFROST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 err="1">
                          <a:effectLst/>
                          <a:latin typeface="+mn-lt"/>
                        </a:rPr>
                        <a:t>Cryofurnace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CSPEC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Sample</a:t>
                      </a:r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changer</a:t>
                      </a:r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CSPEC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He3 </a:t>
                      </a:r>
                      <a:r>
                        <a:rPr lang="sv-SE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insert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CSPEC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HP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78078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b"/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sv-S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Sample</a:t>
                      </a:r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rot sticks 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Dry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DIFF EC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666666"/>
                          </a:solidFill>
                          <a:effectLst/>
                          <a:latin typeface="+mn-lt"/>
                        </a:rPr>
                        <a:t>Cryofurnace</a:t>
                      </a:r>
                      <a:r>
                        <a:rPr lang="sv-SE" sz="1400" b="0" i="0" u="none" strike="noStrike" dirty="0">
                          <a:solidFill>
                            <a:srgbClr val="666666"/>
                          </a:solidFill>
                          <a:effectLst/>
                          <a:latin typeface="+mn-lt"/>
                        </a:rPr>
                        <a:t> DIFF 2</a:t>
                      </a:r>
                      <a:r>
                        <a:rPr lang="sv-SE" sz="1400" b="0" i="0" u="none" strike="noStrike" baseline="30000" dirty="0">
                          <a:solidFill>
                            <a:srgbClr val="666666"/>
                          </a:solidFill>
                          <a:effectLst/>
                          <a:latin typeface="+mn-lt"/>
                        </a:rPr>
                        <a:t>nd</a:t>
                      </a:r>
                      <a:r>
                        <a:rPr lang="sv-SE" sz="1400" b="0" i="0" u="none" strike="noStrike" dirty="0">
                          <a:solidFill>
                            <a:srgbClr val="666666"/>
                          </a:solidFill>
                          <a:effectLst/>
                          <a:latin typeface="+mn-lt"/>
                        </a:rPr>
                        <a:t> hand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Dil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Fridge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sv-SE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nd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hand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Dil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Fridge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Dry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spectro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451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Dry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Heimdal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832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</a:t>
                      </a:r>
                      <a:r>
                        <a:rPr lang="sv-S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Pressure</a:t>
                      </a:r>
                      <a:endParaRPr lang="sv-S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 err="1">
                          <a:effectLst/>
                          <a:latin typeface="+mn-lt"/>
                        </a:rPr>
                        <a:t>Clamps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Gas cells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Gas </a:t>
                      </a:r>
                      <a:r>
                        <a:rPr lang="sv-SE" sz="1400" b="0" u="none" strike="noStrike" dirty="0" err="1">
                          <a:effectLst/>
                          <a:latin typeface="+mn-lt"/>
                        </a:rPr>
                        <a:t>loading</a:t>
                      </a:r>
                      <a:r>
                        <a:rPr lang="sv-SE" sz="1400" b="0" u="none" strike="noStrike" dirty="0">
                          <a:effectLst/>
                          <a:latin typeface="+mn-lt"/>
                        </a:rPr>
                        <a:t> for PE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Mechanical</a:t>
                      </a:r>
                      <a:r>
                        <a:rPr lang="sv-S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processing</a:t>
                      </a:r>
                      <a:endParaRPr lang="sv-S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Rig 60 kN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Tortion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/rot.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rig</a:t>
                      </a:r>
                      <a:endParaRPr lang="sv-S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Dilatometer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53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</a:t>
                      </a:r>
                      <a:r>
                        <a:rPr lang="sv-S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temperature</a:t>
                      </a:r>
                      <a:endParaRPr lang="sv-SE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ILL-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type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furnace</a:t>
                      </a:r>
                      <a:r>
                        <a:rPr lang="sv-S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Induction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furnace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Cryostream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/gas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blower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F482289-BCC8-F24C-B83A-0B55FEEC1F3F}"/>
              </a:ext>
            </a:extLst>
          </p:cNvPr>
          <p:cNvGrpSpPr/>
          <p:nvPr/>
        </p:nvGrpSpPr>
        <p:grpSpPr>
          <a:xfrm>
            <a:off x="3963603" y="5951937"/>
            <a:ext cx="1557778" cy="646331"/>
            <a:chOff x="840258" y="5949013"/>
            <a:chExt cx="1557778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697654-7C55-4B43-A4DB-0BA6206D7FED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78045D-DC5C-034D-B098-1E3D67BDAC93}"/>
                </a:ext>
              </a:extLst>
            </p:cNvPr>
            <p:cNvSpPr txBox="1"/>
            <p:nvPr/>
          </p:nvSpPr>
          <p:spPr>
            <a:xfrm>
              <a:off x="1218098" y="5949013"/>
              <a:ext cx="117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Preparation CFT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Design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CFT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49F7C7-03D9-394E-AC9D-DA6EF21CF02B}"/>
              </a:ext>
            </a:extLst>
          </p:cNvPr>
          <p:cNvGrpSpPr/>
          <p:nvPr/>
        </p:nvGrpSpPr>
        <p:grpSpPr>
          <a:xfrm>
            <a:off x="6133112" y="6044270"/>
            <a:ext cx="1361043" cy="461665"/>
            <a:chOff x="2648464" y="6041346"/>
            <a:chExt cx="1361043" cy="4616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0B04ED-8C81-A949-A0DE-535A31ECD609}"/>
                </a:ext>
              </a:extLst>
            </p:cNvPr>
            <p:cNvSpPr txBox="1"/>
            <p:nvPr/>
          </p:nvSpPr>
          <p:spPr>
            <a:xfrm>
              <a:off x="2648464" y="6092178"/>
              <a:ext cx="360000" cy="36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3DCB86-BCA4-C54E-A38D-C3467ECEB9CD}"/>
                </a:ext>
              </a:extLst>
            </p:cNvPr>
            <p:cNvSpPr txBox="1"/>
            <p:nvPr/>
          </p:nvSpPr>
          <p:spPr>
            <a:xfrm>
              <a:off x="3008464" y="6041346"/>
              <a:ext cx="1001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Construction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Procurement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D32189-200A-534F-9337-B20ADF939872}"/>
              </a:ext>
            </a:extLst>
          </p:cNvPr>
          <p:cNvGrpSpPr/>
          <p:nvPr/>
        </p:nvGrpSpPr>
        <p:grpSpPr>
          <a:xfrm>
            <a:off x="8105886" y="5946296"/>
            <a:ext cx="2019044" cy="646331"/>
            <a:chOff x="5099221" y="5943372"/>
            <a:chExt cx="2019044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7E7569-5F4F-2040-A859-65AFE48B14F3}"/>
                </a:ext>
              </a:extLst>
            </p:cNvPr>
            <p:cNvSpPr txBox="1"/>
            <p:nvPr/>
          </p:nvSpPr>
          <p:spPr>
            <a:xfrm>
              <a:off x="5099221" y="6092178"/>
              <a:ext cx="360000" cy="36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A4A051-8271-E44F-8E90-E92C5533CC5F}"/>
                </a:ext>
              </a:extLst>
            </p:cNvPr>
            <p:cNvSpPr txBox="1"/>
            <p:nvPr/>
          </p:nvSpPr>
          <p:spPr>
            <a:xfrm>
              <a:off x="5459221" y="5943372"/>
              <a:ext cx="1659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Tests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Control and mechanical</a:t>
              </a:r>
            </a:p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 integration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DF4D6D-4078-DE43-AFA4-A58322C89505}"/>
              </a:ext>
            </a:extLst>
          </p:cNvPr>
          <p:cNvGrpSpPr/>
          <p:nvPr/>
        </p:nvGrpSpPr>
        <p:grpSpPr>
          <a:xfrm>
            <a:off x="1932850" y="6045918"/>
            <a:ext cx="1419022" cy="360000"/>
            <a:chOff x="840258" y="6092178"/>
            <a:chExt cx="1419022" cy="3600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CA4703-8424-5149-B487-265F50BC22FB}"/>
                </a:ext>
              </a:extLst>
            </p:cNvPr>
            <p:cNvSpPr txBox="1"/>
            <p:nvPr/>
          </p:nvSpPr>
          <p:spPr>
            <a:xfrm>
              <a:off x="840258" y="6092178"/>
              <a:ext cx="360000" cy="36000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A8C97D-BD05-5B4A-8DCA-E23F8FC0E7BC}"/>
                </a:ext>
              </a:extLst>
            </p:cNvPr>
            <p:cNvSpPr txBox="1"/>
            <p:nvPr/>
          </p:nvSpPr>
          <p:spPr>
            <a:xfrm>
              <a:off x="1218098" y="6144957"/>
              <a:ext cx="10411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666666"/>
                  </a:solidFill>
                </a:rPr>
                <a:t>Specifications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B0438-578C-522D-D4D4-FC8A71DC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7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4558</TotalTime>
  <Words>1251</Words>
  <Application>Microsoft Macintosh PowerPoint</Application>
  <PresentationFormat>Widescreen</PresentationFormat>
  <Paragraphs>316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Material Science and Physics Support Group </vt:lpstr>
      <vt:lpstr>Agenda</vt:lpstr>
      <vt:lpstr>PowerPoint Presentation</vt:lpstr>
      <vt:lpstr>Scope</vt:lpstr>
      <vt:lpstr>Team</vt:lpstr>
      <vt:lpstr>PowerPoint Presentation</vt:lpstr>
      <vt:lpstr>MSPS Sample Environment Systems</vt:lpstr>
      <vt:lpstr>Status of SES by end of 2023</vt:lpstr>
      <vt:lpstr>Update</vt:lpstr>
      <vt:lpstr>Update</vt:lpstr>
      <vt:lpstr>Update</vt:lpstr>
      <vt:lpstr>Update</vt:lpstr>
      <vt:lpstr>MSPS priorities for HC and CC</vt:lpstr>
      <vt:lpstr>PowerPoint Presentation</vt:lpstr>
      <vt:lpstr>Main workshops used</vt:lpstr>
      <vt:lpstr>Labs &amp; workshops to install</vt:lpstr>
      <vt:lpstr>Labs &amp; workshops to install</vt:lpstr>
      <vt:lpstr>Thanks to  Richard Ammer, Niklas Ekström, Andreas Hagelberg, Alexander Holmes, Damian Paliwoda, Yulia Pedersen, Luca Sagliano, Lauritz Saxtrup and Oleksiy Zadorozhko   and 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Caroline Curfs</cp:lastModifiedBy>
  <cp:revision>149</cp:revision>
  <cp:lastPrinted>2019-03-08T10:27:30Z</cp:lastPrinted>
  <dcterms:created xsi:type="dcterms:W3CDTF">2020-01-21T09:56:49Z</dcterms:created>
  <dcterms:modified xsi:type="dcterms:W3CDTF">2024-04-15T07:55:29Z</dcterms:modified>
</cp:coreProperties>
</file>