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62" r:id="rId2"/>
    <p:sldId id="267" r:id="rId3"/>
    <p:sldId id="326" r:id="rId4"/>
    <p:sldId id="272" r:id="rId5"/>
    <p:sldId id="279" r:id="rId6"/>
    <p:sldId id="331" r:id="rId7"/>
    <p:sldId id="282" r:id="rId8"/>
    <p:sldId id="302" r:id="rId9"/>
    <p:sldId id="283" r:id="rId10"/>
    <p:sldId id="336" r:id="rId11"/>
    <p:sldId id="307" r:id="rId12"/>
    <p:sldId id="308" r:id="rId13"/>
    <p:sldId id="329" r:id="rId14"/>
    <p:sldId id="334" r:id="rId15"/>
    <p:sldId id="330" r:id="rId16"/>
    <p:sldId id="310" r:id="rId17"/>
    <p:sldId id="268" r:id="rId18"/>
    <p:sldId id="327" r:id="rId19"/>
    <p:sldId id="317" r:id="rId20"/>
    <p:sldId id="332" r:id="rId21"/>
    <p:sldId id="328" r:id="rId22"/>
    <p:sldId id="333" r:id="rId23"/>
    <p:sldId id="335" r:id="rId24"/>
    <p:sldId id="309" r:id="rId25"/>
    <p:sldId id="281"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0099DC"/>
    <a:srgbClr val="CCCCCC"/>
    <a:srgbClr val="FECC99"/>
    <a:srgbClr val="FEE6CC"/>
    <a:srgbClr val="CCDFDB"/>
    <a:srgbClr val="E5F0EC"/>
    <a:srgbClr val="D7E59A"/>
    <a:srgbClr val="EBF1CB"/>
    <a:srgbClr val="CDD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54" autoAdjust="0"/>
    <p:restoredTop sz="94681" autoAdjust="0"/>
  </p:normalViewPr>
  <p:slideViewPr>
    <p:cSldViewPr snapToGrid="0" snapToObjects="1">
      <p:cViewPr varScale="1">
        <p:scale>
          <a:sx n="97" d="100"/>
          <a:sy n="97" d="100"/>
        </p:scale>
        <p:origin x="216" y="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2024-04-12</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293829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D37B9440-DCF6-D64C-98D9-CAAC85D09E27}" type="datetime1">
              <a:rPr lang="sv-SE" smtClean="0"/>
              <a:t>2024-04-12</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7C4B241A-298C-6B40-B840-590D8EE6ED07}" type="datetime1">
              <a:rPr lang="sv-SE" smtClean="0"/>
              <a:t>2024-04-12</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0CD6D261-D023-0642-A715-84444EEAD219}" type="datetime1">
              <a:rPr lang="sv-SE" smtClean="0"/>
              <a:t>2024-04-12</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2BB1362-10C3-C947-B4B4-BEC2D763360F}" type="datetime1">
              <a:rPr lang="sv-SE" smtClean="0"/>
              <a:t>2024-04-12</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D0817F5E-40D4-1B4D-9C45-B7D0E379137A}" type="datetime1">
              <a:rPr lang="sv-SE" smtClean="0"/>
              <a:t>2024-04-12</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B18E2139-FA7F-DF45-843B-923613666AAD}" type="datetime1">
              <a:rPr lang="sv-SE" smtClean="0"/>
              <a:t>2024-04-12</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2B228730-A161-E044-A846-40B5AFAE19B1}" type="datetime1">
              <a:rPr lang="sv-SE" smtClean="0"/>
              <a:t>2024-04-12</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MPS General update</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46F4504F-954F-9144-9CBC-032BB58990DE}" type="datetime1">
              <a:rPr lang="sv-SE" smtClean="0"/>
              <a:t>2024-04-12</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8A1BDCF3-74D0-C34B-895E-4C0A84EFEB51}" type="datetime1">
              <a:rPr lang="sv-SE" smtClean="0"/>
              <a:t>2024-04-12</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MPS General update</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MSPS Sample Environment Systems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10</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859761" y="2072333"/>
            <a:ext cx="10472478" cy="3854641"/>
          </a:xfrm>
        </p:spPr>
        <p:txBody>
          <a:bodyPr/>
          <a:lstStyle/>
          <a:p>
            <a:pPr lvl="1"/>
            <a:r>
              <a:rPr lang="en-US" sz="1800" dirty="0"/>
              <a:t>8 </a:t>
            </a:r>
            <a:r>
              <a:rPr lang="en-US" sz="1800" b="1" dirty="0"/>
              <a:t>magnets</a:t>
            </a:r>
            <a:r>
              <a:rPr lang="en-US" sz="1800" dirty="0"/>
              <a:t> from 2.5 T to 15 T </a:t>
            </a:r>
          </a:p>
          <a:p>
            <a:pPr lvl="1"/>
            <a:r>
              <a:rPr lang="en-US" sz="1800" b="1" dirty="0"/>
              <a:t>Low temperature </a:t>
            </a:r>
            <a:r>
              <a:rPr lang="en-US" sz="1800" dirty="0"/>
              <a:t>: 6 </a:t>
            </a:r>
            <a:r>
              <a:rPr lang="en-US" sz="1800" dirty="0" err="1"/>
              <a:t>cryofurnaces</a:t>
            </a:r>
            <a:r>
              <a:rPr lang="en-US" sz="1800" dirty="0"/>
              <a:t> and 10 cryostats (7 wet and 3 dry) including 1 for PE presses and 1 for electro-chemistry</a:t>
            </a:r>
          </a:p>
          <a:p>
            <a:pPr lvl="1"/>
            <a:r>
              <a:rPr lang="en-US" sz="1800" b="1" dirty="0"/>
              <a:t>Ultra low temperature</a:t>
            </a:r>
            <a:r>
              <a:rPr lang="en-US" sz="1800" dirty="0"/>
              <a:t>: 3 dilution fridges and 1 He3 insert</a:t>
            </a:r>
          </a:p>
          <a:p>
            <a:pPr lvl="1"/>
            <a:r>
              <a:rPr lang="en-US" sz="1800" b="1" dirty="0"/>
              <a:t>High temperature</a:t>
            </a:r>
            <a:r>
              <a:rPr lang="en-US" sz="1800" dirty="0"/>
              <a:t>: 2 ILL-type furnaces, 1 induction furnace, 1 lamp furnace and 1 hot air blower</a:t>
            </a:r>
          </a:p>
          <a:p>
            <a:pPr lvl="1"/>
            <a:r>
              <a:rPr lang="en-US" sz="1800" b="1" dirty="0"/>
              <a:t>High pressure</a:t>
            </a:r>
            <a:r>
              <a:rPr lang="en-US" sz="1800" dirty="0"/>
              <a:t>: 10 high pressure cells (5 gas, 4 liquid and 1 clamp), 5 compressors (4 automatic and 1 manual), 5 Paris Edinburgh presses with gas loader</a:t>
            </a:r>
          </a:p>
          <a:p>
            <a:pPr lvl="1"/>
            <a:r>
              <a:rPr lang="en-US" sz="1800" b="1" dirty="0"/>
              <a:t>Mechanical processing </a:t>
            </a:r>
            <a:r>
              <a:rPr lang="en-US" sz="1800" dirty="0"/>
              <a:t>:  2 stress rigs (uniaxial and torsion/rotation), 1 thermo-mechanical instrument (dilatometer)</a:t>
            </a:r>
          </a:p>
          <a:p>
            <a:pPr lvl="1"/>
            <a:r>
              <a:rPr lang="en-US" sz="1800" b="1" dirty="0"/>
              <a:t>Provided by instruments </a:t>
            </a:r>
            <a:r>
              <a:rPr lang="en-US" sz="1800" dirty="0"/>
              <a:t>: 1 He3 insert, 1 </a:t>
            </a:r>
            <a:r>
              <a:rPr lang="en-US" sz="1800" dirty="0" err="1"/>
              <a:t>cryofurnace</a:t>
            </a:r>
            <a:r>
              <a:rPr lang="en-US" sz="1800" dirty="0"/>
              <a:t> with sample changer and 4 cryostats</a:t>
            </a:r>
          </a:p>
        </p:txBody>
      </p:sp>
      <p:sp>
        <p:nvSpPr>
          <p:cNvPr id="3" name="Text Placeholder 6">
            <a:extLst>
              <a:ext uri="{FF2B5EF4-FFF2-40B4-BE49-F238E27FC236}">
                <a16:creationId xmlns:a16="http://schemas.microsoft.com/office/drawing/2014/main" id="{DE42F3D8-700F-70B6-0BD3-D456B4E802D5}"/>
              </a:ext>
            </a:extLst>
          </p:cNvPr>
          <p:cNvSpPr>
            <a:spLocks noGrp="1"/>
          </p:cNvSpPr>
          <p:nvPr>
            <p:ph type="body" sz="quarter" idx="14"/>
          </p:nvPr>
        </p:nvSpPr>
        <p:spPr>
          <a:xfrm>
            <a:off x="1103709" y="931026"/>
            <a:ext cx="9360000" cy="507076"/>
          </a:xfrm>
        </p:spPr>
        <p:txBody>
          <a:bodyPr/>
          <a:lstStyle/>
          <a:p>
            <a:r>
              <a:rPr lang="en-GB" dirty="0"/>
              <a:t>Systems to be delivered before 12.2027</a:t>
            </a:r>
          </a:p>
        </p:txBody>
      </p:sp>
    </p:spTree>
    <p:extLst>
      <p:ext uri="{BB962C8B-B14F-4D97-AF65-F5344CB8AC3E}">
        <p14:creationId xmlns:p14="http://schemas.microsoft.com/office/powerpoint/2010/main" val="96217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Status of SES by end of 2022</a:t>
            </a:r>
          </a:p>
        </p:txBody>
      </p:sp>
      <p:sp>
        <p:nvSpPr>
          <p:cNvPr id="7" name="Text Placeholder 6">
            <a:extLst>
              <a:ext uri="{FF2B5EF4-FFF2-40B4-BE49-F238E27FC236}">
                <a16:creationId xmlns:a16="http://schemas.microsoft.com/office/drawing/2014/main" id="{DA60723F-FF00-AB4D-9F23-43416FFDC4E7}"/>
              </a:ext>
            </a:extLst>
          </p:cNvPr>
          <p:cNvSpPr>
            <a:spLocks noGrp="1"/>
          </p:cNvSpPr>
          <p:nvPr>
            <p:ph type="body" sz="quarter" idx="14"/>
          </p:nvPr>
        </p:nvSpPr>
        <p:spPr/>
        <p:txBody>
          <a:bodyPr/>
          <a:lstStyle/>
          <a:p>
            <a:r>
              <a:rPr lang="en-GB" dirty="0"/>
              <a:t>Reality</a:t>
            </a:r>
          </a:p>
        </p:txBody>
      </p:sp>
      <p:graphicFrame>
        <p:nvGraphicFramePr>
          <p:cNvPr id="4" name="Table 3">
            <a:extLst>
              <a:ext uri="{FF2B5EF4-FFF2-40B4-BE49-F238E27FC236}">
                <a16:creationId xmlns:a16="http://schemas.microsoft.com/office/drawing/2014/main" id="{FA03D35D-FDB9-434F-A625-822A44029D10}"/>
              </a:ext>
            </a:extLst>
          </p:cNvPr>
          <p:cNvGraphicFramePr>
            <a:graphicFrameLocks noGrp="1"/>
          </p:cNvGraphicFramePr>
          <p:nvPr>
            <p:extLst>
              <p:ext uri="{D42A27DB-BD31-4B8C-83A1-F6EECF244321}">
                <p14:modId xmlns:p14="http://schemas.microsoft.com/office/powerpoint/2010/main" val="3816943801"/>
              </p:ext>
            </p:extLst>
          </p:nvPr>
        </p:nvGraphicFramePr>
        <p:xfrm>
          <a:off x="839554" y="1845213"/>
          <a:ext cx="10770061" cy="3655695"/>
        </p:xfrm>
        <a:graphic>
          <a:graphicData uri="http://schemas.openxmlformats.org/drawingml/2006/table">
            <a:tbl>
              <a:tblPr firstRow="1" bandRow="1">
                <a:tableStyleId>{5940675A-B579-460E-94D1-54222C63F5DA}</a:tableStyleId>
              </a:tblPr>
              <a:tblGrid>
                <a:gridCol w="2490086">
                  <a:extLst>
                    <a:ext uri="{9D8B030D-6E8A-4147-A177-3AD203B41FA5}">
                      <a16:colId xmlns:a16="http://schemas.microsoft.com/office/drawing/2014/main" val="1931440742"/>
                    </a:ext>
                  </a:extLst>
                </a:gridCol>
                <a:gridCol w="1527585">
                  <a:extLst>
                    <a:ext uri="{9D8B030D-6E8A-4147-A177-3AD203B41FA5}">
                      <a16:colId xmlns:a16="http://schemas.microsoft.com/office/drawing/2014/main" val="1999150427"/>
                    </a:ext>
                  </a:extLst>
                </a:gridCol>
                <a:gridCol w="1350478">
                  <a:extLst>
                    <a:ext uri="{9D8B030D-6E8A-4147-A177-3AD203B41FA5}">
                      <a16:colId xmlns:a16="http://schemas.microsoft.com/office/drawing/2014/main" val="1538801591"/>
                    </a:ext>
                  </a:extLst>
                </a:gridCol>
                <a:gridCol w="1350478">
                  <a:extLst>
                    <a:ext uri="{9D8B030D-6E8A-4147-A177-3AD203B41FA5}">
                      <a16:colId xmlns:a16="http://schemas.microsoft.com/office/drawing/2014/main" val="3221415311"/>
                    </a:ext>
                  </a:extLst>
                </a:gridCol>
                <a:gridCol w="1350478">
                  <a:extLst>
                    <a:ext uri="{9D8B030D-6E8A-4147-A177-3AD203B41FA5}">
                      <a16:colId xmlns:a16="http://schemas.microsoft.com/office/drawing/2014/main" val="144132661"/>
                    </a:ext>
                  </a:extLst>
                </a:gridCol>
                <a:gridCol w="1350478">
                  <a:extLst>
                    <a:ext uri="{9D8B030D-6E8A-4147-A177-3AD203B41FA5}">
                      <a16:colId xmlns:a16="http://schemas.microsoft.com/office/drawing/2014/main" val="1099829447"/>
                    </a:ext>
                  </a:extLst>
                </a:gridCol>
                <a:gridCol w="1350478">
                  <a:extLst>
                    <a:ext uri="{9D8B030D-6E8A-4147-A177-3AD203B41FA5}">
                      <a16:colId xmlns:a16="http://schemas.microsoft.com/office/drawing/2014/main" val="2056521105"/>
                    </a:ext>
                  </a:extLst>
                </a:gridCol>
              </a:tblGrid>
              <a:tr h="0">
                <a:tc>
                  <a:txBody>
                    <a:bodyPr/>
                    <a:lstStyle/>
                    <a:p>
                      <a:pPr algn="l" fontAlgn="b"/>
                      <a:r>
                        <a:rPr lang="sv-SE" sz="1400" b="0" u="none" strike="noStrike" dirty="0">
                          <a:effectLst/>
                          <a:latin typeface="+mn-lt"/>
                        </a:rPr>
                        <a:t>Magnets</a:t>
                      </a:r>
                      <a:endParaRPr lang="sv-SE" sz="1400" b="0"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a:effectLst/>
                          <a:latin typeface="+mn-lt"/>
                        </a:rPr>
                        <a:t>2.5 T WBM</a:t>
                      </a:r>
                      <a:endParaRPr lang="sv-SE" sz="1400" b="0" i="0" u="none" strike="noStrike" dirty="0">
                        <a:solidFill>
                          <a:schemeClr val="tx1"/>
                        </a:solidFill>
                        <a:effectLst/>
                        <a:latin typeface="+mn-lt"/>
                      </a:endParaRPr>
                    </a:p>
                  </a:txBody>
                  <a:tcPr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8 T magnet</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15 T magnet</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Spectro</a:t>
                      </a:r>
                      <a:r>
                        <a:rPr lang="sv-SE" sz="1400" b="0" u="none" strike="noStrike" dirty="0">
                          <a:effectLst/>
                          <a:latin typeface="+mn-lt"/>
                        </a:rPr>
                        <a:t> magnet</a:t>
                      </a:r>
                      <a:endParaRPr lang="sv-SE" sz="1400" b="0" i="0" u="none" strike="noStrike" dirty="0">
                        <a:solidFill>
                          <a:schemeClr val="tx1"/>
                        </a:solidFill>
                        <a:effectLst/>
                        <a:latin typeface="+mn-lt"/>
                      </a:endParaRPr>
                    </a:p>
                  </a:txBody>
                  <a:tcPr marL="9525" marR="9525" marT="9525" marB="0" anchor="ctr">
                    <a:solidFill>
                      <a:srgbClr val="00B050"/>
                    </a:solidFill>
                  </a:tcPr>
                </a:tc>
                <a:tc gridSpan="2">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577933198"/>
                  </a:ext>
                </a:extLst>
              </a:tr>
              <a:tr h="0">
                <a:tc>
                  <a:txBody>
                    <a:bodyPr/>
                    <a:lstStyle/>
                    <a:p>
                      <a:pPr algn="l" fontAlgn="b"/>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Instr. &amp; IK</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Flow</a:t>
                      </a:r>
                      <a:r>
                        <a:rPr lang="sv-SE" sz="1400" b="0" u="none" strike="noStrike" dirty="0">
                          <a:effectLst/>
                          <a:latin typeface="+mn-lt"/>
                        </a:rPr>
                        <a:t> </a:t>
                      </a:r>
                      <a:r>
                        <a:rPr lang="sv-SE" sz="1400" b="0" u="none" strike="noStrike" dirty="0" err="1">
                          <a:effectLst/>
                          <a:latin typeface="+mn-lt"/>
                        </a:rPr>
                        <a:t>cryostat</a:t>
                      </a:r>
                      <a:endParaRPr lang="sv-SE" sz="1400" b="0" i="0" u="none" strike="noStrike" dirty="0">
                        <a:solidFill>
                          <a:schemeClr val="tx1"/>
                        </a:solidFill>
                        <a:effectLst/>
                        <a:latin typeface="+mn-lt"/>
                      </a:endParaRPr>
                    </a:p>
                    <a:p>
                      <a:pPr algn="ctr"/>
                      <a:r>
                        <a:rPr lang="en-GB" sz="1400" b="0" dirty="0">
                          <a:solidFill>
                            <a:schemeClr val="tx1"/>
                          </a:solidFill>
                          <a:latin typeface="+mn-lt"/>
                        </a:rPr>
                        <a:t>ESTIA</a:t>
                      </a:r>
                    </a:p>
                  </a:txBody>
                  <a:tcPr anchor="ctr">
                    <a:solidFill>
                      <a:srgbClr val="00B05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Wet</a:t>
                      </a:r>
                      <a:r>
                        <a:rPr lang="sv-SE" sz="1400" b="0" u="none" strike="noStrike" dirty="0">
                          <a:effectLst/>
                          <a:latin typeface="+mn-lt"/>
                        </a:rPr>
                        <a:t> </a:t>
                      </a:r>
                      <a:r>
                        <a:rPr lang="sv-SE" sz="1400" b="0" u="none" strike="noStrike" dirty="0" err="1">
                          <a:effectLst/>
                          <a:latin typeface="+mn-lt"/>
                        </a:rPr>
                        <a:t>cryostat</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BIFROST</a:t>
                      </a: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Cryofurnace</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Sample</a:t>
                      </a:r>
                      <a:r>
                        <a:rPr lang="sv-SE" sz="1400" b="0" u="none" strike="noStrike" dirty="0">
                          <a:effectLst/>
                          <a:latin typeface="+mn-lt"/>
                        </a:rPr>
                        <a:t> </a:t>
                      </a:r>
                      <a:r>
                        <a:rPr lang="sv-SE" sz="1400" b="0" u="none" strike="noStrike" dirty="0" err="1">
                          <a:effectLst/>
                          <a:latin typeface="+mn-lt"/>
                        </a:rPr>
                        <a:t>changer</a:t>
                      </a:r>
                      <a:r>
                        <a:rPr lang="sv-SE" sz="1400" b="0" u="none" strike="noStrike" dirty="0">
                          <a:effectLst/>
                          <a:latin typeface="+mn-lt"/>
                        </a:rPr>
                        <a:t> </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He3 </a:t>
                      </a:r>
                      <a:r>
                        <a:rPr lang="sv-SE" sz="1400" b="0" u="none" strike="noStrike" dirty="0" err="1">
                          <a:effectLst/>
                          <a:latin typeface="+mn-lt"/>
                        </a:rPr>
                        <a:t>insert</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HP </a:t>
                      </a:r>
                      <a:r>
                        <a:rPr lang="sv-SE" sz="1400" b="0" i="0" u="none" strike="noStrike" dirty="0" err="1">
                          <a:solidFill>
                            <a:schemeClr val="tx1"/>
                          </a:solidFill>
                          <a:effectLst/>
                          <a:latin typeface="+mn-lt"/>
                        </a:rPr>
                        <a:t>cryostat</a:t>
                      </a:r>
                      <a:endParaRPr lang="sv-SE" sz="1400" b="0" i="0" u="none" strike="noStrike" dirty="0">
                        <a:solidFill>
                          <a:schemeClr val="tx1"/>
                        </a:solidFill>
                        <a:effectLst/>
                        <a:latin typeface="+mn-lt"/>
                      </a:endParaRPr>
                    </a:p>
                    <a:p>
                      <a:pPr algn="ctr" fontAlgn="b"/>
                      <a:endParaRPr lang="sv-SE"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3776780785"/>
                  </a:ext>
                </a:extLst>
              </a:tr>
              <a:tr h="0">
                <a:tc>
                  <a:txBody>
                    <a:bodyPr/>
                    <a:lstStyle/>
                    <a:p>
                      <a:pPr algn="l" fontAlgn="b"/>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pool</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Sample</a:t>
                      </a:r>
                      <a:r>
                        <a:rPr lang="sv-SE" sz="1400" b="0" u="none" strike="noStrike" dirty="0">
                          <a:effectLst/>
                          <a:latin typeface="+mn-lt"/>
                        </a:rPr>
                        <a:t> rot sticks </a:t>
                      </a:r>
                      <a:endParaRPr lang="sv-SE" sz="1400" b="0" i="0" u="none" strike="noStrike" dirty="0">
                        <a:solidFill>
                          <a:schemeClr val="tx1"/>
                        </a:solidFill>
                        <a:effectLst/>
                        <a:latin typeface="+mn-lt"/>
                      </a:endParaRPr>
                    </a:p>
                  </a:txBody>
                  <a:tcPr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DIFF EC</a:t>
                      </a:r>
                    </a:p>
                  </a:txBody>
                  <a:tcPr marL="9525" marR="9525" marT="9525" marB="0" anchor="ctr">
                    <a:solidFill>
                      <a:srgbClr val="00B050"/>
                    </a:solidFill>
                  </a:tcPr>
                </a:tc>
                <a:tc gridSpan="4">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577451651"/>
                  </a:ext>
                </a:extLst>
              </a:tr>
              <a:tr h="0">
                <a:tc>
                  <a:txBody>
                    <a:bodyPr/>
                    <a:lstStyle/>
                    <a:p>
                      <a:pPr algn="l" fontAlgn="b"/>
                      <a:r>
                        <a:rPr lang="sv-SE" sz="1400" b="0" i="0" u="none" strike="noStrike" dirty="0" err="1">
                          <a:solidFill>
                            <a:schemeClr val="tx1"/>
                          </a:solidFill>
                          <a:effectLst/>
                          <a:latin typeface="+mn-lt"/>
                        </a:rPr>
                        <a:t>High</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Pressure</a:t>
                      </a:r>
                      <a:endParaRPr lang="sv-SE" sz="1400" b="0"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Clamps</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cells</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PE</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a:t>
                      </a:r>
                      <a:r>
                        <a:rPr lang="sv-SE" sz="1400" b="0" u="none" strike="noStrike" dirty="0" err="1">
                          <a:effectLst/>
                          <a:latin typeface="+mn-lt"/>
                        </a:rPr>
                        <a:t>loading</a:t>
                      </a:r>
                      <a:r>
                        <a:rPr lang="sv-SE" sz="1400" b="0" u="none" strike="noStrike" dirty="0">
                          <a:effectLst/>
                          <a:latin typeface="+mn-lt"/>
                        </a:rPr>
                        <a:t> for PE</a:t>
                      </a:r>
                      <a:endParaRPr lang="sv-SE" sz="1400" b="0" i="0" u="none" strike="noStrike" dirty="0">
                        <a:solidFill>
                          <a:schemeClr val="tx1"/>
                        </a:solidFill>
                        <a:effectLst/>
                        <a:latin typeface="+mn-lt"/>
                      </a:endParaRPr>
                    </a:p>
                  </a:txBody>
                  <a:tcPr marL="9525" marR="9525" marT="9525" marB="0" anchor="ctr">
                    <a:solidFill>
                      <a:srgbClr val="FFC000"/>
                    </a:solidFill>
                  </a:tcPr>
                </a:tc>
                <a:tc gridSpan="2">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08993070"/>
                  </a:ext>
                </a:extLst>
              </a:tr>
              <a:tr h="0">
                <a:tc>
                  <a:txBody>
                    <a:bodyPr/>
                    <a:lstStyle/>
                    <a:p>
                      <a:pPr algn="l" fontAlgn="b"/>
                      <a:r>
                        <a:rPr lang="sv-SE" sz="1400" b="0" i="0" u="none" strike="noStrike" dirty="0" err="1">
                          <a:solidFill>
                            <a:schemeClr val="tx1"/>
                          </a:solidFill>
                          <a:effectLst/>
                          <a:latin typeface="+mn-lt"/>
                        </a:rPr>
                        <a:t>Mechanical</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processing</a:t>
                      </a:r>
                      <a:endParaRPr lang="sv-SE" sz="1400" b="0" i="0" u="none" strike="noStrike" dirty="0">
                        <a:solidFill>
                          <a:schemeClr val="tx1"/>
                        </a:solidFill>
                        <a:effectLst/>
                        <a:latin typeface="+mn-lt"/>
                      </a:endParaRPr>
                    </a:p>
                  </a:txBody>
                  <a:tcPr marL="9525" marR="9525" marT="9525" marB="0" anchor="ctr"/>
                </a:tc>
                <a:tc>
                  <a:txBody>
                    <a:bodyPr/>
                    <a:lstStyle/>
                    <a:p>
                      <a:pPr algn="l" fontAlgn="b"/>
                      <a:r>
                        <a:rPr lang="sv-SE" sz="1400" b="0" u="none" strike="noStrike" dirty="0">
                          <a:effectLst/>
                          <a:latin typeface="+mn-lt"/>
                        </a:rPr>
                        <a:t>Rig 60 kN</a:t>
                      </a:r>
                      <a:endParaRPr lang="sv-SE" sz="1400" b="0" i="0" u="none" strike="noStrike" dirty="0">
                        <a:solidFill>
                          <a:schemeClr val="tx1"/>
                        </a:solidFill>
                        <a:effectLst/>
                        <a:latin typeface="+mn-lt"/>
                      </a:endParaRP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Tortion</a:t>
                      </a:r>
                      <a:r>
                        <a:rPr lang="sv-SE" sz="1400" b="0" i="0" u="none" strike="noStrike" dirty="0">
                          <a:solidFill>
                            <a:schemeClr val="tx1"/>
                          </a:solidFill>
                          <a:effectLst/>
                          <a:latin typeface="+mn-lt"/>
                        </a:rPr>
                        <a:t>/rot. </a:t>
                      </a:r>
                      <a:r>
                        <a:rPr lang="sv-SE" sz="1400" b="0" i="0" u="none" strike="noStrike" dirty="0" err="1">
                          <a:solidFill>
                            <a:schemeClr val="tx1"/>
                          </a:solidFill>
                          <a:effectLst/>
                          <a:latin typeface="+mn-lt"/>
                        </a:rPr>
                        <a:t>rig</a:t>
                      </a:r>
                      <a:endParaRPr lang="sv-SE" sz="1400" b="0" i="0" u="none" strike="noStrike" dirty="0">
                        <a:solidFill>
                          <a:schemeClr val="tx1"/>
                        </a:solidFill>
                        <a:effectLst/>
                        <a:latin typeface="+mn-lt"/>
                      </a:endParaRPr>
                    </a:p>
                  </a:txBody>
                  <a:tcPr marL="9525" marR="9525" marT="9525" marB="0" anchor="ctr">
                    <a:solidFill>
                      <a:srgbClr val="FFFF00"/>
                    </a:solidFill>
                  </a:tcPr>
                </a:tc>
                <a:tc>
                  <a:txBody>
                    <a:bodyPr/>
                    <a:lstStyle/>
                    <a:p>
                      <a:pPr algn="ctr" fontAlgn="b"/>
                      <a:r>
                        <a:rPr lang="sv-SE" sz="1400" b="0" i="0" u="none" strike="noStrike" dirty="0" err="1">
                          <a:solidFill>
                            <a:srgbClr val="000000"/>
                          </a:solidFill>
                          <a:effectLst/>
                          <a:latin typeface="+mn-lt"/>
                        </a:rPr>
                        <a:t>Dilatometer</a:t>
                      </a:r>
                      <a:endParaRPr lang="sv-SE" sz="1400" b="0" i="0" u="none" strike="noStrike" dirty="0">
                        <a:solidFill>
                          <a:srgbClr val="000000"/>
                        </a:solidFill>
                        <a:effectLst/>
                        <a:latin typeface="+mn-lt"/>
                      </a:endParaRPr>
                    </a:p>
                  </a:txBody>
                  <a:tcPr marL="9525" marR="9525" marT="9525" marB="0" anchor="ctr">
                    <a:no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698253611"/>
                  </a:ext>
                </a:extLst>
              </a:tr>
              <a:tr h="0">
                <a:tc>
                  <a:txBody>
                    <a:bodyPr/>
                    <a:lstStyle/>
                    <a:p>
                      <a:pPr algn="l" fontAlgn="b"/>
                      <a:r>
                        <a:rPr lang="sv-SE" sz="1400" b="0" i="0" u="none" strike="noStrike" dirty="0" err="1">
                          <a:solidFill>
                            <a:schemeClr val="tx1"/>
                          </a:solidFill>
                          <a:effectLst/>
                          <a:latin typeface="+mn-lt"/>
                        </a:rPr>
                        <a:t>High</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temperature</a:t>
                      </a:r>
                      <a:endParaRPr lang="sv-SE" sz="1400" b="0"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ILL-</a:t>
                      </a:r>
                      <a:r>
                        <a:rPr lang="sv-SE" sz="1400" b="0" i="0" u="none" strike="noStrike" dirty="0" err="1">
                          <a:solidFill>
                            <a:schemeClr val="tx1"/>
                          </a:solidFill>
                          <a:effectLst/>
                          <a:latin typeface="+mn-lt"/>
                        </a:rPr>
                        <a:t>type</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furnace</a:t>
                      </a:r>
                      <a:r>
                        <a:rPr lang="sv-SE" sz="1400" b="0" i="0" u="none" strike="noStrike" dirty="0">
                          <a:solidFill>
                            <a:schemeClr val="tx1"/>
                          </a:solidFill>
                          <a:effectLst/>
                          <a:latin typeface="+mn-lt"/>
                        </a:rPr>
                        <a:t> </a:t>
                      </a:r>
                    </a:p>
                  </a:txBody>
                  <a:tcPr anchor="ctr">
                    <a:noFill/>
                  </a:tcPr>
                </a:tc>
                <a:tc gridSpan="5">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300918933"/>
                  </a:ext>
                </a:extLst>
              </a:tr>
              <a:tr h="0">
                <a:tc>
                  <a:txBody>
                    <a:bodyPr/>
                    <a:lstStyle/>
                    <a:p>
                      <a:pPr algn="l" fontAlgn="b"/>
                      <a:r>
                        <a:rPr lang="sv-SE" sz="1400" b="0" u="none" strike="noStrike" dirty="0">
                          <a:solidFill>
                            <a:schemeClr val="bg1">
                              <a:lumMod val="65000"/>
                            </a:schemeClr>
                          </a:solidFill>
                          <a:effectLst/>
                          <a:latin typeface="+mn-lt"/>
                        </a:rPr>
                        <a:t>Soft </a:t>
                      </a:r>
                      <a:r>
                        <a:rPr lang="sv-SE" sz="1400" b="0" u="none" strike="noStrike" dirty="0" err="1">
                          <a:solidFill>
                            <a:schemeClr val="bg1">
                              <a:lumMod val="65000"/>
                            </a:schemeClr>
                          </a:solidFill>
                          <a:effectLst/>
                          <a:latin typeface="+mn-lt"/>
                        </a:rPr>
                        <a:t>matter</a:t>
                      </a:r>
                      <a:endParaRPr lang="sv-SE" sz="1400" b="0" i="0" u="none" strike="noStrike" dirty="0">
                        <a:solidFill>
                          <a:schemeClr val="bg1">
                            <a:lumMod val="65000"/>
                          </a:schemeClr>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a:solidFill>
                            <a:schemeClr val="bg1">
                              <a:lumMod val="65000"/>
                            </a:schemeClr>
                          </a:solidFill>
                          <a:effectLst/>
                          <a:latin typeface="+mn-lt"/>
                        </a:rPr>
                        <a:t>SANS SC </a:t>
                      </a:r>
                      <a:r>
                        <a:rPr lang="sv-SE" sz="1400" b="0" u="none" strike="noStrike" dirty="0" err="1">
                          <a:solidFill>
                            <a:schemeClr val="bg1">
                              <a:lumMod val="65000"/>
                            </a:schemeClr>
                          </a:solidFill>
                          <a:effectLst/>
                          <a:latin typeface="+mn-lt"/>
                        </a:rPr>
                        <a:t>therm</a:t>
                      </a:r>
                      <a:r>
                        <a:rPr lang="sv-SE" sz="1400" b="0" u="none" strike="noStrike" dirty="0">
                          <a:solidFill>
                            <a:schemeClr val="bg1">
                              <a:lumMod val="65000"/>
                            </a:schemeClr>
                          </a:solidFill>
                          <a:effectLst/>
                          <a:latin typeface="+mn-lt"/>
                        </a:rPr>
                        <a:t>.</a:t>
                      </a:r>
                      <a:endParaRPr lang="sv-SE" sz="1400" b="0" i="0" u="none" strike="noStrike" dirty="0">
                        <a:solidFill>
                          <a:schemeClr val="bg1">
                            <a:lumMod val="65000"/>
                          </a:schemeClr>
                        </a:solidFill>
                        <a:effectLst/>
                        <a:latin typeface="+mn-lt"/>
                      </a:endParaRP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bg1">
                              <a:lumMod val="65000"/>
                            </a:schemeClr>
                          </a:solidFill>
                          <a:effectLst/>
                          <a:latin typeface="+mn-lt"/>
                        </a:rPr>
                        <a:t>SANS SC </a:t>
                      </a:r>
                      <a:r>
                        <a:rPr lang="sv-SE" sz="1400" b="0" i="0" u="none" strike="noStrike" dirty="0" err="1">
                          <a:solidFill>
                            <a:schemeClr val="bg1">
                              <a:lumMod val="65000"/>
                            </a:schemeClr>
                          </a:solidFill>
                          <a:effectLst/>
                          <a:latin typeface="+mn-lt"/>
                        </a:rPr>
                        <a:t>tumbler</a:t>
                      </a:r>
                      <a:r>
                        <a:rPr lang="sv-SE" sz="1400" b="0" i="0" u="none" strike="noStrike" dirty="0">
                          <a:solidFill>
                            <a:schemeClr val="bg1">
                              <a:lumMod val="65000"/>
                            </a:schemeClr>
                          </a:solidFill>
                          <a:effectLst/>
                          <a:latin typeface="+mn-lt"/>
                        </a:rPr>
                        <a:t> </a:t>
                      </a: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bg1">
                              <a:lumMod val="65000"/>
                            </a:schemeClr>
                          </a:solidFill>
                          <a:effectLst/>
                          <a:latin typeface="+mn-lt"/>
                        </a:rPr>
                        <a:t>Stopped</a:t>
                      </a:r>
                      <a:r>
                        <a:rPr lang="sv-SE" sz="1400" b="0" i="0" u="none" strike="noStrike" dirty="0">
                          <a:solidFill>
                            <a:schemeClr val="bg1">
                              <a:lumMod val="65000"/>
                            </a:schemeClr>
                          </a:solidFill>
                          <a:effectLst/>
                          <a:latin typeface="+mn-lt"/>
                        </a:rPr>
                        <a:t> </a:t>
                      </a:r>
                      <a:r>
                        <a:rPr lang="sv-SE" sz="1400" b="0" i="0" u="none" strike="noStrike" dirty="0" err="1">
                          <a:solidFill>
                            <a:schemeClr val="bg1">
                              <a:lumMod val="65000"/>
                            </a:schemeClr>
                          </a:solidFill>
                          <a:effectLst/>
                          <a:latin typeface="+mn-lt"/>
                        </a:rPr>
                        <a:t>flow</a:t>
                      </a:r>
                      <a:r>
                        <a:rPr lang="sv-SE" sz="1400" b="0" i="0" u="none" strike="noStrike" dirty="0">
                          <a:solidFill>
                            <a:schemeClr val="bg1">
                              <a:lumMod val="65000"/>
                            </a:schemeClr>
                          </a:solidFill>
                          <a:effectLst/>
                          <a:latin typeface="+mn-lt"/>
                        </a:rPr>
                        <a:t> cells</a:t>
                      </a: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bg1">
                              <a:lumMod val="65000"/>
                            </a:schemeClr>
                          </a:solidFill>
                          <a:effectLst/>
                          <a:latin typeface="+mn-lt"/>
                        </a:rPr>
                        <a:t>Rheometer</a:t>
                      </a:r>
                      <a:endParaRPr lang="sv-SE" sz="1400" b="0" i="0" u="none" strike="noStrike" dirty="0">
                        <a:solidFill>
                          <a:schemeClr val="bg1">
                            <a:lumMod val="65000"/>
                          </a:schemeClr>
                        </a:solidFill>
                        <a:effectLst/>
                        <a:latin typeface="+mn-lt"/>
                      </a:endParaRPr>
                    </a:p>
                  </a:txBody>
                  <a:tcPr marL="9525" marR="9525" marT="9525" marB="0" anchor="ctr">
                    <a:solidFill>
                      <a:srgbClr val="FF0000"/>
                    </a:solidFill>
                  </a:tcPr>
                </a:tc>
                <a:tc gridSpan="2">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extLst>
                  <a:ext uri="{0D108BD9-81ED-4DB2-BD59-A6C34878D82A}">
                    <a16:rowId xmlns:a16="http://schemas.microsoft.com/office/drawing/2014/main" val="2855385288"/>
                  </a:ext>
                </a:extLst>
              </a:tr>
              <a:tr h="0">
                <a:tc>
                  <a:txBody>
                    <a:bodyPr/>
                    <a:lstStyle/>
                    <a:p>
                      <a:pPr algn="l" fontAlgn="b"/>
                      <a:r>
                        <a:rPr lang="sv-SE" sz="1400" b="0" u="none" strike="noStrike" dirty="0">
                          <a:solidFill>
                            <a:schemeClr val="bg1">
                              <a:lumMod val="65000"/>
                            </a:schemeClr>
                          </a:solidFill>
                          <a:effectLst/>
                          <a:latin typeface="+mn-lt"/>
                        </a:rPr>
                        <a:t>Surface interfaces</a:t>
                      </a:r>
                      <a:endParaRPr lang="sv-SE" sz="1400" b="0" i="0" u="none" strike="noStrike" dirty="0">
                        <a:solidFill>
                          <a:schemeClr val="bg1">
                            <a:lumMod val="65000"/>
                          </a:schemeClr>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a:solidFill>
                            <a:schemeClr val="bg1">
                              <a:lumMod val="65000"/>
                            </a:schemeClr>
                          </a:solidFill>
                          <a:effectLst/>
                          <a:latin typeface="+mn-lt"/>
                        </a:rPr>
                        <a:t>Solid/</a:t>
                      </a:r>
                      <a:r>
                        <a:rPr lang="sv-SE" sz="1400" b="0" u="none" strike="noStrike" dirty="0" err="1">
                          <a:solidFill>
                            <a:schemeClr val="bg1">
                              <a:lumMod val="65000"/>
                            </a:schemeClr>
                          </a:solidFill>
                          <a:effectLst/>
                          <a:latin typeface="+mn-lt"/>
                        </a:rPr>
                        <a:t>liquid</a:t>
                      </a:r>
                      <a:r>
                        <a:rPr lang="sv-SE" sz="1400" b="0" u="none" strike="noStrike" dirty="0">
                          <a:solidFill>
                            <a:schemeClr val="bg1">
                              <a:lumMod val="65000"/>
                            </a:schemeClr>
                          </a:solidFill>
                          <a:effectLst/>
                          <a:latin typeface="+mn-lt"/>
                        </a:rPr>
                        <a:t> cells</a:t>
                      </a:r>
                      <a:endParaRPr lang="sv-SE" sz="1400" b="0" i="0" u="none" strike="noStrike" dirty="0">
                        <a:solidFill>
                          <a:schemeClr val="bg1">
                            <a:lumMod val="65000"/>
                          </a:schemeClr>
                        </a:solidFill>
                        <a:effectLst/>
                        <a:latin typeface="+mn-lt"/>
                      </a:endParaRPr>
                    </a:p>
                  </a:txBody>
                  <a:tcPr anchor="ctr">
                    <a:solidFill>
                      <a:srgbClr val="FFC000"/>
                    </a:solidFill>
                  </a:tcPr>
                </a:tc>
                <a:tc gridSpan="5">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extLst>
                  <a:ext uri="{0D108BD9-81ED-4DB2-BD59-A6C34878D82A}">
                    <a16:rowId xmlns:a16="http://schemas.microsoft.com/office/drawing/2014/main" val="1243406898"/>
                  </a:ext>
                </a:extLst>
              </a:tr>
              <a:tr h="0">
                <a:tc>
                  <a:txBody>
                    <a:bodyPr/>
                    <a:lstStyle/>
                    <a:p>
                      <a:pPr algn="l" fontAlgn="b"/>
                      <a:r>
                        <a:rPr lang="sv-SE" sz="1400" b="0" i="0" u="none" strike="noStrike" dirty="0">
                          <a:solidFill>
                            <a:schemeClr val="bg1">
                              <a:lumMod val="65000"/>
                            </a:schemeClr>
                          </a:solidFill>
                          <a:effectLst/>
                          <a:latin typeface="+mn-lt"/>
                        </a:rPr>
                        <a:t>In situ</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u="none" strike="noStrike" dirty="0">
                          <a:solidFill>
                            <a:schemeClr val="bg1">
                              <a:lumMod val="65000"/>
                            </a:schemeClr>
                          </a:solidFill>
                          <a:effectLst/>
                          <a:latin typeface="+mn-lt"/>
                        </a:rPr>
                        <a:t>Laser P&amp;P</a:t>
                      </a:r>
                    </a:p>
                  </a:txBody>
                  <a:tcPr anchor="ctr">
                    <a:solidFill>
                      <a:srgbClr val="FFC000"/>
                    </a:solidFill>
                  </a:tcPr>
                </a:tc>
                <a:tc gridSpan="5">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extLst>
                  <a:ext uri="{0D108BD9-81ED-4DB2-BD59-A6C34878D82A}">
                    <a16:rowId xmlns:a16="http://schemas.microsoft.com/office/drawing/2014/main" val="909573992"/>
                  </a:ext>
                </a:extLst>
              </a:tr>
              <a:tr h="0">
                <a:tc>
                  <a:txBody>
                    <a:bodyPr/>
                    <a:lstStyle/>
                    <a:p>
                      <a:pPr algn="l" fontAlgn="b"/>
                      <a:r>
                        <a:rPr lang="sv-SE" sz="1400" b="0" i="0" u="none" strike="noStrike" dirty="0" err="1">
                          <a:solidFill>
                            <a:schemeClr val="bg1">
                              <a:lumMod val="65000"/>
                            </a:schemeClr>
                          </a:solidFill>
                          <a:effectLst/>
                          <a:latin typeface="+mn-lt"/>
                        </a:rPr>
                        <a:t>Physical</a:t>
                      </a:r>
                      <a:r>
                        <a:rPr lang="sv-SE" sz="1400" b="0" i="0" u="none" strike="noStrike" dirty="0">
                          <a:solidFill>
                            <a:schemeClr val="bg1">
                              <a:lumMod val="65000"/>
                            </a:schemeClr>
                          </a:solidFill>
                          <a:effectLst/>
                          <a:latin typeface="+mn-lt"/>
                        </a:rPr>
                        <a:t> </a:t>
                      </a:r>
                      <a:r>
                        <a:rPr lang="sv-SE" sz="1400" b="0" i="0" u="none" strike="noStrike" dirty="0" err="1">
                          <a:solidFill>
                            <a:schemeClr val="bg1">
                              <a:lumMod val="65000"/>
                            </a:schemeClr>
                          </a:solidFill>
                          <a:effectLst/>
                          <a:latin typeface="+mn-lt"/>
                        </a:rPr>
                        <a:t>chemistry</a:t>
                      </a:r>
                      <a:endParaRPr lang="sv-SE" sz="1400" b="0" i="0" u="none" strike="noStrike" dirty="0">
                        <a:solidFill>
                          <a:schemeClr val="bg1">
                            <a:lumMod val="65000"/>
                          </a:schemeClr>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bg1">
                              <a:lumMod val="65000"/>
                            </a:schemeClr>
                          </a:solidFill>
                          <a:effectLst/>
                          <a:latin typeface="+mn-lt"/>
                        </a:rPr>
                        <a:t>Electrochem</a:t>
                      </a:r>
                      <a:r>
                        <a:rPr lang="sv-SE" sz="1400" b="0" i="0" u="none" strike="noStrike" dirty="0">
                          <a:solidFill>
                            <a:schemeClr val="bg1">
                              <a:lumMod val="65000"/>
                            </a:schemeClr>
                          </a:solidFill>
                          <a:effectLst/>
                          <a:latin typeface="+mn-lt"/>
                        </a:rPr>
                        <a:t>. cell</a:t>
                      </a: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bg1">
                              <a:lumMod val="65000"/>
                            </a:schemeClr>
                          </a:solidFill>
                          <a:effectLst/>
                          <a:latin typeface="+mn-lt"/>
                        </a:rPr>
                        <a:t>Gas handling</a:t>
                      </a: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bg1">
                              <a:lumMod val="65000"/>
                            </a:schemeClr>
                          </a:solidFill>
                          <a:effectLst/>
                          <a:latin typeface="+mn-lt"/>
                        </a:rPr>
                        <a:t>Humidity</a:t>
                      </a:r>
                      <a:endParaRPr lang="sv-SE" sz="1400" b="0" i="0" u="none" strike="noStrike" dirty="0">
                        <a:solidFill>
                          <a:schemeClr val="bg1">
                            <a:lumMod val="65000"/>
                          </a:schemeClr>
                        </a:solidFill>
                        <a:effectLst/>
                        <a:latin typeface="+mn-lt"/>
                      </a:endParaRPr>
                    </a:p>
                  </a:txBody>
                  <a:tcPr marL="9525" marR="9525" marT="9525" marB="0" anchor="ctr">
                    <a:solidFill>
                      <a:srgbClr val="FFFF00"/>
                    </a:solidFill>
                  </a:tcPr>
                </a:tc>
                <a:tc gridSpan="3">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bg1">
                            <a:lumMod val="65000"/>
                          </a:schemeClr>
                        </a:solidFill>
                        <a:effectLst/>
                        <a:latin typeface="+mn-lt"/>
                      </a:endParaRPr>
                    </a:p>
                  </a:txBody>
                  <a:tcPr marL="9525" marR="9525" marT="9525" marB="0" anchor="ctr">
                    <a:noFill/>
                  </a:tcPr>
                </a:tc>
                <a:extLst>
                  <a:ext uri="{0D108BD9-81ED-4DB2-BD59-A6C34878D82A}">
                    <a16:rowId xmlns:a16="http://schemas.microsoft.com/office/drawing/2014/main" val="913474525"/>
                  </a:ext>
                </a:extLst>
              </a:tr>
            </a:tbl>
          </a:graphicData>
        </a:graphic>
      </p:graphicFrame>
      <p:grpSp>
        <p:nvGrpSpPr>
          <p:cNvPr id="17" name="Group 16">
            <a:extLst>
              <a:ext uri="{FF2B5EF4-FFF2-40B4-BE49-F238E27FC236}">
                <a16:creationId xmlns:a16="http://schemas.microsoft.com/office/drawing/2014/main" id="{5F482289-BCC8-F24C-B83A-0B55FEEC1F3F}"/>
              </a:ext>
            </a:extLst>
          </p:cNvPr>
          <p:cNvGrpSpPr/>
          <p:nvPr/>
        </p:nvGrpSpPr>
        <p:grpSpPr>
          <a:xfrm>
            <a:off x="3963603" y="5951937"/>
            <a:ext cx="1557778" cy="646331"/>
            <a:chOff x="840258" y="5949013"/>
            <a:chExt cx="1557778" cy="646331"/>
          </a:xfrm>
        </p:grpSpPr>
        <p:sp>
          <p:nvSpPr>
            <p:cNvPr id="19" name="TextBox 18">
              <a:extLst>
                <a:ext uri="{FF2B5EF4-FFF2-40B4-BE49-F238E27FC236}">
                  <a16:creationId xmlns:a16="http://schemas.microsoft.com/office/drawing/2014/main" id="{EB697654-7C55-4B43-A4DB-0BA6206D7FED}"/>
                </a:ext>
              </a:extLst>
            </p:cNvPr>
            <p:cNvSpPr txBox="1"/>
            <p:nvPr/>
          </p:nvSpPr>
          <p:spPr>
            <a:xfrm>
              <a:off x="840258" y="6092178"/>
              <a:ext cx="360000" cy="360000"/>
            </a:xfrm>
            <a:prstGeom prst="rect">
              <a:avLst/>
            </a:prstGeom>
            <a:solidFill>
              <a:srgbClr val="FFFF00"/>
            </a:solidFill>
          </p:spPr>
          <p:txBody>
            <a:bodyPr wrap="square" rtlCol="0">
              <a:spAutoFit/>
            </a:bodyPr>
            <a:lstStyle/>
            <a:p>
              <a:pPr algn="l"/>
              <a:endParaRPr lang="en-GB" dirty="0">
                <a:solidFill>
                  <a:srgbClr val="666666"/>
                </a:solidFill>
              </a:endParaRPr>
            </a:p>
          </p:txBody>
        </p:sp>
        <p:sp>
          <p:nvSpPr>
            <p:cNvPr id="20" name="TextBox 19">
              <a:extLst>
                <a:ext uri="{FF2B5EF4-FFF2-40B4-BE49-F238E27FC236}">
                  <a16:creationId xmlns:a16="http://schemas.microsoft.com/office/drawing/2014/main" id="{A378045D-DC5C-034D-B098-1E3D67BDAC93}"/>
                </a:ext>
              </a:extLst>
            </p:cNvPr>
            <p:cNvSpPr txBox="1"/>
            <p:nvPr/>
          </p:nvSpPr>
          <p:spPr>
            <a:xfrm>
              <a:off x="1218098" y="5949013"/>
              <a:ext cx="1179938" cy="646331"/>
            </a:xfrm>
            <a:prstGeom prst="rect">
              <a:avLst/>
            </a:prstGeom>
            <a:noFill/>
          </p:spPr>
          <p:txBody>
            <a:bodyPr wrap="none" rtlCol="0">
              <a:spAutoFit/>
            </a:bodyPr>
            <a:lstStyle/>
            <a:p>
              <a:pPr algn="l"/>
              <a:r>
                <a:rPr lang="en-GB" sz="1200" dirty="0">
                  <a:solidFill>
                    <a:srgbClr val="666666"/>
                  </a:solidFill>
                </a:rPr>
                <a:t>Preparation CFT</a:t>
              </a:r>
            </a:p>
            <a:p>
              <a:pPr algn="l"/>
              <a:r>
                <a:rPr lang="en-GB" sz="1200" dirty="0">
                  <a:solidFill>
                    <a:srgbClr val="666666"/>
                  </a:solidFill>
                </a:rPr>
                <a:t>Design</a:t>
              </a:r>
            </a:p>
            <a:p>
              <a:pPr algn="l"/>
              <a:r>
                <a:rPr lang="en-GB" sz="1200" dirty="0">
                  <a:solidFill>
                    <a:srgbClr val="666666"/>
                  </a:solidFill>
                </a:rPr>
                <a:t>CFT</a:t>
              </a:r>
            </a:p>
          </p:txBody>
        </p:sp>
      </p:grpSp>
      <p:grpSp>
        <p:nvGrpSpPr>
          <p:cNvPr id="23" name="Group 22">
            <a:extLst>
              <a:ext uri="{FF2B5EF4-FFF2-40B4-BE49-F238E27FC236}">
                <a16:creationId xmlns:a16="http://schemas.microsoft.com/office/drawing/2014/main" id="{9A49F7C7-03D9-394E-AC9D-DA6EF21CF02B}"/>
              </a:ext>
            </a:extLst>
          </p:cNvPr>
          <p:cNvGrpSpPr/>
          <p:nvPr/>
        </p:nvGrpSpPr>
        <p:grpSpPr>
          <a:xfrm>
            <a:off x="6133112" y="6044270"/>
            <a:ext cx="1361043" cy="461665"/>
            <a:chOff x="2648464" y="6041346"/>
            <a:chExt cx="1361043" cy="461665"/>
          </a:xfrm>
        </p:grpSpPr>
        <p:sp>
          <p:nvSpPr>
            <p:cNvPr id="24" name="TextBox 23">
              <a:extLst>
                <a:ext uri="{FF2B5EF4-FFF2-40B4-BE49-F238E27FC236}">
                  <a16:creationId xmlns:a16="http://schemas.microsoft.com/office/drawing/2014/main" id="{520B04ED-8C81-A949-A0DE-535A31ECD609}"/>
                </a:ext>
              </a:extLst>
            </p:cNvPr>
            <p:cNvSpPr txBox="1"/>
            <p:nvPr/>
          </p:nvSpPr>
          <p:spPr>
            <a:xfrm>
              <a:off x="2648464" y="6092178"/>
              <a:ext cx="360000" cy="360000"/>
            </a:xfrm>
            <a:prstGeom prst="rect">
              <a:avLst/>
            </a:prstGeom>
            <a:solidFill>
              <a:srgbClr val="FFC000"/>
            </a:solidFill>
          </p:spPr>
          <p:txBody>
            <a:bodyPr wrap="square" rtlCol="0">
              <a:spAutoFit/>
            </a:bodyPr>
            <a:lstStyle/>
            <a:p>
              <a:pPr algn="l"/>
              <a:endParaRPr lang="en-GB" dirty="0">
                <a:solidFill>
                  <a:srgbClr val="666666"/>
                </a:solidFill>
              </a:endParaRPr>
            </a:p>
          </p:txBody>
        </p:sp>
        <p:sp>
          <p:nvSpPr>
            <p:cNvPr id="25" name="TextBox 24">
              <a:extLst>
                <a:ext uri="{FF2B5EF4-FFF2-40B4-BE49-F238E27FC236}">
                  <a16:creationId xmlns:a16="http://schemas.microsoft.com/office/drawing/2014/main" id="{933DCB86-BCA4-C54E-A38D-C3467ECEB9CD}"/>
                </a:ext>
              </a:extLst>
            </p:cNvPr>
            <p:cNvSpPr txBox="1"/>
            <p:nvPr/>
          </p:nvSpPr>
          <p:spPr>
            <a:xfrm>
              <a:off x="3008464" y="6041346"/>
              <a:ext cx="1001043" cy="461665"/>
            </a:xfrm>
            <a:prstGeom prst="rect">
              <a:avLst/>
            </a:prstGeom>
            <a:noFill/>
          </p:spPr>
          <p:txBody>
            <a:bodyPr wrap="none" rtlCol="0">
              <a:spAutoFit/>
            </a:bodyPr>
            <a:lstStyle/>
            <a:p>
              <a:pPr algn="l"/>
              <a:r>
                <a:rPr lang="en-GB" sz="1200" dirty="0">
                  <a:solidFill>
                    <a:srgbClr val="666666"/>
                  </a:solidFill>
                </a:rPr>
                <a:t>Construction</a:t>
              </a:r>
            </a:p>
            <a:p>
              <a:pPr algn="l"/>
              <a:r>
                <a:rPr lang="en-GB" sz="1200" dirty="0">
                  <a:solidFill>
                    <a:srgbClr val="666666"/>
                  </a:solidFill>
                </a:rPr>
                <a:t>Procurement</a:t>
              </a:r>
            </a:p>
          </p:txBody>
        </p:sp>
      </p:grpSp>
      <p:grpSp>
        <p:nvGrpSpPr>
          <p:cNvPr id="26" name="Group 25">
            <a:extLst>
              <a:ext uri="{FF2B5EF4-FFF2-40B4-BE49-F238E27FC236}">
                <a16:creationId xmlns:a16="http://schemas.microsoft.com/office/drawing/2014/main" id="{29D32189-200A-534F-9337-B20ADF939872}"/>
              </a:ext>
            </a:extLst>
          </p:cNvPr>
          <p:cNvGrpSpPr/>
          <p:nvPr/>
        </p:nvGrpSpPr>
        <p:grpSpPr>
          <a:xfrm>
            <a:off x="8105886" y="5946296"/>
            <a:ext cx="2019044" cy="646331"/>
            <a:chOff x="5099221" y="5943372"/>
            <a:chExt cx="2019044" cy="646331"/>
          </a:xfrm>
        </p:grpSpPr>
        <p:sp>
          <p:nvSpPr>
            <p:cNvPr id="27" name="TextBox 26">
              <a:extLst>
                <a:ext uri="{FF2B5EF4-FFF2-40B4-BE49-F238E27FC236}">
                  <a16:creationId xmlns:a16="http://schemas.microsoft.com/office/drawing/2014/main" id="{FB7E7569-5F4F-2040-A859-65AFE48B14F3}"/>
                </a:ext>
              </a:extLst>
            </p:cNvPr>
            <p:cNvSpPr txBox="1"/>
            <p:nvPr/>
          </p:nvSpPr>
          <p:spPr>
            <a:xfrm>
              <a:off x="5099221" y="6092178"/>
              <a:ext cx="360000" cy="360000"/>
            </a:xfrm>
            <a:prstGeom prst="rect">
              <a:avLst/>
            </a:prstGeom>
            <a:solidFill>
              <a:srgbClr val="FF0000"/>
            </a:solidFill>
          </p:spPr>
          <p:txBody>
            <a:bodyPr wrap="square" rtlCol="0">
              <a:spAutoFit/>
            </a:bodyPr>
            <a:lstStyle/>
            <a:p>
              <a:pPr algn="l"/>
              <a:endParaRPr lang="en-GB" dirty="0">
                <a:solidFill>
                  <a:srgbClr val="666666"/>
                </a:solidFill>
              </a:endParaRPr>
            </a:p>
          </p:txBody>
        </p:sp>
        <p:sp>
          <p:nvSpPr>
            <p:cNvPr id="28" name="TextBox 27">
              <a:extLst>
                <a:ext uri="{FF2B5EF4-FFF2-40B4-BE49-F238E27FC236}">
                  <a16:creationId xmlns:a16="http://schemas.microsoft.com/office/drawing/2014/main" id="{2FA4A051-8271-E44F-8E90-E92C5533CC5F}"/>
                </a:ext>
              </a:extLst>
            </p:cNvPr>
            <p:cNvSpPr txBox="1"/>
            <p:nvPr/>
          </p:nvSpPr>
          <p:spPr>
            <a:xfrm>
              <a:off x="5459221" y="5943372"/>
              <a:ext cx="1659044" cy="646331"/>
            </a:xfrm>
            <a:prstGeom prst="rect">
              <a:avLst/>
            </a:prstGeom>
            <a:noFill/>
          </p:spPr>
          <p:txBody>
            <a:bodyPr wrap="none" rtlCol="0">
              <a:spAutoFit/>
            </a:bodyPr>
            <a:lstStyle/>
            <a:p>
              <a:pPr algn="l"/>
              <a:r>
                <a:rPr lang="en-GB" sz="1200" dirty="0">
                  <a:solidFill>
                    <a:srgbClr val="666666"/>
                  </a:solidFill>
                </a:rPr>
                <a:t>Tests</a:t>
              </a:r>
            </a:p>
            <a:p>
              <a:pPr algn="l"/>
              <a:r>
                <a:rPr lang="en-GB" sz="1200" dirty="0">
                  <a:solidFill>
                    <a:srgbClr val="666666"/>
                  </a:solidFill>
                </a:rPr>
                <a:t>Control and mechanical</a:t>
              </a:r>
            </a:p>
            <a:p>
              <a:pPr algn="l"/>
              <a:r>
                <a:rPr lang="en-GB" sz="1200" dirty="0">
                  <a:solidFill>
                    <a:srgbClr val="666666"/>
                  </a:solidFill>
                </a:rPr>
                <a:t> integration</a:t>
              </a:r>
            </a:p>
          </p:txBody>
        </p:sp>
      </p:grpSp>
      <p:grpSp>
        <p:nvGrpSpPr>
          <p:cNvPr id="32" name="Group 31">
            <a:extLst>
              <a:ext uri="{FF2B5EF4-FFF2-40B4-BE49-F238E27FC236}">
                <a16:creationId xmlns:a16="http://schemas.microsoft.com/office/drawing/2014/main" id="{93DF4D6D-4078-DE43-AFA4-A58322C89505}"/>
              </a:ext>
            </a:extLst>
          </p:cNvPr>
          <p:cNvGrpSpPr/>
          <p:nvPr/>
        </p:nvGrpSpPr>
        <p:grpSpPr>
          <a:xfrm>
            <a:off x="1932850" y="6045918"/>
            <a:ext cx="1419022" cy="360000"/>
            <a:chOff x="840258" y="6092178"/>
            <a:chExt cx="1419022" cy="360000"/>
          </a:xfrm>
        </p:grpSpPr>
        <p:sp>
          <p:nvSpPr>
            <p:cNvPr id="33" name="TextBox 32">
              <a:extLst>
                <a:ext uri="{FF2B5EF4-FFF2-40B4-BE49-F238E27FC236}">
                  <a16:creationId xmlns:a16="http://schemas.microsoft.com/office/drawing/2014/main" id="{B8CA4703-8424-5149-B487-265F50BC22FB}"/>
                </a:ext>
              </a:extLst>
            </p:cNvPr>
            <p:cNvSpPr txBox="1"/>
            <p:nvPr/>
          </p:nvSpPr>
          <p:spPr>
            <a:xfrm>
              <a:off x="840258" y="6092178"/>
              <a:ext cx="360000" cy="360000"/>
            </a:xfrm>
            <a:prstGeom prst="rect">
              <a:avLst/>
            </a:prstGeom>
            <a:solidFill>
              <a:srgbClr val="00B050"/>
            </a:solidFill>
          </p:spPr>
          <p:txBody>
            <a:bodyPr wrap="square" rtlCol="0">
              <a:spAutoFit/>
            </a:bodyPr>
            <a:lstStyle/>
            <a:p>
              <a:pPr algn="l"/>
              <a:endParaRPr lang="en-GB" dirty="0">
                <a:solidFill>
                  <a:srgbClr val="666666"/>
                </a:solidFill>
              </a:endParaRPr>
            </a:p>
          </p:txBody>
        </p:sp>
        <p:sp>
          <p:nvSpPr>
            <p:cNvPr id="34" name="TextBox 33">
              <a:extLst>
                <a:ext uri="{FF2B5EF4-FFF2-40B4-BE49-F238E27FC236}">
                  <a16:creationId xmlns:a16="http://schemas.microsoft.com/office/drawing/2014/main" id="{36A8C97D-BD05-5B4A-8DCA-E23F8FC0E7BC}"/>
                </a:ext>
              </a:extLst>
            </p:cNvPr>
            <p:cNvSpPr txBox="1"/>
            <p:nvPr/>
          </p:nvSpPr>
          <p:spPr>
            <a:xfrm>
              <a:off x="1218098" y="6144957"/>
              <a:ext cx="1041182" cy="276999"/>
            </a:xfrm>
            <a:prstGeom prst="rect">
              <a:avLst/>
            </a:prstGeom>
            <a:noFill/>
          </p:spPr>
          <p:txBody>
            <a:bodyPr wrap="none" rtlCol="0">
              <a:spAutoFit/>
            </a:bodyPr>
            <a:lstStyle/>
            <a:p>
              <a:pPr algn="l"/>
              <a:r>
                <a:rPr lang="en-GB" sz="1200" dirty="0">
                  <a:solidFill>
                    <a:srgbClr val="666666"/>
                  </a:solidFill>
                </a:rPr>
                <a:t>Specifications</a:t>
              </a:r>
            </a:p>
          </p:txBody>
        </p:sp>
      </p:grpSp>
      <p:sp>
        <p:nvSpPr>
          <p:cNvPr id="5" name="Slide Number Placeholder 4">
            <a:extLst>
              <a:ext uri="{FF2B5EF4-FFF2-40B4-BE49-F238E27FC236}">
                <a16:creationId xmlns:a16="http://schemas.microsoft.com/office/drawing/2014/main" id="{6551AA5B-FEEA-146A-5FEA-CC8608918A6D}"/>
              </a:ext>
            </a:extLst>
          </p:cNvPr>
          <p:cNvSpPr>
            <a:spLocks noGrp="1"/>
          </p:cNvSpPr>
          <p:nvPr>
            <p:ph type="sldNum" sz="quarter" idx="12"/>
          </p:nvPr>
        </p:nvSpPr>
        <p:spPr/>
        <p:txBody>
          <a:bodyPr/>
          <a:lstStyle/>
          <a:p>
            <a:fld id="{F7283078-D760-1647-8B80-66BA8B52336D}" type="slidenum">
              <a:rPr lang="sv-SE" smtClean="0"/>
              <a:t>11</a:t>
            </a:fld>
            <a:endParaRPr lang="sv-SE"/>
          </a:p>
        </p:txBody>
      </p:sp>
    </p:spTree>
    <p:extLst>
      <p:ext uri="{BB962C8B-B14F-4D97-AF65-F5344CB8AC3E}">
        <p14:creationId xmlns:p14="http://schemas.microsoft.com/office/powerpoint/2010/main" val="24136480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Status of SES by end of 2023</a:t>
            </a:r>
          </a:p>
        </p:txBody>
      </p:sp>
      <p:sp>
        <p:nvSpPr>
          <p:cNvPr id="7" name="Text Placeholder 6">
            <a:extLst>
              <a:ext uri="{FF2B5EF4-FFF2-40B4-BE49-F238E27FC236}">
                <a16:creationId xmlns:a16="http://schemas.microsoft.com/office/drawing/2014/main" id="{DA60723F-FF00-AB4D-9F23-43416FFDC4E7}"/>
              </a:ext>
            </a:extLst>
          </p:cNvPr>
          <p:cNvSpPr>
            <a:spLocks noGrp="1"/>
          </p:cNvSpPr>
          <p:nvPr>
            <p:ph type="body" sz="quarter" idx="14"/>
          </p:nvPr>
        </p:nvSpPr>
        <p:spPr/>
        <p:txBody>
          <a:bodyPr/>
          <a:lstStyle/>
          <a:p>
            <a:r>
              <a:rPr lang="en-GB" dirty="0"/>
              <a:t>Expected</a:t>
            </a:r>
          </a:p>
        </p:txBody>
      </p:sp>
      <p:graphicFrame>
        <p:nvGraphicFramePr>
          <p:cNvPr id="4" name="Table 3">
            <a:extLst>
              <a:ext uri="{FF2B5EF4-FFF2-40B4-BE49-F238E27FC236}">
                <a16:creationId xmlns:a16="http://schemas.microsoft.com/office/drawing/2014/main" id="{FA03D35D-FDB9-434F-A625-822A44029D10}"/>
              </a:ext>
            </a:extLst>
          </p:cNvPr>
          <p:cNvGraphicFramePr>
            <a:graphicFrameLocks noGrp="1"/>
          </p:cNvGraphicFramePr>
          <p:nvPr>
            <p:extLst>
              <p:ext uri="{D42A27DB-BD31-4B8C-83A1-F6EECF244321}">
                <p14:modId xmlns:p14="http://schemas.microsoft.com/office/powerpoint/2010/main" val="2926124906"/>
              </p:ext>
            </p:extLst>
          </p:nvPr>
        </p:nvGraphicFramePr>
        <p:xfrm>
          <a:off x="748081" y="2246520"/>
          <a:ext cx="10770061" cy="3036570"/>
        </p:xfrm>
        <a:graphic>
          <a:graphicData uri="http://schemas.openxmlformats.org/drawingml/2006/table">
            <a:tbl>
              <a:tblPr firstRow="1" bandRow="1">
                <a:tableStyleId>{5940675A-B579-460E-94D1-54222C63F5DA}</a:tableStyleId>
              </a:tblPr>
              <a:tblGrid>
                <a:gridCol w="2490086">
                  <a:extLst>
                    <a:ext uri="{9D8B030D-6E8A-4147-A177-3AD203B41FA5}">
                      <a16:colId xmlns:a16="http://schemas.microsoft.com/office/drawing/2014/main" val="1931440742"/>
                    </a:ext>
                  </a:extLst>
                </a:gridCol>
                <a:gridCol w="1527585">
                  <a:extLst>
                    <a:ext uri="{9D8B030D-6E8A-4147-A177-3AD203B41FA5}">
                      <a16:colId xmlns:a16="http://schemas.microsoft.com/office/drawing/2014/main" val="1999150427"/>
                    </a:ext>
                  </a:extLst>
                </a:gridCol>
                <a:gridCol w="1350478">
                  <a:extLst>
                    <a:ext uri="{9D8B030D-6E8A-4147-A177-3AD203B41FA5}">
                      <a16:colId xmlns:a16="http://schemas.microsoft.com/office/drawing/2014/main" val="1538801591"/>
                    </a:ext>
                  </a:extLst>
                </a:gridCol>
                <a:gridCol w="1350478">
                  <a:extLst>
                    <a:ext uri="{9D8B030D-6E8A-4147-A177-3AD203B41FA5}">
                      <a16:colId xmlns:a16="http://schemas.microsoft.com/office/drawing/2014/main" val="3221415311"/>
                    </a:ext>
                  </a:extLst>
                </a:gridCol>
                <a:gridCol w="1350478">
                  <a:extLst>
                    <a:ext uri="{9D8B030D-6E8A-4147-A177-3AD203B41FA5}">
                      <a16:colId xmlns:a16="http://schemas.microsoft.com/office/drawing/2014/main" val="144132661"/>
                    </a:ext>
                  </a:extLst>
                </a:gridCol>
                <a:gridCol w="1350478">
                  <a:extLst>
                    <a:ext uri="{9D8B030D-6E8A-4147-A177-3AD203B41FA5}">
                      <a16:colId xmlns:a16="http://schemas.microsoft.com/office/drawing/2014/main" val="1099829447"/>
                    </a:ext>
                  </a:extLst>
                </a:gridCol>
                <a:gridCol w="1350478">
                  <a:extLst>
                    <a:ext uri="{9D8B030D-6E8A-4147-A177-3AD203B41FA5}">
                      <a16:colId xmlns:a16="http://schemas.microsoft.com/office/drawing/2014/main" val="2056521105"/>
                    </a:ext>
                  </a:extLst>
                </a:gridCol>
              </a:tblGrid>
              <a:tr h="0">
                <a:tc>
                  <a:txBody>
                    <a:bodyPr/>
                    <a:lstStyle/>
                    <a:p>
                      <a:pPr algn="l" fontAlgn="b"/>
                      <a:r>
                        <a:rPr lang="sv-SE" sz="1400" b="1" u="none" strike="noStrike" dirty="0">
                          <a:effectLst/>
                          <a:latin typeface="+mn-lt"/>
                        </a:rPr>
                        <a:t>Magnets</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a:effectLst/>
                          <a:latin typeface="+mn-lt"/>
                        </a:rPr>
                        <a:t>2.5 T WBM</a:t>
                      </a:r>
                      <a:endParaRPr lang="sv-SE" sz="1400" b="0" i="0" u="none" strike="noStrike" dirty="0">
                        <a:solidFill>
                          <a:schemeClr val="tx1"/>
                        </a:solidFill>
                        <a:effectLst/>
                        <a:latin typeface="+mn-lt"/>
                      </a:endParaRP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8 T magnet</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15 T magnet</a:t>
                      </a:r>
                      <a:endParaRPr lang="sv-SE" sz="1400" b="1" i="0" u="none" strike="noStrike" dirty="0">
                        <a:solidFill>
                          <a:srgbClr val="FF0000"/>
                        </a:solidFill>
                        <a:effectLst/>
                        <a:latin typeface="+mn-lt"/>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Spectro</a:t>
                      </a:r>
                      <a:r>
                        <a:rPr lang="sv-SE" sz="1400" b="0" u="none" strike="noStrike" dirty="0">
                          <a:effectLst/>
                          <a:latin typeface="+mn-lt"/>
                        </a:rPr>
                        <a:t> magnet</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algn="ctr" fontAlgn="b"/>
                      <a:r>
                        <a:rPr lang="sv-SE" sz="1400" b="0" i="0" u="none" strike="noStrike" dirty="0">
                          <a:solidFill>
                            <a:srgbClr val="000000"/>
                          </a:solidFill>
                          <a:effectLst/>
                          <a:latin typeface="+mn-lt"/>
                        </a:rPr>
                        <a:t>15T magnet</a:t>
                      </a:r>
                    </a:p>
                  </a:txBody>
                  <a:tcPr marL="9525" marR="9525" marT="9525" marB="0" anchor="ctr">
                    <a:solidFill>
                      <a:srgbClr val="FF0000"/>
                    </a:solidFill>
                  </a:tcPr>
                </a:tc>
                <a:tc>
                  <a:txBody>
                    <a:bodyPr/>
                    <a:lstStyle/>
                    <a:p>
                      <a:pPr algn="ctr" fontAlgn="b"/>
                      <a:r>
                        <a:rPr lang="sv-SE" sz="1400" b="0" i="0" u="none" strike="noStrike" dirty="0">
                          <a:solidFill>
                            <a:srgbClr val="000000"/>
                          </a:solidFill>
                          <a:effectLst/>
                          <a:latin typeface="+mn-lt"/>
                        </a:rPr>
                        <a:t>6.5T magnet</a:t>
                      </a:r>
                    </a:p>
                  </a:txBody>
                  <a:tcPr marL="9525" marR="9525" marT="9525" marB="0" anchor="ctr">
                    <a:solidFill>
                      <a:srgbClr val="FF0000"/>
                    </a:solidFill>
                  </a:tcPr>
                </a:tc>
                <a:extLst>
                  <a:ext uri="{0D108BD9-81ED-4DB2-BD59-A6C34878D82A}">
                    <a16:rowId xmlns:a16="http://schemas.microsoft.com/office/drawing/2014/main" val="3577933198"/>
                  </a:ext>
                </a:extLst>
              </a:tr>
              <a:tr h="0">
                <a:tc>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Instr. &amp; IK</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Flow</a:t>
                      </a:r>
                      <a:r>
                        <a:rPr lang="sv-SE" sz="1400" b="0" u="none" strike="noStrike" dirty="0">
                          <a:effectLst/>
                          <a:latin typeface="+mn-lt"/>
                        </a:rPr>
                        <a:t> </a:t>
                      </a:r>
                      <a:r>
                        <a:rPr lang="sv-SE" sz="1400" b="0" u="none" strike="noStrike" dirty="0" err="1">
                          <a:effectLst/>
                          <a:latin typeface="+mn-lt"/>
                        </a:rPr>
                        <a:t>cryostat</a:t>
                      </a:r>
                      <a:endParaRPr lang="sv-SE" sz="1400" b="0" i="0" u="none" strike="noStrike" dirty="0">
                        <a:solidFill>
                          <a:schemeClr val="tx1"/>
                        </a:solidFill>
                        <a:effectLst/>
                        <a:latin typeface="+mn-lt"/>
                      </a:endParaRPr>
                    </a:p>
                    <a:p>
                      <a:pPr algn="ctr"/>
                      <a:r>
                        <a:rPr lang="en-GB" sz="1400" b="0" dirty="0">
                          <a:solidFill>
                            <a:schemeClr val="tx1"/>
                          </a:solidFill>
                          <a:latin typeface="+mn-lt"/>
                        </a:rPr>
                        <a:t>ESTIA</a:t>
                      </a: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err="1">
                          <a:solidFill>
                            <a:srgbClr val="FF0000"/>
                          </a:solidFill>
                          <a:effectLst/>
                          <a:latin typeface="+mn-lt"/>
                        </a:rPr>
                        <a:t>Wet</a:t>
                      </a:r>
                      <a:r>
                        <a:rPr lang="sv-SE" sz="1400" b="1" u="none" strike="noStrike" dirty="0">
                          <a:solidFill>
                            <a:srgbClr val="FF0000"/>
                          </a:solidFill>
                          <a:effectLst/>
                          <a:latin typeface="+mn-lt"/>
                        </a:rPr>
                        <a:t> </a:t>
                      </a:r>
                      <a:r>
                        <a:rPr lang="sv-SE" sz="1400" b="1" u="none" strike="noStrike" dirty="0" err="1">
                          <a:solidFill>
                            <a:srgbClr val="FF0000"/>
                          </a:solidFill>
                          <a:effectLst/>
                          <a:latin typeface="+mn-lt"/>
                        </a:rPr>
                        <a:t>cryostat</a:t>
                      </a:r>
                      <a:endParaRPr lang="sv-SE" sz="1400" b="1" i="0" u="none" strike="noStrike" dirty="0">
                        <a:solidFill>
                          <a:srgbClr val="FF0000"/>
                        </a:solidFill>
                        <a:effectLst/>
                        <a:latin typeface="+mn-lt"/>
                      </a:endParaRPr>
                    </a:p>
                    <a:p>
                      <a:pPr algn="ctr" fontAlgn="b"/>
                      <a:r>
                        <a:rPr lang="sv-SE" sz="1400" b="1" i="0" u="none" strike="noStrike" dirty="0">
                          <a:solidFill>
                            <a:srgbClr val="FF0000"/>
                          </a:solidFill>
                          <a:effectLst/>
                          <a:latin typeface="+mn-lt"/>
                        </a:rPr>
                        <a:t>BIFROST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Cryofurnace</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solidFill>
                            <a:schemeClr val="tx1"/>
                          </a:solidFill>
                          <a:effectLst/>
                          <a:latin typeface="+mn-lt"/>
                        </a:rPr>
                        <a:t>Sample</a:t>
                      </a:r>
                      <a:r>
                        <a:rPr lang="sv-SE" sz="1400" b="0" u="none" strike="noStrike" dirty="0">
                          <a:solidFill>
                            <a:schemeClr val="tx1"/>
                          </a:solidFill>
                          <a:effectLst/>
                          <a:latin typeface="+mn-lt"/>
                        </a:rPr>
                        <a:t> </a:t>
                      </a:r>
                      <a:r>
                        <a:rPr lang="sv-SE" sz="1400" b="0" u="none" strike="noStrike" dirty="0" err="1">
                          <a:solidFill>
                            <a:schemeClr val="tx1"/>
                          </a:solidFill>
                          <a:effectLst/>
                          <a:latin typeface="+mn-lt"/>
                        </a:rPr>
                        <a:t>changer</a:t>
                      </a:r>
                      <a:r>
                        <a:rPr lang="sv-SE" sz="1400" b="0" u="none" strike="noStrike" dirty="0">
                          <a:solidFill>
                            <a:schemeClr val="tx1"/>
                          </a:solidFill>
                          <a:effectLst/>
                          <a:latin typeface="+mn-lt"/>
                        </a:rPr>
                        <a:t> </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solidFill>
                            <a:schemeClr val="tx1"/>
                          </a:solidFill>
                          <a:effectLst/>
                          <a:latin typeface="+mn-lt"/>
                        </a:rPr>
                        <a:t>He3 </a:t>
                      </a:r>
                      <a:r>
                        <a:rPr lang="sv-SE" sz="1400" b="0" u="none" strike="noStrike" dirty="0" err="1">
                          <a:solidFill>
                            <a:schemeClr val="tx1"/>
                          </a:solidFill>
                          <a:effectLst/>
                          <a:latin typeface="+mn-lt"/>
                        </a:rPr>
                        <a:t>insert</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HP </a:t>
                      </a:r>
                      <a:r>
                        <a:rPr lang="sv-SE" sz="1400" b="0" i="0" u="none" strike="noStrike" dirty="0" err="1">
                          <a:solidFill>
                            <a:schemeClr val="tx1"/>
                          </a:solidFill>
                          <a:effectLst/>
                          <a:latin typeface="+mn-lt"/>
                        </a:rPr>
                        <a:t>cryostat</a:t>
                      </a:r>
                      <a:endParaRPr lang="sv-SE" sz="1400" b="0" i="0" u="none" strike="noStrike" dirty="0">
                        <a:solidFill>
                          <a:schemeClr val="tx1"/>
                        </a:solidFill>
                        <a:effectLst/>
                        <a:latin typeface="+mn-lt"/>
                      </a:endParaRPr>
                    </a:p>
                    <a:p>
                      <a:pPr algn="ctr" fontAlgn="b"/>
                      <a:endParaRPr lang="sv-SE"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3776780785"/>
                  </a:ext>
                </a:extLst>
              </a:tr>
              <a:tr h="0">
                <a:tc rowSpan="2">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pool</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u="none" strike="noStrike" dirty="0" err="1">
                          <a:solidFill>
                            <a:srgbClr val="FF0000"/>
                          </a:solidFill>
                          <a:effectLst/>
                          <a:latin typeface="+mn-lt"/>
                        </a:rPr>
                        <a:t>Sample</a:t>
                      </a:r>
                      <a:r>
                        <a:rPr lang="sv-SE" sz="1400" b="1" u="none" strike="noStrike" dirty="0">
                          <a:solidFill>
                            <a:srgbClr val="FF0000"/>
                          </a:solidFill>
                          <a:effectLst/>
                          <a:latin typeface="+mn-lt"/>
                        </a:rPr>
                        <a:t> rot sticks </a:t>
                      </a:r>
                      <a:endParaRPr lang="sv-SE" sz="1400" b="1" i="0" u="none" strike="noStrike" dirty="0">
                        <a:solidFill>
                          <a:srgbClr val="FF0000"/>
                        </a:solidFill>
                        <a:effectLst/>
                        <a:latin typeface="+mn-lt"/>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DIFF EC</a:t>
                      </a:r>
                    </a:p>
                  </a:txBody>
                  <a:tcPr marL="9525" marR="9525" marT="9525" marB="0" anchor="ctr">
                    <a:solidFill>
                      <a:srgbClr val="FFC000"/>
                    </a:solidFill>
                  </a:tcPr>
                </a:tc>
                <a:tc>
                  <a:txBody>
                    <a:bodyPr/>
                    <a:lstStyle/>
                    <a:p>
                      <a:pPr algn="ctr" fontAlgn="b"/>
                      <a:r>
                        <a:rPr lang="sv-SE" sz="1400" b="0" i="0" u="none" strike="noStrike" dirty="0" err="1">
                          <a:solidFill>
                            <a:srgbClr val="000000"/>
                          </a:solidFill>
                          <a:effectLst/>
                          <a:latin typeface="+mn-lt"/>
                        </a:rPr>
                        <a:t>Cryofurnace</a:t>
                      </a:r>
                      <a:r>
                        <a:rPr lang="sv-SE" sz="1400" b="0" i="0" u="none" strike="noStrike" dirty="0">
                          <a:solidFill>
                            <a:srgbClr val="000000"/>
                          </a:solidFill>
                          <a:effectLst/>
                          <a:latin typeface="+mn-lt"/>
                        </a:rPr>
                        <a:t> DIFF 2</a:t>
                      </a:r>
                      <a:r>
                        <a:rPr lang="sv-SE" sz="1400" b="0" i="0" u="none" strike="noStrike" baseline="30000" dirty="0">
                          <a:solidFill>
                            <a:srgbClr val="000000"/>
                          </a:solidFill>
                          <a:effectLst/>
                          <a:latin typeface="+mn-lt"/>
                        </a:rPr>
                        <a:t>nd</a:t>
                      </a:r>
                      <a:r>
                        <a:rPr lang="sv-SE" sz="1400" b="0" i="0" u="none" strike="noStrike" dirty="0">
                          <a:solidFill>
                            <a:srgbClr val="000000"/>
                          </a:solidFill>
                          <a:effectLst/>
                          <a:latin typeface="+mn-lt"/>
                        </a:rPr>
                        <a:t> hand</a:t>
                      </a: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p>
                      <a:pPr algn="ctr" fontAlgn="b"/>
                      <a:r>
                        <a:rPr lang="sv-SE" sz="1400" b="0" i="0" u="none" strike="noStrike" dirty="0">
                          <a:solidFill>
                            <a:srgbClr val="000000"/>
                          </a:solidFill>
                          <a:effectLst/>
                          <a:latin typeface="+mn-lt"/>
                        </a:rPr>
                        <a:t>2</a:t>
                      </a:r>
                      <a:r>
                        <a:rPr lang="sv-SE" sz="1400" b="0" i="0" u="none" strike="noStrike" baseline="30000" dirty="0">
                          <a:solidFill>
                            <a:srgbClr val="000000"/>
                          </a:solidFill>
                          <a:effectLst/>
                          <a:latin typeface="+mn-lt"/>
                        </a:rPr>
                        <a:t>nd</a:t>
                      </a:r>
                      <a:r>
                        <a:rPr lang="sv-SE" sz="1400" b="0" i="0" u="none" strike="noStrike" dirty="0">
                          <a:solidFill>
                            <a:srgbClr val="000000"/>
                          </a:solidFill>
                          <a:effectLst/>
                          <a:latin typeface="+mn-lt"/>
                        </a:rPr>
                        <a:t> hand</a:t>
                      </a: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Dry</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cryo</a:t>
                      </a:r>
                      <a:r>
                        <a:rPr lang="sv-SE" sz="1400" b="0" i="0" u="none" strike="noStrike" dirty="0">
                          <a:solidFill>
                            <a:srgbClr val="000000"/>
                          </a:solidFill>
                          <a:effectLst/>
                          <a:latin typeface="+mn-lt"/>
                        </a:rPr>
                        <a:t> </a:t>
                      </a:r>
                    </a:p>
                    <a:p>
                      <a:pPr algn="ctr" fontAlgn="b"/>
                      <a:r>
                        <a:rPr lang="sv-SE" sz="1400" b="0" i="0" u="none" strike="noStrike" dirty="0" err="1">
                          <a:solidFill>
                            <a:srgbClr val="000000"/>
                          </a:solidFill>
                          <a:effectLst/>
                          <a:latin typeface="+mn-lt"/>
                        </a:rPr>
                        <a:t>spectro</a:t>
                      </a:r>
                      <a:endParaRPr lang="sv-SE"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2577451651"/>
                  </a:ext>
                </a:extLst>
              </a:tr>
              <a:tr h="0">
                <a:tc vMerge="1">
                  <a:txBody>
                    <a:bodyPr/>
                    <a:lstStyle/>
                    <a:p>
                      <a:pPr algn="l" fontAlgn="b"/>
                      <a:endParaRPr lang="sv-SE" sz="1400" b="0"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endParaRPr lang="sv-SE" sz="1400" b="0" i="0" u="none" strike="noStrike" dirty="0">
                        <a:solidFill>
                          <a:schemeClr val="tx1"/>
                        </a:solidFill>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Heimdal</a:t>
                      </a:r>
                      <a:endParaRPr lang="sv-SE" sz="1400" b="0" i="0" u="none" strike="noStrike" dirty="0">
                        <a:solidFill>
                          <a:schemeClr val="tx1"/>
                        </a:solidFill>
                        <a:effectLst/>
                        <a:latin typeface="+mn-lt"/>
                      </a:endParaRPr>
                    </a:p>
                  </a:txBody>
                  <a:tcPr anchor="ctr">
                    <a:solidFill>
                      <a:srgbClr val="FFC000"/>
                    </a:solidFill>
                  </a:tcPr>
                </a:tc>
                <a:tc grid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0" i="0" u="none" strike="noStrike" dirty="0">
                        <a:solidFill>
                          <a:schemeClr val="tx1"/>
                        </a:solidFill>
                        <a:effectLst/>
                        <a:latin typeface="+mn-lt"/>
                      </a:endParaRPr>
                    </a:p>
                  </a:txBody>
                  <a:tcPr marL="9525" marR="9525" marT="9525" marB="0" anchor="c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1" i="0" u="none" strike="noStrike" dirty="0">
                        <a:solidFill>
                          <a:srgbClr val="FF0000"/>
                        </a:solidFill>
                        <a:effectLst/>
                        <a:latin typeface="+mn-lt"/>
                      </a:endParaRPr>
                    </a:p>
                  </a:txBody>
                  <a:tcPr marL="9525" marR="9525" marT="9525" marB="0" anchor="c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042832926"/>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Pressure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Clamps</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cells</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PE</a:t>
                      </a:r>
                      <a:endParaRPr lang="sv-SE" sz="1400" b="1" i="0" u="none" strike="noStrike" dirty="0">
                        <a:solidFill>
                          <a:srgbClr val="FF0000"/>
                        </a:solidFill>
                        <a:effectLst/>
                        <a:latin typeface="+mn-lt"/>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a:t>
                      </a:r>
                      <a:r>
                        <a:rPr lang="sv-SE" sz="1400" b="0" u="none" strike="noStrike" dirty="0" err="1">
                          <a:effectLst/>
                          <a:latin typeface="+mn-lt"/>
                        </a:rPr>
                        <a:t>loading</a:t>
                      </a:r>
                      <a:r>
                        <a:rPr lang="sv-SE" sz="1400" b="0" u="none" strike="noStrike" dirty="0">
                          <a:effectLst/>
                          <a:latin typeface="+mn-lt"/>
                        </a:rPr>
                        <a:t> for PE</a:t>
                      </a:r>
                      <a:endParaRPr lang="sv-SE" sz="1400" b="0" i="0" u="none" strike="noStrike" dirty="0">
                        <a:solidFill>
                          <a:schemeClr val="tx1"/>
                        </a:solidFill>
                        <a:effectLst/>
                        <a:latin typeface="+mn-lt"/>
                      </a:endParaRPr>
                    </a:p>
                  </a:txBody>
                  <a:tcPr marL="9525" marR="9525" marT="9525" marB="0" anchor="ctr">
                    <a:solidFill>
                      <a:srgbClr val="FF0000"/>
                    </a:solidFill>
                  </a:tcPr>
                </a:tc>
                <a:tc gridSpan="2">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08993070"/>
                  </a:ext>
                </a:extLst>
              </a:tr>
              <a:tr h="0">
                <a:tc>
                  <a:txBody>
                    <a:bodyPr/>
                    <a:lstStyle/>
                    <a:p>
                      <a:pPr algn="l" fontAlgn="b"/>
                      <a:r>
                        <a:rPr lang="sv-SE" sz="1400" b="1" i="0" u="none" strike="noStrike" dirty="0" err="1">
                          <a:solidFill>
                            <a:schemeClr val="tx1"/>
                          </a:solidFill>
                          <a:effectLst/>
                          <a:latin typeface="+mn-lt"/>
                        </a:rPr>
                        <a:t>Mechanical</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processing</a:t>
                      </a:r>
                      <a:endParaRPr lang="sv-SE" sz="1400" b="1" i="0" u="none" strike="noStrike" dirty="0">
                        <a:solidFill>
                          <a:schemeClr val="tx1"/>
                        </a:solidFill>
                        <a:effectLst/>
                        <a:latin typeface="+mn-lt"/>
                      </a:endParaRPr>
                    </a:p>
                  </a:txBody>
                  <a:tcPr marL="9525" marR="9525" marT="9525" marB="0" anchor="ctr"/>
                </a:tc>
                <a:tc>
                  <a:txBody>
                    <a:bodyPr/>
                    <a:lstStyle/>
                    <a:p>
                      <a:pPr algn="l" fontAlgn="b"/>
                      <a:r>
                        <a:rPr lang="sv-SE" sz="1400" b="1" u="none" strike="noStrike" dirty="0">
                          <a:solidFill>
                            <a:srgbClr val="FF0000"/>
                          </a:solidFill>
                          <a:effectLst/>
                          <a:latin typeface="+mn-lt"/>
                        </a:rPr>
                        <a:t>Rig 60 kN</a:t>
                      </a:r>
                      <a:endParaRPr lang="sv-SE" sz="1400" b="1" i="0" u="none" strike="noStrike" dirty="0">
                        <a:solidFill>
                          <a:srgbClr val="FF0000"/>
                        </a:solidFill>
                        <a:effectLst/>
                        <a:latin typeface="+mn-lt"/>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Tortion</a:t>
                      </a:r>
                      <a:r>
                        <a:rPr lang="sv-SE" sz="1400" b="0" i="0" u="none" strike="noStrike" dirty="0">
                          <a:solidFill>
                            <a:schemeClr val="tx1"/>
                          </a:solidFill>
                          <a:effectLst/>
                          <a:latin typeface="+mn-lt"/>
                        </a:rPr>
                        <a:t>/rot. </a:t>
                      </a:r>
                      <a:r>
                        <a:rPr lang="sv-SE" sz="1400" b="0" i="0" u="none" strike="noStrike" dirty="0" err="1">
                          <a:solidFill>
                            <a:schemeClr val="tx1"/>
                          </a:solidFill>
                          <a:effectLst/>
                          <a:latin typeface="+mn-lt"/>
                        </a:rPr>
                        <a:t>rig</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Dilatometer</a:t>
                      </a:r>
                      <a:endParaRPr lang="sv-SE" sz="1400" b="0" i="0" u="none" strike="noStrike" dirty="0">
                        <a:solidFill>
                          <a:srgbClr val="000000"/>
                        </a:solidFill>
                        <a:effectLst/>
                        <a:latin typeface="+mn-lt"/>
                      </a:endParaRPr>
                    </a:p>
                  </a:txBody>
                  <a:tcPr marL="9525" marR="9525" marT="9525" marB="0" anchor="ctr">
                    <a:solidFill>
                      <a:srgbClr val="FF0000"/>
                    </a:solid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698253611"/>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temperature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ILL-</a:t>
                      </a:r>
                      <a:r>
                        <a:rPr lang="sv-SE" sz="1400" b="0" i="0" u="none" strike="noStrike" dirty="0" err="1">
                          <a:solidFill>
                            <a:schemeClr val="tx1"/>
                          </a:solidFill>
                          <a:effectLst/>
                          <a:latin typeface="+mn-lt"/>
                        </a:rPr>
                        <a:t>type</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furnace</a:t>
                      </a:r>
                      <a:r>
                        <a:rPr lang="sv-SE" sz="1400" b="0" i="0" u="none" strike="noStrike" dirty="0">
                          <a:solidFill>
                            <a:schemeClr val="tx1"/>
                          </a:solidFill>
                          <a:effectLst/>
                          <a:latin typeface="+mn-lt"/>
                        </a:rPr>
                        <a:t> </a:t>
                      </a:r>
                    </a:p>
                  </a:txBody>
                  <a:tcPr anchor="ctr">
                    <a:solidFill>
                      <a:srgbClr val="FF0000"/>
                    </a:solidFill>
                  </a:tcPr>
                </a:tc>
                <a:tc>
                  <a:txBody>
                    <a:bodyPr/>
                    <a:lstStyle/>
                    <a:p>
                      <a:pPr algn="ctr" fontAlgn="b"/>
                      <a:r>
                        <a:rPr lang="sv-SE" sz="1400" b="0" i="0" u="none" strike="noStrike" dirty="0" err="1">
                          <a:solidFill>
                            <a:srgbClr val="000000"/>
                          </a:solidFill>
                          <a:effectLst/>
                          <a:latin typeface="+mn-lt"/>
                        </a:rPr>
                        <a:t>Induction</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furnace</a:t>
                      </a:r>
                      <a:endParaRPr lang="sv-SE" sz="1400" b="0" i="0" u="none" strike="noStrike" dirty="0">
                        <a:solidFill>
                          <a:srgbClr val="000000"/>
                        </a:solidFill>
                        <a:effectLst/>
                        <a:latin typeface="+mn-lt"/>
                      </a:endParaRPr>
                    </a:p>
                  </a:txBody>
                  <a:tcPr marL="9525" marR="9525" marT="9525" marB="0" anchor="ctr">
                    <a:solidFill>
                      <a:srgbClr val="FFC000"/>
                    </a:solidFill>
                  </a:tcPr>
                </a:tc>
                <a:tc>
                  <a:txBody>
                    <a:bodyPr/>
                    <a:lstStyle/>
                    <a:p>
                      <a:pPr algn="ctr" fontAlgn="b"/>
                      <a:r>
                        <a:rPr lang="sv-SE" sz="1400" b="0" i="0" u="none" strike="noStrike" dirty="0" err="1">
                          <a:solidFill>
                            <a:srgbClr val="000000"/>
                          </a:solidFill>
                          <a:effectLst/>
                          <a:latin typeface="+mn-lt"/>
                        </a:rPr>
                        <a:t>Cryostream</a:t>
                      </a:r>
                      <a:r>
                        <a:rPr lang="sv-SE" sz="1400" b="0" i="0" u="none" strike="noStrike" dirty="0">
                          <a:solidFill>
                            <a:srgbClr val="000000"/>
                          </a:solidFill>
                          <a:effectLst/>
                          <a:latin typeface="+mn-lt"/>
                        </a:rPr>
                        <a:t>/gas </a:t>
                      </a:r>
                      <a:r>
                        <a:rPr lang="sv-SE" sz="1400" b="0" i="0" u="none" strike="noStrike" dirty="0" err="1">
                          <a:solidFill>
                            <a:srgbClr val="000000"/>
                          </a:solidFill>
                          <a:effectLst/>
                          <a:latin typeface="+mn-lt"/>
                        </a:rPr>
                        <a:t>blower</a:t>
                      </a:r>
                      <a:endParaRPr lang="sv-SE" sz="1400" b="0" i="0" u="none" strike="noStrike" dirty="0">
                        <a:solidFill>
                          <a:srgbClr val="000000"/>
                        </a:solidFill>
                        <a:effectLst/>
                        <a:latin typeface="+mn-lt"/>
                      </a:endParaRPr>
                    </a:p>
                  </a:txBody>
                  <a:tcPr marL="9525" marR="9525" marT="9525" marB="0" anchor="ctr">
                    <a:solidFill>
                      <a:srgbClr val="FFC000"/>
                    </a:solid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300918933"/>
                  </a:ext>
                </a:extLst>
              </a:tr>
            </a:tbl>
          </a:graphicData>
        </a:graphic>
      </p:graphicFrame>
      <p:grpSp>
        <p:nvGrpSpPr>
          <p:cNvPr id="17" name="Group 16">
            <a:extLst>
              <a:ext uri="{FF2B5EF4-FFF2-40B4-BE49-F238E27FC236}">
                <a16:creationId xmlns:a16="http://schemas.microsoft.com/office/drawing/2014/main" id="{5F482289-BCC8-F24C-B83A-0B55FEEC1F3F}"/>
              </a:ext>
            </a:extLst>
          </p:cNvPr>
          <p:cNvGrpSpPr/>
          <p:nvPr/>
        </p:nvGrpSpPr>
        <p:grpSpPr>
          <a:xfrm>
            <a:off x="3963603" y="5951937"/>
            <a:ext cx="1557778" cy="646331"/>
            <a:chOff x="840258" y="5949013"/>
            <a:chExt cx="1557778" cy="646331"/>
          </a:xfrm>
        </p:grpSpPr>
        <p:sp>
          <p:nvSpPr>
            <p:cNvPr id="19" name="TextBox 18">
              <a:extLst>
                <a:ext uri="{FF2B5EF4-FFF2-40B4-BE49-F238E27FC236}">
                  <a16:creationId xmlns:a16="http://schemas.microsoft.com/office/drawing/2014/main" id="{EB697654-7C55-4B43-A4DB-0BA6206D7FED}"/>
                </a:ext>
              </a:extLst>
            </p:cNvPr>
            <p:cNvSpPr txBox="1"/>
            <p:nvPr/>
          </p:nvSpPr>
          <p:spPr>
            <a:xfrm>
              <a:off x="840258" y="6092178"/>
              <a:ext cx="360000" cy="360000"/>
            </a:xfrm>
            <a:prstGeom prst="rect">
              <a:avLst/>
            </a:prstGeom>
            <a:solidFill>
              <a:srgbClr val="FFFF00"/>
            </a:solidFill>
          </p:spPr>
          <p:txBody>
            <a:bodyPr wrap="square" rtlCol="0">
              <a:spAutoFit/>
            </a:bodyPr>
            <a:lstStyle/>
            <a:p>
              <a:pPr algn="l"/>
              <a:endParaRPr lang="en-GB" dirty="0">
                <a:solidFill>
                  <a:srgbClr val="666666"/>
                </a:solidFill>
              </a:endParaRPr>
            </a:p>
          </p:txBody>
        </p:sp>
        <p:sp>
          <p:nvSpPr>
            <p:cNvPr id="20" name="TextBox 19">
              <a:extLst>
                <a:ext uri="{FF2B5EF4-FFF2-40B4-BE49-F238E27FC236}">
                  <a16:creationId xmlns:a16="http://schemas.microsoft.com/office/drawing/2014/main" id="{A378045D-DC5C-034D-B098-1E3D67BDAC93}"/>
                </a:ext>
              </a:extLst>
            </p:cNvPr>
            <p:cNvSpPr txBox="1"/>
            <p:nvPr/>
          </p:nvSpPr>
          <p:spPr>
            <a:xfrm>
              <a:off x="1218098" y="5949013"/>
              <a:ext cx="1179938" cy="646331"/>
            </a:xfrm>
            <a:prstGeom prst="rect">
              <a:avLst/>
            </a:prstGeom>
            <a:noFill/>
          </p:spPr>
          <p:txBody>
            <a:bodyPr wrap="none" rtlCol="0">
              <a:spAutoFit/>
            </a:bodyPr>
            <a:lstStyle/>
            <a:p>
              <a:pPr algn="l"/>
              <a:r>
                <a:rPr lang="en-GB" sz="1200" dirty="0">
                  <a:solidFill>
                    <a:srgbClr val="666666"/>
                  </a:solidFill>
                </a:rPr>
                <a:t>Preparation CFT</a:t>
              </a:r>
            </a:p>
            <a:p>
              <a:pPr algn="l"/>
              <a:r>
                <a:rPr lang="en-GB" sz="1200" dirty="0">
                  <a:solidFill>
                    <a:srgbClr val="666666"/>
                  </a:solidFill>
                </a:rPr>
                <a:t>Design</a:t>
              </a:r>
            </a:p>
            <a:p>
              <a:pPr algn="l"/>
              <a:r>
                <a:rPr lang="en-GB" sz="1200" dirty="0">
                  <a:solidFill>
                    <a:srgbClr val="666666"/>
                  </a:solidFill>
                </a:rPr>
                <a:t>CFT</a:t>
              </a:r>
            </a:p>
          </p:txBody>
        </p:sp>
      </p:grpSp>
      <p:grpSp>
        <p:nvGrpSpPr>
          <p:cNvPr id="23" name="Group 22">
            <a:extLst>
              <a:ext uri="{FF2B5EF4-FFF2-40B4-BE49-F238E27FC236}">
                <a16:creationId xmlns:a16="http://schemas.microsoft.com/office/drawing/2014/main" id="{9A49F7C7-03D9-394E-AC9D-DA6EF21CF02B}"/>
              </a:ext>
            </a:extLst>
          </p:cNvPr>
          <p:cNvGrpSpPr/>
          <p:nvPr/>
        </p:nvGrpSpPr>
        <p:grpSpPr>
          <a:xfrm>
            <a:off x="6133112" y="6044270"/>
            <a:ext cx="1361043" cy="461665"/>
            <a:chOff x="2648464" y="6041346"/>
            <a:chExt cx="1361043" cy="461665"/>
          </a:xfrm>
        </p:grpSpPr>
        <p:sp>
          <p:nvSpPr>
            <p:cNvPr id="24" name="TextBox 23">
              <a:extLst>
                <a:ext uri="{FF2B5EF4-FFF2-40B4-BE49-F238E27FC236}">
                  <a16:creationId xmlns:a16="http://schemas.microsoft.com/office/drawing/2014/main" id="{520B04ED-8C81-A949-A0DE-535A31ECD609}"/>
                </a:ext>
              </a:extLst>
            </p:cNvPr>
            <p:cNvSpPr txBox="1"/>
            <p:nvPr/>
          </p:nvSpPr>
          <p:spPr>
            <a:xfrm>
              <a:off x="2648464" y="6092178"/>
              <a:ext cx="360000" cy="360000"/>
            </a:xfrm>
            <a:prstGeom prst="rect">
              <a:avLst/>
            </a:prstGeom>
            <a:solidFill>
              <a:srgbClr val="FFC000"/>
            </a:solidFill>
          </p:spPr>
          <p:txBody>
            <a:bodyPr wrap="square" rtlCol="0">
              <a:spAutoFit/>
            </a:bodyPr>
            <a:lstStyle/>
            <a:p>
              <a:pPr algn="l"/>
              <a:endParaRPr lang="en-GB" dirty="0">
                <a:solidFill>
                  <a:srgbClr val="666666"/>
                </a:solidFill>
              </a:endParaRPr>
            </a:p>
          </p:txBody>
        </p:sp>
        <p:sp>
          <p:nvSpPr>
            <p:cNvPr id="25" name="TextBox 24">
              <a:extLst>
                <a:ext uri="{FF2B5EF4-FFF2-40B4-BE49-F238E27FC236}">
                  <a16:creationId xmlns:a16="http://schemas.microsoft.com/office/drawing/2014/main" id="{933DCB86-BCA4-C54E-A38D-C3467ECEB9CD}"/>
                </a:ext>
              </a:extLst>
            </p:cNvPr>
            <p:cNvSpPr txBox="1"/>
            <p:nvPr/>
          </p:nvSpPr>
          <p:spPr>
            <a:xfrm>
              <a:off x="3008464" y="6041346"/>
              <a:ext cx="1001043" cy="461665"/>
            </a:xfrm>
            <a:prstGeom prst="rect">
              <a:avLst/>
            </a:prstGeom>
            <a:noFill/>
          </p:spPr>
          <p:txBody>
            <a:bodyPr wrap="none" rtlCol="0">
              <a:spAutoFit/>
            </a:bodyPr>
            <a:lstStyle/>
            <a:p>
              <a:pPr algn="l"/>
              <a:r>
                <a:rPr lang="en-GB" sz="1200" dirty="0">
                  <a:solidFill>
                    <a:srgbClr val="666666"/>
                  </a:solidFill>
                </a:rPr>
                <a:t>Construction</a:t>
              </a:r>
            </a:p>
            <a:p>
              <a:pPr algn="l"/>
              <a:r>
                <a:rPr lang="en-GB" sz="1200" dirty="0">
                  <a:solidFill>
                    <a:srgbClr val="666666"/>
                  </a:solidFill>
                </a:rPr>
                <a:t>Procurement</a:t>
              </a:r>
            </a:p>
          </p:txBody>
        </p:sp>
      </p:grpSp>
      <p:grpSp>
        <p:nvGrpSpPr>
          <p:cNvPr id="26" name="Group 25">
            <a:extLst>
              <a:ext uri="{FF2B5EF4-FFF2-40B4-BE49-F238E27FC236}">
                <a16:creationId xmlns:a16="http://schemas.microsoft.com/office/drawing/2014/main" id="{29D32189-200A-534F-9337-B20ADF939872}"/>
              </a:ext>
            </a:extLst>
          </p:cNvPr>
          <p:cNvGrpSpPr/>
          <p:nvPr/>
        </p:nvGrpSpPr>
        <p:grpSpPr>
          <a:xfrm>
            <a:off x="8105886" y="5946296"/>
            <a:ext cx="2019044" cy="646331"/>
            <a:chOff x="5099221" y="5943372"/>
            <a:chExt cx="2019044" cy="646331"/>
          </a:xfrm>
        </p:grpSpPr>
        <p:sp>
          <p:nvSpPr>
            <p:cNvPr id="27" name="TextBox 26">
              <a:extLst>
                <a:ext uri="{FF2B5EF4-FFF2-40B4-BE49-F238E27FC236}">
                  <a16:creationId xmlns:a16="http://schemas.microsoft.com/office/drawing/2014/main" id="{FB7E7569-5F4F-2040-A859-65AFE48B14F3}"/>
                </a:ext>
              </a:extLst>
            </p:cNvPr>
            <p:cNvSpPr txBox="1"/>
            <p:nvPr/>
          </p:nvSpPr>
          <p:spPr>
            <a:xfrm>
              <a:off x="5099221" y="6092178"/>
              <a:ext cx="360000" cy="360000"/>
            </a:xfrm>
            <a:prstGeom prst="rect">
              <a:avLst/>
            </a:prstGeom>
            <a:solidFill>
              <a:srgbClr val="FF0000"/>
            </a:solidFill>
          </p:spPr>
          <p:txBody>
            <a:bodyPr wrap="square" rtlCol="0">
              <a:spAutoFit/>
            </a:bodyPr>
            <a:lstStyle/>
            <a:p>
              <a:pPr algn="l"/>
              <a:endParaRPr lang="en-GB" dirty="0">
                <a:solidFill>
                  <a:srgbClr val="666666"/>
                </a:solidFill>
              </a:endParaRPr>
            </a:p>
          </p:txBody>
        </p:sp>
        <p:sp>
          <p:nvSpPr>
            <p:cNvPr id="28" name="TextBox 27">
              <a:extLst>
                <a:ext uri="{FF2B5EF4-FFF2-40B4-BE49-F238E27FC236}">
                  <a16:creationId xmlns:a16="http://schemas.microsoft.com/office/drawing/2014/main" id="{2FA4A051-8271-E44F-8E90-E92C5533CC5F}"/>
                </a:ext>
              </a:extLst>
            </p:cNvPr>
            <p:cNvSpPr txBox="1"/>
            <p:nvPr/>
          </p:nvSpPr>
          <p:spPr>
            <a:xfrm>
              <a:off x="5459221" y="5943372"/>
              <a:ext cx="1659044" cy="646331"/>
            </a:xfrm>
            <a:prstGeom prst="rect">
              <a:avLst/>
            </a:prstGeom>
            <a:noFill/>
          </p:spPr>
          <p:txBody>
            <a:bodyPr wrap="none" rtlCol="0">
              <a:spAutoFit/>
            </a:bodyPr>
            <a:lstStyle/>
            <a:p>
              <a:pPr algn="l"/>
              <a:r>
                <a:rPr lang="en-GB" sz="1200" dirty="0">
                  <a:solidFill>
                    <a:srgbClr val="666666"/>
                  </a:solidFill>
                </a:rPr>
                <a:t>Tests</a:t>
              </a:r>
            </a:p>
            <a:p>
              <a:pPr algn="l"/>
              <a:r>
                <a:rPr lang="en-GB" sz="1200" dirty="0">
                  <a:solidFill>
                    <a:srgbClr val="666666"/>
                  </a:solidFill>
                </a:rPr>
                <a:t>Control and mechanical</a:t>
              </a:r>
            </a:p>
            <a:p>
              <a:pPr algn="l"/>
              <a:r>
                <a:rPr lang="en-GB" sz="1200" dirty="0">
                  <a:solidFill>
                    <a:srgbClr val="666666"/>
                  </a:solidFill>
                </a:rPr>
                <a:t> integration</a:t>
              </a:r>
            </a:p>
          </p:txBody>
        </p:sp>
      </p:grpSp>
      <p:grpSp>
        <p:nvGrpSpPr>
          <p:cNvPr id="32" name="Group 31">
            <a:extLst>
              <a:ext uri="{FF2B5EF4-FFF2-40B4-BE49-F238E27FC236}">
                <a16:creationId xmlns:a16="http://schemas.microsoft.com/office/drawing/2014/main" id="{93DF4D6D-4078-DE43-AFA4-A58322C89505}"/>
              </a:ext>
            </a:extLst>
          </p:cNvPr>
          <p:cNvGrpSpPr/>
          <p:nvPr/>
        </p:nvGrpSpPr>
        <p:grpSpPr>
          <a:xfrm>
            <a:off x="1932850" y="6045918"/>
            <a:ext cx="1419022" cy="360000"/>
            <a:chOff x="840258" y="6092178"/>
            <a:chExt cx="1419022" cy="360000"/>
          </a:xfrm>
        </p:grpSpPr>
        <p:sp>
          <p:nvSpPr>
            <p:cNvPr id="33" name="TextBox 32">
              <a:extLst>
                <a:ext uri="{FF2B5EF4-FFF2-40B4-BE49-F238E27FC236}">
                  <a16:creationId xmlns:a16="http://schemas.microsoft.com/office/drawing/2014/main" id="{B8CA4703-8424-5149-B487-265F50BC22FB}"/>
                </a:ext>
              </a:extLst>
            </p:cNvPr>
            <p:cNvSpPr txBox="1"/>
            <p:nvPr/>
          </p:nvSpPr>
          <p:spPr>
            <a:xfrm>
              <a:off x="840258" y="6092178"/>
              <a:ext cx="360000" cy="360000"/>
            </a:xfrm>
            <a:prstGeom prst="rect">
              <a:avLst/>
            </a:prstGeom>
            <a:solidFill>
              <a:srgbClr val="00B050"/>
            </a:solidFill>
          </p:spPr>
          <p:txBody>
            <a:bodyPr wrap="square" rtlCol="0">
              <a:spAutoFit/>
            </a:bodyPr>
            <a:lstStyle/>
            <a:p>
              <a:pPr algn="l"/>
              <a:endParaRPr lang="en-GB" dirty="0">
                <a:solidFill>
                  <a:srgbClr val="666666"/>
                </a:solidFill>
              </a:endParaRPr>
            </a:p>
          </p:txBody>
        </p:sp>
        <p:sp>
          <p:nvSpPr>
            <p:cNvPr id="34" name="TextBox 33">
              <a:extLst>
                <a:ext uri="{FF2B5EF4-FFF2-40B4-BE49-F238E27FC236}">
                  <a16:creationId xmlns:a16="http://schemas.microsoft.com/office/drawing/2014/main" id="{36A8C97D-BD05-5B4A-8DCA-E23F8FC0E7BC}"/>
                </a:ext>
              </a:extLst>
            </p:cNvPr>
            <p:cNvSpPr txBox="1"/>
            <p:nvPr/>
          </p:nvSpPr>
          <p:spPr>
            <a:xfrm>
              <a:off x="1218098" y="6144957"/>
              <a:ext cx="1041182" cy="276999"/>
            </a:xfrm>
            <a:prstGeom prst="rect">
              <a:avLst/>
            </a:prstGeom>
            <a:noFill/>
          </p:spPr>
          <p:txBody>
            <a:bodyPr wrap="none" rtlCol="0">
              <a:spAutoFit/>
            </a:bodyPr>
            <a:lstStyle/>
            <a:p>
              <a:pPr algn="l"/>
              <a:r>
                <a:rPr lang="en-GB" sz="1200" dirty="0">
                  <a:solidFill>
                    <a:srgbClr val="666666"/>
                  </a:solidFill>
                </a:rPr>
                <a:t>Specifications</a:t>
              </a:r>
            </a:p>
          </p:txBody>
        </p:sp>
      </p:grpSp>
      <p:sp>
        <p:nvSpPr>
          <p:cNvPr id="5" name="Slide Number Placeholder 4">
            <a:extLst>
              <a:ext uri="{FF2B5EF4-FFF2-40B4-BE49-F238E27FC236}">
                <a16:creationId xmlns:a16="http://schemas.microsoft.com/office/drawing/2014/main" id="{028B0438-578C-522D-D4D4-FC8A71DCFB58}"/>
              </a:ext>
            </a:extLst>
          </p:cNvPr>
          <p:cNvSpPr>
            <a:spLocks noGrp="1"/>
          </p:cNvSpPr>
          <p:nvPr>
            <p:ph type="sldNum" sz="quarter" idx="12"/>
          </p:nvPr>
        </p:nvSpPr>
        <p:spPr/>
        <p:txBody>
          <a:bodyPr/>
          <a:lstStyle/>
          <a:p>
            <a:fld id="{F7283078-D760-1647-8B80-66BA8B52336D}" type="slidenum">
              <a:rPr lang="sv-SE" smtClean="0"/>
              <a:t>12</a:t>
            </a:fld>
            <a:endParaRPr lang="sv-SE"/>
          </a:p>
        </p:txBody>
      </p:sp>
    </p:spTree>
    <p:extLst>
      <p:ext uri="{BB962C8B-B14F-4D97-AF65-F5344CB8AC3E}">
        <p14:creationId xmlns:p14="http://schemas.microsoft.com/office/powerpoint/2010/main" val="40870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Status of SES by end of 2023</a:t>
            </a:r>
          </a:p>
        </p:txBody>
      </p:sp>
      <p:sp>
        <p:nvSpPr>
          <p:cNvPr id="7" name="Text Placeholder 6">
            <a:extLst>
              <a:ext uri="{FF2B5EF4-FFF2-40B4-BE49-F238E27FC236}">
                <a16:creationId xmlns:a16="http://schemas.microsoft.com/office/drawing/2014/main" id="{DA60723F-FF00-AB4D-9F23-43416FFDC4E7}"/>
              </a:ext>
            </a:extLst>
          </p:cNvPr>
          <p:cNvSpPr>
            <a:spLocks noGrp="1"/>
          </p:cNvSpPr>
          <p:nvPr>
            <p:ph type="body" sz="quarter" idx="14"/>
          </p:nvPr>
        </p:nvSpPr>
        <p:spPr/>
        <p:txBody>
          <a:bodyPr/>
          <a:lstStyle/>
          <a:p>
            <a:r>
              <a:rPr lang="en-GB" dirty="0"/>
              <a:t>Reality</a:t>
            </a:r>
          </a:p>
        </p:txBody>
      </p:sp>
      <p:graphicFrame>
        <p:nvGraphicFramePr>
          <p:cNvPr id="4" name="Table 3">
            <a:extLst>
              <a:ext uri="{FF2B5EF4-FFF2-40B4-BE49-F238E27FC236}">
                <a16:creationId xmlns:a16="http://schemas.microsoft.com/office/drawing/2014/main" id="{FA03D35D-FDB9-434F-A625-822A44029D10}"/>
              </a:ext>
            </a:extLst>
          </p:cNvPr>
          <p:cNvGraphicFramePr>
            <a:graphicFrameLocks noGrp="1"/>
          </p:cNvGraphicFramePr>
          <p:nvPr>
            <p:extLst>
              <p:ext uri="{D42A27DB-BD31-4B8C-83A1-F6EECF244321}">
                <p14:modId xmlns:p14="http://schemas.microsoft.com/office/powerpoint/2010/main" val="973139570"/>
              </p:ext>
            </p:extLst>
          </p:nvPr>
        </p:nvGraphicFramePr>
        <p:xfrm>
          <a:off x="748081" y="2246520"/>
          <a:ext cx="10770061" cy="2954655"/>
        </p:xfrm>
        <a:graphic>
          <a:graphicData uri="http://schemas.openxmlformats.org/drawingml/2006/table">
            <a:tbl>
              <a:tblPr firstRow="1" bandRow="1">
                <a:tableStyleId>{5940675A-B579-460E-94D1-54222C63F5DA}</a:tableStyleId>
              </a:tblPr>
              <a:tblGrid>
                <a:gridCol w="2490086">
                  <a:extLst>
                    <a:ext uri="{9D8B030D-6E8A-4147-A177-3AD203B41FA5}">
                      <a16:colId xmlns:a16="http://schemas.microsoft.com/office/drawing/2014/main" val="1931440742"/>
                    </a:ext>
                  </a:extLst>
                </a:gridCol>
                <a:gridCol w="1527585">
                  <a:extLst>
                    <a:ext uri="{9D8B030D-6E8A-4147-A177-3AD203B41FA5}">
                      <a16:colId xmlns:a16="http://schemas.microsoft.com/office/drawing/2014/main" val="1999150427"/>
                    </a:ext>
                  </a:extLst>
                </a:gridCol>
                <a:gridCol w="1350478">
                  <a:extLst>
                    <a:ext uri="{9D8B030D-6E8A-4147-A177-3AD203B41FA5}">
                      <a16:colId xmlns:a16="http://schemas.microsoft.com/office/drawing/2014/main" val="1538801591"/>
                    </a:ext>
                  </a:extLst>
                </a:gridCol>
                <a:gridCol w="1350478">
                  <a:extLst>
                    <a:ext uri="{9D8B030D-6E8A-4147-A177-3AD203B41FA5}">
                      <a16:colId xmlns:a16="http://schemas.microsoft.com/office/drawing/2014/main" val="3221415311"/>
                    </a:ext>
                  </a:extLst>
                </a:gridCol>
                <a:gridCol w="1350478">
                  <a:extLst>
                    <a:ext uri="{9D8B030D-6E8A-4147-A177-3AD203B41FA5}">
                      <a16:colId xmlns:a16="http://schemas.microsoft.com/office/drawing/2014/main" val="144132661"/>
                    </a:ext>
                  </a:extLst>
                </a:gridCol>
                <a:gridCol w="1350478">
                  <a:extLst>
                    <a:ext uri="{9D8B030D-6E8A-4147-A177-3AD203B41FA5}">
                      <a16:colId xmlns:a16="http://schemas.microsoft.com/office/drawing/2014/main" val="1099829447"/>
                    </a:ext>
                  </a:extLst>
                </a:gridCol>
                <a:gridCol w="1350478">
                  <a:extLst>
                    <a:ext uri="{9D8B030D-6E8A-4147-A177-3AD203B41FA5}">
                      <a16:colId xmlns:a16="http://schemas.microsoft.com/office/drawing/2014/main" val="2056521105"/>
                    </a:ext>
                  </a:extLst>
                </a:gridCol>
              </a:tblGrid>
              <a:tr h="0">
                <a:tc>
                  <a:txBody>
                    <a:bodyPr/>
                    <a:lstStyle/>
                    <a:p>
                      <a:pPr algn="l" fontAlgn="b"/>
                      <a:r>
                        <a:rPr lang="sv-SE" sz="1400" b="1" u="none" strike="noStrike" dirty="0">
                          <a:effectLst/>
                          <a:latin typeface="+mn-lt"/>
                        </a:rPr>
                        <a:t>Magnets</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a:effectLst/>
                          <a:latin typeface="+mn-lt"/>
                        </a:rPr>
                        <a:t>2.5 T WBM</a:t>
                      </a:r>
                      <a:endParaRPr lang="sv-SE" sz="1400" b="0" i="0" u="none" strike="noStrike" dirty="0">
                        <a:solidFill>
                          <a:schemeClr val="tx1"/>
                        </a:solidFill>
                        <a:effectLst/>
                        <a:latin typeface="+mn-lt"/>
                      </a:endParaRP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8 T magnet</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solidFill>
                            <a:schemeClr val="tx1"/>
                          </a:solidFill>
                          <a:effectLst/>
                          <a:latin typeface="+mn-lt"/>
                        </a:rPr>
                        <a:t>15 T magnet</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Spectro</a:t>
                      </a:r>
                      <a:r>
                        <a:rPr lang="sv-SE" sz="1400" b="0" u="none" strike="noStrike" dirty="0">
                          <a:effectLst/>
                          <a:latin typeface="+mn-lt"/>
                        </a:rPr>
                        <a:t> magnet</a:t>
                      </a:r>
                      <a:endParaRPr lang="sv-SE" sz="1400" b="0" i="0" u="none" strike="noStrike" dirty="0">
                        <a:solidFill>
                          <a:schemeClr val="tx1"/>
                        </a:solidFill>
                        <a:effectLst/>
                        <a:latin typeface="+mn-lt"/>
                      </a:endParaRPr>
                    </a:p>
                  </a:txBody>
                  <a:tcPr marL="9525" marR="9525" marT="9525" marB="0" anchor="ctr">
                    <a:solidFill>
                      <a:srgbClr val="FFFF00"/>
                    </a:solidFill>
                  </a:tcPr>
                </a:tc>
                <a:tc>
                  <a:txBody>
                    <a:bodyPr/>
                    <a:lstStyle/>
                    <a:p>
                      <a:pPr algn="ctr" fontAlgn="b"/>
                      <a:r>
                        <a:rPr lang="sv-SE" sz="1400" b="0" i="0" u="none" strike="noStrike" dirty="0">
                          <a:solidFill>
                            <a:srgbClr val="000000"/>
                          </a:solidFill>
                          <a:effectLst/>
                          <a:latin typeface="+mn-lt"/>
                        </a:rPr>
                        <a:t>15T magnet</a:t>
                      </a:r>
                    </a:p>
                  </a:txBody>
                  <a:tcPr marL="9525" marR="9525" marT="9525" marB="0" anchor="ctr">
                    <a:solidFill>
                      <a:srgbClr val="FF0000"/>
                    </a:solidFill>
                  </a:tcPr>
                </a:tc>
                <a:tc>
                  <a:txBody>
                    <a:bodyPr/>
                    <a:lstStyle/>
                    <a:p>
                      <a:pPr algn="ctr" fontAlgn="b"/>
                      <a:r>
                        <a:rPr lang="sv-SE" sz="1400" b="0" i="0" u="none" strike="noStrike" dirty="0">
                          <a:solidFill>
                            <a:srgbClr val="000000"/>
                          </a:solidFill>
                          <a:effectLst/>
                          <a:latin typeface="+mn-lt"/>
                        </a:rPr>
                        <a:t>6.5T magnet</a:t>
                      </a:r>
                    </a:p>
                  </a:txBody>
                  <a:tcPr marL="9525" marR="9525" marT="9525" marB="0" anchor="ctr">
                    <a:solidFill>
                      <a:srgbClr val="FF0000"/>
                    </a:solidFill>
                  </a:tcPr>
                </a:tc>
                <a:extLst>
                  <a:ext uri="{0D108BD9-81ED-4DB2-BD59-A6C34878D82A}">
                    <a16:rowId xmlns:a16="http://schemas.microsoft.com/office/drawing/2014/main" val="3577933198"/>
                  </a:ext>
                </a:extLst>
              </a:tr>
              <a:tr h="0">
                <a:tc>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Instr. &amp; IK</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Flow</a:t>
                      </a:r>
                      <a:r>
                        <a:rPr lang="sv-SE" sz="1400" b="0" u="none" strike="noStrike" dirty="0">
                          <a:effectLst/>
                          <a:latin typeface="+mn-lt"/>
                        </a:rPr>
                        <a:t> </a:t>
                      </a:r>
                      <a:r>
                        <a:rPr lang="sv-SE" sz="1400" b="0" u="none" strike="noStrike" dirty="0" err="1">
                          <a:effectLst/>
                          <a:latin typeface="+mn-lt"/>
                        </a:rPr>
                        <a:t>cryostat</a:t>
                      </a:r>
                      <a:endParaRPr lang="sv-SE" sz="1400" b="0" i="0" u="none" strike="noStrike" dirty="0">
                        <a:solidFill>
                          <a:schemeClr val="tx1"/>
                        </a:solidFill>
                        <a:effectLst/>
                        <a:latin typeface="+mn-lt"/>
                      </a:endParaRPr>
                    </a:p>
                    <a:p>
                      <a:pPr algn="ctr"/>
                      <a:r>
                        <a:rPr lang="en-GB" sz="1400" b="0" dirty="0">
                          <a:solidFill>
                            <a:schemeClr val="tx1"/>
                          </a:solidFill>
                          <a:latin typeface="+mn-lt"/>
                        </a:rPr>
                        <a:t>ESTIA</a:t>
                      </a:r>
                    </a:p>
                  </a:txBody>
                  <a:tcPr anchor="ctr">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err="1">
                          <a:solidFill>
                            <a:srgbClr val="FF0000"/>
                          </a:solidFill>
                          <a:effectLst/>
                          <a:latin typeface="+mn-lt"/>
                        </a:rPr>
                        <a:t>Wet</a:t>
                      </a:r>
                      <a:r>
                        <a:rPr lang="sv-SE" sz="1400" b="1" u="none" strike="noStrike" dirty="0">
                          <a:solidFill>
                            <a:srgbClr val="FF0000"/>
                          </a:solidFill>
                          <a:effectLst/>
                          <a:latin typeface="+mn-lt"/>
                        </a:rPr>
                        <a:t> </a:t>
                      </a:r>
                      <a:r>
                        <a:rPr lang="sv-SE" sz="1400" b="1" u="none" strike="noStrike" dirty="0" err="1">
                          <a:solidFill>
                            <a:srgbClr val="FF0000"/>
                          </a:solidFill>
                          <a:effectLst/>
                          <a:latin typeface="+mn-lt"/>
                        </a:rPr>
                        <a:t>cryostat</a:t>
                      </a:r>
                      <a:endParaRPr lang="sv-SE" sz="1400" b="1" i="0" u="none" strike="noStrike" dirty="0">
                        <a:solidFill>
                          <a:srgbClr val="FF0000"/>
                        </a:solidFill>
                        <a:effectLst/>
                        <a:latin typeface="+mn-lt"/>
                      </a:endParaRPr>
                    </a:p>
                    <a:p>
                      <a:pPr algn="ctr" fontAlgn="b"/>
                      <a:r>
                        <a:rPr lang="sv-SE" sz="1400" b="1" i="0" u="none" strike="noStrike" dirty="0">
                          <a:solidFill>
                            <a:srgbClr val="FF0000"/>
                          </a:solidFill>
                          <a:effectLst/>
                          <a:latin typeface="+mn-lt"/>
                        </a:rPr>
                        <a:t>BIFROST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Cryofurnace</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solidFill>
                            <a:schemeClr val="tx1"/>
                          </a:solidFill>
                          <a:effectLst/>
                          <a:latin typeface="+mn-lt"/>
                        </a:rPr>
                        <a:t>Sample</a:t>
                      </a:r>
                      <a:r>
                        <a:rPr lang="sv-SE" sz="1400" b="0" u="none" strike="noStrike" dirty="0">
                          <a:solidFill>
                            <a:schemeClr val="tx1"/>
                          </a:solidFill>
                          <a:effectLst/>
                          <a:latin typeface="+mn-lt"/>
                        </a:rPr>
                        <a:t> </a:t>
                      </a:r>
                      <a:r>
                        <a:rPr lang="sv-SE" sz="1400" b="0" u="none" strike="noStrike" dirty="0" err="1">
                          <a:solidFill>
                            <a:schemeClr val="tx1"/>
                          </a:solidFill>
                          <a:effectLst/>
                          <a:latin typeface="+mn-lt"/>
                        </a:rPr>
                        <a:t>changer</a:t>
                      </a:r>
                      <a:r>
                        <a:rPr lang="sv-SE" sz="1400" b="0" u="none" strike="noStrike" dirty="0">
                          <a:solidFill>
                            <a:schemeClr val="tx1"/>
                          </a:solidFill>
                          <a:effectLst/>
                          <a:latin typeface="+mn-lt"/>
                        </a:rPr>
                        <a:t> </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solidFill>
                            <a:schemeClr val="tx1"/>
                          </a:solidFill>
                          <a:effectLst/>
                          <a:latin typeface="+mn-lt"/>
                        </a:rPr>
                        <a:t>He3 </a:t>
                      </a:r>
                      <a:r>
                        <a:rPr lang="sv-SE" sz="1400" b="0" u="none" strike="noStrike" dirty="0" err="1">
                          <a:solidFill>
                            <a:schemeClr val="tx1"/>
                          </a:solidFill>
                          <a:effectLst/>
                          <a:latin typeface="+mn-lt"/>
                        </a:rPr>
                        <a:t>insert</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HP </a:t>
                      </a:r>
                      <a:r>
                        <a:rPr lang="sv-SE" sz="1400" b="0" i="0" u="none" strike="noStrike" dirty="0" err="1">
                          <a:solidFill>
                            <a:schemeClr val="tx1"/>
                          </a:solidFill>
                          <a:effectLst/>
                          <a:latin typeface="+mn-lt"/>
                        </a:rPr>
                        <a:t>cryostat</a:t>
                      </a:r>
                      <a:endParaRPr lang="sv-SE" sz="1400" b="0" i="0" u="none" strike="noStrike" dirty="0">
                        <a:solidFill>
                          <a:schemeClr val="tx1"/>
                        </a:solidFill>
                        <a:effectLst/>
                        <a:latin typeface="+mn-lt"/>
                      </a:endParaRPr>
                    </a:p>
                    <a:p>
                      <a:pPr algn="ctr" fontAlgn="b"/>
                      <a:endParaRPr lang="sv-SE"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3776780785"/>
                  </a:ext>
                </a:extLst>
              </a:tr>
              <a:tr h="0">
                <a:tc rowSpan="2">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pool</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solidFill>
                            <a:schemeClr val="tx1"/>
                          </a:solidFill>
                          <a:effectLst/>
                          <a:latin typeface="+mn-lt"/>
                        </a:rPr>
                        <a:t>Sample</a:t>
                      </a:r>
                      <a:r>
                        <a:rPr lang="sv-SE" sz="1400" b="0" u="none" strike="noStrike" dirty="0">
                          <a:solidFill>
                            <a:schemeClr val="tx1"/>
                          </a:solidFill>
                          <a:effectLst/>
                          <a:latin typeface="+mn-lt"/>
                        </a:rPr>
                        <a:t> rot sticks </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DIFF EC</a:t>
                      </a:r>
                    </a:p>
                  </a:txBody>
                  <a:tcPr marL="9525" marR="9525" marT="9525" marB="0" anchor="ctr">
                    <a:solidFill>
                      <a:srgbClr val="FFC000"/>
                    </a:solidFill>
                  </a:tcPr>
                </a:tc>
                <a:tc>
                  <a:txBody>
                    <a:bodyPr/>
                    <a:lstStyle/>
                    <a:p>
                      <a:pPr algn="ctr" fontAlgn="b"/>
                      <a:r>
                        <a:rPr lang="sv-SE" sz="1400" b="0" i="0" u="none" strike="noStrike" dirty="0" err="1">
                          <a:solidFill>
                            <a:srgbClr val="666666"/>
                          </a:solidFill>
                          <a:effectLst/>
                          <a:latin typeface="+mn-lt"/>
                        </a:rPr>
                        <a:t>Cryofurnace</a:t>
                      </a:r>
                      <a:r>
                        <a:rPr lang="sv-SE" sz="1400" b="0" i="0" u="none" strike="noStrike" dirty="0">
                          <a:solidFill>
                            <a:srgbClr val="666666"/>
                          </a:solidFill>
                          <a:effectLst/>
                          <a:latin typeface="+mn-lt"/>
                        </a:rPr>
                        <a:t> DIFF 2</a:t>
                      </a:r>
                      <a:r>
                        <a:rPr lang="sv-SE" sz="1400" b="0" i="0" u="none" strike="noStrike" baseline="30000" dirty="0">
                          <a:solidFill>
                            <a:srgbClr val="666666"/>
                          </a:solidFill>
                          <a:effectLst/>
                          <a:latin typeface="+mn-lt"/>
                        </a:rPr>
                        <a:t>nd</a:t>
                      </a:r>
                      <a:r>
                        <a:rPr lang="sv-SE" sz="1400" b="0" i="0" u="none" strike="noStrike" dirty="0">
                          <a:solidFill>
                            <a:srgbClr val="666666"/>
                          </a:solidFill>
                          <a:effectLst/>
                          <a:latin typeface="+mn-lt"/>
                        </a:rPr>
                        <a:t> hand</a:t>
                      </a:r>
                    </a:p>
                  </a:txBody>
                  <a:tcPr marL="9525" marR="9525" marT="9525" marB="0" anchor="ctr">
                    <a:no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p>
                      <a:pPr algn="ctr" fontAlgn="b"/>
                      <a:r>
                        <a:rPr lang="sv-SE" sz="1400" b="0" i="0" u="none" strike="noStrike" dirty="0">
                          <a:solidFill>
                            <a:srgbClr val="000000"/>
                          </a:solidFill>
                          <a:effectLst/>
                          <a:latin typeface="+mn-lt"/>
                        </a:rPr>
                        <a:t>2</a:t>
                      </a:r>
                      <a:r>
                        <a:rPr lang="sv-SE" sz="1400" b="0" i="0" u="none" strike="noStrike" baseline="30000" dirty="0">
                          <a:solidFill>
                            <a:srgbClr val="000000"/>
                          </a:solidFill>
                          <a:effectLst/>
                          <a:latin typeface="+mn-lt"/>
                        </a:rPr>
                        <a:t>nd</a:t>
                      </a:r>
                      <a:r>
                        <a:rPr lang="sv-SE" sz="1400" b="0" i="0" u="none" strike="noStrike" dirty="0">
                          <a:solidFill>
                            <a:srgbClr val="000000"/>
                          </a:solidFill>
                          <a:effectLst/>
                          <a:latin typeface="+mn-lt"/>
                        </a:rPr>
                        <a:t> hand</a:t>
                      </a: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sv-SE" sz="1400" b="0" i="0" u="none" strike="noStrike" dirty="0" err="1">
                          <a:solidFill>
                            <a:srgbClr val="000000"/>
                          </a:solidFill>
                          <a:effectLst/>
                          <a:latin typeface="+mn-lt"/>
                        </a:rPr>
                        <a:t>Dry</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cryo</a:t>
                      </a:r>
                      <a:r>
                        <a:rPr lang="sv-SE" sz="1400" b="0" i="0" u="none" strike="noStrike" dirty="0">
                          <a:solidFill>
                            <a:srgbClr val="000000"/>
                          </a:solidFill>
                          <a:effectLst/>
                          <a:latin typeface="+mn-lt"/>
                        </a:rPr>
                        <a:t> </a:t>
                      </a:r>
                    </a:p>
                    <a:p>
                      <a:pPr algn="ctr" fontAlgn="b"/>
                      <a:r>
                        <a:rPr lang="sv-SE" sz="1400" b="0" i="0" u="none" strike="noStrike" dirty="0" err="1">
                          <a:solidFill>
                            <a:srgbClr val="000000"/>
                          </a:solidFill>
                          <a:effectLst/>
                          <a:latin typeface="+mn-lt"/>
                        </a:rPr>
                        <a:t>spectro</a:t>
                      </a:r>
                      <a:endParaRPr lang="sv-SE" sz="1400" b="0" i="0" u="none" strike="noStrike" dirty="0">
                        <a:solidFill>
                          <a:srgbClr val="000000"/>
                        </a:solidFill>
                        <a:effectLst/>
                        <a:latin typeface="+mn-lt"/>
                      </a:endParaRPr>
                    </a:p>
                  </a:txBody>
                  <a:tcPr marL="9525" marR="9525" marT="9525" marB="0" anchor="ctr">
                    <a:solidFill>
                      <a:srgbClr val="FFFF00"/>
                    </a:solidFill>
                  </a:tcPr>
                </a:tc>
                <a:extLst>
                  <a:ext uri="{0D108BD9-81ED-4DB2-BD59-A6C34878D82A}">
                    <a16:rowId xmlns:a16="http://schemas.microsoft.com/office/drawing/2014/main" val="2577451651"/>
                  </a:ext>
                </a:extLst>
              </a:tr>
              <a:tr h="0">
                <a:tc vMerge="1">
                  <a:txBody>
                    <a:bodyPr/>
                    <a:lstStyle/>
                    <a:p>
                      <a:pPr algn="l" fontAlgn="b"/>
                      <a:endParaRPr lang="sv-SE" sz="1400" b="0"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endParaRPr lang="sv-SE" sz="1400" b="0" i="0" u="none" strike="noStrike" dirty="0">
                        <a:solidFill>
                          <a:schemeClr val="tx1"/>
                        </a:solidFill>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Heimdal</a:t>
                      </a:r>
                      <a:endParaRPr lang="sv-SE" sz="1400" b="0" i="0" u="none" strike="noStrike" dirty="0">
                        <a:solidFill>
                          <a:schemeClr val="tx1"/>
                        </a:solidFill>
                        <a:effectLst/>
                        <a:latin typeface="+mn-lt"/>
                      </a:endParaRPr>
                    </a:p>
                  </a:txBody>
                  <a:tcPr anchor="ctr">
                    <a:solidFill>
                      <a:srgbClr val="FFFF00"/>
                    </a:solidFill>
                  </a:tcPr>
                </a:tc>
                <a:tc grid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0" i="0" u="none" strike="noStrike" dirty="0">
                        <a:solidFill>
                          <a:schemeClr val="tx1"/>
                        </a:solidFill>
                        <a:effectLst/>
                        <a:latin typeface="+mn-lt"/>
                      </a:endParaRPr>
                    </a:p>
                  </a:txBody>
                  <a:tcPr marL="9525" marR="9525" marT="9525" marB="0" anchor="c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1" i="0" u="none" strike="noStrike" dirty="0">
                        <a:solidFill>
                          <a:srgbClr val="FF0000"/>
                        </a:solidFill>
                        <a:effectLst/>
                        <a:latin typeface="+mn-lt"/>
                      </a:endParaRPr>
                    </a:p>
                  </a:txBody>
                  <a:tcPr marL="9525" marR="9525" marT="9525" marB="0" anchor="c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042832926"/>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Pressure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Clamps</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cells</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solidFill>
                            <a:schemeClr val="tx1"/>
                          </a:solidFill>
                          <a:effectLst/>
                          <a:latin typeface="+mn-lt"/>
                        </a:rPr>
                        <a:t>PE</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Gas </a:t>
                      </a:r>
                      <a:r>
                        <a:rPr lang="sv-SE" sz="1400" b="0" u="none" strike="noStrike" dirty="0" err="1">
                          <a:effectLst/>
                          <a:latin typeface="+mn-lt"/>
                        </a:rPr>
                        <a:t>loading</a:t>
                      </a:r>
                      <a:r>
                        <a:rPr lang="sv-SE" sz="1400" b="0" u="none" strike="noStrike" dirty="0">
                          <a:effectLst/>
                          <a:latin typeface="+mn-lt"/>
                        </a:rPr>
                        <a:t> for PE</a:t>
                      </a:r>
                      <a:endParaRPr lang="sv-SE" sz="1400" b="0" i="0" u="none" strike="noStrike" dirty="0">
                        <a:solidFill>
                          <a:schemeClr val="tx1"/>
                        </a:solidFill>
                        <a:effectLst/>
                        <a:latin typeface="+mn-lt"/>
                      </a:endParaRPr>
                    </a:p>
                  </a:txBody>
                  <a:tcPr marL="9525" marR="9525" marT="9525" marB="0" anchor="ctr">
                    <a:solidFill>
                      <a:srgbClr val="FF0000"/>
                    </a:solidFill>
                  </a:tcPr>
                </a:tc>
                <a:tc gridSpan="2">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08993070"/>
                  </a:ext>
                </a:extLst>
              </a:tr>
              <a:tr h="0">
                <a:tc>
                  <a:txBody>
                    <a:bodyPr/>
                    <a:lstStyle/>
                    <a:p>
                      <a:pPr algn="l" fontAlgn="b"/>
                      <a:r>
                        <a:rPr lang="sv-SE" sz="1400" b="1" i="0" u="none" strike="noStrike" dirty="0" err="1">
                          <a:solidFill>
                            <a:schemeClr val="tx1"/>
                          </a:solidFill>
                          <a:effectLst/>
                          <a:latin typeface="+mn-lt"/>
                        </a:rPr>
                        <a:t>Mechanical</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processing</a:t>
                      </a:r>
                      <a:endParaRPr lang="sv-SE" sz="1400" b="1" i="0" u="none" strike="noStrike" dirty="0">
                        <a:solidFill>
                          <a:schemeClr val="tx1"/>
                        </a:solidFill>
                        <a:effectLst/>
                        <a:latin typeface="+mn-lt"/>
                      </a:endParaRPr>
                    </a:p>
                  </a:txBody>
                  <a:tcPr marL="9525" marR="9525" marT="9525" marB="0" anchor="ctr"/>
                </a:tc>
                <a:tc>
                  <a:txBody>
                    <a:bodyPr/>
                    <a:lstStyle/>
                    <a:p>
                      <a:pPr algn="ctr" fontAlgn="b"/>
                      <a:r>
                        <a:rPr lang="sv-SE" sz="1400" b="0" u="none" strike="noStrike" dirty="0">
                          <a:solidFill>
                            <a:schemeClr val="tx1"/>
                          </a:solidFill>
                          <a:effectLst/>
                          <a:latin typeface="+mn-lt"/>
                        </a:rPr>
                        <a:t>Rig 60 kN</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Tortion</a:t>
                      </a:r>
                      <a:r>
                        <a:rPr lang="sv-SE" sz="1400" b="0" i="0" u="none" strike="noStrike" dirty="0">
                          <a:solidFill>
                            <a:schemeClr val="tx1"/>
                          </a:solidFill>
                          <a:effectLst/>
                          <a:latin typeface="+mn-lt"/>
                        </a:rPr>
                        <a:t>/rot. </a:t>
                      </a:r>
                      <a:r>
                        <a:rPr lang="sv-SE" sz="1400" b="0" i="0" u="none" strike="noStrike" dirty="0" err="1">
                          <a:solidFill>
                            <a:schemeClr val="tx1"/>
                          </a:solidFill>
                          <a:effectLst/>
                          <a:latin typeface="+mn-lt"/>
                        </a:rPr>
                        <a:t>rig</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algn="ctr" fontAlgn="b"/>
                      <a:r>
                        <a:rPr lang="sv-SE" sz="1400" b="0" i="0" u="none" strike="noStrike" dirty="0" err="1">
                          <a:solidFill>
                            <a:srgbClr val="000000"/>
                          </a:solidFill>
                          <a:effectLst/>
                          <a:latin typeface="+mn-lt"/>
                        </a:rPr>
                        <a:t>Dilatometer</a:t>
                      </a:r>
                      <a:endParaRPr lang="sv-SE" sz="1400" b="0" i="0" u="none" strike="noStrike" dirty="0">
                        <a:solidFill>
                          <a:srgbClr val="000000"/>
                        </a:solidFill>
                        <a:effectLst/>
                        <a:latin typeface="+mn-lt"/>
                      </a:endParaRPr>
                    </a:p>
                  </a:txBody>
                  <a:tcPr marL="9525" marR="9525" marT="9525" marB="0" anchor="ctr">
                    <a:solidFill>
                      <a:srgbClr val="00B050"/>
                    </a:solid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698253611"/>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temperature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ILL-</a:t>
                      </a:r>
                      <a:r>
                        <a:rPr lang="sv-SE" sz="1400" b="0" i="0" u="none" strike="noStrike" dirty="0" err="1">
                          <a:solidFill>
                            <a:schemeClr val="tx1"/>
                          </a:solidFill>
                          <a:effectLst/>
                          <a:latin typeface="+mn-lt"/>
                        </a:rPr>
                        <a:t>type</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furnace</a:t>
                      </a:r>
                      <a:r>
                        <a:rPr lang="sv-SE" sz="1400" b="0" i="0" u="none" strike="noStrike" dirty="0">
                          <a:solidFill>
                            <a:schemeClr val="tx1"/>
                          </a:solidFill>
                          <a:effectLst/>
                          <a:latin typeface="+mn-lt"/>
                        </a:rPr>
                        <a:t> </a:t>
                      </a:r>
                    </a:p>
                  </a:txBody>
                  <a:tcPr anchor="ctr">
                    <a:noFill/>
                  </a:tcPr>
                </a:tc>
                <a:tc>
                  <a:txBody>
                    <a:bodyPr/>
                    <a:lstStyle/>
                    <a:p>
                      <a:pPr algn="ctr" fontAlgn="b"/>
                      <a:r>
                        <a:rPr lang="sv-SE" sz="1400" b="0" i="0" u="none" strike="noStrike" dirty="0" err="1">
                          <a:solidFill>
                            <a:srgbClr val="000000"/>
                          </a:solidFill>
                          <a:effectLst/>
                          <a:latin typeface="+mn-lt"/>
                        </a:rPr>
                        <a:t>Induction</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furnace</a:t>
                      </a:r>
                      <a:endParaRPr lang="sv-SE" sz="1400" b="0" i="0" u="none" strike="noStrike" dirty="0">
                        <a:solidFill>
                          <a:srgbClr val="000000"/>
                        </a:solidFill>
                        <a:effectLst/>
                        <a:latin typeface="+mn-lt"/>
                      </a:endParaRPr>
                    </a:p>
                  </a:txBody>
                  <a:tcPr marL="9525" marR="9525" marT="9525" marB="0" anchor="ctr">
                    <a:noFill/>
                  </a:tcPr>
                </a:tc>
                <a:tc>
                  <a:txBody>
                    <a:bodyPr/>
                    <a:lstStyle/>
                    <a:p>
                      <a:pPr algn="ctr" fontAlgn="b"/>
                      <a:r>
                        <a:rPr lang="sv-SE" sz="1400" b="0" i="0" u="none" strike="noStrike" dirty="0" err="1">
                          <a:solidFill>
                            <a:srgbClr val="000000"/>
                          </a:solidFill>
                          <a:effectLst/>
                          <a:latin typeface="+mn-lt"/>
                        </a:rPr>
                        <a:t>Cryostream</a:t>
                      </a:r>
                      <a:r>
                        <a:rPr lang="sv-SE" sz="1400" b="0" i="0" u="none" strike="noStrike" dirty="0">
                          <a:solidFill>
                            <a:srgbClr val="000000"/>
                          </a:solidFill>
                          <a:effectLst/>
                          <a:latin typeface="+mn-lt"/>
                        </a:rPr>
                        <a:t>/gas </a:t>
                      </a:r>
                      <a:r>
                        <a:rPr lang="sv-SE" sz="1400" b="0" i="0" u="none" strike="noStrike" dirty="0" err="1">
                          <a:solidFill>
                            <a:srgbClr val="000000"/>
                          </a:solidFill>
                          <a:effectLst/>
                          <a:latin typeface="+mn-lt"/>
                        </a:rPr>
                        <a:t>blower</a:t>
                      </a:r>
                      <a:endParaRPr lang="sv-SE" sz="1400" b="0" i="0" u="none" strike="noStrike" dirty="0">
                        <a:solidFill>
                          <a:srgbClr val="000000"/>
                        </a:solidFill>
                        <a:effectLst/>
                        <a:latin typeface="+mn-lt"/>
                      </a:endParaRPr>
                    </a:p>
                  </a:txBody>
                  <a:tcPr marL="9525" marR="9525" marT="9525" marB="0" anchor="ctr">
                    <a:solidFill>
                      <a:srgbClr val="FFC000"/>
                    </a:solid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300918933"/>
                  </a:ext>
                </a:extLst>
              </a:tr>
            </a:tbl>
          </a:graphicData>
        </a:graphic>
      </p:graphicFrame>
      <p:grpSp>
        <p:nvGrpSpPr>
          <p:cNvPr id="17" name="Group 16">
            <a:extLst>
              <a:ext uri="{FF2B5EF4-FFF2-40B4-BE49-F238E27FC236}">
                <a16:creationId xmlns:a16="http://schemas.microsoft.com/office/drawing/2014/main" id="{5F482289-BCC8-F24C-B83A-0B55FEEC1F3F}"/>
              </a:ext>
            </a:extLst>
          </p:cNvPr>
          <p:cNvGrpSpPr/>
          <p:nvPr/>
        </p:nvGrpSpPr>
        <p:grpSpPr>
          <a:xfrm>
            <a:off x="3963603" y="5951937"/>
            <a:ext cx="1557778" cy="646331"/>
            <a:chOff x="840258" y="5949013"/>
            <a:chExt cx="1557778" cy="646331"/>
          </a:xfrm>
        </p:grpSpPr>
        <p:sp>
          <p:nvSpPr>
            <p:cNvPr id="19" name="TextBox 18">
              <a:extLst>
                <a:ext uri="{FF2B5EF4-FFF2-40B4-BE49-F238E27FC236}">
                  <a16:creationId xmlns:a16="http://schemas.microsoft.com/office/drawing/2014/main" id="{EB697654-7C55-4B43-A4DB-0BA6206D7FED}"/>
                </a:ext>
              </a:extLst>
            </p:cNvPr>
            <p:cNvSpPr txBox="1"/>
            <p:nvPr/>
          </p:nvSpPr>
          <p:spPr>
            <a:xfrm>
              <a:off x="840258" y="6092178"/>
              <a:ext cx="360000" cy="360000"/>
            </a:xfrm>
            <a:prstGeom prst="rect">
              <a:avLst/>
            </a:prstGeom>
            <a:solidFill>
              <a:srgbClr val="FFFF00"/>
            </a:solidFill>
          </p:spPr>
          <p:txBody>
            <a:bodyPr wrap="square" rtlCol="0">
              <a:spAutoFit/>
            </a:bodyPr>
            <a:lstStyle/>
            <a:p>
              <a:pPr algn="l"/>
              <a:endParaRPr lang="en-GB" dirty="0">
                <a:solidFill>
                  <a:srgbClr val="666666"/>
                </a:solidFill>
              </a:endParaRPr>
            </a:p>
          </p:txBody>
        </p:sp>
        <p:sp>
          <p:nvSpPr>
            <p:cNvPr id="20" name="TextBox 19">
              <a:extLst>
                <a:ext uri="{FF2B5EF4-FFF2-40B4-BE49-F238E27FC236}">
                  <a16:creationId xmlns:a16="http://schemas.microsoft.com/office/drawing/2014/main" id="{A378045D-DC5C-034D-B098-1E3D67BDAC93}"/>
                </a:ext>
              </a:extLst>
            </p:cNvPr>
            <p:cNvSpPr txBox="1"/>
            <p:nvPr/>
          </p:nvSpPr>
          <p:spPr>
            <a:xfrm>
              <a:off x="1218098" y="5949013"/>
              <a:ext cx="1179938" cy="646331"/>
            </a:xfrm>
            <a:prstGeom prst="rect">
              <a:avLst/>
            </a:prstGeom>
            <a:noFill/>
          </p:spPr>
          <p:txBody>
            <a:bodyPr wrap="none" rtlCol="0">
              <a:spAutoFit/>
            </a:bodyPr>
            <a:lstStyle/>
            <a:p>
              <a:pPr algn="l"/>
              <a:r>
                <a:rPr lang="en-GB" sz="1200" dirty="0">
                  <a:solidFill>
                    <a:srgbClr val="666666"/>
                  </a:solidFill>
                </a:rPr>
                <a:t>Preparation CFT</a:t>
              </a:r>
            </a:p>
            <a:p>
              <a:pPr algn="l"/>
              <a:r>
                <a:rPr lang="en-GB" sz="1200" dirty="0">
                  <a:solidFill>
                    <a:srgbClr val="666666"/>
                  </a:solidFill>
                </a:rPr>
                <a:t>Design</a:t>
              </a:r>
            </a:p>
            <a:p>
              <a:pPr algn="l"/>
              <a:r>
                <a:rPr lang="en-GB" sz="1200" dirty="0">
                  <a:solidFill>
                    <a:srgbClr val="666666"/>
                  </a:solidFill>
                </a:rPr>
                <a:t>CFT</a:t>
              </a:r>
            </a:p>
          </p:txBody>
        </p:sp>
      </p:grpSp>
      <p:grpSp>
        <p:nvGrpSpPr>
          <p:cNvPr id="23" name="Group 22">
            <a:extLst>
              <a:ext uri="{FF2B5EF4-FFF2-40B4-BE49-F238E27FC236}">
                <a16:creationId xmlns:a16="http://schemas.microsoft.com/office/drawing/2014/main" id="{9A49F7C7-03D9-394E-AC9D-DA6EF21CF02B}"/>
              </a:ext>
            </a:extLst>
          </p:cNvPr>
          <p:cNvGrpSpPr/>
          <p:nvPr/>
        </p:nvGrpSpPr>
        <p:grpSpPr>
          <a:xfrm>
            <a:off x="6133112" y="6044270"/>
            <a:ext cx="1361043" cy="461665"/>
            <a:chOff x="2648464" y="6041346"/>
            <a:chExt cx="1361043" cy="461665"/>
          </a:xfrm>
        </p:grpSpPr>
        <p:sp>
          <p:nvSpPr>
            <p:cNvPr id="24" name="TextBox 23">
              <a:extLst>
                <a:ext uri="{FF2B5EF4-FFF2-40B4-BE49-F238E27FC236}">
                  <a16:creationId xmlns:a16="http://schemas.microsoft.com/office/drawing/2014/main" id="{520B04ED-8C81-A949-A0DE-535A31ECD609}"/>
                </a:ext>
              </a:extLst>
            </p:cNvPr>
            <p:cNvSpPr txBox="1"/>
            <p:nvPr/>
          </p:nvSpPr>
          <p:spPr>
            <a:xfrm>
              <a:off x="2648464" y="6092178"/>
              <a:ext cx="360000" cy="360000"/>
            </a:xfrm>
            <a:prstGeom prst="rect">
              <a:avLst/>
            </a:prstGeom>
            <a:solidFill>
              <a:srgbClr val="FFC000"/>
            </a:solidFill>
          </p:spPr>
          <p:txBody>
            <a:bodyPr wrap="square" rtlCol="0">
              <a:spAutoFit/>
            </a:bodyPr>
            <a:lstStyle/>
            <a:p>
              <a:pPr algn="l"/>
              <a:endParaRPr lang="en-GB" dirty="0">
                <a:solidFill>
                  <a:srgbClr val="666666"/>
                </a:solidFill>
              </a:endParaRPr>
            </a:p>
          </p:txBody>
        </p:sp>
        <p:sp>
          <p:nvSpPr>
            <p:cNvPr id="25" name="TextBox 24">
              <a:extLst>
                <a:ext uri="{FF2B5EF4-FFF2-40B4-BE49-F238E27FC236}">
                  <a16:creationId xmlns:a16="http://schemas.microsoft.com/office/drawing/2014/main" id="{933DCB86-BCA4-C54E-A38D-C3467ECEB9CD}"/>
                </a:ext>
              </a:extLst>
            </p:cNvPr>
            <p:cNvSpPr txBox="1"/>
            <p:nvPr/>
          </p:nvSpPr>
          <p:spPr>
            <a:xfrm>
              <a:off x="3008464" y="6041346"/>
              <a:ext cx="1001043" cy="461665"/>
            </a:xfrm>
            <a:prstGeom prst="rect">
              <a:avLst/>
            </a:prstGeom>
            <a:noFill/>
          </p:spPr>
          <p:txBody>
            <a:bodyPr wrap="none" rtlCol="0">
              <a:spAutoFit/>
            </a:bodyPr>
            <a:lstStyle/>
            <a:p>
              <a:pPr algn="l"/>
              <a:r>
                <a:rPr lang="en-GB" sz="1200" dirty="0">
                  <a:solidFill>
                    <a:srgbClr val="666666"/>
                  </a:solidFill>
                </a:rPr>
                <a:t>Construction</a:t>
              </a:r>
            </a:p>
            <a:p>
              <a:pPr algn="l"/>
              <a:r>
                <a:rPr lang="en-GB" sz="1200" dirty="0">
                  <a:solidFill>
                    <a:srgbClr val="666666"/>
                  </a:solidFill>
                </a:rPr>
                <a:t>Procurement</a:t>
              </a:r>
            </a:p>
          </p:txBody>
        </p:sp>
      </p:grpSp>
      <p:grpSp>
        <p:nvGrpSpPr>
          <p:cNvPr id="26" name="Group 25">
            <a:extLst>
              <a:ext uri="{FF2B5EF4-FFF2-40B4-BE49-F238E27FC236}">
                <a16:creationId xmlns:a16="http://schemas.microsoft.com/office/drawing/2014/main" id="{29D32189-200A-534F-9337-B20ADF939872}"/>
              </a:ext>
            </a:extLst>
          </p:cNvPr>
          <p:cNvGrpSpPr/>
          <p:nvPr/>
        </p:nvGrpSpPr>
        <p:grpSpPr>
          <a:xfrm>
            <a:off x="8105886" y="5946296"/>
            <a:ext cx="2019044" cy="646331"/>
            <a:chOff x="5099221" y="5943372"/>
            <a:chExt cx="2019044" cy="646331"/>
          </a:xfrm>
        </p:grpSpPr>
        <p:sp>
          <p:nvSpPr>
            <p:cNvPr id="27" name="TextBox 26">
              <a:extLst>
                <a:ext uri="{FF2B5EF4-FFF2-40B4-BE49-F238E27FC236}">
                  <a16:creationId xmlns:a16="http://schemas.microsoft.com/office/drawing/2014/main" id="{FB7E7569-5F4F-2040-A859-65AFE48B14F3}"/>
                </a:ext>
              </a:extLst>
            </p:cNvPr>
            <p:cNvSpPr txBox="1"/>
            <p:nvPr/>
          </p:nvSpPr>
          <p:spPr>
            <a:xfrm>
              <a:off x="5099221" y="6092178"/>
              <a:ext cx="360000" cy="360000"/>
            </a:xfrm>
            <a:prstGeom prst="rect">
              <a:avLst/>
            </a:prstGeom>
            <a:solidFill>
              <a:srgbClr val="FF0000"/>
            </a:solidFill>
          </p:spPr>
          <p:txBody>
            <a:bodyPr wrap="square" rtlCol="0">
              <a:spAutoFit/>
            </a:bodyPr>
            <a:lstStyle/>
            <a:p>
              <a:pPr algn="l"/>
              <a:endParaRPr lang="en-GB" dirty="0">
                <a:solidFill>
                  <a:srgbClr val="666666"/>
                </a:solidFill>
              </a:endParaRPr>
            </a:p>
          </p:txBody>
        </p:sp>
        <p:sp>
          <p:nvSpPr>
            <p:cNvPr id="28" name="TextBox 27">
              <a:extLst>
                <a:ext uri="{FF2B5EF4-FFF2-40B4-BE49-F238E27FC236}">
                  <a16:creationId xmlns:a16="http://schemas.microsoft.com/office/drawing/2014/main" id="{2FA4A051-8271-E44F-8E90-E92C5533CC5F}"/>
                </a:ext>
              </a:extLst>
            </p:cNvPr>
            <p:cNvSpPr txBox="1"/>
            <p:nvPr/>
          </p:nvSpPr>
          <p:spPr>
            <a:xfrm>
              <a:off x="5459221" y="5943372"/>
              <a:ext cx="1659044" cy="646331"/>
            </a:xfrm>
            <a:prstGeom prst="rect">
              <a:avLst/>
            </a:prstGeom>
            <a:noFill/>
          </p:spPr>
          <p:txBody>
            <a:bodyPr wrap="none" rtlCol="0">
              <a:spAutoFit/>
            </a:bodyPr>
            <a:lstStyle/>
            <a:p>
              <a:pPr algn="l"/>
              <a:r>
                <a:rPr lang="en-GB" sz="1200" dirty="0">
                  <a:solidFill>
                    <a:srgbClr val="666666"/>
                  </a:solidFill>
                </a:rPr>
                <a:t>Tests</a:t>
              </a:r>
            </a:p>
            <a:p>
              <a:pPr algn="l"/>
              <a:r>
                <a:rPr lang="en-GB" sz="1200" dirty="0">
                  <a:solidFill>
                    <a:srgbClr val="666666"/>
                  </a:solidFill>
                </a:rPr>
                <a:t>Control and mechanical</a:t>
              </a:r>
            </a:p>
            <a:p>
              <a:pPr algn="l"/>
              <a:r>
                <a:rPr lang="en-GB" sz="1200" dirty="0">
                  <a:solidFill>
                    <a:srgbClr val="666666"/>
                  </a:solidFill>
                </a:rPr>
                <a:t> integration</a:t>
              </a:r>
            </a:p>
          </p:txBody>
        </p:sp>
      </p:grpSp>
      <p:grpSp>
        <p:nvGrpSpPr>
          <p:cNvPr id="32" name="Group 31">
            <a:extLst>
              <a:ext uri="{FF2B5EF4-FFF2-40B4-BE49-F238E27FC236}">
                <a16:creationId xmlns:a16="http://schemas.microsoft.com/office/drawing/2014/main" id="{93DF4D6D-4078-DE43-AFA4-A58322C89505}"/>
              </a:ext>
            </a:extLst>
          </p:cNvPr>
          <p:cNvGrpSpPr/>
          <p:nvPr/>
        </p:nvGrpSpPr>
        <p:grpSpPr>
          <a:xfrm>
            <a:off x="1932850" y="6045918"/>
            <a:ext cx="1419022" cy="360000"/>
            <a:chOff x="840258" y="6092178"/>
            <a:chExt cx="1419022" cy="360000"/>
          </a:xfrm>
        </p:grpSpPr>
        <p:sp>
          <p:nvSpPr>
            <p:cNvPr id="33" name="TextBox 32">
              <a:extLst>
                <a:ext uri="{FF2B5EF4-FFF2-40B4-BE49-F238E27FC236}">
                  <a16:creationId xmlns:a16="http://schemas.microsoft.com/office/drawing/2014/main" id="{B8CA4703-8424-5149-B487-265F50BC22FB}"/>
                </a:ext>
              </a:extLst>
            </p:cNvPr>
            <p:cNvSpPr txBox="1"/>
            <p:nvPr/>
          </p:nvSpPr>
          <p:spPr>
            <a:xfrm>
              <a:off x="840258" y="6092178"/>
              <a:ext cx="360000" cy="360000"/>
            </a:xfrm>
            <a:prstGeom prst="rect">
              <a:avLst/>
            </a:prstGeom>
            <a:solidFill>
              <a:srgbClr val="00B050"/>
            </a:solidFill>
          </p:spPr>
          <p:txBody>
            <a:bodyPr wrap="square" rtlCol="0">
              <a:spAutoFit/>
            </a:bodyPr>
            <a:lstStyle/>
            <a:p>
              <a:pPr algn="l"/>
              <a:endParaRPr lang="en-GB" dirty="0">
                <a:solidFill>
                  <a:srgbClr val="666666"/>
                </a:solidFill>
              </a:endParaRPr>
            </a:p>
          </p:txBody>
        </p:sp>
        <p:sp>
          <p:nvSpPr>
            <p:cNvPr id="34" name="TextBox 33">
              <a:extLst>
                <a:ext uri="{FF2B5EF4-FFF2-40B4-BE49-F238E27FC236}">
                  <a16:creationId xmlns:a16="http://schemas.microsoft.com/office/drawing/2014/main" id="{36A8C97D-BD05-5B4A-8DCA-E23F8FC0E7BC}"/>
                </a:ext>
              </a:extLst>
            </p:cNvPr>
            <p:cNvSpPr txBox="1"/>
            <p:nvPr/>
          </p:nvSpPr>
          <p:spPr>
            <a:xfrm>
              <a:off x="1218098" y="6144957"/>
              <a:ext cx="1041182" cy="276999"/>
            </a:xfrm>
            <a:prstGeom prst="rect">
              <a:avLst/>
            </a:prstGeom>
            <a:noFill/>
          </p:spPr>
          <p:txBody>
            <a:bodyPr wrap="none" rtlCol="0">
              <a:spAutoFit/>
            </a:bodyPr>
            <a:lstStyle/>
            <a:p>
              <a:pPr algn="l"/>
              <a:r>
                <a:rPr lang="en-GB" sz="1200" dirty="0">
                  <a:solidFill>
                    <a:srgbClr val="666666"/>
                  </a:solidFill>
                </a:rPr>
                <a:t>Specifications</a:t>
              </a:r>
            </a:p>
          </p:txBody>
        </p:sp>
      </p:grpSp>
      <p:sp>
        <p:nvSpPr>
          <p:cNvPr id="5" name="Slide Number Placeholder 4">
            <a:extLst>
              <a:ext uri="{FF2B5EF4-FFF2-40B4-BE49-F238E27FC236}">
                <a16:creationId xmlns:a16="http://schemas.microsoft.com/office/drawing/2014/main" id="{028B0438-578C-522D-D4D4-FC8A71DCFB58}"/>
              </a:ext>
            </a:extLst>
          </p:cNvPr>
          <p:cNvSpPr>
            <a:spLocks noGrp="1"/>
          </p:cNvSpPr>
          <p:nvPr>
            <p:ph type="sldNum" sz="quarter" idx="12"/>
          </p:nvPr>
        </p:nvSpPr>
        <p:spPr/>
        <p:txBody>
          <a:bodyPr/>
          <a:lstStyle/>
          <a:p>
            <a:fld id="{F7283078-D760-1647-8B80-66BA8B52336D}" type="slidenum">
              <a:rPr lang="sv-SE" smtClean="0"/>
              <a:t>13</a:t>
            </a:fld>
            <a:endParaRPr lang="sv-SE"/>
          </a:p>
        </p:txBody>
      </p:sp>
    </p:spTree>
    <p:extLst>
      <p:ext uri="{BB962C8B-B14F-4D97-AF65-F5344CB8AC3E}">
        <p14:creationId xmlns:p14="http://schemas.microsoft.com/office/powerpoint/2010/main" val="391870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Status of SES by end of 2024</a:t>
            </a:r>
          </a:p>
        </p:txBody>
      </p:sp>
      <p:sp>
        <p:nvSpPr>
          <p:cNvPr id="7" name="Text Placeholder 6">
            <a:extLst>
              <a:ext uri="{FF2B5EF4-FFF2-40B4-BE49-F238E27FC236}">
                <a16:creationId xmlns:a16="http://schemas.microsoft.com/office/drawing/2014/main" id="{DA60723F-FF00-AB4D-9F23-43416FFDC4E7}"/>
              </a:ext>
            </a:extLst>
          </p:cNvPr>
          <p:cNvSpPr>
            <a:spLocks noGrp="1"/>
          </p:cNvSpPr>
          <p:nvPr>
            <p:ph type="body" sz="quarter" idx="14"/>
          </p:nvPr>
        </p:nvSpPr>
        <p:spPr/>
        <p:txBody>
          <a:bodyPr/>
          <a:lstStyle/>
          <a:p>
            <a:r>
              <a:rPr lang="en-GB" dirty="0"/>
              <a:t>Expected</a:t>
            </a:r>
          </a:p>
        </p:txBody>
      </p:sp>
      <p:graphicFrame>
        <p:nvGraphicFramePr>
          <p:cNvPr id="4" name="Table 3">
            <a:extLst>
              <a:ext uri="{FF2B5EF4-FFF2-40B4-BE49-F238E27FC236}">
                <a16:creationId xmlns:a16="http://schemas.microsoft.com/office/drawing/2014/main" id="{FA03D35D-FDB9-434F-A625-822A44029D10}"/>
              </a:ext>
            </a:extLst>
          </p:cNvPr>
          <p:cNvGraphicFramePr>
            <a:graphicFrameLocks noGrp="1"/>
          </p:cNvGraphicFramePr>
          <p:nvPr>
            <p:extLst>
              <p:ext uri="{D42A27DB-BD31-4B8C-83A1-F6EECF244321}">
                <p14:modId xmlns:p14="http://schemas.microsoft.com/office/powerpoint/2010/main" val="3643120102"/>
              </p:ext>
            </p:extLst>
          </p:nvPr>
        </p:nvGraphicFramePr>
        <p:xfrm>
          <a:off x="748081" y="1825165"/>
          <a:ext cx="10770061" cy="3777615"/>
        </p:xfrm>
        <a:graphic>
          <a:graphicData uri="http://schemas.openxmlformats.org/drawingml/2006/table">
            <a:tbl>
              <a:tblPr firstRow="1" bandRow="1">
                <a:tableStyleId>{5940675A-B579-460E-94D1-54222C63F5DA}</a:tableStyleId>
              </a:tblPr>
              <a:tblGrid>
                <a:gridCol w="2490086">
                  <a:extLst>
                    <a:ext uri="{9D8B030D-6E8A-4147-A177-3AD203B41FA5}">
                      <a16:colId xmlns:a16="http://schemas.microsoft.com/office/drawing/2014/main" val="1931440742"/>
                    </a:ext>
                  </a:extLst>
                </a:gridCol>
                <a:gridCol w="1527585">
                  <a:extLst>
                    <a:ext uri="{9D8B030D-6E8A-4147-A177-3AD203B41FA5}">
                      <a16:colId xmlns:a16="http://schemas.microsoft.com/office/drawing/2014/main" val="1999150427"/>
                    </a:ext>
                  </a:extLst>
                </a:gridCol>
                <a:gridCol w="1350478">
                  <a:extLst>
                    <a:ext uri="{9D8B030D-6E8A-4147-A177-3AD203B41FA5}">
                      <a16:colId xmlns:a16="http://schemas.microsoft.com/office/drawing/2014/main" val="1538801591"/>
                    </a:ext>
                  </a:extLst>
                </a:gridCol>
                <a:gridCol w="1350478">
                  <a:extLst>
                    <a:ext uri="{9D8B030D-6E8A-4147-A177-3AD203B41FA5}">
                      <a16:colId xmlns:a16="http://schemas.microsoft.com/office/drawing/2014/main" val="3221415311"/>
                    </a:ext>
                  </a:extLst>
                </a:gridCol>
                <a:gridCol w="1350478">
                  <a:extLst>
                    <a:ext uri="{9D8B030D-6E8A-4147-A177-3AD203B41FA5}">
                      <a16:colId xmlns:a16="http://schemas.microsoft.com/office/drawing/2014/main" val="144132661"/>
                    </a:ext>
                  </a:extLst>
                </a:gridCol>
                <a:gridCol w="1350478">
                  <a:extLst>
                    <a:ext uri="{9D8B030D-6E8A-4147-A177-3AD203B41FA5}">
                      <a16:colId xmlns:a16="http://schemas.microsoft.com/office/drawing/2014/main" val="1099829447"/>
                    </a:ext>
                  </a:extLst>
                </a:gridCol>
                <a:gridCol w="1350478">
                  <a:extLst>
                    <a:ext uri="{9D8B030D-6E8A-4147-A177-3AD203B41FA5}">
                      <a16:colId xmlns:a16="http://schemas.microsoft.com/office/drawing/2014/main" val="2056521105"/>
                    </a:ext>
                  </a:extLst>
                </a:gridCol>
              </a:tblGrid>
              <a:tr h="0">
                <a:tc rowSpan="2">
                  <a:txBody>
                    <a:bodyPr/>
                    <a:lstStyle/>
                    <a:p>
                      <a:pPr algn="l" fontAlgn="b"/>
                      <a:r>
                        <a:rPr lang="sv-SE" sz="1400" b="1" u="none" strike="noStrike" dirty="0">
                          <a:effectLst/>
                          <a:latin typeface="+mn-lt"/>
                        </a:rPr>
                        <a:t>Magnets</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a:effectLst/>
                          <a:latin typeface="+mn-lt"/>
                        </a:rPr>
                        <a:t>2.5 T WBM</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effectLst/>
                          <a:latin typeface="+mn-lt"/>
                        </a:rPr>
                        <a:t>8 T magnet</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15 T magnet</a:t>
                      </a:r>
                      <a:endParaRPr lang="sv-SE" sz="1400" b="1" i="0" u="none" strike="noStrike" dirty="0">
                        <a:solidFill>
                          <a:srgbClr val="FF0000"/>
                        </a:solidFill>
                        <a:effectLst/>
                        <a:latin typeface="+mn-lt"/>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Spectro</a:t>
                      </a:r>
                      <a:r>
                        <a:rPr lang="sv-SE" sz="1400" b="0" u="none" strike="noStrike" dirty="0">
                          <a:effectLst/>
                          <a:latin typeface="+mn-lt"/>
                        </a:rPr>
                        <a:t> magnet</a:t>
                      </a:r>
                      <a:endParaRPr lang="sv-SE" sz="1400" b="0" i="0" u="none" strike="noStrike" dirty="0">
                        <a:solidFill>
                          <a:schemeClr val="tx1"/>
                        </a:solidFill>
                        <a:effectLst/>
                        <a:latin typeface="+mn-lt"/>
                      </a:endParaRPr>
                    </a:p>
                  </a:txBody>
                  <a:tcPr marL="9525" marR="9525" marT="9525" marB="0" anchor="ctr">
                    <a:solidFill>
                      <a:srgbClr val="FFC000"/>
                    </a:solidFill>
                  </a:tcPr>
                </a:tc>
                <a:tc>
                  <a:txBody>
                    <a:bodyPr/>
                    <a:lstStyle/>
                    <a:p>
                      <a:pPr algn="ctr" fontAlgn="b"/>
                      <a:r>
                        <a:rPr lang="sv-SE" sz="1400" b="1" i="0" u="none" strike="noStrike" dirty="0">
                          <a:solidFill>
                            <a:srgbClr val="FF0000"/>
                          </a:solidFill>
                          <a:effectLst/>
                          <a:latin typeface="+mn-lt"/>
                        </a:rPr>
                        <a:t>15T magnet</a:t>
                      </a:r>
                    </a:p>
                  </a:txBody>
                  <a:tcPr marL="9525" marR="9525" marT="9525" marB="0" anchor="ctr">
                    <a:noFill/>
                  </a:tcPr>
                </a:tc>
                <a:tc>
                  <a:txBody>
                    <a:bodyPr/>
                    <a:lstStyle/>
                    <a:p>
                      <a:pPr algn="ctr" fontAlgn="b"/>
                      <a:r>
                        <a:rPr lang="sv-SE" sz="1400" b="1" i="0" u="none" strike="noStrike" dirty="0">
                          <a:solidFill>
                            <a:srgbClr val="FF0000"/>
                          </a:solidFill>
                          <a:effectLst/>
                          <a:latin typeface="+mn-lt"/>
                        </a:rPr>
                        <a:t>6.5T magnet</a:t>
                      </a:r>
                    </a:p>
                  </a:txBody>
                  <a:tcPr marL="9525" marR="9525" marT="9525" marB="0" anchor="ctr">
                    <a:noFill/>
                  </a:tcPr>
                </a:tc>
                <a:extLst>
                  <a:ext uri="{0D108BD9-81ED-4DB2-BD59-A6C34878D82A}">
                    <a16:rowId xmlns:a16="http://schemas.microsoft.com/office/drawing/2014/main" val="3577933198"/>
                  </a:ext>
                </a:extLst>
              </a:tr>
              <a:tr h="0">
                <a:tc vMerge="1">
                  <a:txBody>
                    <a:bodyPr/>
                    <a:lstStyle/>
                    <a:p>
                      <a:pPr algn="l" fontAlgn="b"/>
                      <a:endParaRPr lang="sv-SE" sz="1400" b="0" i="0" u="none" strike="noStrike" dirty="0">
                        <a:solidFill>
                          <a:schemeClr val="tx1"/>
                        </a:solidFill>
                        <a:effectLst/>
                        <a:latin typeface="+mn-lt"/>
                      </a:endParaRPr>
                    </a:p>
                  </a:txBody>
                  <a:tcPr marL="9525" marR="9525" marT="9525" marB="0" anchor="ctr"/>
                </a:tc>
                <a:tc>
                  <a:txBody>
                    <a:bodyPr/>
                    <a:lstStyle/>
                    <a:p>
                      <a:pPr algn="ctr"/>
                      <a:r>
                        <a:rPr lang="en-GB" sz="1400" b="0" dirty="0">
                          <a:solidFill>
                            <a:schemeClr val="tx1"/>
                          </a:solidFill>
                          <a:latin typeface="+mn-lt"/>
                        </a:rPr>
                        <a:t>High Field SANS magnet</a:t>
                      </a:r>
                    </a:p>
                  </a:txBody>
                  <a:tcPr anchor="ctr">
                    <a:solidFill>
                      <a:srgbClr val="00B050"/>
                    </a:solidFill>
                  </a:tcPr>
                </a:tc>
                <a:tc gridSpan="5">
                  <a:txBody>
                    <a:bodyPr/>
                    <a:lstStyle/>
                    <a:p>
                      <a:pPr algn="ctr" fontAlgn="b"/>
                      <a:endParaRPr lang="sv-SE" sz="1400" b="0" i="0" u="none" strike="noStrike" dirty="0">
                        <a:solidFill>
                          <a:srgbClr val="FF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966371217"/>
                  </a:ext>
                </a:extLst>
              </a:tr>
              <a:tr h="0">
                <a:tc rowSpan="2">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Instr. &amp; IK</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u="none" strike="noStrike" dirty="0" err="1">
                          <a:effectLst/>
                          <a:latin typeface="+mn-lt"/>
                        </a:rPr>
                        <a:t>Flow</a:t>
                      </a:r>
                      <a:r>
                        <a:rPr lang="sv-SE" sz="1400" b="0" u="none" strike="noStrike" dirty="0">
                          <a:effectLst/>
                          <a:latin typeface="+mn-lt"/>
                        </a:rPr>
                        <a:t> </a:t>
                      </a:r>
                      <a:r>
                        <a:rPr lang="sv-SE" sz="1400" b="0" u="none" strike="noStrike" dirty="0" err="1">
                          <a:effectLst/>
                          <a:latin typeface="+mn-lt"/>
                        </a:rPr>
                        <a:t>cryostat</a:t>
                      </a:r>
                      <a:endParaRPr lang="sv-SE" sz="1400" b="0" i="0" u="none" strike="noStrike" dirty="0">
                        <a:solidFill>
                          <a:schemeClr val="tx1"/>
                        </a:solidFill>
                        <a:effectLst/>
                        <a:latin typeface="+mn-lt"/>
                      </a:endParaRPr>
                    </a:p>
                    <a:p>
                      <a:pPr algn="ctr"/>
                      <a:r>
                        <a:rPr lang="en-GB" sz="1400" b="0" dirty="0">
                          <a:solidFill>
                            <a:schemeClr val="tx1"/>
                          </a:solidFill>
                          <a:latin typeface="+mn-lt"/>
                        </a:rPr>
                        <a:t>ESTIA</a:t>
                      </a: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err="1">
                          <a:solidFill>
                            <a:srgbClr val="FF0000"/>
                          </a:solidFill>
                          <a:effectLst/>
                          <a:latin typeface="+mn-lt"/>
                        </a:rPr>
                        <a:t>Wet</a:t>
                      </a:r>
                      <a:r>
                        <a:rPr lang="sv-SE" sz="1400" b="1" u="none" strike="noStrike" dirty="0">
                          <a:solidFill>
                            <a:srgbClr val="FF0000"/>
                          </a:solidFill>
                          <a:effectLst/>
                          <a:latin typeface="+mn-lt"/>
                        </a:rPr>
                        <a:t> </a:t>
                      </a:r>
                      <a:r>
                        <a:rPr lang="sv-SE" sz="1400" b="1" u="none" strike="noStrike" dirty="0" err="1">
                          <a:solidFill>
                            <a:srgbClr val="FF0000"/>
                          </a:solidFill>
                          <a:effectLst/>
                          <a:latin typeface="+mn-lt"/>
                        </a:rPr>
                        <a:t>cryostat</a:t>
                      </a:r>
                      <a:endParaRPr lang="sv-SE" sz="1400" b="1" i="0" u="none" strike="noStrike" dirty="0">
                        <a:solidFill>
                          <a:srgbClr val="FF0000"/>
                        </a:solidFill>
                        <a:effectLst/>
                        <a:latin typeface="+mn-lt"/>
                      </a:endParaRPr>
                    </a:p>
                    <a:p>
                      <a:pPr algn="ctr" fontAlgn="b"/>
                      <a:r>
                        <a:rPr lang="sv-SE" sz="1400" b="1" i="0" u="none" strike="noStrike" dirty="0">
                          <a:solidFill>
                            <a:srgbClr val="FF0000"/>
                          </a:solidFill>
                          <a:effectLst/>
                          <a:latin typeface="+mn-lt"/>
                        </a:rPr>
                        <a:t>BIFROST</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effectLst/>
                          <a:latin typeface="+mn-lt"/>
                        </a:rPr>
                        <a:t>Cryofurnace</a:t>
                      </a:r>
                      <a:endParaRPr lang="sv-SE" sz="1400" b="0" i="0" u="none" strike="noStrike" dirty="0">
                        <a:solidFill>
                          <a:schemeClr val="tx1"/>
                        </a:solidFill>
                        <a:effectLst/>
                        <a:latin typeface="+mn-lt"/>
                      </a:endParaRPr>
                    </a:p>
                    <a:p>
                      <a:pPr algn="ctr" fontAlgn="b"/>
                      <a:r>
                        <a:rPr lang="sv-SE" sz="1400" b="0" i="0" u="none" strike="noStrike" dirty="0">
                          <a:solidFill>
                            <a:srgbClr val="000000"/>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err="1">
                          <a:solidFill>
                            <a:schemeClr val="tx1"/>
                          </a:solidFill>
                          <a:effectLst/>
                          <a:latin typeface="+mn-lt"/>
                        </a:rPr>
                        <a:t>Sample</a:t>
                      </a:r>
                      <a:r>
                        <a:rPr lang="sv-SE" sz="1400" b="0" u="none" strike="noStrike" dirty="0">
                          <a:solidFill>
                            <a:schemeClr val="tx1"/>
                          </a:solidFill>
                          <a:effectLst/>
                          <a:latin typeface="+mn-lt"/>
                        </a:rPr>
                        <a:t> </a:t>
                      </a:r>
                      <a:r>
                        <a:rPr lang="sv-SE" sz="1400" b="0" u="none" strike="noStrike" dirty="0" err="1">
                          <a:solidFill>
                            <a:schemeClr val="tx1"/>
                          </a:solidFill>
                          <a:effectLst/>
                          <a:latin typeface="+mn-lt"/>
                        </a:rPr>
                        <a:t>changer</a:t>
                      </a:r>
                      <a:r>
                        <a:rPr lang="sv-SE" sz="1400" b="0" u="none" strike="noStrike" dirty="0">
                          <a:solidFill>
                            <a:schemeClr val="tx1"/>
                          </a:solidFill>
                          <a:effectLst/>
                          <a:latin typeface="+mn-lt"/>
                        </a:rPr>
                        <a:t> </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u="none" strike="noStrike" dirty="0">
                          <a:solidFill>
                            <a:schemeClr val="tx1"/>
                          </a:solidFill>
                          <a:effectLst/>
                          <a:latin typeface="+mn-lt"/>
                        </a:rPr>
                        <a:t>He3 </a:t>
                      </a:r>
                      <a:r>
                        <a:rPr lang="sv-SE" sz="1400" b="0" u="none" strike="noStrike" dirty="0" err="1">
                          <a:solidFill>
                            <a:schemeClr val="tx1"/>
                          </a:solidFill>
                          <a:effectLst/>
                          <a:latin typeface="+mn-lt"/>
                        </a:rPr>
                        <a:t>insert</a:t>
                      </a:r>
                      <a:endParaRPr lang="sv-SE" sz="1400" b="0" i="0" u="none" strike="noStrike" dirty="0">
                        <a:solidFill>
                          <a:schemeClr val="tx1"/>
                        </a:solidFill>
                        <a:effectLst/>
                        <a:latin typeface="+mn-lt"/>
                      </a:endParaRPr>
                    </a:p>
                    <a:p>
                      <a:pPr algn="ctr" fontAlgn="b"/>
                      <a:r>
                        <a:rPr lang="sv-SE" sz="1400" b="0" i="0" u="none" strike="noStrike" dirty="0">
                          <a:solidFill>
                            <a:schemeClr val="tx1"/>
                          </a:solidFill>
                          <a:effectLst/>
                          <a:latin typeface="+mn-lt"/>
                        </a:rPr>
                        <a:t>CSPEC</a:t>
                      </a: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HP </a:t>
                      </a:r>
                      <a:r>
                        <a:rPr lang="sv-SE" sz="1400" b="0" i="0" u="none" strike="noStrike" dirty="0" err="1">
                          <a:solidFill>
                            <a:schemeClr val="tx1"/>
                          </a:solidFill>
                          <a:effectLst/>
                          <a:latin typeface="+mn-lt"/>
                        </a:rPr>
                        <a:t>cryostat</a:t>
                      </a:r>
                      <a:endParaRPr lang="sv-SE" sz="1400" b="0" i="0" u="none" strike="noStrike" dirty="0">
                        <a:solidFill>
                          <a:schemeClr val="tx1"/>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3776780785"/>
                  </a:ext>
                </a:extLst>
              </a:tr>
              <a:tr h="0">
                <a:tc vMerge="1">
                  <a:txBody>
                    <a:bodyPr/>
                    <a:lstStyle/>
                    <a:p>
                      <a:pPr algn="l" fontAlgn="b"/>
                      <a:endParaRPr lang="sv-SE" sz="1400" b="0" i="0" u="none" strike="noStrike" dirty="0">
                        <a:solidFill>
                          <a:schemeClr val="tx1"/>
                        </a:solidFill>
                        <a:effectLst/>
                        <a:latin typeface="+mn-lt"/>
                      </a:endParaRPr>
                    </a:p>
                  </a:txBody>
                  <a:tcPr marL="9525" marR="9525" marT="9525" marB="0" anchor="ctr"/>
                </a:tc>
                <a:tc>
                  <a:txBody>
                    <a:bodyPr/>
                    <a:lstStyle/>
                    <a:p>
                      <a:pPr algn="ctr"/>
                      <a:r>
                        <a:rPr lang="en-GB" sz="1400" b="0" dirty="0">
                          <a:solidFill>
                            <a:schemeClr val="tx1"/>
                          </a:solidFill>
                          <a:latin typeface="+mn-lt"/>
                        </a:rPr>
                        <a:t>Dil. Fridge</a:t>
                      </a:r>
                    </a:p>
                  </a:txBody>
                  <a:tcPr anchor="ctr">
                    <a:solidFill>
                      <a:srgbClr val="FFC000"/>
                    </a:solidFill>
                  </a:tcPr>
                </a:tc>
                <a:tc gridSpan="5">
                  <a:txBody>
                    <a:bodyPr/>
                    <a:lstStyle/>
                    <a:p>
                      <a:pPr algn="ctr" fontAlgn="b"/>
                      <a:endParaRPr lang="sv-SE" sz="1400" b="0" i="0" u="none" strike="noStrike" dirty="0">
                        <a:solidFill>
                          <a:srgbClr val="FF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dirty="0">
                        <a:solidFill>
                          <a:schemeClr val="tx1"/>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918695343"/>
                  </a:ext>
                </a:extLst>
              </a:tr>
              <a:tr h="0">
                <a:tc rowSpan="2">
                  <a:txBody>
                    <a:bodyPr/>
                    <a:lstStyle/>
                    <a:p>
                      <a:pPr algn="l" fontAlgn="b"/>
                      <a:r>
                        <a:rPr lang="sv-SE" sz="1400" b="1" i="0" u="none" strike="noStrike" dirty="0" err="1">
                          <a:solidFill>
                            <a:schemeClr val="tx1"/>
                          </a:solidFill>
                          <a:effectLst/>
                          <a:latin typeface="+mn-lt"/>
                        </a:rPr>
                        <a:t>Cryo</a:t>
                      </a:r>
                      <a:r>
                        <a:rPr lang="sv-SE" sz="1400" b="1" i="0" u="none" strike="noStrike" dirty="0">
                          <a:solidFill>
                            <a:schemeClr val="tx1"/>
                          </a:solidFill>
                          <a:effectLst/>
                          <a:latin typeface="+mn-lt"/>
                        </a:rPr>
                        <a:t> pool</a:t>
                      </a: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u="none" strike="noStrike" dirty="0" err="1">
                          <a:solidFill>
                            <a:schemeClr val="tx1"/>
                          </a:solidFill>
                          <a:effectLst/>
                          <a:latin typeface="+mn-lt"/>
                        </a:rPr>
                        <a:t>Sample</a:t>
                      </a:r>
                      <a:r>
                        <a:rPr lang="sv-SE" sz="1400" b="0" u="none" strike="noStrike" dirty="0">
                          <a:solidFill>
                            <a:schemeClr val="tx1"/>
                          </a:solidFill>
                          <a:effectLst/>
                          <a:latin typeface="+mn-lt"/>
                        </a:rPr>
                        <a:t> rot sticks </a:t>
                      </a:r>
                      <a:endParaRPr lang="sv-SE" sz="1400" b="0" i="0" u="none" strike="noStrike" dirty="0">
                        <a:solidFill>
                          <a:schemeClr val="tx1"/>
                        </a:solidFill>
                        <a:effectLst/>
                        <a:latin typeface="+mn-lt"/>
                      </a:endParaRPr>
                    </a:p>
                  </a:txBody>
                  <a:tcPr anchor="ctr">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r>
                        <a:rPr lang="sv-SE" sz="1400" b="0" i="0" u="none" strike="noStrike" dirty="0">
                          <a:solidFill>
                            <a:schemeClr val="tx1"/>
                          </a:solidFill>
                          <a:effectLst/>
                          <a:latin typeface="+mn-lt"/>
                        </a:rPr>
                        <a:t> DIFF EC</a:t>
                      </a:r>
                    </a:p>
                  </a:txBody>
                  <a:tcPr marL="9525" marR="9525" marT="9525" marB="0" anchor="ctr">
                    <a:solidFill>
                      <a:srgbClr val="FFC000"/>
                    </a:solidFill>
                  </a:tcPr>
                </a:tc>
                <a:tc>
                  <a:txBody>
                    <a:bodyPr/>
                    <a:lstStyle/>
                    <a:p>
                      <a:pPr algn="ctr" fontAlgn="b"/>
                      <a:r>
                        <a:rPr lang="sv-SE" sz="1400" b="0" i="0" u="none" strike="noStrike" dirty="0" err="1">
                          <a:solidFill>
                            <a:srgbClr val="000000"/>
                          </a:solidFill>
                          <a:effectLst/>
                          <a:latin typeface="+mn-lt"/>
                        </a:rPr>
                        <a:t>Cryofurnace</a:t>
                      </a:r>
                      <a:r>
                        <a:rPr lang="sv-SE" sz="1400" b="0" i="0" u="none" strike="noStrike" dirty="0">
                          <a:solidFill>
                            <a:srgbClr val="000000"/>
                          </a:solidFill>
                          <a:effectLst/>
                          <a:latin typeface="+mn-lt"/>
                        </a:rPr>
                        <a:t> DIFF 2</a:t>
                      </a:r>
                      <a:r>
                        <a:rPr lang="sv-SE" sz="1400" b="0" i="0" u="none" strike="noStrike" baseline="30000" dirty="0">
                          <a:solidFill>
                            <a:srgbClr val="000000"/>
                          </a:solidFill>
                          <a:effectLst/>
                          <a:latin typeface="+mn-lt"/>
                        </a:rPr>
                        <a:t>nd</a:t>
                      </a:r>
                      <a:r>
                        <a:rPr lang="sv-SE" sz="1400" b="0" i="0" u="none" strike="noStrike" dirty="0">
                          <a:solidFill>
                            <a:srgbClr val="000000"/>
                          </a:solidFill>
                          <a:effectLst/>
                          <a:latin typeface="+mn-lt"/>
                        </a:rPr>
                        <a:t> hand</a:t>
                      </a:r>
                    </a:p>
                  </a:txBody>
                  <a:tcPr marL="9525" marR="9525" marT="9525" marB="0" anchor="ctr">
                    <a:no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p>
                      <a:pPr algn="ctr" fontAlgn="b"/>
                      <a:r>
                        <a:rPr lang="sv-SE" sz="1400" b="0" i="0" u="none" strike="noStrike" dirty="0">
                          <a:solidFill>
                            <a:srgbClr val="000000"/>
                          </a:solidFill>
                          <a:effectLst/>
                          <a:latin typeface="+mn-lt"/>
                        </a:rPr>
                        <a:t>2</a:t>
                      </a:r>
                      <a:r>
                        <a:rPr lang="sv-SE" sz="1400" b="0" i="0" u="none" strike="noStrike" baseline="30000" dirty="0">
                          <a:solidFill>
                            <a:srgbClr val="000000"/>
                          </a:solidFill>
                          <a:effectLst/>
                          <a:latin typeface="+mn-lt"/>
                        </a:rPr>
                        <a:t>nd</a:t>
                      </a:r>
                      <a:r>
                        <a:rPr lang="sv-SE" sz="1400" b="0" i="0" u="none" strike="noStrike" dirty="0">
                          <a:solidFill>
                            <a:srgbClr val="000000"/>
                          </a:solidFill>
                          <a:effectLst/>
                          <a:latin typeface="+mn-lt"/>
                        </a:rPr>
                        <a:t> hand</a:t>
                      </a: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Fridge</a:t>
                      </a:r>
                      <a:endParaRPr lang="sv-SE" sz="1400" b="0" i="0" u="none" strike="noStrike" dirty="0">
                        <a:solidFill>
                          <a:srgbClr val="000000"/>
                        </a:solidFill>
                        <a:effectLst/>
                        <a:latin typeface="+mn-lt"/>
                      </a:endParaRPr>
                    </a:p>
                  </a:txBody>
                  <a:tcPr marL="9525" marR="9525" marT="9525" marB="0" anchor="ctr">
                    <a:solidFill>
                      <a:srgbClr val="FFFF00"/>
                    </a:solidFill>
                  </a:tcPr>
                </a:tc>
                <a:tc>
                  <a:txBody>
                    <a:bodyPr/>
                    <a:lstStyle/>
                    <a:p>
                      <a:pPr algn="ctr" fontAlgn="b"/>
                      <a:r>
                        <a:rPr lang="sv-SE" sz="1400" b="0" i="0" u="none" strike="noStrike" dirty="0" err="1">
                          <a:solidFill>
                            <a:srgbClr val="000000"/>
                          </a:solidFill>
                          <a:effectLst/>
                          <a:latin typeface="+mn-lt"/>
                        </a:rPr>
                        <a:t>Dry</a:t>
                      </a:r>
                      <a:r>
                        <a:rPr lang="sv-SE" sz="1400" b="0" i="0" u="none" strike="noStrike" dirty="0">
                          <a:solidFill>
                            <a:srgbClr val="000000"/>
                          </a:solidFill>
                          <a:effectLst/>
                          <a:latin typeface="+mn-lt"/>
                        </a:rPr>
                        <a:t> </a:t>
                      </a:r>
                      <a:r>
                        <a:rPr lang="sv-SE" sz="1400" b="0" i="0" u="none" strike="noStrike" dirty="0" err="1">
                          <a:solidFill>
                            <a:srgbClr val="000000"/>
                          </a:solidFill>
                          <a:effectLst/>
                          <a:latin typeface="+mn-lt"/>
                        </a:rPr>
                        <a:t>cryo</a:t>
                      </a:r>
                      <a:r>
                        <a:rPr lang="sv-SE" sz="1400" b="0" i="0" u="none" strike="noStrike" dirty="0">
                          <a:solidFill>
                            <a:srgbClr val="000000"/>
                          </a:solidFill>
                          <a:effectLst/>
                          <a:latin typeface="+mn-lt"/>
                        </a:rPr>
                        <a:t> </a:t>
                      </a:r>
                    </a:p>
                    <a:p>
                      <a:pPr algn="ctr" fontAlgn="b"/>
                      <a:r>
                        <a:rPr lang="sv-SE" sz="1400" b="0" i="0" u="none" strike="noStrike" dirty="0" err="1">
                          <a:solidFill>
                            <a:srgbClr val="000000"/>
                          </a:solidFill>
                          <a:effectLst/>
                          <a:latin typeface="+mn-lt"/>
                        </a:rPr>
                        <a:t>spectro</a:t>
                      </a:r>
                      <a:endParaRPr lang="sv-SE" sz="1400" b="0" i="0" u="none" strike="noStrike" dirty="0">
                        <a:solidFill>
                          <a:srgbClr val="000000"/>
                        </a:solidFill>
                        <a:effectLst/>
                        <a:latin typeface="+mn-lt"/>
                      </a:endParaRPr>
                    </a:p>
                  </a:txBody>
                  <a:tcPr marL="9525" marR="9525" marT="9525" marB="0" anchor="ctr">
                    <a:solidFill>
                      <a:srgbClr val="FFFF00"/>
                    </a:solidFill>
                  </a:tcPr>
                </a:tc>
                <a:extLst>
                  <a:ext uri="{0D108BD9-81ED-4DB2-BD59-A6C34878D82A}">
                    <a16:rowId xmlns:a16="http://schemas.microsoft.com/office/drawing/2014/main" val="2577451651"/>
                  </a:ext>
                </a:extLst>
              </a:tr>
              <a:tr h="0">
                <a:tc vMerge="1">
                  <a:txBody>
                    <a:bodyPr/>
                    <a:lstStyle/>
                    <a:p>
                      <a:pPr algn="l" fontAlgn="b"/>
                      <a:endParaRPr lang="sv-SE" sz="1400" b="0" i="0" u="none" strike="noStrike" dirty="0">
                        <a:solidFill>
                          <a:schemeClr val="tx1"/>
                        </a:solidFill>
                        <a:effectLst/>
                        <a:latin typeface="+mn-lt"/>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Dry</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Cryo</a:t>
                      </a:r>
                      <a:endParaRPr lang="sv-SE" sz="1400" b="0" i="0" u="none" strike="noStrike" dirty="0">
                        <a:solidFill>
                          <a:schemeClr val="tx1"/>
                        </a:solidFill>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Heimdal</a:t>
                      </a:r>
                      <a:endParaRPr lang="sv-SE" sz="1400" b="0" i="0" u="none" strike="noStrike" dirty="0">
                        <a:solidFill>
                          <a:schemeClr val="tx1"/>
                        </a:solidFill>
                        <a:effectLst/>
                        <a:latin typeface="+mn-lt"/>
                      </a:endParaRPr>
                    </a:p>
                  </a:txBody>
                  <a:tcPr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He3 </a:t>
                      </a:r>
                      <a:r>
                        <a:rPr lang="sv-SE" sz="1400" b="0" i="0" u="none" strike="noStrike" dirty="0" err="1">
                          <a:solidFill>
                            <a:schemeClr val="tx1"/>
                          </a:solidFill>
                          <a:effectLst/>
                          <a:latin typeface="+mn-lt"/>
                        </a:rPr>
                        <a:t>insert</a:t>
                      </a:r>
                      <a:endParaRPr lang="sv-SE" sz="1400" b="0" i="0" u="none" strike="noStrike" dirty="0">
                        <a:solidFill>
                          <a:schemeClr val="tx1"/>
                        </a:solidFill>
                        <a:effectLst/>
                        <a:latin typeface="+mn-lt"/>
                      </a:endParaRPr>
                    </a:p>
                  </a:txBody>
                  <a:tcPr marL="9525" marR="9525" marT="9525" marB="0"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highlight>
                            <a:srgbClr val="FFFF00"/>
                          </a:highlight>
                          <a:latin typeface="+mn-lt"/>
                        </a:rPr>
                        <a:t>Wet</a:t>
                      </a:r>
                      <a:r>
                        <a:rPr lang="sv-SE" sz="1400" b="0" i="0" u="none" strike="noStrike" dirty="0">
                          <a:solidFill>
                            <a:schemeClr val="tx1"/>
                          </a:solidFill>
                          <a:effectLst/>
                          <a:highlight>
                            <a:srgbClr val="FFFF00"/>
                          </a:highlight>
                          <a:latin typeface="+mn-lt"/>
                        </a:rPr>
                        <a:t> </a:t>
                      </a:r>
                      <a:r>
                        <a:rPr lang="sv-SE" sz="1400" b="0" i="0" u="none" strike="noStrike" dirty="0" err="1">
                          <a:solidFill>
                            <a:schemeClr val="tx1"/>
                          </a:solidFill>
                          <a:effectLst/>
                          <a:highlight>
                            <a:srgbClr val="FFFF00"/>
                          </a:highlight>
                          <a:latin typeface="+mn-lt"/>
                        </a:rPr>
                        <a:t>cryo</a:t>
                      </a:r>
                      <a:r>
                        <a:rPr lang="sv-SE" sz="1400" b="0" i="0" u="none" strike="noStrike" dirty="0">
                          <a:solidFill>
                            <a:schemeClr val="tx1"/>
                          </a:solidFill>
                          <a:effectLst/>
                          <a:highlight>
                            <a:srgbClr val="FFFF00"/>
                          </a:highlight>
                          <a:latin typeface="+mn-lt"/>
                        </a:rPr>
                        <a:t> MIRACLES</a:t>
                      </a:r>
                    </a:p>
                  </a:txBody>
                  <a:tcPr marL="9525" marR="9525" marT="9525" marB="0" anchor="c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highlight>
                            <a:srgbClr val="FFFF00"/>
                          </a:highlight>
                          <a:latin typeface="+mn-lt"/>
                        </a:rPr>
                        <a:t>Wet</a:t>
                      </a:r>
                      <a:r>
                        <a:rPr lang="sv-SE" sz="1400" b="0" i="0" u="none" strike="noStrike" dirty="0">
                          <a:solidFill>
                            <a:schemeClr val="tx1"/>
                          </a:solidFill>
                          <a:effectLst/>
                          <a:highlight>
                            <a:srgbClr val="FFFF00"/>
                          </a:highlight>
                          <a:latin typeface="+mn-lt"/>
                        </a:rPr>
                        <a:t> </a:t>
                      </a:r>
                      <a:r>
                        <a:rPr lang="sv-SE" sz="1400" b="0" i="0" u="none" strike="noStrike" dirty="0" err="1">
                          <a:solidFill>
                            <a:schemeClr val="tx1"/>
                          </a:solidFill>
                          <a:effectLst/>
                          <a:highlight>
                            <a:srgbClr val="FFFF00"/>
                          </a:highlight>
                          <a:latin typeface="+mn-lt"/>
                        </a:rPr>
                        <a:t>Cryo</a:t>
                      </a:r>
                      <a:r>
                        <a:rPr lang="sv-SE" sz="1400" b="0" i="0" u="none" strike="noStrike" dirty="0">
                          <a:solidFill>
                            <a:schemeClr val="tx1"/>
                          </a:solidFill>
                          <a:effectLst/>
                          <a:highlight>
                            <a:srgbClr val="FFFF00"/>
                          </a:highlight>
                          <a:latin typeface="+mn-lt"/>
                        </a:rPr>
                        <a:t> TREX</a:t>
                      </a:r>
                    </a:p>
                  </a:txBody>
                  <a:tcPr marL="9525" marR="9525" marT="9525" marB="0" anchor="ctr">
                    <a:solidFill>
                      <a:srgbClr val="FFFF00"/>
                    </a:solidFill>
                  </a:tcPr>
                </a:tc>
                <a:tc>
                  <a:txBody>
                    <a:bodyPr/>
                    <a:lstStyle/>
                    <a:p>
                      <a:pPr algn="ctr" fontAlgn="b"/>
                      <a:r>
                        <a:rPr lang="sv-SE" sz="1400" b="0" i="0" u="none" strike="noStrike" dirty="0" err="1">
                          <a:solidFill>
                            <a:srgbClr val="000000"/>
                          </a:solidFill>
                          <a:effectLst/>
                          <a:highlight>
                            <a:srgbClr val="FFFF00"/>
                          </a:highlight>
                          <a:latin typeface="+mn-lt"/>
                        </a:rPr>
                        <a:t>Dry</a:t>
                      </a:r>
                      <a:r>
                        <a:rPr lang="sv-SE" sz="1400" b="0" i="0" u="none" strike="noStrike" dirty="0">
                          <a:solidFill>
                            <a:srgbClr val="000000"/>
                          </a:solidFill>
                          <a:effectLst/>
                          <a:highlight>
                            <a:srgbClr val="FFFF00"/>
                          </a:highlight>
                          <a:latin typeface="+mn-lt"/>
                        </a:rPr>
                        <a:t> </a:t>
                      </a:r>
                      <a:r>
                        <a:rPr lang="sv-SE" sz="1400" b="0" i="0" u="none" strike="noStrike" dirty="0" err="1">
                          <a:solidFill>
                            <a:srgbClr val="000000"/>
                          </a:solidFill>
                          <a:effectLst/>
                          <a:highlight>
                            <a:srgbClr val="FFFF00"/>
                          </a:highlight>
                          <a:latin typeface="+mn-lt"/>
                        </a:rPr>
                        <a:t>Cryo</a:t>
                      </a:r>
                      <a:r>
                        <a:rPr lang="sv-SE" sz="1400" b="0" i="0" u="none" strike="noStrike" dirty="0">
                          <a:solidFill>
                            <a:srgbClr val="000000"/>
                          </a:solidFill>
                          <a:effectLst/>
                          <a:highlight>
                            <a:srgbClr val="FFFF00"/>
                          </a:highlight>
                          <a:latin typeface="+mn-lt"/>
                        </a:rPr>
                        <a:t> SANS</a:t>
                      </a:r>
                    </a:p>
                  </a:txBody>
                  <a:tcPr marL="9525" marR="9525" marT="9525" marB="0" anchor="ctr">
                    <a:solidFill>
                      <a:srgbClr val="FFFF00"/>
                    </a:solidFill>
                  </a:tcPr>
                </a:tc>
                <a:tc>
                  <a:txBody>
                    <a:bodyPr/>
                    <a:lstStyle/>
                    <a:p>
                      <a:pPr algn="ctr" fontAlgn="b"/>
                      <a:r>
                        <a:rPr lang="sv-SE" sz="1400" b="0" i="0" u="none" strike="noStrike" dirty="0" err="1">
                          <a:solidFill>
                            <a:srgbClr val="000000"/>
                          </a:solidFill>
                          <a:effectLst/>
                          <a:highlight>
                            <a:srgbClr val="FFFF00"/>
                          </a:highlight>
                          <a:latin typeface="+mn-lt"/>
                        </a:rPr>
                        <a:t>Cryofurnace</a:t>
                      </a:r>
                      <a:r>
                        <a:rPr lang="sv-SE" sz="1400" b="0" i="0" u="none" strike="noStrike" dirty="0">
                          <a:solidFill>
                            <a:srgbClr val="000000"/>
                          </a:solidFill>
                          <a:effectLst/>
                          <a:highlight>
                            <a:srgbClr val="FFFF00"/>
                          </a:highlight>
                          <a:latin typeface="+mn-lt"/>
                        </a:rPr>
                        <a:t> TREX</a:t>
                      </a:r>
                    </a:p>
                  </a:txBody>
                  <a:tcPr marL="9525" marR="9525" marT="9525" marB="0" anchor="ctr">
                    <a:solidFill>
                      <a:srgbClr val="FFFF00"/>
                    </a:solidFill>
                  </a:tcPr>
                </a:tc>
                <a:extLst>
                  <a:ext uri="{0D108BD9-81ED-4DB2-BD59-A6C34878D82A}">
                    <a16:rowId xmlns:a16="http://schemas.microsoft.com/office/drawing/2014/main" val="2042832926"/>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Pressure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u="none" strike="noStrike" dirty="0" err="1">
                          <a:solidFill>
                            <a:srgbClr val="FF0000"/>
                          </a:solidFill>
                          <a:effectLst/>
                          <a:latin typeface="+mn-lt"/>
                        </a:rPr>
                        <a:t>Clamps</a:t>
                      </a:r>
                      <a:endParaRPr lang="sv-SE" sz="1400" b="1" i="0" u="none" strike="noStrike" dirty="0">
                        <a:solidFill>
                          <a:srgbClr val="FF0000"/>
                        </a:solidFill>
                        <a:effectLst/>
                        <a:latin typeface="+mn-lt"/>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Gas cells</a:t>
                      </a:r>
                      <a:endParaRPr lang="sv-SE" sz="1400" b="1" i="0" u="none" strike="noStrike" dirty="0">
                        <a:solidFill>
                          <a:srgbClr val="FF0000"/>
                        </a:solidFill>
                        <a:effectLst/>
                        <a:latin typeface="+mn-lt"/>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PE</a:t>
                      </a:r>
                      <a:endParaRPr lang="sv-SE" sz="1400" b="1" i="0" u="none" strike="noStrike" dirty="0">
                        <a:solidFill>
                          <a:srgbClr val="FF0000"/>
                        </a:solidFill>
                        <a:effectLst/>
                        <a:latin typeface="+mn-lt"/>
                      </a:endParaRPr>
                    </a:p>
                  </a:txBody>
                  <a:tcPr marL="9525" marR="9525" marT="9525" marB="0"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1" u="none" strike="noStrike" dirty="0">
                          <a:solidFill>
                            <a:srgbClr val="FF0000"/>
                          </a:solidFill>
                          <a:effectLst/>
                          <a:latin typeface="+mn-lt"/>
                        </a:rPr>
                        <a:t>Gas </a:t>
                      </a:r>
                      <a:r>
                        <a:rPr lang="sv-SE" sz="1400" b="1" u="none" strike="noStrike" dirty="0" err="1">
                          <a:solidFill>
                            <a:srgbClr val="FF0000"/>
                          </a:solidFill>
                          <a:effectLst/>
                          <a:latin typeface="+mn-lt"/>
                        </a:rPr>
                        <a:t>loading</a:t>
                      </a:r>
                      <a:r>
                        <a:rPr lang="sv-SE" sz="1400" b="1" u="none" strike="noStrike" dirty="0">
                          <a:solidFill>
                            <a:srgbClr val="FF0000"/>
                          </a:solidFill>
                          <a:effectLst/>
                          <a:latin typeface="+mn-lt"/>
                        </a:rPr>
                        <a:t> for PE</a:t>
                      </a:r>
                      <a:endParaRPr lang="sv-SE" sz="1400" b="1" i="0" u="none" strike="noStrike" dirty="0">
                        <a:solidFill>
                          <a:srgbClr val="FF0000"/>
                        </a:solidFill>
                        <a:effectLst/>
                        <a:latin typeface="+mn-lt"/>
                      </a:endParaRPr>
                    </a:p>
                  </a:txBody>
                  <a:tcPr marL="9525" marR="9525" marT="9525" marB="0" anchor="ctr">
                    <a:noFill/>
                  </a:tcPr>
                </a:tc>
                <a:tc>
                  <a:txBody>
                    <a:bodyPr/>
                    <a:lstStyle/>
                    <a:p>
                      <a:pPr algn="ctr" fontAlgn="b"/>
                      <a:r>
                        <a:rPr lang="sv-SE" sz="1400" b="0" i="0" u="none" strike="noStrike" dirty="0">
                          <a:solidFill>
                            <a:srgbClr val="000000"/>
                          </a:solidFill>
                          <a:effectLst/>
                          <a:latin typeface="+mn-lt"/>
                        </a:rPr>
                        <a:t>DAC/RAMAN</a:t>
                      </a:r>
                    </a:p>
                  </a:txBody>
                  <a:tcPr marL="9525" marR="9525" marT="9525" marB="0" anchor="ctr">
                    <a:solidFill>
                      <a:srgbClr val="FFFF00"/>
                    </a:solidFill>
                  </a:tcPr>
                </a:tc>
                <a:tc>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2708993070"/>
                  </a:ext>
                </a:extLst>
              </a:tr>
              <a:tr h="0">
                <a:tc>
                  <a:txBody>
                    <a:bodyPr/>
                    <a:lstStyle/>
                    <a:p>
                      <a:pPr algn="l" fontAlgn="b"/>
                      <a:r>
                        <a:rPr lang="sv-SE" sz="1400" b="1" i="0" u="none" strike="noStrike" dirty="0" err="1">
                          <a:solidFill>
                            <a:schemeClr val="tx1"/>
                          </a:solidFill>
                          <a:effectLst/>
                          <a:latin typeface="+mn-lt"/>
                        </a:rPr>
                        <a:t>Mechanical</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processing</a:t>
                      </a:r>
                      <a:endParaRPr lang="sv-SE" sz="1400" b="1" i="0" u="none" strike="noStrike" dirty="0">
                        <a:solidFill>
                          <a:schemeClr val="tx1"/>
                        </a:solidFill>
                        <a:effectLst/>
                        <a:latin typeface="+mn-lt"/>
                      </a:endParaRPr>
                    </a:p>
                  </a:txBody>
                  <a:tcPr marL="9525" marR="9525" marT="9525" marB="0" anchor="ctr"/>
                </a:tc>
                <a:tc>
                  <a:txBody>
                    <a:bodyPr/>
                    <a:lstStyle/>
                    <a:p>
                      <a:pPr algn="l" fontAlgn="b"/>
                      <a:r>
                        <a:rPr lang="sv-SE" sz="1400" b="1" u="none" strike="noStrike" dirty="0">
                          <a:solidFill>
                            <a:srgbClr val="FF0000"/>
                          </a:solidFill>
                          <a:effectLst/>
                          <a:latin typeface="+mn-lt"/>
                        </a:rPr>
                        <a:t>Rig 60 kN</a:t>
                      </a:r>
                      <a:endParaRPr lang="sv-SE" sz="1400" b="1" i="0" u="none" strike="noStrike" dirty="0">
                        <a:solidFill>
                          <a:srgbClr val="FF0000"/>
                        </a:solidFill>
                        <a:effectLst/>
                        <a:latin typeface="+mn-lt"/>
                      </a:endParaRPr>
                    </a:p>
                  </a:txBody>
                  <a:tcPr anchor="c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sv-SE" sz="1400" b="0" i="0" u="none" strike="noStrike" dirty="0" err="1">
                          <a:solidFill>
                            <a:schemeClr val="tx1"/>
                          </a:solidFill>
                          <a:effectLst/>
                          <a:latin typeface="+mn-lt"/>
                        </a:rPr>
                        <a:t>Tortion</a:t>
                      </a:r>
                      <a:r>
                        <a:rPr lang="sv-SE" sz="1400" b="0" i="0" u="none" strike="noStrike" dirty="0">
                          <a:solidFill>
                            <a:schemeClr val="tx1"/>
                          </a:solidFill>
                          <a:effectLst/>
                          <a:latin typeface="+mn-lt"/>
                        </a:rPr>
                        <a:t>/rot. </a:t>
                      </a:r>
                      <a:r>
                        <a:rPr lang="sv-SE" sz="1400" b="0" i="0" u="none" strike="noStrike" dirty="0" err="1">
                          <a:solidFill>
                            <a:schemeClr val="tx1"/>
                          </a:solidFill>
                          <a:effectLst/>
                          <a:latin typeface="+mn-lt"/>
                        </a:rPr>
                        <a:t>rig</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algn="ctr" fontAlgn="b"/>
                      <a:r>
                        <a:rPr lang="sv-SE" sz="1400" b="0" i="0" u="none" strike="noStrike" dirty="0" err="1">
                          <a:solidFill>
                            <a:srgbClr val="000000"/>
                          </a:solidFill>
                          <a:effectLst/>
                          <a:latin typeface="+mn-lt"/>
                        </a:rPr>
                        <a:t>Dilatometer</a:t>
                      </a:r>
                      <a:endParaRPr lang="sv-SE" sz="1400" b="0" i="0" u="none" strike="noStrike" dirty="0">
                        <a:solidFill>
                          <a:srgbClr val="000000"/>
                        </a:solidFill>
                        <a:effectLst/>
                        <a:latin typeface="+mn-lt"/>
                      </a:endParaRPr>
                    </a:p>
                  </a:txBody>
                  <a:tcPr marL="9525" marR="9525" marT="9525" marB="0" anchor="ctr">
                    <a:solidFill>
                      <a:srgbClr val="FFFF00"/>
                    </a:solidFill>
                  </a:tcPr>
                </a:tc>
                <a:tc gridSpan="3">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3698253611"/>
                  </a:ext>
                </a:extLst>
              </a:tr>
              <a:tr h="0">
                <a:tc>
                  <a:txBody>
                    <a:bodyPr/>
                    <a:lstStyle/>
                    <a:p>
                      <a:pPr algn="l" fontAlgn="b"/>
                      <a:r>
                        <a:rPr lang="sv-SE" sz="1400" b="1" i="0" u="none" strike="noStrike" dirty="0" err="1">
                          <a:solidFill>
                            <a:schemeClr val="tx1"/>
                          </a:solidFill>
                          <a:effectLst/>
                          <a:latin typeface="+mn-lt"/>
                        </a:rPr>
                        <a:t>High</a:t>
                      </a:r>
                      <a:r>
                        <a:rPr lang="sv-SE" sz="1400" b="1" i="0" u="none" strike="noStrike" dirty="0">
                          <a:solidFill>
                            <a:schemeClr val="tx1"/>
                          </a:solidFill>
                          <a:effectLst/>
                          <a:latin typeface="+mn-lt"/>
                        </a:rPr>
                        <a:t> </a:t>
                      </a:r>
                      <a:r>
                        <a:rPr lang="sv-SE" sz="1400" b="1" i="0" u="none" strike="noStrike" dirty="0" err="1">
                          <a:solidFill>
                            <a:schemeClr val="tx1"/>
                          </a:solidFill>
                          <a:effectLst/>
                          <a:latin typeface="+mn-lt"/>
                        </a:rPr>
                        <a:t>temperature</a:t>
                      </a:r>
                      <a:endParaRPr lang="sv-SE" sz="1400" b="1" i="0" u="none" strike="noStrike" dirty="0">
                        <a:solidFill>
                          <a:schemeClr val="tx1"/>
                        </a:solidFill>
                        <a:effectLst/>
                        <a:latin typeface="+mn-lt"/>
                      </a:endParaRPr>
                    </a:p>
                  </a:txBody>
                  <a:tcPr marL="9525"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0" i="0" u="none" strike="noStrike" dirty="0">
                          <a:solidFill>
                            <a:schemeClr val="tx1"/>
                          </a:solidFill>
                          <a:effectLst/>
                          <a:latin typeface="+mn-lt"/>
                        </a:rPr>
                        <a:t>ILL-</a:t>
                      </a:r>
                      <a:r>
                        <a:rPr lang="sv-SE" sz="1400" b="0" i="0" u="none" strike="noStrike" dirty="0" err="1">
                          <a:solidFill>
                            <a:schemeClr val="tx1"/>
                          </a:solidFill>
                          <a:effectLst/>
                          <a:latin typeface="+mn-lt"/>
                        </a:rPr>
                        <a:t>type</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furnace</a:t>
                      </a:r>
                      <a:r>
                        <a:rPr lang="sv-SE" sz="1400" b="0" i="0" u="none" strike="noStrike" dirty="0">
                          <a:solidFill>
                            <a:schemeClr val="tx1"/>
                          </a:solidFill>
                          <a:effectLst/>
                          <a:latin typeface="+mn-lt"/>
                        </a:rPr>
                        <a:t> </a:t>
                      </a:r>
                    </a:p>
                  </a:txBody>
                  <a:tcPr anchor="ctr">
                    <a:solidFill>
                      <a:srgbClr val="FFC000"/>
                    </a:solidFill>
                  </a:tcPr>
                </a:tc>
                <a:tc>
                  <a:txBody>
                    <a:bodyPr/>
                    <a:lstStyle/>
                    <a:p>
                      <a:pPr algn="ctr" fontAlgn="b"/>
                      <a:r>
                        <a:rPr lang="sv-SE" sz="1400" b="0" i="0" u="none" strike="noStrike" dirty="0" err="1">
                          <a:solidFill>
                            <a:schemeClr val="tx1"/>
                          </a:solidFill>
                          <a:effectLst/>
                          <a:latin typeface="+mn-lt"/>
                        </a:rPr>
                        <a:t>Induction</a:t>
                      </a:r>
                      <a:r>
                        <a:rPr lang="sv-SE" sz="1400" b="0" i="0" u="none" strike="noStrike" dirty="0">
                          <a:solidFill>
                            <a:schemeClr val="tx1"/>
                          </a:solidFill>
                          <a:effectLst/>
                          <a:latin typeface="+mn-lt"/>
                        </a:rPr>
                        <a:t> </a:t>
                      </a:r>
                      <a:r>
                        <a:rPr lang="sv-SE" sz="1400" b="0" i="0" u="none" strike="noStrike" dirty="0" err="1">
                          <a:solidFill>
                            <a:schemeClr val="tx1"/>
                          </a:solidFill>
                          <a:effectLst/>
                          <a:latin typeface="+mn-lt"/>
                        </a:rPr>
                        <a:t>furnace</a:t>
                      </a:r>
                      <a:endParaRPr lang="sv-SE" sz="1400" b="0" i="0" u="none" strike="noStrike" dirty="0">
                        <a:solidFill>
                          <a:schemeClr val="tx1"/>
                        </a:solidFill>
                        <a:effectLst/>
                        <a:latin typeface="+mn-lt"/>
                      </a:endParaRPr>
                    </a:p>
                  </a:txBody>
                  <a:tcPr marL="9525" marR="9525" marT="9525" marB="0" anchor="ctr">
                    <a:solidFill>
                      <a:srgbClr val="FFFF00"/>
                    </a:solidFill>
                  </a:tcPr>
                </a:tc>
                <a:tc>
                  <a:txBody>
                    <a:bodyPr/>
                    <a:lstStyle/>
                    <a:p>
                      <a:pPr algn="ctr" fontAlgn="b"/>
                      <a:r>
                        <a:rPr lang="sv-SE" sz="1400" b="0" i="0" u="none" strike="noStrike" dirty="0" err="1">
                          <a:solidFill>
                            <a:schemeClr val="tx1"/>
                          </a:solidFill>
                          <a:effectLst/>
                          <a:latin typeface="+mn-lt"/>
                        </a:rPr>
                        <a:t>Cryostream</a:t>
                      </a:r>
                      <a:r>
                        <a:rPr lang="sv-SE" sz="1400" b="0" i="0" u="none" strike="noStrike" dirty="0">
                          <a:solidFill>
                            <a:schemeClr val="tx1"/>
                          </a:solidFill>
                          <a:effectLst/>
                          <a:latin typeface="+mn-lt"/>
                        </a:rPr>
                        <a:t>/gas </a:t>
                      </a:r>
                      <a:r>
                        <a:rPr lang="sv-SE" sz="1400" b="0" i="0" u="none" strike="noStrike" dirty="0" err="1">
                          <a:solidFill>
                            <a:schemeClr val="tx1"/>
                          </a:solidFill>
                          <a:effectLst/>
                          <a:latin typeface="+mn-lt"/>
                        </a:rPr>
                        <a:t>blower</a:t>
                      </a:r>
                      <a:endParaRPr lang="sv-SE" sz="1400" b="0" i="0" u="none" strike="noStrike" dirty="0">
                        <a:solidFill>
                          <a:schemeClr val="tx1"/>
                        </a:solidFill>
                        <a:effectLst/>
                        <a:latin typeface="+mn-lt"/>
                      </a:endParaRPr>
                    </a:p>
                  </a:txBody>
                  <a:tcPr marL="9525" marR="9525" marT="9525" marB="0" anchor="ctr">
                    <a:solidFill>
                      <a:srgbClr val="FF0000"/>
                    </a:solidFill>
                  </a:tcPr>
                </a:tc>
                <a:tc>
                  <a:txBody>
                    <a:bodyPr/>
                    <a:lstStyle/>
                    <a:p>
                      <a:pPr algn="ctr" fontAlgn="b"/>
                      <a:r>
                        <a:rPr lang="sv-SE" sz="1400" b="0" i="0" u="none" strike="noStrike" dirty="0">
                          <a:solidFill>
                            <a:srgbClr val="000000"/>
                          </a:solidFill>
                          <a:effectLst/>
                          <a:latin typeface="+mn-lt"/>
                        </a:rPr>
                        <a:t>UHT </a:t>
                      </a:r>
                      <a:r>
                        <a:rPr lang="sv-SE" sz="1400" b="0" i="0" u="none" strike="noStrike" dirty="0" err="1">
                          <a:solidFill>
                            <a:srgbClr val="000000"/>
                          </a:solidFill>
                          <a:effectLst/>
                          <a:latin typeface="+mn-lt"/>
                        </a:rPr>
                        <a:t>furnace</a:t>
                      </a:r>
                      <a:endParaRPr lang="sv-SE" sz="1400" b="0" i="0" u="none" strike="noStrike" dirty="0">
                        <a:solidFill>
                          <a:srgbClr val="000000"/>
                        </a:solidFill>
                        <a:effectLst/>
                        <a:latin typeface="+mn-lt"/>
                      </a:endParaRPr>
                    </a:p>
                  </a:txBody>
                  <a:tcPr marL="9525" marR="9525" marT="9525" marB="0" anchor="ctr">
                    <a:solidFill>
                      <a:srgbClr val="FFC000"/>
                    </a:solidFill>
                  </a:tcPr>
                </a:tc>
                <a:tc gridSpan="2">
                  <a:txBody>
                    <a:bodyPr/>
                    <a:lstStyle/>
                    <a:p>
                      <a:pPr algn="ctr" fontAlgn="b"/>
                      <a:endParaRPr lang="sv-SE" sz="1400" b="0" i="0" u="none" strike="noStrike" dirty="0">
                        <a:solidFill>
                          <a:srgbClr val="000000"/>
                        </a:solidFill>
                        <a:effectLst/>
                        <a:latin typeface="+mn-lt"/>
                      </a:endParaRPr>
                    </a:p>
                  </a:txBody>
                  <a:tcPr marL="9525" marR="9525" marT="9525" marB="0" anchor="ctr">
                    <a:noFill/>
                  </a:tcPr>
                </a:tc>
                <a:tc hMerge="1">
                  <a:txBody>
                    <a:bodyPr/>
                    <a:lstStyle/>
                    <a:p>
                      <a:pPr algn="ctr" fontAlgn="b"/>
                      <a:endParaRPr lang="sv-SE" sz="1400" b="0" i="0" u="none" strike="noStrike" dirty="0">
                        <a:solidFill>
                          <a:srgbClr val="000000"/>
                        </a:solidFill>
                        <a:effectLst/>
                        <a:latin typeface="+mn-lt"/>
                      </a:endParaRPr>
                    </a:p>
                  </a:txBody>
                  <a:tcPr marL="9525" marR="9525" marT="9525" marB="0" anchor="ctr">
                    <a:noFill/>
                  </a:tcPr>
                </a:tc>
                <a:extLst>
                  <a:ext uri="{0D108BD9-81ED-4DB2-BD59-A6C34878D82A}">
                    <a16:rowId xmlns:a16="http://schemas.microsoft.com/office/drawing/2014/main" val="1300918933"/>
                  </a:ext>
                </a:extLst>
              </a:tr>
            </a:tbl>
          </a:graphicData>
        </a:graphic>
      </p:graphicFrame>
      <p:grpSp>
        <p:nvGrpSpPr>
          <p:cNvPr id="17" name="Group 16">
            <a:extLst>
              <a:ext uri="{FF2B5EF4-FFF2-40B4-BE49-F238E27FC236}">
                <a16:creationId xmlns:a16="http://schemas.microsoft.com/office/drawing/2014/main" id="{5F482289-BCC8-F24C-B83A-0B55FEEC1F3F}"/>
              </a:ext>
            </a:extLst>
          </p:cNvPr>
          <p:cNvGrpSpPr/>
          <p:nvPr/>
        </p:nvGrpSpPr>
        <p:grpSpPr>
          <a:xfrm>
            <a:off x="3963603" y="5951937"/>
            <a:ext cx="1557778" cy="646331"/>
            <a:chOff x="840258" y="5949013"/>
            <a:chExt cx="1557778" cy="646331"/>
          </a:xfrm>
        </p:grpSpPr>
        <p:sp>
          <p:nvSpPr>
            <p:cNvPr id="19" name="TextBox 18">
              <a:extLst>
                <a:ext uri="{FF2B5EF4-FFF2-40B4-BE49-F238E27FC236}">
                  <a16:creationId xmlns:a16="http://schemas.microsoft.com/office/drawing/2014/main" id="{EB697654-7C55-4B43-A4DB-0BA6206D7FED}"/>
                </a:ext>
              </a:extLst>
            </p:cNvPr>
            <p:cNvSpPr txBox="1"/>
            <p:nvPr/>
          </p:nvSpPr>
          <p:spPr>
            <a:xfrm>
              <a:off x="840258" y="6092178"/>
              <a:ext cx="360000" cy="360000"/>
            </a:xfrm>
            <a:prstGeom prst="rect">
              <a:avLst/>
            </a:prstGeom>
            <a:solidFill>
              <a:srgbClr val="FFFF00"/>
            </a:solidFill>
          </p:spPr>
          <p:txBody>
            <a:bodyPr wrap="square" rtlCol="0">
              <a:spAutoFit/>
            </a:bodyPr>
            <a:lstStyle/>
            <a:p>
              <a:pPr algn="l"/>
              <a:endParaRPr lang="en-GB" dirty="0">
                <a:solidFill>
                  <a:srgbClr val="666666"/>
                </a:solidFill>
              </a:endParaRPr>
            </a:p>
          </p:txBody>
        </p:sp>
        <p:sp>
          <p:nvSpPr>
            <p:cNvPr id="20" name="TextBox 19">
              <a:extLst>
                <a:ext uri="{FF2B5EF4-FFF2-40B4-BE49-F238E27FC236}">
                  <a16:creationId xmlns:a16="http://schemas.microsoft.com/office/drawing/2014/main" id="{A378045D-DC5C-034D-B098-1E3D67BDAC93}"/>
                </a:ext>
              </a:extLst>
            </p:cNvPr>
            <p:cNvSpPr txBox="1"/>
            <p:nvPr/>
          </p:nvSpPr>
          <p:spPr>
            <a:xfrm>
              <a:off x="1218098" y="5949013"/>
              <a:ext cx="1179938" cy="646331"/>
            </a:xfrm>
            <a:prstGeom prst="rect">
              <a:avLst/>
            </a:prstGeom>
            <a:noFill/>
          </p:spPr>
          <p:txBody>
            <a:bodyPr wrap="none" rtlCol="0">
              <a:spAutoFit/>
            </a:bodyPr>
            <a:lstStyle/>
            <a:p>
              <a:pPr algn="l"/>
              <a:r>
                <a:rPr lang="en-GB" sz="1200" dirty="0">
                  <a:solidFill>
                    <a:srgbClr val="666666"/>
                  </a:solidFill>
                </a:rPr>
                <a:t>Preparation CFT</a:t>
              </a:r>
            </a:p>
            <a:p>
              <a:pPr algn="l"/>
              <a:r>
                <a:rPr lang="en-GB" sz="1200" dirty="0">
                  <a:solidFill>
                    <a:srgbClr val="666666"/>
                  </a:solidFill>
                </a:rPr>
                <a:t>Design</a:t>
              </a:r>
            </a:p>
            <a:p>
              <a:pPr algn="l"/>
              <a:r>
                <a:rPr lang="en-GB" sz="1200" dirty="0">
                  <a:solidFill>
                    <a:srgbClr val="666666"/>
                  </a:solidFill>
                </a:rPr>
                <a:t>CFT</a:t>
              </a:r>
            </a:p>
          </p:txBody>
        </p:sp>
      </p:grpSp>
      <p:grpSp>
        <p:nvGrpSpPr>
          <p:cNvPr id="23" name="Group 22">
            <a:extLst>
              <a:ext uri="{FF2B5EF4-FFF2-40B4-BE49-F238E27FC236}">
                <a16:creationId xmlns:a16="http://schemas.microsoft.com/office/drawing/2014/main" id="{9A49F7C7-03D9-394E-AC9D-DA6EF21CF02B}"/>
              </a:ext>
            </a:extLst>
          </p:cNvPr>
          <p:cNvGrpSpPr/>
          <p:nvPr/>
        </p:nvGrpSpPr>
        <p:grpSpPr>
          <a:xfrm>
            <a:off x="6133112" y="6044270"/>
            <a:ext cx="1361043" cy="461665"/>
            <a:chOff x="2648464" y="6041346"/>
            <a:chExt cx="1361043" cy="461665"/>
          </a:xfrm>
        </p:grpSpPr>
        <p:sp>
          <p:nvSpPr>
            <p:cNvPr id="24" name="TextBox 23">
              <a:extLst>
                <a:ext uri="{FF2B5EF4-FFF2-40B4-BE49-F238E27FC236}">
                  <a16:creationId xmlns:a16="http://schemas.microsoft.com/office/drawing/2014/main" id="{520B04ED-8C81-A949-A0DE-535A31ECD609}"/>
                </a:ext>
              </a:extLst>
            </p:cNvPr>
            <p:cNvSpPr txBox="1"/>
            <p:nvPr/>
          </p:nvSpPr>
          <p:spPr>
            <a:xfrm>
              <a:off x="2648464" y="6092178"/>
              <a:ext cx="360000" cy="360000"/>
            </a:xfrm>
            <a:prstGeom prst="rect">
              <a:avLst/>
            </a:prstGeom>
            <a:solidFill>
              <a:srgbClr val="FFC000"/>
            </a:solidFill>
          </p:spPr>
          <p:txBody>
            <a:bodyPr wrap="square" rtlCol="0">
              <a:spAutoFit/>
            </a:bodyPr>
            <a:lstStyle/>
            <a:p>
              <a:pPr algn="l"/>
              <a:endParaRPr lang="en-GB" dirty="0">
                <a:solidFill>
                  <a:srgbClr val="666666"/>
                </a:solidFill>
              </a:endParaRPr>
            </a:p>
          </p:txBody>
        </p:sp>
        <p:sp>
          <p:nvSpPr>
            <p:cNvPr id="25" name="TextBox 24">
              <a:extLst>
                <a:ext uri="{FF2B5EF4-FFF2-40B4-BE49-F238E27FC236}">
                  <a16:creationId xmlns:a16="http://schemas.microsoft.com/office/drawing/2014/main" id="{933DCB86-BCA4-C54E-A38D-C3467ECEB9CD}"/>
                </a:ext>
              </a:extLst>
            </p:cNvPr>
            <p:cNvSpPr txBox="1"/>
            <p:nvPr/>
          </p:nvSpPr>
          <p:spPr>
            <a:xfrm>
              <a:off x="3008464" y="6041346"/>
              <a:ext cx="1001043" cy="461665"/>
            </a:xfrm>
            <a:prstGeom prst="rect">
              <a:avLst/>
            </a:prstGeom>
            <a:noFill/>
          </p:spPr>
          <p:txBody>
            <a:bodyPr wrap="none" rtlCol="0">
              <a:spAutoFit/>
            </a:bodyPr>
            <a:lstStyle/>
            <a:p>
              <a:pPr algn="l"/>
              <a:r>
                <a:rPr lang="en-GB" sz="1200" dirty="0">
                  <a:solidFill>
                    <a:srgbClr val="666666"/>
                  </a:solidFill>
                </a:rPr>
                <a:t>Construction</a:t>
              </a:r>
            </a:p>
            <a:p>
              <a:pPr algn="l"/>
              <a:r>
                <a:rPr lang="en-GB" sz="1200" dirty="0">
                  <a:solidFill>
                    <a:srgbClr val="666666"/>
                  </a:solidFill>
                </a:rPr>
                <a:t>Procurement</a:t>
              </a:r>
            </a:p>
          </p:txBody>
        </p:sp>
      </p:grpSp>
      <p:grpSp>
        <p:nvGrpSpPr>
          <p:cNvPr id="26" name="Group 25">
            <a:extLst>
              <a:ext uri="{FF2B5EF4-FFF2-40B4-BE49-F238E27FC236}">
                <a16:creationId xmlns:a16="http://schemas.microsoft.com/office/drawing/2014/main" id="{29D32189-200A-534F-9337-B20ADF939872}"/>
              </a:ext>
            </a:extLst>
          </p:cNvPr>
          <p:cNvGrpSpPr/>
          <p:nvPr/>
        </p:nvGrpSpPr>
        <p:grpSpPr>
          <a:xfrm>
            <a:off x="8105886" y="5946296"/>
            <a:ext cx="2019044" cy="646331"/>
            <a:chOff x="5099221" y="5943372"/>
            <a:chExt cx="2019044" cy="646331"/>
          </a:xfrm>
        </p:grpSpPr>
        <p:sp>
          <p:nvSpPr>
            <p:cNvPr id="27" name="TextBox 26">
              <a:extLst>
                <a:ext uri="{FF2B5EF4-FFF2-40B4-BE49-F238E27FC236}">
                  <a16:creationId xmlns:a16="http://schemas.microsoft.com/office/drawing/2014/main" id="{FB7E7569-5F4F-2040-A859-65AFE48B14F3}"/>
                </a:ext>
              </a:extLst>
            </p:cNvPr>
            <p:cNvSpPr txBox="1"/>
            <p:nvPr/>
          </p:nvSpPr>
          <p:spPr>
            <a:xfrm>
              <a:off x="5099221" y="6092178"/>
              <a:ext cx="360000" cy="360000"/>
            </a:xfrm>
            <a:prstGeom prst="rect">
              <a:avLst/>
            </a:prstGeom>
            <a:solidFill>
              <a:srgbClr val="FF0000"/>
            </a:solidFill>
          </p:spPr>
          <p:txBody>
            <a:bodyPr wrap="square" rtlCol="0">
              <a:spAutoFit/>
            </a:bodyPr>
            <a:lstStyle/>
            <a:p>
              <a:pPr algn="l"/>
              <a:endParaRPr lang="en-GB" dirty="0">
                <a:solidFill>
                  <a:srgbClr val="666666"/>
                </a:solidFill>
              </a:endParaRPr>
            </a:p>
          </p:txBody>
        </p:sp>
        <p:sp>
          <p:nvSpPr>
            <p:cNvPr id="28" name="TextBox 27">
              <a:extLst>
                <a:ext uri="{FF2B5EF4-FFF2-40B4-BE49-F238E27FC236}">
                  <a16:creationId xmlns:a16="http://schemas.microsoft.com/office/drawing/2014/main" id="{2FA4A051-8271-E44F-8E90-E92C5533CC5F}"/>
                </a:ext>
              </a:extLst>
            </p:cNvPr>
            <p:cNvSpPr txBox="1"/>
            <p:nvPr/>
          </p:nvSpPr>
          <p:spPr>
            <a:xfrm>
              <a:off x="5459221" y="5943372"/>
              <a:ext cx="1659044" cy="646331"/>
            </a:xfrm>
            <a:prstGeom prst="rect">
              <a:avLst/>
            </a:prstGeom>
            <a:noFill/>
          </p:spPr>
          <p:txBody>
            <a:bodyPr wrap="none" rtlCol="0">
              <a:spAutoFit/>
            </a:bodyPr>
            <a:lstStyle/>
            <a:p>
              <a:pPr algn="l"/>
              <a:r>
                <a:rPr lang="en-GB" sz="1200" dirty="0">
                  <a:solidFill>
                    <a:srgbClr val="666666"/>
                  </a:solidFill>
                </a:rPr>
                <a:t>Tests</a:t>
              </a:r>
            </a:p>
            <a:p>
              <a:pPr algn="l"/>
              <a:r>
                <a:rPr lang="en-GB" sz="1200" dirty="0">
                  <a:solidFill>
                    <a:srgbClr val="666666"/>
                  </a:solidFill>
                </a:rPr>
                <a:t>Control and mechanical</a:t>
              </a:r>
            </a:p>
            <a:p>
              <a:pPr algn="l"/>
              <a:r>
                <a:rPr lang="en-GB" sz="1200" dirty="0">
                  <a:solidFill>
                    <a:srgbClr val="666666"/>
                  </a:solidFill>
                </a:rPr>
                <a:t> integration</a:t>
              </a:r>
            </a:p>
          </p:txBody>
        </p:sp>
      </p:grpSp>
      <p:grpSp>
        <p:nvGrpSpPr>
          <p:cNvPr id="32" name="Group 31">
            <a:extLst>
              <a:ext uri="{FF2B5EF4-FFF2-40B4-BE49-F238E27FC236}">
                <a16:creationId xmlns:a16="http://schemas.microsoft.com/office/drawing/2014/main" id="{93DF4D6D-4078-DE43-AFA4-A58322C89505}"/>
              </a:ext>
            </a:extLst>
          </p:cNvPr>
          <p:cNvGrpSpPr/>
          <p:nvPr/>
        </p:nvGrpSpPr>
        <p:grpSpPr>
          <a:xfrm>
            <a:off x="1932850" y="6045918"/>
            <a:ext cx="1419022" cy="360000"/>
            <a:chOff x="840258" y="6092178"/>
            <a:chExt cx="1419022" cy="360000"/>
          </a:xfrm>
        </p:grpSpPr>
        <p:sp>
          <p:nvSpPr>
            <p:cNvPr id="33" name="TextBox 32">
              <a:extLst>
                <a:ext uri="{FF2B5EF4-FFF2-40B4-BE49-F238E27FC236}">
                  <a16:creationId xmlns:a16="http://schemas.microsoft.com/office/drawing/2014/main" id="{B8CA4703-8424-5149-B487-265F50BC22FB}"/>
                </a:ext>
              </a:extLst>
            </p:cNvPr>
            <p:cNvSpPr txBox="1"/>
            <p:nvPr/>
          </p:nvSpPr>
          <p:spPr>
            <a:xfrm>
              <a:off x="840258" y="6092178"/>
              <a:ext cx="360000" cy="360000"/>
            </a:xfrm>
            <a:prstGeom prst="rect">
              <a:avLst/>
            </a:prstGeom>
            <a:solidFill>
              <a:srgbClr val="00B050"/>
            </a:solidFill>
          </p:spPr>
          <p:txBody>
            <a:bodyPr wrap="square" rtlCol="0">
              <a:spAutoFit/>
            </a:bodyPr>
            <a:lstStyle/>
            <a:p>
              <a:pPr algn="l"/>
              <a:endParaRPr lang="en-GB" dirty="0">
                <a:solidFill>
                  <a:srgbClr val="666666"/>
                </a:solidFill>
              </a:endParaRPr>
            </a:p>
          </p:txBody>
        </p:sp>
        <p:sp>
          <p:nvSpPr>
            <p:cNvPr id="34" name="TextBox 33">
              <a:extLst>
                <a:ext uri="{FF2B5EF4-FFF2-40B4-BE49-F238E27FC236}">
                  <a16:creationId xmlns:a16="http://schemas.microsoft.com/office/drawing/2014/main" id="{36A8C97D-BD05-5B4A-8DCA-E23F8FC0E7BC}"/>
                </a:ext>
              </a:extLst>
            </p:cNvPr>
            <p:cNvSpPr txBox="1"/>
            <p:nvPr/>
          </p:nvSpPr>
          <p:spPr>
            <a:xfrm>
              <a:off x="1218098" y="6144957"/>
              <a:ext cx="1041182" cy="276999"/>
            </a:xfrm>
            <a:prstGeom prst="rect">
              <a:avLst/>
            </a:prstGeom>
            <a:noFill/>
          </p:spPr>
          <p:txBody>
            <a:bodyPr wrap="none" rtlCol="0">
              <a:spAutoFit/>
            </a:bodyPr>
            <a:lstStyle/>
            <a:p>
              <a:pPr algn="l"/>
              <a:r>
                <a:rPr lang="en-GB" sz="1200" dirty="0">
                  <a:solidFill>
                    <a:srgbClr val="666666"/>
                  </a:solidFill>
                </a:rPr>
                <a:t>Specifications</a:t>
              </a:r>
            </a:p>
          </p:txBody>
        </p:sp>
      </p:grpSp>
      <p:sp>
        <p:nvSpPr>
          <p:cNvPr id="5" name="Slide Number Placeholder 4">
            <a:extLst>
              <a:ext uri="{FF2B5EF4-FFF2-40B4-BE49-F238E27FC236}">
                <a16:creationId xmlns:a16="http://schemas.microsoft.com/office/drawing/2014/main" id="{028B0438-578C-522D-D4D4-FC8A71DCFB58}"/>
              </a:ext>
            </a:extLst>
          </p:cNvPr>
          <p:cNvSpPr>
            <a:spLocks noGrp="1"/>
          </p:cNvSpPr>
          <p:nvPr>
            <p:ph type="sldNum" sz="quarter" idx="12"/>
          </p:nvPr>
        </p:nvSpPr>
        <p:spPr/>
        <p:txBody>
          <a:bodyPr/>
          <a:lstStyle/>
          <a:p>
            <a:fld id="{F7283078-D760-1647-8B80-66BA8B52336D}" type="slidenum">
              <a:rPr lang="sv-SE" smtClean="0"/>
              <a:t>14</a:t>
            </a:fld>
            <a:endParaRPr lang="sv-SE"/>
          </a:p>
        </p:txBody>
      </p:sp>
    </p:spTree>
    <p:extLst>
      <p:ext uri="{BB962C8B-B14F-4D97-AF65-F5344CB8AC3E}">
        <p14:creationId xmlns:p14="http://schemas.microsoft.com/office/powerpoint/2010/main" val="7013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BCB6-0971-DBC3-83CC-7C7456716A5C}"/>
              </a:ext>
            </a:extLst>
          </p:cNvPr>
          <p:cNvSpPr>
            <a:spLocks noGrp="1"/>
          </p:cNvSpPr>
          <p:nvPr>
            <p:ph type="title"/>
          </p:nvPr>
        </p:nvSpPr>
        <p:spPr/>
        <p:txBody>
          <a:bodyPr/>
          <a:lstStyle/>
          <a:p>
            <a:r>
              <a:rPr lang="en-SE" dirty="0"/>
              <a:t>MSPS priorities for HC and CC</a:t>
            </a:r>
          </a:p>
        </p:txBody>
      </p:sp>
      <p:sp>
        <p:nvSpPr>
          <p:cNvPr id="3" name="Slide Number Placeholder 2">
            <a:extLst>
              <a:ext uri="{FF2B5EF4-FFF2-40B4-BE49-F238E27FC236}">
                <a16:creationId xmlns:a16="http://schemas.microsoft.com/office/drawing/2014/main" id="{54B0D732-E877-136F-1ACF-131E51438A90}"/>
              </a:ext>
            </a:extLst>
          </p:cNvPr>
          <p:cNvSpPr>
            <a:spLocks noGrp="1"/>
          </p:cNvSpPr>
          <p:nvPr>
            <p:ph type="sldNum" sz="quarter" idx="12"/>
          </p:nvPr>
        </p:nvSpPr>
        <p:spPr/>
        <p:txBody>
          <a:bodyPr/>
          <a:lstStyle/>
          <a:p>
            <a:fld id="{F7283078-D760-1647-8B80-66BA8B52336D}" type="slidenum">
              <a:rPr lang="sv-SE" smtClean="0"/>
              <a:t>15</a:t>
            </a:fld>
            <a:endParaRPr lang="sv-SE"/>
          </a:p>
        </p:txBody>
      </p:sp>
      <p:graphicFrame>
        <p:nvGraphicFramePr>
          <p:cNvPr id="7" name="Table 6">
            <a:extLst>
              <a:ext uri="{FF2B5EF4-FFF2-40B4-BE49-F238E27FC236}">
                <a16:creationId xmlns:a16="http://schemas.microsoft.com/office/drawing/2014/main" id="{DC417256-7D12-BFB4-40FE-D4AC2FC9CB09}"/>
              </a:ext>
            </a:extLst>
          </p:cNvPr>
          <p:cNvGraphicFramePr>
            <a:graphicFrameLocks noGrp="1"/>
          </p:cNvGraphicFramePr>
          <p:nvPr>
            <p:extLst>
              <p:ext uri="{D42A27DB-BD31-4B8C-83A1-F6EECF244321}">
                <p14:modId xmlns:p14="http://schemas.microsoft.com/office/powerpoint/2010/main" val="542293509"/>
              </p:ext>
            </p:extLst>
          </p:nvPr>
        </p:nvGraphicFramePr>
        <p:xfrm>
          <a:off x="937348" y="1247827"/>
          <a:ext cx="10004907" cy="4708320"/>
        </p:xfrm>
        <a:graphic>
          <a:graphicData uri="http://schemas.openxmlformats.org/drawingml/2006/table">
            <a:tbl>
              <a:tblPr firstRow="1" bandRow="1">
                <a:tableStyleId>{5C22544A-7EE6-4342-B048-85BDC9FD1C3A}</a:tableStyleId>
              </a:tblPr>
              <a:tblGrid>
                <a:gridCol w="492059">
                  <a:extLst>
                    <a:ext uri="{9D8B030D-6E8A-4147-A177-3AD203B41FA5}">
                      <a16:colId xmlns:a16="http://schemas.microsoft.com/office/drawing/2014/main" val="695418553"/>
                    </a:ext>
                  </a:extLst>
                </a:gridCol>
                <a:gridCol w="1261241">
                  <a:extLst>
                    <a:ext uri="{9D8B030D-6E8A-4147-A177-3AD203B41FA5}">
                      <a16:colId xmlns:a16="http://schemas.microsoft.com/office/drawing/2014/main" val="2826522983"/>
                    </a:ext>
                  </a:extLst>
                </a:gridCol>
                <a:gridCol w="2301766">
                  <a:extLst>
                    <a:ext uri="{9D8B030D-6E8A-4147-A177-3AD203B41FA5}">
                      <a16:colId xmlns:a16="http://schemas.microsoft.com/office/drawing/2014/main" val="2466224336"/>
                    </a:ext>
                  </a:extLst>
                </a:gridCol>
                <a:gridCol w="1717176">
                  <a:extLst>
                    <a:ext uri="{9D8B030D-6E8A-4147-A177-3AD203B41FA5}">
                      <a16:colId xmlns:a16="http://schemas.microsoft.com/office/drawing/2014/main" val="2031054986"/>
                    </a:ext>
                  </a:extLst>
                </a:gridCol>
                <a:gridCol w="1857965">
                  <a:extLst>
                    <a:ext uri="{9D8B030D-6E8A-4147-A177-3AD203B41FA5}">
                      <a16:colId xmlns:a16="http://schemas.microsoft.com/office/drawing/2014/main" val="1781470190"/>
                    </a:ext>
                  </a:extLst>
                </a:gridCol>
                <a:gridCol w="2374700">
                  <a:extLst>
                    <a:ext uri="{9D8B030D-6E8A-4147-A177-3AD203B41FA5}">
                      <a16:colId xmlns:a16="http://schemas.microsoft.com/office/drawing/2014/main" val="3313674020"/>
                    </a:ext>
                  </a:extLst>
                </a:gridCol>
              </a:tblGrid>
              <a:tr h="306000">
                <a:tc rowSpan="2" gridSpan="2">
                  <a:txBody>
                    <a:bodyPr/>
                    <a:lstStyle/>
                    <a:p>
                      <a:pPr algn="ctr"/>
                      <a:r>
                        <a:rPr lang="en-SE" sz="1400" b="1" dirty="0"/>
                        <a:t>Instrument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rowSpan="2" hMerge="1">
                  <a:txBody>
                    <a:bodyPr/>
                    <a:lstStyle/>
                    <a:p>
                      <a:pPr algn="ctr"/>
                      <a:r>
                        <a:rPr lang="en-SE" sz="1400" b="1" dirty="0"/>
                        <a:t>Instrument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2">
                  <a:txBody>
                    <a:bodyPr/>
                    <a:lstStyle/>
                    <a:p>
                      <a:pPr algn="ctr"/>
                      <a:r>
                        <a:rPr lang="en-SE" sz="1400" b="1" dirty="0"/>
                        <a:t>Cold Commissioning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SE" sz="1400" b="0" dirty="0"/>
                    </a:p>
                  </a:txBody>
                  <a:tcPr/>
                </a:tc>
                <a:tc gridSpan="2">
                  <a:txBody>
                    <a:bodyPr/>
                    <a:lstStyle/>
                    <a:p>
                      <a:pPr algn="ctr"/>
                      <a:r>
                        <a:rPr lang="en-SE" sz="1400" b="1" dirty="0"/>
                        <a:t>Hot Commissioning</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hMerge="1">
                  <a:txBody>
                    <a:bodyPr/>
                    <a:lstStyle/>
                    <a:p>
                      <a:endParaRPr lang="en-SE" sz="1400" b="0" dirty="0"/>
                    </a:p>
                  </a:txBody>
                  <a:tcPr/>
                </a:tc>
                <a:extLst>
                  <a:ext uri="{0D108BD9-81ED-4DB2-BD59-A6C34878D82A}">
                    <a16:rowId xmlns:a16="http://schemas.microsoft.com/office/drawing/2014/main" val="937807736"/>
                  </a:ext>
                </a:extLst>
              </a:tr>
              <a:tr h="306000">
                <a:tc gridSpan="2" vMerge="1">
                  <a:txBody>
                    <a:bodyPr/>
                    <a:lstStyle/>
                    <a:p>
                      <a:endParaRPr lang="en-SE"/>
                    </a:p>
                  </a:txBody>
                  <a:tcPr/>
                </a:tc>
                <a:tc hMerge="1" vMerge="1">
                  <a:txBody>
                    <a:bodyPr/>
                    <a:lstStyle/>
                    <a:p>
                      <a:endParaRPr lang="en-SE" sz="1400" b="1" dirty="0"/>
                    </a:p>
                  </a:txBody>
                  <a:tcPr/>
                </a:tc>
                <a:tc>
                  <a:txBody>
                    <a:bodyPr/>
                    <a:lstStyle/>
                    <a:p>
                      <a:pPr algn="ctr"/>
                      <a:r>
                        <a:rPr lang="en-SE" sz="1400" b="1" dirty="0">
                          <a:solidFill>
                            <a:schemeClr val="bg1"/>
                          </a:solidFill>
                        </a:rPr>
                        <a:t>SES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99DC"/>
                    </a:solidFill>
                  </a:tcPr>
                </a:tc>
                <a:tc>
                  <a:txBody>
                    <a:bodyPr/>
                    <a:lstStyle/>
                    <a:p>
                      <a:pPr algn="ctr"/>
                      <a:r>
                        <a:rPr lang="en-SE" sz="1400" b="1" dirty="0">
                          <a:solidFill>
                            <a:schemeClr val="bg1"/>
                          </a:solidFill>
                        </a:rPr>
                        <a:t>Timeline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99DC"/>
                    </a:solidFill>
                  </a:tcPr>
                </a:tc>
                <a:tc>
                  <a:txBody>
                    <a:bodyPr/>
                    <a:lstStyle/>
                    <a:p>
                      <a:pPr algn="ctr"/>
                      <a:r>
                        <a:rPr lang="en-SE" sz="1400" b="1" dirty="0">
                          <a:solidFill>
                            <a:schemeClr val="bg1"/>
                          </a:solidFill>
                        </a:rPr>
                        <a:t>SES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99DC"/>
                    </a:solidFill>
                  </a:tcPr>
                </a:tc>
                <a:tc>
                  <a:txBody>
                    <a:bodyPr/>
                    <a:lstStyle/>
                    <a:p>
                      <a:pPr algn="ctr"/>
                      <a:r>
                        <a:rPr lang="en-SE" sz="1400" b="1" dirty="0">
                          <a:solidFill>
                            <a:schemeClr val="bg1"/>
                          </a:solidFill>
                        </a:rPr>
                        <a:t>Timeline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99DC"/>
                    </a:solidFill>
                  </a:tcPr>
                </a:tc>
                <a:extLst>
                  <a:ext uri="{0D108BD9-81ED-4DB2-BD59-A6C34878D82A}">
                    <a16:rowId xmlns:a16="http://schemas.microsoft.com/office/drawing/2014/main" val="1421726947"/>
                  </a:ext>
                </a:extLst>
              </a:tr>
              <a:tr h="306000">
                <a:tc rowSpan="3">
                  <a:txBody>
                    <a:bodyPr/>
                    <a:lstStyle/>
                    <a:p>
                      <a:pPr algn="ctr"/>
                      <a:r>
                        <a:rPr lang="en-SE" sz="1400" b="1" dirty="0"/>
                        <a:t>TRANCHE 1</a:t>
                      </a:r>
                    </a:p>
                  </a:txBody>
                  <a:tcPr vert="vert270"/>
                </a:tc>
                <a:tc>
                  <a:txBody>
                    <a:bodyPr/>
                    <a:lstStyle/>
                    <a:p>
                      <a:r>
                        <a:rPr lang="en-SE" sz="1400" b="1" dirty="0"/>
                        <a:t>DREAM</a:t>
                      </a:r>
                    </a:p>
                  </a:txBody>
                  <a:tcPr>
                    <a:lnT w="28575" cap="flat" cmpd="sng" algn="ctr">
                      <a:solidFill>
                        <a:schemeClr val="bg1"/>
                      </a:solidFill>
                      <a:prstDash val="solid"/>
                      <a:round/>
                      <a:headEnd type="none" w="med" len="med"/>
                      <a:tailEnd type="none" w="med" len="med"/>
                    </a:lnT>
                  </a:tcPr>
                </a:tc>
                <a:tc>
                  <a:txBody>
                    <a:bodyPr/>
                    <a:lstStyle/>
                    <a:p>
                      <a:r>
                        <a:rPr lang="en-SE" sz="1400" b="0" dirty="0"/>
                        <a:t>Hot Air Blower/Cryostream</a:t>
                      </a:r>
                    </a:p>
                    <a:p>
                      <a:endParaRPr lang="en-SE" sz="1400" b="0" dirty="0"/>
                    </a:p>
                  </a:txBody>
                  <a:tcPr>
                    <a:lnT w="28575" cap="flat" cmpd="sng" algn="ctr">
                      <a:solidFill>
                        <a:schemeClr val="bg1"/>
                      </a:solidFill>
                      <a:prstDash val="solid"/>
                      <a:round/>
                      <a:headEnd type="none" w="med" len="med"/>
                      <a:tailEnd type="none" w="med" len="med"/>
                    </a:lnT>
                  </a:tcPr>
                </a:tc>
                <a:tc>
                  <a:txBody>
                    <a:bodyPr/>
                    <a:lstStyle/>
                    <a:p>
                      <a:r>
                        <a:rPr lang="en-SE" sz="1400" b="0" dirty="0"/>
                        <a:t>10.24 – 03.25</a:t>
                      </a:r>
                    </a:p>
                  </a:txBody>
                  <a:tcPr>
                    <a:lnT w="28575" cap="flat" cmpd="sng" algn="ctr">
                      <a:solidFill>
                        <a:schemeClr val="bg1"/>
                      </a:solidFill>
                      <a:prstDash val="solid"/>
                      <a:round/>
                      <a:headEnd type="none" w="med" len="med"/>
                      <a:tailEnd type="none" w="med" len="med"/>
                    </a:lnT>
                  </a:tcPr>
                </a:tc>
                <a:tc>
                  <a:txBody>
                    <a:bodyPr/>
                    <a:lstStyle/>
                    <a:p>
                      <a:r>
                        <a:rPr lang="en-SE" sz="1400" b="0" dirty="0"/>
                        <a:t>ILL-Type furnace</a:t>
                      </a:r>
                    </a:p>
                  </a:txBody>
                  <a:tcPr>
                    <a:lnT w="28575" cap="flat" cmpd="sng" algn="ctr">
                      <a:solidFill>
                        <a:schemeClr val="bg1"/>
                      </a:solidFill>
                      <a:prstDash val="solid"/>
                      <a:round/>
                      <a:headEnd type="none" w="med" len="med"/>
                      <a:tailEnd type="none" w="med" len="med"/>
                    </a:lnT>
                  </a:tcPr>
                </a:tc>
                <a:tc>
                  <a:txBody>
                    <a:bodyPr/>
                    <a:lstStyle/>
                    <a:p>
                      <a:r>
                        <a:rPr lang="en-SE" sz="1400" b="0" dirty="0"/>
                        <a:t>07.25-03.26</a:t>
                      </a:r>
                    </a:p>
                  </a:txBody>
                  <a:tcP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17152166"/>
                  </a:ext>
                </a:extLst>
              </a:tr>
              <a:tr h="306000">
                <a:tc vMerge="1">
                  <a:txBody>
                    <a:bodyPr/>
                    <a:lstStyle/>
                    <a:p>
                      <a:endParaRPr lang="en-SE" sz="1400" b="1" dirty="0"/>
                    </a:p>
                  </a:txBody>
                  <a:tcPr/>
                </a:tc>
                <a:tc>
                  <a:txBody>
                    <a:bodyPr/>
                    <a:lstStyle/>
                    <a:p>
                      <a:r>
                        <a:rPr lang="en-SE" sz="1400" b="1" dirty="0"/>
                        <a:t>BIFROST</a:t>
                      </a:r>
                    </a:p>
                  </a:txBody>
                  <a:tcPr/>
                </a:tc>
                <a:tc>
                  <a:txBody>
                    <a:bodyPr/>
                    <a:lstStyle/>
                    <a:p>
                      <a:r>
                        <a:rPr lang="en-SE" sz="1400" b="0" dirty="0"/>
                        <a:t>15T magnet / Wet cryostat</a:t>
                      </a:r>
                    </a:p>
                  </a:txBody>
                  <a:tcPr/>
                </a:tc>
                <a:tc>
                  <a:txBody>
                    <a:bodyPr/>
                    <a:lstStyle/>
                    <a:p>
                      <a:r>
                        <a:rPr lang="en-SE" sz="1400" b="0" dirty="0"/>
                        <a:t>11.24-04.25</a:t>
                      </a:r>
                    </a:p>
                  </a:txBody>
                  <a:tcPr/>
                </a:tc>
                <a:tc>
                  <a:txBody>
                    <a:bodyPr/>
                    <a:lstStyle/>
                    <a:p>
                      <a:endParaRPr lang="en-SE" sz="1400" b="0"/>
                    </a:p>
                  </a:txBody>
                  <a:tcPr/>
                </a:tc>
                <a:tc>
                  <a:txBody>
                    <a:bodyPr/>
                    <a:lstStyle/>
                    <a:p>
                      <a:r>
                        <a:rPr lang="en-SE" sz="1400" b="0" dirty="0"/>
                        <a:t>07.25-03.26</a:t>
                      </a:r>
                    </a:p>
                  </a:txBody>
                  <a:tcPr/>
                </a:tc>
                <a:extLst>
                  <a:ext uri="{0D108BD9-81ED-4DB2-BD59-A6C34878D82A}">
                    <a16:rowId xmlns:a16="http://schemas.microsoft.com/office/drawing/2014/main" val="1802339963"/>
                  </a:ext>
                </a:extLst>
              </a:tr>
              <a:tr h="306000">
                <a:tc vMerge="1">
                  <a:txBody>
                    <a:bodyPr/>
                    <a:lstStyle/>
                    <a:p>
                      <a:endParaRPr lang="en-SE" sz="1400" b="1" dirty="0"/>
                    </a:p>
                  </a:txBody>
                  <a:tcPr/>
                </a:tc>
                <a:tc>
                  <a:txBody>
                    <a:bodyPr/>
                    <a:lstStyle/>
                    <a:p>
                      <a:r>
                        <a:rPr lang="en-SE" sz="1400" b="1" dirty="0"/>
                        <a:t>ODIN</a:t>
                      </a:r>
                    </a:p>
                  </a:txBody>
                  <a:tcPr/>
                </a:tc>
                <a:tc>
                  <a:txBody>
                    <a:bodyPr/>
                    <a:lstStyle/>
                    <a:p>
                      <a:endParaRPr lang="en-SE" sz="1400" b="0" dirty="0"/>
                    </a:p>
                  </a:txBody>
                  <a:tcPr/>
                </a:tc>
                <a:tc>
                  <a:txBody>
                    <a:bodyPr/>
                    <a:lstStyle/>
                    <a:p>
                      <a:endParaRPr lang="en-SE" sz="1400" b="0" dirty="0"/>
                    </a:p>
                  </a:txBody>
                  <a:tcPr/>
                </a:tc>
                <a:tc>
                  <a:txBody>
                    <a:bodyPr/>
                    <a:lstStyle/>
                    <a:p>
                      <a:r>
                        <a:rPr lang="en-SE" sz="1400" b="0" dirty="0"/>
                        <a:t>Tortion/rotation rig</a:t>
                      </a:r>
                    </a:p>
                  </a:txBody>
                  <a:tcPr/>
                </a:tc>
                <a:tc>
                  <a:txBody>
                    <a:bodyPr/>
                    <a:lstStyle/>
                    <a:p>
                      <a:r>
                        <a:rPr lang="en-SE" sz="1400" b="0" dirty="0"/>
                        <a:t>07.25-03.26</a:t>
                      </a:r>
                    </a:p>
                  </a:txBody>
                  <a:tcPr/>
                </a:tc>
                <a:extLst>
                  <a:ext uri="{0D108BD9-81ED-4DB2-BD59-A6C34878D82A}">
                    <a16:rowId xmlns:a16="http://schemas.microsoft.com/office/drawing/2014/main" val="1622810228"/>
                  </a:ext>
                </a:extLst>
              </a:tr>
              <a:tr h="306000">
                <a:tc rowSpan="4">
                  <a:txBody>
                    <a:bodyPr/>
                    <a:lstStyle/>
                    <a:p>
                      <a:pPr algn="ctr"/>
                      <a:r>
                        <a:rPr lang="en-SE" sz="1400" b="1" dirty="0"/>
                        <a:t>TRANCHE 2</a:t>
                      </a:r>
                    </a:p>
                  </a:txBody>
                  <a:tcPr vert="vert270"/>
                </a:tc>
                <a:tc>
                  <a:txBody>
                    <a:bodyPr/>
                    <a:lstStyle/>
                    <a:p>
                      <a:r>
                        <a:rPr lang="en-SE" sz="1400" b="1" dirty="0"/>
                        <a:t>ESTIA</a:t>
                      </a:r>
                    </a:p>
                  </a:txBody>
                  <a:tcPr/>
                </a:tc>
                <a:tc>
                  <a:txBody>
                    <a:bodyPr/>
                    <a:lstStyle/>
                    <a:p>
                      <a:r>
                        <a:rPr lang="en-SE" sz="1400" b="0" dirty="0"/>
                        <a:t>2.5 T WBM/Flow cryostat</a:t>
                      </a:r>
                    </a:p>
                  </a:txBody>
                  <a:tcPr/>
                </a:tc>
                <a:tc>
                  <a:txBody>
                    <a:bodyPr/>
                    <a:lstStyle/>
                    <a:p>
                      <a:r>
                        <a:rPr lang="en-SE" sz="1400" b="0" dirty="0"/>
                        <a:t>07.25-12.25</a:t>
                      </a:r>
                    </a:p>
                  </a:txBody>
                  <a:tcPr/>
                </a:tc>
                <a:tc>
                  <a:txBody>
                    <a:bodyPr/>
                    <a:lstStyle/>
                    <a:p>
                      <a:endParaRPr lang="en-SE" sz="1400" b="0"/>
                    </a:p>
                  </a:txBody>
                  <a:tcPr/>
                </a:tc>
                <a:tc>
                  <a:txBody>
                    <a:bodyPr/>
                    <a:lstStyle/>
                    <a:p>
                      <a:endParaRPr lang="en-SE" sz="1400" b="0" dirty="0"/>
                    </a:p>
                  </a:txBody>
                  <a:tcPr/>
                </a:tc>
                <a:extLst>
                  <a:ext uri="{0D108BD9-81ED-4DB2-BD59-A6C34878D82A}">
                    <a16:rowId xmlns:a16="http://schemas.microsoft.com/office/drawing/2014/main" val="2682103978"/>
                  </a:ext>
                </a:extLst>
              </a:tr>
              <a:tr h="306000">
                <a:tc vMerge="1">
                  <a:txBody>
                    <a:bodyPr/>
                    <a:lstStyle/>
                    <a:p>
                      <a:endParaRPr lang="en-SE" sz="1400" b="1" dirty="0"/>
                    </a:p>
                  </a:txBody>
                  <a:tcPr/>
                </a:tc>
                <a:tc>
                  <a:txBody>
                    <a:bodyPr/>
                    <a:lstStyle/>
                    <a:p>
                      <a:r>
                        <a:rPr lang="en-SE" sz="1400" b="1" dirty="0"/>
                        <a:t>SKADI</a:t>
                      </a:r>
                    </a:p>
                  </a:txBody>
                  <a:tcPr/>
                </a:tc>
                <a:tc>
                  <a:txBody>
                    <a:bodyPr/>
                    <a:lstStyle/>
                    <a:p>
                      <a:endParaRPr lang="en-SE" sz="1400" b="0" dirty="0"/>
                    </a:p>
                  </a:txBody>
                  <a:tcPr/>
                </a:tc>
                <a:tc>
                  <a:txBody>
                    <a:bodyPr/>
                    <a:lstStyle/>
                    <a:p>
                      <a:endParaRPr lang="en-SE" sz="1400" b="0" dirty="0"/>
                    </a:p>
                  </a:txBody>
                  <a:tcPr/>
                </a:tc>
                <a:tc>
                  <a:txBody>
                    <a:bodyPr/>
                    <a:lstStyle/>
                    <a:p>
                      <a:r>
                        <a:rPr lang="en-SE" sz="1400" b="0" dirty="0"/>
                        <a:t>Electromagnet</a:t>
                      </a:r>
                    </a:p>
                  </a:txBody>
                  <a:tcPr/>
                </a:tc>
                <a:tc>
                  <a:txBody>
                    <a:bodyPr/>
                    <a:lstStyle/>
                    <a:p>
                      <a:r>
                        <a:rPr lang="en-SE" sz="1400" b="0" dirty="0"/>
                        <a:t>10.26-06.27</a:t>
                      </a:r>
                    </a:p>
                  </a:txBody>
                  <a:tcPr/>
                </a:tc>
                <a:extLst>
                  <a:ext uri="{0D108BD9-81ED-4DB2-BD59-A6C34878D82A}">
                    <a16:rowId xmlns:a16="http://schemas.microsoft.com/office/drawing/2014/main" val="230141673"/>
                  </a:ext>
                </a:extLst>
              </a:tr>
              <a:tr h="306000">
                <a:tc vMerge="1">
                  <a:txBody>
                    <a:bodyPr/>
                    <a:lstStyle/>
                    <a:p>
                      <a:endParaRPr lang="en-SE" sz="1400" b="1" dirty="0"/>
                    </a:p>
                  </a:txBody>
                  <a:tcPr/>
                </a:tc>
                <a:tc>
                  <a:txBody>
                    <a:bodyPr/>
                    <a:lstStyle/>
                    <a:p>
                      <a:r>
                        <a:rPr lang="en-SE" sz="1400" b="1" dirty="0"/>
                        <a:t>BEER</a:t>
                      </a:r>
                    </a:p>
                  </a:txBody>
                  <a:tcPr/>
                </a:tc>
                <a:tc>
                  <a:txBody>
                    <a:bodyPr/>
                    <a:lstStyle/>
                    <a:p>
                      <a:r>
                        <a:rPr lang="en-SE" sz="1400" b="0" dirty="0"/>
                        <a:t>60kN stress rig</a:t>
                      </a:r>
                    </a:p>
                  </a:txBody>
                  <a:tcPr/>
                </a:tc>
                <a:tc>
                  <a:txBody>
                    <a:bodyPr/>
                    <a:lstStyle/>
                    <a:p>
                      <a:r>
                        <a:rPr lang="en-SE" sz="1400" b="0" dirty="0"/>
                        <a:t>07.26-12.26</a:t>
                      </a:r>
                    </a:p>
                  </a:txBody>
                  <a:tcPr/>
                </a:tc>
                <a:tc>
                  <a:txBody>
                    <a:bodyPr/>
                    <a:lstStyle/>
                    <a:p>
                      <a:r>
                        <a:rPr lang="en-SE" sz="1400" b="0" dirty="0"/>
                        <a:t>Dilatometer</a:t>
                      </a:r>
                    </a:p>
                  </a:txBody>
                  <a:tcPr/>
                </a:tc>
                <a:tc>
                  <a:txBody>
                    <a:bodyPr/>
                    <a:lstStyle/>
                    <a:p>
                      <a:r>
                        <a:rPr lang="en-SE" sz="1400" b="0" dirty="0"/>
                        <a:t>01.27-09.27</a:t>
                      </a:r>
                    </a:p>
                  </a:txBody>
                  <a:tcPr/>
                </a:tc>
                <a:extLst>
                  <a:ext uri="{0D108BD9-81ED-4DB2-BD59-A6C34878D82A}">
                    <a16:rowId xmlns:a16="http://schemas.microsoft.com/office/drawing/2014/main" val="2279964709"/>
                  </a:ext>
                </a:extLst>
              </a:tr>
              <a:tr h="306000">
                <a:tc vMerge="1">
                  <a:txBody>
                    <a:bodyPr/>
                    <a:lstStyle/>
                    <a:p>
                      <a:endParaRPr lang="en-SE" sz="1400" b="1" dirty="0"/>
                    </a:p>
                  </a:txBody>
                  <a:tcPr/>
                </a:tc>
                <a:tc>
                  <a:txBody>
                    <a:bodyPr/>
                    <a:lstStyle/>
                    <a:p>
                      <a:r>
                        <a:rPr lang="en-SE" sz="1400" b="1" dirty="0"/>
                        <a:t>MAGIC</a:t>
                      </a:r>
                    </a:p>
                  </a:txBody>
                  <a:tcPr/>
                </a:tc>
                <a:tc>
                  <a:txBody>
                    <a:bodyPr/>
                    <a:lstStyle/>
                    <a:p>
                      <a:r>
                        <a:rPr lang="en-SE" sz="1400" b="0" dirty="0"/>
                        <a:t>8T magnet / Wet cryostat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04.26-09.26</a:t>
                      </a:r>
                    </a:p>
                  </a:txBody>
                  <a:tcPr/>
                </a:tc>
                <a:tc>
                  <a:txBody>
                    <a:bodyPr/>
                    <a:lstStyle/>
                    <a:p>
                      <a:endParaRPr lang="en-SE" sz="1400" b="0"/>
                    </a:p>
                  </a:txBody>
                  <a:tcPr/>
                </a:tc>
                <a:tc>
                  <a:txBody>
                    <a:bodyPr/>
                    <a:lstStyle/>
                    <a:p>
                      <a:endParaRPr lang="en-SE" sz="1400" b="0" dirty="0"/>
                    </a:p>
                  </a:txBody>
                  <a:tcPr/>
                </a:tc>
                <a:extLst>
                  <a:ext uri="{0D108BD9-81ED-4DB2-BD59-A6C34878D82A}">
                    <a16:rowId xmlns:a16="http://schemas.microsoft.com/office/drawing/2014/main" val="3435324102"/>
                  </a:ext>
                </a:extLst>
              </a:tr>
              <a:tr h="306000">
                <a:tc rowSpan="5">
                  <a:txBody>
                    <a:bodyPr/>
                    <a:lstStyle/>
                    <a:p>
                      <a:pPr algn="ctr"/>
                      <a:r>
                        <a:rPr lang="en-SE" sz="1400" b="1" dirty="0"/>
                        <a:t>TRANCHE 3</a:t>
                      </a:r>
                    </a:p>
                  </a:txBody>
                  <a:tcPr vert="vert270"/>
                </a:tc>
                <a:tc>
                  <a:txBody>
                    <a:bodyPr/>
                    <a:lstStyle/>
                    <a:p>
                      <a:r>
                        <a:rPr lang="en-SE" sz="1400" b="1" dirty="0"/>
                        <a:t>HEIMDAL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ILL-Type furnace/Dry cryostat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10.26-03.27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E" sz="1400" b="0" dirty="0"/>
                    </a:p>
                  </a:txBody>
                  <a:tcPr/>
                </a:tc>
                <a:tc>
                  <a:txBody>
                    <a:bodyPr/>
                    <a:lstStyle/>
                    <a:p>
                      <a:endParaRPr lang="en-SE" sz="1400" b="0"/>
                    </a:p>
                  </a:txBody>
                  <a:tcPr/>
                </a:tc>
                <a:tc>
                  <a:txBody>
                    <a:bodyPr/>
                    <a:lstStyle/>
                    <a:p>
                      <a:endParaRPr lang="en-SE" sz="1400" b="0" dirty="0"/>
                    </a:p>
                  </a:txBody>
                  <a:tcPr/>
                </a:tc>
                <a:extLst>
                  <a:ext uri="{0D108BD9-81ED-4DB2-BD59-A6C34878D82A}">
                    <a16:rowId xmlns:a16="http://schemas.microsoft.com/office/drawing/2014/main" val="3125615226"/>
                  </a:ext>
                </a:extLst>
              </a:tr>
              <a:tr h="306000">
                <a:tc vMerge="1">
                  <a:txBody>
                    <a:bodyPr/>
                    <a:lstStyle/>
                    <a:p>
                      <a:endParaRPr lang="en-SE" sz="1400" b="1" dirty="0"/>
                    </a:p>
                  </a:txBody>
                  <a:tcPr/>
                </a:tc>
                <a:tc>
                  <a:txBody>
                    <a:bodyPr/>
                    <a:lstStyle/>
                    <a:p>
                      <a:r>
                        <a:rPr lang="en-SE" sz="1400" b="1" dirty="0"/>
                        <a:t>T-REX</a:t>
                      </a:r>
                    </a:p>
                  </a:txBody>
                  <a:tcPr/>
                </a:tc>
                <a:tc>
                  <a:txBody>
                    <a:bodyPr/>
                    <a:lstStyle/>
                    <a:p>
                      <a:r>
                        <a:rPr lang="en-SE" sz="1400" b="0" dirty="0"/>
                        <a:t>Wet cryostat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07.26-12.26</a:t>
                      </a:r>
                    </a:p>
                  </a:txBody>
                  <a:tcPr/>
                </a:tc>
                <a:tc>
                  <a:txBody>
                    <a:bodyPr/>
                    <a:lstStyle/>
                    <a:p>
                      <a:r>
                        <a:rPr lang="en-SE" sz="1400" b="0" dirty="0"/>
                        <a:t>He3 insert</a:t>
                      </a:r>
                    </a:p>
                  </a:txBody>
                  <a:tcPr/>
                </a:tc>
                <a:tc>
                  <a:txBody>
                    <a:bodyPr/>
                    <a:lstStyle/>
                    <a:p>
                      <a:r>
                        <a:rPr lang="en-SE" sz="1400" b="0" dirty="0"/>
                        <a:t>01.27-09.27</a:t>
                      </a:r>
                    </a:p>
                  </a:txBody>
                  <a:tcPr/>
                </a:tc>
                <a:extLst>
                  <a:ext uri="{0D108BD9-81ED-4DB2-BD59-A6C34878D82A}">
                    <a16:rowId xmlns:a16="http://schemas.microsoft.com/office/drawing/2014/main" val="845156535"/>
                  </a:ext>
                </a:extLst>
              </a:tr>
              <a:tr h="306000">
                <a:tc vMerge="1">
                  <a:txBody>
                    <a:bodyPr/>
                    <a:lstStyle/>
                    <a:p>
                      <a:endParaRPr lang="en-SE" sz="1400" b="1" dirty="0"/>
                    </a:p>
                  </a:txBody>
                  <a:tcPr/>
                </a:tc>
                <a:tc>
                  <a:txBody>
                    <a:bodyPr/>
                    <a:lstStyle/>
                    <a:p>
                      <a:r>
                        <a:rPr lang="en-SE" sz="1400" b="1" dirty="0"/>
                        <a:t>MIRACLES</a:t>
                      </a:r>
                    </a:p>
                  </a:txBody>
                  <a:tcPr/>
                </a:tc>
                <a:tc>
                  <a:txBody>
                    <a:bodyPr/>
                    <a:lstStyle/>
                    <a:p>
                      <a:r>
                        <a:rPr lang="en-SE" sz="1400" b="0" dirty="0"/>
                        <a:t>Dry cryofurnace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07.26-12.26</a:t>
                      </a:r>
                    </a:p>
                  </a:txBody>
                  <a:tcPr/>
                </a:tc>
                <a:tc>
                  <a:txBody>
                    <a:bodyPr/>
                    <a:lstStyle/>
                    <a:p>
                      <a:r>
                        <a:rPr lang="en-SE" sz="1400" b="0" dirty="0"/>
                        <a:t>Wet cryostat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400" b="0" dirty="0"/>
                        <a:t>01.27-09.27</a:t>
                      </a:r>
                    </a:p>
                  </a:txBody>
                  <a:tcPr/>
                </a:tc>
                <a:extLst>
                  <a:ext uri="{0D108BD9-81ED-4DB2-BD59-A6C34878D82A}">
                    <a16:rowId xmlns:a16="http://schemas.microsoft.com/office/drawing/2014/main" val="2340969911"/>
                  </a:ext>
                </a:extLst>
              </a:tr>
              <a:tr h="306000">
                <a:tc vMerge="1">
                  <a:txBody>
                    <a:bodyPr/>
                    <a:lstStyle/>
                    <a:p>
                      <a:endParaRPr lang="en-SE" sz="1400" b="1" dirty="0"/>
                    </a:p>
                  </a:txBody>
                  <a:tcPr/>
                </a:tc>
                <a:tc>
                  <a:txBody>
                    <a:bodyPr/>
                    <a:lstStyle/>
                    <a:p>
                      <a:r>
                        <a:rPr lang="en-SE" sz="1400" b="1" dirty="0"/>
                        <a:t>CSPEC</a:t>
                      </a:r>
                    </a:p>
                  </a:txBody>
                  <a:tcPr/>
                </a:tc>
                <a:tc>
                  <a:txBody>
                    <a:bodyPr/>
                    <a:lstStyle/>
                    <a:p>
                      <a:r>
                        <a:rPr lang="en-SE" sz="1400" b="0" dirty="0"/>
                        <a:t>Rotation stick</a:t>
                      </a:r>
                    </a:p>
                  </a:txBody>
                  <a:tcPr/>
                </a:tc>
                <a:tc>
                  <a:txBody>
                    <a:bodyPr/>
                    <a:lstStyle/>
                    <a:p>
                      <a:r>
                        <a:rPr lang="en-SE" sz="1400" b="0" dirty="0"/>
                        <a:t>10.26-03.27</a:t>
                      </a:r>
                    </a:p>
                  </a:txBody>
                  <a:tcPr/>
                </a:tc>
                <a:tc>
                  <a:txBody>
                    <a:bodyPr/>
                    <a:lstStyle/>
                    <a:p>
                      <a:r>
                        <a:rPr lang="en-SE" sz="1400" b="0" dirty="0"/>
                        <a:t>Spectro magnet</a:t>
                      </a:r>
                    </a:p>
                  </a:txBody>
                  <a:tcPr/>
                </a:tc>
                <a:tc>
                  <a:txBody>
                    <a:bodyPr/>
                    <a:lstStyle/>
                    <a:p>
                      <a:r>
                        <a:rPr lang="en-SE" sz="1400" b="0" dirty="0"/>
                        <a:t>04.27-12.27</a:t>
                      </a:r>
                    </a:p>
                  </a:txBody>
                  <a:tcPr/>
                </a:tc>
                <a:extLst>
                  <a:ext uri="{0D108BD9-81ED-4DB2-BD59-A6C34878D82A}">
                    <a16:rowId xmlns:a16="http://schemas.microsoft.com/office/drawing/2014/main" val="1270777043"/>
                  </a:ext>
                </a:extLst>
              </a:tr>
              <a:tr h="306000">
                <a:tc vMerge="1">
                  <a:txBody>
                    <a:bodyPr/>
                    <a:lstStyle/>
                    <a:p>
                      <a:endParaRPr lang="en-SE" sz="1400" b="1" dirty="0"/>
                    </a:p>
                  </a:txBody>
                  <a:tcPr/>
                </a:tc>
                <a:tc>
                  <a:txBody>
                    <a:bodyPr/>
                    <a:lstStyle/>
                    <a:p>
                      <a:r>
                        <a:rPr lang="en-SE" sz="1400" b="1" dirty="0"/>
                        <a:t>VESPA</a:t>
                      </a:r>
                    </a:p>
                  </a:txBody>
                  <a:tcPr/>
                </a:tc>
                <a:tc>
                  <a:txBody>
                    <a:bodyPr/>
                    <a:lstStyle/>
                    <a:p>
                      <a:r>
                        <a:rPr lang="en-SE" sz="1400" b="0" dirty="0"/>
                        <a:t>Dry cryostat</a:t>
                      </a:r>
                    </a:p>
                  </a:txBody>
                  <a:tcPr/>
                </a:tc>
                <a:tc>
                  <a:txBody>
                    <a:bodyPr/>
                    <a:lstStyle/>
                    <a:p>
                      <a:r>
                        <a:rPr lang="en-SE" sz="1400" b="0" dirty="0"/>
                        <a:t>04.27-09.27</a:t>
                      </a:r>
                    </a:p>
                  </a:txBody>
                  <a:tcPr/>
                </a:tc>
                <a:tc>
                  <a:txBody>
                    <a:bodyPr/>
                    <a:lstStyle/>
                    <a:p>
                      <a:endParaRPr lang="en-SE" sz="1400" b="0" dirty="0"/>
                    </a:p>
                  </a:txBody>
                  <a:tcPr/>
                </a:tc>
                <a:tc>
                  <a:txBody>
                    <a:bodyPr/>
                    <a:lstStyle/>
                    <a:p>
                      <a:endParaRPr lang="en-SE" sz="1400" b="0" dirty="0"/>
                    </a:p>
                  </a:txBody>
                  <a:tcPr/>
                </a:tc>
                <a:extLst>
                  <a:ext uri="{0D108BD9-81ED-4DB2-BD59-A6C34878D82A}">
                    <a16:rowId xmlns:a16="http://schemas.microsoft.com/office/drawing/2014/main" val="1498404345"/>
                  </a:ext>
                </a:extLst>
              </a:tr>
            </a:tbl>
          </a:graphicData>
        </a:graphic>
      </p:graphicFrame>
    </p:spTree>
    <p:extLst>
      <p:ext uri="{BB962C8B-B14F-4D97-AF65-F5344CB8AC3E}">
        <p14:creationId xmlns:p14="http://schemas.microsoft.com/office/powerpoint/2010/main" val="39278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1">
            <a:extLst>
              <a:ext uri="{FF2B5EF4-FFF2-40B4-BE49-F238E27FC236}">
                <a16:creationId xmlns:a16="http://schemas.microsoft.com/office/drawing/2014/main" id="{9B79EAB6-AA51-1F61-D7DF-AD65CC42C6E3}"/>
              </a:ext>
            </a:extLst>
          </p:cNvPr>
          <p:cNvSpPr txBox="1">
            <a:spLocks/>
          </p:cNvSpPr>
          <p:nvPr/>
        </p:nvSpPr>
        <p:spPr>
          <a:xfrm>
            <a:off x="1230491" y="2169209"/>
            <a:ext cx="9789934" cy="246261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dirty="0">
                <a:solidFill>
                  <a:schemeClr val="bg1"/>
                </a:solidFill>
              </a:rPr>
              <a:t>Labs and workshops</a:t>
            </a:r>
          </a:p>
        </p:txBody>
      </p:sp>
      <p:sp>
        <p:nvSpPr>
          <p:cNvPr id="6" name="Platshållare för text 13">
            <a:extLst>
              <a:ext uri="{FF2B5EF4-FFF2-40B4-BE49-F238E27FC236}">
                <a16:creationId xmlns:a16="http://schemas.microsoft.com/office/drawing/2014/main" id="{74735C7A-372F-46C4-FE44-6720601A254A}"/>
              </a:ext>
            </a:extLst>
          </p:cNvPr>
          <p:cNvSpPr txBox="1">
            <a:spLocks/>
          </p:cNvSpPr>
          <p:nvPr/>
        </p:nvSpPr>
        <p:spPr>
          <a:xfrm>
            <a:off x="1230491" y="1051132"/>
            <a:ext cx="4255909" cy="829149"/>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4800" dirty="0">
                <a:solidFill>
                  <a:schemeClr val="bg1"/>
                </a:solidFill>
              </a:rPr>
              <a:t>5</a:t>
            </a:r>
          </a:p>
        </p:txBody>
      </p:sp>
    </p:spTree>
    <p:extLst>
      <p:ext uri="{BB962C8B-B14F-4D97-AF65-F5344CB8AC3E}">
        <p14:creationId xmlns:p14="http://schemas.microsoft.com/office/powerpoint/2010/main" val="7194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Main workshops used</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17</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B02 and E03</a:t>
            </a:r>
          </a:p>
        </p:txBody>
      </p:sp>
      <p:pic>
        <p:nvPicPr>
          <p:cNvPr id="12" name="Picture 11">
            <a:extLst>
              <a:ext uri="{FF2B5EF4-FFF2-40B4-BE49-F238E27FC236}">
                <a16:creationId xmlns:a16="http://schemas.microsoft.com/office/drawing/2014/main" id="{F0702AF1-71D3-BE4E-B069-94138E6ECA4D}"/>
              </a:ext>
            </a:extLst>
          </p:cNvPr>
          <p:cNvPicPr>
            <a:picLocks noChangeAspect="1"/>
          </p:cNvPicPr>
          <p:nvPr/>
        </p:nvPicPr>
        <p:blipFill>
          <a:blip r:embed="rId2"/>
          <a:stretch>
            <a:fillRect/>
          </a:stretch>
        </p:blipFill>
        <p:spPr>
          <a:xfrm rot="5400000">
            <a:off x="5498940" y="4368791"/>
            <a:ext cx="2124105" cy="1593079"/>
          </a:xfrm>
          <a:prstGeom prst="rect">
            <a:avLst/>
          </a:prstGeom>
        </p:spPr>
      </p:pic>
      <p:pic>
        <p:nvPicPr>
          <p:cNvPr id="13" name="Picture 12">
            <a:extLst>
              <a:ext uri="{FF2B5EF4-FFF2-40B4-BE49-F238E27FC236}">
                <a16:creationId xmlns:a16="http://schemas.microsoft.com/office/drawing/2014/main" id="{AEBB5F19-99E5-53F0-350C-57104BFFE76F}"/>
              </a:ext>
            </a:extLst>
          </p:cNvPr>
          <p:cNvPicPr>
            <a:picLocks noChangeAspect="1"/>
          </p:cNvPicPr>
          <p:nvPr/>
        </p:nvPicPr>
        <p:blipFill>
          <a:blip r:embed="rId3"/>
          <a:stretch>
            <a:fillRect/>
          </a:stretch>
        </p:blipFill>
        <p:spPr>
          <a:xfrm rot="5400000">
            <a:off x="7778601" y="3026570"/>
            <a:ext cx="1953118" cy="1464838"/>
          </a:xfrm>
          <a:prstGeom prst="rect">
            <a:avLst/>
          </a:prstGeom>
        </p:spPr>
      </p:pic>
      <p:pic>
        <p:nvPicPr>
          <p:cNvPr id="14" name="Picture 13">
            <a:extLst>
              <a:ext uri="{FF2B5EF4-FFF2-40B4-BE49-F238E27FC236}">
                <a16:creationId xmlns:a16="http://schemas.microsoft.com/office/drawing/2014/main" id="{13663E28-4D57-2B95-FD7B-E378CEFF3DE8}"/>
              </a:ext>
            </a:extLst>
          </p:cNvPr>
          <p:cNvPicPr>
            <a:picLocks noChangeAspect="1"/>
          </p:cNvPicPr>
          <p:nvPr/>
        </p:nvPicPr>
        <p:blipFill>
          <a:blip r:embed="rId4"/>
          <a:stretch>
            <a:fillRect/>
          </a:stretch>
        </p:blipFill>
        <p:spPr>
          <a:xfrm>
            <a:off x="9487579" y="2168487"/>
            <a:ext cx="2516475" cy="1887356"/>
          </a:xfrm>
          <a:prstGeom prst="rect">
            <a:avLst/>
          </a:prstGeom>
        </p:spPr>
      </p:pic>
      <p:pic>
        <p:nvPicPr>
          <p:cNvPr id="15" name="Picture 14">
            <a:extLst>
              <a:ext uri="{FF2B5EF4-FFF2-40B4-BE49-F238E27FC236}">
                <a16:creationId xmlns:a16="http://schemas.microsoft.com/office/drawing/2014/main" id="{32CB4C09-FE98-AA00-45BE-2B150DB22998}"/>
              </a:ext>
            </a:extLst>
          </p:cNvPr>
          <p:cNvPicPr>
            <a:picLocks noChangeAspect="1"/>
          </p:cNvPicPr>
          <p:nvPr/>
        </p:nvPicPr>
        <p:blipFill>
          <a:blip r:embed="rId5"/>
          <a:stretch>
            <a:fillRect/>
          </a:stretch>
        </p:blipFill>
        <p:spPr>
          <a:xfrm>
            <a:off x="7303956" y="4835900"/>
            <a:ext cx="2283178" cy="1712384"/>
          </a:xfrm>
          <a:prstGeom prst="rect">
            <a:avLst/>
          </a:prstGeom>
        </p:spPr>
      </p:pic>
      <p:pic>
        <p:nvPicPr>
          <p:cNvPr id="16" name="Picture 15">
            <a:extLst>
              <a:ext uri="{FF2B5EF4-FFF2-40B4-BE49-F238E27FC236}">
                <a16:creationId xmlns:a16="http://schemas.microsoft.com/office/drawing/2014/main" id="{C2921B28-B34E-0CEA-A580-147A0103980D}"/>
              </a:ext>
            </a:extLst>
          </p:cNvPr>
          <p:cNvPicPr>
            <a:picLocks noChangeAspect="1"/>
          </p:cNvPicPr>
          <p:nvPr/>
        </p:nvPicPr>
        <p:blipFill>
          <a:blip r:embed="rId6"/>
          <a:stretch>
            <a:fillRect/>
          </a:stretch>
        </p:blipFill>
        <p:spPr>
          <a:xfrm>
            <a:off x="7845543" y="1153337"/>
            <a:ext cx="2283178" cy="1712384"/>
          </a:xfrm>
          <a:prstGeom prst="rect">
            <a:avLst/>
          </a:prstGeom>
        </p:spPr>
      </p:pic>
      <p:pic>
        <p:nvPicPr>
          <p:cNvPr id="17" name="Picture 16">
            <a:extLst>
              <a:ext uri="{FF2B5EF4-FFF2-40B4-BE49-F238E27FC236}">
                <a16:creationId xmlns:a16="http://schemas.microsoft.com/office/drawing/2014/main" id="{42087D8F-7931-63EC-A961-A7D991697163}"/>
              </a:ext>
            </a:extLst>
          </p:cNvPr>
          <p:cNvPicPr>
            <a:picLocks noChangeAspect="1"/>
          </p:cNvPicPr>
          <p:nvPr/>
        </p:nvPicPr>
        <p:blipFill>
          <a:blip r:embed="rId7"/>
          <a:stretch>
            <a:fillRect/>
          </a:stretch>
        </p:blipFill>
        <p:spPr>
          <a:xfrm>
            <a:off x="9776743" y="4541598"/>
            <a:ext cx="2208145" cy="1656109"/>
          </a:xfrm>
          <a:prstGeom prst="rect">
            <a:avLst/>
          </a:prstGeom>
        </p:spPr>
      </p:pic>
      <p:pic>
        <p:nvPicPr>
          <p:cNvPr id="19" name="Picture 18">
            <a:extLst>
              <a:ext uri="{FF2B5EF4-FFF2-40B4-BE49-F238E27FC236}">
                <a16:creationId xmlns:a16="http://schemas.microsoft.com/office/drawing/2014/main" id="{855EBFF3-1C5E-9BE3-3D17-ED9379B032D3}"/>
              </a:ext>
            </a:extLst>
          </p:cNvPr>
          <p:cNvPicPr>
            <a:picLocks noChangeAspect="1"/>
          </p:cNvPicPr>
          <p:nvPr/>
        </p:nvPicPr>
        <p:blipFill>
          <a:blip r:embed="rId8"/>
          <a:stretch>
            <a:fillRect/>
          </a:stretch>
        </p:blipFill>
        <p:spPr>
          <a:xfrm>
            <a:off x="5895676" y="2576892"/>
            <a:ext cx="2217038" cy="1662778"/>
          </a:xfrm>
          <a:prstGeom prst="rect">
            <a:avLst/>
          </a:prstGeom>
        </p:spPr>
      </p:pic>
      <p:sp>
        <p:nvSpPr>
          <p:cNvPr id="3" name="TextBox 2">
            <a:extLst>
              <a:ext uri="{FF2B5EF4-FFF2-40B4-BE49-F238E27FC236}">
                <a16:creationId xmlns:a16="http://schemas.microsoft.com/office/drawing/2014/main" id="{B8F8B88D-9431-FAF5-3C5A-562C3662016A}"/>
              </a:ext>
            </a:extLst>
          </p:cNvPr>
          <p:cNvSpPr txBox="1"/>
          <p:nvPr/>
        </p:nvSpPr>
        <p:spPr>
          <a:xfrm>
            <a:off x="788276" y="1965996"/>
            <a:ext cx="5813258" cy="646331"/>
          </a:xfrm>
          <a:prstGeom prst="rect">
            <a:avLst/>
          </a:prstGeom>
          <a:noFill/>
        </p:spPr>
        <p:txBody>
          <a:bodyPr wrap="none" rtlCol="0">
            <a:spAutoFit/>
          </a:bodyPr>
          <a:lstStyle/>
          <a:p>
            <a:pPr marL="285750" indent="-285750" algn="l">
              <a:buFont typeface="Wingdings" pitchFamily="2" charset="2"/>
              <a:buChar char="§"/>
            </a:pPr>
            <a:r>
              <a:rPr lang="en-SE" dirty="0">
                <a:solidFill>
                  <a:srgbClr val="666666"/>
                </a:solidFill>
              </a:rPr>
              <a:t>B02: Used by ECDC for testing of control integration </a:t>
            </a:r>
          </a:p>
          <a:p>
            <a:pPr marL="285750" indent="-285750" algn="l">
              <a:buFont typeface="Wingdings" pitchFamily="2" charset="2"/>
              <a:buChar char="§"/>
            </a:pPr>
            <a:r>
              <a:rPr lang="en-SE" dirty="0">
                <a:solidFill>
                  <a:srgbClr val="666666"/>
                </a:solidFill>
              </a:rPr>
              <a:t>E03: Main MSPS operational workshop</a:t>
            </a:r>
          </a:p>
        </p:txBody>
      </p:sp>
      <p:pic>
        <p:nvPicPr>
          <p:cNvPr id="4" name="Picture 3">
            <a:extLst>
              <a:ext uri="{FF2B5EF4-FFF2-40B4-BE49-F238E27FC236}">
                <a16:creationId xmlns:a16="http://schemas.microsoft.com/office/drawing/2014/main" id="{F0C9C707-FE50-49FF-9EEB-2041C6CA12EB}"/>
              </a:ext>
            </a:extLst>
          </p:cNvPr>
          <p:cNvPicPr>
            <a:picLocks noChangeAspect="1"/>
          </p:cNvPicPr>
          <p:nvPr/>
        </p:nvPicPr>
        <p:blipFill>
          <a:blip r:embed="rId9"/>
          <a:stretch>
            <a:fillRect/>
          </a:stretch>
        </p:blipFill>
        <p:spPr>
          <a:xfrm>
            <a:off x="1872121" y="2739871"/>
            <a:ext cx="2484317" cy="1863238"/>
          </a:xfrm>
          <a:prstGeom prst="rect">
            <a:avLst/>
          </a:prstGeom>
        </p:spPr>
      </p:pic>
      <p:pic>
        <p:nvPicPr>
          <p:cNvPr id="7" name="Picture 6">
            <a:extLst>
              <a:ext uri="{FF2B5EF4-FFF2-40B4-BE49-F238E27FC236}">
                <a16:creationId xmlns:a16="http://schemas.microsoft.com/office/drawing/2014/main" id="{6CBFDDD1-A4D3-B65B-E5D1-C7335CDEBE81}"/>
              </a:ext>
            </a:extLst>
          </p:cNvPr>
          <p:cNvPicPr>
            <a:picLocks noChangeAspect="1"/>
          </p:cNvPicPr>
          <p:nvPr/>
        </p:nvPicPr>
        <p:blipFill>
          <a:blip r:embed="rId10"/>
          <a:stretch>
            <a:fillRect/>
          </a:stretch>
        </p:blipFill>
        <p:spPr>
          <a:xfrm rot="5400000">
            <a:off x="30025" y="3174185"/>
            <a:ext cx="2268051" cy="1701038"/>
          </a:xfrm>
          <a:prstGeom prst="rect">
            <a:avLst/>
          </a:prstGeom>
        </p:spPr>
      </p:pic>
      <p:pic>
        <p:nvPicPr>
          <p:cNvPr id="11" name="Picture 10">
            <a:extLst>
              <a:ext uri="{FF2B5EF4-FFF2-40B4-BE49-F238E27FC236}">
                <a16:creationId xmlns:a16="http://schemas.microsoft.com/office/drawing/2014/main" id="{A1E26738-0043-2767-992E-A94B3FB11A8B}"/>
              </a:ext>
            </a:extLst>
          </p:cNvPr>
          <p:cNvPicPr>
            <a:picLocks noChangeAspect="1"/>
          </p:cNvPicPr>
          <p:nvPr/>
        </p:nvPicPr>
        <p:blipFill>
          <a:blip r:embed="rId11"/>
          <a:stretch>
            <a:fillRect/>
          </a:stretch>
        </p:blipFill>
        <p:spPr>
          <a:xfrm>
            <a:off x="3373027" y="4450402"/>
            <a:ext cx="2583241" cy="1937431"/>
          </a:xfrm>
          <a:prstGeom prst="rect">
            <a:avLst/>
          </a:prstGeom>
        </p:spPr>
      </p:pic>
      <p:pic>
        <p:nvPicPr>
          <p:cNvPr id="6" name="Picture 5">
            <a:extLst>
              <a:ext uri="{FF2B5EF4-FFF2-40B4-BE49-F238E27FC236}">
                <a16:creationId xmlns:a16="http://schemas.microsoft.com/office/drawing/2014/main" id="{9E2ADAB6-26E8-CB65-8EC9-A47BD94BEE83}"/>
              </a:ext>
            </a:extLst>
          </p:cNvPr>
          <p:cNvPicPr>
            <a:picLocks noChangeAspect="1"/>
          </p:cNvPicPr>
          <p:nvPr/>
        </p:nvPicPr>
        <p:blipFill>
          <a:blip r:embed="rId12"/>
          <a:stretch>
            <a:fillRect/>
          </a:stretch>
        </p:blipFill>
        <p:spPr>
          <a:xfrm>
            <a:off x="840442" y="4995054"/>
            <a:ext cx="2217038" cy="1662778"/>
          </a:xfrm>
          <a:prstGeom prst="rect">
            <a:avLst/>
          </a:prstGeom>
        </p:spPr>
      </p:pic>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Labs &amp; workshops to install</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18</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E03 SLIME lab</a:t>
            </a:r>
          </a:p>
        </p:txBody>
      </p:sp>
      <p:sp>
        <p:nvSpPr>
          <p:cNvPr id="4" name="TextBox 3">
            <a:extLst>
              <a:ext uri="{FF2B5EF4-FFF2-40B4-BE49-F238E27FC236}">
                <a16:creationId xmlns:a16="http://schemas.microsoft.com/office/drawing/2014/main" id="{85B4A149-319B-3D15-49B6-9042408FF7A4}"/>
              </a:ext>
            </a:extLst>
          </p:cNvPr>
          <p:cNvSpPr txBox="1"/>
          <p:nvPr/>
        </p:nvSpPr>
        <p:spPr>
          <a:xfrm>
            <a:off x="713508" y="1883671"/>
            <a:ext cx="6799318" cy="3785652"/>
          </a:xfrm>
          <a:prstGeom prst="rect">
            <a:avLst/>
          </a:prstGeom>
          <a:noFill/>
        </p:spPr>
        <p:txBody>
          <a:bodyPr wrap="square" rtlCol="0">
            <a:spAutoFit/>
          </a:bodyPr>
          <a:lstStyle/>
          <a:p>
            <a:pPr marL="285750" indent="-285750" algn="l">
              <a:spcAft>
                <a:spcPts val="1200"/>
              </a:spcAft>
              <a:buFont typeface="Wingdings" pitchFamily="2" charset="2"/>
              <a:buChar char="§"/>
            </a:pPr>
            <a:r>
              <a:rPr lang="en-SE" dirty="0">
                <a:solidFill>
                  <a:srgbClr val="666666"/>
                </a:solidFill>
              </a:rPr>
              <a:t>Installation started</a:t>
            </a:r>
          </a:p>
          <a:p>
            <a:pPr marL="285750" indent="-285750" algn="l">
              <a:spcAft>
                <a:spcPts val="1200"/>
              </a:spcAft>
              <a:buFont typeface="Wingdings" pitchFamily="2" charset="2"/>
              <a:buChar char="§"/>
            </a:pPr>
            <a:r>
              <a:rPr lang="en-GB" dirty="0">
                <a:solidFill>
                  <a:srgbClr val="666666"/>
                </a:solidFill>
              </a:rPr>
              <a:t>Planned to support </a:t>
            </a:r>
            <a:r>
              <a:rPr lang="en-GB" b="1" dirty="0">
                <a:solidFill>
                  <a:srgbClr val="666666"/>
                </a:solidFill>
              </a:rPr>
              <a:t>BEER and ODIN </a:t>
            </a:r>
            <a:r>
              <a:rPr lang="en-GB" dirty="0">
                <a:solidFill>
                  <a:srgbClr val="666666"/>
                </a:solidFill>
              </a:rPr>
              <a:t>users for mechanical engineering </a:t>
            </a:r>
          </a:p>
          <a:p>
            <a:pPr marL="489600" lvl="1" indent="-32400">
              <a:spcAft>
                <a:spcPts val="1200"/>
              </a:spcAft>
              <a:buFont typeface="Wingdings" pitchFamily="2" charset="2"/>
              <a:buChar char="§"/>
            </a:pPr>
            <a:r>
              <a:rPr lang="en-GB" dirty="0">
                <a:solidFill>
                  <a:srgbClr val="666666"/>
                </a:solidFill>
              </a:rPr>
              <a:t> Deformation rigs</a:t>
            </a:r>
          </a:p>
          <a:p>
            <a:pPr marL="489600" lvl="1" indent="-32400">
              <a:spcAft>
                <a:spcPts val="1200"/>
              </a:spcAft>
              <a:buFont typeface="Wingdings" pitchFamily="2" charset="2"/>
              <a:buChar char="§"/>
            </a:pPr>
            <a:r>
              <a:rPr lang="en-GB" dirty="0">
                <a:solidFill>
                  <a:srgbClr val="666666"/>
                </a:solidFill>
              </a:rPr>
              <a:t> Furnaces</a:t>
            </a:r>
          </a:p>
          <a:p>
            <a:pPr marL="489600" lvl="1" indent="-32400">
              <a:spcAft>
                <a:spcPts val="1200"/>
              </a:spcAft>
              <a:buFont typeface="Wingdings" pitchFamily="2" charset="2"/>
              <a:buChar char="§"/>
            </a:pPr>
            <a:r>
              <a:rPr lang="en-GB" dirty="0">
                <a:solidFill>
                  <a:srgbClr val="666666"/>
                </a:solidFill>
              </a:rPr>
              <a:t> Equipment for sample preparation e.g. cutting, polishing</a:t>
            </a:r>
            <a:endParaRPr lang="en-SE" dirty="0">
              <a:solidFill>
                <a:srgbClr val="666666"/>
              </a:solidFill>
            </a:endParaRPr>
          </a:p>
          <a:p>
            <a:pPr marL="285750" indent="-285750" algn="l">
              <a:spcAft>
                <a:spcPts val="1200"/>
              </a:spcAft>
              <a:buFont typeface="Wingdings" pitchFamily="2" charset="2"/>
              <a:buChar char="§"/>
            </a:pPr>
            <a:r>
              <a:rPr lang="en-SE" b="1" dirty="0">
                <a:solidFill>
                  <a:srgbClr val="666666"/>
                </a:solidFill>
              </a:rPr>
              <a:t>Suggestion</a:t>
            </a:r>
            <a:r>
              <a:rPr lang="en-SE" dirty="0">
                <a:solidFill>
                  <a:srgbClr val="666666"/>
                </a:solidFill>
              </a:rPr>
              <a:t>: Mechanical workshop and workbenches for instruments</a:t>
            </a:r>
          </a:p>
          <a:p>
            <a:pPr marL="32400" indent="-32400">
              <a:buFont typeface="Wingdings" pitchFamily="2" charset="2"/>
              <a:buChar char="§"/>
            </a:pPr>
            <a:endParaRPr lang="en-GB" dirty="0">
              <a:solidFill>
                <a:schemeClr val="tx1">
                  <a:lumMod val="50000"/>
                  <a:lumOff val="50000"/>
                </a:schemeClr>
              </a:solidFill>
            </a:endParaRPr>
          </a:p>
          <a:p>
            <a:pPr marL="285750" indent="-285750" algn="l">
              <a:buFont typeface="Wingdings" pitchFamily="2" charset="2"/>
              <a:buChar char="§"/>
            </a:pPr>
            <a:endParaRPr lang="en-SE" dirty="0">
              <a:solidFill>
                <a:srgbClr val="666666"/>
              </a:solidFill>
            </a:endParaRPr>
          </a:p>
        </p:txBody>
      </p:sp>
      <p:pic>
        <p:nvPicPr>
          <p:cNvPr id="6" name="Picture 5">
            <a:extLst>
              <a:ext uri="{FF2B5EF4-FFF2-40B4-BE49-F238E27FC236}">
                <a16:creationId xmlns:a16="http://schemas.microsoft.com/office/drawing/2014/main" id="{7E52B8C7-8D33-C8B7-09E0-8D53A46116E0}"/>
              </a:ext>
            </a:extLst>
          </p:cNvPr>
          <p:cNvPicPr>
            <a:picLocks noChangeAspect="1"/>
          </p:cNvPicPr>
          <p:nvPr/>
        </p:nvPicPr>
        <p:blipFill>
          <a:blip r:embed="rId2"/>
          <a:stretch>
            <a:fillRect/>
          </a:stretch>
        </p:blipFill>
        <p:spPr>
          <a:xfrm rot="5400000">
            <a:off x="7491296" y="1917953"/>
            <a:ext cx="3838806" cy="2879105"/>
          </a:xfrm>
          <a:prstGeom prst="rect">
            <a:avLst/>
          </a:prstGeom>
        </p:spPr>
      </p:pic>
      <p:pic>
        <p:nvPicPr>
          <p:cNvPr id="9" name="Picture 8">
            <a:extLst>
              <a:ext uri="{FF2B5EF4-FFF2-40B4-BE49-F238E27FC236}">
                <a16:creationId xmlns:a16="http://schemas.microsoft.com/office/drawing/2014/main" id="{5C8161BE-5C9B-9905-7945-FF8C589B4F12}"/>
              </a:ext>
            </a:extLst>
          </p:cNvPr>
          <p:cNvPicPr>
            <a:picLocks noChangeAspect="1"/>
          </p:cNvPicPr>
          <p:nvPr/>
        </p:nvPicPr>
        <p:blipFill>
          <a:blip r:embed="rId3"/>
          <a:stretch>
            <a:fillRect/>
          </a:stretch>
        </p:blipFill>
        <p:spPr>
          <a:xfrm>
            <a:off x="9525093" y="4398186"/>
            <a:ext cx="2343259" cy="1757445"/>
          </a:xfrm>
          <a:prstGeom prst="rect">
            <a:avLst/>
          </a:prstGeom>
        </p:spPr>
      </p:pic>
      <p:pic>
        <p:nvPicPr>
          <p:cNvPr id="11" name="Picture 10">
            <a:extLst>
              <a:ext uri="{FF2B5EF4-FFF2-40B4-BE49-F238E27FC236}">
                <a16:creationId xmlns:a16="http://schemas.microsoft.com/office/drawing/2014/main" id="{CC807D7F-87EC-8895-A7F1-150F4F53F4B0}"/>
              </a:ext>
            </a:extLst>
          </p:cNvPr>
          <p:cNvPicPr>
            <a:picLocks noChangeAspect="1"/>
          </p:cNvPicPr>
          <p:nvPr/>
        </p:nvPicPr>
        <p:blipFill>
          <a:blip r:embed="rId4"/>
          <a:stretch>
            <a:fillRect/>
          </a:stretch>
        </p:blipFill>
        <p:spPr>
          <a:xfrm>
            <a:off x="6723514" y="4717826"/>
            <a:ext cx="2343259" cy="1757444"/>
          </a:xfrm>
          <a:prstGeom prst="rect">
            <a:avLst/>
          </a:prstGeom>
        </p:spPr>
      </p:pic>
    </p:spTree>
    <p:extLst>
      <p:ext uri="{BB962C8B-B14F-4D97-AF65-F5344CB8AC3E}">
        <p14:creationId xmlns:p14="http://schemas.microsoft.com/office/powerpoint/2010/main" val="390436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Labs &amp; workshops to install</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19</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p:txBody>
          <a:bodyPr/>
          <a:lstStyle/>
          <a:p>
            <a:r>
              <a:rPr lang="en-GB" dirty="0"/>
              <a:t>D08</a:t>
            </a:r>
          </a:p>
        </p:txBody>
      </p:sp>
      <p:pic>
        <p:nvPicPr>
          <p:cNvPr id="3" name="Picture 2">
            <a:extLst>
              <a:ext uri="{FF2B5EF4-FFF2-40B4-BE49-F238E27FC236}">
                <a16:creationId xmlns:a16="http://schemas.microsoft.com/office/drawing/2014/main" id="{24462731-E05F-F418-9F18-5A8A150D78BC}"/>
              </a:ext>
            </a:extLst>
          </p:cNvPr>
          <p:cNvPicPr>
            <a:picLocks noChangeAspect="1"/>
          </p:cNvPicPr>
          <p:nvPr/>
        </p:nvPicPr>
        <p:blipFill rotWithShape="1">
          <a:blip r:embed="rId2"/>
          <a:srcRect b="37291"/>
          <a:stretch/>
        </p:blipFill>
        <p:spPr>
          <a:xfrm>
            <a:off x="2866522" y="1092489"/>
            <a:ext cx="3786911" cy="4202445"/>
          </a:xfrm>
          <a:prstGeom prst="rect">
            <a:avLst/>
          </a:prstGeom>
        </p:spPr>
      </p:pic>
      <p:pic>
        <p:nvPicPr>
          <p:cNvPr id="6" name="Picture 5">
            <a:extLst>
              <a:ext uri="{FF2B5EF4-FFF2-40B4-BE49-F238E27FC236}">
                <a16:creationId xmlns:a16="http://schemas.microsoft.com/office/drawing/2014/main" id="{9AE8B5DD-9957-272C-E956-585BD0C8D879}"/>
              </a:ext>
            </a:extLst>
          </p:cNvPr>
          <p:cNvPicPr>
            <a:picLocks noChangeAspect="1"/>
          </p:cNvPicPr>
          <p:nvPr/>
        </p:nvPicPr>
        <p:blipFill rotWithShape="1">
          <a:blip r:embed="rId3"/>
          <a:srcRect t="32339" b="26570"/>
          <a:stretch/>
        </p:blipFill>
        <p:spPr>
          <a:xfrm>
            <a:off x="7749216" y="2463522"/>
            <a:ext cx="4059204" cy="3776870"/>
          </a:xfrm>
          <a:prstGeom prst="rect">
            <a:avLst/>
          </a:prstGeom>
        </p:spPr>
      </p:pic>
      <p:sp>
        <p:nvSpPr>
          <p:cNvPr id="7" name="TextBox 6">
            <a:extLst>
              <a:ext uri="{FF2B5EF4-FFF2-40B4-BE49-F238E27FC236}">
                <a16:creationId xmlns:a16="http://schemas.microsoft.com/office/drawing/2014/main" id="{1867F758-8FDE-BB81-E1A8-871D281E5058}"/>
              </a:ext>
            </a:extLst>
          </p:cNvPr>
          <p:cNvSpPr txBox="1"/>
          <p:nvPr/>
        </p:nvSpPr>
        <p:spPr>
          <a:xfrm>
            <a:off x="9203179" y="1642270"/>
            <a:ext cx="1246752" cy="369332"/>
          </a:xfrm>
          <a:prstGeom prst="rect">
            <a:avLst/>
          </a:prstGeom>
          <a:noFill/>
        </p:spPr>
        <p:txBody>
          <a:bodyPr wrap="none" rtlCol="0">
            <a:spAutoFit/>
          </a:bodyPr>
          <a:lstStyle/>
          <a:p>
            <a:pPr algn="l"/>
            <a:r>
              <a:rPr lang="en-GB" b="1" dirty="0">
                <a:solidFill>
                  <a:srgbClr val="666666"/>
                </a:solidFill>
              </a:rPr>
              <a:t>First floor</a:t>
            </a:r>
          </a:p>
        </p:txBody>
      </p:sp>
      <p:sp>
        <p:nvSpPr>
          <p:cNvPr id="9" name="Oval 8">
            <a:extLst>
              <a:ext uri="{FF2B5EF4-FFF2-40B4-BE49-F238E27FC236}">
                <a16:creationId xmlns:a16="http://schemas.microsoft.com/office/drawing/2014/main" id="{592AA068-AD02-77F3-0B33-7EB283CC6D27}"/>
              </a:ext>
            </a:extLst>
          </p:cNvPr>
          <p:cNvSpPr/>
          <p:nvPr/>
        </p:nvSpPr>
        <p:spPr>
          <a:xfrm rot="20923554">
            <a:off x="3333063" y="3617566"/>
            <a:ext cx="3178557" cy="776859"/>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64C8DBE-49FD-D6E3-9A7F-375C5C43333A}"/>
              </a:ext>
            </a:extLst>
          </p:cNvPr>
          <p:cNvSpPr txBox="1"/>
          <p:nvPr/>
        </p:nvSpPr>
        <p:spPr>
          <a:xfrm>
            <a:off x="4176688" y="5710894"/>
            <a:ext cx="1593962" cy="369332"/>
          </a:xfrm>
          <a:prstGeom prst="rect">
            <a:avLst/>
          </a:prstGeom>
          <a:noFill/>
        </p:spPr>
        <p:txBody>
          <a:bodyPr wrap="none" rtlCol="0">
            <a:spAutoFit/>
          </a:bodyPr>
          <a:lstStyle/>
          <a:p>
            <a:pPr algn="l"/>
            <a:r>
              <a:rPr lang="en-GB" b="1" dirty="0">
                <a:solidFill>
                  <a:srgbClr val="666666"/>
                </a:solidFill>
              </a:rPr>
              <a:t>Ground floor</a:t>
            </a:r>
          </a:p>
        </p:txBody>
      </p:sp>
      <p:sp>
        <p:nvSpPr>
          <p:cNvPr id="12" name="Oval 11">
            <a:extLst>
              <a:ext uri="{FF2B5EF4-FFF2-40B4-BE49-F238E27FC236}">
                <a16:creationId xmlns:a16="http://schemas.microsoft.com/office/drawing/2014/main" id="{28F47DF7-3251-66ED-BB90-05D796DE2035}"/>
              </a:ext>
            </a:extLst>
          </p:cNvPr>
          <p:cNvSpPr/>
          <p:nvPr/>
        </p:nvSpPr>
        <p:spPr>
          <a:xfrm>
            <a:off x="3056976" y="2425218"/>
            <a:ext cx="3438335" cy="984383"/>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A2487CF8-3138-90B9-3F5F-525895CD65D7}"/>
              </a:ext>
            </a:extLst>
          </p:cNvPr>
          <p:cNvSpPr/>
          <p:nvPr/>
        </p:nvSpPr>
        <p:spPr>
          <a:xfrm rot="20923554">
            <a:off x="8770468" y="4868287"/>
            <a:ext cx="1703894" cy="1105114"/>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F5256B9C-9776-3CBA-1B3C-142FE0062F31}"/>
              </a:ext>
            </a:extLst>
          </p:cNvPr>
          <p:cNvSpPr txBox="1"/>
          <p:nvPr/>
        </p:nvSpPr>
        <p:spPr>
          <a:xfrm>
            <a:off x="558289" y="1804239"/>
            <a:ext cx="2150111" cy="2031325"/>
          </a:xfrm>
          <a:prstGeom prst="rect">
            <a:avLst/>
          </a:prstGeom>
          <a:noFill/>
        </p:spPr>
        <p:txBody>
          <a:bodyPr wrap="square" rtlCol="0">
            <a:spAutoFit/>
          </a:bodyPr>
          <a:lstStyle/>
          <a:p>
            <a:pPr algn="l"/>
            <a:r>
              <a:rPr lang="en-GB" b="1" dirty="0">
                <a:solidFill>
                  <a:schemeClr val="accent1"/>
                </a:solidFill>
              </a:rPr>
              <a:t>Sample environment</a:t>
            </a:r>
          </a:p>
          <a:p>
            <a:pPr algn="l"/>
            <a:r>
              <a:rPr lang="en-GB" dirty="0">
                <a:solidFill>
                  <a:srgbClr val="666666"/>
                </a:solidFill>
              </a:rPr>
              <a:t>Maintenance and storage of </a:t>
            </a:r>
            <a:r>
              <a:rPr lang="en-GB" dirty="0" err="1">
                <a:solidFill>
                  <a:srgbClr val="666666"/>
                </a:solidFill>
              </a:rPr>
              <a:t>cryos</a:t>
            </a:r>
            <a:r>
              <a:rPr lang="en-GB" dirty="0">
                <a:solidFill>
                  <a:srgbClr val="666666"/>
                </a:solidFill>
              </a:rPr>
              <a:t>, magnets, furnaces for ODIN, DREAM, ESTIA,…</a:t>
            </a:r>
          </a:p>
        </p:txBody>
      </p:sp>
      <p:sp>
        <p:nvSpPr>
          <p:cNvPr id="17" name="TextBox 16">
            <a:extLst>
              <a:ext uri="{FF2B5EF4-FFF2-40B4-BE49-F238E27FC236}">
                <a16:creationId xmlns:a16="http://schemas.microsoft.com/office/drawing/2014/main" id="{6BB3F439-6009-7467-B1EE-61B419099558}"/>
              </a:ext>
            </a:extLst>
          </p:cNvPr>
          <p:cNvSpPr txBox="1"/>
          <p:nvPr/>
        </p:nvSpPr>
        <p:spPr>
          <a:xfrm>
            <a:off x="6998675" y="5232482"/>
            <a:ext cx="1688091" cy="923330"/>
          </a:xfrm>
          <a:prstGeom prst="rect">
            <a:avLst/>
          </a:prstGeom>
          <a:noFill/>
        </p:spPr>
        <p:txBody>
          <a:bodyPr wrap="none" rtlCol="0">
            <a:spAutoFit/>
          </a:bodyPr>
          <a:lstStyle/>
          <a:p>
            <a:pPr algn="l"/>
            <a:r>
              <a:rPr lang="en-GB" b="1" dirty="0">
                <a:solidFill>
                  <a:schemeClr val="accent1"/>
                </a:solidFill>
              </a:rPr>
              <a:t>High pressure</a:t>
            </a:r>
          </a:p>
          <a:p>
            <a:pPr algn="l"/>
            <a:r>
              <a:rPr lang="en-GB" dirty="0">
                <a:solidFill>
                  <a:srgbClr val="666666"/>
                </a:solidFill>
              </a:rPr>
              <a:t>DAC</a:t>
            </a:r>
          </a:p>
          <a:p>
            <a:pPr algn="l"/>
            <a:r>
              <a:rPr lang="en-GB" dirty="0">
                <a:solidFill>
                  <a:srgbClr val="666666"/>
                </a:solidFill>
              </a:rPr>
              <a:t>RAMAN</a:t>
            </a:r>
          </a:p>
        </p:txBody>
      </p:sp>
      <p:sp>
        <p:nvSpPr>
          <p:cNvPr id="4" name="TextBox 3">
            <a:extLst>
              <a:ext uri="{FF2B5EF4-FFF2-40B4-BE49-F238E27FC236}">
                <a16:creationId xmlns:a16="http://schemas.microsoft.com/office/drawing/2014/main" id="{461B33F1-8DE4-BFB3-77C6-6CA947E69272}"/>
              </a:ext>
            </a:extLst>
          </p:cNvPr>
          <p:cNvSpPr txBox="1"/>
          <p:nvPr/>
        </p:nvSpPr>
        <p:spPr>
          <a:xfrm>
            <a:off x="802184" y="4112226"/>
            <a:ext cx="2150111" cy="1200329"/>
          </a:xfrm>
          <a:prstGeom prst="rect">
            <a:avLst/>
          </a:prstGeom>
          <a:noFill/>
        </p:spPr>
        <p:txBody>
          <a:bodyPr wrap="square" rtlCol="0">
            <a:spAutoFit/>
          </a:bodyPr>
          <a:lstStyle/>
          <a:p>
            <a:pPr algn="l"/>
            <a:r>
              <a:rPr lang="en-GB" b="1" dirty="0">
                <a:solidFill>
                  <a:schemeClr val="accent1"/>
                </a:solidFill>
              </a:rPr>
              <a:t>High Pressure</a:t>
            </a:r>
          </a:p>
          <a:p>
            <a:pPr algn="l"/>
            <a:r>
              <a:rPr lang="en-GB" dirty="0">
                <a:solidFill>
                  <a:srgbClr val="666666"/>
                </a:solidFill>
              </a:rPr>
              <a:t>PE presses, Liquid, gas and clamp cells</a:t>
            </a:r>
          </a:p>
          <a:p>
            <a:pPr algn="l"/>
            <a:r>
              <a:rPr lang="en-GB" dirty="0">
                <a:solidFill>
                  <a:srgbClr val="666666"/>
                </a:solidFill>
              </a:rPr>
              <a:t>Compressors</a:t>
            </a:r>
          </a:p>
        </p:txBody>
      </p:sp>
      <p:sp>
        <p:nvSpPr>
          <p:cNvPr id="10" name="TextBox 9">
            <a:extLst>
              <a:ext uri="{FF2B5EF4-FFF2-40B4-BE49-F238E27FC236}">
                <a16:creationId xmlns:a16="http://schemas.microsoft.com/office/drawing/2014/main" id="{8FDE50DF-3B9C-9884-1F15-D54B5BCE9A62}"/>
              </a:ext>
            </a:extLst>
          </p:cNvPr>
          <p:cNvSpPr txBox="1"/>
          <p:nvPr/>
        </p:nvSpPr>
        <p:spPr>
          <a:xfrm>
            <a:off x="7142617" y="1063838"/>
            <a:ext cx="3493713" cy="369332"/>
          </a:xfrm>
          <a:prstGeom prst="rect">
            <a:avLst/>
          </a:prstGeom>
          <a:noFill/>
        </p:spPr>
        <p:txBody>
          <a:bodyPr wrap="none" rtlCol="0">
            <a:spAutoFit/>
          </a:bodyPr>
          <a:lstStyle/>
          <a:p>
            <a:pPr algn="l"/>
            <a:r>
              <a:rPr lang="en-SE" b="1" dirty="0">
                <a:solidFill>
                  <a:srgbClr val="FF0000"/>
                </a:solidFill>
              </a:rPr>
              <a:t>Ready to move in by end of 24</a:t>
            </a:r>
          </a:p>
        </p:txBody>
      </p:sp>
    </p:spTree>
    <p:extLst>
      <p:ext uri="{BB962C8B-B14F-4D97-AF65-F5344CB8AC3E}">
        <p14:creationId xmlns:p14="http://schemas.microsoft.com/office/powerpoint/2010/main" val="2239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040860" y="1153621"/>
            <a:ext cx="9529535" cy="2387600"/>
          </a:xfrm>
        </p:spPr>
        <p:txBody>
          <a:bodyPr/>
          <a:lstStyle/>
          <a:p>
            <a:r>
              <a:rPr lang="en-GB" dirty="0"/>
              <a:t>MSPS - Materials Science and Physics Support Group</a:t>
            </a:r>
            <a:br>
              <a:rPr lang="en-GB" dirty="0"/>
            </a:br>
            <a:r>
              <a:rPr lang="en-GB" dirty="0"/>
              <a:t>General update</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Organisation</a:t>
            </a:r>
          </a:p>
          <a:p>
            <a:r>
              <a:rPr lang="en-GB" dirty="0"/>
              <a:t>Labs &amp; workshops</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a:t>
            </a:r>
            <a:r>
              <a:rPr lang="en-GB" dirty="0" err="1"/>
              <a:t>caroline</a:t>
            </a:r>
            <a:r>
              <a:rPr lang="en-GB" dirty="0"/>
              <a:t> </a:t>
            </a:r>
            <a:r>
              <a:rPr lang="en-GB" dirty="0" err="1"/>
              <a:t>curfs</a:t>
            </a:r>
            <a:endParaRPr lang="en-GB" dirty="0"/>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Lab access rules</a:t>
            </a:r>
          </a:p>
        </p:txBody>
      </p:sp>
      <p:sp>
        <p:nvSpPr>
          <p:cNvPr id="3" name="TextBox 2">
            <a:extLst>
              <a:ext uri="{FF2B5EF4-FFF2-40B4-BE49-F238E27FC236}">
                <a16:creationId xmlns:a16="http://schemas.microsoft.com/office/drawing/2014/main" id="{EFD3D6A1-C9EA-DFDF-EA32-012C7B3FEEA9}"/>
              </a:ext>
            </a:extLst>
          </p:cNvPr>
          <p:cNvSpPr txBox="1"/>
          <p:nvPr/>
        </p:nvSpPr>
        <p:spPr>
          <a:xfrm>
            <a:off x="757493" y="2340556"/>
            <a:ext cx="10304680" cy="3570208"/>
          </a:xfrm>
          <a:prstGeom prst="rect">
            <a:avLst/>
          </a:prstGeom>
          <a:noFill/>
        </p:spPr>
        <p:txBody>
          <a:bodyPr wrap="none" rtlCol="0">
            <a:spAutoFit/>
          </a:bodyPr>
          <a:lstStyle/>
          <a:p>
            <a:pPr algn="l">
              <a:spcAft>
                <a:spcPts val="1200"/>
              </a:spcAft>
            </a:pPr>
            <a:r>
              <a:rPr lang="en-SE" b="1" dirty="0">
                <a:solidFill>
                  <a:srgbClr val="666666"/>
                </a:solidFill>
              </a:rPr>
              <a:t>Current rules</a:t>
            </a:r>
          </a:p>
          <a:p>
            <a:pPr marL="285750" indent="-285750" algn="l">
              <a:spcAft>
                <a:spcPts val="600"/>
              </a:spcAft>
              <a:buFont typeface="Wingdings" pitchFamily="2" charset="2"/>
              <a:buChar char="§"/>
            </a:pPr>
            <a:r>
              <a:rPr lang="en-SE" sz="1600" dirty="0">
                <a:solidFill>
                  <a:srgbClr val="666666"/>
                </a:solidFill>
              </a:rPr>
              <a:t>B02 : Open access</a:t>
            </a:r>
          </a:p>
          <a:p>
            <a:pPr marL="285750" indent="-285750" algn="l">
              <a:spcAft>
                <a:spcPts val="600"/>
              </a:spcAft>
              <a:buFont typeface="Wingdings" pitchFamily="2" charset="2"/>
              <a:buChar char="§"/>
            </a:pPr>
            <a:r>
              <a:rPr lang="en-SE" sz="1600" dirty="0">
                <a:solidFill>
                  <a:srgbClr val="666666"/>
                </a:solidFill>
              </a:rPr>
              <a:t>E03 / Sample environment lab : Open door during working hours (bell), full access for defined tasks after TRA</a:t>
            </a:r>
          </a:p>
          <a:p>
            <a:pPr marL="285750" indent="-285750" algn="l">
              <a:spcAft>
                <a:spcPts val="600"/>
              </a:spcAft>
              <a:buFont typeface="Wingdings" pitchFamily="2" charset="2"/>
              <a:buChar char="§"/>
            </a:pPr>
            <a:r>
              <a:rPr lang="en-SE" sz="1600" dirty="0">
                <a:solidFill>
                  <a:srgbClr val="666666"/>
                </a:solidFill>
              </a:rPr>
              <a:t>E03 / SLIME lab : Limited badge access </a:t>
            </a:r>
          </a:p>
          <a:p>
            <a:pPr marL="285750" indent="-285750" algn="l">
              <a:spcAft>
                <a:spcPts val="1200"/>
              </a:spcAft>
              <a:buFont typeface="Wingdings" pitchFamily="2" charset="2"/>
              <a:buChar char="§"/>
            </a:pPr>
            <a:endParaRPr lang="en-SE" dirty="0">
              <a:solidFill>
                <a:srgbClr val="666666"/>
              </a:solidFill>
            </a:endParaRPr>
          </a:p>
          <a:p>
            <a:pPr algn="l">
              <a:spcAft>
                <a:spcPts val="1200"/>
              </a:spcAft>
            </a:pPr>
            <a:r>
              <a:rPr lang="en-SE" b="1" dirty="0">
                <a:solidFill>
                  <a:srgbClr val="666666"/>
                </a:solidFill>
              </a:rPr>
              <a:t>Suggestions</a:t>
            </a:r>
          </a:p>
          <a:p>
            <a:pPr marL="285750" indent="-285750" algn="l">
              <a:spcAft>
                <a:spcPts val="600"/>
              </a:spcAft>
              <a:buFont typeface="Wingdings" pitchFamily="2" charset="2"/>
              <a:buChar char="§"/>
            </a:pPr>
            <a:r>
              <a:rPr lang="en-SE" sz="1600" dirty="0">
                <a:solidFill>
                  <a:srgbClr val="666666"/>
                </a:solidFill>
              </a:rPr>
              <a:t>E03 / SLIME lab: badge access for MSPS, IOE after training, BEER and ODIN scientists</a:t>
            </a:r>
            <a:endParaRPr lang="en-SE" sz="1600" b="1" dirty="0">
              <a:solidFill>
                <a:srgbClr val="666666"/>
              </a:solidFill>
            </a:endParaRPr>
          </a:p>
          <a:p>
            <a:pPr marL="285750" indent="-285750" algn="l">
              <a:spcAft>
                <a:spcPts val="600"/>
              </a:spcAft>
              <a:buFont typeface="Wingdings" pitchFamily="2" charset="2"/>
              <a:buChar char="§"/>
            </a:pPr>
            <a:r>
              <a:rPr lang="en-SE" sz="1600" dirty="0">
                <a:solidFill>
                  <a:srgbClr val="666666"/>
                </a:solidFill>
              </a:rPr>
              <a:t>D08 /Sample environment: Open door during working hours (bell), full access for defined tasks after TRA</a:t>
            </a:r>
          </a:p>
          <a:p>
            <a:pPr marL="285750" indent="-285750" algn="l">
              <a:spcAft>
                <a:spcPts val="600"/>
              </a:spcAft>
              <a:buFont typeface="Wingdings" pitchFamily="2" charset="2"/>
              <a:buChar char="§"/>
            </a:pPr>
            <a:r>
              <a:rPr lang="en-SE" sz="1600" dirty="0">
                <a:solidFill>
                  <a:srgbClr val="666666"/>
                </a:solidFill>
              </a:rPr>
              <a:t>D08 / High Pressure: Open door during working hours (bell), full access for defined tasks after TRA</a:t>
            </a:r>
          </a:p>
          <a:p>
            <a:pPr marL="285750" indent="-285750" algn="l">
              <a:spcAft>
                <a:spcPts val="600"/>
              </a:spcAft>
              <a:buFont typeface="Wingdings" pitchFamily="2" charset="2"/>
              <a:buChar char="§"/>
            </a:pPr>
            <a:r>
              <a:rPr lang="en-SE" sz="1600" dirty="0">
                <a:solidFill>
                  <a:srgbClr val="666666"/>
                </a:solidFill>
              </a:rPr>
              <a:t>D08 / DAC: Limited badge access</a:t>
            </a:r>
          </a:p>
        </p:txBody>
      </p:sp>
    </p:spTree>
    <p:extLst>
      <p:ext uri="{BB962C8B-B14F-4D97-AF65-F5344CB8AC3E}">
        <p14:creationId xmlns:p14="http://schemas.microsoft.com/office/powerpoint/2010/main" val="31350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1">
            <a:extLst>
              <a:ext uri="{FF2B5EF4-FFF2-40B4-BE49-F238E27FC236}">
                <a16:creationId xmlns:a16="http://schemas.microsoft.com/office/drawing/2014/main" id="{9B79EAB6-AA51-1F61-D7DF-AD65CC42C6E3}"/>
              </a:ext>
            </a:extLst>
          </p:cNvPr>
          <p:cNvSpPr txBox="1">
            <a:spLocks/>
          </p:cNvSpPr>
          <p:nvPr/>
        </p:nvSpPr>
        <p:spPr>
          <a:xfrm>
            <a:off x="1230491" y="2169209"/>
            <a:ext cx="9789934" cy="246261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dirty="0">
                <a:solidFill>
                  <a:schemeClr val="bg1"/>
                </a:solidFill>
              </a:rPr>
              <a:t>Training, conferences and collaborations</a:t>
            </a:r>
          </a:p>
        </p:txBody>
      </p:sp>
      <p:sp>
        <p:nvSpPr>
          <p:cNvPr id="6" name="Platshållare för text 13">
            <a:extLst>
              <a:ext uri="{FF2B5EF4-FFF2-40B4-BE49-F238E27FC236}">
                <a16:creationId xmlns:a16="http://schemas.microsoft.com/office/drawing/2014/main" id="{74735C7A-372F-46C4-FE44-6720601A254A}"/>
              </a:ext>
            </a:extLst>
          </p:cNvPr>
          <p:cNvSpPr txBox="1">
            <a:spLocks/>
          </p:cNvSpPr>
          <p:nvPr/>
        </p:nvSpPr>
        <p:spPr>
          <a:xfrm>
            <a:off x="1230491" y="1051132"/>
            <a:ext cx="4255909" cy="829149"/>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4800" dirty="0">
                <a:solidFill>
                  <a:schemeClr val="bg1"/>
                </a:solidFill>
              </a:rPr>
              <a:t>3</a:t>
            </a:r>
          </a:p>
        </p:txBody>
      </p:sp>
    </p:spTree>
    <p:extLst>
      <p:ext uri="{BB962C8B-B14F-4D97-AF65-F5344CB8AC3E}">
        <p14:creationId xmlns:p14="http://schemas.microsoft.com/office/powerpoint/2010/main" val="32186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t>Training and conferences </a:t>
            </a:r>
          </a:p>
        </p:txBody>
      </p:sp>
      <p:sp>
        <p:nvSpPr>
          <p:cNvPr id="3" name="TextBox 2">
            <a:extLst>
              <a:ext uri="{FF2B5EF4-FFF2-40B4-BE49-F238E27FC236}">
                <a16:creationId xmlns:a16="http://schemas.microsoft.com/office/drawing/2014/main" id="{EFD3D6A1-C9EA-DFDF-EA32-012C7B3FEEA9}"/>
              </a:ext>
            </a:extLst>
          </p:cNvPr>
          <p:cNvSpPr txBox="1"/>
          <p:nvPr/>
        </p:nvSpPr>
        <p:spPr>
          <a:xfrm>
            <a:off x="952516" y="1386136"/>
            <a:ext cx="9619365" cy="5416868"/>
          </a:xfrm>
          <a:prstGeom prst="rect">
            <a:avLst/>
          </a:prstGeom>
          <a:noFill/>
        </p:spPr>
        <p:txBody>
          <a:bodyPr wrap="none" rtlCol="0">
            <a:spAutoFit/>
          </a:bodyPr>
          <a:lstStyle/>
          <a:p>
            <a:pPr algn="l"/>
            <a:r>
              <a:rPr lang="en-GB" b="1" dirty="0">
                <a:solidFill>
                  <a:srgbClr val="666666"/>
                </a:solidFill>
              </a:rPr>
              <a:t>At other large facilities for visits and training</a:t>
            </a:r>
          </a:p>
          <a:p>
            <a:pPr algn="l"/>
            <a:endParaRPr lang="en-SE" b="1" dirty="0">
              <a:solidFill>
                <a:srgbClr val="666666"/>
              </a:solidFill>
            </a:endParaRPr>
          </a:p>
          <a:p>
            <a:pPr marL="285750" indent="-285750" algn="l">
              <a:buFont typeface="Wingdings" pitchFamily="2" charset="2"/>
              <a:buChar char="§"/>
            </a:pPr>
            <a:r>
              <a:rPr lang="en-SE" sz="1600" dirty="0">
                <a:solidFill>
                  <a:srgbClr val="666666"/>
                </a:solidFill>
              </a:rPr>
              <a:t>June 23: Andreas, Lauritz and Caroline at MAX IV for magnet experiment with M. Feygenson (DREAM)</a:t>
            </a:r>
          </a:p>
          <a:p>
            <a:pPr marL="285750" indent="-285750" algn="l">
              <a:buFont typeface="Wingdings" pitchFamily="2" charset="2"/>
              <a:buChar char="§"/>
            </a:pPr>
            <a:r>
              <a:rPr lang="en-SE" sz="1600" dirty="0">
                <a:solidFill>
                  <a:srgbClr val="666666"/>
                </a:solidFill>
              </a:rPr>
              <a:t>July 23: Damian at SNS for 1 week </a:t>
            </a:r>
          </a:p>
          <a:p>
            <a:pPr marL="285750" indent="-285750" algn="l">
              <a:buFont typeface="Wingdings" pitchFamily="2" charset="2"/>
              <a:buChar char="§"/>
            </a:pPr>
            <a:r>
              <a:rPr lang="en-SE" sz="1600" dirty="0">
                <a:solidFill>
                  <a:srgbClr val="666666"/>
                </a:solidFill>
              </a:rPr>
              <a:t>Oct 23: Damian and Joel at the ISSE workshop</a:t>
            </a:r>
          </a:p>
          <a:p>
            <a:pPr marL="285750" indent="-285750" algn="l">
              <a:buFont typeface="Wingdings" pitchFamily="2" charset="2"/>
              <a:buChar char="§"/>
            </a:pPr>
            <a:r>
              <a:rPr lang="en-SE" sz="1600" dirty="0">
                <a:solidFill>
                  <a:srgbClr val="666666"/>
                </a:solidFill>
              </a:rPr>
              <a:t>Jan 24 : Damian at ISIS for 1 week</a:t>
            </a:r>
          </a:p>
          <a:p>
            <a:pPr marL="285750" indent="-285750" algn="l">
              <a:buFont typeface="Wingdings" pitchFamily="2" charset="2"/>
              <a:buChar char="§"/>
            </a:pPr>
            <a:r>
              <a:rPr lang="en-SE" sz="1600" dirty="0">
                <a:solidFill>
                  <a:srgbClr val="666666"/>
                </a:solidFill>
              </a:rPr>
              <a:t>Feb 24: Damian, Lauritz and Richard at LLB for 3 days</a:t>
            </a:r>
          </a:p>
          <a:p>
            <a:pPr marL="285750" indent="-285750" algn="l">
              <a:buFont typeface="Wingdings" pitchFamily="2" charset="2"/>
              <a:buChar char="§"/>
            </a:pPr>
            <a:r>
              <a:rPr lang="en-SE" sz="1600" dirty="0">
                <a:solidFill>
                  <a:srgbClr val="666666"/>
                </a:solidFill>
              </a:rPr>
              <a:t>March 24: Luca, Oleksiy and Caroline at ISIS for 1 week</a:t>
            </a:r>
          </a:p>
          <a:p>
            <a:pPr marL="285750" indent="-285750" algn="l">
              <a:buFont typeface="Wingdings" pitchFamily="2" charset="2"/>
              <a:buChar char="§"/>
            </a:pPr>
            <a:r>
              <a:rPr lang="en-SE" sz="1600" dirty="0">
                <a:solidFill>
                  <a:srgbClr val="666666"/>
                </a:solidFill>
              </a:rPr>
              <a:t>March 24 : Alex at J-Parc and JRR3 for 2 weeks via the SAKURA grant</a:t>
            </a:r>
          </a:p>
          <a:p>
            <a:pPr marL="285750" indent="-285750" algn="l">
              <a:buFont typeface="Wingdings" pitchFamily="2" charset="2"/>
              <a:buChar char="§"/>
            </a:pPr>
            <a:endParaRPr lang="en-SE" dirty="0">
              <a:solidFill>
                <a:srgbClr val="666666"/>
              </a:solidFill>
            </a:endParaRPr>
          </a:p>
          <a:p>
            <a:pPr algn="l"/>
            <a:r>
              <a:rPr lang="en-GB" b="1" dirty="0">
                <a:solidFill>
                  <a:srgbClr val="666666"/>
                </a:solidFill>
              </a:rPr>
              <a:t>Conferences</a:t>
            </a:r>
          </a:p>
          <a:p>
            <a:pPr algn="l"/>
            <a:endParaRPr lang="en-GB" b="1" dirty="0">
              <a:solidFill>
                <a:srgbClr val="666666"/>
              </a:solidFill>
            </a:endParaRPr>
          </a:p>
          <a:p>
            <a:pPr marL="285750" indent="-285750" algn="l">
              <a:buFont typeface="Wingdings" pitchFamily="2" charset="2"/>
              <a:buChar char="§"/>
            </a:pPr>
            <a:r>
              <a:rPr lang="en-SE" sz="1600" dirty="0">
                <a:solidFill>
                  <a:srgbClr val="666666"/>
                </a:solidFill>
              </a:rPr>
              <a:t>Past :</a:t>
            </a:r>
          </a:p>
          <a:p>
            <a:pPr marL="742950" lvl="1" indent="-285750">
              <a:buFont typeface="Wingdings" pitchFamily="2" charset="2"/>
              <a:buChar char="§"/>
            </a:pPr>
            <a:r>
              <a:rPr lang="en-SE" sz="1600" dirty="0">
                <a:solidFill>
                  <a:srgbClr val="666666"/>
                </a:solidFill>
              </a:rPr>
              <a:t>Dec 23: CC to HiReS at ILL</a:t>
            </a:r>
          </a:p>
          <a:p>
            <a:pPr marL="742950" lvl="1" indent="-285750">
              <a:buFont typeface="Wingdings" pitchFamily="2" charset="2"/>
              <a:buChar char="§"/>
            </a:pPr>
            <a:r>
              <a:rPr lang="en-SE" sz="1600" dirty="0">
                <a:solidFill>
                  <a:srgbClr val="666666"/>
                </a:solidFill>
              </a:rPr>
              <a:t>March 24 : NE and Anders at PSI – SECOP meeting</a:t>
            </a:r>
          </a:p>
          <a:p>
            <a:pPr marL="285750" indent="-285750" algn="l">
              <a:buFont typeface="Wingdings" pitchFamily="2" charset="2"/>
              <a:buChar char="§"/>
            </a:pPr>
            <a:r>
              <a:rPr lang="en-SE" sz="1600" dirty="0">
                <a:solidFill>
                  <a:srgbClr val="666666"/>
                </a:solidFill>
              </a:rPr>
              <a:t>To come:</a:t>
            </a:r>
          </a:p>
          <a:p>
            <a:pPr marL="742950" lvl="1" indent="-285750">
              <a:buFont typeface="Wingdings" pitchFamily="2" charset="2"/>
              <a:buChar char="§"/>
            </a:pPr>
            <a:r>
              <a:rPr lang="en-SE" sz="1600" dirty="0">
                <a:solidFill>
                  <a:srgbClr val="666666"/>
                </a:solidFill>
              </a:rPr>
              <a:t>ISSE meeting organised by MAX IV</a:t>
            </a:r>
          </a:p>
          <a:p>
            <a:pPr marL="742950" lvl="1" indent="-285750">
              <a:buFont typeface="Wingdings" pitchFamily="2" charset="2"/>
              <a:buChar char="§"/>
            </a:pPr>
            <a:r>
              <a:rPr lang="en-SE" sz="1600" dirty="0">
                <a:solidFill>
                  <a:srgbClr val="666666"/>
                </a:solidFill>
              </a:rPr>
              <a:t>IUCr High Pressure workshop and LENS High Pressure meeting organised by Damian</a:t>
            </a:r>
          </a:p>
          <a:p>
            <a:pPr marL="285750" indent="-285750" algn="l">
              <a:buFont typeface="Wingdings" pitchFamily="2" charset="2"/>
              <a:buChar char="§"/>
            </a:pPr>
            <a:endParaRPr lang="en-SE" dirty="0">
              <a:solidFill>
                <a:srgbClr val="666666"/>
              </a:solidFill>
            </a:endParaRPr>
          </a:p>
          <a:p>
            <a:pPr marL="285750" indent="-285750" algn="l">
              <a:buFont typeface="Wingdings" pitchFamily="2" charset="2"/>
              <a:buChar char="§"/>
            </a:pPr>
            <a:endParaRPr lang="en-SE" dirty="0">
              <a:solidFill>
                <a:srgbClr val="666666"/>
              </a:solidFill>
            </a:endParaRPr>
          </a:p>
        </p:txBody>
      </p:sp>
    </p:spTree>
    <p:extLst>
      <p:ext uri="{BB962C8B-B14F-4D97-AF65-F5344CB8AC3E}">
        <p14:creationId xmlns:p14="http://schemas.microsoft.com/office/powerpoint/2010/main" val="401696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t>Collaboration, grants</a:t>
            </a:r>
          </a:p>
        </p:txBody>
      </p:sp>
      <p:sp>
        <p:nvSpPr>
          <p:cNvPr id="3" name="TextBox 2">
            <a:extLst>
              <a:ext uri="{FF2B5EF4-FFF2-40B4-BE49-F238E27FC236}">
                <a16:creationId xmlns:a16="http://schemas.microsoft.com/office/drawing/2014/main" id="{EFD3D6A1-C9EA-DFDF-EA32-012C7B3FEEA9}"/>
              </a:ext>
            </a:extLst>
          </p:cNvPr>
          <p:cNvSpPr txBox="1"/>
          <p:nvPr/>
        </p:nvSpPr>
        <p:spPr>
          <a:xfrm>
            <a:off x="1103709" y="2059394"/>
            <a:ext cx="8082534" cy="2739211"/>
          </a:xfrm>
          <a:prstGeom prst="rect">
            <a:avLst/>
          </a:prstGeom>
          <a:noFill/>
        </p:spPr>
        <p:txBody>
          <a:bodyPr wrap="none" rtlCol="0">
            <a:spAutoFit/>
          </a:bodyPr>
          <a:lstStyle/>
          <a:p>
            <a:pPr algn="l"/>
            <a:r>
              <a:rPr lang="en-SE" b="1" dirty="0">
                <a:solidFill>
                  <a:srgbClr val="666666"/>
                </a:solidFill>
              </a:rPr>
              <a:t>Running projects, grants</a:t>
            </a:r>
          </a:p>
          <a:p>
            <a:pPr algn="l"/>
            <a:endParaRPr lang="en-SE" b="1" dirty="0">
              <a:solidFill>
                <a:srgbClr val="666666"/>
              </a:solidFill>
            </a:endParaRPr>
          </a:p>
          <a:p>
            <a:pPr marL="285750" indent="-285750" algn="l">
              <a:buFont typeface="Wingdings" pitchFamily="2" charset="2"/>
              <a:buChar char="§"/>
            </a:pPr>
            <a:r>
              <a:rPr lang="en-SE" sz="1600" dirty="0">
                <a:solidFill>
                  <a:srgbClr val="666666"/>
                </a:solidFill>
              </a:rPr>
              <a:t>ReHeart : Hydrogen embrittlement under load with KTH</a:t>
            </a:r>
          </a:p>
          <a:p>
            <a:pPr marL="285750" indent="-285750" algn="l">
              <a:buFont typeface="Wingdings" pitchFamily="2" charset="2"/>
              <a:buChar char="§"/>
            </a:pPr>
            <a:r>
              <a:rPr lang="en-SE" sz="1600" dirty="0">
                <a:solidFill>
                  <a:srgbClr val="666666"/>
                </a:solidFill>
              </a:rPr>
              <a:t>NEXT competence center to link industries, academics and large facilities run by KTH</a:t>
            </a:r>
          </a:p>
          <a:p>
            <a:pPr marL="285750" indent="-285750" algn="l">
              <a:buFont typeface="Wingdings" pitchFamily="2" charset="2"/>
              <a:buChar char="§"/>
            </a:pPr>
            <a:endParaRPr lang="en-SE" sz="1600" dirty="0">
              <a:solidFill>
                <a:srgbClr val="666666"/>
              </a:solidFill>
            </a:endParaRPr>
          </a:p>
          <a:p>
            <a:pPr marL="285750" indent="-285750" algn="l">
              <a:buFont typeface="Wingdings" pitchFamily="2" charset="2"/>
              <a:buChar char="§"/>
            </a:pPr>
            <a:endParaRPr lang="en-SE" dirty="0">
              <a:solidFill>
                <a:srgbClr val="666666"/>
              </a:solidFill>
            </a:endParaRPr>
          </a:p>
          <a:p>
            <a:pPr algn="l"/>
            <a:r>
              <a:rPr lang="en-GB" b="1" dirty="0">
                <a:solidFill>
                  <a:srgbClr val="666666"/>
                </a:solidFill>
              </a:rPr>
              <a:t>Proposals</a:t>
            </a:r>
          </a:p>
          <a:p>
            <a:pPr marL="285750" indent="-285750" algn="l">
              <a:buFont typeface="Wingdings" pitchFamily="2" charset="2"/>
              <a:buChar char="§"/>
            </a:pPr>
            <a:r>
              <a:rPr lang="en-SE" sz="1600" dirty="0">
                <a:solidFill>
                  <a:srgbClr val="666666"/>
                </a:solidFill>
              </a:rPr>
              <a:t>BOBINE: New generation of high field magnets</a:t>
            </a:r>
          </a:p>
          <a:p>
            <a:pPr marL="285750" indent="-285750" algn="l">
              <a:buFont typeface="Wingdings" pitchFamily="2" charset="2"/>
              <a:buChar char="§"/>
            </a:pPr>
            <a:r>
              <a:rPr lang="en-SE" sz="1600" dirty="0">
                <a:solidFill>
                  <a:srgbClr val="666666"/>
                </a:solidFill>
              </a:rPr>
              <a:t>THEIA: Tribometry at large facilities</a:t>
            </a:r>
            <a:endParaRPr lang="en-SE" dirty="0">
              <a:solidFill>
                <a:srgbClr val="666666"/>
              </a:solidFill>
            </a:endParaRPr>
          </a:p>
          <a:p>
            <a:pPr marL="285750" indent="-285750" algn="l">
              <a:buFont typeface="Wingdings" pitchFamily="2" charset="2"/>
              <a:buChar char="§"/>
            </a:pPr>
            <a:endParaRPr lang="en-SE" dirty="0">
              <a:solidFill>
                <a:srgbClr val="666666"/>
              </a:solidFill>
            </a:endParaRPr>
          </a:p>
        </p:txBody>
      </p:sp>
    </p:spTree>
    <p:extLst>
      <p:ext uri="{BB962C8B-B14F-4D97-AF65-F5344CB8AC3E}">
        <p14:creationId xmlns:p14="http://schemas.microsoft.com/office/powerpoint/2010/main" val="34804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1">
            <a:extLst>
              <a:ext uri="{FF2B5EF4-FFF2-40B4-BE49-F238E27FC236}">
                <a16:creationId xmlns:a16="http://schemas.microsoft.com/office/drawing/2014/main" id="{9B79EAB6-AA51-1F61-D7DF-AD65CC42C6E3}"/>
              </a:ext>
            </a:extLst>
          </p:cNvPr>
          <p:cNvSpPr txBox="1">
            <a:spLocks/>
          </p:cNvSpPr>
          <p:nvPr/>
        </p:nvSpPr>
        <p:spPr>
          <a:xfrm>
            <a:off x="1230491" y="2169209"/>
            <a:ext cx="9789934" cy="246261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dirty="0">
                <a:solidFill>
                  <a:schemeClr val="bg1"/>
                </a:solidFill>
              </a:rPr>
              <a:t>Conclusions</a:t>
            </a:r>
          </a:p>
        </p:txBody>
      </p:sp>
      <p:sp>
        <p:nvSpPr>
          <p:cNvPr id="6" name="Platshållare för text 13">
            <a:extLst>
              <a:ext uri="{FF2B5EF4-FFF2-40B4-BE49-F238E27FC236}">
                <a16:creationId xmlns:a16="http://schemas.microsoft.com/office/drawing/2014/main" id="{74735C7A-372F-46C4-FE44-6720601A254A}"/>
              </a:ext>
            </a:extLst>
          </p:cNvPr>
          <p:cNvSpPr txBox="1">
            <a:spLocks/>
          </p:cNvSpPr>
          <p:nvPr/>
        </p:nvSpPr>
        <p:spPr>
          <a:xfrm>
            <a:off x="1230491" y="1051132"/>
            <a:ext cx="4255909" cy="829149"/>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4800" dirty="0">
                <a:solidFill>
                  <a:schemeClr val="bg1"/>
                </a:solidFill>
              </a:rPr>
              <a:t>4</a:t>
            </a:r>
          </a:p>
        </p:txBody>
      </p:sp>
    </p:spTree>
    <p:extLst>
      <p:ext uri="{BB962C8B-B14F-4D97-AF65-F5344CB8AC3E}">
        <p14:creationId xmlns:p14="http://schemas.microsoft.com/office/powerpoint/2010/main" val="167970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Conclusions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25</a:t>
            </a:fld>
            <a:endParaRPr lang="sv-SE" dirty="0">
              <a:solidFill>
                <a:srgbClr val="CCCCCC"/>
              </a:solidFill>
            </a:endParaRPr>
          </a:p>
        </p:txBody>
      </p:sp>
      <p:sp>
        <p:nvSpPr>
          <p:cNvPr id="7" name="TextBox 6">
            <a:extLst>
              <a:ext uri="{FF2B5EF4-FFF2-40B4-BE49-F238E27FC236}">
                <a16:creationId xmlns:a16="http://schemas.microsoft.com/office/drawing/2014/main" id="{A6558BA8-ED48-3C73-609E-571683EC7DF2}"/>
              </a:ext>
            </a:extLst>
          </p:cNvPr>
          <p:cNvSpPr txBox="1"/>
          <p:nvPr/>
        </p:nvSpPr>
        <p:spPr>
          <a:xfrm>
            <a:off x="1792099" y="2390940"/>
            <a:ext cx="8825101" cy="2616101"/>
          </a:xfrm>
          <a:prstGeom prst="rect">
            <a:avLst/>
          </a:prstGeom>
          <a:noFill/>
        </p:spPr>
        <p:txBody>
          <a:bodyPr wrap="square" rtlCol="0">
            <a:spAutoFit/>
          </a:bodyPr>
          <a:lstStyle/>
          <a:p>
            <a:pPr algn="ctr"/>
            <a:r>
              <a:rPr lang="en-GB" sz="2000" b="1" dirty="0">
                <a:solidFill>
                  <a:srgbClr val="FF0000"/>
                </a:solidFill>
              </a:rPr>
              <a:t>We are running late!</a:t>
            </a:r>
          </a:p>
          <a:p>
            <a:pPr algn="l"/>
            <a:endParaRPr lang="en-GB" dirty="0">
              <a:solidFill>
                <a:srgbClr val="666666"/>
              </a:solidFill>
            </a:endParaRPr>
          </a:p>
          <a:p>
            <a:pPr algn="l"/>
            <a:endParaRPr lang="en-GB" dirty="0">
              <a:solidFill>
                <a:srgbClr val="666666"/>
              </a:solidFill>
            </a:endParaRPr>
          </a:p>
          <a:p>
            <a:pPr algn="l"/>
            <a:endParaRPr lang="en-GB" dirty="0">
              <a:solidFill>
                <a:srgbClr val="666666"/>
              </a:solidFill>
            </a:endParaRPr>
          </a:p>
          <a:p>
            <a:pPr algn="l"/>
            <a:r>
              <a:rPr lang="en-GB" dirty="0">
                <a:solidFill>
                  <a:srgbClr val="666666"/>
                </a:solidFill>
              </a:rPr>
              <a:t>How can we accelerate the rhythm given the resources and the ESS way of working?</a:t>
            </a:r>
          </a:p>
          <a:p>
            <a:pPr algn="l"/>
            <a:r>
              <a:rPr lang="en-GB" dirty="0">
                <a:solidFill>
                  <a:srgbClr val="666666"/>
                </a:solidFill>
              </a:rPr>
              <a:t>What do you suggest to be ready for operations?</a:t>
            </a:r>
          </a:p>
          <a:p>
            <a:pPr algn="l"/>
            <a:r>
              <a:rPr lang="en-GB" dirty="0">
                <a:solidFill>
                  <a:srgbClr val="666666"/>
                </a:solidFill>
              </a:rPr>
              <a:t>How can we get the right competences quickly?</a:t>
            </a:r>
          </a:p>
          <a:p>
            <a:pPr algn="l"/>
            <a:endParaRPr lang="en-GB" dirty="0">
              <a:solidFill>
                <a:srgbClr val="666666"/>
              </a:solidFill>
            </a:endParaRPr>
          </a:p>
          <a:p>
            <a:pPr algn="l"/>
            <a:r>
              <a:rPr lang="en-GB" dirty="0">
                <a:solidFill>
                  <a:srgbClr val="666666"/>
                </a:solidFill>
              </a:rPr>
              <a:t>	</a:t>
            </a:r>
          </a:p>
        </p:txBody>
      </p:sp>
    </p:spTree>
    <p:extLst>
      <p:ext uri="{BB962C8B-B14F-4D97-AF65-F5344CB8AC3E}">
        <p14:creationId xmlns:p14="http://schemas.microsoft.com/office/powerpoint/2010/main" val="283111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MSPS specific charges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47675" y="1562400"/>
            <a:ext cx="11134725" cy="4768062"/>
          </a:xfrm>
        </p:spPr>
        <p:txBody>
          <a:bodyPr/>
          <a:lstStyle/>
          <a:p>
            <a:pPr marL="0" indent="180000">
              <a:spcBef>
                <a:spcPts val="0"/>
              </a:spcBef>
              <a:spcAft>
                <a:spcPts val="1200"/>
              </a:spcAft>
              <a:buFont typeface="Wingdings" pitchFamily="2" charset="2"/>
              <a:buChar char="§"/>
            </a:pPr>
            <a:r>
              <a:rPr lang="en-GB" sz="1600" b="1" dirty="0">
                <a:effectLst/>
                <a:latin typeface="Calibri" panose="020F0502020204030204" pitchFamily="34" charset="0"/>
              </a:rPr>
              <a:t>Steady State Operation (SSO)</a:t>
            </a:r>
            <a:r>
              <a:rPr lang="en-GB" sz="1600" dirty="0">
                <a:effectLst/>
                <a:latin typeface="Calibri" panose="020F0502020204030204" pitchFamily="34" charset="0"/>
              </a:rPr>
              <a:t>:</a:t>
            </a:r>
          </a:p>
          <a:p>
            <a:pPr marL="257175" lvl="1" indent="180000">
              <a:spcBef>
                <a:spcPts val="0"/>
              </a:spcBef>
              <a:spcAft>
                <a:spcPts val="1200"/>
              </a:spcAft>
              <a:buFont typeface="Wingdings" pitchFamily="2" charset="2"/>
              <a:buChar char="§"/>
            </a:pPr>
            <a:r>
              <a:rPr lang="en-GB" sz="1600" dirty="0">
                <a:effectLst/>
                <a:latin typeface="Calibri" panose="020F0502020204030204" pitchFamily="34" charset="0"/>
              </a:rPr>
              <a:t>MSPS plan: ESS management will optimize the developed SSO model following advice from the reviewers. In this context we would like the STAP to comment on the </a:t>
            </a:r>
            <a:r>
              <a:rPr lang="en-GB" sz="1600" b="1" dirty="0">
                <a:effectLst/>
                <a:latin typeface="Calibri" panose="020F0502020204030204" pitchFamily="34" charset="0"/>
              </a:rPr>
              <a:t>completeness of the tas</a:t>
            </a:r>
            <a:r>
              <a:rPr lang="en-GB" sz="1600" dirty="0">
                <a:effectLst/>
                <a:latin typeface="Calibri" panose="020F0502020204030204" pitchFamily="34" charset="0"/>
              </a:rPr>
              <a:t>ks presented (did we forget tasks which will require resources?) </a:t>
            </a:r>
            <a:endParaRPr lang="en-GB" sz="1600" dirty="0">
              <a:effectLst/>
            </a:endParaRPr>
          </a:p>
          <a:p>
            <a:pPr marL="257175" lvl="1" indent="180000">
              <a:spcBef>
                <a:spcPts val="0"/>
              </a:spcBef>
              <a:spcAft>
                <a:spcPts val="1200"/>
              </a:spcAft>
              <a:buFont typeface="Wingdings" pitchFamily="2" charset="2"/>
              <a:buChar char="§"/>
            </a:pPr>
            <a:r>
              <a:rPr lang="en-GB" sz="1600" dirty="0">
                <a:effectLst/>
                <a:latin typeface="Calibri" panose="020F0502020204030204" pitchFamily="34" charset="0"/>
              </a:rPr>
              <a:t>The SSO review panel suggested to provide a full service to the users including the full installation of the sample environment equipment on the instruments and the refill of </a:t>
            </a:r>
            <a:r>
              <a:rPr lang="en-GB" sz="1600" dirty="0" err="1">
                <a:effectLst/>
                <a:latin typeface="Calibri" panose="020F0502020204030204" pitchFamily="34" charset="0"/>
              </a:rPr>
              <a:t>dewars</a:t>
            </a:r>
            <a:r>
              <a:rPr lang="en-GB" sz="1600" dirty="0">
                <a:effectLst/>
                <a:latin typeface="Calibri" panose="020F0502020204030204" pitchFamily="34" charset="0"/>
              </a:rPr>
              <a:t>, cryostats and magnets. Those services would be in addition to the more complex tasks (e.g. dilution fridge) which were originally foreseen. STAP is invited to comment on this service approach and advice on a possible implementation method. What are the </a:t>
            </a:r>
            <a:r>
              <a:rPr lang="en-GB" sz="1600" b="1" dirty="0">
                <a:effectLst/>
                <a:latin typeface="Calibri" panose="020F0502020204030204" pitchFamily="34" charset="0"/>
              </a:rPr>
              <a:t>advantages and drawbacks of this type of full service model</a:t>
            </a:r>
            <a:r>
              <a:rPr lang="en-GB" sz="1600" dirty="0">
                <a:effectLst/>
                <a:latin typeface="Calibri" panose="020F0502020204030204" pitchFamily="34" charset="0"/>
              </a:rPr>
              <a:t>? What tasks would be better performed by the instrument staff? </a:t>
            </a:r>
            <a:endParaRPr lang="en-GB" sz="1600" dirty="0">
              <a:effectLst/>
            </a:endParaRPr>
          </a:p>
          <a:p>
            <a:pPr marL="257175" lvl="1" indent="180000">
              <a:spcBef>
                <a:spcPts val="0"/>
              </a:spcBef>
              <a:spcAft>
                <a:spcPts val="1200"/>
              </a:spcAft>
              <a:buFont typeface="Wingdings" pitchFamily="2" charset="2"/>
              <a:buChar char="§"/>
            </a:pPr>
            <a:r>
              <a:rPr lang="en-GB" sz="1600" dirty="0">
                <a:effectLst/>
                <a:latin typeface="Calibri" panose="020F0502020204030204" pitchFamily="34" charset="0"/>
              </a:rPr>
              <a:t>The SSO review panel suggested to increase the number of technicians. What would be an </a:t>
            </a:r>
            <a:r>
              <a:rPr lang="en-GB" sz="1600" b="1" dirty="0">
                <a:effectLst/>
                <a:latin typeface="Calibri" panose="020F0502020204030204" pitchFamily="34" charset="0"/>
              </a:rPr>
              <a:t>appropriate number for each planned task</a:t>
            </a:r>
            <a:r>
              <a:rPr lang="en-GB" sz="1600" dirty="0">
                <a:effectLst/>
                <a:latin typeface="Calibri" panose="020F0502020204030204" pitchFamily="34" charset="0"/>
              </a:rPr>
              <a:t>? </a:t>
            </a:r>
          </a:p>
          <a:p>
            <a:pPr marL="257175" lvl="1" indent="0">
              <a:spcBef>
                <a:spcPts val="0"/>
              </a:spcBef>
              <a:spcAft>
                <a:spcPts val="1200"/>
              </a:spcAft>
              <a:buNone/>
            </a:pPr>
            <a:endParaRPr lang="en-GB" sz="1600" dirty="0">
              <a:effectLst/>
            </a:endParaRPr>
          </a:p>
          <a:p>
            <a:pPr marL="0" indent="180000">
              <a:spcBef>
                <a:spcPts val="0"/>
              </a:spcBef>
              <a:spcAft>
                <a:spcPts val="1200"/>
              </a:spcAft>
              <a:buFont typeface="Wingdings" pitchFamily="2" charset="2"/>
              <a:buChar char="§"/>
            </a:pPr>
            <a:r>
              <a:rPr lang="en-GB" sz="1600" dirty="0">
                <a:effectLst/>
                <a:latin typeface="Calibri" panose="020F0502020204030204" pitchFamily="34" charset="0"/>
              </a:rPr>
              <a:t>The </a:t>
            </a:r>
            <a:r>
              <a:rPr lang="en-GB" sz="1600" b="1" dirty="0">
                <a:effectLst/>
                <a:latin typeface="Calibri" panose="020F0502020204030204" pitchFamily="34" charset="0"/>
              </a:rPr>
              <a:t>need for Paris-Edinburgh press high pressure high temperature </a:t>
            </a:r>
            <a:r>
              <a:rPr lang="en-GB" sz="1600" dirty="0">
                <a:effectLst/>
                <a:latin typeface="Calibri" panose="020F0502020204030204" pitchFamily="34" charset="0"/>
              </a:rPr>
              <a:t>synthesis</a:t>
            </a:r>
            <a:r>
              <a:rPr lang="en-GB" sz="1600" b="1" dirty="0">
                <a:effectLst/>
                <a:latin typeface="Calibri" panose="020F0502020204030204" pitchFamily="34" charset="0"/>
              </a:rPr>
              <a:t> </a:t>
            </a:r>
            <a:r>
              <a:rPr lang="en-GB" sz="1600" dirty="0">
                <a:effectLst/>
                <a:latin typeface="Calibri" panose="020F0502020204030204" pitchFamily="34" charset="0"/>
              </a:rPr>
              <a:t>/ operation has been expressed by the potential high pressure user community. At the moment this will need additional resources for developing high temperature equipment. What is the advice of the STAP members regarding such development? </a:t>
            </a:r>
            <a:endParaRPr lang="en-GB" sz="1600" dirty="0">
              <a:effectLst/>
            </a:endParaRPr>
          </a:p>
        </p:txBody>
      </p:sp>
    </p:spTree>
    <p:extLst>
      <p:ext uri="{BB962C8B-B14F-4D97-AF65-F5344CB8AC3E}">
        <p14:creationId xmlns:p14="http://schemas.microsoft.com/office/powerpoint/2010/main" val="320205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4</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2711625424"/>
              </p:ext>
            </p:extLst>
          </p:nvPr>
        </p:nvGraphicFramePr>
        <p:xfrm>
          <a:off x="1103709" y="2783403"/>
          <a:ext cx="10134600" cy="1831176"/>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a:tabLst>
                          <a:tab pos="357188" algn="l"/>
                        </a:tabLst>
                      </a:pPr>
                      <a:r>
                        <a:rPr lang="en-GB" sz="2000" b="0" noProof="0" dirty="0">
                          <a:solidFill>
                            <a:schemeClr val="bg1"/>
                          </a:solidFill>
                        </a:rPr>
                        <a:t>1	Organisation</a:t>
                      </a:r>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a:tabLst>
                          <a:tab pos="357188" algn="l"/>
                        </a:tabLst>
                      </a:pPr>
                      <a:r>
                        <a:rPr lang="en-GB" sz="2000" b="0" noProof="0" dirty="0">
                          <a:solidFill>
                            <a:schemeClr val="bg1"/>
                          </a:solidFill>
                        </a:rPr>
                        <a:t>3	Projects plan</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a:tabLst>
                          <a:tab pos="357188" algn="l"/>
                        </a:tabLst>
                      </a:pPr>
                      <a:r>
                        <a:rPr lang="en-GB" sz="2000" b="0" noProof="0" dirty="0">
                          <a:solidFill>
                            <a:schemeClr val="bg1"/>
                          </a:solidFill>
                        </a:rPr>
                        <a:t>4	Labs and Workshops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a:tabLst>
                          <a:tab pos="357188" algn="l"/>
                        </a:tabLst>
                      </a:pPr>
                      <a:r>
                        <a:rPr lang="en-GB" sz="2000" b="0" noProof="0" dirty="0">
                          <a:solidFill>
                            <a:schemeClr val="bg1"/>
                          </a:solidFill>
                        </a:rPr>
                        <a:t>5   Conclusions</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2610311"/>
                  </a:ext>
                </a:extLst>
              </a:tr>
            </a:tbl>
          </a:graphicData>
        </a:graphic>
      </p:graphicFrame>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1">
            <a:extLst>
              <a:ext uri="{FF2B5EF4-FFF2-40B4-BE49-F238E27FC236}">
                <a16:creationId xmlns:a16="http://schemas.microsoft.com/office/drawing/2014/main" id="{9B79EAB6-AA51-1F61-D7DF-AD65CC42C6E3}"/>
              </a:ext>
            </a:extLst>
          </p:cNvPr>
          <p:cNvSpPr txBox="1">
            <a:spLocks/>
          </p:cNvSpPr>
          <p:nvPr/>
        </p:nvSpPr>
        <p:spPr>
          <a:xfrm>
            <a:off x="1230491" y="2169209"/>
            <a:ext cx="6366811" cy="246261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dirty="0">
                <a:solidFill>
                  <a:schemeClr val="bg1"/>
                </a:solidFill>
              </a:rPr>
              <a:t>Organisation</a:t>
            </a:r>
          </a:p>
        </p:txBody>
      </p:sp>
      <p:sp>
        <p:nvSpPr>
          <p:cNvPr id="6" name="Platshållare för text 13">
            <a:extLst>
              <a:ext uri="{FF2B5EF4-FFF2-40B4-BE49-F238E27FC236}">
                <a16:creationId xmlns:a16="http://schemas.microsoft.com/office/drawing/2014/main" id="{74735C7A-372F-46C4-FE44-6720601A254A}"/>
              </a:ext>
            </a:extLst>
          </p:cNvPr>
          <p:cNvSpPr txBox="1">
            <a:spLocks/>
          </p:cNvSpPr>
          <p:nvPr/>
        </p:nvSpPr>
        <p:spPr>
          <a:xfrm>
            <a:off x="1230491" y="1051132"/>
            <a:ext cx="4255909" cy="829149"/>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4800" dirty="0">
                <a:solidFill>
                  <a:schemeClr val="bg1"/>
                </a:solidFill>
              </a:rPr>
              <a:t>1</a:t>
            </a:r>
          </a:p>
        </p:txBody>
      </p:sp>
    </p:spTree>
    <p:extLst>
      <p:ext uri="{BB962C8B-B14F-4D97-AF65-F5344CB8AC3E}">
        <p14:creationId xmlns:p14="http://schemas.microsoft.com/office/powerpoint/2010/main" val="219277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581F-1F9E-3487-53E8-0FB22C265E6C}"/>
              </a:ext>
            </a:extLst>
          </p:cNvPr>
          <p:cNvSpPr>
            <a:spLocks noGrp="1"/>
          </p:cNvSpPr>
          <p:nvPr>
            <p:ph type="title"/>
          </p:nvPr>
        </p:nvSpPr>
        <p:spPr>
          <a:xfrm>
            <a:off x="1103709" y="498837"/>
            <a:ext cx="9360000" cy="657339"/>
          </a:xfrm>
        </p:spPr>
        <p:txBody>
          <a:bodyPr/>
          <a:lstStyle/>
          <a:p>
            <a:r>
              <a:rPr lang="en-SE" dirty="0"/>
              <a:t>Changes since spring 23</a:t>
            </a:r>
          </a:p>
        </p:txBody>
      </p:sp>
      <p:sp>
        <p:nvSpPr>
          <p:cNvPr id="3" name="Slide Number Placeholder 2">
            <a:extLst>
              <a:ext uri="{FF2B5EF4-FFF2-40B4-BE49-F238E27FC236}">
                <a16:creationId xmlns:a16="http://schemas.microsoft.com/office/drawing/2014/main" id="{76E8850E-544F-3D3D-9CF8-A64561F7CC8A}"/>
              </a:ext>
            </a:extLst>
          </p:cNvPr>
          <p:cNvSpPr>
            <a:spLocks noGrp="1"/>
          </p:cNvSpPr>
          <p:nvPr>
            <p:ph type="sldNum" sz="quarter" idx="12"/>
          </p:nvPr>
        </p:nvSpPr>
        <p:spPr/>
        <p:txBody>
          <a:bodyPr/>
          <a:lstStyle/>
          <a:p>
            <a:fld id="{F7283078-D760-1647-8B80-66BA8B52336D}" type="slidenum">
              <a:rPr lang="sv-SE" smtClean="0"/>
              <a:t>6</a:t>
            </a:fld>
            <a:endParaRPr lang="sv-SE"/>
          </a:p>
        </p:txBody>
      </p:sp>
      <p:sp>
        <p:nvSpPr>
          <p:cNvPr id="6" name="Platshållare för innehåll 5">
            <a:extLst>
              <a:ext uri="{FF2B5EF4-FFF2-40B4-BE49-F238E27FC236}">
                <a16:creationId xmlns:a16="http://schemas.microsoft.com/office/drawing/2014/main" id="{BA15C13F-3438-049A-FAAB-E4BFF882DAA0}"/>
              </a:ext>
            </a:extLst>
          </p:cNvPr>
          <p:cNvSpPr txBox="1">
            <a:spLocks/>
          </p:cNvSpPr>
          <p:nvPr/>
        </p:nvSpPr>
        <p:spPr>
          <a:xfrm>
            <a:off x="989517" y="1889770"/>
            <a:ext cx="9588384" cy="476806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1663" lvl="1" indent="-285750">
              <a:spcBef>
                <a:spcPts val="0"/>
              </a:spcBef>
              <a:spcAft>
                <a:spcPts val="1200"/>
              </a:spcAft>
              <a:buFont typeface="Wingdings" pitchFamily="2" charset="2"/>
              <a:buChar char="§"/>
            </a:pPr>
            <a:r>
              <a:rPr lang="en-US" sz="1800" dirty="0"/>
              <a:t>Group name : </a:t>
            </a:r>
            <a:r>
              <a:rPr lang="en-US" b="1" dirty="0"/>
              <a:t>MSPS</a:t>
            </a:r>
            <a:r>
              <a:rPr lang="en-US" dirty="0"/>
              <a:t> for Materials Science &amp; Physics Support</a:t>
            </a:r>
          </a:p>
          <a:p>
            <a:pPr marL="601663" lvl="1" indent="-285750">
              <a:spcBef>
                <a:spcPts val="0"/>
              </a:spcBef>
              <a:spcAft>
                <a:spcPts val="1200"/>
              </a:spcAft>
            </a:pPr>
            <a:r>
              <a:rPr lang="en-US" sz="1800" dirty="0"/>
              <a:t>MSPS directly under </a:t>
            </a:r>
            <a:r>
              <a:rPr lang="en-US" sz="1800" b="1" dirty="0"/>
              <a:t>Science Directorate</a:t>
            </a:r>
          </a:p>
          <a:p>
            <a:pPr marL="601663" lvl="1" indent="-285750">
              <a:spcBef>
                <a:spcPts val="0"/>
              </a:spcBef>
              <a:spcAft>
                <a:spcPts val="1200"/>
              </a:spcAft>
            </a:pPr>
            <a:r>
              <a:rPr lang="en-US" sz="1800" b="1" dirty="0" err="1"/>
              <a:t>Polarisation</a:t>
            </a:r>
            <a:r>
              <a:rPr lang="en-US" sz="1800" dirty="0"/>
              <a:t> moved to NSS project division in Technical directorate </a:t>
            </a:r>
          </a:p>
          <a:p>
            <a:pPr marL="601663" lvl="1" indent="-285750">
              <a:spcBef>
                <a:spcPts val="0"/>
              </a:spcBef>
              <a:spcAft>
                <a:spcPts val="1200"/>
              </a:spcAft>
            </a:pPr>
            <a:r>
              <a:rPr lang="en-US" sz="1800" dirty="0"/>
              <a:t>2 new MSPS team members :</a:t>
            </a:r>
          </a:p>
          <a:p>
            <a:pPr marL="868363" lvl="2" indent="-285750">
              <a:spcBef>
                <a:spcPts val="0"/>
              </a:spcBef>
              <a:spcAft>
                <a:spcPts val="1200"/>
              </a:spcAft>
            </a:pPr>
            <a:r>
              <a:rPr lang="en-US" b="1" dirty="0"/>
              <a:t>Oleksiy</a:t>
            </a:r>
            <a:r>
              <a:rPr lang="en-US" dirty="0"/>
              <a:t> </a:t>
            </a:r>
            <a:r>
              <a:rPr lang="en-US" dirty="0" err="1"/>
              <a:t>Zadorozhko</a:t>
            </a:r>
            <a:r>
              <a:rPr lang="en-US" dirty="0"/>
              <a:t> for Low and Ultra low temperature </a:t>
            </a:r>
          </a:p>
          <a:p>
            <a:pPr marL="868363" lvl="2" indent="-285750">
              <a:spcBef>
                <a:spcPts val="0"/>
              </a:spcBef>
              <a:spcAft>
                <a:spcPts val="1200"/>
              </a:spcAft>
            </a:pPr>
            <a:r>
              <a:rPr lang="en-US" b="1" dirty="0"/>
              <a:t>Damian</a:t>
            </a:r>
            <a:r>
              <a:rPr lang="en-US" dirty="0"/>
              <a:t> </a:t>
            </a:r>
            <a:r>
              <a:rPr lang="en-US" dirty="0" err="1"/>
              <a:t>Paliwoda</a:t>
            </a:r>
            <a:r>
              <a:rPr lang="en-US" dirty="0"/>
              <a:t> for high-pressure</a:t>
            </a:r>
          </a:p>
          <a:p>
            <a:pPr marL="601663" lvl="1" indent="-285750">
              <a:spcBef>
                <a:spcPts val="0"/>
              </a:spcBef>
              <a:spcAft>
                <a:spcPts val="1200"/>
              </a:spcAft>
            </a:pPr>
            <a:r>
              <a:rPr lang="en-US" sz="1800" dirty="0"/>
              <a:t>New mechanical designer shared with CLS: </a:t>
            </a:r>
            <a:r>
              <a:rPr lang="en-US" sz="1800" b="1" dirty="0"/>
              <a:t>Luca</a:t>
            </a:r>
            <a:r>
              <a:rPr lang="en-US" sz="1800" dirty="0"/>
              <a:t> </a:t>
            </a:r>
            <a:r>
              <a:rPr lang="en-US" sz="1800" dirty="0" err="1"/>
              <a:t>Sagliano</a:t>
            </a:r>
            <a:endParaRPr lang="en-US" sz="1800" dirty="0"/>
          </a:p>
          <a:p>
            <a:pPr marL="601663" lvl="1" indent="-285750">
              <a:spcBef>
                <a:spcPts val="0"/>
              </a:spcBef>
              <a:spcAft>
                <a:spcPts val="1200"/>
              </a:spcAft>
            </a:pPr>
            <a:r>
              <a:rPr lang="en-US" sz="1800" dirty="0"/>
              <a:t>New Technical writer : </a:t>
            </a:r>
            <a:r>
              <a:rPr lang="en-US" sz="1800" b="1" dirty="0" err="1"/>
              <a:t>Yulia</a:t>
            </a:r>
            <a:r>
              <a:rPr lang="en-US" sz="1800" dirty="0"/>
              <a:t> Pedersen </a:t>
            </a:r>
          </a:p>
          <a:p>
            <a:pPr marL="601663" lvl="1" indent="-285750">
              <a:spcBef>
                <a:spcPts val="0"/>
              </a:spcBef>
              <a:spcAft>
                <a:spcPts val="1200"/>
              </a:spcAft>
            </a:pPr>
            <a:r>
              <a:rPr lang="en-US" sz="1800" b="1" dirty="0"/>
              <a:t>Anders</a:t>
            </a:r>
            <a:r>
              <a:rPr lang="en-US" sz="1800" dirty="0"/>
              <a:t> </a:t>
            </a:r>
            <a:r>
              <a:rPr lang="en-US" sz="1800" dirty="0" err="1"/>
              <a:t>Petersson</a:t>
            </a:r>
            <a:r>
              <a:rPr lang="en-US" sz="1800" dirty="0"/>
              <a:t> from ECDC moved to other responsibilities</a:t>
            </a:r>
          </a:p>
          <a:p>
            <a:pPr marL="601663" lvl="1" indent="-285750">
              <a:spcBef>
                <a:spcPts val="0"/>
              </a:spcBef>
              <a:spcAft>
                <a:spcPts val="1200"/>
              </a:spcAft>
            </a:pPr>
            <a:r>
              <a:rPr lang="en-US" sz="1800" b="1" dirty="0" err="1"/>
              <a:t>Jaroslaw</a:t>
            </a:r>
            <a:r>
              <a:rPr lang="en-US" sz="1800" dirty="0"/>
              <a:t> </a:t>
            </a:r>
            <a:r>
              <a:rPr lang="en-US" sz="1800" dirty="0" err="1"/>
              <a:t>Fydrych</a:t>
            </a:r>
            <a:r>
              <a:rPr lang="en-US" sz="1800" dirty="0"/>
              <a:t> moved to other responsibilities</a:t>
            </a:r>
          </a:p>
          <a:p>
            <a:pPr marL="257175" lvl="1" indent="180000">
              <a:spcBef>
                <a:spcPts val="0"/>
              </a:spcBef>
              <a:buFont typeface="Wingdings" panose="05000000000000000000" pitchFamily="2" charset="2"/>
              <a:buNone/>
            </a:pPr>
            <a:endParaRPr lang="en-US" sz="1800" b="1" dirty="0"/>
          </a:p>
          <a:p>
            <a:pPr marL="82550" lvl="1" indent="0">
              <a:buNone/>
            </a:pPr>
            <a:endParaRPr lang="en-US" sz="1800" dirty="0"/>
          </a:p>
        </p:txBody>
      </p:sp>
    </p:spTree>
    <p:extLst>
      <p:ext uri="{BB962C8B-B14F-4D97-AF65-F5344CB8AC3E}">
        <p14:creationId xmlns:p14="http://schemas.microsoft.com/office/powerpoint/2010/main" val="221469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Scope</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875325" y="1400475"/>
            <a:ext cx="9588384" cy="4768062"/>
          </a:xfrm>
        </p:spPr>
        <p:txBody>
          <a:bodyPr/>
          <a:lstStyle/>
          <a:p>
            <a:pPr marL="285750" lvl="2" indent="-285750">
              <a:spcBef>
                <a:spcPts val="0"/>
              </a:spcBef>
              <a:spcAft>
                <a:spcPts val="1200"/>
              </a:spcAft>
              <a:buFont typeface="Wingdings" pitchFamily="2" charset="2"/>
              <a:buChar char="§"/>
            </a:pPr>
            <a:r>
              <a:rPr lang="en-US" dirty="0"/>
              <a:t>Provide </a:t>
            </a:r>
            <a:r>
              <a:rPr lang="en-US" b="1" dirty="0"/>
              <a:t>services</a:t>
            </a:r>
            <a:r>
              <a:rPr lang="en-US" dirty="0"/>
              <a:t> for materials engineering, quantum materials and physics </a:t>
            </a:r>
          </a:p>
          <a:p>
            <a:pPr marL="285750" lvl="2" indent="-285750">
              <a:spcBef>
                <a:spcPts val="0"/>
              </a:spcBef>
              <a:spcAft>
                <a:spcPts val="1200"/>
              </a:spcAft>
              <a:buFont typeface="Wingdings" pitchFamily="2" charset="2"/>
              <a:buChar char="§"/>
            </a:pPr>
            <a:r>
              <a:rPr lang="en-US" dirty="0"/>
              <a:t>Provide and maintain </a:t>
            </a:r>
            <a:r>
              <a:rPr lang="en-US" b="1" dirty="0"/>
              <a:t>sample environment systems </a:t>
            </a:r>
            <a:r>
              <a:rPr lang="en-US" dirty="0"/>
              <a:t>in the fields of:</a:t>
            </a:r>
          </a:p>
          <a:p>
            <a:pPr marL="377825" lvl="3" indent="-285750">
              <a:spcBef>
                <a:spcPts val="0"/>
              </a:spcBef>
              <a:spcAft>
                <a:spcPts val="1200"/>
              </a:spcAft>
              <a:buFont typeface="Wingdings" pitchFamily="2" charset="2"/>
              <a:buChar char="§"/>
            </a:pPr>
            <a:r>
              <a:rPr lang="en-US" dirty="0"/>
              <a:t>Low and ultra low temperatures</a:t>
            </a:r>
          </a:p>
          <a:p>
            <a:pPr marL="377825" lvl="3" indent="-285750">
              <a:spcBef>
                <a:spcPts val="0"/>
              </a:spcBef>
              <a:spcAft>
                <a:spcPts val="1200"/>
              </a:spcAft>
              <a:buFont typeface="Wingdings" pitchFamily="2" charset="2"/>
              <a:buChar char="§"/>
            </a:pPr>
            <a:r>
              <a:rPr lang="en-US" dirty="0"/>
              <a:t>High temperature</a:t>
            </a:r>
          </a:p>
          <a:p>
            <a:pPr marL="377825" lvl="3" indent="-285750">
              <a:spcBef>
                <a:spcPts val="0"/>
              </a:spcBef>
              <a:spcAft>
                <a:spcPts val="1200"/>
              </a:spcAft>
              <a:buFont typeface="Wingdings" pitchFamily="2" charset="2"/>
              <a:buChar char="§"/>
            </a:pPr>
            <a:r>
              <a:rPr lang="en-US" dirty="0"/>
              <a:t>Electrical and magnetic fields</a:t>
            </a:r>
          </a:p>
          <a:p>
            <a:pPr marL="377825" lvl="3" indent="-285750">
              <a:spcBef>
                <a:spcPts val="0"/>
              </a:spcBef>
              <a:spcAft>
                <a:spcPts val="1200"/>
              </a:spcAft>
              <a:buFont typeface="Wingdings" pitchFamily="2" charset="2"/>
              <a:buChar char="§"/>
            </a:pPr>
            <a:r>
              <a:rPr lang="en-US" dirty="0"/>
              <a:t>High pressure</a:t>
            </a:r>
          </a:p>
          <a:p>
            <a:pPr marL="377825" lvl="3" indent="-285750">
              <a:spcBef>
                <a:spcPts val="0"/>
              </a:spcBef>
              <a:spcAft>
                <a:spcPts val="1200"/>
              </a:spcAft>
              <a:buFont typeface="Wingdings" pitchFamily="2" charset="2"/>
              <a:buChar char="§"/>
            </a:pPr>
            <a:r>
              <a:rPr lang="en-US" dirty="0"/>
              <a:t>Mechanical processing</a:t>
            </a:r>
          </a:p>
          <a:p>
            <a:pPr marL="285750" lvl="2" indent="-285750">
              <a:spcBef>
                <a:spcPts val="0"/>
              </a:spcBef>
              <a:spcAft>
                <a:spcPts val="1200"/>
              </a:spcAft>
              <a:buFont typeface="Wingdings" pitchFamily="2" charset="2"/>
              <a:buChar char="§"/>
            </a:pPr>
            <a:r>
              <a:rPr lang="en-US" dirty="0"/>
              <a:t>Provide </a:t>
            </a:r>
            <a:r>
              <a:rPr lang="en-US" b="1" dirty="0"/>
              <a:t>mechanical integration </a:t>
            </a:r>
            <a:r>
              <a:rPr lang="en-US" dirty="0"/>
              <a:t>for all SES (including CLS projects)</a:t>
            </a:r>
          </a:p>
          <a:p>
            <a:pPr marL="285750" lvl="2" indent="-285750">
              <a:spcBef>
                <a:spcPts val="0"/>
              </a:spcBef>
              <a:spcAft>
                <a:spcPts val="1200"/>
              </a:spcAft>
              <a:buFont typeface="Wingdings" pitchFamily="2" charset="2"/>
              <a:buChar char="§"/>
            </a:pPr>
            <a:r>
              <a:rPr lang="en-US" dirty="0"/>
              <a:t>Provide </a:t>
            </a:r>
            <a:r>
              <a:rPr lang="en-US" b="1" dirty="0"/>
              <a:t>control integration </a:t>
            </a:r>
            <a:r>
              <a:rPr lang="en-US" dirty="0"/>
              <a:t>for complex SES  (including CLS projects)</a:t>
            </a:r>
          </a:p>
          <a:p>
            <a:pPr marL="285750" lvl="2" indent="-285750">
              <a:spcBef>
                <a:spcPts val="0"/>
              </a:spcBef>
              <a:spcAft>
                <a:spcPts val="1200"/>
              </a:spcAft>
              <a:buFont typeface="Wingdings" pitchFamily="2" charset="2"/>
              <a:buChar char="§"/>
            </a:pPr>
            <a:r>
              <a:rPr lang="en-US" dirty="0"/>
              <a:t>Coordinate the </a:t>
            </a:r>
            <a:r>
              <a:rPr lang="en-US" b="1" dirty="0"/>
              <a:t>He management </a:t>
            </a:r>
          </a:p>
          <a:p>
            <a:pPr lvl="1"/>
            <a:endParaRPr lang="en-US" dirty="0"/>
          </a:p>
        </p:txBody>
      </p:sp>
    </p:spTree>
    <p:extLst>
      <p:ext uri="{BB962C8B-B14F-4D97-AF65-F5344CB8AC3E}">
        <p14:creationId xmlns:p14="http://schemas.microsoft.com/office/powerpoint/2010/main" val="366942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20" name="TextBox 19">
            <a:extLst>
              <a:ext uri="{FF2B5EF4-FFF2-40B4-BE49-F238E27FC236}">
                <a16:creationId xmlns:a16="http://schemas.microsoft.com/office/drawing/2014/main" id="{197D5172-E865-ED4B-E6E4-1A4CDB821704}"/>
              </a:ext>
            </a:extLst>
          </p:cNvPr>
          <p:cNvSpPr txBox="1"/>
          <p:nvPr/>
        </p:nvSpPr>
        <p:spPr>
          <a:xfrm>
            <a:off x="1048552" y="1934131"/>
            <a:ext cx="5186228" cy="2800767"/>
          </a:xfrm>
          <a:prstGeom prst="rect">
            <a:avLst/>
          </a:prstGeom>
          <a:noFill/>
        </p:spPr>
        <p:txBody>
          <a:bodyPr wrap="square" rtlCol="0">
            <a:spAutoFit/>
          </a:bodyPr>
          <a:lstStyle/>
          <a:p>
            <a:pPr algn="l">
              <a:spcAft>
                <a:spcPts val="1200"/>
              </a:spcAft>
            </a:pPr>
            <a:r>
              <a:rPr lang="en-GB" b="1" dirty="0">
                <a:solidFill>
                  <a:srgbClr val="666666"/>
                </a:solidFill>
              </a:rPr>
              <a:t>Current</a:t>
            </a:r>
          </a:p>
          <a:p>
            <a:pPr marL="285750" indent="-285750" algn="l">
              <a:spcAft>
                <a:spcPts val="1200"/>
              </a:spcAft>
              <a:buFont typeface="Wingdings" pitchFamily="2" charset="2"/>
              <a:buChar char="§"/>
            </a:pPr>
            <a:r>
              <a:rPr lang="en-GB" b="1" dirty="0">
                <a:solidFill>
                  <a:srgbClr val="666666"/>
                </a:solidFill>
              </a:rPr>
              <a:t>2 technicians </a:t>
            </a:r>
            <a:r>
              <a:rPr lang="en-GB" dirty="0">
                <a:solidFill>
                  <a:srgbClr val="666666"/>
                </a:solidFill>
              </a:rPr>
              <a:t>: Lauritz and Richard</a:t>
            </a:r>
          </a:p>
          <a:p>
            <a:pPr marL="285750" indent="-285750" algn="l">
              <a:spcAft>
                <a:spcPts val="1200"/>
              </a:spcAft>
              <a:buFont typeface="Wingdings" pitchFamily="2" charset="2"/>
              <a:buChar char="§"/>
            </a:pPr>
            <a:r>
              <a:rPr lang="en-GB" b="1" dirty="0">
                <a:solidFill>
                  <a:srgbClr val="666666"/>
                </a:solidFill>
              </a:rPr>
              <a:t>2 control engineers </a:t>
            </a:r>
            <a:r>
              <a:rPr lang="en-GB" dirty="0">
                <a:solidFill>
                  <a:srgbClr val="666666"/>
                </a:solidFill>
              </a:rPr>
              <a:t>: </a:t>
            </a:r>
            <a:r>
              <a:rPr lang="en-GB" dirty="0" err="1">
                <a:solidFill>
                  <a:srgbClr val="666666"/>
                </a:solidFill>
              </a:rPr>
              <a:t>Niklas</a:t>
            </a:r>
            <a:r>
              <a:rPr lang="en-GB" dirty="0">
                <a:solidFill>
                  <a:srgbClr val="666666"/>
                </a:solidFill>
              </a:rPr>
              <a:t> and Andreas</a:t>
            </a:r>
          </a:p>
          <a:p>
            <a:pPr marL="285750" indent="-285750" algn="l">
              <a:spcAft>
                <a:spcPts val="1200"/>
              </a:spcAft>
              <a:buFont typeface="Wingdings" pitchFamily="2" charset="2"/>
              <a:buChar char="§"/>
            </a:pPr>
            <a:r>
              <a:rPr lang="en-GB" b="1" dirty="0">
                <a:solidFill>
                  <a:srgbClr val="666666"/>
                </a:solidFill>
              </a:rPr>
              <a:t>4 sample environment engineers</a:t>
            </a:r>
            <a:r>
              <a:rPr lang="en-GB" dirty="0">
                <a:solidFill>
                  <a:srgbClr val="666666"/>
                </a:solidFill>
              </a:rPr>
              <a:t>: Alex, Oleksiy, Damian and Caroline</a:t>
            </a:r>
          </a:p>
          <a:p>
            <a:pPr marL="285750" indent="-285750" algn="l">
              <a:spcAft>
                <a:spcPts val="1200"/>
              </a:spcAft>
              <a:buFont typeface="Wingdings" pitchFamily="2" charset="2"/>
              <a:buChar char="§"/>
            </a:pPr>
            <a:r>
              <a:rPr lang="en-GB" b="1" dirty="0">
                <a:solidFill>
                  <a:srgbClr val="666666"/>
                </a:solidFill>
              </a:rPr>
              <a:t>0.5 mechanical design engineer</a:t>
            </a:r>
            <a:r>
              <a:rPr lang="en-GB" dirty="0">
                <a:solidFill>
                  <a:srgbClr val="666666"/>
                </a:solidFill>
              </a:rPr>
              <a:t>: Luca</a:t>
            </a:r>
          </a:p>
          <a:p>
            <a:pPr marL="285750" indent="-285750" algn="l">
              <a:spcAft>
                <a:spcPts val="1200"/>
              </a:spcAft>
              <a:buFont typeface="Wingdings" pitchFamily="2" charset="2"/>
              <a:buChar char="§"/>
            </a:pPr>
            <a:r>
              <a:rPr lang="en-GB" b="1" dirty="0">
                <a:solidFill>
                  <a:srgbClr val="666666"/>
                </a:solidFill>
              </a:rPr>
              <a:t>1 technical writer </a:t>
            </a:r>
            <a:r>
              <a:rPr lang="en-GB" dirty="0">
                <a:solidFill>
                  <a:srgbClr val="666666"/>
                </a:solidFill>
              </a:rPr>
              <a:t>: </a:t>
            </a:r>
            <a:r>
              <a:rPr lang="en-GB" dirty="0" err="1">
                <a:solidFill>
                  <a:srgbClr val="666666"/>
                </a:solidFill>
              </a:rPr>
              <a:t>Yulia</a:t>
            </a:r>
            <a:endParaRPr lang="en-GB" dirty="0">
              <a:solidFill>
                <a:srgbClr val="666666"/>
              </a:solidFill>
            </a:endParaRPr>
          </a:p>
        </p:txBody>
      </p:sp>
      <p:sp>
        <p:nvSpPr>
          <p:cNvPr id="21" name="Rubrik 1">
            <a:extLst>
              <a:ext uri="{FF2B5EF4-FFF2-40B4-BE49-F238E27FC236}">
                <a16:creationId xmlns:a16="http://schemas.microsoft.com/office/drawing/2014/main" id="{9E9C368E-D16F-3F3C-957E-5354EB0B9EB9}"/>
              </a:ext>
            </a:extLst>
          </p:cNvPr>
          <p:cNvSpPr>
            <a:spLocks noGrp="1"/>
          </p:cNvSpPr>
          <p:nvPr>
            <p:ph type="title"/>
          </p:nvPr>
        </p:nvSpPr>
        <p:spPr>
          <a:xfrm>
            <a:off x="1048552" y="446692"/>
            <a:ext cx="9360000" cy="657339"/>
          </a:xfrm>
        </p:spPr>
        <p:txBody>
          <a:bodyPr/>
          <a:lstStyle/>
          <a:p>
            <a:r>
              <a:rPr lang="en-GB" dirty="0"/>
              <a:t>Team</a:t>
            </a:r>
          </a:p>
        </p:txBody>
      </p:sp>
      <p:sp>
        <p:nvSpPr>
          <p:cNvPr id="3" name="TextBox 2">
            <a:extLst>
              <a:ext uri="{FF2B5EF4-FFF2-40B4-BE49-F238E27FC236}">
                <a16:creationId xmlns:a16="http://schemas.microsoft.com/office/drawing/2014/main" id="{D38B09FC-944E-FF0D-0493-24B0DCC3F805}"/>
              </a:ext>
            </a:extLst>
          </p:cNvPr>
          <p:cNvSpPr txBox="1"/>
          <p:nvPr/>
        </p:nvSpPr>
        <p:spPr>
          <a:xfrm>
            <a:off x="7003518" y="1934131"/>
            <a:ext cx="4736537" cy="2369880"/>
          </a:xfrm>
          <a:prstGeom prst="rect">
            <a:avLst/>
          </a:prstGeom>
          <a:noFill/>
        </p:spPr>
        <p:txBody>
          <a:bodyPr wrap="square" rtlCol="0">
            <a:spAutoFit/>
          </a:bodyPr>
          <a:lstStyle/>
          <a:p>
            <a:pPr algn="l">
              <a:spcAft>
                <a:spcPts val="1200"/>
              </a:spcAft>
            </a:pPr>
            <a:r>
              <a:rPr lang="en-SE" b="1" dirty="0">
                <a:solidFill>
                  <a:srgbClr val="666666"/>
                </a:solidFill>
              </a:rPr>
              <a:t>Planned recruitment:</a:t>
            </a:r>
          </a:p>
          <a:p>
            <a:pPr marL="285750" indent="-285750" algn="l">
              <a:spcAft>
                <a:spcPts val="1200"/>
              </a:spcAft>
              <a:buFont typeface="Wingdings" pitchFamily="2" charset="2"/>
              <a:buChar char="§"/>
            </a:pPr>
            <a:r>
              <a:rPr lang="en-SE" dirty="0">
                <a:solidFill>
                  <a:srgbClr val="666666"/>
                </a:solidFill>
              </a:rPr>
              <a:t>on going : Sample environment engineer for HT</a:t>
            </a:r>
          </a:p>
          <a:p>
            <a:pPr marL="285750" indent="-285750" algn="l">
              <a:spcAft>
                <a:spcPts val="1200"/>
              </a:spcAft>
              <a:buFont typeface="Wingdings" pitchFamily="2" charset="2"/>
              <a:buChar char="§"/>
            </a:pPr>
            <a:r>
              <a:rPr lang="en-SE" dirty="0">
                <a:solidFill>
                  <a:srgbClr val="666666"/>
                </a:solidFill>
              </a:rPr>
              <a:t>End of 2024: 2 technicians</a:t>
            </a:r>
          </a:p>
          <a:p>
            <a:pPr marL="285750" indent="-285750" algn="l">
              <a:spcAft>
                <a:spcPts val="1200"/>
              </a:spcAft>
              <a:buFont typeface="Wingdings" pitchFamily="2" charset="2"/>
              <a:buChar char="§"/>
            </a:pPr>
            <a:r>
              <a:rPr lang="en-SE" dirty="0">
                <a:solidFill>
                  <a:srgbClr val="666666"/>
                </a:solidFill>
              </a:rPr>
              <a:t>2025: 1 technician</a:t>
            </a:r>
          </a:p>
          <a:p>
            <a:pPr marL="285750" indent="-285750" algn="l">
              <a:spcAft>
                <a:spcPts val="1200"/>
              </a:spcAft>
              <a:buFont typeface="Wingdings" pitchFamily="2" charset="2"/>
              <a:buChar char="§"/>
            </a:pPr>
            <a:r>
              <a:rPr lang="en-SE" dirty="0">
                <a:solidFill>
                  <a:srgbClr val="666666"/>
                </a:solidFill>
              </a:rPr>
              <a:t>2027: 1 technician</a:t>
            </a:r>
          </a:p>
        </p:txBody>
      </p:sp>
      <p:sp>
        <p:nvSpPr>
          <p:cNvPr id="4" name="TextBox 3">
            <a:extLst>
              <a:ext uri="{FF2B5EF4-FFF2-40B4-BE49-F238E27FC236}">
                <a16:creationId xmlns:a16="http://schemas.microsoft.com/office/drawing/2014/main" id="{7F6BD7CE-24FE-7E98-37CA-C6D14577C62F}"/>
              </a:ext>
            </a:extLst>
          </p:cNvPr>
          <p:cNvSpPr txBox="1"/>
          <p:nvPr/>
        </p:nvSpPr>
        <p:spPr>
          <a:xfrm>
            <a:off x="7140118" y="5403547"/>
            <a:ext cx="3067763" cy="369332"/>
          </a:xfrm>
          <a:prstGeom prst="rect">
            <a:avLst/>
          </a:prstGeom>
          <a:noFill/>
        </p:spPr>
        <p:txBody>
          <a:bodyPr wrap="none" rtlCol="0">
            <a:spAutoFit/>
          </a:bodyPr>
          <a:lstStyle/>
          <a:p>
            <a:pPr algn="l"/>
            <a:r>
              <a:rPr lang="en-SE" b="1" dirty="0">
                <a:solidFill>
                  <a:srgbClr val="FF0000"/>
                </a:solidFill>
              </a:rPr>
              <a:t>What profiles do we need?</a:t>
            </a:r>
          </a:p>
        </p:txBody>
      </p:sp>
    </p:spTree>
    <p:extLst>
      <p:ext uri="{BB962C8B-B14F-4D97-AF65-F5344CB8AC3E}">
        <p14:creationId xmlns:p14="http://schemas.microsoft.com/office/powerpoint/2010/main" val="399061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11">
            <a:extLst>
              <a:ext uri="{FF2B5EF4-FFF2-40B4-BE49-F238E27FC236}">
                <a16:creationId xmlns:a16="http://schemas.microsoft.com/office/drawing/2014/main" id="{9B79EAB6-AA51-1F61-D7DF-AD65CC42C6E3}"/>
              </a:ext>
            </a:extLst>
          </p:cNvPr>
          <p:cNvSpPr txBox="1">
            <a:spLocks/>
          </p:cNvSpPr>
          <p:nvPr/>
        </p:nvSpPr>
        <p:spPr>
          <a:xfrm>
            <a:off x="1230491" y="2169209"/>
            <a:ext cx="6366811" cy="2462613"/>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800" dirty="0">
                <a:solidFill>
                  <a:schemeClr val="bg1"/>
                </a:solidFill>
              </a:rPr>
              <a:t>Projects plan</a:t>
            </a:r>
          </a:p>
        </p:txBody>
      </p:sp>
      <p:sp>
        <p:nvSpPr>
          <p:cNvPr id="6" name="Platshållare för text 13">
            <a:extLst>
              <a:ext uri="{FF2B5EF4-FFF2-40B4-BE49-F238E27FC236}">
                <a16:creationId xmlns:a16="http://schemas.microsoft.com/office/drawing/2014/main" id="{74735C7A-372F-46C4-FE44-6720601A254A}"/>
              </a:ext>
            </a:extLst>
          </p:cNvPr>
          <p:cNvSpPr txBox="1">
            <a:spLocks/>
          </p:cNvSpPr>
          <p:nvPr/>
        </p:nvSpPr>
        <p:spPr>
          <a:xfrm>
            <a:off x="1230491" y="1051132"/>
            <a:ext cx="4255909" cy="829149"/>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4800" dirty="0">
                <a:solidFill>
                  <a:schemeClr val="bg1"/>
                </a:solidFill>
              </a:rPr>
              <a:t>3</a:t>
            </a:r>
          </a:p>
        </p:txBody>
      </p:sp>
    </p:spTree>
    <p:extLst>
      <p:ext uri="{BB962C8B-B14F-4D97-AF65-F5344CB8AC3E}">
        <p14:creationId xmlns:p14="http://schemas.microsoft.com/office/powerpoint/2010/main" val="277956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6660</TotalTime>
  <Words>1691</Words>
  <Application>Microsoft Macintosh PowerPoint</Application>
  <PresentationFormat>Widescreen</PresentationFormat>
  <Paragraphs>445</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Segoe UI</vt:lpstr>
      <vt:lpstr>Segoe UI Light</vt:lpstr>
      <vt:lpstr>Segoe UI Semibold</vt:lpstr>
      <vt:lpstr>Wingdings</vt:lpstr>
      <vt:lpstr>Office-tema</vt:lpstr>
      <vt:lpstr>PowerPoint Presentation</vt:lpstr>
      <vt:lpstr>MSPS - Materials Science and Physics Support Group General update</vt:lpstr>
      <vt:lpstr>MSPS specific charges</vt:lpstr>
      <vt:lpstr>Agenda</vt:lpstr>
      <vt:lpstr>PowerPoint Presentation</vt:lpstr>
      <vt:lpstr>Changes since spring 23</vt:lpstr>
      <vt:lpstr>Scope</vt:lpstr>
      <vt:lpstr>Team</vt:lpstr>
      <vt:lpstr>PowerPoint Presentation</vt:lpstr>
      <vt:lpstr>MSPS Sample Environment Systems</vt:lpstr>
      <vt:lpstr>Status of SES by end of 2022</vt:lpstr>
      <vt:lpstr>Status of SES by end of 2023</vt:lpstr>
      <vt:lpstr>Status of SES by end of 2023</vt:lpstr>
      <vt:lpstr>Status of SES by end of 2024</vt:lpstr>
      <vt:lpstr>MSPS priorities for HC and CC</vt:lpstr>
      <vt:lpstr>PowerPoint Presentation</vt:lpstr>
      <vt:lpstr>Main workshops used</vt:lpstr>
      <vt:lpstr>Labs &amp; workshops to install</vt:lpstr>
      <vt:lpstr>Labs &amp; workshops to install</vt:lpstr>
      <vt:lpstr>Lab access rules</vt:lpstr>
      <vt:lpstr>PowerPoint Presentation</vt:lpstr>
      <vt:lpstr>Training and conferences </vt:lpstr>
      <vt:lpstr>Collaboration, grants</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Caroline Curfs</cp:lastModifiedBy>
  <cp:revision>168</cp:revision>
  <cp:lastPrinted>2019-03-08T10:27:30Z</cp:lastPrinted>
  <dcterms:created xsi:type="dcterms:W3CDTF">2020-01-21T09:56:49Z</dcterms:created>
  <dcterms:modified xsi:type="dcterms:W3CDTF">2024-04-12T14:21:54Z</dcterms:modified>
</cp:coreProperties>
</file>