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267" r:id="rId3"/>
    <p:sldId id="272" r:id="rId4"/>
    <p:sldId id="279" r:id="rId5"/>
    <p:sldId id="282" r:id="rId6"/>
    <p:sldId id="289" r:id="rId7"/>
    <p:sldId id="288" r:id="rId8"/>
    <p:sldId id="280" r:id="rId9"/>
    <p:sldId id="283" r:id="rId10"/>
    <p:sldId id="290" r:id="rId11"/>
    <p:sldId id="277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4629" autoAdjust="0"/>
  </p:normalViewPr>
  <p:slideViewPr>
    <p:cSldViewPr snapToGrid="0" snapToObjects="1">
      <p:cViewPr varScale="1">
        <p:scale>
          <a:sx n="155" d="100"/>
          <a:sy n="155" d="100"/>
        </p:scale>
        <p:origin x="1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2024-04-15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552BB7-AEC6-70A9-93B2-949BF1B83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37"/>
          <a:stretch/>
        </p:blipFill>
        <p:spPr>
          <a:xfrm>
            <a:off x="6373692" y="2161219"/>
            <a:ext cx="2743201" cy="41312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processing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028" y="1900484"/>
            <a:ext cx="5734996" cy="3201597"/>
          </a:xfrm>
        </p:spPr>
        <p:txBody>
          <a:bodyPr/>
          <a:lstStyle/>
          <a:p>
            <a:pPr marL="252413" lvl="2" indent="0">
              <a:spcBef>
                <a:spcPts val="0"/>
              </a:spcBef>
              <a:buNone/>
            </a:pPr>
            <a:endParaRPr lang="en-US" sz="1600" dirty="0"/>
          </a:p>
          <a:p>
            <a:pPr marL="74375" lvl="1" indent="0">
              <a:spcBef>
                <a:spcPts val="0"/>
              </a:spcBef>
              <a:buNone/>
            </a:pPr>
            <a:r>
              <a:rPr lang="en-US" sz="1600" b="1" dirty="0"/>
              <a:t>Torsion/rotation rig for tomography</a:t>
            </a:r>
          </a:p>
          <a:p>
            <a:pPr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Requested by ODIN for hot commissioning </a:t>
            </a:r>
            <a:r>
              <a:rPr lang="en-SE" sz="1600" b="0" dirty="0"/>
              <a:t>07.25-03.26</a:t>
            </a:r>
            <a:endParaRPr lang="en-US" sz="1600" dirty="0"/>
          </a:p>
          <a:p>
            <a:pPr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Design nearly finished</a:t>
            </a:r>
          </a:p>
          <a:p>
            <a:pPr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List of off-the-shelf parts to be ordered soon</a:t>
            </a:r>
          </a:p>
          <a:p>
            <a:pPr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Construction planned to be finished by Q4/24</a:t>
            </a:r>
          </a:p>
          <a:p>
            <a:pPr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Control electronics planned to be Beckhoff</a:t>
            </a:r>
          </a:p>
          <a:p>
            <a:pPr marL="164863" lvl="2" indent="0">
              <a:spcBef>
                <a:spcPts val="0"/>
              </a:spcBef>
              <a:buNone/>
            </a:pPr>
            <a:endParaRPr lang="en-US" sz="1600" dirty="0"/>
          </a:p>
          <a:p>
            <a:pPr marL="164863" lvl="2" indent="0">
              <a:spcBef>
                <a:spcPts val="0"/>
              </a:spcBef>
              <a:buNone/>
            </a:pPr>
            <a:endParaRPr lang="en-US" sz="1600" dirty="0"/>
          </a:p>
          <a:p>
            <a:pPr marL="74375" lvl="1" indent="0">
              <a:spcBef>
                <a:spcPts val="0"/>
              </a:spcBef>
              <a:buNone/>
            </a:pPr>
            <a:endParaRPr lang="en-US" sz="1600" dirty="0"/>
          </a:p>
          <a:p>
            <a:pPr marL="74375" lvl="1" indent="0">
              <a:spcBef>
                <a:spcPts val="0"/>
              </a:spcBef>
              <a:buNone/>
            </a:pPr>
            <a:r>
              <a:rPr lang="en-US" sz="1600" b="1" dirty="0"/>
              <a:t>Dilatometer</a:t>
            </a:r>
          </a:p>
          <a:p>
            <a:pPr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Specifications still on going</a:t>
            </a:r>
          </a:p>
          <a:p>
            <a:pPr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Requested by BEER for hot commissioning </a:t>
            </a:r>
            <a:r>
              <a:rPr lang="en-SE" sz="1600" b="0" dirty="0"/>
              <a:t>01.27-09.27</a:t>
            </a:r>
          </a:p>
          <a:p>
            <a:pPr lvl="2" indent="-2844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sz="1600" dirty="0"/>
          </a:p>
          <a:p>
            <a:pPr marL="142875" lvl="1" indent="0">
              <a:spcBef>
                <a:spcPts val="600"/>
              </a:spcBef>
              <a:buNone/>
            </a:pPr>
            <a:endParaRPr lang="en-US" sz="1600" b="1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7294C9-0907-F64F-6859-37EAC03C7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441" y="1140490"/>
            <a:ext cx="2632576" cy="3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2142161"/>
            <a:ext cx="8640000" cy="2387600"/>
          </a:xfrm>
        </p:spPr>
        <p:txBody>
          <a:bodyPr/>
          <a:lstStyle/>
          <a:p>
            <a:r>
              <a:rPr lang="en-GB" dirty="0"/>
              <a:t>Thanks to </a:t>
            </a:r>
            <a:br>
              <a:rPr lang="en-GB" dirty="0"/>
            </a:br>
            <a:r>
              <a:rPr lang="en-GB" sz="2800" dirty="0"/>
              <a:t>Quentin </a:t>
            </a:r>
            <a:r>
              <a:rPr lang="en-GB" sz="2800" dirty="0" err="1"/>
              <a:t>Borlet</a:t>
            </a:r>
            <a:r>
              <a:rPr lang="en-GB" sz="2800" dirty="0"/>
              <a:t>, Luca </a:t>
            </a:r>
            <a:r>
              <a:rPr lang="en-GB" sz="2800" dirty="0" err="1"/>
              <a:t>Sagliano</a:t>
            </a:r>
            <a:r>
              <a:rPr lang="en-GB" sz="2800" dirty="0"/>
              <a:t>, Richard </a:t>
            </a:r>
            <a:r>
              <a:rPr lang="en-GB" sz="2800" dirty="0" err="1"/>
              <a:t>Ammer</a:t>
            </a:r>
            <a:r>
              <a:rPr lang="en-GB" sz="2800" dirty="0"/>
              <a:t>, Lauritz </a:t>
            </a:r>
            <a:r>
              <a:rPr lang="en-GB" sz="2800" dirty="0" err="1"/>
              <a:t>Saxtrup</a:t>
            </a:r>
            <a:r>
              <a:rPr lang="en-GB" sz="2800" dirty="0"/>
              <a:t>, Florence </a:t>
            </a:r>
            <a:r>
              <a:rPr lang="en-GB" sz="2800" dirty="0" err="1"/>
              <a:t>Porcher</a:t>
            </a:r>
            <a:r>
              <a:rPr lang="en-GB" sz="2800" dirty="0"/>
              <a:t>, Jonas </a:t>
            </a:r>
            <a:r>
              <a:rPr lang="en-GB" sz="2800" dirty="0" err="1"/>
              <a:t>Engqvist</a:t>
            </a:r>
            <a:r>
              <a:rPr lang="en-GB" sz="2800" dirty="0"/>
              <a:t>, Robin </a:t>
            </a:r>
            <a:r>
              <a:rPr lang="en-GB" sz="2800" dirty="0" err="1"/>
              <a:t>Woracek</a:t>
            </a:r>
            <a:r>
              <a:rPr lang="en-GB" sz="2800" dirty="0"/>
              <a:t>, Joe Kelleher and Ali Mortazavi 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Projects updates</a:t>
            </a:r>
            <a:br>
              <a:rPr lang="en-GB" dirty="0"/>
            </a:b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4" y="3883393"/>
            <a:ext cx="9606609" cy="921363"/>
          </a:xfrm>
        </p:spPr>
        <p:txBody>
          <a:bodyPr/>
          <a:lstStyle/>
          <a:p>
            <a:r>
              <a:rPr lang="en-GB" dirty="0"/>
              <a:t>High temperature and mechanical processing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Caroline </a:t>
            </a:r>
            <a:r>
              <a:rPr lang="en-GB" dirty="0" err="1"/>
              <a:t>curfs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2024-04-15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760440"/>
              </p:ext>
            </p:extLst>
          </p:nvPr>
        </p:nvGraphicFramePr>
        <p:xfrm>
          <a:off x="1103709" y="3058594"/>
          <a:ext cx="10134600" cy="915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High Temperature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Mechanical processing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</a:tbl>
          </a:graphicData>
        </a:graphic>
      </p:graphicFrame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2024-04-15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308EE5E2-D0B2-000D-36FA-32BA37A4BDC8}"/>
              </a:ext>
            </a:extLst>
          </p:cNvPr>
          <p:cNvSpPr txBox="1">
            <a:spLocks/>
          </p:cNvSpPr>
          <p:nvPr/>
        </p:nvSpPr>
        <p:spPr>
          <a:xfrm>
            <a:off x="1230491" y="2169209"/>
            <a:ext cx="8360981" cy="2462613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200" dirty="0">
                <a:solidFill>
                  <a:schemeClr val="bg1"/>
                </a:solidFill>
              </a:rPr>
              <a:t>High Temperature</a:t>
            </a:r>
          </a:p>
        </p:txBody>
      </p:sp>
      <p:sp>
        <p:nvSpPr>
          <p:cNvPr id="6" name="Platshållare för text 13">
            <a:extLst>
              <a:ext uri="{FF2B5EF4-FFF2-40B4-BE49-F238E27FC236}">
                <a16:creationId xmlns:a16="http://schemas.microsoft.com/office/drawing/2014/main" id="{44F75CA7-3668-DA31-67F3-D0A6F112F214}"/>
              </a:ext>
            </a:extLst>
          </p:cNvPr>
          <p:cNvSpPr txBox="1">
            <a:spLocks/>
          </p:cNvSpPr>
          <p:nvPr/>
        </p:nvSpPr>
        <p:spPr>
          <a:xfrm>
            <a:off x="1230491" y="1051132"/>
            <a:ext cx="4255909" cy="829149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8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35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Temperature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08" y="2089938"/>
            <a:ext cx="7448676" cy="3495316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 hand furnaces from LLB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1350 C : 1 Nb resistor with 5 Nb screens, dia.  45 mm, used on diffraction instrument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1800 C : 1 Nb resistor with 7 Nd screens, </a:t>
            </a:r>
            <a:r>
              <a:rPr lang="en-US" sz="1600" dirty="0" err="1"/>
              <a:t>dia</a:t>
            </a:r>
            <a:r>
              <a:rPr lang="en-US" sz="1600" dirty="0"/>
              <a:t> 35 mm, used on spectrometer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Planned to be ready by </a:t>
            </a:r>
            <a:r>
              <a:rPr lang="en-US" sz="1600" dirty="0">
                <a:solidFill>
                  <a:srgbClr val="FF0000"/>
                </a:solidFill>
              </a:rPr>
              <a:t>April 24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Transfer on standby due to problems with CNRS</a:t>
            </a:r>
          </a:p>
          <a:p>
            <a:pPr marL="252413" lvl="2" indent="0">
              <a:buNone/>
            </a:pPr>
            <a:endParaRPr lang="en-US" sz="1600" dirty="0"/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b="1" dirty="0"/>
              <a:t>New furnace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Only 1 manufacturer (?) : AS Scientific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Full vanadium for DREAM (</a:t>
            </a:r>
            <a:r>
              <a:rPr lang="en-US" sz="1600" dirty="0" err="1"/>
              <a:t>T</a:t>
            </a:r>
            <a:r>
              <a:rPr lang="en-US" sz="1600" baseline="-25000" dirty="0" err="1"/>
              <a:t>max</a:t>
            </a:r>
            <a:r>
              <a:rPr lang="en-US" sz="1600" dirty="0"/>
              <a:t> = 1100 C) – Specifications on going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Requested for DREAM Hot Commissioning (July 25 – March 26) / HEIMDAL Cold commissioning (October 26 – March 27)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Planned to be ready by </a:t>
            </a:r>
            <a:r>
              <a:rPr lang="en-US" sz="1600" dirty="0">
                <a:solidFill>
                  <a:srgbClr val="FF0000"/>
                </a:solidFill>
              </a:rPr>
              <a:t>April 24</a:t>
            </a:r>
          </a:p>
          <a:p>
            <a:pPr lvl="2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4064FF2D-6404-E481-95AB-34E25F0208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679195" y="1442607"/>
            <a:ext cx="2885854" cy="162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94994-3C20-A403-6C32-6C49A9527D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4691" y="1569183"/>
            <a:ext cx="1622288" cy="28809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E2DA853-EA08-23B7-1AD8-F6EC94213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SE" dirty="0"/>
              <a:t>ILL-Type furnaces (vacuum)</a:t>
            </a:r>
          </a:p>
        </p:txBody>
      </p:sp>
      <p:pic>
        <p:nvPicPr>
          <p:cNvPr id="12" name="Image 8">
            <a:extLst>
              <a:ext uri="{FF2B5EF4-FFF2-40B4-BE49-F238E27FC236}">
                <a16:creationId xmlns:a16="http://schemas.microsoft.com/office/drawing/2014/main" id="{403F5EC5-1283-A392-3451-6BB3A5EC8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3602" y="4088765"/>
            <a:ext cx="3013710" cy="1694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0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731B-9765-5400-5186-93986D1E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High-Temperature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44054-87A6-78AA-8C27-C8EE7B79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08E5C-2E18-7311-18BD-C3DC6837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04107-9F14-6C4D-CE73-A78078C29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UHT furnace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139D54-0C70-A78E-B373-7848D0C1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1D926-F6F1-6007-D84D-8EF89F95D015}"/>
              </a:ext>
            </a:extLst>
          </p:cNvPr>
          <p:cNvSpPr txBox="1"/>
          <p:nvPr/>
        </p:nvSpPr>
        <p:spPr>
          <a:xfrm>
            <a:off x="529133" y="1556109"/>
            <a:ext cx="601994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666666"/>
                </a:solidFill>
              </a:rPr>
              <a:t>VR (Swedish Research Council) grant between Chalmers &amp; ISIS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Started in 2017 (grant awarded)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Phase 1: design at ISIS by ISIS team based on already existing furnace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Phase 2: manufacturing by Chalmers Uni</a:t>
            </a:r>
          </a:p>
          <a:p>
            <a:pPr lvl="1"/>
            <a:endParaRPr lang="en-US" sz="1600" dirty="0">
              <a:solidFill>
                <a:srgbClr val="666666"/>
              </a:solidFill>
            </a:endParaRPr>
          </a:p>
          <a:p>
            <a:r>
              <a:rPr lang="en-US" sz="1600" b="1" dirty="0">
                <a:solidFill>
                  <a:srgbClr val="666666"/>
                </a:solidFill>
              </a:rPr>
              <a:t>Specifications: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Lamp furnace : max temperature 1800 C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Standalone or attached to 60 </a:t>
            </a:r>
            <a:r>
              <a:rPr lang="en-US" sz="1600" dirty="0" err="1">
                <a:solidFill>
                  <a:srgbClr val="666666"/>
                </a:solidFill>
              </a:rPr>
              <a:t>kN</a:t>
            </a:r>
            <a:r>
              <a:rPr lang="en-US" sz="1600" dirty="0">
                <a:solidFill>
                  <a:srgbClr val="666666"/>
                </a:solidFill>
              </a:rPr>
              <a:t> stress rig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Vacuum or inert gas chamber</a:t>
            </a:r>
          </a:p>
          <a:p>
            <a:pPr lvl="1"/>
            <a:endParaRPr lang="en-US" sz="1600" dirty="0">
              <a:solidFill>
                <a:srgbClr val="666666"/>
              </a:solidFill>
            </a:endParaRPr>
          </a:p>
          <a:p>
            <a:r>
              <a:rPr lang="en-US" sz="1600" b="1" dirty="0">
                <a:solidFill>
                  <a:srgbClr val="666666"/>
                </a:solidFill>
              </a:rPr>
              <a:t>Status: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Manufacturing moved to ESS – Budget available1.6 </a:t>
            </a:r>
            <a:r>
              <a:rPr lang="en-US" sz="1600" dirty="0" err="1">
                <a:solidFill>
                  <a:srgbClr val="666666"/>
                </a:solidFill>
              </a:rPr>
              <a:t>MSeK</a:t>
            </a: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Design by ISIS up to conceptual design – Mechanical design needed to enable manufacturing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666666"/>
                </a:solidFill>
              </a:rPr>
              <a:t>Bulbs and reflectors currently at ISIS – test to be done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EAF4F-0D96-8C0E-AA5A-49089903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5" t="9144" r="11945"/>
          <a:stretch/>
        </p:blipFill>
        <p:spPr>
          <a:xfrm>
            <a:off x="10106892" y="1912960"/>
            <a:ext cx="1775080" cy="2696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33623-F6FB-2AA9-8B52-F70573F92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1" r="11106"/>
          <a:stretch/>
        </p:blipFill>
        <p:spPr>
          <a:xfrm>
            <a:off x="7623210" y="759993"/>
            <a:ext cx="2685828" cy="2696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5F41BF-C718-4ADD-9343-96B698772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7" t="13244" r="23792" b="30"/>
          <a:stretch/>
        </p:blipFill>
        <p:spPr>
          <a:xfrm rot="16200000">
            <a:off x="7153598" y="4192280"/>
            <a:ext cx="1153618" cy="2657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CCB740-1B94-09E6-D4E1-CFCA5D306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7" r="23767"/>
          <a:stretch/>
        </p:blipFill>
        <p:spPr>
          <a:xfrm rot="16200000">
            <a:off x="9411453" y="5074852"/>
            <a:ext cx="975929" cy="21900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4DFBA-7E76-6075-C1B5-43F06B466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615" y="2608930"/>
            <a:ext cx="1516792" cy="20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2AC62D9-37FD-2323-CCBB-C36CF8893A92}"/>
              </a:ext>
            </a:extLst>
          </p:cNvPr>
          <p:cNvSpPr txBox="1"/>
          <p:nvPr/>
        </p:nvSpPr>
        <p:spPr>
          <a:xfrm>
            <a:off x="539469" y="1877768"/>
            <a:ext cx="62237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600" b="1" dirty="0">
                <a:solidFill>
                  <a:srgbClr val="666666"/>
                </a:solidFill>
              </a:rPr>
              <a:t>Specifications: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solidFill>
                  <a:srgbClr val="666666"/>
                </a:solidFill>
              </a:rPr>
              <a:t>Quick and versatile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solidFill>
                  <a:srgbClr val="666666"/>
                </a:solidFill>
              </a:rPr>
              <a:t>Min.</a:t>
            </a:r>
            <a:r>
              <a:rPr lang="en-GB" sz="1400" dirty="0">
                <a:solidFill>
                  <a:srgbClr val="666666"/>
                </a:solidFill>
                <a:effectLst/>
              </a:rPr>
              <a:t> </a:t>
            </a:r>
            <a:r>
              <a:rPr lang="en-GB" sz="1400" b="1" dirty="0">
                <a:solidFill>
                  <a:srgbClr val="666666"/>
                </a:solidFill>
                <a:effectLst/>
              </a:rPr>
              <a:t>15 capillaries of different sizes</a:t>
            </a:r>
            <a:endParaRPr lang="en-GB" sz="1400" b="1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Suitable for DREAM and HEIMDAL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Temperature from 100 K to 800 C</a:t>
            </a:r>
          </a:p>
          <a:p>
            <a:pPr marL="285750" indent="-285750">
              <a:buFont typeface="Wingdings" pitchFamily="2" charset="2"/>
              <a:buChar char="§"/>
            </a:pPr>
            <a:endParaRPr lang="en-SE" sz="1600" b="1" dirty="0">
              <a:solidFill>
                <a:srgbClr val="666666"/>
              </a:solidFill>
            </a:endParaRPr>
          </a:p>
          <a:p>
            <a:r>
              <a:rPr lang="en-SE" sz="1600" b="1" dirty="0">
                <a:solidFill>
                  <a:srgbClr val="666666"/>
                </a:solidFill>
              </a:rPr>
              <a:t>Status: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HAB: on site, tested and integrated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Cryostream: 2</a:t>
            </a:r>
            <a:r>
              <a:rPr lang="en-SE" sz="1400" baseline="30000" dirty="0">
                <a:solidFill>
                  <a:srgbClr val="666666"/>
                </a:solidFill>
              </a:rPr>
              <a:t>nd</a:t>
            </a:r>
            <a:r>
              <a:rPr lang="en-SE" sz="1400" dirty="0">
                <a:solidFill>
                  <a:srgbClr val="666666"/>
                </a:solidFill>
              </a:rPr>
              <a:t> hand to be tested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Mechanical part: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Off-the-shelf equipment procured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XY stage received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Arinax to arrive end of May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Z Translation + motor received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Plate and lifting support: more design needed before manufacturing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Gripping system tested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Control integration: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HAB done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Cryostream via Lakeshore done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400" dirty="0">
                <a:solidFill>
                  <a:srgbClr val="666666"/>
                </a:solidFill>
              </a:rPr>
              <a:t>Motors : Arinax done by manufacturer, other to be done by MCA</a:t>
            </a:r>
          </a:p>
          <a:p>
            <a:pPr lvl="1"/>
            <a:endParaRPr lang="en-SE" sz="1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sz="1400" dirty="0">
              <a:solidFill>
                <a:srgbClr val="66666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BC82DF-1A7E-543E-6C97-AD579DD2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808" y="2824567"/>
            <a:ext cx="3224677" cy="3181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D731B-9765-5400-5186-93986D1E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High-Temperature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44054-87A6-78AA-8C27-C8EE7B79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08E5C-2E18-7311-18BD-C3DC6837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04107-9F14-6C4D-CE73-A78078C29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Hot Air Blower/Cryostream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139D54-0C70-A78E-B373-7848D0C1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D63C8-099E-6827-4E2A-05D9DDE830FD}"/>
              </a:ext>
            </a:extLst>
          </p:cNvPr>
          <p:cNvSpPr txBox="1"/>
          <p:nvPr/>
        </p:nvSpPr>
        <p:spPr>
          <a:xfrm>
            <a:off x="547055" y="1418956"/>
            <a:ext cx="6604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Project lead by </a:t>
            </a:r>
            <a:r>
              <a:rPr lang="en-SE" sz="1600" b="1" dirty="0">
                <a:solidFill>
                  <a:srgbClr val="666666"/>
                </a:solidFill>
              </a:rPr>
              <a:t>Quentin Borlet (</a:t>
            </a:r>
            <a:r>
              <a:rPr lang="en-SE" sz="1600" dirty="0">
                <a:solidFill>
                  <a:srgbClr val="666666"/>
                </a:solidFill>
              </a:rPr>
              <a:t>6 months Internship from UTC, France)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B2BFD0-1FFF-4C96-4EF1-AA4E5091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75817" y="4852056"/>
            <a:ext cx="1714257" cy="1285693"/>
          </a:xfrm>
          <a:prstGeom prst="rect">
            <a:avLst/>
          </a:prstGeom>
        </p:spPr>
      </p:pic>
      <p:pic>
        <p:nvPicPr>
          <p:cNvPr id="1025" name="Picture 1" descr="page42image29460720">
            <a:extLst>
              <a:ext uri="{FF2B5EF4-FFF2-40B4-BE49-F238E27FC236}">
                <a16:creationId xmlns:a16="http://schemas.microsoft.com/office/drawing/2014/main" id="{3744FF14-B6C3-8E7F-3F94-3D4457C4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4911" y="-3364146"/>
            <a:ext cx="2144221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2image29467792">
            <a:extLst>
              <a:ext uri="{FF2B5EF4-FFF2-40B4-BE49-F238E27FC236}">
                <a16:creationId xmlns:a16="http://schemas.microsoft.com/office/drawing/2014/main" id="{2BF4C2E2-5528-C8E3-1B86-100F5267D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48" y="3331671"/>
            <a:ext cx="2397529" cy="13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5BAA29-5A26-99F7-616F-F5365E3D0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104" y="2648989"/>
            <a:ext cx="1910486" cy="15196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322EC9-2DD2-44CE-7C9E-610E8B590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201" y="1084920"/>
            <a:ext cx="2401741" cy="1766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AEB0FC-3727-F67B-8C30-17E2129AD2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62" r="1464"/>
          <a:stretch/>
        </p:blipFill>
        <p:spPr>
          <a:xfrm>
            <a:off x="5039481" y="1819203"/>
            <a:ext cx="2113037" cy="1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308EE5E2-D0B2-000D-36FA-32BA37A4BDC8}"/>
              </a:ext>
            </a:extLst>
          </p:cNvPr>
          <p:cNvSpPr txBox="1">
            <a:spLocks/>
          </p:cNvSpPr>
          <p:nvPr/>
        </p:nvSpPr>
        <p:spPr>
          <a:xfrm>
            <a:off x="1230491" y="2169209"/>
            <a:ext cx="8360981" cy="2462613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200" dirty="0">
                <a:solidFill>
                  <a:schemeClr val="bg1"/>
                </a:solidFill>
              </a:rPr>
              <a:t>Mechanical processing</a:t>
            </a:r>
          </a:p>
        </p:txBody>
      </p:sp>
      <p:sp>
        <p:nvSpPr>
          <p:cNvPr id="6" name="Platshållare för text 13">
            <a:extLst>
              <a:ext uri="{FF2B5EF4-FFF2-40B4-BE49-F238E27FC236}">
                <a16:creationId xmlns:a16="http://schemas.microsoft.com/office/drawing/2014/main" id="{44F75CA7-3668-DA31-67F3-D0A6F112F214}"/>
              </a:ext>
            </a:extLst>
          </p:cNvPr>
          <p:cNvSpPr txBox="1">
            <a:spLocks/>
          </p:cNvSpPr>
          <p:nvPr/>
        </p:nvSpPr>
        <p:spPr>
          <a:xfrm>
            <a:off x="1230491" y="1051132"/>
            <a:ext cx="4255909" cy="829149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8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638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processing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400" y="1620869"/>
            <a:ext cx="8292574" cy="4768062"/>
          </a:xfrm>
        </p:spPr>
        <p:txBody>
          <a:bodyPr/>
          <a:lstStyle/>
          <a:p>
            <a:pPr marL="0" lvl="2" indent="0">
              <a:spcBef>
                <a:spcPts val="0"/>
              </a:spcBef>
              <a:buNone/>
            </a:pPr>
            <a:r>
              <a:rPr lang="en-US" sz="1600" dirty="0"/>
              <a:t>Requested by </a:t>
            </a:r>
            <a:r>
              <a:rPr lang="en-US" sz="1600" b="1" dirty="0"/>
              <a:t>BEER</a:t>
            </a:r>
            <a:r>
              <a:rPr lang="en-US" sz="1600" dirty="0"/>
              <a:t> for cold commissioning </a:t>
            </a:r>
            <a:r>
              <a:rPr lang="en-SE" sz="1600" b="1" dirty="0"/>
              <a:t>07.26-12.26</a:t>
            </a:r>
          </a:p>
          <a:p>
            <a:pPr marL="0" lvl="2" indent="0">
              <a:spcBef>
                <a:spcPts val="0"/>
              </a:spcBef>
              <a:buNone/>
            </a:pPr>
            <a:endParaRPr lang="en-US" sz="1600" b="1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1600" b="1" dirty="0"/>
              <a:t>Specifications :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40kN (60kN/100 </a:t>
            </a:r>
            <a:r>
              <a:rPr lang="en-US" dirty="0" err="1"/>
              <a:t>kN</a:t>
            </a:r>
            <a:r>
              <a:rPr lang="en-US" dirty="0"/>
              <a:t>) uniaxial rig for tension and compression</a:t>
            </a:r>
          </a:p>
          <a:p>
            <a:pPr marL="0"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Joule heating (15V and 800 A) and vacuum chamber</a:t>
            </a:r>
          </a:p>
          <a:p>
            <a:pPr marL="0" lvl="2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Can be installed horizontally or vertically</a:t>
            </a:r>
          </a:p>
          <a:p>
            <a:pPr marL="0" lvl="2" indent="0">
              <a:spcBef>
                <a:spcPts val="0"/>
              </a:spcBef>
              <a:buNone/>
            </a:pPr>
            <a:endParaRPr lang="en-US" sz="1600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1600" b="1" dirty="0"/>
              <a:t>Status :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New control software received and installed – to be tested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New extensometer received – to be tested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Mechanical integration: not started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Control integration via MQTT</a:t>
            </a:r>
          </a:p>
          <a:p>
            <a:pPr marL="0" lvl="3" indent="0">
              <a:spcBef>
                <a:spcPts val="0"/>
              </a:spcBef>
              <a:buNone/>
            </a:pPr>
            <a:endParaRPr lang="en-US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1600" b="1" dirty="0"/>
              <a:t>3D DVC/DIC system: 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Cameras installed - computer ready 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Software to be installed and tested: collaboration with J. </a:t>
            </a:r>
            <a:r>
              <a:rPr lang="en-US" dirty="0" err="1"/>
              <a:t>Hektor</a:t>
            </a:r>
            <a:r>
              <a:rPr lang="en-US" dirty="0"/>
              <a:t> from Malmö Uni.</a:t>
            </a:r>
          </a:p>
          <a:p>
            <a:pPr marL="0" lvl="3" indent="-284400">
              <a:spcBef>
                <a:spcPts val="0"/>
              </a:spcBef>
              <a:buFont typeface="Wingdings" pitchFamily="2" charset="2"/>
              <a:buChar char="§"/>
            </a:pPr>
            <a:endParaRPr lang="en-US" dirty="0"/>
          </a:p>
          <a:p>
            <a:pPr marL="0" lvl="2" indent="0">
              <a:spcBef>
                <a:spcPts val="0"/>
              </a:spcBef>
              <a:buNone/>
            </a:pPr>
            <a:r>
              <a:rPr lang="en-US" sz="1600" b="1" dirty="0"/>
              <a:t>Use case :</a:t>
            </a:r>
          </a:p>
          <a:p>
            <a:pPr marL="285750" lvl="2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dirty="0"/>
              <a:t>Collaboration with Alfa Laval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dirty="0"/>
              <a:t> </a:t>
            </a:r>
          </a:p>
          <a:p>
            <a:pPr marL="756000" lvl="2" indent="-277200">
              <a:spcBef>
                <a:spcPts val="600"/>
              </a:spcBef>
            </a:pPr>
            <a:endParaRPr lang="en-US" sz="1600" dirty="0"/>
          </a:p>
          <a:p>
            <a:pPr marL="142875" lvl="1" indent="0">
              <a:spcBef>
                <a:spcPts val="600"/>
              </a:spcBef>
              <a:buNone/>
            </a:pPr>
            <a:endParaRPr lang="en-US" sz="1600" b="1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7B6A5-6A47-E600-85C9-4E725BFB11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08182" y="957928"/>
            <a:ext cx="2527602" cy="3814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E94D0F-4AAF-C5B8-123A-8C4C9689C3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044" y="744025"/>
            <a:ext cx="892930" cy="1190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45D77-E68B-E2C9-FBF9-CEE700AFF9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320" y="3892982"/>
            <a:ext cx="1766919" cy="1363751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7CE0BF4-954E-FE45-0530-3504CB949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SE" dirty="0"/>
              <a:t>NPI Stress rig</a:t>
            </a:r>
          </a:p>
        </p:txBody>
      </p:sp>
    </p:spTree>
    <p:extLst>
      <p:ext uri="{BB962C8B-B14F-4D97-AF65-F5344CB8AC3E}">
        <p14:creationId xmlns:p14="http://schemas.microsoft.com/office/powerpoint/2010/main" val="13796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2539</TotalTime>
  <Words>581</Words>
  <Application>Microsoft Macintosh PowerPoint</Application>
  <PresentationFormat>Widescreen</PresentationFormat>
  <Paragraphs>118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Projects updates </vt:lpstr>
      <vt:lpstr>Agenda</vt:lpstr>
      <vt:lpstr>PowerPoint Presentation</vt:lpstr>
      <vt:lpstr>High Temperature</vt:lpstr>
      <vt:lpstr>High-Temperature</vt:lpstr>
      <vt:lpstr>High-Temperature</vt:lpstr>
      <vt:lpstr>PowerPoint Presentation</vt:lpstr>
      <vt:lpstr>Mechanical processing</vt:lpstr>
      <vt:lpstr>Mechanical processing</vt:lpstr>
      <vt:lpstr>Thanks to  Quentin Borlet, Luca Sagliano, Richard Ammer, Lauritz Saxtrup, Florence Porcher, Jonas Engqvist, Robin Woracek, Joe Kelleher and Ali Mortazavi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Caroline Curfs</cp:lastModifiedBy>
  <cp:revision>60</cp:revision>
  <cp:lastPrinted>2019-03-08T10:27:30Z</cp:lastPrinted>
  <dcterms:created xsi:type="dcterms:W3CDTF">2020-01-21T09:56:49Z</dcterms:created>
  <dcterms:modified xsi:type="dcterms:W3CDTF">2024-04-15T08:06:17Z</dcterms:modified>
</cp:coreProperties>
</file>