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74" r:id="rId5"/>
    <p:sldId id="1413" r:id="rId6"/>
    <p:sldId id="1412" r:id="rId7"/>
    <p:sldId id="1414" r:id="rId8"/>
    <p:sldId id="1415" r:id="rId9"/>
    <p:sldId id="1416" r:id="rId10"/>
    <p:sldId id="140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BF0"/>
    <a:srgbClr val="E6EBEF"/>
    <a:srgbClr val="CDD5E0"/>
    <a:srgbClr val="9CD5F2"/>
    <a:srgbClr val="666666"/>
    <a:srgbClr val="FECC99"/>
    <a:srgbClr val="FEE6CC"/>
    <a:srgbClr val="CCDFDB"/>
    <a:srgbClr val="E5F0EC"/>
    <a:srgbClr val="D7E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22" autoAdjust="0"/>
    <p:restoredTop sz="94582" autoAdjust="0"/>
  </p:normalViewPr>
  <p:slideViewPr>
    <p:cSldViewPr snapToGrid="0" snapToObjects="1">
      <p:cViewPr varScale="1">
        <p:scale>
          <a:sx n="120" d="100"/>
          <a:sy n="120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2021-10-28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Increasing computing capacity and speed for Data analytics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80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Increasing computing capacity and speed for Data analytics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33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Increasing computing capacity and speed for Data analytics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75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Increasing computing capacity and speed for Data analytics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24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Increasing computing capacity and speed for Data analytics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8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Increasing computing capacity and speed for Data analytics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46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2020-11-06</a:t>
            </a:r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ESS Executive Advisory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 dirty="0"/>
              <a:t>2020-11-06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 dirty="0"/>
              <a:t>ESS Executive </a:t>
            </a:r>
            <a:r>
              <a:rPr lang="sv-SE" dirty="0" err="1"/>
              <a:t>Advisory</a:t>
            </a:r>
            <a:r>
              <a:rPr lang="sv-SE" dirty="0"/>
              <a:t> Board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50" r:id="rId5"/>
    <p:sldLayoutId id="2147483668" r:id="rId6"/>
    <p:sldLayoutId id="2147483662" r:id="rId7"/>
    <p:sldLayoutId id="2147483664" r:id="rId8"/>
    <p:sldLayoutId id="2147483663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Rough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Plan 2021-2024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624B57-4408-B848-80CF-D66131EB5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7" name="Tabell 8">
            <a:extLst>
              <a:ext uri="{FF2B5EF4-FFF2-40B4-BE49-F238E27FC236}">
                <a16:creationId xmlns:a16="http://schemas.microsoft.com/office/drawing/2014/main" id="{5E3AA524-EACF-6040-B5D6-994972D67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36589"/>
              </p:ext>
            </p:extLst>
          </p:nvPr>
        </p:nvGraphicFramePr>
        <p:xfrm>
          <a:off x="3309298" y="1816946"/>
          <a:ext cx="804721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601">
                  <a:extLst>
                    <a:ext uri="{9D8B030D-6E8A-4147-A177-3AD203B41FA5}">
                      <a16:colId xmlns:a16="http://schemas.microsoft.com/office/drawing/2014/main" val="935366751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1891773391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3457350787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2180514189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755064088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868287813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1264913718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546113274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876791998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1555307591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3542801260"/>
                    </a:ext>
                  </a:extLst>
                </a:gridCol>
                <a:gridCol w="670601">
                  <a:extLst>
                    <a:ext uri="{9D8B030D-6E8A-4147-A177-3AD203B41FA5}">
                      <a16:colId xmlns:a16="http://schemas.microsoft.com/office/drawing/2014/main" val="1115241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Q1/22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Q2/22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Q3/22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Q4/22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Q1/23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Q2/23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Q3/23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Q4/23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Q1/24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Q2/24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Q3/24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Q4/24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4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9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2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SE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SE+ NO/DK?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SE + INT?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94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7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CD5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E6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8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367615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0EB77FD0-A20B-D449-9C87-8E3BDCF8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97270"/>
              </p:ext>
            </p:extLst>
          </p:nvPr>
        </p:nvGraphicFramePr>
        <p:xfrm>
          <a:off x="1103709" y="1816946"/>
          <a:ext cx="15349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988">
                  <a:extLst>
                    <a:ext uri="{9D8B030D-6E8A-4147-A177-3AD203B41FA5}">
                      <a16:colId xmlns:a16="http://schemas.microsoft.com/office/drawing/2014/main" val="327933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8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1. Info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2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2. Meeting…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2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3. Innovation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9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4. 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44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5. SNS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1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6. US </a:t>
                      </a:r>
                      <a:r>
                        <a:rPr lang="sv-SE" sz="1200" dirty="0" err="1">
                          <a:latin typeface="+mj-lt"/>
                        </a:rPr>
                        <a:t>Universities</a:t>
                      </a:r>
                      <a:endParaRPr lang="sv-SE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653840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5BED9CC-5155-A845-A329-B9A401564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6962"/>
              </p:ext>
            </p:extLst>
          </p:nvPr>
        </p:nvGraphicFramePr>
        <p:xfrm>
          <a:off x="2638697" y="1816946"/>
          <a:ext cx="6706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601">
                  <a:extLst>
                    <a:ext uri="{9D8B030D-6E8A-4147-A177-3AD203B41FA5}">
                      <a16:colId xmlns:a16="http://schemas.microsoft.com/office/drawing/2014/main" val="3908900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/>
                        <a:t>Q4/21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8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3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4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0" dirty="0"/>
                    </a:p>
                  </a:txBody>
                  <a:tcPr>
                    <a:solidFill>
                      <a:srgbClr val="9CD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9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0"/>
                    </a:p>
                  </a:txBody>
                  <a:tcPr>
                    <a:solidFill>
                      <a:srgbClr val="9CD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6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0"/>
                    </a:p>
                  </a:txBody>
                  <a:tcPr>
                    <a:solidFill>
                      <a:srgbClr val="9CD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sz="1100" b="0" dirty="0"/>
                    </a:p>
                  </a:txBody>
                  <a:tcPr>
                    <a:solidFill>
                      <a:srgbClr val="9CD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55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1582B-AF54-6047-A0E6-B33A30254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Action plan – EAB 2021-2024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E91C25-0D67-354C-A012-758E4586D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Draft 1.1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490F59-C22F-4146-82A9-E767E2BA8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LARS BÖRJESSON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935218-C9B9-0B41-94F5-33C0C0F099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12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EBB480-DE55-6749-B0BC-883CCB81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Areas </a:t>
            </a:r>
            <a:r>
              <a:rPr lang="sv-SE" dirty="0" err="1"/>
              <a:t>of</a:t>
            </a:r>
            <a:r>
              <a:rPr lang="sv-SE" dirty="0"/>
              <a:t> action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89ABD4-084C-0A4F-94A0-990EB021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2020-11-06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39A17F-2D30-A441-91EC-6C127399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64F26F-D53D-7B4A-B25A-8C1E7835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095B84E-96A9-0142-B5E4-A40BF0D79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Information material ”medium”</a:t>
            </a:r>
            <a:endParaRPr lang="sv-SE" i="1" dirty="0">
              <a:solidFill>
                <a:srgbClr val="FF0000"/>
              </a:solidFill>
            </a:endParaRPr>
          </a:p>
          <a:p>
            <a:r>
              <a:rPr lang="en-GB" dirty="0"/>
              <a:t>Innovation Day – next step</a:t>
            </a:r>
          </a:p>
          <a:p>
            <a:r>
              <a:rPr lang="en-GB" dirty="0"/>
              <a:t>EAB meeting with State Secretary</a:t>
            </a:r>
          </a:p>
          <a:p>
            <a:r>
              <a:rPr lang="sv-SE" dirty="0"/>
              <a:t>Alliance </a:t>
            </a:r>
            <a:r>
              <a:rPr lang="sv-SE" dirty="0" err="1"/>
              <a:t>with</a:t>
            </a:r>
            <a:r>
              <a:rPr lang="sv-SE" dirty="0"/>
              <a:t> IVA</a:t>
            </a:r>
          </a:p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visit SNS</a:t>
            </a:r>
          </a:p>
          <a:p>
            <a:r>
              <a:rPr lang="sv-SE" dirty="0" err="1"/>
              <a:t>Connect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 in the US</a:t>
            </a:r>
          </a:p>
        </p:txBody>
      </p:sp>
    </p:spTree>
    <p:extLst>
      <p:ext uri="{BB962C8B-B14F-4D97-AF65-F5344CB8AC3E}">
        <p14:creationId xmlns:p14="http://schemas.microsoft.com/office/powerpoint/2010/main" val="1402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3922-23E6-7D40-99D9-A1535CE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1. Information material ”medium”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5180E4-53F0-4844-98C1-C3982CD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2021-03-19 REV9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DA5C88-6FE7-3348-B794-E09863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130781-900D-FD44-8E88-AC03C3F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71B9DB-B5E2-CE4A-BD2A-33BD496B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Need for better information material supporting our effort to engage with stakeholders in business life, politics and administration.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Questions of fate / homo sapiens “why”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Questions of fate / SE – the Western World “why”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Industrial relevance and benefit “why”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Vision for ESS and the surrounding eco-system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Basic technology “how”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ESS structure &amp; governance “how”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The instruments and areas of science</a:t>
            </a:r>
          </a:p>
          <a:p>
            <a:endParaRPr lang="en-GB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2A3D76-8DD8-9047-AC55-077C87F3E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Prerequisite</a:t>
            </a:r>
            <a:r>
              <a:rPr lang="sv-SE" dirty="0"/>
              <a:t>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meetings &amp; Innovation Day</a:t>
            </a:r>
          </a:p>
        </p:txBody>
      </p:sp>
      <p:sp>
        <p:nvSpPr>
          <p:cNvPr id="11" name="Rektangel med klippt hörn 10">
            <a:extLst>
              <a:ext uri="{FF2B5EF4-FFF2-40B4-BE49-F238E27FC236}">
                <a16:creationId xmlns:a16="http://schemas.microsoft.com/office/drawing/2014/main" id="{8B790D8A-22D5-8244-B4E3-1F4F956CB7F4}"/>
              </a:ext>
            </a:extLst>
          </p:cNvPr>
          <p:cNvSpPr/>
          <p:nvPr/>
        </p:nvSpPr>
        <p:spPr>
          <a:xfrm>
            <a:off x="8286784" y="2473722"/>
            <a:ext cx="645314" cy="892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klippt hörn 11">
            <a:extLst>
              <a:ext uri="{FF2B5EF4-FFF2-40B4-BE49-F238E27FC236}">
                <a16:creationId xmlns:a16="http://schemas.microsoft.com/office/drawing/2014/main" id="{D2D3D5E7-9346-B94B-8E73-6818CDCC3760}"/>
              </a:ext>
            </a:extLst>
          </p:cNvPr>
          <p:cNvSpPr/>
          <p:nvPr/>
        </p:nvSpPr>
        <p:spPr>
          <a:xfrm>
            <a:off x="8439184" y="2626122"/>
            <a:ext cx="645314" cy="892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klippt hörn 12">
            <a:extLst>
              <a:ext uri="{FF2B5EF4-FFF2-40B4-BE49-F238E27FC236}">
                <a16:creationId xmlns:a16="http://schemas.microsoft.com/office/drawing/2014/main" id="{49076F4E-E1FC-9447-8D88-6D52C56EE8B7}"/>
              </a:ext>
            </a:extLst>
          </p:cNvPr>
          <p:cNvSpPr/>
          <p:nvPr/>
        </p:nvSpPr>
        <p:spPr>
          <a:xfrm>
            <a:off x="8591584" y="2778522"/>
            <a:ext cx="645314" cy="892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klippt hörn 13">
            <a:extLst>
              <a:ext uri="{FF2B5EF4-FFF2-40B4-BE49-F238E27FC236}">
                <a16:creationId xmlns:a16="http://schemas.microsoft.com/office/drawing/2014/main" id="{43899DA0-D63A-3740-A754-F7BCEFD58430}"/>
              </a:ext>
            </a:extLst>
          </p:cNvPr>
          <p:cNvSpPr/>
          <p:nvPr/>
        </p:nvSpPr>
        <p:spPr>
          <a:xfrm>
            <a:off x="8743984" y="2930922"/>
            <a:ext cx="645314" cy="892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med klippt hörn 14">
            <a:extLst>
              <a:ext uri="{FF2B5EF4-FFF2-40B4-BE49-F238E27FC236}">
                <a16:creationId xmlns:a16="http://schemas.microsoft.com/office/drawing/2014/main" id="{A9B4217F-750D-1148-8897-35A8ECCA87D6}"/>
              </a:ext>
            </a:extLst>
          </p:cNvPr>
          <p:cNvSpPr/>
          <p:nvPr/>
        </p:nvSpPr>
        <p:spPr>
          <a:xfrm>
            <a:off x="8896384" y="3083322"/>
            <a:ext cx="645314" cy="892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 16" descr="Laptop med hel fyllning">
            <a:extLst>
              <a:ext uri="{FF2B5EF4-FFF2-40B4-BE49-F238E27FC236}">
                <a16:creationId xmlns:a16="http://schemas.microsoft.com/office/drawing/2014/main" id="{477860FC-6AFA-0F45-A68C-FC623226C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7778" y="2761161"/>
            <a:ext cx="1655817" cy="1655817"/>
          </a:xfrm>
          <a:prstGeom prst="rect">
            <a:avLst/>
          </a:prstGeom>
        </p:spPr>
      </p:pic>
      <p:pic>
        <p:nvPicPr>
          <p:cNvPr id="19" name="Bild 18" descr="Videokamera med hel fyllning">
            <a:extLst>
              <a:ext uri="{FF2B5EF4-FFF2-40B4-BE49-F238E27FC236}">
                <a16:creationId xmlns:a16="http://schemas.microsoft.com/office/drawing/2014/main" id="{B3D67E07-0B8E-D943-8D92-EAB22866F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1208" y="4565942"/>
            <a:ext cx="934837" cy="934837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2E0E844B-DB9C-054B-B42D-E43E968AAE8B}"/>
              </a:ext>
            </a:extLst>
          </p:cNvPr>
          <p:cNvSpPr txBox="1"/>
          <p:nvPr/>
        </p:nvSpPr>
        <p:spPr>
          <a:xfrm>
            <a:off x="9026045" y="4244499"/>
            <a:ext cx="256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dirty="0">
                <a:solidFill>
                  <a:srgbClr val="666666"/>
                </a:solidFill>
              </a:rPr>
              <a:t>1A) </a:t>
            </a:r>
            <a:r>
              <a:rPr lang="sv-SE" sz="1400" dirty="0" err="1">
                <a:solidFill>
                  <a:srgbClr val="666666"/>
                </a:solidFill>
              </a:rPr>
              <a:t>Fact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sheet</a:t>
            </a:r>
            <a:r>
              <a:rPr lang="sv-SE" sz="1400" dirty="0">
                <a:solidFill>
                  <a:srgbClr val="666666"/>
                </a:solidFill>
              </a:rPr>
              <a:t> + </a:t>
            </a:r>
            <a:r>
              <a:rPr lang="sv-SE" sz="1400" dirty="0" err="1">
                <a:solidFill>
                  <a:srgbClr val="666666"/>
                </a:solidFill>
              </a:rPr>
              <a:t>power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point</a:t>
            </a:r>
            <a:endParaRPr lang="sv-SE" sz="1400" dirty="0">
              <a:solidFill>
                <a:srgbClr val="666666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01FD60D-A06E-6644-873A-DA2473A74749}"/>
              </a:ext>
            </a:extLst>
          </p:cNvPr>
          <p:cNvSpPr txBox="1"/>
          <p:nvPr/>
        </p:nvSpPr>
        <p:spPr>
          <a:xfrm>
            <a:off x="9026045" y="4888116"/>
            <a:ext cx="242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>
                <a:solidFill>
                  <a:srgbClr val="666666"/>
                </a:solidFill>
              </a:rPr>
              <a:t>1B) Industrial film </a:t>
            </a:r>
            <a:r>
              <a:rPr lang="sv-SE" sz="1400" dirty="0" err="1">
                <a:solidFill>
                  <a:srgbClr val="666666"/>
                </a:solidFill>
              </a:rPr>
              <a:t>produced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after</a:t>
            </a:r>
            <a:r>
              <a:rPr lang="sv-SE" sz="1400" dirty="0">
                <a:solidFill>
                  <a:srgbClr val="666666"/>
                </a:solidFill>
              </a:rPr>
              <a:t> Innovation Day</a:t>
            </a:r>
          </a:p>
        </p:txBody>
      </p:sp>
      <p:sp>
        <p:nvSpPr>
          <p:cNvPr id="22" name="Rundad rektangulär pratbubbla 21">
            <a:extLst>
              <a:ext uri="{FF2B5EF4-FFF2-40B4-BE49-F238E27FC236}">
                <a16:creationId xmlns:a16="http://schemas.microsoft.com/office/drawing/2014/main" id="{50AAF1ED-B1AB-FE42-B1B5-4861A94AFD64}"/>
              </a:ext>
            </a:extLst>
          </p:cNvPr>
          <p:cNvSpPr/>
          <p:nvPr/>
        </p:nvSpPr>
        <p:spPr>
          <a:xfrm>
            <a:off x="4905552" y="3946431"/>
            <a:ext cx="1449977" cy="851590"/>
          </a:xfrm>
          <a:prstGeom prst="wedgeRoundRectCallout">
            <a:avLst>
              <a:gd name="adj1" fmla="val -37139"/>
              <a:gd name="adj2" fmla="val 82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WORK IN PROGRESS!</a:t>
            </a:r>
          </a:p>
        </p:txBody>
      </p:sp>
      <p:sp>
        <p:nvSpPr>
          <p:cNvPr id="18" name="Rektangel med klippt hörn 17">
            <a:extLst>
              <a:ext uri="{FF2B5EF4-FFF2-40B4-BE49-F238E27FC236}">
                <a16:creationId xmlns:a16="http://schemas.microsoft.com/office/drawing/2014/main" id="{0EDAC457-0B92-AD4F-A52D-1238C9AE623D}"/>
              </a:ext>
            </a:extLst>
          </p:cNvPr>
          <p:cNvSpPr/>
          <p:nvPr/>
        </p:nvSpPr>
        <p:spPr>
          <a:xfrm>
            <a:off x="9048784" y="3235722"/>
            <a:ext cx="645314" cy="892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2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3922-23E6-7D40-99D9-A1535CE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2. </a:t>
            </a:r>
            <a:r>
              <a:rPr lang="en-GB" dirty="0"/>
              <a:t>Innovation Day – next step</a:t>
            </a:r>
            <a:br>
              <a:rPr lang="en-GB" dirty="0"/>
            </a:br>
            <a:br>
              <a:rPr lang="en-GB" dirty="0"/>
            </a:b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5180E4-53F0-4844-98C1-C3982CD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2021-03-19 REV9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DA5C88-6FE7-3348-B794-E09863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130781-900D-FD44-8E88-AC03C3F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71B9DB-B5E2-CE4A-BD2A-33BD496B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Innovation Day debuts in </a:t>
            </a:r>
            <a:r>
              <a:rPr lang="en-GB" sz="1600" b="1" dirty="0" err="1"/>
              <a:t>Västerås</a:t>
            </a:r>
            <a:r>
              <a:rPr lang="en-GB" sz="1600" b="1" dirty="0"/>
              <a:t> on January 18</a:t>
            </a:r>
            <a:r>
              <a:rPr lang="en-GB" sz="1600" b="1" baseline="30000" dirty="0"/>
              <a:t>th</a:t>
            </a:r>
            <a:r>
              <a:rPr lang="en-GB" sz="1600" b="1" dirty="0"/>
              <a:t>, 2022. Next step is to relay the host status to another Swedish industrial company for a follow up 2023. Industry specific meeting(s) can also be arranged together with partner organisations.</a:t>
            </a:r>
          </a:p>
          <a:p>
            <a:r>
              <a:rPr lang="en-GB" sz="1600" b="1" dirty="0"/>
              <a:t>For the next Innovation Day in SE 2023 we suggest inviting some Norwegian and/or Danish companies. In 2024, we suggest involving industry from 4-5 member states.</a:t>
            </a:r>
            <a:endParaRPr lang="en-GB" sz="1600" dirty="0"/>
          </a:p>
          <a:p>
            <a:endParaRPr lang="en-GB" sz="1600" u="sng" dirty="0"/>
          </a:p>
          <a:p>
            <a:r>
              <a:rPr lang="en-GB" sz="1600" u="sng" dirty="0"/>
              <a:t>Suggested EAB team supported by ESS?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2A3D76-8DD8-9047-AC55-077C87F3E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Develop</a:t>
            </a:r>
            <a:r>
              <a:rPr lang="sv-SE" dirty="0"/>
              <a:t> the </a:t>
            </a:r>
            <a:r>
              <a:rPr lang="sv-SE" dirty="0" err="1"/>
              <a:t>concept</a:t>
            </a:r>
            <a:r>
              <a:rPr lang="sv-SE" dirty="0"/>
              <a:t> for the Nordics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states</a:t>
            </a:r>
            <a:endParaRPr lang="sv-SE" dirty="0"/>
          </a:p>
        </p:txBody>
      </p:sp>
      <p:pic>
        <p:nvPicPr>
          <p:cNvPr id="9" name="Bild 8" descr="Möte med hel fyllning">
            <a:extLst>
              <a:ext uri="{FF2B5EF4-FFF2-40B4-BE49-F238E27FC236}">
                <a16:creationId xmlns:a16="http://schemas.microsoft.com/office/drawing/2014/main" id="{BB171C5F-7D04-D448-BB61-0A4849B45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3985" y="4820113"/>
            <a:ext cx="1502851" cy="150285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3E2EE20-E38B-6D41-A1FE-A1DABD018632}"/>
              </a:ext>
            </a:extLst>
          </p:cNvPr>
          <p:cNvSpPr txBox="1"/>
          <p:nvPr/>
        </p:nvSpPr>
        <p:spPr>
          <a:xfrm>
            <a:off x="5736836" y="5212638"/>
            <a:ext cx="24609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>
                <a:solidFill>
                  <a:srgbClr val="666666"/>
                </a:solidFill>
              </a:rPr>
              <a:t>1. Innovation Day in Västerås</a:t>
            </a:r>
          </a:p>
          <a:p>
            <a:pPr algn="l"/>
            <a:r>
              <a:rPr lang="sv-SE" sz="1400" dirty="0">
                <a:solidFill>
                  <a:srgbClr val="666666"/>
                </a:solidFill>
              </a:rPr>
              <a:t>Jan 18th, 2022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Host</a:t>
            </a:r>
            <a:r>
              <a:rPr lang="sv-SE" sz="1400" dirty="0">
                <a:solidFill>
                  <a:srgbClr val="666666"/>
                </a:solidFill>
              </a:rPr>
              <a:t>: ABB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055F3AE-DF5F-654C-AFAE-DBB6C18F8F8D}"/>
              </a:ext>
            </a:extLst>
          </p:cNvPr>
          <p:cNvSpPr txBox="1"/>
          <p:nvPr/>
        </p:nvSpPr>
        <p:spPr>
          <a:xfrm>
            <a:off x="7242324" y="4141371"/>
            <a:ext cx="2625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>
                <a:solidFill>
                  <a:srgbClr val="666666"/>
                </a:solidFill>
              </a:rPr>
              <a:t>2. Innovation Day SE +NO/DK?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January</a:t>
            </a:r>
            <a:r>
              <a:rPr lang="sv-SE" sz="1400" dirty="0">
                <a:solidFill>
                  <a:srgbClr val="666666"/>
                </a:solidFill>
              </a:rPr>
              <a:t> 2023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Host</a:t>
            </a:r>
            <a:r>
              <a:rPr lang="sv-SE" sz="1400" dirty="0">
                <a:solidFill>
                  <a:srgbClr val="666666"/>
                </a:solidFill>
              </a:rPr>
              <a:t> to be </a:t>
            </a:r>
            <a:r>
              <a:rPr lang="sv-SE" sz="1400" dirty="0" err="1">
                <a:solidFill>
                  <a:srgbClr val="666666"/>
                </a:solidFill>
              </a:rPr>
              <a:t>decided</a:t>
            </a:r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16" name="Bild 15" descr="Möte med hel fyllning">
            <a:extLst>
              <a:ext uri="{FF2B5EF4-FFF2-40B4-BE49-F238E27FC236}">
                <a16:creationId xmlns:a16="http://schemas.microsoft.com/office/drawing/2014/main" id="{1DEFB0D8-4946-FB4E-998D-4CD464D6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836" y="3735975"/>
            <a:ext cx="1502851" cy="150285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4B4C48ED-F55A-0849-BA2A-ABFDE9A4CFE8}"/>
              </a:ext>
            </a:extLst>
          </p:cNvPr>
          <p:cNvSpPr txBox="1"/>
          <p:nvPr/>
        </p:nvSpPr>
        <p:spPr>
          <a:xfrm>
            <a:off x="8516438" y="3082970"/>
            <a:ext cx="23326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>
                <a:solidFill>
                  <a:srgbClr val="666666"/>
                </a:solidFill>
              </a:rPr>
              <a:t>3. Innovation Day SE+ INT?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January</a:t>
            </a:r>
            <a:r>
              <a:rPr lang="sv-SE" sz="1400" dirty="0">
                <a:solidFill>
                  <a:srgbClr val="666666"/>
                </a:solidFill>
              </a:rPr>
              <a:t> 2024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Host</a:t>
            </a:r>
            <a:r>
              <a:rPr lang="sv-SE" sz="1400" dirty="0">
                <a:solidFill>
                  <a:srgbClr val="666666"/>
                </a:solidFill>
              </a:rPr>
              <a:t> to be </a:t>
            </a:r>
            <a:r>
              <a:rPr lang="sv-SE" sz="1400" dirty="0" err="1">
                <a:solidFill>
                  <a:srgbClr val="666666"/>
                </a:solidFill>
              </a:rPr>
              <a:t>decided</a:t>
            </a:r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18" name="Bild 17" descr="Möte med hel fyllning">
            <a:extLst>
              <a:ext uri="{FF2B5EF4-FFF2-40B4-BE49-F238E27FC236}">
                <a16:creationId xmlns:a16="http://schemas.microsoft.com/office/drawing/2014/main" id="{FC76EA8B-5971-5A42-ABC7-1E79125E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0950" y="2677574"/>
            <a:ext cx="1502851" cy="1502851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61D253A6-8487-2746-9076-8F3203AC7624}"/>
              </a:ext>
            </a:extLst>
          </p:cNvPr>
          <p:cNvSpPr txBox="1"/>
          <p:nvPr/>
        </p:nvSpPr>
        <p:spPr>
          <a:xfrm>
            <a:off x="9981832" y="5161213"/>
            <a:ext cx="2016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dirty="0">
                <a:solidFill>
                  <a:srgbClr val="666666"/>
                </a:solidFill>
              </a:rPr>
              <a:t>+ Potential </a:t>
            </a:r>
            <a:r>
              <a:rPr lang="sv-SE" sz="1400" dirty="0" err="1">
                <a:solidFill>
                  <a:srgbClr val="666666"/>
                </a:solidFill>
              </a:rPr>
              <a:t>industry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specific</a:t>
            </a:r>
            <a:r>
              <a:rPr lang="sv-SE" sz="1400" dirty="0">
                <a:solidFill>
                  <a:srgbClr val="666666"/>
                </a:solidFill>
              </a:rPr>
              <a:t> Innovation Day</a:t>
            </a:r>
          </a:p>
          <a:p>
            <a:pPr algn="l"/>
            <a:r>
              <a:rPr lang="sv-SE" sz="1400" dirty="0" err="1">
                <a:solidFill>
                  <a:srgbClr val="666666"/>
                </a:solidFill>
              </a:rPr>
              <a:t>together</a:t>
            </a:r>
            <a:r>
              <a:rPr lang="sv-SE" sz="1400" dirty="0">
                <a:solidFill>
                  <a:srgbClr val="666666"/>
                </a:solidFill>
              </a:rPr>
              <a:t> </a:t>
            </a:r>
            <a:r>
              <a:rPr lang="sv-SE" sz="1400" dirty="0" err="1">
                <a:solidFill>
                  <a:srgbClr val="666666"/>
                </a:solidFill>
              </a:rPr>
              <a:t>with</a:t>
            </a:r>
            <a:r>
              <a:rPr lang="sv-SE" sz="1400" dirty="0">
                <a:solidFill>
                  <a:srgbClr val="666666"/>
                </a:solidFill>
              </a:rPr>
              <a:t> partner</a:t>
            </a:r>
          </a:p>
          <a:p>
            <a:pPr algn="l"/>
            <a:endParaRPr lang="sv-SE" sz="1400" dirty="0">
              <a:solidFill>
                <a:srgbClr val="666666"/>
              </a:solidFill>
            </a:endParaRPr>
          </a:p>
        </p:txBody>
      </p:sp>
      <p:pic>
        <p:nvPicPr>
          <p:cNvPr id="20" name="Bild 19" descr="Möte med hel fyllning">
            <a:extLst>
              <a:ext uri="{FF2B5EF4-FFF2-40B4-BE49-F238E27FC236}">
                <a16:creationId xmlns:a16="http://schemas.microsoft.com/office/drawing/2014/main" id="{47D61D09-8CB8-714A-BB98-9190C963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6344" y="4755817"/>
            <a:ext cx="1502851" cy="15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3922-23E6-7D40-99D9-A1535CE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3. </a:t>
            </a:r>
            <a:r>
              <a:rPr lang="en-GB" dirty="0"/>
              <a:t>EAB meeting with State Secretary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5180E4-53F0-4844-98C1-C3982CD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2021-03-19 REV9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DA5C88-6FE7-3348-B794-E09863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130781-900D-FD44-8E88-AC03C3F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71B9DB-B5E2-CE4A-BD2A-33BD496B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EAB delegates to partner with LB in order to describe the potential industrial usability of ESS and stress the importance of continued funding.</a:t>
            </a:r>
          </a:p>
          <a:p>
            <a:endParaRPr lang="en-GB" sz="1600" dirty="0"/>
          </a:p>
          <a:p>
            <a:r>
              <a:rPr lang="en-GB" sz="1600" u="sng" dirty="0"/>
              <a:t>Suggested EAB team supported by ESS?</a:t>
            </a:r>
          </a:p>
          <a:p>
            <a:endParaRPr lang="en-GB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2A3D76-8DD8-9047-AC55-077C87F3E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dialogue</a:t>
            </a:r>
            <a:endParaRPr lang="sv-SE" dirty="0"/>
          </a:p>
        </p:txBody>
      </p:sp>
      <p:pic>
        <p:nvPicPr>
          <p:cNvPr id="5122" name="Picture 2" descr="Rosenbad – Wikipedia">
            <a:extLst>
              <a:ext uri="{FF2B5EF4-FFF2-40B4-BE49-F238E27FC236}">
                <a16:creationId xmlns:a16="http://schemas.microsoft.com/office/drawing/2014/main" id="{0A08890F-96DD-0348-8F2E-9A091D77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35" y="2359294"/>
            <a:ext cx="4232365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3922-23E6-7D40-99D9-A1535CE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4. Alliance </a:t>
            </a:r>
            <a:r>
              <a:rPr lang="sv-SE" dirty="0" err="1"/>
              <a:t>with</a:t>
            </a:r>
            <a:r>
              <a:rPr lang="sv-SE" dirty="0"/>
              <a:t> IVA</a:t>
            </a:r>
            <a:br>
              <a:rPr lang="sv-SE" dirty="0"/>
            </a:br>
            <a:br>
              <a:rPr lang="en-GB" dirty="0"/>
            </a:b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5180E4-53F0-4844-98C1-C3982CD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2021-03-19 REV9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DA5C88-6FE7-3348-B794-E09863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130781-900D-FD44-8E88-AC03C3F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71B9DB-B5E2-CE4A-BD2A-33BD496B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EAB task force to build stronger relations with IVA in order to make ESS a topic for further seminars, study tours and cooperation.</a:t>
            </a:r>
          </a:p>
          <a:p>
            <a:r>
              <a:rPr lang="en-GB" sz="1600" b="1" dirty="0"/>
              <a:t>List with five potential topics for seminars to be compiled together with information material.</a:t>
            </a:r>
            <a:endParaRPr lang="en-GB" sz="1600" dirty="0"/>
          </a:p>
          <a:p>
            <a:endParaRPr lang="en-GB" sz="1600" u="sng" dirty="0"/>
          </a:p>
          <a:p>
            <a:r>
              <a:rPr lang="en-GB" sz="1600" u="sng" dirty="0"/>
              <a:t>EAB team supported by ESS (decided on August 18</a:t>
            </a:r>
            <a:r>
              <a:rPr lang="en-GB" sz="1600" u="sng" baseline="30000" dirty="0"/>
              <a:t>th</a:t>
            </a:r>
            <a:r>
              <a:rPr lang="en-GB" sz="1600" u="sng" dirty="0"/>
              <a:t>):</a:t>
            </a:r>
          </a:p>
          <a:p>
            <a:r>
              <a:rPr lang="en-GB" sz="1600" dirty="0"/>
              <a:t>Lena </a:t>
            </a:r>
            <a:r>
              <a:rPr lang="en-GB" sz="1600" dirty="0" err="1"/>
              <a:t>Olving</a:t>
            </a:r>
            <a:endParaRPr lang="en-GB" sz="1600" dirty="0"/>
          </a:p>
          <a:p>
            <a:r>
              <a:rPr lang="en-GB" sz="1600" dirty="0"/>
              <a:t>Bert Nordberg</a:t>
            </a:r>
          </a:p>
          <a:p>
            <a:r>
              <a:rPr lang="en-GB" sz="1600" dirty="0"/>
              <a:t>Maria </a:t>
            </a:r>
            <a:r>
              <a:rPr lang="en-GB" sz="1600" dirty="0" err="1"/>
              <a:t>Strömme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2A3D76-8DD8-9047-AC55-077C87F3E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Long term relationship – </a:t>
            </a:r>
            <a:r>
              <a:rPr lang="sv-SE" dirty="0" err="1"/>
              <a:t>initiate</a:t>
            </a:r>
            <a:r>
              <a:rPr lang="sv-SE" dirty="0"/>
              <a:t>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seminars</a:t>
            </a:r>
            <a:endParaRPr lang="sv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753858-5D06-D34A-9875-BF076921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42" y="2795451"/>
            <a:ext cx="4393558" cy="29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gelsk logotyp | Kungl. Ingenjörsvetenskapsakademien (IVA)">
            <a:extLst>
              <a:ext uri="{FF2B5EF4-FFF2-40B4-BE49-F238E27FC236}">
                <a16:creationId xmlns:a16="http://schemas.microsoft.com/office/drawing/2014/main" id="{35D51864-84D3-9A46-AF41-91836C5D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116" y="4208844"/>
            <a:ext cx="1990997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3922-23E6-7D40-99D9-A1535CE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5.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visit for SNS?</a:t>
            </a:r>
            <a:br>
              <a:rPr lang="sv-SE" dirty="0"/>
            </a:br>
            <a:br>
              <a:rPr lang="en-GB" dirty="0"/>
            </a:b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5180E4-53F0-4844-98C1-C3982CD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2021-03-19 REV9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DA5C88-6FE7-3348-B794-E09863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130781-900D-FD44-8E88-AC03C3F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71B9DB-B5E2-CE4A-BD2A-33BD496B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SNS </a:t>
            </a:r>
            <a:r>
              <a:rPr lang="en-GB" sz="1600" b="1" dirty="0" err="1"/>
              <a:t>Tylösand</a:t>
            </a:r>
            <a:r>
              <a:rPr lang="en-GB" sz="1600" b="1" dirty="0"/>
              <a:t> gather high level industrialists. EAB can invite some of the leading participants to visit ESS the day after the summit in August 2022.</a:t>
            </a:r>
            <a:endParaRPr lang="en-GB" sz="1600" dirty="0"/>
          </a:p>
          <a:p>
            <a:endParaRPr lang="en-GB" sz="1600" u="sng" dirty="0"/>
          </a:p>
          <a:p>
            <a:r>
              <a:rPr lang="en-GB" sz="1600" u="sng" dirty="0"/>
              <a:t>Suggested EAB team supported by ESS?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2A3D76-8DD8-9047-AC55-077C87F3E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Connect EAB meeting with SNS visit after Tylösand Summit 2022</a:t>
            </a:r>
            <a:endParaRPr lang="sv-SE" dirty="0"/>
          </a:p>
        </p:txBody>
      </p:sp>
      <p:pic>
        <p:nvPicPr>
          <p:cNvPr id="1026" name="Picture 2" descr="Forum för Omställning">
            <a:extLst>
              <a:ext uri="{FF2B5EF4-FFF2-40B4-BE49-F238E27FC236}">
                <a16:creationId xmlns:a16="http://schemas.microsoft.com/office/drawing/2014/main" id="{39512161-9545-5C4C-861F-324A2D3A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17" y="1562400"/>
            <a:ext cx="4402183" cy="44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E3922-23E6-7D40-99D9-A1535CE2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6. </a:t>
            </a:r>
            <a:r>
              <a:rPr lang="sv-SE" dirty="0" err="1"/>
              <a:t>Connect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 in the US</a:t>
            </a:r>
            <a:br>
              <a:rPr lang="sv-SE" dirty="0"/>
            </a:br>
            <a:br>
              <a:rPr lang="en-GB" dirty="0"/>
            </a:b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5180E4-53F0-4844-98C1-C3982CD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2021-03-19 REV9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DA5C88-6FE7-3348-B794-E09863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ESS Executive Advisory Board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130781-900D-FD44-8E88-AC03C3FB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271B9DB-B5E2-CE4A-BD2A-33BD496B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EAB can assist ESS to establish networks with leading universities in the US and form a strategy for the cross Atlantic scientific and industrial link.</a:t>
            </a:r>
            <a:endParaRPr lang="en-GB" sz="1600" dirty="0"/>
          </a:p>
          <a:p>
            <a:endParaRPr lang="en-GB" sz="1600" u="sng" dirty="0"/>
          </a:p>
          <a:p>
            <a:r>
              <a:rPr lang="en-GB" sz="1600" u="sng" dirty="0"/>
              <a:t>Suggested EAB team supported by ESS?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2A3D76-8DD8-9047-AC55-077C87F3E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Effort</a:t>
            </a:r>
            <a:r>
              <a:rPr lang="sv-SE" dirty="0"/>
              <a:t> to </a:t>
            </a:r>
            <a:r>
              <a:rPr lang="sv-SE" dirty="0" err="1"/>
              <a:t>build</a:t>
            </a:r>
            <a:r>
              <a:rPr lang="sv-SE" dirty="0"/>
              <a:t> cross Atlantic </a:t>
            </a:r>
            <a:r>
              <a:rPr lang="sv-SE" dirty="0" err="1"/>
              <a:t>networks</a:t>
            </a:r>
            <a:endParaRPr lang="sv-SE" dirty="0"/>
          </a:p>
        </p:txBody>
      </p:sp>
      <p:pic>
        <p:nvPicPr>
          <p:cNvPr id="4098" name="Picture 2" descr="Stanford University Is Going To Invest In Student Startups Like A VC Firm |  TechCrunch">
            <a:extLst>
              <a:ext uri="{FF2B5EF4-FFF2-40B4-BE49-F238E27FC236}">
                <a16:creationId xmlns:a16="http://schemas.microsoft.com/office/drawing/2014/main" id="{A2721835-5CD9-204B-83D6-121FFB43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43" y="2242186"/>
            <a:ext cx="45267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27788</TotalTime>
  <Words>668</Words>
  <Application>Microsoft Macintosh PowerPoint</Application>
  <PresentationFormat>Bredbild</PresentationFormat>
  <Paragraphs>123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PowerPoint-presentation</vt:lpstr>
      <vt:lpstr>Action plan – EAB 2021-2024</vt:lpstr>
      <vt:lpstr>Areas of action</vt:lpstr>
      <vt:lpstr>1. Information material ”medium”</vt:lpstr>
      <vt:lpstr>2. Innovation Day – next step  </vt:lpstr>
      <vt:lpstr>3. EAB meeting with State Secretary</vt:lpstr>
      <vt:lpstr>4. Alliance with IVA  </vt:lpstr>
      <vt:lpstr>5. High Level visit for SNS?  </vt:lpstr>
      <vt:lpstr>6. Connect with universities in the US  </vt:lpstr>
      <vt:lpstr>Rough Time Plan 2021-2024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Pålsson</dc:creator>
  <cp:lastModifiedBy>Thomas Pålsson</cp:lastModifiedBy>
  <cp:revision>84</cp:revision>
  <cp:lastPrinted>2021-10-29T12:03:04Z</cp:lastPrinted>
  <dcterms:created xsi:type="dcterms:W3CDTF">2021-03-16T12:19:39Z</dcterms:created>
  <dcterms:modified xsi:type="dcterms:W3CDTF">2021-10-29T12:11:45Z</dcterms:modified>
</cp:coreProperties>
</file>