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5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6" r:id="rId3"/>
    <p:sldId id="279" r:id="rId4"/>
    <p:sldId id="294" r:id="rId5"/>
    <p:sldId id="278" r:id="rId6"/>
    <p:sldId id="280" r:id="rId7"/>
    <p:sldId id="286" r:id="rId8"/>
    <p:sldId id="287" r:id="rId9"/>
    <p:sldId id="288" r:id="rId10"/>
    <p:sldId id="284" r:id="rId11"/>
    <p:sldId id="290" r:id="rId12"/>
    <p:sldId id="289" r:id="rId13"/>
    <p:sldId id="291" r:id="rId14"/>
    <p:sldId id="285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8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8FF04"/>
    <a:srgbClr val="006600"/>
    <a:srgbClr val="1E7640"/>
    <a:srgbClr val="FF8000"/>
    <a:srgbClr val="AA7BBD"/>
    <a:srgbClr val="92D050"/>
    <a:srgbClr val="E84B47"/>
    <a:srgbClr val="C53E3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1" autoAdjust="0"/>
    <p:restoredTop sz="89358" autoAdjust="0"/>
  </p:normalViewPr>
  <p:slideViewPr>
    <p:cSldViewPr showGuides="1">
      <p:cViewPr>
        <p:scale>
          <a:sx n="130" d="100"/>
          <a:sy n="130" d="100"/>
        </p:scale>
        <p:origin x="-2312" y="-296"/>
      </p:cViewPr>
      <p:guideLst>
        <p:guide orient="horz" pos="1680"/>
        <p:guide orient="horz" pos="384"/>
        <p:guide pos="2880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7B93-D9F0-469C-A068-A4DD5029C9E8}" type="datetimeFigureOut">
              <a:rPr lang="en-US" smtClean="0"/>
              <a:t>10/16/16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C9F02-2068-4003-9601-1D60612900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449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9B58B-4CD1-4138-A1CF-8CF093FC0F4F}" type="datetimeFigureOut">
              <a:rPr lang="en-US" smtClean="0"/>
              <a:t>10/16/16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7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87B8-31B5-4B79-B30F-BEC67F3EA8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711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Alternative to </a:t>
            </a:r>
            <a:r>
              <a:rPr lang="en-US" dirty="0" err="1" smtClean="0"/>
              <a:t>Mantid’s</a:t>
            </a:r>
            <a:r>
              <a:rPr lang="en-US" dirty="0" smtClean="0"/>
              <a:t> </a:t>
            </a:r>
            <a:r>
              <a:rPr lang="en-US" dirty="0" err="1" smtClean="0"/>
              <a:t>ParaView</a:t>
            </a:r>
            <a:r>
              <a:rPr lang="en-US" dirty="0" smtClean="0"/>
              <a:t> plugins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0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Visualization Simple Interface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4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System package manager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7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Investigating hardware requirements to interactively view and manipulate 3D volume renderings of multiple ~30 GB </a:t>
            </a:r>
            <a:r>
              <a:rPr lang="en-US" dirty="0" err="1" smtClean="0"/>
              <a:t>vtkImageData</a:t>
            </a:r>
            <a:r>
              <a:rPr lang="en-US" dirty="0" smtClean="0"/>
              <a:t> files.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88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Honeycomb lattice &amp;&amp; tuning fork (higher dimensions: temperature)</a:t>
            </a:r>
          </a:p>
          <a:p>
            <a:r>
              <a:rPr lang="en-US" smtClean="0"/>
              <a:t>remove blanking subbullet and cut off second row of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D3582-7B8F-7E4B-96A0-4016287907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D3582-7B8F-7E4B-96A0-4016287907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4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Hexagonal ( 300GB of ram for visualization and slicing)</a:t>
            </a:r>
          </a:p>
          <a:p>
            <a:r>
              <a:rPr lang="en-US" dirty="0" smtClean="0"/>
              <a:t>Can I say more with images,</a:t>
            </a:r>
            <a:r>
              <a:rPr lang="en-US" baseline="0" dirty="0" smtClean="0"/>
              <a:t> less with text?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Paraview</a:t>
            </a:r>
            <a:r>
              <a:rPr lang="en-US" baseline="0" dirty="0" smtClean="0"/>
              <a:t> memory inspector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D3582-7B8F-7E4B-96A0-4016287907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5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Prior to </a:t>
            </a:r>
            <a:r>
              <a:rPr lang="en-US" dirty="0" err="1" smtClean="0">
                <a:solidFill>
                  <a:srgbClr val="000000"/>
                </a:solidFill>
              </a:rPr>
              <a:t>Mantid</a:t>
            </a:r>
            <a:r>
              <a:rPr lang="en-US" dirty="0" smtClean="0">
                <a:solidFill>
                  <a:srgbClr val="000000"/>
                </a:solidFill>
              </a:rPr>
              <a:t> 3.7, points are shown as opaque cubes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Compared to previous wire mesh, these changes make it easier to see inside the ellipsoid and verify that the integration volume is correct.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Translucency makes it easier to see intensity at center of Bragg peak.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3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2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g"/><Relationship Id="rId5" Type="http://schemas.openxmlformats.org/officeDocument/2006/relationships/image" Target="../media/image6.jpeg"/><Relationship Id="rId6" Type="http://schemas.openxmlformats.org/officeDocument/2006/relationships/image" Target="../media/image12.jpg"/><Relationship Id="rId7" Type="http://schemas.openxmlformats.org/officeDocument/2006/relationships/image" Target="../media/image13.jpe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1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6248400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62000" y="6324600"/>
            <a:ext cx="698178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2016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285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3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4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3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43089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53711" y="6400734"/>
            <a:ext cx="3224777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NScD Admin Offsite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HFIR_SN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599" y="2133600"/>
            <a:ext cx="275720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675632" cy="2054409"/>
          </a:xfrm>
        </p:spPr>
        <p:txBody>
          <a:bodyPr/>
          <a:lstStyle/>
          <a:p>
            <a:r>
              <a:rPr lang="en-US" dirty="0" smtClean="0"/>
              <a:t>Advanced </a:t>
            </a:r>
            <a:r>
              <a:rPr lang="en-US" smtClean="0"/>
              <a:t>Visualization Capabilities for Neutron Scattering Data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5627132"/>
            <a:ext cx="5562600" cy="457200"/>
          </a:xfrm>
        </p:spPr>
        <p:txBody>
          <a:bodyPr/>
          <a:lstStyle/>
          <a:p>
            <a:r>
              <a:rPr lang="en-US" sz="1200" dirty="0" smtClean="0"/>
              <a:t>Neutron Data Analysis and Visualization Division 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525780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Steven Hahn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743200"/>
            <a:ext cx="2407177" cy="15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>
                <a:solidFill>
                  <a:srgbClr val="000000"/>
                </a:solidFill>
              </a:rPr>
              <a:t>Peaks shown by the principle axes of the ellipsoidal integration volume. 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Default </a:t>
            </a:r>
            <a:r>
              <a:rPr lang="en-US" dirty="0">
                <a:solidFill>
                  <a:srgbClr val="000000"/>
                </a:solidFill>
              </a:rPr>
              <a:t>changed to larger translucent spheres using the </a:t>
            </a:r>
            <a:r>
              <a:rPr lang="en-US" dirty="0" smtClean="0">
                <a:solidFill>
                  <a:srgbClr val="000000"/>
                </a:solidFill>
              </a:rPr>
              <a:t>Point </a:t>
            </a:r>
            <a:r>
              <a:rPr lang="en-US" dirty="0">
                <a:solidFill>
                  <a:srgbClr val="000000"/>
                </a:solidFill>
              </a:rPr>
              <a:t>Gaussian Representation </a:t>
            </a:r>
            <a:r>
              <a:rPr lang="en-US" dirty="0" smtClean="0">
                <a:solidFill>
                  <a:srgbClr val="000000"/>
                </a:solidFill>
              </a:rPr>
              <a:t>(new in </a:t>
            </a:r>
            <a:r>
              <a:rPr lang="en-US" dirty="0" err="1">
                <a:solidFill>
                  <a:srgbClr val="000000"/>
                </a:solidFill>
              </a:rPr>
              <a:t>ParaView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5.0)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>
                <a:solidFill>
                  <a:srgbClr val="000000"/>
                </a:solidFill>
              </a:rPr>
              <a:t>defaults improve the perceived quality of figures.</a:t>
            </a:r>
          </a:p>
          <a:p>
            <a:pPr marL="342900" indent="-342900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/>
              <a:t>Splatter </a:t>
            </a:r>
            <a:r>
              <a:rPr lang="en-US" dirty="0" smtClean="0"/>
              <a:t>Plot and Peaks </a:t>
            </a:r>
            <a:r>
              <a:rPr lang="en-US" dirty="0"/>
              <a:t>View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114800"/>
            <a:ext cx="2147290" cy="1499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187441"/>
            <a:ext cx="2075437" cy="1527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efore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3733800"/>
            <a:ext cx="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After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638800"/>
            <a:ext cx="583047" cy="661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562600"/>
            <a:ext cx="704081" cy="7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8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642640" cy="4195415"/>
          </a:xfrm>
        </p:spPr>
        <p:txBody>
          <a:bodyPr/>
          <a:lstStyle/>
          <a:p>
            <a:r>
              <a:rPr lang="en-US" dirty="0"/>
              <a:t>Automatic slicing along non-orthogonal axes</a:t>
            </a:r>
          </a:p>
          <a:p>
            <a:r>
              <a:rPr lang="en-US" dirty="0"/>
              <a:t>High-quality, customizable axis labels</a:t>
            </a:r>
          </a:p>
          <a:p>
            <a:pPr lvl="1"/>
            <a:r>
              <a:rPr lang="en-US" dirty="0"/>
              <a:t>Insert symbols and equations with </a:t>
            </a:r>
            <a:r>
              <a:rPr lang="en-US" dirty="0" err="1"/>
              <a:t>LaTeX</a:t>
            </a:r>
            <a:r>
              <a:rPr lang="en-US" dirty="0"/>
              <a:t> commands</a:t>
            </a:r>
          </a:p>
          <a:p>
            <a:r>
              <a:rPr lang="en-US" dirty="0" err="1"/>
              <a:t>Viridis</a:t>
            </a:r>
            <a:r>
              <a:rPr lang="en-US" dirty="0"/>
              <a:t> </a:t>
            </a:r>
            <a:r>
              <a:rPr lang="en-US" dirty="0" err="1"/>
              <a:t>colormap</a:t>
            </a:r>
            <a:r>
              <a:rPr lang="en-US" dirty="0"/>
              <a:t> from </a:t>
            </a:r>
            <a:r>
              <a:rPr lang="en-US" dirty="0" err="1"/>
              <a:t>matplotlib</a:t>
            </a:r>
            <a:r>
              <a:rPr lang="en-US" dirty="0"/>
              <a:t> is now </a:t>
            </a:r>
            <a:r>
              <a:rPr lang="en-US" dirty="0" smtClean="0"/>
              <a:t>available</a:t>
            </a:r>
          </a:p>
          <a:p>
            <a:r>
              <a:rPr lang="en-US" dirty="0" smtClean="0"/>
              <a:t>Coming in </a:t>
            </a:r>
            <a:r>
              <a:rPr lang="en-US" dirty="0" err="1" smtClean="0"/>
              <a:t>Mantid</a:t>
            </a:r>
            <a:r>
              <a:rPr lang="en-US" dirty="0" smtClean="0"/>
              <a:t> 3.9</a:t>
            </a:r>
            <a:endParaRPr lang="en-US" dirty="0"/>
          </a:p>
          <a:p>
            <a:pPr lvl="1"/>
            <a:r>
              <a:rPr lang="en-US" dirty="0" smtClean="0"/>
              <a:t>Auto</a:t>
            </a:r>
            <a:r>
              <a:rPr lang="en-US" dirty="0"/>
              <a:t>-select axis color upon background color change</a:t>
            </a:r>
          </a:p>
          <a:p>
            <a:pPr lvl="1"/>
            <a:r>
              <a:rPr lang="en-US" dirty="0" smtClean="0"/>
              <a:t>anti</a:t>
            </a:r>
            <a:r>
              <a:rPr lang="en-US" dirty="0" smtClean="0"/>
              <a:t>-aliasing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96290"/>
          </a:xfrm>
        </p:spPr>
        <p:txBody>
          <a:bodyPr/>
          <a:lstStyle/>
          <a:p>
            <a:r>
              <a:rPr lang="en-US" dirty="0"/>
              <a:t>Publication-quality </a:t>
            </a:r>
            <a:r>
              <a:rPr lang="en-US" dirty="0" smtClean="0"/>
              <a:t>Figures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505200" y="-2209800"/>
            <a:ext cx="14344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6050" lvl="1" indent="-857250">
              <a:buFont typeface="Arial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857250" indent="-85725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733800"/>
            <a:ext cx="3651845" cy="23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8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642640" cy="4195415"/>
          </a:xfrm>
        </p:spPr>
        <p:txBody>
          <a:bodyPr/>
          <a:lstStyle/>
          <a:p>
            <a:r>
              <a:rPr lang="en-US" b="1" dirty="0" err="1"/>
              <a:t>SaveMDWorkspaceToVTK</a:t>
            </a:r>
            <a:r>
              <a:rPr lang="en-US" dirty="0"/>
              <a:t> saves </a:t>
            </a:r>
            <a:r>
              <a:rPr lang="en-US" dirty="0" smtClean="0"/>
              <a:t>a </a:t>
            </a:r>
            <a:r>
              <a:rPr lang="en-US" dirty="0" err="1" smtClean="0"/>
              <a:t>Mantid</a:t>
            </a:r>
            <a:r>
              <a:rPr lang="en-US" dirty="0" smtClean="0"/>
              <a:t> </a:t>
            </a:r>
            <a:r>
              <a:rPr lang="en-US" dirty="0" err="1" smtClean="0"/>
              <a:t>MDWorkspace</a:t>
            </a:r>
            <a:r>
              <a:rPr lang="en-US" dirty="0" smtClean="0"/>
              <a:t> in </a:t>
            </a:r>
            <a:r>
              <a:rPr lang="en-US" dirty="0"/>
              <a:t>a VTK data format which can be read by a wide variety of 3D visualization </a:t>
            </a:r>
            <a:r>
              <a:rPr lang="en-US" dirty="0" smtClean="0"/>
              <a:t>software</a:t>
            </a:r>
          </a:p>
          <a:p>
            <a:r>
              <a:rPr lang="en-US" dirty="0" smtClean="0"/>
              <a:t>Simpler alternative to third-party plugins</a:t>
            </a:r>
          </a:p>
          <a:p>
            <a:r>
              <a:rPr lang="en-US" dirty="0" smtClean="0"/>
              <a:t>Utilize remote, parallel rendering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877163"/>
          </a:xfrm>
        </p:spPr>
        <p:txBody>
          <a:bodyPr/>
          <a:lstStyle/>
          <a:p>
            <a:r>
              <a:rPr lang="en-US" dirty="0"/>
              <a:t>Save as a VTK data file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9000"/>
            <a:ext cx="4480678" cy="27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-98" b="-98"/>
          <a:stretch/>
        </p:blipFill>
        <p:spPr>
          <a:xfrm>
            <a:off x="0" y="-9769"/>
            <a:ext cx="9144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81000"/>
            <a:ext cx="8628678" cy="63094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18FF04"/>
                </a:solidFill>
              </a:rPr>
              <a:t>Questions?</a:t>
            </a:r>
            <a:endParaRPr lang="en-US" sz="4000" dirty="0">
              <a:solidFill>
                <a:srgbClr val="18FF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74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62" t="278" r="8691" b="-2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0083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r>
              <a:rPr lang="en-US" dirty="0" smtClean="0"/>
              <a:t> client/</a:t>
            </a:r>
            <a:r>
              <a:rPr lang="en-US" dirty="0" smtClean="0"/>
              <a:t>server</a:t>
            </a:r>
          </a:p>
          <a:p>
            <a:pPr lvl="1"/>
            <a:r>
              <a:rPr lang="en-US" dirty="0" smtClean="0"/>
              <a:t>Helpful hints</a:t>
            </a:r>
          </a:p>
          <a:p>
            <a:pPr lvl="1"/>
            <a:r>
              <a:rPr lang="en-US" dirty="0" smtClean="0"/>
              <a:t>VSI (custom application)</a:t>
            </a:r>
            <a:endParaRPr lang="en-US" dirty="0" smtClean="0"/>
          </a:p>
          <a:p>
            <a:r>
              <a:rPr lang="en-US" dirty="0" smtClean="0"/>
              <a:t>Examples from</a:t>
            </a:r>
            <a:endParaRPr lang="en-US" dirty="0" smtClean="0"/>
          </a:p>
          <a:p>
            <a:pPr lvl="1"/>
            <a:r>
              <a:rPr lang="en-US" dirty="0" smtClean="0"/>
              <a:t>Neutron </a:t>
            </a:r>
            <a:r>
              <a:rPr lang="en-US" dirty="0" smtClean="0"/>
              <a:t>tomography</a:t>
            </a:r>
          </a:p>
          <a:p>
            <a:pPr lvl="1"/>
            <a:r>
              <a:rPr lang="en-US" dirty="0" smtClean="0"/>
              <a:t>Neutron diffraction</a:t>
            </a:r>
            <a:endParaRPr lang="en-US" dirty="0" smtClean="0"/>
          </a:p>
          <a:p>
            <a:pPr lvl="1"/>
            <a:r>
              <a:rPr lang="en-US" dirty="0" smtClean="0"/>
              <a:t>Neutron spectroscopy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4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0600"/>
            <a:ext cx="8642640" cy="4195415"/>
          </a:xfrm>
        </p:spPr>
        <p:txBody>
          <a:bodyPr/>
          <a:lstStyle/>
          <a:p>
            <a:r>
              <a:rPr lang="en-US" dirty="0" smtClean="0"/>
              <a:t>Open source, multiplatform data </a:t>
            </a:r>
            <a:r>
              <a:rPr lang="en-US" dirty="0"/>
              <a:t>analysis and visualization </a:t>
            </a:r>
            <a:r>
              <a:rPr lang="en-US" dirty="0" smtClean="0"/>
              <a:t>application.</a:t>
            </a:r>
            <a:endParaRPr lang="en-US" dirty="0"/>
          </a:p>
          <a:p>
            <a:r>
              <a:rPr lang="en-US" dirty="0" smtClean="0"/>
              <a:t>Capable of rendering massive data sets</a:t>
            </a:r>
          </a:p>
          <a:p>
            <a:pPr lvl="1"/>
            <a:r>
              <a:rPr lang="en-US" dirty="0" smtClean="0"/>
              <a:t>Remove client/server configuration</a:t>
            </a:r>
          </a:p>
          <a:p>
            <a:endParaRPr lang="en-US" dirty="0" smtClean="0"/>
          </a:p>
          <a:p>
            <a:endParaRPr lang="en-US" dirty="0"/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endParaRPr lang="en-US" dirty="0" smtClean="0"/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sz="2400" dirty="0" smtClean="0"/>
              <a:t>Multiple </a:t>
            </a:r>
            <a:r>
              <a:rPr lang="en-US" sz="2400" dirty="0"/>
              <a:t>data </a:t>
            </a:r>
            <a:r>
              <a:rPr lang="en-US" sz="2400" dirty="0" smtClean="0"/>
              <a:t>types</a:t>
            </a:r>
          </a:p>
          <a:p>
            <a:r>
              <a:rPr lang="en-US" dirty="0" smtClean="0"/>
              <a:t>Customizable</a:t>
            </a:r>
          </a:p>
          <a:p>
            <a:pPr lvl="1"/>
            <a:r>
              <a:rPr lang="en-US" dirty="0" smtClean="0"/>
              <a:t>Plugins</a:t>
            </a:r>
          </a:p>
          <a:p>
            <a:pPr lvl="1"/>
            <a:r>
              <a:rPr lang="en-US" dirty="0" smtClean="0"/>
              <a:t>Custom applications </a:t>
            </a: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895600"/>
            <a:ext cx="1265683" cy="1039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895600"/>
            <a:ext cx="3421686" cy="1054100"/>
          </a:xfrm>
          <a:prstGeom prst="rect">
            <a:avLst/>
          </a:prstGeom>
        </p:spPr>
      </p:pic>
      <p:cxnSp>
        <p:nvCxnSpPr>
          <p:cNvPr id="8" name="Curved Connector 7"/>
          <p:cNvCxnSpPr>
            <a:endCxn id="5" idx="1"/>
          </p:cNvCxnSpPr>
          <p:nvPr/>
        </p:nvCxnSpPr>
        <p:spPr>
          <a:xfrm flipV="1">
            <a:off x="2286000" y="3422650"/>
            <a:ext cx="2667000" cy="6350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2743200"/>
            <a:ext cx="1876096" cy="9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642640" cy="4195415"/>
          </a:xfrm>
        </p:spPr>
        <p:txBody>
          <a:bodyPr/>
          <a:lstStyle/>
          <a:p>
            <a:r>
              <a:rPr lang="en-US" dirty="0" smtClean="0"/>
              <a:t>Prefer building from source or binaries on </a:t>
            </a:r>
            <a:r>
              <a:rPr lang="en-US" dirty="0" err="1" smtClean="0"/>
              <a:t>www.paraview.org</a:t>
            </a:r>
            <a:endParaRPr lang="en-US" dirty="0" smtClean="0"/>
          </a:p>
          <a:p>
            <a:r>
              <a:rPr lang="en-US" dirty="0" smtClean="0"/>
              <a:t>Utilize hardware-accelerated OpenGL rendering</a:t>
            </a:r>
          </a:p>
          <a:p>
            <a:pPr lvl="1"/>
            <a:r>
              <a:rPr lang="en-US" dirty="0" smtClean="0"/>
              <a:t>Avoid `</a:t>
            </a:r>
            <a:r>
              <a:rPr lang="en-US" dirty="0" err="1" smtClean="0"/>
              <a:t>ssh</a:t>
            </a:r>
            <a:r>
              <a:rPr lang="en-US" dirty="0" smtClean="0"/>
              <a:t> –X`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VirtualGL</a:t>
            </a:r>
            <a:r>
              <a:rPr lang="en-US" dirty="0" smtClean="0"/>
              <a:t> with VNC, </a:t>
            </a:r>
            <a:r>
              <a:rPr lang="en-US" dirty="0" err="1" smtClean="0"/>
              <a:t>Thinlinc</a:t>
            </a:r>
            <a:r>
              <a:rPr lang="en-US" dirty="0" smtClean="0"/>
              <a:t>, NX </a:t>
            </a:r>
          </a:p>
          <a:p>
            <a:pPr lvl="1"/>
            <a:r>
              <a:rPr lang="en-US" dirty="0" smtClean="0"/>
              <a:t>Try building with EGL enabled</a:t>
            </a:r>
          </a:p>
          <a:p>
            <a:r>
              <a:rPr lang="en-US" dirty="0" smtClean="0"/>
              <a:t>Python trace of GUI interactions</a:t>
            </a:r>
          </a:p>
          <a:p>
            <a:r>
              <a:rPr lang="en-US" dirty="0" smtClean="0"/>
              <a:t>Profile tasks routinely performed by your users</a:t>
            </a:r>
          </a:p>
          <a:p>
            <a:pPr lvl="1"/>
            <a:r>
              <a:rPr lang="en-US" dirty="0"/>
              <a:t>Check for hot </a:t>
            </a:r>
            <a:r>
              <a:rPr lang="en-US" dirty="0" smtClean="0"/>
              <a:t>spots</a:t>
            </a:r>
          </a:p>
          <a:p>
            <a:pPr lvl="1"/>
            <a:r>
              <a:rPr lang="en-US" dirty="0" smtClean="0"/>
              <a:t>Execution time on CPU </a:t>
            </a:r>
            <a:r>
              <a:rPr lang="en-US" dirty="0" err="1" smtClean="0"/>
              <a:t>vs</a:t>
            </a:r>
            <a:r>
              <a:rPr lang="en-US" dirty="0" smtClean="0"/>
              <a:t> GPU?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96290"/>
          </a:xfrm>
        </p:spPr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9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Visualization station (Building 8600, 5th floor)</a:t>
            </a:r>
          </a:p>
          <a:p>
            <a:pPr lvl="1"/>
            <a:r>
              <a:rPr lang="en-US" dirty="0"/>
              <a:t>2 x 6 Core Intel Xeon E5-2643 v2 @ 3.5GHz</a:t>
            </a:r>
          </a:p>
          <a:p>
            <a:pPr lvl="1"/>
            <a:r>
              <a:rPr lang="en-US" dirty="0"/>
              <a:t>64 GB Ram</a:t>
            </a:r>
          </a:p>
          <a:p>
            <a:pPr lvl="1"/>
            <a:r>
              <a:rPr lang="en-US" b="1" dirty="0"/>
              <a:t>NVidia </a:t>
            </a:r>
            <a:r>
              <a:rPr lang="en-US" b="1" dirty="0" err="1"/>
              <a:t>Quadro</a:t>
            </a:r>
            <a:r>
              <a:rPr lang="en-US" b="1" dirty="0"/>
              <a:t> K6000 graphics</a:t>
            </a:r>
          </a:p>
          <a:p>
            <a:pPr lvl="1"/>
            <a:r>
              <a:rPr lang="en-US" dirty="0"/>
              <a:t>Stereoscopic 3D </a:t>
            </a:r>
            <a:r>
              <a:rPr lang="en-US" dirty="0" smtClean="0"/>
              <a:t>glasses</a:t>
            </a:r>
          </a:p>
          <a:p>
            <a:pPr lvl="1"/>
            <a:r>
              <a:rPr lang="en-US" dirty="0" smtClean="0"/>
              <a:t>Oculus DK2</a:t>
            </a:r>
            <a:endParaRPr lang="en-US" dirty="0"/>
          </a:p>
          <a:p>
            <a:r>
              <a:rPr lang="en-US" dirty="0"/>
              <a:t>Remote visualization server </a:t>
            </a:r>
          </a:p>
          <a:p>
            <a:pPr lvl="1"/>
            <a:r>
              <a:rPr lang="en-US" dirty="0"/>
              <a:t>4 x 8 Core Intel Xeon E5-4650 @ 2.70GHz</a:t>
            </a:r>
          </a:p>
          <a:p>
            <a:pPr lvl="1"/>
            <a:r>
              <a:rPr lang="en-US" b="1" dirty="0"/>
              <a:t>512 GB RAM</a:t>
            </a:r>
          </a:p>
          <a:p>
            <a:pPr lvl="1"/>
            <a:r>
              <a:rPr lang="en-US" dirty="0" err="1" smtClean="0"/>
              <a:t>Nvidia</a:t>
            </a:r>
            <a:r>
              <a:rPr lang="en-US" dirty="0" smtClean="0"/>
              <a:t> </a:t>
            </a:r>
            <a:r>
              <a:rPr lang="en-US" dirty="0" err="1" smtClean="0"/>
              <a:t>Quadro</a:t>
            </a:r>
            <a:r>
              <a:rPr lang="en-US" dirty="0"/>
              <a:t> K4000 &amp; Dual NVidia </a:t>
            </a:r>
            <a:r>
              <a:rPr lang="en-US" dirty="0" smtClean="0"/>
              <a:t>K20c </a:t>
            </a:r>
            <a:endParaRPr lang="en-US" dirty="0"/>
          </a:p>
          <a:p>
            <a:r>
              <a:rPr lang="en-US" dirty="0"/>
              <a:t>Distributed HPC resources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Visualization resources at the SNS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981199"/>
            <a:ext cx="2209800" cy="2006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2200"/>
            <a:ext cx="1895071" cy="1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8642640" cy="4195415"/>
          </a:xfrm>
        </p:spPr>
        <p:txBody>
          <a:bodyPr/>
          <a:lstStyle/>
          <a:p>
            <a:r>
              <a:rPr lang="en-US" dirty="0" smtClean="0"/>
              <a:t>Simple loading a </a:t>
            </a:r>
            <a:r>
              <a:rPr lang="en-US" dirty="0"/>
              <a:t>stack of tiff </a:t>
            </a:r>
            <a:r>
              <a:rPr lang="en-US" dirty="0" smtClean="0"/>
              <a:t>files from reconstruction.</a:t>
            </a:r>
          </a:p>
          <a:p>
            <a:pPr lvl="1"/>
            <a:r>
              <a:rPr lang="en-US" dirty="0" smtClean="0"/>
              <a:t> Ideal data format for VTK</a:t>
            </a:r>
            <a:endParaRPr lang="en-US" dirty="0"/>
          </a:p>
          <a:p>
            <a:r>
              <a:rPr lang="en-US" dirty="0"/>
              <a:t>Challenge mixing domain-specific terminology and techniques with a more general-purpose tool.</a:t>
            </a:r>
          </a:p>
          <a:p>
            <a:r>
              <a:rPr lang="en-US" dirty="0"/>
              <a:t>Demonstrated capabilities </a:t>
            </a:r>
            <a:r>
              <a:rPr lang="en-US" dirty="0" smtClean="0"/>
              <a:t>with data </a:t>
            </a:r>
            <a:r>
              <a:rPr lang="en-US" dirty="0"/>
              <a:t>to </a:t>
            </a:r>
            <a:r>
              <a:rPr lang="en-US" dirty="0" smtClean="0"/>
              <a:t>30 </a:t>
            </a:r>
            <a:r>
              <a:rPr lang="en-US" dirty="0"/>
              <a:t>GB</a:t>
            </a:r>
          </a:p>
          <a:p>
            <a:r>
              <a:rPr lang="en-US" dirty="0"/>
              <a:t>Scaling to meet current and future visualization needs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Neutron Imaging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252370" y="-3983190"/>
            <a:ext cx="4789075" cy="460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urbine bla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91000"/>
            <a:ext cx="2933541" cy="1606753"/>
          </a:xfrm>
          <a:prstGeom prst="rect">
            <a:avLst/>
          </a:prstGeom>
        </p:spPr>
      </p:pic>
      <p:pic>
        <p:nvPicPr>
          <p:cNvPr id="7" name="Picture 6" descr="turbine blade volu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191000"/>
            <a:ext cx="2920662" cy="15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19200"/>
            <a:ext cx="2420124" cy="200652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1050" r="-915" b="46686"/>
          <a:stretch/>
        </p:blipFill>
        <p:spPr bwMode="auto">
          <a:xfrm>
            <a:off x="2945627" y="3962400"/>
            <a:ext cx="619837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5285232" cy="4195415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&gt;3 dimensions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Inelastic scattering, 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Temperature, pressure, magnetic field</a:t>
            </a:r>
          </a:p>
          <a:p>
            <a:r>
              <a:rPr lang="en-US" dirty="0" err="1" smtClean="0">
                <a:latin typeface="Arial" charset="0"/>
                <a:cs typeface="Arial" charset="0"/>
              </a:rPr>
              <a:t>nonorthogonal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cs typeface="Arial" charset="0"/>
              </a:rPr>
              <a:t>axes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Cell blanking</a:t>
            </a:r>
          </a:p>
        </p:txBody>
      </p:sp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charset="0"/>
              </a:rPr>
              <a:t>Unique visualization requirements</a:t>
            </a:r>
            <a:endParaRPr lang="en-US" dirty="0">
              <a:latin typeface="Arial Blac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905000"/>
            <a:ext cx="920750" cy="357188"/>
          </a:xfrm>
          <a:prstGeom prst="rect">
            <a:avLst/>
          </a:prstGeom>
        </p:spPr>
      </p:pic>
      <p:pic>
        <p:nvPicPr>
          <p:cNvPr id="6" name="Picture 8" descr="C:\Users\Andrei Savici\Desktop\Visualization\TemperatureRamp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-3726"/>
          <a:stretch/>
        </p:blipFill>
        <p:spPr bwMode="auto">
          <a:xfrm>
            <a:off x="6934200" y="1295400"/>
            <a:ext cx="1965960" cy="203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7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4904232" cy="4195415"/>
          </a:xfrm>
        </p:spPr>
        <p:txBody>
          <a:bodyPr/>
          <a:lstStyle/>
          <a:p>
            <a:r>
              <a:rPr lang="en-US" dirty="0" smtClean="0"/>
              <a:t>Multiple reduced </a:t>
            </a:r>
            <a:r>
              <a:rPr lang="en-US" dirty="0"/>
              <a:t>data sets </a:t>
            </a:r>
            <a:endParaRPr lang="en-US" dirty="0" smtClean="0"/>
          </a:p>
          <a:p>
            <a:pPr lvl="1"/>
            <a:r>
              <a:rPr lang="en-US" dirty="0" smtClean="0"/>
              <a:t>1-100 GB each.</a:t>
            </a:r>
          </a:p>
          <a:p>
            <a:r>
              <a:rPr lang="en-US" dirty="0" smtClean="0"/>
              <a:t>Formats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Sparse: adaptive box structure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Dense array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Visualization Simple Interface</a:t>
            </a:r>
          </a:p>
          <a:p>
            <a:pPr lvl="1"/>
            <a:r>
              <a:rPr lang="en-US" dirty="0" err="1" smtClean="0">
                <a:latin typeface="Arial" charset="0"/>
                <a:cs typeface="Arial" charset="0"/>
              </a:rPr>
              <a:t>ParaView</a:t>
            </a:r>
            <a:r>
              <a:rPr lang="en-US" dirty="0" smtClean="0">
                <a:latin typeface="Arial" charset="0"/>
                <a:cs typeface="Arial" charset="0"/>
              </a:rPr>
              <a:t> custom application bundled with </a:t>
            </a:r>
            <a:r>
              <a:rPr lang="en-US" dirty="0" err="1" smtClean="0">
                <a:latin typeface="Arial" charset="0"/>
                <a:cs typeface="Arial" charset="0"/>
              </a:rPr>
              <a:t>Mantid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charset="0"/>
              </a:rPr>
              <a:t>Visualization</a:t>
            </a:r>
            <a:endParaRPr lang="en-US" dirty="0">
              <a:latin typeface="Arial Black" charset="0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5303482" y="4115635"/>
          <a:ext cx="2222412" cy="11252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01"/>
                <a:gridCol w="185201"/>
                <a:gridCol w="185201"/>
                <a:gridCol w="185201"/>
                <a:gridCol w="185201"/>
                <a:gridCol w="185201"/>
                <a:gridCol w="185201"/>
                <a:gridCol w="185201"/>
                <a:gridCol w="185201"/>
                <a:gridCol w="185201"/>
                <a:gridCol w="185201"/>
                <a:gridCol w="185201"/>
              </a:tblGrid>
              <a:tr h="28131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</a:tr>
              <a:tr h="28131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</a:tr>
              <a:tr h="28131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</a:tr>
              <a:tr h="28131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0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03482" y="1293091"/>
            <a:ext cx="2222415" cy="2092614"/>
          </a:xfrm>
          <a:prstGeom prst="rect">
            <a:avLst/>
          </a:prstGeom>
          <a:solidFill>
            <a:srgbClr val="B4E0FF"/>
          </a:solidFill>
          <a:ln w="1270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575" tIns="28575" rIns="28575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ln w="12700" cmpd="sng"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86849" y="1293091"/>
            <a:ext cx="7216" cy="2092614"/>
          </a:xfrm>
          <a:prstGeom prst="line">
            <a:avLst/>
          </a:prstGeom>
          <a:ln w="127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1"/>
            <a:endCxn id="3" idx="3"/>
          </p:cNvCxnSpPr>
          <p:nvPr/>
        </p:nvCxnSpPr>
        <p:spPr>
          <a:xfrm>
            <a:off x="5303482" y="2339398"/>
            <a:ext cx="2222415" cy="0"/>
          </a:xfrm>
          <a:prstGeom prst="line">
            <a:avLst/>
          </a:prstGeom>
          <a:ln w="127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86849" y="1806863"/>
            <a:ext cx="1039048" cy="0"/>
          </a:xfrm>
          <a:prstGeom prst="line">
            <a:avLst/>
          </a:prstGeom>
          <a:ln w="127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77511" y="1293091"/>
            <a:ext cx="0" cy="1046307"/>
          </a:xfrm>
          <a:prstGeom prst="line">
            <a:avLst/>
          </a:prstGeom>
          <a:ln w="127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32180" y="1806864"/>
            <a:ext cx="0" cy="532534"/>
          </a:xfrm>
          <a:prstGeom prst="line">
            <a:avLst/>
          </a:prstGeom>
          <a:ln w="127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494065" y="2072411"/>
            <a:ext cx="48344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74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  <a:cs typeface="Arial" charset="0"/>
              </a:rPr>
              <a:t>vtkUnstructuredGrid</a:t>
            </a:r>
            <a:endParaRPr 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Explicit geometry, 8 points/Hexahedron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Generates a second copy in memory</a:t>
            </a:r>
            <a:endParaRPr 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2.15 </a:t>
            </a:r>
            <a:r>
              <a:rPr lang="en-US" dirty="0" err="1" smtClean="0">
                <a:latin typeface="Arial" charset="0"/>
                <a:cs typeface="Arial" charset="0"/>
              </a:rPr>
              <a:t>GiB</a:t>
            </a:r>
            <a:endParaRPr lang="en-US" dirty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vtkStructuredGrid</a:t>
            </a:r>
            <a:endParaRPr 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Explicit points, implicit geometry 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S</a:t>
            </a:r>
            <a:r>
              <a:rPr lang="en-US" dirty="0" smtClean="0">
                <a:latin typeface="Arial" charset="0"/>
                <a:cs typeface="Arial" charset="0"/>
              </a:rPr>
              <a:t>ignal array can be reused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1.45 </a:t>
            </a:r>
            <a:r>
              <a:rPr lang="en-US" dirty="0" err="1" smtClean="0">
                <a:latin typeface="Arial" charset="0"/>
                <a:cs typeface="Arial" charset="0"/>
              </a:rPr>
              <a:t>GiB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Position </a:t>
            </a:r>
            <a:r>
              <a:rPr lang="en-US" dirty="0" smtClean="0">
                <a:latin typeface="Arial" charset="0"/>
                <a:cs typeface="Arial" charset="0"/>
              </a:rPr>
              <a:t>can be obtained from the index.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N</a:t>
            </a:r>
            <a:r>
              <a:rPr lang="en-US" dirty="0" smtClean="0">
                <a:latin typeface="Arial" charset="0"/>
                <a:cs typeface="Arial" charset="0"/>
              </a:rPr>
              <a:t>ew zero copy interface in VTK 7</a:t>
            </a:r>
          </a:p>
          <a:p>
            <a:pPr lvl="3"/>
            <a:endParaRPr lang="en-US" dirty="0" smtClean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charset="0"/>
              </a:rPr>
              <a:t>Reducing memory consumption</a:t>
            </a:r>
            <a:endParaRPr lang="en-US" dirty="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8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S 4x3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TS 4x3" id="{48A71E99-560E-6045-B6C6-9DAED9AA34C0}" vid="{649EF587-A2DB-3241-83AA-8B6EB70F98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12606</TotalTime>
  <Words>603</Words>
  <Application>Microsoft Macintosh PowerPoint</Application>
  <PresentationFormat>On-screen Show (4:3)</PresentationFormat>
  <Paragraphs>124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STS 4x3</vt:lpstr>
      <vt:lpstr>Advanced Visualization Capabilities for Neutron Scattering Data</vt:lpstr>
      <vt:lpstr>Outline</vt:lpstr>
      <vt:lpstr>ParaView</vt:lpstr>
      <vt:lpstr>Tips</vt:lpstr>
      <vt:lpstr>Visualization resources at the SNS</vt:lpstr>
      <vt:lpstr>Neutron Imaging</vt:lpstr>
      <vt:lpstr>Unique visualization requirements</vt:lpstr>
      <vt:lpstr>Visualization</vt:lpstr>
      <vt:lpstr>Reducing memory consumption</vt:lpstr>
      <vt:lpstr>Improved Splatter Plot and Peaks View </vt:lpstr>
      <vt:lpstr>Publication-quality Figures</vt:lpstr>
      <vt:lpstr>Save as a VTK data file </vt:lpstr>
      <vt:lpstr>Questions?</vt:lpstr>
      <vt:lpstr>Questions?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Upgrades  Second Target Station and Proton Power Upgrade</dc:title>
  <dc:creator>Roy, Donna Jo</dc:creator>
  <cp:lastModifiedBy>Hahn, Steven E.</cp:lastModifiedBy>
  <cp:revision>394</cp:revision>
  <cp:lastPrinted>2016-04-29T13:53:52Z</cp:lastPrinted>
  <dcterms:created xsi:type="dcterms:W3CDTF">2016-02-04T14:31:32Z</dcterms:created>
  <dcterms:modified xsi:type="dcterms:W3CDTF">2016-10-17T11:30:51Z</dcterms:modified>
</cp:coreProperties>
</file>