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56" r:id="rId5"/>
    <p:sldId id="259" r:id="rId6"/>
    <p:sldId id="273" r:id="rId7"/>
    <p:sldId id="275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2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22"/>
    <a:srgbClr val="A9C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1299" autoAdjust="0"/>
  </p:normalViewPr>
  <p:slideViewPr>
    <p:cSldViewPr>
      <p:cViewPr varScale="1">
        <p:scale>
          <a:sx n="60" d="100"/>
          <a:sy n="60" d="100"/>
        </p:scale>
        <p:origin x="10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E6C29-A3C7-412D-8336-07DBAC044F4F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C3E91-34E3-45C6-9102-7A9BE70162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8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C3E91-34E3-45C6-9102-7A9BE70162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0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C3E91-34E3-45C6-9102-7A9BE70162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0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C3E91-34E3-45C6-9102-7A9BE70162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78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PITSI</a:t>
            </a:r>
            <a:r>
              <a:rPr lang="en-ZA" baseline="0" dirty="0" smtClean="0"/>
              <a:t> – Sesotho &amp; Tswana</a:t>
            </a:r>
          </a:p>
          <a:p>
            <a:r>
              <a:rPr lang="en-ZA" baseline="0" dirty="0" smtClean="0"/>
              <a:t>MPISI – Zulu &amp; Xhosa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C3E91-34E3-45C6-9102-7A9BE70162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78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IN-SERV\companies\Necsa\Jobs\K-11322 Necsa Annual Report PowerPoint template\Concepts\Necsa PowerPoint AR 2013 templa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3312368" cy="187220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F68B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212976"/>
            <a:ext cx="3312368" cy="936104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A9C4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58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LIN-SERV\companies\Necsa\Jobs\K-11322 Necsa Annual Report PowerPoint template\Concepts\Necsa PowerPoint AR 2013 template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6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840760" cy="70609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56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LIN-SERV\companies\Necsa\Jobs\K-11322 Necsa Annual Report PowerPoint template\Concepts\Necsa PowerPoint AR 2013 template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912768" cy="634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EE14-0A76-4EDE-8409-98814675F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24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emf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496" y="1257264"/>
            <a:ext cx="3812432" cy="1872208"/>
          </a:xfrm>
        </p:spPr>
        <p:txBody>
          <a:bodyPr>
            <a:normAutofit fontScale="90000"/>
          </a:bodyPr>
          <a:lstStyle/>
          <a:p>
            <a:r>
              <a:rPr lang="en-ZA" dirty="0"/>
              <a:t>Safety systems at the SAFARI-1 Neutron Diffraction Facility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8" y="4941168"/>
            <a:ext cx="4914800" cy="864096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F68B22"/>
                </a:solidFill>
                <a:ea typeface="+mj-ea"/>
              </a:rPr>
              <a:t>D Marais, JC </a:t>
            </a:r>
            <a:r>
              <a:rPr lang="en-GB" b="1" dirty="0" err="1" smtClean="0">
                <a:solidFill>
                  <a:srgbClr val="F68B22"/>
                </a:solidFill>
                <a:ea typeface="+mj-ea"/>
              </a:rPr>
              <a:t>Raaths</a:t>
            </a:r>
            <a:r>
              <a:rPr lang="en-GB" b="1" dirty="0" smtClean="0">
                <a:solidFill>
                  <a:srgbClr val="F68B22"/>
                </a:solidFill>
                <a:ea typeface="+mj-ea"/>
              </a:rPr>
              <a:t>, </a:t>
            </a:r>
          </a:p>
          <a:p>
            <a:r>
              <a:rPr lang="en-GB" b="1" dirty="0" smtClean="0">
                <a:solidFill>
                  <a:srgbClr val="F68B22"/>
                </a:solidFill>
                <a:ea typeface="+mj-ea"/>
              </a:rPr>
              <a:t>PR van Heerden, AM Venter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322" y="5676637"/>
            <a:ext cx="6886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</a:rPr>
              <a:t>Radiation Science, Research </a:t>
            </a:r>
            <a:r>
              <a:rPr lang="en-GB" i="1" dirty="0">
                <a:solidFill>
                  <a:schemeClr val="tx2"/>
                </a:solidFill>
              </a:rPr>
              <a:t>and Development Division, The South African Nuclear Energy Corporation (</a:t>
            </a:r>
            <a:r>
              <a:rPr lang="en-GB" i="1" dirty="0" err="1">
                <a:solidFill>
                  <a:schemeClr val="tx2"/>
                </a:solidFill>
              </a:rPr>
              <a:t>Necsa</a:t>
            </a:r>
            <a:r>
              <a:rPr lang="en-GB" i="1" dirty="0">
                <a:solidFill>
                  <a:schemeClr val="tx2"/>
                </a:solidFill>
              </a:rPr>
              <a:t>) SOC Limited</a:t>
            </a:r>
            <a:endParaRPr lang="en-ZA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5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Visual displays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5832648" cy="4752528"/>
          </a:xfrm>
        </p:spPr>
        <p:txBody>
          <a:bodyPr>
            <a:normAutofit fontScale="92500"/>
          </a:bodyPr>
          <a:lstStyle/>
          <a:p>
            <a:r>
              <a:rPr lang="en-ZA" dirty="0" smtClean="0"/>
              <a:t>Instrument safety indicators</a:t>
            </a:r>
          </a:p>
          <a:p>
            <a:pPr lvl="1"/>
            <a:r>
              <a:rPr lang="en-ZA" dirty="0" smtClean="0"/>
              <a:t>Controlled by an “interlock box” containing C programmed Microchip dsPIC30F6012 microcontroller</a:t>
            </a:r>
          </a:p>
          <a:p>
            <a:pPr lvl="1"/>
            <a:r>
              <a:rPr lang="en-ZA" dirty="0" smtClean="0"/>
              <a:t>Reads counts from beam monitor</a:t>
            </a:r>
          </a:p>
          <a:p>
            <a:pPr lvl="1"/>
            <a:r>
              <a:rPr lang="en-ZA" dirty="0" smtClean="0"/>
              <a:t>Will only switch to ‘safe’ if neutron count rate is below a threshold value and the secondary shutter is closed</a:t>
            </a:r>
          </a:p>
          <a:p>
            <a:r>
              <a:rPr lang="en-ZA" dirty="0" smtClean="0"/>
              <a:t>Gate interlock system</a:t>
            </a:r>
          </a:p>
          <a:p>
            <a:pPr lvl="1"/>
            <a:r>
              <a:rPr lang="en-ZA" dirty="0" smtClean="0"/>
              <a:t>Gate is magnetically locked when secondary shutter is open or beam is detected</a:t>
            </a:r>
          </a:p>
          <a:p>
            <a:pPr lvl="1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10</a:t>
            </a:fld>
            <a:endParaRPr lang="en-GB"/>
          </a:p>
        </p:txBody>
      </p:sp>
      <p:pic>
        <p:nvPicPr>
          <p:cNvPr id="3074" name="Picture 2" descr="Safety_light_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08" y="1412776"/>
            <a:ext cx="2336259" cy="2016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home\deon\Documents\Travel\Denmark\2016_Nobugs\Safety systems\pictures\Instrument_safety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1441615" cy="23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Motion interruption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5112568" cy="4752528"/>
          </a:xfrm>
        </p:spPr>
        <p:txBody>
          <a:bodyPr/>
          <a:lstStyle/>
          <a:p>
            <a:r>
              <a:rPr lang="en-ZA" dirty="0" smtClean="0"/>
              <a:t>Motor limit switches</a:t>
            </a:r>
          </a:p>
          <a:p>
            <a:pPr lvl="1"/>
            <a:r>
              <a:rPr lang="en-ZA" dirty="0" smtClean="0"/>
              <a:t>Restricts motor movement to design specifications</a:t>
            </a:r>
          </a:p>
          <a:p>
            <a:pPr lvl="1"/>
            <a:r>
              <a:rPr lang="en-ZA" dirty="0" smtClean="0"/>
              <a:t>Stops all movement if aperture is bumped</a:t>
            </a:r>
          </a:p>
          <a:p>
            <a:r>
              <a:rPr lang="en-ZA" dirty="0" smtClean="0"/>
              <a:t>Emergency stop buttons</a:t>
            </a:r>
          </a:p>
          <a:p>
            <a:pPr lvl="1"/>
            <a:r>
              <a:rPr lang="en-ZA" dirty="0" smtClean="0"/>
              <a:t>On sample table</a:t>
            </a:r>
          </a:p>
          <a:p>
            <a:pPr lvl="1"/>
            <a:r>
              <a:rPr lang="en-ZA" dirty="0" smtClean="0"/>
              <a:t>Shutter control console inside NDIFF computer room</a:t>
            </a:r>
          </a:p>
          <a:p>
            <a:pPr lvl="1"/>
            <a:r>
              <a:rPr lang="en-ZA" dirty="0" smtClean="0"/>
              <a:t>Instrument control software GUI (</a:t>
            </a:r>
            <a:r>
              <a:rPr lang="en-ZA" dirty="0" err="1" smtClean="0"/>
              <a:t>Gumtree</a:t>
            </a:r>
            <a:r>
              <a:rPr lang="en-ZA" dirty="0" smtClean="0"/>
              <a:t>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11</a:t>
            </a:fld>
            <a:endParaRPr lang="en-GB"/>
          </a:p>
        </p:txBody>
      </p:sp>
      <p:pic>
        <p:nvPicPr>
          <p:cNvPr id="4099" name="Picture 3" descr="D:\home\deon\Documents\Travel\Denmark\2016_Nobugs\Safety systems\pictures\Prim_slit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1380935"/>
            <a:ext cx="1911739" cy="16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home\deon\Documents\Travel\Denmark\2016_Nobugs\Safety systems\pictures\MPISI_Goniometer_stop_smal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2557212" cy="265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Beam stops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2520280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Open workspace in reactor hall, confine beam to instrument area</a:t>
            </a:r>
          </a:p>
          <a:p>
            <a:r>
              <a:rPr lang="en-GB" dirty="0"/>
              <a:t>25 mm thick borated polyethylene (</a:t>
            </a:r>
            <a:r>
              <a:rPr lang="en-GB" dirty="0" smtClean="0"/>
              <a:t>5wt</a:t>
            </a:r>
            <a:r>
              <a:rPr lang="en-GB" dirty="0"/>
              <a:t>% boron) </a:t>
            </a:r>
            <a:r>
              <a:rPr lang="en-GB" dirty="0" smtClean="0"/>
              <a:t>sheet</a:t>
            </a:r>
          </a:p>
          <a:p>
            <a:r>
              <a:rPr lang="en-GB" dirty="0" smtClean="0"/>
              <a:t>5 </a:t>
            </a:r>
            <a:r>
              <a:rPr lang="en-GB" dirty="0"/>
              <a:t>mm thick sheet of 95% </a:t>
            </a:r>
            <a:r>
              <a:rPr lang="en-GB" baseline="30000" dirty="0"/>
              <a:t>10</a:t>
            </a:r>
            <a:r>
              <a:rPr lang="en-GB" dirty="0"/>
              <a:t>B enriched borated aluminium 1100 Alloy (</a:t>
            </a:r>
            <a:r>
              <a:rPr lang="en-GB" dirty="0" smtClean="0"/>
              <a:t>4.5wt</a:t>
            </a:r>
            <a:r>
              <a:rPr lang="en-GB" dirty="0"/>
              <a:t>% </a:t>
            </a:r>
            <a:r>
              <a:rPr lang="en-GB" dirty="0" smtClean="0"/>
              <a:t>boron)</a:t>
            </a:r>
          </a:p>
          <a:p>
            <a:r>
              <a:rPr lang="en-GB" dirty="0" smtClean="0"/>
              <a:t>16 </a:t>
            </a:r>
            <a:r>
              <a:rPr lang="en-GB" dirty="0"/>
              <a:t>mm mild steel sheet on the back side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12</a:t>
            </a:fld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5831631" y="3928864"/>
            <a:ext cx="2700809" cy="2278452"/>
            <a:chOff x="5292080" y="1556792"/>
            <a:chExt cx="3639727" cy="3070540"/>
          </a:xfrm>
        </p:grpSpPr>
        <p:pic>
          <p:nvPicPr>
            <p:cNvPr id="5" name="Picture 3" descr="D:\home\deon\Documents\Travel\Denmark\2016_Nobugs\Safety systems\Beamstop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700807"/>
              <a:ext cx="2057713" cy="2926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414260" y="1556792"/>
              <a:ext cx="1517547" cy="331818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r>
                <a:rPr lang="en-ZA" sz="1600" dirty="0" smtClean="0"/>
                <a:t>Mild steel</a:t>
              </a:r>
              <a:endParaRPr lang="en-ZA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14261" y="1872229"/>
              <a:ext cx="1517545" cy="663637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r>
                <a:rPr lang="en-ZA" sz="1600" dirty="0" smtClean="0"/>
                <a:t>Borated Polyethylene</a:t>
              </a:r>
              <a:endParaRPr lang="en-ZA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15567" y="2720533"/>
              <a:ext cx="1478219" cy="492444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r>
                <a:rPr lang="en-ZA" sz="1600" dirty="0" smtClean="0"/>
                <a:t>Borated Aluminium 1100</a:t>
              </a:r>
              <a:endParaRPr lang="en-ZA" sz="1600" dirty="0"/>
            </a:p>
          </p:txBody>
        </p:sp>
        <p:cxnSp>
          <p:nvCxnSpPr>
            <p:cNvPr id="9" name="Straight Connector 8"/>
            <p:cNvCxnSpPr>
              <a:stCxn id="6" idx="1"/>
            </p:cNvCxnSpPr>
            <p:nvPr/>
          </p:nvCxnSpPr>
          <p:spPr>
            <a:xfrm flipH="1" flipV="1">
              <a:off x="7092281" y="1700808"/>
              <a:ext cx="321979" cy="218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1"/>
            </p:cNvCxnSpPr>
            <p:nvPr/>
          </p:nvCxnSpPr>
          <p:spPr>
            <a:xfrm flipH="1" flipV="1">
              <a:off x="7092285" y="1916835"/>
              <a:ext cx="321976" cy="2872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1"/>
            </p:cNvCxnSpPr>
            <p:nvPr/>
          </p:nvCxnSpPr>
          <p:spPr>
            <a:xfrm flipH="1" flipV="1">
              <a:off x="6876263" y="2060850"/>
              <a:ext cx="537998" cy="1431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1"/>
            </p:cNvCxnSpPr>
            <p:nvPr/>
          </p:nvCxnSpPr>
          <p:spPr>
            <a:xfrm flipH="1" flipV="1">
              <a:off x="6588224" y="2838870"/>
              <a:ext cx="527342" cy="1278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8796"/>
              </p:ext>
            </p:extLst>
          </p:nvPr>
        </p:nvGraphicFramePr>
        <p:xfrm>
          <a:off x="179512" y="3935524"/>
          <a:ext cx="5400600" cy="23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2254"/>
                <a:gridCol w="1374170"/>
                <a:gridCol w="1584176"/>
              </a:tblGrid>
              <a:tr h="468000">
                <a:tc rowSpan="2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Position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Dose rate [µ</a:t>
                      </a:r>
                      <a:r>
                        <a:rPr lang="en-US" sz="2000" dirty="0" err="1">
                          <a:effectLst/>
                        </a:rPr>
                        <a:t>Sv</a:t>
                      </a:r>
                      <a:r>
                        <a:rPr lang="en-US" sz="2000" dirty="0">
                          <a:effectLst/>
                        </a:rPr>
                        <a:t>/h]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68000">
                <a:tc vMerge="1"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Neutrons</a:t>
                      </a:r>
                      <a:endParaRPr lang="en-ZA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Gammas</a:t>
                      </a:r>
                      <a:endParaRPr lang="en-ZA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Beam port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470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318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0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Front of beam stop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333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277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0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Behind beam stop</a:t>
                      </a:r>
                      <a:endParaRPr lang="en-ZA" sz="2000" b="0" dirty="0">
                        <a:solidFill>
                          <a:schemeClr val="tx1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2.3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10.9</a:t>
                      </a:r>
                      <a:endParaRPr lang="en-ZA" sz="2000" dirty="0">
                        <a:solidFill>
                          <a:srgbClr val="000000"/>
                        </a:solidFill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7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User and personnel safety is of utmost importance</a:t>
            </a:r>
          </a:p>
          <a:p>
            <a:r>
              <a:rPr lang="en-ZA" dirty="0" smtClean="0"/>
              <a:t>Continuously improving the safety </a:t>
            </a:r>
            <a:r>
              <a:rPr lang="en-ZA" dirty="0" smtClean="0"/>
              <a:t>system</a:t>
            </a:r>
          </a:p>
          <a:p>
            <a:r>
              <a:rPr lang="en-ZA" dirty="0" smtClean="0"/>
              <a:t>Software is important not only for data acquisition, reduction and visualization, but also for SAFETY!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01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352928" cy="3744416"/>
          </a:xfrm>
        </p:spPr>
        <p:txBody>
          <a:bodyPr>
            <a:normAutofit/>
          </a:bodyPr>
          <a:lstStyle/>
          <a:p>
            <a:r>
              <a:rPr lang="en-ZA" dirty="0" smtClean="0"/>
              <a:t>Nick Hauser and team</a:t>
            </a:r>
          </a:p>
          <a:p>
            <a:r>
              <a:rPr lang="en-ZA" dirty="0"/>
              <a:t>ANSTO/PSI for the use of SICS and </a:t>
            </a:r>
            <a:r>
              <a:rPr lang="en-ZA" dirty="0" err="1"/>
              <a:t>Gumtree</a:t>
            </a:r>
            <a:endParaRPr lang="en-ZA" dirty="0"/>
          </a:p>
          <a:p>
            <a:r>
              <a:rPr lang="en-ZA" dirty="0" smtClean="0"/>
              <a:t>National </a:t>
            </a:r>
            <a:r>
              <a:rPr lang="en-ZA" dirty="0"/>
              <a:t>Research Foundation of South </a:t>
            </a:r>
            <a:r>
              <a:rPr lang="en-ZA" dirty="0" smtClean="0"/>
              <a:t>Africa</a:t>
            </a:r>
          </a:p>
          <a:p>
            <a:r>
              <a:rPr lang="en-ZA" dirty="0"/>
              <a:t>IAEA</a:t>
            </a:r>
          </a:p>
          <a:p>
            <a:r>
              <a:rPr lang="en-ZA" dirty="0" err="1" smtClean="0"/>
              <a:t>Necsa</a:t>
            </a:r>
            <a:r>
              <a:rPr lang="en-ZA" dirty="0" smtClean="0"/>
              <a:t> SOC Limited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2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6764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we are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t="23366" r="7821" b="18063"/>
          <a:stretch/>
        </p:blipFill>
        <p:spPr>
          <a:xfrm>
            <a:off x="107504" y="1397317"/>
            <a:ext cx="4048331" cy="2053501"/>
          </a:xfrm>
          <a:ln w="9525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2</a:t>
            </a:fld>
            <a:endParaRPr lang="en-GB"/>
          </a:p>
        </p:txBody>
      </p:sp>
      <p:pic>
        <p:nvPicPr>
          <p:cNvPr id="73" name="Picture 2" descr="Pelindaba west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4819" y="4113192"/>
            <a:ext cx="3303605" cy="19734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2" b="9194"/>
          <a:stretch/>
        </p:blipFill>
        <p:spPr>
          <a:xfrm>
            <a:off x="107504" y="4149080"/>
            <a:ext cx="3843912" cy="19706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23000" r="16994" b="7750"/>
          <a:stretch/>
        </p:blipFill>
        <p:spPr>
          <a:xfrm>
            <a:off x="5142453" y="1371061"/>
            <a:ext cx="3245971" cy="200235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19" name="Straight Connector 18"/>
          <p:cNvCxnSpPr/>
          <p:nvPr/>
        </p:nvCxnSpPr>
        <p:spPr>
          <a:xfrm>
            <a:off x="2339264" y="3309864"/>
            <a:ext cx="3048080" cy="122817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39264" y="2708921"/>
            <a:ext cx="3072243" cy="348915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8054" r="13333"/>
          <a:stretch/>
        </p:blipFill>
        <p:spPr>
          <a:xfrm>
            <a:off x="3328392" y="2708920"/>
            <a:ext cx="2083115" cy="182911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029460" y="2708921"/>
            <a:ext cx="1298932" cy="348915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1232" y="3309864"/>
            <a:ext cx="1277160" cy="122817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51232" y="3057836"/>
            <a:ext cx="288032" cy="252028"/>
          </a:xfrm>
          <a:prstGeom prst="rect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/>
          <p:cNvSpPr/>
          <p:nvPr/>
        </p:nvSpPr>
        <p:spPr>
          <a:xfrm>
            <a:off x="4739974" y="316345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78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SAFARI-1 Research reactor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3</a:t>
            </a:fld>
            <a:endParaRPr lang="en-GB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7875" y="1300089"/>
            <a:ext cx="8442558" cy="603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South </a:t>
            </a:r>
            <a:r>
              <a:rPr lang="en-ZA" dirty="0" smtClean="0"/>
              <a:t>African </a:t>
            </a:r>
            <a:r>
              <a:rPr lang="en-ZA" dirty="0"/>
              <a:t>Fundamental Atomic Research </a:t>
            </a:r>
            <a:r>
              <a:rPr lang="en-ZA" dirty="0" smtClean="0"/>
              <a:t>Installation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62064" y="1859624"/>
            <a:ext cx="4330416" cy="4436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ZA" dirty="0" smtClean="0"/>
              <a:t>20 MW Tank-in-pool</a:t>
            </a:r>
          </a:p>
          <a:p>
            <a:pPr lvl="1"/>
            <a:r>
              <a:rPr lang="en-ZA" dirty="0" smtClean="0"/>
              <a:t>Commissioned in 1965</a:t>
            </a:r>
          </a:p>
          <a:p>
            <a:pPr lvl="1"/>
            <a:r>
              <a:rPr lang="en-ZA" dirty="0" smtClean="0"/>
              <a:t>Flux 4x10</a:t>
            </a:r>
            <a:r>
              <a:rPr lang="en-ZA" baseline="30000" dirty="0" smtClean="0"/>
              <a:t>14 </a:t>
            </a:r>
            <a:r>
              <a:rPr lang="en-ZA" dirty="0" smtClean="0"/>
              <a:t>n.cm</a:t>
            </a:r>
            <a:r>
              <a:rPr lang="en-ZA" baseline="30000" dirty="0" smtClean="0"/>
              <a:t>-2</a:t>
            </a:r>
            <a:r>
              <a:rPr lang="en-ZA" dirty="0" smtClean="0"/>
              <a:t>.s</a:t>
            </a:r>
            <a:r>
              <a:rPr lang="en-ZA" baseline="30000" dirty="0" smtClean="0"/>
              <a:t>-1</a:t>
            </a:r>
          </a:p>
          <a:p>
            <a:pPr lvl="1"/>
            <a:r>
              <a:rPr lang="en-ZA" dirty="0" smtClean="0"/>
              <a:t>Medical isotopes</a:t>
            </a:r>
          </a:p>
          <a:p>
            <a:pPr lvl="1"/>
            <a:r>
              <a:rPr lang="en-ZA" dirty="0" smtClean="0"/>
              <a:t>Irradiation services</a:t>
            </a:r>
          </a:p>
          <a:p>
            <a:pPr lvl="1"/>
            <a:r>
              <a:rPr lang="en-ZA" dirty="0" smtClean="0"/>
              <a:t>Neutron activation analysis</a:t>
            </a:r>
          </a:p>
          <a:p>
            <a:pPr lvl="1"/>
            <a:r>
              <a:rPr lang="en-ZA" dirty="0" smtClean="0"/>
              <a:t>Neutron beam line facilities</a:t>
            </a:r>
          </a:p>
          <a:p>
            <a:pPr lvl="1"/>
            <a:r>
              <a:rPr lang="en-ZA" dirty="0" smtClean="0"/>
              <a:t>~300 days availability p/a</a:t>
            </a:r>
            <a:endParaRPr lang="en-ZA" dirty="0"/>
          </a:p>
        </p:txBody>
      </p:sp>
      <p:pic>
        <p:nvPicPr>
          <p:cNvPr id="3074" name="Picture 2" descr="D:\home\deon\Documents\NDIFF\Presentations\Pictures\SAFARI-1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/>
          <a:stretch/>
        </p:blipFill>
        <p:spPr bwMode="auto">
          <a:xfrm>
            <a:off x="202136" y="2001248"/>
            <a:ext cx="4684783" cy="380401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Beam-line facilities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4</a:t>
            </a:fld>
            <a:endParaRPr lang="en-GB"/>
          </a:p>
        </p:txBody>
      </p:sp>
      <p:pic>
        <p:nvPicPr>
          <p:cNvPr id="3074" name="Picture 2" descr="C:\workstation_resq\deon\Documents\NDIFF\Presentations\Pictures\old_ndi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376264" cy="1782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2567756" y="1260918"/>
            <a:ext cx="4561304" cy="1596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ZA" i="1" dirty="0" smtClean="0"/>
              <a:t>Past</a:t>
            </a:r>
          </a:p>
          <a:p>
            <a:pPr lvl="1"/>
            <a:r>
              <a:rPr lang="en-ZA" dirty="0"/>
              <a:t>Strain scanner</a:t>
            </a:r>
          </a:p>
          <a:p>
            <a:pPr lvl="1"/>
            <a:r>
              <a:rPr lang="en-ZA" dirty="0"/>
              <a:t>Powder </a:t>
            </a:r>
            <a:r>
              <a:rPr lang="en-ZA" dirty="0" err="1"/>
              <a:t>diffractometer</a:t>
            </a:r>
            <a:endParaRPr lang="en-ZA" dirty="0"/>
          </a:p>
          <a:p>
            <a:pPr lvl="1"/>
            <a:r>
              <a:rPr lang="en-ZA" dirty="0"/>
              <a:t>Single crystal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2072" y="2912244"/>
            <a:ext cx="8203547" cy="1839362"/>
            <a:chOff x="302072" y="2912244"/>
            <a:chExt cx="8203547" cy="1839362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61"/>
            <a:stretch/>
          </p:blipFill>
          <p:spPr bwMode="auto">
            <a:xfrm>
              <a:off x="3157240" y="2912244"/>
              <a:ext cx="5348379" cy="1764000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302072" y="3155396"/>
              <a:ext cx="3713814" cy="15962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None/>
              </a:pPr>
              <a:r>
                <a:rPr lang="en-ZA" i="1" dirty="0" smtClean="0"/>
                <a:t>Present</a:t>
              </a:r>
            </a:p>
            <a:p>
              <a:pPr lvl="1"/>
              <a:r>
                <a:rPr lang="en-ZA" dirty="0"/>
                <a:t>Strain scanner</a:t>
              </a:r>
            </a:p>
            <a:p>
              <a:pPr lvl="1"/>
              <a:r>
                <a:rPr lang="en-ZA" dirty="0"/>
                <a:t>Powder </a:t>
              </a:r>
              <a:r>
                <a:rPr lang="en-ZA" dirty="0" err="1" smtClean="0"/>
                <a:t>diffractometer</a:t>
              </a:r>
              <a:endParaRPr lang="en-ZA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8484" y="4884827"/>
            <a:ext cx="8323956" cy="1734849"/>
            <a:chOff x="208484" y="4884827"/>
            <a:chExt cx="8323956" cy="1734849"/>
          </a:xfrm>
        </p:grpSpPr>
        <p:pic>
          <p:nvPicPr>
            <p:cNvPr id="5" name="Picture 4" descr="7 Photo New Updated Drawing(NRAD)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6" t="23989" r="27271" b="13431"/>
            <a:stretch/>
          </p:blipFill>
          <p:spPr bwMode="auto">
            <a:xfrm>
              <a:off x="208484" y="4884827"/>
              <a:ext cx="2517497" cy="17348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28" name="Picture 27" descr="Description: sans_layout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981" y="4884828"/>
              <a:ext cx="1975431" cy="17348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4381500" y="4922928"/>
              <a:ext cx="4150940" cy="15962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None/>
              </a:pPr>
              <a:r>
                <a:rPr lang="en-ZA" i="1" dirty="0" smtClean="0"/>
                <a:t>Future</a:t>
              </a:r>
            </a:p>
            <a:p>
              <a:pPr lvl="1"/>
              <a:r>
                <a:rPr lang="en-ZA" dirty="0" smtClean="0"/>
                <a:t>Neutron radiography</a:t>
              </a:r>
            </a:p>
            <a:p>
              <a:pPr lvl="1"/>
              <a:r>
                <a:rPr lang="en-ZA" dirty="0" smtClean="0"/>
                <a:t>Small angle scattering</a:t>
              </a:r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8365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352012" y="1286155"/>
            <a:ext cx="4068002" cy="540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Rectangle 32"/>
          <p:cNvSpPr/>
          <p:nvPr/>
        </p:nvSpPr>
        <p:spPr>
          <a:xfrm>
            <a:off x="142183" y="1286153"/>
            <a:ext cx="4067998" cy="540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Neutron diffraction instruments</a:t>
            </a:r>
            <a:endParaRPr lang="en-ZA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-36511" y="1325309"/>
            <a:ext cx="3959999" cy="826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ZA" sz="1800" i="1" dirty="0" smtClean="0"/>
              <a:t>MPISI - Materials </a:t>
            </a:r>
            <a:r>
              <a:rPr lang="en-ZA" sz="1800" i="1" dirty="0"/>
              <a:t>Probe for Internal Strain Investigations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83828" y="3440246"/>
            <a:ext cx="3620122" cy="41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ZA" sz="1600" i="1" dirty="0"/>
              <a:t>Spotted hyena in Zulu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6510" y="2211681"/>
            <a:ext cx="1236354" cy="1182872"/>
            <a:chOff x="1475656" y="2306587"/>
            <a:chExt cx="912652" cy="873173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2306587"/>
              <a:ext cx="912652" cy="786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004" y="2741061"/>
              <a:ext cx="315197" cy="438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5" descr="D:\home\deon\Documents\Travel\Japan\2014_Nobugs\Presentation\Spotted_heyena_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3498" r="11096"/>
          <a:stretch/>
        </p:blipFill>
        <p:spPr bwMode="auto">
          <a:xfrm flipH="1">
            <a:off x="1968038" y="2092886"/>
            <a:ext cx="1667857" cy="13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9" b="12014"/>
          <a:stretch/>
        </p:blipFill>
        <p:spPr bwMode="auto">
          <a:xfrm>
            <a:off x="379279" y="3866514"/>
            <a:ext cx="3472641" cy="270181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:\home\deon\Documents\Travel\Japan\2014_Nobugs\Presentation\zebra_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3"/>
          <a:stretch/>
        </p:blipFill>
        <p:spPr bwMode="auto">
          <a:xfrm>
            <a:off x="6158010" y="2131966"/>
            <a:ext cx="1971974" cy="13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782001" y="2214556"/>
            <a:ext cx="1235409" cy="1181995"/>
            <a:chOff x="6204807" y="2161644"/>
            <a:chExt cx="864000" cy="684000"/>
          </a:xfrm>
        </p:grpSpPr>
        <p:pic>
          <p:nvPicPr>
            <p:cNvPr id="22" name="Picture 2333" descr="D:\home\deon\Documents\Travel\SA\2014-01_Powder_Diff_Conference\Poster\Al_PSD_Detector_4.png"/>
            <p:cNvPicPr preferRelativeResize="0">
              <a:picLocks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4" t="10571" r="28190" b="12479"/>
            <a:stretch/>
          </p:blipFill>
          <p:spPr bwMode="auto">
            <a:xfrm>
              <a:off x="6204807" y="2161644"/>
              <a:ext cx="216000" cy="684000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/>
            <p:cNvPicPr preferRelativeResize="0">
              <a:picLocks noChangeArrowheads="1"/>
            </p:cNvPicPr>
            <p:nvPr/>
          </p:nvPicPr>
          <p:blipFill rotWithShape="1">
            <a:blip r:embed="rId9" cstate="print"/>
            <a:srcRect l="6660" t="11945" r="6672" b="2722"/>
            <a:stretch/>
          </p:blipFill>
          <p:spPr bwMode="auto">
            <a:xfrm>
              <a:off x="6420807" y="2161644"/>
              <a:ext cx="216000" cy="6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/>
            <p:cNvPicPr preferRelativeResize="0">
              <a:picLocks noChangeArrowheads="1"/>
            </p:cNvPicPr>
            <p:nvPr/>
          </p:nvPicPr>
          <p:blipFill rotWithShape="1">
            <a:blip r:embed="rId10" cstate="print"/>
            <a:srcRect l="7161" t="9419" r="5055" b="6183"/>
            <a:stretch/>
          </p:blipFill>
          <p:spPr bwMode="auto">
            <a:xfrm>
              <a:off x="6852807" y="2161644"/>
              <a:ext cx="216000" cy="6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/>
            <p:cNvPicPr preferRelativeResize="0">
              <a:picLocks noChangeArrowheads="1"/>
            </p:cNvPicPr>
            <p:nvPr/>
          </p:nvPicPr>
          <p:blipFill rotWithShape="1">
            <a:blip r:embed="rId11" cstate="print"/>
            <a:srcRect l="3234" t="9321" r="7022" b="7141"/>
            <a:stretch/>
          </p:blipFill>
          <p:spPr bwMode="auto">
            <a:xfrm>
              <a:off x="6636807" y="2161644"/>
              <a:ext cx="216000" cy="6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4067946" y="1325309"/>
            <a:ext cx="4220525" cy="92333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ZA" sz="1800" i="1" dirty="0" smtClean="0"/>
              <a:t>PITSI - Powder Instrument for Transition in Structure Investigations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6316" y="3440246"/>
            <a:ext cx="3519883" cy="41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ZA" sz="1600" i="1" dirty="0" smtClean="0"/>
              <a:t>Zebra in Sesotho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/>
          <a:stretch/>
        </p:blipFill>
        <p:spPr>
          <a:xfrm>
            <a:off x="4735285" y="3900421"/>
            <a:ext cx="3513993" cy="26642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50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Beam shutters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6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340768"/>
            <a:ext cx="5112568" cy="4752528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Primary shutter</a:t>
            </a:r>
          </a:p>
          <a:p>
            <a:pPr lvl="1"/>
            <a:r>
              <a:rPr lang="en-ZA" dirty="0" smtClean="0"/>
              <a:t>Resembles a large drum</a:t>
            </a:r>
          </a:p>
          <a:p>
            <a:pPr lvl="1"/>
            <a:r>
              <a:rPr lang="en-ZA" dirty="0" smtClean="0"/>
              <a:t>Chain linked electric motor and resolver</a:t>
            </a:r>
          </a:p>
          <a:p>
            <a:r>
              <a:rPr lang="en-ZA" dirty="0" smtClean="0"/>
              <a:t>Secondary shutter</a:t>
            </a:r>
          </a:p>
          <a:p>
            <a:pPr lvl="1"/>
            <a:r>
              <a:rPr lang="en-ZA" dirty="0" smtClean="0"/>
              <a:t>Pneumatic system</a:t>
            </a:r>
          </a:p>
          <a:p>
            <a:pPr lvl="1"/>
            <a:r>
              <a:rPr lang="en-ZA" dirty="0" smtClean="0"/>
              <a:t>On power loss, gravity moves shutter to closed position (passive safety)</a:t>
            </a:r>
          </a:p>
          <a:p>
            <a:r>
              <a:rPr lang="en-GB" dirty="0" smtClean="0"/>
              <a:t>Materials</a:t>
            </a:r>
          </a:p>
          <a:p>
            <a:pPr lvl="1"/>
            <a:r>
              <a:rPr lang="en-GB" dirty="0" smtClean="0"/>
              <a:t>Borated </a:t>
            </a:r>
            <a:r>
              <a:rPr lang="en-GB" dirty="0"/>
              <a:t>polyethylene, borated </a:t>
            </a:r>
            <a:r>
              <a:rPr lang="en-GB" dirty="0" smtClean="0"/>
              <a:t>aluminium, low </a:t>
            </a:r>
            <a:r>
              <a:rPr lang="en-GB" dirty="0"/>
              <a:t>carbon mild </a:t>
            </a:r>
            <a:r>
              <a:rPr lang="en-GB" dirty="0" smtClean="0"/>
              <a:t>steel, lead</a:t>
            </a:r>
            <a:endParaRPr lang="en-ZA" dirty="0" smtClean="0"/>
          </a:p>
          <a:p>
            <a:pPr lvl="1"/>
            <a:endParaRPr lang="en-ZA" dirty="0"/>
          </a:p>
        </p:txBody>
      </p:sp>
      <p:grpSp>
        <p:nvGrpSpPr>
          <p:cNvPr id="7" name="Group 6"/>
          <p:cNvGrpSpPr/>
          <p:nvPr/>
        </p:nvGrpSpPr>
        <p:grpSpPr>
          <a:xfrm>
            <a:off x="5345449" y="1340768"/>
            <a:ext cx="3123530" cy="2341539"/>
            <a:chOff x="1057903" y="672634"/>
            <a:chExt cx="2530611" cy="1897061"/>
          </a:xfrm>
        </p:grpSpPr>
        <p:pic>
          <p:nvPicPr>
            <p:cNvPr id="8" name="Picture 3" descr="D:\home\deon\Documents\Travel\Denmark\2016_Nobugs\Safety systems\Chamber_shutters_small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2" r="1051" b="4697"/>
            <a:stretch/>
          </p:blipFill>
          <p:spPr bwMode="auto">
            <a:xfrm>
              <a:off x="1285875" y="742603"/>
              <a:ext cx="2302639" cy="1647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493937" y="672634"/>
              <a:ext cx="2031340" cy="199483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ZA" sz="1600" dirty="0" smtClean="0"/>
                <a:t>PITSI inner secondary shutter</a:t>
              </a:r>
              <a:endParaRPr lang="en-ZA" sz="1600" dirty="0"/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2509607" y="872117"/>
              <a:ext cx="0" cy="32557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380755" y="2370212"/>
              <a:ext cx="2093210" cy="199483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ZA" sz="1600" dirty="0" smtClean="0"/>
                <a:t>MPISI inner secondary shutter</a:t>
              </a:r>
              <a:endParaRPr lang="en-ZA" sz="1600" dirty="0"/>
            </a:p>
          </p:txBody>
        </p:sp>
        <p:cxnSp>
          <p:nvCxnSpPr>
            <p:cNvPr id="12" name="Straight Connector 11"/>
            <p:cNvCxnSpPr>
              <a:endCxn id="11" idx="0"/>
            </p:cNvCxnSpPr>
            <p:nvPr/>
          </p:nvCxnSpPr>
          <p:spPr>
            <a:xfrm flipH="1">
              <a:off x="2427360" y="2131115"/>
              <a:ext cx="0" cy="23909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601251" y="1499954"/>
              <a:ext cx="1112785" cy="199482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ZA" sz="1600" dirty="0" smtClean="0"/>
                <a:t>Primary shutter</a:t>
              </a:r>
              <a:endParaRPr lang="en-ZA" sz="1600" dirty="0"/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 flipV="1">
              <a:off x="1257385" y="1599694"/>
              <a:ext cx="233497" cy="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156176" y="3861048"/>
            <a:ext cx="2420049" cy="2293585"/>
            <a:chOff x="3774987" y="760512"/>
            <a:chExt cx="1812895" cy="1718159"/>
          </a:xfrm>
        </p:grpSpPr>
        <p:pic>
          <p:nvPicPr>
            <p:cNvPr id="16" name="Picture 3" descr="D:\home\deon\Documents\Travel\Denmark\2016_Nobugs\Safety systems\Sec_shutter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15931">
              <a:off x="3972191" y="727531"/>
              <a:ext cx="1418487" cy="181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846278" y="760512"/>
              <a:ext cx="1663443" cy="253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/>
                <a:t>Outer secondary shutter</a:t>
              </a:r>
              <a:endParaRPr lang="en-ZA" sz="16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759052" y="1000919"/>
              <a:ext cx="0" cy="36004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33056" y="2225055"/>
              <a:ext cx="1588559" cy="253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/>
                <a:t>Neutron beam monitor</a:t>
              </a:r>
              <a:endParaRPr lang="en-ZA" sz="16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759052" y="1793007"/>
              <a:ext cx="0" cy="43204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78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Beam shutters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6120680" cy="4752528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Shutter control</a:t>
            </a:r>
          </a:p>
          <a:p>
            <a:pPr lvl="1"/>
            <a:r>
              <a:rPr lang="en-ZA" dirty="0" smtClean="0"/>
              <a:t>Shared console in NDIFF computer room</a:t>
            </a:r>
          </a:p>
          <a:p>
            <a:pPr lvl="1"/>
            <a:r>
              <a:rPr lang="en-ZA" dirty="0" smtClean="0"/>
              <a:t>Lockout key</a:t>
            </a:r>
          </a:p>
          <a:p>
            <a:pPr lvl="1"/>
            <a:r>
              <a:rPr lang="en-ZA" dirty="0" smtClean="0"/>
              <a:t>Logic trees implemented on GALIL DMC 2280 motor controller with GALIL command language</a:t>
            </a:r>
          </a:p>
          <a:p>
            <a:pPr lvl="1"/>
            <a:r>
              <a:rPr lang="en-ZA" dirty="0" smtClean="0"/>
              <a:t>Secondary shutter closable from instrument control software (SICS)</a:t>
            </a:r>
          </a:p>
          <a:p>
            <a:pPr lvl="1"/>
            <a:r>
              <a:rPr lang="en-ZA" dirty="0" smtClean="0"/>
              <a:t>Emergency button on motion control cabinet reachable from within instrument area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2" descr="D:\home\deon\Documents\Travel\Denmark\2016_Nobugs\Safety systems\Shutter_console_smal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44"/>
          <a:stretch/>
        </p:blipFill>
        <p:spPr bwMode="auto">
          <a:xfrm>
            <a:off x="6732240" y="1556792"/>
            <a:ext cx="1702376" cy="43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Beam shutters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5472608" cy="504056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Continuous monitoring system prototype</a:t>
            </a:r>
          </a:p>
          <a:p>
            <a:pPr lvl="1"/>
            <a:r>
              <a:rPr lang="en-ZA" dirty="0" smtClean="0"/>
              <a:t>Eliminates need for ‘search procedure’</a:t>
            </a:r>
          </a:p>
          <a:p>
            <a:pPr lvl="1"/>
            <a:r>
              <a:rPr lang="en-ZA" dirty="0" smtClean="0"/>
              <a:t>Real-time monitoring of area: cannot open shutter and will close it if a person is detected</a:t>
            </a:r>
          </a:p>
          <a:p>
            <a:pPr lvl="1"/>
            <a:r>
              <a:rPr lang="en-ZA" dirty="0" smtClean="0"/>
              <a:t>Low cost system: USB webcam, Raspberry Pi 3, existing Python scripts for motion detection</a:t>
            </a:r>
          </a:p>
          <a:p>
            <a:pPr lvl="1"/>
            <a:r>
              <a:rPr lang="en-ZA" dirty="0" smtClean="0"/>
              <a:t>Reduce false positives using thermal USB camera: thermal intensity in stead of motion</a:t>
            </a:r>
          </a:p>
          <a:p>
            <a:pPr lvl="1"/>
            <a:endParaRPr lang="en-ZA" dirty="0" smtClean="0"/>
          </a:p>
          <a:p>
            <a:pPr lvl="1"/>
            <a:endParaRPr lang="en-ZA" dirty="0" smtClean="0"/>
          </a:p>
          <a:p>
            <a:pPr lvl="1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8</a:t>
            </a:fld>
            <a:endParaRPr lang="en-GB"/>
          </a:p>
        </p:txBody>
      </p:sp>
      <p:pic>
        <p:nvPicPr>
          <p:cNvPr id="5" name="Thermal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114" t="7407" r="9279" b="7407"/>
          <a:stretch/>
        </p:blipFill>
        <p:spPr>
          <a:xfrm>
            <a:off x="5486400" y="1988840"/>
            <a:ext cx="3550096" cy="331236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116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0"/>
    </mc:Choice>
    <mc:Fallback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Visual displays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5904656" cy="4752528"/>
          </a:xfrm>
        </p:spPr>
        <p:txBody>
          <a:bodyPr/>
          <a:lstStyle/>
          <a:p>
            <a:r>
              <a:rPr lang="en-ZA" dirty="0" smtClean="0"/>
              <a:t>Facility </a:t>
            </a:r>
            <a:r>
              <a:rPr lang="en-ZA" dirty="0"/>
              <a:t>and instrument shutter </a:t>
            </a:r>
            <a:r>
              <a:rPr lang="en-ZA" dirty="0" smtClean="0"/>
              <a:t>indicators</a:t>
            </a:r>
          </a:p>
          <a:p>
            <a:pPr lvl="1"/>
            <a:r>
              <a:rPr lang="en-ZA" dirty="0" smtClean="0"/>
              <a:t>Indicates shutter positions read from limit switches, GALIL implementation</a:t>
            </a:r>
          </a:p>
          <a:p>
            <a:pPr lvl="1"/>
            <a:r>
              <a:rPr lang="en-ZA" dirty="0" smtClean="0"/>
              <a:t>Primary shutter status visible from SAFARI-1 control and NDIFF computer room</a:t>
            </a:r>
          </a:p>
          <a:p>
            <a:pPr lvl="1"/>
            <a:r>
              <a:rPr lang="en-ZA" dirty="0" smtClean="0"/>
              <a:t>Secondary shutter status visible from NDIFF computer room &amp; beam stop positions</a:t>
            </a:r>
          </a:p>
          <a:p>
            <a:pPr lvl="1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BE50-CC64-4035-A659-2A5203048589}" type="slidenum">
              <a:rPr lang="en-GB" smtClean="0"/>
              <a:t>9</a:t>
            </a:fld>
            <a:endParaRPr lang="en-GB"/>
          </a:p>
        </p:txBody>
      </p:sp>
      <p:pic>
        <p:nvPicPr>
          <p:cNvPr id="2050" name="Picture 2" descr="Prim_shutter_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1800000" cy="23142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ec_shutter_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1800000" cy="21807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csa AR master">
  <a:themeElements>
    <a:clrScheme name="Necsa">
      <a:dk1>
        <a:sysClr val="windowText" lastClr="000000"/>
      </a:dk1>
      <a:lt1>
        <a:sysClr val="window" lastClr="FFFFFF"/>
      </a:lt1>
      <a:dk2>
        <a:srgbClr val="F68B22"/>
      </a:dk2>
      <a:lt2>
        <a:srgbClr val="A9C42F"/>
      </a:lt2>
      <a:accent1>
        <a:srgbClr val="F68B22"/>
      </a:accent1>
      <a:accent2>
        <a:srgbClr val="A9C42F"/>
      </a:accent2>
      <a:accent3>
        <a:srgbClr val="21409A"/>
      </a:accent3>
      <a:accent4>
        <a:srgbClr val="00ABBD"/>
      </a:accent4>
      <a:accent5>
        <a:srgbClr val="EF3E33"/>
      </a:accent5>
      <a:accent6>
        <a:srgbClr val="3F2073"/>
      </a:accent6>
      <a:hlink>
        <a:srgbClr val="84D2E1"/>
      </a:hlink>
      <a:folHlink>
        <a:srgbClr val="C7D7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4D0EE00C40748B54F38FDA7626AD0" ma:contentTypeVersion="0" ma:contentTypeDescription="Create a new document." ma:contentTypeScope="" ma:versionID="0cff37f3d6fab4c1bac44267016cc5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C8845A-F630-40DC-9F11-4D8C68D9CE0C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14768D-1613-4036-8B36-1EF928AAB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25A27C-9F78-4DFA-9044-04F7B341B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12481</TotalTime>
  <Words>580</Words>
  <Application>Microsoft Office PowerPoint</Application>
  <PresentationFormat>On-screen Show (4:3)</PresentationFormat>
  <Paragraphs>131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</vt:lpstr>
      <vt:lpstr>Times New Roman</vt:lpstr>
      <vt:lpstr>Necsa AR master</vt:lpstr>
      <vt:lpstr>Safety systems at the SAFARI-1 Neutron Diffraction Facility</vt:lpstr>
      <vt:lpstr>Where we are</vt:lpstr>
      <vt:lpstr>SAFARI-1 Research reactor</vt:lpstr>
      <vt:lpstr>Beam-line facilities</vt:lpstr>
      <vt:lpstr>Neutron diffraction instruments</vt:lpstr>
      <vt:lpstr>Beam shutters</vt:lpstr>
      <vt:lpstr>Beam shutters</vt:lpstr>
      <vt:lpstr>Beam shutters</vt:lpstr>
      <vt:lpstr>Visual displays</vt:lpstr>
      <vt:lpstr>Visual displays</vt:lpstr>
      <vt:lpstr>Motion interruption</vt:lpstr>
      <vt:lpstr>Beam stops</vt:lpstr>
      <vt:lpstr>Conclusion</vt:lpstr>
      <vt:lpstr>Acknowledgements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</dc:creator>
  <cp:lastModifiedBy>Deon Marais</cp:lastModifiedBy>
  <cp:revision>353</cp:revision>
  <dcterms:created xsi:type="dcterms:W3CDTF">2013-12-20T11:07:25Z</dcterms:created>
  <dcterms:modified xsi:type="dcterms:W3CDTF">2016-10-17T19:07:40Z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0x0101006C14D0EE00C40748B54F38FDA7626AD0</vt:lpwstr>
  </property>
</Properties>
</file>