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67" r:id="rId2"/>
    <p:sldId id="1020" r:id="rId3"/>
    <p:sldId id="4266" r:id="rId4"/>
    <p:sldId id="4161" r:id="rId5"/>
    <p:sldId id="4181" r:id="rId6"/>
    <p:sldId id="4183" r:id="rId7"/>
    <p:sldId id="4267" r:id="rId8"/>
    <p:sldId id="4162" r:id="rId9"/>
    <p:sldId id="4114" r:id="rId10"/>
    <p:sldId id="4172" r:id="rId11"/>
    <p:sldId id="4173" r:id="rId12"/>
    <p:sldId id="4174" r:id="rId13"/>
    <p:sldId id="4175" r:id="rId14"/>
    <p:sldId id="1117" r:id="rId15"/>
    <p:sldId id="4176" r:id="rId16"/>
    <p:sldId id="4177" r:id="rId17"/>
    <p:sldId id="1025" r:id="rId18"/>
    <p:sldId id="4268" r:id="rId19"/>
    <p:sldId id="4202" r:id="rId20"/>
    <p:sldId id="4227" r:id="rId21"/>
    <p:sldId id="4187" r:id="rId22"/>
    <p:sldId id="1024" r:id="rId23"/>
    <p:sldId id="4054" r:id="rId24"/>
    <p:sldId id="1052" r:id="rId25"/>
    <p:sldId id="4234" r:id="rId26"/>
    <p:sldId id="4269" r:id="rId27"/>
    <p:sldId id="1065" r:id="rId28"/>
    <p:sldId id="4255" r:id="rId29"/>
    <p:sldId id="4190" r:id="rId30"/>
    <p:sldId id="1057" r:id="rId31"/>
    <p:sldId id="1026" r:id="rId32"/>
    <p:sldId id="1059" r:id="rId33"/>
    <p:sldId id="1068" r:id="rId34"/>
    <p:sldId id="1067" r:id="rId35"/>
    <p:sldId id="4188" r:id="rId36"/>
    <p:sldId id="4043" r:id="rId37"/>
    <p:sldId id="4223" r:id="rId38"/>
    <p:sldId id="4224" r:id="rId39"/>
    <p:sldId id="4279" r:id="rId40"/>
    <p:sldId id="4225" r:id="rId41"/>
    <p:sldId id="4189" r:id="rId42"/>
    <p:sldId id="1058" r:id="rId43"/>
    <p:sldId id="1028" r:id="rId44"/>
    <p:sldId id="4226" r:id="rId45"/>
    <p:sldId id="4214" r:id="rId46"/>
    <p:sldId id="4270" r:id="rId47"/>
    <p:sldId id="4228" r:id="rId48"/>
    <p:sldId id="1041" r:id="rId49"/>
    <p:sldId id="4193" r:id="rId50"/>
    <p:sldId id="4215" r:id="rId51"/>
    <p:sldId id="4229" r:id="rId52"/>
    <p:sldId id="4192" r:id="rId53"/>
    <p:sldId id="4271" r:id="rId54"/>
    <p:sldId id="4198" r:id="rId55"/>
    <p:sldId id="1049" r:id="rId56"/>
    <p:sldId id="1047" r:id="rId57"/>
    <p:sldId id="4272" r:id="rId58"/>
    <p:sldId id="4199" r:id="rId59"/>
    <p:sldId id="4200" r:id="rId60"/>
    <p:sldId id="4233" r:id="rId61"/>
    <p:sldId id="4201" r:id="rId62"/>
    <p:sldId id="4273" r:id="rId63"/>
    <p:sldId id="4251" r:id="rId64"/>
    <p:sldId id="4238" r:id="rId65"/>
    <p:sldId id="4241" r:id="rId66"/>
    <p:sldId id="4274" r:id="rId67"/>
    <p:sldId id="4275" r:id="rId68"/>
    <p:sldId id="4276" r:id="rId69"/>
    <p:sldId id="4277" r:id="rId70"/>
    <p:sldId id="4278" r:id="rId71"/>
    <p:sldId id="1019" r:id="rId72"/>
    <p:sldId id="4204" r:id="rId7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io Alves" initials="" lastIdx="4" clrIdx="0"/>
  <p:cmAuthor id="2" name="Angel Monera Martinez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FF3300"/>
    <a:srgbClr val="E6FEED"/>
    <a:srgbClr val="EBF9EF"/>
    <a:srgbClr val="666666"/>
    <a:srgbClr val="1C9FD4"/>
    <a:srgbClr val="FF7E79"/>
    <a:srgbClr val="C5E5F1"/>
    <a:srgbClr val="9CD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9" autoAdjust="0"/>
    <p:restoredTop sz="90586" autoAdjust="0"/>
  </p:normalViewPr>
  <p:slideViewPr>
    <p:cSldViewPr snapToGrid="0" snapToObjects="1">
      <p:cViewPr varScale="1">
        <p:scale>
          <a:sx n="112" d="100"/>
          <a:sy n="112" d="100"/>
        </p:scale>
        <p:origin x="200" y="136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32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fissum\My%20Work\2024-04-18_SAC\hold\Det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fissum\My%20Work\2024-04-18_SAC\hold\Det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fissum\My%20Work\2024-04-18_SAC\hold\Det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41902031678785E-2"/>
          <c:y val="3.9586139240631868E-2"/>
          <c:w val="0.88856520551989093"/>
          <c:h val="0.754698839409609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Sheet1!$B$124</c:f>
              <c:strCache>
                <c:ptCount val="1"/>
                <c:pt idx="0">
                  <c:v>Technical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Sheet1!$B$125:$B$135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0.5</c:v>
                </c:pt>
                <c:pt idx="7">
                  <c:v>4</c:v>
                </c:pt>
                <c:pt idx="8">
                  <c:v>3</c:v>
                </c:pt>
                <c:pt idx="9">
                  <c:v>1</c:v>
                </c:pt>
                <c:pt idx="1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80-45F6-BCF0-9FD32CAA6C06}"/>
            </c:ext>
          </c:extLst>
        </c:ser>
        <c:ser>
          <c:idx val="1"/>
          <c:order val="1"/>
          <c:tx>
            <c:strRef>
              <c:f>Sheet1!$C$124</c:f>
              <c:strCache>
                <c:ptCount val="1"/>
                <c:pt idx="0">
                  <c:v>Science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Sheet1!$C$125:$C$135</c:f>
              <c:numCache>
                <c:formatCode>General</c:formatCode>
                <c:ptCount val="11"/>
                <c:pt idx="0">
                  <c:v>2.5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1.5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80-45F6-BCF0-9FD32CAA6C06}"/>
            </c:ext>
          </c:extLst>
        </c:ser>
        <c:ser>
          <c:idx val="2"/>
          <c:order val="2"/>
          <c:tx>
            <c:strRef>
              <c:f>Sheet1!$D$124</c:f>
              <c:strCache>
                <c:ptCount val="1"/>
                <c:pt idx="0">
                  <c:v>External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Sheet1!$D$125:$D$135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3.5</c:v>
                </c:pt>
                <c:pt idx="10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80-45F6-BCF0-9FD32CAA6C06}"/>
            </c:ext>
          </c:extLst>
        </c:ser>
        <c:ser>
          <c:idx val="3"/>
          <c:order val="3"/>
          <c:tx>
            <c:strRef>
              <c:f>Sheet1!$E$124</c:f>
              <c:strCache>
                <c:ptCount val="1"/>
                <c:pt idx="0">
                  <c:v>SL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Sheet1!$E$125:$E$135</c:f>
              <c:numCache>
                <c:formatCode>General</c:formatCode>
                <c:ptCount val="11"/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80-45F6-BCF0-9FD32CAA6C06}"/>
            </c:ext>
          </c:extLst>
        </c:ser>
        <c:ser>
          <c:idx val="4"/>
          <c:order val="4"/>
          <c:tx>
            <c:strRef>
              <c:f>Sheet1!$F$124</c:f>
              <c:strCache>
                <c:ptCount val="1"/>
                <c:pt idx="0">
                  <c:v>GL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Sheet1!$F$125:$F$135</c:f>
              <c:numCache>
                <c:formatCode>General</c:formatCode>
                <c:ptCount val="11"/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80-45F6-BCF0-9FD32CAA6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5155248"/>
        <c:axId val="91597184"/>
      </c:barChart>
      <c:catAx>
        <c:axId val="162515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91597184"/>
        <c:crosses val="autoZero"/>
        <c:auto val="1"/>
        <c:lblAlgn val="ctr"/>
        <c:lblOffset val="100"/>
        <c:noMultiLvlLbl val="0"/>
      </c:catAx>
      <c:valAx>
        <c:axId val="9159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162515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41902031678785E-2"/>
          <c:y val="3.9586139240631868E-2"/>
          <c:w val="0.88856520551989093"/>
          <c:h val="0.754698839409609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Sheet1!$B$124</c:f>
              <c:strCache>
                <c:ptCount val="1"/>
                <c:pt idx="0">
                  <c:v>Technical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Sheet1!$B$125:$B$135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0.5</c:v>
                </c:pt>
                <c:pt idx="7">
                  <c:v>4</c:v>
                </c:pt>
                <c:pt idx="8">
                  <c:v>3</c:v>
                </c:pt>
                <c:pt idx="9">
                  <c:v>1</c:v>
                </c:pt>
                <c:pt idx="1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80-45F6-BCF0-9FD32CAA6C06}"/>
            </c:ext>
          </c:extLst>
        </c:ser>
        <c:ser>
          <c:idx val="1"/>
          <c:order val="1"/>
          <c:tx>
            <c:strRef>
              <c:f>Sheet1!$C$124</c:f>
              <c:strCache>
                <c:ptCount val="1"/>
                <c:pt idx="0">
                  <c:v>Science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Sheet1!$C$125:$C$135</c:f>
              <c:numCache>
                <c:formatCode>General</c:formatCode>
                <c:ptCount val="11"/>
                <c:pt idx="0">
                  <c:v>2.5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1.5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80-45F6-BCF0-9FD32CAA6C06}"/>
            </c:ext>
          </c:extLst>
        </c:ser>
        <c:ser>
          <c:idx val="2"/>
          <c:order val="2"/>
          <c:tx>
            <c:strRef>
              <c:f>Sheet1!$D$124</c:f>
              <c:strCache>
                <c:ptCount val="1"/>
                <c:pt idx="0">
                  <c:v>External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Sheet1!$D$125:$D$135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3.5</c:v>
                </c:pt>
                <c:pt idx="10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80-45F6-BCF0-9FD32CAA6C06}"/>
            </c:ext>
          </c:extLst>
        </c:ser>
        <c:ser>
          <c:idx val="3"/>
          <c:order val="3"/>
          <c:tx>
            <c:strRef>
              <c:f>Sheet1!$E$124</c:f>
              <c:strCache>
                <c:ptCount val="1"/>
                <c:pt idx="0">
                  <c:v>SL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Sheet1!$E$125:$E$135</c:f>
              <c:numCache>
                <c:formatCode>General</c:formatCode>
                <c:ptCount val="11"/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80-45F6-BCF0-9FD32CAA6C06}"/>
            </c:ext>
          </c:extLst>
        </c:ser>
        <c:ser>
          <c:idx val="4"/>
          <c:order val="4"/>
          <c:tx>
            <c:strRef>
              <c:f>Sheet1!$F$124</c:f>
              <c:strCache>
                <c:ptCount val="1"/>
                <c:pt idx="0">
                  <c:v>GL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Sheet1!$F$125:$F$135</c:f>
              <c:numCache>
                <c:formatCode>General</c:formatCode>
                <c:ptCount val="11"/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80-45F6-BCF0-9FD32CAA6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5155248"/>
        <c:axId val="91597184"/>
      </c:barChart>
      <c:catAx>
        <c:axId val="162515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91597184"/>
        <c:crosses val="autoZero"/>
        <c:auto val="1"/>
        <c:lblAlgn val="ctr"/>
        <c:lblOffset val="100"/>
        <c:noMultiLvlLbl val="0"/>
      </c:catAx>
      <c:valAx>
        <c:axId val="9159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162515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41902031678785E-2"/>
          <c:y val="3.9586139240631868E-2"/>
          <c:w val="0.88856520551989093"/>
          <c:h val="0.754698839409609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Sheet1!$B$124</c:f>
              <c:strCache>
                <c:ptCount val="1"/>
                <c:pt idx="0">
                  <c:v>Technical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Sheet1!$B$125:$B$135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0.5</c:v>
                </c:pt>
                <c:pt idx="7">
                  <c:v>4</c:v>
                </c:pt>
                <c:pt idx="8">
                  <c:v>3</c:v>
                </c:pt>
                <c:pt idx="9">
                  <c:v>1</c:v>
                </c:pt>
                <c:pt idx="1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80-45F6-BCF0-9FD32CAA6C06}"/>
            </c:ext>
          </c:extLst>
        </c:ser>
        <c:ser>
          <c:idx val="1"/>
          <c:order val="1"/>
          <c:tx>
            <c:strRef>
              <c:f>Sheet1!$C$124</c:f>
              <c:strCache>
                <c:ptCount val="1"/>
                <c:pt idx="0">
                  <c:v>Science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Sheet1!$C$125:$C$135</c:f>
              <c:numCache>
                <c:formatCode>General</c:formatCode>
                <c:ptCount val="11"/>
                <c:pt idx="0">
                  <c:v>2.5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1.5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80-45F6-BCF0-9FD32CAA6C06}"/>
            </c:ext>
          </c:extLst>
        </c:ser>
        <c:ser>
          <c:idx val="2"/>
          <c:order val="2"/>
          <c:tx>
            <c:strRef>
              <c:f>Sheet1!$D$124</c:f>
              <c:strCache>
                <c:ptCount val="1"/>
                <c:pt idx="0">
                  <c:v>External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Sheet1!$D$125:$D$135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3.5</c:v>
                </c:pt>
                <c:pt idx="10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80-45F6-BCF0-9FD32CAA6C06}"/>
            </c:ext>
          </c:extLst>
        </c:ser>
        <c:ser>
          <c:idx val="3"/>
          <c:order val="3"/>
          <c:tx>
            <c:strRef>
              <c:f>Sheet1!$E$124</c:f>
              <c:strCache>
                <c:ptCount val="1"/>
                <c:pt idx="0">
                  <c:v>SL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Sheet1!$E$125:$E$135</c:f>
              <c:numCache>
                <c:formatCode>General</c:formatCode>
                <c:ptCount val="11"/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80-45F6-BCF0-9FD32CAA6C06}"/>
            </c:ext>
          </c:extLst>
        </c:ser>
        <c:ser>
          <c:idx val="4"/>
          <c:order val="4"/>
          <c:tx>
            <c:strRef>
              <c:f>Sheet1!$F$124</c:f>
              <c:strCache>
                <c:ptCount val="1"/>
                <c:pt idx="0">
                  <c:v>GL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strRef>
              <c:f>Sheet1!$A$125:$A$135</c:f>
              <c:strCache>
                <c:ptCount val="11"/>
                <c:pt idx="0">
                  <c:v>NonESS</c:v>
                </c:pt>
                <c:pt idx="1">
                  <c:v>Beam Monitors</c:v>
                </c:pt>
                <c:pt idx="2">
                  <c:v>He-3</c:v>
                </c:pt>
                <c:pt idx="3">
                  <c:v>GdGEM</c:v>
                </c:pt>
                <c:pt idx="4">
                  <c:v>B4C Multi-Blade</c:v>
                </c:pt>
                <c:pt idx="5">
                  <c:v>B4C Multi-Grid</c:v>
                </c:pt>
                <c:pt idx="6">
                  <c:v>B4C Coatings</c:v>
                </c:pt>
                <c:pt idx="7">
                  <c:v>Mechanical</c:v>
                </c:pt>
                <c:pt idx="8">
                  <c:v>Electronics</c:v>
                </c:pt>
                <c:pt idx="9">
                  <c:v>Firmware</c:v>
                </c:pt>
                <c:pt idx="10">
                  <c:v>Support</c:v>
                </c:pt>
              </c:strCache>
            </c:strRef>
          </c:cat>
          <c:val>
            <c:numRef>
              <c:f>Sheet1!$F$125:$F$135</c:f>
              <c:numCache>
                <c:formatCode>General</c:formatCode>
                <c:ptCount val="11"/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80-45F6-BCF0-9FD32CAA6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5155248"/>
        <c:axId val="91597184"/>
      </c:barChart>
      <c:catAx>
        <c:axId val="162515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91597184"/>
        <c:crosses val="autoZero"/>
        <c:auto val="1"/>
        <c:lblAlgn val="ctr"/>
        <c:lblOffset val="100"/>
        <c:noMultiLvlLbl val="0"/>
      </c:catAx>
      <c:valAx>
        <c:axId val="9159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162515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F99818-BDF9-A90F-E9AB-CFCE53EAEC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A19D6-CA35-F0F1-3DAB-B9F1C1E78E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B0960-216A-E941-BC9B-3FAF811583DA}" type="datetimeFigureOut">
              <a:rPr lang="en-SE" smtClean="0"/>
              <a:t>2024-10-22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076AC-492F-1CBD-5826-31F4B35574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C3C73-6FC1-E687-8714-B5DC97E1BD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8F829-999C-5442-8FC6-2CD4C921F6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93232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2024-10-22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220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Convoluted</a:t>
            </a:r>
            <a:r>
              <a:rPr lang="sv-SE" dirty="0"/>
              <a:t> neural </a:t>
            </a:r>
            <a:r>
              <a:rPr lang="sv-SE" dirty="0" err="1"/>
              <a:t>network</a:t>
            </a:r>
            <a:r>
              <a:rPr lang="sv-SE" dirty="0"/>
              <a:t>?  CNN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103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sv-SE"/>
              <a:t>Klicka på ikonen för att lägga till en tabell</a:t>
            </a:r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97359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/>
              <a:t>2024-10-22</a:t>
            </a:r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2024-10-22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2024-10-22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50" r:id="rId5"/>
    <p:sldLayoutId id="2147483668" r:id="rId6"/>
    <p:sldLayoutId id="2147483662" r:id="rId7"/>
    <p:sldLayoutId id="2147483664" r:id="rId8"/>
    <p:sldLayoutId id="2147483663" r:id="rId9"/>
    <p:sldLayoutId id="2147483666" r:id="rId10"/>
    <p:sldLayoutId id="214748367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x/piKhEQ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50.emf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48.emf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9.png"/><Relationship Id="rId3" Type="http://schemas.openxmlformats.org/officeDocument/2006/relationships/image" Target="../media/image118.png"/><Relationship Id="rId7" Type="http://schemas.openxmlformats.org/officeDocument/2006/relationships/image" Target="../media/image90.png"/><Relationship Id="rId12" Type="http://schemas.openxmlformats.org/officeDocument/2006/relationships/image" Target="../media/image108.svg"/><Relationship Id="rId2" Type="http://schemas.openxmlformats.org/officeDocument/2006/relationships/image" Target="../media/image117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11" Type="http://schemas.openxmlformats.org/officeDocument/2006/relationships/image" Target="../media/image107.png"/><Relationship Id="rId5" Type="http://schemas.openxmlformats.org/officeDocument/2006/relationships/image" Target="../media/image84.svg"/><Relationship Id="rId15" Type="http://schemas.openxmlformats.org/officeDocument/2006/relationships/image" Target="../media/image119.jpeg"/><Relationship Id="rId10" Type="http://schemas.openxmlformats.org/officeDocument/2006/relationships/image" Target="../media/image106.png"/><Relationship Id="rId4" Type="http://schemas.openxmlformats.org/officeDocument/2006/relationships/image" Target="../media/image83.png"/><Relationship Id="rId9" Type="http://schemas.openxmlformats.org/officeDocument/2006/relationships/image" Target="../media/image105.png"/><Relationship Id="rId14" Type="http://schemas.openxmlformats.org/officeDocument/2006/relationships/image" Target="../media/image110.sv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464181" cy="2387600"/>
          </a:xfrm>
        </p:spPr>
        <p:txBody>
          <a:bodyPr/>
          <a:lstStyle/>
          <a:p>
            <a:r>
              <a:rPr lang="sv-SE" sz="4000" b="1" dirty="0"/>
              <a:t>Common STAP meeting </a:t>
            </a:r>
            <a:endParaRPr lang="sv-SE" sz="3600" b="1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892181" cy="459883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3C4FA8-C8EE-1443-81A5-F7BCBA4916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FRANCESCO PISCITELLI on behalf of the </a:t>
            </a:r>
            <a:r>
              <a:rPr lang="en-US" dirty="0" err="1"/>
              <a:t>detg</a:t>
            </a:r>
            <a:endParaRPr lang="en-US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4" y="3883393"/>
            <a:ext cx="8923135" cy="921363"/>
          </a:xfrm>
        </p:spPr>
        <p:txBody>
          <a:bodyPr/>
          <a:lstStyle/>
          <a:p>
            <a:r>
              <a:rPr lang="en-GB" dirty="0"/>
              <a:t>Detectors &amp; Beam Monitors Update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35DE8-5164-D135-6310-5FEA8C362A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514" y="5547498"/>
            <a:ext cx="1929888" cy="10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FFE14B8-EDB0-4AFF-85D6-3E39C5DBCC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583876" cy="507076"/>
          </a:xfrm>
        </p:spPr>
        <p:txBody>
          <a:bodyPr/>
          <a:lstStyle/>
          <a:p>
            <a:r>
              <a:rPr lang="sv-SE" dirty="0"/>
              <a:t>integration </a:t>
            </a:r>
            <a:r>
              <a:rPr lang="sv-SE" dirty="0" err="1"/>
              <a:t>efforts</a:t>
            </a:r>
            <a:endParaRPr lang="sv-S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D28F1F-A95C-4AF4-A63B-9BA6EBD9268B}"/>
              </a:ext>
            </a:extLst>
          </p:cNvPr>
          <p:cNvGrpSpPr/>
          <p:nvPr/>
        </p:nvGrpSpPr>
        <p:grpSpPr>
          <a:xfrm>
            <a:off x="1243057" y="1493524"/>
            <a:ext cx="10413670" cy="4445269"/>
            <a:chOff x="1243057" y="1493524"/>
            <a:chExt cx="10413670" cy="4445269"/>
          </a:xfrm>
        </p:grpSpPr>
        <p:pic>
          <p:nvPicPr>
            <p:cNvPr id="127" name="Siemens_Star_1.bmp" descr="Siemens_Star_1.bmp">
              <a:extLst>
                <a:ext uri="{FF2B5EF4-FFF2-40B4-BE49-F238E27FC236}">
                  <a16:creationId xmlns:a16="http://schemas.microsoft.com/office/drawing/2014/main" id="{840F027B-A3FC-4AF9-A6A1-CBD005AF7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4700" y="3063348"/>
              <a:ext cx="1362027" cy="1291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" name="Line">
              <a:extLst>
                <a:ext uri="{FF2B5EF4-FFF2-40B4-BE49-F238E27FC236}">
                  <a16:creationId xmlns:a16="http://schemas.microsoft.com/office/drawing/2014/main" id="{72E7D073-7900-48E4-A117-0BE605AEEF39}"/>
                </a:ext>
              </a:extLst>
            </p:cNvPr>
            <p:cNvSpPr/>
            <p:nvPr/>
          </p:nvSpPr>
          <p:spPr>
            <a:xfrm>
              <a:off x="10557344" y="3576466"/>
              <a:ext cx="85115" cy="0"/>
            </a:xfrm>
            <a:prstGeom prst="line">
              <a:avLst/>
            </a:prstGeom>
            <a:noFill/>
            <a:ln w="38100" cap="flat">
              <a:noFill/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85E301A-C57B-45EE-9622-3E6414AAEA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2273" y="4239624"/>
              <a:ext cx="9535" cy="731529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9CB6638-D605-4A57-879E-4A9985A75C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3092" y="4245470"/>
              <a:ext cx="9535" cy="731529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C03D922-F428-4758-AEA5-F61CEC954E05}"/>
                </a:ext>
              </a:extLst>
            </p:cNvPr>
            <p:cNvSpPr/>
            <p:nvPr/>
          </p:nvSpPr>
          <p:spPr>
            <a:xfrm>
              <a:off x="7028000" y="2152554"/>
              <a:ext cx="1329271" cy="2091678"/>
            </a:xfrm>
            <a:prstGeom prst="rect">
              <a:avLst/>
            </a:prstGeom>
            <a:solidFill>
              <a:srgbClr val="E05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09DFF2D6-5CF7-4C15-9426-14AB10F3960A}"/>
                </a:ext>
              </a:extLst>
            </p:cNvPr>
            <p:cNvSpPr/>
            <p:nvPr/>
          </p:nvSpPr>
          <p:spPr>
            <a:xfrm>
              <a:off x="5830663" y="1503068"/>
              <a:ext cx="1266665" cy="1308443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0363C717-2B7D-4963-8918-B753689BB68B}"/>
                </a:ext>
              </a:extLst>
            </p:cNvPr>
            <p:cNvSpPr/>
            <p:nvPr/>
          </p:nvSpPr>
          <p:spPr>
            <a:xfrm rot="10800000">
              <a:off x="5910908" y="3664815"/>
              <a:ext cx="1151470" cy="1152000"/>
            </a:xfrm>
            <a:prstGeom prst="arc">
              <a:avLst>
                <a:gd name="adj1" fmla="val 16200000"/>
                <a:gd name="adj2" fmla="val 21262224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0A0238-D180-7E97-C5DF-92B65568A87B}"/>
                </a:ext>
              </a:extLst>
            </p:cNvPr>
            <p:cNvSpPr/>
            <p:nvPr/>
          </p:nvSpPr>
          <p:spPr>
            <a:xfrm>
              <a:off x="4610806" y="2162338"/>
              <a:ext cx="1329271" cy="2091678"/>
            </a:xfrm>
            <a:prstGeom prst="rect">
              <a:avLst/>
            </a:prstGeom>
            <a:solidFill>
              <a:srgbClr val="E05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3650EA-191E-4F2F-AE13-30097E8CA777}"/>
                </a:ext>
              </a:extLst>
            </p:cNvPr>
            <p:cNvSpPr/>
            <p:nvPr/>
          </p:nvSpPr>
          <p:spPr>
            <a:xfrm>
              <a:off x="3218740" y="2165153"/>
              <a:ext cx="1329272" cy="2091679"/>
            </a:xfrm>
            <a:prstGeom prst="rect">
              <a:avLst/>
            </a:prstGeom>
            <a:solidFill>
              <a:srgbClr val="BAB3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63925B-3534-4DFF-A452-958976F55426}"/>
                </a:ext>
              </a:extLst>
            </p:cNvPr>
            <p:cNvSpPr/>
            <p:nvPr/>
          </p:nvSpPr>
          <p:spPr>
            <a:xfrm>
              <a:off x="1243057" y="2152911"/>
              <a:ext cx="1069337" cy="2095259"/>
            </a:xfrm>
            <a:prstGeom prst="rect">
              <a:avLst/>
            </a:prstGeom>
            <a:solidFill>
              <a:srgbClr val="BAB3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  <a:p>
              <a:pPr algn="ctr"/>
              <a:endParaRPr lang="sv-SE" dirty="0"/>
            </a:p>
            <a:p>
              <a:pPr algn="ctr"/>
              <a:endParaRPr lang="sv-SE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674263-7F5F-4531-A433-1E5E8B6AFB34}"/>
                </a:ext>
              </a:extLst>
            </p:cNvPr>
            <p:cNvSpPr txBox="1"/>
            <p:nvPr/>
          </p:nvSpPr>
          <p:spPr>
            <a:xfrm>
              <a:off x="1918367" y="2730870"/>
              <a:ext cx="198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analog, </a:t>
              </a:r>
              <a:r>
                <a:rPr lang="sv-SE" dirty="0" err="1">
                  <a:solidFill>
                    <a:srgbClr val="666666"/>
                  </a:solidFill>
                </a:rPr>
                <a:t>copper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1B23C2-A4A2-400E-A7F5-6A0F741EB214}"/>
                </a:ext>
              </a:extLst>
            </p:cNvPr>
            <p:cNvSpPr txBox="1"/>
            <p:nvPr/>
          </p:nvSpPr>
          <p:spPr>
            <a:xfrm>
              <a:off x="3326953" y="1493524"/>
              <a:ext cx="24421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Frontend</a:t>
              </a:r>
              <a:endParaRPr lang="sv-SE" dirty="0">
                <a:solidFill>
                  <a:srgbClr val="666666"/>
                </a:solidFill>
              </a:endParaRPr>
            </a:p>
            <a:p>
              <a:pPr algn="ctr"/>
              <a:r>
                <a:rPr lang="sv-SE" dirty="0">
                  <a:solidFill>
                    <a:srgbClr val="666666"/>
                  </a:solidFill>
                </a:rPr>
                <a:t>Electronics)</a:t>
              </a:r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070991E6-CF15-4A42-B6E8-9D94CA988664}"/>
                </a:ext>
              </a:extLst>
            </p:cNvPr>
            <p:cNvSpPr/>
            <p:nvPr/>
          </p:nvSpPr>
          <p:spPr>
            <a:xfrm rot="16200000">
              <a:off x="5889270" y="1459753"/>
              <a:ext cx="1151061" cy="1244890"/>
            </a:xfrm>
            <a:prstGeom prst="arc">
              <a:avLst>
                <a:gd name="adj1" fmla="val 15868421"/>
                <a:gd name="adj2" fmla="val 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90B6016C-7808-4B67-ABE6-D257F64E23E7}"/>
                </a:ext>
              </a:extLst>
            </p:cNvPr>
            <p:cNvSpPr/>
            <p:nvPr/>
          </p:nvSpPr>
          <p:spPr>
            <a:xfrm>
              <a:off x="5877370" y="1579187"/>
              <a:ext cx="1151470" cy="1152000"/>
            </a:xfrm>
            <a:prstGeom prst="arc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89E19B28-B7EC-42B1-822F-28266B97B0FC}"/>
                </a:ext>
              </a:extLst>
            </p:cNvPr>
            <p:cNvSpPr/>
            <p:nvPr/>
          </p:nvSpPr>
          <p:spPr>
            <a:xfrm rot="5400000">
              <a:off x="5953846" y="3724382"/>
              <a:ext cx="1034009" cy="1152000"/>
            </a:xfrm>
            <a:prstGeom prst="arc">
              <a:avLst>
                <a:gd name="adj1" fmla="val 16200000"/>
                <a:gd name="adj2" fmla="val 21577089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E897AA8-CDB1-44E0-889E-BA308D27BD1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83676" y="2078914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CD51486B-C81B-4098-B3B2-5C8B1C0F91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2569" y="4241271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A1FA83-5549-4475-ABDB-3D2A7C901586}"/>
                </a:ext>
              </a:extLst>
            </p:cNvPr>
            <p:cNvSpPr txBox="1"/>
            <p:nvPr/>
          </p:nvSpPr>
          <p:spPr>
            <a:xfrm>
              <a:off x="3369173" y="3570810"/>
              <a:ext cx="1098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FE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CA04E3-903A-4D9C-90F4-15B14C456780}"/>
                </a:ext>
              </a:extLst>
            </p:cNvPr>
            <p:cNvSpPr txBox="1"/>
            <p:nvPr/>
          </p:nvSpPr>
          <p:spPr>
            <a:xfrm>
              <a:off x="4732627" y="3570810"/>
              <a:ext cx="1098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assisters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6844EBF-E2CD-42C7-BE3C-42E5E51137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2881" y="5756412"/>
              <a:ext cx="2559184" cy="4556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AFF795-DA89-4E46-8DC7-01885D650211}"/>
                </a:ext>
              </a:extLst>
            </p:cNvPr>
            <p:cNvSpPr txBox="1"/>
            <p:nvPr/>
          </p:nvSpPr>
          <p:spPr>
            <a:xfrm>
              <a:off x="4355766" y="5569461"/>
              <a:ext cx="496225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>
                      <a:lumMod val="50000"/>
                    </a:schemeClr>
                  </a:solidFill>
                </a:rPr>
                <a:t>HV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B643BE1-A631-4E52-93E6-E656813D4E91}"/>
                </a:ext>
              </a:extLst>
            </p:cNvPr>
            <p:cNvSpPr/>
            <p:nvPr/>
          </p:nvSpPr>
          <p:spPr>
            <a:xfrm>
              <a:off x="8760423" y="3530618"/>
              <a:ext cx="1132360" cy="6617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E6E0C44-9617-4844-A12E-7EE8E58E0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6069" y="3196247"/>
              <a:ext cx="350302" cy="4293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B12B1A0-F9C8-49F4-B29A-F1779E44082B}"/>
                </a:ext>
              </a:extLst>
            </p:cNvPr>
            <p:cNvCxnSpPr>
              <a:cxnSpLocks/>
            </p:cNvCxnSpPr>
            <p:nvPr/>
          </p:nvCxnSpPr>
          <p:spPr>
            <a:xfrm>
              <a:off x="2213362" y="3199775"/>
              <a:ext cx="1121061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48F2255-C27E-4080-8CFE-78CB1E61CC2A}"/>
                </a:ext>
              </a:extLst>
            </p:cNvPr>
            <p:cNvSpPr txBox="1"/>
            <p:nvPr/>
          </p:nvSpPr>
          <p:spPr>
            <a:xfrm>
              <a:off x="1255443" y="3537708"/>
              <a:ext cx="1159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chemeClr val="bg1"/>
                  </a:solidFill>
                </a:rPr>
                <a:t>BM or</a:t>
              </a:r>
            </a:p>
            <a:p>
              <a:pPr algn="l"/>
              <a:r>
                <a:rPr lang="sv-SE" dirty="0" err="1">
                  <a:solidFill>
                    <a:schemeClr val="bg1"/>
                  </a:solidFill>
                </a:rPr>
                <a:t>detector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D682120-ECE1-442A-8A8E-F6F4B02DE422}"/>
                </a:ext>
              </a:extLst>
            </p:cNvPr>
            <p:cNvCxnSpPr>
              <a:cxnSpLocks/>
              <a:stCxn id="102" idx="1"/>
            </p:cNvCxnSpPr>
            <p:nvPr/>
          </p:nvCxnSpPr>
          <p:spPr>
            <a:xfrm flipH="1">
              <a:off x="4843650" y="5168929"/>
              <a:ext cx="3917432" cy="896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2DB8CFE3-882C-45E7-B070-52ABB0CE3B62}"/>
                </a:ext>
              </a:extLst>
            </p:cNvPr>
            <p:cNvCxnSpPr>
              <a:cxnSpLocks/>
              <a:stCxn id="104" idx="1"/>
            </p:cNvCxnSpPr>
            <p:nvPr/>
          </p:nvCxnSpPr>
          <p:spPr>
            <a:xfrm flipH="1">
              <a:off x="4843650" y="5735056"/>
              <a:ext cx="3917432" cy="10049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76D18C3-A0FA-484C-84A4-D0325227FD7E}"/>
                </a:ext>
              </a:extLst>
            </p:cNvPr>
            <p:cNvSpPr txBox="1"/>
            <p:nvPr/>
          </p:nvSpPr>
          <p:spPr>
            <a:xfrm>
              <a:off x="3768984" y="2731114"/>
              <a:ext cx="1774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digital, </a:t>
              </a:r>
              <a:r>
                <a:rPr lang="sv-SE" dirty="0" err="1">
                  <a:solidFill>
                    <a:srgbClr val="666666"/>
                  </a:solidFill>
                </a:rPr>
                <a:t>copper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8CE7BE6-64E6-464E-A286-865D267A30A8}"/>
                </a:ext>
              </a:extLst>
            </p:cNvPr>
            <p:cNvSpPr txBox="1"/>
            <p:nvPr/>
          </p:nvSpPr>
          <p:spPr>
            <a:xfrm>
              <a:off x="6024147" y="2740183"/>
              <a:ext cx="894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digital, </a:t>
              </a:r>
              <a:r>
                <a:rPr lang="sv-SE" dirty="0" err="1">
                  <a:solidFill>
                    <a:srgbClr val="666666"/>
                  </a:solidFill>
                </a:rPr>
                <a:t>optical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50DDC69-5109-47D2-B3A4-208AB873E3EA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H="1" flipV="1">
              <a:off x="1777726" y="4248170"/>
              <a:ext cx="19070" cy="1521344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Isosceles Triangle 122">
              <a:extLst>
                <a:ext uri="{FF2B5EF4-FFF2-40B4-BE49-F238E27FC236}">
                  <a16:creationId xmlns:a16="http://schemas.microsoft.com/office/drawing/2014/main" id="{06038C35-E9B1-4A84-92A9-2483CA6D1EB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10634" y="2078914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43DC124B-A5CE-4524-BBF3-A084BE70A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94602" y="4241271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F1D5245-392A-4095-B6A4-8A056712B2C1}"/>
                </a:ext>
              </a:extLst>
            </p:cNvPr>
            <p:cNvSpPr/>
            <p:nvPr/>
          </p:nvSpPr>
          <p:spPr>
            <a:xfrm rot="16200000">
              <a:off x="5987620" y="1505670"/>
              <a:ext cx="1000863" cy="1152000"/>
            </a:xfrm>
            <a:prstGeom prst="arc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6" name="Isosceles Triangle 135">
              <a:extLst>
                <a:ext uri="{FF2B5EF4-FFF2-40B4-BE49-F238E27FC236}">
                  <a16:creationId xmlns:a16="http://schemas.microsoft.com/office/drawing/2014/main" id="{50B1ED6D-2F3B-4360-88D8-5D9DDF255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4568" y="4132868"/>
              <a:ext cx="40118" cy="60940"/>
            </a:xfrm>
            <a:prstGeom prst="triangle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D369875E-19E1-49CA-81EB-A791179DD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0589" y="4140876"/>
              <a:ext cx="40118" cy="60940"/>
            </a:xfrm>
            <a:prstGeom prst="triangle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618D7844-D3E6-497B-8245-0376D9F9C26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79264" y="2122441"/>
              <a:ext cx="40118" cy="60940"/>
            </a:xfrm>
            <a:prstGeom prst="triangle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9" name="Isosceles Triangle 138">
              <a:extLst>
                <a:ext uri="{FF2B5EF4-FFF2-40B4-BE49-F238E27FC236}">
                  <a16:creationId xmlns:a16="http://schemas.microsoft.com/office/drawing/2014/main" id="{18D484A8-7D6B-4608-8867-1369337F76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20943" y="2115445"/>
              <a:ext cx="40118" cy="60940"/>
            </a:xfrm>
            <a:prstGeom prst="triangle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3113AC51-CE9D-4746-A051-77DAA3B70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7471" y="4022994"/>
              <a:ext cx="1670587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A35BB4-5942-47FE-97AC-C6C0A029D7E1}"/>
                </a:ext>
              </a:extLst>
            </p:cNvPr>
            <p:cNvSpPr txBox="1"/>
            <p:nvPr/>
          </p:nvSpPr>
          <p:spPr>
            <a:xfrm>
              <a:off x="4347220" y="4971153"/>
              <a:ext cx="48788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>
                      <a:lumMod val="50000"/>
                    </a:schemeClr>
                  </a:solidFill>
                </a:rPr>
                <a:t>LV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2ED45A2-1E03-4BFD-917B-C8C3B63A3B8F}"/>
                </a:ext>
              </a:extLst>
            </p:cNvPr>
            <p:cNvSpPr/>
            <p:nvPr/>
          </p:nvSpPr>
          <p:spPr>
            <a:xfrm>
              <a:off x="5707593" y="392276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155A962-680D-461D-B392-4C3E2B1030B9}"/>
                </a:ext>
              </a:extLst>
            </p:cNvPr>
            <p:cNvSpPr/>
            <p:nvPr/>
          </p:nvSpPr>
          <p:spPr>
            <a:xfrm>
              <a:off x="3847471" y="3932994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B26B216-7E47-4D6F-B344-66B44AB2E002}"/>
                </a:ext>
              </a:extLst>
            </p:cNvPr>
            <p:cNvSpPr/>
            <p:nvPr/>
          </p:nvSpPr>
          <p:spPr>
            <a:xfrm>
              <a:off x="7067815" y="393219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1CCD3D2-0F4D-4DC3-914A-4414F3E21161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>
              <a:off x="2311147" y="5445727"/>
              <a:ext cx="6449935" cy="3698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3595DBC-808C-45BA-BB28-CADFCA1F6CCB}"/>
                </a:ext>
              </a:extLst>
            </p:cNvPr>
            <p:cNvSpPr/>
            <p:nvPr/>
          </p:nvSpPr>
          <p:spPr>
            <a:xfrm>
              <a:off x="1913501" y="4241271"/>
              <a:ext cx="782452" cy="362123"/>
            </a:xfrm>
            <a:prstGeom prst="ellipse">
              <a:avLst/>
            </a:prstGeom>
            <a:solidFill>
              <a:srgbClr val="BAB38F"/>
            </a:solidFill>
            <a:ln>
              <a:solidFill>
                <a:srgbClr val="BAB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/>
                <a:t>env</a:t>
              </a:r>
              <a:endParaRPr lang="sv-SE" dirty="0"/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65749FDA-303C-40BC-9A8D-57EFC18FC5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4727" y="4611940"/>
              <a:ext cx="10645" cy="842334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543FE31-81CB-49D4-B004-0D710EC7D62B}"/>
                </a:ext>
              </a:extLst>
            </p:cNvPr>
            <p:cNvSpPr txBox="1"/>
            <p:nvPr/>
          </p:nvSpPr>
          <p:spPr>
            <a:xfrm>
              <a:off x="7056170" y="1498425"/>
              <a:ext cx="1329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Backend</a:t>
              </a:r>
              <a:endParaRPr lang="sv-SE" dirty="0">
                <a:solidFill>
                  <a:srgbClr val="666666"/>
                </a:solidFill>
              </a:endParaRPr>
            </a:p>
            <a:p>
              <a:pPr algn="ctr"/>
              <a:r>
                <a:rPr lang="sv-SE" dirty="0">
                  <a:solidFill>
                    <a:srgbClr val="666666"/>
                  </a:solidFill>
                </a:rPr>
                <a:t>Electronics)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75A9337E-4E56-4FFF-8FA7-EEEB0D88A21C}"/>
                </a:ext>
              </a:extLst>
            </p:cNvPr>
            <p:cNvSpPr txBox="1"/>
            <p:nvPr/>
          </p:nvSpPr>
          <p:spPr>
            <a:xfrm>
              <a:off x="7182405" y="2724809"/>
              <a:ext cx="1098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err="1">
                  <a:solidFill>
                    <a:schemeClr val="bg1"/>
                  </a:solidFill>
                </a:rPr>
                <a:t>Readout</a:t>
              </a:r>
              <a:endParaRPr lang="sv-SE" dirty="0">
                <a:solidFill>
                  <a:schemeClr val="bg1"/>
                </a:solidFill>
              </a:endParaRPr>
            </a:p>
            <a:p>
              <a:pPr algn="ctr"/>
              <a:r>
                <a:rPr lang="sv-SE" dirty="0">
                  <a:solidFill>
                    <a:schemeClr val="bg1"/>
                  </a:solidFill>
                </a:rPr>
                <a:t>Master</a:t>
              </a:r>
            </a:p>
            <a:p>
              <a:pPr algn="ctr"/>
              <a:r>
                <a:rPr lang="sv-SE" dirty="0" err="1">
                  <a:solidFill>
                    <a:schemeClr val="bg1"/>
                  </a:solidFill>
                </a:rPr>
                <a:t>Module</a:t>
              </a:r>
              <a:r>
                <a:rPr lang="sv-SE" dirty="0">
                  <a:solidFill>
                    <a:schemeClr val="bg1"/>
                  </a:solidFill>
                </a:rPr>
                <a:t>, RMM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1F3CA9CD-A8B4-4925-830D-BB3F7396B90B}"/>
                </a:ext>
              </a:extLst>
            </p:cNvPr>
            <p:cNvSpPr txBox="1"/>
            <p:nvPr/>
          </p:nvSpPr>
          <p:spPr>
            <a:xfrm>
              <a:off x="8908427" y="2346748"/>
              <a:ext cx="794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chemeClr val="bg1"/>
                  </a:solidFill>
                </a:rPr>
                <a:t>server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470B32-6956-4C2E-B77A-EB41979C0797}"/>
                </a:ext>
              </a:extLst>
            </p:cNvPr>
            <p:cNvSpPr txBox="1"/>
            <p:nvPr/>
          </p:nvSpPr>
          <p:spPr>
            <a:xfrm>
              <a:off x="7070954" y="2162082"/>
              <a:ext cx="94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 err="1">
                  <a:solidFill>
                    <a:srgbClr val="FFC000"/>
                  </a:solidFill>
                </a:rPr>
                <a:t>clock</a:t>
              </a:r>
              <a:endParaRPr lang="sv-SE" dirty="0">
                <a:solidFill>
                  <a:srgbClr val="FFC000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EB4F3FF-68FB-45EF-8DF2-788F0231F040}"/>
                </a:ext>
              </a:extLst>
            </p:cNvPr>
            <p:cNvSpPr/>
            <p:nvPr/>
          </p:nvSpPr>
          <p:spPr>
            <a:xfrm>
              <a:off x="9225635" y="3937185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54604B-A450-4571-ABBF-09C2641FBCA1}"/>
                </a:ext>
              </a:extLst>
            </p:cNvPr>
            <p:cNvSpPr txBox="1"/>
            <p:nvPr/>
          </p:nvSpPr>
          <p:spPr>
            <a:xfrm>
              <a:off x="8734443" y="3580638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280FF48-1284-4894-9109-9A9B0D339360}"/>
                </a:ext>
              </a:extLst>
            </p:cNvPr>
            <p:cNvSpPr/>
            <p:nvPr/>
          </p:nvSpPr>
          <p:spPr>
            <a:xfrm>
              <a:off x="8761082" y="5331753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2A50FB3-0BFA-44DB-98EB-F6422642EC8D}"/>
                </a:ext>
              </a:extLst>
            </p:cNvPr>
            <p:cNvSpPr/>
            <p:nvPr/>
          </p:nvSpPr>
          <p:spPr>
            <a:xfrm>
              <a:off x="8761082" y="5051257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7E8EF7D-1BD8-4789-A8E2-EE31E087B626}"/>
                </a:ext>
              </a:extLst>
            </p:cNvPr>
            <p:cNvSpPr/>
            <p:nvPr/>
          </p:nvSpPr>
          <p:spPr>
            <a:xfrm>
              <a:off x="8761082" y="5617384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6274DF7-6729-4FFD-9F2F-029B215DE5B7}"/>
                </a:ext>
              </a:extLst>
            </p:cNvPr>
            <p:cNvSpPr/>
            <p:nvPr/>
          </p:nvSpPr>
          <p:spPr>
            <a:xfrm>
              <a:off x="8798623" y="5088563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E936D01-DAE8-475C-8B5A-3CB1A736BE0C}"/>
                </a:ext>
              </a:extLst>
            </p:cNvPr>
            <p:cNvSpPr/>
            <p:nvPr/>
          </p:nvSpPr>
          <p:spPr>
            <a:xfrm>
              <a:off x="8801274" y="5364274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1D98E9E-FF57-43ED-A967-4C04A55E9199}"/>
                </a:ext>
              </a:extLst>
            </p:cNvPr>
            <p:cNvSpPr/>
            <p:nvPr/>
          </p:nvSpPr>
          <p:spPr>
            <a:xfrm>
              <a:off x="8800013" y="564505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7328B86-1128-49B2-94FF-4CEDE7D9DBE4}"/>
                </a:ext>
              </a:extLst>
            </p:cNvPr>
            <p:cNvSpPr txBox="1"/>
            <p:nvPr/>
          </p:nvSpPr>
          <p:spPr>
            <a:xfrm>
              <a:off x="8812561" y="4988245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C95563E-DB50-4083-9CB2-106A30E86110}"/>
                </a:ext>
              </a:extLst>
            </p:cNvPr>
            <p:cNvSpPr txBox="1"/>
            <p:nvPr/>
          </p:nvSpPr>
          <p:spPr>
            <a:xfrm>
              <a:off x="8806474" y="5272486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7585108-AB50-43F4-BFC1-229D0B708024}"/>
                </a:ext>
              </a:extLst>
            </p:cNvPr>
            <p:cNvSpPr txBox="1"/>
            <p:nvPr/>
          </p:nvSpPr>
          <p:spPr>
            <a:xfrm>
              <a:off x="8810890" y="5541604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25A75BB7-5ED7-43AC-85B1-4AF00375E64E}"/>
                </a:ext>
              </a:extLst>
            </p:cNvPr>
            <p:cNvSpPr/>
            <p:nvPr/>
          </p:nvSpPr>
          <p:spPr>
            <a:xfrm rot="10800000">
              <a:off x="5795665" y="3303253"/>
              <a:ext cx="1365608" cy="1577793"/>
            </a:xfrm>
            <a:prstGeom prst="arc">
              <a:avLst>
                <a:gd name="adj1" fmla="val 16183269"/>
                <a:gd name="adj2" fmla="val 21560365"/>
              </a:avLst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EC2F7290-B8E2-41C8-9AF7-EF3354A5FE42}"/>
                </a:ext>
              </a:extLst>
            </p:cNvPr>
            <p:cNvSpPr/>
            <p:nvPr/>
          </p:nvSpPr>
          <p:spPr>
            <a:xfrm rot="5400000">
              <a:off x="5734507" y="3456705"/>
              <a:ext cx="1412690" cy="1440842"/>
            </a:xfrm>
            <a:prstGeom prst="arc">
              <a:avLst>
                <a:gd name="adj1" fmla="val 16327202"/>
                <a:gd name="adj2" fmla="val 21560365"/>
              </a:avLst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AD2B539-2AB7-47C3-8BC5-E69FC8A195BD}"/>
                </a:ext>
              </a:extLst>
            </p:cNvPr>
            <p:cNvSpPr txBox="1"/>
            <p:nvPr/>
          </p:nvSpPr>
          <p:spPr>
            <a:xfrm>
              <a:off x="10461377" y="4366821"/>
              <a:ext cx="1195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clocked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detector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variables</a:t>
              </a:r>
              <a:r>
                <a:rPr lang="sv-SE" dirty="0">
                  <a:solidFill>
                    <a:srgbClr val="666666"/>
                  </a:solidFill>
                </a:rPr>
                <a:t>)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D1A80C6-80B8-49E0-9459-087D3A34E595}"/>
                </a:ext>
              </a:extLst>
            </p:cNvPr>
            <p:cNvSpPr/>
            <p:nvPr/>
          </p:nvSpPr>
          <p:spPr>
            <a:xfrm>
              <a:off x="8627654" y="3226032"/>
              <a:ext cx="1387546" cy="1019438"/>
            </a:xfrm>
            <a:prstGeom prst="rect">
              <a:avLst/>
            </a:prstGeom>
            <a:solidFill>
              <a:srgbClr val="61C4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C4887CD-E069-4088-A690-81BDCFAE9DAA}"/>
                </a:ext>
              </a:extLst>
            </p:cNvPr>
            <p:cNvSpPr/>
            <p:nvPr/>
          </p:nvSpPr>
          <p:spPr>
            <a:xfrm>
              <a:off x="8760423" y="3530618"/>
              <a:ext cx="1132360" cy="6617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54851-B544-43CD-9794-ED9B11C1E778}"/>
                </a:ext>
              </a:extLst>
            </p:cNvPr>
            <p:cNvSpPr/>
            <p:nvPr/>
          </p:nvSpPr>
          <p:spPr>
            <a:xfrm>
              <a:off x="9225635" y="3937185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F64CEF9-5351-4093-AA86-B16BD69C342E}"/>
                </a:ext>
              </a:extLst>
            </p:cNvPr>
            <p:cNvSpPr txBox="1"/>
            <p:nvPr/>
          </p:nvSpPr>
          <p:spPr>
            <a:xfrm>
              <a:off x="8734443" y="3580638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39560E6-14EF-4C83-BD40-EEB547809487}"/>
                </a:ext>
              </a:extLst>
            </p:cNvPr>
            <p:cNvSpPr txBox="1"/>
            <p:nvPr/>
          </p:nvSpPr>
          <p:spPr>
            <a:xfrm>
              <a:off x="8912883" y="3181530"/>
              <a:ext cx="794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server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7ADE28C-9FAA-4D63-9AC6-C78D68FFB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1048" y="3765304"/>
              <a:ext cx="489514" cy="686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9CCA633-0699-46BD-88DA-CB2303684D5D}"/>
                </a:ext>
              </a:extLst>
            </p:cNvPr>
            <p:cNvCxnSpPr>
              <a:cxnSpLocks/>
            </p:cNvCxnSpPr>
            <p:nvPr/>
          </p:nvCxnSpPr>
          <p:spPr>
            <a:xfrm>
              <a:off x="8324606" y="3776515"/>
              <a:ext cx="377251" cy="686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0373FC1-4228-473A-8AB8-85502B094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7816" y="4022994"/>
              <a:ext cx="1967771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Date Placeholder 6">
            <a:extLst>
              <a:ext uri="{FF2B5EF4-FFF2-40B4-BE49-F238E27FC236}">
                <a16:creationId xmlns:a16="http://schemas.microsoft.com/office/drawing/2014/main" id="{B2B221AA-4AD2-4856-8FA8-7058178797A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93" name="Slide Number Placeholder 1">
            <a:extLst>
              <a:ext uri="{FF2B5EF4-FFF2-40B4-BE49-F238E27FC236}">
                <a16:creationId xmlns:a16="http://schemas.microsoft.com/office/drawing/2014/main" id="{B2CCC37C-B341-47D5-A976-9704A986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7368EC6-FC23-4D38-B38B-0D24F34AF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762" y="2523888"/>
            <a:ext cx="505234" cy="216367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72ABE70-8B05-4E44-B8D4-296B92FED11F}"/>
              </a:ext>
            </a:extLst>
          </p:cNvPr>
          <p:cNvCxnSpPr>
            <a:cxnSpLocks/>
          </p:cNvCxnSpPr>
          <p:nvPr/>
        </p:nvCxnSpPr>
        <p:spPr>
          <a:xfrm flipV="1">
            <a:off x="8298534" y="2632073"/>
            <a:ext cx="1975099" cy="522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1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FFE14B8-EDB0-4AFF-85D6-3E39C5DBCC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583876" cy="507076"/>
          </a:xfrm>
        </p:spPr>
        <p:txBody>
          <a:bodyPr/>
          <a:lstStyle/>
          <a:p>
            <a:r>
              <a:rPr lang="sv-SE" dirty="0"/>
              <a:t>integration </a:t>
            </a:r>
            <a:r>
              <a:rPr lang="sv-SE" dirty="0" err="1"/>
              <a:t>efforts</a:t>
            </a:r>
            <a:endParaRPr lang="sv-S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D28F1F-A95C-4AF4-A63B-9BA6EBD9268B}"/>
              </a:ext>
            </a:extLst>
          </p:cNvPr>
          <p:cNvGrpSpPr/>
          <p:nvPr/>
        </p:nvGrpSpPr>
        <p:grpSpPr>
          <a:xfrm>
            <a:off x="1243057" y="1493524"/>
            <a:ext cx="10413670" cy="4445269"/>
            <a:chOff x="1243057" y="1493524"/>
            <a:chExt cx="10413670" cy="4445269"/>
          </a:xfrm>
        </p:grpSpPr>
        <p:pic>
          <p:nvPicPr>
            <p:cNvPr id="127" name="Siemens_Star_1.bmp" descr="Siemens_Star_1.bmp">
              <a:extLst>
                <a:ext uri="{FF2B5EF4-FFF2-40B4-BE49-F238E27FC236}">
                  <a16:creationId xmlns:a16="http://schemas.microsoft.com/office/drawing/2014/main" id="{840F027B-A3FC-4AF9-A6A1-CBD005AF7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4700" y="3063348"/>
              <a:ext cx="1362027" cy="1291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" name="Line">
              <a:extLst>
                <a:ext uri="{FF2B5EF4-FFF2-40B4-BE49-F238E27FC236}">
                  <a16:creationId xmlns:a16="http://schemas.microsoft.com/office/drawing/2014/main" id="{72E7D073-7900-48E4-A117-0BE605AEEF39}"/>
                </a:ext>
              </a:extLst>
            </p:cNvPr>
            <p:cNvSpPr/>
            <p:nvPr/>
          </p:nvSpPr>
          <p:spPr>
            <a:xfrm>
              <a:off x="10557344" y="3576466"/>
              <a:ext cx="85115" cy="0"/>
            </a:xfrm>
            <a:prstGeom prst="line">
              <a:avLst/>
            </a:prstGeom>
            <a:noFill/>
            <a:ln w="38100" cap="flat">
              <a:noFill/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85E301A-C57B-45EE-9622-3E6414AAEA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2273" y="4239624"/>
              <a:ext cx="9535" cy="731529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9CB6638-D605-4A57-879E-4A9985A75C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3092" y="4245470"/>
              <a:ext cx="9535" cy="731529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C03D922-F428-4758-AEA5-F61CEC954E05}"/>
                </a:ext>
              </a:extLst>
            </p:cNvPr>
            <p:cNvSpPr/>
            <p:nvPr/>
          </p:nvSpPr>
          <p:spPr>
            <a:xfrm>
              <a:off x="7028000" y="2152554"/>
              <a:ext cx="1329271" cy="2091678"/>
            </a:xfrm>
            <a:prstGeom prst="rect">
              <a:avLst/>
            </a:prstGeom>
            <a:solidFill>
              <a:srgbClr val="E05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09DFF2D6-5CF7-4C15-9426-14AB10F3960A}"/>
                </a:ext>
              </a:extLst>
            </p:cNvPr>
            <p:cNvSpPr/>
            <p:nvPr/>
          </p:nvSpPr>
          <p:spPr>
            <a:xfrm>
              <a:off x="5830663" y="1503068"/>
              <a:ext cx="1266665" cy="1308443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0363C717-2B7D-4963-8918-B753689BB68B}"/>
                </a:ext>
              </a:extLst>
            </p:cNvPr>
            <p:cNvSpPr/>
            <p:nvPr/>
          </p:nvSpPr>
          <p:spPr>
            <a:xfrm rot="10800000">
              <a:off x="5910908" y="3664815"/>
              <a:ext cx="1151470" cy="1152000"/>
            </a:xfrm>
            <a:prstGeom prst="arc">
              <a:avLst>
                <a:gd name="adj1" fmla="val 16200000"/>
                <a:gd name="adj2" fmla="val 21262224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0A0238-D180-7E97-C5DF-92B65568A87B}"/>
                </a:ext>
              </a:extLst>
            </p:cNvPr>
            <p:cNvSpPr/>
            <p:nvPr/>
          </p:nvSpPr>
          <p:spPr>
            <a:xfrm>
              <a:off x="4610806" y="2162338"/>
              <a:ext cx="1329271" cy="2091678"/>
            </a:xfrm>
            <a:prstGeom prst="rect">
              <a:avLst/>
            </a:prstGeom>
            <a:solidFill>
              <a:srgbClr val="E05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3650EA-191E-4F2F-AE13-30097E8CA777}"/>
                </a:ext>
              </a:extLst>
            </p:cNvPr>
            <p:cNvSpPr/>
            <p:nvPr/>
          </p:nvSpPr>
          <p:spPr>
            <a:xfrm>
              <a:off x="3218740" y="2165153"/>
              <a:ext cx="1329272" cy="2091679"/>
            </a:xfrm>
            <a:prstGeom prst="rect">
              <a:avLst/>
            </a:prstGeom>
            <a:solidFill>
              <a:srgbClr val="BAB3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63925B-3534-4DFF-A452-958976F55426}"/>
                </a:ext>
              </a:extLst>
            </p:cNvPr>
            <p:cNvSpPr/>
            <p:nvPr/>
          </p:nvSpPr>
          <p:spPr>
            <a:xfrm>
              <a:off x="1243057" y="2152911"/>
              <a:ext cx="1069337" cy="2095259"/>
            </a:xfrm>
            <a:prstGeom prst="rect">
              <a:avLst/>
            </a:prstGeom>
            <a:solidFill>
              <a:srgbClr val="BAB3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  <a:p>
              <a:pPr algn="ctr"/>
              <a:endParaRPr lang="sv-SE" dirty="0"/>
            </a:p>
            <a:p>
              <a:pPr algn="ctr"/>
              <a:endParaRPr lang="sv-SE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674263-7F5F-4531-A433-1E5E8B6AFB34}"/>
                </a:ext>
              </a:extLst>
            </p:cNvPr>
            <p:cNvSpPr txBox="1"/>
            <p:nvPr/>
          </p:nvSpPr>
          <p:spPr>
            <a:xfrm>
              <a:off x="1918367" y="2730870"/>
              <a:ext cx="198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analog, </a:t>
              </a:r>
              <a:r>
                <a:rPr lang="sv-SE" dirty="0" err="1">
                  <a:solidFill>
                    <a:srgbClr val="666666"/>
                  </a:solidFill>
                </a:rPr>
                <a:t>copper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1B23C2-A4A2-400E-A7F5-6A0F741EB214}"/>
                </a:ext>
              </a:extLst>
            </p:cNvPr>
            <p:cNvSpPr txBox="1"/>
            <p:nvPr/>
          </p:nvSpPr>
          <p:spPr>
            <a:xfrm>
              <a:off x="3326953" y="1493524"/>
              <a:ext cx="24421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Frontend</a:t>
              </a:r>
              <a:endParaRPr lang="sv-SE" dirty="0">
                <a:solidFill>
                  <a:srgbClr val="666666"/>
                </a:solidFill>
              </a:endParaRPr>
            </a:p>
            <a:p>
              <a:pPr algn="ctr"/>
              <a:r>
                <a:rPr lang="sv-SE" dirty="0">
                  <a:solidFill>
                    <a:srgbClr val="666666"/>
                  </a:solidFill>
                </a:rPr>
                <a:t>Electronics)</a:t>
              </a:r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070991E6-CF15-4A42-B6E8-9D94CA988664}"/>
                </a:ext>
              </a:extLst>
            </p:cNvPr>
            <p:cNvSpPr/>
            <p:nvPr/>
          </p:nvSpPr>
          <p:spPr>
            <a:xfrm rot="16200000">
              <a:off x="5889270" y="1459753"/>
              <a:ext cx="1151061" cy="1244890"/>
            </a:xfrm>
            <a:prstGeom prst="arc">
              <a:avLst>
                <a:gd name="adj1" fmla="val 15868421"/>
                <a:gd name="adj2" fmla="val 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90B6016C-7808-4B67-ABE6-D257F64E23E7}"/>
                </a:ext>
              </a:extLst>
            </p:cNvPr>
            <p:cNvSpPr/>
            <p:nvPr/>
          </p:nvSpPr>
          <p:spPr>
            <a:xfrm>
              <a:off x="5877370" y="1579187"/>
              <a:ext cx="1151470" cy="1152000"/>
            </a:xfrm>
            <a:prstGeom prst="arc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89E19B28-B7EC-42B1-822F-28266B97B0FC}"/>
                </a:ext>
              </a:extLst>
            </p:cNvPr>
            <p:cNvSpPr/>
            <p:nvPr/>
          </p:nvSpPr>
          <p:spPr>
            <a:xfrm rot="5400000">
              <a:off x="5953846" y="3724382"/>
              <a:ext cx="1034009" cy="1152000"/>
            </a:xfrm>
            <a:prstGeom prst="arc">
              <a:avLst>
                <a:gd name="adj1" fmla="val 16200000"/>
                <a:gd name="adj2" fmla="val 21577089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E897AA8-CDB1-44E0-889E-BA308D27BD1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83676" y="2078914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CD51486B-C81B-4098-B3B2-5C8B1C0F91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2569" y="4241271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A1FA83-5549-4475-ABDB-3D2A7C901586}"/>
                </a:ext>
              </a:extLst>
            </p:cNvPr>
            <p:cNvSpPr txBox="1"/>
            <p:nvPr/>
          </p:nvSpPr>
          <p:spPr>
            <a:xfrm>
              <a:off x="3369173" y="3570810"/>
              <a:ext cx="1098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FE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CA04E3-903A-4D9C-90F4-15B14C456780}"/>
                </a:ext>
              </a:extLst>
            </p:cNvPr>
            <p:cNvSpPr txBox="1"/>
            <p:nvPr/>
          </p:nvSpPr>
          <p:spPr>
            <a:xfrm>
              <a:off x="4732627" y="3570810"/>
              <a:ext cx="1098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assisters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6844EBF-E2CD-42C7-BE3C-42E5E51137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2881" y="5756412"/>
              <a:ext cx="2559184" cy="4556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AFF795-DA89-4E46-8DC7-01885D650211}"/>
                </a:ext>
              </a:extLst>
            </p:cNvPr>
            <p:cNvSpPr txBox="1"/>
            <p:nvPr/>
          </p:nvSpPr>
          <p:spPr>
            <a:xfrm>
              <a:off x="4355766" y="5569461"/>
              <a:ext cx="496225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>
                      <a:lumMod val="50000"/>
                    </a:schemeClr>
                  </a:solidFill>
                </a:rPr>
                <a:t>HV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B643BE1-A631-4E52-93E6-E656813D4E91}"/>
                </a:ext>
              </a:extLst>
            </p:cNvPr>
            <p:cNvSpPr/>
            <p:nvPr/>
          </p:nvSpPr>
          <p:spPr>
            <a:xfrm>
              <a:off x="8760423" y="3530618"/>
              <a:ext cx="1132360" cy="6617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E6E0C44-9617-4844-A12E-7EE8E58E0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6069" y="3196247"/>
              <a:ext cx="350302" cy="4293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B12B1A0-F9C8-49F4-B29A-F1779E44082B}"/>
                </a:ext>
              </a:extLst>
            </p:cNvPr>
            <p:cNvCxnSpPr>
              <a:cxnSpLocks/>
            </p:cNvCxnSpPr>
            <p:nvPr/>
          </p:nvCxnSpPr>
          <p:spPr>
            <a:xfrm>
              <a:off x="2213362" y="3199775"/>
              <a:ext cx="1121061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48F2255-C27E-4080-8CFE-78CB1E61CC2A}"/>
                </a:ext>
              </a:extLst>
            </p:cNvPr>
            <p:cNvSpPr txBox="1"/>
            <p:nvPr/>
          </p:nvSpPr>
          <p:spPr>
            <a:xfrm>
              <a:off x="1255443" y="3537708"/>
              <a:ext cx="1159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chemeClr val="bg1"/>
                  </a:solidFill>
                </a:rPr>
                <a:t>BM or</a:t>
              </a:r>
            </a:p>
            <a:p>
              <a:pPr algn="l"/>
              <a:r>
                <a:rPr lang="sv-SE" dirty="0" err="1">
                  <a:solidFill>
                    <a:schemeClr val="bg1"/>
                  </a:solidFill>
                </a:rPr>
                <a:t>detector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D682120-ECE1-442A-8A8E-F6F4B02DE422}"/>
                </a:ext>
              </a:extLst>
            </p:cNvPr>
            <p:cNvCxnSpPr>
              <a:cxnSpLocks/>
              <a:stCxn id="102" idx="1"/>
            </p:cNvCxnSpPr>
            <p:nvPr/>
          </p:nvCxnSpPr>
          <p:spPr>
            <a:xfrm flipH="1">
              <a:off x="4843650" y="5168929"/>
              <a:ext cx="3917432" cy="896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2DB8CFE3-882C-45E7-B070-52ABB0CE3B62}"/>
                </a:ext>
              </a:extLst>
            </p:cNvPr>
            <p:cNvCxnSpPr>
              <a:cxnSpLocks/>
              <a:stCxn id="104" idx="1"/>
            </p:cNvCxnSpPr>
            <p:nvPr/>
          </p:nvCxnSpPr>
          <p:spPr>
            <a:xfrm flipH="1">
              <a:off x="4843650" y="5735056"/>
              <a:ext cx="3917432" cy="10049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76D18C3-A0FA-484C-84A4-D0325227FD7E}"/>
                </a:ext>
              </a:extLst>
            </p:cNvPr>
            <p:cNvSpPr txBox="1"/>
            <p:nvPr/>
          </p:nvSpPr>
          <p:spPr>
            <a:xfrm>
              <a:off x="3768984" y="2731114"/>
              <a:ext cx="1774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digital, </a:t>
              </a:r>
              <a:r>
                <a:rPr lang="sv-SE" dirty="0" err="1">
                  <a:solidFill>
                    <a:srgbClr val="666666"/>
                  </a:solidFill>
                </a:rPr>
                <a:t>copper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8CE7BE6-64E6-464E-A286-865D267A30A8}"/>
                </a:ext>
              </a:extLst>
            </p:cNvPr>
            <p:cNvSpPr txBox="1"/>
            <p:nvPr/>
          </p:nvSpPr>
          <p:spPr>
            <a:xfrm>
              <a:off x="6024147" y="2740183"/>
              <a:ext cx="894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digital, </a:t>
              </a:r>
              <a:r>
                <a:rPr lang="sv-SE" dirty="0" err="1">
                  <a:solidFill>
                    <a:srgbClr val="666666"/>
                  </a:solidFill>
                </a:rPr>
                <a:t>optical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50DDC69-5109-47D2-B3A4-208AB873E3EA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H="1" flipV="1">
              <a:off x="1777726" y="4248170"/>
              <a:ext cx="19070" cy="1521344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Isosceles Triangle 122">
              <a:extLst>
                <a:ext uri="{FF2B5EF4-FFF2-40B4-BE49-F238E27FC236}">
                  <a16:creationId xmlns:a16="http://schemas.microsoft.com/office/drawing/2014/main" id="{06038C35-E9B1-4A84-92A9-2483CA6D1EB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10634" y="2078914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43DC124B-A5CE-4524-BBF3-A084BE70A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94602" y="4241271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F1D5245-392A-4095-B6A4-8A056712B2C1}"/>
                </a:ext>
              </a:extLst>
            </p:cNvPr>
            <p:cNvSpPr/>
            <p:nvPr/>
          </p:nvSpPr>
          <p:spPr>
            <a:xfrm rot="16200000">
              <a:off x="5987620" y="1505670"/>
              <a:ext cx="1000863" cy="1152000"/>
            </a:xfrm>
            <a:prstGeom prst="arc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6" name="Isosceles Triangle 135">
              <a:extLst>
                <a:ext uri="{FF2B5EF4-FFF2-40B4-BE49-F238E27FC236}">
                  <a16:creationId xmlns:a16="http://schemas.microsoft.com/office/drawing/2014/main" id="{50B1ED6D-2F3B-4360-88D8-5D9DDF255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4568" y="4132868"/>
              <a:ext cx="40118" cy="60940"/>
            </a:xfrm>
            <a:prstGeom prst="triangle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D369875E-19E1-49CA-81EB-A791179DD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0589" y="4140876"/>
              <a:ext cx="40118" cy="60940"/>
            </a:xfrm>
            <a:prstGeom prst="triangle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618D7844-D3E6-497B-8245-0376D9F9C26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79264" y="2122441"/>
              <a:ext cx="40118" cy="60940"/>
            </a:xfrm>
            <a:prstGeom prst="triangle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9" name="Isosceles Triangle 138">
              <a:extLst>
                <a:ext uri="{FF2B5EF4-FFF2-40B4-BE49-F238E27FC236}">
                  <a16:creationId xmlns:a16="http://schemas.microsoft.com/office/drawing/2014/main" id="{18D484A8-7D6B-4608-8867-1369337F76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20943" y="2115445"/>
              <a:ext cx="40118" cy="60940"/>
            </a:xfrm>
            <a:prstGeom prst="triangle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3113AC51-CE9D-4746-A051-77DAA3B70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7471" y="4022994"/>
              <a:ext cx="1670587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A35BB4-5942-47FE-97AC-C6C0A029D7E1}"/>
                </a:ext>
              </a:extLst>
            </p:cNvPr>
            <p:cNvSpPr txBox="1"/>
            <p:nvPr/>
          </p:nvSpPr>
          <p:spPr>
            <a:xfrm>
              <a:off x="4347220" y="4971153"/>
              <a:ext cx="48788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>
                      <a:lumMod val="50000"/>
                    </a:schemeClr>
                  </a:solidFill>
                </a:rPr>
                <a:t>LV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2ED45A2-1E03-4BFD-917B-C8C3B63A3B8F}"/>
                </a:ext>
              </a:extLst>
            </p:cNvPr>
            <p:cNvSpPr/>
            <p:nvPr/>
          </p:nvSpPr>
          <p:spPr>
            <a:xfrm>
              <a:off x="5707593" y="392276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155A962-680D-461D-B392-4C3E2B1030B9}"/>
                </a:ext>
              </a:extLst>
            </p:cNvPr>
            <p:cNvSpPr/>
            <p:nvPr/>
          </p:nvSpPr>
          <p:spPr>
            <a:xfrm>
              <a:off x="3847471" y="3932994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B26B216-7E47-4D6F-B344-66B44AB2E002}"/>
                </a:ext>
              </a:extLst>
            </p:cNvPr>
            <p:cNvSpPr/>
            <p:nvPr/>
          </p:nvSpPr>
          <p:spPr>
            <a:xfrm>
              <a:off x="7067815" y="393219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1CCD3D2-0F4D-4DC3-914A-4414F3E21161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>
              <a:off x="2311147" y="5445727"/>
              <a:ext cx="6449935" cy="3698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3595DBC-808C-45BA-BB28-CADFCA1F6CCB}"/>
                </a:ext>
              </a:extLst>
            </p:cNvPr>
            <p:cNvSpPr/>
            <p:nvPr/>
          </p:nvSpPr>
          <p:spPr>
            <a:xfrm>
              <a:off x="1913501" y="4241271"/>
              <a:ext cx="782452" cy="362123"/>
            </a:xfrm>
            <a:prstGeom prst="ellipse">
              <a:avLst/>
            </a:prstGeom>
            <a:solidFill>
              <a:srgbClr val="BAB38F"/>
            </a:solidFill>
            <a:ln>
              <a:solidFill>
                <a:srgbClr val="BAB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/>
                <a:t>env</a:t>
              </a:r>
              <a:endParaRPr lang="sv-SE" dirty="0"/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65749FDA-303C-40BC-9A8D-57EFC18FC5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4727" y="4611940"/>
              <a:ext cx="10645" cy="842334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543FE31-81CB-49D4-B004-0D710EC7D62B}"/>
                </a:ext>
              </a:extLst>
            </p:cNvPr>
            <p:cNvSpPr txBox="1"/>
            <p:nvPr/>
          </p:nvSpPr>
          <p:spPr>
            <a:xfrm>
              <a:off x="7056170" y="1498425"/>
              <a:ext cx="1329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Backend</a:t>
              </a:r>
              <a:endParaRPr lang="sv-SE" dirty="0">
                <a:solidFill>
                  <a:srgbClr val="666666"/>
                </a:solidFill>
              </a:endParaRPr>
            </a:p>
            <a:p>
              <a:pPr algn="ctr"/>
              <a:r>
                <a:rPr lang="sv-SE" dirty="0">
                  <a:solidFill>
                    <a:srgbClr val="666666"/>
                  </a:solidFill>
                </a:rPr>
                <a:t>Electronics)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75A9337E-4E56-4FFF-8FA7-EEEB0D88A21C}"/>
                </a:ext>
              </a:extLst>
            </p:cNvPr>
            <p:cNvSpPr txBox="1"/>
            <p:nvPr/>
          </p:nvSpPr>
          <p:spPr>
            <a:xfrm>
              <a:off x="7182405" y="2724809"/>
              <a:ext cx="1098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err="1">
                  <a:solidFill>
                    <a:schemeClr val="bg1"/>
                  </a:solidFill>
                </a:rPr>
                <a:t>Readout</a:t>
              </a:r>
              <a:endParaRPr lang="sv-SE" dirty="0">
                <a:solidFill>
                  <a:schemeClr val="bg1"/>
                </a:solidFill>
              </a:endParaRPr>
            </a:p>
            <a:p>
              <a:pPr algn="ctr"/>
              <a:r>
                <a:rPr lang="sv-SE" dirty="0">
                  <a:solidFill>
                    <a:schemeClr val="bg1"/>
                  </a:solidFill>
                </a:rPr>
                <a:t>Master</a:t>
              </a:r>
            </a:p>
            <a:p>
              <a:pPr algn="ctr"/>
              <a:r>
                <a:rPr lang="sv-SE" dirty="0" err="1">
                  <a:solidFill>
                    <a:schemeClr val="bg1"/>
                  </a:solidFill>
                </a:rPr>
                <a:t>Module</a:t>
              </a:r>
              <a:r>
                <a:rPr lang="sv-SE" dirty="0">
                  <a:solidFill>
                    <a:schemeClr val="bg1"/>
                  </a:solidFill>
                </a:rPr>
                <a:t>, RMM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1F3CA9CD-A8B4-4925-830D-BB3F7396B90B}"/>
                </a:ext>
              </a:extLst>
            </p:cNvPr>
            <p:cNvSpPr txBox="1"/>
            <p:nvPr/>
          </p:nvSpPr>
          <p:spPr>
            <a:xfrm>
              <a:off x="8908427" y="2346748"/>
              <a:ext cx="794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chemeClr val="bg1"/>
                  </a:solidFill>
                </a:rPr>
                <a:t>server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470B32-6956-4C2E-B77A-EB41979C0797}"/>
                </a:ext>
              </a:extLst>
            </p:cNvPr>
            <p:cNvSpPr txBox="1"/>
            <p:nvPr/>
          </p:nvSpPr>
          <p:spPr>
            <a:xfrm>
              <a:off x="7070954" y="2162082"/>
              <a:ext cx="94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 err="1">
                  <a:solidFill>
                    <a:srgbClr val="FFC000"/>
                  </a:solidFill>
                </a:rPr>
                <a:t>clock</a:t>
              </a:r>
              <a:endParaRPr lang="sv-SE" dirty="0">
                <a:solidFill>
                  <a:srgbClr val="FFC000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EB4F3FF-68FB-45EF-8DF2-788F0231F040}"/>
                </a:ext>
              </a:extLst>
            </p:cNvPr>
            <p:cNvSpPr/>
            <p:nvPr/>
          </p:nvSpPr>
          <p:spPr>
            <a:xfrm>
              <a:off x="9225635" y="3937185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54604B-A450-4571-ABBF-09C2641FBCA1}"/>
                </a:ext>
              </a:extLst>
            </p:cNvPr>
            <p:cNvSpPr txBox="1"/>
            <p:nvPr/>
          </p:nvSpPr>
          <p:spPr>
            <a:xfrm>
              <a:off x="8734443" y="3580638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280FF48-1284-4894-9109-9A9B0D339360}"/>
                </a:ext>
              </a:extLst>
            </p:cNvPr>
            <p:cNvSpPr/>
            <p:nvPr/>
          </p:nvSpPr>
          <p:spPr>
            <a:xfrm>
              <a:off x="8761082" y="5331753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2A50FB3-0BFA-44DB-98EB-F6422642EC8D}"/>
                </a:ext>
              </a:extLst>
            </p:cNvPr>
            <p:cNvSpPr/>
            <p:nvPr/>
          </p:nvSpPr>
          <p:spPr>
            <a:xfrm>
              <a:off x="8761082" y="5051257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7E8EF7D-1BD8-4789-A8E2-EE31E087B626}"/>
                </a:ext>
              </a:extLst>
            </p:cNvPr>
            <p:cNvSpPr/>
            <p:nvPr/>
          </p:nvSpPr>
          <p:spPr>
            <a:xfrm>
              <a:off x="8761082" y="5617384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6274DF7-6729-4FFD-9F2F-029B215DE5B7}"/>
                </a:ext>
              </a:extLst>
            </p:cNvPr>
            <p:cNvSpPr/>
            <p:nvPr/>
          </p:nvSpPr>
          <p:spPr>
            <a:xfrm>
              <a:off x="8798623" y="5088563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E936D01-DAE8-475C-8B5A-3CB1A736BE0C}"/>
                </a:ext>
              </a:extLst>
            </p:cNvPr>
            <p:cNvSpPr/>
            <p:nvPr/>
          </p:nvSpPr>
          <p:spPr>
            <a:xfrm>
              <a:off x="8801274" y="5364274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1D98E9E-FF57-43ED-A967-4C04A55E9199}"/>
                </a:ext>
              </a:extLst>
            </p:cNvPr>
            <p:cNvSpPr/>
            <p:nvPr/>
          </p:nvSpPr>
          <p:spPr>
            <a:xfrm>
              <a:off x="8800013" y="564505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7328B86-1128-49B2-94FF-4CEDE7D9DBE4}"/>
                </a:ext>
              </a:extLst>
            </p:cNvPr>
            <p:cNvSpPr txBox="1"/>
            <p:nvPr/>
          </p:nvSpPr>
          <p:spPr>
            <a:xfrm>
              <a:off x="8812561" y="4988245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C95563E-DB50-4083-9CB2-106A30E86110}"/>
                </a:ext>
              </a:extLst>
            </p:cNvPr>
            <p:cNvSpPr txBox="1"/>
            <p:nvPr/>
          </p:nvSpPr>
          <p:spPr>
            <a:xfrm>
              <a:off x="8806474" y="5272486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7585108-AB50-43F4-BFC1-229D0B708024}"/>
                </a:ext>
              </a:extLst>
            </p:cNvPr>
            <p:cNvSpPr txBox="1"/>
            <p:nvPr/>
          </p:nvSpPr>
          <p:spPr>
            <a:xfrm>
              <a:off x="8810890" y="5541604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25A75BB7-5ED7-43AC-85B1-4AF00375E64E}"/>
                </a:ext>
              </a:extLst>
            </p:cNvPr>
            <p:cNvSpPr/>
            <p:nvPr/>
          </p:nvSpPr>
          <p:spPr>
            <a:xfrm rot="10800000">
              <a:off x="5795665" y="3303253"/>
              <a:ext cx="1365608" cy="1577793"/>
            </a:xfrm>
            <a:prstGeom prst="arc">
              <a:avLst>
                <a:gd name="adj1" fmla="val 16183269"/>
                <a:gd name="adj2" fmla="val 21560365"/>
              </a:avLst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EC2F7290-B8E2-41C8-9AF7-EF3354A5FE42}"/>
                </a:ext>
              </a:extLst>
            </p:cNvPr>
            <p:cNvSpPr/>
            <p:nvPr/>
          </p:nvSpPr>
          <p:spPr>
            <a:xfrm rot="5400000">
              <a:off x="5734507" y="3456705"/>
              <a:ext cx="1412690" cy="1440842"/>
            </a:xfrm>
            <a:prstGeom prst="arc">
              <a:avLst>
                <a:gd name="adj1" fmla="val 16327202"/>
                <a:gd name="adj2" fmla="val 21560365"/>
              </a:avLst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AD2B539-2AB7-47C3-8BC5-E69FC8A195BD}"/>
                </a:ext>
              </a:extLst>
            </p:cNvPr>
            <p:cNvSpPr txBox="1"/>
            <p:nvPr/>
          </p:nvSpPr>
          <p:spPr>
            <a:xfrm>
              <a:off x="10461377" y="4366821"/>
              <a:ext cx="1195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clocked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detector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variables</a:t>
              </a:r>
              <a:r>
                <a:rPr lang="sv-SE" dirty="0">
                  <a:solidFill>
                    <a:srgbClr val="666666"/>
                  </a:solidFill>
                </a:rPr>
                <a:t>)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D1A80C6-80B8-49E0-9459-087D3A34E595}"/>
                </a:ext>
              </a:extLst>
            </p:cNvPr>
            <p:cNvSpPr/>
            <p:nvPr/>
          </p:nvSpPr>
          <p:spPr>
            <a:xfrm>
              <a:off x="8627654" y="3226032"/>
              <a:ext cx="1387546" cy="1019438"/>
            </a:xfrm>
            <a:prstGeom prst="rect">
              <a:avLst/>
            </a:prstGeom>
            <a:solidFill>
              <a:srgbClr val="61C4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C4887CD-E069-4088-A690-81BDCFAE9DAA}"/>
                </a:ext>
              </a:extLst>
            </p:cNvPr>
            <p:cNvSpPr/>
            <p:nvPr/>
          </p:nvSpPr>
          <p:spPr>
            <a:xfrm>
              <a:off x="8760423" y="3530618"/>
              <a:ext cx="1132360" cy="6617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54851-B544-43CD-9794-ED9B11C1E778}"/>
                </a:ext>
              </a:extLst>
            </p:cNvPr>
            <p:cNvSpPr/>
            <p:nvPr/>
          </p:nvSpPr>
          <p:spPr>
            <a:xfrm>
              <a:off x="9225635" y="3937185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F64CEF9-5351-4093-AA86-B16BD69C342E}"/>
                </a:ext>
              </a:extLst>
            </p:cNvPr>
            <p:cNvSpPr txBox="1"/>
            <p:nvPr/>
          </p:nvSpPr>
          <p:spPr>
            <a:xfrm>
              <a:off x="8734443" y="3580638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39560E6-14EF-4C83-BD40-EEB547809487}"/>
                </a:ext>
              </a:extLst>
            </p:cNvPr>
            <p:cNvSpPr txBox="1"/>
            <p:nvPr/>
          </p:nvSpPr>
          <p:spPr>
            <a:xfrm>
              <a:off x="8912883" y="3181530"/>
              <a:ext cx="794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server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7ADE28C-9FAA-4D63-9AC6-C78D68FFB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1048" y="3765304"/>
              <a:ext cx="489514" cy="686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9CCA633-0699-46BD-88DA-CB2303684D5D}"/>
                </a:ext>
              </a:extLst>
            </p:cNvPr>
            <p:cNvCxnSpPr>
              <a:cxnSpLocks/>
            </p:cNvCxnSpPr>
            <p:nvPr/>
          </p:nvCxnSpPr>
          <p:spPr>
            <a:xfrm>
              <a:off x="8324606" y="3776515"/>
              <a:ext cx="377251" cy="686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0373FC1-4228-473A-8AB8-85502B094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7816" y="4022994"/>
              <a:ext cx="1967771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Date Placeholder 6">
            <a:extLst>
              <a:ext uri="{FF2B5EF4-FFF2-40B4-BE49-F238E27FC236}">
                <a16:creationId xmlns:a16="http://schemas.microsoft.com/office/drawing/2014/main" id="{B2B221AA-4AD2-4856-8FA8-7058178797A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93" name="Slide Number Placeholder 1">
            <a:extLst>
              <a:ext uri="{FF2B5EF4-FFF2-40B4-BE49-F238E27FC236}">
                <a16:creationId xmlns:a16="http://schemas.microsoft.com/office/drawing/2014/main" id="{B2CCC37C-B341-47D5-A976-9704A986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7368EC6-FC23-4D38-B38B-0D24F34AF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762" y="2523888"/>
            <a:ext cx="505234" cy="216367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72ABE70-8B05-4E44-B8D4-296B92FED11F}"/>
              </a:ext>
            </a:extLst>
          </p:cNvPr>
          <p:cNvCxnSpPr>
            <a:cxnSpLocks/>
          </p:cNvCxnSpPr>
          <p:nvPr/>
        </p:nvCxnSpPr>
        <p:spPr>
          <a:xfrm flipV="1">
            <a:off x="8298534" y="2632073"/>
            <a:ext cx="1975099" cy="522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317199BF-E103-46FD-901E-D56F5FE01868}"/>
              </a:ext>
            </a:extLst>
          </p:cNvPr>
          <p:cNvSpPr/>
          <p:nvPr/>
        </p:nvSpPr>
        <p:spPr>
          <a:xfrm>
            <a:off x="3869000" y="1927186"/>
            <a:ext cx="3853328" cy="2532666"/>
          </a:xfrm>
          <a:prstGeom prst="ellipse">
            <a:avLst/>
          </a:prstGeom>
          <a:solidFill>
            <a:srgbClr val="FFFFFF">
              <a:alpha val="84706"/>
            </a:srgb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front-end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electronics</a:t>
            </a:r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the RMM</a:t>
            </a:r>
          </a:p>
        </p:txBody>
      </p:sp>
    </p:spTree>
    <p:extLst>
      <p:ext uri="{BB962C8B-B14F-4D97-AF65-F5344CB8AC3E}">
        <p14:creationId xmlns:p14="http://schemas.microsoft.com/office/powerpoint/2010/main" val="24054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FFE14B8-EDB0-4AFF-85D6-3E39C5DBCC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583876" cy="507076"/>
          </a:xfrm>
        </p:spPr>
        <p:txBody>
          <a:bodyPr/>
          <a:lstStyle/>
          <a:p>
            <a:r>
              <a:rPr lang="sv-SE" dirty="0"/>
              <a:t>integration </a:t>
            </a:r>
            <a:r>
              <a:rPr lang="sv-SE" dirty="0" err="1"/>
              <a:t>efforts</a:t>
            </a:r>
            <a:endParaRPr lang="sv-S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D28F1F-A95C-4AF4-A63B-9BA6EBD9268B}"/>
              </a:ext>
            </a:extLst>
          </p:cNvPr>
          <p:cNvGrpSpPr/>
          <p:nvPr/>
        </p:nvGrpSpPr>
        <p:grpSpPr>
          <a:xfrm>
            <a:off x="1243057" y="1493524"/>
            <a:ext cx="10413670" cy="4445269"/>
            <a:chOff x="1243057" y="1493524"/>
            <a:chExt cx="10413670" cy="4445269"/>
          </a:xfrm>
        </p:grpSpPr>
        <p:pic>
          <p:nvPicPr>
            <p:cNvPr id="127" name="Siemens_Star_1.bmp" descr="Siemens_Star_1.bmp">
              <a:extLst>
                <a:ext uri="{FF2B5EF4-FFF2-40B4-BE49-F238E27FC236}">
                  <a16:creationId xmlns:a16="http://schemas.microsoft.com/office/drawing/2014/main" id="{840F027B-A3FC-4AF9-A6A1-CBD005AF7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4700" y="3063348"/>
              <a:ext cx="1362027" cy="1291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" name="Line">
              <a:extLst>
                <a:ext uri="{FF2B5EF4-FFF2-40B4-BE49-F238E27FC236}">
                  <a16:creationId xmlns:a16="http://schemas.microsoft.com/office/drawing/2014/main" id="{72E7D073-7900-48E4-A117-0BE605AEEF39}"/>
                </a:ext>
              </a:extLst>
            </p:cNvPr>
            <p:cNvSpPr/>
            <p:nvPr/>
          </p:nvSpPr>
          <p:spPr>
            <a:xfrm>
              <a:off x="10557344" y="3576466"/>
              <a:ext cx="85115" cy="0"/>
            </a:xfrm>
            <a:prstGeom prst="line">
              <a:avLst/>
            </a:prstGeom>
            <a:noFill/>
            <a:ln w="38100" cap="flat">
              <a:noFill/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85E301A-C57B-45EE-9622-3E6414AAEA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2273" y="4239624"/>
              <a:ext cx="9535" cy="731529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9CB6638-D605-4A57-879E-4A9985A75C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3092" y="4245470"/>
              <a:ext cx="9535" cy="731529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C03D922-F428-4758-AEA5-F61CEC954E05}"/>
                </a:ext>
              </a:extLst>
            </p:cNvPr>
            <p:cNvSpPr/>
            <p:nvPr/>
          </p:nvSpPr>
          <p:spPr>
            <a:xfrm>
              <a:off x="7028000" y="2152554"/>
              <a:ext cx="1329271" cy="2091678"/>
            </a:xfrm>
            <a:prstGeom prst="rect">
              <a:avLst/>
            </a:prstGeom>
            <a:solidFill>
              <a:srgbClr val="E05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09DFF2D6-5CF7-4C15-9426-14AB10F3960A}"/>
                </a:ext>
              </a:extLst>
            </p:cNvPr>
            <p:cNvSpPr/>
            <p:nvPr/>
          </p:nvSpPr>
          <p:spPr>
            <a:xfrm>
              <a:off x="5830663" y="1503068"/>
              <a:ext cx="1266665" cy="1308443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0363C717-2B7D-4963-8918-B753689BB68B}"/>
                </a:ext>
              </a:extLst>
            </p:cNvPr>
            <p:cNvSpPr/>
            <p:nvPr/>
          </p:nvSpPr>
          <p:spPr>
            <a:xfrm rot="10800000">
              <a:off x="5910908" y="3664815"/>
              <a:ext cx="1151470" cy="1152000"/>
            </a:xfrm>
            <a:prstGeom prst="arc">
              <a:avLst>
                <a:gd name="adj1" fmla="val 16200000"/>
                <a:gd name="adj2" fmla="val 21262224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0A0238-D180-7E97-C5DF-92B65568A87B}"/>
                </a:ext>
              </a:extLst>
            </p:cNvPr>
            <p:cNvSpPr/>
            <p:nvPr/>
          </p:nvSpPr>
          <p:spPr>
            <a:xfrm>
              <a:off x="4610806" y="2162338"/>
              <a:ext cx="1329271" cy="2091678"/>
            </a:xfrm>
            <a:prstGeom prst="rect">
              <a:avLst/>
            </a:prstGeom>
            <a:solidFill>
              <a:srgbClr val="E05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3650EA-191E-4F2F-AE13-30097E8CA777}"/>
                </a:ext>
              </a:extLst>
            </p:cNvPr>
            <p:cNvSpPr/>
            <p:nvPr/>
          </p:nvSpPr>
          <p:spPr>
            <a:xfrm>
              <a:off x="3218740" y="2165153"/>
              <a:ext cx="1329272" cy="2091679"/>
            </a:xfrm>
            <a:prstGeom prst="rect">
              <a:avLst/>
            </a:prstGeom>
            <a:solidFill>
              <a:srgbClr val="BAB3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63925B-3534-4DFF-A452-958976F55426}"/>
                </a:ext>
              </a:extLst>
            </p:cNvPr>
            <p:cNvSpPr/>
            <p:nvPr/>
          </p:nvSpPr>
          <p:spPr>
            <a:xfrm>
              <a:off x="1243057" y="2152911"/>
              <a:ext cx="1069337" cy="2095259"/>
            </a:xfrm>
            <a:prstGeom prst="rect">
              <a:avLst/>
            </a:prstGeom>
            <a:solidFill>
              <a:srgbClr val="BAB3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  <a:p>
              <a:pPr algn="ctr"/>
              <a:endParaRPr lang="sv-SE" dirty="0"/>
            </a:p>
            <a:p>
              <a:pPr algn="ctr"/>
              <a:endParaRPr lang="sv-SE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674263-7F5F-4531-A433-1E5E8B6AFB34}"/>
                </a:ext>
              </a:extLst>
            </p:cNvPr>
            <p:cNvSpPr txBox="1"/>
            <p:nvPr/>
          </p:nvSpPr>
          <p:spPr>
            <a:xfrm>
              <a:off x="1918367" y="2730870"/>
              <a:ext cx="198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analog, </a:t>
              </a:r>
              <a:r>
                <a:rPr lang="sv-SE" dirty="0" err="1">
                  <a:solidFill>
                    <a:srgbClr val="666666"/>
                  </a:solidFill>
                </a:rPr>
                <a:t>copper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1B23C2-A4A2-400E-A7F5-6A0F741EB214}"/>
                </a:ext>
              </a:extLst>
            </p:cNvPr>
            <p:cNvSpPr txBox="1"/>
            <p:nvPr/>
          </p:nvSpPr>
          <p:spPr>
            <a:xfrm>
              <a:off x="3326953" y="1493524"/>
              <a:ext cx="24421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Frontend</a:t>
              </a:r>
              <a:endParaRPr lang="sv-SE" dirty="0">
                <a:solidFill>
                  <a:srgbClr val="666666"/>
                </a:solidFill>
              </a:endParaRPr>
            </a:p>
            <a:p>
              <a:pPr algn="ctr"/>
              <a:r>
                <a:rPr lang="sv-SE" dirty="0">
                  <a:solidFill>
                    <a:srgbClr val="666666"/>
                  </a:solidFill>
                </a:rPr>
                <a:t>Electronics)</a:t>
              </a:r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070991E6-CF15-4A42-B6E8-9D94CA988664}"/>
                </a:ext>
              </a:extLst>
            </p:cNvPr>
            <p:cNvSpPr/>
            <p:nvPr/>
          </p:nvSpPr>
          <p:spPr>
            <a:xfrm rot="16200000">
              <a:off x="5889270" y="1459753"/>
              <a:ext cx="1151061" cy="1244890"/>
            </a:xfrm>
            <a:prstGeom prst="arc">
              <a:avLst>
                <a:gd name="adj1" fmla="val 15868421"/>
                <a:gd name="adj2" fmla="val 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90B6016C-7808-4B67-ABE6-D257F64E23E7}"/>
                </a:ext>
              </a:extLst>
            </p:cNvPr>
            <p:cNvSpPr/>
            <p:nvPr/>
          </p:nvSpPr>
          <p:spPr>
            <a:xfrm>
              <a:off x="5877370" y="1579187"/>
              <a:ext cx="1151470" cy="1152000"/>
            </a:xfrm>
            <a:prstGeom prst="arc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89E19B28-B7EC-42B1-822F-28266B97B0FC}"/>
                </a:ext>
              </a:extLst>
            </p:cNvPr>
            <p:cNvSpPr/>
            <p:nvPr/>
          </p:nvSpPr>
          <p:spPr>
            <a:xfrm rot="5400000">
              <a:off x="5953846" y="3724382"/>
              <a:ext cx="1034009" cy="1152000"/>
            </a:xfrm>
            <a:prstGeom prst="arc">
              <a:avLst>
                <a:gd name="adj1" fmla="val 16200000"/>
                <a:gd name="adj2" fmla="val 21577089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E897AA8-CDB1-44E0-889E-BA308D27BD1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83676" y="2078914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CD51486B-C81B-4098-B3B2-5C8B1C0F91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2569" y="4241271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A1FA83-5549-4475-ABDB-3D2A7C901586}"/>
                </a:ext>
              </a:extLst>
            </p:cNvPr>
            <p:cNvSpPr txBox="1"/>
            <p:nvPr/>
          </p:nvSpPr>
          <p:spPr>
            <a:xfrm>
              <a:off x="3369173" y="3570810"/>
              <a:ext cx="1098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FE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CA04E3-903A-4D9C-90F4-15B14C456780}"/>
                </a:ext>
              </a:extLst>
            </p:cNvPr>
            <p:cNvSpPr txBox="1"/>
            <p:nvPr/>
          </p:nvSpPr>
          <p:spPr>
            <a:xfrm>
              <a:off x="4732627" y="3570810"/>
              <a:ext cx="1098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assisters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6844EBF-E2CD-42C7-BE3C-42E5E51137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2881" y="5756412"/>
              <a:ext cx="2559184" cy="4556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AFF795-DA89-4E46-8DC7-01885D650211}"/>
                </a:ext>
              </a:extLst>
            </p:cNvPr>
            <p:cNvSpPr txBox="1"/>
            <p:nvPr/>
          </p:nvSpPr>
          <p:spPr>
            <a:xfrm>
              <a:off x="4355766" y="5569461"/>
              <a:ext cx="496225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>
                      <a:lumMod val="50000"/>
                    </a:schemeClr>
                  </a:solidFill>
                </a:rPr>
                <a:t>HV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B643BE1-A631-4E52-93E6-E656813D4E91}"/>
                </a:ext>
              </a:extLst>
            </p:cNvPr>
            <p:cNvSpPr/>
            <p:nvPr/>
          </p:nvSpPr>
          <p:spPr>
            <a:xfrm>
              <a:off x="8760423" y="3530618"/>
              <a:ext cx="1132360" cy="6617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E6E0C44-9617-4844-A12E-7EE8E58E0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6069" y="3196247"/>
              <a:ext cx="350302" cy="4293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B12B1A0-F9C8-49F4-B29A-F1779E44082B}"/>
                </a:ext>
              </a:extLst>
            </p:cNvPr>
            <p:cNvCxnSpPr>
              <a:cxnSpLocks/>
            </p:cNvCxnSpPr>
            <p:nvPr/>
          </p:nvCxnSpPr>
          <p:spPr>
            <a:xfrm>
              <a:off x="2213362" y="3199775"/>
              <a:ext cx="1121061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48F2255-C27E-4080-8CFE-78CB1E61CC2A}"/>
                </a:ext>
              </a:extLst>
            </p:cNvPr>
            <p:cNvSpPr txBox="1"/>
            <p:nvPr/>
          </p:nvSpPr>
          <p:spPr>
            <a:xfrm>
              <a:off x="1255443" y="3537708"/>
              <a:ext cx="1159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chemeClr val="bg1"/>
                  </a:solidFill>
                </a:rPr>
                <a:t>BM or</a:t>
              </a:r>
            </a:p>
            <a:p>
              <a:pPr algn="l"/>
              <a:r>
                <a:rPr lang="sv-SE" dirty="0" err="1">
                  <a:solidFill>
                    <a:schemeClr val="bg1"/>
                  </a:solidFill>
                </a:rPr>
                <a:t>detector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D682120-ECE1-442A-8A8E-F6F4B02DE422}"/>
                </a:ext>
              </a:extLst>
            </p:cNvPr>
            <p:cNvCxnSpPr>
              <a:cxnSpLocks/>
              <a:stCxn id="102" idx="1"/>
            </p:cNvCxnSpPr>
            <p:nvPr/>
          </p:nvCxnSpPr>
          <p:spPr>
            <a:xfrm flipH="1">
              <a:off x="4843650" y="5168929"/>
              <a:ext cx="3917432" cy="896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2DB8CFE3-882C-45E7-B070-52ABB0CE3B62}"/>
                </a:ext>
              </a:extLst>
            </p:cNvPr>
            <p:cNvCxnSpPr>
              <a:cxnSpLocks/>
              <a:stCxn id="104" idx="1"/>
            </p:cNvCxnSpPr>
            <p:nvPr/>
          </p:nvCxnSpPr>
          <p:spPr>
            <a:xfrm flipH="1">
              <a:off x="4843650" y="5735056"/>
              <a:ext cx="3917432" cy="10049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76D18C3-A0FA-484C-84A4-D0325227FD7E}"/>
                </a:ext>
              </a:extLst>
            </p:cNvPr>
            <p:cNvSpPr txBox="1"/>
            <p:nvPr/>
          </p:nvSpPr>
          <p:spPr>
            <a:xfrm>
              <a:off x="3768984" y="2731114"/>
              <a:ext cx="1774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digital, </a:t>
              </a:r>
              <a:r>
                <a:rPr lang="sv-SE" dirty="0" err="1">
                  <a:solidFill>
                    <a:srgbClr val="666666"/>
                  </a:solidFill>
                </a:rPr>
                <a:t>copper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8CE7BE6-64E6-464E-A286-865D267A30A8}"/>
                </a:ext>
              </a:extLst>
            </p:cNvPr>
            <p:cNvSpPr txBox="1"/>
            <p:nvPr/>
          </p:nvSpPr>
          <p:spPr>
            <a:xfrm>
              <a:off x="6024147" y="2740183"/>
              <a:ext cx="894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digital, </a:t>
              </a:r>
              <a:r>
                <a:rPr lang="sv-SE" dirty="0" err="1">
                  <a:solidFill>
                    <a:srgbClr val="666666"/>
                  </a:solidFill>
                </a:rPr>
                <a:t>optical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50DDC69-5109-47D2-B3A4-208AB873E3EA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H="1" flipV="1">
              <a:off x="1777726" y="4248170"/>
              <a:ext cx="19070" cy="1521344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Isosceles Triangle 122">
              <a:extLst>
                <a:ext uri="{FF2B5EF4-FFF2-40B4-BE49-F238E27FC236}">
                  <a16:creationId xmlns:a16="http://schemas.microsoft.com/office/drawing/2014/main" id="{06038C35-E9B1-4A84-92A9-2483CA6D1EB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10634" y="2078914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43DC124B-A5CE-4524-BBF3-A084BE70A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94602" y="4241271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F1D5245-392A-4095-B6A4-8A056712B2C1}"/>
                </a:ext>
              </a:extLst>
            </p:cNvPr>
            <p:cNvSpPr/>
            <p:nvPr/>
          </p:nvSpPr>
          <p:spPr>
            <a:xfrm rot="16200000">
              <a:off x="5987620" y="1505670"/>
              <a:ext cx="1000863" cy="1152000"/>
            </a:xfrm>
            <a:prstGeom prst="arc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6" name="Isosceles Triangle 135">
              <a:extLst>
                <a:ext uri="{FF2B5EF4-FFF2-40B4-BE49-F238E27FC236}">
                  <a16:creationId xmlns:a16="http://schemas.microsoft.com/office/drawing/2014/main" id="{50B1ED6D-2F3B-4360-88D8-5D9DDF255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4568" y="4132868"/>
              <a:ext cx="40118" cy="60940"/>
            </a:xfrm>
            <a:prstGeom prst="triangle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D369875E-19E1-49CA-81EB-A791179DD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0589" y="4140876"/>
              <a:ext cx="40118" cy="60940"/>
            </a:xfrm>
            <a:prstGeom prst="triangle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618D7844-D3E6-497B-8245-0376D9F9C26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79264" y="2122441"/>
              <a:ext cx="40118" cy="60940"/>
            </a:xfrm>
            <a:prstGeom prst="triangle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9" name="Isosceles Triangle 138">
              <a:extLst>
                <a:ext uri="{FF2B5EF4-FFF2-40B4-BE49-F238E27FC236}">
                  <a16:creationId xmlns:a16="http://schemas.microsoft.com/office/drawing/2014/main" id="{18D484A8-7D6B-4608-8867-1369337F76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20943" y="2115445"/>
              <a:ext cx="40118" cy="60940"/>
            </a:xfrm>
            <a:prstGeom prst="triangle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3113AC51-CE9D-4746-A051-77DAA3B70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7471" y="4022994"/>
              <a:ext cx="1670587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A35BB4-5942-47FE-97AC-C6C0A029D7E1}"/>
                </a:ext>
              </a:extLst>
            </p:cNvPr>
            <p:cNvSpPr txBox="1"/>
            <p:nvPr/>
          </p:nvSpPr>
          <p:spPr>
            <a:xfrm>
              <a:off x="4347220" y="4971153"/>
              <a:ext cx="48788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>
                      <a:lumMod val="50000"/>
                    </a:schemeClr>
                  </a:solidFill>
                </a:rPr>
                <a:t>LV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2ED45A2-1E03-4BFD-917B-C8C3B63A3B8F}"/>
                </a:ext>
              </a:extLst>
            </p:cNvPr>
            <p:cNvSpPr/>
            <p:nvPr/>
          </p:nvSpPr>
          <p:spPr>
            <a:xfrm>
              <a:off x="5707593" y="392276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155A962-680D-461D-B392-4C3E2B1030B9}"/>
                </a:ext>
              </a:extLst>
            </p:cNvPr>
            <p:cNvSpPr/>
            <p:nvPr/>
          </p:nvSpPr>
          <p:spPr>
            <a:xfrm>
              <a:off x="3847471" y="3932994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B26B216-7E47-4D6F-B344-66B44AB2E002}"/>
                </a:ext>
              </a:extLst>
            </p:cNvPr>
            <p:cNvSpPr/>
            <p:nvPr/>
          </p:nvSpPr>
          <p:spPr>
            <a:xfrm>
              <a:off x="7067815" y="393219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1CCD3D2-0F4D-4DC3-914A-4414F3E21161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>
              <a:off x="2311147" y="5445727"/>
              <a:ext cx="6449935" cy="3698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3595DBC-808C-45BA-BB28-CADFCA1F6CCB}"/>
                </a:ext>
              </a:extLst>
            </p:cNvPr>
            <p:cNvSpPr/>
            <p:nvPr/>
          </p:nvSpPr>
          <p:spPr>
            <a:xfrm>
              <a:off x="1913501" y="4241271"/>
              <a:ext cx="782452" cy="362123"/>
            </a:xfrm>
            <a:prstGeom prst="ellipse">
              <a:avLst/>
            </a:prstGeom>
            <a:solidFill>
              <a:srgbClr val="BAB38F"/>
            </a:solidFill>
            <a:ln>
              <a:solidFill>
                <a:srgbClr val="BAB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/>
                <a:t>env</a:t>
              </a:r>
              <a:endParaRPr lang="sv-SE" dirty="0"/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65749FDA-303C-40BC-9A8D-57EFC18FC5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4727" y="4611940"/>
              <a:ext cx="10645" cy="842334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543FE31-81CB-49D4-B004-0D710EC7D62B}"/>
                </a:ext>
              </a:extLst>
            </p:cNvPr>
            <p:cNvSpPr txBox="1"/>
            <p:nvPr/>
          </p:nvSpPr>
          <p:spPr>
            <a:xfrm>
              <a:off x="7056170" y="1498425"/>
              <a:ext cx="1329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Backend</a:t>
              </a:r>
              <a:endParaRPr lang="sv-SE" dirty="0">
                <a:solidFill>
                  <a:srgbClr val="666666"/>
                </a:solidFill>
              </a:endParaRPr>
            </a:p>
            <a:p>
              <a:pPr algn="ctr"/>
              <a:r>
                <a:rPr lang="sv-SE" dirty="0">
                  <a:solidFill>
                    <a:srgbClr val="666666"/>
                  </a:solidFill>
                </a:rPr>
                <a:t>Electronics)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75A9337E-4E56-4FFF-8FA7-EEEB0D88A21C}"/>
                </a:ext>
              </a:extLst>
            </p:cNvPr>
            <p:cNvSpPr txBox="1"/>
            <p:nvPr/>
          </p:nvSpPr>
          <p:spPr>
            <a:xfrm>
              <a:off x="7182405" y="2724809"/>
              <a:ext cx="1098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err="1">
                  <a:solidFill>
                    <a:schemeClr val="bg1"/>
                  </a:solidFill>
                </a:rPr>
                <a:t>Readout</a:t>
              </a:r>
              <a:endParaRPr lang="sv-SE" dirty="0">
                <a:solidFill>
                  <a:schemeClr val="bg1"/>
                </a:solidFill>
              </a:endParaRPr>
            </a:p>
            <a:p>
              <a:pPr algn="ctr"/>
              <a:r>
                <a:rPr lang="sv-SE" dirty="0">
                  <a:solidFill>
                    <a:schemeClr val="bg1"/>
                  </a:solidFill>
                </a:rPr>
                <a:t>Master</a:t>
              </a:r>
            </a:p>
            <a:p>
              <a:pPr algn="ctr"/>
              <a:r>
                <a:rPr lang="sv-SE" dirty="0" err="1">
                  <a:solidFill>
                    <a:schemeClr val="bg1"/>
                  </a:solidFill>
                </a:rPr>
                <a:t>Module</a:t>
              </a:r>
              <a:r>
                <a:rPr lang="sv-SE" dirty="0">
                  <a:solidFill>
                    <a:schemeClr val="bg1"/>
                  </a:solidFill>
                </a:rPr>
                <a:t>, RMM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1F3CA9CD-A8B4-4925-830D-BB3F7396B90B}"/>
                </a:ext>
              </a:extLst>
            </p:cNvPr>
            <p:cNvSpPr txBox="1"/>
            <p:nvPr/>
          </p:nvSpPr>
          <p:spPr>
            <a:xfrm>
              <a:off x="8908427" y="2346748"/>
              <a:ext cx="794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chemeClr val="bg1"/>
                  </a:solidFill>
                </a:rPr>
                <a:t>server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470B32-6956-4C2E-B77A-EB41979C0797}"/>
                </a:ext>
              </a:extLst>
            </p:cNvPr>
            <p:cNvSpPr txBox="1"/>
            <p:nvPr/>
          </p:nvSpPr>
          <p:spPr>
            <a:xfrm>
              <a:off x="7070954" y="2162082"/>
              <a:ext cx="94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 err="1">
                  <a:solidFill>
                    <a:srgbClr val="FFC000"/>
                  </a:solidFill>
                </a:rPr>
                <a:t>clock</a:t>
              </a:r>
              <a:endParaRPr lang="sv-SE" dirty="0">
                <a:solidFill>
                  <a:srgbClr val="FFC000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EB4F3FF-68FB-45EF-8DF2-788F0231F040}"/>
                </a:ext>
              </a:extLst>
            </p:cNvPr>
            <p:cNvSpPr/>
            <p:nvPr/>
          </p:nvSpPr>
          <p:spPr>
            <a:xfrm>
              <a:off x="9225635" y="3937185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54604B-A450-4571-ABBF-09C2641FBCA1}"/>
                </a:ext>
              </a:extLst>
            </p:cNvPr>
            <p:cNvSpPr txBox="1"/>
            <p:nvPr/>
          </p:nvSpPr>
          <p:spPr>
            <a:xfrm>
              <a:off x="8734443" y="3580638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280FF48-1284-4894-9109-9A9B0D339360}"/>
                </a:ext>
              </a:extLst>
            </p:cNvPr>
            <p:cNvSpPr/>
            <p:nvPr/>
          </p:nvSpPr>
          <p:spPr>
            <a:xfrm>
              <a:off x="8761082" y="5331753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2A50FB3-0BFA-44DB-98EB-F6422642EC8D}"/>
                </a:ext>
              </a:extLst>
            </p:cNvPr>
            <p:cNvSpPr/>
            <p:nvPr/>
          </p:nvSpPr>
          <p:spPr>
            <a:xfrm>
              <a:off x="8761082" y="5051257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7E8EF7D-1BD8-4789-A8E2-EE31E087B626}"/>
                </a:ext>
              </a:extLst>
            </p:cNvPr>
            <p:cNvSpPr/>
            <p:nvPr/>
          </p:nvSpPr>
          <p:spPr>
            <a:xfrm>
              <a:off x="8761082" y="5617384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6274DF7-6729-4FFD-9F2F-029B215DE5B7}"/>
                </a:ext>
              </a:extLst>
            </p:cNvPr>
            <p:cNvSpPr/>
            <p:nvPr/>
          </p:nvSpPr>
          <p:spPr>
            <a:xfrm>
              <a:off x="8798623" y="5088563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E936D01-DAE8-475C-8B5A-3CB1A736BE0C}"/>
                </a:ext>
              </a:extLst>
            </p:cNvPr>
            <p:cNvSpPr/>
            <p:nvPr/>
          </p:nvSpPr>
          <p:spPr>
            <a:xfrm>
              <a:off x="8801274" y="5364274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1D98E9E-FF57-43ED-A967-4C04A55E9199}"/>
                </a:ext>
              </a:extLst>
            </p:cNvPr>
            <p:cNvSpPr/>
            <p:nvPr/>
          </p:nvSpPr>
          <p:spPr>
            <a:xfrm>
              <a:off x="8800013" y="564505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7328B86-1128-49B2-94FF-4CEDE7D9DBE4}"/>
                </a:ext>
              </a:extLst>
            </p:cNvPr>
            <p:cNvSpPr txBox="1"/>
            <p:nvPr/>
          </p:nvSpPr>
          <p:spPr>
            <a:xfrm>
              <a:off x="8812561" y="4988245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C95563E-DB50-4083-9CB2-106A30E86110}"/>
                </a:ext>
              </a:extLst>
            </p:cNvPr>
            <p:cNvSpPr txBox="1"/>
            <p:nvPr/>
          </p:nvSpPr>
          <p:spPr>
            <a:xfrm>
              <a:off x="8806474" y="5272486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7585108-AB50-43F4-BFC1-229D0B708024}"/>
                </a:ext>
              </a:extLst>
            </p:cNvPr>
            <p:cNvSpPr txBox="1"/>
            <p:nvPr/>
          </p:nvSpPr>
          <p:spPr>
            <a:xfrm>
              <a:off x="8810890" y="5541604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25A75BB7-5ED7-43AC-85B1-4AF00375E64E}"/>
                </a:ext>
              </a:extLst>
            </p:cNvPr>
            <p:cNvSpPr/>
            <p:nvPr/>
          </p:nvSpPr>
          <p:spPr>
            <a:xfrm rot="10800000">
              <a:off x="5795665" y="3303253"/>
              <a:ext cx="1365608" cy="1577793"/>
            </a:xfrm>
            <a:prstGeom prst="arc">
              <a:avLst>
                <a:gd name="adj1" fmla="val 16183269"/>
                <a:gd name="adj2" fmla="val 21560365"/>
              </a:avLst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EC2F7290-B8E2-41C8-9AF7-EF3354A5FE42}"/>
                </a:ext>
              </a:extLst>
            </p:cNvPr>
            <p:cNvSpPr/>
            <p:nvPr/>
          </p:nvSpPr>
          <p:spPr>
            <a:xfrm rot="5400000">
              <a:off x="5734507" y="3456705"/>
              <a:ext cx="1412690" cy="1440842"/>
            </a:xfrm>
            <a:prstGeom prst="arc">
              <a:avLst>
                <a:gd name="adj1" fmla="val 16327202"/>
                <a:gd name="adj2" fmla="val 21560365"/>
              </a:avLst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AD2B539-2AB7-47C3-8BC5-E69FC8A195BD}"/>
                </a:ext>
              </a:extLst>
            </p:cNvPr>
            <p:cNvSpPr txBox="1"/>
            <p:nvPr/>
          </p:nvSpPr>
          <p:spPr>
            <a:xfrm>
              <a:off x="10461377" y="4366821"/>
              <a:ext cx="1195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clocked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detector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variables</a:t>
              </a:r>
              <a:r>
                <a:rPr lang="sv-SE" dirty="0">
                  <a:solidFill>
                    <a:srgbClr val="666666"/>
                  </a:solidFill>
                </a:rPr>
                <a:t>)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D1A80C6-80B8-49E0-9459-087D3A34E595}"/>
                </a:ext>
              </a:extLst>
            </p:cNvPr>
            <p:cNvSpPr/>
            <p:nvPr/>
          </p:nvSpPr>
          <p:spPr>
            <a:xfrm>
              <a:off x="8627654" y="3226032"/>
              <a:ext cx="1387546" cy="1019438"/>
            </a:xfrm>
            <a:prstGeom prst="rect">
              <a:avLst/>
            </a:prstGeom>
            <a:solidFill>
              <a:srgbClr val="61C4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C4887CD-E069-4088-A690-81BDCFAE9DAA}"/>
                </a:ext>
              </a:extLst>
            </p:cNvPr>
            <p:cNvSpPr/>
            <p:nvPr/>
          </p:nvSpPr>
          <p:spPr>
            <a:xfrm>
              <a:off x="8760423" y="3530618"/>
              <a:ext cx="1132360" cy="6617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54851-B544-43CD-9794-ED9B11C1E778}"/>
                </a:ext>
              </a:extLst>
            </p:cNvPr>
            <p:cNvSpPr/>
            <p:nvPr/>
          </p:nvSpPr>
          <p:spPr>
            <a:xfrm>
              <a:off x="9225635" y="3937185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F64CEF9-5351-4093-AA86-B16BD69C342E}"/>
                </a:ext>
              </a:extLst>
            </p:cNvPr>
            <p:cNvSpPr txBox="1"/>
            <p:nvPr/>
          </p:nvSpPr>
          <p:spPr>
            <a:xfrm>
              <a:off x="8734443" y="3580638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39560E6-14EF-4C83-BD40-EEB547809487}"/>
                </a:ext>
              </a:extLst>
            </p:cNvPr>
            <p:cNvSpPr txBox="1"/>
            <p:nvPr/>
          </p:nvSpPr>
          <p:spPr>
            <a:xfrm>
              <a:off x="8912883" y="3181530"/>
              <a:ext cx="794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server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7ADE28C-9FAA-4D63-9AC6-C78D68FFB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1048" y="3765304"/>
              <a:ext cx="489514" cy="686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9CCA633-0699-46BD-88DA-CB2303684D5D}"/>
                </a:ext>
              </a:extLst>
            </p:cNvPr>
            <p:cNvCxnSpPr>
              <a:cxnSpLocks/>
            </p:cNvCxnSpPr>
            <p:nvPr/>
          </p:nvCxnSpPr>
          <p:spPr>
            <a:xfrm>
              <a:off x="8324606" y="3776515"/>
              <a:ext cx="377251" cy="686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0373FC1-4228-473A-8AB8-85502B094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7816" y="4022994"/>
              <a:ext cx="1967771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Date Placeholder 6">
            <a:extLst>
              <a:ext uri="{FF2B5EF4-FFF2-40B4-BE49-F238E27FC236}">
                <a16:creationId xmlns:a16="http://schemas.microsoft.com/office/drawing/2014/main" id="{B2B221AA-4AD2-4856-8FA8-7058178797A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93" name="Slide Number Placeholder 1">
            <a:extLst>
              <a:ext uri="{FF2B5EF4-FFF2-40B4-BE49-F238E27FC236}">
                <a16:creationId xmlns:a16="http://schemas.microsoft.com/office/drawing/2014/main" id="{B2CCC37C-B341-47D5-A976-9704A986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7368EC6-FC23-4D38-B38B-0D24F34AF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762" y="2523888"/>
            <a:ext cx="505234" cy="216367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72ABE70-8B05-4E44-B8D4-296B92FED11F}"/>
              </a:ext>
            </a:extLst>
          </p:cNvPr>
          <p:cNvCxnSpPr>
            <a:cxnSpLocks/>
          </p:cNvCxnSpPr>
          <p:nvPr/>
        </p:nvCxnSpPr>
        <p:spPr>
          <a:xfrm flipV="1">
            <a:off x="8298534" y="2632073"/>
            <a:ext cx="1975099" cy="522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317199BF-E103-46FD-901E-D56F5FE01868}"/>
              </a:ext>
            </a:extLst>
          </p:cNvPr>
          <p:cNvSpPr/>
          <p:nvPr/>
        </p:nvSpPr>
        <p:spPr>
          <a:xfrm>
            <a:off x="3869000" y="1927186"/>
            <a:ext cx="3853328" cy="2532666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front-end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electronics</a:t>
            </a:r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the RMM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7DB1032-FC76-4B72-A7CE-B5CBC4CA2878}"/>
              </a:ext>
            </a:extLst>
          </p:cNvPr>
          <p:cNvSpPr/>
          <p:nvPr/>
        </p:nvSpPr>
        <p:spPr>
          <a:xfrm>
            <a:off x="7253931" y="647559"/>
            <a:ext cx="3853328" cy="2532666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RMM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the EFU</a:t>
            </a:r>
          </a:p>
        </p:txBody>
      </p:sp>
    </p:spTree>
    <p:extLst>
      <p:ext uri="{BB962C8B-B14F-4D97-AF65-F5344CB8AC3E}">
        <p14:creationId xmlns:p14="http://schemas.microsoft.com/office/powerpoint/2010/main" val="31465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FFE14B8-EDB0-4AFF-85D6-3E39C5DBCC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583876" cy="507076"/>
          </a:xfrm>
        </p:spPr>
        <p:txBody>
          <a:bodyPr/>
          <a:lstStyle/>
          <a:p>
            <a:r>
              <a:rPr lang="sv-SE" dirty="0"/>
              <a:t>integration </a:t>
            </a:r>
            <a:r>
              <a:rPr lang="sv-SE" dirty="0" err="1"/>
              <a:t>efforts</a:t>
            </a:r>
            <a:endParaRPr lang="sv-S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D28F1F-A95C-4AF4-A63B-9BA6EBD9268B}"/>
              </a:ext>
            </a:extLst>
          </p:cNvPr>
          <p:cNvGrpSpPr/>
          <p:nvPr/>
        </p:nvGrpSpPr>
        <p:grpSpPr>
          <a:xfrm>
            <a:off x="1243057" y="1493524"/>
            <a:ext cx="10413670" cy="4445269"/>
            <a:chOff x="1243057" y="1493524"/>
            <a:chExt cx="10413670" cy="4445269"/>
          </a:xfrm>
        </p:grpSpPr>
        <p:pic>
          <p:nvPicPr>
            <p:cNvPr id="127" name="Siemens_Star_1.bmp" descr="Siemens_Star_1.bmp">
              <a:extLst>
                <a:ext uri="{FF2B5EF4-FFF2-40B4-BE49-F238E27FC236}">
                  <a16:creationId xmlns:a16="http://schemas.microsoft.com/office/drawing/2014/main" id="{840F027B-A3FC-4AF9-A6A1-CBD005AF7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4700" y="3063348"/>
              <a:ext cx="1362027" cy="1291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" name="Line">
              <a:extLst>
                <a:ext uri="{FF2B5EF4-FFF2-40B4-BE49-F238E27FC236}">
                  <a16:creationId xmlns:a16="http://schemas.microsoft.com/office/drawing/2014/main" id="{72E7D073-7900-48E4-A117-0BE605AEEF39}"/>
                </a:ext>
              </a:extLst>
            </p:cNvPr>
            <p:cNvSpPr/>
            <p:nvPr/>
          </p:nvSpPr>
          <p:spPr>
            <a:xfrm>
              <a:off x="10557344" y="3576466"/>
              <a:ext cx="85115" cy="0"/>
            </a:xfrm>
            <a:prstGeom prst="line">
              <a:avLst/>
            </a:prstGeom>
            <a:noFill/>
            <a:ln w="38100" cap="flat">
              <a:noFill/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85E301A-C57B-45EE-9622-3E6414AAEA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2273" y="4239624"/>
              <a:ext cx="9535" cy="731529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9CB6638-D605-4A57-879E-4A9985A75C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3092" y="4245470"/>
              <a:ext cx="9535" cy="731529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C03D922-F428-4758-AEA5-F61CEC954E05}"/>
                </a:ext>
              </a:extLst>
            </p:cNvPr>
            <p:cNvSpPr/>
            <p:nvPr/>
          </p:nvSpPr>
          <p:spPr>
            <a:xfrm>
              <a:off x="7028000" y="2152554"/>
              <a:ext cx="1329271" cy="2091678"/>
            </a:xfrm>
            <a:prstGeom prst="rect">
              <a:avLst/>
            </a:prstGeom>
            <a:solidFill>
              <a:srgbClr val="E05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09DFF2D6-5CF7-4C15-9426-14AB10F3960A}"/>
                </a:ext>
              </a:extLst>
            </p:cNvPr>
            <p:cNvSpPr/>
            <p:nvPr/>
          </p:nvSpPr>
          <p:spPr>
            <a:xfrm>
              <a:off x="5830663" y="1503068"/>
              <a:ext cx="1266665" cy="1308443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0363C717-2B7D-4963-8918-B753689BB68B}"/>
                </a:ext>
              </a:extLst>
            </p:cNvPr>
            <p:cNvSpPr/>
            <p:nvPr/>
          </p:nvSpPr>
          <p:spPr>
            <a:xfrm rot="10800000">
              <a:off x="5910908" y="3664815"/>
              <a:ext cx="1151470" cy="1152000"/>
            </a:xfrm>
            <a:prstGeom prst="arc">
              <a:avLst>
                <a:gd name="adj1" fmla="val 16200000"/>
                <a:gd name="adj2" fmla="val 21262224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0A0238-D180-7E97-C5DF-92B65568A87B}"/>
                </a:ext>
              </a:extLst>
            </p:cNvPr>
            <p:cNvSpPr/>
            <p:nvPr/>
          </p:nvSpPr>
          <p:spPr>
            <a:xfrm>
              <a:off x="4610806" y="2162338"/>
              <a:ext cx="1329271" cy="2091678"/>
            </a:xfrm>
            <a:prstGeom prst="rect">
              <a:avLst/>
            </a:prstGeom>
            <a:solidFill>
              <a:srgbClr val="E05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3650EA-191E-4F2F-AE13-30097E8CA777}"/>
                </a:ext>
              </a:extLst>
            </p:cNvPr>
            <p:cNvSpPr/>
            <p:nvPr/>
          </p:nvSpPr>
          <p:spPr>
            <a:xfrm>
              <a:off x="3218740" y="2165153"/>
              <a:ext cx="1329272" cy="2091679"/>
            </a:xfrm>
            <a:prstGeom prst="rect">
              <a:avLst/>
            </a:prstGeom>
            <a:solidFill>
              <a:srgbClr val="BAB3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63925B-3534-4DFF-A452-958976F55426}"/>
                </a:ext>
              </a:extLst>
            </p:cNvPr>
            <p:cNvSpPr/>
            <p:nvPr/>
          </p:nvSpPr>
          <p:spPr>
            <a:xfrm>
              <a:off x="1243057" y="2152911"/>
              <a:ext cx="1069337" cy="2095259"/>
            </a:xfrm>
            <a:prstGeom prst="rect">
              <a:avLst/>
            </a:prstGeom>
            <a:solidFill>
              <a:srgbClr val="BAB3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  <a:p>
              <a:pPr algn="ctr"/>
              <a:endParaRPr lang="sv-SE" dirty="0"/>
            </a:p>
            <a:p>
              <a:pPr algn="ctr"/>
              <a:endParaRPr lang="sv-SE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674263-7F5F-4531-A433-1E5E8B6AFB34}"/>
                </a:ext>
              </a:extLst>
            </p:cNvPr>
            <p:cNvSpPr txBox="1"/>
            <p:nvPr/>
          </p:nvSpPr>
          <p:spPr>
            <a:xfrm>
              <a:off x="1918367" y="2730870"/>
              <a:ext cx="198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analog, </a:t>
              </a:r>
              <a:r>
                <a:rPr lang="sv-SE" dirty="0" err="1">
                  <a:solidFill>
                    <a:srgbClr val="666666"/>
                  </a:solidFill>
                </a:rPr>
                <a:t>copper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1B23C2-A4A2-400E-A7F5-6A0F741EB214}"/>
                </a:ext>
              </a:extLst>
            </p:cNvPr>
            <p:cNvSpPr txBox="1"/>
            <p:nvPr/>
          </p:nvSpPr>
          <p:spPr>
            <a:xfrm>
              <a:off x="3326953" y="1493524"/>
              <a:ext cx="24421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Frontend</a:t>
              </a:r>
              <a:endParaRPr lang="sv-SE" dirty="0">
                <a:solidFill>
                  <a:srgbClr val="666666"/>
                </a:solidFill>
              </a:endParaRPr>
            </a:p>
            <a:p>
              <a:pPr algn="ctr"/>
              <a:r>
                <a:rPr lang="sv-SE" dirty="0">
                  <a:solidFill>
                    <a:srgbClr val="666666"/>
                  </a:solidFill>
                </a:rPr>
                <a:t>Electronics)</a:t>
              </a:r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070991E6-CF15-4A42-B6E8-9D94CA988664}"/>
                </a:ext>
              </a:extLst>
            </p:cNvPr>
            <p:cNvSpPr/>
            <p:nvPr/>
          </p:nvSpPr>
          <p:spPr>
            <a:xfrm rot="16200000">
              <a:off x="5889270" y="1459753"/>
              <a:ext cx="1151061" cy="1244890"/>
            </a:xfrm>
            <a:prstGeom prst="arc">
              <a:avLst>
                <a:gd name="adj1" fmla="val 15868421"/>
                <a:gd name="adj2" fmla="val 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90B6016C-7808-4B67-ABE6-D257F64E23E7}"/>
                </a:ext>
              </a:extLst>
            </p:cNvPr>
            <p:cNvSpPr/>
            <p:nvPr/>
          </p:nvSpPr>
          <p:spPr>
            <a:xfrm>
              <a:off x="5877370" y="1579187"/>
              <a:ext cx="1151470" cy="1152000"/>
            </a:xfrm>
            <a:prstGeom prst="arc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89E19B28-B7EC-42B1-822F-28266B97B0FC}"/>
                </a:ext>
              </a:extLst>
            </p:cNvPr>
            <p:cNvSpPr/>
            <p:nvPr/>
          </p:nvSpPr>
          <p:spPr>
            <a:xfrm rot="5400000">
              <a:off x="5953846" y="3724382"/>
              <a:ext cx="1034009" cy="1152000"/>
            </a:xfrm>
            <a:prstGeom prst="arc">
              <a:avLst>
                <a:gd name="adj1" fmla="val 16200000"/>
                <a:gd name="adj2" fmla="val 21577089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E897AA8-CDB1-44E0-889E-BA308D27BD1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83676" y="2078914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CD51486B-C81B-4098-B3B2-5C8B1C0F91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2569" y="4241271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A1FA83-5549-4475-ABDB-3D2A7C901586}"/>
                </a:ext>
              </a:extLst>
            </p:cNvPr>
            <p:cNvSpPr txBox="1"/>
            <p:nvPr/>
          </p:nvSpPr>
          <p:spPr>
            <a:xfrm>
              <a:off x="3369173" y="3570810"/>
              <a:ext cx="1098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FE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CA04E3-903A-4D9C-90F4-15B14C456780}"/>
                </a:ext>
              </a:extLst>
            </p:cNvPr>
            <p:cNvSpPr txBox="1"/>
            <p:nvPr/>
          </p:nvSpPr>
          <p:spPr>
            <a:xfrm>
              <a:off x="4732627" y="3570810"/>
              <a:ext cx="1098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assisters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6844EBF-E2CD-42C7-BE3C-42E5E51137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2881" y="5756412"/>
              <a:ext cx="2559184" cy="4556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AFF795-DA89-4E46-8DC7-01885D650211}"/>
                </a:ext>
              </a:extLst>
            </p:cNvPr>
            <p:cNvSpPr txBox="1"/>
            <p:nvPr/>
          </p:nvSpPr>
          <p:spPr>
            <a:xfrm>
              <a:off x="4355766" y="5569461"/>
              <a:ext cx="496225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>
                      <a:lumMod val="50000"/>
                    </a:schemeClr>
                  </a:solidFill>
                </a:rPr>
                <a:t>HV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B643BE1-A631-4E52-93E6-E656813D4E91}"/>
                </a:ext>
              </a:extLst>
            </p:cNvPr>
            <p:cNvSpPr/>
            <p:nvPr/>
          </p:nvSpPr>
          <p:spPr>
            <a:xfrm>
              <a:off x="8760423" y="3530618"/>
              <a:ext cx="1132360" cy="6617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E6E0C44-9617-4844-A12E-7EE8E58E0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6069" y="3196247"/>
              <a:ext cx="350302" cy="4293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B12B1A0-F9C8-49F4-B29A-F1779E44082B}"/>
                </a:ext>
              </a:extLst>
            </p:cNvPr>
            <p:cNvCxnSpPr>
              <a:cxnSpLocks/>
            </p:cNvCxnSpPr>
            <p:nvPr/>
          </p:nvCxnSpPr>
          <p:spPr>
            <a:xfrm>
              <a:off x="2213362" y="3199775"/>
              <a:ext cx="1121061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48F2255-C27E-4080-8CFE-78CB1E61CC2A}"/>
                </a:ext>
              </a:extLst>
            </p:cNvPr>
            <p:cNvSpPr txBox="1"/>
            <p:nvPr/>
          </p:nvSpPr>
          <p:spPr>
            <a:xfrm>
              <a:off x="1255443" y="3537708"/>
              <a:ext cx="1159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chemeClr val="bg1"/>
                  </a:solidFill>
                </a:rPr>
                <a:t>BM or</a:t>
              </a:r>
            </a:p>
            <a:p>
              <a:pPr algn="l"/>
              <a:r>
                <a:rPr lang="sv-SE" dirty="0" err="1">
                  <a:solidFill>
                    <a:schemeClr val="bg1"/>
                  </a:solidFill>
                </a:rPr>
                <a:t>detector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D682120-ECE1-442A-8A8E-F6F4B02DE422}"/>
                </a:ext>
              </a:extLst>
            </p:cNvPr>
            <p:cNvCxnSpPr>
              <a:cxnSpLocks/>
              <a:stCxn id="102" idx="1"/>
            </p:cNvCxnSpPr>
            <p:nvPr/>
          </p:nvCxnSpPr>
          <p:spPr>
            <a:xfrm flipH="1">
              <a:off x="4843650" y="5168929"/>
              <a:ext cx="3917432" cy="896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2DB8CFE3-882C-45E7-B070-52ABB0CE3B62}"/>
                </a:ext>
              </a:extLst>
            </p:cNvPr>
            <p:cNvCxnSpPr>
              <a:cxnSpLocks/>
              <a:stCxn id="104" idx="1"/>
            </p:cNvCxnSpPr>
            <p:nvPr/>
          </p:nvCxnSpPr>
          <p:spPr>
            <a:xfrm flipH="1">
              <a:off x="4843650" y="5735056"/>
              <a:ext cx="3917432" cy="10049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76D18C3-A0FA-484C-84A4-D0325227FD7E}"/>
                </a:ext>
              </a:extLst>
            </p:cNvPr>
            <p:cNvSpPr txBox="1"/>
            <p:nvPr/>
          </p:nvSpPr>
          <p:spPr>
            <a:xfrm>
              <a:off x="3768984" y="2731114"/>
              <a:ext cx="1774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digital, </a:t>
              </a:r>
              <a:r>
                <a:rPr lang="sv-SE" dirty="0" err="1">
                  <a:solidFill>
                    <a:srgbClr val="666666"/>
                  </a:solidFill>
                </a:rPr>
                <a:t>copper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8CE7BE6-64E6-464E-A286-865D267A30A8}"/>
                </a:ext>
              </a:extLst>
            </p:cNvPr>
            <p:cNvSpPr txBox="1"/>
            <p:nvPr/>
          </p:nvSpPr>
          <p:spPr>
            <a:xfrm>
              <a:off x="6024147" y="2740183"/>
              <a:ext cx="894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digital, </a:t>
              </a:r>
              <a:r>
                <a:rPr lang="sv-SE" dirty="0" err="1">
                  <a:solidFill>
                    <a:srgbClr val="666666"/>
                  </a:solidFill>
                </a:rPr>
                <a:t>optical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50DDC69-5109-47D2-B3A4-208AB873E3EA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H="1" flipV="1">
              <a:off x="1777726" y="4248170"/>
              <a:ext cx="19070" cy="1521344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Isosceles Triangle 122">
              <a:extLst>
                <a:ext uri="{FF2B5EF4-FFF2-40B4-BE49-F238E27FC236}">
                  <a16:creationId xmlns:a16="http://schemas.microsoft.com/office/drawing/2014/main" id="{06038C35-E9B1-4A84-92A9-2483CA6D1EB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10634" y="2078914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43DC124B-A5CE-4524-BBF3-A084BE70A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94602" y="4241271"/>
              <a:ext cx="40118" cy="60940"/>
            </a:xfrm>
            <a:prstGeom prst="triangl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F1D5245-392A-4095-B6A4-8A056712B2C1}"/>
                </a:ext>
              </a:extLst>
            </p:cNvPr>
            <p:cNvSpPr/>
            <p:nvPr/>
          </p:nvSpPr>
          <p:spPr>
            <a:xfrm rot="16200000">
              <a:off x="5987620" y="1505670"/>
              <a:ext cx="1000863" cy="1152000"/>
            </a:xfrm>
            <a:prstGeom prst="arc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6" name="Isosceles Triangle 135">
              <a:extLst>
                <a:ext uri="{FF2B5EF4-FFF2-40B4-BE49-F238E27FC236}">
                  <a16:creationId xmlns:a16="http://schemas.microsoft.com/office/drawing/2014/main" id="{50B1ED6D-2F3B-4360-88D8-5D9DDF255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4568" y="4132868"/>
              <a:ext cx="40118" cy="60940"/>
            </a:xfrm>
            <a:prstGeom prst="triangle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D369875E-19E1-49CA-81EB-A791179DD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0589" y="4140876"/>
              <a:ext cx="40118" cy="60940"/>
            </a:xfrm>
            <a:prstGeom prst="triangle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618D7844-D3E6-497B-8245-0376D9F9C26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79264" y="2122441"/>
              <a:ext cx="40118" cy="60940"/>
            </a:xfrm>
            <a:prstGeom prst="triangle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9" name="Isosceles Triangle 138">
              <a:extLst>
                <a:ext uri="{FF2B5EF4-FFF2-40B4-BE49-F238E27FC236}">
                  <a16:creationId xmlns:a16="http://schemas.microsoft.com/office/drawing/2014/main" id="{18D484A8-7D6B-4608-8867-1369337F76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20943" y="2115445"/>
              <a:ext cx="40118" cy="60940"/>
            </a:xfrm>
            <a:prstGeom prst="triangle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3113AC51-CE9D-4746-A051-77DAA3B70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7471" y="4022994"/>
              <a:ext cx="1670587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A35BB4-5942-47FE-97AC-C6C0A029D7E1}"/>
                </a:ext>
              </a:extLst>
            </p:cNvPr>
            <p:cNvSpPr txBox="1"/>
            <p:nvPr/>
          </p:nvSpPr>
          <p:spPr>
            <a:xfrm>
              <a:off x="4347220" y="4971153"/>
              <a:ext cx="48788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>
                      <a:lumMod val="50000"/>
                    </a:schemeClr>
                  </a:solidFill>
                </a:rPr>
                <a:t>LV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2ED45A2-1E03-4BFD-917B-C8C3B63A3B8F}"/>
                </a:ext>
              </a:extLst>
            </p:cNvPr>
            <p:cNvSpPr/>
            <p:nvPr/>
          </p:nvSpPr>
          <p:spPr>
            <a:xfrm>
              <a:off x="5707593" y="392276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155A962-680D-461D-B392-4C3E2B1030B9}"/>
                </a:ext>
              </a:extLst>
            </p:cNvPr>
            <p:cNvSpPr/>
            <p:nvPr/>
          </p:nvSpPr>
          <p:spPr>
            <a:xfrm>
              <a:off x="3847471" y="3932994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B26B216-7E47-4D6F-B344-66B44AB2E002}"/>
                </a:ext>
              </a:extLst>
            </p:cNvPr>
            <p:cNvSpPr/>
            <p:nvPr/>
          </p:nvSpPr>
          <p:spPr>
            <a:xfrm>
              <a:off x="7067815" y="393219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1CCD3D2-0F4D-4DC3-914A-4414F3E21161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>
              <a:off x="2311147" y="5445727"/>
              <a:ext cx="6449935" cy="3698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3595DBC-808C-45BA-BB28-CADFCA1F6CCB}"/>
                </a:ext>
              </a:extLst>
            </p:cNvPr>
            <p:cNvSpPr/>
            <p:nvPr/>
          </p:nvSpPr>
          <p:spPr>
            <a:xfrm>
              <a:off x="1913501" y="4241271"/>
              <a:ext cx="782452" cy="362123"/>
            </a:xfrm>
            <a:prstGeom prst="ellipse">
              <a:avLst/>
            </a:prstGeom>
            <a:solidFill>
              <a:srgbClr val="BAB38F"/>
            </a:solidFill>
            <a:ln>
              <a:solidFill>
                <a:srgbClr val="BAB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/>
                <a:t>env</a:t>
              </a:r>
              <a:endParaRPr lang="sv-SE" dirty="0"/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65749FDA-303C-40BC-9A8D-57EFC18FC5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4727" y="4611940"/>
              <a:ext cx="10645" cy="842334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543FE31-81CB-49D4-B004-0D710EC7D62B}"/>
                </a:ext>
              </a:extLst>
            </p:cNvPr>
            <p:cNvSpPr txBox="1"/>
            <p:nvPr/>
          </p:nvSpPr>
          <p:spPr>
            <a:xfrm>
              <a:off x="7056170" y="1498425"/>
              <a:ext cx="1329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Backend</a:t>
              </a:r>
              <a:endParaRPr lang="sv-SE" dirty="0">
                <a:solidFill>
                  <a:srgbClr val="666666"/>
                </a:solidFill>
              </a:endParaRPr>
            </a:p>
            <a:p>
              <a:pPr algn="ctr"/>
              <a:r>
                <a:rPr lang="sv-SE" dirty="0">
                  <a:solidFill>
                    <a:srgbClr val="666666"/>
                  </a:solidFill>
                </a:rPr>
                <a:t>Electronics)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75A9337E-4E56-4FFF-8FA7-EEEB0D88A21C}"/>
                </a:ext>
              </a:extLst>
            </p:cNvPr>
            <p:cNvSpPr txBox="1"/>
            <p:nvPr/>
          </p:nvSpPr>
          <p:spPr>
            <a:xfrm>
              <a:off x="7182405" y="2724809"/>
              <a:ext cx="1098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err="1">
                  <a:solidFill>
                    <a:schemeClr val="bg1"/>
                  </a:solidFill>
                </a:rPr>
                <a:t>Readout</a:t>
              </a:r>
              <a:endParaRPr lang="sv-SE" dirty="0">
                <a:solidFill>
                  <a:schemeClr val="bg1"/>
                </a:solidFill>
              </a:endParaRPr>
            </a:p>
            <a:p>
              <a:pPr algn="ctr"/>
              <a:r>
                <a:rPr lang="sv-SE" dirty="0">
                  <a:solidFill>
                    <a:schemeClr val="bg1"/>
                  </a:solidFill>
                </a:rPr>
                <a:t>Master</a:t>
              </a:r>
            </a:p>
            <a:p>
              <a:pPr algn="ctr"/>
              <a:r>
                <a:rPr lang="sv-SE" dirty="0" err="1">
                  <a:solidFill>
                    <a:schemeClr val="bg1"/>
                  </a:solidFill>
                </a:rPr>
                <a:t>Module</a:t>
              </a:r>
              <a:r>
                <a:rPr lang="sv-SE" dirty="0">
                  <a:solidFill>
                    <a:schemeClr val="bg1"/>
                  </a:solidFill>
                </a:rPr>
                <a:t>, RMM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1F3CA9CD-A8B4-4925-830D-BB3F7396B90B}"/>
                </a:ext>
              </a:extLst>
            </p:cNvPr>
            <p:cNvSpPr txBox="1"/>
            <p:nvPr/>
          </p:nvSpPr>
          <p:spPr>
            <a:xfrm>
              <a:off x="8908427" y="2346748"/>
              <a:ext cx="794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chemeClr val="bg1"/>
                  </a:solidFill>
                </a:rPr>
                <a:t>server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470B32-6956-4C2E-B77A-EB41979C0797}"/>
                </a:ext>
              </a:extLst>
            </p:cNvPr>
            <p:cNvSpPr txBox="1"/>
            <p:nvPr/>
          </p:nvSpPr>
          <p:spPr>
            <a:xfrm>
              <a:off x="7070954" y="2162082"/>
              <a:ext cx="94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 err="1">
                  <a:solidFill>
                    <a:srgbClr val="FFC000"/>
                  </a:solidFill>
                </a:rPr>
                <a:t>clock</a:t>
              </a:r>
              <a:endParaRPr lang="sv-SE" dirty="0">
                <a:solidFill>
                  <a:srgbClr val="FFC000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EB4F3FF-68FB-45EF-8DF2-788F0231F040}"/>
                </a:ext>
              </a:extLst>
            </p:cNvPr>
            <p:cNvSpPr/>
            <p:nvPr/>
          </p:nvSpPr>
          <p:spPr>
            <a:xfrm>
              <a:off x="9225635" y="3937185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54604B-A450-4571-ABBF-09C2641FBCA1}"/>
                </a:ext>
              </a:extLst>
            </p:cNvPr>
            <p:cNvSpPr txBox="1"/>
            <p:nvPr/>
          </p:nvSpPr>
          <p:spPr>
            <a:xfrm>
              <a:off x="8734443" y="3580638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280FF48-1284-4894-9109-9A9B0D339360}"/>
                </a:ext>
              </a:extLst>
            </p:cNvPr>
            <p:cNvSpPr/>
            <p:nvPr/>
          </p:nvSpPr>
          <p:spPr>
            <a:xfrm>
              <a:off x="8761082" y="5331753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2A50FB3-0BFA-44DB-98EB-F6422642EC8D}"/>
                </a:ext>
              </a:extLst>
            </p:cNvPr>
            <p:cNvSpPr/>
            <p:nvPr/>
          </p:nvSpPr>
          <p:spPr>
            <a:xfrm>
              <a:off x="8761082" y="5051257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7E8EF7D-1BD8-4789-A8E2-EE31E087B626}"/>
                </a:ext>
              </a:extLst>
            </p:cNvPr>
            <p:cNvSpPr/>
            <p:nvPr/>
          </p:nvSpPr>
          <p:spPr>
            <a:xfrm>
              <a:off x="8761082" y="5617384"/>
              <a:ext cx="1132360" cy="2353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6274DF7-6729-4FFD-9F2F-029B215DE5B7}"/>
                </a:ext>
              </a:extLst>
            </p:cNvPr>
            <p:cNvSpPr/>
            <p:nvPr/>
          </p:nvSpPr>
          <p:spPr>
            <a:xfrm>
              <a:off x="8798623" y="5088563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E936D01-DAE8-475C-8B5A-3CB1A736BE0C}"/>
                </a:ext>
              </a:extLst>
            </p:cNvPr>
            <p:cNvSpPr/>
            <p:nvPr/>
          </p:nvSpPr>
          <p:spPr>
            <a:xfrm>
              <a:off x="8801274" y="5364274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1D98E9E-FF57-43ED-A967-4C04A55E9199}"/>
                </a:ext>
              </a:extLst>
            </p:cNvPr>
            <p:cNvSpPr/>
            <p:nvPr/>
          </p:nvSpPr>
          <p:spPr>
            <a:xfrm>
              <a:off x="8800013" y="5645056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7328B86-1128-49B2-94FF-4CEDE7D9DBE4}"/>
                </a:ext>
              </a:extLst>
            </p:cNvPr>
            <p:cNvSpPr txBox="1"/>
            <p:nvPr/>
          </p:nvSpPr>
          <p:spPr>
            <a:xfrm>
              <a:off x="8812561" y="4988245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C95563E-DB50-4083-9CB2-106A30E86110}"/>
                </a:ext>
              </a:extLst>
            </p:cNvPr>
            <p:cNvSpPr txBox="1"/>
            <p:nvPr/>
          </p:nvSpPr>
          <p:spPr>
            <a:xfrm>
              <a:off x="8806474" y="5272486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7585108-AB50-43F4-BFC1-229D0B708024}"/>
                </a:ext>
              </a:extLst>
            </p:cNvPr>
            <p:cNvSpPr txBox="1"/>
            <p:nvPr/>
          </p:nvSpPr>
          <p:spPr>
            <a:xfrm>
              <a:off x="8810890" y="5541604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25A75BB7-5ED7-43AC-85B1-4AF00375E64E}"/>
                </a:ext>
              </a:extLst>
            </p:cNvPr>
            <p:cNvSpPr/>
            <p:nvPr/>
          </p:nvSpPr>
          <p:spPr>
            <a:xfrm rot="10800000">
              <a:off x="5795665" y="3303253"/>
              <a:ext cx="1365608" cy="1577793"/>
            </a:xfrm>
            <a:prstGeom prst="arc">
              <a:avLst>
                <a:gd name="adj1" fmla="val 16183269"/>
                <a:gd name="adj2" fmla="val 21560365"/>
              </a:avLst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EC2F7290-B8E2-41C8-9AF7-EF3354A5FE42}"/>
                </a:ext>
              </a:extLst>
            </p:cNvPr>
            <p:cNvSpPr/>
            <p:nvPr/>
          </p:nvSpPr>
          <p:spPr>
            <a:xfrm rot="5400000">
              <a:off x="5734507" y="3456705"/>
              <a:ext cx="1412690" cy="1440842"/>
            </a:xfrm>
            <a:prstGeom prst="arc">
              <a:avLst>
                <a:gd name="adj1" fmla="val 16327202"/>
                <a:gd name="adj2" fmla="val 21560365"/>
              </a:avLst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AD2B539-2AB7-47C3-8BC5-E69FC8A195BD}"/>
                </a:ext>
              </a:extLst>
            </p:cNvPr>
            <p:cNvSpPr txBox="1"/>
            <p:nvPr/>
          </p:nvSpPr>
          <p:spPr>
            <a:xfrm>
              <a:off x="10461377" y="4366821"/>
              <a:ext cx="1195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(</a:t>
              </a:r>
              <a:r>
                <a:rPr lang="sv-SE" dirty="0" err="1">
                  <a:solidFill>
                    <a:srgbClr val="666666"/>
                  </a:solidFill>
                </a:rPr>
                <a:t>clocked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detector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variables</a:t>
              </a:r>
              <a:r>
                <a:rPr lang="sv-SE" dirty="0">
                  <a:solidFill>
                    <a:srgbClr val="666666"/>
                  </a:solidFill>
                </a:rPr>
                <a:t>)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D1A80C6-80B8-49E0-9459-087D3A34E595}"/>
                </a:ext>
              </a:extLst>
            </p:cNvPr>
            <p:cNvSpPr/>
            <p:nvPr/>
          </p:nvSpPr>
          <p:spPr>
            <a:xfrm>
              <a:off x="8627654" y="3226032"/>
              <a:ext cx="1387546" cy="1019438"/>
            </a:xfrm>
            <a:prstGeom prst="rect">
              <a:avLst/>
            </a:prstGeom>
            <a:solidFill>
              <a:srgbClr val="61C4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C4887CD-E069-4088-A690-81BDCFAE9DAA}"/>
                </a:ext>
              </a:extLst>
            </p:cNvPr>
            <p:cNvSpPr/>
            <p:nvPr/>
          </p:nvSpPr>
          <p:spPr>
            <a:xfrm>
              <a:off x="8760423" y="3530618"/>
              <a:ext cx="1132360" cy="6617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54851-B544-43CD-9794-ED9B11C1E778}"/>
                </a:ext>
              </a:extLst>
            </p:cNvPr>
            <p:cNvSpPr/>
            <p:nvPr/>
          </p:nvSpPr>
          <p:spPr>
            <a:xfrm>
              <a:off x="9225635" y="3937185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F64CEF9-5351-4093-AA86-B16BD69C342E}"/>
                </a:ext>
              </a:extLst>
            </p:cNvPr>
            <p:cNvSpPr txBox="1"/>
            <p:nvPr/>
          </p:nvSpPr>
          <p:spPr>
            <a:xfrm>
              <a:off x="8734443" y="3580638"/>
              <a:ext cx="116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EPICS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39560E6-14EF-4C83-BD40-EEB547809487}"/>
                </a:ext>
              </a:extLst>
            </p:cNvPr>
            <p:cNvSpPr txBox="1"/>
            <p:nvPr/>
          </p:nvSpPr>
          <p:spPr>
            <a:xfrm>
              <a:off x="8912883" y="3181530"/>
              <a:ext cx="794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bg1"/>
                  </a:solidFill>
                </a:rPr>
                <a:t>server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7ADE28C-9FAA-4D63-9AC6-C78D68FFB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1048" y="3765304"/>
              <a:ext cx="489514" cy="686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9CCA633-0699-46BD-88DA-CB2303684D5D}"/>
                </a:ext>
              </a:extLst>
            </p:cNvPr>
            <p:cNvCxnSpPr>
              <a:cxnSpLocks/>
            </p:cNvCxnSpPr>
            <p:nvPr/>
          </p:nvCxnSpPr>
          <p:spPr>
            <a:xfrm>
              <a:off x="8324606" y="3776515"/>
              <a:ext cx="377251" cy="686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0373FC1-4228-473A-8AB8-85502B094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7816" y="4022994"/>
              <a:ext cx="1967771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Date Placeholder 6">
            <a:extLst>
              <a:ext uri="{FF2B5EF4-FFF2-40B4-BE49-F238E27FC236}">
                <a16:creationId xmlns:a16="http://schemas.microsoft.com/office/drawing/2014/main" id="{B2B221AA-4AD2-4856-8FA8-7058178797A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93" name="Slide Number Placeholder 1">
            <a:extLst>
              <a:ext uri="{FF2B5EF4-FFF2-40B4-BE49-F238E27FC236}">
                <a16:creationId xmlns:a16="http://schemas.microsoft.com/office/drawing/2014/main" id="{B2CCC37C-B341-47D5-A976-9704A986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7368EC6-FC23-4D38-B38B-0D24F34AF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762" y="2523888"/>
            <a:ext cx="505234" cy="216367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72ABE70-8B05-4E44-B8D4-296B92FED11F}"/>
              </a:ext>
            </a:extLst>
          </p:cNvPr>
          <p:cNvCxnSpPr>
            <a:cxnSpLocks/>
          </p:cNvCxnSpPr>
          <p:nvPr/>
        </p:nvCxnSpPr>
        <p:spPr>
          <a:xfrm flipV="1">
            <a:off x="8298534" y="2632073"/>
            <a:ext cx="1975099" cy="522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317199BF-E103-46FD-901E-D56F5FE01868}"/>
              </a:ext>
            </a:extLst>
          </p:cNvPr>
          <p:cNvSpPr/>
          <p:nvPr/>
        </p:nvSpPr>
        <p:spPr>
          <a:xfrm>
            <a:off x="3869000" y="1927186"/>
            <a:ext cx="3853328" cy="2532666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front-end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electronics</a:t>
            </a:r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the RMM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7DB1032-FC76-4B72-A7CE-B5CBC4CA2878}"/>
              </a:ext>
            </a:extLst>
          </p:cNvPr>
          <p:cNvSpPr/>
          <p:nvPr/>
        </p:nvSpPr>
        <p:spPr>
          <a:xfrm>
            <a:off x="7253931" y="647559"/>
            <a:ext cx="3853328" cy="2532666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RMM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the EFU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12F97D0-E233-4254-B9FF-389432F1F507}"/>
              </a:ext>
            </a:extLst>
          </p:cNvPr>
          <p:cNvSpPr/>
          <p:nvPr/>
        </p:nvSpPr>
        <p:spPr>
          <a:xfrm>
            <a:off x="6631049" y="3815624"/>
            <a:ext cx="3853328" cy="2532666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IOC-RMM-FEN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slow</a:t>
            </a:r>
            <a:r>
              <a:rPr lang="sv-SE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controls</a:t>
            </a:r>
            <a:endParaRPr lang="sv-SE" sz="2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529C7-E513-47DA-B4C2-785E46D703C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3D589-C82C-44D5-8DA7-4E724EEA1B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4407F0-F519-4427-9BBB-55DCC784F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05" y="1224952"/>
            <a:ext cx="10400315" cy="525031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2C53AB-E1CE-40D4-BC6A-75076C958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integration </a:t>
            </a:r>
            <a:r>
              <a:rPr lang="sv-SE" dirty="0" err="1"/>
              <a:t>efforts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3BB37-E9D2-4158-ADBC-71DC44AF267B}"/>
              </a:ext>
            </a:extLst>
          </p:cNvPr>
          <p:cNvSpPr txBox="1"/>
          <p:nvPr/>
        </p:nvSpPr>
        <p:spPr>
          <a:xfrm>
            <a:off x="1806353" y="2392670"/>
            <a:ext cx="2820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938" indent="-134938" algn="l">
              <a:buFont typeface="Arial" panose="020B0604020202020204" pitchFamily="34" charset="0"/>
              <a:buChar char="•"/>
            </a:pPr>
            <a:r>
              <a:rPr lang="en-GB" sz="1200" dirty="0"/>
              <a:t>Ioannis K, Nicholai M</a:t>
            </a:r>
          </a:p>
        </p:txBody>
      </p:sp>
    </p:spTree>
    <p:extLst>
      <p:ext uri="{BB962C8B-B14F-4D97-AF65-F5344CB8AC3E}">
        <p14:creationId xmlns:p14="http://schemas.microsoft.com/office/powerpoint/2010/main" val="8307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sv-SE" dirty="0" err="1"/>
              <a:t>ntegration</a:t>
            </a:r>
            <a:r>
              <a:rPr lang="sv-SE" dirty="0"/>
              <a:t> </a:t>
            </a:r>
            <a:r>
              <a:rPr lang="sv-SE" dirty="0" err="1"/>
              <a:t>efforts</a:t>
            </a:r>
            <a:r>
              <a:rPr lang="sv-SE" dirty="0"/>
              <a:t>, as </a:t>
            </a:r>
            <a:r>
              <a:rPr lang="sv-SE" dirty="0" err="1"/>
              <a:t>of</a:t>
            </a:r>
            <a:r>
              <a:rPr lang="sv-SE" dirty="0"/>
              <a:t> Mar24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54E5A1-9F31-4FE2-A525-B3611E8E84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50911" y="1357852"/>
            <a:ext cx="7490178" cy="512604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250DDBC-2529-4101-9A2F-4746709ABC1F}"/>
              </a:ext>
            </a:extLst>
          </p:cNvPr>
          <p:cNvSpPr/>
          <p:nvPr/>
        </p:nvSpPr>
        <p:spPr>
          <a:xfrm>
            <a:off x="6025605" y="1069675"/>
            <a:ext cx="1574267" cy="795253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front-end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electronics</a:t>
            </a:r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the RMM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CAF1AE-BDF7-4708-85E3-C088908BBF8E}"/>
              </a:ext>
            </a:extLst>
          </p:cNvPr>
          <p:cNvSpPr/>
          <p:nvPr/>
        </p:nvSpPr>
        <p:spPr>
          <a:xfrm>
            <a:off x="7272807" y="1048789"/>
            <a:ext cx="1574267" cy="795253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RMM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the EFU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9191370-9CF3-4D6B-9830-02F4D512082E}"/>
              </a:ext>
            </a:extLst>
          </p:cNvPr>
          <p:cNvSpPr/>
          <p:nvPr/>
        </p:nvSpPr>
        <p:spPr>
          <a:xfrm>
            <a:off x="8430871" y="1080329"/>
            <a:ext cx="1574267" cy="795252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IOC-RMM-FEN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slow</a:t>
            </a:r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controls</a:t>
            </a:r>
            <a:endParaRPr lang="sv-SE" sz="1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B6E635-AEB2-4EE9-AD0E-99487F5DE108}"/>
              </a:ext>
            </a:extLst>
          </p:cNvPr>
          <p:cNvSpPr/>
          <p:nvPr/>
        </p:nvSpPr>
        <p:spPr>
          <a:xfrm>
            <a:off x="4556097" y="2035533"/>
            <a:ext cx="715618" cy="4431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04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sv-SE" dirty="0" err="1"/>
              <a:t>ntegration</a:t>
            </a:r>
            <a:r>
              <a:rPr lang="sv-SE" dirty="0"/>
              <a:t> </a:t>
            </a:r>
            <a:r>
              <a:rPr lang="sv-SE" dirty="0" err="1"/>
              <a:t>efforts</a:t>
            </a:r>
            <a:r>
              <a:rPr lang="sv-SE" dirty="0"/>
              <a:t>, as </a:t>
            </a:r>
            <a:r>
              <a:rPr lang="sv-SE" dirty="0" err="1"/>
              <a:t>of</a:t>
            </a:r>
            <a:r>
              <a:rPr lang="sv-SE" dirty="0"/>
              <a:t> Sep24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653483-AFB5-4F99-A05C-B657593A44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285" y="1357852"/>
            <a:ext cx="7490178" cy="512604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F2EF28D-4F35-4818-A6D0-4531C56F21DC}"/>
              </a:ext>
            </a:extLst>
          </p:cNvPr>
          <p:cNvSpPr/>
          <p:nvPr/>
        </p:nvSpPr>
        <p:spPr>
          <a:xfrm>
            <a:off x="6025605" y="1069675"/>
            <a:ext cx="1574267" cy="795253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front-end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electronics</a:t>
            </a:r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the RMM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B010EEB-4DE0-46E6-A283-0AAA564F82D0}"/>
              </a:ext>
            </a:extLst>
          </p:cNvPr>
          <p:cNvSpPr/>
          <p:nvPr/>
        </p:nvSpPr>
        <p:spPr>
          <a:xfrm>
            <a:off x="7272807" y="1048789"/>
            <a:ext cx="1574267" cy="795253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RMM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with</a:t>
            </a:r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the EFU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618F47-3F05-4732-BF9B-0ABA9BEC5BB2}"/>
              </a:ext>
            </a:extLst>
          </p:cNvPr>
          <p:cNvSpPr/>
          <p:nvPr/>
        </p:nvSpPr>
        <p:spPr>
          <a:xfrm>
            <a:off x="8430871" y="1080329"/>
            <a:ext cx="1574267" cy="795252"/>
          </a:xfrm>
          <a:prstGeom prst="ellipse">
            <a:avLst/>
          </a:prstGeom>
          <a:solidFill>
            <a:schemeClr val="bg2">
              <a:lumMod val="95000"/>
              <a:alpha val="85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IOC-RMM-FEN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slow</a:t>
            </a:r>
            <a:r>
              <a:rPr lang="sv-S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controls</a:t>
            </a:r>
            <a:endParaRPr lang="sv-SE" sz="1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C91812-F119-45C7-B884-D7E5E7CB4A97}"/>
              </a:ext>
            </a:extLst>
          </p:cNvPr>
          <p:cNvSpPr/>
          <p:nvPr/>
        </p:nvSpPr>
        <p:spPr>
          <a:xfrm>
            <a:off x="4556097" y="2043485"/>
            <a:ext cx="715618" cy="44238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84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Firmware</a:t>
            </a:r>
            <a:r>
              <a:rPr lang="sv-SE" dirty="0"/>
              <a:t> progress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17409-B2C6-4CC7-B411-1C5BF215FA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163" y="1247024"/>
            <a:ext cx="2983168" cy="2648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EF12D-1411-42BE-94F9-185836B8BA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163" y="3935516"/>
            <a:ext cx="2981984" cy="2236488"/>
          </a:xfrm>
          <a:prstGeom prst="rect">
            <a:avLst/>
          </a:prstGeom>
        </p:spPr>
      </p:pic>
      <p:sp>
        <p:nvSpPr>
          <p:cNvPr id="14" name="Subtitle 1">
            <a:extLst>
              <a:ext uri="{FF2B5EF4-FFF2-40B4-BE49-F238E27FC236}">
                <a16:creationId xmlns:a16="http://schemas.microsoft.com/office/drawing/2014/main" id="{CF81F713-2818-4D03-B0C5-E2C62002389E}"/>
              </a:ext>
            </a:extLst>
          </p:cNvPr>
          <p:cNvSpPr txBox="1">
            <a:spLocks/>
          </p:cNvSpPr>
          <p:nvPr/>
        </p:nvSpPr>
        <p:spPr>
          <a:xfrm>
            <a:off x="1103708" y="1438102"/>
            <a:ext cx="7093523" cy="433066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RMM Firmware v1.1 (not released)</a:t>
            </a:r>
            <a:endParaRPr lang="en-US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400"/>
              </a:spcBef>
              <a:buFontTx/>
              <a:buChar char="-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Added standard networking features for DMSC neutron data Ethernet link</a:t>
            </a:r>
          </a:p>
          <a:p>
            <a:pPr marL="1200150" lvl="2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ARP support to request the EFU MAC address</a:t>
            </a:r>
          </a:p>
          <a:p>
            <a:pPr marL="1200150" lvl="2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Ping support for network diagnosis</a:t>
            </a:r>
          </a:p>
          <a:p>
            <a:pPr marL="742950" lvl="1" indent="-285750">
              <a:spcBef>
                <a:spcPts val="400"/>
              </a:spcBef>
              <a:buFontTx/>
              <a:buChar char="-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Support for all 12 rings of detector front end electronics</a:t>
            </a:r>
          </a:p>
          <a:p>
            <a:pPr marL="742950" lvl="1" indent="-285750">
              <a:spcBef>
                <a:spcPts val="400"/>
              </a:spcBef>
              <a:buFontTx/>
              <a:buChar char="-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Support for ICS development of C++ slow control API</a:t>
            </a:r>
          </a:p>
          <a:p>
            <a:pPr lvl="1">
              <a:spcBef>
                <a:spcPts val="400"/>
              </a:spcBef>
            </a:pPr>
            <a:endParaRPr lang="en-US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Work in Progress</a:t>
            </a:r>
            <a:endParaRPr lang="en-US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400"/>
              </a:spcBef>
              <a:buFontTx/>
              <a:buChar char="-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Moving to </a:t>
            </a:r>
            <a:r>
              <a:rPr lang="en-US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Artefactory</a:t>
            </a: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for release maintenance</a:t>
            </a:r>
          </a:p>
          <a:p>
            <a:pPr marL="742950" lvl="1" indent="-285750">
              <a:spcBef>
                <a:spcPts val="400"/>
              </a:spcBef>
              <a:buFontTx/>
              <a:buChar char="-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Scaling up testbeds at </a:t>
            </a:r>
            <a:r>
              <a:rPr lang="en-US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Utgård</a:t>
            </a: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to add more front ends</a:t>
            </a:r>
          </a:p>
          <a:p>
            <a:pPr marL="742950" lvl="1" indent="-285750">
              <a:spcBef>
                <a:spcPts val="400"/>
              </a:spcBef>
              <a:buFontTx/>
              <a:buChar char="-"/>
            </a:pPr>
            <a:r>
              <a:rPr lang="en-US" dirty="0">
                <a:solidFill>
                  <a:schemeClr val="tx2">
                    <a:lumMod val="65000"/>
                    <a:lumOff val="35000"/>
                  </a:schemeClr>
                </a:solidFill>
              </a:rPr>
              <a:t>Ring issues: fibers and SFP connectors needed cleaning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7C23D8-DD86-106B-820F-AE2B1F28F737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2934" y="5486933"/>
            <a:ext cx="2134451" cy="1181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43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A167-BCAA-4099-8A8B-EB0A73F6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83D23-2150-4CD1-86AB-9ADF40F8C4A8}"/>
              </a:ext>
            </a:extLst>
          </p:cNvPr>
          <p:cNvSpPr txBox="1"/>
          <p:nvPr/>
        </p:nvSpPr>
        <p:spPr>
          <a:xfrm>
            <a:off x="1195647" y="1622854"/>
            <a:ext cx="8739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Changes to the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DetG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Firmware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and integration progress</a:t>
            </a:r>
          </a:p>
          <a:p>
            <a:pPr marL="342900" indent="-342900" algn="l">
              <a:buAutoNum type="arabicPeriod"/>
            </a:pPr>
            <a:r>
              <a:rPr lang="sv-SE" dirty="0" err="1"/>
              <a:t>Beam</a:t>
            </a:r>
            <a:r>
              <a:rPr lang="sv-SE" dirty="0"/>
              <a:t> monitor </a:t>
            </a:r>
            <a:r>
              <a:rPr lang="sv-SE" dirty="0" err="1"/>
              <a:t>update</a:t>
            </a:r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Detector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update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Closing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remarks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Beam</a:t>
            </a:r>
            <a:r>
              <a:rPr lang="sv-SE" dirty="0"/>
              <a:t> monitors, I-BM, NFM, CASCADE GEM, 1D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C26A5-6958-4A00-A76F-5E7A7EBA40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020" y="3185919"/>
            <a:ext cx="4397845" cy="2425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86F1E-AAFF-428A-839A-6ABF723AD7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133" y="1589035"/>
            <a:ext cx="5248149" cy="26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A167-BCAA-4099-8A8B-EB0A73F6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83D23-2150-4CD1-86AB-9ADF40F8C4A8}"/>
              </a:ext>
            </a:extLst>
          </p:cNvPr>
          <p:cNvSpPr txBox="1"/>
          <p:nvPr/>
        </p:nvSpPr>
        <p:spPr>
          <a:xfrm>
            <a:off x="1195647" y="1622854"/>
            <a:ext cx="8739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Changes to the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Firmware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and integration progress</a:t>
            </a:r>
          </a:p>
          <a:p>
            <a:pPr marL="342900" indent="-342900" algn="l">
              <a:buAutoNum type="arabicPeriod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Beam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monitor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update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Detector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update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Closing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remarks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7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Installing an I-BM</a:t>
            </a:r>
            <a:endParaRPr lang="sv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AF7886-F466-46FC-946B-D35E3D88F0DB}"/>
              </a:ext>
            </a:extLst>
          </p:cNvPr>
          <p:cNvSpPr txBox="1"/>
          <p:nvPr/>
        </p:nvSpPr>
        <p:spPr>
          <a:xfrm>
            <a:off x="1262944" y="2049611"/>
            <a:ext cx="34988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How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difficult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could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[it] be? </a:t>
            </a:r>
          </a:p>
          <a:p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[it] =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install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an I-BM</a:t>
            </a:r>
          </a:p>
          <a:p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100s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of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hours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of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carefully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coordinated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efforts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between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10s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of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individuals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specialized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skillsets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spanning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several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disciplines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endParaRPr lang="sv-SE" sz="8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sv-SE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Installing an I-BM</a:t>
            </a:r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BFAEA6-8524-424E-A088-D8CD26A64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321" y="1509622"/>
            <a:ext cx="6060137" cy="4545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448576-FA01-45CC-A765-ACB39F6CC309}"/>
              </a:ext>
            </a:extLst>
          </p:cNvPr>
          <p:cNvSpPr txBox="1"/>
          <p:nvPr/>
        </p:nvSpPr>
        <p:spPr>
          <a:xfrm>
            <a:off x="1195647" y="3093980"/>
            <a:ext cx="34988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6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And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then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it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happens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…</a:t>
            </a:r>
            <a:endParaRPr lang="sv-SE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sv-SE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Beam</a:t>
            </a:r>
            <a:r>
              <a:rPr lang="sv-SE" dirty="0"/>
              <a:t> monitors, I-BM, NFM, CASCADE GEM, 1D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1901237-F135-4B2E-9006-1834393DAB3E}"/>
              </a:ext>
            </a:extLst>
          </p:cNvPr>
          <p:cNvGrpSpPr/>
          <p:nvPr/>
        </p:nvGrpSpPr>
        <p:grpSpPr>
          <a:xfrm>
            <a:off x="1103709" y="1762559"/>
            <a:ext cx="4715169" cy="2077791"/>
            <a:chOff x="1103709" y="1547146"/>
            <a:chExt cx="4715169" cy="207779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859D44A-B111-4979-B73A-0E5E8C0C01BB}"/>
                </a:ext>
              </a:extLst>
            </p:cNvPr>
            <p:cNvGrpSpPr/>
            <p:nvPr/>
          </p:nvGrpSpPr>
          <p:grpSpPr>
            <a:xfrm>
              <a:off x="4760896" y="1547146"/>
              <a:ext cx="1057982" cy="2004475"/>
              <a:chOff x="4522037" y="1424078"/>
              <a:chExt cx="1057982" cy="2004475"/>
            </a:xfrm>
          </p:grpSpPr>
          <p:sp>
            <p:nvSpPr>
              <p:cNvPr id="16" name="CDT Ionisation Beam Monitor (I-BM)">
                <a:extLst>
                  <a:ext uri="{FF2B5EF4-FFF2-40B4-BE49-F238E27FC236}">
                    <a16:creationId xmlns:a16="http://schemas.microsoft.com/office/drawing/2014/main" id="{65A10AF8-BFBF-DC60-5119-07A647FF5E51}"/>
                  </a:ext>
                </a:extLst>
              </p:cNvPr>
              <p:cNvSpPr txBox="1"/>
              <p:nvPr/>
            </p:nvSpPr>
            <p:spPr>
              <a:xfrm>
                <a:off x="4522037" y="1424078"/>
                <a:ext cx="1057982" cy="353943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  </a:ext>
              </a:extLst>
            </p:spPr>
            <p:txBody>
              <a:bodyPr wrap="none" lIns="38100" tIns="38100" rIns="38100" bIns="38100" anchor="ctr">
                <a:spAutoFit/>
              </a:bodyPr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hangingPunct="0"/>
                <a:r>
                  <a:rPr lang="en-US" kern="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cs typeface="Arial"/>
                    <a:sym typeface="Arial"/>
                  </a:rPr>
                  <a:t>CDT </a:t>
                </a:r>
                <a:r>
                  <a:rPr kern="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cs typeface="Arial"/>
                    <a:sym typeface="Arial"/>
                  </a:rPr>
                  <a:t>I-BM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8572ED9-0D63-60BF-E9AA-F8F567A8D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04911" y="1845835"/>
                <a:ext cx="934476" cy="1582718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BE075C-5C0F-4AF5-9D12-C7FDE9F30881}"/>
                </a:ext>
              </a:extLst>
            </p:cNvPr>
            <p:cNvSpPr txBox="1"/>
            <p:nvPr/>
          </p:nvSpPr>
          <p:spPr>
            <a:xfrm>
              <a:off x="1103709" y="1593612"/>
              <a:ext cx="382853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Counter</a:t>
              </a:r>
              <a:r>
                <a:rPr lang="sv-SE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sv-SE" dirty="0" err="1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commercial</a:t>
              </a:r>
              <a:endParaRPr lang="sv-SE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DetG</a:t>
              </a:r>
              <a:r>
                <a:rPr lang="sv-SE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 driven R&amp;D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No in-bunker </a:t>
              </a:r>
              <a:r>
                <a:rPr lang="sv-SE" dirty="0" err="1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electronics</a:t>
              </a:r>
              <a:endParaRPr lang="sv-SE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Current</a:t>
              </a:r>
              <a:r>
                <a:rPr lang="sv-SE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 mode operation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n/</a:t>
              </a:r>
              <a:r>
                <a:rPr lang="el-GR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γ </a:t>
              </a:r>
              <a:r>
                <a:rPr lang="sv-SE" kern="0" dirty="0" err="1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discrimination</a:t>
              </a:r>
              <a:endParaRPr lang="sv-SE" kern="0" dirty="0">
                <a:solidFill>
                  <a:schemeClr val="tx2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kern="0" dirty="0" err="1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Large</a:t>
              </a:r>
              <a:r>
                <a:rPr lang="sv-SE" kern="0" dirty="0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 </a:t>
              </a:r>
              <a:r>
                <a:rPr lang="sv-SE" kern="0" dirty="0" err="1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dynamic</a:t>
              </a:r>
              <a:r>
                <a:rPr lang="sv-SE" kern="0" dirty="0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 </a:t>
              </a:r>
              <a:r>
                <a:rPr lang="sv-SE" kern="0" dirty="0" err="1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range</a:t>
              </a:r>
              <a:endParaRPr lang="sv-SE" kern="0" dirty="0">
                <a:solidFill>
                  <a:schemeClr val="tx2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kern="0" dirty="0" err="1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Low</a:t>
              </a:r>
              <a:r>
                <a:rPr lang="sv-SE" kern="0" dirty="0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 material budget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AAF29A-2E51-4348-BEBE-AF131E6D5D4A}"/>
              </a:ext>
            </a:extLst>
          </p:cNvPr>
          <p:cNvGrpSpPr/>
          <p:nvPr/>
        </p:nvGrpSpPr>
        <p:grpSpPr>
          <a:xfrm>
            <a:off x="1103709" y="4238123"/>
            <a:ext cx="5269054" cy="1550644"/>
            <a:chOff x="1082194" y="3984460"/>
            <a:chExt cx="5269054" cy="155064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5ABB7DB-5CE3-4BCE-8FF7-1C759436848E}"/>
                </a:ext>
              </a:extLst>
            </p:cNvPr>
            <p:cNvGrpSpPr/>
            <p:nvPr/>
          </p:nvGrpSpPr>
          <p:grpSpPr>
            <a:xfrm>
              <a:off x="3841113" y="3984460"/>
              <a:ext cx="2510135" cy="1525158"/>
              <a:chOff x="3384707" y="3855996"/>
              <a:chExt cx="2510135" cy="152515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2C64740-DFBA-3635-12EC-85854784B0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95696" y="4231658"/>
                <a:ext cx="1774424" cy="860709"/>
              </a:xfrm>
              <a:prstGeom prst="rect">
                <a:avLst/>
              </a:prstGeom>
              <a:effectLst>
                <a:softEdge rad="12700"/>
              </a:effectLst>
            </p:spPr>
          </p:pic>
          <p:sp>
            <p:nvSpPr>
              <p:cNvPr id="17" name="CDT CASCADE GEM-based monitor">
                <a:extLst>
                  <a:ext uri="{FF2B5EF4-FFF2-40B4-BE49-F238E27FC236}">
                    <a16:creationId xmlns:a16="http://schemas.microsoft.com/office/drawing/2014/main" id="{A6C7BE37-38F0-3E06-2D24-77155810DC26}"/>
                  </a:ext>
                </a:extLst>
              </p:cNvPr>
              <p:cNvSpPr txBox="1"/>
              <p:nvPr/>
            </p:nvSpPr>
            <p:spPr>
              <a:xfrm>
                <a:off x="3384707" y="3855996"/>
                <a:ext cx="2510135" cy="353943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hangingPunct="0"/>
                <a:r>
                  <a:rPr lang="en-US" kern="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cs typeface="Arial"/>
                    <a:sym typeface="Arial"/>
                  </a:rPr>
                  <a:t>CDT </a:t>
                </a:r>
                <a:r>
                  <a:rPr kern="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cs typeface="Arial"/>
                    <a:sym typeface="Arial"/>
                  </a:rPr>
                  <a:t>CASCADE</a:t>
                </a:r>
                <a:r>
                  <a:rPr lang="en-US" kern="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cs typeface="Arial"/>
                    <a:sym typeface="Arial"/>
                  </a:rPr>
                  <a:t> GEM</a:t>
                </a: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08C37707-3850-E366-58EC-681322651C09}"/>
                  </a:ext>
                </a:extLst>
              </p:cNvPr>
              <p:cNvSpPr txBox="1"/>
              <p:nvPr/>
            </p:nvSpPr>
            <p:spPr>
              <a:xfrm>
                <a:off x="4137593" y="5034907"/>
                <a:ext cx="1654742" cy="346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="horz" wrap="square" lIns="34289" tIns="34289" rIns="34289" bIns="34289" numCol="1" spcCol="38100" rtlCol="0" anchor="t">
                <a:spAutoFit/>
              </a:bodyPr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hangingPunct="0"/>
                <a:r>
                  <a:rPr lang="en-GB" kern="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cs typeface="Arial"/>
                    <a:sym typeface="Arial"/>
                  </a:rPr>
                  <a:t>2D GEM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3C7D5D-3B88-418E-8777-C5E5455D9AF7}"/>
                </a:ext>
              </a:extLst>
            </p:cNvPr>
            <p:cNvSpPr txBox="1"/>
            <p:nvPr/>
          </p:nvSpPr>
          <p:spPr>
            <a:xfrm>
              <a:off x="1082194" y="4057776"/>
              <a:ext cx="382853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>
                  <a:solidFill>
                    <a:srgbClr val="666666"/>
                  </a:solidFill>
                </a:rPr>
                <a:t>profiler, </a:t>
              </a:r>
              <a:r>
                <a:rPr lang="sv-SE" dirty="0" err="1">
                  <a:solidFill>
                    <a:srgbClr val="666666"/>
                  </a:solidFill>
                </a:rPr>
                <a:t>commercial</a:t>
              </a:r>
              <a:endParaRPr lang="sv-SE" dirty="0">
                <a:solidFill>
                  <a:srgbClr val="666666"/>
                </a:solidFill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rgbClr val="666666"/>
                  </a:solidFill>
                </a:rPr>
                <a:t>High</a:t>
              </a:r>
              <a:r>
                <a:rPr lang="sv-SE" dirty="0">
                  <a:solidFill>
                    <a:srgbClr val="666666"/>
                  </a:solidFill>
                </a:rPr>
                <a:t> rate </a:t>
              </a:r>
              <a:r>
                <a:rPr lang="sv-SE" dirty="0" err="1">
                  <a:solidFill>
                    <a:srgbClr val="666666"/>
                  </a:solidFill>
                </a:rPr>
                <a:t>capabilities</a:t>
              </a:r>
              <a:endParaRPr lang="sv-SE" dirty="0">
                <a:solidFill>
                  <a:srgbClr val="666666"/>
                </a:solidFill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rgbClr val="666666"/>
                  </a:solidFill>
                </a:rPr>
                <a:t>Pulse</a:t>
              </a:r>
              <a:r>
                <a:rPr lang="sv-SE" dirty="0">
                  <a:solidFill>
                    <a:srgbClr val="666666"/>
                  </a:solidFill>
                </a:rPr>
                <a:t> mode operation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rgbClr val="666666"/>
                  </a:solidFill>
                </a:rPr>
                <a:t>Current</a:t>
              </a:r>
              <a:r>
                <a:rPr lang="sv-SE" dirty="0">
                  <a:solidFill>
                    <a:srgbClr val="666666"/>
                  </a:solidFill>
                </a:rPr>
                <a:t> mode operation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Good</a:t>
              </a:r>
              <a:r>
                <a:rPr lang="sv-SE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2D spatial resolution</a:t>
              </a:r>
              <a:endParaRPr lang="sv-SE" kern="0" dirty="0">
                <a:solidFill>
                  <a:schemeClr val="tx2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9A01B69-AD57-496F-9C06-851C674B8F78}"/>
              </a:ext>
            </a:extLst>
          </p:cNvPr>
          <p:cNvGrpSpPr/>
          <p:nvPr/>
        </p:nvGrpSpPr>
        <p:grpSpPr>
          <a:xfrm>
            <a:off x="6025148" y="4006205"/>
            <a:ext cx="5456996" cy="1694521"/>
            <a:chOff x="5980342" y="3789012"/>
            <a:chExt cx="5456996" cy="169452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D5A4C17-B2DA-4891-8BE8-6A6BB78F2C8A}"/>
                </a:ext>
              </a:extLst>
            </p:cNvPr>
            <p:cNvGrpSpPr/>
            <p:nvPr/>
          </p:nvGrpSpPr>
          <p:grpSpPr>
            <a:xfrm>
              <a:off x="9598360" y="3789012"/>
              <a:ext cx="1838978" cy="1656601"/>
              <a:chOff x="9650417" y="3789012"/>
              <a:chExt cx="1838978" cy="1656601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119FF71-AEC3-4E0B-86C8-824E3E402703}"/>
                  </a:ext>
                </a:extLst>
              </p:cNvPr>
              <p:cNvGrpSpPr/>
              <p:nvPr/>
            </p:nvGrpSpPr>
            <p:grpSpPr>
              <a:xfrm>
                <a:off x="9650417" y="3789012"/>
                <a:ext cx="1675270" cy="1306234"/>
                <a:chOff x="6377499" y="4344294"/>
                <a:chExt cx="1675270" cy="1306234"/>
              </a:xfrm>
            </p:grpSpPr>
            <p:sp>
              <p:nvSpPr>
                <p:cNvPr id="7" name="CDT Ionisation Beam Monitor (I-BM)">
                  <a:extLst>
                    <a:ext uri="{FF2B5EF4-FFF2-40B4-BE49-F238E27FC236}">
                      <a16:creationId xmlns:a16="http://schemas.microsoft.com/office/drawing/2014/main" id="{0F9C87D3-EDE8-0283-BCA8-F9119C48F852}"/>
                    </a:ext>
                  </a:extLst>
                </p:cNvPr>
                <p:cNvSpPr txBox="1"/>
                <p:nvPr/>
              </p:nvSpPr>
              <p:spPr>
                <a:xfrm>
                  <a:off x="7262488" y="4344294"/>
                  <a:ext cx="790281" cy="35394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    </a:ext>
                </a:extLst>
              </p:spPr>
              <p:txBody>
                <a:bodyPr wrap="none" lIns="38100" tIns="38100" rIns="38100" bIns="38100" anchor="ctr">
                  <a:spAutoFit/>
                </a:bodyPr>
                <a:lstStyle>
                  <a:defPPr>
                    <a:defRPr lang="sv-S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hangingPunct="0"/>
                  <a:r>
                    <a:rPr lang="en-US" kern="0" dirty="0">
                      <a:solidFill>
                        <a:srgbClr val="0099DC"/>
                      </a:solidFill>
                      <a:cs typeface="Arial"/>
                      <a:sym typeface="Arial"/>
                    </a:rPr>
                    <a:t>ESS 1D</a:t>
                  </a:r>
                  <a:endParaRPr kern="0" dirty="0">
                    <a:solidFill>
                      <a:srgbClr val="0099DC"/>
                    </a:solidFill>
                    <a:cs typeface="Arial"/>
                    <a:sym typeface="Arial"/>
                  </a:endParaRPr>
                </a:p>
              </p:txBody>
            </p:sp>
            <p:pic>
              <p:nvPicPr>
                <p:cNvPr id="8" name="Immagine 7">
                  <a:extLst>
                    <a:ext uri="{FF2B5EF4-FFF2-40B4-BE49-F238E27FC236}">
                      <a16:creationId xmlns:a16="http://schemas.microsoft.com/office/drawing/2014/main" id="{F7342515-5A24-3A7D-963F-9427397092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7499" y="4719737"/>
                  <a:ext cx="1654742" cy="930791"/>
                </a:xfrm>
                <a:prstGeom prst="rect">
                  <a:avLst/>
                </a:prstGeom>
                <a:effectLst>
                  <a:softEdge rad="12700"/>
                </a:effectLst>
              </p:spPr>
            </p:pic>
          </p:grpSp>
          <p:sp>
            <p:nvSpPr>
              <p:cNvPr id="21" name="TextBox 27">
                <a:extLst>
                  <a:ext uri="{FF2B5EF4-FFF2-40B4-BE49-F238E27FC236}">
                    <a16:creationId xmlns:a16="http://schemas.microsoft.com/office/drawing/2014/main" id="{8534DB9B-3A64-2177-CB66-A30B9E0CFE08}"/>
                  </a:ext>
                </a:extLst>
              </p:cNvPr>
              <p:cNvSpPr txBox="1"/>
              <p:nvPr/>
            </p:nvSpPr>
            <p:spPr>
              <a:xfrm>
                <a:off x="10248553" y="5099366"/>
                <a:ext cx="1240842" cy="346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="horz" wrap="square" lIns="34289" tIns="34289" rIns="34289" bIns="34289" numCol="1" spcCol="38100" rtlCol="0" anchor="t">
                <a:spAutoFit/>
              </a:bodyPr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hangingPunct="0"/>
                <a:r>
                  <a:rPr lang="en-GB" kern="0" dirty="0" err="1">
                    <a:solidFill>
                      <a:schemeClr val="accent1"/>
                    </a:solidFill>
                    <a:cs typeface="Arial"/>
                    <a:sym typeface="Arial"/>
                  </a:rPr>
                  <a:t>uRWELL</a:t>
                </a:r>
                <a:endParaRPr lang="en-GB" kern="0" dirty="0">
                  <a:solidFill>
                    <a:schemeClr val="accent1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94FBA3-0573-46FE-B317-AA821E18A6B5}"/>
                </a:ext>
              </a:extLst>
            </p:cNvPr>
            <p:cNvSpPr txBox="1"/>
            <p:nvPr/>
          </p:nvSpPr>
          <p:spPr>
            <a:xfrm>
              <a:off x="5980342" y="4006205"/>
              <a:ext cx="382853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>
                  <a:solidFill>
                    <a:srgbClr val="666666"/>
                  </a:solidFill>
                </a:rPr>
                <a:t>profiler, </a:t>
              </a:r>
              <a:r>
                <a:rPr lang="sv-SE" dirty="0" err="1">
                  <a:solidFill>
                    <a:srgbClr val="666666"/>
                  </a:solidFill>
                </a:rPr>
                <a:t>DetG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with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friends</a:t>
              </a:r>
              <a:endParaRPr lang="sv-SE" dirty="0">
                <a:solidFill>
                  <a:srgbClr val="666666"/>
                </a:solidFill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rgbClr val="666666"/>
                  </a:solidFill>
                </a:rPr>
                <a:t>High</a:t>
              </a:r>
              <a:r>
                <a:rPr lang="sv-SE" dirty="0">
                  <a:solidFill>
                    <a:srgbClr val="666666"/>
                  </a:solidFill>
                </a:rPr>
                <a:t> rate </a:t>
              </a:r>
              <a:r>
                <a:rPr lang="sv-SE" dirty="0" err="1">
                  <a:solidFill>
                    <a:srgbClr val="666666"/>
                  </a:solidFill>
                </a:rPr>
                <a:t>capabilities</a:t>
              </a:r>
              <a:endParaRPr lang="sv-SE" dirty="0">
                <a:solidFill>
                  <a:srgbClr val="666666"/>
                </a:solidFill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kern="0" dirty="0" err="1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Pulse</a:t>
              </a:r>
              <a:r>
                <a:rPr lang="sv-SE" kern="0" dirty="0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 mode operation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kern="0" dirty="0" err="1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Low</a:t>
              </a:r>
              <a:r>
                <a:rPr lang="sv-SE" kern="0" dirty="0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 material budget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kern="0" dirty="0" err="1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Good</a:t>
              </a:r>
              <a:r>
                <a:rPr lang="sv-SE" kern="0" dirty="0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 1D spatial resolution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E40A523-4046-4206-A408-81515C84B7BC}"/>
              </a:ext>
            </a:extLst>
          </p:cNvPr>
          <p:cNvGrpSpPr/>
          <p:nvPr/>
        </p:nvGrpSpPr>
        <p:grpSpPr>
          <a:xfrm>
            <a:off x="6026444" y="1770548"/>
            <a:ext cx="5414943" cy="1770543"/>
            <a:chOff x="6022395" y="1537079"/>
            <a:chExt cx="5414943" cy="1770543"/>
          </a:xfrm>
        </p:grpSpPr>
        <p:sp>
          <p:nvSpPr>
            <p:cNvPr id="19" name="CDT Ionisation Beam Monitor (I-BM)">
              <a:extLst>
                <a:ext uri="{FF2B5EF4-FFF2-40B4-BE49-F238E27FC236}">
                  <a16:creationId xmlns:a16="http://schemas.microsoft.com/office/drawing/2014/main" id="{048C76C2-5243-770F-BB96-1BF2B641EA5C}"/>
                </a:ext>
              </a:extLst>
            </p:cNvPr>
            <p:cNvSpPr txBox="1"/>
            <p:nvPr/>
          </p:nvSpPr>
          <p:spPr>
            <a:xfrm>
              <a:off x="10300463" y="1537079"/>
              <a:ext cx="1057982" cy="35394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hangingPunct="0"/>
              <a:r>
                <a:rPr lang="en-US" kern="0" dirty="0">
                  <a:solidFill>
                    <a:srgbClr val="0099DC"/>
                  </a:solidFill>
                  <a:cs typeface="Arial"/>
                  <a:sym typeface="Arial"/>
                </a:rPr>
                <a:t>ESS NFM </a:t>
              </a:r>
              <a:endParaRPr kern="0" dirty="0">
                <a:solidFill>
                  <a:srgbClr val="0099DC"/>
                </a:solidFill>
                <a:cs typeface="Arial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F3429F5-4714-430E-95C6-7C57F54607E1}"/>
                </a:ext>
              </a:extLst>
            </p:cNvPr>
            <p:cNvSpPr txBox="1"/>
            <p:nvPr/>
          </p:nvSpPr>
          <p:spPr>
            <a:xfrm>
              <a:off x="6022395" y="1553296"/>
              <a:ext cx="43192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rgbClr val="666666"/>
                  </a:solidFill>
                </a:rPr>
                <a:t>Counter</a:t>
              </a:r>
              <a:r>
                <a:rPr lang="sv-SE" dirty="0">
                  <a:solidFill>
                    <a:srgbClr val="666666"/>
                  </a:solidFill>
                </a:rPr>
                <a:t>, </a:t>
              </a:r>
              <a:r>
                <a:rPr lang="sv-SE" dirty="0" err="1">
                  <a:solidFill>
                    <a:srgbClr val="666666"/>
                  </a:solidFill>
                </a:rPr>
                <a:t>DetG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with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friends</a:t>
              </a:r>
              <a:endParaRPr lang="sv-SE" dirty="0">
                <a:solidFill>
                  <a:srgbClr val="666666"/>
                </a:solidFill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rgbClr val="666666"/>
                  </a:solidFill>
                </a:rPr>
                <a:t>High</a:t>
              </a:r>
              <a:r>
                <a:rPr lang="sv-SE" dirty="0">
                  <a:solidFill>
                    <a:srgbClr val="666666"/>
                  </a:solidFill>
                </a:rPr>
                <a:t> rate </a:t>
              </a:r>
              <a:r>
                <a:rPr lang="sv-SE" dirty="0" err="1">
                  <a:solidFill>
                    <a:srgbClr val="666666"/>
                  </a:solidFill>
                </a:rPr>
                <a:t>capabilities</a:t>
              </a:r>
              <a:endParaRPr lang="sv-SE" dirty="0">
                <a:solidFill>
                  <a:srgbClr val="666666"/>
                </a:solidFill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sv-SE" dirty="0" err="1">
                  <a:solidFill>
                    <a:srgbClr val="666666"/>
                  </a:solidFill>
                </a:rPr>
                <a:t>Pulse</a:t>
              </a:r>
              <a:r>
                <a:rPr lang="sv-SE" dirty="0">
                  <a:solidFill>
                    <a:srgbClr val="666666"/>
                  </a:solidFill>
                </a:rPr>
                <a:t> and </a:t>
              </a:r>
              <a:r>
                <a:rPr lang="sv-SE" dirty="0" err="1">
                  <a:solidFill>
                    <a:srgbClr val="666666"/>
                  </a:solidFill>
                </a:rPr>
                <a:t>current</a:t>
              </a:r>
              <a:r>
                <a:rPr lang="sv-SE" dirty="0">
                  <a:solidFill>
                    <a:srgbClr val="666666"/>
                  </a:solidFill>
                </a:rPr>
                <a:t> mode operation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kern="0" dirty="0" err="1">
                  <a:solidFill>
                    <a:schemeClr val="tx2">
                      <a:lumMod val="50000"/>
                      <a:lumOff val="50000"/>
                    </a:schemeClr>
                  </a:solidFill>
                  <a:cs typeface="Arial"/>
                  <a:sym typeface="Arial"/>
                </a:rPr>
                <a:t>Adaptable</a:t>
              </a:r>
              <a:r>
                <a:rPr lang="sv-SE" kern="0" dirty="0">
                  <a:solidFill>
                    <a:schemeClr val="tx2">
                      <a:lumMod val="50000"/>
                      <a:lumOff val="50000"/>
                    </a:schemeClr>
                  </a:solidFill>
                  <a:cs typeface="Arial"/>
                  <a:sym typeface="Arial"/>
                </a:rPr>
                <a:t> design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dirty="0">
                  <a:solidFill>
                    <a:srgbClr val="666666"/>
                  </a:solidFill>
                </a:rPr>
                <a:t>Huge </a:t>
              </a:r>
              <a:r>
                <a:rPr lang="sv-SE" dirty="0" err="1">
                  <a:solidFill>
                    <a:srgbClr val="666666"/>
                  </a:solidFill>
                </a:rPr>
                <a:t>dynamic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range</a:t>
              </a:r>
              <a:r>
                <a:rPr lang="sv-SE" dirty="0">
                  <a:solidFill>
                    <a:srgbClr val="666666"/>
                  </a:solidFill>
                </a:rPr>
                <a:t> (</a:t>
              </a:r>
              <a:r>
                <a:rPr lang="sv-SE" dirty="0" err="1">
                  <a:solidFill>
                    <a:srgbClr val="666666"/>
                  </a:solidFill>
                </a:rPr>
                <a:t>singles</a:t>
              </a:r>
              <a:r>
                <a:rPr lang="sv-SE" dirty="0">
                  <a:solidFill>
                    <a:srgbClr val="666666"/>
                  </a:solidFill>
                </a:rPr>
                <a:t>)</a:t>
              </a:r>
              <a:endParaRPr lang="sv-SE" kern="0" dirty="0">
                <a:solidFill>
                  <a:schemeClr val="tx2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kern="0" dirty="0" err="1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Low</a:t>
              </a:r>
              <a:r>
                <a:rPr lang="sv-SE" kern="0" dirty="0">
                  <a:solidFill>
                    <a:schemeClr val="tx2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 material budget</a:t>
              </a:r>
            </a:p>
          </p:txBody>
        </p:sp>
        <p:pic>
          <p:nvPicPr>
            <p:cNvPr id="43" name="Image" descr="Image">
              <a:extLst>
                <a:ext uri="{FF2B5EF4-FFF2-40B4-BE49-F238E27FC236}">
                  <a16:creationId xmlns:a16="http://schemas.microsoft.com/office/drawing/2014/main" id="{F583653E-C3BA-4AF3-B841-1DB755C6B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1752" y="1903497"/>
              <a:ext cx="1525586" cy="138729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9" name="TextBox 27">
            <a:extLst>
              <a:ext uri="{FF2B5EF4-FFF2-40B4-BE49-F238E27FC236}">
                <a16:creationId xmlns:a16="http://schemas.microsoft.com/office/drawing/2014/main" id="{9E78643E-2FE0-476C-A435-CED88E35F095}"/>
              </a:ext>
            </a:extLst>
          </p:cNvPr>
          <p:cNvSpPr txBox="1"/>
          <p:nvPr/>
        </p:nvSpPr>
        <p:spPr>
          <a:xfrm>
            <a:off x="9915801" y="3580833"/>
            <a:ext cx="1415702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34289" tIns="34289" rIns="34289" bIns="34289" numCol="1" spcCol="38100" rtlCol="0" anchor="t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GB" kern="0" dirty="0" err="1">
                <a:solidFill>
                  <a:schemeClr val="accent1"/>
                </a:solidFill>
                <a:cs typeface="Arial"/>
                <a:sym typeface="Arial"/>
              </a:rPr>
              <a:t>MicroMegas</a:t>
            </a:r>
            <a:endParaRPr lang="en-GB" kern="0" dirty="0">
              <a:solidFill>
                <a:schemeClr val="accent1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529C7-E513-47DA-B4C2-785E46D703C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3D589-C82C-44D5-8DA7-4E724EEA1B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2C53AB-E1CE-40D4-BC6A-75076C958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Beam</a:t>
            </a:r>
            <a:r>
              <a:rPr lang="sv-SE" dirty="0"/>
              <a:t> monitors, </a:t>
            </a:r>
            <a:r>
              <a:rPr lang="sv-SE" dirty="0" err="1"/>
              <a:t>testing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95A44-6E65-4ABF-9C1D-790883A3FF11}"/>
              </a:ext>
            </a:extLst>
          </p:cNvPr>
          <p:cNvSpPr txBox="1"/>
          <p:nvPr/>
        </p:nvSpPr>
        <p:spPr>
          <a:xfrm>
            <a:off x="1103709" y="1582702"/>
            <a:ext cx="55524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stress tests </a:t>
            </a:r>
            <a:r>
              <a:rPr lang="sv-SE" i="1" dirty="0">
                <a:solidFill>
                  <a:srgbClr val="666666"/>
                </a:solidFill>
              </a:rPr>
              <a:t>O</a:t>
            </a:r>
            <a:r>
              <a:rPr lang="sv-SE" dirty="0">
                <a:solidFill>
                  <a:srgbClr val="666666"/>
                </a:solidFill>
              </a:rPr>
              <a:t>(</a:t>
            </a:r>
            <a:r>
              <a:rPr lang="sv-SE" dirty="0" err="1">
                <a:solidFill>
                  <a:srgbClr val="666666"/>
                </a:solidFill>
              </a:rPr>
              <a:t>MGy</a:t>
            </a:r>
            <a:r>
              <a:rPr lang="sv-SE" dirty="0">
                <a:solidFill>
                  <a:srgbClr val="666666"/>
                </a:solidFill>
              </a:rPr>
              <a:t>)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CDT I-BM at IRASM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vary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electronics</a:t>
            </a:r>
            <a:r>
              <a:rPr lang="sv-SE" dirty="0">
                <a:solidFill>
                  <a:srgbClr val="666666"/>
                </a:solidFill>
              </a:rPr>
              <a:t> and </a:t>
            </a:r>
            <a:r>
              <a:rPr lang="sv-SE" dirty="0" err="1">
                <a:solidFill>
                  <a:srgbClr val="666666"/>
                </a:solidFill>
              </a:rPr>
              <a:t>mechanical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components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rgbClr val="666666"/>
                </a:solidFill>
              </a:rPr>
              <a:t>material degradation and </a:t>
            </a:r>
            <a:r>
              <a:rPr lang="sv-SE" dirty="0" err="1">
                <a:solidFill>
                  <a:srgbClr val="666666"/>
                </a:solidFill>
              </a:rPr>
              <a:t>failure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electrode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aging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structural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damage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electrical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properties</a:t>
            </a:r>
            <a:r>
              <a:rPr lang="sv-SE" dirty="0">
                <a:solidFill>
                  <a:srgbClr val="666666"/>
                </a:solidFill>
              </a:rPr>
              <a:t> loss</a:t>
            </a:r>
          </a:p>
          <a:p>
            <a:pPr marL="742950" lvl="1" indent="-285750">
              <a:buFontTx/>
              <a:buChar char="-"/>
            </a:pPr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8C8CB99-7A86-4C88-AA6C-D0A4D90294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392" y="1015472"/>
            <a:ext cx="3824389" cy="2110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24581-2C43-4A88-B0E5-67D8F6D6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420" y="2154348"/>
            <a:ext cx="1428750" cy="1428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00A11D-AA42-430A-9A82-EC7464846F62}"/>
              </a:ext>
            </a:extLst>
          </p:cNvPr>
          <p:cNvSpPr txBox="1"/>
          <p:nvPr/>
        </p:nvSpPr>
        <p:spPr>
          <a:xfrm>
            <a:off x="1103707" y="3668833"/>
            <a:ext cx="5269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soak</a:t>
            </a:r>
            <a:r>
              <a:rPr lang="sv-SE" dirty="0">
                <a:solidFill>
                  <a:srgbClr val="666666"/>
                </a:solidFill>
              </a:rPr>
              <a:t> tests </a:t>
            </a:r>
            <a:r>
              <a:rPr lang="sv-SE" i="1" dirty="0">
                <a:solidFill>
                  <a:srgbClr val="666666"/>
                </a:solidFill>
              </a:rPr>
              <a:t>O</a:t>
            </a:r>
            <a:r>
              <a:rPr lang="sv-SE" dirty="0">
                <a:solidFill>
                  <a:srgbClr val="666666"/>
                </a:solidFill>
              </a:rPr>
              <a:t>(startup)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CDT I-BM at AMOR, PSI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complete</a:t>
            </a:r>
            <a:r>
              <a:rPr lang="sv-SE" dirty="0">
                <a:solidFill>
                  <a:srgbClr val="666666"/>
                </a:solidFill>
              </a:rPr>
              <a:t> I-BM system </a:t>
            </a:r>
            <a:r>
              <a:rPr lang="sv-SE" dirty="0" err="1">
                <a:solidFill>
                  <a:srgbClr val="666666"/>
                </a:solidFill>
              </a:rPr>
              <a:t>including</a:t>
            </a:r>
            <a:r>
              <a:rPr lang="sv-SE" dirty="0">
                <a:solidFill>
                  <a:srgbClr val="666666"/>
                </a:solidFill>
              </a:rPr>
              <a:t> ESS DAQ to be </a:t>
            </a:r>
            <a:r>
              <a:rPr lang="sv-SE" dirty="0" err="1">
                <a:solidFill>
                  <a:srgbClr val="666666"/>
                </a:solidFill>
              </a:rPr>
              <a:t>installed</a:t>
            </a:r>
            <a:r>
              <a:rPr lang="sv-SE" dirty="0">
                <a:solidFill>
                  <a:srgbClr val="666666"/>
                </a:solidFill>
              </a:rPr>
              <a:t> to start operation from the </a:t>
            </a:r>
            <a:r>
              <a:rPr lang="sv-SE" dirty="0" err="1">
                <a:solidFill>
                  <a:srgbClr val="666666"/>
                </a:solidFill>
              </a:rPr>
              <a:t>next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beam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cycle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validate</a:t>
            </a:r>
            <a:r>
              <a:rPr lang="sv-SE" dirty="0">
                <a:solidFill>
                  <a:srgbClr val="666666"/>
                </a:solidFill>
              </a:rPr>
              <a:t> long-term </a:t>
            </a:r>
            <a:r>
              <a:rPr lang="sv-SE" dirty="0" err="1">
                <a:solidFill>
                  <a:srgbClr val="666666"/>
                </a:solidFill>
              </a:rPr>
              <a:t>stability</a:t>
            </a:r>
            <a:r>
              <a:rPr lang="sv-SE" dirty="0">
                <a:solidFill>
                  <a:srgbClr val="666666"/>
                </a:solidFill>
              </a:rPr>
              <a:t> and </a:t>
            </a:r>
            <a:r>
              <a:rPr lang="sv-SE" dirty="0" err="1">
                <a:solidFill>
                  <a:srgbClr val="666666"/>
                </a:solidFill>
              </a:rPr>
              <a:t>radiation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hardness</a:t>
            </a:r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13" name="Picture 6" descr="PSI Logo">
            <a:extLst>
              <a:ext uri="{FF2B5EF4-FFF2-40B4-BE49-F238E27FC236}">
                <a16:creationId xmlns:a16="http://schemas.microsoft.com/office/drawing/2014/main" id="{1BA9B6B8-88E7-4176-B5B1-4A870EB0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466" y="5266374"/>
            <a:ext cx="2133600" cy="89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61C746-7596-478C-AE43-F50B147E68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392" y="3210104"/>
            <a:ext cx="3824389" cy="28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955F36B-22B8-42D9-B6B5-E4A4B7A706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Beam</a:t>
            </a:r>
            <a:r>
              <a:rPr lang="sv-SE" dirty="0"/>
              <a:t> monitors, status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8450F4E-3062-40A1-B4F7-DCAB25905225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24</a:t>
            </a:fld>
            <a:endParaRPr lang="sv-SE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A95EB5F7-CF2F-41F5-AF41-6564436FC659}"/>
              </a:ext>
            </a:extLst>
          </p:cNvPr>
          <p:cNvSpPr txBox="1">
            <a:spLocks/>
          </p:cNvSpPr>
          <p:nvPr/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896B66-0B3A-474C-9C9C-E4F07B1F5DAD}" type="datetime1">
              <a:rPr lang="sv-SE" smtClean="0"/>
              <a:pPr/>
              <a:t>2024-10-22</a:t>
            </a:fld>
            <a:endParaRPr lang="sv-S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049BBA-19AC-4294-BA50-C5A1B80CB249}"/>
              </a:ext>
            </a:extLst>
          </p:cNvPr>
          <p:cNvSpPr txBox="1"/>
          <p:nvPr/>
        </p:nvSpPr>
        <p:spPr>
          <a:xfrm>
            <a:off x="1195647" y="1446416"/>
            <a:ext cx="438533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Monitors </a:t>
            </a:r>
            <a:r>
              <a:rPr lang="sv-SE" dirty="0" err="1">
                <a:solidFill>
                  <a:srgbClr val="666666"/>
                </a:solidFill>
              </a:rPr>
              <a:t>have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been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tested</a:t>
            </a:r>
            <a:r>
              <a:rPr lang="sv-SE" dirty="0">
                <a:solidFill>
                  <a:srgbClr val="666666"/>
                </a:solidFill>
              </a:rPr>
              <a:t>, </a:t>
            </a:r>
            <a:r>
              <a:rPr lang="sv-SE" dirty="0" err="1">
                <a:solidFill>
                  <a:srgbClr val="666666"/>
                </a:solidFill>
              </a:rPr>
              <a:t>debugged</a:t>
            </a:r>
            <a:r>
              <a:rPr lang="sv-SE" dirty="0">
                <a:solidFill>
                  <a:srgbClr val="666666"/>
                </a:solidFill>
              </a:rPr>
              <a:t> and </a:t>
            </a:r>
            <a:r>
              <a:rPr lang="sv-SE" dirty="0" err="1">
                <a:solidFill>
                  <a:srgbClr val="666666"/>
                </a:solidFill>
              </a:rPr>
              <a:t>upgraded</a:t>
            </a:r>
            <a:r>
              <a:rPr lang="sv-SE" dirty="0">
                <a:solidFill>
                  <a:srgbClr val="666666"/>
                </a:solidFill>
              </a:rPr>
              <a:t> for ODIN, TBL, BIFROST, DREAM, MAGIC</a:t>
            </a:r>
          </a:p>
          <a:p>
            <a:pPr algn="l"/>
            <a:endParaRPr lang="sv-SE" sz="8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T1 planning, </a:t>
            </a:r>
            <a:r>
              <a:rPr lang="sv-SE" dirty="0" err="1">
                <a:solidFill>
                  <a:srgbClr val="666666"/>
                </a:solidFill>
              </a:rPr>
              <a:t>procurement</a:t>
            </a:r>
            <a:r>
              <a:rPr lang="sv-SE" dirty="0">
                <a:solidFill>
                  <a:srgbClr val="666666"/>
                </a:solidFill>
              </a:rPr>
              <a:t>, and </a:t>
            </a:r>
            <a:r>
              <a:rPr lang="sv-SE" dirty="0" err="1">
                <a:solidFill>
                  <a:srgbClr val="666666"/>
                </a:solidFill>
              </a:rPr>
              <a:t>documentation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being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finalized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Moving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towards</a:t>
            </a:r>
            <a:r>
              <a:rPr lang="sv-SE" dirty="0">
                <a:solidFill>
                  <a:srgbClr val="666666"/>
                </a:solidFill>
              </a:rPr>
              <a:t> installation and </a:t>
            </a:r>
            <a:r>
              <a:rPr lang="sv-SE" dirty="0" err="1">
                <a:solidFill>
                  <a:srgbClr val="666666"/>
                </a:solidFill>
              </a:rPr>
              <a:t>energization</a:t>
            </a:r>
            <a:endParaRPr lang="sv-SE" dirty="0">
              <a:solidFill>
                <a:srgbClr val="666666"/>
              </a:solidFill>
            </a:endParaRPr>
          </a:p>
          <a:p>
            <a:pPr lvl="1"/>
            <a:endParaRPr lang="sv-SE" sz="8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The T2T3 design </a:t>
            </a:r>
            <a:r>
              <a:rPr lang="sv-SE" dirty="0" err="1">
                <a:solidFill>
                  <a:srgbClr val="666666"/>
                </a:solidFill>
              </a:rPr>
              <a:t>phase</a:t>
            </a:r>
            <a:r>
              <a:rPr lang="sv-SE" dirty="0">
                <a:solidFill>
                  <a:srgbClr val="666666"/>
                </a:solidFill>
              </a:rPr>
              <a:t> to start,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 focus on bunker BMs</a:t>
            </a: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rgbClr val="666666"/>
                </a:solidFill>
              </a:rPr>
              <a:t>NMX, T2, ESS NFM, ESS 1D </a:t>
            </a:r>
          </a:p>
          <a:p>
            <a:pPr lvl="1"/>
            <a:endParaRPr lang="sv-SE" sz="8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Instruments </a:t>
            </a:r>
            <a:r>
              <a:rPr lang="sv-SE" dirty="0" err="1">
                <a:solidFill>
                  <a:srgbClr val="666666"/>
                </a:solidFill>
              </a:rPr>
              <a:t>that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have</a:t>
            </a:r>
            <a:r>
              <a:rPr lang="sv-SE" dirty="0">
                <a:solidFill>
                  <a:srgbClr val="666666"/>
                </a:solidFill>
              </a:rPr>
              <a:t> not </a:t>
            </a:r>
            <a:r>
              <a:rPr lang="sv-SE" dirty="0" err="1">
                <a:solidFill>
                  <a:srgbClr val="666666"/>
                </a:solidFill>
              </a:rPr>
              <a:t>declared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their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intent</a:t>
            </a:r>
            <a:r>
              <a:rPr lang="sv-SE" dirty="0">
                <a:solidFill>
                  <a:srgbClr val="666666"/>
                </a:solidFill>
              </a:rPr>
              <a:t> to </a:t>
            </a:r>
            <a:r>
              <a:rPr lang="sv-SE" dirty="0" err="1">
                <a:solidFill>
                  <a:srgbClr val="666666"/>
                </a:solidFill>
              </a:rPr>
              <a:t>join</a:t>
            </a:r>
            <a:r>
              <a:rPr lang="sv-SE" dirty="0">
                <a:solidFill>
                  <a:srgbClr val="666666"/>
                </a:solidFill>
              </a:rPr>
              <a:t> the CBMP </a:t>
            </a:r>
            <a:r>
              <a:rPr lang="sv-SE" dirty="0" err="1">
                <a:solidFill>
                  <a:srgbClr val="666666"/>
                </a:solidFill>
              </a:rPr>
              <a:t>will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continue</a:t>
            </a:r>
            <a:r>
              <a:rPr lang="sv-SE" dirty="0">
                <a:solidFill>
                  <a:srgbClr val="666666"/>
                </a:solidFill>
              </a:rPr>
              <a:t> to be </a:t>
            </a:r>
            <a:r>
              <a:rPr lang="sv-SE" dirty="0" err="1">
                <a:solidFill>
                  <a:srgbClr val="666666"/>
                </a:solidFill>
              </a:rPr>
              <a:t>included</a:t>
            </a:r>
            <a:r>
              <a:rPr lang="sv-SE" dirty="0">
                <a:solidFill>
                  <a:srgbClr val="666666"/>
                </a:solidFill>
              </a:rPr>
              <a:t> in all </a:t>
            </a:r>
            <a:r>
              <a:rPr lang="sv-SE" dirty="0" err="1">
                <a:solidFill>
                  <a:srgbClr val="666666"/>
                </a:solidFill>
              </a:rPr>
              <a:t>discussions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until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they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see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dirty="0" err="1">
                <a:solidFill>
                  <a:srgbClr val="666666"/>
                </a:solidFill>
              </a:rPr>
              <a:t>light</a:t>
            </a:r>
            <a:endParaRPr lang="sv-SE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478423-15C6-47DC-85B7-BB54ED4785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356" y="1696419"/>
            <a:ext cx="6015665" cy="351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4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AEED433-4442-4934-B34E-D6282B07C37B}"/>
              </a:ext>
            </a:extLst>
          </p:cNvPr>
          <p:cNvGrpSpPr/>
          <p:nvPr/>
        </p:nvGrpSpPr>
        <p:grpSpPr>
          <a:xfrm>
            <a:off x="1103709" y="1368554"/>
            <a:ext cx="9959298" cy="5106716"/>
            <a:chOff x="1156625" y="1368554"/>
            <a:chExt cx="9959298" cy="39826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765533-F377-4F06-A827-DF7CDD7E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5647" y="1368554"/>
              <a:ext cx="9839728" cy="398267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3DFC61-321A-4CB3-8EBD-C9F82A3535AC}"/>
                </a:ext>
              </a:extLst>
            </p:cNvPr>
            <p:cNvSpPr/>
            <p:nvPr/>
          </p:nvSpPr>
          <p:spPr>
            <a:xfrm>
              <a:off x="1156625" y="3681454"/>
              <a:ext cx="9959298" cy="1669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955F36B-22B8-42D9-B6B5-E4A4B7A706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Beam</a:t>
            </a:r>
            <a:r>
              <a:rPr lang="sv-SE" dirty="0"/>
              <a:t> monitors, status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8450F4E-3062-40A1-B4F7-DCAB25905225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A95EB5F7-CF2F-41F5-AF41-6564436FC659}"/>
              </a:ext>
            </a:extLst>
          </p:cNvPr>
          <p:cNvSpPr txBox="1">
            <a:spLocks/>
          </p:cNvSpPr>
          <p:nvPr/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896B66-0B3A-474C-9C9C-E4F07B1F5DAD}" type="datetime1">
              <a:rPr lang="sv-SE" smtClean="0"/>
              <a:pPr/>
              <a:t>2024-10-22</a:t>
            </a:fld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9444D-81E0-4BA7-8D9D-135445EE5D7A}"/>
              </a:ext>
            </a:extLst>
          </p:cNvPr>
          <p:cNvSpPr txBox="1"/>
          <p:nvPr/>
        </p:nvSpPr>
        <p:spPr>
          <a:xfrm>
            <a:off x="1062183" y="5304780"/>
            <a:ext cx="833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rgbClr val="666666"/>
                </a:solidFill>
              </a:rPr>
              <a:t>Complete</a:t>
            </a:r>
            <a:r>
              <a:rPr lang="sv-SE" dirty="0">
                <a:solidFill>
                  <a:srgbClr val="666666"/>
                </a:solidFill>
              </a:rPr>
              <a:t> CBMP </a:t>
            </a:r>
            <a:r>
              <a:rPr lang="sv-SE" dirty="0" err="1">
                <a:solidFill>
                  <a:srgbClr val="666666"/>
                </a:solidFill>
              </a:rPr>
              <a:t>details</a:t>
            </a:r>
            <a:r>
              <a:rPr lang="sv-SE" dirty="0">
                <a:solidFill>
                  <a:srgbClr val="666666"/>
                </a:solidFill>
              </a:rPr>
              <a:t> at </a:t>
            </a:r>
            <a:r>
              <a:rPr lang="en-GB" dirty="0">
                <a:solidFill>
                  <a:srgbClr val="666666"/>
                </a:solidFill>
                <a:hlinkClick r:id="rId3"/>
              </a:rPr>
              <a:t>https://confluence.esss.lu.se/x/piKhEQ</a:t>
            </a: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A167-BCAA-4099-8A8B-EB0A73F6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83D23-2150-4CD1-86AB-9ADF40F8C4A8}"/>
              </a:ext>
            </a:extLst>
          </p:cNvPr>
          <p:cNvSpPr txBox="1"/>
          <p:nvPr/>
        </p:nvSpPr>
        <p:spPr>
          <a:xfrm>
            <a:off x="1195647" y="1622854"/>
            <a:ext cx="8739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Changes to the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DetG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Firmware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and integration progress</a:t>
            </a:r>
          </a:p>
          <a:p>
            <a:pPr marL="342900" indent="-342900" algn="l"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Beam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monitor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update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/>
              <a:t>Detector</a:t>
            </a:r>
            <a:r>
              <a:rPr lang="sv-SE" dirty="0"/>
              <a:t> </a:t>
            </a:r>
            <a:r>
              <a:rPr lang="sv-SE" dirty="0" err="1"/>
              <a:t>update</a:t>
            </a:r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Closing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remarks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Detector</a:t>
            </a:r>
            <a:r>
              <a:rPr lang="sv-SE" dirty="0"/>
              <a:t> </a:t>
            </a:r>
            <a:r>
              <a:rPr lang="sv-SE" dirty="0" err="1"/>
              <a:t>technology</a:t>
            </a:r>
            <a:r>
              <a:rPr lang="sv-SE" dirty="0"/>
              <a:t> </a:t>
            </a:r>
            <a:r>
              <a:rPr lang="sv-SE" dirty="0" err="1"/>
              <a:t>breakdown</a:t>
            </a:r>
            <a:endParaRPr lang="sv-S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244038-C72E-41EF-8894-860CBA73279E}"/>
              </a:ext>
            </a:extLst>
          </p:cNvPr>
          <p:cNvSpPr txBox="1"/>
          <p:nvPr/>
        </p:nvSpPr>
        <p:spPr>
          <a:xfrm>
            <a:off x="1103709" y="1575333"/>
            <a:ext cx="91560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B4C</a:t>
            </a:r>
          </a:p>
          <a:p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Closed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tubes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; Jalousie;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MultiBlade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;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MultiGrid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; planes</a:t>
            </a:r>
          </a:p>
          <a:p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LOKI; DREAM, MAGIC, HEIMDAL; TBL, ESTIA, FREIA; T-REX; BEER</a:t>
            </a:r>
          </a:p>
          <a:p>
            <a:pPr algn="l"/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He-3</a:t>
            </a:r>
          </a:p>
          <a:p>
            <a:pPr algn="l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Closed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tubes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;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Multitube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TBL, BIFROST, MIRACLES, VESPA; CSPEC</a:t>
            </a:r>
          </a:p>
          <a:p>
            <a:pPr algn="l"/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GEM</a:t>
            </a:r>
          </a:p>
          <a:p>
            <a:pPr algn="l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nGEM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;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GdGEM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TBL; NMX</a:t>
            </a:r>
          </a:p>
          <a:p>
            <a:pPr algn="l"/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Cameras and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scintillators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CMOS, TimePix3;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SoNDe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TBL, ODIN; SKADI</a:t>
            </a:r>
          </a:p>
        </p:txBody>
      </p:sp>
    </p:spTree>
    <p:extLst>
      <p:ext uri="{BB962C8B-B14F-4D97-AF65-F5344CB8AC3E}">
        <p14:creationId xmlns:p14="http://schemas.microsoft.com/office/powerpoint/2010/main" val="7547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Detector</a:t>
            </a:r>
            <a:r>
              <a:rPr lang="sv-SE" dirty="0"/>
              <a:t> </a:t>
            </a:r>
            <a:r>
              <a:rPr lang="sv-SE" dirty="0" err="1"/>
              <a:t>technology</a:t>
            </a:r>
            <a:r>
              <a:rPr lang="sv-SE" dirty="0"/>
              <a:t> </a:t>
            </a:r>
            <a:r>
              <a:rPr lang="sv-SE" dirty="0" err="1"/>
              <a:t>breakdown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D237B-DF22-7749-D5B0-62D7BB5ADB1C}"/>
              </a:ext>
            </a:extLst>
          </p:cNvPr>
          <p:cNvSpPr txBox="1"/>
          <p:nvPr/>
        </p:nvSpPr>
        <p:spPr>
          <a:xfrm>
            <a:off x="1103709" y="1575333"/>
            <a:ext cx="91560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B4C</a:t>
            </a:r>
          </a:p>
          <a:p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Closed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tubes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; Jalousie;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MultiBlade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;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MultiGrid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; planes</a:t>
            </a:r>
          </a:p>
          <a:p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LOKI; DREAM, MAGIC, HEIMDAL; TBL, ESTIA, FREIA; T-REX; BEER</a:t>
            </a:r>
          </a:p>
          <a:p>
            <a:pPr algn="l"/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He-3</a:t>
            </a:r>
          </a:p>
          <a:p>
            <a:pPr algn="l"/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Closed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tubes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Multitube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TBL, BIFROST, MIRACLES, VESPA; CSPEC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GEM</a:t>
            </a:r>
          </a:p>
          <a:p>
            <a:pPr algn="l"/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nGEM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GdGEM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TBL; NMX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Cameras and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scintillators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CMOS, TimePix3;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SoNDe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TBL, ODIN; SKADI</a:t>
            </a:r>
          </a:p>
        </p:txBody>
      </p:sp>
    </p:spTree>
    <p:extLst>
      <p:ext uri="{BB962C8B-B14F-4D97-AF65-F5344CB8AC3E}">
        <p14:creationId xmlns:p14="http://schemas.microsoft.com/office/powerpoint/2010/main" val="5753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</a:t>
            </a:r>
            <a:r>
              <a:rPr lang="sv-SE" dirty="0" err="1"/>
              <a:t>Closed</a:t>
            </a:r>
            <a:r>
              <a:rPr lang="sv-SE" dirty="0"/>
              <a:t> </a:t>
            </a:r>
            <a:r>
              <a:rPr lang="sv-SE" dirty="0" err="1"/>
              <a:t>tubes</a:t>
            </a:r>
            <a:r>
              <a:rPr lang="sv-SE" dirty="0"/>
              <a:t>, LOKI (T1)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B58F17-7ED3-4A07-A705-0D8F09D9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127" y="1184564"/>
            <a:ext cx="4399786" cy="4399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7AE30F-75A9-463F-8FD5-EC6AF8392D78}"/>
              </a:ext>
            </a:extLst>
          </p:cNvPr>
          <p:cNvSpPr txBox="1"/>
          <p:nvPr/>
        </p:nvSpPr>
        <p:spPr>
          <a:xfrm>
            <a:off x="1976952" y="4848045"/>
            <a:ext cx="823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rgbClr val="666666"/>
                </a:solidFill>
              </a:rPr>
              <a:t>InKind</a:t>
            </a:r>
            <a:r>
              <a:rPr lang="sv-SE" dirty="0">
                <a:solidFill>
                  <a:srgbClr val="666666"/>
                </a:solidFill>
              </a:rPr>
              <a:t>: </a:t>
            </a:r>
            <a:r>
              <a:rPr lang="sv-SE" dirty="0" err="1">
                <a:solidFill>
                  <a:srgbClr val="666666"/>
                </a:solidFill>
              </a:rPr>
              <a:t>sealed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resistive</a:t>
            </a:r>
            <a:r>
              <a:rPr lang="sv-SE" dirty="0">
                <a:solidFill>
                  <a:srgbClr val="666666"/>
                </a:solidFill>
              </a:rPr>
              <a:t> wire </a:t>
            </a:r>
            <a:r>
              <a:rPr lang="sv-SE" dirty="0" err="1">
                <a:solidFill>
                  <a:srgbClr val="666666"/>
                </a:solidFill>
              </a:rPr>
              <a:t>tubes</a:t>
            </a: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A167-BCAA-4099-8A8B-EB0A73F6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83D23-2150-4CD1-86AB-9ADF40F8C4A8}"/>
              </a:ext>
            </a:extLst>
          </p:cNvPr>
          <p:cNvSpPr txBox="1"/>
          <p:nvPr/>
        </p:nvSpPr>
        <p:spPr>
          <a:xfrm>
            <a:off x="1195647" y="1622854"/>
            <a:ext cx="8739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Changes to the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Firmware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and integration progress</a:t>
            </a:r>
          </a:p>
          <a:p>
            <a:pPr marL="342900" indent="-342900" algn="l"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Beam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monitor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update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Detector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update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Closing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remarks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30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</a:t>
            </a:r>
            <a:r>
              <a:rPr lang="sv-SE" dirty="0" err="1"/>
              <a:t>Closed</a:t>
            </a:r>
            <a:r>
              <a:rPr lang="sv-SE" dirty="0"/>
              <a:t> </a:t>
            </a:r>
            <a:r>
              <a:rPr lang="sv-SE" dirty="0" err="1"/>
              <a:t>tubes</a:t>
            </a:r>
            <a:r>
              <a:rPr lang="sv-SE" dirty="0"/>
              <a:t>, LOKI (T1)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A6B43F-A355-484C-92C6-4E85CE38D46D}"/>
              </a:ext>
            </a:extLst>
          </p:cNvPr>
          <p:cNvGrpSpPr/>
          <p:nvPr/>
        </p:nvGrpSpPr>
        <p:grpSpPr>
          <a:xfrm>
            <a:off x="5323682" y="1073923"/>
            <a:ext cx="5381699" cy="5044347"/>
            <a:chOff x="4754339" y="1183815"/>
            <a:chExt cx="5381699" cy="50443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3BB41A-2AB3-4CF8-A2DD-3CDA1A9B1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124" y="3596097"/>
              <a:ext cx="3354914" cy="2632065"/>
            </a:xfrm>
            <a:prstGeom prst="rect">
              <a:avLst/>
            </a:prstGeom>
          </p:spPr>
        </p:pic>
        <p:pic>
          <p:nvPicPr>
            <p:cNvPr id="14" name="Picture Placeholder 21">
              <a:extLst>
                <a:ext uri="{FF2B5EF4-FFF2-40B4-BE49-F238E27FC236}">
                  <a16:creationId xmlns:a16="http://schemas.microsoft.com/office/drawing/2014/main" id="{F21F3A99-6B08-4EED-8882-D0C1742AE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73214" y="1183815"/>
              <a:ext cx="3362824" cy="23913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8108F8-4C16-4A5D-8F9E-8CE88BFA7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339" y="1183815"/>
              <a:ext cx="1974050" cy="239134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3DC0FF-C6E5-4CCE-B90D-062548FF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339" y="3596097"/>
              <a:ext cx="1974050" cy="263206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20C92A-B4C2-4847-B6A6-9404BC7596C9}"/>
              </a:ext>
            </a:extLst>
          </p:cNvPr>
          <p:cNvSpPr txBox="1"/>
          <p:nvPr/>
        </p:nvSpPr>
        <p:spPr>
          <a:xfrm>
            <a:off x="1195647" y="1645608"/>
            <a:ext cx="38129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Installation of the UPS system in the detector Master rack complete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Cable installation well underway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Documentation for the energization of the detector Master rack under preparation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9-ring operation of the RMM with 3 CAEN 5560 digitizers under testing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Detector EPICS slow controls under testing </a:t>
            </a:r>
          </a:p>
        </p:txBody>
      </p:sp>
    </p:spTree>
    <p:extLst>
      <p:ext uri="{BB962C8B-B14F-4D97-AF65-F5344CB8AC3E}">
        <p14:creationId xmlns:p14="http://schemas.microsoft.com/office/powerpoint/2010/main" val="18759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31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Jalousie, DREAM, MAGIC, HEIMDAL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0389B6-CEC0-4A5D-98E9-E567C3F374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116" y="1547370"/>
            <a:ext cx="6193767" cy="3138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71503F-BFAF-4D72-AA36-367AD9972E92}"/>
              </a:ext>
            </a:extLst>
          </p:cNvPr>
          <p:cNvSpPr txBox="1"/>
          <p:nvPr/>
        </p:nvSpPr>
        <p:spPr>
          <a:xfrm>
            <a:off x="3894291" y="4906995"/>
            <a:ext cx="464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 err="1">
                <a:solidFill>
                  <a:srgbClr val="666666"/>
                </a:solidFill>
              </a:rPr>
              <a:t>InKind</a:t>
            </a:r>
            <a:r>
              <a:rPr lang="sv-SE" dirty="0">
                <a:solidFill>
                  <a:srgbClr val="666666"/>
                </a:solidFill>
              </a:rPr>
              <a:t>: </a:t>
            </a:r>
            <a:r>
              <a:rPr lang="sv-SE" dirty="0" err="1">
                <a:solidFill>
                  <a:srgbClr val="666666"/>
                </a:solidFill>
              </a:rPr>
              <a:t>MWPCs</a:t>
            </a:r>
            <a:r>
              <a:rPr lang="sv-SE" dirty="0">
                <a:solidFill>
                  <a:srgbClr val="666666"/>
                </a:solidFill>
              </a:rPr>
              <a:t> at </a:t>
            </a:r>
            <a:r>
              <a:rPr lang="sv-SE" dirty="0" err="1">
                <a:solidFill>
                  <a:srgbClr val="666666"/>
                </a:solidFill>
              </a:rPr>
              <a:t>shallow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inclination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angles</a:t>
            </a: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32</a:t>
            </a:fld>
            <a:endParaRPr lang="sv-S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C26945-7A29-4048-989C-253298D7FDA7}"/>
              </a:ext>
            </a:extLst>
          </p:cNvPr>
          <p:cNvGrpSpPr>
            <a:grpSpLocks noChangeAspect="1"/>
          </p:cNvGrpSpPr>
          <p:nvPr/>
        </p:nvGrpSpPr>
        <p:grpSpPr>
          <a:xfrm>
            <a:off x="5706125" y="1240422"/>
            <a:ext cx="5486991" cy="4807258"/>
            <a:chOff x="5248924" y="1051213"/>
            <a:chExt cx="5950639" cy="52134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8200A9-2A97-48E8-818B-6B9A1482A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8924" y="3700205"/>
              <a:ext cx="1951686" cy="25644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6E770F-4920-42A8-AF41-EC7D05059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8194" y="1051213"/>
              <a:ext cx="1942415" cy="25204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E3D5BE-F019-4652-A5DE-182F4A6D9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9617" y="1051213"/>
              <a:ext cx="1890366" cy="252049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25FD59-C794-4EEF-B749-B4EA15021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8990" y="1051213"/>
              <a:ext cx="1850573" cy="25204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371A2E-7C4C-4034-852B-988A3F4AF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13122" y="3700205"/>
              <a:ext cx="1923357" cy="25644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D56BA1-5693-4810-B641-F0A5EF882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992039" y="4057158"/>
              <a:ext cx="2564476" cy="1850572"/>
            </a:xfrm>
            <a:prstGeom prst="rect">
              <a:avLst/>
            </a:prstGeom>
          </p:spPr>
        </p:pic>
      </p:grp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B5F4364-45DD-4571-B81C-47983582CD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B4C, Jalousie, DREAM (T1)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A03D0-545D-44F7-8134-3A1760941F55}"/>
              </a:ext>
            </a:extLst>
          </p:cNvPr>
          <p:cNvSpPr txBox="1"/>
          <p:nvPr/>
        </p:nvSpPr>
        <p:spPr>
          <a:xfrm>
            <a:off x="1195647" y="1507975"/>
            <a:ext cx="3925909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EndCap</a:t>
            </a: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and high-resolution modules installed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In situ ground and connectivity tests performed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Detector racks installed in the final positions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UPS installation in detector Master rack ongoing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Eplan</a:t>
            </a: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for the detector racks completed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Detector cable installation to start soon</a:t>
            </a:r>
            <a:endParaRPr lang="en-US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33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Jalousie, MAGIC (T2)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CDDC41-934E-477B-B465-60687F68D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738" y="969504"/>
            <a:ext cx="1768927" cy="2863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D34373-1ADF-4D01-A09C-17AB6BAE1F9D}"/>
              </a:ext>
            </a:extLst>
          </p:cNvPr>
          <p:cNvSpPr txBox="1"/>
          <p:nvPr/>
        </p:nvSpPr>
        <p:spPr>
          <a:xfrm>
            <a:off x="4670812" y="1729285"/>
            <a:ext cx="71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5400" dirty="0">
                <a:solidFill>
                  <a:srgbClr val="666666"/>
                </a:solidFill>
              </a:rPr>
              <a:t>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CF354E-EB38-4D4D-B28A-AEBF89FB66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693" y="978755"/>
            <a:ext cx="3809612" cy="2857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B9CE46-8574-4FC1-A877-3AC6A50A9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481" y="3832563"/>
            <a:ext cx="5930836" cy="2451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2B4941-C915-43E3-AD94-979686393E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065" y="4372414"/>
            <a:ext cx="2574097" cy="17766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133782-2196-494F-A731-266C2FCE1AB7}"/>
              </a:ext>
            </a:extLst>
          </p:cNvPr>
          <p:cNvSpPr txBox="1"/>
          <p:nvPr/>
        </p:nvSpPr>
        <p:spPr>
          <a:xfrm>
            <a:off x="4670812" y="4550846"/>
            <a:ext cx="71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5400" dirty="0">
                <a:solidFill>
                  <a:srgbClr val="666666"/>
                </a:solidFill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869739-B342-4FA9-95F1-B90BB1F334C1}"/>
              </a:ext>
            </a:extLst>
          </p:cNvPr>
          <p:cNvSpPr txBox="1"/>
          <p:nvPr/>
        </p:nvSpPr>
        <p:spPr>
          <a:xfrm>
            <a:off x="887864" y="4676644"/>
            <a:ext cx="71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5400" dirty="0">
                <a:solidFill>
                  <a:srgbClr val="666666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9C2FFD-1EFF-444F-BD8B-0F2E71E00EA0}"/>
              </a:ext>
            </a:extLst>
          </p:cNvPr>
          <p:cNvSpPr txBox="1"/>
          <p:nvPr/>
        </p:nvSpPr>
        <p:spPr>
          <a:xfrm>
            <a:off x="3553677" y="4004506"/>
            <a:ext cx="71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5400" dirty="0">
                <a:solidFill>
                  <a:srgbClr val="666666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BE5E8-DB2E-46C5-803D-2655580CB91B}"/>
              </a:ext>
            </a:extLst>
          </p:cNvPr>
          <p:cNvSpPr txBox="1"/>
          <p:nvPr/>
        </p:nvSpPr>
        <p:spPr>
          <a:xfrm>
            <a:off x="1115683" y="1523830"/>
            <a:ext cx="36296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MAGIC-A detector modules are under construction at CDT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MAGIC-B detectors in hand, SIT approved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16 segments: 16 anode wires, 16 cathode strips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64 </a:t>
            </a:r>
            <a:r>
              <a:rPr lang="en-GB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ch</a:t>
            </a: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CIPix</a:t>
            </a: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ASICs</a:t>
            </a:r>
          </a:p>
        </p:txBody>
      </p:sp>
    </p:spTree>
    <p:extLst>
      <p:ext uri="{BB962C8B-B14F-4D97-AF65-F5344CB8AC3E}">
        <p14:creationId xmlns:p14="http://schemas.microsoft.com/office/powerpoint/2010/main" val="36605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34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Jalousie, HEIMDAL (T3)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CB105-1769-446F-A8A7-CB34F0F532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335" y="1733989"/>
            <a:ext cx="2143799" cy="3390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371F31-880D-4DC4-BD82-38BD8383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776" y="2527982"/>
            <a:ext cx="2852995" cy="33989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380DC8-36F1-4D8E-A131-B6D0D1F62E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862" y="931026"/>
            <a:ext cx="1677640" cy="1370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863BFA-12FC-43E6-9367-786FE10DD90F}"/>
              </a:ext>
            </a:extLst>
          </p:cNvPr>
          <p:cNvSpPr txBox="1"/>
          <p:nvPr/>
        </p:nvSpPr>
        <p:spPr>
          <a:xfrm>
            <a:off x="724404" y="4069492"/>
            <a:ext cx="4506623" cy="201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283B9-1D9B-4702-978E-4B52A40E54D6}"/>
              </a:ext>
            </a:extLst>
          </p:cNvPr>
          <p:cNvSpPr txBox="1"/>
          <p:nvPr/>
        </p:nvSpPr>
        <p:spPr>
          <a:xfrm>
            <a:off x="1107463" y="2030608"/>
            <a:ext cx="3740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Detector design very similar to MAGIC-A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12 (day1) + 22 = 34 modules, 6.7 </a:t>
            </a:r>
            <a:r>
              <a:rPr lang="en-GB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deg</a:t>
            </a: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segments, 81.6° in 2θ and 44° in </a:t>
            </a:r>
            <a:r>
              <a:rPr lang="el-GR" dirty="0">
                <a:solidFill>
                  <a:schemeClr val="tx2">
                    <a:lumMod val="65000"/>
                    <a:lumOff val="35000"/>
                  </a:schemeClr>
                </a:solidFill>
              </a:rPr>
              <a:t>φ</a:t>
            </a:r>
            <a:endParaRPr lang="en-GB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Detector IDR held Jun24, sub-TG3 Nov24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Bi-weekly detector delivery meetings have commenced</a:t>
            </a:r>
            <a:endParaRPr lang="en-US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35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Multi-</a:t>
            </a:r>
            <a:r>
              <a:rPr lang="sv-SE" dirty="0" err="1"/>
              <a:t>Blade</a:t>
            </a:r>
            <a:r>
              <a:rPr lang="sv-SE" dirty="0"/>
              <a:t>, TBL, (AMOR-PSI), ESTIA, FREIA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BBC59-71EA-45A3-AB44-28FCA9B1B4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893" y="2427818"/>
            <a:ext cx="2457331" cy="2166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743FA5-9044-4CBC-B810-338E1DF2E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98" y="1900319"/>
            <a:ext cx="5408983" cy="29829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150A29-BE7B-4C00-BE35-F13468377D65}"/>
              </a:ext>
            </a:extLst>
          </p:cNvPr>
          <p:cNvSpPr txBox="1"/>
          <p:nvPr/>
        </p:nvSpPr>
        <p:spPr>
          <a:xfrm>
            <a:off x="3894291" y="4906995"/>
            <a:ext cx="464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MWPCs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at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shallow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inclination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angles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7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A7E7A2-4BAD-423F-87B6-12BD1F824CC3}"/>
              </a:ext>
            </a:extLst>
          </p:cNvPr>
          <p:cNvGrpSpPr/>
          <p:nvPr/>
        </p:nvGrpSpPr>
        <p:grpSpPr>
          <a:xfrm>
            <a:off x="1385075" y="2736925"/>
            <a:ext cx="4118258" cy="1360942"/>
            <a:chOff x="1385075" y="2736925"/>
            <a:chExt cx="3713791" cy="120564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6BD6B69-BF62-4FEE-8468-1A3F1B33C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5075" y="2736925"/>
              <a:ext cx="3357520" cy="1205646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42FFF2B-996D-461E-AD73-2F69E72FF856}"/>
                </a:ext>
              </a:extLst>
            </p:cNvPr>
            <p:cNvGrpSpPr/>
            <p:nvPr/>
          </p:nvGrpSpPr>
          <p:grpSpPr>
            <a:xfrm>
              <a:off x="4414780" y="2896567"/>
              <a:ext cx="684086" cy="797113"/>
              <a:chOff x="4559054" y="5315589"/>
              <a:chExt cx="1179975" cy="1479786"/>
            </a:xfrm>
          </p:grpSpPr>
          <p:sp>
            <p:nvSpPr>
              <p:cNvPr id="30" name="Rettangolo 15">
                <a:extLst>
                  <a:ext uri="{FF2B5EF4-FFF2-40B4-BE49-F238E27FC236}">
                    <a16:creationId xmlns:a16="http://schemas.microsoft.com/office/drawing/2014/main" id="{ED2D9EA6-667D-4F21-B96C-D935D2D3CA8B}"/>
                  </a:ext>
                </a:extLst>
              </p:cNvPr>
              <p:cNvSpPr/>
              <p:nvPr/>
            </p:nvSpPr>
            <p:spPr>
              <a:xfrm>
                <a:off x="4559054" y="5315589"/>
                <a:ext cx="1179975" cy="147978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667"/>
              </a:p>
            </p:txBody>
          </p:sp>
          <p:grpSp>
            <p:nvGrpSpPr>
              <p:cNvPr id="31" name="Group 113">
                <a:extLst>
                  <a:ext uri="{FF2B5EF4-FFF2-40B4-BE49-F238E27FC236}">
                    <a16:creationId xmlns:a16="http://schemas.microsoft.com/office/drawing/2014/main" id="{20E17C01-4783-4805-9E3E-5681B0917A69}"/>
                  </a:ext>
                </a:extLst>
              </p:cNvPr>
              <p:cNvGrpSpPr/>
              <p:nvPr/>
            </p:nvGrpSpPr>
            <p:grpSpPr>
              <a:xfrm rot="20392131">
                <a:off x="4653286" y="5502387"/>
                <a:ext cx="944483" cy="130274"/>
                <a:chOff x="2850515" y="2977176"/>
                <a:chExt cx="2730765" cy="451824"/>
              </a:xfrm>
            </p:grpSpPr>
            <p:sp>
              <p:nvSpPr>
                <p:cNvPr id="242" name="Rectangle 114">
                  <a:extLst>
                    <a:ext uri="{FF2B5EF4-FFF2-40B4-BE49-F238E27FC236}">
                      <a16:creationId xmlns:a16="http://schemas.microsoft.com/office/drawing/2014/main" id="{B0A423AB-E311-46D2-AD01-7568F57055B8}"/>
                    </a:ext>
                  </a:extLst>
                </p:cNvPr>
                <p:cNvSpPr/>
                <p:nvPr/>
              </p:nvSpPr>
              <p:spPr>
                <a:xfrm>
                  <a:off x="2863849" y="3135722"/>
                  <a:ext cx="2717430" cy="742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43" name="Rectangle 118">
                  <a:extLst>
                    <a:ext uri="{FF2B5EF4-FFF2-40B4-BE49-F238E27FC236}">
                      <a16:creationId xmlns:a16="http://schemas.microsoft.com/office/drawing/2014/main" id="{A105F8F9-3FAE-4050-BC18-DEB0D436C803}"/>
                    </a:ext>
                  </a:extLst>
                </p:cNvPr>
                <p:cNvSpPr/>
                <p:nvPr/>
              </p:nvSpPr>
              <p:spPr>
                <a:xfrm>
                  <a:off x="3461897" y="3188456"/>
                  <a:ext cx="2119383" cy="232494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44" name="Oval 124">
                  <a:extLst>
                    <a:ext uri="{FF2B5EF4-FFF2-40B4-BE49-F238E27FC236}">
                      <a16:creationId xmlns:a16="http://schemas.microsoft.com/office/drawing/2014/main" id="{2CE90A65-18B0-4282-9A58-4EB355CCCACC}"/>
                    </a:ext>
                  </a:extLst>
                </p:cNvPr>
                <p:cNvSpPr/>
                <p:nvPr/>
              </p:nvSpPr>
              <p:spPr>
                <a:xfrm>
                  <a:off x="2850515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45" name="Oval 125">
                  <a:extLst>
                    <a:ext uri="{FF2B5EF4-FFF2-40B4-BE49-F238E27FC236}">
                      <a16:creationId xmlns:a16="http://schemas.microsoft.com/office/drawing/2014/main" id="{0A95EFC9-9F3B-47DA-A0FC-134E65BBEA26}"/>
                    </a:ext>
                  </a:extLst>
                </p:cNvPr>
                <p:cNvSpPr/>
                <p:nvPr/>
              </p:nvSpPr>
              <p:spPr>
                <a:xfrm>
                  <a:off x="2927696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46" name="Oval 126">
                  <a:extLst>
                    <a:ext uri="{FF2B5EF4-FFF2-40B4-BE49-F238E27FC236}">
                      <a16:creationId xmlns:a16="http://schemas.microsoft.com/office/drawing/2014/main" id="{11BB68A0-0C7E-4416-A986-C5EAF6E7BA1A}"/>
                    </a:ext>
                  </a:extLst>
                </p:cNvPr>
                <p:cNvSpPr/>
                <p:nvPr/>
              </p:nvSpPr>
              <p:spPr>
                <a:xfrm>
                  <a:off x="3003896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47" name="Right Triangle 127">
                  <a:extLst>
                    <a:ext uri="{FF2B5EF4-FFF2-40B4-BE49-F238E27FC236}">
                      <a16:creationId xmlns:a16="http://schemas.microsoft.com/office/drawing/2014/main" id="{AFAA0562-A6EA-4C07-A54D-598F76E7D646}"/>
                    </a:ext>
                  </a:extLst>
                </p:cNvPr>
                <p:cNvSpPr/>
                <p:nvPr/>
              </p:nvSpPr>
              <p:spPr>
                <a:xfrm rot="10800000">
                  <a:off x="2857500" y="3188455"/>
                  <a:ext cx="647696" cy="232494"/>
                </a:xfrm>
                <a:prstGeom prst="rt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48" name="Freeform 128">
                  <a:extLst>
                    <a:ext uri="{FF2B5EF4-FFF2-40B4-BE49-F238E27FC236}">
                      <a16:creationId xmlns:a16="http://schemas.microsoft.com/office/drawing/2014/main" id="{0B6BCE91-662C-48FA-B2DC-9378ABD91FFD}"/>
                    </a:ext>
                  </a:extLst>
                </p:cNvPr>
                <p:cNvSpPr/>
                <p:nvPr/>
              </p:nvSpPr>
              <p:spPr>
                <a:xfrm>
                  <a:off x="2863850" y="3200400"/>
                  <a:ext cx="2717430" cy="228600"/>
                </a:xfrm>
                <a:custGeom>
                  <a:avLst/>
                  <a:gdLst>
                    <a:gd name="connsiteX0" fmla="*/ 0 w 2714625"/>
                    <a:gd name="connsiteY0" fmla="*/ 0 h 228600"/>
                    <a:gd name="connsiteX1" fmla="*/ 638175 w 2714625"/>
                    <a:gd name="connsiteY1" fmla="*/ 228600 h 228600"/>
                    <a:gd name="connsiteX2" fmla="*/ 2714625 w 2714625"/>
                    <a:gd name="connsiteY2" fmla="*/ 225425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4625" h="228600">
                      <a:moveTo>
                        <a:pt x="0" y="0"/>
                      </a:moveTo>
                      <a:lnTo>
                        <a:pt x="638175" y="228600"/>
                      </a:lnTo>
                      <a:lnTo>
                        <a:pt x="2714625" y="225425"/>
                      </a:lnTo>
                    </a:path>
                  </a:pathLst>
                </a:custGeom>
                <a:ln w="381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49" name="Oval 129">
                  <a:extLst>
                    <a:ext uri="{FF2B5EF4-FFF2-40B4-BE49-F238E27FC236}">
                      <a16:creationId xmlns:a16="http://schemas.microsoft.com/office/drawing/2014/main" id="{D8D83992-4F1B-4574-9B08-DFA0535521DF}"/>
                    </a:ext>
                  </a:extLst>
                </p:cNvPr>
                <p:cNvSpPr/>
                <p:nvPr/>
              </p:nvSpPr>
              <p:spPr>
                <a:xfrm>
                  <a:off x="3079805" y="29801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0" name="Oval 137">
                  <a:extLst>
                    <a:ext uri="{FF2B5EF4-FFF2-40B4-BE49-F238E27FC236}">
                      <a16:creationId xmlns:a16="http://schemas.microsoft.com/office/drawing/2014/main" id="{214D2004-8907-4207-8861-1735115E1B0D}"/>
                    </a:ext>
                  </a:extLst>
                </p:cNvPr>
                <p:cNvSpPr/>
                <p:nvPr/>
              </p:nvSpPr>
              <p:spPr>
                <a:xfrm>
                  <a:off x="3156986" y="29801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1" name="Oval 139">
                  <a:extLst>
                    <a:ext uri="{FF2B5EF4-FFF2-40B4-BE49-F238E27FC236}">
                      <a16:creationId xmlns:a16="http://schemas.microsoft.com/office/drawing/2014/main" id="{7969E71B-357B-4591-8186-A80ACA12A9EB}"/>
                    </a:ext>
                  </a:extLst>
                </p:cNvPr>
                <p:cNvSpPr/>
                <p:nvPr/>
              </p:nvSpPr>
              <p:spPr>
                <a:xfrm>
                  <a:off x="3233186" y="29800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2" name="Oval 140">
                  <a:extLst>
                    <a:ext uri="{FF2B5EF4-FFF2-40B4-BE49-F238E27FC236}">
                      <a16:creationId xmlns:a16="http://schemas.microsoft.com/office/drawing/2014/main" id="{B2FA1EB1-BA23-47FF-8091-F2C750E9EE19}"/>
                    </a:ext>
                  </a:extLst>
                </p:cNvPr>
                <p:cNvSpPr/>
                <p:nvPr/>
              </p:nvSpPr>
              <p:spPr>
                <a:xfrm>
                  <a:off x="3308516" y="298221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3" name="Oval 141">
                  <a:extLst>
                    <a:ext uri="{FF2B5EF4-FFF2-40B4-BE49-F238E27FC236}">
                      <a16:creationId xmlns:a16="http://schemas.microsoft.com/office/drawing/2014/main" id="{6252A2D5-E334-41C3-AA3E-882273751769}"/>
                    </a:ext>
                  </a:extLst>
                </p:cNvPr>
                <p:cNvSpPr/>
                <p:nvPr/>
              </p:nvSpPr>
              <p:spPr>
                <a:xfrm>
                  <a:off x="3385697" y="298215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4" name="Oval 142">
                  <a:extLst>
                    <a:ext uri="{FF2B5EF4-FFF2-40B4-BE49-F238E27FC236}">
                      <a16:creationId xmlns:a16="http://schemas.microsoft.com/office/drawing/2014/main" id="{EB81A714-2AC6-40F4-B44F-E393E2B840B5}"/>
                    </a:ext>
                  </a:extLst>
                </p:cNvPr>
                <p:cNvSpPr/>
                <p:nvPr/>
              </p:nvSpPr>
              <p:spPr>
                <a:xfrm>
                  <a:off x="3461897" y="298210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5" name="Oval 143">
                  <a:extLst>
                    <a:ext uri="{FF2B5EF4-FFF2-40B4-BE49-F238E27FC236}">
                      <a16:creationId xmlns:a16="http://schemas.microsoft.com/office/drawing/2014/main" id="{729F4803-C5F1-45CA-85CC-C4F6D29FF1A1}"/>
                    </a:ext>
                  </a:extLst>
                </p:cNvPr>
                <p:cNvSpPr/>
                <p:nvPr/>
              </p:nvSpPr>
              <p:spPr>
                <a:xfrm>
                  <a:off x="3537806" y="298251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6" name="Oval 144">
                  <a:extLst>
                    <a:ext uri="{FF2B5EF4-FFF2-40B4-BE49-F238E27FC236}">
                      <a16:creationId xmlns:a16="http://schemas.microsoft.com/office/drawing/2014/main" id="{F580A53F-A914-4B71-B94E-DB8B8A352B54}"/>
                    </a:ext>
                  </a:extLst>
                </p:cNvPr>
                <p:cNvSpPr/>
                <p:nvPr/>
              </p:nvSpPr>
              <p:spPr>
                <a:xfrm>
                  <a:off x="3614987" y="298245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7" name="Oval 146">
                  <a:extLst>
                    <a:ext uri="{FF2B5EF4-FFF2-40B4-BE49-F238E27FC236}">
                      <a16:creationId xmlns:a16="http://schemas.microsoft.com/office/drawing/2014/main" id="{824F453B-3FF8-42E8-8798-3A8DC11A3F3F}"/>
                    </a:ext>
                  </a:extLst>
                </p:cNvPr>
                <p:cNvSpPr/>
                <p:nvPr/>
              </p:nvSpPr>
              <p:spPr>
                <a:xfrm>
                  <a:off x="3691187" y="29824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8" name="Oval 147">
                  <a:extLst>
                    <a:ext uri="{FF2B5EF4-FFF2-40B4-BE49-F238E27FC236}">
                      <a16:creationId xmlns:a16="http://schemas.microsoft.com/office/drawing/2014/main" id="{A4683F39-0273-40E0-A32B-60BA15D5E10C}"/>
                    </a:ext>
                  </a:extLst>
                </p:cNvPr>
                <p:cNvSpPr/>
                <p:nvPr/>
              </p:nvSpPr>
              <p:spPr>
                <a:xfrm>
                  <a:off x="3764143" y="29772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59" name="Oval 148">
                  <a:extLst>
                    <a:ext uri="{FF2B5EF4-FFF2-40B4-BE49-F238E27FC236}">
                      <a16:creationId xmlns:a16="http://schemas.microsoft.com/office/drawing/2014/main" id="{89A1F4BC-6E49-452F-8AE0-3B50A9ACE9C6}"/>
                    </a:ext>
                  </a:extLst>
                </p:cNvPr>
                <p:cNvSpPr/>
                <p:nvPr/>
              </p:nvSpPr>
              <p:spPr>
                <a:xfrm>
                  <a:off x="3841324" y="297723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0" name="Oval 149">
                  <a:extLst>
                    <a:ext uri="{FF2B5EF4-FFF2-40B4-BE49-F238E27FC236}">
                      <a16:creationId xmlns:a16="http://schemas.microsoft.com/office/drawing/2014/main" id="{578E51CB-0CEE-4E5D-BB83-7C3601EB263B}"/>
                    </a:ext>
                  </a:extLst>
                </p:cNvPr>
                <p:cNvSpPr/>
                <p:nvPr/>
              </p:nvSpPr>
              <p:spPr>
                <a:xfrm>
                  <a:off x="3917524" y="297717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1" name="Oval 150">
                  <a:extLst>
                    <a:ext uri="{FF2B5EF4-FFF2-40B4-BE49-F238E27FC236}">
                      <a16:creationId xmlns:a16="http://schemas.microsoft.com/office/drawing/2014/main" id="{78223688-06BE-4D33-B94E-83CE304E6184}"/>
                    </a:ext>
                  </a:extLst>
                </p:cNvPr>
                <p:cNvSpPr/>
                <p:nvPr/>
              </p:nvSpPr>
              <p:spPr>
                <a:xfrm>
                  <a:off x="3993433" y="297758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2" name="Oval 151">
                  <a:extLst>
                    <a:ext uri="{FF2B5EF4-FFF2-40B4-BE49-F238E27FC236}">
                      <a16:creationId xmlns:a16="http://schemas.microsoft.com/office/drawing/2014/main" id="{E8E5CF17-8691-4730-900F-280A987D52DB}"/>
                    </a:ext>
                  </a:extLst>
                </p:cNvPr>
                <p:cNvSpPr/>
                <p:nvPr/>
              </p:nvSpPr>
              <p:spPr>
                <a:xfrm>
                  <a:off x="4070614" y="297752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3" name="Oval 152">
                  <a:extLst>
                    <a:ext uri="{FF2B5EF4-FFF2-40B4-BE49-F238E27FC236}">
                      <a16:creationId xmlns:a16="http://schemas.microsoft.com/office/drawing/2014/main" id="{C018CB08-C2B5-4B09-A7C4-DF7EE4435B27}"/>
                    </a:ext>
                  </a:extLst>
                </p:cNvPr>
                <p:cNvSpPr/>
                <p:nvPr/>
              </p:nvSpPr>
              <p:spPr>
                <a:xfrm>
                  <a:off x="4146814" y="297747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4" name="Oval 153">
                  <a:extLst>
                    <a:ext uri="{FF2B5EF4-FFF2-40B4-BE49-F238E27FC236}">
                      <a16:creationId xmlns:a16="http://schemas.microsoft.com/office/drawing/2014/main" id="{07AE8BAE-EC39-43A2-921E-3D3942A3F8E2}"/>
                    </a:ext>
                  </a:extLst>
                </p:cNvPr>
                <p:cNvSpPr/>
                <p:nvPr/>
              </p:nvSpPr>
              <p:spPr>
                <a:xfrm>
                  <a:off x="4222144" y="29796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5" name="Oval 154">
                  <a:extLst>
                    <a:ext uri="{FF2B5EF4-FFF2-40B4-BE49-F238E27FC236}">
                      <a16:creationId xmlns:a16="http://schemas.microsoft.com/office/drawing/2014/main" id="{05E01B5C-9469-4530-A813-7E7CDFB96D3B}"/>
                    </a:ext>
                  </a:extLst>
                </p:cNvPr>
                <p:cNvSpPr/>
                <p:nvPr/>
              </p:nvSpPr>
              <p:spPr>
                <a:xfrm>
                  <a:off x="4299325" y="297954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6" name="Oval 155">
                  <a:extLst>
                    <a:ext uri="{FF2B5EF4-FFF2-40B4-BE49-F238E27FC236}">
                      <a16:creationId xmlns:a16="http://schemas.microsoft.com/office/drawing/2014/main" id="{E10ED853-E843-4D1B-A95F-71BBC135FB58}"/>
                    </a:ext>
                  </a:extLst>
                </p:cNvPr>
                <p:cNvSpPr/>
                <p:nvPr/>
              </p:nvSpPr>
              <p:spPr>
                <a:xfrm>
                  <a:off x="4375525" y="297949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7" name="Oval 156">
                  <a:extLst>
                    <a:ext uri="{FF2B5EF4-FFF2-40B4-BE49-F238E27FC236}">
                      <a16:creationId xmlns:a16="http://schemas.microsoft.com/office/drawing/2014/main" id="{CA0F8F9D-A2D2-4244-8504-A1802D44894F}"/>
                    </a:ext>
                  </a:extLst>
                </p:cNvPr>
                <p:cNvSpPr/>
                <p:nvPr/>
              </p:nvSpPr>
              <p:spPr>
                <a:xfrm>
                  <a:off x="4451434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8" name="Oval 157">
                  <a:extLst>
                    <a:ext uri="{FF2B5EF4-FFF2-40B4-BE49-F238E27FC236}">
                      <a16:creationId xmlns:a16="http://schemas.microsoft.com/office/drawing/2014/main" id="{705BC3DE-0FFA-4682-9B3E-1C89BB520E16}"/>
                    </a:ext>
                  </a:extLst>
                </p:cNvPr>
                <p:cNvSpPr/>
                <p:nvPr/>
              </p:nvSpPr>
              <p:spPr>
                <a:xfrm>
                  <a:off x="4528615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69" name="Oval 158">
                  <a:extLst>
                    <a:ext uri="{FF2B5EF4-FFF2-40B4-BE49-F238E27FC236}">
                      <a16:creationId xmlns:a16="http://schemas.microsoft.com/office/drawing/2014/main" id="{17C5D464-E160-44B5-BA04-FED99694663E}"/>
                    </a:ext>
                  </a:extLst>
                </p:cNvPr>
                <p:cNvSpPr/>
                <p:nvPr/>
              </p:nvSpPr>
              <p:spPr>
                <a:xfrm>
                  <a:off x="4604815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0" name="Oval 159">
                  <a:extLst>
                    <a:ext uri="{FF2B5EF4-FFF2-40B4-BE49-F238E27FC236}">
                      <a16:creationId xmlns:a16="http://schemas.microsoft.com/office/drawing/2014/main" id="{56CADE41-C7A5-4B01-B2D0-808BB14EA10D}"/>
                    </a:ext>
                  </a:extLst>
                </p:cNvPr>
                <p:cNvSpPr/>
                <p:nvPr/>
              </p:nvSpPr>
              <p:spPr>
                <a:xfrm>
                  <a:off x="4679315" y="297903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1" name="Oval 160">
                  <a:extLst>
                    <a:ext uri="{FF2B5EF4-FFF2-40B4-BE49-F238E27FC236}">
                      <a16:creationId xmlns:a16="http://schemas.microsoft.com/office/drawing/2014/main" id="{50AC80FF-7CCF-4597-A3D5-433728F880D1}"/>
                    </a:ext>
                  </a:extLst>
                </p:cNvPr>
                <p:cNvSpPr/>
                <p:nvPr/>
              </p:nvSpPr>
              <p:spPr>
                <a:xfrm>
                  <a:off x="4756496" y="297898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2" name="Oval 161">
                  <a:extLst>
                    <a:ext uri="{FF2B5EF4-FFF2-40B4-BE49-F238E27FC236}">
                      <a16:creationId xmlns:a16="http://schemas.microsoft.com/office/drawing/2014/main" id="{3B8C6A0D-D8E3-48EB-ABE2-F9CF5E0654C8}"/>
                    </a:ext>
                  </a:extLst>
                </p:cNvPr>
                <p:cNvSpPr/>
                <p:nvPr/>
              </p:nvSpPr>
              <p:spPr>
                <a:xfrm>
                  <a:off x="4832696" y="297892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3" name="Oval 162">
                  <a:extLst>
                    <a:ext uri="{FF2B5EF4-FFF2-40B4-BE49-F238E27FC236}">
                      <a16:creationId xmlns:a16="http://schemas.microsoft.com/office/drawing/2014/main" id="{4B0B2798-D326-42F3-9110-43FD38A083E7}"/>
                    </a:ext>
                  </a:extLst>
                </p:cNvPr>
                <p:cNvSpPr/>
                <p:nvPr/>
              </p:nvSpPr>
              <p:spPr>
                <a:xfrm>
                  <a:off x="4908605" y="297933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4" name="Oval 163">
                  <a:extLst>
                    <a:ext uri="{FF2B5EF4-FFF2-40B4-BE49-F238E27FC236}">
                      <a16:creationId xmlns:a16="http://schemas.microsoft.com/office/drawing/2014/main" id="{16D6AE1E-C526-4B18-B762-63AA986403B4}"/>
                    </a:ext>
                  </a:extLst>
                </p:cNvPr>
                <p:cNvSpPr/>
                <p:nvPr/>
              </p:nvSpPr>
              <p:spPr>
                <a:xfrm>
                  <a:off x="4985786" y="297928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5" name="Oval 164">
                  <a:extLst>
                    <a:ext uri="{FF2B5EF4-FFF2-40B4-BE49-F238E27FC236}">
                      <a16:creationId xmlns:a16="http://schemas.microsoft.com/office/drawing/2014/main" id="{C3F40EDB-5155-4349-8272-7EDA13CD8770}"/>
                    </a:ext>
                  </a:extLst>
                </p:cNvPr>
                <p:cNvSpPr/>
                <p:nvPr/>
              </p:nvSpPr>
              <p:spPr>
                <a:xfrm>
                  <a:off x="5061986" y="297922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6" name="Oval 165">
                  <a:extLst>
                    <a:ext uri="{FF2B5EF4-FFF2-40B4-BE49-F238E27FC236}">
                      <a16:creationId xmlns:a16="http://schemas.microsoft.com/office/drawing/2014/main" id="{B3750DB9-B5E6-440E-AAFB-EBCA3C42BEF2}"/>
                    </a:ext>
                  </a:extLst>
                </p:cNvPr>
                <p:cNvSpPr/>
                <p:nvPr/>
              </p:nvSpPr>
              <p:spPr>
                <a:xfrm>
                  <a:off x="5137316" y="298135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7" name="Oval 166">
                  <a:extLst>
                    <a:ext uri="{FF2B5EF4-FFF2-40B4-BE49-F238E27FC236}">
                      <a16:creationId xmlns:a16="http://schemas.microsoft.com/office/drawing/2014/main" id="{5B5E1FE2-8B43-4D57-98EB-DE46EEBC62A0}"/>
                    </a:ext>
                  </a:extLst>
                </p:cNvPr>
                <p:cNvSpPr/>
                <p:nvPr/>
              </p:nvSpPr>
              <p:spPr>
                <a:xfrm>
                  <a:off x="5214497" y="29812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8" name="Oval 167">
                  <a:extLst>
                    <a:ext uri="{FF2B5EF4-FFF2-40B4-BE49-F238E27FC236}">
                      <a16:creationId xmlns:a16="http://schemas.microsoft.com/office/drawing/2014/main" id="{511FA20B-4432-4092-8964-FF98495055A9}"/>
                    </a:ext>
                  </a:extLst>
                </p:cNvPr>
                <p:cNvSpPr/>
                <p:nvPr/>
              </p:nvSpPr>
              <p:spPr>
                <a:xfrm>
                  <a:off x="5290697" y="29812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79" name="Oval 168">
                  <a:extLst>
                    <a:ext uri="{FF2B5EF4-FFF2-40B4-BE49-F238E27FC236}">
                      <a16:creationId xmlns:a16="http://schemas.microsoft.com/office/drawing/2014/main" id="{D7DE8161-15CA-4FBF-BDB5-B4A417F14E3B}"/>
                    </a:ext>
                  </a:extLst>
                </p:cNvPr>
                <p:cNvSpPr/>
                <p:nvPr/>
              </p:nvSpPr>
              <p:spPr>
                <a:xfrm>
                  <a:off x="5366606" y="298164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80" name="Oval 169">
                  <a:extLst>
                    <a:ext uri="{FF2B5EF4-FFF2-40B4-BE49-F238E27FC236}">
                      <a16:creationId xmlns:a16="http://schemas.microsoft.com/office/drawing/2014/main" id="{3AFA2FA7-7735-4C2D-A7A9-6DBAF128C412}"/>
                    </a:ext>
                  </a:extLst>
                </p:cNvPr>
                <p:cNvSpPr/>
                <p:nvPr/>
              </p:nvSpPr>
              <p:spPr>
                <a:xfrm>
                  <a:off x="5443787" y="298159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81" name="Oval 170">
                  <a:extLst>
                    <a:ext uri="{FF2B5EF4-FFF2-40B4-BE49-F238E27FC236}">
                      <a16:creationId xmlns:a16="http://schemas.microsoft.com/office/drawing/2014/main" id="{8203110C-F491-4BD8-81F8-AD53AAEC02AC}"/>
                    </a:ext>
                  </a:extLst>
                </p:cNvPr>
                <p:cNvSpPr/>
                <p:nvPr/>
              </p:nvSpPr>
              <p:spPr>
                <a:xfrm>
                  <a:off x="5519987" y="298153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</p:grpSp>
          <p:grpSp>
            <p:nvGrpSpPr>
              <p:cNvPr id="32" name="Group 171">
                <a:extLst>
                  <a:ext uri="{FF2B5EF4-FFF2-40B4-BE49-F238E27FC236}">
                    <a16:creationId xmlns:a16="http://schemas.microsoft.com/office/drawing/2014/main" id="{F4C6CD0A-F7C1-4614-9B11-D00C4FEDDDF2}"/>
                  </a:ext>
                </a:extLst>
              </p:cNvPr>
              <p:cNvGrpSpPr/>
              <p:nvPr/>
            </p:nvGrpSpPr>
            <p:grpSpPr>
              <a:xfrm rot="20392131">
                <a:off x="4663274" y="5710815"/>
                <a:ext cx="944483" cy="130274"/>
                <a:chOff x="2850515" y="2977176"/>
                <a:chExt cx="2730765" cy="451824"/>
              </a:xfrm>
            </p:grpSpPr>
            <p:sp>
              <p:nvSpPr>
                <p:cNvPr id="202" name="Rectangle 172">
                  <a:extLst>
                    <a:ext uri="{FF2B5EF4-FFF2-40B4-BE49-F238E27FC236}">
                      <a16:creationId xmlns:a16="http://schemas.microsoft.com/office/drawing/2014/main" id="{ECBEE9C6-6C9A-463C-8411-870D3E740A5F}"/>
                    </a:ext>
                  </a:extLst>
                </p:cNvPr>
                <p:cNvSpPr/>
                <p:nvPr/>
              </p:nvSpPr>
              <p:spPr>
                <a:xfrm>
                  <a:off x="2863849" y="3135722"/>
                  <a:ext cx="2717430" cy="742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03" name="Rectangle 173">
                  <a:extLst>
                    <a:ext uri="{FF2B5EF4-FFF2-40B4-BE49-F238E27FC236}">
                      <a16:creationId xmlns:a16="http://schemas.microsoft.com/office/drawing/2014/main" id="{5DE6F5BC-BDC8-4B41-9EE0-3769CAB44340}"/>
                    </a:ext>
                  </a:extLst>
                </p:cNvPr>
                <p:cNvSpPr/>
                <p:nvPr/>
              </p:nvSpPr>
              <p:spPr>
                <a:xfrm>
                  <a:off x="3461897" y="3188456"/>
                  <a:ext cx="2119383" cy="232494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04" name="Oval 174">
                  <a:extLst>
                    <a:ext uri="{FF2B5EF4-FFF2-40B4-BE49-F238E27FC236}">
                      <a16:creationId xmlns:a16="http://schemas.microsoft.com/office/drawing/2014/main" id="{08E55C4F-6DA7-4339-A2A2-F303802AF639}"/>
                    </a:ext>
                  </a:extLst>
                </p:cNvPr>
                <p:cNvSpPr/>
                <p:nvPr/>
              </p:nvSpPr>
              <p:spPr>
                <a:xfrm>
                  <a:off x="2850515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05" name="Oval 175">
                  <a:extLst>
                    <a:ext uri="{FF2B5EF4-FFF2-40B4-BE49-F238E27FC236}">
                      <a16:creationId xmlns:a16="http://schemas.microsoft.com/office/drawing/2014/main" id="{CC435EE2-0C8A-4AA1-AF23-2D08C9764869}"/>
                    </a:ext>
                  </a:extLst>
                </p:cNvPr>
                <p:cNvSpPr/>
                <p:nvPr/>
              </p:nvSpPr>
              <p:spPr>
                <a:xfrm>
                  <a:off x="2927696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06" name="Oval 176">
                  <a:extLst>
                    <a:ext uri="{FF2B5EF4-FFF2-40B4-BE49-F238E27FC236}">
                      <a16:creationId xmlns:a16="http://schemas.microsoft.com/office/drawing/2014/main" id="{43D16A98-3DE6-4972-B4F1-00B793EACB91}"/>
                    </a:ext>
                  </a:extLst>
                </p:cNvPr>
                <p:cNvSpPr/>
                <p:nvPr/>
              </p:nvSpPr>
              <p:spPr>
                <a:xfrm>
                  <a:off x="3003896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07" name="Right Triangle 177">
                  <a:extLst>
                    <a:ext uri="{FF2B5EF4-FFF2-40B4-BE49-F238E27FC236}">
                      <a16:creationId xmlns:a16="http://schemas.microsoft.com/office/drawing/2014/main" id="{05ADFC26-BCF5-46D2-A4FD-C417D951781D}"/>
                    </a:ext>
                  </a:extLst>
                </p:cNvPr>
                <p:cNvSpPr/>
                <p:nvPr/>
              </p:nvSpPr>
              <p:spPr>
                <a:xfrm rot="10800000">
                  <a:off x="2857500" y="3188455"/>
                  <a:ext cx="647696" cy="232494"/>
                </a:xfrm>
                <a:prstGeom prst="rt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08" name="Freeform 178">
                  <a:extLst>
                    <a:ext uri="{FF2B5EF4-FFF2-40B4-BE49-F238E27FC236}">
                      <a16:creationId xmlns:a16="http://schemas.microsoft.com/office/drawing/2014/main" id="{CA2A587D-70C0-45AF-8F4B-27D91034286F}"/>
                    </a:ext>
                  </a:extLst>
                </p:cNvPr>
                <p:cNvSpPr/>
                <p:nvPr/>
              </p:nvSpPr>
              <p:spPr>
                <a:xfrm>
                  <a:off x="2863850" y="3200400"/>
                  <a:ext cx="2717430" cy="228600"/>
                </a:xfrm>
                <a:custGeom>
                  <a:avLst/>
                  <a:gdLst>
                    <a:gd name="connsiteX0" fmla="*/ 0 w 2714625"/>
                    <a:gd name="connsiteY0" fmla="*/ 0 h 228600"/>
                    <a:gd name="connsiteX1" fmla="*/ 638175 w 2714625"/>
                    <a:gd name="connsiteY1" fmla="*/ 228600 h 228600"/>
                    <a:gd name="connsiteX2" fmla="*/ 2714625 w 2714625"/>
                    <a:gd name="connsiteY2" fmla="*/ 225425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4625" h="228600">
                      <a:moveTo>
                        <a:pt x="0" y="0"/>
                      </a:moveTo>
                      <a:lnTo>
                        <a:pt x="638175" y="228600"/>
                      </a:lnTo>
                      <a:lnTo>
                        <a:pt x="2714625" y="225425"/>
                      </a:lnTo>
                    </a:path>
                  </a:pathLst>
                </a:custGeom>
                <a:ln w="381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09" name="Oval 179">
                  <a:extLst>
                    <a:ext uri="{FF2B5EF4-FFF2-40B4-BE49-F238E27FC236}">
                      <a16:creationId xmlns:a16="http://schemas.microsoft.com/office/drawing/2014/main" id="{98AB2739-1BF7-4097-8B7B-22DC2BFC333C}"/>
                    </a:ext>
                  </a:extLst>
                </p:cNvPr>
                <p:cNvSpPr/>
                <p:nvPr/>
              </p:nvSpPr>
              <p:spPr>
                <a:xfrm>
                  <a:off x="3079805" y="29801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0" name="Oval 180">
                  <a:extLst>
                    <a:ext uri="{FF2B5EF4-FFF2-40B4-BE49-F238E27FC236}">
                      <a16:creationId xmlns:a16="http://schemas.microsoft.com/office/drawing/2014/main" id="{BC486243-7FF6-476C-973B-BEFA8664CC65}"/>
                    </a:ext>
                  </a:extLst>
                </p:cNvPr>
                <p:cNvSpPr/>
                <p:nvPr/>
              </p:nvSpPr>
              <p:spPr>
                <a:xfrm>
                  <a:off x="3156986" y="29801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1" name="Oval 181">
                  <a:extLst>
                    <a:ext uri="{FF2B5EF4-FFF2-40B4-BE49-F238E27FC236}">
                      <a16:creationId xmlns:a16="http://schemas.microsoft.com/office/drawing/2014/main" id="{9EE38D3C-EA59-41EE-8D2E-DD51EF52A262}"/>
                    </a:ext>
                  </a:extLst>
                </p:cNvPr>
                <p:cNvSpPr/>
                <p:nvPr/>
              </p:nvSpPr>
              <p:spPr>
                <a:xfrm>
                  <a:off x="3233186" y="29800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2" name="Oval 182">
                  <a:extLst>
                    <a:ext uri="{FF2B5EF4-FFF2-40B4-BE49-F238E27FC236}">
                      <a16:creationId xmlns:a16="http://schemas.microsoft.com/office/drawing/2014/main" id="{3FB7397F-3417-4F34-BF46-89787DA5567B}"/>
                    </a:ext>
                  </a:extLst>
                </p:cNvPr>
                <p:cNvSpPr/>
                <p:nvPr/>
              </p:nvSpPr>
              <p:spPr>
                <a:xfrm>
                  <a:off x="3308516" y="298221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3" name="Oval 183">
                  <a:extLst>
                    <a:ext uri="{FF2B5EF4-FFF2-40B4-BE49-F238E27FC236}">
                      <a16:creationId xmlns:a16="http://schemas.microsoft.com/office/drawing/2014/main" id="{0F737EFD-2FA0-40F7-84AE-227A1EB2A67E}"/>
                    </a:ext>
                  </a:extLst>
                </p:cNvPr>
                <p:cNvSpPr/>
                <p:nvPr/>
              </p:nvSpPr>
              <p:spPr>
                <a:xfrm>
                  <a:off x="3385697" y="298215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4" name="Oval 184">
                  <a:extLst>
                    <a:ext uri="{FF2B5EF4-FFF2-40B4-BE49-F238E27FC236}">
                      <a16:creationId xmlns:a16="http://schemas.microsoft.com/office/drawing/2014/main" id="{9EB0F2D3-4842-46F3-8F17-479301A1AB07}"/>
                    </a:ext>
                  </a:extLst>
                </p:cNvPr>
                <p:cNvSpPr/>
                <p:nvPr/>
              </p:nvSpPr>
              <p:spPr>
                <a:xfrm>
                  <a:off x="3461897" y="298210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5" name="Oval 185">
                  <a:extLst>
                    <a:ext uri="{FF2B5EF4-FFF2-40B4-BE49-F238E27FC236}">
                      <a16:creationId xmlns:a16="http://schemas.microsoft.com/office/drawing/2014/main" id="{B3316911-B037-4BA3-A30C-1531297EFFAF}"/>
                    </a:ext>
                  </a:extLst>
                </p:cNvPr>
                <p:cNvSpPr/>
                <p:nvPr/>
              </p:nvSpPr>
              <p:spPr>
                <a:xfrm>
                  <a:off x="3537806" y="298251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6" name="Oval 186">
                  <a:extLst>
                    <a:ext uri="{FF2B5EF4-FFF2-40B4-BE49-F238E27FC236}">
                      <a16:creationId xmlns:a16="http://schemas.microsoft.com/office/drawing/2014/main" id="{05468E91-834B-4A8E-B97B-1A99B4E0360E}"/>
                    </a:ext>
                  </a:extLst>
                </p:cNvPr>
                <p:cNvSpPr/>
                <p:nvPr/>
              </p:nvSpPr>
              <p:spPr>
                <a:xfrm>
                  <a:off x="3614987" y="298245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7" name="Oval 187">
                  <a:extLst>
                    <a:ext uri="{FF2B5EF4-FFF2-40B4-BE49-F238E27FC236}">
                      <a16:creationId xmlns:a16="http://schemas.microsoft.com/office/drawing/2014/main" id="{0808724C-31E3-4003-A6DC-402C79E0A1AC}"/>
                    </a:ext>
                  </a:extLst>
                </p:cNvPr>
                <p:cNvSpPr/>
                <p:nvPr/>
              </p:nvSpPr>
              <p:spPr>
                <a:xfrm>
                  <a:off x="3691187" y="29824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8" name="Oval 188">
                  <a:extLst>
                    <a:ext uri="{FF2B5EF4-FFF2-40B4-BE49-F238E27FC236}">
                      <a16:creationId xmlns:a16="http://schemas.microsoft.com/office/drawing/2014/main" id="{CA681CA5-0201-4397-B4C5-8A87FCD3FC1C}"/>
                    </a:ext>
                  </a:extLst>
                </p:cNvPr>
                <p:cNvSpPr/>
                <p:nvPr/>
              </p:nvSpPr>
              <p:spPr>
                <a:xfrm>
                  <a:off x="3764143" y="29772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19" name="Oval 189">
                  <a:extLst>
                    <a:ext uri="{FF2B5EF4-FFF2-40B4-BE49-F238E27FC236}">
                      <a16:creationId xmlns:a16="http://schemas.microsoft.com/office/drawing/2014/main" id="{31554AFF-2782-4B37-B6EB-D59DFBBDE6EF}"/>
                    </a:ext>
                  </a:extLst>
                </p:cNvPr>
                <p:cNvSpPr/>
                <p:nvPr/>
              </p:nvSpPr>
              <p:spPr>
                <a:xfrm>
                  <a:off x="3841324" y="297723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0" name="Oval 190">
                  <a:extLst>
                    <a:ext uri="{FF2B5EF4-FFF2-40B4-BE49-F238E27FC236}">
                      <a16:creationId xmlns:a16="http://schemas.microsoft.com/office/drawing/2014/main" id="{78749B57-B022-48D4-9F68-8EE55548196E}"/>
                    </a:ext>
                  </a:extLst>
                </p:cNvPr>
                <p:cNvSpPr/>
                <p:nvPr/>
              </p:nvSpPr>
              <p:spPr>
                <a:xfrm>
                  <a:off x="3917524" y="297717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1" name="Oval 191">
                  <a:extLst>
                    <a:ext uri="{FF2B5EF4-FFF2-40B4-BE49-F238E27FC236}">
                      <a16:creationId xmlns:a16="http://schemas.microsoft.com/office/drawing/2014/main" id="{17E1EC47-4D63-4311-AE30-5C306ACE904C}"/>
                    </a:ext>
                  </a:extLst>
                </p:cNvPr>
                <p:cNvSpPr/>
                <p:nvPr/>
              </p:nvSpPr>
              <p:spPr>
                <a:xfrm>
                  <a:off x="3993433" y="297758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2" name="Oval 192">
                  <a:extLst>
                    <a:ext uri="{FF2B5EF4-FFF2-40B4-BE49-F238E27FC236}">
                      <a16:creationId xmlns:a16="http://schemas.microsoft.com/office/drawing/2014/main" id="{58DEF69B-95FA-400C-BC29-6678450D84E4}"/>
                    </a:ext>
                  </a:extLst>
                </p:cNvPr>
                <p:cNvSpPr/>
                <p:nvPr/>
              </p:nvSpPr>
              <p:spPr>
                <a:xfrm>
                  <a:off x="4070614" y="297752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3" name="Oval 193">
                  <a:extLst>
                    <a:ext uri="{FF2B5EF4-FFF2-40B4-BE49-F238E27FC236}">
                      <a16:creationId xmlns:a16="http://schemas.microsoft.com/office/drawing/2014/main" id="{70BEC350-07CD-4986-A57A-AEE30949D706}"/>
                    </a:ext>
                  </a:extLst>
                </p:cNvPr>
                <p:cNvSpPr/>
                <p:nvPr/>
              </p:nvSpPr>
              <p:spPr>
                <a:xfrm>
                  <a:off x="4146814" y="297747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4" name="Oval 194">
                  <a:extLst>
                    <a:ext uri="{FF2B5EF4-FFF2-40B4-BE49-F238E27FC236}">
                      <a16:creationId xmlns:a16="http://schemas.microsoft.com/office/drawing/2014/main" id="{149D667E-932B-40B8-A6B6-A46235E5D022}"/>
                    </a:ext>
                  </a:extLst>
                </p:cNvPr>
                <p:cNvSpPr/>
                <p:nvPr/>
              </p:nvSpPr>
              <p:spPr>
                <a:xfrm>
                  <a:off x="4222144" y="29796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5" name="Oval 195">
                  <a:extLst>
                    <a:ext uri="{FF2B5EF4-FFF2-40B4-BE49-F238E27FC236}">
                      <a16:creationId xmlns:a16="http://schemas.microsoft.com/office/drawing/2014/main" id="{4834BD2F-A214-44EB-9C45-D754C7BCAA5D}"/>
                    </a:ext>
                  </a:extLst>
                </p:cNvPr>
                <p:cNvSpPr/>
                <p:nvPr/>
              </p:nvSpPr>
              <p:spPr>
                <a:xfrm>
                  <a:off x="4299325" y="297954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6" name="Oval 196">
                  <a:extLst>
                    <a:ext uri="{FF2B5EF4-FFF2-40B4-BE49-F238E27FC236}">
                      <a16:creationId xmlns:a16="http://schemas.microsoft.com/office/drawing/2014/main" id="{AF237D5C-7DC9-48E0-991E-9D42368BEA8C}"/>
                    </a:ext>
                  </a:extLst>
                </p:cNvPr>
                <p:cNvSpPr/>
                <p:nvPr/>
              </p:nvSpPr>
              <p:spPr>
                <a:xfrm>
                  <a:off x="4375525" y="297949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7" name="Oval 197">
                  <a:extLst>
                    <a:ext uri="{FF2B5EF4-FFF2-40B4-BE49-F238E27FC236}">
                      <a16:creationId xmlns:a16="http://schemas.microsoft.com/office/drawing/2014/main" id="{D7A25623-CA8B-4FB0-A449-6D326EEDB15B}"/>
                    </a:ext>
                  </a:extLst>
                </p:cNvPr>
                <p:cNvSpPr/>
                <p:nvPr/>
              </p:nvSpPr>
              <p:spPr>
                <a:xfrm>
                  <a:off x="4451434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8" name="Oval 198">
                  <a:extLst>
                    <a:ext uri="{FF2B5EF4-FFF2-40B4-BE49-F238E27FC236}">
                      <a16:creationId xmlns:a16="http://schemas.microsoft.com/office/drawing/2014/main" id="{44AA44BE-72D6-420F-A6B4-227090977CF4}"/>
                    </a:ext>
                  </a:extLst>
                </p:cNvPr>
                <p:cNvSpPr/>
                <p:nvPr/>
              </p:nvSpPr>
              <p:spPr>
                <a:xfrm>
                  <a:off x="4528615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29" name="Oval 199">
                  <a:extLst>
                    <a:ext uri="{FF2B5EF4-FFF2-40B4-BE49-F238E27FC236}">
                      <a16:creationId xmlns:a16="http://schemas.microsoft.com/office/drawing/2014/main" id="{3B0CEC1B-D9C0-4FE0-8319-95C3BC6074AC}"/>
                    </a:ext>
                  </a:extLst>
                </p:cNvPr>
                <p:cNvSpPr/>
                <p:nvPr/>
              </p:nvSpPr>
              <p:spPr>
                <a:xfrm>
                  <a:off x="4604815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0" name="Oval 200">
                  <a:extLst>
                    <a:ext uri="{FF2B5EF4-FFF2-40B4-BE49-F238E27FC236}">
                      <a16:creationId xmlns:a16="http://schemas.microsoft.com/office/drawing/2014/main" id="{87F19020-C059-4EFF-BB04-519B65609176}"/>
                    </a:ext>
                  </a:extLst>
                </p:cNvPr>
                <p:cNvSpPr/>
                <p:nvPr/>
              </p:nvSpPr>
              <p:spPr>
                <a:xfrm>
                  <a:off x="4679315" y="297903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1" name="Oval 201">
                  <a:extLst>
                    <a:ext uri="{FF2B5EF4-FFF2-40B4-BE49-F238E27FC236}">
                      <a16:creationId xmlns:a16="http://schemas.microsoft.com/office/drawing/2014/main" id="{9674B29C-C3ED-48C6-B02A-72E46ED4CEF1}"/>
                    </a:ext>
                  </a:extLst>
                </p:cNvPr>
                <p:cNvSpPr/>
                <p:nvPr/>
              </p:nvSpPr>
              <p:spPr>
                <a:xfrm>
                  <a:off x="4756496" y="297898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2" name="Oval 202">
                  <a:extLst>
                    <a:ext uri="{FF2B5EF4-FFF2-40B4-BE49-F238E27FC236}">
                      <a16:creationId xmlns:a16="http://schemas.microsoft.com/office/drawing/2014/main" id="{D588F814-70E6-4CB3-A00F-DA1F5E8671C5}"/>
                    </a:ext>
                  </a:extLst>
                </p:cNvPr>
                <p:cNvSpPr/>
                <p:nvPr/>
              </p:nvSpPr>
              <p:spPr>
                <a:xfrm>
                  <a:off x="4832696" y="297892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3" name="Oval 203">
                  <a:extLst>
                    <a:ext uri="{FF2B5EF4-FFF2-40B4-BE49-F238E27FC236}">
                      <a16:creationId xmlns:a16="http://schemas.microsoft.com/office/drawing/2014/main" id="{C90AAD6B-5389-4FD2-8AB0-3C1BE38B8C34}"/>
                    </a:ext>
                  </a:extLst>
                </p:cNvPr>
                <p:cNvSpPr/>
                <p:nvPr/>
              </p:nvSpPr>
              <p:spPr>
                <a:xfrm>
                  <a:off x="4908605" y="297933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4" name="Oval 204">
                  <a:extLst>
                    <a:ext uri="{FF2B5EF4-FFF2-40B4-BE49-F238E27FC236}">
                      <a16:creationId xmlns:a16="http://schemas.microsoft.com/office/drawing/2014/main" id="{0D31100F-CD03-4754-B572-9886D01B1EA5}"/>
                    </a:ext>
                  </a:extLst>
                </p:cNvPr>
                <p:cNvSpPr/>
                <p:nvPr/>
              </p:nvSpPr>
              <p:spPr>
                <a:xfrm>
                  <a:off x="4985786" y="297928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5" name="Oval 205">
                  <a:extLst>
                    <a:ext uri="{FF2B5EF4-FFF2-40B4-BE49-F238E27FC236}">
                      <a16:creationId xmlns:a16="http://schemas.microsoft.com/office/drawing/2014/main" id="{B177563B-F4AA-4E9B-B3E3-53778B6002A5}"/>
                    </a:ext>
                  </a:extLst>
                </p:cNvPr>
                <p:cNvSpPr/>
                <p:nvPr/>
              </p:nvSpPr>
              <p:spPr>
                <a:xfrm>
                  <a:off x="5061986" y="297922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6" name="Oval 206">
                  <a:extLst>
                    <a:ext uri="{FF2B5EF4-FFF2-40B4-BE49-F238E27FC236}">
                      <a16:creationId xmlns:a16="http://schemas.microsoft.com/office/drawing/2014/main" id="{E0E71228-FF53-47A9-A2A2-E20711C96340}"/>
                    </a:ext>
                  </a:extLst>
                </p:cNvPr>
                <p:cNvSpPr/>
                <p:nvPr/>
              </p:nvSpPr>
              <p:spPr>
                <a:xfrm>
                  <a:off x="5137316" y="298135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7" name="Oval 207">
                  <a:extLst>
                    <a:ext uri="{FF2B5EF4-FFF2-40B4-BE49-F238E27FC236}">
                      <a16:creationId xmlns:a16="http://schemas.microsoft.com/office/drawing/2014/main" id="{5B655B2F-1E99-4DCC-958F-AE7A2B9D780A}"/>
                    </a:ext>
                  </a:extLst>
                </p:cNvPr>
                <p:cNvSpPr/>
                <p:nvPr/>
              </p:nvSpPr>
              <p:spPr>
                <a:xfrm>
                  <a:off x="5214497" y="29812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8" name="Oval 208">
                  <a:extLst>
                    <a:ext uri="{FF2B5EF4-FFF2-40B4-BE49-F238E27FC236}">
                      <a16:creationId xmlns:a16="http://schemas.microsoft.com/office/drawing/2014/main" id="{58A1A1B6-8D09-43C6-9700-77F0AE3F95DC}"/>
                    </a:ext>
                  </a:extLst>
                </p:cNvPr>
                <p:cNvSpPr/>
                <p:nvPr/>
              </p:nvSpPr>
              <p:spPr>
                <a:xfrm>
                  <a:off x="5290697" y="29812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39" name="Oval 209">
                  <a:extLst>
                    <a:ext uri="{FF2B5EF4-FFF2-40B4-BE49-F238E27FC236}">
                      <a16:creationId xmlns:a16="http://schemas.microsoft.com/office/drawing/2014/main" id="{A2D4D5C2-6EFC-4E1B-B69E-6653AEEB9207}"/>
                    </a:ext>
                  </a:extLst>
                </p:cNvPr>
                <p:cNvSpPr/>
                <p:nvPr/>
              </p:nvSpPr>
              <p:spPr>
                <a:xfrm>
                  <a:off x="5366606" y="298164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40" name="Oval 210">
                  <a:extLst>
                    <a:ext uri="{FF2B5EF4-FFF2-40B4-BE49-F238E27FC236}">
                      <a16:creationId xmlns:a16="http://schemas.microsoft.com/office/drawing/2014/main" id="{B31BFF9C-ABAD-47E0-A9FD-6FB9C7F05FA9}"/>
                    </a:ext>
                  </a:extLst>
                </p:cNvPr>
                <p:cNvSpPr/>
                <p:nvPr/>
              </p:nvSpPr>
              <p:spPr>
                <a:xfrm>
                  <a:off x="5443787" y="298159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41" name="Oval 211">
                  <a:extLst>
                    <a:ext uri="{FF2B5EF4-FFF2-40B4-BE49-F238E27FC236}">
                      <a16:creationId xmlns:a16="http://schemas.microsoft.com/office/drawing/2014/main" id="{ABA4040E-1AC2-4167-A6BD-38D1F73A4F9A}"/>
                    </a:ext>
                  </a:extLst>
                </p:cNvPr>
                <p:cNvSpPr/>
                <p:nvPr/>
              </p:nvSpPr>
              <p:spPr>
                <a:xfrm>
                  <a:off x="5519987" y="298153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</p:grpSp>
          <p:grpSp>
            <p:nvGrpSpPr>
              <p:cNvPr id="33" name="Group 212">
                <a:extLst>
                  <a:ext uri="{FF2B5EF4-FFF2-40B4-BE49-F238E27FC236}">
                    <a16:creationId xmlns:a16="http://schemas.microsoft.com/office/drawing/2014/main" id="{BE4212E9-0F4D-4597-B98D-6E64FB2563B4}"/>
                  </a:ext>
                </a:extLst>
              </p:cNvPr>
              <p:cNvGrpSpPr/>
              <p:nvPr/>
            </p:nvGrpSpPr>
            <p:grpSpPr>
              <a:xfrm rot="20392131">
                <a:off x="4660181" y="5911714"/>
                <a:ext cx="944483" cy="130274"/>
                <a:chOff x="2850515" y="2977176"/>
                <a:chExt cx="2730765" cy="451824"/>
              </a:xfrm>
            </p:grpSpPr>
            <p:sp>
              <p:nvSpPr>
                <p:cNvPr id="162" name="Rectangle 213">
                  <a:extLst>
                    <a:ext uri="{FF2B5EF4-FFF2-40B4-BE49-F238E27FC236}">
                      <a16:creationId xmlns:a16="http://schemas.microsoft.com/office/drawing/2014/main" id="{4698FFAD-9EB7-4BFB-9193-A1EDAF94BAD7}"/>
                    </a:ext>
                  </a:extLst>
                </p:cNvPr>
                <p:cNvSpPr/>
                <p:nvPr/>
              </p:nvSpPr>
              <p:spPr>
                <a:xfrm>
                  <a:off x="2863849" y="3135722"/>
                  <a:ext cx="2717430" cy="742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63" name="Rectangle 214">
                  <a:extLst>
                    <a:ext uri="{FF2B5EF4-FFF2-40B4-BE49-F238E27FC236}">
                      <a16:creationId xmlns:a16="http://schemas.microsoft.com/office/drawing/2014/main" id="{4C562DD4-987F-41E8-94B4-DBC463F8BF47}"/>
                    </a:ext>
                  </a:extLst>
                </p:cNvPr>
                <p:cNvSpPr/>
                <p:nvPr/>
              </p:nvSpPr>
              <p:spPr>
                <a:xfrm>
                  <a:off x="3461897" y="3188456"/>
                  <a:ext cx="2119383" cy="232494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64" name="Oval 215">
                  <a:extLst>
                    <a:ext uri="{FF2B5EF4-FFF2-40B4-BE49-F238E27FC236}">
                      <a16:creationId xmlns:a16="http://schemas.microsoft.com/office/drawing/2014/main" id="{4447418E-BDF5-458B-82C4-8689D0E04200}"/>
                    </a:ext>
                  </a:extLst>
                </p:cNvPr>
                <p:cNvSpPr/>
                <p:nvPr/>
              </p:nvSpPr>
              <p:spPr>
                <a:xfrm>
                  <a:off x="2850515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65" name="Oval 216">
                  <a:extLst>
                    <a:ext uri="{FF2B5EF4-FFF2-40B4-BE49-F238E27FC236}">
                      <a16:creationId xmlns:a16="http://schemas.microsoft.com/office/drawing/2014/main" id="{167793F0-CD71-4DF2-BF74-F1065F02BFC5}"/>
                    </a:ext>
                  </a:extLst>
                </p:cNvPr>
                <p:cNvSpPr/>
                <p:nvPr/>
              </p:nvSpPr>
              <p:spPr>
                <a:xfrm>
                  <a:off x="2927696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66" name="Oval 217">
                  <a:extLst>
                    <a:ext uri="{FF2B5EF4-FFF2-40B4-BE49-F238E27FC236}">
                      <a16:creationId xmlns:a16="http://schemas.microsoft.com/office/drawing/2014/main" id="{1E7D6070-7AFC-4B15-9632-EC9760A29794}"/>
                    </a:ext>
                  </a:extLst>
                </p:cNvPr>
                <p:cNvSpPr/>
                <p:nvPr/>
              </p:nvSpPr>
              <p:spPr>
                <a:xfrm>
                  <a:off x="3003896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67" name="Right Triangle 218">
                  <a:extLst>
                    <a:ext uri="{FF2B5EF4-FFF2-40B4-BE49-F238E27FC236}">
                      <a16:creationId xmlns:a16="http://schemas.microsoft.com/office/drawing/2014/main" id="{F700B95C-68D1-4277-8176-5197FE99CEAE}"/>
                    </a:ext>
                  </a:extLst>
                </p:cNvPr>
                <p:cNvSpPr/>
                <p:nvPr/>
              </p:nvSpPr>
              <p:spPr>
                <a:xfrm rot="10800000">
                  <a:off x="2857500" y="3188455"/>
                  <a:ext cx="647696" cy="232494"/>
                </a:xfrm>
                <a:prstGeom prst="rt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68" name="Freeform 219">
                  <a:extLst>
                    <a:ext uri="{FF2B5EF4-FFF2-40B4-BE49-F238E27FC236}">
                      <a16:creationId xmlns:a16="http://schemas.microsoft.com/office/drawing/2014/main" id="{FE3613AB-F4E7-4BA7-9744-EBEE339A0E21}"/>
                    </a:ext>
                  </a:extLst>
                </p:cNvPr>
                <p:cNvSpPr/>
                <p:nvPr/>
              </p:nvSpPr>
              <p:spPr>
                <a:xfrm>
                  <a:off x="2863850" y="3200400"/>
                  <a:ext cx="2717430" cy="228600"/>
                </a:xfrm>
                <a:custGeom>
                  <a:avLst/>
                  <a:gdLst>
                    <a:gd name="connsiteX0" fmla="*/ 0 w 2714625"/>
                    <a:gd name="connsiteY0" fmla="*/ 0 h 228600"/>
                    <a:gd name="connsiteX1" fmla="*/ 638175 w 2714625"/>
                    <a:gd name="connsiteY1" fmla="*/ 228600 h 228600"/>
                    <a:gd name="connsiteX2" fmla="*/ 2714625 w 2714625"/>
                    <a:gd name="connsiteY2" fmla="*/ 225425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4625" h="228600">
                      <a:moveTo>
                        <a:pt x="0" y="0"/>
                      </a:moveTo>
                      <a:lnTo>
                        <a:pt x="638175" y="228600"/>
                      </a:lnTo>
                      <a:lnTo>
                        <a:pt x="2714625" y="225425"/>
                      </a:lnTo>
                    </a:path>
                  </a:pathLst>
                </a:custGeom>
                <a:ln w="381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69" name="Oval 220">
                  <a:extLst>
                    <a:ext uri="{FF2B5EF4-FFF2-40B4-BE49-F238E27FC236}">
                      <a16:creationId xmlns:a16="http://schemas.microsoft.com/office/drawing/2014/main" id="{D9F31D3A-5159-497B-8DB2-9CC5209AC44E}"/>
                    </a:ext>
                  </a:extLst>
                </p:cNvPr>
                <p:cNvSpPr/>
                <p:nvPr/>
              </p:nvSpPr>
              <p:spPr>
                <a:xfrm>
                  <a:off x="3079805" y="29801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0" name="Oval 221">
                  <a:extLst>
                    <a:ext uri="{FF2B5EF4-FFF2-40B4-BE49-F238E27FC236}">
                      <a16:creationId xmlns:a16="http://schemas.microsoft.com/office/drawing/2014/main" id="{712A6F64-7E38-495F-8AC4-D0B52A04CFBE}"/>
                    </a:ext>
                  </a:extLst>
                </p:cNvPr>
                <p:cNvSpPr/>
                <p:nvPr/>
              </p:nvSpPr>
              <p:spPr>
                <a:xfrm>
                  <a:off x="3156986" y="29801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1" name="Oval 222">
                  <a:extLst>
                    <a:ext uri="{FF2B5EF4-FFF2-40B4-BE49-F238E27FC236}">
                      <a16:creationId xmlns:a16="http://schemas.microsoft.com/office/drawing/2014/main" id="{14FAC360-7520-4ACF-ACDC-AD9B56B8102D}"/>
                    </a:ext>
                  </a:extLst>
                </p:cNvPr>
                <p:cNvSpPr/>
                <p:nvPr/>
              </p:nvSpPr>
              <p:spPr>
                <a:xfrm>
                  <a:off x="3233186" y="29800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2" name="Oval 223">
                  <a:extLst>
                    <a:ext uri="{FF2B5EF4-FFF2-40B4-BE49-F238E27FC236}">
                      <a16:creationId xmlns:a16="http://schemas.microsoft.com/office/drawing/2014/main" id="{5644FE07-FDCE-4A70-9EC0-B378570D4A10}"/>
                    </a:ext>
                  </a:extLst>
                </p:cNvPr>
                <p:cNvSpPr/>
                <p:nvPr/>
              </p:nvSpPr>
              <p:spPr>
                <a:xfrm>
                  <a:off x="3308516" y="298221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3" name="Oval 224">
                  <a:extLst>
                    <a:ext uri="{FF2B5EF4-FFF2-40B4-BE49-F238E27FC236}">
                      <a16:creationId xmlns:a16="http://schemas.microsoft.com/office/drawing/2014/main" id="{FC282CBD-FE89-43C7-9522-6E7E09F3A1B3}"/>
                    </a:ext>
                  </a:extLst>
                </p:cNvPr>
                <p:cNvSpPr/>
                <p:nvPr/>
              </p:nvSpPr>
              <p:spPr>
                <a:xfrm>
                  <a:off x="3385697" y="298215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4" name="Oval 225">
                  <a:extLst>
                    <a:ext uri="{FF2B5EF4-FFF2-40B4-BE49-F238E27FC236}">
                      <a16:creationId xmlns:a16="http://schemas.microsoft.com/office/drawing/2014/main" id="{DA743996-2627-4BDE-AE41-D765C12947AA}"/>
                    </a:ext>
                  </a:extLst>
                </p:cNvPr>
                <p:cNvSpPr/>
                <p:nvPr/>
              </p:nvSpPr>
              <p:spPr>
                <a:xfrm>
                  <a:off x="3461897" y="298210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5" name="Oval 226">
                  <a:extLst>
                    <a:ext uri="{FF2B5EF4-FFF2-40B4-BE49-F238E27FC236}">
                      <a16:creationId xmlns:a16="http://schemas.microsoft.com/office/drawing/2014/main" id="{0EC65EA8-54FC-4C43-A72F-467F9DC49EBB}"/>
                    </a:ext>
                  </a:extLst>
                </p:cNvPr>
                <p:cNvSpPr/>
                <p:nvPr/>
              </p:nvSpPr>
              <p:spPr>
                <a:xfrm>
                  <a:off x="3537806" y="298251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6" name="Oval 227">
                  <a:extLst>
                    <a:ext uri="{FF2B5EF4-FFF2-40B4-BE49-F238E27FC236}">
                      <a16:creationId xmlns:a16="http://schemas.microsoft.com/office/drawing/2014/main" id="{BA0CB343-3C64-4FB8-AB68-ADAA3B094A94}"/>
                    </a:ext>
                  </a:extLst>
                </p:cNvPr>
                <p:cNvSpPr/>
                <p:nvPr/>
              </p:nvSpPr>
              <p:spPr>
                <a:xfrm>
                  <a:off x="3614987" y="298245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7" name="Oval 228">
                  <a:extLst>
                    <a:ext uri="{FF2B5EF4-FFF2-40B4-BE49-F238E27FC236}">
                      <a16:creationId xmlns:a16="http://schemas.microsoft.com/office/drawing/2014/main" id="{93D822CD-7601-47F6-9BBF-678A2CD8C187}"/>
                    </a:ext>
                  </a:extLst>
                </p:cNvPr>
                <p:cNvSpPr/>
                <p:nvPr/>
              </p:nvSpPr>
              <p:spPr>
                <a:xfrm>
                  <a:off x="3691187" y="29824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8" name="Oval 229">
                  <a:extLst>
                    <a:ext uri="{FF2B5EF4-FFF2-40B4-BE49-F238E27FC236}">
                      <a16:creationId xmlns:a16="http://schemas.microsoft.com/office/drawing/2014/main" id="{739FAD75-8536-43E7-B54C-9CBD544FF953}"/>
                    </a:ext>
                  </a:extLst>
                </p:cNvPr>
                <p:cNvSpPr/>
                <p:nvPr/>
              </p:nvSpPr>
              <p:spPr>
                <a:xfrm>
                  <a:off x="3764143" y="29772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79" name="Oval 230">
                  <a:extLst>
                    <a:ext uri="{FF2B5EF4-FFF2-40B4-BE49-F238E27FC236}">
                      <a16:creationId xmlns:a16="http://schemas.microsoft.com/office/drawing/2014/main" id="{4446E678-3AF0-4F5C-B992-0C3FA249AE01}"/>
                    </a:ext>
                  </a:extLst>
                </p:cNvPr>
                <p:cNvSpPr/>
                <p:nvPr/>
              </p:nvSpPr>
              <p:spPr>
                <a:xfrm>
                  <a:off x="3841324" y="297723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0" name="Oval 231">
                  <a:extLst>
                    <a:ext uri="{FF2B5EF4-FFF2-40B4-BE49-F238E27FC236}">
                      <a16:creationId xmlns:a16="http://schemas.microsoft.com/office/drawing/2014/main" id="{72204A74-7617-465D-A693-DF48E782C653}"/>
                    </a:ext>
                  </a:extLst>
                </p:cNvPr>
                <p:cNvSpPr/>
                <p:nvPr/>
              </p:nvSpPr>
              <p:spPr>
                <a:xfrm>
                  <a:off x="3917524" y="297717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1" name="Oval 232">
                  <a:extLst>
                    <a:ext uri="{FF2B5EF4-FFF2-40B4-BE49-F238E27FC236}">
                      <a16:creationId xmlns:a16="http://schemas.microsoft.com/office/drawing/2014/main" id="{9CB9E8D5-F875-4C50-A5DC-32A9AD5930A2}"/>
                    </a:ext>
                  </a:extLst>
                </p:cNvPr>
                <p:cNvSpPr/>
                <p:nvPr/>
              </p:nvSpPr>
              <p:spPr>
                <a:xfrm>
                  <a:off x="3993433" y="297758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2" name="Oval 233">
                  <a:extLst>
                    <a:ext uri="{FF2B5EF4-FFF2-40B4-BE49-F238E27FC236}">
                      <a16:creationId xmlns:a16="http://schemas.microsoft.com/office/drawing/2014/main" id="{6BDB8282-C66E-47CB-8873-60C300D6BDE5}"/>
                    </a:ext>
                  </a:extLst>
                </p:cNvPr>
                <p:cNvSpPr/>
                <p:nvPr/>
              </p:nvSpPr>
              <p:spPr>
                <a:xfrm>
                  <a:off x="4070614" y="297752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3" name="Oval 234">
                  <a:extLst>
                    <a:ext uri="{FF2B5EF4-FFF2-40B4-BE49-F238E27FC236}">
                      <a16:creationId xmlns:a16="http://schemas.microsoft.com/office/drawing/2014/main" id="{5AC9D895-EFA2-410A-AD7E-90641E9307FA}"/>
                    </a:ext>
                  </a:extLst>
                </p:cNvPr>
                <p:cNvSpPr/>
                <p:nvPr/>
              </p:nvSpPr>
              <p:spPr>
                <a:xfrm>
                  <a:off x="4146814" y="297747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4" name="Oval 235">
                  <a:extLst>
                    <a:ext uri="{FF2B5EF4-FFF2-40B4-BE49-F238E27FC236}">
                      <a16:creationId xmlns:a16="http://schemas.microsoft.com/office/drawing/2014/main" id="{37D2014B-E39C-4E07-B393-DF7669E6D54C}"/>
                    </a:ext>
                  </a:extLst>
                </p:cNvPr>
                <p:cNvSpPr/>
                <p:nvPr/>
              </p:nvSpPr>
              <p:spPr>
                <a:xfrm>
                  <a:off x="4222144" y="29796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5" name="Oval 236">
                  <a:extLst>
                    <a:ext uri="{FF2B5EF4-FFF2-40B4-BE49-F238E27FC236}">
                      <a16:creationId xmlns:a16="http://schemas.microsoft.com/office/drawing/2014/main" id="{4F50AF9F-484D-4A32-8428-A21B95BB0E1B}"/>
                    </a:ext>
                  </a:extLst>
                </p:cNvPr>
                <p:cNvSpPr/>
                <p:nvPr/>
              </p:nvSpPr>
              <p:spPr>
                <a:xfrm>
                  <a:off x="4299325" y="297954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6" name="Oval 237">
                  <a:extLst>
                    <a:ext uri="{FF2B5EF4-FFF2-40B4-BE49-F238E27FC236}">
                      <a16:creationId xmlns:a16="http://schemas.microsoft.com/office/drawing/2014/main" id="{3B0A0745-C850-4FAE-8B94-E805B0E50D27}"/>
                    </a:ext>
                  </a:extLst>
                </p:cNvPr>
                <p:cNvSpPr/>
                <p:nvPr/>
              </p:nvSpPr>
              <p:spPr>
                <a:xfrm>
                  <a:off x="4375525" y="297949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7" name="Oval 238">
                  <a:extLst>
                    <a:ext uri="{FF2B5EF4-FFF2-40B4-BE49-F238E27FC236}">
                      <a16:creationId xmlns:a16="http://schemas.microsoft.com/office/drawing/2014/main" id="{0ADBAAAC-7465-4413-BB38-033E8EDD6DE4}"/>
                    </a:ext>
                  </a:extLst>
                </p:cNvPr>
                <p:cNvSpPr/>
                <p:nvPr/>
              </p:nvSpPr>
              <p:spPr>
                <a:xfrm>
                  <a:off x="4451434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8" name="Oval 239">
                  <a:extLst>
                    <a:ext uri="{FF2B5EF4-FFF2-40B4-BE49-F238E27FC236}">
                      <a16:creationId xmlns:a16="http://schemas.microsoft.com/office/drawing/2014/main" id="{F2E35EDD-7DA0-4C1D-8CE3-C80EC9EF87B2}"/>
                    </a:ext>
                  </a:extLst>
                </p:cNvPr>
                <p:cNvSpPr/>
                <p:nvPr/>
              </p:nvSpPr>
              <p:spPr>
                <a:xfrm>
                  <a:off x="4528615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89" name="Oval 240">
                  <a:extLst>
                    <a:ext uri="{FF2B5EF4-FFF2-40B4-BE49-F238E27FC236}">
                      <a16:creationId xmlns:a16="http://schemas.microsoft.com/office/drawing/2014/main" id="{3A032DDD-3E25-433B-B262-BEB105ACC637}"/>
                    </a:ext>
                  </a:extLst>
                </p:cNvPr>
                <p:cNvSpPr/>
                <p:nvPr/>
              </p:nvSpPr>
              <p:spPr>
                <a:xfrm>
                  <a:off x="4604815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0" name="Oval 241">
                  <a:extLst>
                    <a:ext uri="{FF2B5EF4-FFF2-40B4-BE49-F238E27FC236}">
                      <a16:creationId xmlns:a16="http://schemas.microsoft.com/office/drawing/2014/main" id="{7321F0F3-0E8A-49AF-B010-90A874320D56}"/>
                    </a:ext>
                  </a:extLst>
                </p:cNvPr>
                <p:cNvSpPr/>
                <p:nvPr/>
              </p:nvSpPr>
              <p:spPr>
                <a:xfrm>
                  <a:off x="4679315" y="297903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1" name="Oval 242">
                  <a:extLst>
                    <a:ext uri="{FF2B5EF4-FFF2-40B4-BE49-F238E27FC236}">
                      <a16:creationId xmlns:a16="http://schemas.microsoft.com/office/drawing/2014/main" id="{1FA2EEA4-59AD-4E7B-B221-C8A4CB81D9A3}"/>
                    </a:ext>
                  </a:extLst>
                </p:cNvPr>
                <p:cNvSpPr/>
                <p:nvPr/>
              </p:nvSpPr>
              <p:spPr>
                <a:xfrm>
                  <a:off x="4756496" y="297898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2" name="Oval 243">
                  <a:extLst>
                    <a:ext uri="{FF2B5EF4-FFF2-40B4-BE49-F238E27FC236}">
                      <a16:creationId xmlns:a16="http://schemas.microsoft.com/office/drawing/2014/main" id="{8BCC03E4-97F4-4EBF-B40E-7522239B52E0}"/>
                    </a:ext>
                  </a:extLst>
                </p:cNvPr>
                <p:cNvSpPr/>
                <p:nvPr/>
              </p:nvSpPr>
              <p:spPr>
                <a:xfrm>
                  <a:off x="4832696" y="297892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3" name="Oval 244">
                  <a:extLst>
                    <a:ext uri="{FF2B5EF4-FFF2-40B4-BE49-F238E27FC236}">
                      <a16:creationId xmlns:a16="http://schemas.microsoft.com/office/drawing/2014/main" id="{A526A7D8-E107-4DE0-85CA-773CC5C1F664}"/>
                    </a:ext>
                  </a:extLst>
                </p:cNvPr>
                <p:cNvSpPr/>
                <p:nvPr/>
              </p:nvSpPr>
              <p:spPr>
                <a:xfrm>
                  <a:off x="4908605" y="297933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4" name="Oval 245">
                  <a:extLst>
                    <a:ext uri="{FF2B5EF4-FFF2-40B4-BE49-F238E27FC236}">
                      <a16:creationId xmlns:a16="http://schemas.microsoft.com/office/drawing/2014/main" id="{33EB87F8-61F6-47DF-BCC2-F7F952B3DE08}"/>
                    </a:ext>
                  </a:extLst>
                </p:cNvPr>
                <p:cNvSpPr/>
                <p:nvPr/>
              </p:nvSpPr>
              <p:spPr>
                <a:xfrm>
                  <a:off x="4985786" y="297928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5" name="Oval 246">
                  <a:extLst>
                    <a:ext uri="{FF2B5EF4-FFF2-40B4-BE49-F238E27FC236}">
                      <a16:creationId xmlns:a16="http://schemas.microsoft.com/office/drawing/2014/main" id="{D60A62E8-62E5-4A3F-82EA-FBB03C66B840}"/>
                    </a:ext>
                  </a:extLst>
                </p:cNvPr>
                <p:cNvSpPr/>
                <p:nvPr/>
              </p:nvSpPr>
              <p:spPr>
                <a:xfrm>
                  <a:off x="5061986" y="297922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6" name="Oval 247">
                  <a:extLst>
                    <a:ext uri="{FF2B5EF4-FFF2-40B4-BE49-F238E27FC236}">
                      <a16:creationId xmlns:a16="http://schemas.microsoft.com/office/drawing/2014/main" id="{1023AC2D-4CD5-4514-AA99-E1436214C161}"/>
                    </a:ext>
                  </a:extLst>
                </p:cNvPr>
                <p:cNvSpPr/>
                <p:nvPr/>
              </p:nvSpPr>
              <p:spPr>
                <a:xfrm>
                  <a:off x="5137316" y="298135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7" name="Oval 248">
                  <a:extLst>
                    <a:ext uri="{FF2B5EF4-FFF2-40B4-BE49-F238E27FC236}">
                      <a16:creationId xmlns:a16="http://schemas.microsoft.com/office/drawing/2014/main" id="{4BA03061-729C-47FA-B0C7-68B05C606A88}"/>
                    </a:ext>
                  </a:extLst>
                </p:cNvPr>
                <p:cNvSpPr/>
                <p:nvPr/>
              </p:nvSpPr>
              <p:spPr>
                <a:xfrm>
                  <a:off x="5214497" y="29812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8" name="Oval 249">
                  <a:extLst>
                    <a:ext uri="{FF2B5EF4-FFF2-40B4-BE49-F238E27FC236}">
                      <a16:creationId xmlns:a16="http://schemas.microsoft.com/office/drawing/2014/main" id="{DD6F03DA-E4A0-44DF-A293-536652D98253}"/>
                    </a:ext>
                  </a:extLst>
                </p:cNvPr>
                <p:cNvSpPr/>
                <p:nvPr/>
              </p:nvSpPr>
              <p:spPr>
                <a:xfrm>
                  <a:off x="5290697" y="29812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99" name="Oval 250">
                  <a:extLst>
                    <a:ext uri="{FF2B5EF4-FFF2-40B4-BE49-F238E27FC236}">
                      <a16:creationId xmlns:a16="http://schemas.microsoft.com/office/drawing/2014/main" id="{739D1EB7-AFD7-4900-B581-4BB8E8DBCD9E}"/>
                    </a:ext>
                  </a:extLst>
                </p:cNvPr>
                <p:cNvSpPr/>
                <p:nvPr/>
              </p:nvSpPr>
              <p:spPr>
                <a:xfrm>
                  <a:off x="5366606" y="298164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00" name="Oval 251">
                  <a:extLst>
                    <a:ext uri="{FF2B5EF4-FFF2-40B4-BE49-F238E27FC236}">
                      <a16:creationId xmlns:a16="http://schemas.microsoft.com/office/drawing/2014/main" id="{89B30930-7CFF-428E-9EE4-D0EB0CA8C117}"/>
                    </a:ext>
                  </a:extLst>
                </p:cNvPr>
                <p:cNvSpPr/>
                <p:nvPr/>
              </p:nvSpPr>
              <p:spPr>
                <a:xfrm>
                  <a:off x="5443787" y="298159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201" name="Oval 252">
                  <a:extLst>
                    <a:ext uri="{FF2B5EF4-FFF2-40B4-BE49-F238E27FC236}">
                      <a16:creationId xmlns:a16="http://schemas.microsoft.com/office/drawing/2014/main" id="{D314231F-7FE8-466F-A996-17B7A5C81F01}"/>
                    </a:ext>
                  </a:extLst>
                </p:cNvPr>
                <p:cNvSpPr/>
                <p:nvPr/>
              </p:nvSpPr>
              <p:spPr>
                <a:xfrm>
                  <a:off x="5519987" y="298153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</p:grpSp>
          <p:grpSp>
            <p:nvGrpSpPr>
              <p:cNvPr id="37" name="Group 253">
                <a:extLst>
                  <a:ext uri="{FF2B5EF4-FFF2-40B4-BE49-F238E27FC236}">
                    <a16:creationId xmlns:a16="http://schemas.microsoft.com/office/drawing/2014/main" id="{288E711E-D212-443E-A1EF-35D8EF74A39B}"/>
                  </a:ext>
                </a:extLst>
              </p:cNvPr>
              <p:cNvGrpSpPr/>
              <p:nvPr/>
            </p:nvGrpSpPr>
            <p:grpSpPr>
              <a:xfrm rot="20392131">
                <a:off x="4676415" y="6101603"/>
                <a:ext cx="944483" cy="130274"/>
                <a:chOff x="2850515" y="2977176"/>
                <a:chExt cx="2730765" cy="451824"/>
              </a:xfrm>
            </p:grpSpPr>
            <p:sp>
              <p:nvSpPr>
                <p:cNvPr id="122" name="Rectangle 254">
                  <a:extLst>
                    <a:ext uri="{FF2B5EF4-FFF2-40B4-BE49-F238E27FC236}">
                      <a16:creationId xmlns:a16="http://schemas.microsoft.com/office/drawing/2014/main" id="{CDFEE9F3-4653-4966-89FF-8FFFA84BEA6C}"/>
                    </a:ext>
                  </a:extLst>
                </p:cNvPr>
                <p:cNvSpPr/>
                <p:nvPr/>
              </p:nvSpPr>
              <p:spPr>
                <a:xfrm>
                  <a:off x="2863849" y="3135722"/>
                  <a:ext cx="2717430" cy="742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23" name="Rectangle 255">
                  <a:extLst>
                    <a:ext uri="{FF2B5EF4-FFF2-40B4-BE49-F238E27FC236}">
                      <a16:creationId xmlns:a16="http://schemas.microsoft.com/office/drawing/2014/main" id="{40A5AE37-8673-4EB8-BEEE-F96CC95ABE50}"/>
                    </a:ext>
                  </a:extLst>
                </p:cNvPr>
                <p:cNvSpPr/>
                <p:nvPr/>
              </p:nvSpPr>
              <p:spPr>
                <a:xfrm>
                  <a:off x="3461897" y="3188456"/>
                  <a:ext cx="2119383" cy="232494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24" name="Oval 256">
                  <a:extLst>
                    <a:ext uri="{FF2B5EF4-FFF2-40B4-BE49-F238E27FC236}">
                      <a16:creationId xmlns:a16="http://schemas.microsoft.com/office/drawing/2014/main" id="{E77AA826-5596-4697-8955-4D7C62EB676B}"/>
                    </a:ext>
                  </a:extLst>
                </p:cNvPr>
                <p:cNvSpPr/>
                <p:nvPr/>
              </p:nvSpPr>
              <p:spPr>
                <a:xfrm>
                  <a:off x="2850515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25" name="Oval 257">
                  <a:extLst>
                    <a:ext uri="{FF2B5EF4-FFF2-40B4-BE49-F238E27FC236}">
                      <a16:creationId xmlns:a16="http://schemas.microsoft.com/office/drawing/2014/main" id="{0F8F707A-4418-4C22-9AE0-ACD9B42E3647}"/>
                    </a:ext>
                  </a:extLst>
                </p:cNvPr>
                <p:cNvSpPr/>
                <p:nvPr/>
              </p:nvSpPr>
              <p:spPr>
                <a:xfrm>
                  <a:off x="2927696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26" name="Oval 258">
                  <a:extLst>
                    <a:ext uri="{FF2B5EF4-FFF2-40B4-BE49-F238E27FC236}">
                      <a16:creationId xmlns:a16="http://schemas.microsoft.com/office/drawing/2014/main" id="{2B93BBDD-FA86-4291-9B79-8BE4CF31D9CE}"/>
                    </a:ext>
                  </a:extLst>
                </p:cNvPr>
                <p:cNvSpPr/>
                <p:nvPr/>
              </p:nvSpPr>
              <p:spPr>
                <a:xfrm>
                  <a:off x="3003896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27" name="Right Triangle 259">
                  <a:extLst>
                    <a:ext uri="{FF2B5EF4-FFF2-40B4-BE49-F238E27FC236}">
                      <a16:creationId xmlns:a16="http://schemas.microsoft.com/office/drawing/2014/main" id="{69DC6A05-4299-4AE8-A422-FD97F811321A}"/>
                    </a:ext>
                  </a:extLst>
                </p:cNvPr>
                <p:cNvSpPr/>
                <p:nvPr/>
              </p:nvSpPr>
              <p:spPr>
                <a:xfrm rot="10800000">
                  <a:off x="2857500" y="3188455"/>
                  <a:ext cx="647696" cy="232494"/>
                </a:xfrm>
                <a:prstGeom prst="rt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28" name="Freeform 260">
                  <a:extLst>
                    <a:ext uri="{FF2B5EF4-FFF2-40B4-BE49-F238E27FC236}">
                      <a16:creationId xmlns:a16="http://schemas.microsoft.com/office/drawing/2014/main" id="{91CD9863-B31C-4135-ACE1-48ACFD4D548E}"/>
                    </a:ext>
                  </a:extLst>
                </p:cNvPr>
                <p:cNvSpPr/>
                <p:nvPr/>
              </p:nvSpPr>
              <p:spPr>
                <a:xfrm>
                  <a:off x="2863850" y="3200400"/>
                  <a:ext cx="2717430" cy="228600"/>
                </a:xfrm>
                <a:custGeom>
                  <a:avLst/>
                  <a:gdLst>
                    <a:gd name="connsiteX0" fmla="*/ 0 w 2714625"/>
                    <a:gd name="connsiteY0" fmla="*/ 0 h 228600"/>
                    <a:gd name="connsiteX1" fmla="*/ 638175 w 2714625"/>
                    <a:gd name="connsiteY1" fmla="*/ 228600 h 228600"/>
                    <a:gd name="connsiteX2" fmla="*/ 2714625 w 2714625"/>
                    <a:gd name="connsiteY2" fmla="*/ 225425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4625" h="228600">
                      <a:moveTo>
                        <a:pt x="0" y="0"/>
                      </a:moveTo>
                      <a:lnTo>
                        <a:pt x="638175" y="228600"/>
                      </a:lnTo>
                      <a:lnTo>
                        <a:pt x="2714625" y="225425"/>
                      </a:lnTo>
                    </a:path>
                  </a:pathLst>
                </a:custGeom>
                <a:ln w="381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29" name="Oval 261">
                  <a:extLst>
                    <a:ext uri="{FF2B5EF4-FFF2-40B4-BE49-F238E27FC236}">
                      <a16:creationId xmlns:a16="http://schemas.microsoft.com/office/drawing/2014/main" id="{6BFE4360-00EF-438D-B8EE-7CBF28F7C877}"/>
                    </a:ext>
                  </a:extLst>
                </p:cNvPr>
                <p:cNvSpPr/>
                <p:nvPr/>
              </p:nvSpPr>
              <p:spPr>
                <a:xfrm>
                  <a:off x="3079805" y="29801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0" name="Oval 262">
                  <a:extLst>
                    <a:ext uri="{FF2B5EF4-FFF2-40B4-BE49-F238E27FC236}">
                      <a16:creationId xmlns:a16="http://schemas.microsoft.com/office/drawing/2014/main" id="{C7489B00-B00F-4406-843D-6146521F5C5C}"/>
                    </a:ext>
                  </a:extLst>
                </p:cNvPr>
                <p:cNvSpPr/>
                <p:nvPr/>
              </p:nvSpPr>
              <p:spPr>
                <a:xfrm>
                  <a:off x="3156986" y="29801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1" name="Oval 263">
                  <a:extLst>
                    <a:ext uri="{FF2B5EF4-FFF2-40B4-BE49-F238E27FC236}">
                      <a16:creationId xmlns:a16="http://schemas.microsoft.com/office/drawing/2014/main" id="{8DA7ACE5-4537-4DA5-8E89-432A7B601D43}"/>
                    </a:ext>
                  </a:extLst>
                </p:cNvPr>
                <p:cNvSpPr/>
                <p:nvPr/>
              </p:nvSpPr>
              <p:spPr>
                <a:xfrm>
                  <a:off x="3233186" y="29800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2" name="Oval 264">
                  <a:extLst>
                    <a:ext uri="{FF2B5EF4-FFF2-40B4-BE49-F238E27FC236}">
                      <a16:creationId xmlns:a16="http://schemas.microsoft.com/office/drawing/2014/main" id="{DE5CD056-AB17-417F-A0E3-A83F24913027}"/>
                    </a:ext>
                  </a:extLst>
                </p:cNvPr>
                <p:cNvSpPr/>
                <p:nvPr/>
              </p:nvSpPr>
              <p:spPr>
                <a:xfrm>
                  <a:off x="3308516" y="298221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3" name="Oval 265">
                  <a:extLst>
                    <a:ext uri="{FF2B5EF4-FFF2-40B4-BE49-F238E27FC236}">
                      <a16:creationId xmlns:a16="http://schemas.microsoft.com/office/drawing/2014/main" id="{0D39A1A3-C6BC-46A4-943B-3CA855A152A3}"/>
                    </a:ext>
                  </a:extLst>
                </p:cNvPr>
                <p:cNvSpPr/>
                <p:nvPr/>
              </p:nvSpPr>
              <p:spPr>
                <a:xfrm>
                  <a:off x="3385697" y="298215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4" name="Oval 266">
                  <a:extLst>
                    <a:ext uri="{FF2B5EF4-FFF2-40B4-BE49-F238E27FC236}">
                      <a16:creationId xmlns:a16="http://schemas.microsoft.com/office/drawing/2014/main" id="{848E87B5-CBA3-4CAC-A45F-1278E119BB25}"/>
                    </a:ext>
                  </a:extLst>
                </p:cNvPr>
                <p:cNvSpPr/>
                <p:nvPr/>
              </p:nvSpPr>
              <p:spPr>
                <a:xfrm>
                  <a:off x="3461897" y="298210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5" name="Oval 267">
                  <a:extLst>
                    <a:ext uri="{FF2B5EF4-FFF2-40B4-BE49-F238E27FC236}">
                      <a16:creationId xmlns:a16="http://schemas.microsoft.com/office/drawing/2014/main" id="{9DBFE029-E0FC-4F0B-A779-51EA182BE294}"/>
                    </a:ext>
                  </a:extLst>
                </p:cNvPr>
                <p:cNvSpPr/>
                <p:nvPr/>
              </p:nvSpPr>
              <p:spPr>
                <a:xfrm>
                  <a:off x="3537806" y="298251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6" name="Oval 268">
                  <a:extLst>
                    <a:ext uri="{FF2B5EF4-FFF2-40B4-BE49-F238E27FC236}">
                      <a16:creationId xmlns:a16="http://schemas.microsoft.com/office/drawing/2014/main" id="{74F669C3-D4FC-4A83-9874-011AF6D8026E}"/>
                    </a:ext>
                  </a:extLst>
                </p:cNvPr>
                <p:cNvSpPr/>
                <p:nvPr/>
              </p:nvSpPr>
              <p:spPr>
                <a:xfrm>
                  <a:off x="3614987" y="298245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7" name="Oval 269">
                  <a:extLst>
                    <a:ext uri="{FF2B5EF4-FFF2-40B4-BE49-F238E27FC236}">
                      <a16:creationId xmlns:a16="http://schemas.microsoft.com/office/drawing/2014/main" id="{F574CC83-2C30-449C-8B6C-4A7C01169F33}"/>
                    </a:ext>
                  </a:extLst>
                </p:cNvPr>
                <p:cNvSpPr/>
                <p:nvPr/>
              </p:nvSpPr>
              <p:spPr>
                <a:xfrm>
                  <a:off x="3691187" y="29824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8" name="Oval 270">
                  <a:extLst>
                    <a:ext uri="{FF2B5EF4-FFF2-40B4-BE49-F238E27FC236}">
                      <a16:creationId xmlns:a16="http://schemas.microsoft.com/office/drawing/2014/main" id="{A0C0774C-84D5-4599-B9F0-0B330FA9F5C2}"/>
                    </a:ext>
                  </a:extLst>
                </p:cNvPr>
                <p:cNvSpPr/>
                <p:nvPr/>
              </p:nvSpPr>
              <p:spPr>
                <a:xfrm>
                  <a:off x="3764143" y="29772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39" name="Oval 271">
                  <a:extLst>
                    <a:ext uri="{FF2B5EF4-FFF2-40B4-BE49-F238E27FC236}">
                      <a16:creationId xmlns:a16="http://schemas.microsoft.com/office/drawing/2014/main" id="{A2C61FD7-7EE1-4D90-8BB2-6D19F0E62F13}"/>
                    </a:ext>
                  </a:extLst>
                </p:cNvPr>
                <p:cNvSpPr/>
                <p:nvPr/>
              </p:nvSpPr>
              <p:spPr>
                <a:xfrm>
                  <a:off x="3841324" y="297723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0" name="Oval 272">
                  <a:extLst>
                    <a:ext uri="{FF2B5EF4-FFF2-40B4-BE49-F238E27FC236}">
                      <a16:creationId xmlns:a16="http://schemas.microsoft.com/office/drawing/2014/main" id="{3A179A23-345D-41DB-8728-559D60CD88EB}"/>
                    </a:ext>
                  </a:extLst>
                </p:cNvPr>
                <p:cNvSpPr/>
                <p:nvPr/>
              </p:nvSpPr>
              <p:spPr>
                <a:xfrm>
                  <a:off x="3917524" y="297717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1" name="Oval 273">
                  <a:extLst>
                    <a:ext uri="{FF2B5EF4-FFF2-40B4-BE49-F238E27FC236}">
                      <a16:creationId xmlns:a16="http://schemas.microsoft.com/office/drawing/2014/main" id="{0514CB10-4E15-421D-9560-E714C28C1434}"/>
                    </a:ext>
                  </a:extLst>
                </p:cNvPr>
                <p:cNvSpPr/>
                <p:nvPr/>
              </p:nvSpPr>
              <p:spPr>
                <a:xfrm>
                  <a:off x="3993433" y="297758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2" name="Oval 274">
                  <a:extLst>
                    <a:ext uri="{FF2B5EF4-FFF2-40B4-BE49-F238E27FC236}">
                      <a16:creationId xmlns:a16="http://schemas.microsoft.com/office/drawing/2014/main" id="{1C4EEEFC-BA9B-4B52-848E-1200A235088D}"/>
                    </a:ext>
                  </a:extLst>
                </p:cNvPr>
                <p:cNvSpPr/>
                <p:nvPr/>
              </p:nvSpPr>
              <p:spPr>
                <a:xfrm>
                  <a:off x="4070614" y="297752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3" name="Oval 275">
                  <a:extLst>
                    <a:ext uri="{FF2B5EF4-FFF2-40B4-BE49-F238E27FC236}">
                      <a16:creationId xmlns:a16="http://schemas.microsoft.com/office/drawing/2014/main" id="{BD822C36-1D4C-43E1-BBC0-7890FD85030E}"/>
                    </a:ext>
                  </a:extLst>
                </p:cNvPr>
                <p:cNvSpPr/>
                <p:nvPr/>
              </p:nvSpPr>
              <p:spPr>
                <a:xfrm>
                  <a:off x="4146814" y="297747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4" name="Oval 276">
                  <a:extLst>
                    <a:ext uri="{FF2B5EF4-FFF2-40B4-BE49-F238E27FC236}">
                      <a16:creationId xmlns:a16="http://schemas.microsoft.com/office/drawing/2014/main" id="{3B74A9DC-0E56-4A10-AAD9-94A60D9DBA47}"/>
                    </a:ext>
                  </a:extLst>
                </p:cNvPr>
                <p:cNvSpPr/>
                <p:nvPr/>
              </p:nvSpPr>
              <p:spPr>
                <a:xfrm>
                  <a:off x="4222144" y="29796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5" name="Oval 277">
                  <a:extLst>
                    <a:ext uri="{FF2B5EF4-FFF2-40B4-BE49-F238E27FC236}">
                      <a16:creationId xmlns:a16="http://schemas.microsoft.com/office/drawing/2014/main" id="{CAA8AE42-7D9E-4E1E-A327-8762E24EB87E}"/>
                    </a:ext>
                  </a:extLst>
                </p:cNvPr>
                <p:cNvSpPr/>
                <p:nvPr/>
              </p:nvSpPr>
              <p:spPr>
                <a:xfrm>
                  <a:off x="4299325" y="297954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6" name="Oval 278">
                  <a:extLst>
                    <a:ext uri="{FF2B5EF4-FFF2-40B4-BE49-F238E27FC236}">
                      <a16:creationId xmlns:a16="http://schemas.microsoft.com/office/drawing/2014/main" id="{B9E47D8C-7B7A-4508-9EFC-2C97269542CF}"/>
                    </a:ext>
                  </a:extLst>
                </p:cNvPr>
                <p:cNvSpPr/>
                <p:nvPr/>
              </p:nvSpPr>
              <p:spPr>
                <a:xfrm>
                  <a:off x="4375525" y="297949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7" name="Oval 279">
                  <a:extLst>
                    <a:ext uri="{FF2B5EF4-FFF2-40B4-BE49-F238E27FC236}">
                      <a16:creationId xmlns:a16="http://schemas.microsoft.com/office/drawing/2014/main" id="{8D223908-154B-40B9-882A-003117E3FD7F}"/>
                    </a:ext>
                  </a:extLst>
                </p:cNvPr>
                <p:cNvSpPr/>
                <p:nvPr/>
              </p:nvSpPr>
              <p:spPr>
                <a:xfrm>
                  <a:off x="4451434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8" name="Oval 280">
                  <a:extLst>
                    <a:ext uri="{FF2B5EF4-FFF2-40B4-BE49-F238E27FC236}">
                      <a16:creationId xmlns:a16="http://schemas.microsoft.com/office/drawing/2014/main" id="{549403B6-8F09-401D-86EF-726F3D9095E6}"/>
                    </a:ext>
                  </a:extLst>
                </p:cNvPr>
                <p:cNvSpPr/>
                <p:nvPr/>
              </p:nvSpPr>
              <p:spPr>
                <a:xfrm>
                  <a:off x="4528615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49" name="Oval 281">
                  <a:extLst>
                    <a:ext uri="{FF2B5EF4-FFF2-40B4-BE49-F238E27FC236}">
                      <a16:creationId xmlns:a16="http://schemas.microsoft.com/office/drawing/2014/main" id="{B8A6E09E-0605-4719-BB80-6164100F17A8}"/>
                    </a:ext>
                  </a:extLst>
                </p:cNvPr>
                <p:cNvSpPr/>
                <p:nvPr/>
              </p:nvSpPr>
              <p:spPr>
                <a:xfrm>
                  <a:off x="4604815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0" name="Oval 282">
                  <a:extLst>
                    <a:ext uri="{FF2B5EF4-FFF2-40B4-BE49-F238E27FC236}">
                      <a16:creationId xmlns:a16="http://schemas.microsoft.com/office/drawing/2014/main" id="{FA02F541-1C9E-40A5-B0F6-38AB3A600AA7}"/>
                    </a:ext>
                  </a:extLst>
                </p:cNvPr>
                <p:cNvSpPr/>
                <p:nvPr/>
              </p:nvSpPr>
              <p:spPr>
                <a:xfrm>
                  <a:off x="4679315" y="297903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1" name="Oval 283">
                  <a:extLst>
                    <a:ext uri="{FF2B5EF4-FFF2-40B4-BE49-F238E27FC236}">
                      <a16:creationId xmlns:a16="http://schemas.microsoft.com/office/drawing/2014/main" id="{D111FE62-E147-47D7-B16F-BCFDCA566140}"/>
                    </a:ext>
                  </a:extLst>
                </p:cNvPr>
                <p:cNvSpPr/>
                <p:nvPr/>
              </p:nvSpPr>
              <p:spPr>
                <a:xfrm>
                  <a:off x="4756496" y="297898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2" name="Oval 284">
                  <a:extLst>
                    <a:ext uri="{FF2B5EF4-FFF2-40B4-BE49-F238E27FC236}">
                      <a16:creationId xmlns:a16="http://schemas.microsoft.com/office/drawing/2014/main" id="{00685DDF-D268-4C25-B483-76D8412E8E55}"/>
                    </a:ext>
                  </a:extLst>
                </p:cNvPr>
                <p:cNvSpPr/>
                <p:nvPr/>
              </p:nvSpPr>
              <p:spPr>
                <a:xfrm>
                  <a:off x="4832696" y="297892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3" name="Oval 285">
                  <a:extLst>
                    <a:ext uri="{FF2B5EF4-FFF2-40B4-BE49-F238E27FC236}">
                      <a16:creationId xmlns:a16="http://schemas.microsoft.com/office/drawing/2014/main" id="{86D6E3A5-0CC0-49D6-88B5-25493D7069DE}"/>
                    </a:ext>
                  </a:extLst>
                </p:cNvPr>
                <p:cNvSpPr/>
                <p:nvPr/>
              </p:nvSpPr>
              <p:spPr>
                <a:xfrm>
                  <a:off x="4908605" y="297933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4" name="Oval 286">
                  <a:extLst>
                    <a:ext uri="{FF2B5EF4-FFF2-40B4-BE49-F238E27FC236}">
                      <a16:creationId xmlns:a16="http://schemas.microsoft.com/office/drawing/2014/main" id="{3AC605A5-C4FE-41C4-BF9C-54C7DF502252}"/>
                    </a:ext>
                  </a:extLst>
                </p:cNvPr>
                <p:cNvSpPr/>
                <p:nvPr/>
              </p:nvSpPr>
              <p:spPr>
                <a:xfrm>
                  <a:off x="4985786" y="297928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5" name="Oval 287">
                  <a:extLst>
                    <a:ext uri="{FF2B5EF4-FFF2-40B4-BE49-F238E27FC236}">
                      <a16:creationId xmlns:a16="http://schemas.microsoft.com/office/drawing/2014/main" id="{860899AB-A888-4D4C-A68D-050279E5A0ED}"/>
                    </a:ext>
                  </a:extLst>
                </p:cNvPr>
                <p:cNvSpPr/>
                <p:nvPr/>
              </p:nvSpPr>
              <p:spPr>
                <a:xfrm>
                  <a:off x="5061986" y="297922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6" name="Oval 288">
                  <a:extLst>
                    <a:ext uri="{FF2B5EF4-FFF2-40B4-BE49-F238E27FC236}">
                      <a16:creationId xmlns:a16="http://schemas.microsoft.com/office/drawing/2014/main" id="{D1DE2BB7-9654-4FFF-99F3-CC4D91DBF2AB}"/>
                    </a:ext>
                  </a:extLst>
                </p:cNvPr>
                <p:cNvSpPr/>
                <p:nvPr/>
              </p:nvSpPr>
              <p:spPr>
                <a:xfrm>
                  <a:off x="5137316" y="298135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7" name="Oval 289">
                  <a:extLst>
                    <a:ext uri="{FF2B5EF4-FFF2-40B4-BE49-F238E27FC236}">
                      <a16:creationId xmlns:a16="http://schemas.microsoft.com/office/drawing/2014/main" id="{74DDD258-B42D-4354-9F5B-C199DB6B9CBC}"/>
                    </a:ext>
                  </a:extLst>
                </p:cNvPr>
                <p:cNvSpPr/>
                <p:nvPr/>
              </p:nvSpPr>
              <p:spPr>
                <a:xfrm>
                  <a:off x="5214497" y="29812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8" name="Oval 290">
                  <a:extLst>
                    <a:ext uri="{FF2B5EF4-FFF2-40B4-BE49-F238E27FC236}">
                      <a16:creationId xmlns:a16="http://schemas.microsoft.com/office/drawing/2014/main" id="{6CD6C836-CC0C-4FD7-B94F-46CCE560CA9F}"/>
                    </a:ext>
                  </a:extLst>
                </p:cNvPr>
                <p:cNvSpPr/>
                <p:nvPr/>
              </p:nvSpPr>
              <p:spPr>
                <a:xfrm>
                  <a:off x="5290697" y="29812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59" name="Oval 291">
                  <a:extLst>
                    <a:ext uri="{FF2B5EF4-FFF2-40B4-BE49-F238E27FC236}">
                      <a16:creationId xmlns:a16="http://schemas.microsoft.com/office/drawing/2014/main" id="{1AB78393-46FE-499E-9994-2D4401E7921D}"/>
                    </a:ext>
                  </a:extLst>
                </p:cNvPr>
                <p:cNvSpPr/>
                <p:nvPr/>
              </p:nvSpPr>
              <p:spPr>
                <a:xfrm>
                  <a:off x="5366606" y="298164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60" name="Oval 292">
                  <a:extLst>
                    <a:ext uri="{FF2B5EF4-FFF2-40B4-BE49-F238E27FC236}">
                      <a16:creationId xmlns:a16="http://schemas.microsoft.com/office/drawing/2014/main" id="{77D071B1-D0A0-4C14-B255-92234DEA83FA}"/>
                    </a:ext>
                  </a:extLst>
                </p:cNvPr>
                <p:cNvSpPr/>
                <p:nvPr/>
              </p:nvSpPr>
              <p:spPr>
                <a:xfrm>
                  <a:off x="5443787" y="298159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61" name="Oval 293">
                  <a:extLst>
                    <a:ext uri="{FF2B5EF4-FFF2-40B4-BE49-F238E27FC236}">
                      <a16:creationId xmlns:a16="http://schemas.microsoft.com/office/drawing/2014/main" id="{9679B3F3-0F2C-41BF-A16C-6C5071377854}"/>
                    </a:ext>
                  </a:extLst>
                </p:cNvPr>
                <p:cNvSpPr/>
                <p:nvPr/>
              </p:nvSpPr>
              <p:spPr>
                <a:xfrm>
                  <a:off x="5519987" y="298153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</p:grpSp>
          <p:grpSp>
            <p:nvGrpSpPr>
              <p:cNvPr id="38" name="Group 294">
                <a:extLst>
                  <a:ext uri="{FF2B5EF4-FFF2-40B4-BE49-F238E27FC236}">
                    <a16:creationId xmlns:a16="http://schemas.microsoft.com/office/drawing/2014/main" id="{09B09EE1-CF4F-40CA-A5C6-46B43BF44B80}"/>
                  </a:ext>
                </a:extLst>
              </p:cNvPr>
              <p:cNvGrpSpPr/>
              <p:nvPr/>
            </p:nvGrpSpPr>
            <p:grpSpPr>
              <a:xfrm rot="20392131">
                <a:off x="4684528" y="6294047"/>
                <a:ext cx="944483" cy="130274"/>
                <a:chOff x="2850515" y="2977176"/>
                <a:chExt cx="2730765" cy="451824"/>
              </a:xfrm>
            </p:grpSpPr>
            <p:sp>
              <p:nvSpPr>
                <p:cNvPr id="82" name="Rectangle 295">
                  <a:extLst>
                    <a:ext uri="{FF2B5EF4-FFF2-40B4-BE49-F238E27FC236}">
                      <a16:creationId xmlns:a16="http://schemas.microsoft.com/office/drawing/2014/main" id="{3EC09220-C3E0-4BF6-A7E5-5A31AD988719}"/>
                    </a:ext>
                  </a:extLst>
                </p:cNvPr>
                <p:cNvSpPr/>
                <p:nvPr/>
              </p:nvSpPr>
              <p:spPr>
                <a:xfrm>
                  <a:off x="2863849" y="3135722"/>
                  <a:ext cx="2717430" cy="742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83" name="Rectangle 296">
                  <a:extLst>
                    <a:ext uri="{FF2B5EF4-FFF2-40B4-BE49-F238E27FC236}">
                      <a16:creationId xmlns:a16="http://schemas.microsoft.com/office/drawing/2014/main" id="{C8BF1EEE-7FDB-4614-929C-66106728FD48}"/>
                    </a:ext>
                  </a:extLst>
                </p:cNvPr>
                <p:cNvSpPr/>
                <p:nvPr/>
              </p:nvSpPr>
              <p:spPr>
                <a:xfrm>
                  <a:off x="3461897" y="3188456"/>
                  <a:ext cx="2119383" cy="232494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84" name="Oval 297">
                  <a:extLst>
                    <a:ext uri="{FF2B5EF4-FFF2-40B4-BE49-F238E27FC236}">
                      <a16:creationId xmlns:a16="http://schemas.microsoft.com/office/drawing/2014/main" id="{16D6B230-AEBE-45EF-849C-5354C2C71150}"/>
                    </a:ext>
                  </a:extLst>
                </p:cNvPr>
                <p:cNvSpPr/>
                <p:nvPr/>
              </p:nvSpPr>
              <p:spPr>
                <a:xfrm>
                  <a:off x="2850515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85" name="Oval 298">
                  <a:extLst>
                    <a:ext uri="{FF2B5EF4-FFF2-40B4-BE49-F238E27FC236}">
                      <a16:creationId xmlns:a16="http://schemas.microsoft.com/office/drawing/2014/main" id="{5E5D5A56-1AC0-4ECD-BD99-221AFC412E79}"/>
                    </a:ext>
                  </a:extLst>
                </p:cNvPr>
                <p:cNvSpPr/>
                <p:nvPr/>
              </p:nvSpPr>
              <p:spPr>
                <a:xfrm>
                  <a:off x="2927696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86" name="Oval 299">
                  <a:extLst>
                    <a:ext uri="{FF2B5EF4-FFF2-40B4-BE49-F238E27FC236}">
                      <a16:creationId xmlns:a16="http://schemas.microsoft.com/office/drawing/2014/main" id="{9BBA4AAC-E4C4-4C96-AB79-A97BD3D71A36}"/>
                    </a:ext>
                  </a:extLst>
                </p:cNvPr>
                <p:cNvSpPr/>
                <p:nvPr/>
              </p:nvSpPr>
              <p:spPr>
                <a:xfrm>
                  <a:off x="3003896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87" name="Right Triangle 300">
                  <a:extLst>
                    <a:ext uri="{FF2B5EF4-FFF2-40B4-BE49-F238E27FC236}">
                      <a16:creationId xmlns:a16="http://schemas.microsoft.com/office/drawing/2014/main" id="{D5F95AC5-3D40-4D7E-ACEB-F331BC91E9F8}"/>
                    </a:ext>
                  </a:extLst>
                </p:cNvPr>
                <p:cNvSpPr/>
                <p:nvPr/>
              </p:nvSpPr>
              <p:spPr>
                <a:xfrm rot="10800000">
                  <a:off x="2857500" y="3188455"/>
                  <a:ext cx="647696" cy="232494"/>
                </a:xfrm>
                <a:prstGeom prst="rt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88" name="Freeform 301">
                  <a:extLst>
                    <a:ext uri="{FF2B5EF4-FFF2-40B4-BE49-F238E27FC236}">
                      <a16:creationId xmlns:a16="http://schemas.microsoft.com/office/drawing/2014/main" id="{50937436-570E-429A-A8A5-AA895D024AF5}"/>
                    </a:ext>
                  </a:extLst>
                </p:cNvPr>
                <p:cNvSpPr/>
                <p:nvPr/>
              </p:nvSpPr>
              <p:spPr>
                <a:xfrm>
                  <a:off x="2863850" y="3200400"/>
                  <a:ext cx="2717430" cy="228600"/>
                </a:xfrm>
                <a:custGeom>
                  <a:avLst/>
                  <a:gdLst>
                    <a:gd name="connsiteX0" fmla="*/ 0 w 2714625"/>
                    <a:gd name="connsiteY0" fmla="*/ 0 h 228600"/>
                    <a:gd name="connsiteX1" fmla="*/ 638175 w 2714625"/>
                    <a:gd name="connsiteY1" fmla="*/ 228600 h 228600"/>
                    <a:gd name="connsiteX2" fmla="*/ 2714625 w 2714625"/>
                    <a:gd name="connsiteY2" fmla="*/ 225425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4625" h="228600">
                      <a:moveTo>
                        <a:pt x="0" y="0"/>
                      </a:moveTo>
                      <a:lnTo>
                        <a:pt x="638175" y="228600"/>
                      </a:lnTo>
                      <a:lnTo>
                        <a:pt x="2714625" y="225425"/>
                      </a:lnTo>
                    </a:path>
                  </a:pathLst>
                </a:custGeom>
                <a:ln w="381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89" name="Oval 302">
                  <a:extLst>
                    <a:ext uri="{FF2B5EF4-FFF2-40B4-BE49-F238E27FC236}">
                      <a16:creationId xmlns:a16="http://schemas.microsoft.com/office/drawing/2014/main" id="{736F054E-3CB8-4C0E-867B-85B6517B4F86}"/>
                    </a:ext>
                  </a:extLst>
                </p:cNvPr>
                <p:cNvSpPr/>
                <p:nvPr/>
              </p:nvSpPr>
              <p:spPr>
                <a:xfrm>
                  <a:off x="3079805" y="29801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0" name="Oval 303">
                  <a:extLst>
                    <a:ext uri="{FF2B5EF4-FFF2-40B4-BE49-F238E27FC236}">
                      <a16:creationId xmlns:a16="http://schemas.microsoft.com/office/drawing/2014/main" id="{9087F432-320F-4FDC-8513-6D3017305F66}"/>
                    </a:ext>
                  </a:extLst>
                </p:cNvPr>
                <p:cNvSpPr/>
                <p:nvPr/>
              </p:nvSpPr>
              <p:spPr>
                <a:xfrm>
                  <a:off x="3156986" y="29801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1" name="Oval 304">
                  <a:extLst>
                    <a:ext uri="{FF2B5EF4-FFF2-40B4-BE49-F238E27FC236}">
                      <a16:creationId xmlns:a16="http://schemas.microsoft.com/office/drawing/2014/main" id="{F54213AF-D5A3-44F9-9DA3-21B7C438FD67}"/>
                    </a:ext>
                  </a:extLst>
                </p:cNvPr>
                <p:cNvSpPr/>
                <p:nvPr/>
              </p:nvSpPr>
              <p:spPr>
                <a:xfrm>
                  <a:off x="3233186" y="29800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2" name="Oval 305">
                  <a:extLst>
                    <a:ext uri="{FF2B5EF4-FFF2-40B4-BE49-F238E27FC236}">
                      <a16:creationId xmlns:a16="http://schemas.microsoft.com/office/drawing/2014/main" id="{802C0EFB-6308-4EB9-8E54-B00294336370}"/>
                    </a:ext>
                  </a:extLst>
                </p:cNvPr>
                <p:cNvSpPr/>
                <p:nvPr/>
              </p:nvSpPr>
              <p:spPr>
                <a:xfrm>
                  <a:off x="3308516" y="298221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3" name="Oval 306">
                  <a:extLst>
                    <a:ext uri="{FF2B5EF4-FFF2-40B4-BE49-F238E27FC236}">
                      <a16:creationId xmlns:a16="http://schemas.microsoft.com/office/drawing/2014/main" id="{07C9A2AF-8CF4-40F1-9DE3-9E7CD03C0044}"/>
                    </a:ext>
                  </a:extLst>
                </p:cNvPr>
                <p:cNvSpPr/>
                <p:nvPr/>
              </p:nvSpPr>
              <p:spPr>
                <a:xfrm>
                  <a:off x="3385697" y="298215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4" name="Oval 307">
                  <a:extLst>
                    <a:ext uri="{FF2B5EF4-FFF2-40B4-BE49-F238E27FC236}">
                      <a16:creationId xmlns:a16="http://schemas.microsoft.com/office/drawing/2014/main" id="{AC8B6BBA-BE1A-43FB-9565-36BEE94F9C3D}"/>
                    </a:ext>
                  </a:extLst>
                </p:cNvPr>
                <p:cNvSpPr/>
                <p:nvPr/>
              </p:nvSpPr>
              <p:spPr>
                <a:xfrm>
                  <a:off x="3461897" y="298210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5" name="Oval 308">
                  <a:extLst>
                    <a:ext uri="{FF2B5EF4-FFF2-40B4-BE49-F238E27FC236}">
                      <a16:creationId xmlns:a16="http://schemas.microsoft.com/office/drawing/2014/main" id="{CB5E82C2-5171-4C5C-8286-EFB580685ED7}"/>
                    </a:ext>
                  </a:extLst>
                </p:cNvPr>
                <p:cNvSpPr/>
                <p:nvPr/>
              </p:nvSpPr>
              <p:spPr>
                <a:xfrm>
                  <a:off x="3537806" y="298251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6" name="Oval 309">
                  <a:extLst>
                    <a:ext uri="{FF2B5EF4-FFF2-40B4-BE49-F238E27FC236}">
                      <a16:creationId xmlns:a16="http://schemas.microsoft.com/office/drawing/2014/main" id="{EE6F296A-E05C-4A1E-A89B-6B5215CCC078}"/>
                    </a:ext>
                  </a:extLst>
                </p:cNvPr>
                <p:cNvSpPr/>
                <p:nvPr/>
              </p:nvSpPr>
              <p:spPr>
                <a:xfrm>
                  <a:off x="3614987" y="298245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7" name="Oval 310">
                  <a:extLst>
                    <a:ext uri="{FF2B5EF4-FFF2-40B4-BE49-F238E27FC236}">
                      <a16:creationId xmlns:a16="http://schemas.microsoft.com/office/drawing/2014/main" id="{42769C41-4A8D-4017-9439-F9F0BB69393D}"/>
                    </a:ext>
                  </a:extLst>
                </p:cNvPr>
                <p:cNvSpPr/>
                <p:nvPr/>
              </p:nvSpPr>
              <p:spPr>
                <a:xfrm>
                  <a:off x="3691187" y="29824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8" name="Oval 311">
                  <a:extLst>
                    <a:ext uri="{FF2B5EF4-FFF2-40B4-BE49-F238E27FC236}">
                      <a16:creationId xmlns:a16="http://schemas.microsoft.com/office/drawing/2014/main" id="{D4D626DA-D743-4E28-9C34-6DF4AF10000C}"/>
                    </a:ext>
                  </a:extLst>
                </p:cNvPr>
                <p:cNvSpPr/>
                <p:nvPr/>
              </p:nvSpPr>
              <p:spPr>
                <a:xfrm>
                  <a:off x="3764143" y="29772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99" name="Oval 312">
                  <a:extLst>
                    <a:ext uri="{FF2B5EF4-FFF2-40B4-BE49-F238E27FC236}">
                      <a16:creationId xmlns:a16="http://schemas.microsoft.com/office/drawing/2014/main" id="{9422125C-3623-458C-821D-7CC4FF2A8CCD}"/>
                    </a:ext>
                  </a:extLst>
                </p:cNvPr>
                <p:cNvSpPr/>
                <p:nvPr/>
              </p:nvSpPr>
              <p:spPr>
                <a:xfrm>
                  <a:off x="3841324" y="297723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0" name="Oval 313">
                  <a:extLst>
                    <a:ext uri="{FF2B5EF4-FFF2-40B4-BE49-F238E27FC236}">
                      <a16:creationId xmlns:a16="http://schemas.microsoft.com/office/drawing/2014/main" id="{CD34B4BD-0E9B-4AD7-A633-396EAE8FF9AD}"/>
                    </a:ext>
                  </a:extLst>
                </p:cNvPr>
                <p:cNvSpPr/>
                <p:nvPr/>
              </p:nvSpPr>
              <p:spPr>
                <a:xfrm>
                  <a:off x="3917524" y="297717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1" name="Oval 314">
                  <a:extLst>
                    <a:ext uri="{FF2B5EF4-FFF2-40B4-BE49-F238E27FC236}">
                      <a16:creationId xmlns:a16="http://schemas.microsoft.com/office/drawing/2014/main" id="{7B768CBC-5583-4A57-A0D8-9E015EE2EF22}"/>
                    </a:ext>
                  </a:extLst>
                </p:cNvPr>
                <p:cNvSpPr/>
                <p:nvPr/>
              </p:nvSpPr>
              <p:spPr>
                <a:xfrm>
                  <a:off x="3993433" y="297758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2" name="Oval 315">
                  <a:extLst>
                    <a:ext uri="{FF2B5EF4-FFF2-40B4-BE49-F238E27FC236}">
                      <a16:creationId xmlns:a16="http://schemas.microsoft.com/office/drawing/2014/main" id="{A2FCC2C7-1841-42C7-9E59-CA9267B3837A}"/>
                    </a:ext>
                  </a:extLst>
                </p:cNvPr>
                <p:cNvSpPr/>
                <p:nvPr/>
              </p:nvSpPr>
              <p:spPr>
                <a:xfrm>
                  <a:off x="4070614" y="297752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3" name="Oval 316">
                  <a:extLst>
                    <a:ext uri="{FF2B5EF4-FFF2-40B4-BE49-F238E27FC236}">
                      <a16:creationId xmlns:a16="http://schemas.microsoft.com/office/drawing/2014/main" id="{D06EF563-8778-467E-B84B-E24E431BD721}"/>
                    </a:ext>
                  </a:extLst>
                </p:cNvPr>
                <p:cNvSpPr/>
                <p:nvPr/>
              </p:nvSpPr>
              <p:spPr>
                <a:xfrm>
                  <a:off x="4146814" y="297747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4" name="Oval 317">
                  <a:extLst>
                    <a:ext uri="{FF2B5EF4-FFF2-40B4-BE49-F238E27FC236}">
                      <a16:creationId xmlns:a16="http://schemas.microsoft.com/office/drawing/2014/main" id="{E34AB93B-F5EB-43AF-AE32-0C04E172C3F1}"/>
                    </a:ext>
                  </a:extLst>
                </p:cNvPr>
                <p:cNvSpPr/>
                <p:nvPr/>
              </p:nvSpPr>
              <p:spPr>
                <a:xfrm>
                  <a:off x="4222144" y="29796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5" name="Oval 318">
                  <a:extLst>
                    <a:ext uri="{FF2B5EF4-FFF2-40B4-BE49-F238E27FC236}">
                      <a16:creationId xmlns:a16="http://schemas.microsoft.com/office/drawing/2014/main" id="{5EBAB2E0-2AB7-4894-AD4D-7A44D7008354}"/>
                    </a:ext>
                  </a:extLst>
                </p:cNvPr>
                <p:cNvSpPr/>
                <p:nvPr/>
              </p:nvSpPr>
              <p:spPr>
                <a:xfrm>
                  <a:off x="4299325" y="297954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6" name="Oval 319">
                  <a:extLst>
                    <a:ext uri="{FF2B5EF4-FFF2-40B4-BE49-F238E27FC236}">
                      <a16:creationId xmlns:a16="http://schemas.microsoft.com/office/drawing/2014/main" id="{D7B30FA2-2D0B-41E1-A512-FC00D353416C}"/>
                    </a:ext>
                  </a:extLst>
                </p:cNvPr>
                <p:cNvSpPr/>
                <p:nvPr/>
              </p:nvSpPr>
              <p:spPr>
                <a:xfrm>
                  <a:off x="4375525" y="297949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7" name="Oval 320">
                  <a:extLst>
                    <a:ext uri="{FF2B5EF4-FFF2-40B4-BE49-F238E27FC236}">
                      <a16:creationId xmlns:a16="http://schemas.microsoft.com/office/drawing/2014/main" id="{700F53A7-9188-49B1-8C82-EC4FBD983FD4}"/>
                    </a:ext>
                  </a:extLst>
                </p:cNvPr>
                <p:cNvSpPr/>
                <p:nvPr/>
              </p:nvSpPr>
              <p:spPr>
                <a:xfrm>
                  <a:off x="4451434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8" name="Oval 321">
                  <a:extLst>
                    <a:ext uri="{FF2B5EF4-FFF2-40B4-BE49-F238E27FC236}">
                      <a16:creationId xmlns:a16="http://schemas.microsoft.com/office/drawing/2014/main" id="{588C3670-EBCD-497A-BB81-C7D341523FAC}"/>
                    </a:ext>
                  </a:extLst>
                </p:cNvPr>
                <p:cNvSpPr/>
                <p:nvPr/>
              </p:nvSpPr>
              <p:spPr>
                <a:xfrm>
                  <a:off x="4528615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09" name="Oval 322">
                  <a:extLst>
                    <a:ext uri="{FF2B5EF4-FFF2-40B4-BE49-F238E27FC236}">
                      <a16:creationId xmlns:a16="http://schemas.microsoft.com/office/drawing/2014/main" id="{506953A1-5E39-4520-AC48-A85416C94DB1}"/>
                    </a:ext>
                  </a:extLst>
                </p:cNvPr>
                <p:cNvSpPr/>
                <p:nvPr/>
              </p:nvSpPr>
              <p:spPr>
                <a:xfrm>
                  <a:off x="4604815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0" name="Oval 323">
                  <a:extLst>
                    <a:ext uri="{FF2B5EF4-FFF2-40B4-BE49-F238E27FC236}">
                      <a16:creationId xmlns:a16="http://schemas.microsoft.com/office/drawing/2014/main" id="{38A84887-2F2C-496F-BA84-D0B0EF4E587A}"/>
                    </a:ext>
                  </a:extLst>
                </p:cNvPr>
                <p:cNvSpPr/>
                <p:nvPr/>
              </p:nvSpPr>
              <p:spPr>
                <a:xfrm>
                  <a:off x="4679315" y="297903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1" name="Oval 324">
                  <a:extLst>
                    <a:ext uri="{FF2B5EF4-FFF2-40B4-BE49-F238E27FC236}">
                      <a16:creationId xmlns:a16="http://schemas.microsoft.com/office/drawing/2014/main" id="{3E1FFB7D-6FFD-4BB5-A89A-7F687F003C9B}"/>
                    </a:ext>
                  </a:extLst>
                </p:cNvPr>
                <p:cNvSpPr/>
                <p:nvPr/>
              </p:nvSpPr>
              <p:spPr>
                <a:xfrm>
                  <a:off x="4756496" y="297898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2" name="Oval 325">
                  <a:extLst>
                    <a:ext uri="{FF2B5EF4-FFF2-40B4-BE49-F238E27FC236}">
                      <a16:creationId xmlns:a16="http://schemas.microsoft.com/office/drawing/2014/main" id="{90650895-C624-4F40-A864-5235D185656F}"/>
                    </a:ext>
                  </a:extLst>
                </p:cNvPr>
                <p:cNvSpPr/>
                <p:nvPr/>
              </p:nvSpPr>
              <p:spPr>
                <a:xfrm>
                  <a:off x="4832696" y="297892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3" name="Oval 326">
                  <a:extLst>
                    <a:ext uri="{FF2B5EF4-FFF2-40B4-BE49-F238E27FC236}">
                      <a16:creationId xmlns:a16="http://schemas.microsoft.com/office/drawing/2014/main" id="{1CA22211-F785-4393-AC93-DDA7DB950D0E}"/>
                    </a:ext>
                  </a:extLst>
                </p:cNvPr>
                <p:cNvSpPr/>
                <p:nvPr/>
              </p:nvSpPr>
              <p:spPr>
                <a:xfrm>
                  <a:off x="4908605" y="297933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4" name="Oval 327">
                  <a:extLst>
                    <a:ext uri="{FF2B5EF4-FFF2-40B4-BE49-F238E27FC236}">
                      <a16:creationId xmlns:a16="http://schemas.microsoft.com/office/drawing/2014/main" id="{82B89ADF-002B-4A2D-941B-53307E9224A4}"/>
                    </a:ext>
                  </a:extLst>
                </p:cNvPr>
                <p:cNvSpPr/>
                <p:nvPr/>
              </p:nvSpPr>
              <p:spPr>
                <a:xfrm>
                  <a:off x="4985786" y="297928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5" name="Oval 328">
                  <a:extLst>
                    <a:ext uri="{FF2B5EF4-FFF2-40B4-BE49-F238E27FC236}">
                      <a16:creationId xmlns:a16="http://schemas.microsoft.com/office/drawing/2014/main" id="{E7194C31-D2D8-409D-B720-B8C1DA9E12CE}"/>
                    </a:ext>
                  </a:extLst>
                </p:cNvPr>
                <p:cNvSpPr/>
                <p:nvPr/>
              </p:nvSpPr>
              <p:spPr>
                <a:xfrm>
                  <a:off x="5061986" y="297922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6" name="Oval 329">
                  <a:extLst>
                    <a:ext uri="{FF2B5EF4-FFF2-40B4-BE49-F238E27FC236}">
                      <a16:creationId xmlns:a16="http://schemas.microsoft.com/office/drawing/2014/main" id="{2F7CEFFD-194E-4E34-A4A3-8EE8D6D3EDC0}"/>
                    </a:ext>
                  </a:extLst>
                </p:cNvPr>
                <p:cNvSpPr/>
                <p:nvPr/>
              </p:nvSpPr>
              <p:spPr>
                <a:xfrm>
                  <a:off x="5137316" y="298135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7" name="Oval 330">
                  <a:extLst>
                    <a:ext uri="{FF2B5EF4-FFF2-40B4-BE49-F238E27FC236}">
                      <a16:creationId xmlns:a16="http://schemas.microsoft.com/office/drawing/2014/main" id="{C3EE9DBA-4299-449F-8A09-03E7C28FF566}"/>
                    </a:ext>
                  </a:extLst>
                </p:cNvPr>
                <p:cNvSpPr/>
                <p:nvPr/>
              </p:nvSpPr>
              <p:spPr>
                <a:xfrm>
                  <a:off x="5214497" y="29812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8" name="Oval 331">
                  <a:extLst>
                    <a:ext uri="{FF2B5EF4-FFF2-40B4-BE49-F238E27FC236}">
                      <a16:creationId xmlns:a16="http://schemas.microsoft.com/office/drawing/2014/main" id="{C4F22CBA-D036-480A-B987-41CC7E14EDC5}"/>
                    </a:ext>
                  </a:extLst>
                </p:cNvPr>
                <p:cNvSpPr/>
                <p:nvPr/>
              </p:nvSpPr>
              <p:spPr>
                <a:xfrm>
                  <a:off x="5290697" y="29812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19" name="Oval 332">
                  <a:extLst>
                    <a:ext uri="{FF2B5EF4-FFF2-40B4-BE49-F238E27FC236}">
                      <a16:creationId xmlns:a16="http://schemas.microsoft.com/office/drawing/2014/main" id="{5F8FE983-6C7B-4F02-9F8F-AA07674B2B93}"/>
                    </a:ext>
                  </a:extLst>
                </p:cNvPr>
                <p:cNvSpPr/>
                <p:nvPr/>
              </p:nvSpPr>
              <p:spPr>
                <a:xfrm>
                  <a:off x="5366606" y="298164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20" name="Oval 333">
                  <a:extLst>
                    <a:ext uri="{FF2B5EF4-FFF2-40B4-BE49-F238E27FC236}">
                      <a16:creationId xmlns:a16="http://schemas.microsoft.com/office/drawing/2014/main" id="{136C7A32-E52D-4A7C-9507-0097FA9EA41E}"/>
                    </a:ext>
                  </a:extLst>
                </p:cNvPr>
                <p:cNvSpPr/>
                <p:nvPr/>
              </p:nvSpPr>
              <p:spPr>
                <a:xfrm>
                  <a:off x="5443787" y="298159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121" name="Oval 334">
                  <a:extLst>
                    <a:ext uri="{FF2B5EF4-FFF2-40B4-BE49-F238E27FC236}">
                      <a16:creationId xmlns:a16="http://schemas.microsoft.com/office/drawing/2014/main" id="{399E37C9-5F78-438D-8451-A58D66CDF0B5}"/>
                    </a:ext>
                  </a:extLst>
                </p:cNvPr>
                <p:cNvSpPr/>
                <p:nvPr/>
              </p:nvSpPr>
              <p:spPr>
                <a:xfrm>
                  <a:off x="5519987" y="298153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</p:grpSp>
          <p:grpSp>
            <p:nvGrpSpPr>
              <p:cNvPr id="39" name="Group 335">
                <a:extLst>
                  <a:ext uri="{FF2B5EF4-FFF2-40B4-BE49-F238E27FC236}">
                    <a16:creationId xmlns:a16="http://schemas.microsoft.com/office/drawing/2014/main" id="{D103491B-7568-43A7-811E-25ED351F1F0B}"/>
                  </a:ext>
                </a:extLst>
              </p:cNvPr>
              <p:cNvGrpSpPr/>
              <p:nvPr/>
            </p:nvGrpSpPr>
            <p:grpSpPr>
              <a:xfrm rot="20392131">
                <a:off x="4684530" y="6489579"/>
                <a:ext cx="944483" cy="130274"/>
                <a:chOff x="2850515" y="2977176"/>
                <a:chExt cx="2730765" cy="451824"/>
              </a:xfrm>
            </p:grpSpPr>
            <p:sp>
              <p:nvSpPr>
                <p:cNvPr id="40" name="Rectangle 336">
                  <a:extLst>
                    <a:ext uri="{FF2B5EF4-FFF2-40B4-BE49-F238E27FC236}">
                      <a16:creationId xmlns:a16="http://schemas.microsoft.com/office/drawing/2014/main" id="{A060465F-C8D9-4B05-9351-7F1D87FCD1A6}"/>
                    </a:ext>
                  </a:extLst>
                </p:cNvPr>
                <p:cNvSpPr/>
                <p:nvPr/>
              </p:nvSpPr>
              <p:spPr>
                <a:xfrm>
                  <a:off x="2863849" y="3135722"/>
                  <a:ext cx="2717430" cy="742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41" name="Rectangle 337">
                  <a:extLst>
                    <a:ext uri="{FF2B5EF4-FFF2-40B4-BE49-F238E27FC236}">
                      <a16:creationId xmlns:a16="http://schemas.microsoft.com/office/drawing/2014/main" id="{EB4798EF-9EB8-4904-B97D-C0637B1E2157}"/>
                    </a:ext>
                  </a:extLst>
                </p:cNvPr>
                <p:cNvSpPr/>
                <p:nvPr/>
              </p:nvSpPr>
              <p:spPr>
                <a:xfrm>
                  <a:off x="3461897" y="3188456"/>
                  <a:ext cx="2119383" cy="232494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42" name="Oval 338">
                  <a:extLst>
                    <a:ext uri="{FF2B5EF4-FFF2-40B4-BE49-F238E27FC236}">
                      <a16:creationId xmlns:a16="http://schemas.microsoft.com/office/drawing/2014/main" id="{AD4549AE-579D-4E5C-BE97-7F2A3D3C6277}"/>
                    </a:ext>
                  </a:extLst>
                </p:cNvPr>
                <p:cNvSpPr/>
                <p:nvPr/>
              </p:nvSpPr>
              <p:spPr>
                <a:xfrm>
                  <a:off x="2850515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43" name="Oval 339">
                  <a:extLst>
                    <a:ext uri="{FF2B5EF4-FFF2-40B4-BE49-F238E27FC236}">
                      <a16:creationId xmlns:a16="http://schemas.microsoft.com/office/drawing/2014/main" id="{8FE0D630-A99D-45F9-AB1B-9EDD68CB8BD1}"/>
                    </a:ext>
                  </a:extLst>
                </p:cNvPr>
                <p:cNvSpPr/>
                <p:nvPr/>
              </p:nvSpPr>
              <p:spPr>
                <a:xfrm>
                  <a:off x="2927696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44" name="Oval 340">
                  <a:extLst>
                    <a:ext uri="{FF2B5EF4-FFF2-40B4-BE49-F238E27FC236}">
                      <a16:creationId xmlns:a16="http://schemas.microsoft.com/office/drawing/2014/main" id="{0D6B1453-475A-4C12-A143-D3C5BC565C48}"/>
                    </a:ext>
                  </a:extLst>
                </p:cNvPr>
                <p:cNvSpPr/>
                <p:nvPr/>
              </p:nvSpPr>
              <p:spPr>
                <a:xfrm>
                  <a:off x="3003896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47" name="Right Triangle 341">
                  <a:extLst>
                    <a:ext uri="{FF2B5EF4-FFF2-40B4-BE49-F238E27FC236}">
                      <a16:creationId xmlns:a16="http://schemas.microsoft.com/office/drawing/2014/main" id="{AEC3CB52-9017-44C2-95F5-9E716508ADBD}"/>
                    </a:ext>
                  </a:extLst>
                </p:cNvPr>
                <p:cNvSpPr/>
                <p:nvPr/>
              </p:nvSpPr>
              <p:spPr>
                <a:xfrm rot="10800000">
                  <a:off x="2857500" y="3188455"/>
                  <a:ext cx="647696" cy="232494"/>
                </a:xfrm>
                <a:prstGeom prst="rt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48" name="Freeform 342">
                  <a:extLst>
                    <a:ext uri="{FF2B5EF4-FFF2-40B4-BE49-F238E27FC236}">
                      <a16:creationId xmlns:a16="http://schemas.microsoft.com/office/drawing/2014/main" id="{F082214D-CCBE-4BAB-9784-A2E3081D9CCE}"/>
                    </a:ext>
                  </a:extLst>
                </p:cNvPr>
                <p:cNvSpPr/>
                <p:nvPr/>
              </p:nvSpPr>
              <p:spPr>
                <a:xfrm>
                  <a:off x="2863850" y="3200400"/>
                  <a:ext cx="2717430" cy="228600"/>
                </a:xfrm>
                <a:custGeom>
                  <a:avLst/>
                  <a:gdLst>
                    <a:gd name="connsiteX0" fmla="*/ 0 w 2714625"/>
                    <a:gd name="connsiteY0" fmla="*/ 0 h 228600"/>
                    <a:gd name="connsiteX1" fmla="*/ 638175 w 2714625"/>
                    <a:gd name="connsiteY1" fmla="*/ 228600 h 228600"/>
                    <a:gd name="connsiteX2" fmla="*/ 2714625 w 2714625"/>
                    <a:gd name="connsiteY2" fmla="*/ 225425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4625" h="228600">
                      <a:moveTo>
                        <a:pt x="0" y="0"/>
                      </a:moveTo>
                      <a:lnTo>
                        <a:pt x="638175" y="228600"/>
                      </a:lnTo>
                      <a:lnTo>
                        <a:pt x="2714625" y="225425"/>
                      </a:lnTo>
                    </a:path>
                  </a:pathLst>
                </a:custGeom>
                <a:ln w="381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49" name="Oval 343">
                  <a:extLst>
                    <a:ext uri="{FF2B5EF4-FFF2-40B4-BE49-F238E27FC236}">
                      <a16:creationId xmlns:a16="http://schemas.microsoft.com/office/drawing/2014/main" id="{DB98BAA8-CFCF-4696-AAB8-D2307D6E3BBC}"/>
                    </a:ext>
                  </a:extLst>
                </p:cNvPr>
                <p:cNvSpPr/>
                <p:nvPr/>
              </p:nvSpPr>
              <p:spPr>
                <a:xfrm>
                  <a:off x="3079805" y="29801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0" name="Oval 344">
                  <a:extLst>
                    <a:ext uri="{FF2B5EF4-FFF2-40B4-BE49-F238E27FC236}">
                      <a16:creationId xmlns:a16="http://schemas.microsoft.com/office/drawing/2014/main" id="{E6724190-D48A-4435-9809-C8C12029F3F7}"/>
                    </a:ext>
                  </a:extLst>
                </p:cNvPr>
                <p:cNvSpPr/>
                <p:nvPr/>
              </p:nvSpPr>
              <p:spPr>
                <a:xfrm>
                  <a:off x="3156986" y="29801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1" name="Oval 345">
                  <a:extLst>
                    <a:ext uri="{FF2B5EF4-FFF2-40B4-BE49-F238E27FC236}">
                      <a16:creationId xmlns:a16="http://schemas.microsoft.com/office/drawing/2014/main" id="{67521473-27EB-4F78-854A-EF8A8886680D}"/>
                    </a:ext>
                  </a:extLst>
                </p:cNvPr>
                <p:cNvSpPr/>
                <p:nvPr/>
              </p:nvSpPr>
              <p:spPr>
                <a:xfrm>
                  <a:off x="3233186" y="29800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2" name="Oval 346">
                  <a:extLst>
                    <a:ext uri="{FF2B5EF4-FFF2-40B4-BE49-F238E27FC236}">
                      <a16:creationId xmlns:a16="http://schemas.microsoft.com/office/drawing/2014/main" id="{C132F080-403A-4D6C-B1B5-59847657D6D9}"/>
                    </a:ext>
                  </a:extLst>
                </p:cNvPr>
                <p:cNvSpPr/>
                <p:nvPr/>
              </p:nvSpPr>
              <p:spPr>
                <a:xfrm>
                  <a:off x="3308516" y="298221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3" name="Oval 347">
                  <a:extLst>
                    <a:ext uri="{FF2B5EF4-FFF2-40B4-BE49-F238E27FC236}">
                      <a16:creationId xmlns:a16="http://schemas.microsoft.com/office/drawing/2014/main" id="{00557448-CFF1-4671-8771-95E6D1C8B9C5}"/>
                    </a:ext>
                  </a:extLst>
                </p:cNvPr>
                <p:cNvSpPr/>
                <p:nvPr/>
              </p:nvSpPr>
              <p:spPr>
                <a:xfrm>
                  <a:off x="3385697" y="298215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4" name="Oval 348">
                  <a:extLst>
                    <a:ext uri="{FF2B5EF4-FFF2-40B4-BE49-F238E27FC236}">
                      <a16:creationId xmlns:a16="http://schemas.microsoft.com/office/drawing/2014/main" id="{6FEC1F5C-96EF-4296-8D86-23015A3BC5EE}"/>
                    </a:ext>
                  </a:extLst>
                </p:cNvPr>
                <p:cNvSpPr/>
                <p:nvPr/>
              </p:nvSpPr>
              <p:spPr>
                <a:xfrm>
                  <a:off x="3461897" y="298210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5" name="Oval 349">
                  <a:extLst>
                    <a:ext uri="{FF2B5EF4-FFF2-40B4-BE49-F238E27FC236}">
                      <a16:creationId xmlns:a16="http://schemas.microsoft.com/office/drawing/2014/main" id="{7C3F18F1-742E-489F-AAB6-0D6801559BF8}"/>
                    </a:ext>
                  </a:extLst>
                </p:cNvPr>
                <p:cNvSpPr/>
                <p:nvPr/>
              </p:nvSpPr>
              <p:spPr>
                <a:xfrm>
                  <a:off x="3537806" y="298251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6" name="Oval 350">
                  <a:extLst>
                    <a:ext uri="{FF2B5EF4-FFF2-40B4-BE49-F238E27FC236}">
                      <a16:creationId xmlns:a16="http://schemas.microsoft.com/office/drawing/2014/main" id="{CBC73CE5-FF75-4866-A078-070EBC1EA8A5}"/>
                    </a:ext>
                  </a:extLst>
                </p:cNvPr>
                <p:cNvSpPr/>
                <p:nvPr/>
              </p:nvSpPr>
              <p:spPr>
                <a:xfrm>
                  <a:off x="3614987" y="298245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7" name="Oval 351">
                  <a:extLst>
                    <a:ext uri="{FF2B5EF4-FFF2-40B4-BE49-F238E27FC236}">
                      <a16:creationId xmlns:a16="http://schemas.microsoft.com/office/drawing/2014/main" id="{8BA74AE3-E126-429B-B7BA-1405DE46D530}"/>
                    </a:ext>
                  </a:extLst>
                </p:cNvPr>
                <p:cNvSpPr/>
                <p:nvPr/>
              </p:nvSpPr>
              <p:spPr>
                <a:xfrm>
                  <a:off x="3691187" y="29824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8" name="Oval 352">
                  <a:extLst>
                    <a:ext uri="{FF2B5EF4-FFF2-40B4-BE49-F238E27FC236}">
                      <a16:creationId xmlns:a16="http://schemas.microsoft.com/office/drawing/2014/main" id="{8F314101-D9E6-4C42-9EFF-7BD94AC75327}"/>
                    </a:ext>
                  </a:extLst>
                </p:cNvPr>
                <p:cNvSpPr/>
                <p:nvPr/>
              </p:nvSpPr>
              <p:spPr>
                <a:xfrm>
                  <a:off x="3764143" y="297728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59" name="Oval 353">
                  <a:extLst>
                    <a:ext uri="{FF2B5EF4-FFF2-40B4-BE49-F238E27FC236}">
                      <a16:creationId xmlns:a16="http://schemas.microsoft.com/office/drawing/2014/main" id="{8EDA8C58-6AEA-4E9A-A5A0-561F5D0E00B2}"/>
                    </a:ext>
                  </a:extLst>
                </p:cNvPr>
                <p:cNvSpPr/>
                <p:nvPr/>
              </p:nvSpPr>
              <p:spPr>
                <a:xfrm>
                  <a:off x="3841324" y="297723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0" name="Oval 354">
                  <a:extLst>
                    <a:ext uri="{FF2B5EF4-FFF2-40B4-BE49-F238E27FC236}">
                      <a16:creationId xmlns:a16="http://schemas.microsoft.com/office/drawing/2014/main" id="{267953E6-660A-4F52-9F29-D1D6FFBD5030}"/>
                    </a:ext>
                  </a:extLst>
                </p:cNvPr>
                <p:cNvSpPr/>
                <p:nvPr/>
              </p:nvSpPr>
              <p:spPr>
                <a:xfrm>
                  <a:off x="3917524" y="297717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1" name="Oval 355">
                  <a:extLst>
                    <a:ext uri="{FF2B5EF4-FFF2-40B4-BE49-F238E27FC236}">
                      <a16:creationId xmlns:a16="http://schemas.microsoft.com/office/drawing/2014/main" id="{C8779CA9-70EF-47D1-9846-2ECEF6DA203C}"/>
                    </a:ext>
                  </a:extLst>
                </p:cNvPr>
                <p:cNvSpPr/>
                <p:nvPr/>
              </p:nvSpPr>
              <p:spPr>
                <a:xfrm>
                  <a:off x="3993433" y="297758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2" name="Oval 356">
                  <a:extLst>
                    <a:ext uri="{FF2B5EF4-FFF2-40B4-BE49-F238E27FC236}">
                      <a16:creationId xmlns:a16="http://schemas.microsoft.com/office/drawing/2014/main" id="{00A7B235-E6A2-444F-AF65-B32B36B20E2D}"/>
                    </a:ext>
                  </a:extLst>
                </p:cNvPr>
                <p:cNvSpPr/>
                <p:nvPr/>
              </p:nvSpPr>
              <p:spPr>
                <a:xfrm>
                  <a:off x="4070614" y="297752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3" name="Oval 357">
                  <a:extLst>
                    <a:ext uri="{FF2B5EF4-FFF2-40B4-BE49-F238E27FC236}">
                      <a16:creationId xmlns:a16="http://schemas.microsoft.com/office/drawing/2014/main" id="{A34AB2AF-13FA-4DC9-947C-D6882E5547E3}"/>
                    </a:ext>
                  </a:extLst>
                </p:cNvPr>
                <p:cNvSpPr/>
                <p:nvPr/>
              </p:nvSpPr>
              <p:spPr>
                <a:xfrm>
                  <a:off x="4146814" y="297747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4" name="Oval 358">
                  <a:extLst>
                    <a:ext uri="{FF2B5EF4-FFF2-40B4-BE49-F238E27FC236}">
                      <a16:creationId xmlns:a16="http://schemas.microsoft.com/office/drawing/2014/main" id="{4F143C62-E1C7-4C39-A1EE-A57A710187DF}"/>
                    </a:ext>
                  </a:extLst>
                </p:cNvPr>
                <p:cNvSpPr/>
                <p:nvPr/>
              </p:nvSpPr>
              <p:spPr>
                <a:xfrm>
                  <a:off x="4222144" y="297960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5" name="Oval 359">
                  <a:extLst>
                    <a:ext uri="{FF2B5EF4-FFF2-40B4-BE49-F238E27FC236}">
                      <a16:creationId xmlns:a16="http://schemas.microsoft.com/office/drawing/2014/main" id="{92A3ED3C-56B2-4092-B708-18B6F69B072E}"/>
                    </a:ext>
                  </a:extLst>
                </p:cNvPr>
                <p:cNvSpPr/>
                <p:nvPr/>
              </p:nvSpPr>
              <p:spPr>
                <a:xfrm>
                  <a:off x="4299325" y="297954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6" name="Oval 360">
                  <a:extLst>
                    <a:ext uri="{FF2B5EF4-FFF2-40B4-BE49-F238E27FC236}">
                      <a16:creationId xmlns:a16="http://schemas.microsoft.com/office/drawing/2014/main" id="{8D9C52CB-0D94-4497-A5C4-FD2F5182C221}"/>
                    </a:ext>
                  </a:extLst>
                </p:cNvPr>
                <p:cNvSpPr/>
                <p:nvPr/>
              </p:nvSpPr>
              <p:spPr>
                <a:xfrm>
                  <a:off x="4375525" y="297949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7" name="Oval 361">
                  <a:extLst>
                    <a:ext uri="{FF2B5EF4-FFF2-40B4-BE49-F238E27FC236}">
                      <a16:creationId xmlns:a16="http://schemas.microsoft.com/office/drawing/2014/main" id="{64EDA981-99F8-47DB-AF94-C370D43D6DBD}"/>
                    </a:ext>
                  </a:extLst>
                </p:cNvPr>
                <p:cNvSpPr/>
                <p:nvPr/>
              </p:nvSpPr>
              <p:spPr>
                <a:xfrm>
                  <a:off x="4451434" y="297989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8" name="Oval 362">
                  <a:extLst>
                    <a:ext uri="{FF2B5EF4-FFF2-40B4-BE49-F238E27FC236}">
                      <a16:creationId xmlns:a16="http://schemas.microsoft.com/office/drawing/2014/main" id="{6A52D173-6C98-439F-977F-28A974A52D44}"/>
                    </a:ext>
                  </a:extLst>
                </p:cNvPr>
                <p:cNvSpPr/>
                <p:nvPr/>
              </p:nvSpPr>
              <p:spPr>
                <a:xfrm>
                  <a:off x="4528615" y="2979843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69" name="Oval 363">
                  <a:extLst>
                    <a:ext uri="{FF2B5EF4-FFF2-40B4-BE49-F238E27FC236}">
                      <a16:creationId xmlns:a16="http://schemas.microsoft.com/office/drawing/2014/main" id="{CD2D77D3-8ABC-4EAA-A164-C3E39EB4989B}"/>
                    </a:ext>
                  </a:extLst>
                </p:cNvPr>
                <p:cNvSpPr/>
                <p:nvPr/>
              </p:nvSpPr>
              <p:spPr>
                <a:xfrm>
                  <a:off x="4604815" y="2979788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0" name="Oval 364">
                  <a:extLst>
                    <a:ext uri="{FF2B5EF4-FFF2-40B4-BE49-F238E27FC236}">
                      <a16:creationId xmlns:a16="http://schemas.microsoft.com/office/drawing/2014/main" id="{6C40E35C-F0E0-49A9-9397-6481799C471E}"/>
                    </a:ext>
                  </a:extLst>
                </p:cNvPr>
                <p:cNvSpPr/>
                <p:nvPr/>
              </p:nvSpPr>
              <p:spPr>
                <a:xfrm>
                  <a:off x="4679315" y="297903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1" name="Oval 365">
                  <a:extLst>
                    <a:ext uri="{FF2B5EF4-FFF2-40B4-BE49-F238E27FC236}">
                      <a16:creationId xmlns:a16="http://schemas.microsoft.com/office/drawing/2014/main" id="{C5BCACB2-BE64-4AB3-A4BC-D77386B46A0C}"/>
                    </a:ext>
                  </a:extLst>
                </p:cNvPr>
                <p:cNvSpPr/>
                <p:nvPr/>
              </p:nvSpPr>
              <p:spPr>
                <a:xfrm>
                  <a:off x="4756496" y="2978982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2" name="Oval 366">
                  <a:extLst>
                    <a:ext uri="{FF2B5EF4-FFF2-40B4-BE49-F238E27FC236}">
                      <a16:creationId xmlns:a16="http://schemas.microsoft.com/office/drawing/2014/main" id="{607AE022-F99A-4007-96A6-73670845376E}"/>
                    </a:ext>
                  </a:extLst>
                </p:cNvPr>
                <p:cNvSpPr/>
                <p:nvPr/>
              </p:nvSpPr>
              <p:spPr>
                <a:xfrm>
                  <a:off x="4832696" y="2978927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3" name="Oval 367">
                  <a:extLst>
                    <a:ext uri="{FF2B5EF4-FFF2-40B4-BE49-F238E27FC236}">
                      <a16:creationId xmlns:a16="http://schemas.microsoft.com/office/drawing/2014/main" id="{02BF050E-ACB1-4B3B-BD8B-42F443F37E2C}"/>
                    </a:ext>
                  </a:extLst>
                </p:cNvPr>
                <p:cNvSpPr/>
                <p:nvPr/>
              </p:nvSpPr>
              <p:spPr>
                <a:xfrm>
                  <a:off x="4908605" y="297933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4" name="Oval 368">
                  <a:extLst>
                    <a:ext uri="{FF2B5EF4-FFF2-40B4-BE49-F238E27FC236}">
                      <a16:creationId xmlns:a16="http://schemas.microsoft.com/office/drawing/2014/main" id="{B7F9AE96-AAE9-4633-B718-9AC6F962D5CE}"/>
                    </a:ext>
                  </a:extLst>
                </p:cNvPr>
                <p:cNvSpPr/>
                <p:nvPr/>
              </p:nvSpPr>
              <p:spPr>
                <a:xfrm>
                  <a:off x="4985786" y="2979280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5" name="Oval 369">
                  <a:extLst>
                    <a:ext uri="{FF2B5EF4-FFF2-40B4-BE49-F238E27FC236}">
                      <a16:creationId xmlns:a16="http://schemas.microsoft.com/office/drawing/2014/main" id="{BB8E18A1-574C-424F-88E2-8E42823E7AB2}"/>
                    </a:ext>
                  </a:extLst>
                </p:cNvPr>
                <p:cNvSpPr/>
                <p:nvPr/>
              </p:nvSpPr>
              <p:spPr>
                <a:xfrm>
                  <a:off x="5061986" y="2979225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6" name="Oval 370">
                  <a:extLst>
                    <a:ext uri="{FF2B5EF4-FFF2-40B4-BE49-F238E27FC236}">
                      <a16:creationId xmlns:a16="http://schemas.microsoft.com/office/drawing/2014/main" id="{E90C3BD5-2849-45B3-A40E-38B9C99658EF}"/>
                    </a:ext>
                  </a:extLst>
                </p:cNvPr>
                <p:cNvSpPr/>
                <p:nvPr/>
              </p:nvSpPr>
              <p:spPr>
                <a:xfrm>
                  <a:off x="5137316" y="298135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7" name="Oval 371">
                  <a:extLst>
                    <a:ext uri="{FF2B5EF4-FFF2-40B4-BE49-F238E27FC236}">
                      <a16:creationId xmlns:a16="http://schemas.microsoft.com/office/drawing/2014/main" id="{2AD730C5-8AA6-4A4C-8C61-85C20865A173}"/>
                    </a:ext>
                  </a:extLst>
                </p:cNvPr>
                <p:cNvSpPr/>
                <p:nvPr/>
              </p:nvSpPr>
              <p:spPr>
                <a:xfrm>
                  <a:off x="5214497" y="2981296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8" name="Oval 372">
                  <a:extLst>
                    <a:ext uri="{FF2B5EF4-FFF2-40B4-BE49-F238E27FC236}">
                      <a16:creationId xmlns:a16="http://schemas.microsoft.com/office/drawing/2014/main" id="{B809F560-31D0-4526-AA3A-1D74C9F5AEBA}"/>
                    </a:ext>
                  </a:extLst>
                </p:cNvPr>
                <p:cNvSpPr/>
                <p:nvPr/>
              </p:nvSpPr>
              <p:spPr>
                <a:xfrm>
                  <a:off x="5290697" y="2981241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79" name="Oval 373">
                  <a:extLst>
                    <a:ext uri="{FF2B5EF4-FFF2-40B4-BE49-F238E27FC236}">
                      <a16:creationId xmlns:a16="http://schemas.microsoft.com/office/drawing/2014/main" id="{38CE6917-DCC5-490F-A378-CC407940C66A}"/>
                    </a:ext>
                  </a:extLst>
                </p:cNvPr>
                <p:cNvSpPr/>
                <p:nvPr/>
              </p:nvSpPr>
              <p:spPr>
                <a:xfrm>
                  <a:off x="5366606" y="298164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80" name="Oval 374">
                  <a:extLst>
                    <a:ext uri="{FF2B5EF4-FFF2-40B4-BE49-F238E27FC236}">
                      <a16:creationId xmlns:a16="http://schemas.microsoft.com/office/drawing/2014/main" id="{0E9A02C2-07D1-4204-BAE1-BA6D90C54CE5}"/>
                    </a:ext>
                  </a:extLst>
                </p:cNvPr>
                <p:cNvSpPr/>
                <p:nvPr/>
              </p:nvSpPr>
              <p:spPr>
                <a:xfrm>
                  <a:off x="5443787" y="2981594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  <p:sp>
              <p:nvSpPr>
                <p:cNvPr id="81" name="Oval 375">
                  <a:extLst>
                    <a:ext uri="{FF2B5EF4-FFF2-40B4-BE49-F238E27FC236}">
                      <a16:creationId xmlns:a16="http://schemas.microsoft.com/office/drawing/2014/main" id="{3C5ABF9D-3C02-476E-9EB1-DFF97F88077E}"/>
                    </a:ext>
                  </a:extLst>
                </p:cNvPr>
                <p:cNvSpPr/>
                <p:nvPr/>
              </p:nvSpPr>
              <p:spPr>
                <a:xfrm>
                  <a:off x="5519987" y="2981539"/>
                  <a:ext cx="45719" cy="462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60"/>
                </a:p>
              </p:txBody>
            </p:sp>
          </p:grpSp>
        </p:grpSp>
      </p:grpSp>
      <p:pic>
        <p:nvPicPr>
          <p:cNvPr id="283" name="Picture 282">
            <a:extLst>
              <a:ext uri="{FF2B5EF4-FFF2-40B4-BE49-F238E27FC236}">
                <a16:creationId xmlns:a16="http://schemas.microsoft.com/office/drawing/2014/main" id="{60082C6D-CD70-45F0-9340-F4897A311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311" y="3978744"/>
            <a:ext cx="4090965" cy="28670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36</a:t>
            </a:fld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C291C24-69B6-3CBE-62CF-10C47987C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B4C, Multiblade, MB.AMOR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307A3E-E373-42A2-9CC6-E36A104967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985" y="3201300"/>
            <a:ext cx="970748" cy="8558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2E322C-72F4-4044-AB8F-EF5E9E985D18}"/>
              </a:ext>
            </a:extLst>
          </p:cNvPr>
          <p:cNvGrpSpPr/>
          <p:nvPr/>
        </p:nvGrpSpPr>
        <p:grpSpPr>
          <a:xfrm>
            <a:off x="6233118" y="4406451"/>
            <a:ext cx="2449959" cy="1901044"/>
            <a:chOff x="6091607" y="3087139"/>
            <a:chExt cx="1895391" cy="158933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E30C59C-3008-4D7F-A480-311642586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257967" y="2920779"/>
              <a:ext cx="1465099" cy="179781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DAFF663-AAFC-462F-8222-6CFDBCED9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182274" y="3871754"/>
              <a:ext cx="812279" cy="7971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EFC5D1F-583A-4641-BF8A-B136532ACA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51464" y="2852758"/>
            <a:ext cx="1844592" cy="14984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E7B68D2-0CB2-449F-B075-8543839AAE99}"/>
              </a:ext>
            </a:extLst>
          </p:cNvPr>
          <p:cNvGrpSpPr/>
          <p:nvPr/>
        </p:nvGrpSpPr>
        <p:grpSpPr>
          <a:xfrm>
            <a:off x="6247571" y="1366343"/>
            <a:ext cx="1848485" cy="1417710"/>
            <a:chOff x="6141344" y="1459231"/>
            <a:chExt cx="2211400" cy="156276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9EB8D80-D18F-4094-92D0-D79F04397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41344" y="1459231"/>
              <a:ext cx="2211400" cy="1562763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73E2A3C-B321-4D0C-8ACA-0E0F2D502C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4033" y="2284236"/>
              <a:ext cx="629041" cy="538563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9993FC9-8A6A-494F-B0D8-2C0852D479BF}"/>
                </a:ext>
              </a:extLst>
            </p:cNvPr>
            <p:cNvSpPr/>
            <p:nvPr/>
          </p:nvSpPr>
          <p:spPr>
            <a:xfrm>
              <a:off x="6555514" y="1771377"/>
              <a:ext cx="1280160" cy="1025718"/>
            </a:xfrm>
            <a:custGeom>
              <a:avLst/>
              <a:gdLst>
                <a:gd name="connsiteX0" fmla="*/ 0 w 1280160"/>
                <a:gd name="connsiteY0" fmla="*/ 0 h 1025718"/>
                <a:gd name="connsiteX1" fmla="*/ 1280160 w 1280160"/>
                <a:gd name="connsiteY1" fmla="*/ 222636 h 1025718"/>
                <a:gd name="connsiteX2" fmla="*/ 1200647 w 1280160"/>
                <a:gd name="connsiteY2" fmla="*/ 1025718 h 1025718"/>
                <a:gd name="connsiteX3" fmla="*/ 71561 w 1280160"/>
                <a:gd name="connsiteY3" fmla="*/ 675861 h 1025718"/>
                <a:gd name="connsiteX4" fmla="*/ 0 w 1280160"/>
                <a:gd name="connsiteY4" fmla="*/ 0 h 102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160" h="1025718">
                  <a:moveTo>
                    <a:pt x="0" y="0"/>
                  </a:moveTo>
                  <a:lnTo>
                    <a:pt x="1280160" y="222636"/>
                  </a:lnTo>
                  <a:lnTo>
                    <a:pt x="1200647" y="1025718"/>
                  </a:lnTo>
                  <a:lnTo>
                    <a:pt x="71561" y="67586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2694D76-F7EF-437C-83C0-B410FF8A4B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29172" y="2065894"/>
            <a:ext cx="2973046" cy="15692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CAFCB35-92D2-4720-A2E1-7DED1485215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93" y="4276750"/>
            <a:ext cx="2598809" cy="194910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5E39850-3AD6-45FB-A5EE-50E09265F451}"/>
              </a:ext>
            </a:extLst>
          </p:cNvPr>
          <p:cNvSpPr txBox="1"/>
          <p:nvPr/>
        </p:nvSpPr>
        <p:spPr>
          <a:xfrm>
            <a:off x="1107317" y="1392711"/>
            <a:ext cx="4806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1:1 MB.TBL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complete VMM3a readout and entire ESS data chain including EFU, fully integrated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Science since Nov23</a:t>
            </a:r>
          </a:p>
        </p:txBody>
      </p:sp>
      <p:pic>
        <p:nvPicPr>
          <p:cNvPr id="282" name="Picture 281">
            <a:extLst>
              <a:ext uri="{FF2B5EF4-FFF2-40B4-BE49-F238E27FC236}">
                <a16:creationId xmlns:a16="http://schemas.microsoft.com/office/drawing/2014/main" id="{9EC542EF-A2A3-4783-A5E2-47B86CD6E40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533" y="4262973"/>
            <a:ext cx="2598809" cy="1949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FF63AA-11C4-4FF9-B796-32D0E719FC1A}"/>
              </a:ext>
            </a:extLst>
          </p:cNvPr>
          <p:cNvSpPr txBox="1"/>
          <p:nvPr/>
        </p:nvSpPr>
        <p:spPr>
          <a:xfrm>
            <a:off x="11292607" y="5190067"/>
            <a:ext cx="30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dirty="0">
                <a:solidFill>
                  <a:srgbClr val="666666"/>
                </a:solidFill>
              </a:rPr>
              <a:t>ϑ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1E059-8E1C-4CBD-B35F-3265905C9E40}"/>
              </a:ext>
            </a:extLst>
          </p:cNvPr>
          <p:cNvSpPr txBox="1"/>
          <p:nvPr/>
        </p:nvSpPr>
        <p:spPr>
          <a:xfrm>
            <a:off x="10592399" y="6388077"/>
            <a:ext cx="56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dirty="0">
                <a:solidFill>
                  <a:srgbClr val="666666"/>
                </a:solidFill>
              </a:rPr>
              <a:t>λ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7BD2B-4761-4681-9001-9547CF8006A1}"/>
              </a:ext>
            </a:extLst>
          </p:cNvPr>
          <p:cNvSpPr txBox="1"/>
          <p:nvPr/>
        </p:nvSpPr>
        <p:spPr>
          <a:xfrm>
            <a:off x="9551055" y="4455560"/>
            <a:ext cx="643487" cy="3724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sv-SE" dirty="0" err="1">
                <a:solidFill>
                  <a:srgbClr val="666666"/>
                </a:solidFill>
              </a:rPr>
              <a:t>NiTi</a:t>
            </a:r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285" name="Picture 284">
            <a:extLst>
              <a:ext uri="{FF2B5EF4-FFF2-40B4-BE49-F238E27FC236}">
                <a16:creationId xmlns:a16="http://schemas.microsoft.com/office/drawing/2014/main" id="{15EA2A8E-B5A5-47E5-A6C9-CF1C7E6A7A9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931" y="1366343"/>
            <a:ext cx="1299457" cy="974593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FEFF816C-6BEA-43C1-8744-940B6777646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931" y="2362278"/>
            <a:ext cx="1299457" cy="974593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BB2B7EB5-0A47-44F9-AB6C-1C084EB1875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590" y="3362660"/>
            <a:ext cx="1299457" cy="97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37</a:t>
            </a:fld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C291C24-69B6-3CBE-62CF-10C47987C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B4C, Multiblade, MB.TBL (T1)</a:t>
            </a: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77DF7652-96BF-44CB-BAF0-3147B80DBB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661" y="1745697"/>
            <a:ext cx="3532674" cy="3426374"/>
          </a:xfrm>
          <a:prstGeom prst="rect">
            <a:avLst/>
          </a:prstGeom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966E01D1-A958-4C96-9843-9856CDC756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24227" y="2059797"/>
            <a:ext cx="3426373" cy="280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2B71B-4B96-47E8-AF94-A1AC592EE1DE}"/>
              </a:ext>
            </a:extLst>
          </p:cNvPr>
          <p:cNvSpPr txBox="1"/>
          <p:nvPr/>
        </p:nvSpPr>
        <p:spPr>
          <a:xfrm>
            <a:off x="1037203" y="1975643"/>
            <a:ext cx="353479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1:1 MB.AMOR detector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E-plan completed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CDR completed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Q-gate underway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Detector and Assister Racks assembled 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Detector commissioned with complete readout and data chains at PSI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Installation foreseen Nov 2024</a:t>
            </a:r>
          </a:p>
        </p:txBody>
      </p:sp>
    </p:spTree>
    <p:extLst>
      <p:ext uri="{BB962C8B-B14F-4D97-AF65-F5344CB8AC3E}">
        <p14:creationId xmlns:p14="http://schemas.microsoft.com/office/powerpoint/2010/main" val="4931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38</a:t>
            </a:fld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C291C24-69B6-3CBE-62CF-10C47987C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B4C, Multiblade, MB.ESTIA (T2)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7CB6E22-939E-4FCA-AF13-CB9A8D2BB8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64452" y="3428998"/>
            <a:ext cx="3555999" cy="2666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B661E6-BD3B-4F08-9247-E04AC87031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769" y="3429000"/>
            <a:ext cx="5171734" cy="2667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362160-0270-496D-BF4C-45BE95131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7023" y="1693721"/>
            <a:ext cx="2049828" cy="12683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B8B3D7-B7F0-4D25-B413-B28603409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42521" y="1283282"/>
            <a:ext cx="2487966" cy="20695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4B42F3B-79EB-408B-AC06-02147DC6B4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94553" y="1748335"/>
            <a:ext cx="2069521" cy="1139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7372DD-A6E0-4107-8365-99AD83A01907}"/>
              </a:ext>
            </a:extLst>
          </p:cNvPr>
          <p:cNvSpPr txBox="1"/>
          <p:nvPr/>
        </p:nvSpPr>
        <p:spPr>
          <a:xfrm>
            <a:off x="1264451" y="1795288"/>
            <a:ext cx="3639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The biggest </a:t>
            </a:r>
            <a:r>
              <a:rPr lang="en-GB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DetG</a:t>
            </a: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build to date</a:t>
            </a:r>
          </a:p>
          <a:p>
            <a:endParaRPr lang="en-GB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Taking us to our present build limit</a:t>
            </a: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7B546-FB72-B608-5CA7-F0F967CEFB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63375" y="1539511"/>
            <a:ext cx="2049831" cy="15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39</a:t>
            </a:fld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C291C24-69B6-3CBE-62CF-10C47987C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B4C, Multiblade, MB.ESTIA (T2)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372DD-A6E0-4107-8365-99AD83A01907}"/>
              </a:ext>
            </a:extLst>
          </p:cNvPr>
          <p:cNvSpPr txBox="1"/>
          <p:nvPr/>
        </p:nvSpPr>
        <p:spPr>
          <a:xfrm>
            <a:off x="1264451" y="1795288"/>
            <a:ext cx="3639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The biggest </a:t>
            </a:r>
            <a:r>
              <a:rPr lang="en-GB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DetG</a:t>
            </a: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build to date</a:t>
            </a:r>
          </a:p>
          <a:p>
            <a:endParaRPr lang="en-GB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Taking us to our present build limit</a:t>
            </a: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2C5B1-623C-421F-D1B2-E4F2CDA017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4422" y="3439752"/>
            <a:ext cx="3824514" cy="2868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D4BBA2-E2CA-7819-6DCF-DAEB4BFCFC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60160" y="819858"/>
            <a:ext cx="5360451" cy="40203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284E7-B713-149D-27A5-5A542A5A63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38139" y="3439751"/>
            <a:ext cx="3824513" cy="2868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C25FB7-8039-13CF-843F-AE02D137D3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98464" y="817460"/>
            <a:ext cx="2487966" cy="20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3E4EC-C6C0-6E48-8816-D2A40084E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Changes to the </a:t>
            </a:r>
            <a:r>
              <a:rPr lang="en-GB" dirty="0" err="1"/>
              <a:t>DetG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8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2024-10-22</a:t>
            </a:r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A4C466-D721-478F-8195-FA7B3CFF26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912386"/>
              </p:ext>
            </p:extLst>
          </p:nvPr>
        </p:nvGraphicFramePr>
        <p:xfrm>
          <a:off x="1103709" y="1404711"/>
          <a:ext cx="9064266" cy="498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54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6337C1-6C42-4821-B901-0C3E3B7093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040" y="801843"/>
            <a:ext cx="5171734" cy="28271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40</a:t>
            </a:fld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C291C24-69B6-3CBE-62CF-10C47987C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B4C, Multiblade, MB.FREIA (T3)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D1E64-A6D4-4D31-82B3-DFB364192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70002" y="4231468"/>
            <a:ext cx="2007447" cy="1383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CC157A-6795-438E-9BCA-9DDFD6F4E7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48753" y="4041559"/>
            <a:ext cx="2007449" cy="1773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2BCB4-87BC-4B25-A7D9-3370D12DE8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61796" y="4102469"/>
            <a:ext cx="2011552" cy="1656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0B1BED-0F09-4E44-9358-1F3D7B5CFE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112158" y="3903171"/>
            <a:ext cx="1678523" cy="20280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DEA9B-D80B-4436-830C-4C3225D81B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39363" y="3571707"/>
            <a:ext cx="2011551" cy="2698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F392A5-C02A-4714-9378-7221642F3C73}"/>
              </a:ext>
            </a:extLst>
          </p:cNvPr>
          <p:cNvSpPr txBox="1"/>
          <p:nvPr/>
        </p:nvSpPr>
        <p:spPr>
          <a:xfrm>
            <a:off x="1195646" y="1810939"/>
            <a:ext cx="36987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All blades produced and tested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Preliminary design complete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Detailed design Jan25</a:t>
            </a: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41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</a:t>
            </a:r>
            <a:r>
              <a:rPr lang="sv-SE" dirty="0" err="1"/>
              <a:t>Multigrid</a:t>
            </a:r>
            <a:r>
              <a:rPr lang="sv-SE" dirty="0"/>
              <a:t>, T-REX (T3)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C9E1D-88D4-4301-9185-D6F277ADD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420" y="1867749"/>
            <a:ext cx="5408983" cy="29829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B63161-DFBF-42A1-A224-8CB62DB32CDD}"/>
              </a:ext>
            </a:extLst>
          </p:cNvPr>
          <p:cNvSpPr txBox="1"/>
          <p:nvPr/>
        </p:nvSpPr>
        <p:spPr>
          <a:xfrm>
            <a:off x="3894291" y="4906995"/>
            <a:ext cx="464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Voxelated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proportional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chamber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42</a:t>
            </a:fld>
            <a:endParaRPr lang="sv-S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EA8F59-B9D2-4A11-9489-2AE4D7BB0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</a:t>
            </a:r>
            <a:r>
              <a:rPr lang="sv-SE" dirty="0" err="1"/>
              <a:t>Multigrid</a:t>
            </a:r>
            <a:r>
              <a:rPr lang="sv-SE" dirty="0"/>
              <a:t>, T-REX (T3)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5CEB566-DDBD-47D0-9F92-A37D6116C2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163" y="3061814"/>
            <a:ext cx="4643732" cy="29964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153C1C3-BEBA-422A-9CB9-E57C9B0BBA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647" y="2909261"/>
            <a:ext cx="4383915" cy="2996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2FCE2-BE3B-4B30-A493-B4860CF8BA6E}"/>
              </a:ext>
            </a:extLst>
          </p:cNvPr>
          <p:cNvSpPr txBox="1"/>
          <p:nvPr/>
        </p:nvSpPr>
        <p:spPr>
          <a:xfrm>
            <a:off x="1195647" y="1571452"/>
            <a:ext cx="9360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Exhaustive simulation suite (including electronics) completed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internal shielding candidates identified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clear pulse-position within voxel signal dependence identified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Electronics study nearing completion, input from simulations, resolution implications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A1AEE9-6767-429D-9B83-23120D1BF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5963" y="3694290"/>
            <a:ext cx="2561841" cy="239344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43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</a:t>
            </a:r>
            <a:r>
              <a:rPr lang="sv-SE" dirty="0" err="1"/>
              <a:t>Multigrid</a:t>
            </a:r>
            <a:r>
              <a:rPr lang="sv-SE" dirty="0"/>
              <a:t>, T-REX (T3)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0483790-3C66-4F3D-84D6-F342DB603622}"/>
              </a:ext>
            </a:extLst>
          </p:cNvPr>
          <p:cNvGrpSpPr/>
          <p:nvPr/>
        </p:nvGrpSpPr>
        <p:grpSpPr>
          <a:xfrm>
            <a:off x="1103709" y="3975368"/>
            <a:ext cx="5601675" cy="2153075"/>
            <a:chOff x="1239516" y="3716188"/>
            <a:chExt cx="6345382" cy="18795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B97D13-9812-41E5-9206-E4166F265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9516" y="3716188"/>
              <a:ext cx="6345382" cy="18795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D02531-2C4D-4855-8144-D88B2B4B22E5}"/>
                </a:ext>
              </a:extLst>
            </p:cNvPr>
            <p:cNvSpPr txBox="1"/>
            <p:nvPr/>
          </p:nvSpPr>
          <p:spPr>
            <a:xfrm rot="19183386">
              <a:off x="3504436" y="4334666"/>
              <a:ext cx="1953819" cy="426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dirty="0">
                  <a:solidFill>
                    <a:srgbClr val="FF0000"/>
                  </a:solidFill>
                </a:rPr>
                <a:t>Preliminary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B849EB3-5A29-46AC-AA23-8ABD5594E72B}"/>
              </a:ext>
            </a:extLst>
          </p:cNvPr>
          <p:cNvGrpSpPr/>
          <p:nvPr/>
        </p:nvGrpSpPr>
        <p:grpSpPr>
          <a:xfrm>
            <a:off x="881878" y="1459839"/>
            <a:ext cx="10781818" cy="1210627"/>
            <a:chOff x="212558" y="1967181"/>
            <a:chExt cx="10781818" cy="121062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FC7F6E3-04C5-41FA-BB40-E1B66DAB4455}"/>
                </a:ext>
              </a:extLst>
            </p:cNvPr>
            <p:cNvCxnSpPr>
              <a:cxnSpLocks/>
            </p:cNvCxnSpPr>
            <p:nvPr/>
          </p:nvCxnSpPr>
          <p:spPr>
            <a:xfrm>
              <a:off x="8310288" y="2325612"/>
              <a:ext cx="0" cy="423251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D2952D1-EBFB-4907-B3DB-D7DAD4D314A0}"/>
                </a:ext>
              </a:extLst>
            </p:cNvPr>
            <p:cNvCxnSpPr>
              <a:cxnSpLocks/>
            </p:cNvCxnSpPr>
            <p:nvPr/>
          </p:nvCxnSpPr>
          <p:spPr>
            <a:xfrm>
              <a:off x="3277643" y="2358283"/>
              <a:ext cx="0" cy="328978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64">
              <a:extLst>
                <a:ext uri="{FF2B5EF4-FFF2-40B4-BE49-F238E27FC236}">
                  <a16:creationId xmlns:a16="http://schemas.microsoft.com/office/drawing/2014/main" id="{C3BDABE7-A2D9-466D-8556-EA7427F04EFC}"/>
                </a:ext>
              </a:extLst>
            </p:cNvPr>
            <p:cNvSpPr/>
            <p:nvPr/>
          </p:nvSpPr>
          <p:spPr>
            <a:xfrm>
              <a:off x="7839703" y="1969019"/>
              <a:ext cx="902264" cy="364603"/>
            </a:xfrm>
            <a:prstGeom prst="roundRect">
              <a:avLst/>
            </a:prstGeom>
            <a:noFill/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7B0D8D8-D14F-4758-8F7C-5CC5C13D875E}"/>
                </a:ext>
              </a:extLst>
            </p:cNvPr>
            <p:cNvCxnSpPr>
              <a:cxnSpLocks/>
            </p:cNvCxnSpPr>
            <p:nvPr/>
          </p:nvCxnSpPr>
          <p:spPr>
            <a:xfrm>
              <a:off x="212558" y="2721155"/>
              <a:ext cx="1078181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D58570-AF5B-4915-A682-6D21364D2AB0}"/>
                </a:ext>
              </a:extLst>
            </p:cNvPr>
            <p:cNvCxnSpPr/>
            <p:nvPr/>
          </p:nvCxnSpPr>
          <p:spPr>
            <a:xfrm>
              <a:off x="617672" y="2721155"/>
              <a:ext cx="2471195" cy="0"/>
            </a:xfrm>
            <a:prstGeom prst="line">
              <a:avLst/>
            </a:prstGeom>
            <a:ln w="1682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5D7BE18-1104-4505-B3F6-BF418FFD7E02}"/>
                </a:ext>
              </a:extLst>
            </p:cNvPr>
            <p:cNvCxnSpPr/>
            <p:nvPr/>
          </p:nvCxnSpPr>
          <p:spPr>
            <a:xfrm>
              <a:off x="3088867" y="2721155"/>
              <a:ext cx="2471195" cy="0"/>
            </a:xfrm>
            <a:prstGeom prst="line">
              <a:avLst/>
            </a:prstGeom>
            <a:ln w="1682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C67D9AC-AABA-42EF-85C7-133109E08CBE}"/>
                </a:ext>
              </a:extLst>
            </p:cNvPr>
            <p:cNvCxnSpPr/>
            <p:nvPr/>
          </p:nvCxnSpPr>
          <p:spPr>
            <a:xfrm>
              <a:off x="5560062" y="2721155"/>
              <a:ext cx="2471195" cy="0"/>
            </a:xfrm>
            <a:prstGeom prst="line">
              <a:avLst/>
            </a:prstGeom>
            <a:ln w="1682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1D779D6-2009-44E5-964B-241A267F6C8E}"/>
                </a:ext>
              </a:extLst>
            </p:cNvPr>
            <p:cNvCxnSpPr/>
            <p:nvPr/>
          </p:nvCxnSpPr>
          <p:spPr>
            <a:xfrm>
              <a:off x="8031257" y="2721155"/>
              <a:ext cx="2471195" cy="0"/>
            </a:xfrm>
            <a:prstGeom prst="line">
              <a:avLst/>
            </a:prstGeom>
            <a:ln w="1682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1718728-2DCE-4D7A-9B72-46DCC4254B99}"/>
                </a:ext>
              </a:extLst>
            </p:cNvPr>
            <p:cNvSpPr txBox="1"/>
            <p:nvPr/>
          </p:nvSpPr>
          <p:spPr>
            <a:xfrm>
              <a:off x="1374629" y="2344020"/>
              <a:ext cx="1475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/>
                <a:t>Sep 2024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3E76B6F-6D30-45B8-9A23-5C963766F584}"/>
                </a:ext>
              </a:extLst>
            </p:cNvPr>
            <p:cNvSpPr txBox="1"/>
            <p:nvPr/>
          </p:nvSpPr>
          <p:spPr>
            <a:xfrm>
              <a:off x="3844428" y="2335661"/>
              <a:ext cx="1475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/>
                <a:t>Oct 2024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735960E-BCD8-4E18-A758-FD959E68797B}"/>
                </a:ext>
              </a:extLst>
            </p:cNvPr>
            <p:cNvSpPr txBox="1"/>
            <p:nvPr/>
          </p:nvSpPr>
          <p:spPr>
            <a:xfrm>
              <a:off x="6308774" y="2297904"/>
              <a:ext cx="1475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/>
                <a:t>Nov 2024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A1CD18-8454-4BB4-AE17-05F545CB812C}"/>
                </a:ext>
              </a:extLst>
            </p:cNvPr>
            <p:cNvSpPr txBox="1"/>
            <p:nvPr/>
          </p:nvSpPr>
          <p:spPr>
            <a:xfrm>
              <a:off x="8707434" y="2289671"/>
              <a:ext cx="1475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/>
                <a:t>Dec 2024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F5B6CCF-E549-4669-8AD2-4CA907861FA6}"/>
                </a:ext>
              </a:extLst>
            </p:cNvPr>
            <p:cNvCxnSpPr>
              <a:cxnSpLocks/>
            </p:cNvCxnSpPr>
            <p:nvPr/>
          </p:nvCxnSpPr>
          <p:spPr>
            <a:xfrm>
              <a:off x="2988214" y="2289671"/>
              <a:ext cx="0" cy="352826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ounded Rectangle 43">
              <a:extLst>
                <a:ext uri="{FF2B5EF4-FFF2-40B4-BE49-F238E27FC236}">
                  <a16:creationId xmlns:a16="http://schemas.microsoft.com/office/drawing/2014/main" id="{D9AE874F-A1B1-43DC-8D42-EB6A7C580E3B}"/>
                </a:ext>
              </a:extLst>
            </p:cNvPr>
            <p:cNvSpPr/>
            <p:nvPr/>
          </p:nvSpPr>
          <p:spPr>
            <a:xfrm>
              <a:off x="2175069" y="1993680"/>
              <a:ext cx="902264" cy="36460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D4F92C0-E41C-422C-AD0B-B63C58D25882}"/>
                </a:ext>
              </a:extLst>
            </p:cNvPr>
            <p:cNvSpPr txBox="1"/>
            <p:nvPr/>
          </p:nvSpPr>
          <p:spPr>
            <a:xfrm>
              <a:off x="2141458" y="1993680"/>
              <a:ext cx="998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MERLIN</a:t>
              </a:r>
            </a:p>
          </p:txBody>
        </p:sp>
        <p:sp>
          <p:nvSpPr>
            <p:cNvPr id="57" name="Rounded Rectangle 46">
              <a:extLst>
                <a:ext uri="{FF2B5EF4-FFF2-40B4-BE49-F238E27FC236}">
                  <a16:creationId xmlns:a16="http://schemas.microsoft.com/office/drawing/2014/main" id="{41EF9125-8304-40F1-9F9D-5552C46F04F2}"/>
                </a:ext>
              </a:extLst>
            </p:cNvPr>
            <p:cNvSpPr/>
            <p:nvPr/>
          </p:nvSpPr>
          <p:spPr>
            <a:xfrm>
              <a:off x="3162139" y="1996573"/>
              <a:ext cx="902264" cy="36460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7215EF-AB01-4E4B-B328-804FA81E42DF}"/>
                </a:ext>
              </a:extLst>
            </p:cNvPr>
            <p:cNvSpPr txBox="1"/>
            <p:nvPr/>
          </p:nvSpPr>
          <p:spPr>
            <a:xfrm>
              <a:off x="3209500" y="1993680"/>
              <a:ext cx="998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EMMA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9282938-0ABE-4510-8A2F-C4EF7915142C}"/>
                </a:ext>
              </a:extLst>
            </p:cNvPr>
            <p:cNvSpPr txBox="1"/>
            <p:nvPr/>
          </p:nvSpPr>
          <p:spPr>
            <a:xfrm>
              <a:off x="7884014" y="1967181"/>
              <a:ext cx="998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EMMA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B9D593C-E8FF-4F36-BC62-37C02DADB3D9}"/>
                </a:ext>
              </a:extLst>
            </p:cNvPr>
            <p:cNvSpPr txBox="1"/>
            <p:nvPr/>
          </p:nvSpPr>
          <p:spPr>
            <a:xfrm>
              <a:off x="2107426" y="2808476"/>
              <a:ext cx="2109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Internal shielding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D5EB711-C412-4642-8EF2-A201BFA88ABB}"/>
                </a:ext>
              </a:extLst>
            </p:cNvPr>
            <p:cNvSpPr txBox="1"/>
            <p:nvPr/>
          </p:nvSpPr>
          <p:spPr>
            <a:xfrm>
              <a:off x="7599816" y="2755050"/>
              <a:ext cx="1420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Electronics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CB7B330-9EBC-4372-9272-2D8EBFF52872}"/>
              </a:ext>
            </a:extLst>
          </p:cNvPr>
          <p:cNvSpPr txBox="1"/>
          <p:nvPr/>
        </p:nvSpPr>
        <p:spPr>
          <a:xfrm rot="19183386">
            <a:off x="9390881" y="4411542"/>
            <a:ext cx="2186778" cy="30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FF0000"/>
                </a:solidFill>
              </a:rPr>
              <a:t>Preliminary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C42EAF-04AD-4858-9195-DB228C5CFA56}"/>
              </a:ext>
            </a:extLst>
          </p:cNvPr>
          <p:cNvGrpSpPr/>
          <p:nvPr/>
        </p:nvGrpSpPr>
        <p:grpSpPr>
          <a:xfrm>
            <a:off x="6373692" y="2694828"/>
            <a:ext cx="2561841" cy="2357078"/>
            <a:chOff x="6252438" y="2353477"/>
            <a:chExt cx="2561841" cy="235707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DCDC92-8A42-45E7-B3E4-CAE9CC292E48}"/>
                </a:ext>
              </a:extLst>
            </p:cNvPr>
            <p:cNvSpPr txBox="1"/>
            <p:nvPr/>
          </p:nvSpPr>
          <p:spPr>
            <a:xfrm rot="19183386">
              <a:off x="6609664" y="3085363"/>
              <a:ext cx="2186778" cy="301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dirty="0">
                  <a:solidFill>
                    <a:srgbClr val="FF0000"/>
                  </a:solidFill>
                </a:rPr>
                <a:t>Preliminary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1ED2D8-E664-4C59-984C-D1898DC6E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2438" y="2353477"/>
              <a:ext cx="2561841" cy="2357078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24536AAB-B36B-4619-ACF7-304E546DAE23}"/>
              </a:ext>
            </a:extLst>
          </p:cNvPr>
          <p:cNvSpPr txBox="1"/>
          <p:nvPr/>
        </p:nvSpPr>
        <p:spPr>
          <a:xfrm rot="19183386">
            <a:off x="6726490" y="3392599"/>
            <a:ext cx="2186778" cy="30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348B4-F37D-47EB-B367-9CA6C523C7FE}"/>
              </a:ext>
            </a:extLst>
          </p:cNvPr>
          <p:cNvSpPr txBox="1"/>
          <p:nvPr/>
        </p:nvSpPr>
        <p:spPr>
          <a:xfrm>
            <a:off x="741405" y="2670466"/>
            <a:ext cx="51898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Prototyping and planning for comprehensive testing at EMMA in Dec24 is very mature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Strategic planning, resourcing, and budgeting efforts are converging</a:t>
            </a: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44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Planes, BEER (T3)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39A886-1FA8-40D9-91B1-0FF67C5FE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7288" y="2085323"/>
            <a:ext cx="5865043" cy="2227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11A451-F4ED-4C69-84FA-C2AA93D3E33F}"/>
              </a:ext>
            </a:extLst>
          </p:cNvPr>
          <p:cNvSpPr txBox="1"/>
          <p:nvPr/>
        </p:nvSpPr>
        <p:spPr>
          <a:xfrm>
            <a:off x="1825924" y="4775466"/>
            <a:ext cx="854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InKind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A stack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of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12 planar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MWPCs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delay-line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readout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740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45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B4C, Planes, BEER (T3)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6E47F-6976-4AFF-BDCB-D2025716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319" y="1287964"/>
            <a:ext cx="5175681" cy="4234649"/>
          </a:xfrm>
          <a:prstGeom prst="rect">
            <a:avLst/>
          </a:prstGeom>
        </p:spPr>
      </p:pic>
      <p:pic>
        <p:nvPicPr>
          <p:cNvPr id="11" name="Grafik 296">
            <a:extLst>
              <a:ext uri="{FF2B5EF4-FFF2-40B4-BE49-F238E27FC236}">
                <a16:creationId xmlns:a16="http://schemas.microsoft.com/office/drawing/2014/main" id="{C903FA21-B764-4CF8-AC59-9B402F2432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025" y="4153647"/>
            <a:ext cx="3229248" cy="1806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651FFD-D00B-4761-B922-8312F4AD3C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639393" y="4225580"/>
            <a:ext cx="1806234" cy="16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63E717-02BE-45E5-ACEC-35A53EB5CC1F}"/>
              </a:ext>
            </a:extLst>
          </p:cNvPr>
          <p:cNvCxnSpPr/>
          <p:nvPr/>
        </p:nvCxnSpPr>
        <p:spPr>
          <a:xfrm flipH="1">
            <a:off x="9375354" y="1696598"/>
            <a:ext cx="352540" cy="3415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F932FD-E123-4798-B14F-EE620DDE9984}"/>
              </a:ext>
            </a:extLst>
          </p:cNvPr>
          <p:cNvCxnSpPr>
            <a:cxnSpLocks/>
          </p:cNvCxnSpPr>
          <p:nvPr/>
        </p:nvCxnSpPr>
        <p:spPr>
          <a:xfrm>
            <a:off x="9897288" y="1696598"/>
            <a:ext cx="456496" cy="4957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4F2BD4E-383C-4FD2-BB91-8269F2646876}"/>
              </a:ext>
            </a:extLst>
          </p:cNvPr>
          <p:cNvSpPr txBox="1"/>
          <p:nvPr/>
        </p:nvSpPr>
        <p:spPr>
          <a:xfrm>
            <a:off x="1103709" y="1326107"/>
            <a:ext cx="520155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detector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has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been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realized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electrical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design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of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the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detector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Master rack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will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start in the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upcoming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weeks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synched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the CEP design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work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for the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electrical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infrastructure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The HEREON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detector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team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will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ship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 copy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of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the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custom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readout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hardware to ESS to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allow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for integration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work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to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begin</a:t>
            </a:r>
            <a:endParaRPr lang="en-US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46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Detector</a:t>
            </a:r>
            <a:r>
              <a:rPr lang="sv-SE" dirty="0"/>
              <a:t> </a:t>
            </a:r>
            <a:r>
              <a:rPr lang="sv-SE" dirty="0" err="1"/>
              <a:t>technology</a:t>
            </a:r>
            <a:r>
              <a:rPr lang="sv-SE" dirty="0"/>
              <a:t> </a:t>
            </a:r>
            <a:r>
              <a:rPr lang="sv-SE" dirty="0" err="1"/>
              <a:t>breakdown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D237B-DF22-7749-D5B0-62D7BB5ADB1C}"/>
              </a:ext>
            </a:extLst>
          </p:cNvPr>
          <p:cNvSpPr txBox="1"/>
          <p:nvPr/>
        </p:nvSpPr>
        <p:spPr>
          <a:xfrm>
            <a:off x="1103709" y="1575333"/>
            <a:ext cx="91560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B4C</a:t>
            </a:r>
          </a:p>
          <a:p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Closed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tubes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Jalousie;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MultiBlade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MultiGrid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planes</a:t>
            </a:r>
          </a:p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LOKI; DREAM, MAGIC, HEIMDAL; TBL, ESTIA, FREIA; T-REX; BEER</a:t>
            </a:r>
          </a:p>
          <a:p>
            <a:pPr algn="l"/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sv-SE" dirty="0"/>
              <a:t>He-3</a:t>
            </a:r>
          </a:p>
          <a:p>
            <a:pPr algn="l"/>
            <a:r>
              <a:rPr lang="sv-SE" dirty="0" err="1"/>
              <a:t>Closed</a:t>
            </a:r>
            <a:r>
              <a:rPr lang="sv-SE" dirty="0"/>
              <a:t> </a:t>
            </a:r>
            <a:r>
              <a:rPr lang="sv-SE" dirty="0" err="1"/>
              <a:t>tubes</a:t>
            </a:r>
            <a:r>
              <a:rPr lang="sv-SE" dirty="0"/>
              <a:t>; </a:t>
            </a:r>
            <a:r>
              <a:rPr lang="sv-SE" dirty="0" err="1"/>
              <a:t>Multitube</a:t>
            </a:r>
            <a:endParaRPr lang="sv-SE" dirty="0"/>
          </a:p>
          <a:p>
            <a:pPr algn="l"/>
            <a:r>
              <a:rPr lang="sv-SE" dirty="0"/>
              <a:t>TBL, BIFROST, MIRACLES, VESPA; CSPEC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GEM</a:t>
            </a:r>
          </a:p>
          <a:p>
            <a:pPr algn="l"/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nGEM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GdGEM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TBL; NMX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Cameras and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scintillators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CMOS, TimePix3;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SoNDe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TBL, ODIN; SKADI</a:t>
            </a:r>
          </a:p>
        </p:txBody>
      </p:sp>
    </p:spTree>
    <p:extLst>
      <p:ext uri="{BB962C8B-B14F-4D97-AF65-F5344CB8AC3E}">
        <p14:creationId xmlns:p14="http://schemas.microsoft.com/office/powerpoint/2010/main" val="37983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47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He-3, </a:t>
            </a:r>
            <a:r>
              <a:rPr lang="sv-SE" dirty="0" err="1"/>
              <a:t>Closed</a:t>
            </a:r>
            <a:r>
              <a:rPr lang="sv-SE" dirty="0"/>
              <a:t> </a:t>
            </a:r>
            <a:r>
              <a:rPr lang="sv-SE" dirty="0" err="1"/>
              <a:t>tubes</a:t>
            </a:r>
            <a:r>
              <a:rPr lang="sv-SE" dirty="0"/>
              <a:t>, TBL, BIFROST, MIRACLES, VESPA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C988F5-BDF4-46C6-A654-C1C6F8326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078" y="1983648"/>
            <a:ext cx="5382779" cy="1597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759199-010A-4AEC-8CA2-70213F41D21B}"/>
              </a:ext>
            </a:extLst>
          </p:cNvPr>
          <p:cNvSpPr txBox="1"/>
          <p:nvPr/>
        </p:nvSpPr>
        <p:spPr>
          <a:xfrm>
            <a:off x="3566486" y="4876955"/>
            <a:ext cx="587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InKind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sealed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resistive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wire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tubes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various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pressures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D54828-7EEA-48DC-913C-08DE366AC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02" y="3489539"/>
            <a:ext cx="6187590" cy="923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DD8C4-E4B6-460A-98A5-A51E6FE1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512" y="2196091"/>
            <a:ext cx="19907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48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He-3, </a:t>
            </a:r>
            <a:r>
              <a:rPr lang="sv-SE" dirty="0" err="1"/>
              <a:t>Closed</a:t>
            </a:r>
            <a:r>
              <a:rPr lang="sv-SE" dirty="0"/>
              <a:t> </a:t>
            </a:r>
            <a:r>
              <a:rPr lang="sv-SE" dirty="0" err="1"/>
              <a:t>tubes</a:t>
            </a:r>
            <a:r>
              <a:rPr lang="sv-SE" dirty="0"/>
              <a:t>, TBL (T1)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56F568-7CDF-4D93-B715-1C669A7CE8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984" y="1637968"/>
            <a:ext cx="5422253" cy="4066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82F0B-1AAD-4ACA-BE25-7F9BA53866C1}"/>
              </a:ext>
            </a:extLst>
          </p:cNvPr>
          <p:cNvSpPr txBox="1"/>
          <p:nvPr/>
        </p:nvSpPr>
        <p:spPr>
          <a:xfrm>
            <a:off x="1110836" y="2148643"/>
            <a:ext cx="43204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Two 4-pack He-3 modules (1 bar and 10 bar) assembled and under commissioning at </a:t>
            </a:r>
            <a:r>
              <a:rPr lang="en-GB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Utgård</a:t>
            </a:r>
            <a:endParaRPr lang="en-GB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module integration into the ESS data pipeline ongoing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E-plan for the detector racks completed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CDR underway, Q-gate to follow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49</a:t>
            </a:fld>
            <a:endParaRPr lang="sv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7C0D63-70EF-4C67-8250-5EF865E614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4702" y="1111741"/>
            <a:ext cx="2574354" cy="4989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814E96-735A-47AC-9D57-7A09B2C3A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678" y="3592813"/>
            <a:ext cx="1876428" cy="250849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E7E980-AC5A-4B0C-ABED-E696AED1B9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He-3, </a:t>
            </a:r>
            <a:r>
              <a:rPr lang="sv-SE" dirty="0" err="1"/>
              <a:t>Closed</a:t>
            </a:r>
            <a:r>
              <a:rPr lang="sv-SE" dirty="0"/>
              <a:t> </a:t>
            </a:r>
            <a:r>
              <a:rPr lang="sv-SE" dirty="0" err="1"/>
              <a:t>tubes</a:t>
            </a:r>
            <a:r>
              <a:rPr lang="sv-SE" dirty="0"/>
              <a:t>, BIFROST (T1)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D02153-947D-4DB1-9340-A900AD3749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678" y="1075269"/>
            <a:ext cx="2003038" cy="2517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F4161B-8D13-48EC-815B-B66B29C7833B}"/>
              </a:ext>
            </a:extLst>
          </p:cNvPr>
          <p:cNvSpPr txBox="1"/>
          <p:nvPr/>
        </p:nvSpPr>
        <p:spPr>
          <a:xfrm>
            <a:off x="1103710" y="1915430"/>
            <a:ext cx="470061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45 triplets of triplets of 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½” by ~1’ 10 bar </a:t>
            </a: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He-3 tubes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Triplets are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electrically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connected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and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readout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via charge-sensitive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preamps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from ILL</a:t>
            </a:r>
          </a:p>
          <a:p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Frontend based on the CAEN R5560 digitizer will be employed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First instrument for much of the documentation and Q efforts, respect</a:t>
            </a: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3E4EC-C6C0-6E48-8816-D2A40084E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Changes to the </a:t>
            </a:r>
            <a:r>
              <a:rPr lang="en-GB" dirty="0" err="1"/>
              <a:t>DetG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8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2024-10-22</a:t>
            </a:r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A4C466-D721-478F-8195-FA7B3CFF26CC}"/>
              </a:ext>
            </a:extLst>
          </p:cNvPr>
          <p:cNvGraphicFramePr>
            <a:graphicFrameLocks/>
          </p:cNvGraphicFramePr>
          <p:nvPr/>
        </p:nvGraphicFramePr>
        <p:xfrm>
          <a:off x="1103709" y="1404711"/>
          <a:ext cx="9064266" cy="498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2D0BE7F5-7B3C-4C3F-AB4E-DA14D37A5C05}"/>
              </a:ext>
            </a:extLst>
          </p:cNvPr>
          <p:cNvSpPr/>
          <p:nvPr/>
        </p:nvSpPr>
        <p:spPr>
          <a:xfrm>
            <a:off x="3400025" y="3579962"/>
            <a:ext cx="224287" cy="1216325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78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1" descr="Diagrama&#10;&#10;Descripción generada automáticamente">
            <a:extLst>
              <a:ext uri="{FF2B5EF4-FFF2-40B4-BE49-F238E27FC236}">
                <a16:creationId xmlns:a16="http://schemas.microsoft.com/office/drawing/2014/main" id="{B7A04E21-EB28-4009-A780-64B522E8C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684815">
            <a:off x="6393096" y="4656999"/>
            <a:ext cx="1532336" cy="1666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50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He-3, </a:t>
            </a:r>
            <a:r>
              <a:rPr lang="sv-SE" dirty="0" err="1"/>
              <a:t>Closed</a:t>
            </a:r>
            <a:r>
              <a:rPr lang="sv-SE" dirty="0"/>
              <a:t> </a:t>
            </a:r>
            <a:r>
              <a:rPr lang="sv-SE" dirty="0" err="1"/>
              <a:t>tubes</a:t>
            </a:r>
            <a:r>
              <a:rPr lang="sv-SE" dirty="0"/>
              <a:t>, MIRACLES (T3)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B72E5B9-E5B3-4440-B544-94AB243DA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272" y="1301172"/>
            <a:ext cx="6331219" cy="3561311"/>
          </a:xfrm>
          <a:prstGeom prst="rect">
            <a:avLst/>
          </a:prstGeom>
          <a:ln w="2857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3EE47-A67B-44AB-AF75-23B581683847}"/>
              </a:ext>
            </a:extLst>
          </p:cNvPr>
          <p:cNvSpPr txBox="1"/>
          <p:nvPr/>
        </p:nvSpPr>
        <p:spPr>
          <a:xfrm>
            <a:off x="1195647" y="2628781"/>
            <a:ext cx="39905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96 ½” by ~152 mm, 10 bar </a:t>
            </a: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He-3 tubes</a:t>
            </a:r>
          </a:p>
          <a:p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Complete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CAEN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electronics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instrumentation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chain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lots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of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overlap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earlier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instruments</a:t>
            </a:r>
            <a:endParaRPr lang="en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51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He-3, </a:t>
            </a:r>
            <a:r>
              <a:rPr lang="sv-SE" dirty="0" err="1"/>
              <a:t>Multitube</a:t>
            </a:r>
            <a:r>
              <a:rPr lang="sv-SE" dirty="0"/>
              <a:t>, CSPEC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7886C4-F117-43E0-8C31-A1CFB5C0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757" y="2375182"/>
            <a:ext cx="2681048" cy="2377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922414-FC07-4D1E-BCD3-58AE30CE7DCF}"/>
              </a:ext>
            </a:extLst>
          </p:cNvPr>
          <p:cNvSpPr txBox="1"/>
          <p:nvPr/>
        </p:nvSpPr>
        <p:spPr>
          <a:xfrm>
            <a:off x="2720647" y="4867313"/>
            <a:ext cx="67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InKind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resistive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wire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tubes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supporting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top-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up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4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52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He-3, </a:t>
            </a:r>
            <a:r>
              <a:rPr lang="sv-SE" dirty="0" err="1"/>
              <a:t>Multitube</a:t>
            </a:r>
            <a:r>
              <a:rPr lang="sv-SE" dirty="0"/>
              <a:t>, CSPEC (T3)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98F0DD-4CB6-49A8-AF32-1E5A2E9390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">
            <a:off x="5093504" y="1417270"/>
            <a:ext cx="1267920" cy="4294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0DEF8-CDFE-415B-8B02-9F666ACE03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538" y="1849453"/>
            <a:ext cx="5045133" cy="3444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08DE47-C79E-4D3C-AD17-C8D6C0BC17CB}"/>
              </a:ext>
            </a:extLst>
          </p:cNvPr>
          <p:cNvSpPr txBox="1"/>
          <p:nvPr/>
        </p:nvSpPr>
        <p:spPr>
          <a:xfrm>
            <a:off x="1103709" y="2243244"/>
            <a:ext cx="386075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12+1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modules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32 1” by 3500 mm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tubes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per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module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, 2.5 bar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initially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>
                <a:solidFill>
                  <a:schemeClr val="tx2">
                    <a:lumMod val="65000"/>
                    <a:lumOff val="35000"/>
                  </a:schemeClr>
                </a:solidFill>
              </a:rPr>
              <a:t>in 7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modules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endParaRPr lang="en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Frontend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electronics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overlap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BIFROST (ILL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preamps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and CAEN R5560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digitizers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HV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overlaps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en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Multiblade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and LOKI</a:t>
            </a:r>
            <a:endParaRPr lang="en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26933-7E21-4372-804A-100FC1354E29}"/>
              </a:ext>
            </a:extLst>
          </p:cNvPr>
          <p:cNvSpPr txBox="1"/>
          <p:nvPr/>
        </p:nvSpPr>
        <p:spPr>
          <a:xfrm>
            <a:off x="5221854" y="5610508"/>
            <a:ext cx="98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 err="1">
                <a:solidFill>
                  <a:srgbClr val="666666"/>
                </a:solidFill>
              </a:rPr>
              <a:t>module</a:t>
            </a:r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295163-44B2-4F1E-ACAA-AB85EEF05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010" y="4996595"/>
            <a:ext cx="1047380" cy="92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53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Detector</a:t>
            </a:r>
            <a:r>
              <a:rPr lang="sv-SE" dirty="0"/>
              <a:t> </a:t>
            </a:r>
            <a:r>
              <a:rPr lang="sv-SE" dirty="0" err="1"/>
              <a:t>technology</a:t>
            </a:r>
            <a:r>
              <a:rPr lang="sv-SE" dirty="0"/>
              <a:t> </a:t>
            </a:r>
            <a:r>
              <a:rPr lang="sv-SE" dirty="0" err="1"/>
              <a:t>breakdown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D237B-DF22-7749-D5B0-62D7BB5ADB1C}"/>
              </a:ext>
            </a:extLst>
          </p:cNvPr>
          <p:cNvSpPr txBox="1"/>
          <p:nvPr/>
        </p:nvSpPr>
        <p:spPr>
          <a:xfrm>
            <a:off x="1103709" y="1575333"/>
            <a:ext cx="91560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B4C</a:t>
            </a:r>
          </a:p>
          <a:p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Closed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tubes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Jalousie;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MultiBlade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MultiGrid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planes</a:t>
            </a:r>
          </a:p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LOKI; DREAM, MAGIC, HEIMDAL; TBL, ESTIA, FREIA; T-REX; BEER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He-3</a:t>
            </a:r>
          </a:p>
          <a:p>
            <a:pPr algn="l"/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Closed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tubes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Multitube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TBL, BIFROST, MIRACLES, VESPA; CSPEC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/>
              <a:t>GEM</a:t>
            </a:r>
          </a:p>
          <a:p>
            <a:pPr algn="l"/>
            <a:r>
              <a:rPr lang="sv-SE" dirty="0" err="1"/>
              <a:t>nGEM</a:t>
            </a:r>
            <a:r>
              <a:rPr lang="sv-SE" dirty="0"/>
              <a:t>; </a:t>
            </a:r>
            <a:r>
              <a:rPr lang="sv-SE" dirty="0" err="1"/>
              <a:t>GdGEM</a:t>
            </a:r>
            <a:endParaRPr lang="sv-SE" dirty="0"/>
          </a:p>
          <a:p>
            <a:pPr algn="l"/>
            <a:r>
              <a:rPr lang="sv-SE" dirty="0"/>
              <a:t>TBL; NMX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Cameras and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scintillators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CMOS, TimePix3;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SoNDe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TBL, ODIN; SKADI</a:t>
            </a:r>
          </a:p>
        </p:txBody>
      </p:sp>
    </p:spTree>
    <p:extLst>
      <p:ext uri="{BB962C8B-B14F-4D97-AF65-F5344CB8AC3E}">
        <p14:creationId xmlns:p14="http://schemas.microsoft.com/office/powerpoint/2010/main" val="13683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54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GEMs</a:t>
            </a:r>
            <a:r>
              <a:rPr lang="sv-SE" dirty="0"/>
              <a:t>, </a:t>
            </a:r>
            <a:r>
              <a:rPr lang="sv-SE" dirty="0" err="1"/>
              <a:t>nGEM</a:t>
            </a:r>
            <a:r>
              <a:rPr lang="sv-SE" dirty="0"/>
              <a:t>, </a:t>
            </a:r>
            <a:r>
              <a:rPr lang="sv-SE" dirty="0" err="1"/>
              <a:t>GdGEM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32B583-BA1A-4DD5-B629-3537DDF27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098" y="1841326"/>
            <a:ext cx="5408983" cy="2982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E33E5E-6DC5-4977-B28B-8D3C10F0A6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976" y="1832862"/>
            <a:ext cx="3740519" cy="708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559339-C9B7-4CDE-8DA0-D0167B5384DA}"/>
              </a:ext>
            </a:extLst>
          </p:cNvPr>
          <p:cNvSpPr txBox="1"/>
          <p:nvPr/>
        </p:nvSpPr>
        <p:spPr>
          <a:xfrm>
            <a:off x="2909876" y="4941453"/>
            <a:ext cx="67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InKind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nGEM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using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B4C neutron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converter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501DB-BD97-45B4-828C-130E5FD178C0}"/>
              </a:ext>
            </a:extLst>
          </p:cNvPr>
          <p:cNvSpPr txBox="1"/>
          <p:nvPr/>
        </p:nvSpPr>
        <p:spPr>
          <a:xfrm>
            <a:off x="4050762" y="5253265"/>
            <a:ext cx="464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GdGEM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using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Gd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neutron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converter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62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55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GEMs</a:t>
            </a:r>
            <a:r>
              <a:rPr lang="sv-SE" dirty="0"/>
              <a:t>, </a:t>
            </a:r>
            <a:r>
              <a:rPr lang="sv-SE" dirty="0" err="1"/>
              <a:t>nGEM</a:t>
            </a:r>
            <a:r>
              <a:rPr lang="sv-SE" dirty="0"/>
              <a:t>, TBL (T1)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DD76C8-1522-4346-89CE-C54641ED77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451" y="1446416"/>
            <a:ext cx="5617305" cy="4212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66C12-0CEB-40ED-8C6F-4DE38D38037F}"/>
              </a:ext>
            </a:extLst>
          </p:cNvPr>
          <p:cNvSpPr txBox="1"/>
          <p:nvPr/>
        </p:nvSpPr>
        <p:spPr>
          <a:xfrm>
            <a:off x="1103709" y="2752686"/>
            <a:ext cx="37235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E-plan for the detector rack completed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Integration into the ESS data pipeline ongoing </a:t>
            </a: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56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GEMs</a:t>
            </a:r>
            <a:r>
              <a:rPr lang="sv-SE" dirty="0"/>
              <a:t>, </a:t>
            </a:r>
            <a:r>
              <a:rPr lang="sv-SE" dirty="0" err="1"/>
              <a:t>GdGEM</a:t>
            </a:r>
            <a:r>
              <a:rPr lang="sv-SE" dirty="0"/>
              <a:t>, NMX (T1)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2005264-8BB9-4ED1-9F96-3F5E67F2D759}"/>
              </a:ext>
            </a:extLst>
          </p:cNvPr>
          <p:cNvGrpSpPr/>
          <p:nvPr/>
        </p:nvGrpSpPr>
        <p:grpSpPr>
          <a:xfrm>
            <a:off x="1594156" y="3365605"/>
            <a:ext cx="4320447" cy="2726431"/>
            <a:chOff x="1404004" y="3776382"/>
            <a:chExt cx="2693671" cy="2020253"/>
          </a:xfrm>
        </p:grpSpPr>
        <p:pic>
          <p:nvPicPr>
            <p:cNvPr id="23" name="R_O_Test_Final_Configuration_6.jpg" descr="R_O_Test_Final_Configuration_6.jpg">
              <a:extLst>
                <a:ext uri="{FF2B5EF4-FFF2-40B4-BE49-F238E27FC236}">
                  <a16:creationId xmlns:a16="http://schemas.microsoft.com/office/drawing/2014/main" id="{6ABC3B0C-D416-4FB1-9A71-2300D5A26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4004" y="3776382"/>
              <a:ext cx="2693671" cy="20202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CD9B2E-71B1-4823-A5A1-E1DA039ED6F2}"/>
                </a:ext>
              </a:extLst>
            </p:cNvPr>
            <p:cNvSpPr txBox="1"/>
            <p:nvPr/>
          </p:nvSpPr>
          <p:spPr>
            <a:xfrm>
              <a:off x="2256469" y="5466276"/>
              <a:ext cx="1691676" cy="30916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Box </a:t>
              </a:r>
              <a:r>
                <a:rPr lang="sv-SE" dirty="0" err="1">
                  <a:solidFill>
                    <a:srgbClr val="666666"/>
                  </a:solidFill>
                </a:rPr>
                <a:t>with</a:t>
              </a:r>
              <a:r>
                <a:rPr lang="sv-SE" dirty="0">
                  <a:solidFill>
                    <a:srgbClr val="666666"/>
                  </a:solidFill>
                </a:rPr>
                <a:t> robot </a:t>
              </a:r>
              <a:r>
                <a:rPr lang="sv-SE" dirty="0" err="1">
                  <a:solidFill>
                    <a:srgbClr val="666666"/>
                  </a:solidFill>
                </a:rPr>
                <a:t>mount</a:t>
              </a:r>
              <a:endParaRPr lang="sv-SE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D967867-C40E-4317-8A8B-9BB2BEDF36EA}"/>
              </a:ext>
            </a:extLst>
          </p:cNvPr>
          <p:cNvGrpSpPr/>
          <p:nvPr/>
        </p:nvGrpSpPr>
        <p:grpSpPr>
          <a:xfrm>
            <a:off x="6017544" y="638738"/>
            <a:ext cx="4180899" cy="2676067"/>
            <a:chOff x="7824832" y="3782813"/>
            <a:chExt cx="3004115" cy="2253086"/>
          </a:xfrm>
        </p:grpSpPr>
        <p:pic>
          <p:nvPicPr>
            <p:cNvPr id="34" name="R_O_Test_Final_Configuration_4.jpg" descr="R_O_Test_Final_Configuration_4.jpg">
              <a:extLst>
                <a:ext uri="{FF2B5EF4-FFF2-40B4-BE49-F238E27FC236}">
                  <a16:creationId xmlns:a16="http://schemas.microsoft.com/office/drawing/2014/main" id="{A5E54826-E7E9-4266-B923-906991C9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4832" y="3782813"/>
              <a:ext cx="3004115" cy="22530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ED6D74B-FF2A-45FC-9EA1-4D05DEA870C5}"/>
                </a:ext>
              </a:extLst>
            </p:cNvPr>
            <p:cNvSpPr txBox="1"/>
            <p:nvPr/>
          </p:nvSpPr>
          <p:spPr>
            <a:xfrm>
              <a:off x="9210004" y="3975517"/>
              <a:ext cx="1392305" cy="30233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Mini-assister </a:t>
              </a:r>
              <a:r>
                <a:rPr lang="sv-SE" dirty="0" err="1">
                  <a:solidFill>
                    <a:srgbClr val="666666"/>
                  </a:solidFill>
                </a:rPr>
                <a:t>card</a:t>
              </a:r>
              <a:endParaRPr lang="sv-SE" dirty="0">
                <a:solidFill>
                  <a:srgbClr val="666666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466BD4-9AC8-4E9F-89E7-D464D124A247}"/>
                </a:ext>
              </a:extLst>
            </p:cNvPr>
            <p:cNvSpPr txBox="1"/>
            <p:nvPr/>
          </p:nvSpPr>
          <p:spPr>
            <a:xfrm>
              <a:off x="9905476" y="5452959"/>
              <a:ext cx="696833" cy="30233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LV </a:t>
              </a:r>
              <a:r>
                <a:rPr lang="sv-SE" dirty="0" err="1">
                  <a:solidFill>
                    <a:srgbClr val="666666"/>
                  </a:solidFill>
                </a:rPr>
                <a:t>card</a:t>
              </a:r>
              <a:endParaRPr lang="sv-SE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E05AAAE-DEA4-4F94-A995-B3646E0689B4}"/>
              </a:ext>
            </a:extLst>
          </p:cNvPr>
          <p:cNvGrpSpPr/>
          <p:nvPr/>
        </p:nvGrpSpPr>
        <p:grpSpPr>
          <a:xfrm>
            <a:off x="6007703" y="3365605"/>
            <a:ext cx="4180899" cy="2726431"/>
            <a:chOff x="7649992" y="1178986"/>
            <a:chExt cx="2955989" cy="2216992"/>
          </a:xfrm>
        </p:grpSpPr>
        <p:pic>
          <p:nvPicPr>
            <p:cNvPr id="7" name="R_O_Test_Final_Configuration_1.jpg" descr="R_O_Test_Final_Configuration_1.jpg">
              <a:extLst>
                <a:ext uri="{FF2B5EF4-FFF2-40B4-BE49-F238E27FC236}">
                  <a16:creationId xmlns:a16="http://schemas.microsoft.com/office/drawing/2014/main" id="{10B53CC7-6DBC-45A3-AA40-955C2913C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9992" y="1178986"/>
              <a:ext cx="2955989" cy="221699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28D66F1-F7C2-46FA-8137-148A23335946}"/>
                </a:ext>
              </a:extLst>
            </p:cNvPr>
            <p:cNvSpPr txBox="1"/>
            <p:nvPr/>
          </p:nvSpPr>
          <p:spPr>
            <a:xfrm>
              <a:off x="9675208" y="2470290"/>
              <a:ext cx="773778" cy="28698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>
                  <a:solidFill>
                    <a:srgbClr val="666666"/>
                  </a:solidFill>
                </a:rPr>
                <a:t>hybrids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7EE4910-0011-4179-B38D-DECE35FA5F91}"/>
                </a:ext>
              </a:extLst>
            </p:cNvPr>
            <p:cNvSpPr txBox="1"/>
            <p:nvPr/>
          </p:nvSpPr>
          <p:spPr>
            <a:xfrm>
              <a:off x="9702101" y="1215547"/>
              <a:ext cx="746885" cy="29937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sv-SE" dirty="0" err="1">
                  <a:solidFill>
                    <a:srgbClr val="666666"/>
                  </a:solidFill>
                </a:rPr>
                <a:t>Cooling</a:t>
              </a:r>
              <a:endParaRPr lang="sv-SE" dirty="0">
                <a:solidFill>
                  <a:srgbClr val="666666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3D4541-F379-4F83-97B4-485A50B1E31A}"/>
              </a:ext>
            </a:extLst>
          </p:cNvPr>
          <p:cNvSpPr txBox="1"/>
          <p:nvPr/>
        </p:nvSpPr>
        <p:spPr>
          <a:xfrm>
            <a:off x="1103709" y="1446416"/>
            <a:ext cx="48932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Jerome has relocated to Lund from CERN</a:t>
            </a:r>
          </a:p>
          <a:p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Development continues at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Main effort: chasing noise in the readout electronics to permit as low an operating threshold as possible</a:t>
            </a: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Detector</a:t>
            </a:r>
            <a:r>
              <a:rPr lang="sv-SE" dirty="0"/>
              <a:t> </a:t>
            </a:r>
            <a:r>
              <a:rPr lang="sv-SE" dirty="0" err="1"/>
              <a:t>technology</a:t>
            </a:r>
            <a:r>
              <a:rPr lang="sv-SE" dirty="0"/>
              <a:t> </a:t>
            </a:r>
            <a:r>
              <a:rPr lang="sv-SE" dirty="0" err="1"/>
              <a:t>breakdown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D237B-DF22-7749-D5B0-62D7BB5ADB1C}"/>
              </a:ext>
            </a:extLst>
          </p:cNvPr>
          <p:cNvSpPr txBox="1"/>
          <p:nvPr/>
        </p:nvSpPr>
        <p:spPr>
          <a:xfrm>
            <a:off x="1103709" y="1575333"/>
            <a:ext cx="91560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B4C</a:t>
            </a:r>
          </a:p>
          <a:p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Closed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tubes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Jalousie;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MultiBlade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MultiGrid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planes</a:t>
            </a:r>
          </a:p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LOKI; DREAM, MAGIC, HEIMDAL; TBL, ESTIA, FREIA; T-REX; BEER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He-3</a:t>
            </a:r>
          </a:p>
          <a:p>
            <a:pPr algn="l"/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Closed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tubes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Multitube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TBL, BIFROST, MIRACLES, VESPA; CSPEC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GEM</a:t>
            </a:r>
          </a:p>
          <a:p>
            <a:pPr algn="l"/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nGEM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GdGEM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TBL; NMX</a:t>
            </a:r>
          </a:p>
          <a:p>
            <a:pPr algn="l"/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sv-SE" dirty="0"/>
              <a:t>Cameras and </a:t>
            </a:r>
            <a:r>
              <a:rPr lang="sv-SE" dirty="0" err="1"/>
              <a:t>scintillators</a:t>
            </a:r>
            <a:endParaRPr lang="sv-SE" dirty="0"/>
          </a:p>
          <a:p>
            <a:pPr algn="l"/>
            <a:r>
              <a:rPr lang="sv-SE" dirty="0"/>
              <a:t>CMOS, TimePix3; </a:t>
            </a:r>
            <a:r>
              <a:rPr lang="sv-SE" dirty="0" err="1"/>
              <a:t>SoNDe</a:t>
            </a:r>
            <a:endParaRPr lang="sv-SE" dirty="0"/>
          </a:p>
          <a:p>
            <a:pPr algn="l"/>
            <a:r>
              <a:rPr lang="sv-SE" dirty="0"/>
              <a:t>TBL, ODIN; SKADI</a:t>
            </a:r>
          </a:p>
        </p:txBody>
      </p:sp>
    </p:spTree>
    <p:extLst>
      <p:ext uri="{BB962C8B-B14F-4D97-AF65-F5344CB8AC3E}">
        <p14:creationId xmlns:p14="http://schemas.microsoft.com/office/powerpoint/2010/main" val="3056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58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Cameras and </a:t>
            </a:r>
            <a:r>
              <a:rPr lang="sv-SE" dirty="0" err="1"/>
              <a:t>scintillators</a:t>
            </a:r>
            <a:r>
              <a:rPr lang="sv-SE" dirty="0"/>
              <a:t>, CMOS, TimePix3, </a:t>
            </a:r>
            <a:r>
              <a:rPr lang="sv-SE" dirty="0" err="1"/>
              <a:t>SoNDe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07C813-3B98-4D71-AD9F-8032072FB5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95857"/>
            <a:ext cx="4625567" cy="355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3F8F58-C0ED-4CB5-B2A7-A8498019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111" y="3289074"/>
            <a:ext cx="7295238" cy="952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56594B-EB0B-4316-B1E5-7A8D78E2A32C}"/>
              </a:ext>
            </a:extLst>
          </p:cNvPr>
          <p:cNvSpPr txBox="1"/>
          <p:nvPr/>
        </p:nvSpPr>
        <p:spPr>
          <a:xfrm>
            <a:off x="4087500" y="5193858"/>
            <a:ext cx="6299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InKind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CMOS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whitebeam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camera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various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scintillators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InKind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TimePix3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various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scintillators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InKind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SoNDe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Li-glass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sheets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on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MAPMTs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8A60F61-514D-4498-84D5-AEBBC0365B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6540" y="1898353"/>
            <a:ext cx="4567655" cy="119962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0A0C4C5-A7AF-4743-AF59-E866C053A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6111" y="4432552"/>
            <a:ext cx="4333875" cy="6286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3A6B26-7C86-4A0F-BD6C-4AA3A5C71152}"/>
              </a:ext>
            </a:extLst>
          </p:cNvPr>
          <p:cNvSpPr txBox="1"/>
          <p:nvPr/>
        </p:nvSpPr>
        <p:spPr>
          <a:xfrm>
            <a:off x="3113903" y="1495857"/>
            <a:ext cx="13716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sv-SE" b="1" dirty="0" err="1">
                <a:solidFill>
                  <a:schemeClr val="bg1"/>
                </a:solidFill>
              </a:rPr>
              <a:t>LumaCAM</a:t>
            </a:r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59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Cameras, CMOS, TBL (T1), ODIN (T1)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53E988-D97B-43B0-B6D9-2F721EA0E10B}"/>
              </a:ext>
            </a:extLst>
          </p:cNvPr>
          <p:cNvSpPr txBox="1"/>
          <p:nvPr/>
        </p:nvSpPr>
        <p:spPr>
          <a:xfrm>
            <a:off x="1109580" y="1446416"/>
            <a:ext cx="37664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White-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beam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detectors</a:t>
            </a:r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Camera: </a:t>
            </a:r>
          </a:p>
          <a:p>
            <a:pPr lvl="2"/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Andor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NEO (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drivers,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boxes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from PSI), Hamamatsu?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Scintillators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2"/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Gd</a:t>
            </a:r>
            <a:r>
              <a:rPr lang="sv-SE" baseline="-25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2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O</a:t>
            </a:r>
            <a:r>
              <a:rPr lang="sv-SE" baseline="-25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2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S, </a:t>
            </a:r>
            <a:r>
              <a:rPr lang="sv-SE" baseline="30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6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LiF/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ZnS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(Ag) </a:t>
            </a:r>
          </a:p>
          <a:p>
            <a:pPr lvl="2"/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(&gt;10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samples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Control interface design,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EPICs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integration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well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underway</a:t>
            </a:r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ECDC/ICS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efforts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at YMIR</a:t>
            </a:r>
          </a:p>
          <a:p>
            <a:pPr lvl="1"/>
            <a:endParaRPr lang="sv-SE" sz="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Detector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rack and UPS system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installed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for ODIN</a:t>
            </a:r>
          </a:p>
          <a:p>
            <a:pPr marL="742950" lvl="1" indent="-285750">
              <a:buFontTx/>
              <a:buChar char="-"/>
            </a:pPr>
            <a:endParaRPr lang="sv-SE" sz="800" dirty="0">
              <a:solidFill>
                <a:srgbClr val="66666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55115F-1613-4B34-8065-D5FE17F48D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029" y="1702115"/>
            <a:ext cx="1885210" cy="3351486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2A76CD-08CC-4FD4-9762-30A512DA6D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163" y="1672281"/>
            <a:ext cx="4606333" cy="338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43E4EC-C6C0-6E48-8816-D2A40084E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Changes to the </a:t>
            </a:r>
            <a:r>
              <a:rPr lang="en-GB" dirty="0" err="1"/>
              <a:t>DetG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8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2024-10-22</a:t>
            </a:r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A4C466-D721-478F-8195-FA7B3CFF26CC}"/>
              </a:ext>
            </a:extLst>
          </p:cNvPr>
          <p:cNvGraphicFramePr>
            <a:graphicFrameLocks/>
          </p:cNvGraphicFramePr>
          <p:nvPr/>
        </p:nvGraphicFramePr>
        <p:xfrm>
          <a:off x="1103709" y="1404711"/>
          <a:ext cx="9064266" cy="498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2D0BE7F5-7B3C-4C3F-AB4E-DA14D37A5C05}"/>
              </a:ext>
            </a:extLst>
          </p:cNvPr>
          <p:cNvSpPr/>
          <p:nvPr/>
        </p:nvSpPr>
        <p:spPr>
          <a:xfrm>
            <a:off x="3400025" y="3579962"/>
            <a:ext cx="224287" cy="1216325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3D49D6-9080-4560-86B5-95A1E7B42E33}"/>
              </a:ext>
            </a:extLst>
          </p:cNvPr>
          <p:cNvSpPr txBox="1"/>
          <p:nvPr/>
        </p:nvSpPr>
        <p:spPr>
          <a:xfrm>
            <a:off x="4506715" y="1770368"/>
            <a:ext cx="6225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 err="1">
                <a:solidFill>
                  <a:srgbClr val="666666"/>
                </a:solidFill>
              </a:rPr>
              <a:t>Ourania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Sidiropoulou</a:t>
            </a: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Transitioning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away</a:t>
            </a:r>
            <a:r>
              <a:rPr lang="sv-SE" dirty="0">
                <a:solidFill>
                  <a:srgbClr val="666666"/>
                </a:solidFill>
              </a:rPr>
              <a:t> from BMs (</a:t>
            </a:r>
            <a:r>
              <a:rPr lang="sv-SE" dirty="0" err="1">
                <a:solidFill>
                  <a:srgbClr val="666666"/>
                </a:solidFill>
              </a:rPr>
              <a:t>backfill</a:t>
            </a:r>
            <a:r>
              <a:rPr lang="sv-SE" dirty="0">
                <a:solidFill>
                  <a:srgbClr val="666666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Responsible</a:t>
            </a:r>
            <a:r>
              <a:rPr lang="sv-SE" dirty="0">
                <a:solidFill>
                  <a:srgbClr val="666666"/>
                </a:solidFill>
              </a:rPr>
              <a:t> for: BIFROST, CSPEC, MIRACLES, VESPA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TBL He-3 </a:t>
            </a:r>
            <a:r>
              <a:rPr lang="sv-SE" dirty="0" err="1">
                <a:solidFill>
                  <a:srgbClr val="666666"/>
                </a:solidFill>
              </a:rPr>
              <a:t>scope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remains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Irina </a:t>
            </a:r>
            <a:r>
              <a:rPr lang="sv-SE" dirty="0" err="1">
                <a:solidFill>
                  <a:srgbClr val="666666"/>
                </a:solidFill>
              </a:rPr>
              <a:t>Stefanescu</a:t>
            </a:r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3B843-D432-4F0E-AF21-681A7D25AE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407" y="1404711"/>
            <a:ext cx="1851521" cy="246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60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Cameras, TimePix3, TBL (T1), ODIN (T1)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AA347-6305-44DE-9E7E-E0F36D4F3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429" y="1631314"/>
            <a:ext cx="5299571" cy="3964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5F43D-11D5-4584-88DB-395FB31EB6F6}"/>
              </a:ext>
            </a:extLst>
          </p:cNvPr>
          <p:cNvSpPr txBox="1"/>
          <p:nvPr/>
        </p:nvSpPr>
        <p:spPr>
          <a:xfrm>
            <a:off x="1103709" y="1890117"/>
            <a:ext cx="6332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Time</a:t>
            </a:r>
            <a:r>
              <a:rPr lang="sv-SE" dirty="0">
                <a:solidFill>
                  <a:srgbClr val="666666"/>
                </a:solidFill>
              </a:rPr>
              <a:t>-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-flight </a:t>
            </a:r>
            <a:r>
              <a:rPr lang="sv-SE" dirty="0" err="1">
                <a:solidFill>
                  <a:srgbClr val="666666"/>
                </a:solidFill>
              </a:rPr>
              <a:t>detector</a:t>
            </a:r>
            <a:r>
              <a:rPr lang="sv-SE" dirty="0">
                <a:solidFill>
                  <a:srgbClr val="666666"/>
                </a:solidFill>
              </a:rPr>
              <a:t> (TimePix3)</a:t>
            </a:r>
            <a:endParaRPr lang="sv-SE" sz="800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rgbClr val="666666"/>
                </a:solidFill>
              </a:rPr>
              <a:t>TPX3CAM for </a:t>
            </a:r>
            <a:r>
              <a:rPr lang="sv-SE" dirty="0" err="1">
                <a:solidFill>
                  <a:srgbClr val="666666"/>
                </a:solidFill>
              </a:rPr>
              <a:t>early</a:t>
            </a:r>
            <a:r>
              <a:rPr lang="sv-SE" dirty="0">
                <a:solidFill>
                  <a:srgbClr val="666666"/>
                </a:solidFill>
              </a:rPr>
              <a:t> operations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Scintillators</a:t>
            </a:r>
            <a:r>
              <a:rPr lang="sv-SE" dirty="0">
                <a:solidFill>
                  <a:srgbClr val="666666"/>
                </a:solidFill>
              </a:rPr>
              <a:t>: </a:t>
            </a:r>
          </a:p>
          <a:p>
            <a:pPr lvl="2"/>
            <a:r>
              <a:rPr lang="sv-SE" dirty="0">
                <a:solidFill>
                  <a:srgbClr val="666666"/>
                </a:solidFill>
              </a:rPr>
              <a:t>Gd</a:t>
            </a:r>
            <a:r>
              <a:rPr lang="sv-SE" baseline="-25000" dirty="0">
                <a:solidFill>
                  <a:srgbClr val="666666"/>
                </a:solidFill>
              </a:rPr>
              <a:t>2</a:t>
            </a:r>
            <a:r>
              <a:rPr lang="sv-SE" dirty="0">
                <a:solidFill>
                  <a:srgbClr val="666666"/>
                </a:solidFill>
              </a:rPr>
              <a:t>O</a:t>
            </a:r>
            <a:r>
              <a:rPr lang="sv-SE" baseline="-25000" dirty="0">
                <a:solidFill>
                  <a:srgbClr val="666666"/>
                </a:solidFill>
              </a:rPr>
              <a:t>2</a:t>
            </a:r>
            <a:r>
              <a:rPr lang="sv-SE" dirty="0">
                <a:solidFill>
                  <a:srgbClr val="666666"/>
                </a:solidFill>
              </a:rPr>
              <a:t>S, </a:t>
            </a:r>
            <a:r>
              <a:rPr lang="sv-SE" baseline="30000" dirty="0">
                <a:solidFill>
                  <a:srgbClr val="666666"/>
                </a:solidFill>
              </a:rPr>
              <a:t>6</a:t>
            </a:r>
            <a:r>
              <a:rPr lang="sv-SE" dirty="0">
                <a:solidFill>
                  <a:srgbClr val="666666"/>
                </a:solidFill>
              </a:rPr>
              <a:t>LiF/</a:t>
            </a:r>
            <a:r>
              <a:rPr lang="sv-SE" dirty="0" err="1">
                <a:solidFill>
                  <a:srgbClr val="666666"/>
                </a:solidFill>
              </a:rPr>
              <a:t>ZnS</a:t>
            </a:r>
            <a:r>
              <a:rPr lang="sv-SE" dirty="0">
                <a:solidFill>
                  <a:srgbClr val="666666"/>
                </a:solidFill>
              </a:rPr>
              <a:t>(Ag) (&gt;10 </a:t>
            </a:r>
            <a:r>
              <a:rPr lang="sv-SE" dirty="0" err="1">
                <a:solidFill>
                  <a:srgbClr val="666666"/>
                </a:solidFill>
              </a:rPr>
              <a:t>samples</a:t>
            </a:r>
            <a:r>
              <a:rPr lang="sv-SE" dirty="0">
                <a:solidFill>
                  <a:srgbClr val="666666"/>
                </a:solidFill>
              </a:rPr>
              <a:t>)</a:t>
            </a:r>
          </a:p>
          <a:p>
            <a:pPr lvl="1"/>
            <a:endParaRPr lang="sv-SE" sz="8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Operational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experience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collected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endParaRPr lang="sv-SE" sz="800" dirty="0">
              <a:solidFill>
                <a:srgbClr val="666666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DetG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participated</a:t>
            </a:r>
            <a:r>
              <a:rPr lang="sv-SE" dirty="0">
                <a:solidFill>
                  <a:srgbClr val="666666"/>
                </a:solidFill>
              </a:rPr>
              <a:t> in KT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TBL team at ISIS Nov23</a:t>
            </a:r>
          </a:p>
          <a:p>
            <a:pPr marL="800100" lvl="1" indent="-342900">
              <a:buFontTx/>
              <a:buChar char="-"/>
            </a:pPr>
            <a:r>
              <a:rPr lang="sv-SE" dirty="0">
                <a:solidFill>
                  <a:srgbClr val="666666"/>
                </a:solidFill>
              </a:rPr>
              <a:t>Benchmark data set </a:t>
            </a:r>
            <a:r>
              <a:rPr lang="sv-SE" dirty="0" err="1">
                <a:solidFill>
                  <a:srgbClr val="666666"/>
                </a:solidFill>
              </a:rPr>
              <a:t>obtained</a:t>
            </a:r>
            <a:r>
              <a:rPr lang="sv-SE" dirty="0">
                <a:solidFill>
                  <a:srgbClr val="666666"/>
                </a:solidFill>
              </a:rPr>
              <a:t> for ECDC software </a:t>
            </a:r>
            <a:r>
              <a:rPr lang="sv-SE" dirty="0" err="1">
                <a:solidFill>
                  <a:srgbClr val="666666"/>
                </a:solidFill>
              </a:rPr>
              <a:t>development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efforts</a:t>
            </a:r>
            <a:endParaRPr lang="sv-SE" dirty="0">
              <a:solidFill>
                <a:srgbClr val="666666"/>
              </a:solidFill>
            </a:endParaRPr>
          </a:p>
          <a:p>
            <a:pPr marL="800100" lvl="1" indent="-342900">
              <a:buFontTx/>
              <a:buChar char="-"/>
            </a:pPr>
            <a:endParaRPr lang="sv-SE" sz="8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61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Scintillators</a:t>
            </a:r>
            <a:r>
              <a:rPr lang="sv-SE" dirty="0"/>
              <a:t>, </a:t>
            </a:r>
            <a:r>
              <a:rPr lang="sv-SE" dirty="0" err="1"/>
              <a:t>SoNDe</a:t>
            </a:r>
            <a:r>
              <a:rPr lang="sv-SE" dirty="0"/>
              <a:t>, SKADI (T2)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A201F9-E193-4312-B45A-0D355DDA6B0E}"/>
              </a:ext>
            </a:extLst>
          </p:cNvPr>
          <p:cNvGrpSpPr/>
          <p:nvPr/>
        </p:nvGrpSpPr>
        <p:grpSpPr>
          <a:xfrm>
            <a:off x="7331820" y="922712"/>
            <a:ext cx="3074334" cy="2479999"/>
            <a:chOff x="7582236" y="1005833"/>
            <a:chExt cx="3074334" cy="24799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A2ED32-66F7-43E0-A02A-FC831E0D8936}"/>
                </a:ext>
              </a:extLst>
            </p:cNvPr>
            <p:cNvGrpSpPr/>
            <p:nvPr/>
          </p:nvGrpSpPr>
          <p:grpSpPr>
            <a:xfrm>
              <a:off x="7714735" y="1207763"/>
              <a:ext cx="2941835" cy="2244042"/>
              <a:chOff x="7592611" y="1595626"/>
              <a:chExt cx="3183416" cy="233473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AE50F22-7ED5-41CD-84FF-75FBFEFB1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2611" y="1595626"/>
                <a:ext cx="3183416" cy="23347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A22163B-3426-45D4-9513-3D6DE6984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3068" y="3262942"/>
                <a:ext cx="1363311" cy="454373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CF0915-C9AC-46C9-A4F6-C62E9E7D2042}"/>
                </a:ext>
              </a:extLst>
            </p:cNvPr>
            <p:cNvSpPr/>
            <p:nvPr/>
          </p:nvSpPr>
          <p:spPr>
            <a:xfrm>
              <a:off x="7684770" y="1005833"/>
              <a:ext cx="2971800" cy="201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EC7370-BE63-4F34-96B4-06D7898FE118}"/>
                </a:ext>
              </a:extLst>
            </p:cNvPr>
            <p:cNvSpPr/>
            <p:nvPr/>
          </p:nvSpPr>
          <p:spPr>
            <a:xfrm rot="5400000">
              <a:off x="6480925" y="2222058"/>
              <a:ext cx="2365085" cy="162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6993367-9856-4147-A715-FD15B73C5A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312" y="3703661"/>
            <a:ext cx="3248842" cy="24366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D855FA-A8B6-429F-8283-935B44A22325}"/>
              </a:ext>
            </a:extLst>
          </p:cNvPr>
          <p:cNvSpPr txBox="1"/>
          <p:nvPr/>
        </p:nvSpPr>
        <p:spPr>
          <a:xfrm>
            <a:off x="1103708" y="1692332"/>
            <a:ext cx="59168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A </a:t>
            </a:r>
            <a:r>
              <a:rPr lang="sv-SE" dirty="0" err="1">
                <a:solidFill>
                  <a:srgbClr val="666666"/>
                </a:solidFill>
              </a:rPr>
              <a:t>SoNDe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tile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consists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Four</a:t>
            </a:r>
            <a:r>
              <a:rPr lang="sv-SE" dirty="0">
                <a:solidFill>
                  <a:srgbClr val="666666"/>
                </a:solidFill>
              </a:rPr>
              <a:t> 64 pixel Hamamatsu </a:t>
            </a:r>
            <a:r>
              <a:rPr lang="sv-SE" dirty="0" err="1">
                <a:solidFill>
                  <a:srgbClr val="666666"/>
                </a:solidFill>
              </a:rPr>
              <a:t>MAPMTs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rgbClr val="666666"/>
                </a:solidFill>
              </a:rPr>
              <a:t>2 X 2 MAPMT </a:t>
            </a:r>
            <a:r>
              <a:rPr lang="sv-SE" dirty="0" err="1">
                <a:solidFill>
                  <a:srgbClr val="666666"/>
                </a:solidFill>
              </a:rPr>
              <a:t>configuration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each</a:t>
            </a:r>
            <a:r>
              <a:rPr lang="sv-SE" dirty="0">
                <a:solidFill>
                  <a:srgbClr val="666666"/>
                </a:solidFill>
              </a:rPr>
              <a:t> MAPMT </a:t>
            </a:r>
            <a:r>
              <a:rPr lang="sv-SE" dirty="0" err="1">
                <a:solidFill>
                  <a:srgbClr val="666666"/>
                </a:solidFill>
              </a:rPr>
              <a:t>observes</a:t>
            </a:r>
            <a:r>
              <a:rPr lang="sv-SE" dirty="0">
                <a:solidFill>
                  <a:srgbClr val="666666"/>
                </a:solidFill>
              </a:rPr>
              <a:t> a </a:t>
            </a:r>
            <a:r>
              <a:rPr lang="sv-SE" dirty="0" err="1">
                <a:solidFill>
                  <a:srgbClr val="666666"/>
                </a:solidFill>
              </a:rPr>
              <a:t>single</a:t>
            </a:r>
            <a:r>
              <a:rPr lang="sv-SE" dirty="0">
                <a:solidFill>
                  <a:srgbClr val="666666"/>
                </a:solidFill>
              </a:rPr>
              <a:t> 1 mm GS20 wafer</a:t>
            </a:r>
          </a:p>
          <a:p>
            <a:pPr marL="742950" lvl="1" indent="-285750">
              <a:buFontTx/>
              <a:buChar char="-"/>
            </a:pPr>
            <a:endParaRPr lang="sv-SE" sz="8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SoNDe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tiles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are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readout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using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concentrator</a:t>
            </a:r>
            <a:r>
              <a:rPr lang="sv-SE" dirty="0">
                <a:solidFill>
                  <a:srgbClr val="666666"/>
                </a:solidFill>
              </a:rPr>
              <a:t> boards</a:t>
            </a: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rgbClr val="666666"/>
                </a:solidFill>
              </a:rPr>
              <a:t>IDEAS </a:t>
            </a:r>
            <a:r>
              <a:rPr lang="sv-SE" dirty="0" err="1">
                <a:solidFill>
                  <a:srgbClr val="666666"/>
                </a:solidFill>
              </a:rPr>
              <a:t>product</a:t>
            </a:r>
            <a:r>
              <a:rPr lang="sv-SE" dirty="0">
                <a:solidFill>
                  <a:srgbClr val="666666"/>
                </a:solidFill>
              </a:rPr>
              <a:t>, </a:t>
            </a:r>
            <a:r>
              <a:rPr lang="sv-SE" dirty="0" err="1">
                <a:solidFill>
                  <a:srgbClr val="666666"/>
                </a:solidFill>
              </a:rPr>
              <a:t>four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FPGAs</a:t>
            </a:r>
            <a:r>
              <a:rPr lang="sv-SE" dirty="0">
                <a:solidFill>
                  <a:srgbClr val="666666"/>
                </a:solidFill>
              </a:rPr>
              <a:t> per 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8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SNS </a:t>
            </a:r>
            <a:r>
              <a:rPr lang="sv-SE" dirty="0" err="1">
                <a:solidFill>
                  <a:srgbClr val="666666"/>
                </a:solidFill>
              </a:rPr>
              <a:t>measurement</a:t>
            </a:r>
            <a:r>
              <a:rPr lang="sv-SE" dirty="0">
                <a:solidFill>
                  <a:srgbClr val="666666"/>
                </a:solidFill>
              </a:rPr>
              <a:t> program Aug24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Employ</a:t>
            </a:r>
            <a:r>
              <a:rPr lang="sv-SE" dirty="0">
                <a:solidFill>
                  <a:srgbClr val="666666"/>
                </a:solidFill>
              </a:rPr>
              <a:t> a 1 X 5 </a:t>
            </a:r>
            <a:r>
              <a:rPr lang="sv-SE" dirty="0" err="1">
                <a:solidFill>
                  <a:srgbClr val="666666"/>
                </a:solidFill>
              </a:rPr>
              <a:t>tile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configuration</a:t>
            </a:r>
            <a:r>
              <a:rPr lang="sv-SE" dirty="0">
                <a:solidFill>
                  <a:srgbClr val="666666"/>
                </a:solidFill>
              </a:rPr>
              <a:t>, 2 X 10 </a:t>
            </a:r>
            <a:r>
              <a:rPr lang="sv-SE" dirty="0" err="1">
                <a:solidFill>
                  <a:srgbClr val="666666"/>
                </a:solidFill>
              </a:rPr>
              <a:t>MAPMTs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measure</a:t>
            </a:r>
            <a:r>
              <a:rPr lang="sv-SE" dirty="0">
                <a:solidFill>
                  <a:srgbClr val="666666"/>
                </a:solidFill>
              </a:rPr>
              <a:t> SANS images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dirty="0" err="1">
                <a:solidFill>
                  <a:srgbClr val="666666"/>
                </a:solidFill>
              </a:rPr>
              <a:t>scattering</a:t>
            </a:r>
            <a:r>
              <a:rPr lang="sv-SE" dirty="0">
                <a:solidFill>
                  <a:srgbClr val="666666"/>
                </a:solidFill>
              </a:rPr>
              <a:t> center and </a:t>
            </a:r>
            <a:r>
              <a:rPr lang="sv-SE" dirty="0" err="1">
                <a:solidFill>
                  <a:srgbClr val="666666"/>
                </a:solidFill>
              </a:rPr>
              <a:t>scattering</a:t>
            </a:r>
            <a:r>
              <a:rPr lang="sv-SE" dirty="0">
                <a:solidFill>
                  <a:srgbClr val="666666"/>
                </a:solidFill>
              </a:rPr>
              <a:t> image </a:t>
            </a:r>
            <a:r>
              <a:rPr lang="sv-SE" dirty="0" err="1">
                <a:solidFill>
                  <a:srgbClr val="666666"/>
                </a:solidFill>
              </a:rPr>
              <a:t>recorded</a:t>
            </a:r>
            <a:r>
              <a:rPr lang="sv-SE" dirty="0">
                <a:solidFill>
                  <a:srgbClr val="666666"/>
                </a:solidFill>
              </a:rPr>
              <a:t> as </a:t>
            </a:r>
            <a:r>
              <a:rPr lang="sv-SE" dirty="0" err="1">
                <a:solidFill>
                  <a:srgbClr val="666666"/>
                </a:solidFill>
              </a:rPr>
              <a:t>one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perform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time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synchronization</a:t>
            </a:r>
            <a:r>
              <a:rPr lang="sv-SE" dirty="0">
                <a:solidFill>
                  <a:srgbClr val="666666"/>
                </a:solidFill>
              </a:rPr>
              <a:t> tests</a:t>
            </a:r>
          </a:p>
          <a:p>
            <a:pPr lvl="1"/>
            <a:endParaRPr lang="sv-SE" sz="8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Results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are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eagerly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awaited</a:t>
            </a:r>
            <a:r>
              <a:rPr lang="sv-SE" dirty="0">
                <a:solidFill>
                  <a:srgbClr val="666666"/>
                </a:solidFill>
              </a:rPr>
              <a:t> by </a:t>
            </a:r>
            <a:r>
              <a:rPr lang="sv-SE" dirty="0" err="1">
                <a:solidFill>
                  <a:srgbClr val="666666"/>
                </a:solidFill>
              </a:rPr>
              <a:t>DetG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A167-BCAA-4099-8A8B-EB0A73F6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62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83D23-2150-4CD1-86AB-9ADF40F8C4A8}"/>
              </a:ext>
            </a:extLst>
          </p:cNvPr>
          <p:cNvSpPr txBox="1"/>
          <p:nvPr/>
        </p:nvSpPr>
        <p:spPr>
          <a:xfrm>
            <a:off x="1195647" y="1622854"/>
            <a:ext cx="8739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Changes to the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DetG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Firmware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and integration progress</a:t>
            </a:r>
          </a:p>
          <a:p>
            <a:pPr marL="342900" indent="-342900" algn="l"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Beam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monitor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update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Detector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update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/>
              <a:t>Closing</a:t>
            </a:r>
            <a:r>
              <a:rPr lang="sv-SE" dirty="0"/>
              <a:t> </a:t>
            </a:r>
            <a:r>
              <a:rPr lang="sv-SE" dirty="0" err="1"/>
              <a:t>remarks</a:t>
            </a:r>
            <a:endParaRPr lang="sv-SE" dirty="0"/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63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AEAA50-1804-42F4-B40A-21F31550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0712269-8518-49B2-8655-542690DC3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Closing remarks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CF9B1-4C06-42A5-BF92-789B7A266D94}"/>
              </a:ext>
            </a:extLst>
          </p:cNvPr>
          <p:cNvSpPr txBox="1"/>
          <p:nvPr/>
        </p:nvSpPr>
        <p:spPr>
          <a:xfrm>
            <a:off x="1195647" y="1472524"/>
            <a:ext cx="797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1. </a:t>
            </a:r>
            <a:r>
              <a:rPr lang="sv-SE" dirty="0" err="1">
                <a:solidFill>
                  <a:srgbClr val="666666"/>
                </a:solidFill>
              </a:rPr>
              <a:t>What’s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all the logos?</a:t>
            </a:r>
          </a:p>
        </p:txBody>
      </p:sp>
    </p:spTree>
    <p:extLst>
      <p:ext uri="{BB962C8B-B14F-4D97-AF65-F5344CB8AC3E}">
        <p14:creationId xmlns:p14="http://schemas.microsoft.com/office/powerpoint/2010/main" val="16255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64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AEAA50-1804-42F4-B40A-21F31550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0712269-8518-49B2-8655-542690DC3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Closing remarks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90B4EE-5641-44C2-B349-66C296339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904" y="1635884"/>
            <a:ext cx="1646201" cy="1646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F19F2-184E-455D-9997-0E72EAD6DE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287" y="2048182"/>
            <a:ext cx="1929207" cy="97748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CCF839-F131-4F0E-97E6-F6A09479E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3636" y="1902856"/>
            <a:ext cx="3415465" cy="1297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AA5CF1-D500-4BA1-A725-4A14FB2317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332" y="4101888"/>
            <a:ext cx="5329757" cy="7953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10330A-677F-44AA-B859-B85714382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100" y="2100564"/>
            <a:ext cx="1444410" cy="780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7C8D8-C092-45B1-8FC8-CB5633ACB1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6550" y="4692467"/>
            <a:ext cx="1492920" cy="1324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22ED2-4F50-41E8-9309-3E2899B05E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111" y="2440548"/>
            <a:ext cx="4049806" cy="3115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86F7F-1F75-4253-97B2-77D765462E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7639" y="4741193"/>
            <a:ext cx="4886226" cy="63788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1618D88-3A42-4DCC-AF26-F06376AC01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0489" y="2942058"/>
            <a:ext cx="2604145" cy="6839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22882C5-F7F3-4BC9-8013-B136886843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58374" y="5469861"/>
            <a:ext cx="3781508" cy="5485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C5BF2A-1B11-4194-A27A-DEA5C4BBF9AF}"/>
              </a:ext>
            </a:extLst>
          </p:cNvPr>
          <p:cNvSpPr txBox="1"/>
          <p:nvPr/>
        </p:nvSpPr>
        <p:spPr>
          <a:xfrm>
            <a:off x="3961267" y="3076914"/>
            <a:ext cx="13716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sv-SE" b="1" dirty="0" err="1">
                <a:solidFill>
                  <a:schemeClr val="bg1"/>
                </a:solidFill>
              </a:rPr>
              <a:t>LumaCAM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4D148F-47FA-4422-8688-4B61876CBA2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018" y="3678449"/>
            <a:ext cx="1962563" cy="654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CF9B1-4C06-42A5-BF92-789B7A266D94}"/>
              </a:ext>
            </a:extLst>
          </p:cNvPr>
          <p:cNvSpPr txBox="1"/>
          <p:nvPr/>
        </p:nvSpPr>
        <p:spPr>
          <a:xfrm>
            <a:off x="1195647" y="1472524"/>
            <a:ext cx="797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1. </a:t>
            </a:r>
            <a:r>
              <a:rPr lang="sv-SE" dirty="0" err="1">
                <a:solidFill>
                  <a:srgbClr val="666666"/>
                </a:solidFill>
              </a:rPr>
              <a:t>What’s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all the logos?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68948B-B494-41EB-AD22-D1B3F5F871E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3" y="3514536"/>
            <a:ext cx="3244001" cy="9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65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AEAA50-1804-42F4-B40A-21F31550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0712269-8518-49B2-8655-542690DC3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Closing remarks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CF9B1-4C06-42A5-BF92-789B7A266D94}"/>
              </a:ext>
            </a:extLst>
          </p:cNvPr>
          <p:cNvSpPr txBox="1"/>
          <p:nvPr/>
        </p:nvSpPr>
        <p:spPr>
          <a:xfrm>
            <a:off x="1195646" y="1472524"/>
            <a:ext cx="10044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1. </a:t>
            </a:r>
            <a:r>
              <a:rPr lang="sv-SE" dirty="0" err="1">
                <a:solidFill>
                  <a:srgbClr val="666666"/>
                </a:solidFill>
              </a:rPr>
              <a:t>What’s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all the logos?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DetG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scope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challenging</a:t>
            </a:r>
            <a:r>
              <a:rPr lang="sv-SE" dirty="0">
                <a:solidFill>
                  <a:srgbClr val="666666"/>
                </a:solidFill>
              </a:rPr>
              <a:t>: </a:t>
            </a:r>
            <a:r>
              <a:rPr lang="sv-SE" dirty="0" err="1">
                <a:solidFill>
                  <a:srgbClr val="666666"/>
                </a:solidFill>
              </a:rPr>
              <a:t>large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scale</a:t>
            </a:r>
            <a:r>
              <a:rPr lang="sv-SE" dirty="0">
                <a:solidFill>
                  <a:srgbClr val="666666"/>
                </a:solidFill>
              </a:rPr>
              <a:t> R&amp;D </a:t>
            </a:r>
            <a:r>
              <a:rPr lang="sv-SE" dirty="0" err="1">
                <a:solidFill>
                  <a:srgbClr val="666666"/>
                </a:solidFill>
              </a:rPr>
              <a:t>projects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combined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 </a:t>
            </a:r>
            <a:r>
              <a:rPr lang="sv-SE" dirty="0" err="1">
                <a:solidFill>
                  <a:srgbClr val="666666"/>
                </a:solidFill>
              </a:rPr>
              <a:t>vast</a:t>
            </a:r>
            <a:r>
              <a:rPr lang="sv-SE" dirty="0">
                <a:solidFill>
                  <a:srgbClr val="666666"/>
                </a:solidFill>
              </a:rPr>
              <a:t> integration space </a:t>
            </a:r>
            <a:r>
              <a:rPr lang="sv-SE" dirty="0" err="1">
                <a:solidFill>
                  <a:srgbClr val="666666"/>
                </a:solidFill>
              </a:rPr>
              <a:t>covering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technologies</a:t>
            </a:r>
            <a:r>
              <a:rPr lang="sv-SE" dirty="0">
                <a:solidFill>
                  <a:srgbClr val="666666"/>
                </a:solidFill>
              </a:rPr>
              <a:t>, </a:t>
            </a:r>
            <a:r>
              <a:rPr lang="sv-SE" dirty="0" err="1">
                <a:solidFill>
                  <a:srgbClr val="666666"/>
                </a:solidFill>
              </a:rPr>
              <a:t>suppliers</a:t>
            </a:r>
            <a:r>
              <a:rPr lang="sv-SE" dirty="0">
                <a:solidFill>
                  <a:srgbClr val="666666"/>
                </a:solidFill>
              </a:rPr>
              <a:t>, and partners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different </a:t>
            </a:r>
            <a:r>
              <a:rPr lang="sv-SE" dirty="0" err="1">
                <a:solidFill>
                  <a:srgbClr val="666666"/>
                </a:solidFill>
              </a:rPr>
              <a:t>approaches</a:t>
            </a:r>
            <a:r>
              <a:rPr lang="sv-SE" dirty="0">
                <a:solidFill>
                  <a:srgbClr val="6666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44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66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AEAA50-1804-42F4-B40A-21F31550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0712269-8518-49B2-8655-542690DC3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Closing remarks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CF9B1-4C06-42A5-BF92-789B7A266D94}"/>
              </a:ext>
            </a:extLst>
          </p:cNvPr>
          <p:cNvSpPr txBox="1"/>
          <p:nvPr/>
        </p:nvSpPr>
        <p:spPr>
          <a:xfrm>
            <a:off x="1195646" y="1472524"/>
            <a:ext cx="10044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1. </a:t>
            </a:r>
            <a:r>
              <a:rPr lang="sv-SE" dirty="0" err="1">
                <a:solidFill>
                  <a:srgbClr val="666666"/>
                </a:solidFill>
              </a:rPr>
              <a:t>What’s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all the logos?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DetG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scope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challenging</a:t>
            </a:r>
            <a:r>
              <a:rPr lang="sv-SE" dirty="0">
                <a:solidFill>
                  <a:srgbClr val="666666"/>
                </a:solidFill>
              </a:rPr>
              <a:t>: </a:t>
            </a:r>
            <a:r>
              <a:rPr lang="sv-SE" dirty="0" err="1">
                <a:solidFill>
                  <a:srgbClr val="666666"/>
                </a:solidFill>
              </a:rPr>
              <a:t>large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scale</a:t>
            </a:r>
            <a:r>
              <a:rPr lang="sv-SE" dirty="0">
                <a:solidFill>
                  <a:srgbClr val="666666"/>
                </a:solidFill>
              </a:rPr>
              <a:t> R&amp;D </a:t>
            </a:r>
            <a:r>
              <a:rPr lang="sv-SE" dirty="0" err="1">
                <a:solidFill>
                  <a:srgbClr val="666666"/>
                </a:solidFill>
              </a:rPr>
              <a:t>projects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combined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 </a:t>
            </a:r>
            <a:r>
              <a:rPr lang="sv-SE" dirty="0" err="1">
                <a:solidFill>
                  <a:srgbClr val="666666"/>
                </a:solidFill>
              </a:rPr>
              <a:t>vast</a:t>
            </a:r>
            <a:r>
              <a:rPr lang="sv-SE" dirty="0">
                <a:solidFill>
                  <a:srgbClr val="666666"/>
                </a:solidFill>
              </a:rPr>
              <a:t> integration space </a:t>
            </a:r>
            <a:r>
              <a:rPr lang="sv-SE" dirty="0" err="1">
                <a:solidFill>
                  <a:srgbClr val="666666"/>
                </a:solidFill>
              </a:rPr>
              <a:t>covering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technologies</a:t>
            </a:r>
            <a:r>
              <a:rPr lang="sv-SE" dirty="0">
                <a:solidFill>
                  <a:srgbClr val="666666"/>
                </a:solidFill>
              </a:rPr>
              <a:t>, </a:t>
            </a:r>
            <a:r>
              <a:rPr lang="sv-SE" dirty="0" err="1">
                <a:solidFill>
                  <a:srgbClr val="666666"/>
                </a:solidFill>
              </a:rPr>
              <a:t>suppliers</a:t>
            </a:r>
            <a:r>
              <a:rPr lang="sv-SE" dirty="0">
                <a:solidFill>
                  <a:srgbClr val="666666"/>
                </a:solidFill>
              </a:rPr>
              <a:t>, and partners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different </a:t>
            </a:r>
            <a:r>
              <a:rPr lang="sv-SE" dirty="0" err="1">
                <a:solidFill>
                  <a:srgbClr val="666666"/>
                </a:solidFill>
              </a:rPr>
              <a:t>approaches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endParaRPr lang="sv-SE" dirty="0">
              <a:solidFill>
                <a:srgbClr val="666666"/>
              </a:solidFill>
            </a:endParaRPr>
          </a:p>
          <a:p>
            <a:r>
              <a:rPr lang="sv-SE" dirty="0">
                <a:solidFill>
                  <a:srgbClr val="666666"/>
                </a:solidFill>
              </a:rPr>
              <a:t>2. Recent cause for optimism? </a:t>
            </a:r>
          </a:p>
        </p:txBody>
      </p:sp>
    </p:spTree>
    <p:extLst>
      <p:ext uri="{BB962C8B-B14F-4D97-AF65-F5344CB8AC3E}">
        <p14:creationId xmlns:p14="http://schemas.microsoft.com/office/powerpoint/2010/main" val="14640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67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AEAA50-1804-42F4-B40A-21F31550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0712269-8518-49B2-8655-542690DC3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Closing remarks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CF9B1-4C06-42A5-BF92-789B7A266D94}"/>
              </a:ext>
            </a:extLst>
          </p:cNvPr>
          <p:cNvSpPr txBox="1"/>
          <p:nvPr/>
        </p:nvSpPr>
        <p:spPr>
          <a:xfrm>
            <a:off x="1195646" y="1472524"/>
            <a:ext cx="10044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1. </a:t>
            </a:r>
            <a:r>
              <a:rPr lang="sv-SE" dirty="0" err="1">
                <a:solidFill>
                  <a:srgbClr val="666666"/>
                </a:solidFill>
              </a:rPr>
              <a:t>What’s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all the logos?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DetG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scope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challenging</a:t>
            </a:r>
            <a:r>
              <a:rPr lang="sv-SE" dirty="0">
                <a:solidFill>
                  <a:srgbClr val="666666"/>
                </a:solidFill>
              </a:rPr>
              <a:t>: </a:t>
            </a:r>
            <a:r>
              <a:rPr lang="sv-SE" dirty="0" err="1">
                <a:solidFill>
                  <a:srgbClr val="666666"/>
                </a:solidFill>
              </a:rPr>
              <a:t>large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scale</a:t>
            </a:r>
            <a:r>
              <a:rPr lang="sv-SE" dirty="0">
                <a:solidFill>
                  <a:srgbClr val="666666"/>
                </a:solidFill>
              </a:rPr>
              <a:t> R&amp;D </a:t>
            </a:r>
            <a:r>
              <a:rPr lang="sv-SE" dirty="0" err="1">
                <a:solidFill>
                  <a:srgbClr val="666666"/>
                </a:solidFill>
              </a:rPr>
              <a:t>projects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combined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 </a:t>
            </a:r>
            <a:r>
              <a:rPr lang="sv-SE" dirty="0" err="1">
                <a:solidFill>
                  <a:srgbClr val="666666"/>
                </a:solidFill>
              </a:rPr>
              <a:t>vast</a:t>
            </a:r>
            <a:r>
              <a:rPr lang="sv-SE" dirty="0">
                <a:solidFill>
                  <a:srgbClr val="666666"/>
                </a:solidFill>
              </a:rPr>
              <a:t> integration space </a:t>
            </a:r>
            <a:r>
              <a:rPr lang="sv-SE" dirty="0" err="1">
                <a:solidFill>
                  <a:srgbClr val="666666"/>
                </a:solidFill>
              </a:rPr>
              <a:t>covering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technologies</a:t>
            </a:r>
            <a:r>
              <a:rPr lang="sv-SE" dirty="0">
                <a:solidFill>
                  <a:srgbClr val="666666"/>
                </a:solidFill>
              </a:rPr>
              <a:t>, </a:t>
            </a:r>
            <a:r>
              <a:rPr lang="sv-SE" dirty="0" err="1">
                <a:solidFill>
                  <a:srgbClr val="666666"/>
                </a:solidFill>
              </a:rPr>
              <a:t>suppliers</a:t>
            </a:r>
            <a:r>
              <a:rPr lang="sv-SE" dirty="0">
                <a:solidFill>
                  <a:srgbClr val="666666"/>
                </a:solidFill>
              </a:rPr>
              <a:t>, and partners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different </a:t>
            </a:r>
            <a:r>
              <a:rPr lang="sv-SE" dirty="0" err="1">
                <a:solidFill>
                  <a:srgbClr val="666666"/>
                </a:solidFill>
              </a:rPr>
              <a:t>approaches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endParaRPr lang="sv-SE" dirty="0">
              <a:solidFill>
                <a:srgbClr val="666666"/>
              </a:solidFill>
            </a:endParaRPr>
          </a:p>
          <a:p>
            <a:r>
              <a:rPr lang="sv-SE" dirty="0">
                <a:solidFill>
                  <a:srgbClr val="666666"/>
                </a:solidFill>
              </a:rPr>
              <a:t>2. Recent cause for optimism?</a:t>
            </a:r>
          </a:p>
          <a:p>
            <a:r>
              <a:rPr lang="sv-SE" dirty="0">
                <a:solidFill>
                  <a:srgbClr val="666666"/>
                </a:solidFill>
              </a:rPr>
              <a:t>	INTEGRATION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15376-D242-53C9-F31B-FEA649F643F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12206" y="2441391"/>
            <a:ext cx="6000243" cy="40338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2A50D6-A8B6-9866-C7D0-530CCFC7DF85}"/>
              </a:ext>
            </a:extLst>
          </p:cNvPr>
          <p:cNvSpPr/>
          <p:nvPr/>
        </p:nvSpPr>
        <p:spPr>
          <a:xfrm>
            <a:off x="6624463" y="2971841"/>
            <a:ext cx="630000" cy="35034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13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68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AEAA50-1804-42F4-B40A-21F31550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0712269-8518-49B2-8655-542690DC3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Closing remarks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CF9B1-4C06-42A5-BF92-789B7A266D94}"/>
              </a:ext>
            </a:extLst>
          </p:cNvPr>
          <p:cNvSpPr txBox="1"/>
          <p:nvPr/>
        </p:nvSpPr>
        <p:spPr>
          <a:xfrm>
            <a:off x="1195646" y="1472524"/>
            <a:ext cx="10044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1. </a:t>
            </a:r>
            <a:r>
              <a:rPr lang="sv-SE" dirty="0" err="1">
                <a:solidFill>
                  <a:srgbClr val="666666"/>
                </a:solidFill>
              </a:rPr>
              <a:t>What’s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all the logos?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DetG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scope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challenging</a:t>
            </a:r>
            <a:r>
              <a:rPr lang="sv-SE" dirty="0">
                <a:solidFill>
                  <a:srgbClr val="666666"/>
                </a:solidFill>
              </a:rPr>
              <a:t>: </a:t>
            </a:r>
            <a:r>
              <a:rPr lang="sv-SE" dirty="0" err="1">
                <a:solidFill>
                  <a:srgbClr val="666666"/>
                </a:solidFill>
              </a:rPr>
              <a:t>large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scale</a:t>
            </a:r>
            <a:r>
              <a:rPr lang="sv-SE" dirty="0">
                <a:solidFill>
                  <a:srgbClr val="666666"/>
                </a:solidFill>
              </a:rPr>
              <a:t> R&amp;D </a:t>
            </a:r>
            <a:r>
              <a:rPr lang="sv-SE" dirty="0" err="1">
                <a:solidFill>
                  <a:srgbClr val="666666"/>
                </a:solidFill>
              </a:rPr>
              <a:t>projects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combined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 </a:t>
            </a:r>
            <a:r>
              <a:rPr lang="sv-SE" dirty="0" err="1">
                <a:solidFill>
                  <a:srgbClr val="666666"/>
                </a:solidFill>
              </a:rPr>
              <a:t>vast</a:t>
            </a:r>
            <a:r>
              <a:rPr lang="sv-SE" dirty="0">
                <a:solidFill>
                  <a:srgbClr val="666666"/>
                </a:solidFill>
              </a:rPr>
              <a:t> integration space </a:t>
            </a:r>
            <a:r>
              <a:rPr lang="sv-SE" dirty="0" err="1">
                <a:solidFill>
                  <a:srgbClr val="666666"/>
                </a:solidFill>
              </a:rPr>
              <a:t>covering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technologies</a:t>
            </a:r>
            <a:r>
              <a:rPr lang="sv-SE" dirty="0">
                <a:solidFill>
                  <a:srgbClr val="666666"/>
                </a:solidFill>
              </a:rPr>
              <a:t>, </a:t>
            </a:r>
            <a:r>
              <a:rPr lang="sv-SE" dirty="0" err="1">
                <a:solidFill>
                  <a:srgbClr val="666666"/>
                </a:solidFill>
              </a:rPr>
              <a:t>suppliers</a:t>
            </a:r>
            <a:r>
              <a:rPr lang="sv-SE" dirty="0">
                <a:solidFill>
                  <a:srgbClr val="666666"/>
                </a:solidFill>
              </a:rPr>
              <a:t>, and partners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different </a:t>
            </a:r>
            <a:r>
              <a:rPr lang="sv-SE" dirty="0" err="1">
                <a:solidFill>
                  <a:srgbClr val="666666"/>
                </a:solidFill>
              </a:rPr>
              <a:t>approaches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endParaRPr lang="sv-SE" dirty="0">
              <a:solidFill>
                <a:srgbClr val="666666"/>
              </a:solidFill>
            </a:endParaRPr>
          </a:p>
          <a:p>
            <a:r>
              <a:rPr lang="sv-SE" dirty="0">
                <a:solidFill>
                  <a:srgbClr val="666666"/>
                </a:solidFill>
              </a:rPr>
              <a:t>2. Recent cause for optimism?</a:t>
            </a:r>
          </a:p>
          <a:p>
            <a:r>
              <a:rPr lang="sv-SE" dirty="0">
                <a:solidFill>
                  <a:srgbClr val="666666"/>
                </a:solidFill>
              </a:rPr>
              <a:t>	INTEGRATION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31BBF4-BFF5-5959-6BCC-85863DBB3B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205" y="2433707"/>
            <a:ext cx="6000243" cy="40338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EECCA0-803B-49BA-28F0-EF8E874F620C}"/>
              </a:ext>
            </a:extLst>
          </p:cNvPr>
          <p:cNvSpPr/>
          <p:nvPr/>
        </p:nvSpPr>
        <p:spPr>
          <a:xfrm>
            <a:off x="6624462" y="2964157"/>
            <a:ext cx="630000" cy="35034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84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69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AEAA50-1804-42F4-B40A-21F31550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0712269-8518-49B2-8655-542690DC3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Closing remarks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CF9B1-4C06-42A5-BF92-789B7A266D94}"/>
              </a:ext>
            </a:extLst>
          </p:cNvPr>
          <p:cNvSpPr txBox="1"/>
          <p:nvPr/>
        </p:nvSpPr>
        <p:spPr>
          <a:xfrm>
            <a:off x="1195646" y="1472524"/>
            <a:ext cx="10044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1. </a:t>
            </a:r>
            <a:r>
              <a:rPr lang="sv-SE" dirty="0" err="1">
                <a:solidFill>
                  <a:srgbClr val="666666"/>
                </a:solidFill>
              </a:rPr>
              <a:t>What’s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all the logos?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DetG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scope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challenging</a:t>
            </a:r>
            <a:r>
              <a:rPr lang="sv-SE" dirty="0">
                <a:solidFill>
                  <a:srgbClr val="666666"/>
                </a:solidFill>
              </a:rPr>
              <a:t>: </a:t>
            </a:r>
            <a:r>
              <a:rPr lang="sv-SE" dirty="0" err="1">
                <a:solidFill>
                  <a:srgbClr val="666666"/>
                </a:solidFill>
              </a:rPr>
              <a:t>large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scale</a:t>
            </a:r>
            <a:r>
              <a:rPr lang="sv-SE" dirty="0">
                <a:solidFill>
                  <a:srgbClr val="666666"/>
                </a:solidFill>
              </a:rPr>
              <a:t> R&amp;D </a:t>
            </a:r>
            <a:r>
              <a:rPr lang="sv-SE" dirty="0" err="1">
                <a:solidFill>
                  <a:srgbClr val="666666"/>
                </a:solidFill>
              </a:rPr>
              <a:t>projects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combined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 </a:t>
            </a:r>
            <a:r>
              <a:rPr lang="sv-SE" dirty="0" err="1">
                <a:solidFill>
                  <a:srgbClr val="666666"/>
                </a:solidFill>
              </a:rPr>
              <a:t>vast</a:t>
            </a:r>
            <a:r>
              <a:rPr lang="sv-SE" dirty="0">
                <a:solidFill>
                  <a:srgbClr val="666666"/>
                </a:solidFill>
              </a:rPr>
              <a:t> integration space </a:t>
            </a:r>
            <a:r>
              <a:rPr lang="sv-SE" dirty="0" err="1">
                <a:solidFill>
                  <a:srgbClr val="666666"/>
                </a:solidFill>
              </a:rPr>
              <a:t>covering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technologies</a:t>
            </a:r>
            <a:r>
              <a:rPr lang="sv-SE" dirty="0">
                <a:solidFill>
                  <a:srgbClr val="666666"/>
                </a:solidFill>
              </a:rPr>
              <a:t>, </a:t>
            </a:r>
            <a:r>
              <a:rPr lang="sv-SE" dirty="0" err="1">
                <a:solidFill>
                  <a:srgbClr val="666666"/>
                </a:solidFill>
              </a:rPr>
              <a:t>suppliers</a:t>
            </a:r>
            <a:r>
              <a:rPr lang="sv-SE" dirty="0">
                <a:solidFill>
                  <a:srgbClr val="666666"/>
                </a:solidFill>
              </a:rPr>
              <a:t>, and partners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different </a:t>
            </a:r>
            <a:r>
              <a:rPr lang="sv-SE" dirty="0" err="1">
                <a:solidFill>
                  <a:srgbClr val="666666"/>
                </a:solidFill>
              </a:rPr>
              <a:t>approaches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endParaRPr lang="sv-SE" dirty="0">
              <a:solidFill>
                <a:srgbClr val="666666"/>
              </a:solidFill>
            </a:endParaRPr>
          </a:p>
          <a:p>
            <a:r>
              <a:rPr lang="sv-SE" dirty="0">
                <a:solidFill>
                  <a:srgbClr val="666666"/>
                </a:solidFill>
              </a:rPr>
              <a:t>2. Recent cause for optimism?</a:t>
            </a:r>
          </a:p>
          <a:p>
            <a:r>
              <a:rPr lang="sv-SE" dirty="0">
                <a:solidFill>
                  <a:srgbClr val="666666"/>
                </a:solidFill>
              </a:rPr>
              <a:t>	INTEGRATION </a:t>
            </a:r>
          </a:p>
          <a:p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sv-SE" dirty="0" err="1">
                <a:solidFill>
                  <a:srgbClr val="666666"/>
                </a:solidFill>
              </a:rPr>
              <a:t>What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are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some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dirty="0" err="1">
                <a:solidFill>
                  <a:srgbClr val="666666"/>
                </a:solidFill>
              </a:rPr>
              <a:t>biggest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DetG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detector</a:t>
            </a:r>
            <a:r>
              <a:rPr lang="sv-SE" dirty="0">
                <a:solidFill>
                  <a:srgbClr val="666666"/>
                </a:solidFill>
              </a:rPr>
              <a:t> events happening in the </a:t>
            </a:r>
            <a:r>
              <a:rPr lang="sv-SE" dirty="0" err="1">
                <a:solidFill>
                  <a:srgbClr val="666666"/>
                </a:solidFill>
              </a:rPr>
              <a:t>near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future</a:t>
            </a:r>
            <a:r>
              <a:rPr lang="sv-SE" dirty="0">
                <a:solidFill>
                  <a:srgbClr val="666666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25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A167-BCAA-4099-8A8B-EB0A73F6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69C0-A0BB-4CEB-86DC-945E71B4D7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C9C05-ECF8-4A6A-AFF4-C3AC9BB55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F12A6-6C7D-4ECA-8317-6337B2DB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83D23-2150-4CD1-86AB-9ADF40F8C4A8}"/>
              </a:ext>
            </a:extLst>
          </p:cNvPr>
          <p:cNvSpPr txBox="1"/>
          <p:nvPr/>
        </p:nvSpPr>
        <p:spPr>
          <a:xfrm>
            <a:off x="1195647" y="1622854"/>
            <a:ext cx="8739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 algn="l">
              <a:buAutoNum type="arabicPeriod"/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Changes to the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DetG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Firmware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and integration progress</a:t>
            </a:r>
          </a:p>
          <a:p>
            <a:pPr marL="342900" indent="-342900" algn="l"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Beam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monitor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update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Detector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update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Closing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remarks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70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AEAA50-1804-42F4-B40A-21F31550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sv-SE" dirty="0"/>
              <a:t>COMMON STAP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0712269-8518-49B2-8655-542690DC3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Closing remarks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CF9B1-4C06-42A5-BF92-789B7A266D94}"/>
              </a:ext>
            </a:extLst>
          </p:cNvPr>
          <p:cNvSpPr txBox="1"/>
          <p:nvPr/>
        </p:nvSpPr>
        <p:spPr>
          <a:xfrm>
            <a:off x="1195646" y="1472524"/>
            <a:ext cx="10044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1. </a:t>
            </a:r>
            <a:r>
              <a:rPr lang="sv-SE" dirty="0" err="1">
                <a:solidFill>
                  <a:srgbClr val="666666"/>
                </a:solidFill>
              </a:rPr>
              <a:t>What’s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all the logos?</a:t>
            </a: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rgbClr val="666666"/>
                </a:solidFill>
              </a:rPr>
              <a:t>DetG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scope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challenging</a:t>
            </a:r>
            <a:r>
              <a:rPr lang="sv-SE" dirty="0">
                <a:solidFill>
                  <a:srgbClr val="666666"/>
                </a:solidFill>
              </a:rPr>
              <a:t>: </a:t>
            </a:r>
            <a:r>
              <a:rPr lang="sv-SE" dirty="0" err="1">
                <a:solidFill>
                  <a:srgbClr val="666666"/>
                </a:solidFill>
              </a:rPr>
              <a:t>large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scale</a:t>
            </a:r>
            <a:r>
              <a:rPr lang="sv-SE" dirty="0">
                <a:solidFill>
                  <a:srgbClr val="666666"/>
                </a:solidFill>
              </a:rPr>
              <a:t> R&amp;D </a:t>
            </a:r>
            <a:r>
              <a:rPr lang="sv-SE" dirty="0" err="1">
                <a:solidFill>
                  <a:srgbClr val="666666"/>
                </a:solidFill>
              </a:rPr>
              <a:t>projects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combined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a </a:t>
            </a:r>
            <a:r>
              <a:rPr lang="sv-SE" dirty="0" err="1">
                <a:solidFill>
                  <a:srgbClr val="666666"/>
                </a:solidFill>
              </a:rPr>
              <a:t>vast</a:t>
            </a:r>
            <a:r>
              <a:rPr lang="sv-SE" dirty="0">
                <a:solidFill>
                  <a:srgbClr val="666666"/>
                </a:solidFill>
              </a:rPr>
              <a:t> integration space </a:t>
            </a:r>
            <a:r>
              <a:rPr lang="sv-SE" dirty="0" err="1">
                <a:solidFill>
                  <a:srgbClr val="666666"/>
                </a:solidFill>
              </a:rPr>
              <a:t>covering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technologies</a:t>
            </a:r>
            <a:r>
              <a:rPr lang="sv-SE" dirty="0">
                <a:solidFill>
                  <a:srgbClr val="666666"/>
                </a:solidFill>
              </a:rPr>
              <a:t>, </a:t>
            </a:r>
            <a:r>
              <a:rPr lang="sv-SE" dirty="0" err="1">
                <a:solidFill>
                  <a:srgbClr val="666666"/>
                </a:solidFill>
              </a:rPr>
              <a:t>suppliers</a:t>
            </a:r>
            <a:r>
              <a:rPr lang="sv-SE" dirty="0">
                <a:solidFill>
                  <a:srgbClr val="666666"/>
                </a:solidFill>
              </a:rPr>
              <a:t>, and partners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many</a:t>
            </a:r>
            <a:r>
              <a:rPr lang="sv-SE" dirty="0">
                <a:solidFill>
                  <a:srgbClr val="666666"/>
                </a:solidFill>
              </a:rPr>
              <a:t> different </a:t>
            </a:r>
            <a:r>
              <a:rPr lang="sv-SE" dirty="0" err="1">
                <a:solidFill>
                  <a:srgbClr val="666666"/>
                </a:solidFill>
              </a:rPr>
              <a:t>approaches</a:t>
            </a:r>
            <a:endParaRPr lang="sv-SE" dirty="0">
              <a:solidFill>
                <a:srgbClr val="666666"/>
              </a:solidFill>
            </a:endParaRPr>
          </a:p>
          <a:p>
            <a:pPr marL="742950" lvl="1" indent="-285750">
              <a:buFontTx/>
              <a:buChar char="-"/>
            </a:pPr>
            <a:endParaRPr lang="sv-SE" dirty="0">
              <a:solidFill>
                <a:srgbClr val="666666"/>
              </a:solidFill>
            </a:endParaRPr>
          </a:p>
          <a:p>
            <a:r>
              <a:rPr lang="sv-SE" dirty="0">
                <a:solidFill>
                  <a:srgbClr val="666666"/>
                </a:solidFill>
              </a:rPr>
              <a:t>2. Recent cause for optimism?</a:t>
            </a:r>
          </a:p>
          <a:p>
            <a:r>
              <a:rPr lang="sv-SE" dirty="0">
                <a:solidFill>
                  <a:srgbClr val="666666"/>
                </a:solidFill>
              </a:rPr>
              <a:t>	INTEGRATION </a:t>
            </a:r>
          </a:p>
          <a:p>
            <a:endParaRPr lang="sv-SE" dirty="0">
              <a:solidFill>
                <a:srgbClr val="666666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sv-SE" dirty="0" err="1">
                <a:solidFill>
                  <a:srgbClr val="666666"/>
                </a:solidFill>
              </a:rPr>
              <a:t>What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are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some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dirty="0" err="1">
                <a:solidFill>
                  <a:srgbClr val="666666"/>
                </a:solidFill>
              </a:rPr>
              <a:t>biggest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DetG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detector</a:t>
            </a:r>
            <a:r>
              <a:rPr lang="sv-SE" dirty="0">
                <a:solidFill>
                  <a:srgbClr val="666666"/>
                </a:solidFill>
              </a:rPr>
              <a:t> events happening in the </a:t>
            </a:r>
            <a:r>
              <a:rPr lang="sv-SE" dirty="0" err="1">
                <a:solidFill>
                  <a:srgbClr val="666666"/>
                </a:solidFill>
              </a:rPr>
              <a:t>near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future</a:t>
            </a:r>
            <a:r>
              <a:rPr lang="sv-SE" dirty="0">
                <a:solidFill>
                  <a:srgbClr val="666666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67732-9F91-67D2-D86D-AF7BA54E8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647" y="3815270"/>
            <a:ext cx="5008350" cy="1989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1CB6E6-0936-B78F-3616-517EC090A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525" y="4072475"/>
            <a:ext cx="2924963" cy="17324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28CB50-F487-EE60-0A37-B794291461DC}"/>
              </a:ext>
            </a:extLst>
          </p:cNvPr>
          <p:cNvSpPr txBox="1"/>
          <p:nvPr/>
        </p:nvSpPr>
        <p:spPr>
          <a:xfrm>
            <a:off x="1451060" y="5849801"/>
            <a:ext cx="281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rgbClr val="666666"/>
                </a:solidFill>
              </a:rPr>
              <a:t>MechDem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into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can</a:t>
            </a:r>
            <a:r>
              <a:rPr lang="sv-SE" dirty="0">
                <a:solidFill>
                  <a:srgbClr val="666666"/>
                </a:solidFill>
              </a:rPr>
              <a:t>, Sep24, </a:t>
            </a:r>
            <a:r>
              <a:rPr lang="sv-SE" dirty="0" err="1">
                <a:solidFill>
                  <a:srgbClr val="666666"/>
                </a:solidFill>
              </a:rPr>
              <a:t>Juelich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1EEE4-4840-2178-89C4-76471790F841}"/>
              </a:ext>
            </a:extLst>
          </p:cNvPr>
          <p:cNvSpPr txBox="1"/>
          <p:nvPr/>
        </p:nvSpPr>
        <p:spPr>
          <a:xfrm>
            <a:off x="5178901" y="5325691"/>
            <a:ext cx="197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666666"/>
                </a:solidFill>
              </a:rPr>
              <a:t>GlaMM24, Nov24, Glasgow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C634D8-DE8B-DD3F-628B-21C9FFF76F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333" y="4053065"/>
            <a:ext cx="3106325" cy="17518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DBA464-3DAD-2C6E-A888-59601C58B7DA}"/>
              </a:ext>
            </a:extLst>
          </p:cNvPr>
          <p:cNvSpPr txBox="1"/>
          <p:nvPr/>
        </p:nvSpPr>
        <p:spPr>
          <a:xfrm>
            <a:off x="8422676" y="5849801"/>
            <a:ext cx="197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666666"/>
                </a:solidFill>
              </a:rPr>
              <a:t>MG.EMMA, Dec24, ISIS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13B4DE-40F1-1CAD-E10B-783F6173202A}"/>
              </a:ext>
            </a:extLst>
          </p:cNvPr>
          <p:cNvSpPr txBox="1"/>
          <p:nvPr/>
        </p:nvSpPr>
        <p:spPr>
          <a:xfrm>
            <a:off x="4698195" y="3708802"/>
            <a:ext cx="609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sv-SE" dirty="0">
                <a:solidFill>
                  <a:srgbClr val="666666"/>
                </a:solidFill>
              </a:rPr>
              <a:t>T-REX </a:t>
            </a:r>
            <a:r>
              <a:rPr lang="sv-SE" dirty="0" err="1">
                <a:solidFill>
                  <a:srgbClr val="666666"/>
                </a:solidFill>
              </a:rPr>
              <a:t>activities</a:t>
            </a:r>
            <a:r>
              <a:rPr lang="sv-SE" dirty="0">
                <a:solidFill>
                  <a:srgbClr val="666666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890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71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01FB73-A86B-421C-A2C9-89495BE25D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593" y="869895"/>
            <a:ext cx="7947217" cy="528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9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72</a:t>
            </a:fld>
            <a:endParaRPr lang="sv-SE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30F6B-1DA3-4BF4-8FC4-FB51ADF52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558" y="1159502"/>
            <a:ext cx="8585944" cy="47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529C7-E513-47DA-B4C2-785E46D703C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3D589-C82C-44D5-8DA7-4E724EEA1B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3674F8-46EE-1FB0-5665-B312419B97EA}"/>
              </a:ext>
            </a:extLst>
          </p:cNvPr>
          <p:cNvSpPr txBox="1"/>
          <p:nvPr/>
        </p:nvSpPr>
        <p:spPr>
          <a:xfrm>
            <a:off x="508868" y="378375"/>
            <a:ext cx="943248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integration, integration, and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more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integration</a:t>
            </a: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front-end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electronics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the RMM</a:t>
            </a: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RMM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with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the EFU</a:t>
            </a: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IOC-RMM-FEN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slow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controls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(ICS integration)</a:t>
            </a:r>
          </a:p>
          <a:p>
            <a:pPr marL="742950" lvl="1" indent="-285750">
              <a:buFontTx/>
              <a:buChar char="-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LV and HV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power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supplies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devices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(LV and HV,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slow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controls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)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into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subsystems (ICS integration)</a:t>
            </a:r>
          </a:p>
          <a:p>
            <a:pPr marL="742950" lvl="1" indent="-285750">
              <a:buFontTx/>
              <a:buChar char="-"/>
            </a:pP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a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subset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of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this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work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has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commenced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, and a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dashboard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is in the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works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DetG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/ WP12 / ECDC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alignment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will</a:t>
            </a:r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be the </a:t>
            </a:r>
            <a:r>
              <a:rPr lang="sv-SE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key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Tx/>
              <a:buChar char="-"/>
            </a:pPr>
            <a:endParaRPr lang="sv-SE" sz="800" dirty="0">
              <a:solidFill>
                <a:srgbClr val="666666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A42FC1C-D9AC-3C45-6EE8-045BE051DB3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61440" y="5664146"/>
            <a:ext cx="2010871" cy="1145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ADF271-5B90-433A-919B-2C9FD48B3141}"/>
              </a:ext>
            </a:extLst>
          </p:cNvPr>
          <p:cNvCxnSpPr>
            <a:cxnSpLocks/>
          </p:cNvCxnSpPr>
          <p:nvPr/>
        </p:nvCxnSpPr>
        <p:spPr>
          <a:xfrm>
            <a:off x="3912372" y="5010439"/>
            <a:ext cx="19884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34AA81-20B3-6C5F-D33E-9D3F6A3875B1}"/>
              </a:ext>
            </a:extLst>
          </p:cNvPr>
          <p:cNvGrpSpPr/>
          <p:nvPr/>
        </p:nvGrpSpPr>
        <p:grpSpPr>
          <a:xfrm>
            <a:off x="4846485" y="3607503"/>
            <a:ext cx="335478" cy="513708"/>
            <a:chOff x="7995722" y="2229492"/>
            <a:chExt cx="335478" cy="51370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C5A31E-19B0-2B25-5AEA-C0EE8EB82958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BE1E54-BA30-44DB-CB46-1DEDD9451F08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26D3BF3-6C9F-AB24-5659-41AFDA49923D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D97F37-FFFA-6058-6E9F-6C3F671F101B}"/>
              </a:ext>
            </a:extLst>
          </p:cNvPr>
          <p:cNvGrpSpPr/>
          <p:nvPr/>
        </p:nvGrpSpPr>
        <p:grpSpPr>
          <a:xfrm>
            <a:off x="3627289" y="3607503"/>
            <a:ext cx="335478" cy="513708"/>
            <a:chOff x="7995722" y="2229492"/>
            <a:chExt cx="335478" cy="51370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B93843-7635-3078-3777-E34A819D435A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076F7A-014B-30CD-B627-23074FF52632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9A33D0-2C51-E287-29BD-5BDF4C064B50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F7E159-B960-BD69-5BDF-F422357F47A9}"/>
              </a:ext>
            </a:extLst>
          </p:cNvPr>
          <p:cNvGrpSpPr/>
          <p:nvPr/>
        </p:nvGrpSpPr>
        <p:grpSpPr>
          <a:xfrm>
            <a:off x="4236887" y="3607503"/>
            <a:ext cx="335478" cy="513708"/>
            <a:chOff x="7995722" y="2229492"/>
            <a:chExt cx="335478" cy="51370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8AFA3C-B003-48AE-73E5-CE698C289F5B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9AA798-27CA-55B8-615A-144267053DEA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F801B12-3D54-6FD0-7FED-E94320A03912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34E91D7-2334-0F04-AB40-EB6F1A1DB2C1}"/>
              </a:ext>
            </a:extLst>
          </p:cNvPr>
          <p:cNvGrpSpPr/>
          <p:nvPr/>
        </p:nvGrpSpPr>
        <p:grpSpPr>
          <a:xfrm>
            <a:off x="5506887" y="3607503"/>
            <a:ext cx="335478" cy="513708"/>
            <a:chOff x="7995722" y="2229492"/>
            <a:chExt cx="335478" cy="51370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DEF2AE2-FBCE-A263-BDE4-CFC773AAB056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1AAB7F6-9DD9-0C91-B455-F69183495085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3FD53CA-5605-20F1-A2B0-EF8B59E097DA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190582-EB0D-D2D9-F0E9-C80D6164F610}"/>
              </a:ext>
            </a:extLst>
          </p:cNvPr>
          <p:cNvGrpSpPr/>
          <p:nvPr/>
        </p:nvGrpSpPr>
        <p:grpSpPr>
          <a:xfrm>
            <a:off x="6165110" y="3607503"/>
            <a:ext cx="335478" cy="513708"/>
            <a:chOff x="7995722" y="2229492"/>
            <a:chExt cx="335478" cy="51370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6189C10-D5A1-A922-2BEB-C0F6AA9974C9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A03BAC6-BA88-A2DC-F568-52F8359F34C7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E52C93F-3C56-35B4-F7B7-40AB2F9DE75F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A60AD36-EEF7-28CF-7C39-CD04BC0B1D48}"/>
              </a:ext>
            </a:extLst>
          </p:cNvPr>
          <p:cNvSpPr/>
          <p:nvPr/>
        </p:nvSpPr>
        <p:spPr>
          <a:xfrm>
            <a:off x="4280476" y="4631436"/>
            <a:ext cx="1315905" cy="68407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960" dirty="0"/>
          </a:p>
          <a:p>
            <a:pPr algn="ctr"/>
            <a:r>
              <a:rPr lang="sv-SE" sz="1960" dirty="0"/>
              <a:t>FEN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7677E87-EA6D-E1EF-3DF7-05D01265169A}"/>
              </a:ext>
            </a:extLst>
          </p:cNvPr>
          <p:cNvCxnSpPr>
            <a:cxnSpLocks/>
          </p:cNvCxnSpPr>
          <p:nvPr/>
        </p:nvCxnSpPr>
        <p:spPr>
          <a:xfrm flipV="1">
            <a:off x="3912372" y="4996013"/>
            <a:ext cx="0" cy="6115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8BAFF89-FD4A-BA2A-55DC-6925275FA8B5}"/>
              </a:ext>
            </a:extLst>
          </p:cNvPr>
          <p:cNvCxnSpPr>
            <a:cxnSpLocks/>
          </p:cNvCxnSpPr>
          <p:nvPr/>
        </p:nvCxnSpPr>
        <p:spPr>
          <a:xfrm>
            <a:off x="3912372" y="5607610"/>
            <a:ext cx="178937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167F87-F81C-986A-CD6E-B2EAA87DA171}"/>
              </a:ext>
            </a:extLst>
          </p:cNvPr>
          <p:cNvCxnSpPr>
            <a:cxnSpLocks/>
          </p:cNvCxnSpPr>
          <p:nvPr/>
        </p:nvCxnSpPr>
        <p:spPr>
          <a:xfrm>
            <a:off x="5900777" y="5010439"/>
            <a:ext cx="0" cy="903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30B907A-1941-9678-1150-9AD15C27F241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2753158" y="4121211"/>
            <a:ext cx="1041870" cy="6343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510E662-5F2B-DC2C-ED80-085D34C18810}"/>
              </a:ext>
            </a:extLst>
          </p:cNvPr>
          <p:cNvSpPr/>
          <p:nvPr/>
        </p:nvSpPr>
        <p:spPr>
          <a:xfrm>
            <a:off x="1614645" y="6172980"/>
            <a:ext cx="8326709" cy="349893"/>
          </a:xfrm>
          <a:prstGeom prst="roundRect">
            <a:avLst>
              <a:gd name="adj" fmla="val 0"/>
            </a:avLst>
          </a:prstGeom>
          <a:solidFill>
            <a:srgbClr val="E05DFF"/>
          </a:solidFill>
          <a:ln w="222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489867"/>
            <a:endParaRPr lang="en-US" sz="964" kern="0" dirty="0">
              <a:solidFill>
                <a:prstClr val="white"/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1999C01-A6B2-D353-BBF0-7B3DD7373170}"/>
              </a:ext>
            </a:extLst>
          </p:cNvPr>
          <p:cNvCxnSpPr>
            <a:cxnSpLocks/>
          </p:cNvCxnSpPr>
          <p:nvPr/>
        </p:nvCxnSpPr>
        <p:spPr>
          <a:xfrm>
            <a:off x="5701750" y="5607610"/>
            <a:ext cx="0" cy="3059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F5C1170-9509-1D96-34AA-137C988D4E80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4404626" y="4121211"/>
            <a:ext cx="208044" cy="5201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F5C4335-9634-F07B-D031-F6D407498956}"/>
              </a:ext>
            </a:extLst>
          </p:cNvPr>
          <p:cNvCxnSpPr>
            <a:cxnSpLocks/>
            <a:stCxn id="25" idx="2"/>
            <a:endCxn id="44" idx="0"/>
          </p:cNvCxnSpPr>
          <p:nvPr/>
        </p:nvCxnSpPr>
        <p:spPr>
          <a:xfrm flipH="1">
            <a:off x="4938429" y="4121211"/>
            <a:ext cx="75795" cy="5102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9BBEB10-FC34-DD8F-6248-96BF183F3F8A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5176710" y="4121211"/>
            <a:ext cx="497916" cy="5102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D25C075-D2A8-7832-58CB-837D395A7F07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5372394" y="4121211"/>
            <a:ext cx="960455" cy="5462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D05F857-4354-874D-5CED-E9415AC9C58B}"/>
              </a:ext>
            </a:extLst>
          </p:cNvPr>
          <p:cNvSpPr txBox="1"/>
          <p:nvPr/>
        </p:nvSpPr>
        <p:spPr>
          <a:xfrm>
            <a:off x="2753158" y="58257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800" dirty="0"/>
              <a:t>R1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8AC1E9-8A81-8A24-0D2E-3EBD950A0113}"/>
              </a:ext>
            </a:extLst>
          </p:cNvPr>
          <p:cNvGrpSpPr/>
          <p:nvPr/>
        </p:nvGrpSpPr>
        <p:grpSpPr>
          <a:xfrm>
            <a:off x="7991051" y="3620424"/>
            <a:ext cx="335478" cy="513708"/>
            <a:chOff x="7995722" y="2229492"/>
            <a:chExt cx="335478" cy="51370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AA5E741-C455-B603-3DAC-180C8049EE01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BB936C5-5BB8-CA8F-69DA-A5DABE8A5F24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3C58791-20A1-9E57-61D7-0717620AF0F6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89605A4-B1B1-B5DC-50BB-A5434E39D823}"/>
              </a:ext>
            </a:extLst>
          </p:cNvPr>
          <p:cNvGrpSpPr/>
          <p:nvPr/>
        </p:nvGrpSpPr>
        <p:grpSpPr>
          <a:xfrm>
            <a:off x="6771855" y="3620424"/>
            <a:ext cx="335478" cy="513708"/>
            <a:chOff x="7995722" y="2229492"/>
            <a:chExt cx="335478" cy="51370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975AB69-2151-6BCD-5F9D-EE7EA9CD38A3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96D8D98-25F8-7096-A9CD-43A7A0D97599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5703F61-DC1D-1167-26BC-9E8E246E3E4A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6C365F6-75F4-63F8-C898-83D7C8F47CCB}"/>
              </a:ext>
            </a:extLst>
          </p:cNvPr>
          <p:cNvGrpSpPr/>
          <p:nvPr/>
        </p:nvGrpSpPr>
        <p:grpSpPr>
          <a:xfrm>
            <a:off x="7381453" y="3620424"/>
            <a:ext cx="335478" cy="513708"/>
            <a:chOff x="7995722" y="2229492"/>
            <a:chExt cx="335478" cy="51370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362832D-41D9-A5BA-26EF-2821822C36AE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CA7133C-C36B-DFAA-F4DA-105C75B9A49A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17C50D7-A941-2B4C-5D29-B40716442E8B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E6384F1-E3CA-5EC6-CCED-55304E298C53}"/>
              </a:ext>
            </a:extLst>
          </p:cNvPr>
          <p:cNvGrpSpPr/>
          <p:nvPr/>
        </p:nvGrpSpPr>
        <p:grpSpPr>
          <a:xfrm>
            <a:off x="8651453" y="3620424"/>
            <a:ext cx="335478" cy="513708"/>
            <a:chOff x="7995722" y="2229492"/>
            <a:chExt cx="335478" cy="51370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D3F1C81-9D4D-E14B-9279-4D39270FA3EB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BA774FF-A3BC-6F1E-21EA-4FE97D3C0B99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EE53BB4-0D85-AD39-FEDF-91F617F87563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7F905EA-E901-1220-C53E-4DAFD5CBAA60}"/>
              </a:ext>
            </a:extLst>
          </p:cNvPr>
          <p:cNvGrpSpPr/>
          <p:nvPr/>
        </p:nvGrpSpPr>
        <p:grpSpPr>
          <a:xfrm>
            <a:off x="9309676" y="3620424"/>
            <a:ext cx="335478" cy="513708"/>
            <a:chOff x="7995722" y="2229492"/>
            <a:chExt cx="335478" cy="51370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205AB8F-7217-8456-ABD5-4A1C14B5B3FD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F76C177-8576-A353-3E02-FE776B7FD4FB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CE662A7-5CC9-014F-F788-26D2E8C3E4B8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796C5D2-0435-4B84-00C3-273A862E315D}"/>
              </a:ext>
            </a:extLst>
          </p:cNvPr>
          <p:cNvGrpSpPr/>
          <p:nvPr/>
        </p:nvGrpSpPr>
        <p:grpSpPr>
          <a:xfrm>
            <a:off x="1683342" y="3607503"/>
            <a:ext cx="335478" cy="513708"/>
            <a:chOff x="7995722" y="2229492"/>
            <a:chExt cx="335478" cy="51370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01D952D-9112-A239-6095-73529F69CB65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614AF9D-1B36-30F1-F092-7B731A049D34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1A07019-0BAE-B91D-C00C-E5CABA262053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322AE1-0047-0902-94FD-3836730E903A}"/>
              </a:ext>
            </a:extLst>
          </p:cNvPr>
          <p:cNvGrpSpPr/>
          <p:nvPr/>
        </p:nvGrpSpPr>
        <p:grpSpPr>
          <a:xfrm>
            <a:off x="1073744" y="3607503"/>
            <a:ext cx="335478" cy="513708"/>
            <a:chOff x="7995722" y="2229492"/>
            <a:chExt cx="335478" cy="513708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4BEC3A8-6A78-F723-D5C7-A33E77B79F1D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695F767-7F62-F635-C400-E3EA90492F1C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5EEEF1D-8F0E-7411-E9E3-1AFADE7215A4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A7F959C-E7E3-5503-2974-0641037D5C93}"/>
              </a:ext>
            </a:extLst>
          </p:cNvPr>
          <p:cNvGrpSpPr/>
          <p:nvPr/>
        </p:nvGrpSpPr>
        <p:grpSpPr>
          <a:xfrm>
            <a:off x="2343744" y="3607503"/>
            <a:ext cx="335478" cy="513708"/>
            <a:chOff x="7995722" y="2229492"/>
            <a:chExt cx="335478" cy="51370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39748B7-3149-A370-20B5-18608A2D6EEF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5BF62F0-A7E2-AEEE-5424-6F0266279E68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27A814B-229A-0411-F55A-5F40C3159932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33A84C3-4C1B-AEE7-6333-5C841D231D05}"/>
              </a:ext>
            </a:extLst>
          </p:cNvPr>
          <p:cNvGrpSpPr/>
          <p:nvPr/>
        </p:nvGrpSpPr>
        <p:grpSpPr>
          <a:xfrm>
            <a:off x="3001967" y="3607503"/>
            <a:ext cx="335478" cy="513708"/>
            <a:chOff x="7995722" y="2229492"/>
            <a:chExt cx="335478" cy="513708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74D8931-3C3D-C2C5-E96E-5D183F2248AB}"/>
                </a:ext>
              </a:extLst>
            </p:cNvPr>
            <p:cNvSpPr/>
            <p:nvPr/>
          </p:nvSpPr>
          <p:spPr>
            <a:xfrm>
              <a:off x="7995722" y="2229492"/>
              <a:ext cx="335478" cy="5137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9B1C328-A37D-C45E-00B5-9A119645C84B}"/>
                </a:ext>
              </a:extLst>
            </p:cNvPr>
            <p:cNvSpPr/>
            <p:nvPr/>
          </p:nvSpPr>
          <p:spPr>
            <a:xfrm>
              <a:off x="8043883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9D4D426-29D0-2486-4449-6F419AB13CE3}"/>
                </a:ext>
              </a:extLst>
            </p:cNvPr>
            <p:cNvSpPr/>
            <p:nvPr/>
          </p:nvSpPr>
          <p:spPr>
            <a:xfrm>
              <a:off x="8193891" y="2302838"/>
              <a:ext cx="94178" cy="170808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905B856-611B-BA56-8B27-398FBE9BB482}"/>
              </a:ext>
            </a:extLst>
          </p:cNvPr>
          <p:cNvCxnSpPr>
            <a:cxnSpLocks/>
          </p:cNvCxnSpPr>
          <p:nvPr/>
        </p:nvCxnSpPr>
        <p:spPr>
          <a:xfrm>
            <a:off x="1115054" y="5023461"/>
            <a:ext cx="19884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D009B19-0ABC-9A8F-EA0D-F7C11CFBAF0C}"/>
              </a:ext>
            </a:extLst>
          </p:cNvPr>
          <p:cNvSpPr/>
          <p:nvPr/>
        </p:nvSpPr>
        <p:spPr>
          <a:xfrm>
            <a:off x="1483158" y="4644458"/>
            <a:ext cx="1315905" cy="68407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960" dirty="0"/>
          </a:p>
          <a:p>
            <a:pPr algn="ctr"/>
            <a:r>
              <a:rPr lang="sv-SE" sz="1960" dirty="0"/>
              <a:t>FEN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99D2558-D5A7-145D-52B3-82D29EDDEBCD}"/>
              </a:ext>
            </a:extLst>
          </p:cNvPr>
          <p:cNvCxnSpPr>
            <a:cxnSpLocks/>
          </p:cNvCxnSpPr>
          <p:nvPr/>
        </p:nvCxnSpPr>
        <p:spPr>
          <a:xfrm flipV="1">
            <a:off x="1115054" y="5009035"/>
            <a:ext cx="0" cy="6115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DF6BFD0-88B3-2B14-4E86-AB4545260DFD}"/>
              </a:ext>
            </a:extLst>
          </p:cNvPr>
          <p:cNvCxnSpPr>
            <a:cxnSpLocks/>
          </p:cNvCxnSpPr>
          <p:nvPr/>
        </p:nvCxnSpPr>
        <p:spPr>
          <a:xfrm>
            <a:off x="1115054" y="5620632"/>
            <a:ext cx="178937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2FF715A-298A-77CA-6D59-12EFBDB28C81}"/>
              </a:ext>
            </a:extLst>
          </p:cNvPr>
          <p:cNvCxnSpPr>
            <a:cxnSpLocks/>
          </p:cNvCxnSpPr>
          <p:nvPr/>
        </p:nvCxnSpPr>
        <p:spPr>
          <a:xfrm>
            <a:off x="3103459" y="5023461"/>
            <a:ext cx="0" cy="903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4359EAB-8A01-4F28-0667-F2929EBFED9C}"/>
              </a:ext>
            </a:extLst>
          </p:cNvPr>
          <p:cNvCxnSpPr>
            <a:cxnSpLocks/>
          </p:cNvCxnSpPr>
          <p:nvPr/>
        </p:nvCxnSpPr>
        <p:spPr>
          <a:xfrm>
            <a:off x="2904432" y="5620632"/>
            <a:ext cx="0" cy="3059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F9F36EB-AD32-EF9D-74F7-AC6224C15D47}"/>
              </a:ext>
            </a:extLst>
          </p:cNvPr>
          <p:cNvCxnSpPr>
            <a:cxnSpLocks/>
          </p:cNvCxnSpPr>
          <p:nvPr/>
        </p:nvCxnSpPr>
        <p:spPr>
          <a:xfrm>
            <a:off x="7149706" y="5010439"/>
            <a:ext cx="19884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BFBC94E4-4A92-AF3C-2717-A21B7ACFADE1}"/>
              </a:ext>
            </a:extLst>
          </p:cNvPr>
          <p:cNvSpPr/>
          <p:nvPr/>
        </p:nvSpPr>
        <p:spPr>
          <a:xfrm>
            <a:off x="7517810" y="4631436"/>
            <a:ext cx="1315905" cy="68407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960" dirty="0"/>
          </a:p>
          <a:p>
            <a:pPr algn="ctr"/>
            <a:r>
              <a:rPr lang="sv-SE" sz="1960" dirty="0"/>
              <a:t>FEN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7CF970A-AD7E-C51A-1F5E-A5063F21A5C4}"/>
              </a:ext>
            </a:extLst>
          </p:cNvPr>
          <p:cNvCxnSpPr>
            <a:cxnSpLocks/>
          </p:cNvCxnSpPr>
          <p:nvPr/>
        </p:nvCxnSpPr>
        <p:spPr>
          <a:xfrm flipV="1">
            <a:off x="7149706" y="4996013"/>
            <a:ext cx="0" cy="6115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F730125-E7B3-56C0-84FA-694018541FFA}"/>
              </a:ext>
            </a:extLst>
          </p:cNvPr>
          <p:cNvCxnSpPr>
            <a:cxnSpLocks/>
          </p:cNvCxnSpPr>
          <p:nvPr/>
        </p:nvCxnSpPr>
        <p:spPr>
          <a:xfrm>
            <a:off x="7149706" y="5607610"/>
            <a:ext cx="178937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7CECAAA-B6D9-9E0B-C472-5E48A5FED539}"/>
              </a:ext>
            </a:extLst>
          </p:cNvPr>
          <p:cNvCxnSpPr>
            <a:cxnSpLocks/>
          </p:cNvCxnSpPr>
          <p:nvPr/>
        </p:nvCxnSpPr>
        <p:spPr>
          <a:xfrm flipV="1">
            <a:off x="9138111" y="5009035"/>
            <a:ext cx="369734" cy="14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AA836B1-7163-8EF2-6E15-A0AF14E88949}"/>
              </a:ext>
            </a:extLst>
          </p:cNvPr>
          <p:cNvCxnSpPr>
            <a:cxnSpLocks/>
          </p:cNvCxnSpPr>
          <p:nvPr/>
        </p:nvCxnSpPr>
        <p:spPr>
          <a:xfrm>
            <a:off x="8939084" y="5607610"/>
            <a:ext cx="0" cy="3059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FAC7C98-3CE8-4328-C9AA-EA24C870ABA0}"/>
              </a:ext>
            </a:extLst>
          </p:cNvPr>
          <p:cNvSpPr txBox="1"/>
          <p:nvPr/>
        </p:nvSpPr>
        <p:spPr>
          <a:xfrm>
            <a:off x="575739" y="5837403"/>
            <a:ext cx="485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800" dirty="0"/>
              <a:t>R0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9A40632-5423-254D-613C-90706289C249}"/>
              </a:ext>
            </a:extLst>
          </p:cNvPr>
          <p:cNvCxnSpPr>
            <a:cxnSpLocks/>
          </p:cNvCxnSpPr>
          <p:nvPr/>
        </p:nvCxnSpPr>
        <p:spPr>
          <a:xfrm>
            <a:off x="1233230" y="4121211"/>
            <a:ext cx="592451" cy="5053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6AF51E31-B6E7-F623-AD3A-EE2C9E401496}"/>
              </a:ext>
            </a:extLst>
          </p:cNvPr>
          <p:cNvCxnSpPr>
            <a:cxnSpLocks/>
            <a:endCxn id="93" idx="0"/>
          </p:cNvCxnSpPr>
          <p:nvPr/>
        </p:nvCxnSpPr>
        <p:spPr>
          <a:xfrm>
            <a:off x="1850517" y="4108908"/>
            <a:ext cx="290594" cy="535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B585401-84AE-039D-BFCB-5346640E0C4E}"/>
              </a:ext>
            </a:extLst>
          </p:cNvPr>
          <p:cNvCxnSpPr>
            <a:cxnSpLocks/>
            <a:stCxn id="85" idx="2"/>
          </p:cNvCxnSpPr>
          <p:nvPr/>
        </p:nvCxnSpPr>
        <p:spPr>
          <a:xfrm flipH="1">
            <a:off x="2230407" y="4121211"/>
            <a:ext cx="281076" cy="5351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BABCF7F-5B97-0A97-4E33-35576C9EC125}"/>
              </a:ext>
            </a:extLst>
          </p:cNvPr>
          <p:cNvCxnSpPr>
            <a:cxnSpLocks/>
          </p:cNvCxnSpPr>
          <p:nvPr/>
        </p:nvCxnSpPr>
        <p:spPr>
          <a:xfrm flipH="1">
            <a:off x="2556649" y="4108908"/>
            <a:ext cx="628871" cy="5580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2B714D3-54FE-C323-B7DB-898848BAB844}"/>
              </a:ext>
            </a:extLst>
          </p:cNvPr>
          <p:cNvCxnSpPr>
            <a:cxnSpLocks/>
          </p:cNvCxnSpPr>
          <p:nvPr/>
        </p:nvCxnSpPr>
        <p:spPr>
          <a:xfrm flipH="1">
            <a:off x="5555048" y="4121211"/>
            <a:ext cx="1389799" cy="6343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0DB01EB-5CCF-31D3-8109-307767E92691}"/>
              </a:ext>
            </a:extLst>
          </p:cNvPr>
          <p:cNvCxnSpPr>
            <a:cxnSpLocks/>
          </p:cNvCxnSpPr>
          <p:nvPr/>
        </p:nvCxnSpPr>
        <p:spPr>
          <a:xfrm>
            <a:off x="7503239" y="4108908"/>
            <a:ext cx="386042" cy="5462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4D1C6F9-FFD7-90DF-D9E9-CA4A676A39DF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8137571" y="4108908"/>
            <a:ext cx="38192" cy="5225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FFCDC9B-2901-02D9-2FC4-47EAFE1BE346}"/>
              </a:ext>
            </a:extLst>
          </p:cNvPr>
          <p:cNvCxnSpPr>
            <a:cxnSpLocks/>
          </p:cNvCxnSpPr>
          <p:nvPr/>
        </p:nvCxnSpPr>
        <p:spPr>
          <a:xfrm flipH="1">
            <a:off x="8394512" y="4133268"/>
            <a:ext cx="387732" cy="5219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EB0A647-838C-2951-84D0-C5E7252506D0}"/>
              </a:ext>
            </a:extLst>
          </p:cNvPr>
          <p:cNvCxnSpPr>
            <a:cxnSpLocks/>
          </p:cNvCxnSpPr>
          <p:nvPr/>
        </p:nvCxnSpPr>
        <p:spPr>
          <a:xfrm flipH="1">
            <a:off x="8614114" y="4108272"/>
            <a:ext cx="867227" cy="558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F1D4DA8-2D91-F9F8-1B25-5A569BBF7964}"/>
              </a:ext>
            </a:extLst>
          </p:cNvPr>
          <p:cNvSpPr/>
          <p:nvPr/>
        </p:nvSpPr>
        <p:spPr>
          <a:xfrm>
            <a:off x="9379954" y="4646915"/>
            <a:ext cx="1315905" cy="68407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960" dirty="0"/>
          </a:p>
          <a:p>
            <a:pPr algn="ctr"/>
            <a:r>
              <a:rPr lang="sv-SE" sz="1960" dirty="0"/>
              <a:t>FEN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38BAB53-58D5-74E1-82B3-57C6D1FCEB28}"/>
              </a:ext>
            </a:extLst>
          </p:cNvPr>
          <p:cNvCxnSpPr>
            <a:cxnSpLocks/>
          </p:cNvCxnSpPr>
          <p:nvPr/>
        </p:nvCxnSpPr>
        <p:spPr>
          <a:xfrm>
            <a:off x="10695859" y="4973473"/>
            <a:ext cx="7826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0D6F78C-475B-6E96-B8B7-CEDB3B94155F}"/>
              </a:ext>
            </a:extLst>
          </p:cNvPr>
          <p:cNvCxnSpPr>
            <a:cxnSpLocks/>
          </p:cNvCxnSpPr>
          <p:nvPr/>
        </p:nvCxnSpPr>
        <p:spPr>
          <a:xfrm flipV="1">
            <a:off x="11489847" y="4979691"/>
            <a:ext cx="0" cy="6115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F6C346E-6658-1797-0C71-87171933E308}"/>
              </a:ext>
            </a:extLst>
          </p:cNvPr>
          <p:cNvCxnSpPr>
            <a:cxnSpLocks/>
          </p:cNvCxnSpPr>
          <p:nvPr/>
        </p:nvCxnSpPr>
        <p:spPr>
          <a:xfrm flipV="1">
            <a:off x="9047727" y="5591705"/>
            <a:ext cx="2454357" cy="289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EF8743F-C167-E492-1F63-F303DD4D8636}"/>
              </a:ext>
            </a:extLst>
          </p:cNvPr>
          <p:cNvCxnSpPr>
            <a:cxnSpLocks/>
          </p:cNvCxnSpPr>
          <p:nvPr/>
        </p:nvCxnSpPr>
        <p:spPr>
          <a:xfrm>
            <a:off x="9047727" y="5607610"/>
            <a:ext cx="0" cy="3059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851D3919-A135-AC62-E4A1-B553E409A238}"/>
              </a:ext>
            </a:extLst>
          </p:cNvPr>
          <p:cNvSpPr txBox="1"/>
          <p:nvPr/>
        </p:nvSpPr>
        <p:spPr>
          <a:xfrm>
            <a:off x="9683336" y="36894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tx2">
                    <a:lumMod val="65000"/>
                    <a:lumOff val="35000"/>
                  </a:schemeClr>
                </a:solidFill>
              </a:rPr>
              <a:t>front-end</a:t>
            </a:r>
            <a:endParaRPr lang="en-SE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85BA07F-3BCC-E669-8CCE-3E523D946BEC}"/>
              </a:ext>
            </a:extLst>
          </p:cNvPr>
          <p:cNvSpPr txBox="1"/>
          <p:nvPr/>
        </p:nvSpPr>
        <p:spPr>
          <a:xfrm>
            <a:off x="4159262" y="6147130"/>
            <a:ext cx="339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Readout Master Module (RMM)</a:t>
            </a:r>
          </a:p>
        </p:txBody>
      </p:sp>
    </p:spTree>
    <p:extLst>
      <p:ext uri="{BB962C8B-B14F-4D97-AF65-F5344CB8AC3E}">
        <p14:creationId xmlns:p14="http://schemas.microsoft.com/office/powerpoint/2010/main" val="1985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FFE14B8-EDB0-4AFF-85D6-3E39C5DBCC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583876" cy="507076"/>
          </a:xfrm>
        </p:spPr>
        <p:txBody>
          <a:bodyPr/>
          <a:lstStyle/>
          <a:p>
            <a:r>
              <a:rPr lang="sv-SE" dirty="0"/>
              <a:t>integration </a:t>
            </a:r>
            <a:r>
              <a:rPr lang="sv-SE" dirty="0" err="1"/>
              <a:t>efforts</a:t>
            </a:r>
            <a:endParaRPr lang="sv-S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103BD5-3A41-433E-83E4-E5ED37CE90B5}"/>
              </a:ext>
            </a:extLst>
          </p:cNvPr>
          <p:cNvGrpSpPr/>
          <p:nvPr/>
        </p:nvGrpSpPr>
        <p:grpSpPr>
          <a:xfrm>
            <a:off x="390348" y="1493524"/>
            <a:ext cx="11266379" cy="4774082"/>
            <a:chOff x="390348" y="1493524"/>
            <a:chExt cx="11266379" cy="4774082"/>
          </a:xfrm>
        </p:grpSpPr>
        <p:sp>
          <p:nvSpPr>
            <p:cNvPr id="156" name="Arc 155">
              <a:extLst>
                <a:ext uri="{FF2B5EF4-FFF2-40B4-BE49-F238E27FC236}">
                  <a16:creationId xmlns:a16="http://schemas.microsoft.com/office/drawing/2014/main" id="{3FF5FCE4-C408-45A9-940F-4E1F0F9B0118}"/>
                </a:ext>
              </a:extLst>
            </p:cNvPr>
            <p:cNvSpPr/>
            <p:nvPr/>
          </p:nvSpPr>
          <p:spPr>
            <a:xfrm>
              <a:off x="390348" y="3891102"/>
              <a:ext cx="1000863" cy="1152000"/>
            </a:xfrm>
            <a:prstGeom prst="arc">
              <a:avLst/>
            </a:prstGeom>
            <a:ln w="635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AD28F1F-A95C-4AF4-A63B-9BA6EBD9268B}"/>
                </a:ext>
              </a:extLst>
            </p:cNvPr>
            <p:cNvGrpSpPr/>
            <p:nvPr/>
          </p:nvGrpSpPr>
          <p:grpSpPr>
            <a:xfrm>
              <a:off x="858404" y="1493524"/>
              <a:ext cx="10798323" cy="4774082"/>
              <a:chOff x="858404" y="1493524"/>
              <a:chExt cx="10798323" cy="4774082"/>
            </a:xfrm>
          </p:grpSpPr>
          <p:pic>
            <p:nvPicPr>
              <p:cNvPr id="127" name="Siemens_Star_1.bmp" descr="Siemens_Star_1.bmp">
                <a:extLst>
                  <a:ext uri="{FF2B5EF4-FFF2-40B4-BE49-F238E27FC236}">
                    <a16:creationId xmlns:a16="http://schemas.microsoft.com/office/drawing/2014/main" id="{840F027B-A3FC-4AF9-A6A1-CBD005AF7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94700" y="3063348"/>
                <a:ext cx="1362027" cy="12913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8" name="Line">
                <a:extLst>
                  <a:ext uri="{FF2B5EF4-FFF2-40B4-BE49-F238E27FC236}">
                    <a16:creationId xmlns:a16="http://schemas.microsoft.com/office/drawing/2014/main" id="{72E7D073-7900-48E4-A117-0BE605AEEF39}"/>
                  </a:ext>
                </a:extLst>
              </p:cNvPr>
              <p:cNvSpPr/>
              <p:nvPr/>
            </p:nvSpPr>
            <p:spPr>
              <a:xfrm>
                <a:off x="10557344" y="3576466"/>
                <a:ext cx="85115" cy="0"/>
              </a:xfrm>
              <a:prstGeom prst="line">
                <a:avLst/>
              </a:prstGeom>
              <a:noFill/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85E301A-C57B-45EE-9622-3E6414AAEA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42273" y="4239624"/>
                <a:ext cx="9535" cy="731529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9CB6638-D605-4A57-879E-4A9985A75C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23092" y="4245470"/>
                <a:ext cx="9535" cy="731529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D6F90CF2-67AF-4A29-823A-D9C3021D9B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1211" y="4447006"/>
                <a:ext cx="0" cy="1322508"/>
              </a:xfrm>
              <a:prstGeom prst="line">
                <a:avLst/>
              </a:prstGeom>
              <a:ln w="635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5C03D922-F428-4758-AEA5-F61CEC954E05}"/>
                  </a:ext>
                </a:extLst>
              </p:cNvPr>
              <p:cNvSpPr/>
              <p:nvPr/>
            </p:nvSpPr>
            <p:spPr>
              <a:xfrm>
                <a:off x="7028000" y="2152554"/>
                <a:ext cx="1329271" cy="2091678"/>
              </a:xfrm>
              <a:prstGeom prst="rect">
                <a:avLst/>
              </a:prstGeom>
              <a:solidFill>
                <a:srgbClr val="E05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21" name="Arc 120">
                <a:extLst>
                  <a:ext uri="{FF2B5EF4-FFF2-40B4-BE49-F238E27FC236}">
                    <a16:creationId xmlns:a16="http://schemas.microsoft.com/office/drawing/2014/main" id="{09DFF2D6-5CF7-4C15-9426-14AB10F3960A}"/>
                  </a:ext>
                </a:extLst>
              </p:cNvPr>
              <p:cNvSpPr/>
              <p:nvPr/>
            </p:nvSpPr>
            <p:spPr>
              <a:xfrm>
                <a:off x="5830663" y="1503068"/>
                <a:ext cx="1266665" cy="1308443"/>
              </a:xfrm>
              <a:prstGeom prst="arc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0363C717-2B7D-4963-8918-B753689BB68B}"/>
                  </a:ext>
                </a:extLst>
              </p:cNvPr>
              <p:cNvSpPr/>
              <p:nvPr/>
            </p:nvSpPr>
            <p:spPr>
              <a:xfrm rot="10800000">
                <a:off x="5910908" y="3664815"/>
                <a:ext cx="1151470" cy="1152000"/>
              </a:xfrm>
              <a:prstGeom prst="arc">
                <a:avLst>
                  <a:gd name="adj1" fmla="val 16200000"/>
                  <a:gd name="adj2" fmla="val 21262224"/>
                </a:avLst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0A0238-D180-7E97-C5DF-92B65568A87B}"/>
                  </a:ext>
                </a:extLst>
              </p:cNvPr>
              <p:cNvSpPr/>
              <p:nvPr/>
            </p:nvSpPr>
            <p:spPr>
              <a:xfrm>
                <a:off x="4610806" y="2162338"/>
                <a:ext cx="1329271" cy="2091678"/>
              </a:xfrm>
              <a:prstGeom prst="rect">
                <a:avLst/>
              </a:prstGeom>
              <a:solidFill>
                <a:srgbClr val="E05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93650EA-191E-4F2F-AE13-30097E8CA777}"/>
                  </a:ext>
                </a:extLst>
              </p:cNvPr>
              <p:cNvSpPr/>
              <p:nvPr/>
            </p:nvSpPr>
            <p:spPr>
              <a:xfrm>
                <a:off x="3218740" y="2165153"/>
                <a:ext cx="1329272" cy="2091679"/>
              </a:xfrm>
              <a:prstGeom prst="rect">
                <a:avLst/>
              </a:prstGeom>
              <a:solidFill>
                <a:srgbClr val="BAB3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563925B-3534-4DFF-A452-958976F55426}"/>
                  </a:ext>
                </a:extLst>
              </p:cNvPr>
              <p:cNvSpPr/>
              <p:nvPr/>
            </p:nvSpPr>
            <p:spPr>
              <a:xfrm>
                <a:off x="1243057" y="2152911"/>
                <a:ext cx="1069337" cy="2095259"/>
              </a:xfrm>
              <a:prstGeom prst="rect">
                <a:avLst/>
              </a:prstGeom>
              <a:solidFill>
                <a:srgbClr val="BAB3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  <a:p>
                <a:pPr algn="ctr"/>
                <a:endParaRPr lang="sv-SE" dirty="0"/>
              </a:p>
              <a:p>
                <a:pPr algn="ctr"/>
                <a:endParaRPr lang="sv-SE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674263-7F5F-4531-A433-1E5E8B6AFB34}"/>
                  </a:ext>
                </a:extLst>
              </p:cNvPr>
              <p:cNvSpPr txBox="1"/>
              <p:nvPr/>
            </p:nvSpPr>
            <p:spPr>
              <a:xfrm>
                <a:off x="1918367" y="2730870"/>
                <a:ext cx="19871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sv-SE" dirty="0">
                    <a:solidFill>
                      <a:srgbClr val="666666"/>
                    </a:solidFill>
                  </a:rPr>
                  <a:t>analog, </a:t>
                </a:r>
                <a:r>
                  <a:rPr lang="sv-SE" dirty="0" err="1">
                    <a:solidFill>
                      <a:srgbClr val="666666"/>
                    </a:solidFill>
                  </a:rPr>
                  <a:t>copper</a:t>
                </a:r>
                <a:endParaRPr lang="sv-SE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1B23C2-A4A2-400E-A7F5-6A0F741EB214}"/>
                  </a:ext>
                </a:extLst>
              </p:cNvPr>
              <p:cNvSpPr txBox="1"/>
              <p:nvPr/>
            </p:nvSpPr>
            <p:spPr>
              <a:xfrm>
                <a:off x="3326953" y="1493524"/>
                <a:ext cx="24421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(</a:t>
                </a:r>
                <a:r>
                  <a:rPr lang="sv-SE" dirty="0" err="1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Frontend</a:t>
                </a:r>
                <a:endParaRPr lang="sv-SE" dirty="0">
                  <a:solidFill>
                    <a:schemeClr val="tx2">
                      <a:lumMod val="65000"/>
                      <a:lumOff val="35000"/>
                    </a:schemeClr>
                  </a:solidFill>
                </a:endParaRPr>
              </a:p>
              <a:p>
                <a:pPr algn="ctr"/>
                <a:r>
                  <a:rPr lang="sv-SE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Electronics)</a:t>
                </a:r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070991E6-CF15-4A42-B6E8-9D94CA988664}"/>
                  </a:ext>
                </a:extLst>
              </p:cNvPr>
              <p:cNvSpPr/>
              <p:nvPr/>
            </p:nvSpPr>
            <p:spPr>
              <a:xfrm rot="16200000">
                <a:off x="5889270" y="1459753"/>
                <a:ext cx="1151061" cy="1244890"/>
              </a:xfrm>
              <a:prstGeom prst="arc">
                <a:avLst>
                  <a:gd name="adj1" fmla="val 15868421"/>
                  <a:gd name="adj2" fmla="val 0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90B6016C-7808-4B67-ABE6-D257F64E23E7}"/>
                  </a:ext>
                </a:extLst>
              </p:cNvPr>
              <p:cNvSpPr/>
              <p:nvPr/>
            </p:nvSpPr>
            <p:spPr>
              <a:xfrm>
                <a:off x="5877370" y="1579187"/>
                <a:ext cx="1151470" cy="1152000"/>
              </a:xfrm>
              <a:prstGeom prst="arc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89E19B28-B7EC-42B1-822F-28266B97B0FC}"/>
                  </a:ext>
                </a:extLst>
              </p:cNvPr>
              <p:cNvSpPr/>
              <p:nvPr/>
            </p:nvSpPr>
            <p:spPr>
              <a:xfrm rot="5400000">
                <a:off x="5953846" y="3724382"/>
                <a:ext cx="1034009" cy="1152000"/>
              </a:xfrm>
              <a:prstGeom prst="arc">
                <a:avLst>
                  <a:gd name="adj1" fmla="val 16200000"/>
                  <a:gd name="adj2" fmla="val 21577089"/>
                </a:avLst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9E897AA8-CDB1-44E0-889E-BA308D27BD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5883676" y="2078914"/>
                <a:ext cx="40118" cy="60940"/>
              </a:xfrm>
              <a:prstGeom prst="triangl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CD51486B-C81B-4098-B3B2-5C8B1C0F91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12569" y="4241271"/>
                <a:ext cx="40118" cy="60940"/>
              </a:xfrm>
              <a:prstGeom prst="triangl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A1FA83-5549-4475-ABDB-3D2A7C901586}"/>
                  </a:ext>
                </a:extLst>
              </p:cNvPr>
              <p:cNvSpPr txBox="1"/>
              <p:nvPr/>
            </p:nvSpPr>
            <p:spPr>
              <a:xfrm>
                <a:off x="3369173" y="3570810"/>
                <a:ext cx="1098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FE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DCA04E3-903A-4D9C-90F4-15B14C456780}"/>
                  </a:ext>
                </a:extLst>
              </p:cNvPr>
              <p:cNvSpPr txBox="1"/>
              <p:nvPr/>
            </p:nvSpPr>
            <p:spPr>
              <a:xfrm>
                <a:off x="4732627" y="3570810"/>
                <a:ext cx="1098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assisters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6844EBF-E2CD-42C7-BE3C-42E5E51137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2881" y="5756412"/>
                <a:ext cx="2559184" cy="4556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AFF795-DA89-4E46-8DC7-01885D650211}"/>
                  </a:ext>
                </a:extLst>
              </p:cNvPr>
              <p:cNvSpPr txBox="1"/>
              <p:nvPr/>
            </p:nvSpPr>
            <p:spPr>
              <a:xfrm>
                <a:off x="4355766" y="5569461"/>
                <a:ext cx="496225" cy="36933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>
                        <a:lumMod val="50000"/>
                      </a:schemeClr>
                    </a:solidFill>
                  </a:rPr>
                  <a:t>HV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B643BE1-A631-4E52-93E6-E656813D4E91}"/>
                  </a:ext>
                </a:extLst>
              </p:cNvPr>
              <p:cNvSpPr/>
              <p:nvPr/>
            </p:nvSpPr>
            <p:spPr>
              <a:xfrm>
                <a:off x="8760423" y="3530618"/>
                <a:ext cx="1132360" cy="66179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0E6E0C44-9617-4844-A12E-7EE8E58E0E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16069" y="3196247"/>
                <a:ext cx="350302" cy="4293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B12B1A0-F9C8-49F4-B29A-F1779E4408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3362" y="3199775"/>
                <a:ext cx="1121061" cy="0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48F2255-C27E-4080-8CFE-78CB1E61CC2A}"/>
                  </a:ext>
                </a:extLst>
              </p:cNvPr>
              <p:cNvSpPr txBox="1"/>
              <p:nvPr/>
            </p:nvSpPr>
            <p:spPr>
              <a:xfrm>
                <a:off x="1255443" y="3537708"/>
                <a:ext cx="11592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sv-SE" dirty="0">
                    <a:solidFill>
                      <a:schemeClr val="bg1"/>
                    </a:solidFill>
                  </a:rPr>
                  <a:t>BM or</a:t>
                </a:r>
              </a:p>
              <a:p>
                <a:pPr algn="l"/>
                <a:r>
                  <a:rPr lang="sv-SE" dirty="0" err="1">
                    <a:solidFill>
                      <a:schemeClr val="bg1"/>
                    </a:solidFill>
                  </a:rPr>
                  <a:t>detector</a:t>
                </a:r>
                <a:endParaRPr lang="sv-SE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8D682120-ECE1-442A-8A8E-F6F4B02DE422}"/>
                  </a:ext>
                </a:extLst>
              </p:cNvPr>
              <p:cNvCxnSpPr>
                <a:cxnSpLocks/>
                <a:stCxn id="102" idx="1"/>
              </p:cNvCxnSpPr>
              <p:nvPr/>
            </p:nvCxnSpPr>
            <p:spPr>
              <a:xfrm flipH="1">
                <a:off x="4843650" y="5168929"/>
                <a:ext cx="3917432" cy="896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2DB8CFE3-882C-45E7-B070-52ABB0CE3B62}"/>
                  </a:ext>
                </a:extLst>
              </p:cNvPr>
              <p:cNvCxnSpPr>
                <a:cxnSpLocks/>
                <a:stCxn id="104" idx="1"/>
              </p:cNvCxnSpPr>
              <p:nvPr/>
            </p:nvCxnSpPr>
            <p:spPr>
              <a:xfrm flipH="1">
                <a:off x="4843650" y="5735056"/>
                <a:ext cx="3917432" cy="10049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76D18C3-A0FA-484C-84A4-D0325227FD7E}"/>
                  </a:ext>
                </a:extLst>
              </p:cNvPr>
              <p:cNvSpPr txBox="1"/>
              <p:nvPr/>
            </p:nvSpPr>
            <p:spPr>
              <a:xfrm>
                <a:off x="3768984" y="2731114"/>
                <a:ext cx="17742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sv-SE" dirty="0">
                    <a:solidFill>
                      <a:srgbClr val="666666"/>
                    </a:solidFill>
                  </a:rPr>
                  <a:t>digital, </a:t>
                </a:r>
                <a:r>
                  <a:rPr lang="sv-SE" dirty="0" err="1">
                    <a:solidFill>
                      <a:srgbClr val="666666"/>
                    </a:solidFill>
                  </a:rPr>
                  <a:t>copper</a:t>
                </a:r>
                <a:endParaRPr lang="sv-SE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8CE7BE6-64E6-464E-A286-865D267A30A8}"/>
                  </a:ext>
                </a:extLst>
              </p:cNvPr>
              <p:cNvSpPr txBox="1"/>
              <p:nvPr/>
            </p:nvSpPr>
            <p:spPr>
              <a:xfrm>
                <a:off x="6024147" y="2740183"/>
                <a:ext cx="8948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rgbClr val="666666"/>
                    </a:solidFill>
                  </a:rPr>
                  <a:t>digital, </a:t>
                </a:r>
                <a:r>
                  <a:rPr lang="sv-SE" dirty="0" err="1">
                    <a:solidFill>
                      <a:srgbClr val="666666"/>
                    </a:solidFill>
                  </a:rPr>
                  <a:t>optical</a:t>
                </a:r>
                <a:endParaRPr lang="sv-SE" dirty="0">
                  <a:solidFill>
                    <a:srgbClr val="666666"/>
                  </a:solidFill>
                </a:endParaRPr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E7222BED-F628-45D9-A480-9F0F03B2C45E}"/>
                  </a:ext>
                </a:extLst>
              </p:cNvPr>
              <p:cNvCxnSpPr>
                <a:cxnSpLocks/>
                <a:stCxn id="108" idx="1"/>
              </p:cNvCxnSpPr>
              <p:nvPr/>
            </p:nvCxnSpPr>
            <p:spPr>
              <a:xfrm flipH="1">
                <a:off x="1748778" y="6018560"/>
                <a:ext cx="7012304" cy="27600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50DDC69-5109-47D2-B3A4-208AB873E3EA}"/>
                  </a:ext>
                </a:extLst>
              </p:cNvPr>
              <p:cNvCxnSpPr>
                <a:cxnSpLocks/>
                <a:endCxn id="5" idx="2"/>
              </p:cNvCxnSpPr>
              <p:nvPr/>
            </p:nvCxnSpPr>
            <p:spPr>
              <a:xfrm flipH="1" flipV="1">
                <a:off x="1777726" y="4248170"/>
                <a:ext cx="19070" cy="1521344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06038C35-E9B1-4A84-92A9-2483CA6D1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010634" y="2078914"/>
                <a:ext cx="40118" cy="60940"/>
              </a:xfrm>
              <a:prstGeom prst="triangl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4" name="Isosceles Triangle 123">
                <a:extLst>
                  <a:ext uri="{FF2B5EF4-FFF2-40B4-BE49-F238E27FC236}">
                    <a16:creationId xmlns:a16="http://schemas.microsoft.com/office/drawing/2014/main" id="{43DC124B-A5CE-4524-BBF3-A084BE70A3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94602" y="4241271"/>
                <a:ext cx="40118" cy="60940"/>
              </a:xfrm>
              <a:prstGeom prst="triangl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7F1D5245-392A-4095-B6A4-8A056712B2C1}"/>
                  </a:ext>
                </a:extLst>
              </p:cNvPr>
              <p:cNvSpPr/>
              <p:nvPr/>
            </p:nvSpPr>
            <p:spPr>
              <a:xfrm rot="16200000">
                <a:off x="5987620" y="1505670"/>
                <a:ext cx="1000863" cy="1152000"/>
              </a:xfrm>
              <a:prstGeom prst="arc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6" name="Isosceles Triangle 135">
                <a:extLst>
                  <a:ext uri="{FF2B5EF4-FFF2-40B4-BE49-F238E27FC236}">
                    <a16:creationId xmlns:a16="http://schemas.microsoft.com/office/drawing/2014/main" id="{50B1ED6D-2F3B-4360-88D8-5D9DDF255B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4568" y="4132868"/>
                <a:ext cx="40118" cy="60940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7" name="Isosceles Triangle 136">
                <a:extLst>
                  <a:ext uri="{FF2B5EF4-FFF2-40B4-BE49-F238E27FC236}">
                    <a16:creationId xmlns:a16="http://schemas.microsoft.com/office/drawing/2014/main" id="{D369875E-19E1-49CA-81EB-A791179DDD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0589" y="4140876"/>
                <a:ext cx="40118" cy="60940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8" name="Isosceles Triangle 137">
                <a:extLst>
                  <a:ext uri="{FF2B5EF4-FFF2-40B4-BE49-F238E27FC236}">
                    <a16:creationId xmlns:a16="http://schemas.microsoft.com/office/drawing/2014/main" id="{618D7844-D3E6-497B-8245-0376D9F9C2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079264" y="2122441"/>
                <a:ext cx="40118" cy="60940"/>
              </a:xfrm>
              <a:prstGeom prst="triangle">
                <a:avLst/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9" name="Isosceles Triangle 138">
                <a:extLst>
                  <a:ext uri="{FF2B5EF4-FFF2-40B4-BE49-F238E27FC236}">
                    <a16:creationId xmlns:a16="http://schemas.microsoft.com/office/drawing/2014/main" id="{18D484A8-7D6B-4608-8867-1369337F76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5820943" y="2115445"/>
                <a:ext cx="40118" cy="60940"/>
              </a:xfrm>
              <a:prstGeom prst="triangle">
                <a:avLst/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3113AC51-CE9D-4746-A051-77DAA3B70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7471" y="4022994"/>
                <a:ext cx="1670587" cy="0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A35BB4-5942-47FE-97AC-C6C0A029D7E1}"/>
                  </a:ext>
                </a:extLst>
              </p:cNvPr>
              <p:cNvSpPr txBox="1"/>
              <p:nvPr/>
            </p:nvSpPr>
            <p:spPr>
              <a:xfrm>
                <a:off x="4347220" y="4971153"/>
                <a:ext cx="48788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>
                        <a:lumMod val="50000"/>
                      </a:schemeClr>
                    </a:solidFill>
                  </a:rPr>
                  <a:t>LV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2ED45A2-1E03-4BFD-917B-C8C3B63A3B8F}"/>
                  </a:ext>
                </a:extLst>
              </p:cNvPr>
              <p:cNvSpPr/>
              <p:nvPr/>
            </p:nvSpPr>
            <p:spPr>
              <a:xfrm>
                <a:off x="5707593" y="3922766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155A962-680D-461D-B392-4C3E2B1030B9}"/>
                  </a:ext>
                </a:extLst>
              </p:cNvPr>
              <p:cNvSpPr/>
              <p:nvPr/>
            </p:nvSpPr>
            <p:spPr>
              <a:xfrm>
                <a:off x="3847471" y="3932994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B26B216-7E47-4D6F-B344-66B44AB2E002}"/>
                  </a:ext>
                </a:extLst>
              </p:cNvPr>
              <p:cNvSpPr/>
              <p:nvPr/>
            </p:nvSpPr>
            <p:spPr>
              <a:xfrm>
                <a:off x="7067815" y="3932196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0" name="Isosceles Triangle 159">
                <a:extLst>
                  <a:ext uri="{FF2B5EF4-FFF2-40B4-BE49-F238E27FC236}">
                    <a16:creationId xmlns:a16="http://schemas.microsoft.com/office/drawing/2014/main" id="{9B4614DA-A2D0-4921-910A-8FA2C609C01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868815" y="3862487"/>
                <a:ext cx="40118" cy="60940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 w="635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91CCD3D2-0F4D-4DC3-914A-4414F3E21161}"/>
                  </a:ext>
                </a:extLst>
              </p:cNvPr>
              <p:cNvCxnSpPr>
                <a:cxnSpLocks/>
                <a:endCxn id="101" idx="1"/>
              </p:cNvCxnSpPr>
              <p:nvPr/>
            </p:nvCxnSpPr>
            <p:spPr>
              <a:xfrm>
                <a:off x="2311147" y="5445727"/>
                <a:ext cx="6449935" cy="3698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D3595DBC-808C-45BA-BB28-CADFCA1F6CCB}"/>
                  </a:ext>
                </a:extLst>
              </p:cNvPr>
              <p:cNvSpPr/>
              <p:nvPr/>
            </p:nvSpPr>
            <p:spPr>
              <a:xfrm>
                <a:off x="1913501" y="4241271"/>
                <a:ext cx="782452" cy="362123"/>
              </a:xfrm>
              <a:prstGeom prst="ellipse">
                <a:avLst/>
              </a:prstGeom>
              <a:solidFill>
                <a:srgbClr val="BAB38F"/>
              </a:solidFill>
              <a:ln>
                <a:solidFill>
                  <a:srgbClr val="BAB3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dirty="0" err="1"/>
                  <a:t>env</a:t>
                </a:r>
                <a:endParaRPr lang="sv-SE" dirty="0"/>
              </a:p>
            </p:txBody>
          </p: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65749FDA-303C-40BC-9A8D-57EFC18FC5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04727" y="4611940"/>
                <a:ext cx="10645" cy="842334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543FE31-81CB-49D4-B004-0D710EC7D62B}"/>
                  </a:ext>
                </a:extLst>
              </p:cNvPr>
              <p:cNvSpPr txBox="1"/>
              <p:nvPr/>
            </p:nvSpPr>
            <p:spPr>
              <a:xfrm>
                <a:off x="7056170" y="1498425"/>
                <a:ext cx="13292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(</a:t>
                </a:r>
                <a:r>
                  <a:rPr lang="sv-SE" dirty="0" err="1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Backend</a:t>
                </a:r>
                <a:endParaRPr lang="sv-SE" dirty="0">
                  <a:solidFill>
                    <a:schemeClr val="tx2">
                      <a:lumMod val="65000"/>
                      <a:lumOff val="35000"/>
                    </a:schemeClr>
                  </a:solidFill>
                </a:endParaRPr>
              </a:p>
              <a:p>
                <a:pPr algn="ctr"/>
                <a:r>
                  <a:rPr lang="sv-SE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Electronics)</a:t>
                </a: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5A9337E-4E56-4FFF-8FA7-EEEB0D88A21C}"/>
                  </a:ext>
                </a:extLst>
              </p:cNvPr>
              <p:cNvSpPr txBox="1"/>
              <p:nvPr/>
            </p:nvSpPr>
            <p:spPr>
              <a:xfrm>
                <a:off x="7182405" y="2724809"/>
                <a:ext cx="10984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 err="1">
                    <a:solidFill>
                      <a:schemeClr val="bg1"/>
                    </a:solidFill>
                  </a:rPr>
                  <a:t>Readout</a:t>
                </a:r>
                <a:endParaRPr lang="sv-SE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Master</a:t>
                </a:r>
              </a:p>
              <a:p>
                <a:pPr algn="ctr"/>
                <a:r>
                  <a:rPr lang="sv-SE" dirty="0" err="1">
                    <a:solidFill>
                      <a:schemeClr val="bg1"/>
                    </a:solidFill>
                  </a:rPr>
                  <a:t>Module</a:t>
                </a:r>
                <a:r>
                  <a:rPr lang="sv-SE" dirty="0">
                    <a:solidFill>
                      <a:schemeClr val="bg1"/>
                    </a:solidFill>
                  </a:rPr>
                  <a:t>, RMM</a:t>
                </a: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F3CA9CD-A8B4-4925-830D-BB3F7396B90B}"/>
                  </a:ext>
                </a:extLst>
              </p:cNvPr>
              <p:cNvSpPr txBox="1"/>
              <p:nvPr/>
            </p:nvSpPr>
            <p:spPr>
              <a:xfrm>
                <a:off x="8908427" y="2346748"/>
                <a:ext cx="794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sv-SE" dirty="0">
                    <a:solidFill>
                      <a:schemeClr val="bg1"/>
                    </a:solidFill>
                  </a:rPr>
                  <a:t>server</a:t>
                </a:r>
              </a:p>
            </p:txBody>
          </p:sp>
          <p:sp>
            <p:nvSpPr>
              <p:cNvPr id="178" name="Rectangle: Rounded Corners 177">
                <a:extLst>
                  <a:ext uri="{FF2B5EF4-FFF2-40B4-BE49-F238E27FC236}">
                    <a16:creationId xmlns:a16="http://schemas.microsoft.com/office/drawing/2014/main" id="{1CF058D7-227B-4B35-B27A-4AAB7A0F61AB}"/>
                  </a:ext>
                </a:extLst>
              </p:cNvPr>
              <p:cNvSpPr/>
              <p:nvPr/>
            </p:nvSpPr>
            <p:spPr>
              <a:xfrm>
                <a:off x="1034523" y="5769514"/>
                <a:ext cx="695660" cy="498092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dirty="0"/>
                  <a:t>gas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470B32-6956-4C2E-B77A-EB41979C0797}"/>
                  </a:ext>
                </a:extLst>
              </p:cNvPr>
              <p:cNvSpPr txBox="1"/>
              <p:nvPr/>
            </p:nvSpPr>
            <p:spPr>
              <a:xfrm>
                <a:off x="7070954" y="2162082"/>
                <a:ext cx="941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sv-SE" dirty="0" err="1">
                    <a:solidFill>
                      <a:srgbClr val="FFC000"/>
                    </a:solidFill>
                  </a:rPr>
                  <a:t>clock</a:t>
                </a:r>
                <a:endParaRPr lang="sv-SE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EB4F3FF-68FB-45EF-8DF2-788F0231F040}"/>
                  </a:ext>
                </a:extLst>
              </p:cNvPr>
              <p:cNvSpPr/>
              <p:nvPr/>
            </p:nvSpPr>
            <p:spPr>
              <a:xfrm>
                <a:off x="9225635" y="3937185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C54604B-A450-4571-ABBF-09C2641FBCA1}"/>
                  </a:ext>
                </a:extLst>
              </p:cNvPr>
              <p:cNvSpPr txBox="1"/>
              <p:nvPr/>
            </p:nvSpPr>
            <p:spPr>
              <a:xfrm>
                <a:off x="8734443" y="3580638"/>
                <a:ext cx="1161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EPICS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280FF48-1284-4894-9109-9A9B0D339360}"/>
                  </a:ext>
                </a:extLst>
              </p:cNvPr>
              <p:cNvSpPr/>
              <p:nvPr/>
            </p:nvSpPr>
            <p:spPr>
              <a:xfrm>
                <a:off x="8761082" y="5331753"/>
                <a:ext cx="1132360" cy="23534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2A50FB3-0BFA-44DB-98EB-F6422642EC8D}"/>
                  </a:ext>
                </a:extLst>
              </p:cNvPr>
              <p:cNvSpPr/>
              <p:nvPr/>
            </p:nvSpPr>
            <p:spPr>
              <a:xfrm>
                <a:off x="8761082" y="5051257"/>
                <a:ext cx="1132360" cy="23534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7E8EF7D-1BD8-4789-A8E2-EE31E087B626}"/>
                  </a:ext>
                </a:extLst>
              </p:cNvPr>
              <p:cNvSpPr/>
              <p:nvPr/>
            </p:nvSpPr>
            <p:spPr>
              <a:xfrm>
                <a:off x="8761082" y="5617384"/>
                <a:ext cx="1132360" cy="23534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7DB6ADB-1953-48FD-BBB4-DF096FF4ACB3}"/>
                  </a:ext>
                </a:extLst>
              </p:cNvPr>
              <p:cNvSpPr/>
              <p:nvPr/>
            </p:nvSpPr>
            <p:spPr>
              <a:xfrm>
                <a:off x="8761082" y="5900888"/>
                <a:ext cx="1132360" cy="23534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26274DF7-6729-4FFD-9F2F-029B215DE5B7}"/>
                  </a:ext>
                </a:extLst>
              </p:cNvPr>
              <p:cNvSpPr/>
              <p:nvPr/>
            </p:nvSpPr>
            <p:spPr>
              <a:xfrm>
                <a:off x="8798623" y="508856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E936D01-DAE8-475C-8B5A-3CB1A736BE0C}"/>
                  </a:ext>
                </a:extLst>
              </p:cNvPr>
              <p:cNvSpPr/>
              <p:nvPr/>
            </p:nvSpPr>
            <p:spPr>
              <a:xfrm>
                <a:off x="8801274" y="5364274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DCE7581-EB0A-49E9-8620-4C0F4782B30B}"/>
                  </a:ext>
                </a:extLst>
              </p:cNvPr>
              <p:cNvSpPr/>
              <p:nvPr/>
            </p:nvSpPr>
            <p:spPr>
              <a:xfrm>
                <a:off x="8800013" y="5925428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1D98E9E-FF57-43ED-A967-4C04A55E9199}"/>
                  </a:ext>
                </a:extLst>
              </p:cNvPr>
              <p:cNvSpPr/>
              <p:nvPr/>
            </p:nvSpPr>
            <p:spPr>
              <a:xfrm>
                <a:off x="8800013" y="5645056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7328B86-1128-49B2-94FF-4CEDE7D9DBE4}"/>
                  </a:ext>
                </a:extLst>
              </p:cNvPr>
              <p:cNvSpPr txBox="1"/>
              <p:nvPr/>
            </p:nvSpPr>
            <p:spPr>
              <a:xfrm>
                <a:off x="8812561" y="4988245"/>
                <a:ext cx="1161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EPICS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6C95563E-DB50-4083-9CB2-106A30E86110}"/>
                  </a:ext>
                </a:extLst>
              </p:cNvPr>
              <p:cNvSpPr txBox="1"/>
              <p:nvPr/>
            </p:nvSpPr>
            <p:spPr>
              <a:xfrm>
                <a:off x="8806474" y="5272486"/>
                <a:ext cx="1161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EPICS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77585108-AB50-43F4-BFC1-229D0B708024}"/>
                  </a:ext>
                </a:extLst>
              </p:cNvPr>
              <p:cNvSpPr txBox="1"/>
              <p:nvPr/>
            </p:nvSpPr>
            <p:spPr>
              <a:xfrm>
                <a:off x="8810890" y="5541604"/>
                <a:ext cx="1161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EPICS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397D8CFE-3066-42BC-93CD-9322C4B67295}"/>
                  </a:ext>
                </a:extLst>
              </p:cNvPr>
              <p:cNvSpPr txBox="1"/>
              <p:nvPr/>
            </p:nvSpPr>
            <p:spPr>
              <a:xfrm>
                <a:off x="8806475" y="5834755"/>
                <a:ext cx="1161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EPICS</a:t>
                </a:r>
              </a:p>
            </p:txBody>
          </p:sp>
          <p:sp>
            <p:nvSpPr>
              <p:cNvPr id="133" name="Arc 132">
                <a:extLst>
                  <a:ext uri="{FF2B5EF4-FFF2-40B4-BE49-F238E27FC236}">
                    <a16:creationId xmlns:a16="http://schemas.microsoft.com/office/drawing/2014/main" id="{25A75BB7-5ED7-43AC-85B1-4AF00375E64E}"/>
                  </a:ext>
                </a:extLst>
              </p:cNvPr>
              <p:cNvSpPr/>
              <p:nvPr/>
            </p:nvSpPr>
            <p:spPr>
              <a:xfrm rot="10800000">
                <a:off x="5795665" y="3303253"/>
                <a:ext cx="1365608" cy="1577793"/>
              </a:xfrm>
              <a:prstGeom prst="arc">
                <a:avLst>
                  <a:gd name="adj1" fmla="val 16183269"/>
                  <a:gd name="adj2" fmla="val 21560365"/>
                </a:avLst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0" name="Arc 119">
                <a:extLst>
                  <a:ext uri="{FF2B5EF4-FFF2-40B4-BE49-F238E27FC236}">
                    <a16:creationId xmlns:a16="http://schemas.microsoft.com/office/drawing/2014/main" id="{EC2F7290-B8E2-41C8-9AF7-EF3354A5FE42}"/>
                  </a:ext>
                </a:extLst>
              </p:cNvPr>
              <p:cNvSpPr/>
              <p:nvPr/>
            </p:nvSpPr>
            <p:spPr>
              <a:xfrm rot="5400000">
                <a:off x="5734507" y="3456705"/>
                <a:ext cx="1412690" cy="1440842"/>
              </a:xfrm>
              <a:prstGeom prst="arc">
                <a:avLst>
                  <a:gd name="adj1" fmla="val 16327202"/>
                  <a:gd name="adj2" fmla="val 21560365"/>
                </a:avLst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EAD2B539-2AB7-47C3-8BC5-E69FC8A195BD}"/>
                  </a:ext>
                </a:extLst>
              </p:cNvPr>
              <p:cNvSpPr txBox="1"/>
              <p:nvPr/>
            </p:nvSpPr>
            <p:spPr>
              <a:xfrm>
                <a:off x="10461377" y="4366821"/>
                <a:ext cx="11953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sv-SE" dirty="0">
                    <a:solidFill>
                      <a:srgbClr val="666666"/>
                    </a:solidFill>
                  </a:rPr>
                  <a:t>(</a:t>
                </a:r>
                <a:r>
                  <a:rPr lang="sv-SE" dirty="0" err="1">
                    <a:solidFill>
                      <a:srgbClr val="666666"/>
                    </a:solidFill>
                  </a:rPr>
                  <a:t>clocked</a:t>
                </a:r>
                <a:r>
                  <a:rPr lang="sv-SE" dirty="0">
                    <a:solidFill>
                      <a:srgbClr val="666666"/>
                    </a:solidFill>
                  </a:rPr>
                  <a:t> </a:t>
                </a:r>
                <a:r>
                  <a:rPr lang="sv-SE" dirty="0" err="1">
                    <a:solidFill>
                      <a:srgbClr val="666666"/>
                    </a:solidFill>
                  </a:rPr>
                  <a:t>detector</a:t>
                </a:r>
                <a:r>
                  <a:rPr lang="sv-SE" dirty="0">
                    <a:solidFill>
                      <a:srgbClr val="666666"/>
                    </a:solidFill>
                  </a:rPr>
                  <a:t> </a:t>
                </a:r>
                <a:r>
                  <a:rPr lang="sv-SE" dirty="0" err="1">
                    <a:solidFill>
                      <a:srgbClr val="666666"/>
                    </a:solidFill>
                  </a:rPr>
                  <a:t>variables</a:t>
                </a:r>
                <a:r>
                  <a:rPr lang="sv-SE" dirty="0">
                    <a:solidFill>
                      <a:srgbClr val="666666"/>
                    </a:solidFill>
                  </a:rPr>
                  <a:t>)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D1A80C6-80B8-49E0-9459-087D3A34E595}"/>
                  </a:ext>
                </a:extLst>
              </p:cNvPr>
              <p:cNvSpPr/>
              <p:nvPr/>
            </p:nvSpPr>
            <p:spPr>
              <a:xfrm>
                <a:off x="8627654" y="3226032"/>
                <a:ext cx="1387546" cy="1019438"/>
              </a:xfrm>
              <a:prstGeom prst="rect">
                <a:avLst/>
              </a:prstGeom>
              <a:solidFill>
                <a:srgbClr val="61C4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C4887CD-E069-4088-A690-81BDCFAE9DAA}"/>
                  </a:ext>
                </a:extLst>
              </p:cNvPr>
              <p:cNvSpPr/>
              <p:nvPr/>
            </p:nvSpPr>
            <p:spPr>
              <a:xfrm>
                <a:off x="8760423" y="3530618"/>
                <a:ext cx="1132360" cy="66179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D254851-B544-43CD-9794-ED9B11C1E778}"/>
                  </a:ext>
                </a:extLst>
              </p:cNvPr>
              <p:cNvSpPr/>
              <p:nvPr/>
            </p:nvSpPr>
            <p:spPr>
              <a:xfrm>
                <a:off x="9225635" y="3937185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F64CEF9-5351-4093-AA86-B16BD69C342E}"/>
                  </a:ext>
                </a:extLst>
              </p:cNvPr>
              <p:cNvSpPr txBox="1"/>
              <p:nvPr/>
            </p:nvSpPr>
            <p:spPr>
              <a:xfrm>
                <a:off x="8734443" y="3580638"/>
                <a:ext cx="1161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EPICS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39560E6-14EF-4C83-BD40-EEB547809487}"/>
                  </a:ext>
                </a:extLst>
              </p:cNvPr>
              <p:cNvSpPr txBox="1"/>
              <p:nvPr/>
            </p:nvSpPr>
            <p:spPr>
              <a:xfrm>
                <a:off x="8912883" y="3181530"/>
                <a:ext cx="794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server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7ADE28C-9FAA-4D63-9AC6-C78D68FFBA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51048" y="3765304"/>
                <a:ext cx="489514" cy="6868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9CCA633-0699-46BD-88DA-CB2303684D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4606" y="3776515"/>
                <a:ext cx="377251" cy="6862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40373FC1-4228-473A-8AB8-85502B094A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47816" y="4022994"/>
                <a:ext cx="1967771" cy="0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Date Placeholder 6">
            <a:extLst>
              <a:ext uri="{FF2B5EF4-FFF2-40B4-BE49-F238E27FC236}">
                <a16:creationId xmlns:a16="http://schemas.microsoft.com/office/drawing/2014/main" id="{B2B221AA-4AD2-4856-8FA8-7058178797A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2024-10-22</a:t>
            </a:r>
            <a:endParaRPr lang="sv-SE" dirty="0"/>
          </a:p>
        </p:txBody>
      </p:sp>
      <p:sp>
        <p:nvSpPr>
          <p:cNvPr id="93" name="Slide Number Placeholder 1">
            <a:extLst>
              <a:ext uri="{FF2B5EF4-FFF2-40B4-BE49-F238E27FC236}">
                <a16:creationId xmlns:a16="http://schemas.microsoft.com/office/drawing/2014/main" id="{B2CCC37C-B341-47D5-A976-9704A986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7368EC6-FC23-4D38-B38B-0D24F34AF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762" y="2523888"/>
            <a:ext cx="505234" cy="216367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72ABE70-8B05-4E44-B8D4-296B92FED11F}"/>
              </a:ext>
            </a:extLst>
          </p:cNvPr>
          <p:cNvCxnSpPr>
            <a:cxnSpLocks/>
          </p:cNvCxnSpPr>
          <p:nvPr/>
        </p:nvCxnSpPr>
        <p:spPr>
          <a:xfrm flipV="1">
            <a:off x="8298534" y="2632073"/>
            <a:ext cx="1975099" cy="522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3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37189</TotalTime>
  <Words>2888</Words>
  <Application>Microsoft Macintosh PowerPoint</Application>
  <PresentationFormat>Widescreen</PresentationFormat>
  <Paragraphs>804</Paragraphs>
  <Slides>72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Arial Rounded MT Bold</vt:lpstr>
      <vt:lpstr>Calibri</vt:lpstr>
      <vt:lpstr>Segoe UI</vt:lpstr>
      <vt:lpstr>Segoe UI Light</vt:lpstr>
      <vt:lpstr>Segoe UI Semibold</vt:lpstr>
      <vt:lpstr>Wingdings</vt:lpstr>
      <vt:lpstr>Office-tema</vt:lpstr>
      <vt:lpstr>Common STAP meeting </vt:lpstr>
      <vt:lpstr>COMMON STAP </vt:lpstr>
      <vt:lpstr>COMMON STAP </vt:lpstr>
      <vt:lpstr>PowerPoint Presentation</vt:lpstr>
      <vt:lpstr>PowerPoint Presentation</vt:lpstr>
      <vt:lpstr>PowerPoint Presentation</vt:lpstr>
      <vt:lpstr>COMMON STAP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STAP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STAP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STAP </vt:lpstr>
      <vt:lpstr>COMMON STAP </vt:lpstr>
      <vt:lpstr>COMMON STAP </vt:lpstr>
      <vt:lpstr>COMMON STAP </vt:lpstr>
      <vt:lpstr>COMMON STAP </vt:lpstr>
      <vt:lpstr>COMMON STAP </vt:lpstr>
      <vt:lpstr>COMMON STAP </vt:lpstr>
      <vt:lpstr>COMMON STAP </vt:lpstr>
      <vt:lpstr>COMMON STAP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Kevin Fissum</dc:creator>
  <cp:lastModifiedBy>Francesco Piscitelli</cp:lastModifiedBy>
  <cp:revision>1042</cp:revision>
  <cp:lastPrinted>2019-03-08T10:27:30Z</cp:lastPrinted>
  <dcterms:created xsi:type="dcterms:W3CDTF">2019-12-19T13:18:50Z</dcterms:created>
  <dcterms:modified xsi:type="dcterms:W3CDTF">2024-10-22T09:03:16Z</dcterms:modified>
</cp:coreProperties>
</file>