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7" r:id="rId2"/>
    <p:sldId id="282" r:id="rId3"/>
    <p:sldId id="335" r:id="rId4"/>
    <p:sldId id="396" r:id="rId5"/>
    <p:sldId id="371" r:id="rId6"/>
    <p:sldId id="390" r:id="rId7"/>
    <p:sldId id="262" r:id="rId8"/>
    <p:sldId id="379" r:id="rId9"/>
    <p:sldId id="393" r:id="rId10"/>
    <p:sldId id="394" r:id="rId11"/>
    <p:sldId id="277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na Lobley" initials="CL" lastIdx="1" clrIdx="0">
    <p:extLst>
      <p:ext uri="{19B8F6BF-5375-455C-9EA6-DF929625EA0E}">
        <p15:presenceInfo xmlns:p15="http://schemas.microsoft.com/office/powerpoint/2012/main" userId="Carina Lob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64"/>
    <a:srgbClr val="009EDE"/>
    <a:srgbClr val="005D95"/>
    <a:srgbClr val="003265"/>
    <a:srgbClr val="0099DC"/>
    <a:srgbClr val="FF7D00"/>
    <a:srgbClr val="003365"/>
    <a:srgbClr val="00568E"/>
    <a:srgbClr val="007AB6"/>
    <a:srgbClr val="004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85" autoAdjust="0"/>
    <p:restoredTop sz="80028" autoAdjust="0"/>
  </p:normalViewPr>
  <p:slideViewPr>
    <p:cSldViewPr snapToGrid="0" snapToObjects="1">
      <p:cViewPr varScale="1">
        <p:scale>
          <a:sx n="100" d="100"/>
          <a:sy n="100" d="100"/>
        </p:scale>
        <p:origin x="1448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2024-10-22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620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7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089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985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15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456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666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302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421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0699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2024-10-22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2024-10-22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2024-10-22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PRESENTATION </a:t>
            </a:r>
            <a:r>
              <a:rPr lang="sv-SE" err="1"/>
              <a:t>TITLe</a:t>
            </a:r>
            <a:r>
              <a:rPr lang="sv-SE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2024-10-22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2024-10-22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2024-10-22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2024-10-22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2024-10-22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2024-10-22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811177" cy="2387600"/>
          </a:xfrm>
        </p:spPr>
        <p:txBody>
          <a:bodyPr/>
          <a:lstStyle/>
          <a:p>
            <a:r>
              <a:rPr lang="en-GB" sz="3600" dirty="0"/>
              <a:t>Supporting the Users via the User Office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/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14CDF1FE-818E-4362-3DE7-D14859484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/>
          <a:lstStyle/>
          <a:p>
            <a: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Owning the Journey</a:t>
            </a:r>
            <a:endParaRPr lang="en-GB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DD1C05-FA3B-CC3E-A6EB-13D45084241E}"/>
              </a:ext>
            </a:extLst>
          </p:cNvPr>
          <p:cNvSpPr/>
          <p:nvPr/>
        </p:nvSpPr>
        <p:spPr>
          <a:xfrm>
            <a:off x="1103709" y="1435002"/>
            <a:ext cx="1694082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Occupational H</a:t>
            </a:r>
            <a:r>
              <a:rPr lang="en-GB" sz="1200" dirty="0">
                <a:solidFill>
                  <a:srgbClr val="003365"/>
                </a:solidFill>
              </a:rPr>
              <a:t>e</a:t>
            </a:r>
            <a:r>
              <a:rPr lang="en-SE" sz="1200" dirty="0">
                <a:solidFill>
                  <a:srgbClr val="003365"/>
                </a:solidFill>
              </a:rPr>
              <a:t>alth Safety &amp; Environment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DFDD11-A8EE-99CE-DCE9-07B424D24289}"/>
              </a:ext>
            </a:extLst>
          </p:cNvPr>
          <p:cNvSpPr/>
          <p:nvPr/>
        </p:nvSpPr>
        <p:spPr>
          <a:xfrm>
            <a:off x="1105791" y="2037216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Radiation Protection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0A3E0A-C46F-0D0D-61E7-9531E5081EB1}"/>
              </a:ext>
            </a:extLst>
          </p:cNvPr>
          <p:cNvSpPr/>
          <p:nvPr/>
        </p:nvSpPr>
        <p:spPr>
          <a:xfrm>
            <a:off x="1105791" y="2639430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Safety Training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71646E-86E8-538E-1B8D-9468B804CF49}"/>
              </a:ext>
            </a:extLst>
          </p:cNvPr>
          <p:cNvSpPr/>
          <p:nvPr/>
        </p:nvSpPr>
        <p:spPr>
          <a:xfrm>
            <a:off x="1105791" y="4360137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IT Operations &amp; Support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9F6712-3590-E088-C368-E8408D6746B3}"/>
              </a:ext>
            </a:extLst>
          </p:cNvPr>
          <p:cNvSpPr/>
          <p:nvPr/>
        </p:nvSpPr>
        <p:spPr>
          <a:xfrm>
            <a:off x="1105791" y="4921505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Service Support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61B2A2-5FCE-4B73-2F1F-FB16A86FD642}"/>
              </a:ext>
            </a:extLst>
          </p:cNvPr>
          <p:cNvSpPr/>
          <p:nvPr/>
        </p:nvSpPr>
        <p:spPr>
          <a:xfrm>
            <a:off x="9885199" y="4360137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Communications Group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919CACB-1004-59EB-1078-0DD782567A5A}"/>
              </a:ext>
            </a:extLst>
          </p:cNvPr>
          <p:cNvSpPr/>
          <p:nvPr/>
        </p:nvSpPr>
        <p:spPr>
          <a:xfrm>
            <a:off x="9885199" y="4975079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Finance &amp; Business Control Division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861554-ADCF-6621-0A0C-26744B57DAA1}"/>
              </a:ext>
            </a:extLst>
          </p:cNvPr>
          <p:cNvSpPr/>
          <p:nvPr/>
        </p:nvSpPr>
        <p:spPr>
          <a:xfrm>
            <a:off x="9885199" y="5540397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Supply, Procurement &amp; Logistics Division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3E6FCF-F91F-3BEA-C559-2EBC3A48A4F9}"/>
              </a:ext>
            </a:extLst>
          </p:cNvPr>
          <p:cNvSpPr/>
          <p:nvPr/>
        </p:nvSpPr>
        <p:spPr>
          <a:xfrm>
            <a:off x="4084658" y="4360137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Instrument Divisions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A105F5-9DD6-5E9A-66EB-BE43949FD72F}"/>
              </a:ext>
            </a:extLst>
          </p:cNvPr>
          <p:cNvSpPr/>
          <p:nvPr/>
        </p:nvSpPr>
        <p:spPr>
          <a:xfrm>
            <a:off x="4084658" y="4920890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Scientific Support Division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F4A7FDE-484B-55E9-FF51-BDE583096287}"/>
              </a:ext>
            </a:extLst>
          </p:cNvPr>
          <p:cNvSpPr/>
          <p:nvPr/>
        </p:nvSpPr>
        <p:spPr>
          <a:xfrm>
            <a:off x="4084658" y="5486209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Data Management &amp; Software Centre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E75C5C-BD94-C1B5-C2B7-F39BB7DFA21B}"/>
              </a:ext>
            </a:extLst>
          </p:cNvPr>
          <p:cNvSpPr/>
          <p:nvPr/>
        </p:nvSpPr>
        <p:spPr>
          <a:xfrm>
            <a:off x="1104750" y="5498439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Accelerator Division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B08EACB-B273-0704-C71F-DE3A6E1F202B}"/>
              </a:ext>
            </a:extLst>
          </p:cNvPr>
          <p:cNvSpPr/>
          <p:nvPr/>
        </p:nvSpPr>
        <p:spPr>
          <a:xfrm>
            <a:off x="5057782" y="1054332"/>
            <a:ext cx="2720797" cy="812800"/>
          </a:xfrm>
          <a:prstGeom prst="roundRect">
            <a:avLst/>
          </a:prstGeom>
          <a:solidFill>
            <a:srgbClr val="00326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Director General</a:t>
            </a:r>
          </a:p>
          <a:p>
            <a:pPr algn="ctr"/>
            <a:r>
              <a:rPr lang="en-GB" dirty="0"/>
              <a:t>Helmut Schober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3155957-3F0B-F349-B6DA-AA5275E56D29}"/>
              </a:ext>
            </a:extLst>
          </p:cNvPr>
          <p:cNvSpPr/>
          <p:nvPr/>
        </p:nvSpPr>
        <p:spPr>
          <a:xfrm>
            <a:off x="3096367" y="2003942"/>
            <a:ext cx="2312653" cy="812800"/>
          </a:xfrm>
          <a:prstGeom prst="roundRect">
            <a:avLst/>
          </a:prstGeom>
          <a:solidFill>
            <a:srgbClr val="005D9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Environment, Safety, Health &amp; Security Division</a:t>
            </a:r>
          </a:p>
          <a:p>
            <a:pPr algn="ctr"/>
            <a:r>
              <a:rPr lang="en-GB" sz="1400" dirty="0"/>
              <a:t>Ola </a:t>
            </a:r>
            <a:r>
              <a:rPr lang="en-GB" sz="1400" dirty="0" err="1"/>
              <a:t>Dahlborg</a:t>
            </a:r>
            <a:endParaRPr lang="en-GB" sz="14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F1449A4-2E00-C5E3-2355-B63C5006998F}"/>
              </a:ext>
            </a:extLst>
          </p:cNvPr>
          <p:cNvSpPr/>
          <p:nvPr/>
        </p:nvSpPr>
        <p:spPr>
          <a:xfrm>
            <a:off x="7281819" y="2002314"/>
            <a:ext cx="2312653" cy="812800"/>
          </a:xfrm>
          <a:prstGeom prst="roundRect">
            <a:avLst/>
          </a:prstGeom>
          <a:solidFill>
            <a:srgbClr val="005D9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Quality and Compliance Division</a:t>
            </a:r>
          </a:p>
          <a:p>
            <a:pPr algn="ctr"/>
            <a:r>
              <a:rPr lang="en-GB" sz="1400" dirty="0"/>
              <a:t>Mattias </a:t>
            </a:r>
            <a:r>
              <a:rPr lang="en-GB" sz="1400" dirty="0" err="1"/>
              <a:t>Skafar</a:t>
            </a:r>
            <a:endParaRPr lang="en-GB" sz="14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6C477C1-54F9-AF6C-7C56-D00C8504E83A}"/>
              </a:ext>
            </a:extLst>
          </p:cNvPr>
          <p:cNvSpPr/>
          <p:nvPr/>
        </p:nvSpPr>
        <p:spPr>
          <a:xfrm>
            <a:off x="3757379" y="3400197"/>
            <a:ext cx="2312653" cy="812800"/>
          </a:xfrm>
          <a:prstGeom prst="roundRect">
            <a:avLst/>
          </a:prstGeom>
          <a:solidFill>
            <a:srgbClr val="009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Science Directorate</a:t>
            </a:r>
          </a:p>
          <a:p>
            <a:pPr algn="ctr"/>
            <a:r>
              <a:rPr lang="en-GB" sz="1400" dirty="0"/>
              <a:t>Giovanna </a:t>
            </a:r>
            <a:r>
              <a:rPr lang="en-GB" sz="1400" dirty="0" err="1"/>
              <a:t>Fragneto</a:t>
            </a:r>
            <a:endParaRPr lang="en-GB" sz="1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38B2F55-8E49-2FA4-CDD8-EA801A7C445E}"/>
              </a:ext>
            </a:extLst>
          </p:cNvPr>
          <p:cNvSpPr/>
          <p:nvPr/>
        </p:nvSpPr>
        <p:spPr>
          <a:xfrm>
            <a:off x="904561" y="3400197"/>
            <a:ext cx="2312653" cy="812800"/>
          </a:xfrm>
          <a:prstGeom prst="roundRect">
            <a:avLst/>
          </a:prstGeom>
          <a:solidFill>
            <a:srgbClr val="009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Operations and Machine Directorate</a:t>
            </a:r>
          </a:p>
          <a:p>
            <a:pPr algn="ctr"/>
            <a:r>
              <a:rPr lang="en-GB" sz="1400" dirty="0"/>
              <a:t>Kevin Jones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6621E41-D781-3233-3EF3-3B87E94330D0}"/>
              </a:ext>
            </a:extLst>
          </p:cNvPr>
          <p:cNvSpPr/>
          <p:nvPr/>
        </p:nvSpPr>
        <p:spPr>
          <a:xfrm>
            <a:off x="6610197" y="3400197"/>
            <a:ext cx="2312653" cy="812800"/>
          </a:xfrm>
          <a:prstGeom prst="roundRect">
            <a:avLst/>
          </a:prstGeom>
          <a:solidFill>
            <a:srgbClr val="009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Project Directorate</a:t>
            </a:r>
          </a:p>
          <a:p>
            <a:pPr algn="ctr"/>
            <a:r>
              <a:rPr lang="en-GB" sz="1400" dirty="0"/>
              <a:t>Andrew Kimber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D10AF42-4F74-FEA7-E383-5978A2AAE492}"/>
              </a:ext>
            </a:extLst>
          </p:cNvPr>
          <p:cNvSpPr/>
          <p:nvPr/>
        </p:nvSpPr>
        <p:spPr>
          <a:xfrm>
            <a:off x="9463015" y="3346166"/>
            <a:ext cx="2312653" cy="812800"/>
          </a:xfrm>
          <a:prstGeom prst="roundRect">
            <a:avLst/>
          </a:prstGeom>
          <a:solidFill>
            <a:srgbClr val="009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Administration Directorate</a:t>
            </a:r>
          </a:p>
          <a:p>
            <a:pPr algn="ctr"/>
            <a:r>
              <a:rPr lang="en-GB" sz="1400" dirty="0"/>
              <a:t>Anders </a:t>
            </a:r>
            <a:r>
              <a:rPr lang="en-GB" sz="1400" dirty="0" err="1"/>
              <a:t>Ihr</a:t>
            </a:r>
            <a:endParaRPr lang="en-GB" sz="1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C8831FB-17ED-21D5-2CC7-E59E4BA06638}"/>
              </a:ext>
            </a:extLst>
          </p:cNvPr>
          <p:cNvSpPr/>
          <p:nvPr/>
        </p:nvSpPr>
        <p:spPr>
          <a:xfrm>
            <a:off x="4067705" y="6051528"/>
            <a:ext cx="1692000" cy="464023"/>
          </a:xfrm>
          <a:prstGeom prst="rect">
            <a:avLst/>
          </a:prstGeom>
          <a:solidFill>
            <a:schemeClr val="bg1"/>
          </a:solidFill>
          <a:ln>
            <a:solidFill>
              <a:srgbClr val="F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rgbClr val="003365"/>
                </a:solidFill>
              </a:rPr>
              <a:t>Research Coordination Office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9903AF2-9F01-5F0E-80B3-157514183E0E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18181" y="1867132"/>
            <a:ext cx="0" cy="1337886"/>
          </a:xfrm>
          <a:prstGeom prst="line">
            <a:avLst/>
          </a:prstGeom>
          <a:ln w="28575">
            <a:solidFill>
              <a:srgbClr val="003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6E0D5DA-FE8B-45C6-AF0A-1E2D6C1E7B5B}"/>
              </a:ext>
            </a:extLst>
          </p:cNvPr>
          <p:cNvCxnSpPr>
            <a:cxnSpLocks/>
          </p:cNvCxnSpPr>
          <p:nvPr/>
        </p:nvCxnSpPr>
        <p:spPr>
          <a:xfrm>
            <a:off x="2060887" y="3205018"/>
            <a:ext cx="8558454" cy="0"/>
          </a:xfrm>
          <a:prstGeom prst="line">
            <a:avLst/>
          </a:prstGeom>
          <a:ln w="28575">
            <a:solidFill>
              <a:srgbClr val="003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F01E7D-B9A6-5D7C-4031-9D4EC6D2586D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0619341" y="3205018"/>
            <a:ext cx="1" cy="141148"/>
          </a:xfrm>
          <a:prstGeom prst="line">
            <a:avLst/>
          </a:prstGeom>
          <a:ln w="28575">
            <a:solidFill>
              <a:srgbClr val="003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CC1C863-D64E-5290-0B65-A55F6E9DF3E7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7766524" y="3205018"/>
            <a:ext cx="0" cy="195179"/>
          </a:xfrm>
          <a:prstGeom prst="line">
            <a:avLst/>
          </a:prstGeom>
          <a:ln w="28575">
            <a:solidFill>
              <a:srgbClr val="003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9FEF913-8700-A76C-E3D8-5382BACA10B2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913706" y="3205018"/>
            <a:ext cx="0" cy="195179"/>
          </a:xfrm>
          <a:prstGeom prst="line">
            <a:avLst/>
          </a:prstGeom>
          <a:ln w="28575">
            <a:solidFill>
              <a:srgbClr val="003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17FE957-F097-F1D2-C89A-A6C4EEEFFF18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2060887" y="3205018"/>
            <a:ext cx="1" cy="195179"/>
          </a:xfrm>
          <a:prstGeom prst="line">
            <a:avLst/>
          </a:prstGeom>
          <a:ln w="28575">
            <a:solidFill>
              <a:srgbClr val="003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823CB43-85D0-0ED2-FF23-F60403DFDB5F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flipV="1">
            <a:off x="5409020" y="2408714"/>
            <a:ext cx="1872799" cy="1628"/>
          </a:xfrm>
          <a:prstGeom prst="line">
            <a:avLst/>
          </a:prstGeom>
          <a:ln w="28575">
            <a:solidFill>
              <a:srgbClr val="003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81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Finish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Research Coordination Office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C5AB1A-2A64-D932-7ABD-0E3B123B7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487" y="2111895"/>
            <a:ext cx="1591618" cy="133203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1A9656B-ACBF-499F-CF31-116D50DCAA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34" r="6541"/>
          <a:stretch/>
        </p:blipFill>
        <p:spPr>
          <a:xfrm>
            <a:off x="6151484" y="2003934"/>
            <a:ext cx="1725538" cy="144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95CE2D-0849-DE05-BD3B-60CBF76FDA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741" y="3765038"/>
            <a:ext cx="1396364" cy="14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B59EFD-0721-51B7-49CD-A6901817AA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5896" y="3765038"/>
            <a:ext cx="1296715" cy="144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A748B5-6E40-0881-FB1D-F6E5908882FC}"/>
              </a:ext>
            </a:extLst>
          </p:cNvPr>
          <p:cNvSpPr txBox="1"/>
          <p:nvPr/>
        </p:nvSpPr>
        <p:spPr>
          <a:xfrm>
            <a:off x="654352" y="1511666"/>
            <a:ext cx="39901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User Office – Academic &amp; Industrial</a:t>
            </a:r>
          </a:p>
          <a:p>
            <a:pPr algn="l"/>
            <a:r>
              <a:rPr lang="en-GB" dirty="0">
                <a:solidFill>
                  <a:srgbClr val="666666"/>
                </a:solidFill>
              </a:rPr>
              <a:t>User Office Software Collaboration</a:t>
            </a:r>
          </a:p>
          <a:p>
            <a:pPr algn="l"/>
            <a:r>
              <a:rPr lang="en-GB" dirty="0">
                <a:solidFill>
                  <a:srgbClr val="666666"/>
                </a:solidFill>
              </a:rPr>
              <a:t>Policies and Guidelines for ESS Access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F80BFA-DAE1-4F63-B385-840C40702FF5}"/>
              </a:ext>
            </a:extLst>
          </p:cNvPr>
          <p:cNvSpPr txBox="1"/>
          <p:nvPr/>
        </p:nvSpPr>
        <p:spPr>
          <a:xfrm>
            <a:off x="7877022" y="1511666"/>
            <a:ext cx="3853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Scientific Events</a:t>
            </a:r>
          </a:p>
          <a:p>
            <a:pPr algn="l"/>
            <a:r>
              <a:rPr lang="en-GB" dirty="0">
                <a:solidFill>
                  <a:srgbClr val="666666"/>
                </a:solidFill>
              </a:rPr>
              <a:t>Postgraduate Education Programme</a:t>
            </a:r>
          </a:p>
          <a:p>
            <a:pPr algn="l"/>
            <a:r>
              <a:rPr lang="en-GB" dirty="0">
                <a:solidFill>
                  <a:srgbClr val="666666"/>
                </a:solidFill>
              </a:rPr>
              <a:t>Promote ESS Scientific Activities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D28D9B-F148-C4F0-EFF5-7233C914DB54}"/>
              </a:ext>
            </a:extLst>
          </p:cNvPr>
          <p:cNvSpPr txBox="1"/>
          <p:nvPr/>
        </p:nvSpPr>
        <p:spPr>
          <a:xfrm>
            <a:off x="7877022" y="3857402"/>
            <a:ext cx="2709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Access Scientific Content</a:t>
            </a:r>
          </a:p>
          <a:p>
            <a:pPr algn="l"/>
            <a:r>
              <a:rPr lang="en-GB" dirty="0">
                <a:solidFill>
                  <a:srgbClr val="666666"/>
                </a:solidFill>
              </a:rPr>
              <a:t>Request Resources</a:t>
            </a:r>
          </a:p>
          <a:p>
            <a:pPr algn="l"/>
            <a:r>
              <a:rPr lang="en-GB" dirty="0">
                <a:solidFill>
                  <a:srgbClr val="666666"/>
                </a:solidFill>
              </a:rPr>
              <a:t>View KPI’s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92E763-A052-C70D-E323-E6C6CB2ACD87}"/>
              </a:ext>
            </a:extLst>
          </p:cNvPr>
          <p:cNvSpPr txBox="1"/>
          <p:nvPr/>
        </p:nvSpPr>
        <p:spPr>
          <a:xfrm>
            <a:off x="654352" y="3857402"/>
            <a:ext cx="3668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Proposal Consultancy</a:t>
            </a:r>
          </a:p>
          <a:p>
            <a:pPr algn="l"/>
            <a:r>
              <a:rPr lang="en-GB" dirty="0">
                <a:solidFill>
                  <a:srgbClr val="666666"/>
                </a:solidFill>
              </a:rPr>
              <a:t>Programme &amp; Grant Management</a:t>
            </a:r>
          </a:p>
          <a:p>
            <a:pPr algn="l"/>
            <a:r>
              <a:rPr lang="en-GB" dirty="0">
                <a:solidFill>
                  <a:srgbClr val="666666"/>
                </a:solidFill>
              </a:rPr>
              <a:t>Stakeholder Relations</a:t>
            </a:r>
          </a:p>
        </p:txBody>
      </p:sp>
    </p:spTree>
    <p:extLst>
      <p:ext uri="{BB962C8B-B14F-4D97-AF65-F5344CB8AC3E}">
        <p14:creationId xmlns:p14="http://schemas.microsoft.com/office/powerpoint/2010/main" val="222738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FB8EADFC-23A3-DD43-AA36-DBDEDBEB524D}"/>
              </a:ext>
            </a:extLst>
          </p:cNvPr>
          <p:cNvSpPr txBox="1"/>
          <p:nvPr/>
        </p:nvSpPr>
        <p:spPr>
          <a:xfrm>
            <a:off x="4212963" y="4058089"/>
            <a:ext cx="3068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Sample environments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Local contacts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User lab facilities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Experiment notification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A112CD-B5FD-D44F-AE93-DBE1981A73F4}"/>
              </a:ext>
            </a:extLst>
          </p:cNvPr>
          <p:cNvSpPr txBox="1"/>
          <p:nvPr/>
        </p:nvSpPr>
        <p:spPr>
          <a:xfrm>
            <a:off x="10016492" y="1592231"/>
            <a:ext cx="3226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Feedback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Experiment report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curation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Expenses review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Publications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KPIs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70D7A45-3143-7594-608E-5D8220819308}"/>
              </a:ext>
            </a:extLst>
          </p:cNvPr>
          <p:cNvGrpSpPr/>
          <p:nvPr/>
        </p:nvGrpSpPr>
        <p:grpSpPr>
          <a:xfrm>
            <a:off x="341997" y="3165537"/>
            <a:ext cx="11735699" cy="892552"/>
            <a:chOff x="456301" y="3597577"/>
            <a:chExt cx="10686082" cy="531951"/>
          </a:xfrm>
        </p:grpSpPr>
        <p:sp>
          <p:nvSpPr>
            <p:cNvPr id="3" name="Chevron 2">
              <a:extLst>
                <a:ext uri="{FF2B5EF4-FFF2-40B4-BE49-F238E27FC236}">
                  <a16:creationId xmlns:a16="http://schemas.microsoft.com/office/drawing/2014/main" id="{267D8EE4-E683-D24A-AC4F-778CC162B0FE}"/>
                </a:ext>
              </a:extLst>
            </p:cNvPr>
            <p:cNvSpPr/>
            <p:nvPr/>
          </p:nvSpPr>
          <p:spPr>
            <a:xfrm>
              <a:off x="456301" y="3597577"/>
              <a:ext cx="1874192" cy="531951"/>
            </a:xfrm>
            <a:prstGeom prst="chevron">
              <a:avLst/>
            </a:prstGeom>
            <a:solidFill>
              <a:srgbClr val="049ED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Registration</a:t>
              </a:r>
            </a:p>
          </p:txBody>
        </p:sp>
        <p:sp>
          <p:nvSpPr>
            <p:cNvPr id="42" name="Chevron 41">
              <a:extLst>
                <a:ext uri="{FF2B5EF4-FFF2-40B4-BE49-F238E27FC236}">
                  <a16:creationId xmlns:a16="http://schemas.microsoft.com/office/drawing/2014/main" id="{8C9952D5-5E3D-3942-895C-608D9C852EB8}"/>
                </a:ext>
              </a:extLst>
            </p:cNvPr>
            <p:cNvSpPr/>
            <p:nvPr/>
          </p:nvSpPr>
          <p:spPr>
            <a:xfrm>
              <a:off x="2218679" y="3597577"/>
              <a:ext cx="1874192" cy="531951"/>
            </a:xfrm>
            <a:prstGeom prst="chevron">
              <a:avLst/>
            </a:prstGeom>
            <a:solidFill>
              <a:srgbClr val="0088C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Proposal</a:t>
              </a:r>
            </a:p>
          </p:txBody>
        </p:sp>
        <p:sp>
          <p:nvSpPr>
            <p:cNvPr id="43" name="Chevron 42">
              <a:extLst>
                <a:ext uri="{FF2B5EF4-FFF2-40B4-BE49-F238E27FC236}">
                  <a16:creationId xmlns:a16="http://schemas.microsoft.com/office/drawing/2014/main" id="{423E990C-213A-9D49-92A5-C14E3EB0FD09}"/>
                </a:ext>
              </a:extLst>
            </p:cNvPr>
            <p:cNvSpPr/>
            <p:nvPr/>
          </p:nvSpPr>
          <p:spPr>
            <a:xfrm>
              <a:off x="3981056" y="3597577"/>
              <a:ext cx="1874192" cy="531951"/>
            </a:xfrm>
            <a:prstGeom prst="chevron">
              <a:avLst/>
            </a:prstGeom>
            <a:solidFill>
              <a:srgbClr val="0372A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Scheduling</a:t>
              </a:r>
            </a:p>
          </p:txBody>
        </p:sp>
        <p:sp>
          <p:nvSpPr>
            <p:cNvPr id="44" name="Chevron 43">
              <a:extLst>
                <a:ext uri="{FF2B5EF4-FFF2-40B4-BE49-F238E27FC236}">
                  <a16:creationId xmlns:a16="http://schemas.microsoft.com/office/drawing/2014/main" id="{7690943A-D656-584C-A299-1F12358870EE}"/>
                </a:ext>
              </a:extLst>
            </p:cNvPr>
            <p:cNvSpPr/>
            <p:nvPr/>
          </p:nvSpPr>
          <p:spPr>
            <a:xfrm>
              <a:off x="5743434" y="3597577"/>
              <a:ext cx="1874192" cy="531951"/>
            </a:xfrm>
            <a:prstGeom prst="chevron">
              <a:avLst/>
            </a:prstGeom>
            <a:solidFill>
              <a:srgbClr val="005D9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Planning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Chevron 44">
              <a:extLst>
                <a:ext uri="{FF2B5EF4-FFF2-40B4-BE49-F238E27FC236}">
                  <a16:creationId xmlns:a16="http://schemas.microsoft.com/office/drawing/2014/main" id="{4EF729CC-D107-F64F-9D89-D050E00E4CF9}"/>
                </a:ext>
              </a:extLst>
            </p:cNvPr>
            <p:cNvSpPr/>
            <p:nvPr/>
          </p:nvSpPr>
          <p:spPr>
            <a:xfrm>
              <a:off x="7505812" y="3597577"/>
              <a:ext cx="1874192" cy="531951"/>
            </a:xfrm>
            <a:prstGeom prst="chevron">
              <a:avLst/>
            </a:prstGeom>
            <a:solidFill>
              <a:srgbClr val="00487E">
                <a:alpha val="50196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Performing &amp; Analysing</a:t>
              </a:r>
            </a:p>
          </p:txBody>
        </p:sp>
        <p:sp>
          <p:nvSpPr>
            <p:cNvPr id="46" name="Chevron 45">
              <a:extLst>
                <a:ext uri="{FF2B5EF4-FFF2-40B4-BE49-F238E27FC236}">
                  <a16:creationId xmlns:a16="http://schemas.microsoft.com/office/drawing/2014/main" id="{87B82338-8B5E-164E-9D18-3B2824D42317}"/>
                </a:ext>
              </a:extLst>
            </p:cNvPr>
            <p:cNvSpPr/>
            <p:nvPr/>
          </p:nvSpPr>
          <p:spPr>
            <a:xfrm>
              <a:off x="9268191" y="3597577"/>
              <a:ext cx="1874192" cy="531951"/>
            </a:xfrm>
            <a:prstGeom prst="chevron">
              <a:avLst/>
            </a:prstGeom>
            <a:solidFill>
              <a:srgbClr val="00336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Wrap-up &amp; Harvesting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292F4A0-7B39-E149-863B-B78DC3D4BE2C}"/>
              </a:ext>
            </a:extLst>
          </p:cNvPr>
          <p:cNvSpPr txBox="1"/>
          <p:nvPr/>
        </p:nvSpPr>
        <p:spPr>
          <a:xfrm>
            <a:off x="341997" y="4058089"/>
            <a:ext cx="2868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Register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 Data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Digital Access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E9B59E2-F2C0-6D49-9CB6-4AE0C3222D3C}"/>
              </a:ext>
            </a:extLst>
          </p:cNvPr>
          <p:cNvSpPr txBox="1"/>
          <p:nvPr/>
        </p:nvSpPr>
        <p:spPr>
          <a:xfrm>
            <a:off x="2275129" y="2015740"/>
            <a:ext cx="3127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Submit proposals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Technical review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Excellence review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Result notification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B966BDF-3FC1-BC4C-9861-8475971A59F2}"/>
              </a:ext>
            </a:extLst>
          </p:cNvPr>
          <p:cNvSpPr txBox="1"/>
          <p:nvPr/>
        </p:nvSpPr>
        <p:spPr>
          <a:xfrm>
            <a:off x="6096000" y="1346009"/>
            <a:ext cx="32266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Users notify ESS of team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User training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Experiment safety review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Travel and accommodation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Ship samples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 Access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Dosimetry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4E9E4AB-4B0B-124D-AC2B-D064B8334338}"/>
              </a:ext>
            </a:extLst>
          </p:cNvPr>
          <p:cNvSpPr txBox="1"/>
          <p:nvPr/>
        </p:nvSpPr>
        <p:spPr>
          <a:xfrm>
            <a:off x="8033341" y="4058089"/>
            <a:ext cx="3226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directories in place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75000"/>
                  </a:schemeClr>
                </a:solidFill>
              </a:rPr>
              <a:t>Automatic data processing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75000"/>
                  </a:schemeClr>
                </a:solidFill>
              </a:rPr>
              <a:t>Manual data processing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546E88AC-CF4B-5AE2-A8AF-C40AFBE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/>
          <a:lstStyle/>
          <a:p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User Journey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449E66-957C-360B-6BE8-9144DED78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6594" y="5990421"/>
            <a:ext cx="2531102" cy="86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4E11928F-508F-D4E1-5101-5CC66143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User Office Software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114B174-9F62-1BBF-A99D-15FE588BE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77" y="922712"/>
            <a:ext cx="7860056" cy="453597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303F4BC-898C-5646-8F2D-D5133A4F05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350"/>
          <a:stretch/>
        </p:blipFill>
        <p:spPr>
          <a:xfrm>
            <a:off x="5783709" y="1378990"/>
            <a:ext cx="6046456" cy="5334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006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apezium 8">
            <a:extLst>
              <a:ext uri="{FF2B5EF4-FFF2-40B4-BE49-F238E27FC236}">
                <a16:creationId xmlns:a16="http://schemas.microsoft.com/office/drawing/2014/main" id="{D0398A6E-958E-184F-8E95-2542C8D7739E}"/>
              </a:ext>
            </a:extLst>
          </p:cNvPr>
          <p:cNvSpPr/>
          <p:nvPr/>
        </p:nvSpPr>
        <p:spPr>
          <a:xfrm rot="10025445">
            <a:off x="1586387" y="4423788"/>
            <a:ext cx="2485506" cy="668675"/>
          </a:xfrm>
          <a:prstGeom prst="trapezoid">
            <a:avLst>
              <a:gd name="adj" fmla="val 42139"/>
            </a:avLst>
          </a:prstGeom>
          <a:solidFill>
            <a:srgbClr val="047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0" name="Trapezium 9">
            <a:extLst>
              <a:ext uri="{FF2B5EF4-FFF2-40B4-BE49-F238E27FC236}">
                <a16:creationId xmlns:a16="http://schemas.microsoft.com/office/drawing/2014/main" id="{BEA40CD9-39FC-AB48-93FD-7E8DADAEBC89}"/>
              </a:ext>
            </a:extLst>
          </p:cNvPr>
          <p:cNvSpPr/>
          <p:nvPr/>
        </p:nvSpPr>
        <p:spPr>
          <a:xfrm rot="20792350">
            <a:off x="2015023" y="4498498"/>
            <a:ext cx="1665000" cy="578928"/>
          </a:xfrm>
          <a:prstGeom prst="trapezoid">
            <a:avLst>
              <a:gd name="adj" fmla="val 32763"/>
            </a:avLst>
          </a:prstGeom>
          <a:solidFill>
            <a:srgbClr val="018FC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394D40B5-1D5C-304D-962F-BD1C63324491}"/>
              </a:ext>
            </a:extLst>
          </p:cNvPr>
          <p:cNvSpPr/>
          <p:nvPr/>
        </p:nvSpPr>
        <p:spPr>
          <a:xfrm rot="10017073">
            <a:off x="2286733" y="4501844"/>
            <a:ext cx="1314419" cy="1174867"/>
          </a:xfrm>
          <a:prstGeom prst="triangle">
            <a:avLst>
              <a:gd name="adj" fmla="val 78780"/>
            </a:avLst>
          </a:prstGeom>
          <a:solidFill>
            <a:srgbClr val="0DB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44A159F-A8CE-C743-97FC-6ED87C8965F8}"/>
              </a:ext>
            </a:extLst>
          </p:cNvPr>
          <p:cNvSpPr/>
          <p:nvPr/>
        </p:nvSpPr>
        <p:spPr>
          <a:xfrm>
            <a:off x="1252583" y="5784253"/>
            <a:ext cx="2951304" cy="460475"/>
          </a:xfrm>
          <a:prstGeom prst="ellipse">
            <a:avLst/>
          </a:prstGeom>
          <a:solidFill>
            <a:schemeClr val="tx1">
              <a:alpha val="34989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" name="Manual Input 60">
            <a:extLst>
              <a:ext uri="{FF2B5EF4-FFF2-40B4-BE49-F238E27FC236}">
                <a16:creationId xmlns:a16="http://schemas.microsoft.com/office/drawing/2014/main" id="{986D96DE-4A49-344E-A852-E9EB3992A8FF}"/>
              </a:ext>
            </a:extLst>
          </p:cNvPr>
          <p:cNvSpPr/>
          <p:nvPr/>
        </p:nvSpPr>
        <p:spPr>
          <a:xfrm rot="10800000">
            <a:off x="1252583" y="828686"/>
            <a:ext cx="2951303" cy="399631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85 w 10000"/>
              <a:gd name="connsiteY0" fmla="*/ 256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85 w 10000"/>
              <a:gd name="connsiteY4" fmla="*/ 2569 h 10000"/>
              <a:gd name="connsiteX0" fmla="*/ 85 w 10000"/>
              <a:gd name="connsiteY0" fmla="*/ 171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85 w 10000"/>
              <a:gd name="connsiteY4" fmla="*/ 171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85" y="1711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28" y="7523"/>
                  <a:pt x="57" y="4188"/>
                  <a:pt x="85" y="1711"/>
                </a:cubicBezTo>
                <a:close/>
              </a:path>
            </a:pathLst>
          </a:custGeom>
          <a:solidFill>
            <a:srgbClr val="009DD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Trapezium 12">
            <a:extLst>
              <a:ext uri="{FF2B5EF4-FFF2-40B4-BE49-F238E27FC236}">
                <a16:creationId xmlns:a16="http://schemas.microsoft.com/office/drawing/2014/main" id="{0B9E6B7C-BBC4-0346-A694-E5F7077DCBBD}"/>
              </a:ext>
            </a:extLst>
          </p:cNvPr>
          <p:cNvSpPr/>
          <p:nvPr/>
        </p:nvSpPr>
        <p:spPr>
          <a:xfrm rot="10025445">
            <a:off x="4813663" y="4423788"/>
            <a:ext cx="2485506" cy="668675"/>
          </a:xfrm>
          <a:prstGeom prst="trapezoid">
            <a:avLst>
              <a:gd name="adj" fmla="val 42139"/>
            </a:avLst>
          </a:prstGeom>
          <a:solidFill>
            <a:srgbClr val="004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Trapezium 13">
            <a:extLst>
              <a:ext uri="{FF2B5EF4-FFF2-40B4-BE49-F238E27FC236}">
                <a16:creationId xmlns:a16="http://schemas.microsoft.com/office/drawing/2014/main" id="{A1130BCE-26B0-7348-B701-8DD9427D2629}"/>
              </a:ext>
            </a:extLst>
          </p:cNvPr>
          <p:cNvSpPr/>
          <p:nvPr/>
        </p:nvSpPr>
        <p:spPr>
          <a:xfrm rot="20792350">
            <a:off x="5242299" y="4498498"/>
            <a:ext cx="1665000" cy="578928"/>
          </a:xfrm>
          <a:prstGeom prst="trapezoid">
            <a:avLst>
              <a:gd name="adj" fmla="val 32763"/>
            </a:avLst>
          </a:prstGeom>
          <a:solidFill>
            <a:srgbClr val="00507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37B305A5-A7DF-4449-9C87-527B02FAC022}"/>
              </a:ext>
            </a:extLst>
          </p:cNvPr>
          <p:cNvSpPr/>
          <p:nvPr/>
        </p:nvSpPr>
        <p:spPr>
          <a:xfrm rot="10017073">
            <a:off x="5514009" y="4501844"/>
            <a:ext cx="1314419" cy="1174867"/>
          </a:xfrm>
          <a:prstGeom prst="triangle">
            <a:avLst>
              <a:gd name="adj" fmla="val 78780"/>
            </a:avLst>
          </a:prstGeom>
          <a:solidFill>
            <a:srgbClr val="005D9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5F7729D-D0E9-D245-85DE-1244348F4994}"/>
              </a:ext>
            </a:extLst>
          </p:cNvPr>
          <p:cNvSpPr/>
          <p:nvPr/>
        </p:nvSpPr>
        <p:spPr>
          <a:xfrm>
            <a:off x="4410383" y="6241566"/>
            <a:ext cx="2951304" cy="460475"/>
          </a:xfrm>
          <a:prstGeom prst="ellipse">
            <a:avLst/>
          </a:prstGeom>
          <a:solidFill>
            <a:schemeClr val="tx1">
              <a:alpha val="34989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Manual Input 60">
            <a:extLst>
              <a:ext uri="{FF2B5EF4-FFF2-40B4-BE49-F238E27FC236}">
                <a16:creationId xmlns:a16="http://schemas.microsoft.com/office/drawing/2014/main" id="{C3F0F8D8-85F5-8840-B8A0-67746D8663EE}"/>
              </a:ext>
            </a:extLst>
          </p:cNvPr>
          <p:cNvSpPr/>
          <p:nvPr/>
        </p:nvSpPr>
        <p:spPr>
          <a:xfrm rot="10800000">
            <a:off x="4479859" y="828684"/>
            <a:ext cx="2951303" cy="399631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85 w 10000"/>
              <a:gd name="connsiteY0" fmla="*/ 256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85 w 10000"/>
              <a:gd name="connsiteY4" fmla="*/ 2569 h 10000"/>
              <a:gd name="connsiteX0" fmla="*/ 85 w 10000"/>
              <a:gd name="connsiteY0" fmla="*/ 171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85 w 10000"/>
              <a:gd name="connsiteY4" fmla="*/ 171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85" y="1711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28" y="7523"/>
                  <a:pt x="57" y="4188"/>
                  <a:pt x="85" y="1711"/>
                </a:cubicBezTo>
                <a:close/>
              </a:path>
            </a:pathLst>
          </a:custGeom>
          <a:solidFill>
            <a:srgbClr val="005D9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8" name="Trapezium 17">
            <a:extLst>
              <a:ext uri="{FF2B5EF4-FFF2-40B4-BE49-F238E27FC236}">
                <a16:creationId xmlns:a16="http://schemas.microsoft.com/office/drawing/2014/main" id="{5C91760C-51F0-EA4B-A712-DC6FBE3F69C9}"/>
              </a:ext>
            </a:extLst>
          </p:cNvPr>
          <p:cNvSpPr/>
          <p:nvPr/>
        </p:nvSpPr>
        <p:spPr>
          <a:xfrm rot="10025445">
            <a:off x="8045915" y="4427200"/>
            <a:ext cx="2485506" cy="668675"/>
          </a:xfrm>
          <a:prstGeom prst="trapezoid">
            <a:avLst>
              <a:gd name="adj" fmla="val 42139"/>
            </a:avLst>
          </a:prstGeom>
          <a:solidFill>
            <a:srgbClr val="001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Trapezium 18">
            <a:extLst>
              <a:ext uri="{FF2B5EF4-FFF2-40B4-BE49-F238E27FC236}">
                <a16:creationId xmlns:a16="http://schemas.microsoft.com/office/drawing/2014/main" id="{0C38CCBE-4CB3-0140-AE07-FDEC58038745}"/>
              </a:ext>
            </a:extLst>
          </p:cNvPr>
          <p:cNvSpPr/>
          <p:nvPr/>
        </p:nvSpPr>
        <p:spPr>
          <a:xfrm rot="20792350">
            <a:off x="8474551" y="4501910"/>
            <a:ext cx="1665000" cy="578928"/>
          </a:xfrm>
          <a:prstGeom prst="trapezoid">
            <a:avLst>
              <a:gd name="adj" fmla="val 32763"/>
            </a:avLst>
          </a:prstGeom>
          <a:solidFill>
            <a:srgbClr val="003B5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8798D7BC-0EA1-4145-B2CD-D95124D15EA8}"/>
              </a:ext>
            </a:extLst>
          </p:cNvPr>
          <p:cNvSpPr/>
          <p:nvPr/>
        </p:nvSpPr>
        <p:spPr>
          <a:xfrm rot="10017073">
            <a:off x="8746261" y="4505256"/>
            <a:ext cx="1314419" cy="1174867"/>
          </a:xfrm>
          <a:prstGeom prst="triangle">
            <a:avLst>
              <a:gd name="adj" fmla="val 78780"/>
            </a:avLst>
          </a:prstGeom>
          <a:solidFill>
            <a:srgbClr val="00326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00080B0-4BFB-F243-96AE-E91EBCC01CC5}"/>
              </a:ext>
            </a:extLst>
          </p:cNvPr>
          <p:cNvSpPr/>
          <p:nvPr/>
        </p:nvSpPr>
        <p:spPr>
          <a:xfrm>
            <a:off x="7712111" y="5784253"/>
            <a:ext cx="2951304" cy="460475"/>
          </a:xfrm>
          <a:prstGeom prst="ellipse">
            <a:avLst/>
          </a:prstGeom>
          <a:solidFill>
            <a:schemeClr val="tx1">
              <a:alpha val="34989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Manual Input 60">
            <a:extLst>
              <a:ext uri="{FF2B5EF4-FFF2-40B4-BE49-F238E27FC236}">
                <a16:creationId xmlns:a16="http://schemas.microsoft.com/office/drawing/2014/main" id="{975C527B-E5F7-AC4A-A2EA-5EBBA40C9754}"/>
              </a:ext>
            </a:extLst>
          </p:cNvPr>
          <p:cNvSpPr/>
          <p:nvPr/>
        </p:nvSpPr>
        <p:spPr>
          <a:xfrm rot="10800000">
            <a:off x="7712111" y="828684"/>
            <a:ext cx="2956615" cy="399973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85 w 10000"/>
              <a:gd name="connsiteY0" fmla="*/ 256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85 w 10000"/>
              <a:gd name="connsiteY4" fmla="*/ 2569 h 10000"/>
              <a:gd name="connsiteX0" fmla="*/ 6 w 10018"/>
              <a:gd name="connsiteY0" fmla="*/ 1747 h 10000"/>
              <a:gd name="connsiteX1" fmla="*/ 10018 w 10018"/>
              <a:gd name="connsiteY1" fmla="*/ 0 h 10000"/>
              <a:gd name="connsiteX2" fmla="*/ 10018 w 10018"/>
              <a:gd name="connsiteY2" fmla="*/ 10000 h 10000"/>
              <a:gd name="connsiteX3" fmla="*/ 18 w 10018"/>
              <a:gd name="connsiteY3" fmla="*/ 10000 h 10000"/>
              <a:gd name="connsiteX4" fmla="*/ 6 w 10018"/>
              <a:gd name="connsiteY4" fmla="*/ 174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8" h="10000">
                <a:moveTo>
                  <a:pt x="6" y="1747"/>
                </a:moveTo>
                <a:lnTo>
                  <a:pt x="10018" y="0"/>
                </a:lnTo>
                <a:lnTo>
                  <a:pt x="10018" y="10000"/>
                </a:lnTo>
                <a:lnTo>
                  <a:pt x="18" y="10000"/>
                </a:lnTo>
                <a:cubicBezTo>
                  <a:pt x="46" y="7523"/>
                  <a:pt x="-22" y="4224"/>
                  <a:pt x="6" y="1747"/>
                </a:cubicBezTo>
                <a:close/>
              </a:path>
            </a:pathLst>
          </a:custGeom>
          <a:solidFill>
            <a:srgbClr val="00326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8B95FE-A220-C943-AC55-A51C58BFEDCA}"/>
              </a:ext>
            </a:extLst>
          </p:cNvPr>
          <p:cNvSpPr txBox="1"/>
          <p:nvPr/>
        </p:nvSpPr>
        <p:spPr>
          <a:xfrm>
            <a:off x="1520658" y="1262537"/>
            <a:ext cx="2410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3200" cap="small" dirty="0">
                <a:solidFill>
                  <a:schemeClr val="bg1"/>
                </a:solidFill>
              </a:rPr>
              <a:t>Dynamic</a:t>
            </a:r>
            <a:endParaRPr lang="en-SE" sz="2800" cap="small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15ED12-1F1D-FE4E-9DAE-B5D9288F99D3}"/>
              </a:ext>
            </a:extLst>
          </p:cNvPr>
          <p:cNvSpPr txBox="1"/>
          <p:nvPr/>
        </p:nvSpPr>
        <p:spPr>
          <a:xfrm>
            <a:off x="4750112" y="1020473"/>
            <a:ext cx="241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3200" cap="small" dirty="0">
                <a:solidFill>
                  <a:schemeClr val="bg1"/>
                </a:solidFill>
              </a:rPr>
              <a:t>User Focused</a:t>
            </a:r>
            <a:endParaRPr lang="en-SE" sz="2800" cap="small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BF7C69-A13D-8340-A2C7-84ABD441324F}"/>
              </a:ext>
            </a:extLst>
          </p:cNvPr>
          <p:cNvSpPr txBox="1"/>
          <p:nvPr/>
        </p:nvSpPr>
        <p:spPr>
          <a:xfrm>
            <a:off x="7816162" y="1262536"/>
            <a:ext cx="2743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3200" cap="small" dirty="0">
                <a:solidFill>
                  <a:schemeClr val="bg1"/>
                </a:solidFill>
              </a:rPr>
              <a:t>Integrated</a:t>
            </a:r>
            <a:endParaRPr lang="en-SE" sz="2800" cap="small" dirty="0">
              <a:solidFill>
                <a:schemeClr val="bg1"/>
              </a:solidFill>
            </a:endParaRPr>
          </a:p>
        </p:txBody>
      </p:sp>
      <p:pic>
        <p:nvPicPr>
          <p:cNvPr id="27" name="Graphic 26" descr="Users">
            <a:extLst>
              <a:ext uri="{FF2B5EF4-FFF2-40B4-BE49-F238E27FC236}">
                <a16:creationId xmlns:a16="http://schemas.microsoft.com/office/drawing/2014/main" id="{103D09C0-3DED-C34B-B196-FB324300F0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1510" y="4613791"/>
            <a:ext cx="648000" cy="648000"/>
          </a:xfrm>
          <a:prstGeom prst="rect">
            <a:avLst/>
          </a:prstGeom>
          <a:effectLst/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39902F94-5AD1-634D-9D1A-641AEAD7D25E}"/>
              </a:ext>
            </a:extLst>
          </p:cNvPr>
          <p:cNvSpPr txBox="1"/>
          <p:nvPr/>
        </p:nvSpPr>
        <p:spPr>
          <a:xfrm>
            <a:off x="1520658" y="1926343"/>
            <a:ext cx="24107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Virtually nothing is hard coded. Templating tools are simple to use by non-software developers giving flexibility to changes.</a:t>
            </a:r>
            <a:endParaRPr lang="en-SE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3C6F6D-66A6-A143-A40F-14261CFA52ED}"/>
              </a:ext>
            </a:extLst>
          </p:cNvPr>
          <p:cNvSpPr txBox="1"/>
          <p:nvPr/>
        </p:nvSpPr>
        <p:spPr>
          <a:xfrm>
            <a:off x="4680636" y="2203341"/>
            <a:ext cx="2410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Providing a clean, simple to navigate and use system for participants in user access.</a:t>
            </a:r>
            <a:endParaRPr lang="en-SE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D36A46-EF87-8F4D-A25E-C92CAAA3D729}"/>
              </a:ext>
            </a:extLst>
          </p:cNvPr>
          <p:cNvSpPr txBox="1"/>
          <p:nvPr/>
        </p:nvSpPr>
        <p:spPr>
          <a:xfrm>
            <a:off x="7982363" y="2202763"/>
            <a:ext cx="2410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Providing an access point to all elements of the user journey from registration to data curation.</a:t>
            </a:r>
            <a:endParaRPr lang="en-SE" dirty="0">
              <a:solidFill>
                <a:schemeClr val="bg1"/>
              </a:solidFill>
            </a:endParaRPr>
          </a:p>
        </p:txBody>
      </p:sp>
      <p:pic>
        <p:nvPicPr>
          <p:cNvPr id="3" name="Graphic 2" descr="Gymnast Floor routine">
            <a:extLst>
              <a:ext uri="{FF2B5EF4-FFF2-40B4-BE49-F238E27FC236}">
                <a16:creationId xmlns:a16="http://schemas.microsoft.com/office/drawing/2014/main" id="{75AD0D8D-98CE-9FDD-021D-EE6CB25005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5868" y="4613791"/>
            <a:ext cx="648000" cy="648000"/>
          </a:xfrm>
          <a:prstGeom prst="rect">
            <a:avLst/>
          </a:prstGeom>
        </p:spPr>
      </p:pic>
      <p:pic>
        <p:nvPicPr>
          <p:cNvPr id="5" name="Graphic 4" descr="Link">
            <a:extLst>
              <a:ext uri="{FF2B5EF4-FFF2-40B4-BE49-F238E27FC236}">
                <a16:creationId xmlns:a16="http://schemas.microsoft.com/office/drawing/2014/main" id="{37FC8944-7F9E-5FD8-F4DA-6DCF61E054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63762" y="4615265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7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Proposal Management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CF8A05-B657-CD5A-BEA4-132394ADA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54" y="1084349"/>
            <a:ext cx="6703155" cy="56976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783BE8-43AD-CF5F-B389-EC37F5755C70}"/>
              </a:ext>
            </a:extLst>
          </p:cNvPr>
          <p:cNvSpPr txBox="1"/>
          <p:nvPr/>
        </p:nvSpPr>
        <p:spPr>
          <a:xfrm>
            <a:off x="723171" y="3214255"/>
            <a:ext cx="103284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GB" sz="1200" dirty="0">
                <a:solidFill>
                  <a:srgbClr val="666666"/>
                </a:solidFill>
              </a:rPr>
              <a:t>FAP_REVIEW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6F88CE-FF2A-E0AB-5A79-0B36ECE1FE60}"/>
              </a:ext>
            </a:extLst>
          </p:cNvPr>
          <p:cNvSpPr txBox="1"/>
          <p:nvPr/>
        </p:nvSpPr>
        <p:spPr>
          <a:xfrm>
            <a:off x="732407" y="3933190"/>
            <a:ext cx="113838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GB" sz="1200" dirty="0">
                <a:solidFill>
                  <a:srgbClr val="666666"/>
                </a:solidFill>
              </a:rPr>
              <a:t>FAP_MEETING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181744-27FC-E787-DD09-AE6797565F39}"/>
              </a:ext>
            </a:extLst>
          </p:cNvPr>
          <p:cNvSpPr txBox="1"/>
          <p:nvPr/>
        </p:nvSpPr>
        <p:spPr>
          <a:xfrm>
            <a:off x="7377409" y="1542472"/>
            <a:ext cx="4592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Fully editable proposal questions template and proposal workflows give enormous flexibility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EF8576-C562-795D-6171-6D89E4E89E55}"/>
              </a:ext>
            </a:extLst>
          </p:cNvPr>
          <p:cNvSpPr txBox="1"/>
          <p:nvPr/>
        </p:nvSpPr>
        <p:spPr>
          <a:xfrm>
            <a:off x="7377409" y="3244334"/>
            <a:ext cx="451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Peer reviews collected digitally in software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064B7-376F-C359-0D9E-56272EEC5B51}"/>
              </a:ext>
            </a:extLst>
          </p:cNvPr>
          <p:cNvSpPr txBox="1"/>
          <p:nvPr/>
        </p:nvSpPr>
        <p:spPr>
          <a:xfrm>
            <a:off x="7377409" y="3887023"/>
            <a:ext cx="459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Reviewers meet on site or digitally to rank proposals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EF6F48-6C89-9031-AFB8-BF19336024C8}"/>
              </a:ext>
            </a:extLst>
          </p:cNvPr>
          <p:cNvSpPr txBox="1"/>
          <p:nvPr/>
        </p:nvSpPr>
        <p:spPr>
          <a:xfrm>
            <a:off x="7377409" y="4602842"/>
            <a:ext cx="459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ESS management makes the final selection of proposals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BFC6DC-185A-9364-F210-7F54BC902012}"/>
              </a:ext>
            </a:extLst>
          </p:cNvPr>
          <p:cNvSpPr txBox="1"/>
          <p:nvPr/>
        </p:nvSpPr>
        <p:spPr>
          <a:xfrm>
            <a:off x="7377409" y="5520573"/>
            <a:ext cx="459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Workflows can branch to allow for multiple outcomes from the review</a:t>
            </a:r>
          </a:p>
        </p:txBody>
      </p:sp>
    </p:spTree>
    <p:extLst>
      <p:ext uri="{BB962C8B-B14F-4D97-AF65-F5344CB8AC3E}">
        <p14:creationId xmlns:p14="http://schemas.microsoft.com/office/powerpoint/2010/main" val="56890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351122CE-14C2-6BFA-EB87-B72C1622ED62}"/>
              </a:ext>
            </a:extLst>
          </p:cNvPr>
          <p:cNvSpPr/>
          <p:nvPr/>
        </p:nvSpPr>
        <p:spPr>
          <a:xfrm rot="9950768" flipH="1">
            <a:off x="4859405" y="4673382"/>
            <a:ext cx="2609951" cy="691912"/>
          </a:xfrm>
          <a:custGeom>
            <a:avLst/>
            <a:gdLst>
              <a:gd name="connsiteX0" fmla="*/ 0 w 2650907"/>
              <a:gd name="connsiteY0" fmla="*/ 0 h 383376"/>
              <a:gd name="connsiteX1" fmla="*/ 2650907 w 2650907"/>
              <a:gd name="connsiteY1" fmla="*/ 0 h 383376"/>
              <a:gd name="connsiteX2" fmla="*/ 2650907 w 2650907"/>
              <a:gd name="connsiteY2" fmla="*/ 383376 h 383376"/>
              <a:gd name="connsiteX3" fmla="*/ 0 w 2650907"/>
              <a:gd name="connsiteY3" fmla="*/ 383376 h 383376"/>
              <a:gd name="connsiteX4" fmla="*/ 0 w 2650907"/>
              <a:gd name="connsiteY4" fmla="*/ 0 h 383376"/>
              <a:gd name="connsiteX0" fmla="*/ 788 w 2651695"/>
              <a:gd name="connsiteY0" fmla="*/ 0 h 473446"/>
              <a:gd name="connsiteX1" fmla="*/ 2651695 w 2651695"/>
              <a:gd name="connsiteY1" fmla="*/ 0 h 473446"/>
              <a:gd name="connsiteX2" fmla="*/ 2651695 w 2651695"/>
              <a:gd name="connsiteY2" fmla="*/ 383376 h 473446"/>
              <a:gd name="connsiteX3" fmla="*/ 788 w 2651695"/>
              <a:gd name="connsiteY3" fmla="*/ 383376 h 473446"/>
              <a:gd name="connsiteX4" fmla="*/ 788 w 2651695"/>
              <a:gd name="connsiteY4" fmla="*/ 0 h 473446"/>
              <a:gd name="connsiteX0" fmla="*/ 788 w 2651695"/>
              <a:gd name="connsiteY0" fmla="*/ 93675 h 567121"/>
              <a:gd name="connsiteX1" fmla="*/ 2651695 w 2651695"/>
              <a:gd name="connsiteY1" fmla="*/ 93675 h 567121"/>
              <a:gd name="connsiteX2" fmla="*/ 2651695 w 2651695"/>
              <a:gd name="connsiteY2" fmla="*/ 477051 h 567121"/>
              <a:gd name="connsiteX3" fmla="*/ 788 w 2651695"/>
              <a:gd name="connsiteY3" fmla="*/ 477051 h 567121"/>
              <a:gd name="connsiteX4" fmla="*/ 788 w 2651695"/>
              <a:gd name="connsiteY4" fmla="*/ 93675 h 567121"/>
              <a:gd name="connsiteX0" fmla="*/ 788 w 2651695"/>
              <a:gd name="connsiteY0" fmla="*/ 81512 h 554958"/>
              <a:gd name="connsiteX1" fmla="*/ 2651695 w 2651695"/>
              <a:gd name="connsiteY1" fmla="*/ 81512 h 554958"/>
              <a:gd name="connsiteX2" fmla="*/ 2651695 w 2651695"/>
              <a:gd name="connsiteY2" fmla="*/ 464888 h 554958"/>
              <a:gd name="connsiteX3" fmla="*/ 788 w 2651695"/>
              <a:gd name="connsiteY3" fmla="*/ 464888 h 554958"/>
              <a:gd name="connsiteX4" fmla="*/ 788 w 2651695"/>
              <a:gd name="connsiteY4" fmla="*/ 81512 h 554958"/>
              <a:gd name="connsiteX0" fmla="*/ 788 w 2651695"/>
              <a:gd name="connsiteY0" fmla="*/ 95055 h 568501"/>
              <a:gd name="connsiteX1" fmla="*/ 2651695 w 2651695"/>
              <a:gd name="connsiteY1" fmla="*/ 95055 h 568501"/>
              <a:gd name="connsiteX2" fmla="*/ 2651695 w 2651695"/>
              <a:gd name="connsiteY2" fmla="*/ 478431 h 568501"/>
              <a:gd name="connsiteX3" fmla="*/ 788 w 2651695"/>
              <a:gd name="connsiteY3" fmla="*/ 478431 h 568501"/>
              <a:gd name="connsiteX4" fmla="*/ 788 w 2651695"/>
              <a:gd name="connsiteY4" fmla="*/ 95055 h 568501"/>
              <a:gd name="connsiteX0" fmla="*/ 0 w 2650907"/>
              <a:gd name="connsiteY0" fmla="*/ 95055 h 585217"/>
              <a:gd name="connsiteX1" fmla="*/ 2650907 w 2650907"/>
              <a:gd name="connsiteY1" fmla="*/ 95055 h 585217"/>
              <a:gd name="connsiteX2" fmla="*/ 2650907 w 2650907"/>
              <a:gd name="connsiteY2" fmla="*/ 478431 h 585217"/>
              <a:gd name="connsiteX3" fmla="*/ 31981 w 2650907"/>
              <a:gd name="connsiteY3" fmla="*/ 500543 h 585217"/>
              <a:gd name="connsiteX4" fmla="*/ 0 w 2650907"/>
              <a:gd name="connsiteY4" fmla="*/ 95055 h 585217"/>
              <a:gd name="connsiteX0" fmla="*/ 0 w 2714715"/>
              <a:gd name="connsiteY0" fmla="*/ 118775 h 577757"/>
              <a:gd name="connsiteX1" fmla="*/ 2714715 w 2714715"/>
              <a:gd name="connsiteY1" fmla="*/ 87595 h 577757"/>
              <a:gd name="connsiteX2" fmla="*/ 2714715 w 2714715"/>
              <a:gd name="connsiteY2" fmla="*/ 470971 h 577757"/>
              <a:gd name="connsiteX3" fmla="*/ 95789 w 2714715"/>
              <a:gd name="connsiteY3" fmla="*/ 493083 h 577757"/>
              <a:gd name="connsiteX4" fmla="*/ 0 w 2714715"/>
              <a:gd name="connsiteY4" fmla="*/ 118775 h 577757"/>
              <a:gd name="connsiteX0" fmla="*/ 39784 w 2619729"/>
              <a:gd name="connsiteY0" fmla="*/ 92981 h 585950"/>
              <a:gd name="connsiteX1" fmla="*/ 2619729 w 2619729"/>
              <a:gd name="connsiteY1" fmla="*/ 95788 h 585950"/>
              <a:gd name="connsiteX2" fmla="*/ 2619729 w 2619729"/>
              <a:gd name="connsiteY2" fmla="*/ 479164 h 585950"/>
              <a:gd name="connsiteX3" fmla="*/ 803 w 2619729"/>
              <a:gd name="connsiteY3" fmla="*/ 501276 h 585950"/>
              <a:gd name="connsiteX4" fmla="*/ 39784 w 2619729"/>
              <a:gd name="connsiteY4" fmla="*/ 92981 h 585950"/>
              <a:gd name="connsiteX0" fmla="*/ 32632 w 2612577"/>
              <a:gd name="connsiteY0" fmla="*/ 92981 h 608265"/>
              <a:gd name="connsiteX1" fmla="*/ 2612577 w 2612577"/>
              <a:gd name="connsiteY1" fmla="*/ 95788 h 608265"/>
              <a:gd name="connsiteX2" fmla="*/ 2612577 w 2612577"/>
              <a:gd name="connsiteY2" fmla="*/ 479164 h 608265"/>
              <a:gd name="connsiteX3" fmla="*/ 806 w 2612577"/>
              <a:gd name="connsiteY3" fmla="*/ 529648 h 608265"/>
              <a:gd name="connsiteX4" fmla="*/ 32632 w 2612577"/>
              <a:gd name="connsiteY4" fmla="*/ 92981 h 608265"/>
              <a:gd name="connsiteX0" fmla="*/ 31826 w 2611771"/>
              <a:gd name="connsiteY0" fmla="*/ 92981 h 581953"/>
              <a:gd name="connsiteX1" fmla="*/ 2611771 w 2611771"/>
              <a:gd name="connsiteY1" fmla="*/ 95788 h 581953"/>
              <a:gd name="connsiteX2" fmla="*/ 2611771 w 2611771"/>
              <a:gd name="connsiteY2" fmla="*/ 479164 h 581953"/>
              <a:gd name="connsiteX3" fmla="*/ 0 w 2611771"/>
              <a:gd name="connsiteY3" fmla="*/ 529648 h 581953"/>
              <a:gd name="connsiteX4" fmla="*/ 31826 w 2611771"/>
              <a:gd name="connsiteY4" fmla="*/ 92981 h 581953"/>
              <a:gd name="connsiteX0" fmla="*/ 31826 w 2611771"/>
              <a:gd name="connsiteY0" fmla="*/ 92981 h 571165"/>
              <a:gd name="connsiteX1" fmla="*/ 2611771 w 2611771"/>
              <a:gd name="connsiteY1" fmla="*/ 95788 h 571165"/>
              <a:gd name="connsiteX2" fmla="*/ 2611771 w 2611771"/>
              <a:gd name="connsiteY2" fmla="*/ 479164 h 571165"/>
              <a:gd name="connsiteX3" fmla="*/ 0 w 2611771"/>
              <a:gd name="connsiteY3" fmla="*/ 529648 h 571165"/>
              <a:gd name="connsiteX4" fmla="*/ 31826 w 2611771"/>
              <a:gd name="connsiteY4" fmla="*/ 92981 h 571165"/>
              <a:gd name="connsiteX0" fmla="*/ 31826 w 2611771"/>
              <a:gd name="connsiteY0" fmla="*/ 92981 h 582219"/>
              <a:gd name="connsiteX1" fmla="*/ 2611771 w 2611771"/>
              <a:gd name="connsiteY1" fmla="*/ 95788 h 582219"/>
              <a:gd name="connsiteX2" fmla="*/ 2611771 w 2611771"/>
              <a:gd name="connsiteY2" fmla="*/ 479164 h 582219"/>
              <a:gd name="connsiteX3" fmla="*/ 0 w 2611771"/>
              <a:gd name="connsiteY3" fmla="*/ 529648 h 582219"/>
              <a:gd name="connsiteX4" fmla="*/ 31826 w 2611771"/>
              <a:gd name="connsiteY4" fmla="*/ 92981 h 582219"/>
              <a:gd name="connsiteX0" fmla="*/ 31826 w 2611771"/>
              <a:gd name="connsiteY0" fmla="*/ 92981 h 539924"/>
              <a:gd name="connsiteX1" fmla="*/ 2611771 w 2611771"/>
              <a:gd name="connsiteY1" fmla="*/ 95788 h 539924"/>
              <a:gd name="connsiteX2" fmla="*/ 2611771 w 2611771"/>
              <a:gd name="connsiteY2" fmla="*/ 479164 h 539924"/>
              <a:gd name="connsiteX3" fmla="*/ 0 w 2611771"/>
              <a:gd name="connsiteY3" fmla="*/ 529648 h 539924"/>
              <a:gd name="connsiteX4" fmla="*/ 31826 w 2611771"/>
              <a:gd name="connsiteY4" fmla="*/ 92981 h 539924"/>
              <a:gd name="connsiteX0" fmla="*/ 30006 w 2609951"/>
              <a:gd name="connsiteY0" fmla="*/ 92981 h 560476"/>
              <a:gd name="connsiteX1" fmla="*/ 2609951 w 2609951"/>
              <a:gd name="connsiteY1" fmla="*/ 95788 h 560476"/>
              <a:gd name="connsiteX2" fmla="*/ 2609951 w 2609951"/>
              <a:gd name="connsiteY2" fmla="*/ 479164 h 560476"/>
              <a:gd name="connsiteX3" fmla="*/ 0 w 2609951"/>
              <a:gd name="connsiteY3" fmla="*/ 551822 h 560476"/>
              <a:gd name="connsiteX4" fmla="*/ 30006 w 2609951"/>
              <a:gd name="connsiteY4" fmla="*/ 92981 h 560476"/>
              <a:gd name="connsiteX0" fmla="*/ 30006 w 2609951"/>
              <a:gd name="connsiteY0" fmla="*/ 92981 h 580134"/>
              <a:gd name="connsiteX1" fmla="*/ 2609951 w 2609951"/>
              <a:gd name="connsiteY1" fmla="*/ 95788 h 580134"/>
              <a:gd name="connsiteX2" fmla="*/ 2609951 w 2609951"/>
              <a:gd name="connsiteY2" fmla="*/ 479164 h 580134"/>
              <a:gd name="connsiteX3" fmla="*/ 0 w 2609951"/>
              <a:gd name="connsiteY3" fmla="*/ 551822 h 580134"/>
              <a:gd name="connsiteX4" fmla="*/ 30006 w 2609951"/>
              <a:gd name="connsiteY4" fmla="*/ 92981 h 5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9951" h="580134">
                <a:moveTo>
                  <a:pt x="30006" y="92981"/>
                </a:moveTo>
                <a:cubicBezTo>
                  <a:pt x="913642" y="92981"/>
                  <a:pt x="2485798" y="-118086"/>
                  <a:pt x="2609951" y="95788"/>
                </a:cubicBezTo>
                <a:lnTo>
                  <a:pt x="2609951" y="479164"/>
                </a:lnTo>
                <a:cubicBezTo>
                  <a:pt x="1726315" y="479164"/>
                  <a:pt x="256462" y="644750"/>
                  <a:pt x="0" y="551822"/>
                </a:cubicBezTo>
                <a:lnTo>
                  <a:pt x="30006" y="92981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5F744412-E3B3-6155-385A-A30EFAAA98B8}"/>
              </a:ext>
            </a:extLst>
          </p:cNvPr>
          <p:cNvSpPr/>
          <p:nvPr/>
        </p:nvSpPr>
        <p:spPr>
          <a:xfrm rot="9950768" flipH="1">
            <a:off x="4816108" y="3283298"/>
            <a:ext cx="2651695" cy="678038"/>
          </a:xfrm>
          <a:custGeom>
            <a:avLst/>
            <a:gdLst>
              <a:gd name="connsiteX0" fmla="*/ 0 w 2650907"/>
              <a:gd name="connsiteY0" fmla="*/ 0 h 383376"/>
              <a:gd name="connsiteX1" fmla="*/ 2650907 w 2650907"/>
              <a:gd name="connsiteY1" fmla="*/ 0 h 383376"/>
              <a:gd name="connsiteX2" fmla="*/ 2650907 w 2650907"/>
              <a:gd name="connsiteY2" fmla="*/ 383376 h 383376"/>
              <a:gd name="connsiteX3" fmla="*/ 0 w 2650907"/>
              <a:gd name="connsiteY3" fmla="*/ 383376 h 383376"/>
              <a:gd name="connsiteX4" fmla="*/ 0 w 2650907"/>
              <a:gd name="connsiteY4" fmla="*/ 0 h 383376"/>
              <a:gd name="connsiteX0" fmla="*/ 788 w 2651695"/>
              <a:gd name="connsiteY0" fmla="*/ 0 h 473446"/>
              <a:gd name="connsiteX1" fmla="*/ 2651695 w 2651695"/>
              <a:gd name="connsiteY1" fmla="*/ 0 h 473446"/>
              <a:gd name="connsiteX2" fmla="*/ 2651695 w 2651695"/>
              <a:gd name="connsiteY2" fmla="*/ 383376 h 473446"/>
              <a:gd name="connsiteX3" fmla="*/ 788 w 2651695"/>
              <a:gd name="connsiteY3" fmla="*/ 383376 h 473446"/>
              <a:gd name="connsiteX4" fmla="*/ 788 w 2651695"/>
              <a:gd name="connsiteY4" fmla="*/ 0 h 473446"/>
              <a:gd name="connsiteX0" fmla="*/ 788 w 2651695"/>
              <a:gd name="connsiteY0" fmla="*/ 93675 h 567121"/>
              <a:gd name="connsiteX1" fmla="*/ 2651695 w 2651695"/>
              <a:gd name="connsiteY1" fmla="*/ 93675 h 567121"/>
              <a:gd name="connsiteX2" fmla="*/ 2651695 w 2651695"/>
              <a:gd name="connsiteY2" fmla="*/ 477051 h 567121"/>
              <a:gd name="connsiteX3" fmla="*/ 788 w 2651695"/>
              <a:gd name="connsiteY3" fmla="*/ 477051 h 567121"/>
              <a:gd name="connsiteX4" fmla="*/ 788 w 2651695"/>
              <a:gd name="connsiteY4" fmla="*/ 93675 h 567121"/>
              <a:gd name="connsiteX0" fmla="*/ 788 w 2651695"/>
              <a:gd name="connsiteY0" fmla="*/ 81512 h 554958"/>
              <a:gd name="connsiteX1" fmla="*/ 2651695 w 2651695"/>
              <a:gd name="connsiteY1" fmla="*/ 81512 h 554958"/>
              <a:gd name="connsiteX2" fmla="*/ 2651695 w 2651695"/>
              <a:gd name="connsiteY2" fmla="*/ 464888 h 554958"/>
              <a:gd name="connsiteX3" fmla="*/ 788 w 2651695"/>
              <a:gd name="connsiteY3" fmla="*/ 464888 h 554958"/>
              <a:gd name="connsiteX4" fmla="*/ 788 w 2651695"/>
              <a:gd name="connsiteY4" fmla="*/ 81512 h 554958"/>
              <a:gd name="connsiteX0" fmla="*/ 788 w 2651695"/>
              <a:gd name="connsiteY0" fmla="*/ 95055 h 568501"/>
              <a:gd name="connsiteX1" fmla="*/ 2651695 w 2651695"/>
              <a:gd name="connsiteY1" fmla="*/ 95055 h 568501"/>
              <a:gd name="connsiteX2" fmla="*/ 2651695 w 2651695"/>
              <a:gd name="connsiteY2" fmla="*/ 478431 h 568501"/>
              <a:gd name="connsiteX3" fmla="*/ 788 w 2651695"/>
              <a:gd name="connsiteY3" fmla="*/ 478431 h 568501"/>
              <a:gd name="connsiteX4" fmla="*/ 788 w 2651695"/>
              <a:gd name="connsiteY4" fmla="*/ 95055 h 56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695" h="568501">
                <a:moveTo>
                  <a:pt x="788" y="95055"/>
                </a:moveTo>
                <a:cubicBezTo>
                  <a:pt x="884424" y="95055"/>
                  <a:pt x="2527542" y="-118819"/>
                  <a:pt x="2651695" y="95055"/>
                </a:cubicBezTo>
                <a:lnTo>
                  <a:pt x="2651695" y="478431"/>
                </a:lnTo>
                <a:cubicBezTo>
                  <a:pt x="1768059" y="478431"/>
                  <a:pt x="-43251" y="681090"/>
                  <a:pt x="788" y="478431"/>
                </a:cubicBezTo>
                <a:lnTo>
                  <a:pt x="788" y="95055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8CF27E-E210-54D2-A6C9-9226E2E34DD4}"/>
              </a:ext>
            </a:extLst>
          </p:cNvPr>
          <p:cNvSpPr/>
          <p:nvPr/>
        </p:nvSpPr>
        <p:spPr>
          <a:xfrm rot="9950768" flipH="1">
            <a:off x="4816336" y="1852498"/>
            <a:ext cx="2651695" cy="678038"/>
          </a:xfrm>
          <a:custGeom>
            <a:avLst/>
            <a:gdLst>
              <a:gd name="connsiteX0" fmla="*/ 0 w 2650907"/>
              <a:gd name="connsiteY0" fmla="*/ 0 h 383376"/>
              <a:gd name="connsiteX1" fmla="*/ 2650907 w 2650907"/>
              <a:gd name="connsiteY1" fmla="*/ 0 h 383376"/>
              <a:gd name="connsiteX2" fmla="*/ 2650907 w 2650907"/>
              <a:gd name="connsiteY2" fmla="*/ 383376 h 383376"/>
              <a:gd name="connsiteX3" fmla="*/ 0 w 2650907"/>
              <a:gd name="connsiteY3" fmla="*/ 383376 h 383376"/>
              <a:gd name="connsiteX4" fmla="*/ 0 w 2650907"/>
              <a:gd name="connsiteY4" fmla="*/ 0 h 383376"/>
              <a:gd name="connsiteX0" fmla="*/ 788 w 2651695"/>
              <a:gd name="connsiteY0" fmla="*/ 0 h 473446"/>
              <a:gd name="connsiteX1" fmla="*/ 2651695 w 2651695"/>
              <a:gd name="connsiteY1" fmla="*/ 0 h 473446"/>
              <a:gd name="connsiteX2" fmla="*/ 2651695 w 2651695"/>
              <a:gd name="connsiteY2" fmla="*/ 383376 h 473446"/>
              <a:gd name="connsiteX3" fmla="*/ 788 w 2651695"/>
              <a:gd name="connsiteY3" fmla="*/ 383376 h 473446"/>
              <a:gd name="connsiteX4" fmla="*/ 788 w 2651695"/>
              <a:gd name="connsiteY4" fmla="*/ 0 h 473446"/>
              <a:gd name="connsiteX0" fmla="*/ 788 w 2651695"/>
              <a:gd name="connsiteY0" fmla="*/ 93675 h 567121"/>
              <a:gd name="connsiteX1" fmla="*/ 2651695 w 2651695"/>
              <a:gd name="connsiteY1" fmla="*/ 93675 h 567121"/>
              <a:gd name="connsiteX2" fmla="*/ 2651695 w 2651695"/>
              <a:gd name="connsiteY2" fmla="*/ 477051 h 567121"/>
              <a:gd name="connsiteX3" fmla="*/ 788 w 2651695"/>
              <a:gd name="connsiteY3" fmla="*/ 477051 h 567121"/>
              <a:gd name="connsiteX4" fmla="*/ 788 w 2651695"/>
              <a:gd name="connsiteY4" fmla="*/ 93675 h 567121"/>
              <a:gd name="connsiteX0" fmla="*/ 788 w 2651695"/>
              <a:gd name="connsiteY0" fmla="*/ 81512 h 554958"/>
              <a:gd name="connsiteX1" fmla="*/ 2651695 w 2651695"/>
              <a:gd name="connsiteY1" fmla="*/ 81512 h 554958"/>
              <a:gd name="connsiteX2" fmla="*/ 2651695 w 2651695"/>
              <a:gd name="connsiteY2" fmla="*/ 464888 h 554958"/>
              <a:gd name="connsiteX3" fmla="*/ 788 w 2651695"/>
              <a:gd name="connsiteY3" fmla="*/ 464888 h 554958"/>
              <a:gd name="connsiteX4" fmla="*/ 788 w 2651695"/>
              <a:gd name="connsiteY4" fmla="*/ 81512 h 554958"/>
              <a:gd name="connsiteX0" fmla="*/ 788 w 2651695"/>
              <a:gd name="connsiteY0" fmla="*/ 95055 h 568501"/>
              <a:gd name="connsiteX1" fmla="*/ 2651695 w 2651695"/>
              <a:gd name="connsiteY1" fmla="*/ 95055 h 568501"/>
              <a:gd name="connsiteX2" fmla="*/ 2651695 w 2651695"/>
              <a:gd name="connsiteY2" fmla="*/ 478431 h 568501"/>
              <a:gd name="connsiteX3" fmla="*/ 788 w 2651695"/>
              <a:gd name="connsiteY3" fmla="*/ 478431 h 568501"/>
              <a:gd name="connsiteX4" fmla="*/ 788 w 2651695"/>
              <a:gd name="connsiteY4" fmla="*/ 95055 h 568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1695" h="568501">
                <a:moveTo>
                  <a:pt x="788" y="95055"/>
                </a:moveTo>
                <a:cubicBezTo>
                  <a:pt x="884424" y="95055"/>
                  <a:pt x="2527542" y="-118819"/>
                  <a:pt x="2651695" y="95055"/>
                </a:cubicBezTo>
                <a:lnTo>
                  <a:pt x="2651695" y="478431"/>
                </a:lnTo>
                <a:cubicBezTo>
                  <a:pt x="1768059" y="478431"/>
                  <a:pt x="-43251" y="681090"/>
                  <a:pt x="788" y="478431"/>
                </a:cubicBezTo>
                <a:lnTo>
                  <a:pt x="788" y="95055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B62ACD6A-16CA-50DD-C437-C4C973B242E2}"/>
              </a:ext>
            </a:extLst>
          </p:cNvPr>
          <p:cNvSpPr/>
          <p:nvPr/>
        </p:nvSpPr>
        <p:spPr>
          <a:xfrm rot="9950768" flipH="1">
            <a:off x="4791613" y="187035"/>
            <a:ext cx="2862741" cy="964985"/>
          </a:xfrm>
          <a:custGeom>
            <a:avLst/>
            <a:gdLst>
              <a:gd name="connsiteX0" fmla="*/ 0 w 2650907"/>
              <a:gd name="connsiteY0" fmla="*/ 0 h 383376"/>
              <a:gd name="connsiteX1" fmla="*/ 2650907 w 2650907"/>
              <a:gd name="connsiteY1" fmla="*/ 0 h 383376"/>
              <a:gd name="connsiteX2" fmla="*/ 2650907 w 2650907"/>
              <a:gd name="connsiteY2" fmla="*/ 383376 h 383376"/>
              <a:gd name="connsiteX3" fmla="*/ 0 w 2650907"/>
              <a:gd name="connsiteY3" fmla="*/ 383376 h 383376"/>
              <a:gd name="connsiteX4" fmla="*/ 0 w 2650907"/>
              <a:gd name="connsiteY4" fmla="*/ 0 h 383376"/>
              <a:gd name="connsiteX0" fmla="*/ 788 w 2651695"/>
              <a:gd name="connsiteY0" fmla="*/ 0 h 473446"/>
              <a:gd name="connsiteX1" fmla="*/ 2651695 w 2651695"/>
              <a:gd name="connsiteY1" fmla="*/ 0 h 473446"/>
              <a:gd name="connsiteX2" fmla="*/ 2651695 w 2651695"/>
              <a:gd name="connsiteY2" fmla="*/ 383376 h 473446"/>
              <a:gd name="connsiteX3" fmla="*/ 788 w 2651695"/>
              <a:gd name="connsiteY3" fmla="*/ 383376 h 473446"/>
              <a:gd name="connsiteX4" fmla="*/ 788 w 2651695"/>
              <a:gd name="connsiteY4" fmla="*/ 0 h 473446"/>
              <a:gd name="connsiteX0" fmla="*/ 788 w 2651695"/>
              <a:gd name="connsiteY0" fmla="*/ 93675 h 567121"/>
              <a:gd name="connsiteX1" fmla="*/ 2651695 w 2651695"/>
              <a:gd name="connsiteY1" fmla="*/ 93675 h 567121"/>
              <a:gd name="connsiteX2" fmla="*/ 2651695 w 2651695"/>
              <a:gd name="connsiteY2" fmla="*/ 477051 h 567121"/>
              <a:gd name="connsiteX3" fmla="*/ 788 w 2651695"/>
              <a:gd name="connsiteY3" fmla="*/ 477051 h 567121"/>
              <a:gd name="connsiteX4" fmla="*/ 788 w 2651695"/>
              <a:gd name="connsiteY4" fmla="*/ 93675 h 567121"/>
              <a:gd name="connsiteX0" fmla="*/ 788 w 2651695"/>
              <a:gd name="connsiteY0" fmla="*/ 81512 h 554958"/>
              <a:gd name="connsiteX1" fmla="*/ 2651695 w 2651695"/>
              <a:gd name="connsiteY1" fmla="*/ 81512 h 554958"/>
              <a:gd name="connsiteX2" fmla="*/ 2651695 w 2651695"/>
              <a:gd name="connsiteY2" fmla="*/ 464888 h 554958"/>
              <a:gd name="connsiteX3" fmla="*/ 788 w 2651695"/>
              <a:gd name="connsiteY3" fmla="*/ 464888 h 554958"/>
              <a:gd name="connsiteX4" fmla="*/ 788 w 2651695"/>
              <a:gd name="connsiteY4" fmla="*/ 81512 h 554958"/>
              <a:gd name="connsiteX0" fmla="*/ 788 w 2651695"/>
              <a:gd name="connsiteY0" fmla="*/ 95055 h 568501"/>
              <a:gd name="connsiteX1" fmla="*/ 2651695 w 2651695"/>
              <a:gd name="connsiteY1" fmla="*/ 95055 h 568501"/>
              <a:gd name="connsiteX2" fmla="*/ 2651695 w 2651695"/>
              <a:gd name="connsiteY2" fmla="*/ 478431 h 568501"/>
              <a:gd name="connsiteX3" fmla="*/ 788 w 2651695"/>
              <a:gd name="connsiteY3" fmla="*/ 478431 h 568501"/>
              <a:gd name="connsiteX4" fmla="*/ 788 w 2651695"/>
              <a:gd name="connsiteY4" fmla="*/ 95055 h 568501"/>
              <a:gd name="connsiteX0" fmla="*/ 1147 w 2652054"/>
              <a:gd name="connsiteY0" fmla="*/ 95055 h 755298"/>
              <a:gd name="connsiteX1" fmla="*/ 2652054 w 2652054"/>
              <a:gd name="connsiteY1" fmla="*/ 95055 h 755298"/>
              <a:gd name="connsiteX2" fmla="*/ 2073543 w 2652054"/>
              <a:gd name="connsiteY2" fmla="*/ 755298 h 755298"/>
              <a:gd name="connsiteX3" fmla="*/ 1147 w 2652054"/>
              <a:gd name="connsiteY3" fmla="*/ 478431 h 755298"/>
              <a:gd name="connsiteX4" fmla="*/ 1147 w 2652054"/>
              <a:gd name="connsiteY4" fmla="*/ 95055 h 755298"/>
              <a:gd name="connsiteX0" fmla="*/ 1147 w 2170345"/>
              <a:gd name="connsiteY0" fmla="*/ 4283 h 664526"/>
              <a:gd name="connsiteX1" fmla="*/ 2170345 w 2170345"/>
              <a:gd name="connsiteY1" fmla="*/ 171603 h 664526"/>
              <a:gd name="connsiteX2" fmla="*/ 2073543 w 2170345"/>
              <a:gd name="connsiteY2" fmla="*/ 664526 h 664526"/>
              <a:gd name="connsiteX3" fmla="*/ 1147 w 2170345"/>
              <a:gd name="connsiteY3" fmla="*/ 387659 h 664526"/>
              <a:gd name="connsiteX4" fmla="*/ 1147 w 2170345"/>
              <a:gd name="connsiteY4" fmla="*/ 4283 h 664526"/>
              <a:gd name="connsiteX0" fmla="*/ 1147 w 2223162"/>
              <a:gd name="connsiteY0" fmla="*/ 85401 h 745644"/>
              <a:gd name="connsiteX1" fmla="*/ 2223162 w 2223162"/>
              <a:gd name="connsiteY1" fmla="*/ 98602 h 745644"/>
              <a:gd name="connsiteX2" fmla="*/ 2073543 w 2223162"/>
              <a:gd name="connsiteY2" fmla="*/ 745644 h 745644"/>
              <a:gd name="connsiteX3" fmla="*/ 1147 w 2223162"/>
              <a:gd name="connsiteY3" fmla="*/ 468777 h 745644"/>
              <a:gd name="connsiteX4" fmla="*/ 1147 w 2223162"/>
              <a:gd name="connsiteY4" fmla="*/ 85401 h 745644"/>
              <a:gd name="connsiteX0" fmla="*/ 1147 w 2223162"/>
              <a:gd name="connsiteY0" fmla="*/ 148849 h 809092"/>
              <a:gd name="connsiteX1" fmla="*/ 2223162 w 2223162"/>
              <a:gd name="connsiteY1" fmla="*/ 162050 h 809092"/>
              <a:gd name="connsiteX2" fmla="*/ 2073543 w 2223162"/>
              <a:gd name="connsiteY2" fmla="*/ 809092 h 809092"/>
              <a:gd name="connsiteX3" fmla="*/ 1147 w 2223162"/>
              <a:gd name="connsiteY3" fmla="*/ 532225 h 809092"/>
              <a:gd name="connsiteX4" fmla="*/ 1147 w 2223162"/>
              <a:gd name="connsiteY4" fmla="*/ 148849 h 809092"/>
              <a:gd name="connsiteX0" fmla="*/ 985 w 2223000"/>
              <a:gd name="connsiteY0" fmla="*/ 148849 h 809092"/>
              <a:gd name="connsiteX1" fmla="*/ 2223000 w 2223000"/>
              <a:gd name="connsiteY1" fmla="*/ 162050 h 809092"/>
              <a:gd name="connsiteX2" fmla="*/ 2073381 w 2223000"/>
              <a:gd name="connsiteY2" fmla="*/ 809092 h 809092"/>
              <a:gd name="connsiteX3" fmla="*/ 985 w 2223000"/>
              <a:gd name="connsiteY3" fmla="*/ 532225 h 809092"/>
              <a:gd name="connsiteX4" fmla="*/ 985 w 2223000"/>
              <a:gd name="connsiteY4" fmla="*/ 148849 h 809092"/>
              <a:gd name="connsiteX0" fmla="*/ 0 w 2222015"/>
              <a:gd name="connsiteY0" fmla="*/ 148849 h 809092"/>
              <a:gd name="connsiteX1" fmla="*/ 2222015 w 2222015"/>
              <a:gd name="connsiteY1" fmla="*/ 162050 h 809092"/>
              <a:gd name="connsiteX2" fmla="*/ 2072396 w 2222015"/>
              <a:gd name="connsiteY2" fmla="*/ 809092 h 809092"/>
              <a:gd name="connsiteX3" fmla="*/ 0 w 2222015"/>
              <a:gd name="connsiteY3" fmla="*/ 532225 h 809092"/>
              <a:gd name="connsiteX4" fmla="*/ 0 w 2222015"/>
              <a:gd name="connsiteY4" fmla="*/ 148849 h 80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015" h="809092">
                <a:moveTo>
                  <a:pt x="0" y="148849"/>
                </a:moveTo>
                <a:cubicBezTo>
                  <a:pt x="883636" y="148849"/>
                  <a:pt x="1924307" y="-194697"/>
                  <a:pt x="2222015" y="162050"/>
                </a:cubicBezTo>
                <a:lnTo>
                  <a:pt x="2072396" y="809092"/>
                </a:lnTo>
                <a:cubicBezTo>
                  <a:pt x="1400271" y="310434"/>
                  <a:pt x="514343" y="780711"/>
                  <a:pt x="0" y="532225"/>
                </a:cubicBezTo>
                <a:lnTo>
                  <a:pt x="0" y="148849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90888B-9580-F3FF-34B5-16A72094F273}"/>
              </a:ext>
            </a:extLst>
          </p:cNvPr>
          <p:cNvSpPr/>
          <p:nvPr/>
        </p:nvSpPr>
        <p:spPr>
          <a:xfrm rot="5400000">
            <a:off x="2677504" y="3157537"/>
            <a:ext cx="6858000" cy="542925"/>
          </a:xfrm>
          <a:prstGeom prst="rect">
            <a:avLst/>
          </a:prstGeom>
          <a:gradFill flip="none" rotWithShape="1">
            <a:gsLst>
              <a:gs pos="93250">
                <a:schemeClr val="bg2"/>
              </a:gs>
              <a:gs pos="33000">
                <a:schemeClr val="bg2"/>
              </a:gs>
              <a:gs pos="85000">
                <a:schemeClr val="tx1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Wave 4">
            <a:extLst>
              <a:ext uri="{FF2B5EF4-FFF2-40B4-BE49-F238E27FC236}">
                <a16:creationId xmlns:a16="http://schemas.microsoft.com/office/drawing/2014/main" id="{04AE0947-EDA3-5DF9-BCDC-F553F958257C}"/>
              </a:ext>
            </a:extLst>
          </p:cNvPr>
          <p:cNvSpPr/>
          <p:nvPr/>
        </p:nvSpPr>
        <p:spPr>
          <a:xfrm rot="10800000" flipH="1">
            <a:off x="4809867" y="883282"/>
            <a:ext cx="2664178" cy="1140361"/>
          </a:xfrm>
          <a:custGeom>
            <a:avLst/>
            <a:gdLst>
              <a:gd name="connsiteX0" fmla="*/ 0 w 2667941"/>
              <a:gd name="connsiteY0" fmla="*/ 83302 h 957169"/>
              <a:gd name="connsiteX1" fmla="*/ 2667941 w 2667941"/>
              <a:gd name="connsiteY1" fmla="*/ 83302 h 957169"/>
              <a:gd name="connsiteX2" fmla="*/ 2667941 w 2667941"/>
              <a:gd name="connsiteY2" fmla="*/ 873867 h 957169"/>
              <a:gd name="connsiteX3" fmla="*/ 0 w 2667941"/>
              <a:gd name="connsiteY3" fmla="*/ 873867 h 957169"/>
              <a:gd name="connsiteX4" fmla="*/ 0 w 2667941"/>
              <a:gd name="connsiteY4" fmla="*/ 83302 h 957169"/>
              <a:gd name="connsiteX0" fmla="*/ 0 w 2667941"/>
              <a:gd name="connsiteY0" fmla="*/ 165571 h 1036293"/>
              <a:gd name="connsiteX1" fmla="*/ 2656652 w 2667941"/>
              <a:gd name="connsiteY1" fmla="*/ 0 h 1036293"/>
              <a:gd name="connsiteX2" fmla="*/ 2667941 w 2667941"/>
              <a:gd name="connsiteY2" fmla="*/ 956136 h 1036293"/>
              <a:gd name="connsiteX3" fmla="*/ 0 w 2667941"/>
              <a:gd name="connsiteY3" fmla="*/ 956136 h 1036293"/>
              <a:gd name="connsiteX4" fmla="*/ 0 w 2667941"/>
              <a:gd name="connsiteY4" fmla="*/ 165571 h 1036293"/>
              <a:gd name="connsiteX0" fmla="*/ 0 w 2656652"/>
              <a:gd name="connsiteY0" fmla="*/ 165571 h 956136"/>
              <a:gd name="connsiteX1" fmla="*/ 2656652 w 2656652"/>
              <a:gd name="connsiteY1" fmla="*/ 0 h 956136"/>
              <a:gd name="connsiteX2" fmla="*/ 2626548 w 2656652"/>
              <a:gd name="connsiteY2" fmla="*/ 696491 h 956136"/>
              <a:gd name="connsiteX3" fmla="*/ 0 w 2656652"/>
              <a:gd name="connsiteY3" fmla="*/ 956136 h 956136"/>
              <a:gd name="connsiteX4" fmla="*/ 0 w 2656652"/>
              <a:gd name="connsiteY4" fmla="*/ 165571 h 956136"/>
              <a:gd name="connsiteX0" fmla="*/ 0 w 2660415"/>
              <a:gd name="connsiteY0" fmla="*/ 165571 h 956136"/>
              <a:gd name="connsiteX1" fmla="*/ 2656652 w 2660415"/>
              <a:gd name="connsiteY1" fmla="*/ 0 h 956136"/>
              <a:gd name="connsiteX2" fmla="*/ 2660415 w 2660415"/>
              <a:gd name="connsiteY2" fmla="*/ 734121 h 956136"/>
              <a:gd name="connsiteX3" fmla="*/ 0 w 2660415"/>
              <a:gd name="connsiteY3" fmla="*/ 956136 h 956136"/>
              <a:gd name="connsiteX4" fmla="*/ 0 w 2660415"/>
              <a:gd name="connsiteY4" fmla="*/ 165571 h 956136"/>
              <a:gd name="connsiteX0" fmla="*/ 0 w 2664178"/>
              <a:gd name="connsiteY0" fmla="*/ 165571 h 956136"/>
              <a:gd name="connsiteX1" fmla="*/ 2664178 w 2664178"/>
              <a:gd name="connsiteY1" fmla="*/ 0 h 956136"/>
              <a:gd name="connsiteX2" fmla="*/ 2660415 w 2664178"/>
              <a:gd name="connsiteY2" fmla="*/ 734121 h 956136"/>
              <a:gd name="connsiteX3" fmla="*/ 0 w 2664178"/>
              <a:gd name="connsiteY3" fmla="*/ 956136 h 956136"/>
              <a:gd name="connsiteX4" fmla="*/ 0 w 2664178"/>
              <a:gd name="connsiteY4" fmla="*/ 165571 h 95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178" h="956136">
                <a:moveTo>
                  <a:pt x="0" y="165571"/>
                </a:moveTo>
                <a:cubicBezTo>
                  <a:pt x="889314" y="-112103"/>
                  <a:pt x="1774864" y="277675"/>
                  <a:pt x="2664178" y="0"/>
                </a:cubicBezTo>
                <a:cubicBezTo>
                  <a:pt x="2664178" y="263522"/>
                  <a:pt x="2660415" y="470599"/>
                  <a:pt x="2660415" y="734121"/>
                </a:cubicBezTo>
                <a:cubicBezTo>
                  <a:pt x="1771101" y="1011795"/>
                  <a:pt x="889314" y="678461"/>
                  <a:pt x="0" y="956136"/>
                </a:cubicBezTo>
                <a:lnTo>
                  <a:pt x="0" y="165571"/>
                </a:lnTo>
                <a:close/>
              </a:path>
            </a:pathLst>
          </a:custGeom>
          <a:solidFill>
            <a:srgbClr val="009D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Wave 4">
            <a:extLst>
              <a:ext uri="{FF2B5EF4-FFF2-40B4-BE49-F238E27FC236}">
                <a16:creationId xmlns:a16="http://schemas.microsoft.com/office/drawing/2014/main" id="{E891DCC8-DAA5-1090-18A6-6A2FD9B73136}"/>
              </a:ext>
            </a:extLst>
          </p:cNvPr>
          <p:cNvSpPr/>
          <p:nvPr/>
        </p:nvSpPr>
        <p:spPr>
          <a:xfrm rot="10800000" flipH="1">
            <a:off x="4809867" y="2304545"/>
            <a:ext cx="2664178" cy="1140361"/>
          </a:xfrm>
          <a:custGeom>
            <a:avLst/>
            <a:gdLst>
              <a:gd name="connsiteX0" fmla="*/ 0 w 2667941"/>
              <a:gd name="connsiteY0" fmla="*/ 83302 h 957169"/>
              <a:gd name="connsiteX1" fmla="*/ 2667941 w 2667941"/>
              <a:gd name="connsiteY1" fmla="*/ 83302 h 957169"/>
              <a:gd name="connsiteX2" fmla="*/ 2667941 w 2667941"/>
              <a:gd name="connsiteY2" fmla="*/ 873867 h 957169"/>
              <a:gd name="connsiteX3" fmla="*/ 0 w 2667941"/>
              <a:gd name="connsiteY3" fmla="*/ 873867 h 957169"/>
              <a:gd name="connsiteX4" fmla="*/ 0 w 2667941"/>
              <a:gd name="connsiteY4" fmla="*/ 83302 h 957169"/>
              <a:gd name="connsiteX0" fmla="*/ 0 w 2667941"/>
              <a:gd name="connsiteY0" fmla="*/ 165571 h 1036293"/>
              <a:gd name="connsiteX1" fmla="*/ 2656652 w 2667941"/>
              <a:gd name="connsiteY1" fmla="*/ 0 h 1036293"/>
              <a:gd name="connsiteX2" fmla="*/ 2667941 w 2667941"/>
              <a:gd name="connsiteY2" fmla="*/ 956136 h 1036293"/>
              <a:gd name="connsiteX3" fmla="*/ 0 w 2667941"/>
              <a:gd name="connsiteY3" fmla="*/ 956136 h 1036293"/>
              <a:gd name="connsiteX4" fmla="*/ 0 w 2667941"/>
              <a:gd name="connsiteY4" fmla="*/ 165571 h 1036293"/>
              <a:gd name="connsiteX0" fmla="*/ 0 w 2656652"/>
              <a:gd name="connsiteY0" fmla="*/ 165571 h 956136"/>
              <a:gd name="connsiteX1" fmla="*/ 2656652 w 2656652"/>
              <a:gd name="connsiteY1" fmla="*/ 0 h 956136"/>
              <a:gd name="connsiteX2" fmla="*/ 2626548 w 2656652"/>
              <a:gd name="connsiteY2" fmla="*/ 696491 h 956136"/>
              <a:gd name="connsiteX3" fmla="*/ 0 w 2656652"/>
              <a:gd name="connsiteY3" fmla="*/ 956136 h 956136"/>
              <a:gd name="connsiteX4" fmla="*/ 0 w 2656652"/>
              <a:gd name="connsiteY4" fmla="*/ 165571 h 956136"/>
              <a:gd name="connsiteX0" fmla="*/ 0 w 2660415"/>
              <a:gd name="connsiteY0" fmla="*/ 165571 h 956136"/>
              <a:gd name="connsiteX1" fmla="*/ 2656652 w 2660415"/>
              <a:gd name="connsiteY1" fmla="*/ 0 h 956136"/>
              <a:gd name="connsiteX2" fmla="*/ 2660415 w 2660415"/>
              <a:gd name="connsiteY2" fmla="*/ 734121 h 956136"/>
              <a:gd name="connsiteX3" fmla="*/ 0 w 2660415"/>
              <a:gd name="connsiteY3" fmla="*/ 956136 h 956136"/>
              <a:gd name="connsiteX4" fmla="*/ 0 w 2660415"/>
              <a:gd name="connsiteY4" fmla="*/ 165571 h 956136"/>
              <a:gd name="connsiteX0" fmla="*/ 0 w 2664178"/>
              <a:gd name="connsiteY0" fmla="*/ 165571 h 956136"/>
              <a:gd name="connsiteX1" fmla="*/ 2664178 w 2664178"/>
              <a:gd name="connsiteY1" fmla="*/ 0 h 956136"/>
              <a:gd name="connsiteX2" fmla="*/ 2660415 w 2664178"/>
              <a:gd name="connsiteY2" fmla="*/ 734121 h 956136"/>
              <a:gd name="connsiteX3" fmla="*/ 0 w 2664178"/>
              <a:gd name="connsiteY3" fmla="*/ 956136 h 956136"/>
              <a:gd name="connsiteX4" fmla="*/ 0 w 2664178"/>
              <a:gd name="connsiteY4" fmla="*/ 165571 h 95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178" h="956136">
                <a:moveTo>
                  <a:pt x="0" y="165571"/>
                </a:moveTo>
                <a:cubicBezTo>
                  <a:pt x="889314" y="-112103"/>
                  <a:pt x="1774864" y="277675"/>
                  <a:pt x="2664178" y="0"/>
                </a:cubicBezTo>
                <a:cubicBezTo>
                  <a:pt x="2664178" y="263522"/>
                  <a:pt x="2660415" y="470599"/>
                  <a:pt x="2660415" y="734121"/>
                </a:cubicBezTo>
                <a:cubicBezTo>
                  <a:pt x="1771101" y="1011795"/>
                  <a:pt x="889314" y="678461"/>
                  <a:pt x="0" y="956136"/>
                </a:cubicBezTo>
                <a:lnTo>
                  <a:pt x="0" y="165571"/>
                </a:lnTo>
                <a:close/>
              </a:path>
            </a:pathLst>
          </a:custGeom>
          <a:solidFill>
            <a:srgbClr val="009D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Wave 4">
            <a:extLst>
              <a:ext uri="{FF2B5EF4-FFF2-40B4-BE49-F238E27FC236}">
                <a16:creationId xmlns:a16="http://schemas.microsoft.com/office/drawing/2014/main" id="{28FA6868-13EB-6CDA-4848-1E8371D909CE}"/>
              </a:ext>
            </a:extLst>
          </p:cNvPr>
          <p:cNvSpPr/>
          <p:nvPr/>
        </p:nvSpPr>
        <p:spPr>
          <a:xfrm rot="10800000" flipH="1">
            <a:off x="4809867" y="3713109"/>
            <a:ext cx="2664178" cy="1140361"/>
          </a:xfrm>
          <a:custGeom>
            <a:avLst/>
            <a:gdLst>
              <a:gd name="connsiteX0" fmla="*/ 0 w 2667941"/>
              <a:gd name="connsiteY0" fmla="*/ 83302 h 957169"/>
              <a:gd name="connsiteX1" fmla="*/ 2667941 w 2667941"/>
              <a:gd name="connsiteY1" fmla="*/ 83302 h 957169"/>
              <a:gd name="connsiteX2" fmla="*/ 2667941 w 2667941"/>
              <a:gd name="connsiteY2" fmla="*/ 873867 h 957169"/>
              <a:gd name="connsiteX3" fmla="*/ 0 w 2667941"/>
              <a:gd name="connsiteY3" fmla="*/ 873867 h 957169"/>
              <a:gd name="connsiteX4" fmla="*/ 0 w 2667941"/>
              <a:gd name="connsiteY4" fmla="*/ 83302 h 957169"/>
              <a:gd name="connsiteX0" fmla="*/ 0 w 2667941"/>
              <a:gd name="connsiteY0" fmla="*/ 165571 h 1036293"/>
              <a:gd name="connsiteX1" fmla="*/ 2656652 w 2667941"/>
              <a:gd name="connsiteY1" fmla="*/ 0 h 1036293"/>
              <a:gd name="connsiteX2" fmla="*/ 2667941 w 2667941"/>
              <a:gd name="connsiteY2" fmla="*/ 956136 h 1036293"/>
              <a:gd name="connsiteX3" fmla="*/ 0 w 2667941"/>
              <a:gd name="connsiteY3" fmla="*/ 956136 h 1036293"/>
              <a:gd name="connsiteX4" fmla="*/ 0 w 2667941"/>
              <a:gd name="connsiteY4" fmla="*/ 165571 h 1036293"/>
              <a:gd name="connsiteX0" fmla="*/ 0 w 2656652"/>
              <a:gd name="connsiteY0" fmla="*/ 165571 h 956136"/>
              <a:gd name="connsiteX1" fmla="*/ 2656652 w 2656652"/>
              <a:gd name="connsiteY1" fmla="*/ 0 h 956136"/>
              <a:gd name="connsiteX2" fmla="*/ 2626548 w 2656652"/>
              <a:gd name="connsiteY2" fmla="*/ 696491 h 956136"/>
              <a:gd name="connsiteX3" fmla="*/ 0 w 2656652"/>
              <a:gd name="connsiteY3" fmla="*/ 956136 h 956136"/>
              <a:gd name="connsiteX4" fmla="*/ 0 w 2656652"/>
              <a:gd name="connsiteY4" fmla="*/ 165571 h 956136"/>
              <a:gd name="connsiteX0" fmla="*/ 0 w 2660415"/>
              <a:gd name="connsiteY0" fmla="*/ 165571 h 956136"/>
              <a:gd name="connsiteX1" fmla="*/ 2656652 w 2660415"/>
              <a:gd name="connsiteY1" fmla="*/ 0 h 956136"/>
              <a:gd name="connsiteX2" fmla="*/ 2660415 w 2660415"/>
              <a:gd name="connsiteY2" fmla="*/ 734121 h 956136"/>
              <a:gd name="connsiteX3" fmla="*/ 0 w 2660415"/>
              <a:gd name="connsiteY3" fmla="*/ 956136 h 956136"/>
              <a:gd name="connsiteX4" fmla="*/ 0 w 2660415"/>
              <a:gd name="connsiteY4" fmla="*/ 165571 h 956136"/>
              <a:gd name="connsiteX0" fmla="*/ 0 w 2664178"/>
              <a:gd name="connsiteY0" fmla="*/ 165571 h 956136"/>
              <a:gd name="connsiteX1" fmla="*/ 2664178 w 2664178"/>
              <a:gd name="connsiteY1" fmla="*/ 0 h 956136"/>
              <a:gd name="connsiteX2" fmla="*/ 2660415 w 2664178"/>
              <a:gd name="connsiteY2" fmla="*/ 734121 h 956136"/>
              <a:gd name="connsiteX3" fmla="*/ 0 w 2664178"/>
              <a:gd name="connsiteY3" fmla="*/ 956136 h 956136"/>
              <a:gd name="connsiteX4" fmla="*/ 0 w 2664178"/>
              <a:gd name="connsiteY4" fmla="*/ 165571 h 95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178" h="956136">
                <a:moveTo>
                  <a:pt x="0" y="165571"/>
                </a:moveTo>
                <a:cubicBezTo>
                  <a:pt x="889314" y="-112103"/>
                  <a:pt x="1774864" y="277675"/>
                  <a:pt x="2664178" y="0"/>
                </a:cubicBezTo>
                <a:cubicBezTo>
                  <a:pt x="2664178" y="263522"/>
                  <a:pt x="2660415" y="470599"/>
                  <a:pt x="2660415" y="734121"/>
                </a:cubicBezTo>
                <a:cubicBezTo>
                  <a:pt x="1771101" y="1011795"/>
                  <a:pt x="889314" y="678461"/>
                  <a:pt x="0" y="956136"/>
                </a:cubicBezTo>
                <a:lnTo>
                  <a:pt x="0" y="165571"/>
                </a:lnTo>
                <a:close/>
              </a:path>
            </a:pathLst>
          </a:custGeom>
          <a:solidFill>
            <a:srgbClr val="009D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3F08BC-0104-E432-FB71-92FFF88F8F0F}"/>
              </a:ext>
            </a:extLst>
          </p:cNvPr>
          <p:cNvSpPr/>
          <p:nvPr/>
        </p:nvSpPr>
        <p:spPr>
          <a:xfrm rot="10800000" flipH="1">
            <a:off x="4831758" y="5039035"/>
            <a:ext cx="3012161" cy="1870549"/>
          </a:xfrm>
          <a:custGeom>
            <a:avLst/>
            <a:gdLst>
              <a:gd name="connsiteX0" fmla="*/ 0 w 2605761"/>
              <a:gd name="connsiteY0" fmla="*/ 0 h 795074"/>
              <a:gd name="connsiteX1" fmla="*/ 2605761 w 2605761"/>
              <a:gd name="connsiteY1" fmla="*/ 0 h 795074"/>
              <a:gd name="connsiteX2" fmla="*/ 2605761 w 2605761"/>
              <a:gd name="connsiteY2" fmla="*/ 795074 h 795074"/>
              <a:gd name="connsiteX3" fmla="*/ 0 w 2605761"/>
              <a:gd name="connsiteY3" fmla="*/ 795074 h 795074"/>
              <a:gd name="connsiteX4" fmla="*/ 0 w 2605761"/>
              <a:gd name="connsiteY4" fmla="*/ 0 h 795074"/>
              <a:gd name="connsiteX0" fmla="*/ 0 w 2605761"/>
              <a:gd name="connsiteY0" fmla="*/ 773288 h 1568362"/>
              <a:gd name="connsiteX1" fmla="*/ 2238872 w 2605761"/>
              <a:gd name="connsiteY1" fmla="*/ 0 h 1568362"/>
              <a:gd name="connsiteX2" fmla="*/ 2605761 w 2605761"/>
              <a:gd name="connsiteY2" fmla="*/ 1568362 h 1568362"/>
              <a:gd name="connsiteX3" fmla="*/ 0 w 2605761"/>
              <a:gd name="connsiteY3" fmla="*/ 1568362 h 1568362"/>
              <a:gd name="connsiteX4" fmla="*/ 0 w 2605761"/>
              <a:gd name="connsiteY4" fmla="*/ 773288 h 1568362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34739"/>
              <a:gd name="connsiteY0" fmla="*/ 774081 h 1569155"/>
              <a:gd name="connsiteX1" fmla="*/ 2238872 w 3034739"/>
              <a:gd name="connsiteY1" fmla="*/ 793 h 1569155"/>
              <a:gd name="connsiteX2" fmla="*/ 3034739 w 3034739"/>
              <a:gd name="connsiteY2" fmla="*/ 0 h 1569155"/>
              <a:gd name="connsiteX3" fmla="*/ 0 w 3034739"/>
              <a:gd name="connsiteY3" fmla="*/ 1569155 h 1569155"/>
              <a:gd name="connsiteX4" fmla="*/ 0 w 3034739"/>
              <a:gd name="connsiteY4" fmla="*/ 774081 h 1569155"/>
              <a:gd name="connsiteX0" fmla="*/ 0 w 3012161"/>
              <a:gd name="connsiteY0" fmla="*/ 773288 h 1568362"/>
              <a:gd name="connsiteX1" fmla="*/ 2238872 w 3012161"/>
              <a:gd name="connsiteY1" fmla="*/ 0 h 1568362"/>
              <a:gd name="connsiteX2" fmla="*/ 3012161 w 3012161"/>
              <a:gd name="connsiteY2" fmla="*/ 10496 h 1568362"/>
              <a:gd name="connsiteX3" fmla="*/ 0 w 3012161"/>
              <a:gd name="connsiteY3" fmla="*/ 1568362 h 1568362"/>
              <a:gd name="connsiteX4" fmla="*/ 0 w 3012161"/>
              <a:gd name="connsiteY4" fmla="*/ 773288 h 1568362"/>
              <a:gd name="connsiteX0" fmla="*/ 0 w 3012161"/>
              <a:gd name="connsiteY0" fmla="*/ 773288 h 1568362"/>
              <a:gd name="connsiteX1" fmla="*/ 2238872 w 3012161"/>
              <a:gd name="connsiteY1" fmla="*/ 0 h 1568362"/>
              <a:gd name="connsiteX2" fmla="*/ 3012161 w 3012161"/>
              <a:gd name="connsiteY2" fmla="*/ 10496 h 1568362"/>
              <a:gd name="connsiteX3" fmla="*/ 0 w 3012161"/>
              <a:gd name="connsiteY3" fmla="*/ 1568362 h 1568362"/>
              <a:gd name="connsiteX4" fmla="*/ 0 w 3012161"/>
              <a:gd name="connsiteY4" fmla="*/ 773288 h 15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2161" h="1568362">
                <a:moveTo>
                  <a:pt x="0" y="773288"/>
                </a:moveTo>
                <a:cubicBezTo>
                  <a:pt x="576958" y="594547"/>
                  <a:pt x="2356181" y="1036696"/>
                  <a:pt x="2238872" y="0"/>
                </a:cubicBezTo>
                <a:lnTo>
                  <a:pt x="3012161" y="10496"/>
                </a:lnTo>
                <a:cubicBezTo>
                  <a:pt x="2779515" y="2221237"/>
                  <a:pt x="1011580" y="1045310"/>
                  <a:pt x="0" y="1568362"/>
                </a:cubicBezTo>
                <a:lnTo>
                  <a:pt x="0" y="773288"/>
                </a:lnTo>
                <a:close/>
              </a:path>
            </a:pathLst>
          </a:custGeom>
          <a:solidFill>
            <a:srgbClr val="009D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04FE9B-5D68-C119-1308-2206279112FD}"/>
              </a:ext>
            </a:extLst>
          </p:cNvPr>
          <p:cNvSpPr txBox="1"/>
          <p:nvPr/>
        </p:nvSpPr>
        <p:spPr>
          <a:xfrm>
            <a:off x="5333823" y="1229155"/>
            <a:ext cx="1527982" cy="47720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SE" sz="2000" dirty="0">
                <a:solidFill>
                  <a:schemeClr val="bg1"/>
                </a:solidFill>
              </a:rPr>
              <a:t>Instruments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E01817-4F99-0A5E-F762-D913196896A9}"/>
              </a:ext>
            </a:extLst>
          </p:cNvPr>
          <p:cNvSpPr txBox="1"/>
          <p:nvPr/>
        </p:nvSpPr>
        <p:spPr>
          <a:xfrm>
            <a:off x="4781684" y="2646140"/>
            <a:ext cx="2632260" cy="47720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SE" sz="2000" dirty="0">
                <a:solidFill>
                  <a:schemeClr val="bg1"/>
                </a:solidFill>
              </a:rPr>
              <a:t>Sample Environments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F15E87-315B-3860-112B-590F2A246779}"/>
              </a:ext>
            </a:extLst>
          </p:cNvPr>
          <p:cNvSpPr txBox="1"/>
          <p:nvPr/>
        </p:nvSpPr>
        <p:spPr>
          <a:xfrm>
            <a:off x="5189412" y="4053106"/>
            <a:ext cx="1822936" cy="47720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SE" sz="2000" dirty="0">
                <a:solidFill>
                  <a:schemeClr val="bg1"/>
                </a:solidFill>
              </a:rPr>
              <a:t>Local Contacts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0D039B-2E82-D777-7B5D-2E90941B6D0F}"/>
              </a:ext>
            </a:extLst>
          </p:cNvPr>
          <p:cNvSpPr txBox="1"/>
          <p:nvPr/>
        </p:nvSpPr>
        <p:spPr>
          <a:xfrm>
            <a:off x="5076989" y="5405086"/>
            <a:ext cx="2041649" cy="47720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SE" sz="2000" dirty="0">
                <a:solidFill>
                  <a:schemeClr val="bg1"/>
                </a:solidFill>
              </a:rPr>
              <a:t>Other Resources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83A6D6-4852-C249-9816-F3DEE6064FE9}"/>
              </a:ext>
            </a:extLst>
          </p:cNvPr>
          <p:cNvSpPr txBox="1"/>
          <p:nvPr/>
        </p:nvSpPr>
        <p:spPr>
          <a:xfrm>
            <a:off x="8531297" y="4463927"/>
            <a:ext cx="4289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S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SIMS and RCO team testing</a:t>
            </a:r>
          </a:p>
          <a:p>
            <a:pPr algn="l"/>
            <a:r>
              <a:rPr lang="en-S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Instrument Scientists demo</a:t>
            </a:r>
          </a:p>
          <a:p>
            <a:pPr algn="l"/>
            <a:r>
              <a:rPr lang="en-S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 on-going</a:t>
            </a:r>
          </a:p>
        </p:txBody>
      </p:sp>
      <p:pic>
        <p:nvPicPr>
          <p:cNvPr id="38" name="Graphic 37" descr="Gears">
            <a:extLst>
              <a:ext uri="{FF2B5EF4-FFF2-40B4-BE49-F238E27FC236}">
                <a16:creationId xmlns:a16="http://schemas.microsoft.com/office/drawing/2014/main" id="{D13C94DE-D366-18B4-1131-D274D2268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7603" y="4463927"/>
            <a:ext cx="914400" cy="914400"/>
          </a:xfrm>
          <a:prstGeom prst="rect">
            <a:avLst/>
          </a:prstGeom>
        </p:spPr>
      </p:pic>
      <p:sp>
        <p:nvSpPr>
          <p:cNvPr id="39" name="Rubrik 1">
            <a:extLst>
              <a:ext uri="{FF2B5EF4-FFF2-40B4-BE49-F238E27FC236}">
                <a16:creationId xmlns:a16="http://schemas.microsoft.com/office/drawing/2014/main" id="{5990E0DE-04FC-9800-97C3-350CFA7E9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360000" cy="657339"/>
          </a:xfrm>
        </p:spPr>
        <p:txBody>
          <a:bodyPr/>
          <a:lstStyle/>
          <a:p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Scheduling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0F67A1-683C-042C-429B-AF7B51C4CFBB}"/>
              </a:ext>
            </a:extLst>
          </p:cNvPr>
          <p:cNvSpPr txBox="1"/>
          <p:nvPr/>
        </p:nvSpPr>
        <p:spPr>
          <a:xfrm>
            <a:off x="431720" y="1283633"/>
            <a:ext cx="37657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S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data policy states that: </a:t>
            </a:r>
          </a:p>
          <a:p>
            <a:pPr algn="l"/>
            <a:endParaRPr lang="en-S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S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Basic proposal information (proposal title, abstract and sample composition) will become publically accessible once the experiment is scheduled.</a:t>
            </a:r>
          </a:p>
        </p:txBody>
      </p:sp>
    </p:spTree>
    <p:extLst>
      <p:ext uri="{BB962C8B-B14F-4D97-AF65-F5344CB8AC3E}">
        <p14:creationId xmlns:p14="http://schemas.microsoft.com/office/powerpoint/2010/main" val="291174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Experiment</a:t>
            </a: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Planning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C87C7EE9-50B6-D68F-1DF5-0543EE898169}"/>
              </a:ext>
            </a:extLst>
          </p:cNvPr>
          <p:cNvSpPr/>
          <p:nvPr/>
        </p:nvSpPr>
        <p:spPr>
          <a:xfrm>
            <a:off x="850900" y="1094854"/>
            <a:ext cx="2160000" cy="1104900"/>
          </a:xfrm>
          <a:prstGeom prst="roundRect">
            <a:avLst/>
          </a:prstGeom>
          <a:solidFill>
            <a:srgbClr val="028D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E" dirty="0">
                <a:solidFill>
                  <a:schemeClr val="bg1"/>
                </a:solidFill>
              </a:rPr>
              <a:t>User Logistics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99513CD-72B9-0353-1C70-79A66C78ABDC}"/>
              </a:ext>
            </a:extLst>
          </p:cNvPr>
          <p:cNvSpPr/>
          <p:nvPr/>
        </p:nvSpPr>
        <p:spPr>
          <a:xfrm>
            <a:off x="3010900" y="2199754"/>
            <a:ext cx="2160000" cy="1104900"/>
          </a:xfrm>
          <a:prstGeom prst="roundRect">
            <a:avLst/>
          </a:prstGeom>
          <a:solidFill>
            <a:srgbClr val="0483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E" dirty="0">
                <a:solidFill>
                  <a:schemeClr val="bg1"/>
                </a:solidFill>
              </a:rPr>
              <a:t>Experiment Safety Review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A4C2640E-7AF7-E4AE-87C6-6C623C628599}"/>
              </a:ext>
            </a:extLst>
          </p:cNvPr>
          <p:cNvSpPr/>
          <p:nvPr/>
        </p:nvSpPr>
        <p:spPr>
          <a:xfrm>
            <a:off x="5170900" y="3304654"/>
            <a:ext cx="2160000" cy="1104900"/>
          </a:xfrm>
          <a:prstGeom prst="roundRect">
            <a:avLst/>
          </a:prstGeom>
          <a:solidFill>
            <a:srgbClr val="006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E" dirty="0">
                <a:solidFill>
                  <a:schemeClr val="bg1"/>
                </a:solidFill>
              </a:rPr>
              <a:t>User Training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4F3D3774-BDC2-3B64-F387-AE0611A56BB7}"/>
              </a:ext>
            </a:extLst>
          </p:cNvPr>
          <p:cNvSpPr/>
          <p:nvPr/>
        </p:nvSpPr>
        <p:spPr>
          <a:xfrm>
            <a:off x="7330900" y="4409554"/>
            <a:ext cx="2160000" cy="1104900"/>
          </a:xfrm>
          <a:prstGeom prst="roundRect">
            <a:avLst/>
          </a:prstGeom>
          <a:solidFill>
            <a:srgbClr val="004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E" dirty="0">
                <a:solidFill>
                  <a:schemeClr val="bg1"/>
                </a:solidFill>
              </a:rPr>
              <a:t>Shipping </a:t>
            </a:r>
          </a:p>
          <a:p>
            <a:r>
              <a:rPr lang="en-SE" dirty="0">
                <a:solidFill>
                  <a:schemeClr val="bg1"/>
                </a:solidFill>
              </a:rPr>
              <a:t>Samples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B31698E-04AB-E104-AF6F-5CEDF745FF84}"/>
              </a:ext>
            </a:extLst>
          </p:cNvPr>
          <p:cNvSpPr/>
          <p:nvPr/>
        </p:nvSpPr>
        <p:spPr>
          <a:xfrm>
            <a:off x="9490900" y="5514454"/>
            <a:ext cx="2160000" cy="1104900"/>
          </a:xfrm>
          <a:prstGeom prst="roundRect">
            <a:avLst/>
          </a:prstGeom>
          <a:solidFill>
            <a:srgbClr val="003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E" dirty="0">
                <a:solidFill>
                  <a:schemeClr val="bg1"/>
                </a:solidFill>
              </a:rPr>
              <a:t>Sample </a:t>
            </a:r>
          </a:p>
          <a:p>
            <a:r>
              <a:rPr lang="en-SE" dirty="0">
                <a:solidFill>
                  <a:schemeClr val="bg1"/>
                </a:solidFill>
              </a:rPr>
              <a:t>Tracking</a:t>
            </a:r>
          </a:p>
        </p:txBody>
      </p:sp>
      <p:pic>
        <p:nvPicPr>
          <p:cNvPr id="32" name="Graphic 31" descr="Aeroplane">
            <a:extLst>
              <a:ext uri="{FF2B5EF4-FFF2-40B4-BE49-F238E27FC236}">
                <a16:creationId xmlns:a16="http://schemas.microsoft.com/office/drawing/2014/main" id="{CDACF94E-514B-AA21-97B2-8795F7828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434900" y="1621100"/>
            <a:ext cx="576000" cy="576000"/>
          </a:xfrm>
          <a:prstGeom prst="rect">
            <a:avLst/>
          </a:prstGeom>
        </p:spPr>
      </p:pic>
      <p:pic>
        <p:nvPicPr>
          <p:cNvPr id="34" name="Graphic 33" descr="Sunglasses">
            <a:extLst>
              <a:ext uri="{FF2B5EF4-FFF2-40B4-BE49-F238E27FC236}">
                <a16:creationId xmlns:a16="http://schemas.microsoft.com/office/drawing/2014/main" id="{57780F60-DC6D-1950-9C1B-26921F3C1B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94900" y="2752204"/>
            <a:ext cx="576000" cy="576000"/>
          </a:xfrm>
          <a:prstGeom prst="rect">
            <a:avLst/>
          </a:prstGeom>
        </p:spPr>
      </p:pic>
      <p:pic>
        <p:nvPicPr>
          <p:cNvPr id="36" name="Graphic 35" descr="Graduation cap">
            <a:extLst>
              <a:ext uri="{FF2B5EF4-FFF2-40B4-BE49-F238E27FC236}">
                <a16:creationId xmlns:a16="http://schemas.microsoft.com/office/drawing/2014/main" id="{DA0DB5B8-452E-1F49-25B6-B7A4A314C0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4900" y="3833554"/>
            <a:ext cx="576000" cy="576000"/>
          </a:xfrm>
          <a:prstGeom prst="rect">
            <a:avLst/>
          </a:prstGeom>
        </p:spPr>
      </p:pic>
      <p:pic>
        <p:nvPicPr>
          <p:cNvPr id="38" name="Graphic 37" descr="Box">
            <a:extLst>
              <a:ext uri="{FF2B5EF4-FFF2-40B4-BE49-F238E27FC236}">
                <a16:creationId xmlns:a16="http://schemas.microsoft.com/office/drawing/2014/main" id="{4D590FA9-7E6D-079D-0F9D-75430CDF4D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26000" y="4943358"/>
            <a:ext cx="576000" cy="576000"/>
          </a:xfrm>
          <a:prstGeom prst="rect">
            <a:avLst/>
          </a:prstGeom>
        </p:spPr>
      </p:pic>
      <p:pic>
        <p:nvPicPr>
          <p:cNvPr id="40" name="Graphic 39" descr="Paw prints">
            <a:extLst>
              <a:ext uri="{FF2B5EF4-FFF2-40B4-BE49-F238E27FC236}">
                <a16:creationId xmlns:a16="http://schemas.microsoft.com/office/drawing/2014/main" id="{730422C8-CB1C-29F9-1D97-424C76A1750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986000" y="604335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2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Wrap</a:t>
            </a: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up and Data Harvesting</a:t>
            </a:r>
          </a:p>
        </p:txBody>
      </p:sp>
      <p:sp>
        <p:nvSpPr>
          <p:cNvPr id="112" name="Freeform 111">
            <a:extLst>
              <a:ext uri="{FF2B5EF4-FFF2-40B4-BE49-F238E27FC236}">
                <a16:creationId xmlns:a16="http://schemas.microsoft.com/office/drawing/2014/main" id="{DC795167-C365-4984-22A6-22E26D0C85F9}"/>
              </a:ext>
            </a:extLst>
          </p:cNvPr>
          <p:cNvSpPr/>
          <p:nvPr/>
        </p:nvSpPr>
        <p:spPr>
          <a:xfrm>
            <a:off x="2457450" y="1644650"/>
            <a:ext cx="3956050" cy="1987550"/>
          </a:xfrm>
          <a:custGeom>
            <a:avLst/>
            <a:gdLst>
              <a:gd name="connsiteX0" fmla="*/ 670997 w 3956050"/>
              <a:gd name="connsiteY0" fmla="*/ 0 h 1987550"/>
              <a:gd name="connsiteX1" fmla="*/ 3613150 w 3956050"/>
              <a:gd name="connsiteY1" fmla="*/ 0 h 1987550"/>
              <a:gd name="connsiteX2" fmla="*/ 3613150 w 3956050"/>
              <a:gd name="connsiteY2" fmla="*/ 765175 h 1987550"/>
              <a:gd name="connsiteX3" fmla="*/ 3727450 w 3956050"/>
              <a:gd name="connsiteY3" fmla="*/ 765175 h 1987550"/>
              <a:gd name="connsiteX4" fmla="*/ 3956050 w 3956050"/>
              <a:gd name="connsiteY4" fmla="*/ 993775 h 1987550"/>
              <a:gd name="connsiteX5" fmla="*/ 3727450 w 3956050"/>
              <a:gd name="connsiteY5" fmla="*/ 1222375 h 1987550"/>
              <a:gd name="connsiteX6" fmla="*/ 3613150 w 3956050"/>
              <a:gd name="connsiteY6" fmla="*/ 1222375 h 1987550"/>
              <a:gd name="connsiteX7" fmla="*/ 3613150 w 3956050"/>
              <a:gd name="connsiteY7" fmla="*/ 1987550 h 1987550"/>
              <a:gd name="connsiteX8" fmla="*/ 2035175 w 3956050"/>
              <a:gd name="connsiteY8" fmla="*/ 1987550 h 1987550"/>
              <a:gd name="connsiteX9" fmla="*/ 2035175 w 3956050"/>
              <a:gd name="connsiteY9" fmla="*/ 1924050 h 1987550"/>
              <a:gd name="connsiteX10" fmla="*/ 1806575 w 3956050"/>
              <a:gd name="connsiteY10" fmla="*/ 1695450 h 1987550"/>
              <a:gd name="connsiteX11" fmla="*/ 1577975 w 3956050"/>
              <a:gd name="connsiteY11" fmla="*/ 1924050 h 1987550"/>
              <a:gd name="connsiteX12" fmla="*/ 1577975 w 3956050"/>
              <a:gd name="connsiteY12" fmla="*/ 1987550 h 1987550"/>
              <a:gd name="connsiteX13" fmla="*/ 0 w 3956050"/>
              <a:gd name="connsiteY13" fmla="*/ 1987550 h 1987550"/>
              <a:gd name="connsiteX14" fmla="*/ 0 w 3956050"/>
              <a:gd name="connsiteY14" fmla="*/ 670997 h 1987550"/>
              <a:gd name="connsiteX15" fmla="*/ 670997 w 3956050"/>
              <a:gd name="connsiteY15" fmla="*/ 0 h 19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56050" h="1987550">
                <a:moveTo>
                  <a:pt x="670997" y="0"/>
                </a:moveTo>
                <a:lnTo>
                  <a:pt x="3613150" y="0"/>
                </a:lnTo>
                <a:lnTo>
                  <a:pt x="3613150" y="765175"/>
                </a:lnTo>
                <a:lnTo>
                  <a:pt x="3727450" y="765175"/>
                </a:lnTo>
                <a:cubicBezTo>
                  <a:pt x="3853702" y="765175"/>
                  <a:pt x="3956050" y="867523"/>
                  <a:pt x="3956050" y="993775"/>
                </a:cubicBezTo>
                <a:cubicBezTo>
                  <a:pt x="3956050" y="1120027"/>
                  <a:pt x="3853702" y="1222375"/>
                  <a:pt x="3727450" y="1222375"/>
                </a:cubicBezTo>
                <a:lnTo>
                  <a:pt x="3613150" y="1222375"/>
                </a:lnTo>
                <a:lnTo>
                  <a:pt x="3613150" y="1987550"/>
                </a:lnTo>
                <a:lnTo>
                  <a:pt x="2035175" y="1987550"/>
                </a:lnTo>
                <a:lnTo>
                  <a:pt x="2035175" y="1924050"/>
                </a:lnTo>
                <a:cubicBezTo>
                  <a:pt x="2035175" y="1797798"/>
                  <a:pt x="1932827" y="1695450"/>
                  <a:pt x="1806575" y="1695450"/>
                </a:cubicBezTo>
                <a:cubicBezTo>
                  <a:pt x="1680323" y="1695450"/>
                  <a:pt x="1577975" y="1797798"/>
                  <a:pt x="1577975" y="1924050"/>
                </a:cubicBezTo>
                <a:lnTo>
                  <a:pt x="1577975" y="1987550"/>
                </a:lnTo>
                <a:lnTo>
                  <a:pt x="0" y="1987550"/>
                </a:lnTo>
                <a:lnTo>
                  <a:pt x="0" y="670997"/>
                </a:lnTo>
                <a:cubicBezTo>
                  <a:pt x="0" y="300416"/>
                  <a:pt x="300416" y="0"/>
                  <a:pt x="670997" y="0"/>
                </a:cubicBezTo>
                <a:close/>
              </a:path>
            </a:pathLst>
          </a:custGeom>
          <a:solidFill>
            <a:srgbClr val="0099DC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SE" sz="2400" dirty="0"/>
          </a:p>
        </p:txBody>
      </p:sp>
      <p:sp>
        <p:nvSpPr>
          <p:cNvPr id="114" name="Freeform 113">
            <a:extLst>
              <a:ext uri="{FF2B5EF4-FFF2-40B4-BE49-F238E27FC236}">
                <a16:creationId xmlns:a16="http://schemas.microsoft.com/office/drawing/2014/main" id="{B3E1EA3A-9D09-CF5A-2BBD-A1F78231E4DE}"/>
              </a:ext>
            </a:extLst>
          </p:cNvPr>
          <p:cNvSpPr/>
          <p:nvPr/>
        </p:nvSpPr>
        <p:spPr>
          <a:xfrm>
            <a:off x="6121400" y="1644650"/>
            <a:ext cx="3613150" cy="2279650"/>
          </a:xfrm>
          <a:custGeom>
            <a:avLst/>
            <a:gdLst>
              <a:gd name="connsiteX0" fmla="*/ 0 w 3613150"/>
              <a:gd name="connsiteY0" fmla="*/ 0 h 2279650"/>
              <a:gd name="connsiteX1" fmla="*/ 2942153 w 3613150"/>
              <a:gd name="connsiteY1" fmla="*/ 0 h 2279650"/>
              <a:gd name="connsiteX2" fmla="*/ 3613150 w 3613150"/>
              <a:gd name="connsiteY2" fmla="*/ 670997 h 2279650"/>
              <a:gd name="connsiteX3" fmla="*/ 3613150 w 3613150"/>
              <a:gd name="connsiteY3" fmla="*/ 1987550 h 2279650"/>
              <a:gd name="connsiteX4" fmla="*/ 2035177 w 3613150"/>
              <a:gd name="connsiteY4" fmla="*/ 1987550 h 2279650"/>
              <a:gd name="connsiteX5" fmla="*/ 2035177 w 3613150"/>
              <a:gd name="connsiteY5" fmla="*/ 2051050 h 2279650"/>
              <a:gd name="connsiteX6" fmla="*/ 1806577 w 3613150"/>
              <a:gd name="connsiteY6" fmla="*/ 2279650 h 2279650"/>
              <a:gd name="connsiteX7" fmla="*/ 1577977 w 3613150"/>
              <a:gd name="connsiteY7" fmla="*/ 2051050 h 2279650"/>
              <a:gd name="connsiteX8" fmla="*/ 1577977 w 3613150"/>
              <a:gd name="connsiteY8" fmla="*/ 1987550 h 2279650"/>
              <a:gd name="connsiteX9" fmla="*/ 0 w 3613150"/>
              <a:gd name="connsiteY9" fmla="*/ 1987550 h 2279650"/>
              <a:gd name="connsiteX10" fmla="*/ 0 w 3613150"/>
              <a:gd name="connsiteY10" fmla="*/ 1222375 h 2279650"/>
              <a:gd name="connsiteX11" fmla="*/ 63500 w 3613150"/>
              <a:gd name="connsiteY11" fmla="*/ 1222375 h 2279650"/>
              <a:gd name="connsiteX12" fmla="*/ 292100 w 3613150"/>
              <a:gd name="connsiteY12" fmla="*/ 993775 h 2279650"/>
              <a:gd name="connsiteX13" fmla="*/ 63500 w 3613150"/>
              <a:gd name="connsiteY13" fmla="*/ 765175 h 2279650"/>
              <a:gd name="connsiteX14" fmla="*/ 0 w 3613150"/>
              <a:gd name="connsiteY14" fmla="*/ 765175 h 227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13150" h="2279650">
                <a:moveTo>
                  <a:pt x="0" y="0"/>
                </a:moveTo>
                <a:lnTo>
                  <a:pt x="2942153" y="0"/>
                </a:lnTo>
                <a:cubicBezTo>
                  <a:pt x="3312734" y="0"/>
                  <a:pt x="3613150" y="300416"/>
                  <a:pt x="3613150" y="670997"/>
                </a:cubicBezTo>
                <a:lnTo>
                  <a:pt x="3613150" y="1987550"/>
                </a:lnTo>
                <a:lnTo>
                  <a:pt x="2035177" y="1987550"/>
                </a:lnTo>
                <a:lnTo>
                  <a:pt x="2035177" y="2051050"/>
                </a:lnTo>
                <a:cubicBezTo>
                  <a:pt x="2035177" y="2177302"/>
                  <a:pt x="1932829" y="2279650"/>
                  <a:pt x="1806577" y="2279650"/>
                </a:cubicBezTo>
                <a:cubicBezTo>
                  <a:pt x="1680325" y="2279650"/>
                  <a:pt x="1577977" y="2177302"/>
                  <a:pt x="1577977" y="2051050"/>
                </a:cubicBezTo>
                <a:lnTo>
                  <a:pt x="1577977" y="1987550"/>
                </a:lnTo>
                <a:lnTo>
                  <a:pt x="0" y="1987550"/>
                </a:lnTo>
                <a:lnTo>
                  <a:pt x="0" y="1222375"/>
                </a:lnTo>
                <a:lnTo>
                  <a:pt x="63500" y="1222375"/>
                </a:lnTo>
                <a:cubicBezTo>
                  <a:pt x="189752" y="1222375"/>
                  <a:pt x="292100" y="1120027"/>
                  <a:pt x="292100" y="993775"/>
                </a:cubicBezTo>
                <a:cubicBezTo>
                  <a:pt x="292100" y="867523"/>
                  <a:pt x="189752" y="765175"/>
                  <a:pt x="63500" y="765175"/>
                </a:cubicBezTo>
                <a:lnTo>
                  <a:pt x="0" y="765175"/>
                </a:lnTo>
                <a:close/>
              </a:path>
            </a:pathLst>
          </a:custGeom>
          <a:solidFill>
            <a:srgbClr val="007AB6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SE" sz="2400" dirty="0"/>
          </a:p>
        </p:txBody>
      </p:sp>
      <p:sp>
        <p:nvSpPr>
          <p:cNvPr id="119" name="Freeform 118">
            <a:extLst>
              <a:ext uri="{FF2B5EF4-FFF2-40B4-BE49-F238E27FC236}">
                <a16:creationId xmlns:a16="http://schemas.microsoft.com/office/drawing/2014/main" id="{009B2C28-6890-CBDD-4A3C-4306EA2C96C3}"/>
              </a:ext>
            </a:extLst>
          </p:cNvPr>
          <p:cNvSpPr/>
          <p:nvPr/>
        </p:nvSpPr>
        <p:spPr>
          <a:xfrm>
            <a:off x="2457450" y="3340100"/>
            <a:ext cx="3613150" cy="2330450"/>
          </a:xfrm>
          <a:custGeom>
            <a:avLst/>
            <a:gdLst>
              <a:gd name="connsiteX0" fmla="*/ 1806575 w 3613150"/>
              <a:gd name="connsiteY0" fmla="*/ 0 h 2330450"/>
              <a:gd name="connsiteX1" fmla="*/ 2035175 w 3613150"/>
              <a:gd name="connsiteY1" fmla="*/ 228600 h 2330450"/>
              <a:gd name="connsiteX2" fmla="*/ 2035175 w 3613150"/>
              <a:gd name="connsiteY2" fmla="*/ 342900 h 2330450"/>
              <a:gd name="connsiteX3" fmla="*/ 3613150 w 3613150"/>
              <a:gd name="connsiteY3" fmla="*/ 342900 h 2330450"/>
              <a:gd name="connsiteX4" fmla="*/ 3613150 w 3613150"/>
              <a:gd name="connsiteY4" fmla="*/ 1108075 h 2330450"/>
              <a:gd name="connsiteX5" fmla="*/ 3575050 w 3613150"/>
              <a:gd name="connsiteY5" fmla="*/ 1108075 h 2330450"/>
              <a:gd name="connsiteX6" fmla="*/ 3346450 w 3613150"/>
              <a:gd name="connsiteY6" fmla="*/ 1336675 h 2330450"/>
              <a:gd name="connsiteX7" fmla="*/ 3575050 w 3613150"/>
              <a:gd name="connsiteY7" fmla="*/ 1565275 h 2330450"/>
              <a:gd name="connsiteX8" fmla="*/ 3613150 w 3613150"/>
              <a:gd name="connsiteY8" fmla="*/ 1565275 h 2330450"/>
              <a:gd name="connsiteX9" fmla="*/ 3613150 w 3613150"/>
              <a:gd name="connsiteY9" fmla="*/ 2330450 h 2330450"/>
              <a:gd name="connsiteX10" fmla="*/ 670997 w 3613150"/>
              <a:gd name="connsiteY10" fmla="*/ 2330450 h 2330450"/>
              <a:gd name="connsiteX11" fmla="*/ 0 w 3613150"/>
              <a:gd name="connsiteY11" fmla="*/ 1659453 h 2330450"/>
              <a:gd name="connsiteX12" fmla="*/ 0 w 3613150"/>
              <a:gd name="connsiteY12" fmla="*/ 342900 h 2330450"/>
              <a:gd name="connsiteX13" fmla="*/ 1577975 w 3613150"/>
              <a:gd name="connsiteY13" fmla="*/ 342900 h 2330450"/>
              <a:gd name="connsiteX14" fmla="*/ 1577975 w 3613150"/>
              <a:gd name="connsiteY14" fmla="*/ 228600 h 2330450"/>
              <a:gd name="connsiteX15" fmla="*/ 1806575 w 3613150"/>
              <a:gd name="connsiteY15" fmla="*/ 0 h 233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13150" h="2330450">
                <a:moveTo>
                  <a:pt x="1806575" y="0"/>
                </a:moveTo>
                <a:cubicBezTo>
                  <a:pt x="1932827" y="0"/>
                  <a:pt x="2035175" y="102348"/>
                  <a:pt x="2035175" y="228600"/>
                </a:cubicBezTo>
                <a:lnTo>
                  <a:pt x="2035175" y="342900"/>
                </a:lnTo>
                <a:lnTo>
                  <a:pt x="3613150" y="342900"/>
                </a:lnTo>
                <a:lnTo>
                  <a:pt x="3613150" y="1108075"/>
                </a:lnTo>
                <a:lnTo>
                  <a:pt x="3575050" y="1108075"/>
                </a:lnTo>
                <a:cubicBezTo>
                  <a:pt x="3448798" y="1108075"/>
                  <a:pt x="3346450" y="1210423"/>
                  <a:pt x="3346450" y="1336675"/>
                </a:cubicBezTo>
                <a:cubicBezTo>
                  <a:pt x="3346450" y="1462927"/>
                  <a:pt x="3448798" y="1565275"/>
                  <a:pt x="3575050" y="1565275"/>
                </a:cubicBezTo>
                <a:lnTo>
                  <a:pt x="3613150" y="1565275"/>
                </a:lnTo>
                <a:lnTo>
                  <a:pt x="3613150" y="2330450"/>
                </a:lnTo>
                <a:lnTo>
                  <a:pt x="670997" y="2330450"/>
                </a:lnTo>
                <a:cubicBezTo>
                  <a:pt x="300416" y="2330450"/>
                  <a:pt x="0" y="2030034"/>
                  <a:pt x="0" y="1659453"/>
                </a:cubicBezTo>
                <a:lnTo>
                  <a:pt x="0" y="342900"/>
                </a:lnTo>
                <a:lnTo>
                  <a:pt x="1577975" y="342900"/>
                </a:lnTo>
                <a:lnTo>
                  <a:pt x="1577975" y="228600"/>
                </a:lnTo>
                <a:cubicBezTo>
                  <a:pt x="1577975" y="102348"/>
                  <a:pt x="1680323" y="0"/>
                  <a:pt x="1806575" y="0"/>
                </a:cubicBezTo>
                <a:close/>
              </a:path>
            </a:pathLst>
          </a:custGeom>
          <a:solidFill>
            <a:srgbClr val="00568E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SE"/>
          </a:p>
        </p:txBody>
      </p:sp>
      <p:sp>
        <p:nvSpPr>
          <p:cNvPr id="118" name="Freeform 117">
            <a:extLst>
              <a:ext uri="{FF2B5EF4-FFF2-40B4-BE49-F238E27FC236}">
                <a16:creationId xmlns:a16="http://schemas.microsoft.com/office/drawing/2014/main" id="{7D6B90EA-48A6-5DA2-BA17-40A4029EA50D}"/>
              </a:ext>
            </a:extLst>
          </p:cNvPr>
          <p:cNvSpPr/>
          <p:nvPr/>
        </p:nvSpPr>
        <p:spPr>
          <a:xfrm>
            <a:off x="5803900" y="3683000"/>
            <a:ext cx="3930650" cy="1987550"/>
          </a:xfrm>
          <a:custGeom>
            <a:avLst/>
            <a:gdLst>
              <a:gd name="connsiteX0" fmla="*/ 317500 w 3930650"/>
              <a:gd name="connsiteY0" fmla="*/ 0 h 1987550"/>
              <a:gd name="connsiteX1" fmla="*/ 1895477 w 3930650"/>
              <a:gd name="connsiteY1" fmla="*/ 0 h 1987550"/>
              <a:gd name="connsiteX2" fmla="*/ 1895477 w 3930650"/>
              <a:gd name="connsiteY2" fmla="*/ 12700 h 1987550"/>
              <a:gd name="connsiteX3" fmla="*/ 2124077 w 3930650"/>
              <a:gd name="connsiteY3" fmla="*/ 241300 h 1987550"/>
              <a:gd name="connsiteX4" fmla="*/ 2352677 w 3930650"/>
              <a:gd name="connsiteY4" fmla="*/ 12700 h 1987550"/>
              <a:gd name="connsiteX5" fmla="*/ 2352677 w 3930650"/>
              <a:gd name="connsiteY5" fmla="*/ 0 h 1987550"/>
              <a:gd name="connsiteX6" fmla="*/ 3930650 w 3930650"/>
              <a:gd name="connsiteY6" fmla="*/ 0 h 1987550"/>
              <a:gd name="connsiteX7" fmla="*/ 3930650 w 3930650"/>
              <a:gd name="connsiteY7" fmla="*/ 1316553 h 1987550"/>
              <a:gd name="connsiteX8" fmla="*/ 3259653 w 3930650"/>
              <a:gd name="connsiteY8" fmla="*/ 1987550 h 1987550"/>
              <a:gd name="connsiteX9" fmla="*/ 317500 w 3930650"/>
              <a:gd name="connsiteY9" fmla="*/ 1987550 h 1987550"/>
              <a:gd name="connsiteX10" fmla="*/ 317500 w 3930650"/>
              <a:gd name="connsiteY10" fmla="*/ 1222375 h 1987550"/>
              <a:gd name="connsiteX11" fmla="*/ 228600 w 3930650"/>
              <a:gd name="connsiteY11" fmla="*/ 1222375 h 1987550"/>
              <a:gd name="connsiteX12" fmla="*/ 0 w 3930650"/>
              <a:gd name="connsiteY12" fmla="*/ 993775 h 1987550"/>
              <a:gd name="connsiteX13" fmla="*/ 228600 w 3930650"/>
              <a:gd name="connsiteY13" fmla="*/ 765175 h 1987550"/>
              <a:gd name="connsiteX14" fmla="*/ 317500 w 3930650"/>
              <a:gd name="connsiteY14" fmla="*/ 765175 h 19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0650" h="1987550">
                <a:moveTo>
                  <a:pt x="317500" y="0"/>
                </a:moveTo>
                <a:lnTo>
                  <a:pt x="1895477" y="0"/>
                </a:lnTo>
                <a:lnTo>
                  <a:pt x="1895477" y="12700"/>
                </a:lnTo>
                <a:cubicBezTo>
                  <a:pt x="1895477" y="138952"/>
                  <a:pt x="1997825" y="241300"/>
                  <a:pt x="2124077" y="241300"/>
                </a:cubicBezTo>
                <a:cubicBezTo>
                  <a:pt x="2250329" y="241300"/>
                  <a:pt x="2352677" y="138952"/>
                  <a:pt x="2352677" y="12700"/>
                </a:cubicBezTo>
                <a:lnTo>
                  <a:pt x="2352677" y="0"/>
                </a:lnTo>
                <a:lnTo>
                  <a:pt x="3930650" y="0"/>
                </a:lnTo>
                <a:lnTo>
                  <a:pt x="3930650" y="1316553"/>
                </a:lnTo>
                <a:cubicBezTo>
                  <a:pt x="3930650" y="1687134"/>
                  <a:pt x="3630234" y="1987550"/>
                  <a:pt x="3259653" y="1987550"/>
                </a:cubicBezTo>
                <a:lnTo>
                  <a:pt x="317500" y="1987550"/>
                </a:lnTo>
                <a:lnTo>
                  <a:pt x="317500" y="1222375"/>
                </a:lnTo>
                <a:lnTo>
                  <a:pt x="228600" y="1222375"/>
                </a:lnTo>
                <a:cubicBezTo>
                  <a:pt x="102348" y="1222375"/>
                  <a:pt x="0" y="1120027"/>
                  <a:pt x="0" y="993775"/>
                </a:cubicBezTo>
                <a:cubicBezTo>
                  <a:pt x="0" y="867523"/>
                  <a:pt x="102348" y="765175"/>
                  <a:pt x="228600" y="765175"/>
                </a:cubicBezTo>
                <a:lnTo>
                  <a:pt x="317500" y="765175"/>
                </a:lnTo>
                <a:close/>
              </a:path>
            </a:pathLst>
          </a:custGeom>
          <a:solidFill>
            <a:srgbClr val="003365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SE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5993B4A-B7A7-4FE3-5967-AAD36341A2AA}"/>
              </a:ext>
            </a:extLst>
          </p:cNvPr>
          <p:cNvSpPr txBox="1"/>
          <p:nvPr/>
        </p:nvSpPr>
        <p:spPr>
          <a:xfrm>
            <a:off x="2936280" y="2413634"/>
            <a:ext cx="2706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2400" dirty="0">
                <a:solidFill>
                  <a:schemeClr val="bg1"/>
                </a:solidFill>
              </a:rPr>
              <a:t>Feedback Survey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1190563-E351-4AA3-747C-4D43150594E3}"/>
              </a:ext>
            </a:extLst>
          </p:cNvPr>
          <p:cNvSpPr txBox="1"/>
          <p:nvPr/>
        </p:nvSpPr>
        <p:spPr>
          <a:xfrm>
            <a:off x="6720879" y="2413634"/>
            <a:ext cx="2706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2400" dirty="0">
                <a:solidFill>
                  <a:schemeClr val="bg1"/>
                </a:solidFill>
              </a:rPr>
              <a:t>Experiment Report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59D9B49-9AC0-5F78-A662-5D88D27D0384}"/>
              </a:ext>
            </a:extLst>
          </p:cNvPr>
          <p:cNvSpPr txBox="1"/>
          <p:nvPr/>
        </p:nvSpPr>
        <p:spPr>
          <a:xfrm>
            <a:off x="2936280" y="4420542"/>
            <a:ext cx="2706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2400" dirty="0">
                <a:solidFill>
                  <a:schemeClr val="bg1"/>
                </a:solidFill>
              </a:rPr>
              <a:t>Data DOIs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7417D0E-CE37-3893-67A1-29F4809F8994}"/>
              </a:ext>
            </a:extLst>
          </p:cNvPr>
          <p:cNvSpPr txBox="1"/>
          <p:nvPr/>
        </p:nvSpPr>
        <p:spPr>
          <a:xfrm>
            <a:off x="6574829" y="4420541"/>
            <a:ext cx="2706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2400" dirty="0">
                <a:solidFill>
                  <a:schemeClr val="bg1"/>
                </a:solidFill>
              </a:rPr>
              <a:t>Publication DOIs</a:t>
            </a:r>
          </a:p>
        </p:txBody>
      </p:sp>
    </p:spTree>
    <p:extLst>
      <p:ext uri="{BB962C8B-B14F-4D97-AF65-F5344CB8AC3E}">
        <p14:creationId xmlns:p14="http://schemas.microsoft.com/office/powerpoint/2010/main" val="371326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8097</TotalTime>
  <Words>409</Words>
  <Application>Microsoft Macintosh PowerPoint</Application>
  <PresentationFormat>Widescreen</PresentationFormat>
  <Paragraphs>128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Supporting the Users via the User Office</vt:lpstr>
      <vt:lpstr>The Research Coordination Office</vt:lpstr>
      <vt:lpstr>The User Journey</vt:lpstr>
      <vt:lpstr>User Office Software</vt:lpstr>
      <vt:lpstr>PowerPoint Presentation</vt:lpstr>
      <vt:lpstr>Proposal Management</vt:lpstr>
      <vt:lpstr>Scheduling</vt:lpstr>
      <vt:lpstr>Experiment Planning</vt:lpstr>
      <vt:lpstr>Wrap up and Data Harvesting</vt:lpstr>
      <vt:lpstr>Owning the Journey</vt:lpstr>
      <vt:lpstr>Finish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 Hiess</dc:creator>
  <cp:lastModifiedBy>Carina Lobley</cp:lastModifiedBy>
  <cp:revision>69</cp:revision>
  <cp:lastPrinted>2019-03-08T10:27:30Z</cp:lastPrinted>
  <dcterms:created xsi:type="dcterms:W3CDTF">2021-05-18T07:41:35Z</dcterms:created>
  <dcterms:modified xsi:type="dcterms:W3CDTF">2024-10-22T07:44:49Z</dcterms:modified>
</cp:coreProperties>
</file>