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5" r:id="rId4"/>
    <p:sldId id="266" r:id="rId5"/>
    <p:sldId id="267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3BDA1-5583-49E0-8C86-2CA703B49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D053E-4A96-444F-BFA7-45454BF96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A23D4-C845-40B9-9B0D-5BC836F24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509FD-1A3B-4C7D-982D-3076D2122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B59D9-1EB4-4E51-8F60-5DA31DB3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91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57FFA-EC38-4FEC-B460-C373FF01E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A82C2-DE35-481E-B01E-58D013F39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11F0-EB85-4FE5-B8B6-55E265CC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106A2-7B7B-48FF-8B17-F8AC8560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21970-08BE-4C52-8B1B-A75AE919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812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494E7-00CA-4EE3-958C-454502BFC5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201AD-B1EC-4A5C-A7EB-EAB739A47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85396-3C22-454C-84B1-209C3A6E3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EFA19-6ADE-4788-9BF7-6706C0453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49919-D360-4FCC-A159-FDDB3AE9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21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85072-FA66-449E-A475-35F8A33F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3D18C-7FE4-4ED4-B916-5612301CC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453D6-7077-44A2-8BB3-9BB309289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16252-71AB-40D4-8777-294150C22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53C1F-DBD1-4AE5-A846-E097E8E4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865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F1E9D-34AF-432E-A474-93153473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FC262-6A19-44A2-B456-FEAEA4BEA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6820D-148F-4B92-8A1D-334C23823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F0A7C-8F27-4F4D-A00D-C7AAA585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B7D13-BD16-4253-9BF7-783F6F5E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538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CEAF5-67C4-4017-A7A8-C6C4334B6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3FE67-F21F-4E79-85C8-E20A20129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69E77-9E90-493D-BEC3-EC469FD7E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25B1A-7145-46CE-80D9-4644269FD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E841E-9E91-4551-8FC4-1E3D349F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8A911-D335-4FA9-B8C5-7E883A22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27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E70A7-ED61-43E9-8297-CF8DD92F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8877C-3CAF-4E8E-8B51-E8F328D9C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F60576-69F3-4E03-BE18-532739B42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A1EDA1-FDA2-4CDE-8D00-0E60E020F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7305B-57E2-442D-AF0F-684AA48C2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E50B8-A2D8-4980-A834-ABAC3FA0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7C6996-C8ED-424D-9084-315E88466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5EC11A-41D5-440F-86A7-735F45F0A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810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0D833-4DAD-4C36-8E68-9D1E63213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C6EB7-F0B3-4FBD-B450-F44DE87D7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5E6CA5-4405-4F7D-BA08-197B212B4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8B292-2203-4EB3-BC2C-D0485473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009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F39EAE-E3AE-44B6-8FED-F1843324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D6BCBD-0FE7-4879-B631-6D65923CD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FBA87-F6EB-4110-8058-31C63706C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812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40977-6FED-4403-8B00-949216E5A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92493-3E5E-481E-9AC7-D31C314FE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439F2-84F0-4FBF-B68F-223B8F168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1A3AD-8109-4E38-BB8B-FB6A4CB3E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3F205-CBEA-4474-9438-BF396F364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DEA656-7757-41A7-A239-91E9D21A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92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91FD4-4C69-43C8-9D61-D1173E250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63748C-8119-46BE-8B5D-4B8D049B64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14B89-D7D3-469E-82DA-8FB1E1ED7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159C06-E86B-4197-AB3A-3617E5629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E60DE-D8B0-4CA7-93DF-F346DA559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E82A8-1059-43AD-B569-AA3EBBE8E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023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9DD823-CF33-4E3B-BE69-6A00A92DB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545AE-0CD0-4C7E-8C63-4096366F4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401F6-A234-467D-A66C-ED6CBE3A5B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F80DB-8D63-4E3B-8A60-E79CB368D35D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B0613-0A6D-4866-8B29-A2C29334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868FC-EBCB-43BC-99E3-1B84CA993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AD242-5D5D-4841-8438-1A31A45728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42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6128C-47C3-49E7-B8D1-631C2EEE3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474"/>
            <a:ext cx="10515600" cy="5658489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9D5A1A1-6B67-490F-BDB9-C645B1A563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brightnessContrast brigh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88925"/>
            <a:ext cx="12192000" cy="62801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D988514-5EC0-4AD1-A87A-64E0F4D073DD}"/>
              </a:ext>
            </a:extLst>
          </p:cNvPr>
          <p:cNvSpPr txBox="1"/>
          <p:nvPr/>
        </p:nvSpPr>
        <p:spPr>
          <a:xfrm>
            <a:off x="1291471" y="3912125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Source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90CD5F-52B6-48A4-86BE-7FA51286B82F}"/>
              </a:ext>
            </a:extLst>
          </p:cNvPr>
          <p:cNvSpPr txBox="1"/>
          <p:nvPr/>
        </p:nvSpPr>
        <p:spPr>
          <a:xfrm>
            <a:off x="2271860" y="3727459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Monolith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179823-4C17-4154-8F5E-4CA548052E1B}"/>
              </a:ext>
            </a:extLst>
          </p:cNvPr>
          <p:cNvSpPr txBox="1"/>
          <p:nvPr/>
        </p:nvSpPr>
        <p:spPr>
          <a:xfrm>
            <a:off x="3704735" y="2978386"/>
            <a:ext cx="1485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Straight guide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7E2A65-63F8-43C8-BD22-EC6648B52978}"/>
              </a:ext>
            </a:extLst>
          </p:cNvPr>
          <p:cNvSpPr txBox="1"/>
          <p:nvPr/>
        </p:nvSpPr>
        <p:spPr>
          <a:xfrm>
            <a:off x="7918515" y="1150070"/>
            <a:ext cx="154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Elliptical</a:t>
            </a:r>
            <a:r>
              <a:rPr lang="sv-SE" dirty="0">
                <a:solidFill>
                  <a:srgbClr val="FF0000"/>
                </a:solidFill>
              </a:rPr>
              <a:t> guide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722E14-16A7-4D46-9060-153F0124174F}"/>
              </a:ext>
            </a:extLst>
          </p:cNvPr>
          <p:cNvSpPr txBox="1"/>
          <p:nvPr/>
        </p:nvSpPr>
        <p:spPr>
          <a:xfrm>
            <a:off x="838200" y="1027522"/>
            <a:ext cx="323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Beam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geometry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being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evaluated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4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E40C4-0CCE-400E-B745-F70C16E1E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Straight guide m=3.25 omega=0.9, </a:t>
            </a:r>
            <a:r>
              <a:rPr lang="sv-SE" sz="3200" dirty="0" err="1"/>
              <a:t>followed</a:t>
            </a:r>
            <a:r>
              <a:rPr lang="sv-SE" sz="3200" dirty="0"/>
              <a:t> by </a:t>
            </a:r>
            <a:r>
              <a:rPr lang="sv-SE" sz="3200" dirty="0" err="1"/>
              <a:t>elliptical</a:t>
            </a:r>
            <a:r>
              <a:rPr lang="sv-SE" sz="3200" dirty="0"/>
              <a:t> guide </a:t>
            </a:r>
            <a:r>
              <a:rPr lang="sv-SE" sz="3200" dirty="0" err="1"/>
              <a:t>with</a:t>
            </a:r>
            <a:r>
              <a:rPr lang="sv-SE" sz="3200" dirty="0"/>
              <a:t> </a:t>
            </a:r>
            <a:r>
              <a:rPr lang="sv-SE" sz="3200" dirty="0" err="1"/>
              <a:t>entrance</a:t>
            </a:r>
            <a:r>
              <a:rPr lang="sv-SE" sz="3200" dirty="0"/>
              <a:t> and exit dimensions 0.2mx0.2m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F7F4D-53B7-4A70-98A8-5C10334D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8505"/>
            <a:ext cx="10515600" cy="4351338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sz="1600" dirty="0"/>
              <a:t>*</a:t>
            </a:r>
            <a:r>
              <a:rPr lang="sv-SE" sz="1600" dirty="0" err="1"/>
              <a:t>Refers</a:t>
            </a:r>
            <a:r>
              <a:rPr lang="sv-SE" sz="1600" dirty="0"/>
              <a:t> to </a:t>
            </a:r>
            <a:r>
              <a:rPr lang="sv-SE" sz="1600" dirty="0" err="1"/>
              <a:t>how</a:t>
            </a:r>
            <a:r>
              <a:rPr lang="sv-SE" sz="1600" dirty="0"/>
              <a:t> </a:t>
            </a:r>
            <a:r>
              <a:rPr lang="sv-SE" sz="1600" dirty="0" err="1"/>
              <a:t>large</a:t>
            </a:r>
            <a:r>
              <a:rPr lang="sv-SE" sz="1600" dirty="0"/>
              <a:t> a </a:t>
            </a:r>
            <a:r>
              <a:rPr lang="sv-SE" sz="1600" dirty="0" err="1"/>
              <a:t>percentage</a:t>
            </a:r>
            <a:r>
              <a:rPr lang="sv-SE" sz="1600" dirty="0"/>
              <a:t> </a:t>
            </a:r>
            <a:r>
              <a:rPr lang="sv-SE" sz="1600" dirty="0" err="1"/>
              <a:t>of</a:t>
            </a:r>
            <a:r>
              <a:rPr lang="sv-SE" sz="1600" dirty="0"/>
              <a:t> the total </a:t>
            </a:r>
            <a:r>
              <a:rPr lang="sv-SE" sz="1600" dirty="0" err="1"/>
              <a:t>intensity</a:t>
            </a:r>
            <a:r>
              <a:rPr lang="sv-SE" sz="1600" dirty="0"/>
              <a:t> is </a:t>
            </a:r>
            <a:r>
              <a:rPr lang="sv-SE" sz="1600" dirty="0" err="1"/>
              <a:t>contributed</a:t>
            </a:r>
            <a:r>
              <a:rPr lang="sv-SE" sz="1600" dirty="0"/>
              <a:t> by neutrons </a:t>
            </a:r>
            <a:r>
              <a:rPr lang="sv-SE" sz="1600" dirty="0" err="1"/>
              <a:t>with</a:t>
            </a:r>
            <a:r>
              <a:rPr lang="sv-SE" sz="1600" dirty="0"/>
              <a:t> </a:t>
            </a:r>
            <a:r>
              <a:rPr lang="sv-SE" sz="1600" dirty="0" err="1"/>
              <a:t>wavelength</a:t>
            </a:r>
            <a:r>
              <a:rPr lang="sv-SE" sz="1600" dirty="0"/>
              <a:t> 8.85 Å to 8.95 Å</a:t>
            </a:r>
          </a:p>
          <a:p>
            <a:pPr marL="0" indent="0">
              <a:buNone/>
            </a:pPr>
            <a:r>
              <a:rPr lang="sv-SE" sz="1600" dirty="0"/>
              <a:t>** flux is </a:t>
            </a:r>
            <a:r>
              <a:rPr lang="sv-SE" sz="1600" dirty="0" err="1"/>
              <a:t>calculated</a:t>
            </a:r>
            <a:r>
              <a:rPr lang="sv-SE" sz="1600" dirty="0"/>
              <a:t> by </a:t>
            </a:r>
            <a:r>
              <a:rPr lang="sv-SE" sz="1600" dirty="0" err="1"/>
              <a:t>taking</a:t>
            </a:r>
            <a:r>
              <a:rPr lang="sv-SE" sz="1600" dirty="0"/>
              <a:t> the </a:t>
            </a:r>
            <a:r>
              <a:rPr lang="sv-SE" sz="1600" dirty="0" err="1"/>
              <a:t>intensity</a:t>
            </a:r>
            <a:r>
              <a:rPr lang="sv-SE" sz="1600" dirty="0"/>
              <a:t> at 8.9Å </a:t>
            </a:r>
            <a:r>
              <a:rPr lang="sv-SE" sz="1600" dirty="0" err="1"/>
              <a:t>divided</a:t>
            </a:r>
            <a:r>
              <a:rPr lang="sv-SE" sz="1600" dirty="0"/>
              <a:t> by the </a:t>
            </a:r>
            <a:r>
              <a:rPr lang="sv-SE" sz="1600" dirty="0" err="1"/>
              <a:t>distance</a:t>
            </a:r>
            <a:r>
              <a:rPr lang="sv-SE" sz="1600" dirty="0"/>
              <a:t> </a:t>
            </a:r>
            <a:r>
              <a:rPr lang="sv-SE" sz="1600" dirty="0" err="1"/>
              <a:t>between</a:t>
            </a:r>
            <a:r>
              <a:rPr lang="sv-SE" sz="1600" dirty="0"/>
              <a:t> bins and </a:t>
            </a:r>
            <a:r>
              <a:rPr lang="sv-SE" sz="1600" dirty="0" err="1"/>
              <a:t>then</a:t>
            </a:r>
            <a:r>
              <a:rPr lang="sv-SE" sz="1600" dirty="0"/>
              <a:t> by area 0.2m*0.2m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1BBABC-7761-4FE4-A16B-22C864C9AA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971495"/>
              </p:ext>
            </p:extLst>
          </p:nvPr>
        </p:nvGraphicFramePr>
        <p:xfrm>
          <a:off x="182880" y="1825625"/>
          <a:ext cx="12966663" cy="258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0596">
                  <a:extLst>
                    <a:ext uri="{9D8B030D-6E8A-4147-A177-3AD203B41FA5}">
                      <a16:colId xmlns:a16="http://schemas.microsoft.com/office/drawing/2014/main" val="2822749453"/>
                    </a:ext>
                  </a:extLst>
                </a:gridCol>
                <a:gridCol w="1841821">
                  <a:extLst>
                    <a:ext uri="{9D8B030D-6E8A-4147-A177-3AD203B41FA5}">
                      <a16:colId xmlns:a16="http://schemas.microsoft.com/office/drawing/2014/main" val="3868028436"/>
                    </a:ext>
                  </a:extLst>
                </a:gridCol>
                <a:gridCol w="1546272">
                  <a:extLst>
                    <a:ext uri="{9D8B030D-6E8A-4147-A177-3AD203B41FA5}">
                      <a16:colId xmlns:a16="http://schemas.microsoft.com/office/drawing/2014/main" val="53776404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12754246"/>
                    </a:ext>
                  </a:extLst>
                </a:gridCol>
                <a:gridCol w="2069432">
                  <a:extLst>
                    <a:ext uri="{9D8B030D-6E8A-4147-A177-3AD203B41FA5}">
                      <a16:colId xmlns:a16="http://schemas.microsoft.com/office/drawing/2014/main" val="2530059550"/>
                    </a:ext>
                  </a:extLst>
                </a:gridCol>
                <a:gridCol w="1419742">
                  <a:extLst>
                    <a:ext uri="{9D8B030D-6E8A-4147-A177-3AD203B41FA5}">
                      <a16:colId xmlns:a16="http://schemas.microsoft.com/office/drawing/2014/main" val="4279056886"/>
                    </a:ext>
                  </a:extLst>
                </a:gridCol>
              </a:tblGrid>
              <a:tr h="185410">
                <a:tc>
                  <a:txBody>
                    <a:bodyPr/>
                    <a:lstStyle/>
                    <a:p>
                      <a:r>
                        <a:rPr lang="sv-SE" dirty="0"/>
                        <a:t>M-</a:t>
                      </a:r>
                      <a:r>
                        <a:rPr lang="sv-SE" dirty="0" err="1"/>
                        <a:t>value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682225"/>
                  </a:ext>
                </a:extLst>
              </a:tr>
              <a:tr h="185410">
                <a:tc>
                  <a:txBody>
                    <a:bodyPr/>
                    <a:lstStyle/>
                    <a:p>
                      <a:r>
                        <a:rPr lang="sv-SE" dirty="0"/>
                        <a:t>Rotation [deg]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209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/>
                        <a:t>Percentage</a:t>
                      </a:r>
                      <a:r>
                        <a:rPr lang="sv-SE" dirty="0"/>
                        <a:t> 8.85-8.95* [%]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8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/>
                        <a:t>Percentage</a:t>
                      </a:r>
                      <a:r>
                        <a:rPr lang="sv-SE" dirty="0"/>
                        <a:t> 8.8-9.0 [%]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831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Flux @ 8.9 Å** [n/s/cm^2/Å]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2.82e7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2.92e7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2.88e7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74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/>
                        <a:t>Normalised</a:t>
                      </a:r>
                      <a:r>
                        <a:rPr lang="sv-SE" dirty="0"/>
                        <a:t> flux @ 8.9 Å [n/s/cm^2/Å/MW]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5.64e6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5.84e6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5.76e6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147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/>
                        <a:t>Divergence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Slide</a:t>
                      </a:r>
                      <a:r>
                        <a:rPr lang="sv-SE" dirty="0"/>
                        <a:t>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Slide</a:t>
                      </a:r>
                      <a:r>
                        <a:rPr lang="sv-SE" dirty="0"/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Slide</a:t>
                      </a:r>
                      <a:r>
                        <a:rPr lang="sv-SE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67646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A832A0A-82C3-4B37-8090-D2B1351E38F9}"/>
              </a:ext>
            </a:extLst>
          </p:cNvPr>
          <p:cNvSpPr txBox="1"/>
          <p:nvPr/>
        </p:nvSpPr>
        <p:spPr>
          <a:xfrm>
            <a:off x="1168924" y="89018"/>
            <a:ext cx="8842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solidFill>
                  <a:srgbClr val="FF0000"/>
                </a:solidFill>
              </a:rPr>
              <a:t>DISCLAIMER: OPTIMISATION STILL ON GOING, VERY PRELIMINARY</a:t>
            </a:r>
          </a:p>
        </p:txBody>
      </p:sp>
    </p:spTree>
    <p:extLst>
      <p:ext uri="{BB962C8B-B14F-4D97-AF65-F5344CB8AC3E}">
        <p14:creationId xmlns:p14="http://schemas.microsoft.com/office/powerpoint/2010/main" val="278922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DD27D-C31C-412F-BA3E-93BE3046B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B724C-2A44-4E41-9D61-D56F1CCF2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85095-9432-4506-BF92-4EED682FF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3700"/>
            <a:ext cx="12192000" cy="6070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3BA845-5B1D-4283-AF87-B95441CCBA9E}"/>
              </a:ext>
            </a:extLst>
          </p:cNvPr>
          <p:cNvSpPr txBox="1"/>
          <p:nvPr/>
        </p:nvSpPr>
        <p:spPr>
          <a:xfrm>
            <a:off x="160255" y="0"/>
            <a:ext cx="243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Rotation is 1.15 </a:t>
            </a:r>
            <a:r>
              <a:rPr lang="sv-SE" dirty="0" err="1">
                <a:solidFill>
                  <a:srgbClr val="FF0000"/>
                </a:solidFill>
              </a:rPr>
              <a:t>degrees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68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27A08-24D1-4732-977E-D3B57A79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1A4C8-C9BB-4A65-A903-334644F8C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0DF3BA-FA83-4E86-96CC-22FB421C2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6400"/>
            <a:ext cx="12192000" cy="6045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B584D4-914E-4701-BC1B-CABD6D8620E5}"/>
              </a:ext>
            </a:extLst>
          </p:cNvPr>
          <p:cNvSpPr txBox="1"/>
          <p:nvPr/>
        </p:nvSpPr>
        <p:spPr>
          <a:xfrm>
            <a:off x="160255" y="0"/>
            <a:ext cx="243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Rotation is 1.15 </a:t>
            </a:r>
            <a:r>
              <a:rPr lang="sv-SE" dirty="0" err="1">
                <a:solidFill>
                  <a:srgbClr val="FF0000"/>
                </a:solidFill>
              </a:rPr>
              <a:t>degrees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938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E5C82-0CFE-4A8A-91B4-A949F2D02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B90F4-A391-4D2C-BB11-A4BB5E3B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F95E5D-A8F2-47E1-A95E-61B3ECE65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825"/>
            <a:ext cx="12192000" cy="61023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BCA80C-3760-4963-90EF-56D966977E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6037" y="1"/>
            <a:ext cx="1775403" cy="7604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578263-6E88-4FBD-9932-C5D6262E1681}"/>
              </a:ext>
            </a:extLst>
          </p:cNvPr>
          <p:cNvSpPr txBox="1"/>
          <p:nvPr/>
        </p:nvSpPr>
        <p:spPr>
          <a:xfrm>
            <a:off x="160255" y="0"/>
            <a:ext cx="231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Rotation is 2.4 </a:t>
            </a:r>
            <a:r>
              <a:rPr lang="sv-SE" dirty="0" err="1">
                <a:solidFill>
                  <a:srgbClr val="FF0000"/>
                </a:solidFill>
              </a:rPr>
              <a:t>degrees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981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C7768-6C87-4BC8-9E9E-9EE966A0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189C6-38A7-445A-AA7C-CD0DCFF70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37703B-B32D-4C85-A49C-FBDAD880E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525"/>
            <a:ext cx="12192000" cy="60769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8EB9225-B3DA-4341-B6D0-AC539EE90665}"/>
              </a:ext>
            </a:extLst>
          </p:cNvPr>
          <p:cNvSpPr/>
          <p:nvPr/>
        </p:nvSpPr>
        <p:spPr>
          <a:xfrm>
            <a:off x="3205113" y="2450969"/>
            <a:ext cx="5769205" cy="28063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955A94-326B-4577-B8DA-D3C3560B5500}"/>
              </a:ext>
            </a:extLst>
          </p:cNvPr>
          <p:cNvSpPr txBox="1"/>
          <p:nvPr/>
        </p:nvSpPr>
        <p:spPr>
          <a:xfrm>
            <a:off x="0" y="-4338"/>
            <a:ext cx="4945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Red </a:t>
            </a:r>
            <a:r>
              <a:rPr lang="sv-SE" dirty="0" err="1">
                <a:solidFill>
                  <a:srgbClr val="FF0000"/>
                </a:solidFill>
              </a:rPr>
              <a:t>outline</a:t>
            </a:r>
            <a:r>
              <a:rPr lang="sv-SE" dirty="0">
                <a:solidFill>
                  <a:srgbClr val="FF0000"/>
                </a:solidFill>
              </a:rPr>
              <a:t> is the area the flux </a:t>
            </a:r>
            <a:r>
              <a:rPr lang="sv-SE" dirty="0" err="1">
                <a:solidFill>
                  <a:srgbClr val="FF0000"/>
                </a:solidFill>
              </a:rPr>
              <a:t>was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calculated</a:t>
            </a:r>
            <a:r>
              <a:rPr lang="sv-SE" dirty="0">
                <a:solidFill>
                  <a:srgbClr val="FF0000"/>
                </a:solidFill>
              </a:rPr>
              <a:t> over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83D6D0-285B-4117-B669-65C46BF6157A}"/>
              </a:ext>
            </a:extLst>
          </p:cNvPr>
          <p:cNvSpPr/>
          <p:nvPr/>
        </p:nvSpPr>
        <p:spPr>
          <a:xfrm>
            <a:off x="6741622" y="2528559"/>
            <a:ext cx="2124544" cy="1325563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EF3E85-EE44-49BD-A2E1-0A1E14F6F79B}"/>
              </a:ext>
            </a:extLst>
          </p:cNvPr>
          <p:cNvSpPr txBox="1"/>
          <p:nvPr/>
        </p:nvSpPr>
        <p:spPr>
          <a:xfrm>
            <a:off x="5691227" y="8428"/>
            <a:ext cx="362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Black </a:t>
            </a:r>
            <a:r>
              <a:rPr lang="sv-SE" dirty="0" err="1"/>
              <a:t>outline</a:t>
            </a:r>
            <a:r>
              <a:rPr lang="sv-SE" dirty="0"/>
              <a:t> is the </a:t>
            </a:r>
            <a:r>
              <a:rPr lang="sv-SE" dirty="0" err="1"/>
              <a:t>size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target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9435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185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Straight guide m=3.25 omega=0.9, followed by elliptical guide with entrance and exit dimensions 0.2mx0.2m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Ripa</dc:creator>
  <cp:lastModifiedBy>Alexander Ripa</cp:lastModifiedBy>
  <cp:revision>2</cp:revision>
  <dcterms:created xsi:type="dcterms:W3CDTF">2024-08-29T21:29:57Z</dcterms:created>
  <dcterms:modified xsi:type="dcterms:W3CDTF">2024-08-29T21:34:31Z</dcterms:modified>
</cp:coreProperties>
</file>