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56" r:id="rId3"/>
    <p:sldId id="264" r:id="rId4"/>
    <p:sldId id="258" r:id="rId5"/>
    <p:sldId id="259" r:id="rId6"/>
    <p:sldId id="263" r:id="rId7"/>
    <p:sldId id="294" r:id="rId8"/>
    <p:sldId id="261" r:id="rId9"/>
    <p:sldId id="260" r:id="rId10"/>
    <p:sldId id="262" r:id="rId11"/>
    <p:sldId id="265" r:id="rId12"/>
    <p:sldId id="266" r:id="rId13"/>
    <p:sldId id="267" r:id="rId14"/>
    <p:sldId id="268" r:id="rId15"/>
    <p:sldId id="278" r:id="rId16"/>
    <p:sldId id="279" r:id="rId17"/>
    <p:sldId id="281" r:id="rId18"/>
    <p:sldId id="269" r:id="rId19"/>
    <p:sldId id="270" r:id="rId20"/>
    <p:sldId id="280" r:id="rId21"/>
    <p:sldId id="273" r:id="rId22"/>
    <p:sldId id="295" r:id="rId23"/>
    <p:sldId id="296" r:id="rId24"/>
    <p:sldId id="277" r:id="rId25"/>
    <p:sldId id="274" r:id="rId26"/>
    <p:sldId id="275" r:id="rId27"/>
    <p:sldId id="276" r:id="rId28"/>
    <p:sldId id="282" r:id="rId29"/>
    <p:sldId id="287" r:id="rId30"/>
    <p:sldId id="283" r:id="rId31"/>
    <p:sldId id="286" r:id="rId32"/>
    <p:sldId id="284" r:id="rId33"/>
    <p:sldId id="285" r:id="rId34"/>
    <p:sldId id="288" r:id="rId35"/>
    <p:sldId id="289" r:id="rId36"/>
    <p:sldId id="290" r:id="rId37"/>
    <p:sldId id="291" r:id="rId38"/>
    <p:sldId id="292" r:id="rId39"/>
    <p:sldId id="297"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C8004"/>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4" autoAdjust="0"/>
    <p:restoredTop sz="93364" autoAdjust="0"/>
  </p:normalViewPr>
  <p:slideViewPr>
    <p:cSldViewPr snapToGrid="0">
      <p:cViewPr varScale="1">
        <p:scale>
          <a:sx n="104" d="100"/>
          <a:sy n="104" d="100"/>
        </p:scale>
        <p:origin x="760" y="2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482D1-5D1E-48DC-9D10-1F625C42C4AA}" type="datetimeFigureOut">
              <a:rPr lang="en-US" smtClean="0"/>
              <a:t>9/19/24</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C1C222-756C-411B-B678-3F797E6EBCC9}" type="slidenum">
              <a:rPr lang="en-US" smtClean="0"/>
              <a:t>‹#›</a:t>
            </a:fld>
            <a:endParaRPr lang="en-US"/>
          </a:p>
        </p:txBody>
      </p:sp>
    </p:spTree>
    <p:extLst>
      <p:ext uri="{BB962C8B-B14F-4D97-AF65-F5344CB8AC3E}">
        <p14:creationId xmlns:p14="http://schemas.microsoft.com/office/powerpoint/2010/main" val="216191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1F497D"/>
                </a:solidFill>
                <a:effectLst/>
                <a:highlight>
                  <a:srgbClr val="FFFFFF"/>
                </a:highlight>
                <a:latin typeface="Calibri" panose="020F0502020204030204" pitchFamily="34" charset="0"/>
              </a:rPr>
              <a:t>Here are some pretty pictures of the processed data that we recorded. This is what the scientists had expected, so that are very happy with the performance of the detector system.</a:t>
            </a:r>
            <a:endParaRPr lang="en-US" dirty="0"/>
          </a:p>
        </p:txBody>
      </p:sp>
      <p:sp>
        <p:nvSpPr>
          <p:cNvPr id="4" name="Segnaposto numero diapositiva 3"/>
          <p:cNvSpPr>
            <a:spLocks noGrp="1"/>
          </p:cNvSpPr>
          <p:nvPr>
            <p:ph type="sldNum" sz="quarter" idx="5"/>
          </p:nvPr>
        </p:nvSpPr>
        <p:spPr/>
        <p:txBody>
          <a:bodyPr/>
          <a:lstStyle/>
          <a:p>
            <a:fld id="{CEC1C222-756C-411B-B678-3F797E6EBCC9}" type="slidenum">
              <a:rPr lang="en-US" smtClean="0"/>
              <a:t>38</a:t>
            </a:fld>
            <a:endParaRPr lang="en-US"/>
          </a:p>
        </p:txBody>
      </p:sp>
    </p:spTree>
    <p:extLst>
      <p:ext uri="{BB962C8B-B14F-4D97-AF65-F5344CB8AC3E}">
        <p14:creationId xmlns:p14="http://schemas.microsoft.com/office/powerpoint/2010/main" val="3727636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1F497D"/>
                </a:solidFill>
                <a:effectLst/>
                <a:highlight>
                  <a:srgbClr val="FFFFFF"/>
                </a:highlight>
                <a:latin typeface="Calibri" panose="020F0502020204030204" pitchFamily="34" charset="0"/>
              </a:rPr>
              <a:t>Here are some pretty pictures of the processed data that we recorded. This is what the scientists had expected, so that are very happy with the performance of the detector system.</a:t>
            </a:r>
            <a:endParaRPr lang="en-US" dirty="0"/>
          </a:p>
        </p:txBody>
      </p:sp>
      <p:sp>
        <p:nvSpPr>
          <p:cNvPr id="4" name="Segnaposto numero diapositiva 3"/>
          <p:cNvSpPr>
            <a:spLocks noGrp="1"/>
          </p:cNvSpPr>
          <p:nvPr>
            <p:ph type="sldNum" sz="quarter" idx="5"/>
          </p:nvPr>
        </p:nvSpPr>
        <p:spPr/>
        <p:txBody>
          <a:bodyPr/>
          <a:lstStyle/>
          <a:p>
            <a:fld id="{CEC1C222-756C-411B-B678-3F797E6EBCC9}" type="slidenum">
              <a:rPr lang="en-US" smtClean="0"/>
              <a:t>39</a:t>
            </a:fld>
            <a:endParaRPr lang="en-US"/>
          </a:p>
        </p:txBody>
      </p:sp>
    </p:spTree>
    <p:extLst>
      <p:ext uri="{BB962C8B-B14F-4D97-AF65-F5344CB8AC3E}">
        <p14:creationId xmlns:p14="http://schemas.microsoft.com/office/powerpoint/2010/main" val="4175875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3BAFEC-3186-B533-3E5C-FF141A3CAD1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35D8CCA-BE5B-8C94-62DD-69D570BEE2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72AE39C-3D0B-9F8F-367C-02071157303D}"/>
              </a:ext>
            </a:extLst>
          </p:cNvPr>
          <p:cNvSpPr>
            <a:spLocks noGrp="1"/>
          </p:cNvSpPr>
          <p:nvPr>
            <p:ph type="dt" sz="half" idx="10"/>
          </p:nvPr>
        </p:nvSpPr>
        <p:spPr>
          <a:xfrm>
            <a:off x="838200" y="6356350"/>
            <a:ext cx="2743200" cy="365125"/>
          </a:xfrm>
          <a:prstGeom prst="rect">
            <a:avLst/>
          </a:prstGeom>
        </p:spPr>
        <p:txBody>
          <a:bodyPr/>
          <a:lstStyle/>
          <a:p>
            <a:fld id="{B6E1DAF0-8F10-4106-A8AB-3142EF67D411}" type="datetimeFigureOut">
              <a:rPr lang="it-IT" smtClean="0"/>
              <a:t>19/09/24</a:t>
            </a:fld>
            <a:endParaRPr lang="it-IT"/>
          </a:p>
        </p:txBody>
      </p:sp>
      <p:sp>
        <p:nvSpPr>
          <p:cNvPr id="5" name="Segnaposto piè di pagina 4">
            <a:extLst>
              <a:ext uri="{FF2B5EF4-FFF2-40B4-BE49-F238E27FC236}">
                <a16:creationId xmlns:a16="http://schemas.microsoft.com/office/drawing/2014/main" id="{71091F42-7A7A-565A-0E52-2EBC1B9A61AE}"/>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DAA74278-B3AD-5C06-B77C-42CD7DD534E5}"/>
              </a:ext>
            </a:extLst>
          </p:cNvPr>
          <p:cNvSpPr>
            <a:spLocks noGrp="1"/>
          </p:cNvSpPr>
          <p:nvPr>
            <p:ph type="sldNum" sz="quarter" idx="12"/>
          </p:nvPr>
        </p:nvSpPr>
        <p:spPr>
          <a:xfrm>
            <a:off x="8610600" y="6356350"/>
            <a:ext cx="2743200" cy="365125"/>
          </a:xfrm>
          <a:prstGeom prst="rect">
            <a:avLst/>
          </a:prstGeom>
        </p:spPr>
        <p:txBody>
          <a:bodyPr/>
          <a:lstStyle/>
          <a:p>
            <a:fld id="{53855F83-A8DC-425F-8E13-E067B8DD70CE}" type="slidenum">
              <a:rPr lang="it-IT" smtClean="0"/>
              <a:t>‹#›</a:t>
            </a:fld>
            <a:endParaRPr lang="it-IT"/>
          </a:p>
        </p:txBody>
      </p:sp>
    </p:spTree>
    <p:extLst>
      <p:ext uri="{BB962C8B-B14F-4D97-AF65-F5344CB8AC3E}">
        <p14:creationId xmlns:p14="http://schemas.microsoft.com/office/powerpoint/2010/main" val="418078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0430E6-3072-6B77-C331-BFC905EDBA8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FA430CB-D680-7035-1269-A4FDDCA2C0C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407D6A-7A23-9B2C-D759-16D9AAEE0D14}"/>
              </a:ext>
            </a:extLst>
          </p:cNvPr>
          <p:cNvSpPr>
            <a:spLocks noGrp="1"/>
          </p:cNvSpPr>
          <p:nvPr>
            <p:ph type="dt" sz="half" idx="10"/>
          </p:nvPr>
        </p:nvSpPr>
        <p:spPr>
          <a:xfrm>
            <a:off x="838200" y="6356350"/>
            <a:ext cx="2743200" cy="365125"/>
          </a:xfrm>
          <a:prstGeom prst="rect">
            <a:avLst/>
          </a:prstGeom>
        </p:spPr>
        <p:txBody>
          <a:bodyPr/>
          <a:lstStyle/>
          <a:p>
            <a:fld id="{B6E1DAF0-8F10-4106-A8AB-3142EF67D411}" type="datetimeFigureOut">
              <a:rPr lang="it-IT" smtClean="0"/>
              <a:t>19/09/24</a:t>
            </a:fld>
            <a:endParaRPr lang="it-IT"/>
          </a:p>
        </p:txBody>
      </p:sp>
      <p:sp>
        <p:nvSpPr>
          <p:cNvPr id="5" name="Segnaposto piè di pagina 4">
            <a:extLst>
              <a:ext uri="{FF2B5EF4-FFF2-40B4-BE49-F238E27FC236}">
                <a16:creationId xmlns:a16="http://schemas.microsoft.com/office/drawing/2014/main" id="{12A9D82C-56D2-22E6-103E-6281F975F302}"/>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3B9F5FA4-0D62-BA96-2D4C-7EDC02D5E6BF}"/>
              </a:ext>
            </a:extLst>
          </p:cNvPr>
          <p:cNvSpPr>
            <a:spLocks noGrp="1"/>
          </p:cNvSpPr>
          <p:nvPr>
            <p:ph type="sldNum" sz="quarter" idx="12"/>
          </p:nvPr>
        </p:nvSpPr>
        <p:spPr>
          <a:xfrm>
            <a:off x="8610600" y="6356350"/>
            <a:ext cx="2743200" cy="365125"/>
          </a:xfrm>
          <a:prstGeom prst="rect">
            <a:avLst/>
          </a:prstGeom>
        </p:spPr>
        <p:txBody>
          <a:bodyPr/>
          <a:lstStyle/>
          <a:p>
            <a:fld id="{53855F83-A8DC-425F-8E13-E067B8DD70CE}" type="slidenum">
              <a:rPr lang="it-IT" smtClean="0"/>
              <a:t>‹#›</a:t>
            </a:fld>
            <a:endParaRPr lang="it-IT"/>
          </a:p>
        </p:txBody>
      </p:sp>
    </p:spTree>
    <p:extLst>
      <p:ext uri="{BB962C8B-B14F-4D97-AF65-F5344CB8AC3E}">
        <p14:creationId xmlns:p14="http://schemas.microsoft.com/office/powerpoint/2010/main" val="224217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CB68447-7277-F6D7-5104-06F99757D3A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EE6CC5-10AE-41F0-64A7-890F6D11D7D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E680C39-AC8A-DB36-BE64-0264508937AC}"/>
              </a:ext>
            </a:extLst>
          </p:cNvPr>
          <p:cNvSpPr>
            <a:spLocks noGrp="1"/>
          </p:cNvSpPr>
          <p:nvPr>
            <p:ph type="dt" sz="half" idx="10"/>
          </p:nvPr>
        </p:nvSpPr>
        <p:spPr>
          <a:xfrm>
            <a:off x="838200" y="6356350"/>
            <a:ext cx="2743200" cy="365125"/>
          </a:xfrm>
          <a:prstGeom prst="rect">
            <a:avLst/>
          </a:prstGeom>
        </p:spPr>
        <p:txBody>
          <a:bodyPr/>
          <a:lstStyle/>
          <a:p>
            <a:fld id="{B6E1DAF0-8F10-4106-A8AB-3142EF67D411}" type="datetimeFigureOut">
              <a:rPr lang="it-IT" smtClean="0"/>
              <a:t>19/09/24</a:t>
            </a:fld>
            <a:endParaRPr lang="it-IT"/>
          </a:p>
        </p:txBody>
      </p:sp>
      <p:sp>
        <p:nvSpPr>
          <p:cNvPr id="5" name="Segnaposto piè di pagina 4">
            <a:extLst>
              <a:ext uri="{FF2B5EF4-FFF2-40B4-BE49-F238E27FC236}">
                <a16:creationId xmlns:a16="http://schemas.microsoft.com/office/drawing/2014/main" id="{EC228D3C-F8C4-220E-A6B8-B3FCB7C5DD14}"/>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DB64A236-6330-2544-323F-EADC50616E4E}"/>
              </a:ext>
            </a:extLst>
          </p:cNvPr>
          <p:cNvSpPr>
            <a:spLocks noGrp="1"/>
          </p:cNvSpPr>
          <p:nvPr>
            <p:ph type="sldNum" sz="quarter" idx="12"/>
          </p:nvPr>
        </p:nvSpPr>
        <p:spPr>
          <a:xfrm>
            <a:off x="8610600" y="6356350"/>
            <a:ext cx="2743200" cy="365125"/>
          </a:xfrm>
          <a:prstGeom prst="rect">
            <a:avLst/>
          </a:prstGeom>
        </p:spPr>
        <p:txBody>
          <a:bodyPr/>
          <a:lstStyle/>
          <a:p>
            <a:fld id="{53855F83-A8DC-425F-8E13-E067B8DD70CE}" type="slidenum">
              <a:rPr lang="it-IT" smtClean="0"/>
              <a:t>‹#›</a:t>
            </a:fld>
            <a:endParaRPr lang="it-IT"/>
          </a:p>
        </p:txBody>
      </p:sp>
    </p:spTree>
    <p:extLst>
      <p:ext uri="{BB962C8B-B14F-4D97-AF65-F5344CB8AC3E}">
        <p14:creationId xmlns:p14="http://schemas.microsoft.com/office/powerpoint/2010/main" val="276296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A28916-0A85-0088-AFE7-525AD83FCCE3}"/>
              </a:ext>
            </a:extLst>
          </p:cNvPr>
          <p:cNvSpPr>
            <a:spLocks noGrp="1"/>
          </p:cNvSpPr>
          <p:nvPr>
            <p:ph type="title"/>
          </p:nvPr>
        </p:nvSpPr>
        <p:spPr>
          <a:xfrm>
            <a:off x="306804" y="1"/>
            <a:ext cx="11742821" cy="733926"/>
          </a:xfrm>
        </p:spPr>
        <p:txBody>
          <a:bodyPr>
            <a:normAutofit/>
          </a:bodyPr>
          <a:lstStyle>
            <a:lvl1pPr>
              <a:defRPr sz="3200"/>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5480AFC8-54DA-A23C-0E35-EB06321E42A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ttangolo 6">
            <a:extLst>
              <a:ext uri="{FF2B5EF4-FFF2-40B4-BE49-F238E27FC236}">
                <a16:creationId xmlns:a16="http://schemas.microsoft.com/office/drawing/2014/main" id="{1F66738D-EC5C-6159-6647-7C9E7E22EA2B}"/>
              </a:ext>
            </a:extLst>
          </p:cNvPr>
          <p:cNvSpPr/>
          <p:nvPr userDrawn="1"/>
        </p:nvSpPr>
        <p:spPr>
          <a:xfrm>
            <a:off x="0" y="625642"/>
            <a:ext cx="12192000" cy="5539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232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27555B-EB98-B5E2-5D82-E32F930E3BE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3B5F33B-E686-0FAA-2AA3-6FE359596A2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157B70F-0D48-ABB7-C856-F0A8D62D96D2}"/>
              </a:ext>
            </a:extLst>
          </p:cNvPr>
          <p:cNvSpPr>
            <a:spLocks noGrp="1"/>
          </p:cNvSpPr>
          <p:nvPr>
            <p:ph type="dt" sz="half" idx="10"/>
          </p:nvPr>
        </p:nvSpPr>
        <p:spPr>
          <a:xfrm>
            <a:off x="838200" y="6356350"/>
            <a:ext cx="2743200" cy="365125"/>
          </a:xfrm>
          <a:prstGeom prst="rect">
            <a:avLst/>
          </a:prstGeom>
        </p:spPr>
        <p:txBody>
          <a:bodyPr/>
          <a:lstStyle/>
          <a:p>
            <a:fld id="{B6E1DAF0-8F10-4106-A8AB-3142EF67D411}" type="datetimeFigureOut">
              <a:rPr lang="it-IT" smtClean="0"/>
              <a:t>19/09/24</a:t>
            </a:fld>
            <a:endParaRPr lang="it-IT"/>
          </a:p>
        </p:txBody>
      </p:sp>
      <p:sp>
        <p:nvSpPr>
          <p:cNvPr id="5" name="Segnaposto piè di pagina 4">
            <a:extLst>
              <a:ext uri="{FF2B5EF4-FFF2-40B4-BE49-F238E27FC236}">
                <a16:creationId xmlns:a16="http://schemas.microsoft.com/office/drawing/2014/main" id="{8B7B6B6D-B4C5-23F9-1E14-F38DD05EB95A}"/>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ECF35DD5-B3E4-4CBB-20ED-D5D54683C663}"/>
              </a:ext>
            </a:extLst>
          </p:cNvPr>
          <p:cNvSpPr>
            <a:spLocks noGrp="1"/>
          </p:cNvSpPr>
          <p:nvPr>
            <p:ph type="sldNum" sz="quarter" idx="12"/>
          </p:nvPr>
        </p:nvSpPr>
        <p:spPr>
          <a:xfrm>
            <a:off x="8610600" y="6356350"/>
            <a:ext cx="2743200" cy="365125"/>
          </a:xfrm>
          <a:prstGeom prst="rect">
            <a:avLst/>
          </a:prstGeom>
        </p:spPr>
        <p:txBody>
          <a:bodyPr/>
          <a:lstStyle/>
          <a:p>
            <a:fld id="{53855F83-A8DC-425F-8E13-E067B8DD70CE}" type="slidenum">
              <a:rPr lang="it-IT" smtClean="0"/>
              <a:t>‹#›</a:t>
            </a:fld>
            <a:endParaRPr lang="it-IT"/>
          </a:p>
        </p:txBody>
      </p:sp>
    </p:spTree>
    <p:extLst>
      <p:ext uri="{BB962C8B-B14F-4D97-AF65-F5344CB8AC3E}">
        <p14:creationId xmlns:p14="http://schemas.microsoft.com/office/powerpoint/2010/main" val="195676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84BCA6-883D-74DF-0F74-588A4A6DF96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D2D1CD2-3A43-4160-39BC-E060601B884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3A91667-9F73-8386-5FB9-0306A796B5E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0F5D6B3-0094-7254-C521-AE93AAE74A12}"/>
              </a:ext>
            </a:extLst>
          </p:cNvPr>
          <p:cNvSpPr>
            <a:spLocks noGrp="1"/>
          </p:cNvSpPr>
          <p:nvPr>
            <p:ph type="dt" sz="half" idx="10"/>
          </p:nvPr>
        </p:nvSpPr>
        <p:spPr>
          <a:xfrm>
            <a:off x="838200" y="6356350"/>
            <a:ext cx="2743200" cy="365125"/>
          </a:xfrm>
          <a:prstGeom prst="rect">
            <a:avLst/>
          </a:prstGeom>
        </p:spPr>
        <p:txBody>
          <a:bodyPr/>
          <a:lstStyle/>
          <a:p>
            <a:fld id="{B6E1DAF0-8F10-4106-A8AB-3142EF67D411}" type="datetimeFigureOut">
              <a:rPr lang="it-IT" smtClean="0"/>
              <a:t>19/09/24</a:t>
            </a:fld>
            <a:endParaRPr lang="it-IT"/>
          </a:p>
        </p:txBody>
      </p:sp>
      <p:sp>
        <p:nvSpPr>
          <p:cNvPr id="6" name="Segnaposto piè di pagina 5">
            <a:extLst>
              <a:ext uri="{FF2B5EF4-FFF2-40B4-BE49-F238E27FC236}">
                <a16:creationId xmlns:a16="http://schemas.microsoft.com/office/drawing/2014/main" id="{30DB1E02-BA78-0EA0-C9D9-06F15AADEA5E}"/>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BEF27E29-D102-11E9-AE5A-A2A737A09771}"/>
              </a:ext>
            </a:extLst>
          </p:cNvPr>
          <p:cNvSpPr>
            <a:spLocks noGrp="1"/>
          </p:cNvSpPr>
          <p:nvPr>
            <p:ph type="sldNum" sz="quarter" idx="12"/>
          </p:nvPr>
        </p:nvSpPr>
        <p:spPr>
          <a:xfrm>
            <a:off x="8610600" y="6356350"/>
            <a:ext cx="2743200" cy="365125"/>
          </a:xfrm>
          <a:prstGeom prst="rect">
            <a:avLst/>
          </a:prstGeom>
        </p:spPr>
        <p:txBody>
          <a:bodyPr/>
          <a:lstStyle/>
          <a:p>
            <a:fld id="{53855F83-A8DC-425F-8E13-E067B8DD70CE}" type="slidenum">
              <a:rPr lang="it-IT" smtClean="0"/>
              <a:t>‹#›</a:t>
            </a:fld>
            <a:endParaRPr lang="it-IT"/>
          </a:p>
        </p:txBody>
      </p:sp>
    </p:spTree>
    <p:extLst>
      <p:ext uri="{BB962C8B-B14F-4D97-AF65-F5344CB8AC3E}">
        <p14:creationId xmlns:p14="http://schemas.microsoft.com/office/powerpoint/2010/main" val="1052905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6CEB65-52F8-9633-A200-49233875285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050979D-3A63-B949-E07A-E8EDC75DC5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AD2C9C2-84DF-03CF-2675-2DF92E3DE53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35A25A0-6A6B-5462-77EE-001704C2F4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5FB9B83-C67B-B3BD-F2B7-BD29B1468BF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E3B71AE-2816-D7EE-D0F3-5E28D574B19E}"/>
              </a:ext>
            </a:extLst>
          </p:cNvPr>
          <p:cNvSpPr>
            <a:spLocks noGrp="1"/>
          </p:cNvSpPr>
          <p:nvPr>
            <p:ph type="dt" sz="half" idx="10"/>
          </p:nvPr>
        </p:nvSpPr>
        <p:spPr>
          <a:xfrm>
            <a:off x="838200" y="6356350"/>
            <a:ext cx="2743200" cy="365125"/>
          </a:xfrm>
          <a:prstGeom prst="rect">
            <a:avLst/>
          </a:prstGeom>
        </p:spPr>
        <p:txBody>
          <a:bodyPr/>
          <a:lstStyle/>
          <a:p>
            <a:fld id="{B6E1DAF0-8F10-4106-A8AB-3142EF67D411}" type="datetimeFigureOut">
              <a:rPr lang="it-IT" smtClean="0"/>
              <a:t>19/09/24</a:t>
            </a:fld>
            <a:endParaRPr lang="it-IT"/>
          </a:p>
        </p:txBody>
      </p:sp>
      <p:sp>
        <p:nvSpPr>
          <p:cNvPr id="8" name="Segnaposto piè di pagina 7">
            <a:extLst>
              <a:ext uri="{FF2B5EF4-FFF2-40B4-BE49-F238E27FC236}">
                <a16:creationId xmlns:a16="http://schemas.microsoft.com/office/drawing/2014/main" id="{1215E4AB-BE50-2B09-0138-34F1859DA6EE}"/>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886E35A1-9570-4B19-EC11-537A5752AE31}"/>
              </a:ext>
            </a:extLst>
          </p:cNvPr>
          <p:cNvSpPr>
            <a:spLocks noGrp="1"/>
          </p:cNvSpPr>
          <p:nvPr>
            <p:ph type="sldNum" sz="quarter" idx="12"/>
          </p:nvPr>
        </p:nvSpPr>
        <p:spPr>
          <a:xfrm>
            <a:off x="8610600" y="6356350"/>
            <a:ext cx="2743200" cy="365125"/>
          </a:xfrm>
          <a:prstGeom prst="rect">
            <a:avLst/>
          </a:prstGeom>
        </p:spPr>
        <p:txBody>
          <a:bodyPr/>
          <a:lstStyle/>
          <a:p>
            <a:fld id="{53855F83-A8DC-425F-8E13-E067B8DD70CE}" type="slidenum">
              <a:rPr lang="it-IT" smtClean="0"/>
              <a:t>‹#›</a:t>
            </a:fld>
            <a:endParaRPr lang="it-IT"/>
          </a:p>
        </p:txBody>
      </p:sp>
    </p:spTree>
    <p:extLst>
      <p:ext uri="{BB962C8B-B14F-4D97-AF65-F5344CB8AC3E}">
        <p14:creationId xmlns:p14="http://schemas.microsoft.com/office/powerpoint/2010/main" val="562719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7BF918-F15E-387C-F925-F9FAC739021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EB6BF98-978B-98D0-3EB7-772509BB2B49}"/>
              </a:ext>
            </a:extLst>
          </p:cNvPr>
          <p:cNvSpPr>
            <a:spLocks noGrp="1"/>
          </p:cNvSpPr>
          <p:nvPr>
            <p:ph type="dt" sz="half" idx="10"/>
          </p:nvPr>
        </p:nvSpPr>
        <p:spPr>
          <a:xfrm>
            <a:off x="838200" y="6356350"/>
            <a:ext cx="2743200" cy="365125"/>
          </a:xfrm>
          <a:prstGeom prst="rect">
            <a:avLst/>
          </a:prstGeom>
        </p:spPr>
        <p:txBody>
          <a:bodyPr/>
          <a:lstStyle/>
          <a:p>
            <a:fld id="{B6E1DAF0-8F10-4106-A8AB-3142EF67D411}" type="datetimeFigureOut">
              <a:rPr lang="it-IT" smtClean="0"/>
              <a:t>19/09/24</a:t>
            </a:fld>
            <a:endParaRPr lang="it-IT"/>
          </a:p>
        </p:txBody>
      </p:sp>
      <p:sp>
        <p:nvSpPr>
          <p:cNvPr id="4" name="Segnaposto piè di pagina 3">
            <a:extLst>
              <a:ext uri="{FF2B5EF4-FFF2-40B4-BE49-F238E27FC236}">
                <a16:creationId xmlns:a16="http://schemas.microsoft.com/office/drawing/2014/main" id="{42DBC5EC-54FE-D008-5EDF-C8497AB11364}"/>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99193308-5478-588A-C2EA-E98282433013}"/>
              </a:ext>
            </a:extLst>
          </p:cNvPr>
          <p:cNvSpPr>
            <a:spLocks noGrp="1"/>
          </p:cNvSpPr>
          <p:nvPr>
            <p:ph type="sldNum" sz="quarter" idx="12"/>
          </p:nvPr>
        </p:nvSpPr>
        <p:spPr>
          <a:xfrm>
            <a:off x="8610600" y="6356350"/>
            <a:ext cx="2743200" cy="365125"/>
          </a:xfrm>
          <a:prstGeom prst="rect">
            <a:avLst/>
          </a:prstGeom>
        </p:spPr>
        <p:txBody>
          <a:bodyPr/>
          <a:lstStyle/>
          <a:p>
            <a:fld id="{53855F83-A8DC-425F-8E13-E067B8DD70CE}" type="slidenum">
              <a:rPr lang="it-IT" smtClean="0"/>
              <a:t>‹#›</a:t>
            </a:fld>
            <a:endParaRPr lang="it-IT"/>
          </a:p>
        </p:txBody>
      </p:sp>
    </p:spTree>
    <p:extLst>
      <p:ext uri="{BB962C8B-B14F-4D97-AF65-F5344CB8AC3E}">
        <p14:creationId xmlns:p14="http://schemas.microsoft.com/office/powerpoint/2010/main" val="191892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6AC92B5-687A-1EA2-CCC2-802A5335AF1C}"/>
              </a:ext>
            </a:extLst>
          </p:cNvPr>
          <p:cNvSpPr>
            <a:spLocks noGrp="1"/>
          </p:cNvSpPr>
          <p:nvPr>
            <p:ph type="dt" sz="half" idx="10"/>
          </p:nvPr>
        </p:nvSpPr>
        <p:spPr>
          <a:xfrm>
            <a:off x="838200" y="6356350"/>
            <a:ext cx="2743200" cy="365125"/>
          </a:xfrm>
          <a:prstGeom prst="rect">
            <a:avLst/>
          </a:prstGeom>
        </p:spPr>
        <p:txBody>
          <a:bodyPr/>
          <a:lstStyle/>
          <a:p>
            <a:fld id="{B6E1DAF0-8F10-4106-A8AB-3142EF67D411}" type="datetimeFigureOut">
              <a:rPr lang="it-IT" smtClean="0"/>
              <a:t>19/09/24</a:t>
            </a:fld>
            <a:endParaRPr lang="it-IT"/>
          </a:p>
        </p:txBody>
      </p:sp>
      <p:sp>
        <p:nvSpPr>
          <p:cNvPr id="3" name="Segnaposto piè di pagina 2">
            <a:extLst>
              <a:ext uri="{FF2B5EF4-FFF2-40B4-BE49-F238E27FC236}">
                <a16:creationId xmlns:a16="http://schemas.microsoft.com/office/drawing/2014/main" id="{FDBEBD33-2687-29ED-7660-9FBE7B6A3FF5}"/>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B23DCF20-4C6A-2DDE-03F0-F92F8D8FCF78}"/>
              </a:ext>
            </a:extLst>
          </p:cNvPr>
          <p:cNvSpPr>
            <a:spLocks noGrp="1"/>
          </p:cNvSpPr>
          <p:nvPr>
            <p:ph type="sldNum" sz="quarter" idx="12"/>
          </p:nvPr>
        </p:nvSpPr>
        <p:spPr>
          <a:xfrm>
            <a:off x="8610600" y="6356350"/>
            <a:ext cx="2743200" cy="365125"/>
          </a:xfrm>
          <a:prstGeom prst="rect">
            <a:avLst/>
          </a:prstGeom>
        </p:spPr>
        <p:txBody>
          <a:bodyPr/>
          <a:lstStyle/>
          <a:p>
            <a:fld id="{53855F83-A8DC-425F-8E13-E067B8DD70CE}" type="slidenum">
              <a:rPr lang="it-IT" smtClean="0"/>
              <a:t>‹#›</a:t>
            </a:fld>
            <a:endParaRPr lang="it-IT"/>
          </a:p>
        </p:txBody>
      </p:sp>
    </p:spTree>
    <p:extLst>
      <p:ext uri="{BB962C8B-B14F-4D97-AF65-F5344CB8AC3E}">
        <p14:creationId xmlns:p14="http://schemas.microsoft.com/office/powerpoint/2010/main" val="2633305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728EB5-8E79-60C4-1206-70D84839A8E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A21E51F-4382-0D61-C06D-96BE26678B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80450F2-33AF-9C26-FB4A-8097F09A0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AA22B84-3B45-B177-9671-514FC5A1D533}"/>
              </a:ext>
            </a:extLst>
          </p:cNvPr>
          <p:cNvSpPr>
            <a:spLocks noGrp="1"/>
          </p:cNvSpPr>
          <p:nvPr>
            <p:ph type="dt" sz="half" idx="10"/>
          </p:nvPr>
        </p:nvSpPr>
        <p:spPr>
          <a:xfrm>
            <a:off x="838200" y="6356350"/>
            <a:ext cx="2743200" cy="365125"/>
          </a:xfrm>
          <a:prstGeom prst="rect">
            <a:avLst/>
          </a:prstGeom>
        </p:spPr>
        <p:txBody>
          <a:bodyPr/>
          <a:lstStyle/>
          <a:p>
            <a:fld id="{B6E1DAF0-8F10-4106-A8AB-3142EF67D411}" type="datetimeFigureOut">
              <a:rPr lang="it-IT" smtClean="0"/>
              <a:t>19/09/24</a:t>
            </a:fld>
            <a:endParaRPr lang="it-IT"/>
          </a:p>
        </p:txBody>
      </p:sp>
      <p:sp>
        <p:nvSpPr>
          <p:cNvPr id="6" name="Segnaposto piè di pagina 5">
            <a:extLst>
              <a:ext uri="{FF2B5EF4-FFF2-40B4-BE49-F238E27FC236}">
                <a16:creationId xmlns:a16="http://schemas.microsoft.com/office/drawing/2014/main" id="{876CAB20-B28A-06BF-297E-04B116103EA5}"/>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4231CD22-C8F9-6617-2865-D4C235A9D712}"/>
              </a:ext>
            </a:extLst>
          </p:cNvPr>
          <p:cNvSpPr>
            <a:spLocks noGrp="1"/>
          </p:cNvSpPr>
          <p:nvPr>
            <p:ph type="sldNum" sz="quarter" idx="12"/>
          </p:nvPr>
        </p:nvSpPr>
        <p:spPr>
          <a:xfrm>
            <a:off x="8610600" y="6356350"/>
            <a:ext cx="2743200" cy="365125"/>
          </a:xfrm>
          <a:prstGeom prst="rect">
            <a:avLst/>
          </a:prstGeom>
        </p:spPr>
        <p:txBody>
          <a:bodyPr/>
          <a:lstStyle/>
          <a:p>
            <a:fld id="{53855F83-A8DC-425F-8E13-E067B8DD70CE}" type="slidenum">
              <a:rPr lang="it-IT" smtClean="0"/>
              <a:t>‹#›</a:t>
            </a:fld>
            <a:endParaRPr lang="it-IT"/>
          </a:p>
        </p:txBody>
      </p:sp>
    </p:spTree>
    <p:extLst>
      <p:ext uri="{BB962C8B-B14F-4D97-AF65-F5344CB8AC3E}">
        <p14:creationId xmlns:p14="http://schemas.microsoft.com/office/powerpoint/2010/main" val="3585592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5C0D0E-6065-FF20-D243-B7770583D8E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0848303-6593-AD1C-41F9-4B84E6BFFB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4D45D66-BA23-F3CC-BBF5-AF8DC695A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741F27A-A813-4ECA-11BB-B49F373E49EF}"/>
              </a:ext>
            </a:extLst>
          </p:cNvPr>
          <p:cNvSpPr>
            <a:spLocks noGrp="1"/>
          </p:cNvSpPr>
          <p:nvPr>
            <p:ph type="dt" sz="half" idx="10"/>
          </p:nvPr>
        </p:nvSpPr>
        <p:spPr>
          <a:xfrm>
            <a:off x="838200" y="6356350"/>
            <a:ext cx="2743200" cy="365125"/>
          </a:xfrm>
          <a:prstGeom prst="rect">
            <a:avLst/>
          </a:prstGeom>
        </p:spPr>
        <p:txBody>
          <a:bodyPr/>
          <a:lstStyle/>
          <a:p>
            <a:fld id="{B6E1DAF0-8F10-4106-A8AB-3142EF67D411}" type="datetimeFigureOut">
              <a:rPr lang="it-IT" smtClean="0"/>
              <a:t>19/09/24</a:t>
            </a:fld>
            <a:endParaRPr lang="it-IT"/>
          </a:p>
        </p:txBody>
      </p:sp>
      <p:sp>
        <p:nvSpPr>
          <p:cNvPr id="6" name="Segnaposto piè di pagina 5">
            <a:extLst>
              <a:ext uri="{FF2B5EF4-FFF2-40B4-BE49-F238E27FC236}">
                <a16:creationId xmlns:a16="http://schemas.microsoft.com/office/drawing/2014/main" id="{E28FB037-4A1E-89EC-5CD4-B9AF329BB7A5}"/>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148901AB-BD91-EB7D-8825-4289EB8E73ED}"/>
              </a:ext>
            </a:extLst>
          </p:cNvPr>
          <p:cNvSpPr>
            <a:spLocks noGrp="1"/>
          </p:cNvSpPr>
          <p:nvPr>
            <p:ph type="sldNum" sz="quarter" idx="12"/>
          </p:nvPr>
        </p:nvSpPr>
        <p:spPr>
          <a:xfrm>
            <a:off x="8610600" y="6356350"/>
            <a:ext cx="2743200" cy="365125"/>
          </a:xfrm>
          <a:prstGeom prst="rect">
            <a:avLst/>
          </a:prstGeom>
        </p:spPr>
        <p:txBody>
          <a:bodyPr/>
          <a:lstStyle/>
          <a:p>
            <a:fld id="{53855F83-A8DC-425F-8E13-E067B8DD70CE}" type="slidenum">
              <a:rPr lang="it-IT" smtClean="0"/>
              <a:t>‹#›</a:t>
            </a:fld>
            <a:endParaRPr lang="it-IT"/>
          </a:p>
        </p:txBody>
      </p:sp>
    </p:spTree>
    <p:extLst>
      <p:ext uri="{BB962C8B-B14F-4D97-AF65-F5344CB8AC3E}">
        <p14:creationId xmlns:p14="http://schemas.microsoft.com/office/powerpoint/2010/main" val="421826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7EBEA08-F5EC-4EF9-5060-E0FBC15DF1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B2A8C1B7-E056-DF36-CA43-075B6CAA54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ttangolo 6">
            <a:extLst>
              <a:ext uri="{FF2B5EF4-FFF2-40B4-BE49-F238E27FC236}">
                <a16:creationId xmlns:a16="http://schemas.microsoft.com/office/drawing/2014/main" id="{14E78DED-0D80-949F-1A3B-FAE4D6E577F6}"/>
              </a:ext>
            </a:extLst>
          </p:cNvPr>
          <p:cNvSpPr/>
          <p:nvPr userDrawn="1"/>
        </p:nvSpPr>
        <p:spPr>
          <a:xfrm>
            <a:off x="5311943" y="6483350"/>
            <a:ext cx="6880056" cy="3746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bg1"/>
                </a:solidFill>
              </a:rPr>
              <a:t>www.nuclearinstruments.eu</a:t>
            </a:r>
          </a:p>
        </p:txBody>
      </p:sp>
      <p:pic>
        <p:nvPicPr>
          <p:cNvPr id="8" name="Picture 2">
            <a:extLst>
              <a:ext uri="{FF2B5EF4-FFF2-40B4-BE49-F238E27FC236}">
                <a16:creationId xmlns:a16="http://schemas.microsoft.com/office/drawing/2014/main" id="{8AD01E22-C6B7-FD7E-63BE-E68AD191640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72784" t="85123" b="2728"/>
          <a:stretch/>
        </p:blipFill>
        <p:spPr>
          <a:xfrm>
            <a:off x="1" y="6483351"/>
            <a:ext cx="1504949" cy="377896"/>
          </a:xfrm>
          <a:prstGeom prst="rect">
            <a:avLst/>
          </a:prstGeom>
        </p:spPr>
      </p:pic>
      <p:pic>
        <p:nvPicPr>
          <p:cNvPr id="9" name="Picture 12">
            <a:extLst>
              <a:ext uri="{FF2B5EF4-FFF2-40B4-BE49-F238E27FC236}">
                <a16:creationId xmlns:a16="http://schemas.microsoft.com/office/drawing/2014/main" id="{435B365E-2F96-AF24-F06B-11440C0E223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04950" y="6468811"/>
            <a:ext cx="730611" cy="393132"/>
          </a:xfrm>
          <a:prstGeom prst="rect">
            <a:avLst/>
          </a:prstGeom>
        </p:spPr>
      </p:pic>
      <p:pic>
        <p:nvPicPr>
          <p:cNvPr id="1026" name="Picture 2" descr="CAEN Technologies - About">
            <a:extLst>
              <a:ext uri="{FF2B5EF4-FFF2-40B4-BE49-F238E27FC236}">
                <a16:creationId xmlns:a16="http://schemas.microsoft.com/office/drawing/2014/main" id="{DD2F0DCA-67B9-9418-C114-187C4EC33B66}"/>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993815" y="6492875"/>
            <a:ext cx="1243721" cy="353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cdn-assets-cloud.frontify.com/s3/frontify-cloud-files-us/eyJwYXRoIjoiZnJvbnRpZnlcL2FjY291bnRzXC9iZlwvMTc5OTMxXC9wcm9qZWN0c1wvMjY5MDA4XC9hc3NldHNcLzljXC80Nzk4OTQwXC9kN2I2NWQ2NmM2MDU0NjJlMjMyMzk5MGI2MjY2YTFjZC0xNjI3OTk4NjcwLnBuZyJ9:frontify:Iqxp6YN7PnN-Zfwh4XnLWgZ-gGbMfRx3r_BuhHmnziw?width=2400">
            <a:extLst>
              <a:ext uri="{FF2B5EF4-FFF2-40B4-BE49-F238E27FC236}">
                <a16:creationId xmlns:a16="http://schemas.microsoft.com/office/drawing/2014/main" id="{73AD8052-FC0D-393C-C0A6-7323A550E9FD}"/>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73255" y="6466828"/>
            <a:ext cx="1482866" cy="381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354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ownload Wave Particles Physics Royalty-Free Stock Illustration Image -  Pixabay">
            <a:extLst>
              <a:ext uri="{FF2B5EF4-FFF2-40B4-BE49-F238E27FC236}">
                <a16:creationId xmlns:a16="http://schemas.microsoft.com/office/drawing/2014/main" id="{90EAB185-D835-3E44-A7FB-CDD4F5F09D53}"/>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020679"/>
            <a:ext cx="121920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LOKI Broadband SANS Instrument at ESS | Sci-Compiler">
            <a:extLst>
              <a:ext uri="{FF2B5EF4-FFF2-40B4-BE49-F238E27FC236}">
                <a16:creationId xmlns:a16="http://schemas.microsoft.com/office/drawing/2014/main" id="{D6B95EC6-01A1-81EF-426C-DC0EE3A2C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06740"/>
            <a:ext cx="7571757" cy="270467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E6829772-D4FB-E756-37B3-E8E30A452EF8}"/>
              </a:ext>
            </a:extLst>
          </p:cNvPr>
          <p:cNvSpPr txBox="1"/>
          <p:nvPr/>
        </p:nvSpPr>
        <p:spPr>
          <a:xfrm>
            <a:off x="72190" y="174459"/>
            <a:ext cx="12119810" cy="646331"/>
          </a:xfrm>
          <a:prstGeom prst="rect">
            <a:avLst/>
          </a:prstGeom>
          <a:noFill/>
        </p:spPr>
        <p:txBody>
          <a:bodyPr wrap="square">
            <a:spAutoFit/>
          </a:bodyPr>
          <a:lstStyle/>
          <a:p>
            <a:r>
              <a:rPr lang="it-IT" sz="3600" b="0" i="0" dirty="0">
                <a:effectLst/>
                <a:latin typeface="LilyUPC" panose="020B0502040204020203" pitchFamily="34" charset="-34"/>
                <a:cs typeface="LilyUPC" panose="020B0502040204020203" pitchFamily="34" charset="-34"/>
              </a:rPr>
              <a:t>Advanced </a:t>
            </a:r>
            <a:r>
              <a:rPr lang="it-IT" sz="3600" b="0" i="0" dirty="0" err="1">
                <a:effectLst/>
                <a:latin typeface="LilyUPC" panose="020B0502040204020203" pitchFamily="34" charset="-34"/>
                <a:cs typeface="LilyUPC" panose="020B0502040204020203" pitchFamily="34" charset="-34"/>
              </a:rPr>
              <a:t>Readout</a:t>
            </a:r>
            <a:r>
              <a:rPr lang="it-IT" sz="3600" b="0" i="0" dirty="0">
                <a:effectLst/>
                <a:latin typeface="LilyUPC" panose="020B0502040204020203" pitchFamily="34" charset="-34"/>
                <a:cs typeface="LilyUPC" panose="020B0502040204020203" pitchFamily="34" charset="-34"/>
              </a:rPr>
              <a:t> Technology in </a:t>
            </a:r>
            <a:r>
              <a:rPr lang="it-IT" sz="3600" b="0" i="0" dirty="0" err="1">
                <a:effectLst/>
                <a:latin typeface="LilyUPC" panose="020B0502040204020203" pitchFamily="34" charset="-34"/>
                <a:cs typeface="LilyUPC" panose="020B0502040204020203" pitchFamily="34" charset="-34"/>
              </a:rPr>
              <a:t>LoKI</a:t>
            </a:r>
            <a:r>
              <a:rPr lang="it-IT" sz="3600" b="0" i="0" dirty="0">
                <a:effectLst/>
                <a:latin typeface="LilyUPC" panose="020B0502040204020203" pitchFamily="34" charset="-34"/>
                <a:cs typeface="LilyUPC" panose="020B0502040204020203" pitchFamily="34" charset="-34"/>
              </a:rPr>
              <a:t> SANS </a:t>
            </a:r>
            <a:r>
              <a:rPr lang="it-IT" sz="3600" b="0" i="0" dirty="0" err="1">
                <a:effectLst/>
                <a:latin typeface="LilyUPC" panose="020B0502040204020203" pitchFamily="34" charset="-34"/>
                <a:cs typeface="LilyUPC" panose="020B0502040204020203" pitchFamily="34" charset="-34"/>
              </a:rPr>
              <a:t>Instrument</a:t>
            </a:r>
            <a:r>
              <a:rPr lang="it-IT" sz="3600" b="0" i="0" dirty="0">
                <a:effectLst/>
                <a:latin typeface="LilyUPC" panose="020B0502040204020203" pitchFamily="34" charset="-34"/>
                <a:cs typeface="LilyUPC" panose="020B0502040204020203" pitchFamily="34" charset="-34"/>
              </a:rPr>
              <a:t> </a:t>
            </a:r>
            <a:r>
              <a:rPr lang="it-IT" sz="3600" b="0" i="0" dirty="0" err="1">
                <a:effectLst/>
                <a:latin typeface="LilyUPC" panose="020B0502040204020203" pitchFamily="34" charset="-34"/>
                <a:cs typeface="LilyUPC" panose="020B0502040204020203" pitchFamily="34" charset="-34"/>
              </a:rPr>
              <a:t>at</a:t>
            </a:r>
            <a:r>
              <a:rPr lang="it-IT" sz="3600" b="0" i="0" dirty="0">
                <a:effectLst/>
                <a:latin typeface="LilyUPC" panose="020B0502040204020203" pitchFamily="34" charset="-34"/>
                <a:cs typeface="LilyUPC" panose="020B0502040204020203" pitchFamily="34" charset="-34"/>
              </a:rPr>
              <a:t> </a:t>
            </a:r>
            <a:r>
              <a:rPr lang="it-IT" sz="3600" b="0" i="0" dirty="0" err="1">
                <a:effectLst/>
                <a:latin typeface="LilyUPC" panose="020B0502040204020203" pitchFamily="34" charset="-34"/>
                <a:cs typeface="LilyUPC" panose="020B0502040204020203" pitchFamily="34" charset="-34"/>
              </a:rPr>
              <a:t>European</a:t>
            </a:r>
            <a:r>
              <a:rPr lang="it-IT" sz="3600" b="0" i="0" dirty="0">
                <a:effectLst/>
                <a:latin typeface="LilyUPC" panose="020B0502040204020203" pitchFamily="34" charset="-34"/>
                <a:cs typeface="LilyUPC" panose="020B0502040204020203" pitchFamily="34" charset="-34"/>
              </a:rPr>
              <a:t> </a:t>
            </a:r>
            <a:r>
              <a:rPr lang="it-IT" sz="3600" b="0" i="0" dirty="0" err="1">
                <a:effectLst/>
                <a:latin typeface="LilyUPC" panose="020B0502040204020203" pitchFamily="34" charset="-34"/>
                <a:cs typeface="LilyUPC" panose="020B0502040204020203" pitchFamily="34" charset="-34"/>
              </a:rPr>
              <a:t>Spallation</a:t>
            </a:r>
            <a:r>
              <a:rPr lang="it-IT" sz="3600" b="0" i="0" dirty="0">
                <a:effectLst/>
                <a:latin typeface="LilyUPC" panose="020B0502040204020203" pitchFamily="34" charset="-34"/>
                <a:cs typeface="LilyUPC" panose="020B0502040204020203" pitchFamily="34" charset="-34"/>
              </a:rPr>
              <a:t> Source</a:t>
            </a:r>
            <a:endParaRPr lang="en-US" sz="3600" dirty="0">
              <a:latin typeface="LilyUPC" panose="020B0502040204020203" pitchFamily="34" charset="-34"/>
              <a:cs typeface="LilyUPC" panose="020B0502040204020203" pitchFamily="34" charset="-34"/>
            </a:endParaRPr>
          </a:p>
        </p:txBody>
      </p:sp>
      <p:sp>
        <p:nvSpPr>
          <p:cNvPr id="5" name="Rettangolo 4">
            <a:extLst>
              <a:ext uri="{FF2B5EF4-FFF2-40B4-BE49-F238E27FC236}">
                <a16:creationId xmlns:a16="http://schemas.microsoft.com/office/drawing/2014/main" id="{09659AEA-CC09-C238-E4FB-07CF3EB9B77D}"/>
              </a:ext>
            </a:extLst>
          </p:cNvPr>
          <p:cNvSpPr/>
          <p:nvPr/>
        </p:nvSpPr>
        <p:spPr>
          <a:xfrm>
            <a:off x="9095874" y="1016668"/>
            <a:ext cx="3096126" cy="4878806"/>
          </a:xfrm>
          <a:prstGeom prst="rect">
            <a:avLst/>
          </a:prstGeom>
          <a:solidFill>
            <a:srgbClr val="FFFF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Andrea Abba</a:t>
            </a:r>
          </a:p>
          <a:p>
            <a:r>
              <a:rPr lang="en-US" dirty="0">
                <a:solidFill>
                  <a:schemeClr val="tx1"/>
                </a:solidFill>
              </a:rPr>
              <a:t>Davide </a:t>
            </a:r>
            <a:r>
              <a:rPr lang="en-US" dirty="0" err="1">
                <a:solidFill>
                  <a:schemeClr val="tx1"/>
                </a:solidFill>
              </a:rPr>
              <a:t>Raspino</a:t>
            </a:r>
            <a:endParaRPr lang="en-US" dirty="0">
              <a:solidFill>
                <a:schemeClr val="tx1"/>
              </a:solidFill>
            </a:endParaRPr>
          </a:p>
          <a:p>
            <a:r>
              <a:rPr lang="en-US" dirty="0">
                <a:solidFill>
                  <a:schemeClr val="tx1"/>
                </a:solidFill>
              </a:rPr>
              <a:t>Fabio dos Santos Alves</a:t>
            </a:r>
          </a:p>
          <a:p>
            <a:r>
              <a:rPr lang="en-US" dirty="0">
                <a:solidFill>
                  <a:schemeClr val="tx1"/>
                </a:solidFill>
              </a:rPr>
              <a:t>Erik </a:t>
            </a:r>
            <a:r>
              <a:rPr lang="en-US" dirty="0" err="1">
                <a:solidFill>
                  <a:schemeClr val="tx1"/>
                </a:solidFill>
              </a:rPr>
              <a:t>Schooneveld</a:t>
            </a:r>
            <a:endParaRPr lang="en-US" dirty="0">
              <a:solidFill>
                <a:schemeClr val="tx1"/>
              </a:solidFill>
            </a:endParaRPr>
          </a:p>
          <a:p>
            <a:r>
              <a:rPr lang="en-US" dirty="0">
                <a:solidFill>
                  <a:schemeClr val="tx1"/>
                </a:solidFill>
              </a:rPr>
              <a:t>Nigel Rhodes</a:t>
            </a:r>
          </a:p>
          <a:p>
            <a:r>
              <a:rPr lang="en-US" dirty="0">
                <a:solidFill>
                  <a:schemeClr val="tx1"/>
                </a:solidFill>
              </a:rPr>
              <a:t>Joseph Hindmarsh</a:t>
            </a:r>
          </a:p>
          <a:p>
            <a:r>
              <a:rPr lang="en-US" dirty="0">
                <a:solidFill>
                  <a:schemeClr val="tx1"/>
                </a:solidFill>
              </a:rPr>
              <a:t>Morten </a:t>
            </a:r>
            <a:r>
              <a:rPr lang="en-US" dirty="0" err="1">
                <a:solidFill>
                  <a:schemeClr val="tx1"/>
                </a:solidFill>
              </a:rPr>
              <a:t>Jagd</a:t>
            </a:r>
            <a:r>
              <a:rPr lang="en-US" dirty="0">
                <a:solidFill>
                  <a:schemeClr val="tx1"/>
                </a:solidFill>
              </a:rPr>
              <a:t> Christensen</a:t>
            </a:r>
          </a:p>
          <a:p>
            <a:r>
              <a:rPr lang="en-US" dirty="0">
                <a:solidFill>
                  <a:schemeClr val="tx1"/>
                </a:solidFill>
              </a:rPr>
              <a:t>Steven Alcock</a:t>
            </a:r>
          </a:p>
          <a:p>
            <a:r>
              <a:rPr lang="en-US" dirty="0">
                <a:solidFill>
                  <a:schemeClr val="tx1"/>
                </a:solidFill>
              </a:rPr>
              <a:t>Harry Walton</a:t>
            </a:r>
          </a:p>
          <a:p>
            <a:r>
              <a:rPr lang="en-US" dirty="0">
                <a:solidFill>
                  <a:schemeClr val="tx1"/>
                </a:solidFill>
              </a:rPr>
              <a:t>Judith Houston</a:t>
            </a:r>
          </a:p>
          <a:p>
            <a:r>
              <a:rPr lang="en-US" dirty="0">
                <a:solidFill>
                  <a:schemeClr val="tx1"/>
                </a:solidFill>
              </a:rPr>
              <a:t>Francesco </a:t>
            </a:r>
            <a:r>
              <a:rPr lang="en-US" dirty="0" err="1">
                <a:solidFill>
                  <a:schemeClr val="tx1"/>
                </a:solidFill>
              </a:rPr>
              <a:t>Caponio</a:t>
            </a:r>
            <a:endParaRPr lang="en-US" dirty="0">
              <a:solidFill>
                <a:schemeClr val="tx1"/>
              </a:solidFill>
            </a:endParaRPr>
          </a:p>
          <a:p>
            <a:r>
              <a:rPr lang="en-US" dirty="0">
                <a:solidFill>
                  <a:schemeClr val="tx1"/>
                </a:solidFill>
              </a:rPr>
              <a:t>Luca </a:t>
            </a:r>
            <a:r>
              <a:rPr lang="en-US" dirty="0" err="1">
                <a:solidFill>
                  <a:schemeClr val="tx1"/>
                </a:solidFill>
              </a:rPr>
              <a:t>Pastori</a:t>
            </a:r>
            <a:endParaRPr lang="en-US" dirty="0">
              <a:solidFill>
                <a:schemeClr val="tx1"/>
              </a:solidFill>
            </a:endParaRPr>
          </a:p>
          <a:p>
            <a:r>
              <a:rPr lang="en-US" dirty="0">
                <a:solidFill>
                  <a:schemeClr val="tx1"/>
                </a:solidFill>
              </a:rPr>
              <a:t>Alberto </a:t>
            </a:r>
            <a:r>
              <a:rPr lang="en-US" dirty="0" err="1">
                <a:solidFill>
                  <a:schemeClr val="tx1"/>
                </a:solidFill>
              </a:rPr>
              <a:t>Cusimano</a:t>
            </a:r>
            <a:endParaRPr lang="en-US" dirty="0">
              <a:solidFill>
                <a:schemeClr val="tx1"/>
              </a:solidFill>
            </a:endParaRPr>
          </a:p>
          <a:p>
            <a:r>
              <a:rPr lang="en-US" dirty="0">
                <a:solidFill>
                  <a:schemeClr val="tx1"/>
                </a:solidFill>
              </a:rPr>
              <a:t>Yuri </a:t>
            </a:r>
            <a:r>
              <a:rPr lang="en-US" dirty="0" err="1">
                <a:solidFill>
                  <a:schemeClr val="tx1"/>
                </a:solidFill>
              </a:rPr>
              <a:t>Venturini</a:t>
            </a:r>
            <a:endParaRPr lang="en-US" dirty="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701726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66D71E-2B55-8716-8AEF-C72CE18952A7}"/>
              </a:ext>
            </a:extLst>
          </p:cNvPr>
          <p:cNvSpPr>
            <a:spLocks noGrp="1"/>
          </p:cNvSpPr>
          <p:nvPr>
            <p:ph type="title"/>
          </p:nvPr>
        </p:nvSpPr>
        <p:spPr/>
        <p:txBody>
          <a:bodyPr/>
          <a:lstStyle/>
          <a:p>
            <a:r>
              <a:rPr lang="it-IT" dirty="0"/>
              <a:t>Loki Detector tank</a:t>
            </a:r>
          </a:p>
        </p:txBody>
      </p:sp>
      <p:pic>
        <p:nvPicPr>
          <p:cNvPr id="9" name="Immagine 8">
            <a:extLst>
              <a:ext uri="{FF2B5EF4-FFF2-40B4-BE49-F238E27FC236}">
                <a16:creationId xmlns:a16="http://schemas.microsoft.com/office/drawing/2014/main" id="{6E9BE426-922A-00E2-7EA9-0755105A8FC7}"/>
              </a:ext>
            </a:extLst>
          </p:cNvPr>
          <p:cNvPicPr>
            <a:picLocks noChangeAspect="1"/>
          </p:cNvPicPr>
          <p:nvPr/>
        </p:nvPicPr>
        <p:blipFill>
          <a:blip r:embed="rId2"/>
          <a:stretch>
            <a:fillRect/>
          </a:stretch>
        </p:blipFill>
        <p:spPr>
          <a:xfrm>
            <a:off x="8239882" y="842671"/>
            <a:ext cx="3809743" cy="2523854"/>
          </a:xfrm>
          <a:prstGeom prst="rect">
            <a:avLst/>
          </a:prstGeom>
        </p:spPr>
      </p:pic>
      <p:pic>
        <p:nvPicPr>
          <p:cNvPr id="10" name="Picture 6">
            <a:extLst>
              <a:ext uri="{FF2B5EF4-FFF2-40B4-BE49-F238E27FC236}">
                <a16:creationId xmlns:a16="http://schemas.microsoft.com/office/drawing/2014/main" id="{CA9BBC12-4B8C-7F41-85B2-D6A051F6D0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718" r="17428" b="5463"/>
          <a:stretch/>
        </p:blipFill>
        <p:spPr bwMode="auto">
          <a:xfrm>
            <a:off x="306804" y="1615010"/>
            <a:ext cx="5301267" cy="374712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D03 LOKI detector team">
            <a:extLst>
              <a:ext uri="{FF2B5EF4-FFF2-40B4-BE49-F238E27FC236}">
                <a16:creationId xmlns:a16="http://schemas.microsoft.com/office/drawing/2014/main" id="{92A63E8A-D500-E832-D05F-40CD2AC0E1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4662" y="2600959"/>
            <a:ext cx="4736774" cy="3583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6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66D71E-2B55-8716-8AEF-C72CE18952A7}"/>
              </a:ext>
            </a:extLst>
          </p:cNvPr>
          <p:cNvSpPr>
            <a:spLocks noGrp="1"/>
          </p:cNvSpPr>
          <p:nvPr>
            <p:ph type="title"/>
          </p:nvPr>
        </p:nvSpPr>
        <p:spPr/>
        <p:txBody>
          <a:bodyPr/>
          <a:lstStyle/>
          <a:p>
            <a:r>
              <a:rPr lang="it-IT" dirty="0"/>
              <a:t>Loki ADC – R5560</a:t>
            </a:r>
          </a:p>
        </p:txBody>
      </p:sp>
      <p:pic>
        <p:nvPicPr>
          <p:cNvPr id="3" name="Picture 4" descr="R5560 READOUT SYSTEM FOR ESS-LOKI SANS - Nuclear Instruments">
            <a:extLst>
              <a:ext uri="{FF2B5EF4-FFF2-40B4-BE49-F238E27FC236}">
                <a16:creationId xmlns:a16="http://schemas.microsoft.com/office/drawing/2014/main" id="{9499C5D1-5923-C1B8-2DA3-B7EECDF5E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20" y="856704"/>
            <a:ext cx="2215185" cy="536412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descr="Immagine che contiene circuito&#10;&#10;Descrizione generata automaticamente">
            <a:extLst>
              <a:ext uri="{FF2B5EF4-FFF2-40B4-BE49-F238E27FC236}">
                <a16:creationId xmlns:a16="http://schemas.microsoft.com/office/drawing/2014/main" id="{3D7B4DC6-1D7E-A9B3-B757-5342D30C8D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1" b="6332"/>
          <a:stretch/>
        </p:blipFill>
        <p:spPr>
          <a:xfrm>
            <a:off x="4300299" y="745065"/>
            <a:ext cx="6011737" cy="1632374"/>
          </a:xfrm>
          <a:prstGeom prst="rect">
            <a:avLst/>
          </a:prstGeom>
        </p:spPr>
      </p:pic>
      <p:pic>
        <p:nvPicPr>
          <p:cNvPr id="7" name="Immagine 6" descr="Immagine che contiene elettronica, Ingegneria elettronica, Componente elettrico, Componente di circuito&#10;&#10;Descrizione generata automaticamente">
            <a:extLst>
              <a:ext uri="{FF2B5EF4-FFF2-40B4-BE49-F238E27FC236}">
                <a16:creationId xmlns:a16="http://schemas.microsoft.com/office/drawing/2014/main" id="{F64704DE-EC24-9EAC-E16C-77ECE97CF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093" y="2377439"/>
            <a:ext cx="5414151" cy="4060613"/>
          </a:xfrm>
          <a:prstGeom prst="rect">
            <a:avLst/>
          </a:prstGeom>
        </p:spPr>
      </p:pic>
    </p:spTree>
    <p:extLst>
      <p:ext uri="{BB962C8B-B14F-4D97-AF65-F5344CB8AC3E}">
        <p14:creationId xmlns:p14="http://schemas.microsoft.com/office/powerpoint/2010/main" val="717844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66D71E-2B55-8716-8AEF-C72CE18952A7}"/>
              </a:ext>
            </a:extLst>
          </p:cNvPr>
          <p:cNvSpPr>
            <a:spLocks noGrp="1"/>
          </p:cNvSpPr>
          <p:nvPr>
            <p:ph type="title"/>
          </p:nvPr>
        </p:nvSpPr>
        <p:spPr/>
        <p:txBody>
          <a:bodyPr/>
          <a:lstStyle/>
          <a:p>
            <a:r>
              <a:rPr lang="it-IT" dirty="0"/>
              <a:t>Loki ADC – R5560</a:t>
            </a:r>
          </a:p>
        </p:txBody>
      </p:sp>
      <p:pic>
        <p:nvPicPr>
          <p:cNvPr id="5" name="Immagine 4" descr="Immagine che contiene circuito&#10;&#10;Descrizione generata automaticamente">
            <a:extLst>
              <a:ext uri="{FF2B5EF4-FFF2-40B4-BE49-F238E27FC236}">
                <a16:creationId xmlns:a16="http://schemas.microsoft.com/office/drawing/2014/main" id="{3D7B4DC6-1D7E-A9B3-B757-5342D30C8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77" y="1842388"/>
            <a:ext cx="6011737" cy="2094485"/>
          </a:xfrm>
          <a:prstGeom prst="rect">
            <a:avLst/>
          </a:prstGeom>
        </p:spPr>
      </p:pic>
      <p:sp>
        <p:nvSpPr>
          <p:cNvPr id="4" name="CasellaDiTesto 3">
            <a:extLst>
              <a:ext uri="{FF2B5EF4-FFF2-40B4-BE49-F238E27FC236}">
                <a16:creationId xmlns:a16="http://schemas.microsoft.com/office/drawing/2014/main" id="{3718D1C2-6C33-2EE2-8D32-6F6C6E4D59A6}"/>
              </a:ext>
            </a:extLst>
          </p:cNvPr>
          <p:cNvSpPr txBox="1"/>
          <p:nvPr/>
        </p:nvSpPr>
        <p:spPr>
          <a:xfrm>
            <a:off x="6551195" y="1095811"/>
            <a:ext cx="4800600" cy="5355312"/>
          </a:xfrm>
          <a:prstGeom prst="rect">
            <a:avLst/>
          </a:prstGeom>
          <a:noFill/>
        </p:spPr>
        <p:txBody>
          <a:bodyPr wrap="square" rtlCol="0">
            <a:spAutoFit/>
          </a:bodyPr>
          <a:lstStyle/>
          <a:p>
            <a:pPr marL="285750" indent="-285750">
              <a:buFont typeface="Arial" panose="020B0604020202020204" pitchFamily="34" charset="0"/>
              <a:buChar char="•"/>
            </a:pPr>
            <a:r>
              <a:rPr lang="it-IT" dirty="0"/>
              <a:t>128 Analog Input Channels </a:t>
            </a:r>
          </a:p>
          <a:p>
            <a:pPr marL="285750" indent="-285750">
              <a:buFont typeface="Arial" panose="020B0604020202020204" pitchFamily="34" charset="0"/>
              <a:buChar char="•"/>
            </a:pPr>
            <a:r>
              <a:rPr lang="it-IT" dirty="0"/>
              <a:t>R5560:</a:t>
            </a:r>
          </a:p>
          <a:p>
            <a:pPr marL="742950" lvl="1" indent="-285750">
              <a:buFont typeface="Arial" panose="020B0604020202020204" pitchFamily="34" charset="0"/>
              <a:buChar char="•"/>
            </a:pPr>
            <a:r>
              <a:rPr lang="it-IT" dirty="0"/>
              <a:t>Differential Input on low cost RJ45 </a:t>
            </a:r>
            <a:r>
              <a:rPr lang="it-IT" dirty="0" err="1"/>
              <a:t>connector</a:t>
            </a:r>
            <a:endParaRPr lang="it-IT" dirty="0"/>
          </a:p>
          <a:p>
            <a:pPr marL="285750" indent="-285750">
              <a:buFont typeface="Arial" panose="020B0604020202020204" pitchFamily="34" charset="0"/>
              <a:buChar char="•"/>
            </a:pPr>
            <a:r>
              <a:rPr lang="it-IT" dirty="0"/>
              <a:t>125 MSPS, 14 bit </a:t>
            </a:r>
            <a:r>
              <a:rPr lang="it-IT" dirty="0" err="1"/>
              <a:t>simultaneous</a:t>
            </a:r>
            <a:r>
              <a:rPr lang="it-IT" dirty="0"/>
              <a:t> sampling ADC. </a:t>
            </a:r>
          </a:p>
          <a:p>
            <a:pPr marL="285750" indent="-285750">
              <a:buFont typeface="Arial" panose="020B0604020202020204" pitchFamily="34" charset="0"/>
              <a:buChar char="•"/>
            </a:pPr>
            <a:r>
              <a:rPr lang="it-IT" dirty="0"/>
              <a:t>4 x 32 LVDS </a:t>
            </a:r>
            <a:r>
              <a:rPr lang="it-IT" dirty="0" err="1"/>
              <a:t>pair</a:t>
            </a:r>
            <a:r>
              <a:rPr lang="it-IT" dirty="0"/>
              <a:t>  or 4x64 single </a:t>
            </a:r>
            <a:r>
              <a:rPr lang="it-IT" dirty="0" err="1"/>
              <a:t>ended</a:t>
            </a:r>
            <a:r>
              <a:rPr lang="it-IT" dirty="0"/>
              <a:t> I/O (256 I/O)</a:t>
            </a:r>
          </a:p>
          <a:p>
            <a:pPr marL="285750" indent="-285750">
              <a:buFont typeface="Arial" panose="020B0604020202020204" pitchFamily="34" charset="0"/>
              <a:buChar char="•"/>
            </a:pPr>
            <a:r>
              <a:rPr lang="it-IT" dirty="0"/>
              <a:t>4x FPGA </a:t>
            </a:r>
            <a:r>
              <a:rPr lang="it-IT" dirty="0" err="1"/>
              <a:t>based</a:t>
            </a:r>
            <a:r>
              <a:rPr lang="it-IT" dirty="0"/>
              <a:t> on </a:t>
            </a:r>
            <a:r>
              <a:rPr lang="it-IT" dirty="0" err="1"/>
              <a:t>Xilinx</a:t>
            </a:r>
            <a:r>
              <a:rPr lang="it-IT" dirty="0"/>
              <a:t> </a:t>
            </a:r>
            <a:r>
              <a:rPr lang="it-IT" dirty="0" err="1"/>
              <a:t>Zynq</a:t>
            </a:r>
            <a:r>
              <a:rPr lang="it-IT" dirty="0"/>
              <a:t> SOC 7035 </a:t>
            </a:r>
            <a:r>
              <a:rPr lang="it-IT" dirty="0" err="1"/>
              <a:t>Xilinx</a:t>
            </a:r>
            <a:r>
              <a:rPr lang="it-IT" dirty="0"/>
              <a:t> </a:t>
            </a:r>
            <a:r>
              <a:rPr lang="it-IT" dirty="0" err="1"/>
              <a:t>Zynq</a:t>
            </a:r>
            <a:r>
              <a:rPr lang="it-IT" dirty="0"/>
              <a:t> for a </a:t>
            </a:r>
            <a:r>
              <a:rPr lang="it-IT" dirty="0" err="1"/>
              <a:t>total</a:t>
            </a:r>
            <a:r>
              <a:rPr lang="it-IT" dirty="0"/>
              <a:t> </a:t>
            </a:r>
            <a:r>
              <a:rPr lang="it-IT" dirty="0" err="1"/>
              <a:t>logic</a:t>
            </a:r>
            <a:r>
              <a:rPr lang="it-IT" dirty="0"/>
              <a:t> up to 1.4 </a:t>
            </a:r>
            <a:r>
              <a:rPr lang="it-IT" dirty="0" err="1"/>
              <a:t>million</a:t>
            </a:r>
            <a:r>
              <a:rPr lang="it-IT" dirty="0"/>
              <a:t> of LUT</a:t>
            </a:r>
          </a:p>
          <a:p>
            <a:pPr marL="285750" indent="-285750">
              <a:buFont typeface="Arial" panose="020B0604020202020204" pitchFamily="34" charset="0"/>
              <a:buChar char="•"/>
            </a:pPr>
            <a:r>
              <a:rPr lang="it-IT" dirty="0"/>
              <a:t>Embedded Linux </a:t>
            </a:r>
            <a:r>
              <a:rPr lang="it-IT" dirty="0" err="1"/>
              <a:t>installed</a:t>
            </a:r>
            <a:r>
              <a:rPr lang="it-IT" dirty="0"/>
              <a:t> in </a:t>
            </a:r>
            <a:r>
              <a:rPr lang="it-IT" dirty="0" err="1"/>
              <a:t>SoC</a:t>
            </a:r>
            <a:r>
              <a:rPr lang="it-IT" dirty="0"/>
              <a:t> </a:t>
            </a:r>
            <a:r>
              <a:rPr lang="it-IT" dirty="0" err="1"/>
              <a:t>SoC</a:t>
            </a:r>
            <a:r>
              <a:rPr lang="it-IT" dirty="0"/>
              <a:t> </a:t>
            </a:r>
          </a:p>
          <a:p>
            <a:pPr marL="285750" indent="-285750">
              <a:buFont typeface="Arial" panose="020B0604020202020204" pitchFamily="34" charset="0"/>
              <a:buChar char="•"/>
            </a:pPr>
            <a:r>
              <a:rPr lang="it-IT" dirty="0"/>
              <a:t>4x 1 Gbps Ethernet </a:t>
            </a:r>
            <a:r>
              <a:rPr lang="it-IT" dirty="0" err="1"/>
              <a:t>interface</a:t>
            </a:r>
            <a:r>
              <a:rPr lang="it-IT" dirty="0"/>
              <a:t>  </a:t>
            </a:r>
            <a:r>
              <a:rPr lang="it-IT" dirty="0" err="1"/>
              <a:t>connected</a:t>
            </a:r>
            <a:r>
              <a:rPr lang="it-IT" dirty="0"/>
              <a:t> to </a:t>
            </a:r>
            <a:r>
              <a:rPr lang="it-IT" dirty="0" err="1"/>
              <a:t>Zynq</a:t>
            </a:r>
            <a:r>
              <a:rPr lang="it-IT" dirty="0"/>
              <a:t> PS for fast data </a:t>
            </a:r>
            <a:r>
              <a:rPr lang="it-IT" dirty="0" err="1"/>
              <a:t>readout</a:t>
            </a:r>
            <a:r>
              <a:rPr lang="it-IT" dirty="0"/>
              <a:t> </a:t>
            </a:r>
          </a:p>
          <a:p>
            <a:pPr marL="285750" indent="-285750">
              <a:buFont typeface="Arial" panose="020B0604020202020204" pitchFamily="34" charset="0"/>
              <a:buChar char="•"/>
            </a:pPr>
            <a:r>
              <a:rPr lang="it-IT" dirty="0"/>
              <a:t>8x 10 Gbps optical link (80 Gbps) </a:t>
            </a:r>
            <a:r>
              <a:rPr lang="it-IT" dirty="0" err="1"/>
              <a:t>connected</a:t>
            </a:r>
            <a:r>
              <a:rPr lang="it-IT" dirty="0"/>
              <a:t> to </a:t>
            </a:r>
            <a:r>
              <a:rPr lang="it-IT" dirty="0" err="1"/>
              <a:t>Zynq</a:t>
            </a:r>
            <a:r>
              <a:rPr lang="it-IT" dirty="0"/>
              <a:t> PL for </a:t>
            </a:r>
            <a:r>
              <a:rPr lang="it-IT" dirty="0" err="1"/>
              <a:t>extreme</a:t>
            </a:r>
            <a:r>
              <a:rPr lang="it-IT" dirty="0"/>
              <a:t> fast data </a:t>
            </a:r>
            <a:r>
              <a:rPr lang="it-IT" dirty="0" err="1"/>
              <a:t>readout</a:t>
            </a:r>
            <a:r>
              <a:rPr lang="it-IT" dirty="0"/>
              <a:t>. </a:t>
            </a:r>
          </a:p>
          <a:p>
            <a:pPr marL="285750" indent="-285750">
              <a:buFont typeface="Arial" panose="020B0604020202020204" pitchFamily="34" charset="0"/>
              <a:buChar char="•"/>
            </a:pPr>
            <a:r>
              <a:rPr lang="it-IT" dirty="0"/>
              <a:t>Clock recovery capability from optical Link</a:t>
            </a:r>
          </a:p>
          <a:p>
            <a:pPr marL="285750" indent="-285750">
              <a:buFont typeface="Arial" panose="020B0604020202020204" pitchFamily="34" charset="0"/>
              <a:buChar char="•"/>
            </a:pPr>
            <a:r>
              <a:rPr lang="it-IT" dirty="0" err="1"/>
              <a:t>Programmable</a:t>
            </a:r>
            <a:r>
              <a:rPr lang="it-IT" dirty="0"/>
              <a:t> in </a:t>
            </a:r>
            <a:r>
              <a:rPr lang="it-IT" dirty="0" err="1"/>
              <a:t>SciCompiler</a:t>
            </a:r>
            <a:br>
              <a:rPr lang="it-IT" dirty="0"/>
            </a:br>
            <a:endParaRPr lang="it-IT" dirty="0"/>
          </a:p>
        </p:txBody>
      </p:sp>
    </p:spTree>
    <p:extLst>
      <p:ext uri="{BB962C8B-B14F-4D97-AF65-F5344CB8AC3E}">
        <p14:creationId xmlns:p14="http://schemas.microsoft.com/office/powerpoint/2010/main" val="49381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66D71E-2B55-8716-8AEF-C72CE18952A7}"/>
              </a:ext>
            </a:extLst>
          </p:cNvPr>
          <p:cNvSpPr>
            <a:spLocks noGrp="1"/>
          </p:cNvSpPr>
          <p:nvPr>
            <p:ph type="title"/>
          </p:nvPr>
        </p:nvSpPr>
        <p:spPr/>
        <p:txBody>
          <a:bodyPr/>
          <a:lstStyle/>
          <a:p>
            <a:r>
              <a:rPr lang="it-IT" dirty="0"/>
              <a:t>R5560 - DAQ</a:t>
            </a:r>
          </a:p>
        </p:txBody>
      </p:sp>
      <p:pic>
        <p:nvPicPr>
          <p:cNvPr id="3" name="9563A447-EBE2-4A98-A3B3-46F78EDA4DA8">
            <a:extLst>
              <a:ext uri="{FF2B5EF4-FFF2-40B4-BE49-F238E27FC236}">
                <a16:creationId xmlns:a16="http://schemas.microsoft.com/office/drawing/2014/main" id="{1F6C5856-EE13-2460-8BB0-E2633D7068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43" b="12451"/>
          <a:stretch/>
        </p:blipFill>
        <p:spPr bwMode="auto">
          <a:xfrm>
            <a:off x="145608" y="846509"/>
            <a:ext cx="5201530" cy="292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C5D9E2AA-DDAD-D219-5B9B-F598C0814D90}"/>
              </a:ext>
            </a:extLst>
          </p:cNvPr>
          <p:cNvSpPr/>
          <p:nvPr/>
        </p:nvSpPr>
        <p:spPr>
          <a:xfrm>
            <a:off x="5843099" y="733927"/>
            <a:ext cx="4308212" cy="572267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p>
        </p:txBody>
      </p:sp>
      <p:sp>
        <p:nvSpPr>
          <p:cNvPr id="7" name="Rettangolo 6">
            <a:extLst>
              <a:ext uri="{FF2B5EF4-FFF2-40B4-BE49-F238E27FC236}">
                <a16:creationId xmlns:a16="http://schemas.microsoft.com/office/drawing/2014/main" id="{BCE43E27-84E2-5AE4-A3D8-56A6CA3EBBF0}"/>
              </a:ext>
            </a:extLst>
          </p:cNvPr>
          <p:cNvSpPr/>
          <p:nvPr/>
        </p:nvSpPr>
        <p:spPr>
          <a:xfrm>
            <a:off x="9452811" y="4297600"/>
            <a:ext cx="508000" cy="2159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lumMod val="95000"/>
                    <a:lumOff val="5000"/>
                  </a:schemeClr>
                </a:solidFill>
              </a:rPr>
              <a:t>SFP</a:t>
            </a:r>
          </a:p>
          <a:p>
            <a:pPr algn="ctr"/>
            <a:r>
              <a:rPr lang="it-IT" sz="1200" dirty="0">
                <a:solidFill>
                  <a:schemeClr val="tx1">
                    <a:lumMod val="95000"/>
                    <a:lumOff val="5000"/>
                  </a:schemeClr>
                </a:solidFill>
              </a:rPr>
              <a:t>2</a:t>
            </a:r>
          </a:p>
        </p:txBody>
      </p:sp>
      <p:sp>
        <p:nvSpPr>
          <p:cNvPr id="8" name="Rettangolo 7">
            <a:extLst>
              <a:ext uri="{FF2B5EF4-FFF2-40B4-BE49-F238E27FC236}">
                <a16:creationId xmlns:a16="http://schemas.microsoft.com/office/drawing/2014/main" id="{024EF74B-AE95-F87D-BCF1-7BF7CE222828}"/>
              </a:ext>
            </a:extLst>
          </p:cNvPr>
          <p:cNvSpPr/>
          <p:nvPr/>
        </p:nvSpPr>
        <p:spPr>
          <a:xfrm>
            <a:off x="8868611" y="4297600"/>
            <a:ext cx="508000" cy="2159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lumMod val="95000"/>
                    <a:lumOff val="5000"/>
                  </a:schemeClr>
                </a:solidFill>
              </a:rPr>
              <a:t>SFP</a:t>
            </a:r>
          </a:p>
          <a:p>
            <a:pPr algn="ctr"/>
            <a:r>
              <a:rPr lang="it-IT" sz="1200" dirty="0">
                <a:solidFill>
                  <a:schemeClr val="tx1">
                    <a:lumMod val="95000"/>
                    <a:lumOff val="5000"/>
                  </a:schemeClr>
                </a:solidFill>
              </a:rPr>
              <a:t>1</a:t>
            </a:r>
          </a:p>
        </p:txBody>
      </p:sp>
      <p:sp>
        <p:nvSpPr>
          <p:cNvPr id="9" name="Rettangolo 8">
            <a:extLst>
              <a:ext uri="{FF2B5EF4-FFF2-40B4-BE49-F238E27FC236}">
                <a16:creationId xmlns:a16="http://schemas.microsoft.com/office/drawing/2014/main" id="{BF94CF18-9E76-69B9-463A-20A4BD992C30}"/>
              </a:ext>
            </a:extLst>
          </p:cNvPr>
          <p:cNvSpPr/>
          <p:nvPr/>
        </p:nvSpPr>
        <p:spPr>
          <a:xfrm>
            <a:off x="8243253" y="5862372"/>
            <a:ext cx="566679" cy="5942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t>GBPS</a:t>
            </a:r>
            <a:br>
              <a:rPr lang="it-IT" sz="1200" dirty="0"/>
            </a:br>
            <a:r>
              <a:rPr lang="it-IT" sz="1200" dirty="0"/>
              <a:t>ETH</a:t>
            </a:r>
          </a:p>
        </p:txBody>
      </p:sp>
      <p:sp>
        <p:nvSpPr>
          <p:cNvPr id="10" name="Rettangolo 9">
            <a:extLst>
              <a:ext uri="{FF2B5EF4-FFF2-40B4-BE49-F238E27FC236}">
                <a16:creationId xmlns:a16="http://schemas.microsoft.com/office/drawing/2014/main" id="{F994C476-D11C-F864-6F29-6DD4191BE6B7}"/>
              </a:ext>
            </a:extLst>
          </p:cNvPr>
          <p:cNvSpPr/>
          <p:nvPr/>
        </p:nvSpPr>
        <p:spPr>
          <a:xfrm>
            <a:off x="6945479" y="5861307"/>
            <a:ext cx="1221574" cy="594227"/>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64 DIGITAL</a:t>
            </a:r>
            <a:br>
              <a:rPr lang="it-IT" sz="1600" dirty="0">
                <a:solidFill>
                  <a:schemeClr val="tx1"/>
                </a:solidFill>
              </a:rPr>
            </a:br>
            <a:r>
              <a:rPr lang="it-IT" sz="1600" dirty="0">
                <a:solidFill>
                  <a:schemeClr val="tx1"/>
                </a:solidFill>
              </a:rPr>
              <a:t>IO</a:t>
            </a:r>
          </a:p>
        </p:txBody>
      </p:sp>
      <p:sp>
        <p:nvSpPr>
          <p:cNvPr id="11" name="Rettangolo 10">
            <a:extLst>
              <a:ext uri="{FF2B5EF4-FFF2-40B4-BE49-F238E27FC236}">
                <a16:creationId xmlns:a16="http://schemas.microsoft.com/office/drawing/2014/main" id="{B680CF26-7C7E-4E7F-FA83-665E8F2E1F62}"/>
              </a:ext>
            </a:extLst>
          </p:cNvPr>
          <p:cNvSpPr/>
          <p:nvPr/>
        </p:nvSpPr>
        <p:spPr>
          <a:xfrm>
            <a:off x="6031118" y="850868"/>
            <a:ext cx="914361" cy="94669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8xADC</a:t>
            </a:r>
          </a:p>
        </p:txBody>
      </p:sp>
      <p:sp>
        <p:nvSpPr>
          <p:cNvPr id="15" name="Rettangolo 14">
            <a:extLst>
              <a:ext uri="{FF2B5EF4-FFF2-40B4-BE49-F238E27FC236}">
                <a16:creationId xmlns:a16="http://schemas.microsoft.com/office/drawing/2014/main" id="{E095A4DC-90AE-D690-AF0A-05F5E4DC902C}"/>
              </a:ext>
            </a:extLst>
          </p:cNvPr>
          <p:cNvSpPr/>
          <p:nvPr/>
        </p:nvSpPr>
        <p:spPr>
          <a:xfrm>
            <a:off x="6074611" y="3498168"/>
            <a:ext cx="2654300" cy="214247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ZYNQ-7035</a:t>
            </a:r>
          </a:p>
          <a:p>
            <a:pPr algn="ctr"/>
            <a:endParaRPr lang="it-IT" sz="1600" dirty="0"/>
          </a:p>
          <a:p>
            <a:pPr algn="ctr"/>
            <a:r>
              <a:rPr lang="it-IT" sz="1600" dirty="0"/>
              <a:t>Open FPGA &amp; </a:t>
            </a:r>
            <a:br>
              <a:rPr lang="it-IT" sz="1600" dirty="0"/>
            </a:br>
            <a:r>
              <a:rPr lang="it-IT" sz="1600" dirty="0"/>
              <a:t>Open </a:t>
            </a:r>
            <a:r>
              <a:rPr lang="en-US" sz="1600" dirty="0"/>
              <a:t>SoC</a:t>
            </a:r>
          </a:p>
        </p:txBody>
      </p:sp>
      <p:sp>
        <p:nvSpPr>
          <p:cNvPr id="16" name="Rettangolo 15">
            <a:extLst>
              <a:ext uri="{FF2B5EF4-FFF2-40B4-BE49-F238E27FC236}">
                <a16:creationId xmlns:a16="http://schemas.microsoft.com/office/drawing/2014/main" id="{FA07F377-6012-A982-0B91-D94D25535F4C}"/>
              </a:ext>
            </a:extLst>
          </p:cNvPr>
          <p:cNvSpPr/>
          <p:nvPr/>
        </p:nvSpPr>
        <p:spPr>
          <a:xfrm>
            <a:off x="9452811" y="2951399"/>
            <a:ext cx="508000" cy="127622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lumMod val="95000"/>
                    <a:lumOff val="5000"/>
                  </a:schemeClr>
                </a:solidFill>
              </a:rPr>
              <a:t>H</a:t>
            </a:r>
          </a:p>
          <a:p>
            <a:pPr algn="ctr"/>
            <a:r>
              <a:rPr lang="it-IT" sz="1200" dirty="0">
                <a:solidFill>
                  <a:schemeClr val="tx1">
                    <a:lumMod val="95000"/>
                    <a:lumOff val="5000"/>
                  </a:schemeClr>
                </a:solidFill>
              </a:rPr>
              <a:t>LNK</a:t>
            </a:r>
          </a:p>
          <a:p>
            <a:pPr algn="ctr"/>
            <a:r>
              <a:rPr lang="it-IT" sz="1200" dirty="0">
                <a:solidFill>
                  <a:schemeClr val="tx1">
                    <a:lumMod val="95000"/>
                    <a:lumOff val="5000"/>
                  </a:schemeClr>
                </a:solidFill>
              </a:rPr>
              <a:t>2</a:t>
            </a:r>
          </a:p>
        </p:txBody>
      </p:sp>
      <p:sp>
        <p:nvSpPr>
          <p:cNvPr id="17" name="Rettangolo 16">
            <a:extLst>
              <a:ext uri="{FF2B5EF4-FFF2-40B4-BE49-F238E27FC236}">
                <a16:creationId xmlns:a16="http://schemas.microsoft.com/office/drawing/2014/main" id="{E966B1F1-4AD1-3D6A-F950-8BD8E16FC1B3}"/>
              </a:ext>
            </a:extLst>
          </p:cNvPr>
          <p:cNvSpPr/>
          <p:nvPr/>
        </p:nvSpPr>
        <p:spPr>
          <a:xfrm>
            <a:off x="8868611" y="2951399"/>
            <a:ext cx="508000" cy="127622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lumMod val="95000"/>
                    <a:lumOff val="5000"/>
                  </a:schemeClr>
                </a:solidFill>
              </a:rPr>
              <a:t>H</a:t>
            </a:r>
          </a:p>
          <a:p>
            <a:pPr algn="ctr"/>
            <a:r>
              <a:rPr lang="it-IT" sz="1200" dirty="0">
                <a:solidFill>
                  <a:schemeClr val="tx1">
                    <a:lumMod val="95000"/>
                    <a:lumOff val="5000"/>
                  </a:schemeClr>
                </a:solidFill>
              </a:rPr>
              <a:t>LNK</a:t>
            </a:r>
          </a:p>
          <a:p>
            <a:pPr algn="ctr"/>
            <a:r>
              <a:rPr lang="it-IT" sz="1200" dirty="0">
                <a:solidFill>
                  <a:schemeClr val="tx1">
                    <a:lumMod val="95000"/>
                    <a:lumOff val="5000"/>
                  </a:schemeClr>
                </a:solidFill>
              </a:rPr>
              <a:t>1</a:t>
            </a:r>
          </a:p>
        </p:txBody>
      </p:sp>
      <p:sp>
        <p:nvSpPr>
          <p:cNvPr id="18" name="Rettangolo 17">
            <a:extLst>
              <a:ext uri="{FF2B5EF4-FFF2-40B4-BE49-F238E27FC236}">
                <a16:creationId xmlns:a16="http://schemas.microsoft.com/office/drawing/2014/main" id="{7B542087-E35C-D7AB-4F04-6B63B9493D53}"/>
              </a:ext>
            </a:extLst>
          </p:cNvPr>
          <p:cNvSpPr/>
          <p:nvPr/>
        </p:nvSpPr>
        <p:spPr>
          <a:xfrm>
            <a:off x="6057168" y="2816744"/>
            <a:ext cx="1795485" cy="46930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lumMod val="95000"/>
                    <a:lumOff val="5000"/>
                  </a:schemeClr>
                </a:solidFill>
              </a:rPr>
              <a:t>DDR 3 – 1 Gbyte PS</a:t>
            </a:r>
          </a:p>
        </p:txBody>
      </p:sp>
      <p:sp>
        <p:nvSpPr>
          <p:cNvPr id="20" name="Rettangolo 19">
            <a:extLst>
              <a:ext uri="{FF2B5EF4-FFF2-40B4-BE49-F238E27FC236}">
                <a16:creationId xmlns:a16="http://schemas.microsoft.com/office/drawing/2014/main" id="{B17DF5D7-A706-9279-B7FB-93D2AC4B5E51}"/>
              </a:ext>
            </a:extLst>
          </p:cNvPr>
          <p:cNvSpPr/>
          <p:nvPr/>
        </p:nvSpPr>
        <p:spPr>
          <a:xfrm>
            <a:off x="6059579" y="2190554"/>
            <a:ext cx="850900" cy="46930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lumMod val="95000"/>
                    <a:lumOff val="5000"/>
                  </a:schemeClr>
                </a:solidFill>
              </a:rPr>
              <a:t>QSPI</a:t>
            </a:r>
          </a:p>
        </p:txBody>
      </p:sp>
      <p:sp>
        <p:nvSpPr>
          <p:cNvPr id="21" name="Rettangolo 20">
            <a:extLst>
              <a:ext uri="{FF2B5EF4-FFF2-40B4-BE49-F238E27FC236}">
                <a16:creationId xmlns:a16="http://schemas.microsoft.com/office/drawing/2014/main" id="{4A29F6C9-67F1-58C4-7775-0F0375F1F3B5}"/>
              </a:ext>
            </a:extLst>
          </p:cNvPr>
          <p:cNvSpPr/>
          <p:nvPr/>
        </p:nvSpPr>
        <p:spPr>
          <a:xfrm>
            <a:off x="7001754" y="2190554"/>
            <a:ext cx="850900" cy="46930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lumMod val="95000"/>
                    <a:lumOff val="5000"/>
                  </a:schemeClr>
                </a:solidFill>
              </a:rPr>
              <a:t>8GB MMC</a:t>
            </a:r>
          </a:p>
        </p:txBody>
      </p:sp>
      <p:sp>
        <p:nvSpPr>
          <p:cNvPr id="24" name="Rettangolo 23">
            <a:extLst>
              <a:ext uri="{FF2B5EF4-FFF2-40B4-BE49-F238E27FC236}">
                <a16:creationId xmlns:a16="http://schemas.microsoft.com/office/drawing/2014/main" id="{234DFFB7-0604-A463-D49E-1B93B4F354BE}"/>
              </a:ext>
            </a:extLst>
          </p:cNvPr>
          <p:cNvSpPr/>
          <p:nvPr/>
        </p:nvSpPr>
        <p:spPr>
          <a:xfrm>
            <a:off x="7085996" y="846511"/>
            <a:ext cx="914361" cy="94669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8xADC</a:t>
            </a:r>
          </a:p>
        </p:txBody>
      </p:sp>
      <p:sp>
        <p:nvSpPr>
          <p:cNvPr id="25" name="Rettangolo 24">
            <a:extLst>
              <a:ext uri="{FF2B5EF4-FFF2-40B4-BE49-F238E27FC236}">
                <a16:creationId xmlns:a16="http://schemas.microsoft.com/office/drawing/2014/main" id="{B4334125-97D2-66B9-D26C-599095CD6010}"/>
              </a:ext>
            </a:extLst>
          </p:cNvPr>
          <p:cNvSpPr/>
          <p:nvPr/>
        </p:nvSpPr>
        <p:spPr>
          <a:xfrm>
            <a:off x="8093656" y="846510"/>
            <a:ext cx="914361" cy="94669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8xADC</a:t>
            </a:r>
          </a:p>
        </p:txBody>
      </p:sp>
      <p:sp>
        <p:nvSpPr>
          <p:cNvPr id="26" name="Rettangolo 25">
            <a:extLst>
              <a:ext uri="{FF2B5EF4-FFF2-40B4-BE49-F238E27FC236}">
                <a16:creationId xmlns:a16="http://schemas.microsoft.com/office/drawing/2014/main" id="{AFFC08DA-F6FD-959F-3AC5-7C84EBBB1180}"/>
              </a:ext>
            </a:extLst>
          </p:cNvPr>
          <p:cNvSpPr/>
          <p:nvPr/>
        </p:nvSpPr>
        <p:spPr>
          <a:xfrm>
            <a:off x="9103918" y="846509"/>
            <a:ext cx="914361" cy="94669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8xADC</a:t>
            </a:r>
          </a:p>
        </p:txBody>
      </p:sp>
      <p:sp>
        <p:nvSpPr>
          <p:cNvPr id="27" name="Rettangolo 26">
            <a:extLst>
              <a:ext uri="{FF2B5EF4-FFF2-40B4-BE49-F238E27FC236}">
                <a16:creationId xmlns:a16="http://schemas.microsoft.com/office/drawing/2014/main" id="{02F510E9-714A-071A-FFDD-A5406DD36D00}"/>
              </a:ext>
            </a:extLst>
          </p:cNvPr>
          <p:cNvSpPr/>
          <p:nvPr/>
        </p:nvSpPr>
        <p:spPr>
          <a:xfrm>
            <a:off x="7955547" y="2816769"/>
            <a:ext cx="850900" cy="469301"/>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lumMod val="95000"/>
                    <a:lumOff val="5000"/>
                  </a:schemeClr>
                </a:solidFill>
              </a:rPr>
              <a:t>CLOCK</a:t>
            </a:r>
            <a:br>
              <a:rPr lang="it-IT" sz="1200" dirty="0">
                <a:solidFill>
                  <a:schemeClr val="tx1">
                    <a:lumMod val="95000"/>
                    <a:lumOff val="5000"/>
                  </a:schemeClr>
                </a:solidFill>
              </a:rPr>
            </a:br>
            <a:r>
              <a:rPr lang="it-IT" sz="1200" dirty="0" err="1">
                <a:solidFill>
                  <a:schemeClr val="tx1">
                    <a:lumMod val="95000"/>
                    <a:lumOff val="5000"/>
                  </a:schemeClr>
                </a:solidFill>
              </a:rPr>
              <a:t>PPLs</a:t>
            </a:r>
            <a:endParaRPr lang="it-IT" sz="1200" dirty="0">
              <a:solidFill>
                <a:schemeClr val="tx1">
                  <a:lumMod val="95000"/>
                  <a:lumOff val="5000"/>
                </a:schemeClr>
              </a:solidFill>
            </a:endParaRPr>
          </a:p>
        </p:txBody>
      </p:sp>
      <p:cxnSp>
        <p:nvCxnSpPr>
          <p:cNvPr id="29" name="Connettore 2 28">
            <a:extLst>
              <a:ext uri="{FF2B5EF4-FFF2-40B4-BE49-F238E27FC236}">
                <a16:creationId xmlns:a16="http://schemas.microsoft.com/office/drawing/2014/main" id="{BD5BC3B9-7293-F587-0F73-966100F236E1}"/>
              </a:ext>
            </a:extLst>
          </p:cNvPr>
          <p:cNvCxnSpPr/>
          <p:nvPr/>
        </p:nvCxnSpPr>
        <p:spPr>
          <a:xfrm flipH="1">
            <a:off x="10018279" y="4526868"/>
            <a:ext cx="828190" cy="186489"/>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0" name="CasellaDiTesto 29">
            <a:extLst>
              <a:ext uri="{FF2B5EF4-FFF2-40B4-BE49-F238E27FC236}">
                <a16:creationId xmlns:a16="http://schemas.microsoft.com/office/drawing/2014/main" id="{7B216DD7-8BD4-79EA-C95F-D08C0C1E4BF4}"/>
              </a:ext>
            </a:extLst>
          </p:cNvPr>
          <p:cNvSpPr txBox="1"/>
          <p:nvPr/>
        </p:nvSpPr>
        <p:spPr>
          <a:xfrm>
            <a:off x="10846469" y="4246237"/>
            <a:ext cx="1285929" cy="646331"/>
          </a:xfrm>
          <a:prstGeom prst="rect">
            <a:avLst/>
          </a:prstGeom>
          <a:noFill/>
        </p:spPr>
        <p:txBody>
          <a:bodyPr wrap="none" rtlCol="0">
            <a:spAutoFit/>
          </a:bodyPr>
          <a:lstStyle/>
          <a:p>
            <a:r>
              <a:rPr lang="it-IT" dirty="0"/>
              <a:t>4 x 10Gbps</a:t>
            </a:r>
          </a:p>
          <a:p>
            <a:r>
              <a:rPr lang="it-IT" dirty="0"/>
              <a:t>Link</a:t>
            </a:r>
          </a:p>
        </p:txBody>
      </p:sp>
      <p:sp>
        <p:nvSpPr>
          <p:cNvPr id="31" name="Rettangolo 30">
            <a:extLst>
              <a:ext uri="{FF2B5EF4-FFF2-40B4-BE49-F238E27FC236}">
                <a16:creationId xmlns:a16="http://schemas.microsoft.com/office/drawing/2014/main" id="{06778176-8EA2-AF50-E163-42CB1EC85CBA}"/>
              </a:ext>
            </a:extLst>
          </p:cNvPr>
          <p:cNvSpPr/>
          <p:nvPr/>
        </p:nvSpPr>
        <p:spPr>
          <a:xfrm>
            <a:off x="5883031" y="5860379"/>
            <a:ext cx="986248" cy="594227"/>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JTAG / DEBUG</a:t>
            </a:r>
          </a:p>
        </p:txBody>
      </p:sp>
      <p:sp>
        <p:nvSpPr>
          <p:cNvPr id="32" name="CasellaDiTesto 31">
            <a:extLst>
              <a:ext uri="{FF2B5EF4-FFF2-40B4-BE49-F238E27FC236}">
                <a16:creationId xmlns:a16="http://schemas.microsoft.com/office/drawing/2014/main" id="{0931539B-09ED-A7F4-5B21-C19F84EF2968}"/>
              </a:ext>
            </a:extLst>
          </p:cNvPr>
          <p:cNvSpPr txBox="1"/>
          <p:nvPr/>
        </p:nvSpPr>
        <p:spPr>
          <a:xfrm>
            <a:off x="100709" y="3881289"/>
            <a:ext cx="549441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4x8channels simultaneous sampling ADC 125 </a:t>
            </a:r>
            <a:r>
              <a:rPr lang="en-US" dirty="0" err="1"/>
              <a:t>Msps</a:t>
            </a:r>
            <a:r>
              <a:rPr lang="en-US" dirty="0"/>
              <a:t> 14 bit</a:t>
            </a:r>
          </a:p>
          <a:p>
            <a:pPr marL="285750" indent="-285750">
              <a:buFont typeface="Arial" panose="020B0604020202020204" pitchFamily="34" charset="0"/>
              <a:buChar char="•"/>
            </a:pPr>
            <a:r>
              <a:rPr lang="en-US" dirty="0"/>
              <a:t>4x10 Gbps link (2 SPF + 2 Internal) distributed on 2 FPGA bank</a:t>
            </a:r>
          </a:p>
          <a:p>
            <a:pPr marL="285750" indent="-285750">
              <a:buFont typeface="Arial" panose="020B0604020202020204" pitchFamily="34" charset="0"/>
              <a:buChar char="•"/>
            </a:pPr>
            <a:r>
              <a:rPr lang="en-US" dirty="0"/>
              <a:t>PLLs for clock recovery </a:t>
            </a:r>
          </a:p>
          <a:p>
            <a:pPr marL="285750" indent="-285750">
              <a:buFont typeface="Arial" panose="020B0604020202020204" pitchFamily="34" charset="0"/>
              <a:buChar char="•"/>
            </a:pPr>
            <a:r>
              <a:rPr lang="en-US" dirty="0"/>
              <a:t>Programmable arbitrary frequency clock generator plugin module</a:t>
            </a:r>
          </a:p>
          <a:p>
            <a:pPr marL="285750" indent="-285750">
              <a:buFont typeface="Arial" panose="020B0604020202020204" pitchFamily="34" charset="0"/>
              <a:buChar char="•"/>
            </a:pPr>
            <a:r>
              <a:rPr lang="en-US" dirty="0"/>
              <a:t>Open source FPGA framework for custom firmware integration &amp; open source SoC software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82247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2A22DF-CB88-4B2A-B852-AF10E391F049}"/>
              </a:ext>
            </a:extLst>
          </p:cNvPr>
          <p:cNvSpPr>
            <a:spLocks noGrp="1"/>
          </p:cNvSpPr>
          <p:nvPr>
            <p:ph type="title"/>
          </p:nvPr>
        </p:nvSpPr>
        <p:spPr/>
        <p:txBody>
          <a:bodyPr/>
          <a:lstStyle/>
          <a:p>
            <a:r>
              <a:rPr lang="en-US" dirty="0"/>
              <a:t>R5560 – Internal Interconnections</a:t>
            </a:r>
          </a:p>
        </p:txBody>
      </p:sp>
      <p:sp>
        <p:nvSpPr>
          <p:cNvPr id="4" name="Rettangolo 3">
            <a:extLst>
              <a:ext uri="{FF2B5EF4-FFF2-40B4-BE49-F238E27FC236}">
                <a16:creationId xmlns:a16="http://schemas.microsoft.com/office/drawing/2014/main" id="{B1DEA4E3-86D2-B8A7-6031-7A8356FFB1AD}"/>
              </a:ext>
            </a:extLst>
          </p:cNvPr>
          <p:cNvSpPr/>
          <p:nvPr/>
        </p:nvSpPr>
        <p:spPr>
          <a:xfrm>
            <a:off x="637564" y="1310214"/>
            <a:ext cx="2441196" cy="257542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MODULE 1</a:t>
            </a:r>
          </a:p>
          <a:p>
            <a:pPr algn="ctr"/>
            <a:endParaRPr lang="it-IT" dirty="0"/>
          </a:p>
          <a:p>
            <a:pPr algn="ctr"/>
            <a:r>
              <a:rPr lang="it-IT" dirty="0"/>
              <a:t>32 Channel 128 MSPS</a:t>
            </a:r>
          </a:p>
          <a:p>
            <a:pPr algn="ctr"/>
            <a:r>
              <a:rPr lang="it-IT" dirty="0"/>
              <a:t>14 bit</a:t>
            </a:r>
          </a:p>
        </p:txBody>
      </p:sp>
      <p:sp>
        <p:nvSpPr>
          <p:cNvPr id="5" name="Rettangolo 4">
            <a:extLst>
              <a:ext uri="{FF2B5EF4-FFF2-40B4-BE49-F238E27FC236}">
                <a16:creationId xmlns:a16="http://schemas.microsoft.com/office/drawing/2014/main" id="{DE383642-70E7-E8B4-7026-9B6A9197B41F}"/>
              </a:ext>
            </a:extLst>
          </p:cNvPr>
          <p:cNvSpPr/>
          <p:nvPr/>
        </p:nvSpPr>
        <p:spPr>
          <a:xfrm>
            <a:off x="637564" y="4237972"/>
            <a:ext cx="2441196" cy="71306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Analog Front End</a:t>
            </a:r>
          </a:p>
        </p:txBody>
      </p:sp>
      <p:sp>
        <p:nvSpPr>
          <p:cNvPr id="6" name="Rettangolo 5">
            <a:extLst>
              <a:ext uri="{FF2B5EF4-FFF2-40B4-BE49-F238E27FC236}">
                <a16:creationId xmlns:a16="http://schemas.microsoft.com/office/drawing/2014/main" id="{F7ED9221-AFF5-BB1E-1106-5011BF1EB7A0}"/>
              </a:ext>
            </a:extLst>
          </p:cNvPr>
          <p:cNvSpPr/>
          <p:nvPr/>
        </p:nvSpPr>
        <p:spPr>
          <a:xfrm>
            <a:off x="981512" y="5254438"/>
            <a:ext cx="1711352" cy="776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a:extLst>
              <a:ext uri="{FF2B5EF4-FFF2-40B4-BE49-F238E27FC236}">
                <a16:creationId xmlns:a16="http://schemas.microsoft.com/office/drawing/2014/main" id="{97060127-539D-3515-E233-DDEAD044A398}"/>
              </a:ext>
            </a:extLst>
          </p:cNvPr>
          <p:cNvSpPr/>
          <p:nvPr/>
        </p:nvSpPr>
        <p:spPr>
          <a:xfrm>
            <a:off x="981512" y="5242555"/>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7877D2-0111-D465-6E12-31CC24AE4328}"/>
              </a:ext>
            </a:extLst>
          </p:cNvPr>
          <p:cNvSpPr/>
          <p:nvPr/>
        </p:nvSpPr>
        <p:spPr>
          <a:xfrm>
            <a:off x="1409350" y="5242554"/>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A907D6CE-C23B-4C4D-085A-40FBA48E2E12}"/>
              </a:ext>
            </a:extLst>
          </p:cNvPr>
          <p:cNvSpPr/>
          <p:nvPr/>
        </p:nvSpPr>
        <p:spPr>
          <a:xfrm>
            <a:off x="1837188" y="5242553"/>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EBDA4B9-59A3-FBA3-0384-DEA2A4DE3B8D}"/>
              </a:ext>
            </a:extLst>
          </p:cNvPr>
          <p:cNvSpPr/>
          <p:nvPr/>
        </p:nvSpPr>
        <p:spPr>
          <a:xfrm>
            <a:off x="2265026" y="5244301"/>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A2E0C266-8B2F-5B91-0A93-60B0F42E9D57}"/>
              </a:ext>
            </a:extLst>
          </p:cNvPr>
          <p:cNvSpPr/>
          <p:nvPr/>
        </p:nvSpPr>
        <p:spPr>
          <a:xfrm>
            <a:off x="981512" y="5636837"/>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2C6ECD3C-5DD5-905C-7065-049B5C74559F}"/>
              </a:ext>
            </a:extLst>
          </p:cNvPr>
          <p:cNvSpPr/>
          <p:nvPr/>
        </p:nvSpPr>
        <p:spPr>
          <a:xfrm>
            <a:off x="1409350" y="5636836"/>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0E4492D3-EE08-58E7-EA2D-7EC985018A4A}"/>
              </a:ext>
            </a:extLst>
          </p:cNvPr>
          <p:cNvSpPr/>
          <p:nvPr/>
        </p:nvSpPr>
        <p:spPr>
          <a:xfrm>
            <a:off x="1837188" y="5636835"/>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FA5C90B7-FA88-A979-D9CA-6E5C19E8F626}"/>
              </a:ext>
            </a:extLst>
          </p:cNvPr>
          <p:cNvSpPr/>
          <p:nvPr/>
        </p:nvSpPr>
        <p:spPr>
          <a:xfrm>
            <a:off x="2265026" y="5638583"/>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DA13A054-3E96-8E65-E5D8-B01EC7EBBFA3}"/>
              </a:ext>
            </a:extLst>
          </p:cNvPr>
          <p:cNvSpPr txBox="1"/>
          <p:nvPr/>
        </p:nvSpPr>
        <p:spPr>
          <a:xfrm>
            <a:off x="1409350" y="6014690"/>
            <a:ext cx="774571" cy="369332"/>
          </a:xfrm>
          <a:prstGeom prst="rect">
            <a:avLst/>
          </a:prstGeom>
          <a:noFill/>
        </p:spPr>
        <p:txBody>
          <a:bodyPr wrap="none" rtlCol="0">
            <a:spAutoFit/>
          </a:bodyPr>
          <a:lstStyle/>
          <a:p>
            <a:r>
              <a:rPr lang="it-IT" dirty="0" err="1"/>
              <a:t>Inputs</a:t>
            </a:r>
            <a:endParaRPr lang="it-IT" dirty="0"/>
          </a:p>
        </p:txBody>
      </p:sp>
      <p:sp>
        <p:nvSpPr>
          <p:cNvPr id="16" name="Freccia in giù 15">
            <a:extLst>
              <a:ext uri="{FF2B5EF4-FFF2-40B4-BE49-F238E27FC236}">
                <a16:creationId xmlns:a16="http://schemas.microsoft.com/office/drawing/2014/main" id="{F184263A-46F5-A1D1-4EE7-6BC0E3DD45B7}"/>
              </a:ext>
            </a:extLst>
          </p:cNvPr>
          <p:cNvSpPr/>
          <p:nvPr/>
        </p:nvSpPr>
        <p:spPr>
          <a:xfrm rot="10800000">
            <a:off x="1635853" y="5006264"/>
            <a:ext cx="444617" cy="161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in giù 16">
            <a:extLst>
              <a:ext uri="{FF2B5EF4-FFF2-40B4-BE49-F238E27FC236}">
                <a16:creationId xmlns:a16="http://schemas.microsoft.com/office/drawing/2014/main" id="{28FF6B86-7BB4-B45C-BD89-C5112FA3C842}"/>
              </a:ext>
            </a:extLst>
          </p:cNvPr>
          <p:cNvSpPr/>
          <p:nvPr/>
        </p:nvSpPr>
        <p:spPr>
          <a:xfrm rot="10800000">
            <a:off x="1619070" y="3928278"/>
            <a:ext cx="444617" cy="2488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9B791FCA-2464-0C82-ACAF-EAFFD7038A37}"/>
              </a:ext>
            </a:extLst>
          </p:cNvPr>
          <p:cNvSpPr/>
          <p:nvPr/>
        </p:nvSpPr>
        <p:spPr>
          <a:xfrm>
            <a:off x="1585520" y="999822"/>
            <a:ext cx="492146" cy="654342"/>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err="1"/>
              <a:t>Gbps</a:t>
            </a:r>
            <a:endParaRPr lang="it-IT" sz="900" dirty="0"/>
          </a:p>
          <a:p>
            <a:pPr algn="ctr"/>
            <a:r>
              <a:rPr lang="it-IT" sz="900" dirty="0" err="1"/>
              <a:t>Eth</a:t>
            </a:r>
            <a:endParaRPr lang="it-IT" sz="900" dirty="0"/>
          </a:p>
        </p:txBody>
      </p:sp>
      <p:sp>
        <p:nvSpPr>
          <p:cNvPr id="19" name="Rettangolo 18">
            <a:extLst>
              <a:ext uri="{FF2B5EF4-FFF2-40B4-BE49-F238E27FC236}">
                <a16:creationId xmlns:a16="http://schemas.microsoft.com/office/drawing/2014/main" id="{FAB289D9-CABA-F4A7-92FE-3C39C957561B}"/>
              </a:ext>
            </a:extLst>
          </p:cNvPr>
          <p:cNvSpPr/>
          <p:nvPr/>
        </p:nvSpPr>
        <p:spPr>
          <a:xfrm>
            <a:off x="2094468" y="999822"/>
            <a:ext cx="492146" cy="6543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SFP 1</a:t>
            </a:r>
          </a:p>
        </p:txBody>
      </p:sp>
      <p:sp>
        <p:nvSpPr>
          <p:cNvPr id="20" name="Rettangolo 19">
            <a:extLst>
              <a:ext uri="{FF2B5EF4-FFF2-40B4-BE49-F238E27FC236}">
                <a16:creationId xmlns:a16="http://schemas.microsoft.com/office/drawing/2014/main" id="{49714523-AFE3-1E61-5D94-6C85D7E56B63}"/>
              </a:ext>
            </a:extLst>
          </p:cNvPr>
          <p:cNvSpPr/>
          <p:nvPr/>
        </p:nvSpPr>
        <p:spPr>
          <a:xfrm>
            <a:off x="2586614" y="999822"/>
            <a:ext cx="492146" cy="6543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SFP 2</a:t>
            </a:r>
          </a:p>
        </p:txBody>
      </p:sp>
      <p:sp>
        <p:nvSpPr>
          <p:cNvPr id="21" name="Rettangolo 20">
            <a:extLst>
              <a:ext uri="{FF2B5EF4-FFF2-40B4-BE49-F238E27FC236}">
                <a16:creationId xmlns:a16="http://schemas.microsoft.com/office/drawing/2014/main" id="{A9C72B53-5B43-D45B-8542-D2CBCEDA8C1C}"/>
              </a:ext>
            </a:extLst>
          </p:cNvPr>
          <p:cNvSpPr/>
          <p:nvPr/>
        </p:nvSpPr>
        <p:spPr>
          <a:xfrm>
            <a:off x="1101763" y="995628"/>
            <a:ext cx="472564" cy="65853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tx1"/>
                </a:solidFill>
              </a:rPr>
              <a:t>32 x LVDS</a:t>
            </a:r>
          </a:p>
        </p:txBody>
      </p:sp>
      <p:sp>
        <p:nvSpPr>
          <p:cNvPr id="22" name="Rettangolo 21">
            <a:extLst>
              <a:ext uri="{FF2B5EF4-FFF2-40B4-BE49-F238E27FC236}">
                <a16:creationId xmlns:a16="http://schemas.microsoft.com/office/drawing/2014/main" id="{28DAD3A3-483A-5A3F-33AE-F526F104728B}"/>
              </a:ext>
            </a:extLst>
          </p:cNvPr>
          <p:cNvSpPr/>
          <p:nvPr/>
        </p:nvSpPr>
        <p:spPr>
          <a:xfrm>
            <a:off x="618006" y="998423"/>
            <a:ext cx="472564" cy="658536"/>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700" dirty="0"/>
              <a:t>USB DEBUG</a:t>
            </a:r>
          </a:p>
        </p:txBody>
      </p:sp>
      <p:sp>
        <p:nvSpPr>
          <p:cNvPr id="23" name="Rettangolo 22">
            <a:extLst>
              <a:ext uri="{FF2B5EF4-FFF2-40B4-BE49-F238E27FC236}">
                <a16:creationId xmlns:a16="http://schemas.microsoft.com/office/drawing/2014/main" id="{7AB7C98D-313C-D6BB-FC7C-7E80AC500958}"/>
              </a:ext>
            </a:extLst>
          </p:cNvPr>
          <p:cNvSpPr/>
          <p:nvPr/>
        </p:nvSpPr>
        <p:spPr>
          <a:xfrm>
            <a:off x="3278713" y="1310214"/>
            <a:ext cx="2441196" cy="257542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MODULE 2</a:t>
            </a:r>
          </a:p>
          <a:p>
            <a:pPr algn="ctr"/>
            <a:endParaRPr lang="it-IT" dirty="0"/>
          </a:p>
          <a:p>
            <a:pPr algn="ctr"/>
            <a:r>
              <a:rPr lang="it-IT" dirty="0"/>
              <a:t>32 Channel 128 MSPS</a:t>
            </a:r>
          </a:p>
          <a:p>
            <a:pPr algn="ctr"/>
            <a:r>
              <a:rPr lang="it-IT" dirty="0"/>
              <a:t>14 bit</a:t>
            </a:r>
          </a:p>
        </p:txBody>
      </p:sp>
      <p:sp>
        <p:nvSpPr>
          <p:cNvPr id="24" name="Rettangolo 23">
            <a:extLst>
              <a:ext uri="{FF2B5EF4-FFF2-40B4-BE49-F238E27FC236}">
                <a16:creationId xmlns:a16="http://schemas.microsoft.com/office/drawing/2014/main" id="{68DEDA37-08BF-0228-BA15-CBF2CCB6C34F}"/>
              </a:ext>
            </a:extLst>
          </p:cNvPr>
          <p:cNvSpPr/>
          <p:nvPr/>
        </p:nvSpPr>
        <p:spPr>
          <a:xfrm>
            <a:off x="3278713" y="4237972"/>
            <a:ext cx="2441196" cy="71306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Analog Front End</a:t>
            </a:r>
          </a:p>
        </p:txBody>
      </p:sp>
      <p:sp>
        <p:nvSpPr>
          <p:cNvPr id="25" name="Rettangolo 24">
            <a:extLst>
              <a:ext uri="{FF2B5EF4-FFF2-40B4-BE49-F238E27FC236}">
                <a16:creationId xmlns:a16="http://schemas.microsoft.com/office/drawing/2014/main" id="{1B8A90F5-79BC-702B-6D66-EFC36FFCBC2A}"/>
              </a:ext>
            </a:extLst>
          </p:cNvPr>
          <p:cNvSpPr/>
          <p:nvPr/>
        </p:nvSpPr>
        <p:spPr>
          <a:xfrm>
            <a:off x="3622661" y="5254438"/>
            <a:ext cx="1711352" cy="776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Rettangolo 25">
            <a:extLst>
              <a:ext uri="{FF2B5EF4-FFF2-40B4-BE49-F238E27FC236}">
                <a16:creationId xmlns:a16="http://schemas.microsoft.com/office/drawing/2014/main" id="{5FDC080B-EDA6-6B8D-1C16-8E4C2624464E}"/>
              </a:ext>
            </a:extLst>
          </p:cNvPr>
          <p:cNvSpPr/>
          <p:nvPr/>
        </p:nvSpPr>
        <p:spPr>
          <a:xfrm>
            <a:off x="3622661" y="5242555"/>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3BEEBAAC-98ED-18D9-5043-88D83A9DA989}"/>
              </a:ext>
            </a:extLst>
          </p:cNvPr>
          <p:cNvSpPr/>
          <p:nvPr/>
        </p:nvSpPr>
        <p:spPr>
          <a:xfrm>
            <a:off x="4050499" y="5242554"/>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a:extLst>
              <a:ext uri="{FF2B5EF4-FFF2-40B4-BE49-F238E27FC236}">
                <a16:creationId xmlns:a16="http://schemas.microsoft.com/office/drawing/2014/main" id="{0EBA6102-B200-B16C-861F-1D4DF79D262E}"/>
              </a:ext>
            </a:extLst>
          </p:cNvPr>
          <p:cNvSpPr/>
          <p:nvPr/>
        </p:nvSpPr>
        <p:spPr>
          <a:xfrm>
            <a:off x="4478337" y="5242553"/>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66E59219-E868-4175-09B3-8A8B4DD22127}"/>
              </a:ext>
            </a:extLst>
          </p:cNvPr>
          <p:cNvSpPr/>
          <p:nvPr/>
        </p:nvSpPr>
        <p:spPr>
          <a:xfrm>
            <a:off x="4906175" y="5244301"/>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8E53E2AD-A420-9374-4925-2B79B5DE248F}"/>
              </a:ext>
            </a:extLst>
          </p:cNvPr>
          <p:cNvSpPr/>
          <p:nvPr/>
        </p:nvSpPr>
        <p:spPr>
          <a:xfrm>
            <a:off x="3622661" y="5636837"/>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a:extLst>
              <a:ext uri="{FF2B5EF4-FFF2-40B4-BE49-F238E27FC236}">
                <a16:creationId xmlns:a16="http://schemas.microsoft.com/office/drawing/2014/main" id="{345FC775-4232-272A-1A2D-8A6761C157D0}"/>
              </a:ext>
            </a:extLst>
          </p:cNvPr>
          <p:cNvSpPr/>
          <p:nvPr/>
        </p:nvSpPr>
        <p:spPr>
          <a:xfrm>
            <a:off x="4050499" y="5636836"/>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45D3079B-5B6A-0FAE-A610-855917A0E799}"/>
              </a:ext>
            </a:extLst>
          </p:cNvPr>
          <p:cNvSpPr/>
          <p:nvPr/>
        </p:nvSpPr>
        <p:spPr>
          <a:xfrm>
            <a:off x="4478337" y="5636835"/>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FBB2E11E-1E0C-FB0D-9AB3-D47C689F37A0}"/>
              </a:ext>
            </a:extLst>
          </p:cNvPr>
          <p:cNvSpPr/>
          <p:nvPr/>
        </p:nvSpPr>
        <p:spPr>
          <a:xfrm>
            <a:off x="4906175" y="5638583"/>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a:extLst>
              <a:ext uri="{FF2B5EF4-FFF2-40B4-BE49-F238E27FC236}">
                <a16:creationId xmlns:a16="http://schemas.microsoft.com/office/drawing/2014/main" id="{D38794AC-247A-11B0-08A0-F4375DEF2A60}"/>
              </a:ext>
            </a:extLst>
          </p:cNvPr>
          <p:cNvSpPr txBox="1"/>
          <p:nvPr/>
        </p:nvSpPr>
        <p:spPr>
          <a:xfrm>
            <a:off x="4050499" y="6014690"/>
            <a:ext cx="774571" cy="369332"/>
          </a:xfrm>
          <a:prstGeom prst="rect">
            <a:avLst/>
          </a:prstGeom>
          <a:noFill/>
        </p:spPr>
        <p:txBody>
          <a:bodyPr wrap="none" rtlCol="0">
            <a:spAutoFit/>
          </a:bodyPr>
          <a:lstStyle/>
          <a:p>
            <a:r>
              <a:rPr lang="it-IT" dirty="0" err="1"/>
              <a:t>Inputs</a:t>
            </a:r>
            <a:endParaRPr lang="it-IT" dirty="0"/>
          </a:p>
        </p:txBody>
      </p:sp>
      <p:sp>
        <p:nvSpPr>
          <p:cNvPr id="35" name="Freccia in giù 34">
            <a:extLst>
              <a:ext uri="{FF2B5EF4-FFF2-40B4-BE49-F238E27FC236}">
                <a16:creationId xmlns:a16="http://schemas.microsoft.com/office/drawing/2014/main" id="{35F6A2ED-951D-2DFE-E35A-F53D8A77F5C2}"/>
              </a:ext>
            </a:extLst>
          </p:cNvPr>
          <p:cNvSpPr/>
          <p:nvPr/>
        </p:nvSpPr>
        <p:spPr>
          <a:xfrm rot="10800000">
            <a:off x="4277002" y="5006264"/>
            <a:ext cx="444617" cy="161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Freccia in giù 35">
            <a:extLst>
              <a:ext uri="{FF2B5EF4-FFF2-40B4-BE49-F238E27FC236}">
                <a16:creationId xmlns:a16="http://schemas.microsoft.com/office/drawing/2014/main" id="{A6E9FC7F-3CA9-EACB-EDBB-5F1947F4AE2B}"/>
              </a:ext>
            </a:extLst>
          </p:cNvPr>
          <p:cNvSpPr/>
          <p:nvPr/>
        </p:nvSpPr>
        <p:spPr>
          <a:xfrm rot="10800000">
            <a:off x="4260219" y="3928278"/>
            <a:ext cx="444617" cy="2488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ttangolo 36">
            <a:extLst>
              <a:ext uri="{FF2B5EF4-FFF2-40B4-BE49-F238E27FC236}">
                <a16:creationId xmlns:a16="http://schemas.microsoft.com/office/drawing/2014/main" id="{3033CB61-529C-E79D-CC86-E77CECB8CED7}"/>
              </a:ext>
            </a:extLst>
          </p:cNvPr>
          <p:cNvSpPr/>
          <p:nvPr/>
        </p:nvSpPr>
        <p:spPr>
          <a:xfrm>
            <a:off x="4226669" y="999822"/>
            <a:ext cx="492146" cy="654342"/>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err="1"/>
              <a:t>Gbps</a:t>
            </a:r>
            <a:endParaRPr lang="it-IT" sz="900" dirty="0"/>
          </a:p>
          <a:p>
            <a:pPr algn="ctr"/>
            <a:r>
              <a:rPr lang="it-IT" sz="900" dirty="0" err="1"/>
              <a:t>Eth</a:t>
            </a:r>
            <a:endParaRPr lang="it-IT" sz="900" dirty="0"/>
          </a:p>
        </p:txBody>
      </p:sp>
      <p:sp>
        <p:nvSpPr>
          <p:cNvPr id="38" name="Rettangolo 37">
            <a:extLst>
              <a:ext uri="{FF2B5EF4-FFF2-40B4-BE49-F238E27FC236}">
                <a16:creationId xmlns:a16="http://schemas.microsoft.com/office/drawing/2014/main" id="{2801E9D0-54B8-6714-EBCB-B21CAB430A58}"/>
              </a:ext>
            </a:extLst>
          </p:cNvPr>
          <p:cNvSpPr/>
          <p:nvPr/>
        </p:nvSpPr>
        <p:spPr>
          <a:xfrm>
            <a:off x="4735617" y="999822"/>
            <a:ext cx="492146" cy="6543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SFP 1</a:t>
            </a:r>
          </a:p>
        </p:txBody>
      </p:sp>
      <p:sp>
        <p:nvSpPr>
          <p:cNvPr id="39" name="Rettangolo 38">
            <a:extLst>
              <a:ext uri="{FF2B5EF4-FFF2-40B4-BE49-F238E27FC236}">
                <a16:creationId xmlns:a16="http://schemas.microsoft.com/office/drawing/2014/main" id="{E82C4591-A9A0-E375-23EC-3DEC395CCA90}"/>
              </a:ext>
            </a:extLst>
          </p:cNvPr>
          <p:cNvSpPr/>
          <p:nvPr/>
        </p:nvSpPr>
        <p:spPr>
          <a:xfrm>
            <a:off x="5227763" y="999822"/>
            <a:ext cx="492146" cy="6543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SFP 2</a:t>
            </a:r>
          </a:p>
        </p:txBody>
      </p:sp>
      <p:sp>
        <p:nvSpPr>
          <p:cNvPr id="40" name="Rettangolo 39">
            <a:extLst>
              <a:ext uri="{FF2B5EF4-FFF2-40B4-BE49-F238E27FC236}">
                <a16:creationId xmlns:a16="http://schemas.microsoft.com/office/drawing/2014/main" id="{02E18FCB-307F-0B3C-4974-3308A4CC3187}"/>
              </a:ext>
            </a:extLst>
          </p:cNvPr>
          <p:cNvSpPr/>
          <p:nvPr/>
        </p:nvSpPr>
        <p:spPr>
          <a:xfrm>
            <a:off x="3742912" y="995628"/>
            <a:ext cx="472564" cy="65853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tx1"/>
                </a:solidFill>
              </a:rPr>
              <a:t>32 x LVDS</a:t>
            </a:r>
          </a:p>
        </p:txBody>
      </p:sp>
      <p:sp>
        <p:nvSpPr>
          <p:cNvPr id="41" name="Rettangolo 40">
            <a:extLst>
              <a:ext uri="{FF2B5EF4-FFF2-40B4-BE49-F238E27FC236}">
                <a16:creationId xmlns:a16="http://schemas.microsoft.com/office/drawing/2014/main" id="{DB492A47-D2C6-EB87-3F9D-39A40C053AEC}"/>
              </a:ext>
            </a:extLst>
          </p:cNvPr>
          <p:cNvSpPr/>
          <p:nvPr/>
        </p:nvSpPr>
        <p:spPr>
          <a:xfrm>
            <a:off x="3259155" y="998423"/>
            <a:ext cx="472564" cy="658536"/>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700" dirty="0"/>
              <a:t>USB DEBUG</a:t>
            </a:r>
          </a:p>
        </p:txBody>
      </p:sp>
      <p:sp>
        <p:nvSpPr>
          <p:cNvPr id="42" name="Rettangolo 41">
            <a:extLst>
              <a:ext uri="{FF2B5EF4-FFF2-40B4-BE49-F238E27FC236}">
                <a16:creationId xmlns:a16="http://schemas.microsoft.com/office/drawing/2014/main" id="{71A9255E-2645-0AB4-6AC5-A982D3767A0D}"/>
              </a:ext>
            </a:extLst>
          </p:cNvPr>
          <p:cNvSpPr/>
          <p:nvPr/>
        </p:nvSpPr>
        <p:spPr>
          <a:xfrm>
            <a:off x="5926838" y="1310214"/>
            <a:ext cx="2441196" cy="257542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MODULE 3</a:t>
            </a:r>
          </a:p>
          <a:p>
            <a:pPr algn="ctr"/>
            <a:endParaRPr lang="it-IT" dirty="0"/>
          </a:p>
          <a:p>
            <a:pPr algn="ctr"/>
            <a:r>
              <a:rPr lang="it-IT" dirty="0"/>
              <a:t>32 Channel 128 MSPS</a:t>
            </a:r>
          </a:p>
          <a:p>
            <a:pPr algn="ctr"/>
            <a:r>
              <a:rPr lang="it-IT" dirty="0"/>
              <a:t>14 bit</a:t>
            </a:r>
          </a:p>
        </p:txBody>
      </p:sp>
      <p:sp>
        <p:nvSpPr>
          <p:cNvPr id="43" name="Rettangolo 42">
            <a:extLst>
              <a:ext uri="{FF2B5EF4-FFF2-40B4-BE49-F238E27FC236}">
                <a16:creationId xmlns:a16="http://schemas.microsoft.com/office/drawing/2014/main" id="{36570FC7-53F6-944D-2B36-78CB17997373}"/>
              </a:ext>
            </a:extLst>
          </p:cNvPr>
          <p:cNvSpPr/>
          <p:nvPr/>
        </p:nvSpPr>
        <p:spPr>
          <a:xfrm>
            <a:off x="5926838" y="4237972"/>
            <a:ext cx="2441196" cy="71306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Analog Front End</a:t>
            </a:r>
          </a:p>
        </p:txBody>
      </p:sp>
      <p:sp>
        <p:nvSpPr>
          <p:cNvPr id="44" name="Rettangolo 43">
            <a:extLst>
              <a:ext uri="{FF2B5EF4-FFF2-40B4-BE49-F238E27FC236}">
                <a16:creationId xmlns:a16="http://schemas.microsoft.com/office/drawing/2014/main" id="{258A5D43-2818-80FB-C3B3-0F00B643CEBD}"/>
              </a:ext>
            </a:extLst>
          </p:cNvPr>
          <p:cNvSpPr/>
          <p:nvPr/>
        </p:nvSpPr>
        <p:spPr>
          <a:xfrm>
            <a:off x="6270786" y="5254438"/>
            <a:ext cx="1711352" cy="776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5" name="Rettangolo 44">
            <a:extLst>
              <a:ext uri="{FF2B5EF4-FFF2-40B4-BE49-F238E27FC236}">
                <a16:creationId xmlns:a16="http://schemas.microsoft.com/office/drawing/2014/main" id="{42CDD8D5-36D3-EA80-F7F0-66F2806B0821}"/>
              </a:ext>
            </a:extLst>
          </p:cNvPr>
          <p:cNvSpPr/>
          <p:nvPr/>
        </p:nvSpPr>
        <p:spPr>
          <a:xfrm>
            <a:off x="6270786" y="5242555"/>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E8A9EE2E-A715-9868-8AC7-2BB47EA9E32C}"/>
              </a:ext>
            </a:extLst>
          </p:cNvPr>
          <p:cNvSpPr/>
          <p:nvPr/>
        </p:nvSpPr>
        <p:spPr>
          <a:xfrm>
            <a:off x="6698624" y="5242554"/>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0DF8CFB6-DBEA-0C9C-BC0E-D56128F41699}"/>
              </a:ext>
            </a:extLst>
          </p:cNvPr>
          <p:cNvSpPr/>
          <p:nvPr/>
        </p:nvSpPr>
        <p:spPr>
          <a:xfrm>
            <a:off x="7126462" y="5242553"/>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47">
            <a:extLst>
              <a:ext uri="{FF2B5EF4-FFF2-40B4-BE49-F238E27FC236}">
                <a16:creationId xmlns:a16="http://schemas.microsoft.com/office/drawing/2014/main" id="{17006B5F-9E42-4D35-8AFF-1042C71D39A6}"/>
              </a:ext>
            </a:extLst>
          </p:cNvPr>
          <p:cNvSpPr/>
          <p:nvPr/>
        </p:nvSpPr>
        <p:spPr>
          <a:xfrm>
            <a:off x="7554300" y="5244301"/>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48">
            <a:extLst>
              <a:ext uri="{FF2B5EF4-FFF2-40B4-BE49-F238E27FC236}">
                <a16:creationId xmlns:a16="http://schemas.microsoft.com/office/drawing/2014/main" id="{733D716D-BBCD-D8F6-E93D-A943AC070703}"/>
              </a:ext>
            </a:extLst>
          </p:cNvPr>
          <p:cNvSpPr/>
          <p:nvPr/>
        </p:nvSpPr>
        <p:spPr>
          <a:xfrm>
            <a:off x="6270786" y="5636837"/>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a:extLst>
              <a:ext uri="{FF2B5EF4-FFF2-40B4-BE49-F238E27FC236}">
                <a16:creationId xmlns:a16="http://schemas.microsoft.com/office/drawing/2014/main" id="{2ABC56FE-35C9-D42F-54EE-8B11D170BD11}"/>
              </a:ext>
            </a:extLst>
          </p:cNvPr>
          <p:cNvSpPr/>
          <p:nvPr/>
        </p:nvSpPr>
        <p:spPr>
          <a:xfrm>
            <a:off x="6698624" y="5636836"/>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E310B934-DF9D-9247-911D-D20B646498FF}"/>
              </a:ext>
            </a:extLst>
          </p:cNvPr>
          <p:cNvSpPr/>
          <p:nvPr/>
        </p:nvSpPr>
        <p:spPr>
          <a:xfrm>
            <a:off x="7126462" y="5636835"/>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51">
            <a:extLst>
              <a:ext uri="{FF2B5EF4-FFF2-40B4-BE49-F238E27FC236}">
                <a16:creationId xmlns:a16="http://schemas.microsoft.com/office/drawing/2014/main" id="{5019723E-7B19-4C1C-F93F-6DC765001A79}"/>
              </a:ext>
            </a:extLst>
          </p:cNvPr>
          <p:cNvSpPr/>
          <p:nvPr/>
        </p:nvSpPr>
        <p:spPr>
          <a:xfrm>
            <a:off x="7554300" y="5638583"/>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CasellaDiTesto 52">
            <a:extLst>
              <a:ext uri="{FF2B5EF4-FFF2-40B4-BE49-F238E27FC236}">
                <a16:creationId xmlns:a16="http://schemas.microsoft.com/office/drawing/2014/main" id="{29B0C131-EF59-A1BE-E168-8CA1EEB3ABA6}"/>
              </a:ext>
            </a:extLst>
          </p:cNvPr>
          <p:cNvSpPr txBox="1"/>
          <p:nvPr/>
        </p:nvSpPr>
        <p:spPr>
          <a:xfrm>
            <a:off x="6698624" y="6014690"/>
            <a:ext cx="774571" cy="369332"/>
          </a:xfrm>
          <a:prstGeom prst="rect">
            <a:avLst/>
          </a:prstGeom>
          <a:noFill/>
        </p:spPr>
        <p:txBody>
          <a:bodyPr wrap="none" rtlCol="0">
            <a:spAutoFit/>
          </a:bodyPr>
          <a:lstStyle/>
          <a:p>
            <a:r>
              <a:rPr lang="it-IT" dirty="0" err="1"/>
              <a:t>Inputs</a:t>
            </a:r>
            <a:endParaRPr lang="it-IT" dirty="0"/>
          </a:p>
        </p:txBody>
      </p:sp>
      <p:sp>
        <p:nvSpPr>
          <p:cNvPr id="54" name="Freccia in giù 53">
            <a:extLst>
              <a:ext uri="{FF2B5EF4-FFF2-40B4-BE49-F238E27FC236}">
                <a16:creationId xmlns:a16="http://schemas.microsoft.com/office/drawing/2014/main" id="{016E7F0C-9492-ABFA-C6AC-C489668286C6}"/>
              </a:ext>
            </a:extLst>
          </p:cNvPr>
          <p:cNvSpPr/>
          <p:nvPr/>
        </p:nvSpPr>
        <p:spPr>
          <a:xfrm rot="10800000">
            <a:off x="6925127" y="5006264"/>
            <a:ext cx="444617" cy="161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Freccia in giù 54">
            <a:extLst>
              <a:ext uri="{FF2B5EF4-FFF2-40B4-BE49-F238E27FC236}">
                <a16:creationId xmlns:a16="http://schemas.microsoft.com/office/drawing/2014/main" id="{97EED110-44F2-EB1B-197A-FF5FA2CA71E2}"/>
              </a:ext>
            </a:extLst>
          </p:cNvPr>
          <p:cNvSpPr/>
          <p:nvPr/>
        </p:nvSpPr>
        <p:spPr>
          <a:xfrm rot="10800000">
            <a:off x="6908344" y="3928278"/>
            <a:ext cx="444617" cy="2488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Rettangolo 55">
            <a:extLst>
              <a:ext uri="{FF2B5EF4-FFF2-40B4-BE49-F238E27FC236}">
                <a16:creationId xmlns:a16="http://schemas.microsoft.com/office/drawing/2014/main" id="{82084260-9FFF-2623-8FB4-5B4A64099409}"/>
              </a:ext>
            </a:extLst>
          </p:cNvPr>
          <p:cNvSpPr/>
          <p:nvPr/>
        </p:nvSpPr>
        <p:spPr>
          <a:xfrm>
            <a:off x="6874794" y="999822"/>
            <a:ext cx="492146" cy="654342"/>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err="1"/>
              <a:t>Gbps</a:t>
            </a:r>
            <a:endParaRPr lang="it-IT" sz="900" dirty="0"/>
          </a:p>
          <a:p>
            <a:pPr algn="ctr"/>
            <a:r>
              <a:rPr lang="it-IT" sz="900" dirty="0" err="1"/>
              <a:t>Eth</a:t>
            </a:r>
            <a:endParaRPr lang="it-IT" sz="900" dirty="0"/>
          </a:p>
        </p:txBody>
      </p:sp>
      <p:sp>
        <p:nvSpPr>
          <p:cNvPr id="57" name="Rettangolo 56">
            <a:extLst>
              <a:ext uri="{FF2B5EF4-FFF2-40B4-BE49-F238E27FC236}">
                <a16:creationId xmlns:a16="http://schemas.microsoft.com/office/drawing/2014/main" id="{B93D0B41-61F5-CC0E-3732-6CDA1E343DB9}"/>
              </a:ext>
            </a:extLst>
          </p:cNvPr>
          <p:cNvSpPr/>
          <p:nvPr/>
        </p:nvSpPr>
        <p:spPr>
          <a:xfrm>
            <a:off x="7383742" y="999822"/>
            <a:ext cx="492146" cy="6543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SFP 1</a:t>
            </a:r>
          </a:p>
        </p:txBody>
      </p:sp>
      <p:sp>
        <p:nvSpPr>
          <p:cNvPr id="58" name="Rettangolo 57">
            <a:extLst>
              <a:ext uri="{FF2B5EF4-FFF2-40B4-BE49-F238E27FC236}">
                <a16:creationId xmlns:a16="http://schemas.microsoft.com/office/drawing/2014/main" id="{8533BF62-FDD0-529E-8F95-6BF757A6E6FF}"/>
              </a:ext>
            </a:extLst>
          </p:cNvPr>
          <p:cNvSpPr/>
          <p:nvPr/>
        </p:nvSpPr>
        <p:spPr>
          <a:xfrm>
            <a:off x="7875888" y="999822"/>
            <a:ext cx="492146" cy="6543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SFP 2</a:t>
            </a:r>
          </a:p>
        </p:txBody>
      </p:sp>
      <p:sp>
        <p:nvSpPr>
          <p:cNvPr id="59" name="Rettangolo 58">
            <a:extLst>
              <a:ext uri="{FF2B5EF4-FFF2-40B4-BE49-F238E27FC236}">
                <a16:creationId xmlns:a16="http://schemas.microsoft.com/office/drawing/2014/main" id="{097DD7C5-4764-F97C-2F08-BA316546E6B8}"/>
              </a:ext>
            </a:extLst>
          </p:cNvPr>
          <p:cNvSpPr/>
          <p:nvPr/>
        </p:nvSpPr>
        <p:spPr>
          <a:xfrm>
            <a:off x="6391037" y="995628"/>
            <a:ext cx="472564" cy="65853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tx1"/>
                </a:solidFill>
              </a:rPr>
              <a:t>32 x LVDS</a:t>
            </a:r>
          </a:p>
        </p:txBody>
      </p:sp>
      <p:sp>
        <p:nvSpPr>
          <p:cNvPr id="60" name="Rettangolo 59">
            <a:extLst>
              <a:ext uri="{FF2B5EF4-FFF2-40B4-BE49-F238E27FC236}">
                <a16:creationId xmlns:a16="http://schemas.microsoft.com/office/drawing/2014/main" id="{1E3A8DDA-0019-6882-F6E0-E5F7FB170A39}"/>
              </a:ext>
            </a:extLst>
          </p:cNvPr>
          <p:cNvSpPr/>
          <p:nvPr/>
        </p:nvSpPr>
        <p:spPr>
          <a:xfrm>
            <a:off x="5907280" y="998423"/>
            <a:ext cx="472564" cy="658536"/>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700" dirty="0"/>
              <a:t>USB DEBUG</a:t>
            </a:r>
          </a:p>
        </p:txBody>
      </p:sp>
      <p:sp>
        <p:nvSpPr>
          <p:cNvPr id="61" name="Rettangolo 60">
            <a:extLst>
              <a:ext uri="{FF2B5EF4-FFF2-40B4-BE49-F238E27FC236}">
                <a16:creationId xmlns:a16="http://schemas.microsoft.com/office/drawing/2014/main" id="{8338BFBF-BD38-38F1-16C2-2447FDA3ED0E}"/>
              </a:ext>
            </a:extLst>
          </p:cNvPr>
          <p:cNvSpPr/>
          <p:nvPr/>
        </p:nvSpPr>
        <p:spPr>
          <a:xfrm>
            <a:off x="8535823" y="1310214"/>
            <a:ext cx="2441196" cy="257542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MODULE 4</a:t>
            </a:r>
          </a:p>
          <a:p>
            <a:pPr algn="ctr"/>
            <a:endParaRPr lang="it-IT" dirty="0"/>
          </a:p>
          <a:p>
            <a:pPr algn="ctr"/>
            <a:r>
              <a:rPr lang="it-IT" dirty="0"/>
              <a:t>32 Channel 128 MSPS</a:t>
            </a:r>
          </a:p>
          <a:p>
            <a:pPr algn="ctr"/>
            <a:r>
              <a:rPr lang="it-IT" dirty="0"/>
              <a:t>14 bit</a:t>
            </a:r>
          </a:p>
        </p:txBody>
      </p:sp>
      <p:sp>
        <p:nvSpPr>
          <p:cNvPr id="62" name="Rettangolo 61">
            <a:extLst>
              <a:ext uri="{FF2B5EF4-FFF2-40B4-BE49-F238E27FC236}">
                <a16:creationId xmlns:a16="http://schemas.microsoft.com/office/drawing/2014/main" id="{0575E1E4-B1E3-9B30-3DA2-F804EA60B986}"/>
              </a:ext>
            </a:extLst>
          </p:cNvPr>
          <p:cNvSpPr/>
          <p:nvPr/>
        </p:nvSpPr>
        <p:spPr>
          <a:xfrm>
            <a:off x="8535823" y="4237972"/>
            <a:ext cx="2441196" cy="71306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Analog Front End</a:t>
            </a:r>
          </a:p>
        </p:txBody>
      </p:sp>
      <p:sp>
        <p:nvSpPr>
          <p:cNvPr id="63" name="Rettangolo 62">
            <a:extLst>
              <a:ext uri="{FF2B5EF4-FFF2-40B4-BE49-F238E27FC236}">
                <a16:creationId xmlns:a16="http://schemas.microsoft.com/office/drawing/2014/main" id="{7AC4CA26-442F-C9AB-E987-1687DA75F2F8}"/>
              </a:ext>
            </a:extLst>
          </p:cNvPr>
          <p:cNvSpPr/>
          <p:nvPr/>
        </p:nvSpPr>
        <p:spPr>
          <a:xfrm>
            <a:off x="8879771" y="5254438"/>
            <a:ext cx="1711352" cy="776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4" name="Rettangolo 63">
            <a:extLst>
              <a:ext uri="{FF2B5EF4-FFF2-40B4-BE49-F238E27FC236}">
                <a16:creationId xmlns:a16="http://schemas.microsoft.com/office/drawing/2014/main" id="{832A5B20-8F6F-B819-D4F0-D7D988D0CC9A}"/>
              </a:ext>
            </a:extLst>
          </p:cNvPr>
          <p:cNvSpPr/>
          <p:nvPr/>
        </p:nvSpPr>
        <p:spPr>
          <a:xfrm>
            <a:off x="8879771" y="5242555"/>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Rettangolo 64">
            <a:extLst>
              <a:ext uri="{FF2B5EF4-FFF2-40B4-BE49-F238E27FC236}">
                <a16:creationId xmlns:a16="http://schemas.microsoft.com/office/drawing/2014/main" id="{077F7373-7742-4E4E-0F52-3D33EF27546C}"/>
              </a:ext>
            </a:extLst>
          </p:cNvPr>
          <p:cNvSpPr/>
          <p:nvPr/>
        </p:nvSpPr>
        <p:spPr>
          <a:xfrm>
            <a:off x="9307609" y="5242554"/>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a:extLst>
              <a:ext uri="{FF2B5EF4-FFF2-40B4-BE49-F238E27FC236}">
                <a16:creationId xmlns:a16="http://schemas.microsoft.com/office/drawing/2014/main" id="{D88D85AB-D6E1-D10C-6288-78F93456D2BA}"/>
              </a:ext>
            </a:extLst>
          </p:cNvPr>
          <p:cNvSpPr/>
          <p:nvPr/>
        </p:nvSpPr>
        <p:spPr>
          <a:xfrm>
            <a:off x="9735447" y="5242553"/>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66">
            <a:extLst>
              <a:ext uri="{FF2B5EF4-FFF2-40B4-BE49-F238E27FC236}">
                <a16:creationId xmlns:a16="http://schemas.microsoft.com/office/drawing/2014/main" id="{CFBC05A5-C7A7-11C7-1BAE-271DF88C4182}"/>
              </a:ext>
            </a:extLst>
          </p:cNvPr>
          <p:cNvSpPr/>
          <p:nvPr/>
        </p:nvSpPr>
        <p:spPr>
          <a:xfrm>
            <a:off x="10163285" y="5244301"/>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628DA965-63F0-3A2C-652C-B553D20074EA}"/>
              </a:ext>
            </a:extLst>
          </p:cNvPr>
          <p:cNvSpPr/>
          <p:nvPr/>
        </p:nvSpPr>
        <p:spPr>
          <a:xfrm>
            <a:off x="8879771" y="5636837"/>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ttangolo 68">
            <a:extLst>
              <a:ext uri="{FF2B5EF4-FFF2-40B4-BE49-F238E27FC236}">
                <a16:creationId xmlns:a16="http://schemas.microsoft.com/office/drawing/2014/main" id="{74E41FCA-56FF-7384-9912-CE488A29CF37}"/>
              </a:ext>
            </a:extLst>
          </p:cNvPr>
          <p:cNvSpPr/>
          <p:nvPr/>
        </p:nvSpPr>
        <p:spPr>
          <a:xfrm>
            <a:off x="9307609" y="5636836"/>
            <a:ext cx="427838" cy="39847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ttangolo 69">
            <a:extLst>
              <a:ext uri="{FF2B5EF4-FFF2-40B4-BE49-F238E27FC236}">
                <a16:creationId xmlns:a16="http://schemas.microsoft.com/office/drawing/2014/main" id="{3A18D5CB-2E81-3EB2-D8C8-BC88E274C1D5}"/>
              </a:ext>
            </a:extLst>
          </p:cNvPr>
          <p:cNvSpPr/>
          <p:nvPr/>
        </p:nvSpPr>
        <p:spPr>
          <a:xfrm>
            <a:off x="9735447" y="5636835"/>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70">
            <a:extLst>
              <a:ext uri="{FF2B5EF4-FFF2-40B4-BE49-F238E27FC236}">
                <a16:creationId xmlns:a16="http://schemas.microsoft.com/office/drawing/2014/main" id="{E2637315-D28F-45F7-D3B8-DCF1AB059907}"/>
              </a:ext>
            </a:extLst>
          </p:cNvPr>
          <p:cNvSpPr/>
          <p:nvPr/>
        </p:nvSpPr>
        <p:spPr>
          <a:xfrm>
            <a:off x="10163285" y="5638583"/>
            <a:ext cx="427838" cy="3918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CasellaDiTesto 71">
            <a:extLst>
              <a:ext uri="{FF2B5EF4-FFF2-40B4-BE49-F238E27FC236}">
                <a16:creationId xmlns:a16="http://schemas.microsoft.com/office/drawing/2014/main" id="{9DAE463A-9E56-5222-F4AF-2973508804D5}"/>
              </a:ext>
            </a:extLst>
          </p:cNvPr>
          <p:cNvSpPr txBox="1"/>
          <p:nvPr/>
        </p:nvSpPr>
        <p:spPr>
          <a:xfrm>
            <a:off x="9307609" y="6014690"/>
            <a:ext cx="774571" cy="369332"/>
          </a:xfrm>
          <a:prstGeom prst="rect">
            <a:avLst/>
          </a:prstGeom>
          <a:noFill/>
        </p:spPr>
        <p:txBody>
          <a:bodyPr wrap="none" rtlCol="0">
            <a:spAutoFit/>
          </a:bodyPr>
          <a:lstStyle/>
          <a:p>
            <a:r>
              <a:rPr lang="it-IT" dirty="0" err="1"/>
              <a:t>Inputs</a:t>
            </a:r>
            <a:endParaRPr lang="it-IT" dirty="0"/>
          </a:p>
        </p:txBody>
      </p:sp>
      <p:sp>
        <p:nvSpPr>
          <p:cNvPr id="73" name="Freccia in giù 72">
            <a:extLst>
              <a:ext uri="{FF2B5EF4-FFF2-40B4-BE49-F238E27FC236}">
                <a16:creationId xmlns:a16="http://schemas.microsoft.com/office/drawing/2014/main" id="{55D51FFE-8F5B-45EF-1103-321381DD0103}"/>
              </a:ext>
            </a:extLst>
          </p:cNvPr>
          <p:cNvSpPr/>
          <p:nvPr/>
        </p:nvSpPr>
        <p:spPr>
          <a:xfrm rot="10800000">
            <a:off x="9534112" y="5006264"/>
            <a:ext cx="444617" cy="161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Freccia in giù 73">
            <a:extLst>
              <a:ext uri="{FF2B5EF4-FFF2-40B4-BE49-F238E27FC236}">
                <a16:creationId xmlns:a16="http://schemas.microsoft.com/office/drawing/2014/main" id="{3BA0D291-1B7C-5282-E4D2-7846BDD36509}"/>
              </a:ext>
            </a:extLst>
          </p:cNvPr>
          <p:cNvSpPr/>
          <p:nvPr/>
        </p:nvSpPr>
        <p:spPr>
          <a:xfrm rot="10800000">
            <a:off x="9517329" y="3928278"/>
            <a:ext cx="444617" cy="2488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Rettangolo 74">
            <a:extLst>
              <a:ext uri="{FF2B5EF4-FFF2-40B4-BE49-F238E27FC236}">
                <a16:creationId xmlns:a16="http://schemas.microsoft.com/office/drawing/2014/main" id="{625C109E-9DFF-4EF3-A5B4-E048066CE339}"/>
              </a:ext>
            </a:extLst>
          </p:cNvPr>
          <p:cNvSpPr/>
          <p:nvPr/>
        </p:nvSpPr>
        <p:spPr>
          <a:xfrm>
            <a:off x="9483779" y="999822"/>
            <a:ext cx="492146" cy="654342"/>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err="1"/>
              <a:t>Gbps</a:t>
            </a:r>
            <a:endParaRPr lang="it-IT" sz="900" dirty="0"/>
          </a:p>
          <a:p>
            <a:pPr algn="ctr"/>
            <a:r>
              <a:rPr lang="it-IT" sz="900" dirty="0" err="1"/>
              <a:t>Eth</a:t>
            </a:r>
            <a:endParaRPr lang="it-IT" sz="900" dirty="0"/>
          </a:p>
        </p:txBody>
      </p:sp>
      <p:sp>
        <p:nvSpPr>
          <p:cNvPr id="76" name="Rettangolo 75">
            <a:extLst>
              <a:ext uri="{FF2B5EF4-FFF2-40B4-BE49-F238E27FC236}">
                <a16:creationId xmlns:a16="http://schemas.microsoft.com/office/drawing/2014/main" id="{247655D7-5BD0-2323-7F71-FA4544DE8604}"/>
              </a:ext>
            </a:extLst>
          </p:cNvPr>
          <p:cNvSpPr/>
          <p:nvPr/>
        </p:nvSpPr>
        <p:spPr>
          <a:xfrm>
            <a:off x="9992727" y="999822"/>
            <a:ext cx="492146" cy="6543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SFP 1</a:t>
            </a:r>
          </a:p>
        </p:txBody>
      </p:sp>
      <p:sp>
        <p:nvSpPr>
          <p:cNvPr id="77" name="Rettangolo 76">
            <a:extLst>
              <a:ext uri="{FF2B5EF4-FFF2-40B4-BE49-F238E27FC236}">
                <a16:creationId xmlns:a16="http://schemas.microsoft.com/office/drawing/2014/main" id="{98AC4337-56A1-AB12-41EE-83FEE21E0BF8}"/>
              </a:ext>
            </a:extLst>
          </p:cNvPr>
          <p:cNvSpPr/>
          <p:nvPr/>
        </p:nvSpPr>
        <p:spPr>
          <a:xfrm>
            <a:off x="10484873" y="999822"/>
            <a:ext cx="492146" cy="6543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SFP 2</a:t>
            </a:r>
          </a:p>
        </p:txBody>
      </p:sp>
      <p:sp>
        <p:nvSpPr>
          <p:cNvPr id="78" name="Rettangolo 77">
            <a:extLst>
              <a:ext uri="{FF2B5EF4-FFF2-40B4-BE49-F238E27FC236}">
                <a16:creationId xmlns:a16="http://schemas.microsoft.com/office/drawing/2014/main" id="{4D0F2FEF-5E74-1F03-4234-4B1596C4F1E3}"/>
              </a:ext>
            </a:extLst>
          </p:cNvPr>
          <p:cNvSpPr/>
          <p:nvPr/>
        </p:nvSpPr>
        <p:spPr>
          <a:xfrm>
            <a:off x="9000022" y="995628"/>
            <a:ext cx="472564" cy="65853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tx1"/>
                </a:solidFill>
              </a:rPr>
              <a:t>32 x LVDS</a:t>
            </a:r>
          </a:p>
        </p:txBody>
      </p:sp>
      <p:sp>
        <p:nvSpPr>
          <p:cNvPr id="79" name="Rettangolo 78">
            <a:extLst>
              <a:ext uri="{FF2B5EF4-FFF2-40B4-BE49-F238E27FC236}">
                <a16:creationId xmlns:a16="http://schemas.microsoft.com/office/drawing/2014/main" id="{DE4AE3F1-1ED5-6099-1720-9998AF815BCE}"/>
              </a:ext>
            </a:extLst>
          </p:cNvPr>
          <p:cNvSpPr/>
          <p:nvPr/>
        </p:nvSpPr>
        <p:spPr>
          <a:xfrm>
            <a:off x="8516265" y="998423"/>
            <a:ext cx="472564" cy="658536"/>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700" dirty="0"/>
              <a:t>USB DEBUG</a:t>
            </a:r>
          </a:p>
        </p:txBody>
      </p:sp>
      <p:sp>
        <p:nvSpPr>
          <p:cNvPr id="80" name="Rettangolo 79">
            <a:extLst>
              <a:ext uri="{FF2B5EF4-FFF2-40B4-BE49-F238E27FC236}">
                <a16:creationId xmlns:a16="http://schemas.microsoft.com/office/drawing/2014/main" id="{6C7251D4-BB9D-0ADE-C1DF-A1C52C25B1F7}"/>
              </a:ext>
            </a:extLst>
          </p:cNvPr>
          <p:cNvSpPr/>
          <p:nvPr/>
        </p:nvSpPr>
        <p:spPr>
          <a:xfrm>
            <a:off x="2692865" y="3431097"/>
            <a:ext cx="929796" cy="29361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tx1"/>
                </a:solidFill>
              </a:rPr>
              <a:t>HORIZONTAL LINK</a:t>
            </a:r>
          </a:p>
        </p:txBody>
      </p:sp>
      <p:sp>
        <p:nvSpPr>
          <p:cNvPr id="81" name="Rettangolo 80">
            <a:extLst>
              <a:ext uri="{FF2B5EF4-FFF2-40B4-BE49-F238E27FC236}">
                <a16:creationId xmlns:a16="http://schemas.microsoft.com/office/drawing/2014/main" id="{DE41433F-7A9D-081D-230F-0CCAF0E38A3A}"/>
              </a:ext>
            </a:extLst>
          </p:cNvPr>
          <p:cNvSpPr/>
          <p:nvPr/>
        </p:nvSpPr>
        <p:spPr>
          <a:xfrm>
            <a:off x="5378046" y="3403617"/>
            <a:ext cx="929796" cy="29361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tx1"/>
                </a:solidFill>
              </a:rPr>
              <a:t>HORIZONTAL LINK</a:t>
            </a:r>
          </a:p>
        </p:txBody>
      </p:sp>
      <p:sp>
        <p:nvSpPr>
          <p:cNvPr id="82" name="Rettangolo 81">
            <a:extLst>
              <a:ext uri="{FF2B5EF4-FFF2-40B4-BE49-F238E27FC236}">
                <a16:creationId xmlns:a16="http://schemas.microsoft.com/office/drawing/2014/main" id="{D4035E5E-60F9-619F-7978-F66ACB8323F8}"/>
              </a:ext>
            </a:extLst>
          </p:cNvPr>
          <p:cNvSpPr/>
          <p:nvPr/>
        </p:nvSpPr>
        <p:spPr>
          <a:xfrm>
            <a:off x="7991224" y="3403118"/>
            <a:ext cx="929796" cy="29361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tx1"/>
                </a:solidFill>
              </a:rPr>
              <a:t>HORIZONTAL LINK</a:t>
            </a:r>
          </a:p>
        </p:txBody>
      </p:sp>
    </p:spTree>
    <p:extLst>
      <p:ext uri="{BB962C8B-B14F-4D97-AF65-F5344CB8AC3E}">
        <p14:creationId xmlns:p14="http://schemas.microsoft.com/office/powerpoint/2010/main" val="1758609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77E772DB-D6B6-0D77-6BC4-50100CF9ECE5}"/>
              </a:ext>
            </a:extLst>
          </p:cNvPr>
          <p:cNvSpPr/>
          <p:nvPr/>
        </p:nvSpPr>
        <p:spPr>
          <a:xfrm rot="2680597" flipV="1">
            <a:off x="6791023" y="3245084"/>
            <a:ext cx="2518012" cy="1133234"/>
          </a:xfrm>
          <a:custGeom>
            <a:avLst/>
            <a:gdLst>
              <a:gd name="connsiteX0" fmla="*/ 2518012 w 2518012"/>
              <a:gd name="connsiteY0" fmla="*/ 880281 h 934724"/>
              <a:gd name="connsiteX1" fmla="*/ 1071349 w 2518012"/>
              <a:gd name="connsiteY1" fmla="*/ 839337 h 934724"/>
              <a:gd name="connsiteX2" fmla="*/ 0 w 2518012"/>
              <a:gd name="connsiteY2" fmla="*/ 0 h 934724"/>
            </a:gdLst>
            <a:ahLst/>
            <a:cxnLst>
              <a:cxn ang="0">
                <a:pos x="connsiteX0" y="connsiteY0"/>
              </a:cxn>
              <a:cxn ang="0">
                <a:pos x="connsiteX1" y="connsiteY1"/>
              </a:cxn>
              <a:cxn ang="0">
                <a:pos x="connsiteX2" y="connsiteY2"/>
              </a:cxn>
            </a:cxnLst>
            <a:rect l="l" t="t" r="r" b="b"/>
            <a:pathLst>
              <a:path w="2518012" h="934724">
                <a:moveTo>
                  <a:pt x="2518012" y="880281"/>
                </a:moveTo>
                <a:cubicBezTo>
                  <a:pt x="2004515" y="933165"/>
                  <a:pt x="1491018" y="986050"/>
                  <a:pt x="1071349" y="839337"/>
                </a:cubicBezTo>
                <a:cubicBezTo>
                  <a:pt x="651680" y="692624"/>
                  <a:pt x="325840" y="346312"/>
                  <a:pt x="0" y="0"/>
                </a:cubicBezTo>
              </a:path>
            </a:pathLst>
          </a:custGeom>
          <a:no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 name="Freeform 8">
            <a:extLst>
              <a:ext uri="{FF2B5EF4-FFF2-40B4-BE49-F238E27FC236}">
                <a16:creationId xmlns:a16="http://schemas.microsoft.com/office/drawing/2014/main" id="{18047992-6F4B-8382-8C3C-9D43E84C51FD}"/>
              </a:ext>
            </a:extLst>
          </p:cNvPr>
          <p:cNvSpPr/>
          <p:nvPr/>
        </p:nvSpPr>
        <p:spPr>
          <a:xfrm>
            <a:off x="5154996" y="2408891"/>
            <a:ext cx="1998932" cy="907920"/>
          </a:xfrm>
          <a:custGeom>
            <a:avLst/>
            <a:gdLst>
              <a:gd name="connsiteX0" fmla="*/ 0 w 1414732"/>
              <a:gd name="connsiteY0" fmla="*/ 339551 h 385559"/>
              <a:gd name="connsiteX1" fmla="*/ 701615 w 1414732"/>
              <a:gd name="connsiteY1" fmla="*/ 245 h 385559"/>
              <a:gd name="connsiteX2" fmla="*/ 1414732 w 1414732"/>
              <a:gd name="connsiteY2" fmla="*/ 385559 h 385559"/>
              <a:gd name="connsiteX0" fmla="*/ 0 w 2019252"/>
              <a:gd name="connsiteY0" fmla="*/ 2893008 h 2893007"/>
              <a:gd name="connsiteX1" fmla="*/ 701615 w 2019252"/>
              <a:gd name="connsiteY1" fmla="*/ 2553702 h 2893007"/>
              <a:gd name="connsiteX2" fmla="*/ 2019252 w 2019252"/>
              <a:gd name="connsiteY2" fmla="*/ 9327 h 2893007"/>
              <a:gd name="connsiteX0" fmla="*/ 0 w 2019252"/>
              <a:gd name="connsiteY0" fmla="*/ 2921435 h 2921434"/>
              <a:gd name="connsiteX1" fmla="*/ 843855 w 2019252"/>
              <a:gd name="connsiteY1" fmla="*/ 422531 h 2921434"/>
              <a:gd name="connsiteX2" fmla="*/ 2019252 w 2019252"/>
              <a:gd name="connsiteY2" fmla="*/ 37754 h 2921434"/>
              <a:gd name="connsiteX0" fmla="*/ 0 w 1800812"/>
              <a:gd name="connsiteY0" fmla="*/ 3206032 h 3206032"/>
              <a:gd name="connsiteX1" fmla="*/ 625415 w 1800812"/>
              <a:gd name="connsiteY1" fmla="*/ 422531 h 3206032"/>
              <a:gd name="connsiteX2" fmla="*/ 1800812 w 1800812"/>
              <a:gd name="connsiteY2" fmla="*/ 37754 h 3206032"/>
              <a:gd name="connsiteX0" fmla="*/ 0 w 1800812"/>
              <a:gd name="connsiteY0" fmla="*/ 3206032 h 3206032"/>
              <a:gd name="connsiteX1" fmla="*/ 625415 w 1800812"/>
              <a:gd name="connsiteY1" fmla="*/ 422531 h 3206032"/>
              <a:gd name="connsiteX2" fmla="*/ 1800812 w 1800812"/>
              <a:gd name="connsiteY2" fmla="*/ 37754 h 3206032"/>
              <a:gd name="connsiteX0" fmla="*/ 0 w 1998932"/>
              <a:gd name="connsiteY0" fmla="*/ 2938175 h 2938175"/>
              <a:gd name="connsiteX1" fmla="*/ 823535 w 1998932"/>
              <a:gd name="connsiteY1" fmla="*/ 422531 h 2938175"/>
              <a:gd name="connsiteX2" fmla="*/ 1998932 w 1998932"/>
              <a:gd name="connsiteY2" fmla="*/ 37754 h 2938175"/>
              <a:gd name="connsiteX0" fmla="*/ 0 w 1998932"/>
              <a:gd name="connsiteY0" fmla="*/ 2956768 h 2956768"/>
              <a:gd name="connsiteX1" fmla="*/ 940375 w 1998932"/>
              <a:gd name="connsiteY1" fmla="*/ 206749 h 2956768"/>
              <a:gd name="connsiteX2" fmla="*/ 1998932 w 1998932"/>
              <a:gd name="connsiteY2" fmla="*/ 56347 h 2956768"/>
              <a:gd name="connsiteX0" fmla="*/ 0 w 1998932"/>
              <a:gd name="connsiteY0" fmla="*/ 2958637 h 2958637"/>
              <a:gd name="connsiteX1" fmla="*/ 940375 w 1998932"/>
              <a:gd name="connsiteY1" fmla="*/ 208618 h 2958637"/>
              <a:gd name="connsiteX2" fmla="*/ 1998932 w 1998932"/>
              <a:gd name="connsiteY2" fmla="*/ 58216 h 2958637"/>
              <a:gd name="connsiteX0" fmla="*/ 0 w 1998932"/>
              <a:gd name="connsiteY0" fmla="*/ 2958637 h 2958637"/>
              <a:gd name="connsiteX1" fmla="*/ 940375 w 1998932"/>
              <a:gd name="connsiteY1" fmla="*/ 208618 h 2958637"/>
              <a:gd name="connsiteX2" fmla="*/ 1998932 w 1998932"/>
              <a:gd name="connsiteY2" fmla="*/ 58216 h 2958637"/>
              <a:gd name="connsiteX0" fmla="*/ 0 w 1998932"/>
              <a:gd name="connsiteY0" fmla="*/ 2992040 h 2992040"/>
              <a:gd name="connsiteX1" fmla="*/ 940375 w 1998932"/>
              <a:gd name="connsiteY1" fmla="*/ 242021 h 2992040"/>
              <a:gd name="connsiteX2" fmla="*/ 1998932 w 1998932"/>
              <a:gd name="connsiteY2" fmla="*/ 91619 h 2992040"/>
            </a:gdLst>
            <a:ahLst/>
            <a:cxnLst>
              <a:cxn ang="0">
                <a:pos x="connsiteX0" y="connsiteY0"/>
              </a:cxn>
              <a:cxn ang="0">
                <a:pos x="connsiteX1" y="connsiteY1"/>
              </a:cxn>
              <a:cxn ang="0">
                <a:pos x="connsiteX2" y="connsiteY2"/>
              </a:cxn>
            </a:cxnLst>
            <a:rect l="l" t="t" r="r" b="b"/>
            <a:pathLst>
              <a:path w="1998932" h="2992040">
                <a:moveTo>
                  <a:pt x="0" y="2992040"/>
                </a:moveTo>
                <a:cubicBezTo>
                  <a:pt x="55113" y="1177927"/>
                  <a:pt x="658866" y="401763"/>
                  <a:pt x="940375" y="242021"/>
                </a:cubicBezTo>
                <a:cubicBezTo>
                  <a:pt x="1328564" y="32055"/>
                  <a:pt x="1760268" y="-97204"/>
                  <a:pt x="1998932" y="91619"/>
                </a:cubicBezTo>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 name="Group 85">
            <a:extLst>
              <a:ext uri="{FF2B5EF4-FFF2-40B4-BE49-F238E27FC236}">
                <a16:creationId xmlns:a16="http://schemas.microsoft.com/office/drawing/2014/main" id="{07E8D2FC-E266-5A16-0CE4-591D73CFD26C}"/>
              </a:ext>
            </a:extLst>
          </p:cNvPr>
          <p:cNvGrpSpPr/>
          <p:nvPr/>
        </p:nvGrpSpPr>
        <p:grpSpPr>
          <a:xfrm>
            <a:off x="3978619" y="4547629"/>
            <a:ext cx="5342993" cy="1082314"/>
            <a:chOff x="4139952" y="4359565"/>
            <a:chExt cx="5478675" cy="1600941"/>
          </a:xfrm>
        </p:grpSpPr>
        <p:sp>
          <p:nvSpPr>
            <p:cNvPr id="5" name="Rounded Rectangle 86">
              <a:extLst>
                <a:ext uri="{FF2B5EF4-FFF2-40B4-BE49-F238E27FC236}">
                  <a16:creationId xmlns:a16="http://schemas.microsoft.com/office/drawing/2014/main" id="{F02E6B75-2877-332D-1CEE-D6805DCC62CF}"/>
                </a:ext>
              </a:extLst>
            </p:cNvPr>
            <p:cNvSpPr/>
            <p:nvPr/>
          </p:nvSpPr>
          <p:spPr>
            <a:xfrm>
              <a:off x="4199509" y="5235928"/>
              <a:ext cx="5401910" cy="724578"/>
            </a:xfrm>
            <a:prstGeom prst="roundRect">
              <a:avLst>
                <a:gd name="adj" fmla="val 0"/>
              </a:avLst>
            </a:prstGeom>
            <a:solidFill>
              <a:srgbClr val="E05DFF"/>
            </a:solidFill>
            <a:ln w="22225" cap="flat" cmpd="sng" algn="ctr">
              <a:solidFill>
                <a:sysClr val="windowText" lastClr="000000"/>
              </a:solidFill>
              <a:prstDash val="solid"/>
            </a:ln>
            <a:effectLst/>
          </p:spPr>
          <p:txBody>
            <a:bodyPr lIns="0" rIns="0" rtlCol="0" anchor="ctr"/>
            <a:lstStyle/>
            <a:p>
              <a:pPr algn="ctr" defTabSz="685800"/>
              <a:r>
                <a:rPr lang="en-US" sz="1350" kern="0">
                  <a:solidFill>
                    <a:prstClr val="white"/>
                  </a:solidFill>
                  <a:latin typeface="Arial Rounded MT Bold" panose="020F0704030504030204" pitchFamily="34" charset="77"/>
                </a:rPr>
                <a:t>Readout Backend</a:t>
              </a:r>
            </a:p>
          </p:txBody>
        </p:sp>
        <p:cxnSp>
          <p:nvCxnSpPr>
            <p:cNvPr id="6" name="Straight Connector 87">
              <a:extLst>
                <a:ext uri="{FF2B5EF4-FFF2-40B4-BE49-F238E27FC236}">
                  <a16:creationId xmlns:a16="http://schemas.microsoft.com/office/drawing/2014/main" id="{2472301F-EA5A-2C43-AA50-47949BFFA99B}"/>
                </a:ext>
              </a:extLst>
            </p:cNvPr>
            <p:cNvCxnSpPr/>
            <p:nvPr/>
          </p:nvCxnSpPr>
          <p:spPr>
            <a:xfrm flipV="1">
              <a:off x="4340353" y="4688871"/>
              <a:ext cx="0" cy="5470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88">
              <a:extLst>
                <a:ext uri="{FF2B5EF4-FFF2-40B4-BE49-F238E27FC236}">
                  <a16:creationId xmlns:a16="http://schemas.microsoft.com/office/drawing/2014/main" id="{F5C95595-5451-8C57-99A1-B4FBE7E7FF21}"/>
                </a:ext>
              </a:extLst>
            </p:cNvPr>
            <p:cNvCxnSpPr/>
            <p:nvPr/>
          </p:nvCxnSpPr>
          <p:spPr>
            <a:xfrm flipV="1">
              <a:off x="4797553" y="4688871"/>
              <a:ext cx="0" cy="5470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89">
              <a:extLst>
                <a:ext uri="{FF2B5EF4-FFF2-40B4-BE49-F238E27FC236}">
                  <a16:creationId xmlns:a16="http://schemas.microsoft.com/office/drawing/2014/main" id="{57E332CE-A7F8-6B81-32E0-12D4BB891244}"/>
                </a:ext>
              </a:extLst>
            </p:cNvPr>
            <p:cNvCxnSpPr/>
            <p:nvPr/>
          </p:nvCxnSpPr>
          <p:spPr>
            <a:xfrm flipV="1">
              <a:off x="5254753" y="4688870"/>
              <a:ext cx="0" cy="5470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93">
              <a:extLst>
                <a:ext uri="{FF2B5EF4-FFF2-40B4-BE49-F238E27FC236}">
                  <a16:creationId xmlns:a16="http://schemas.microsoft.com/office/drawing/2014/main" id="{E3AEE041-8D89-8EE4-9628-766D2BD79516}"/>
                </a:ext>
              </a:extLst>
            </p:cNvPr>
            <p:cNvCxnSpPr/>
            <p:nvPr/>
          </p:nvCxnSpPr>
          <p:spPr>
            <a:xfrm flipV="1">
              <a:off x="5711953" y="4688869"/>
              <a:ext cx="0" cy="5470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5">
              <a:extLst>
                <a:ext uri="{FF2B5EF4-FFF2-40B4-BE49-F238E27FC236}">
                  <a16:creationId xmlns:a16="http://schemas.microsoft.com/office/drawing/2014/main" id="{7DA89934-B370-2DDF-7F3A-F21BC17BFF1A}"/>
                </a:ext>
              </a:extLst>
            </p:cNvPr>
            <p:cNvCxnSpPr/>
            <p:nvPr/>
          </p:nvCxnSpPr>
          <p:spPr>
            <a:xfrm flipV="1">
              <a:off x="6169153" y="4688868"/>
              <a:ext cx="0" cy="5470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96">
              <a:extLst>
                <a:ext uri="{FF2B5EF4-FFF2-40B4-BE49-F238E27FC236}">
                  <a16:creationId xmlns:a16="http://schemas.microsoft.com/office/drawing/2014/main" id="{03ADBEC1-DDBC-4C5F-127F-E11CA3F450B2}"/>
                </a:ext>
              </a:extLst>
            </p:cNvPr>
            <p:cNvCxnSpPr/>
            <p:nvPr/>
          </p:nvCxnSpPr>
          <p:spPr>
            <a:xfrm flipV="1">
              <a:off x="6626353" y="4688868"/>
              <a:ext cx="0" cy="5470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98">
              <a:extLst>
                <a:ext uri="{FF2B5EF4-FFF2-40B4-BE49-F238E27FC236}">
                  <a16:creationId xmlns:a16="http://schemas.microsoft.com/office/drawing/2014/main" id="{44EF9709-4A08-B125-8786-4E145BA78771}"/>
                </a:ext>
              </a:extLst>
            </p:cNvPr>
            <p:cNvCxnSpPr/>
            <p:nvPr/>
          </p:nvCxnSpPr>
          <p:spPr>
            <a:xfrm flipV="1">
              <a:off x="7083553" y="4688867"/>
              <a:ext cx="0" cy="5470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99">
              <a:extLst>
                <a:ext uri="{FF2B5EF4-FFF2-40B4-BE49-F238E27FC236}">
                  <a16:creationId xmlns:a16="http://schemas.microsoft.com/office/drawing/2014/main" id="{19925BDD-7EFB-5E87-0E6A-4AC2490764EC}"/>
                </a:ext>
              </a:extLst>
            </p:cNvPr>
            <p:cNvCxnSpPr/>
            <p:nvPr/>
          </p:nvCxnSpPr>
          <p:spPr>
            <a:xfrm flipV="1">
              <a:off x="7540753" y="4688866"/>
              <a:ext cx="0" cy="5470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00">
              <a:extLst>
                <a:ext uri="{FF2B5EF4-FFF2-40B4-BE49-F238E27FC236}">
                  <a16:creationId xmlns:a16="http://schemas.microsoft.com/office/drawing/2014/main" id="{37A50A53-A16A-1958-E8C2-A2343DE34B7D}"/>
                </a:ext>
              </a:extLst>
            </p:cNvPr>
            <p:cNvCxnSpPr/>
            <p:nvPr/>
          </p:nvCxnSpPr>
          <p:spPr>
            <a:xfrm flipV="1">
              <a:off x="7997953" y="4688865"/>
              <a:ext cx="0" cy="5470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01">
              <a:extLst>
                <a:ext uri="{FF2B5EF4-FFF2-40B4-BE49-F238E27FC236}">
                  <a16:creationId xmlns:a16="http://schemas.microsoft.com/office/drawing/2014/main" id="{58F0DB45-6E6F-33BB-E7FD-F343C2CA9BC0}"/>
                </a:ext>
              </a:extLst>
            </p:cNvPr>
            <p:cNvCxnSpPr/>
            <p:nvPr/>
          </p:nvCxnSpPr>
          <p:spPr>
            <a:xfrm flipV="1">
              <a:off x="8455153" y="4688865"/>
              <a:ext cx="0" cy="5470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02">
              <a:extLst>
                <a:ext uri="{FF2B5EF4-FFF2-40B4-BE49-F238E27FC236}">
                  <a16:creationId xmlns:a16="http://schemas.microsoft.com/office/drawing/2014/main" id="{7CF531DB-FC66-2437-A746-16515947A47D}"/>
                </a:ext>
              </a:extLst>
            </p:cNvPr>
            <p:cNvCxnSpPr/>
            <p:nvPr/>
          </p:nvCxnSpPr>
          <p:spPr>
            <a:xfrm flipV="1">
              <a:off x="8912353" y="4688864"/>
              <a:ext cx="0" cy="5470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03">
              <a:extLst>
                <a:ext uri="{FF2B5EF4-FFF2-40B4-BE49-F238E27FC236}">
                  <a16:creationId xmlns:a16="http://schemas.microsoft.com/office/drawing/2014/main" id="{3640A8B4-9C25-3A32-A80D-0A8135FD1EAD}"/>
                </a:ext>
              </a:extLst>
            </p:cNvPr>
            <p:cNvCxnSpPr/>
            <p:nvPr/>
          </p:nvCxnSpPr>
          <p:spPr>
            <a:xfrm flipV="1">
              <a:off x="9369553" y="4688863"/>
              <a:ext cx="0" cy="5470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04">
              <a:extLst>
                <a:ext uri="{FF2B5EF4-FFF2-40B4-BE49-F238E27FC236}">
                  <a16:creationId xmlns:a16="http://schemas.microsoft.com/office/drawing/2014/main" id="{C3A62117-03D7-695C-B285-A0BD2B2BAAAF}"/>
                </a:ext>
              </a:extLst>
            </p:cNvPr>
            <p:cNvSpPr txBox="1"/>
            <p:nvPr/>
          </p:nvSpPr>
          <p:spPr>
            <a:xfrm>
              <a:off x="4139952" y="4359574"/>
              <a:ext cx="457200" cy="409732"/>
            </a:xfrm>
            <a:prstGeom prst="rect">
              <a:avLst/>
            </a:prstGeom>
            <a:noFill/>
          </p:spPr>
          <p:txBody>
            <a:bodyPr wrap="square" rtlCol="0">
              <a:spAutoFit/>
            </a:bodyPr>
            <a:lstStyle/>
            <a:p>
              <a:pPr algn="ctr" defTabSz="685800"/>
              <a:r>
                <a:rPr lang="da-DK" sz="1200">
                  <a:solidFill>
                    <a:prstClr val="black"/>
                  </a:solidFill>
                  <a:latin typeface="Arial Rounded MT Bold" panose="020F0704030504030204" pitchFamily="34" charset="77"/>
                </a:rPr>
                <a:t>R0</a:t>
              </a:r>
            </a:p>
          </p:txBody>
        </p:sp>
        <p:sp>
          <p:nvSpPr>
            <p:cNvPr id="19" name="TextBox 105">
              <a:extLst>
                <a:ext uri="{FF2B5EF4-FFF2-40B4-BE49-F238E27FC236}">
                  <a16:creationId xmlns:a16="http://schemas.microsoft.com/office/drawing/2014/main" id="{52993089-33CF-0E51-73B8-24EA6685207C}"/>
                </a:ext>
              </a:extLst>
            </p:cNvPr>
            <p:cNvSpPr txBox="1"/>
            <p:nvPr/>
          </p:nvSpPr>
          <p:spPr>
            <a:xfrm>
              <a:off x="4589428" y="4359572"/>
              <a:ext cx="457200" cy="409732"/>
            </a:xfrm>
            <a:prstGeom prst="rect">
              <a:avLst/>
            </a:prstGeom>
            <a:noFill/>
          </p:spPr>
          <p:txBody>
            <a:bodyPr wrap="square" rtlCol="0">
              <a:spAutoFit/>
            </a:bodyPr>
            <a:lstStyle/>
            <a:p>
              <a:pPr algn="ctr" defTabSz="685800"/>
              <a:r>
                <a:rPr lang="da-DK" sz="1200">
                  <a:solidFill>
                    <a:prstClr val="black"/>
                  </a:solidFill>
                  <a:latin typeface="Arial Rounded MT Bold" panose="020F0704030504030204" pitchFamily="34" charset="77"/>
                </a:rPr>
                <a:t>R1</a:t>
              </a:r>
            </a:p>
          </p:txBody>
        </p:sp>
        <p:sp>
          <p:nvSpPr>
            <p:cNvPr id="20" name="TextBox 106">
              <a:extLst>
                <a:ext uri="{FF2B5EF4-FFF2-40B4-BE49-F238E27FC236}">
                  <a16:creationId xmlns:a16="http://schemas.microsoft.com/office/drawing/2014/main" id="{A72A0E06-111C-9041-8251-36D23684F147}"/>
                </a:ext>
              </a:extLst>
            </p:cNvPr>
            <p:cNvSpPr txBox="1"/>
            <p:nvPr/>
          </p:nvSpPr>
          <p:spPr>
            <a:xfrm>
              <a:off x="5038905" y="4359572"/>
              <a:ext cx="457200" cy="409732"/>
            </a:xfrm>
            <a:prstGeom prst="rect">
              <a:avLst/>
            </a:prstGeom>
            <a:noFill/>
          </p:spPr>
          <p:txBody>
            <a:bodyPr wrap="square" rtlCol="0">
              <a:spAutoFit/>
            </a:bodyPr>
            <a:lstStyle/>
            <a:p>
              <a:pPr algn="ctr" defTabSz="685800"/>
              <a:r>
                <a:rPr lang="da-DK" sz="1200">
                  <a:solidFill>
                    <a:prstClr val="black"/>
                  </a:solidFill>
                  <a:latin typeface="Arial Rounded MT Bold" panose="020F0704030504030204" pitchFamily="34" charset="77"/>
                </a:rPr>
                <a:t>R2</a:t>
              </a:r>
            </a:p>
          </p:txBody>
        </p:sp>
        <p:sp>
          <p:nvSpPr>
            <p:cNvPr id="21" name="TextBox 107">
              <a:extLst>
                <a:ext uri="{FF2B5EF4-FFF2-40B4-BE49-F238E27FC236}">
                  <a16:creationId xmlns:a16="http://schemas.microsoft.com/office/drawing/2014/main" id="{E2B7BA56-77A4-17B5-59F4-5C74E1D891B4}"/>
                </a:ext>
              </a:extLst>
            </p:cNvPr>
            <p:cNvSpPr txBox="1"/>
            <p:nvPr/>
          </p:nvSpPr>
          <p:spPr>
            <a:xfrm>
              <a:off x="5488381" y="4359571"/>
              <a:ext cx="457200" cy="409732"/>
            </a:xfrm>
            <a:prstGeom prst="rect">
              <a:avLst/>
            </a:prstGeom>
            <a:noFill/>
          </p:spPr>
          <p:txBody>
            <a:bodyPr wrap="square" rtlCol="0">
              <a:spAutoFit/>
            </a:bodyPr>
            <a:lstStyle/>
            <a:p>
              <a:pPr algn="ctr" defTabSz="685800"/>
              <a:r>
                <a:rPr lang="da-DK" sz="1200">
                  <a:solidFill>
                    <a:prstClr val="black"/>
                  </a:solidFill>
                  <a:latin typeface="Arial Rounded MT Bold" panose="020F0704030504030204" pitchFamily="34" charset="77"/>
                </a:rPr>
                <a:t>R3</a:t>
              </a:r>
            </a:p>
          </p:txBody>
        </p:sp>
        <p:sp>
          <p:nvSpPr>
            <p:cNvPr id="22" name="TextBox 108">
              <a:extLst>
                <a:ext uri="{FF2B5EF4-FFF2-40B4-BE49-F238E27FC236}">
                  <a16:creationId xmlns:a16="http://schemas.microsoft.com/office/drawing/2014/main" id="{E618DF4B-F2C0-80C2-4256-4DBF03AFE359}"/>
                </a:ext>
              </a:extLst>
            </p:cNvPr>
            <p:cNvSpPr txBox="1"/>
            <p:nvPr/>
          </p:nvSpPr>
          <p:spPr>
            <a:xfrm>
              <a:off x="5937858" y="4359571"/>
              <a:ext cx="457200" cy="409732"/>
            </a:xfrm>
            <a:prstGeom prst="rect">
              <a:avLst/>
            </a:prstGeom>
            <a:noFill/>
          </p:spPr>
          <p:txBody>
            <a:bodyPr wrap="square" rtlCol="0">
              <a:spAutoFit/>
            </a:bodyPr>
            <a:lstStyle/>
            <a:p>
              <a:pPr algn="ctr" defTabSz="685800"/>
              <a:r>
                <a:rPr lang="da-DK" sz="1200">
                  <a:solidFill>
                    <a:prstClr val="black"/>
                  </a:solidFill>
                  <a:latin typeface="Arial Rounded MT Bold" panose="020F0704030504030204" pitchFamily="34" charset="77"/>
                </a:rPr>
                <a:t>R4</a:t>
              </a:r>
            </a:p>
          </p:txBody>
        </p:sp>
        <p:sp>
          <p:nvSpPr>
            <p:cNvPr id="23" name="TextBox 109">
              <a:extLst>
                <a:ext uri="{FF2B5EF4-FFF2-40B4-BE49-F238E27FC236}">
                  <a16:creationId xmlns:a16="http://schemas.microsoft.com/office/drawing/2014/main" id="{B395A45F-43BA-D0DE-7930-3137BC29B9A5}"/>
                </a:ext>
              </a:extLst>
            </p:cNvPr>
            <p:cNvSpPr txBox="1"/>
            <p:nvPr/>
          </p:nvSpPr>
          <p:spPr>
            <a:xfrm>
              <a:off x="6387334" y="4359569"/>
              <a:ext cx="457200" cy="409732"/>
            </a:xfrm>
            <a:prstGeom prst="rect">
              <a:avLst/>
            </a:prstGeom>
            <a:noFill/>
          </p:spPr>
          <p:txBody>
            <a:bodyPr wrap="square" rtlCol="0">
              <a:spAutoFit/>
            </a:bodyPr>
            <a:lstStyle/>
            <a:p>
              <a:pPr algn="ctr" defTabSz="685800"/>
              <a:r>
                <a:rPr lang="da-DK" sz="1200">
                  <a:solidFill>
                    <a:prstClr val="black"/>
                  </a:solidFill>
                  <a:latin typeface="Arial Rounded MT Bold" panose="020F0704030504030204" pitchFamily="34" charset="77"/>
                </a:rPr>
                <a:t>R5</a:t>
              </a:r>
            </a:p>
          </p:txBody>
        </p:sp>
        <p:sp>
          <p:nvSpPr>
            <p:cNvPr id="24" name="TextBox 110">
              <a:extLst>
                <a:ext uri="{FF2B5EF4-FFF2-40B4-BE49-F238E27FC236}">
                  <a16:creationId xmlns:a16="http://schemas.microsoft.com/office/drawing/2014/main" id="{FDEE4374-C96F-62BE-A7C4-BEF043B739BE}"/>
                </a:ext>
              </a:extLst>
            </p:cNvPr>
            <p:cNvSpPr txBox="1"/>
            <p:nvPr/>
          </p:nvSpPr>
          <p:spPr>
            <a:xfrm>
              <a:off x="6836811" y="4359569"/>
              <a:ext cx="457200" cy="409732"/>
            </a:xfrm>
            <a:prstGeom prst="rect">
              <a:avLst/>
            </a:prstGeom>
            <a:noFill/>
          </p:spPr>
          <p:txBody>
            <a:bodyPr wrap="square" rtlCol="0">
              <a:spAutoFit/>
            </a:bodyPr>
            <a:lstStyle/>
            <a:p>
              <a:pPr algn="ctr" defTabSz="685800"/>
              <a:r>
                <a:rPr lang="da-DK" sz="1200">
                  <a:solidFill>
                    <a:prstClr val="black"/>
                  </a:solidFill>
                  <a:latin typeface="Arial Rounded MT Bold" panose="020F0704030504030204" pitchFamily="34" charset="77"/>
                </a:rPr>
                <a:t>R6</a:t>
              </a:r>
            </a:p>
          </p:txBody>
        </p:sp>
        <p:sp>
          <p:nvSpPr>
            <p:cNvPr id="25" name="TextBox 114">
              <a:extLst>
                <a:ext uri="{FF2B5EF4-FFF2-40B4-BE49-F238E27FC236}">
                  <a16:creationId xmlns:a16="http://schemas.microsoft.com/office/drawing/2014/main" id="{D4C31F5E-DA9F-BE15-E1A8-DA1AF534FB97}"/>
                </a:ext>
              </a:extLst>
            </p:cNvPr>
            <p:cNvSpPr txBox="1"/>
            <p:nvPr/>
          </p:nvSpPr>
          <p:spPr>
            <a:xfrm>
              <a:off x="7286287" y="4359568"/>
              <a:ext cx="457200" cy="409732"/>
            </a:xfrm>
            <a:prstGeom prst="rect">
              <a:avLst/>
            </a:prstGeom>
            <a:noFill/>
          </p:spPr>
          <p:txBody>
            <a:bodyPr wrap="square" rtlCol="0">
              <a:spAutoFit/>
            </a:bodyPr>
            <a:lstStyle/>
            <a:p>
              <a:pPr algn="ctr" defTabSz="685800"/>
              <a:r>
                <a:rPr lang="da-DK" sz="1200">
                  <a:solidFill>
                    <a:prstClr val="black"/>
                  </a:solidFill>
                  <a:latin typeface="Arial Rounded MT Bold" panose="020F0704030504030204" pitchFamily="34" charset="77"/>
                </a:rPr>
                <a:t>R7</a:t>
              </a:r>
            </a:p>
          </p:txBody>
        </p:sp>
        <p:sp>
          <p:nvSpPr>
            <p:cNvPr id="26" name="TextBox 115">
              <a:extLst>
                <a:ext uri="{FF2B5EF4-FFF2-40B4-BE49-F238E27FC236}">
                  <a16:creationId xmlns:a16="http://schemas.microsoft.com/office/drawing/2014/main" id="{1F1B2251-9BF4-8894-10E3-B3746707BDCC}"/>
                </a:ext>
              </a:extLst>
            </p:cNvPr>
            <p:cNvSpPr txBox="1"/>
            <p:nvPr/>
          </p:nvSpPr>
          <p:spPr>
            <a:xfrm>
              <a:off x="7735764" y="4359568"/>
              <a:ext cx="457200" cy="409732"/>
            </a:xfrm>
            <a:prstGeom prst="rect">
              <a:avLst/>
            </a:prstGeom>
            <a:noFill/>
          </p:spPr>
          <p:txBody>
            <a:bodyPr wrap="square" rtlCol="0">
              <a:spAutoFit/>
            </a:bodyPr>
            <a:lstStyle/>
            <a:p>
              <a:pPr algn="ctr" defTabSz="685800"/>
              <a:r>
                <a:rPr lang="da-DK" sz="1200">
                  <a:solidFill>
                    <a:prstClr val="black"/>
                  </a:solidFill>
                  <a:latin typeface="Arial Rounded MT Bold" panose="020F0704030504030204" pitchFamily="34" charset="77"/>
                </a:rPr>
                <a:t>R8</a:t>
              </a:r>
            </a:p>
          </p:txBody>
        </p:sp>
        <p:sp>
          <p:nvSpPr>
            <p:cNvPr id="27" name="TextBox 116">
              <a:extLst>
                <a:ext uri="{FF2B5EF4-FFF2-40B4-BE49-F238E27FC236}">
                  <a16:creationId xmlns:a16="http://schemas.microsoft.com/office/drawing/2014/main" id="{F65C2500-D51A-3D9D-3FAA-28F410E89A0A}"/>
                </a:ext>
              </a:extLst>
            </p:cNvPr>
            <p:cNvSpPr txBox="1"/>
            <p:nvPr/>
          </p:nvSpPr>
          <p:spPr>
            <a:xfrm>
              <a:off x="8185240" y="4359566"/>
              <a:ext cx="457200" cy="409732"/>
            </a:xfrm>
            <a:prstGeom prst="rect">
              <a:avLst/>
            </a:prstGeom>
            <a:noFill/>
          </p:spPr>
          <p:txBody>
            <a:bodyPr wrap="square" rtlCol="0">
              <a:spAutoFit/>
            </a:bodyPr>
            <a:lstStyle/>
            <a:p>
              <a:pPr algn="ctr" defTabSz="685800"/>
              <a:r>
                <a:rPr lang="da-DK" sz="1200">
                  <a:solidFill>
                    <a:prstClr val="black"/>
                  </a:solidFill>
                  <a:latin typeface="Arial Rounded MT Bold" panose="020F0704030504030204" pitchFamily="34" charset="77"/>
                </a:rPr>
                <a:t>R9</a:t>
              </a:r>
            </a:p>
          </p:txBody>
        </p:sp>
        <p:sp>
          <p:nvSpPr>
            <p:cNvPr id="28" name="TextBox 117">
              <a:extLst>
                <a:ext uri="{FF2B5EF4-FFF2-40B4-BE49-F238E27FC236}">
                  <a16:creationId xmlns:a16="http://schemas.microsoft.com/office/drawing/2014/main" id="{8995B813-F5F9-C82A-1F69-AD8BC28F2F6D}"/>
                </a:ext>
              </a:extLst>
            </p:cNvPr>
            <p:cNvSpPr txBox="1"/>
            <p:nvPr/>
          </p:nvSpPr>
          <p:spPr>
            <a:xfrm>
              <a:off x="8634717" y="4359566"/>
              <a:ext cx="518987" cy="409732"/>
            </a:xfrm>
            <a:prstGeom prst="rect">
              <a:avLst/>
            </a:prstGeom>
            <a:noFill/>
          </p:spPr>
          <p:txBody>
            <a:bodyPr wrap="square" rtlCol="0">
              <a:spAutoFit/>
            </a:bodyPr>
            <a:lstStyle/>
            <a:p>
              <a:pPr algn="ctr" defTabSz="685800"/>
              <a:r>
                <a:rPr lang="da-DK" sz="1200">
                  <a:solidFill>
                    <a:prstClr val="black"/>
                  </a:solidFill>
                  <a:latin typeface="Arial Rounded MT Bold" panose="020F0704030504030204" pitchFamily="34" charset="77"/>
                </a:rPr>
                <a:t>R10</a:t>
              </a:r>
            </a:p>
          </p:txBody>
        </p:sp>
        <p:sp>
          <p:nvSpPr>
            <p:cNvPr id="29" name="TextBox 118">
              <a:extLst>
                <a:ext uri="{FF2B5EF4-FFF2-40B4-BE49-F238E27FC236}">
                  <a16:creationId xmlns:a16="http://schemas.microsoft.com/office/drawing/2014/main" id="{6E1C793C-EC15-7405-29F7-F47AC59D7EA6}"/>
                </a:ext>
              </a:extLst>
            </p:cNvPr>
            <p:cNvSpPr txBox="1"/>
            <p:nvPr/>
          </p:nvSpPr>
          <p:spPr>
            <a:xfrm>
              <a:off x="9084193" y="4359565"/>
              <a:ext cx="534434" cy="409732"/>
            </a:xfrm>
            <a:prstGeom prst="rect">
              <a:avLst/>
            </a:prstGeom>
            <a:noFill/>
          </p:spPr>
          <p:txBody>
            <a:bodyPr wrap="square" rtlCol="0">
              <a:spAutoFit/>
            </a:bodyPr>
            <a:lstStyle/>
            <a:p>
              <a:pPr algn="ctr" defTabSz="685800"/>
              <a:r>
                <a:rPr lang="da-DK" sz="1200">
                  <a:solidFill>
                    <a:prstClr val="black"/>
                  </a:solidFill>
                  <a:latin typeface="Arial Rounded MT Bold" panose="020F0704030504030204" pitchFamily="34" charset="77"/>
                </a:rPr>
                <a:t>R11</a:t>
              </a:r>
            </a:p>
          </p:txBody>
        </p:sp>
      </p:grpSp>
      <p:cxnSp>
        <p:nvCxnSpPr>
          <p:cNvPr id="30" name="Straight Connector 119">
            <a:extLst>
              <a:ext uri="{FF2B5EF4-FFF2-40B4-BE49-F238E27FC236}">
                <a16:creationId xmlns:a16="http://schemas.microsoft.com/office/drawing/2014/main" id="{99E14B8F-2DEA-E8DB-4005-D709FC692BFD}"/>
              </a:ext>
            </a:extLst>
          </p:cNvPr>
          <p:cNvCxnSpPr>
            <a:cxnSpLocks/>
          </p:cNvCxnSpPr>
          <p:nvPr/>
        </p:nvCxnSpPr>
        <p:spPr>
          <a:xfrm flipH="1" flipV="1">
            <a:off x="3155435" y="3480377"/>
            <a:ext cx="997262" cy="10883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120">
            <a:extLst>
              <a:ext uri="{FF2B5EF4-FFF2-40B4-BE49-F238E27FC236}">
                <a16:creationId xmlns:a16="http://schemas.microsoft.com/office/drawing/2014/main" id="{12DE4571-A485-4BEA-E943-5B3D1634D041}"/>
              </a:ext>
            </a:extLst>
          </p:cNvPr>
          <p:cNvGrpSpPr/>
          <p:nvPr/>
        </p:nvGrpSpPr>
        <p:grpSpPr>
          <a:xfrm>
            <a:off x="2826490" y="2486077"/>
            <a:ext cx="7054402" cy="955333"/>
            <a:chOff x="683568" y="3527687"/>
            <a:chExt cx="7054402" cy="955333"/>
          </a:xfrm>
        </p:grpSpPr>
        <p:pic>
          <p:nvPicPr>
            <p:cNvPr id="32" name="Picture 121">
              <a:extLst>
                <a:ext uri="{FF2B5EF4-FFF2-40B4-BE49-F238E27FC236}">
                  <a16:creationId xmlns:a16="http://schemas.microsoft.com/office/drawing/2014/main" id="{8E6EAD52-68F7-8515-82AF-457E286553A2}"/>
                </a:ext>
              </a:extLst>
            </p:cNvPr>
            <p:cNvPicPr>
              <a:picLocks noChangeAspect="1"/>
            </p:cNvPicPr>
            <p:nvPr/>
          </p:nvPicPr>
          <p:blipFill rotWithShape="1">
            <a:blip r:embed="rId2"/>
            <a:srcRect t="43144" b="38862"/>
            <a:stretch/>
          </p:blipFill>
          <p:spPr>
            <a:xfrm>
              <a:off x="683568" y="4360553"/>
              <a:ext cx="576063" cy="103660"/>
            </a:xfrm>
            <a:prstGeom prst="rect">
              <a:avLst/>
            </a:prstGeom>
          </p:spPr>
        </p:pic>
        <p:pic>
          <p:nvPicPr>
            <p:cNvPr id="33" name="Picture 122">
              <a:extLst>
                <a:ext uri="{FF2B5EF4-FFF2-40B4-BE49-F238E27FC236}">
                  <a16:creationId xmlns:a16="http://schemas.microsoft.com/office/drawing/2014/main" id="{E2AAD24A-68CB-6CF3-3C28-619799F04557}"/>
                </a:ext>
              </a:extLst>
            </p:cNvPr>
            <p:cNvPicPr>
              <a:picLocks noChangeAspect="1"/>
            </p:cNvPicPr>
            <p:nvPr/>
          </p:nvPicPr>
          <p:blipFill rotWithShape="1">
            <a:blip r:embed="rId2"/>
            <a:srcRect t="43144" b="38862"/>
            <a:stretch/>
          </p:blipFill>
          <p:spPr>
            <a:xfrm>
              <a:off x="683568" y="4093754"/>
              <a:ext cx="576063" cy="103660"/>
            </a:xfrm>
            <a:prstGeom prst="rect">
              <a:avLst/>
            </a:prstGeom>
          </p:spPr>
        </p:pic>
        <p:pic>
          <p:nvPicPr>
            <p:cNvPr id="34" name="Picture 123">
              <a:extLst>
                <a:ext uri="{FF2B5EF4-FFF2-40B4-BE49-F238E27FC236}">
                  <a16:creationId xmlns:a16="http://schemas.microsoft.com/office/drawing/2014/main" id="{469E3D4F-206D-DD41-6A7D-C23EC985306A}"/>
                </a:ext>
              </a:extLst>
            </p:cNvPr>
            <p:cNvPicPr>
              <a:picLocks noChangeAspect="1"/>
            </p:cNvPicPr>
            <p:nvPr/>
          </p:nvPicPr>
          <p:blipFill rotWithShape="1">
            <a:blip r:embed="rId2"/>
            <a:srcRect t="43144" b="38862"/>
            <a:stretch/>
          </p:blipFill>
          <p:spPr>
            <a:xfrm>
              <a:off x="683568" y="3799436"/>
              <a:ext cx="576063" cy="103660"/>
            </a:xfrm>
            <a:prstGeom prst="rect">
              <a:avLst/>
            </a:prstGeom>
          </p:spPr>
        </p:pic>
        <p:pic>
          <p:nvPicPr>
            <p:cNvPr id="35" name="Picture 124">
              <a:extLst>
                <a:ext uri="{FF2B5EF4-FFF2-40B4-BE49-F238E27FC236}">
                  <a16:creationId xmlns:a16="http://schemas.microsoft.com/office/drawing/2014/main" id="{F7365484-DD91-9328-971E-11B2DAB0C517}"/>
                </a:ext>
              </a:extLst>
            </p:cNvPr>
            <p:cNvPicPr>
              <a:picLocks noChangeAspect="1"/>
            </p:cNvPicPr>
            <p:nvPr/>
          </p:nvPicPr>
          <p:blipFill rotWithShape="1">
            <a:blip r:embed="rId2"/>
            <a:srcRect t="43144" b="38862"/>
            <a:stretch/>
          </p:blipFill>
          <p:spPr>
            <a:xfrm>
              <a:off x="683568" y="3527687"/>
              <a:ext cx="576063" cy="103660"/>
            </a:xfrm>
            <a:prstGeom prst="rect">
              <a:avLst/>
            </a:prstGeom>
          </p:spPr>
        </p:pic>
        <p:pic>
          <p:nvPicPr>
            <p:cNvPr id="36" name="Picture 125">
              <a:extLst>
                <a:ext uri="{FF2B5EF4-FFF2-40B4-BE49-F238E27FC236}">
                  <a16:creationId xmlns:a16="http://schemas.microsoft.com/office/drawing/2014/main" id="{582D3CA6-05BD-ECB7-A028-C1C21C5DB9F8}"/>
                </a:ext>
              </a:extLst>
            </p:cNvPr>
            <p:cNvPicPr>
              <a:picLocks noChangeAspect="1"/>
            </p:cNvPicPr>
            <p:nvPr/>
          </p:nvPicPr>
          <p:blipFill rotWithShape="1">
            <a:blip r:embed="rId2"/>
            <a:srcRect t="43144" b="38862"/>
            <a:stretch/>
          </p:blipFill>
          <p:spPr>
            <a:xfrm>
              <a:off x="1403648" y="4360553"/>
              <a:ext cx="576063" cy="103660"/>
            </a:xfrm>
            <a:prstGeom prst="rect">
              <a:avLst/>
            </a:prstGeom>
          </p:spPr>
        </p:pic>
        <p:pic>
          <p:nvPicPr>
            <p:cNvPr id="37" name="Picture 126">
              <a:extLst>
                <a:ext uri="{FF2B5EF4-FFF2-40B4-BE49-F238E27FC236}">
                  <a16:creationId xmlns:a16="http://schemas.microsoft.com/office/drawing/2014/main" id="{9CEF14A2-1334-1106-B0F9-9A31A0308B10}"/>
                </a:ext>
              </a:extLst>
            </p:cNvPr>
            <p:cNvPicPr>
              <a:picLocks noChangeAspect="1"/>
            </p:cNvPicPr>
            <p:nvPr/>
          </p:nvPicPr>
          <p:blipFill rotWithShape="1">
            <a:blip r:embed="rId2"/>
            <a:srcRect t="43144" b="38862"/>
            <a:stretch/>
          </p:blipFill>
          <p:spPr>
            <a:xfrm>
              <a:off x="1403648" y="4093754"/>
              <a:ext cx="576063" cy="103660"/>
            </a:xfrm>
            <a:prstGeom prst="rect">
              <a:avLst/>
            </a:prstGeom>
          </p:spPr>
        </p:pic>
        <p:pic>
          <p:nvPicPr>
            <p:cNvPr id="38" name="Picture 127">
              <a:extLst>
                <a:ext uri="{FF2B5EF4-FFF2-40B4-BE49-F238E27FC236}">
                  <a16:creationId xmlns:a16="http://schemas.microsoft.com/office/drawing/2014/main" id="{007F3F47-EFDD-1403-1429-E889F23E28A1}"/>
                </a:ext>
              </a:extLst>
            </p:cNvPr>
            <p:cNvPicPr>
              <a:picLocks noChangeAspect="1"/>
            </p:cNvPicPr>
            <p:nvPr/>
          </p:nvPicPr>
          <p:blipFill rotWithShape="1">
            <a:blip r:embed="rId2"/>
            <a:srcRect t="43144" b="38862"/>
            <a:stretch/>
          </p:blipFill>
          <p:spPr>
            <a:xfrm>
              <a:off x="1403648" y="3799436"/>
              <a:ext cx="576063" cy="103660"/>
            </a:xfrm>
            <a:prstGeom prst="rect">
              <a:avLst/>
            </a:prstGeom>
          </p:spPr>
        </p:pic>
        <p:pic>
          <p:nvPicPr>
            <p:cNvPr id="39" name="Picture 128">
              <a:extLst>
                <a:ext uri="{FF2B5EF4-FFF2-40B4-BE49-F238E27FC236}">
                  <a16:creationId xmlns:a16="http://schemas.microsoft.com/office/drawing/2014/main" id="{3A16F883-B80F-D611-0277-46FF820A2A74}"/>
                </a:ext>
              </a:extLst>
            </p:cNvPr>
            <p:cNvPicPr>
              <a:picLocks noChangeAspect="1"/>
            </p:cNvPicPr>
            <p:nvPr/>
          </p:nvPicPr>
          <p:blipFill rotWithShape="1">
            <a:blip r:embed="rId2"/>
            <a:srcRect t="43144" b="38862"/>
            <a:stretch/>
          </p:blipFill>
          <p:spPr>
            <a:xfrm>
              <a:off x="5709742" y="3805176"/>
              <a:ext cx="576063" cy="103660"/>
            </a:xfrm>
            <a:prstGeom prst="rect">
              <a:avLst/>
            </a:prstGeom>
          </p:spPr>
        </p:pic>
        <p:pic>
          <p:nvPicPr>
            <p:cNvPr id="40" name="Picture 129">
              <a:extLst>
                <a:ext uri="{FF2B5EF4-FFF2-40B4-BE49-F238E27FC236}">
                  <a16:creationId xmlns:a16="http://schemas.microsoft.com/office/drawing/2014/main" id="{77B49772-BBDE-E5C7-D7CF-EE9E43F6AD8E}"/>
                </a:ext>
              </a:extLst>
            </p:cNvPr>
            <p:cNvPicPr>
              <a:picLocks noChangeAspect="1"/>
            </p:cNvPicPr>
            <p:nvPr/>
          </p:nvPicPr>
          <p:blipFill rotWithShape="1">
            <a:blip r:embed="rId2"/>
            <a:srcRect t="43144" b="38862"/>
            <a:stretch/>
          </p:blipFill>
          <p:spPr>
            <a:xfrm>
              <a:off x="2123728" y="4360553"/>
              <a:ext cx="576063" cy="103660"/>
            </a:xfrm>
            <a:prstGeom prst="rect">
              <a:avLst/>
            </a:prstGeom>
          </p:spPr>
        </p:pic>
        <p:pic>
          <p:nvPicPr>
            <p:cNvPr id="41" name="Picture 132">
              <a:extLst>
                <a:ext uri="{FF2B5EF4-FFF2-40B4-BE49-F238E27FC236}">
                  <a16:creationId xmlns:a16="http://schemas.microsoft.com/office/drawing/2014/main" id="{9B78095F-D219-AE79-E51B-BE1EEF14A617}"/>
                </a:ext>
              </a:extLst>
            </p:cNvPr>
            <p:cNvPicPr>
              <a:picLocks noChangeAspect="1"/>
            </p:cNvPicPr>
            <p:nvPr/>
          </p:nvPicPr>
          <p:blipFill rotWithShape="1">
            <a:blip r:embed="rId2"/>
            <a:srcRect t="43144" b="38862"/>
            <a:stretch/>
          </p:blipFill>
          <p:spPr>
            <a:xfrm>
              <a:off x="2123728" y="4093754"/>
              <a:ext cx="576063" cy="103660"/>
            </a:xfrm>
            <a:prstGeom prst="rect">
              <a:avLst/>
            </a:prstGeom>
          </p:spPr>
        </p:pic>
        <p:pic>
          <p:nvPicPr>
            <p:cNvPr id="42" name="Picture 134">
              <a:extLst>
                <a:ext uri="{FF2B5EF4-FFF2-40B4-BE49-F238E27FC236}">
                  <a16:creationId xmlns:a16="http://schemas.microsoft.com/office/drawing/2014/main" id="{790A6323-BCEA-8681-17A6-8D41CA4E4259}"/>
                </a:ext>
              </a:extLst>
            </p:cNvPr>
            <p:cNvPicPr>
              <a:picLocks noChangeAspect="1"/>
            </p:cNvPicPr>
            <p:nvPr/>
          </p:nvPicPr>
          <p:blipFill rotWithShape="1">
            <a:blip r:embed="rId2"/>
            <a:srcRect t="43144" b="38862"/>
            <a:stretch/>
          </p:blipFill>
          <p:spPr>
            <a:xfrm>
              <a:off x="2843808" y="4093754"/>
              <a:ext cx="576063" cy="103660"/>
            </a:xfrm>
            <a:prstGeom prst="rect">
              <a:avLst/>
            </a:prstGeom>
          </p:spPr>
        </p:pic>
        <p:pic>
          <p:nvPicPr>
            <p:cNvPr id="43" name="Picture 136">
              <a:extLst>
                <a:ext uri="{FF2B5EF4-FFF2-40B4-BE49-F238E27FC236}">
                  <a16:creationId xmlns:a16="http://schemas.microsoft.com/office/drawing/2014/main" id="{F4D3ACB5-C588-99D4-60F4-1ADDBCD8D356}"/>
                </a:ext>
              </a:extLst>
            </p:cNvPr>
            <p:cNvPicPr>
              <a:picLocks noChangeAspect="1"/>
            </p:cNvPicPr>
            <p:nvPr/>
          </p:nvPicPr>
          <p:blipFill rotWithShape="1">
            <a:blip r:embed="rId2"/>
            <a:srcRect t="43144" b="38862"/>
            <a:stretch/>
          </p:blipFill>
          <p:spPr>
            <a:xfrm>
              <a:off x="4997496" y="3807306"/>
              <a:ext cx="576063" cy="103660"/>
            </a:xfrm>
            <a:prstGeom prst="rect">
              <a:avLst/>
            </a:prstGeom>
          </p:spPr>
        </p:pic>
        <p:pic>
          <p:nvPicPr>
            <p:cNvPr id="44" name="Picture 137">
              <a:extLst>
                <a:ext uri="{FF2B5EF4-FFF2-40B4-BE49-F238E27FC236}">
                  <a16:creationId xmlns:a16="http://schemas.microsoft.com/office/drawing/2014/main" id="{1F67A8B7-763E-2286-6AAC-E8B4D0E9D276}"/>
                </a:ext>
              </a:extLst>
            </p:cNvPr>
            <p:cNvPicPr>
              <a:picLocks noChangeAspect="1"/>
            </p:cNvPicPr>
            <p:nvPr/>
          </p:nvPicPr>
          <p:blipFill rotWithShape="1">
            <a:blip r:embed="rId2"/>
            <a:srcRect t="43144" b="38862"/>
            <a:stretch/>
          </p:blipFill>
          <p:spPr>
            <a:xfrm>
              <a:off x="3563888" y="4360553"/>
              <a:ext cx="576063" cy="103660"/>
            </a:xfrm>
            <a:prstGeom prst="rect">
              <a:avLst/>
            </a:prstGeom>
          </p:spPr>
        </p:pic>
        <p:pic>
          <p:nvPicPr>
            <p:cNvPr id="45" name="Picture 138">
              <a:extLst>
                <a:ext uri="{FF2B5EF4-FFF2-40B4-BE49-F238E27FC236}">
                  <a16:creationId xmlns:a16="http://schemas.microsoft.com/office/drawing/2014/main" id="{BD0DD069-0BB6-9D93-3AF5-FE8F6BC3EBC5}"/>
                </a:ext>
              </a:extLst>
            </p:cNvPr>
            <p:cNvPicPr>
              <a:picLocks noChangeAspect="1"/>
            </p:cNvPicPr>
            <p:nvPr/>
          </p:nvPicPr>
          <p:blipFill rotWithShape="1">
            <a:blip r:embed="rId2"/>
            <a:srcRect t="43144" b="38862"/>
            <a:stretch/>
          </p:blipFill>
          <p:spPr>
            <a:xfrm>
              <a:off x="3563888" y="4093754"/>
              <a:ext cx="576063" cy="103660"/>
            </a:xfrm>
            <a:prstGeom prst="rect">
              <a:avLst/>
            </a:prstGeom>
          </p:spPr>
        </p:pic>
        <p:pic>
          <p:nvPicPr>
            <p:cNvPr id="46" name="Picture 139">
              <a:extLst>
                <a:ext uri="{FF2B5EF4-FFF2-40B4-BE49-F238E27FC236}">
                  <a16:creationId xmlns:a16="http://schemas.microsoft.com/office/drawing/2014/main" id="{94E65206-844B-BCDA-C496-26FFEB1E79EF}"/>
                </a:ext>
              </a:extLst>
            </p:cNvPr>
            <p:cNvPicPr>
              <a:picLocks noChangeAspect="1"/>
            </p:cNvPicPr>
            <p:nvPr/>
          </p:nvPicPr>
          <p:blipFill rotWithShape="1">
            <a:blip r:embed="rId2"/>
            <a:srcRect t="43144" b="38862"/>
            <a:stretch/>
          </p:blipFill>
          <p:spPr>
            <a:xfrm>
              <a:off x="4283968" y="4091020"/>
              <a:ext cx="576063" cy="103660"/>
            </a:xfrm>
            <a:prstGeom prst="rect">
              <a:avLst/>
            </a:prstGeom>
          </p:spPr>
        </p:pic>
        <p:pic>
          <p:nvPicPr>
            <p:cNvPr id="47" name="Picture 141">
              <a:extLst>
                <a:ext uri="{FF2B5EF4-FFF2-40B4-BE49-F238E27FC236}">
                  <a16:creationId xmlns:a16="http://schemas.microsoft.com/office/drawing/2014/main" id="{1D76CCCD-9D9B-1645-5D33-C876AA18015C}"/>
                </a:ext>
              </a:extLst>
            </p:cNvPr>
            <p:cNvPicPr>
              <a:picLocks noChangeAspect="1"/>
            </p:cNvPicPr>
            <p:nvPr/>
          </p:nvPicPr>
          <p:blipFill rotWithShape="1">
            <a:blip r:embed="rId2"/>
            <a:srcRect t="43144" b="38862"/>
            <a:stretch/>
          </p:blipFill>
          <p:spPr>
            <a:xfrm>
              <a:off x="4997496" y="4360553"/>
              <a:ext cx="576063" cy="103660"/>
            </a:xfrm>
            <a:prstGeom prst="rect">
              <a:avLst/>
            </a:prstGeom>
          </p:spPr>
        </p:pic>
        <p:pic>
          <p:nvPicPr>
            <p:cNvPr id="48" name="Picture 142">
              <a:extLst>
                <a:ext uri="{FF2B5EF4-FFF2-40B4-BE49-F238E27FC236}">
                  <a16:creationId xmlns:a16="http://schemas.microsoft.com/office/drawing/2014/main" id="{67931AEB-E54F-02B2-137C-B52AE0D9840A}"/>
                </a:ext>
              </a:extLst>
            </p:cNvPr>
            <p:cNvPicPr>
              <a:picLocks noChangeAspect="1"/>
            </p:cNvPicPr>
            <p:nvPr/>
          </p:nvPicPr>
          <p:blipFill rotWithShape="1">
            <a:blip r:embed="rId2"/>
            <a:srcRect t="43144" b="38862"/>
            <a:stretch/>
          </p:blipFill>
          <p:spPr>
            <a:xfrm>
              <a:off x="4997496" y="4093754"/>
              <a:ext cx="576063" cy="103660"/>
            </a:xfrm>
            <a:prstGeom prst="rect">
              <a:avLst/>
            </a:prstGeom>
          </p:spPr>
        </p:pic>
        <p:pic>
          <p:nvPicPr>
            <p:cNvPr id="49" name="Picture 143">
              <a:extLst>
                <a:ext uri="{FF2B5EF4-FFF2-40B4-BE49-F238E27FC236}">
                  <a16:creationId xmlns:a16="http://schemas.microsoft.com/office/drawing/2014/main" id="{699935E1-0694-FC38-8A33-77B1A5646DED}"/>
                </a:ext>
              </a:extLst>
            </p:cNvPr>
            <p:cNvPicPr>
              <a:picLocks noChangeAspect="1"/>
            </p:cNvPicPr>
            <p:nvPr/>
          </p:nvPicPr>
          <p:blipFill rotWithShape="1">
            <a:blip r:embed="rId2"/>
            <a:srcRect t="43144" b="38862"/>
            <a:stretch/>
          </p:blipFill>
          <p:spPr>
            <a:xfrm>
              <a:off x="5709742" y="4360553"/>
              <a:ext cx="576063" cy="103660"/>
            </a:xfrm>
            <a:prstGeom prst="rect">
              <a:avLst/>
            </a:prstGeom>
          </p:spPr>
        </p:pic>
        <p:pic>
          <p:nvPicPr>
            <p:cNvPr id="50" name="Picture 144">
              <a:extLst>
                <a:ext uri="{FF2B5EF4-FFF2-40B4-BE49-F238E27FC236}">
                  <a16:creationId xmlns:a16="http://schemas.microsoft.com/office/drawing/2014/main" id="{B57BD184-FCF7-58E2-E0DA-455385E17B1F}"/>
                </a:ext>
              </a:extLst>
            </p:cNvPr>
            <p:cNvPicPr>
              <a:picLocks noChangeAspect="1"/>
            </p:cNvPicPr>
            <p:nvPr/>
          </p:nvPicPr>
          <p:blipFill rotWithShape="1">
            <a:blip r:embed="rId2"/>
            <a:srcRect t="43144" b="38862"/>
            <a:stretch/>
          </p:blipFill>
          <p:spPr>
            <a:xfrm>
              <a:off x="5709742" y="4093754"/>
              <a:ext cx="576063" cy="103660"/>
            </a:xfrm>
            <a:prstGeom prst="rect">
              <a:avLst/>
            </a:prstGeom>
          </p:spPr>
        </p:pic>
        <p:pic>
          <p:nvPicPr>
            <p:cNvPr id="51" name="Picture 145">
              <a:extLst>
                <a:ext uri="{FF2B5EF4-FFF2-40B4-BE49-F238E27FC236}">
                  <a16:creationId xmlns:a16="http://schemas.microsoft.com/office/drawing/2014/main" id="{A5B678E7-47F0-436E-A10D-7661AD35BB80}"/>
                </a:ext>
              </a:extLst>
            </p:cNvPr>
            <p:cNvPicPr>
              <a:picLocks noChangeAspect="1"/>
            </p:cNvPicPr>
            <p:nvPr/>
          </p:nvPicPr>
          <p:blipFill rotWithShape="1">
            <a:blip r:embed="rId2"/>
            <a:srcRect t="43144" b="38862"/>
            <a:stretch/>
          </p:blipFill>
          <p:spPr>
            <a:xfrm>
              <a:off x="6444208" y="4360553"/>
              <a:ext cx="576063" cy="103660"/>
            </a:xfrm>
            <a:prstGeom prst="rect">
              <a:avLst/>
            </a:prstGeom>
          </p:spPr>
        </p:pic>
        <p:pic>
          <p:nvPicPr>
            <p:cNvPr id="52" name="Picture 146">
              <a:extLst>
                <a:ext uri="{FF2B5EF4-FFF2-40B4-BE49-F238E27FC236}">
                  <a16:creationId xmlns:a16="http://schemas.microsoft.com/office/drawing/2014/main" id="{2C688713-6CE1-9789-8D31-5090537D659B}"/>
                </a:ext>
              </a:extLst>
            </p:cNvPr>
            <p:cNvPicPr>
              <a:picLocks noChangeAspect="1"/>
            </p:cNvPicPr>
            <p:nvPr/>
          </p:nvPicPr>
          <p:blipFill rotWithShape="1">
            <a:blip r:embed="rId2"/>
            <a:srcRect t="43144" b="38862"/>
            <a:stretch/>
          </p:blipFill>
          <p:spPr>
            <a:xfrm>
              <a:off x="6444208" y="4093754"/>
              <a:ext cx="576063" cy="103660"/>
            </a:xfrm>
            <a:prstGeom prst="rect">
              <a:avLst/>
            </a:prstGeom>
          </p:spPr>
        </p:pic>
        <p:pic>
          <p:nvPicPr>
            <p:cNvPr id="53" name="Picture 148">
              <a:extLst>
                <a:ext uri="{FF2B5EF4-FFF2-40B4-BE49-F238E27FC236}">
                  <a16:creationId xmlns:a16="http://schemas.microsoft.com/office/drawing/2014/main" id="{1354E7BD-65C4-7B58-2E95-7D5DB6FCA918}"/>
                </a:ext>
              </a:extLst>
            </p:cNvPr>
            <p:cNvPicPr>
              <a:picLocks noChangeAspect="1"/>
            </p:cNvPicPr>
            <p:nvPr/>
          </p:nvPicPr>
          <p:blipFill rotWithShape="1">
            <a:blip r:embed="rId2"/>
            <a:srcRect t="43144" b="38862"/>
            <a:stretch/>
          </p:blipFill>
          <p:spPr>
            <a:xfrm>
              <a:off x="7161907" y="3527687"/>
              <a:ext cx="576063" cy="103660"/>
            </a:xfrm>
            <a:prstGeom prst="rect">
              <a:avLst/>
            </a:prstGeom>
          </p:spPr>
        </p:pic>
        <p:pic>
          <p:nvPicPr>
            <p:cNvPr id="54" name="Picture 149">
              <a:extLst>
                <a:ext uri="{FF2B5EF4-FFF2-40B4-BE49-F238E27FC236}">
                  <a16:creationId xmlns:a16="http://schemas.microsoft.com/office/drawing/2014/main" id="{AFBAABBC-411A-D7B9-B106-5769F001B8B1}"/>
                </a:ext>
              </a:extLst>
            </p:cNvPr>
            <p:cNvPicPr>
              <a:picLocks noChangeAspect="1"/>
            </p:cNvPicPr>
            <p:nvPr/>
          </p:nvPicPr>
          <p:blipFill rotWithShape="1">
            <a:blip r:embed="rId2"/>
            <a:srcRect t="43144" b="38862"/>
            <a:stretch/>
          </p:blipFill>
          <p:spPr>
            <a:xfrm>
              <a:off x="7161907" y="4360553"/>
              <a:ext cx="576063" cy="103660"/>
            </a:xfrm>
            <a:prstGeom prst="rect">
              <a:avLst/>
            </a:prstGeom>
          </p:spPr>
        </p:pic>
        <p:pic>
          <p:nvPicPr>
            <p:cNvPr id="55" name="Picture 150">
              <a:extLst>
                <a:ext uri="{FF2B5EF4-FFF2-40B4-BE49-F238E27FC236}">
                  <a16:creationId xmlns:a16="http://schemas.microsoft.com/office/drawing/2014/main" id="{035BAA61-8648-0175-E245-0E89DF5DF7B6}"/>
                </a:ext>
              </a:extLst>
            </p:cNvPr>
            <p:cNvPicPr>
              <a:picLocks noChangeAspect="1"/>
            </p:cNvPicPr>
            <p:nvPr/>
          </p:nvPicPr>
          <p:blipFill rotWithShape="1">
            <a:blip r:embed="rId2"/>
            <a:srcRect t="43144" b="38862"/>
            <a:stretch/>
          </p:blipFill>
          <p:spPr>
            <a:xfrm>
              <a:off x="7161907" y="4093754"/>
              <a:ext cx="576063" cy="103660"/>
            </a:xfrm>
            <a:prstGeom prst="rect">
              <a:avLst/>
            </a:prstGeom>
          </p:spPr>
        </p:pic>
        <p:pic>
          <p:nvPicPr>
            <p:cNvPr id="56" name="Picture 151">
              <a:extLst>
                <a:ext uri="{FF2B5EF4-FFF2-40B4-BE49-F238E27FC236}">
                  <a16:creationId xmlns:a16="http://schemas.microsoft.com/office/drawing/2014/main" id="{4E6A5676-CC4B-7B7B-3E84-CA56C2DC131B}"/>
                </a:ext>
              </a:extLst>
            </p:cNvPr>
            <p:cNvPicPr>
              <a:picLocks noChangeAspect="1"/>
            </p:cNvPicPr>
            <p:nvPr/>
          </p:nvPicPr>
          <p:blipFill rotWithShape="1">
            <a:blip r:embed="rId2"/>
            <a:srcRect t="43144" b="38862"/>
            <a:stretch/>
          </p:blipFill>
          <p:spPr>
            <a:xfrm>
              <a:off x="7161907" y="3799436"/>
              <a:ext cx="576063" cy="103660"/>
            </a:xfrm>
            <a:prstGeom prst="rect">
              <a:avLst/>
            </a:prstGeom>
          </p:spPr>
        </p:pic>
        <p:pic>
          <p:nvPicPr>
            <p:cNvPr id="57" name="Picture 190">
              <a:extLst>
                <a:ext uri="{FF2B5EF4-FFF2-40B4-BE49-F238E27FC236}">
                  <a16:creationId xmlns:a16="http://schemas.microsoft.com/office/drawing/2014/main" id="{C872E985-6270-A0BF-B99D-9CBF462D03A7}"/>
                </a:ext>
              </a:extLst>
            </p:cNvPr>
            <p:cNvPicPr>
              <a:picLocks noChangeAspect="1"/>
            </p:cNvPicPr>
            <p:nvPr/>
          </p:nvPicPr>
          <p:blipFill rotWithShape="1">
            <a:blip r:embed="rId2"/>
            <a:srcRect t="43144" b="38862"/>
            <a:stretch/>
          </p:blipFill>
          <p:spPr>
            <a:xfrm>
              <a:off x="5709742" y="3527687"/>
              <a:ext cx="576063" cy="103660"/>
            </a:xfrm>
            <a:prstGeom prst="rect">
              <a:avLst/>
            </a:prstGeom>
          </p:spPr>
        </p:pic>
        <p:pic>
          <p:nvPicPr>
            <p:cNvPr id="58" name="Picture 111">
              <a:extLst>
                <a:ext uri="{FF2B5EF4-FFF2-40B4-BE49-F238E27FC236}">
                  <a16:creationId xmlns:a16="http://schemas.microsoft.com/office/drawing/2014/main" id="{CE26D639-DB7A-5C30-BAC1-451E2B619D53}"/>
                </a:ext>
              </a:extLst>
            </p:cNvPr>
            <p:cNvPicPr>
              <a:picLocks noChangeAspect="1"/>
            </p:cNvPicPr>
            <p:nvPr/>
          </p:nvPicPr>
          <p:blipFill rotWithShape="1">
            <a:blip r:embed="rId2"/>
            <a:srcRect t="43145" r="52304" b="34961"/>
            <a:stretch/>
          </p:blipFill>
          <p:spPr>
            <a:xfrm>
              <a:off x="2843808" y="4349318"/>
              <a:ext cx="274760" cy="126130"/>
            </a:xfrm>
            <a:prstGeom prst="rect">
              <a:avLst/>
            </a:prstGeom>
          </p:spPr>
        </p:pic>
        <p:pic>
          <p:nvPicPr>
            <p:cNvPr id="59" name="Picture 112">
              <a:extLst>
                <a:ext uri="{FF2B5EF4-FFF2-40B4-BE49-F238E27FC236}">
                  <a16:creationId xmlns:a16="http://schemas.microsoft.com/office/drawing/2014/main" id="{71FE1523-C5FA-5E4A-2107-7934A9302642}"/>
                </a:ext>
              </a:extLst>
            </p:cNvPr>
            <p:cNvPicPr>
              <a:picLocks noChangeAspect="1"/>
            </p:cNvPicPr>
            <p:nvPr/>
          </p:nvPicPr>
          <p:blipFill rotWithShape="1">
            <a:blip r:embed="rId2"/>
            <a:srcRect t="43145" r="52304" b="34961"/>
            <a:stretch/>
          </p:blipFill>
          <p:spPr>
            <a:xfrm>
              <a:off x="4283968" y="4356890"/>
              <a:ext cx="274760" cy="126130"/>
            </a:xfrm>
            <a:prstGeom prst="rect">
              <a:avLst/>
            </a:prstGeom>
          </p:spPr>
        </p:pic>
      </p:grpSp>
      <p:cxnSp>
        <p:nvCxnSpPr>
          <p:cNvPr id="60" name="Straight Connector 152">
            <a:extLst>
              <a:ext uri="{FF2B5EF4-FFF2-40B4-BE49-F238E27FC236}">
                <a16:creationId xmlns:a16="http://schemas.microsoft.com/office/drawing/2014/main" id="{B1DC8C16-54F0-9650-92C3-91ADF30BBBDA}"/>
              </a:ext>
            </a:extLst>
          </p:cNvPr>
          <p:cNvCxnSpPr>
            <a:cxnSpLocks/>
          </p:cNvCxnSpPr>
          <p:nvPr/>
        </p:nvCxnSpPr>
        <p:spPr>
          <a:xfrm flipH="1" flipV="1">
            <a:off x="3836446" y="3472483"/>
            <a:ext cx="765963" cy="10951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153">
            <a:extLst>
              <a:ext uri="{FF2B5EF4-FFF2-40B4-BE49-F238E27FC236}">
                <a16:creationId xmlns:a16="http://schemas.microsoft.com/office/drawing/2014/main" id="{04BDD590-C38A-E6C0-D419-8C0517AC1804}"/>
              </a:ext>
            </a:extLst>
          </p:cNvPr>
          <p:cNvCxnSpPr>
            <a:cxnSpLocks/>
          </p:cNvCxnSpPr>
          <p:nvPr/>
        </p:nvCxnSpPr>
        <p:spPr>
          <a:xfrm flipH="1" flipV="1">
            <a:off x="4580724" y="3480377"/>
            <a:ext cx="488313" cy="10927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154">
            <a:extLst>
              <a:ext uri="{FF2B5EF4-FFF2-40B4-BE49-F238E27FC236}">
                <a16:creationId xmlns:a16="http://schemas.microsoft.com/office/drawing/2014/main" id="{7CC01D23-86E5-9B6D-FB14-ADB592043D7D}"/>
              </a:ext>
            </a:extLst>
          </p:cNvPr>
          <p:cNvCxnSpPr>
            <a:cxnSpLocks/>
            <a:stCxn id="21" idx="0"/>
          </p:cNvCxnSpPr>
          <p:nvPr/>
        </p:nvCxnSpPr>
        <p:spPr>
          <a:xfrm flipH="1" flipV="1">
            <a:off x="5271312" y="3472483"/>
            <a:ext cx="245281" cy="1075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155">
            <a:extLst>
              <a:ext uri="{FF2B5EF4-FFF2-40B4-BE49-F238E27FC236}">
                <a16:creationId xmlns:a16="http://schemas.microsoft.com/office/drawing/2014/main" id="{C4902C5B-808E-AE49-29BD-1C24224B0B4C}"/>
              </a:ext>
            </a:extLst>
          </p:cNvPr>
          <p:cNvCxnSpPr>
            <a:cxnSpLocks/>
          </p:cNvCxnSpPr>
          <p:nvPr/>
        </p:nvCxnSpPr>
        <p:spPr>
          <a:xfrm flipV="1">
            <a:off x="5974664" y="3509173"/>
            <a:ext cx="18221" cy="10693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156">
            <a:extLst>
              <a:ext uri="{FF2B5EF4-FFF2-40B4-BE49-F238E27FC236}">
                <a16:creationId xmlns:a16="http://schemas.microsoft.com/office/drawing/2014/main" id="{13B9981D-DC62-6356-C060-F70A7E643D2F}"/>
              </a:ext>
            </a:extLst>
          </p:cNvPr>
          <p:cNvCxnSpPr>
            <a:cxnSpLocks/>
          </p:cNvCxnSpPr>
          <p:nvPr/>
        </p:nvCxnSpPr>
        <p:spPr>
          <a:xfrm flipV="1">
            <a:off x="6420656" y="3486871"/>
            <a:ext cx="276648" cy="109169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157">
            <a:extLst>
              <a:ext uri="{FF2B5EF4-FFF2-40B4-BE49-F238E27FC236}">
                <a16:creationId xmlns:a16="http://schemas.microsoft.com/office/drawing/2014/main" id="{0CA7CBF0-84C2-7DE4-257F-2D4A81A2AC29}"/>
              </a:ext>
            </a:extLst>
          </p:cNvPr>
          <p:cNvCxnSpPr>
            <a:cxnSpLocks/>
          </p:cNvCxnSpPr>
          <p:nvPr/>
        </p:nvCxnSpPr>
        <p:spPr>
          <a:xfrm flipV="1">
            <a:off x="6890805" y="3466727"/>
            <a:ext cx="517028" cy="11175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158">
            <a:extLst>
              <a:ext uri="{FF2B5EF4-FFF2-40B4-BE49-F238E27FC236}">
                <a16:creationId xmlns:a16="http://schemas.microsoft.com/office/drawing/2014/main" id="{169B0D2A-CE0F-0182-F16E-CAB1DA6DD4C3}"/>
              </a:ext>
            </a:extLst>
          </p:cNvPr>
          <p:cNvCxnSpPr>
            <a:cxnSpLocks/>
          </p:cNvCxnSpPr>
          <p:nvPr/>
        </p:nvCxnSpPr>
        <p:spPr>
          <a:xfrm flipV="1">
            <a:off x="7307919" y="3509172"/>
            <a:ext cx="838742" cy="10633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159">
            <a:extLst>
              <a:ext uri="{FF2B5EF4-FFF2-40B4-BE49-F238E27FC236}">
                <a16:creationId xmlns:a16="http://schemas.microsoft.com/office/drawing/2014/main" id="{5E73E340-26E2-59B6-59EB-4EAFA6E2B9E4}"/>
              </a:ext>
            </a:extLst>
          </p:cNvPr>
          <p:cNvCxnSpPr>
            <a:cxnSpLocks/>
          </p:cNvCxnSpPr>
          <p:nvPr/>
        </p:nvCxnSpPr>
        <p:spPr>
          <a:xfrm flipV="1">
            <a:off x="7738733" y="3509168"/>
            <a:ext cx="1061681" cy="10761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160">
            <a:extLst>
              <a:ext uri="{FF2B5EF4-FFF2-40B4-BE49-F238E27FC236}">
                <a16:creationId xmlns:a16="http://schemas.microsoft.com/office/drawing/2014/main" id="{E4B3205C-A4C5-189B-47D6-1EA637AD87B3}"/>
              </a:ext>
            </a:extLst>
          </p:cNvPr>
          <p:cNvCxnSpPr>
            <a:cxnSpLocks/>
          </p:cNvCxnSpPr>
          <p:nvPr/>
        </p:nvCxnSpPr>
        <p:spPr>
          <a:xfrm flipV="1">
            <a:off x="8184610" y="3536756"/>
            <a:ext cx="1338625" cy="1042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212">
            <a:extLst>
              <a:ext uri="{FF2B5EF4-FFF2-40B4-BE49-F238E27FC236}">
                <a16:creationId xmlns:a16="http://schemas.microsoft.com/office/drawing/2014/main" id="{20745A8F-88E6-3B56-7700-D3AC4E39E574}"/>
              </a:ext>
            </a:extLst>
          </p:cNvPr>
          <p:cNvCxnSpPr>
            <a:cxnSpLocks/>
          </p:cNvCxnSpPr>
          <p:nvPr/>
        </p:nvCxnSpPr>
        <p:spPr>
          <a:xfrm flipV="1">
            <a:off x="1711988" y="3412233"/>
            <a:ext cx="1044458" cy="12178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213">
            <a:extLst>
              <a:ext uri="{FF2B5EF4-FFF2-40B4-BE49-F238E27FC236}">
                <a16:creationId xmlns:a16="http://schemas.microsoft.com/office/drawing/2014/main" id="{99CD8262-84C0-F0AD-10AF-2EB7F9BDC36F}"/>
              </a:ext>
            </a:extLst>
          </p:cNvPr>
          <p:cNvCxnSpPr>
            <a:cxnSpLocks/>
            <a:stCxn id="75" idx="3"/>
          </p:cNvCxnSpPr>
          <p:nvPr/>
        </p:nvCxnSpPr>
        <p:spPr>
          <a:xfrm flipV="1">
            <a:off x="1710363" y="3109563"/>
            <a:ext cx="1031051" cy="6089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214">
            <a:extLst>
              <a:ext uri="{FF2B5EF4-FFF2-40B4-BE49-F238E27FC236}">
                <a16:creationId xmlns:a16="http://schemas.microsoft.com/office/drawing/2014/main" id="{C219A817-8EED-876C-3AAF-D22B355549BE}"/>
              </a:ext>
            </a:extLst>
          </p:cNvPr>
          <p:cNvCxnSpPr>
            <a:cxnSpLocks/>
            <a:stCxn id="74" idx="3"/>
          </p:cNvCxnSpPr>
          <p:nvPr/>
        </p:nvCxnSpPr>
        <p:spPr>
          <a:xfrm>
            <a:off x="1710363" y="2806895"/>
            <a:ext cx="9887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215">
            <a:extLst>
              <a:ext uri="{FF2B5EF4-FFF2-40B4-BE49-F238E27FC236}">
                <a16:creationId xmlns:a16="http://schemas.microsoft.com/office/drawing/2014/main" id="{2D07EC44-12D4-E9DA-2404-3AEF2BFB813C}"/>
              </a:ext>
            </a:extLst>
          </p:cNvPr>
          <p:cNvCxnSpPr>
            <a:cxnSpLocks/>
            <a:stCxn id="73" idx="3"/>
          </p:cNvCxnSpPr>
          <p:nvPr/>
        </p:nvCxnSpPr>
        <p:spPr>
          <a:xfrm>
            <a:off x="1710362" y="1895280"/>
            <a:ext cx="1050544" cy="6035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3" name="Picture 216">
            <a:extLst>
              <a:ext uri="{FF2B5EF4-FFF2-40B4-BE49-F238E27FC236}">
                <a16:creationId xmlns:a16="http://schemas.microsoft.com/office/drawing/2014/main" id="{A3A1C8DA-2DBF-C557-A454-4CBF255EB3D6}"/>
              </a:ext>
            </a:extLst>
          </p:cNvPr>
          <p:cNvPicPr>
            <a:picLocks noChangeAspect="1"/>
          </p:cNvPicPr>
          <p:nvPr/>
        </p:nvPicPr>
        <p:blipFill rotWithShape="1">
          <a:blip r:embed="rId3"/>
          <a:srcRect l="23034" t="5067" r="18269" b="2004"/>
          <a:stretch/>
        </p:blipFill>
        <p:spPr>
          <a:xfrm>
            <a:off x="1335856" y="1439471"/>
            <a:ext cx="374506" cy="911616"/>
          </a:xfrm>
          <a:prstGeom prst="rect">
            <a:avLst/>
          </a:prstGeom>
        </p:spPr>
      </p:pic>
      <p:pic>
        <p:nvPicPr>
          <p:cNvPr id="74" name="Picture 217">
            <a:extLst>
              <a:ext uri="{FF2B5EF4-FFF2-40B4-BE49-F238E27FC236}">
                <a16:creationId xmlns:a16="http://schemas.microsoft.com/office/drawing/2014/main" id="{93A9C958-E345-EF9B-FC4D-787EE02DAAD5}"/>
              </a:ext>
            </a:extLst>
          </p:cNvPr>
          <p:cNvPicPr>
            <a:picLocks noChangeAspect="1"/>
          </p:cNvPicPr>
          <p:nvPr/>
        </p:nvPicPr>
        <p:blipFill rotWithShape="1">
          <a:blip r:embed="rId3"/>
          <a:srcRect l="23034" t="5067" r="18269" b="2004"/>
          <a:stretch/>
        </p:blipFill>
        <p:spPr>
          <a:xfrm>
            <a:off x="1335856" y="2351087"/>
            <a:ext cx="374506" cy="911616"/>
          </a:xfrm>
          <a:prstGeom prst="rect">
            <a:avLst/>
          </a:prstGeom>
        </p:spPr>
      </p:pic>
      <p:pic>
        <p:nvPicPr>
          <p:cNvPr id="75" name="Picture 218">
            <a:extLst>
              <a:ext uri="{FF2B5EF4-FFF2-40B4-BE49-F238E27FC236}">
                <a16:creationId xmlns:a16="http://schemas.microsoft.com/office/drawing/2014/main" id="{66B784EC-8616-7910-3CEF-967AB7E4C94F}"/>
              </a:ext>
            </a:extLst>
          </p:cNvPr>
          <p:cNvPicPr>
            <a:picLocks noChangeAspect="1"/>
          </p:cNvPicPr>
          <p:nvPr/>
        </p:nvPicPr>
        <p:blipFill rotWithShape="1">
          <a:blip r:embed="rId3"/>
          <a:srcRect l="23034" t="5067" r="18269" b="2004"/>
          <a:stretch/>
        </p:blipFill>
        <p:spPr>
          <a:xfrm>
            <a:off x="1335856" y="3262703"/>
            <a:ext cx="374506" cy="911616"/>
          </a:xfrm>
          <a:prstGeom prst="rect">
            <a:avLst/>
          </a:prstGeom>
        </p:spPr>
      </p:pic>
      <p:pic>
        <p:nvPicPr>
          <p:cNvPr id="76" name="Picture 219">
            <a:extLst>
              <a:ext uri="{FF2B5EF4-FFF2-40B4-BE49-F238E27FC236}">
                <a16:creationId xmlns:a16="http://schemas.microsoft.com/office/drawing/2014/main" id="{CDCC5633-02CA-ABFF-E9E6-7D594ADD2A16}"/>
              </a:ext>
            </a:extLst>
          </p:cNvPr>
          <p:cNvPicPr>
            <a:picLocks noChangeAspect="1"/>
          </p:cNvPicPr>
          <p:nvPr/>
        </p:nvPicPr>
        <p:blipFill rotWithShape="1">
          <a:blip r:embed="rId3"/>
          <a:srcRect l="23034" t="5067" r="18269" b="2004"/>
          <a:stretch/>
        </p:blipFill>
        <p:spPr>
          <a:xfrm>
            <a:off x="1335856" y="4174319"/>
            <a:ext cx="374506" cy="911616"/>
          </a:xfrm>
          <a:prstGeom prst="rect">
            <a:avLst/>
          </a:prstGeom>
        </p:spPr>
      </p:pic>
      <p:sp>
        <p:nvSpPr>
          <p:cNvPr id="77" name="Rectangle 220">
            <a:extLst>
              <a:ext uri="{FF2B5EF4-FFF2-40B4-BE49-F238E27FC236}">
                <a16:creationId xmlns:a16="http://schemas.microsoft.com/office/drawing/2014/main" id="{DECBC6EF-84C3-DF62-C527-D88C2193B065}"/>
              </a:ext>
            </a:extLst>
          </p:cNvPr>
          <p:cNvSpPr/>
          <p:nvPr/>
        </p:nvSpPr>
        <p:spPr>
          <a:xfrm>
            <a:off x="1331864" y="1415732"/>
            <a:ext cx="373994" cy="364646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8" name="Straight Connector 94">
            <a:extLst>
              <a:ext uri="{FF2B5EF4-FFF2-40B4-BE49-F238E27FC236}">
                <a16:creationId xmlns:a16="http://schemas.microsoft.com/office/drawing/2014/main" id="{9ECCCBAA-5082-8241-5B00-A94DFD549A0D}"/>
              </a:ext>
            </a:extLst>
          </p:cNvPr>
          <p:cNvCxnSpPr>
            <a:cxnSpLocks/>
          </p:cNvCxnSpPr>
          <p:nvPr/>
        </p:nvCxnSpPr>
        <p:spPr>
          <a:xfrm flipV="1">
            <a:off x="9083112" y="4416406"/>
            <a:ext cx="155647" cy="13988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9" name="Picture 97">
            <a:extLst>
              <a:ext uri="{FF2B5EF4-FFF2-40B4-BE49-F238E27FC236}">
                <a16:creationId xmlns:a16="http://schemas.microsoft.com/office/drawing/2014/main" id="{F685A566-A613-9F3D-9A5D-48C391EAFCEE}"/>
              </a:ext>
            </a:extLst>
          </p:cNvPr>
          <p:cNvPicPr>
            <a:picLocks noChangeAspect="1"/>
          </p:cNvPicPr>
          <p:nvPr/>
        </p:nvPicPr>
        <p:blipFill rotWithShape="1">
          <a:blip r:embed="rId2"/>
          <a:srcRect t="43145" r="52304" b="34961"/>
          <a:stretch/>
        </p:blipFill>
        <p:spPr>
          <a:xfrm>
            <a:off x="7140418" y="2479154"/>
            <a:ext cx="274760" cy="126130"/>
          </a:xfrm>
          <a:prstGeom prst="rect">
            <a:avLst/>
          </a:prstGeom>
        </p:spPr>
      </p:pic>
      <p:pic>
        <p:nvPicPr>
          <p:cNvPr id="80" name="Picture 133">
            <a:extLst>
              <a:ext uri="{FF2B5EF4-FFF2-40B4-BE49-F238E27FC236}">
                <a16:creationId xmlns:a16="http://schemas.microsoft.com/office/drawing/2014/main" id="{4A9018A1-4A53-803A-2378-37A84A798745}"/>
              </a:ext>
            </a:extLst>
          </p:cNvPr>
          <p:cNvPicPr>
            <a:picLocks noChangeAspect="1"/>
          </p:cNvPicPr>
          <p:nvPr/>
        </p:nvPicPr>
        <p:blipFill rotWithShape="1">
          <a:blip r:embed="rId2"/>
          <a:srcRect t="43145" r="52304" b="34961"/>
          <a:stretch/>
        </p:blipFill>
        <p:spPr>
          <a:xfrm>
            <a:off x="8869792" y="2763560"/>
            <a:ext cx="274760" cy="126130"/>
          </a:xfrm>
          <a:prstGeom prst="rect">
            <a:avLst/>
          </a:prstGeom>
        </p:spPr>
      </p:pic>
      <p:pic>
        <p:nvPicPr>
          <p:cNvPr id="81" name="Picture 4">
            <a:extLst>
              <a:ext uri="{FF2B5EF4-FFF2-40B4-BE49-F238E27FC236}">
                <a16:creationId xmlns:a16="http://schemas.microsoft.com/office/drawing/2014/main" id="{5EE25861-F4D1-B7A6-98C2-920DAC1D4E36}"/>
              </a:ext>
            </a:extLst>
          </p:cNvPr>
          <p:cNvPicPr>
            <a:picLocks noChangeAspect="1"/>
          </p:cNvPicPr>
          <p:nvPr/>
        </p:nvPicPr>
        <p:blipFill rotWithShape="1">
          <a:blip r:embed="rId2"/>
          <a:srcRect t="43145" r="52304" b="34961"/>
          <a:stretch/>
        </p:blipFill>
        <p:spPr>
          <a:xfrm>
            <a:off x="9305575" y="4344640"/>
            <a:ext cx="274760" cy="126130"/>
          </a:xfrm>
          <a:prstGeom prst="rect">
            <a:avLst/>
          </a:prstGeom>
        </p:spPr>
      </p:pic>
      <p:sp>
        <p:nvSpPr>
          <p:cNvPr id="82" name="Rectangle 6">
            <a:extLst>
              <a:ext uri="{FF2B5EF4-FFF2-40B4-BE49-F238E27FC236}">
                <a16:creationId xmlns:a16="http://schemas.microsoft.com/office/drawing/2014/main" id="{95B898A4-68D1-A4AC-419F-7007A150432B}"/>
              </a:ext>
            </a:extLst>
          </p:cNvPr>
          <p:cNvSpPr/>
          <p:nvPr/>
        </p:nvSpPr>
        <p:spPr>
          <a:xfrm>
            <a:off x="8916723" y="5241163"/>
            <a:ext cx="323964" cy="1872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sv-SE" sz="1200"/>
              <a:t>BM</a:t>
            </a:r>
          </a:p>
        </p:txBody>
      </p:sp>
      <p:sp>
        <p:nvSpPr>
          <p:cNvPr id="83" name="Titolo 1">
            <a:extLst>
              <a:ext uri="{FF2B5EF4-FFF2-40B4-BE49-F238E27FC236}">
                <a16:creationId xmlns:a16="http://schemas.microsoft.com/office/drawing/2014/main" id="{34112DEE-56C0-AEEF-9E54-89CC130DC258}"/>
              </a:ext>
            </a:extLst>
          </p:cNvPr>
          <p:cNvSpPr>
            <a:spLocks noGrp="1"/>
          </p:cNvSpPr>
          <p:nvPr>
            <p:ph type="title"/>
          </p:nvPr>
        </p:nvSpPr>
        <p:spPr>
          <a:xfrm>
            <a:off x="306804" y="1"/>
            <a:ext cx="11742821" cy="733926"/>
          </a:xfrm>
        </p:spPr>
        <p:txBody>
          <a:bodyPr/>
          <a:lstStyle/>
          <a:p>
            <a:r>
              <a:rPr lang="en-US" dirty="0"/>
              <a:t>R5560 – LOKI READOUT BANKS AND RINGS</a:t>
            </a:r>
          </a:p>
        </p:txBody>
      </p:sp>
    </p:spTree>
    <p:extLst>
      <p:ext uri="{BB962C8B-B14F-4D97-AF65-F5344CB8AC3E}">
        <p14:creationId xmlns:p14="http://schemas.microsoft.com/office/powerpoint/2010/main" val="3761221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olo 1">
            <a:extLst>
              <a:ext uri="{FF2B5EF4-FFF2-40B4-BE49-F238E27FC236}">
                <a16:creationId xmlns:a16="http://schemas.microsoft.com/office/drawing/2014/main" id="{34112DEE-56C0-AEEF-9E54-89CC130DC258}"/>
              </a:ext>
            </a:extLst>
          </p:cNvPr>
          <p:cNvSpPr>
            <a:spLocks noGrp="1"/>
          </p:cNvSpPr>
          <p:nvPr>
            <p:ph type="title"/>
          </p:nvPr>
        </p:nvSpPr>
        <p:spPr>
          <a:xfrm>
            <a:off x="306804" y="1"/>
            <a:ext cx="11742821" cy="733926"/>
          </a:xfrm>
        </p:spPr>
        <p:txBody>
          <a:bodyPr/>
          <a:lstStyle/>
          <a:p>
            <a:r>
              <a:rPr lang="en-US" dirty="0"/>
              <a:t>ESS READOUT INFRASTRUCTURE</a:t>
            </a:r>
          </a:p>
        </p:txBody>
      </p:sp>
      <p:sp>
        <p:nvSpPr>
          <p:cNvPr id="84" name="TextBox 96">
            <a:extLst>
              <a:ext uri="{FF2B5EF4-FFF2-40B4-BE49-F238E27FC236}">
                <a16:creationId xmlns:a16="http://schemas.microsoft.com/office/drawing/2014/main" id="{F9DA6357-ED7F-C63F-3459-8EC70E7D62BB}"/>
              </a:ext>
            </a:extLst>
          </p:cNvPr>
          <p:cNvSpPr txBox="1">
            <a:spLocks noChangeArrowheads="1"/>
          </p:cNvSpPr>
          <p:nvPr/>
        </p:nvSpPr>
        <p:spPr bwMode="auto">
          <a:xfrm>
            <a:off x="655485" y="3844425"/>
            <a:ext cx="2217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r" eaLnBrk="1" hangingPunct="1">
              <a:spcBef>
                <a:spcPct val="0"/>
              </a:spcBef>
              <a:buFontTx/>
              <a:buNone/>
            </a:pPr>
            <a:r>
              <a:rPr lang="en-GB" altLang="en-US" dirty="0">
                <a:latin typeface="Lucida Grande" pitchFamily="84" charset="0"/>
                <a:cs typeface="ヒラギノ角ゴ Pro W3"/>
              </a:rPr>
              <a:t>Ring Topology </a:t>
            </a:r>
          </a:p>
        </p:txBody>
      </p:sp>
      <p:sp>
        <p:nvSpPr>
          <p:cNvPr id="85" name="Rounded Rectangle 8">
            <a:extLst>
              <a:ext uri="{FF2B5EF4-FFF2-40B4-BE49-F238E27FC236}">
                <a16:creationId xmlns:a16="http://schemas.microsoft.com/office/drawing/2014/main" id="{B0C7F65C-4F1A-F494-0F81-E4BDEE4C5D9E}"/>
              </a:ext>
            </a:extLst>
          </p:cNvPr>
          <p:cNvSpPr>
            <a:spLocks noChangeArrowheads="1"/>
          </p:cNvSpPr>
          <p:nvPr/>
        </p:nvSpPr>
        <p:spPr bwMode="auto">
          <a:xfrm>
            <a:off x="2968040" y="926599"/>
            <a:ext cx="7573962" cy="420688"/>
          </a:xfrm>
          <a:prstGeom prst="roundRect">
            <a:avLst>
              <a:gd name="adj" fmla="val 16667"/>
            </a:avLst>
          </a:prstGeom>
          <a:solidFill>
            <a:schemeClr val="accent5">
              <a:lumMod val="20000"/>
              <a:lumOff val="8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a:latin typeface="Lucida Grande" pitchFamily="84" charset="0"/>
                <a:cs typeface="ヒラギノ角ゴ Pro W3"/>
              </a:rPr>
              <a:t>COTS Switch</a:t>
            </a:r>
          </a:p>
        </p:txBody>
      </p:sp>
      <p:sp>
        <p:nvSpPr>
          <p:cNvPr id="86" name="Rounded Rectangle 2">
            <a:extLst>
              <a:ext uri="{FF2B5EF4-FFF2-40B4-BE49-F238E27FC236}">
                <a16:creationId xmlns:a16="http://schemas.microsoft.com/office/drawing/2014/main" id="{5138EBBA-686A-5C76-1345-ADAA55EFA6EC}"/>
              </a:ext>
            </a:extLst>
          </p:cNvPr>
          <p:cNvSpPr>
            <a:spLocks noChangeArrowheads="1"/>
          </p:cNvSpPr>
          <p:nvPr/>
        </p:nvSpPr>
        <p:spPr bwMode="auto">
          <a:xfrm>
            <a:off x="3226802" y="1737812"/>
            <a:ext cx="3979863" cy="2259012"/>
          </a:xfrm>
          <a:prstGeom prst="roundRect">
            <a:avLst>
              <a:gd name="adj" fmla="val 16667"/>
            </a:avLst>
          </a:prstGeom>
          <a:solidFill>
            <a:schemeClr val="accent6">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endParaRPr lang="en-GB" altLang="en-US" sz="1600">
              <a:latin typeface="Lucida Grande" pitchFamily="84" charset="0"/>
              <a:cs typeface="ヒラギノ角ゴ Pro W3"/>
            </a:endParaRPr>
          </a:p>
        </p:txBody>
      </p:sp>
      <p:sp>
        <p:nvSpPr>
          <p:cNvPr id="87" name="Rounded Rectangle 3">
            <a:extLst>
              <a:ext uri="{FF2B5EF4-FFF2-40B4-BE49-F238E27FC236}">
                <a16:creationId xmlns:a16="http://schemas.microsoft.com/office/drawing/2014/main" id="{B3109FC0-D50B-AD4F-6DD9-C164A2AAA0F4}"/>
              </a:ext>
            </a:extLst>
          </p:cNvPr>
          <p:cNvSpPr/>
          <p:nvPr/>
        </p:nvSpPr>
        <p:spPr bwMode="auto">
          <a:xfrm>
            <a:off x="4601577" y="1798137"/>
            <a:ext cx="1012825" cy="581025"/>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lgn="ctr">
              <a:defRPr/>
            </a:pPr>
            <a:r>
              <a:rPr lang="en-GB" sz="1600" dirty="0">
                <a:solidFill>
                  <a:schemeClr val="tx1"/>
                </a:solidFill>
              </a:rPr>
              <a:t>100G</a:t>
            </a:r>
          </a:p>
        </p:txBody>
      </p:sp>
      <p:sp>
        <p:nvSpPr>
          <p:cNvPr id="88" name="Rounded Rectangle 8">
            <a:extLst>
              <a:ext uri="{FF2B5EF4-FFF2-40B4-BE49-F238E27FC236}">
                <a16:creationId xmlns:a16="http://schemas.microsoft.com/office/drawing/2014/main" id="{0D653F7F-28A3-FAC0-2329-BE8BEA80CAD9}"/>
              </a:ext>
            </a:extLst>
          </p:cNvPr>
          <p:cNvSpPr>
            <a:spLocks noChangeArrowheads="1"/>
          </p:cNvSpPr>
          <p:nvPr/>
        </p:nvSpPr>
        <p:spPr bwMode="auto">
          <a:xfrm>
            <a:off x="7347952" y="1740987"/>
            <a:ext cx="1728788" cy="649287"/>
          </a:xfrm>
          <a:prstGeom prst="roundRect">
            <a:avLst>
              <a:gd name="adj" fmla="val 16667"/>
            </a:avLst>
          </a:prstGeom>
          <a:solidFill>
            <a:schemeClr val="accent6">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a:latin typeface="Lucida Grande" pitchFamily="84" charset="0"/>
                <a:cs typeface="ヒラギノ角ゴ Pro W3"/>
              </a:rPr>
              <a:t>Backend</a:t>
            </a:r>
          </a:p>
        </p:txBody>
      </p:sp>
      <p:sp>
        <p:nvSpPr>
          <p:cNvPr id="89" name="Up-Down Arrow 10">
            <a:extLst>
              <a:ext uri="{FF2B5EF4-FFF2-40B4-BE49-F238E27FC236}">
                <a16:creationId xmlns:a16="http://schemas.microsoft.com/office/drawing/2014/main" id="{90F4755D-7CE7-B518-A877-186215D8487C}"/>
              </a:ext>
            </a:extLst>
          </p:cNvPr>
          <p:cNvSpPr>
            <a:spLocks noChangeArrowheads="1"/>
          </p:cNvSpPr>
          <p:nvPr/>
        </p:nvSpPr>
        <p:spPr bwMode="auto">
          <a:xfrm>
            <a:off x="8000415" y="1259974"/>
            <a:ext cx="242887" cy="476250"/>
          </a:xfrm>
          <a:prstGeom prst="upDownArrow">
            <a:avLst>
              <a:gd name="adj1" fmla="val 50000"/>
              <a:gd name="adj2" fmla="val 49900"/>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90" name="TextBox 6">
            <a:extLst>
              <a:ext uri="{FF2B5EF4-FFF2-40B4-BE49-F238E27FC236}">
                <a16:creationId xmlns:a16="http://schemas.microsoft.com/office/drawing/2014/main" id="{6E5741F8-CB99-1E9F-841F-EE18EAF8F040}"/>
              </a:ext>
            </a:extLst>
          </p:cNvPr>
          <p:cNvSpPr txBox="1">
            <a:spLocks noChangeArrowheads="1"/>
          </p:cNvSpPr>
          <p:nvPr/>
        </p:nvSpPr>
        <p:spPr bwMode="auto">
          <a:xfrm>
            <a:off x="6525627" y="550362"/>
            <a:ext cx="1203325" cy="338137"/>
          </a:xfrm>
          <a:prstGeom prst="rect">
            <a:avLst/>
          </a:prstGeom>
          <a:noFill/>
          <a:ln>
            <a:noFill/>
          </a:ln>
        </p:spPr>
        <p:txBody>
          <a:bodyPr>
            <a:spAutoFit/>
          </a:bodyPr>
          <a:lstStyle>
            <a:lvl1pPr eaLnBrk="0" hangingPunct="0">
              <a:spcBef>
                <a:spcPct val="20000"/>
              </a:spcBef>
              <a:buChar char="•"/>
              <a:defRPr sz="2400">
                <a:solidFill>
                  <a:schemeClr val="tx1"/>
                </a:solidFill>
                <a:latin typeface="Arial" pitchFamily="34" charset="0"/>
                <a:ea typeface="ヒラギノ角ゴ Pro W3"/>
                <a:cs typeface="Arial" pitchFamily="34" charset="0"/>
              </a:defRPr>
            </a:lvl1pPr>
            <a:lvl2pPr marL="742950" indent="-285750" eaLnBrk="0" hangingPunct="0">
              <a:spcBef>
                <a:spcPct val="20000"/>
              </a:spcBef>
              <a:buChar char="–"/>
              <a:defRPr sz="2200">
                <a:solidFill>
                  <a:srgbClr val="3C8C93"/>
                </a:solidFill>
                <a:latin typeface="Arial" pitchFamily="34" charset="0"/>
                <a:ea typeface="ヒラギノ角ゴ Pro W3"/>
                <a:cs typeface="Arial" pitchFamily="34" charset="0"/>
              </a:defRPr>
            </a:lvl2pPr>
            <a:lvl3pPr marL="1143000" indent="-228600" eaLnBrk="0" hangingPunct="0">
              <a:spcBef>
                <a:spcPct val="20000"/>
              </a:spcBef>
              <a:buChar char="•"/>
              <a:defRPr sz="2400">
                <a:solidFill>
                  <a:schemeClr val="tx1"/>
                </a:solidFill>
                <a:latin typeface="Calibri" pitchFamily="34" charset="0"/>
                <a:ea typeface="ヒラギノ角ゴ Pro W3"/>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9pPr>
          </a:lstStyle>
          <a:p>
            <a:pPr eaLnBrk="1" hangingPunct="1">
              <a:spcBef>
                <a:spcPct val="0"/>
              </a:spcBef>
              <a:buFontTx/>
              <a:buNone/>
              <a:defRPr/>
            </a:pPr>
            <a:r>
              <a:rPr lang="en-GB" altLang="en-US" sz="1600" dirty="0">
                <a:latin typeface="+mn-lt"/>
                <a:cs typeface="ヒラギノ角ゴ Pro W3"/>
              </a:rPr>
              <a:t>To DMSC</a:t>
            </a:r>
          </a:p>
        </p:txBody>
      </p:sp>
      <p:cxnSp>
        <p:nvCxnSpPr>
          <p:cNvPr id="91" name="Straight Connector 90">
            <a:extLst>
              <a:ext uri="{FF2B5EF4-FFF2-40B4-BE49-F238E27FC236}">
                <a16:creationId xmlns:a16="http://schemas.microsoft.com/office/drawing/2014/main" id="{5E825585-55D4-F1B5-DE32-8F90C5DAE7B9}"/>
              </a:ext>
            </a:extLst>
          </p:cNvPr>
          <p:cNvCxnSpPr>
            <a:cxnSpLocks noChangeShapeType="1"/>
          </p:cNvCxnSpPr>
          <p:nvPr/>
        </p:nvCxnSpPr>
        <p:spPr bwMode="auto">
          <a:xfrm flipV="1">
            <a:off x="8370302" y="2714124"/>
            <a:ext cx="365125" cy="4763"/>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92" name="Rounded Rectangle 191">
            <a:extLst>
              <a:ext uri="{FF2B5EF4-FFF2-40B4-BE49-F238E27FC236}">
                <a16:creationId xmlns:a16="http://schemas.microsoft.com/office/drawing/2014/main" id="{24F4A32F-A1EF-5776-E590-0258C209B1B4}"/>
              </a:ext>
            </a:extLst>
          </p:cNvPr>
          <p:cNvSpPr>
            <a:spLocks noChangeArrowheads="1"/>
          </p:cNvSpPr>
          <p:nvPr/>
        </p:nvSpPr>
        <p:spPr bwMode="auto">
          <a:xfrm>
            <a:off x="7671802" y="2396624"/>
            <a:ext cx="131763" cy="4445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93" name="TextBox 162">
            <a:extLst>
              <a:ext uri="{FF2B5EF4-FFF2-40B4-BE49-F238E27FC236}">
                <a16:creationId xmlns:a16="http://schemas.microsoft.com/office/drawing/2014/main" id="{3739A254-CCF1-764E-E494-EC71E4B2CD7D}"/>
              </a:ext>
            </a:extLst>
          </p:cNvPr>
          <p:cNvSpPr txBox="1">
            <a:spLocks noChangeArrowheads="1"/>
          </p:cNvSpPr>
          <p:nvPr/>
        </p:nvSpPr>
        <p:spPr bwMode="auto">
          <a:xfrm>
            <a:off x="7511465" y="5116012"/>
            <a:ext cx="4365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800">
                <a:latin typeface="Lucida Grande" pitchFamily="84" charset="0"/>
                <a:cs typeface="ヒラギノ角ゴ Pro W3"/>
              </a:rPr>
              <a:t>ASIC/ADC</a:t>
            </a:r>
          </a:p>
        </p:txBody>
      </p:sp>
      <p:sp>
        <p:nvSpPr>
          <p:cNvPr id="94" name="Rounded Rectangle 146">
            <a:extLst>
              <a:ext uri="{FF2B5EF4-FFF2-40B4-BE49-F238E27FC236}">
                <a16:creationId xmlns:a16="http://schemas.microsoft.com/office/drawing/2014/main" id="{7B699F9D-FA3A-B596-AAD6-2D7B6FFCD556}"/>
              </a:ext>
            </a:extLst>
          </p:cNvPr>
          <p:cNvSpPr>
            <a:spLocks noChangeArrowheads="1"/>
          </p:cNvSpPr>
          <p:nvPr/>
        </p:nvSpPr>
        <p:spPr bwMode="auto">
          <a:xfrm>
            <a:off x="5623927" y="5152524"/>
            <a:ext cx="431800" cy="263525"/>
          </a:xfrm>
          <a:prstGeom prst="roundRect">
            <a:avLst>
              <a:gd name="adj" fmla="val 16667"/>
            </a:avLst>
          </a:prstGeom>
          <a:solidFill>
            <a:schemeClr val="accent1">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000">
                <a:latin typeface="Lucida Grande" pitchFamily="84" charset="0"/>
                <a:cs typeface="ヒラギノ角ゴ Pro W3"/>
              </a:rPr>
              <a:t>FE</a:t>
            </a:r>
          </a:p>
        </p:txBody>
      </p:sp>
      <p:sp>
        <p:nvSpPr>
          <p:cNvPr id="95" name="TextBox 147">
            <a:extLst>
              <a:ext uri="{FF2B5EF4-FFF2-40B4-BE49-F238E27FC236}">
                <a16:creationId xmlns:a16="http://schemas.microsoft.com/office/drawing/2014/main" id="{7DF95389-6DE6-03B9-D75B-AD32EAC93DEA}"/>
              </a:ext>
            </a:extLst>
          </p:cNvPr>
          <p:cNvSpPr txBox="1">
            <a:spLocks noChangeArrowheads="1"/>
          </p:cNvSpPr>
          <p:nvPr/>
        </p:nvSpPr>
        <p:spPr bwMode="auto">
          <a:xfrm>
            <a:off x="5641390" y="5647824"/>
            <a:ext cx="4365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800">
                <a:latin typeface="Lucida Grande" pitchFamily="84" charset="0"/>
                <a:cs typeface="ヒラギノ角ゴ Pro W3"/>
              </a:rPr>
              <a:t>ASIC/ADC</a:t>
            </a:r>
          </a:p>
        </p:txBody>
      </p:sp>
      <p:sp>
        <p:nvSpPr>
          <p:cNvPr id="96" name="Up-Down Arrow 148">
            <a:extLst>
              <a:ext uri="{FF2B5EF4-FFF2-40B4-BE49-F238E27FC236}">
                <a16:creationId xmlns:a16="http://schemas.microsoft.com/office/drawing/2014/main" id="{B22CE611-C8C7-97B4-F05E-57C1E487B0EF}"/>
              </a:ext>
            </a:extLst>
          </p:cNvPr>
          <p:cNvSpPr>
            <a:spLocks noChangeArrowheads="1"/>
          </p:cNvSpPr>
          <p:nvPr/>
        </p:nvSpPr>
        <p:spPr bwMode="auto">
          <a:xfrm>
            <a:off x="5804902" y="5416049"/>
            <a:ext cx="111125" cy="231775"/>
          </a:xfrm>
          <a:prstGeom prst="upDownArrow">
            <a:avLst>
              <a:gd name="adj1" fmla="val 50000"/>
              <a:gd name="adj2" fmla="val 49864"/>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97" name="Rounded Rectangle 149">
            <a:extLst>
              <a:ext uri="{FF2B5EF4-FFF2-40B4-BE49-F238E27FC236}">
                <a16:creationId xmlns:a16="http://schemas.microsoft.com/office/drawing/2014/main" id="{88F92D41-48F7-2048-0015-96B8D441D6D4}"/>
              </a:ext>
            </a:extLst>
          </p:cNvPr>
          <p:cNvSpPr>
            <a:spLocks noChangeArrowheads="1"/>
          </p:cNvSpPr>
          <p:nvPr/>
        </p:nvSpPr>
        <p:spPr bwMode="auto">
          <a:xfrm>
            <a:off x="5698540" y="5108074"/>
            <a:ext cx="131762" cy="4445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98" name="Rounded Rectangle 150">
            <a:extLst>
              <a:ext uri="{FF2B5EF4-FFF2-40B4-BE49-F238E27FC236}">
                <a16:creationId xmlns:a16="http://schemas.microsoft.com/office/drawing/2014/main" id="{CAA1EB7D-6A02-6234-F2DA-C587910E1169}"/>
              </a:ext>
            </a:extLst>
          </p:cNvPr>
          <p:cNvSpPr>
            <a:spLocks noChangeArrowheads="1"/>
          </p:cNvSpPr>
          <p:nvPr/>
        </p:nvSpPr>
        <p:spPr bwMode="auto">
          <a:xfrm>
            <a:off x="5860465" y="5108074"/>
            <a:ext cx="131762" cy="4445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99" name="Rounded Rectangle 151">
            <a:extLst>
              <a:ext uri="{FF2B5EF4-FFF2-40B4-BE49-F238E27FC236}">
                <a16:creationId xmlns:a16="http://schemas.microsoft.com/office/drawing/2014/main" id="{7F366218-09DF-8015-8CAF-EF4D3C03B690}"/>
              </a:ext>
            </a:extLst>
          </p:cNvPr>
          <p:cNvSpPr>
            <a:spLocks noChangeArrowheads="1"/>
          </p:cNvSpPr>
          <p:nvPr/>
        </p:nvSpPr>
        <p:spPr bwMode="auto">
          <a:xfrm>
            <a:off x="6165265" y="5152524"/>
            <a:ext cx="431800" cy="263525"/>
          </a:xfrm>
          <a:prstGeom prst="roundRect">
            <a:avLst>
              <a:gd name="adj" fmla="val 16667"/>
            </a:avLst>
          </a:prstGeom>
          <a:solidFill>
            <a:schemeClr val="accent1">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000">
                <a:latin typeface="Lucida Grande" pitchFamily="84" charset="0"/>
                <a:cs typeface="ヒラギノ角ゴ Pro W3"/>
              </a:rPr>
              <a:t>FE</a:t>
            </a:r>
          </a:p>
        </p:txBody>
      </p:sp>
      <p:sp>
        <p:nvSpPr>
          <p:cNvPr id="100" name="TextBox 152">
            <a:extLst>
              <a:ext uri="{FF2B5EF4-FFF2-40B4-BE49-F238E27FC236}">
                <a16:creationId xmlns:a16="http://schemas.microsoft.com/office/drawing/2014/main" id="{6C04DB14-712C-4F33-8EA3-A225E08322A0}"/>
              </a:ext>
            </a:extLst>
          </p:cNvPr>
          <p:cNvSpPr txBox="1">
            <a:spLocks noChangeArrowheads="1"/>
          </p:cNvSpPr>
          <p:nvPr/>
        </p:nvSpPr>
        <p:spPr bwMode="auto">
          <a:xfrm>
            <a:off x="6182727" y="5647824"/>
            <a:ext cx="4365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800">
                <a:latin typeface="Lucida Grande" pitchFamily="84" charset="0"/>
                <a:cs typeface="ヒラギノ角ゴ Pro W3"/>
              </a:rPr>
              <a:t>ASIC/ADC</a:t>
            </a:r>
          </a:p>
        </p:txBody>
      </p:sp>
      <p:sp>
        <p:nvSpPr>
          <p:cNvPr id="101" name="Up-Down Arrow 153">
            <a:extLst>
              <a:ext uri="{FF2B5EF4-FFF2-40B4-BE49-F238E27FC236}">
                <a16:creationId xmlns:a16="http://schemas.microsoft.com/office/drawing/2014/main" id="{FEEB9AA3-7F45-19CF-8DBB-E670E0A73687}"/>
              </a:ext>
            </a:extLst>
          </p:cNvPr>
          <p:cNvSpPr>
            <a:spLocks noChangeArrowheads="1"/>
          </p:cNvSpPr>
          <p:nvPr/>
        </p:nvSpPr>
        <p:spPr bwMode="auto">
          <a:xfrm>
            <a:off x="6346240" y="5416049"/>
            <a:ext cx="111125" cy="231775"/>
          </a:xfrm>
          <a:prstGeom prst="upDownArrow">
            <a:avLst>
              <a:gd name="adj1" fmla="val 50000"/>
              <a:gd name="adj2" fmla="val 49864"/>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02" name="Rounded Rectangle 154">
            <a:extLst>
              <a:ext uri="{FF2B5EF4-FFF2-40B4-BE49-F238E27FC236}">
                <a16:creationId xmlns:a16="http://schemas.microsoft.com/office/drawing/2014/main" id="{92D126BD-FB74-3BD9-CB18-2CA15E8267A0}"/>
              </a:ext>
            </a:extLst>
          </p:cNvPr>
          <p:cNvSpPr>
            <a:spLocks noChangeArrowheads="1"/>
          </p:cNvSpPr>
          <p:nvPr/>
        </p:nvSpPr>
        <p:spPr bwMode="auto">
          <a:xfrm>
            <a:off x="6239877" y="5108074"/>
            <a:ext cx="130175" cy="4445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03" name="Rounded Rectangle 155">
            <a:extLst>
              <a:ext uri="{FF2B5EF4-FFF2-40B4-BE49-F238E27FC236}">
                <a16:creationId xmlns:a16="http://schemas.microsoft.com/office/drawing/2014/main" id="{00E8B01D-D740-FCAE-09A0-EE79FA88FBC0}"/>
              </a:ext>
            </a:extLst>
          </p:cNvPr>
          <p:cNvSpPr>
            <a:spLocks noChangeArrowheads="1"/>
          </p:cNvSpPr>
          <p:nvPr/>
        </p:nvSpPr>
        <p:spPr bwMode="auto">
          <a:xfrm>
            <a:off x="6401802" y="5108074"/>
            <a:ext cx="131763" cy="4445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04" name="Rounded Rectangle 156">
            <a:extLst>
              <a:ext uri="{FF2B5EF4-FFF2-40B4-BE49-F238E27FC236}">
                <a16:creationId xmlns:a16="http://schemas.microsoft.com/office/drawing/2014/main" id="{EDE294D9-27B3-3D75-99C7-FB2C430DF78C}"/>
              </a:ext>
            </a:extLst>
          </p:cNvPr>
          <p:cNvSpPr>
            <a:spLocks noChangeArrowheads="1"/>
          </p:cNvSpPr>
          <p:nvPr/>
        </p:nvSpPr>
        <p:spPr bwMode="auto">
          <a:xfrm>
            <a:off x="6736765" y="5152524"/>
            <a:ext cx="430212" cy="263525"/>
          </a:xfrm>
          <a:prstGeom prst="roundRect">
            <a:avLst>
              <a:gd name="adj" fmla="val 16667"/>
            </a:avLst>
          </a:prstGeom>
          <a:solidFill>
            <a:schemeClr val="accent1">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000">
                <a:latin typeface="Lucida Grande" pitchFamily="84" charset="0"/>
                <a:cs typeface="ヒラギノ角ゴ Pro W3"/>
              </a:rPr>
              <a:t>FE</a:t>
            </a:r>
          </a:p>
        </p:txBody>
      </p:sp>
      <p:sp>
        <p:nvSpPr>
          <p:cNvPr id="105" name="TextBox 157">
            <a:extLst>
              <a:ext uri="{FF2B5EF4-FFF2-40B4-BE49-F238E27FC236}">
                <a16:creationId xmlns:a16="http://schemas.microsoft.com/office/drawing/2014/main" id="{DEAC293F-AA11-74FE-858E-E0C53F136A64}"/>
              </a:ext>
            </a:extLst>
          </p:cNvPr>
          <p:cNvSpPr txBox="1">
            <a:spLocks noChangeArrowheads="1"/>
          </p:cNvSpPr>
          <p:nvPr/>
        </p:nvSpPr>
        <p:spPr bwMode="auto">
          <a:xfrm>
            <a:off x="6754227" y="5647824"/>
            <a:ext cx="4365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800">
                <a:latin typeface="Lucida Grande" pitchFamily="84" charset="0"/>
                <a:cs typeface="ヒラギノ角ゴ Pro W3"/>
              </a:rPr>
              <a:t>ASIC/ADC</a:t>
            </a:r>
          </a:p>
        </p:txBody>
      </p:sp>
      <p:sp>
        <p:nvSpPr>
          <p:cNvPr id="106" name="Up-Down Arrow 158">
            <a:extLst>
              <a:ext uri="{FF2B5EF4-FFF2-40B4-BE49-F238E27FC236}">
                <a16:creationId xmlns:a16="http://schemas.microsoft.com/office/drawing/2014/main" id="{6787184D-392A-6B3A-ABF6-2F023B255B96}"/>
              </a:ext>
            </a:extLst>
          </p:cNvPr>
          <p:cNvSpPr>
            <a:spLocks noChangeArrowheads="1"/>
          </p:cNvSpPr>
          <p:nvPr/>
        </p:nvSpPr>
        <p:spPr bwMode="auto">
          <a:xfrm>
            <a:off x="6916152" y="5416049"/>
            <a:ext cx="111125" cy="231775"/>
          </a:xfrm>
          <a:prstGeom prst="upDownArrow">
            <a:avLst>
              <a:gd name="adj1" fmla="val 50000"/>
              <a:gd name="adj2" fmla="val 49864"/>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07" name="Rounded Rectangle 159">
            <a:extLst>
              <a:ext uri="{FF2B5EF4-FFF2-40B4-BE49-F238E27FC236}">
                <a16:creationId xmlns:a16="http://schemas.microsoft.com/office/drawing/2014/main" id="{4EA5DE56-48E6-FA21-D008-6A0800923468}"/>
              </a:ext>
            </a:extLst>
          </p:cNvPr>
          <p:cNvSpPr>
            <a:spLocks noChangeArrowheads="1"/>
          </p:cNvSpPr>
          <p:nvPr/>
        </p:nvSpPr>
        <p:spPr bwMode="auto">
          <a:xfrm>
            <a:off x="6809790" y="5108074"/>
            <a:ext cx="131762" cy="4445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08" name="Rounded Rectangle 160">
            <a:extLst>
              <a:ext uri="{FF2B5EF4-FFF2-40B4-BE49-F238E27FC236}">
                <a16:creationId xmlns:a16="http://schemas.microsoft.com/office/drawing/2014/main" id="{FBD344CA-7644-BF1F-BAE8-44EBAF09F86D}"/>
              </a:ext>
            </a:extLst>
          </p:cNvPr>
          <p:cNvSpPr>
            <a:spLocks noChangeArrowheads="1"/>
          </p:cNvSpPr>
          <p:nvPr/>
        </p:nvSpPr>
        <p:spPr bwMode="auto">
          <a:xfrm>
            <a:off x="6971715" y="5108074"/>
            <a:ext cx="131762" cy="4445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09" name="Rounded Rectangle 161">
            <a:extLst>
              <a:ext uri="{FF2B5EF4-FFF2-40B4-BE49-F238E27FC236}">
                <a16:creationId xmlns:a16="http://schemas.microsoft.com/office/drawing/2014/main" id="{6330BF0C-58B3-5392-9F82-E12F6E26BE47}"/>
              </a:ext>
            </a:extLst>
          </p:cNvPr>
          <p:cNvSpPr>
            <a:spLocks noChangeArrowheads="1"/>
          </p:cNvSpPr>
          <p:nvPr/>
        </p:nvSpPr>
        <p:spPr bwMode="auto">
          <a:xfrm>
            <a:off x="7494002" y="5152524"/>
            <a:ext cx="431800" cy="263525"/>
          </a:xfrm>
          <a:prstGeom prst="roundRect">
            <a:avLst>
              <a:gd name="adj" fmla="val 16667"/>
            </a:avLst>
          </a:prstGeom>
          <a:solidFill>
            <a:schemeClr val="accent1">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000" dirty="0">
                <a:latin typeface="Lucida Grande" pitchFamily="84" charset="0"/>
                <a:cs typeface="ヒラギノ角ゴ Pro W3"/>
              </a:rPr>
              <a:t>FE</a:t>
            </a:r>
          </a:p>
        </p:txBody>
      </p:sp>
      <p:sp>
        <p:nvSpPr>
          <p:cNvPr id="110" name="Up-Down Arrow 163">
            <a:extLst>
              <a:ext uri="{FF2B5EF4-FFF2-40B4-BE49-F238E27FC236}">
                <a16:creationId xmlns:a16="http://schemas.microsoft.com/office/drawing/2014/main" id="{90339677-6210-3FDF-CB96-584C6F2E2A23}"/>
              </a:ext>
            </a:extLst>
          </p:cNvPr>
          <p:cNvSpPr>
            <a:spLocks noChangeArrowheads="1"/>
          </p:cNvSpPr>
          <p:nvPr/>
        </p:nvSpPr>
        <p:spPr bwMode="auto">
          <a:xfrm>
            <a:off x="7674977" y="5416049"/>
            <a:ext cx="111125" cy="231775"/>
          </a:xfrm>
          <a:prstGeom prst="upDownArrow">
            <a:avLst>
              <a:gd name="adj1" fmla="val 50000"/>
              <a:gd name="adj2" fmla="val 49864"/>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11" name="Rounded Rectangle 164">
            <a:extLst>
              <a:ext uri="{FF2B5EF4-FFF2-40B4-BE49-F238E27FC236}">
                <a16:creationId xmlns:a16="http://schemas.microsoft.com/office/drawing/2014/main" id="{DEA57EDC-D774-A8CA-9D3A-E6A8C5DEAC2D}"/>
              </a:ext>
            </a:extLst>
          </p:cNvPr>
          <p:cNvSpPr>
            <a:spLocks noChangeArrowheads="1"/>
          </p:cNvSpPr>
          <p:nvPr/>
        </p:nvSpPr>
        <p:spPr bwMode="auto">
          <a:xfrm>
            <a:off x="7568615" y="5108074"/>
            <a:ext cx="131762" cy="4445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12" name="Rounded Rectangle 165">
            <a:extLst>
              <a:ext uri="{FF2B5EF4-FFF2-40B4-BE49-F238E27FC236}">
                <a16:creationId xmlns:a16="http://schemas.microsoft.com/office/drawing/2014/main" id="{FEF811DA-074D-AE9E-4F92-95A12CF89CE7}"/>
              </a:ext>
            </a:extLst>
          </p:cNvPr>
          <p:cNvSpPr>
            <a:spLocks noChangeArrowheads="1"/>
          </p:cNvSpPr>
          <p:nvPr/>
        </p:nvSpPr>
        <p:spPr bwMode="auto">
          <a:xfrm>
            <a:off x="7730540" y="5108074"/>
            <a:ext cx="131762" cy="4445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grpSp>
        <p:nvGrpSpPr>
          <p:cNvPr id="113" name="Group 178">
            <a:extLst>
              <a:ext uri="{FF2B5EF4-FFF2-40B4-BE49-F238E27FC236}">
                <a16:creationId xmlns:a16="http://schemas.microsoft.com/office/drawing/2014/main" id="{80648A19-24D4-2379-B213-DF5BBA412EA0}"/>
              </a:ext>
            </a:extLst>
          </p:cNvPr>
          <p:cNvGrpSpPr>
            <a:grpSpLocks/>
          </p:cNvGrpSpPr>
          <p:nvPr/>
        </p:nvGrpSpPr>
        <p:grpSpPr bwMode="auto">
          <a:xfrm flipH="1">
            <a:off x="5903327" y="4979487"/>
            <a:ext cx="442913" cy="125412"/>
            <a:chOff x="683568" y="4927069"/>
            <a:chExt cx="443470" cy="148778"/>
          </a:xfrm>
        </p:grpSpPr>
        <p:cxnSp>
          <p:nvCxnSpPr>
            <p:cNvPr id="114" name="Straight Connector 179">
              <a:extLst>
                <a:ext uri="{FF2B5EF4-FFF2-40B4-BE49-F238E27FC236}">
                  <a16:creationId xmlns:a16="http://schemas.microsoft.com/office/drawing/2014/main" id="{F55F8091-18FF-3E87-BF07-2D68071F6A7D}"/>
                </a:ext>
              </a:extLst>
            </p:cNvPr>
            <p:cNvCxnSpPr>
              <a:cxnSpLocks noChangeShapeType="1"/>
            </p:cNvCxnSpPr>
            <p:nvPr/>
          </p:nvCxnSpPr>
          <p:spPr bwMode="auto">
            <a:xfrm flipV="1">
              <a:off x="683568" y="4927069"/>
              <a:ext cx="0" cy="148778"/>
            </a:xfrm>
            <a:prstGeom prst="line">
              <a:avLst/>
            </a:prstGeom>
            <a:noFill/>
            <a:ln w="12700" algn="ctr">
              <a:solidFill>
                <a:schemeClr val="accent6"/>
              </a:solidFill>
              <a:round/>
              <a:headEnd/>
              <a:tailEnd/>
            </a:ln>
          </p:spPr>
        </p:cxnSp>
        <p:cxnSp>
          <p:nvCxnSpPr>
            <p:cNvPr id="115" name="Straight Connector 180">
              <a:extLst>
                <a:ext uri="{FF2B5EF4-FFF2-40B4-BE49-F238E27FC236}">
                  <a16:creationId xmlns:a16="http://schemas.microsoft.com/office/drawing/2014/main" id="{92E09866-3579-BFAC-E877-EB0D3C3BD0D9}"/>
                </a:ext>
              </a:extLst>
            </p:cNvPr>
            <p:cNvCxnSpPr>
              <a:cxnSpLocks noChangeShapeType="1"/>
            </p:cNvCxnSpPr>
            <p:nvPr/>
          </p:nvCxnSpPr>
          <p:spPr bwMode="auto">
            <a:xfrm>
              <a:off x="683568" y="4927069"/>
              <a:ext cx="443470" cy="0"/>
            </a:xfrm>
            <a:prstGeom prst="line">
              <a:avLst/>
            </a:prstGeom>
            <a:noFill/>
            <a:ln w="12700" algn="ctr">
              <a:solidFill>
                <a:schemeClr val="accent6"/>
              </a:solidFill>
              <a:round/>
              <a:headEnd/>
              <a:tailEnd/>
            </a:ln>
          </p:spPr>
        </p:cxnSp>
        <p:cxnSp>
          <p:nvCxnSpPr>
            <p:cNvPr id="116" name="Straight Connector 181">
              <a:extLst>
                <a:ext uri="{FF2B5EF4-FFF2-40B4-BE49-F238E27FC236}">
                  <a16:creationId xmlns:a16="http://schemas.microsoft.com/office/drawing/2014/main" id="{D04E3292-5DCE-7C47-5FBE-21E2F5E822BB}"/>
                </a:ext>
              </a:extLst>
            </p:cNvPr>
            <p:cNvCxnSpPr>
              <a:cxnSpLocks noChangeShapeType="1"/>
            </p:cNvCxnSpPr>
            <p:nvPr/>
          </p:nvCxnSpPr>
          <p:spPr bwMode="auto">
            <a:xfrm flipV="1">
              <a:off x="1127038" y="4927069"/>
              <a:ext cx="0" cy="148778"/>
            </a:xfrm>
            <a:prstGeom prst="line">
              <a:avLst/>
            </a:prstGeom>
            <a:noFill/>
            <a:ln w="12700" algn="ctr">
              <a:solidFill>
                <a:schemeClr val="accent6"/>
              </a:solidFill>
              <a:round/>
              <a:headEnd type="triangle" w="med" len="med"/>
              <a:tailEnd/>
            </a:ln>
          </p:spPr>
        </p:cxnSp>
      </p:grpSp>
      <p:cxnSp>
        <p:nvCxnSpPr>
          <p:cNvPr id="117" name="Straight Connector 183">
            <a:extLst>
              <a:ext uri="{FF2B5EF4-FFF2-40B4-BE49-F238E27FC236}">
                <a16:creationId xmlns:a16="http://schemas.microsoft.com/office/drawing/2014/main" id="{BB8B1C60-8769-E53E-7EB9-EDE7C99CA95B}"/>
              </a:ext>
            </a:extLst>
          </p:cNvPr>
          <p:cNvCxnSpPr>
            <a:cxnSpLocks noChangeShapeType="1"/>
          </p:cNvCxnSpPr>
          <p:nvPr/>
        </p:nvCxnSpPr>
        <p:spPr bwMode="auto">
          <a:xfrm flipH="1" flipV="1">
            <a:off x="6900277" y="4976312"/>
            <a:ext cx="0" cy="125412"/>
          </a:xfrm>
          <a:prstGeom prst="line">
            <a:avLst/>
          </a:prstGeom>
          <a:noFill/>
          <a:ln w="12700" algn="ctr">
            <a:solidFill>
              <a:schemeClr val="accent6"/>
            </a:solidFill>
            <a:round/>
            <a:headEnd/>
            <a:tailEnd/>
          </a:ln>
        </p:spPr>
      </p:cxnSp>
      <p:cxnSp>
        <p:nvCxnSpPr>
          <p:cNvPr id="118" name="Straight Connector 184">
            <a:extLst>
              <a:ext uri="{FF2B5EF4-FFF2-40B4-BE49-F238E27FC236}">
                <a16:creationId xmlns:a16="http://schemas.microsoft.com/office/drawing/2014/main" id="{A17C05D7-4273-D447-92C8-3C39D7CFB086}"/>
              </a:ext>
            </a:extLst>
          </p:cNvPr>
          <p:cNvCxnSpPr>
            <a:cxnSpLocks noChangeShapeType="1"/>
          </p:cNvCxnSpPr>
          <p:nvPr/>
        </p:nvCxnSpPr>
        <p:spPr bwMode="auto">
          <a:xfrm flipH="1">
            <a:off x="6458952" y="4976312"/>
            <a:ext cx="441325" cy="0"/>
          </a:xfrm>
          <a:prstGeom prst="line">
            <a:avLst/>
          </a:prstGeom>
          <a:noFill/>
          <a:ln w="12700" algn="ctr">
            <a:solidFill>
              <a:schemeClr val="accent6"/>
            </a:solidFill>
            <a:round/>
            <a:headEnd/>
            <a:tailEnd/>
          </a:ln>
        </p:spPr>
      </p:cxnSp>
      <p:cxnSp>
        <p:nvCxnSpPr>
          <p:cNvPr id="119" name="Straight Connector 185">
            <a:extLst>
              <a:ext uri="{FF2B5EF4-FFF2-40B4-BE49-F238E27FC236}">
                <a16:creationId xmlns:a16="http://schemas.microsoft.com/office/drawing/2014/main" id="{F8A5D6AB-56A5-8A3E-383F-331E844F8D51}"/>
              </a:ext>
            </a:extLst>
          </p:cNvPr>
          <p:cNvCxnSpPr>
            <a:cxnSpLocks noChangeShapeType="1"/>
          </p:cNvCxnSpPr>
          <p:nvPr/>
        </p:nvCxnSpPr>
        <p:spPr bwMode="auto">
          <a:xfrm flipH="1" flipV="1">
            <a:off x="6458952" y="4976312"/>
            <a:ext cx="0" cy="125412"/>
          </a:xfrm>
          <a:prstGeom prst="line">
            <a:avLst/>
          </a:prstGeom>
          <a:noFill/>
          <a:ln w="12700" algn="ctr">
            <a:solidFill>
              <a:schemeClr val="accent6"/>
            </a:solidFill>
            <a:round/>
            <a:headEnd type="triangle" w="med" len="med"/>
            <a:tailEnd/>
          </a:ln>
        </p:spPr>
      </p:cxnSp>
      <p:grpSp>
        <p:nvGrpSpPr>
          <p:cNvPr id="120" name="Group 186">
            <a:extLst>
              <a:ext uri="{FF2B5EF4-FFF2-40B4-BE49-F238E27FC236}">
                <a16:creationId xmlns:a16="http://schemas.microsoft.com/office/drawing/2014/main" id="{A39057F1-4886-E957-8C96-5399CFF405D0}"/>
              </a:ext>
            </a:extLst>
          </p:cNvPr>
          <p:cNvGrpSpPr>
            <a:grpSpLocks/>
          </p:cNvGrpSpPr>
          <p:nvPr/>
        </p:nvGrpSpPr>
        <p:grpSpPr bwMode="auto">
          <a:xfrm flipH="1">
            <a:off x="6992352" y="4974724"/>
            <a:ext cx="682625" cy="127000"/>
            <a:chOff x="2309127" y="4926090"/>
            <a:chExt cx="794135" cy="148778"/>
          </a:xfrm>
        </p:grpSpPr>
        <p:cxnSp>
          <p:nvCxnSpPr>
            <p:cNvPr id="121" name="Straight Connector 187">
              <a:extLst>
                <a:ext uri="{FF2B5EF4-FFF2-40B4-BE49-F238E27FC236}">
                  <a16:creationId xmlns:a16="http://schemas.microsoft.com/office/drawing/2014/main" id="{02674B6E-0F53-7CA4-1EA3-50E431B0B11A}"/>
                </a:ext>
              </a:extLst>
            </p:cNvPr>
            <p:cNvCxnSpPr>
              <a:cxnSpLocks noChangeShapeType="1"/>
            </p:cNvCxnSpPr>
            <p:nvPr/>
          </p:nvCxnSpPr>
          <p:spPr bwMode="auto">
            <a:xfrm flipV="1">
              <a:off x="2309127" y="4926090"/>
              <a:ext cx="0" cy="148778"/>
            </a:xfrm>
            <a:prstGeom prst="line">
              <a:avLst/>
            </a:prstGeom>
            <a:noFill/>
            <a:ln w="12700" algn="ctr">
              <a:solidFill>
                <a:schemeClr val="accent6"/>
              </a:solidFill>
              <a:round/>
              <a:headEnd/>
              <a:tailEnd/>
            </a:ln>
          </p:spPr>
        </p:cxnSp>
        <p:cxnSp>
          <p:nvCxnSpPr>
            <p:cNvPr id="122" name="Straight Connector 188">
              <a:extLst>
                <a:ext uri="{FF2B5EF4-FFF2-40B4-BE49-F238E27FC236}">
                  <a16:creationId xmlns:a16="http://schemas.microsoft.com/office/drawing/2014/main" id="{19CAAE3B-CA10-565B-210A-F2F50125A076}"/>
                </a:ext>
              </a:extLst>
            </p:cNvPr>
            <p:cNvCxnSpPr>
              <a:cxnSpLocks noChangeShapeType="1"/>
            </p:cNvCxnSpPr>
            <p:nvPr/>
          </p:nvCxnSpPr>
          <p:spPr bwMode="auto">
            <a:xfrm flipV="1">
              <a:off x="2309127" y="4926090"/>
              <a:ext cx="794135" cy="0"/>
            </a:xfrm>
            <a:prstGeom prst="line">
              <a:avLst/>
            </a:prstGeom>
            <a:noFill/>
            <a:ln w="12700" algn="ctr">
              <a:solidFill>
                <a:schemeClr val="accent6"/>
              </a:solidFill>
              <a:prstDash val="dash"/>
              <a:round/>
              <a:headEnd/>
              <a:tailEnd/>
            </a:ln>
          </p:spPr>
        </p:cxnSp>
        <p:cxnSp>
          <p:nvCxnSpPr>
            <p:cNvPr id="123" name="Straight Connector 189">
              <a:extLst>
                <a:ext uri="{FF2B5EF4-FFF2-40B4-BE49-F238E27FC236}">
                  <a16:creationId xmlns:a16="http://schemas.microsoft.com/office/drawing/2014/main" id="{E5A605F8-C972-0994-C55A-D0115DA12959}"/>
                </a:ext>
              </a:extLst>
            </p:cNvPr>
            <p:cNvCxnSpPr>
              <a:cxnSpLocks noChangeShapeType="1"/>
            </p:cNvCxnSpPr>
            <p:nvPr/>
          </p:nvCxnSpPr>
          <p:spPr bwMode="auto">
            <a:xfrm flipV="1">
              <a:off x="3103262" y="4926090"/>
              <a:ext cx="0" cy="148778"/>
            </a:xfrm>
            <a:prstGeom prst="line">
              <a:avLst/>
            </a:prstGeom>
            <a:noFill/>
            <a:ln w="12700" algn="ctr">
              <a:solidFill>
                <a:schemeClr val="accent6"/>
              </a:solidFill>
              <a:round/>
              <a:headEnd type="triangle" w="med" len="med"/>
              <a:tailEnd/>
            </a:ln>
          </p:spPr>
        </p:cxnSp>
      </p:grpSp>
      <p:cxnSp>
        <p:nvCxnSpPr>
          <p:cNvPr id="124" name="Straight Connector 193">
            <a:extLst>
              <a:ext uri="{FF2B5EF4-FFF2-40B4-BE49-F238E27FC236}">
                <a16:creationId xmlns:a16="http://schemas.microsoft.com/office/drawing/2014/main" id="{EE8F609A-4AA6-E6E2-1175-9CF6C66EF2E0}"/>
              </a:ext>
            </a:extLst>
          </p:cNvPr>
          <p:cNvCxnSpPr/>
          <p:nvPr/>
        </p:nvCxnSpPr>
        <p:spPr bwMode="auto">
          <a:xfrm flipV="1">
            <a:off x="5746165" y="4646112"/>
            <a:ext cx="0" cy="461962"/>
          </a:xfrm>
          <a:prstGeom prst="line">
            <a:avLst/>
          </a:prstGeom>
          <a:solidFill>
            <a:schemeClr val="accent1"/>
          </a:solidFill>
          <a:ln w="12700" cap="flat" cmpd="sng" algn="ctr">
            <a:solidFill>
              <a:schemeClr val="accent6"/>
            </a:solidFill>
            <a:prstDash val="solid"/>
            <a:round/>
            <a:headEnd type="none" w="med" len="med"/>
            <a:tailEnd type="none" w="med" len="med"/>
          </a:ln>
          <a:effectLst/>
        </p:spPr>
      </p:cxnSp>
      <p:cxnSp>
        <p:nvCxnSpPr>
          <p:cNvPr id="125" name="Straight Connector 194">
            <a:extLst>
              <a:ext uri="{FF2B5EF4-FFF2-40B4-BE49-F238E27FC236}">
                <a16:creationId xmlns:a16="http://schemas.microsoft.com/office/drawing/2014/main" id="{8EE1EF1B-5261-924E-1579-86D5CB3144BE}"/>
              </a:ext>
            </a:extLst>
          </p:cNvPr>
          <p:cNvCxnSpPr/>
          <p:nvPr/>
        </p:nvCxnSpPr>
        <p:spPr bwMode="auto">
          <a:xfrm>
            <a:off x="5746165" y="4646112"/>
            <a:ext cx="309562" cy="0"/>
          </a:xfrm>
          <a:prstGeom prst="line">
            <a:avLst/>
          </a:prstGeom>
          <a:solidFill>
            <a:schemeClr val="accent1"/>
          </a:solidFill>
          <a:ln w="12700" cap="flat" cmpd="sng" algn="ctr">
            <a:solidFill>
              <a:schemeClr val="accent6"/>
            </a:solidFill>
            <a:prstDash val="solid"/>
            <a:round/>
            <a:headEnd type="none" w="med" len="med"/>
            <a:tailEnd type="none" w="med" len="med"/>
          </a:ln>
          <a:effectLst/>
        </p:spPr>
      </p:cxnSp>
      <p:cxnSp>
        <p:nvCxnSpPr>
          <p:cNvPr id="126" name="Straight Connector 195">
            <a:extLst>
              <a:ext uri="{FF2B5EF4-FFF2-40B4-BE49-F238E27FC236}">
                <a16:creationId xmlns:a16="http://schemas.microsoft.com/office/drawing/2014/main" id="{84394B19-7BCE-F410-31C9-5E8FC42BA47A}"/>
              </a:ext>
            </a:extLst>
          </p:cNvPr>
          <p:cNvCxnSpPr/>
          <p:nvPr/>
        </p:nvCxnSpPr>
        <p:spPr bwMode="auto">
          <a:xfrm flipV="1">
            <a:off x="6047790" y="4050799"/>
            <a:ext cx="4762" cy="587375"/>
          </a:xfrm>
          <a:prstGeom prst="line">
            <a:avLst/>
          </a:prstGeom>
          <a:solidFill>
            <a:schemeClr val="accent1"/>
          </a:solidFill>
          <a:ln w="12700" cap="flat" cmpd="sng" algn="ctr">
            <a:solidFill>
              <a:schemeClr val="accent6"/>
            </a:solidFill>
            <a:prstDash val="solid"/>
            <a:round/>
            <a:headEnd type="none" w="med" len="med"/>
            <a:tailEnd type="triangle" w="med" len="med"/>
          </a:ln>
          <a:effectLst/>
        </p:spPr>
      </p:cxnSp>
      <p:cxnSp>
        <p:nvCxnSpPr>
          <p:cNvPr id="127" name="Straight Connector 201">
            <a:extLst>
              <a:ext uri="{FF2B5EF4-FFF2-40B4-BE49-F238E27FC236}">
                <a16:creationId xmlns:a16="http://schemas.microsoft.com/office/drawing/2014/main" id="{E880B04D-AD40-337E-4524-886BE45F6191}"/>
              </a:ext>
            </a:extLst>
          </p:cNvPr>
          <p:cNvCxnSpPr>
            <a:cxnSpLocks noChangeShapeType="1"/>
          </p:cNvCxnSpPr>
          <p:nvPr/>
        </p:nvCxnSpPr>
        <p:spPr bwMode="auto">
          <a:xfrm flipH="1" flipV="1">
            <a:off x="7811502" y="4665162"/>
            <a:ext cx="3175" cy="444500"/>
          </a:xfrm>
          <a:prstGeom prst="line">
            <a:avLst/>
          </a:prstGeom>
          <a:noFill/>
          <a:ln w="12700" algn="ctr">
            <a:solidFill>
              <a:schemeClr val="accent6"/>
            </a:solidFill>
            <a:round/>
            <a:headEnd type="triangle" w="med" len="med"/>
            <a:tailEnd/>
          </a:ln>
        </p:spPr>
      </p:cxnSp>
      <p:cxnSp>
        <p:nvCxnSpPr>
          <p:cNvPr id="128" name="Straight Connector 202">
            <a:extLst>
              <a:ext uri="{FF2B5EF4-FFF2-40B4-BE49-F238E27FC236}">
                <a16:creationId xmlns:a16="http://schemas.microsoft.com/office/drawing/2014/main" id="{93EDE7E4-A1A6-647C-5B72-1FFE6449141D}"/>
              </a:ext>
            </a:extLst>
          </p:cNvPr>
          <p:cNvCxnSpPr>
            <a:cxnSpLocks noChangeShapeType="1"/>
          </p:cNvCxnSpPr>
          <p:nvPr/>
        </p:nvCxnSpPr>
        <p:spPr bwMode="auto">
          <a:xfrm flipH="1" flipV="1">
            <a:off x="6131927" y="4649287"/>
            <a:ext cx="1682750" cy="15875"/>
          </a:xfrm>
          <a:prstGeom prst="line">
            <a:avLst/>
          </a:prstGeom>
          <a:noFill/>
          <a:ln w="12700" algn="ctr">
            <a:solidFill>
              <a:schemeClr val="accent6"/>
            </a:solidFill>
            <a:round/>
            <a:headEnd/>
            <a:tailEnd/>
          </a:ln>
        </p:spPr>
      </p:cxnSp>
      <p:cxnSp>
        <p:nvCxnSpPr>
          <p:cNvPr id="129" name="Straight Connector 203">
            <a:extLst>
              <a:ext uri="{FF2B5EF4-FFF2-40B4-BE49-F238E27FC236}">
                <a16:creationId xmlns:a16="http://schemas.microsoft.com/office/drawing/2014/main" id="{9BA5D692-562B-CF39-4277-4B82EF17AB7D}"/>
              </a:ext>
            </a:extLst>
          </p:cNvPr>
          <p:cNvCxnSpPr>
            <a:cxnSpLocks noChangeShapeType="1"/>
          </p:cNvCxnSpPr>
          <p:nvPr/>
        </p:nvCxnSpPr>
        <p:spPr bwMode="auto">
          <a:xfrm flipH="1" flipV="1">
            <a:off x="6128752" y="4082549"/>
            <a:ext cx="3175" cy="563563"/>
          </a:xfrm>
          <a:prstGeom prst="line">
            <a:avLst/>
          </a:prstGeom>
          <a:noFill/>
          <a:ln w="12700" algn="ctr">
            <a:solidFill>
              <a:schemeClr val="accent6"/>
            </a:solidFill>
            <a:round/>
            <a:headEnd/>
            <a:tailEnd/>
          </a:ln>
        </p:spPr>
      </p:cxnSp>
      <p:sp>
        <p:nvSpPr>
          <p:cNvPr id="130" name="Rounded Rectangle 115">
            <a:extLst>
              <a:ext uri="{FF2B5EF4-FFF2-40B4-BE49-F238E27FC236}">
                <a16:creationId xmlns:a16="http://schemas.microsoft.com/office/drawing/2014/main" id="{08624DBA-F6A5-14E6-13A8-676EFBA2DBAA}"/>
              </a:ext>
            </a:extLst>
          </p:cNvPr>
          <p:cNvSpPr>
            <a:spLocks noChangeArrowheads="1"/>
          </p:cNvSpPr>
          <p:nvPr/>
        </p:nvSpPr>
        <p:spPr bwMode="auto">
          <a:xfrm>
            <a:off x="6004927" y="3988887"/>
            <a:ext cx="195263"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31" name="TextBox 157">
            <a:extLst>
              <a:ext uri="{FF2B5EF4-FFF2-40B4-BE49-F238E27FC236}">
                <a16:creationId xmlns:a16="http://schemas.microsoft.com/office/drawing/2014/main" id="{82608BA9-11F9-5626-443C-638C609381E7}"/>
              </a:ext>
            </a:extLst>
          </p:cNvPr>
          <p:cNvSpPr txBox="1">
            <a:spLocks noChangeArrowheads="1"/>
          </p:cNvSpPr>
          <p:nvPr/>
        </p:nvSpPr>
        <p:spPr bwMode="auto">
          <a:xfrm>
            <a:off x="7414627" y="5647824"/>
            <a:ext cx="4365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800">
                <a:latin typeface="Lucida Grande" pitchFamily="84" charset="0"/>
                <a:cs typeface="ヒラギノ角ゴ Pro W3"/>
              </a:rPr>
              <a:t>ASIC/ADC</a:t>
            </a:r>
          </a:p>
        </p:txBody>
      </p:sp>
      <p:sp>
        <p:nvSpPr>
          <p:cNvPr id="132" name="Rounded Rectangle 191">
            <a:extLst>
              <a:ext uri="{FF2B5EF4-FFF2-40B4-BE49-F238E27FC236}">
                <a16:creationId xmlns:a16="http://schemas.microsoft.com/office/drawing/2014/main" id="{E922A892-2085-1414-A83A-B4281AA6EF63}"/>
              </a:ext>
            </a:extLst>
          </p:cNvPr>
          <p:cNvSpPr>
            <a:spLocks noChangeArrowheads="1"/>
          </p:cNvSpPr>
          <p:nvPr/>
        </p:nvSpPr>
        <p:spPr bwMode="auto">
          <a:xfrm>
            <a:off x="8124240" y="2402974"/>
            <a:ext cx="130175" cy="4445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33" name="Rounded Rectangle 191">
            <a:extLst>
              <a:ext uri="{FF2B5EF4-FFF2-40B4-BE49-F238E27FC236}">
                <a16:creationId xmlns:a16="http://schemas.microsoft.com/office/drawing/2014/main" id="{4FAAB5CD-ECA6-DA63-CF43-D8D1154EABF8}"/>
              </a:ext>
            </a:extLst>
          </p:cNvPr>
          <p:cNvSpPr>
            <a:spLocks noChangeArrowheads="1"/>
          </p:cNvSpPr>
          <p:nvPr/>
        </p:nvSpPr>
        <p:spPr bwMode="auto">
          <a:xfrm>
            <a:off x="8811627" y="2396624"/>
            <a:ext cx="131763" cy="4445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grpSp>
        <p:nvGrpSpPr>
          <p:cNvPr id="134" name="Group 76">
            <a:extLst>
              <a:ext uri="{FF2B5EF4-FFF2-40B4-BE49-F238E27FC236}">
                <a16:creationId xmlns:a16="http://schemas.microsoft.com/office/drawing/2014/main" id="{D075FC08-0C86-FAC2-3A77-2653246F6F25}"/>
              </a:ext>
            </a:extLst>
          </p:cNvPr>
          <p:cNvGrpSpPr>
            <a:grpSpLocks/>
          </p:cNvGrpSpPr>
          <p:nvPr/>
        </p:nvGrpSpPr>
        <p:grpSpPr bwMode="auto">
          <a:xfrm>
            <a:off x="7520990" y="2463299"/>
            <a:ext cx="682625" cy="1319213"/>
            <a:chOff x="5709730" y="2510790"/>
            <a:chExt cx="682498" cy="1320165"/>
          </a:xfrm>
        </p:grpSpPr>
        <p:cxnSp>
          <p:nvCxnSpPr>
            <p:cNvPr id="135" name="Straight Connector 208">
              <a:extLst>
                <a:ext uri="{FF2B5EF4-FFF2-40B4-BE49-F238E27FC236}">
                  <a16:creationId xmlns:a16="http://schemas.microsoft.com/office/drawing/2014/main" id="{6C4771EF-7E5B-B4E7-F8C6-E1E9C1A77FB9}"/>
                </a:ext>
              </a:extLst>
            </p:cNvPr>
            <p:cNvCxnSpPr/>
            <p:nvPr/>
          </p:nvCxnSpPr>
          <p:spPr bwMode="auto">
            <a:xfrm flipV="1">
              <a:off x="5849404" y="2510790"/>
              <a:ext cx="30156" cy="660877"/>
            </a:xfrm>
            <a:prstGeom prst="line">
              <a:avLst/>
            </a:prstGeom>
            <a:solidFill>
              <a:schemeClr val="accent1"/>
            </a:solidFill>
            <a:ln w="12700" cap="flat" cmpd="sng" algn="ctr">
              <a:solidFill>
                <a:schemeClr val="accent6"/>
              </a:solidFill>
              <a:prstDash val="solid"/>
              <a:round/>
              <a:headEnd type="none" w="med" len="med"/>
              <a:tailEnd type="triangle" w="med" len="med"/>
            </a:ln>
            <a:effectLst/>
          </p:spPr>
        </p:cxnSp>
        <p:cxnSp>
          <p:nvCxnSpPr>
            <p:cNvPr id="136" name="Straight Connector 210">
              <a:extLst>
                <a:ext uri="{FF2B5EF4-FFF2-40B4-BE49-F238E27FC236}">
                  <a16:creationId xmlns:a16="http://schemas.microsoft.com/office/drawing/2014/main" id="{509CE49E-BA83-1B45-4A22-4C5D94F39615}"/>
                </a:ext>
              </a:extLst>
            </p:cNvPr>
            <p:cNvCxnSpPr>
              <a:endCxn id="142" idx="0"/>
            </p:cNvCxnSpPr>
            <p:nvPr/>
          </p:nvCxnSpPr>
          <p:spPr bwMode="auto">
            <a:xfrm>
              <a:off x="5952572" y="2521911"/>
              <a:ext cx="58727" cy="621160"/>
            </a:xfrm>
            <a:prstGeom prst="line">
              <a:avLst/>
            </a:prstGeom>
            <a:solidFill>
              <a:schemeClr val="accent1"/>
            </a:solidFill>
            <a:ln w="12700" cap="flat" cmpd="sng" algn="ctr">
              <a:solidFill>
                <a:schemeClr val="accent6"/>
              </a:solidFill>
              <a:prstDash val="solid"/>
              <a:round/>
              <a:headEnd type="none" w="med" len="med"/>
              <a:tailEnd type="triangle" w="med" len="med"/>
            </a:ln>
            <a:effectLst/>
          </p:spPr>
        </p:cxnSp>
        <p:grpSp>
          <p:nvGrpSpPr>
            <p:cNvPr id="137" name="Group 219">
              <a:extLst>
                <a:ext uri="{FF2B5EF4-FFF2-40B4-BE49-F238E27FC236}">
                  <a16:creationId xmlns:a16="http://schemas.microsoft.com/office/drawing/2014/main" id="{236F3DA3-E2C8-0A26-9048-3D28F5DA4DB7}"/>
                </a:ext>
              </a:extLst>
            </p:cNvPr>
            <p:cNvGrpSpPr>
              <a:grpSpLocks/>
            </p:cNvGrpSpPr>
            <p:nvPr/>
          </p:nvGrpSpPr>
          <p:grpSpPr bwMode="auto">
            <a:xfrm>
              <a:off x="5709730" y="3142543"/>
              <a:ext cx="682498" cy="688412"/>
              <a:chOff x="8137970" y="5154223"/>
              <a:chExt cx="682498" cy="688412"/>
            </a:xfrm>
          </p:grpSpPr>
          <p:sp>
            <p:nvSpPr>
              <p:cNvPr id="138" name="Rounded Rectangle 161">
                <a:extLst>
                  <a:ext uri="{FF2B5EF4-FFF2-40B4-BE49-F238E27FC236}">
                    <a16:creationId xmlns:a16="http://schemas.microsoft.com/office/drawing/2014/main" id="{3218945E-867A-AAD1-04C8-B2F26B5BA69C}"/>
                  </a:ext>
                </a:extLst>
              </p:cNvPr>
              <p:cNvSpPr>
                <a:spLocks noChangeArrowheads="1"/>
              </p:cNvSpPr>
              <p:nvPr/>
            </p:nvSpPr>
            <p:spPr bwMode="auto">
              <a:xfrm>
                <a:off x="8137970" y="5198258"/>
                <a:ext cx="431542" cy="264214"/>
              </a:xfrm>
              <a:prstGeom prst="roundRect">
                <a:avLst>
                  <a:gd name="adj" fmla="val 16667"/>
                </a:avLst>
              </a:prstGeom>
              <a:solidFill>
                <a:schemeClr val="accent1">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000" dirty="0">
                    <a:latin typeface="Lucida Grande" pitchFamily="84" charset="0"/>
                    <a:cs typeface="ヒラギノ角ゴ Pro W3"/>
                  </a:rPr>
                  <a:t>FE</a:t>
                </a:r>
              </a:p>
            </p:txBody>
          </p:sp>
          <p:sp>
            <p:nvSpPr>
              <p:cNvPr id="139" name="TextBox 162">
                <a:extLst>
                  <a:ext uri="{FF2B5EF4-FFF2-40B4-BE49-F238E27FC236}">
                    <a16:creationId xmlns:a16="http://schemas.microsoft.com/office/drawing/2014/main" id="{980FDE4C-98AA-663B-43AE-F6DEEC3C5DE6}"/>
                  </a:ext>
                </a:extLst>
              </p:cNvPr>
              <p:cNvSpPr txBox="1">
                <a:spLocks noChangeArrowheads="1"/>
              </p:cNvSpPr>
              <p:nvPr/>
            </p:nvSpPr>
            <p:spPr bwMode="auto">
              <a:xfrm>
                <a:off x="8383869" y="5503971"/>
                <a:ext cx="436599" cy="3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800">
                    <a:latin typeface="Lucida Grande" pitchFamily="84" charset="0"/>
                    <a:cs typeface="ヒラギノ角ゴ Pro W3"/>
                  </a:rPr>
                  <a:t>ASIC/ADC</a:t>
                </a:r>
              </a:p>
            </p:txBody>
          </p:sp>
          <p:sp>
            <p:nvSpPr>
              <p:cNvPr id="140" name="Up-Down Arrow 163">
                <a:extLst>
                  <a:ext uri="{FF2B5EF4-FFF2-40B4-BE49-F238E27FC236}">
                    <a16:creationId xmlns:a16="http://schemas.microsoft.com/office/drawing/2014/main" id="{41853543-CC30-8335-BA7B-B0EBBE2C9076}"/>
                  </a:ext>
                </a:extLst>
              </p:cNvPr>
              <p:cNvSpPr>
                <a:spLocks noChangeArrowheads="1"/>
              </p:cNvSpPr>
              <p:nvPr/>
            </p:nvSpPr>
            <p:spPr bwMode="auto">
              <a:xfrm>
                <a:off x="8318101" y="5462473"/>
                <a:ext cx="110935" cy="231999"/>
              </a:xfrm>
              <a:prstGeom prst="upDownArrow">
                <a:avLst>
                  <a:gd name="adj1" fmla="val 50000"/>
                  <a:gd name="adj2" fmla="val 49998"/>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41" name="Rounded Rectangle 164">
                <a:extLst>
                  <a:ext uri="{FF2B5EF4-FFF2-40B4-BE49-F238E27FC236}">
                    <a16:creationId xmlns:a16="http://schemas.microsoft.com/office/drawing/2014/main" id="{74CB051A-DFD9-3257-B108-7AB51E15DC6E}"/>
                  </a:ext>
                </a:extLst>
              </p:cNvPr>
              <p:cNvSpPr>
                <a:spLocks noChangeArrowheads="1"/>
              </p:cNvSpPr>
              <p:nvPr/>
            </p:nvSpPr>
            <p:spPr bwMode="auto">
              <a:xfrm>
                <a:off x="8211538" y="5154223"/>
                <a:ext cx="131620" cy="44036"/>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42" name="Rounded Rectangle 165">
                <a:extLst>
                  <a:ext uri="{FF2B5EF4-FFF2-40B4-BE49-F238E27FC236}">
                    <a16:creationId xmlns:a16="http://schemas.microsoft.com/office/drawing/2014/main" id="{490F283B-C52B-CA78-2071-08D80A6C192B}"/>
                  </a:ext>
                </a:extLst>
              </p:cNvPr>
              <p:cNvSpPr>
                <a:spLocks noChangeArrowheads="1"/>
              </p:cNvSpPr>
              <p:nvPr/>
            </p:nvSpPr>
            <p:spPr bwMode="auto">
              <a:xfrm>
                <a:off x="8374065" y="5154223"/>
                <a:ext cx="131620" cy="44036"/>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grpSp>
      </p:grpSp>
      <p:grpSp>
        <p:nvGrpSpPr>
          <p:cNvPr id="143" name="Group 236">
            <a:extLst>
              <a:ext uri="{FF2B5EF4-FFF2-40B4-BE49-F238E27FC236}">
                <a16:creationId xmlns:a16="http://schemas.microsoft.com/office/drawing/2014/main" id="{66C7E4A6-BB32-D64C-43D5-6C88F2FE1107}"/>
              </a:ext>
            </a:extLst>
          </p:cNvPr>
          <p:cNvGrpSpPr>
            <a:grpSpLocks/>
          </p:cNvGrpSpPr>
          <p:nvPr/>
        </p:nvGrpSpPr>
        <p:grpSpPr bwMode="auto">
          <a:xfrm>
            <a:off x="8014702" y="2468062"/>
            <a:ext cx="682625" cy="1320800"/>
            <a:chOff x="5709730" y="2510790"/>
            <a:chExt cx="682498" cy="1320165"/>
          </a:xfrm>
        </p:grpSpPr>
        <p:cxnSp>
          <p:nvCxnSpPr>
            <p:cNvPr id="144" name="Straight Connector 237">
              <a:extLst>
                <a:ext uri="{FF2B5EF4-FFF2-40B4-BE49-F238E27FC236}">
                  <a16:creationId xmlns:a16="http://schemas.microsoft.com/office/drawing/2014/main" id="{14BCDD23-1B58-E23E-CED8-CCE1EB7B6647}"/>
                </a:ext>
              </a:extLst>
            </p:cNvPr>
            <p:cNvCxnSpPr/>
            <p:nvPr/>
          </p:nvCxnSpPr>
          <p:spPr bwMode="auto">
            <a:xfrm flipV="1">
              <a:off x="5849404" y="2510790"/>
              <a:ext cx="30157" cy="660083"/>
            </a:xfrm>
            <a:prstGeom prst="line">
              <a:avLst/>
            </a:prstGeom>
            <a:solidFill>
              <a:schemeClr val="accent1"/>
            </a:solidFill>
            <a:ln w="12700" cap="flat" cmpd="sng" algn="ctr">
              <a:solidFill>
                <a:schemeClr val="accent6"/>
              </a:solidFill>
              <a:prstDash val="solid"/>
              <a:round/>
              <a:headEnd type="none" w="med" len="med"/>
              <a:tailEnd type="triangle" w="med" len="med"/>
            </a:ln>
            <a:effectLst/>
          </p:spPr>
        </p:cxnSp>
        <p:cxnSp>
          <p:nvCxnSpPr>
            <p:cNvPr id="145" name="Straight Connector 238">
              <a:extLst>
                <a:ext uri="{FF2B5EF4-FFF2-40B4-BE49-F238E27FC236}">
                  <a16:creationId xmlns:a16="http://schemas.microsoft.com/office/drawing/2014/main" id="{3491EC3F-4B2B-3567-2614-7909AA1E2453}"/>
                </a:ext>
              </a:extLst>
            </p:cNvPr>
            <p:cNvCxnSpPr>
              <a:endCxn id="151" idx="0"/>
            </p:cNvCxnSpPr>
            <p:nvPr/>
          </p:nvCxnSpPr>
          <p:spPr bwMode="auto">
            <a:xfrm>
              <a:off x="5952573" y="2521897"/>
              <a:ext cx="58726" cy="620415"/>
            </a:xfrm>
            <a:prstGeom prst="line">
              <a:avLst/>
            </a:prstGeom>
            <a:solidFill>
              <a:schemeClr val="accent1"/>
            </a:solidFill>
            <a:ln w="12700" cap="flat" cmpd="sng" algn="ctr">
              <a:solidFill>
                <a:schemeClr val="accent6"/>
              </a:solidFill>
              <a:prstDash val="solid"/>
              <a:round/>
              <a:headEnd type="none" w="med" len="med"/>
              <a:tailEnd type="triangle" w="med" len="med"/>
            </a:ln>
            <a:effectLst/>
          </p:spPr>
        </p:cxnSp>
        <p:grpSp>
          <p:nvGrpSpPr>
            <p:cNvPr id="146" name="Group 239">
              <a:extLst>
                <a:ext uri="{FF2B5EF4-FFF2-40B4-BE49-F238E27FC236}">
                  <a16:creationId xmlns:a16="http://schemas.microsoft.com/office/drawing/2014/main" id="{F6F49EBA-16C7-4079-5308-FDDFAC112881}"/>
                </a:ext>
              </a:extLst>
            </p:cNvPr>
            <p:cNvGrpSpPr>
              <a:grpSpLocks/>
            </p:cNvGrpSpPr>
            <p:nvPr/>
          </p:nvGrpSpPr>
          <p:grpSpPr bwMode="auto">
            <a:xfrm>
              <a:off x="5709730" y="3142543"/>
              <a:ext cx="682498" cy="688412"/>
              <a:chOff x="8137970" y="5154223"/>
              <a:chExt cx="682498" cy="688412"/>
            </a:xfrm>
          </p:grpSpPr>
          <p:sp>
            <p:nvSpPr>
              <p:cNvPr id="147" name="Rounded Rectangle 161">
                <a:extLst>
                  <a:ext uri="{FF2B5EF4-FFF2-40B4-BE49-F238E27FC236}">
                    <a16:creationId xmlns:a16="http://schemas.microsoft.com/office/drawing/2014/main" id="{7B199CA1-F972-B9B5-4587-0C49F584DE49}"/>
                  </a:ext>
                </a:extLst>
              </p:cNvPr>
              <p:cNvSpPr>
                <a:spLocks noChangeArrowheads="1"/>
              </p:cNvSpPr>
              <p:nvPr/>
            </p:nvSpPr>
            <p:spPr bwMode="auto">
              <a:xfrm>
                <a:off x="8137970" y="5198258"/>
                <a:ext cx="431542" cy="264214"/>
              </a:xfrm>
              <a:prstGeom prst="roundRect">
                <a:avLst>
                  <a:gd name="adj" fmla="val 16667"/>
                </a:avLst>
              </a:prstGeom>
              <a:solidFill>
                <a:schemeClr val="accent1">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000" dirty="0">
                    <a:latin typeface="Lucida Grande" pitchFamily="84" charset="0"/>
                    <a:cs typeface="ヒラギノ角ゴ Pro W3"/>
                  </a:rPr>
                  <a:t>FE</a:t>
                </a:r>
              </a:p>
            </p:txBody>
          </p:sp>
          <p:sp>
            <p:nvSpPr>
              <p:cNvPr id="148" name="TextBox 162">
                <a:extLst>
                  <a:ext uri="{FF2B5EF4-FFF2-40B4-BE49-F238E27FC236}">
                    <a16:creationId xmlns:a16="http://schemas.microsoft.com/office/drawing/2014/main" id="{57E36E50-5556-68DB-1B87-050DF6A6EFE0}"/>
                  </a:ext>
                </a:extLst>
              </p:cNvPr>
              <p:cNvSpPr txBox="1">
                <a:spLocks noChangeArrowheads="1"/>
              </p:cNvSpPr>
              <p:nvPr/>
            </p:nvSpPr>
            <p:spPr bwMode="auto">
              <a:xfrm>
                <a:off x="8383869" y="5503971"/>
                <a:ext cx="436599" cy="3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800">
                    <a:latin typeface="Lucida Grande" pitchFamily="84" charset="0"/>
                    <a:cs typeface="ヒラギノ角ゴ Pro W3"/>
                  </a:rPr>
                  <a:t>ASIC/ADC</a:t>
                </a:r>
              </a:p>
            </p:txBody>
          </p:sp>
          <p:sp>
            <p:nvSpPr>
              <p:cNvPr id="149" name="Up-Down Arrow 163">
                <a:extLst>
                  <a:ext uri="{FF2B5EF4-FFF2-40B4-BE49-F238E27FC236}">
                    <a16:creationId xmlns:a16="http://schemas.microsoft.com/office/drawing/2014/main" id="{2B9A7A5F-6D3D-79B5-86A8-493F9486AA6C}"/>
                  </a:ext>
                </a:extLst>
              </p:cNvPr>
              <p:cNvSpPr>
                <a:spLocks noChangeArrowheads="1"/>
              </p:cNvSpPr>
              <p:nvPr/>
            </p:nvSpPr>
            <p:spPr bwMode="auto">
              <a:xfrm>
                <a:off x="8318101" y="5462473"/>
                <a:ext cx="110935" cy="231999"/>
              </a:xfrm>
              <a:prstGeom prst="upDownArrow">
                <a:avLst>
                  <a:gd name="adj1" fmla="val 50000"/>
                  <a:gd name="adj2" fmla="val 49998"/>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50" name="Rounded Rectangle 164">
                <a:extLst>
                  <a:ext uri="{FF2B5EF4-FFF2-40B4-BE49-F238E27FC236}">
                    <a16:creationId xmlns:a16="http://schemas.microsoft.com/office/drawing/2014/main" id="{C69BD06C-7B9E-BF41-856A-33EF17825FA4}"/>
                  </a:ext>
                </a:extLst>
              </p:cNvPr>
              <p:cNvSpPr>
                <a:spLocks noChangeArrowheads="1"/>
              </p:cNvSpPr>
              <p:nvPr/>
            </p:nvSpPr>
            <p:spPr bwMode="auto">
              <a:xfrm>
                <a:off x="8211538" y="5154223"/>
                <a:ext cx="131620" cy="44036"/>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51" name="Rounded Rectangle 165">
                <a:extLst>
                  <a:ext uri="{FF2B5EF4-FFF2-40B4-BE49-F238E27FC236}">
                    <a16:creationId xmlns:a16="http://schemas.microsoft.com/office/drawing/2014/main" id="{F2CD6C88-C486-F7C6-B39C-4DD01614153B}"/>
                  </a:ext>
                </a:extLst>
              </p:cNvPr>
              <p:cNvSpPr>
                <a:spLocks noChangeArrowheads="1"/>
              </p:cNvSpPr>
              <p:nvPr/>
            </p:nvSpPr>
            <p:spPr bwMode="auto">
              <a:xfrm>
                <a:off x="8374065" y="5154223"/>
                <a:ext cx="131620" cy="44036"/>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grpSp>
      </p:grpSp>
      <p:grpSp>
        <p:nvGrpSpPr>
          <p:cNvPr id="152" name="Group 245">
            <a:extLst>
              <a:ext uri="{FF2B5EF4-FFF2-40B4-BE49-F238E27FC236}">
                <a16:creationId xmlns:a16="http://schemas.microsoft.com/office/drawing/2014/main" id="{DDDACFB1-AFB0-AAB1-84F1-FEBAB7BFD1B7}"/>
              </a:ext>
            </a:extLst>
          </p:cNvPr>
          <p:cNvGrpSpPr>
            <a:grpSpLocks/>
          </p:cNvGrpSpPr>
          <p:nvPr/>
        </p:nvGrpSpPr>
        <p:grpSpPr bwMode="auto">
          <a:xfrm>
            <a:off x="8684627" y="2450599"/>
            <a:ext cx="682625" cy="1320800"/>
            <a:chOff x="5709730" y="2510790"/>
            <a:chExt cx="682498" cy="1320165"/>
          </a:xfrm>
        </p:grpSpPr>
        <p:cxnSp>
          <p:nvCxnSpPr>
            <p:cNvPr id="153" name="Straight Connector 246">
              <a:extLst>
                <a:ext uri="{FF2B5EF4-FFF2-40B4-BE49-F238E27FC236}">
                  <a16:creationId xmlns:a16="http://schemas.microsoft.com/office/drawing/2014/main" id="{62C1AEA5-515E-C8C5-C630-726DAAC5A642}"/>
                </a:ext>
              </a:extLst>
            </p:cNvPr>
            <p:cNvCxnSpPr/>
            <p:nvPr/>
          </p:nvCxnSpPr>
          <p:spPr bwMode="auto">
            <a:xfrm flipV="1">
              <a:off x="5849404" y="2510790"/>
              <a:ext cx="30157" cy="660083"/>
            </a:xfrm>
            <a:prstGeom prst="line">
              <a:avLst/>
            </a:prstGeom>
            <a:solidFill>
              <a:schemeClr val="accent1"/>
            </a:solidFill>
            <a:ln w="12700" cap="flat" cmpd="sng" algn="ctr">
              <a:solidFill>
                <a:schemeClr val="accent6"/>
              </a:solidFill>
              <a:prstDash val="solid"/>
              <a:round/>
              <a:headEnd type="none" w="med" len="med"/>
              <a:tailEnd type="triangle" w="med" len="med"/>
            </a:ln>
            <a:effectLst/>
          </p:spPr>
        </p:cxnSp>
        <p:cxnSp>
          <p:nvCxnSpPr>
            <p:cNvPr id="154" name="Straight Connector 247">
              <a:extLst>
                <a:ext uri="{FF2B5EF4-FFF2-40B4-BE49-F238E27FC236}">
                  <a16:creationId xmlns:a16="http://schemas.microsoft.com/office/drawing/2014/main" id="{AD639BC5-A29F-C7EF-9FE7-75B9749948BF}"/>
                </a:ext>
              </a:extLst>
            </p:cNvPr>
            <p:cNvCxnSpPr>
              <a:endCxn id="160" idx="0"/>
            </p:cNvCxnSpPr>
            <p:nvPr/>
          </p:nvCxnSpPr>
          <p:spPr bwMode="auto">
            <a:xfrm>
              <a:off x="5952573" y="2521898"/>
              <a:ext cx="58726" cy="620414"/>
            </a:xfrm>
            <a:prstGeom prst="line">
              <a:avLst/>
            </a:prstGeom>
            <a:solidFill>
              <a:schemeClr val="accent1"/>
            </a:solidFill>
            <a:ln w="12700" cap="flat" cmpd="sng" algn="ctr">
              <a:solidFill>
                <a:schemeClr val="accent6"/>
              </a:solidFill>
              <a:prstDash val="solid"/>
              <a:round/>
              <a:headEnd type="none" w="med" len="med"/>
              <a:tailEnd type="triangle" w="med" len="med"/>
            </a:ln>
            <a:effectLst/>
          </p:spPr>
        </p:cxnSp>
        <p:grpSp>
          <p:nvGrpSpPr>
            <p:cNvPr id="155" name="Group 248">
              <a:extLst>
                <a:ext uri="{FF2B5EF4-FFF2-40B4-BE49-F238E27FC236}">
                  <a16:creationId xmlns:a16="http://schemas.microsoft.com/office/drawing/2014/main" id="{0552079A-097B-94FE-3E3E-9EBEB276157A}"/>
                </a:ext>
              </a:extLst>
            </p:cNvPr>
            <p:cNvGrpSpPr>
              <a:grpSpLocks/>
            </p:cNvGrpSpPr>
            <p:nvPr/>
          </p:nvGrpSpPr>
          <p:grpSpPr bwMode="auto">
            <a:xfrm>
              <a:off x="5709730" y="3142543"/>
              <a:ext cx="682498" cy="688412"/>
              <a:chOff x="8137970" y="5154223"/>
              <a:chExt cx="682498" cy="688412"/>
            </a:xfrm>
          </p:grpSpPr>
          <p:sp>
            <p:nvSpPr>
              <p:cNvPr id="156" name="Rounded Rectangle 161">
                <a:extLst>
                  <a:ext uri="{FF2B5EF4-FFF2-40B4-BE49-F238E27FC236}">
                    <a16:creationId xmlns:a16="http://schemas.microsoft.com/office/drawing/2014/main" id="{06D32E29-0690-7BDA-F7F6-B00F614A1EC0}"/>
                  </a:ext>
                </a:extLst>
              </p:cNvPr>
              <p:cNvSpPr>
                <a:spLocks noChangeArrowheads="1"/>
              </p:cNvSpPr>
              <p:nvPr/>
            </p:nvSpPr>
            <p:spPr bwMode="auto">
              <a:xfrm>
                <a:off x="8137970" y="5198258"/>
                <a:ext cx="431542" cy="264214"/>
              </a:xfrm>
              <a:prstGeom prst="roundRect">
                <a:avLst>
                  <a:gd name="adj" fmla="val 16667"/>
                </a:avLst>
              </a:prstGeom>
              <a:solidFill>
                <a:schemeClr val="accent1">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000" dirty="0">
                    <a:latin typeface="Lucida Grande" pitchFamily="84" charset="0"/>
                    <a:cs typeface="ヒラギノ角ゴ Pro W3"/>
                  </a:rPr>
                  <a:t>FE</a:t>
                </a:r>
              </a:p>
            </p:txBody>
          </p:sp>
          <p:sp>
            <p:nvSpPr>
              <p:cNvPr id="157" name="TextBox 162">
                <a:extLst>
                  <a:ext uri="{FF2B5EF4-FFF2-40B4-BE49-F238E27FC236}">
                    <a16:creationId xmlns:a16="http://schemas.microsoft.com/office/drawing/2014/main" id="{8998074F-BD42-B3B5-2692-F6E0F7579C4F}"/>
                  </a:ext>
                </a:extLst>
              </p:cNvPr>
              <p:cNvSpPr txBox="1">
                <a:spLocks noChangeArrowheads="1"/>
              </p:cNvSpPr>
              <p:nvPr/>
            </p:nvSpPr>
            <p:spPr bwMode="auto">
              <a:xfrm>
                <a:off x="8383869" y="5503971"/>
                <a:ext cx="436599" cy="3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800">
                    <a:latin typeface="Lucida Grande" pitchFamily="84" charset="0"/>
                    <a:cs typeface="ヒラギノ角ゴ Pro W3"/>
                  </a:rPr>
                  <a:t>ASIC/ADC</a:t>
                </a:r>
              </a:p>
            </p:txBody>
          </p:sp>
          <p:sp>
            <p:nvSpPr>
              <p:cNvPr id="158" name="Up-Down Arrow 163">
                <a:extLst>
                  <a:ext uri="{FF2B5EF4-FFF2-40B4-BE49-F238E27FC236}">
                    <a16:creationId xmlns:a16="http://schemas.microsoft.com/office/drawing/2014/main" id="{913D158E-194C-8C76-42EE-D65D83DD2DA8}"/>
                  </a:ext>
                </a:extLst>
              </p:cNvPr>
              <p:cNvSpPr>
                <a:spLocks noChangeArrowheads="1"/>
              </p:cNvSpPr>
              <p:nvPr/>
            </p:nvSpPr>
            <p:spPr bwMode="auto">
              <a:xfrm>
                <a:off x="8318101" y="5462473"/>
                <a:ext cx="110935" cy="231999"/>
              </a:xfrm>
              <a:prstGeom prst="upDownArrow">
                <a:avLst>
                  <a:gd name="adj1" fmla="val 50000"/>
                  <a:gd name="adj2" fmla="val 49998"/>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59" name="Rounded Rectangle 164">
                <a:extLst>
                  <a:ext uri="{FF2B5EF4-FFF2-40B4-BE49-F238E27FC236}">
                    <a16:creationId xmlns:a16="http://schemas.microsoft.com/office/drawing/2014/main" id="{44C25703-5C88-62EB-5BC8-A2E78C63AD30}"/>
                  </a:ext>
                </a:extLst>
              </p:cNvPr>
              <p:cNvSpPr>
                <a:spLocks noChangeArrowheads="1"/>
              </p:cNvSpPr>
              <p:nvPr/>
            </p:nvSpPr>
            <p:spPr bwMode="auto">
              <a:xfrm>
                <a:off x="8211538" y="5154223"/>
                <a:ext cx="131620" cy="44036"/>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60" name="Rounded Rectangle 165">
                <a:extLst>
                  <a:ext uri="{FF2B5EF4-FFF2-40B4-BE49-F238E27FC236}">
                    <a16:creationId xmlns:a16="http://schemas.microsoft.com/office/drawing/2014/main" id="{024D0E43-7B72-C140-EAD6-79F3A7C616A6}"/>
                  </a:ext>
                </a:extLst>
              </p:cNvPr>
              <p:cNvSpPr>
                <a:spLocks noChangeArrowheads="1"/>
              </p:cNvSpPr>
              <p:nvPr/>
            </p:nvSpPr>
            <p:spPr bwMode="auto">
              <a:xfrm>
                <a:off x="8374065" y="5154223"/>
                <a:ext cx="131620" cy="44036"/>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grpSp>
      </p:grpSp>
      <p:sp>
        <p:nvSpPr>
          <p:cNvPr id="161" name="Rounded Rectangle 8">
            <a:extLst>
              <a:ext uri="{FF2B5EF4-FFF2-40B4-BE49-F238E27FC236}">
                <a16:creationId xmlns:a16="http://schemas.microsoft.com/office/drawing/2014/main" id="{B694C412-3923-8452-E230-0AC67BA51601}"/>
              </a:ext>
            </a:extLst>
          </p:cNvPr>
          <p:cNvSpPr>
            <a:spLocks noChangeArrowheads="1"/>
          </p:cNvSpPr>
          <p:nvPr/>
        </p:nvSpPr>
        <p:spPr bwMode="auto">
          <a:xfrm>
            <a:off x="9189452" y="1737812"/>
            <a:ext cx="1728788" cy="650875"/>
          </a:xfrm>
          <a:prstGeom prst="roundRect">
            <a:avLst>
              <a:gd name="adj" fmla="val 16667"/>
            </a:avLst>
          </a:prstGeom>
          <a:solidFill>
            <a:schemeClr val="accent6">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a:latin typeface="Lucida Grande" pitchFamily="84" charset="0"/>
                <a:cs typeface="ヒラギノ角ゴ Pro W3"/>
              </a:rPr>
              <a:t>Backend</a:t>
            </a:r>
          </a:p>
        </p:txBody>
      </p:sp>
      <p:sp>
        <p:nvSpPr>
          <p:cNvPr id="162" name="Rounded Rectangle 191">
            <a:extLst>
              <a:ext uri="{FF2B5EF4-FFF2-40B4-BE49-F238E27FC236}">
                <a16:creationId xmlns:a16="http://schemas.microsoft.com/office/drawing/2014/main" id="{33461169-D6D3-0330-378E-193099C20FD3}"/>
              </a:ext>
            </a:extLst>
          </p:cNvPr>
          <p:cNvSpPr>
            <a:spLocks noChangeArrowheads="1"/>
          </p:cNvSpPr>
          <p:nvPr/>
        </p:nvSpPr>
        <p:spPr bwMode="auto">
          <a:xfrm>
            <a:off x="9514890" y="2395037"/>
            <a:ext cx="131762" cy="4445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63" name="Rounded Rectangle 191">
            <a:extLst>
              <a:ext uri="{FF2B5EF4-FFF2-40B4-BE49-F238E27FC236}">
                <a16:creationId xmlns:a16="http://schemas.microsoft.com/office/drawing/2014/main" id="{EB55ADA8-4EC7-4919-4A92-8A77FCFF8B23}"/>
              </a:ext>
            </a:extLst>
          </p:cNvPr>
          <p:cNvSpPr>
            <a:spLocks noChangeArrowheads="1"/>
          </p:cNvSpPr>
          <p:nvPr/>
        </p:nvSpPr>
        <p:spPr bwMode="auto">
          <a:xfrm>
            <a:off x="9965740" y="2401387"/>
            <a:ext cx="131762" cy="42862"/>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64" name="Rounded Rectangle 191">
            <a:extLst>
              <a:ext uri="{FF2B5EF4-FFF2-40B4-BE49-F238E27FC236}">
                <a16:creationId xmlns:a16="http://schemas.microsoft.com/office/drawing/2014/main" id="{8FF9DB19-5FD5-5F85-95ED-33B9A70ADC68}"/>
              </a:ext>
            </a:extLst>
          </p:cNvPr>
          <p:cNvSpPr>
            <a:spLocks noChangeArrowheads="1"/>
          </p:cNvSpPr>
          <p:nvPr/>
        </p:nvSpPr>
        <p:spPr bwMode="auto">
          <a:xfrm>
            <a:off x="10654715" y="2395037"/>
            <a:ext cx="131762" cy="4445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000">
              <a:latin typeface="Lucida Grande" pitchFamily="84" charset="0"/>
              <a:cs typeface="ヒラギノ角ゴ Pro W3"/>
            </a:endParaRPr>
          </a:p>
        </p:txBody>
      </p:sp>
      <p:sp>
        <p:nvSpPr>
          <p:cNvPr id="165" name="Up-Down Arrow 10">
            <a:extLst>
              <a:ext uri="{FF2B5EF4-FFF2-40B4-BE49-F238E27FC236}">
                <a16:creationId xmlns:a16="http://schemas.microsoft.com/office/drawing/2014/main" id="{80B986AC-0EE3-61CA-372A-9B05F4A0B730}"/>
              </a:ext>
            </a:extLst>
          </p:cNvPr>
          <p:cNvSpPr>
            <a:spLocks noChangeArrowheads="1"/>
          </p:cNvSpPr>
          <p:nvPr/>
        </p:nvSpPr>
        <p:spPr bwMode="auto">
          <a:xfrm>
            <a:off x="6320840" y="505912"/>
            <a:ext cx="233362" cy="430212"/>
          </a:xfrm>
          <a:prstGeom prst="upDownArrow">
            <a:avLst>
              <a:gd name="adj1" fmla="val 50000"/>
              <a:gd name="adj2" fmla="val 49878"/>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66" name="TextBox 289">
            <a:extLst>
              <a:ext uri="{FF2B5EF4-FFF2-40B4-BE49-F238E27FC236}">
                <a16:creationId xmlns:a16="http://schemas.microsoft.com/office/drawing/2014/main" id="{D0732FA4-4E5C-A82B-0EFF-2198257E06CC}"/>
              </a:ext>
            </a:extLst>
          </p:cNvPr>
          <p:cNvSpPr txBox="1">
            <a:spLocks noChangeArrowheads="1"/>
          </p:cNvSpPr>
          <p:nvPr/>
        </p:nvSpPr>
        <p:spPr bwMode="auto">
          <a:xfrm>
            <a:off x="7432090" y="3842837"/>
            <a:ext cx="2070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r" eaLnBrk="1" hangingPunct="1">
              <a:spcBef>
                <a:spcPct val="0"/>
              </a:spcBef>
              <a:buFontTx/>
              <a:buNone/>
            </a:pPr>
            <a:r>
              <a:rPr lang="en-GB" altLang="en-US" sz="2000" dirty="0">
                <a:latin typeface="Lucida Grande" pitchFamily="84" charset="0"/>
                <a:cs typeface="ヒラギノ角ゴ Pro W3"/>
              </a:rPr>
              <a:t>P-to-P Topology </a:t>
            </a:r>
          </a:p>
        </p:txBody>
      </p:sp>
      <p:cxnSp>
        <p:nvCxnSpPr>
          <p:cNvPr id="167" name="Straight Connector 290">
            <a:extLst>
              <a:ext uri="{FF2B5EF4-FFF2-40B4-BE49-F238E27FC236}">
                <a16:creationId xmlns:a16="http://schemas.microsoft.com/office/drawing/2014/main" id="{1FA8CEE5-0BD9-D156-4119-4B5AE85A3D7D}"/>
              </a:ext>
            </a:extLst>
          </p:cNvPr>
          <p:cNvCxnSpPr>
            <a:cxnSpLocks noChangeShapeType="1"/>
          </p:cNvCxnSpPr>
          <p:nvPr/>
        </p:nvCxnSpPr>
        <p:spPr bwMode="auto">
          <a:xfrm>
            <a:off x="9868902" y="2704599"/>
            <a:ext cx="4826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168" name="Up-Down Arrow 10">
            <a:extLst>
              <a:ext uri="{FF2B5EF4-FFF2-40B4-BE49-F238E27FC236}">
                <a16:creationId xmlns:a16="http://schemas.microsoft.com/office/drawing/2014/main" id="{26C46CA7-E641-8513-7061-D46105E8FC3F}"/>
              </a:ext>
            </a:extLst>
          </p:cNvPr>
          <p:cNvSpPr>
            <a:spLocks noChangeArrowheads="1"/>
          </p:cNvSpPr>
          <p:nvPr/>
        </p:nvSpPr>
        <p:spPr bwMode="auto">
          <a:xfrm>
            <a:off x="9884777" y="1266324"/>
            <a:ext cx="242888" cy="476250"/>
          </a:xfrm>
          <a:prstGeom prst="upDownArrow">
            <a:avLst>
              <a:gd name="adj1" fmla="val 50000"/>
              <a:gd name="adj2" fmla="val 49900"/>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69" name="Up-Down Arrow 10">
            <a:extLst>
              <a:ext uri="{FF2B5EF4-FFF2-40B4-BE49-F238E27FC236}">
                <a16:creationId xmlns:a16="http://schemas.microsoft.com/office/drawing/2014/main" id="{4E63B7D8-B4D1-0748-8998-7EB6CD9D467C}"/>
              </a:ext>
            </a:extLst>
          </p:cNvPr>
          <p:cNvSpPr>
            <a:spLocks noChangeArrowheads="1"/>
          </p:cNvSpPr>
          <p:nvPr/>
        </p:nvSpPr>
        <p:spPr bwMode="auto">
          <a:xfrm>
            <a:off x="4990515" y="1250449"/>
            <a:ext cx="242887" cy="476250"/>
          </a:xfrm>
          <a:prstGeom prst="upDownArrow">
            <a:avLst>
              <a:gd name="adj1" fmla="val 50000"/>
              <a:gd name="adj2" fmla="val 49900"/>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70" name="Rounded Rectangle 295">
            <a:extLst>
              <a:ext uri="{FF2B5EF4-FFF2-40B4-BE49-F238E27FC236}">
                <a16:creationId xmlns:a16="http://schemas.microsoft.com/office/drawing/2014/main" id="{68E2F633-D04D-5513-3364-0A755AC2644D}"/>
              </a:ext>
            </a:extLst>
          </p:cNvPr>
          <p:cNvSpPr/>
          <p:nvPr/>
        </p:nvSpPr>
        <p:spPr bwMode="auto">
          <a:xfrm>
            <a:off x="3347452" y="3312756"/>
            <a:ext cx="1194665" cy="576118"/>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91440" tIns="45720" rIns="91440" bIns="45720" anchor="t"/>
          <a:lstStyle/>
          <a:p>
            <a:pPr algn="ctr">
              <a:defRPr/>
            </a:pPr>
            <a:r>
              <a:rPr lang="en-GB" sz="1600" dirty="0">
                <a:solidFill>
                  <a:schemeClr val="tx1"/>
                </a:solidFill>
              </a:rPr>
              <a:t>Ring interface</a:t>
            </a:r>
          </a:p>
        </p:txBody>
      </p:sp>
      <p:cxnSp>
        <p:nvCxnSpPr>
          <p:cNvPr id="171" name="Straight Connector 298">
            <a:extLst>
              <a:ext uri="{FF2B5EF4-FFF2-40B4-BE49-F238E27FC236}">
                <a16:creationId xmlns:a16="http://schemas.microsoft.com/office/drawing/2014/main" id="{E2F903DA-7EBD-2F3D-7B3A-06A142A7781B}"/>
              </a:ext>
            </a:extLst>
          </p:cNvPr>
          <p:cNvCxnSpPr>
            <a:cxnSpLocks noChangeShapeType="1"/>
          </p:cNvCxnSpPr>
          <p:nvPr/>
        </p:nvCxnSpPr>
        <p:spPr bwMode="auto">
          <a:xfrm flipV="1">
            <a:off x="4619040" y="3601537"/>
            <a:ext cx="811212" cy="0"/>
          </a:xfrm>
          <a:prstGeom prst="line">
            <a:avLst/>
          </a:prstGeom>
          <a:noFill/>
          <a:ln w="1905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172" name="Rounded Rectangle 299">
            <a:extLst>
              <a:ext uri="{FF2B5EF4-FFF2-40B4-BE49-F238E27FC236}">
                <a16:creationId xmlns:a16="http://schemas.microsoft.com/office/drawing/2014/main" id="{4E5D7311-A41B-37C1-57C6-B701CA19710B}"/>
              </a:ext>
            </a:extLst>
          </p:cNvPr>
          <p:cNvSpPr/>
          <p:nvPr/>
        </p:nvSpPr>
        <p:spPr bwMode="auto">
          <a:xfrm>
            <a:off x="3349040" y="2191837"/>
            <a:ext cx="1012825" cy="581025"/>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lgn="ctr">
              <a:defRPr/>
            </a:pPr>
            <a:r>
              <a:rPr lang="en-GB" sz="1600" dirty="0">
                <a:solidFill>
                  <a:schemeClr val="tx1"/>
                </a:solidFill>
              </a:rPr>
              <a:t>ICS </a:t>
            </a:r>
          </a:p>
          <a:p>
            <a:pPr algn="ctr">
              <a:defRPr/>
            </a:pPr>
            <a:r>
              <a:rPr lang="en-GB" sz="1600" dirty="0">
                <a:solidFill>
                  <a:schemeClr val="tx1"/>
                </a:solidFill>
              </a:rPr>
              <a:t>Ctrl</a:t>
            </a:r>
          </a:p>
        </p:txBody>
      </p:sp>
      <p:sp>
        <p:nvSpPr>
          <p:cNvPr id="173" name="Rounded Rectangle 104">
            <a:extLst>
              <a:ext uri="{FF2B5EF4-FFF2-40B4-BE49-F238E27FC236}">
                <a16:creationId xmlns:a16="http://schemas.microsoft.com/office/drawing/2014/main" id="{EF009A7F-7357-1A91-6A67-6B571C1830C9}"/>
              </a:ext>
            </a:extLst>
          </p:cNvPr>
          <p:cNvSpPr/>
          <p:nvPr/>
        </p:nvSpPr>
        <p:spPr bwMode="auto">
          <a:xfrm>
            <a:off x="1810752" y="2021974"/>
            <a:ext cx="1276350" cy="904875"/>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lstStyle/>
          <a:p>
            <a:pPr algn="ctr">
              <a:defRPr/>
            </a:pPr>
            <a:r>
              <a:rPr lang="en-GB" sz="1600" dirty="0">
                <a:ea typeface="ヒラギノ角ゴ Pro W3" pitchFamily="84" charset="-128"/>
              </a:rPr>
              <a:t>ICS Ctrl </a:t>
            </a:r>
          </a:p>
          <a:p>
            <a:pPr algn="ctr">
              <a:defRPr/>
            </a:pPr>
            <a:r>
              <a:rPr lang="en-GB" sz="1600" dirty="0">
                <a:ea typeface="ヒラギノ角ゴ Pro W3" pitchFamily="84" charset="-128"/>
              </a:rPr>
              <a:t>&amp;</a:t>
            </a:r>
          </a:p>
          <a:p>
            <a:pPr algn="ctr">
              <a:defRPr/>
            </a:pPr>
            <a:r>
              <a:rPr lang="en-GB" sz="1600" dirty="0">
                <a:ea typeface="ヒラギノ角ゴ Pro W3" pitchFamily="84" charset="-128"/>
              </a:rPr>
              <a:t>Timing</a:t>
            </a:r>
          </a:p>
        </p:txBody>
      </p:sp>
      <p:sp>
        <p:nvSpPr>
          <p:cNvPr id="174" name="Up-Down Arrow 10">
            <a:extLst>
              <a:ext uri="{FF2B5EF4-FFF2-40B4-BE49-F238E27FC236}">
                <a16:creationId xmlns:a16="http://schemas.microsoft.com/office/drawing/2014/main" id="{2BC34C07-B42C-2D55-88E0-4B7CF40B551F}"/>
              </a:ext>
            </a:extLst>
          </p:cNvPr>
          <p:cNvSpPr>
            <a:spLocks noChangeArrowheads="1"/>
          </p:cNvSpPr>
          <p:nvPr/>
        </p:nvSpPr>
        <p:spPr bwMode="auto">
          <a:xfrm rot="16200000">
            <a:off x="3028365" y="2269624"/>
            <a:ext cx="242887" cy="436563"/>
          </a:xfrm>
          <a:prstGeom prst="upDownArrow">
            <a:avLst>
              <a:gd name="adj1" fmla="val 50000"/>
              <a:gd name="adj2" fmla="val 49829"/>
            </a:avLst>
          </a:prstGeom>
          <a:solidFill>
            <a:schemeClr val="bg1">
              <a:lumMod val="85000"/>
            </a:schemeClr>
          </a:solidFill>
          <a:ln w="9525" algn="ctr">
            <a:solidFill>
              <a:schemeClr val="tx1"/>
            </a:solidFill>
            <a:round/>
            <a:headEnd/>
            <a:tailEnd/>
          </a:ln>
        </p:spPr>
        <p:txBody>
          <a:bodyPr/>
          <a:lstStyle>
            <a:lvl1pPr eaLnBrk="0" hangingPunct="0">
              <a:spcBef>
                <a:spcPct val="20000"/>
              </a:spcBef>
              <a:buChar char="•"/>
              <a:defRPr sz="2400">
                <a:solidFill>
                  <a:schemeClr val="tx1"/>
                </a:solidFill>
                <a:latin typeface="Arial" pitchFamily="34" charset="0"/>
                <a:ea typeface="ヒラギノ角ゴ Pro W3"/>
                <a:cs typeface="Arial" pitchFamily="34" charset="0"/>
              </a:defRPr>
            </a:lvl1pPr>
            <a:lvl2pPr marL="742950" indent="-285750" eaLnBrk="0" hangingPunct="0">
              <a:spcBef>
                <a:spcPct val="20000"/>
              </a:spcBef>
              <a:buChar char="–"/>
              <a:defRPr sz="2200">
                <a:solidFill>
                  <a:srgbClr val="3C8C93"/>
                </a:solidFill>
                <a:latin typeface="Arial" pitchFamily="34" charset="0"/>
                <a:ea typeface="ヒラギノ角ゴ Pro W3"/>
                <a:cs typeface="Arial" pitchFamily="34" charset="0"/>
              </a:defRPr>
            </a:lvl2pPr>
            <a:lvl3pPr marL="1143000" indent="-228600" eaLnBrk="0" hangingPunct="0">
              <a:spcBef>
                <a:spcPct val="20000"/>
              </a:spcBef>
              <a:buChar char="•"/>
              <a:defRPr sz="2400">
                <a:solidFill>
                  <a:schemeClr val="tx1"/>
                </a:solidFill>
                <a:latin typeface="Calibri" pitchFamily="34" charset="0"/>
                <a:ea typeface="ヒラギノ角ゴ Pro W3"/>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9pPr>
          </a:lstStyle>
          <a:p>
            <a:pPr>
              <a:spcBef>
                <a:spcPct val="0"/>
              </a:spcBef>
              <a:buFontTx/>
              <a:buNone/>
              <a:defRPr/>
            </a:pPr>
            <a:endParaRPr lang="en-US" altLang="en-US">
              <a:latin typeface="Lucida Grande" pitchFamily="84" charset="0"/>
              <a:cs typeface="ヒラギノ角ゴ Pro W3"/>
            </a:endParaRPr>
          </a:p>
        </p:txBody>
      </p:sp>
      <p:cxnSp>
        <p:nvCxnSpPr>
          <p:cNvPr id="175" name="Straight Arrow Connector 123">
            <a:extLst>
              <a:ext uri="{FF2B5EF4-FFF2-40B4-BE49-F238E27FC236}">
                <a16:creationId xmlns:a16="http://schemas.microsoft.com/office/drawing/2014/main" id="{9A8B7719-54D0-BDA2-518D-42733D8C7C90}"/>
              </a:ext>
            </a:extLst>
          </p:cNvPr>
          <p:cNvCxnSpPr>
            <a:cxnSpLocks noChangeShapeType="1"/>
          </p:cNvCxnSpPr>
          <p:nvPr/>
        </p:nvCxnSpPr>
        <p:spPr bwMode="auto">
          <a:xfrm flipH="1">
            <a:off x="3639552" y="2783974"/>
            <a:ext cx="1588" cy="533400"/>
          </a:xfrm>
          <a:prstGeom prst="straightConnector1">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76" name="Elbow Connector 131">
            <a:extLst>
              <a:ext uri="{FF2B5EF4-FFF2-40B4-BE49-F238E27FC236}">
                <a16:creationId xmlns:a16="http://schemas.microsoft.com/office/drawing/2014/main" id="{3C23A5BF-37FE-2FFE-50E8-F41A6A0E6384}"/>
              </a:ext>
            </a:extLst>
          </p:cNvPr>
          <p:cNvCxnSpPr>
            <a:cxnSpLocks noChangeShapeType="1"/>
            <a:stCxn id="170" idx="0"/>
            <a:endCxn id="87" idx="2"/>
          </p:cNvCxnSpPr>
          <p:nvPr/>
        </p:nvCxnSpPr>
        <p:spPr bwMode="auto">
          <a:xfrm rot="5400000" flipH="1" flipV="1">
            <a:off x="4059590" y="2264357"/>
            <a:ext cx="933594" cy="116320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7" name="TextBox 330">
            <a:extLst>
              <a:ext uri="{FF2B5EF4-FFF2-40B4-BE49-F238E27FC236}">
                <a16:creationId xmlns:a16="http://schemas.microsoft.com/office/drawing/2014/main" id="{C61119BC-BE33-A459-580F-CF7C6BC8DC61}"/>
              </a:ext>
            </a:extLst>
          </p:cNvPr>
          <p:cNvSpPr txBox="1"/>
          <p:nvPr/>
        </p:nvSpPr>
        <p:spPr>
          <a:xfrm>
            <a:off x="4290427" y="2826837"/>
            <a:ext cx="582613" cy="338137"/>
          </a:xfrm>
          <a:prstGeom prst="rect">
            <a:avLst/>
          </a:prstGeom>
          <a:noFill/>
        </p:spPr>
        <p:txBody>
          <a:bodyPr wrap="none">
            <a:spAutoFit/>
          </a:bodyPr>
          <a:lstStyle/>
          <a:p>
            <a:pPr eaLnBrk="1" hangingPunct="1">
              <a:defRPr/>
            </a:pPr>
            <a:r>
              <a:rPr lang="en-GB" sz="1600" dirty="0">
                <a:latin typeface="+mn-lt"/>
              </a:rPr>
              <a:t>data</a:t>
            </a:r>
          </a:p>
        </p:txBody>
      </p:sp>
      <p:grpSp>
        <p:nvGrpSpPr>
          <p:cNvPr id="178" name="Group 159">
            <a:extLst>
              <a:ext uri="{FF2B5EF4-FFF2-40B4-BE49-F238E27FC236}">
                <a16:creationId xmlns:a16="http://schemas.microsoft.com/office/drawing/2014/main" id="{8785BBFD-29C9-DB81-B06C-293E32663BD9}"/>
              </a:ext>
            </a:extLst>
          </p:cNvPr>
          <p:cNvGrpSpPr>
            <a:grpSpLocks/>
          </p:cNvGrpSpPr>
          <p:nvPr/>
        </p:nvGrpSpPr>
        <p:grpSpPr bwMode="auto">
          <a:xfrm>
            <a:off x="1990140" y="3988887"/>
            <a:ext cx="3449637" cy="2393950"/>
            <a:chOff x="179388" y="4037330"/>
            <a:chExt cx="3449637" cy="2393633"/>
          </a:xfrm>
        </p:grpSpPr>
        <p:sp>
          <p:nvSpPr>
            <p:cNvPr id="179" name="Rounded Rectangle 16">
              <a:extLst>
                <a:ext uri="{FF2B5EF4-FFF2-40B4-BE49-F238E27FC236}">
                  <a16:creationId xmlns:a16="http://schemas.microsoft.com/office/drawing/2014/main" id="{BCA10626-C240-38B9-AD05-48BF27F4DCB7}"/>
                </a:ext>
              </a:extLst>
            </p:cNvPr>
            <p:cNvSpPr>
              <a:spLocks noChangeArrowheads="1"/>
            </p:cNvSpPr>
            <p:nvPr/>
          </p:nvSpPr>
          <p:spPr bwMode="auto">
            <a:xfrm>
              <a:off x="179388" y="5157788"/>
              <a:ext cx="641350" cy="431800"/>
            </a:xfrm>
            <a:prstGeom prst="roundRect">
              <a:avLst>
                <a:gd name="adj" fmla="val 16667"/>
              </a:avLst>
            </a:prstGeom>
            <a:solidFill>
              <a:schemeClr val="accent1">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a:latin typeface="Lucida Grande" pitchFamily="84" charset="0"/>
                  <a:cs typeface="ヒラギノ角ゴ Pro W3"/>
                </a:rPr>
                <a:t>FE</a:t>
              </a:r>
            </a:p>
          </p:txBody>
        </p:sp>
        <p:sp>
          <p:nvSpPr>
            <p:cNvPr id="180" name="TextBox 7">
              <a:extLst>
                <a:ext uri="{FF2B5EF4-FFF2-40B4-BE49-F238E27FC236}">
                  <a16:creationId xmlns:a16="http://schemas.microsoft.com/office/drawing/2014/main" id="{CE36A3EA-F61D-F86E-7D86-0DD10D5954ED}"/>
                </a:ext>
              </a:extLst>
            </p:cNvPr>
            <p:cNvSpPr txBox="1">
              <a:spLocks noChangeArrowheads="1"/>
            </p:cNvSpPr>
            <p:nvPr/>
          </p:nvSpPr>
          <p:spPr bwMode="auto">
            <a:xfrm>
              <a:off x="204788" y="5969000"/>
              <a:ext cx="64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200">
                  <a:latin typeface="Lucida Grande" pitchFamily="84" charset="0"/>
                  <a:cs typeface="ヒラギノ角ゴ Pro W3"/>
                </a:rPr>
                <a:t>ASIC/ADC</a:t>
              </a:r>
            </a:p>
          </p:txBody>
        </p:sp>
        <p:sp>
          <p:nvSpPr>
            <p:cNvPr id="181" name="Up-Down Arrow 21">
              <a:extLst>
                <a:ext uri="{FF2B5EF4-FFF2-40B4-BE49-F238E27FC236}">
                  <a16:creationId xmlns:a16="http://schemas.microsoft.com/office/drawing/2014/main" id="{A2699506-A2DC-7051-67AE-E92F1AAAFD3E}"/>
                </a:ext>
              </a:extLst>
            </p:cNvPr>
            <p:cNvSpPr>
              <a:spLocks noChangeArrowheads="1"/>
            </p:cNvSpPr>
            <p:nvPr/>
          </p:nvSpPr>
          <p:spPr bwMode="auto">
            <a:xfrm>
              <a:off x="447675" y="5589588"/>
              <a:ext cx="163513" cy="379412"/>
            </a:xfrm>
            <a:prstGeom prst="upDownArrow">
              <a:avLst>
                <a:gd name="adj1" fmla="val 50000"/>
                <a:gd name="adj2" fmla="val 50361"/>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82" name="Rounded Rectangle 11">
              <a:extLst>
                <a:ext uri="{FF2B5EF4-FFF2-40B4-BE49-F238E27FC236}">
                  <a16:creationId xmlns:a16="http://schemas.microsoft.com/office/drawing/2014/main" id="{DAB7E93E-2CF7-EDF6-7EC6-4D600D192A0A}"/>
                </a:ext>
              </a:extLst>
            </p:cNvPr>
            <p:cNvSpPr>
              <a:spLocks noChangeArrowheads="1"/>
            </p:cNvSpPr>
            <p:nvPr/>
          </p:nvSpPr>
          <p:spPr bwMode="auto">
            <a:xfrm>
              <a:off x="288925" y="5084763"/>
              <a:ext cx="195263"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83" name="Rounded Rectangle 34">
              <a:extLst>
                <a:ext uri="{FF2B5EF4-FFF2-40B4-BE49-F238E27FC236}">
                  <a16:creationId xmlns:a16="http://schemas.microsoft.com/office/drawing/2014/main" id="{B3709625-F549-513E-E834-44724032CEA1}"/>
                </a:ext>
              </a:extLst>
            </p:cNvPr>
            <p:cNvSpPr>
              <a:spLocks noChangeArrowheads="1"/>
            </p:cNvSpPr>
            <p:nvPr/>
          </p:nvSpPr>
          <p:spPr bwMode="auto">
            <a:xfrm>
              <a:off x="530225" y="5084763"/>
              <a:ext cx="195263"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84" name="Rounded Rectangle 35">
              <a:extLst>
                <a:ext uri="{FF2B5EF4-FFF2-40B4-BE49-F238E27FC236}">
                  <a16:creationId xmlns:a16="http://schemas.microsoft.com/office/drawing/2014/main" id="{75825AA8-6C65-AB84-5676-EC5F2FBF0C95}"/>
                </a:ext>
              </a:extLst>
            </p:cNvPr>
            <p:cNvSpPr>
              <a:spLocks noChangeArrowheads="1"/>
            </p:cNvSpPr>
            <p:nvPr/>
          </p:nvSpPr>
          <p:spPr bwMode="auto">
            <a:xfrm>
              <a:off x="982663" y="5157788"/>
              <a:ext cx="639762" cy="431800"/>
            </a:xfrm>
            <a:prstGeom prst="roundRect">
              <a:avLst>
                <a:gd name="adj" fmla="val 16667"/>
              </a:avLst>
            </a:prstGeom>
            <a:solidFill>
              <a:schemeClr val="accent1">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a:latin typeface="Lucida Grande" pitchFamily="84" charset="0"/>
                  <a:cs typeface="ヒラギノ角ゴ Pro W3"/>
                </a:rPr>
                <a:t>FE</a:t>
              </a:r>
            </a:p>
          </p:txBody>
        </p:sp>
        <p:sp>
          <p:nvSpPr>
            <p:cNvPr id="185" name="TextBox 36">
              <a:extLst>
                <a:ext uri="{FF2B5EF4-FFF2-40B4-BE49-F238E27FC236}">
                  <a16:creationId xmlns:a16="http://schemas.microsoft.com/office/drawing/2014/main" id="{19969478-9329-D201-92B9-ED40703615B2}"/>
                </a:ext>
              </a:extLst>
            </p:cNvPr>
            <p:cNvSpPr txBox="1">
              <a:spLocks noChangeArrowheads="1"/>
            </p:cNvSpPr>
            <p:nvPr/>
          </p:nvSpPr>
          <p:spPr bwMode="auto">
            <a:xfrm>
              <a:off x="1008063" y="5969000"/>
              <a:ext cx="64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200">
                  <a:latin typeface="Lucida Grande" pitchFamily="84" charset="0"/>
                  <a:cs typeface="ヒラギノ角ゴ Pro W3"/>
                </a:rPr>
                <a:t>ASIC/ADC</a:t>
              </a:r>
            </a:p>
          </p:txBody>
        </p:sp>
        <p:sp>
          <p:nvSpPr>
            <p:cNvPr id="186" name="Up-Down Arrow 37">
              <a:extLst>
                <a:ext uri="{FF2B5EF4-FFF2-40B4-BE49-F238E27FC236}">
                  <a16:creationId xmlns:a16="http://schemas.microsoft.com/office/drawing/2014/main" id="{2B2EC88A-8DD9-A5D2-FFCF-64EEEA6BAA10}"/>
                </a:ext>
              </a:extLst>
            </p:cNvPr>
            <p:cNvSpPr>
              <a:spLocks noChangeArrowheads="1"/>
            </p:cNvSpPr>
            <p:nvPr/>
          </p:nvSpPr>
          <p:spPr bwMode="auto">
            <a:xfrm>
              <a:off x="1249363" y="5589588"/>
              <a:ext cx="165100" cy="379412"/>
            </a:xfrm>
            <a:prstGeom prst="upDownArrow">
              <a:avLst>
                <a:gd name="adj1" fmla="val 50000"/>
                <a:gd name="adj2" fmla="val 4987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87" name="Rounded Rectangle 38">
              <a:extLst>
                <a:ext uri="{FF2B5EF4-FFF2-40B4-BE49-F238E27FC236}">
                  <a16:creationId xmlns:a16="http://schemas.microsoft.com/office/drawing/2014/main" id="{FD98C43A-64F6-8079-47E2-CA233A5A3D89}"/>
                </a:ext>
              </a:extLst>
            </p:cNvPr>
            <p:cNvSpPr>
              <a:spLocks noChangeArrowheads="1"/>
            </p:cNvSpPr>
            <p:nvPr/>
          </p:nvSpPr>
          <p:spPr bwMode="auto">
            <a:xfrm>
              <a:off x="1092200" y="5084763"/>
              <a:ext cx="195263"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88" name="Rounded Rectangle 39">
              <a:extLst>
                <a:ext uri="{FF2B5EF4-FFF2-40B4-BE49-F238E27FC236}">
                  <a16:creationId xmlns:a16="http://schemas.microsoft.com/office/drawing/2014/main" id="{677D28D6-D433-E7CB-48F6-79BE1F5D858C}"/>
                </a:ext>
              </a:extLst>
            </p:cNvPr>
            <p:cNvSpPr>
              <a:spLocks noChangeArrowheads="1"/>
            </p:cNvSpPr>
            <p:nvPr/>
          </p:nvSpPr>
          <p:spPr bwMode="auto">
            <a:xfrm>
              <a:off x="1333500" y="5084763"/>
              <a:ext cx="195263"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89" name="Rounded Rectangle 40">
              <a:extLst>
                <a:ext uri="{FF2B5EF4-FFF2-40B4-BE49-F238E27FC236}">
                  <a16:creationId xmlns:a16="http://schemas.microsoft.com/office/drawing/2014/main" id="{315C3DB8-0722-E0C2-F2D7-944851106F3E}"/>
                </a:ext>
              </a:extLst>
            </p:cNvPr>
            <p:cNvSpPr>
              <a:spLocks noChangeArrowheads="1"/>
            </p:cNvSpPr>
            <p:nvPr/>
          </p:nvSpPr>
          <p:spPr bwMode="auto">
            <a:xfrm>
              <a:off x="1828800" y="5157788"/>
              <a:ext cx="641350" cy="431800"/>
            </a:xfrm>
            <a:prstGeom prst="roundRect">
              <a:avLst>
                <a:gd name="adj" fmla="val 16667"/>
              </a:avLst>
            </a:prstGeom>
            <a:solidFill>
              <a:schemeClr val="accent1">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dirty="0">
                  <a:latin typeface="Lucida Grande" pitchFamily="84" charset="0"/>
                  <a:cs typeface="ヒラギノ角ゴ Pro W3"/>
                </a:rPr>
                <a:t>FE</a:t>
              </a:r>
            </a:p>
          </p:txBody>
        </p:sp>
        <p:sp>
          <p:nvSpPr>
            <p:cNvPr id="190" name="TextBox 41">
              <a:extLst>
                <a:ext uri="{FF2B5EF4-FFF2-40B4-BE49-F238E27FC236}">
                  <a16:creationId xmlns:a16="http://schemas.microsoft.com/office/drawing/2014/main" id="{3FB33246-F326-EFF1-1DCA-6D9866AC8629}"/>
                </a:ext>
              </a:extLst>
            </p:cNvPr>
            <p:cNvSpPr txBox="1">
              <a:spLocks noChangeArrowheads="1"/>
            </p:cNvSpPr>
            <p:nvPr/>
          </p:nvSpPr>
          <p:spPr bwMode="auto">
            <a:xfrm>
              <a:off x="1855788" y="5969000"/>
              <a:ext cx="64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200">
                  <a:latin typeface="Lucida Grande" pitchFamily="84" charset="0"/>
                  <a:cs typeface="ヒラギノ角ゴ Pro W3"/>
                </a:rPr>
                <a:t>ASIC/ADC</a:t>
              </a:r>
            </a:p>
          </p:txBody>
        </p:sp>
        <p:sp>
          <p:nvSpPr>
            <p:cNvPr id="191" name="Up-Down Arrow 42">
              <a:extLst>
                <a:ext uri="{FF2B5EF4-FFF2-40B4-BE49-F238E27FC236}">
                  <a16:creationId xmlns:a16="http://schemas.microsoft.com/office/drawing/2014/main" id="{DF2A161A-309F-ADD9-E4B2-AD4219EC7016}"/>
                </a:ext>
              </a:extLst>
            </p:cNvPr>
            <p:cNvSpPr>
              <a:spLocks noChangeArrowheads="1"/>
            </p:cNvSpPr>
            <p:nvPr/>
          </p:nvSpPr>
          <p:spPr bwMode="auto">
            <a:xfrm>
              <a:off x="2097088" y="5589588"/>
              <a:ext cx="165100" cy="379412"/>
            </a:xfrm>
            <a:prstGeom prst="upDownArrow">
              <a:avLst>
                <a:gd name="adj1" fmla="val 50000"/>
                <a:gd name="adj2" fmla="val 4987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92" name="Rounded Rectangle 43">
              <a:extLst>
                <a:ext uri="{FF2B5EF4-FFF2-40B4-BE49-F238E27FC236}">
                  <a16:creationId xmlns:a16="http://schemas.microsoft.com/office/drawing/2014/main" id="{0611DDA4-46CE-79CA-F643-276F1EB75DC1}"/>
                </a:ext>
              </a:extLst>
            </p:cNvPr>
            <p:cNvSpPr>
              <a:spLocks noChangeArrowheads="1"/>
            </p:cNvSpPr>
            <p:nvPr/>
          </p:nvSpPr>
          <p:spPr bwMode="auto">
            <a:xfrm>
              <a:off x="1938338" y="5084763"/>
              <a:ext cx="195262"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93" name="Rounded Rectangle 44">
              <a:extLst>
                <a:ext uri="{FF2B5EF4-FFF2-40B4-BE49-F238E27FC236}">
                  <a16:creationId xmlns:a16="http://schemas.microsoft.com/office/drawing/2014/main" id="{21BEED1F-A8AD-97B1-2FA4-61BBBD381A02}"/>
                </a:ext>
              </a:extLst>
            </p:cNvPr>
            <p:cNvSpPr>
              <a:spLocks noChangeArrowheads="1"/>
            </p:cNvSpPr>
            <p:nvPr/>
          </p:nvSpPr>
          <p:spPr bwMode="auto">
            <a:xfrm>
              <a:off x="2179638" y="5084763"/>
              <a:ext cx="195262"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94" name="Rounded Rectangle 45">
              <a:extLst>
                <a:ext uri="{FF2B5EF4-FFF2-40B4-BE49-F238E27FC236}">
                  <a16:creationId xmlns:a16="http://schemas.microsoft.com/office/drawing/2014/main" id="{7249E7D5-697F-50C3-00D5-6B3384C23786}"/>
                </a:ext>
              </a:extLst>
            </p:cNvPr>
            <p:cNvSpPr>
              <a:spLocks noChangeArrowheads="1"/>
            </p:cNvSpPr>
            <p:nvPr/>
          </p:nvSpPr>
          <p:spPr bwMode="auto">
            <a:xfrm>
              <a:off x="2955925" y="5157788"/>
              <a:ext cx="639763" cy="431800"/>
            </a:xfrm>
            <a:prstGeom prst="roundRect">
              <a:avLst>
                <a:gd name="adj" fmla="val 16667"/>
              </a:avLst>
            </a:prstGeom>
            <a:solidFill>
              <a:schemeClr val="accent1">
                <a:lumMod val="60000"/>
                <a:lumOff val="4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a:latin typeface="Lucida Grande" pitchFamily="84" charset="0"/>
                  <a:cs typeface="ヒラギノ角ゴ Pro W3"/>
                </a:rPr>
                <a:t>FE</a:t>
              </a:r>
            </a:p>
          </p:txBody>
        </p:sp>
        <p:sp>
          <p:nvSpPr>
            <p:cNvPr id="195" name="TextBox 46">
              <a:extLst>
                <a:ext uri="{FF2B5EF4-FFF2-40B4-BE49-F238E27FC236}">
                  <a16:creationId xmlns:a16="http://schemas.microsoft.com/office/drawing/2014/main" id="{8D1D8042-B9FA-688D-81D4-0EFC54CEAC4A}"/>
                </a:ext>
              </a:extLst>
            </p:cNvPr>
            <p:cNvSpPr txBox="1">
              <a:spLocks noChangeArrowheads="1"/>
            </p:cNvSpPr>
            <p:nvPr/>
          </p:nvSpPr>
          <p:spPr bwMode="auto">
            <a:xfrm>
              <a:off x="2981325" y="5969000"/>
              <a:ext cx="64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200">
                  <a:latin typeface="Lucida Grande" pitchFamily="84" charset="0"/>
                  <a:cs typeface="ヒラギノ角ゴ Pro W3"/>
                </a:rPr>
                <a:t>ASIC/ADC</a:t>
              </a:r>
            </a:p>
          </p:txBody>
        </p:sp>
        <p:sp>
          <p:nvSpPr>
            <p:cNvPr id="196" name="Up-Down Arrow 47">
              <a:extLst>
                <a:ext uri="{FF2B5EF4-FFF2-40B4-BE49-F238E27FC236}">
                  <a16:creationId xmlns:a16="http://schemas.microsoft.com/office/drawing/2014/main" id="{5C841919-4369-B8E0-5134-22E4F600E923}"/>
                </a:ext>
              </a:extLst>
            </p:cNvPr>
            <p:cNvSpPr>
              <a:spLocks noChangeArrowheads="1"/>
            </p:cNvSpPr>
            <p:nvPr/>
          </p:nvSpPr>
          <p:spPr bwMode="auto">
            <a:xfrm>
              <a:off x="3222625" y="5589588"/>
              <a:ext cx="165100" cy="379412"/>
            </a:xfrm>
            <a:prstGeom prst="upDownArrow">
              <a:avLst>
                <a:gd name="adj1" fmla="val 50000"/>
                <a:gd name="adj2" fmla="val 4987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97" name="Rounded Rectangle 48">
              <a:extLst>
                <a:ext uri="{FF2B5EF4-FFF2-40B4-BE49-F238E27FC236}">
                  <a16:creationId xmlns:a16="http://schemas.microsoft.com/office/drawing/2014/main" id="{1B07B089-6A10-A805-87E4-3C0825F15A99}"/>
                </a:ext>
              </a:extLst>
            </p:cNvPr>
            <p:cNvSpPr>
              <a:spLocks noChangeArrowheads="1"/>
            </p:cNvSpPr>
            <p:nvPr/>
          </p:nvSpPr>
          <p:spPr bwMode="auto">
            <a:xfrm>
              <a:off x="3065463" y="5084763"/>
              <a:ext cx="195262"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98" name="Rounded Rectangle 49">
              <a:extLst>
                <a:ext uri="{FF2B5EF4-FFF2-40B4-BE49-F238E27FC236}">
                  <a16:creationId xmlns:a16="http://schemas.microsoft.com/office/drawing/2014/main" id="{296F6ADB-0AF0-EB6D-476B-9DC67C55A2C4}"/>
                </a:ext>
              </a:extLst>
            </p:cNvPr>
            <p:cNvSpPr>
              <a:spLocks noChangeArrowheads="1"/>
            </p:cNvSpPr>
            <p:nvPr/>
          </p:nvSpPr>
          <p:spPr bwMode="auto">
            <a:xfrm>
              <a:off x="3306763" y="5084763"/>
              <a:ext cx="195262"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grpSp>
          <p:nvGrpSpPr>
            <p:cNvPr id="199" name="Group 68">
              <a:extLst>
                <a:ext uri="{FF2B5EF4-FFF2-40B4-BE49-F238E27FC236}">
                  <a16:creationId xmlns:a16="http://schemas.microsoft.com/office/drawing/2014/main" id="{BB2632B6-3A01-432B-3E0F-A9B107F1F0D9}"/>
                </a:ext>
              </a:extLst>
            </p:cNvPr>
            <p:cNvGrpSpPr>
              <a:grpSpLocks/>
            </p:cNvGrpSpPr>
            <p:nvPr/>
          </p:nvGrpSpPr>
          <p:grpSpPr bwMode="auto">
            <a:xfrm flipH="1">
              <a:off x="593725" y="4873625"/>
              <a:ext cx="655638" cy="206375"/>
              <a:chOff x="683568" y="4927069"/>
              <a:chExt cx="443470" cy="148778"/>
            </a:xfrm>
          </p:grpSpPr>
          <p:cxnSp>
            <p:nvCxnSpPr>
              <p:cNvPr id="221" name="Straight Connector 69">
                <a:extLst>
                  <a:ext uri="{FF2B5EF4-FFF2-40B4-BE49-F238E27FC236}">
                    <a16:creationId xmlns:a16="http://schemas.microsoft.com/office/drawing/2014/main" id="{9B51EFA7-5382-2CDA-48D3-E4D1A88B319D}"/>
                  </a:ext>
                </a:extLst>
              </p:cNvPr>
              <p:cNvCxnSpPr>
                <a:cxnSpLocks noChangeShapeType="1"/>
              </p:cNvCxnSpPr>
              <p:nvPr/>
            </p:nvCxnSpPr>
            <p:spPr bwMode="auto">
              <a:xfrm flipV="1">
                <a:off x="683568" y="4927217"/>
                <a:ext cx="0" cy="148759"/>
              </a:xfrm>
              <a:prstGeom prst="line">
                <a:avLst/>
              </a:prstGeom>
              <a:noFill/>
              <a:ln w="19050" algn="ctr">
                <a:solidFill>
                  <a:schemeClr val="accent6"/>
                </a:solidFill>
                <a:round/>
                <a:headEnd/>
                <a:tailEnd/>
              </a:ln>
            </p:spPr>
          </p:cxnSp>
          <p:cxnSp>
            <p:nvCxnSpPr>
              <p:cNvPr id="222" name="Straight Connector 70">
                <a:extLst>
                  <a:ext uri="{FF2B5EF4-FFF2-40B4-BE49-F238E27FC236}">
                    <a16:creationId xmlns:a16="http://schemas.microsoft.com/office/drawing/2014/main" id="{4D13A7EE-DA30-C0BF-D587-E85B65FA5670}"/>
                  </a:ext>
                </a:extLst>
              </p:cNvPr>
              <p:cNvCxnSpPr>
                <a:cxnSpLocks noChangeShapeType="1"/>
              </p:cNvCxnSpPr>
              <p:nvPr/>
            </p:nvCxnSpPr>
            <p:spPr bwMode="auto">
              <a:xfrm>
                <a:off x="683568" y="4927217"/>
                <a:ext cx="443470" cy="0"/>
              </a:xfrm>
              <a:prstGeom prst="line">
                <a:avLst/>
              </a:prstGeom>
              <a:noFill/>
              <a:ln w="19050" algn="ctr">
                <a:solidFill>
                  <a:schemeClr val="accent6"/>
                </a:solidFill>
                <a:round/>
                <a:headEnd/>
                <a:tailEnd/>
              </a:ln>
            </p:spPr>
          </p:cxnSp>
          <p:cxnSp>
            <p:nvCxnSpPr>
              <p:cNvPr id="223" name="Straight Connector 71">
                <a:extLst>
                  <a:ext uri="{FF2B5EF4-FFF2-40B4-BE49-F238E27FC236}">
                    <a16:creationId xmlns:a16="http://schemas.microsoft.com/office/drawing/2014/main" id="{363F6F6B-1EA2-A071-20D5-A45DBE76060E}"/>
                  </a:ext>
                </a:extLst>
              </p:cNvPr>
              <p:cNvCxnSpPr>
                <a:cxnSpLocks noChangeShapeType="1"/>
              </p:cNvCxnSpPr>
              <p:nvPr/>
            </p:nvCxnSpPr>
            <p:spPr bwMode="auto">
              <a:xfrm flipV="1">
                <a:off x="1127038" y="4927217"/>
                <a:ext cx="0" cy="148759"/>
              </a:xfrm>
              <a:prstGeom prst="line">
                <a:avLst/>
              </a:prstGeom>
              <a:noFill/>
              <a:ln w="19050" algn="ctr">
                <a:solidFill>
                  <a:schemeClr val="accent6"/>
                </a:solidFill>
                <a:round/>
                <a:headEnd type="triangle" w="med" len="med"/>
                <a:tailEnd/>
              </a:ln>
            </p:spPr>
          </p:cxnSp>
        </p:grpSp>
        <p:grpSp>
          <p:nvGrpSpPr>
            <p:cNvPr id="200" name="Group 72">
              <a:extLst>
                <a:ext uri="{FF2B5EF4-FFF2-40B4-BE49-F238E27FC236}">
                  <a16:creationId xmlns:a16="http://schemas.microsoft.com/office/drawing/2014/main" id="{CBE32026-129E-BA44-13ED-6163C0123987}"/>
                </a:ext>
              </a:extLst>
            </p:cNvPr>
            <p:cNvGrpSpPr>
              <a:grpSpLocks/>
            </p:cNvGrpSpPr>
            <p:nvPr/>
          </p:nvGrpSpPr>
          <p:grpSpPr bwMode="auto">
            <a:xfrm flipH="1">
              <a:off x="1417638" y="4868863"/>
              <a:ext cx="655637" cy="206375"/>
              <a:chOff x="683568" y="4927069"/>
              <a:chExt cx="443470" cy="148778"/>
            </a:xfrm>
          </p:grpSpPr>
          <p:cxnSp>
            <p:nvCxnSpPr>
              <p:cNvPr id="218" name="Straight Connector 73">
                <a:extLst>
                  <a:ext uri="{FF2B5EF4-FFF2-40B4-BE49-F238E27FC236}">
                    <a16:creationId xmlns:a16="http://schemas.microsoft.com/office/drawing/2014/main" id="{D89F1FD0-1DDE-3E3F-939C-8ACB7EA06FBC}"/>
                  </a:ext>
                </a:extLst>
              </p:cNvPr>
              <p:cNvCxnSpPr>
                <a:cxnSpLocks noChangeShapeType="1"/>
              </p:cNvCxnSpPr>
              <p:nvPr/>
            </p:nvCxnSpPr>
            <p:spPr bwMode="auto">
              <a:xfrm flipV="1">
                <a:off x="683568" y="4927218"/>
                <a:ext cx="0" cy="148759"/>
              </a:xfrm>
              <a:prstGeom prst="line">
                <a:avLst/>
              </a:prstGeom>
              <a:noFill/>
              <a:ln w="19050" algn="ctr">
                <a:solidFill>
                  <a:schemeClr val="accent6"/>
                </a:solidFill>
                <a:round/>
                <a:headEnd/>
                <a:tailEnd/>
              </a:ln>
            </p:spPr>
          </p:cxnSp>
          <p:cxnSp>
            <p:nvCxnSpPr>
              <p:cNvPr id="219" name="Straight Connector 74">
                <a:extLst>
                  <a:ext uri="{FF2B5EF4-FFF2-40B4-BE49-F238E27FC236}">
                    <a16:creationId xmlns:a16="http://schemas.microsoft.com/office/drawing/2014/main" id="{48ECC684-90A7-DC58-39BF-290A8D7E7DC1}"/>
                  </a:ext>
                </a:extLst>
              </p:cNvPr>
              <p:cNvCxnSpPr>
                <a:cxnSpLocks noChangeShapeType="1"/>
              </p:cNvCxnSpPr>
              <p:nvPr/>
            </p:nvCxnSpPr>
            <p:spPr bwMode="auto">
              <a:xfrm>
                <a:off x="683568" y="4927218"/>
                <a:ext cx="443470" cy="0"/>
              </a:xfrm>
              <a:prstGeom prst="line">
                <a:avLst/>
              </a:prstGeom>
              <a:noFill/>
              <a:ln w="19050" algn="ctr">
                <a:solidFill>
                  <a:schemeClr val="accent6"/>
                </a:solidFill>
                <a:round/>
                <a:headEnd/>
                <a:tailEnd/>
              </a:ln>
            </p:spPr>
          </p:cxnSp>
          <p:cxnSp>
            <p:nvCxnSpPr>
              <p:cNvPr id="220" name="Straight Connector 75">
                <a:extLst>
                  <a:ext uri="{FF2B5EF4-FFF2-40B4-BE49-F238E27FC236}">
                    <a16:creationId xmlns:a16="http://schemas.microsoft.com/office/drawing/2014/main" id="{FF781A42-B704-C59E-23DE-3F67AB431EAD}"/>
                  </a:ext>
                </a:extLst>
              </p:cNvPr>
              <p:cNvCxnSpPr>
                <a:cxnSpLocks noChangeShapeType="1"/>
              </p:cNvCxnSpPr>
              <p:nvPr/>
            </p:nvCxnSpPr>
            <p:spPr bwMode="auto">
              <a:xfrm flipV="1">
                <a:off x="1127038" y="4927218"/>
                <a:ext cx="0" cy="148759"/>
              </a:xfrm>
              <a:prstGeom prst="line">
                <a:avLst/>
              </a:prstGeom>
              <a:noFill/>
              <a:ln w="19050" algn="ctr">
                <a:solidFill>
                  <a:schemeClr val="accent6"/>
                </a:solidFill>
                <a:round/>
                <a:headEnd type="triangle" w="med" len="med"/>
                <a:tailEnd/>
              </a:ln>
            </p:spPr>
          </p:cxnSp>
        </p:grpSp>
        <p:grpSp>
          <p:nvGrpSpPr>
            <p:cNvPr id="201" name="Group 77">
              <a:extLst>
                <a:ext uri="{FF2B5EF4-FFF2-40B4-BE49-F238E27FC236}">
                  <a16:creationId xmlns:a16="http://schemas.microsoft.com/office/drawing/2014/main" id="{BAE22A55-71A9-F524-60B9-BE0275C515BD}"/>
                </a:ext>
              </a:extLst>
            </p:cNvPr>
            <p:cNvGrpSpPr>
              <a:grpSpLocks/>
            </p:cNvGrpSpPr>
            <p:nvPr/>
          </p:nvGrpSpPr>
          <p:grpSpPr bwMode="auto">
            <a:xfrm flipH="1">
              <a:off x="2225040" y="4865053"/>
              <a:ext cx="1012825" cy="206375"/>
              <a:chOff x="2309127" y="4926090"/>
              <a:chExt cx="794135" cy="148778"/>
            </a:xfrm>
          </p:grpSpPr>
          <p:cxnSp>
            <p:nvCxnSpPr>
              <p:cNvPr id="215" name="Straight Connector 78">
                <a:extLst>
                  <a:ext uri="{FF2B5EF4-FFF2-40B4-BE49-F238E27FC236}">
                    <a16:creationId xmlns:a16="http://schemas.microsoft.com/office/drawing/2014/main" id="{64509E9E-C2B1-974F-0186-4D3084C9870F}"/>
                  </a:ext>
                </a:extLst>
              </p:cNvPr>
              <p:cNvCxnSpPr>
                <a:cxnSpLocks noChangeShapeType="1"/>
              </p:cNvCxnSpPr>
              <p:nvPr/>
            </p:nvCxnSpPr>
            <p:spPr bwMode="auto">
              <a:xfrm flipV="1">
                <a:off x="2308629" y="4925552"/>
                <a:ext cx="0" cy="148759"/>
              </a:xfrm>
              <a:prstGeom prst="line">
                <a:avLst/>
              </a:prstGeom>
              <a:noFill/>
              <a:ln w="19050" algn="ctr">
                <a:solidFill>
                  <a:schemeClr val="accent6"/>
                </a:solidFill>
                <a:round/>
                <a:headEnd/>
                <a:tailEnd/>
              </a:ln>
            </p:spPr>
          </p:cxnSp>
          <p:cxnSp>
            <p:nvCxnSpPr>
              <p:cNvPr id="216" name="Straight Connector 79">
                <a:extLst>
                  <a:ext uri="{FF2B5EF4-FFF2-40B4-BE49-F238E27FC236}">
                    <a16:creationId xmlns:a16="http://schemas.microsoft.com/office/drawing/2014/main" id="{1582F311-E374-D30F-DE0E-B39B21B8CCB8}"/>
                  </a:ext>
                </a:extLst>
              </p:cNvPr>
              <p:cNvCxnSpPr>
                <a:cxnSpLocks noChangeShapeType="1"/>
              </p:cNvCxnSpPr>
              <p:nvPr/>
            </p:nvCxnSpPr>
            <p:spPr bwMode="auto">
              <a:xfrm flipV="1">
                <a:off x="2308629" y="4925552"/>
                <a:ext cx="794135" cy="0"/>
              </a:xfrm>
              <a:prstGeom prst="line">
                <a:avLst/>
              </a:prstGeom>
              <a:noFill/>
              <a:ln w="19050" algn="ctr">
                <a:solidFill>
                  <a:schemeClr val="accent6"/>
                </a:solidFill>
                <a:prstDash val="dash"/>
                <a:round/>
                <a:headEnd/>
                <a:tailEnd/>
              </a:ln>
            </p:spPr>
          </p:cxnSp>
          <p:cxnSp>
            <p:nvCxnSpPr>
              <p:cNvPr id="217" name="Straight Connector 80">
                <a:extLst>
                  <a:ext uri="{FF2B5EF4-FFF2-40B4-BE49-F238E27FC236}">
                    <a16:creationId xmlns:a16="http://schemas.microsoft.com/office/drawing/2014/main" id="{2F534874-7D00-BD8B-A27C-09AD1CEDAC05}"/>
                  </a:ext>
                </a:extLst>
              </p:cNvPr>
              <p:cNvCxnSpPr>
                <a:cxnSpLocks noChangeShapeType="1"/>
              </p:cNvCxnSpPr>
              <p:nvPr/>
            </p:nvCxnSpPr>
            <p:spPr bwMode="auto">
              <a:xfrm flipV="1">
                <a:off x="3102764" y="4925552"/>
                <a:ext cx="0" cy="148759"/>
              </a:xfrm>
              <a:prstGeom prst="line">
                <a:avLst/>
              </a:prstGeom>
              <a:noFill/>
              <a:ln w="19050" algn="ctr">
                <a:solidFill>
                  <a:schemeClr val="accent6"/>
                </a:solidFill>
                <a:round/>
                <a:headEnd type="triangle" w="med" len="med"/>
                <a:tailEnd/>
              </a:ln>
            </p:spPr>
          </p:cxnSp>
        </p:grpSp>
        <p:cxnSp>
          <p:nvCxnSpPr>
            <p:cNvPr id="202" name="Straight Connector 14347">
              <a:extLst>
                <a:ext uri="{FF2B5EF4-FFF2-40B4-BE49-F238E27FC236}">
                  <a16:creationId xmlns:a16="http://schemas.microsoft.com/office/drawing/2014/main" id="{2307BADA-E28A-28C4-7F88-59E9DB29823F}"/>
                </a:ext>
              </a:extLst>
            </p:cNvPr>
            <p:cNvCxnSpPr/>
            <p:nvPr/>
          </p:nvCxnSpPr>
          <p:spPr bwMode="auto">
            <a:xfrm flipV="1">
              <a:off x="354013" y="4446851"/>
              <a:ext cx="4762" cy="638090"/>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203" name="Straight Connector 14349">
              <a:extLst>
                <a:ext uri="{FF2B5EF4-FFF2-40B4-BE49-F238E27FC236}">
                  <a16:creationId xmlns:a16="http://schemas.microsoft.com/office/drawing/2014/main" id="{0AD09974-480E-A2E7-392E-6A85EBC749CA}"/>
                </a:ext>
              </a:extLst>
            </p:cNvPr>
            <p:cNvCxnSpPr/>
            <p:nvPr/>
          </p:nvCxnSpPr>
          <p:spPr bwMode="auto">
            <a:xfrm flipV="1">
              <a:off x="352425" y="4445263"/>
              <a:ext cx="1689100" cy="0"/>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204" name="Straight Connector 14351">
              <a:extLst>
                <a:ext uri="{FF2B5EF4-FFF2-40B4-BE49-F238E27FC236}">
                  <a16:creationId xmlns:a16="http://schemas.microsoft.com/office/drawing/2014/main" id="{606B5275-3D63-1EFA-00FE-113B48A9E963}"/>
                </a:ext>
              </a:extLst>
            </p:cNvPr>
            <p:cNvCxnSpPr/>
            <p:nvPr/>
          </p:nvCxnSpPr>
          <p:spPr bwMode="auto">
            <a:xfrm flipV="1">
              <a:off x="2052638" y="4115107"/>
              <a:ext cx="1587" cy="339680"/>
            </a:xfrm>
            <a:prstGeom prst="line">
              <a:avLst/>
            </a:prstGeom>
            <a:solidFill>
              <a:schemeClr val="accent1"/>
            </a:solidFill>
            <a:ln w="19050" cap="flat" cmpd="sng" algn="ctr">
              <a:solidFill>
                <a:schemeClr val="accent6"/>
              </a:solidFill>
              <a:prstDash val="solid"/>
              <a:round/>
              <a:headEnd type="none" w="med" len="med"/>
              <a:tailEnd type="triangle" w="med" len="med"/>
            </a:ln>
            <a:effectLst/>
          </p:spPr>
        </p:cxnSp>
        <p:sp>
          <p:nvSpPr>
            <p:cNvPr id="205" name="Rounded Rectangle 115">
              <a:extLst>
                <a:ext uri="{FF2B5EF4-FFF2-40B4-BE49-F238E27FC236}">
                  <a16:creationId xmlns:a16="http://schemas.microsoft.com/office/drawing/2014/main" id="{C70AD27E-3C96-9F44-BF2F-343C173E7FAE}"/>
                </a:ext>
              </a:extLst>
            </p:cNvPr>
            <p:cNvSpPr>
              <a:spLocks noChangeArrowheads="1"/>
            </p:cNvSpPr>
            <p:nvPr/>
          </p:nvSpPr>
          <p:spPr bwMode="auto">
            <a:xfrm>
              <a:off x="1983740" y="4037330"/>
              <a:ext cx="195263"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cxnSp>
          <p:nvCxnSpPr>
            <p:cNvPr id="206" name="Straight Connector 180">
              <a:extLst>
                <a:ext uri="{FF2B5EF4-FFF2-40B4-BE49-F238E27FC236}">
                  <a16:creationId xmlns:a16="http://schemas.microsoft.com/office/drawing/2014/main" id="{C52636BA-1366-C2C6-E7CF-2522AEF97850}"/>
                </a:ext>
              </a:extLst>
            </p:cNvPr>
            <p:cNvCxnSpPr/>
            <p:nvPr/>
          </p:nvCxnSpPr>
          <p:spPr bwMode="auto">
            <a:xfrm flipV="1">
              <a:off x="2124075" y="4445263"/>
              <a:ext cx="1295400" cy="6349"/>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207" name="Straight Connector 182">
              <a:extLst>
                <a:ext uri="{FF2B5EF4-FFF2-40B4-BE49-F238E27FC236}">
                  <a16:creationId xmlns:a16="http://schemas.microsoft.com/office/drawing/2014/main" id="{65275033-A7DF-8C69-1E46-8D19AF29445F}"/>
                </a:ext>
              </a:extLst>
            </p:cNvPr>
            <p:cNvCxnSpPr/>
            <p:nvPr/>
          </p:nvCxnSpPr>
          <p:spPr bwMode="auto">
            <a:xfrm flipV="1">
              <a:off x="2116138" y="4138917"/>
              <a:ext cx="1587" cy="319045"/>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208" name="Straight Connector 186">
              <a:extLst>
                <a:ext uri="{FF2B5EF4-FFF2-40B4-BE49-F238E27FC236}">
                  <a16:creationId xmlns:a16="http://schemas.microsoft.com/office/drawing/2014/main" id="{6DFFD22D-41A5-9F10-E528-CE7A09001A76}"/>
                </a:ext>
              </a:extLst>
            </p:cNvPr>
            <p:cNvCxnSpPr/>
            <p:nvPr/>
          </p:nvCxnSpPr>
          <p:spPr bwMode="auto">
            <a:xfrm flipH="1" flipV="1">
              <a:off x="3416300" y="4440502"/>
              <a:ext cx="1588" cy="636503"/>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209" name="Straight Connector 279">
              <a:extLst>
                <a:ext uri="{FF2B5EF4-FFF2-40B4-BE49-F238E27FC236}">
                  <a16:creationId xmlns:a16="http://schemas.microsoft.com/office/drawing/2014/main" id="{EC79E806-1329-ED18-80F1-1157C074524D}"/>
                </a:ext>
              </a:extLst>
            </p:cNvPr>
            <p:cNvCxnSpPr/>
            <p:nvPr/>
          </p:nvCxnSpPr>
          <p:spPr bwMode="auto">
            <a:xfrm flipV="1">
              <a:off x="2124075" y="4581770"/>
              <a:ext cx="1223963" cy="4762"/>
            </a:xfrm>
            <a:prstGeom prst="line">
              <a:avLst/>
            </a:prstGeom>
            <a:solidFill>
              <a:schemeClr val="accent1"/>
            </a:solidFill>
            <a:ln w="19050" cap="flat" cmpd="sng" algn="ctr">
              <a:solidFill>
                <a:schemeClr val="accent3">
                  <a:lumMod val="65000"/>
                </a:schemeClr>
              </a:solidFill>
              <a:prstDash val="solid"/>
              <a:round/>
              <a:headEnd type="none" w="med" len="med"/>
              <a:tailEnd type="none" w="med" len="med"/>
            </a:ln>
            <a:effectLst/>
          </p:spPr>
        </p:cxnSp>
        <p:cxnSp>
          <p:nvCxnSpPr>
            <p:cNvPr id="210" name="Straight Connector 281">
              <a:extLst>
                <a:ext uri="{FF2B5EF4-FFF2-40B4-BE49-F238E27FC236}">
                  <a16:creationId xmlns:a16="http://schemas.microsoft.com/office/drawing/2014/main" id="{A7B29E7A-4715-61FB-1B0B-C46FFC50B55D}"/>
                </a:ext>
              </a:extLst>
            </p:cNvPr>
            <p:cNvCxnSpPr/>
            <p:nvPr/>
          </p:nvCxnSpPr>
          <p:spPr bwMode="auto">
            <a:xfrm flipV="1">
              <a:off x="3346450" y="4577009"/>
              <a:ext cx="6350" cy="476187"/>
            </a:xfrm>
            <a:prstGeom prst="line">
              <a:avLst/>
            </a:prstGeom>
            <a:solidFill>
              <a:schemeClr val="accent1"/>
            </a:solidFill>
            <a:ln w="19050" cap="flat" cmpd="sng" algn="ctr">
              <a:solidFill>
                <a:schemeClr val="accent3">
                  <a:lumMod val="65000"/>
                </a:schemeClr>
              </a:solidFill>
              <a:prstDash val="solid"/>
              <a:round/>
              <a:headEnd type="none" w="med" len="med"/>
              <a:tailEnd type="none" w="med" len="med"/>
            </a:ln>
            <a:effectLst/>
          </p:spPr>
        </p:cxnSp>
        <p:cxnSp>
          <p:nvCxnSpPr>
            <p:cNvPr id="211" name="Straight Connector 78">
              <a:extLst>
                <a:ext uri="{FF2B5EF4-FFF2-40B4-BE49-F238E27FC236}">
                  <a16:creationId xmlns:a16="http://schemas.microsoft.com/office/drawing/2014/main" id="{0D71CADF-2BDD-EE85-B97B-2024236D0F08}"/>
                </a:ext>
              </a:extLst>
            </p:cNvPr>
            <p:cNvCxnSpPr>
              <a:cxnSpLocks noChangeShapeType="1"/>
            </p:cNvCxnSpPr>
            <p:nvPr/>
          </p:nvCxnSpPr>
          <p:spPr bwMode="auto">
            <a:xfrm flipH="1" flipV="1">
              <a:off x="3101975" y="4938911"/>
              <a:ext cx="1588" cy="119046"/>
            </a:xfrm>
            <a:prstGeom prst="line">
              <a:avLst/>
            </a:prstGeom>
            <a:noFill/>
            <a:ln w="19050" algn="ctr">
              <a:solidFill>
                <a:schemeClr val="accent3">
                  <a:lumMod val="65000"/>
                </a:schemeClr>
              </a:solidFill>
              <a:round/>
              <a:headEnd/>
              <a:tailEnd/>
            </a:ln>
          </p:spPr>
        </p:cxnSp>
        <p:cxnSp>
          <p:nvCxnSpPr>
            <p:cNvPr id="212" name="Straight Connector 79">
              <a:extLst>
                <a:ext uri="{FF2B5EF4-FFF2-40B4-BE49-F238E27FC236}">
                  <a16:creationId xmlns:a16="http://schemas.microsoft.com/office/drawing/2014/main" id="{678035F9-CBB4-ECEC-CC0B-762DB0ECCC4A}"/>
                </a:ext>
              </a:extLst>
            </p:cNvPr>
            <p:cNvCxnSpPr>
              <a:cxnSpLocks noChangeShapeType="1"/>
            </p:cNvCxnSpPr>
            <p:nvPr/>
          </p:nvCxnSpPr>
          <p:spPr bwMode="auto">
            <a:xfrm flipH="1" flipV="1">
              <a:off x="2443163" y="4946847"/>
              <a:ext cx="650875" cy="1588"/>
            </a:xfrm>
            <a:prstGeom prst="line">
              <a:avLst/>
            </a:prstGeom>
            <a:noFill/>
            <a:ln w="19050" algn="ctr">
              <a:solidFill>
                <a:schemeClr val="accent3">
                  <a:lumMod val="65000"/>
                </a:schemeClr>
              </a:solidFill>
              <a:prstDash val="dash"/>
              <a:round/>
              <a:headEnd/>
              <a:tailEnd/>
            </a:ln>
          </p:spPr>
        </p:cxnSp>
        <p:sp>
          <p:nvSpPr>
            <p:cNvPr id="213" name="TextBox 332">
              <a:extLst>
                <a:ext uri="{FF2B5EF4-FFF2-40B4-BE49-F238E27FC236}">
                  <a16:creationId xmlns:a16="http://schemas.microsoft.com/office/drawing/2014/main" id="{1B8F6B7C-A53D-B9CA-0529-617C6CD64E02}"/>
                </a:ext>
              </a:extLst>
            </p:cNvPr>
            <p:cNvSpPr txBox="1"/>
            <p:nvPr/>
          </p:nvSpPr>
          <p:spPr>
            <a:xfrm>
              <a:off x="2187575" y="4164313"/>
              <a:ext cx="1168400" cy="338092"/>
            </a:xfrm>
            <a:prstGeom prst="rect">
              <a:avLst/>
            </a:prstGeom>
            <a:noFill/>
          </p:spPr>
          <p:txBody>
            <a:bodyPr>
              <a:spAutoFit/>
            </a:bodyPr>
            <a:lstStyle/>
            <a:p>
              <a:pPr eaLnBrk="1" hangingPunct="1">
                <a:defRPr/>
              </a:pPr>
              <a:r>
                <a:rPr lang="en-GB" sz="1600" dirty="0">
                  <a:latin typeface="+mn-lt"/>
                </a:rPr>
                <a:t>ctrl + data</a:t>
              </a:r>
            </a:p>
          </p:txBody>
        </p:sp>
        <p:sp>
          <p:nvSpPr>
            <p:cNvPr id="214" name="TextBox 344">
              <a:extLst>
                <a:ext uri="{FF2B5EF4-FFF2-40B4-BE49-F238E27FC236}">
                  <a16:creationId xmlns:a16="http://schemas.microsoft.com/office/drawing/2014/main" id="{C4DBA8B2-3E0E-FF0E-0AA2-40676020DACF}"/>
                </a:ext>
              </a:extLst>
            </p:cNvPr>
            <p:cNvSpPr txBox="1"/>
            <p:nvPr/>
          </p:nvSpPr>
          <p:spPr>
            <a:xfrm>
              <a:off x="2235200" y="4543675"/>
              <a:ext cx="1133475" cy="276188"/>
            </a:xfrm>
            <a:prstGeom prst="rect">
              <a:avLst/>
            </a:prstGeom>
            <a:noFill/>
          </p:spPr>
          <p:txBody>
            <a:bodyPr>
              <a:spAutoFit/>
            </a:bodyPr>
            <a:lstStyle/>
            <a:p>
              <a:pPr eaLnBrk="1" hangingPunct="1">
                <a:defRPr/>
              </a:pPr>
              <a:r>
                <a:rPr lang="en-GB" sz="1200" dirty="0">
                  <a:solidFill>
                    <a:schemeClr val="accent3">
                      <a:lumMod val="65000"/>
                    </a:schemeClr>
                  </a:solidFill>
                  <a:latin typeface="+mn-lt"/>
                </a:rPr>
                <a:t>failsafe ring</a:t>
              </a:r>
            </a:p>
          </p:txBody>
        </p:sp>
      </p:grpSp>
      <p:sp>
        <p:nvSpPr>
          <p:cNvPr id="224" name="TextBox 154">
            <a:extLst>
              <a:ext uri="{FF2B5EF4-FFF2-40B4-BE49-F238E27FC236}">
                <a16:creationId xmlns:a16="http://schemas.microsoft.com/office/drawing/2014/main" id="{32549BA3-B547-4D0A-66C4-D24347FFF115}"/>
              </a:ext>
            </a:extLst>
          </p:cNvPr>
          <p:cNvSpPr txBox="1">
            <a:spLocks noChangeArrowheads="1"/>
          </p:cNvSpPr>
          <p:nvPr/>
        </p:nvSpPr>
        <p:spPr bwMode="auto">
          <a:xfrm>
            <a:off x="5689015" y="1750512"/>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a:latin typeface="Lucida Grande" pitchFamily="84" charset="0"/>
                <a:cs typeface="ヒラギノ角ゴ Pro W3"/>
              </a:rPr>
              <a:t>Backend</a:t>
            </a:r>
          </a:p>
        </p:txBody>
      </p:sp>
      <p:cxnSp>
        <p:nvCxnSpPr>
          <p:cNvPr id="225" name="Elbow Connector 157">
            <a:extLst>
              <a:ext uri="{FF2B5EF4-FFF2-40B4-BE49-F238E27FC236}">
                <a16:creationId xmlns:a16="http://schemas.microsoft.com/office/drawing/2014/main" id="{4AC916DD-8C46-F4C1-8784-F2EA7AFED584}"/>
              </a:ext>
            </a:extLst>
          </p:cNvPr>
          <p:cNvCxnSpPr>
            <a:cxnSpLocks noChangeShapeType="1"/>
          </p:cNvCxnSpPr>
          <p:nvPr/>
        </p:nvCxnSpPr>
        <p:spPr bwMode="auto">
          <a:xfrm rot="16200000" flipV="1">
            <a:off x="5135771" y="2494255"/>
            <a:ext cx="1016000" cy="833438"/>
          </a:xfrm>
          <a:prstGeom prst="bentConnector3">
            <a:avLst>
              <a:gd name="adj1" fmla="val 29208"/>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6" name="Straight Connector 360">
            <a:extLst>
              <a:ext uri="{FF2B5EF4-FFF2-40B4-BE49-F238E27FC236}">
                <a16:creationId xmlns:a16="http://schemas.microsoft.com/office/drawing/2014/main" id="{D5949ADC-3AB0-FB19-6D13-40D913CC9491}"/>
              </a:ext>
            </a:extLst>
          </p:cNvPr>
          <p:cNvCxnSpPr>
            <a:cxnSpLocks noChangeShapeType="1"/>
          </p:cNvCxnSpPr>
          <p:nvPr/>
        </p:nvCxnSpPr>
        <p:spPr bwMode="auto">
          <a:xfrm flipV="1">
            <a:off x="6247815" y="4306387"/>
            <a:ext cx="811212" cy="0"/>
          </a:xfrm>
          <a:prstGeom prst="line">
            <a:avLst/>
          </a:prstGeom>
          <a:noFill/>
          <a:ln w="1905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27" name="Rounded Rectangle 115">
            <a:extLst>
              <a:ext uri="{FF2B5EF4-FFF2-40B4-BE49-F238E27FC236}">
                <a16:creationId xmlns:a16="http://schemas.microsoft.com/office/drawing/2014/main" id="{139A4A0C-3ECB-7508-BF7C-C922E48E5E90}"/>
              </a:ext>
            </a:extLst>
          </p:cNvPr>
          <p:cNvSpPr>
            <a:spLocks noChangeArrowheads="1"/>
          </p:cNvSpPr>
          <p:nvPr/>
        </p:nvSpPr>
        <p:spPr bwMode="auto">
          <a:xfrm>
            <a:off x="6630402" y="3999999"/>
            <a:ext cx="195263"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28" name="TextBox 362">
            <a:extLst>
              <a:ext uri="{FF2B5EF4-FFF2-40B4-BE49-F238E27FC236}">
                <a16:creationId xmlns:a16="http://schemas.microsoft.com/office/drawing/2014/main" id="{C571AE1A-A173-7C35-4AD5-41F7FAA861FB}"/>
              </a:ext>
            </a:extLst>
          </p:cNvPr>
          <p:cNvSpPr txBox="1"/>
          <p:nvPr/>
        </p:nvSpPr>
        <p:spPr>
          <a:xfrm>
            <a:off x="3215690" y="2899862"/>
            <a:ext cx="458787" cy="338137"/>
          </a:xfrm>
          <a:prstGeom prst="rect">
            <a:avLst/>
          </a:prstGeom>
          <a:noFill/>
        </p:spPr>
        <p:txBody>
          <a:bodyPr wrap="none">
            <a:spAutoFit/>
          </a:bodyPr>
          <a:lstStyle/>
          <a:p>
            <a:pPr eaLnBrk="1" hangingPunct="1">
              <a:defRPr/>
            </a:pPr>
            <a:r>
              <a:rPr lang="en-GB" sz="1600" dirty="0">
                <a:latin typeface="+mn-lt"/>
              </a:rPr>
              <a:t>ctrl</a:t>
            </a:r>
          </a:p>
        </p:txBody>
      </p:sp>
      <p:sp>
        <p:nvSpPr>
          <p:cNvPr id="229" name="TextBox 8">
            <a:extLst>
              <a:ext uri="{FF2B5EF4-FFF2-40B4-BE49-F238E27FC236}">
                <a16:creationId xmlns:a16="http://schemas.microsoft.com/office/drawing/2014/main" id="{9B499A69-D24F-0B75-52D0-542E07048EE0}"/>
              </a:ext>
            </a:extLst>
          </p:cNvPr>
          <p:cNvSpPr txBox="1">
            <a:spLocks noChangeArrowheads="1"/>
          </p:cNvSpPr>
          <p:nvPr/>
        </p:nvSpPr>
        <p:spPr bwMode="auto">
          <a:xfrm>
            <a:off x="9292636" y="4991601"/>
            <a:ext cx="302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800" i="1" dirty="0">
                <a:latin typeface="Lucida Grande" pitchFamily="84" charset="0"/>
                <a:cs typeface="ヒラギノ角ゴ Pro W3"/>
              </a:rPr>
              <a:t>Detector Readout for ESS Instruments </a:t>
            </a:r>
          </a:p>
          <a:p>
            <a:pPr eaLnBrk="1" hangingPunct="1">
              <a:spcBef>
                <a:spcPct val="0"/>
              </a:spcBef>
              <a:buFontTx/>
              <a:buNone/>
            </a:pPr>
            <a:r>
              <a:rPr lang="en-GB" altLang="en-US" sz="1800" dirty="0">
                <a:latin typeface="Lucida Grande" pitchFamily="84" charset="0"/>
                <a:cs typeface="ヒラギノ角ゴ Pro W3"/>
              </a:rPr>
              <a:t>Scott </a:t>
            </a:r>
            <a:r>
              <a:rPr lang="en-GB" altLang="en-US" sz="1800" dirty="0" err="1">
                <a:latin typeface="Lucida Grande" pitchFamily="84" charset="0"/>
                <a:cs typeface="ヒラギノ角ゴ Pro W3"/>
              </a:rPr>
              <a:t>Kolya</a:t>
            </a:r>
            <a:r>
              <a:rPr lang="en-GB" altLang="en-US" sz="1800" dirty="0">
                <a:latin typeface="Lucida Grande" pitchFamily="84" charset="0"/>
                <a:cs typeface="ヒラギノ角ゴ Pro W3"/>
              </a:rPr>
              <a:t>, IKON-13, Sept.2017  </a:t>
            </a:r>
          </a:p>
        </p:txBody>
      </p:sp>
      <p:sp>
        <p:nvSpPr>
          <p:cNvPr id="230" name="Double Bracket 9">
            <a:extLst>
              <a:ext uri="{FF2B5EF4-FFF2-40B4-BE49-F238E27FC236}">
                <a16:creationId xmlns:a16="http://schemas.microsoft.com/office/drawing/2014/main" id="{5FD06155-CCDB-0CEE-4036-ECCF90B5FB90}"/>
              </a:ext>
            </a:extLst>
          </p:cNvPr>
          <p:cNvSpPr>
            <a:spLocks noChangeArrowheads="1"/>
          </p:cNvSpPr>
          <p:nvPr/>
        </p:nvSpPr>
        <p:spPr bwMode="auto">
          <a:xfrm>
            <a:off x="9248186" y="4877301"/>
            <a:ext cx="2843212" cy="1349375"/>
          </a:xfrm>
          <a:prstGeom prst="bracketPair">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31" name="Rounded Rectangle 295">
            <a:extLst>
              <a:ext uri="{FF2B5EF4-FFF2-40B4-BE49-F238E27FC236}">
                <a16:creationId xmlns:a16="http://schemas.microsoft.com/office/drawing/2014/main" id="{6773CF72-AD17-AFCE-628D-05C91BCF9CFE}"/>
              </a:ext>
            </a:extLst>
          </p:cNvPr>
          <p:cNvSpPr/>
          <p:nvPr/>
        </p:nvSpPr>
        <p:spPr bwMode="auto">
          <a:xfrm>
            <a:off x="5490576" y="3345228"/>
            <a:ext cx="1194665" cy="576118"/>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91440" tIns="45720" rIns="91440" bIns="45720" anchor="t"/>
          <a:lstStyle/>
          <a:p>
            <a:pPr algn="ctr">
              <a:defRPr/>
            </a:pPr>
            <a:r>
              <a:rPr lang="en-GB" sz="1600" dirty="0">
                <a:solidFill>
                  <a:schemeClr val="tx1"/>
                </a:solidFill>
              </a:rPr>
              <a:t>Ring interface</a:t>
            </a:r>
          </a:p>
        </p:txBody>
      </p:sp>
      <p:sp>
        <p:nvSpPr>
          <p:cNvPr id="232" name="CaixaDeTexto 7">
            <a:extLst>
              <a:ext uri="{FF2B5EF4-FFF2-40B4-BE49-F238E27FC236}">
                <a16:creationId xmlns:a16="http://schemas.microsoft.com/office/drawing/2014/main" id="{D6A83459-1634-2E73-C0DD-83D68CB0F816}"/>
              </a:ext>
            </a:extLst>
          </p:cNvPr>
          <p:cNvSpPr txBox="1"/>
          <p:nvPr/>
        </p:nvSpPr>
        <p:spPr>
          <a:xfrm>
            <a:off x="6524003" y="3108112"/>
            <a:ext cx="12566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t-BR" dirty="0">
                <a:solidFill>
                  <a:srgbClr val="FFFFFF"/>
                </a:solidFill>
                <a:latin typeface="Lucida Grande"/>
              </a:rPr>
              <a:t>x12</a:t>
            </a:r>
          </a:p>
        </p:txBody>
      </p:sp>
      <p:sp>
        <p:nvSpPr>
          <p:cNvPr id="233" name="CaixaDeTexto 8">
            <a:extLst>
              <a:ext uri="{FF2B5EF4-FFF2-40B4-BE49-F238E27FC236}">
                <a16:creationId xmlns:a16="http://schemas.microsoft.com/office/drawing/2014/main" id="{EBF4B582-EA24-5517-C4AF-3228D3073B32}"/>
              </a:ext>
            </a:extLst>
          </p:cNvPr>
          <p:cNvSpPr txBox="1"/>
          <p:nvPr/>
        </p:nvSpPr>
        <p:spPr>
          <a:xfrm>
            <a:off x="1313945" y="5132042"/>
            <a:ext cx="659155" cy="46166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pt-BR" dirty="0">
                <a:solidFill>
                  <a:srgbClr val="333399"/>
                </a:solidFill>
                <a:latin typeface="Lucida Grande"/>
              </a:rPr>
              <a:t>x16</a:t>
            </a:r>
          </a:p>
        </p:txBody>
      </p:sp>
    </p:spTree>
    <p:extLst>
      <p:ext uri="{BB962C8B-B14F-4D97-AF65-F5344CB8AC3E}">
        <p14:creationId xmlns:p14="http://schemas.microsoft.com/office/powerpoint/2010/main" val="3135532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olo 1">
            <a:extLst>
              <a:ext uri="{FF2B5EF4-FFF2-40B4-BE49-F238E27FC236}">
                <a16:creationId xmlns:a16="http://schemas.microsoft.com/office/drawing/2014/main" id="{34112DEE-56C0-AEEF-9E54-89CC130DC258}"/>
              </a:ext>
            </a:extLst>
          </p:cNvPr>
          <p:cNvSpPr>
            <a:spLocks noGrp="1"/>
          </p:cNvSpPr>
          <p:nvPr>
            <p:ph type="title"/>
          </p:nvPr>
        </p:nvSpPr>
        <p:spPr>
          <a:xfrm>
            <a:off x="306804" y="1"/>
            <a:ext cx="11742821" cy="733926"/>
          </a:xfrm>
        </p:spPr>
        <p:txBody>
          <a:bodyPr/>
          <a:lstStyle/>
          <a:p>
            <a:r>
              <a:rPr lang="en-US" dirty="0"/>
              <a:t>ESS TIMING DISTRIBUTION</a:t>
            </a:r>
          </a:p>
        </p:txBody>
      </p:sp>
      <p:grpSp>
        <p:nvGrpSpPr>
          <p:cNvPr id="234" name="Group 63496">
            <a:extLst>
              <a:ext uri="{FF2B5EF4-FFF2-40B4-BE49-F238E27FC236}">
                <a16:creationId xmlns:a16="http://schemas.microsoft.com/office/drawing/2014/main" id="{1AAB61C2-FAD8-6E37-3F83-2C9CB28DFA4E}"/>
              </a:ext>
            </a:extLst>
          </p:cNvPr>
          <p:cNvGrpSpPr>
            <a:grpSpLocks/>
          </p:cNvGrpSpPr>
          <p:nvPr/>
        </p:nvGrpSpPr>
        <p:grpSpPr bwMode="auto">
          <a:xfrm>
            <a:off x="670564" y="2405064"/>
            <a:ext cx="3816350" cy="3497262"/>
            <a:chOff x="458981" y="3046020"/>
            <a:chExt cx="3816346" cy="3498049"/>
          </a:xfrm>
        </p:grpSpPr>
        <p:grpSp>
          <p:nvGrpSpPr>
            <p:cNvPr id="235" name="Group 76">
              <a:extLst>
                <a:ext uri="{FF2B5EF4-FFF2-40B4-BE49-F238E27FC236}">
                  <a16:creationId xmlns:a16="http://schemas.microsoft.com/office/drawing/2014/main" id="{7B4509DB-86BF-F6F3-935E-52C75E0777A3}"/>
                </a:ext>
              </a:extLst>
            </p:cNvPr>
            <p:cNvGrpSpPr>
              <a:grpSpLocks/>
            </p:cNvGrpSpPr>
            <p:nvPr/>
          </p:nvGrpSpPr>
          <p:grpSpPr bwMode="auto">
            <a:xfrm>
              <a:off x="458981" y="4051734"/>
              <a:ext cx="3449637" cy="2393633"/>
              <a:chOff x="179388" y="4037330"/>
              <a:chExt cx="3449637" cy="2393633"/>
            </a:xfrm>
          </p:grpSpPr>
          <p:sp>
            <p:nvSpPr>
              <p:cNvPr id="246" name="Rounded Rectangle 16">
                <a:extLst>
                  <a:ext uri="{FF2B5EF4-FFF2-40B4-BE49-F238E27FC236}">
                    <a16:creationId xmlns:a16="http://schemas.microsoft.com/office/drawing/2014/main" id="{DE0ACAE2-1650-4ADB-B83E-FB7D3EE4DBAB}"/>
                  </a:ext>
                </a:extLst>
              </p:cNvPr>
              <p:cNvSpPr>
                <a:spLocks noChangeArrowheads="1"/>
              </p:cNvSpPr>
              <p:nvPr/>
            </p:nvSpPr>
            <p:spPr bwMode="auto">
              <a:xfrm>
                <a:off x="179388" y="5157788"/>
                <a:ext cx="641350" cy="43180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dirty="0">
                    <a:solidFill>
                      <a:schemeClr val="bg1"/>
                    </a:solidFill>
                    <a:latin typeface="Lucida Grande" pitchFamily="84" charset="0"/>
                    <a:cs typeface="ヒラギノ角ゴ Pro W3"/>
                  </a:rPr>
                  <a:t>FE</a:t>
                </a:r>
              </a:p>
            </p:txBody>
          </p:sp>
          <p:sp>
            <p:nvSpPr>
              <p:cNvPr id="247" name="TextBox 7">
                <a:extLst>
                  <a:ext uri="{FF2B5EF4-FFF2-40B4-BE49-F238E27FC236}">
                    <a16:creationId xmlns:a16="http://schemas.microsoft.com/office/drawing/2014/main" id="{406328B9-7649-AD17-7443-8C869E91043B}"/>
                  </a:ext>
                </a:extLst>
              </p:cNvPr>
              <p:cNvSpPr txBox="1">
                <a:spLocks noChangeArrowheads="1"/>
              </p:cNvSpPr>
              <p:nvPr/>
            </p:nvSpPr>
            <p:spPr bwMode="auto">
              <a:xfrm>
                <a:off x="204788" y="5969000"/>
                <a:ext cx="64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200">
                    <a:latin typeface="Lucida Grande" pitchFamily="84" charset="0"/>
                    <a:cs typeface="ヒラギノ角ゴ Pro W3"/>
                  </a:rPr>
                  <a:t>ASIC/ADC</a:t>
                </a:r>
              </a:p>
            </p:txBody>
          </p:sp>
          <p:sp>
            <p:nvSpPr>
              <p:cNvPr id="248" name="Up-Down Arrow 21">
                <a:extLst>
                  <a:ext uri="{FF2B5EF4-FFF2-40B4-BE49-F238E27FC236}">
                    <a16:creationId xmlns:a16="http://schemas.microsoft.com/office/drawing/2014/main" id="{74BC64F8-A66A-7C73-3B42-DC17F4759733}"/>
                  </a:ext>
                </a:extLst>
              </p:cNvPr>
              <p:cNvSpPr>
                <a:spLocks noChangeArrowheads="1"/>
              </p:cNvSpPr>
              <p:nvPr/>
            </p:nvSpPr>
            <p:spPr bwMode="auto">
              <a:xfrm>
                <a:off x="447675" y="5589588"/>
                <a:ext cx="163513" cy="379412"/>
              </a:xfrm>
              <a:prstGeom prst="upDownArrow">
                <a:avLst>
                  <a:gd name="adj1" fmla="val 50000"/>
                  <a:gd name="adj2" fmla="val 50361"/>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49" name="Rounded Rectangle 11">
                <a:extLst>
                  <a:ext uri="{FF2B5EF4-FFF2-40B4-BE49-F238E27FC236}">
                    <a16:creationId xmlns:a16="http://schemas.microsoft.com/office/drawing/2014/main" id="{DB79DCDF-DE25-756F-7DB6-48F015D13C02}"/>
                  </a:ext>
                </a:extLst>
              </p:cNvPr>
              <p:cNvSpPr>
                <a:spLocks noChangeArrowheads="1"/>
              </p:cNvSpPr>
              <p:nvPr/>
            </p:nvSpPr>
            <p:spPr bwMode="auto">
              <a:xfrm>
                <a:off x="288925" y="5084763"/>
                <a:ext cx="195263"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50" name="Rounded Rectangle 34">
                <a:extLst>
                  <a:ext uri="{FF2B5EF4-FFF2-40B4-BE49-F238E27FC236}">
                    <a16:creationId xmlns:a16="http://schemas.microsoft.com/office/drawing/2014/main" id="{619EF1FD-AC3E-13E6-C343-EF75D6F6EAC7}"/>
                  </a:ext>
                </a:extLst>
              </p:cNvPr>
              <p:cNvSpPr>
                <a:spLocks noChangeArrowheads="1"/>
              </p:cNvSpPr>
              <p:nvPr/>
            </p:nvSpPr>
            <p:spPr bwMode="auto">
              <a:xfrm>
                <a:off x="530225" y="5084763"/>
                <a:ext cx="195263"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51" name="Rounded Rectangle 35">
                <a:extLst>
                  <a:ext uri="{FF2B5EF4-FFF2-40B4-BE49-F238E27FC236}">
                    <a16:creationId xmlns:a16="http://schemas.microsoft.com/office/drawing/2014/main" id="{19812851-41EC-B7B5-0755-C13880CB7578}"/>
                  </a:ext>
                </a:extLst>
              </p:cNvPr>
              <p:cNvSpPr>
                <a:spLocks noChangeArrowheads="1"/>
              </p:cNvSpPr>
              <p:nvPr/>
            </p:nvSpPr>
            <p:spPr bwMode="auto">
              <a:xfrm>
                <a:off x="982663" y="5157788"/>
                <a:ext cx="639762" cy="43180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dirty="0">
                    <a:solidFill>
                      <a:schemeClr val="bg1"/>
                    </a:solidFill>
                    <a:latin typeface="Lucida Grande" pitchFamily="84" charset="0"/>
                    <a:cs typeface="ヒラギノ角ゴ Pro W3"/>
                  </a:rPr>
                  <a:t>FE</a:t>
                </a:r>
              </a:p>
            </p:txBody>
          </p:sp>
          <p:sp>
            <p:nvSpPr>
              <p:cNvPr id="252" name="TextBox 36">
                <a:extLst>
                  <a:ext uri="{FF2B5EF4-FFF2-40B4-BE49-F238E27FC236}">
                    <a16:creationId xmlns:a16="http://schemas.microsoft.com/office/drawing/2014/main" id="{9392CD3D-48E6-5BBC-9986-94A8F2AFFDD1}"/>
                  </a:ext>
                </a:extLst>
              </p:cNvPr>
              <p:cNvSpPr txBox="1">
                <a:spLocks noChangeArrowheads="1"/>
              </p:cNvSpPr>
              <p:nvPr/>
            </p:nvSpPr>
            <p:spPr bwMode="auto">
              <a:xfrm>
                <a:off x="1008063" y="5969000"/>
                <a:ext cx="64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200">
                    <a:latin typeface="Lucida Grande" pitchFamily="84" charset="0"/>
                    <a:cs typeface="ヒラギノ角ゴ Pro W3"/>
                  </a:rPr>
                  <a:t>ASIC/ADC</a:t>
                </a:r>
              </a:p>
            </p:txBody>
          </p:sp>
          <p:sp>
            <p:nvSpPr>
              <p:cNvPr id="253" name="Up-Down Arrow 37">
                <a:extLst>
                  <a:ext uri="{FF2B5EF4-FFF2-40B4-BE49-F238E27FC236}">
                    <a16:creationId xmlns:a16="http://schemas.microsoft.com/office/drawing/2014/main" id="{555F71D9-6694-F8C8-F757-8BB5B68087B6}"/>
                  </a:ext>
                </a:extLst>
              </p:cNvPr>
              <p:cNvSpPr>
                <a:spLocks noChangeArrowheads="1"/>
              </p:cNvSpPr>
              <p:nvPr/>
            </p:nvSpPr>
            <p:spPr bwMode="auto">
              <a:xfrm>
                <a:off x="1249363" y="5589588"/>
                <a:ext cx="165100" cy="379412"/>
              </a:xfrm>
              <a:prstGeom prst="upDownArrow">
                <a:avLst>
                  <a:gd name="adj1" fmla="val 50000"/>
                  <a:gd name="adj2" fmla="val 4987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54" name="Rounded Rectangle 38">
                <a:extLst>
                  <a:ext uri="{FF2B5EF4-FFF2-40B4-BE49-F238E27FC236}">
                    <a16:creationId xmlns:a16="http://schemas.microsoft.com/office/drawing/2014/main" id="{C0BAEF85-A622-4081-F46F-19CDAF4DBE27}"/>
                  </a:ext>
                </a:extLst>
              </p:cNvPr>
              <p:cNvSpPr>
                <a:spLocks noChangeArrowheads="1"/>
              </p:cNvSpPr>
              <p:nvPr/>
            </p:nvSpPr>
            <p:spPr bwMode="auto">
              <a:xfrm>
                <a:off x="1092200" y="5084763"/>
                <a:ext cx="195263"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55" name="Rounded Rectangle 39">
                <a:extLst>
                  <a:ext uri="{FF2B5EF4-FFF2-40B4-BE49-F238E27FC236}">
                    <a16:creationId xmlns:a16="http://schemas.microsoft.com/office/drawing/2014/main" id="{C47245FA-DEC8-C3CF-40DF-783FAFEC2090}"/>
                  </a:ext>
                </a:extLst>
              </p:cNvPr>
              <p:cNvSpPr>
                <a:spLocks noChangeArrowheads="1"/>
              </p:cNvSpPr>
              <p:nvPr/>
            </p:nvSpPr>
            <p:spPr bwMode="auto">
              <a:xfrm>
                <a:off x="1333500" y="5084763"/>
                <a:ext cx="195263"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56" name="Rounded Rectangle 40">
                <a:extLst>
                  <a:ext uri="{FF2B5EF4-FFF2-40B4-BE49-F238E27FC236}">
                    <a16:creationId xmlns:a16="http://schemas.microsoft.com/office/drawing/2014/main" id="{6BE03A9E-F9DF-0138-3FB2-5F5D77AD0A40}"/>
                  </a:ext>
                </a:extLst>
              </p:cNvPr>
              <p:cNvSpPr>
                <a:spLocks noChangeArrowheads="1"/>
              </p:cNvSpPr>
              <p:nvPr/>
            </p:nvSpPr>
            <p:spPr bwMode="auto">
              <a:xfrm>
                <a:off x="1828800" y="5157788"/>
                <a:ext cx="641350" cy="43180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dirty="0">
                    <a:solidFill>
                      <a:schemeClr val="bg1"/>
                    </a:solidFill>
                    <a:latin typeface="Lucida Grande" pitchFamily="84" charset="0"/>
                    <a:cs typeface="ヒラギノ角ゴ Pro W3"/>
                  </a:rPr>
                  <a:t>FE</a:t>
                </a:r>
              </a:p>
            </p:txBody>
          </p:sp>
          <p:sp>
            <p:nvSpPr>
              <p:cNvPr id="257" name="TextBox 41">
                <a:extLst>
                  <a:ext uri="{FF2B5EF4-FFF2-40B4-BE49-F238E27FC236}">
                    <a16:creationId xmlns:a16="http://schemas.microsoft.com/office/drawing/2014/main" id="{0DEF6468-75B6-A03F-72BB-91053B2525F9}"/>
                  </a:ext>
                </a:extLst>
              </p:cNvPr>
              <p:cNvSpPr txBox="1">
                <a:spLocks noChangeArrowheads="1"/>
              </p:cNvSpPr>
              <p:nvPr/>
            </p:nvSpPr>
            <p:spPr bwMode="auto">
              <a:xfrm>
                <a:off x="1855788" y="5969000"/>
                <a:ext cx="64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200">
                    <a:latin typeface="Lucida Grande" pitchFamily="84" charset="0"/>
                    <a:cs typeface="ヒラギノ角ゴ Pro W3"/>
                  </a:rPr>
                  <a:t>ASIC/ADC</a:t>
                </a:r>
              </a:p>
            </p:txBody>
          </p:sp>
          <p:sp>
            <p:nvSpPr>
              <p:cNvPr id="258" name="Up-Down Arrow 42">
                <a:extLst>
                  <a:ext uri="{FF2B5EF4-FFF2-40B4-BE49-F238E27FC236}">
                    <a16:creationId xmlns:a16="http://schemas.microsoft.com/office/drawing/2014/main" id="{C9D2A574-7190-3A4D-7AF1-5B92A280CB34}"/>
                  </a:ext>
                </a:extLst>
              </p:cNvPr>
              <p:cNvSpPr>
                <a:spLocks noChangeArrowheads="1"/>
              </p:cNvSpPr>
              <p:nvPr/>
            </p:nvSpPr>
            <p:spPr bwMode="auto">
              <a:xfrm>
                <a:off x="2097088" y="5589588"/>
                <a:ext cx="165100" cy="379412"/>
              </a:xfrm>
              <a:prstGeom prst="upDownArrow">
                <a:avLst>
                  <a:gd name="adj1" fmla="val 50000"/>
                  <a:gd name="adj2" fmla="val 4987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59" name="Rounded Rectangle 43">
                <a:extLst>
                  <a:ext uri="{FF2B5EF4-FFF2-40B4-BE49-F238E27FC236}">
                    <a16:creationId xmlns:a16="http://schemas.microsoft.com/office/drawing/2014/main" id="{045E9218-09F4-12EB-917A-BB47CD7AADC8}"/>
                  </a:ext>
                </a:extLst>
              </p:cNvPr>
              <p:cNvSpPr>
                <a:spLocks noChangeArrowheads="1"/>
              </p:cNvSpPr>
              <p:nvPr/>
            </p:nvSpPr>
            <p:spPr bwMode="auto">
              <a:xfrm>
                <a:off x="1938338" y="5084763"/>
                <a:ext cx="195262"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60" name="Rounded Rectangle 44">
                <a:extLst>
                  <a:ext uri="{FF2B5EF4-FFF2-40B4-BE49-F238E27FC236}">
                    <a16:creationId xmlns:a16="http://schemas.microsoft.com/office/drawing/2014/main" id="{AAE5A4F2-6262-4E18-A7B8-9C91EEB5790C}"/>
                  </a:ext>
                </a:extLst>
              </p:cNvPr>
              <p:cNvSpPr>
                <a:spLocks noChangeArrowheads="1"/>
              </p:cNvSpPr>
              <p:nvPr/>
            </p:nvSpPr>
            <p:spPr bwMode="auto">
              <a:xfrm>
                <a:off x="2179638" y="5084763"/>
                <a:ext cx="195262"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61" name="Rounded Rectangle 45">
                <a:extLst>
                  <a:ext uri="{FF2B5EF4-FFF2-40B4-BE49-F238E27FC236}">
                    <a16:creationId xmlns:a16="http://schemas.microsoft.com/office/drawing/2014/main" id="{A7313C76-F78B-FE60-9BAC-0585CCB0376D}"/>
                  </a:ext>
                </a:extLst>
              </p:cNvPr>
              <p:cNvSpPr>
                <a:spLocks noChangeArrowheads="1"/>
              </p:cNvSpPr>
              <p:nvPr/>
            </p:nvSpPr>
            <p:spPr bwMode="auto">
              <a:xfrm>
                <a:off x="2955925" y="5157788"/>
                <a:ext cx="639763" cy="431800"/>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dirty="0">
                    <a:solidFill>
                      <a:schemeClr val="bg1"/>
                    </a:solidFill>
                    <a:latin typeface="Lucida Grande" pitchFamily="84" charset="0"/>
                    <a:cs typeface="ヒラギノ角ゴ Pro W3"/>
                  </a:rPr>
                  <a:t>FE</a:t>
                </a:r>
              </a:p>
            </p:txBody>
          </p:sp>
          <p:sp>
            <p:nvSpPr>
              <p:cNvPr id="262" name="TextBox 46">
                <a:extLst>
                  <a:ext uri="{FF2B5EF4-FFF2-40B4-BE49-F238E27FC236}">
                    <a16:creationId xmlns:a16="http://schemas.microsoft.com/office/drawing/2014/main" id="{8B51CED7-90BC-C730-F92B-C3A28C3704CB}"/>
                  </a:ext>
                </a:extLst>
              </p:cNvPr>
              <p:cNvSpPr txBox="1">
                <a:spLocks noChangeArrowheads="1"/>
              </p:cNvSpPr>
              <p:nvPr/>
            </p:nvSpPr>
            <p:spPr bwMode="auto">
              <a:xfrm>
                <a:off x="2981325" y="5969000"/>
                <a:ext cx="64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200">
                    <a:latin typeface="Lucida Grande" pitchFamily="84" charset="0"/>
                    <a:cs typeface="ヒラギノ角ゴ Pro W3"/>
                  </a:rPr>
                  <a:t>ASIC/ADC</a:t>
                </a:r>
              </a:p>
            </p:txBody>
          </p:sp>
          <p:sp>
            <p:nvSpPr>
              <p:cNvPr id="263" name="Up-Down Arrow 47">
                <a:extLst>
                  <a:ext uri="{FF2B5EF4-FFF2-40B4-BE49-F238E27FC236}">
                    <a16:creationId xmlns:a16="http://schemas.microsoft.com/office/drawing/2014/main" id="{EA1AC685-C725-7653-B64F-3774FB9E3909}"/>
                  </a:ext>
                </a:extLst>
              </p:cNvPr>
              <p:cNvSpPr>
                <a:spLocks noChangeArrowheads="1"/>
              </p:cNvSpPr>
              <p:nvPr/>
            </p:nvSpPr>
            <p:spPr bwMode="auto">
              <a:xfrm>
                <a:off x="3222625" y="5589588"/>
                <a:ext cx="165100" cy="379412"/>
              </a:xfrm>
              <a:prstGeom prst="upDownArrow">
                <a:avLst>
                  <a:gd name="adj1" fmla="val 50000"/>
                  <a:gd name="adj2" fmla="val 4987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64" name="Rounded Rectangle 48">
                <a:extLst>
                  <a:ext uri="{FF2B5EF4-FFF2-40B4-BE49-F238E27FC236}">
                    <a16:creationId xmlns:a16="http://schemas.microsoft.com/office/drawing/2014/main" id="{C9EA0F22-83DE-8C03-65A5-A8C0CE9745AA}"/>
                  </a:ext>
                </a:extLst>
              </p:cNvPr>
              <p:cNvSpPr>
                <a:spLocks noChangeArrowheads="1"/>
              </p:cNvSpPr>
              <p:nvPr/>
            </p:nvSpPr>
            <p:spPr bwMode="auto">
              <a:xfrm>
                <a:off x="3065463" y="5084763"/>
                <a:ext cx="195262"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65" name="Rounded Rectangle 49">
                <a:extLst>
                  <a:ext uri="{FF2B5EF4-FFF2-40B4-BE49-F238E27FC236}">
                    <a16:creationId xmlns:a16="http://schemas.microsoft.com/office/drawing/2014/main" id="{4A490D2E-2854-C48E-2646-1CFD09BB3E86}"/>
                  </a:ext>
                </a:extLst>
              </p:cNvPr>
              <p:cNvSpPr>
                <a:spLocks noChangeArrowheads="1"/>
              </p:cNvSpPr>
              <p:nvPr/>
            </p:nvSpPr>
            <p:spPr bwMode="auto">
              <a:xfrm>
                <a:off x="3306763" y="5084763"/>
                <a:ext cx="195262"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grpSp>
            <p:nvGrpSpPr>
              <p:cNvPr id="266" name="Group 68">
                <a:extLst>
                  <a:ext uri="{FF2B5EF4-FFF2-40B4-BE49-F238E27FC236}">
                    <a16:creationId xmlns:a16="http://schemas.microsoft.com/office/drawing/2014/main" id="{673C0F26-F99E-92D6-F16B-35F750211BD3}"/>
                  </a:ext>
                </a:extLst>
              </p:cNvPr>
              <p:cNvGrpSpPr>
                <a:grpSpLocks/>
              </p:cNvGrpSpPr>
              <p:nvPr/>
            </p:nvGrpSpPr>
            <p:grpSpPr bwMode="auto">
              <a:xfrm flipH="1">
                <a:off x="593725" y="4873625"/>
                <a:ext cx="655638" cy="206375"/>
                <a:chOff x="683568" y="4927069"/>
                <a:chExt cx="443470" cy="148778"/>
              </a:xfrm>
            </p:grpSpPr>
            <p:cxnSp>
              <p:nvCxnSpPr>
                <p:cNvPr id="288" name="Straight Connector 69">
                  <a:extLst>
                    <a:ext uri="{FF2B5EF4-FFF2-40B4-BE49-F238E27FC236}">
                      <a16:creationId xmlns:a16="http://schemas.microsoft.com/office/drawing/2014/main" id="{F1B35EFE-CEC0-9FBA-4E2D-93C87542B8B0}"/>
                    </a:ext>
                  </a:extLst>
                </p:cNvPr>
                <p:cNvCxnSpPr>
                  <a:cxnSpLocks noChangeShapeType="1"/>
                </p:cNvCxnSpPr>
                <p:nvPr/>
              </p:nvCxnSpPr>
              <p:spPr bwMode="auto">
                <a:xfrm flipV="1">
                  <a:off x="683569" y="4927000"/>
                  <a:ext cx="0" cy="148811"/>
                </a:xfrm>
                <a:prstGeom prst="line">
                  <a:avLst/>
                </a:prstGeom>
                <a:noFill/>
                <a:ln w="19050" algn="ctr">
                  <a:solidFill>
                    <a:schemeClr val="accent6"/>
                  </a:solidFill>
                  <a:round/>
                  <a:headEnd/>
                  <a:tailEnd/>
                </a:ln>
              </p:spPr>
            </p:cxnSp>
            <p:cxnSp>
              <p:nvCxnSpPr>
                <p:cNvPr id="289" name="Straight Connector 70">
                  <a:extLst>
                    <a:ext uri="{FF2B5EF4-FFF2-40B4-BE49-F238E27FC236}">
                      <a16:creationId xmlns:a16="http://schemas.microsoft.com/office/drawing/2014/main" id="{D98C457E-B388-7E80-F00E-3BE65E6C0248}"/>
                    </a:ext>
                  </a:extLst>
                </p:cNvPr>
                <p:cNvCxnSpPr>
                  <a:cxnSpLocks noChangeShapeType="1"/>
                </p:cNvCxnSpPr>
                <p:nvPr/>
              </p:nvCxnSpPr>
              <p:spPr bwMode="auto">
                <a:xfrm>
                  <a:off x="683569" y="4927000"/>
                  <a:ext cx="443469" cy="0"/>
                </a:xfrm>
                <a:prstGeom prst="line">
                  <a:avLst/>
                </a:prstGeom>
                <a:noFill/>
                <a:ln w="19050" algn="ctr">
                  <a:solidFill>
                    <a:schemeClr val="accent6"/>
                  </a:solidFill>
                  <a:round/>
                  <a:headEnd/>
                  <a:tailEnd/>
                </a:ln>
              </p:spPr>
            </p:cxnSp>
            <p:cxnSp>
              <p:nvCxnSpPr>
                <p:cNvPr id="290" name="Straight Connector 71">
                  <a:extLst>
                    <a:ext uri="{FF2B5EF4-FFF2-40B4-BE49-F238E27FC236}">
                      <a16:creationId xmlns:a16="http://schemas.microsoft.com/office/drawing/2014/main" id="{9E9B683E-C66C-26E3-7C5B-2EB5F100AA5B}"/>
                    </a:ext>
                  </a:extLst>
                </p:cNvPr>
                <p:cNvCxnSpPr>
                  <a:cxnSpLocks noChangeShapeType="1"/>
                </p:cNvCxnSpPr>
                <p:nvPr/>
              </p:nvCxnSpPr>
              <p:spPr bwMode="auto">
                <a:xfrm flipV="1">
                  <a:off x="1127037" y="4927000"/>
                  <a:ext cx="0" cy="148811"/>
                </a:xfrm>
                <a:prstGeom prst="line">
                  <a:avLst/>
                </a:prstGeom>
                <a:noFill/>
                <a:ln w="19050" algn="ctr">
                  <a:solidFill>
                    <a:schemeClr val="accent6"/>
                  </a:solidFill>
                  <a:round/>
                  <a:headEnd type="triangle" w="med" len="med"/>
                  <a:tailEnd/>
                </a:ln>
              </p:spPr>
            </p:cxnSp>
          </p:grpSp>
          <p:grpSp>
            <p:nvGrpSpPr>
              <p:cNvPr id="267" name="Group 72">
                <a:extLst>
                  <a:ext uri="{FF2B5EF4-FFF2-40B4-BE49-F238E27FC236}">
                    <a16:creationId xmlns:a16="http://schemas.microsoft.com/office/drawing/2014/main" id="{AC948F7E-5479-8CCD-1897-A004597E0E79}"/>
                  </a:ext>
                </a:extLst>
              </p:cNvPr>
              <p:cNvGrpSpPr>
                <a:grpSpLocks/>
              </p:cNvGrpSpPr>
              <p:nvPr/>
            </p:nvGrpSpPr>
            <p:grpSpPr bwMode="auto">
              <a:xfrm flipH="1">
                <a:off x="1417638" y="4868863"/>
                <a:ext cx="655637" cy="206375"/>
                <a:chOff x="683568" y="4927069"/>
                <a:chExt cx="443470" cy="148778"/>
              </a:xfrm>
            </p:grpSpPr>
            <p:cxnSp>
              <p:nvCxnSpPr>
                <p:cNvPr id="285" name="Straight Connector 73">
                  <a:extLst>
                    <a:ext uri="{FF2B5EF4-FFF2-40B4-BE49-F238E27FC236}">
                      <a16:creationId xmlns:a16="http://schemas.microsoft.com/office/drawing/2014/main" id="{DFA5AA20-BE65-2E5D-1901-B4468099D23F}"/>
                    </a:ext>
                  </a:extLst>
                </p:cNvPr>
                <p:cNvCxnSpPr>
                  <a:cxnSpLocks noChangeShapeType="1"/>
                </p:cNvCxnSpPr>
                <p:nvPr/>
              </p:nvCxnSpPr>
              <p:spPr bwMode="auto">
                <a:xfrm flipV="1">
                  <a:off x="683569" y="4926999"/>
                  <a:ext cx="0" cy="148811"/>
                </a:xfrm>
                <a:prstGeom prst="line">
                  <a:avLst/>
                </a:prstGeom>
                <a:noFill/>
                <a:ln w="19050" algn="ctr">
                  <a:solidFill>
                    <a:schemeClr val="accent6"/>
                  </a:solidFill>
                  <a:round/>
                  <a:headEnd/>
                  <a:tailEnd/>
                </a:ln>
              </p:spPr>
            </p:cxnSp>
            <p:cxnSp>
              <p:nvCxnSpPr>
                <p:cNvPr id="286" name="Straight Connector 74">
                  <a:extLst>
                    <a:ext uri="{FF2B5EF4-FFF2-40B4-BE49-F238E27FC236}">
                      <a16:creationId xmlns:a16="http://schemas.microsoft.com/office/drawing/2014/main" id="{E947D722-EF84-BCC6-39EF-EAFB4FE43328}"/>
                    </a:ext>
                  </a:extLst>
                </p:cNvPr>
                <p:cNvCxnSpPr>
                  <a:cxnSpLocks noChangeShapeType="1"/>
                </p:cNvCxnSpPr>
                <p:nvPr/>
              </p:nvCxnSpPr>
              <p:spPr bwMode="auto">
                <a:xfrm>
                  <a:off x="683569" y="4926999"/>
                  <a:ext cx="443470" cy="0"/>
                </a:xfrm>
                <a:prstGeom prst="line">
                  <a:avLst/>
                </a:prstGeom>
                <a:noFill/>
                <a:ln w="19050" algn="ctr">
                  <a:solidFill>
                    <a:schemeClr val="accent6"/>
                  </a:solidFill>
                  <a:round/>
                  <a:headEnd/>
                  <a:tailEnd/>
                </a:ln>
              </p:spPr>
            </p:cxnSp>
            <p:cxnSp>
              <p:nvCxnSpPr>
                <p:cNvPr id="287" name="Straight Connector 75">
                  <a:extLst>
                    <a:ext uri="{FF2B5EF4-FFF2-40B4-BE49-F238E27FC236}">
                      <a16:creationId xmlns:a16="http://schemas.microsoft.com/office/drawing/2014/main" id="{37292AF8-1B62-5354-A743-A0AE7B1643A7}"/>
                    </a:ext>
                  </a:extLst>
                </p:cNvPr>
                <p:cNvCxnSpPr>
                  <a:cxnSpLocks noChangeShapeType="1"/>
                </p:cNvCxnSpPr>
                <p:nvPr/>
              </p:nvCxnSpPr>
              <p:spPr bwMode="auto">
                <a:xfrm flipV="1">
                  <a:off x="1127039" y="4926999"/>
                  <a:ext cx="0" cy="148811"/>
                </a:xfrm>
                <a:prstGeom prst="line">
                  <a:avLst/>
                </a:prstGeom>
                <a:noFill/>
                <a:ln w="19050" algn="ctr">
                  <a:solidFill>
                    <a:schemeClr val="accent6"/>
                  </a:solidFill>
                  <a:round/>
                  <a:headEnd type="triangle" w="med" len="med"/>
                  <a:tailEnd/>
                </a:ln>
              </p:spPr>
            </p:cxnSp>
          </p:grpSp>
          <p:grpSp>
            <p:nvGrpSpPr>
              <p:cNvPr id="268" name="Group 77">
                <a:extLst>
                  <a:ext uri="{FF2B5EF4-FFF2-40B4-BE49-F238E27FC236}">
                    <a16:creationId xmlns:a16="http://schemas.microsoft.com/office/drawing/2014/main" id="{AAC1282F-9B0C-4576-14EC-6D610151227F}"/>
                  </a:ext>
                </a:extLst>
              </p:cNvPr>
              <p:cNvGrpSpPr>
                <a:grpSpLocks/>
              </p:cNvGrpSpPr>
              <p:nvPr/>
            </p:nvGrpSpPr>
            <p:grpSpPr bwMode="auto">
              <a:xfrm flipH="1">
                <a:off x="2225040" y="4865053"/>
                <a:ext cx="1012825" cy="206375"/>
                <a:chOff x="2309127" y="4926090"/>
                <a:chExt cx="794135" cy="148778"/>
              </a:xfrm>
            </p:grpSpPr>
            <p:cxnSp>
              <p:nvCxnSpPr>
                <p:cNvPr id="282" name="Straight Connector 78">
                  <a:extLst>
                    <a:ext uri="{FF2B5EF4-FFF2-40B4-BE49-F238E27FC236}">
                      <a16:creationId xmlns:a16="http://schemas.microsoft.com/office/drawing/2014/main" id="{A8C04D62-3657-9CB8-6359-9AAF8975DF78}"/>
                    </a:ext>
                  </a:extLst>
                </p:cNvPr>
                <p:cNvCxnSpPr>
                  <a:cxnSpLocks noChangeShapeType="1"/>
                </p:cNvCxnSpPr>
                <p:nvPr/>
              </p:nvCxnSpPr>
              <p:spPr bwMode="auto">
                <a:xfrm flipV="1">
                  <a:off x="2308631" y="4911596"/>
                  <a:ext cx="0" cy="148811"/>
                </a:xfrm>
                <a:prstGeom prst="line">
                  <a:avLst/>
                </a:prstGeom>
                <a:noFill/>
                <a:ln w="19050" algn="ctr">
                  <a:solidFill>
                    <a:schemeClr val="accent6"/>
                  </a:solidFill>
                  <a:round/>
                  <a:headEnd/>
                  <a:tailEnd/>
                </a:ln>
              </p:spPr>
            </p:cxnSp>
            <p:cxnSp>
              <p:nvCxnSpPr>
                <p:cNvPr id="283" name="Straight Connector 79">
                  <a:extLst>
                    <a:ext uri="{FF2B5EF4-FFF2-40B4-BE49-F238E27FC236}">
                      <a16:creationId xmlns:a16="http://schemas.microsoft.com/office/drawing/2014/main" id="{4CB0D5FA-C593-AAEA-FD2C-30D09F1639EA}"/>
                    </a:ext>
                  </a:extLst>
                </p:cNvPr>
                <p:cNvCxnSpPr>
                  <a:cxnSpLocks noChangeShapeType="1"/>
                </p:cNvCxnSpPr>
                <p:nvPr/>
              </p:nvCxnSpPr>
              <p:spPr bwMode="auto">
                <a:xfrm flipV="1">
                  <a:off x="2308631" y="4911596"/>
                  <a:ext cx="794134" cy="0"/>
                </a:xfrm>
                <a:prstGeom prst="line">
                  <a:avLst/>
                </a:prstGeom>
                <a:noFill/>
                <a:ln w="19050" algn="ctr">
                  <a:solidFill>
                    <a:schemeClr val="accent6"/>
                  </a:solidFill>
                  <a:prstDash val="dash"/>
                  <a:round/>
                  <a:headEnd/>
                  <a:tailEnd/>
                </a:ln>
              </p:spPr>
            </p:cxnSp>
            <p:cxnSp>
              <p:nvCxnSpPr>
                <p:cNvPr id="284" name="Straight Connector 80">
                  <a:extLst>
                    <a:ext uri="{FF2B5EF4-FFF2-40B4-BE49-F238E27FC236}">
                      <a16:creationId xmlns:a16="http://schemas.microsoft.com/office/drawing/2014/main" id="{CDEB4E22-69AB-DECD-408F-DF14FFC70A26}"/>
                    </a:ext>
                  </a:extLst>
                </p:cNvPr>
                <p:cNvCxnSpPr>
                  <a:cxnSpLocks noChangeShapeType="1"/>
                </p:cNvCxnSpPr>
                <p:nvPr/>
              </p:nvCxnSpPr>
              <p:spPr bwMode="auto">
                <a:xfrm flipV="1">
                  <a:off x="3102765" y="4911596"/>
                  <a:ext cx="0" cy="148811"/>
                </a:xfrm>
                <a:prstGeom prst="line">
                  <a:avLst/>
                </a:prstGeom>
                <a:noFill/>
                <a:ln w="19050" algn="ctr">
                  <a:solidFill>
                    <a:schemeClr val="accent6"/>
                  </a:solidFill>
                  <a:round/>
                  <a:headEnd type="triangle" w="med" len="med"/>
                  <a:tailEnd/>
                </a:ln>
              </p:spPr>
            </p:cxnSp>
          </p:grpSp>
          <p:cxnSp>
            <p:nvCxnSpPr>
              <p:cNvPr id="269" name="Straight Connector 186">
                <a:extLst>
                  <a:ext uri="{FF2B5EF4-FFF2-40B4-BE49-F238E27FC236}">
                    <a16:creationId xmlns:a16="http://schemas.microsoft.com/office/drawing/2014/main" id="{ACFC4054-FDA5-0F94-D671-613296294372}"/>
                  </a:ext>
                </a:extLst>
              </p:cNvPr>
              <p:cNvCxnSpPr/>
              <p:nvPr/>
            </p:nvCxnSpPr>
            <p:spPr bwMode="auto">
              <a:xfrm flipV="1">
                <a:off x="354013" y="4446396"/>
                <a:ext cx="4763" cy="638319"/>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270" name="Straight Connector 187">
                <a:extLst>
                  <a:ext uri="{FF2B5EF4-FFF2-40B4-BE49-F238E27FC236}">
                    <a16:creationId xmlns:a16="http://schemas.microsoft.com/office/drawing/2014/main" id="{0226A0E4-C145-9DEB-A392-54603E66AC06}"/>
                  </a:ext>
                </a:extLst>
              </p:cNvPr>
              <p:cNvCxnSpPr/>
              <p:nvPr/>
            </p:nvCxnSpPr>
            <p:spPr bwMode="auto">
              <a:xfrm flipV="1">
                <a:off x="352426" y="4444809"/>
                <a:ext cx="1689098" cy="0"/>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271" name="Straight Connector 188">
                <a:extLst>
                  <a:ext uri="{FF2B5EF4-FFF2-40B4-BE49-F238E27FC236}">
                    <a16:creationId xmlns:a16="http://schemas.microsoft.com/office/drawing/2014/main" id="{192B5208-C335-0A87-61C9-264EB1ED2C0B}"/>
                  </a:ext>
                </a:extLst>
              </p:cNvPr>
              <p:cNvCxnSpPr/>
              <p:nvPr/>
            </p:nvCxnSpPr>
            <p:spPr bwMode="auto">
              <a:xfrm flipV="1">
                <a:off x="2052636" y="4114534"/>
                <a:ext cx="1588" cy="339802"/>
              </a:xfrm>
              <a:prstGeom prst="line">
                <a:avLst/>
              </a:prstGeom>
              <a:solidFill>
                <a:schemeClr val="accent1"/>
              </a:solidFill>
              <a:ln w="19050" cap="flat" cmpd="sng" algn="ctr">
                <a:solidFill>
                  <a:schemeClr val="accent6"/>
                </a:solidFill>
                <a:prstDash val="solid"/>
                <a:round/>
                <a:headEnd type="none" w="med" len="med"/>
                <a:tailEnd type="triangle" w="med" len="med"/>
              </a:ln>
              <a:effectLst/>
            </p:spPr>
          </p:cxnSp>
          <p:sp>
            <p:nvSpPr>
              <p:cNvPr id="272" name="Rounded Rectangle 115">
                <a:extLst>
                  <a:ext uri="{FF2B5EF4-FFF2-40B4-BE49-F238E27FC236}">
                    <a16:creationId xmlns:a16="http://schemas.microsoft.com/office/drawing/2014/main" id="{C369F057-BA70-C499-1F15-CAA1503441D0}"/>
                  </a:ext>
                </a:extLst>
              </p:cNvPr>
              <p:cNvSpPr>
                <a:spLocks noChangeArrowheads="1"/>
              </p:cNvSpPr>
              <p:nvPr/>
            </p:nvSpPr>
            <p:spPr bwMode="auto">
              <a:xfrm>
                <a:off x="1983740" y="4037330"/>
                <a:ext cx="195263" cy="730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cxnSp>
            <p:nvCxnSpPr>
              <p:cNvPr id="273" name="Straight Connector 190">
                <a:extLst>
                  <a:ext uri="{FF2B5EF4-FFF2-40B4-BE49-F238E27FC236}">
                    <a16:creationId xmlns:a16="http://schemas.microsoft.com/office/drawing/2014/main" id="{AF551A2A-54E5-3BEE-59E0-896972782658}"/>
                  </a:ext>
                </a:extLst>
              </p:cNvPr>
              <p:cNvCxnSpPr/>
              <p:nvPr/>
            </p:nvCxnSpPr>
            <p:spPr bwMode="auto">
              <a:xfrm flipV="1">
                <a:off x="2124074" y="4444809"/>
                <a:ext cx="1295398" cy="6351"/>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274" name="Straight Connector 191">
                <a:extLst>
                  <a:ext uri="{FF2B5EF4-FFF2-40B4-BE49-F238E27FC236}">
                    <a16:creationId xmlns:a16="http://schemas.microsoft.com/office/drawing/2014/main" id="{9993C834-BD51-F60C-6409-C5B5FDB4CA35}"/>
                  </a:ext>
                </a:extLst>
              </p:cNvPr>
              <p:cNvCxnSpPr/>
              <p:nvPr/>
            </p:nvCxnSpPr>
            <p:spPr bwMode="auto">
              <a:xfrm flipV="1">
                <a:off x="2116136" y="4138352"/>
                <a:ext cx="1588" cy="319160"/>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275" name="Straight Connector 192">
                <a:extLst>
                  <a:ext uri="{FF2B5EF4-FFF2-40B4-BE49-F238E27FC236}">
                    <a16:creationId xmlns:a16="http://schemas.microsoft.com/office/drawing/2014/main" id="{FD6B03A2-53E1-8559-5970-6FD46BCF8F88}"/>
                  </a:ext>
                </a:extLst>
              </p:cNvPr>
              <p:cNvCxnSpPr/>
              <p:nvPr/>
            </p:nvCxnSpPr>
            <p:spPr bwMode="auto">
              <a:xfrm flipH="1" flipV="1">
                <a:off x="3416297" y="4440045"/>
                <a:ext cx="1587" cy="636731"/>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276" name="Straight Connector 193">
                <a:extLst>
                  <a:ext uri="{FF2B5EF4-FFF2-40B4-BE49-F238E27FC236}">
                    <a16:creationId xmlns:a16="http://schemas.microsoft.com/office/drawing/2014/main" id="{E494FBE7-B04B-BE09-495A-DE5F28A40CF2}"/>
                  </a:ext>
                </a:extLst>
              </p:cNvPr>
              <p:cNvCxnSpPr/>
              <p:nvPr/>
            </p:nvCxnSpPr>
            <p:spPr bwMode="auto">
              <a:xfrm flipV="1">
                <a:off x="2124074" y="4581365"/>
                <a:ext cx="1223961" cy="4763"/>
              </a:xfrm>
              <a:prstGeom prst="line">
                <a:avLst/>
              </a:prstGeom>
              <a:solidFill>
                <a:schemeClr val="accent1"/>
              </a:solidFill>
              <a:ln w="19050" cap="flat" cmpd="sng" algn="ctr">
                <a:solidFill>
                  <a:schemeClr val="accent3">
                    <a:lumMod val="65000"/>
                  </a:schemeClr>
                </a:solidFill>
                <a:prstDash val="solid"/>
                <a:round/>
                <a:headEnd type="none" w="med" len="med"/>
                <a:tailEnd type="none" w="med" len="med"/>
              </a:ln>
              <a:effectLst/>
            </p:spPr>
          </p:cxnSp>
          <p:cxnSp>
            <p:nvCxnSpPr>
              <p:cNvPr id="277" name="Straight Connector 194">
                <a:extLst>
                  <a:ext uri="{FF2B5EF4-FFF2-40B4-BE49-F238E27FC236}">
                    <a16:creationId xmlns:a16="http://schemas.microsoft.com/office/drawing/2014/main" id="{6C4BAA6E-F40D-60A9-7C59-D474DE9C83AC}"/>
                  </a:ext>
                </a:extLst>
              </p:cNvPr>
              <p:cNvCxnSpPr/>
              <p:nvPr/>
            </p:nvCxnSpPr>
            <p:spPr bwMode="auto">
              <a:xfrm flipV="1">
                <a:off x="3346447" y="4576600"/>
                <a:ext cx="6350" cy="476357"/>
              </a:xfrm>
              <a:prstGeom prst="line">
                <a:avLst/>
              </a:prstGeom>
              <a:solidFill>
                <a:schemeClr val="accent1"/>
              </a:solidFill>
              <a:ln w="19050" cap="flat" cmpd="sng" algn="ctr">
                <a:solidFill>
                  <a:schemeClr val="accent3">
                    <a:lumMod val="65000"/>
                  </a:schemeClr>
                </a:solidFill>
                <a:prstDash val="solid"/>
                <a:round/>
                <a:headEnd type="none" w="med" len="med"/>
                <a:tailEnd type="none" w="med" len="med"/>
              </a:ln>
              <a:effectLst/>
            </p:spPr>
          </p:cxnSp>
          <p:cxnSp>
            <p:nvCxnSpPr>
              <p:cNvPr id="278" name="Straight Connector 78">
                <a:extLst>
                  <a:ext uri="{FF2B5EF4-FFF2-40B4-BE49-F238E27FC236}">
                    <a16:creationId xmlns:a16="http://schemas.microsoft.com/office/drawing/2014/main" id="{458622A4-F08F-E9E9-C55D-B475B52083E5}"/>
                  </a:ext>
                </a:extLst>
              </p:cNvPr>
              <p:cNvCxnSpPr>
                <a:cxnSpLocks noChangeShapeType="1"/>
              </p:cNvCxnSpPr>
              <p:nvPr/>
            </p:nvCxnSpPr>
            <p:spPr bwMode="auto">
              <a:xfrm flipH="1" flipV="1">
                <a:off x="3101973" y="4938632"/>
                <a:ext cx="1587" cy="119090"/>
              </a:xfrm>
              <a:prstGeom prst="line">
                <a:avLst/>
              </a:prstGeom>
              <a:noFill/>
              <a:ln w="19050" algn="ctr">
                <a:solidFill>
                  <a:schemeClr val="accent3">
                    <a:lumMod val="65000"/>
                  </a:schemeClr>
                </a:solidFill>
                <a:round/>
                <a:headEnd/>
                <a:tailEnd/>
              </a:ln>
            </p:spPr>
          </p:cxnSp>
          <p:cxnSp>
            <p:nvCxnSpPr>
              <p:cNvPr id="279" name="Straight Connector 79">
                <a:extLst>
                  <a:ext uri="{FF2B5EF4-FFF2-40B4-BE49-F238E27FC236}">
                    <a16:creationId xmlns:a16="http://schemas.microsoft.com/office/drawing/2014/main" id="{66B2F9BA-98EC-975C-0B22-F6427B3766E5}"/>
                  </a:ext>
                </a:extLst>
              </p:cNvPr>
              <p:cNvCxnSpPr>
                <a:cxnSpLocks noChangeShapeType="1"/>
              </p:cNvCxnSpPr>
              <p:nvPr/>
            </p:nvCxnSpPr>
            <p:spPr bwMode="auto">
              <a:xfrm flipH="1" flipV="1">
                <a:off x="2443160" y="4946572"/>
                <a:ext cx="650874" cy="1587"/>
              </a:xfrm>
              <a:prstGeom prst="line">
                <a:avLst/>
              </a:prstGeom>
              <a:noFill/>
              <a:ln w="19050" algn="ctr">
                <a:solidFill>
                  <a:schemeClr val="accent3">
                    <a:lumMod val="65000"/>
                  </a:schemeClr>
                </a:solidFill>
                <a:prstDash val="dash"/>
                <a:round/>
                <a:headEnd/>
                <a:tailEnd/>
              </a:ln>
            </p:spPr>
          </p:cxnSp>
          <p:sp>
            <p:nvSpPr>
              <p:cNvPr id="280" name="TextBox 197">
                <a:extLst>
                  <a:ext uri="{FF2B5EF4-FFF2-40B4-BE49-F238E27FC236}">
                    <a16:creationId xmlns:a16="http://schemas.microsoft.com/office/drawing/2014/main" id="{5A4C00E3-621D-ACE2-DDD6-0633984BFFE7}"/>
                  </a:ext>
                </a:extLst>
              </p:cNvPr>
              <p:cNvSpPr txBox="1"/>
              <p:nvPr/>
            </p:nvSpPr>
            <p:spPr>
              <a:xfrm>
                <a:off x="2187574" y="4163757"/>
                <a:ext cx="1168399" cy="338214"/>
              </a:xfrm>
              <a:prstGeom prst="rect">
                <a:avLst/>
              </a:prstGeom>
              <a:noFill/>
            </p:spPr>
            <p:txBody>
              <a:bodyPr>
                <a:spAutoFit/>
              </a:bodyPr>
              <a:lstStyle/>
              <a:p>
                <a:pPr eaLnBrk="1" hangingPunct="1">
                  <a:defRPr/>
                </a:pPr>
                <a:endParaRPr lang="en-GB" sz="1600" dirty="0">
                  <a:latin typeface="+mn-lt"/>
                </a:endParaRPr>
              </a:p>
            </p:txBody>
          </p:sp>
          <p:sp>
            <p:nvSpPr>
              <p:cNvPr id="281" name="TextBox 198">
                <a:extLst>
                  <a:ext uri="{FF2B5EF4-FFF2-40B4-BE49-F238E27FC236}">
                    <a16:creationId xmlns:a16="http://schemas.microsoft.com/office/drawing/2014/main" id="{6F0F1AD4-B15B-760F-B4A8-44BEF1A02310}"/>
                  </a:ext>
                </a:extLst>
              </p:cNvPr>
              <p:cNvSpPr txBox="1"/>
              <p:nvPr/>
            </p:nvSpPr>
            <p:spPr>
              <a:xfrm>
                <a:off x="2235199" y="4543256"/>
                <a:ext cx="1133474" cy="276287"/>
              </a:xfrm>
              <a:prstGeom prst="rect">
                <a:avLst/>
              </a:prstGeom>
              <a:noFill/>
            </p:spPr>
            <p:txBody>
              <a:bodyPr>
                <a:spAutoFit/>
              </a:bodyPr>
              <a:lstStyle/>
              <a:p>
                <a:pPr eaLnBrk="1" hangingPunct="1">
                  <a:defRPr/>
                </a:pPr>
                <a:r>
                  <a:rPr lang="en-GB" sz="1200" dirty="0">
                    <a:solidFill>
                      <a:schemeClr val="accent3">
                        <a:lumMod val="65000"/>
                      </a:schemeClr>
                    </a:solidFill>
                    <a:latin typeface="+mn-lt"/>
                  </a:rPr>
                  <a:t>failsafe ring</a:t>
                </a:r>
              </a:p>
            </p:txBody>
          </p:sp>
        </p:grpSp>
        <p:sp>
          <p:nvSpPr>
            <p:cNvPr id="236" name="Rounded Rectangle 122">
              <a:extLst>
                <a:ext uri="{FF2B5EF4-FFF2-40B4-BE49-F238E27FC236}">
                  <a16:creationId xmlns:a16="http://schemas.microsoft.com/office/drawing/2014/main" id="{2BE1E567-315A-3471-09A6-7921D393D1F9}"/>
                </a:ext>
              </a:extLst>
            </p:cNvPr>
            <p:cNvSpPr>
              <a:spLocks noChangeArrowheads="1"/>
            </p:cNvSpPr>
            <p:nvPr/>
          </p:nvSpPr>
          <p:spPr bwMode="auto">
            <a:xfrm>
              <a:off x="1550863" y="3048000"/>
              <a:ext cx="1513840" cy="1005004"/>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pic>
          <p:nvPicPr>
            <p:cNvPr id="237" name="Picture 2" descr="C:\Users\KNF54463\AppData\Local\Microsoft\Windows\Temporary Internet Files\Content.IE5\D3YKKIKB\uhr[1].png">
              <a:extLst>
                <a:ext uri="{FF2B5EF4-FFF2-40B4-BE49-F238E27FC236}">
                  <a16:creationId xmlns:a16="http://schemas.microsoft.com/office/drawing/2014/main" id="{53E738FB-D60C-5235-4925-280DA6757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648" y="3605329"/>
              <a:ext cx="4095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 name="TextBox 128">
              <a:extLst>
                <a:ext uri="{FF2B5EF4-FFF2-40B4-BE49-F238E27FC236}">
                  <a16:creationId xmlns:a16="http://schemas.microsoft.com/office/drawing/2014/main" id="{2EA8C103-C9DD-EA24-A52D-5C0C7054F7C6}"/>
                </a:ext>
              </a:extLst>
            </p:cNvPr>
            <p:cNvSpPr txBox="1">
              <a:spLocks noChangeArrowheads="1"/>
            </p:cNvSpPr>
            <p:nvPr/>
          </p:nvSpPr>
          <p:spPr bwMode="auto">
            <a:xfrm>
              <a:off x="1569900" y="3046020"/>
              <a:ext cx="1323053" cy="46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dirty="0">
                  <a:solidFill>
                    <a:schemeClr val="bg1"/>
                  </a:solidFill>
                  <a:latin typeface="Lucida Grande" pitchFamily="84" charset="0"/>
                  <a:cs typeface="ヒラギノ角ゴ Pro W3"/>
                </a:rPr>
                <a:t>Backend</a:t>
              </a:r>
            </a:p>
          </p:txBody>
        </p:sp>
        <p:sp>
          <p:nvSpPr>
            <p:cNvPr id="239" name="Oval 70">
              <a:extLst>
                <a:ext uri="{FF2B5EF4-FFF2-40B4-BE49-F238E27FC236}">
                  <a16:creationId xmlns:a16="http://schemas.microsoft.com/office/drawing/2014/main" id="{2AA997BE-1866-A2CA-BC69-AC153DC1B401}"/>
                </a:ext>
              </a:extLst>
            </p:cNvPr>
            <p:cNvSpPr>
              <a:spLocks noChangeArrowheads="1"/>
            </p:cNvSpPr>
            <p:nvPr/>
          </p:nvSpPr>
          <p:spPr bwMode="auto">
            <a:xfrm>
              <a:off x="1138563" y="4738418"/>
              <a:ext cx="914399" cy="1805651"/>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40" name="Left-Right Arrow 157">
              <a:extLst>
                <a:ext uri="{FF2B5EF4-FFF2-40B4-BE49-F238E27FC236}">
                  <a16:creationId xmlns:a16="http://schemas.microsoft.com/office/drawing/2014/main" id="{6AAB1C93-8BB2-45C5-5855-626065A0A5BD}"/>
                </a:ext>
              </a:extLst>
            </p:cNvPr>
            <p:cNvSpPr/>
            <p:nvPr/>
          </p:nvSpPr>
          <p:spPr bwMode="auto">
            <a:xfrm>
              <a:off x="2678304" y="4124175"/>
              <a:ext cx="1166812" cy="290578"/>
            </a:xfrm>
            <a:prstGeom prst="leftRightArrow">
              <a:avLst>
                <a:gd name="adj1" fmla="val 100000"/>
                <a:gd name="adj2" fmla="val 50000"/>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a:defRPr/>
              </a:pPr>
              <a:endParaRPr lang="en-GB" dirty="0">
                <a:ea typeface="ヒラギノ角ゴ Pro W3" pitchFamily="84" charset="-128"/>
              </a:endParaRPr>
            </a:p>
          </p:txBody>
        </p:sp>
        <p:sp>
          <p:nvSpPr>
            <p:cNvPr id="241" name="TextBox 63487">
              <a:extLst>
                <a:ext uri="{FF2B5EF4-FFF2-40B4-BE49-F238E27FC236}">
                  <a16:creationId xmlns:a16="http://schemas.microsoft.com/office/drawing/2014/main" id="{09BC90AB-BF69-6FD4-36AE-0B39674316FD}"/>
                </a:ext>
              </a:extLst>
            </p:cNvPr>
            <p:cNvSpPr txBox="1">
              <a:spLocks noChangeArrowheads="1"/>
            </p:cNvSpPr>
            <p:nvPr/>
          </p:nvSpPr>
          <p:spPr bwMode="auto">
            <a:xfrm>
              <a:off x="2655681" y="4086569"/>
              <a:ext cx="121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800">
                  <a:latin typeface="Lucida Grande" pitchFamily="84" charset="0"/>
                  <a:cs typeface="ヒラギノ角ゴ Pro W3"/>
                </a:rPr>
                <a:t>‘time now’</a:t>
              </a:r>
            </a:p>
          </p:txBody>
        </p:sp>
        <p:sp>
          <p:nvSpPr>
            <p:cNvPr id="242" name="Rounded Rectangle 159">
              <a:extLst>
                <a:ext uri="{FF2B5EF4-FFF2-40B4-BE49-F238E27FC236}">
                  <a16:creationId xmlns:a16="http://schemas.microsoft.com/office/drawing/2014/main" id="{15305EFF-6B2C-6B6B-B603-6719C3567F3E}"/>
                </a:ext>
              </a:extLst>
            </p:cNvPr>
            <p:cNvSpPr/>
            <p:nvPr/>
          </p:nvSpPr>
          <p:spPr bwMode="auto">
            <a:xfrm>
              <a:off x="1635318" y="3516026"/>
              <a:ext cx="974724" cy="538283"/>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lgn="ctr">
                <a:defRPr/>
              </a:pPr>
              <a:r>
                <a:rPr lang="en-GB" sz="1600" dirty="0">
                  <a:solidFill>
                    <a:schemeClr val="tx1"/>
                  </a:solidFill>
                </a:rPr>
                <a:t>Master FE</a:t>
              </a:r>
            </a:p>
          </p:txBody>
        </p:sp>
        <p:sp>
          <p:nvSpPr>
            <p:cNvPr id="243" name="Circular Arrow 160">
              <a:extLst>
                <a:ext uri="{FF2B5EF4-FFF2-40B4-BE49-F238E27FC236}">
                  <a16:creationId xmlns:a16="http://schemas.microsoft.com/office/drawing/2014/main" id="{D08B5BEC-B043-C444-6F4A-D54B82CED4EE}"/>
                </a:ext>
              </a:extLst>
            </p:cNvPr>
            <p:cNvSpPr/>
            <p:nvPr/>
          </p:nvSpPr>
          <p:spPr bwMode="auto">
            <a:xfrm flipH="1">
              <a:off x="2478279" y="4805366"/>
              <a:ext cx="979487" cy="846327"/>
            </a:xfrm>
            <a:prstGeom prst="circularArrow">
              <a:avLst/>
            </a:prstGeom>
            <a:solidFill>
              <a:srgbClr val="FFC000"/>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244" name="Circular Arrow 161">
              <a:extLst>
                <a:ext uri="{FF2B5EF4-FFF2-40B4-BE49-F238E27FC236}">
                  <a16:creationId xmlns:a16="http://schemas.microsoft.com/office/drawing/2014/main" id="{2C2EE227-3025-BF1B-B6CD-7E335E03B62B}"/>
                </a:ext>
              </a:extLst>
            </p:cNvPr>
            <p:cNvSpPr/>
            <p:nvPr/>
          </p:nvSpPr>
          <p:spPr bwMode="auto">
            <a:xfrm flipH="1">
              <a:off x="1563880" y="4805366"/>
              <a:ext cx="979487" cy="846327"/>
            </a:xfrm>
            <a:prstGeom prst="circularArrow">
              <a:avLst/>
            </a:prstGeom>
            <a:solidFill>
              <a:srgbClr val="FFC000"/>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245" name="Circular Arrow 162">
              <a:extLst>
                <a:ext uri="{FF2B5EF4-FFF2-40B4-BE49-F238E27FC236}">
                  <a16:creationId xmlns:a16="http://schemas.microsoft.com/office/drawing/2014/main" id="{13DF9C99-2CDC-E0DC-5876-57AED08633A3}"/>
                </a:ext>
              </a:extLst>
            </p:cNvPr>
            <p:cNvSpPr/>
            <p:nvPr/>
          </p:nvSpPr>
          <p:spPr bwMode="auto">
            <a:xfrm rot="5212164">
              <a:off x="3362405" y="4317989"/>
              <a:ext cx="979708" cy="846136"/>
            </a:xfrm>
            <a:prstGeom prst="circularArrow">
              <a:avLst/>
            </a:prstGeom>
            <a:solidFill>
              <a:srgbClr val="FFC000"/>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grpSp>
      <p:sp>
        <p:nvSpPr>
          <p:cNvPr id="291" name="Rounded Rectangle 5">
            <a:extLst>
              <a:ext uri="{FF2B5EF4-FFF2-40B4-BE49-F238E27FC236}">
                <a16:creationId xmlns:a16="http://schemas.microsoft.com/office/drawing/2014/main" id="{20EC818A-259A-13B6-155F-A0AC109E8765}"/>
              </a:ext>
            </a:extLst>
          </p:cNvPr>
          <p:cNvSpPr>
            <a:spLocks noChangeArrowheads="1"/>
          </p:cNvSpPr>
          <p:nvPr/>
        </p:nvSpPr>
        <p:spPr bwMode="auto">
          <a:xfrm>
            <a:off x="6687842" y="2183607"/>
            <a:ext cx="1987550" cy="12922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cxnSp>
        <p:nvCxnSpPr>
          <p:cNvPr id="292" name="Straight Connector 69">
            <a:extLst>
              <a:ext uri="{FF2B5EF4-FFF2-40B4-BE49-F238E27FC236}">
                <a16:creationId xmlns:a16="http://schemas.microsoft.com/office/drawing/2014/main" id="{0B9BAAF8-2E8B-C368-E5D5-A3B4BE7DC3FE}"/>
              </a:ext>
            </a:extLst>
          </p:cNvPr>
          <p:cNvCxnSpPr>
            <a:cxnSpLocks noChangeShapeType="1"/>
          </p:cNvCxnSpPr>
          <p:nvPr/>
        </p:nvCxnSpPr>
        <p:spPr bwMode="auto">
          <a:xfrm flipH="1" flipV="1">
            <a:off x="7059317" y="4595020"/>
            <a:ext cx="0" cy="265112"/>
          </a:xfrm>
          <a:prstGeom prst="line">
            <a:avLst/>
          </a:prstGeom>
          <a:noFill/>
          <a:ln w="28575" algn="ctr">
            <a:solidFill>
              <a:schemeClr val="accent6"/>
            </a:solidFill>
            <a:round/>
            <a:headEnd/>
            <a:tailEnd/>
          </a:ln>
        </p:spPr>
      </p:cxnSp>
      <p:cxnSp>
        <p:nvCxnSpPr>
          <p:cNvPr id="293" name="Straight Connector 70">
            <a:extLst>
              <a:ext uri="{FF2B5EF4-FFF2-40B4-BE49-F238E27FC236}">
                <a16:creationId xmlns:a16="http://schemas.microsoft.com/office/drawing/2014/main" id="{0674B78A-569B-B30D-BC91-EB780F93B29E}"/>
              </a:ext>
            </a:extLst>
          </p:cNvPr>
          <p:cNvCxnSpPr>
            <a:cxnSpLocks noChangeShapeType="1"/>
          </p:cNvCxnSpPr>
          <p:nvPr/>
        </p:nvCxnSpPr>
        <p:spPr bwMode="auto">
          <a:xfrm flipH="1">
            <a:off x="6198892" y="4595020"/>
            <a:ext cx="860425" cy="0"/>
          </a:xfrm>
          <a:prstGeom prst="line">
            <a:avLst/>
          </a:prstGeom>
          <a:noFill/>
          <a:ln w="28575" algn="ctr">
            <a:solidFill>
              <a:schemeClr val="accent6"/>
            </a:solidFill>
            <a:prstDash val="dash"/>
            <a:round/>
            <a:headEnd/>
            <a:tailEnd/>
          </a:ln>
        </p:spPr>
      </p:cxnSp>
      <p:grpSp>
        <p:nvGrpSpPr>
          <p:cNvPr id="294" name="Group 77">
            <a:extLst>
              <a:ext uri="{FF2B5EF4-FFF2-40B4-BE49-F238E27FC236}">
                <a16:creationId xmlns:a16="http://schemas.microsoft.com/office/drawing/2014/main" id="{DFEFE7AB-7405-A5A6-BAA1-6F0FDFC083CF}"/>
              </a:ext>
            </a:extLst>
          </p:cNvPr>
          <p:cNvGrpSpPr>
            <a:grpSpLocks/>
          </p:cNvGrpSpPr>
          <p:nvPr/>
        </p:nvGrpSpPr>
        <p:grpSpPr bwMode="auto">
          <a:xfrm flipH="1">
            <a:off x="7453017" y="4542632"/>
            <a:ext cx="1801812" cy="265113"/>
            <a:chOff x="2309127" y="4926090"/>
            <a:chExt cx="794135" cy="148778"/>
          </a:xfrm>
        </p:grpSpPr>
        <p:cxnSp>
          <p:nvCxnSpPr>
            <p:cNvPr id="295" name="Straight Connector 78">
              <a:extLst>
                <a:ext uri="{FF2B5EF4-FFF2-40B4-BE49-F238E27FC236}">
                  <a16:creationId xmlns:a16="http://schemas.microsoft.com/office/drawing/2014/main" id="{DCEAD96F-9EBD-B784-0985-0428C2B4AAE8}"/>
                </a:ext>
              </a:extLst>
            </p:cNvPr>
            <p:cNvCxnSpPr>
              <a:cxnSpLocks noChangeShapeType="1"/>
            </p:cNvCxnSpPr>
            <p:nvPr/>
          </p:nvCxnSpPr>
          <p:spPr bwMode="auto">
            <a:xfrm flipV="1">
              <a:off x="2309127" y="4926090"/>
              <a:ext cx="0" cy="148778"/>
            </a:xfrm>
            <a:prstGeom prst="line">
              <a:avLst/>
            </a:prstGeom>
            <a:noFill/>
            <a:ln w="28575" algn="ctr">
              <a:solidFill>
                <a:schemeClr val="accent6"/>
              </a:solidFill>
              <a:round/>
              <a:headEnd/>
              <a:tailEnd/>
            </a:ln>
          </p:spPr>
        </p:cxnSp>
        <p:cxnSp>
          <p:nvCxnSpPr>
            <p:cNvPr id="296" name="Straight Connector 79">
              <a:extLst>
                <a:ext uri="{FF2B5EF4-FFF2-40B4-BE49-F238E27FC236}">
                  <a16:creationId xmlns:a16="http://schemas.microsoft.com/office/drawing/2014/main" id="{A3E0C35E-35C9-1147-A2E6-4F08DCA073D1}"/>
                </a:ext>
              </a:extLst>
            </p:cNvPr>
            <p:cNvCxnSpPr>
              <a:cxnSpLocks noChangeShapeType="1"/>
            </p:cNvCxnSpPr>
            <p:nvPr/>
          </p:nvCxnSpPr>
          <p:spPr bwMode="auto">
            <a:xfrm flipV="1">
              <a:off x="2309127" y="4926090"/>
              <a:ext cx="794135" cy="0"/>
            </a:xfrm>
            <a:prstGeom prst="line">
              <a:avLst/>
            </a:prstGeom>
            <a:noFill/>
            <a:ln w="28575" algn="ctr">
              <a:solidFill>
                <a:schemeClr val="accent6"/>
              </a:solidFill>
              <a:prstDash val="solid"/>
              <a:round/>
              <a:headEnd/>
              <a:tailEnd/>
            </a:ln>
          </p:spPr>
        </p:cxnSp>
        <p:cxnSp>
          <p:nvCxnSpPr>
            <p:cNvPr id="297" name="Straight Connector 80">
              <a:extLst>
                <a:ext uri="{FF2B5EF4-FFF2-40B4-BE49-F238E27FC236}">
                  <a16:creationId xmlns:a16="http://schemas.microsoft.com/office/drawing/2014/main" id="{A87B1EB9-92CC-4BDB-D312-83D85BBA809A}"/>
                </a:ext>
              </a:extLst>
            </p:cNvPr>
            <p:cNvCxnSpPr>
              <a:cxnSpLocks noChangeShapeType="1"/>
            </p:cNvCxnSpPr>
            <p:nvPr/>
          </p:nvCxnSpPr>
          <p:spPr bwMode="auto">
            <a:xfrm flipV="1">
              <a:off x="3103262" y="4926090"/>
              <a:ext cx="0" cy="148778"/>
            </a:xfrm>
            <a:prstGeom prst="line">
              <a:avLst/>
            </a:prstGeom>
            <a:noFill/>
            <a:ln w="28575" algn="ctr">
              <a:solidFill>
                <a:schemeClr val="accent6"/>
              </a:solidFill>
              <a:round/>
              <a:headEnd type="triangle" w="med" len="med"/>
              <a:tailEnd/>
            </a:ln>
          </p:spPr>
        </p:cxnSp>
      </p:grpSp>
      <p:cxnSp>
        <p:nvCxnSpPr>
          <p:cNvPr id="298" name="Straight Connector 38">
            <a:extLst>
              <a:ext uri="{FF2B5EF4-FFF2-40B4-BE49-F238E27FC236}">
                <a16:creationId xmlns:a16="http://schemas.microsoft.com/office/drawing/2014/main" id="{7603CC81-9866-1CFF-22A7-57639DB698AD}"/>
              </a:ext>
            </a:extLst>
          </p:cNvPr>
          <p:cNvCxnSpPr/>
          <p:nvPr/>
        </p:nvCxnSpPr>
        <p:spPr bwMode="auto">
          <a:xfrm flipV="1">
            <a:off x="5467054" y="4001295"/>
            <a:ext cx="2217738" cy="1587"/>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cxnSp>
        <p:nvCxnSpPr>
          <p:cNvPr id="299" name="Straight Connector 39">
            <a:extLst>
              <a:ext uri="{FF2B5EF4-FFF2-40B4-BE49-F238E27FC236}">
                <a16:creationId xmlns:a16="http://schemas.microsoft.com/office/drawing/2014/main" id="{98FBBFBF-43AF-BF06-DCC0-8E0DBC5991F6}"/>
              </a:ext>
            </a:extLst>
          </p:cNvPr>
          <p:cNvCxnSpPr/>
          <p:nvPr/>
        </p:nvCxnSpPr>
        <p:spPr bwMode="auto">
          <a:xfrm flipV="1">
            <a:off x="7699079" y="3577432"/>
            <a:ext cx="1588" cy="436563"/>
          </a:xfrm>
          <a:prstGeom prst="line">
            <a:avLst/>
          </a:prstGeom>
          <a:solidFill>
            <a:schemeClr val="accent1"/>
          </a:solidFill>
          <a:ln w="28575" cap="flat" cmpd="sng" algn="ctr">
            <a:solidFill>
              <a:schemeClr val="accent6"/>
            </a:solidFill>
            <a:prstDash val="solid"/>
            <a:round/>
            <a:headEnd type="none" w="med" len="med"/>
            <a:tailEnd type="triangle" w="med" len="med"/>
          </a:ln>
          <a:effectLst/>
        </p:spPr>
      </p:cxnSp>
      <p:sp>
        <p:nvSpPr>
          <p:cNvPr id="300" name="Rounded Rectangle 115">
            <a:extLst>
              <a:ext uri="{FF2B5EF4-FFF2-40B4-BE49-F238E27FC236}">
                <a16:creationId xmlns:a16="http://schemas.microsoft.com/office/drawing/2014/main" id="{A8721CDB-03A8-A7E5-8A86-FA4C05C967F7}"/>
              </a:ext>
            </a:extLst>
          </p:cNvPr>
          <p:cNvSpPr>
            <a:spLocks noChangeArrowheads="1"/>
          </p:cNvSpPr>
          <p:nvPr/>
        </p:nvSpPr>
        <p:spPr bwMode="auto">
          <a:xfrm>
            <a:off x="7608592" y="3477420"/>
            <a:ext cx="257175" cy="93662"/>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cxnSp>
        <p:nvCxnSpPr>
          <p:cNvPr id="301" name="Straight Connector 41">
            <a:extLst>
              <a:ext uri="{FF2B5EF4-FFF2-40B4-BE49-F238E27FC236}">
                <a16:creationId xmlns:a16="http://schemas.microsoft.com/office/drawing/2014/main" id="{F321F422-1D6B-09CC-C238-33A6701A9471}"/>
              </a:ext>
            </a:extLst>
          </p:cNvPr>
          <p:cNvCxnSpPr/>
          <p:nvPr/>
        </p:nvCxnSpPr>
        <p:spPr bwMode="auto">
          <a:xfrm flipV="1">
            <a:off x="7794329" y="4001295"/>
            <a:ext cx="1698625" cy="7937"/>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cxnSp>
        <p:nvCxnSpPr>
          <p:cNvPr id="302" name="Straight Connector 42">
            <a:extLst>
              <a:ext uri="{FF2B5EF4-FFF2-40B4-BE49-F238E27FC236}">
                <a16:creationId xmlns:a16="http://schemas.microsoft.com/office/drawing/2014/main" id="{2275FCD6-601D-353F-3943-F7AD85203046}"/>
              </a:ext>
            </a:extLst>
          </p:cNvPr>
          <p:cNvCxnSpPr/>
          <p:nvPr/>
        </p:nvCxnSpPr>
        <p:spPr bwMode="auto">
          <a:xfrm flipV="1">
            <a:off x="7783217" y="3607595"/>
            <a:ext cx="1587" cy="411162"/>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cxnSp>
        <p:nvCxnSpPr>
          <p:cNvPr id="303" name="Straight Connector 43">
            <a:extLst>
              <a:ext uri="{FF2B5EF4-FFF2-40B4-BE49-F238E27FC236}">
                <a16:creationId xmlns:a16="http://schemas.microsoft.com/office/drawing/2014/main" id="{8FBDF3E3-D440-32E2-4AB3-B294A79191C1}"/>
              </a:ext>
            </a:extLst>
          </p:cNvPr>
          <p:cNvCxnSpPr/>
          <p:nvPr/>
        </p:nvCxnSpPr>
        <p:spPr bwMode="auto">
          <a:xfrm flipH="1" flipV="1">
            <a:off x="9489779" y="3994945"/>
            <a:ext cx="1588" cy="820737"/>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
        <p:nvSpPr>
          <p:cNvPr id="304" name="TextBox 48">
            <a:extLst>
              <a:ext uri="{FF2B5EF4-FFF2-40B4-BE49-F238E27FC236}">
                <a16:creationId xmlns:a16="http://schemas.microsoft.com/office/drawing/2014/main" id="{62EA4388-D9D2-857F-DB1F-1A76A1C2243D}"/>
              </a:ext>
            </a:extLst>
          </p:cNvPr>
          <p:cNvSpPr txBox="1"/>
          <p:nvPr/>
        </p:nvSpPr>
        <p:spPr>
          <a:xfrm>
            <a:off x="7862592" y="3755232"/>
            <a:ext cx="1382712" cy="436563"/>
          </a:xfrm>
          <a:prstGeom prst="rect">
            <a:avLst/>
          </a:prstGeom>
          <a:noFill/>
        </p:spPr>
        <p:txBody>
          <a:bodyPr>
            <a:spAutoFit/>
          </a:bodyPr>
          <a:lstStyle/>
          <a:p>
            <a:pPr eaLnBrk="1" hangingPunct="1">
              <a:defRPr/>
            </a:pPr>
            <a:endParaRPr lang="en-GB" sz="1600" dirty="0">
              <a:latin typeface="+mn-lt"/>
            </a:endParaRPr>
          </a:p>
        </p:txBody>
      </p:sp>
      <p:pic>
        <p:nvPicPr>
          <p:cNvPr id="305" name="Picture 2" descr="C:\Users\KNF54463\AppData\Local\Microsoft\Windows\Temporary Internet Files\Content.IE5\D3YKKIKB\uhr[1].png">
            <a:extLst>
              <a:ext uri="{FF2B5EF4-FFF2-40B4-BE49-F238E27FC236}">
                <a16:creationId xmlns:a16="http://schemas.microsoft.com/office/drawing/2014/main" id="{74EA84E3-D93B-9091-9EDD-6BFB9AB99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254" y="2902745"/>
            <a:ext cx="5381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 name="TextBox 12">
            <a:extLst>
              <a:ext uri="{FF2B5EF4-FFF2-40B4-BE49-F238E27FC236}">
                <a16:creationId xmlns:a16="http://schemas.microsoft.com/office/drawing/2014/main" id="{44F198AD-51A6-2FB6-5B02-3E92602F9BE0}"/>
              </a:ext>
            </a:extLst>
          </p:cNvPr>
          <p:cNvSpPr txBox="1">
            <a:spLocks noChangeArrowheads="1"/>
          </p:cNvSpPr>
          <p:nvPr/>
        </p:nvSpPr>
        <p:spPr bwMode="auto">
          <a:xfrm>
            <a:off x="6698954" y="2223295"/>
            <a:ext cx="13230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dirty="0">
                <a:solidFill>
                  <a:schemeClr val="bg1"/>
                </a:solidFill>
                <a:latin typeface="Lucida Grande" pitchFamily="84" charset="0"/>
                <a:cs typeface="ヒラギノ角ゴ Pro W3"/>
              </a:rPr>
              <a:t>Backend</a:t>
            </a:r>
          </a:p>
        </p:txBody>
      </p:sp>
      <p:sp>
        <p:nvSpPr>
          <p:cNvPr id="307" name="Rounded Rectangle 13">
            <a:extLst>
              <a:ext uri="{FF2B5EF4-FFF2-40B4-BE49-F238E27FC236}">
                <a16:creationId xmlns:a16="http://schemas.microsoft.com/office/drawing/2014/main" id="{F7C5DE67-C9D5-C446-12F0-53095D5C6706}"/>
              </a:ext>
            </a:extLst>
          </p:cNvPr>
          <p:cNvSpPr/>
          <p:nvPr/>
        </p:nvSpPr>
        <p:spPr bwMode="auto">
          <a:xfrm>
            <a:off x="6759279" y="2758282"/>
            <a:ext cx="1279525" cy="69215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lgn="ctr">
              <a:defRPr/>
            </a:pPr>
            <a:r>
              <a:rPr lang="en-GB" sz="1600" dirty="0">
                <a:solidFill>
                  <a:schemeClr val="tx1"/>
                </a:solidFill>
              </a:rPr>
              <a:t>Master FE</a:t>
            </a:r>
          </a:p>
        </p:txBody>
      </p:sp>
      <p:grpSp>
        <p:nvGrpSpPr>
          <p:cNvPr id="308" name="Group 59">
            <a:extLst>
              <a:ext uri="{FF2B5EF4-FFF2-40B4-BE49-F238E27FC236}">
                <a16:creationId xmlns:a16="http://schemas.microsoft.com/office/drawing/2014/main" id="{D4514C7E-5BCF-A216-8079-4512091FAA8C}"/>
              </a:ext>
            </a:extLst>
          </p:cNvPr>
          <p:cNvGrpSpPr>
            <a:grpSpLocks/>
          </p:cNvGrpSpPr>
          <p:nvPr/>
        </p:nvGrpSpPr>
        <p:grpSpPr bwMode="auto">
          <a:xfrm flipH="1">
            <a:off x="8710317" y="3194845"/>
            <a:ext cx="330200" cy="452437"/>
            <a:chOff x="5935980" y="3501390"/>
            <a:chExt cx="335280" cy="628650"/>
          </a:xfrm>
        </p:grpSpPr>
        <p:grpSp>
          <p:nvGrpSpPr>
            <p:cNvPr id="309" name="Group 60">
              <a:extLst>
                <a:ext uri="{FF2B5EF4-FFF2-40B4-BE49-F238E27FC236}">
                  <a16:creationId xmlns:a16="http://schemas.microsoft.com/office/drawing/2014/main" id="{5823632C-19F4-8834-6DDF-0DCF9413E861}"/>
                </a:ext>
              </a:extLst>
            </p:cNvPr>
            <p:cNvGrpSpPr>
              <a:grpSpLocks/>
            </p:cNvGrpSpPr>
            <p:nvPr/>
          </p:nvGrpSpPr>
          <p:grpSpPr bwMode="auto">
            <a:xfrm>
              <a:off x="5935980" y="3501390"/>
              <a:ext cx="243840" cy="462915"/>
              <a:chOff x="4651248" y="6069330"/>
              <a:chExt cx="243840" cy="462915"/>
            </a:xfrm>
          </p:grpSpPr>
          <p:sp>
            <p:nvSpPr>
              <p:cNvPr id="312" name="Rectangle 63">
                <a:extLst>
                  <a:ext uri="{FF2B5EF4-FFF2-40B4-BE49-F238E27FC236}">
                    <a16:creationId xmlns:a16="http://schemas.microsoft.com/office/drawing/2014/main" id="{10D9514F-1C11-50F0-C22A-D2257E130905}"/>
                  </a:ext>
                </a:extLst>
              </p:cNvPr>
              <p:cNvSpPr>
                <a:spLocks noChangeArrowheads="1"/>
              </p:cNvSpPr>
              <p:nvPr/>
            </p:nvSpPr>
            <p:spPr bwMode="auto">
              <a:xfrm>
                <a:off x="4651248" y="6250432"/>
                <a:ext cx="243840" cy="101600"/>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cxnSp>
            <p:nvCxnSpPr>
              <p:cNvPr id="313" name="Straight Connector 64">
                <a:extLst>
                  <a:ext uri="{FF2B5EF4-FFF2-40B4-BE49-F238E27FC236}">
                    <a16:creationId xmlns:a16="http://schemas.microsoft.com/office/drawing/2014/main" id="{1C55D7EE-BFD3-0203-851B-ECB5428ED78A}"/>
                  </a:ext>
                </a:extLst>
              </p:cNvPr>
              <p:cNvCxnSpPr>
                <a:cxnSpLocks noChangeShapeType="1"/>
                <a:stCxn id="312" idx="0"/>
                <a:endCxn id="312" idx="0"/>
              </p:cNvCxnSpPr>
              <p:nvPr/>
            </p:nvCxnSpPr>
            <p:spPr bwMode="auto">
              <a:xfrm>
                <a:off x="4773168" y="6250432"/>
                <a:ext cx="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14" name="Straight Connector 65">
                <a:extLst>
                  <a:ext uri="{FF2B5EF4-FFF2-40B4-BE49-F238E27FC236}">
                    <a16:creationId xmlns:a16="http://schemas.microsoft.com/office/drawing/2014/main" id="{5A8BF112-89E9-619A-80C7-BCB459B3197D}"/>
                  </a:ext>
                </a:extLst>
              </p:cNvPr>
              <p:cNvCxnSpPr>
                <a:cxnSpLocks noChangeShapeType="1"/>
              </p:cNvCxnSpPr>
              <p:nvPr/>
            </p:nvCxnSpPr>
            <p:spPr bwMode="auto">
              <a:xfrm>
                <a:off x="4695825" y="6385560"/>
                <a:ext cx="14859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15" name="Straight Connector 66">
                <a:extLst>
                  <a:ext uri="{FF2B5EF4-FFF2-40B4-BE49-F238E27FC236}">
                    <a16:creationId xmlns:a16="http://schemas.microsoft.com/office/drawing/2014/main" id="{784C5DB5-4231-69D5-722D-F2CF064BF680}"/>
                  </a:ext>
                </a:extLst>
              </p:cNvPr>
              <p:cNvCxnSpPr>
                <a:cxnSpLocks noChangeShapeType="1"/>
              </p:cNvCxnSpPr>
              <p:nvPr/>
            </p:nvCxnSpPr>
            <p:spPr bwMode="auto">
              <a:xfrm>
                <a:off x="4690110" y="6214110"/>
                <a:ext cx="14859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16" name="Straight Connector 67">
                <a:extLst>
                  <a:ext uri="{FF2B5EF4-FFF2-40B4-BE49-F238E27FC236}">
                    <a16:creationId xmlns:a16="http://schemas.microsoft.com/office/drawing/2014/main" id="{54057621-6394-0236-D335-9600B6E6DA46}"/>
                  </a:ext>
                </a:extLst>
              </p:cNvPr>
              <p:cNvCxnSpPr>
                <a:cxnSpLocks noChangeShapeType="1"/>
              </p:cNvCxnSpPr>
              <p:nvPr/>
            </p:nvCxnSpPr>
            <p:spPr bwMode="auto">
              <a:xfrm flipV="1">
                <a:off x="4766310" y="6069330"/>
                <a:ext cx="1905" cy="14478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17" name="Straight Connector 68">
                <a:extLst>
                  <a:ext uri="{FF2B5EF4-FFF2-40B4-BE49-F238E27FC236}">
                    <a16:creationId xmlns:a16="http://schemas.microsoft.com/office/drawing/2014/main" id="{4E766BC0-13DA-86B9-032E-455FDB44F9B2}"/>
                  </a:ext>
                </a:extLst>
              </p:cNvPr>
              <p:cNvCxnSpPr>
                <a:cxnSpLocks noChangeShapeType="1"/>
              </p:cNvCxnSpPr>
              <p:nvPr/>
            </p:nvCxnSpPr>
            <p:spPr bwMode="auto">
              <a:xfrm flipV="1">
                <a:off x="4770120" y="6387465"/>
                <a:ext cx="1905" cy="14478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cxnSp>
          <p:nvCxnSpPr>
            <p:cNvPr id="310" name="Straight Connector 61">
              <a:extLst>
                <a:ext uri="{FF2B5EF4-FFF2-40B4-BE49-F238E27FC236}">
                  <a16:creationId xmlns:a16="http://schemas.microsoft.com/office/drawing/2014/main" id="{F5DE158E-4150-0177-9C78-7434507A3F1A}"/>
                </a:ext>
              </a:extLst>
            </p:cNvPr>
            <p:cNvCxnSpPr>
              <a:cxnSpLocks noChangeShapeType="1"/>
            </p:cNvCxnSpPr>
            <p:nvPr/>
          </p:nvCxnSpPr>
          <p:spPr bwMode="auto">
            <a:xfrm>
              <a:off x="6051804" y="3510788"/>
              <a:ext cx="219456" cy="762"/>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311" name="Isosceles Triangle 62">
              <a:extLst>
                <a:ext uri="{FF2B5EF4-FFF2-40B4-BE49-F238E27FC236}">
                  <a16:creationId xmlns:a16="http://schemas.microsoft.com/office/drawing/2014/main" id="{126DB874-B949-21C2-04C9-4A95C295CD57}"/>
                </a:ext>
              </a:extLst>
            </p:cNvPr>
            <p:cNvSpPr>
              <a:spLocks noChangeArrowheads="1"/>
            </p:cNvSpPr>
            <p:nvPr/>
          </p:nvSpPr>
          <p:spPr bwMode="auto">
            <a:xfrm flipV="1">
              <a:off x="5989320" y="3970020"/>
              <a:ext cx="144780" cy="160020"/>
            </a:xfrm>
            <a:prstGeom prst="triangle">
              <a:avLst>
                <a:gd name="adj" fmla="val 50000"/>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grpSp>
      <p:grpSp>
        <p:nvGrpSpPr>
          <p:cNvPr id="318" name="Group 86">
            <a:extLst>
              <a:ext uri="{FF2B5EF4-FFF2-40B4-BE49-F238E27FC236}">
                <a16:creationId xmlns:a16="http://schemas.microsoft.com/office/drawing/2014/main" id="{5DB8A4E2-B8A2-BADA-1A82-734B67F43DD9}"/>
              </a:ext>
            </a:extLst>
          </p:cNvPr>
          <p:cNvGrpSpPr>
            <a:grpSpLocks/>
          </p:cNvGrpSpPr>
          <p:nvPr/>
        </p:nvGrpSpPr>
        <p:grpSpPr bwMode="auto">
          <a:xfrm>
            <a:off x="8034042" y="3794920"/>
            <a:ext cx="414337" cy="144462"/>
            <a:chOff x="4701540" y="3299460"/>
            <a:chExt cx="655320" cy="121920"/>
          </a:xfrm>
        </p:grpSpPr>
        <p:cxnSp>
          <p:nvCxnSpPr>
            <p:cNvPr id="319" name="Elbow Connector 87">
              <a:extLst>
                <a:ext uri="{FF2B5EF4-FFF2-40B4-BE49-F238E27FC236}">
                  <a16:creationId xmlns:a16="http://schemas.microsoft.com/office/drawing/2014/main" id="{7A704EDB-D6E0-E88F-5863-51D8FDA07C22}"/>
                </a:ext>
              </a:extLst>
            </p:cNvPr>
            <p:cNvCxnSpPr>
              <a:cxnSpLocks noChangeShapeType="1"/>
            </p:cNvCxnSpPr>
            <p:nvPr/>
          </p:nvCxnSpPr>
          <p:spPr bwMode="auto">
            <a:xfrm flipV="1">
              <a:off x="470154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0" name="Elbow Connector 88">
              <a:extLst>
                <a:ext uri="{FF2B5EF4-FFF2-40B4-BE49-F238E27FC236}">
                  <a16:creationId xmlns:a16="http://schemas.microsoft.com/office/drawing/2014/main" id="{F8A97640-48BA-5492-0DDA-B55D4A8B3BB5}"/>
                </a:ext>
              </a:extLst>
            </p:cNvPr>
            <p:cNvCxnSpPr>
              <a:cxnSpLocks noChangeShapeType="1"/>
            </p:cNvCxnSpPr>
            <p:nvPr/>
          </p:nvCxnSpPr>
          <p:spPr bwMode="auto">
            <a:xfrm>
              <a:off x="486156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1" name="Elbow Connector 89">
              <a:extLst>
                <a:ext uri="{FF2B5EF4-FFF2-40B4-BE49-F238E27FC236}">
                  <a16:creationId xmlns:a16="http://schemas.microsoft.com/office/drawing/2014/main" id="{145E6702-A253-3398-F536-A58B0F10F99E}"/>
                </a:ext>
              </a:extLst>
            </p:cNvPr>
            <p:cNvCxnSpPr>
              <a:cxnSpLocks noChangeShapeType="1"/>
            </p:cNvCxnSpPr>
            <p:nvPr/>
          </p:nvCxnSpPr>
          <p:spPr bwMode="auto">
            <a:xfrm flipV="1">
              <a:off x="499110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2" name="Elbow Connector 90">
              <a:extLst>
                <a:ext uri="{FF2B5EF4-FFF2-40B4-BE49-F238E27FC236}">
                  <a16:creationId xmlns:a16="http://schemas.microsoft.com/office/drawing/2014/main" id="{436264F0-B137-AF3B-9FF1-130C53CAD712}"/>
                </a:ext>
              </a:extLst>
            </p:cNvPr>
            <p:cNvCxnSpPr>
              <a:cxnSpLocks noChangeShapeType="1"/>
            </p:cNvCxnSpPr>
            <p:nvPr/>
          </p:nvCxnSpPr>
          <p:spPr bwMode="auto">
            <a:xfrm>
              <a:off x="515112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cxnSp>
        <p:nvCxnSpPr>
          <p:cNvPr id="323" name="Straight Arrow Connector 92">
            <a:extLst>
              <a:ext uri="{FF2B5EF4-FFF2-40B4-BE49-F238E27FC236}">
                <a16:creationId xmlns:a16="http://schemas.microsoft.com/office/drawing/2014/main" id="{BD23DC6C-6B72-C7BF-D444-28954C702D0F}"/>
              </a:ext>
            </a:extLst>
          </p:cNvPr>
          <p:cNvCxnSpPr>
            <a:cxnSpLocks noChangeShapeType="1"/>
          </p:cNvCxnSpPr>
          <p:nvPr/>
        </p:nvCxnSpPr>
        <p:spPr bwMode="auto">
          <a:xfrm>
            <a:off x="8486479" y="3866357"/>
            <a:ext cx="642938" cy="11113"/>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4" name="Rounded Rectangle 156">
            <a:extLst>
              <a:ext uri="{FF2B5EF4-FFF2-40B4-BE49-F238E27FC236}">
                <a16:creationId xmlns:a16="http://schemas.microsoft.com/office/drawing/2014/main" id="{DCD94DFC-4178-2212-DAFC-FE005B19DFA5}"/>
              </a:ext>
            </a:extLst>
          </p:cNvPr>
          <p:cNvSpPr>
            <a:spLocks noChangeArrowheads="1"/>
          </p:cNvSpPr>
          <p:nvPr/>
        </p:nvSpPr>
        <p:spPr bwMode="auto">
          <a:xfrm>
            <a:off x="6741817" y="4744245"/>
            <a:ext cx="1809750" cy="1090612"/>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325" name="Rounded Rectangle 45">
            <a:extLst>
              <a:ext uri="{FF2B5EF4-FFF2-40B4-BE49-F238E27FC236}">
                <a16:creationId xmlns:a16="http://schemas.microsoft.com/office/drawing/2014/main" id="{70B3138C-62A0-E553-ABCD-E2E06158500C}"/>
              </a:ext>
            </a:extLst>
          </p:cNvPr>
          <p:cNvSpPr>
            <a:spLocks noChangeArrowheads="1"/>
          </p:cNvSpPr>
          <p:nvPr/>
        </p:nvSpPr>
        <p:spPr bwMode="auto">
          <a:xfrm>
            <a:off x="6824367" y="4931570"/>
            <a:ext cx="839787" cy="55562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endParaRPr lang="en-GB" altLang="en-US" sz="1600">
              <a:latin typeface="Lucida Grande" pitchFamily="84" charset="0"/>
              <a:cs typeface="ヒラギノ角ゴ Pro W3"/>
            </a:endParaRPr>
          </a:p>
        </p:txBody>
      </p:sp>
      <p:sp>
        <p:nvSpPr>
          <p:cNvPr id="326" name="Rounded Rectangle 48">
            <a:extLst>
              <a:ext uri="{FF2B5EF4-FFF2-40B4-BE49-F238E27FC236}">
                <a16:creationId xmlns:a16="http://schemas.microsoft.com/office/drawing/2014/main" id="{44EA12B6-3878-5637-D616-81AC40A457B1}"/>
              </a:ext>
            </a:extLst>
          </p:cNvPr>
          <p:cNvSpPr>
            <a:spLocks noChangeArrowheads="1"/>
          </p:cNvSpPr>
          <p:nvPr/>
        </p:nvSpPr>
        <p:spPr bwMode="auto">
          <a:xfrm>
            <a:off x="6968829" y="4837907"/>
            <a:ext cx="255588" cy="93663"/>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327" name="Rounded Rectangle 49">
            <a:extLst>
              <a:ext uri="{FF2B5EF4-FFF2-40B4-BE49-F238E27FC236}">
                <a16:creationId xmlns:a16="http://schemas.microsoft.com/office/drawing/2014/main" id="{47B26BF6-BDB1-9D6F-E803-2B7178CC5B55}"/>
              </a:ext>
            </a:extLst>
          </p:cNvPr>
          <p:cNvSpPr>
            <a:spLocks noChangeArrowheads="1"/>
          </p:cNvSpPr>
          <p:nvPr/>
        </p:nvSpPr>
        <p:spPr bwMode="auto">
          <a:xfrm>
            <a:off x="7284742" y="4837907"/>
            <a:ext cx="257175" cy="93663"/>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328" name="Isosceles Triangle 143">
            <a:extLst>
              <a:ext uri="{FF2B5EF4-FFF2-40B4-BE49-F238E27FC236}">
                <a16:creationId xmlns:a16="http://schemas.microsoft.com/office/drawing/2014/main" id="{4C8FD591-5148-B699-1A20-088A7F195C7C}"/>
              </a:ext>
            </a:extLst>
          </p:cNvPr>
          <p:cNvSpPr>
            <a:spLocks noChangeArrowheads="1"/>
          </p:cNvSpPr>
          <p:nvPr/>
        </p:nvSpPr>
        <p:spPr bwMode="auto">
          <a:xfrm flipV="1">
            <a:off x="7283154" y="4915695"/>
            <a:ext cx="265113" cy="184150"/>
          </a:xfrm>
          <a:prstGeom prst="triangle">
            <a:avLst>
              <a:gd name="adj" fmla="val 50000"/>
            </a:avLst>
          </a:prstGeom>
          <a:solidFill>
            <a:schemeClr val="bg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329" name="Isosceles Triangle 144">
            <a:extLst>
              <a:ext uri="{FF2B5EF4-FFF2-40B4-BE49-F238E27FC236}">
                <a16:creationId xmlns:a16="http://schemas.microsoft.com/office/drawing/2014/main" id="{AC755446-E004-9802-3C5D-8ADD96B79DAB}"/>
              </a:ext>
            </a:extLst>
          </p:cNvPr>
          <p:cNvSpPr>
            <a:spLocks noChangeArrowheads="1"/>
          </p:cNvSpPr>
          <p:nvPr/>
        </p:nvSpPr>
        <p:spPr bwMode="auto">
          <a:xfrm>
            <a:off x="6954542" y="4890295"/>
            <a:ext cx="261937" cy="185737"/>
          </a:xfrm>
          <a:prstGeom prst="triangle">
            <a:avLst>
              <a:gd name="adj" fmla="val 50000"/>
            </a:avLst>
          </a:prstGeom>
          <a:solidFill>
            <a:schemeClr val="bg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330" name="Rectangle 145">
            <a:extLst>
              <a:ext uri="{FF2B5EF4-FFF2-40B4-BE49-F238E27FC236}">
                <a16:creationId xmlns:a16="http://schemas.microsoft.com/office/drawing/2014/main" id="{8D17867C-295F-A1FD-352A-B861570C0278}"/>
              </a:ext>
            </a:extLst>
          </p:cNvPr>
          <p:cNvSpPr>
            <a:spLocks noChangeArrowheads="1"/>
          </p:cNvSpPr>
          <p:nvPr/>
        </p:nvSpPr>
        <p:spPr bwMode="auto">
          <a:xfrm>
            <a:off x="7784804" y="5231607"/>
            <a:ext cx="223838" cy="209550"/>
          </a:xfrm>
          <a:prstGeom prst="rect">
            <a:avLst/>
          </a:prstGeom>
          <a:solidFill>
            <a:srgbClr val="FFC000"/>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cxnSp>
        <p:nvCxnSpPr>
          <p:cNvPr id="331" name="Elbow Connector 146">
            <a:extLst>
              <a:ext uri="{FF2B5EF4-FFF2-40B4-BE49-F238E27FC236}">
                <a16:creationId xmlns:a16="http://schemas.microsoft.com/office/drawing/2014/main" id="{8278AD84-B338-B9F6-CEC0-1A963258AE75}"/>
              </a:ext>
            </a:extLst>
          </p:cNvPr>
          <p:cNvCxnSpPr>
            <a:cxnSpLocks noChangeShapeType="1"/>
            <a:stCxn id="328" idx="0"/>
            <a:endCxn id="330" idx="1"/>
          </p:cNvCxnSpPr>
          <p:nvPr/>
        </p:nvCxnSpPr>
        <p:spPr bwMode="auto">
          <a:xfrm rot="16200000" flipH="1">
            <a:off x="7482385" y="5033964"/>
            <a:ext cx="236537" cy="368300"/>
          </a:xfrm>
          <a:prstGeom prst="bentConnector2">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32" name="Elbow Connector 147">
            <a:extLst>
              <a:ext uri="{FF2B5EF4-FFF2-40B4-BE49-F238E27FC236}">
                <a16:creationId xmlns:a16="http://schemas.microsoft.com/office/drawing/2014/main" id="{2E15D595-C57E-9912-72A4-F7C9C3552F9A}"/>
              </a:ext>
            </a:extLst>
          </p:cNvPr>
          <p:cNvCxnSpPr>
            <a:cxnSpLocks noChangeShapeType="1"/>
            <a:stCxn id="329" idx="3"/>
            <a:endCxn id="330" idx="3"/>
          </p:cNvCxnSpPr>
          <p:nvPr/>
        </p:nvCxnSpPr>
        <p:spPr bwMode="auto">
          <a:xfrm rot="16200000" flipH="1">
            <a:off x="7416505" y="4744244"/>
            <a:ext cx="260350" cy="923925"/>
          </a:xfrm>
          <a:prstGeom prst="bentConnector4">
            <a:avLst>
              <a:gd name="adj1" fmla="val 216019"/>
              <a:gd name="adj2" fmla="val 127514"/>
            </a:avLst>
          </a:prstGeom>
          <a:noFill/>
          <a:ln w="19050" algn="ctr">
            <a:solidFill>
              <a:schemeClr val="tx1"/>
            </a:solidFill>
            <a:round/>
            <a:headEnd type="triangle" w="med" len="med"/>
            <a:tailEnd/>
          </a:ln>
          <a:extLst>
            <a:ext uri="{909E8E84-426E-40DD-AFC4-6F175D3DCCD1}">
              <a14:hiddenFill xmlns:a14="http://schemas.microsoft.com/office/drawing/2010/main">
                <a:noFill/>
              </a14:hiddenFill>
            </a:ext>
          </a:extLst>
        </p:spPr>
      </p:cxnSp>
      <p:grpSp>
        <p:nvGrpSpPr>
          <p:cNvPr id="333" name="Group 148">
            <a:extLst>
              <a:ext uri="{FF2B5EF4-FFF2-40B4-BE49-F238E27FC236}">
                <a16:creationId xmlns:a16="http://schemas.microsoft.com/office/drawing/2014/main" id="{9F189F38-AAF7-6266-40FA-18A6E2EB5EEC}"/>
              </a:ext>
            </a:extLst>
          </p:cNvPr>
          <p:cNvGrpSpPr>
            <a:grpSpLocks/>
          </p:cNvGrpSpPr>
          <p:nvPr/>
        </p:nvGrpSpPr>
        <p:grpSpPr bwMode="auto">
          <a:xfrm>
            <a:off x="8029279" y="5020470"/>
            <a:ext cx="415925" cy="144462"/>
            <a:chOff x="4701540" y="3299460"/>
            <a:chExt cx="655320" cy="121920"/>
          </a:xfrm>
        </p:grpSpPr>
        <p:cxnSp>
          <p:nvCxnSpPr>
            <p:cNvPr id="334" name="Elbow Connector 149">
              <a:extLst>
                <a:ext uri="{FF2B5EF4-FFF2-40B4-BE49-F238E27FC236}">
                  <a16:creationId xmlns:a16="http://schemas.microsoft.com/office/drawing/2014/main" id="{B7E74FA9-87DD-12B6-97DD-F221A6F33CB4}"/>
                </a:ext>
              </a:extLst>
            </p:cNvPr>
            <p:cNvCxnSpPr>
              <a:cxnSpLocks noChangeShapeType="1"/>
            </p:cNvCxnSpPr>
            <p:nvPr/>
          </p:nvCxnSpPr>
          <p:spPr bwMode="auto">
            <a:xfrm flipV="1">
              <a:off x="470154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35" name="Elbow Connector 150">
              <a:extLst>
                <a:ext uri="{FF2B5EF4-FFF2-40B4-BE49-F238E27FC236}">
                  <a16:creationId xmlns:a16="http://schemas.microsoft.com/office/drawing/2014/main" id="{BBA92588-2AEA-1632-997F-D7960C30551B}"/>
                </a:ext>
              </a:extLst>
            </p:cNvPr>
            <p:cNvCxnSpPr>
              <a:cxnSpLocks noChangeShapeType="1"/>
            </p:cNvCxnSpPr>
            <p:nvPr/>
          </p:nvCxnSpPr>
          <p:spPr bwMode="auto">
            <a:xfrm>
              <a:off x="486156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36" name="Elbow Connector 151">
              <a:extLst>
                <a:ext uri="{FF2B5EF4-FFF2-40B4-BE49-F238E27FC236}">
                  <a16:creationId xmlns:a16="http://schemas.microsoft.com/office/drawing/2014/main" id="{4C9243B9-9867-BA76-2406-2BD490102919}"/>
                </a:ext>
              </a:extLst>
            </p:cNvPr>
            <p:cNvCxnSpPr>
              <a:cxnSpLocks noChangeShapeType="1"/>
            </p:cNvCxnSpPr>
            <p:nvPr/>
          </p:nvCxnSpPr>
          <p:spPr bwMode="auto">
            <a:xfrm flipV="1">
              <a:off x="499110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37" name="Elbow Connector 152">
              <a:extLst>
                <a:ext uri="{FF2B5EF4-FFF2-40B4-BE49-F238E27FC236}">
                  <a16:creationId xmlns:a16="http://schemas.microsoft.com/office/drawing/2014/main" id="{3E3BF542-B7C3-1CB0-1944-BC2006986698}"/>
                </a:ext>
              </a:extLst>
            </p:cNvPr>
            <p:cNvCxnSpPr>
              <a:cxnSpLocks noChangeShapeType="1"/>
            </p:cNvCxnSpPr>
            <p:nvPr/>
          </p:nvCxnSpPr>
          <p:spPr bwMode="auto">
            <a:xfrm>
              <a:off x="515112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sp>
        <p:nvSpPr>
          <p:cNvPr id="338" name="Freeform 153">
            <a:extLst>
              <a:ext uri="{FF2B5EF4-FFF2-40B4-BE49-F238E27FC236}">
                <a16:creationId xmlns:a16="http://schemas.microsoft.com/office/drawing/2014/main" id="{4EC645D6-36EB-C6A2-B5E8-71A52C7BE424}"/>
              </a:ext>
            </a:extLst>
          </p:cNvPr>
          <p:cNvSpPr>
            <a:spLocks/>
          </p:cNvSpPr>
          <p:nvPr/>
        </p:nvSpPr>
        <p:spPr bwMode="auto">
          <a:xfrm>
            <a:off x="7483179" y="5006182"/>
            <a:ext cx="350838" cy="179388"/>
          </a:xfrm>
          <a:custGeom>
            <a:avLst/>
            <a:gdLst>
              <a:gd name="T0" fmla="*/ 0 w 382905"/>
              <a:gd name="T1" fmla="*/ 90094 h 194355"/>
              <a:gd name="T2" fmla="*/ 30637 w 382905"/>
              <a:gd name="T3" fmla="*/ 77364 h 194355"/>
              <a:gd name="T4" fmla="*/ 30637 w 382905"/>
              <a:gd name="T5" fmla="*/ 22529 h 194355"/>
              <a:gd name="T6" fmla="*/ 42348 w 382905"/>
              <a:gd name="T7" fmla="*/ 8819 h 194355"/>
              <a:gd name="T8" fmla="*/ 54964 w 382905"/>
              <a:gd name="T9" fmla="*/ 25466 h 194355"/>
              <a:gd name="T10" fmla="*/ 72083 w 382905"/>
              <a:gd name="T11" fmla="*/ 25466 h 194355"/>
              <a:gd name="T12" fmla="*/ 76590 w 382905"/>
              <a:gd name="T13" fmla="*/ 91073 h 194355"/>
              <a:gd name="T14" fmla="*/ 105423 w 382905"/>
              <a:gd name="T15" fmla="*/ 92054 h 194355"/>
              <a:gd name="T16" fmla="*/ 107225 w 382905"/>
              <a:gd name="T17" fmla="*/ 24488 h 194355"/>
              <a:gd name="T18" fmla="*/ 118037 w 382905"/>
              <a:gd name="T19" fmla="*/ 9798 h 194355"/>
              <a:gd name="T20" fmla="*/ 123443 w 382905"/>
              <a:gd name="T21" fmla="*/ 25466 h 194355"/>
              <a:gd name="T22" fmla="*/ 133354 w 382905"/>
              <a:gd name="T23" fmla="*/ 7 h 194355"/>
              <a:gd name="T24" fmla="*/ 146870 w 382905"/>
              <a:gd name="T25" fmla="*/ 28404 h 194355"/>
              <a:gd name="T26" fmla="*/ 152278 w 382905"/>
              <a:gd name="T27" fmla="*/ 87155 h 194355"/>
              <a:gd name="T28" fmla="*/ 181112 w 382905"/>
              <a:gd name="T29" fmla="*/ 92054 h 1943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905" h="194355">
                <a:moveTo>
                  <a:pt x="0" y="175274"/>
                </a:moveTo>
                <a:cubicBezTo>
                  <a:pt x="26987" y="173845"/>
                  <a:pt x="53975" y="172416"/>
                  <a:pt x="64770" y="150509"/>
                </a:cubicBezTo>
                <a:cubicBezTo>
                  <a:pt x="75565" y="128602"/>
                  <a:pt x="60643" y="66054"/>
                  <a:pt x="64770" y="43829"/>
                </a:cubicBezTo>
                <a:cubicBezTo>
                  <a:pt x="68897" y="21604"/>
                  <a:pt x="80963" y="16207"/>
                  <a:pt x="89535" y="17159"/>
                </a:cubicBezTo>
                <a:cubicBezTo>
                  <a:pt x="98107" y="18111"/>
                  <a:pt x="105728" y="44147"/>
                  <a:pt x="116205" y="49544"/>
                </a:cubicBezTo>
                <a:cubicBezTo>
                  <a:pt x="126682" y="54941"/>
                  <a:pt x="144780" y="28272"/>
                  <a:pt x="152400" y="49544"/>
                </a:cubicBezTo>
                <a:cubicBezTo>
                  <a:pt x="160020" y="70816"/>
                  <a:pt x="150178" y="155589"/>
                  <a:pt x="161925" y="177179"/>
                </a:cubicBezTo>
                <a:cubicBezTo>
                  <a:pt x="173672" y="198769"/>
                  <a:pt x="212090" y="200674"/>
                  <a:pt x="222885" y="179084"/>
                </a:cubicBezTo>
                <a:cubicBezTo>
                  <a:pt x="233680" y="157494"/>
                  <a:pt x="222250" y="74309"/>
                  <a:pt x="226695" y="47639"/>
                </a:cubicBezTo>
                <a:cubicBezTo>
                  <a:pt x="231140" y="20969"/>
                  <a:pt x="243840" y="18747"/>
                  <a:pt x="249555" y="19064"/>
                </a:cubicBezTo>
                <a:cubicBezTo>
                  <a:pt x="255270" y="19381"/>
                  <a:pt x="255588" y="52719"/>
                  <a:pt x="260985" y="49544"/>
                </a:cubicBezTo>
                <a:cubicBezTo>
                  <a:pt x="266382" y="46369"/>
                  <a:pt x="273685" y="-938"/>
                  <a:pt x="281940" y="14"/>
                </a:cubicBezTo>
                <a:cubicBezTo>
                  <a:pt x="290195" y="966"/>
                  <a:pt x="303848" y="27001"/>
                  <a:pt x="310515" y="55259"/>
                </a:cubicBezTo>
                <a:cubicBezTo>
                  <a:pt x="317183" y="83516"/>
                  <a:pt x="309880" y="148921"/>
                  <a:pt x="321945" y="169559"/>
                </a:cubicBezTo>
                <a:cubicBezTo>
                  <a:pt x="334010" y="190197"/>
                  <a:pt x="358457" y="184640"/>
                  <a:pt x="382905" y="179084"/>
                </a:cubicBez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
          </a:p>
        </p:txBody>
      </p:sp>
      <p:pic>
        <p:nvPicPr>
          <p:cNvPr id="339" name="Picture 2" descr="C:\Users\KNF54463\AppData\Local\Microsoft\Windows\Temporary Internet Files\Content.IE5\D3YKKIKB\uhr[1].png">
            <a:extLst>
              <a:ext uri="{FF2B5EF4-FFF2-40B4-BE49-F238E27FC236}">
                <a16:creationId xmlns:a16="http://schemas.microsoft.com/office/drawing/2014/main" id="{94BDE0BA-E572-7858-FAA6-0C1D49359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279" y="5280820"/>
            <a:ext cx="18097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0" name="Straight Connector 155">
            <a:extLst>
              <a:ext uri="{FF2B5EF4-FFF2-40B4-BE49-F238E27FC236}">
                <a16:creationId xmlns:a16="http://schemas.microsoft.com/office/drawing/2014/main" id="{0ED8F391-0F3E-67AC-9DD5-D0014F3A0D14}"/>
              </a:ext>
            </a:extLst>
          </p:cNvPr>
          <p:cNvCxnSpPr>
            <a:cxnSpLocks noChangeShapeType="1"/>
            <a:endCxn id="339" idx="1"/>
          </p:cNvCxnSpPr>
          <p:nvPr/>
        </p:nvCxnSpPr>
        <p:spPr bwMode="auto">
          <a:xfrm>
            <a:off x="7084717" y="5369720"/>
            <a:ext cx="555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41" name="Rounded Rectangle 160">
            <a:extLst>
              <a:ext uri="{FF2B5EF4-FFF2-40B4-BE49-F238E27FC236}">
                <a16:creationId xmlns:a16="http://schemas.microsoft.com/office/drawing/2014/main" id="{59887A75-1286-7CC9-0EF9-C8D4F3028A90}"/>
              </a:ext>
            </a:extLst>
          </p:cNvPr>
          <p:cNvSpPr>
            <a:spLocks noChangeArrowheads="1"/>
          </p:cNvSpPr>
          <p:nvPr/>
        </p:nvSpPr>
        <p:spPr bwMode="auto">
          <a:xfrm>
            <a:off x="8869067" y="4723607"/>
            <a:ext cx="1809750" cy="1090613"/>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342" name="Rounded Rectangle 45">
            <a:extLst>
              <a:ext uri="{FF2B5EF4-FFF2-40B4-BE49-F238E27FC236}">
                <a16:creationId xmlns:a16="http://schemas.microsoft.com/office/drawing/2014/main" id="{0955FDB6-92B3-35E9-7579-B8C11AECACAE}"/>
              </a:ext>
            </a:extLst>
          </p:cNvPr>
          <p:cNvSpPr>
            <a:spLocks noChangeArrowheads="1"/>
          </p:cNvSpPr>
          <p:nvPr/>
        </p:nvSpPr>
        <p:spPr bwMode="auto">
          <a:xfrm>
            <a:off x="8951617" y="4910932"/>
            <a:ext cx="841375" cy="557213"/>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endParaRPr lang="en-GB" altLang="en-US" sz="1600">
              <a:latin typeface="Lucida Grande" pitchFamily="84" charset="0"/>
              <a:cs typeface="ヒラギノ角ゴ Pro W3"/>
            </a:endParaRPr>
          </a:p>
        </p:txBody>
      </p:sp>
      <p:sp>
        <p:nvSpPr>
          <p:cNvPr id="343" name="Rounded Rectangle 48">
            <a:extLst>
              <a:ext uri="{FF2B5EF4-FFF2-40B4-BE49-F238E27FC236}">
                <a16:creationId xmlns:a16="http://schemas.microsoft.com/office/drawing/2014/main" id="{B2208804-B82C-F683-18B1-EFE31ED85353}"/>
              </a:ext>
            </a:extLst>
          </p:cNvPr>
          <p:cNvSpPr>
            <a:spLocks noChangeArrowheads="1"/>
          </p:cNvSpPr>
          <p:nvPr/>
        </p:nvSpPr>
        <p:spPr bwMode="auto">
          <a:xfrm>
            <a:off x="9096079" y="4817270"/>
            <a:ext cx="257175" cy="93662"/>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344" name="Rounded Rectangle 49">
            <a:extLst>
              <a:ext uri="{FF2B5EF4-FFF2-40B4-BE49-F238E27FC236}">
                <a16:creationId xmlns:a16="http://schemas.microsoft.com/office/drawing/2014/main" id="{F8066316-D6C2-4EE0-0E4C-D74CCFDA8550}"/>
              </a:ext>
            </a:extLst>
          </p:cNvPr>
          <p:cNvSpPr>
            <a:spLocks noChangeArrowheads="1"/>
          </p:cNvSpPr>
          <p:nvPr/>
        </p:nvSpPr>
        <p:spPr bwMode="auto">
          <a:xfrm>
            <a:off x="9413579" y="4817270"/>
            <a:ext cx="255588" cy="93662"/>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345" name="Isosceles Triangle 164">
            <a:extLst>
              <a:ext uri="{FF2B5EF4-FFF2-40B4-BE49-F238E27FC236}">
                <a16:creationId xmlns:a16="http://schemas.microsoft.com/office/drawing/2014/main" id="{D4238BBF-DAA4-20A4-B6B0-84BF9AF143F2}"/>
              </a:ext>
            </a:extLst>
          </p:cNvPr>
          <p:cNvSpPr>
            <a:spLocks noChangeArrowheads="1"/>
          </p:cNvSpPr>
          <p:nvPr/>
        </p:nvSpPr>
        <p:spPr bwMode="auto">
          <a:xfrm flipV="1">
            <a:off x="9411992" y="4890295"/>
            <a:ext cx="263525" cy="182562"/>
          </a:xfrm>
          <a:prstGeom prst="triangle">
            <a:avLst>
              <a:gd name="adj" fmla="val 50000"/>
            </a:avLst>
          </a:prstGeom>
          <a:solidFill>
            <a:schemeClr val="bg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346" name="Isosceles Triangle 165">
            <a:extLst>
              <a:ext uri="{FF2B5EF4-FFF2-40B4-BE49-F238E27FC236}">
                <a16:creationId xmlns:a16="http://schemas.microsoft.com/office/drawing/2014/main" id="{6708EAE0-E19A-338E-3C39-ABDC16287069}"/>
              </a:ext>
            </a:extLst>
          </p:cNvPr>
          <p:cNvSpPr>
            <a:spLocks noChangeArrowheads="1"/>
          </p:cNvSpPr>
          <p:nvPr/>
        </p:nvSpPr>
        <p:spPr bwMode="auto">
          <a:xfrm>
            <a:off x="9081792" y="4869657"/>
            <a:ext cx="261937" cy="185738"/>
          </a:xfrm>
          <a:prstGeom prst="triangle">
            <a:avLst>
              <a:gd name="adj" fmla="val 50000"/>
            </a:avLst>
          </a:prstGeom>
          <a:solidFill>
            <a:schemeClr val="bg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347" name="Rectangle 166">
            <a:extLst>
              <a:ext uri="{FF2B5EF4-FFF2-40B4-BE49-F238E27FC236}">
                <a16:creationId xmlns:a16="http://schemas.microsoft.com/office/drawing/2014/main" id="{17E92EE6-B5C3-B3D0-6846-B12BE28407AA}"/>
              </a:ext>
            </a:extLst>
          </p:cNvPr>
          <p:cNvSpPr>
            <a:spLocks noChangeArrowheads="1"/>
          </p:cNvSpPr>
          <p:nvPr/>
        </p:nvSpPr>
        <p:spPr bwMode="auto">
          <a:xfrm>
            <a:off x="9913642" y="5210970"/>
            <a:ext cx="222250" cy="211137"/>
          </a:xfrm>
          <a:prstGeom prst="rect">
            <a:avLst/>
          </a:prstGeom>
          <a:solidFill>
            <a:srgbClr val="FFC000"/>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cxnSp>
        <p:nvCxnSpPr>
          <p:cNvPr id="348" name="Elbow Connector 167">
            <a:extLst>
              <a:ext uri="{FF2B5EF4-FFF2-40B4-BE49-F238E27FC236}">
                <a16:creationId xmlns:a16="http://schemas.microsoft.com/office/drawing/2014/main" id="{D63CB73C-B8AD-DE6D-18A1-05DE0AC83AE8}"/>
              </a:ext>
            </a:extLst>
          </p:cNvPr>
          <p:cNvCxnSpPr>
            <a:cxnSpLocks noChangeShapeType="1"/>
            <a:stCxn id="345" idx="0"/>
            <a:endCxn id="347" idx="1"/>
          </p:cNvCxnSpPr>
          <p:nvPr/>
        </p:nvCxnSpPr>
        <p:spPr bwMode="auto">
          <a:xfrm rot="16200000" flipH="1">
            <a:off x="9607254" y="5009357"/>
            <a:ext cx="242888" cy="369888"/>
          </a:xfrm>
          <a:prstGeom prst="bentConnector2">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9" name="Elbow Connector 168">
            <a:extLst>
              <a:ext uri="{FF2B5EF4-FFF2-40B4-BE49-F238E27FC236}">
                <a16:creationId xmlns:a16="http://schemas.microsoft.com/office/drawing/2014/main" id="{AC820694-BA1C-A4A6-7731-D5B2C73FEA25}"/>
              </a:ext>
            </a:extLst>
          </p:cNvPr>
          <p:cNvCxnSpPr>
            <a:cxnSpLocks noChangeShapeType="1"/>
            <a:stCxn id="346" idx="3"/>
            <a:endCxn id="347" idx="3"/>
          </p:cNvCxnSpPr>
          <p:nvPr/>
        </p:nvCxnSpPr>
        <p:spPr bwMode="auto">
          <a:xfrm rot="16200000" flipH="1">
            <a:off x="9544548" y="4724401"/>
            <a:ext cx="260350" cy="922338"/>
          </a:xfrm>
          <a:prstGeom prst="bentConnector4">
            <a:avLst>
              <a:gd name="adj1" fmla="val 216019"/>
              <a:gd name="adj2" fmla="val 127514"/>
            </a:avLst>
          </a:prstGeom>
          <a:noFill/>
          <a:ln w="28575" algn="ctr">
            <a:solidFill>
              <a:schemeClr val="tx1"/>
            </a:solidFill>
            <a:round/>
            <a:headEnd type="triangle" w="med" len="med"/>
            <a:tailEnd/>
          </a:ln>
          <a:extLst>
            <a:ext uri="{909E8E84-426E-40DD-AFC4-6F175D3DCCD1}">
              <a14:hiddenFill xmlns:a14="http://schemas.microsoft.com/office/drawing/2010/main">
                <a:noFill/>
              </a14:hiddenFill>
            </a:ext>
          </a:extLst>
        </p:spPr>
      </p:cxnSp>
      <p:grpSp>
        <p:nvGrpSpPr>
          <p:cNvPr id="350" name="Group 169">
            <a:extLst>
              <a:ext uri="{FF2B5EF4-FFF2-40B4-BE49-F238E27FC236}">
                <a16:creationId xmlns:a16="http://schemas.microsoft.com/office/drawing/2014/main" id="{6CE2F4EA-4E9B-A81C-A7F8-95EFC9CC2EC1}"/>
              </a:ext>
            </a:extLst>
          </p:cNvPr>
          <p:cNvGrpSpPr>
            <a:grpSpLocks/>
          </p:cNvGrpSpPr>
          <p:nvPr/>
        </p:nvGrpSpPr>
        <p:grpSpPr bwMode="auto">
          <a:xfrm>
            <a:off x="10224792" y="4976020"/>
            <a:ext cx="414337" cy="144462"/>
            <a:chOff x="4701540" y="3299460"/>
            <a:chExt cx="655320" cy="121920"/>
          </a:xfrm>
        </p:grpSpPr>
        <p:cxnSp>
          <p:nvCxnSpPr>
            <p:cNvPr id="351" name="Elbow Connector 173">
              <a:extLst>
                <a:ext uri="{FF2B5EF4-FFF2-40B4-BE49-F238E27FC236}">
                  <a16:creationId xmlns:a16="http://schemas.microsoft.com/office/drawing/2014/main" id="{7343A43E-F039-424D-690D-540A86CE2A92}"/>
                </a:ext>
              </a:extLst>
            </p:cNvPr>
            <p:cNvCxnSpPr>
              <a:cxnSpLocks noChangeShapeType="1"/>
            </p:cNvCxnSpPr>
            <p:nvPr/>
          </p:nvCxnSpPr>
          <p:spPr bwMode="auto">
            <a:xfrm flipV="1">
              <a:off x="470154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52" name="Elbow Connector 174">
              <a:extLst>
                <a:ext uri="{FF2B5EF4-FFF2-40B4-BE49-F238E27FC236}">
                  <a16:creationId xmlns:a16="http://schemas.microsoft.com/office/drawing/2014/main" id="{2B694DA8-CCB7-0BD4-7BDF-86C6CED32C37}"/>
                </a:ext>
              </a:extLst>
            </p:cNvPr>
            <p:cNvCxnSpPr>
              <a:cxnSpLocks noChangeShapeType="1"/>
            </p:cNvCxnSpPr>
            <p:nvPr/>
          </p:nvCxnSpPr>
          <p:spPr bwMode="auto">
            <a:xfrm>
              <a:off x="486156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53" name="Elbow Connector 175">
              <a:extLst>
                <a:ext uri="{FF2B5EF4-FFF2-40B4-BE49-F238E27FC236}">
                  <a16:creationId xmlns:a16="http://schemas.microsoft.com/office/drawing/2014/main" id="{C83D40E3-D592-D303-5C3E-323303430235}"/>
                </a:ext>
              </a:extLst>
            </p:cNvPr>
            <p:cNvCxnSpPr>
              <a:cxnSpLocks noChangeShapeType="1"/>
            </p:cNvCxnSpPr>
            <p:nvPr/>
          </p:nvCxnSpPr>
          <p:spPr bwMode="auto">
            <a:xfrm flipV="1">
              <a:off x="499110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54" name="Elbow Connector 176">
              <a:extLst>
                <a:ext uri="{FF2B5EF4-FFF2-40B4-BE49-F238E27FC236}">
                  <a16:creationId xmlns:a16="http://schemas.microsoft.com/office/drawing/2014/main" id="{71480748-81EF-43E7-3DA4-9EC64F122AFE}"/>
                </a:ext>
              </a:extLst>
            </p:cNvPr>
            <p:cNvCxnSpPr>
              <a:cxnSpLocks noChangeShapeType="1"/>
            </p:cNvCxnSpPr>
            <p:nvPr/>
          </p:nvCxnSpPr>
          <p:spPr bwMode="auto">
            <a:xfrm>
              <a:off x="515112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pic>
        <p:nvPicPr>
          <p:cNvPr id="355" name="Picture 2" descr="C:\Users\KNF54463\AppData\Local\Microsoft\Windows\Temporary Internet Files\Content.IE5\D3YKKIKB\uhr[1].png">
            <a:extLst>
              <a:ext uri="{FF2B5EF4-FFF2-40B4-BE49-F238E27FC236}">
                <a16:creationId xmlns:a16="http://schemas.microsoft.com/office/drawing/2014/main" id="{500FB1AF-8C3A-58C6-ACF5-0A7B06590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7529" y="5260182"/>
            <a:ext cx="18097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6" name="Straight Connector 172">
            <a:extLst>
              <a:ext uri="{FF2B5EF4-FFF2-40B4-BE49-F238E27FC236}">
                <a16:creationId xmlns:a16="http://schemas.microsoft.com/office/drawing/2014/main" id="{41155C4F-55A1-DCD0-AFB3-5014E4E226F4}"/>
              </a:ext>
            </a:extLst>
          </p:cNvPr>
          <p:cNvCxnSpPr>
            <a:cxnSpLocks noChangeShapeType="1"/>
            <a:endCxn id="355" idx="1"/>
          </p:cNvCxnSpPr>
          <p:nvPr/>
        </p:nvCxnSpPr>
        <p:spPr bwMode="auto">
          <a:xfrm>
            <a:off x="9211967" y="5349082"/>
            <a:ext cx="555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57" name="TextBox 177">
            <a:extLst>
              <a:ext uri="{FF2B5EF4-FFF2-40B4-BE49-F238E27FC236}">
                <a16:creationId xmlns:a16="http://schemas.microsoft.com/office/drawing/2014/main" id="{3C4EF455-EC93-033D-15AC-67095B841AF8}"/>
              </a:ext>
            </a:extLst>
          </p:cNvPr>
          <p:cNvSpPr txBox="1">
            <a:spLocks noChangeArrowheads="1"/>
          </p:cNvSpPr>
          <p:nvPr/>
        </p:nvSpPr>
        <p:spPr bwMode="auto">
          <a:xfrm>
            <a:off x="9548517" y="5815807"/>
            <a:ext cx="571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2000">
                <a:latin typeface="Lucida Grande" pitchFamily="84" charset="0"/>
                <a:cs typeface="ヒラギノ角ゴ Pro W3"/>
              </a:rPr>
              <a:t>FE</a:t>
            </a:r>
          </a:p>
        </p:txBody>
      </p:sp>
      <p:sp>
        <p:nvSpPr>
          <p:cNvPr id="358" name="TextBox 178">
            <a:extLst>
              <a:ext uri="{FF2B5EF4-FFF2-40B4-BE49-F238E27FC236}">
                <a16:creationId xmlns:a16="http://schemas.microsoft.com/office/drawing/2014/main" id="{FBA420F2-3A61-ED49-D5FA-CDAED0633626}"/>
              </a:ext>
            </a:extLst>
          </p:cNvPr>
          <p:cNvSpPr txBox="1">
            <a:spLocks noChangeArrowheads="1"/>
          </p:cNvSpPr>
          <p:nvPr/>
        </p:nvSpPr>
        <p:spPr bwMode="auto">
          <a:xfrm>
            <a:off x="7318079" y="5838032"/>
            <a:ext cx="56991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2000">
                <a:latin typeface="Lucida Grande" pitchFamily="84" charset="0"/>
                <a:cs typeface="ヒラギノ角ゴ Pro W3"/>
              </a:rPr>
              <a:t>FE</a:t>
            </a:r>
          </a:p>
        </p:txBody>
      </p:sp>
      <p:cxnSp>
        <p:nvCxnSpPr>
          <p:cNvPr id="359" name="Straight Arrow Connector 183">
            <a:extLst>
              <a:ext uri="{FF2B5EF4-FFF2-40B4-BE49-F238E27FC236}">
                <a16:creationId xmlns:a16="http://schemas.microsoft.com/office/drawing/2014/main" id="{5202EC55-4C74-FAE1-33CB-CBC6A0CFDB37}"/>
              </a:ext>
            </a:extLst>
          </p:cNvPr>
          <p:cNvCxnSpPr>
            <a:cxnSpLocks noChangeShapeType="1"/>
          </p:cNvCxnSpPr>
          <p:nvPr/>
        </p:nvCxnSpPr>
        <p:spPr bwMode="auto">
          <a:xfrm flipH="1">
            <a:off x="10062867" y="4145757"/>
            <a:ext cx="609600" cy="1027113"/>
          </a:xfrm>
          <a:prstGeom prst="straightConnector1">
            <a:avLst/>
          </a:prstGeom>
          <a:noFill/>
          <a:ln w="28575" algn="ctr">
            <a:solidFill>
              <a:srgbClr val="FFC000"/>
            </a:solidFill>
            <a:round/>
            <a:headEnd/>
            <a:tailEnd type="arrow" w="med" len="med"/>
          </a:ln>
          <a:extLst>
            <a:ext uri="{909E8E84-426E-40DD-AFC4-6F175D3DCCD1}">
              <a14:hiddenFill xmlns:a14="http://schemas.microsoft.com/office/drawing/2010/main">
                <a:noFill/>
              </a14:hiddenFill>
            </a:ext>
          </a:extLst>
        </p:spPr>
      </p:cxnSp>
      <p:sp>
        <p:nvSpPr>
          <p:cNvPr id="360" name="TextBox 191">
            <a:extLst>
              <a:ext uri="{FF2B5EF4-FFF2-40B4-BE49-F238E27FC236}">
                <a16:creationId xmlns:a16="http://schemas.microsoft.com/office/drawing/2014/main" id="{E49E8688-FE09-114C-45A0-FBC5A2A6991F}"/>
              </a:ext>
            </a:extLst>
          </p:cNvPr>
          <p:cNvSpPr txBox="1">
            <a:spLocks noChangeArrowheads="1"/>
          </p:cNvSpPr>
          <p:nvPr/>
        </p:nvSpPr>
        <p:spPr bwMode="auto">
          <a:xfrm>
            <a:off x="9919992" y="2953545"/>
            <a:ext cx="20218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800" dirty="0">
                <a:latin typeface="Lucida Grande" pitchFamily="84" charset="0"/>
                <a:cs typeface="ヒラギノ角ゴ Pro W3"/>
              </a:rPr>
              <a:t>Recovered clock is sent through jitter-cleaner IC before forwarding</a:t>
            </a:r>
          </a:p>
        </p:txBody>
      </p:sp>
      <p:sp>
        <p:nvSpPr>
          <p:cNvPr id="361" name="Freeform 153">
            <a:extLst>
              <a:ext uri="{FF2B5EF4-FFF2-40B4-BE49-F238E27FC236}">
                <a16:creationId xmlns:a16="http://schemas.microsoft.com/office/drawing/2014/main" id="{B1ED6B35-C9BD-6A61-3AAB-7DD3E8B09A44}"/>
              </a:ext>
            </a:extLst>
          </p:cNvPr>
          <p:cNvSpPr>
            <a:spLocks/>
          </p:cNvSpPr>
          <p:nvPr/>
        </p:nvSpPr>
        <p:spPr bwMode="auto">
          <a:xfrm>
            <a:off x="9629479" y="4976020"/>
            <a:ext cx="350838" cy="179387"/>
          </a:xfrm>
          <a:custGeom>
            <a:avLst/>
            <a:gdLst>
              <a:gd name="T0" fmla="*/ 0 w 382905"/>
              <a:gd name="T1" fmla="*/ 90089 h 194355"/>
              <a:gd name="T2" fmla="*/ 30637 w 382905"/>
              <a:gd name="T3" fmla="*/ 77361 h 194355"/>
              <a:gd name="T4" fmla="*/ 30637 w 382905"/>
              <a:gd name="T5" fmla="*/ 22527 h 194355"/>
              <a:gd name="T6" fmla="*/ 42348 w 382905"/>
              <a:gd name="T7" fmla="*/ 8818 h 194355"/>
              <a:gd name="T8" fmla="*/ 54964 w 382905"/>
              <a:gd name="T9" fmla="*/ 25465 h 194355"/>
              <a:gd name="T10" fmla="*/ 72083 w 382905"/>
              <a:gd name="T11" fmla="*/ 25465 h 194355"/>
              <a:gd name="T12" fmla="*/ 76590 w 382905"/>
              <a:gd name="T13" fmla="*/ 91068 h 194355"/>
              <a:gd name="T14" fmla="*/ 105423 w 382905"/>
              <a:gd name="T15" fmla="*/ 92048 h 194355"/>
              <a:gd name="T16" fmla="*/ 107225 w 382905"/>
              <a:gd name="T17" fmla="*/ 24486 h 194355"/>
              <a:gd name="T18" fmla="*/ 118037 w 382905"/>
              <a:gd name="T19" fmla="*/ 9797 h 194355"/>
              <a:gd name="T20" fmla="*/ 123443 w 382905"/>
              <a:gd name="T21" fmla="*/ 25465 h 194355"/>
              <a:gd name="T22" fmla="*/ 133354 w 382905"/>
              <a:gd name="T23" fmla="*/ 7 h 194355"/>
              <a:gd name="T24" fmla="*/ 146870 w 382905"/>
              <a:gd name="T25" fmla="*/ 28402 h 194355"/>
              <a:gd name="T26" fmla="*/ 152278 w 382905"/>
              <a:gd name="T27" fmla="*/ 87151 h 194355"/>
              <a:gd name="T28" fmla="*/ 181112 w 382905"/>
              <a:gd name="T29" fmla="*/ 92048 h 1943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905" h="194355">
                <a:moveTo>
                  <a:pt x="0" y="175274"/>
                </a:moveTo>
                <a:cubicBezTo>
                  <a:pt x="26987" y="173845"/>
                  <a:pt x="53975" y="172416"/>
                  <a:pt x="64770" y="150509"/>
                </a:cubicBezTo>
                <a:cubicBezTo>
                  <a:pt x="75565" y="128602"/>
                  <a:pt x="60643" y="66054"/>
                  <a:pt x="64770" y="43829"/>
                </a:cubicBezTo>
                <a:cubicBezTo>
                  <a:pt x="68897" y="21604"/>
                  <a:pt x="80963" y="16207"/>
                  <a:pt x="89535" y="17159"/>
                </a:cubicBezTo>
                <a:cubicBezTo>
                  <a:pt x="98107" y="18111"/>
                  <a:pt x="105728" y="44147"/>
                  <a:pt x="116205" y="49544"/>
                </a:cubicBezTo>
                <a:cubicBezTo>
                  <a:pt x="126682" y="54941"/>
                  <a:pt x="144780" y="28272"/>
                  <a:pt x="152400" y="49544"/>
                </a:cubicBezTo>
                <a:cubicBezTo>
                  <a:pt x="160020" y="70816"/>
                  <a:pt x="150178" y="155589"/>
                  <a:pt x="161925" y="177179"/>
                </a:cubicBezTo>
                <a:cubicBezTo>
                  <a:pt x="173672" y="198769"/>
                  <a:pt x="212090" y="200674"/>
                  <a:pt x="222885" y="179084"/>
                </a:cubicBezTo>
                <a:cubicBezTo>
                  <a:pt x="233680" y="157494"/>
                  <a:pt x="222250" y="74309"/>
                  <a:pt x="226695" y="47639"/>
                </a:cubicBezTo>
                <a:cubicBezTo>
                  <a:pt x="231140" y="20969"/>
                  <a:pt x="243840" y="18747"/>
                  <a:pt x="249555" y="19064"/>
                </a:cubicBezTo>
                <a:cubicBezTo>
                  <a:pt x="255270" y="19381"/>
                  <a:pt x="255588" y="52719"/>
                  <a:pt x="260985" y="49544"/>
                </a:cubicBezTo>
                <a:cubicBezTo>
                  <a:pt x="266382" y="46369"/>
                  <a:pt x="273685" y="-938"/>
                  <a:pt x="281940" y="14"/>
                </a:cubicBezTo>
                <a:cubicBezTo>
                  <a:pt x="290195" y="966"/>
                  <a:pt x="303848" y="27001"/>
                  <a:pt x="310515" y="55259"/>
                </a:cubicBezTo>
                <a:cubicBezTo>
                  <a:pt x="317183" y="83516"/>
                  <a:pt x="309880" y="148921"/>
                  <a:pt x="321945" y="169559"/>
                </a:cubicBezTo>
                <a:cubicBezTo>
                  <a:pt x="334010" y="190197"/>
                  <a:pt x="358457" y="184640"/>
                  <a:pt x="382905" y="179084"/>
                </a:cubicBez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
          </a:p>
        </p:txBody>
      </p:sp>
      <p:grpSp>
        <p:nvGrpSpPr>
          <p:cNvPr id="362" name="Group 86">
            <a:extLst>
              <a:ext uri="{FF2B5EF4-FFF2-40B4-BE49-F238E27FC236}">
                <a16:creationId xmlns:a16="http://schemas.microsoft.com/office/drawing/2014/main" id="{65BC06E6-5BF6-FEE1-7298-3D5B5CECFF8F}"/>
              </a:ext>
            </a:extLst>
          </p:cNvPr>
          <p:cNvGrpSpPr>
            <a:grpSpLocks/>
          </p:cNvGrpSpPr>
          <p:nvPr/>
        </p:nvGrpSpPr>
        <p:grpSpPr bwMode="auto">
          <a:xfrm>
            <a:off x="8572204" y="4333082"/>
            <a:ext cx="414338" cy="144463"/>
            <a:chOff x="4701540" y="3299460"/>
            <a:chExt cx="655320" cy="121920"/>
          </a:xfrm>
        </p:grpSpPr>
        <p:cxnSp>
          <p:nvCxnSpPr>
            <p:cNvPr id="363" name="Elbow Connector 87">
              <a:extLst>
                <a:ext uri="{FF2B5EF4-FFF2-40B4-BE49-F238E27FC236}">
                  <a16:creationId xmlns:a16="http://schemas.microsoft.com/office/drawing/2014/main" id="{09E9F245-0A92-15BE-BE4B-54A8FB1CC084}"/>
                </a:ext>
              </a:extLst>
            </p:cNvPr>
            <p:cNvCxnSpPr>
              <a:cxnSpLocks noChangeShapeType="1"/>
            </p:cNvCxnSpPr>
            <p:nvPr/>
          </p:nvCxnSpPr>
          <p:spPr bwMode="auto">
            <a:xfrm flipV="1">
              <a:off x="470154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64" name="Elbow Connector 88">
              <a:extLst>
                <a:ext uri="{FF2B5EF4-FFF2-40B4-BE49-F238E27FC236}">
                  <a16:creationId xmlns:a16="http://schemas.microsoft.com/office/drawing/2014/main" id="{6B636693-BAC4-37B0-9CDB-E8DD0AB72AD1}"/>
                </a:ext>
              </a:extLst>
            </p:cNvPr>
            <p:cNvCxnSpPr>
              <a:cxnSpLocks noChangeShapeType="1"/>
            </p:cNvCxnSpPr>
            <p:nvPr/>
          </p:nvCxnSpPr>
          <p:spPr bwMode="auto">
            <a:xfrm>
              <a:off x="486156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65" name="Elbow Connector 89">
              <a:extLst>
                <a:ext uri="{FF2B5EF4-FFF2-40B4-BE49-F238E27FC236}">
                  <a16:creationId xmlns:a16="http://schemas.microsoft.com/office/drawing/2014/main" id="{ADD33157-EBD8-08EC-B41B-FE8D9CD9B368}"/>
                </a:ext>
              </a:extLst>
            </p:cNvPr>
            <p:cNvCxnSpPr>
              <a:cxnSpLocks noChangeShapeType="1"/>
            </p:cNvCxnSpPr>
            <p:nvPr/>
          </p:nvCxnSpPr>
          <p:spPr bwMode="auto">
            <a:xfrm flipV="1">
              <a:off x="499110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66" name="Elbow Connector 90">
              <a:extLst>
                <a:ext uri="{FF2B5EF4-FFF2-40B4-BE49-F238E27FC236}">
                  <a16:creationId xmlns:a16="http://schemas.microsoft.com/office/drawing/2014/main" id="{05AD692D-A7CF-1C96-0E52-C96E665B9632}"/>
                </a:ext>
              </a:extLst>
            </p:cNvPr>
            <p:cNvCxnSpPr>
              <a:cxnSpLocks noChangeShapeType="1"/>
            </p:cNvCxnSpPr>
            <p:nvPr/>
          </p:nvCxnSpPr>
          <p:spPr bwMode="auto">
            <a:xfrm>
              <a:off x="5151120" y="3299460"/>
              <a:ext cx="205740" cy="121920"/>
            </a:xfrm>
            <a:prstGeom prst="bent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cxnSp>
        <p:nvCxnSpPr>
          <p:cNvPr id="367" name="Straight Arrow Connector 92">
            <a:extLst>
              <a:ext uri="{FF2B5EF4-FFF2-40B4-BE49-F238E27FC236}">
                <a16:creationId xmlns:a16="http://schemas.microsoft.com/office/drawing/2014/main" id="{9259814F-1BD2-70C5-08A7-D90B93248F59}"/>
              </a:ext>
            </a:extLst>
          </p:cNvPr>
          <p:cNvCxnSpPr>
            <a:cxnSpLocks noChangeShapeType="1"/>
          </p:cNvCxnSpPr>
          <p:nvPr/>
        </p:nvCxnSpPr>
        <p:spPr bwMode="auto">
          <a:xfrm flipH="1" flipV="1">
            <a:off x="7943554" y="4377532"/>
            <a:ext cx="573088" cy="635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 name="CasellaDiTesto 2">
            <a:extLst>
              <a:ext uri="{FF2B5EF4-FFF2-40B4-BE49-F238E27FC236}">
                <a16:creationId xmlns:a16="http://schemas.microsoft.com/office/drawing/2014/main" id="{01DED586-06F7-D60A-54FB-83DC7DE45D43}"/>
              </a:ext>
            </a:extLst>
          </p:cNvPr>
          <p:cNvSpPr txBox="1"/>
          <p:nvPr/>
        </p:nvSpPr>
        <p:spPr>
          <a:xfrm>
            <a:off x="387792" y="854112"/>
            <a:ext cx="11227945" cy="1477328"/>
          </a:xfrm>
          <a:prstGeom prst="rect">
            <a:avLst/>
          </a:prstGeom>
          <a:noFill/>
        </p:spPr>
        <p:txBody>
          <a:bodyPr wrap="square">
            <a:spAutoFit/>
          </a:bodyPr>
          <a:lstStyle/>
          <a:p>
            <a:pPr marL="285750" indent="-285750">
              <a:buFont typeface="Arial" panose="020B0604020202020204" pitchFamily="34" charset="0"/>
              <a:buChar char="•"/>
              <a:defRPr/>
            </a:pPr>
            <a:r>
              <a:rPr lang="en-US" altLang="en-US" kern="0" dirty="0">
                <a:solidFill>
                  <a:srgbClr val="FF0000"/>
                </a:solidFill>
              </a:rPr>
              <a:t>Acquire accurate timestamp.</a:t>
            </a:r>
          </a:p>
          <a:p>
            <a:pPr marL="285750" indent="-285750">
              <a:buFont typeface="Arial" panose="020B0604020202020204" pitchFamily="34" charset="0"/>
              <a:buChar char="•"/>
              <a:defRPr/>
            </a:pPr>
            <a:r>
              <a:rPr lang="en-US" altLang="en-US" kern="0" dirty="0"/>
              <a:t>Collect digitized (timestamped) neutron data, and downstream it to the BE.</a:t>
            </a:r>
          </a:p>
          <a:p>
            <a:pPr marL="285750" indent="-285750">
              <a:buFont typeface="Arial" panose="020B0604020202020204" pitchFamily="34" charset="0"/>
              <a:buChar char="•"/>
              <a:defRPr/>
            </a:pPr>
            <a:r>
              <a:rPr lang="en-GB" altLang="en-US" sz="1800" dirty="0">
                <a:latin typeface="Lucida Grande" pitchFamily="84" charset="0"/>
                <a:cs typeface="ヒラギノ角ゴ Pro W3"/>
              </a:rPr>
              <a:t>Separate FPGAs must be clocked synchronously for local timestamps to ‘tick’ equally.</a:t>
            </a:r>
          </a:p>
          <a:p>
            <a:pPr marL="285750" indent="-285750">
              <a:buFont typeface="Arial" panose="020B0604020202020204" pitchFamily="34" charset="0"/>
              <a:buChar char="•"/>
              <a:defRPr/>
            </a:pPr>
            <a:r>
              <a:rPr lang="en-GB" altLang="en-US" sz="1800" dirty="0">
                <a:latin typeface="Lucida Grande" pitchFamily="84" charset="0"/>
                <a:cs typeface="ヒラギノ角ゴ Pro W3"/>
              </a:rPr>
              <a:t>Master embeds its clock as 8b10b bitstream. Each slave recovers and re-transmits the clock.</a:t>
            </a:r>
          </a:p>
          <a:p>
            <a:pPr marL="285750" indent="-285750">
              <a:buFont typeface="Arial" panose="020B0604020202020204" pitchFamily="34" charset="0"/>
              <a:buChar char="•"/>
              <a:defRPr/>
            </a:pPr>
            <a:endParaRPr lang="en-US" altLang="en-US" kern="0" dirty="0"/>
          </a:p>
        </p:txBody>
      </p:sp>
    </p:spTree>
    <p:extLst>
      <p:ext uri="{BB962C8B-B14F-4D97-AF65-F5344CB8AC3E}">
        <p14:creationId xmlns:p14="http://schemas.microsoft.com/office/powerpoint/2010/main" val="1689435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C93AEE-D2A9-5428-7549-BF7E32D14D25}"/>
              </a:ext>
            </a:extLst>
          </p:cNvPr>
          <p:cNvSpPr>
            <a:spLocks noGrp="1"/>
          </p:cNvSpPr>
          <p:nvPr>
            <p:ph type="title"/>
          </p:nvPr>
        </p:nvSpPr>
        <p:spPr/>
        <p:txBody>
          <a:bodyPr/>
          <a:lstStyle/>
          <a:p>
            <a:r>
              <a:rPr lang="en-US" dirty="0"/>
              <a:t>R5560 – CLOCK RECOVERY AND DISTRIBUTION</a:t>
            </a:r>
          </a:p>
        </p:txBody>
      </p:sp>
      <p:sp>
        <p:nvSpPr>
          <p:cNvPr id="4" name="Rettangolo 3">
            <a:extLst>
              <a:ext uri="{FF2B5EF4-FFF2-40B4-BE49-F238E27FC236}">
                <a16:creationId xmlns:a16="http://schemas.microsoft.com/office/drawing/2014/main" id="{5A5E80B5-8875-0BE8-9B31-165F8C8D2F1F}"/>
              </a:ext>
            </a:extLst>
          </p:cNvPr>
          <p:cNvSpPr/>
          <p:nvPr/>
        </p:nvSpPr>
        <p:spPr>
          <a:xfrm>
            <a:off x="612159" y="2271208"/>
            <a:ext cx="3389152" cy="338915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D176C678-3714-B530-40B7-92BF6E07BF7D}"/>
              </a:ext>
            </a:extLst>
          </p:cNvPr>
          <p:cNvSpPr/>
          <p:nvPr/>
        </p:nvSpPr>
        <p:spPr>
          <a:xfrm>
            <a:off x="6652231" y="3747671"/>
            <a:ext cx="713065" cy="259219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SFP1</a:t>
            </a:r>
          </a:p>
        </p:txBody>
      </p:sp>
      <p:sp>
        <p:nvSpPr>
          <p:cNvPr id="6" name="Rettangolo 5">
            <a:extLst>
              <a:ext uri="{FF2B5EF4-FFF2-40B4-BE49-F238E27FC236}">
                <a16:creationId xmlns:a16="http://schemas.microsoft.com/office/drawing/2014/main" id="{3170F02E-C084-BF1F-C580-C74445B365F0}"/>
              </a:ext>
            </a:extLst>
          </p:cNvPr>
          <p:cNvSpPr/>
          <p:nvPr/>
        </p:nvSpPr>
        <p:spPr>
          <a:xfrm>
            <a:off x="7960914" y="3747671"/>
            <a:ext cx="713065" cy="259219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SFP2</a:t>
            </a:r>
          </a:p>
        </p:txBody>
      </p:sp>
      <p:sp>
        <p:nvSpPr>
          <p:cNvPr id="7" name="Rettangolo 6">
            <a:extLst>
              <a:ext uri="{FF2B5EF4-FFF2-40B4-BE49-F238E27FC236}">
                <a16:creationId xmlns:a16="http://schemas.microsoft.com/office/drawing/2014/main" id="{5F594033-97F3-781F-A61A-A9143A198CF9}"/>
              </a:ext>
            </a:extLst>
          </p:cNvPr>
          <p:cNvSpPr/>
          <p:nvPr/>
        </p:nvSpPr>
        <p:spPr>
          <a:xfrm>
            <a:off x="6548577" y="731829"/>
            <a:ext cx="816720" cy="1044429"/>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H-LINK</a:t>
            </a:r>
          </a:p>
          <a:p>
            <a:pPr algn="ctr"/>
            <a:r>
              <a:rPr lang="it-IT" sz="1400" dirty="0"/>
              <a:t>RIGHT</a:t>
            </a:r>
          </a:p>
        </p:txBody>
      </p:sp>
      <p:sp>
        <p:nvSpPr>
          <p:cNvPr id="8" name="Rettangolo 7">
            <a:extLst>
              <a:ext uri="{FF2B5EF4-FFF2-40B4-BE49-F238E27FC236}">
                <a16:creationId xmlns:a16="http://schemas.microsoft.com/office/drawing/2014/main" id="{5BAD014E-C85E-ABDE-9CFC-F063D5C7C578}"/>
              </a:ext>
            </a:extLst>
          </p:cNvPr>
          <p:cNvSpPr/>
          <p:nvPr/>
        </p:nvSpPr>
        <p:spPr>
          <a:xfrm>
            <a:off x="7885414" y="731829"/>
            <a:ext cx="788566" cy="1044429"/>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H-LINK</a:t>
            </a:r>
          </a:p>
          <a:p>
            <a:pPr algn="ctr"/>
            <a:r>
              <a:rPr lang="it-IT" sz="1400" dirty="0"/>
              <a:t>LEFT</a:t>
            </a:r>
          </a:p>
        </p:txBody>
      </p:sp>
      <p:sp>
        <p:nvSpPr>
          <p:cNvPr id="9" name="Ovale 8">
            <a:extLst>
              <a:ext uri="{FF2B5EF4-FFF2-40B4-BE49-F238E27FC236}">
                <a16:creationId xmlns:a16="http://schemas.microsoft.com/office/drawing/2014/main" id="{AFAB325E-92BD-92C5-B14B-0DA3440912CF}"/>
              </a:ext>
            </a:extLst>
          </p:cNvPr>
          <p:cNvSpPr/>
          <p:nvPr/>
        </p:nvSpPr>
        <p:spPr>
          <a:xfrm>
            <a:off x="3603183" y="4674655"/>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390A9F45-B5B1-CEEF-3AC7-C1022ADEA205}"/>
              </a:ext>
            </a:extLst>
          </p:cNvPr>
          <p:cNvSpPr/>
          <p:nvPr/>
        </p:nvSpPr>
        <p:spPr>
          <a:xfrm>
            <a:off x="3310267" y="4674655"/>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B4C2E919-4CE7-58B5-272B-E64E68BF63D9}"/>
              </a:ext>
            </a:extLst>
          </p:cNvPr>
          <p:cNvSpPr/>
          <p:nvPr/>
        </p:nvSpPr>
        <p:spPr>
          <a:xfrm>
            <a:off x="3007565" y="4674655"/>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B61FBCBB-8BFE-CBAC-42BE-E74333DEFF29}"/>
              </a:ext>
            </a:extLst>
          </p:cNvPr>
          <p:cNvSpPr/>
          <p:nvPr/>
        </p:nvSpPr>
        <p:spPr>
          <a:xfrm>
            <a:off x="2714649" y="4674655"/>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807022C1-F61B-C685-9295-FF1D774555A7}"/>
              </a:ext>
            </a:extLst>
          </p:cNvPr>
          <p:cNvSpPr/>
          <p:nvPr/>
        </p:nvSpPr>
        <p:spPr>
          <a:xfrm>
            <a:off x="3603183" y="4339095"/>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B56A3EA9-6662-52BF-B830-DB077E4A7A50}"/>
              </a:ext>
            </a:extLst>
          </p:cNvPr>
          <p:cNvSpPr/>
          <p:nvPr/>
        </p:nvSpPr>
        <p:spPr>
          <a:xfrm>
            <a:off x="3310267" y="4339095"/>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FFC290DE-E141-F474-3E92-C284D102EED2}"/>
              </a:ext>
            </a:extLst>
          </p:cNvPr>
          <p:cNvSpPr/>
          <p:nvPr/>
        </p:nvSpPr>
        <p:spPr>
          <a:xfrm>
            <a:off x="3007565" y="4339095"/>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E9AA8963-C800-A0E5-FB45-A19175929717}"/>
              </a:ext>
            </a:extLst>
          </p:cNvPr>
          <p:cNvSpPr/>
          <p:nvPr/>
        </p:nvSpPr>
        <p:spPr>
          <a:xfrm>
            <a:off x="2714649" y="4339095"/>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634BE85D-47C2-E280-923B-FD94540DA145}"/>
              </a:ext>
            </a:extLst>
          </p:cNvPr>
          <p:cNvSpPr/>
          <p:nvPr/>
        </p:nvSpPr>
        <p:spPr>
          <a:xfrm>
            <a:off x="3603183" y="3644906"/>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716BF6E2-8B54-A2CF-0A62-367E9EFE6293}"/>
              </a:ext>
            </a:extLst>
          </p:cNvPr>
          <p:cNvSpPr/>
          <p:nvPr/>
        </p:nvSpPr>
        <p:spPr>
          <a:xfrm>
            <a:off x="3310267" y="3644906"/>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C5A62BAD-B112-02E1-AA2F-9E201AB4F988}"/>
              </a:ext>
            </a:extLst>
          </p:cNvPr>
          <p:cNvSpPr/>
          <p:nvPr/>
        </p:nvSpPr>
        <p:spPr>
          <a:xfrm>
            <a:off x="3007565" y="3644906"/>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8348FC19-70B5-666A-4884-F3FBF6438A2B}"/>
              </a:ext>
            </a:extLst>
          </p:cNvPr>
          <p:cNvSpPr/>
          <p:nvPr/>
        </p:nvSpPr>
        <p:spPr>
          <a:xfrm>
            <a:off x="2714649" y="3644906"/>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1B6D374F-609D-66EA-E189-65B1D30E0245}"/>
              </a:ext>
            </a:extLst>
          </p:cNvPr>
          <p:cNvSpPr/>
          <p:nvPr/>
        </p:nvSpPr>
        <p:spPr>
          <a:xfrm>
            <a:off x="3603183" y="3309346"/>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44F0A94D-8A3A-45BF-596D-4B2C7AAA220C}"/>
              </a:ext>
            </a:extLst>
          </p:cNvPr>
          <p:cNvSpPr/>
          <p:nvPr/>
        </p:nvSpPr>
        <p:spPr>
          <a:xfrm>
            <a:off x="3310267" y="3309346"/>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02462600-CB09-B347-30AE-7656B66626A0}"/>
              </a:ext>
            </a:extLst>
          </p:cNvPr>
          <p:cNvSpPr/>
          <p:nvPr/>
        </p:nvSpPr>
        <p:spPr>
          <a:xfrm>
            <a:off x="3007565" y="3309346"/>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a:extLst>
              <a:ext uri="{FF2B5EF4-FFF2-40B4-BE49-F238E27FC236}">
                <a16:creationId xmlns:a16="http://schemas.microsoft.com/office/drawing/2014/main" id="{75B632D1-A24D-E07A-98B5-30D1EA2D2FD5}"/>
              </a:ext>
            </a:extLst>
          </p:cNvPr>
          <p:cNvSpPr/>
          <p:nvPr/>
        </p:nvSpPr>
        <p:spPr>
          <a:xfrm>
            <a:off x="2714649" y="3309346"/>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F5B68EF9-90D4-FD49-3795-A2221F30036A}"/>
              </a:ext>
            </a:extLst>
          </p:cNvPr>
          <p:cNvSpPr/>
          <p:nvPr/>
        </p:nvSpPr>
        <p:spPr>
          <a:xfrm>
            <a:off x="2155734" y="4259399"/>
            <a:ext cx="1845578" cy="71306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BCC62111-5675-6ADE-1117-080815259E86}"/>
              </a:ext>
            </a:extLst>
          </p:cNvPr>
          <p:cNvSpPr/>
          <p:nvPr/>
        </p:nvSpPr>
        <p:spPr>
          <a:xfrm>
            <a:off x="2055865" y="3093331"/>
            <a:ext cx="1945445" cy="2084664"/>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FB6CCA4F-2A54-D908-2A52-5E899F56FF0E}"/>
              </a:ext>
            </a:extLst>
          </p:cNvPr>
          <p:cNvSpPr txBox="1"/>
          <p:nvPr/>
        </p:nvSpPr>
        <p:spPr>
          <a:xfrm>
            <a:off x="2306735" y="2732712"/>
            <a:ext cx="1342034" cy="369332"/>
          </a:xfrm>
          <a:prstGeom prst="rect">
            <a:avLst/>
          </a:prstGeom>
          <a:noFill/>
        </p:spPr>
        <p:txBody>
          <a:bodyPr wrap="none" rtlCol="0">
            <a:spAutoFit/>
          </a:bodyPr>
          <a:lstStyle/>
          <a:p>
            <a:r>
              <a:rPr lang="it-IT" dirty="0"/>
              <a:t>7035 + 7045</a:t>
            </a:r>
          </a:p>
        </p:txBody>
      </p:sp>
      <p:sp>
        <p:nvSpPr>
          <p:cNvPr id="28" name="CasellaDiTesto 27">
            <a:extLst>
              <a:ext uri="{FF2B5EF4-FFF2-40B4-BE49-F238E27FC236}">
                <a16:creationId xmlns:a16="http://schemas.microsoft.com/office/drawing/2014/main" id="{9CAF49CE-CFB9-E134-988E-524E5CA15AB2}"/>
              </a:ext>
            </a:extLst>
          </p:cNvPr>
          <p:cNvSpPr txBox="1"/>
          <p:nvPr/>
        </p:nvSpPr>
        <p:spPr>
          <a:xfrm>
            <a:off x="1403122" y="4402013"/>
            <a:ext cx="652743" cy="369332"/>
          </a:xfrm>
          <a:prstGeom prst="rect">
            <a:avLst/>
          </a:prstGeom>
          <a:noFill/>
        </p:spPr>
        <p:txBody>
          <a:bodyPr wrap="none" rtlCol="0">
            <a:spAutoFit/>
          </a:bodyPr>
          <a:lstStyle/>
          <a:p>
            <a:r>
              <a:rPr lang="it-IT" dirty="0"/>
              <a:t>7030</a:t>
            </a:r>
          </a:p>
        </p:txBody>
      </p:sp>
      <p:sp>
        <p:nvSpPr>
          <p:cNvPr id="29" name="Rettangolo 28">
            <a:extLst>
              <a:ext uri="{FF2B5EF4-FFF2-40B4-BE49-F238E27FC236}">
                <a16:creationId xmlns:a16="http://schemas.microsoft.com/office/drawing/2014/main" id="{4A91D3DF-B93A-8D08-1341-6A740EE96B60}"/>
              </a:ext>
            </a:extLst>
          </p:cNvPr>
          <p:cNvSpPr/>
          <p:nvPr/>
        </p:nvSpPr>
        <p:spPr>
          <a:xfrm>
            <a:off x="2147345" y="3229650"/>
            <a:ext cx="1845578" cy="71306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675D738B-855C-C23C-2BAD-A7E05E610FAA}"/>
              </a:ext>
            </a:extLst>
          </p:cNvPr>
          <p:cNvSpPr/>
          <p:nvPr/>
        </p:nvSpPr>
        <p:spPr>
          <a:xfrm>
            <a:off x="2349626" y="4674655"/>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a:extLst>
              <a:ext uri="{FF2B5EF4-FFF2-40B4-BE49-F238E27FC236}">
                <a16:creationId xmlns:a16="http://schemas.microsoft.com/office/drawing/2014/main" id="{8AB577CE-99FE-5315-DCC8-F6C0C52768F3}"/>
              </a:ext>
            </a:extLst>
          </p:cNvPr>
          <p:cNvSpPr/>
          <p:nvPr/>
        </p:nvSpPr>
        <p:spPr>
          <a:xfrm>
            <a:off x="2349626" y="4339095"/>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a:extLst>
              <a:ext uri="{FF2B5EF4-FFF2-40B4-BE49-F238E27FC236}">
                <a16:creationId xmlns:a16="http://schemas.microsoft.com/office/drawing/2014/main" id="{B264665D-3AE3-EF0A-416E-9E176714ABA3}"/>
              </a:ext>
            </a:extLst>
          </p:cNvPr>
          <p:cNvSpPr txBox="1"/>
          <p:nvPr/>
        </p:nvSpPr>
        <p:spPr>
          <a:xfrm>
            <a:off x="2211495" y="4187918"/>
            <a:ext cx="410690" cy="230832"/>
          </a:xfrm>
          <a:prstGeom prst="rect">
            <a:avLst/>
          </a:prstGeom>
          <a:noFill/>
        </p:spPr>
        <p:txBody>
          <a:bodyPr wrap="none" rtlCol="0">
            <a:spAutoFit/>
          </a:bodyPr>
          <a:lstStyle/>
          <a:p>
            <a:r>
              <a:rPr lang="it-IT" sz="900" dirty="0"/>
              <a:t>CLK1</a:t>
            </a:r>
          </a:p>
        </p:txBody>
      </p:sp>
      <p:sp>
        <p:nvSpPr>
          <p:cNvPr id="33" name="CasellaDiTesto 32">
            <a:extLst>
              <a:ext uri="{FF2B5EF4-FFF2-40B4-BE49-F238E27FC236}">
                <a16:creationId xmlns:a16="http://schemas.microsoft.com/office/drawing/2014/main" id="{1128C37D-8CEF-CD7B-C8EE-A20E4AF0B8E4}"/>
              </a:ext>
            </a:extLst>
          </p:cNvPr>
          <p:cNvSpPr txBox="1"/>
          <p:nvPr/>
        </p:nvSpPr>
        <p:spPr>
          <a:xfrm>
            <a:off x="2228171" y="4781506"/>
            <a:ext cx="410690" cy="230832"/>
          </a:xfrm>
          <a:prstGeom prst="rect">
            <a:avLst/>
          </a:prstGeom>
          <a:noFill/>
        </p:spPr>
        <p:txBody>
          <a:bodyPr wrap="none" rtlCol="0">
            <a:spAutoFit/>
          </a:bodyPr>
          <a:lstStyle/>
          <a:p>
            <a:r>
              <a:rPr lang="it-IT" sz="900" dirty="0"/>
              <a:t>CLK2</a:t>
            </a:r>
          </a:p>
        </p:txBody>
      </p:sp>
      <p:sp>
        <p:nvSpPr>
          <p:cNvPr id="34" name="Ovale 33">
            <a:extLst>
              <a:ext uri="{FF2B5EF4-FFF2-40B4-BE49-F238E27FC236}">
                <a16:creationId xmlns:a16="http://schemas.microsoft.com/office/drawing/2014/main" id="{F2E478DE-9AB2-8DDB-A110-503D9B516FD3}"/>
              </a:ext>
            </a:extLst>
          </p:cNvPr>
          <p:cNvSpPr/>
          <p:nvPr/>
        </p:nvSpPr>
        <p:spPr>
          <a:xfrm>
            <a:off x="2366450" y="3632580"/>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a:extLst>
              <a:ext uri="{FF2B5EF4-FFF2-40B4-BE49-F238E27FC236}">
                <a16:creationId xmlns:a16="http://schemas.microsoft.com/office/drawing/2014/main" id="{B5EE0FBB-9C96-DF93-9EFE-C8CF82F39D06}"/>
              </a:ext>
            </a:extLst>
          </p:cNvPr>
          <p:cNvSpPr/>
          <p:nvPr/>
        </p:nvSpPr>
        <p:spPr>
          <a:xfrm>
            <a:off x="2366450" y="3297020"/>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CasellaDiTesto 35">
            <a:extLst>
              <a:ext uri="{FF2B5EF4-FFF2-40B4-BE49-F238E27FC236}">
                <a16:creationId xmlns:a16="http://schemas.microsoft.com/office/drawing/2014/main" id="{CB7F0182-C1D1-1393-B248-8118D8665AED}"/>
              </a:ext>
            </a:extLst>
          </p:cNvPr>
          <p:cNvSpPr txBox="1"/>
          <p:nvPr/>
        </p:nvSpPr>
        <p:spPr>
          <a:xfrm>
            <a:off x="2228319" y="3145843"/>
            <a:ext cx="410690" cy="230832"/>
          </a:xfrm>
          <a:prstGeom prst="rect">
            <a:avLst/>
          </a:prstGeom>
          <a:noFill/>
        </p:spPr>
        <p:txBody>
          <a:bodyPr wrap="none" rtlCol="0">
            <a:spAutoFit/>
          </a:bodyPr>
          <a:lstStyle/>
          <a:p>
            <a:r>
              <a:rPr lang="it-IT" sz="900" dirty="0"/>
              <a:t>CLK1</a:t>
            </a:r>
          </a:p>
        </p:txBody>
      </p:sp>
      <p:sp>
        <p:nvSpPr>
          <p:cNvPr id="37" name="CasellaDiTesto 36">
            <a:extLst>
              <a:ext uri="{FF2B5EF4-FFF2-40B4-BE49-F238E27FC236}">
                <a16:creationId xmlns:a16="http://schemas.microsoft.com/office/drawing/2014/main" id="{49296333-04F5-9054-25D2-5AC7C889ED71}"/>
              </a:ext>
            </a:extLst>
          </p:cNvPr>
          <p:cNvSpPr txBox="1"/>
          <p:nvPr/>
        </p:nvSpPr>
        <p:spPr>
          <a:xfrm>
            <a:off x="2244995" y="3739431"/>
            <a:ext cx="410690" cy="230832"/>
          </a:xfrm>
          <a:prstGeom prst="rect">
            <a:avLst/>
          </a:prstGeom>
          <a:noFill/>
        </p:spPr>
        <p:txBody>
          <a:bodyPr wrap="none" rtlCol="0">
            <a:spAutoFit/>
          </a:bodyPr>
          <a:lstStyle/>
          <a:p>
            <a:r>
              <a:rPr lang="it-IT" sz="900" dirty="0"/>
              <a:t>CLK2</a:t>
            </a:r>
          </a:p>
        </p:txBody>
      </p:sp>
      <p:sp>
        <p:nvSpPr>
          <p:cNvPr id="38" name="Rettangolo 37">
            <a:extLst>
              <a:ext uri="{FF2B5EF4-FFF2-40B4-BE49-F238E27FC236}">
                <a16:creationId xmlns:a16="http://schemas.microsoft.com/office/drawing/2014/main" id="{0B86F75B-6581-758A-EC71-40C2C82EA3BD}"/>
              </a:ext>
            </a:extLst>
          </p:cNvPr>
          <p:cNvSpPr/>
          <p:nvPr/>
        </p:nvSpPr>
        <p:spPr>
          <a:xfrm>
            <a:off x="3459476" y="4737789"/>
            <a:ext cx="167780" cy="522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a:extLst>
              <a:ext uri="{FF2B5EF4-FFF2-40B4-BE49-F238E27FC236}">
                <a16:creationId xmlns:a16="http://schemas.microsoft.com/office/drawing/2014/main" id="{647E35FB-5410-13B7-0A04-F7378464F9FA}"/>
              </a:ext>
            </a:extLst>
          </p:cNvPr>
          <p:cNvSpPr/>
          <p:nvPr/>
        </p:nvSpPr>
        <p:spPr>
          <a:xfrm>
            <a:off x="2856214" y="4732438"/>
            <a:ext cx="167780" cy="522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39">
            <a:extLst>
              <a:ext uri="{FF2B5EF4-FFF2-40B4-BE49-F238E27FC236}">
                <a16:creationId xmlns:a16="http://schemas.microsoft.com/office/drawing/2014/main" id="{1817BD67-9BC1-1F0B-C128-84342D221AE1}"/>
              </a:ext>
            </a:extLst>
          </p:cNvPr>
          <p:cNvSpPr/>
          <p:nvPr/>
        </p:nvSpPr>
        <p:spPr>
          <a:xfrm>
            <a:off x="3451282" y="4402013"/>
            <a:ext cx="167780" cy="522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40">
            <a:extLst>
              <a:ext uri="{FF2B5EF4-FFF2-40B4-BE49-F238E27FC236}">
                <a16:creationId xmlns:a16="http://schemas.microsoft.com/office/drawing/2014/main" id="{A7F94F08-2483-1690-1C67-8FC5C2A95B34}"/>
              </a:ext>
            </a:extLst>
          </p:cNvPr>
          <p:cNvSpPr/>
          <p:nvPr/>
        </p:nvSpPr>
        <p:spPr>
          <a:xfrm>
            <a:off x="2866000" y="4392643"/>
            <a:ext cx="167780" cy="522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Rettangolo 41">
            <a:extLst>
              <a:ext uri="{FF2B5EF4-FFF2-40B4-BE49-F238E27FC236}">
                <a16:creationId xmlns:a16="http://schemas.microsoft.com/office/drawing/2014/main" id="{BF5E2847-9AC9-041D-1BC2-926F7EF7B02A}"/>
              </a:ext>
            </a:extLst>
          </p:cNvPr>
          <p:cNvSpPr/>
          <p:nvPr/>
        </p:nvSpPr>
        <p:spPr>
          <a:xfrm>
            <a:off x="3467670" y="3706840"/>
            <a:ext cx="167780" cy="522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Rettangolo 42">
            <a:extLst>
              <a:ext uri="{FF2B5EF4-FFF2-40B4-BE49-F238E27FC236}">
                <a16:creationId xmlns:a16="http://schemas.microsoft.com/office/drawing/2014/main" id="{B6F12BEB-85E3-50BE-CDA2-40239DE275A6}"/>
              </a:ext>
            </a:extLst>
          </p:cNvPr>
          <p:cNvSpPr/>
          <p:nvPr/>
        </p:nvSpPr>
        <p:spPr>
          <a:xfrm>
            <a:off x="2864408" y="3701489"/>
            <a:ext cx="167780" cy="522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43">
            <a:extLst>
              <a:ext uri="{FF2B5EF4-FFF2-40B4-BE49-F238E27FC236}">
                <a16:creationId xmlns:a16="http://schemas.microsoft.com/office/drawing/2014/main" id="{ECD45849-6DFA-61F8-FBCF-AD56591304C9}"/>
              </a:ext>
            </a:extLst>
          </p:cNvPr>
          <p:cNvSpPr/>
          <p:nvPr/>
        </p:nvSpPr>
        <p:spPr>
          <a:xfrm>
            <a:off x="3459476" y="3371064"/>
            <a:ext cx="167780" cy="522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a:extLst>
              <a:ext uri="{FF2B5EF4-FFF2-40B4-BE49-F238E27FC236}">
                <a16:creationId xmlns:a16="http://schemas.microsoft.com/office/drawing/2014/main" id="{3D2B90D1-1CC9-BF6B-37F3-317118957D62}"/>
              </a:ext>
            </a:extLst>
          </p:cNvPr>
          <p:cNvSpPr/>
          <p:nvPr/>
        </p:nvSpPr>
        <p:spPr>
          <a:xfrm>
            <a:off x="2874194" y="3361694"/>
            <a:ext cx="167780" cy="522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0" name="Gruppo 49">
            <a:extLst>
              <a:ext uri="{FF2B5EF4-FFF2-40B4-BE49-F238E27FC236}">
                <a16:creationId xmlns:a16="http://schemas.microsoft.com/office/drawing/2014/main" id="{19F5A5CE-7B6D-D65F-5353-3F7ACA042327}"/>
              </a:ext>
            </a:extLst>
          </p:cNvPr>
          <p:cNvGrpSpPr/>
          <p:nvPr/>
        </p:nvGrpSpPr>
        <p:grpSpPr>
          <a:xfrm>
            <a:off x="8112055" y="3289396"/>
            <a:ext cx="117446" cy="315220"/>
            <a:chOff x="6602136" y="3340895"/>
            <a:chExt cx="117446" cy="315220"/>
          </a:xfrm>
        </p:grpSpPr>
        <p:sp>
          <p:nvSpPr>
            <p:cNvPr id="51" name="Rettangolo 50">
              <a:extLst>
                <a:ext uri="{FF2B5EF4-FFF2-40B4-BE49-F238E27FC236}">
                  <a16:creationId xmlns:a16="http://schemas.microsoft.com/office/drawing/2014/main" id="{6932DA2B-139C-E7A7-F966-C5D484460DC4}"/>
                </a:ext>
              </a:extLst>
            </p:cNvPr>
            <p:cNvSpPr/>
            <p:nvPr/>
          </p:nvSpPr>
          <p:spPr>
            <a:xfrm flipV="1">
              <a:off x="6602136" y="3340895"/>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51">
              <a:extLst>
                <a:ext uri="{FF2B5EF4-FFF2-40B4-BE49-F238E27FC236}">
                  <a16:creationId xmlns:a16="http://schemas.microsoft.com/office/drawing/2014/main" id="{A0389DE3-F349-94DF-A6FE-C2F8F6228340}"/>
                </a:ext>
              </a:extLst>
            </p:cNvPr>
            <p:cNvSpPr/>
            <p:nvPr/>
          </p:nvSpPr>
          <p:spPr>
            <a:xfrm flipV="1">
              <a:off x="6602136" y="3544919"/>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52">
              <a:extLst>
                <a:ext uri="{FF2B5EF4-FFF2-40B4-BE49-F238E27FC236}">
                  <a16:creationId xmlns:a16="http://schemas.microsoft.com/office/drawing/2014/main" id="{1FCC6807-58CC-EF91-8A7D-E541E2DAD054}"/>
                </a:ext>
              </a:extLst>
            </p:cNvPr>
            <p:cNvSpPr/>
            <p:nvPr/>
          </p:nvSpPr>
          <p:spPr>
            <a:xfrm flipV="1">
              <a:off x="6602136" y="3416675"/>
              <a:ext cx="117446" cy="16777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58" name="Gruppo 57">
            <a:extLst>
              <a:ext uri="{FF2B5EF4-FFF2-40B4-BE49-F238E27FC236}">
                <a16:creationId xmlns:a16="http://schemas.microsoft.com/office/drawing/2014/main" id="{0EC221A7-F3F2-E7FD-985B-78F304B977A4}"/>
              </a:ext>
            </a:extLst>
          </p:cNvPr>
          <p:cNvGrpSpPr/>
          <p:nvPr/>
        </p:nvGrpSpPr>
        <p:grpSpPr>
          <a:xfrm>
            <a:off x="8626582" y="3289396"/>
            <a:ext cx="117446" cy="315220"/>
            <a:chOff x="6602136" y="3340895"/>
            <a:chExt cx="117446" cy="315220"/>
          </a:xfrm>
        </p:grpSpPr>
        <p:sp>
          <p:nvSpPr>
            <p:cNvPr id="59" name="Rettangolo 58">
              <a:extLst>
                <a:ext uri="{FF2B5EF4-FFF2-40B4-BE49-F238E27FC236}">
                  <a16:creationId xmlns:a16="http://schemas.microsoft.com/office/drawing/2014/main" id="{EE82CD40-C0DA-C118-320B-F4835B47B50A}"/>
                </a:ext>
              </a:extLst>
            </p:cNvPr>
            <p:cNvSpPr/>
            <p:nvPr/>
          </p:nvSpPr>
          <p:spPr>
            <a:xfrm flipV="1">
              <a:off x="6602136" y="3340895"/>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a:extLst>
                <a:ext uri="{FF2B5EF4-FFF2-40B4-BE49-F238E27FC236}">
                  <a16:creationId xmlns:a16="http://schemas.microsoft.com/office/drawing/2014/main" id="{2215D9E9-B54A-401C-A936-A1DF3B7DC668}"/>
                </a:ext>
              </a:extLst>
            </p:cNvPr>
            <p:cNvSpPr/>
            <p:nvPr/>
          </p:nvSpPr>
          <p:spPr>
            <a:xfrm flipV="1">
              <a:off x="6602136" y="3544919"/>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60">
              <a:extLst>
                <a:ext uri="{FF2B5EF4-FFF2-40B4-BE49-F238E27FC236}">
                  <a16:creationId xmlns:a16="http://schemas.microsoft.com/office/drawing/2014/main" id="{6845B794-8E4F-A21F-894E-28C373017A60}"/>
                </a:ext>
              </a:extLst>
            </p:cNvPr>
            <p:cNvSpPr/>
            <p:nvPr/>
          </p:nvSpPr>
          <p:spPr>
            <a:xfrm flipV="1">
              <a:off x="6602136" y="3416675"/>
              <a:ext cx="117446" cy="16777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63" name="Figura a mano libera: forma 62">
            <a:extLst>
              <a:ext uri="{FF2B5EF4-FFF2-40B4-BE49-F238E27FC236}">
                <a16:creationId xmlns:a16="http://schemas.microsoft.com/office/drawing/2014/main" id="{3ABC6F8E-5B39-213F-858C-E6D23FDF10E2}"/>
              </a:ext>
            </a:extLst>
          </p:cNvPr>
          <p:cNvSpPr/>
          <p:nvPr/>
        </p:nvSpPr>
        <p:spPr>
          <a:xfrm>
            <a:off x="8105275" y="3591426"/>
            <a:ext cx="76200" cy="251460"/>
          </a:xfrm>
          <a:custGeom>
            <a:avLst/>
            <a:gdLst>
              <a:gd name="connsiteX0" fmla="*/ 76200 w 76200"/>
              <a:gd name="connsiteY0" fmla="*/ 0 h 251460"/>
              <a:gd name="connsiteX1" fmla="*/ 68580 w 76200"/>
              <a:gd name="connsiteY1" fmla="*/ 68580 h 251460"/>
              <a:gd name="connsiteX2" fmla="*/ 53340 w 76200"/>
              <a:gd name="connsiteY2" fmla="*/ 91440 h 251460"/>
              <a:gd name="connsiteX3" fmla="*/ 38100 w 76200"/>
              <a:gd name="connsiteY3" fmla="*/ 137160 h 251460"/>
              <a:gd name="connsiteX4" fmla="*/ 15240 w 76200"/>
              <a:gd name="connsiteY4" fmla="*/ 182880 h 251460"/>
              <a:gd name="connsiteX5" fmla="*/ 0 w 76200"/>
              <a:gd name="connsiteY5" fmla="*/ 25146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251460">
                <a:moveTo>
                  <a:pt x="76200" y="0"/>
                </a:moveTo>
                <a:cubicBezTo>
                  <a:pt x="73660" y="22860"/>
                  <a:pt x="74158" y="46266"/>
                  <a:pt x="68580" y="68580"/>
                </a:cubicBezTo>
                <a:cubicBezTo>
                  <a:pt x="66359" y="77465"/>
                  <a:pt x="57059" y="83071"/>
                  <a:pt x="53340" y="91440"/>
                </a:cubicBezTo>
                <a:cubicBezTo>
                  <a:pt x="46816" y="106120"/>
                  <a:pt x="47011" y="123794"/>
                  <a:pt x="38100" y="137160"/>
                </a:cubicBezTo>
                <a:cubicBezTo>
                  <a:pt x="18405" y="166703"/>
                  <a:pt x="25756" y="151332"/>
                  <a:pt x="15240" y="182880"/>
                </a:cubicBezTo>
                <a:cubicBezTo>
                  <a:pt x="7174" y="247404"/>
                  <a:pt x="22100" y="229360"/>
                  <a:pt x="0" y="2514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Figura a mano libera: forma 63">
            <a:extLst>
              <a:ext uri="{FF2B5EF4-FFF2-40B4-BE49-F238E27FC236}">
                <a16:creationId xmlns:a16="http://schemas.microsoft.com/office/drawing/2014/main" id="{28C5D695-B4D5-4D7F-8E12-1D6AEADB8FE8}"/>
              </a:ext>
            </a:extLst>
          </p:cNvPr>
          <p:cNvSpPr/>
          <p:nvPr/>
        </p:nvSpPr>
        <p:spPr>
          <a:xfrm>
            <a:off x="8553487" y="3599046"/>
            <a:ext cx="138528" cy="205740"/>
          </a:xfrm>
          <a:custGeom>
            <a:avLst/>
            <a:gdLst>
              <a:gd name="connsiteX0" fmla="*/ 138528 w 138528"/>
              <a:gd name="connsiteY0" fmla="*/ 0 h 205740"/>
              <a:gd name="connsiteX1" fmla="*/ 100428 w 138528"/>
              <a:gd name="connsiteY1" fmla="*/ 30480 h 205740"/>
              <a:gd name="connsiteX2" fmla="*/ 62328 w 138528"/>
              <a:gd name="connsiteY2" fmla="*/ 68580 h 205740"/>
              <a:gd name="connsiteX3" fmla="*/ 54708 w 138528"/>
              <a:gd name="connsiteY3" fmla="*/ 91440 h 205740"/>
              <a:gd name="connsiteX4" fmla="*/ 31848 w 138528"/>
              <a:gd name="connsiteY4" fmla="*/ 99060 h 205740"/>
              <a:gd name="connsiteX5" fmla="*/ 16608 w 138528"/>
              <a:gd name="connsiteY5" fmla="*/ 144780 h 205740"/>
              <a:gd name="connsiteX6" fmla="*/ 1368 w 138528"/>
              <a:gd name="connsiteY6" fmla="*/ 167640 h 205740"/>
              <a:gd name="connsiteX7" fmla="*/ 1368 w 138528"/>
              <a:gd name="connsiteY7" fmla="*/ 205740 h 2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528" h="205740">
                <a:moveTo>
                  <a:pt x="138528" y="0"/>
                </a:moveTo>
                <a:cubicBezTo>
                  <a:pt x="125828" y="10160"/>
                  <a:pt x="111928" y="18980"/>
                  <a:pt x="100428" y="30480"/>
                </a:cubicBezTo>
                <a:cubicBezTo>
                  <a:pt x="49628" y="81280"/>
                  <a:pt x="123288" y="27940"/>
                  <a:pt x="62328" y="68580"/>
                </a:cubicBezTo>
                <a:cubicBezTo>
                  <a:pt x="59788" y="76200"/>
                  <a:pt x="60388" y="85760"/>
                  <a:pt x="54708" y="91440"/>
                </a:cubicBezTo>
                <a:cubicBezTo>
                  <a:pt x="49028" y="97120"/>
                  <a:pt x="36517" y="92524"/>
                  <a:pt x="31848" y="99060"/>
                </a:cubicBezTo>
                <a:cubicBezTo>
                  <a:pt x="22511" y="112132"/>
                  <a:pt x="25519" y="131414"/>
                  <a:pt x="16608" y="144780"/>
                </a:cubicBezTo>
                <a:cubicBezTo>
                  <a:pt x="11528" y="152400"/>
                  <a:pt x="3589" y="158755"/>
                  <a:pt x="1368" y="167640"/>
                </a:cubicBezTo>
                <a:cubicBezTo>
                  <a:pt x="-1712" y="179961"/>
                  <a:pt x="1368" y="193040"/>
                  <a:pt x="1368" y="2057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6" name="Gruppo 65">
            <a:extLst>
              <a:ext uri="{FF2B5EF4-FFF2-40B4-BE49-F238E27FC236}">
                <a16:creationId xmlns:a16="http://schemas.microsoft.com/office/drawing/2014/main" id="{AF17F07D-7ED2-0F77-3BE3-ACDC075AADE0}"/>
              </a:ext>
            </a:extLst>
          </p:cNvPr>
          <p:cNvGrpSpPr/>
          <p:nvPr/>
        </p:nvGrpSpPr>
        <p:grpSpPr>
          <a:xfrm>
            <a:off x="6849233" y="3297020"/>
            <a:ext cx="117446" cy="315220"/>
            <a:chOff x="6602136" y="3340895"/>
            <a:chExt cx="117446" cy="315220"/>
          </a:xfrm>
        </p:grpSpPr>
        <p:sp>
          <p:nvSpPr>
            <p:cNvPr id="67" name="Rettangolo 66">
              <a:extLst>
                <a:ext uri="{FF2B5EF4-FFF2-40B4-BE49-F238E27FC236}">
                  <a16:creationId xmlns:a16="http://schemas.microsoft.com/office/drawing/2014/main" id="{43A61458-DFD4-99FD-2869-8CC46E1074FE}"/>
                </a:ext>
              </a:extLst>
            </p:cNvPr>
            <p:cNvSpPr/>
            <p:nvPr/>
          </p:nvSpPr>
          <p:spPr>
            <a:xfrm flipV="1">
              <a:off x="6602136" y="3340895"/>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DC1CE24E-4FAC-24AA-D8E7-F17D7283DE33}"/>
                </a:ext>
              </a:extLst>
            </p:cNvPr>
            <p:cNvSpPr/>
            <p:nvPr/>
          </p:nvSpPr>
          <p:spPr>
            <a:xfrm flipV="1">
              <a:off x="6602136" y="3544919"/>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ttangolo 68">
              <a:extLst>
                <a:ext uri="{FF2B5EF4-FFF2-40B4-BE49-F238E27FC236}">
                  <a16:creationId xmlns:a16="http://schemas.microsoft.com/office/drawing/2014/main" id="{DF13D1C4-F3C4-D374-12DD-8C6F08719596}"/>
                </a:ext>
              </a:extLst>
            </p:cNvPr>
            <p:cNvSpPr/>
            <p:nvPr/>
          </p:nvSpPr>
          <p:spPr>
            <a:xfrm flipV="1">
              <a:off x="6602136" y="3416675"/>
              <a:ext cx="117446" cy="16777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70" name="Gruppo 69">
            <a:extLst>
              <a:ext uri="{FF2B5EF4-FFF2-40B4-BE49-F238E27FC236}">
                <a16:creationId xmlns:a16="http://schemas.microsoft.com/office/drawing/2014/main" id="{DE49D3E7-B540-D934-929E-71E4E17650FA}"/>
              </a:ext>
            </a:extLst>
          </p:cNvPr>
          <p:cNvGrpSpPr/>
          <p:nvPr/>
        </p:nvGrpSpPr>
        <p:grpSpPr>
          <a:xfrm>
            <a:off x="7059097" y="3297741"/>
            <a:ext cx="117446" cy="315220"/>
            <a:chOff x="6602136" y="3340895"/>
            <a:chExt cx="117446" cy="315220"/>
          </a:xfrm>
        </p:grpSpPr>
        <p:sp>
          <p:nvSpPr>
            <p:cNvPr id="71" name="Rettangolo 70">
              <a:extLst>
                <a:ext uri="{FF2B5EF4-FFF2-40B4-BE49-F238E27FC236}">
                  <a16:creationId xmlns:a16="http://schemas.microsoft.com/office/drawing/2014/main" id="{7AA1B0AE-4A8F-E48B-0028-3506793A9D09}"/>
                </a:ext>
              </a:extLst>
            </p:cNvPr>
            <p:cNvSpPr/>
            <p:nvPr/>
          </p:nvSpPr>
          <p:spPr>
            <a:xfrm flipV="1">
              <a:off x="6602136" y="3340895"/>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71">
              <a:extLst>
                <a:ext uri="{FF2B5EF4-FFF2-40B4-BE49-F238E27FC236}">
                  <a16:creationId xmlns:a16="http://schemas.microsoft.com/office/drawing/2014/main" id="{1581C3D8-6A93-84FA-92EC-A626A021B67D}"/>
                </a:ext>
              </a:extLst>
            </p:cNvPr>
            <p:cNvSpPr/>
            <p:nvPr/>
          </p:nvSpPr>
          <p:spPr>
            <a:xfrm flipV="1">
              <a:off x="6602136" y="3544919"/>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72">
              <a:extLst>
                <a:ext uri="{FF2B5EF4-FFF2-40B4-BE49-F238E27FC236}">
                  <a16:creationId xmlns:a16="http://schemas.microsoft.com/office/drawing/2014/main" id="{6051A831-452A-8FBF-51EC-CDE8986FB63B}"/>
                </a:ext>
              </a:extLst>
            </p:cNvPr>
            <p:cNvSpPr/>
            <p:nvPr/>
          </p:nvSpPr>
          <p:spPr>
            <a:xfrm flipV="1">
              <a:off x="6602136" y="3416675"/>
              <a:ext cx="117446" cy="16777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cxnSp>
        <p:nvCxnSpPr>
          <p:cNvPr id="74" name="Connettore diritto 73">
            <a:extLst>
              <a:ext uri="{FF2B5EF4-FFF2-40B4-BE49-F238E27FC236}">
                <a16:creationId xmlns:a16="http://schemas.microsoft.com/office/drawing/2014/main" id="{CD3C06BA-62B7-4BB0-BC67-7A328C599660}"/>
              </a:ext>
            </a:extLst>
          </p:cNvPr>
          <p:cNvCxnSpPr>
            <a:stCxn id="68" idx="0"/>
          </p:cNvCxnSpPr>
          <p:nvPr/>
        </p:nvCxnSpPr>
        <p:spPr>
          <a:xfrm flipH="1">
            <a:off x="6900363" y="3612240"/>
            <a:ext cx="7593" cy="146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Connettore diritto 74">
            <a:extLst>
              <a:ext uri="{FF2B5EF4-FFF2-40B4-BE49-F238E27FC236}">
                <a16:creationId xmlns:a16="http://schemas.microsoft.com/office/drawing/2014/main" id="{B9D81DCF-14D8-2644-C246-F48DAA5BC600}"/>
              </a:ext>
            </a:extLst>
          </p:cNvPr>
          <p:cNvCxnSpPr/>
          <p:nvPr/>
        </p:nvCxnSpPr>
        <p:spPr>
          <a:xfrm flipH="1">
            <a:off x="7124875" y="3623444"/>
            <a:ext cx="7593" cy="146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Connettore a gomito 75">
            <a:extLst>
              <a:ext uri="{FF2B5EF4-FFF2-40B4-BE49-F238E27FC236}">
                <a16:creationId xmlns:a16="http://schemas.microsoft.com/office/drawing/2014/main" id="{8CA8B3ED-BFBF-2D7E-4361-C4A7322C6AFC}"/>
              </a:ext>
            </a:extLst>
          </p:cNvPr>
          <p:cNvCxnSpPr>
            <a:cxnSpLocks/>
          </p:cNvCxnSpPr>
          <p:nvPr/>
        </p:nvCxnSpPr>
        <p:spPr>
          <a:xfrm rot="10800000" flipV="1">
            <a:off x="3770964" y="3041914"/>
            <a:ext cx="3368284" cy="1729429"/>
          </a:xfrm>
          <a:prstGeom prst="bentConnector3">
            <a:avLst>
              <a:gd name="adj1" fmla="val 50000"/>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CasellaDiTesto 76">
            <a:extLst>
              <a:ext uri="{FF2B5EF4-FFF2-40B4-BE49-F238E27FC236}">
                <a16:creationId xmlns:a16="http://schemas.microsoft.com/office/drawing/2014/main" id="{520112B8-D860-D09A-ED84-78DC481DEDEA}"/>
              </a:ext>
            </a:extLst>
          </p:cNvPr>
          <p:cNvSpPr txBox="1"/>
          <p:nvPr/>
        </p:nvSpPr>
        <p:spPr>
          <a:xfrm>
            <a:off x="5788393" y="3081789"/>
            <a:ext cx="686406" cy="246221"/>
          </a:xfrm>
          <a:prstGeom prst="rect">
            <a:avLst/>
          </a:prstGeom>
          <a:noFill/>
        </p:spPr>
        <p:txBody>
          <a:bodyPr wrap="none" rtlCol="0">
            <a:spAutoFit/>
          </a:bodyPr>
          <a:lstStyle/>
          <a:p>
            <a:r>
              <a:rPr lang="it-IT" sz="1000" dirty="0"/>
              <a:t>TX+RX (1)</a:t>
            </a:r>
          </a:p>
        </p:txBody>
      </p:sp>
      <p:cxnSp>
        <p:nvCxnSpPr>
          <p:cNvPr id="78" name="Connettore diritto 77">
            <a:extLst>
              <a:ext uri="{FF2B5EF4-FFF2-40B4-BE49-F238E27FC236}">
                <a16:creationId xmlns:a16="http://schemas.microsoft.com/office/drawing/2014/main" id="{CD89B9DE-97FB-440E-79E1-66731C9BBE67}"/>
              </a:ext>
            </a:extLst>
          </p:cNvPr>
          <p:cNvCxnSpPr>
            <a:stCxn id="67" idx="2"/>
          </p:cNvCxnSpPr>
          <p:nvPr/>
        </p:nvCxnSpPr>
        <p:spPr>
          <a:xfrm flipH="1" flipV="1">
            <a:off x="6896231" y="3042348"/>
            <a:ext cx="11725" cy="254672"/>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Connettore diritto 78">
            <a:extLst>
              <a:ext uri="{FF2B5EF4-FFF2-40B4-BE49-F238E27FC236}">
                <a16:creationId xmlns:a16="http://schemas.microsoft.com/office/drawing/2014/main" id="{94BE3687-9360-048C-DCCD-C63CFC615A9D}"/>
              </a:ext>
            </a:extLst>
          </p:cNvPr>
          <p:cNvCxnSpPr>
            <a:stCxn id="71" idx="2"/>
          </p:cNvCxnSpPr>
          <p:nvPr/>
        </p:nvCxnSpPr>
        <p:spPr>
          <a:xfrm flipV="1">
            <a:off x="7117820" y="3020830"/>
            <a:ext cx="7055" cy="276911"/>
          </a:xfrm>
          <a:prstGeom prst="line">
            <a:avLst/>
          </a:prstGeom>
        </p:spPr>
        <p:style>
          <a:lnRef idx="1">
            <a:schemeClr val="accent1"/>
          </a:lnRef>
          <a:fillRef idx="0">
            <a:schemeClr val="accent1"/>
          </a:fillRef>
          <a:effectRef idx="0">
            <a:schemeClr val="accent1"/>
          </a:effectRef>
          <a:fontRef idx="minor">
            <a:schemeClr val="tx1"/>
          </a:fontRef>
        </p:style>
      </p:cxnSp>
      <p:sp>
        <p:nvSpPr>
          <p:cNvPr id="84" name="CasellaDiTesto 83">
            <a:extLst>
              <a:ext uri="{FF2B5EF4-FFF2-40B4-BE49-F238E27FC236}">
                <a16:creationId xmlns:a16="http://schemas.microsoft.com/office/drawing/2014/main" id="{B691CDA7-1ECC-B585-B532-A332623E791B}"/>
              </a:ext>
            </a:extLst>
          </p:cNvPr>
          <p:cNvSpPr txBox="1"/>
          <p:nvPr/>
        </p:nvSpPr>
        <p:spPr>
          <a:xfrm>
            <a:off x="5637909" y="5105981"/>
            <a:ext cx="686406" cy="246221"/>
          </a:xfrm>
          <a:prstGeom prst="rect">
            <a:avLst/>
          </a:prstGeom>
          <a:noFill/>
        </p:spPr>
        <p:txBody>
          <a:bodyPr wrap="none" rtlCol="0">
            <a:spAutoFit/>
          </a:bodyPr>
          <a:lstStyle/>
          <a:p>
            <a:r>
              <a:rPr lang="it-IT" sz="1000" dirty="0"/>
              <a:t>TX+RX (2)</a:t>
            </a:r>
          </a:p>
        </p:txBody>
      </p:sp>
      <p:sp>
        <p:nvSpPr>
          <p:cNvPr id="85" name="CasellaDiTesto 84">
            <a:extLst>
              <a:ext uri="{FF2B5EF4-FFF2-40B4-BE49-F238E27FC236}">
                <a16:creationId xmlns:a16="http://schemas.microsoft.com/office/drawing/2014/main" id="{4F0A50E1-1374-851E-65E5-0604931443A9}"/>
              </a:ext>
            </a:extLst>
          </p:cNvPr>
          <p:cNvSpPr txBox="1"/>
          <p:nvPr/>
        </p:nvSpPr>
        <p:spPr>
          <a:xfrm>
            <a:off x="6623185" y="3090020"/>
            <a:ext cx="314510" cy="246221"/>
          </a:xfrm>
          <a:prstGeom prst="rect">
            <a:avLst/>
          </a:prstGeom>
          <a:noFill/>
        </p:spPr>
        <p:txBody>
          <a:bodyPr wrap="none" rtlCol="0">
            <a:spAutoFit/>
          </a:bodyPr>
          <a:lstStyle/>
          <a:p>
            <a:r>
              <a:rPr lang="it-IT" sz="1000" dirty="0"/>
              <a:t>TX</a:t>
            </a:r>
          </a:p>
        </p:txBody>
      </p:sp>
      <p:sp>
        <p:nvSpPr>
          <p:cNvPr id="87" name="CasellaDiTesto 86">
            <a:extLst>
              <a:ext uri="{FF2B5EF4-FFF2-40B4-BE49-F238E27FC236}">
                <a16:creationId xmlns:a16="http://schemas.microsoft.com/office/drawing/2014/main" id="{ECA922F9-5B6E-FCD3-D734-A6B34F89DBFC}"/>
              </a:ext>
            </a:extLst>
          </p:cNvPr>
          <p:cNvSpPr txBox="1"/>
          <p:nvPr/>
        </p:nvSpPr>
        <p:spPr>
          <a:xfrm>
            <a:off x="7053054" y="3091538"/>
            <a:ext cx="320922" cy="246221"/>
          </a:xfrm>
          <a:prstGeom prst="rect">
            <a:avLst/>
          </a:prstGeom>
          <a:noFill/>
        </p:spPr>
        <p:txBody>
          <a:bodyPr wrap="none" rtlCol="0">
            <a:spAutoFit/>
          </a:bodyPr>
          <a:lstStyle/>
          <a:p>
            <a:r>
              <a:rPr lang="it-IT" sz="1000" dirty="0"/>
              <a:t>RX</a:t>
            </a:r>
          </a:p>
        </p:txBody>
      </p:sp>
      <p:cxnSp>
        <p:nvCxnSpPr>
          <p:cNvPr id="89" name="Connettore diritto 88">
            <a:extLst>
              <a:ext uri="{FF2B5EF4-FFF2-40B4-BE49-F238E27FC236}">
                <a16:creationId xmlns:a16="http://schemas.microsoft.com/office/drawing/2014/main" id="{659266E4-7C03-B821-4860-F9CC3ADB307C}"/>
              </a:ext>
            </a:extLst>
          </p:cNvPr>
          <p:cNvCxnSpPr>
            <a:cxnSpLocks/>
          </p:cNvCxnSpPr>
          <p:nvPr/>
        </p:nvCxnSpPr>
        <p:spPr>
          <a:xfrm>
            <a:off x="4538206" y="2732712"/>
            <a:ext cx="4697835"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Connettore a gomito 89">
            <a:extLst>
              <a:ext uri="{FF2B5EF4-FFF2-40B4-BE49-F238E27FC236}">
                <a16:creationId xmlns:a16="http://schemas.microsoft.com/office/drawing/2014/main" id="{680F74D4-BC06-48B9-54A7-5CBDCAB6091A}"/>
              </a:ext>
            </a:extLst>
          </p:cNvPr>
          <p:cNvCxnSpPr>
            <a:endCxn id="17" idx="6"/>
          </p:cNvCxnSpPr>
          <p:nvPr/>
        </p:nvCxnSpPr>
        <p:spPr>
          <a:xfrm rot="5400000">
            <a:off x="3660737" y="2842938"/>
            <a:ext cx="996084" cy="775632"/>
          </a:xfrm>
          <a:prstGeom prst="bentConnector2">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ttore diritto 90">
            <a:extLst>
              <a:ext uri="{FF2B5EF4-FFF2-40B4-BE49-F238E27FC236}">
                <a16:creationId xmlns:a16="http://schemas.microsoft.com/office/drawing/2014/main" id="{2FC0C6BF-7D81-1784-6519-9163484A4B7B}"/>
              </a:ext>
            </a:extLst>
          </p:cNvPr>
          <p:cNvCxnSpPr>
            <a:stCxn id="51" idx="2"/>
          </p:cNvCxnSpPr>
          <p:nvPr/>
        </p:nvCxnSpPr>
        <p:spPr>
          <a:xfrm flipH="1" flipV="1">
            <a:off x="8165855" y="2732711"/>
            <a:ext cx="4923" cy="556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Connettore diritto 91">
            <a:extLst>
              <a:ext uri="{FF2B5EF4-FFF2-40B4-BE49-F238E27FC236}">
                <a16:creationId xmlns:a16="http://schemas.microsoft.com/office/drawing/2014/main" id="{FAAFB2A9-A33A-A407-5809-1F53D83C15D0}"/>
              </a:ext>
            </a:extLst>
          </p:cNvPr>
          <p:cNvCxnSpPr/>
          <p:nvPr/>
        </p:nvCxnSpPr>
        <p:spPr>
          <a:xfrm flipH="1" flipV="1">
            <a:off x="8661927" y="2732711"/>
            <a:ext cx="4923" cy="556685"/>
          </a:xfrm>
          <a:prstGeom prst="line">
            <a:avLst/>
          </a:prstGeom>
        </p:spPr>
        <p:style>
          <a:lnRef idx="1">
            <a:schemeClr val="accent1"/>
          </a:lnRef>
          <a:fillRef idx="0">
            <a:schemeClr val="accent1"/>
          </a:fillRef>
          <a:effectRef idx="0">
            <a:schemeClr val="accent1"/>
          </a:effectRef>
          <a:fontRef idx="minor">
            <a:schemeClr val="tx1"/>
          </a:fontRef>
        </p:style>
      </p:cxnSp>
      <p:sp>
        <p:nvSpPr>
          <p:cNvPr id="94" name="CasellaDiTesto 93">
            <a:extLst>
              <a:ext uri="{FF2B5EF4-FFF2-40B4-BE49-F238E27FC236}">
                <a16:creationId xmlns:a16="http://schemas.microsoft.com/office/drawing/2014/main" id="{68E64EF1-A81D-6D76-207F-CD2FB16B50FF}"/>
              </a:ext>
            </a:extLst>
          </p:cNvPr>
          <p:cNvSpPr txBox="1"/>
          <p:nvPr/>
        </p:nvSpPr>
        <p:spPr>
          <a:xfrm>
            <a:off x="8433815" y="3059763"/>
            <a:ext cx="320922" cy="246221"/>
          </a:xfrm>
          <a:prstGeom prst="rect">
            <a:avLst/>
          </a:prstGeom>
          <a:noFill/>
        </p:spPr>
        <p:txBody>
          <a:bodyPr wrap="none" rtlCol="0">
            <a:spAutoFit/>
          </a:bodyPr>
          <a:lstStyle/>
          <a:p>
            <a:r>
              <a:rPr lang="it-IT" sz="1000" dirty="0"/>
              <a:t>RX</a:t>
            </a:r>
          </a:p>
        </p:txBody>
      </p:sp>
      <p:cxnSp>
        <p:nvCxnSpPr>
          <p:cNvPr id="129" name="Connettore 2 128">
            <a:extLst>
              <a:ext uri="{FF2B5EF4-FFF2-40B4-BE49-F238E27FC236}">
                <a16:creationId xmlns:a16="http://schemas.microsoft.com/office/drawing/2014/main" id="{2B4FCFB9-6C07-FFFC-E211-276ABC9373FE}"/>
              </a:ext>
            </a:extLst>
          </p:cNvPr>
          <p:cNvCxnSpPr>
            <a:cxnSpLocks/>
            <a:endCxn id="7" idx="2"/>
          </p:cNvCxnSpPr>
          <p:nvPr/>
        </p:nvCxnSpPr>
        <p:spPr>
          <a:xfrm flipV="1">
            <a:off x="6956937" y="1776258"/>
            <a:ext cx="0" cy="37874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Connettore a gomito 129">
            <a:extLst>
              <a:ext uri="{FF2B5EF4-FFF2-40B4-BE49-F238E27FC236}">
                <a16:creationId xmlns:a16="http://schemas.microsoft.com/office/drawing/2014/main" id="{3A133511-0973-FA68-B11F-B774FF38FC01}"/>
              </a:ext>
            </a:extLst>
          </p:cNvPr>
          <p:cNvCxnSpPr>
            <a:cxnSpLocks/>
            <a:stCxn id="13" idx="6"/>
          </p:cNvCxnSpPr>
          <p:nvPr/>
        </p:nvCxnSpPr>
        <p:spPr>
          <a:xfrm flipV="1">
            <a:off x="3770963" y="2172073"/>
            <a:ext cx="3176630" cy="2250912"/>
          </a:xfrm>
          <a:prstGeom prst="bentConnector3">
            <a:avLst>
              <a:gd name="adj1" fmla="val 50000"/>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1" name="Connettore 2 130">
            <a:extLst>
              <a:ext uri="{FF2B5EF4-FFF2-40B4-BE49-F238E27FC236}">
                <a16:creationId xmlns:a16="http://schemas.microsoft.com/office/drawing/2014/main" id="{CE715956-7734-B308-6C4A-E1712B220C89}"/>
              </a:ext>
            </a:extLst>
          </p:cNvPr>
          <p:cNvCxnSpPr>
            <a:cxnSpLocks/>
            <a:endCxn id="8" idx="2"/>
          </p:cNvCxnSpPr>
          <p:nvPr/>
        </p:nvCxnSpPr>
        <p:spPr>
          <a:xfrm flipV="1">
            <a:off x="8279697" y="1776258"/>
            <a:ext cx="0" cy="55378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Connettore diritto 131">
            <a:extLst>
              <a:ext uri="{FF2B5EF4-FFF2-40B4-BE49-F238E27FC236}">
                <a16:creationId xmlns:a16="http://schemas.microsoft.com/office/drawing/2014/main" id="{A18E5312-3768-32EC-55A4-DC45CE084B0D}"/>
              </a:ext>
            </a:extLst>
          </p:cNvPr>
          <p:cNvCxnSpPr>
            <a:cxnSpLocks/>
          </p:cNvCxnSpPr>
          <p:nvPr/>
        </p:nvCxnSpPr>
        <p:spPr>
          <a:xfrm>
            <a:off x="4647263" y="2330040"/>
            <a:ext cx="362204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3" name="Connettore a gomito 132">
            <a:extLst>
              <a:ext uri="{FF2B5EF4-FFF2-40B4-BE49-F238E27FC236}">
                <a16:creationId xmlns:a16="http://schemas.microsoft.com/office/drawing/2014/main" id="{70A241BB-DDA6-0B82-8CCC-9E59D4485716}"/>
              </a:ext>
            </a:extLst>
          </p:cNvPr>
          <p:cNvCxnSpPr>
            <a:endCxn id="15" idx="0"/>
          </p:cNvCxnSpPr>
          <p:nvPr/>
        </p:nvCxnSpPr>
        <p:spPr>
          <a:xfrm rot="5400000">
            <a:off x="2864832" y="2556663"/>
            <a:ext cx="2009055" cy="1555808"/>
          </a:xfrm>
          <a:prstGeom prst="bentConnector3">
            <a:avLst>
              <a:gd name="adj1" fmla="val 86745"/>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34" name="CasellaDiTesto 133">
            <a:extLst>
              <a:ext uri="{FF2B5EF4-FFF2-40B4-BE49-F238E27FC236}">
                <a16:creationId xmlns:a16="http://schemas.microsoft.com/office/drawing/2014/main" id="{46D4A354-729C-B6FF-3FF3-3CC70EEA7EBE}"/>
              </a:ext>
            </a:extLst>
          </p:cNvPr>
          <p:cNvSpPr txBox="1"/>
          <p:nvPr/>
        </p:nvSpPr>
        <p:spPr>
          <a:xfrm>
            <a:off x="6022274" y="2303965"/>
            <a:ext cx="686406" cy="246221"/>
          </a:xfrm>
          <a:prstGeom prst="rect">
            <a:avLst/>
          </a:prstGeom>
          <a:noFill/>
        </p:spPr>
        <p:txBody>
          <a:bodyPr wrap="none" rtlCol="0">
            <a:spAutoFit/>
          </a:bodyPr>
          <a:lstStyle/>
          <a:p>
            <a:r>
              <a:rPr lang="it-IT" sz="1000" dirty="0"/>
              <a:t>TX+RX (3)</a:t>
            </a:r>
          </a:p>
        </p:txBody>
      </p:sp>
      <p:sp>
        <p:nvSpPr>
          <p:cNvPr id="135" name="CasellaDiTesto 134">
            <a:extLst>
              <a:ext uri="{FF2B5EF4-FFF2-40B4-BE49-F238E27FC236}">
                <a16:creationId xmlns:a16="http://schemas.microsoft.com/office/drawing/2014/main" id="{71663B61-1777-9126-9B91-E40B43D69FA0}"/>
              </a:ext>
            </a:extLst>
          </p:cNvPr>
          <p:cNvSpPr txBox="1"/>
          <p:nvPr/>
        </p:nvSpPr>
        <p:spPr>
          <a:xfrm>
            <a:off x="5147899" y="1983970"/>
            <a:ext cx="686406" cy="246221"/>
          </a:xfrm>
          <a:prstGeom prst="rect">
            <a:avLst/>
          </a:prstGeom>
          <a:noFill/>
        </p:spPr>
        <p:txBody>
          <a:bodyPr wrap="none" rtlCol="0">
            <a:spAutoFit/>
          </a:bodyPr>
          <a:lstStyle/>
          <a:p>
            <a:r>
              <a:rPr lang="it-IT" sz="1000" dirty="0"/>
              <a:t>TX+RX (4)</a:t>
            </a:r>
          </a:p>
        </p:txBody>
      </p:sp>
      <p:sp>
        <p:nvSpPr>
          <p:cNvPr id="136" name="Ovale 135">
            <a:extLst>
              <a:ext uri="{FF2B5EF4-FFF2-40B4-BE49-F238E27FC236}">
                <a16:creationId xmlns:a16="http://schemas.microsoft.com/office/drawing/2014/main" id="{7EA33362-EFD1-A4AD-D3B1-1E28F5B88099}"/>
              </a:ext>
            </a:extLst>
          </p:cNvPr>
          <p:cNvSpPr/>
          <p:nvPr/>
        </p:nvSpPr>
        <p:spPr>
          <a:xfrm>
            <a:off x="3566070" y="5402765"/>
            <a:ext cx="165398" cy="15026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7" name="Ovale 136">
            <a:extLst>
              <a:ext uri="{FF2B5EF4-FFF2-40B4-BE49-F238E27FC236}">
                <a16:creationId xmlns:a16="http://schemas.microsoft.com/office/drawing/2014/main" id="{4FE4326B-0471-F679-4B6D-7A2F9E44513B}"/>
              </a:ext>
            </a:extLst>
          </p:cNvPr>
          <p:cNvSpPr/>
          <p:nvPr/>
        </p:nvSpPr>
        <p:spPr>
          <a:xfrm>
            <a:off x="869941" y="2369855"/>
            <a:ext cx="165398" cy="15026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9" name="Ovale 138">
            <a:extLst>
              <a:ext uri="{FF2B5EF4-FFF2-40B4-BE49-F238E27FC236}">
                <a16:creationId xmlns:a16="http://schemas.microsoft.com/office/drawing/2014/main" id="{9681EB36-DEB0-AA92-AB14-CBF035CE10E1}"/>
              </a:ext>
            </a:extLst>
          </p:cNvPr>
          <p:cNvSpPr/>
          <p:nvPr/>
        </p:nvSpPr>
        <p:spPr>
          <a:xfrm>
            <a:off x="1536697" y="2417890"/>
            <a:ext cx="165398" cy="15026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2" name="Rettangolo 141">
            <a:extLst>
              <a:ext uri="{FF2B5EF4-FFF2-40B4-BE49-F238E27FC236}">
                <a16:creationId xmlns:a16="http://schemas.microsoft.com/office/drawing/2014/main" id="{11DC52B3-8C76-F085-99C8-10A4BB8B26E6}"/>
              </a:ext>
            </a:extLst>
          </p:cNvPr>
          <p:cNvSpPr/>
          <p:nvPr/>
        </p:nvSpPr>
        <p:spPr>
          <a:xfrm>
            <a:off x="1167753" y="1254043"/>
            <a:ext cx="652415" cy="622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t>CLK</a:t>
            </a:r>
          </a:p>
          <a:p>
            <a:pPr algn="ctr"/>
            <a:r>
              <a:rPr lang="it-IT" sz="1200" dirty="0"/>
              <a:t>DISTR</a:t>
            </a:r>
          </a:p>
        </p:txBody>
      </p:sp>
      <p:sp>
        <p:nvSpPr>
          <p:cNvPr id="143" name="Rettangolo 142">
            <a:extLst>
              <a:ext uri="{FF2B5EF4-FFF2-40B4-BE49-F238E27FC236}">
                <a16:creationId xmlns:a16="http://schemas.microsoft.com/office/drawing/2014/main" id="{8BFA3D24-F38B-ECE5-8686-BD7D828F2821}"/>
              </a:ext>
            </a:extLst>
          </p:cNvPr>
          <p:cNvSpPr/>
          <p:nvPr/>
        </p:nvSpPr>
        <p:spPr>
          <a:xfrm>
            <a:off x="2055865" y="895414"/>
            <a:ext cx="478365" cy="48677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t>ADC</a:t>
            </a:r>
          </a:p>
        </p:txBody>
      </p:sp>
      <p:sp>
        <p:nvSpPr>
          <p:cNvPr id="144" name="Rettangolo 143">
            <a:extLst>
              <a:ext uri="{FF2B5EF4-FFF2-40B4-BE49-F238E27FC236}">
                <a16:creationId xmlns:a16="http://schemas.microsoft.com/office/drawing/2014/main" id="{8F1F9D6D-FC8D-017B-72F5-E24F6D9DEEA4}"/>
              </a:ext>
            </a:extLst>
          </p:cNvPr>
          <p:cNvSpPr/>
          <p:nvPr/>
        </p:nvSpPr>
        <p:spPr>
          <a:xfrm>
            <a:off x="2686630" y="895414"/>
            <a:ext cx="478365" cy="48677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t>ADC</a:t>
            </a:r>
          </a:p>
        </p:txBody>
      </p:sp>
      <p:sp>
        <p:nvSpPr>
          <p:cNvPr id="145" name="Rettangolo 144">
            <a:extLst>
              <a:ext uri="{FF2B5EF4-FFF2-40B4-BE49-F238E27FC236}">
                <a16:creationId xmlns:a16="http://schemas.microsoft.com/office/drawing/2014/main" id="{6CF90AB1-0DAE-905F-CAB7-3A2E3A07A624}"/>
              </a:ext>
            </a:extLst>
          </p:cNvPr>
          <p:cNvSpPr/>
          <p:nvPr/>
        </p:nvSpPr>
        <p:spPr>
          <a:xfrm>
            <a:off x="3295989" y="897713"/>
            <a:ext cx="478365" cy="48677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t>ADC</a:t>
            </a:r>
          </a:p>
        </p:txBody>
      </p:sp>
      <p:sp>
        <p:nvSpPr>
          <p:cNvPr id="146" name="Rettangolo 145">
            <a:extLst>
              <a:ext uri="{FF2B5EF4-FFF2-40B4-BE49-F238E27FC236}">
                <a16:creationId xmlns:a16="http://schemas.microsoft.com/office/drawing/2014/main" id="{BC133783-2891-5C5C-57F8-E82A1879FDE1}"/>
              </a:ext>
            </a:extLst>
          </p:cNvPr>
          <p:cNvSpPr/>
          <p:nvPr/>
        </p:nvSpPr>
        <p:spPr>
          <a:xfrm>
            <a:off x="4038665" y="897712"/>
            <a:ext cx="478365" cy="48677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t>ADC</a:t>
            </a:r>
          </a:p>
        </p:txBody>
      </p:sp>
      <p:cxnSp>
        <p:nvCxnSpPr>
          <p:cNvPr id="147" name="Connettore a gomito 146">
            <a:extLst>
              <a:ext uri="{FF2B5EF4-FFF2-40B4-BE49-F238E27FC236}">
                <a16:creationId xmlns:a16="http://schemas.microsoft.com/office/drawing/2014/main" id="{6DC62745-3FE2-41A5-D784-D22DEEFA9D15}"/>
              </a:ext>
            </a:extLst>
          </p:cNvPr>
          <p:cNvCxnSpPr>
            <a:stCxn id="142" idx="3"/>
            <a:endCxn id="146" idx="2"/>
          </p:cNvCxnSpPr>
          <p:nvPr/>
        </p:nvCxnSpPr>
        <p:spPr>
          <a:xfrm flipV="1">
            <a:off x="1820168" y="1384491"/>
            <a:ext cx="2457680" cy="181048"/>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ttore a gomito 147">
            <a:extLst>
              <a:ext uri="{FF2B5EF4-FFF2-40B4-BE49-F238E27FC236}">
                <a16:creationId xmlns:a16="http://schemas.microsoft.com/office/drawing/2014/main" id="{6FF0E232-8051-68C4-02E2-527C6E330BC6}"/>
              </a:ext>
            </a:extLst>
          </p:cNvPr>
          <p:cNvCxnSpPr>
            <a:stCxn id="142" idx="3"/>
            <a:endCxn id="145" idx="2"/>
          </p:cNvCxnSpPr>
          <p:nvPr/>
        </p:nvCxnSpPr>
        <p:spPr>
          <a:xfrm flipV="1">
            <a:off x="1820168" y="1384492"/>
            <a:ext cx="1715004" cy="181047"/>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ttore a gomito 148">
            <a:extLst>
              <a:ext uri="{FF2B5EF4-FFF2-40B4-BE49-F238E27FC236}">
                <a16:creationId xmlns:a16="http://schemas.microsoft.com/office/drawing/2014/main" id="{B9312AD4-5665-2764-AC33-D483F6E6FFF1}"/>
              </a:ext>
            </a:extLst>
          </p:cNvPr>
          <p:cNvCxnSpPr>
            <a:stCxn id="142" idx="3"/>
            <a:endCxn id="144" idx="2"/>
          </p:cNvCxnSpPr>
          <p:nvPr/>
        </p:nvCxnSpPr>
        <p:spPr>
          <a:xfrm flipV="1">
            <a:off x="1820168" y="1382193"/>
            <a:ext cx="1105645" cy="183346"/>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ttore a gomito 149">
            <a:extLst>
              <a:ext uri="{FF2B5EF4-FFF2-40B4-BE49-F238E27FC236}">
                <a16:creationId xmlns:a16="http://schemas.microsoft.com/office/drawing/2014/main" id="{C5E58574-0300-9B32-34DA-27025962A823}"/>
              </a:ext>
            </a:extLst>
          </p:cNvPr>
          <p:cNvCxnSpPr>
            <a:stCxn id="142" idx="3"/>
            <a:endCxn id="143" idx="2"/>
          </p:cNvCxnSpPr>
          <p:nvPr/>
        </p:nvCxnSpPr>
        <p:spPr>
          <a:xfrm flipV="1">
            <a:off x="1820168" y="1382193"/>
            <a:ext cx="474880" cy="183346"/>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ttore a gomito 150">
            <a:extLst>
              <a:ext uri="{FF2B5EF4-FFF2-40B4-BE49-F238E27FC236}">
                <a16:creationId xmlns:a16="http://schemas.microsoft.com/office/drawing/2014/main" id="{DDD443D9-8D3B-ED80-A181-8CD1CB3210D1}"/>
              </a:ext>
            </a:extLst>
          </p:cNvPr>
          <p:cNvCxnSpPr>
            <a:stCxn id="139" idx="0"/>
            <a:endCxn id="142" idx="2"/>
          </p:cNvCxnSpPr>
          <p:nvPr/>
        </p:nvCxnSpPr>
        <p:spPr>
          <a:xfrm rot="16200000" flipV="1">
            <a:off x="1286251" y="2084744"/>
            <a:ext cx="540856" cy="125435"/>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2" name="CasellaDiTesto 151">
            <a:extLst>
              <a:ext uri="{FF2B5EF4-FFF2-40B4-BE49-F238E27FC236}">
                <a16:creationId xmlns:a16="http://schemas.microsoft.com/office/drawing/2014/main" id="{AC8B71EE-E788-9929-3E78-D9AB2F071850}"/>
              </a:ext>
            </a:extLst>
          </p:cNvPr>
          <p:cNvSpPr txBox="1"/>
          <p:nvPr/>
        </p:nvSpPr>
        <p:spPr>
          <a:xfrm>
            <a:off x="1561769" y="2223885"/>
            <a:ext cx="676788" cy="261610"/>
          </a:xfrm>
          <a:prstGeom prst="rect">
            <a:avLst/>
          </a:prstGeom>
          <a:noFill/>
        </p:spPr>
        <p:txBody>
          <a:bodyPr wrap="none" rtlCol="0">
            <a:spAutoFit/>
          </a:bodyPr>
          <a:lstStyle/>
          <a:p>
            <a:r>
              <a:rPr lang="it-IT" sz="1050" dirty="0"/>
              <a:t>CLK OUT</a:t>
            </a:r>
          </a:p>
        </p:txBody>
      </p:sp>
      <p:sp>
        <p:nvSpPr>
          <p:cNvPr id="153" name="Ovale 152">
            <a:extLst>
              <a:ext uri="{FF2B5EF4-FFF2-40B4-BE49-F238E27FC236}">
                <a16:creationId xmlns:a16="http://schemas.microsoft.com/office/drawing/2014/main" id="{C87DF030-5B12-1661-AF78-4345CF85C331}"/>
              </a:ext>
            </a:extLst>
          </p:cNvPr>
          <p:cNvSpPr/>
          <p:nvPr/>
        </p:nvSpPr>
        <p:spPr>
          <a:xfrm>
            <a:off x="1271011" y="2410360"/>
            <a:ext cx="165398" cy="15026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4" name="CasellaDiTesto 153">
            <a:extLst>
              <a:ext uri="{FF2B5EF4-FFF2-40B4-BE49-F238E27FC236}">
                <a16:creationId xmlns:a16="http://schemas.microsoft.com/office/drawing/2014/main" id="{947221FF-2C2B-4002-8FB4-8F67CDC1FF00}"/>
              </a:ext>
            </a:extLst>
          </p:cNvPr>
          <p:cNvSpPr txBox="1"/>
          <p:nvPr/>
        </p:nvSpPr>
        <p:spPr>
          <a:xfrm>
            <a:off x="1115534" y="2568159"/>
            <a:ext cx="708848" cy="253916"/>
          </a:xfrm>
          <a:prstGeom prst="rect">
            <a:avLst/>
          </a:prstGeom>
          <a:noFill/>
        </p:spPr>
        <p:txBody>
          <a:bodyPr wrap="none" rtlCol="0">
            <a:spAutoFit/>
          </a:bodyPr>
          <a:lstStyle/>
          <a:p>
            <a:r>
              <a:rPr lang="it-IT" sz="1050" dirty="0"/>
              <a:t>MUX_SEL</a:t>
            </a:r>
          </a:p>
        </p:txBody>
      </p:sp>
      <p:sp>
        <p:nvSpPr>
          <p:cNvPr id="155" name="Rettangolo 154">
            <a:extLst>
              <a:ext uri="{FF2B5EF4-FFF2-40B4-BE49-F238E27FC236}">
                <a16:creationId xmlns:a16="http://schemas.microsoft.com/office/drawing/2014/main" id="{6D8E4321-D598-380C-4036-232F67B35A4A}"/>
              </a:ext>
            </a:extLst>
          </p:cNvPr>
          <p:cNvSpPr/>
          <p:nvPr/>
        </p:nvSpPr>
        <p:spPr>
          <a:xfrm>
            <a:off x="362938" y="1256314"/>
            <a:ext cx="652415" cy="622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t>CLK</a:t>
            </a:r>
          </a:p>
          <a:p>
            <a:pPr algn="ctr"/>
            <a:r>
              <a:rPr lang="it-IT" sz="1200" dirty="0"/>
              <a:t>DISTR</a:t>
            </a:r>
          </a:p>
        </p:txBody>
      </p:sp>
      <p:cxnSp>
        <p:nvCxnSpPr>
          <p:cNvPr id="156" name="Connettore 2 155">
            <a:extLst>
              <a:ext uri="{FF2B5EF4-FFF2-40B4-BE49-F238E27FC236}">
                <a16:creationId xmlns:a16="http://schemas.microsoft.com/office/drawing/2014/main" id="{FAF97D79-E4A3-6899-7D1B-BE7AD69033ED}"/>
              </a:ext>
            </a:extLst>
          </p:cNvPr>
          <p:cNvCxnSpPr/>
          <p:nvPr/>
        </p:nvCxnSpPr>
        <p:spPr>
          <a:xfrm flipV="1">
            <a:off x="1341561" y="1875823"/>
            <a:ext cx="0" cy="507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7" name="Connettore 2 156">
            <a:extLst>
              <a:ext uri="{FF2B5EF4-FFF2-40B4-BE49-F238E27FC236}">
                <a16:creationId xmlns:a16="http://schemas.microsoft.com/office/drawing/2014/main" id="{F9DEA665-6BE4-3BAE-652A-ADABDB7E2CE0}"/>
              </a:ext>
            </a:extLst>
          </p:cNvPr>
          <p:cNvCxnSpPr>
            <a:cxnSpLocks/>
            <a:endCxn id="155" idx="0"/>
          </p:cNvCxnSpPr>
          <p:nvPr/>
        </p:nvCxnSpPr>
        <p:spPr>
          <a:xfrm>
            <a:off x="689146" y="992605"/>
            <a:ext cx="0" cy="263709"/>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8" name="CasellaDiTesto 157">
            <a:extLst>
              <a:ext uri="{FF2B5EF4-FFF2-40B4-BE49-F238E27FC236}">
                <a16:creationId xmlns:a16="http://schemas.microsoft.com/office/drawing/2014/main" id="{421486A5-0007-836D-4792-333AB759D2A0}"/>
              </a:ext>
            </a:extLst>
          </p:cNvPr>
          <p:cNvSpPr txBox="1"/>
          <p:nvPr/>
        </p:nvSpPr>
        <p:spPr>
          <a:xfrm>
            <a:off x="112506" y="760665"/>
            <a:ext cx="1680268" cy="253916"/>
          </a:xfrm>
          <a:prstGeom prst="rect">
            <a:avLst/>
          </a:prstGeom>
          <a:noFill/>
        </p:spPr>
        <p:txBody>
          <a:bodyPr wrap="none" rtlCol="0">
            <a:spAutoFit/>
          </a:bodyPr>
          <a:lstStyle/>
          <a:p>
            <a:r>
              <a:rPr lang="it-IT" sz="1050" dirty="0"/>
              <a:t>125 MHz from BASEBOARD</a:t>
            </a:r>
          </a:p>
        </p:txBody>
      </p:sp>
      <p:sp>
        <p:nvSpPr>
          <p:cNvPr id="159" name="Ovale 158">
            <a:extLst>
              <a:ext uri="{FF2B5EF4-FFF2-40B4-BE49-F238E27FC236}">
                <a16:creationId xmlns:a16="http://schemas.microsoft.com/office/drawing/2014/main" id="{7898191B-1277-2BF4-DFB4-E3343B0411A4}"/>
              </a:ext>
            </a:extLst>
          </p:cNvPr>
          <p:cNvSpPr/>
          <p:nvPr/>
        </p:nvSpPr>
        <p:spPr>
          <a:xfrm>
            <a:off x="10953141" y="1059213"/>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0" name="Ovale 159">
            <a:extLst>
              <a:ext uri="{FF2B5EF4-FFF2-40B4-BE49-F238E27FC236}">
                <a16:creationId xmlns:a16="http://schemas.microsoft.com/office/drawing/2014/main" id="{6D846A7C-EA54-E5A5-1C1A-D8E2E9CF101D}"/>
              </a:ext>
            </a:extLst>
          </p:cNvPr>
          <p:cNvSpPr/>
          <p:nvPr/>
        </p:nvSpPr>
        <p:spPr>
          <a:xfrm>
            <a:off x="10660225" y="1059213"/>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1" name="Rettangolo 160">
            <a:extLst>
              <a:ext uri="{FF2B5EF4-FFF2-40B4-BE49-F238E27FC236}">
                <a16:creationId xmlns:a16="http://schemas.microsoft.com/office/drawing/2014/main" id="{4F4EC9F3-ED6B-0B68-1EC7-2FB0F08AEF29}"/>
              </a:ext>
            </a:extLst>
          </p:cNvPr>
          <p:cNvSpPr/>
          <p:nvPr/>
        </p:nvSpPr>
        <p:spPr>
          <a:xfrm>
            <a:off x="10809434" y="1122347"/>
            <a:ext cx="167780" cy="522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2" name="CasellaDiTesto 161">
            <a:extLst>
              <a:ext uri="{FF2B5EF4-FFF2-40B4-BE49-F238E27FC236}">
                <a16:creationId xmlns:a16="http://schemas.microsoft.com/office/drawing/2014/main" id="{F35E3FC0-7E31-3D8A-133F-56907E8B5877}"/>
              </a:ext>
            </a:extLst>
          </p:cNvPr>
          <p:cNvSpPr txBox="1"/>
          <p:nvPr/>
        </p:nvSpPr>
        <p:spPr>
          <a:xfrm>
            <a:off x="11141786" y="949077"/>
            <a:ext cx="777777" cy="369332"/>
          </a:xfrm>
          <a:prstGeom prst="rect">
            <a:avLst/>
          </a:prstGeom>
          <a:noFill/>
        </p:spPr>
        <p:txBody>
          <a:bodyPr wrap="none" rtlCol="0">
            <a:spAutoFit/>
          </a:bodyPr>
          <a:lstStyle/>
          <a:p>
            <a:r>
              <a:rPr lang="it-IT" dirty="0"/>
              <a:t>RX+TX</a:t>
            </a:r>
          </a:p>
        </p:txBody>
      </p:sp>
      <p:cxnSp>
        <p:nvCxnSpPr>
          <p:cNvPr id="163" name="Connettore a gomito 162">
            <a:extLst>
              <a:ext uri="{FF2B5EF4-FFF2-40B4-BE49-F238E27FC236}">
                <a16:creationId xmlns:a16="http://schemas.microsoft.com/office/drawing/2014/main" id="{8DA700D8-04E6-8226-756B-35B589C90F95}"/>
              </a:ext>
            </a:extLst>
          </p:cNvPr>
          <p:cNvCxnSpPr>
            <a:cxnSpLocks/>
            <a:stCxn id="155" idx="2"/>
          </p:cNvCxnSpPr>
          <p:nvPr/>
        </p:nvCxnSpPr>
        <p:spPr>
          <a:xfrm rot="16200000" flipH="1">
            <a:off x="535732" y="2032719"/>
            <a:ext cx="580082" cy="273254"/>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Connettore 2 163">
            <a:extLst>
              <a:ext uri="{FF2B5EF4-FFF2-40B4-BE49-F238E27FC236}">
                <a16:creationId xmlns:a16="http://schemas.microsoft.com/office/drawing/2014/main" id="{CF88C1A8-2CFA-3C47-E82D-0979C0A4BE8E}"/>
              </a:ext>
            </a:extLst>
          </p:cNvPr>
          <p:cNvCxnSpPr>
            <a:stCxn id="155" idx="3"/>
            <a:endCxn id="142" idx="1"/>
          </p:cNvCxnSpPr>
          <p:nvPr/>
        </p:nvCxnSpPr>
        <p:spPr>
          <a:xfrm flipV="1">
            <a:off x="1015353" y="1565539"/>
            <a:ext cx="152400" cy="2271"/>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7" name="Ovale 166">
            <a:extLst>
              <a:ext uri="{FF2B5EF4-FFF2-40B4-BE49-F238E27FC236}">
                <a16:creationId xmlns:a16="http://schemas.microsoft.com/office/drawing/2014/main" id="{DC85299B-EBE2-5DD9-3099-E175E6AD4EE7}"/>
              </a:ext>
            </a:extLst>
          </p:cNvPr>
          <p:cNvSpPr/>
          <p:nvPr/>
        </p:nvSpPr>
        <p:spPr>
          <a:xfrm>
            <a:off x="3570961" y="2587614"/>
            <a:ext cx="167780" cy="16778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8" name="Ovale 167">
            <a:extLst>
              <a:ext uri="{FF2B5EF4-FFF2-40B4-BE49-F238E27FC236}">
                <a16:creationId xmlns:a16="http://schemas.microsoft.com/office/drawing/2014/main" id="{7F358273-9905-0554-BC5F-8217C99F8A57}"/>
              </a:ext>
            </a:extLst>
          </p:cNvPr>
          <p:cNvSpPr/>
          <p:nvPr/>
        </p:nvSpPr>
        <p:spPr>
          <a:xfrm>
            <a:off x="3570961" y="2387131"/>
            <a:ext cx="167780" cy="16778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9" name="Connettore diritto 168">
            <a:extLst>
              <a:ext uri="{FF2B5EF4-FFF2-40B4-BE49-F238E27FC236}">
                <a16:creationId xmlns:a16="http://schemas.microsoft.com/office/drawing/2014/main" id="{0BD5379C-3DDF-929A-9C62-AE4EB8D57B8A}"/>
              </a:ext>
            </a:extLst>
          </p:cNvPr>
          <p:cNvCxnSpPr/>
          <p:nvPr/>
        </p:nvCxnSpPr>
        <p:spPr>
          <a:xfrm>
            <a:off x="6710955" y="1776258"/>
            <a:ext cx="0" cy="226503"/>
          </a:xfrm>
          <a:prstGeom prst="line">
            <a:avLst/>
          </a:prstGeom>
          <a:ln w="3810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Connettore a gomito 169">
            <a:extLst>
              <a:ext uri="{FF2B5EF4-FFF2-40B4-BE49-F238E27FC236}">
                <a16:creationId xmlns:a16="http://schemas.microsoft.com/office/drawing/2014/main" id="{BDEE3E48-8821-6D73-B749-B0D16ABBD2CF}"/>
              </a:ext>
            </a:extLst>
          </p:cNvPr>
          <p:cNvCxnSpPr>
            <a:cxnSpLocks/>
          </p:cNvCxnSpPr>
          <p:nvPr/>
        </p:nvCxnSpPr>
        <p:spPr>
          <a:xfrm rot="10800000" flipV="1">
            <a:off x="3661301" y="2001748"/>
            <a:ext cx="3049654" cy="390107"/>
          </a:xfrm>
          <a:prstGeom prst="bentConnector2">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Connettore diritto 170">
            <a:extLst>
              <a:ext uri="{FF2B5EF4-FFF2-40B4-BE49-F238E27FC236}">
                <a16:creationId xmlns:a16="http://schemas.microsoft.com/office/drawing/2014/main" id="{DDD7ECE2-408C-12B1-76E9-E42C5CAEAA83}"/>
              </a:ext>
            </a:extLst>
          </p:cNvPr>
          <p:cNvCxnSpPr>
            <a:cxnSpLocks/>
          </p:cNvCxnSpPr>
          <p:nvPr/>
        </p:nvCxnSpPr>
        <p:spPr>
          <a:xfrm>
            <a:off x="8105275" y="1793331"/>
            <a:ext cx="0" cy="378744"/>
          </a:xfrm>
          <a:prstGeom prst="line">
            <a:avLst/>
          </a:prstGeom>
          <a:ln w="3810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Connettore a gomito 171">
            <a:extLst>
              <a:ext uri="{FF2B5EF4-FFF2-40B4-BE49-F238E27FC236}">
                <a16:creationId xmlns:a16="http://schemas.microsoft.com/office/drawing/2014/main" id="{10B04987-EC82-D9AB-9226-B2153A0313B2}"/>
              </a:ext>
            </a:extLst>
          </p:cNvPr>
          <p:cNvCxnSpPr>
            <a:cxnSpLocks/>
          </p:cNvCxnSpPr>
          <p:nvPr/>
        </p:nvCxnSpPr>
        <p:spPr>
          <a:xfrm rot="10800000" flipV="1">
            <a:off x="3661301" y="2172074"/>
            <a:ext cx="4450754" cy="555279"/>
          </a:xfrm>
          <a:prstGeom prst="bentConnector4">
            <a:avLst>
              <a:gd name="adj1" fmla="val 9853"/>
              <a:gd name="adj2" fmla="val 141168"/>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3" name="CasellaDiTesto 172">
            <a:extLst>
              <a:ext uri="{FF2B5EF4-FFF2-40B4-BE49-F238E27FC236}">
                <a16:creationId xmlns:a16="http://schemas.microsoft.com/office/drawing/2014/main" id="{97D4CB05-F568-68F6-D095-56717633B504}"/>
              </a:ext>
            </a:extLst>
          </p:cNvPr>
          <p:cNvSpPr txBox="1"/>
          <p:nvPr/>
        </p:nvSpPr>
        <p:spPr>
          <a:xfrm>
            <a:off x="3613490" y="1777746"/>
            <a:ext cx="1334020" cy="246221"/>
          </a:xfrm>
          <a:prstGeom prst="rect">
            <a:avLst/>
          </a:prstGeom>
          <a:noFill/>
        </p:spPr>
        <p:txBody>
          <a:bodyPr wrap="none" rtlCol="0">
            <a:spAutoFit/>
          </a:bodyPr>
          <a:lstStyle/>
          <a:p>
            <a:r>
              <a:rPr lang="it-IT" sz="1000" dirty="0"/>
              <a:t>CLOCK PROPAGATION</a:t>
            </a:r>
          </a:p>
        </p:txBody>
      </p:sp>
      <p:sp>
        <p:nvSpPr>
          <p:cNvPr id="174" name="CasellaDiTesto 173">
            <a:extLst>
              <a:ext uri="{FF2B5EF4-FFF2-40B4-BE49-F238E27FC236}">
                <a16:creationId xmlns:a16="http://schemas.microsoft.com/office/drawing/2014/main" id="{62403F16-73CA-E45C-7E07-F5B1620FAD41}"/>
              </a:ext>
            </a:extLst>
          </p:cNvPr>
          <p:cNvSpPr txBox="1"/>
          <p:nvPr/>
        </p:nvSpPr>
        <p:spPr>
          <a:xfrm>
            <a:off x="6399809" y="2743179"/>
            <a:ext cx="1334020" cy="246221"/>
          </a:xfrm>
          <a:prstGeom prst="rect">
            <a:avLst/>
          </a:prstGeom>
          <a:noFill/>
        </p:spPr>
        <p:txBody>
          <a:bodyPr wrap="none" rtlCol="0">
            <a:spAutoFit/>
          </a:bodyPr>
          <a:lstStyle/>
          <a:p>
            <a:r>
              <a:rPr lang="it-IT" sz="1000" dirty="0"/>
              <a:t>CLOCK PROPAGATION</a:t>
            </a:r>
          </a:p>
        </p:txBody>
      </p:sp>
      <p:sp>
        <p:nvSpPr>
          <p:cNvPr id="175" name="Rettangolo 174">
            <a:extLst>
              <a:ext uri="{FF2B5EF4-FFF2-40B4-BE49-F238E27FC236}">
                <a16:creationId xmlns:a16="http://schemas.microsoft.com/office/drawing/2014/main" id="{9416C3E3-8DF7-51B0-FB0D-773F9C26CEBE}"/>
              </a:ext>
            </a:extLst>
          </p:cNvPr>
          <p:cNvSpPr/>
          <p:nvPr/>
        </p:nvSpPr>
        <p:spPr>
          <a:xfrm>
            <a:off x="4277847" y="5744099"/>
            <a:ext cx="713065" cy="5015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JITTER</a:t>
            </a:r>
          </a:p>
          <a:p>
            <a:pPr algn="ctr"/>
            <a:r>
              <a:rPr lang="it-IT" sz="800" dirty="0"/>
              <a:t>CLEANER</a:t>
            </a:r>
          </a:p>
        </p:txBody>
      </p:sp>
      <p:sp>
        <p:nvSpPr>
          <p:cNvPr id="176" name="Ovale 175">
            <a:extLst>
              <a:ext uri="{FF2B5EF4-FFF2-40B4-BE49-F238E27FC236}">
                <a16:creationId xmlns:a16="http://schemas.microsoft.com/office/drawing/2014/main" id="{0CFE4C67-88D5-FAD8-112B-849422E93010}"/>
              </a:ext>
            </a:extLst>
          </p:cNvPr>
          <p:cNvSpPr/>
          <p:nvPr/>
        </p:nvSpPr>
        <p:spPr>
          <a:xfrm>
            <a:off x="3080674" y="5397835"/>
            <a:ext cx="165398" cy="15026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7" name="Connettore a gomito 176">
            <a:extLst>
              <a:ext uri="{FF2B5EF4-FFF2-40B4-BE49-F238E27FC236}">
                <a16:creationId xmlns:a16="http://schemas.microsoft.com/office/drawing/2014/main" id="{5518B0F7-3BBC-1183-729B-AF34E5D7DCC3}"/>
              </a:ext>
            </a:extLst>
          </p:cNvPr>
          <p:cNvCxnSpPr>
            <a:cxnSpLocks/>
            <a:stCxn id="136" idx="6"/>
            <a:endCxn id="175" idx="0"/>
          </p:cNvCxnSpPr>
          <p:nvPr/>
        </p:nvCxnSpPr>
        <p:spPr>
          <a:xfrm>
            <a:off x="3731468" y="5477900"/>
            <a:ext cx="902912" cy="266199"/>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8" name="Rettangolo 177">
            <a:extLst>
              <a:ext uri="{FF2B5EF4-FFF2-40B4-BE49-F238E27FC236}">
                <a16:creationId xmlns:a16="http://schemas.microsoft.com/office/drawing/2014/main" id="{9C51CEAD-27D2-C269-638D-A46E9CCBD747}"/>
              </a:ext>
            </a:extLst>
          </p:cNvPr>
          <p:cNvSpPr/>
          <p:nvPr/>
        </p:nvSpPr>
        <p:spPr>
          <a:xfrm>
            <a:off x="3172720" y="5753058"/>
            <a:ext cx="652415" cy="62299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t>CLK</a:t>
            </a:r>
          </a:p>
          <a:p>
            <a:pPr algn="ctr"/>
            <a:r>
              <a:rPr lang="it-IT" sz="1200" dirty="0"/>
              <a:t>DISTR</a:t>
            </a:r>
          </a:p>
        </p:txBody>
      </p:sp>
      <p:cxnSp>
        <p:nvCxnSpPr>
          <p:cNvPr id="179" name="Connettore a gomito 178">
            <a:extLst>
              <a:ext uri="{FF2B5EF4-FFF2-40B4-BE49-F238E27FC236}">
                <a16:creationId xmlns:a16="http://schemas.microsoft.com/office/drawing/2014/main" id="{8A08F002-3C14-C12F-B03A-B99A23E77318}"/>
              </a:ext>
            </a:extLst>
          </p:cNvPr>
          <p:cNvCxnSpPr>
            <a:cxnSpLocks/>
            <a:stCxn id="175" idx="1"/>
            <a:endCxn id="178" idx="3"/>
          </p:cNvCxnSpPr>
          <p:nvPr/>
        </p:nvCxnSpPr>
        <p:spPr>
          <a:xfrm rot="10800000" flipV="1">
            <a:off x="3825135" y="5994850"/>
            <a:ext cx="452712" cy="69704"/>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Connettore a gomito 179">
            <a:extLst>
              <a:ext uri="{FF2B5EF4-FFF2-40B4-BE49-F238E27FC236}">
                <a16:creationId xmlns:a16="http://schemas.microsoft.com/office/drawing/2014/main" id="{46BAA0FC-A379-86BF-4096-9610603BC592}"/>
              </a:ext>
            </a:extLst>
          </p:cNvPr>
          <p:cNvCxnSpPr>
            <a:stCxn id="178" idx="1"/>
            <a:endCxn id="176" idx="2"/>
          </p:cNvCxnSpPr>
          <p:nvPr/>
        </p:nvCxnSpPr>
        <p:spPr>
          <a:xfrm rot="10800000">
            <a:off x="3080674" y="5472970"/>
            <a:ext cx="92046" cy="591584"/>
          </a:xfrm>
          <a:prstGeom prst="bentConnector3">
            <a:avLst>
              <a:gd name="adj1" fmla="val 348354"/>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Connettore a gomito 180">
            <a:extLst>
              <a:ext uri="{FF2B5EF4-FFF2-40B4-BE49-F238E27FC236}">
                <a16:creationId xmlns:a16="http://schemas.microsoft.com/office/drawing/2014/main" id="{03B3827C-0EED-1486-26B2-6A650EF54156}"/>
              </a:ext>
            </a:extLst>
          </p:cNvPr>
          <p:cNvCxnSpPr>
            <a:cxnSpLocks/>
            <a:stCxn id="178" idx="1"/>
          </p:cNvCxnSpPr>
          <p:nvPr/>
        </p:nvCxnSpPr>
        <p:spPr>
          <a:xfrm rot="10800000">
            <a:off x="2366450" y="3650294"/>
            <a:ext cx="806270" cy="2414260"/>
          </a:xfrm>
          <a:prstGeom prst="bentConnector3">
            <a:avLst>
              <a:gd name="adj1" fmla="val 21263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2" name="Rettangolo 181">
            <a:extLst>
              <a:ext uri="{FF2B5EF4-FFF2-40B4-BE49-F238E27FC236}">
                <a16:creationId xmlns:a16="http://schemas.microsoft.com/office/drawing/2014/main" id="{F5E4BFAA-179F-21AE-9B83-6BE40DCD8AC8}"/>
              </a:ext>
            </a:extLst>
          </p:cNvPr>
          <p:cNvSpPr/>
          <p:nvPr/>
        </p:nvSpPr>
        <p:spPr>
          <a:xfrm>
            <a:off x="1556679" y="5742969"/>
            <a:ext cx="686406" cy="278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t>156.25</a:t>
            </a:r>
          </a:p>
        </p:txBody>
      </p:sp>
      <p:sp>
        <p:nvSpPr>
          <p:cNvPr id="183" name="Rettangolo 182">
            <a:extLst>
              <a:ext uri="{FF2B5EF4-FFF2-40B4-BE49-F238E27FC236}">
                <a16:creationId xmlns:a16="http://schemas.microsoft.com/office/drawing/2014/main" id="{F9D69E2E-B0C9-507E-09BA-B21196B937A2}"/>
              </a:ext>
            </a:extLst>
          </p:cNvPr>
          <p:cNvSpPr/>
          <p:nvPr/>
        </p:nvSpPr>
        <p:spPr>
          <a:xfrm>
            <a:off x="222584" y="6104534"/>
            <a:ext cx="2022411" cy="33458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t>ARBITRARY CLOCK MEZZANINE</a:t>
            </a:r>
          </a:p>
        </p:txBody>
      </p:sp>
      <p:cxnSp>
        <p:nvCxnSpPr>
          <p:cNvPr id="184" name="Connettore a gomito 183">
            <a:extLst>
              <a:ext uri="{FF2B5EF4-FFF2-40B4-BE49-F238E27FC236}">
                <a16:creationId xmlns:a16="http://schemas.microsoft.com/office/drawing/2014/main" id="{14860B4B-4891-5339-BC44-8097FA610C4C}"/>
              </a:ext>
            </a:extLst>
          </p:cNvPr>
          <p:cNvCxnSpPr>
            <a:stCxn id="182" idx="0"/>
            <a:endCxn id="31" idx="2"/>
          </p:cNvCxnSpPr>
          <p:nvPr/>
        </p:nvCxnSpPr>
        <p:spPr>
          <a:xfrm rot="5400000" flipH="1" flipV="1">
            <a:off x="1464762" y="4858105"/>
            <a:ext cx="1319984" cy="449744"/>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Connettore a gomito 184">
            <a:extLst>
              <a:ext uri="{FF2B5EF4-FFF2-40B4-BE49-F238E27FC236}">
                <a16:creationId xmlns:a16="http://schemas.microsoft.com/office/drawing/2014/main" id="{E9A89F29-B376-AF69-D661-9D4D79711AD5}"/>
              </a:ext>
            </a:extLst>
          </p:cNvPr>
          <p:cNvCxnSpPr>
            <a:cxnSpLocks/>
            <a:stCxn id="183" idx="3"/>
          </p:cNvCxnSpPr>
          <p:nvPr/>
        </p:nvCxnSpPr>
        <p:spPr>
          <a:xfrm flipV="1">
            <a:off x="2244995" y="4860826"/>
            <a:ext cx="190212" cy="1410999"/>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451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C93AEE-D2A9-5428-7549-BF7E32D14D25}"/>
              </a:ext>
            </a:extLst>
          </p:cNvPr>
          <p:cNvSpPr>
            <a:spLocks noGrp="1"/>
          </p:cNvSpPr>
          <p:nvPr>
            <p:ph type="title"/>
          </p:nvPr>
        </p:nvSpPr>
        <p:spPr/>
        <p:txBody>
          <a:bodyPr/>
          <a:lstStyle/>
          <a:p>
            <a:r>
              <a:rPr lang="en-US" dirty="0"/>
              <a:t>R5560 – CLOCK RECOVERY AND DISTRIBUTION</a:t>
            </a:r>
          </a:p>
        </p:txBody>
      </p:sp>
      <p:grpSp>
        <p:nvGrpSpPr>
          <p:cNvPr id="138" name="Gruppo 137">
            <a:extLst>
              <a:ext uri="{FF2B5EF4-FFF2-40B4-BE49-F238E27FC236}">
                <a16:creationId xmlns:a16="http://schemas.microsoft.com/office/drawing/2014/main" id="{5EDF3C00-BB18-1D65-E6CD-3E686DD87F98}"/>
              </a:ext>
            </a:extLst>
          </p:cNvPr>
          <p:cNvGrpSpPr/>
          <p:nvPr/>
        </p:nvGrpSpPr>
        <p:grpSpPr>
          <a:xfrm>
            <a:off x="1696452" y="935811"/>
            <a:ext cx="7858273" cy="5466221"/>
            <a:chOff x="112506" y="760665"/>
            <a:chExt cx="8655360" cy="5746984"/>
          </a:xfrm>
        </p:grpSpPr>
        <p:sp>
          <p:nvSpPr>
            <p:cNvPr id="4" name="Rettangolo 3">
              <a:extLst>
                <a:ext uri="{FF2B5EF4-FFF2-40B4-BE49-F238E27FC236}">
                  <a16:creationId xmlns:a16="http://schemas.microsoft.com/office/drawing/2014/main" id="{5A5E80B5-8875-0BE8-9B31-165F8C8D2F1F}"/>
                </a:ext>
              </a:extLst>
            </p:cNvPr>
            <p:cNvSpPr/>
            <p:nvPr/>
          </p:nvSpPr>
          <p:spPr>
            <a:xfrm>
              <a:off x="612159" y="2271208"/>
              <a:ext cx="3389152" cy="338915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5" name="Rettangolo 4">
              <a:extLst>
                <a:ext uri="{FF2B5EF4-FFF2-40B4-BE49-F238E27FC236}">
                  <a16:creationId xmlns:a16="http://schemas.microsoft.com/office/drawing/2014/main" id="{D176C678-3714-B530-40B7-92BF6E07BF7D}"/>
                </a:ext>
              </a:extLst>
            </p:cNvPr>
            <p:cNvSpPr/>
            <p:nvPr/>
          </p:nvSpPr>
          <p:spPr>
            <a:xfrm>
              <a:off x="6652230" y="3747671"/>
              <a:ext cx="713065" cy="259219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SFP1</a:t>
              </a:r>
            </a:p>
          </p:txBody>
        </p:sp>
        <p:sp>
          <p:nvSpPr>
            <p:cNvPr id="6" name="Rettangolo 5">
              <a:extLst>
                <a:ext uri="{FF2B5EF4-FFF2-40B4-BE49-F238E27FC236}">
                  <a16:creationId xmlns:a16="http://schemas.microsoft.com/office/drawing/2014/main" id="{3170F02E-C084-BF1F-C580-C74445B365F0}"/>
                </a:ext>
              </a:extLst>
            </p:cNvPr>
            <p:cNvSpPr/>
            <p:nvPr/>
          </p:nvSpPr>
          <p:spPr>
            <a:xfrm>
              <a:off x="7960914" y="3747671"/>
              <a:ext cx="713065" cy="2592198"/>
            </a:xfrm>
            <a:prstGeom prst="rect">
              <a:avLst/>
            </a:prstGeom>
            <a:solidFill>
              <a:srgbClr val="FC80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SFP2</a:t>
              </a:r>
            </a:p>
          </p:txBody>
        </p:sp>
        <p:sp>
          <p:nvSpPr>
            <p:cNvPr id="9" name="Ovale 8">
              <a:extLst>
                <a:ext uri="{FF2B5EF4-FFF2-40B4-BE49-F238E27FC236}">
                  <a16:creationId xmlns:a16="http://schemas.microsoft.com/office/drawing/2014/main" id="{AFAB325E-92BD-92C5-B14B-0DA3440912CF}"/>
                </a:ext>
              </a:extLst>
            </p:cNvPr>
            <p:cNvSpPr/>
            <p:nvPr/>
          </p:nvSpPr>
          <p:spPr>
            <a:xfrm>
              <a:off x="3603183" y="4674655"/>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0" name="Ovale 9">
              <a:extLst>
                <a:ext uri="{FF2B5EF4-FFF2-40B4-BE49-F238E27FC236}">
                  <a16:creationId xmlns:a16="http://schemas.microsoft.com/office/drawing/2014/main" id="{390A9F45-B5B1-CEEF-3AC7-C1022ADEA205}"/>
                </a:ext>
              </a:extLst>
            </p:cNvPr>
            <p:cNvSpPr/>
            <p:nvPr/>
          </p:nvSpPr>
          <p:spPr>
            <a:xfrm>
              <a:off x="3310267" y="4674655"/>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1" name="Ovale 10">
              <a:extLst>
                <a:ext uri="{FF2B5EF4-FFF2-40B4-BE49-F238E27FC236}">
                  <a16:creationId xmlns:a16="http://schemas.microsoft.com/office/drawing/2014/main" id="{B4C2E919-4CE7-58B5-272B-E64E68BF63D9}"/>
                </a:ext>
              </a:extLst>
            </p:cNvPr>
            <p:cNvSpPr/>
            <p:nvPr/>
          </p:nvSpPr>
          <p:spPr>
            <a:xfrm>
              <a:off x="3007565" y="4674655"/>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2" name="Ovale 11">
              <a:extLst>
                <a:ext uri="{FF2B5EF4-FFF2-40B4-BE49-F238E27FC236}">
                  <a16:creationId xmlns:a16="http://schemas.microsoft.com/office/drawing/2014/main" id="{B61FBCBB-8BFE-CBAC-42BE-E74333DEFF29}"/>
                </a:ext>
              </a:extLst>
            </p:cNvPr>
            <p:cNvSpPr/>
            <p:nvPr/>
          </p:nvSpPr>
          <p:spPr>
            <a:xfrm>
              <a:off x="2714649" y="4674655"/>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3" name="Ovale 12">
              <a:extLst>
                <a:ext uri="{FF2B5EF4-FFF2-40B4-BE49-F238E27FC236}">
                  <a16:creationId xmlns:a16="http://schemas.microsoft.com/office/drawing/2014/main" id="{807022C1-F61B-C685-9295-FF1D774555A7}"/>
                </a:ext>
              </a:extLst>
            </p:cNvPr>
            <p:cNvSpPr/>
            <p:nvPr/>
          </p:nvSpPr>
          <p:spPr>
            <a:xfrm>
              <a:off x="3603183" y="4339095"/>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4" name="Ovale 13">
              <a:extLst>
                <a:ext uri="{FF2B5EF4-FFF2-40B4-BE49-F238E27FC236}">
                  <a16:creationId xmlns:a16="http://schemas.microsoft.com/office/drawing/2014/main" id="{B56A3EA9-6662-52BF-B830-DB077E4A7A50}"/>
                </a:ext>
              </a:extLst>
            </p:cNvPr>
            <p:cNvSpPr/>
            <p:nvPr/>
          </p:nvSpPr>
          <p:spPr>
            <a:xfrm>
              <a:off x="3310267" y="4339095"/>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5" name="Ovale 14">
              <a:extLst>
                <a:ext uri="{FF2B5EF4-FFF2-40B4-BE49-F238E27FC236}">
                  <a16:creationId xmlns:a16="http://schemas.microsoft.com/office/drawing/2014/main" id="{FFC290DE-E141-F474-3E92-C284D102EED2}"/>
                </a:ext>
              </a:extLst>
            </p:cNvPr>
            <p:cNvSpPr/>
            <p:nvPr/>
          </p:nvSpPr>
          <p:spPr>
            <a:xfrm>
              <a:off x="3007565" y="4339095"/>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6" name="Ovale 15">
              <a:extLst>
                <a:ext uri="{FF2B5EF4-FFF2-40B4-BE49-F238E27FC236}">
                  <a16:creationId xmlns:a16="http://schemas.microsoft.com/office/drawing/2014/main" id="{E9AA8963-C800-A0E5-FB45-A19175929717}"/>
                </a:ext>
              </a:extLst>
            </p:cNvPr>
            <p:cNvSpPr/>
            <p:nvPr/>
          </p:nvSpPr>
          <p:spPr>
            <a:xfrm>
              <a:off x="2714649" y="4339095"/>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7" name="Ovale 16">
              <a:extLst>
                <a:ext uri="{FF2B5EF4-FFF2-40B4-BE49-F238E27FC236}">
                  <a16:creationId xmlns:a16="http://schemas.microsoft.com/office/drawing/2014/main" id="{634BE85D-47C2-E280-923B-FD94540DA145}"/>
                </a:ext>
              </a:extLst>
            </p:cNvPr>
            <p:cNvSpPr/>
            <p:nvPr/>
          </p:nvSpPr>
          <p:spPr>
            <a:xfrm>
              <a:off x="3603183" y="3644906"/>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8" name="Ovale 17">
              <a:extLst>
                <a:ext uri="{FF2B5EF4-FFF2-40B4-BE49-F238E27FC236}">
                  <a16:creationId xmlns:a16="http://schemas.microsoft.com/office/drawing/2014/main" id="{716BF6E2-8B54-A2CF-0A62-367E9EFE6293}"/>
                </a:ext>
              </a:extLst>
            </p:cNvPr>
            <p:cNvSpPr/>
            <p:nvPr/>
          </p:nvSpPr>
          <p:spPr>
            <a:xfrm>
              <a:off x="3310267" y="3644906"/>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9" name="Ovale 18">
              <a:extLst>
                <a:ext uri="{FF2B5EF4-FFF2-40B4-BE49-F238E27FC236}">
                  <a16:creationId xmlns:a16="http://schemas.microsoft.com/office/drawing/2014/main" id="{C5A62BAD-B112-02E1-AA2F-9E201AB4F988}"/>
                </a:ext>
              </a:extLst>
            </p:cNvPr>
            <p:cNvSpPr/>
            <p:nvPr/>
          </p:nvSpPr>
          <p:spPr>
            <a:xfrm>
              <a:off x="3007565" y="3644906"/>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20" name="Ovale 19">
              <a:extLst>
                <a:ext uri="{FF2B5EF4-FFF2-40B4-BE49-F238E27FC236}">
                  <a16:creationId xmlns:a16="http://schemas.microsoft.com/office/drawing/2014/main" id="{8348FC19-70B5-666A-4884-F3FBF6438A2B}"/>
                </a:ext>
              </a:extLst>
            </p:cNvPr>
            <p:cNvSpPr/>
            <p:nvPr/>
          </p:nvSpPr>
          <p:spPr>
            <a:xfrm>
              <a:off x="2714649" y="3644906"/>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21" name="Ovale 20">
              <a:extLst>
                <a:ext uri="{FF2B5EF4-FFF2-40B4-BE49-F238E27FC236}">
                  <a16:creationId xmlns:a16="http://schemas.microsoft.com/office/drawing/2014/main" id="{1B6D374F-609D-66EA-E189-65B1D30E0245}"/>
                </a:ext>
              </a:extLst>
            </p:cNvPr>
            <p:cNvSpPr/>
            <p:nvPr/>
          </p:nvSpPr>
          <p:spPr>
            <a:xfrm>
              <a:off x="3603183" y="3309346"/>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22" name="Ovale 21">
              <a:extLst>
                <a:ext uri="{FF2B5EF4-FFF2-40B4-BE49-F238E27FC236}">
                  <a16:creationId xmlns:a16="http://schemas.microsoft.com/office/drawing/2014/main" id="{44F0A94D-8A3A-45BF-596D-4B2C7AAA220C}"/>
                </a:ext>
              </a:extLst>
            </p:cNvPr>
            <p:cNvSpPr/>
            <p:nvPr/>
          </p:nvSpPr>
          <p:spPr>
            <a:xfrm>
              <a:off x="3310267" y="3309346"/>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23" name="Ovale 22">
              <a:extLst>
                <a:ext uri="{FF2B5EF4-FFF2-40B4-BE49-F238E27FC236}">
                  <a16:creationId xmlns:a16="http://schemas.microsoft.com/office/drawing/2014/main" id="{02462600-CB09-B347-30AE-7656B66626A0}"/>
                </a:ext>
              </a:extLst>
            </p:cNvPr>
            <p:cNvSpPr/>
            <p:nvPr/>
          </p:nvSpPr>
          <p:spPr>
            <a:xfrm>
              <a:off x="3007565" y="3309346"/>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24" name="Ovale 23">
              <a:extLst>
                <a:ext uri="{FF2B5EF4-FFF2-40B4-BE49-F238E27FC236}">
                  <a16:creationId xmlns:a16="http://schemas.microsoft.com/office/drawing/2014/main" id="{75B632D1-A24D-E07A-98B5-30D1EA2D2FD5}"/>
                </a:ext>
              </a:extLst>
            </p:cNvPr>
            <p:cNvSpPr/>
            <p:nvPr/>
          </p:nvSpPr>
          <p:spPr>
            <a:xfrm>
              <a:off x="2714649" y="3309346"/>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25" name="Rettangolo 24">
              <a:extLst>
                <a:ext uri="{FF2B5EF4-FFF2-40B4-BE49-F238E27FC236}">
                  <a16:creationId xmlns:a16="http://schemas.microsoft.com/office/drawing/2014/main" id="{F5B68EF9-90D4-FD49-3795-A2221F30036A}"/>
                </a:ext>
              </a:extLst>
            </p:cNvPr>
            <p:cNvSpPr/>
            <p:nvPr/>
          </p:nvSpPr>
          <p:spPr>
            <a:xfrm>
              <a:off x="2155734" y="4259399"/>
              <a:ext cx="1845578" cy="71306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26" name="Rettangolo 25">
              <a:extLst>
                <a:ext uri="{FF2B5EF4-FFF2-40B4-BE49-F238E27FC236}">
                  <a16:creationId xmlns:a16="http://schemas.microsoft.com/office/drawing/2014/main" id="{BCC62111-5675-6ADE-1117-080815259E86}"/>
                </a:ext>
              </a:extLst>
            </p:cNvPr>
            <p:cNvSpPr/>
            <p:nvPr/>
          </p:nvSpPr>
          <p:spPr>
            <a:xfrm>
              <a:off x="2055865" y="3093331"/>
              <a:ext cx="1945445" cy="2084664"/>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27" name="CasellaDiTesto 26">
              <a:extLst>
                <a:ext uri="{FF2B5EF4-FFF2-40B4-BE49-F238E27FC236}">
                  <a16:creationId xmlns:a16="http://schemas.microsoft.com/office/drawing/2014/main" id="{FB6CCA4F-2A54-D908-2A52-5E899F56FF0E}"/>
                </a:ext>
              </a:extLst>
            </p:cNvPr>
            <p:cNvSpPr txBox="1"/>
            <p:nvPr/>
          </p:nvSpPr>
          <p:spPr>
            <a:xfrm>
              <a:off x="2306735" y="2732712"/>
              <a:ext cx="627142" cy="323585"/>
            </a:xfrm>
            <a:prstGeom prst="rect">
              <a:avLst/>
            </a:prstGeom>
            <a:noFill/>
          </p:spPr>
          <p:txBody>
            <a:bodyPr wrap="none" rtlCol="0">
              <a:spAutoFit/>
            </a:bodyPr>
            <a:lstStyle/>
            <a:p>
              <a:r>
                <a:rPr lang="it-IT" sz="1400" dirty="0"/>
                <a:t>7045</a:t>
              </a:r>
            </a:p>
          </p:txBody>
        </p:sp>
        <p:sp>
          <p:nvSpPr>
            <p:cNvPr id="29" name="Rettangolo 28">
              <a:extLst>
                <a:ext uri="{FF2B5EF4-FFF2-40B4-BE49-F238E27FC236}">
                  <a16:creationId xmlns:a16="http://schemas.microsoft.com/office/drawing/2014/main" id="{4A91D3DF-B93A-8D08-1341-6A740EE96B60}"/>
                </a:ext>
              </a:extLst>
            </p:cNvPr>
            <p:cNvSpPr/>
            <p:nvPr/>
          </p:nvSpPr>
          <p:spPr>
            <a:xfrm>
              <a:off x="2147345" y="3229650"/>
              <a:ext cx="1845578" cy="71306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30" name="Ovale 29">
              <a:extLst>
                <a:ext uri="{FF2B5EF4-FFF2-40B4-BE49-F238E27FC236}">
                  <a16:creationId xmlns:a16="http://schemas.microsoft.com/office/drawing/2014/main" id="{675D738B-855C-C23C-2BAD-A7E05E610FAA}"/>
                </a:ext>
              </a:extLst>
            </p:cNvPr>
            <p:cNvSpPr/>
            <p:nvPr/>
          </p:nvSpPr>
          <p:spPr>
            <a:xfrm>
              <a:off x="2349626" y="4674655"/>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31" name="Ovale 30">
              <a:extLst>
                <a:ext uri="{FF2B5EF4-FFF2-40B4-BE49-F238E27FC236}">
                  <a16:creationId xmlns:a16="http://schemas.microsoft.com/office/drawing/2014/main" id="{8AB577CE-99FE-5315-DCC8-F6C0C52768F3}"/>
                </a:ext>
              </a:extLst>
            </p:cNvPr>
            <p:cNvSpPr/>
            <p:nvPr/>
          </p:nvSpPr>
          <p:spPr>
            <a:xfrm>
              <a:off x="2349626" y="4339095"/>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32" name="CasellaDiTesto 31">
              <a:extLst>
                <a:ext uri="{FF2B5EF4-FFF2-40B4-BE49-F238E27FC236}">
                  <a16:creationId xmlns:a16="http://schemas.microsoft.com/office/drawing/2014/main" id="{B264665D-3AE3-EF0A-416E-9E176714ABA3}"/>
                </a:ext>
              </a:extLst>
            </p:cNvPr>
            <p:cNvSpPr txBox="1"/>
            <p:nvPr/>
          </p:nvSpPr>
          <p:spPr>
            <a:xfrm>
              <a:off x="2211494" y="4187918"/>
              <a:ext cx="431160" cy="210330"/>
            </a:xfrm>
            <a:prstGeom prst="rect">
              <a:avLst/>
            </a:prstGeom>
            <a:noFill/>
          </p:spPr>
          <p:txBody>
            <a:bodyPr wrap="none" rtlCol="0">
              <a:spAutoFit/>
            </a:bodyPr>
            <a:lstStyle/>
            <a:p>
              <a:r>
                <a:rPr lang="it-IT" sz="700" dirty="0"/>
                <a:t>CLK1</a:t>
              </a:r>
            </a:p>
          </p:txBody>
        </p:sp>
        <p:sp>
          <p:nvSpPr>
            <p:cNvPr id="33" name="CasellaDiTesto 32">
              <a:extLst>
                <a:ext uri="{FF2B5EF4-FFF2-40B4-BE49-F238E27FC236}">
                  <a16:creationId xmlns:a16="http://schemas.microsoft.com/office/drawing/2014/main" id="{1128C37D-8CEF-CD7B-C8EE-A20E4AF0B8E4}"/>
                </a:ext>
              </a:extLst>
            </p:cNvPr>
            <p:cNvSpPr txBox="1"/>
            <p:nvPr/>
          </p:nvSpPr>
          <p:spPr>
            <a:xfrm>
              <a:off x="2228171" y="4781506"/>
              <a:ext cx="431160" cy="210330"/>
            </a:xfrm>
            <a:prstGeom prst="rect">
              <a:avLst/>
            </a:prstGeom>
            <a:noFill/>
          </p:spPr>
          <p:txBody>
            <a:bodyPr wrap="none" rtlCol="0">
              <a:spAutoFit/>
            </a:bodyPr>
            <a:lstStyle/>
            <a:p>
              <a:r>
                <a:rPr lang="it-IT" sz="700" dirty="0"/>
                <a:t>CLK2</a:t>
              </a:r>
            </a:p>
          </p:txBody>
        </p:sp>
        <p:sp>
          <p:nvSpPr>
            <p:cNvPr id="34" name="Ovale 33">
              <a:extLst>
                <a:ext uri="{FF2B5EF4-FFF2-40B4-BE49-F238E27FC236}">
                  <a16:creationId xmlns:a16="http://schemas.microsoft.com/office/drawing/2014/main" id="{F2E478DE-9AB2-8DDB-A110-503D9B516FD3}"/>
                </a:ext>
              </a:extLst>
            </p:cNvPr>
            <p:cNvSpPr/>
            <p:nvPr/>
          </p:nvSpPr>
          <p:spPr>
            <a:xfrm>
              <a:off x="2366450" y="3632580"/>
              <a:ext cx="167780" cy="1677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35" name="Ovale 34">
              <a:extLst>
                <a:ext uri="{FF2B5EF4-FFF2-40B4-BE49-F238E27FC236}">
                  <a16:creationId xmlns:a16="http://schemas.microsoft.com/office/drawing/2014/main" id="{B5EE0FBB-9C96-DF93-9EFE-C8CF82F39D06}"/>
                </a:ext>
              </a:extLst>
            </p:cNvPr>
            <p:cNvSpPr/>
            <p:nvPr/>
          </p:nvSpPr>
          <p:spPr>
            <a:xfrm>
              <a:off x="2366450" y="3297020"/>
              <a:ext cx="167780" cy="167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36" name="CasellaDiTesto 35">
              <a:extLst>
                <a:ext uri="{FF2B5EF4-FFF2-40B4-BE49-F238E27FC236}">
                  <a16:creationId xmlns:a16="http://schemas.microsoft.com/office/drawing/2014/main" id="{CB7F0182-C1D1-1393-B248-8118D8665AED}"/>
                </a:ext>
              </a:extLst>
            </p:cNvPr>
            <p:cNvSpPr txBox="1"/>
            <p:nvPr/>
          </p:nvSpPr>
          <p:spPr>
            <a:xfrm>
              <a:off x="2228319" y="3145843"/>
              <a:ext cx="431160" cy="210330"/>
            </a:xfrm>
            <a:prstGeom prst="rect">
              <a:avLst/>
            </a:prstGeom>
            <a:noFill/>
          </p:spPr>
          <p:txBody>
            <a:bodyPr wrap="none" rtlCol="0">
              <a:spAutoFit/>
            </a:bodyPr>
            <a:lstStyle/>
            <a:p>
              <a:r>
                <a:rPr lang="it-IT" sz="700" dirty="0"/>
                <a:t>CLK1</a:t>
              </a:r>
            </a:p>
          </p:txBody>
        </p:sp>
        <p:sp>
          <p:nvSpPr>
            <p:cNvPr id="37" name="CasellaDiTesto 36">
              <a:extLst>
                <a:ext uri="{FF2B5EF4-FFF2-40B4-BE49-F238E27FC236}">
                  <a16:creationId xmlns:a16="http://schemas.microsoft.com/office/drawing/2014/main" id="{49296333-04F5-9054-25D2-5AC7C889ED71}"/>
                </a:ext>
              </a:extLst>
            </p:cNvPr>
            <p:cNvSpPr txBox="1"/>
            <p:nvPr/>
          </p:nvSpPr>
          <p:spPr>
            <a:xfrm>
              <a:off x="2244995" y="3739430"/>
              <a:ext cx="431160" cy="210330"/>
            </a:xfrm>
            <a:prstGeom prst="rect">
              <a:avLst/>
            </a:prstGeom>
            <a:noFill/>
          </p:spPr>
          <p:txBody>
            <a:bodyPr wrap="none" rtlCol="0">
              <a:spAutoFit/>
            </a:bodyPr>
            <a:lstStyle/>
            <a:p>
              <a:r>
                <a:rPr lang="it-IT" sz="700" dirty="0"/>
                <a:t>CLK2</a:t>
              </a:r>
            </a:p>
          </p:txBody>
        </p:sp>
        <p:sp>
          <p:nvSpPr>
            <p:cNvPr id="38" name="Rettangolo 37">
              <a:extLst>
                <a:ext uri="{FF2B5EF4-FFF2-40B4-BE49-F238E27FC236}">
                  <a16:creationId xmlns:a16="http://schemas.microsoft.com/office/drawing/2014/main" id="{0B86F75B-6581-758A-EC71-40C2C82EA3BD}"/>
                </a:ext>
              </a:extLst>
            </p:cNvPr>
            <p:cNvSpPr/>
            <p:nvPr/>
          </p:nvSpPr>
          <p:spPr>
            <a:xfrm>
              <a:off x="3459476" y="4737789"/>
              <a:ext cx="167780" cy="522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39" name="Rettangolo 38">
              <a:extLst>
                <a:ext uri="{FF2B5EF4-FFF2-40B4-BE49-F238E27FC236}">
                  <a16:creationId xmlns:a16="http://schemas.microsoft.com/office/drawing/2014/main" id="{647E35FB-5410-13B7-0A04-F7378464F9FA}"/>
                </a:ext>
              </a:extLst>
            </p:cNvPr>
            <p:cNvSpPr/>
            <p:nvPr/>
          </p:nvSpPr>
          <p:spPr>
            <a:xfrm>
              <a:off x="2856214" y="4732438"/>
              <a:ext cx="167780" cy="522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40" name="Rettangolo 39">
              <a:extLst>
                <a:ext uri="{FF2B5EF4-FFF2-40B4-BE49-F238E27FC236}">
                  <a16:creationId xmlns:a16="http://schemas.microsoft.com/office/drawing/2014/main" id="{1817BD67-9BC1-1F0B-C128-84342D221AE1}"/>
                </a:ext>
              </a:extLst>
            </p:cNvPr>
            <p:cNvSpPr/>
            <p:nvPr/>
          </p:nvSpPr>
          <p:spPr>
            <a:xfrm>
              <a:off x="3451282" y="4402013"/>
              <a:ext cx="167780" cy="522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41" name="Rettangolo 40">
              <a:extLst>
                <a:ext uri="{FF2B5EF4-FFF2-40B4-BE49-F238E27FC236}">
                  <a16:creationId xmlns:a16="http://schemas.microsoft.com/office/drawing/2014/main" id="{A7F94F08-2483-1690-1C67-8FC5C2A95B34}"/>
                </a:ext>
              </a:extLst>
            </p:cNvPr>
            <p:cNvSpPr/>
            <p:nvPr/>
          </p:nvSpPr>
          <p:spPr>
            <a:xfrm>
              <a:off x="2866000" y="4392643"/>
              <a:ext cx="167780" cy="522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42" name="Rettangolo 41">
              <a:extLst>
                <a:ext uri="{FF2B5EF4-FFF2-40B4-BE49-F238E27FC236}">
                  <a16:creationId xmlns:a16="http://schemas.microsoft.com/office/drawing/2014/main" id="{BF5E2847-9AC9-041D-1BC2-926F7EF7B02A}"/>
                </a:ext>
              </a:extLst>
            </p:cNvPr>
            <p:cNvSpPr/>
            <p:nvPr/>
          </p:nvSpPr>
          <p:spPr>
            <a:xfrm>
              <a:off x="3467670" y="3706840"/>
              <a:ext cx="167780" cy="522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43" name="Rettangolo 42">
              <a:extLst>
                <a:ext uri="{FF2B5EF4-FFF2-40B4-BE49-F238E27FC236}">
                  <a16:creationId xmlns:a16="http://schemas.microsoft.com/office/drawing/2014/main" id="{B6F12BEB-85E3-50BE-CDA2-40239DE275A6}"/>
                </a:ext>
              </a:extLst>
            </p:cNvPr>
            <p:cNvSpPr/>
            <p:nvPr/>
          </p:nvSpPr>
          <p:spPr>
            <a:xfrm>
              <a:off x="2864408" y="3701489"/>
              <a:ext cx="167780" cy="522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44" name="Rettangolo 43">
              <a:extLst>
                <a:ext uri="{FF2B5EF4-FFF2-40B4-BE49-F238E27FC236}">
                  <a16:creationId xmlns:a16="http://schemas.microsoft.com/office/drawing/2014/main" id="{ECD45849-6DFA-61F8-FBCF-AD56591304C9}"/>
                </a:ext>
              </a:extLst>
            </p:cNvPr>
            <p:cNvSpPr/>
            <p:nvPr/>
          </p:nvSpPr>
          <p:spPr>
            <a:xfrm>
              <a:off x="3459476" y="3371064"/>
              <a:ext cx="167780" cy="522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45" name="Rettangolo 44">
              <a:extLst>
                <a:ext uri="{FF2B5EF4-FFF2-40B4-BE49-F238E27FC236}">
                  <a16:creationId xmlns:a16="http://schemas.microsoft.com/office/drawing/2014/main" id="{3D2B90D1-1CC9-BF6B-37F3-317118957D62}"/>
                </a:ext>
              </a:extLst>
            </p:cNvPr>
            <p:cNvSpPr/>
            <p:nvPr/>
          </p:nvSpPr>
          <p:spPr>
            <a:xfrm>
              <a:off x="2874194" y="3361694"/>
              <a:ext cx="167780" cy="522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grpSp>
          <p:nvGrpSpPr>
            <p:cNvPr id="50" name="Gruppo 49">
              <a:extLst>
                <a:ext uri="{FF2B5EF4-FFF2-40B4-BE49-F238E27FC236}">
                  <a16:creationId xmlns:a16="http://schemas.microsoft.com/office/drawing/2014/main" id="{19F5A5CE-7B6D-D65F-5353-3F7ACA042327}"/>
                </a:ext>
              </a:extLst>
            </p:cNvPr>
            <p:cNvGrpSpPr/>
            <p:nvPr/>
          </p:nvGrpSpPr>
          <p:grpSpPr>
            <a:xfrm>
              <a:off x="8112055" y="3289396"/>
              <a:ext cx="117446" cy="315220"/>
              <a:chOff x="6602136" y="3340895"/>
              <a:chExt cx="117446" cy="315220"/>
            </a:xfrm>
          </p:grpSpPr>
          <p:sp>
            <p:nvSpPr>
              <p:cNvPr id="51" name="Rettangolo 50">
                <a:extLst>
                  <a:ext uri="{FF2B5EF4-FFF2-40B4-BE49-F238E27FC236}">
                    <a16:creationId xmlns:a16="http://schemas.microsoft.com/office/drawing/2014/main" id="{6932DA2B-139C-E7A7-F966-C5D484460DC4}"/>
                  </a:ext>
                </a:extLst>
              </p:cNvPr>
              <p:cNvSpPr/>
              <p:nvPr/>
            </p:nvSpPr>
            <p:spPr>
              <a:xfrm flipV="1">
                <a:off x="6602136" y="3340895"/>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52" name="Rettangolo 51">
                <a:extLst>
                  <a:ext uri="{FF2B5EF4-FFF2-40B4-BE49-F238E27FC236}">
                    <a16:creationId xmlns:a16="http://schemas.microsoft.com/office/drawing/2014/main" id="{A0389DE3-F349-94DF-A6FE-C2F8F6228340}"/>
                  </a:ext>
                </a:extLst>
              </p:cNvPr>
              <p:cNvSpPr/>
              <p:nvPr/>
            </p:nvSpPr>
            <p:spPr>
              <a:xfrm flipV="1">
                <a:off x="6602136" y="3544919"/>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53" name="Rettangolo 52">
                <a:extLst>
                  <a:ext uri="{FF2B5EF4-FFF2-40B4-BE49-F238E27FC236}">
                    <a16:creationId xmlns:a16="http://schemas.microsoft.com/office/drawing/2014/main" id="{1FCC6807-58CC-EF91-8A7D-E541E2DAD054}"/>
                  </a:ext>
                </a:extLst>
              </p:cNvPr>
              <p:cNvSpPr/>
              <p:nvPr/>
            </p:nvSpPr>
            <p:spPr>
              <a:xfrm flipV="1">
                <a:off x="6602136" y="3416675"/>
                <a:ext cx="117446" cy="16777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p>
            </p:txBody>
          </p:sp>
        </p:grpSp>
        <p:grpSp>
          <p:nvGrpSpPr>
            <p:cNvPr id="58" name="Gruppo 57">
              <a:extLst>
                <a:ext uri="{FF2B5EF4-FFF2-40B4-BE49-F238E27FC236}">
                  <a16:creationId xmlns:a16="http://schemas.microsoft.com/office/drawing/2014/main" id="{0EC221A7-F3F2-E7FD-985B-78F304B977A4}"/>
                </a:ext>
              </a:extLst>
            </p:cNvPr>
            <p:cNvGrpSpPr/>
            <p:nvPr/>
          </p:nvGrpSpPr>
          <p:grpSpPr>
            <a:xfrm>
              <a:off x="8626582" y="3289396"/>
              <a:ext cx="117446" cy="315220"/>
              <a:chOff x="6602136" y="3340895"/>
              <a:chExt cx="117446" cy="315220"/>
            </a:xfrm>
          </p:grpSpPr>
          <p:sp>
            <p:nvSpPr>
              <p:cNvPr id="59" name="Rettangolo 58">
                <a:extLst>
                  <a:ext uri="{FF2B5EF4-FFF2-40B4-BE49-F238E27FC236}">
                    <a16:creationId xmlns:a16="http://schemas.microsoft.com/office/drawing/2014/main" id="{EE82CD40-C0DA-C118-320B-F4835B47B50A}"/>
                  </a:ext>
                </a:extLst>
              </p:cNvPr>
              <p:cNvSpPr/>
              <p:nvPr/>
            </p:nvSpPr>
            <p:spPr>
              <a:xfrm flipV="1">
                <a:off x="6602136" y="3340895"/>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60" name="Rettangolo 59">
                <a:extLst>
                  <a:ext uri="{FF2B5EF4-FFF2-40B4-BE49-F238E27FC236}">
                    <a16:creationId xmlns:a16="http://schemas.microsoft.com/office/drawing/2014/main" id="{2215D9E9-B54A-401C-A936-A1DF3B7DC668}"/>
                  </a:ext>
                </a:extLst>
              </p:cNvPr>
              <p:cNvSpPr/>
              <p:nvPr/>
            </p:nvSpPr>
            <p:spPr>
              <a:xfrm flipV="1">
                <a:off x="6602136" y="3544919"/>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61" name="Rettangolo 60">
                <a:extLst>
                  <a:ext uri="{FF2B5EF4-FFF2-40B4-BE49-F238E27FC236}">
                    <a16:creationId xmlns:a16="http://schemas.microsoft.com/office/drawing/2014/main" id="{6845B794-8E4F-A21F-894E-28C373017A60}"/>
                  </a:ext>
                </a:extLst>
              </p:cNvPr>
              <p:cNvSpPr/>
              <p:nvPr/>
            </p:nvSpPr>
            <p:spPr>
              <a:xfrm flipV="1">
                <a:off x="6602136" y="3416675"/>
                <a:ext cx="117446" cy="16777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p>
            </p:txBody>
          </p:sp>
        </p:grpSp>
        <p:sp>
          <p:nvSpPr>
            <p:cNvPr id="63" name="Figura a mano libera: forma 62">
              <a:extLst>
                <a:ext uri="{FF2B5EF4-FFF2-40B4-BE49-F238E27FC236}">
                  <a16:creationId xmlns:a16="http://schemas.microsoft.com/office/drawing/2014/main" id="{3ABC6F8E-5B39-213F-858C-E6D23FDF10E2}"/>
                </a:ext>
              </a:extLst>
            </p:cNvPr>
            <p:cNvSpPr/>
            <p:nvPr/>
          </p:nvSpPr>
          <p:spPr>
            <a:xfrm>
              <a:off x="8105275" y="3591426"/>
              <a:ext cx="76200" cy="251460"/>
            </a:xfrm>
            <a:custGeom>
              <a:avLst/>
              <a:gdLst>
                <a:gd name="connsiteX0" fmla="*/ 76200 w 76200"/>
                <a:gd name="connsiteY0" fmla="*/ 0 h 251460"/>
                <a:gd name="connsiteX1" fmla="*/ 68580 w 76200"/>
                <a:gd name="connsiteY1" fmla="*/ 68580 h 251460"/>
                <a:gd name="connsiteX2" fmla="*/ 53340 w 76200"/>
                <a:gd name="connsiteY2" fmla="*/ 91440 h 251460"/>
                <a:gd name="connsiteX3" fmla="*/ 38100 w 76200"/>
                <a:gd name="connsiteY3" fmla="*/ 137160 h 251460"/>
                <a:gd name="connsiteX4" fmla="*/ 15240 w 76200"/>
                <a:gd name="connsiteY4" fmla="*/ 182880 h 251460"/>
                <a:gd name="connsiteX5" fmla="*/ 0 w 76200"/>
                <a:gd name="connsiteY5" fmla="*/ 25146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251460">
                  <a:moveTo>
                    <a:pt x="76200" y="0"/>
                  </a:moveTo>
                  <a:cubicBezTo>
                    <a:pt x="73660" y="22860"/>
                    <a:pt x="74158" y="46266"/>
                    <a:pt x="68580" y="68580"/>
                  </a:cubicBezTo>
                  <a:cubicBezTo>
                    <a:pt x="66359" y="77465"/>
                    <a:pt x="57059" y="83071"/>
                    <a:pt x="53340" y="91440"/>
                  </a:cubicBezTo>
                  <a:cubicBezTo>
                    <a:pt x="46816" y="106120"/>
                    <a:pt x="47011" y="123794"/>
                    <a:pt x="38100" y="137160"/>
                  </a:cubicBezTo>
                  <a:cubicBezTo>
                    <a:pt x="18405" y="166703"/>
                    <a:pt x="25756" y="151332"/>
                    <a:pt x="15240" y="182880"/>
                  </a:cubicBezTo>
                  <a:cubicBezTo>
                    <a:pt x="7174" y="247404"/>
                    <a:pt x="22100" y="229360"/>
                    <a:pt x="0" y="2514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64" name="Figura a mano libera: forma 63">
              <a:extLst>
                <a:ext uri="{FF2B5EF4-FFF2-40B4-BE49-F238E27FC236}">
                  <a16:creationId xmlns:a16="http://schemas.microsoft.com/office/drawing/2014/main" id="{28C5D695-B4D5-4D7F-8E12-1D6AEADB8FE8}"/>
                </a:ext>
              </a:extLst>
            </p:cNvPr>
            <p:cNvSpPr/>
            <p:nvPr/>
          </p:nvSpPr>
          <p:spPr>
            <a:xfrm>
              <a:off x="8553487" y="3599046"/>
              <a:ext cx="138528" cy="205740"/>
            </a:xfrm>
            <a:custGeom>
              <a:avLst/>
              <a:gdLst>
                <a:gd name="connsiteX0" fmla="*/ 138528 w 138528"/>
                <a:gd name="connsiteY0" fmla="*/ 0 h 205740"/>
                <a:gd name="connsiteX1" fmla="*/ 100428 w 138528"/>
                <a:gd name="connsiteY1" fmla="*/ 30480 h 205740"/>
                <a:gd name="connsiteX2" fmla="*/ 62328 w 138528"/>
                <a:gd name="connsiteY2" fmla="*/ 68580 h 205740"/>
                <a:gd name="connsiteX3" fmla="*/ 54708 w 138528"/>
                <a:gd name="connsiteY3" fmla="*/ 91440 h 205740"/>
                <a:gd name="connsiteX4" fmla="*/ 31848 w 138528"/>
                <a:gd name="connsiteY4" fmla="*/ 99060 h 205740"/>
                <a:gd name="connsiteX5" fmla="*/ 16608 w 138528"/>
                <a:gd name="connsiteY5" fmla="*/ 144780 h 205740"/>
                <a:gd name="connsiteX6" fmla="*/ 1368 w 138528"/>
                <a:gd name="connsiteY6" fmla="*/ 167640 h 205740"/>
                <a:gd name="connsiteX7" fmla="*/ 1368 w 138528"/>
                <a:gd name="connsiteY7" fmla="*/ 205740 h 2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528" h="205740">
                  <a:moveTo>
                    <a:pt x="138528" y="0"/>
                  </a:moveTo>
                  <a:cubicBezTo>
                    <a:pt x="125828" y="10160"/>
                    <a:pt x="111928" y="18980"/>
                    <a:pt x="100428" y="30480"/>
                  </a:cubicBezTo>
                  <a:cubicBezTo>
                    <a:pt x="49628" y="81280"/>
                    <a:pt x="123288" y="27940"/>
                    <a:pt x="62328" y="68580"/>
                  </a:cubicBezTo>
                  <a:cubicBezTo>
                    <a:pt x="59788" y="76200"/>
                    <a:pt x="60388" y="85760"/>
                    <a:pt x="54708" y="91440"/>
                  </a:cubicBezTo>
                  <a:cubicBezTo>
                    <a:pt x="49028" y="97120"/>
                    <a:pt x="36517" y="92524"/>
                    <a:pt x="31848" y="99060"/>
                  </a:cubicBezTo>
                  <a:cubicBezTo>
                    <a:pt x="22511" y="112132"/>
                    <a:pt x="25519" y="131414"/>
                    <a:pt x="16608" y="144780"/>
                  </a:cubicBezTo>
                  <a:cubicBezTo>
                    <a:pt x="11528" y="152400"/>
                    <a:pt x="3589" y="158755"/>
                    <a:pt x="1368" y="167640"/>
                  </a:cubicBezTo>
                  <a:cubicBezTo>
                    <a:pt x="-1712" y="179961"/>
                    <a:pt x="1368" y="193040"/>
                    <a:pt x="1368" y="2057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grpSp>
          <p:nvGrpSpPr>
            <p:cNvPr id="66" name="Gruppo 65">
              <a:extLst>
                <a:ext uri="{FF2B5EF4-FFF2-40B4-BE49-F238E27FC236}">
                  <a16:creationId xmlns:a16="http://schemas.microsoft.com/office/drawing/2014/main" id="{AF17F07D-7ED2-0F77-3BE3-ACDC075AADE0}"/>
                </a:ext>
              </a:extLst>
            </p:cNvPr>
            <p:cNvGrpSpPr/>
            <p:nvPr/>
          </p:nvGrpSpPr>
          <p:grpSpPr>
            <a:xfrm>
              <a:off x="6849232" y="3297020"/>
              <a:ext cx="117447" cy="315220"/>
              <a:chOff x="6602135" y="3340895"/>
              <a:chExt cx="117447" cy="315220"/>
            </a:xfrm>
          </p:grpSpPr>
          <p:sp>
            <p:nvSpPr>
              <p:cNvPr id="67" name="Rettangolo 66">
                <a:extLst>
                  <a:ext uri="{FF2B5EF4-FFF2-40B4-BE49-F238E27FC236}">
                    <a16:creationId xmlns:a16="http://schemas.microsoft.com/office/drawing/2014/main" id="{43A61458-DFD4-99FD-2869-8CC46E1074FE}"/>
                  </a:ext>
                </a:extLst>
              </p:cNvPr>
              <p:cNvSpPr/>
              <p:nvPr/>
            </p:nvSpPr>
            <p:spPr>
              <a:xfrm flipV="1">
                <a:off x="6602136" y="3340895"/>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68" name="Rettangolo 67">
                <a:extLst>
                  <a:ext uri="{FF2B5EF4-FFF2-40B4-BE49-F238E27FC236}">
                    <a16:creationId xmlns:a16="http://schemas.microsoft.com/office/drawing/2014/main" id="{DC1CE24E-4FAC-24AA-D8E7-F17D7283DE33}"/>
                  </a:ext>
                </a:extLst>
              </p:cNvPr>
              <p:cNvSpPr/>
              <p:nvPr/>
            </p:nvSpPr>
            <p:spPr>
              <a:xfrm flipV="1">
                <a:off x="6602136" y="3544919"/>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69" name="Rettangolo 68">
                <a:extLst>
                  <a:ext uri="{FF2B5EF4-FFF2-40B4-BE49-F238E27FC236}">
                    <a16:creationId xmlns:a16="http://schemas.microsoft.com/office/drawing/2014/main" id="{DF13D1C4-F3C4-D374-12DD-8C6F08719596}"/>
                  </a:ext>
                </a:extLst>
              </p:cNvPr>
              <p:cNvSpPr/>
              <p:nvPr/>
            </p:nvSpPr>
            <p:spPr>
              <a:xfrm flipV="1">
                <a:off x="6602135" y="3416675"/>
                <a:ext cx="117446" cy="16777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p>
            </p:txBody>
          </p:sp>
        </p:grpSp>
        <p:grpSp>
          <p:nvGrpSpPr>
            <p:cNvPr id="70" name="Gruppo 69">
              <a:extLst>
                <a:ext uri="{FF2B5EF4-FFF2-40B4-BE49-F238E27FC236}">
                  <a16:creationId xmlns:a16="http://schemas.microsoft.com/office/drawing/2014/main" id="{DE49D3E7-B540-D934-929E-71E4E17650FA}"/>
                </a:ext>
              </a:extLst>
            </p:cNvPr>
            <p:cNvGrpSpPr/>
            <p:nvPr/>
          </p:nvGrpSpPr>
          <p:grpSpPr>
            <a:xfrm>
              <a:off x="7059097" y="3297741"/>
              <a:ext cx="117446" cy="315220"/>
              <a:chOff x="6602136" y="3340895"/>
              <a:chExt cx="117446" cy="315220"/>
            </a:xfrm>
          </p:grpSpPr>
          <p:sp>
            <p:nvSpPr>
              <p:cNvPr id="71" name="Rettangolo 70">
                <a:extLst>
                  <a:ext uri="{FF2B5EF4-FFF2-40B4-BE49-F238E27FC236}">
                    <a16:creationId xmlns:a16="http://schemas.microsoft.com/office/drawing/2014/main" id="{7AA1B0AE-4A8F-E48B-0028-3506793A9D09}"/>
                  </a:ext>
                </a:extLst>
              </p:cNvPr>
              <p:cNvSpPr/>
              <p:nvPr/>
            </p:nvSpPr>
            <p:spPr>
              <a:xfrm flipV="1">
                <a:off x="6602136" y="3340895"/>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72" name="Rettangolo 71">
                <a:extLst>
                  <a:ext uri="{FF2B5EF4-FFF2-40B4-BE49-F238E27FC236}">
                    <a16:creationId xmlns:a16="http://schemas.microsoft.com/office/drawing/2014/main" id="{1581C3D8-6A93-84FA-92EC-A626A021B67D}"/>
                  </a:ext>
                </a:extLst>
              </p:cNvPr>
              <p:cNvSpPr/>
              <p:nvPr/>
            </p:nvSpPr>
            <p:spPr>
              <a:xfrm flipV="1">
                <a:off x="6602136" y="3544919"/>
                <a:ext cx="117446" cy="111196"/>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73" name="Rettangolo 72">
                <a:extLst>
                  <a:ext uri="{FF2B5EF4-FFF2-40B4-BE49-F238E27FC236}">
                    <a16:creationId xmlns:a16="http://schemas.microsoft.com/office/drawing/2014/main" id="{6051A831-452A-8FBF-51EC-CDE8986FB63B}"/>
                  </a:ext>
                </a:extLst>
              </p:cNvPr>
              <p:cNvSpPr/>
              <p:nvPr/>
            </p:nvSpPr>
            <p:spPr>
              <a:xfrm flipV="1">
                <a:off x="6602136" y="3416675"/>
                <a:ext cx="117446" cy="16777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p>
            </p:txBody>
          </p:sp>
        </p:grpSp>
        <p:cxnSp>
          <p:nvCxnSpPr>
            <p:cNvPr id="74" name="Connettore diritto 73">
              <a:extLst>
                <a:ext uri="{FF2B5EF4-FFF2-40B4-BE49-F238E27FC236}">
                  <a16:creationId xmlns:a16="http://schemas.microsoft.com/office/drawing/2014/main" id="{CD3C06BA-62B7-4BB0-BC67-7A328C599660}"/>
                </a:ext>
              </a:extLst>
            </p:cNvPr>
            <p:cNvCxnSpPr>
              <a:cxnSpLocks/>
              <a:stCxn id="68" idx="0"/>
            </p:cNvCxnSpPr>
            <p:nvPr/>
          </p:nvCxnSpPr>
          <p:spPr>
            <a:xfrm flipH="1">
              <a:off x="6900363" y="3612240"/>
              <a:ext cx="7593" cy="146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Connettore diritto 74">
              <a:extLst>
                <a:ext uri="{FF2B5EF4-FFF2-40B4-BE49-F238E27FC236}">
                  <a16:creationId xmlns:a16="http://schemas.microsoft.com/office/drawing/2014/main" id="{B9D81DCF-14D8-2644-C246-F48DAA5BC600}"/>
                </a:ext>
              </a:extLst>
            </p:cNvPr>
            <p:cNvCxnSpPr/>
            <p:nvPr/>
          </p:nvCxnSpPr>
          <p:spPr>
            <a:xfrm flipH="1">
              <a:off x="7124875" y="3623444"/>
              <a:ext cx="7593" cy="146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Connettore a gomito 75">
              <a:extLst>
                <a:ext uri="{FF2B5EF4-FFF2-40B4-BE49-F238E27FC236}">
                  <a16:creationId xmlns:a16="http://schemas.microsoft.com/office/drawing/2014/main" id="{8CA8B3ED-BFBF-2D7E-4361-C4A7322C6AFC}"/>
                </a:ext>
              </a:extLst>
            </p:cNvPr>
            <p:cNvCxnSpPr>
              <a:cxnSpLocks/>
            </p:cNvCxnSpPr>
            <p:nvPr/>
          </p:nvCxnSpPr>
          <p:spPr>
            <a:xfrm rot="10800000" flipV="1">
              <a:off x="3770964" y="3041914"/>
              <a:ext cx="3368284" cy="1729429"/>
            </a:xfrm>
            <a:prstGeom prst="bentConnector3">
              <a:avLst>
                <a:gd name="adj1" fmla="val 50000"/>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CasellaDiTesto 76">
              <a:extLst>
                <a:ext uri="{FF2B5EF4-FFF2-40B4-BE49-F238E27FC236}">
                  <a16:creationId xmlns:a16="http://schemas.microsoft.com/office/drawing/2014/main" id="{520112B8-D860-D09A-ED84-78DC481DEDEA}"/>
                </a:ext>
              </a:extLst>
            </p:cNvPr>
            <p:cNvSpPr txBox="1"/>
            <p:nvPr/>
          </p:nvSpPr>
          <p:spPr>
            <a:xfrm>
              <a:off x="5788393" y="3081789"/>
              <a:ext cx="660688" cy="226510"/>
            </a:xfrm>
            <a:prstGeom prst="rect">
              <a:avLst/>
            </a:prstGeom>
            <a:noFill/>
          </p:spPr>
          <p:txBody>
            <a:bodyPr wrap="none" rtlCol="0">
              <a:spAutoFit/>
            </a:bodyPr>
            <a:lstStyle/>
            <a:p>
              <a:r>
                <a:rPr lang="it-IT" sz="800" dirty="0"/>
                <a:t>TX+RX (1)</a:t>
              </a:r>
            </a:p>
          </p:txBody>
        </p:sp>
        <p:cxnSp>
          <p:nvCxnSpPr>
            <p:cNvPr id="78" name="Connettore diritto 77">
              <a:extLst>
                <a:ext uri="{FF2B5EF4-FFF2-40B4-BE49-F238E27FC236}">
                  <a16:creationId xmlns:a16="http://schemas.microsoft.com/office/drawing/2014/main" id="{CD89B9DE-97FB-440E-79E1-66731C9BBE67}"/>
                </a:ext>
              </a:extLst>
            </p:cNvPr>
            <p:cNvCxnSpPr>
              <a:cxnSpLocks/>
              <a:stCxn id="67" idx="2"/>
            </p:cNvCxnSpPr>
            <p:nvPr/>
          </p:nvCxnSpPr>
          <p:spPr>
            <a:xfrm flipH="1" flipV="1">
              <a:off x="6896231" y="3042348"/>
              <a:ext cx="11725" cy="254672"/>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Connettore diritto 78">
              <a:extLst>
                <a:ext uri="{FF2B5EF4-FFF2-40B4-BE49-F238E27FC236}">
                  <a16:creationId xmlns:a16="http://schemas.microsoft.com/office/drawing/2014/main" id="{94BE3687-9360-048C-DCCD-C63CFC615A9D}"/>
                </a:ext>
              </a:extLst>
            </p:cNvPr>
            <p:cNvCxnSpPr>
              <a:cxnSpLocks/>
              <a:stCxn id="71" idx="2"/>
            </p:cNvCxnSpPr>
            <p:nvPr/>
          </p:nvCxnSpPr>
          <p:spPr>
            <a:xfrm flipV="1">
              <a:off x="7117820" y="3020830"/>
              <a:ext cx="7055" cy="276911"/>
            </a:xfrm>
            <a:prstGeom prst="line">
              <a:avLst/>
            </a:prstGeom>
          </p:spPr>
          <p:style>
            <a:lnRef idx="1">
              <a:schemeClr val="accent1"/>
            </a:lnRef>
            <a:fillRef idx="0">
              <a:schemeClr val="accent1"/>
            </a:fillRef>
            <a:effectRef idx="0">
              <a:schemeClr val="accent1"/>
            </a:effectRef>
            <a:fontRef idx="minor">
              <a:schemeClr val="tx1"/>
            </a:fontRef>
          </p:style>
        </p:cxnSp>
        <p:sp>
          <p:nvSpPr>
            <p:cNvPr id="85" name="CasellaDiTesto 84">
              <a:extLst>
                <a:ext uri="{FF2B5EF4-FFF2-40B4-BE49-F238E27FC236}">
                  <a16:creationId xmlns:a16="http://schemas.microsoft.com/office/drawing/2014/main" id="{4F0A50E1-1374-851E-65E5-0604931443A9}"/>
                </a:ext>
              </a:extLst>
            </p:cNvPr>
            <p:cNvSpPr txBox="1"/>
            <p:nvPr/>
          </p:nvSpPr>
          <p:spPr>
            <a:xfrm>
              <a:off x="6623185" y="3090020"/>
              <a:ext cx="319927" cy="226510"/>
            </a:xfrm>
            <a:prstGeom prst="rect">
              <a:avLst/>
            </a:prstGeom>
            <a:noFill/>
          </p:spPr>
          <p:txBody>
            <a:bodyPr wrap="none" rtlCol="0">
              <a:spAutoFit/>
            </a:bodyPr>
            <a:lstStyle/>
            <a:p>
              <a:r>
                <a:rPr lang="it-IT" sz="800" dirty="0"/>
                <a:t>TX</a:t>
              </a:r>
            </a:p>
          </p:txBody>
        </p:sp>
        <p:sp>
          <p:nvSpPr>
            <p:cNvPr id="87" name="CasellaDiTesto 86">
              <a:extLst>
                <a:ext uri="{FF2B5EF4-FFF2-40B4-BE49-F238E27FC236}">
                  <a16:creationId xmlns:a16="http://schemas.microsoft.com/office/drawing/2014/main" id="{ECA922F9-5B6E-FCD3-D734-A6B34F89DBFC}"/>
                </a:ext>
              </a:extLst>
            </p:cNvPr>
            <p:cNvSpPr txBox="1"/>
            <p:nvPr/>
          </p:nvSpPr>
          <p:spPr>
            <a:xfrm>
              <a:off x="7053054" y="3091538"/>
              <a:ext cx="334051" cy="226510"/>
            </a:xfrm>
            <a:prstGeom prst="rect">
              <a:avLst/>
            </a:prstGeom>
            <a:noFill/>
          </p:spPr>
          <p:txBody>
            <a:bodyPr wrap="none" rtlCol="0">
              <a:spAutoFit/>
            </a:bodyPr>
            <a:lstStyle/>
            <a:p>
              <a:r>
                <a:rPr lang="it-IT" sz="800" dirty="0"/>
                <a:t>RX</a:t>
              </a:r>
            </a:p>
          </p:txBody>
        </p:sp>
        <p:cxnSp>
          <p:nvCxnSpPr>
            <p:cNvPr id="89" name="Connettore diritto 88">
              <a:extLst>
                <a:ext uri="{FF2B5EF4-FFF2-40B4-BE49-F238E27FC236}">
                  <a16:creationId xmlns:a16="http://schemas.microsoft.com/office/drawing/2014/main" id="{659266E4-7C03-B821-4860-F9CC3ADB307C}"/>
                </a:ext>
              </a:extLst>
            </p:cNvPr>
            <p:cNvCxnSpPr>
              <a:cxnSpLocks/>
            </p:cNvCxnSpPr>
            <p:nvPr/>
          </p:nvCxnSpPr>
          <p:spPr>
            <a:xfrm flipV="1">
              <a:off x="4538206" y="2727353"/>
              <a:ext cx="4147099" cy="5359"/>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Connettore a gomito 89">
              <a:extLst>
                <a:ext uri="{FF2B5EF4-FFF2-40B4-BE49-F238E27FC236}">
                  <a16:creationId xmlns:a16="http://schemas.microsoft.com/office/drawing/2014/main" id="{680F74D4-BC06-48B9-54A7-5CBDCAB6091A}"/>
                </a:ext>
              </a:extLst>
            </p:cNvPr>
            <p:cNvCxnSpPr>
              <a:cxnSpLocks/>
              <a:endCxn id="17" idx="6"/>
            </p:cNvCxnSpPr>
            <p:nvPr/>
          </p:nvCxnSpPr>
          <p:spPr>
            <a:xfrm rot="5400000">
              <a:off x="3660737" y="2842938"/>
              <a:ext cx="996084" cy="775632"/>
            </a:xfrm>
            <a:prstGeom prst="bentConnector2">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ttore diritto 90">
              <a:extLst>
                <a:ext uri="{FF2B5EF4-FFF2-40B4-BE49-F238E27FC236}">
                  <a16:creationId xmlns:a16="http://schemas.microsoft.com/office/drawing/2014/main" id="{2FC0C6BF-7D81-1784-6519-9163484A4B7B}"/>
                </a:ext>
              </a:extLst>
            </p:cNvPr>
            <p:cNvCxnSpPr>
              <a:cxnSpLocks/>
              <a:stCxn id="51" idx="2"/>
            </p:cNvCxnSpPr>
            <p:nvPr/>
          </p:nvCxnSpPr>
          <p:spPr>
            <a:xfrm flipH="1" flipV="1">
              <a:off x="8165855" y="2732711"/>
              <a:ext cx="4923" cy="556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Connettore diritto 91">
              <a:extLst>
                <a:ext uri="{FF2B5EF4-FFF2-40B4-BE49-F238E27FC236}">
                  <a16:creationId xmlns:a16="http://schemas.microsoft.com/office/drawing/2014/main" id="{FAAFB2A9-A33A-A407-5809-1F53D83C15D0}"/>
                </a:ext>
              </a:extLst>
            </p:cNvPr>
            <p:cNvCxnSpPr/>
            <p:nvPr/>
          </p:nvCxnSpPr>
          <p:spPr>
            <a:xfrm flipH="1" flipV="1">
              <a:off x="8661927" y="2732711"/>
              <a:ext cx="4923" cy="556685"/>
            </a:xfrm>
            <a:prstGeom prst="line">
              <a:avLst/>
            </a:prstGeom>
          </p:spPr>
          <p:style>
            <a:lnRef idx="1">
              <a:schemeClr val="accent1"/>
            </a:lnRef>
            <a:fillRef idx="0">
              <a:schemeClr val="accent1"/>
            </a:fillRef>
            <a:effectRef idx="0">
              <a:schemeClr val="accent1"/>
            </a:effectRef>
            <a:fontRef idx="minor">
              <a:schemeClr val="tx1"/>
            </a:fontRef>
          </p:style>
        </p:cxnSp>
        <p:sp>
          <p:nvSpPr>
            <p:cNvPr id="93" name="CasellaDiTesto 92">
              <a:extLst>
                <a:ext uri="{FF2B5EF4-FFF2-40B4-BE49-F238E27FC236}">
                  <a16:creationId xmlns:a16="http://schemas.microsoft.com/office/drawing/2014/main" id="{468D52BE-ED3D-6FE0-FD37-39272AF158E8}"/>
                </a:ext>
              </a:extLst>
            </p:cNvPr>
            <p:cNvSpPr txBox="1"/>
            <p:nvPr/>
          </p:nvSpPr>
          <p:spPr>
            <a:xfrm>
              <a:off x="7954800" y="3059763"/>
              <a:ext cx="319927" cy="226510"/>
            </a:xfrm>
            <a:prstGeom prst="rect">
              <a:avLst/>
            </a:prstGeom>
            <a:noFill/>
          </p:spPr>
          <p:txBody>
            <a:bodyPr wrap="none" rtlCol="0">
              <a:spAutoFit/>
            </a:bodyPr>
            <a:lstStyle/>
            <a:p>
              <a:r>
                <a:rPr lang="it-IT" sz="800" dirty="0"/>
                <a:t>TX</a:t>
              </a:r>
            </a:p>
          </p:txBody>
        </p:sp>
        <p:sp>
          <p:nvSpPr>
            <p:cNvPr id="94" name="CasellaDiTesto 93">
              <a:extLst>
                <a:ext uri="{FF2B5EF4-FFF2-40B4-BE49-F238E27FC236}">
                  <a16:creationId xmlns:a16="http://schemas.microsoft.com/office/drawing/2014/main" id="{68E64EF1-A81D-6D76-207F-CD2FB16B50FF}"/>
                </a:ext>
              </a:extLst>
            </p:cNvPr>
            <p:cNvSpPr txBox="1"/>
            <p:nvPr/>
          </p:nvSpPr>
          <p:spPr>
            <a:xfrm>
              <a:off x="8433815" y="3059763"/>
              <a:ext cx="334051" cy="226510"/>
            </a:xfrm>
            <a:prstGeom prst="rect">
              <a:avLst/>
            </a:prstGeom>
            <a:noFill/>
          </p:spPr>
          <p:txBody>
            <a:bodyPr wrap="none" rtlCol="0">
              <a:spAutoFit/>
            </a:bodyPr>
            <a:lstStyle/>
            <a:p>
              <a:r>
                <a:rPr lang="it-IT" sz="800" dirty="0"/>
                <a:t>RX</a:t>
              </a:r>
            </a:p>
          </p:txBody>
        </p:sp>
        <p:sp>
          <p:nvSpPr>
            <p:cNvPr id="136" name="Ovale 135">
              <a:extLst>
                <a:ext uri="{FF2B5EF4-FFF2-40B4-BE49-F238E27FC236}">
                  <a16:creationId xmlns:a16="http://schemas.microsoft.com/office/drawing/2014/main" id="{7EA33362-EFD1-A4AD-D3B1-1E28F5B88099}"/>
                </a:ext>
              </a:extLst>
            </p:cNvPr>
            <p:cNvSpPr/>
            <p:nvPr/>
          </p:nvSpPr>
          <p:spPr>
            <a:xfrm>
              <a:off x="3566070" y="5402765"/>
              <a:ext cx="165398" cy="15026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37" name="Ovale 136">
              <a:extLst>
                <a:ext uri="{FF2B5EF4-FFF2-40B4-BE49-F238E27FC236}">
                  <a16:creationId xmlns:a16="http://schemas.microsoft.com/office/drawing/2014/main" id="{4FE4326B-0471-F679-4B6D-7A2F9E44513B}"/>
                </a:ext>
              </a:extLst>
            </p:cNvPr>
            <p:cNvSpPr/>
            <p:nvPr/>
          </p:nvSpPr>
          <p:spPr>
            <a:xfrm>
              <a:off x="869941" y="2369855"/>
              <a:ext cx="165398" cy="15026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39" name="Ovale 138">
              <a:extLst>
                <a:ext uri="{FF2B5EF4-FFF2-40B4-BE49-F238E27FC236}">
                  <a16:creationId xmlns:a16="http://schemas.microsoft.com/office/drawing/2014/main" id="{9681EB36-DEB0-AA92-AB14-CBF035CE10E1}"/>
                </a:ext>
              </a:extLst>
            </p:cNvPr>
            <p:cNvSpPr/>
            <p:nvPr/>
          </p:nvSpPr>
          <p:spPr>
            <a:xfrm>
              <a:off x="1536697" y="2417890"/>
              <a:ext cx="165398" cy="15026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42" name="Rettangolo 141">
              <a:extLst>
                <a:ext uri="{FF2B5EF4-FFF2-40B4-BE49-F238E27FC236}">
                  <a16:creationId xmlns:a16="http://schemas.microsoft.com/office/drawing/2014/main" id="{11DC52B3-8C76-F085-99C8-10A4BB8B26E6}"/>
                </a:ext>
              </a:extLst>
            </p:cNvPr>
            <p:cNvSpPr/>
            <p:nvPr/>
          </p:nvSpPr>
          <p:spPr>
            <a:xfrm>
              <a:off x="1167753" y="1254043"/>
              <a:ext cx="652415" cy="622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a:t>CLK</a:t>
              </a:r>
            </a:p>
            <a:p>
              <a:pPr algn="ctr"/>
              <a:r>
                <a:rPr lang="it-IT" sz="1050" dirty="0"/>
                <a:t>DISTR</a:t>
              </a:r>
            </a:p>
          </p:txBody>
        </p:sp>
        <p:sp>
          <p:nvSpPr>
            <p:cNvPr id="143" name="Rettangolo 142">
              <a:extLst>
                <a:ext uri="{FF2B5EF4-FFF2-40B4-BE49-F238E27FC236}">
                  <a16:creationId xmlns:a16="http://schemas.microsoft.com/office/drawing/2014/main" id="{8BFA3D24-F38B-ECE5-8686-BD7D828F2821}"/>
                </a:ext>
              </a:extLst>
            </p:cNvPr>
            <p:cNvSpPr/>
            <p:nvPr/>
          </p:nvSpPr>
          <p:spPr>
            <a:xfrm>
              <a:off x="2055865" y="895414"/>
              <a:ext cx="478365" cy="48677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t>ADC</a:t>
              </a:r>
            </a:p>
          </p:txBody>
        </p:sp>
        <p:sp>
          <p:nvSpPr>
            <p:cNvPr id="144" name="Rettangolo 143">
              <a:extLst>
                <a:ext uri="{FF2B5EF4-FFF2-40B4-BE49-F238E27FC236}">
                  <a16:creationId xmlns:a16="http://schemas.microsoft.com/office/drawing/2014/main" id="{8F1F9D6D-FC8D-017B-72F5-E24F6D9DEEA4}"/>
                </a:ext>
              </a:extLst>
            </p:cNvPr>
            <p:cNvSpPr/>
            <p:nvPr/>
          </p:nvSpPr>
          <p:spPr>
            <a:xfrm>
              <a:off x="2686630" y="895414"/>
              <a:ext cx="478365" cy="48677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t>ADC</a:t>
              </a:r>
            </a:p>
          </p:txBody>
        </p:sp>
        <p:sp>
          <p:nvSpPr>
            <p:cNvPr id="145" name="Rettangolo 144">
              <a:extLst>
                <a:ext uri="{FF2B5EF4-FFF2-40B4-BE49-F238E27FC236}">
                  <a16:creationId xmlns:a16="http://schemas.microsoft.com/office/drawing/2014/main" id="{6CF90AB1-0DAE-905F-CAB7-3A2E3A07A624}"/>
                </a:ext>
              </a:extLst>
            </p:cNvPr>
            <p:cNvSpPr/>
            <p:nvPr/>
          </p:nvSpPr>
          <p:spPr>
            <a:xfrm>
              <a:off x="3295989" y="897713"/>
              <a:ext cx="478365" cy="48677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t>ADC</a:t>
              </a:r>
            </a:p>
          </p:txBody>
        </p:sp>
        <p:sp>
          <p:nvSpPr>
            <p:cNvPr id="146" name="Rettangolo 145">
              <a:extLst>
                <a:ext uri="{FF2B5EF4-FFF2-40B4-BE49-F238E27FC236}">
                  <a16:creationId xmlns:a16="http://schemas.microsoft.com/office/drawing/2014/main" id="{BC133783-2891-5C5C-57F8-E82A1879FDE1}"/>
                </a:ext>
              </a:extLst>
            </p:cNvPr>
            <p:cNvSpPr/>
            <p:nvPr/>
          </p:nvSpPr>
          <p:spPr>
            <a:xfrm>
              <a:off x="4038665" y="897712"/>
              <a:ext cx="478365" cy="48677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t>ADC</a:t>
              </a:r>
            </a:p>
          </p:txBody>
        </p:sp>
        <p:cxnSp>
          <p:nvCxnSpPr>
            <p:cNvPr id="147" name="Connettore a gomito 146">
              <a:extLst>
                <a:ext uri="{FF2B5EF4-FFF2-40B4-BE49-F238E27FC236}">
                  <a16:creationId xmlns:a16="http://schemas.microsoft.com/office/drawing/2014/main" id="{6DC62745-3FE2-41A5-D784-D22DEEFA9D15}"/>
                </a:ext>
              </a:extLst>
            </p:cNvPr>
            <p:cNvCxnSpPr>
              <a:cxnSpLocks/>
              <a:stCxn id="142" idx="3"/>
              <a:endCxn id="146" idx="2"/>
            </p:cNvCxnSpPr>
            <p:nvPr/>
          </p:nvCxnSpPr>
          <p:spPr>
            <a:xfrm flipV="1">
              <a:off x="1820168" y="1384491"/>
              <a:ext cx="2457680" cy="181048"/>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ttore a gomito 147">
              <a:extLst>
                <a:ext uri="{FF2B5EF4-FFF2-40B4-BE49-F238E27FC236}">
                  <a16:creationId xmlns:a16="http://schemas.microsoft.com/office/drawing/2014/main" id="{6FF0E232-8051-68C4-02E2-527C6E330BC6}"/>
                </a:ext>
              </a:extLst>
            </p:cNvPr>
            <p:cNvCxnSpPr>
              <a:cxnSpLocks/>
              <a:stCxn id="142" idx="3"/>
              <a:endCxn id="145" idx="2"/>
            </p:cNvCxnSpPr>
            <p:nvPr/>
          </p:nvCxnSpPr>
          <p:spPr>
            <a:xfrm flipV="1">
              <a:off x="1820168" y="1384492"/>
              <a:ext cx="1715004" cy="181047"/>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ttore a gomito 148">
              <a:extLst>
                <a:ext uri="{FF2B5EF4-FFF2-40B4-BE49-F238E27FC236}">
                  <a16:creationId xmlns:a16="http://schemas.microsoft.com/office/drawing/2014/main" id="{B9312AD4-5665-2764-AC33-D483F6E6FFF1}"/>
                </a:ext>
              </a:extLst>
            </p:cNvPr>
            <p:cNvCxnSpPr>
              <a:cxnSpLocks/>
              <a:stCxn id="142" idx="3"/>
              <a:endCxn id="144" idx="2"/>
            </p:cNvCxnSpPr>
            <p:nvPr/>
          </p:nvCxnSpPr>
          <p:spPr>
            <a:xfrm flipV="1">
              <a:off x="1820168" y="1382193"/>
              <a:ext cx="1105645" cy="183346"/>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ttore a gomito 149">
              <a:extLst>
                <a:ext uri="{FF2B5EF4-FFF2-40B4-BE49-F238E27FC236}">
                  <a16:creationId xmlns:a16="http://schemas.microsoft.com/office/drawing/2014/main" id="{C5E58574-0300-9B32-34DA-27025962A823}"/>
                </a:ext>
              </a:extLst>
            </p:cNvPr>
            <p:cNvCxnSpPr>
              <a:cxnSpLocks/>
              <a:stCxn id="142" idx="3"/>
              <a:endCxn id="143" idx="2"/>
            </p:cNvCxnSpPr>
            <p:nvPr/>
          </p:nvCxnSpPr>
          <p:spPr>
            <a:xfrm flipV="1">
              <a:off x="1820168" y="1382193"/>
              <a:ext cx="474880" cy="183346"/>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ttore a gomito 150">
              <a:extLst>
                <a:ext uri="{FF2B5EF4-FFF2-40B4-BE49-F238E27FC236}">
                  <a16:creationId xmlns:a16="http://schemas.microsoft.com/office/drawing/2014/main" id="{DDD443D9-8D3B-ED80-A181-8CD1CB3210D1}"/>
                </a:ext>
              </a:extLst>
            </p:cNvPr>
            <p:cNvCxnSpPr>
              <a:cxnSpLocks/>
              <a:stCxn id="139" idx="0"/>
              <a:endCxn id="142" idx="2"/>
            </p:cNvCxnSpPr>
            <p:nvPr/>
          </p:nvCxnSpPr>
          <p:spPr>
            <a:xfrm rot="16200000" flipV="1">
              <a:off x="1286251" y="2084744"/>
              <a:ext cx="540856" cy="125435"/>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2" name="CasellaDiTesto 151">
              <a:extLst>
                <a:ext uri="{FF2B5EF4-FFF2-40B4-BE49-F238E27FC236}">
                  <a16:creationId xmlns:a16="http://schemas.microsoft.com/office/drawing/2014/main" id="{AC8B71EE-E788-9929-3E78-D9AB2F071850}"/>
                </a:ext>
              </a:extLst>
            </p:cNvPr>
            <p:cNvSpPr txBox="1"/>
            <p:nvPr/>
          </p:nvSpPr>
          <p:spPr>
            <a:xfrm>
              <a:off x="1561769" y="2223885"/>
              <a:ext cx="694234" cy="242688"/>
            </a:xfrm>
            <a:prstGeom prst="rect">
              <a:avLst/>
            </a:prstGeom>
            <a:noFill/>
          </p:spPr>
          <p:txBody>
            <a:bodyPr wrap="none" rtlCol="0">
              <a:spAutoFit/>
            </a:bodyPr>
            <a:lstStyle/>
            <a:p>
              <a:r>
                <a:rPr lang="it-IT" sz="900" dirty="0"/>
                <a:t>CLK OUT</a:t>
              </a:r>
            </a:p>
          </p:txBody>
        </p:sp>
        <p:sp>
          <p:nvSpPr>
            <p:cNvPr id="153" name="Ovale 152">
              <a:extLst>
                <a:ext uri="{FF2B5EF4-FFF2-40B4-BE49-F238E27FC236}">
                  <a16:creationId xmlns:a16="http://schemas.microsoft.com/office/drawing/2014/main" id="{C87DF030-5B12-1661-AF78-4345CF85C331}"/>
                </a:ext>
              </a:extLst>
            </p:cNvPr>
            <p:cNvSpPr/>
            <p:nvPr/>
          </p:nvSpPr>
          <p:spPr>
            <a:xfrm>
              <a:off x="1271011" y="2410360"/>
              <a:ext cx="165398" cy="15026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54" name="CasellaDiTesto 153">
              <a:extLst>
                <a:ext uri="{FF2B5EF4-FFF2-40B4-BE49-F238E27FC236}">
                  <a16:creationId xmlns:a16="http://schemas.microsoft.com/office/drawing/2014/main" id="{947221FF-2C2B-4002-8FB4-8F67CDC1FF00}"/>
                </a:ext>
              </a:extLst>
            </p:cNvPr>
            <p:cNvSpPr txBox="1"/>
            <p:nvPr/>
          </p:nvSpPr>
          <p:spPr>
            <a:xfrm>
              <a:off x="1115534" y="2568159"/>
              <a:ext cx="726015" cy="242688"/>
            </a:xfrm>
            <a:prstGeom prst="rect">
              <a:avLst/>
            </a:prstGeom>
            <a:noFill/>
          </p:spPr>
          <p:txBody>
            <a:bodyPr wrap="none" rtlCol="0">
              <a:spAutoFit/>
            </a:bodyPr>
            <a:lstStyle/>
            <a:p>
              <a:r>
                <a:rPr lang="it-IT" sz="900" dirty="0"/>
                <a:t>MUX_SEL</a:t>
              </a:r>
            </a:p>
          </p:txBody>
        </p:sp>
        <p:sp>
          <p:nvSpPr>
            <p:cNvPr id="155" name="Rettangolo 154">
              <a:extLst>
                <a:ext uri="{FF2B5EF4-FFF2-40B4-BE49-F238E27FC236}">
                  <a16:creationId xmlns:a16="http://schemas.microsoft.com/office/drawing/2014/main" id="{6D8E4321-D598-380C-4036-232F67B35A4A}"/>
                </a:ext>
              </a:extLst>
            </p:cNvPr>
            <p:cNvSpPr/>
            <p:nvPr/>
          </p:nvSpPr>
          <p:spPr>
            <a:xfrm>
              <a:off x="362938" y="1256314"/>
              <a:ext cx="652415" cy="622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a:t>CLK</a:t>
              </a:r>
            </a:p>
            <a:p>
              <a:pPr algn="ctr"/>
              <a:r>
                <a:rPr lang="it-IT" sz="1050" dirty="0"/>
                <a:t>DISTR</a:t>
              </a:r>
            </a:p>
          </p:txBody>
        </p:sp>
        <p:cxnSp>
          <p:nvCxnSpPr>
            <p:cNvPr id="156" name="Connettore 2 155">
              <a:extLst>
                <a:ext uri="{FF2B5EF4-FFF2-40B4-BE49-F238E27FC236}">
                  <a16:creationId xmlns:a16="http://schemas.microsoft.com/office/drawing/2014/main" id="{FAF97D79-E4A3-6899-7D1B-BE7AD69033ED}"/>
                </a:ext>
              </a:extLst>
            </p:cNvPr>
            <p:cNvCxnSpPr/>
            <p:nvPr/>
          </p:nvCxnSpPr>
          <p:spPr>
            <a:xfrm flipV="1">
              <a:off x="1341561" y="1875823"/>
              <a:ext cx="0" cy="507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7" name="Connettore 2 156">
              <a:extLst>
                <a:ext uri="{FF2B5EF4-FFF2-40B4-BE49-F238E27FC236}">
                  <a16:creationId xmlns:a16="http://schemas.microsoft.com/office/drawing/2014/main" id="{F9DEA665-6BE4-3BAE-652A-ADABDB7E2CE0}"/>
                </a:ext>
              </a:extLst>
            </p:cNvPr>
            <p:cNvCxnSpPr>
              <a:cxnSpLocks/>
              <a:endCxn id="155" idx="0"/>
            </p:cNvCxnSpPr>
            <p:nvPr/>
          </p:nvCxnSpPr>
          <p:spPr>
            <a:xfrm>
              <a:off x="689146" y="992605"/>
              <a:ext cx="0" cy="263709"/>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8" name="CasellaDiTesto 157">
              <a:extLst>
                <a:ext uri="{FF2B5EF4-FFF2-40B4-BE49-F238E27FC236}">
                  <a16:creationId xmlns:a16="http://schemas.microsoft.com/office/drawing/2014/main" id="{421486A5-0007-836D-4792-333AB759D2A0}"/>
                </a:ext>
              </a:extLst>
            </p:cNvPr>
            <p:cNvSpPr txBox="1"/>
            <p:nvPr/>
          </p:nvSpPr>
          <p:spPr>
            <a:xfrm>
              <a:off x="112506" y="760665"/>
              <a:ext cx="1691799" cy="242688"/>
            </a:xfrm>
            <a:prstGeom prst="rect">
              <a:avLst/>
            </a:prstGeom>
            <a:noFill/>
          </p:spPr>
          <p:txBody>
            <a:bodyPr wrap="none" rtlCol="0">
              <a:spAutoFit/>
            </a:bodyPr>
            <a:lstStyle/>
            <a:p>
              <a:r>
                <a:rPr lang="it-IT" sz="900" dirty="0"/>
                <a:t>125 MHz from BASEBOARD</a:t>
              </a:r>
            </a:p>
          </p:txBody>
        </p:sp>
        <p:cxnSp>
          <p:nvCxnSpPr>
            <p:cNvPr id="163" name="Connettore a gomito 162">
              <a:extLst>
                <a:ext uri="{FF2B5EF4-FFF2-40B4-BE49-F238E27FC236}">
                  <a16:creationId xmlns:a16="http://schemas.microsoft.com/office/drawing/2014/main" id="{8DA700D8-04E6-8226-756B-35B589C90F95}"/>
                </a:ext>
              </a:extLst>
            </p:cNvPr>
            <p:cNvCxnSpPr>
              <a:cxnSpLocks/>
              <a:stCxn id="155" idx="2"/>
            </p:cNvCxnSpPr>
            <p:nvPr/>
          </p:nvCxnSpPr>
          <p:spPr>
            <a:xfrm rot="16200000" flipH="1">
              <a:off x="535732" y="2032719"/>
              <a:ext cx="580082" cy="273254"/>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Connettore 2 163">
              <a:extLst>
                <a:ext uri="{FF2B5EF4-FFF2-40B4-BE49-F238E27FC236}">
                  <a16:creationId xmlns:a16="http://schemas.microsoft.com/office/drawing/2014/main" id="{CF88C1A8-2CFA-3C47-E82D-0979C0A4BE8E}"/>
                </a:ext>
              </a:extLst>
            </p:cNvPr>
            <p:cNvCxnSpPr>
              <a:cxnSpLocks/>
              <a:stCxn id="155" idx="3"/>
              <a:endCxn id="142" idx="1"/>
            </p:cNvCxnSpPr>
            <p:nvPr/>
          </p:nvCxnSpPr>
          <p:spPr>
            <a:xfrm flipV="1">
              <a:off x="1015353" y="1565539"/>
              <a:ext cx="152400" cy="2271"/>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7" name="Ovale 166">
              <a:extLst>
                <a:ext uri="{FF2B5EF4-FFF2-40B4-BE49-F238E27FC236}">
                  <a16:creationId xmlns:a16="http://schemas.microsoft.com/office/drawing/2014/main" id="{DC85299B-EBE2-5DD9-3099-E175E6AD4EE7}"/>
                </a:ext>
              </a:extLst>
            </p:cNvPr>
            <p:cNvSpPr/>
            <p:nvPr/>
          </p:nvSpPr>
          <p:spPr>
            <a:xfrm>
              <a:off x="3570961" y="2587614"/>
              <a:ext cx="167780" cy="16778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68" name="Ovale 167">
              <a:extLst>
                <a:ext uri="{FF2B5EF4-FFF2-40B4-BE49-F238E27FC236}">
                  <a16:creationId xmlns:a16="http://schemas.microsoft.com/office/drawing/2014/main" id="{7F358273-9905-0554-BC5F-8217C99F8A57}"/>
                </a:ext>
              </a:extLst>
            </p:cNvPr>
            <p:cNvSpPr/>
            <p:nvPr/>
          </p:nvSpPr>
          <p:spPr>
            <a:xfrm>
              <a:off x="3570961" y="2387131"/>
              <a:ext cx="167780" cy="16778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74" name="CasellaDiTesto 173">
              <a:extLst>
                <a:ext uri="{FF2B5EF4-FFF2-40B4-BE49-F238E27FC236}">
                  <a16:creationId xmlns:a16="http://schemas.microsoft.com/office/drawing/2014/main" id="{62403F16-73CA-E45C-7E07-F5B1620FAD41}"/>
                </a:ext>
              </a:extLst>
            </p:cNvPr>
            <p:cNvSpPr txBox="1"/>
            <p:nvPr/>
          </p:nvSpPr>
          <p:spPr>
            <a:xfrm>
              <a:off x="6399809" y="2743179"/>
              <a:ext cx="1328085" cy="226510"/>
            </a:xfrm>
            <a:prstGeom prst="rect">
              <a:avLst/>
            </a:prstGeom>
            <a:noFill/>
          </p:spPr>
          <p:txBody>
            <a:bodyPr wrap="none" rtlCol="0">
              <a:spAutoFit/>
            </a:bodyPr>
            <a:lstStyle/>
            <a:p>
              <a:r>
                <a:rPr lang="it-IT" sz="800" dirty="0"/>
                <a:t>CLOCK PROPAGATION</a:t>
              </a:r>
            </a:p>
          </p:txBody>
        </p:sp>
        <p:sp>
          <p:nvSpPr>
            <p:cNvPr id="175" name="Rettangolo 174">
              <a:extLst>
                <a:ext uri="{FF2B5EF4-FFF2-40B4-BE49-F238E27FC236}">
                  <a16:creationId xmlns:a16="http://schemas.microsoft.com/office/drawing/2014/main" id="{9416C3E3-8DF7-51B0-FB0D-773F9C26CEBE}"/>
                </a:ext>
              </a:extLst>
            </p:cNvPr>
            <p:cNvSpPr/>
            <p:nvPr/>
          </p:nvSpPr>
          <p:spPr>
            <a:xfrm>
              <a:off x="4277847" y="5744099"/>
              <a:ext cx="713065" cy="501501"/>
            </a:xfrm>
            <a:prstGeom prst="rect">
              <a:avLst/>
            </a:prstGeom>
            <a:solidFill>
              <a:srgbClr val="FC80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JITTER</a:t>
              </a:r>
            </a:p>
            <a:p>
              <a:pPr algn="ctr"/>
              <a:r>
                <a:rPr lang="it-IT" sz="600" dirty="0"/>
                <a:t>CLEANER</a:t>
              </a:r>
            </a:p>
          </p:txBody>
        </p:sp>
        <p:sp>
          <p:nvSpPr>
            <p:cNvPr id="176" name="Ovale 175">
              <a:extLst>
                <a:ext uri="{FF2B5EF4-FFF2-40B4-BE49-F238E27FC236}">
                  <a16:creationId xmlns:a16="http://schemas.microsoft.com/office/drawing/2014/main" id="{0CFE4C67-88D5-FAD8-112B-849422E93010}"/>
                </a:ext>
              </a:extLst>
            </p:cNvPr>
            <p:cNvSpPr/>
            <p:nvPr/>
          </p:nvSpPr>
          <p:spPr>
            <a:xfrm>
              <a:off x="3080674" y="5397835"/>
              <a:ext cx="165398" cy="15026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cxnSp>
          <p:nvCxnSpPr>
            <p:cNvPr id="177" name="Connettore a gomito 176">
              <a:extLst>
                <a:ext uri="{FF2B5EF4-FFF2-40B4-BE49-F238E27FC236}">
                  <a16:creationId xmlns:a16="http://schemas.microsoft.com/office/drawing/2014/main" id="{5518B0F7-3BBC-1183-729B-AF34E5D7DCC3}"/>
                </a:ext>
              </a:extLst>
            </p:cNvPr>
            <p:cNvCxnSpPr>
              <a:cxnSpLocks/>
              <a:stCxn id="136" idx="6"/>
              <a:endCxn id="175" idx="0"/>
            </p:cNvCxnSpPr>
            <p:nvPr/>
          </p:nvCxnSpPr>
          <p:spPr>
            <a:xfrm>
              <a:off x="3731468" y="5477900"/>
              <a:ext cx="902912" cy="266199"/>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8" name="Rettangolo 177">
              <a:extLst>
                <a:ext uri="{FF2B5EF4-FFF2-40B4-BE49-F238E27FC236}">
                  <a16:creationId xmlns:a16="http://schemas.microsoft.com/office/drawing/2014/main" id="{9C51CEAD-27D2-C269-638D-A46E9CCBD747}"/>
                </a:ext>
              </a:extLst>
            </p:cNvPr>
            <p:cNvSpPr/>
            <p:nvPr/>
          </p:nvSpPr>
          <p:spPr>
            <a:xfrm>
              <a:off x="3172720" y="5753058"/>
              <a:ext cx="652415" cy="622991"/>
            </a:xfrm>
            <a:prstGeom prst="rect">
              <a:avLst/>
            </a:prstGeom>
            <a:solidFill>
              <a:srgbClr val="FC80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a:t>CLK</a:t>
              </a:r>
            </a:p>
            <a:p>
              <a:pPr algn="ctr"/>
              <a:r>
                <a:rPr lang="it-IT" sz="1050" dirty="0"/>
                <a:t>DISTR</a:t>
              </a:r>
            </a:p>
          </p:txBody>
        </p:sp>
        <p:cxnSp>
          <p:nvCxnSpPr>
            <p:cNvPr id="179" name="Connettore a gomito 178">
              <a:extLst>
                <a:ext uri="{FF2B5EF4-FFF2-40B4-BE49-F238E27FC236}">
                  <a16:creationId xmlns:a16="http://schemas.microsoft.com/office/drawing/2014/main" id="{8A08F002-3C14-C12F-B03A-B99A23E77318}"/>
                </a:ext>
              </a:extLst>
            </p:cNvPr>
            <p:cNvCxnSpPr>
              <a:cxnSpLocks/>
              <a:stCxn id="175" idx="1"/>
              <a:endCxn id="178" idx="3"/>
            </p:cNvCxnSpPr>
            <p:nvPr/>
          </p:nvCxnSpPr>
          <p:spPr>
            <a:xfrm rot="10800000" flipV="1">
              <a:off x="3825135" y="5994850"/>
              <a:ext cx="452712" cy="69704"/>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Connettore a gomito 179">
              <a:extLst>
                <a:ext uri="{FF2B5EF4-FFF2-40B4-BE49-F238E27FC236}">
                  <a16:creationId xmlns:a16="http://schemas.microsoft.com/office/drawing/2014/main" id="{46BAA0FC-A379-86BF-4096-9610603BC592}"/>
                </a:ext>
              </a:extLst>
            </p:cNvPr>
            <p:cNvCxnSpPr>
              <a:cxnSpLocks/>
              <a:stCxn id="178" idx="1"/>
              <a:endCxn id="176" idx="2"/>
            </p:cNvCxnSpPr>
            <p:nvPr/>
          </p:nvCxnSpPr>
          <p:spPr>
            <a:xfrm rot="10800000">
              <a:off x="3080674" y="5472970"/>
              <a:ext cx="92046" cy="591584"/>
            </a:xfrm>
            <a:prstGeom prst="bentConnector3">
              <a:avLst>
                <a:gd name="adj1" fmla="val 348354"/>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Connettore a gomito 180">
              <a:extLst>
                <a:ext uri="{FF2B5EF4-FFF2-40B4-BE49-F238E27FC236}">
                  <a16:creationId xmlns:a16="http://schemas.microsoft.com/office/drawing/2014/main" id="{03B3827C-0EED-1486-26B2-6A650EF54156}"/>
                </a:ext>
              </a:extLst>
            </p:cNvPr>
            <p:cNvCxnSpPr>
              <a:cxnSpLocks/>
              <a:stCxn id="178" idx="1"/>
            </p:cNvCxnSpPr>
            <p:nvPr/>
          </p:nvCxnSpPr>
          <p:spPr>
            <a:xfrm rot="10800000">
              <a:off x="2366450" y="3650294"/>
              <a:ext cx="806270" cy="2414260"/>
            </a:xfrm>
            <a:prstGeom prst="bentConnector3">
              <a:avLst>
                <a:gd name="adj1" fmla="val 21263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2" name="Rettangolo 181">
              <a:extLst>
                <a:ext uri="{FF2B5EF4-FFF2-40B4-BE49-F238E27FC236}">
                  <a16:creationId xmlns:a16="http://schemas.microsoft.com/office/drawing/2014/main" id="{F5E4BFAA-179F-21AE-9B83-6BE40DCD8AC8}"/>
                </a:ext>
              </a:extLst>
            </p:cNvPr>
            <p:cNvSpPr/>
            <p:nvPr/>
          </p:nvSpPr>
          <p:spPr>
            <a:xfrm>
              <a:off x="1556679" y="5742969"/>
              <a:ext cx="686406" cy="278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a:t>156.25</a:t>
              </a:r>
            </a:p>
          </p:txBody>
        </p:sp>
        <p:sp>
          <p:nvSpPr>
            <p:cNvPr id="183" name="Rettangolo 182">
              <a:extLst>
                <a:ext uri="{FF2B5EF4-FFF2-40B4-BE49-F238E27FC236}">
                  <a16:creationId xmlns:a16="http://schemas.microsoft.com/office/drawing/2014/main" id="{F9D69E2E-B0C9-507E-09BA-B21196B937A2}"/>
                </a:ext>
              </a:extLst>
            </p:cNvPr>
            <p:cNvSpPr/>
            <p:nvPr/>
          </p:nvSpPr>
          <p:spPr>
            <a:xfrm>
              <a:off x="222584" y="6104534"/>
              <a:ext cx="2022411" cy="40311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a:t>ARBITRARY CLOCK MEZZANINE</a:t>
              </a:r>
            </a:p>
          </p:txBody>
        </p:sp>
        <p:cxnSp>
          <p:nvCxnSpPr>
            <p:cNvPr id="184" name="Connettore a gomito 183">
              <a:extLst>
                <a:ext uri="{FF2B5EF4-FFF2-40B4-BE49-F238E27FC236}">
                  <a16:creationId xmlns:a16="http://schemas.microsoft.com/office/drawing/2014/main" id="{14860B4B-4891-5339-BC44-8097FA610C4C}"/>
                </a:ext>
              </a:extLst>
            </p:cNvPr>
            <p:cNvCxnSpPr>
              <a:cxnSpLocks/>
              <a:stCxn id="182" idx="0"/>
              <a:endCxn id="31" idx="2"/>
            </p:cNvCxnSpPr>
            <p:nvPr/>
          </p:nvCxnSpPr>
          <p:spPr>
            <a:xfrm rot="5400000" flipH="1" flipV="1">
              <a:off x="1464762" y="4858105"/>
              <a:ext cx="1319984" cy="449744"/>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Connettore a gomito 184">
              <a:extLst>
                <a:ext uri="{FF2B5EF4-FFF2-40B4-BE49-F238E27FC236}">
                  <a16:creationId xmlns:a16="http://schemas.microsoft.com/office/drawing/2014/main" id="{E9A89F29-B376-AF69-D661-9D4D79711AD5}"/>
                </a:ext>
              </a:extLst>
            </p:cNvPr>
            <p:cNvCxnSpPr>
              <a:cxnSpLocks/>
              <a:stCxn id="183" idx="3"/>
            </p:cNvCxnSpPr>
            <p:nvPr/>
          </p:nvCxnSpPr>
          <p:spPr>
            <a:xfrm flipV="1">
              <a:off x="2244996" y="4860826"/>
              <a:ext cx="190211" cy="1445266"/>
            </a:xfrm>
            <a:prstGeom prst="bentConnector2">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86" name="Figura a mano libera: forma 185">
            <a:extLst>
              <a:ext uri="{FF2B5EF4-FFF2-40B4-BE49-F238E27FC236}">
                <a16:creationId xmlns:a16="http://schemas.microsoft.com/office/drawing/2014/main" id="{DF5E9D75-4448-EE0B-BF03-B914FDE34128}"/>
              </a:ext>
            </a:extLst>
          </p:cNvPr>
          <p:cNvSpPr/>
          <p:nvPr/>
        </p:nvSpPr>
        <p:spPr>
          <a:xfrm>
            <a:off x="2786899" y="2721847"/>
            <a:ext cx="6797992" cy="3639464"/>
          </a:xfrm>
          <a:custGeom>
            <a:avLst/>
            <a:gdLst>
              <a:gd name="connsiteX0" fmla="*/ 4786980 w 6405227"/>
              <a:gd name="connsiteY0" fmla="*/ 3299958 h 3639464"/>
              <a:gd name="connsiteX1" fmla="*/ 4768933 w 6405227"/>
              <a:gd name="connsiteY1" fmla="*/ 725200 h 3639464"/>
              <a:gd name="connsiteX2" fmla="*/ 4022975 w 6405227"/>
              <a:gd name="connsiteY2" fmla="*/ 628948 h 3639464"/>
              <a:gd name="connsiteX3" fmla="*/ 3938754 w 6405227"/>
              <a:gd name="connsiteY3" fmla="*/ 2072737 h 3639464"/>
              <a:gd name="connsiteX4" fmla="*/ 2705517 w 6405227"/>
              <a:gd name="connsiteY4" fmla="*/ 2229148 h 3639464"/>
              <a:gd name="connsiteX5" fmla="*/ 2158080 w 6405227"/>
              <a:gd name="connsiteY5" fmla="*/ 2271258 h 3639464"/>
              <a:gd name="connsiteX6" fmla="*/ 2121985 w 6405227"/>
              <a:gd name="connsiteY6" fmla="*/ 2566032 h 3639464"/>
              <a:gd name="connsiteX7" fmla="*/ 2657390 w 6405227"/>
              <a:gd name="connsiteY7" fmla="*/ 2596111 h 3639464"/>
              <a:gd name="connsiteX8" fmla="*/ 3198812 w 6405227"/>
              <a:gd name="connsiteY8" fmla="*/ 2578064 h 3639464"/>
              <a:gd name="connsiteX9" fmla="*/ 3367254 w 6405227"/>
              <a:gd name="connsiteY9" fmla="*/ 2674316 h 3639464"/>
              <a:gd name="connsiteX10" fmla="*/ 3481554 w 6405227"/>
              <a:gd name="connsiteY10" fmla="*/ 2926979 h 3639464"/>
              <a:gd name="connsiteX11" fmla="*/ 3499601 w 6405227"/>
              <a:gd name="connsiteY11" fmla="*/ 3546606 h 3639464"/>
              <a:gd name="connsiteX12" fmla="*/ 1478296 w 6405227"/>
              <a:gd name="connsiteY12" fmla="*/ 3606764 h 3639464"/>
              <a:gd name="connsiteX13" fmla="*/ 786480 w 6405227"/>
              <a:gd name="connsiteY13" fmla="*/ 3251832 h 3639464"/>
              <a:gd name="connsiteX14" fmla="*/ 124743 w 6405227"/>
              <a:gd name="connsiteY14" fmla="*/ 3239800 h 3639464"/>
              <a:gd name="connsiteX15" fmla="*/ 82633 w 6405227"/>
              <a:gd name="connsiteY15" fmla="*/ 1086148 h 3639464"/>
              <a:gd name="connsiteX16" fmla="*/ 1009064 w 6405227"/>
              <a:gd name="connsiteY16" fmla="*/ 959816 h 3639464"/>
              <a:gd name="connsiteX17" fmla="*/ 2783722 w 6405227"/>
              <a:gd name="connsiteY17" fmla="*/ 953800 h 3639464"/>
              <a:gd name="connsiteX18" fmla="*/ 3030369 w 6405227"/>
              <a:gd name="connsiteY18" fmla="*/ 430427 h 3639464"/>
              <a:gd name="connsiteX19" fmla="*/ 3487569 w 6405227"/>
              <a:gd name="connsiteY19" fmla="*/ 51432 h 3639464"/>
              <a:gd name="connsiteX20" fmla="*/ 5412622 w 6405227"/>
              <a:gd name="connsiteY20" fmla="*/ 9321 h 3639464"/>
              <a:gd name="connsiteX21" fmla="*/ 5966075 w 6405227"/>
              <a:gd name="connsiteY21" fmla="*/ 105574 h 3639464"/>
              <a:gd name="connsiteX22" fmla="*/ 6345069 w 6405227"/>
              <a:gd name="connsiteY22" fmla="*/ 394332 h 3639464"/>
              <a:gd name="connsiteX23" fmla="*/ 6399212 w 6405227"/>
              <a:gd name="connsiteY23" fmla="*/ 3227769 h 36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5227" h="3639464">
                <a:moveTo>
                  <a:pt x="4786980" y="3299958"/>
                </a:moveTo>
                <a:cubicBezTo>
                  <a:pt x="4841623" y="2235163"/>
                  <a:pt x="4896267" y="1170368"/>
                  <a:pt x="4768933" y="725200"/>
                </a:cubicBezTo>
                <a:cubicBezTo>
                  <a:pt x="4641599" y="280032"/>
                  <a:pt x="4161338" y="404358"/>
                  <a:pt x="4022975" y="628948"/>
                </a:cubicBezTo>
                <a:cubicBezTo>
                  <a:pt x="3884612" y="853537"/>
                  <a:pt x="4158330" y="1806037"/>
                  <a:pt x="3938754" y="2072737"/>
                </a:cubicBezTo>
                <a:cubicBezTo>
                  <a:pt x="3719178" y="2339437"/>
                  <a:pt x="3002296" y="2196061"/>
                  <a:pt x="2705517" y="2229148"/>
                </a:cubicBezTo>
                <a:cubicBezTo>
                  <a:pt x="2408738" y="2262235"/>
                  <a:pt x="2255335" y="2215111"/>
                  <a:pt x="2158080" y="2271258"/>
                </a:cubicBezTo>
                <a:cubicBezTo>
                  <a:pt x="2060825" y="2327405"/>
                  <a:pt x="2038767" y="2511890"/>
                  <a:pt x="2121985" y="2566032"/>
                </a:cubicBezTo>
                <a:cubicBezTo>
                  <a:pt x="2205203" y="2620174"/>
                  <a:pt x="2657390" y="2596111"/>
                  <a:pt x="2657390" y="2596111"/>
                </a:cubicBezTo>
                <a:cubicBezTo>
                  <a:pt x="2836861" y="2598116"/>
                  <a:pt x="3080501" y="2565030"/>
                  <a:pt x="3198812" y="2578064"/>
                </a:cubicBezTo>
                <a:cubicBezTo>
                  <a:pt x="3317123" y="2591098"/>
                  <a:pt x="3320130" y="2616164"/>
                  <a:pt x="3367254" y="2674316"/>
                </a:cubicBezTo>
                <a:cubicBezTo>
                  <a:pt x="3414378" y="2732468"/>
                  <a:pt x="3459496" y="2781597"/>
                  <a:pt x="3481554" y="2926979"/>
                </a:cubicBezTo>
                <a:cubicBezTo>
                  <a:pt x="3503612" y="3072361"/>
                  <a:pt x="3833477" y="3433309"/>
                  <a:pt x="3499601" y="3546606"/>
                </a:cubicBezTo>
                <a:cubicBezTo>
                  <a:pt x="3165725" y="3659904"/>
                  <a:pt x="1930483" y="3655893"/>
                  <a:pt x="1478296" y="3606764"/>
                </a:cubicBezTo>
                <a:cubicBezTo>
                  <a:pt x="1026109" y="3557635"/>
                  <a:pt x="1012072" y="3312993"/>
                  <a:pt x="786480" y="3251832"/>
                </a:cubicBezTo>
                <a:cubicBezTo>
                  <a:pt x="560888" y="3190671"/>
                  <a:pt x="242051" y="3600747"/>
                  <a:pt x="124743" y="3239800"/>
                </a:cubicBezTo>
                <a:cubicBezTo>
                  <a:pt x="7435" y="2878853"/>
                  <a:pt x="-64754" y="1466145"/>
                  <a:pt x="82633" y="1086148"/>
                </a:cubicBezTo>
                <a:cubicBezTo>
                  <a:pt x="230020" y="706151"/>
                  <a:pt x="558882" y="981874"/>
                  <a:pt x="1009064" y="959816"/>
                </a:cubicBezTo>
                <a:cubicBezTo>
                  <a:pt x="1459245" y="937758"/>
                  <a:pt x="2446838" y="1042031"/>
                  <a:pt x="2783722" y="953800"/>
                </a:cubicBezTo>
                <a:cubicBezTo>
                  <a:pt x="3120606" y="865568"/>
                  <a:pt x="2913061" y="580822"/>
                  <a:pt x="3030369" y="430427"/>
                </a:cubicBezTo>
                <a:cubicBezTo>
                  <a:pt x="3147677" y="280032"/>
                  <a:pt x="3090527" y="121616"/>
                  <a:pt x="3487569" y="51432"/>
                </a:cubicBezTo>
                <a:cubicBezTo>
                  <a:pt x="3884611" y="-18752"/>
                  <a:pt x="4999538" y="297"/>
                  <a:pt x="5412622" y="9321"/>
                </a:cubicBezTo>
                <a:cubicBezTo>
                  <a:pt x="5825706" y="18345"/>
                  <a:pt x="5810667" y="41405"/>
                  <a:pt x="5966075" y="105574"/>
                </a:cubicBezTo>
                <a:cubicBezTo>
                  <a:pt x="6121483" y="169742"/>
                  <a:pt x="6272879" y="-126034"/>
                  <a:pt x="6345069" y="394332"/>
                </a:cubicBezTo>
                <a:cubicBezTo>
                  <a:pt x="6417259" y="914698"/>
                  <a:pt x="6408235" y="2071233"/>
                  <a:pt x="6399212" y="3227769"/>
                </a:cubicBezTo>
              </a:path>
            </a:pathLst>
          </a:custGeom>
          <a:noFill/>
          <a:ln w="3810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igura a mano libera: forma 186">
            <a:extLst>
              <a:ext uri="{FF2B5EF4-FFF2-40B4-BE49-F238E27FC236}">
                <a16:creationId xmlns:a16="http://schemas.microsoft.com/office/drawing/2014/main" id="{7D39B70D-E66D-E441-BC3C-E99CD67ACB91}"/>
              </a:ext>
            </a:extLst>
          </p:cNvPr>
          <p:cNvSpPr/>
          <p:nvPr/>
        </p:nvSpPr>
        <p:spPr>
          <a:xfrm>
            <a:off x="2829160" y="1437774"/>
            <a:ext cx="2748350" cy="4515351"/>
          </a:xfrm>
          <a:custGeom>
            <a:avLst/>
            <a:gdLst>
              <a:gd name="connsiteX0" fmla="*/ 1694714 w 2748350"/>
              <a:gd name="connsiteY0" fmla="*/ 4511842 h 4515351"/>
              <a:gd name="connsiteX1" fmla="*/ 1640572 w 2748350"/>
              <a:gd name="connsiteY1" fmla="*/ 3982452 h 4515351"/>
              <a:gd name="connsiteX2" fmla="*/ 244908 w 2748350"/>
              <a:gd name="connsiteY2" fmla="*/ 1191126 h 4515351"/>
              <a:gd name="connsiteX3" fmla="*/ 28340 w 2748350"/>
              <a:gd name="connsiteY3" fmla="*/ 222584 h 4515351"/>
              <a:gd name="connsiteX4" fmla="*/ 575777 w 2748350"/>
              <a:gd name="connsiteY4" fmla="*/ 294773 h 4515351"/>
              <a:gd name="connsiteX5" fmla="*/ 2500829 w 2748350"/>
              <a:gd name="connsiteY5" fmla="*/ 222584 h 4515351"/>
              <a:gd name="connsiteX6" fmla="*/ 2663256 w 2748350"/>
              <a:gd name="connsiteY6" fmla="*/ 0 h 451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350" h="4515351">
                <a:moveTo>
                  <a:pt x="1694714" y="4511842"/>
                </a:moveTo>
                <a:cubicBezTo>
                  <a:pt x="1788460" y="4523873"/>
                  <a:pt x="1882206" y="4535905"/>
                  <a:pt x="1640572" y="3982452"/>
                </a:cubicBezTo>
                <a:cubicBezTo>
                  <a:pt x="1398938" y="3428999"/>
                  <a:pt x="513613" y="1817771"/>
                  <a:pt x="244908" y="1191126"/>
                </a:cubicBezTo>
                <a:cubicBezTo>
                  <a:pt x="-23797" y="564481"/>
                  <a:pt x="-26805" y="371976"/>
                  <a:pt x="28340" y="222584"/>
                </a:cubicBezTo>
                <a:cubicBezTo>
                  <a:pt x="83485" y="73192"/>
                  <a:pt x="163696" y="294773"/>
                  <a:pt x="575777" y="294773"/>
                </a:cubicBezTo>
                <a:cubicBezTo>
                  <a:pt x="987858" y="294773"/>
                  <a:pt x="2152916" y="271713"/>
                  <a:pt x="2500829" y="222584"/>
                </a:cubicBezTo>
                <a:cubicBezTo>
                  <a:pt x="2848742" y="173455"/>
                  <a:pt x="2755999" y="86727"/>
                  <a:pt x="2663256" y="0"/>
                </a:cubicBezTo>
              </a:path>
            </a:pathLst>
          </a:custGeom>
          <a:noFill/>
          <a:ln w="38100">
            <a:solidFill>
              <a:schemeClr val="accent5">
                <a:lumMod val="60000"/>
                <a:lumOff val="4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igura a mano libera: forma 187">
            <a:extLst>
              <a:ext uri="{FF2B5EF4-FFF2-40B4-BE49-F238E27FC236}">
                <a16:creationId xmlns:a16="http://schemas.microsoft.com/office/drawing/2014/main" id="{D231EC99-8529-6291-E604-7E733B32B836}"/>
              </a:ext>
            </a:extLst>
          </p:cNvPr>
          <p:cNvSpPr/>
          <p:nvPr/>
        </p:nvSpPr>
        <p:spPr>
          <a:xfrm>
            <a:off x="4830679" y="1449805"/>
            <a:ext cx="150395" cy="240632"/>
          </a:xfrm>
          <a:custGeom>
            <a:avLst/>
            <a:gdLst>
              <a:gd name="connsiteX0" fmla="*/ 150395 w 150395"/>
              <a:gd name="connsiteY0" fmla="*/ 240632 h 240632"/>
              <a:gd name="connsiteX1" fmla="*/ 0 w 150395"/>
              <a:gd name="connsiteY1" fmla="*/ 0 h 240632"/>
              <a:gd name="connsiteX2" fmla="*/ 0 w 150395"/>
              <a:gd name="connsiteY2" fmla="*/ 0 h 240632"/>
            </a:gdLst>
            <a:ahLst/>
            <a:cxnLst>
              <a:cxn ang="0">
                <a:pos x="connsiteX0" y="connsiteY0"/>
              </a:cxn>
              <a:cxn ang="0">
                <a:pos x="connsiteX1" y="connsiteY1"/>
              </a:cxn>
              <a:cxn ang="0">
                <a:pos x="connsiteX2" y="connsiteY2"/>
              </a:cxn>
            </a:cxnLst>
            <a:rect l="l" t="t" r="r" b="b"/>
            <a:pathLst>
              <a:path w="150395" h="240632">
                <a:moveTo>
                  <a:pt x="150395" y="240632"/>
                </a:moveTo>
                <a:lnTo>
                  <a:pt x="0" y="0"/>
                </a:lnTo>
                <a:lnTo>
                  <a:pt x="0" y="0"/>
                </a:lnTo>
              </a:path>
            </a:pathLst>
          </a:custGeom>
          <a:noFill/>
          <a:ln w="38100">
            <a:solidFill>
              <a:schemeClr val="accent5">
                <a:lumMod val="60000"/>
                <a:lumOff val="4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igura a mano libera: forma 188">
            <a:extLst>
              <a:ext uri="{FF2B5EF4-FFF2-40B4-BE49-F238E27FC236}">
                <a16:creationId xmlns:a16="http://schemas.microsoft.com/office/drawing/2014/main" id="{AAB7F76A-B0A2-597D-CA7B-6BCD8D93008B}"/>
              </a:ext>
            </a:extLst>
          </p:cNvPr>
          <p:cNvSpPr/>
          <p:nvPr/>
        </p:nvSpPr>
        <p:spPr>
          <a:xfrm>
            <a:off x="4309390" y="1456449"/>
            <a:ext cx="150395" cy="240632"/>
          </a:xfrm>
          <a:custGeom>
            <a:avLst/>
            <a:gdLst>
              <a:gd name="connsiteX0" fmla="*/ 150395 w 150395"/>
              <a:gd name="connsiteY0" fmla="*/ 240632 h 240632"/>
              <a:gd name="connsiteX1" fmla="*/ 0 w 150395"/>
              <a:gd name="connsiteY1" fmla="*/ 0 h 240632"/>
              <a:gd name="connsiteX2" fmla="*/ 0 w 150395"/>
              <a:gd name="connsiteY2" fmla="*/ 0 h 240632"/>
            </a:gdLst>
            <a:ahLst/>
            <a:cxnLst>
              <a:cxn ang="0">
                <a:pos x="connsiteX0" y="connsiteY0"/>
              </a:cxn>
              <a:cxn ang="0">
                <a:pos x="connsiteX1" y="connsiteY1"/>
              </a:cxn>
              <a:cxn ang="0">
                <a:pos x="connsiteX2" y="connsiteY2"/>
              </a:cxn>
            </a:cxnLst>
            <a:rect l="l" t="t" r="r" b="b"/>
            <a:pathLst>
              <a:path w="150395" h="240632">
                <a:moveTo>
                  <a:pt x="150395" y="240632"/>
                </a:moveTo>
                <a:lnTo>
                  <a:pt x="0" y="0"/>
                </a:lnTo>
                <a:lnTo>
                  <a:pt x="0" y="0"/>
                </a:lnTo>
              </a:path>
            </a:pathLst>
          </a:custGeom>
          <a:noFill/>
          <a:ln w="38100">
            <a:solidFill>
              <a:schemeClr val="accent5">
                <a:lumMod val="60000"/>
                <a:lumOff val="4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igura a mano libera: forma 189">
            <a:extLst>
              <a:ext uri="{FF2B5EF4-FFF2-40B4-BE49-F238E27FC236}">
                <a16:creationId xmlns:a16="http://schemas.microsoft.com/office/drawing/2014/main" id="{24F63449-D238-0572-F33A-0A405BF432C3}"/>
              </a:ext>
            </a:extLst>
          </p:cNvPr>
          <p:cNvSpPr/>
          <p:nvPr/>
        </p:nvSpPr>
        <p:spPr>
          <a:xfrm>
            <a:off x="3711380" y="1482154"/>
            <a:ext cx="150395" cy="240632"/>
          </a:xfrm>
          <a:custGeom>
            <a:avLst/>
            <a:gdLst>
              <a:gd name="connsiteX0" fmla="*/ 150395 w 150395"/>
              <a:gd name="connsiteY0" fmla="*/ 240632 h 240632"/>
              <a:gd name="connsiteX1" fmla="*/ 0 w 150395"/>
              <a:gd name="connsiteY1" fmla="*/ 0 h 240632"/>
              <a:gd name="connsiteX2" fmla="*/ 0 w 150395"/>
              <a:gd name="connsiteY2" fmla="*/ 0 h 240632"/>
            </a:gdLst>
            <a:ahLst/>
            <a:cxnLst>
              <a:cxn ang="0">
                <a:pos x="connsiteX0" y="connsiteY0"/>
              </a:cxn>
              <a:cxn ang="0">
                <a:pos x="connsiteX1" y="connsiteY1"/>
              </a:cxn>
              <a:cxn ang="0">
                <a:pos x="connsiteX2" y="connsiteY2"/>
              </a:cxn>
            </a:cxnLst>
            <a:rect l="l" t="t" r="r" b="b"/>
            <a:pathLst>
              <a:path w="150395" h="240632">
                <a:moveTo>
                  <a:pt x="150395" y="240632"/>
                </a:moveTo>
                <a:lnTo>
                  <a:pt x="0" y="0"/>
                </a:lnTo>
                <a:lnTo>
                  <a:pt x="0" y="0"/>
                </a:lnTo>
              </a:path>
            </a:pathLst>
          </a:custGeom>
          <a:noFill/>
          <a:ln w="38100">
            <a:solidFill>
              <a:schemeClr val="accent5">
                <a:lumMod val="60000"/>
                <a:lumOff val="4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606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3B677DD-CC83-AD4F-1F5D-9827AFFDA8D4}"/>
              </a:ext>
            </a:extLst>
          </p:cNvPr>
          <p:cNvSpPr>
            <a:spLocks noGrp="1"/>
          </p:cNvSpPr>
          <p:nvPr>
            <p:ph type="title"/>
          </p:nvPr>
        </p:nvSpPr>
        <p:spPr/>
        <p:txBody>
          <a:bodyPr/>
          <a:lstStyle/>
          <a:p>
            <a:r>
              <a:rPr lang="it-IT" dirty="0" err="1"/>
              <a:t>LoKI</a:t>
            </a:r>
            <a:r>
              <a:rPr lang="it-IT" dirty="0"/>
              <a:t> SANS @ ESS</a:t>
            </a:r>
          </a:p>
        </p:txBody>
      </p:sp>
      <p:pic>
        <p:nvPicPr>
          <p:cNvPr id="7" name="Immagine 6">
            <a:extLst>
              <a:ext uri="{FF2B5EF4-FFF2-40B4-BE49-F238E27FC236}">
                <a16:creationId xmlns:a16="http://schemas.microsoft.com/office/drawing/2014/main" id="{52E44150-B313-BCB1-2F68-B28063B0F9A2}"/>
              </a:ext>
            </a:extLst>
          </p:cNvPr>
          <p:cNvPicPr>
            <a:picLocks noChangeAspect="1"/>
          </p:cNvPicPr>
          <p:nvPr/>
        </p:nvPicPr>
        <p:blipFill>
          <a:blip r:embed="rId2"/>
          <a:stretch>
            <a:fillRect/>
          </a:stretch>
        </p:blipFill>
        <p:spPr>
          <a:xfrm>
            <a:off x="0" y="1098974"/>
            <a:ext cx="12192000" cy="2194560"/>
          </a:xfrm>
          <a:prstGeom prst="rect">
            <a:avLst/>
          </a:prstGeom>
        </p:spPr>
      </p:pic>
      <p:sp>
        <p:nvSpPr>
          <p:cNvPr id="8" name="CasellaDiTesto 7">
            <a:extLst>
              <a:ext uri="{FF2B5EF4-FFF2-40B4-BE49-F238E27FC236}">
                <a16:creationId xmlns:a16="http://schemas.microsoft.com/office/drawing/2014/main" id="{B177E13A-81FE-2D98-EFB1-F3337465FE18}"/>
              </a:ext>
            </a:extLst>
          </p:cNvPr>
          <p:cNvSpPr txBox="1"/>
          <p:nvPr/>
        </p:nvSpPr>
        <p:spPr>
          <a:xfrm>
            <a:off x="9963573" y="3623733"/>
            <a:ext cx="1166666" cy="369332"/>
          </a:xfrm>
          <a:prstGeom prst="rect">
            <a:avLst/>
          </a:prstGeom>
          <a:noFill/>
        </p:spPr>
        <p:txBody>
          <a:bodyPr wrap="none" rtlCol="0">
            <a:spAutoFit/>
          </a:bodyPr>
          <a:lstStyle/>
          <a:p>
            <a:r>
              <a:rPr lang="it-IT" dirty="0"/>
              <a:t>Choppers</a:t>
            </a:r>
          </a:p>
        </p:txBody>
      </p:sp>
      <p:cxnSp>
        <p:nvCxnSpPr>
          <p:cNvPr id="10" name="Connettore 2 9">
            <a:extLst>
              <a:ext uri="{FF2B5EF4-FFF2-40B4-BE49-F238E27FC236}">
                <a16:creationId xmlns:a16="http://schemas.microsoft.com/office/drawing/2014/main" id="{82B090D6-2B87-95F2-B626-A9C88745BE1D}"/>
              </a:ext>
            </a:extLst>
          </p:cNvPr>
          <p:cNvCxnSpPr/>
          <p:nvPr/>
        </p:nvCxnSpPr>
        <p:spPr>
          <a:xfrm flipH="1">
            <a:off x="11277600" y="2086187"/>
            <a:ext cx="7179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CasellaDiTesto 10">
            <a:extLst>
              <a:ext uri="{FF2B5EF4-FFF2-40B4-BE49-F238E27FC236}">
                <a16:creationId xmlns:a16="http://schemas.microsoft.com/office/drawing/2014/main" id="{8DA9E19A-46BC-45B9-6A16-008A17AE0682}"/>
              </a:ext>
            </a:extLst>
          </p:cNvPr>
          <p:cNvSpPr txBox="1"/>
          <p:nvPr/>
        </p:nvSpPr>
        <p:spPr>
          <a:xfrm>
            <a:off x="11363827" y="1697290"/>
            <a:ext cx="766557" cy="369332"/>
          </a:xfrm>
          <a:prstGeom prst="rect">
            <a:avLst/>
          </a:prstGeom>
          <a:noFill/>
        </p:spPr>
        <p:txBody>
          <a:bodyPr wrap="none" rtlCol="0">
            <a:spAutoFit/>
          </a:bodyPr>
          <a:lstStyle/>
          <a:p>
            <a:r>
              <a:rPr lang="it-IT" dirty="0" err="1"/>
              <a:t>Beam</a:t>
            </a:r>
            <a:endParaRPr lang="it-IT" dirty="0"/>
          </a:p>
        </p:txBody>
      </p:sp>
      <p:cxnSp>
        <p:nvCxnSpPr>
          <p:cNvPr id="13" name="Connettore 2 12">
            <a:extLst>
              <a:ext uri="{FF2B5EF4-FFF2-40B4-BE49-F238E27FC236}">
                <a16:creationId xmlns:a16="http://schemas.microsoft.com/office/drawing/2014/main" id="{4E34DC75-AE54-234A-CD9E-A2161469CDEB}"/>
              </a:ext>
            </a:extLst>
          </p:cNvPr>
          <p:cNvCxnSpPr>
            <a:stCxn id="8" idx="0"/>
          </p:cNvCxnSpPr>
          <p:nvPr/>
        </p:nvCxnSpPr>
        <p:spPr>
          <a:xfrm flipH="1" flipV="1">
            <a:off x="10449426" y="2634916"/>
            <a:ext cx="97480" cy="9888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Connettore 2 13">
            <a:extLst>
              <a:ext uri="{FF2B5EF4-FFF2-40B4-BE49-F238E27FC236}">
                <a16:creationId xmlns:a16="http://schemas.microsoft.com/office/drawing/2014/main" id="{F1058485-DCC2-675F-FF8A-6A442AD92E8E}"/>
              </a:ext>
            </a:extLst>
          </p:cNvPr>
          <p:cNvCxnSpPr>
            <a:cxnSpLocks/>
            <a:stCxn id="8" idx="0"/>
          </p:cNvCxnSpPr>
          <p:nvPr/>
        </p:nvCxnSpPr>
        <p:spPr>
          <a:xfrm flipH="1" flipV="1">
            <a:off x="7443536" y="2819582"/>
            <a:ext cx="3103370" cy="8041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CasellaDiTesto 15">
            <a:extLst>
              <a:ext uri="{FF2B5EF4-FFF2-40B4-BE49-F238E27FC236}">
                <a16:creationId xmlns:a16="http://schemas.microsoft.com/office/drawing/2014/main" id="{EBD27527-3219-7861-7161-3F6485D8FB30}"/>
              </a:ext>
            </a:extLst>
          </p:cNvPr>
          <p:cNvSpPr txBox="1"/>
          <p:nvPr/>
        </p:nvSpPr>
        <p:spPr>
          <a:xfrm>
            <a:off x="7563860" y="3564467"/>
            <a:ext cx="1645066" cy="369332"/>
          </a:xfrm>
          <a:prstGeom prst="rect">
            <a:avLst/>
          </a:prstGeom>
          <a:noFill/>
        </p:spPr>
        <p:txBody>
          <a:bodyPr wrap="none" rtlCol="0">
            <a:spAutoFit/>
          </a:bodyPr>
          <a:lstStyle/>
          <a:p>
            <a:r>
              <a:rPr lang="it-IT" dirty="0" err="1"/>
              <a:t>Neutron</a:t>
            </a:r>
            <a:r>
              <a:rPr lang="it-IT" dirty="0"/>
              <a:t> Guide</a:t>
            </a:r>
          </a:p>
        </p:txBody>
      </p:sp>
      <p:cxnSp>
        <p:nvCxnSpPr>
          <p:cNvPr id="18" name="Connettore 2 17">
            <a:extLst>
              <a:ext uri="{FF2B5EF4-FFF2-40B4-BE49-F238E27FC236}">
                <a16:creationId xmlns:a16="http://schemas.microsoft.com/office/drawing/2014/main" id="{B96776D5-82DB-CF69-76B9-40E7AA92FAD9}"/>
              </a:ext>
            </a:extLst>
          </p:cNvPr>
          <p:cNvCxnSpPr>
            <a:stCxn id="16" idx="0"/>
          </p:cNvCxnSpPr>
          <p:nvPr/>
        </p:nvCxnSpPr>
        <p:spPr>
          <a:xfrm flipV="1">
            <a:off x="8386393" y="2574758"/>
            <a:ext cx="608828" cy="98970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9" name="CasellaDiTesto 18">
            <a:extLst>
              <a:ext uri="{FF2B5EF4-FFF2-40B4-BE49-F238E27FC236}">
                <a16:creationId xmlns:a16="http://schemas.microsoft.com/office/drawing/2014/main" id="{B49DA294-AE56-58D8-84BE-5EB7C0E22343}"/>
              </a:ext>
            </a:extLst>
          </p:cNvPr>
          <p:cNvSpPr txBox="1"/>
          <p:nvPr/>
        </p:nvSpPr>
        <p:spPr>
          <a:xfrm>
            <a:off x="5622765" y="3658581"/>
            <a:ext cx="1241045" cy="369332"/>
          </a:xfrm>
          <a:prstGeom prst="rect">
            <a:avLst/>
          </a:prstGeom>
          <a:noFill/>
        </p:spPr>
        <p:txBody>
          <a:bodyPr wrap="none" rtlCol="0">
            <a:spAutoFit/>
          </a:bodyPr>
          <a:lstStyle/>
          <a:p>
            <a:r>
              <a:rPr lang="it-IT" dirty="0" err="1"/>
              <a:t>Collimator</a:t>
            </a:r>
            <a:endParaRPr lang="it-IT" dirty="0"/>
          </a:p>
        </p:txBody>
      </p:sp>
      <p:cxnSp>
        <p:nvCxnSpPr>
          <p:cNvPr id="21" name="Connettore 2 20">
            <a:extLst>
              <a:ext uri="{FF2B5EF4-FFF2-40B4-BE49-F238E27FC236}">
                <a16:creationId xmlns:a16="http://schemas.microsoft.com/office/drawing/2014/main" id="{EA747744-B365-AA17-5860-52677717B0FB}"/>
              </a:ext>
            </a:extLst>
          </p:cNvPr>
          <p:cNvCxnSpPr>
            <a:stCxn id="19" idx="0"/>
          </p:cNvCxnSpPr>
          <p:nvPr/>
        </p:nvCxnSpPr>
        <p:spPr>
          <a:xfrm flipV="1">
            <a:off x="6243288" y="3007895"/>
            <a:ext cx="43212" cy="65068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3" name="CasellaDiTesto 22">
            <a:extLst>
              <a:ext uri="{FF2B5EF4-FFF2-40B4-BE49-F238E27FC236}">
                <a16:creationId xmlns:a16="http://schemas.microsoft.com/office/drawing/2014/main" id="{4EFB8714-EFD0-0E5C-1FF6-1DFD02268D9B}"/>
              </a:ext>
            </a:extLst>
          </p:cNvPr>
          <p:cNvSpPr txBox="1"/>
          <p:nvPr/>
        </p:nvSpPr>
        <p:spPr>
          <a:xfrm>
            <a:off x="3098931" y="3658581"/>
            <a:ext cx="2317483" cy="369332"/>
          </a:xfrm>
          <a:prstGeom prst="rect">
            <a:avLst/>
          </a:prstGeom>
          <a:noFill/>
        </p:spPr>
        <p:txBody>
          <a:bodyPr wrap="square">
            <a:spAutoFit/>
          </a:bodyPr>
          <a:lstStyle/>
          <a:p>
            <a:r>
              <a:rPr lang="it-IT" dirty="0"/>
              <a:t>Sample </a:t>
            </a:r>
            <a:r>
              <a:rPr lang="it-IT" dirty="0" err="1"/>
              <a:t>environment</a:t>
            </a:r>
            <a:endParaRPr lang="it-IT" dirty="0"/>
          </a:p>
        </p:txBody>
      </p:sp>
      <p:cxnSp>
        <p:nvCxnSpPr>
          <p:cNvPr id="25" name="Connettore 2 24">
            <a:extLst>
              <a:ext uri="{FF2B5EF4-FFF2-40B4-BE49-F238E27FC236}">
                <a16:creationId xmlns:a16="http://schemas.microsoft.com/office/drawing/2014/main" id="{A4362C35-C36C-0A98-E4A3-E47AB77F9C2D}"/>
              </a:ext>
            </a:extLst>
          </p:cNvPr>
          <p:cNvCxnSpPr>
            <a:stCxn id="23" idx="0"/>
          </p:cNvCxnSpPr>
          <p:nvPr/>
        </p:nvCxnSpPr>
        <p:spPr>
          <a:xfrm flipV="1">
            <a:off x="4257673" y="2819582"/>
            <a:ext cx="516612" cy="83899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6" name="CasellaDiTesto 25">
            <a:extLst>
              <a:ext uri="{FF2B5EF4-FFF2-40B4-BE49-F238E27FC236}">
                <a16:creationId xmlns:a16="http://schemas.microsoft.com/office/drawing/2014/main" id="{987A656C-7FF8-FD49-2EE8-76A14C213067}"/>
              </a:ext>
            </a:extLst>
          </p:cNvPr>
          <p:cNvSpPr txBox="1"/>
          <p:nvPr/>
        </p:nvSpPr>
        <p:spPr>
          <a:xfrm>
            <a:off x="429680" y="3658581"/>
            <a:ext cx="2317483" cy="369332"/>
          </a:xfrm>
          <a:prstGeom prst="rect">
            <a:avLst/>
          </a:prstGeom>
          <a:noFill/>
        </p:spPr>
        <p:txBody>
          <a:bodyPr wrap="square">
            <a:spAutoFit/>
          </a:bodyPr>
          <a:lstStyle/>
          <a:p>
            <a:r>
              <a:rPr lang="it-IT" dirty="0"/>
              <a:t>Detector System</a:t>
            </a:r>
          </a:p>
        </p:txBody>
      </p:sp>
      <p:cxnSp>
        <p:nvCxnSpPr>
          <p:cNvPr id="28" name="Connettore 2 27">
            <a:extLst>
              <a:ext uri="{FF2B5EF4-FFF2-40B4-BE49-F238E27FC236}">
                <a16:creationId xmlns:a16="http://schemas.microsoft.com/office/drawing/2014/main" id="{9D6E78A0-640C-77F0-6697-482584C7D1A3}"/>
              </a:ext>
            </a:extLst>
          </p:cNvPr>
          <p:cNvCxnSpPr/>
          <p:nvPr/>
        </p:nvCxnSpPr>
        <p:spPr>
          <a:xfrm flipV="1">
            <a:off x="1467853" y="3007895"/>
            <a:ext cx="643689" cy="650686"/>
          </a:xfrm>
          <a:prstGeom prst="straightConnector1">
            <a:avLst/>
          </a:prstGeom>
          <a:ln>
            <a:solidFill>
              <a:srgbClr val="FF0000"/>
            </a:solidFill>
            <a:tailEnd type="triangle"/>
          </a:ln>
        </p:spPr>
        <p:style>
          <a:lnRef idx="2">
            <a:schemeClr val="accent4"/>
          </a:lnRef>
          <a:fillRef idx="0">
            <a:schemeClr val="accent4"/>
          </a:fillRef>
          <a:effectRef idx="1">
            <a:schemeClr val="accent4"/>
          </a:effectRef>
          <a:fontRef idx="minor">
            <a:schemeClr val="tx1"/>
          </a:fontRef>
        </p:style>
      </p:cxnSp>
      <p:pic>
        <p:nvPicPr>
          <p:cNvPr id="30" name="Immagine 29">
            <a:extLst>
              <a:ext uri="{FF2B5EF4-FFF2-40B4-BE49-F238E27FC236}">
                <a16:creationId xmlns:a16="http://schemas.microsoft.com/office/drawing/2014/main" id="{67E66DDD-4AF5-376A-8CFA-553045AA296D}"/>
              </a:ext>
            </a:extLst>
          </p:cNvPr>
          <p:cNvPicPr>
            <a:picLocks noChangeAspect="1"/>
          </p:cNvPicPr>
          <p:nvPr/>
        </p:nvPicPr>
        <p:blipFill>
          <a:blip r:embed="rId3"/>
          <a:stretch>
            <a:fillRect/>
          </a:stretch>
        </p:blipFill>
        <p:spPr>
          <a:xfrm>
            <a:off x="9417523" y="4142704"/>
            <a:ext cx="2213526" cy="1742876"/>
          </a:xfrm>
          <a:prstGeom prst="rect">
            <a:avLst/>
          </a:prstGeom>
        </p:spPr>
      </p:pic>
      <p:pic>
        <p:nvPicPr>
          <p:cNvPr id="34" name="Immagine 33">
            <a:extLst>
              <a:ext uri="{FF2B5EF4-FFF2-40B4-BE49-F238E27FC236}">
                <a16:creationId xmlns:a16="http://schemas.microsoft.com/office/drawing/2014/main" id="{8B6A210F-B471-0723-74F4-EFC4A306286B}"/>
              </a:ext>
            </a:extLst>
          </p:cNvPr>
          <p:cNvPicPr>
            <a:picLocks noChangeAspect="1"/>
          </p:cNvPicPr>
          <p:nvPr/>
        </p:nvPicPr>
        <p:blipFill>
          <a:blip r:embed="rId4"/>
          <a:stretch>
            <a:fillRect/>
          </a:stretch>
        </p:blipFill>
        <p:spPr>
          <a:xfrm>
            <a:off x="5662999" y="4217296"/>
            <a:ext cx="1560622" cy="1821970"/>
          </a:xfrm>
          <a:prstGeom prst="rect">
            <a:avLst/>
          </a:prstGeom>
        </p:spPr>
      </p:pic>
      <p:pic>
        <p:nvPicPr>
          <p:cNvPr id="36" name="Immagine 35">
            <a:extLst>
              <a:ext uri="{FF2B5EF4-FFF2-40B4-BE49-F238E27FC236}">
                <a16:creationId xmlns:a16="http://schemas.microsoft.com/office/drawing/2014/main" id="{ABC77DA4-1892-9DEB-2245-BA052EA2DA7A}"/>
              </a:ext>
            </a:extLst>
          </p:cNvPr>
          <p:cNvPicPr>
            <a:picLocks noChangeAspect="1"/>
          </p:cNvPicPr>
          <p:nvPr/>
        </p:nvPicPr>
        <p:blipFill>
          <a:blip r:embed="rId5"/>
          <a:stretch>
            <a:fillRect/>
          </a:stretch>
        </p:blipFill>
        <p:spPr>
          <a:xfrm>
            <a:off x="2839183" y="4167266"/>
            <a:ext cx="2600470" cy="1872000"/>
          </a:xfrm>
          <a:prstGeom prst="rect">
            <a:avLst/>
          </a:prstGeom>
        </p:spPr>
      </p:pic>
      <p:pic>
        <p:nvPicPr>
          <p:cNvPr id="38" name="Immagine 37" descr="Immagine che contiene interno, macchina, lavandino, Impianto elettrico&#10;&#10;Descrizione generata automaticamente">
            <a:extLst>
              <a:ext uri="{FF2B5EF4-FFF2-40B4-BE49-F238E27FC236}">
                <a16:creationId xmlns:a16="http://schemas.microsoft.com/office/drawing/2014/main" id="{DDEFB7EC-54DF-16EF-8C3A-55B6628B2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013" y="4288236"/>
            <a:ext cx="2268000" cy="1701000"/>
          </a:xfrm>
          <a:prstGeom prst="rect">
            <a:avLst/>
          </a:prstGeom>
        </p:spPr>
      </p:pic>
      <p:pic>
        <p:nvPicPr>
          <p:cNvPr id="40" name="Immagine 39">
            <a:extLst>
              <a:ext uri="{FF2B5EF4-FFF2-40B4-BE49-F238E27FC236}">
                <a16:creationId xmlns:a16="http://schemas.microsoft.com/office/drawing/2014/main" id="{D0CBB29E-6672-D339-CA53-A5B218ABC363}"/>
              </a:ext>
            </a:extLst>
          </p:cNvPr>
          <p:cNvPicPr>
            <a:picLocks noChangeAspect="1"/>
          </p:cNvPicPr>
          <p:nvPr/>
        </p:nvPicPr>
        <p:blipFill>
          <a:blip r:embed="rId7"/>
          <a:stretch>
            <a:fillRect/>
          </a:stretch>
        </p:blipFill>
        <p:spPr>
          <a:xfrm>
            <a:off x="7506059" y="4546255"/>
            <a:ext cx="1760667" cy="1114022"/>
          </a:xfrm>
          <a:prstGeom prst="rect">
            <a:avLst/>
          </a:prstGeom>
        </p:spPr>
      </p:pic>
    </p:spTree>
    <p:extLst>
      <p:ext uri="{BB962C8B-B14F-4D97-AF65-F5344CB8AC3E}">
        <p14:creationId xmlns:p14="http://schemas.microsoft.com/office/powerpoint/2010/main" val="3873653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FCA945-D619-230D-723C-2E4C92A62141}"/>
              </a:ext>
            </a:extLst>
          </p:cNvPr>
          <p:cNvSpPr>
            <a:spLocks noGrp="1"/>
          </p:cNvSpPr>
          <p:nvPr>
            <p:ph type="title"/>
          </p:nvPr>
        </p:nvSpPr>
        <p:spPr/>
        <p:txBody>
          <a:bodyPr/>
          <a:lstStyle/>
          <a:p>
            <a:r>
              <a:rPr lang="en-US" dirty="0"/>
              <a:t>ESS TIMING DISTRIBUTION</a:t>
            </a:r>
          </a:p>
        </p:txBody>
      </p:sp>
      <p:pic>
        <p:nvPicPr>
          <p:cNvPr id="4" name="Picture 2">
            <a:extLst>
              <a:ext uri="{FF2B5EF4-FFF2-40B4-BE49-F238E27FC236}">
                <a16:creationId xmlns:a16="http://schemas.microsoft.com/office/drawing/2014/main" id="{F32E9E5D-52DB-3F88-1300-108C55AE4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002"/>
          <a:stretch>
            <a:fillRect/>
          </a:stretch>
        </p:blipFill>
        <p:spPr bwMode="auto">
          <a:xfrm>
            <a:off x="144614" y="1553248"/>
            <a:ext cx="4120424" cy="334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109">
            <a:extLst>
              <a:ext uri="{FF2B5EF4-FFF2-40B4-BE49-F238E27FC236}">
                <a16:creationId xmlns:a16="http://schemas.microsoft.com/office/drawing/2014/main" id="{4686E649-6414-760E-B8D1-27D1B6818A17}"/>
              </a:ext>
            </a:extLst>
          </p:cNvPr>
          <p:cNvGrpSpPr>
            <a:grpSpLocks/>
          </p:cNvGrpSpPr>
          <p:nvPr/>
        </p:nvGrpSpPr>
        <p:grpSpPr bwMode="auto">
          <a:xfrm>
            <a:off x="8955477" y="3144616"/>
            <a:ext cx="3030538" cy="2533650"/>
            <a:chOff x="5588953" y="652677"/>
            <a:chExt cx="3555047" cy="2901432"/>
          </a:xfrm>
        </p:grpSpPr>
        <p:grpSp>
          <p:nvGrpSpPr>
            <p:cNvPr id="6" name="Group 108">
              <a:extLst>
                <a:ext uri="{FF2B5EF4-FFF2-40B4-BE49-F238E27FC236}">
                  <a16:creationId xmlns:a16="http://schemas.microsoft.com/office/drawing/2014/main" id="{382A1F45-4023-1AD9-3023-18FC5D9CB972}"/>
                </a:ext>
              </a:extLst>
            </p:cNvPr>
            <p:cNvGrpSpPr>
              <a:grpSpLocks/>
            </p:cNvGrpSpPr>
            <p:nvPr/>
          </p:nvGrpSpPr>
          <p:grpSpPr bwMode="auto">
            <a:xfrm>
              <a:off x="5588953" y="652677"/>
              <a:ext cx="3555047" cy="2875915"/>
              <a:chOff x="5467033" y="2640965"/>
              <a:chExt cx="3555047" cy="2875915"/>
            </a:xfrm>
          </p:grpSpPr>
          <p:sp>
            <p:nvSpPr>
              <p:cNvPr id="13" name="Rounded Rectangle 145">
                <a:extLst>
                  <a:ext uri="{FF2B5EF4-FFF2-40B4-BE49-F238E27FC236}">
                    <a16:creationId xmlns:a16="http://schemas.microsoft.com/office/drawing/2014/main" id="{7638F1DB-95E2-E97F-2160-3CA8244F860C}"/>
                  </a:ext>
                </a:extLst>
              </p:cNvPr>
              <p:cNvSpPr>
                <a:spLocks noChangeArrowheads="1"/>
              </p:cNvSpPr>
              <p:nvPr/>
            </p:nvSpPr>
            <p:spPr bwMode="auto">
              <a:xfrm>
                <a:off x="6569847" y="2640965"/>
                <a:ext cx="1513840" cy="1005224"/>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4" name="Rounded Rectangle 16">
                <a:extLst>
                  <a:ext uri="{FF2B5EF4-FFF2-40B4-BE49-F238E27FC236}">
                    <a16:creationId xmlns:a16="http://schemas.microsoft.com/office/drawing/2014/main" id="{C1647972-0B22-7094-D655-03E760CEA580}"/>
                  </a:ext>
                </a:extLst>
              </p:cNvPr>
              <p:cNvSpPr>
                <a:spLocks noChangeArrowheads="1"/>
              </p:cNvSpPr>
              <p:nvPr/>
            </p:nvSpPr>
            <p:spPr bwMode="auto">
              <a:xfrm>
                <a:off x="5467033" y="4767937"/>
                <a:ext cx="641350" cy="431894"/>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a:latin typeface="Lucida Grande" pitchFamily="84" charset="0"/>
                    <a:cs typeface="ヒラギノ角ゴ Pro W3"/>
                  </a:rPr>
                  <a:t>FE</a:t>
                </a:r>
              </a:p>
            </p:txBody>
          </p:sp>
          <p:sp>
            <p:nvSpPr>
              <p:cNvPr id="15" name="Rounded Rectangle 11">
                <a:extLst>
                  <a:ext uri="{FF2B5EF4-FFF2-40B4-BE49-F238E27FC236}">
                    <a16:creationId xmlns:a16="http://schemas.microsoft.com/office/drawing/2014/main" id="{48B86424-F882-9A8C-708E-49F115D0CD28}"/>
                  </a:ext>
                </a:extLst>
              </p:cNvPr>
              <p:cNvSpPr>
                <a:spLocks noChangeArrowheads="1"/>
              </p:cNvSpPr>
              <p:nvPr/>
            </p:nvSpPr>
            <p:spPr bwMode="auto">
              <a:xfrm>
                <a:off x="5576570" y="4694896"/>
                <a:ext cx="195263" cy="73041"/>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6" name="Rounded Rectangle 34">
                <a:extLst>
                  <a:ext uri="{FF2B5EF4-FFF2-40B4-BE49-F238E27FC236}">
                    <a16:creationId xmlns:a16="http://schemas.microsoft.com/office/drawing/2014/main" id="{F10748B7-F99D-09B4-2F2E-F359FF5EC058}"/>
                  </a:ext>
                </a:extLst>
              </p:cNvPr>
              <p:cNvSpPr>
                <a:spLocks noChangeArrowheads="1"/>
              </p:cNvSpPr>
              <p:nvPr/>
            </p:nvSpPr>
            <p:spPr bwMode="auto">
              <a:xfrm>
                <a:off x="5817870" y="4694896"/>
                <a:ext cx="195263" cy="73041"/>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7" name="Rounded Rectangle 40">
                <a:extLst>
                  <a:ext uri="{FF2B5EF4-FFF2-40B4-BE49-F238E27FC236}">
                    <a16:creationId xmlns:a16="http://schemas.microsoft.com/office/drawing/2014/main" id="{8FC2F674-7017-B02D-31F9-D497A6CF52D0}"/>
                  </a:ext>
                </a:extLst>
              </p:cNvPr>
              <p:cNvSpPr>
                <a:spLocks noChangeArrowheads="1"/>
              </p:cNvSpPr>
              <p:nvPr/>
            </p:nvSpPr>
            <p:spPr bwMode="auto">
              <a:xfrm>
                <a:off x="6852285" y="4757777"/>
                <a:ext cx="641350" cy="431894"/>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a:latin typeface="Lucida Grande" pitchFamily="84" charset="0"/>
                    <a:cs typeface="ヒラギノ角ゴ Pro W3"/>
                  </a:rPr>
                  <a:t>FE</a:t>
                </a:r>
              </a:p>
            </p:txBody>
          </p:sp>
          <p:sp>
            <p:nvSpPr>
              <p:cNvPr id="18" name="Rounded Rectangle 43">
                <a:extLst>
                  <a:ext uri="{FF2B5EF4-FFF2-40B4-BE49-F238E27FC236}">
                    <a16:creationId xmlns:a16="http://schemas.microsoft.com/office/drawing/2014/main" id="{1F323288-F241-01F9-18C2-8347B9431313}"/>
                  </a:ext>
                </a:extLst>
              </p:cNvPr>
              <p:cNvSpPr>
                <a:spLocks noChangeArrowheads="1"/>
              </p:cNvSpPr>
              <p:nvPr/>
            </p:nvSpPr>
            <p:spPr bwMode="auto">
              <a:xfrm>
                <a:off x="6961823" y="4684736"/>
                <a:ext cx="195262" cy="73041"/>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9" name="Rounded Rectangle 44">
                <a:extLst>
                  <a:ext uri="{FF2B5EF4-FFF2-40B4-BE49-F238E27FC236}">
                    <a16:creationId xmlns:a16="http://schemas.microsoft.com/office/drawing/2014/main" id="{98D273B0-F4F0-67C9-3BA9-D6AB65F86B80}"/>
                  </a:ext>
                </a:extLst>
              </p:cNvPr>
              <p:cNvSpPr>
                <a:spLocks noChangeArrowheads="1"/>
              </p:cNvSpPr>
              <p:nvPr/>
            </p:nvSpPr>
            <p:spPr bwMode="auto">
              <a:xfrm>
                <a:off x="7203123" y="4684736"/>
                <a:ext cx="195262" cy="73041"/>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0" name="Rounded Rectangle 45">
                <a:extLst>
                  <a:ext uri="{FF2B5EF4-FFF2-40B4-BE49-F238E27FC236}">
                    <a16:creationId xmlns:a16="http://schemas.microsoft.com/office/drawing/2014/main" id="{284BA101-A67C-0AE1-9B19-6766398FF28B}"/>
                  </a:ext>
                </a:extLst>
              </p:cNvPr>
              <p:cNvSpPr>
                <a:spLocks noChangeArrowheads="1"/>
              </p:cNvSpPr>
              <p:nvPr/>
            </p:nvSpPr>
            <p:spPr bwMode="auto">
              <a:xfrm>
                <a:off x="8243570" y="4767937"/>
                <a:ext cx="639763" cy="431894"/>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600">
                    <a:latin typeface="Lucida Grande" pitchFamily="84" charset="0"/>
                    <a:cs typeface="ヒラギノ角ゴ Pro W3"/>
                  </a:rPr>
                  <a:t>FE</a:t>
                </a:r>
              </a:p>
            </p:txBody>
          </p:sp>
          <p:sp>
            <p:nvSpPr>
              <p:cNvPr id="21" name="Rounded Rectangle 48">
                <a:extLst>
                  <a:ext uri="{FF2B5EF4-FFF2-40B4-BE49-F238E27FC236}">
                    <a16:creationId xmlns:a16="http://schemas.microsoft.com/office/drawing/2014/main" id="{8FC2E0CB-5248-0F54-278A-A67270127BD8}"/>
                  </a:ext>
                </a:extLst>
              </p:cNvPr>
              <p:cNvSpPr>
                <a:spLocks noChangeArrowheads="1"/>
              </p:cNvSpPr>
              <p:nvPr/>
            </p:nvSpPr>
            <p:spPr bwMode="auto">
              <a:xfrm>
                <a:off x="8353108" y="4694896"/>
                <a:ext cx="195262" cy="73041"/>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22" name="Rounded Rectangle 49">
                <a:extLst>
                  <a:ext uri="{FF2B5EF4-FFF2-40B4-BE49-F238E27FC236}">
                    <a16:creationId xmlns:a16="http://schemas.microsoft.com/office/drawing/2014/main" id="{D217E036-6E1E-7BC6-3BEE-BCB957385EB4}"/>
                  </a:ext>
                </a:extLst>
              </p:cNvPr>
              <p:cNvSpPr>
                <a:spLocks noChangeArrowheads="1"/>
              </p:cNvSpPr>
              <p:nvPr/>
            </p:nvSpPr>
            <p:spPr bwMode="auto">
              <a:xfrm>
                <a:off x="8594408" y="4694896"/>
                <a:ext cx="195262" cy="73041"/>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cxnSp>
            <p:nvCxnSpPr>
              <p:cNvPr id="23" name="Straight Connector 70">
                <a:extLst>
                  <a:ext uri="{FF2B5EF4-FFF2-40B4-BE49-F238E27FC236}">
                    <a16:creationId xmlns:a16="http://schemas.microsoft.com/office/drawing/2014/main" id="{5BC18560-6E28-99E2-6603-EF56D7C60154}"/>
                  </a:ext>
                </a:extLst>
              </p:cNvPr>
              <p:cNvCxnSpPr>
                <a:cxnSpLocks noChangeShapeType="1"/>
              </p:cNvCxnSpPr>
              <p:nvPr/>
            </p:nvCxnSpPr>
            <p:spPr bwMode="auto">
              <a:xfrm flipH="1">
                <a:off x="5880454" y="4482537"/>
                <a:ext cx="1173221" cy="1819"/>
              </a:xfrm>
              <a:prstGeom prst="line">
                <a:avLst/>
              </a:prstGeom>
              <a:noFill/>
              <a:ln w="19050" algn="ctr">
                <a:solidFill>
                  <a:schemeClr val="accent6"/>
                </a:solidFill>
                <a:round/>
                <a:headEnd/>
                <a:tailEnd/>
              </a:ln>
            </p:spPr>
          </p:cxnSp>
          <p:cxnSp>
            <p:nvCxnSpPr>
              <p:cNvPr id="24" name="Straight Connector 71">
                <a:extLst>
                  <a:ext uri="{FF2B5EF4-FFF2-40B4-BE49-F238E27FC236}">
                    <a16:creationId xmlns:a16="http://schemas.microsoft.com/office/drawing/2014/main" id="{1631B8AD-ACF7-3618-6BAD-4FFEBC357F63}"/>
                  </a:ext>
                </a:extLst>
              </p:cNvPr>
              <p:cNvCxnSpPr>
                <a:cxnSpLocks noChangeShapeType="1"/>
              </p:cNvCxnSpPr>
              <p:nvPr/>
            </p:nvCxnSpPr>
            <p:spPr bwMode="auto">
              <a:xfrm flipH="1" flipV="1">
                <a:off x="5880454" y="4484356"/>
                <a:ext cx="0" cy="205427"/>
              </a:xfrm>
              <a:prstGeom prst="line">
                <a:avLst/>
              </a:prstGeom>
              <a:noFill/>
              <a:ln w="19050" algn="ctr">
                <a:solidFill>
                  <a:schemeClr val="accent6"/>
                </a:solidFill>
                <a:round/>
                <a:headEnd type="triangle" w="med" len="med"/>
                <a:tailEnd/>
              </a:ln>
            </p:spPr>
          </p:cxnSp>
          <p:cxnSp>
            <p:nvCxnSpPr>
              <p:cNvPr id="25" name="Straight Connector 73">
                <a:extLst>
                  <a:ext uri="{FF2B5EF4-FFF2-40B4-BE49-F238E27FC236}">
                    <a16:creationId xmlns:a16="http://schemas.microsoft.com/office/drawing/2014/main" id="{FF9B8204-7DE7-FF3F-E8A1-5C6849AE23CE}"/>
                  </a:ext>
                </a:extLst>
              </p:cNvPr>
              <p:cNvCxnSpPr>
                <a:cxnSpLocks noChangeShapeType="1"/>
              </p:cNvCxnSpPr>
              <p:nvPr/>
            </p:nvCxnSpPr>
            <p:spPr bwMode="auto">
              <a:xfrm flipH="1" flipV="1">
                <a:off x="7048089" y="4473448"/>
                <a:ext cx="0" cy="207245"/>
              </a:xfrm>
              <a:prstGeom prst="line">
                <a:avLst/>
              </a:prstGeom>
              <a:noFill/>
              <a:ln w="19050" algn="ctr">
                <a:solidFill>
                  <a:schemeClr val="accent6"/>
                </a:solidFill>
                <a:round/>
                <a:headEnd/>
                <a:tailEnd/>
              </a:ln>
            </p:spPr>
          </p:cxnSp>
          <p:cxnSp>
            <p:nvCxnSpPr>
              <p:cNvPr id="26" name="Straight Connector 78">
                <a:extLst>
                  <a:ext uri="{FF2B5EF4-FFF2-40B4-BE49-F238E27FC236}">
                    <a16:creationId xmlns:a16="http://schemas.microsoft.com/office/drawing/2014/main" id="{A42C9D13-ECA6-BAFA-3791-880CF1AD96C3}"/>
                  </a:ext>
                </a:extLst>
              </p:cNvPr>
              <p:cNvCxnSpPr>
                <a:cxnSpLocks noChangeShapeType="1"/>
              </p:cNvCxnSpPr>
              <p:nvPr/>
            </p:nvCxnSpPr>
            <p:spPr bwMode="auto">
              <a:xfrm flipH="1" flipV="1">
                <a:off x="8457816" y="4489809"/>
                <a:ext cx="0" cy="207245"/>
              </a:xfrm>
              <a:prstGeom prst="line">
                <a:avLst/>
              </a:prstGeom>
              <a:noFill/>
              <a:ln w="19050" algn="ctr">
                <a:solidFill>
                  <a:schemeClr val="accent6"/>
                </a:solidFill>
                <a:round/>
                <a:headEnd/>
                <a:tailEnd/>
              </a:ln>
            </p:spPr>
          </p:cxnSp>
          <p:cxnSp>
            <p:nvCxnSpPr>
              <p:cNvPr id="27" name="Straight Connector 79">
                <a:extLst>
                  <a:ext uri="{FF2B5EF4-FFF2-40B4-BE49-F238E27FC236}">
                    <a16:creationId xmlns:a16="http://schemas.microsoft.com/office/drawing/2014/main" id="{51798790-E894-C0C5-EE45-C8B6492C0141}"/>
                  </a:ext>
                </a:extLst>
              </p:cNvPr>
              <p:cNvCxnSpPr>
                <a:cxnSpLocks noChangeShapeType="1"/>
              </p:cNvCxnSpPr>
              <p:nvPr/>
            </p:nvCxnSpPr>
            <p:spPr bwMode="auto">
              <a:xfrm flipH="1">
                <a:off x="7297631" y="4489809"/>
                <a:ext cx="1160185" cy="3636"/>
              </a:xfrm>
              <a:prstGeom prst="line">
                <a:avLst/>
              </a:prstGeom>
              <a:noFill/>
              <a:ln w="19050" algn="ctr">
                <a:solidFill>
                  <a:schemeClr val="accent6"/>
                </a:solidFill>
                <a:prstDash val="solid"/>
                <a:round/>
                <a:headEnd/>
                <a:tailEnd/>
              </a:ln>
            </p:spPr>
          </p:cxnSp>
          <p:cxnSp>
            <p:nvCxnSpPr>
              <p:cNvPr id="28" name="Straight Connector 80">
                <a:extLst>
                  <a:ext uri="{FF2B5EF4-FFF2-40B4-BE49-F238E27FC236}">
                    <a16:creationId xmlns:a16="http://schemas.microsoft.com/office/drawing/2014/main" id="{DCAF253A-226F-09B2-C373-A2451D266891}"/>
                  </a:ext>
                </a:extLst>
              </p:cNvPr>
              <p:cNvCxnSpPr>
                <a:cxnSpLocks noChangeShapeType="1"/>
              </p:cNvCxnSpPr>
              <p:nvPr/>
            </p:nvCxnSpPr>
            <p:spPr bwMode="auto">
              <a:xfrm flipH="1" flipV="1">
                <a:off x="7303217" y="4484356"/>
                <a:ext cx="0" cy="207245"/>
              </a:xfrm>
              <a:prstGeom prst="line">
                <a:avLst/>
              </a:prstGeom>
              <a:noFill/>
              <a:ln w="19050" algn="ctr">
                <a:solidFill>
                  <a:schemeClr val="accent6"/>
                </a:solidFill>
                <a:round/>
                <a:headEnd type="triangle" w="med" len="med"/>
                <a:tailEnd/>
              </a:ln>
            </p:spPr>
          </p:cxnSp>
          <p:cxnSp>
            <p:nvCxnSpPr>
              <p:cNvPr id="29" name="Straight Connector 65">
                <a:extLst>
                  <a:ext uri="{FF2B5EF4-FFF2-40B4-BE49-F238E27FC236}">
                    <a16:creationId xmlns:a16="http://schemas.microsoft.com/office/drawing/2014/main" id="{0EC6C04D-C6DC-B5BF-84D7-DAA075B6020D}"/>
                  </a:ext>
                </a:extLst>
              </p:cNvPr>
              <p:cNvCxnSpPr/>
              <p:nvPr/>
            </p:nvCxnSpPr>
            <p:spPr bwMode="auto">
              <a:xfrm flipV="1">
                <a:off x="5642085" y="4057139"/>
                <a:ext cx="3725" cy="638097"/>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30" name="Straight Connector 66">
                <a:extLst>
                  <a:ext uri="{FF2B5EF4-FFF2-40B4-BE49-F238E27FC236}">
                    <a16:creationId xmlns:a16="http://schemas.microsoft.com/office/drawing/2014/main" id="{AA513741-BC2B-2452-8B27-1076BDB14793}"/>
                  </a:ext>
                </a:extLst>
              </p:cNvPr>
              <p:cNvCxnSpPr/>
              <p:nvPr/>
            </p:nvCxnSpPr>
            <p:spPr bwMode="auto">
              <a:xfrm flipV="1">
                <a:off x="5640223" y="4055322"/>
                <a:ext cx="1689065" cy="0"/>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31" name="Straight Connector 67">
                <a:extLst>
                  <a:ext uri="{FF2B5EF4-FFF2-40B4-BE49-F238E27FC236}">
                    <a16:creationId xmlns:a16="http://schemas.microsoft.com/office/drawing/2014/main" id="{47DF9A58-596B-ED05-C2AF-8F10F272F03C}"/>
                  </a:ext>
                </a:extLst>
              </p:cNvPr>
              <p:cNvCxnSpPr/>
              <p:nvPr/>
            </p:nvCxnSpPr>
            <p:spPr bwMode="auto">
              <a:xfrm flipV="1">
                <a:off x="7340462" y="3724457"/>
                <a:ext cx="1863" cy="339954"/>
              </a:xfrm>
              <a:prstGeom prst="line">
                <a:avLst/>
              </a:prstGeom>
              <a:solidFill>
                <a:schemeClr val="accent1"/>
              </a:solidFill>
              <a:ln w="19050" cap="flat" cmpd="sng" algn="ctr">
                <a:solidFill>
                  <a:schemeClr val="accent6"/>
                </a:solidFill>
                <a:prstDash val="solid"/>
                <a:round/>
                <a:headEnd type="none" w="med" len="med"/>
                <a:tailEnd type="triangle" w="med" len="med"/>
              </a:ln>
              <a:effectLst/>
            </p:spPr>
          </p:cxnSp>
          <p:sp>
            <p:nvSpPr>
              <p:cNvPr id="32" name="Rounded Rectangle 115">
                <a:extLst>
                  <a:ext uri="{FF2B5EF4-FFF2-40B4-BE49-F238E27FC236}">
                    <a16:creationId xmlns:a16="http://schemas.microsoft.com/office/drawing/2014/main" id="{B752A314-21A6-B4F8-A382-98186DB23F64}"/>
                  </a:ext>
                </a:extLst>
              </p:cNvPr>
              <p:cNvSpPr>
                <a:spLocks noChangeArrowheads="1"/>
              </p:cNvSpPr>
              <p:nvPr/>
            </p:nvSpPr>
            <p:spPr bwMode="auto">
              <a:xfrm>
                <a:off x="7271385" y="3647234"/>
                <a:ext cx="195263" cy="73041"/>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cxnSp>
            <p:nvCxnSpPr>
              <p:cNvPr id="33" name="Straight Connector 69">
                <a:extLst>
                  <a:ext uri="{FF2B5EF4-FFF2-40B4-BE49-F238E27FC236}">
                    <a16:creationId xmlns:a16="http://schemas.microsoft.com/office/drawing/2014/main" id="{5D806A9F-3EF2-0A7A-1B7D-DAB02D3154CC}"/>
                  </a:ext>
                </a:extLst>
              </p:cNvPr>
              <p:cNvCxnSpPr/>
              <p:nvPr/>
            </p:nvCxnSpPr>
            <p:spPr bwMode="auto">
              <a:xfrm flipV="1">
                <a:off x="7411228" y="4055322"/>
                <a:ext cx="1296130" cy="7272"/>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34" name="Straight Connector 70">
                <a:extLst>
                  <a:ext uri="{FF2B5EF4-FFF2-40B4-BE49-F238E27FC236}">
                    <a16:creationId xmlns:a16="http://schemas.microsoft.com/office/drawing/2014/main" id="{9DEA2FA7-01B5-0C4B-D6BC-1E335A60E304}"/>
                  </a:ext>
                </a:extLst>
              </p:cNvPr>
              <p:cNvCxnSpPr/>
              <p:nvPr/>
            </p:nvCxnSpPr>
            <p:spPr bwMode="auto">
              <a:xfrm flipV="1">
                <a:off x="7403779" y="3749908"/>
                <a:ext cx="1863" cy="318139"/>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cxnSp>
            <p:nvCxnSpPr>
              <p:cNvPr id="35" name="Straight Connector 71">
                <a:extLst>
                  <a:ext uri="{FF2B5EF4-FFF2-40B4-BE49-F238E27FC236}">
                    <a16:creationId xmlns:a16="http://schemas.microsoft.com/office/drawing/2014/main" id="{EB1AF3C3-A7E7-ACF5-AA9B-2AB46C218332}"/>
                  </a:ext>
                </a:extLst>
              </p:cNvPr>
              <p:cNvCxnSpPr/>
              <p:nvPr/>
            </p:nvCxnSpPr>
            <p:spPr bwMode="auto">
              <a:xfrm flipH="1" flipV="1">
                <a:off x="8703634" y="4049868"/>
                <a:ext cx="1863" cy="638097"/>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sp>
            <p:nvSpPr>
              <p:cNvPr id="36" name="TextBox 76">
                <a:extLst>
                  <a:ext uri="{FF2B5EF4-FFF2-40B4-BE49-F238E27FC236}">
                    <a16:creationId xmlns:a16="http://schemas.microsoft.com/office/drawing/2014/main" id="{2030B052-DC80-44F2-F2A0-F9EB974CC967}"/>
                  </a:ext>
                </a:extLst>
              </p:cNvPr>
              <p:cNvSpPr txBox="1"/>
              <p:nvPr/>
            </p:nvSpPr>
            <p:spPr bwMode="auto">
              <a:xfrm>
                <a:off x="7474545" y="3775359"/>
                <a:ext cx="1169497" cy="338137"/>
              </a:xfrm>
              <a:prstGeom prst="rect">
                <a:avLst/>
              </a:prstGeom>
              <a:noFill/>
            </p:spPr>
            <p:txBody>
              <a:bodyPr>
                <a:spAutoFit/>
              </a:bodyPr>
              <a:lstStyle/>
              <a:p>
                <a:pPr eaLnBrk="1" hangingPunct="1">
                  <a:defRPr/>
                </a:pPr>
                <a:endParaRPr lang="en-GB" sz="1600" dirty="0">
                  <a:latin typeface="+mn-lt"/>
                </a:endParaRPr>
              </a:p>
            </p:txBody>
          </p:sp>
          <p:pic>
            <p:nvPicPr>
              <p:cNvPr id="37" name="Picture 2" descr="C:\Users\KNF54463\AppData\Local\Microsoft\Windows\Temporary Internet Files\Content.IE5\D3YKKIKB\uhr[1].png">
                <a:extLst>
                  <a:ext uri="{FF2B5EF4-FFF2-40B4-BE49-F238E27FC236}">
                    <a16:creationId xmlns:a16="http://schemas.microsoft.com/office/drawing/2014/main" id="{176EBA55-870A-B36C-5F7A-C74922E8C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700" y="3200731"/>
                <a:ext cx="409575" cy="40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C:\Users\KNF54463\AppData\Local\Microsoft\Windows\Temporary Internet Files\Content.IE5\D3YKKIKB\uhr[1].png">
                <a:extLst>
                  <a:ext uri="{FF2B5EF4-FFF2-40B4-BE49-F238E27FC236}">
                    <a16:creationId xmlns:a16="http://schemas.microsoft.com/office/drawing/2014/main" id="{053BFB73-8FB2-6E7D-494B-384AC9230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1880" y="5007066"/>
                <a:ext cx="196215" cy="19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C:\Users\KNF54463\AppData\Local\Microsoft\Windows\Temporary Internet Files\Content.IE5\D3YKKIKB\uhr[1].png">
                <a:extLst>
                  <a:ext uri="{FF2B5EF4-FFF2-40B4-BE49-F238E27FC236}">
                    <a16:creationId xmlns:a16="http://schemas.microsoft.com/office/drawing/2014/main" id="{F0DC762F-B116-3314-806D-A8E94C079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9960" y="4996906"/>
                <a:ext cx="196215" cy="19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KNF54463\AppData\Local\Microsoft\Windows\Temporary Internet Files\Content.IE5\D3YKKIKB\uhr[1].png">
                <a:extLst>
                  <a:ext uri="{FF2B5EF4-FFF2-40B4-BE49-F238E27FC236}">
                    <a16:creationId xmlns:a16="http://schemas.microsoft.com/office/drawing/2014/main" id="{3C5DBFD7-FD88-0C58-978D-AFABCDC08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960" y="4991823"/>
                <a:ext cx="196215" cy="19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75">
                <a:extLst>
                  <a:ext uri="{FF2B5EF4-FFF2-40B4-BE49-F238E27FC236}">
                    <a16:creationId xmlns:a16="http://schemas.microsoft.com/office/drawing/2014/main" id="{B532C75F-4FD5-66C8-E007-D0AA4C0C65C8}"/>
                  </a:ext>
                </a:extLst>
              </p:cNvPr>
              <p:cNvSpPr txBox="1">
                <a:spLocks noChangeArrowheads="1"/>
              </p:cNvSpPr>
              <p:nvPr/>
            </p:nvSpPr>
            <p:spPr bwMode="auto">
              <a:xfrm>
                <a:off x="6577952" y="2671787"/>
                <a:ext cx="1383712" cy="46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a:latin typeface="Lucida Grande" pitchFamily="84" charset="0"/>
                    <a:cs typeface="ヒラギノ角ゴ Pro W3"/>
                  </a:rPr>
                  <a:t>Backend</a:t>
                </a:r>
              </a:p>
            </p:txBody>
          </p:sp>
          <p:sp>
            <p:nvSpPr>
              <p:cNvPr id="42" name="Rounded Rectangle 41">
                <a:extLst>
                  <a:ext uri="{FF2B5EF4-FFF2-40B4-BE49-F238E27FC236}">
                    <a16:creationId xmlns:a16="http://schemas.microsoft.com/office/drawing/2014/main" id="{AD8208B6-D9FF-D972-F8D9-B7E220F96990}"/>
                  </a:ext>
                </a:extLst>
              </p:cNvPr>
              <p:cNvSpPr/>
              <p:nvPr/>
            </p:nvSpPr>
            <p:spPr bwMode="auto">
              <a:xfrm>
                <a:off x="6623494" y="3088178"/>
                <a:ext cx="975822" cy="53811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lgn="ctr">
                  <a:defRPr/>
                </a:pPr>
                <a:r>
                  <a:rPr lang="en-GB" sz="1400" dirty="0">
                    <a:solidFill>
                      <a:schemeClr val="tx1"/>
                    </a:solidFill>
                  </a:rPr>
                  <a:t>Master FE</a:t>
                </a:r>
              </a:p>
            </p:txBody>
          </p:sp>
          <p:grpSp>
            <p:nvGrpSpPr>
              <p:cNvPr id="43" name="Group 91">
                <a:extLst>
                  <a:ext uri="{FF2B5EF4-FFF2-40B4-BE49-F238E27FC236}">
                    <a16:creationId xmlns:a16="http://schemas.microsoft.com/office/drawing/2014/main" id="{6804D18D-72FD-231C-4091-7DCCB6BDD6AC}"/>
                  </a:ext>
                </a:extLst>
              </p:cNvPr>
              <p:cNvGrpSpPr>
                <a:grpSpLocks/>
              </p:cNvGrpSpPr>
              <p:nvPr/>
            </p:nvGrpSpPr>
            <p:grpSpPr bwMode="auto">
              <a:xfrm>
                <a:off x="8138160" y="3322320"/>
                <a:ext cx="457200" cy="254000"/>
                <a:chOff x="3149600" y="2468880"/>
                <a:chExt cx="457200" cy="254000"/>
              </a:xfrm>
            </p:grpSpPr>
            <p:cxnSp>
              <p:nvCxnSpPr>
                <p:cNvPr id="47" name="Elbow Connector 88">
                  <a:extLst>
                    <a:ext uri="{FF2B5EF4-FFF2-40B4-BE49-F238E27FC236}">
                      <a16:creationId xmlns:a16="http://schemas.microsoft.com/office/drawing/2014/main" id="{6D7C556F-F027-6486-6BFD-A136E9BFBAA0}"/>
                    </a:ext>
                  </a:extLst>
                </p:cNvPr>
                <p:cNvCxnSpPr>
                  <a:cxnSpLocks noChangeShapeType="1"/>
                </p:cNvCxnSpPr>
                <p:nvPr/>
              </p:nvCxnSpPr>
              <p:spPr bwMode="auto">
                <a:xfrm flipV="1">
                  <a:off x="3149600" y="2468880"/>
                  <a:ext cx="304800" cy="254000"/>
                </a:xfrm>
                <a:prstGeom prst="bentConnector3">
                  <a:avLst>
                    <a:gd name="adj1" fmla="val 50000"/>
                  </a:avLst>
                </a:prstGeom>
                <a:noFill/>
                <a:ln w="28575" algn="ctr">
                  <a:solidFill>
                    <a:srgbClr val="FFCC00"/>
                  </a:solidFill>
                  <a:round/>
                  <a:headEnd/>
                  <a:tailEnd/>
                </a:ln>
                <a:extLst>
                  <a:ext uri="{909E8E84-426E-40DD-AFC4-6F175D3DCCD1}">
                    <a14:hiddenFill xmlns:a14="http://schemas.microsoft.com/office/drawing/2010/main">
                      <a:noFill/>
                    </a14:hiddenFill>
                  </a:ext>
                </a:extLst>
              </p:spPr>
            </p:cxnSp>
            <p:cxnSp>
              <p:nvCxnSpPr>
                <p:cNvPr id="48" name="Elbow Connector 92">
                  <a:extLst>
                    <a:ext uri="{FF2B5EF4-FFF2-40B4-BE49-F238E27FC236}">
                      <a16:creationId xmlns:a16="http://schemas.microsoft.com/office/drawing/2014/main" id="{79ADF787-7761-D338-8690-AD1E3F9E6D56}"/>
                    </a:ext>
                  </a:extLst>
                </p:cNvPr>
                <p:cNvCxnSpPr>
                  <a:cxnSpLocks noChangeShapeType="1"/>
                </p:cNvCxnSpPr>
                <p:nvPr/>
              </p:nvCxnSpPr>
              <p:spPr bwMode="auto">
                <a:xfrm flipH="1" flipV="1">
                  <a:off x="3302000" y="2468880"/>
                  <a:ext cx="304800" cy="254000"/>
                </a:xfrm>
                <a:prstGeom prst="bentConnector3">
                  <a:avLst>
                    <a:gd name="adj1" fmla="val 50000"/>
                  </a:avLst>
                </a:prstGeom>
                <a:noFill/>
                <a:ln w="28575" algn="ctr">
                  <a:solidFill>
                    <a:srgbClr val="FFCC00"/>
                  </a:solidFill>
                  <a:round/>
                  <a:headEnd/>
                  <a:tailEnd/>
                </a:ln>
                <a:extLst>
                  <a:ext uri="{909E8E84-426E-40DD-AFC4-6F175D3DCCD1}">
                    <a14:hiddenFill xmlns:a14="http://schemas.microsoft.com/office/drawing/2010/main">
                      <a:noFill/>
                    </a14:hiddenFill>
                  </a:ext>
                </a:extLst>
              </p:spPr>
            </p:cxnSp>
          </p:grpSp>
          <p:grpSp>
            <p:nvGrpSpPr>
              <p:cNvPr id="44" name="Group 94">
                <a:extLst>
                  <a:ext uri="{FF2B5EF4-FFF2-40B4-BE49-F238E27FC236}">
                    <a16:creationId xmlns:a16="http://schemas.microsoft.com/office/drawing/2014/main" id="{78E5FA6F-2F7D-7DF6-E189-0778C7082DA5}"/>
                  </a:ext>
                </a:extLst>
              </p:cNvPr>
              <p:cNvGrpSpPr>
                <a:grpSpLocks/>
              </p:cNvGrpSpPr>
              <p:nvPr/>
            </p:nvGrpSpPr>
            <p:grpSpPr bwMode="auto">
              <a:xfrm>
                <a:off x="8564880" y="5262880"/>
                <a:ext cx="457200" cy="254000"/>
                <a:chOff x="3149600" y="2468880"/>
                <a:chExt cx="457200" cy="254000"/>
              </a:xfrm>
            </p:grpSpPr>
            <p:cxnSp>
              <p:nvCxnSpPr>
                <p:cNvPr id="45" name="Elbow Connector 95">
                  <a:extLst>
                    <a:ext uri="{FF2B5EF4-FFF2-40B4-BE49-F238E27FC236}">
                      <a16:creationId xmlns:a16="http://schemas.microsoft.com/office/drawing/2014/main" id="{BA58B232-5E66-4D5D-5E5F-3553C3C74F89}"/>
                    </a:ext>
                  </a:extLst>
                </p:cNvPr>
                <p:cNvCxnSpPr>
                  <a:cxnSpLocks noChangeShapeType="1"/>
                </p:cNvCxnSpPr>
                <p:nvPr/>
              </p:nvCxnSpPr>
              <p:spPr bwMode="auto">
                <a:xfrm flipV="1">
                  <a:off x="3149600" y="2468880"/>
                  <a:ext cx="304800" cy="254000"/>
                </a:xfrm>
                <a:prstGeom prst="bentConnector3">
                  <a:avLst>
                    <a:gd name="adj1" fmla="val 50000"/>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46" name="Elbow Connector 96">
                  <a:extLst>
                    <a:ext uri="{FF2B5EF4-FFF2-40B4-BE49-F238E27FC236}">
                      <a16:creationId xmlns:a16="http://schemas.microsoft.com/office/drawing/2014/main" id="{3252916D-085F-24D9-61C4-41E7B04EC840}"/>
                    </a:ext>
                  </a:extLst>
                </p:cNvPr>
                <p:cNvCxnSpPr>
                  <a:cxnSpLocks noChangeShapeType="1"/>
                </p:cNvCxnSpPr>
                <p:nvPr/>
              </p:nvCxnSpPr>
              <p:spPr bwMode="auto">
                <a:xfrm flipH="1" flipV="1">
                  <a:off x="3302000" y="2468880"/>
                  <a:ext cx="304800" cy="254000"/>
                </a:xfrm>
                <a:prstGeom prst="bentConnector3">
                  <a:avLst>
                    <a:gd name="adj1" fmla="val 50000"/>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grpSp>
        </p:grpSp>
        <p:grpSp>
          <p:nvGrpSpPr>
            <p:cNvPr id="7" name="Group 97">
              <a:extLst>
                <a:ext uri="{FF2B5EF4-FFF2-40B4-BE49-F238E27FC236}">
                  <a16:creationId xmlns:a16="http://schemas.microsoft.com/office/drawing/2014/main" id="{2BFA63F5-A02E-5F2F-4947-D3C415213DE9}"/>
                </a:ext>
              </a:extLst>
            </p:cNvPr>
            <p:cNvGrpSpPr>
              <a:grpSpLocks/>
            </p:cNvGrpSpPr>
            <p:nvPr/>
          </p:nvGrpSpPr>
          <p:grpSpPr bwMode="auto">
            <a:xfrm>
              <a:off x="7071833" y="3277427"/>
              <a:ext cx="457200" cy="254000"/>
              <a:chOff x="3149600" y="2468880"/>
              <a:chExt cx="457200" cy="254000"/>
            </a:xfrm>
          </p:grpSpPr>
          <p:cxnSp>
            <p:nvCxnSpPr>
              <p:cNvPr id="11" name="Elbow Connector 98">
                <a:extLst>
                  <a:ext uri="{FF2B5EF4-FFF2-40B4-BE49-F238E27FC236}">
                    <a16:creationId xmlns:a16="http://schemas.microsoft.com/office/drawing/2014/main" id="{820C4643-1D3A-698A-5C45-C70481D3BDC7}"/>
                  </a:ext>
                </a:extLst>
              </p:cNvPr>
              <p:cNvCxnSpPr/>
              <p:nvPr/>
            </p:nvCxnSpPr>
            <p:spPr bwMode="auto">
              <a:xfrm flipV="1">
                <a:off x="3149076" y="2469235"/>
                <a:ext cx="305410" cy="254512"/>
              </a:xfrm>
              <a:prstGeom prst="bentConnector3">
                <a:avLst/>
              </a:prstGeom>
              <a:solidFill>
                <a:schemeClr val="accent1"/>
              </a:solidFill>
              <a:ln w="28575" cap="flat" cmpd="sng" algn="ctr">
                <a:solidFill>
                  <a:schemeClr val="accent6"/>
                </a:solidFill>
                <a:prstDash val="solid"/>
                <a:round/>
                <a:headEnd type="none" w="med" len="med"/>
                <a:tailEnd type="none" w="med" len="med"/>
              </a:ln>
              <a:effectLst/>
            </p:spPr>
          </p:cxnSp>
          <p:cxnSp>
            <p:nvCxnSpPr>
              <p:cNvPr id="12" name="Elbow Connector 99">
                <a:extLst>
                  <a:ext uri="{FF2B5EF4-FFF2-40B4-BE49-F238E27FC236}">
                    <a16:creationId xmlns:a16="http://schemas.microsoft.com/office/drawing/2014/main" id="{D6A6B1B0-C127-5934-579C-66893E9A0888}"/>
                  </a:ext>
                </a:extLst>
              </p:cNvPr>
              <p:cNvCxnSpPr/>
              <p:nvPr/>
            </p:nvCxnSpPr>
            <p:spPr bwMode="auto">
              <a:xfrm flipH="1" flipV="1">
                <a:off x="3301781" y="2469235"/>
                <a:ext cx="305410" cy="254512"/>
              </a:xfrm>
              <a:prstGeom prst="bentConnector3">
                <a:avLst/>
              </a:prstGeom>
              <a:solidFill>
                <a:schemeClr val="accent1"/>
              </a:solidFill>
              <a:ln w="28575" cap="flat" cmpd="sng" algn="ctr">
                <a:solidFill>
                  <a:schemeClr val="accent6"/>
                </a:solidFill>
                <a:prstDash val="solid"/>
                <a:round/>
                <a:headEnd type="none" w="med" len="med"/>
                <a:tailEnd type="none" w="med" len="med"/>
              </a:ln>
              <a:effectLst/>
            </p:spPr>
          </p:cxnSp>
        </p:grpSp>
        <p:grpSp>
          <p:nvGrpSpPr>
            <p:cNvPr id="8" name="Group 100">
              <a:extLst>
                <a:ext uri="{FF2B5EF4-FFF2-40B4-BE49-F238E27FC236}">
                  <a16:creationId xmlns:a16="http://schemas.microsoft.com/office/drawing/2014/main" id="{63E651D7-17C1-0FAF-B6FD-AF345E319CEE}"/>
                </a:ext>
              </a:extLst>
            </p:cNvPr>
            <p:cNvGrpSpPr>
              <a:grpSpLocks/>
            </p:cNvGrpSpPr>
            <p:nvPr/>
          </p:nvGrpSpPr>
          <p:grpSpPr bwMode="auto">
            <a:xfrm>
              <a:off x="5708739" y="3300109"/>
              <a:ext cx="457200" cy="254000"/>
              <a:chOff x="3149600" y="2468880"/>
              <a:chExt cx="457200" cy="254000"/>
            </a:xfrm>
          </p:grpSpPr>
          <p:cxnSp>
            <p:nvCxnSpPr>
              <p:cNvPr id="9" name="Elbow Connector 101">
                <a:extLst>
                  <a:ext uri="{FF2B5EF4-FFF2-40B4-BE49-F238E27FC236}">
                    <a16:creationId xmlns:a16="http://schemas.microsoft.com/office/drawing/2014/main" id="{29262576-D66C-FF29-4DE4-20C87D5CF10B}"/>
                  </a:ext>
                </a:extLst>
              </p:cNvPr>
              <p:cNvCxnSpPr>
                <a:cxnSpLocks noChangeShapeType="1"/>
              </p:cNvCxnSpPr>
              <p:nvPr/>
            </p:nvCxnSpPr>
            <p:spPr bwMode="auto">
              <a:xfrm flipV="1">
                <a:off x="3149600" y="2468880"/>
                <a:ext cx="304800" cy="254000"/>
              </a:xfrm>
              <a:prstGeom prst="bentConnector3">
                <a:avLst>
                  <a:gd name="adj1" fmla="val 50000"/>
                </a:avLst>
              </a:prstGeom>
              <a:noFill/>
              <a:ln w="28575" algn="ctr">
                <a:solidFill>
                  <a:srgbClr val="FF6699"/>
                </a:solidFill>
                <a:round/>
                <a:headEnd/>
                <a:tailEnd/>
              </a:ln>
              <a:extLst>
                <a:ext uri="{909E8E84-426E-40DD-AFC4-6F175D3DCCD1}">
                  <a14:hiddenFill xmlns:a14="http://schemas.microsoft.com/office/drawing/2010/main">
                    <a:noFill/>
                  </a14:hiddenFill>
                </a:ext>
              </a:extLst>
            </p:spPr>
          </p:cxnSp>
          <p:cxnSp>
            <p:nvCxnSpPr>
              <p:cNvPr id="10" name="Elbow Connector 102">
                <a:extLst>
                  <a:ext uri="{FF2B5EF4-FFF2-40B4-BE49-F238E27FC236}">
                    <a16:creationId xmlns:a16="http://schemas.microsoft.com/office/drawing/2014/main" id="{8C17247D-ECF4-942B-3C4D-1E465527384C}"/>
                  </a:ext>
                </a:extLst>
              </p:cNvPr>
              <p:cNvCxnSpPr>
                <a:cxnSpLocks noChangeShapeType="1"/>
              </p:cNvCxnSpPr>
              <p:nvPr/>
            </p:nvCxnSpPr>
            <p:spPr bwMode="auto">
              <a:xfrm flipH="1" flipV="1">
                <a:off x="3302000" y="2468880"/>
                <a:ext cx="304800" cy="254000"/>
              </a:xfrm>
              <a:prstGeom prst="bentConnector3">
                <a:avLst>
                  <a:gd name="adj1" fmla="val 50000"/>
                </a:avLst>
              </a:prstGeom>
              <a:noFill/>
              <a:ln w="28575" algn="ctr">
                <a:solidFill>
                  <a:srgbClr val="FF6699"/>
                </a:solidFill>
                <a:round/>
                <a:headEnd/>
                <a:tailEnd/>
              </a:ln>
              <a:extLst>
                <a:ext uri="{909E8E84-426E-40DD-AFC4-6F175D3DCCD1}">
                  <a14:hiddenFill xmlns:a14="http://schemas.microsoft.com/office/drawing/2010/main">
                    <a:noFill/>
                  </a14:hiddenFill>
                </a:ext>
              </a:extLst>
            </p:spPr>
          </p:cxnSp>
        </p:grpSp>
      </p:grpSp>
      <p:sp>
        <p:nvSpPr>
          <p:cNvPr id="49" name="TextBox 110">
            <a:extLst>
              <a:ext uri="{FF2B5EF4-FFF2-40B4-BE49-F238E27FC236}">
                <a16:creationId xmlns:a16="http://schemas.microsoft.com/office/drawing/2014/main" id="{A62445E0-11FD-7151-599B-A5C260B9BA69}"/>
              </a:ext>
            </a:extLst>
          </p:cNvPr>
          <p:cNvSpPr txBox="1">
            <a:spLocks noChangeArrowheads="1"/>
          </p:cNvSpPr>
          <p:nvPr/>
        </p:nvSpPr>
        <p:spPr bwMode="auto">
          <a:xfrm>
            <a:off x="320202" y="5105699"/>
            <a:ext cx="78428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dirty="0">
                <a:latin typeface="Lucida Grande" pitchFamily="84" charset="0"/>
                <a:cs typeface="ヒラギノ角ゴ Pro W3"/>
              </a:rPr>
              <a:t>Based on local timestamp, FE’s emit a pulse-per-</a:t>
            </a:r>
            <a:r>
              <a:rPr lang="en-GB" altLang="en-US" dirty="0" err="1">
                <a:latin typeface="Lucida Grande" pitchFamily="84" charset="0"/>
                <a:cs typeface="ヒラギノ角ゴ Pro W3"/>
              </a:rPr>
              <a:t>millisec</a:t>
            </a:r>
            <a:endParaRPr lang="en-GB" altLang="en-US" dirty="0">
              <a:latin typeface="Lucida Grande" pitchFamily="84" charset="0"/>
              <a:cs typeface="ヒラギノ角ゴ Pro W3"/>
            </a:endParaRPr>
          </a:p>
        </p:txBody>
      </p:sp>
      <p:pic>
        <p:nvPicPr>
          <p:cNvPr id="50" name="Picture 4">
            <a:extLst>
              <a:ext uri="{FF2B5EF4-FFF2-40B4-BE49-F238E27FC236}">
                <a16:creationId xmlns:a16="http://schemas.microsoft.com/office/drawing/2014/main" id="{6862D20B-9C85-3677-1B5D-E658F76966F1}"/>
              </a:ext>
            </a:extLst>
          </p:cNvPr>
          <p:cNvPicPr>
            <a:picLocks noChangeAspect="1"/>
          </p:cNvPicPr>
          <p:nvPr/>
        </p:nvPicPr>
        <p:blipFill>
          <a:blip r:embed="rId5">
            <a:extLst>
              <a:ext uri="{28A0092B-C50C-407E-A947-70E740481C1C}">
                <a14:useLocalDpi xmlns:a14="http://schemas.microsoft.com/office/drawing/2010/main" val="0"/>
              </a:ext>
            </a:extLst>
          </a:blip>
          <a:srcRect b="7684"/>
          <a:stretch>
            <a:fillRect/>
          </a:stretch>
        </p:blipFill>
        <p:spPr bwMode="auto">
          <a:xfrm>
            <a:off x="9109465" y="1079278"/>
            <a:ext cx="2833687"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a:extLst>
              <a:ext uri="{FF2B5EF4-FFF2-40B4-BE49-F238E27FC236}">
                <a16:creationId xmlns:a16="http://schemas.microsoft.com/office/drawing/2014/main" id="{122E8A68-CDBF-2D07-7EDC-91A8FA8ABF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0563" y="1553248"/>
            <a:ext cx="4611352" cy="3416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TextBox 6">
            <a:extLst>
              <a:ext uri="{FF2B5EF4-FFF2-40B4-BE49-F238E27FC236}">
                <a16:creationId xmlns:a16="http://schemas.microsoft.com/office/drawing/2014/main" id="{2BA7D03B-69C0-4E44-7120-F8B24F000B66}"/>
              </a:ext>
            </a:extLst>
          </p:cNvPr>
          <p:cNvSpPr txBox="1">
            <a:spLocks noChangeArrowheads="1"/>
          </p:cNvSpPr>
          <p:nvPr/>
        </p:nvSpPr>
        <p:spPr bwMode="auto">
          <a:xfrm>
            <a:off x="248848" y="692298"/>
            <a:ext cx="6521785" cy="830997"/>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dirty="0">
                <a:latin typeface="Lucida Grande" pitchFamily="84" charset="0"/>
                <a:cs typeface="ヒラギノ角ゴ Pro W3"/>
              </a:rPr>
              <a:t>Stable, </a:t>
            </a:r>
            <a:r>
              <a:rPr lang="en-GB" altLang="en-US" dirty="0">
                <a:latin typeface="Lucida Grande" pitchFamily="84" charset="0"/>
                <a:cs typeface="ヒラギノ角ゴ Pro W3"/>
                <a:sym typeface="Symbol" panose="05050102010706020507" pitchFamily="18" charset="2"/>
              </a:rPr>
              <a:t>t ~ </a:t>
            </a:r>
            <a:r>
              <a:rPr lang="en-GB" altLang="en-US" dirty="0">
                <a:latin typeface="Lucida Grande" pitchFamily="84" charset="0"/>
                <a:cs typeface="ヒラギノ角ゴ Pro W3"/>
              </a:rPr>
              <a:t>10ns,  timestamp synchronisation. </a:t>
            </a:r>
          </a:p>
          <a:p>
            <a:pPr eaLnBrk="1" hangingPunct="1">
              <a:spcBef>
                <a:spcPct val="0"/>
              </a:spcBef>
              <a:buFontTx/>
              <a:buNone/>
            </a:pPr>
            <a:r>
              <a:rPr lang="en-GB" altLang="en-US" sz="1600" dirty="0">
                <a:latin typeface="Lucida Grande" pitchFamily="84" charset="0"/>
                <a:cs typeface="ヒラギノ角ゴ Pro W3"/>
              </a:rPr>
              <a:t>50ns worst case with 16 devices in the chain</a:t>
            </a:r>
            <a:r>
              <a:rPr lang="en-GB" altLang="en-US" dirty="0">
                <a:latin typeface="Lucida Grande" pitchFamily="84" charset="0"/>
                <a:cs typeface="ヒラギノ角ゴ Pro W3"/>
              </a:rPr>
              <a:t> </a:t>
            </a:r>
          </a:p>
        </p:txBody>
      </p:sp>
      <p:sp>
        <p:nvSpPr>
          <p:cNvPr id="55" name="TextBox 1">
            <a:extLst>
              <a:ext uri="{FF2B5EF4-FFF2-40B4-BE49-F238E27FC236}">
                <a16:creationId xmlns:a16="http://schemas.microsoft.com/office/drawing/2014/main" id="{EA296EEB-D4B0-4878-409C-5330BDCE0E3D}"/>
              </a:ext>
            </a:extLst>
          </p:cNvPr>
          <p:cNvSpPr txBox="1">
            <a:spLocks noChangeArrowheads="1"/>
          </p:cNvSpPr>
          <p:nvPr/>
        </p:nvSpPr>
        <p:spPr bwMode="auto">
          <a:xfrm>
            <a:off x="75315" y="5738161"/>
            <a:ext cx="9153525" cy="553998"/>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600" dirty="0">
                <a:latin typeface="Lucida Grande" pitchFamily="84" charset="0"/>
                <a:cs typeface="ヒラギノ角ゴ Pro W3"/>
              </a:rPr>
              <a:t>(</a:t>
            </a:r>
            <a:r>
              <a:rPr lang="en-GB" altLang="en-US" sz="1400" dirty="0" err="1">
                <a:latin typeface="Lucida Grande" pitchFamily="84" charset="0"/>
                <a:cs typeface="ヒラギノ角ゴ Pro W3"/>
              </a:rPr>
              <a:t>Gahl</a:t>
            </a:r>
            <a:r>
              <a:rPr lang="en-GB" altLang="en-US" sz="1400" dirty="0">
                <a:latin typeface="Lucida Grande" pitchFamily="84" charset="0"/>
                <a:cs typeface="ヒラギノ角ゴ Pro W3"/>
              </a:rPr>
              <a:t> et al. </a:t>
            </a:r>
            <a:r>
              <a:rPr lang="en-US" altLang="en-US" sz="1400" i="1" dirty="0">
                <a:latin typeface="Lucida Grande" pitchFamily="84" charset="0"/>
                <a:cs typeface="ヒラギノ角ゴ Pro W3"/>
              </a:rPr>
              <a:t>Hardware Aspects, Modularity and Integration of an Event Mode Data Acquisition and Instrument Control for the </a:t>
            </a:r>
            <a:r>
              <a:rPr lang="en-GB" altLang="en-US" sz="1400" i="1" dirty="0">
                <a:latin typeface="Lucida Grande" pitchFamily="84" charset="0"/>
                <a:cs typeface="ヒラギノ角ゴ Pro W3"/>
              </a:rPr>
              <a:t>European Spallation Source (ESS), </a:t>
            </a:r>
            <a:r>
              <a:rPr lang="en-GB" altLang="en-US" sz="1400" dirty="0">
                <a:latin typeface="Lucida Grande" pitchFamily="84" charset="0"/>
                <a:cs typeface="ヒラギノ角ゴ Pro W3"/>
              </a:rPr>
              <a:t>2014, </a:t>
            </a:r>
            <a:r>
              <a:rPr lang="en-GB" altLang="en-US" sz="1400" dirty="0" err="1">
                <a:latin typeface="Lucida Grande" pitchFamily="84" charset="0"/>
                <a:cs typeface="ヒラギノ角ゴ Pro W3"/>
              </a:rPr>
              <a:t>arXiv</a:t>
            </a:r>
            <a:r>
              <a:rPr lang="en-GB" altLang="en-US" sz="1400" dirty="0">
                <a:latin typeface="Lucida Grande" pitchFamily="84" charset="0"/>
                <a:cs typeface="ヒラギノ角ゴ Pro W3"/>
              </a:rPr>
              <a:t>: 1507.01838v1</a:t>
            </a:r>
            <a:r>
              <a:rPr lang="en-GB" altLang="en-US" sz="1400" i="1" dirty="0">
                <a:latin typeface="Lucida Grande" pitchFamily="84" charset="0"/>
                <a:cs typeface="ヒラギノ角ゴ Pro W3"/>
              </a:rPr>
              <a:t>)</a:t>
            </a:r>
          </a:p>
        </p:txBody>
      </p:sp>
    </p:spTree>
    <p:extLst>
      <p:ext uri="{BB962C8B-B14F-4D97-AF65-F5344CB8AC3E}">
        <p14:creationId xmlns:p14="http://schemas.microsoft.com/office/powerpoint/2010/main" val="3719092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R5560 – LOKI POSITION SENSING FIRMWARE</a:t>
            </a:r>
          </a:p>
        </p:txBody>
      </p:sp>
      <p:pic>
        <p:nvPicPr>
          <p:cNvPr id="3" name="Picture 3">
            <a:extLst>
              <a:ext uri="{FF2B5EF4-FFF2-40B4-BE49-F238E27FC236}">
                <a16:creationId xmlns:a16="http://schemas.microsoft.com/office/drawing/2014/main" id="{52005654-40B2-4F4D-908B-749298671366}"/>
              </a:ext>
            </a:extLst>
          </p:cNvPr>
          <p:cNvPicPr/>
          <p:nvPr/>
        </p:nvPicPr>
        <p:blipFill rotWithShape="1">
          <a:blip r:embed="rId2" cstate="print"/>
          <a:srcRect l="50737" t="27786" r="16280" b="24514"/>
          <a:stretch/>
        </p:blipFill>
        <p:spPr>
          <a:xfrm>
            <a:off x="2376237" y="911631"/>
            <a:ext cx="1883870" cy="2047240"/>
          </a:xfrm>
          <a:prstGeom prst="rect">
            <a:avLst/>
          </a:prstGeom>
        </p:spPr>
      </p:pic>
      <p:sp>
        <p:nvSpPr>
          <p:cNvPr id="4" name="TextBox 4">
            <a:extLst>
              <a:ext uri="{FF2B5EF4-FFF2-40B4-BE49-F238E27FC236}">
                <a16:creationId xmlns:a16="http://schemas.microsoft.com/office/drawing/2014/main" id="{199C1DA4-04D4-4B4F-8D3D-134A5E436582}"/>
              </a:ext>
            </a:extLst>
          </p:cNvPr>
          <p:cNvSpPr txBox="1"/>
          <p:nvPr/>
        </p:nvSpPr>
        <p:spPr>
          <a:xfrm>
            <a:off x="4404868" y="1412511"/>
            <a:ext cx="7212552"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 and D signals on the same Ethernet cable: twisted pair 1 and 2 or 3 and 4</a:t>
            </a:r>
          </a:p>
        </p:txBody>
      </p:sp>
      <p:sp>
        <p:nvSpPr>
          <p:cNvPr id="5" name="TextBox 5">
            <a:extLst>
              <a:ext uri="{FF2B5EF4-FFF2-40B4-BE49-F238E27FC236}">
                <a16:creationId xmlns:a16="http://schemas.microsoft.com/office/drawing/2014/main" id="{C765812E-D699-424A-9410-B03BA4E2E75E}"/>
              </a:ext>
            </a:extLst>
          </p:cNvPr>
          <p:cNvSpPr txBox="1"/>
          <p:nvPr/>
        </p:nvSpPr>
        <p:spPr>
          <a:xfrm>
            <a:off x="4404868" y="1728811"/>
            <a:ext cx="7185300"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B and C signals on the same Ethernet cable: twisted pair 1 and 2 or 3 and 4</a:t>
            </a:r>
          </a:p>
        </p:txBody>
      </p:sp>
      <p:sp>
        <p:nvSpPr>
          <p:cNvPr id="8" name="Rectangle 10">
            <a:extLst>
              <a:ext uri="{FF2B5EF4-FFF2-40B4-BE49-F238E27FC236}">
                <a16:creationId xmlns:a16="http://schemas.microsoft.com/office/drawing/2014/main" id="{13417C97-7FA9-4435-8DDD-CDBFEB537452}"/>
              </a:ext>
            </a:extLst>
          </p:cNvPr>
          <p:cNvSpPr/>
          <p:nvPr/>
        </p:nvSpPr>
        <p:spPr>
          <a:xfrm>
            <a:off x="6178755" y="4552183"/>
            <a:ext cx="790113" cy="1394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dirty="0"/>
              <a:t>Σ</a:t>
            </a:r>
          </a:p>
        </p:txBody>
      </p:sp>
      <p:sp>
        <p:nvSpPr>
          <p:cNvPr id="10" name="Rectangle 11">
            <a:extLst>
              <a:ext uri="{FF2B5EF4-FFF2-40B4-BE49-F238E27FC236}">
                <a16:creationId xmlns:a16="http://schemas.microsoft.com/office/drawing/2014/main" id="{658267CA-D202-4F6C-A7E6-9FA06F17D5BD}"/>
              </a:ext>
            </a:extLst>
          </p:cNvPr>
          <p:cNvSpPr/>
          <p:nvPr/>
        </p:nvSpPr>
        <p:spPr>
          <a:xfrm>
            <a:off x="7179567" y="4689804"/>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t>Self trigger</a:t>
            </a:r>
          </a:p>
        </p:txBody>
      </p:sp>
      <p:sp>
        <p:nvSpPr>
          <p:cNvPr id="12" name="Rectangle 12">
            <a:extLst>
              <a:ext uri="{FF2B5EF4-FFF2-40B4-BE49-F238E27FC236}">
                <a16:creationId xmlns:a16="http://schemas.microsoft.com/office/drawing/2014/main" id="{7665A630-53DD-4B0D-9C48-88E4AE00DEC6}"/>
              </a:ext>
            </a:extLst>
          </p:cNvPr>
          <p:cNvSpPr/>
          <p:nvPr/>
        </p:nvSpPr>
        <p:spPr>
          <a:xfrm>
            <a:off x="8304666" y="4689804"/>
            <a:ext cx="105644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t>Peak </a:t>
            </a:r>
          </a:p>
          <a:p>
            <a:pPr algn="ctr"/>
            <a:r>
              <a:rPr lang="en-GB" dirty="0"/>
              <a:t>Finder on the </a:t>
            </a:r>
            <a:r>
              <a:rPr lang="el-GR" dirty="0"/>
              <a:t>Σ</a:t>
            </a:r>
            <a:endParaRPr lang="en-GB" dirty="0"/>
          </a:p>
        </p:txBody>
      </p:sp>
      <p:sp>
        <p:nvSpPr>
          <p:cNvPr id="13" name="Rectangle 15">
            <a:extLst>
              <a:ext uri="{FF2B5EF4-FFF2-40B4-BE49-F238E27FC236}">
                <a16:creationId xmlns:a16="http://schemas.microsoft.com/office/drawing/2014/main" id="{D137B654-CA62-43A8-9052-973E2E1B12F7}"/>
              </a:ext>
            </a:extLst>
          </p:cNvPr>
          <p:cNvSpPr/>
          <p:nvPr/>
        </p:nvSpPr>
        <p:spPr>
          <a:xfrm>
            <a:off x="9298667" y="2883684"/>
            <a:ext cx="1331651" cy="1688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t>Amplitudes @ peak of </a:t>
            </a:r>
            <a:r>
              <a:rPr lang="el-GR" dirty="0"/>
              <a:t>Σ</a:t>
            </a:r>
            <a:endParaRPr lang="en-GB" dirty="0"/>
          </a:p>
        </p:txBody>
      </p:sp>
      <p:grpSp>
        <p:nvGrpSpPr>
          <p:cNvPr id="14" name="Group 52">
            <a:extLst>
              <a:ext uri="{FF2B5EF4-FFF2-40B4-BE49-F238E27FC236}">
                <a16:creationId xmlns:a16="http://schemas.microsoft.com/office/drawing/2014/main" id="{0870F3BC-AB1A-43A7-BB0D-8AA0F70351EC}"/>
              </a:ext>
            </a:extLst>
          </p:cNvPr>
          <p:cNvGrpSpPr/>
          <p:nvPr/>
        </p:nvGrpSpPr>
        <p:grpSpPr>
          <a:xfrm>
            <a:off x="483141" y="3031281"/>
            <a:ext cx="5078799" cy="2721655"/>
            <a:chOff x="834500" y="3959439"/>
            <a:chExt cx="5078799" cy="2721655"/>
          </a:xfrm>
        </p:grpSpPr>
        <p:sp>
          <p:nvSpPr>
            <p:cNvPr id="29" name="Rectangle 6">
              <a:extLst>
                <a:ext uri="{FF2B5EF4-FFF2-40B4-BE49-F238E27FC236}">
                  <a16:creationId xmlns:a16="http://schemas.microsoft.com/office/drawing/2014/main" id="{E8E06277-803D-4F00-9777-20A7CE291D28}"/>
                </a:ext>
              </a:extLst>
            </p:cNvPr>
            <p:cNvSpPr/>
            <p:nvPr/>
          </p:nvSpPr>
          <p:spPr>
            <a:xfrm>
              <a:off x="1524156" y="3959439"/>
              <a:ext cx="1660125" cy="62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dirty="0"/>
                <a:t>2xIntegration</a:t>
              </a:r>
            </a:p>
          </p:txBody>
        </p:sp>
        <p:sp>
          <p:nvSpPr>
            <p:cNvPr id="30" name="Rectangle 7">
              <a:extLst>
                <a:ext uri="{FF2B5EF4-FFF2-40B4-BE49-F238E27FC236}">
                  <a16:creationId xmlns:a16="http://schemas.microsoft.com/office/drawing/2014/main" id="{EBAA306A-0B70-4CC9-8506-4BB1D98DAA27}"/>
                </a:ext>
              </a:extLst>
            </p:cNvPr>
            <p:cNvSpPr/>
            <p:nvPr/>
          </p:nvSpPr>
          <p:spPr>
            <a:xfrm>
              <a:off x="1524156" y="4804298"/>
              <a:ext cx="1660125" cy="62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dirty="0"/>
                <a:t>2xIntegration</a:t>
              </a:r>
            </a:p>
          </p:txBody>
        </p:sp>
        <p:sp>
          <p:nvSpPr>
            <p:cNvPr id="31" name="Rectangle 8">
              <a:extLst>
                <a:ext uri="{FF2B5EF4-FFF2-40B4-BE49-F238E27FC236}">
                  <a16:creationId xmlns:a16="http://schemas.microsoft.com/office/drawing/2014/main" id="{104AF13F-6E32-4892-92D2-102D35D147F6}"/>
                </a:ext>
              </a:extLst>
            </p:cNvPr>
            <p:cNvSpPr/>
            <p:nvPr/>
          </p:nvSpPr>
          <p:spPr>
            <a:xfrm>
              <a:off x="3538088" y="4805778"/>
              <a:ext cx="1799211" cy="62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dirty="0"/>
                <a:t>1xDifferentiation</a:t>
              </a:r>
            </a:p>
          </p:txBody>
        </p:sp>
        <p:sp>
          <p:nvSpPr>
            <p:cNvPr id="32" name="Rectangle 9">
              <a:extLst>
                <a:ext uri="{FF2B5EF4-FFF2-40B4-BE49-F238E27FC236}">
                  <a16:creationId xmlns:a16="http://schemas.microsoft.com/office/drawing/2014/main" id="{E7F6D1D0-AA37-48E4-8C82-ED147265B6FE}"/>
                </a:ext>
              </a:extLst>
            </p:cNvPr>
            <p:cNvSpPr/>
            <p:nvPr/>
          </p:nvSpPr>
          <p:spPr>
            <a:xfrm>
              <a:off x="3557322" y="3981631"/>
              <a:ext cx="1779977" cy="62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dirty="0"/>
                <a:t>1xDifferentiation</a:t>
              </a:r>
            </a:p>
          </p:txBody>
        </p:sp>
        <p:sp>
          <p:nvSpPr>
            <p:cNvPr id="33" name="TextBox 16">
              <a:extLst>
                <a:ext uri="{FF2B5EF4-FFF2-40B4-BE49-F238E27FC236}">
                  <a16:creationId xmlns:a16="http://schemas.microsoft.com/office/drawing/2014/main" id="{F53ED938-F966-4AB7-ABC2-9F5FAB431F3F}"/>
                </a:ext>
              </a:extLst>
            </p:cNvPr>
            <p:cNvSpPr txBox="1"/>
            <p:nvPr/>
          </p:nvSpPr>
          <p:spPr>
            <a:xfrm>
              <a:off x="834500" y="4012707"/>
              <a:ext cx="327334" cy="646331"/>
            </a:xfrm>
            <a:prstGeom prst="rect">
              <a:avLst/>
            </a:prstGeom>
            <a:noFill/>
            <a:ln>
              <a:solidFill>
                <a:schemeClr val="tx1"/>
              </a:solidFill>
            </a:ln>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a:t>
              </a:r>
            </a:p>
            <a:p>
              <a:r>
                <a:rPr lang="en-GB" dirty="0"/>
                <a:t>D</a:t>
              </a:r>
            </a:p>
          </p:txBody>
        </p:sp>
        <p:sp>
          <p:nvSpPr>
            <p:cNvPr id="34" name="TextBox 17">
              <a:extLst>
                <a:ext uri="{FF2B5EF4-FFF2-40B4-BE49-F238E27FC236}">
                  <a16:creationId xmlns:a16="http://schemas.microsoft.com/office/drawing/2014/main" id="{E037B3F5-64D4-4A48-B896-B704DBD1ADA6}"/>
                </a:ext>
              </a:extLst>
            </p:cNvPr>
            <p:cNvSpPr txBox="1"/>
            <p:nvPr/>
          </p:nvSpPr>
          <p:spPr>
            <a:xfrm>
              <a:off x="834500" y="4759914"/>
              <a:ext cx="309700" cy="646331"/>
            </a:xfrm>
            <a:prstGeom prst="rect">
              <a:avLst/>
            </a:prstGeom>
            <a:noFill/>
            <a:ln>
              <a:solidFill>
                <a:schemeClr val="tx1"/>
              </a:solidFill>
            </a:ln>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B</a:t>
              </a:r>
            </a:p>
            <a:p>
              <a:r>
                <a:rPr lang="en-GB" dirty="0"/>
                <a:t>C</a:t>
              </a:r>
            </a:p>
          </p:txBody>
        </p:sp>
        <p:grpSp>
          <p:nvGrpSpPr>
            <p:cNvPr id="35" name="Group 29">
              <a:extLst>
                <a:ext uri="{FF2B5EF4-FFF2-40B4-BE49-F238E27FC236}">
                  <a16:creationId xmlns:a16="http://schemas.microsoft.com/office/drawing/2014/main" id="{E1F991C1-226B-4CEF-9301-61159578D326}"/>
                </a:ext>
              </a:extLst>
            </p:cNvPr>
            <p:cNvGrpSpPr/>
            <p:nvPr/>
          </p:nvGrpSpPr>
          <p:grpSpPr>
            <a:xfrm>
              <a:off x="1159996" y="4123676"/>
              <a:ext cx="395732" cy="1120046"/>
              <a:chOff x="1148979" y="4123676"/>
              <a:chExt cx="395732" cy="1120046"/>
            </a:xfrm>
          </p:grpSpPr>
          <p:cxnSp>
            <p:nvCxnSpPr>
              <p:cNvPr id="49" name="Straight Arrow Connector 19">
                <a:extLst>
                  <a:ext uri="{FF2B5EF4-FFF2-40B4-BE49-F238E27FC236}">
                    <a16:creationId xmlns:a16="http://schemas.microsoft.com/office/drawing/2014/main" id="{860CFC7B-0722-4CD5-BFE2-5CCE053FEC94}"/>
                  </a:ext>
                </a:extLst>
              </p:cNvPr>
              <p:cNvCxnSpPr/>
              <p:nvPr/>
            </p:nvCxnSpPr>
            <p:spPr>
              <a:xfrm>
                <a:off x="1161834" y="4123676"/>
                <a:ext cx="382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20">
                <a:extLst>
                  <a:ext uri="{FF2B5EF4-FFF2-40B4-BE49-F238E27FC236}">
                    <a16:creationId xmlns:a16="http://schemas.microsoft.com/office/drawing/2014/main" id="{E4AC3E5B-1856-4125-8866-0C06C2DAC008}"/>
                  </a:ext>
                </a:extLst>
              </p:cNvPr>
              <p:cNvCxnSpPr/>
              <p:nvPr/>
            </p:nvCxnSpPr>
            <p:spPr>
              <a:xfrm>
                <a:off x="1161834" y="4430314"/>
                <a:ext cx="382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21">
                <a:extLst>
                  <a:ext uri="{FF2B5EF4-FFF2-40B4-BE49-F238E27FC236}">
                    <a16:creationId xmlns:a16="http://schemas.microsoft.com/office/drawing/2014/main" id="{36F214A7-5039-4E42-BC63-DC6AF77E415D}"/>
                  </a:ext>
                </a:extLst>
              </p:cNvPr>
              <p:cNvCxnSpPr/>
              <p:nvPr/>
            </p:nvCxnSpPr>
            <p:spPr>
              <a:xfrm>
                <a:off x="1148979" y="4937084"/>
                <a:ext cx="382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22">
                <a:extLst>
                  <a:ext uri="{FF2B5EF4-FFF2-40B4-BE49-F238E27FC236}">
                    <a16:creationId xmlns:a16="http://schemas.microsoft.com/office/drawing/2014/main" id="{F2D9A5C6-BA07-4893-9DF7-F4C23D9A4349}"/>
                  </a:ext>
                </a:extLst>
              </p:cNvPr>
              <p:cNvCxnSpPr/>
              <p:nvPr/>
            </p:nvCxnSpPr>
            <p:spPr>
              <a:xfrm>
                <a:off x="1148979" y="5243722"/>
                <a:ext cx="382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0">
              <a:extLst>
                <a:ext uri="{FF2B5EF4-FFF2-40B4-BE49-F238E27FC236}">
                  <a16:creationId xmlns:a16="http://schemas.microsoft.com/office/drawing/2014/main" id="{06AD3426-BD09-4ECD-B4F6-1272F8FF4CBE}"/>
                </a:ext>
              </a:extLst>
            </p:cNvPr>
            <p:cNvGrpSpPr/>
            <p:nvPr/>
          </p:nvGrpSpPr>
          <p:grpSpPr>
            <a:xfrm>
              <a:off x="3185260" y="4121838"/>
              <a:ext cx="395732" cy="1120046"/>
              <a:chOff x="1148979" y="4123676"/>
              <a:chExt cx="395732" cy="1120046"/>
            </a:xfrm>
          </p:grpSpPr>
          <p:cxnSp>
            <p:nvCxnSpPr>
              <p:cNvPr id="45" name="Straight Arrow Connector 31">
                <a:extLst>
                  <a:ext uri="{FF2B5EF4-FFF2-40B4-BE49-F238E27FC236}">
                    <a16:creationId xmlns:a16="http://schemas.microsoft.com/office/drawing/2014/main" id="{676C57A1-065E-4C44-AB72-B24EB5069B09}"/>
                  </a:ext>
                </a:extLst>
              </p:cNvPr>
              <p:cNvCxnSpPr/>
              <p:nvPr/>
            </p:nvCxnSpPr>
            <p:spPr>
              <a:xfrm>
                <a:off x="1161834" y="4123676"/>
                <a:ext cx="382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32">
                <a:extLst>
                  <a:ext uri="{FF2B5EF4-FFF2-40B4-BE49-F238E27FC236}">
                    <a16:creationId xmlns:a16="http://schemas.microsoft.com/office/drawing/2014/main" id="{8D8D4863-BD0D-4D65-B748-F924B8FA0CC1}"/>
                  </a:ext>
                </a:extLst>
              </p:cNvPr>
              <p:cNvCxnSpPr/>
              <p:nvPr/>
            </p:nvCxnSpPr>
            <p:spPr>
              <a:xfrm>
                <a:off x="1161834" y="4430314"/>
                <a:ext cx="382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33">
                <a:extLst>
                  <a:ext uri="{FF2B5EF4-FFF2-40B4-BE49-F238E27FC236}">
                    <a16:creationId xmlns:a16="http://schemas.microsoft.com/office/drawing/2014/main" id="{AEDFE0CB-50B9-4803-99EA-9AE6B8DC320B}"/>
                  </a:ext>
                </a:extLst>
              </p:cNvPr>
              <p:cNvCxnSpPr/>
              <p:nvPr/>
            </p:nvCxnSpPr>
            <p:spPr>
              <a:xfrm>
                <a:off x="1148979" y="4937084"/>
                <a:ext cx="382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34">
                <a:extLst>
                  <a:ext uri="{FF2B5EF4-FFF2-40B4-BE49-F238E27FC236}">
                    <a16:creationId xmlns:a16="http://schemas.microsoft.com/office/drawing/2014/main" id="{1DB1C081-7521-4861-B59A-DFFA7AFDC7F9}"/>
                  </a:ext>
                </a:extLst>
              </p:cNvPr>
              <p:cNvCxnSpPr/>
              <p:nvPr/>
            </p:nvCxnSpPr>
            <p:spPr>
              <a:xfrm>
                <a:off x="1148979" y="5243722"/>
                <a:ext cx="382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7" name="Straight Connector 40">
              <a:extLst>
                <a:ext uri="{FF2B5EF4-FFF2-40B4-BE49-F238E27FC236}">
                  <a16:creationId xmlns:a16="http://schemas.microsoft.com/office/drawing/2014/main" id="{906711A7-8F0F-43C4-97D1-ECB408CDFBFE}"/>
                </a:ext>
              </a:extLst>
            </p:cNvPr>
            <p:cNvCxnSpPr/>
            <p:nvPr/>
          </p:nvCxnSpPr>
          <p:spPr>
            <a:xfrm>
              <a:off x="5337299" y="4177962"/>
              <a:ext cx="576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42">
              <a:extLst>
                <a:ext uri="{FF2B5EF4-FFF2-40B4-BE49-F238E27FC236}">
                  <a16:creationId xmlns:a16="http://schemas.microsoft.com/office/drawing/2014/main" id="{F9A80F22-7878-4E6C-9633-09AB4F8B243B}"/>
                </a:ext>
              </a:extLst>
            </p:cNvPr>
            <p:cNvCxnSpPr/>
            <p:nvPr/>
          </p:nvCxnSpPr>
          <p:spPr>
            <a:xfrm>
              <a:off x="5337299" y="4407481"/>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43">
              <a:extLst>
                <a:ext uri="{FF2B5EF4-FFF2-40B4-BE49-F238E27FC236}">
                  <a16:creationId xmlns:a16="http://schemas.microsoft.com/office/drawing/2014/main" id="{67662A09-6987-4F9C-A85A-A41BAC648520}"/>
                </a:ext>
              </a:extLst>
            </p:cNvPr>
            <p:cNvCxnSpPr/>
            <p:nvPr/>
          </p:nvCxnSpPr>
          <p:spPr>
            <a:xfrm>
              <a:off x="5324444" y="5024425"/>
              <a:ext cx="288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44">
              <a:extLst>
                <a:ext uri="{FF2B5EF4-FFF2-40B4-BE49-F238E27FC236}">
                  <a16:creationId xmlns:a16="http://schemas.microsoft.com/office/drawing/2014/main" id="{AA1B6AAD-2EE4-4C2B-9BF5-27B32BFAD1F4}"/>
                </a:ext>
              </a:extLst>
            </p:cNvPr>
            <p:cNvCxnSpPr/>
            <p:nvPr/>
          </p:nvCxnSpPr>
          <p:spPr>
            <a:xfrm>
              <a:off x="5324444" y="5253944"/>
              <a:ext cx="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7">
              <a:extLst>
                <a:ext uri="{FF2B5EF4-FFF2-40B4-BE49-F238E27FC236}">
                  <a16:creationId xmlns:a16="http://schemas.microsoft.com/office/drawing/2014/main" id="{3562E8B6-79EC-43DA-9B91-A4C27F9F7E72}"/>
                </a:ext>
              </a:extLst>
            </p:cNvPr>
            <p:cNvCxnSpPr/>
            <p:nvPr/>
          </p:nvCxnSpPr>
          <p:spPr>
            <a:xfrm flipH="1">
              <a:off x="5913299" y="4177962"/>
              <a:ext cx="0" cy="144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9">
              <a:extLst>
                <a:ext uri="{FF2B5EF4-FFF2-40B4-BE49-F238E27FC236}">
                  <a16:creationId xmlns:a16="http://schemas.microsoft.com/office/drawing/2014/main" id="{E500CBBC-054C-486F-B1B6-EA6ACD2F3745}"/>
                </a:ext>
              </a:extLst>
            </p:cNvPr>
            <p:cNvCxnSpPr/>
            <p:nvPr/>
          </p:nvCxnSpPr>
          <p:spPr>
            <a:xfrm flipH="1">
              <a:off x="5769299" y="4407481"/>
              <a:ext cx="0" cy="144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50">
              <a:extLst>
                <a:ext uri="{FF2B5EF4-FFF2-40B4-BE49-F238E27FC236}">
                  <a16:creationId xmlns:a16="http://schemas.microsoft.com/office/drawing/2014/main" id="{82A3295D-D1E8-494B-9FCA-E7DDF67831D5}"/>
                </a:ext>
              </a:extLst>
            </p:cNvPr>
            <p:cNvCxnSpPr/>
            <p:nvPr/>
          </p:nvCxnSpPr>
          <p:spPr>
            <a:xfrm flipH="1">
              <a:off x="5613225" y="5011575"/>
              <a:ext cx="0" cy="144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51">
              <a:extLst>
                <a:ext uri="{FF2B5EF4-FFF2-40B4-BE49-F238E27FC236}">
                  <a16:creationId xmlns:a16="http://schemas.microsoft.com/office/drawing/2014/main" id="{8665A19C-53B8-4FB7-B977-8F11B079306E}"/>
                </a:ext>
              </a:extLst>
            </p:cNvPr>
            <p:cNvCxnSpPr/>
            <p:nvPr/>
          </p:nvCxnSpPr>
          <p:spPr>
            <a:xfrm flipH="1">
              <a:off x="5479185" y="5241094"/>
              <a:ext cx="0" cy="144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Straight Arrow Connector 54">
            <a:extLst>
              <a:ext uri="{FF2B5EF4-FFF2-40B4-BE49-F238E27FC236}">
                <a16:creationId xmlns:a16="http://schemas.microsoft.com/office/drawing/2014/main" id="{7D325FEB-081F-468B-92C9-38BBCAA11608}"/>
              </a:ext>
            </a:extLst>
          </p:cNvPr>
          <p:cNvCxnSpPr/>
          <p:nvPr/>
        </p:nvCxnSpPr>
        <p:spPr>
          <a:xfrm>
            <a:off x="5561939" y="4689804"/>
            <a:ext cx="648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55">
            <a:extLst>
              <a:ext uri="{FF2B5EF4-FFF2-40B4-BE49-F238E27FC236}">
                <a16:creationId xmlns:a16="http://schemas.microsoft.com/office/drawing/2014/main" id="{20FF8ED2-D9EB-4DAD-803A-0789767E1B9C}"/>
              </a:ext>
            </a:extLst>
          </p:cNvPr>
          <p:cNvCxnSpPr/>
          <p:nvPr/>
        </p:nvCxnSpPr>
        <p:spPr>
          <a:xfrm>
            <a:off x="5405864" y="4897290"/>
            <a:ext cx="79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56">
            <a:extLst>
              <a:ext uri="{FF2B5EF4-FFF2-40B4-BE49-F238E27FC236}">
                <a16:creationId xmlns:a16="http://schemas.microsoft.com/office/drawing/2014/main" id="{A8C24C92-0113-420D-A166-ACC3D8F09DA0}"/>
              </a:ext>
            </a:extLst>
          </p:cNvPr>
          <p:cNvCxnSpPr/>
          <p:nvPr/>
        </p:nvCxnSpPr>
        <p:spPr>
          <a:xfrm>
            <a:off x="5262643" y="5525248"/>
            <a:ext cx="936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57">
            <a:extLst>
              <a:ext uri="{FF2B5EF4-FFF2-40B4-BE49-F238E27FC236}">
                <a16:creationId xmlns:a16="http://schemas.microsoft.com/office/drawing/2014/main" id="{A34CD439-E84B-46D0-B732-0D5A2365BA21}"/>
              </a:ext>
            </a:extLst>
          </p:cNvPr>
          <p:cNvCxnSpPr/>
          <p:nvPr/>
        </p:nvCxnSpPr>
        <p:spPr>
          <a:xfrm>
            <a:off x="5108413" y="5745585"/>
            <a:ext cx="1080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59">
            <a:extLst>
              <a:ext uri="{FF2B5EF4-FFF2-40B4-BE49-F238E27FC236}">
                <a16:creationId xmlns:a16="http://schemas.microsoft.com/office/drawing/2014/main" id="{11EE279E-B309-49C0-A2AD-2EEA844A3D2C}"/>
              </a:ext>
            </a:extLst>
          </p:cNvPr>
          <p:cNvCxnSpPr>
            <a:stCxn id="8" idx="3"/>
          </p:cNvCxnSpPr>
          <p:nvPr/>
        </p:nvCxnSpPr>
        <p:spPr>
          <a:xfrm>
            <a:off x="6968868" y="5249276"/>
            <a:ext cx="2106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60">
            <a:extLst>
              <a:ext uri="{FF2B5EF4-FFF2-40B4-BE49-F238E27FC236}">
                <a16:creationId xmlns:a16="http://schemas.microsoft.com/office/drawing/2014/main" id="{39A2FEA4-5AB5-4B59-AF46-40E464E4CC11}"/>
              </a:ext>
            </a:extLst>
          </p:cNvPr>
          <p:cNvCxnSpPr/>
          <p:nvPr/>
        </p:nvCxnSpPr>
        <p:spPr>
          <a:xfrm>
            <a:off x="8101770" y="5247438"/>
            <a:ext cx="2106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62">
            <a:extLst>
              <a:ext uri="{FF2B5EF4-FFF2-40B4-BE49-F238E27FC236}">
                <a16:creationId xmlns:a16="http://schemas.microsoft.com/office/drawing/2014/main" id="{86D96500-4900-4DC5-98A7-CA1BC13555D2}"/>
              </a:ext>
            </a:extLst>
          </p:cNvPr>
          <p:cNvCxnSpPr>
            <a:stCxn id="12" idx="3"/>
            <a:endCxn id="13" idx="2"/>
          </p:cNvCxnSpPr>
          <p:nvPr/>
        </p:nvCxnSpPr>
        <p:spPr>
          <a:xfrm flipV="1">
            <a:off x="9361113" y="4572632"/>
            <a:ext cx="603380" cy="574372"/>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64">
            <a:extLst>
              <a:ext uri="{FF2B5EF4-FFF2-40B4-BE49-F238E27FC236}">
                <a16:creationId xmlns:a16="http://schemas.microsoft.com/office/drawing/2014/main" id="{B9A1E9F0-C9F6-49A0-8E96-E78A20319F17}"/>
              </a:ext>
            </a:extLst>
          </p:cNvPr>
          <p:cNvCxnSpPr/>
          <p:nvPr/>
        </p:nvCxnSpPr>
        <p:spPr>
          <a:xfrm>
            <a:off x="5561939" y="3249804"/>
            <a:ext cx="37367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66">
            <a:extLst>
              <a:ext uri="{FF2B5EF4-FFF2-40B4-BE49-F238E27FC236}">
                <a16:creationId xmlns:a16="http://schemas.microsoft.com/office/drawing/2014/main" id="{2334F1C5-8491-4FA3-8CD7-CB56EFD4633D}"/>
              </a:ext>
            </a:extLst>
          </p:cNvPr>
          <p:cNvCxnSpPr/>
          <p:nvPr/>
        </p:nvCxnSpPr>
        <p:spPr>
          <a:xfrm>
            <a:off x="5405865" y="3479323"/>
            <a:ext cx="389280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67">
            <a:extLst>
              <a:ext uri="{FF2B5EF4-FFF2-40B4-BE49-F238E27FC236}">
                <a16:creationId xmlns:a16="http://schemas.microsoft.com/office/drawing/2014/main" id="{73890928-B34C-42A6-868E-2E45E868425C}"/>
              </a:ext>
            </a:extLst>
          </p:cNvPr>
          <p:cNvCxnSpPr/>
          <p:nvPr/>
        </p:nvCxnSpPr>
        <p:spPr>
          <a:xfrm flipV="1">
            <a:off x="5260807" y="4083417"/>
            <a:ext cx="4037860" cy="110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68">
            <a:extLst>
              <a:ext uri="{FF2B5EF4-FFF2-40B4-BE49-F238E27FC236}">
                <a16:creationId xmlns:a16="http://schemas.microsoft.com/office/drawing/2014/main" id="{C48E03B5-5B36-42CC-A50C-4C431C102A98}"/>
              </a:ext>
            </a:extLst>
          </p:cNvPr>
          <p:cNvCxnSpPr/>
          <p:nvPr/>
        </p:nvCxnSpPr>
        <p:spPr>
          <a:xfrm>
            <a:off x="5117589" y="4325786"/>
            <a:ext cx="418107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72">
            <a:extLst>
              <a:ext uri="{FF2B5EF4-FFF2-40B4-BE49-F238E27FC236}">
                <a16:creationId xmlns:a16="http://schemas.microsoft.com/office/drawing/2014/main" id="{0AE52F4B-FB5D-439B-B088-2A01D803B731}"/>
              </a:ext>
            </a:extLst>
          </p:cNvPr>
          <p:cNvSpPr txBox="1"/>
          <p:nvPr/>
        </p:nvSpPr>
        <p:spPr>
          <a:xfrm>
            <a:off x="10940929" y="3106584"/>
            <a:ext cx="604653" cy="1200329"/>
          </a:xfrm>
          <a:prstGeom prst="rect">
            <a:avLst/>
          </a:prstGeom>
          <a:noFill/>
          <a:ln>
            <a:solidFill>
              <a:schemeClr val="tx1"/>
            </a:solidFill>
          </a:ln>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err="1"/>
              <a:t>A</a:t>
            </a:r>
            <a:r>
              <a:rPr lang="en-GB" baseline="-25000" dirty="0" err="1"/>
              <a:t>amp</a:t>
            </a:r>
            <a:endParaRPr lang="en-GB" baseline="-25000" dirty="0"/>
          </a:p>
          <a:p>
            <a:r>
              <a:rPr lang="en-GB" dirty="0" err="1"/>
              <a:t>B</a:t>
            </a:r>
            <a:r>
              <a:rPr lang="en-GB" baseline="-25000" dirty="0" err="1"/>
              <a:t>amp</a:t>
            </a:r>
            <a:endParaRPr lang="en-GB" baseline="-25000" dirty="0"/>
          </a:p>
          <a:p>
            <a:r>
              <a:rPr lang="en-GB" dirty="0"/>
              <a:t>C</a:t>
            </a:r>
            <a:r>
              <a:rPr lang="en-GB" baseline="-25000" dirty="0"/>
              <a:t>amp</a:t>
            </a:r>
          </a:p>
          <a:p>
            <a:r>
              <a:rPr lang="en-GB" dirty="0"/>
              <a:t>D</a:t>
            </a:r>
            <a:r>
              <a:rPr lang="en-GB" baseline="-25000" dirty="0"/>
              <a:t>amp</a:t>
            </a:r>
          </a:p>
        </p:txBody>
      </p:sp>
      <p:cxnSp>
        <p:nvCxnSpPr>
          <p:cNvPr id="27" name="Straight Arrow Connector 74">
            <a:extLst>
              <a:ext uri="{FF2B5EF4-FFF2-40B4-BE49-F238E27FC236}">
                <a16:creationId xmlns:a16="http://schemas.microsoft.com/office/drawing/2014/main" id="{B0D4070A-D16B-4B96-81CF-8B3D7F11E6F7}"/>
              </a:ext>
            </a:extLst>
          </p:cNvPr>
          <p:cNvCxnSpPr>
            <a:stCxn id="13" idx="3"/>
            <a:endCxn id="26" idx="1"/>
          </p:cNvCxnSpPr>
          <p:nvPr/>
        </p:nvCxnSpPr>
        <p:spPr>
          <a:xfrm flipV="1">
            <a:off x="10630318" y="3706749"/>
            <a:ext cx="3106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E6EB6D00-65A8-E320-BD9A-F079FBF2D94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3049" y="969681"/>
            <a:ext cx="1745936" cy="1608093"/>
          </a:xfrm>
          <a:prstGeom prst="rect">
            <a:avLst/>
          </a:prstGeom>
        </p:spPr>
      </p:pic>
    </p:spTree>
    <p:extLst>
      <p:ext uri="{BB962C8B-B14F-4D97-AF65-F5344CB8AC3E}">
        <p14:creationId xmlns:p14="http://schemas.microsoft.com/office/powerpoint/2010/main" val="1918080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R5560 – LOKI POSITION SENSING FIRMWARE</a:t>
            </a:r>
          </a:p>
        </p:txBody>
      </p:sp>
      <p:pic>
        <p:nvPicPr>
          <p:cNvPr id="4" name="Content Placeholder 3">
            <a:extLst>
              <a:ext uri="{FF2B5EF4-FFF2-40B4-BE49-F238E27FC236}">
                <a16:creationId xmlns:a16="http://schemas.microsoft.com/office/drawing/2014/main" id="{996C87CF-57BE-BDDF-5452-58112D2128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5845" y="685799"/>
            <a:ext cx="5256497" cy="2907757"/>
          </a:xfrm>
        </p:spPr>
      </p:pic>
      <p:sp>
        <p:nvSpPr>
          <p:cNvPr id="5" name="TextBox 4">
            <a:extLst>
              <a:ext uri="{FF2B5EF4-FFF2-40B4-BE49-F238E27FC236}">
                <a16:creationId xmlns:a16="http://schemas.microsoft.com/office/drawing/2014/main" id="{24777BB9-393E-95B7-39EE-DDD981E786DC}"/>
              </a:ext>
            </a:extLst>
          </p:cNvPr>
          <p:cNvSpPr txBox="1"/>
          <p:nvPr/>
        </p:nvSpPr>
        <p:spPr>
          <a:xfrm>
            <a:off x="8902067" y="1653862"/>
            <a:ext cx="3097002" cy="1733488"/>
          </a:xfrm>
          <a:prstGeom prst="rect">
            <a:avLst/>
          </a:prstGeom>
          <a:noFill/>
        </p:spPr>
        <p:txBody>
          <a:bodyPr wrap="none" rtlCol="0">
            <a:spAutoFit/>
          </a:bodyPr>
          <a:lstStyle/>
          <a:p>
            <a:pPr algn="ctr"/>
            <a:r>
              <a:rPr lang="en-GB" sz="2133" dirty="0"/>
              <a:t>EMMA</a:t>
            </a:r>
          </a:p>
          <a:p>
            <a:pPr algn="ctr"/>
            <a:r>
              <a:rPr lang="en-GB" sz="2133" dirty="0"/>
              <a:t>1m long straws</a:t>
            </a:r>
          </a:p>
          <a:p>
            <a:pPr algn="ctr"/>
            <a:r>
              <a:rPr lang="en-GB" sz="2133" dirty="0"/>
              <a:t>HT=1100V</a:t>
            </a:r>
          </a:p>
          <a:p>
            <a:pPr algn="ctr"/>
            <a:r>
              <a:rPr lang="en-GB" sz="2133" dirty="0"/>
              <a:t>at y=0.3m from the centre</a:t>
            </a:r>
          </a:p>
          <a:p>
            <a:pPr algn="ctr"/>
            <a:r>
              <a:rPr lang="en-GB" sz="2133" dirty="0"/>
              <a:t>Rate ~400 kHz/1” tube</a:t>
            </a:r>
          </a:p>
        </p:txBody>
      </p:sp>
      <p:sp>
        <p:nvSpPr>
          <p:cNvPr id="6" name="Rectangle 6">
            <a:extLst>
              <a:ext uri="{FF2B5EF4-FFF2-40B4-BE49-F238E27FC236}">
                <a16:creationId xmlns:a16="http://schemas.microsoft.com/office/drawing/2014/main" id="{DB59917C-F261-3339-089B-27B2F2E1973B}"/>
              </a:ext>
            </a:extLst>
          </p:cNvPr>
          <p:cNvSpPr/>
          <p:nvPr/>
        </p:nvSpPr>
        <p:spPr>
          <a:xfrm>
            <a:off x="288032" y="1526109"/>
            <a:ext cx="6096000" cy="379656"/>
          </a:xfrm>
          <a:prstGeom prst="rect">
            <a:avLst/>
          </a:prstGeom>
        </p:spPr>
        <p:txBody>
          <a:bodyPr>
            <a:spAutoFit/>
          </a:bodyPr>
          <a:lstStyle/>
          <a:p>
            <a:r>
              <a:rPr lang="en-GB" sz="1867" kern="0" dirty="0"/>
              <a:t>Raw signals</a:t>
            </a:r>
          </a:p>
        </p:txBody>
      </p:sp>
      <p:pic>
        <p:nvPicPr>
          <p:cNvPr id="7" name="Picture 2">
            <a:extLst>
              <a:ext uri="{FF2B5EF4-FFF2-40B4-BE49-F238E27FC236}">
                <a16:creationId xmlns:a16="http://schemas.microsoft.com/office/drawing/2014/main" id="{00F6AE5A-F41F-B64E-B81E-3563CD5DF25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7175" y="2107883"/>
            <a:ext cx="2304627" cy="2302933"/>
          </a:xfrm>
          <a:prstGeom prst="rect">
            <a:avLst/>
          </a:prstGeom>
        </p:spPr>
      </p:pic>
      <p:pic>
        <p:nvPicPr>
          <p:cNvPr id="8" name="Content Placeholder 3">
            <a:extLst>
              <a:ext uri="{FF2B5EF4-FFF2-40B4-BE49-F238E27FC236}">
                <a16:creationId xmlns:a16="http://schemas.microsoft.com/office/drawing/2014/main" id="{6CAA8606-7224-6BAE-1CB6-42820DAEE83A}"/>
              </a:ext>
            </a:extLst>
          </p:cNvPr>
          <p:cNvPicPr>
            <a:picLocks noChangeAspect="1"/>
          </p:cNvPicPr>
          <p:nvPr/>
        </p:nvPicPr>
        <p:blipFill>
          <a:blip r:embed="rId4" cstate="print">
            <a:extLst>
              <a:ext uri="{28A0092B-C50C-407E-A947-70E740481C1C}">
                <a14:useLocalDpi xmlns:a14="http://schemas.microsoft.com/office/drawing/2010/main" val="0"/>
              </a:ext>
            </a:extLst>
          </a:blip>
          <a:srcRect l="16608" t="32388" r="47165" b="18646"/>
          <a:stretch>
            <a:fillRect/>
          </a:stretch>
        </p:blipFill>
        <p:spPr bwMode="auto">
          <a:xfrm>
            <a:off x="838200" y="4543636"/>
            <a:ext cx="1264712" cy="10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5">
            <a:extLst>
              <a:ext uri="{FF2B5EF4-FFF2-40B4-BE49-F238E27FC236}">
                <a16:creationId xmlns:a16="http://schemas.microsoft.com/office/drawing/2014/main" id="{35C63231-BCC3-D487-6F5A-13BFE380B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6033" y="3549092"/>
            <a:ext cx="5176310" cy="2863399"/>
          </a:xfrm>
          <a:prstGeom prst="rect">
            <a:avLst/>
          </a:prstGeom>
        </p:spPr>
      </p:pic>
      <p:sp>
        <p:nvSpPr>
          <p:cNvPr id="13" name="CasellaDiTesto 12">
            <a:extLst>
              <a:ext uri="{FF2B5EF4-FFF2-40B4-BE49-F238E27FC236}">
                <a16:creationId xmlns:a16="http://schemas.microsoft.com/office/drawing/2014/main" id="{57157955-49D1-0972-F9E9-8BB6C8E273BF}"/>
              </a:ext>
            </a:extLst>
          </p:cNvPr>
          <p:cNvSpPr txBox="1"/>
          <p:nvPr/>
        </p:nvSpPr>
        <p:spPr>
          <a:xfrm>
            <a:off x="7070311" y="945352"/>
            <a:ext cx="952505" cy="369332"/>
          </a:xfrm>
          <a:prstGeom prst="rect">
            <a:avLst/>
          </a:prstGeom>
          <a:noFill/>
        </p:spPr>
        <p:txBody>
          <a:bodyPr wrap="none" rtlCol="0">
            <a:spAutoFit/>
          </a:bodyPr>
          <a:lstStyle/>
          <a:p>
            <a:r>
              <a:rPr lang="en-US" dirty="0"/>
              <a:t>SIGNAL</a:t>
            </a:r>
          </a:p>
        </p:txBody>
      </p:sp>
      <p:sp>
        <p:nvSpPr>
          <p:cNvPr id="14" name="CasellaDiTesto 13">
            <a:extLst>
              <a:ext uri="{FF2B5EF4-FFF2-40B4-BE49-F238E27FC236}">
                <a16:creationId xmlns:a16="http://schemas.microsoft.com/office/drawing/2014/main" id="{F0D64233-B952-1584-C4C9-19AA11A95EF7}"/>
              </a:ext>
            </a:extLst>
          </p:cNvPr>
          <p:cNvSpPr txBox="1"/>
          <p:nvPr/>
        </p:nvSpPr>
        <p:spPr>
          <a:xfrm>
            <a:off x="6667958" y="3888103"/>
            <a:ext cx="1354858" cy="369332"/>
          </a:xfrm>
          <a:prstGeom prst="rect">
            <a:avLst/>
          </a:prstGeom>
          <a:noFill/>
        </p:spPr>
        <p:txBody>
          <a:bodyPr wrap="none" rtlCol="0">
            <a:spAutoFit/>
          </a:bodyPr>
          <a:lstStyle/>
          <a:p>
            <a:r>
              <a:rPr lang="en-US" dirty="0"/>
              <a:t>DERIVATIVE</a:t>
            </a:r>
          </a:p>
        </p:txBody>
      </p:sp>
    </p:spTree>
    <p:extLst>
      <p:ext uri="{BB962C8B-B14F-4D97-AF65-F5344CB8AC3E}">
        <p14:creationId xmlns:p14="http://schemas.microsoft.com/office/powerpoint/2010/main" val="2504387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R5560 – LOKI POSITION SENSING FIRMWARE</a:t>
            </a:r>
          </a:p>
        </p:txBody>
      </p:sp>
      <p:pic>
        <p:nvPicPr>
          <p:cNvPr id="3" name="Content Placeholder 6">
            <a:extLst>
              <a:ext uri="{FF2B5EF4-FFF2-40B4-BE49-F238E27FC236}">
                <a16:creationId xmlns:a16="http://schemas.microsoft.com/office/drawing/2014/main" id="{FE3EF3EE-12B1-C582-9498-30246E8A6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23" y="950276"/>
            <a:ext cx="6132823" cy="3392518"/>
          </a:xfrm>
          <a:prstGeom prst="rect">
            <a:avLst/>
          </a:prstGeom>
        </p:spPr>
      </p:pic>
      <p:sp>
        <p:nvSpPr>
          <p:cNvPr id="12" name="TextBox 7">
            <a:extLst>
              <a:ext uri="{FF2B5EF4-FFF2-40B4-BE49-F238E27FC236}">
                <a16:creationId xmlns:a16="http://schemas.microsoft.com/office/drawing/2014/main" id="{7B706847-4718-DF39-0AE8-3C7C41EFE8AE}"/>
              </a:ext>
            </a:extLst>
          </p:cNvPr>
          <p:cNvSpPr txBox="1"/>
          <p:nvPr/>
        </p:nvSpPr>
        <p:spPr>
          <a:xfrm>
            <a:off x="4111163" y="1261120"/>
            <a:ext cx="1309910" cy="1241622"/>
          </a:xfrm>
          <a:prstGeom prst="rect">
            <a:avLst/>
          </a:prstGeom>
          <a:noFill/>
        </p:spPr>
        <p:txBody>
          <a:bodyPr wrap="none" rtlCol="0">
            <a:spAutoFit/>
          </a:bodyPr>
          <a:lstStyle/>
          <a:p>
            <a:r>
              <a:rPr lang="en-GB" sz="1867" dirty="0"/>
              <a:t>A+B+C+D</a:t>
            </a:r>
          </a:p>
          <a:p>
            <a:r>
              <a:rPr lang="en-GB" sz="1867" dirty="0">
                <a:solidFill>
                  <a:srgbClr val="FF0000"/>
                </a:solidFill>
              </a:rPr>
              <a:t>Derivative</a:t>
            </a:r>
          </a:p>
          <a:p>
            <a:r>
              <a:rPr lang="en-GB" sz="1867" dirty="0">
                <a:solidFill>
                  <a:srgbClr val="00CCFF"/>
                </a:solidFill>
              </a:rPr>
              <a:t>2</a:t>
            </a:r>
            <a:r>
              <a:rPr lang="en-GB" sz="1867" baseline="30000" dirty="0">
                <a:solidFill>
                  <a:srgbClr val="00CCFF"/>
                </a:solidFill>
              </a:rPr>
              <a:t>nd</a:t>
            </a:r>
            <a:r>
              <a:rPr lang="en-GB" sz="1867" dirty="0">
                <a:solidFill>
                  <a:srgbClr val="00CCFF"/>
                </a:solidFill>
              </a:rPr>
              <a:t> Der.</a:t>
            </a:r>
          </a:p>
          <a:p>
            <a:r>
              <a:rPr lang="en-GB" sz="1867" dirty="0">
                <a:solidFill>
                  <a:srgbClr val="FFC000"/>
                </a:solidFill>
              </a:rPr>
              <a:t>Peak Found</a:t>
            </a:r>
          </a:p>
        </p:txBody>
      </p:sp>
      <p:pic>
        <p:nvPicPr>
          <p:cNvPr id="15" name="Content Placeholder 3">
            <a:extLst>
              <a:ext uri="{FF2B5EF4-FFF2-40B4-BE49-F238E27FC236}">
                <a16:creationId xmlns:a16="http://schemas.microsoft.com/office/drawing/2014/main" id="{89E59996-526A-8635-F025-4E323FFFD03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32460" y="950276"/>
            <a:ext cx="6159540" cy="3407297"/>
          </a:xfrm>
        </p:spPr>
      </p:pic>
      <p:sp>
        <p:nvSpPr>
          <p:cNvPr id="16" name="TextBox 5">
            <a:extLst>
              <a:ext uri="{FF2B5EF4-FFF2-40B4-BE49-F238E27FC236}">
                <a16:creationId xmlns:a16="http://schemas.microsoft.com/office/drawing/2014/main" id="{6EDED8CB-6831-B0E3-A253-452A306839F9}"/>
              </a:ext>
            </a:extLst>
          </p:cNvPr>
          <p:cNvSpPr txBox="1"/>
          <p:nvPr/>
        </p:nvSpPr>
        <p:spPr>
          <a:xfrm>
            <a:off x="9740097" y="1381242"/>
            <a:ext cx="1473930" cy="1405256"/>
          </a:xfrm>
          <a:prstGeom prst="rect">
            <a:avLst/>
          </a:prstGeom>
          <a:noFill/>
        </p:spPr>
        <p:txBody>
          <a:bodyPr wrap="none" rtlCol="0">
            <a:spAutoFit/>
          </a:bodyPr>
          <a:lstStyle/>
          <a:p>
            <a:r>
              <a:rPr lang="en-GB" sz="2133" dirty="0"/>
              <a:t>A+B+C+D</a:t>
            </a:r>
          </a:p>
          <a:p>
            <a:r>
              <a:rPr lang="en-GB" sz="2133" dirty="0">
                <a:solidFill>
                  <a:srgbClr val="FF0000"/>
                </a:solidFill>
              </a:rPr>
              <a:t>Derivative</a:t>
            </a:r>
          </a:p>
          <a:p>
            <a:r>
              <a:rPr lang="en-GB" sz="2133" dirty="0">
                <a:solidFill>
                  <a:srgbClr val="00CCFF"/>
                </a:solidFill>
              </a:rPr>
              <a:t>2</a:t>
            </a:r>
            <a:r>
              <a:rPr lang="en-GB" sz="2133" baseline="30000" dirty="0">
                <a:solidFill>
                  <a:srgbClr val="00CCFF"/>
                </a:solidFill>
              </a:rPr>
              <a:t>nd</a:t>
            </a:r>
            <a:r>
              <a:rPr lang="en-GB" sz="2133" dirty="0">
                <a:solidFill>
                  <a:srgbClr val="00CCFF"/>
                </a:solidFill>
              </a:rPr>
              <a:t> Der.</a:t>
            </a:r>
          </a:p>
          <a:p>
            <a:r>
              <a:rPr lang="en-GB" sz="2133" dirty="0">
                <a:solidFill>
                  <a:srgbClr val="FFC000"/>
                </a:solidFill>
              </a:rPr>
              <a:t>Peak Found</a:t>
            </a:r>
          </a:p>
        </p:txBody>
      </p:sp>
      <p:sp>
        <p:nvSpPr>
          <p:cNvPr id="17" name="TextBox 6">
            <a:extLst>
              <a:ext uri="{FF2B5EF4-FFF2-40B4-BE49-F238E27FC236}">
                <a16:creationId xmlns:a16="http://schemas.microsoft.com/office/drawing/2014/main" id="{B327D5BB-8945-0D0E-46F0-CBC6EEA73715}"/>
              </a:ext>
            </a:extLst>
          </p:cNvPr>
          <p:cNvSpPr txBox="1"/>
          <p:nvPr/>
        </p:nvSpPr>
        <p:spPr>
          <a:xfrm>
            <a:off x="7147809" y="2107730"/>
            <a:ext cx="306494" cy="379656"/>
          </a:xfrm>
          <a:prstGeom prst="rect">
            <a:avLst/>
          </a:prstGeom>
          <a:noFill/>
          <a:ln>
            <a:solidFill>
              <a:schemeClr val="tx1"/>
            </a:solidFill>
          </a:ln>
        </p:spPr>
        <p:txBody>
          <a:bodyPr wrap="none" rtlCol="0">
            <a:spAutoFit/>
          </a:bodyPr>
          <a:lstStyle/>
          <a:p>
            <a:r>
              <a:rPr lang="en-GB" sz="1867" dirty="0"/>
              <a:t>1</a:t>
            </a:r>
          </a:p>
        </p:txBody>
      </p:sp>
      <p:sp>
        <p:nvSpPr>
          <p:cNvPr id="18" name="TextBox 7">
            <a:extLst>
              <a:ext uri="{FF2B5EF4-FFF2-40B4-BE49-F238E27FC236}">
                <a16:creationId xmlns:a16="http://schemas.microsoft.com/office/drawing/2014/main" id="{2A86AB29-1661-CF9C-B205-4813FC876F05}"/>
              </a:ext>
            </a:extLst>
          </p:cNvPr>
          <p:cNvSpPr txBox="1"/>
          <p:nvPr/>
        </p:nvSpPr>
        <p:spPr>
          <a:xfrm>
            <a:off x="7185569" y="3493477"/>
            <a:ext cx="306494" cy="379656"/>
          </a:xfrm>
          <a:prstGeom prst="rect">
            <a:avLst/>
          </a:prstGeom>
          <a:noFill/>
          <a:ln>
            <a:solidFill>
              <a:schemeClr val="tx1"/>
            </a:solidFill>
          </a:ln>
        </p:spPr>
        <p:txBody>
          <a:bodyPr wrap="none" rtlCol="0">
            <a:spAutoFit/>
          </a:bodyPr>
          <a:lstStyle/>
          <a:p>
            <a:r>
              <a:rPr lang="en-GB" sz="1867" dirty="0"/>
              <a:t>2</a:t>
            </a:r>
          </a:p>
        </p:txBody>
      </p:sp>
      <p:sp>
        <p:nvSpPr>
          <p:cNvPr id="19" name="TextBox 8">
            <a:extLst>
              <a:ext uri="{FF2B5EF4-FFF2-40B4-BE49-F238E27FC236}">
                <a16:creationId xmlns:a16="http://schemas.microsoft.com/office/drawing/2014/main" id="{773C6225-E120-C614-A042-26C35A9FF1AF}"/>
              </a:ext>
            </a:extLst>
          </p:cNvPr>
          <p:cNvSpPr txBox="1"/>
          <p:nvPr/>
        </p:nvSpPr>
        <p:spPr>
          <a:xfrm>
            <a:off x="8547923" y="2312914"/>
            <a:ext cx="306494" cy="379656"/>
          </a:xfrm>
          <a:prstGeom prst="rect">
            <a:avLst/>
          </a:prstGeom>
          <a:noFill/>
          <a:ln>
            <a:solidFill>
              <a:schemeClr val="tx1"/>
            </a:solidFill>
          </a:ln>
        </p:spPr>
        <p:txBody>
          <a:bodyPr wrap="none" rtlCol="0">
            <a:spAutoFit/>
          </a:bodyPr>
          <a:lstStyle/>
          <a:p>
            <a:r>
              <a:rPr lang="en-GB" sz="1867" dirty="0"/>
              <a:t>3</a:t>
            </a:r>
          </a:p>
        </p:txBody>
      </p:sp>
      <p:cxnSp>
        <p:nvCxnSpPr>
          <p:cNvPr id="20" name="Straight Arrow Connector 10">
            <a:extLst>
              <a:ext uri="{FF2B5EF4-FFF2-40B4-BE49-F238E27FC236}">
                <a16:creationId xmlns:a16="http://schemas.microsoft.com/office/drawing/2014/main" id="{456E12CB-8A44-F881-BF9E-28861A5C3400}"/>
              </a:ext>
            </a:extLst>
          </p:cNvPr>
          <p:cNvCxnSpPr/>
          <p:nvPr/>
        </p:nvCxnSpPr>
        <p:spPr bwMode="auto">
          <a:xfrm>
            <a:off x="7526545" y="2518098"/>
            <a:ext cx="288323" cy="5913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12">
            <a:extLst>
              <a:ext uri="{FF2B5EF4-FFF2-40B4-BE49-F238E27FC236}">
                <a16:creationId xmlns:a16="http://schemas.microsoft.com/office/drawing/2014/main" id="{7C967735-690F-A85C-25C7-BB0CE3296D9A}"/>
              </a:ext>
            </a:extLst>
          </p:cNvPr>
          <p:cNvCxnSpPr/>
          <p:nvPr/>
        </p:nvCxnSpPr>
        <p:spPr bwMode="auto">
          <a:xfrm flipV="1">
            <a:off x="7564305" y="3205445"/>
            <a:ext cx="543611" cy="2880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2" name="Straight Arrow Connector 14">
            <a:extLst>
              <a:ext uri="{FF2B5EF4-FFF2-40B4-BE49-F238E27FC236}">
                <a16:creationId xmlns:a16="http://schemas.microsoft.com/office/drawing/2014/main" id="{B1CD4135-D418-AE58-3692-F6A067AB1658}"/>
              </a:ext>
            </a:extLst>
          </p:cNvPr>
          <p:cNvCxnSpPr/>
          <p:nvPr/>
        </p:nvCxnSpPr>
        <p:spPr bwMode="auto">
          <a:xfrm flipH="1">
            <a:off x="8299937" y="2723284"/>
            <a:ext cx="247987" cy="48216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3" name="Picture 9">
            <a:extLst>
              <a:ext uri="{FF2B5EF4-FFF2-40B4-BE49-F238E27FC236}">
                <a16:creationId xmlns:a16="http://schemas.microsoft.com/office/drawing/2014/main" id="{7CE6DF35-F550-1158-AB21-7AEBCEF4047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93191" y="4127083"/>
            <a:ext cx="2304627" cy="2302933"/>
          </a:xfrm>
          <a:prstGeom prst="rect">
            <a:avLst/>
          </a:prstGeom>
        </p:spPr>
      </p:pic>
      <p:pic>
        <p:nvPicPr>
          <p:cNvPr id="24" name="Content Placeholder 3">
            <a:extLst>
              <a:ext uri="{FF2B5EF4-FFF2-40B4-BE49-F238E27FC236}">
                <a16:creationId xmlns:a16="http://schemas.microsoft.com/office/drawing/2014/main" id="{B6B9EBD8-A384-3B6D-6E11-5A304069EC9F}"/>
              </a:ext>
            </a:extLst>
          </p:cNvPr>
          <p:cNvPicPr>
            <a:picLocks noChangeAspect="1"/>
          </p:cNvPicPr>
          <p:nvPr/>
        </p:nvPicPr>
        <p:blipFill>
          <a:blip r:embed="rId5" cstate="print">
            <a:extLst>
              <a:ext uri="{28A0092B-C50C-407E-A947-70E740481C1C}">
                <a14:useLocalDpi xmlns:a14="http://schemas.microsoft.com/office/drawing/2010/main" val="0"/>
              </a:ext>
            </a:extLst>
          </a:blip>
          <a:srcRect l="16608" t="32388" r="47165" b="18646"/>
          <a:stretch>
            <a:fillRect/>
          </a:stretch>
        </p:blipFill>
        <p:spPr bwMode="auto">
          <a:xfrm>
            <a:off x="3029588" y="4903849"/>
            <a:ext cx="1264712" cy="10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070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R5560 – LOKI POSITION SENSING FIRMWARE</a:t>
            </a:r>
          </a:p>
        </p:txBody>
      </p:sp>
      <p:cxnSp>
        <p:nvCxnSpPr>
          <p:cNvPr id="9" name="Connettore 2 8">
            <a:extLst>
              <a:ext uri="{FF2B5EF4-FFF2-40B4-BE49-F238E27FC236}">
                <a16:creationId xmlns:a16="http://schemas.microsoft.com/office/drawing/2014/main" id="{ECEE171F-EA4D-47DF-9878-A906C9D0B672}"/>
              </a:ext>
            </a:extLst>
          </p:cNvPr>
          <p:cNvCxnSpPr>
            <a:cxnSpLocks/>
          </p:cNvCxnSpPr>
          <p:nvPr/>
        </p:nvCxnSpPr>
        <p:spPr>
          <a:xfrm flipH="1">
            <a:off x="4311260" y="1016670"/>
            <a:ext cx="3581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asellaDiTesto 8">
            <a:extLst>
              <a:ext uri="{FF2B5EF4-FFF2-40B4-BE49-F238E27FC236}">
                <a16:creationId xmlns:a16="http://schemas.microsoft.com/office/drawing/2014/main" id="{4A154AB2-B2B1-44AF-AB4B-548995EFB5E2}"/>
              </a:ext>
            </a:extLst>
          </p:cNvPr>
          <p:cNvSpPr txBox="1"/>
          <p:nvPr/>
        </p:nvSpPr>
        <p:spPr>
          <a:xfrm>
            <a:off x="4717207" y="832004"/>
            <a:ext cx="1210588"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CHANNEL1</a:t>
            </a:r>
          </a:p>
        </p:txBody>
      </p:sp>
      <p:cxnSp>
        <p:nvCxnSpPr>
          <p:cNvPr id="28" name="Connettore 2 27">
            <a:extLst>
              <a:ext uri="{FF2B5EF4-FFF2-40B4-BE49-F238E27FC236}">
                <a16:creationId xmlns:a16="http://schemas.microsoft.com/office/drawing/2014/main" id="{60AEDF13-7269-4359-AFD2-8BA516B30E47}"/>
              </a:ext>
            </a:extLst>
          </p:cNvPr>
          <p:cNvCxnSpPr>
            <a:cxnSpLocks/>
          </p:cNvCxnSpPr>
          <p:nvPr/>
        </p:nvCxnSpPr>
        <p:spPr>
          <a:xfrm flipH="1">
            <a:off x="4311260" y="1424437"/>
            <a:ext cx="3581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CasellaDiTesto 11">
            <a:extLst>
              <a:ext uri="{FF2B5EF4-FFF2-40B4-BE49-F238E27FC236}">
                <a16:creationId xmlns:a16="http://schemas.microsoft.com/office/drawing/2014/main" id="{36DC7B0E-EEA5-4FC8-B9CF-B1484E18C3F9}"/>
              </a:ext>
            </a:extLst>
          </p:cNvPr>
          <p:cNvSpPr txBox="1"/>
          <p:nvPr/>
        </p:nvSpPr>
        <p:spPr>
          <a:xfrm>
            <a:off x="4715054" y="1239771"/>
            <a:ext cx="1385316"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CHANNEL 2</a:t>
            </a:r>
          </a:p>
        </p:txBody>
      </p:sp>
      <p:cxnSp>
        <p:nvCxnSpPr>
          <p:cNvPr id="54" name="Connettore 2 53">
            <a:extLst>
              <a:ext uri="{FF2B5EF4-FFF2-40B4-BE49-F238E27FC236}">
                <a16:creationId xmlns:a16="http://schemas.microsoft.com/office/drawing/2014/main" id="{FEC07CEA-93DF-44DF-8875-A0D2DF2B2AA9}"/>
              </a:ext>
            </a:extLst>
          </p:cNvPr>
          <p:cNvCxnSpPr>
            <a:cxnSpLocks/>
          </p:cNvCxnSpPr>
          <p:nvPr/>
        </p:nvCxnSpPr>
        <p:spPr>
          <a:xfrm flipH="1">
            <a:off x="4356875" y="2005654"/>
            <a:ext cx="3581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5" name="Gruppo 54">
            <a:extLst>
              <a:ext uri="{FF2B5EF4-FFF2-40B4-BE49-F238E27FC236}">
                <a16:creationId xmlns:a16="http://schemas.microsoft.com/office/drawing/2014/main" id="{1C3C5880-3294-4D5C-B467-01D401EF4B8B}"/>
              </a:ext>
            </a:extLst>
          </p:cNvPr>
          <p:cNvGrpSpPr/>
          <p:nvPr/>
        </p:nvGrpSpPr>
        <p:grpSpPr>
          <a:xfrm>
            <a:off x="4845991" y="1844545"/>
            <a:ext cx="2254838" cy="467686"/>
            <a:chOff x="1218517" y="3031281"/>
            <a:chExt cx="3813143" cy="643629"/>
          </a:xfrm>
        </p:grpSpPr>
        <p:sp>
          <p:nvSpPr>
            <p:cNvPr id="63" name="Rectangle 6">
              <a:extLst>
                <a:ext uri="{FF2B5EF4-FFF2-40B4-BE49-F238E27FC236}">
                  <a16:creationId xmlns:a16="http://schemas.microsoft.com/office/drawing/2014/main" id="{CD2C2331-B200-45AE-86AC-99EB459B4154}"/>
                </a:ext>
              </a:extLst>
            </p:cNvPr>
            <p:cNvSpPr/>
            <p:nvPr/>
          </p:nvSpPr>
          <p:spPr>
            <a:xfrm>
              <a:off x="1218517" y="3031281"/>
              <a:ext cx="1660125" cy="62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dirty="0"/>
                <a:t>2xIntegration</a:t>
              </a:r>
            </a:p>
          </p:txBody>
        </p:sp>
        <p:sp>
          <p:nvSpPr>
            <p:cNvPr id="64" name="Rectangle 9">
              <a:extLst>
                <a:ext uri="{FF2B5EF4-FFF2-40B4-BE49-F238E27FC236}">
                  <a16:creationId xmlns:a16="http://schemas.microsoft.com/office/drawing/2014/main" id="{DBB4CBE0-1DA6-49BA-A369-9B5E79A27637}"/>
                </a:ext>
              </a:extLst>
            </p:cNvPr>
            <p:cNvSpPr/>
            <p:nvPr/>
          </p:nvSpPr>
          <p:spPr>
            <a:xfrm>
              <a:off x="3251683" y="3053473"/>
              <a:ext cx="1779977" cy="62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dirty="0"/>
                <a:t>1xDifferentiation</a:t>
              </a:r>
            </a:p>
          </p:txBody>
        </p:sp>
        <p:cxnSp>
          <p:nvCxnSpPr>
            <p:cNvPr id="65" name="Straight Arrow Connector 31">
              <a:extLst>
                <a:ext uri="{FF2B5EF4-FFF2-40B4-BE49-F238E27FC236}">
                  <a16:creationId xmlns:a16="http://schemas.microsoft.com/office/drawing/2014/main" id="{4647C5AB-EB6E-42E3-AD55-B3B24C944AB1}"/>
                </a:ext>
              </a:extLst>
            </p:cNvPr>
            <p:cNvCxnSpPr/>
            <p:nvPr/>
          </p:nvCxnSpPr>
          <p:spPr>
            <a:xfrm>
              <a:off x="2892476" y="3193680"/>
              <a:ext cx="382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32">
              <a:extLst>
                <a:ext uri="{FF2B5EF4-FFF2-40B4-BE49-F238E27FC236}">
                  <a16:creationId xmlns:a16="http://schemas.microsoft.com/office/drawing/2014/main" id="{561DF26F-8916-43D6-9085-F2AE49C56D9F}"/>
                </a:ext>
              </a:extLst>
            </p:cNvPr>
            <p:cNvCxnSpPr/>
            <p:nvPr/>
          </p:nvCxnSpPr>
          <p:spPr>
            <a:xfrm>
              <a:off x="2892476" y="3500318"/>
              <a:ext cx="382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CasellaDiTesto 18">
            <a:extLst>
              <a:ext uri="{FF2B5EF4-FFF2-40B4-BE49-F238E27FC236}">
                <a16:creationId xmlns:a16="http://schemas.microsoft.com/office/drawing/2014/main" id="{D4F41232-7900-4A16-A1DD-90471F3C24B2}"/>
              </a:ext>
            </a:extLst>
          </p:cNvPr>
          <p:cNvSpPr txBox="1"/>
          <p:nvPr/>
        </p:nvSpPr>
        <p:spPr>
          <a:xfrm>
            <a:off x="7100829" y="1885659"/>
            <a:ext cx="2655214"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AFTER INPUT PROCESSING</a:t>
            </a:r>
          </a:p>
        </p:txBody>
      </p:sp>
      <p:cxnSp>
        <p:nvCxnSpPr>
          <p:cNvPr id="57" name="Connettore 2 56">
            <a:extLst>
              <a:ext uri="{FF2B5EF4-FFF2-40B4-BE49-F238E27FC236}">
                <a16:creationId xmlns:a16="http://schemas.microsoft.com/office/drawing/2014/main" id="{C2E9C6D1-F2F5-4C76-9A09-51B316C28E64}"/>
              </a:ext>
            </a:extLst>
          </p:cNvPr>
          <p:cNvCxnSpPr>
            <a:cxnSpLocks/>
          </p:cNvCxnSpPr>
          <p:nvPr/>
        </p:nvCxnSpPr>
        <p:spPr>
          <a:xfrm flipH="1">
            <a:off x="4362011" y="2888648"/>
            <a:ext cx="3581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CasellaDiTesto 20">
            <a:extLst>
              <a:ext uri="{FF2B5EF4-FFF2-40B4-BE49-F238E27FC236}">
                <a16:creationId xmlns:a16="http://schemas.microsoft.com/office/drawing/2014/main" id="{B266F78D-A8F3-49E6-BCA0-392557DABACF}"/>
              </a:ext>
            </a:extLst>
          </p:cNvPr>
          <p:cNvSpPr txBox="1"/>
          <p:nvPr/>
        </p:nvSpPr>
        <p:spPr>
          <a:xfrm>
            <a:off x="4715054" y="2678739"/>
            <a:ext cx="3074560"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DELAYED TO CENTER THE PEAK</a:t>
            </a:r>
          </a:p>
        </p:txBody>
      </p:sp>
      <p:cxnSp>
        <p:nvCxnSpPr>
          <p:cNvPr id="59" name="Connettore 2 58">
            <a:extLst>
              <a:ext uri="{FF2B5EF4-FFF2-40B4-BE49-F238E27FC236}">
                <a16:creationId xmlns:a16="http://schemas.microsoft.com/office/drawing/2014/main" id="{67BDD9DA-B7F2-4751-A7D3-7442E4F2B0C9}"/>
              </a:ext>
            </a:extLst>
          </p:cNvPr>
          <p:cNvCxnSpPr>
            <a:cxnSpLocks/>
          </p:cNvCxnSpPr>
          <p:nvPr/>
        </p:nvCxnSpPr>
        <p:spPr>
          <a:xfrm flipH="1">
            <a:off x="4311260" y="3860913"/>
            <a:ext cx="3581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CasellaDiTesto 22">
            <a:extLst>
              <a:ext uri="{FF2B5EF4-FFF2-40B4-BE49-F238E27FC236}">
                <a16:creationId xmlns:a16="http://schemas.microsoft.com/office/drawing/2014/main" id="{75EB25CB-1848-4138-9BB0-B1577983980D}"/>
              </a:ext>
            </a:extLst>
          </p:cNvPr>
          <p:cNvSpPr txBox="1"/>
          <p:nvPr/>
        </p:nvSpPr>
        <p:spPr>
          <a:xfrm>
            <a:off x="4609222" y="3662040"/>
            <a:ext cx="1732847"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PEAK CAPTURED</a:t>
            </a:r>
          </a:p>
        </p:txBody>
      </p:sp>
      <p:cxnSp>
        <p:nvCxnSpPr>
          <p:cNvPr id="61" name="Connettore 2 60">
            <a:extLst>
              <a:ext uri="{FF2B5EF4-FFF2-40B4-BE49-F238E27FC236}">
                <a16:creationId xmlns:a16="http://schemas.microsoft.com/office/drawing/2014/main" id="{3E1CB8C0-33D0-48C4-84B3-C78DD55F2292}"/>
              </a:ext>
            </a:extLst>
          </p:cNvPr>
          <p:cNvCxnSpPr>
            <a:cxnSpLocks/>
          </p:cNvCxnSpPr>
          <p:nvPr/>
        </p:nvCxnSpPr>
        <p:spPr>
          <a:xfrm flipH="1">
            <a:off x="4312158" y="4712275"/>
            <a:ext cx="3581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nettore 2 66">
            <a:extLst>
              <a:ext uri="{FF2B5EF4-FFF2-40B4-BE49-F238E27FC236}">
                <a16:creationId xmlns:a16="http://schemas.microsoft.com/office/drawing/2014/main" id="{145238E2-D33D-69DC-1B8E-71F04FB661F6}"/>
              </a:ext>
            </a:extLst>
          </p:cNvPr>
          <p:cNvCxnSpPr>
            <a:cxnSpLocks/>
          </p:cNvCxnSpPr>
          <p:nvPr/>
        </p:nvCxnSpPr>
        <p:spPr>
          <a:xfrm flipH="1">
            <a:off x="4311260" y="2070325"/>
            <a:ext cx="403794" cy="381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ttore 2 70">
            <a:extLst>
              <a:ext uri="{FF2B5EF4-FFF2-40B4-BE49-F238E27FC236}">
                <a16:creationId xmlns:a16="http://schemas.microsoft.com/office/drawing/2014/main" id="{01091584-D8B5-3017-6030-4621BF7C19B4}"/>
              </a:ext>
            </a:extLst>
          </p:cNvPr>
          <p:cNvCxnSpPr>
            <a:cxnSpLocks/>
          </p:cNvCxnSpPr>
          <p:nvPr/>
        </p:nvCxnSpPr>
        <p:spPr>
          <a:xfrm flipH="1">
            <a:off x="4311260" y="2945688"/>
            <a:ext cx="403794" cy="381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ttore 2 71">
            <a:extLst>
              <a:ext uri="{FF2B5EF4-FFF2-40B4-BE49-F238E27FC236}">
                <a16:creationId xmlns:a16="http://schemas.microsoft.com/office/drawing/2014/main" id="{7C47AB9D-527E-DF38-76C7-4487ECFC19C4}"/>
              </a:ext>
            </a:extLst>
          </p:cNvPr>
          <p:cNvCxnSpPr>
            <a:cxnSpLocks/>
          </p:cNvCxnSpPr>
          <p:nvPr/>
        </p:nvCxnSpPr>
        <p:spPr>
          <a:xfrm flipH="1">
            <a:off x="4255575" y="3860913"/>
            <a:ext cx="403794" cy="381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CasellaDiTesto 22">
            <a:extLst>
              <a:ext uri="{FF2B5EF4-FFF2-40B4-BE49-F238E27FC236}">
                <a16:creationId xmlns:a16="http://schemas.microsoft.com/office/drawing/2014/main" id="{0DC77BEA-C338-A6AF-5D2D-B526F717C13C}"/>
              </a:ext>
            </a:extLst>
          </p:cNvPr>
          <p:cNvSpPr txBox="1"/>
          <p:nvPr/>
        </p:nvSpPr>
        <p:spPr>
          <a:xfrm>
            <a:off x="4659369" y="4483701"/>
            <a:ext cx="1604927"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TRIGGER SUM</a:t>
            </a:r>
          </a:p>
        </p:txBody>
      </p:sp>
      <p:cxnSp>
        <p:nvCxnSpPr>
          <p:cNvPr id="74" name="Connettore 2 73">
            <a:extLst>
              <a:ext uri="{FF2B5EF4-FFF2-40B4-BE49-F238E27FC236}">
                <a16:creationId xmlns:a16="http://schemas.microsoft.com/office/drawing/2014/main" id="{3ED0B108-7692-3365-D495-48B281895DAF}"/>
              </a:ext>
            </a:extLst>
          </p:cNvPr>
          <p:cNvCxnSpPr>
            <a:cxnSpLocks/>
          </p:cNvCxnSpPr>
          <p:nvPr/>
        </p:nvCxnSpPr>
        <p:spPr>
          <a:xfrm flipH="1">
            <a:off x="4300181" y="5137738"/>
            <a:ext cx="3581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CasellaDiTesto 22">
            <a:extLst>
              <a:ext uri="{FF2B5EF4-FFF2-40B4-BE49-F238E27FC236}">
                <a16:creationId xmlns:a16="http://schemas.microsoft.com/office/drawing/2014/main" id="{22867634-2B2D-C6FE-D7E4-9A9EDA2C2F9C}"/>
              </a:ext>
            </a:extLst>
          </p:cNvPr>
          <p:cNvSpPr txBox="1"/>
          <p:nvPr/>
        </p:nvSpPr>
        <p:spPr>
          <a:xfrm>
            <a:off x="4647392" y="4909164"/>
            <a:ext cx="2864054"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TRIGGER DIFFERENTIATOR</a:t>
            </a:r>
          </a:p>
        </p:txBody>
      </p:sp>
      <p:sp>
        <p:nvSpPr>
          <p:cNvPr id="78" name="CasellaDiTesto 22">
            <a:extLst>
              <a:ext uri="{FF2B5EF4-FFF2-40B4-BE49-F238E27FC236}">
                <a16:creationId xmlns:a16="http://schemas.microsoft.com/office/drawing/2014/main" id="{4A9C0425-8531-9D0D-1F5B-DFDAE3CEBBF7}"/>
              </a:ext>
            </a:extLst>
          </p:cNvPr>
          <p:cNvSpPr txBox="1"/>
          <p:nvPr/>
        </p:nvSpPr>
        <p:spPr>
          <a:xfrm>
            <a:off x="5144457" y="5248897"/>
            <a:ext cx="1903085"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TRIGGER SIGNAL</a:t>
            </a:r>
          </a:p>
        </p:txBody>
      </p:sp>
      <p:sp>
        <p:nvSpPr>
          <p:cNvPr id="81" name="CasellaDiTesto 22">
            <a:extLst>
              <a:ext uri="{FF2B5EF4-FFF2-40B4-BE49-F238E27FC236}">
                <a16:creationId xmlns:a16="http://schemas.microsoft.com/office/drawing/2014/main" id="{B7A386E6-811C-2A79-D92F-3DA55B954895}"/>
              </a:ext>
            </a:extLst>
          </p:cNvPr>
          <p:cNvSpPr txBox="1"/>
          <p:nvPr/>
        </p:nvSpPr>
        <p:spPr>
          <a:xfrm>
            <a:off x="5075981" y="5707799"/>
            <a:ext cx="3149132"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DATA PACKET TRANSMISSION</a:t>
            </a:r>
          </a:p>
        </p:txBody>
      </p:sp>
      <p:graphicFrame>
        <p:nvGraphicFramePr>
          <p:cNvPr id="3" name="Oggetto 2">
            <a:extLst>
              <a:ext uri="{FF2B5EF4-FFF2-40B4-BE49-F238E27FC236}">
                <a16:creationId xmlns:a16="http://schemas.microsoft.com/office/drawing/2014/main" id="{723B54A3-2EA6-22C4-15BC-2B46C1677403}"/>
              </a:ext>
            </a:extLst>
          </p:cNvPr>
          <p:cNvGraphicFramePr>
            <a:graphicFrameLocks noChangeAspect="1"/>
          </p:cNvGraphicFramePr>
          <p:nvPr>
            <p:extLst>
              <p:ext uri="{D42A27DB-BD31-4B8C-83A1-F6EECF244321}">
                <p14:modId xmlns:p14="http://schemas.microsoft.com/office/powerpoint/2010/main" val="464042888"/>
              </p:ext>
            </p:extLst>
          </p:nvPr>
        </p:nvGraphicFramePr>
        <p:xfrm>
          <a:off x="548540" y="688514"/>
          <a:ext cx="3651250" cy="5418137"/>
        </p:xfrm>
        <a:graphic>
          <a:graphicData uri="http://schemas.openxmlformats.org/presentationml/2006/ole">
            <mc:AlternateContent xmlns:mc="http://schemas.openxmlformats.org/markup-compatibility/2006">
              <mc:Choice xmlns:v="urn:schemas-microsoft-com:vml" Requires="v">
                <p:oleObj r:id="rId2" imgW="18917587" imgH="28074875" progId="">
                  <p:embed/>
                </p:oleObj>
              </mc:Choice>
              <mc:Fallback>
                <p:oleObj r:id="rId2" imgW="18917587" imgH="28074875" progId="">
                  <p:embed/>
                  <p:pic>
                    <p:nvPicPr>
                      <p:cNvPr id="3" name="Oggetto 2">
                        <a:extLst>
                          <a:ext uri="{FF2B5EF4-FFF2-40B4-BE49-F238E27FC236}">
                            <a16:creationId xmlns:a16="http://schemas.microsoft.com/office/drawing/2014/main" id="{723B54A3-2EA6-22C4-15BC-2B46C1677403}"/>
                          </a:ext>
                        </a:extLst>
                      </p:cNvPr>
                      <p:cNvPicPr/>
                      <p:nvPr/>
                    </p:nvPicPr>
                    <p:blipFill>
                      <a:blip r:embed="rId3"/>
                      <a:stretch>
                        <a:fillRect/>
                      </a:stretch>
                    </p:blipFill>
                    <p:spPr>
                      <a:xfrm>
                        <a:off x="548540" y="688514"/>
                        <a:ext cx="3651250" cy="5418137"/>
                      </a:xfrm>
                      <a:prstGeom prst="rect">
                        <a:avLst/>
                      </a:prstGeom>
                    </p:spPr>
                  </p:pic>
                </p:oleObj>
              </mc:Fallback>
            </mc:AlternateContent>
          </a:graphicData>
        </a:graphic>
      </p:graphicFrame>
      <p:cxnSp>
        <p:nvCxnSpPr>
          <p:cNvPr id="77" name="Connettore 2 76">
            <a:extLst>
              <a:ext uri="{FF2B5EF4-FFF2-40B4-BE49-F238E27FC236}">
                <a16:creationId xmlns:a16="http://schemas.microsoft.com/office/drawing/2014/main" id="{9EC9C461-8587-3D17-8E2A-4F3515E4F380}"/>
              </a:ext>
            </a:extLst>
          </p:cNvPr>
          <p:cNvCxnSpPr/>
          <p:nvPr/>
        </p:nvCxnSpPr>
        <p:spPr>
          <a:xfrm flipH="1" flipV="1">
            <a:off x="1724432" y="5299735"/>
            <a:ext cx="3482340" cy="990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Connettore 2 78">
            <a:extLst>
              <a:ext uri="{FF2B5EF4-FFF2-40B4-BE49-F238E27FC236}">
                <a16:creationId xmlns:a16="http://schemas.microsoft.com/office/drawing/2014/main" id="{4D21891F-1F67-BAC1-F513-FB20A9BBC9B1}"/>
              </a:ext>
            </a:extLst>
          </p:cNvPr>
          <p:cNvCxnSpPr>
            <a:cxnSpLocks/>
          </p:cNvCxnSpPr>
          <p:nvPr/>
        </p:nvCxnSpPr>
        <p:spPr>
          <a:xfrm flipH="1" flipV="1">
            <a:off x="2781569" y="5793583"/>
            <a:ext cx="2296850" cy="653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 name="Picture 9">
            <a:extLst>
              <a:ext uri="{FF2B5EF4-FFF2-40B4-BE49-F238E27FC236}">
                <a16:creationId xmlns:a16="http://schemas.microsoft.com/office/drawing/2014/main" id="{3BDDF52E-087B-1D46-BB47-8CC9EDB1990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367961" y="2383570"/>
            <a:ext cx="2304627" cy="2302933"/>
          </a:xfrm>
          <a:prstGeom prst="rect">
            <a:avLst/>
          </a:prstGeom>
        </p:spPr>
      </p:pic>
      <p:pic>
        <p:nvPicPr>
          <p:cNvPr id="5" name="Content Placeholder 3">
            <a:extLst>
              <a:ext uri="{FF2B5EF4-FFF2-40B4-BE49-F238E27FC236}">
                <a16:creationId xmlns:a16="http://schemas.microsoft.com/office/drawing/2014/main" id="{89D60189-D110-2C5E-0EA6-C734D81A67BA}"/>
              </a:ext>
            </a:extLst>
          </p:cNvPr>
          <p:cNvPicPr>
            <a:picLocks noChangeAspect="1"/>
          </p:cNvPicPr>
          <p:nvPr/>
        </p:nvPicPr>
        <p:blipFill>
          <a:blip r:embed="rId5" cstate="print">
            <a:extLst>
              <a:ext uri="{28A0092B-C50C-407E-A947-70E740481C1C}">
                <a14:useLocalDpi xmlns:a14="http://schemas.microsoft.com/office/drawing/2010/main" val="0"/>
              </a:ext>
            </a:extLst>
          </a:blip>
          <a:srcRect l="16608" t="32388" r="47165" b="18646"/>
          <a:stretch>
            <a:fillRect/>
          </a:stretch>
        </p:blipFill>
        <p:spPr bwMode="auto">
          <a:xfrm>
            <a:off x="9845479" y="4995152"/>
            <a:ext cx="1264712" cy="10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55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R5560 – LOKI POSITION SENSE FIRMWARE</a:t>
            </a:r>
          </a:p>
        </p:txBody>
      </p:sp>
      <p:pic>
        <p:nvPicPr>
          <p:cNvPr id="7" name="Immagine 6">
            <a:extLst>
              <a:ext uri="{FF2B5EF4-FFF2-40B4-BE49-F238E27FC236}">
                <a16:creationId xmlns:a16="http://schemas.microsoft.com/office/drawing/2014/main" id="{87F6185D-3133-A1BF-1A14-92CAEB84ADE7}"/>
              </a:ext>
            </a:extLst>
          </p:cNvPr>
          <p:cNvPicPr>
            <a:picLocks noChangeAspect="1"/>
          </p:cNvPicPr>
          <p:nvPr/>
        </p:nvPicPr>
        <p:blipFill>
          <a:blip r:embed="rId2"/>
          <a:stretch>
            <a:fillRect/>
          </a:stretch>
        </p:blipFill>
        <p:spPr>
          <a:xfrm>
            <a:off x="315676" y="822960"/>
            <a:ext cx="8015517" cy="5433060"/>
          </a:xfrm>
          <a:prstGeom prst="rect">
            <a:avLst/>
          </a:prstGeom>
          <a:ln w="28575">
            <a:solidFill>
              <a:srgbClr val="FFC000"/>
            </a:solidFill>
          </a:ln>
        </p:spPr>
      </p:pic>
      <p:pic>
        <p:nvPicPr>
          <p:cNvPr id="9" name="Picture 2">
            <a:extLst>
              <a:ext uri="{FF2B5EF4-FFF2-40B4-BE49-F238E27FC236}">
                <a16:creationId xmlns:a16="http://schemas.microsoft.com/office/drawing/2014/main" id="{255AC3CB-1344-4F0A-AF37-0BB00B6C1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4735" y="822960"/>
            <a:ext cx="3014913" cy="1447799"/>
          </a:xfrm>
          <a:prstGeom prst="rect">
            <a:avLst/>
          </a:prstGeom>
        </p:spPr>
      </p:pic>
      <p:pic>
        <p:nvPicPr>
          <p:cNvPr id="11" name="Picture 2" descr="FPGA IP Cores - Eurolink Systems">
            <a:extLst>
              <a:ext uri="{FF2B5EF4-FFF2-40B4-BE49-F238E27FC236}">
                <a16:creationId xmlns:a16="http://schemas.microsoft.com/office/drawing/2014/main" id="{E0302580-ED57-C040-B5A4-33F2E40A3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4704" y="2886015"/>
            <a:ext cx="2640330" cy="2640330"/>
          </a:xfrm>
          <a:prstGeom prst="rect">
            <a:avLst/>
          </a:prstGeom>
          <a:noFill/>
          <a:extLst>
            <a:ext uri="{909E8E84-426E-40DD-AFC4-6F175D3DCCD1}">
              <a14:hiddenFill xmlns:a14="http://schemas.microsoft.com/office/drawing/2010/main">
                <a:solidFill>
                  <a:srgbClr val="FFFFFF"/>
                </a:solidFill>
              </a14:hiddenFill>
            </a:ext>
          </a:extLst>
        </p:spPr>
      </p:pic>
      <p:sp>
        <p:nvSpPr>
          <p:cNvPr id="53" name="Arrow: Down 3">
            <a:extLst>
              <a:ext uri="{FF2B5EF4-FFF2-40B4-BE49-F238E27FC236}">
                <a16:creationId xmlns:a16="http://schemas.microsoft.com/office/drawing/2014/main" id="{AB433DDC-B9CA-DE7D-1F1E-DAC5193693E1}"/>
              </a:ext>
            </a:extLst>
          </p:cNvPr>
          <p:cNvSpPr/>
          <p:nvPr/>
        </p:nvSpPr>
        <p:spPr>
          <a:xfrm>
            <a:off x="9938156" y="2550411"/>
            <a:ext cx="588070" cy="925712"/>
          </a:xfrm>
          <a:prstGeom prst="downArrow">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Arrow: Down 3">
            <a:extLst>
              <a:ext uri="{FF2B5EF4-FFF2-40B4-BE49-F238E27FC236}">
                <a16:creationId xmlns:a16="http://schemas.microsoft.com/office/drawing/2014/main" id="{3E337EA4-3EFD-64FB-BA28-E66AFED5FC74}"/>
              </a:ext>
            </a:extLst>
          </p:cNvPr>
          <p:cNvSpPr/>
          <p:nvPr/>
        </p:nvSpPr>
        <p:spPr>
          <a:xfrm rot="16200000">
            <a:off x="8422220" y="1071514"/>
            <a:ext cx="476471" cy="474219"/>
          </a:xfrm>
          <a:prstGeom prst="downArrow">
            <a:avLst>
              <a:gd name="adj1" fmla="val 50000"/>
              <a:gd name="adj2" fmla="val 51994"/>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CasellaDiTesto 2">
            <a:extLst>
              <a:ext uri="{FF2B5EF4-FFF2-40B4-BE49-F238E27FC236}">
                <a16:creationId xmlns:a16="http://schemas.microsoft.com/office/drawing/2014/main" id="{8067BC5C-E0AF-2C47-2967-07D6A6DAE5B6}"/>
              </a:ext>
            </a:extLst>
          </p:cNvPr>
          <p:cNvSpPr txBox="1"/>
          <p:nvPr/>
        </p:nvSpPr>
        <p:spPr>
          <a:xfrm>
            <a:off x="8463549" y="5526345"/>
            <a:ext cx="3537283" cy="646331"/>
          </a:xfrm>
          <a:prstGeom prst="rect">
            <a:avLst/>
          </a:prstGeom>
          <a:solidFill>
            <a:schemeClr val="accent1">
              <a:lumMod val="20000"/>
              <a:lumOff val="80000"/>
            </a:schemeClr>
          </a:solidFill>
        </p:spPr>
        <p:txBody>
          <a:bodyPr wrap="square" rtlCol="0">
            <a:spAutoFit/>
          </a:bodyPr>
          <a:lstStyle/>
          <a:p>
            <a:r>
              <a:rPr lang="en-US" b="1" dirty="0" err="1"/>
              <a:t>LoKI</a:t>
            </a:r>
            <a:r>
              <a:rPr lang="en-US" b="1" dirty="0"/>
              <a:t> Firmware fully designed by Dr. Davide </a:t>
            </a:r>
            <a:r>
              <a:rPr lang="en-US" b="1" dirty="0" err="1"/>
              <a:t>Raspino</a:t>
            </a:r>
            <a:r>
              <a:rPr lang="en-US" b="1" dirty="0"/>
              <a:t> @ ISIS, STFC </a:t>
            </a:r>
          </a:p>
        </p:txBody>
      </p:sp>
    </p:spTree>
    <p:extLst>
      <p:ext uri="{BB962C8B-B14F-4D97-AF65-F5344CB8AC3E}">
        <p14:creationId xmlns:p14="http://schemas.microsoft.com/office/powerpoint/2010/main" val="2545323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R5560 – LOKI POSITION SENSE FIRMWARE</a:t>
            </a:r>
          </a:p>
        </p:txBody>
      </p:sp>
      <p:pic>
        <p:nvPicPr>
          <p:cNvPr id="4" name="Immagine 3">
            <a:extLst>
              <a:ext uri="{FF2B5EF4-FFF2-40B4-BE49-F238E27FC236}">
                <a16:creationId xmlns:a16="http://schemas.microsoft.com/office/drawing/2014/main" id="{046E28CA-D828-8F91-4B4D-B5920F84F675}"/>
              </a:ext>
            </a:extLst>
          </p:cNvPr>
          <p:cNvPicPr>
            <a:picLocks noChangeAspect="1"/>
          </p:cNvPicPr>
          <p:nvPr/>
        </p:nvPicPr>
        <p:blipFill>
          <a:blip r:embed="rId2"/>
          <a:stretch>
            <a:fillRect/>
          </a:stretch>
        </p:blipFill>
        <p:spPr>
          <a:xfrm>
            <a:off x="399850" y="1053190"/>
            <a:ext cx="2857899" cy="3943900"/>
          </a:xfrm>
          <a:prstGeom prst="rect">
            <a:avLst/>
          </a:prstGeom>
        </p:spPr>
      </p:pic>
      <p:pic>
        <p:nvPicPr>
          <p:cNvPr id="6" name="Immagine 5">
            <a:extLst>
              <a:ext uri="{FF2B5EF4-FFF2-40B4-BE49-F238E27FC236}">
                <a16:creationId xmlns:a16="http://schemas.microsoft.com/office/drawing/2014/main" id="{804B916B-B13B-DA48-FFFF-7A0740EE96B5}"/>
              </a:ext>
            </a:extLst>
          </p:cNvPr>
          <p:cNvPicPr>
            <a:picLocks noChangeAspect="1"/>
          </p:cNvPicPr>
          <p:nvPr/>
        </p:nvPicPr>
        <p:blipFill>
          <a:blip r:embed="rId3"/>
          <a:stretch>
            <a:fillRect/>
          </a:stretch>
        </p:blipFill>
        <p:spPr>
          <a:xfrm>
            <a:off x="3131700" y="883920"/>
            <a:ext cx="2964300" cy="356616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magine 9">
            <a:extLst>
              <a:ext uri="{FF2B5EF4-FFF2-40B4-BE49-F238E27FC236}">
                <a16:creationId xmlns:a16="http://schemas.microsoft.com/office/drawing/2014/main" id="{DE90716D-F9AA-5005-E235-8A18DC0AA625}"/>
              </a:ext>
            </a:extLst>
          </p:cNvPr>
          <p:cNvPicPr>
            <a:picLocks noChangeAspect="1"/>
          </p:cNvPicPr>
          <p:nvPr/>
        </p:nvPicPr>
        <p:blipFill>
          <a:blip r:embed="rId4"/>
          <a:stretch>
            <a:fillRect/>
          </a:stretch>
        </p:blipFill>
        <p:spPr>
          <a:xfrm>
            <a:off x="6233126" y="484046"/>
            <a:ext cx="5725059" cy="35661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 name="Immagine 12">
            <a:extLst>
              <a:ext uri="{FF2B5EF4-FFF2-40B4-BE49-F238E27FC236}">
                <a16:creationId xmlns:a16="http://schemas.microsoft.com/office/drawing/2014/main" id="{19288506-39BD-3203-52B2-7BABAC9313D9}"/>
              </a:ext>
            </a:extLst>
          </p:cNvPr>
          <p:cNvPicPr>
            <a:picLocks noChangeAspect="1"/>
          </p:cNvPicPr>
          <p:nvPr/>
        </p:nvPicPr>
        <p:blipFill>
          <a:blip r:embed="rId5"/>
          <a:stretch>
            <a:fillRect/>
          </a:stretch>
        </p:blipFill>
        <p:spPr>
          <a:xfrm>
            <a:off x="3797202" y="2623786"/>
            <a:ext cx="3501193" cy="2742812"/>
          </a:xfrm>
          <a:prstGeom prst="rect">
            <a:avLst/>
          </a:prstGeom>
          <a:ln>
            <a:noFill/>
          </a:ln>
          <a:effectLst>
            <a:outerShdw blurRad="190500" algn="tl" rotWithShape="0">
              <a:srgbClr val="000000">
                <a:alpha val="70000"/>
              </a:srgbClr>
            </a:outerShdw>
          </a:effectLst>
        </p:spPr>
      </p:pic>
      <p:pic>
        <p:nvPicPr>
          <p:cNvPr id="15" name="Immagine 14">
            <a:extLst>
              <a:ext uri="{FF2B5EF4-FFF2-40B4-BE49-F238E27FC236}">
                <a16:creationId xmlns:a16="http://schemas.microsoft.com/office/drawing/2014/main" id="{1773D1E8-D880-7B07-B740-F5B75011322F}"/>
              </a:ext>
            </a:extLst>
          </p:cNvPr>
          <p:cNvPicPr>
            <a:picLocks noChangeAspect="1"/>
          </p:cNvPicPr>
          <p:nvPr/>
        </p:nvPicPr>
        <p:blipFill>
          <a:blip r:embed="rId6"/>
          <a:stretch>
            <a:fillRect/>
          </a:stretch>
        </p:blipFill>
        <p:spPr>
          <a:xfrm>
            <a:off x="82255" y="5501312"/>
            <a:ext cx="7216140" cy="814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magine 16">
            <a:extLst>
              <a:ext uri="{FF2B5EF4-FFF2-40B4-BE49-F238E27FC236}">
                <a16:creationId xmlns:a16="http://schemas.microsoft.com/office/drawing/2014/main" id="{991DC58D-539E-F08F-4435-F1F31F1EB008}"/>
              </a:ext>
            </a:extLst>
          </p:cNvPr>
          <p:cNvPicPr>
            <a:picLocks noChangeAspect="1"/>
          </p:cNvPicPr>
          <p:nvPr/>
        </p:nvPicPr>
        <p:blipFill>
          <a:blip r:embed="rId7"/>
          <a:stretch>
            <a:fillRect/>
          </a:stretch>
        </p:blipFill>
        <p:spPr>
          <a:xfrm>
            <a:off x="7680358" y="4182002"/>
            <a:ext cx="4369267" cy="2013867"/>
          </a:xfrm>
          <a:prstGeom prst="rect">
            <a:avLst/>
          </a:prstGeom>
          <a:ln>
            <a:noFill/>
          </a:ln>
          <a:effectLst>
            <a:outerShdw blurRad="190500" algn="tl" rotWithShape="0">
              <a:srgbClr val="000000">
                <a:alpha val="70000"/>
              </a:srgbClr>
            </a:outerShdw>
          </a:effectLst>
        </p:spPr>
      </p:pic>
      <p:sp>
        <p:nvSpPr>
          <p:cNvPr id="3" name="CasellaDiTesto 2">
            <a:extLst>
              <a:ext uri="{FF2B5EF4-FFF2-40B4-BE49-F238E27FC236}">
                <a16:creationId xmlns:a16="http://schemas.microsoft.com/office/drawing/2014/main" id="{45B291EB-ABCF-D0E3-284B-7C87F9217B35}"/>
              </a:ext>
            </a:extLst>
          </p:cNvPr>
          <p:cNvSpPr txBox="1"/>
          <p:nvPr/>
        </p:nvSpPr>
        <p:spPr>
          <a:xfrm>
            <a:off x="8463549" y="5526345"/>
            <a:ext cx="3537283" cy="646331"/>
          </a:xfrm>
          <a:prstGeom prst="rect">
            <a:avLst/>
          </a:prstGeom>
          <a:solidFill>
            <a:schemeClr val="accent1">
              <a:lumMod val="20000"/>
              <a:lumOff val="80000"/>
            </a:schemeClr>
          </a:solidFill>
        </p:spPr>
        <p:txBody>
          <a:bodyPr wrap="square" rtlCol="0">
            <a:spAutoFit/>
          </a:bodyPr>
          <a:lstStyle/>
          <a:p>
            <a:r>
              <a:rPr lang="en-US" b="1" dirty="0" err="1"/>
              <a:t>LoKI</a:t>
            </a:r>
            <a:r>
              <a:rPr lang="en-US" b="1" dirty="0"/>
              <a:t> Firmware fully designed by Dr. Davide </a:t>
            </a:r>
            <a:r>
              <a:rPr lang="en-US" b="1" dirty="0" err="1"/>
              <a:t>Raspino</a:t>
            </a:r>
            <a:r>
              <a:rPr lang="en-US" b="1" dirty="0"/>
              <a:t> @ ISIS, STFC </a:t>
            </a:r>
          </a:p>
        </p:txBody>
      </p:sp>
    </p:spTree>
    <p:extLst>
      <p:ext uri="{BB962C8B-B14F-4D97-AF65-F5344CB8AC3E}">
        <p14:creationId xmlns:p14="http://schemas.microsoft.com/office/powerpoint/2010/main" val="2735098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R5560 – LOKI MONITOR AND DEBUG</a:t>
            </a:r>
          </a:p>
        </p:txBody>
      </p:sp>
      <p:pic>
        <p:nvPicPr>
          <p:cNvPr id="5" name="Immagine 4">
            <a:extLst>
              <a:ext uri="{FF2B5EF4-FFF2-40B4-BE49-F238E27FC236}">
                <a16:creationId xmlns:a16="http://schemas.microsoft.com/office/drawing/2014/main" id="{BE67D0DC-C457-490D-4AE7-C9D2CB880F86}"/>
              </a:ext>
            </a:extLst>
          </p:cNvPr>
          <p:cNvPicPr>
            <a:picLocks noChangeAspect="1"/>
          </p:cNvPicPr>
          <p:nvPr/>
        </p:nvPicPr>
        <p:blipFill>
          <a:blip r:embed="rId2"/>
          <a:stretch>
            <a:fillRect/>
          </a:stretch>
        </p:blipFill>
        <p:spPr>
          <a:xfrm>
            <a:off x="142375" y="1499032"/>
            <a:ext cx="4768116" cy="20608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magine 7">
            <a:extLst>
              <a:ext uri="{FF2B5EF4-FFF2-40B4-BE49-F238E27FC236}">
                <a16:creationId xmlns:a16="http://schemas.microsoft.com/office/drawing/2014/main" id="{FF089B41-68B1-465C-B238-8D352F3CD004}"/>
              </a:ext>
            </a:extLst>
          </p:cNvPr>
          <p:cNvPicPr>
            <a:picLocks noChangeAspect="1"/>
          </p:cNvPicPr>
          <p:nvPr/>
        </p:nvPicPr>
        <p:blipFill>
          <a:blip r:embed="rId3"/>
          <a:stretch>
            <a:fillRect/>
          </a:stretch>
        </p:blipFill>
        <p:spPr>
          <a:xfrm>
            <a:off x="523874" y="3737264"/>
            <a:ext cx="3789045" cy="2405897"/>
          </a:xfrm>
          <a:prstGeom prst="rect">
            <a:avLst/>
          </a:prstGeom>
        </p:spPr>
      </p:pic>
      <p:pic>
        <p:nvPicPr>
          <p:cNvPr id="11" name="Immagine 10">
            <a:extLst>
              <a:ext uri="{FF2B5EF4-FFF2-40B4-BE49-F238E27FC236}">
                <a16:creationId xmlns:a16="http://schemas.microsoft.com/office/drawing/2014/main" id="{E66942ED-9BE0-346F-274C-BE428B3B31DE}"/>
              </a:ext>
            </a:extLst>
          </p:cNvPr>
          <p:cNvPicPr>
            <a:picLocks noChangeAspect="1"/>
          </p:cNvPicPr>
          <p:nvPr/>
        </p:nvPicPr>
        <p:blipFill>
          <a:blip r:embed="rId4"/>
          <a:stretch>
            <a:fillRect/>
          </a:stretch>
        </p:blipFill>
        <p:spPr>
          <a:xfrm>
            <a:off x="5257800" y="733927"/>
            <a:ext cx="6791825" cy="5538773"/>
          </a:xfrm>
          <a:prstGeom prst="rect">
            <a:avLst/>
          </a:prstGeom>
        </p:spPr>
      </p:pic>
      <p:pic>
        <p:nvPicPr>
          <p:cNvPr id="12" name="Immagine 11">
            <a:extLst>
              <a:ext uri="{FF2B5EF4-FFF2-40B4-BE49-F238E27FC236}">
                <a16:creationId xmlns:a16="http://schemas.microsoft.com/office/drawing/2014/main" id="{4C9AD90F-492E-454C-9559-C1125048793A}"/>
              </a:ext>
            </a:extLst>
          </p:cNvPr>
          <p:cNvPicPr>
            <a:picLocks noChangeAspect="1"/>
          </p:cNvPicPr>
          <p:nvPr/>
        </p:nvPicPr>
        <p:blipFill>
          <a:blip r:embed="rId5">
            <a:extLst>
              <a:ext uri="{BEBA8EAE-BF5A-486C-A8C5-ECC9F3942E4B}">
                <a14:imgProps xmlns:a14="http://schemas.microsoft.com/office/drawing/2010/main">
                  <a14:imgLayer r:embed="rId6">
                    <a14:imgEffect>
                      <a14:artisticGlowEdges/>
                    </a14:imgEffect>
                  </a14:imgLayer>
                </a14:imgProps>
              </a:ext>
            </a:extLst>
          </a:blip>
          <a:stretch>
            <a:fillRect/>
          </a:stretch>
        </p:blipFill>
        <p:spPr>
          <a:xfrm>
            <a:off x="8923019" y="1578807"/>
            <a:ext cx="3045143" cy="1365566"/>
          </a:xfrm>
          <a:prstGeom prst="rect">
            <a:avLst/>
          </a:prstGeom>
        </p:spPr>
      </p:pic>
      <p:sp>
        <p:nvSpPr>
          <p:cNvPr id="3" name="CasellaDiTesto 2">
            <a:extLst>
              <a:ext uri="{FF2B5EF4-FFF2-40B4-BE49-F238E27FC236}">
                <a16:creationId xmlns:a16="http://schemas.microsoft.com/office/drawing/2014/main" id="{0AF4CD7D-3FD2-7E79-15AD-731C031F2AE7}"/>
              </a:ext>
            </a:extLst>
          </p:cNvPr>
          <p:cNvSpPr txBox="1"/>
          <p:nvPr/>
        </p:nvSpPr>
        <p:spPr>
          <a:xfrm>
            <a:off x="313923" y="852701"/>
            <a:ext cx="4871688" cy="646331"/>
          </a:xfrm>
          <a:prstGeom prst="rect">
            <a:avLst/>
          </a:prstGeom>
          <a:noFill/>
        </p:spPr>
        <p:txBody>
          <a:bodyPr wrap="square" rtlCol="0">
            <a:spAutoFit/>
          </a:bodyPr>
          <a:lstStyle/>
          <a:p>
            <a:r>
              <a:rPr lang="en-US" dirty="0"/>
              <a:t>Real time oscilloscope, spectra and counts monitoring</a:t>
            </a:r>
          </a:p>
        </p:txBody>
      </p:sp>
    </p:spTree>
    <p:extLst>
      <p:ext uri="{BB962C8B-B14F-4D97-AF65-F5344CB8AC3E}">
        <p14:creationId xmlns:p14="http://schemas.microsoft.com/office/powerpoint/2010/main" val="113156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R5560 ESS INTERFACE – DATA READOUT</a:t>
            </a:r>
          </a:p>
        </p:txBody>
      </p:sp>
      <p:pic>
        <p:nvPicPr>
          <p:cNvPr id="129" name="Picture 2">
            <a:extLst>
              <a:ext uri="{FF2B5EF4-FFF2-40B4-BE49-F238E27FC236}">
                <a16:creationId xmlns:a16="http://schemas.microsoft.com/office/drawing/2014/main" id="{17A3439C-C17F-C934-7243-9FDEF2129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802" y="3937836"/>
            <a:ext cx="4891087" cy="200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0" name="Rounded Rectangle 11">
            <a:extLst>
              <a:ext uri="{FF2B5EF4-FFF2-40B4-BE49-F238E27FC236}">
                <a16:creationId xmlns:a16="http://schemas.microsoft.com/office/drawing/2014/main" id="{D6F83783-3A32-3E9F-740B-BE0324E4BB1C}"/>
              </a:ext>
            </a:extLst>
          </p:cNvPr>
          <p:cNvSpPr>
            <a:spLocks noChangeArrowheads="1"/>
          </p:cNvSpPr>
          <p:nvPr/>
        </p:nvSpPr>
        <p:spPr bwMode="auto">
          <a:xfrm>
            <a:off x="3314784" y="1593098"/>
            <a:ext cx="3484562" cy="1981200"/>
          </a:xfrm>
          <a:prstGeom prst="roundRect">
            <a:avLst>
              <a:gd name="adj" fmla="val 16667"/>
            </a:avLst>
          </a:prstGeom>
          <a:noFill/>
          <a:ln w="2857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200">
              <a:latin typeface="Lucida Grande" pitchFamily="84" charset="0"/>
              <a:cs typeface="ヒラギノ角ゴ Pro W3"/>
            </a:endParaRPr>
          </a:p>
        </p:txBody>
      </p:sp>
      <p:sp>
        <p:nvSpPr>
          <p:cNvPr id="131" name="TextBox 13">
            <a:extLst>
              <a:ext uri="{FF2B5EF4-FFF2-40B4-BE49-F238E27FC236}">
                <a16:creationId xmlns:a16="http://schemas.microsoft.com/office/drawing/2014/main" id="{67F7C462-33FF-E768-7186-01224D3F0352}"/>
              </a:ext>
            </a:extLst>
          </p:cNvPr>
          <p:cNvSpPr txBox="1">
            <a:spLocks noChangeArrowheads="1"/>
          </p:cNvSpPr>
          <p:nvPr/>
        </p:nvSpPr>
        <p:spPr bwMode="auto">
          <a:xfrm>
            <a:off x="4418096" y="1666123"/>
            <a:ext cx="155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800">
                <a:latin typeface="Lucida Grande" pitchFamily="84" charset="0"/>
                <a:cs typeface="ヒラギノ角ゴ Pro W3"/>
              </a:rPr>
              <a:t>Neutron Data</a:t>
            </a:r>
          </a:p>
        </p:txBody>
      </p:sp>
      <p:grpSp>
        <p:nvGrpSpPr>
          <p:cNvPr id="132" name="Group 24">
            <a:extLst>
              <a:ext uri="{FF2B5EF4-FFF2-40B4-BE49-F238E27FC236}">
                <a16:creationId xmlns:a16="http://schemas.microsoft.com/office/drawing/2014/main" id="{583FAFE1-0D6F-1785-5114-8E46DE4CE8F0}"/>
              </a:ext>
            </a:extLst>
          </p:cNvPr>
          <p:cNvGrpSpPr>
            <a:grpSpLocks/>
          </p:cNvGrpSpPr>
          <p:nvPr/>
        </p:nvGrpSpPr>
        <p:grpSpPr bwMode="auto">
          <a:xfrm>
            <a:off x="5535696" y="2170948"/>
            <a:ext cx="1257300" cy="1173162"/>
            <a:chOff x="1701800" y="2065021"/>
            <a:chExt cx="1257300" cy="1173480"/>
          </a:xfrm>
        </p:grpSpPr>
        <p:sp>
          <p:nvSpPr>
            <p:cNvPr id="133" name="Rounded Rectangle 22">
              <a:extLst>
                <a:ext uri="{FF2B5EF4-FFF2-40B4-BE49-F238E27FC236}">
                  <a16:creationId xmlns:a16="http://schemas.microsoft.com/office/drawing/2014/main" id="{421FCB11-75FC-0DAA-1623-CEBBCEBE436D}"/>
                </a:ext>
              </a:extLst>
            </p:cNvPr>
            <p:cNvSpPr>
              <a:spLocks noChangeArrowheads="1"/>
            </p:cNvSpPr>
            <p:nvPr/>
          </p:nvSpPr>
          <p:spPr bwMode="auto">
            <a:xfrm flipV="1">
              <a:off x="1856740" y="2065021"/>
              <a:ext cx="990600" cy="1173480"/>
            </a:xfrm>
            <a:prstGeom prst="roundRect">
              <a:avLst>
                <a:gd name="adj" fmla="val 16667"/>
              </a:avLst>
            </a:prstGeom>
            <a:solidFill>
              <a:srgbClr val="FFC000"/>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34" name="TextBox 16">
              <a:extLst>
                <a:ext uri="{FF2B5EF4-FFF2-40B4-BE49-F238E27FC236}">
                  <a16:creationId xmlns:a16="http://schemas.microsoft.com/office/drawing/2014/main" id="{3B16AD80-CF86-6B7A-FED4-F3A8FF9A2E4E}"/>
                </a:ext>
              </a:extLst>
            </p:cNvPr>
            <p:cNvSpPr txBox="1">
              <a:spLocks noChangeArrowheads="1"/>
            </p:cNvSpPr>
            <p:nvPr/>
          </p:nvSpPr>
          <p:spPr bwMode="auto">
            <a:xfrm>
              <a:off x="1701800" y="2308860"/>
              <a:ext cx="1257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GB" altLang="en-US" sz="1600" dirty="0">
                  <a:latin typeface="Lucida Grande" pitchFamily="84" charset="0"/>
                  <a:cs typeface="ヒラギノ角ゴ Pro W3"/>
                </a:rPr>
                <a:t>User</a:t>
              </a:r>
            </a:p>
            <a:p>
              <a:pPr algn="ctr" eaLnBrk="1" hangingPunct="1">
                <a:spcBef>
                  <a:spcPct val="0"/>
                </a:spcBef>
                <a:buFontTx/>
                <a:buNone/>
              </a:pPr>
              <a:r>
                <a:rPr lang="en-GB" altLang="en-US" sz="1600" dirty="0">
                  <a:latin typeface="Lucida Grande" pitchFamily="84" charset="0"/>
                  <a:cs typeface="ヒラギノ角ゴ Pro W3"/>
                </a:rPr>
                <a:t>(Master)</a:t>
              </a:r>
            </a:p>
          </p:txBody>
        </p:sp>
      </p:grpSp>
      <p:grpSp>
        <p:nvGrpSpPr>
          <p:cNvPr id="135" name="Group 23">
            <a:extLst>
              <a:ext uri="{FF2B5EF4-FFF2-40B4-BE49-F238E27FC236}">
                <a16:creationId xmlns:a16="http://schemas.microsoft.com/office/drawing/2014/main" id="{FE8A5034-8C29-2CEB-55EB-D2C2DC75434D}"/>
              </a:ext>
            </a:extLst>
          </p:cNvPr>
          <p:cNvGrpSpPr>
            <a:grpSpLocks/>
          </p:cNvGrpSpPr>
          <p:nvPr/>
        </p:nvGrpSpPr>
        <p:grpSpPr bwMode="auto">
          <a:xfrm>
            <a:off x="3476709" y="2128085"/>
            <a:ext cx="1289050" cy="1173163"/>
            <a:chOff x="714737" y="2072641"/>
            <a:chExt cx="1289323" cy="1173480"/>
          </a:xfrm>
        </p:grpSpPr>
        <p:sp>
          <p:nvSpPr>
            <p:cNvPr id="136" name="Rounded Rectangle 21">
              <a:extLst>
                <a:ext uri="{FF2B5EF4-FFF2-40B4-BE49-F238E27FC236}">
                  <a16:creationId xmlns:a16="http://schemas.microsoft.com/office/drawing/2014/main" id="{447B26B0-73B6-CCF1-E10C-C36BE795C4C6}"/>
                </a:ext>
              </a:extLst>
            </p:cNvPr>
            <p:cNvSpPr/>
            <p:nvPr/>
          </p:nvSpPr>
          <p:spPr bwMode="auto">
            <a:xfrm flipV="1">
              <a:off x="714737" y="2072641"/>
              <a:ext cx="1144829" cy="117348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137" name="TextBox 19">
              <a:extLst>
                <a:ext uri="{FF2B5EF4-FFF2-40B4-BE49-F238E27FC236}">
                  <a16:creationId xmlns:a16="http://schemas.microsoft.com/office/drawing/2014/main" id="{728E840D-DA75-AF88-23B5-08E9089D6DCD}"/>
                </a:ext>
              </a:extLst>
            </p:cNvPr>
            <p:cNvSpPr txBox="1">
              <a:spLocks noChangeArrowheads="1"/>
            </p:cNvSpPr>
            <p:nvPr/>
          </p:nvSpPr>
          <p:spPr bwMode="auto">
            <a:xfrm>
              <a:off x="746760" y="2186940"/>
              <a:ext cx="1257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GB" altLang="en-US" sz="1600">
                  <a:latin typeface="Lucida Grande" pitchFamily="84" charset="0"/>
                  <a:cs typeface="ヒラギノ角ゴ Pro W3"/>
                </a:rPr>
                <a:t>FE Firmware</a:t>
              </a:r>
            </a:p>
            <a:p>
              <a:pPr algn="ctr" eaLnBrk="1" hangingPunct="1">
                <a:spcBef>
                  <a:spcPct val="0"/>
                </a:spcBef>
                <a:buFontTx/>
                <a:buNone/>
              </a:pPr>
              <a:r>
                <a:rPr lang="en-GB" altLang="en-US" sz="1600">
                  <a:latin typeface="Lucida Grande" pitchFamily="84" charset="0"/>
                  <a:cs typeface="ヒラギノ角ゴ Pro W3"/>
                </a:rPr>
                <a:t>(Slave)</a:t>
              </a:r>
            </a:p>
          </p:txBody>
        </p:sp>
      </p:grpSp>
      <p:cxnSp>
        <p:nvCxnSpPr>
          <p:cNvPr id="138" name="Straight Arrow Connector 26">
            <a:extLst>
              <a:ext uri="{FF2B5EF4-FFF2-40B4-BE49-F238E27FC236}">
                <a16:creationId xmlns:a16="http://schemas.microsoft.com/office/drawing/2014/main" id="{9F3EF977-7744-D083-8188-A8024070993A}"/>
              </a:ext>
            </a:extLst>
          </p:cNvPr>
          <p:cNvCxnSpPr>
            <a:cxnSpLocks noChangeShapeType="1"/>
          </p:cNvCxnSpPr>
          <p:nvPr/>
        </p:nvCxnSpPr>
        <p:spPr bwMode="auto">
          <a:xfrm flipH="1" flipV="1">
            <a:off x="4651459" y="2432885"/>
            <a:ext cx="1017587" cy="0"/>
          </a:xfrm>
          <a:prstGeom prst="straightConnector1">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9" name="Straight Arrow Connector 30">
            <a:extLst>
              <a:ext uri="{FF2B5EF4-FFF2-40B4-BE49-F238E27FC236}">
                <a16:creationId xmlns:a16="http://schemas.microsoft.com/office/drawing/2014/main" id="{66728273-7A35-D4E0-712B-74F9235953E2}"/>
              </a:ext>
            </a:extLst>
          </p:cNvPr>
          <p:cNvCxnSpPr>
            <a:cxnSpLocks noChangeShapeType="1"/>
          </p:cNvCxnSpPr>
          <p:nvPr/>
        </p:nvCxnSpPr>
        <p:spPr bwMode="auto">
          <a:xfrm flipH="1">
            <a:off x="4640346" y="2672598"/>
            <a:ext cx="1036638" cy="793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40" name="TextBox 33">
            <a:extLst>
              <a:ext uri="{FF2B5EF4-FFF2-40B4-BE49-F238E27FC236}">
                <a16:creationId xmlns:a16="http://schemas.microsoft.com/office/drawing/2014/main" id="{2EC5826A-1B15-A03B-9812-F98B3D727B43}"/>
              </a:ext>
            </a:extLst>
          </p:cNvPr>
          <p:cNvSpPr txBox="1">
            <a:spLocks noChangeArrowheads="1"/>
          </p:cNvSpPr>
          <p:nvPr/>
        </p:nvSpPr>
        <p:spPr bwMode="auto">
          <a:xfrm>
            <a:off x="4819734" y="2180473"/>
            <a:ext cx="65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400">
                <a:latin typeface="Lucida Grande" pitchFamily="84" charset="0"/>
                <a:cs typeface="ヒラギノ角ゴ Pro W3"/>
              </a:rPr>
              <a:t>ACLK</a:t>
            </a:r>
          </a:p>
        </p:txBody>
      </p:sp>
      <p:sp>
        <p:nvSpPr>
          <p:cNvPr id="141" name="TextBox 35">
            <a:extLst>
              <a:ext uri="{FF2B5EF4-FFF2-40B4-BE49-F238E27FC236}">
                <a16:creationId xmlns:a16="http://schemas.microsoft.com/office/drawing/2014/main" id="{D6306F1D-BCDC-6D80-F922-F409E396ABCC}"/>
              </a:ext>
            </a:extLst>
          </p:cNvPr>
          <p:cNvSpPr txBox="1">
            <a:spLocks noChangeArrowheads="1"/>
          </p:cNvSpPr>
          <p:nvPr/>
        </p:nvSpPr>
        <p:spPr bwMode="auto">
          <a:xfrm>
            <a:off x="4705434" y="2399548"/>
            <a:ext cx="104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400">
                <a:latin typeface="Lucida Grande" pitchFamily="84" charset="0"/>
                <a:cs typeface="ヒラギノ角ゴ Pro W3"/>
              </a:rPr>
              <a:t>TDATA[32]</a:t>
            </a:r>
          </a:p>
        </p:txBody>
      </p:sp>
      <p:cxnSp>
        <p:nvCxnSpPr>
          <p:cNvPr id="142" name="Straight Arrow Connector 36">
            <a:extLst>
              <a:ext uri="{FF2B5EF4-FFF2-40B4-BE49-F238E27FC236}">
                <a16:creationId xmlns:a16="http://schemas.microsoft.com/office/drawing/2014/main" id="{FCAA035F-B2D0-7B34-0C4A-6DD6408929F6}"/>
              </a:ext>
            </a:extLst>
          </p:cNvPr>
          <p:cNvCxnSpPr>
            <a:cxnSpLocks noChangeShapeType="1"/>
          </p:cNvCxnSpPr>
          <p:nvPr/>
        </p:nvCxnSpPr>
        <p:spPr bwMode="auto">
          <a:xfrm flipH="1" flipV="1">
            <a:off x="4640346" y="2920248"/>
            <a:ext cx="1039813" cy="15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43" name="TextBox 37">
            <a:extLst>
              <a:ext uri="{FF2B5EF4-FFF2-40B4-BE49-F238E27FC236}">
                <a16:creationId xmlns:a16="http://schemas.microsoft.com/office/drawing/2014/main" id="{8DCDFDB4-B81F-1D8F-5108-FF315F5E825A}"/>
              </a:ext>
            </a:extLst>
          </p:cNvPr>
          <p:cNvSpPr txBox="1">
            <a:spLocks noChangeArrowheads="1"/>
          </p:cNvSpPr>
          <p:nvPr/>
        </p:nvSpPr>
        <p:spPr bwMode="auto">
          <a:xfrm>
            <a:off x="4778459" y="2672598"/>
            <a:ext cx="80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400">
                <a:latin typeface="Lucida Grande" pitchFamily="84" charset="0"/>
                <a:cs typeface="ヒラギノ角ゴ Pro W3"/>
              </a:rPr>
              <a:t>TVALID</a:t>
            </a:r>
          </a:p>
        </p:txBody>
      </p:sp>
      <p:sp>
        <p:nvSpPr>
          <p:cNvPr id="144" name="TextBox 38">
            <a:extLst>
              <a:ext uri="{FF2B5EF4-FFF2-40B4-BE49-F238E27FC236}">
                <a16:creationId xmlns:a16="http://schemas.microsoft.com/office/drawing/2014/main" id="{B75B9D39-AC6D-A154-5BEE-1C7B9D9C25B9}"/>
              </a:ext>
            </a:extLst>
          </p:cNvPr>
          <p:cNvSpPr txBox="1">
            <a:spLocks noChangeArrowheads="1"/>
          </p:cNvSpPr>
          <p:nvPr/>
        </p:nvSpPr>
        <p:spPr bwMode="auto">
          <a:xfrm>
            <a:off x="4722896" y="2913898"/>
            <a:ext cx="912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400">
                <a:latin typeface="Lucida Grande" pitchFamily="84" charset="0"/>
                <a:cs typeface="ヒラギノ角ゴ Pro W3"/>
              </a:rPr>
              <a:t>TREADY</a:t>
            </a:r>
          </a:p>
        </p:txBody>
      </p:sp>
      <p:cxnSp>
        <p:nvCxnSpPr>
          <p:cNvPr id="145" name="Straight Arrow Connector 39">
            <a:extLst>
              <a:ext uri="{FF2B5EF4-FFF2-40B4-BE49-F238E27FC236}">
                <a16:creationId xmlns:a16="http://schemas.microsoft.com/office/drawing/2014/main" id="{E351B99F-8D71-099C-B57C-7D7F30005859}"/>
              </a:ext>
            </a:extLst>
          </p:cNvPr>
          <p:cNvCxnSpPr>
            <a:cxnSpLocks noChangeShapeType="1"/>
          </p:cNvCxnSpPr>
          <p:nvPr/>
        </p:nvCxnSpPr>
        <p:spPr bwMode="auto">
          <a:xfrm flipV="1">
            <a:off x="4664159" y="3148848"/>
            <a:ext cx="1023937" cy="793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46" name="Rounded Rectangle 34">
            <a:extLst>
              <a:ext uri="{FF2B5EF4-FFF2-40B4-BE49-F238E27FC236}">
                <a16:creationId xmlns:a16="http://schemas.microsoft.com/office/drawing/2014/main" id="{E96E5967-78DB-F2A1-72EB-AFCFAE25C918}"/>
              </a:ext>
            </a:extLst>
          </p:cNvPr>
          <p:cNvSpPr>
            <a:spLocks noChangeArrowheads="1"/>
          </p:cNvSpPr>
          <p:nvPr/>
        </p:nvSpPr>
        <p:spPr bwMode="auto">
          <a:xfrm rot="16200000">
            <a:off x="3390984" y="2621798"/>
            <a:ext cx="352425" cy="187325"/>
          </a:xfrm>
          <a:prstGeom prst="roundRect">
            <a:avLst>
              <a:gd name="adj" fmla="val 16667"/>
            </a:avLst>
          </a:prstGeom>
          <a:solidFill>
            <a:schemeClr val="bg1">
              <a:lumMod val="85000"/>
            </a:schemeClr>
          </a:solidFill>
          <a:ln w="9525" algn="ctr">
            <a:solidFill>
              <a:schemeClr val="tx1"/>
            </a:solidFill>
            <a:round/>
            <a:headEnd/>
            <a:tailEnd/>
          </a:ln>
        </p:spPr>
        <p:txBody>
          <a:bodyPr/>
          <a:lstStyle>
            <a:lvl1pPr eaLnBrk="0" hangingPunct="0">
              <a:spcBef>
                <a:spcPct val="20000"/>
              </a:spcBef>
              <a:buChar char="•"/>
              <a:defRPr sz="2400">
                <a:solidFill>
                  <a:schemeClr val="tx1"/>
                </a:solidFill>
                <a:latin typeface="Arial" pitchFamily="34" charset="0"/>
                <a:ea typeface="ヒラギノ角ゴ Pro W3"/>
                <a:cs typeface="Arial" pitchFamily="34" charset="0"/>
              </a:defRPr>
            </a:lvl1pPr>
            <a:lvl2pPr marL="742950" indent="-285750" eaLnBrk="0" hangingPunct="0">
              <a:spcBef>
                <a:spcPct val="20000"/>
              </a:spcBef>
              <a:buChar char="–"/>
              <a:defRPr sz="2200">
                <a:solidFill>
                  <a:srgbClr val="3C8C93"/>
                </a:solidFill>
                <a:latin typeface="Arial" pitchFamily="34" charset="0"/>
                <a:ea typeface="ヒラギノ角ゴ Pro W3"/>
                <a:cs typeface="Arial" pitchFamily="34" charset="0"/>
              </a:defRPr>
            </a:lvl2pPr>
            <a:lvl3pPr marL="1143000" indent="-228600" eaLnBrk="0" hangingPunct="0">
              <a:spcBef>
                <a:spcPct val="20000"/>
              </a:spcBef>
              <a:buChar char="•"/>
              <a:defRPr sz="2400">
                <a:solidFill>
                  <a:schemeClr val="tx1"/>
                </a:solidFill>
                <a:latin typeface="Calibri" pitchFamily="34" charset="0"/>
                <a:ea typeface="ヒラギノ角ゴ Pro W3"/>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9pPr>
          </a:lstStyle>
          <a:p>
            <a:pPr>
              <a:spcBef>
                <a:spcPct val="0"/>
              </a:spcBef>
              <a:buFontTx/>
              <a:buNone/>
              <a:defRPr/>
            </a:pPr>
            <a:endParaRPr lang="en-US" altLang="en-US" sz="1200">
              <a:latin typeface="Lucida Grande" pitchFamily="84" charset="0"/>
              <a:cs typeface="ヒラギノ角ゴ Pro W3"/>
            </a:endParaRPr>
          </a:p>
        </p:txBody>
      </p:sp>
      <p:cxnSp>
        <p:nvCxnSpPr>
          <p:cNvPr id="147" name="Straight Arrow Connector 52">
            <a:extLst>
              <a:ext uri="{FF2B5EF4-FFF2-40B4-BE49-F238E27FC236}">
                <a16:creationId xmlns:a16="http://schemas.microsoft.com/office/drawing/2014/main" id="{336E6B03-387F-078F-F95C-28FADB65B76C}"/>
              </a:ext>
            </a:extLst>
          </p:cNvPr>
          <p:cNvCxnSpPr/>
          <p:nvPr/>
        </p:nvCxnSpPr>
        <p:spPr bwMode="auto">
          <a:xfrm flipH="1">
            <a:off x="3183021" y="2778960"/>
            <a:ext cx="376238" cy="0"/>
          </a:xfrm>
          <a:prstGeom prst="straightConnector1">
            <a:avLst/>
          </a:prstGeom>
          <a:solidFill>
            <a:schemeClr val="accent1"/>
          </a:solidFill>
          <a:ln w="28575" cap="flat" cmpd="sng" algn="ctr">
            <a:solidFill>
              <a:schemeClr val="accent6">
                <a:lumMod val="60000"/>
                <a:lumOff val="40000"/>
              </a:schemeClr>
            </a:solidFill>
            <a:prstDash val="solid"/>
            <a:round/>
            <a:headEnd type="none" w="med" len="med"/>
            <a:tailEnd type="arrow"/>
          </a:ln>
          <a:effectLst/>
        </p:spPr>
      </p:cxnSp>
      <p:sp>
        <p:nvSpPr>
          <p:cNvPr id="148" name="TextBox 57">
            <a:extLst>
              <a:ext uri="{FF2B5EF4-FFF2-40B4-BE49-F238E27FC236}">
                <a16:creationId xmlns:a16="http://schemas.microsoft.com/office/drawing/2014/main" id="{E2DEF91A-951E-012C-4881-38E06E968FFE}"/>
              </a:ext>
            </a:extLst>
          </p:cNvPr>
          <p:cNvSpPr txBox="1">
            <a:spLocks noChangeArrowheads="1"/>
          </p:cNvSpPr>
          <p:nvPr/>
        </p:nvSpPr>
        <p:spPr bwMode="auto">
          <a:xfrm>
            <a:off x="1930484" y="2459873"/>
            <a:ext cx="1668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2000">
                <a:latin typeface="Lucida Grande" pitchFamily="84" charset="0"/>
                <a:cs typeface="ヒラギノ角ゴ Pro W3"/>
              </a:rPr>
              <a:t>Data to backend </a:t>
            </a:r>
          </a:p>
        </p:txBody>
      </p:sp>
      <p:pic>
        <p:nvPicPr>
          <p:cNvPr id="149" name="Picture 3">
            <a:extLst>
              <a:ext uri="{FF2B5EF4-FFF2-40B4-BE49-F238E27FC236}">
                <a16:creationId xmlns:a16="http://schemas.microsoft.com/office/drawing/2014/main" id="{943D5D08-B278-C83D-A436-51CB2EB2F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9" y="1016041"/>
            <a:ext cx="1895475" cy="203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0" name="Oval 58">
            <a:extLst>
              <a:ext uri="{FF2B5EF4-FFF2-40B4-BE49-F238E27FC236}">
                <a16:creationId xmlns:a16="http://schemas.microsoft.com/office/drawing/2014/main" id="{02F0A85B-39DE-5D2E-F59B-705CA2D704A1}"/>
              </a:ext>
            </a:extLst>
          </p:cNvPr>
          <p:cNvSpPr>
            <a:spLocks noChangeArrowheads="1"/>
          </p:cNvSpPr>
          <p:nvPr/>
        </p:nvSpPr>
        <p:spPr bwMode="auto">
          <a:xfrm>
            <a:off x="265832" y="2128879"/>
            <a:ext cx="1689100" cy="107632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pic>
        <p:nvPicPr>
          <p:cNvPr id="153" name="Picture 4">
            <a:extLst>
              <a:ext uri="{FF2B5EF4-FFF2-40B4-BE49-F238E27FC236}">
                <a16:creationId xmlns:a16="http://schemas.microsoft.com/office/drawing/2014/main" id="{731FA2C6-4BF5-DEAF-F485-74EBF17498F2}"/>
              </a:ext>
            </a:extLst>
          </p:cNvPr>
          <p:cNvPicPr>
            <a:picLocks noChangeAspect="1"/>
          </p:cNvPicPr>
          <p:nvPr/>
        </p:nvPicPr>
        <p:blipFill rotWithShape="1">
          <a:blip r:embed="rId4"/>
          <a:srcRect l="7165" t="13389" r="11086" b="11928"/>
          <a:stretch/>
        </p:blipFill>
        <p:spPr>
          <a:xfrm>
            <a:off x="7750576" y="745331"/>
            <a:ext cx="4188931" cy="3338779"/>
          </a:xfrm>
          <a:prstGeom prst="rect">
            <a:avLst/>
          </a:prstGeom>
        </p:spPr>
      </p:pic>
      <p:sp>
        <p:nvSpPr>
          <p:cNvPr id="154" name="Freccia a destra 153">
            <a:extLst>
              <a:ext uri="{FF2B5EF4-FFF2-40B4-BE49-F238E27FC236}">
                <a16:creationId xmlns:a16="http://schemas.microsoft.com/office/drawing/2014/main" id="{260F29EC-32A6-6B8F-5EE7-C74248D62B9A}"/>
              </a:ext>
            </a:extLst>
          </p:cNvPr>
          <p:cNvSpPr/>
          <p:nvPr/>
        </p:nvSpPr>
        <p:spPr>
          <a:xfrm rot="10800000">
            <a:off x="6931109" y="2573922"/>
            <a:ext cx="770806" cy="5053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CasellaDiTesto 156">
            <a:extLst>
              <a:ext uri="{FF2B5EF4-FFF2-40B4-BE49-F238E27FC236}">
                <a16:creationId xmlns:a16="http://schemas.microsoft.com/office/drawing/2014/main" id="{AAB6359A-D964-991C-B10D-027C3062746D}"/>
              </a:ext>
            </a:extLst>
          </p:cNvPr>
          <p:cNvSpPr txBox="1"/>
          <p:nvPr/>
        </p:nvSpPr>
        <p:spPr>
          <a:xfrm>
            <a:off x="7701915" y="4511040"/>
            <a:ext cx="4347710" cy="1754326"/>
          </a:xfrm>
          <a:prstGeom prst="rect">
            <a:avLst/>
          </a:prstGeom>
          <a:noFill/>
        </p:spPr>
        <p:txBody>
          <a:bodyPr wrap="square" rtlCol="0">
            <a:spAutoFit/>
          </a:bodyPr>
          <a:lstStyle/>
          <a:p>
            <a:r>
              <a:rPr lang="en-US" dirty="0"/>
              <a:t>A ESS Customized version of </a:t>
            </a:r>
            <a:r>
              <a:rPr lang="en-US" dirty="0" err="1"/>
              <a:t>SciCompiler</a:t>
            </a:r>
            <a:br>
              <a:rPr lang="en-US" dirty="0"/>
            </a:br>
            <a:r>
              <a:rPr lang="en-US" dirty="0"/>
              <a:t>Custom Packet is made available to all ESS experiments in order to allow direct data integration to the ESS FEA</a:t>
            </a:r>
          </a:p>
          <a:p>
            <a:endParaRPr lang="en-US" dirty="0"/>
          </a:p>
          <a:p>
            <a:r>
              <a:rPr lang="en-US" dirty="0" err="1"/>
              <a:t>LoKI</a:t>
            </a:r>
            <a:r>
              <a:rPr lang="en-US" dirty="0"/>
              <a:t>, Miracle, Bifrost, </a:t>
            </a:r>
            <a:r>
              <a:rPr lang="en-US" dirty="0" err="1"/>
              <a:t>Cspec</a:t>
            </a:r>
            <a:r>
              <a:rPr lang="en-US" dirty="0"/>
              <a:t>, Vespa</a:t>
            </a:r>
          </a:p>
        </p:txBody>
      </p:sp>
    </p:spTree>
    <p:extLst>
      <p:ext uri="{BB962C8B-B14F-4D97-AF65-F5344CB8AC3E}">
        <p14:creationId xmlns:p14="http://schemas.microsoft.com/office/powerpoint/2010/main" val="3611517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a:t>R5560 ESS INTERFACE – DATA READOUT</a:t>
            </a:r>
            <a:endParaRPr lang="en-US" dirty="0"/>
          </a:p>
        </p:txBody>
      </p:sp>
      <p:pic>
        <p:nvPicPr>
          <p:cNvPr id="156" name="Immagine 155">
            <a:extLst>
              <a:ext uri="{FF2B5EF4-FFF2-40B4-BE49-F238E27FC236}">
                <a16:creationId xmlns:a16="http://schemas.microsoft.com/office/drawing/2014/main" id="{553F30C4-BBC8-A36D-7640-1C302BFFEE9A}"/>
              </a:ext>
            </a:extLst>
          </p:cNvPr>
          <p:cNvPicPr>
            <a:picLocks noChangeAspect="1"/>
          </p:cNvPicPr>
          <p:nvPr/>
        </p:nvPicPr>
        <p:blipFill>
          <a:blip r:embed="rId2"/>
          <a:stretch>
            <a:fillRect/>
          </a:stretch>
        </p:blipFill>
        <p:spPr>
          <a:xfrm>
            <a:off x="643077" y="1774077"/>
            <a:ext cx="1793383" cy="2587075"/>
          </a:xfrm>
          <a:prstGeom prst="rect">
            <a:avLst/>
          </a:prstGeom>
          <a:ln>
            <a:solidFill>
              <a:srgbClr val="FF0000"/>
            </a:solidFill>
          </a:ln>
        </p:spPr>
      </p:pic>
      <p:sp>
        <p:nvSpPr>
          <p:cNvPr id="157" name="CasellaDiTesto 156">
            <a:extLst>
              <a:ext uri="{FF2B5EF4-FFF2-40B4-BE49-F238E27FC236}">
                <a16:creationId xmlns:a16="http://schemas.microsoft.com/office/drawing/2014/main" id="{AAB6359A-D964-991C-B10D-027C3062746D}"/>
              </a:ext>
            </a:extLst>
          </p:cNvPr>
          <p:cNvSpPr txBox="1"/>
          <p:nvPr/>
        </p:nvSpPr>
        <p:spPr>
          <a:xfrm>
            <a:off x="306803" y="805313"/>
            <a:ext cx="11556333" cy="646331"/>
          </a:xfrm>
          <a:prstGeom prst="rect">
            <a:avLst/>
          </a:prstGeom>
          <a:noFill/>
        </p:spPr>
        <p:txBody>
          <a:bodyPr wrap="square" rtlCol="0">
            <a:spAutoFit/>
          </a:bodyPr>
          <a:lstStyle/>
          <a:p>
            <a:r>
              <a:rPr lang="en-US" dirty="0"/>
              <a:t>A ESS Customized version of </a:t>
            </a:r>
            <a:r>
              <a:rPr lang="en-US" dirty="0" err="1"/>
              <a:t>SciCompiler</a:t>
            </a:r>
            <a:br>
              <a:rPr lang="en-US" dirty="0"/>
            </a:br>
            <a:r>
              <a:rPr lang="en-US" dirty="0"/>
              <a:t>Custom Packet is made available to all ESS experiments in order to allow direct data integration to the ESS FEA</a:t>
            </a:r>
          </a:p>
        </p:txBody>
      </p:sp>
      <p:pic>
        <p:nvPicPr>
          <p:cNvPr id="4" name="Immagine 3">
            <a:extLst>
              <a:ext uri="{FF2B5EF4-FFF2-40B4-BE49-F238E27FC236}">
                <a16:creationId xmlns:a16="http://schemas.microsoft.com/office/drawing/2014/main" id="{0F0C6F82-E008-1B17-A3E0-590011F296A4}"/>
              </a:ext>
            </a:extLst>
          </p:cNvPr>
          <p:cNvPicPr>
            <a:picLocks noChangeAspect="1"/>
          </p:cNvPicPr>
          <p:nvPr/>
        </p:nvPicPr>
        <p:blipFill>
          <a:blip r:embed="rId3"/>
          <a:stretch>
            <a:fillRect/>
          </a:stretch>
        </p:blipFill>
        <p:spPr>
          <a:xfrm>
            <a:off x="3275996" y="1631293"/>
            <a:ext cx="5037757" cy="3232279"/>
          </a:xfrm>
          <a:prstGeom prst="rect">
            <a:avLst/>
          </a:prstGeom>
        </p:spPr>
      </p:pic>
      <p:sp>
        <p:nvSpPr>
          <p:cNvPr id="5" name="CasellaDiTesto 4">
            <a:extLst>
              <a:ext uri="{FF2B5EF4-FFF2-40B4-BE49-F238E27FC236}">
                <a16:creationId xmlns:a16="http://schemas.microsoft.com/office/drawing/2014/main" id="{32379FB3-3CEA-D278-818C-07A57C6EBA29}"/>
              </a:ext>
            </a:extLst>
          </p:cNvPr>
          <p:cNvSpPr txBox="1"/>
          <p:nvPr/>
        </p:nvSpPr>
        <p:spPr>
          <a:xfrm>
            <a:off x="9153290" y="1867286"/>
            <a:ext cx="2709846" cy="1200329"/>
          </a:xfrm>
          <a:prstGeom prst="rect">
            <a:avLst/>
          </a:prstGeom>
          <a:noFill/>
        </p:spPr>
        <p:txBody>
          <a:bodyPr wrap="square" rtlCol="0">
            <a:spAutoFit/>
          </a:bodyPr>
          <a:lstStyle/>
          <a:p>
            <a:r>
              <a:rPr lang="en-US" dirty="0"/>
              <a:t>Data Format and packet can be customized to integrate others experiments</a:t>
            </a:r>
          </a:p>
        </p:txBody>
      </p:sp>
      <p:pic>
        <p:nvPicPr>
          <p:cNvPr id="3074" name="Picture 2" descr="Anteprima immagine">
            <a:extLst>
              <a:ext uri="{FF2B5EF4-FFF2-40B4-BE49-F238E27FC236}">
                <a16:creationId xmlns:a16="http://schemas.microsoft.com/office/drawing/2014/main" id="{3D0C955C-3ACB-2FAE-6C17-0B5CBC83FE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769" y="4863572"/>
            <a:ext cx="9667875" cy="153352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ttore 2 6">
            <a:extLst>
              <a:ext uri="{FF2B5EF4-FFF2-40B4-BE49-F238E27FC236}">
                <a16:creationId xmlns:a16="http://schemas.microsoft.com/office/drawing/2014/main" id="{2F9300CD-382B-7781-AD25-A1EB3A98DB07}"/>
              </a:ext>
            </a:extLst>
          </p:cNvPr>
          <p:cNvCxnSpPr/>
          <p:nvPr/>
        </p:nvCxnSpPr>
        <p:spPr>
          <a:xfrm flipH="1">
            <a:off x="8832427" y="4429760"/>
            <a:ext cx="616373" cy="9414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Rettangolo 7">
            <a:extLst>
              <a:ext uri="{FF2B5EF4-FFF2-40B4-BE49-F238E27FC236}">
                <a16:creationId xmlns:a16="http://schemas.microsoft.com/office/drawing/2014/main" id="{843E16E2-B369-D3BA-BED9-330D72354351}"/>
              </a:ext>
            </a:extLst>
          </p:cNvPr>
          <p:cNvSpPr/>
          <p:nvPr/>
        </p:nvSpPr>
        <p:spPr>
          <a:xfrm>
            <a:off x="8644689" y="3687679"/>
            <a:ext cx="2709846" cy="9445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BIFROST</a:t>
            </a:r>
          </a:p>
          <a:p>
            <a:pPr algn="ctr"/>
            <a:r>
              <a:rPr lang="en-US" dirty="0"/>
              <a:t>DATA FORMAT</a:t>
            </a:r>
          </a:p>
        </p:txBody>
      </p:sp>
    </p:spTree>
    <p:extLst>
      <p:ext uri="{BB962C8B-B14F-4D97-AF65-F5344CB8AC3E}">
        <p14:creationId xmlns:p14="http://schemas.microsoft.com/office/powerpoint/2010/main" val="3442445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66D71E-2B55-8716-8AEF-C72CE18952A7}"/>
              </a:ext>
            </a:extLst>
          </p:cNvPr>
          <p:cNvSpPr>
            <a:spLocks noGrp="1"/>
          </p:cNvSpPr>
          <p:nvPr>
            <p:ph type="title"/>
          </p:nvPr>
        </p:nvSpPr>
        <p:spPr/>
        <p:txBody>
          <a:bodyPr/>
          <a:lstStyle/>
          <a:p>
            <a:r>
              <a:rPr lang="it-IT" dirty="0"/>
              <a:t>Loki </a:t>
            </a:r>
            <a:r>
              <a:rPr lang="it-IT" dirty="0" err="1"/>
              <a:t>Readout</a:t>
            </a:r>
            <a:r>
              <a:rPr lang="it-IT" dirty="0"/>
              <a:t> pipeline</a:t>
            </a:r>
          </a:p>
        </p:txBody>
      </p:sp>
      <p:grpSp>
        <p:nvGrpSpPr>
          <p:cNvPr id="49" name="Gruppo 48">
            <a:extLst>
              <a:ext uri="{FF2B5EF4-FFF2-40B4-BE49-F238E27FC236}">
                <a16:creationId xmlns:a16="http://schemas.microsoft.com/office/drawing/2014/main" id="{7EECD503-9707-54DA-E50A-38ACA89F10CF}"/>
              </a:ext>
            </a:extLst>
          </p:cNvPr>
          <p:cNvGrpSpPr/>
          <p:nvPr/>
        </p:nvGrpSpPr>
        <p:grpSpPr>
          <a:xfrm>
            <a:off x="306804" y="733928"/>
            <a:ext cx="11351796" cy="5674492"/>
            <a:chOff x="1657150" y="1628799"/>
            <a:chExt cx="8890879" cy="4513261"/>
          </a:xfrm>
        </p:grpSpPr>
        <p:sp>
          <p:nvSpPr>
            <p:cNvPr id="5" name="Rounded Rectangle 51">
              <a:extLst>
                <a:ext uri="{FF2B5EF4-FFF2-40B4-BE49-F238E27FC236}">
                  <a16:creationId xmlns:a16="http://schemas.microsoft.com/office/drawing/2014/main" id="{D1C68FD4-5164-F8AA-15BA-D5CC47EE9AD3}"/>
                </a:ext>
              </a:extLst>
            </p:cNvPr>
            <p:cNvSpPr/>
            <p:nvPr/>
          </p:nvSpPr>
          <p:spPr>
            <a:xfrm>
              <a:off x="4846647" y="2492896"/>
              <a:ext cx="720080" cy="966104"/>
            </a:xfrm>
            <a:prstGeom prst="roundRect">
              <a:avLst>
                <a:gd name="adj" fmla="val 13195"/>
              </a:avLst>
            </a:prstGeom>
            <a:solidFill>
              <a:srgbClr val="61C4FB"/>
            </a:solidFill>
            <a:ln w="127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a:solidFill>
                    <a:prstClr val="black"/>
                  </a:solidFill>
                  <a:latin typeface="Calibri"/>
                </a:rPr>
                <a:t>EFU</a:t>
              </a:r>
            </a:p>
          </p:txBody>
        </p:sp>
        <p:pic>
          <p:nvPicPr>
            <p:cNvPr id="6" name="Picture 24">
              <a:extLst>
                <a:ext uri="{FF2B5EF4-FFF2-40B4-BE49-F238E27FC236}">
                  <a16:creationId xmlns:a16="http://schemas.microsoft.com/office/drawing/2014/main" id="{B2C113E2-F869-6819-7AE1-3E4407CB94B7}"/>
                </a:ext>
              </a:extLst>
            </p:cNvPr>
            <p:cNvPicPr>
              <a:picLocks noChangeAspect="1"/>
            </p:cNvPicPr>
            <p:nvPr/>
          </p:nvPicPr>
          <p:blipFill rotWithShape="1">
            <a:blip r:embed="rId2"/>
            <a:srcRect l="7349" t="6452" r="65287" b="5837"/>
            <a:stretch/>
          </p:blipFill>
          <p:spPr>
            <a:xfrm flipH="1">
              <a:off x="1657150" y="2474294"/>
              <a:ext cx="1231934" cy="1029655"/>
            </a:xfrm>
            <a:prstGeom prst="rect">
              <a:avLst/>
            </a:prstGeom>
          </p:spPr>
        </p:pic>
        <p:sp>
          <p:nvSpPr>
            <p:cNvPr id="7" name="TextBox 49">
              <a:extLst>
                <a:ext uri="{FF2B5EF4-FFF2-40B4-BE49-F238E27FC236}">
                  <a16:creationId xmlns:a16="http://schemas.microsoft.com/office/drawing/2014/main" id="{6080B10A-6012-9637-9FFC-E7C4AA8FF623}"/>
                </a:ext>
              </a:extLst>
            </p:cNvPr>
            <p:cNvSpPr txBox="1"/>
            <p:nvPr/>
          </p:nvSpPr>
          <p:spPr>
            <a:xfrm>
              <a:off x="3271804" y="2132472"/>
              <a:ext cx="1068071" cy="307777"/>
            </a:xfrm>
            <a:prstGeom prst="rect">
              <a:avLst/>
            </a:prstGeom>
            <a:noFill/>
            <a:ln>
              <a:noFill/>
            </a:ln>
          </p:spPr>
          <p:txBody>
            <a:bodyPr wrap="square" rtlCol="0">
              <a:spAutoFit/>
            </a:bodyPr>
            <a:lstStyle/>
            <a:p>
              <a:pPr algn="ctr"/>
              <a:r>
                <a:rPr lang="en-US" sz="1400" dirty="0">
                  <a:solidFill>
                    <a:prstClr val="black"/>
                  </a:solidFill>
                  <a:latin typeface="Calibri"/>
                  <a:cs typeface="Consolas"/>
                </a:rPr>
                <a:t>readout</a:t>
              </a:r>
            </a:p>
          </p:txBody>
        </p:sp>
        <p:pic>
          <p:nvPicPr>
            <p:cNvPr id="8" name="Picture 55">
              <a:extLst>
                <a:ext uri="{FF2B5EF4-FFF2-40B4-BE49-F238E27FC236}">
                  <a16:creationId xmlns:a16="http://schemas.microsoft.com/office/drawing/2014/main" id="{F72020B5-F1E0-ED36-C42A-037252D3476B}"/>
                </a:ext>
              </a:extLst>
            </p:cNvPr>
            <p:cNvPicPr>
              <a:picLocks noChangeAspect="1"/>
            </p:cNvPicPr>
            <p:nvPr/>
          </p:nvPicPr>
          <p:blipFill rotWithShape="1">
            <a:blip r:embed="rId3"/>
            <a:srcRect r="65030"/>
            <a:stretch/>
          </p:blipFill>
          <p:spPr>
            <a:xfrm>
              <a:off x="5994242" y="3237400"/>
              <a:ext cx="843653" cy="1268108"/>
            </a:xfrm>
            <a:prstGeom prst="rect">
              <a:avLst/>
            </a:prstGeom>
          </p:spPr>
        </p:pic>
        <p:cxnSp>
          <p:nvCxnSpPr>
            <p:cNvPr id="11" name="Straight Connector 59">
              <a:extLst>
                <a:ext uri="{FF2B5EF4-FFF2-40B4-BE49-F238E27FC236}">
                  <a16:creationId xmlns:a16="http://schemas.microsoft.com/office/drawing/2014/main" id="{828423AF-8976-D5A1-7DA4-635705219B83}"/>
                </a:ext>
              </a:extLst>
            </p:cNvPr>
            <p:cNvCxnSpPr>
              <a:cxnSpLocks/>
            </p:cNvCxnSpPr>
            <p:nvPr/>
          </p:nvCxnSpPr>
          <p:spPr>
            <a:xfrm>
              <a:off x="6762243" y="3877955"/>
              <a:ext cx="283948" cy="1"/>
            </a:xfrm>
            <a:prstGeom prst="line">
              <a:avLst/>
            </a:prstGeom>
            <a:ln w="2857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12" name="TextBox 67">
              <a:extLst>
                <a:ext uri="{FF2B5EF4-FFF2-40B4-BE49-F238E27FC236}">
                  <a16:creationId xmlns:a16="http://schemas.microsoft.com/office/drawing/2014/main" id="{A3E0E067-6F76-32EB-7C6D-49D40BF0C2AF}"/>
                </a:ext>
              </a:extLst>
            </p:cNvPr>
            <p:cNvSpPr txBox="1"/>
            <p:nvPr/>
          </p:nvSpPr>
          <p:spPr>
            <a:xfrm>
              <a:off x="4450603" y="2171900"/>
              <a:ext cx="1512168" cy="307777"/>
            </a:xfrm>
            <a:prstGeom prst="rect">
              <a:avLst/>
            </a:prstGeom>
            <a:noFill/>
            <a:ln>
              <a:noFill/>
            </a:ln>
          </p:spPr>
          <p:txBody>
            <a:bodyPr wrap="square" rtlCol="0">
              <a:spAutoFit/>
            </a:bodyPr>
            <a:lstStyle/>
            <a:p>
              <a:pPr algn="ctr"/>
              <a:r>
                <a:rPr lang="en-US" sz="1400" dirty="0">
                  <a:solidFill>
                    <a:prstClr val="black"/>
                  </a:solidFill>
                  <a:latin typeface="Calibri"/>
                  <a:cs typeface="Consolas"/>
                </a:rPr>
                <a:t>event formation</a:t>
              </a:r>
            </a:p>
          </p:txBody>
        </p:sp>
        <p:cxnSp>
          <p:nvCxnSpPr>
            <p:cNvPr id="13" name="Straight Connector 77">
              <a:extLst>
                <a:ext uri="{FF2B5EF4-FFF2-40B4-BE49-F238E27FC236}">
                  <a16:creationId xmlns:a16="http://schemas.microsoft.com/office/drawing/2014/main" id="{F746DF7E-4B20-CC57-E0F3-C457BB29C39A}"/>
                </a:ext>
              </a:extLst>
            </p:cNvPr>
            <p:cNvCxnSpPr>
              <a:cxnSpLocks/>
            </p:cNvCxnSpPr>
            <p:nvPr/>
          </p:nvCxnSpPr>
          <p:spPr>
            <a:xfrm>
              <a:off x="5662217" y="3012926"/>
              <a:ext cx="492150" cy="321772"/>
            </a:xfrm>
            <a:prstGeom prst="line">
              <a:avLst/>
            </a:prstGeom>
            <a:ln w="2857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4" name="Straight Connector 78">
              <a:extLst>
                <a:ext uri="{FF2B5EF4-FFF2-40B4-BE49-F238E27FC236}">
                  <a16:creationId xmlns:a16="http://schemas.microsoft.com/office/drawing/2014/main" id="{24E9F2DE-4700-48CF-4843-F11D469B67CE}"/>
                </a:ext>
              </a:extLst>
            </p:cNvPr>
            <p:cNvCxnSpPr/>
            <p:nvPr/>
          </p:nvCxnSpPr>
          <p:spPr>
            <a:xfrm>
              <a:off x="4370950" y="2954944"/>
              <a:ext cx="360040" cy="0"/>
            </a:xfrm>
            <a:prstGeom prst="line">
              <a:avLst/>
            </a:prstGeom>
            <a:ln w="2857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pic>
          <p:nvPicPr>
            <p:cNvPr id="15" name="Picture 6">
              <a:extLst>
                <a:ext uri="{FF2B5EF4-FFF2-40B4-BE49-F238E27FC236}">
                  <a16:creationId xmlns:a16="http://schemas.microsoft.com/office/drawing/2014/main" id="{D1714231-448A-9A16-B35B-7ABEF8A805F3}"/>
                </a:ext>
              </a:extLst>
            </p:cNvPr>
            <p:cNvPicPr>
              <a:picLocks noChangeAspect="1"/>
            </p:cNvPicPr>
            <p:nvPr/>
          </p:nvPicPr>
          <p:blipFill>
            <a:blip r:embed="rId4"/>
            <a:stretch>
              <a:fillRect/>
            </a:stretch>
          </p:blipFill>
          <p:spPr>
            <a:xfrm>
              <a:off x="6965301" y="3553919"/>
              <a:ext cx="648073" cy="648073"/>
            </a:xfrm>
            <a:prstGeom prst="rect">
              <a:avLst/>
            </a:prstGeom>
          </p:spPr>
        </p:pic>
        <p:sp>
          <p:nvSpPr>
            <p:cNvPr id="16" name="TextBox 47">
              <a:extLst>
                <a:ext uri="{FF2B5EF4-FFF2-40B4-BE49-F238E27FC236}">
                  <a16:creationId xmlns:a16="http://schemas.microsoft.com/office/drawing/2014/main" id="{5A6B17F4-ED76-4A15-1255-E8330BA82561}"/>
                </a:ext>
              </a:extLst>
            </p:cNvPr>
            <p:cNvSpPr txBox="1"/>
            <p:nvPr/>
          </p:nvSpPr>
          <p:spPr>
            <a:xfrm>
              <a:off x="7955434" y="4176551"/>
              <a:ext cx="1354168" cy="307777"/>
            </a:xfrm>
            <a:prstGeom prst="rect">
              <a:avLst/>
            </a:prstGeom>
            <a:noFill/>
            <a:ln>
              <a:noFill/>
            </a:ln>
          </p:spPr>
          <p:txBody>
            <a:bodyPr wrap="square" rtlCol="0">
              <a:spAutoFit/>
            </a:bodyPr>
            <a:lstStyle/>
            <a:p>
              <a:pPr algn="ctr"/>
              <a:r>
                <a:rPr lang="en-US" sz="1400">
                  <a:solidFill>
                    <a:prstClr val="black"/>
                  </a:solidFill>
                  <a:latin typeface="Calibri"/>
                  <a:cs typeface="Consolas"/>
                </a:rPr>
                <a:t>Lund - CPH</a:t>
              </a:r>
            </a:p>
          </p:txBody>
        </p:sp>
        <p:cxnSp>
          <p:nvCxnSpPr>
            <p:cNvPr id="17" name="Straight Connector 40">
              <a:extLst>
                <a:ext uri="{FF2B5EF4-FFF2-40B4-BE49-F238E27FC236}">
                  <a16:creationId xmlns:a16="http://schemas.microsoft.com/office/drawing/2014/main" id="{67B2A5E6-64E4-BBBB-F095-B865A340EAD6}"/>
                </a:ext>
              </a:extLst>
            </p:cNvPr>
            <p:cNvCxnSpPr/>
            <p:nvPr/>
          </p:nvCxnSpPr>
          <p:spPr>
            <a:xfrm>
              <a:off x="2890314" y="2954944"/>
              <a:ext cx="360040" cy="0"/>
            </a:xfrm>
            <a:prstGeom prst="line">
              <a:avLst/>
            </a:prstGeom>
            <a:ln w="2857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18" name="TextBox 48">
              <a:extLst>
                <a:ext uri="{FF2B5EF4-FFF2-40B4-BE49-F238E27FC236}">
                  <a16:creationId xmlns:a16="http://schemas.microsoft.com/office/drawing/2014/main" id="{E6D3D0F7-2D28-5369-B9AE-858D256D3252}"/>
                </a:ext>
              </a:extLst>
            </p:cNvPr>
            <p:cNvSpPr txBox="1"/>
            <p:nvPr/>
          </p:nvSpPr>
          <p:spPr>
            <a:xfrm>
              <a:off x="1793767" y="2132472"/>
              <a:ext cx="1103120" cy="244793"/>
            </a:xfrm>
            <a:prstGeom prst="rect">
              <a:avLst/>
            </a:prstGeom>
            <a:noFill/>
            <a:ln>
              <a:noFill/>
            </a:ln>
          </p:spPr>
          <p:txBody>
            <a:bodyPr wrap="square" rtlCol="0">
              <a:spAutoFit/>
            </a:bodyPr>
            <a:lstStyle/>
            <a:p>
              <a:pPr algn="ctr"/>
              <a:r>
                <a:rPr lang="en-US" sz="1400" dirty="0">
                  <a:solidFill>
                    <a:prstClr val="black"/>
                  </a:solidFill>
                  <a:latin typeface="Calibri"/>
                  <a:cs typeface="Consolas"/>
                </a:rPr>
                <a:t>detectors</a:t>
              </a:r>
            </a:p>
          </p:txBody>
        </p:sp>
        <p:sp>
          <p:nvSpPr>
            <p:cNvPr id="19" name="Rounded Rectangle 25">
              <a:extLst>
                <a:ext uri="{FF2B5EF4-FFF2-40B4-BE49-F238E27FC236}">
                  <a16:creationId xmlns:a16="http://schemas.microsoft.com/office/drawing/2014/main" id="{23472703-A540-28FD-EE54-1CC842F738BC}"/>
                </a:ext>
              </a:extLst>
            </p:cNvPr>
            <p:cNvSpPr/>
            <p:nvPr/>
          </p:nvSpPr>
          <p:spPr>
            <a:xfrm>
              <a:off x="3452394" y="2492896"/>
              <a:ext cx="720080" cy="966104"/>
            </a:xfrm>
            <a:prstGeom prst="roundRect">
              <a:avLst>
                <a:gd name="adj" fmla="val 13195"/>
              </a:avLst>
            </a:prstGeom>
            <a:solidFill>
              <a:srgbClr val="E05DFF"/>
            </a:solidFill>
            <a:ln w="127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a:solidFill>
                    <a:prstClr val="black"/>
                  </a:solidFill>
                  <a:latin typeface="Calibri"/>
                </a:rPr>
                <a:t>'RM'</a:t>
              </a:r>
            </a:p>
          </p:txBody>
        </p:sp>
        <p:pic>
          <p:nvPicPr>
            <p:cNvPr id="20" name="Picture 26">
              <a:extLst>
                <a:ext uri="{FF2B5EF4-FFF2-40B4-BE49-F238E27FC236}">
                  <a16:creationId xmlns:a16="http://schemas.microsoft.com/office/drawing/2014/main" id="{219BA2CE-8A71-4366-A3BD-B84107045BBB}"/>
                </a:ext>
              </a:extLst>
            </p:cNvPr>
            <p:cNvPicPr>
              <a:picLocks noChangeAspect="1"/>
            </p:cNvPicPr>
            <p:nvPr/>
          </p:nvPicPr>
          <p:blipFill>
            <a:blip r:embed="rId5"/>
            <a:stretch>
              <a:fillRect/>
            </a:stretch>
          </p:blipFill>
          <p:spPr>
            <a:xfrm flipH="1">
              <a:off x="8727077" y="3589136"/>
              <a:ext cx="505007" cy="577636"/>
            </a:xfrm>
            <a:prstGeom prst="rect">
              <a:avLst/>
            </a:prstGeom>
          </p:spPr>
        </p:pic>
        <p:cxnSp>
          <p:nvCxnSpPr>
            <p:cNvPr id="21" name="Straight Connector 27">
              <a:extLst>
                <a:ext uri="{FF2B5EF4-FFF2-40B4-BE49-F238E27FC236}">
                  <a16:creationId xmlns:a16="http://schemas.microsoft.com/office/drawing/2014/main" id="{58C8DC76-7A6C-3344-76D4-26FC3D37D88C}"/>
                </a:ext>
              </a:extLst>
            </p:cNvPr>
            <p:cNvCxnSpPr>
              <a:cxnSpLocks/>
            </p:cNvCxnSpPr>
            <p:nvPr/>
          </p:nvCxnSpPr>
          <p:spPr>
            <a:xfrm>
              <a:off x="9264352" y="3877954"/>
              <a:ext cx="360040" cy="0"/>
            </a:xfrm>
            <a:prstGeom prst="line">
              <a:avLst/>
            </a:prstGeom>
            <a:ln w="2857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22" name="Rounded Rectangle 57">
              <a:extLst>
                <a:ext uri="{FF2B5EF4-FFF2-40B4-BE49-F238E27FC236}">
                  <a16:creationId xmlns:a16="http://schemas.microsoft.com/office/drawing/2014/main" id="{745FD527-F7AC-9AED-128B-7DB63618B295}"/>
                </a:ext>
              </a:extLst>
            </p:cNvPr>
            <p:cNvSpPr/>
            <p:nvPr/>
          </p:nvSpPr>
          <p:spPr>
            <a:xfrm>
              <a:off x="1870668" y="4325210"/>
              <a:ext cx="903796" cy="246024"/>
            </a:xfrm>
            <a:prstGeom prst="roundRect">
              <a:avLst>
                <a:gd name="adj" fmla="val 13195"/>
              </a:avLst>
            </a:prstGeom>
            <a:solidFill>
              <a:schemeClr val="bg1">
                <a:lumMod val="75000"/>
              </a:schemeClr>
            </a:solidFill>
            <a:ln w="127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a:solidFill>
                    <a:prstClr val="black"/>
                  </a:solidFill>
                  <a:latin typeface="Calibri"/>
                </a:rPr>
                <a:t>slits</a:t>
              </a:r>
            </a:p>
          </p:txBody>
        </p:sp>
        <p:sp>
          <p:nvSpPr>
            <p:cNvPr id="23" name="Rounded Rectangle 64">
              <a:extLst>
                <a:ext uri="{FF2B5EF4-FFF2-40B4-BE49-F238E27FC236}">
                  <a16:creationId xmlns:a16="http://schemas.microsoft.com/office/drawing/2014/main" id="{44BCB591-FC6E-082B-8A64-AF53DBD5718B}"/>
                </a:ext>
              </a:extLst>
            </p:cNvPr>
            <p:cNvSpPr/>
            <p:nvPr/>
          </p:nvSpPr>
          <p:spPr>
            <a:xfrm>
              <a:off x="1874074" y="4655250"/>
              <a:ext cx="900390" cy="246024"/>
            </a:xfrm>
            <a:prstGeom prst="roundRect">
              <a:avLst>
                <a:gd name="adj" fmla="val 13195"/>
              </a:avLst>
            </a:prstGeom>
            <a:solidFill>
              <a:schemeClr val="bg1">
                <a:lumMod val="75000"/>
              </a:schemeClr>
            </a:solidFill>
            <a:ln w="127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a:solidFill>
                    <a:prstClr val="black"/>
                  </a:solidFill>
                  <a:latin typeface="Calibri"/>
                </a:rPr>
                <a:t>choppers</a:t>
              </a:r>
            </a:p>
          </p:txBody>
        </p:sp>
        <p:sp>
          <p:nvSpPr>
            <p:cNvPr id="24" name="Rounded Rectangle 65">
              <a:extLst>
                <a:ext uri="{FF2B5EF4-FFF2-40B4-BE49-F238E27FC236}">
                  <a16:creationId xmlns:a16="http://schemas.microsoft.com/office/drawing/2014/main" id="{491D1E35-A61C-6E43-408A-592EAA539079}"/>
                </a:ext>
              </a:extLst>
            </p:cNvPr>
            <p:cNvSpPr/>
            <p:nvPr/>
          </p:nvSpPr>
          <p:spPr>
            <a:xfrm>
              <a:off x="1870669" y="5220950"/>
              <a:ext cx="885679" cy="246024"/>
            </a:xfrm>
            <a:prstGeom prst="roundRect">
              <a:avLst>
                <a:gd name="adj" fmla="val 13195"/>
              </a:avLst>
            </a:prstGeom>
            <a:solidFill>
              <a:schemeClr val="bg1">
                <a:lumMod val="75000"/>
              </a:schemeClr>
            </a:solidFill>
            <a:ln w="127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a:solidFill>
                    <a:prstClr val="black"/>
                  </a:solidFill>
                  <a:latin typeface="Calibri"/>
                </a:rPr>
                <a:t>samp. env</a:t>
              </a:r>
            </a:p>
          </p:txBody>
        </p:sp>
        <p:sp>
          <p:nvSpPr>
            <p:cNvPr id="25" name="TextBox 8">
              <a:extLst>
                <a:ext uri="{FF2B5EF4-FFF2-40B4-BE49-F238E27FC236}">
                  <a16:creationId xmlns:a16="http://schemas.microsoft.com/office/drawing/2014/main" id="{C073E566-2D6F-12F5-BF52-5701009A324F}"/>
                </a:ext>
              </a:extLst>
            </p:cNvPr>
            <p:cNvSpPr txBox="1"/>
            <p:nvPr/>
          </p:nvSpPr>
          <p:spPr>
            <a:xfrm>
              <a:off x="2139820" y="4821544"/>
              <a:ext cx="771398" cy="369332"/>
            </a:xfrm>
            <a:prstGeom prst="rect">
              <a:avLst/>
            </a:prstGeom>
            <a:noFill/>
          </p:spPr>
          <p:txBody>
            <a:bodyPr wrap="square" rtlCol="0">
              <a:spAutoFit/>
            </a:bodyPr>
            <a:lstStyle/>
            <a:p>
              <a:r>
                <a:rPr lang="sv-SE">
                  <a:solidFill>
                    <a:prstClr val="black"/>
                  </a:solidFill>
                  <a:latin typeface="Calibri"/>
                </a:rPr>
                <a:t>...</a:t>
              </a:r>
            </a:p>
          </p:txBody>
        </p:sp>
        <p:sp>
          <p:nvSpPr>
            <p:cNvPr id="26" name="Rounded Rectangle 66">
              <a:extLst>
                <a:ext uri="{FF2B5EF4-FFF2-40B4-BE49-F238E27FC236}">
                  <a16:creationId xmlns:a16="http://schemas.microsoft.com/office/drawing/2014/main" id="{1BFF8882-012E-9997-6EC2-35C1CB1B7FAC}"/>
                </a:ext>
              </a:extLst>
            </p:cNvPr>
            <p:cNvSpPr/>
            <p:nvPr/>
          </p:nvSpPr>
          <p:spPr>
            <a:xfrm>
              <a:off x="4876776" y="4433222"/>
              <a:ext cx="720080" cy="966104"/>
            </a:xfrm>
            <a:prstGeom prst="roundRect">
              <a:avLst>
                <a:gd name="adj" fmla="val 13195"/>
              </a:avLst>
            </a:prstGeom>
            <a:solidFill>
              <a:srgbClr val="61C4FB"/>
            </a:solidFill>
            <a:ln w="127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a:solidFill>
                    <a:prstClr val="black"/>
                  </a:solidFill>
                  <a:latin typeface="Calibri"/>
                </a:rPr>
                <a:t>EPICS</a:t>
              </a:r>
            </a:p>
            <a:p>
              <a:pPr algn="ctr"/>
              <a:r>
                <a:rPr lang="en-US" sz="1400">
                  <a:solidFill>
                    <a:prstClr val="black"/>
                  </a:solidFill>
                  <a:latin typeface="Calibri"/>
                </a:rPr>
                <a:t>FW</a:t>
              </a:r>
            </a:p>
          </p:txBody>
        </p:sp>
        <p:cxnSp>
          <p:nvCxnSpPr>
            <p:cNvPr id="27" name="Straight Connector 68">
              <a:extLst>
                <a:ext uri="{FF2B5EF4-FFF2-40B4-BE49-F238E27FC236}">
                  <a16:creationId xmlns:a16="http://schemas.microsoft.com/office/drawing/2014/main" id="{1D2F38B0-9DFC-1E8E-ED8F-1AA0EF22D3DE}"/>
                </a:ext>
              </a:extLst>
            </p:cNvPr>
            <p:cNvCxnSpPr>
              <a:cxnSpLocks/>
            </p:cNvCxnSpPr>
            <p:nvPr/>
          </p:nvCxnSpPr>
          <p:spPr>
            <a:xfrm flipV="1">
              <a:off x="5698402" y="4335346"/>
              <a:ext cx="397599" cy="291201"/>
            </a:xfrm>
            <a:prstGeom prst="line">
              <a:avLst/>
            </a:prstGeom>
            <a:ln w="2857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28" name="Rounded Rectangle 72">
              <a:extLst>
                <a:ext uri="{FF2B5EF4-FFF2-40B4-BE49-F238E27FC236}">
                  <a16:creationId xmlns:a16="http://schemas.microsoft.com/office/drawing/2014/main" id="{7F7E71F6-F07A-10DB-CAD4-2E8DAA5902E0}"/>
                </a:ext>
              </a:extLst>
            </p:cNvPr>
            <p:cNvSpPr/>
            <p:nvPr/>
          </p:nvSpPr>
          <p:spPr>
            <a:xfrm>
              <a:off x="3452394" y="4433222"/>
              <a:ext cx="720080" cy="966104"/>
            </a:xfrm>
            <a:prstGeom prst="roundRect">
              <a:avLst>
                <a:gd name="adj" fmla="val 13195"/>
              </a:avLst>
            </a:prstGeom>
            <a:solidFill>
              <a:srgbClr val="E05DFF"/>
            </a:solidFill>
            <a:ln w="127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a:solidFill>
                    <a:prstClr val="black"/>
                  </a:solidFill>
                  <a:latin typeface="Calibri"/>
                </a:rPr>
                <a:t>'EPICS'</a:t>
              </a:r>
            </a:p>
          </p:txBody>
        </p:sp>
        <p:cxnSp>
          <p:nvCxnSpPr>
            <p:cNvPr id="29" name="Straight Connector 73">
              <a:extLst>
                <a:ext uri="{FF2B5EF4-FFF2-40B4-BE49-F238E27FC236}">
                  <a16:creationId xmlns:a16="http://schemas.microsoft.com/office/drawing/2014/main" id="{EF4ADD32-0A83-8B79-C308-233DAB071E44}"/>
                </a:ext>
              </a:extLst>
            </p:cNvPr>
            <p:cNvCxnSpPr/>
            <p:nvPr/>
          </p:nvCxnSpPr>
          <p:spPr>
            <a:xfrm>
              <a:off x="4370950" y="4916274"/>
              <a:ext cx="360040" cy="0"/>
            </a:xfrm>
            <a:prstGeom prst="line">
              <a:avLst/>
            </a:prstGeom>
            <a:ln w="2857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30" name="Straight Connector 74">
              <a:extLst>
                <a:ext uri="{FF2B5EF4-FFF2-40B4-BE49-F238E27FC236}">
                  <a16:creationId xmlns:a16="http://schemas.microsoft.com/office/drawing/2014/main" id="{649B069F-AA9D-4C0E-4BDE-F245A77D6264}"/>
                </a:ext>
              </a:extLst>
            </p:cNvPr>
            <p:cNvCxnSpPr/>
            <p:nvPr/>
          </p:nvCxnSpPr>
          <p:spPr>
            <a:xfrm>
              <a:off x="2911763" y="4916274"/>
              <a:ext cx="360040" cy="0"/>
            </a:xfrm>
            <a:prstGeom prst="line">
              <a:avLst/>
            </a:prstGeom>
            <a:ln w="28575">
              <a:solidFill>
                <a:schemeClr val="tx1"/>
              </a:solidFill>
              <a:headEnd type="stealth"/>
              <a:tailEnd type="stealth"/>
            </a:ln>
            <a:effectLst/>
          </p:spPr>
          <p:style>
            <a:lnRef idx="2">
              <a:schemeClr val="accent1"/>
            </a:lnRef>
            <a:fillRef idx="0">
              <a:schemeClr val="accent1"/>
            </a:fillRef>
            <a:effectRef idx="1">
              <a:schemeClr val="accent1"/>
            </a:effectRef>
            <a:fontRef idx="minor">
              <a:schemeClr val="tx1"/>
            </a:fontRef>
          </p:style>
        </p:cxnSp>
        <p:sp>
          <p:nvSpPr>
            <p:cNvPr id="31" name="Rounded Rectangle 75">
              <a:extLst>
                <a:ext uri="{FF2B5EF4-FFF2-40B4-BE49-F238E27FC236}">
                  <a16:creationId xmlns:a16="http://schemas.microsoft.com/office/drawing/2014/main" id="{6A4B6A21-A64B-4BDC-31F6-421FC14B2BDE}"/>
                </a:ext>
              </a:extLst>
            </p:cNvPr>
            <p:cNvSpPr/>
            <p:nvPr/>
          </p:nvSpPr>
          <p:spPr>
            <a:xfrm>
              <a:off x="5557197" y="5676318"/>
              <a:ext cx="1151810" cy="344970"/>
            </a:xfrm>
            <a:prstGeom prst="roundRect">
              <a:avLst>
                <a:gd name="adj" fmla="val 13195"/>
              </a:avLst>
            </a:prstGeom>
            <a:solidFill>
              <a:srgbClr val="92D050"/>
            </a:solidFill>
            <a:ln w="127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a:solidFill>
                    <a:prstClr val="black"/>
                  </a:solidFill>
                  <a:latin typeface="Calibri"/>
                </a:rPr>
                <a:t>NICOS</a:t>
              </a:r>
            </a:p>
          </p:txBody>
        </p:sp>
        <p:cxnSp>
          <p:nvCxnSpPr>
            <p:cNvPr id="32" name="Straight Connector 80">
              <a:extLst>
                <a:ext uri="{FF2B5EF4-FFF2-40B4-BE49-F238E27FC236}">
                  <a16:creationId xmlns:a16="http://schemas.microsoft.com/office/drawing/2014/main" id="{A1A3671A-039D-F309-E7B0-71C4442A9A72}"/>
                </a:ext>
              </a:extLst>
            </p:cNvPr>
            <p:cNvCxnSpPr>
              <a:cxnSpLocks/>
            </p:cNvCxnSpPr>
            <p:nvPr/>
          </p:nvCxnSpPr>
          <p:spPr>
            <a:xfrm>
              <a:off x="6384032" y="4409845"/>
              <a:ext cx="0" cy="1180009"/>
            </a:xfrm>
            <a:prstGeom prst="line">
              <a:avLst/>
            </a:prstGeom>
            <a:ln w="28575">
              <a:solidFill>
                <a:schemeClr val="tx1"/>
              </a:solidFill>
              <a:headEnd type="stealth"/>
              <a:tailEnd type="stealth"/>
            </a:ln>
            <a:effectLst/>
          </p:spPr>
          <p:style>
            <a:lnRef idx="2">
              <a:schemeClr val="accent1"/>
            </a:lnRef>
            <a:fillRef idx="0">
              <a:schemeClr val="accent1"/>
            </a:fillRef>
            <a:effectRef idx="1">
              <a:schemeClr val="accent1"/>
            </a:effectRef>
            <a:fontRef idx="minor">
              <a:schemeClr val="tx1"/>
            </a:fontRef>
          </p:style>
        </p:cxnSp>
        <p:cxnSp>
          <p:nvCxnSpPr>
            <p:cNvPr id="33" name="Straight Connector 81">
              <a:extLst>
                <a:ext uri="{FF2B5EF4-FFF2-40B4-BE49-F238E27FC236}">
                  <a16:creationId xmlns:a16="http://schemas.microsoft.com/office/drawing/2014/main" id="{DCBBF977-9FD8-A0F6-CF6C-468F71C5F1FD}"/>
                </a:ext>
              </a:extLst>
            </p:cNvPr>
            <p:cNvCxnSpPr>
              <a:cxnSpLocks/>
            </p:cNvCxnSpPr>
            <p:nvPr/>
          </p:nvCxnSpPr>
          <p:spPr>
            <a:xfrm>
              <a:off x="4190609" y="5399326"/>
              <a:ext cx="1305590" cy="522296"/>
            </a:xfrm>
            <a:prstGeom prst="line">
              <a:avLst/>
            </a:prstGeom>
            <a:ln w="28575">
              <a:solidFill>
                <a:schemeClr val="tx1"/>
              </a:solidFill>
              <a:headEnd type="stealth"/>
              <a:tailEnd type="stealth"/>
            </a:ln>
            <a:effectLst/>
          </p:spPr>
          <p:style>
            <a:lnRef idx="2">
              <a:schemeClr val="accent1"/>
            </a:lnRef>
            <a:fillRef idx="0">
              <a:schemeClr val="accent1"/>
            </a:fillRef>
            <a:effectRef idx="1">
              <a:schemeClr val="accent1"/>
            </a:effectRef>
            <a:fontRef idx="minor">
              <a:schemeClr val="tx1"/>
            </a:fontRef>
          </p:style>
        </p:cxnSp>
        <p:cxnSp>
          <p:nvCxnSpPr>
            <p:cNvPr id="34" name="Straight Connector 15">
              <a:extLst>
                <a:ext uri="{FF2B5EF4-FFF2-40B4-BE49-F238E27FC236}">
                  <a16:creationId xmlns:a16="http://schemas.microsoft.com/office/drawing/2014/main" id="{CE98CFBF-1EB0-BEAB-246B-FDE4515F9F81}"/>
                </a:ext>
              </a:extLst>
            </p:cNvPr>
            <p:cNvCxnSpPr/>
            <p:nvPr/>
          </p:nvCxnSpPr>
          <p:spPr>
            <a:xfrm>
              <a:off x="1722821" y="3897172"/>
              <a:ext cx="404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16">
              <a:extLst>
                <a:ext uri="{FF2B5EF4-FFF2-40B4-BE49-F238E27FC236}">
                  <a16:creationId xmlns:a16="http://schemas.microsoft.com/office/drawing/2014/main" id="{FD217D0C-6E79-B468-2F3A-3A63A32B6BD6}"/>
                </a:ext>
              </a:extLst>
            </p:cNvPr>
            <p:cNvSpPr txBox="1"/>
            <p:nvPr/>
          </p:nvSpPr>
          <p:spPr>
            <a:xfrm>
              <a:off x="3843707" y="3603150"/>
              <a:ext cx="1366917" cy="307777"/>
            </a:xfrm>
            <a:prstGeom prst="rect">
              <a:avLst/>
            </a:prstGeom>
            <a:noFill/>
          </p:spPr>
          <p:txBody>
            <a:bodyPr wrap="square" rtlCol="0">
              <a:spAutoFit/>
            </a:bodyPr>
            <a:lstStyle/>
            <a:p>
              <a:pPr algn="ctr"/>
              <a:r>
                <a:rPr lang="sv-SE" sz="1400">
                  <a:solidFill>
                    <a:prstClr val="black"/>
                  </a:solidFill>
                  <a:latin typeface="Calibri"/>
                </a:rPr>
                <a:t>data</a:t>
              </a:r>
            </a:p>
          </p:txBody>
        </p:sp>
        <p:sp>
          <p:nvSpPr>
            <p:cNvPr id="36" name="TextBox 82">
              <a:extLst>
                <a:ext uri="{FF2B5EF4-FFF2-40B4-BE49-F238E27FC236}">
                  <a16:creationId xmlns:a16="http://schemas.microsoft.com/office/drawing/2014/main" id="{290578BD-F042-2A39-BD3B-A3D45F8B37D9}"/>
                </a:ext>
              </a:extLst>
            </p:cNvPr>
            <p:cNvSpPr txBox="1"/>
            <p:nvPr/>
          </p:nvSpPr>
          <p:spPr>
            <a:xfrm>
              <a:off x="4083269" y="3875293"/>
              <a:ext cx="869008" cy="307777"/>
            </a:xfrm>
            <a:prstGeom prst="rect">
              <a:avLst/>
            </a:prstGeom>
            <a:noFill/>
          </p:spPr>
          <p:txBody>
            <a:bodyPr wrap="square" rtlCol="0">
              <a:spAutoFit/>
            </a:bodyPr>
            <a:lstStyle/>
            <a:p>
              <a:pPr algn="ctr"/>
              <a:r>
                <a:rPr lang="sv-SE" sz="1400">
                  <a:solidFill>
                    <a:prstClr val="black"/>
                  </a:solidFill>
                  <a:latin typeface="Calibri"/>
                </a:rPr>
                <a:t>controls</a:t>
              </a:r>
            </a:p>
          </p:txBody>
        </p:sp>
        <p:sp>
          <p:nvSpPr>
            <p:cNvPr id="37" name="Rectangle 17">
              <a:extLst>
                <a:ext uri="{FF2B5EF4-FFF2-40B4-BE49-F238E27FC236}">
                  <a16:creationId xmlns:a16="http://schemas.microsoft.com/office/drawing/2014/main" id="{6B91FC92-097F-96FA-2554-1B413BF0FBAF}"/>
                </a:ext>
              </a:extLst>
            </p:cNvPr>
            <p:cNvSpPr/>
            <p:nvPr/>
          </p:nvSpPr>
          <p:spPr>
            <a:xfrm>
              <a:off x="1722820" y="1628800"/>
              <a:ext cx="2140932" cy="26948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prstClr val="black"/>
                  </a:solidFill>
                  <a:latin typeface="Calibri"/>
                </a:rPr>
                <a:t>instrument hardware</a:t>
              </a:r>
            </a:p>
          </p:txBody>
        </p:sp>
        <p:sp>
          <p:nvSpPr>
            <p:cNvPr id="38" name="Rectangle 83">
              <a:extLst>
                <a:ext uri="{FF2B5EF4-FFF2-40B4-BE49-F238E27FC236}">
                  <a16:creationId xmlns:a16="http://schemas.microsoft.com/office/drawing/2014/main" id="{2256935E-5621-1A1F-6EA6-5B2A3C3D95AC}"/>
                </a:ext>
              </a:extLst>
            </p:cNvPr>
            <p:cNvSpPr/>
            <p:nvPr/>
          </p:nvSpPr>
          <p:spPr>
            <a:xfrm>
              <a:off x="3892470" y="1630341"/>
              <a:ext cx="4723811" cy="26948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prstClr val="black"/>
                  </a:solidFill>
                  <a:latin typeface="Calibri"/>
                </a:rPr>
                <a:t>site infrastructure</a:t>
              </a:r>
            </a:p>
          </p:txBody>
        </p:sp>
        <p:sp>
          <p:nvSpPr>
            <p:cNvPr id="39" name="Rectangle 93">
              <a:extLst>
                <a:ext uri="{FF2B5EF4-FFF2-40B4-BE49-F238E27FC236}">
                  <a16:creationId xmlns:a16="http://schemas.microsoft.com/office/drawing/2014/main" id="{57A817FE-A9C6-C177-B74B-F8792E266027}"/>
                </a:ext>
              </a:extLst>
            </p:cNvPr>
            <p:cNvSpPr/>
            <p:nvPr/>
          </p:nvSpPr>
          <p:spPr>
            <a:xfrm>
              <a:off x="8644997" y="1628799"/>
              <a:ext cx="1903032" cy="26948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prstClr val="black"/>
                  </a:solidFill>
                  <a:latin typeface="Calibri"/>
                </a:rPr>
                <a:t>DMSC</a:t>
              </a:r>
            </a:p>
          </p:txBody>
        </p:sp>
        <p:pic>
          <p:nvPicPr>
            <p:cNvPr id="40" name="Graphic 5" descr="User">
              <a:extLst>
                <a:ext uri="{FF2B5EF4-FFF2-40B4-BE49-F238E27FC236}">
                  <a16:creationId xmlns:a16="http://schemas.microsoft.com/office/drawing/2014/main" id="{016FF938-ECB0-E42B-090E-4FE3BF556F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2857" y="5227660"/>
              <a:ext cx="914400" cy="914400"/>
            </a:xfrm>
            <a:prstGeom prst="rect">
              <a:avLst/>
            </a:prstGeom>
          </p:spPr>
        </p:pic>
        <p:pic>
          <p:nvPicPr>
            <p:cNvPr id="41" name="Picture 2">
              <a:extLst>
                <a:ext uri="{FF2B5EF4-FFF2-40B4-BE49-F238E27FC236}">
                  <a16:creationId xmlns:a16="http://schemas.microsoft.com/office/drawing/2014/main" id="{C43F261E-99F5-1B17-6214-5B0AC1C477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8809" y="3543521"/>
              <a:ext cx="702594" cy="6688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a:extLst>
                <a:ext uri="{FF2B5EF4-FFF2-40B4-BE49-F238E27FC236}">
                  <a16:creationId xmlns:a16="http://schemas.microsoft.com/office/drawing/2014/main" id="{D859FD95-FCAB-BFA6-4FC9-58413013BD4C}"/>
                </a:ext>
              </a:extLst>
            </p:cNvPr>
            <p:cNvPicPr>
              <a:picLocks noChangeAspect="1"/>
            </p:cNvPicPr>
            <p:nvPr/>
          </p:nvPicPr>
          <p:blipFill>
            <a:blip r:embed="rId5"/>
            <a:stretch>
              <a:fillRect/>
            </a:stretch>
          </p:blipFill>
          <p:spPr>
            <a:xfrm flipH="1">
              <a:off x="7967258" y="3589136"/>
              <a:ext cx="505007" cy="577636"/>
            </a:xfrm>
            <a:prstGeom prst="rect">
              <a:avLst/>
            </a:prstGeom>
          </p:spPr>
        </p:pic>
        <p:cxnSp>
          <p:nvCxnSpPr>
            <p:cNvPr id="43" name="Straight Connector 13">
              <a:extLst>
                <a:ext uri="{FF2B5EF4-FFF2-40B4-BE49-F238E27FC236}">
                  <a16:creationId xmlns:a16="http://schemas.microsoft.com/office/drawing/2014/main" id="{0FFEE851-DA3F-2BBB-C269-D217F1951B87}"/>
                </a:ext>
              </a:extLst>
            </p:cNvPr>
            <p:cNvCxnSpPr>
              <a:cxnSpLocks/>
            </p:cNvCxnSpPr>
            <p:nvPr/>
          </p:nvCxnSpPr>
          <p:spPr>
            <a:xfrm flipH="1">
              <a:off x="7856292" y="4433222"/>
              <a:ext cx="1776652" cy="1227252"/>
            </a:xfrm>
            <a:prstGeom prst="line">
              <a:avLst/>
            </a:prstGeom>
            <a:ln w="1905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44" name="Straight Connector 18">
              <a:extLst>
                <a:ext uri="{FF2B5EF4-FFF2-40B4-BE49-F238E27FC236}">
                  <a16:creationId xmlns:a16="http://schemas.microsoft.com/office/drawing/2014/main" id="{CD61D84C-5C64-0B25-83D8-61C72B26D07E}"/>
                </a:ext>
              </a:extLst>
            </p:cNvPr>
            <p:cNvCxnSpPr>
              <a:cxnSpLocks/>
            </p:cNvCxnSpPr>
            <p:nvPr/>
          </p:nvCxnSpPr>
          <p:spPr>
            <a:xfrm flipH="1">
              <a:off x="6790586" y="5857245"/>
              <a:ext cx="306371" cy="0"/>
            </a:xfrm>
            <a:prstGeom prst="line">
              <a:avLst/>
            </a:prstGeom>
            <a:ln w="3175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45" name="Straight Connector 31">
              <a:extLst>
                <a:ext uri="{FF2B5EF4-FFF2-40B4-BE49-F238E27FC236}">
                  <a16:creationId xmlns:a16="http://schemas.microsoft.com/office/drawing/2014/main" id="{0807D82F-DAE4-4AD5-4AD5-291EA66C5832}"/>
                </a:ext>
              </a:extLst>
            </p:cNvPr>
            <p:cNvCxnSpPr>
              <a:cxnSpLocks/>
            </p:cNvCxnSpPr>
            <p:nvPr/>
          </p:nvCxnSpPr>
          <p:spPr>
            <a:xfrm>
              <a:off x="8502811" y="3877954"/>
              <a:ext cx="211169" cy="0"/>
            </a:xfrm>
            <a:prstGeom prst="line">
              <a:avLst/>
            </a:prstGeom>
            <a:ln w="2857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46" name="Straight Connector 34">
              <a:extLst>
                <a:ext uri="{FF2B5EF4-FFF2-40B4-BE49-F238E27FC236}">
                  <a16:creationId xmlns:a16="http://schemas.microsoft.com/office/drawing/2014/main" id="{B61A135D-A1D5-4933-B29C-C321482C5B3A}"/>
                </a:ext>
              </a:extLst>
            </p:cNvPr>
            <p:cNvCxnSpPr>
              <a:cxnSpLocks/>
            </p:cNvCxnSpPr>
            <p:nvPr/>
          </p:nvCxnSpPr>
          <p:spPr>
            <a:xfrm>
              <a:off x="7536160" y="3877954"/>
              <a:ext cx="360040" cy="0"/>
            </a:xfrm>
            <a:prstGeom prst="line">
              <a:avLst/>
            </a:prstGeom>
            <a:ln w="2857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47" name="TextBox 35">
              <a:extLst>
                <a:ext uri="{FF2B5EF4-FFF2-40B4-BE49-F238E27FC236}">
                  <a16:creationId xmlns:a16="http://schemas.microsoft.com/office/drawing/2014/main" id="{A02F141B-B91F-9B74-D55B-495A02FC8E05}"/>
                </a:ext>
              </a:extLst>
            </p:cNvPr>
            <p:cNvSpPr txBox="1"/>
            <p:nvPr/>
          </p:nvSpPr>
          <p:spPr>
            <a:xfrm>
              <a:off x="6581881" y="3194388"/>
              <a:ext cx="1354168" cy="307777"/>
            </a:xfrm>
            <a:prstGeom prst="rect">
              <a:avLst/>
            </a:prstGeom>
            <a:noFill/>
            <a:ln>
              <a:noFill/>
            </a:ln>
          </p:spPr>
          <p:txBody>
            <a:bodyPr wrap="square" rtlCol="0">
              <a:spAutoFit/>
            </a:bodyPr>
            <a:lstStyle/>
            <a:p>
              <a:pPr algn="ctr"/>
              <a:r>
                <a:rPr lang="en-US" sz="1400">
                  <a:solidFill>
                    <a:prstClr val="black"/>
                  </a:solidFill>
                  <a:latin typeface="Calibri"/>
                  <a:cs typeface="Consolas"/>
                </a:rPr>
                <a:t>filewriter</a:t>
              </a:r>
            </a:p>
          </p:txBody>
        </p:sp>
        <p:sp>
          <p:nvSpPr>
            <p:cNvPr id="48" name="TextBox 36">
              <a:extLst>
                <a:ext uri="{FF2B5EF4-FFF2-40B4-BE49-F238E27FC236}">
                  <a16:creationId xmlns:a16="http://schemas.microsoft.com/office/drawing/2014/main" id="{E058734D-24D0-9C52-8144-C22C883BAE5E}"/>
                </a:ext>
              </a:extLst>
            </p:cNvPr>
            <p:cNvSpPr txBox="1"/>
            <p:nvPr/>
          </p:nvSpPr>
          <p:spPr>
            <a:xfrm>
              <a:off x="7931310" y="3192846"/>
              <a:ext cx="1354168" cy="307777"/>
            </a:xfrm>
            <a:prstGeom prst="rect">
              <a:avLst/>
            </a:prstGeom>
            <a:noFill/>
            <a:ln>
              <a:noFill/>
            </a:ln>
          </p:spPr>
          <p:txBody>
            <a:bodyPr wrap="square" rtlCol="0">
              <a:spAutoFit/>
            </a:bodyPr>
            <a:lstStyle/>
            <a:p>
              <a:pPr algn="ctr"/>
              <a:r>
                <a:rPr lang="en-US" sz="1400">
                  <a:solidFill>
                    <a:prstClr val="black"/>
                  </a:solidFill>
                  <a:latin typeface="Calibri"/>
                  <a:cs typeface="Consolas"/>
                </a:rPr>
                <a:t>storage</a:t>
              </a:r>
            </a:p>
          </p:txBody>
        </p:sp>
      </p:grpSp>
    </p:spTree>
    <p:extLst>
      <p:ext uri="{BB962C8B-B14F-4D97-AF65-F5344CB8AC3E}">
        <p14:creationId xmlns:p14="http://schemas.microsoft.com/office/powerpoint/2010/main" val="1214318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R5560 ESS INTERFACE - CONTROL</a:t>
            </a:r>
          </a:p>
        </p:txBody>
      </p:sp>
      <p:pic>
        <p:nvPicPr>
          <p:cNvPr id="149" name="Picture 3">
            <a:extLst>
              <a:ext uri="{FF2B5EF4-FFF2-40B4-BE49-F238E27FC236}">
                <a16:creationId xmlns:a16="http://schemas.microsoft.com/office/drawing/2014/main" id="{943D5D08-B278-C83D-A436-51CB2EB2F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9" y="1016041"/>
            <a:ext cx="1895475" cy="203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0" name="Oval 58">
            <a:extLst>
              <a:ext uri="{FF2B5EF4-FFF2-40B4-BE49-F238E27FC236}">
                <a16:creationId xmlns:a16="http://schemas.microsoft.com/office/drawing/2014/main" id="{02F0A85B-39DE-5D2E-F59B-705CA2D704A1}"/>
              </a:ext>
            </a:extLst>
          </p:cNvPr>
          <p:cNvSpPr>
            <a:spLocks noChangeArrowheads="1"/>
          </p:cNvSpPr>
          <p:nvPr/>
        </p:nvSpPr>
        <p:spPr bwMode="auto">
          <a:xfrm>
            <a:off x="279367" y="1734574"/>
            <a:ext cx="1689100" cy="584242"/>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3" name="Rounded Rectangle 4">
            <a:extLst>
              <a:ext uri="{FF2B5EF4-FFF2-40B4-BE49-F238E27FC236}">
                <a16:creationId xmlns:a16="http://schemas.microsoft.com/office/drawing/2014/main" id="{D9E04007-4B64-4895-0588-9277EFB0E408}"/>
              </a:ext>
            </a:extLst>
          </p:cNvPr>
          <p:cNvSpPr>
            <a:spLocks noChangeArrowheads="1"/>
          </p:cNvSpPr>
          <p:nvPr/>
        </p:nvSpPr>
        <p:spPr bwMode="auto">
          <a:xfrm>
            <a:off x="4341779" y="1570205"/>
            <a:ext cx="7836801" cy="4673600"/>
          </a:xfrm>
          <a:prstGeom prst="roundRect">
            <a:avLst>
              <a:gd name="adj" fmla="val 16667"/>
            </a:avLst>
          </a:prstGeom>
          <a:solidFill>
            <a:schemeClr val="bg1"/>
          </a:solidFill>
          <a:ln w="2857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200">
              <a:latin typeface="Lucida Grande" pitchFamily="84" charset="0"/>
              <a:cs typeface="ヒラギノ角ゴ Pro W3"/>
            </a:endParaRPr>
          </a:p>
        </p:txBody>
      </p:sp>
      <p:sp>
        <p:nvSpPr>
          <p:cNvPr id="5" name="Rectangle 55320">
            <a:extLst>
              <a:ext uri="{FF2B5EF4-FFF2-40B4-BE49-F238E27FC236}">
                <a16:creationId xmlns:a16="http://schemas.microsoft.com/office/drawing/2014/main" id="{25A644A0-A18A-F661-F49A-22AD62A4FF6B}"/>
              </a:ext>
            </a:extLst>
          </p:cNvPr>
          <p:cNvSpPr>
            <a:spLocks noChangeArrowheads="1"/>
          </p:cNvSpPr>
          <p:nvPr/>
        </p:nvSpPr>
        <p:spPr bwMode="auto">
          <a:xfrm>
            <a:off x="2268505" y="1917867"/>
            <a:ext cx="1598612" cy="2214563"/>
          </a:xfrm>
          <a:prstGeom prst="rect">
            <a:avLst/>
          </a:prstGeom>
          <a:solidFill>
            <a:schemeClr val="accent5">
              <a:lumMod val="40000"/>
              <a:lumOff val="60000"/>
            </a:schemeClr>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6" name="Rounded Rectangle 58">
            <a:extLst>
              <a:ext uri="{FF2B5EF4-FFF2-40B4-BE49-F238E27FC236}">
                <a16:creationId xmlns:a16="http://schemas.microsoft.com/office/drawing/2014/main" id="{E52948FB-BB5A-4D8B-0BDF-410CA8877951}"/>
              </a:ext>
            </a:extLst>
          </p:cNvPr>
          <p:cNvSpPr>
            <a:spLocks noChangeArrowheads="1"/>
          </p:cNvSpPr>
          <p:nvPr/>
        </p:nvSpPr>
        <p:spPr bwMode="auto">
          <a:xfrm flipV="1">
            <a:off x="7894605" y="1676567"/>
            <a:ext cx="4094162" cy="4406900"/>
          </a:xfrm>
          <a:prstGeom prst="roundRect">
            <a:avLst>
              <a:gd name="adj" fmla="val 16667"/>
            </a:avLst>
          </a:prstGeom>
          <a:solidFill>
            <a:srgbClr val="FFC000"/>
          </a:solidFill>
          <a:ln w="9525" algn="ctr">
            <a:solidFill>
              <a:schemeClr val="tx1"/>
            </a:solidFill>
            <a:prstDash val="dash"/>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7" name="TextBox 59">
            <a:extLst>
              <a:ext uri="{FF2B5EF4-FFF2-40B4-BE49-F238E27FC236}">
                <a16:creationId xmlns:a16="http://schemas.microsoft.com/office/drawing/2014/main" id="{44814375-DAFA-D087-1144-315C6815BD01}"/>
              </a:ext>
            </a:extLst>
          </p:cNvPr>
          <p:cNvSpPr txBox="1">
            <a:spLocks noChangeArrowheads="1"/>
          </p:cNvSpPr>
          <p:nvPr/>
        </p:nvSpPr>
        <p:spPr bwMode="auto">
          <a:xfrm>
            <a:off x="7805705" y="1676567"/>
            <a:ext cx="27987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GB" altLang="en-US" sz="2000">
                <a:latin typeface="Lucida Grande" pitchFamily="84" charset="0"/>
                <a:cs typeface="ヒラギノ角ゴ Pro W3"/>
              </a:rPr>
              <a:t>User Firmware</a:t>
            </a:r>
          </a:p>
        </p:txBody>
      </p:sp>
      <p:sp>
        <p:nvSpPr>
          <p:cNvPr id="8" name="Rounded Rectangle 13">
            <a:extLst>
              <a:ext uri="{FF2B5EF4-FFF2-40B4-BE49-F238E27FC236}">
                <a16:creationId xmlns:a16="http://schemas.microsoft.com/office/drawing/2014/main" id="{E2B16A32-7A20-0EEC-DA23-49BF432E149A}"/>
              </a:ext>
            </a:extLst>
          </p:cNvPr>
          <p:cNvSpPr>
            <a:spLocks noChangeArrowheads="1"/>
          </p:cNvSpPr>
          <p:nvPr/>
        </p:nvSpPr>
        <p:spPr bwMode="auto">
          <a:xfrm flipV="1">
            <a:off x="4556092" y="1646405"/>
            <a:ext cx="3103563" cy="4406900"/>
          </a:xfrm>
          <a:prstGeom prst="roundRect">
            <a:avLst>
              <a:gd name="adj" fmla="val 16667"/>
            </a:avLst>
          </a:prstGeom>
          <a:solidFill>
            <a:schemeClr val="accent6">
              <a:lumMod val="40000"/>
              <a:lumOff val="60000"/>
            </a:schemeClr>
          </a:solidFill>
          <a:ln w="9525" algn="ctr">
            <a:solidFill>
              <a:schemeClr val="tx1"/>
            </a:solidFill>
            <a:prstDash val="dash"/>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9" name="TextBox 14">
            <a:extLst>
              <a:ext uri="{FF2B5EF4-FFF2-40B4-BE49-F238E27FC236}">
                <a16:creationId xmlns:a16="http://schemas.microsoft.com/office/drawing/2014/main" id="{E7CE38BF-03CE-CFD6-354E-8452CC1C5445}"/>
              </a:ext>
            </a:extLst>
          </p:cNvPr>
          <p:cNvSpPr txBox="1">
            <a:spLocks noChangeArrowheads="1"/>
          </p:cNvSpPr>
          <p:nvPr/>
        </p:nvSpPr>
        <p:spPr bwMode="auto">
          <a:xfrm>
            <a:off x="4567205" y="1644817"/>
            <a:ext cx="3408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GB" altLang="en-US" sz="2000">
                <a:latin typeface="Lucida Grande" pitchFamily="84" charset="0"/>
                <a:cs typeface="ヒラギノ角ゴ Pro W3"/>
              </a:rPr>
              <a:t>FEA Firmware</a:t>
            </a:r>
          </a:p>
        </p:txBody>
      </p:sp>
      <p:sp>
        <p:nvSpPr>
          <p:cNvPr id="10" name="Rounded Rectangle 34">
            <a:extLst>
              <a:ext uri="{FF2B5EF4-FFF2-40B4-BE49-F238E27FC236}">
                <a16:creationId xmlns:a16="http://schemas.microsoft.com/office/drawing/2014/main" id="{0423B6D5-4EBE-3684-4961-A65DF06E15C3}"/>
              </a:ext>
            </a:extLst>
          </p:cNvPr>
          <p:cNvSpPr>
            <a:spLocks noChangeArrowheads="1"/>
          </p:cNvSpPr>
          <p:nvPr/>
        </p:nvSpPr>
        <p:spPr bwMode="auto">
          <a:xfrm rot="16200000">
            <a:off x="4486243" y="3624429"/>
            <a:ext cx="354012" cy="188913"/>
          </a:xfrm>
          <a:prstGeom prst="roundRect">
            <a:avLst>
              <a:gd name="adj" fmla="val 16667"/>
            </a:avLst>
          </a:prstGeom>
          <a:solidFill>
            <a:schemeClr val="bg1">
              <a:lumMod val="85000"/>
            </a:schemeClr>
          </a:solidFill>
          <a:ln w="9525" algn="ctr">
            <a:solidFill>
              <a:schemeClr val="tx1"/>
            </a:solidFill>
            <a:round/>
            <a:headEnd/>
            <a:tailEnd/>
          </a:ln>
        </p:spPr>
        <p:txBody>
          <a:bodyPr/>
          <a:lstStyle>
            <a:lvl1pPr eaLnBrk="0" hangingPunct="0">
              <a:spcBef>
                <a:spcPct val="20000"/>
              </a:spcBef>
              <a:buChar char="•"/>
              <a:defRPr sz="2400">
                <a:solidFill>
                  <a:schemeClr val="tx1"/>
                </a:solidFill>
                <a:latin typeface="Arial" pitchFamily="34" charset="0"/>
                <a:ea typeface="ヒラギノ角ゴ Pro W3"/>
                <a:cs typeface="Arial" pitchFamily="34" charset="0"/>
              </a:defRPr>
            </a:lvl1pPr>
            <a:lvl2pPr marL="742950" indent="-285750" eaLnBrk="0" hangingPunct="0">
              <a:spcBef>
                <a:spcPct val="20000"/>
              </a:spcBef>
              <a:buChar char="–"/>
              <a:defRPr sz="2200">
                <a:solidFill>
                  <a:srgbClr val="3C8C93"/>
                </a:solidFill>
                <a:latin typeface="Arial" pitchFamily="34" charset="0"/>
                <a:ea typeface="ヒラギノ角ゴ Pro W3"/>
                <a:cs typeface="Arial" pitchFamily="34" charset="0"/>
              </a:defRPr>
            </a:lvl2pPr>
            <a:lvl3pPr marL="1143000" indent="-228600" eaLnBrk="0" hangingPunct="0">
              <a:spcBef>
                <a:spcPct val="20000"/>
              </a:spcBef>
              <a:buChar char="•"/>
              <a:defRPr sz="2400">
                <a:solidFill>
                  <a:schemeClr val="tx1"/>
                </a:solidFill>
                <a:latin typeface="Calibri" pitchFamily="34" charset="0"/>
                <a:ea typeface="ヒラギノ角ゴ Pro W3"/>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9pPr>
          </a:lstStyle>
          <a:p>
            <a:pPr>
              <a:spcBef>
                <a:spcPct val="0"/>
              </a:spcBef>
              <a:buFontTx/>
              <a:buNone/>
              <a:defRPr/>
            </a:pPr>
            <a:endParaRPr lang="en-US" altLang="en-US" sz="1200">
              <a:latin typeface="Lucida Grande" pitchFamily="84" charset="0"/>
              <a:cs typeface="ヒラギノ角ゴ Pro W3"/>
            </a:endParaRPr>
          </a:p>
        </p:txBody>
      </p:sp>
      <p:sp>
        <p:nvSpPr>
          <p:cNvPr id="11" name="Rounded Rectangle 25">
            <a:extLst>
              <a:ext uri="{FF2B5EF4-FFF2-40B4-BE49-F238E27FC236}">
                <a16:creationId xmlns:a16="http://schemas.microsoft.com/office/drawing/2014/main" id="{649D5202-D58D-3404-5646-A0F3C1661182}"/>
              </a:ext>
            </a:extLst>
          </p:cNvPr>
          <p:cNvSpPr/>
          <p:nvPr/>
        </p:nvSpPr>
        <p:spPr bwMode="auto">
          <a:xfrm>
            <a:off x="5530817" y="3127542"/>
            <a:ext cx="852488" cy="1127125"/>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GB" dirty="0">
              <a:ea typeface="ヒラギノ角ゴ Pro W3" pitchFamily="84" charset="-128"/>
            </a:endParaRPr>
          </a:p>
        </p:txBody>
      </p:sp>
      <p:grpSp>
        <p:nvGrpSpPr>
          <p:cNvPr id="12" name="Group 46">
            <a:extLst>
              <a:ext uri="{FF2B5EF4-FFF2-40B4-BE49-F238E27FC236}">
                <a16:creationId xmlns:a16="http://schemas.microsoft.com/office/drawing/2014/main" id="{2505C68E-4596-A735-D986-4AC6D41716F0}"/>
              </a:ext>
            </a:extLst>
          </p:cNvPr>
          <p:cNvGrpSpPr/>
          <p:nvPr/>
        </p:nvGrpSpPr>
        <p:grpSpPr>
          <a:xfrm>
            <a:off x="5774022" y="3422182"/>
            <a:ext cx="360680" cy="537845"/>
            <a:chOff x="243840" y="1262380"/>
            <a:chExt cx="360680" cy="537845"/>
          </a:xfrm>
          <a:solidFill>
            <a:schemeClr val="bg1">
              <a:lumMod val="65000"/>
            </a:schemeClr>
          </a:solidFill>
        </p:grpSpPr>
        <p:sp>
          <p:nvSpPr>
            <p:cNvPr id="13" name="Rectangle 26">
              <a:extLst>
                <a:ext uri="{FF2B5EF4-FFF2-40B4-BE49-F238E27FC236}">
                  <a16:creationId xmlns:a16="http://schemas.microsoft.com/office/drawing/2014/main" id="{F30DB275-E4A6-242A-70D7-FEB1F7AE82E6}"/>
                </a:ext>
              </a:extLst>
            </p:cNvPr>
            <p:cNvSpPr/>
            <p:nvPr/>
          </p:nvSpPr>
          <p:spPr bwMode="auto">
            <a:xfrm>
              <a:off x="243840" y="1263650"/>
              <a:ext cx="132080" cy="142240"/>
            </a:xfrm>
            <a:prstGeom prst="rect">
              <a:avLst/>
            </a:prstGeom>
            <a:grp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14" name="Rectangle 28">
              <a:extLst>
                <a:ext uri="{FF2B5EF4-FFF2-40B4-BE49-F238E27FC236}">
                  <a16:creationId xmlns:a16="http://schemas.microsoft.com/office/drawing/2014/main" id="{2FC395F1-0227-1542-E8AB-C92148BB1427}"/>
                </a:ext>
              </a:extLst>
            </p:cNvPr>
            <p:cNvSpPr/>
            <p:nvPr/>
          </p:nvSpPr>
          <p:spPr bwMode="auto">
            <a:xfrm>
              <a:off x="468630" y="1262380"/>
              <a:ext cx="132080" cy="142240"/>
            </a:xfrm>
            <a:prstGeom prst="rect">
              <a:avLst/>
            </a:prstGeom>
            <a:grp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15" name="Rectangle 29">
              <a:extLst>
                <a:ext uri="{FF2B5EF4-FFF2-40B4-BE49-F238E27FC236}">
                  <a16:creationId xmlns:a16="http://schemas.microsoft.com/office/drawing/2014/main" id="{3A5E73EA-DD1D-512E-C5D5-EEDC11A731CF}"/>
                </a:ext>
              </a:extLst>
            </p:cNvPr>
            <p:cNvSpPr/>
            <p:nvPr/>
          </p:nvSpPr>
          <p:spPr bwMode="auto">
            <a:xfrm>
              <a:off x="245745" y="1454150"/>
              <a:ext cx="132080" cy="142240"/>
            </a:xfrm>
            <a:prstGeom prst="rect">
              <a:avLst/>
            </a:prstGeom>
            <a:grp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16" name="Rectangle 30">
              <a:extLst>
                <a:ext uri="{FF2B5EF4-FFF2-40B4-BE49-F238E27FC236}">
                  <a16:creationId xmlns:a16="http://schemas.microsoft.com/office/drawing/2014/main" id="{7AA7ADDE-8DCF-C44E-FD30-2B68B093E0D6}"/>
                </a:ext>
              </a:extLst>
            </p:cNvPr>
            <p:cNvSpPr/>
            <p:nvPr/>
          </p:nvSpPr>
          <p:spPr bwMode="auto">
            <a:xfrm>
              <a:off x="470535" y="1452880"/>
              <a:ext cx="132080" cy="142240"/>
            </a:xfrm>
            <a:prstGeom prst="rect">
              <a:avLst/>
            </a:prstGeom>
            <a:grp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17" name="Rectangle 31">
              <a:extLst>
                <a:ext uri="{FF2B5EF4-FFF2-40B4-BE49-F238E27FC236}">
                  <a16:creationId xmlns:a16="http://schemas.microsoft.com/office/drawing/2014/main" id="{2BC8D99D-B321-118E-F787-7672FF404A7E}"/>
                </a:ext>
              </a:extLst>
            </p:cNvPr>
            <p:cNvSpPr/>
            <p:nvPr/>
          </p:nvSpPr>
          <p:spPr bwMode="auto">
            <a:xfrm>
              <a:off x="247650" y="1657985"/>
              <a:ext cx="132080" cy="142240"/>
            </a:xfrm>
            <a:prstGeom prst="rect">
              <a:avLst/>
            </a:prstGeom>
            <a:grp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18" name="Rectangle 32">
              <a:extLst>
                <a:ext uri="{FF2B5EF4-FFF2-40B4-BE49-F238E27FC236}">
                  <a16:creationId xmlns:a16="http://schemas.microsoft.com/office/drawing/2014/main" id="{E90D4D04-B0B5-9381-B87A-0E59FA4DF445}"/>
                </a:ext>
              </a:extLst>
            </p:cNvPr>
            <p:cNvSpPr/>
            <p:nvPr/>
          </p:nvSpPr>
          <p:spPr bwMode="auto">
            <a:xfrm>
              <a:off x="472440" y="1656715"/>
              <a:ext cx="132080" cy="142240"/>
            </a:xfrm>
            <a:prstGeom prst="rect">
              <a:avLst/>
            </a:prstGeom>
            <a:grp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cxnSp>
          <p:nvCxnSpPr>
            <p:cNvPr id="19" name="Straight Connector 33">
              <a:extLst>
                <a:ext uri="{FF2B5EF4-FFF2-40B4-BE49-F238E27FC236}">
                  <a16:creationId xmlns:a16="http://schemas.microsoft.com/office/drawing/2014/main" id="{696D379E-5FCA-554A-18E5-C5C70BDE40F1}"/>
                </a:ext>
              </a:extLst>
            </p:cNvPr>
            <p:cNvCxnSpPr>
              <a:stCxn id="13" idx="3"/>
              <a:endCxn id="14" idx="1"/>
            </p:cNvCxnSpPr>
            <p:nvPr/>
          </p:nvCxnSpPr>
          <p:spPr bwMode="auto">
            <a:xfrm flipV="1">
              <a:off x="375920" y="1333500"/>
              <a:ext cx="92710" cy="1270"/>
            </a:xfrm>
            <a:prstGeom prst="line">
              <a:avLst/>
            </a:prstGeom>
            <a:grpFill/>
            <a:ln w="9525" cap="flat" cmpd="sng" algn="ctr">
              <a:solidFill>
                <a:schemeClr val="tx1"/>
              </a:solidFill>
              <a:prstDash val="solid"/>
              <a:round/>
              <a:headEnd type="none" w="med" len="med"/>
              <a:tailEnd type="none" w="med" len="med"/>
            </a:ln>
            <a:effectLst/>
          </p:spPr>
        </p:cxnSp>
        <p:cxnSp>
          <p:nvCxnSpPr>
            <p:cNvPr id="20" name="Straight Connector 35">
              <a:extLst>
                <a:ext uri="{FF2B5EF4-FFF2-40B4-BE49-F238E27FC236}">
                  <a16:creationId xmlns:a16="http://schemas.microsoft.com/office/drawing/2014/main" id="{7B3E590D-542D-A683-FC33-2DE66C16346F}"/>
                </a:ext>
              </a:extLst>
            </p:cNvPr>
            <p:cNvCxnSpPr>
              <a:stCxn id="15" idx="3"/>
              <a:endCxn id="16" idx="1"/>
            </p:cNvCxnSpPr>
            <p:nvPr/>
          </p:nvCxnSpPr>
          <p:spPr bwMode="auto">
            <a:xfrm flipV="1">
              <a:off x="377825" y="1524000"/>
              <a:ext cx="92710" cy="1270"/>
            </a:xfrm>
            <a:prstGeom prst="line">
              <a:avLst/>
            </a:prstGeom>
            <a:grpFill/>
            <a:ln w="9525" cap="flat" cmpd="sng" algn="ctr">
              <a:solidFill>
                <a:schemeClr val="tx1"/>
              </a:solidFill>
              <a:prstDash val="solid"/>
              <a:round/>
              <a:headEnd type="none" w="med" len="med"/>
              <a:tailEnd type="none" w="med" len="med"/>
            </a:ln>
            <a:effectLst/>
          </p:spPr>
        </p:cxnSp>
        <p:cxnSp>
          <p:nvCxnSpPr>
            <p:cNvPr id="21" name="Straight Connector 37">
              <a:extLst>
                <a:ext uri="{FF2B5EF4-FFF2-40B4-BE49-F238E27FC236}">
                  <a16:creationId xmlns:a16="http://schemas.microsoft.com/office/drawing/2014/main" id="{2DF43BB8-7107-5B80-782D-F3F7E4C52601}"/>
                </a:ext>
              </a:extLst>
            </p:cNvPr>
            <p:cNvCxnSpPr>
              <a:stCxn id="17" idx="3"/>
              <a:endCxn id="18" idx="1"/>
            </p:cNvCxnSpPr>
            <p:nvPr/>
          </p:nvCxnSpPr>
          <p:spPr bwMode="auto">
            <a:xfrm flipV="1">
              <a:off x="379730" y="1727835"/>
              <a:ext cx="92710" cy="1270"/>
            </a:xfrm>
            <a:prstGeom prst="line">
              <a:avLst/>
            </a:prstGeom>
            <a:grpFill/>
            <a:ln w="9525" cap="flat" cmpd="sng" algn="ctr">
              <a:solidFill>
                <a:schemeClr val="tx1"/>
              </a:solidFill>
              <a:prstDash val="solid"/>
              <a:round/>
              <a:headEnd type="none" w="med" len="med"/>
              <a:tailEnd type="none" w="med" len="med"/>
            </a:ln>
            <a:effectLst/>
          </p:spPr>
        </p:cxnSp>
        <p:cxnSp>
          <p:nvCxnSpPr>
            <p:cNvPr id="22" name="Straight Connector 39">
              <a:extLst>
                <a:ext uri="{FF2B5EF4-FFF2-40B4-BE49-F238E27FC236}">
                  <a16:creationId xmlns:a16="http://schemas.microsoft.com/office/drawing/2014/main" id="{75D9109F-B030-241B-2286-A21B15019115}"/>
                </a:ext>
              </a:extLst>
            </p:cNvPr>
            <p:cNvCxnSpPr>
              <a:stCxn id="13" idx="3"/>
              <a:endCxn id="16" idx="1"/>
            </p:cNvCxnSpPr>
            <p:nvPr/>
          </p:nvCxnSpPr>
          <p:spPr bwMode="auto">
            <a:xfrm>
              <a:off x="375920" y="1334770"/>
              <a:ext cx="94615" cy="189230"/>
            </a:xfrm>
            <a:prstGeom prst="line">
              <a:avLst/>
            </a:prstGeom>
            <a:grpFill/>
            <a:ln w="9525" cap="flat" cmpd="sng" algn="ctr">
              <a:solidFill>
                <a:schemeClr val="tx1"/>
              </a:solidFill>
              <a:prstDash val="solid"/>
              <a:round/>
              <a:headEnd type="none" w="med" len="med"/>
              <a:tailEnd type="none" w="med" len="med"/>
            </a:ln>
            <a:effectLst/>
          </p:spPr>
        </p:cxnSp>
        <p:cxnSp>
          <p:nvCxnSpPr>
            <p:cNvPr id="23" name="Straight Connector 41">
              <a:extLst>
                <a:ext uri="{FF2B5EF4-FFF2-40B4-BE49-F238E27FC236}">
                  <a16:creationId xmlns:a16="http://schemas.microsoft.com/office/drawing/2014/main" id="{BDEA3D0F-96F5-F163-EFCA-38235BA626D0}"/>
                </a:ext>
              </a:extLst>
            </p:cNvPr>
            <p:cNvCxnSpPr>
              <a:stCxn id="14" idx="1"/>
              <a:endCxn id="15" idx="3"/>
            </p:cNvCxnSpPr>
            <p:nvPr/>
          </p:nvCxnSpPr>
          <p:spPr bwMode="auto">
            <a:xfrm flipH="1">
              <a:off x="377825" y="1333500"/>
              <a:ext cx="90805" cy="191770"/>
            </a:xfrm>
            <a:prstGeom prst="line">
              <a:avLst/>
            </a:prstGeom>
            <a:grpFill/>
            <a:ln w="9525" cap="flat" cmpd="sng" algn="ctr">
              <a:solidFill>
                <a:schemeClr val="tx1"/>
              </a:solidFill>
              <a:prstDash val="solid"/>
              <a:round/>
              <a:headEnd type="none" w="med" len="med"/>
              <a:tailEnd type="none" w="med" len="med"/>
            </a:ln>
            <a:effectLst/>
          </p:spPr>
        </p:cxnSp>
        <p:cxnSp>
          <p:nvCxnSpPr>
            <p:cNvPr id="24" name="Straight Connector 43">
              <a:extLst>
                <a:ext uri="{FF2B5EF4-FFF2-40B4-BE49-F238E27FC236}">
                  <a16:creationId xmlns:a16="http://schemas.microsoft.com/office/drawing/2014/main" id="{8C62A821-9E7E-DC7D-D666-3958C06BFD4C}"/>
                </a:ext>
              </a:extLst>
            </p:cNvPr>
            <p:cNvCxnSpPr>
              <a:stCxn id="15" idx="3"/>
              <a:endCxn id="18" idx="1"/>
            </p:cNvCxnSpPr>
            <p:nvPr/>
          </p:nvCxnSpPr>
          <p:spPr bwMode="auto">
            <a:xfrm>
              <a:off x="377825" y="1525270"/>
              <a:ext cx="94615" cy="202565"/>
            </a:xfrm>
            <a:prstGeom prst="line">
              <a:avLst/>
            </a:prstGeom>
            <a:grpFill/>
            <a:ln w="9525" cap="flat" cmpd="sng" algn="ctr">
              <a:solidFill>
                <a:schemeClr val="tx1"/>
              </a:solidFill>
              <a:prstDash val="solid"/>
              <a:round/>
              <a:headEnd type="none" w="med" len="med"/>
              <a:tailEnd type="none" w="med" len="med"/>
            </a:ln>
            <a:effectLst/>
          </p:spPr>
        </p:cxnSp>
        <p:cxnSp>
          <p:nvCxnSpPr>
            <p:cNvPr id="25" name="Straight Connector 45">
              <a:extLst>
                <a:ext uri="{FF2B5EF4-FFF2-40B4-BE49-F238E27FC236}">
                  <a16:creationId xmlns:a16="http://schemas.microsoft.com/office/drawing/2014/main" id="{FC1B4857-0AFA-E878-A997-94EEE0B0341F}"/>
                </a:ext>
              </a:extLst>
            </p:cNvPr>
            <p:cNvCxnSpPr>
              <a:stCxn id="16" idx="1"/>
              <a:endCxn id="17" idx="3"/>
            </p:cNvCxnSpPr>
            <p:nvPr/>
          </p:nvCxnSpPr>
          <p:spPr bwMode="auto">
            <a:xfrm flipH="1">
              <a:off x="379730" y="1524000"/>
              <a:ext cx="90805" cy="205105"/>
            </a:xfrm>
            <a:prstGeom prst="line">
              <a:avLst/>
            </a:prstGeom>
            <a:grpFill/>
            <a:ln w="9525" cap="flat" cmpd="sng" algn="ctr">
              <a:solidFill>
                <a:schemeClr val="tx1"/>
              </a:solidFill>
              <a:prstDash val="solid"/>
              <a:round/>
              <a:headEnd type="none" w="med" len="med"/>
              <a:tailEnd type="none" w="med" len="med"/>
            </a:ln>
            <a:effectLst/>
          </p:spPr>
        </p:cxnSp>
      </p:grpSp>
      <p:sp>
        <p:nvSpPr>
          <p:cNvPr id="26" name="TextBox 48">
            <a:extLst>
              <a:ext uri="{FF2B5EF4-FFF2-40B4-BE49-F238E27FC236}">
                <a16:creationId xmlns:a16="http://schemas.microsoft.com/office/drawing/2014/main" id="{DE49F0D1-E3DE-32BA-CE0C-B1787E3DE275}"/>
              </a:ext>
            </a:extLst>
          </p:cNvPr>
          <p:cNvSpPr txBox="1">
            <a:spLocks noChangeArrowheads="1"/>
          </p:cNvSpPr>
          <p:nvPr/>
        </p:nvSpPr>
        <p:spPr bwMode="auto">
          <a:xfrm>
            <a:off x="4745005" y="2563980"/>
            <a:ext cx="2386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GB" altLang="en-US" sz="1800">
                <a:latin typeface="Lucida Grande" pitchFamily="84" charset="0"/>
                <a:cs typeface="ヒラギノ角ゴ Pro W3"/>
              </a:rPr>
              <a:t>AXI </a:t>
            </a:r>
          </a:p>
          <a:p>
            <a:pPr algn="ctr" eaLnBrk="1" hangingPunct="1">
              <a:spcBef>
                <a:spcPct val="0"/>
              </a:spcBef>
              <a:buFontTx/>
              <a:buNone/>
            </a:pPr>
            <a:r>
              <a:rPr lang="en-GB" altLang="en-US" sz="1800">
                <a:latin typeface="Lucida Grande" pitchFamily="84" charset="0"/>
                <a:cs typeface="ヒラギノ角ゴ Pro W3"/>
              </a:rPr>
              <a:t>Interconnect</a:t>
            </a:r>
          </a:p>
        </p:txBody>
      </p:sp>
      <p:sp>
        <p:nvSpPr>
          <p:cNvPr id="27" name="Left-Right Arrow 49">
            <a:extLst>
              <a:ext uri="{FF2B5EF4-FFF2-40B4-BE49-F238E27FC236}">
                <a16:creationId xmlns:a16="http://schemas.microsoft.com/office/drawing/2014/main" id="{D6103E2C-0A89-58B9-F43C-D48C00E1189F}"/>
              </a:ext>
            </a:extLst>
          </p:cNvPr>
          <p:cNvSpPr/>
          <p:nvPr/>
        </p:nvSpPr>
        <p:spPr bwMode="auto">
          <a:xfrm>
            <a:off x="4810092" y="3470442"/>
            <a:ext cx="750888" cy="484188"/>
          </a:xfrm>
          <a:prstGeom prst="lef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28" name="Left-Right Arrow 51">
            <a:extLst>
              <a:ext uri="{FF2B5EF4-FFF2-40B4-BE49-F238E27FC236}">
                <a16:creationId xmlns:a16="http://schemas.microsoft.com/office/drawing/2014/main" id="{DD8E4E96-E081-93E0-D896-6DEA867CF935}"/>
              </a:ext>
            </a:extLst>
          </p:cNvPr>
          <p:cNvSpPr/>
          <p:nvPr/>
        </p:nvSpPr>
        <p:spPr bwMode="auto">
          <a:xfrm>
            <a:off x="6391242" y="3195805"/>
            <a:ext cx="1882775" cy="484187"/>
          </a:xfrm>
          <a:prstGeom prst="lef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29" name="Left-Up Arrow 53">
            <a:extLst>
              <a:ext uri="{FF2B5EF4-FFF2-40B4-BE49-F238E27FC236}">
                <a16:creationId xmlns:a16="http://schemas.microsoft.com/office/drawing/2014/main" id="{BEDEB0BA-95F6-7CBA-0FC1-58489690EE4B}"/>
              </a:ext>
            </a:extLst>
          </p:cNvPr>
          <p:cNvSpPr/>
          <p:nvPr/>
        </p:nvSpPr>
        <p:spPr bwMode="auto">
          <a:xfrm flipV="1">
            <a:off x="6383305" y="3714917"/>
            <a:ext cx="938212" cy="882650"/>
          </a:xfrm>
          <a:prstGeom prst="leftUp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30" name="Rounded Rectangle 54">
            <a:extLst>
              <a:ext uri="{FF2B5EF4-FFF2-40B4-BE49-F238E27FC236}">
                <a16:creationId xmlns:a16="http://schemas.microsoft.com/office/drawing/2014/main" id="{D6A3CA24-1376-B247-A6F9-9E3A64AB7A18}"/>
              </a:ext>
            </a:extLst>
          </p:cNvPr>
          <p:cNvSpPr/>
          <p:nvPr/>
        </p:nvSpPr>
        <p:spPr bwMode="auto">
          <a:xfrm>
            <a:off x="6246780" y="4621380"/>
            <a:ext cx="1333500" cy="1089025"/>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lgn="ctr">
              <a:defRPr/>
            </a:pPr>
            <a:r>
              <a:rPr lang="en-GB" sz="1800" dirty="0">
                <a:ea typeface="ヒラギノ角ゴ Pro W3" pitchFamily="84" charset="-128"/>
              </a:rPr>
              <a:t> </a:t>
            </a:r>
            <a:r>
              <a:rPr lang="en-GB" sz="1800" dirty="0" err="1">
                <a:ea typeface="ヒラギノ角ゴ Pro W3" pitchFamily="84" charset="-128"/>
              </a:rPr>
              <a:t>Axi-Lite</a:t>
            </a:r>
            <a:endParaRPr lang="en-GB" sz="1800" dirty="0">
              <a:ea typeface="ヒラギノ角ゴ Pro W3" pitchFamily="84" charset="-128"/>
            </a:endParaRPr>
          </a:p>
          <a:p>
            <a:pPr algn="ctr">
              <a:defRPr/>
            </a:pPr>
            <a:r>
              <a:rPr lang="en-GB" sz="1800" dirty="0">
                <a:ea typeface="ヒラギノ角ゴ Pro W3" pitchFamily="84" charset="-128"/>
              </a:rPr>
              <a:t>Timer 1</a:t>
            </a:r>
          </a:p>
        </p:txBody>
      </p:sp>
      <p:sp>
        <p:nvSpPr>
          <p:cNvPr id="31" name="Rounded Rectangle 56">
            <a:extLst>
              <a:ext uri="{FF2B5EF4-FFF2-40B4-BE49-F238E27FC236}">
                <a16:creationId xmlns:a16="http://schemas.microsoft.com/office/drawing/2014/main" id="{30DF7A6E-5D98-923C-0CA2-243F9E9242B2}"/>
              </a:ext>
            </a:extLst>
          </p:cNvPr>
          <p:cNvSpPr/>
          <p:nvPr/>
        </p:nvSpPr>
        <p:spPr bwMode="auto">
          <a:xfrm>
            <a:off x="8280367" y="2914817"/>
            <a:ext cx="2082800" cy="1089025"/>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lgn="ctr">
              <a:defRPr/>
            </a:pPr>
            <a:r>
              <a:rPr lang="en-GB" sz="1800" dirty="0" err="1">
                <a:ea typeface="ヒラギノ角ゴ Pro W3" pitchFamily="84" charset="-128"/>
              </a:rPr>
              <a:t>SciCompiler</a:t>
            </a:r>
            <a:endParaRPr lang="en-GB" sz="1800" dirty="0">
              <a:ea typeface="ヒラギノ角ゴ Pro W3" pitchFamily="84" charset="-128"/>
            </a:endParaRPr>
          </a:p>
          <a:p>
            <a:pPr algn="ctr">
              <a:defRPr/>
            </a:pPr>
            <a:r>
              <a:rPr lang="en-GB" dirty="0">
                <a:ea typeface="ヒラギノ角ゴ Pro W3" pitchFamily="84" charset="-128"/>
              </a:rPr>
              <a:t>Register File</a:t>
            </a:r>
            <a:endParaRPr lang="en-GB" sz="1800" dirty="0">
              <a:ea typeface="ヒラギノ角ゴ Pro W3" pitchFamily="84" charset="-128"/>
            </a:endParaRPr>
          </a:p>
        </p:txBody>
      </p:sp>
      <p:sp>
        <p:nvSpPr>
          <p:cNvPr id="32" name="Rectangle 55">
            <a:extLst>
              <a:ext uri="{FF2B5EF4-FFF2-40B4-BE49-F238E27FC236}">
                <a16:creationId xmlns:a16="http://schemas.microsoft.com/office/drawing/2014/main" id="{509B2AB9-AA70-35CB-4D6F-C9792F602250}"/>
              </a:ext>
            </a:extLst>
          </p:cNvPr>
          <p:cNvSpPr>
            <a:spLocks noChangeArrowheads="1"/>
          </p:cNvSpPr>
          <p:nvPr/>
        </p:nvSpPr>
        <p:spPr bwMode="auto">
          <a:xfrm>
            <a:off x="9150317" y="3846680"/>
            <a:ext cx="342900" cy="111125"/>
          </a:xfrm>
          <a:prstGeom prst="rect">
            <a:avLst/>
          </a:prstGeom>
          <a:solidFill>
            <a:srgbClr val="FF0000"/>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40" name="TextBox 55315">
            <a:extLst>
              <a:ext uri="{FF2B5EF4-FFF2-40B4-BE49-F238E27FC236}">
                <a16:creationId xmlns:a16="http://schemas.microsoft.com/office/drawing/2014/main" id="{3B6A6325-AADF-9237-1270-3885CF350234}"/>
              </a:ext>
            </a:extLst>
          </p:cNvPr>
          <p:cNvSpPr txBox="1">
            <a:spLocks noChangeArrowheads="1"/>
          </p:cNvSpPr>
          <p:nvPr/>
        </p:nvSpPr>
        <p:spPr bwMode="auto">
          <a:xfrm>
            <a:off x="8651969" y="4194342"/>
            <a:ext cx="158248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GB" altLang="en-US" sz="1800" dirty="0">
                <a:latin typeface="Lucida Grande" pitchFamily="84" charset="0"/>
                <a:cs typeface="ヒラギノ角ゴ Pro W3"/>
              </a:rPr>
              <a:t>Configuration</a:t>
            </a:r>
          </a:p>
          <a:p>
            <a:pPr algn="ctr" eaLnBrk="1" hangingPunct="1">
              <a:spcBef>
                <a:spcPct val="0"/>
              </a:spcBef>
              <a:buFontTx/>
              <a:buNone/>
            </a:pPr>
            <a:r>
              <a:rPr lang="en-GB" altLang="en-US" sz="1800" dirty="0">
                <a:latin typeface="Lucida Grande" pitchFamily="84" charset="0"/>
                <a:cs typeface="ヒラギノ角ゴ Pro W3"/>
              </a:rPr>
              <a:t>registers</a:t>
            </a:r>
          </a:p>
          <a:p>
            <a:pPr algn="ctr" eaLnBrk="1" hangingPunct="1">
              <a:spcBef>
                <a:spcPct val="0"/>
              </a:spcBef>
              <a:buFontTx/>
              <a:buNone/>
            </a:pPr>
            <a:r>
              <a:rPr lang="en-GB" altLang="en-US" sz="1800" dirty="0">
                <a:latin typeface="Lucida Grande" pitchFamily="84" charset="0"/>
                <a:cs typeface="ヒラギノ角ゴ Pro W3"/>
              </a:rPr>
              <a:t>0x50000000 –</a:t>
            </a:r>
          </a:p>
          <a:p>
            <a:pPr algn="ctr" eaLnBrk="1" hangingPunct="1">
              <a:spcBef>
                <a:spcPct val="0"/>
              </a:spcBef>
              <a:buFontTx/>
              <a:buNone/>
            </a:pPr>
            <a:r>
              <a:rPr lang="en-GB" altLang="en-US" sz="1800" dirty="0">
                <a:latin typeface="Lucida Grande" pitchFamily="84" charset="0"/>
                <a:cs typeface="ヒラギノ角ゴ Pro W3"/>
              </a:rPr>
              <a:t>0x5F420000</a:t>
            </a:r>
          </a:p>
          <a:p>
            <a:pPr algn="ctr" eaLnBrk="1" hangingPunct="1">
              <a:spcBef>
                <a:spcPct val="0"/>
              </a:spcBef>
              <a:buFontTx/>
              <a:buNone/>
            </a:pPr>
            <a:endParaRPr lang="en-GB" altLang="en-US" sz="1800" dirty="0">
              <a:latin typeface="Lucida Grande" pitchFamily="84" charset="0"/>
              <a:cs typeface="ヒラギノ角ゴ Pro W3"/>
            </a:endParaRPr>
          </a:p>
        </p:txBody>
      </p:sp>
      <p:cxnSp>
        <p:nvCxnSpPr>
          <p:cNvPr id="41" name="Straight Arrow Connector 55317">
            <a:extLst>
              <a:ext uri="{FF2B5EF4-FFF2-40B4-BE49-F238E27FC236}">
                <a16:creationId xmlns:a16="http://schemas.microsoft.com/office/drawing/2014/main" id="{75AF39D5-D850-351F-8DAB-0FFBCF26C027}"/>
              </a:ext>
            </a:extLst>
          </p:cNvPr>
          <p:cNvCxnSpPr>
            <a:cxnSpLocks noChangeShapeType="1"/>
            <a:stCxn id="40" idx="0"/>
            <a:endCxn id="32" idx="2"/>
          </p:cNvCxnSpPr>
          <p:nvPr/>
        </p:nvCxnSpPr>
        <p:spPr bwMode="auto">
          <a:xfrm flipH="1" flipV="1">
            <a:off x="9321767" y="3957805"/>
            <a:ext cx="121444" cy="23653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2" name="TextBox 98">
            <a:extLst>
              <a:ext uri="{FF2B5EF4-FFF2-40B4-BE49-F238E27FC236}">
                <a16:creationId xmlns:a16="http://schemas.microsoft.com/office/drawing/2014/main" id="{8D18BEC2-081B-33C1-5C2D-AE644B8A5B40}"/>
              </a:ext>
            </a:extLst>
          </p:cNvPr>
          <p:cNvSpPr txBox="1">
            <a:spLocks noChangeArrowheads="1"/>
          </p:cNvSpPr>
          <p:nvPr/>
        </p:nvSpPr>
        <p:spPr bwMode="auto">
          <a:xfrm>
            <a:off x="4578317" y="4570580"/>
            <a:ext cx="16843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GB" altLang="en-US" sz="1800">
                <a:latin typeface="Lucida Grande" pitchFamily="84" charset="0"/>
                <a:cs typeface="ヒラギノ角ゴ Pro W3"/>
              </a:rPr>
              <a:t>Configuration</a:t>
            </a:r>
          </a:p>
          <a:p>
            <a:pPr algn="ctr" eaLnBrk="1" hangingPunct="1">
              <a:spcBef>
                <a:spcPct val="0"/>
              </a:spcBef>
              <a:buFontTx/>
              <a:buNone/>
            </a:pPr>
            <a:r>
              <a:rPr lang="en-GB" altLang="en-US" sz="1800">
                <a:latin typeface="Lucida Grande" pitchFamily="84" charset="0"/>
                <a:cs typeface="ヒラギノ角ゴ Pro W3"/>
              </a:rPr>
              <a:t>registers</a:t>
            </a:r>
          </a:p>
          <a:p>
            <a:pPr algn="ctr" eaLnBrk="1" hangingPunct="1">
              <a:spcBef>
                <a:spcPct val="0"/>
              </a:spcBef>
              <a:buFontTx/>
              <a:buNone/>
            </a:pPr>
            <a:r>
              <a:rPr lang="en-GB" altLang="en-US" sz="1800">
                <a:latin typeface="Lucida Grande" pitchFamily="84" charset="0"/>
                <a:cs typeface="ヒラギノ角ゴ Pro W3"/>
              </a:rPr>
              <a:t>0x41C10000 –</a:t>
            </a:r>
          </a:p>
          <a:p>
            <a:pPr algn="ctr" eaLnBrk="1" hangingPunct="1">
              <a:spcBef>
                <a:spcPct val="0"/>
              </a:spcBef>
              <a:buFontTx/>
              <a:buNone/>
            </a:pPr>
            <a:r>
              <a:rPr lang="en-GB" altLang="en-US" sz="1800">
                <a:latin typeface="Lucida Grande" pitchFamily="84" charset="0"/>
                <a:cs typeface="ヒラギノ角ゴ Pro W3"/>
              </a:rPr>
              <a:t>0x41C1FFFF</a:t>
            </a:r>
          </a:p>
          <a:p>
            <a:pPr algn="ctr" eaLnBrk="1" hangingPunct="1">
              <a:spcBef>
                <a:spcPct val="0"/>
              </a:spcBef>
              <a:buFontTx/>
              <a:buNone/>
            </a:pPr>
            <a:endParaRPr lang="en-GB" altLang="en-US" sz="1800">
              <a:latin typeface="Lucida Grande" pitchFamily="84" charset="0"/>
              <a:cs typeface="ヒラギノ角ゴ Pro W3"/>
            </a:endParaRPr>
          </a:p>
        </p:txBody>
      </p:sp>
      <p:cxnSp>
        <p:nvCxnSpPr>
          <p:cNvPr id="43" name="Straight Arrow Connector 66">
            <a:extLst>
              <a:ext uri="{FF2B5EF4-FFF2-40B4-BE49-F238E27FC236}">
                <a16:creationId xmlns:a16="http://schemas.microsoft.com/office/drawing/2014/main" id="{61FF4B17-0BA2-140E-27EC-D73D1052C456}"/>
              </a:ext>
            </a:extLst>
          </p:cNvPr>
          <p:cNvCxnSpPr>
            <a:cxnSpLocks noChangeShapeType="1"/>
          </p:cNvCxnSpPr>
          <p:nvPr/>
        </p:nvCxnSpPr>
        <p:spPr bwMode="auto">
          <a:xfrm>
            <a:off x="9561480" y="3765717"/>
            <a:ext cx="1157287"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44" name="Group 2">
            <a:extLst>
              <a:ext uri="{FF2B5EF4-FFF2-40B4-BE49-F238E27FC236}">
                <a16:creationId xmlns:a16="http://schemas.microsoft.com/office/drawing/2014/main" id="{BF6DA89C-9548-2A41-559D-9EAAC6561599}"/>
              </a:ext>
            </a:extLst>
          </p:cNvPr>
          <p:cNvGrpSpPr>
            <a:grpSpLocks/>
          </p:cNvGrpSpPr>
          <p:nvPr/>
        </p:nvGrpSpPr>
        <p:grpSpPr bwMode="auto">
          <a:xfrm>
            <a:off x="2235167" y="3135480"/>
            <a:ext cx="1858963" cy="473075"/>
            <a:chOff x="233363" y="2778125"/>
            <a:chExt cx="1858962" cy="473075"/>
          </a:xfrm>
        </p:grpSpPr>
        <p:sp>
          <p:nvSpPr>
            <p:cNvPr id="45" name="Left-Right Arrow 64">
              <a:extLst>
                <a:ext uri="{FF2B5EF4-FFF2-40B4-BE49-F238E27FC236}">
                  <a16:creationId xmlns:a16="http://schemas.microsoft.com/office/drawing/2014/main" id="{74857B10-6A97-5267-D569-F6AD608FEAF1}"/>
                </a:ext>
              </a:extLst>
            </p:cNvPr>
            <p:cNvSpPr/>
            <p:nvPr/>
          </p:nvSpPr>
          <p:spPr bwMode="auto">
            <a:xfrm>
              <a:off x="233363" y="2784475"/>
              <a:ext cx="1858962" cy="466725"/>
            </a:xfrm>
            <a:prstGeom prst="leftRightArrow">
              <a:avLst>
                <a:gd name="adj1" fmla="val 100000"/>
                <a:gd name="adj2" fmla="val 50000"/>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46" name="TextBox 70">
              <a:extLst>
                <a:ext uri="{FF2B5EF4-FFF2-40B4-BE49-F238E27FC236}">
                  <a16:creationId xmlns:a16="http://schemas.microsoft.com/office/drawing/2014/main" id="{17BE42B9-DE7D-3370-8C45-FF8EB3E127A2}"/>
                </a:ext>
              </a:extLst>
            </p:cNvPr>
            <p:cNvSpPr txBox="1">
              <a:spLocks noChangeArrowheads="1"/>
            </p:cNvSpPr>
            <p:nvPr/>
          </p:nvSpPr>
          <p:spPr bwMode="auto">
            <a:xfrm>
              <a:off x="325438" y="2824163"/>
              <a:ext cx="158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800">
                  <a:latin typeface="Lucida Grande" pitchFamily="84" charset="0"/>
                  <a:cs typeface="ヒラギノ角ゴ Pro W3"/>
                </a:rPr>
                <a:t>W  0x41C0....</a:t>
              </a:r>
            </a:p>
          </p:txBody>
        </p:sp>
        <p:cxnSp>
          <p:nvCxnSpPr>
            <p:cNvPr id="47" name="Straight Connector 73">
              <a:extLst>
                <a:ext uri="{FF2B5EF4-FFF2-40B4-BE49-F238E27FC236}">
                  <a16:creationId xmlns:a16="http://schemas.microsoft.com/office/drawing/2014/main" id="{A84AC48D-0FB7-DA25-FC92-8E01BB06B0F1}"/>
                </a:ext>
              </a:extLst>
            </p:cNvPr>
            <p:cNvCxnSpPr>
              <a:cxnSpLocks noChangeShapeType="1"/>
            </p:cNvCxnSpPr>
            <p:nvPr/>
          </p:nvCxnSpPr>
          <p:spPr bwMode="auto">
            <a:xfrm>
              <a:off x="715963" y="2778125"/>
              <a:ext cx="0" cy="4730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48" name="Straight Arrow Connector 113">
            <a:extLst>
              <a:ext uri="{FF2B5EF4-FFF2-40B4-BE49-F238E27FC236}">
                <a16:creationId xmlns:a16="http://schemas.microsoft.com/office/drawing/2014/main" id="{E78999C2-4C88-C6FA-DD9D-0AF9F76C305E}"/>
              </a:ext>
            </a:extLst>
          </p:cNvPr>
          <p:cNvCxnSpPr>
            <a:cxnSpLocks noChangeShapeType="1"/>
          </p:cNvCxnSpPr>
          <p:nvPr/>
        </p:nvCxnSpPr>
        <p:spPr bwMode="auto">
          <a:xfrm>
            <a:off x="6076917" y="5613567"/>
            <a:ext cx="309563" cy="79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9" name="Down Arrow 82">
            <a:extLst>
              <a:ext uri="{FF2B5EF4-FFF2-40B4-BE49-F238E27FC236}">
                <a16:creationId xmlns:a16="http://schemas.microsoft.com/office/drawing/2014/main" id="{42F286E9-A74D-24AE-B8D7-5A8B9A09B56D}"/>
              </a:ext>
            </a:extLst>
          </p:cNvPr>
          <p:cNvSpPr/>
          <p:nvPr/>
        </p:nvSpPr>
        <p:spPr bwMode="auto">
          <a:xfrm>
            <a:off x="2309780" y="1763880"/>
            <a:ext cx="254000" cy="319087"/>
          </a:xfrm>
          <a:prstGeom prst="down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50" name="TextBox 83">
            <a:extLst>
              <a:ext uri="{FF2B5EF4-FFF2-40B4-BE49-F238E27FC236}">
                <a16:creationId xmlns:a16="http://schemas.microsoft.com/office/drawing/2014/main" id="{11D16D79-5880-92CE-6E84-54620E355AF3}"/>
              </a:ext>
            </a:extLst>
          </p:cNvPr>
          <p:cNvSpPr txBox="1">
            <a:spLocks noChangeArrowheads="1"/>
          </p:cNvSpPr>
          <p:nvPr/>
        </p:nvSpPr>
        <p:spPr bwMode="auto">
          <a:xfrm>
            <a:off x="2174842" y="1355892"/>
            <a:ext cx="663575" cy="461963"/>
          </a:xfrm>
          <a:prstGeom prst="rect">
            <a:avLst/>
          </a:prstGeom>
          <a:solidFill>
            <a:schemeClr val="bg1">
              <a:lumMod val="65000"/>
            </a:schemeClr>
          </a:solidFill>
          <a:ln>
            <a:noFill/>
          </a:ln>
        </p:spPr>
        <p:txBody>
          <a:bodyPr wrap="none">
            <a:spAutoFit/>
          </a:bodyPr>
          <a:lstStyle>
            <a:lvl1pPr eaLnBrk="0" hangingPunct="0">
              <a:spcBef>
                <a:spcPct val="20000"/>
              </a:spcBef>
              <a:buChar char="•"/>
              <a:defRPr sz="2400">
                <a:solidFill>
                  <a:schemeClr val="tx1"/>
                </a:solidFill>
                <a:latin typeface="Arial" pitchFamily="34" charset="0"/>
                <a:ea typeface="ヒラギノ角ゴ Pro W3"/>
                <a:cs typeface="Arial" pitchFamily="34" charset="0"/>
              </a:defRPr>
            </a:lvl1pPr>
            <a:lvl2pPr marL="742950" indent="-285750" eaLnBrk="0" hangingPunct="0">
              <a:spcBef>
                <a:spcPct val="20000"/>
              </a:spcBef>
              <a:buChar char="–"/>
              <a:defRPr sz="2200">
                <a:solidFill>
                  <a:srgbClr val="3C8C93"/>
                </a:solidFill>
                <a:latin typeface="Arial" pitchFamily="34" charset="0"/>
                <a:ea typeface="ヒラギノ角ゴ Pro W3"/>
                <a:cs typeface="Arial" pitchFamily="34" charset="0"/>
              </a:defRPr>
            </a:lvl2pPr>
            <a:lvl3pPr marL="1143000" indent="-228600" eaLnBrk="0" hangingPunct="0">
              <a:spcBef>
                <a:spcPct val="20000"/>
              </a:spcBef>
              <a:buChar char="•"/>
              <a:defRPr sz="2400">
                <a:solidFill>
                  <a:schemeClr val="tx1"/>
                </a:solidFill>
                <a:latin typeface="Calibri" pitchFamily="34" charset="0"/>
                <a:ea typeface="ヒラギノ角ゴ Pro W3"/>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a:cs typeface="Calibri" pitchFamily="34" charset="0"/>
              </a:defRPr>
            </a:lvl9pPr>
          </a:lstStyle>
          <a:p>
            <a:pPr eaLnBrk="1" hangingPunct="1">
              <a:spcBef>
                <a:spcPct val="0"/>
              </a:spcBef>
              <a:buFontTx/>
              <a:buNone/>
              <a:defRPr/>
            </a:pPr>
            <a:r>
              <a:rPr lang="en-GB" altLang="en-US" dirty="0">
                <a:latin typeface="Lucida Grande" pitchFamily="84" charset="0"/>
                <a:cs typeface="ヒラギノ角ゴ Pro W3"/>
              </a:rPr>
              <a:t>Ctrl</a:t>
            </a:r>
          </a:p>
        </p:txBody>
      </p:sp>
      <p:sp>
        <p:nvSpPr>
          <p:cNvPr id="52" name="Freeform 89">
            <a:extLst>
              <a:ext uri="{FF2B5EF4-FFF2-40B4-BE49-F238E27FC236}">
                <a16:creationId xmlns:a16="http://schemas.microsoft.com/office/drawing/2014/main" id="{D1692FCD-FE00-734D-B2D6-2BEB13B6C472}"/>
              </a:ext>
            </a:extLst>
          </p:cNvPr>
          <p:cNvSpPr>
            <a:spLocks/>
          </p:cNvSpPr>
          <p:nvPr/>
        </p:nvSpPr>
        <p:spPr bwMode="auto">
          <a:xfrm>
            <a:off x="3221005" y="3826042"/>
            <a:ext cx="1281112" cy="528638"/>
          </a:xfrm>
          <a:custGeom>
            <a:avLst/>
            <a:gdLst>
              <a:gd name="T0" fmla="*/ 1288754 w 1280160"/>
              <a:gd name="T1" fmla="*/ 0 h 917324"/>
              <a:gd name="T2" fmla="*/ 848941 w 1280160"/>
              <a:gd name="T3" fmla="*/ 4915 h 917324"/>
              <a:gd name="T4" fmla="*/ 419356 w 1280160"/>
              <a:gd name="T5" fmla="*/ 6339 h 917324"/>
              <a:gd name="T6" fmla="*/ 0 w 1280160"/>
              <a:gd name="T7" fmla="*/ 2778 h 9173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0160" h="917324">
                <a:moveTo>
                  <a:pt x="1280160" y="0"/>
                </a:moveTo>
                <a:cubicBezTo>
                  <a:pt x="1133686" y="275166"/>
                  <a:pt x="987213" y="550333"/>
                  <a:pt x="843280" y="701040"/>
                </a:cubicBezTo>
                <a:cubicBezTo>
                  <a:pt x="699347" y="851747"/>
                  <a:pt x="557107" y="955040"/>
                  <a:pt x="416560" y="904240"/>
                </a:cubicBezTo>
                <a:cubicBezTo>
                  <a:pt x="276013" y="853440"/>
                  <a:pt x="138006" y="624840"/>
                  <a:pt x="0" y="396240"/>
                </a:cubicBezTo>
              </a:path>
            </a:pathLst>
          </a:custGeom>
          <a:noFill/>
          <a:ln w="38100" cap="flat" cmpd="sng" algn="ctr">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3" name="TextBox 90">
            <a:extLst>
              <a:ext uri="{FF2B5EF4-FFF2-40B4-BE49-F238E27FC236}">
                <a16:creationId xmlns:a16="http://schemas.microsoft.com/office/drawing/2014/main" id="{1C013A82-A13C-40B0-4FDA-0C85C9D36923}"/>
              </a:ext>
            </a:extLst>
          </p:cNvPr>
          <p:cNvSpPr txBox="1">
            <a:spLocks noChangeArrowheads="1"/>
          </p:cNvSpPr>
          <p:nvPr/>
        </p:nvSpPr>
        <p:spPr bwMode="auto">
          <a:xfrm>
            <a:off x="2252630" y="4334042"/>
            <a:ext cx="212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2000">
                <a:latin typeface="Lucida Grande" pitchFamily="84" charset="0"/>
                <a:cs typeface="ヒラギノ角ゴ Pro W3"/>
              </a:rPr>
              <a:t>( Read  returns )</a:t>
            </a:r>
          </a:p>
        </p:txBody>
      </p:sp>
      <p:sp>
        <p:nvSpPr>
          <p:cNvPr id="54" name="TextBox 94">
            <a:extLst>
              <a:ext uri="{FF2B5EF4-FFF2-40B4-BE49-F238E27FC236}">
                <a16:creationId xmlns:a16="http://schemas.microsoft.com/office/drawing/2014/main" id="{500DBB7E-A51F-998B-4C65-ACE04C6328DF}"/>
              </a:ext>
            </a:extLst>
          </p:cNvPr>
          <p:cNvSpPr txBox="1">
            <a:spLocks noChangeArrowheads="1"/>
          </p:cNvSpPr>
          <p:nvPr/>
        </p:nvSpPr>
        <p:spPr bwMode="auto">
          <a:xfrm>
            <a:off x="6984967" y="2370305"/>
            <a:ext cx="1536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dirty="0">
                <a:latin typeface="Lucida Grande" pitchFamily="84" charset="0"/>
                <a:cs typeface="ヒラギノ角ゴ Pro W3"/>
              </a:rPr>
              <a:t>Front End</a:t>
            </a:r>
          </a:p>
        </p:txBody>
      </p:sp>
      <p:pic>
        <p:nvPicPr>
          <p:cNvPr id="156" name="Picture 58">
            <a:extLst>
              <a:ext uri="{FF2B5EF4-FFF2-40B4-BE49-F238E27FC236}">
                <a16:creationId xmlns:a16="http://schemas.microsoft.com/office/drawing/2014/main" id="{56E1C914-F700-11A4-DB0F-D418F5661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467" y="4905542"/>
            <a:ext cx="1357313"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7" name="Rectangle 73">
            <a:extLst>
              <a:ext uri="{FF2B5EF4-FFF2-40B4-BE49-F238E27FC236}">
                <a16:creationId xmlns:a16="http://schemas.microsoft.com/office/drawing/2014/main" id="{715EBB45-499E-8315-5975-F5E19DAF2664}"/>
              </a:ext>
            </a:extLst>
          </p:cNvPr>
          <p:cNvSpPr/>
          <p:nvPr/>
        </p:nvSpPr>
        <p:spPr bwMode="auto">
          <a:xfrm>
            <a:off x="9148730" y="3727617"/>
            <a:ext cx="342900" cy="11112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158" name="Rectangle 74">
            <a:extLst>
              <a:ext uri="{FF2B5EF4-FFF2-40B4-BE49-F238E27FC236}">
                <a16:creationId xmlns:a16="http://schemas.microsoft.com/office/drawing/2014/main" id="{2A1802A7-33CB-684A-F63C-D8DFD356C8F8}"/>
              </a:ext>
            </a:extLst>
          </p:cNvPr>
          <p:cNvSpPr/>
          <p:nvPr/>
        </p:nvSpPr>
        <p:spPr bwMode="auto">
          <a:xfrm>
            <a:off x="9148730" y="3600617"/>
            <a:ext cx="342900" cy="11112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159" name="Rectangle 75">
            <a:extLst>
              <a:ext uri="{FF2B5EF4-FFF2-40B4-BE49-F238E27FC236}">
                <a16:creationId xmlns:a16="http://schemas.microsoft.com/office/drawing/2014/main" id="{23B52491-6A8D-089A-1F9E-11EDF33DFA15}"/>
              </a:ext>
            </a:extLst>
          </p:cNvPr>
          <p:cNvSpPr/>
          <p:nvPr/>
        </p:nvSpPr>
        <p:spPr bwMode="auto">
          <a:xfrm>
            <a:off x="7092917" y="5573880"/>
            <a:ext cx="342900" cy="11112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160" name="Rectangle 76">
            <a:extLst>
              <a:ext uri="{FF2B5EF4-FFF2-40B4-BE49-F238E27FC236}">
                <a16:creationId xmlns:a16="http://schemas.microsoft.com/office/drawing/2014/main" id="{6FC4F425-67BC-E174-9E28-DD9F98ADDB1B}"/>
              </a:ext>
            </a:extLst>
          </p:cNvPr>
          <p:cNvSpPr/>
          <p:nvPr/>
        </p:nvSpPr>
        <p:spPr bwMode="auto">
          <a:xfrm>
            <a:off x="7091330" y="5454817"/>
            <a:ext cx="342900" cy="11112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161" name="Rectangle 77">
            <a:extLst>
              <a:ext uri="{FF2B5EF4-FFF2-40B4-BE49-F238E27FC236}">
                <a16:creationId xmlns:a16="http://schemas.microsoft.com/office/drawing/2014/main" id="{465DF134-1CFE-A7F1-2EE3-14F48DB20BEA}"/>
              </a:ext>
            </a:extLst>
          </p:cNvPr>
          <p:cNvSpPr/>
          <p:nvPr/>
        </p:nvSpPr>
        <p:spPr bwMode="auto">
          <a:xfrm>
            <a:off x="7091330" y="5327817"/>
            <a:ext cx="342900" cy="11112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a:defRPr/>
            </a:pPr>
            <a:endParaRPr lang="en-GB">
              <a:ea typeface="ヒラギノ角ゴ Pro W3" pitchFamily="84" charset="-128"/>
            </a:endParaRPr>
          </a:p>
        </p:txBody>
      </p:sp>
      <p:sp>
        <p:nvSpPr>
          <p:cNvPr id="162" name="Freeform 5">
            <a:extLst>
              <a:ext uri="{FF2B5EF4-FFF2-40B4-BE49-F238E27FC236}">
                <a16:creationId xmlns:a16="http://schemas.microsoft.com/office/drawing/2014/main" id="{1AA7016F-5BBC-A149-2212-5D90CC54BC12}"/>
              </a:ext>
            </a:extLst>
          </p:cNvPr>
          <p:cNvSpPr>
            <a:spLocks/>
          </p:cNvSpPr>
          <p:nvPr/>
        </p:nvSpPr>
        <p:spPr bwMode="auto">
          <a:xfrm>
            <a:off x="2479642" y="2103605"/>
            <a:ext cx="6645275" cy="1838325"/>
          </a:xfrm>
          <a:custGeom>
            <a:avLst/>
            <a:gdLst>
              <a:gd name="T0" fmla="*/ 0 w 6873240"/>
              <a:gd name="T1" fmla="*/ 0 h 1838266"/>
              <a:gd name="T2" fmla="*/ 258723 w 6873240"/>
              <a:gd name="T3" fmla="*/ 655488 h 1838266"/>
              <a:gd name="T4" fmla="*/ 871783 w 6873240"/>
              <a:gd name="T5" fmla="*/ 1204272 h 1838266"/>
              <a:gd name="T6" fmla="*/ 1563585 w 6873240"/>
              <a:gd name="T7" fmla="*/ 1516772 h 1838266"/>
              <a:gd name="T8" fmla="*/ 2722212 w 6873240"/>
              <a:gd name="T9" fmla="*/ 1631096 h 1838266"/>
              <a:gd name="T10" fmla="*/ 3279028 w 6873240"/>
              <a:gd name="T11" fmla="*/ 1364332 h 1838266"/>
              <a:gd name="T12" fmla="*/ 3965204 w 6873240"/>
              <a:gd name="T13" fmla="*/ 1356712 h 1838266"/>
              <a:gd name="T14" fmla="*/ 4786368 w 6873240"/>
              <a:gd name="T15" fmla="*/ 1775916 h 1838266"/>
              <a:gd name="T16" fmla="*/ 5073211 w 6873240"/>
              <a:gd name="T17" fmla="*/ 1829272 h 1838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873240" h="1838266">
                <a:moveTo>
                  <a:pt x="0" y="0"/>
                </a:moveTo>
                <a:cubicBezTo>
                  <a:pt x="76835" y="227330"/>
                  <a:pt x="153670" y="454660"/>
                  <a:pt x="350520" y="655320"/>
                </a:cubicBezTo>
                <a:cubicBezTo>
                  <a:pt x="547370" y="855980"/>
                  <a:pt x="886460" y="1060450"/>
                  <a:pt x="1181100" y="1203960"/>
                </a:cubicBezTo>
                <a:cubicBezTo>
                  <a:pt x="1475740" y="1347470"/>
                  <a:pt x="1700530" y="1445260"/>
                  <a:pt x="2118360" y="1516380"/>
                </a:cubicBezTo>
                <a:cubicBezTo>
                  <a:pt x="2536190" y="1587500"/>
                  <a:pt x="3300730" y="1656080"/>
                  <a:pt x="3688080" y="1630680"/>
                </a:cubicBezTo>
                <a:cubicBezTo>
                  <a:pt x="4075430" y="1605280"/>
                  <a:pt x="4161790" y="1409700"/>
                  <a:pt x="4442460" y="1363980"/>
                </a:cubicBezTo>
                <a:cubicBezTo>
                  <a:pt x="4723130" y="1318260"/>
                  <a:pt x="5031740" y="1287780"/>
                  <a:pt x="5372100" y="1356360"/>
                </a:cubicBezTo>
                <a:cubicBezTo>
                  <a:pt x="5712460" y="1424940"/>
                  <a:pt x="6234430" y="1696720"/>
                  <a:pt x="6484620" y="1775460"/>
                </a:cubicBezTo>
                <a:cubicBezTo>
                  <a:pt x="6734810" y="1854200"/>
                  <a:pt x="6804025" y="1841500"/>
                  <a:pt x="6873240" y="1828800"/>
                </a:cubicBezTo>
              </a:path>
            </a:pathLst>
          </a:custGeom>
          <a:noFill/>
          <a:ln w="28575" cap="flat" cmpd="sng" algn="ctr">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63" name="TextBox 71">
            <a:extLst>
              <a:ext uri="{FF2B5EF4-FFF2-40B4-BE49-F238E27FC236}">
                <a16:creationId xmlns:a16="http://schemas.microsoft.com/office/drawing/2014/main" id="{37EF3BCE-473B-F86F-4917-E807EA349F7A}"/>
              </a:ext>
            </a:extLst>
          </p:cNvPr>
          <p:cNvSpPr txBox="1">
            <a:spLocks noChangeArrowheads="1"/>
          </p:cNvSpPr>
          <p:nvPr/>
        </p:nvSpPr>
        <p:spPr bwMode="auto">
          <a:xfrm>
            <a:off x="2325655" y="2360780"/>
            <a:ext cx="13827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a:latin typeface="Lucida Grande" pitchFamily="84" charset="0"/>
                <a:cs typeface="ヒラギノ角ゴ Pro W3"/>
              </a:rPr>
              <a:t>Backend</a:t>
            </a:r>
          </a:p>
        </p:txBody>
      </p:sp>
      <p:sp>
        <p:nvSpPr>
          <p:cNvPr id="164" name="Rettangolo 163">
            <a:extLst>
              <a:ext uri="{FF2B5EF4-FFF2-40B4-BE49-F238E27FC236}">
                <a16:creationId xmlns:a16="http://schemas.microsoft.com/office/drawing/2014/main" id="{DBC6A664-12E0-0166-9F1F-655B4B472F3C}"/>
              </a:ext>
            </a:extLst>
          </p:cNvPr>
          <p:cNvSpPr/>
          <p:nvPr/>
        </p:nvSpPr>
        <p:spPr>
          <a:xfrm>
            <a:off x="10774037" y="2884864"/>
            <a:ext cx="1092492" cy="13888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INTEG</a:t>
            </a:r>
          </a:p>
          <a:p>
            <a:pPr algn="ctr"/>
            <a:r>
              <a:rPr lang="en-US" dirty="0"/>
              <a:t>RATOR</a:t>
            </a:r>
          </a:p>
        </p:txBody>
      </p:sp>
      <p:sp>
        <p:nvSpPr>
          <p:cNvPr id="165" name="CasellaDiTesto 164">
            <a:extLst>
              <a:ext uri="{FF2B5EF4-FFF2-40B4-BE49-F238E27FC236}">
                <a16:creationId xmlns:a16="http://schemas.microsoft.com/office/drawing/2014/main" id="{D90096B9-19D2-B451-09EE-8600C1AA9B54}"/>
              </a:ext>
            </a:extLst>
          </p:cNvPr>
          <p:cNvSpPr txBox="1"/>
          <p:nvPr/>
        </p:nvSpPr>
        <p:spPr>
          <a:xfrm>
            <a:off x="10134047" y="3868905"/>
            <a:ext cx="703782" cy="369332"/>
          </a:xfrm>
          <a:prstGeom prst="rect">
            <a:avLst/>
          </a:prstGeom>
          <a:noFill/>
        </p:spPr>
        <p:txBody>
          <a:bodyPr wrap="none" rtlCol="0">
            <a:spAutoFit/>
          </a:bodyPr>
          <a:lstStyle/>
          <a:p>
            <a:r>
              <a:rPr lang="en-US" dirty="0"/>
              <a:t>GAIN</a:t>
            </a:r>
          </a:p>
        </p:txBody>
      </p:sp>
    </p:spTree>
    <p:extLst>
      <p:ext uri="{BB962C8B-B14F-4D97-AF65-F5344CB8AC3E}">
        <p14:creationId xmlns:p14="http://schemas.microsoft.com/office/powerpoint/2010/main" val="1491983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R5560 ESS INTERFACE - CONTROL</a:t>
            </a:r>
          </a:p>
        </p:txBody>
      </p:sp>
      <p:pic>
        <p:nvPicPr>
          <p:cNvPr id="33" name="Immagine 32">
            <a:extLst>
              <a:ext uri="{FF2B5EF4-FFF2-40B4-BE49-F238E27FC236}">
                <a16:creationId xmlns:a16="http://schemas.microsoft.com/office/drawing/2014/main" id="{9EF62C20-4BA2-5A3D-6697-C4344EF60A27}"/>
              </a:ext>
            </a:extLst>
          </p:cNvPr>
          <p:cNvPicPr>
            <a:picLocks noChangeAspect="1"/>
          </p:cNvPicPr>
          <p:nvPr/>
        </p:nvPicPr>
        <p:blipFill>
          <a:blip r:embed="rId2"/>
          <a:stretch>
            <a:fillRect/>
          </a:stretch>
        </p:blipFill>
        <p:spPr>
          <a:xfrm>
            <a:off x="622759" y="1631953"/>
            <a:ext cx="2534004" cy="4525006"/>
          </a:xfrm>
          <a:prstGeom prst="rect">
            <a:avLst/>
          </a:prstGeom>
        </p:spPr>
      </p:pic>
      <p:pic>
        <p:nvPicPr>
          <p:cNvPr id="35" name="Immagine 34">
            <a:extLst>
              <a:ext uri="{FF2B5EF4-FFF2-40B4-BE49-F238E27FC236}">
                <a16:creationId xmlns:a16="http://schemas.microsoft.com/office/drawing/2014/main" id="{AAA26F2C-E7CC-665B-7DF6-831EF0642921}"/>
              </a:ext>
            </a:extLst>
          </p:cNvPr>
          <p:cNvPicPr>
            <a:picLocks noChangeAspect="1"/>
          </p:cNvPicPr>
          <p:nvPr/>
        </p:nvPicPr>
        <p:blipFill>
          <a:blip r:embed="rId3"/>
          <a:stretch>
            <a:fillRect/>
          </a:stretch>
        </p:blipFill>
        <p:spPr>
          <a:xfrm>
            <a:off x="4177065" y="1567046"/>
            <a:ext cx="7581441" cy="4748907"/>
          </a:xfrm>
          <a:prstGeom prst="rect">
            <a:avLst/>
          </a:prstGeom>
        </p:spPr>
      </p:pic>
      <p:sp>
        <p:nvSpPr>
          <p:cNvPr id="36" name="CasellaDiTesto 35">
            <a:extLst>
              <a:ext uri="{FF2B5EF4-FFF2-40B4-BE49-F238E27FC236}">
                <a16:creationId xmlns:a16="http://schemas.microsoft.com/office/drawing/2014/main" id="{78DCAA6D-CB14-8418-BC3E-E6E32C653C5F}"/>
              </a:ext>
            </a:extLst>
          </p:cNvPr>
          <p:cNvSpPr txBox="1"/>
          <p:nvPr/>
        </p:nvSpPr>
        <p:spPr>
          <a:xfrm>
            <a:off x="433493" y="873760"/>
            <a:ext cx="12171679" cy="369332"/>
          </a:xfrm>
          <a:prstGeom prst="rect">
            <a:avLst/>
          </a:prstGeom>
          <a:noFill/>
        </p:spPr>
        <p:txBody>
          <a:bodyPr wrap="square" rtlCol="0">
            <a:spAutoFit/>
          </a:bodyPr>
          <a:lstStyle/>
          <a:p>
            <a:r>
              <a:rPr lang="en-US" dirty="0"/>
              <a:t>Every Memory Mapped Component placed in the </a:t>
            </a:r>
            <a:r>
              <a:rPr lang="en-US" dirty="0" err="1"/>
              <a:t>SciCompiler</a:t>
            </a:r>
            <a:r>
              <a:rPr lang="en-US" dirty="0"/>
              <a:t> design can be access using FEA slow control module</a:t>
            </a:r>
          </a:p>
        </p:txBody>
      </p:sp>
    </p:spTree>
    <p:extLst>
      <p:ext uri="{BB962C8B-B14F-4D97-AF65-F5344CB8AC3E}">
        <p14:creationId xmlns:p14="http://schemas.microsoft.com/office/powerpoint/2010/main" val="1399339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R5560 ESS INTERFACE - TIMESTAMP</a:t>
            </a:r>
          </a:p>
        </p:txBody>
      </p:sp>
      <p:pic>
        <p:nvPicPr>
          <p:cNvPr id="149" name="Picture 3">
            <a:extLst>
              <a:ext uri="{FF2B5EF4-FFF2-40B4-BE49-F238E27FC236}">
                <a16:creationId xmlns:a16="http://schemas.microsoft.com/office/drawing/2014/main" id="{943D5D08-B278-C83D-A436-51CB2EB2F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9" y="1016041"/>
            <a:ext cx="1895475" cy="203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0" name="Oval 58">
            <a:extLst>
              <a:ext uri="{FF2B5EF4-FFF2-40B4-BE49-F238E27FC236}">
                <a16:creationId xmlns:a16="http://schemas.microsoft.com/office/drawing/2014/main" id="{02F0A85B-39DE-5D2E-F59B-705CA2D704A1}"/>
              </a:ext>
            </a:extLst>
          </p:cNvPr>
          <p:cNvSpPr>
            <a:spLocks noChangeArrowheads="1"/>
          </p:cNvSpPr>
          <p:nvPr/>
        </p:nvSpPr>
        <p:spPr bwMode="auto">
          <a:xfrm>
            <a:off x="305561" y="1115427"/>
            <a:ext cx="1689100" cy="584242"/>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3" name="Rounded Rectangle 4">
            <a:extLst>
              <a:ext uri="{FF2B5EF4-FFF2-40B4-BE49-F238E27FC236}">
                <a16:creationId xmlns:a16="http://schemas.microsoft.com/office/drawing/2014/main" id="{D9E04007-4B64-4895-0588-9277EFB0E408}"/>
              </a:ext>
            </a:extLst>
          </p:cNvPr>
          <p:cNvSpPr>
            <a:spLocks noChangeArrowheads="1"/>
          </p:cNvSpPr>
          <p:nvPr/>
        </p:nvSpPr>
        <p:spPr bwMode="auto">
          <a:xfrm>
            <a:off x="1994661" y="1245351"/>
            <a:ext cx="9949313" cy="4673600"/>
          </a:xfrm>
          <a:prstGeom prst="roundRect">
            <a:avLst>
              <a:gd name="adj" fmla="val 16667"/>
            </a:avLst>
          </a:prstGeom>
          <a:solidFill>
            <a:schemeClr val="bg1"/>
          </a:solidFill>
          <a:ln w="2857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sz="1200">
              <a:latin typeface="Lucida Grande" pitchFamily="84" charset="0"/>
              <a:cs typeface="ヒラギノ角ゴ Pro W3"/>
            </a:endParaRPr>
          </a:p>
        </p:txBody>
      </p:sp>
      <p:sp>
        <p:nvSpPr>
          <p:cNvPr id="6" name="Rounded Rectangle 58">
            <a:extLst>
              <a:ext uri="{FF2B5EF4-FFF2-40B4-BE49-F238E27FC236}">
                <a16:creationId xmlns:a16="http://schemas.microsoft.com/office/drawing/2014/main" id="{E52948FB-BB5A-4D8B-0BDF-410CA8877951}"/>
              </a:ext>
            </a:extLst>
          </p:cNvPr>
          <p:cNvSpPr>
            <a:spLocks noChangeArrowheads="1"/>
          </p:cNvSpPr>
          <p:nvPr/>
        </p:nvSpPr>
        <p:spPr bwMode="auto">
          <a:xfrm flipV="1">
            <a:off x="5547487" y="1351713"/>
            <a:ext cx="6143824" cy="4406900"/>
          </a:xfrm>
          <a:prstGeom prst="roundRect">
            <a:avLst>
              <a:gd name="adj" fmla="val 16667"/>
            </a:avLst>
          </a:prstGeom>
          <a:solidFill>
            <a:srgbClr val="FFC000"/>
          </a:solidFill>
          <a:ln w="9525" algn="ctr">
            <a:solidFill>
              <a:schemeClr val="tx1"/>
            </a:solidFill>
            <a:prstDash val="dash"/>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dirty="0">
              <a:latin typeface="Lucida Grande" pitchFamily="84" charset="0"/>
              <a:cs typeface="ヒラギノ角ゴ Pro W3"/>
            </a:endParaRPr>
          </a:p>
        </p:txBody>
      </p:sp>
      <p:sp>
        <p:nvSpPr>
          <p:cNvPr id="7" name="TextBox 59">
            <a:extLst>
              <a:ext uri="{FF2B5EF4-FFF2-40B4-BE49-F238E27FC236}">
                <a16:creationId xmlns:a16="http://schemas.microsoft.com/office/drawing/2014/main" id="{44814375-DAFA-D087-1144-315C6815BD01}"/>
              </a:ext>
            </a:extLst>
          </p:cNvPr>
          <p:cNvSpPr txBox="1">
            <a:spLocks noChangeArrowheads="1"/>
          </p:cNvSpPr>
          <p:nvPr/>
        </p:nvSpPr>
        <p:spPr bwMode="auto">
          <a:xfrm>
            <a:off x="5458587" y="1351713"/>
            <a:ext cx="27987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GB" altLang="en-US" sz="2000">
                <a:latin typeface="Lucida Grande" pitchFamily="84" charset="0"/>
                <a:cs typeface="ヒラギノ角ゴ Pro W3"/>
              </a:rPr>
              <a:t>User Firmware</a:t>
            </a:r>
          </a:p>
        </p:txBody>
      </p:sp>
      <p:sp>
        <p:nvSpPr>
          <p:cNvPr id="8" name="Rounded Rectangle 13">
            <a:extLst>
              <a:ext uri="{FF2B5EF4-FFF2-40B4-BE49-F238E27FC236}">
                <a16:creationId xmlns:a16="http://schemas.microsoft.com/office/drawing/2014/main" id="{E2B16A32-7A20-0EEC-DA23-49BF432E149A}"/>
              </a:ext>
            </a:extLst>
          </p:cNvPr>
          <p:cNvSpPr>
            <a:spLocks noChangeArrowheads="1"/>
          </p:cNvSpPr>
          <p:nvPr/>
        </p:nvSpPr>
        <p:spPr bwMode="auto">
          <a:xfrm flipV="1">
            <a:off x="2208974" y="1321551"/>
            <a:ext cx="3103563" cy="4406900"/>
          </a:xfrm>
          <a:prstGeom prst="roundRect">
            <a:avLst>
              <a:gd name="adj" fmla="val 16667"/>
            </a:avLst>
          </a:prstGeom>
          <a:solidFill>
            <a:schemeClr val="accent6">
              <a:lumMod val="40000"/>
              <a:lumOff val="60000"/>
            </a:schemeClr>
          </a:solidFill>
          <a:ln w="9525" algn="ctr">
            <a:solidFill>
              <a:schemeClr val="tx1"/>
            </a:solidFill>
            <a:prstDash val="dash"/>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9" name="TextBox 14">
            <a:extLst>
              <a:ext uri="{FF2B5EF4-FFF2-40B4-BE49-F238E27FC236}">
                <a16:creationId xmlns:a16="http://schemas.microsoft.com/office/drawing/2014/main" id="{E7CE38BF-03CE-CFD6-354E-8452CC1C5445}"/>
              </a:ext>
            </a:extLst>
          </p:cNvPr>
          <p:cNvSpPr txBox="1">
            <a:spLocks noChangeArrowheads="1"/>
          </p:cNvSpPr>
          <p:nvPr/>
        </p:nvSpPr>
        <p:spPr bwMode="auto">
          <a:xfrm>
            <a:off x="2220087" y="1319963"/>
            <a:ext cx="3408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GB" altLang="en-US" sz="2000">
                <a:latin typeface="Lucida Grande" pitchFamily="84" charset="0"/>
                <a:cs typeface="ヒラギノ角ゴ Pro W3"/>
              </a:rPr>
              <a:t>FEA Firmware</a:t>
            </a:r>
          </a:p>
        </p:txBody>
      </p:sp>
      <p:sp>
        <p:nvSpPr>
          <p:cNvPr id="11" name="Rounded Rectangle 25">
            <a:extLst>
              <a:ext uri="{FF2B5EF4-FFF2-40B4-BE49-F238E27FC236}">
                <a16:creationId xmlns:a16="http://schemas.microsoft.com/office/drawing/2014/main" id="{649D5202-D58D-3404-5646-A0F3C1661182}"/>
              </a:ext>
            </a:extLst>
          </p:cNvPr>
          <p:cNvSpPr/>
          <p:nvPr/>
        </p:nvSpPr>
        <p:spPr bwMode="auto">
          <a:xfrm>
            <a:off x="2485115" y="2802689"/>
            <a:ext cx="1551072" cy="957180"/>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GB" dirty="0">
              <a:ea typeface="ヒラギノ角ゴ Pro W3" pitchFamily="84" charset="-128"/>
            </a:endParaRPr>
          </a:p>
        </p:txBody>
      </p:sp>
      <p:sp>
        <p:nvSpPr>
          <p:cNvPr id="26" name="TextBox 48">
            <a:extLst>
              <a:ext uri="{FF2B5EF4-FFF2-40B4-BE49-F238E27FC236}">
                <a16:creationId xmlns:a16="http://schemas.microsoft.com/office/drawing/2014/main" id="{DE49F0D1-E3DE-32BA-CE0C-B1787E3DE275}"/>
              </a:ext>
            </a:extLst>
          </p:cNvPr>
          <p:cNvSpPr txBox="1">
            <a:spLocks noChangeArrowheads="1"/>
          </p:cNvSpPr>
          <p:nvPr/>
        </p:nvSpPr>
        <p:spPr bwMode="auto">
          <a:xfrm>
            <a:off x="2251179" y="2391169"/>
            <a:ext cx="2386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GB" altLang="en-US" sz="1800" dirty="0">
                <a:latin typeface="Lucida Grande" pitchFamily="84" charset="0"/>
                <a:cs typeface="ヒラギノ角ゴ Pro W3"/>
              </a:rPr>
              <a:t>Timestamp Counter</a:t>
            </a:r>
          </a:p>
        </p:txBody>
      </p:sp>
      <p:sp>
        <p:nvSpPr>
          <p:cNvPr id="28" name="Left-Right Arrow 51">
            <a:extLst>
              <a:ext uri="{FF2B5EF4-FFF2-40B4-BE49-F238E27FC236}">
                <a16:creationId xmlns:a16="http://schemas.microsoft.com/office/drawing/2014/main" id="{DD8E4E96-E081-93E0-D896-6DEA867CF935}"/>
              </a:ext>
            </a:extLst>
          </p:cNvPr>
          <p:cNvSpPr/>
          <p:nvPr/>
        </p:nvSpPr>
        <p:spPr bwMode="auto">
          <a:xfrm>
            <a:off x="4044124" y="2870951"/>
            <a:ext cx="1889125" cy="636254"/>
          </a:xfrm>
          <a:prstGeom prst="lef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r>
              <a:rPr lang="en-GB" sz="1400" dirty="0">
                <a:ea typeface="ヒラギノ角ゴ Pro W3" pitchFamily="84" charset="-128"/>
              </a:rPr>
              <a:t>AXI-S TIMESTAMP</a:t>
            </a:r>
          </a:p>
        </p:txBody>
      </p:sp>
      <p:sp>
        <p:nvSpPr>
          <p:cNvPr id="31" name="Rounded Rectangle 56">
            <a:extLst>
              <a:ext uri="{FF2B5EF4-FFF2-40B4-BE49-F238E27FC236}">
                <a16:creationId xmlns:a16="http://schemas.microsoft.com/office/drawing/2014/main" id="{30DF7A6E-5D98-923C-0CA2-243F9E9242B2}"/>
              </a:ext>
            </a:extLst>
          </p:cNvPr>
          <p:cNvSpPr/>
          <p:nvPr/>
        </p:nvSpPr>
        <p:spPr bwMode="auto">
          <a:xfrm>
            <a:off x="5933249" y="2589963"/>
            <a:ext cx="2082800" cy="1089025"/>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lgn="ctr">
              <a:defRPr/>
            </a:pPr>
            <a:r>
              <a:rPr lang="en-GB" dirty="0" err="1">
                <a:ea typeface="ヒラギノ角ゴ Pro W3" pitchFamily="84" charset="-128"/>
              </a:rPr>
              <a:t>SciCompiler</a:t>
            </a:r>
            <a:endParaRPr lang="en-GB" sz="1800" dirty="0">
              <a:ea typeface="ヒラギノ角ゴ Pro W3" pitchFamily="84" charset="-128"/>
            </a:endParaRPr>
          </a:p>
          <a:p>
            <a:pPr algn="ctr">
              <a:defRPr/>
            </a:pPr>
            <a:r>
              <a:rPr lang="en-GB" sz="1800" dirty="0" err="1">
                <a:ea typeface="ヒラギノ角ゴ Pro W3" pitchFamily="84" charset="-128"/>
              </a:rPr>
              <a:t>TimeStamp</a:t>
            </a:r>
            <a:r>
              <a:rPr lang="en-GB" sz="1800" dirty="0">
                <a:ea typeface="ヒラギノ角ゴ Pro W3" pitchFamily="84" charset="-128"/>
              </a:rPr>
              <a:t> Module</a:t>
            </a:r>
          </a:p>
        </p:txBody>
      </p:sp>
      <p:sp>
        <p:nvSpPr>
          <p:cNvPr id="164" name="Rettangolo 163">
            <a:extLst>
              <a:ext uri="{FF2B5EF4-FFF2-40B4-BE49-F238E27FC236}">
                <a16:creationId xmlns:a16="http://schemas.microsoft.com/office/drawing/2014/main" id="{DBC6A664-12E0-0166-9F1F-655B4B472F3C}"/>
              </a:ext>
            </a:extLst>
          </p:cNvPr>
          <p:cNvSpPr/>
          <p:nvPr/>
        </p:nvSpPr>
        <p:spPr>
          <a:xfrm>
            <a:off x="7936361" y="1816021"/>
            <a:ext cx="2004460" cy="5922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PROCESSING</a:t>
            </a:r>
          </a:p>
          <a:p>
            <a:pPr algn="ctr"/>
            <a:r>
              <a:rPr lang="en-US" dirty="0"/>
              <a:t>FIRMWARE</a:t>
            </a:r>
          </a:p>
        </p:txBody>
      </p:sp>
      <p:sp>
        <p:nvSpPr>
          <p:cNvPr id="33" name="Cilindro 32">
            <a:extLst>
              <a:ext uri="{FF2B5EF4-FFF2-40B4-BE49-F238E27FC236}">
                <a16:creationId xmlns:a16="http://schemas.microsoft.com/office/drawing/2014/main" id="{E336AF81-E448-19F7-94F1-708BBF9AA512}"/>
              </a:ext>
            </a:extLst>
          </p:cNvPr>
          <p:cNvSpPr/>
          <p:nvPr/>
        </p:nvSpPr>
        <p:spPr>
          <a:xfrm>
            <a:off x="9366584" y="3593478"/>
            <a:ext cx="1485900" cy="141220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Connettore a gomito 34">
            <a:extLst>
              <a:ext uri="{FF2B5EF4-FFF2-40B4-BE49-F238E27FC236}">
                <a16:creationId xmlns:a16="http://schemas.microsoft.com/office/drawing/2014/main" id="{1D26D45D-DE8A-F144-140B-2F80BCD6381B}"/>
              </a:ext>
            </a:extLst>
          </p:cNvPr>
          <p:cNvCxnSpPr>
            <a:stCxn id="164" idx="3"/>
          </p:cNvCxnSpPr>
          <p:nvPr/>
        </p:nvCxnSpPr>
        <p:spPr>
          <a:xfrm>
            <a:off x="9940821" y="2112153"/>
            <a:ext cx="652984" cy="146999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Connettore a gomito 36">
            <a:extLst>
              <a:ext uri="{FF2B5EF4-FFF2-40B4-BE49-F238E27FC236}">
                <a16:creationId xmlns:a16="http://schemas.microsoft.com/office/drawing/2014/main" id="{2687B859-6845-0547-1667-D742A3E7258E}"/>
              </a:ext>
            </a:extLst>
          </p:cNvPr>
          <p:cNvCxnSpPr>
            <a:endCxn id="33" idx="1"/>
          </p:cNvCxnSpPr>
          <p:nvPr/>
        </p:nvCxnSpPr>
        <p:spPr>
          <a:xfrm rot="16200000" flipH="1">
            <a:off x="9361380" y="2845323"/>
            <a:ext cx="1327595" cy="168713"/>
          </a:xfrm>
          <a:prstGeom prst="bentConnector3">
            <a:avLst>
              <a:gd name="adj1" fmla="val -1204"/>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Connettore a gomito 54">
            <a:extLst>
              <a:ext uri="{FF2B5EF4-FFF2-40B4-BE49-F238E27FC236}">
                <a16:creationId xmlns:a16="http://schemas.microsoft.com/office/drawing/2014/main" id="{C2609174-5A15-71E3-98F2-751DB5A26B22}"/>
              </a:ext>
            </a:extLst>
          </p:cNvPr>
          <p:cNvCxnSpPr/>
          <p:nvPr/>
        </p:nvCxnSpPr>
        <p:spPr>
          <a:xfrm>
            <a:off x="8016049" y="3134475"/>
            <a:ext cx="1690836" cy="459002"/>
          </a:xfrm>
          <a:prstGeom prst="bentConnector3">
            <a:avLst>
              <a:gd name="adj1" fmla="val 99810"/>
            </a:avLst>
          </a:prstGeom>
          <a:ln>
            <a:tailEnd type="triangle"/>
          </a:ln>
        </p:spPr>
        <p:style>
          <a:lnRef idx="2">
            <a:schemeClr val="accent1"/>
          </a:lnRef>
          <a:fillRef idx="0">
            <a:schemeClr val="accent1"/>
          </a:fillRef>
          <a:effectRef idx="1">
            <a:schemeClr val="accent1"/>
          </a:effectRef>
          <a:fontRef idx="minor">
            <a:schemeClr val="tx1"/>
          </a:fontRef>
        </p:style>
      </p:cxnSp>
      <p:sp>
        <p:nvSpPr>
          <p:cNvPr id="57" name="CasellaDiTesto 56">
            <a:extLst>
              <a:ext uri="{FF2B5EF4-FFF2-40B4-BE49-F238E27FC236}">
                <a16:creationId xmlns:a16="http://schemas.microsoft.com/office/drawing/2014/main" id="{618CF54C-E45C-FA3C-B7F3-D6E647FB0CD8}"/>
              </a:ext>
            </a:extLst>
          </p:cNvPr>
          <p:cNvSpPr txBox="1"/>
          <p:nvPr/>
        </p:nvSpPr>
        <p:spPr>
          <a:xfrm>
            <a:off x="8113490" y="2783768"/>
            <a:ext cx="1992277" cy="369332"/>
          </a:xfrm>
          <a:prstGeom prst="rect">
            <a:avLst/>
          </a:prstGeom>
          <a:noFill/>
        </p:spPr>
        <p:txBody>
          <a:bodyPr wrap="none" rtlCol="0">
            <a:spAutoFit/>
          </a:bodyPr>
          <a:lstStyle/>
          <a:p>
            <a:r>
              <a:rPr lang="en-US" dirty="0"/>
              <a:t>TIMESTAMP 56 BIT</a:t>
            </a:r>
          </a:p>
        </p:txBody>
      </p:sp>
      <p:sp>
        <p:nvSpPr>
          <p:cNvPr id="58" name="CasellaDiTesto 57">
            <a:extLst>
              <a:ext uri="{FF2B5EF4-FFF2-40B4-BE49-F238E27FC236}">
                <a16:creationId xmlns:a16="http://schemas.microsoft.com/office/drawing/2014/main" id="{6B6EBD6E-F6CE-8879-CF32-29C08FD4DDFB}"/>
              </a:ext>
            </a:extLst>
          </p:cNvPr>
          <p:cNvSpPr txBox="1"/>
          <p:nvPr/>
        </p:nvSpPr>
        <p:spPr>
          <a:xfrm>
            <a:off x="10593805" y="2631550"/>
            <a:ext cx="1088760" cy="369332"/>
          </a:xfrm>
          <a:prstGeom prst="rect">
            <a:avLst/>
          </a:prstGeom>
          <a:noFill/>
        </p:spPr>
        <p:txBody>
          <a:bodyPr wrap="none" rtlCol="0">
            <a:spAutoFit/>
          </a:bodyPr>
          <a:lstStyle/>
          <a:p>
            <a:r>
              <a:rPr lang="en-US" dirty="0"/>
              <a:t>TRIGGER</a:t>
            </a:r>
          </a:p>
        </p:txBody>
      </p:sp>
      <p:sp>
        <p:nvSpPr>
          <p:cNvPr id="59" name="CasellaDiTesto 58">
            <a:extLst>
              <a:ext uri="{FF2B5EF4-FFF2-40B4-BE49-F238E27FC236}">
                <a16:creationId xmlns:a16="http://schemas.microsoft.com/office/drawing/2014/main" id="{938AF9AD-40AF-C2E4-F9A1-C46F6137FF7A}"/>
              </a:ext>
            </a:extLst>
          </p:cNvPr>
          <p:cNvSpPr txBox="1"/>
          <p:nvPr/>
        </p:nvSpPr>
        <p:spPr>
          <a:xfrm>
            <a:off x="10019431" y="2986299"/>
            <a:ext cx="700705" cy="369332"/>
          </a:xfrm>
          <a:prstGeom prst="rect">
            <a:avLst/>
          </a:prstGeom>
          <a:noFill/>
        </p:spPr>
        <p:txBody>
          <a:bodyPr wrap="none" rtlCol="0">
            <a:spAutoFit/>
          </a:bodyPr>
          <a:lstStyle/>
          <a:p>
            <a:r>
              <a:rPr lang="en-US" dirty="0"/>
              <a:t>DATA</a:t>
            </a:r>
          </a:p>
        </p:txBody>
      </p:sp>
      <p:sp>
        <p:nvSpPr>
          <p:cNvPr id="60" name="Rounded Rectangle 56">
            <a:extLst>
              <a:ext uri="{FF2B5EF4-FFF2-40B4-BE49-F238E27FC236}">
                <a16:creationId xmlns:a16="http://schemas.microsoft.com/office/drawing/2014/main" id="{1B2F5C54-274F-5CAE-D05A-BD96C2F57369}"/>
              </a:ext>
            </a:extLst>
          </p:cNvPr>
          <p:cNvSpPr/>
          <p:nvPr/>
        </p:nvSpPr>
        <p:spPr bwMode="auto">
          <a:xfrm>
            <a:off x="5954314" y="3961310"/>
            <a:ext cx="2082800" cy="1089025"/>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lgn="ctr">
              <a:defRPr/>
            </a:pPr>
            <a:r>
              <a:rPr lang="en-GB" sz="1800" dirty="0">
                <a:ea typeface="ヒラギノ角ゴ Pro W3" pitchFamily="84" charset="-128"/>
              </a:rPr>
              <a:t>PACKET</a:t>
            </a:r>
          </a:p>
          <a:p>
            <a:pPr algn="ctr">
              <a:defRPr/>
            </a:pPr>
            <a:r>
              <a:rPr lang="en-GB" dirty="0">
                <a:ea typeface="ヒラギノ角ゴ Pro W3" pitchFamily="84" charset="-128"/>
              </a:rPr>
              <a:t>CREATOR</a:t>
            </a:r>
          </a:p>
          <a:p>
            <a:pPr algn="ctr">
              <a:defRPr/>
            </a:pPr>
            <a:r>
              <a:rPr lang="en-GB" sz="1800" dirty="0">
                <a:ea typeface="ヒラギノ角ゴ Pro W3" pitchFamily="84" charset="-128"/>
              </a:rPr>
              <a:t>(ESS </a:t>
            </a:r>
            <a:r>
              <a:rPr lang="en-GB" dirty="0">
                <a:ea typeface="ヒラギノ角ゴ Pro W3" pitchFamily="84" charset="-128"/>
              </a:rPr>
              <a:t>FORMAT)</a:t>
            </a:r>
            <a:endParaRPr lang="en-GB" sz="1800" dirty="0">
              <a:ea typeface="ヒラギノ角ゴ Pro W3" pitchFamily="84" charset="-128"/>
            </a:endParaRPr>
          </a:p>
        </p:txBody>
      </p:sp>
      <p:cxnSp>
        <p:nvCxnSpPr>
          <p:cNvPr id="62" name="Connettore 2 61">
            <a:extLst>
              <a:ext uri="{FF2B5EF4-FFF2-40B4-BE49-F238E27FC236}">
                <a16:creationId xmlns:a16="http://schemas.microsoft.com/office/drawing/2014/main" id="{3B87B94B-CE55-9B79-043A-7A1033F5D982}"/>
              </a:ext>
            </a:extLst>
          </p:cNvPr>
          <p:cNvCxnSpPr/>
          <p:nvPr/>
        </p:nvCxnSpPr>
        <p:spPr>
          <a:xfrm flipH="1">
            <a:off x="8113490" y="4514013"/>
            <a:ext cx="125309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8" name="Immagine 127" descr="Immagine che contiene nero, oscurità&#10;&#10;Descrizione generata automaticamente">
            <a:extLst>
              <a:ext uri="{FF2B5EF4-FFF2-40B4-BE49-F238E27FC236}">
                <a16:creationId xmlns:a16="http://schemas.microsoft.com/office/drawing/2014/main" id="{958B6F80-3295-E8C5-B321-0950562D9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848" y="3083164"/>
            <a:ext cx="348972" cy="396229"/>
          </a:xfrm>
          <a:prstGeom prst="rect">
            <a:avLst/>
          </a:prstGeom>
        </p:spPr>
      </p:pic>
      <p:sp>
        <p:nvSpPr>
          <p:cNvPr id="129" name="Left-Right Arrow 51">
            <a:extLst>
              <a:ext uri="{FF2B5EF4-FFF2-40B4-BE49-F238E27FC236}">
                <a16:creationId xmlns:a16="http://schemas.microsoft.com/office/drawing/2014/main" id="{7FA76574-6676-E58F-0176-92422277CA56}"/>
              </a:ext>
            </a:extLst>
          </p:cNvPr>
          <p:cNvSpPr/>
          <p:nvPr/>
        </p:nvSpPr>
        <p:spPr bwMode="auto">
          <a:xfrm>
            <a:off x="4036187" y="4187695"/>
            <a:ext cx="1889125" cy="636254"/>
          </a:xfrm>
          <a:prstGeom prst="lef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r>
              <a:rPr lang="en-GB" sz="1400" dirty="0">
                <a:ea typeface="ヒラギノ角ゴ Pro W3" pitchFamily="84" charset="-128"/>
              </a:rPr>
              <a:t>AXI-S NEUTRON</a:t>
            </a:r>
          </a:p>
        </p:txBody>
      </p:sp>
    </p:spTree>
    <p:extLst>
      <p:ext uri="{BB962C8B-B14F-4D97-AF65-F5344CB8AC3E}">
        <p14:creationId xmlns:p14="http://schemas.microsoft.com/office/powerpoint/2010/main" val="3567974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ESS MASTER MODULE</a:t>
            </a:r>
          </a:p>
        </p:txBody>
      </p:sp>
      <p:pic>
        <p:nvPicPr>
          <p:cNvPr id="5" name="Picture 16">
            <a:extLst>
              <a:ext uri="{FF2B5EF4-FFF2-40B4-BE49-F238E27FC236}">
                <a16:creationId xmlns:a16="http://schemas.microsoft.com/office/drawing/2014/main" id="{AC063D94-FDA2-FCF3-6A8B-3308A7F1DC34}"/>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186424" y="806828"/>
            <a:ext cx="4876014" cy="2715305"/>
          </a:xfrm>
          <a:prstGeom prst="rect">
            <a:avLst/>
          </a:prstGeom>
          <a:ln>
            <a:noFill/>
          </a:ln>
          <a:extLst>
            <a:ext uri="{53640926-AAD7-44D8-BBD7-CCE9431645EC}">
              <a14:shadowObscured xmlns:a14="http://schemas.microsoft.com/office/drawing/2010/main"/>
            </a:ext>
          </a:extLst>
        </p:spPr>
      </p:pic>
      <p:pic>
        <p:nvPicPr>
          <p:cNvPr id="10" name="Picture 3">
            <a:extLst>
              <a:ext uri="{FF2B5EF4-FFF2-40B4-BE49-F238E27FC236}">
                <a16:creationId xmlns:a16="http://schemas.microsoft.com/office/drawing/2014/main" id="{233F727B-97D2-32B3-4A18-16FAE746D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4" y="3444503"/>
            <a:ext cx="4876014" cy="2871540"/>
          </a:xfrm>
          <a:prstGeom prst="rect">
            <a:avLst/>
          </a:prstGeom>
        </p:spPr>
      </p:pic>
      <p:sp>
        <p:nvSpPr>
          <p:cNvPr id="13" name="Subtitle 1">
            <a:extLst>
              <a:ext uri="{FF2B5EF4-FFF2-40B4-BE49-F238E27FC236}">
                <a16:creationId xmlns:a16="http://schemas.microsoft.com/office/drawing/2014/main" id="{264073F2-EC81-DCDB-4CF3-24EDF7A55C08}"/>
              </a:ext>
            </a:extLst>
          </p:cNvPr>
          <p:cNvSpPr txBox="1">
            <a:spLocks/>
          </p:cNvSpPr>
          <p:nvPr/>
        </p:nvSpPr>
        <p:spPr>
          <a:xfrm>
            <a:off x="5249901" y="806828"/>
            <a:ext cx="6755675" cy="4955610"/>
          </a:xfrm>
          <a:prstGeom prst="rect">
            <a:avLst/>
          </a:prstGeom>
        </p:spPr>
        <p:txBody>
          <a:bodyPr lIns="91440" tIns="45720" rIns="91440" bIns="45720" anchor="t"/>
          <a:lstStyle>
            <a:lvl1pPr marL="0" indent="0" algn="l" defTabSz="457200" rtl="0" eaLnBrk="1" latinLnBrk="0" hangingPunct="1">
              <a:spcBef>
                <a:spcPct val="20000"/>
              </a:spcBef>
              <a:buFont typeface="Arial"/>
              <a:buNone/>
              <a:defRPr sz="1800" kern="1200">
                <a:solidFill>
                  <a:srgbClr val="0094CA"/>
                </a:solidFill>
                <a:latin typeface="+mn-lt"/>
                <a:ea typeface="+mn-ea"/>
                <a:cs typeface="+mn-cs"/>
              </a:defRPr>
            </a:lvl1pPr>
            <a:lvl2pPr marL="457200" indent="0" algn="l" defTabSz="457200" rtl="0" eaLnBrk="1" latinLnBrk="0" hangingPunct="1">
              <a:spcBef>
                <a:spcPct val="20000"/>
              </a:spcBef>
              <a:buFont typeface="Arial"/>
              <a:buNone/>
              <a:defRPr sz="1800" kern="1200">
                <a:solidFill>
                  <a:srgbClr val="0094CA"/>
                </a:solidFill>
                <a:latin typeface="+mn-lt"/>
                <a:ea typeface="+mn-ea"/>
                <a:cs typeface="+mn-cs"/>
              </a:defRPr>
            </a:lvl2pPr>
            <a:lvl3pPr marL="914400" indent="0" algn="l" defTabSz="457200" rtl="0" eaLnBrk="1" latinLnBrk="0" hangingPunct="1">
              <a:spcBef>
                <a:spcPct val="20000"/>
              </a:spcBef>
              <a:buFont typeface="Arial"/>
              <a:buNone/>
              <a:defRPr sz="1800" kern="1200">
                <a:solidFill>
                  <a:srgbClr val="0094CA"/>
                </a:solidFill>
                <a:latin typeface="+mn-lt"/>
                <a:ea typeface="+mn-ea"/>
                <a:cs typeface="+mn-cs"/>
              </a:defRPr>
            </a:lvl3pPr>
            <a:lvl4pPr marL="1371600" indent="0" algn="l" defTabSz="457200" rtl="0" eaLnBrk="1" latinLnBrk="0" hangingPunct="1">
              <a:spcBef>
                <a:spcPct val="20000"/>
              </a:spcBef>
              <a:buFont typeface="Arial"/>
              <a:buNone/>
              <a:defRPr sz="1800" kern="1200">
                <a:solidFill>
                  <a:srgbClr val="0094CA"/>
                </a:solidFill>
                <a:latin typeface="+mn-lt"/>
                <a:ea typeface="+mn-ea"/>
                <a:cs typeface="+mn-cs"/>
              </a:defRPr>
            </a:lvl4pPr>
            <a:lvl5pPr marL="1828800" indent="0" algn="l" defTabSz="457200" rtl="0" eaLnBrk="1" latinLnBrk="0" hangingPunct="1">
              <a:spcBef>
                <a:spcPct val="20000"/>
              </a:spcBef>
              <a:buFont typeface="Arial"/>
              <a:buNone/>
              <a:defRPr sz="18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00"/>
              </a:spcBef>
            </a:pPr>
            <a:r>
              <a:rPr lang="en-US" dirty="0">
                <a:solidFill>
                  <a:schemeClr val="tx2"/>
                </a:solidFill>
                <a:effectLst/>
              </a:rPr>
              <a:t>Main requirements:</a:t>
            </a:r>
          </a:p>
          <a:p>
            <a:pPr marL="285750" indent="-285750">
              <a:spcBef>
                <a:spcPts val="400"/>
              </a:spcBef>
              <a:buFont typeface="Arial" panose="020B0604020202020204" pitchFamily="34" charset="0"/>
              <a:buChar char="•"/>
            </a:pPr>
            <a:r>
              <a:rPr lang="en-US" sz="1600" dirty="0">
                <a:solidFill>
                  <a:schemeClr val="tx1"/>
                </a:solidFill>
                <a:effectLst/>
              </a:rPr>
              <a:t>Data acquisition system common across all ESS instruments.</a:t>
            </a:r>
            <a:r>
              <a:rPr lang="en-US" sz="1600" dirty="0">
                <a:solidFill>
                  <a:schemeClr val="tx1"/>
                </a:solidFill>
              </a:rPr>
              <a:t> </a:t>
            </a:r>
            <a:endParaRPr lang="en-US" sz="1600" dirty="0">
              <a:solidFill>
                <a:schemeClr val="tx1"/>
              </a:solidFill>
              <a:effectLst/>
              <a:cs typeface="Calibri"/>
            </a:endParaRPr>
          </a:p>
          <a:p>
            <a:pPr marL="285750" indent="-285750">
              <a:spcBef>
                <a:spcPts val="400"/>
              </a:spcBef>
              <a:buFont typeface="Arial" panose="020B0604020202020204" pitchFamily="34" charset="0"/>
              <a:buChar char="•"/>
            </a:pPr>
            <a:r>
              <a:rPr lang="en-US" sz="1600" dirty="0">
                <a:solidFill>
                  <a:schemeClr val="tx1"/>
                </a:solidFill>
                <a:effectLst/>
              </a:rPr>
              <a:t>Integrate ICS timing, ICS EPICS slow control and Data Egress downstream to DMSC.</a:t>
            </a:r>
            <a:endParaRPr lang="en-US" sz="1600" dirty="0">
              <a:solidFill>
                <a:schemeClr val="tx1"/>
              </a:solidFill>
              <a:effectLst/>
              <a:cs typeface="Calibri"/>
            </a:endParaRPr>
          </a:p>
          <a:p>
            <a:pPr marL="285750" indent="-285750">
              <a:spcBef>
                <a:spcPts val="400"/>
              </a:spcBef>
              <a:buFont typeface="Arial" panose="020B0604020202020204" pitchFamily="34" charset="0"/>
              <a:buChar char="•"/>
            </a:pPr>
            <a:r>
              <a:rPr lang="en-US" sz="1600" dirty="0">
                <a:solidFill>
                  <a:schemeClr val="tx1"/>
                </a:solidFill>
                <a:effectLst/>
              </a:rPr>
              <a:t>Output bandwidth 2x100Gb/s</a:t>
            </a:r>
            <a:r>
              <a:rPr lang="en-US" sz="1600" dirty="0">
                <a:solidFill>
                  <a:schemeClr val="tx1"/>
                </a:solidFill>
              </a:rPr>
              <a:t>.</a:t>
            </a:r>
            <a:endParaRPr lang="en-US" sz="1600" dirty="0">
              <a:solidFill>
                <a:schemeClr val="tx1"/>
              </a:solidFill>
              <a:effectLst/>
              <a:cs typeface="Calibri"/>
            </a:endParaRPr>
          </a:p>
          <a:p>
            <a:pPr marL="285750" indent="-285750">
              <a:spcBef>
                <a:spcPts val="400"/>
              </a:spcBef>
              <a:buFont typeface="Arial" panose="020B0604020202020204" pitchFamily="34" charset="0"/>
              <a:buChar char="•"/>
            </a:pPr>
            <a:r>
              <a:rPr lang="en-US" sz="1600" dirty="0">
                <a:solidFill>
                  <a:schemeClr val="tx1"/>
                </a:solidFill>
                <a:effectLst/>
              </a:rPr>
              <a:t>Data rings to front-end: 12 bidirectional rings (24 </a:t>
            </a:r>
            <a:r>
              <a:rPr lang="en-US" sz="1600" dirty="0">
                <a:solidFill>
                  <a:schemeClr val="tx1"/>
                </a:solidFill>
              </a:rPr>
              <a:t>fibers).</a:t>
            </a:r>
            <a:endParaRPr lang="en-US" sz="1600" dirty="0">
              <a:solidFill>
                <a:schemeClr val="tx1"/>
              </a:solidFill>
              <a:cs typeface="Calibri"/>
            </a:endParaRPr>
          </a:p>
          <a:p>
            <a:pPr marL="285750" indent="-285750">
              <a:spcBef>
                <a:spcPts val="400"/>
              </a:spcBef>
              <a:buFont typeface="Arial" panose="020B0604020202020204" pitchFamily="34" charset="0"/>
              <a:buChar char="•"/>
            </a:pPr>
            <a:r>
              <a:rPr lang="en-GB" sz="1600" dirty="0">
                <a:solidFill>
                  <a:schemeClr val="tx1"/>
                </a:solidFill>
                <a:ea typeface="+mn-lt"/>
                <a:cs typeface="+mn-lt"/>
              </a:rPr>
              <a:t>Ring connection done through daughter boards interfacing with fibre via SFP connectors.</a:t>
            </a:r>
          </a:p>
          <a:p>
            <a:pPr marL="285750" indent="-285750">
              <a:spcBef>
                <a:spcPts val="400"/>
              </a:spcBef>
              <a:buFont typeface="Arial" panose="020B0604020202020204" pitchFamily="34" charset="0"/>
              <a:buChar char="•"/>
            </a:pPr>
            <a:r>
              <a:rPr lang="en-US" sz="1600" dirty="0">
                <a:solidFill>
                  <a:schemeClr val="tx1"/>
                </a:solidFill>
                <a:effectLst/>
              </a:rPr>
              <a:t>The readout data is sent over Ethernet as UDP payload which can be as long as 8972 bytes long.</a:t>
            </a:r>
          </a:p>
          <a:p>
            <a:pPr marL="285750" indent="-285750">
              <a:spcBef>
                <a:spcPts val="400"/>
              </a:spcBef>
              <a:buFont typeface="Arial" panose="020B0604020202020204" pitchFamily="34" charset="0"/>
              <a:buChar char="•"/>
            </a:pPr>
            <a:r>
              <a:rPr lang="en-GB" sz="1600" dirty="0">
                <a:solidFill>
                  <a:schemeClr val="tx1"/>
                </a:solidFill>
                <a:effectLst/>
              </a:rPr>
              <a:t>The connectivity between the Readout Master and the FENs is achieved through 8B/10B encoded MGT-driven (Multi-Gigabit Transceiver) optical fibres links arranged in a ring topology.</a:t>
            </a:r>
            <a:r>
              <a:rPr lang="en-GB" sz="1600" dirty="0">
                <a:solidFill>
                  <a:schemeClr val="tx1"/>
                </a:solidFill>
              </a:rPr>
              <a:t> </a:t>
            </a:r>
          </a:p>
          <a:p>
            <a:pPr marL="285750" indent="-285750">
              <a:spcBef>
                <a:spcPts val="400"/>
              </a:spcBef>
              <a:buFont typeface="Arial" panose="020B0604020202020204" pitchFamily="34" charset="0"/>
              <a:buChar char="•"/>
            </a:pPr>
            <a:r>
              <a:rPr lang="en-US" sz="1600" dirty="0">
                <a:solidFill>
                  <a:schemeClr val="tx1"/>
                </a:solidFill>
              </a:rPr>
              <a:t>For the slow control interface, the Readout Master instantiates a lightweight UDP stack which communicates with the EPICS IOC (Input Output Controller) using a standard Gigabit Ethernet link. </a:t>
            </a:r>
            <a:endParaRPr lang="en-US" sz="1600" dirty="0">
              <a:solidFill>
                <a:schemeClr val="tx1"/>
              </a:solidFill>
              <a:ea typeface="+mn-lt"/>
              <a:cs typeface="+mn-lt"/>
            </a:endParaRPr>
          </a:p>
          <a:p>
            <a:pPr marL="285750" indent="-285750">
              <a:spcBef>
                <a:spcPts val="400"/>
              </a:spcBef>
              <a:buFont typeface="Arial" panose="020B0604020202020204" pitchFamily="34" charset="0"/>
              <a:buChar char="•"/>
            </a:pPr>
            <a:r>
              <a:rPr lang="en-GB" sz="1600" dirty="0">
                <a:solidFill>
                  <a:schemeClr val="tx1"/>
                </a:solidFill>
                <a:ea typeface="+mn-lt"/>
                <a:cs typeface="+mn-lt"/>
              </a:rPr>
              <a:t>Based around VCU118 FPGA (</a:t>
            </a:r>
            <a:r>
              <a:rPr lang="en-GB" sz="1600" dirty="0" err="1">
                <a:solidFill>
                  <a:schemeClr val="tx1"/>
                </a:solidFill>
                <a:ea typeface="+mn-lt"/>
                <a:cs typeface="+mn-lt"/>
              </a:rPr>
              <a:t>UltraScale</a:t>
            </a:r>
            <a:r>
              <a:rPr lang="en-GB" sz="1600" dirty="0">
                <a:solidFill>
                  <a:schemeClr val="tx1"/>
                </a:solidFill>
                <a:ea typeface="+mn-lt"/>
                <a:cs typeface="+mn-lt"/>
              </a:rPr>
              <a:t>+ Architecture) hardware from Xilinx.</a:t>
            </a:r>
            <a:endParaRPr lang="en-US" sz="1600" dirty="0">
              <a:solidFill>
                <a:schemeClr val="tx1"/>
              </a:solidFill>
              <a:ea typeface="+mn-lt"/>
              <a:cs typeface="+mn-lt"/>
            </a:endParaRPr>
          </a:p>
          <a:p>
            <a:pPr marL="285750" indent="-285750">
              <a:spcBef>
                <a:spcPts val="400"/>
              </a:spcBef>
              <a:buFont typeface="Arial" panose="020B0604020202020204" pitchFamily="34" charset="0"/>
              <a:buChar char="•"/>
            </a:pPr>
            <a:endParaRPr lang="en-GB" sz="1600" dirty="0">
              <a:ea typeface="+mn-lt"/>
              <a:cs typeface="+mn-lt"/>
            </a:endParaRPr>
          </a:p>
          <a:p>
            <a:pPr marL="285750" indent="-285750">
              <a:spcBef>
                <a:spcPts val="400"/>
              </a:spcBef>
              <a:buFont typeface="Arial" panose="020B0604020202020204" pitchFamily="34" charset="0"/>
              <a:buChar char="•"/>
            </a:pPr>
            <a:endParaRPr lang="en-GB" dirty="0">
              <a:effectLst/>
              <a:ea typeface="+mn-lt"/>
              <a:cs typeface="+mn-lt"/>
            </a:endParaRPr>
          </a:p>
          <a:p>
            <a:pPr marL="285750" indent="-285750">
              <a:spcBef>
                <a:spcPts val="400"/>
              </a:spcBef>
              <a:buFont typeface="Arial" panose="020B0604020202020204" pitchFamily="34" charset="0"/>
              <a:buChar char="•"/>
            </a:pPr>
            <a:endParaRPr lang="en-US" sz="1600" dirty="0">
              <a:effectLst/>
              <a:ea typeface="Calibri"/>
              <a:cs typeface="Calibri"/>
            </a:endParaRPr>
          </a:p>
          <a:p>
            <a:pPr marL="285750" indent="-285750">
              <a:spcBef>
                <a:spcPts val="400"/>
              </a:spcBef>
              <a:buFont typeface="Arial" panose="020B0604020202020204" pitchFamily="34" charset="0"/>
              <a:buChar char="•"/>
            </a:pPr>
            <a:endParaRPr lang="en-US" sz="1600" dirty="0">
              <a:ea typeface="Calibri"/>
              <a:cs typeface="Calibri"/>
            </a:endParaRPr>
          </a:p>
          <a:p>
            <a:pPr marL="285750" indent="-285750">
              <a:spcBef>
                <a:spcPts val="400"/>
              </a:spcBef>
              <a:buFont typeface="Arial" panose="020B0604020202020204" pitchFamily="34" charset="0"/>
              <a:buChar char="•"/>
            </a:pPr>
            <a:endParaRPr lang="en-US" sz="1600" dirty="0">
              <a:ea typeface="Calibri"/>
              <a:cs typeface="Calibri"/>
            </a:endParaRPr>
          </a:p>
          <a:p>
            <a:pPr>
              <a:spcBef>
                <a:spcPts val="400"/>
              </a:spcBef>
            </a:pPr>
            <a:endParaRPr lang="en-US" sz="1600" dirty="0">
              <a:ea typeface="Calibri"/>
              <a:cs typeface="Calibri"/>
            </a:endParaRPr>
          </a:p>
          <a:p>
            <a:pPr>
              <a:spcBef>
                <a:spcPts val="400"/>
              </a:spcBef>
            </a:pPr>
            <a:endParaRPr lang="en-US" sz="1600" dirty="0">
              <a:ea typeface="Calibri"/>
              <a:cs typeface="Calibri"/>
            </a:endParaRPr>
          </a:p>
        </p:txBody>
      </p:sp>
    </p:spTree>
    <p:extLst>
      <p:ext uri="{BB962C8B-B14F-4D97-AF65-F5344CB8AC3E}">
        <p14:creationId xmlns:p14="http://schemas.microsoft.com/office/powerpoint/2010/main" val="4267175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R5560 READOUT RACK</a:t>
            </a:r>
          </a:p>
        </p:txBody>
      </p:sp>
      <p:pic>
        <p:nvPicPr>
          <p:cNvPr id="4" name="Immagine 3" descr="Immagine che contiene Impianto elettrico, elettronica, cavo, Ingegneria elettronica&#10;&#10;Descrizione generata automaticamente">
            <a:extLst>
              <a:ext uri="{FF2B5EF4-FFF2-40B4-BE49-F238E27FC236}">
                <a16:creationId xmlns:a16="http://schemas.microsoft.com/office/drawing/2014/main" id="{3DF18774-C6F5-F5AC-9CB6-C70CBFF71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27" y="846667"/>
            <a:ext cx="2741825" cy="4870027"/>
          </a:xfrm>
          <a:prstGeom prst="rect">
            <a:avLst/>
          </a:prstGeom>
        </p:spPr>
      </p:pic>
      <p:sp>
        <p:nvSpPr>
          <p:cNvPr id="6" name="CasellaDiTesto 5">
            <a:extLst>
              <a:ext uri="{FF2B5EF4-FFF2-40B4-BE49-F238E27FC236}">
                <a16:creationId xmlns:a16="http://schemas.microsoft.com/office/drawing/2014/main" id="{851A9908-5A01-543A-17CA-591B118C9C0D}"/>
              </a:ext>
            </a:extLst>
          </p:cNvPr>
          <p:cNvSpPr txBox="1"/>
          <p:nvPr/>
        </p:nvSpPr>
        <p:spPr>
          <a:xfrm>
            <a:off x="1063414" y="5716694"/>
            <a:ext cx="2210220" cy="646331"/>
          </a:xfrm>
          <a:prstGeom prst="rect">
            <a:avLst/>
          </a:prstGeom>
          <a:noFill/>
        </p:spPr>
        <p:txBody>
          <a:bodyPr wrap="none" rtlCol="0">
            <a:spAutoFit/>
          </a:bodyPr>
          <a:lstStyle/>
          <a:p>
            <a:r>
              <a:rPr lang="en-US" dirty="0"/>
              <a:t>ESS Detector Group </a:t>
            </a:r>
          </a:p>
          <a:p>
            <a:r>
              <a:rPr lang="en-US" dirty="0"/>
              <a:t>Development Setup</a:t>
            </a:r>
          </a:p>
        </p:txBody>
      </p:sp>
      <p:pic>
        <p:nvPicPr>
          <p:cNvPr id="8" name="Immagine 7" descr="Immagine che contiene Impianto elettrico, elettronica, Ingegneria elettronica, Alimentazione elettrica&#10;&#10;Descrizione generata automaticamente">
            <a:extLst>
              <a:ext uri="{FF2B5EF4-FFF2-40B4-BE49-F238E27FC236}">
                <a16:creationId xmlns:a16="http://schemas.microsoft.com/office/drawing/2014/main" id="{712B53B6-1B36-87F5-1D3B-6D40BE807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934" y="846667"/>
            <a:ext cx="3652520" cy="4870027"/>
          </a:xfrm>
          <a:prstGeom prst="rect">
            <a:avLst/>
          </a:prstGeom>
        </p:spPr>
      </p:pic>
      <p:sp>
        <p:nvSpPr>
          <p:cNvPr id="9" name="CasellaDiTesto 8">
            <a:extLst>
              <a:ext uri="{FF2B5EF4-FFF2-40B4-BE49-F238E27FC236}">
                <a16:creationId xmlns:a16="http://schemas.microsoft.com/office/drawing/2014/main" id="{93675565-4E96-933F-D135-9F9C0157C5F7}"/>
              </a:ext>
            </a:extLst>
          </p:cNvPr>
          <p:cNvSpPr txBox="1"/>
          <p:nvPr/>
        </p:nvSpPr>
        <p:spPr>
          <a:xfrm>
            <a:off x="4263813" y="5782592"/>
            <a:ext cx="4040294" cy="646331"/>
          </a:xfrm>
          <a:prstGeom prst="rect">
            <a:avLst/>
          </a:prstGeom>
          <a:noFill/>
        </p:spPr>
        <p:txBody>
          <a:bodyPr wrap="square" rtlCol="0">
            <a:spAutoFit/>
          </a:bodyPr>
          <a:lstStyle/>
          <a:p>
            <a:r>
              <a:rPr lang="en-US" dirty="0"/>
              <a:t>One of the 5 Rack with R5560 front-end electronics installed at ESS for LOKI</a:t>
            </a:r>
          </a:p>
        </p:txBody>
      </p:sp>
      <p:sp>
        <p:nvSpPr>
          <p:cNvPr id="11" name="CasellaDiTesto 10">
            <a:extLst>
              <a:ext uri="{FF2B5EF4-FFF2-40B4-BE49-F238E27FC236}">
                <a16:creationId xmlns:a16="http://schemas.microsoft.com/office/drawing/2014/main" id="{9D5BDE1E-CCFD-DCE6-0B2A-715ECF02B403}"/>
              </a:ext>
            </a:extLst>
          </p:cNvPr>
          <p:cNvSpPr txBox="1"/>
          <p:nvPr/>
        </p:nvSpPr>
        <p:spPr>
          <a:xfrm>
            <a:off x="8446347" y="1090507"/>
            <a:ext cx="3434080" cy="1200329"/>
          </a:xfrm>
          <a:prstGeom prst="rect">
            <a:avLst/>
          </a:prstGeom>
          <a:noFill/>
        </p:spPr>
        <p:txBody>
          <a:bodyPr wrap="square" rtlCol="0">
            <a:spAutoFit/>
          </a:bodyPr>
          <a:lstStyle/>
          <a:p>
            <a:r>
              <a:rPr lang="en-US" dirty="0"/>
              <a:t>All R5560 readout module for LOKI Experiment has been provided to ESS and installation in the facility is in progress</a:t>
            </a:r>
          </a:p>
        </p:txBody>
      </p:sp>
    </p:spTree>
    <p:extLst>
      <p:ext uri="{BB962C8B-B14F-4D97-AF65-F5344CB8AC3E}">
        <p14:creationId xmlns:p14="http://schemas.microsoft.com/office/powerpoint/2010/main" val="2633124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LOKI TEST BEAM</a:t>
            </a:r>
          </a:p>
        </p:txBody>
      </p:sp>
      <p:pic>
        <p:nvPicPr>
          <p:cNvPr id="3" name="Picture 3">
            <a:extLst>
              <a:ext uri="{FF2B5EF4-FFF2-40B4-BE49-F238E27FC236}">
                <a16:creationId xmlns:a16="http://schemas.microsoft.com/office/drawing/2014/main" id="{A321BE2A-8B90-991E-6658-40A6ED3222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25328" y="1586726"/>
            <a:ext cx="4689002" cy="3516751"/>
          </a:xfrm>
          <a:prstGeom prst="rect">
            <a:avLst/>
          </a:prstGeom>
        </p:spPr>
      </p:pic>
      <p:sp>
        <p:nvSpPr>
          <p:cNvPr id="10" name="CasellaDiTesto 9">
            <a:extLst>
              <a:ext uri="{FF2B5EF4-FFF2-40B4-BE49-F238E27FC236}">
                <a16:creationId xmlns:a16="http://schemas.microsoft.com/office/drawing/2014/main" id="{908CBED2-4F9D-996B-A672-6F54DC099061}"/>
              </a:ext>
            </a:extLst>
          </p:cNvPr>
          <p:cNvSpPr txBox="1"/>
          <p:nvPr/>
        </p:nvSpPr>
        <p:spPr>
          <a:xfrm>
            <a:off x="4113295" y="1067497"/>
            <a:ext cx="7717907" cy="3221395"/>
          </a:xfrm>
          <a:prstGeom prst="rect">
            <a:avLst/>
          </a:prstGeom>
          <a:noFill/>
        </p:spPr>
        <p:txBody>
          <a:bodyPr wrap="square">
            <a:spAutoFit/>
          </a:bodyPr>
          <a:lstStyle/>
          <a:p>
            <a:pPr marL="285750" indent="-285750">
              <a:spcBef>
                <a:spcPts val="400"/>
              </a:spcBef>
              <a:buFont typeface="Arial" panose="020B0604020202020204" pitchFamily="34" charset="0"/>
              <a:buChar char="•"/>
            </a:pPr>
            <a:r>
              <a:rPr lang="en-US" dirty="0"/>
              <a:t>First test beam at ISIS on EMMA</a:t>
            </a:r>
          </a:p>
          <a:p>
            <a:pPr marL="285750" indent="-285750">
              <a:spcBef>
                <a:spcPts val="400"/>
              </a:spcBef>
              <a:buFont typeface="Arial" panose="020B0604020202020204" pitchFamily="34" charset="0"/>
              <a:buChar char="•"/>
            </a:pPr>
            <a:r>
              <a:rPr lang="en-US" dirty="0"/>
              <a:t>Successful beamtime at ISIS was the first true end-to-end test of the full DAQ chain:</a:t>
            </a:r>
          </a:p>
          <a:p>
            <a:pPr marL="742950" lvl="1" indent="-285750">
              <a:spcBef>
                <a:spcPts val="400"/>
              </a:spcBef>
              <a:buFont typeface="Arial" panose="020B0604020202020204" pitchFamily="34" charset="0"/>
              <a:buChar char="•"/>
            </a:pPr>
            <a:r>
              <a:rPr lang="en-US" dirty="0"/>
              <a:t>Straw tubes</a:t>
            </a:r>
          </a:p>
          <a:p>
            <a:pPr marL="742950" lvl="1" indent="-285750">
              <a:spcBef>
                <a:spcPts val="400"/>
              </a:spcBef>
              <a:buFont typeface="Arial" panose="020B0604020202020204" pitchFamily="34" charset="0"/>
              <a:buChar char="•"/>
            </a:pPr>
            <a:r>
              <a:rPr lang="en-US" dirty="0"/>
              <a:t>Amplifier</a:t>
            </a:r>
          </a:p>
          <a:p>
            <a:pPr marL="742950" lvl="1" indent="-285750">
              <a:spcBef>
                <a:spcPts val="400"/>
              </a:spcBef>
              <a:buFont typeface="Arial" panose="020B0604020202020204" pitchFamily="34" charset="0"/>
              <a:buChar char="•"/>
            </a:pPr>
            <a:r>
              <a:rPr lang="en-US" dirty="0"/>
              <a:t>Readout Electronics and firmware</a:t>
            </a:r>
          </a:p>
          <a:p>
            <a:pPr marL="742950" lvl="1" indent="-285750">
              <a:spcBef>
                <a:spcPts val="400"/>
              </a:spcBef>
              <a:buFont typeface="Arial" panose="020B0604020202020204" pitchFamily="34" charset="0"/>
              <a:buChar char="•"/>
            </a:pPr>
            <a:r>
              <a:rPr lang="en-US" dirty="0"/>
              <a:t>FEA firmware</a:t>
            </a:r>
          </a:p>
          <a:p>
            <a:pPr marL="742950" lvl="1" indent="-285750">
              <a:spcBef>
                <a:spcPts val="400"/>
              </a:spcBef>
              <a:buFont typeface="Arial" panose="020B0604020202020204" pitchFamily="34" charset="0"/>
              <a:buChar char="•"/>
            </a:pPr>
            <a:r>
              <a:rPr lang="en-US" dirty="0"/>
              <a:t>Master Module</a:t>
            </a:r>
          </a:p>
          <a:p>
            <a:pPr marL="285750" indent="-285750">
              <a:spcBef>
                <a:spcPts val="400"/>
              </a:spcBef>
              <a:buFont typeface="Arial" panose="020B0604020202020204" pitchFamily="34" charset="0"/>
              <a:buChar char="•"/>
            </a:pPr>
            <a:r>
              <a:rPr lang="en-US" dirty="0"/>
              <a:t>Provides confidence that the ESS Readout System can be used for configuration, time distribution, and data readout of a real Instrument.</a:t>
            </a:r>
          </a:p>
        </p:txBody>
      </p:sp>
      <p:pic>
        <p:nvPicPr>
          <p:cNvPr id="13" name="Picture 6">
            <a:extLst>
              <a:ext uri="{FF2B5EF4-FFF2-40B4-BE49-F238E27FC236}">
                <a16:creationId xmlns:a16="http://schemas.microsoft.com/office/drawing/2014/main" id="{B0B7286D-0897-5DC5-E7ED-71C72E936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515" y="4288892"/>
            <a:ext cx="2955978" cy="2096976"/>
          </a:xfrm>
          <a:prstGeom prst="rect">
            <a:avLst/>
          </a:prstGeom>
        </p:spPr>
      </p:pic>
    </p:spTree>
    <p:extLst>
      <p:ext uri="{BB962C8B-B14F-4D97-AF65-F5344CB8AC3E}">
        <p14:creationId xmlns:p14="http://schemas.microsoft.com/office/powerpoint/2010/main" val="2968764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LOKI TEST BEAM</a:t>
            </a:r>
          </a:p>
        </p:txBody>
      </p:sp>
      <p:pic>
        <p:nvPicPr>
          <p:cNvPr id="8" name="Immagine 7">
            <a:extLst>
              <a:ext uri="{FF2B5EF4-FFF2-40B4-BE49-F238E27FC236}">
                <a16:creationId xmlns:a16="http://schemas.microsoft.com/office/drawing/2014/main" id="{8EBD1679-19F8-0E6B-E23C-B3529EB2A7F2}"/>
              </a:ext>
            </a:extLst>
          </p:cNvPr>
          <p:cNvPicPr>
            <a:picLocks noChangeAspect="1"/>
          </p:cNvPicPr>
          <p:nvPr/>
        </p:nvPicPr>
        <p:blipFill>
          <a:blip r:embed="rId2"/>
          <a:stretch>
            <a:fillRect/>
          </a:stretch>
        </p:blipFill>
        <p:spPr>
          <a:xfrm>
            <a:off x="216560" y="824068"/>
            <a:ext cx="2221309" cy="2995563"/>
          </a:xfrm>
          <a:prstGeom prst="rect">
            <a:avLst/>
          </a:prstGeom>
        </p:spPr>
      </p:pic>
      <p:pic>
        <p:nvPicPr>
          <p:cNvPr id="10" name="Immagine 9">
            <a:extLst>
              <a:ext uri="{FF2B5EF4-FFF2-40B4-BE49-F238E27FC236}">
                <a16:creationId xmlns:a16="http://schemas.microsoft.com/office/drawing/2014/main" id="{2340C1CA-657D-28D0-E7A8-5B24D2270E29}"/>
              </a:ext>
            </a:extLst>
          </p:cNvPr>
          <p:cNvPicPr>
            <a:picLocks noChangeAspect="1"/>
          </p:cNvPicPr>
          <p:nvPr/>
        </p:nvPicPr>
        <p:blipFill>
          <a:blip r:embed="rId3"/>
          <a:stretch>
            <a:fillRect/>
          </a:stretch>
        </p:blipFill>
        <p:spPr>
          <a:xfrm>
            <a:off x="1016000" y="2927066"/>
            <a:ext cx="4171856" cy="3301014"/>
          </a:xfrm>
          <a:prstGeom prst="rect">
            <a:avLst/>
          </a:prstGeom>
        </p:spPr>
      </p:pic>
      <p:sp>
        <p:nvSpPr>
          <p:cNvPr id="12" name="CasellaDiTesto 11">
            <a:extLst>
              <a:ext uri="{FF2B5EF4-FFF2-40B4-BE49-F238E27FC236}">
                <a16:creationId xmlns:a16="http://schemas.microsoft.com/office/drawing/2014/main" id="{7154932C-F5B1-C1D0-E6DC-A8FE1B900C22}"/>
              </a:ext>
            </a:extLst>
          </p:cNvPr>
          <p:cNvSpPr txBox="1"/>
          <p:nvPr/>
        </p:nvSpPr>
        <p:spPr>
          <a:xfrm>
            <a:off x="2779080" y="824068"/>
            <a:ext cx="6119706" cy="646331"/>
          </a:xfrm>
          <a:prstGeom prst="rect">
            <a:avLst/>
          </a:prstGeom>
          <a:noFill/>
        </p:spPr>
        <p:txBody>
          <a:bodyPr wrap="square">
            <a:spAutoFit/>
          </a:bodyPr>
          <a:lstStyle/>
          <a:p>
            <a:r>
              <a:rPr lang="en-US" dirty="0"/>
              <a:t>Collected calibration data on the </a:t>
            </a:r>
            <a:r>
              <a:rPr lang="en-US" dirty="0" err="1"/>
              <a:t>LoKI</a:t>
            </a:r>
            <a:r>
              <a:rPr lang="en-US" dirty="0"/>
              <a:t> rear detector using the full ESS software stack on LARMOR (ISIS) SANS </a:t>
            </a:r>
          </a:p>
        </p:txBody>
      </p:sp>
      <p:pic>
        <p:nvPicPr>
          <p:cNvPr id="16" name="Immagine 15">
            <a:extLst>
              <a:ext uri="{FF2B5EF4-FFF2-40B4-BE49-F238E27FC236}">
                <a16:creationId xmlns:a16="http://schemas.microsoft.com/office/drawing/2014/main" id="{5E6A1D0D-2C96-2CB6-91A8-AA8D27EA0B6C}"/>
              </a:ext>
            </a:extLst>
          </p:cNvPr>
          <p:cNvPicPr>
            <a:picLocks noChangeAspect="1"/>
          </p:cNvPicPr>
          <p:nvPr/>
        </p:nvPicPr>
        <p:blipFill>
          <a:blip r:embed="rId4"/>
          <a:stretch>
            <a:fillRect/>
          </a:stretch>
        </p:blipFill>
        <p:spPr>
          <a:xfrm>
            <a:off x="5246131" y="1969530"/>
            <a:ext cx="6803494" cy="3072062"/>
          </a:xfrm>
          <a:prstGeom prst="rect">
            <a:avLst/>
          </a:prstGeom>
        </p:spPr>
      </p:pic>
    </p:spTree>
    <p:extLst>
      <p:ext uri="{BB962C8B-B14F-4D97-AF65-F5344CB8AC3E}">
        <p14:creationId xmlns:p14="http://schemas.microsoft.com/office/powerpoint/2010/main" val="536465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LOKI TEST BEAM</a:t>
            </a:r>
          </a:p>
        </p:txBody>
      </p:sp>
      <p:sp>
        <p:nvSpPr>
          <p:cNvPr id="12" name="CasellaDiTesto 11">
            <a:extLst>
              <a:ext uri="{FF2B5EF4-FFF2-40B4-BE49-F238E27FC236}">
                <a16:creationId xmlns:a16="http://schemas.microsoft.com/office/drawing/2014/main" id="{7154932C-F5B1-C1D0-E6DC-A8FE1B900C22}"/>
              </a:ext>
            </a:extLst>
          </p:cNvPr>
          <p:cNvSpPr txBox="1"/>
          <p:nvPr/>
        </p:nvSpPr>
        <p:spPr>
          <a:xfrm>
            <a:off x="306803" y="774781"/>
            <a:ext cx="6140717" cy="369332"/>
          </a:xfrm>
          <a:prstGeom prst="rect">
            <a:avLst/>
          </a:prstGeom>
          <a:noFill/>
        </p:spPr>
        <p:txBody>
          <a:bodyPr wrap="square">
            <a:spAutoFit/>
          </a:bodyPr>
          <a:lstStyle/>
          <a:p>
            <a:r>
              <a:rPr lang="en-US" dirty="0"/>
              <a:t>LARMOR Test Beam Results</a:t>
            </a:r>
          </a:p>
        </p:txBody>
      </p:sp>
      <p:sp>
        <p:nvSpPr>
          <p:cNvPr id="14" name="CasellaDiTesto 13">
            <a:extLst>
              <a:ext uri="{FF2B5EF4-FFF2-40B4-BE49-F238E27FC236}">
                <a16:creationId xmlns:a16="http://schemas.microsoft.com/office/drawing/2014/main" id="{F1346207-E7CE-57C1-EA27-E277CA4EB587}"/>
              </a:ext>
            </a:extLst>
          </p:cNvPr>
          <p:cNvSpPr txBox="1"/>
          <p:nvPr/>
        </p:nvSpPr>
        <p:spPr>
          <a:xfrm>
            <a:off x="306803" y="1266176"/>
            <a:ext cx="3627495" cy="2585323"/>
          </a:xfrm>
          <a:prstGeom prst="rect">
            <a:avLst/>
          </a:prstGeom>
          <a:noFill/>
        </p:spPr>
        <p:txBody>
          <a:bodyPr wrap="square">
            <a:spAutoFit/>
          </a:bodyPr>
          <a:lstStyle/>
          <a:p>
            <a:r>
              <a:rPr lang="it-IT" dirty="0"/>
              <a:t>Sample </a:t>
            </a:r>
            <a:r>
              <a:rPr lang="it-IT" dirty="0" err="1"/>
              <a:t>measured</a:t>
            </a:r>
            <a:r>
              <a:rPr lang="it-IT" dirty="0"/>
              <a:t>: </a:t>
            </a:r>
          </a:p>
          <a:p>
            <a:pPr marL="342900" indent="-342900">
              <a:buAutoNum type="arabicPeriod"/>
            </a:pPr>
            <a:r>
              <a:rPr lang="it-IT" dirty="0" err="1"/>
              <a:t>Cd</a:t>
            </a:r>
            <a:r>
              <a:rPr lang="it-IT" dirty="0"/>
              <a:t> </a:t>
            </a:r>
            <a:r>
              <a:rPr lang="it-IT" dirty="0" err="1"/>
              <a:t>stripped</a:t>
            </a:r>
            <a:r>
              <a:rPr lang="it-IT" dirty="0"/>
              <a:t> mask </a:t>
            </a:r>
          </a:p>
          <a:p>
            <a:pPr marL="342900" indent="-342900">
              <a:buAutoNum type="arabicPeriod"/>
            </a:pPr>
            <a:r>
              <a:rPr lang="it-IT" dirty="0"/>
              <a:t>Silver </a:t>
            </a:r>
            <a:r>
              <a:rPr lang="it-IT" dirty="0" err="1"/>
              <a:t>behenate</a:t>
            </a:r>
            <a:r>
              <a:rPr lang="it-IT" dirty="0"/>
              <a:t> </a:t>
            </a:r>
          </a:p>
          <a:p>
            <a:pPr marL="342900" indent="-342900">
              <a:buAutoNum type="arabicPeriod"/>
            </a:pPr>
            <a:r>
              <a:rPr lang="it-IT" dirty="0"/>
              <a:t>SDS </a:t>
            </a:r>
            <a:r>
              <a:rPr lang="it-IT" dirty="0" err="1"/>
              <a:t>powder</a:t>
            </a:r>
            <a:r>
              <a:rPr lang="it-IT" dirty="0"/>
              <a:t> </a:t>
            </a:r>
          </a:p>
          <a:p>
            <a:pPr marL="342900" indent="-342900">
              <a:buAutoNum type="arabicPeriod"/>
            </a:pPr>
            <a:r>
              <a:rPr lang="it-IT" dirty="0" err="1"/>
              <a:t>empty</a:t>
            </a:r>
            <a:r>
              <a:rPr lang="it-IT" dirty="0"/>
              <a:t> </a:t>
            </a:r>
            <a:r>
              <a:rPr lang="it-IT" dirty="0" err="1"/>
              <a:t>beam</a:t>
            </a:r>
            <a:r>
              <a:rPr lang="it-IT" dirty="0"/>
              <a:t> </a:t>
            </a:r>
          </a:p>
          <a:p>
            <a:pPr marL="342900" indent="-342900">
              <a:buAutoNum type="arabicPeriod"/>
            </a:pPr>
            <a:r>
              <a:rPr lang="it-IT" dirty="0" err="1"/>
              <a:t>blocked</a:t>
            </a:r>
            <a:r>
              <a:rPr lang="it-IT" dirty="0"/>
              <a:t> </a:t>
            </a:r>
            <a:r>
              <a:rPr lang="it-IT" dirty="0" err="1"/>
              <a:t>beam</a:t>
            </a:r>
            <a:r>
              <a:rPr lang="it-IT" dirty="0"/>
              <a:t> </a:t>
            </a:r>
          </a:p>
          <a:p>
            <a:pPr marL="342900" indent="-342900">
              <a:buAutoNum type="arabicPeriod"/>
            </a:pPr>
            <a:r>
              <a:rPr lang="it-IT" dirty="0"/>
              <a:t>ISIS standard </a:t>
            </a:r>
            <a:r>
              <a:rPr lang="it-IT" dirty="0" err="1"/>
              <a:t>polymer</a:t>
            </a:r>
            <a:r>
              <a:rPr lang="it-IT" dirty="0"/>
              <a:t> </a:t>
            </a:r>
          </a:p>
          <a:p>
            <a:pPr marL="342900" indent="-342900">
              <a:buAutoNum type="arabicPeriod"/>
            </a:pPr>
            <a:r>
              <a:rPr lang="it-IT" dirty="0" err="1"/>
              <a:t>Silica</a:t>
            </a:r>
            <a:r>
              <a:rPr lang="it-IT" dirty="0"/>
              <a:t> </a:t>
            </a:r>
            <a:r>
              <a:rPr lang="it-IT" dirty="0" err="1"/>
              <a:t>particles</a:t>
            </a:r>
            <a:r>
              <a:rPr lang="it-IT" dirty="0"/>
              <a:t> </a:t>
            </a:r>
          </a:p>
          <a:p>
            <a:pPr marL="342900" indent="-342900">
              <a:buAutoNum type="arabicPeriod"/>
            </a:pPr>
            <a:r>
              <a:rPr lang="it-IT" dirty="0" err="1"/>
              <a:t>Vanadium</a:t>
            </a:r>
            <a:endParaRPr lang="en-US" dirty="0"/>
          </a:p>
        </p:txBody>
      </p:sp>
      <p:pic>
        <p:nvPicPr>
          <p:cNvPr id="5" name="Picture 7">
            <a:extLst>
              <a:ext uri="{FF2B5EF4-FFF2-40B4-BE49-F238E27FC236}">
                <a16:creationId xmlns:a16="http://schemas.microsoft.com/office/drawing/2014/main" id="{9140B074-4B5D-29E4-EA2D-22A97144CF62}"/>
              </a:ext>
            </a:extLst>
          </p:cNvPr>
          <p:cNvPicPr>
            <a:picLocks noChangeAspect="1"/>
          </p:cNvPicPr>
          <p:nvPr/>
        </p:nvPicPr>
        <p:blipFill>
          <a:blip r:embed="rId2"/>
          <a:stretch>
            <a:fillRect/>
          </a:stretch>
        </p:blipFill>
        <p:spPr>
          <a:xfrm>
            <a:off x="2976692" y="1460808"/>
            <a:ext cx="5041573" cy="4131016"/>
          </a:xfrm>
          <a:prstGeom prst="rect">
            <a:avLst/>
          </a:prstGeom>
        </p:spPr>
      </p:pic>
      <p:pic>
        <p:nvPicPr>
          <p:cNvPr id="7" name="Immagine 6">
            <a:extLst>
              <a:ext uri="{FF2B5EF4-FFF2-40B4-BE49-F238E27FC236}">
                <a16:creationId xmlns:a16="http://schemas.microsoft.com/office/drawing/2014/main" id="{53CAD8D3-432B-C901-19E5-489A7B92FBE8}"/>
              </a:ext>
            </a:extLst>
          </p:cNvPr>
          <p:cNvPicPr>
            <a:picLocks noChangeAspect="1"/>
          </p:cNvPicPr>
          <p:nvPr/>
        </p:nvPicPr>
        <p:blipFill>
          <a:blip r:embed="rId3"/>
          <a:stretch>
            <a:fillRect/>
          </a:stretch>
        </p:blipFill>
        <p:spPr>
          <a:xfrm>
            <a:off x="8094927" y="1559298"/>
            <a:ext cx="4037002" cy="3934035"/>
          </a:xfrm>
          <a:prstGeom prst="rect">
            <a:avLst/>
          </a:prstGeom>
        </p:spPr>
      </p:pic>
      <p:sp>
        <p:nvSpPr>
          <p:cNvPr id="11" name="CasellaDiTesto 10">
            <a:extLst>
              <a:ext uri="{FF2B5EF4-FFF2-40B4-BE49-F238E27FC236}">
                <a16:creationId xmlns:a16="http://schemas.microsoft.com/office/drawing/2014/main" id="{35130726-C136-B4FE-FDF4-C8A219538190}"/>
              </a:ext>
            </a:extLst>
          </p:cNvPr>
          <p:cNvSpPr txBox="1"/>
          <p:nvPr/>
        </p:nvSpPr>
        <p:spPr>
          <a:xfrm>
            <a:off x="8011589" y="5515282"/>
            <a:ext cx="3093609" cy="369332"/>
          </a:xfrm>
          <a:prstGeom prst="rect">
            <a:avLst/>
          </a:prstGeom>
          <a:noFill/>
        </p:spPr>
        <p:txBody>
          <a:bodyPr wrap="square">
            <a:spAutoFit/>
          </a:bodyPr>
          <a:lstStyle/>
          <a:p>
            <a:r>
              <a:rPr lang="en-US" dirty="0" err="1"/>
              <a:t>NeXus</a:t>
            </a:r>
            <a:r>
              <a:rPr lang="en-US" dirty="0"/>
              <a:t> file displayed in </a:t>
            </a:r>
            <a:r>
              <a:rPr lang="en-US" dirty="0" err="1"/>
              <a:t>scipp</a:t>
            </a:r>
            <a:endParaRPr lang="en-US" dirty="0"/>
          </a:p>
        </p:txBody>
      </p:sp>
    </p:spTree>
    <p:extLst>
      <p:ext uri="{BB962C8B-B14F-4D97-AF65-F5344CB8AC3E}">
        <p14:creationId xmlns:p14="http://schemas.microsoft.com/office/powerpoint/2010/main" val="1716295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dirty="0"/>
              <a:t>LOKI TEST BEAM</a:t>
            </a:r>
          </a:p>
        </p:txBody>
      </p:sp>
      <p:sp>
        <p:nvSpPr>
          <p:cNvPr id="12" name="CasellaDiTesto 11">
            <a:extLst>
              <a:ext uri="{FF2B5EF4-FFF2-40B4-BE49-F238E27FC236}">
                <a16:creationId xmlns:a16="http://schemas.microsoft.com/office/drawing/2014/main" id="{7154932C-F5B1-C1D0-E6DC-A8FE1B900C22}"/>
              </a:ext>
            </a:extLst>
          </p:cNvPr>
          <p:cNvSpPr txBox="1"/>
          <p:nvPr/>
        </p:nvSpPr>
        <p:spPr>
          <a:xfrm>
            <a:off x="306803" y="774781"/>
            <a:ext cx="6140717" cy="369332"/>
          </a:xfrm>
          <a:prstGeom prst="rect">
            <a:avLst/>
          </a:prstGeom>
          <a:noFill/>
        </p:spPr>
        <p:txBody>
          <a:bodyPr wrap="square">
            <a:spAutoFit/>
          </a:bodyPr>
          <a:lstStyle/>
          <a:p>
            <a:r>
              <a:rPr lang="en-US" dirty="0"/>
              <a:t>LARMOR Test Beam Results</a:t>
            </a:r>
          </a:p>
        </p:txBody>
      </p:sp>
      <p:sp>
        <p:nvSpPr>
          <p:cNvPr id="14" name="CasellaDiTesto 13">
            <a:extLst>
              <a:ext uri="{FF2B5EF4-FFF2-40B4-BE49-F238E27FC236}">
                <a16:creationId xmlns:a16="http://schemas.microsoft.com/office/drawing/2014/main" id="{F1346207-E7CE-57C1-EA27-E277CA4EB587}"/>
              </a:ext>
            </a:extLst>
          </p:cNvPr>
          <p:cNvSpPr txBox="1"/>
          <p:nvPr/>
        </p:nvSpPr>
        <p:spPr>
          <a:xfrm>
            <a:off x="306803" y="1266176"/>
            <a:ext cx="3627495" cy="2585323"/>
          </a:xfrm>
          <a:prstGeom prst="rect">
            <a:avLst/>
          </a:prstGeom>
          <a:noFill/>
        </p:spPr>
        <p:txBody>
          <a:bodyPr wrap="square">
            <a:spAutoFit/>
          </a:bodyPr>
          <a:lstStyle/>
          <a:p>
            <a:r>
              <a:rPr lang="it-IT" dirty="0"/>
              <a:t>Sample </a:t>
            </a:r>
            <a:r>
              <a:rPr lang="it-IT" dirty="0" err="1"/>
              <a:t>measured</a:t>
            </a:r>
            <a:r>
              <a:rPr lang="it-IT" dirty="0"/>
              <a:t>: </a:t>
            </a:r>
          </a:p>
          <a:p>
            <a:pPr marL="342900" indent="-342900">
              <a:buAutoNum type="arabicPeriod"/>
            </a:pPr>
            <a:r>
              <a:rPr lang="it-IT" dirty="0" err="1"/>
              <a:t>Cd</a:t>
            </a:r>
            <a:r>
              <a:rPr lang="it-IT" dirty="0"/>
              <a:t> </a:t>
            </a:r>
            <a:r>
              <a:rPr lang="it-IT" dirty="0" err="1"/>
              <a:t>stripped</a:t>
            </a:r>
            <a:r>
              <a:rPr lang="it-IT" dirty="0"/>
              <a:t> mask </a:t>
            </a:r>
          </a:p>
          <a:p>
            <a:pPr marL="342900" indent="-342900">
              <a:buAutoNum type="arabicPeriod"/>
            </a:pPr>
            <a:r>
              <a:rPr lang="it-IT" dirty="0"/>
              <a:t>Silver </a:t>
            </a:r>
            <a:r>
              <a:rPr lang="it-IT" dirty="0" err="1"/>
              <a:t>behenate</a:t>
            </a:r>
            <a:r>
              <a:rPr lang="it-IT" dirty="0"/>
              <a:t> </a:t>
            </a:r>
          </a:p>
          <a:p>
            <a:pPr marL="342900" indent="-342900">
              <a:buAutoNum type="arabicPeriod"/>
            </a:pPr>
            <a:r>
              <a:rPr lang="it-IT" dirty="0"/>
              <a:t>SDS </a:t>
            </a:r>
            <a:r>
              <a:rPr lang="it-IT" dirty="0" err="1"/>
              <a:t>powder</a:t>
            </a:r>
            <a:r>
              <a:rPr lang="it-IT" dirty="0"/>
              <a:t> </a:t>
            </a:r>
          </a:p>
          <a:p>
            <a:pPr marL="342900" indent="-342900">
              <a:buAutoNum type="arabicPeriod"/>
            </a:pPr>
            <a:r>
              <a:rPr lang="it-IT" dirty="0" err="1"/>
              <a:t>empty</a:t>
            </a:r>
            <a:r>
              <a:rPr lang="it-IT" dirty="0"/>
              <a:t> </a:t>
            </a:r>
            <a:r>
              <a:rPr lang="it-IT" dirty="0" err="1"/>
              <a:t>beam</a:t>
            </a:r>
            <a:r>
              <a:rPr lang="it-IT" dirty="0"/>
              <a:t> </a:t>
            </a:r>
          </a:p>
          <a:p>
            <a:pPr marL="342900" indent="-342900">
              <a:buAutoNum type="arabicPeriod"/>
            </a:pPr>
            <a:r>
              <a:rPr lang="it-IT" dirty="0" err="1"/>
              <a:t>blocked</a:t>
            </a:r>
            <a:r>
              <a:rPr lang="it-IT" dirty="0"/>
              <a:t> </a:t>
            </a:r>
            <a:r>
              <a:rPr lang="it-IT" dirty="0" err="1"/>
              <a:t>beam</a:t>
            </a:r>
            <a:r>
              <a:rPr lang="it-IT" dirty="0"/>
              <a:t> </a:t>
            </a:r>
          </a:p>
          <a:p>
            <a:pPr marL="342900" indent="-342900">
              <a:buAutoNum type="arabicPeriod"/>
            </a:pPr>
            <a:r>
              <a:rPr lang="it-IT" dirty="0"/>
              <a:t>ISIS standard </a:t>
            </a:r>
            <a:r>
              <a:rPr lang="it-IT" dirty="0" err="1"/>
              <a:t>polymer</a:t>
            </a:r>
            <a:r>
              <a:rPr lang="it-IT" dirty="0"/>
              <a:t> </a:t>
            </a:r>
          </a:p>
          <a:p>
            <a:pPr marL="342900" indent="-342900">
              <a:buAutoNum type="arabicPeriod"/>
            </a:pPr>
            <a:r>
              <a:rPr lang="it-IT" dirty="0" err="1"/>
              <a:t>Silica</a:t>
            </a:r>
            <a:r>
              <a:rPr lang="it-IT" dirty="0"/>
              <a:t> </a:t>
            </a:r>
            <a:r>
              <a:rPr lang="it-IT" dirty="0" err="1"/>
              <a:t>particles</a:t>
            </a:r>
            <a:r>
              <a:rPr lang="it-IT" dirty="0"/>
              <a:t> </a:t>
            </a:r>
          </a:p>
          <a:p>
            <a:pPr marL="342900" indent="-342900">
              <a:buAutoNum type="arabicPeriod"/>
            </a:pPr>
            <a:r>
              <a:rPr lang="it-IT" dirty="0" err="1"/>
              <a:t>Vanadium</a:t>
            </a:r>
            <a:endParaRPr lang="en-US" dirty="0"/>
          </a:p>
        </p:txBody>
      </p:sp>
      <p:pic>
        <p:nvPicPr>
          <p:cNvPr id="4" name="Immagine 3">
            <a:extLst>
              <a:ext uri="{FF2B5EF4-FFF2-40B4-BE49-F238E27FC236}">
                <a16:creationId xmlns:a16="http://schemas.microsoft.com/office/drawing/2014/main" id="{030FEF01-7832-6FAA-A5C0-23EC909A6D6C}"/>
              </a:ext>
            </a:extLst>
          </p:cNvPr>
          <p:cNvPicPr>
            <a:picLocks noChangeAspect="1"/>
          </p:cNvPicPr>
          <p:nvPr/>
        </p:nvPicPr>
        <p:blipFill rotWithShape="1">
          <a:blip r:embed="rId3"/>
          <a:srcRect b="2147"/>
          <a:stretch/>
        </p:blipFill>
        <p:spPr>
          <a:xfrm>
            <a:off x="2980744" y="1266176"/>
            <a:ext cx="9211256" cy="4880995"/>
          </a:xfrm>
          <a:prstGeom prst="rect">
            <a:avLst/>
          </a:prstGeom>
        </p:spPr>
      </p:pic>
    </p:spTree>
    <p:extLst>
      <p:ext uri="{BB962C8B-B14F-4D97-AF65-F5344CB8AC3E}">
        <p14:creationId xmlns:p14="http://schemas.microsoft.com/office/powerpoint/2010/main" val="1317459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D3492-C38F-5776-D95F-E354FAE24629}"/>
              </a:ext>
            </a:extLst>
          </p:cNvPr>
          <p:cNvSpPr>
            <a:spLocks noGrp="1"/>
          </p:cNvSpPr>
          <p:nvPr>
            <p:ph type="title"/>
          </p:nvPr>
        </p:nvSpPr>
        <p:spPr/>
        <p:txBody>
          <a:bodyPr/>
          <a:lstStyle/>
          <a:p>
            <a:r>
              <a:rPr lang="en-US"/>
              <a:t>Conclusion</a:t>
            </a:r>
            <a:endParaRPr lang="en-US" dirty="0"/>
          </a:p>
        </p:txBody>
      </p:sp>
      <p:sp>
        <p:nvSpPr>
          <p:cNvPr id="12" name="CasellaDiTesto 11">
            <a:extLst>
              <a:ext uri="{FF2B5EF4-FFF2-40B4-BE49-F238E27FC236}">
                <a16:creationId xmlns:a16="http://schemas.microsoft.com/office/drawing/2014/main" id="{7154932C-F5B1-C1D0-E6DC-A8FE1B900C22}"/>
              </a:ext>
            </a:extLst>
          </p:cNvPr>
          <p:cNvSpPr txBox="1"/>
          <p:nvPr/>
        </p:nvSpPr>
        <p:spPr>
          <a:xfrm>
            <a:off x="306804" y="979318"/>
            <a:ext cx="11622507" cy="3139321"/>
          </a:xfrm>
          <a:prstGeom prst="rect">
            <a:avLst/>
          </a:prstGeom>
          <a:noFill/>
        </p:spPr>
        <p:txBody>
          <a:bodyPr wrap="square">
            <a:spAutoFit/>
          </a:bodyPr>
          <a:lstStyle/>
          <a:p>
            <a:pPr marL="342900" indent="-342900">
              <a:buAutoNum type="arabicParenR"/>
            </a:pPr>
            <a:r>
              <a:rPr lang="en-US" dirty="0"/>
              <a:t>An innovative digitizer has been developed by the collaboration of ESS/ISIS with Nuclear Instruments and Caen</a:t>
            </a:r>
            <a:br>
              <a:rPr lang="en-US" dirty="0"/>
            </a:br>
            <a:endParaRPr lang="en-US" dirty="0"/>
          </a:p>
          <a:p>
            <a:pPr marL="342900" indent="-342900">
              <a:buFontTx/>
              <a:buAutoNum type="arabicParenR"/>
            </a:pPr>
            <a:r>
              <a:rPr lang="en-US" dirty="0"/>
              <a:t>The new digitizer takes the advantage to be reconfigurable with Sci-Compiler and its firmware can be customized for several experiment in ESS/ISIS (</a:t>
            </a:r>
            <a:r>
              <a:rPr lang="en-US" dirty="0" err="1"/>
              <a:t>LoKI</a:t>
            </a:r>
            <a:r>
              <a:rPr lang="en-US" dirty="0"/>
              <a:t>, Miracle, Bifrost, </a:t>
            </a:r>
            <a:r>
              <a:rPr lang="en-US" dirty="0" err="1"/>
              <a:t>Cspec</a:t>
            </a:r>
            <a:r>
              <a:rPr lang="en-US" dirty="0"/>
              <a:t>, Vespa) and other facilities</a:t>
            </a:r>
            <a:br>
              <a:rPr lang="en-US" dirty="0"/>
            </a:br>
            <a:endParaRPr lang="en-US" dirty="0"/>
          </a:p>
          <a:p>
            <a:pPr marL="342900" indent="-342900">
              <a:buAutoNum type="arabicParenR"/>
            </a:pPr>
            <a:r>
              <a:rPr lang="en-US" dirty="0"/>
              <a:t>The firmware can be easy maintained directly by the scientists involved in the development of the detectors</a:t>
            </a:r>
            <a:br>
              <a:rPr lang="en-US" dirty="0"/>
            </a:br>
            <a:endParaRPr lang="en-US" dirty="0"/>
          </a:p>
          <a:p>
            <a:pPr marL="342900" indent="-342900">
              <a:buAutoNum type="arabicParenR"/>
            </a:pPr>
            <a:r>
              <a:rPr lang="en-US" dirty="0"/>
              <a:t>The ESS readout is integrated in Sci-Compiler and used by several detectors now in developing and future ones.</a:t>
            </a:r>
            <a:br>
              <a:rPr lang="en-US" dirty="0"/>
            </a:br>
            <a:endParaRPr lang="en-US" dirty="0"/>
          </a:p>
          <a:p>
            <a:pPr marL="342900" indent="-342900">
              <a:buAutoNum type="arabicParenR"/>
            </a:pPr>
            <a:r>
              <a:rPr lang="en-US" dirty="0"/>
              <a:t>The Loki electronics readout has been commissioned and a scaled model of the full detector up to the data analyses has been validated, including all readout elements from analog frontend to ESS readout interfacing</a:t>
            </a:r>
          </a:p>
        </p:txBody>
      </p:sp>
    </p:spTree>
    <p:extLst>
      <p:ext uri="{BB962C8B-B14F-4D97-AF65-F5344CB8AC3E}">
        <p14:creationId xmlns:p14="http://schemas.microsoft.com/office/powerpoint/2010/main" val="454595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3B677DD-CC83-AD4F-1F5D-9827AFFDA8D4}"/>
              </a:ext>
            </a:extLst>
          </p:cNvPr>
          <p:cNvSpPr>
            <a:spLocks noGrp="1"/>
          </p:cNvSpPr>
          <p:nvPr>
            <p:ph type="title"/>
          </p:nvPr>
        </p:nvSpPr>
        <p:spPr/>
        <p:txBody>
          <a:bodyPr/>
          <a:lstStyle/>
          <a:p>
            <a:r>
              <a:rPr lang="it-IT" dirty="0" err="1"/>
              <a:t>LoKI</a:t>
            </a:r>
            <a:r>
              <a:rPr lang="it-IT" dirty="0"/>
              <a:t> Detector</a:t>
            </a:r>
          </a:p>
        </p:txBody>
      </p:sp>
      <p:pic>
        <p:nvPicPr>
          <p:cNvPr id="3" name="Immagine 2">
            <a:extLst>
              <a:ext uri="{FF2B5EF4-FFF2-40B4-BE49-F238E27FC236}">
                <a16:creationId xmlns:a16="http://schemas.microsoft.com/office/drawing/2014/main" id="{07446DD4-F4C2-35BC-ECDB-34ED7C6FEB1D}"/>
              </a:ext>
            </a:extLst>
          </p:cNvPr>
          <p:cNvPicPr>
            <a:picLocks noChangeAspect="1"/>
          </p:cNvPicPr>
          <p:nvPr/>
        </p:nvPicPr>
        <p:blipFill>
          <a:blip r:embed="rId2"/>
          <a:stretch>
            <a:fillRect/>
          </a:stretch>
        </p:blipFill>
        <p:spPr>
          <a:xfrm>
            <a:off x="4224272" y="887306"/>
            <a:ext cx="7320521" cy="5306907"/>
          </a:xfrm>
          <a:prstGeom prst="rect">
            <a:avLst/>
          </a:prstGeom>
        </p:spPr>
      </p:pic>
      <p:pic>
        <p:nvPicPr>
          <p:cNvPr id="6" name="Immagine 5">
            <a:extLst>
              <a:ext uri="{FF2B5EF4-FFF2-40B4-BE49-F238E27FC236}">
                <a16:creationId xmlns:a16="http://schemas.microsoft.com/office/drawing/2014/main" id="{B748A451-B639-036B-2F55-EB59248540B2}"/>
              </a:ext>
            </a:extLst>
          </p:cNvPr>
          <p:cNvPicPr>
            <a:picLocks noChangeAspect="1"/>
          </p:cNvPicPr>
          <p:nvPr/>
        </p:nvPicPr>
        <p:blipFill>
          <a:blip r:embed="rId3"/>
          <a:stretch>
            <a:fillRect/>
          </a:stretch>
        </p:blipFill>
        <p:spPr>
          <a:xfrm>
            <a:off x="157379" y="1071531"/>
            <a:ext cx="4009149" cy="3367397"/>
          </a:xfrm>
          <a:prstGeom prst="rect">
            <a:avLst/>
          </a:prstGeom>
        </p:spPr>
      </p:pic>
      <p:sp>
        <p:nvSpPr>
          <p:cNvPr id="12" name="CasellaDiTesto 11">
            <a:extLst>
              <a:ext uri="{FF2B5EF4-FFF2-40B4-BE49-F238E27FC236}">
                <a16:creationId xmlns:a16="http://schemas.microsoft.com/office/drawing/2014/main" id="{9064C717-4666-3781-75C3-0871927A6482}"/>
              </a:ext>
            </a:extLst>
          </p:cNvPr>
          <p:cNvSpPr txBox="1"/>
          <p:nvPr/>
        </p:nvSpPr>
        <p:spPr>
          <a:xfrm>
            <a:off x="563300" y="4549224"/>
            <a:ext cx="3545484" cy="1477328"/>
          </a:xfrm>
          <a:prstGeom prst="rect">
            <a:avLst/>
          </a:prstGeom>
          <a:noFill/>
        </p:spPr>
        <p:txBody>
          <a:bodyPr wrap="square">
            <a:spAutoFit/>
          </a:bodyPr>
          <a:lstStyle/>
          <a:p>
            <a:pPr marL="285750" indent="-285750">
              <a:buFont typeface="Arial" panose="020B0604020202020204" pitchFamily="34" charset="0"/>
              <a:buChar char="•"/>
            </a:pPr>
            <a:r>
              <a:rPr lang="en-US" dirty="0"/>
              <a:t>4 layers of Al tubes</a:t>
            </a:r>
          </a:p>
          <a:p>
            <a:pPr marL="285750" indent="-285750">
              <a:buFont typeface="Arial" panose="020B0604020202020204" pitchFamily="34" charset="0"/>
              <a:buChar char="•"/>
            </a:pPr>
            <a:r>
              <a:rPr lang="en-US" dirty="0"/>
              <a:t>each containing 7 boron-coated straw detectors</a:t>
            </a:r>
          </a:p>
          <a:p>
            <a:pPr marL="285750" indent="-285750">
              <a:buFont typeface="Arial" panose="020B0604020202020204" pitchFamily="34" charset="0"/>
              <a:buChar char="•"/>
            </a:pPr>
            <a:r>
              <a:rPr lang="en-US" dirty="0"/>
              <a:t>Produced by Proportional Technologies INC.</a:t>
            </a:r>
            <a:endParaRPr lang="it-IT" dirty="0"/>
          </a:p>
        </p:txBody>
      </p:sp>
    </p:spTree>
    <p:extLst>
      <p:ext uri="{BB962C8B-B14F-4D97-AF65-F5344CB8AC3E}">
        <p14:creationId xmlns:p14="http://schemas.microsoft.com/office/powerpoint/2010/main" val="1055870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3B677DD-CC83-AD4F-1F5D-9827AFFDA8D4}"/>
              </a:ext>
            </a:extLst>
          </p:cNvPr>
          <p:cNvSpPr>
            <a:spLocks noGrp="1"/>
          </p:cNvSpPr>
          <p:nvPr>
            <p:ph type="title"/>
          </p:nvPr>
        </p:nvSpPr>
        <p:spPr/>
        <p:txBody>
          <a:bodyPr/>
          <a:lstStyle/>
          <a:p>
            <a:r>
              <a:rPr lang="it-IT" dirty="0" err="1"/>
              <a:t>LoKI</a:t>
            </a:r>
            <a:r>
              <a:rPr lang="it-IT" dirty="0"/>
              <a:t> Detector</a:t>
            </a:r>
          </a:p>
        </p:txBody>
      </p:sp>
      <p:pic>
        <p:nvPicPr>
          <p:cNvPr id="5" name="Immagine 4" descr="Immagine che contiene macchina, ingegneria, Impianto elettrico, cavo&#10;&#10;Descrizione generata automaticamente">
            <a:extLst>
              <a:ext uri="{FF2B5EF4-FFF2-40B4-BE49-F238E27FC236}">
                <a16:creationId xmlns:a16="http://schemas.microsoft.com/office/drawing/2014/main" id="{EB09848E-BF3F-719C-41E6-C2150F3F3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04" y="1104054"/>
            <a:ext cx="5472853" cy="4104640"/>
          </a:xfrm>
          <a:prstGeom prst="rect">
            <a:avLst/>
          </a:prstGeom>
        </p:spPr>
      </p:pic>
      <p:pic>
        <p:nvPicPr>
          <p:cNvPr id="8" name="Immagine 7" descr="Immagine che contiene ingegneria, macchina, acciaio, interno&#10;&#10;Descrizione generata automaticamente">
            <a:extLst>
              <a:ext uri="{FF2B5EF4-FFF2-40B4-BE49-F238E27FC236}">
                <a16:creationId xmlns:a16="http://schemas.microsoft.com/office/drawing/2014/main" id="{98C90440-B099-2C6A-78DB-1601CCB7D8AD}"/>
              </a:ext>
            </a:extLst>
          </p:cNvPr>
          <p:cNvPicPr>
            <a:picLocks noChangeAspect="1"/>
          </p:cNvPicPr>
          <p:nvPr/>
        </p:nvPicPr>
        <p:blipFill rotWithShape="1">
          <a:blip r:embed="rId3">
            <a:extLst>
              <a:ext uri="{28A0092B-C50C-407E-A947-70E740481C1C}">
                <a14:useLocalDpi xmlns:a14="http://schemas.microsoft.com/office/drawing/2010/main" val="0"/>
              </a:ext>
            </a:extLst>
          </a:blip>
          <a:srcRect t="8716"/>
          <a:stretch/>
        </p:blipFill>
        <p:spPr>
          <a:xfrm>
            <a:off x="6484337" y="1104054"/>
            <a:ext cx="5472853" cy="4104640"/>
          </a:xfrm>
          <a:prstGeom prst="rect">
            <a:avLst/>
          </a:prstGeom>
        </p:spPr>
      </p:pic>
      <p:sp>
        <p:nvSpPr>
          <p:cNvPr id="10" name="CasellaDiTesto 9">
            <a:extLst>
              <a:ext uri="{FF2B5EF4-FFF2-40B4-BE49-F238E27FC236}">
                <a16:creationId xmlns:a16="http://schemas.microsoft.com/office/drawing/2014/main" id="{E1A61B42-D889-62C3-A41E-DCDE5D1E7CA7}"/>
              </a:ext>
            </a:extLst>
          </p:cNvPr>
          <p:cNvSpPr txBox="1"/>
          <p:nvPr/>
        </p:nvSpPr>
        <p:spPr>
          <a:xfrm>
            <a:off x="306804" y="5292281"/>
            <a:ext cx="6119706" cy="923330"/>
          </a:xfrm>
          <a:prstGeom prst="rect">
            <a:avLst/>
          </a:prstGeom>
          <a:noFill/>
        </p:spPr>
        <p:txBody>
          <a:bodyPr wrap="square">
            <a:spAutoFit/>
          </a:bodyPr>
          <a:lstStyle/>
          <a:p>
            <a:pPr marL="285750" indent="-285750">
              <a:buFont typeface="Arial" panose="020B0604020202020204" pitchFamily="34" charset="0"/>
              <a:buChar char="•"/>
            </a:pPr>
            <a:r>
              <a:rPr lang="en-US" b="1" dirty="0"/>
              <a:t>Efficiency</a:t>
            </a:r>
            <a:r>
              <a:rPr lang="en-US" dirty="0"/>
              <a:t>: ~50%-60% at </a:t>
            </a:r>
            <a:r>
              <a:rPr lang="en-US" dirty="0" err="1"/>
              <a:t>LoKI</a:t>
            </a:r>
            <a:r>
              <a:rPr lang="en-US" dirty="0"/>
              <a:t> wavelength</a:t>
            </a:r>
          </a:p>
          <a:p>
            <a:pPr marL="285750" indent="-285750">
              <a:buFont typeface="Arial" panose="020B0604020202020204" pitchFamily="34" charset="0"/>
              <a:buChar char="•"/>
            </a:pPr>
            <a:r>
              <a:rPr lang="en-US" b="1" dirty="0"/>
              <a:t>Position Resolution</a:t>
            </a:r>
            <a:r>
              <a:rPr lang="en-US" dirty="0"/>
              <a:t>: FWHM is ~6 mm up to 350 kHz </a:t>
            </a:r>
          </a:p>
          <a:p>
            <a:pPr marL="285750" indent="-285750">
              <a:buFont typeface="Arial" panose="020B0604020202020204" pitchFamily="34" charset="0"/>
              <a:buChar char="•"/>
            </a:pPr>
            <a:r>
              <a:rPr lang="en-US" b="1" dirty="0"/>
              <a:t>Rate capability</a:t>
            </a:r>
            <a:r>
              <a:rPr lang="en-US" dirty="0"/>
              <a:t>: 15% rate lost at 2.3 MHz</a:t>
            </a:r>
            <a:endParaRPr lang="it-IT" dirty="0"/>
          </a:p>
        </p:txBody>
      </p:sp>
      <p:sp>
        <p:nvSpPr>
          <p:cNvPr id="2" name="CasellaDiTesto 1">
            <a:extLst>
              <a:ext uri="{FF2B5EF4-FFF2-40B4-BE49-F238E27FC236}">
                <a16:creationId xmlns:a16="http://schemas.microsoft.com/office/drawing/2014/main" id="{876C512C-40EB-8EA6-4081-E0718DE2F391}"/>
              </a:ext>
            </a:extLst>
          </p:cNvPr>
          <p:cNvSpPr txBox="1"/>
          <p:nvPr/>
        </p:nvSpPr>
        <p:spPr>
          <a:xfrm>
            <a:off x="7519737" y="734722"/>
            <a:ext cx="2887457" cy="369332"/>
          </a:xfrm>
          <a:prstGeom prst="rect">
            <a:avLst/>
          </a:prstGeom>
          <a:noFill/>
        </p:spPr>
        <p:txBody>
          <a:bodyPr wrap="none" rtlCol="0">
            <a:spAutoFit/>
          </a:bodyPr>
          <a:lstStyle/>
          <a:p>
            <a:r>
              <a:rPr lang="en-US" dirty="0"/>
              <a:t>Loki detector testing at ESS</a:t>
            </a:r>
          </a:p>
        </p:txBody>
      </p:sp>
    </p:spTree>
    <p:extLst>
      <p:ext uri="{BB962C8B-B14F-4D97-AF65-F5344CB8AC3E}">
        <p14:creationId xmlns:p14="http://schemas.microsoft.com/office/powerpoint/2010/main" val="3983945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3B677DD-CC83-AD4F-1F5D-9827AFFDA8D4}"/>
              </a:ext>
            </a:extLst>
          </p:cNvPr>
          <p:cNvSpPr>
            <a:spLocks noGrp="1"/>
          </p:cNvSpPr>
          <p:nvPr>
            <p:ph type="title"/>
          </p:nvPr>
        </p:nvSpPr>
        <p:spPr/>
        <p:txBody>
          <a:bodyPr/>
          <a:lstStyle/>
          <a:p>
            <a:r>
              <a:rPr lang="it-IT" dirty="0" err="1"/>
              <a:t>LoKI</a:t>
            </a:r>
            <a:r>
              <a:rPr lang="it-IT" dirty="0"/>
              <a:t> </a:t>
            </a:r>
            <a:r>
              <a:rPr lang="it-IT" dirty="0" err="1"/>
              <a:t>Straw</a:t>
            </a:r>
            <a:r>
              <a:rPr lang="it-IT" dirty="0"/>
              <a:t> Tube </a:t>
            </a:r>
            <a:r>
              <a:rPr lang="it-IT" dirty="0" err="1"/>
              <a:t>Readout</a:t>
            </a:r>
            <a:endParaRPr lang="it-IT" dirty="0"/>
          </a:p>
        </p:txBody>
      </p:sp>
      <p:sp>
        <p:nvSpPr>
          <p:cNvPr id="5" name="CasellaDiTesto 4">
            <a:extLst>
              <a:ext uri="{FF2B5EF4-FFF2-40B4-BE49-F238E27FC236}">
                <a16:creationId xmlns:a16="http://schemas.microsoft.com/office/drawing/2014/main" id="{E9BF22C4-1116-6FA5-3F81-4F20BD171AB6}"/>
              </a:ext>
            </a:extLst>
          </p:cNvPr>
          <p:cNvSpPr txBox="1"/>
          <p:nvPr/>
        </p:nvSpPr>
        <p:spPr>
          <a:xfrm>
            <a:off x="2785310" y="5906321"/>
            <a:ext cx="6121066" cy="369332"/>
          </a:xfrm>
          <a:prstGeom prst="rect">
            <a:avLst/>
          </a:prstGeom>
          <a:noFill/>
        </p:spPr>
        <p:txBody>
          <a:bodyPr wrap="square">
            <a:spAutoFit/>
          </a:bodyPr>
          <a:lstStyle/>
          <a:p>
            <a:r>
              <a:rPr lang="de-DE" dirty="0"/>
              <a:t>880 </a:t>
            </a:r>
            <a:r>
              <a:rPr lang="de-DE" dirty="0" err="1"/>
              <a:t>tubes</a:t>
            </a:r>
            <a:r>
              <a:rPr lang="de-DE" dirty="0"/>
              <a:t> x 7 </a:t>
            </a:r>
            <a:r>
              <a:rPr lang="de-DE" dirty="0" err="1"/>
              <a:t>straws</a:t>
            </a:r>
            <a:r>
              <a:rPr lang="de-DE" dirty="0"/>
              <a:t> x 256 </a:t>
            </a:r>
            <a:r>
              <a:rPr lang="de-DE" dirty="0" err="1"/>
              <a:t>pixels</a:t>
            </a:r>
            <a:r>
              <a:rPr lang="de-DE" dirty="0"/>
              <a:t> (</a:t>
            </a:r>
            <a:r>
              <a:rPr lang="de-DE" dirty="0" err="1"/>
              <a:t>binnig</a:t>
            </a:r>
            <a:r>
              <a:rPr lang="de-DE" dirty="0"/>
              <a:t>) = 1,576,960 </a:t>
            </a:r>
            <a:r>
              <a:rPr lang="de-DE" dirty="0" err="1"/>
              <a:t>pixels</a:t>
            </a:r>
            <a:endParaRPr lang="it-IT" dirty="0"/>
          </a:p>
        </p:txBody>
      </p:sp>
      <p:pic>
        <p:nvPicPr>
          <p:cNvPr id="3" name="Picture 3">
            <a:extLst>
              <a:ext uri="{FF2B5EF4-FFF2-40B4-BE49-F238E27FC236}">
                <a16:creationId xmlns:a16="http://schemas.microsoft.com/office/drawing/2014/main" id="{43253AFD-1CD0-78AE-CA1D-8D7DAB669A73}"/>
              </a:ext>
            </a:extLst>
          </p:cNvPr>
          <p:cNvPicPr/>
          <p:nvPr/>
        </p:nvPicPr>
        <p:blipFill>
          <a:blip r:embed="rId2" cstate="print"/>
          <a:srcRect l="18805" t="27786" r="16280" b="24514"/>
          <a:stretch>
            <a:fillRect/>
          </a:stretch>
        </p:blipFill>
        <p:spPr>
          <a:xfrm>
            <a:off x="485648" y="1002544"/>
            <a:ext cx="4391151" cy="2502655"/>
          </a:xfrm>
          <a:prstGeom prst="rect">
            <a:avLst/>
          </a:prstGeom>
        </p:spPr>
      </p:pic>
      <p:pic>
        <p:nvPicPr>
          <p:cNvPr id="6" name="Picture 17">
            <a:extLst>
              <a:ext uri="{FF2B5EF4-FFF2-40B4-BE49-F238E27FC236}">
                <a16:creationId xmlns:a16="http://schemas.microsoft.com/office/drawing/2014/main" id="{23BC39D4-4BCC-9D7B-FD98-2CEC061960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802" t="52588" r="33217" b="33478"/>
          <a:stretch/>
        </p:blipFill>
        <p:spPr>
          <a:xfrm>
            <a:off x="6705472" y="1431007"/>
            <a:ext cx="1727350" cy="1529877"/>
          </a:xfrm>
          <a:prstGeom prst="rect">
            <a:avLst/>
          </a:prstGeom>
        </p:spPr>
      </p:pic>
      <p:pic>
        <p:nvPicPr>
          <p:cNvPr id="7" name="Picture 19">
            <a:extLst>
              <a:ext uri="{FF2B5EF4-FFF2-40B4-BE49-F238E27FC236}">
                <a16:creationId xmlns:a16="http://schemas.microsoft.com/office/drawing/2014/main" id="{747ECDB0-DA61-9678-9C21-7648D94F7D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785" t="55616" r="38468" b="25165"/>
          <a:stretch/>
        </p:blipFill>
        <p:spPr>
          <a:xfrm rot="16200000">
            <a:off x="8507316" y="1462892"/>
            <a:ext cx="1527680" cy="1463910"/>
          </a:xfrm>
          <a:prstGeom prst="rect">
            <a:avLst/>
          </a:prstGeom>
        </p:spPr>
      </p:pic>
      <p:sp>
        <p:nvSpPr>
          <p:cNvPr id="8" name="Freccia a destra 7">
            <a:extLst>
              <a:ext uri="{FF2B5EF4-FFF2-40B4-BE49-F238E27FC236}">
                <a16:creationId xmlns:a16="http://schemas.microsoft.com/office/drawing/2014/main" id="{C6217FE0-545A-FECA-7250-53063D10554D}"/>
              </a:ext>
            </a:extLst>
          </p:cNvPr>
          <p:cNvSpPr/>
          <p:nvPr/>
        </p:nvSpPr>
        <p:spPr>
          <a:xfrm>
            <a:off x="5116318" y="1869265"/>
            <a:ext cx="1115291" cy="6511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a:extLst>
              <a:ext uri="{FF2B5EF4-FFF2-40B4-BE49-F238E27FC236}">
                <a16:creationId xmlns:a16="http://schemas.microsoft.com/office/drawing/2014/main" id="{D0A70A1C-02D0-2CF3-9F16-C245292B1F1B}"/>
              </a:ext>
            </a:extLst>
          </p:cNvPr>
          <p:cNvSpPr txBox="1"/>
          <p:nvPr/>
        </p:nvSpPr>
        <p:spPr>
          <a:xfrm>
            <a:off x="587528" y="3505199"/>
            <a:ext cx="11118824" cy="1754326"/>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Calibri" panose="020F0502020204030204" pitchFamily="34" charset="0"/>
              </a:rPr>
              <a:t>This is a resistive divider network connected to each end of the tubes. </a:t>
            </a:r>
          </a:p>
          <a:p>
            <a:pPr marL="285750" indent="-285750">
              <a:buFont typeface="Arial" panose="020B0604020202020204" pitchFamily="34" charset="0"/>
              <a:buChar char="•"/>
            </a:pPr>
            <a:r>
              <a:rPr lang="en-US" b="0" i="0" dirty="0">
                <a:effectLst/>
                <a:latin typeface="Calibri" panose="020F0502020204030204" pitchFamily="34" charset="0"/>
              </a:rPr>
              <a:t>As the wires are also resistive, we  get charge division in 2 dimensions; one along the wire, the other which straw tube has detected a neutron. </a:t>
            </a:r>
          </a:p>
          <a:p>
            <a:pPr marL="285750" indent="-285750">
              <a:buFont typeface="Arial" panose="020B0604020202020204" pitchFamily="34" charset="0"/>
              <a:buChar char="•"/>
            </a:pPr>
            <a:r>
              <a:rPr lang="en-US" b="0" i="0" dirty="0">
                <a:effectLst/>
                <a:latin typeface="Calibri" panose="020F0502020204030204" pitchFamily="34" charset="0"/>
              </a:rPr>
              <a:t>We need only 2 preamp and </a:t>
            </a:r>
            <a:r>
              <a:rPr lang="en-US" b="0" i="0" dirty="0" err="1">
                <a:effectLst/>
                <a:latin typeface="Calibri" panose="020F0502020204030204" pitchFamily="34" charset="0"/>
              </a:rPr>
              <a:t>digitiser</a:t>
            </a:r>
            <a:r>
              <a:rPr lang="en-US" b="0" i="0" dirty="0">
                <a:effectLst/>
                <a:latin typeface="Calibri" panose="020F0502020204030204" pitchFamily="34" charset="0"/>
              </a:rPr>
              <a:t> channels on each end of the tube, instead of 7 channels (one for each straw tube). </a:t>
            </a:r>
          </a:p>
          <a:p>
            <a:pPr marL="285750" indent="-285750">
              <a:buFont typeface="Arial" panose="020B0604020202020204" pitchFamily="34" charset="0"/>
              <a:buChar char="•"/>
            </a:pPr>
            <a:r>
              <a:rPr lang="en-US" b="0" i="0" dirty="0">
                <a:effectLst/>
                <a:latin typeface="Calibri" panose="020F0502020204030204" pitchFamily="34" charset="0"/>
              </a:rPr>
              <a:t>We need in total 4 preamp channels per tube (7 straw tubes).</a:t>
            </a:r>
            <a:endParaRPr lang="en-US" dirty="0"/>
          </a:p>
        </p:txBody>
      </p:sp>
      <p:pic>
        <p:nvPicPr>
          <p:cNvPr id="2" name="Picture 2">
            <a:extLst>
              <a:ext uri="{FF2B5EF4-FFF2-40B4-BE49-F238E27FC236}">
                <a16:creationId xmlns:a16="http://schemas.microsoft.com/office/drawing/2014/main" id="{E615E6FD-BB91-D4DD-96B6-91F94609BD2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48033" y="1082266"/>
            <a:ext cx="2223731" cy="2026693"/>
          </a:xfrm>
          <a:prstGeom prst="rect">
            <a:avLst/>
          </a:prstGeom>
        </p:spPr>
      </p:pic>
    </p:spTree>
    <p:extLst>
      <p:ext uri="{BB962C8B-B14F-4D97-AF65-F5344CB8AC3E}">
        <p14:creationId xmlns:p14="http://schemas.microsoft.com/office/powerpoint/2010/main" val="3724679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34292BD-2F10-CCA3-B6E7-3948FC0E288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613921" y="1086555"/>
            <a:ext cx="3697599" cy="3016003"/>
          </a:xfrm>
          <a:prstGeom prst="rect">
            <a:avLst/>
          </a:prstGeom>
        </p:spPr>
      </p:pic>
      <p:pic>
        <p:nvPicPr>
          <p:cNvPr id="6" name="Picture 2">
            <a:extLst>
              <a:ext uri="{FF2B5EF4-FFF2-40B4-BE49-F238E27FC236}">
                <a16:creationId xmlns:a16="http://schemas.microsoft.com/office/drawing/2014/main" id="{9D856996-8D99-5924-AAE2-168E9DDDB78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587750" y="1102707"/>
            <a:ext cx="3697599" cy="3016003"/>
          </a:xfrm>
          <a:prstGeom prst="rect">
            <a:avLst/>
          </a:prstGeom>
        </p:spPr>
      </p:pic>
      <p:pic>
        <p:nvPicPr>
          <p:cNvPr id="5" name="Picture 2">
            <a:extLst>
              <a:ext uri="{FF2B5EF4-FFF2-40B4-BE49-F238E27FC236}">
                <a16:creationId xmlns:a16="http://schemas.microsoft.com/office/drawing/2014/main" id="{3909748A-4A98-2944-F2A5-B7BD56B7076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61579" y="1068720"/>
            <a:ext cx="3697599" cy="3016003"/>
          </a:xfrm>
          <a:prstGeom prst="rect">
            <a:avLst/>
          </a:prstGeom>
        </p:spPr>
      </p:pic>
      <p:sp>
        <p:nvSpPr>
          <p:cNvPr id="4" name="Titolo 3">
            <a:extLst>
              <a:ext uri="{FF2B5EF4-FFF2-40B4-BE49-F238E27FC236}">
                <a16:creationId xmlns:a16="http://schemas.microsoft.com/office/drawing/2014/main" id="{E3B677DD-CC83-AD4F-1F5D-9827AFFDA8D4}"/>
              </a:ext>
            </a:extLst>
          </p:cNvPr>
          <p:cNvSpPr>
            <a:spLocks noGrp="1"/>
          </p:cNvSpPr>
          <p:nvPr>
            <p:ph type="title"/>
          </p:nvPr>
        </p:nvSpPr>
        <p:spPr/>
        <p:txBody>
          <a:bodyPr/>
          <a:lstStyle/>
          <a:p>
            <a:r>
              <a:rPr lang="it-IT" dirty="0" err="1"/>
              <a:t>LoKI</a:t>
            </a:r>
            <a:r>
              <a:rPr lang="it-IT" dirty="0"/>
              <a:t> </a:t>
            </a:r>
            <a:r>
              <a:rPr lang="it-IT" dirty="0" err="1"/>
              <a:t>Straw</a:t>
            </a:r>
            <a:r>
              <a:rPr lang="it-IT" dirty="0"/>
              <a:t> Tube </a:t>
            </a:r>
            <a:r>
              <a:rPr lang="it-IT" dirty="0" err="1"/>
              <a:t>Readout</a:t>
            </a:r>
            <a:endParaRPr lang="it-IT" dirty="0"/>
          </a:p>
        </p:txBody>
      </p:sp>
      <p:sp>
        <p:nvSpPr>
          <p:cNvPr id="2" name="Nuvola 1">
            <a:extLst>
              <a:ext uri="{FF2B5EF4-FFF2-40B4-BE49-F238E27FC236}">
                <a16:creationId xmlns:a16="http://schemas.microsoft.com/office/drawing/2014/main" id="{8EE2D472-7310-A7F8-308C-9186D855A61B}"/>
              </a:ext>
            </a:extLst>
          </p:cNvPr>
          <p:cNvSpPr/>
          <p:nvPr/>
        </p:nvSpPr>
        <p:spPr>
          <a:xfrm>
            <a:off x="867679" y="2102452"/>
            <a:ext cx="380444" cy="333723"/>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igura a mano libera: forma 8">
            <a:extLst>
              <a:ext uri="{FF2B5EF4-FFF2-40B4-BE49-F238E27FC236}">
                <a16:creationId xmlns:a16="http://schemas.microsoft.com/office/drawing/2014/main" id="{1854073A-D3AF-5BB7-5E5F-DBB6C72CEC6E}"/>
              </a:ext>
            </a:extLst>
          </p:cNvPr>
          <p:cNvSpPr/>
          <p:nvPr/>
        </p:nvSpPr>
        <p:spPr>
          <a:xfrm>
            <a:off x="814282" y="733927"/>
            <a:ext cx="727516" cy="660771"/>
          </a:xfrm>
          <a:custGeom>
            <a:avLst/>
            <a:gdLst>
              <a:gd name="connsiteX0" fmla="*/ 0 w 727516"/>
              <a:gd name="connsiteY0" fmla="*/ 304950 h 311625"/>
              <a:gd name="connsiteX1" fmla="*/ 160187 w 727516"/>
              <a:gd name="connsiteY1" fmla="*/ 278252 h 311625"/>
              <a:gd name="connsiteX2" fmla="*/ 200234 w 727516"/>
              <a:gd name="connsiteY2" fmla="*/ 104717 h 311625"/>
              <a:gd name="connsiteX3" fmla="*/ 293676 w 727516"/>
              <a:gd name="connsiteY3" fmla="*/ 4600 h 311625"/>
              <a:gd name="connsiteX4" fmla="*/ 433840 w 727516"/>
              <a:gd name="connsiteY4" fmla="*/ 251555 h 311625"/>
              <a:gd name="connsiteX5" fmla="*/ 727516 w 727516"/>
              <a:gd name="connsiteY5" fmla="*/ 311625 h 3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516" h="311625">
                <a:moveTo>
                  <a:pt x="0" y="304950"/>
                </a:moveTo>
                <a:cubicBezTo>
                  <a:pt x="63407" y="308287"/>
                  <a:pt x="126815" y="311624"/>
                  <a:pt x="160187" y="278252"/>
                </a:cubicBezTo>
                <a:cubicBezTo>
                  <a:pt x="193559" y="244880"/>
                  <a:pt x="177986" y="150326"/>
                  <a:pt x="200234" y="104717"/>
                </a:cubicBezTo>
                <a:cubicBezTo>
                  <a:pt x="222482" y="59108"/>
                  <a:pt x="254742" y="-19873"/>
                  <a:pt x="293676" y="4600"/>
                </a:cubicBezTo>
                <a:cubicBezTo>
                  <a:pt x="332610" y="29073"/>
                  <a:pt x="361533" y="200384"/>
                  <a:pt x="433840" y="251555"/>
                </a:cubicBezTo>
                <a:cubicBezTo>
                  <a:pt x="506147" y="302726"/>
                  <a:pt x="616831" y="307175"/>
                  <a:pt x="727516" y="31162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igura a mano libera: forma 10">
            <a:extLst>
              <a:ext uri="{FF2B5EF4-FFF2-40B4-BE49-F238E27FC236}">
                <a16:creationId xmlns:a16="http://schemas.microsoft.com/office/drawing/2014/main" id="{13793612-F571-422D-0725-B562C2FCE1B5}"/>
              </a:ext>
            </a:extLst>
          </p:cNvPr>
          <p:cNvSpPr/>
          <p:nvPr/>
        </p:nvSpPr>
        <p:spPr>
          <a:xfrm>
            <a:off x="814282" y="4134824"/>
            <a:ext cx="727516" cy="287002"/>
          </a:xfrm>
          <a:custGeom>
            <a:avLst/>
            <a:gdLst>
              <a:gd name="connsiteX0" fmla="*/ 0 w 727516"/>
              <a:gd name="connsiteY0" fmla="*/ 304950 h 311625"/>
              <a:gd name="connsiteX1" fmla="*/ 160187 w 727516"/>
              <a:gd name="connsiteY1" fmla="*/ 278252 h 311625"/>
              <a:gd name="connsiteX2" fmla="*/ 200234 w 727516"/>
              <a:gd name="connsiteY2" fmla="*/ 104717 h 311625"/>
              <a:gd name="connsiteX3" fmla="*/ 293676 w 727516"/>
              <a:gd name="connsiteY3" fmla="*/ 4600 h 311625"/>
              <a:gd name="connsiteX4" fmla="*/ 433840 w 727516"/>
              <a:gd name="connsiteY4" fmla="*/ 251555 h 311625"/>
              <a:gd name="connsiteX5" fmla="*/ 727516 w 727516"/>
              <a:gd name="connsiteY5" fmla="*/ 311625 h 3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516" h="311625">
                <a:moveTo>
                  <a:pt x="0" y="304950"/>
                </a:moveTo>
                <a:cubicBezTo>
                  <a:pt x="63407" y="308287"/>
                  <a:pt x="126815" y="311624"/>
                  <a:pt x="160187" y="278252"/>
                </a:cubicBezTo>
                <a:cubicBezTo>
                  <a:pt x="193559" y="244880"/>
                  <a:pt x="177986" y="150326"/>
                  <a:pt x="200234" y="104717"/>
                </a:cubicBezTo>
                <a:cubicBezTo>
                  <a:pt x="222482" y="59108"/>
                  <a:pt x="254742" y="-19873"/>
                  <a:pt x="293676" y="4600"/>
                </a:cubicBezTo>
                <a:cubicBezTo>
                  <a:pt x="332610" y="29073"/>
                  <a:pt x="361533" y="200384"/>
                  <a:pt x="433840" y="251555"/>
                </a:cubicBezTo>
                <a:cubicBezTo>
                  <a:pt x="506147" y="302726"/>
                  <a:pt x="616831" y="307175"/>
                  <a:pt x="727516" y="31162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igura a mano libera: forma 11">
            <a:extLst>
              <a:ext uri="{FF2B5EF4-FFF2-40B4-BE49-F238E27FC236}">
                <a16:creationId xmlns:a16="http://schemas.microsoft.com/office/drawing/2014/main" id="{EF0B29A1-C5BB-A859-5417-C9E4445B7C35}"/>
              </a:ext>
            </a:extLst>
          </p:cNvPr>
          <p:cNvSpPr/>
          <p:nvPr/>
        </p:nvSpPr>
        <p:spPr>
          <a:xfrm>
            <a:off x="3229322" y="1094610"/>
            <a:ext cx="727516" cy="194936"/>
          </a:xfrm>
          <a:custGeom>
            <a:avLst/>
            <a:gdLst>
              <a:gd name="connsiteX0" fmla="*/ 0 w 727516"/>
              <a:gd name="connsiteY0" fmla="*/ 304950 h 311625"/>
              <a:gd name="connsiteX1" fmla="*/ 160187 w 727516"/>
              <a:gd name="connsiteY1" fmla="*/ 278252 h 311625"/>
              <a:gd name="connsiteX2" fmla="*/ 200234 w 727516"/>
              <a:gd name="connsiteY2" fmla="*/ 104717 h 311625"/>
              <a:gd name="connsiteX3" fmla="*/ 293676 w 727516"/>
              <a:gd name="connsiteY3" fmla="*/ 4600 h 311625"/>
              <a:gd name="connsiteX4" fmla="*/ 433840 w 727516"/>
              <a:gd name="connsiteY4" fmla="*/ 251555 h 311625"/>
              <a:gd name="connsiteX5" fmla="*/ 727516 w 727516"/>
              <a:gd name="connsiteY5" fmla="*/ 311625 h 3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516" h="311625">
                <a:moveTo>
                  <a:pt x="0" y="304950"/>
                </a:moveTo>
                <a:cubicBezTo>
                  <a:pt x="63407" y="308287"/>
                  <a:pt x="126815" y="311624"/>
                  <a:pt x="160187" y="278252"/>
                </a:cubicBezTo>
                <a:cubicBezTo>
                  <a:pt x="193559" y="244880"/>
                  <a:pt x="177986" y="150326"/>
                  <a:pt x="200234" y="104717"/>
                </a:cubicBezTo>
                <a:cubicBezTo>
                  <a:pt x="222482" y="59108"/>
                  <a:pt x="254742" y="-19873"/>
                  <a:pt x="293676" y="4600"/>
                </a:cubicBezTo>
                <a:cubicBezTo>
                  <a:pt x="332610" y="29073"/>
                  <a:pt x="361533" y="200384"/>
                  <a:pt x="433840" y="251555"/>
                </a:cubicBezTo>
                <a:cubicBezTo>
                  <a:pt x="506147" y="302726"/>
                  <a:pt x="616831" y="307175"/>
                  <a:pt x="727516" y="31162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igura a mano libera: forma 12">
            <a:extLst>
              <a:ext uri="{FF2B5EF4-FFF2-40B4-BE49-F238E27FC236}">
                <a16:creationId xmlns:a16="http://schemas.microsoft.com/office/drawing/2014/main" id="{25A4B345-B994-5E40-B284-12DD8AD84F5B}"/>
              </a:ext>
            </a:extLst>
          </p:cNvPr>
          <p:cNvSpPr/>
          <p:nvPr/>
        </p:nvSpPr>
        <p:spPr>
          <a:xfrm>
            <a:off x="3229322" y="4325045"/>
            <a:ext cx="727516" cy="96780"/>
          </a:xfrm>
          <a:custGeom>
            <a:avLst/>
            <a:gdLst>
              <a:gd name="connsiteX0" fmla="*/ 0 w 727516"/>
              <a:gd name="connsiteY0" fmla="*/ 304950 h 311625"/>
              <a:gd name="connsiteX1" fmla="*/ 160187 w 727516"/>
              <a:gd name="connsiteY1" fmla="*/ 278252 h 311625"/>
              <a:gd name="connsiteX2" fmla="*/ 200234 w 727516"/>
              <a:gd name="connsiteY2" fmla="*/ 104717 h 311625"/>
              <a:gd name="connsiteX3" fmla="*/ 293676 w 727516"/>
              <a:gd name="connsiteY3" fmla="*/ 4600 h 311625"/>
              <a:gd name="connsiteX4" fmla="*/ 433840 w 727516"/>
              <a:gd name="connsiteY4" fmla="*/ 251555 h 311625"/>
              <a:gd name="connsiteX5" fmla="*/ 727516 w 727516"/>
              <a:gd name="connsiteY5" fmla="*/ 311625 h 3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516" h="311625">
                <a:moveTo>
                  <a:pt x="0" y="304950"/>
                </a:moveTo>
                <a:cubicBezTo>
                  <a:pt x="63407" y="308287"/>
                  <a:pt x="126815" y="311624"/>
                  <a:pt x="160187" y="278252"/>
                </a:cubicBezTo>
                <a:cubicBezTo>
                  <a:pt x="193559" y="244880"/>
                  <a:pt x="177986" y="150326"/>
                  <a:pt x="200234" y="104717"/>
                </a:cubicBezTo>
                <a:cubicBezTo>
                  <a:pt x="222482" y="59108"/>
                  <a:pt x="254742" y="-19873"/>
                  <a:pt x="293676" y="4600"/>
                </a:cubicBezTo>
                <a:cubicBezTo>
                  <a:pt x="332610" y="29073"/>
                  <a:pt x="361533" y="200384"/>
                  <a:pt x="433840" y="251555"/>
                </a:cubicBezTo>
                <a:cubicBezTo>
                  <a:pt x="506147" y="302726"/>
                  <a:pt x="616831" y="307175"/>
                  <a:pt x="727516" y="31162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uvola 14">
            <a:extLst>
              <a:ext uri="{FF2B5EF4-FFF2-40B4-BE49-F238E27FC236}">
                <a16:creationId xmlns:a16="http://schemas.microsoft.com/office/drawing/2014/main" id="{A87E1F68-B971-1E4F-DF7A-AA821F9E1993}"/>
              </a:ext>
            </a:extLst>
          </p:cNvPr>
          <p:cNvSpPr/>
          <p:nvPr/>
        </p:nvSpPr>
        <p:spPr>
          <a:xfrm>
            <a:off x="6178214" y="2542966"/>
            <a:ext cx="380444" cy="333723"/>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igura a mano libera: forma 15">
            <a:extLst>
              <a:ext uri="{FF2B5EF4-FFF2-40B4-BE49-F238E27FC236}">
                <a16:creationId xmlns:a16="http://schemas.microsoft.com/office/drawing/2014/main" id="{441BEB1C-524F-B1DD-FF3E-9BBB54A1D12F}"/>
              </a:ext>
            </a:extLst>
          </p:cNvPr>
          <p:cNvSpPr/>
          <p:nvPr/>
        </p:nvSpPr>
        <p:spPr>
          <a:xfrm>
            <a:off x="4860807" y="1019918"/>
            <a:ext cx="727516" cy="300088"/>
          </a:xfrm>
          <a:custGeom>
            <a:avLst/>
            <a:gdLst>
              <a:gd name="connsiteX0" fmla="*/ 0 w 727516"/>
              <a:gd name="connsiteY0" fmla="*/ 304950 h 311625"/>
              <a:gd name="connsiteX1" fmla="*/ 160187 w 727516"/>
              <a:gd name="connsiteY1" fmla="*/ 278252 h 311625"/>
              <a:gd name="connsiteX2" fmla="*/ 200234 w 727516"/>
              <a:gd name="connsiteY2" fmla="*/ 104717 h 311625"/>
              <a:gd name="connsiteX3" fmla="*/ 293676 w 727516"/>
              <a:gd name="connsiteY3" fmla="*/ 4600 h 311625"/>
              <a:gd name="connsiteX4" fmla="*/ 433840 w 727516"/>
              <a:gd name="connsiteY4" fmla="*/ 251555 h 311625"/>
              <a:gd name="connsiteX5" fmla="*/ 727516 w 727516"/>
              <a:gd name="connsiteY5" fmla="*/ 311625 h 3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516" h="311625">
                <a:moveTo>
                  <a:pt x="0" y="304950"/>
                </a:moveTo>
                <a:cubicBezTo>
                  <a:pt x="63407" y="308287"/>
                  <a:pt x="126815" y="311624"/>
                  <a:pt x="160187" y="278252"/>
                </a:cubicBezTo>
                <a:cubicBezTo>
                  <a:pt x="193559" y="244880"/>
                  <a:pt x="177986" y="150326"/>
                  <a:pt x="200234" y="104717"/>
                </a:cubicBezTo>
                <a:cubicBezTo>
                  <a:pt x="222482" y="59108"/>
                  <a:pt x="254742" y="-19873"/>
                  <a:pt x="293676" y="4600"/>
                </a:cubicBezTo>
                <a:cubicBezTo>
                  <a:pt x="332610" y="29073"/>
                  <a:pt x="361533" y="200384"/>
                  <a:pt x="433840" y="251555"/>
                </a:cubicBezTo>
                <a:cubicBezTo>
                  <a:pt x="506147" y="302726"/>
                  <a:pt x="616831" y="307175"/>
                  <a:pt x="727516" y="31162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igura a mano libera: forma 19">
            <a:extLst>
              <a:ext uri="{FF2B5EF4-FFF2-40B4-BE49-F238E27FC236}">
                <a16:creationId xmlns:a16="http://schemas.microsoft.com/office/drawing/2014/main" id="{0BEC9E83-912F-0457-AEEC-05B4ABDFA9C2}"/>
              </a:ext>
            </a:extLst>
          </p:cNvPr>
          <p:cNvSpPr/>
          <p:nvPr/>
        </p:nvSpPr>
        <p:spPr>
          <a:xfrm>
            <a:off x="4860807" y="4134824"/>
            <a:ext cx="727516" cy="300088"/>
          </a:xfrm>
          <a:custGeom>
            <a:avLst/>
            <a:gdLst>
              <a:gd name="connsiteX0" fmla="*/ 0 w 727516"/>
              <a:gd name="connsiteY0" fmla="*/ 304950 h 311625"/>
              <a:gd name="connsiteX1" fmla="*/ 160187 w 727516"/>
              <a:gd name="connsiteY1" fmla="*/ 278252 h 311625"/>
              <a:gd name="connsiteX2" fmla="*/ 200234 w 727516"/>
              <a:gd name="connsiteY2" fmla="*/ 104717 h 311625"/>
              <a:gd name="connsiteX3" fmla="*/ 293676 w 727516"/>
              <a:gd name="connsiteY3" fmla="*/ 4600 h 311625"/>
              <a:gd name="connsiteX4" fmla="*/ 433840 w 727516"/>
              <a:gd name="connsiteY4" fmla="*/ 251555 h 311625"/>
              <a:gd name="connsiteX5" fmla="*/ 727516 w 727516"/>
              <a:gd name="connsiteY5" fmla="*/ 311625 h 3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516" h="311625">
                <a:moveTo>
                  <a:pt x="0" y="304950"/>
                </a:moveTo>
                <a:cubicBezTo>
                  <a:pt x="63407" y="308287"/>
                  <a:pt x="126815" y="311624"/>
                  <a:pt x="160187" y="278252"/>
                </a:cubicBezTo>
                <a:cubicBezTo>
                  <a:pt x="193559" y="244880"/>
                  <a:pt x="177986" y="150326"/>
                  <a:pt x="200234" y="104717"/>
                </a:cubicBezTo>
                <a:cubicBezTo>
                  <a:pt x="222482" y="59108"/>
                  <a:pt x="254742" y="-19873"/>
                  <a:pt x="293676" y="4600"/>
                </a:cubicBezTo>
                <a:cubicBezTo>
                  <a:pt x="332610" y="29073"/>
                  <a:pt x="361533" y="200384"/>
                  <a:pt x="433840" y="251555"/>
                </a:cubicBezTo>
                <a:cubicBezTo>
                  <a:pt x="506147" y="302726"/>
                  <a:pt x="616831" y="307175"/>
                  <a:pt x="727516" y="31162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igura a mano libera: forma 20">
            <a:extLst>
              <a:ext uri="{FF2B5EF4-FFF2-40B4-BE49-F238E27FC236}">
                <a16:creationId xmlns:a16="http://schemas.microsoft.com/office/drawing/2014/main" id="{CE98DFA8-5FFD-479A-BADA-6B520B513BE6}"/>
              </a:ext>
            </a:extLst>
          </p:cNvPr>
          <p:cNvSpPr/>
          <p:nvPr/>
        </p:nvSpPr>
        <p:spPr>
          <a:xfrm>
            <a:off x="7262497" y="4134824"/>
            <a:ext cx="727516" cy="300088"/>
          </a:xfrm>
          <a:custGeom>
            <a:avLst/>
            <a:gdLst>
              <a:gd name="connsiteX0" fmla="*/ 0 w 727516"/>
              <a:gd name="connsiteY0" fmla="*/ 304950 h 311625"/>
              <a:gd name="connsiteX1" fmla="*/ 160187 w 727516"/>
              <a:gd name="connsiteY1" fmla="*/ 278252 h 311625"/>
              <a:gd name="connsiteX2" fmla="*/ 200234 w 727516"/>
              <a:gd name="connsiteY2" fmla="*/ 104717 h 311625"/>
              <a:gd name="connsiteX3" fmla="*/ 293676 w 727516"/>
              <a:gd name="connsiteY3" fmla="*/ 4600 h 311625"/>
              <a:gd name="connsiteX4" fmla="*/ 433840 w 727516"/>
              <a:gd name="connsiteY4" fmla="*/ 251555 h 311625"/>
              <a:gd name="connsiteX5" fmla="*/ 727516 w 727516"/>
              <a:gd name="connsiteY5" fmla="*/ 311625 h 3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516" h="311625">
                <a:moveTo>
                  <a:pt x="0" y="304950"/>
                </a:moveTo>
                <a:cubicBezTo>
                  <a:pt x="63407" y="308287"/>
                  <a:pt x="126815" y="311624"/>
                  <a:pt x="160187" y="278252"/>
                </a:cubicBezTo>
                <a:cubicBezTo>
                  <a:pt x="193559" y="244880"/>
                  <a:pt x="177986" y="150326"/>
                  <a:pt x="200234" y="104717"/>
                </a:cubicBezTo>
                <a:cubicBezTo>
                  <a:pt x="222482" y="59108"/>
                  <a:pt x="254742" y="-19873"/>
                  <a:pt x="293676" y="4600"/>
                </a:cubicBezTo>
                <a:cubicBezTo>
                  <a:pt x="332610" y="29073"/>
                  <a:pt x="361533" y="200384"/>
                  <a:pt x="433840" y="251555"/>
                </a:cubicBezTo>
                <a:cubicBezTo>
                  <a:pt x="506147" y="302726"/>
                  <a:pt x="616831" y="307175"/>
                  <a:pt x="727516" y="31162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igura a mano libera: forma 21">
            <a:extLst>
              <a:ext uri="{FF2B5EF4-FFF2-40B4-BE49-F238E27FC236}">
                <a16:creationId xmlns:a16="http://schemas.microsoft.com/office/drawing/2014/main" id="{3E440E39-415F-E043-DF81-DDB1722A19B2}"/>
              </a:ext>
            </a:extLst>
          </p:cNvPr>
          <p:cNvSpPr/>
          <p:nvPr/>
        </p:nvSpPr>
        <p:spPr>
          <a:xfrm>
            <a:off x="7262497" y="1002544"/>
            <a:ext cx="727516" cy="300088"/>
          </a:xfrm>
          <a:custGeom>
            <a:avLst/>
            <a:gdLst>
              <a:gd name="connsiteX0" fmla="*/ 0 w 727516"/>
              <a:gd name="connsiteY0" fmla="*/ 304950 h 311625"/>
              <a:gd name="connsiteX1" fmla="*/ 160187 w 727516"/>
              <a:gd name="connsiteY1" fmla="*/ 278252 h 311625"/>
              <a:gd name="connsiteX2" fmla="*/ 200234 w 727516"/>
              <a:gd name="connsiteY2" fmla="*/ 104717 h 311625"/>
              <a:gd name="connsiteX3" fmla="*/ 293676 w 727516"/>
              <a:gd name="connsiteY3" fmla="*/ 4600 h 311625"/>
              <a:gd name="connsiteX4" fmla="*/ 433840 w 727516"/>
              <a:gd name="connsiteY4" fmla="*/ 251555 h 311625"/>
              <a:gd name="connsiteX5" fmla="*/ 727516 w 727516"/>
              <a:gd name="connsiteY5" fmla="*/ 311625 h 3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516" h="311625">
                <a:moveTo>
                  <a:pt x="0" y="304950"/>
                </a:moveTo>
                <a:cubicBezTo>
                  <a:pt x="63407" y="308287"/>
                  <a:pt x="126815" y="311624"/>
                  <a:pt x="160187" y="278252"/>
                </a:cubicBezTo>
                <a:cubicBezTo>
                  <a:pt x="193559" y="244880"/>
                  <a:pt x="177986" y="150326"/>
                  <a:pt x="200234" y="104717"/>
                </a:cubicBezTo>
                <a:cubicBezTo>
                  <a:pt x="222482" y="59108"/>
                  <a:pt x="254742" y="-19873"/>
                  <a:pt x="293676" y="4600"/>
                </a:cubicBezTo>
                <a:cubicBezTo>
                  <a:pt x="332610" y="29073"/>
                  <a:pt x="361533" y="200384"/>
                  <a:pt x="433840" y="251555"/>
                </a:cubicBezTo>
                <a:cubicBezTo>
                  <a:pt x="506147" y="302726"/>
                  <a:pt x="616831" y="307175"/>
                  <a:pt x="727516" y="31162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Nuvola 23">
            <a:extLst>
              <a:ext uri="{FF2B5EF4-FFF2-40B4-BE49-F238E27FC236}">
                <a16:creationId xmlns:a16="http://schemas.microsoft.com/office/drawing/2014/main" id="{CA8CD10E-4415-6434-CE05-2E7B84F4FAD2}"/>
              </a:ext>
            </a:extLst>
          </p:cNvPr>
          <p:cNvSpPr/>
          <p:nvPr/>
        </p:nvSpPr>
        <p:spPr>
          <a:xfrm>
            <a:off x="11413117" y="2456886"/>
            <a:ext cx="380444" cy="333723"/>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igura a mano libera: forma 24">
            <a:extLst>
              <a:ext uri="{FF2B5EF4-FFF2-40B4-BE49-F238E27FC236}">
                <a16:creationId xmlns:a16="http://schemas.microsoft.com/office/drawing/2014/main" id="{2BD97CB0-6A77-3084-1C79-064AA1AFE56B}"/>
              </a:ext>
            </a:extLst>
          </p:cNvPr>
          <p:cNvSpPr/>
          <p:nvPr/>
        </p:nvSpPr>
        <p:spPr>
          <a:xfrm>
            <a:off x="8907658" y="1161355"/>
            <a:ext cx="727516" cy="135978"/>
          </a:xfrm>
          <a:custGeom>
            <a:avLst/>
            <a:gdLst>
              <a:gd name="connsiteX0" fmla="*/ 0 w 727516"/>
              <a:gd name="connsiteY0" fmla="*/ 304950 h 311625"/>
              <a:gd name="connsiteX1" fmla="*/ 160187 w 727516"/>
              <a:gd name="connsiteY1" fmla="*/ 278252 h 311625"/>
              <a:gd name="connsiteX2" fmla="*/ 200234 w 727516"/>
              <a:gd name="connsiteY2" fmla="*/ 104717 h 311625"/>
              <a:gd name="connsiteX3" fmla="*/ 293676 w 727516"/>
              <a:gd name="connsiteY3" fmla="*/ 4600 h 311625"/>
              <a:gd name="connsiteX4" fmla="*/ 433840 w 727516"/>
              <a:gd name="connsiteY4" fmla="*/ 251555 h 311625"/>
              <a:gd name="connsiteX5" fmla="*/ 727516 w 727516"/>
              <a:gd name="connsiteY5" fmla="*/ 311625 h 3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516" h="311625">
                <a:moveTo>
                  <a:pt x="0" y="304950"/>
                </a:moveTo>
                <a:cubicBezTo>
                  <a:pt x="63407" y="308287"/>
                  <a:pt x="126815" y="311624"/>
                  <a:pt x="160187" y="278252"/>
                </a:cubicBezTo>
                <a:cubicBezTo>
                  <a:pt x="193559" y="244880"/>
                  <a:pt x="177986" y="150326"/>
                  <a:pt x="200234" y="104717"/>
                </a:cubicBezTo>
                <a:cubicBezTo>
                  <a:pt x="222482" y="59108"/>
                  <a:pt x="254742" y="-19873"/>
                  <a:pt x="293676" y="4600"/>
                </a:cubicBezTo>
                <a:cubicBezTo>
                  <a:pt x="332610" y="29073"/>
                  <a:pt x="361533" y="200384"/>
                  <a:pt x="433840" y="251555"/>
                </a:cubicBezTo>
                <a:cubicBezTo>
                  <a:pt x="506147" y="302726"/>
                  <a:pt x="616831" y="307175"/>
                  <a:pt x="727516" y="31162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igura a mano libera: forma 25">
            <a:extLst>
              <a:ext uri="{FF2B5EF4-FFF2-40B4-BE49-F238E27FC236}">
                <a16:creationId xmlns:a16="http://schemas.microsoft.com/office/drawing/2014/main" id="{7CE56D0E-2770-3A98-F12A-52289EF03A42}"/>
              </a:ext>
            </a:extLst>
          </p:cNvPr>
          <p:cNvSpPr/>
          <p:nvPr/>
        </p:nvSpPr>
        <p:spPr>
          <a:xfrm>
            <a:off x="8907658" y="4276259"/>
            <a:ext cx="727516" cy="135979"/>
          </a:xfrm>
          <a:custGeom>
            <a:avLst/>
            <a:gdLst>
              <a:gd name="connsiteX0" fmla="*/ 0 w 727516"/>
              <a:gd name="connsiteY0" fmla="*/ 304950 h 311625"/>
              <a:gd name="connsiteX1" fmla="*/ 160187 w 727516"/>
              <a:gd name="connsiteY1" fmla="*/ 278252 h 311625"/>
              <a:gd name="connsiteX2" fmla="*/ 200234 w 727516"/>
              <a:gd name="connsiteY2" fmla="*/ 104717 h 311625"/>
              <a:gd name="connsiteX3" fmla="*/ 293676 w 727516"/>
              <a:gd name="connsiteY3" fmla="*/ 4600 h 311625"/>
              <a:gd name="connsiteX4" fmla="*/ 433840 w 727516"/>
              <a:gd name="connsiteY4" fmla="*/ 251555 h 311625"/>
              <a:gd name="connsiteX5" fmla="*/ 727516 w 727516"/>
              <a:gd name="connsiteY5" fmla="*/ 311625 h 3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516" h="311625">
                <a:moveTo>
                  <a:pt x="0" y="304950"/>
                </a:moveTo>
                <a:cubicBezTo>
                  <a:pt x="63407" y="308287"/>
                  <a:pt x="126815" y="311624"/>
                  <a:pt x="160187" y="278252"/>
                </a:cubicBezTo>
                <a:cubicBezTo>
                  <a:pt x="193559" y="244880"/>
                  <a:pt x="177986" y="150326"/>
                  <a:pt x="200234" y="104717"/>
                </a:cubicBezTo>
                <a:cubicBezTo>
                  <a:pt x="222482" y="59108"/>
                  <a:pt x="254742" y="-19873"/>
                  <a:pt x="293676" y="4600"/>
                </a:cubicBezTo>
                <a:cubicBezTo>
                  <a:pt x="332610" y="29073"/>
                  <a:pt x="361533" y="200384"/>
                  <a:pt x="433840" y="251555"/>
                </a:cubicBezTo>
                <a:cubicBezTo>
                  <a:pt x="506147" y="302726"/>
                  <a:pt x="616831" y="307175"/>
                  <a:pt x="727516" y="31162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igura a mano libera: forma 26">
            <a:extLst>
              <a:ext uri="{FF2B5EF4-FFF2-40B4-BE49-F238E27FC236}">
                <a16:creationId xmlns:a16="http://schemas.microsoft.com/office/drawing/2014/main" id="{AFD474F7-24D4-D148-63BC-B910F02E93BC}"/>
              </a:ext>
            </a:extLst>
          </p:cNvPr>
          <p:cNvSpPr/>
          <p:nvPr/>
        </p:nvSpPr>
        <p:spPr>
          <a:xfrm>
            <a:off x="11309348" y="3979935"/>
            <a:ext cx="727516" cy="432304"/>
          </a:xfrm>
          <a:custGeom>
            <a:avLst/>
            <a:gdLst>
              <a:gd name="connsiteX0" fmla="*/ 0 w 727516"/>
              <a:gd name="connsiteY0" fmla="*/ 304950 h 311625"/>
              <a:gd name="connsiteX1" fmla="*/ 160187 w 727516"/>
              <a:gd name="connsiteY1" fmla="*/ 278252 h 311625"/>
              <a:gd name="connsiteX2" fmla="*/ 200234 w 727516"/>
              <a:gd name="connsiteY2" fmla="*/ 104717 h 311625"/>
              <a:gd name="connsiteX3" fmla="*/ 293676 w 727516"/>
              <a:gd name="connsiteY3" fmla="*/ 4600 h 311625"/>
              <a:gd name="connsiteX4" fmla="*/ 433840 w 727516"/>
              <a:gd name="connsiteY4" fmla="*/ 251555 h 311625"/>
              <a:gd name="connsiteX5" fmla="*/ 727516 w 727516"/>
              <a:gd name="connsiteY5" fmla="*/ 311625 h 3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516" h="311625">
                <a:moveTo>
                  <a:pt x="0" y="304950"/>
                </a:moveTo>
                <a:cubicBezTo>
                  <a:pt x="63407" y="308287"/>
                  <a:pt x="126815" y="311624"/>
                  <a:pt x="160187" y="278252"/>
                </a:cubicBezTo>
                <a:cubicBezTo>
                  <a:pt x="193559" y="244880"/>
                  <a:pt x="177986" y="150326"/>
                  <a:pt x="200234" y="104717"/>
                </a:cubicBezTo>
                <a:cubicBezTo>
                  <a:pt x="222482" y="59108"/>
                  <a:pt x="254742" y="-19873"/>
                  <a:pt x="293676" y="4600"/>
                </a:cubicBezTo>
                <a:cubicBezTo>
                  <a:pt x="332610" y="29073"/>
                  <a:pt x="361533" y="200384"/>
                  <a:pt x="433840" y="251555"/>
                </a:cubicBezTo>
                <a:cubicBezTo>
                  <a:pt x="506147" y="302726"/>
                  <a:pt x="616831" y="307175"/>
                  <a:pt x="727516" y="31162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igura a mano libera: forma 27">
            <a:extLst>
              <a:ext uri="{FF2B5EF4-FFF2-40B4-BE49-F238E27FC236}">
                <a16:creationId xmlns:a16="http://schemas.microsoft.com/office/drawing/2014/main" id="{F8864A2C-250E-78AB-D08C-761BF96D5FEA}"/>
              </a:ext>
            </a:extLst>
          </p:cNvPr>
          <p:cNvSpPr/>
          <p:nvPr/>
        </p:nvSpPr>
        <p:spPr>
          <a:xfrm>
            <a:off x="11309348" y="847655"/>
            <a:ext cx="727516" cy="432304"/>
          </a:xfrm>
          <a:custGeom>
            <a:avLst/>
            <a:gdLst>
              <a:gd name="connsiteX0" fmla="*/ 0 w 727516"/>
              <a:gd name="connsiteY0" fmla="*/ 304950 h 311625"/>
              <a:gd name="connsiteX1" fmla="*/ 160187 w 727516"/>
              <a:gd name="connsiteY1" fmla="*/ 278252 h 311625"/>
              <a:gd name="connsiteX2" fmla="*/ 200234 w 727516"/>
              <a:gd name="connsiteY2" fmla="*/ 104717 h 311625"/>
              <a:gd name="connsiteX3" fmla="*/ 293676 w 727516"/>
              <a:gd name="connsiteY3" fmla="*/ 4600 h 311625"/>
              <a:gd name="connsiteX4" fmla="*/ 433840 w 727516"/>
              <a:gd name="connsiteY4" fmla="*/ 251555 h 311625"/>
              <a:gd name="connsiteX5" fmla="*/ 727516 w 727516"/>
              <a:gd name="connsiteY5" fmla="*/ 311625 h 3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516" h="311625">
                <a:moveTo>
                  <a:pt x="0" y="304950"/>
                </a:moveTo>
                <a:cubicBezTo>
                  <a:pt x="63407" y="308287"/>
                  <a:pt x="126815" y="311624"/>
                  <a:pt x="160187" y="278252"/>
                </a:cubicBezTo>
                <a:cubicBezTo>
                  <a:pt x="193559" y="244880"/>
                  <a:pt x="177986" y="150326"/>
                  <a:pt x="200234" y="104717"/>
                </a:cubicBezTo>
                <a:cubicBezTo>
                  <a:pt x="222482" y="59108"/>
                  <a:pt x="254742" y="-19873"/>
                  <a:pt x="293676" y="4600"/>
                </a:cubicBezTo>
                <a:cubicBezTo>
                  <a:pt x="332610" y="29073"/>
                  <a:pt x="361533" y="200384"/>
                  <a:pt x="433840" y="251555"/>
                </a:cubicBezTo>
                <a:cubicBezTo>
                  <a:pt x="506147" y="302726"/>
                  <a:pt x="616831" y="307175"/>
                  <a:pt x="727516" y="31162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5">
            <a:extLst>
              <a:ext uri="{FF2B5EF4-FFF2-40B4-BE49-F238E27FC236}">
                <a16:creationId xmlns:a16="http://schemas.microsoft.com/office/drawing/2014/main" id="{4D25A8F1-0FAA-8458-66A6-ECDB7CF23372}"/>
              </a:ext>
            </a:extLst>
          </p:cNvPr>
          <p:cNvPicPr>
            <a:picLocks noChangeAspect="1"/>
          </p:cNvPicPr>
          <p:nvPr/>
        </p:nvPicPr>
        <p:blipFill rotWithShape="1">
          <a:blip r:embed="rId3"/>
          <a:srcRect l="54662" t="6588" r="8239" b="68251"/>
          <a:stretch/>
        </p:blipFill>
        <p:spPr>
          <a:xfrm>
            <a:off x="4572217" y="4509283"/>
            <a:ext cx="3539048" cy="1938134"/>
          </a:xfrm>
          <a:prstGeom prst="rect">
            <a:avLst/>
          </a:prstGeom>
        </p:spPr>
      </p:pic>
    </p:spTree>
    <p:extLst>
      <p:ext uri="{BB962C8B-B14F-4D97-AF65-F5344CB8AC3E}">
        <p14:creationId xmlns:p14="http://schemas.microsoft.com/office/powerpoint/2010/main" val="276772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3B677DD-CC83-AD4F-1F5D-9827AFFDA8D4}"/>
              </a:ext>
            </a:extLst>
          </p:cNvPr>
          <p:cNvSpPr>
            <a:spLocks noGrp="1"/>
          </p:cNvSpPr>
          <p:nvPr>
            <p:ph type="title"/>
          </p:nvPr>
        </p:nvSpPr>
        <p:spPr/>
        <p:txBody>
          <a:bodyPr/>
          <a:lstStyle/>
          <a:p>
            <a:r>
              <a:rPr lang="it-IT" dirty="0" err="1"/>
              <a:t>LoKI</a:t>
            </a:r>
            <a:r>
              <a:rPr lang="it-IT" dirty="0"/>
              <a:t> </a:t>
            </a:r>
            <a:r>
              <a:rPr lang="it-IT" dirty="0" err="1"/>
              <a:t>Preamplfier</a:t>
            </a:r>
            <a:endParaRPr lang="it-IT" dirty="0"/>
          </a:p>
        </p:txBody>
      </p:sp>
      <p:pic>
        <p:nvPicPr>
          <p:cNvPr id="6" name="Immagine 5" descr="Immagine che contiene elettronica, macchina, Impianto elettrico, cavo&#10;&#10;Descrizione generata automaticamente">
            <a:extLst>
              <a:ext uri="{FF2B5EF4-FFF2-40B4-BE49-F238E27FC236}">
                <a16:creationId xmlns:a16="http://schemas.microsoft.com/office/drawing/2014/main" id="{B966A41B-C5A8-EC46-D4AF-9EA15A18F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879" y="2151541"/>
            <a:ext cx="4137412" cy="2329362"/>
          </a:xfrm>
          <a:prstGeom prst="rect">
            <a:avLst/>
          </a:prstGeom>
        </p:spPr>
      </p:pic>
      <p:pic>
        <p:nvPicPr>
          <p:cNvPr id="5" name="Immagine 4">
            <a:extLst>
              <a:ext uri="{FF2B5EF4-FFF2-40B4-BE49-F238E27FC236}">
                <a16:creationId xmlns:a16="http://schemas.microsoft.com/office/drawing/2014/main" id="{42649E35-8E52-EBC4-29EC-F640B52CB495}"/>
              </a:ext>
            </a:extLst>
          </p:cNvPr>
          <p:cNvPicPr>
            <a:picLocks noChangeAspect="1"/>
          </p:cNvPicPr>
          <p:nvPr/>
        </p:nvPicPr>
        <p:blipFill>
          <a:blip r:embed="rId3"/>
          <a:stretch>
            <a:fillRect/>
          </a:stretch>
        </p:blipFill>
        <p:spPr>
          <a:xfrm>
            <a:off x="223441" y="914400"/>
            <a:ext cx="6668097" cy="3308533"/>
          </a:xfrm>
          <a:prstGeom prst="rect">
            <a:avLst/>
          </a:prstGeom>
        </p:spPr>
      </p:pic>
      <p:pic>
        <p:nvPicPr>
          <p:cNvPr id="6148" name="Picture 4" descr="Anteprima immagine">
            <a:extLst>
              <a:ext uri="{FF2B5EF4-FFF2-40B4-BE49-F238E27FC236}">
                <a16:creationId xmlns:a16="http://schemas.microsoft.com/office/drawing/2014/main" id="{98E968E9-DBA2-0591-FAEF-E4F92C2C1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657" y="4274127"/>
            <a:ext cx="3394727" cy="198336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nteprima immagine">
            <a:extLst>
              <a:ext uri="{FF2B5EF4-FFF2-40B4-BE49-F238E27FC236}">
                <a16:creationId xmlns:a16="http://schemas.microsoft.com/office/drawing/2014/main" id="{71A783E0-6CA9-F02B-7E91-B0B840D62A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5128" y="3804114"/>
            <a:ext cx="2770802" cy="2659599"/>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7293A973-FE9A-6A42-B183-63F7357FF4E6}"/>
              </a:ext>
            </a:extLst>
          </p:cNvPr>
          <p:cNvSpPr txBox="1"/>
          <p:nvPr/>
        </p:nvSpPr>
        <p:spPr>
          <a:xfrm>
            <a:off x="7580468" y="4574416"/>
            <a:ext cx="4202824" cy="1200329"/>
          </a:xfrm>
          <a:prstGeom prst="rect">
            <a:avLst/>
          </a:prstGeom>
          <a:solidFill>
            <a:schemeClr val="accent6">
              <a:lumMod val="20000"/>
              <a:lumOff val="80000"/>
            </a:schemeClr>
          </a:solidFill>
        </p:spPr>
        <p:txBody>
          <a:bodyPr wrap="square">
            <a:spAutoFit/>
          </a:bodyPr>
          <a:lstStyle/>
          <a:p>
            <a:pPr marL="285750" indent="-285750">
              <a:buFont typeface="Arial" panose="020B0604020202020204" pitchFamily="34" charset="0"/>
              <a:buChar char="•"/>
            </a:pPr>
            <a:r>
              <a:rPr lang="en-US" b="0" i="0" dirty="0">
                <a:solidFill>
                  <a:srgbClr val="1F497D"/>
                </a:solidFill>
                <a:effectLst/>
                <a:latin typeface="Calibri" panose="020F0502020204030204" pitchFamily="34" charset="0"/>
              </a:rPr>
              <a:t>-3dB frequency is 32MHz </a:t>
            </a:r>
          </a:p>
          <a:p>
            <a:pPr marL="285750" indent="-285750">
              <a:buFont typeface="Arial" panose="020B0604020202020204" pitchFamily="34" charset="0"/>
              <a:buChar char="•"/>
            </a:pPr>
            <a:r>
              <a:rPr lang="en-US" dirty="0">
                <a:solidFill>
                  <a:srgbClr val="1F497D"/>
                </a:solidFill>
                <a:latin typeface="Calibri" panose="020F0502020204030204" pitchFamily="34" charset="0"/>
              </a:rPr>
              <a:t>Gain 6mV/</a:t>
            </a:r>
            <a:r>
              <a:rPr lang="en-US" dirty="0" err="1">
                <a:solidFill>
                  <a:srgbClr val="1F497D"/>
                </a:solidFill>
                <a:latin typeface="Calibri" panose="020F0502020204030204" pitchFamily="34" charset="0"/>
              </a:rPr>
              <a:t>uA</a:t>
            </a:r>
            <a:r>
              <a:rPr lang="en-US" dirty="0">
                <a:solidFill>
                  <a:srgbClr val="1F497D"/>
                </a:solidFill>
                <a:latin typeface="Calibri" panose="020F0502020204030204" pitchFamily="34" charset="0"/>
              </a:rPr>
              <a:t> (transimpedance)</a:t>
            </a:r>
          </a:p>
          <a:p>
            <a:pPr marL="285750" indent="-285750">
              <a:buFont typeface="Arial" panose="020B0604020202020204" pitchFamily="34" charset="0"/>
              <a:buChar char="•"/>
            </a:pPr>
            <a:r>
              <a:rPr lang="en-US" b="0" i="0" dirty="0">
                <a:solidFill>
                  <a:srgbClr val="1F497D"/>
                </a:solidFill>
                <a:effectLst/>
                <a:latin typeface="Calibri" panose="020F0502020204030204" pitchFamily="34" charset="0"/>
              </a:rPr>
              <a:t>power dissipation is 25mW/channel (5mA/channel).</a:t>
            </a:r>
            <a:endParaRPr lang="en-US" dirty="0"/>
          </a:p>
        </p:txBody>
      </p:sp>
      <p:pic>
        <p:nvPicPr>
          <p:cNvPr id="2" name="Picture 2">
            <a:extLst>
              <a:ext uri="{FF2B5EF4-FFF2-40B4-BE49-F238E27FC236}">
                <a16:creationId xmlns:a16="http://schemas.microsoft.com/office/drawing/2014/main" id="{4FDD66C8-B91D-A300-186F-689E974AAC36}"/>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7645879" y="694258"/>
            <a:ext cx="4137412" cy="141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022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3B677DD-CC83-AD4F-1F5D-9827AFFDA8D4}"/>
              </a:ext>
            </a:extLst>
          </p:cNvPr>
          <p:cNvSpPr>
            <a:spLocks noGrp="1"/>
          </p:cNvSpPr>
          <p:nvPr>
            <p:ph type="title"/>
          </p:nvPr>
        </p:nvSpPr>
        <p:spPr/>
        <p:txBody>
          <a:bodyPr/>
          <a:lstStyle/>
          <a:p>
            <a:r>
              <a:rPr lang="it-IT" dirty="0" err="1"/>
              <a:t>LoKI</a:t>
            </a:r>
            <a:r>
              <a:rPr lang="it-IT" dirty="0"/>
              <a:t> Detector Banks</a:t>
            </a:r>
          </a:p>
        </p:txBody>
      </p:sp>
      <p:pic>
        <p:nvPicPr>
          <p:cNvPr id="3" name="Immagine 2" descr="Immagine che contiene interno, macchina, lavandino, Impianto elettrico&#10;&#10;Descrizione generata automaticamente">
            <a:extLst>
              <a:ext uri="{FF2B5EF4-FFF2-40B4-BE49-F238E27FC236}">
                <a16:creationId xmlns:a16="http://schemas.microsoft.com/office/drawing/2014/main" id="{F7B0E11F-0492-9C42-6AA2-3F99CD60F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750146"/>
            <a:ext cx="7595023" cy="5696268"/>
          </a:xfrm>
          <a:prstGeom prst="rect">
            <a:avLst/>
          </a:prstGeom>
        </p:spPr>
      </p:pic>
      <p:pic>
        <p:nvPicPr>
          <p:cNvPr id="7" name="Immagine 6" descr="Immagine che contiene ingegneria, acciaio, tubo, Impianto elettrico&#10;&#10;Descrizione generata automaticamente">
            <a:extLst>
              <a:ext uri="{FF2B5EF4-FFF2-40B4-BE49-F238E27FC236}">
                <a16:creationId xmlns:a16="http://schemas.microsoft.com/office/drawing/2014/main" id="{FAD5797D-8064-1830-C334-ACE9A3DE4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423" y="750146"/>
            <a:ext cx="4272201" cy="5696268"/>
          </a:xfrm>
          <a:prstGeom prst="rect">
            <a:avLst/>
          </a:prstGeom>
        </p:spPr>
      </p:pic>
    </p:spTree>
    <p:extLst>
      <p:ext uri="{BB962C8B-B14F-4D97-AF65-F5344CB8AC3E}">
        <p14:creationId xmlns:p14="http://schemas.microsoft.com/office/powerpoint/2010/main" val="207315758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1771</TotalTime>
  <Words>1972</Words>
  <Application>Microsoft Macintosh PowerPoint</Application>
  <PresentationFormat>Widescreen</PresentationFormat>
  <Paragraphs>514</Paragraphs>
  <Slides>39</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39</vt:i4>
      </vt:variant>
    </vt:vector>
  </HeadingPairs>
  <TitlesOfParts>
    <vt:vector size="47" baseType="lpstr">
      <vt:lpstr>Aptos</vt:lpstr>
      <vt:lpstr>Aptos Display</vt:lpstr>
      <vt:lpstr>Arial</vt:lpstr>
      <vt:lpstr>Arial Rounded MT Bold</vt:lpstr>
      <vt:lpstr>Calibri</vt:lpstr>
      <vt:lpstr>LilyUPC</vt:lpstr>
      <vt:lpstr>Lucida Grande</vt:lpstr>
      <vt:lpstr>Tema di Office</vt:lpstr>
      <vt:lpstr>PowerPoint Presentation</vt:lpstr>
      <vt:lpstr>LoKI SANS @ ESS</vt:lpstr>
      <vt:lpstr>Loki Readout pipeline</vt:lpstr>
      <vt:lpstr>LoKI Detector</vt:lpstr>
      <vt:lpstr>LoKI Detector</vt:lpstr>
      <vt:lpstr>LoKI Straw Tube Readout</vt:lpstr>
      <vt:lpstr>LoKI Straw Tube Readout</vt:lpstr>
      <vt:lpstr>LoKI Preamplfier</vt:lpstr>
      <vt:lpstr>LoKI Detector Banks</vt:lpstr>
      <vt:lpstr>Loki Detector tank</vt:lpstr>
      <vt:lpstr>Loki ADC – R5560</vt:lpstr>
      <vt:lpstr>Loki ADC – R5560</vt:lpstr>
      <vt:lpstr>R5560 - DAQ</vt:lpstr>
      <vt:lpstr>R5560 – Internal Interconnections</vt:lpstr>
      <vt:lpstr>R5560 – LOKI READOUT BANKS AND RINGS</vt:lpstr>
      <vt:lpstr>ESS READOUT INFRASTRUCTURE</vt:lpstr>
      <vt:lpstr>ESS TIMING DISTRIBUTION</vt:lpstr>
      <vt:lpstr>R5560 – CLOCK RECOVERY AND DISTRIBUTION</vt:lpstr>
      <vt:lpstr>R5560 – CLOCK RECOVERY AND DISTRIBUTION</vt:lpstr>
      <vt:lpstr>ESS TIMING DISTRIBUTION</vt:lpstr>
      <vt:lpstr>R5560 – LOKI POSITION SENSING FIRMWARE</vt:lpstr>
      <vt:lpstr>R5560 – LOKI POSITION SENSING FIRMWARE</vt:lpstr>
      <vt:lpstr>R5560 – LOKI POSITION SENSING FIRMWARE</vt:lpstr>
      <vt:lpstr>R5560 – LOKI POSITION SENSING FIRMWARE</vt:lpstr>
      <vt:lpstr>R5560 – LOKI POSITION SENSE FIRMWARE</vt:lpstr>
      <vt:lpstr>R5560 – LOKI POSITION SENSE FIRMWARE</vt:lpstr>
      <vt:lpstr>R5560 – LOKI MONITOR AND DEBUG</vt:lpstr>
      <vt:lpstr>R5560 ESS INTERFACE – DATA READOUT</vt:lpstr>
      <vt:lpstr>R5560 ESS INTERFACE – DATA READOUT</vt:lpstr>
      <vt:lpstr>R5560 ESS INTERFACE - CONTROL</vt:lpstr>
      <vt:lpstr>R5560 ESS INTERFACE - CONTROL</vt:lpstr>
      <vt:lpstr>R5560 ESS INTERFACE - TIMESTAMP</vt:lpstr>
      <vt:lpstr>ESS MASTER MODULE</vt:lpstr>
      <vt:lpstr>R5560 READOUT RACK</vt:lpstr>
      <vt:lpstr>LOKI TEST BEAM</vt:lpstr>
      <vt:lpstr>LOKI TEST BEAM</vt:lpstr>
      <vt:lpstr>LOKI TEST BEAM</vt:lpstr>
      <vt:lpstr>LOKI TEST BEAM</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Andrea Abba</dc:creator>
  <cp:lastModifiedBy>Zsuzsa Szlanyina</cp:lastModifiedBy>
  <cp:revision>19</cp:revision>
  <dcterms:created xsi:type="dcterms:W3CDTF">2024-03-24T16:14:06Z</dcterms:created>
  <dcterms:modified xsi:type="dcterms:W3CDTF">2024-09-19T12:03:15Z</dcterms:modified>
</cp:coreProperties>
</file>