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handoutMasterIdLst>
    <p:handoutMasterId r:id="rId46"/>
  </p:handoutMasterIdLst>
  <p:sldIdLst>
    <p:sldId id="292" r:id="rId3"/>
    <p:sldId id="294" r:id="rId4"/>
    <p:sldId id="366" r:id="rId5"/>
    <p:sldId id="298" r:id="rId6"/>
    <p:sldId id="375" r:id="rId7"/>
    <p:sldId id="399" r:id="rId8"/>
    <p:sldId id="300" r:id="rId9"/>
    <p:sldId id="373" r:id="rId10"/>
    <p:sldId id="395" r:id="rId11"/>
    <p:sldId id="396" r:id="rId12"/>
    <p:sldId id="397" r:id="rId13"/>
    <p:sldId id="369" r:id="rId14"/>
    <p:sldId id="410" r:id="rId15"/>
    <p:sldId id="408" r:id="rId16"/>
    <p:sldId id="406" r:id="rId17"/>
    <p:sldId id="368" r:id="rId18"/>
    <p:sldId id="370" r:id="rId19"/>
    <p:sldId id="409" r:id="rId20"/>
    <p:sldId id="313" r:id="rId21"/>
    <p:sldId id="362" r:id="rId22"/>
    <p:sldId id="363" r:id="rId23"/>
    <p:sldId id="301" r:id="rId24"/>
    <p:sldId id="400" r:id="rId25"/>
    <p:sldId id="365" r:id="rId26"/>
    <p:sldId id="401" r:id="rId27"/>
    <p:sldId id="359" r:id="rId28"/>
    <p:sldId id="389" r:id="rId29"/>
    <p:sldId id="398" r:id="rId30"/>
    <p:sldId id="393" r:id="rId31"/>
    <p:sldId id="403" r:id="rId32"/>
    <p:sldId id="404" r:id="rId33"/>
    <p:sldId id="364" r:id="rId34"/>
    <p:sldId id="402" r:id="rId35"/>
    <p:sldId id="380" r:id="rId36"/>
    <p:sldId id="381" r:id="rId37"/>
    <p:sldId id="382" r:id="rId38"/>
    <p:sldId id="378" r:id="rId39"/>
    <p:sldId id="379" r:id="rId40"/>
    <p:sldId id="367" r:id="rId41"/>
    <p:sldId id="391" r:id="rId42"/>
    <p:sldId id="392" r:id="rId43"/>
    <p:sldId id="4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Abba" initials="AA" lastIdx="1" clrIdx="0">
    <p:extLst>
      <p:ext uri="{19B8F6BF-5375-455C-9EA6-DF929625EA0E}">
        <p15:presenceInfo xmlns:p15="http://schemas.microsoft.com/office/powerpoint/2012/main" userId="9ac420c1d61844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C7"/>
    <a:srgbClr val="7F7F7F"/>
    <a:srgbClr val="5B9BD5"/>
    <a:srgbClr val="70AD47"/>
    <a:srgbClr val="294475"/>
    <a:srgbClr val="0060F3"/>
    <a:srgbClr val="1888AC"/>
    <a:srgbClr val="4E7AB5"/>
    <a:srgbClr val="467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8" autoAdjust="0"/>
    <p:restoredTop sz="86343" autoAdjust="0"/>
  </p:normalViewPr>
  <p:slideViewPr>
    <p:cSldViewPr snapToGrid="0">
      <p:cViewPr varScale="1">
        <p:scale>
          <a:sx n="96" d="100"/>
          <a:sy n="96" d="100"/>
        </p:scale>
        <p:origin x="816" y="160"/>
      </p:cViewPr>
      <p:guideLst/>
    </p:cSldViewPr>
  </p:slideViewPr>
  <p:notesTextViewPr>
    <p:cViewPr>
      <p:scale>
        <a:sx n="1" d="1"/>
        <a:sy n="1" d="1"/>
      </p:scale>
      <p:origin x="0" y="0"/>
    </p:cViewPr>
  </p:notesTextViewPr>
  <p:notesViewPr>
    <p:cSldViewPr snapToGrid="0">
      <p:cViewPr varScale="1">
        <p:scale>
          <a:sx n="196" d="100"/>
          <a:sy n="196" d="100"/>
        </p:scale>
        <p:origin x="7242"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F43846D-0010-5406-532D-D2BD9D9F58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9C80F7ED-DEE0-5D94-97B0-515B88E456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4EAA15-2187-4237-96CC-8686AD6140E2}" type="datetimeFigureOut">
              <a:rPr lang="en-GB" smtClean="0"/>
              <a:t>19/09/2024</a:t>
            </a:fld>
            <a:endParaRPr lang="en-GB"/>
          </a:p>
        </p:txBody>
      </p:sp>
      <p:sp>
        <p:nvSpPr>
          <p:cNvPr id="4" name="Segnaposto piè di pagina 3">
            <a:extLst>
              <a:ext uri="{FF2B5EF4-FFF2-40B4-BE49-F238E27FC236}">
                <a16:creationId xmlns:a16="http://schemas.microsoft.com/office/drawing/2014/main" id="{DFEEC2D4-1726-F1AF-0C03-D0FBCAB4AD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90FCBB27-D998-6EC5-B9F4-437F7D46F6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CE3613-D97D-48B4-BB4B-2883672571C7}" type="slidenum">
              <a:rPr lang="en-GB" smtClean="0"/>
              <a:t>‹#›</a:t>
            </a:fld>
            <a:endParaRPr lang="en-GB"/>
          </a:p>
        </p:txBody>
      </p:sp>
    </p:spTree>
    <p:extLst>
      <p:ext uri="{BB962C8B-B14F-4D97-AF65-F5344CB8AC3E}">
        <p14:creationId xmlns:p14="http://schemas.microsoft.com/office/powerpoint/2010/main" val="64421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6FA1D-24FD-47B5-9189-B33B7D5F1CCD}" type="datetimeFigureOut">
              <a:rPr lang="en-US" smtClean="0"/>
              <a:t>9/19/24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81C00-9FE1-4A90-A388-6A29A015A70C}" type="slidenum">
              <a:rPr lang="en-US" smtClean="0"/>
              <a:t>‹#›</a:t>
            </a:fld>
            <a:endParaRPr lang="en-US"/>
          </a:p>
        </p:txBody>
      </p:sp>
    </p:spTree>
    <p:extLst>
      <p:ext uri="{BB962C8B-B14F-4D97-AF65-F5344CB8AC3E}">
        <p14:creationId xmlns:p14="http://schemas.microsoft.com/office/powerpoint/2010/main" val="413108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Today, we're diving into the world of Sci-Compiler, an ingenious tool that's revolutionizing the way we create, manage, and deploy firmware for cutting-edge scientific research. Whether you're a physicist seeking to unravel the mysteries of the cosmos, a medical researcher on the cusp of a new discovery, or an engineer designing the next generation of detectors, Sci-Compiler is your gateway to turning complex hardware into a symphony of synchronized signals and data.</a:t>
            </a:r>
            <a:endParaRPr lang="en-US"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a:t>
            </a:fld>
            <a:endParaRPr lang="en-US" dirty="0"/>
          </a:p>
        </p:txBody>
      </p:sp>
    </p:spTree>
    <p:extLst>
      <p:ext uri="{BB962C8B-B14F-4D97-AF65-F5344CB8AC3E}">
        <p14:creationId xmlns:p14="http://schemas.microsoft.com/office/powerpoint/2010/main" val="94867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Moving forward, the reconstruction of interaction points in position-sensitive detectors is another task Sci-Compiler manages effortlessly. This capability is vital for enhancing the accuracy of spatial measurements in detectors, a cornerstone in many fields of research like neutron physics.</a:t>
            </a:r>
          </a:p>
          <a:p>
            <a:pPr algn="l"/>
            <a:r>
              <a:rPr lang="en-US" b="0" i="0" dirty="0">
                <a:effectLst/>
                <a:latin typeface="Söhne"/>
              </a:rPr>
              <a:t>Moreover, Sci-Compiler can execute real-time Fast Fourier Transform calculations with no deadtime. This feature is crucial for implementing sophisticated triggers in data acquisition systems, ensuring that no vital information is missed during measurements.</a:t>
            </a:r>
          </a:p>
          <a:p>
            <a:pPr algn="l"/>
            <a:r>
              <a:rPr lang="en-US" b="0" i="0" dirty="0">
                <a:effectLst/>
                <a:latin typeface="Söhne"/>
              </a:rPr>
              <a:t>Sci-Compiler brings to the table high-resolution time-of-flight spectroscopy and multichannel Time-to-Digital Conversion (TDC), advancing the frontiers of temporal resolution in experiments.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10</a:t>
            </a:fld>
            <a:endParaRPr lang="en-US"/>
          </a:p>
        </p:txBody>
      </p:sp>
    </p:spTree>
    <p:extLst>
      <p:ext uri="{BB962C8B-B14F-4D97-AF65-F5344CB8AC3E}">
        <p14:creationId xmlns:p14="http://schemas.microsoft.com/office/powerpoint/2010/main" val="44840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Customization is key in data processing, and Sci-Compiler stands out by enabling the implementation of any custom filter. It allows for the digital conversion of analog filters and the utilization of advanced fixed and floating-point math operations, opening doors to unprecedented data analysis techniques.</a:t>
            </a:r>
          </a:p>
          <a:p>
            <a:pPr algn="l"/>
            <a:r>
              <a:rPr lang="en-US" b="0" i="0" dirty="0">
                <a:effectLst/>
                <a:latin typeface="Söhne"/>
              </a:rPr>
              <a:t>For analog signal generation, Sci-Compiler harnesses Direct Digital Synthesis (DDS), CORDIC algorithms, or Look-Up Table based methods, providing a wide range of options for precise waveform creation.</a:t>
            </a:r>
          </a:p>
          <a:p>
            <a:pPr algn="l"/>
            <a:r>
              <a:rPr lang="en-US" b="0" i="0" dirty="0">
                <a:effectLst/>
                <a:latin typeface="Söhne"/>
              </a:rPr>
              <a:t>Lastly, the real-time calculation of signal statistical parameters is an invaluable feature of Sci-Compiler, offering immediate insights into the data's underlying statistical behaviors.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11</a:t>
            </a:fld>
            <a:endParaRPr lang="en-US"/>
          </a:p>
        </p:txBody>
      </p:sp>
    </p:spTree>
    <p:extLst>
      <p:ext uri="{BB962C8B-B14F-4D97-AF65-F5344CB8AC3E}">
        <p14:creationId xmlns:p14="http://schemas.microsoft.com/office/powerpoint/2010/main" val="11740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The European Spallation Source has strategically embraced the capabilities of the R5560 module, enhanced by the versatility of </a:t>
            </a:r>
            <a:r>
              <a:rPr lang="en-US" b="0" i="0" dirty="0" err="1">
                <a:effectLst/>
                <a:latin typeface="Söhne"/>
              </a:rPr>
              <a:t>SciCompiler</a:t>
            </a:r>
            <a:r>
              <a:rPr lang="en-US" b="0" i="0" dirty="0">
                <a:effectLst/>
                <a:latin typeface="Söhne"/>
              </a:rPr>
              <a:t>, to the data acquisition systems for a suite of their instruments. These include the likes of LOKI, BIFROST, MIRACLES, and VESPA, each a cornerstone in their exploration of neutron science.</a:t>
            </a:r>
          </a:p>
          <a:p>
            <a:pPr algn="l"/>
            <a:r>
              <a:rPr lang="en-US" b="0" i="0" dirty="0">
                <a:effectLst/>
                <a:latin typeface="Söhne"/>
              </a:rPr>
              <a:t>At the heart of this technological symphony is the R5560 with a firmware that has been tailored using </a:t>
            </a:r>
            <a:r>
              <a:rPr lang="en-US" b="0" i="0" dirty="0" err="1">
                <a:effectLst/>
                <a:latin typeface="Söhne"/>
              </a:rPr>
              <a:t>SciCompiler</a:t>
            </a:r>
            <a:r>
              <a:rPr lang="en-US" b="0" i="0" dirty="0">
                <a:effectLst/>
                <a:latin typeface="Söhne"/>
              </a:rPr>
              <a:t> to meet the intricate demands of neutron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You can see the straw tubes testing system, the digitizer rack and the validation test results on LARMOR, ISIS performed last year. </a:t>
            </a:r>
          </a:p>
          <a:p>
            <a:pPr algn="l"/>
            <a:endParaRPr lang="en-US" b="0" i="0" dirty="0">
              <a:effectLst/>
              <a:latin typeface="Söhne"/>
            </a:endParaRPr>
          </a:p>
          <a:p>
            <a:pPr algn="l"/>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12</a:t>
            </a:fld>
            <a:endParaRPr lang="en-US"/>
          </a:p>
        </p:txBody>
      </p:sp>
    </p:spTree>
    <p:extLst>
      <p:ext uri="{BB962C8B-B14F-4D97-AF65-F5344CB8AC3E}">
        <p14:creationId xmlns:p14="http://schemas.microsoft.com/office/powerpoint/2010/main" val="34909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The European Spallation Source has strategically embraced the capabilities of the R5560 module, enhanced by the versatility of </a:t>
            </a:r>
            <a:r>
              <a:rPr lang="en-US" b="0" i="0" dirty="0" err="1">
                <a:effectLst/>
                <a:latin typeface="Söhne"/>
              </a:rPr>
              <a:t>SciCompiler</a:t>
            </a:r>
            <a:r>
              <a:rPr lang="en-US" b="0" i="0" dirty="0">
                <a:effectLst/>
                <a:latin typeface="Söhne"/>
              </a:rPr>
              <a:t>, to the data acquisition systems for a suite of their instruments. These include the likes of LOKI, BIFROST, MIRACLES, and VESPA, each a cornerstone in their exploration of neutron science.</a:t>
            </a:r>
          </a:p>
          <a:p>
            <a:pPr algn="l"/>
            <a:r>
              <a:rPr lang="en-US" b="0" i="0" dirty="0">
                <a:effectLst/>
                <a:latin typeface="Söhne"/>
              </a:rPr>
              <a:t>At the heart of this technological symphony is the R5560 with a firmware that has been tailored using </a:t>
            </a:r>
            <a:r>
              <a:rPr lang="en-US" b="0" i="0" dirty="0" err="1">
                <a:effectLst/>
                <a:latin typeface="Söhne"/>
              </a:rPr>
              <a:t>SciCompiler</a:t>
            </a:r>
            <a:r>
              <a:rPr lang="en-US" b="0" i="0" dirty="0">
                <a:effectLst/>
                <a:latin typeface="Söhne"/>
              </a:rPr>
              <a:t> to meet the intricate demands of neutron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You can see the straw tubes testing system, the digitizer rack and the validation test results on LARMOR, ISIS performed last year. </a:t>
            </a:r>
          </a:p>
          <a:p>
            <a:pPr algn="l"/>
            <a:endParaRPr lang="en-US" b="0" i="0" dirty="0">
              <a:effectLst/>
              <a:latin typeface="Söhne"/>
            </a:endParaRPr>
          </a:p>
          <a:p>
            <a:pPr algn="l"/>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13</a:t>
            </a:fld>
            <a:endParaRPr lang="en-US"/>
          </a:p>
        </p:txBody>
      </p:sp>
    </p:spTree>
    <p:extLst>
      <p:ext uri="{BB962C8B-B14F-4D97-AF65-F5344CB8AC3E}">
        <p14:creationId xmlns:p14="http://schemas.microsoft.com/office/powerpoint/2010/main" val="137555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4000" b="0" i="0" dirty="0">
                <a:effectLst/>
                <a:latin typeface="Söhne"/>
              </a:rPr>
              <a:t>Let's pivot to practical, real-world applications where </a:t>
            </a:r>
            <a:r>
              <a:rPr lang="en-US" sz="4000" b="0" i="0" dirty="0" err="1">
                <a:effectLst/>
                <a:latin typeface="Söhne"/>
              </a:rPr>
              <a:t>SciCompiler</a:t>
            </a:r>
            <a:r>
              <a:rPr lang="en-US" sz="4000" b="0" i="0" dirty="0">
                <a:effectLst/>
                <a:latin typeface="Söhne"/>
              </a:rPr>
              <a:t> has been utilized effectively. A prime example is '</a:t>
            </a:r>
            <a:r>
              <a:rPr lang="en-US" sz="4000" b="0" i="0" dirty="0" err="1">
                <a:effectLst/>
                <a:latin typeface="Söhne"/>
              </a:rPr>
              <a:t>Ardesia</a:t>
            </a:r>
            <a:r>
              <a:rPr lang="en-US" sz="4000" b="0" i="0" dirty="0">
                <a:effectLst/>
                <a:latin typeface="Söhne"/>
              </a:rPr>
              <a:t>', an X-ray spectrometer developed by the </a:t>
            </a:r>
            <a:r>
              <a:rPr lang="en-US" sz="4000" b="0" i="0" dirty="0" err="1">
                <a:effectLst/>
                <a:latin typeface="Söhne"/>
              </a:rPr>
              <a:t>Politecnico</a:t>
            </a:r>
            <a:r>
              <a:rPr lang="en-US" sz="4000" b="0" i="0" dirty="0">
                <a:effectLst/>
                <a:latin typeface="Söhne"/>
              </a:rPr>
              <a:t> di Milano. Leveraging </a:t>
            </a:r>
            <a:r>
              <a:rPr lang="en-US" sz="4000" b="0" i="0" dirty="0" err="1">
                <a:effectLst/>
                <a:latin typeface="Söhne"/>
              </a:rPr>
              <a:t>SciCompiler</a:t>
            </a:r>
            <a:r>
              <a:rPr lang="en-US" sz="4000" b="0" i="0" dirty="0">
                <a:effectLst/>
                <a:latin typeface="Söhne"/>
              </a:rPr>
              <a:t>, the team was able to develop firmware capable of high-rate X-ray spectroscopy.</a:t>
            </a:r>
          </a:p>
          <a:p>
            <a:pPr algn="l"/>
            <a:r>
              <a:rPr lang="en-US" sz="4000" b="0" i="0" dirty="0">
                <a:effectLst/>
                <a:latin typeface="Söhne"/>
              </a:rPr>
              <a:t>The instrument at the core of these tests was the DT5560. This particular hardware was chosen for its compatibility and ability to handle the demands of high-rate data acquisition. The firmware developed via </a:t>
            </a:r>
            <a:r>
              <a:rPr lang="en-US" sz="4000" b="0" i="0" dirty="0" err="1">
                <a:effectLst/>
                <a:latin typeface="Söhne"/>
              </a:rPr>
              <a:t>SciCompiler</a:t>
            </a:r>
            <a:r>
              <a:rPr lang="en-US" sz="4000" b="0" i="0" dirty="0">
                <a:effectLst/>
                <a:latin typeface="Söhne"/>
              </a:rPr>
              <a:t> for the DT5560 demonstrated remarkable performance: </a:t>
            </a:r>
            <a:r>
              <a:rPr lang="en-US" sz="5400" b="0" i="0" dirty="0">
                <a:solidFill>
                  <a:srgbClr val="ECECF1"/>
                </a:solidFill>
                <a:effectLst/>
                <a:latin typeface="Söhne"/>
              </a:rPr>
              <a:t>the system was tested to nearly 2.7 million counts per second; despite these high count rates, the spectrometer maintained a good resolution and a deadtime near to 0.</a:t>
            </a:r>
          </a:p>
          <a:p>
            <a:pPr algn="l"/>
            <a:endParaRPr lang="en-US" sz="4000" b="0" i="0" dirty="0">
              <a:effectLst/>
              <a:latin typeface="Söhne"/>
            </a:endParaRPr>
          </a:p>
          <a:p>
            <a:endParaRPr lang="it-IT" sz="280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14</a:t>
            </a:fld>
            <a:endParaRPr lang="en-US"/>
          </a:p>
        </p:txBody>
      </p:sp>
    </p:spTree>
    <p:extLst>
      <p:ext uri="{BB962C8B-B14F-4D97-AF65-F5344CB8AC3E}">
        <p14:creationId xmlns:p14="http://schemas.microsoft.com/office/powerpoint/2010/main" val="272102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4000" b="0" i="0" dirty="0">
                <a:effectLst/>
                <a:latin typeface="Söhne"/>
              </a:rPr>
              <a:t>Let's pivot to practical, real-world applications where </a:t>
            </a:r>
            <a:r>
              <a:rPr lang="en-US" sz="4000" b="0" i="0" dirty="0" err="1">
                <a:effectLst/>
                <a:latin typeface="Söhne"/>
              </a:rPr>
              <a:t>SciCompiler</a:t>
            </a:r>
            <a:r>
              <a:rPr lang="en-US" sz="4000" b="0" i="0" dirty="0">
                <a:effectLst/>
                <a:latin typeface="Söhne"/>
              </a:rPr>
              <a:t> has been utilized effectively. A prime example is '</a:t>
            </a:r>
            <a:r>
              <a:rPr lang="en-US" sz="4000" b="0" i="0" dirty="0" err="1">
                <a:effectLst/>
                <a:latin typeface="Söhne"/>
              </a:rPr>
              <a:t>Ardesia</a:t>
            </a:r>
            <a:r>
              <a:rPr lang="en-US" sz="4000" b="0" i="0" dirty="0">
                <a:effectLst/>
                <a:latin typeface="Söhne"/>
              </a:rPr>
              <a:t>', an X-ray spectrometer developed by the </a:t>
            </a:r>
            <a:r>
              <a:rPr lang="en-US" sz="4000" b="0" i="0" dirty="0" err="1">
                <a:effectLst/>
                <a:latin typeface="Söhne"/>
              </a:rPr>
              <a:t>Politecnico</a:t>
            </a:r>
            <a:r>
              <a:rPr lang="en-US" sz="4000" b="0" i="0" dirty="0">
                <a:effectLst/>
                <a:latin typeface="Söhne"/>
              </a:rPr>
              <a:t> di Milano. Leveraging </a:t>
            </a:r>
            <a:r>
              <a:rPr lang="en-US" sz="4000" b="0" i="0" dirty="0" err="1">
                <a:effectLst/>
                <a:latin typeface="Söhne"/>
              </a:rPr>
              <a:t>SciCompiler</a:t>
            </a:r>
            <a:r>
              <a:rPr lang="en-US" sz="4000" b="0" i="0" dirty="0">
                <a:effectLst/>
                <a:latin typeface="Söhne"/>
              </a:rPr>
              <a:t>, the team was able to develop firmware capable of high-rate X-ray spectroscopy.</a:t>
            </a:r>
          </a:p>
          <a:p>
            <a:pPr algn="l"/>
            <a:r>
              <a:rPr lang="en-US" sz="4000" b="0" i="0" dirty="0">
                <a:effectLst/>
                <a:latin typeface="Söhne"/>
              </a:rPr>
              <a:t>The instrument at the core of these tests was the DT5560. This particular hardware was chosen for its compatibility and ability to handle the demands of high-rate data acquisition. The firmware developed via </a:t>
            </a:r>
            <a:r>
              <a:rPr lang="en-US" sz="4000" b="0" i="0" dirty="0" err="1">
                <a:effectLst/>
                <a:latin typeface="Söhne"/>
              </a:rPr>
              <a:t>SciCompiler</a:t>
            </a:r>
            <a:r>
              <a:rPr lang="en-US" sz="4000" b="0" i="0" dirty="0">
                <a:effectLst/>
                <a:latin typeface="Söhne"/>
              </a:rPr>
              <a:t> for the DT5560 demonstrated remarkable performance: </a:t>
            </a:r>
            <a:r>
              <a:rPr lang="en-US" sz="5400" b="0" i="0" dirty="0">
                <a:solidFill>
                  <a:srgbClr val="ECECF1"/>
                </a:solidFill>
                <a:effectLst/>
                <a:latin typeface="Söhne"/>
              </a:rPr>
              <a:t>the system was tested to nearly 2.7 million counts per second; despite these high count rates, the spectrometer maintained a good resolution and a deadtime near to 0.</a:t>
            </a:r>
          </a:p>
          <a:p>
            <a:pPr algn="l"/>
            <a:endParaRPr lang="en-US" sz="4000" b="0" i="0" dirty="0">
              <a:effectLst/>
              <a:latin typeface="Söhne"/>
            </a:endParaRPr>
          </a:p>
          <a:p>
            <a:endParaRPr lang="it-IT" sz="280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15</a:t>
            </a:fld>
            <a:endParaRPr lang="en-US"/>
          </a:p>
        </p:txBody>
      </p:sp>
    </p:spTree>
    <p:extLst>
      <p:ext uri="{BB962C8B-B14F-4D97-AF65-F5344CB8AC3E}">
        <p14:creationId xmlns:p14="http://schemas.microsoft.com/office/powerpoint/2010/main" val="401909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At </a:t>
            </a:r>
            <a:r>
              <a:rPr lang="en-US" noProof="0" dirty="0" err="1"/>
              <a:t>Nikhef</a:t>
            </a:r>
            <a:r>
              <a:rPr lang="en-US" noProof="0" dirty="0"/>
              <a:t> prof Auke </a:t>
            </a:r>
            <a:r>
              <a:rPr lang="en-US" noProof="0" dirty="0" err="1"/>
              <a:t>Colijn</a:t>
            </a:r>
            <a:r>
              <a:rPr lang="en-US" noProof="0" dirty="0"/>
              <a:t>, is using the Digital Constant Fraction Discrimination IP of </a:t>
            </a:r>
            <a:r>
              <a:rPr lang="en-US" noProof="0" dirty="0" err="1"/>
              <a:t>SciCompiler</a:t>
            </a:r>
            <a:r>
              <a:rPr lang="en-US" noProof="0" dirty="0"/>
              <a:t> implements sub-ns time of flight measurement of in-coincidence events.</a:t>
            </a:r>
          </a:p>
        </p:txBody>
      </p:sp>
      <p:sp>
        <p:nvSpPr>
          <p:cNvPr id="4" name="Segnaposto numero diapositiva 3"/>
          <p:cNvSpPr>
            <a:spLocks noGrp="1"/>
          </p:cNvSpPr>
          <p:nvPr>
            <p:ph type="sldNum" sz="quarter" idx="10"/>
          </p:nvPr>
        </p:nvSpPr>
        <p:spPr/>
        <p:txBody>
          <a:bodyPr/>
          <a:lstStyle/>
          <a:p>
            <a:fld id="{70581C00-9FE1-4A90-A388-6A29A015A70C}" type="slidenum">
              <a:rPr lang="en-US" smtClean="0"/>
              <a:t>16</a:t>
            </a:fld>
            <a:endParaRPr lang="en-US"/>
          </a:p>
        </p:txBody>
      </p:sp>
    </p:spTree>
    <p:extLst>
      <p:ext uri="{BB962C8B-B14F-4D97-AF65-F5344CB8AC3E}">
        <p14:creationId xmlns:p14="http://schemas.microsoft.com/office/powerpoint/2010/main" val="392771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p:cNvSpPr>
            <a:spLocks noGrp="1"/>
          </p:cNvSpPr>
          <p:nvPr>
            <p:ph type="sldNum" sz="quarter" idx="10"/>
          </p:nvPr>
        </p:nvSpPr>
        <p:spPr/>
        <p:txBody>
          <a:bodyPr/>
          <a:lstStyle/>
          <a:p>
            <a:fld id="{70581C00-9FE1-4A90-A388-6A29A015A70C}" type="slidenum">
              <a:rPr lang="en-US" smtClean="0"/>
              <a:t>17</a:t>
            </a:fld>
            <a:endParaRPr lang="en-US"/>
          </a:p>
        </p:txBody>
      </p:sp>
    </p:spTree>
    <p:extLst>
      <p:ext uri="{BB962C8B-B14F-4D97-AF65-F5344CB8AC3E}">
        <p14:creationId xmlns:p14="http://schemas.microsoft.com/office/powerpoint/2010/main" val="367692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rtl="0" latinLnBrk="0">
              <a:spcBef>
                <a:spcPts val="0"/>
              </a:spcBef>
              <a:spcAft>
                <a:spcPts val="0"/>
              </a:spcAft>
            </a:pPr>
            <a:r>
              <a:rPr lang="en-US" sz="1800" dirty="0" err="1">
                <a:solidFill>
                  <a:srgbClr val="000000"/>
                </a:solidFill>
                <a:effectLst/>
                <a:latin typeface="Calibri" panose="020F0502020204030204" pitchFamily="34" charset="0"/>
              </a:rPr>
              <a:t>SciCompiler</a:t>
            </a:r>
            <a:r>
              <a:rPr lang="en-US" sz="1800" dirty="0">
                <a:solidFill>
                  <a:srgbClr val="000000"/>
                </a:solidFill>
                <a:effectLst/>
                <a:latin typeface="Calibri" panose="020F0502020204030204" pitchFamily="34" charset="0"/>
              </a:rPr>
              <a:t> has been used by IRSN to readout He3 position sense tubes to estimate in real-time neutron interaction point using center of mass algorithm calculated on the signal amplitude on the two sides of the tubes.</a:t>
            </a:r>
            <a:endParaRPr lang="en-US" dirty="0">
              <a:effectLst/>
            </a:endParaRPr>
          </a:p>
        </p:txBody>
      </p:sp>
      <p:sp>
        <p:nvSpPr>
          <p:cNvPr id="4" name="Segnaposto numero diapositiva 3"/>
          <p:cNvSpPr>
            <a:spLocks noGrp="1"/>
          </p:cNvSpPr>
          <p:nvPr>
            <p:ph type="sldNum" sz="quarter" idx="10"/>
          </p:nvPr>
        </p:nvSpPr>
        <p:spPr/>
        <p:txBody>
          <a:bodyPr/>
          <a:lstStyle/>
          <a:p>
            <a:fld id="{70581C00-9FE1-4A90-A388-6A29A015A70C}" type="slidenum">
              <a:rPr lang="en-US" smtClean="0"/>
              <a:t>18</a:t>
            </a:fld>
            <a:endParaRPr lang="en-US"/>
          </a:p>
        </p:txBody>
      </p:sp>
    </p:spTree>
    <p:extLst>
      <p:ext uri="{BB962C8B-B14F-4D97-AF65-F5344CB8AC3E}">
        <p14:creationId xmlns:p14="http://schemas.microsoft.com/office/powerpoint/2010/main" val="91585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A very clear graphical interface allows to pick virtual instruments from the catalog</a:t>
            </a:r>
          </a:p>
        </p:txBody>
      </p:sp>
      <p:sp>
        <p:nvSpPr>
          <p:cNvPr id="4" name="Segnaposto numero diapositiva 3"/>
          <p:cNvSpPr>
            <a:spLocks noGrp="1"/>
          </p:cNvSpPr>
          <p:nvPr>
            <p:ph type="sldNum" sz="quarter" idx="10"/>
          </p:nvPr>
        </p:nvSpPr>
        <p:spPr/>
        <p:txBody>
          <a:bodyPr/>
          <a:lstStyle/>
          <a:p>
            <a:fld id="{70581C00-9FE1-4A90-A388-6A29A015A70C}" type="slidenum">
              <a:rPr lang="en-US" smtClean="0"/>
              <a:t>19</a:t>
            </a:fld>
            <a:endParaRPr lang="en-US"/>
          </a:p>
        </p:txBody>
      </p:sp>
    </p:spTree>
    <p:extLst>
      <p:ext uri="{BB962C8B-B14F-4D97-AF65-F5344CB8AC3E}">
        <p14:creationId xmlns:p14="http://schemas.microsoft.com/office/powerpoint/2010/main" val="25562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In the last 60 years of physics experiments traditional solution to implement trigger logic and readout systems involve the usage of several function specific modules connected each other with cables. The system function is indeed defined by the kind of module used  (for coincidence, delay, digitizer, oscilloscope, </a:t>
            </a:r>
            <a:r>
              <a:rPr lang="en-US" noProof="0" dirty="0" err="1"/>
              <a:t>tdc</a:t>
            </a:r>
            <a:r>
              <a:rPr lang="en-US" noProof="0" dirty="0"/>
              <a:t>) and the way they are interconnected. The large number of cables and the vendor specific module configuration made quite complex the debug and maintaining of complex system with a large number of channels </a:t>
            </a:r>
          </a:p>
        </p:txBody>
      </p:sp>
      <p:sp>
        <p:nvSpPr>
          <p:cNvPr id="4" name="Segnaposto numero diapositiva 3"/>
          <p:cNvSpPr>
            <a:spLocks noGrp="1"/>
          </p:cNvSpPr>
          <p:nvPr>
            <p:ph type="sldNum" sz="quarter" idx="10"/>
          </p:nvPr>
        </p:nvSpPr>
        <p:spPr/>
        <p:txBody>
          <a:bodyPr/>
          <a:lstStyle/>
          <a:p>
            <a:fld id="{70581C00-9FE1-4A90-A388-6A29A015A70C}" type="slidenum">
              <a:rPr lang="en-US" smtClean="0"/>
              <a:t>2</a:t>
            </a:fld>
            <a:endParaRPr lang="en-US"/>
          </a:p>
        </p:txBody>
      </p:sp>
    </p:spTree>
    <p:extLst>
      <p:ext uri="{BB962C8B-B14F-4D97-AF65-F5344CB8AC3E}">
        <p14:creationId xmlns:p14="http://schemas.microsoft.com/office/powerpoint/2010/main" val="3848423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place and connect in the block diagram area</a:t>
            </a:r>
          </a:p>
        </p:txBody>
      </p:sp>
      <p:sp>
        <p:nvSpPr>
          <p:cNvPr id="4" name="Segnaposto numero diapositiva 3"/>
          <p:cNvSpPr>
            <a:spLocks noGrp="1"/>
          </p:cNvSpPr>
          <p:nvPr>
            <p:ph type="sldNum" sz="quarter" idx="10"/>
          </p:nvPr>
        </p:nvSpPr>
        <p:spPr/>
        <p:txBody>
          <a:bodyPr/>
          <a:lstStyle/>
          <a:p>
            <a:fld id="{70581C00-9FE1-4A90-A388-6A29A015A70C}" type="slidenum">
              <a:rPr lang="en-US" smtClean="0"/>
              <a:t>20</a:t>
            </a:fld>
            <a:endParaRPr lang="en-US"/>
          </a:p>
        </p:txBody>
      </p:sp>
    </p:spTree>
    <p:extLst>
      <p:ext uri="{BB962C8B-B14F-4D97-AF65-F5344CB8AC3E}">
        <p14:creationId xmlns:p14="http://schemas.microsoft.com/office/powerpoint/2010/main" val="2325037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boasts a user-friendly graphical interface that enables users to effortlessly select virtual instruments from an extensive catalog, and then place and interconnect them within a block diagram workspace. Comprehensive online support is readily available, offering detailed guidance for all the virtual instruments</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21</a:t>
            </a:fld>
            <a:endParaRPr lang="en-US"/>
          </a:p>
        </p:txBody>
      </p:sp>
    </p:spTree>
    <p:extLst>
      <p:ext uri="{BB962C8B-B14F-4D97-AF65-F5344CB8AC3E}">
        <p14:creationId xmlns:p14="http://schemas.microsoft.com/office/powerpoint/2010/main" val="4184642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In this demonstration, we capture and digitize the analog signal emanating from a scintillator-coupled Photomultiplier Tube (PMT). This signal is then processed through a Pulse Height Analysis (PHA) chain that is based on a trapezoidal filter. The purpose of this sophisticated processing chain is to compute the energy spectrum in real-time.</a:t>
            </a:r>
          </a:p>
          <a:p>
            <a:pPr algn="l"/>
            <a:r>
              <a:rPr lang="en-US" b="0" i="0" dirty="0">
                <a:effectLst/>
                <a:latin typeface="Söhne"/>
              </a:rPr>
              <a:t>The processing sequence consists of several key components: the trigger, the trapezoidal filter, the flat-top sampler, and the spectrum calculator.</a:t>
            </a:r>
          </a:p>
        </p:txBody>
      </p:sp>
      <p:sp>
        <p:nvSpPr>
          <p:cNvPr id="4" name="Segnaposto numero diapositiva 3"/>
          <p:cNvSpPr>
            <a:spLocks noGrp="1"/>
          </p:cNvSpPr>
          <p:nvPr>
            <p:ph type="sldNum" sz="quarter" idx="10"/>
          </p:nvPr>
        </p:nvSpPr>
        <p:spPr/>
        <p:txBody>
          <a:bodyPr/>
          <a:lstStyle/>
          <a:p>
            <a:fld id="{70581C00-9FE1-4A90-A388-6A29A015A70C}" type="slidenum">
              <a:rPr lang="en-US" smtClean="0"/>
              <a:t>22</a:t>
            </a:fld>
            <a:endParaRPr lang="en-US"/>
          </a:p>
        </p:txBody>
      </p:sp>
    </p:spTree>
    <p:extLst>
      <p:ext uri="{BB962C8B-B14F-4D97-AF65-F5344CB8AC3E}">
        <p14:creationId xmlns:p14="http://schemas.microsoft.com/office/powerpoint/2010/main" val="2450067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Let's clarify the division of the firmware in each open hardware card. The firmware is partitioned into two primary components: the framework and the processing logic.</a:t>
            </a:r>
          </a:p>
          <a:p>
            <a:pPr algn="l"/>
            <a:r>
              <a:rPr lang="en-US" b="0" i="0" dirty="0">
                <a:effectLst/>
                <a:latin typeface="Söhne"/>
              </a:rPr>
              <a:t>The framework acts as the backbone of the card, expertly handling the ADC and D to A, signal acquisition for both analog and digital inputs, memory management, and communication. It supports various communication protocols such as Ethernet, USB, or optical links, showcasing its versatile connectivity options.</a:t>
            </a:r>
          </a:p>
          <a:p>
            <a:pPr algn="l"/>
            <a:r>
              <a:rPr lang="en-US" b="0" i="0" dirty="0">
                <a:effectLst/>
                <a:latin typeface="Söhne"/>
              </a:rPr>
              <a:t>In essence, the framework is designed to manage the entire board seamlessly and transparently from the user's perspective. Users are not burdened with the intricacies of framework configuration; instead, they can dedicate their focus entirely to the development of their unique processing algorithms within the processing logic component.</a:t>
            </a:r>
          </a:p>
          <a:p>
            <a:pPr algn="l"/>
            <a:r>
              <a:rPr lang="en-US" b="0" i="0" dirty="0">
                <a:effectLst/>
                <a:latin typeface="Söhne"/>
              </a:rPr>
              <a:t>This is where Sci-Compiler steps in. It intelligently molds the framework to conform to the user's block diagram design. By doing so, Sci-Compiler bridges the gap between complex hardware management and the user's need for a tailored processing logic. It ensures that the user's algorithm is perfectly integrated within the hardware, functioning optimally within the predefined system architecture.</a:t>
            </a:r>
          </a:p>
          <a:p>
            <a:pPr algn="l"/>
            <a:r>
              <a:rPr lang="en-US" b="0" i="0" dirty="0">
                <a:effectLst/>
                <a:latin typeface="Söhne"/>
              </a:rPr>
              <a:t>This division not only optimizes the development workflow but also significantly reduces the time from concept to deployment, making it an efficient tool for innovators and researchers alike.</a:t>
            </a:r>
          </a:p>
          <a:p>
            <a:br>
              <a:rPr lang="en-US" dirty="0"/>
            </a:br>
            <a:endParaRPr lang="it-IT"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23</a:t>
            </a:fld>
            <a:endParaRPr lang="en-US"/>
          </a:p>
        </p:txBody>
      </p:sp>
    </p:spTree>
    <p:extLst>
      <p:ext uri="{BB962C8B-B14F-4D97-AF65-F5344CB8AC3E}">
        <p14:creationId xmlns:p14="http://schemas.microsoft.com/office/powerpoint/2010/main" val="818231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Each time a user places an object on the block diagram—be it a register, an oscilloscope, a list, or a spectrum—that has an endpoint capable of being read from or written to, Sci-Compiler takes a crucial step. It dynamically allocates an address space within the framework for this endpoint, effectively bridging the object to the internal local bus of the instrument.</a:t>
            </a:r>
          </a:p>
          <a:p>
            <a:pPr algn="l"/>
            <a:r>
              <a:rPr lang="en-US" b="0" i="0" dirty="0">
                <a:effectLst/>
                <a:latin typeface="Söhne"/>
              </a:rPr>
              <a:t>The software and readout libraries operating on the acquisition computer can then address each endpoint. This can be done using either the direct address or the name of the endpoint, allowing for the necessary operations to interact with the object. This level of integration simplifies the interaction, making it user-friendly and highly efficient.</a:t>
            </a:r>
          </a:p>
          <a:p>
            <a:pPr algn="l"/>
            <a:r>
              <a:rPr lang="en-US" b="0" i="0" dirty="0">
                <a:effectLst/>
                <a:latin typeface="Söhne"/>
              </a:rPr>
              <a:t>In practice, this means that users can focus on the higher-level aspects of their design, without getting entangled in the low-level details of memory management and bus communication. Sci-Compiler does the heavy lifting, ensuring each component is accessible and controllable as intended.</a:t>
            </a:r>
          </a:p>
        </p:txBody>
      </p:sp>
      <p:sp>
        <p:nvSpPr>
          <p:cNvPr id="4" name="Segnaposto numero diapositiva 3"/>
          <p:cNvSpPr>
            <a:spLocks noGrp="1"/>
          </p:cNvSpPr>
          <p:nvPr>
            <p:ph type="sldNum" sz="quarter" idx="10"/>
          </p:nvPr>
        </p:nvSpPr>
        <p:spPr/>
        <p:txBody>
          <a:bodyPr/>
          <a:lstStyle/>
          <a:p>
            <a:fld id="{70581C00-9FE1-4A90-A388-6A29A015A70C}" type="slidenum">
              <a:rPr lang="en-US" smtClean="0"/>
              <a:t>24</a:t>
            </a:fld>
            <a:endParaRPr lang="en-US"/>
          </a:p>
        </p:txBody>
      </p:sp>
    </p:spTree>
    <p:extLst>
      <p:ext uri="{BB962C8B-B14F-4D97-AF65-F5344CB8AC3E}">
        <p14:creationId xmlns:p14="http://schemas.microsoft.com/office/powerpoint/2010/main" val="3014228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Sci-Compiler is a comprehensive suite composed of three interrelated tools, each serving a pivotal role in the workflow of firmware generation and data acquisition.</a:t>
            </a:r>
          </a:p>
          <a:p>
            <a:pPr algn="l"/>
            <a:r>
              <a:rPr lang="en-US" b="0" i="0" dirty="0">
                <a:effectLst/>
                <a:latin typeface="Söhne"/>
              </a:rPr>
              <a:t>First, we have the </a:t>
            </a:r>
            <a:r>
              <a:rPr lang="en-US" b="0" i="0" dirty="0" err="1">
                <a:effectLst/>
                <a:latin typeface="Söhne"/>
              </a:rPr>
              <a:t>SciCompiler</a:t>
            </a:r>
            <a:r>
              <a:rPr lang="en-US" b="0" i="0" dirty="0">
                <a:effectLst/>
                <a:latin typeface="Söhne"/>
              </a:rPr>
              <a:t> itself. This is the core engine where the design and generation of firmware take place transforming your block diagrams into real, executable firmware for your hardware.</a:t>
            </a:r>
          </a:p>
          <a:p>
            <a:pPr algn="l"/>
            <a:r>
              <a:rPr lang="en-US" b="0" i="0" dirty="0">
                <a:effectLst/>
                <a:latin typeface="Söhne"/>
              </a:rPr>
              <a:t>Next in our toolkit is the Resource Explorer. Consider this the diagnostician of the suite. The Resource Explorer is instrumental during the debugging phase</a:t>
            </a:r>
          </a:p>
          <a:p>
            <a:pPr algn="l"/>
            <a:r>
              <a:rPr lang="en-US" b="0" i="0" dirty="0">
                <a:effectLst/>
                <a:latin typeface="Söhne"/>
              </a:rPr>
              <a:t>Lastly, </a:t>
            </a:r>
            <a:r>
              <a:rPr lang="en-US" b="0" i="0" dirty="0" err="1">
                <a:effectLst/>
                <a:latin typeface="Söhne"/>
              </a:rPr>
              <a:t>SciSDK</a:t>
            </a:r>
            <a:r>
              <a:rPr lang="en-US" b="0" i="0" dirty="0">
                <a:effectLst/>
                <a:latin typeface="Söhne"/>
              </a:rPr>
              <a:t>, which stands for Sci-Compiler Software Development Kit. This library is essential for data readout</a:t>
            </a:r>
          </a:p>
          <a:p>
            <a:endParaRPr lang="it-IT"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25</a:t>
            </a:fld>
            <a:endParaRPr lang="en-US"/>
          </a:p>
        </p:txBody>
      </p:sp>
    </p:spTree>
    <p:extLst>
      <p:ext uri="{BB962C8B-B14F-4D97-AF65-F5344CB8AC3E}">
        <p14:creationId xmlns:p14="http://schemas.microsoft.com/office/powerpoint/2010/main" val="235361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Turning our attention to the Resource Explorer, this is a simply graphical software that serves as the window into the firmware's soul. With its intuitive graphical user interface, the Resource Explorer enumerates all the endpoints embedded within the firmware. The true power of the Resource Explorer lies in its ability to interact with these endpoints. Whether it's performing a readout of data or configuring settings, all of this can be done directly within the interface. And the most striking feature? All this functionality is at your fingertips without writing a single line of code.</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26</a:t>
            </a:fld>
            <a:endParaRPr lang="en-US"/>
          </a:p>
        </p:txBody>
      </p:sp>
    </p:spTree>
    <p:extLst>
      <p:ext uri="{BB962C8B-B14F-4D97-AF65-F5344CB8AC3E}">
        <p14:creationId xmlns:p14="http://schemas.microsoft.com/office/powerpoint/2010/main" val="2321083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On new instruments a web interface readout software is available. This interface allows to readout the date from the firmware directly from the instrument without using any external software. The web interface graphical layout automatically adapt itself to the firmware structure, creating a functional UI for the custom firmware</a:t>
            </a:r>
          </a:p>
        </p:txBody>
      </p:sp>
      <p:sp>
        <p:nvSpPr>
          <p:cNvPr id="4" name="Segnaposto numero diapositiva 3"/>
          <p:cNvSpPr>
            <a:spLocks noGrp="1"/>
          </p:cNvSpPr>
          <p:nvPr>
            <p:ph type="sldNum" sz="quarter" idx="10"/>
          </p:nvPr>
        </p:nvSpPr>
        <p:spPr/>
        <p:txBody>
          <a:bodyPr/>
          <a:lstStyle/>
          <a:p>
            <a:fld id="{70581C00-9FE1-4A90-A388-6A29A015A70C}" type="slidenum">
              <a:rPr lang="en-US" smtClean="0"/>
              <a:t>27</a:t>
            </a:fld>
            <a:endParaRPr lang="en-US"/>
          </a:p>
        </p:txBody>
      </p:sp>
    </p:spTree>
    <p:extLst>
      <p:ext uri="{BB962C8B-B14F-4D97-AF65-F5344CB8AC3E}">
        <p14:creationId xmlns:p14="http://schemas.microsoft.com/office/powerpoint/2010/main" val="1276542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SciSDK</a:t>
            </a:r>
            <a:r>
              <a:rPr lang="en-US" b="0" i="0" dirty="0">
                <a:effectLst/>
                <a:latin typeface="Söhne"/>
              </a:rPr>
              <a:t> stands as the gateway for data acquisition from all compatible open hardware boards. This library is a testament to the open-source community, as it is freely available on GitHub for anyone to use, modify, and distribute.</a:t>
            </a:r>
          </a:p>
          <a:p>
            <a:pPr algn="l"/>
            <a:r>
              <a:rPr lang="en-US" b="0" i="0" dirty="0">
                <a:effectLst/>
                <a:latin typeface="Söhne"/>
              </a:rPr>
              <a:t>The accessibility of </a:t>
            </a:r>
            <a:r>
              <a:rPr lang="en-US" b="0" i="0" dirty="0" err="1">
                <a:effectLst/>
                <a:latin typeface="Söhne"/>
              </a:rPr>
              <a:t>SciSDK</a:t>
            </a:r>
            <a:r>
              <a:rPr lang="en-US" b="0" i="0" dirty="0">
                <a:effectLst/>
                <a:latin typeface="Söhne"/>
              </a:rPr>
              <a:t> is one of its strongest features. It is cross-platform, with availability for both Windows and Linux systems. Runs event on Raspberry PI. For Windows users, it is distributed as compiled binaries in the form of releases on GitHub. Linux users, specifically those using Ubuntu, can conveniently install it via the apt package manager.</a:t>
            </a:r>
          </a:p>
          <a:p>
            <a:pPr algn="l"/>
            <a:r>
              <a:rPr lang="en-US" b="0" i="0" dirty="0">
                <a:effectLst/>
                <a:latin typeface="Söhne"/>
              </a:rPr>
              <a:t>In Python, a wrapper for the library is provided on </a:t>
            </a:r>
            <a:r>
              <a:rPr lang="en-US" b="0" i="0" dirty="0" err="1">
                <a:effectLst/>
                <a:latin typeface="Söhne"/>
              </a:rPr>
              <a:t>PyPI</a:t>
            </a:r>
            <a:r>
              <a:rPr lang="en-US" b="0" i="0" dirty="0">
                <a:effectLst/>
                <a:latin typeface="Söhne"/>
              </a:rPr>
              <a:t>, ensuring easy integration into Python projects. Similarly, Node.js users can find the package on </a:t>
            </a:r>
            <a:r>
              <a:rPr lang="en-US" b="0" i="0" dirty="0" err="1">
                <a:effectLst/>
                <a:latin typeface="Söhne"/>
              </a:rPr>
              <a:t>npm</a:t>
            </a:r>
            <a:r>
              <a:rPr lang="en-US" b="0" i="0" dirty="0">
                <a:effectLst/>
                <a:latin typeface="Söhne"/>
              </a:rPr>
              <a:t>, and the Java community can access it through Ant. </a:t>
            </a:r>
          </a:p>
          <a:p>
            <a:pPr algn="l"/>
            <a:r>
              <a:rPr lang="en-US" b="0" i="0" dirty="0">
                <a:effectLst/>
                <a:latin typeface="Söhne"/>
              </a:rPr>
              <a:t>Diving deeper into the architecture of </a:t>
            </a:r>
            <a:r>
              <a:rPr lang="en-US" b="0" i="0" dirty="0" err="1">
                <a:effectLst/>
                <a:latin typeface="Söhne"/>
              </a:rPr>
              <a:t>SciSDK</a:t>
            </a:r>
            <a:r>
              <a:rPr lang="en-US" b="0" i="0" dirty="0">
                <a:effectLst/>
                <a:latin typeface="Söhne"/>
              </a:rPr>
              <a:t>, we find it is composed of several layers:</a:t>
            </a:r>
          </a:p>
          <a:p>
            <a:pPr algn="l">
              <a:buFont typeface="Arial" panose="020B0604020202020204" pitchFamily="34" charset="0"/>
              <a:buChar char="•"/>
            </a:pPr>
            <a:r>
              <a:rPr lang="en-US" b="0" i="0" dirty="0">
                <a:effectLst/>
                <a:latin typeface="Söhne"/>
              </a:rPr>
              <a:t>At the base, we have the Hardware Abstraction Layer (HAL), which utilizes device-specific libraries to perform low-level memory accesses on the instrument.</a:t>
            </a:r>
          </a:p>
          <a:p>
            <a:pPr algn="l">
              <a:buFont typeface="Arial" panose="020B0604020202020204" pitchFamily="34" charset="0"/>
              <a:buChar char="•"/>
            </a:pPr>
            <a:r>
              <a:rPr lang="en-US" b="0" i="0" dirty="0">
                <a:effectLst/>
                <a:latin typeface="Söhne"/>
              </a:rPr>
              <a:t>Above HAL, there are drivers that facilitate the interaction with endpoints generated by </a:t>
            </a:r>
            <a:r>
              <a:rPr lang="en-US" b="0" i="0" dirty="0" err="1">
                <a:effectLst/>
                <a:latin typeface="Söhne"/>
              </a:rPr>
              <a:t>SciCompiler</a:t>
            </a:r>
            <a:r>
              <a:rPr lang="en-US" b="0" i="0" dirty="0">
                <a:effectLst/>
                <a:latin typeface="Söhne"/>
              </a:rPr>
              <a:t>. These drivers are crucial as they decode the data into a usable form.</a:t>
            </a:r>
          </a:p>
          <a:p>
            <a:pPr algn="l">
              <a:buFont typeface="Arial" panose="020B0604020202020204" pitchFamily="34" charset="0"/>
              <a:buChar char="•"/>
            </a:pPr>
            <a:r>
              <a:rPr lang="en-US" b="0" i="0" dirty="0">
                <a:effectLst/>
                <a:latin typeface="Söhne"/>
              </a:rPr>
              <a:t>The firmware manager is an intelligent component that identifies the available endpoints in the firmware and instantiates the corresponding drivers to interact with them.</a:t>
            </a:r>
          </a:p>
          <a:p>
            <a:pPr algn="l"/>
            <a:r>
              <a:rPr lang="en-US" b="0" i="0" dirty="0">
                <a:effectLst/>
                <a:latin typeface="Söhne"/>
              </a:rPr>
              <a:t>Moreover, the library's versatility is highlighted by its compatibility with a plethora of programming languages and environments, including Python, C, C++, C#, VB.NET, LabVIEW, Node.js, Java, CERN's Root, and MATLAB..</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28</a:t>
            </a:fld>
            <a:endParaRPr lang="en-US"/>
          </a:p>
        </p:txBody>
      </p:sp>
    </p:spTree>
    <p:extLst>
      <p:ext uri="{BB962C8B-B14F-4D97-AF65-F5344CB8AC3E}">
        <p14:creationId xmlns:p14="http://schemas.microsoft.com/office/powerpoint/2010/main" val="27302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Utilizing </a:t>
            </a:r>
            <a:r>
              <a:rPr lang="en-US" b="0" i="0" dirty="0" err="1">
                <a:solidFill>
                  <a:srgbClr val="ECECF1"/>
                </a:solidFill>
                <a:effectLst/>
                <a:latin typeface="Söhne"/>
              </a:rPr>
              <a:t>SciSDK</a:t>
            </a:r>
            <a:r>
              <a:rPr lang="en-US" b="0" i="0" dirty="0">
                <a:solidFill>
                  <a:srgbClr val="ECECF1"/>
                </a:solidFill>
                <a:effectLst/>
                <a:latin typeface="Söhne"/>
              </a:rPr>
              <a:t> within LabVIEW allows users to leverage the advanced data processing and analysis power of custom firmware, generated with Sci-Compiler, while benefiting from LabVIEW's intuitive drag-and-drop interface and its vast library of pre-built functions and subroutines. This integration is particularly advantageous for engineers and scientists who are accustomed to LabVIEW's environment but wish to extend their system's capabilities with sophisticated, tailor-made firmware.</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29</a:t>
            </a:fld>
            <a:endParaRPr lang="en-US"/>
          </a:p>
        </p:txBody>
      </p:sp>
    </p:spTree>
    <p:extLst>
      <p:ext uri="{BB962C8B-B14F-4D97-AF65-F5344CB8AC3E}">
        <p14:creationId xmlns:p14="http://schemas.microsoft.com/office/powerpoint/2010/main" val="373689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Within an FPGA device, any bespoke logic or processing algorithm can be materialized by coding it in a specialized programming language. Traditional setups, crammed with hundreds of logic modules, Multichannel Analyzers (MCA), and digitizers, can now be elegantly consolidated into a single board. This board utilizes ADCs to digitize analog signals, manages discriminated signals through digital input output, and employs an FPGA to execute logic functions and manage data readout with precision and efficiency.</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a:t>
            </a:fld>
            <a:endParaRPr lang="en-US"/>
          </a:p>
        </p:txBody>
      </p:sp>
    </p:spTree>
    <p:extLst>
      <p:ext uri="{BB962C8B-B14F-4D97-AF65-F5344CB8AC3E}">
        <p14:creationId xmlns:p14="http://schemas.microsoft.com/office/powerpoint/2010/main" val="3384196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solidFill>
                  <a:srgbClr val="ECECF1"/>
                </a:solidFill>
                <a:effectLst/>
                <a:latin typeface="Söhne"/>
              </a:rPr>
              <a:t>SciCompiler's</a:t>
            </a:r>
            <a:r>
              <a:rPr lang="en-US" b="0" i="0" dirty="0">
                <a:solidFill>
                  <a:srgbClr val="ECECF1"/>
                </a:solidFill>
                <a:effectLst/>
                <a:latin typeface="Söhne"/>
              </a:rPr>
              <a:t> advanced architecture allows for the management of hierarchical designs. This powerful feature enables designers to create complex systems by encapsulating functionality into discrete modules or blocks, which can then be nested within higher-level systems.</a:t>
            </a:r>
          </a:p>
          <a:p>
            <a:pPr algn="l"/>
            <a:r>
              <a:rPr lang="en-US" b="0" i="0" dirty="0">
                <a:solidFill>
                  <a:srgbClr val="ECECF1"/>
                </a:solidFill>
                <a:effectLst/>
                <a:latin typeface="Söhne"/>
              </a:rPr>
              <a:t>The hierarchical design has several advantages:</a:t>
            </a:r>
          </a:p>
          <a:p>
            <a:pPr algn="l">
              <a:buFont typeface="+mj-lt"/>
              <a:buNone/>
            </a:pPr>
            <a:r>
              <a:rPr lang="en-US" b="1" i="0" dirty="0">
                <a:solidFill>
                  <a:srgbClr val="ECECF1"/>
                </a:solidFill>
                <a:effectLst/>
                <a:latin typeface="Söhne"/>
              </a:rPr>
              <a:t>Modularity</a:t>
            </a:r>
            <a:r>
              <a:rPr lang="en-US" b="0" i="0" dirty="0">
                <a:solidFill>
                  <a:srgbClr val="ECECF1"/>
                </a:solidFill>
                <a:effectLst/>
                <a:latin typeface="Söhne"/>
              </a:rPr>
              <a:t>: By breaking down a complex system into manageable parts, it simplifies the design process. Each module can be developed and tested independently, increasing efficiency and reducing errors.</a:t>
            </a:r>
          </a:p>
          <a:p>
            <a:pPr algn="l">
              <a:buFont typeface="+mj-lt"/>
              <a:buNone/>
            </a:pPr>
            <a:r>
              <a:rPr lang="en-US" b="1" i="0" dirty="0">
                <a:solidFill>
                  <a:srgbClr val="ECECF1"/>
                </a:solidFill>
                <a:effectLst/>
                <a:latin typeface="Söhne"/>
              </a:rPr>
              <a:t>Reusability</a:t>
            </a:r>
            <a:r>
              <a:rPr lang="en-US" b="0" i="0" dirty="0">
                <a:solidFill>
                  <a:srgbClr val="ECECF1"/>
                </a:solidFill>
                <a:effectLst/>
                <a:latin typeface="Söhne"/>
              </a:rPr>
              <a:t>: Once a module is created, it can be reused in different parts of the system or even in entirely new projects. This not only saves time but also ensures consistency across different designs.</a:t>
            </a:r>
          </a:p>
          <a:p>
            <a:pPr algn="l">
              <a:buFont typeface="+mj-lt"/>
              <a:buNone/>
            </a:pPr>
            <a:r>
              <a:rPr lang="en-US" b="1" i="0" dirty="0">
                <a:solidFill>
                  <a:srgbClr val="ECECF1"/>
                </a:solidFill>
                <a:effectLst/>
                <a:latin typeface="Söhne"/>
              </a:rPr>
              <a:t>Maintainability</a:t>
            </a:r>
            <a:r>
              <a:rPr lang="en-US" b="0" i="0" dirty="0">
                <a:solidFill>
                  <a:srgbClr val="ECECF1"/>
                </a:solidFill>
                <a:effectLst/>
                <a:latin typeface="Söhne"/>
              </a:rPr>
              <a:t>: When changes or updates are needed, they can be made at the module level without affecting the entire system. This localized approach to system updates makes maintenance more straightforward and less risky.</a:t>
            </a:r>
          </a:p>
        </p:txBody>
      </p:sp>
      <p:sp>
        <p:nvSpPr>
          <p:cNvPr id="4" name="Segnaposto numero diapositiva 3"/>
          <p:cNvSpPr>
            <a:spLocks noGrp="1"/>
          </p:cNvSpPr>
          <p:nvPr>
            <p:ph type="sldNum" sz="quarter" idx="10"/>
          </p:nvPr>
        </p:nvSpPr>
        <p:spPr/>
        <p:txBody>
          <a:bodyPr/>
          <a:lstStyle/>
          <a:p>
            <a:fld id="{70581C00-9FE1-4A90-A388-6A29A015A70C}" type="slidenum">
              <a:rPr lang="en-US" smtClean="0"/>
              <a:t>30</a:t>
            </a:fld>
            <a:endParaRPr lang="en-US"/>
          </a:p>
        </p:txBody>
      </p:sp>
    </p:spTree>
    <p:extLst>
      <p:ext uri="{BB962C8B-B14F-4D97-AF65-F5344CB8AC3E}">
        <p14:creationId xmlns:p14="http://schemas.microsoft.com/office/powerpoint/2010/main" val="3466458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Font typeface="+mj-lt"/>
              <a:buNone/>
            </a:pPr>
            <a:r>
              <a:rPr lang="en-US" b="1" i="0" dirty="0">
                <a:solidFill>
                  <a:srgbClr val="ECECF1"/>
                </a:solidFill>
                <a:effectLst/>
                <a:latin typeface="Söhne"/>
              </a:rPr>
              <a:t>Scalability</a:t>
            </a:r>
            <a:r>
              <a:rPr lang="en-US" b="0" i="0" dirty="0">
                <a:solidFill>
                  <a:srgbClr val="ECECF1"/>
                </a:solidFill>
                <a:effectLst/>
                <a:latin typeface="Söhne"/>
              </a:rPr>
              <a:t>: Hierarchical designs allow for easy expansion. New layers of functionality can be added as the need arises without overhauling the existing system structure.</a:t>
            </a:r>
          </a:p>
          <a:p>
            <a:pPr algn="l">
              <a:buFont typeface="+mj-lt"/>
              <a:buNone/>
            </a:pPr>
            <a:r>
              <a:rPr lang="en-US" b="1" i="0" dirty="0">
                <a:solidFill>
                  <a:srgbClr val="ECECF1"/>
                </a:solidFill>
                <a:effectLst/>
                <a:latin typeface="Söhne"/>
              </a:rPr>
              <a:t>Clarity</a:t>
            </a:r>
            <a:r>
              <a:rPr lang="en-US" b="0" i="0" dirty="0">
                <a:solidFill>
                  <a:srgbClr val="ECECF1"/>
                </a:solidFill>
                <a:effectLst/>
                <a:latin typeface="Söhne"/>
              </a:rPr>
              <a:t>: A hierarchical structure makes it easier to understand the overall design of the system. It allows designers and stakeholders to visualize the flow and interaction between different system components more clearly.</a:t>
            </a:r>
          </a:p>
          <a:p>
            <a:pPr algn="l">
              <a:buFont typeface="+mj-lt"/>
              <a:buNone/>
            </a:pPr>
            <a:r>
              <a:rPr lang="en-US" b="1" i="0" dirty="0">
                <a:solidFill>
                  <a:srgbClr val="ECECF1"/>
                </a:solidFill>
                <a:effectLst/>
                <a:latin typeface="Söhne"/>
              </a:rPr>
              <a:t>Collaboration</a:t>
            </a:r>
            <a:r>
              <a:rPr lang="en-US" b="0" i="0" dirty="0">
                <a:solidFill>
                  <a:srgbClr val="ECECF1"/>
                </a:solidFill>
                <a:effectLst/>
                <a:latin typeface="Söhne"/>
              </a:rPr>
              <a:t>: Different teams can work on separate modules concurrently, optimizing development time and resource allocation.</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31</a:t>
            </a:fld>
            <a:endParaRPr lang="en-US"/>
          </a:p>
        </p:txBody>
      </p:sp>
    </p:spTree>
    <p:extLst>
      <p:ext uri="{BB962C8B-B14F-4D97-AF65-F5344CB8AC3E}">
        <p14:creationId xmlns:p14="http://schemas.microsoft.com/office/powerpoint/2010/main" val="2401874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solidFill>
                  <a:srgbClr val="ECECF1"/>
                </a:solidFill>
                <a:effectLst/>
                <a:latin typeface="Söhne"/>
              </a:rPr>
              <a:t>SciCompiler</a:t>
            </a:r>
            <a:r>
              <a:rPr lang="en-US" b="0" i="0" dirty="0">
                <a:solidFill>
                  <a:srgbClr val="ECECF1"/>
                </a:solidFill>
                <a:effectLst/>
                <a:latin typeface="Söhne"/>
              </a:rPr>
              <a:t> excels in its ability to simplify the creation of multi-channel designs without the need for duplicating block diagrams. It does so by harnessing the power of hierarchical design, a method that allows for clean and organized replication of sub-designs across multiple channels.</a:t>
            </a:r>
          </a:p>
          <a:p>
            <a:pPr algn="l"/>
            <a:r>
              <a:rPr lang="en-US" b="0" i="0" dirty="0">
                <a:solidFill>
                  <a:srgbClr val="ECECF1"/>
                </a:solidFill>
                <a:effectLst/>
                <a:latin typeface="Söhne"/>
              </a:rPr>
              <a:t>Within any level of the hierarchical tree, designers can specify that a particular sub-design should be instantiated multiple times to create parallel channels. This feature is invaluable for applications requiring simultaneous processing of multiple signals or data streams, as it streamlines the development process.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32</a:t>
            </a:fld>
            <a:endParaRPr lang="en-US"/>
          </a:p>
        </p:txBody>
      </p:sp>
    </p:spTree>
    <p:extLst>
      <p:ext uri="{BB962C8B-B14F-4D97-AF65-F5344CB8AC3E}">
        <p14:creationId xmlns:p14="http://schemas.microsoft.com/office/powerpoint/2010/main" val="2234693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CECF1"/>
                </a:solidFill>
                <a:effectLst/>
                <a:latin typeface="Söhne"/>
              </a:rPr>
              <a:t>Moreover, Sci-Compiler provides the flexibility to designate which interfaces are to be shared across all channels and which are unique to each. This means that common interface like a threshold, a gain can be centralized in a single common port, while individual signal processing paths can be separated for each channel.</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33</a:t>
            </a:fld>
            <a:endParaRPr lang="en-US"/>
          </a:p>
        </p:txBody>
      </p:sp>
    </p:spTree>
    <p:extLst>
      <p:ext uri="{BB962C8B-B14F-4D97-AF65-F5344CB8AC3E}">
        <p14:creationId xmlns:p14="http://schemas.microsoft.com/office/powerpoint/2010/main" val="740490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is not only a tool for firmware generation but also a powerful simulation platform. It enables users to simulate the generated code, which offers a multitude of benefits for the development and debugging process.</a:t>
            </a:r>
          </a:p>
          <a:p>
            <a:pPr algn="l">
              <a:buFont typeface="+mj-lt"/>
              <a:buAutoNum type="arabicPeriod"/>
            </a:pPr>
            <a:r>
              <a:rPr lang="en-US" b="1" i="0" dirty="0">
                <a:effectLst/>
                <a:latin typeface="Söhne"/>
              </a:rPr>
              <a:t>Time Efficiency</a:t>
            </a:r>
            <a:r>
              <a:rPr lang="en-US" b="0" i="0" dirty="0">
                <a:effectLst/>
                <a:latin typeface="Söhne"/>
              </a:rPr>
              <a:t>: Traditional compilation, especially for complex designs, can be a time-consuming process, often requiring several hours to complete. </a:t>
            </a:r>
            <a:r>
              <a:rPr lang="en-US" b="0" i="0" dirty="0" err="1">
                <a:effectLst/>
                <a:latin typeface="Söhne"/>
              </a:rPr>
              <a:t>SciCompiler's</a:t>
            </a:r>
            <a:r>
              <a:rPr lang="en-US" b="0" i="0" dirty="0">
                <a:effectLst/>
                <a:latin typeface="Söhne"/>
              </a:rPr>
              <a:t> simulation feature, however, can execute in a matter of seconds. This rapid turnaround saves valuable time, allowing for more iterations and faster progress in the development cycle.</a:t>
            </a:r>
          </a:p>
          <a:p>
            <a:pPr algn="l">
              <a:buFont typeface="+mj-lt"/>
              <a:buAutoNum type="arabicPeriod"/>
            </a:pPr>
            <a:r>
              <a:rPr lang="en-US" b="1" i="0" dirty="0">
                <a:effectLst/>
                <a:latin typeface="Söhne"/>
              </a:rPr>
              <a:t>Streamlined Debugging</a:t>
            </a:r>
            <a:r>
              <a:rPr lang="en-US" b="0" i="0" dirty="0">
                <a:effectLst/>
                <a:latin typeface="Söhne"/>
              </a:rPr>
              <a:t>: With the ability to simulate the code, debugging becomes a far simpler task. </a:t>
            </a:r>
            <a:r>
              <a:rPr lang="en-US" b="0" i="0" dirty="0" err="1">
                <a:effectLst/>
                <a:latin typeface="Söhne"/>
              </a:rPr>
              <a:t>SciCompiler</a:t>
            </a:r>
            <a:r>
              <a:rPr lang="en-US" b="0" i="0" dirty="0">
                <a:effectLst/>
                <a:latin typeface="Söhne"/>
              </a:rPr>
              <a:t> allows for the inspection of any net or signal within the design. This granular level of control and visibility means that potential issues can be identified and resolved with greater ease.</a:t>
            </a:r>
          </a:p>
          <a:p>
            <a:pPr algn="l">
              <a:buFont typeface="+mj-lt"/>
              <a:buAutoNum type="arabicPeriod"/>
            </a:pPr>
            <a:r>
              <a:rPr lang="en-US" b="1" i="0" dirty="0">
                <a:effectLst/>
                <a:latin typeface="Söhne"/>
              </a:rPr>
              <a:t>Enhanced Test Coverage</a:t>
            </a:r>
            <a:r>
              <a:rPr lang="en-US" b="0" i="0" dirty="0">
                <a:effectLst/>
                <a:latin typeface="Söhne"/>
              </a:rPr>
              <a:t>: A crucial aspect of firmware development is test coverage. </a:t>
            </a:r>
            <a:r>
              <a:rPr lang="en-US" b="0" i="0" dirty="0" err="1">
                <a:effectLst/>
                <a:latin typeface="Söhne"/>
              </a:rPr>
              <a:t>SciCompiler's</a:t>
            </a:r>
            <a:r>
              <a:rPr lang="en-US" b="0" i="0" dirty="0">
                <a:effectLst/>
                <a:latin typeface="Söhne"/>
              </a:rPr>
              <a:t> simulation capability enables the insertion of critical signals to test how the firmware will perform under specific conditions. This means that you can simulate edge cases and challenging scenarios, ensuring that the firmware is robust and reliable before deployment.</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34</a:t>
            </a:fld>
            <a:endParaRPr lang="en-US"/>
          </a:p>
        </p:txBody>
      </p:sp>
    </p:spTree>
    <p:extLst>
      <p:ext uri="{BB962C8B-B14F-4D97-AF65-F5344CB8AC3E}">
        <p14:creationId xmlns:p14="http://schemas.microsoft.com/office/powerpoint/2010/main" val="2524793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solidFill>
                  <a:srgbClr val="ECECF1"/>
                </a:solidFill>
                <a:effectLst/>
                <a:latin typeface="Söhne"/>
              </a:rPr>
              <a:t>SciCompiler</a:t>
            </a:r>
            <a:r>
              <a:rPr lang="en-US" b="0" i="0" dirty="0">
                <a:solidFill>
                  <a:srgbClr val="ECECF1"/>
                </a:solidFill>
                <a:effectLst/>
                <a:latin typeface="Söhne"/>
              </a:rPr>
              <a:t> incorporates a comprehensive detector emulator, a sophisticated tool that generates test signals, or stimuli, simulating the behavior of real detectors connected to the firmware inputs.</a:t>
            </a:r>
          </a:p>
          <a:p>
            <a:pPr algn="l"/>
            <a:r>
              <a:rPr lang="en-US" b="0" i="0" dirty="0">
                <a:solidFill>
                  <a:srgbClr val="ECECF1"/>
                </a:solidFill>
                <a:effectLst/>
                <a:latin typeface="Söhne"/>
              </a:rPr>
              <a:t>Firmware ADC input can be replaced in simulation with different data sources:</a:t>
            </a:r>
          </a:p>
          <a:p>
            <a:pPr algn="l">
              <a:buFont typeface="Arial" panose="020B0604020202020204" pitchFamily="34" charset="0"/>
              <a:buChar char="•"/>
            </a:pPr>
            <a:r>
              <a:rPr lang="en-US" b="1" i="0" dirty="0">
                <a:solidFill>
                  <a:srgbClr val="ECECF1"/>
                </a:solidFill>
                <a:effectLst/>
                <a:latin typeface="Söhne"/>
              </a:rPr>
              <a:t>Data Sequences</a:t>
            </a:r>
            <a:r>
              <a:rPr lang="en-US" b="0" i="0" dirty="0">
                <a:solidFill>
                  <a:srgbClr val="ECECF1"/>
                </a:solidFill>
                <a:effectLst/>
                <a:latin typeface="Söhne"/>
              </a:rPr>
              <a:t>: Users can load sequences of data previously gathered from real acquisitions or software simulations. This feature is particularly useful for replaying real-world scenarios or testing the firmware's response to known conditions.</a:t>
            </a:r>
          </a:p>
          <a:p>
            <a:pPr algn="l">
              <a:buFont typeface="Arial" panose="020B0604020202020204" pitchFamily="34" charset="0"/>
              <a:buChar char="•"/>
            </a:pPr>
            <a:r>
              <a:rPr lang="en-US" b="1" i="0" dirty="0">
                <a:solidFill>
                  <a:srgbClr val="ECECF1"/>
                </a:solidFill>
                <a:effectLst/>
                <a:latin typeface="Söhne"/>
              </a:rPr>
              <a:t>Signal Generation</a:t>
            </a:r>
            <a:r>
              <a:rPr lang="en-US" b="0" i="0" dirty="0">
                <a:solidFill>
                  <a:srgbClr val="ECECF1"/>
                </a:solidFill>
                <a:effectLst/>
                <a:latin typeface="Söhne"/>
              </a:rPr>
              <a:t>: For more dynamic testing, users can rely on the built-in signal generator (detector emulator). This component is capable of simulating various signal shapes, such as exponential decay or pulse signals, as well as more complex features like spectra, </a:t>
            </a:r>
            <a:r>
              <a:rPr lang="en-US" b="0" i="0" dirty="0" err="1">
                <a:solidFill>
                  <a:srgbClr val="ECECF1"/>
                </a:solidFill>
                <a:effectLst/>
                <a:latin typeface="Söhne"/>
              </a:rPr>
              <a:t>Poissonian</a:t>
            </a:r>
            <a:r>
              <a:rPr lang="en-US" b="0" i="0" dirty="0">
                <a:solidFill>
                  <a:srgbClr val="ECECF1"/>
                </a:solidFill>
                <a:effectLst/>
                <a:latin typeface="Söhne"/>
              </a:rPr>
              <a:t> temporal distributions, pileup effects, and noise..</a:t>
            </a:r>
          </a:p>
          <a:p>
            <a:pPr algn="l">
              <a:buFont typeface="Arial" panose="020B0604020202020204" pitchFamily="34" charset="0"/>
              <a:buNone/>
            </a:pPr>
            <a:endParaRPr lang="en-US" b="0" i="0" dirty="0">
              <a:solidFill>
                <a:srgbClr val="ECECF1"/>
              </a:solidFill>
              <a:effectLst/>
              <a:latin typeface="Söhne"/>
            </a:endParaRPr>
          </a:p>
          <a:p>
            <a:pPr algn="l">
              <a:buFont typeface="Arial" panose="020B0604020202020204" pitchFamily="34" charset="0"/>
              <a:buNone/>
            </a:pPr>
            <a:r>
              <a:rPr lang="en-US" b="0" i="0" dirty="0">
                <a:solidFill>
                  <a:srgbClr val="ECECF1"/>
                </a:solidFill>
                <a:effectLst/>
                <a:latin typeface="Söhne"/>
              </a:rPr>
              <a:t>Users have the option to write simple scripts in VBA. These scripts can simulate configuration register accesses, allowing users to mimic the way the firmware would be interacted with in the readout software.</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35</a:t>
            </a:fld>
            <a:endParaRPr lang="en-US"/>
          </a:p>
        </p:txBody>
      </p:sp>
    </p:spTree>
    <p:extLst>
      <p:ext uri="{BB962C8B-B14F-4D97-AF65-F5344CB8AC3E}">
        <p14:creationId xmlns:p14="http://schemas.microsoft.com/office/powerpoint/2010/main" val="2071514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output of the simulation can be graphically visualized or dumped on file.</a:t>
            </a:r>
          </a:p>
        </p:txBody>
      </p:sp>
      <p:sp>
        <p:nvSpPr>
          <p:cNvPr id="4" name="Segnaposto numero diapositiva 3"/>
          <p:cNvSpPr>
            <a:spLocks noGrp="1"/>
          </p:cNvSpPr>
          <p:nvPr>
            <p:ph type="sldNum" sz="quarter" idx="10"/>
          </p:nvPr>
        </p:nvSpPr>
        <p:spPr/>
        <p:txBody>
          <a:bodyPr/>
          <a:lstStyle/>
          <a:p>
            <a:fld id="{70581C00-9FE1-4A90-A388-6A29A015A70C}" type="slidenum">
              <a:rPr lang="en-US" smtClean="0"/>
              <a:t>36</a:t>
            </a:fld>
            <a:endParaRPr lang="en-US"/>
          </a:p>
        </p:txBody>
      </p:sp>
    </p:spTree>
    <p:extLst>
      <p:ext uri="{BB962C8B-B14F-4D97-AF65-F5344CB8AC3E}">
        <p14:creationId xmlns:p14="http://schemas.microsoft.com/office/powerpoint/2010/main" val="1312773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introduces an innovative solution to overcome the challenges of lengthy compilation times and the substantial disk space required for FPGA compiler installations. This is achieved through a service known as remote customization.</a:t>
            </a:r>
          </a:p>
          <a:p>
            <a:pPr algn="l"/>
            <a:r>
              <a:rPr lang="en-US" b="0" i="0" dirty="0">
                <a:effectLst/>
                <a:latin typeface="Söhne"/>
              </a:rPr>
              <a:t>The concept is straightforward yet powerful. Instead of compiling projects locally on your own machine, </a:t>
            </a:r>
            <a:r>
              <a:rPr lang="en-US" b="0" i="0" dirty="0" err="1">
                <a:effectLst/>
                <a:latin typeface="Söhne"/>
              </a:rPr>
              <a:t>SciCompiler</a:t>
            </a:r>
            <a:r>
              <a:rPr lang="en-US" b="0" i="0" dirty="0">
                <a:effectLst/>
                <a:latin typeface="Söhne"/>
              </a:rPr>
              <a:t> allows you to send your project to a dedicated CAEN server. This server is optimized for FPGA compilation tasks. </a:t>
            </a:r>
            <a:r>
              <a:rPr lang="en-US" b="0" i="0" dirty="0">
                <a:solidFill>
                  <a:srgbClr val="ECECF1"/>
                </a:solidFill>
                <a:effectLst/>
                <a:latin typeface="Söhne"/>
              </a:rPr>
              <a:t>By utilizing remote compilation, you save on both the computational resources of your local machine and the disk space that would otherwise be consumed by the installation of a full-fledged FPGA compiler. This process is handled entirely within the </a:t>
            </a:r>
            <a:r>
              <a:rPr lang="en-US" b="0" i="0" dirty="0" err="1">
                <a:solidFill>
                  <a:srgbClr val="ECECF1"/>
                </a:solidFill>
                <a:effectLst/>
                <a:latin typeface="Söhne"/>
              </a:rPr>
              <a:t>SciCompiler</a:t>
            </a:r>
            <a:r>
              <a:rPr lang="en-US" b="0" i="0" dirty="0">
                <a:solidFill>
                  <a:srgbClr val="ECECF1"/>
                </a:solidFill>
                <a:effectLst/>
                <a:latin typeface="Söhne"/>
              </a:rPr>
              <a:t> environment, providing a seamless experience. You continue to work on your designs locally, and with just a few clicks, you can offload the heavy lifting of compilation to the remote server. he transmission of your project to the CAEN server is secured, ensuring that your proprietary designs are protected</a:t>
            </a:r>
            <a:endParaRPr lang="en-US" b="0" i="0" dirty="0">
              <a:effectLst/>
              <a:latin typeface="Söhne"/>
            </a:endParaRP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37</a:t>
            </a:fld>
            <a:endParaRPr lang="en-US"/>
          </a:p>
        </p:txBody>
      </p:sp>
    </p:spTree>
    <p:extLst>
      <p:ext uri="{BB962C8B-B14F-4D97-AF65-F5344CB8AC3E}">
        <p14:creationId xmlns:p14="http://schemas.microsoft.com/office/powerpoint/2010/main" val="3744927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will notify you that the compilation process is complete. This notification can happen within the </a:t>
            </a:r>
            <a:r>
              <a:rPr lang="en-US" b="0" i="0" dirty="0" err="1">
                <a:solidFill>
                  <a:srgbClr val="ECECF1"/>
                </a:solidFill>
                <a:effectLst/>
                <a:latin typeface="Söhne"/>
              </a:rPr>
              <a:t>SciCompiler</a:t>
            </a:r>
            <a:r>
              <a:rPr lang="en-US" b="0" i="0" dirty="0">
                <a:solidFill>
                  <a:srgbClr val="ECECF1"/>
                </a:solidFill>
                <a:effectLst/>
                <a:latin typeface="Söhne"/>
              </a:rPr>
              <a:t> interface or on </a:t>
            </a:r>
            <a:r>
              <a:rPr lang="en-US" b="0" i="0" dirty="0" err="1">
                <a:solidFill>
                  <a:srgbClr val="ECECF1"/>
                </a:solidFill>
                <a:effectLst/>
                <a:latin typeface="Söhne"/>
              </a:rPr>
              <a:t>MyCAEN</a:t>
            </a:r>
            <a:r>
              <a:rPr lang="en-US" b="0" i="0" dirty="0">
                <a:solidFill>
                  <a:srgbClr val="ECECF1"/>
                </a:solidFill>
                <a:effectLst/>
                <a:latin typeface="Söhne"/>
              </a:rPr>
              <a:t>. Within the </a:t>
            </a:r>
            <a:r>
              <a:rPr lang="en-US" b="0" i="0" dirty="0" err="1">
                <a:solidFill>
                  <a:srgbClr val="ECECF1"/>
                </a:solidFill>
                <a:effectLst/>
                <a:latin typeface="Söhne"/>
              </a:rPr>
              <a:t>SciCompiler</a:t>
            </a:r>
            <a:r>
              <a:rPr lang="en-US" b="0" i="0" dirty="0">
                <a:solidFill>
                  <a:srgbClr val="ECECF1"/>
                </a:solidFill>
                <a:effectLst/>
                <a:latin typeface="Söhne"/>
              </a:rPr>
              <a:t> environment, you will have the option to download the newly compiled firmware. With the firmware downloaded, </a:t>
            </a:r>
            <a:r>
              <a:rPr lang="en-US" b="0" i="0" dirty="0" err="1">
                <a:solidFill>
                  <a:srgbClr val="ECECF1"/>
                </a:solidFill>
                <a:effectLst/>
                <a:latin typeface="Söhne"/>
              </a:rPr>
              <a:t>SciCompiler</a:t>
            </a:r>
            <a:r>
              <a:rPr lang="en-US" b="0" i="0" dirty="0">
                <a:solidFill>
                  <a:srgbClr val="ECECF1"/>
                </a:solidFill>
                <a:effectLst/>
                <a:latin typeface="Söhne"/>
              </a:rPr>
              <a:t> facilitates the programming of the target device.</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38</a:t>
            </a:fld>
            <a:endParaRPr lang="en-US"/>
          </a:p>
        </p:txBody>
      </p:sp>
    </p:spTree>
    <p:extLst>
      <p:ext uri="{BB962C8B-B14F-4D97-AF65-F5344CB8AC3E}">
        <p14:creationId xmlns:p14="http://schemas.microsoft.com/office/powerpoint/2010/main" val="579582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SciCompiler</a:t>
            </a:r>
            <a:r>
              <a:rPr lang="en-US" b="0" i="0" dirty="0">
                <a:effectLst/>
                <a:latin typeface="Söhne"/>
              </a:rPr>
              <a:t> supports a diverse array of open FPGA boards, catering to a wide range of applications and performance requirements. The compatibility spectrum includes boards varying from single-channel modules to those offering up to 128 channels per module. This variety ensures that whether you're dealing with small-scale experiments or large, complex systems, there's a board that fits the need.</a:t>
            </a:r>
          </a:p>
          <a:p>
            <a:pPr algn="l"/>
            <a:r>
              <a:rPr lang="en-US" b="0" i="0" dirty="0">
                <a:effectLst/>
                <a:latin typeface="Söhne"/>
              </a:rPr>
              <a:t>The sampling rates of these boards are just as varied, ranging from 65 MSPS (Mega-Samples Per Second) to a robust 500 MSPS. This range allows for precise selection based on the temporal resolution and signal speed required for your specific detector</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39</a:t>
            </a:fld>
            <a:endParaRPr lang="en-US"/>
          </a:p>
        </p:txBody>
      </p:sp>
    </p:spTree>
    <p:extLst>
      <p:ext uri="{BB962C8B-B14F-4D97-AF65-F5344CB8AC3E}">
        <p14:creationId xmlns:p14="http://schemas.microsoft.com/office/powerpoint/2010/main" val="15778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Design firmware for FPGAs demands proficiency in specialized programming languages such as VHDL or Verilog, coupled with an in-depth understanding of the electronic circuits that materialize when the FPGA compiler transforms the human-designed firmware into a machine-configurable file, known as a bitstream. Typically, users articulate their desired logic functions or algorithms through code; however, the compiler's output more closely resembles an intricate electronic circuit rather than traditional software. This complexity significantly steepens the learning curve for those looking to harness the full potential of FPGA devices.</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a:t>
            </a:fld>
            <a:endParaRPr lang="en-US"/>
          </a:p>
        </p:txBody>
      </p:sp>
    </p:spTree>
    <p:extLst>
      <p:ext uri="{BB962C8B-B14F-4D97-AF65-F5344CB8AC3E}">
        <p14:creationId xmlns:p14="http://schemas.microsoft.com/office/powerpoint/2010/main" val="1672618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I'm excited to share a sneak peek into the future developments enhancing the </a:t>
            </a:r>
            <a:r>
              <a:rPr lang="en-US" b="0" i="0" dirty="0" err="1">
                <a:effectLst/>
                <a:latin typeface="Söhne"/>
              </a:rPr>
              <a:t>SciCompiler</a:t>
            </a:r>
            <a:r>
              <a:rPr lang="en-US" b="0" i="0" dirty="0">
                <a:effectLst/>
                <a:latin typeface="Söhne"/>
              </a:rPr>
              <a:t>-compatible board lineup. Currently, in the development pipeline, is a groundbreaking new family of FPGA boards equipped with ultra-high-speed ADCs and DACs, engineered to push the boundaries of data acquisition and signal generation.</a:t>
            </a:r>
          </a:p>
          <a:p>
            <a:pPr algn="l"/>
            <a:r>
              <a:rPr lang="en-US" b="0" i="0" dirty="0">
                <a:effectLst/>
                <a:latin typeface="Söhne"/>
              </a:rPr>
              <a:t>This new family boasts ADCs capable of sampling at staggering speeds of 2.5 GSPS and 5 GSPS at a resolution of 14 bits. Such capabilities enable the capture of extremely fast, precise analog signals, turning fleeting electrical phenomena into rich, digital data for analysis.</a:t>
            </a:r>
          </a:p>
          <a:p>
            <a:pPr algn="l"/>
            <a:r>
              <a:rPr lang="en-US" b="0" i="0" dirty="0">
                <a:effectLst/>
                <a:latin typeface="Söhne"/>
              </a:rPr>
              <a:t>Complementing the ADCs, these boards will also feature DACs that operate at 10 GSPS. This high-speed data output is not just about generating signals; it's about enabling these boards to be integrated into fast control loops. This is particularly relevant for particle accelerator applications, where rapid and precise control of beam dynamics is crucial.</a:t>
            </a:r>
          </a:p>
          <a:p>
            <a:pPr algn="l"/>
            <a:r>
              <a:rPr lang="en-US" b="0" i="0" dirty="0">
                <a:effectLst/>
                <a:latin typeface="Söhne"/>
              </a:rPr>
              <a:t>The combination of high-speed ADCs and DACs on the same board opens up new possibilities:</a:t>
            </a:r>
          </a:p>
          <a:p>
            <a:pPr algn="l">
              <a:buFont typeface="+mj-lt"/>
              <a:buNone/>
            </a:pPr>
            <a:r>
              <a:rPr lang="en-US" b="1" i="0" dirty="0">
                <a:effectLst/>
                <a:latin typeface="Söhne"/>
              </a:rPr>
              <a:t>Real-Time Analysis</a:t>
            </a:r>
            <a:r>
              <a:rPr lang="en-US" b="0" i="0" dirty="0">
                <a:effectLst/>
                <a:latin typeface="Söhne"/>
              </a:rPr>
              <a:t>: The fast sampling rates allow for real-time data processing in applications such as RF signal analysis and radar signal processing.</a:t>
            </a:r>
          </a:p>
          <a:p>
            <a:pPr algn="l">
              <a:buFont typeface="+mj-lt"/>
              <a:buNone/>
            </a:pPr>
            <a:r>
              <a:rPr lang="en-US" b="1" i="0" dirty="0">
                <a:effectLst/>
                <a:latin typeface="Söhne"/>
              </a:rPr>
              <a:t>Control Systems</a:t>
            </a:r>
            <a:r>
              <a:rPr lang="en-US" b="0" i="0" dirty="0">
                <a:effectLst/>
                <a:latin typeface="Söhne"/>
              </a:rPr>
              <a:t>: The boards can be used within fast control loops, with nanosecond scale processing delay.</a:t>
            </a:r>
          </a:p>
          <a:p>
            <a:pPr algn="l">
              <a:buFont typeface="+mj-lt"/>
              <a:buNone/>
            </a:pPr>
            <a:r>
              <a:rPr lang="en-US" b="1" i="0" dirty="0">
                <a:effectLst/>
                <a:latin typeface="Söhne"/>
              </a:rPr>
              <a:t>High-Frequency Signal Generation</a:t>
            </a:r>
            <a:r>
              <a:rPr lang="en-US" b="0" i="0" dirty="0">
                <a:effectLst/>
                <a:latin typeface="Söhne"/>
              </a:rPr>
              <a:t>: With 10 GSPS DACs, these boards can generate complex waveforms at RF frequencies.</a:t>
            </a:r>
          </a:p>
          <a:p>
            <a:pPr algn="l"/>
            <a:r>
              <a:rPr lang="en-US" b="0" i="0" dirty="0">
                <a:effectLst/>
                <a:latin typeface="Söhne"/>
              </a:rPr>
              <a:t>These developments signal </a:t>
            </a:r>
            <a:r>
              <a:rPr lang="en-US" b="0" i="0" dirty="0" err="1">
                <a:effectLst/>
                <a:latin typeface="Söhne"/>
              </a:rPr>
              <a:t>SciCompiler's</a:t>
            </a:r>
            <a:r>
              <a:rPr lang="en-US" b="0" i="0" dirty="0">
                <a:effectLst/>
                <a:latin typeface="Söhne"/>
              </a:rPr>
              <a:t> commitment to innovation, ensuring that our hardware stays at the cutting edge of technology, meeting the ever-evolving demands of scientific research and industrial applications.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40</a:t>
            </a:fld>
            <a:endParaRPr lang="en-US"/>
          </a:p>
        </p:txBody>
      </p:sp>
    </p:spTree>
    <p:extLst>
      <p:ext uri="{BB962C8B-B14F-4D97-AF65-F5344CB8AC3E}">
        <p14:creationId xmlns:p14="http://schemas.microsoft.com/office/powerpoint/2010/main" val="1013225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The advent of these new high-speed ADC converter presents a series of technological challenges and exciting opportunities for </a:t>
            </a:r>
            <a:r>
              <a:rPr lang="en-US" b="0" i="0" dirty="0" err="1">
                <a:effectLst/>
                <a:latin typeface="Söhne"/>
              </a:rPr>
              <a:t>SciCompiler</a:t>
            </a:r>
            <a:r>
              <a:rPr lang="en-US" b="0" i="0" dirty="0">
                <a:effectLst/>
                <a:latin typeface="Söhne"/>
              </a:rPr>
              <a:t>. No FPGA can process data at a raw clock rate of 5 GHz; therefore, </a:t>
            </a:r>
            <a:r>
              <a:rPr lang="en-US" b="0" i="0" dirty="0" err="1">
                <a:effectLst/>
                <a:latin typeface="Söhne"/>
              </a:rPr>
              <a:t>SciCompiler</a:t>
            </a:r>
            <a:r>
              <a:rPr lang="en-US" b="0" i="0" dirty="0">
                <a:effectLst/>
                <a:latin typeface="Söhne"/>
              </a:rPr>
              <a:t> must innovate to accommodate this ultra-high-speed data. The solution lies in parallel processing: </a:t>
            </a:r>
            <a:r>
              <a:rPr lang="en-US" b="0" i="0" dirty="0" err="1">
                <a:effectLst/>
                <a:latin typeface="Söhne"/>
              </a:rPr>
              <a:t>SciCompiler</a:t>
            </a:r>
            <a:r>
              <a:rPr lang="en-US" b="0" i="0" dirty="0">
                <a:effectLst/>
                <a:latin typeface="Söhne"/>
              </a:rPr>
              <a:t> is being enhanced to process multiple samples within a single clock cycle, which operates at a lower frequency.</a:t>
            </a:r>
          </a:p>
          <a:p>
            <a:pPr algn="l"/>
            <a:r>
              <a:rPr lang="en-US" b="0" i="0" dirty="0">
                <a:effectLst/>
                <a:latin typeface="Söhne"/>
              </a:rPr>
              <a:t>To achieve this, we are developing a new set of processing blocks designed to operate in parallel, handling multiple samples concurrently. This parallelization ensures that the functionality of algorithms at these high sampling rates is preserved, despite the lower frequency of the processing clock.</a:t>
            </a:r>
          </a:p>
          <a:p>
            <a:pPr algn="l"/>
            <a:r>
              <a:rPr lang="en-US" b="0" i="0" dirty="0">
                <a:effectLst/>
                <a:latin typeface="Söhne"/>
              </a:rPr>
              <a:t>For instance, let's consider the implementation of a Charge Integration QDC (Quantitative Digital Calorimetry). In this example, the Trigger, QDC, and Oscilloscope blocks have been adapted to utilize this new technology. They are now capable of leveraging parallel processing techniques to manage the data influx from the 2.5 GSPS and 5 GSPS ADCs.</a:t>
            </a:r>
          </a:p>
          <a:p>
            <a:pPr algn="l"/>
            <a:r>
              <a:rPr lang="en-US" b="0" i="0" dirty="0">
                <a:effectLst/>
                <a:latin typeface="Söhne"/>
              </a:rPr>
              <a:t>This development necessitates a sophisticated approach to design within </a:t>
            </a:r>
            <a:r>
              <a:rPr lang="en-US" b="0" i="0" dirty="0" err="1">
                <a:effectLst/>
                <a:latin typeface="Söhne"/>
              </a:rPr>
              <a:t>SciCompiler</a:t>
            </a:r>
            <a:r>
              <a:rPr lang="en-US" b="0" i="0" dirty="0">
                <a:effectLst/>
                <a:latin typeface="Söhne"/>
              </a:rPr>
              <a:t>:</a:t>
            </a:r>
          </a:p>
          <a:p>
            <a:pPr algn="l">
              <a:buFont typeface="Arial" panose="020B0604020202020204" pitchFamily="34" charset="0"/>
              <a:buChar char="•"/>
            </a:pPr>
            <a:r>
              <a:rPr lang="en-US" b="1" i="0" dirty="0">
                <a:effectLst/>
                <a:latin typeface="Söhne"/>
              </a:rPr>
              <a:t>Parallel Processing Blocks</a:t>
            </a:r>
            <a:r>
              <a:rPr lang="en-US" b="0" i="0" dirty="0">
                <a:effectLst/>
                <a:latin typeface="Söhne"/>
              </a:rPr>
              <a:t>: New blocks are being created to effectively handle multiple samples in parallel, ensuring that the throughput matches the input sampling rate.</a:t>
            </a:r>
          </a:p>
          <a:p>
            <a:pPr algn="l">
              <a:buFont typeface="Arial" panose="020B0604020202020204" pitchFamily="34" charset="0"/>
              <a:buChar char="•"/>
            </a:pPr>
            <a:r>
              <a:rPr lang="en-US" b="1" i="0" dirty="0">
                <a:effectLst/>
                <a:latin typeface="Söhne"/>
              </a:rPr>
              <a:t>Maintained Functionality</a:t>
            </a:r>
            <a:r>
              <a:rPr lang="en-US" b="0" i="0" dirty="0">
                <a:effectLst/>
                <a:latin typeface="Söhne"/>
              </a:rPr>
              <a:t>: Despite the parallelization, the integrity and functionality of algorithms remain consistent with their lower-frequency counterparts.</a:t>
            </a:r>
          </a:p>
          <a:p>
            <a:pPr algn="l"/>
            <a:r>
              <a:rPr lang="en-US" b="0" i="0" dirty="0">
                <a:effectLst/>
                <a:latin typeface="Söhne"/>
              </a:rPr>
              <a:t>These advancements are not merely incremental; they represent a significant leap forward for </a:t>
            </a:r>
            <a:r>
              <a:rPr lang="en-US" b="0" i="0" dirty="0" err="1">
                <a:effectLst/>
                <a:latin typeface="Söhne"/>
              </a:rPr>
              <a:t>SciCompiler</a:t>
            </a:r>
            <a:r>
              <a:rPr lang="en-US" b="0" i="0" dirty="0">
                <a:effectLst/>
                <a:latin typeface="Söhne"/>
              </a:rPr>
              <a:t>, as it paves the way for handling the next generation of high-speed data acquisition and signal processing requirements.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41</a:t>
            </a:fld>
            <a:endParaRPr lang="en-US"/>
          </a:p>
        </p:txBody>
      </p:sp>
    </p:spTree>
    <p:extLst>
      <p:ext uri="{BB962C8B-B14F-4D97-AF65-F5344CB8AC3E}">
        <p14:creationId xmlns:p14="http://schemas.microsoft.com/office/powerpoint/2010/main" val="251766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ECECF1"/>
                </a:solidFill>
                <a:effectLst/>
                <a:latin typeface="Söhne"/>
              </a:rPr>
              <a:t>We’ve achieved a significant milestone by parallelizing the trapezoidal filter. This enhancement is not just a technical improvement; it's a transformative upgrade that allows the filter to operate effectively at a staggering 5 GHz. The implications of this are profound, as it enables shaping times down to an ultra-fast 3.3 ns. We open up new horizons for cutting-edge detectors that are designed to function at incredibly high rates like diamonds detectors and ultra-fast scintillator.</a:t>
            </a:r>
            <a:endParaRPr lang="it-IT" sz="1000" dirty="0"/>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42</a:t>
            </a:fld>
            <a:endParaRPr lang="en-US"/>
          </a:p>
        </p:txBody>
      </p:sp>
    </p:spTree>
    <p:extLst>
      <p:ext uri="{BB962C8B-B14F-4D97-AF65-F5344CB8AC3E}">
        <p14:creationId xmlns:p14="http://schemas.microsoft.com/office/powerpoint/2010/main" val="50974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CAEN and Nuclear Instruments have pioneered a transformative solution that accelerates the transition from traditional electronics to FPGA based readout and processing systems. Together, we've unveiled a new generation of digitizers featuring open FPGAs. These digitizers are designed with the end-user in mind, offering the flexibility to reconfigure firmware with ease through our groundbreaking Sci-Compiler software, which utilizes intuitive visual programming. Users can concentrate solely on crafting their unique algorithms via a block diagram interface, while Sci-Compiler seamlessly translates this design into a functional bitstream, effectively bridging the gap between concept and execution.</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5</a:t>
            </a:fld>
            <a:endParaRPr lang="en-US"/>
          </a:p>
        </p:txBody>
      </p:sp>
    </p:spTree>
    <p:extLst>
      <p:ext uri="{BB962C8B-B14F-4D97-AF65-F5344CB8AC3E}">
        <p14:creationId xmlns:p14="http://schemas.microsoft.com/office/powerpoint/2010/main" val="405233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ECECF1"/>
                </a:solidFill>
                <a:effectLst/>
                <a:latin typeface="Söhne"/>
              </a:rPr>
              <a:t>Sci-Compiler is very different from other visual programming software such as </a:t>
            </a:r>
            <a:r>
              <a:rPr lang="en-US" b="0" i="0" dirty="0" err="1">
                <a:solidFill>
                  <a:srgbClr val="ECECF1"/>
                </a:solidFill>
                <a:effectLst/>
                <a:latin typeface="Söhne"/>
              </a:rPr>
              <a:t>Labview</a:t>
            </a:r>
            <a:r>
              <a:rPr lang="en-US" b="0" i="0" dirty="0">
                <a:solidFill>
                  <a:srgbClr val="ECECF1"/>
                </a:solidFill>
                <a:effectLst/>
                <a:latin typeface="Söhne"/>
              </a:rPr>
              <a:t>. </a:t>
            </a:r>
            <a:r>
              <a:rPr lang="en-US" b="0" i="0" dirty="0" err="1">
                <a:solidFill>
                  <a:srgbClr val="ECECF1"/>
                </a:solidFill>
                <a:effectLst/>
                <a:latin typeface="Söhne"/>
              </a:rPr>
              <a:t>Labview</a:t>
            </a:r>
            <a:r>
              <a:rPr lang="en-US" b="0" i="0" dirty="0">
                <a:solidFill>
                  <a:srgbClr val="ECECF1"/>
                </a:solidFill>
                <a:effectLst/>
                <a:latin typeface="Söhne"/>
              </a:rPr>
              <a:t> typically generates software that runs on the PC in which the DAQ is inserted, processing data in near real-time. The DAQ is limited to digitizing the data, while it is the acquisition PC's CPU that processes them. Sci-Compiler generates firmware that directly processes the data within the DAQ in strict real-time. This means that it can fully exploit the parallelism of the FPGA, with a computing capacity much higher than that of the PC, and have delays in producing the processing result on the scale of nanoseconds rather than milliseconds as happens with software running on a PC.</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6</a:t>
            </a:fld>
            <a:endParaRPr lang="en-US"/>
          </a:p>
        </p:txBody>
      </p:sp>
    </p:spTree>
    <p:extLst>
      <p:ext uri="{BB962C8B-B14F-4D97-AF65-F5344CB8AC3E}">
        <p14:creationId xmlns:p14="http://schemas.microsoft.com/office/powerpoint/2010/main" val="113855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is integrated with a vast library of virtual instrument IPs, streamlining the firmware development process. Users design their firmware visually with a block diagram, which </a:t>
            </a:r>
            <a:r>
              <a:rPr lang="en-US" b="0" i="0" dirty="0" err="1">
                <a:solidFill>
                  <a:srgbClr val="ECECF1"/>
                </a:solidFill>
                <a:effectLst/>
                <a:latin typeface="Söhne"/>
              </a:rPr>
              <a:t>SciCompiler</a:t>
            </a:r>
            <a:r>
              <a:rPr lang="en-US" b="0" i="0" dirty="0">
                <a:solidFill>
                  <a:srgbClr val="ECECF1"/>
                </a:solidFill>
                <a:effectLst/>
                <a:latin typeface="Söhne"/>
              </a:rPr>
              <a:t> then expertly converts into VHDL code. It proceeds to compile the project utilizing industry-standard tools from Xilinx or Intel and seamlessly downloads the compiled firmware directly to the FPGA. </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7</a:t>
            </a:fld>
            <a:endParaRPr lang="en-US"/>
          </a:p>
        </p:txBody>
      </p:sp>
    </p:spTree>
    <p:extLst>
      <p:ext uri="{BB962C8B-B14F-4D97-AF65-F5344CB8AC3E}">
        <p14:creationId xmlns:p14="http://schemas.microsoft.com/office/powerpoint/2010/main" val="295537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ECECF1"/>
                </a:solidFill>
                <a:effectLst/>
                <a:latin typeface="Söhne"/>
              </a:rPr>
              <a:t>SciCompiler</a:t>
            </a:r>
            <a:r>
              <a:rPr lang="en-US" b="0" i="0" dirty="0">
                <a:solidFill>
                  <a:srgbClr val="ECECF1"/>
                </a:solidFill>
                <a:effectLst/>
                <a:latin typeface="Söhne"/>
              </a:rPr>
              <a:t> comes equipped with an extensive suite of IPs that facilitate a wide array of functions, from digital logic and mathematical operations to sophisticated algorithms. These include charge integration, trapezoidal filtering, peak detection, analog shaping, time-to-digital conversion, and center-of-mass calculations. Additionally, specialized IPs are readily available for tasks such as waveform digitization, data readout, and system configuration</a:t>
            </a:r>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8</a:t>
            </a:fld>
            <a:endParaRPr lang="en-US"/>
          </a:p>
        </p:txBody>
      </p:sp>
    </p:spTree>
    <p:extLst>
      <p:ext uri="{BB962C8B-B14F-4D97-AF65-F5344CB8AC3E}">
        <p14:creationId xmlns:p14="http://schemas.microsoft.com/office/powerpoint/2010/main" val="323319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effectLst/>
                <a:latin typeface="Söhne"/>
              </a:rPr>
              <a:t>Sci-Compiler is a versatile tool designed to enhance scientific research and data analysis. Let's delve into some practical examples of what Sci-Compiler can do for us.</a:t>
            </a:r>
          </a:p>
          <a:p>
            <a:pPr algn="l"/>
            <a:r>
              <a:rPr lang="en-US" b="0" i="0" dirty="0">
                <a:effectLst/>
                <a:latin typeface="Söhne"/>
              </a:rPr>
              <a:t>Imagine performing Pulse Height Analysis (PHA) with unparalleled precision. Sci-Compiler integrates a trapezoidal filter, charge integration and peak detection. Not only that, but it also allows the incorporation of user-custom algorithms, offering flexibility to meet specific experimental needs.</a:t>
            </a:r>
          </a:p>
          <a:p>
            <a:pPr algn="l"/>
            <a:r>
              <a:rPr lang="en-US" b="0" i="0" dirty="0">
                <a:effectLst/>
                <a:latin typeface="Söhne"/>
              </a:rPr>
              <a:t>In the realm of trigger logic, complexity is a common hurdle. Sci-Compiler elegantly converts intricate trigger sequences into a single-board, diagram-based design. This simplifies the setup without compromising the sophistication of your logic systems.</a:t>
            </a:r>
          </a:p>
          <a:p>
            <a:pPr algn="l"/>
            <a:r>
              <a:rPr lang="en-US" b="0" i="0" dirty="0">
                <a:effectLst/>
                <a:latin typeface="Söhne"/>
              </a:rPr>
              <a:t>Now, consider the real-time calculation of Pulse Shape Discrimination. Sci-Compiler does this using multiple algorithms that analyze both exponential tails, commonly found in scintillators, and rise time, essential for Helium-3 detectors. This functionality is critical for instantaneous analysis, which is essential in many advanced scientific applications.</a:t>
            </a:r>
          </a:p>
          <a:p>
            <a:endParaRPr lang="en-US" noProof="0" dirty="0"/>
          </a:p>
        </p:txBody>
      </p:sp>
      <p:sp>
        <p:nvSpPr>
          <p:cNvPr id="4" name="Segnaposto numero diapositiva 3"/>
          <p:cNvSpPr>
            <a:spLocks noGrp="1"/>
          </p:cNvSpPr>
          <p:nvPr>
            <p:ph type="sldNum" sz="quarter" idx="10"/>
          </p:nvPr>
        </p:nvSpPr>
        <p:spPr/>
        <p:txBody>
          <a:bodyPr/>
          <a:lstStyle/>
          <a:p>
            <a:fld id="{70581C00-9FE1-4A90-A388-6A29A015A70C}" type="slidenum">
              <a:rPr lang="en-US" smtClean="0"/>
              <a:t>9</a:t>
            </a:fld>
            <a:endParaRPr lang="en-US"/>
          </a:p>
        </p:txBody>
      </p:sp>
    </p:spTree>
    <p:extLst>
      <p:ext uri="{BB962C8B-B14F-4D97-AF65-F5344CB8AC3E}">
        <p14:creationId xmlns:p14="http://schemas.microsoft.com/office/powerpoint/2010/main" val="2012514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Rettangolo 6">
            <a:extLst>
              <a:ext uri="{FF2B5EF4-FFF2-40B4-BE49-F238E27FC236}">
                <a16:creationId xmlns:a16="http://schemas.microsoft.com/office/drawing/2014/main" id="{BC827EBF-9A2A-B928-ECC4-09BE77078411}"/>
              </a:ext>
            </a:extLst>
          </p:cNvPr>
          <p:cNvSpPr/>
          <p:nvPr userDrawn="1"/>
        </p:nvSpPr>
        <p:spPr>
          <a:xfrm>
            <a:off x="0" y="625642"/>
            <a:ext cx="12192000" cy="5539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AAE093F9-5C5E-2017-BAA5-043F88B581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2784" t="85123" b="2728"/>
          <a:stretch/>
        </p:blipFill>
        <p:spPr>
          <a:xfrm>
            <a:off x="1" y="6483351"/>
            <a:ext cx="1504949" cy="377896"/>
          </a:xfrm>
          <a:prstGeom prst="rect">
            <a:avLst/>
          </a:prstGeom>
        </p:spPr>
      </p:pic>
      <p:pic>
        <p:nvPicPr>
          <p:cNvPr id="9" name="Picture 13">
            <a:extLst>
              <a:ext uri="{FF2B5EF4-FFF2-40B4-BE49-F238E27FC236}">
                <a16:creationId xmlns:a16="http://schemas.microsoft.com/office/drawing/2014/main" id="{04251BF9-AFFF-C759-FAB1-86C75EA876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737" t="41146" r="70958" b="13762"/>
          <a:stretch/>
        </p:blipFill>
        <p:spPr>
          <a:xfrm>
            <a:off x="1470660" y="6486934"/>
            <a:ext cx="1591377" cy="371066"/>
          </a:xfrm>
          <a:prstGeom prst="rect">
            <a:avLst/>
          </a:prstGeom>
        </p:spPr>
      </p:pic>
      <p:sp>
        <p:nvSpPr>
          <p:cNvPr id="10" name="Rettangolo 9">
            <a:extLst>
              <a:ext uri="{FF2B5EF4-FFF2-40B4-BE49-F238E27FC236}">
                <a16:creationId xmlns:a16="http://schemas.microsoft.com/office/drawing/2014/main" id="{B51A6AA0-10D3-C239-3C79-64A808FF07EB}"/>
              </a:ext>
            </a:extLst>
          </p:cNvPr>
          <p:cNvSpPr/>
          <p:nvPr userDrawn="1"/>
        </p:nvSpPr>
        <p:spPr>
          <a:xfrm>
            <a:off x="2804160" y="6483350"/>
            <a:ext cx="9387839" cy="374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bg1"/>
                </a:solidFill>
              </a:rPr>
              <a:t>www.sci-compiler.com</a:t>
            </a:r>
          </a:p>
        </p:txBody>
      </p:sp>
    </p:spTree>
    <p:extLst>
      <p:ext uri="{BB962C8B-B14F-4D97-AF65-F5344CB8AC3E}">
        <p14:creationId xmlns:p14="http://schemas.microsoft.com/office/powerpoint/2010/main" val="68105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31791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3187287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248620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AE093F9-5C5E-2017-BAA5-043F88B581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2784" t="85123" b="2728"/>
          <a:stretch/>
        </p:blipFill>
        <p:spPr>
          <a:xfrm>
            <a:off x="1" y="6483351"/>
            <a:ext cx="1504949" cy="377896"/>
          </a:xfrm>
          <a:prstGeom prst="rect">
            <a:avLst/>
          </a:prstGeom>
        </p:spPr>
      </p:pic>
      <p:pic>
        <p:nvPicPr>
          <p:cNvPr id="9" name="Picture 13">
            <a:extLst>
              <a:ext uri="{FF2B5EF4-FFF2-40B4-BE49-F238E27FC236}">
                <a16:creationId xmlns:a16="http://schemas.microsoft.com/office/drawing/2014/main" id="{04251BF9-AFFF-C759-FAB1-86C75EA876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737" t="41146" r="70958" b="13762"/>
          <a:stretch/>
        </p:blipFill>
        <p:spPr>
          <a:xfrm>
            <a:off x="1470660" y="6486934"/>
            <a:ext cx="1591377" cy="371066"/>
          </a:xfrm>
          <a:prstGeom prst="rect">
            <a:avLst/>
          </a:prstGeom>
        </p:spPr>
      </p:pic>
      <p:sp>
        <p:nvSpPr>
          <p:cNvPr id="10" name="Rettangolo 9">
            <a:extLst>
              <a:ext uri="{FF2B5EF4-FFF2-40B4-BE49-F238E27FC236}">
                <a16:creationId xmlns:a16="http://schemas.microsoft.com/office/drawing/2014/main" id="{B51A6AA0-10D3-C239-3C79-64A808FF07EB}"/>
              </a:ext>
            </a:extLst>
          </p:cNvPr>
          <p:cNvSpPr/>
          <p:nvPr userDrawn="1"/>
        </p:nvSpPr>
        <p:spPr>
          <a:xfrm>
            <a:off x="2804160" y="6483350"/>
            <a:ext cx="9387839" cy="374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bg1"/>
                </a:solidFill>
              </a:rPr>
              <a:t>www.sci-compiler.com</a:t>
            </a:r>
          </a:p>
        </p:txBody>
      </p:sp>
    </p:spTree>
    <p:extLst>
      <p:ext uri="{BB962C8B-B14F-4D97-AF65-F5344CB8AC3E}">
        <p14:creationId xmlns:p14="http://schemas.microsoft.com/office/powerpoint/2010/main" val="266804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380472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53095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61972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8" name="Segnaposto piè di pagina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egnaposto numero diapositiva 8"/>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372144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egnaposto numero diapositiva 4"/>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32909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egnaposto numero diapositiva 3"/>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1736991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a:xfrm>
            <a:off x="838200" y="6356350"/>
            <a:ext cx="2743200" cy="365125"/>
          </a:xfrm>
          <a:prstGeom prst="rect">
            <a:avLst/>
          </a:prstGeom>
        </p:spPr>
        <p:txBody>
          <a:bodyPr/>
          <a:lstStyle/>
          <a:p>
            <a:fld id="{8C79E7A3-1F83-4A26-A8C3-50C15CACFEA1}" type="datetimeFigureOut">
              <a:rPr lang="en-US" smtClean="0"/>
              <a:t>9/19/24</a:t>
            </a:fld>
            <a:endParaRPr lang="en-US"/>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p:cNvSpPr>
            <a:spLocks noGrp="1"/>
          </p:cNvSpPr>
          <p:nvPr>
            <p:ph type="sldNum" sz="quarter" idx="12"/>
          </p:nvPr>
        </p:nvSpPr>
        <p:spPr/>
        <p:txBody>
          <a:bodyPr/>
          <a:lstStyle/>
          <a:p>
            <a:fld id="{E1841A14-77AA-408D-B566-C43844501083}" type="slidenum">
              <a:rPr lang="en-US" smtClean="0"/>
              <a:t>‹#›</a:t>
            </a:fld>
            <a:endParaRPr lang="en-US"/>
          </a:p>
        </p:txBody>
      </p:sp>
    </p:spTree>
    <p:extLst>
      <p:ext uri="{BB962C8B-B14F-4D97-AF65-F5344CB8AC3E}">
        <p14:creationId xmlns:p14="http://schemas.microsoft.com/office/powerpoint/2010/main" val="277535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41A14-77AA-408D-B566-C43844501083}" type="slidenum">
              <a:rPr lang="en-US" smtClean="0"/>
              <a:t>‹#›</a:t>
            </a:fld>
            <a:endParaRPr lang="en-US"/>
          </a:p>
        </p:txBody>
      </p:sp>
    </p:spTree>
    <p:extLst>
      <p:ext uri="{BB962C8B-B14F-4D97-AF65-F5344CB8AC3E}">
        <p14:creationId xmlns:p14="http://schemas.microsoft.com/office/powerpoint/2010/main" val="19042099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1193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jpeg"/></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jpe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pn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95.jpe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jpg"/><Relationship Id="rId9" Type="http://schemas.openxmlformats.org/officeDocument/2006/relationships/image" Target="../media/image103.jpeg"/></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jpeg"/><Relationship Id="rId7" Type="http://schemas.openxmlformats.org/officeDocument/2006/relationships/image" Target="../media/image124.png"/><Relationship Id="rId12"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127.png"/><Relationship Id="rId5" Type="http://schemas.openxmlformats.org/officeDocument/2006/relationships/image" Target="../media/image123.png"/><Relationship Id="rId10" Type="http://schemas.openxmlformats.org/officeDocument/2006/relationships/image" Target="../media/image126.jpeg"/><Relationship Id="rId4" Type="http://schemas.openxmlformats.org/officeDocument/2006/relationships/image" Target="../media/image122.jpe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129.png"/></Relationships>
</file>

<file path=ppt/slides/_rels/slide2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jpeg"/></Relationships>
</file>

<file path=ppt/slides/_rels/slide2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26.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55.gif"/></Relationships>
</file>

<file path=ppt/slides/_rels/slide2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48.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28.xml"/><Relationship Id="rId16"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29.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7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71.png"/><Relationship Id="rId4" Type="http://schemas.openxmlformats.org/officeDocument/2006/relationships/image" Target="../media/image170.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3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78.png"/><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81.png"/></Relationships>
</file>

<file path=ppt/slides/_rels/slide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3.jpeg"/><Relationship Id="rId7" Type="http://schemas.openxmlformats.org/officeDocument/2006/relationships/image" Target="../media/image18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3.jpeg"/><Relationship Id="rId7" Type="http://schemas.openxmlformats.org/officeDocument/2006/relationships/image" Target="../media/image19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39.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8.png"/><Relationship Id="rId3" Type="http://schemas.openxmlformats.org/officeDocument/2006/relationships/image" Target="../media/image12.png"/><Relationship Id="rId7" Type="http://schemas.microsoft.com/office/2007/relationships/hdphoto" Target="../media/hdphoto6.wdp"/><Relationship Id="rId12" Type="http://schemas.openxmlformats.org/officeDocument/2006/relationships/image" Target="../media/image197.png"/><Relationship Id="rId17" Type="http://schemas.microsoft.com/office/2007/relationships/hdphoto" Target="../media/hdphoto5.wdp"/><Relationship Id="rId2" Type="http://schemas.openxmlformats.org/officeDocument/2006/relationships/notesSlide" Target="../notesSlides/notesSlide39.xml"/><Relationship Id="rId16"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94.png"/><Relationship Id="rId11" Type="http://schemas.microsoft.com/office/2007/relationships/hdphoto" Target="../media/hdphoto8.wdp"/><Relationship Id="rId5" Type="http://schemas.microsoft.com/office/2007/relationships/hdphoto" Target="../media/hdphoto1.wdp"/><Relationship Id="rId15" Type="http://schemas.microsoft.com/office/2007/relationships/hdphoto" Target="../media/hdphoto9.wdp"/><Relationship Id="rId10" Type="http://schemas.openxmlformats.org/officeDocument/2006/relationships/image" Target="../media/image196.png"/><Relationship Id="rId4" Type="http://schemas.openxmlformats.org/officeDocument/2006/relationships/image" Target="../media/image13.png"/><Relationship Id="rId9" Type="http://schemas.microsoft.com/office/2007/relationships/hdphoto" Target="../media/hdphoto7.wdp"/><Relationship Id="rId14" Type="http://schemas.openxmlformats.org/officeDocument/2006/relationships/image" Target="../media/image19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04.png"/><Relationship Id="rId4" Type="http://schemas.openxmlformats.org/officeDocument/2006/relationships/image" Target="../media/image20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png"/><Relationship Id="rId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44.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8" Type="http://schemas.openxmlformats.org/officeDocument/2006/relationships/image" Target="../media/image36.png"/><Relationship Id="rId3" Type="http://schemas.openxmlformats.org/officeDocument/2006/relationships/image" Target="../media/image31.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png"/><Relationship Id="rId46" Type="http://schemas.openxmlformats.org/officeDocument/2006/relationships/image" Target="../media/image74.png"/><Relationship Id="rId20" Type="http://schemas.openxmlformats.org/officeDocument/2006/relationships/image" Target="../media/image48.png"/><Relationship Id="rId41"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592A835-FAAA-474C-8579-F6C20B9334EC}"/>
              </a:ext>
            </a:extLst>
          </p:cNvPr>
          <p:cNvPicPr>
            <a:picLocks noChangeAspect="1"/>
          </p:cNvPicPr>
          <p:nvPr/>
        </p:nvPicPr>
        <p:blipFill rotWithShape="1">
          <a:blip r:embed="rId3">
            <a:extLst>
              <a:ext uri="{28A0092B-C50C-407E-A947-70E740481C1C}">
                <a14:useLocalDpi xmlns:a14="http://schemas.microsoft.com/office/drawing/2010/main"/>
              </a:ext>
            </a:extLst>
          </a:blip>
          <a:srcRect l="2737" t="24923" r="70958"/>
          <a:stretch/>
        </p:blipFill>
        <p:spPr>
          <a:xfrm>
            <a:off x="0" y="5950124"/>
            <a:ext cx="2238555" cy="869055"/>
          </a:xfrm>
          <a:prstGeom prst="rect">
            <a:avLst/>
          </a:prstGeom>
        </p:spPr>
      </p:pic>
      <p:pic>
        <p:nvPicPr>
          <p:cNvPr id="3" name="Picture 2">
            <a:extLst>
              <a:ext uri="{FF2B5EF4-FFF2-40B4-BE49-F238E27FC236}">
                <a16:creationId xmlns:a16="http://schemas.microsoft.com/office/drawing/2014/main" id="{338646CD-8143-AEFA-B3C4-71551C1036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2241"/>
          <a:stretch/>
        </p:blipFill>
        <p:spPr>
          <a:xfrm>
            <a:off x="-624074" y="109572"/>
            <a:ext cx="2485260" cy="808670"/>
          </a:xfrm>
          <a:prstGeom prst="rect">
            <a:avLst/>
          </a:prstGeom>
        </p:spPr>
      </p:pic>
      <p:pic>
        <p:nvPicPr>
          <p:cNvPr id="2" name="Picture 2" descr="Download Wave Particles Physics Royalty-Free Stock Illustration Image -  Pixabay">
            <a:extLst>
              <a:ext uri="{FF2B5EF4-FFF2-40B4-BE49-F238E27FC236}">
                <a16:creationId xmlns:a16="http://schemas.microsoft.com/office/drawing/2014/main" id="{AF2CBBC1-14D5-45CD-F722-87C7B0CB776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020679"/>
            <a:ext cx="12192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D5A8399-B3A6-B7A5-9EA3-CD1B2ECB0D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6257"/>
          <a:stretch/>
        </p:blipFill>
        <p:spPr>
          <a:xfrm>
            <a:off x="1119277" y="209323"/>
            <a:ext cx="4464092" cy="508979"/>
          </a:xfrm>
          <a:prstGeom prst="rect">
            <a:avLst/>
          </a:prstGeom>
        </p:spPr>
      </p:pic>
      <p:pic>
        <p:nvPicPr>
          <p:cNvPr id="5" name="Picture 13">
            <a:extLst>
              <a:ext uri="{FF2B5EF4-FFF2-40B4-BE49-F238E27FC236}">
                <a16:creationId xmlns:a16="http://schemas.microsoft.com/office/drawing/2014/main" id="{F6CF71CA-C502-679C-8B16-7D0378DDC913}"/>
              </a:ext>
            </a:extLst>
          </p:cNvPr>
          <p:cNvPicPr>
            <a:picLocks noChangeAspect="1"/>
          </p:cNvPicPr>
          <p:nvPr/>
        </p:nvPicPr>
        <p:blipFill rotWithShape="1">
          <a:blip r:embed="rId3">
            <a:extLst>
              <a:ext uri="{28A0092B-C50C-407E-A947-70E740481C1C}">
                <a14:useLocalDpi xmlns:a14="http://schemas.microsoft.com/office/drawing/2010/main"/>
              </a:ext>
            </a:extLst>
          </a:blip>
          <a:srcRect l="72107" t="24923"/>
          <a:stretch/>
        </p:blipFill>
        <p:spPr>
          <a:xfrm>
            <a:off x="9818299" y="5950123"/>
            <a:ext cx="2373701" cy="869055"/>
          </a:xfrm>
          <a:prstGeom prst="rect">
            <a:avLst/>
          </a:prstGeom>
        </p:spPr>
      </p:pic>
      <p:sp>
        <p:nvSpPr>
          <p:cNvPr id="7" name="Rettangolo 6">
            <a:extLst>
              <a:ext uri="{FF2B5EF4-FFF2-40B4-BE49-F238E27FC236}">
                <a16:creationId xmlns:a16="http://schemas.microsoft.com/office/drawing/2014/main" id="{DEB69293-A2B9-0C97-EE4B-CD884089CB6A}"/>
              </a:ext>
            </a:extLst>
          </p:cNvPr>
          <p:cNvSpPr/>
          <p:nvPr/>
        </p:nvSpPr>
        <p:spPr>
          <a:xfrm>
            <a:off x="10226842" y="1014662"/>
            <a:ext cx="1965158" cy="4878806"/>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 Abba </a:t>
            </a:r>
          </a:p>
          <a:p>
            <a:r>
              <a:rPr lang="en-US" dirty="0">
                <a:solidFill>
                  <a:schemeClr val="tx1"/>
                </a:solidFill>
              </a:rPr>
              <a:t>F. Caponio </a:t>
            </a:r>
            <a:br>
              <a:rPr lang="en-US" dirty="0">
                <a:solidFill>
                  <a:schemeClr val="tx1"/>
                </a:solidFill>
              </a:rPr>
            </a:br>
            <a:r>
              <a:rPr lang="en-US" dirty="0">
                <a:solidFill>
                  <a:schemeClr val="tx1"/>
                </a:solidFill>
              </a:rPr>
              <a:t>V. </a:t>
            </a:r>
            <a:r>
              <a:rPr lang="en-US" dirty="0" err="1">
                <a:solidFill>
                  <a:schemeClr val="tx1"/>
                </a:solidFill>
              </a:rPr>
              <a:t>Arosio</a:t>
            </a:r>
            <a:br>
              <a:rPr lang="en-US" dirty="0">
                <a:solidFill>
                  <a:schemeClr val="tx1"/>
                </a:solidFill>
              </a:rPr>
            </a:br>
            <a:r>
              <a:rPr lang="en-US" dirty="0">
                <a:solidFill>
                  <a:schemeClr val="tx1"/>
                </a:solidFill>
              </a:rPr>
              <a:t>C. </a:t>
            </a:r>
            <a:r>
              <a:rPr lang="en-US" dirty="0" err="1">
                <a:solidFill>
                  <a:schemeClr val="tx1"/>
                </a:solidFill>
              </a:rPr>
              <a:t>Tintori</a:t>
            </a:r>
            <a:br>
              <a:rPr lang="en-US" dirty="0">
                <a:solidFill>
                  <a:schemeClr val="tx1"/>
                </a:solidFill>
              </a:rPr>
            </a:br>
            <a:r>
              <a:rPr lang="en-US" dirty="0">
                <a:solidFill>
                  <a:schemeClr val="tx1"/>
                </a:solidFill>
              </a:rPr>
              <a:t>L. Colombini</a:t>
            </a:r>
            <a:br>
              <a:rPr lang="en-US" dirty="0">
                <a:solidFill>
                  <a:schemeClr val="tx1"/>
                </a:solidFill>
              </a:rPr>
            </a:br>
            <a:r>
              <a:rPr lang="en-US" dirty="0">
                <a:solidFill>
                  <a:schemeClr val="tx1"/>
                </a:solidFill>
              </a:rPr>
              <a:t>D. Bianchi</a:t>
            </a:r>
          </a:p>
          <a:p>
            <a:r>
              <a:rPr lang="en-US" dirty="0">
                <a:solidFill>
                  <a:schemeClr val="tx1"/>
                </a:solidFill>
              </a:rPr>
              <a:t>M. Petruzzo </a:t>
            </a:r>
            <a:br>
              <a:rPr lang="en-US" dirty="0">
                <a:solidFill>
                  <a:schemeClr val="tx1"/>
                </a:solidFill>
              </a:rPr>
            </a:br>
            <a:r>
              <a:rPr lang="en-US" dirty="0">
                <a:solidFill>
                  <a:schemeClr val="tx1"/>
                </a:solidFill>
              </a:rPr>
              <a:t>Y. </a:t>
            </a:r>
            <a:r>
              <a:rPr lang="en-US" dirty="0" err="1">
                <a:solidFill>
                  <a:schemeClr val="tx1"/>
                </a:solidFill>
              </a:rPr>
              <a:t>Venturini</a:t>
            </a:r>
            <a:br>
              <a:rPr lang="en-US" dirty="0">
                <a:solidFill>
                  <a:schemeClr val="tx1"/>
                </a:solidFill>
              </a:rPr>
            </a:br>
            <a:r>
              <a:rPr lang="en-US" dirty="0">
                <a:solidFill>
                  <a:schemeClr val="tx1"/>
                </a:solidFill>
              </a:rPr>
              <a:t>A. Cusimano</a:t>
            </a:r>
          </a:p>
          <a:p>
            <a:r>
              <a:rPr lang="en-US" dirty="0">
                <a:solidFill>
                  <a:schemeClr val="tx1"/>
                </a:solidFill>
              </a:rPr>
              <a:t>L. Ferrentino</a:t>
            </a:r>
            <a:br>
              <a:rPr lang="en-US" dirty="0">
                <a:solidFill>
                  <a:schemeClr val="tx1"/>
                </a:solidFill>
              </a:rPr>
            </a:br>
            <a:r>
              <a:rPr lang="en-US" dirty="0">
                <a:solidFill>
                  <a:schemeClr val="tx1"/>
                </a:solidFill>
              </a:rPr>
              <a:t>M. Venaruzzo</a:t>
            </a:r>
          </a:p>
        </p:txBody>
      </p:sp>
      <p:pic>
        <p:nvPicPr>
          <p:cNvPr id="12" name="Immagine 11">
            <a:extLst>
              <a:ext uri="{FF2B5EF4-FFF2-40B4-BE49-F238E27FC236}">
                <a16:creationId xmlns:a16="http://schemas.microsoft.com/office/drawing/2014/main" id="{0D8F7D39-2F91-BBE5-9CB5-5F6A7772F09F}"/>
              </a:ext>
            </a:extLst>
          </p:cNvPr>
          <p:cNvPicPr>
            <a:picLocks noChangeAspect="1"/>
          </p:cNvPicPr>
          <p:nvPr/>
        </p:nvPicPr>
        <p:blipFill>
          <a:blip r:embed="rId6"/>
          <a:stretch>
            <a:fillRect/>
          </a:stretch>
        </p:blipFill>
        <p:spPr>
          <a:xfrm>
            <a:off x="0" y="1961707"/>
            <a:ext cx="3628055"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magine 14">
            <a:extLst>
              <a:ext uri="{FF2B5EF4-FFF2-40B4-BE49-F238E27FC236}">
                <a16:creationId xmlns:a16="http://schemas.microsoft.com/office/drawing/2014/main" id="{709299A0-32BB-7145-B9BF-E583283FE57D}"/>
              </a:ext>
            </a:extLst>
          </p:cNvPr>
          <p:cNvPicPr>
            <a:picLocks noChangeAspect="1"/>
          </p:cNvPicPr>
          <p:nvPr/>
        </p:nvPicPr>
        <p:blipFill>
          <a:blip r:embed="rId7"/>
          <a:stretch>
            <a:fillRect/>
          </a:stretch>
        </p:blipFill>
        <p:spPr>
          <a:xfrm>
            <a:off x="3528851" y="4052876"/>
            <a:ext cx="4034617" cy="22788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magine 16">
            <a:extLst>
              <a:ext uri="{FF2B5EF4-FFF2-40B4-BE49-F238E27FC236}">
                <a16:creationId xmlns:a16="http://schemas.microsoft.com/office/drawing/2014/main" id="{4C63FF4F-739E-A91F-8360-3FB1F68E1D12}"/>
              </a:ext>
            </a:extLst>
          </p:cNvPr>
          <p:cNvPicPr>
            <a:picLocks noChangeAspect="1"/>
          </p:cNvPicPr>
          <p:nvPr/>
        </p:nvPicPr>
        <p:blipFill>
          <a:blip r:embed="rId8"/>
          <a:stretch>
            <a:fillRect/>
          </a:stretch>
        </p:blipFill>
        <p:spPr>
          <a:xfrm>
            <a:off x="3628055" y="1216326"/>
            <a:ext cx="4322466" cy="2727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asellaDiTesto 7">
            <a:extLst>
              <a:ext uri="{FF2B5EF4-FFF2-40B4-BE49-F238E27FC236}">
                <a16:creationId xmlns:a16="http://schemas.microsoft.com/office/drawing/2014/main" id="{45BD3934-3F8F-AC11-683C-1BA74820F346}"/>
              </a:ext>
            </a:extLst>
          </p:cNvPr>
          <p:cNvSpPr txBox="1"/>
          <p:nvPr/>
        </p:nvSpPr>
        <p:spPr>
          <a:xfrm>
            <a:off x="5993658" y="192281"/>
            <a:ext cx="6340730" cy="646331"/>
          </a:xfrm>
          <a:prstGeom prst="rect">
            <a:avLst/>
          </a:prstGeom>
          <a:noFill/>
        </p:spPr>
        <p:txBody>
          <a:bodyPr wrap="square">
            <a:spAutoFit/>
          </a:bodyPr>
          <a:lstStyle/>
          <a:p>
            <a:pPr algn="l"/>
            <a:r>
              <a:rPr lang="en-US" b="0" i="0" dirty="0">
                <a:solidFill>
                  <a:srgbClr val="CB6D04"/>
                </a:solidFill>
                <a:effectLst/>
                <a:highlight>
                  <a:srgbClr val="FFFFFF"/>
                </a:highlight>
                <a:latin typeface="Roboto Light" panose="020F0502020204030204" pitchFamily="2" charset="0"/>
              </a:rPr>
              <a:t>Simplified Firmware Development for Open FPGA Platforms in DAQ Systems </a:t>
            </a:r>
            <a:r>
              <a:rPr lang="en-US" b="0" i="0">
                <a:solidFill>
                  <a:srgbClr val="CB6D04"/>
                </a:solidFill>
                <a:effectLst/>
                <a:highlight>
                  <a:srgbClr val="FFFFFF"/>
                </a:highlight>
                <a:latin typeface="Roboto Light" panose="020F0502020204030204" pitchFamily="2" charset="0"/>
              </a:rPr>
              <a:t>using Sci-Compiler</a:t>
            </a:r>
            <a:endParaRPr lang="en-US" b="0" i="0" dirty="0">
              <a:solidFill>
                <a:srgbClr val="CB6D04"/>
              </a:solidFill>
              <a:effectLst/>
              <a:highlight>
                <a:srgbClr val="FFFFFF"/>
              </a:highlight>
              <a:latin typeface="Roboto Light" panose="020F0502020204030204" pitchFamily="2" charset="0"/>
            </a:endParaRPr>
          </a:p>
        </p:txBody>
      </p:sp>
    </p:spTree>
    <p:extLst>
      <p:ext uri="{BB962C8B-B14F-4D97-AF65-F5344CB8AC3E}">
        <p14:creationId xmlns:p14="http://schemas.microsoft.com/office/powerpoint/2010/main" val="1992703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060027" cy="584775"/>
          </a:xfrm>
          <a:prstGeom prst="rect">
            <a:avLst/>
          </a:prstGeom>
          <a:noFill/>
        </p:spPr>
        <p:txBody>
          <a:bodyPr wrap="none" rtlCol="0">
            <a:spAutoFit/>
          </a:bodyPr>
          <a:lstStyle/>
          <a:p>
            <a:r>
              <a:rPr lang="it-IT" sz="3200" dirty="0" err="1"/>
              <a:t>Examples</a:t>
            </a:r>
            <a:r>
              <a:rPr lang="it-IT" sz="3200" dirty="0"/>
              <a:t> of </a:t>
            </a:r>
            <a:r>
              <a:rPr lang="it-IT" sz="3200" dirty="0" err="1"/>
              <a:t>what</a:t>
            </a:r>
            <a:r>
              <a:rPr lang="it-IT" sz="3200" dirty="0"/>
              <a:t> </a:t>
            </a:r>
            <a:r>
              <a:rPr lang="it-IT" sz="3200" dirty="0" err="1"/>
              <a:t>you</a:t>
            </a:r>
            <a:r>
              <a:rPr lang="it-IT" sz="3200" dirty="0"/>
              <a:t> can do with Sci-Compiler</a:t>
            </a:r>
          </a:p>
        </p:txBody>
      </p:sp>
      <p:sp>
        <p:nvSpPr>
          <p:cNvPr id="4" name="CasellaDiTesto 3">
            <a:extLst>
              <a:ext uri="{FF2B5EF4-FFF2-40B4-BE49-F238E27FC236}">
                <a16:creationId xmlns:a16="http://schemas.microsoft.com/office/drawing/2014/main" id="{62CB0EEA-4CCB-77A4-31B1-C455411B86A7}"/>
              </a:ext>
            </a:extLst>
          </p:cNvPr>
          <p:cNvSpPr txBox="1"/>
          <p:nvPr/>
        </p:nvSpPr>
        <p:spPr>
          <a:xfrm>
            <a:off x="313520" y="4452168"/>
            <a:ext cx="3462038" cy="646331"/>
          </a:xfrm>
          <a:prstGeom prst="rect">
            <a:avLst/>
          </a:prstGeom>
          <a:noFill/>
        </p:spPr>
        <p:txBody>
          <a:bodyPr wrap="none" rtlCol="0">
            <a:spAutoFit/>
          </a:bodyPr>
          <a:lstStyle/>
          <a:p>
            <a:pPr algn="ctr"/>
            <a:r>
              <a:rPr lang="en-US" dirty="0"/>
              <a:t>Reconstruction of interaction point</a:t>
            </a:r>
            <a:br>
              <a:rPr lang="en-US" dirty="0"/>
            </a:br>
            <a:r>
              <a:rPr lang="en-US" dirty="0"/>
              <a:t>in position sense detector</a:t>
            </a:r>
          </a:p>
        </p:txBody>
      </p:sp>
      <p:sp>
        <p:nvSpPr>
          <p:cNvPr id="6" name="CasellaDiTesto 5">
            <a:extLst>
              <a:ext uri="{FF2B5EF4-FFF2-40B4-BE49-F238E27FC236}">
                <a16:creationId xmlns:a16="http://schemas.microsoft.com/office/drawing/2014/main" id="{4C227EE6-41EF-CD02-130D-9503CFAE6017}"/>
              </a:ext>
            </a:extLst>
          </p:cNvPr>
          <p:cNvSpPr txBox="1"/>
          <p:nvPr/>
        </p:nvSpPr>
        <p:spPr>
          <a:xfrm>
            <a:off x="4493646" y="4452168"/>
            <a:ext cx="2975545" cy="923330"/>
          </a:xfrm>
          <a:prstGeom prst="rect">
            <a:avLst/>
          </a:prstGeom>
          <a:noFill/>
        </p:spPr>
        <p:txBody>
          <a:bodyPr wrap="square" rtlCol="0">
            <a:spAutoFit/>
          </a:bodyPr>
          <a:lstStyle/>
          <a:p>
            <a:pPr algn="ctr"/>
            <a:r>
              <a:rPr lang="en-US" dirty="0"/>
              <a:t>Realtime calculation of FFT with no deadtime (can be used to implement trigger)</a:t>
            </a:r>
          </a:p>
        </p:txBody>
      </p:sp>
      <p:sp>
        <p:nvSpPr>
          <p:cNvPr id="11" name="CasellaDiTesto 10">
            <a:extLst>
              <a:ext uri="{FF2B5EF4-FFF2-40B4-BE49-F238E27FC236}">
                <a16:creationId xmlns:a16="http://schemas.microsoft.com/office/drawing/2014/main" id="{9C24F738-E0FC-285F-EC78-D7968403A5AC}"/>
              </a:ext>
            </a:extLst>
          </p:cNvPr>
          <p:cNvSpPr txBox="1"/>
          <p:nvPr/>
        </p:nvSpPr>
        <p:spPr>
          <a:xfrm>
            <a:off x="8158022" y="4468229"/>
            <a:ext cx="3664423" cy="646331"/>
          </a:xfrm>
          <a:prstGeom prst="rect">
            <a:avLst/>
          </a:prstGeom>
          <a:noFill/>
        </p:spPr>
        <p:txBody>
          <a:bodyPr wrap="square" rtlCol="0">
            <a:spAutoFit/>
          </a:bodyPr>
          <a:lstStyle/>
          <a:p>
            <a:pPr algn="ctr"/>
            <a:r>
              <a:rPr lang="en-US" dirty="0"/>
              <a:t>Time of flight spectroscopy, high resolution multichannel TDC</a:t>
            </a:r>
          </a:p>
        </p:txBody>
      </p:sp>
      <p:pic>
        <p:nvPicPr>
          <p:cNvPr id="5" name="Picture 5">
            <a:extLst>
              <a:ext uri="{FF2B5EF4-FFF2-40B4-BE49-F238E27FC236}">
                <a16:creationId xmlns:a16="http://schemas.microsoft.com/office/drawing/2014/main" id="{78F1DB35-4009-05F3-33A1-A52B03A7DBE4}"/>
              </a:ext>
            </a:extLst>
          </p:cNvPr>
          <p:cNvPicPr>
            <a:picLocks noChangeAspect="1"/>
          </p:cNvPicPr>
          <p:nvPr/>
        </p:nvPicPr>
        <p:blipFill rotWithShape="1">
          <a:blip r:embed="rId3">
            <a:extLst>
              <a:ext uri="{28A0092B-C50C-407E-A947-70E740481C1C}">
                <a14:useLocalDpi xmlns:a14="http://schemas.microsoft.com/office/drawing/2010/main"/>
              </a:ext>
            </a:extLst>
          </a:blip>
          <a:srcRect t="4502"/>
          <a:stretch/>
        </p:blipFill>
        <p:spPr>
          <a:xfrm>
            <a:off x="180646" y="1165793"/>
            <a:ext cx="3812234" cy="2928510"/>
          </a:xfrm>
          <a:prstGeom prst="rect">
            <a:avLst/>
          </a:prstGeom>
        </p:spPr>
      </p:pic>
      <p:pic>
        <p:nvPicPr>
          <p:cNvPr id="2050" name="Picture 2" descr="Spectrum Analyzer – Pi-Plates">
            <a:extLst>
              <a:ext uri="{FF2B5EF4-FFF2-40B4-BE49-F238E27FC236}">
                <a16:creationId xmlns:a16="http://schemas.microsoft.com/office/drawing/2014/main" id="{13ADF8F2-88CF-5D7F-6EB4-24BEEFD9927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079489" y="1307586"/>
            <a:ext cx="4012951" cy="2683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asurement of neutron total cross sections at the VESUVIO spectrometer -  ScienceDirect">
            <a:extLst>
              <a:ext uri="{FF2B5EF4-FFF2-40B4-BE49-F238E27FC236}">
                <a16:creationId xmlns:a16="http://schemas.microsoft.com/office/drawing/2014/main" id="{5414CD48-F3B1-E707-F69B-3A2C89044DF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27982" y="1246626"/>
            <a:ext cx="35814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96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060027" cy="584775"/>
          </a:xfrm>
          <a:prstGeom prst="rect">
            <a:avLst/>
          </a:prstGeom>
          <a:noFill/>
        </p:spPr>
        <p:txBody>
          <a:bodyPr wrap="none" rtlCol="0">
            <a:spAutoFit/>
          </a:bodyPr>
          <a:lstStyle/>
          <a:p>
            <a:r>
              <a:rPr lang="it-IT" sz="3200" dirty="0" err="1"/>
              <a:t>Examples</a:t>
            </a:r>
            <a:r>
              <a:rPr lang="it-IT" sz="3200" dirty="0"/>
              <a:t> of </a:t>
            </a:r>
            <a:r>
              <a:rPr lang="it-IT" sz="3200" dirty="0" err="1"/>
              <a:t>what</a:t>
            </a:r>
            <a:r>
              <a:rPr lang="it-IT" sz="3200" dirty="0"/>
              <a:t> </a:t>
            </a:r>
            <a:r>
              <a:rPr lang="it-IT" sz="3200" dirty="0" err="1"/>
              <a:t>you</a:t>
            </a:r>
            <a:r>
              <a:rPr lang="it-IT" sz="3200" dirty="0"/>
              <a:t> can do with Sci-Compiler</a:t>
            </a:r>
          </a:p>
        </p:txBody>
      </p:sp>
      <p:sp>
        <p:nvSpPr>
          <p:cNvPr id="4" name="CasellaDiTesto 3">
            <a:extLst>
              <a:ext uri="{FF2B5EF4-FFF2-40B4-BE49-F238E27FC236}">
                <a16:creationId xmlns:a16="http://schemas.microsoft.com/office/drawing/2014/main" id="{62CB0EEA-4CCB-77A4-31B1-C455411B86A7}"/>
              </a:ext>
            </a:extLst>
          </p:cNvPr>
          <p:cNvSpPr txBox="1"/>
          <p:nvPr/>
        </p:nvSpPr>
        <p:spPr>
          <a:xfrm>
            <a:off x="266700" y="4452168"/>
            <a:ext cx="3436620" cy="1200329"/>
          </a:xfrm>
          <a:prstGeom prst="rect">
            <a:avLst/>
          </a:prstGeom>
          <a:noFill/>
        </p:spPr>
        <p:txBody>
          <a:bodyPr wrap="square" rtlCol="0">
            <a:spAutoFit/>
          </a:bodyPr>
          <a:lstStyle/>
          <a:p>
            <a:pPr algn="ctr"/>
            <a:r>
              <a:rPr lang="en-US" dirty="0"/>
              <a:t>Implementation of any custom filter, digital conversion of analog filter, advanced fixed and floating point math</a:t>
            </a:r>
          </a:p>
        </p:txBody>
      </p:sp>
      <p:sp>
        <p:nvSpPr>
          <p:cNvPr id="6" name="CasellaDiTesto 5">
            <a:extLst>
              <a:ext uri="{FF2B5EF4-FFF2-40B4-BE49-F238E27FC236}">
                <a16:creationId xmlns:a16="http://schemas.microsoft.com/office/drawing/2014/main" id="{4C227EE6-41EF-CD02-130D-9503CFAE6017}"/>
              </a:ext>
            </a:extLst>
          </p:cNvPr>
          <p:cNvSpPr txBox="1"/>
          <p:nvPr/>
        </p:nvSpPr>
        <p:spPr>
          <a:xfrm>
            <a:off x="4493646" y="4452168"/>
            <a:ext cx="2975545" cy="646331"/>
          </a:xfrm>
          <a:prstGeom prst="rect">
            <a:avLst/>
          </a:prstGeom>
          <a:noFill/>
        </p:spPr>
        <p:txBody>
          <a:bodyPr wrap="square" rtlCol="0">
            <a:spAutoFit/>
          </a:bodyPr>
          <a:lstStyle/>
          <a:p>
            <a:pPr algn="ctr"/>
            <a:r>
              <a:rPr lang="en-US" dirty="0"/>
              <a:t>Analog signal generation with DDS, </a:t>
            </a:r>
            <a:r>
              <a:rPr lang="en-US" dirty="0" err="1"/>
              <a:t>Cordic</a:t>
            </a:r>
            <a:r>
              <a:rPr lang="en-US" dirty="0"/>
              <a:t> or LUT based</a:t>
            </a:r>
          </a:p>
        </p:txBody>
      </p:sp>
      <p:sp>
        <p:nvSpPr>
          <p:cNvPr id="11" name="CasellaDiTesto 10">
            <a:extLst>
              <a:ext uri="{FF2B5EF4-FFF2-40B4-BE49-F238E27FC236}">
                <a16:creationId xmlns:a16="http://schemas.microsoft.com/office/drawing/2014/main" id="{9C24F738-E0FC-285F-EC78-D7968403A5AC}"/>
              </a:ext>
            </a:extLst>
          </p:cNvPr>
          <p:cNvSpPr txBox="1"/>
          <p:nvPr/>
        </p:nvSpPr>
        <p:spPr>
          <a:xfrm>
            <a:off x="8158022" y="4468229"/>
            <a:ext cx="3664423" cy="646331"/>
          </a:xfrm>
          <a:prstGeom prst="rect">
            <a:avLst/>
          </a:prstGeom>
          <a:noFill/>
        </p:spPr>
        <p:txBody>
          <a:bodyPr wrap="square" rtlCol="0">
            <a:spAutoFit/>
          </a:bodyPr>
          <a:lstStyle/>
          <a:p>
            <a:pPr algn="ctr"/>
            <a:r>
              <a:rPr lang="en-US" dirty="0"/>
              <a:t>Realtime calculation of signal statistical parameter</a:t>
            </a:r>
          </a:p>
        </p:txBody>
      </p:sp>
      <p:pic>
        <p:nvPicPr>
          <p:cNvPr id="3076" name="Picture 4" descr="Choosing FIR or IIR ? Understand design perspective - GaussianWaves">
            <a:extLst>
              <a:ext uri="{FF2B5EF4-FFF2-40B4-BE49-F238E27FC236}">
                <a16:creationId xmlns:a16="http://schemas.microsoft.com/office/drawing/2014/main" id="{9BBA4AC1-5A6F-6645-FA7B-796BE43F592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7110" t="11868" r="6335" b="10195"/>
          <a:stretch/>
        </p:blipFill>
        <p:spPr bwMode="auto">
          <a:xfrm>
            <a:off x="326228" y="1120293"/>
            <a:ext cx="3436620" cy="30436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gital communications - Relation between Normal Phase Shift of a wave and  Phase Modulation - Signal Processing Stack Exchange">
            <a:extLst>
              <a:ext uri="{FF2B5EF4-FFF2-40B4-BE49-F238E27FC236}">
                <a16:creationId xmlns:a16="http://schemas.microsoft.com/office/drawing/2014/main" id="{BDF3D56F-19BA-82E5-7D0F-CAB31DF8D3D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0376" y="1246626"/>
            <a:ext cx="3581400" cy="287363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 You Understand the Variance In Your Data?">
            <a:extLst>
              <a:ext uri="{FF2B5EF4-FFF2-40B4-BE49-F238E27FC236}">
                <a16:creationId xmlns:a16="http://schemas.microsoft.com/office/drawing/2014/main" id="{1B4E29CC-159C-02A9-E607-D65D02FC0B7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618221" y="1245963"/>
            <a:ext cx="3204224" cy="27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091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1885048" cy="584775"/>
          </a:xfrm>
          <a:prstGeom prst="rect">
            <a:avLst/>
          </a:prstGeom>
          <a:noFill/>
        </p:spPr>
        <p:txBody>
          <a:bodyPr wrap="none" rtlCol="0">
            <a:spAutoFit/>
          </a:bodyPr>
          <a:lstStyle/>
          <a:p>
            <a:r>
              <a:rPr lang="it-IT" sz="3200" dirty="0"/>
              <a:t>(ESS) LOKI, BIFROST, MIRACLES, CSPEC, VESPA more </a:t>
            </a:r>
            <a:r>
              <a:rPr lang="it-IT" sz="3200" dirty="0" err="1"/>
              <a:t>than</a:t>
            </a:r>
            <a:r>
              <a:rPr lang="it-IT" sz="3200" dirty="0"/>
              <a:t> 10K </a:t>
            </a:r>
            <a:r>
              <a:rPr lang="it-IT" sz="3200" dirty="0" err="1"/>
              <a:t>channels</a:t>
            </a:r>
            <a:endParaRPr lang="it-IT" sz="3200" dirty="0"/>
          </a:p>
        </p:txBody>
      </p:sp>
      <p:pic>
        <p:nvPicPr>
          <p:cNvPr id="3074" name="Picture 2" descr="LoKI SANS Instrument (@essloki) / Twitter">
            <a:extLst>
              <a:ext uri="{FF2B5EF4-FFF2-40B4-BE49-F238E27FC236}">
                <a16:creationId xmlns:a16="http://schemas.microsoft.com/office/drawing/2014/main" id="{6FEAE45B-2B88-C424-B394-3BE5B237C2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6990" y="1146481"/>
            <a:ext cx="5865010" cy="34580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5560 READOUT SYSTEM FOR ESS-LOKI SANS - Nuclear Instruments">
            <a:extLst>
              <a:ext uri="{FF2B5EF4-FFF2-40B4-BE49-F238E27FC236}">
                <a16:creationId xmlns:a16="http://schemas.microsoft.com/office/drawing/2014/main" id="{37E205E8-64CF-666B-F51C-E3CDBEB09A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0417" y="967031"/>
            <a:ext cx="2215185" cy="5364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291DD7-7717-E685-E371-949AFD2D132A}"/>
              </a:ext>
            </a:extLst>
          </p:cNvPr>
          <p:cNvPicPr>
            <a:picLocks noChangeAspect="1"/>
          </p:cNvPicPr>
          <p:nvPr/>
        </p:nvPicPr>
        <p:blipFill>
          <a:blip r:embed="rId5"/>
          <a:stretch>
            <a:fillRect/>
          </a:stretch>
        </p:blipFill>
        <p:spPr>
          <a:xfrm>
            <a:off x="194639" y="1146481"/>
            <a:ext cx="3365273" cy="2502613"/>
          </a:xfrm>
          <a:prstGeom prst="rect">
            <a:avLst/>
          </a:prstGeom>
        </p:spPr>
      </p:pic>
      <p:sp>
        <p:nvSpPr>
          <p:cNvPr id="6" name="TextBox 5">
            <a:extLst>
              <a:ext uri="{FF2B5EF4-FFF2-40B4-BE49-F238E27FC236}">
                <a16:creationId xmlns:a16="http://schemas.microsoft.com/office/drawing/2014/main" id="{275563A5-6845-CBD7-185D-27841AE88727}"/>
              </a:ext>
            </a:extLst>
          </p:cNvPr>
          <p:cNvSpPr txBox="1"/>
          <p:nvPr/>
        </p:nvSpPr>
        <p:spPr>
          <a:xfrm>
            <a:off x="9928846" y="5949489"/>
            <a:ext cx="2128468" cy="369332"/>
          </a:xfrm>
          <a:prstGeom prst="rect">
            <a:avLst/>
          </a:prstGeom>
          <a:noFill/>
        </p:spPr>
        <p:txBody>
          <a:bodyPr wrap="none" rtlCol="0">
            <a:spAutoFit/>
          </a:bodyPr>
          <a:lstStyle/>
          <a:p>
            <a:r>
              <a:rPr lang="en-US" i="1" u="sng" dirty="0"/>
              <a:t>Davide Raspino - ISIS</a:t>
            </a:r>
            <a:endParaRPr lang="it-IT" i="1" u="sng" dirty="0"/>
          </a:p>
        </p:txBody>
      </p:sp>
      <p:sp>
        <p:nvSpPr>
          <p:cNvPr id="7" name="TextBox 6">
            <a:extLst>
              <a:ext uri="{FF2B5EF4-FFF2-40B4-BE49-F238E27FC236}">
                <a16:creationId xmlns:a16="http://schemas.microsoft.com/office/drawing/2014/main" id="{30BDE460-ADDF-B098-466F-94A28DC389C5}"/>
              </a:ext>
            </a:extLst>
          </p:cNvPr>
          <p:cNvSpPr txBox="1"/>
          <p:nvPr/>
        </p:nvSpPr>
        <p:spPr>
          <a:xfrm>
            <a:off x="6239965" y="4672525"/>
            <a:ext cx="5865010" cy="1200329"/>
          </a:xfrm>
          <a:prstGeom prst="rect">
            <a:avLst/>
          </a:prstGeom>
          <a:noFill/>
        </p:spPr>
        <p:txBody>
          <a:bodyPr wrap="square" rtlCol="0">
            <a:spAutoFit/>
          </a:bodyPr>
          <a:lstStyle/>
          <a:p>
            <a:r>
              <a:rPr lang="en-US" dirty="0"/>
              <a:t>Real time processing from 5000 channels to readout straw tubes for LOKI experiment @ ESS.</a:t>
            </a:r>
          </a:p>
          <a:p>
            <a:r>
              <a:rPr lang="en-US" dirty="0"/>
              <a:t>ESS BIFROST, MIRACLES and VESPA, CSPEC are using R5560 and </a:t>
            </a:r>
            <a:r>
              <a:rPr lang="en-US" dirty="0" err="1"/>
              <a:t>SciCompiler</a:t>
            </a:r>
            <a:r>
              <a:rPr lang="en-US" dirty="0"/>
              <a:t> for readout</a:t>
            </a:r>
            <a:endParaRPr lang="it-IT" dirty="0"/>
          </a:p>
        </p:txBody>
      </p:sp>
      <p:pic>
        <p:nvPicPr>
          <p:cNvPr id="3" name="Immagine 2">
            <a:extLst>
              <a:ext uri="{FF2B5EF4-FFF2-40B4-BE49-F238E27FC236}">
                <a16:creationId xmlns:a16="http://schemas.microsoft.com/office/drawing/2014/main" id="{07446DD4-F4C2-35BC-ECDB-34ED7C6FEB1D}"/>
              </a:ext>
            </a:extLst>
          </p:cNvPr>
          <p:cNvPicPr>
            <a:picLocks noChangeAspect="1"/>
          </p:cNvPicPr>
          <p:nvPr/>
        </p:nvPicPr>
        <p:blipFill rotWithShape="1">
          <a:blip r:embed="rId6"/>
          <a:srcRect t="25697"/>
          <a:stretch/>
        </p:blipFill>
        <p:spPr>
          <a:xfrm>
            <a:off x="201212" y="4064042"/>
            <a:ext cx="3222632" cy="1735864"/>
          </a:xfrm>
          <a:prstGeom prst="rect">
            <a:avLst/>
          </a:prstGeom>
        </p:spPr>
      </p:pic>
    </p:spTree>
    <p:extLst>
      <p:ext uri="{BB962C8B-B14F-4D97-AF65-F5344CB8AC3E}">
        <p14:creationId xmlns:p14="http://schemas.microsoft.com/office/powerpoint/2010/main" val="96381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1885048" cy="584775"/>
          </a:xfrm>
          <a:prstGeom prst="rect">
            <a:avLst/>
          </a:prstGeom>
          <a:noFill/>
        </p:spPr>
        <p:txBody>
          <a:bodyPr wrap="none" rtlCol="0">
            <a:spAutoFit/>
          </a:bodyPr>
          <a:lstStyle/>
          <a:p>
            <a:r>
              <a:rPr lang="it-IT" sz="3200" dirty="0"/>
              <a:t>(ESS) LOKI, BIFROST, MIRACLES, CSPEC, VESPA more </a:t>
            </a:r>
            <a:r>
              <a:rPr lang="it-IT" sz="3200" dirty="0" err="1"/>
              <a:t>than</a:t>
            </a:r>
            <a:r>
              <a:rPr lang="it-IT" sz="3200" dirty="0"/>
              <a:t> 10K </a:t>
            </a:r>
            <a:r>
              <a:rPr lang="it-IT" sz="3200" dirty="0" err="1"/>
              <a:t>channels</a:t>
            </a:r>
            <a:endParaRPr lang="it-IT" sz="3200" dirty="0"/>
          </a:p>
        </p:txBody>
      </p:sp>
      <p:pic>
        <p:nvPicPr>
          <p:cNvPr id="4" name="Picture 6">
            <a:extLst>
              <a:ext uri="{FF2B5EF4-FFF2-40B4-BE49-F238E27FC236}">
                <a16:creationId xmlns:a16="http://schemas.microsoft.com/office/drawing/2014/main" id="{CA9BBC12-4B8C-7F41-85B2-D6A051F6D0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718" r="17428" b="5463"/>
          <a:stretch/>
        </p:blipFill>
        <p:spPr bwMode="auto">
          <a:xfrm>
            <a:off x="217321" y="862196"/>
            <a:ext cx="4562533" cy="322495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magine che contiene interno, macchina, lavandino, Impianto elettrico&#10;&#10;Descrizione generata automaticamente">
            <a:extLst>
              <a:ext uri="{FF2B5EF4-FFF2-40B4-BE49-F238E27FC236}">
                <a16:creationId xmlns:a16="http://schemas.microsoft.com/office/drawing/2014/main" id="{F7B0E11F-0492-9C42-6AA2-3F99CD60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43" y="858159"/>
            <a:ext cx="4310709" cy="3233032"/>
          </a:xfrm>
          <a:prstGeom prst="rect">
            <a:avLst/>
          </a:prstGeom>
        </p:spPr>
      </p:pic>
      <p:pic>
        <p:nvPicPr>
          <p:cNvPr id="9" name="Immagine 8">
            <a:extLst>
              <a:ext uri="{FF2B5EF4-FFF2-40B4-BE49-F238E27FC236}">
                <a16:creationId xmlns:a16="http://schemas.microsoft.com/office/drawing/2014/main" id="{DE90716D-F9AA-5005-E235-8A18DC0AA625}"/>
              </a:ext>
            </a:extLst>
          </p:cNvPr>
          <p:cNvPicPr>
            <a:picLocks noChangeAspect="1"/>
          </p:cNvPicPr>
          <p:nvPr/>
        </p:nvPicPr>
        <p:blipFill>
          <a:blip r:embed="rId5"/>
          <a:stretch>
            <a:fillRect/>
          </a:stretch>
        </p:blipFill>
        <p:spPr>
          <a:xfrm>
            <a:off x="539345" y="2684613"/>
            <a:ext cx="5725059" cy="3566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Immagine 9" descr="Immagine che contiene Impianto elettrico, elettronica, Ingegneria elettronica, Alimentazione elettrica&#10;&#10;Descrizione generata automaticamente">
            <a:extLst>
              <a:ext uri="{FF2B5EF4-FFF2-40B4-BE49-F238E27FC236}">
                <a16:creationId xmlns:a16="http://schemas.microsoft.com/office/drawing/2014/main" id="{712B53B6-1B36-87F5-1D3B-6D40BE8079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4541" y="825431"/>
            <a:ext cx="2890845" cy="3854460"/>
          </a:xfrm>
          <a:prstGeom prst="rect">
            <a:avLst/>
          </a:prstGeom>
        </p:spPr>
      </p:pic>
      <p:pic>
        <p:nvPicPr>
          <p:cNvPr id="11" name="Picture 2">
            <a:extLst>
              <a:ext uri="{FF2B5EF4-FFF2-40B4-BE49-F238E27FC236}">
                <a16:creationId xmlns:a16="http://schemas.microsoft.com/office/drawing/2014/main" id="{E9C111F8-59EB-A793-818B-140B26BA2B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4331" y="4224291"/>
            <a:ext cx="2095310" cy="1127457"/>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65324B42-EA73-6FE6-F58E-F99BC65914D7}"/>
              </a:ext>
            </a:extLst>
          </p:cNvPr>
          <p:cNvPicPr>
            <a:picLocks noChangeAspect="1"/>
          </p:cNvPicPr>
          <p:nvPr/>
        </p:nvPicPr>
        <p:blipFill>
          <a:blip r:embed="rId8"/>
          <a:stretch>
            <a:fillRect/>
          </a:stretch>
        </p:blipFill>
        <p:spPr>
          <a:xfrm>
            <a:off x="6586428" y="5459610"/>
            <a:ext cx="1717393" cy="427582"/>
          </a:xfrm>
          <a:prstGeom prst="rect">
            <a:avLst/>
          </a:prstGeom>
        </p:spPr>
      </p:pic>
      <p:pic>
        <p:nvPicPr>
          <p:cNvPr id="15" name="Picture 2" descr="ISIS Events">
            <a:extLst>
              <a:ext uri="{FF2B5EF4-FFF2-40B4-BE49-F238E27FC236}">
                <a16:creationId xmlns:a16="http://schemas.microsoft.com/office/drawing/2014/main" id="{0C611532-B1C2-A059-B672-F0EC9AB19DF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614" b="16626"/>
          <a:stretch/>
        </p:blipFill>
        <p:spPr bwMode="auto">
          <a:xfrm>
            <a:off x="11300705" y="5434066"/>
            <a:ext cx="607762" cy="4786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ogo ILL | EIROforum">
            <a:extLst>
              <a:ext uri="{FF2B5EF4-FFF2-40B4-BE49-F238E27FC236}">
                <a16:creationId xmlns:a16="http://schemas.microsoft.com/office/drawing/2014/main" id="{447C186B-8502-6C82-BE8A-0BE183AA73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16410" y="5382771"/>
            <a:ext cx="986280" cy="6497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S Bilbao – Strategic hub for neutron science and technologies">
            <a:extLst>
              <a:ext uri="{FF2B5EF4-FFF2-40B4-BE49-F238E27FC236}">
                <a16:creationId xmlns:a16="http://schemas.microsoft.com/office/drawing/2014/main" id="{91977C0A-7E35-0492-5F43-5D7807FA39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15280" y="5397316"/>
            <a:ext cx="1396294" cy="55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29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6881820" cy="584775"/>
          </a:xfrm>
          <a:prstGeom prst="rect">
            <a:avLst/>
          </a:prstGeom>
          <a:noFill/>
        </p:spPr>
        <p:txBody>
          <a:bodyPr wrap="none" rtlCol="0">
            <a:spAutoFit/>
          </a:bodyPr>
          <a:lstStyle/>
          <a:p>
            <a:r>
              <a:rPr lang="it-IT" sz="3200" dirty="0"/>
              <a:t>(UNIMIB) </a:t>
            </a:r>
            <a:r>
              <a:rPr lang="it-IT" sz="3200" dirty="0" err="1"/>
              <a:t>Fiber</a:t>
            </a:r>
            <a:r>
              <a:rPr lang="it-IT" sz="3200" dirty="0"/>
              <a:t> </a:t>
            </a:r>
            <a:r>
              <a:rPr lang="it-IT" sz="3200" dirty="0" err="1"/>
              <a:t>Hodoscope</a:t>
            </a:r>
            <a:r>
              <a:rPr lang="it-IT" sz="3200" dirty="0"/>
              <a:t> CHNET MAXI</a:t>
            </a:r>
          </a:p>
        </p:txBody>
      </p:sp>
      <p:sp>
        <p:nvSpPr>
          <p:cNvPr id="23" name="TextBox 22">
            <a:extLst>
              <a:ext uri="{FF2B5EF4-FFF2-40B4-BE49-F238E27FC236}">
                <a16:creationId xmlns:a16="http://schemas.microsoft.com/office/drawing/2014/main" id="{2D1C21F3-62DB-B862-7C18-C5C69398CCE5}"/>
              </a:ext>
            </a:extLst>
          </p:cNvPr>
          <p:cNvSpPr txBox="1"/>
          <p:nvPr/>
        </p:nvSpPr>
        <p:spPr>
          <a:xfrm>
            <a:off x="210948" y="812638"/>
            <a:ext cx="712204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32X + 32Y scintillating fiber</a:t>
            </a:r>
          </a:p>
          <a:p>
            <a:pPr marL="285750" indent="-285750">
              <a:buFont typeface="Arial" panose="020B0604020202020204" pitchFamily="34" charset="0"/>
              <a:buChar char="•"/>
            </a:pPr>
            <a:r>
              <a:rPr lang="en-US" dirty="0"/>
              <a:t>Readout using DT5560 digitizer, with PHA and coincidence trigger</a:t>
            </a:r>
          </a:p>
          <a:p>
            <a:pPr marL="285750" indent="-285750">
              <a:buFont typeface="Arial" panose="020B0604020202020204" pitchFamily="34" charset="0"/>
              <a:buChar char="•"/>
            </a:pPr>
            <a:r>
              <a:rPr lang="en-US" dirty="0"/>
              <a:t>Real time image reconstruction using </a:t>
            </a:r>
            <a:r>
              <a:rPr lang="en-US" dirty="0" err="1"/>
              <a:t>SciSDK</a:t>
            </a:r>
            <a:r>
              <a:rPr lang="en-US" dirty="0"/>
              <a:t> and Python</a:t>
            </a:r>
          </a:p>
          <a:p>
            <a:pPr marL="285750" indent="-285750">
              <a:buFont typeface="Arial" panose="020B0604020202020204" pitchFamily="34" charset="0"/>
              <a:buChar char="•"/>
            </a:pPr>
            <a:r>
              <a:rPr lang="en-US" dirty="0"/>
              <a:t>Will be installed and test on CRONOS ISIS detector in May 2024</a:t>
            </a:r>
          </a:p>
          <a:p>
            <a:endParaRPr lang="it-IT" dirty="0"/>
          </a:p>
        </p:txBody>
      </p:sp>
      <p:pic>
        <p:nvPicPr>
          <p:cNvPr id="13" name="Immagine 12">
            <a:extLst>
              <a:ext uri="{FF2B5EF4-FFF2-40B4-BE49-F238E27FC236}">
                <a16:creationId xmlns:a16="http://schemas.microsoft.com/office/drawing/2014/main" id="{75711DAD-D38A-3E7B-C146-13B99625B90B}"/>
              </a:ext>
            </a:extLst>
          </p:cNvPr>
          <p:cNvPicPr>
            <a:picLocks noChangeAspect="1"/>
          </p:cNvPicPr>
          <p:nvPr/>
        </p:nvPicPr>
        <p:blipFill>
          <a:blip r:embed="rId3"/>
          <a:stretch>
            <a:fillRect/>
          </a:stretch>
        </p:blipFill>
        <p:spPr>
          <a:xfrm>
            <a:off x="210948" y="2596276"/>
            <a:ext cx="5608963" cy="3168092"/>
          </a:xfrm>
          <a:prstGeom prst="rect">
            <a:avLst/>
          </a:prstGeom>
        </p:spPr>
      </p:pic>
      <p:pic>
        <p:nvPicPr>
          <p:cNvPr id="16" name="Immagine 15" descr="Immagine che contiene interno, computer, persona, computer&#10;&#10;Descrizione generata automaticamente">
            <a:extLst>
              <a:ext uri="{FF2B5EF4-FFF2-40B4-BE49-F238E27FC236}">
                <a16:creationId xmlns:a16="http://schemas.microsoft.com/office/drawing/2014/main" id="{19A2AE32-B1BA-6C61-AE0C-9058A696F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6787" y="1152858"/>
            <a:ext cx="2889752" cy="5132775"/>
          </a:xfrm>
          <a:prstGeom prst="rect">
            <a:avLst/>
          </a:prstGeom>
        </p:spPr>
      </p:pic>
      <p:pic>
        <p:nvPicPr>
          <p:cNvPr id="1026" name="Picture 2" descr="Anteprima immagine">
            <a:extLst>
              <a:ext uri="{FF2B5EF4-FFF2-40B4-BE49-F238E27FC236}">
                <a16:creationId xmlns:a16="http://schemas.microsoft.com/office/drawing/2014/main" id="{9AE44B55-7987-9BA4-B656-EA42BDB7A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071" y="1987937"/>
            <a:ext cx="3000556" cy="2250417"/>
          </a:xfrm>
          <a:prstGeom prst="rect">
            <a:avLst/>
          </a:prstGeom>
          <a:solidFill>
            <a:schemeClr val="accent6">
              <a:lumMod val="75000"/>
            </a:schemeClr>
          </a:solidFill>
          <a:ln w="28575">
            <a:solidFill>
              <a:schemeClr val="accent6"/>
            </a:solidFill>
          </a:ln>
        </p:spPr>
      </p:pic>
      <p:pic>
        <p:nvPicPr>
          <p:cNvPr id="1028" name="Picture 4" descr="Anteprima immagine">
            <a:extLst>
              <a:ext uri="{FF2B5EF4-FFF2-40B4-BE49-F238E27FC236}">
                <a16:creationId xmlns:a16="http://schemas.microsoft.com/office/drawing/2014/main" id="{43889283-CF01-3BE5-64E5-301619947F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8071" y="4442131"/>
            <a:ext cx="3000556" cy="1898975"/>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pic>
        <p:nvPicPr>
          <p:cNvPr id="1030" name="Picture 6" descr="Istituto Nazionale di Fisica Nucleare - INFN - Sezione di ...">
            <a:extLst>
              <a:ext uri="{FF2B5EF4-FFF2-40B4-BE49-F238E27FC236}">
                <a16:creationId xmlns:a16="http://schemas.microsoft.com/office/drawing/2014/main" id="{CCFBBB62-CD9A-DC03-FD1D-8A27BCF0F7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12" y="5802158"/>
            <a:ext cx="1088530" cy="6366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a:extLst>
              <a:ext uri="{FF2B5EF4-FFF2-40B4-BE49-F238E27FC236}">
                <a16:creationId xmlns:a16="http://schemas.microsoft.com/office/drawing/2014/main" id="{0AF29252-B786-2D5A-DE1A-7A3330AA99BC}"/>
              </a:ext>
            </a:extLst>
          </p:cNvPr>
          <p:cNvSpPr txBox="1"/>
          <p:nvPr/>
        </p:nvSpPr>
        <p:spPr>
          <a:xfrm>
            <a:off x="2603858" y="2075787"/>
            <a:ext cx="3295133" cy="369332"/>
          </a:xfrm>
          <a:prstGeom prst="rect">
            <a:avLst/>
          </a:prstGeom>
          <a:noFill/>
        </p:spPr>
        <p:txBody>
          <a:bodyPr wrap="none" rtlCol="0">
            <a:spAutoFit/>
          </a:bodyPr>
          <a:lstStyle/>
          <a:p>
            <a:r>
              <a:rPr lang="en-US" i="1" u="sng" dirty="0"/>
              <a:t>Massimiliano </a:t>
            </a:r>
            <a:r>
              <a:rPr lang="en-US" i="1" u="sng" dirty="0" err="1"/>
              <a:t>Clemenza</a:t>
            </a:r>
            <a:r>
              <a:rPr lang="en-US" i="1" u="sng" dirty="0"/>
              <a:t> - UNIMIB</a:t>
            </a:r>
            <a:endParaRPr lang="it-IT" i="1" u="sng" dirty="0"/>
          </a:p>
        </p:txBody>
      </p:sp>
      <p:pic>
        <p:nvPicPr>
          <p:cNvPr id="1032" name="Picture 8" descr="Scienze e Tecnologie Chimiche - Università degli Studi di Milano-Bicocca">
            <a:extLst>
              <a:ext uri="{FF2B5EF4-FFF2-40B4-BE49-F238E27FC236}">
                <a16:creationId xmlns:a16="http://schemas.microsoft.com/office/drawing/2014/main" id="{0B2B4487-5EDF-3CB8-3692-C6FD273B9E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2342" y="5837569"/>
            <a:ext cx="529245" cy="5658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of Sassari - SISS">
            <a:extLst>
              <a:ext uri="{FF2B5EF4-FFF2-40B4-BE49-F238E27FC236}">
                <a16:creationId xmlns:a16="http://schemas.microsoft.com/office/drawing/2014/main" id="{C7F1FFC6-3D94-8002-40D7-93219C0E6B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6270" y="5890007"/>
            <a:ext cx="1400507" cy="470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and Identity | Università di Pavia">
            <a:extLst>
              <a:ext uri="{FF2B5EF4-FFF2-40B4-BE49-F238E27FC236}">
                <a16:creationId xmlns:a16="http://schemas.microsoft.com/office/drawing/2014/main" id="{6A90BA16-63D8-6D89-FB69-F0F73877F1E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347" t="7735" r="33663" b="5355"/>
          <a:stretch/>
        </p:blipFill>
        <p:spPr bwMode="auto">
          <a:xfrm>
            <a:off x="3261460" y="5879286"/>
            <a:ext cx="1187586" cy="4815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SIS Events">
            <a:extLst>
              <a:ext uri="{FF2B5EF4-FFF2-40B4-BE49-F238E27FC236}">
                <a16:creationId xmlns:a16="http://schemas.microsoft.com/office/drawing/2014/main" id="{B2DAF5AD-9191-E24B-2F77-A1C34BBB88A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4614" b="16626"/>
          <a:stretch/>
        </p:blipFill>
        <p:spPr bwMode="auto">
          <a:xfrm>
            <a:off x="4523729" y="5880733"/>
            <a:ext cx="607762" cy="47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1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720216FF-E636-1B8D-6E6B-4FAF4667A48A}"/>
              </a:ext>
            </a:extLst>
          </p:cNvPr>
          <p:cNvSpPr/>
          <p:nvPr/>
        </p:nvSpPr>
        <p:spPr>
          <a:xfrm>
            <a:off x="230989" y="5870482"/>
            <a:ext cx="5816663" cy="5232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67955" y="77076"/>
            <a:ext cx="7403180" cy="584775"/>
          </a:xfrm>
          <a:prstGeom prst="rect">
            <a:avLst/>
          </a:prstGeom>
          <a:noFill/>
        </p:spPr>
        <p:txBody>
          <a:bodyPr wrap="none" rtlCol="0">
            <a:spAutoFit/>
          </a:bodyPr>
          <a:lstStyle/>
          <a:p>
            <a:r>
              <a:rPr lang="it-IT" sz="3200" dirty="0"/>
              <a:t>(POLIMI) Ardesia 16 </a:t>
            </a:r>
            <a:r>
              <a:rPr lang="it-IT" sz="3200" dirty="0" err="1"/>
              <a:t>channels</a:t>
            </a:r>
            <a:r>
              <a:rPr lang="it-IT" sz="3200" dirty="0"/>
              <a:t> SDD </a:t>
            </a:r>
            <a:r>
              <a:rPr lang="it-IT" sz="3200" dirty="0" err="1"/>
              <a:t>read</a:t>
            </a:r>
            <a:r>
              <a:rPr lang="it-IT" sz="3200" dirty="0"/>
              <a:t>-out</a:t>
            </a:r>
          </a:p>
        </p:txBody>
      </p:sp>
      <p:sp>
        <p:nvSpPr>
          <p:cNvPr id="23" name="TextBox 22">
            <a:extLst>
              <a:ext uri="{FF2B5EF4-FFF2-40B4-BE49-F238E27FC236}">
                <a16:creationId xmlns:a16="http://schemas.microsoft.com/office/drawing/2014/main" id="{2D1C21F3-62DB-B862-7C18-C5C69398CCE5}"/>
              </a:ext>
            </a:extLst>
          </p:cNvPr>
          <p:cNvSpPr txBox="1"/>
          <p:nvPr/>
        </p:nvSpPr>
        <p:spPr>
          <a:xfrm>
            <a:off x="230989" y="1093632"/>
            <a:ext cx="712204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SDD matrix 4x4 detector </a:t>
            </a:r>
          </a:p>
          <a:p>
            <a:pPr marL="285750" indent="-285750">
              <a:buFont typeface="Arial" panose="020B0604020202020204" pitchFamily="34" charset="0"/>
              <a:buChar char="•"/>
            </a:pPr>
            <a:r>
              <a:rPr lang="en-US" dirty="0"/>
              <a:t>Front end: 4 channel Cube ASIC designed at </a:t>
            </a:r>
            <a:r>
              <a:rPr lang="en-US" dirty="0" err="1"/>
              <a:t>PoliMI</a:t>
            </a:r>
            <a:endParaRPr lang="en-US" dirty="0"/>
          </a:p>
          <a:p>
            <a:pPr marL="285750" indent="-285750">
              <a:buFont typeface="Arial" panose="020B0604020202020204" pitchFamily="34" charset="0"/>
              <a:buChar char="•"/>
            </a:pPr>
            <a:r>
              <a:rPr lang="en-US" dirty="0"/>
              <a:t>Achieving high throughput with minimal dead time </a:t>
            </a:r>
          </a:p>
          <a:p>
            <a:pPr marL="285750" indent="-285750">
              <a:buFont typeface="Arial" panose="020B0604020202020204" pitchFamily="34" charset="0"/>
              <a:buChar char="•"/>
            </a:pPr>
            <a:r>
              <a:rPr lang="en-US" dirty="0"/>
              <a:t>Good energy resolution. </a:t>
            </a:r>
          </a:p>
          <a:p>
            <a:endParaRPr lang="it-IT" dirty="0"/>
          </a:p>
        </p:txBody>
      </p:sp>
      <p:pic>
        <p:nvPicPr>
          <p:cNvPr id="5" name="Immagine 4" descr="Immagine che contiene elettronica, Impianto elettrico, Ingegneria elettronica, cavo&#10;&#10;Descrizione generata automaticamente">
            <a:extLst>
              <a:ext uri="{FF2B5EF4-FFF2-40B4-BE49-F238E27FC236}">
                <a16:creationId xmlns:a16="http://schemas.microsoft.com/office/drawing/2014/main" id="{DC6523DF-5C08-530D-5386-6D985B64A8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955" y="2489571"/>
            <a:ext cx="5723890" cy="2921158"/>
          </a:xfrm>
          <a:prstGeom prst="rect">
            <a:avLst/>
          </a:prstGeom>
        </p:spPr>
      </p:pic>
      <p:pic>
        <p:nvPicPr>
          <p:cNvPr id="6" name="Immagine 5" descr="Immagine che contiene testo, diagramma, Diagramma, linea&#10;&#10;Descrizione generata automaticamente">
            <a:extLst>
              <a:ext uri="{FF2B5EF4-FFF2-40B4-BE49-F238E27FC236}">
                <a16:creationId xmlns:a16="http://schemas.microsoft.com/office/drawing/2014/main" id="{4508624C-F740-D15B-720A-EF91EDFC4C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3799637"/>
            <a:ext cx="2018460" cy="1829422"/>
          </a:xfrm>
          <a:prstGeom prst="rect">
            <a:avLst/>
          </a:prstGeom>
        </p:spPr>
      </p:pic>
      <p:pic>
        <p:nvPicPr>
          <p:cNvPr id="8" name="Immagine 7" descr="Immagine che contiene testo, linea, schermata, diagramma&#10;&#10;Descrizione generata automaticamente">
            <a:extLst>
              <a:ext uri="{FF2B5EF4-FFF2-40B4-BE49-F238E27FC236}">
                <a16:creationId xmlns:a16="http://schemas.microsoft.com/office/drawing/2014/main" id="{BA8BB2DA-3C52-3240-5BB0-770D5F8E89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0409" y="866036"/>
            <a:ext cx="3956095" cy="2496404"/>
          </a:xfrm>
          <a:prstGeom prst="rect">
            <a:avLst/>
          </a:prstGeom>
        </p:spPr>
      </p:pic>
      <p:pic>
        <p:nvPicPr>
          <p:cNvPr id="10" name="Immagine 9">
            <a:extLst>
              <a:ext uri="{FF2B5EF4-FFF2-40B4-BE49-F238E27FC236}">
                <a16:creationId xmlns:a16="http://schemas.microsoft.com/office/drawing/2014/main" id="{DB8DD87C-5C53-EB4B-F754-2F40509E521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177475" y="1246626"/>
            <a:ext cx="1687304" cy="1693711"/>
          </a:xfrm>
          <a:prstGeom prst="rect">
            <a:avLst/>
          </a:prstGeom>
        </p:spPr>
      </p:pic>
      <p:pic>
        <p:nvPicPr>
          <p:cNvPr id="14" name="Immagine 13" descr="Immagine che contiene testo, linea, schermata, Diagramma&#10;&#10;Descrizione generata automaticamente">
            <a:extLst>
              <a:ext uri="{FF2B5EF4-FFF2-40B4-BE49-F238E27FC236}">
                <a16:creationId xmlns:a16="http://schemas.microsoft.com/office/drawing/2014/main" id="{AC59B0FE-3729-724D-C3E2-220CDED4F0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90326" y="3417625"/>
            <a:ext cx="3750822" cy="2343940"/>
          </a:xfrm>
          <a:prstGeom prst="rect">
            <a:avLst/>
          </a:prstGeom>
        </p:spPr>
      </p:pic>
      <p:sp>
        <p:nvSpPr>
          <p:cNvPr id="3" name="CasellaDiTesto 2">
            <a:extLst>
              <a:ext uri="{FF2B5EF4-FFF2-40B4-BE49-F238E27FC236}">
                <a16:creationId xmlns:a16="http://schemas.microsoft.com/office/drawing/2014/main" id="{258214D0-BE93-C1D2-BDA6-82F769D68B72}"/>
              </a:ext>
            </a:extLst>
          </p:cNvPr>
          <p:cNvSpPr txBox="1"/>
          <p:nvPr/>
        </p:nvSpPr>
        <p:spPr>
          <a:xfrm>
            <a:off x="8770146" y="3684719"/>
            <a:ext cx="3482620" cy="830997"/>
          </a:xfrm>
          <a:prstGeom prst="rect">
            <a:avLst/>
          </a:prstGeom>
          <a:noFill/>
        </p:spPr>
        <p:txBody>
          <a:bodyPr wrap="none" rtlCol="0">
            <a:spAutoFit/>
          </a:bodyPr>
          <a:lstStyle/>
          <a:p>
            <a:r>
              <a:rPr lang="it-IT" sz="1600" dirty="0"/>
              <a:t>1% dead time, 250 eV @ 2.5 </a:t>
            </a:r>
            <a:r>
              <a:rPr lang="it-IT" sz="1600" dirty="0" err="1"/>
              <a:t>Mcps</a:t>
            </a:r>
            <a:r>
              <a:rPr lang="it-IT" sz="1600" dirty="0"/>
              <a:t> OCR</a:t>
            </a:r>
          </a:p>
          <a:p>
            <a:r>
              <a:rPr lang="it-IT" sz="1600" b="1" dirty="0"/>
              <a:t>7% dead time, 230 eV @ 2.4 </a:t>
            </a:r>
            <a:r>
              <a:rPr lang="it-IT" sz="1600" b="1" dirty="0" err="1"/>
              <a:t>Mcps</a:t>
            </a:r>
            <a:r>
              <a:rPr lang="it-IT" sz="1600" b="1" dirty="0"/>
              <a:t> OCR</a:t>
            </a:r>
          </a:p>
          <a:p>
            <a:r>
              <a:rPr lang="it-IT" sz="1600" dirty="0"/>
              <a:t>19% dead time, 200 eV @ 2 </a:t>
            </a:r>
            <a:r>
              <a:rPr lang="it-IT" sz="1600" dirty="0" err="1"/>
              <a:t>Mcps</a:t>
            </a:r>
            <a:r>
              <a:rPr lang="it-IT" sz="1600" dirty="0"/>
              <a:t> OCR </a:t>
            </a:r>
          </a:p>
        </p:txBody>
      </p:sp>
      <p:sp>
        <p:nvSpPr>
          <p:cNvPr id="7" name="CasellaDiTesto 6">
            <a:extLst>
              <a:ext uri="{FF2B5EF4-FFF2-40B4-BE49-F238E27FC236}">
                <a16:creationId xmlns:a16="http://schemas.microsoft.com/office/drawing/2014/main" id="{990B3EF3-3760-C83D-FDDC-335F21560719}"/>
              </a:ext>
            </a:extLst>
          </p:cNvPr>
          <p:cNvSpPr txBox="1"/>
          <p:nvPr/>
        </p:nvSpPr>
        <p:spPr>
          <a:xfrm>
            <a:off x="199459" y="5870484"/>
            <a:ext cx="6094948" cy="523220"/>
          </a:xfrm>
          <a:prstGeom prst="rect">
            <a:avLst/>
          </a:prstGeom>
          <a:noFill/>
        </p:spPr>
        <p:txBody>
          <a:bodyPr wrap="square">
            <a:spAutoFit/>
          </a:bodyPr>
          <a:lstStyle/>
          <a:p>
            <a:pPr algn="l"/>
            <a:r>
              <a:rPr lang="en-US" sz="1400" b="1" i="0" dirty="0">
                <a:solidFill>
                  <a:srgbClr val="333333"/>
                </a:solidFill>
                <a:effectLst/>
                <a:latin typeface="Source Sans Pro" panose="020F0502020204030204" pitchFamily="34" charset="0"/>
              </a:rPr>
              <a:t>Evaluation of the Maximum Throughput of ARDESIA-16 with Different Digital Pulse Processors </a:t>
            </a:r>
            <a:r>
              <a:rPr lang="en-US" sz="1400" i="0" dirty="0">
                <a:solidFill>
                  <a:srgbClr val="333333"/>
                </a:solidFill>
                <a:effectLst/>
                <a:latin typeface="Source Sans Pro" panose="020F0502020204030204" pitchFamily="34" charset="0"/>
              </a:rPr>
              <a:t>– </a:t>
            </a:r>
            <a:r>
              <a:rPr lang="en-US" sz="1400" i="1" dirty="0">
                <a:solidFill>
                  <a:srgbClr val="333333"/>
                </a:solidFill>
                <a:effectLst/>
                <a:latin typeface="Source Sans Pro" panose="020F0502020204030204" pitchFamily="34" charset="0"/>
              </a:rPr>
              <a:t>B. </a:t>
            </a:r>
            <a:r>
              <a:rPr lang="en-US" sz="1400" i="1" dirty="0" err="1">
                <a:solidFill>
                  <a:srgbClr val="333333"/>
                </a:solidFill>
                <a:effectLst/>
                <a:latin typeface="Source Sans Pro" panose="020F0502020204030204" pitchFamily="34" charset="0"/>
              </a:rPr>
              <a:t>Pedretti</a:t>
            </a:r>
            <a:endParaRPr lang="en-US" sz="1400" i="1" dirty="0">
              <a:solidFill>
                <a:srgbClr val="333333"/>
              </a:solidFill>
              <a:effectLst/>
              <a:latin typeface="Source Sans Pro" panose="020F0502020204030204" pitchFamily="34" charset="0"/>
            </a:endParaRPr>
          </a:p>
        </p:txBody>
      </p:sp>
      <p:sp>
        <p:nvSpPr>
          <p:cNvPr id="12" name="CasellaDiTesto 11">
            <a:extLst>
              <a:ext uri="{FF2B5EF4-FFF2-40B4-BE49-F238E27FC236}">
                <a16:creationId xmlns:a16="http://schemas.microsoft.com/office/drawing/2014/main" id="{718389D0-4DA5-50E0-C77C-075A30FB21D3}"/>
              </a:ext>
            </a:extLst>
          </p:cNvPr>
          <p:cNvSpPr txBox="1"/>
          <p:nvPr/>
        </p:nvSpPr>
        <p:spPr>
          <a:xfrm>
            <a:off x="6383847" y="3525112"/>
            <a:ext cx="1516569" cy="369332"/>
          </a:xfrm>
          <a:prstGeom prst="rect">
            <a:avLst/>
          </a:prstGeom>
          <a:noFill/>
        </p:spPr>
        <p:txBody>
          <a:bodyPr wrap="none" rtlCol="0">
            <a:spAutoFit/>
          </a:bodyPr>
          <a:lstStyle/>
          <a:p>
            <a:r>
              <a:rPr lang="it-IT" dirty="0"/>
              <a:t>Fe</a:t>
            </a:r>
            <a:r>
              <a:rPr lang="it-IT" baseline="30000" dirty="0"/>
              <a:t>55</a:t>
            </a:r>
            <a:r>
              <a:rPr lang="it-IT" dirty="0"/>
              <a:t> Spectrum</a:t>
            </a:r>
          </a:p>
        </p:txBody>
      </p:sp>
      <p:pic>
        <p:nvPicPr>
          <p:cNvPr id="5122" name="Picture 2" descr="Electronics">
            <a:extLst>
              <a:ext uri="{FF2B5EF4-FFF2-40B4-BE49-F238E27FC236}">
                <a16:creationId xmlns:a16="http://schemas.microsoft.com/office/drawing/2014/main" id="{D002E2A3-AD54-1E4D-11B3-042D54FCCA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3620" y="5812855"/>
            <a:ext cx="1977494" cy="5808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partimento di Elettronica, Informazione e Bioingegneria | Milan">
            <a:extLst>
              <a:ext uri="{FF2B5EF4-FFF2-40B4-BE49-F238E27FC236}">
                <a16:creationId xmlns:a16="http://schemas.microsoft.com/office/drawing/2014/main" id="{4DA2D10C-7DA1-4043-344A-994A0940C62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420" t="14638" r="13154" b="13932"/>
          <a:stretch/>
        </p:blipFill>
        <p:spPr bwMode="auto">
          <a:xfrm>
            <a:off x="8382709" y="5812855"/>
            <a:ext cx="639348" cy="6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498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9535046" cy="584775"/>
          </a:xfrm>
          <a:prstGeom prst="rect">
            <a:avLst/>
          </a:prstGeom>
          <a:noFill/>
        </p:spPr>
        <p:txBody>
          <a:bodyPr wrap="none" rtlCol="0">
            <a:spAutoFit/>
          </a:bodyPr>
          <a:lstStyle/>
          <a:p>
            <a:r>
              <a:rPr lang="it-IT" sz="3200" dirty="0"/>
              <a:t>(NIKHEF) Sub-ns Time of </a:t>
            </a:r>
            <a:r>
              <a:rPr lang="it-IT" sz="3200" dirty="0" err="1"/>
              <a:t>flight</a:t>
            </a:r>
            <a:r>
              <a:rPr lang="it-IT" sz="3200" dirty="0"/>
              <a:t> </a:t>
            </a:r>
            <a:r>
              <a:rPr lang="it-IT" sz="3200" dirty="0" err="1"/>
              <a:t>measurament</a:t>
            </a:r>
            <a:r>
              <a:rPr lang="it-IT" sz="3200" dirty="0"/>
              <a:t> with DCFD </a:t>
            </a:r>
          </a:p>
        </p:txBody>
      </p:sp>
      <p:pic>
        <p:nvPicPr>
          <p:cNvPr id="2050" name="Picture 2" descr="Anteprima immagine">
            <a:extLst>
              <a:ext uri="{FF2B5EF4-FFF2-40B4-BE49-F238E27FC236}">
                <a16:creationId xmlns:a16="http://schemas.microsoft.com/office/drawing/2014/main" id="{61F25481-2905-9B18-C8BD-108AF9304A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18" y="1479604"/>
            <a:ext cx="5808219" cy="43561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831F138-2CD3-A8A9-5D6D-11FF19F5D7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5483" y="2157467"/>
            <a:ext cx="4888053" cy="3666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1DA310-2959-4C0A-2944-788CBE9B3E8E}"/>
              </a:ext>
            </a:extLst>
          </p:cNvPr>
          <p:cNvSpPr txBox="1"/>
          <p:nvPr/>
        </p:nvSpPr>
        <p:spPr>
          <a:xfrm>
            <a:off x="9929231" y="5888035"/>
            <a:ext cx="2128083" cy="369332"/>
          </a:xfrm>
          <a:prstGeom prst="rect">
            <a:avLst/>
          </a:prstGeom>
          <a:noFill/>
        </p:spPr>
        <p:txBody>
          <a:bodyPr wrap="none" rtlCol="0">
            <a:spAutoFit/>
          </a:bodyPr>
          <a:lstStyle/>
          <a:p>
            <a:r>
              <a:rPr lang="en-US" i="1" u="sng" dirty="0"/>
              <a:t>Auke </a:t>
            </a:r>
            <a:r>
              <a:rPr lang="en-US" i="1" u="sng" dirty="0" err="1"/>
              <a:t>Colijn</a:t>
            </a:r>
            <a:r>
              <a:rPr lang="en-US" i="1" u="sng" dirty="0"/>
              <a:t> </a:t>
            </a:r>
            <a:r>
              <a:rPr lang="it-IT" b="0" i="1" u="sng" strike="noStrike" dirty="0">
                <a:effectLst/>
                <a:latin typeface="-apple-system"/>
              </a:rPr>
              <a:t>- </a:t>
            </a:r>
            <a:r>
              <a:rPr lang="it-IT" i="1" u="sng" strike="noStrike" dirty="0" err="1">
                <a:solidFill>
                  <a:srgbClr val="323130"/>
                </a:solidFill>
                <a:latin typeface="Segoe UI" panose="020B0502040204020203" pitchFamily="34" charset="0"/>
              </a:rPr>
              <a:t>N</a:t>
            </a:r>
            <a:r>
              <a:rPr lang="it-IT" b="0" i="1" u="sng" dirty="0" err="1">
                <a:solidFill>
                  <a:srgbClr val="323130"/>
                </a:solidFill>
                <a:effectLst/>
                <a:latin typeface="Segoe UI" panose="020B0502040204020203" pitchFamily="34" charset="0"/>
              </a:rPr>
              <a:t>ikhef</a:t>
            </a:r>
            <a:r>
              <a:rPr lang="it-IT" b="0" i="1" u="sng" strike="noStrike" dirty="0">
                <a:effectLst/>
                <a:latin typeface="-apple-system"/>
              </a:rPr>
              <a:t> </a:t>
            </a:r>
            <a:endParaRPr lang="it-IT" i="1" u="sng" dirty="0"/>
          </a:p>
        </p:txBody>
      </p:sp>
      <p:sp>
        <p:nvSpPr>
          <p:cNvPr id="4" name="TextBox 3">
            <a:extLst>
              <a:ext uri="{FF2B5EF4-FFF2-40B4-BE49-F238E27FC236}">
                <a16:creationId xmlns:a16="http://schemas.microsoft.com/office/drawing/2014/main" id="{E51CB6CD-D3EA-8C02-7704-4224123E1C8C}"/>
              </a:ext>
            </a:extLst>
          </p:cNvPr>
          <p:cNvSpPr txBox="1"/>
          <p:nvPr/>
        </p:nvSpPr>
        <p:spPr>
          <a:xfrm>
            <a:off x="6637523" y="1193060"/>
            <a:ext cx="5504777" cy="923330"/>
          </a:xfrm>
          <a:prstGeom prst="rect">
            <a:avLst/>
          </a:prstGeom>
          <a:noFill/>
        </p:spPr>
        <p:txBody>
          <a:bodyPr wrap="square" rtlCol="0">
            <a:spAutoFit/>
          </a:bodyPr>
          <a:lstStyle/>
          <a:p>
            <a:r>
              <a:rPr lang="en-US" dirty="0"/>
              <a:t>Sub-ns time of flight of correlated gamma measurement using DT5550, PMTs and a custom firmware developed using </a:t>
            </a:r>
            <a:r>
              <a:rPr lang="en-US" dirty="0" err="1"/>
              <a:t>SciCompiler</a:t>
            </a:r>
            <a:r>
              <a:rPr lang="en-US" dirty="0"/>
              <a:t> </a:t>
            </a:r>
            <a:endParaRPr lang="it-IT" dirty="0"/>
          </a:p>
        </p:txBody>
      </p:sp>
      <p:pic>
        <p:nvPicPr>
          <p:cNvPr id="6146" name="Picture 2">
            <a:extLst>
              <a:ext uri="{FF2B5EF4-FFF2-40B4-BE49-F238E27FC236}">
                <a16:creationId xmlns:a16="http://schemas.microsoft.com/office/drawing/2014/main" id="{5B4DC128-D3B1-125E-141F-6E6C605EE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413" y="5823507"/>
            <a:ext cx="1461356" cy="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6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308697" cy="584775"/>
          </a:xfrm>
          <a:prstGeom prst="rect">
            <a:avLst/>
          </a:prstGeom>
          <a:noFill/>
        </p:spPr>
        <p:txBody>
          <a:bodyPr wrap="none" rtlCol="0">
            <a:spAutoFit/>
          </a:bodyPr>
          <a:lstStyle/>
          <a:p>
            <a:r>
              <a:rPr lang="it-IT" sz="3200" dirty="0"/>
              <a:t>(IRSN) Position </a:t>
            </a:r>
            <a:r>
              <a:rPr lang="it-IT" sz="3200" dirty="0" err="1"/>
              <a:t>sense</a:t>
            </a:r>
            <a:r>
              <a:rPr lang="it-IT" sz="3200" dirty="0"/>
              <a:t> He3 tube</a:t>
            </a:r>
          </a:p>
        </p:txBody>
      </p:sp>
      <p:pic>
        <p:nvPicPr>
          <p:cNvPr id="11" name="Picture 10">
            <a:extLst>
              <a:ext uri="{FF2B5EF4-FFF2-40B4-BE49-F238E27FC236}">
                <a16:creationId xmlns:a16="http://schemas.microsoft.com/office/drawing/2014/main" id="{B6BBD77D-D685-F907-7BAC-B60BC64CEB33}"/>
              </a:ext>
            </a:extLst>
          </p:cNvPr>
          <p:cNvPicPr>
            <a:picLocks noChangeAspect="1"/>
          </p:cNvPicPr>
          <p:nvPr/>
        </p:nvPicPr>
        <p:blipFill>
          <a:blip r:embed="rId3"/>
          <a:stretch>
            <a:fillRect/>
          </a:stretch>
        </p:blipFill>
        <p:spPr>
          <a:xfrm>
            <a:off x="-1" y="2868524"/>
            <a:ext cx="6253806" cy="3085181"/>
          </a:xfrm>
          <a:prstGeom prst="rect">
            <a:avLst/>
          </a:prstGeom>
        </p:spPr>
      </p:pic>
      <p:pic>
        <p:nvPicPr>
          <p:cNvPr id="13" name="Picture 12">
            <a:extLst>
              <a:ext uri="{FF2B5EF4-FFF2-40B4-BE49-F238E27FC236}">
                <a16:creationId xmlns:a16="http://schemas.microsoft.com/office/drawing/2014/main" id="{D8A5F950-DBE6-5BCC-D9EE-FF632C9C49C6}"/>
              </a:ext>
            </a:extLst>
          </p:cNvPr>
          <p:cNvPicPr>
            <a:picLocks noChangeAspect="1"/>
          </p:cNvPicPr>
          <p:nvPr/>
        </p:nvPicPr>
        <p:blipFill>
          <a:blip r:embed="rId4"/>
          <a:stretch>
            <a:fillRect/>
          </a:stretch>
        </p:blipFill>
        <p:spPr>
          <a:xfrm>
            <a:off x="9244954" y="990926"/>
            <a:ext cx="1465885" cy="2529670"/>
          </a:xfrm>
          <a:prstGeom prst="rect">
            <a:avLst/>
          </a:prstGeom>
        </p:spPr>
      </p:pic>
      <p:pic>
        <p:nvPicPr>
          <p:cNvPr id="15" name="Picture 14">
            <a:extLst>
              <a:ext uri="{FF2B5EF4-FFF2-40B4-BE49-F238E27FC236}">
                <a16:creationId xmlns:a16="http://schemas.microsoft.com/office/drawing/2014/main" id="{A2994D79-41D8-0D06-96A0-297A2067D0F3}"/>
              </a:ext>
            </a:extLst>
          </p:cNvPr>
          <p:cNvPicPr>
            <a:picLocks noChangeAspect="1"/>
          </p:cNvPicPr>
          <p:nvPr/>
        </p:nvPicPr>
        <p:blipFill>
          <a:blip r:embed="rId5"/>
          <a:stretch>
            <a:fillRect/>
          </a:stretch>
        </p:blipFill>
        <p:spPr>
          <a:xfrm>
            <a:off x="10831522" y="779608"/>
            <a:ext cx="1230031" cy="2774056"/>
          </a:xfrm>
          <a:prstGeom prst="rect">
            <a:avLst/>
          </a:prstGeom>
        </p:spPr>
      </p:pic>
      <p:pic>
        <p:nvPicPr>
          <p:cNvPr id="17" name="Picture 16">
            <a:extLst>
              <a:ext uri="{FF2B5EF4-FFF2-40B4-BE49-F238E27FC236}">
                <a16:creationId xmlns:a16="http://schemas.microsoft.com/office/drawing/2014/main" id="{1C04E94C-E719-155F-8071-ABC2DBE9FF0F}"/>
              </a:ext>
            </a:extLst>
          </p:cNvPr>
          <p:cNvPicPr>
            <a:picLocks noChangeAspect="1"/>
          </p:cNvPicPr>
          <p:nvPr/>
        </p:nvPicPr>
        <p:blipFill>
          <a:blip r:embed="rId6"/>
          <a:stretch>
            <a:fillRect/>
          </a:stretch>
        </p:blipFill>
        <p:spPr>
          <a:xfrm>
            <a:off x="6379304" y="1058214"/>
            <a:ext cx="2865650" cy="2462382"/>
          </a:xfrm>
          <a:prstGeom prst="rect">
            <a:avLst/>
          </a:prstGeom>
        </p:spPr>
      </p:pic>
      <p:sp>
        <p:nvSpPr>
          <p:cNvPr id="23" name="TextBox 22">
            <a:extLst>
              <a:ext uri="{FF2B5EF4-FFF2-40B4-BE49-F238E27FC236}">
                <a16:creationId xmlns:a16="http://schemas.microsoft.com/office/drawing/2014/main" id="{2D1C21F3-62DB-B862-7C18-C5C69398CCE5}"/>
              </a:ext>
            </a:extLst>
          </p:cNvPr>
          <p:cNvSpPr txBox="1"/>
          <p:nvPr/>
        </p:nvSpPr>
        <p:spPr>
          <a:xfrm>
            <a:off x="230989" y="1093632"/>
            <a:ext cx="4549884" cy="1200329"/>
          </a:xfrm>
          <a:prstGeom prst="rect">
            <a:avLst/>
          </a:prstGeom>
          <a:noFill/>
        </p:spPr>
        <p:txBody>
          <a:bodyPr wrap="square" rtlCol="0">
            <a:spAutoFit/>
          </a:bodyPr>
          <a:lstStyle/>
          <a:p>
            <a:r>
              <a:rPr lang="en-US" dirty="0"/>
              <a:t>Real time calculation of neutron interaction point using He3 tubes. 32 channels realtime center of mass and energy spectrum calculation.</a:t>
            </a:r>
            <a:endParaRPr lang="it-IT" dirty="0"/>
          </a:p>
        </p:txBody>
      </p:sp>
      <p:sp>
        <p:nvSpPr>
          <p:cNvPr id="3" name="TextBox 2">
            <a:extLst>
              <a:ext uri="{FF2B5EF4-FFF2-40B4-BE49-F238E27FC236}">
                <a16:creationId xmlns:a16="http://schemas.microsoft.com/office/drawing/2014/main" id="{06DEE873-6F44-38EC-414F-9C63135E3329}"/>
              </a:ext>
            </a:extLst>
          </p:cNvPr>
          <p:cNvSpPr txBox="1"/>
          <p:nvPr/>
        </p:nvSpPr>
        <p:spPr>
          <a:xfrm>
            <a:off x="161776" y="5981250"/>
            <a:ext cx="2018501" cy="369332"/>
          </a:xfrm>
          <a:prstGeom prst="rect">
            <a:avLst/>
          </a:prstGeom>
          <a:noFill/>
        </p:spPr>
        <p:txBody>
          <a:bodyPr wrap="none" rtlCol="0">
            <a:spAutoFit/>
          </a:bodyPr>
          <a:lstStyle/>
          <a:p>
            <a:r>
              <a:rPr lang="it-IT" b="0" i="0" dirty="0">
                <a:solidFill>
                  <a:srgbClr val="222222"/>
                </a:solidFill>
                <a:effectLst/>
                <a:latin typeface="Arial" panose="020B0604020202020204" pitchFamily="34" charset="0"/>
              </a:rPr>
              <a:t>picture from IRSN</a:t>
            </a:r>
            <a:endParaRPr lang="it-IT" i="1" u="sng" dirty="0"/>
          </a:p>
        </p:txBody>
      </p:sp>
      <p:pic>
        <p:nvPicPr>
          <p:cNvPr id="5" name="Immagine 4" descr="Immagine che contiene testo, computer, carrello della spesa, elettronica&#10;&#10;Descrizione generata automaticamente">
            <a:extLst>
              <a:ext uri="{FF2B5EF4-FFF2-40B4-BE49-F238E27FC236}">
                <a16:creationId xmlns:a16="http://schemas.microsoft.com/office/drawing/2014/main" id="{51AE3058-26BC-FD12-03A8-8ABC5C85FA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15" t="24558" r="7599" b="4496"/>
          <a:stretch/>
        </p:blipFill>
        <p:spPr>
          <a:xfrm>
            <a:off x="6476127" y="3553664"/>
            <a:ext cx="1954640" cy="2900271"/>
          </a:xfrm>
          <a:prstGeom prst="rect">
            <a:avLst/>
          </a:prstGeom>
        </p:spPr>
      </p:pic>
      <p:pic>
        <p:nvPicPr>
          <p:cNvPr id="7170" name="Picture 2">
            <a:extLst>
              <a:ext uri="{FF2B5EF4-FFF2-40B4-BE49-F238E27FC236}">
                <a16:creationId xmlns:a16="http://schemas.microsoft.com/office/drawing/2014/main" id="{E29B6382-420C-65AA-4396-652DAC2085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2887" y="5662040"/>
            <a:ext cx="1404083" cy="63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338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11460573" cy="584775"/>
          </a:xfrm>
          <a:prstGeom prst="rect">
            <a:avLst/>
          </a:prstGeom>
          <a:noFill/>
        </p:spPr>
        <p:txBody>
          <a:bodyPr wrap="none" rtlCol="0">
            <a:spAutoFit/>
          </a:bodyPr>
          <a:lstStyle/>
          <a:p>
            <a:r>
              <a:rPr lang="it-IT" sz="3200" dirty="0"/>
              <a:t>(ISIS) </a:t>
            </a:r>
            <a:r>
              <a:rPr lang="it-IT" sz="3200" dirty="0" err="1"/>
              <a:t>Realtime</a:t>
            </a:r>
            <a:r>
              <a:rPr lang="it-IT" sz="3200" dirty="0"/>
              <a:t> PSD on GS20 </a:t>
            </a:r>
            <a:r>
              <a:rPr lang="it-IT" sz="3200" dirty="0" err="1"/>
              <a:t>scintillator</a:t>
            </a:r>
            <a:r>
              <a:rPr lang="it-IT" sz="3200" dirty="0"/>
              <a:t> and </a:t>
            </a:r>
            <a:r>
              <a:rPr lang="it-IT" sz="3200" dirty="0" err="1"/>
              <a:t>Nanoparticles</a:t>
            </a:r>
            <a:r>
              <a:rPr lang="it-IT" sz="3200" dirty="0"/>
              <a:t> detectors</a:t>
            </a:r>
          </a:p>
        </p:txBody>
      </p:sp>
      <p:pic>
        <p:nvPicPr>
          <p:cNvPr id="9" name="Picture 2" descr="https://lh3.googleusercontent.com/pw/AP1GczOSmSN5VrpYwXdd6dlOBzvZH5ITsxb9cRK1pGUPmzqYKs-NPvquwPJZ96xY8afUpBxlvvwL4t3XgK-2zHMgTtAHDdwa-1s7nnYeIBglNyUF_HXnodk12Q1nV-yfCqBfBzQEKTwvrlDbau-sD1fAboShH4bngKNBFzCSJodWoTDHK_7tbrdfR7V96LDF1PmSbYPK7p33Q5W_czhIrvBNWqM-VwjXuwTyr86wMmB89eGFnPINYY_88dMhAXjGxthCvv1ztSiKXTZHpq5ulmC1BrosYV00Czc2VA5IumnUdRlpCDzzxB5Lf4aOj4tnlKfYvIlnOYh_0DHyqJEU4zgKmk3wsgPyyjzYaC6y1zOZt2M8_KATcYY_n5qB1Dj3jTRBkVFsM9fdBnAmjCjozugMc996BHfvPbJOm2o2Z3Cq7cgN7i_pb759wOm0PxohH7wukMorKA6G8CBw6Bort6F-5nQfHEouunR46mnym6BCOOIzASl1coquZ3VRIgpZBaE_3miTcujEinimapYrmVelg_hHZcxYISOyvXuyuouGNTzag62n2c3xYD2F0CWc7W-C6Wb3xPA6lFLhV6q8KhHjadJQn-cA6q3CUYDrAwpBeYlVGgKqWr5nvMQkWSBab_qRXUY0zDeYpgfPsM9CJsLDbV0PZ5J1ynVx6FRgU0_FlYPvNn9oEFAVOeY81kmyb64bRMMxENkKlnVTSvbB3RWeILMVxEBCeuKUz5WPq7Iy0yvNveO_GqophgluM0gbuv8owAK4ZRG7KmsrRntbGhHP0swYZXtXkkqPLln47UPLfQeChpejPY8Gx9VgL-8A7TzUwUnR6hn30-N6NVAvgV8U27J0qICdtfgkLlPIEjDAAvqleUANFKfGk0sPASKdXWnie2xA3EDjbXQgQFJA-gayiw8K=w1225-h923-s-no-gm?authuser=0">
            <a:extLst>
              <a:ext uri="{FF2B5EF4-FFF2-40B4-BE49-F238E27FC236}">
                <a16:creationId xmlns:a16="http://schemas.microsoft.com/office/drawing/2014/main" id="{9AC2FC8D-FC95-56D0-45BB-F465475771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902" b="35922"/>
          <a:stretch/>
        </p:blipFill>
        <p:spPr bwMode="auto">
          <a:xfrm>
            <a:off x="383239" y="4882471"/>
            <a:ext cx="4466174" cy="121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3.googleusercontent.com/pw/AP1GczN-BvqvGxRGaM1l1HeMxgfPavReJcHy7n_WucbDWbIkKGIVUrryzXARN0ti5ukiGt51hJyHzvpJ5wwSV0jdgcUw5SSBFmd8cTfJChac5ASQvAF6rmP2Dqsxqzd5k4D-tX2XoC5EtX0A1VandkASOCORbIcWsJ00wPWNasditQqxjIleAEgEAi7CYuelG0Imn5v1ykreu_6tOgt5dNfsLEp78Z4BjbGDABxA9RN4sdaES69nGhjcotzKN0M-kZaFyJ2MNxmj1WEmRBwYtiwv0Oqoz7GK50WdI4-0uMd0meSMQI9obhwx_w81Mmk22d_GMAx-XtXnH5tiJ9llU5m9OLOQI2ZfVH1iMHqccx6ZCtHyPZZhKssO4zu3rrPX7LjyCrpdGYDIEC-by0EE_bCB86oL-PWwg2iXZi6H7Bqdvb1CpkApXuQuEGhR-5diIbf2eOsosg-5T_Terzp2gp_lsKrlkUw83CeCI-1DwBsGYnlpEAzIJHJLGaT2emjOg5D4oYRZefVv1zQ8MsNuzSRT_lDP2iVcGO4z9NuuNnzJfBinotkuiV9EPJiWUUhLGMiLF-9dwxGi71ggGUwnXqqYJI6JoYPVRzw3FxqyADD1OkCapPHC9bqbjXlkAwvV58B4uD3Lx9FH-L88EIuxfEnESZg0Lg4IGrRtKdgfXyEhwkLhE_ROH0kPUoyEXTLq-ueOtkaPVPUXWyJTzIJ597UVm_rQC9B8YeLVoy5-tLZsiCCDIWq-wXLWki6vBq6l5omk4RzexYBhjGZp3iu_eA-FcDZ3QZ9ZPSd9J8GVc3u1siqYOqqTrx32qtiCnorqVytyP_tpdoLQIcDLdyrVlTnbAcv5by0M86kzvGnBBodvpyDO8ZnFKkGbfCBC6KnnS_JEFxC_yOfTD1r4WAc3cmhe8E5n=w1225-h923-s-no-gm?authuser=0">
            <a:extLst>
              <a:ext uri="{FF2B5EF4-FFF2-40B4-BE49-F238E27FC236}">
                <a16:creationId xmlns:a16="http://schemas.microsoft.com/office/drawing/2014/main" id="{ACEE1715-8B2C-53DD-0406-53A70B971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3" t="23482" r="14811" b="16491"/>
          <a:stretch/>
        </p:blipFill>
        <p:spPr bwMode="auto">
          <a:xfrm>
            <a:off x="363206" y="2164789"/>
            <a:ext cx="4446142" cy="26069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313D4B2F-742F-3DDD-723C-49CFA17F9835}"/>
              </a:ext>
            </a:extLst>
          </p:cNvPr>
          <p:cNvPicPr>
            <a:picLocks noChangeAspect="1"/>
          </p:cNvPicPr>
          <p:nvPr/>
        </p:nvPicPr>
        <p:blipFill rotWithShape="1">
          <a:blip r:embed="rId5"/>
          <a:srcRect l="681" t="59054" r="56665" b="1516"/>
          <a:stretch/>
        </p:blipFill>
        <p:spPr>
          <a:xfrm>
            <a:off x="5143667" y="3691989"/>
            <a:ext cx="4864046" cy="2504160"/>
          </a:xfrm>
          <a:prstGeom prst="rect">
            <a:avLst/>
          </a:prstGeom>
        </p:spPr>
      </p:pic>
      <p:pic>
        <p:nvPicPr>
          <p:cNvPr id="14" name="Picture 9">
            <a:extLst>
              <a:ext uri="{FF2B5EF4-FFF2-40B4-BE49-F238E27FC236}">
                <a16:creationId xmlns:a16="http://schemas.microsoft.com/office/drawing/2014/main" id="{0D4E4B7B-E75E-DCCF-A3FF-0DE698FE7B29}"/>
              </a:ext>
            </a:extLst>
          </p:cNvPr>
          <p:cNvPicPr>
            <a:picLocks noChangeAspect="1"/>
          </p:cNvPicPr>
          <p:nvPr/>
        </p:nvPicPr>
        <p:blipFill rotWithShape="1">
          <a:blip r:embed="rId5"/>
          <a:srcRect t="7050" r="74701" b="51897"/>
          <a:stretch/>
        </p:blipFill>
        <p:spPr>
          <a:xfrm>
            <a:off x="5396724" y="1093100"/>
            <a:ext cx="1841922" cy="1664545"/>
          </a:xfrm>
          <a:prstGeom prst="rect">
            <a:avLst/>
          </a:prstGeom>
        </p:spPr>
      </p:pic>
      <p:pic>
        <p:nvPicPr>
          <p:cNvPr id="16" name="Picture 10">
            <a:extLst>
              <a:ext uri="{FF2B5EF4-FFF2-40B4-BE49-F238E27FC236}">
                <a16:creationId xmlns:a16="http://schemas.microsoft.com/office/drawing/2014/main" id="{933F9574-A8D3-C2D2-7D0E-97A2B3757F48}"/>
              </a:ext>
            </a:extLst>
          </p:cNvPr>
          <p:cNvPicPr>
            <a:picLocks noChangeAspect="1"/>
          </p:cNvPicPr>
          <p:nvPr/>
        </p:nvPicPr>
        <p:blipFill rotWithShape="1">
          <a:blip r:embed="rId5"/>
          <a:srcRect l="57341" t="60352" r="15611" b="12713"/>
          <a:stretch/>
        </p:blipFill>
        <p:spPr>
          <a:xfrm>
            <a:off x="8023612" y="1050019"/>
            <a:ext cx="3075110" cy="1705511"/>
          </a:xfrm>
          <a:prstGeom prst="rect">
            <a:avLst/>
          </a:prstGeom>
        </p:spPr>
      </p:pic>
      <p:pic>
        <p:nvPicPr>
          <p:cNvPr id="19" name="Immagine 18">
            <a:extLst>
              <a:ext uri="{FF2B5EF4-FFF2-40B4-BE49-F238E27FC236}">
                <a16:creationId xmlns:a16="http://schemas.microsoft.com/office/drawing/2014/main" id="{5BA727BA-C70A-4079-51F1-C9195F0770F0}"/>
              </a:ext>
            </a:extLst>
          </p:cNvPr>
          <p:cNvPicPr>
            <a:picLocks noChangeAspect="1"/>
          </p:cNvPicPr>
          <p:nvPr/>
        </p:nvPicPr>
        <p:blipFill>
          <a:blip r:embed="rId6"/>
          <a:stretch>
            <a:fillRect/>
          </a:stretch>
        </p:blipFill>
        <p:spPr>
          <a:xfrm>
            <a:off x="10240026" y="2970584"/>
            <a:ext cx="1717393" cy="427582"/>
          </a:xfrm>
          <a:prstGeom prst="rect">
            <a:avLst/>
          </a:prstGeom>
        </p:spPr>
      </p:pic>
      <p:pic>
        <p:nvPicPr>
          <p:cNvPr id="24" name="Immagine 23">
            <a:extLst>
              <a:ext uri="{FF2B5EF4-FFF2-40B4-BE49-F238E27FC236}">
                <a16:creationId xmlns:a16="http://schemas.microsoft.com/office/drawing/2014/main" id="{47FB9BA9-4439-93FB-0D67-6D8C9A35FD7F}"/>
              </a:ext>
            </a:extLst>
          </p:cNvPr>
          <p:cNvPicPr>
            <a:picLocks noChangeAspect="1"/>
          </p:cNvPicPr>
          <p:nvPr/>
        </p:nvPicPr>
        <p:blipFill>
          <a:blip r:embed="rId7"/>
          <a:stretch>
            <a:fillRect/>
          </a:stretch>
        </p:blipFill>
        <p:spPr>
          <a:xfrm>
            <a:off x="10189411" y="4414516"/>
            <a:ext cx="1716770" cy="581682"/>
          </a:xfrm>
          <a:prstGeom prst="rect">
            <a:avLst/>
          </a:prstGeom>
        </p:spPr>
      </p:pic>
      <p:pic>
        <p:nvPicPr>
          <p:cNvPr id="26" name="Immagine 25">
            <a:extLst>
              <a:ext uri="{FF2B5EF4-FFF2-40B4-BE49-F238E27FC236}">
                <a16:creationId xmlns:a16="http://schemas.microsoft.com/office/drawing/2014/main" id="{D26EE915-83A9-066A-9206-68C5200A6CDE}"/>
              </a:ext>
            </a:extLst>
          </p:cNvPr>
          <p:cNvPicPr>
            <a:picLocks noChangeAspect="1"/>
          </p:cNvPicPr>
          <p:nvPr/>
        </p:nvPicPr>
        <p:blipFill>
          <a:blip r:embed="rId8"/>
          <a:stretch>
            <a:fillRect/>
          </a:stretch>
        </p:blipFill>
        <p:spPr>
          <a:xfrm>
            <a:off x="10240026" y="5035650"/>
            <a:ext cx="1231068" cy="588378"/>
          </a:xfrm>
          <a:prstGeom prst="rect">
            <a:avLst/>
          </a:prstGeom>
        </p:spPr>
      </p:pic>
      <p:pic>
        <p:nvPicPr>
          <p:cNvPr id="27" name="Picture 13">
            <a:extLst>
              <a:ext uri="{FF2B5EF4-FFF2-40B4-BE49-F238E27FC236}">
                <a16:creationId xmlns:a16="http://schemas.microsoft.com/office/drawing/2014/main" id="{A1EC0498-F4E7-64B6-41E1-C2D355FED16A}"/>
              </a:ext>
            </a:extLst>
          </p:cNvPr>
          <p:cNvPicPr>
            <a:picLocks noChangeAspect="1"/>
          </p:cNvPicPr>
          <p:nvPr/>
        </p:nvPicPr>
        <p:blipFill rotWithShape="1">
          <a:blip r:embed="rId9">
            <a:extLst>
              <a:ext uri="{28A0092B-C50C-407E-A947-70E740481C1C}">
                <a14:useLocalDpi xmlns:a14="http://schemas.microsoft.com/office/drawing/2010/main"/>
              </a:ext>
            </a:extLst>
          </a:blip>
          <a:srcRect l="72107" t="24923"/>
          <a:stretch/>
        </p:blipFill>
        <p:spPr>
          <a:xfrm>
            <a:off x="10240026" y="5712147"/>
            <a:ext cx="1507441" cy="551902"/>
          </a:xfrm>
          <a:prstGeom prst="rect">
            <a:avLst/>
          </a:prstGeom>
        </p:spPr>
      </p:pic>
      <p:pic>
        <p:nvPicPr>
          <p:cNvPr id="2050" name="Picture 2" descr="ISIS Events">
            <a:extLst>
              <a:ext uri="{FF2B5EF4-FFF2-40B4-BE49-F238E27FC236}">
                <a16:creationId xmlns:a16="http://schemas.microsoft.com/office/drawing/2014/main" id="{858A6B7C-18B0-E288-F179-E7401C10B61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614" b="16626"/>
          <a:stretch/>
        </p:blipFill>
        <p:spPr bwMode="auto">
          <a:xfrm>
            <a:off x="10271235" y="3483165"/>
            <a:ext cx="1074597" cy="8463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a:extLst>
              <a:ext uri="{FF2B5EF4-FFF2-40B4-BE49-F238E27FC236}">
                <a16:creationId xmlns:a16="http://schemas.microsoft.com/office/drawing/2014/main" id="{B3728124-A77F-4B31-6A80-1494C2390559}"/>
              </a:ext>
            </a:extLst>
          </p:cNvPr>
          <p:cNvSpPr txBox="1"/>
          <p:nvPr/>
        </p:nvSpPr>
        <p:spPr>
          <a:xfrm>
            <a:off x="267955" y="951139"/>
            <a:ext cx="512876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DAQ 121, 1 GSPS 14 bit Advanced DSP</a:t>
            </a:r>
          </a:p>
          <a:p>
            <a:pPr marL="285750" indent="-285750">
              <a:buFont typeface="Arial" panose="020B0604020202020204" pitchFamily="34" charset="0"/>
              <a:buChar char="•"/>
            </a:pPr>
            <a:r>
              <a:rPr lang="en-US" dirty="0"/>
              <a:t>Innovative Neutron detectors test beam with good gamma/neutron separation</a:t>
            </a:r>
          </a:p>
          <a:p>
            <a:pPr marL="285750" indent="-285750">
              <a:buFont typeface="Arial" panose="020B0604020202020204" pitchFamily="34" charset="0"/>
              <a:buChar char="•"/>
            </a:pPr>
            <a:r>
              <a:rPr lang="en-US" dirty="0" err="1"/>
              <a:t>Reatime</a:t>
            </a:r>
            <a:r>
              <a:rPr lang="en-US" dirty="0"/>
              <a:t> PSD </a:t>
            </a:r>
            <a:r>
              <a:rPr lang="en-US" dirty="0" err="1"/>
              <a:t>SciCompiler</a:t>
            </a:r>
            <a:r>
              <a:rPr lang="en-US" dirty="0"/>
              <a:t> Firmware</a:t>
            </a:r>
          </a:p>
          <a:p>
            <a:endParaRPr lang="it-IT" dirty="0"/>
          </a:p>
        </p:txBody>
      </p:sp>
      <p:pic>
        <p:nvPicPr>
          <p:cNvPr id="29" name="Picture 4">
            <a:extLst>
              <a:ext uri="{FF2B5EF4-FFF2-40B4-BE49-F238E27FC236}">
                <a16:creationId xmlns:a16="http://schemas.microsoft.com/office/drawing/2014/main" id="{63688E46-4B92-AEFB-0121-802164F858E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5173971" y="2729932"/>
            <a:ext cx="4914316" cy="1349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84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FA7376F-9CAE-4B1B-9025-24A23582EA76}"/>
              </a:ext>
            </a:extLst>
          </p:cNvPr>
          <p:cNvSpPr/>
          <p:nvPr/>
        </p:nvSpPr>
        <p:spPr>
          <a:xfrm>
            <a:off x="545307" y="6567488"/>
            <a:ext cx="22383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853733DF-CA5F-4CA7-807F-957555E1A6D1}"/>
              </a:ext>
            </a:extLst>
          </p:cNvPr>
          <p:cNvPicPr>
            <a:picLocks noChangeAspect="1"/>
          </p:cNvPicPr>
          <p:nvPr/>
        </p:nvPicPr>
        <p:blipFill>
          <a:blip r:embed="rId3"/>
          <a:stretch>
            <a:fillRect/>
          </a:stretch>
        </p:blipFill>
        <p:spPr>
          <a:xfrm>
            <a:off x="79739" y="200719"/>
            <a:ext cx="12032522" cy="6581081"/>
          </a:xfrm>
          <a:prstGeom prst="rect">
            <a:avLst/>
          </a:prstGeom>
        </p:spPr>
      </p:pic>
      <p:sp>
        <p:nvSpPr>
          <p:cNvPr id="3" name="Rectangle 2">
            <a:extLst>
              <a:ext uri="{FF2B5EF4-FFF2-40B4-BE49-F238E27FC236}">
                <a16:creationId xmlns:a16="http://schemas.microsoft.com/office/drawing/2014/main" id="{F7DB78C3-6787-4B30-B5F5-DEA8EF3E86E3}"/>
              </a:ext>
            </a:extLst>
          </p:cNvPr>
          <p:cNvSpPr/>
          <p:nvPr/>
        </p:nvSpPr>
        <p:spPr>
          <a:xfrm>
            <a:off x="0" y="0"/>
            <a:ext cx="12192000" cy="457200"/>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44AB6-F538-483C-8872-4417E34A8A44}"/>
              </a:ext>
            </a:extLst>
          </p:cNvPr>
          <p:cNvSpPr/>
          <p:nvPr/>
        </p:nvSpPr>
        <p:spPr>
          <a:xfrm>
            <a:off x="0" y="818804"/>
            <a:ext cx="12192000" cy="6039196"/>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 Grunge Arrow (PNG Transparent) | OnlyGFX.com">
            <a:extLst>
              <a:ext uri="{FF2B5EF4-FFF2-40B4-BE49-F238E27FC236}">
                <a16:creationId xmlns:a16="http://schemas.microsoft.com/office/drawing/2014/main" id="{36F3C288-466A-4557-809E-6033ED8B08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20441">
            <a:off x="4360914" y="207025"/>
            <a:ext cx="1406131" cy="113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2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duli NIM_low">
            <a:hlinkClick r:id="" action="ppaction://media"/>
            <a:extLst>
              <a:ext uri="{FF2B5EF4-FFF2-40B4-BE49-F238E27FC236}">
                <a16:creationId xmlns:a16="http://schemas.microsoft.com/office/drawing/2014/main" id="{ABFAF69B-06D3-12D5-3779-C123918561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077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FA7376F-9CAE-4B1B-9025-24A23582EA76}"/>
              </a:ext>
            </a:extLst>
          </p:cNvPr>
          <p:cNvSpPr/>
          <p:nvPr/>
        </p:nvSpPr>
        <p:spPr>
          <a:xfrm>
            <a:off x="545307" y="6567488"/>
            <a:ext cx="22383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853733DF-CA5F-4CA7-807F-957555E1A6D1}"/>
              </a:ext>
            </a:extLst>
          </p:cNvPr>
          <p:cNvPicPr>
            <a:picLocks noChangeAspect="1"/>
          </p:cNvPicPr>
          <p:nvPr/>
        </p:nvPicPr>
        <p:blipFill>
          <a:blip r:embed="rId3"/>
          <a:stretch>
            <a:fillRect/>
          </a:stretch>
        </p:blipFill>
        <p:spPr>
          <a:xfrm>
            <a:off x="79739" y="200719"/>
            <a:ext cx="12032522" cy="6581081"/>
          </a:xfrm>
          <a:prstGeom prst="rect">
            <a:avLst/>
          </a:prstGeom>
        </p:spPr>
      </p:pic>
      <p:sp>
        <p:nvSpPr>
          <p:cNvPr id="3" name="Rectangle 2">
            <a:extLst>
              <a:ext uri="{FF2B5EF4-FFF2-40B4-BE49-F238E27FC236}">
                <a16:creationId xmlns:a16="http://schemas.microsoft.com/office/drawing/2014/main" id="{F7DB78C3-6787-4B30-B5F5-DEA8EF3E86E3}"/>
              </a:ext>
            </a:extLst>
          </p:cNvPr>
          <p:cNvSpPr/>
          <p:nvPr/>
        </p:nvSpPr>
        <p:spPr>
          <a:xfrm>
            <a:off x="0" y="0"/>
            <a:ext cx="12192000" cy="818804"/>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44AB6-F538-483C-8872-4417E34A8A44}"/>
              </a:ext>
            </a:extLst>
          </p:cNvPr>
          <p:cNvSpPr/>
          <p:nvPr/>
        </p:nvSpPr>
        <p:spPr>
          <a:xfrm>
            <a:off x="0" y="818804"/>
            <a:ext cx="1500447" cy="6039196"/>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 Grunge Arrow (PNG Transparent) | OnlyGFX.com">
            <a:extLst>
              <a:ext uri="{FF2B5EF4-FFF2-40B4-BE49-F238E27FC236}">
                <a16:creationId xmlns:a16="http://schemas.microsoft.com/office/drawing/2014/main" id="{36F3C288-466A-4557-809E-6033ED8B08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20441">
            <a:off x="9456616" y="5106190"/>
            <a:ext cx="1406131" cy="113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35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FA7376F-9CAE-4B1B-9025-24A23582EA76}"/>
              </a:ext>
            </a:extLst>
          </p:cNvPr>
          <p:cNvSpPr/>
          <p:nvPr/>
        </p:nvSpPr>
        <p:spPr>
          <a:xfrm>
            <a:off x="545307" y="6567488"/>
            <a:ext cx="22383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853733DF-CA5F-4CA7-807F-957555E1A6D1}"/>
              </a:ext>
            </a:extLst>
          </p:cNvPr>
          <p:cNvPicPr>
            <a:picLocks noChangeAspect="1"/>
          </p:cNvPicPr>
          <p:nvPr/>
        </p:nvPicPr>
        <p:blipFill>
          <a:blip r:embed="rId3"/>
          <a:stretch>
            <a:fillRect/>
          </a:stretch>
        </p:blipFill>
        <p:spPr>
          <a:xfrm>
            <a:off x="79739" y="200719"/>
            <a:ext cx="12032522" cy="6581081"/>
          </a:xfrm>
          <a:prstGeom prst="rect">
            <a:avLst/>
          </a:prstGeom>
        </p:spPr>
      </p:pic>
      <p:sp>
        <p:nvSpPr>
          <p:cNvPr id="3" name="Rectangle 2">
            <a:extLst>
              <a:ext uri="{FF2B5EF4-FFF2-40B4-BE49-F238E27FC236}">
                <a16:creationId xmlns:a16="http://schemas.microsoft.com/office/drawing/2014/main" id="{F7DB78C3-6787-4B30-B5F5-DEA8EF3E86E3}"/>
              </a:ext>
            </a:extLst>
          </p:cNvPr>
          <p:cNvSpPr/>
          <p:nvPr/>
        </p:nvSpPr>
        <p:spPr>
          <a:xfrm>
            <a:off x="0" y="0"/>
            <a:ext cx="12192000" cy="818804"/>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44AB6-F538-483C-8872-4417E34A8A44}"/>
              </a:ext>
            </a:extLst>
          </p:cNvPr>
          <p:cNvSpPr/>
          <p:nvPr/>
        </p:nvSpPr>
        <p:spPr>
          <a:xfrm>
            <a:off x="0" y="818804"/>
            <a:ext cx="1500447" cy="3478876"/>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6716F2-B873-4F1D-BBFA-0AF172A6C392}"/>
              </a:ext>
            </a:extLst>
          </p:cNvPr>
          <p:cNvSpPr/>
          <p:nvPr/>
        </p:nvSpPr>
        <p:spPr>
          <a:xfrm>
            <a:off x="1500447" y="818804"/>
            <a:ext cx="10691553" cy="6039196"/>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 Grunge Arrow (PNG Transparent) | OnlyGFX.com">
            <a:extLst>
              <a:ext uri="{FF2B5EF4-FFF2-40B4-BE49-F238E27FC236}">
                <a16:creationId xmlns:a16="http://schemas.microsoft.com/office/drawing/2014/main" id="{36F3C288-466A-4557-809E-6033ED8B08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20441">
            <a:off x="1102324" y="4766413"/>
            <a:ext cx="1406131" cy="113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01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4101059" cy="584775"/>
          </a:xfrm>
          <a:prstGeom prst="rect">
            <a:avLst/>
          </a:prstGeom>
          <a:noFill/>
        </p:spPr>
        <p:txBody>
          <a:bodyPr wrap="none" rtlCol="0">
            <a:spAutoFit/>
          </a:bodyPr>
          <a:lstStyle/>
          <a:p>
            <a:r>
              <a:rPr lang="it-IT" sz="3200" dirty="0" err="1"/>
              <a:t>Implementation</a:t>
            </a:r>
            <a:r>
              <a:rPr lang="it-IT" sz="3200" dirty="0"/>
              <a:t> of PHA</a:t>
            </a:r>
          </a:p>
        </p:txBody>
      </p:sp>
      <p:pic>
        <p:nvPicPr>
          <p:cNvPr id="22" name="Immagine 21">
            <a:extLst>
              <a:ext uri="{FF2B5EF4-FFF2-40B4-BE49-F238E27FC236}">
                <a16:creationId xmlns:a16="http://schemas.microsoft.com/office/drawing/2014/main" id="{17507981-4CB3-46F8-93AC-E3D135EC9791}"/>
              </a:ext>
            </a:extLst>
          </p:cNvPr>
          <p:cNvPicPr>
            <a:picLocks noChangeAspect="1"/>
          </p:cNvPicPr>
          <p:nvPr/>
        </p:nvPicPr>
        <p:blipFill>
          <a:blip r:embed="rId3"/>
          <a:stretch>
            <a:fillRect/>
          </a:stretch>
        </p:blipFill>
        <p:spPr>
          <a:xfrm>
            <a:off x="0" y="832023"/>
            <a:ext cx="12192000" cy="3269857"/>
          </a:xfrm>
          <a:prstGeom prst="rect">
            <a:avLst/>
          </a:prstGeom>
        </p:spPr>
      </p:pic>
      <p:pic>
        <p:nvPicPr>
          <p:cNvPr id="5122" name="Picture 2" descr="Signal processing using the CAEN digital approach: the input signal... |  Download Scientific Diagram">
            <a:extLst>
              <a:ext uri="{FF2B5EF4-FFF2-40B4-BE49-F238E27FC236}">
                <a16:creationId xmlns:a16="http://schemas.microsoft.com/office/drawing/2014/main" id="{D1109E48-59BA-42C5-82B6-E88E25AE2E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111" y="3344032"/>
            <a:ext cx="3659691" cy="28948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B7156A4-14ED-4F1E-9A4C-B3974754B23F}"/>
              </a:ext>
            </a:extLst>
          </p:cNvPr>
          <p:cNvPicPr>
            <a:picLocks noChangeAspect="1" noChangeArrowheads="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a:ext>
            </a:extLst>
          </a:blip>
          <a:srcRect l="10326" t="5636" r="11714" b="12132"/>
          <a:stretch/>
        </p:blipFill>
        <p:spPr bwMode="auto">
          <a:xfrm>
            <a:off x="8898478" y="4042785"/>
            <a:ext cx="3158836" cy="23167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7945148-9308-4C2E-9B12-B8666AFCBE60}"/>
              </a:ext>
            </a:extLst>
          </p:cNvPr>
          <p:cNvCxnSpPr>
            <a:cxnSpLocks/>
          </p:cNvCxnSpPr>
          <p:nvPr/>
        </p:nvCxnSpPr>
        <p:spPr>
          <a:xfrm flipV="1">
            <a:off x="1253144" y="1625140"/>
            <a:ext cx="251461" cy="235250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BBC25082-CBA1-422C-AA84-5FD325AF7F7B}"/>
              </a:ext>
            </a:extLst>
          </p:cNvPr>
          <p:cNvCxnSpPr>
            <a:cxnSpLocks/>
          </p:cNvCxnSpPr>
          <p:nvPr/>
        </p:nvCxnSpPr>
        <p:spPr>
          <a:xfrm flipV="1">
            <a:off x="3045577" y="2655918"/>
            <a:ext cx="125729" cy="1911431"/>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392D9D56-99F6-438F-A470-735875ECB866}"/>
              </a:ext>
            </a:extLst>
          </p:cNvPr>
          <p:cNvCxnSpPr>
            <a:cxnSpLocks/>
          </p:cNvCxnSpPr>
          <p:nvPr/>
        </p:nvCxnSpPr>
        <p:spPr>
          <a:xfrm flipV="1">
            <a:off x="3735236" y="1763421"/>
            <a:ext cx="259029" cy="3481911"/>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4" name="Connector: Elbow 13">
            <a:extLst>
              <a:ext uri="{FF2B5EF4-FFF2-40B4-BE49-F238E27FC236}">
                <a16:creationId xmlns:a16="http://schemas.microsoft.com/office/drawing/2014/main" id="{DD0D2BC1-C2F1-431B-A663-B46E336E433A}"/>
              </a:ext>
            </a:extLst>
          </p:cNvPr>
          <p:cNvCxnSpPr/>
          <p:nvPr/>
        </p:nvCxnSpPr>
        <p:spPr>
          <a:xfrm>
            <a:off x="4621876" y="964276"/>
            <a:ext cx="2152997" cy="706582"/>
          </a:xfrm>
          <a:prstGeom prst="bentConnector3">
            <a:avLst>
              <a:gd name="adj1" fmla="val 8668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3A15D5D0-986A-44BA-AED2-AD0D6DD5A13F}"/>
              </a:ext>
            </a:extLst>
          </p:cNvPr>
          <p:cNvCxnSpPr/>
          <p:nvPr/>
        </p:nvCxnSpPr>
        <p:spPr>
          <a:xfrm flipV="1">
            <a:off x="3591098" y="964159"/>
            <a:ext cx="1051560" cy="713620"/>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666C2D-F0F7-4BEF-BEEE-4639AABBD176}"/>
              </a:ext>
            </a:extLst>
          </p:cNvPr>
          <p:cNvCxnSpPr>
            <a:cxnSpLocks/>
          </p:cNvCxnSpPr>
          <p:nvPr/>
        </p:nvCxnSpPr>
        <p:spPr>
          <a:xfrm flipV="1">
            <a:off x="3836324" y="3093236"/>
            <a:ext cx="1533698" cy="2832539"/>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09278828-2CBB-4C96-8B15-16D419E70C21}"/>
              </a:ext>
            </a:extLst>
          </p:cNvPr>
          <p:cNvCxnSpPr>
            <a:cxnSpLocks/>
          </p:cNvCxnSpPr>
          <p:nvPr/>
        </p:nvCxnSpPr>
        <p:spPr>
          <a:xfrm flipV="1">
            <a:off x="3873731" y="2938550"/>
            <a:ext cx="3582371" cy="3257599"/>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4E7D26B1-BC44-40F2-AEDE-F444FF3104E3}"/>
              </a:ext>
            </a:extLst>
          </p:cNvPr>
          <p:cNvCxnSpPr>
            <a:cxnSpLocks/>
          </p:cNvCxnSpPr>
          <p:nvPr/>
        </p:nvCxnSpPr>
        <p:spPr>
          <a:xfrm flipV="1">
            <a:off x="10756669" y="2223656"/>
            <a:ext cx="610986" cy="2348344"/>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336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283178" cy="584775"/>
          </a:xfrm>
          <a:prstGeom prst="rect">
            <a:avLst/>
          </a:prstGeom>
          <a:noFill/>
        </p:spPr>
        <p:txBody>
          <a:bodyPr wrap="none" rtlCol="0">
            <a:spAutoFit/>
          </a:bodyPr>
          <a:lstStyle/>
          <a:p>
            <a:r>
              <a:rPr lang="it-IT" sz="3200" dirty="0"/>
              <a:t>Open-FPGA Board </a:t>
            </a:r>
            <a:r>
              <a:rPr lang="it-IT" sz="3200" dirty="0" err="1"/>
              <a:t>architecture</a:t>
            </a:r>
            <a:endParaRPr lang="it-IT" sz="3200" dirty="0"/>
          </a:p>
        </p:txBody>
      </p:sp>
      <p:sp>
        <p:nvSpPr>
          <p:cNvPr id="3" name="CasellaDiTesto 2">
            <a:extLst>
              <a:ext uri="{FF2B5EF4-FFF2-40B4-BE49-F238E27FC236}">
                <a16:creationId xmlns:a16="http://schemas.microsoft.com/office/drawing/2014/main" id="{2029E334-0862-EFD7-F0C0-389B4D787FAE}"/>
              </a:ext>
            </a:extLst>
          </p:cNvPr>
          <p:cNvSpPr txBox="1"/>
          <p:nvPr/>
        </p:nvSpPr>
        <p:spPr>
          <a:xfrm>
            <a:off x="267955" y="1147730"/>
            <a:ext cx="3131370" cy="369332"/>
          </a:xfrm>
          <a:prstGeom prst="rect">
            <a:avLst/>
          </a:prstGeom>
          <a:noFill/>
        </p:spPr>
        <p:txBody>
          <a:bodyPr wrap="none" rtlCol="0">
            <a:spAutoFit/>
          </a:bodyPr>
          <a:lstStyle/>
          <a:p>
            <a:r>
              <a:rPr lang="it-IT" u="sng" dirty="0" err="1"/>
              <a:t>Primary</a:t>
            </a:r>
            <a:r>
              <a:rPr lang="it-IT" u="sng" dirty="0"/>
              <a:t> </a:t>
            </a:r>
            <a:r>
              <a:rPr lang="it-IT" u="sng" dirty="0" err="1"/>
              <a:t>function</a:t>
            </a:r>
            <a:r>
              <a:rPr lang="it-IT" u="sng" dirty="0"/>
              <a:t> of a firmware:</a:t>
            </a:r>
          </a:p>
        </p:txBody>
      </p:sp>
      <p:pic>
        <p:nvPicPr>
          <p:cNvPr id="8" name="Picture 2">
            <a:extLst>
              <a:ext uri="{FF2B5EF4-FFF2-40B4-BE49-F238E27FC236}">
                <a16:creationId xmlns:a16="http://schemas.microsoft.com/office/drawing/2014/main" id="{2A452EAD-D45B-4369-E4AB-ECBA29CE42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391" y="1625338"/>
            <a:ext cx="832945" cy="832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 process - Free arrows icons">
            <a:extLst>
              <a:ext uri="{FF2B5EF4-FFF2-40B4-BE49-F238E27FC236}">
                <a16:creationId xmlns:a16="http://schemas.microsoft.com/office/drawing/2014/main" id="{A75C02E0-B44D-6735-E4F4-B25A40F6A4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319" y="2566558"/>
            <a:ext cx="778208" cy="778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fer - Free arrows icons">
            <a:extLst>
              <a:ext uri="{FF2B5EF4-FFF2-40B4-BE49-F238E27FC236}">
                <a16:creationId xmlns:a16="http://schemas.microsoft.com/office/drawing/2014/main" id="{B8578635-1907-D8E9-8ADB-DB0D9229D39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500319" y="3485278"/>
            <a:ext cx="742250" cy="74225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982B0370-FE84-78D5-2016-E0EAA339B805}"/>
              </a:ext>
            </a:extLst>
          </p:cNvPr>
          <p:cNvSpPr txBox="1"/>
          <p:nvPr/>
        </p:nvSpPr>
        <p:spPr>
          <a:xfrm>
            <a:off x="1278527" y="1857144"/>
            <a:ext cx="3775839" cy="369332"/>
          </a:xfrm>
          <a:prstGeom prst="rect">
            <a:avLst/>
          </a:prstGeom>
          <a:noFill/>
        </p:spPr>
        <p:txBody>
          <a:bodyPr wrap="square">
            <a:spAutoFit/>
          </a:bodyPr>
          <a:lstStyle/>
          <a:p>
            <a:r>
              <a:rPr lang="it-IT" dirty="0"/>
              <a:t>Control the board </a:t>
            </a:r>
            <a:r>
              <a:rPr lang="it-IT" dirty="0" err="1"/>
              <a:t>acquisition</a:t>
            </a:r>
            <a:r>
              <a:rPr lang="it-IT" dirty="0"/>
              <a:t> </a:t>
            </a:r>
            <a:r>
              <a:rPr lang="it-IT" dirty="0" err="1"/>
              <a:t>process</a:t>
            </a:r>
            <a:endParaRPr lang="it-IT" dirty="0"/>
          </a:p>
        </p:txBody>
      </p:sp>
      <p:sp>
        <p:nvSpPr>
          <p:cNvPr id="16" name="CasellaDiTesto 15">
            <a:extLst>
              <a:ext uri="{FF2B5EF4-FFF2-40B4-BE49-F238E27FC236}">
                <a16:creationId xmlns:a16="http://schemas.microsoft.com/office/drawing/2014/main" id="{119D8316-4F62-F9E4-2A02-D866313D1293}"/>
              </a:ext>
            </a:extLst>
          </p:cNvPr>
          <p:cNvSpPr txBox="1"/>
          <p:nvPr/>
        </p:nvSpPr>
        <p:spPr>
          <a:xfrm>
            <a:off x="1299326" y="2758518"/>
            <a:ext cx="1707406" cy="369332"/>
          </a:xfrm>
          <a:prstGeom prst="rect">
            <a:avLst/>
          </a:prstGeom>
          <a:noFill/>
        </p:spPr>
        <p:txBody>
          <a:bodyPr wrap="square">
            <a:spAutoFit/>
          </a:bodyPr>
          <a:lstStyle/>
          <a:p>
            <a:r>
              <a:rPr lang="it-IT" b="1" dirty="0"/>
              <a:t>Processing data</a:t>
            </a:r>
          </a:p>
        </p:txBody>
      </p:sp>
      <p:sp>
        <p:nvSpPr>
          <p:cNvPr id="22" name="CasellaDiTesto 21">
            <a:extLst>
              <a:ext uri="{FF2B5EF4-FFF2-40B4-BE49-F238E27FC236}">
                <a16:creationId xmlns:a16="http://schemas.microsoft.com/office/drawing/2014/main" id="{43E0E8BD-ADB8-4557-31E1-DF87877950CE}"/>
              </a:ext>
            </a:extLst>
          </p:cNvPr>
          <p:cNvSpPr txBox="1"/>
          <p:nvPr/>
        </p:nvSpPr>
        <p:spPr>
          <a:xfrm>
            <a:off x="1307514" y="3556868"/>
            <a:ext cx="3605023" cy="646331"/>
          </a:xfrm>
          <a:prstGeom prst="rect">
            <a:avLst/>
          </a:prstGeom>
          <a:noFill/>
        </p:spPr>
        <p:txBody>
          <a:bodyPr wrap="square">
            <a:spAutoFit/>
          </a:bodyPr>
          <a:lstStyle/>
          <a:p>
            <a:r>
              <a:rPr lang="it-IT" dirty="0"/>
              <a:t>Transfer data to and from </a:t>
            </a:r>
            <a:r>
              <a:rPr lang="it-IT" dirty="0" err="1"/>
              <a:t>readout</a:t>
            </a:r>
            <a:r>
              <a:rPr lang="it-IT" dirty="0"/>
              <a:t> PC/Server</a:t>
            </a:r>
          </a:p>
        </p:txBody>
      </p:sp>
      <p:sp>
        <p:nvSpPr>
          <p:cNvPr id="23" name="Rettangolo 22">
            <a:extLst>
              <a:ext uri="{FF2B5EF4-FFF2-40B4-BE49-F238E27FC236}">
                <a16:creationId xmlns:a16="http://schemas.microsoft.com/office/drawing/2014/main" id="{BED9DB0B-1B4A-2994-FB8F-617666D3E69C}"/>
              </a:ext>
            </a:extLst>
          </p:cNvPr>
          <p:cNvSpPr/>
          <p:nvPr/>
        </p:nvSpPr>
        <p:spPr>
          <a:xfrm>
            <a:off x="6342404" y="2483163"/>
            <a:ext cx="3373820" cy="8329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FRAMEWORK</a:t>
            </a:r>
          </a:p>
        </p:txBody>
      </p:sp>
      <p:sp>
        <p:nvSpPr>
          <p:cNvPr id="39" name="Rettangolo 38">
            <a:extLst>
              <a:ext uri="{FF2B5EF4-FFF2-40B4-BE49-F238E27FC236}">
                <a16:creationId xmlns:a16="http://schemas.microsoft.com/office/drawing/2014/main" id="{A88C9886-2AE5-7ABC-E916-9D54A5D13FC2}"/>
              </a:ext>
            </a:extLst>
          </p:cNvPr>
          <p:cNvSpPr/>
          <p:nvPr/>
        </p:nvSpPr>
        <p:spPr>
          <a:xfrm>
            <a:off x="6342404" y="3641637"/>
            <a:ext cx="3373820" cy="19287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USER DEFINED </a:t>
            </a:r>
          </a:p>
          <a:p>
            <a:pPr algn="ctr"/>
            <a:r>
              <a:rPr lang="it-IT" dirty="0"/>
              <a:t>PROCESSING LOGIC</a:t>
            </a:r>
          </a:p>
        </p:txBody>
      </p:sp>
      <p:sp>
        <p:nvSpPr>
          <p:cNvPr id="40" name="Freccia in giù 39">
            <a:extLst>
              <a:ext uri="{FF2B5EF4-FFF2-40B4-BE49-F238E27FC236}">
                <a16:creationId xmlns:a16="http://schemas.microsoft.com/office/drawing/2014/main" id="{8716A7E4-C617-B399-E02B-705F14A51F13}"/>
              </a:ext>
            </a:extLst>
          </p:cNvPr>
          <p:cNvSpPr/>
          <p:nvPr/>
        </p:nvSpPr>
        <p:spPr>
          <a:xfrm>
            <a:off x="6720776" y="3279902"/>
            <a:ext cx="353147" cy="4478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D8AEE8F7-95DF-AC26-E33C-233DE80A0D12}"/>
              </a:ext>
            </a:extLst>
          </p:cNvPr>
          <p:cNvSpPr txBox="1"/>
          <p:nvPr/>
        </p:nvSpPr>
        <p:spPr>
          <a:xfrm>
            <a:off x="5629804" y="3340333"/>
            <a:ext cx="1170513" cy="261610"/>
          </a:xfrm>
          <a:prstGeom prst="rect">
            <a:avLst/>
          </a:prstGeom>
          <a:noFill/>
        </p:spPr>
        <p:txBody>
          <a:bodyPr wrap="none" rtlCol="0">
            <a:spAutoFit/>
          </a:bodyPr>
          <a:lstStyle/>
          <a:p>
            <a:r>
              <a:rPr lang="it-IT" sz="1050" dirty="0"/>
              <a:t>CONFIGURATION</a:t>
            </a:r>
          </a:p>
        </p:txBody>
      </p:sp>
      <p:sp>
        <p:nvSpPr>
          <p:cNvPr id="43" name="Freccia in giù 42">
            <a:extLst>
              <a:ext uri="{FF2B5EF4-FFF2-40B4-BE49-F238E27FC236}">
                <a16:creationId xmlns:a16="http://schemas.microsoft.com/office/drawing/2014/main" id="{23EAF225-5D72-A141-95AD-E97DFE1B6ABF}"/>
              </a:ext>
            </a:extLst>
          </p:cNvPr>
          <p:cNvSpPr/>
          <p:nvPr/>
        </p:nvSpPr>
        <p:spPr>
          <a:xfrm rot="10800000">
            <a:off x="8954224" y="3245183"/>
            <a:ext cx="353147" cy="447809"/>
          </a:xfrm>
          <a:prstGeom prst="down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id="{9940C633-74F6-D9F0-27DF-F9EDBBC8FB3C}"/>
              </a:ext>
            </a:extLst>
          </p:cNvPr>
          <p:cNvSpPr txBox="1"/>
          <p:nvPr/>
        </p:nvSpPr>
        <p:spPr>
          <a:xfrm>
            <a:off x="9307371" y="3332268"/>
            <a:ext cx="728084" cy="253916"/>
          </a:xfrm>
          <a:prstGeom prst="rect">
            <a:avLst/>
          </a:prstGeom>
          <a:noFill/>
        </p:spPr>
        <p:txBody>
          <a:bodyPr wrap="none" rtlCol="0">
            <a:spAutoFit/>
          </a:bodyPr>
          <a:lstStyle/>
          <a:p>
            <a:r>
              <a:rPr lang="it-IT" sz="1050" dirty="0"/>
              <a:t>READOUT</a:t>
            </a:r>
          </a:p>
        </p:txBody>
      </p:sp>
      <p:pic>
        <p:nvPicPr>
          <p:cNvPr id="1032" name="Picture 8" descr="Ethernet - Free technology icons">
            <a:extLst>
              <a:ext uri="{FF2B5EF4-FFF2-40B4-BE49-F238E27FC236}">
                <a16:creationId xmlns:a16="http://schemas.microsoft.com/office/drawing/2014/main" id="{99AEE2C5-822E-6A5E-BB9C-B25DF1ED697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89021" y="936874"/>
            <a:ext cx="649539" cy="649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B 3.0 | Brands of the World™ | Download vector logos and logotypes">
            <a:extLst>
              <a:ext uri="{FF2B5EF4-FFF2-40B4-BE49-F238E27FC236}">
                <a16:creationId xmlns:a16="http://schemas.microsoft.com/office/drawing/2014/main" id="{ACC21BFF-B7BA-3E16-22FE-037EFD41514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0662" b="29428"/>
          <a:stretch/>
        </p:blipFill>
        <p:spPr bwMode="auto">
          <a:xfrm>
            <a:off x="10689021" y="1708651"/>
            <a:ext cx="744132" cy="2969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lo10G (10GBASE-T 10Gb Ethernet Thunderbolt 2 Adapter) - Sonnet">
            <a:extLst>
              <a:ext uri="{FF2B5EF4-FFF2-40B4-BE49-F238E27FC236}">
                <a16:creationId xmlns:a16="http://schemas.microsoft.com/office/drawing/2014/main" id="{3C61E479-AB8D-9363-4794-543A4268131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62215" y="2159131"/>
            <a:ext cx="503149" cy="5031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cept de logo &quot;Fibre Optique&quot; : image vectorielle de stock (libre de  droits) 256291429 | Shutterstock">
            <a:extLst>
              <a:ext uri="{FF2B5EF4-FFF2-40B4-BE49-F238E27FC236}">
                <a16:creationId xmlns:a16="http://schemas.microsoft.com/office/drawing/2014/main" id="{56FF0B37-F7C0-098A-10A2-4D4E3E6D27DE}"/>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0603712" y="2830624"/>
            <a:ext cx="820153" cy="562936"/>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ttore 2 48">
            <a:extLst>
              <a:ext uri="{FF2B5EF4-FFF2-40B4-BE49-F238E27FC236}">
                <a16:creationId xmlns:a16="http://schemas.microsoft.com/office/drawing/2014/main" id="{89CECB4C-5A00-1220-D967-F8E11F97700E}"/>
              </a:ext>
            </a:extLst>
          </p:cNvPr>
          <p:cNvCxnSpPr>
            <a:stCxn id="23" idx="3"/>
            <a:endCxn id="1032" idx="1"/>
          </p:cNvCxnSpPr>
          <p:nvPr/>
        </p:nvCxnSpPr>
        <p:spPr>
          <a:xfrm flipV="1">
            <a:off x="9716224" y="1261644"/>
            <a:ext cx="972797" cy="1637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6D9729E9-16F5-8A34-EEBD-3B665DC944F0}"/>
              </a:ext>
            </a:extLst>
          </p:cNvPr>
          <p:cNvCxnSpPr>
            <a:stCxn id="23" idx="3"/>
            <a:endCxn id="1034" idx="1"/>
          </p:cNvCxnSpPr>
          <p:nvPr/>
        </p:nvCxnSpPr>
        <p:spPr>
          <a:xfrm flipV="1">
            <a:off x="9716224" y="1857144"/>
            <a:ext cx="972797" cy="1042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0B5630AD-26E7-1056-2320-BBE51D8769B5}"/>
              </a:ext>
            </a:extLst>
          </p:cNvPr>
          <p:cNvCxnSpPr>
            <a:stCxn id="23" idx="3"/>
            <a:endCxn id="1036" idx="1"/>
          </p:cNvCxnSpPr>
          <p:nvPr/>
        </p:nvCxnSpPr>
        <p:spPr>
          <a:xfrm flipV="1">
            <a:off x="9716224" y="2410706"/>
            <a:ext cx="1045991" cy="488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1AB15A94-8727-209D-0389-D440BD5F51D6}"/>
              </a:ext>
            </a:extLst>
          </p:cNvPr>
          <p:cNvCxnSpPr>
            <a:stCxn id="23" idx="3"/>
            <a:endCxn id="1038" idx="1"/>
          </p:cNvCxnSpPr>
          <p:nvPr/>
        </p:nvCxnSpPr>
        <p:spPr>
          <a:xfrm>
            <a:off x="9716224" y="2899636"/>
            <a:ext cx="887488" cy="21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40" name="Picture 16" descr="ADC Sampling Rate | Advanced PCB Design Blog | Cadence">
            <a:extLst>
              <a:ext uri="{FF2B5EF4-FFF2-40B4-BE49-F238E27FC236}">
                <a16:creationId xmlns:a16="http://schemas.microsoft.com/office/drawing/2014/main" id="{17983ECB-81EE-E525-8A9B-DFEAE9B38A5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251256" y="1744939"/>
            <a:ext cx="1049700"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ech ram - Download free icons">
            <a:extLst>
              <a:ext uri="{FF2B5EF4-FFF2-40B4-BE49-F238E27FC236}">
                <a16:creationId xmlns:a16="http://schemas.microsoft.com/office/drawing/2014/main" id="{854D30E1-BBA2-DBDA-A9D9-FEB6ECDA5067}"/>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2080" b="20502"/>
          <a:stretch/>
        </p:blipFill>
        <p:spPr bwMode="auto">
          <a:xfrm>
            <a:off x="7554539" y="1621582"/>
            <a:ext cx="873647" cy="50164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nc - Free electronics icons">
            <a:extLst>
              <a:ext uri="{FF2B5EF4-FFF2-40B4-BE49-F238E27FC236}">
                <a16:creationId xmlns:a16="http://schemas.microsoft.com/office/drawing/2014/main" id="{9B96E396-69F3-6296-206F-783B1C17A52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923760" y="1546734"/>
            <a:ext cx="576492" cy="576492"/>
          </a:xfrm>
          <a:prstGeom prst="rect">
            <a:avLst/>
          </a:prstGeom>
          <a:noFill/>
          <a:extLst>
            <a:ext uri="{909E8E84-426E-40DD-AFC4-6F175D3DCCD1}">
              <a14:hiddenFill xmlns:a14="http://schemas.microsoft.com/office/drawing/2010/main">
                <a:solidFill>
                  <a:srgbClr val="FFFFFF"/>
                </a:solidFill>
              </a14:hiddenFill>
            </a:ext>
          </a:extLst>
        </p:spPr>
      </p:pic>
      <p:sp>
        <p:nvSpPr>
          <p:cNvPr id="58" name="CasellaDiTesto 57">
            <a:extLst>
              <a:ext uri="{FF2B5EF4-FFF2-40B4-BE49-F238E27FC236}">
                <a16:creationId xmlns:a16="http://schemas.microsoft.com/office/drawing/2014/main" id="{863BF32E-3707-4AC8-031E-6E7F0331D44F}"/>
              </a:ext>
            </a:extLst>
          </p:cNvPr>
          <p:cNvSpPr txBox="1"/>
          <p:nvPr/>
        </p:nvSpPr>
        <p:spPr>
          <a:xfrm>
            <a:off x="6266484" y="1218117"/>
            <a:ext cx="1067665" cy="369332"/>
          </a:xfrm>
          <a:prstGeom prst="rect">
            <a:avLst/>
          </a:prstGeom>
          <a:noFill/>
        </p:spPr>
        <p:txBody>
          <a:bodyPr wrap="none" rtlCol="0">
            <a:spAutoFit/>
          </a:bodyPr>
          <a:lstStyle/>
          <a:p>
            <a:r>
              <a:rPr lang="it-IT" dirty="0"/>
              <a:t>ADC/DAC</a:t>
            </a:r>
          </a:p>
        </p:txBody>
      </p:sp>
      <p:sp>
        <p:nvSpPr>
          <p:cNvPr id="59" name="CasellaDiTesto 58">
            <a:extLst>
              <a:ext uri="{FF2B5EF4-FFF2-40B4-BE49-F238E27FC236}">
                <a16:creationId xmlns:a16="http://schemas.microsoft.com/office/drawing/2014/main" id="{0F45C033-401C-593F-DCA7-426B65277697}"/>
              </a:ext>
            </a:extLst>
          </p:cNvPr>
          <p:cNvSpPr txBox="1"/>
          <p:nvPr/>
        </p:nvSpPr>
        <p:spPr>
          <a:xfrm>
            <a:off x="7490641" y="1218117"/>
            <a:ext cx="1077346" cy="369332"/>
          </a:xfrm>
          <a:prstGeom prst="rect">
            <a:avLst/>
          </a:prstGeom>
          <a:noFill/>
        </p:spPr>
        <p:txBody>
          <a:bodyPr wrap="none" rtlCol="0">
            <a:spAutoFit/>
          </a:bodyPr>
          <a:lstStyle/>
          <a:p>
            <a:r>
              <a:rPr lang="it-IT" dirty="0"/>
              <a:t>MEMORY</a:t>
            </a:r>
          </a:p>
        </p:txBody>
      </p:sp>
      <p:sp>
        <p:nvSpPr>
          <p:cNvPr id="61" name="CasellaDiTesto 60">
            <a:extLst>
              <a:ext uri="{FF2B5EF4-FFF2-40B4-BE49-F238E27FC236}">
                <a16:creationId xmlns:a16="http://schemas.microsoft.com/office/drawing/2014/main" id="{7F810FF8-CB42-3F24-0BC3-32E99BA172ED}"/>
              </a:ext>
            </a:extLst>
          </p:cNvPr>
          <p:cNvSpPr txBox="1"/>
          <p:nvPr/>
        </p:nvSpPr>
        <p:spPr>
          <a:xfrm>
            <a:off x="8970755" y="1218117"/>
            <a:ext cx="484428" cy="369332"/>
          </a:xfrm>
          <a:prstGeom prst="rect">
            <a:avLst/>
          </a:prstGeom>
          <a:noFill/>
        </p:spPr>
        <p:txBody>
          <a:bodyPr wrap="none" rtlCol="0">
            <a:spAutoFit/>
          </a:bodyPr>
          <a:lstStyle/>
          <a:p>
            <a:r>
              <a:rPr lang="it-IT" dirty="0"/>
              <a:t>I/O</a:t>
            </a:r>
          </a:p>
        </p:txBody>
      </p:sp>
      <p:cxnSp>
        <p:nvCxnSpPr>
          <p:cNvPr id="63" name="Connettore 2 62">
            <a:extLst>
              <a:ext uri="{FF2B5EF4-FFF2-40B4-BE49-F238E27FC236}">
                <a16:creationId xmlns:a16="http://schemas.microsoft.com/office/drawing/2014/main" id="{C9210603-349E-F3FC-89DB-5972288AF73A}"/>
              </a:ext>
            </a:extLst>
          </p:cNvPr>
          <p:cNvCxnSpPr>
            <a:stCxn id="1040" idx="2"/>
          </p:cNvCxnSpPr>
          <p:nvPr/>
        </p:nvCxnSpPr>
        <p:spPr>
          <a:xfrm>
            <a:off x="6776106" y="2114271"/>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D0BDAB9C-4FFD-57F9-2BE8-E5765C5DF771}"/>
              </a:ext>
            </a:extLst>
          </p:cNvPr>
          <p:cNvCxnSpPr/>
          <p:nvPr/>
        </p:nvCxnSpPr>
        <p:spPr>
          <a:xfrm>
            <a:off x="7991362" y="2123226"/>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id="{74F15658-D046-BFEB-4B84-4FA82A02ED3D}"/>
              </a:ext>
            </a:extLst>
          </p:cNvPr>
          <p:cNvCxnSpPr/>
          <p:nvPr/>
        </p:nvCxnSpPr>
        <p:spPr>
          <a:xfrm>
            <a:off x="9212006" y="2124050"/>
            <a:ext cx="0" cy="34401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7" name="Connettore 2 66">
            <a:extLst>
              <a:ext uri="{FF2B5EF4-FFF2-40B4-BE49-F238E27FC236}">
                <a16:creationId xmlns:a16="http://schemas.microsoft.com/office/drawing/2014/main" id="{EFF6174A-FA08-6DED-C69E-9157768BD5FC}"/>
              </a:ext>
            </a:extLst>
          </p:cNvPr>
          <p:cNvCxnSpPr>
            <a:endCxn id="23" idx="1"/>
          </p:cNvCxnSpPr>
          <p:nvPr/>
        </p:nvCxnSpPr>
        <p:spPr>
          <a:xfrm>
            <a:off x="4912537" y="2080640"/>
            <a:ext cx="1429867" cy="81899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D0C99BE7-9D5D-28D2-2C94-77C3C8395785}"/>
              </a:ext>
            </a:extLst>
          </p:cNvPr>
          <p:cNvCxnSpPr>
            <a:cxnSpLocks/>
          </p:cNvCxnSpPr>
          <p:nvPr/>
        </p:nvCxnSpPr>
        <p:spPr>
          <a:xfrm flipV="1">
            <a:off x="4614199" y="3025708"/>
            <a:ext cx="1689560" cy="93265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49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2379434" cy="584775"/>
          </a:xfrm>
          <a:prstGeom prst="rect">
            <a:avLst/>
          </a:prstGeom>
          <a:noFill/>
        </p:spPr>
        <p:txBody>
          <a:bodyPr wrap="none" rtlCol="0">
            <a:spAutoFit/>
          </a:bodyPr>
          <a:lstStyle/>
          <a:p>
            <a:r>
              <a:rPr lang="it-IT" sz="3200" dirty="0"/>
              <a:t>Data </a:t>
            </a:r>
            <a:r>
              <a:rPr lang="it-IT" sz="3200" dirty="0" err="1"/>
              <a:t>readout</a:t>
            </a:r>
            <a:endParaRPr lang="it-IT" sz="3200" dirty="0"/>
          </a:p>
        </p:txBody>
      </p:sp>
      <p:grpSp>
        <p:nvGrpSpPr>
          <p:cNvPr id="5" name="Group 4">
            <a:extLst>
              <a:ext uri="{FF2B5EF4-FFF2-40B4-BE49-F238E27FC236}">
                <a16:creationId xmlns:a16="http://schemas.microsoft.com/office/drawing/2014/main" id="{E20CA66E-2EF5-42EB-8A7E-0BA6E27B3C06}"/>
              </a:ext>
            </a:extLst>
          </p:cNvPr>
          <p:cNvGrpSpPr/>
          <p:nvPr/>
        </p:nvGrpSpPr>
        <p:grpSpPr>
          <a:xfrm>
            <a:off x="634021" y="1649646"/>
            <a:ext cx="1972019" cy="873267"/>
            <a:chOff x="634021" y="1649646"/>
            <a:chExt cx="2901289" cy="1304401"/>
          </a:xfrm>
        </p:grpSpPr>
        <p:pic>
          <p:nvPicPr>
            <p:cNvPr id="83" name="Picture 82">
              <a:extLst>
                <a:ext uri="{FF2B5EF4-FFF2-40B4-BE49-F238E27FC236}">
                  <a16:creationId xmlns:a16="http://schemas.microsoft.com/office/drawing/2014/main" id="{6359FB49-7612-496A-8ADF-65966126ED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21" y="1649646"/>
              <a:ext cx="1304401" cy="1304401"/>
            </a:xfrm>
            <a:prstGeom prst="rect">
              <a:avLst/>
            </a:prstGeom>
          </p:spPr>
        </p:pic>
        <p:pic>
          <p:nvPicPr>
            <p:cNvPr id="4" name="Picture 3">
              <a:extLst>
                <a:ext uri="{FF2B5EF4-FFF2-40B4-BE49-F238E27FC236}">
                  <a16:creationId xmlns:a16="http://schemas.microsoft.com/office/drawing/2014/main" id="{143F3B21-505A-45DC-B7A9-FA3D9C5828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860" y="1662346"/>
              <a:ext cx="1280450" cy="1280450"/>
            </a:xfrm>
            <a:prstGeom prst="rect">
              <a:avLst/>
            </a:prstGeom>
          </p:spPr>
        </p:pic>
        <p:cxnSp>
          <p:nvCxnSpPr>
            <p:cNvPr id="6" name="Straight Arrow Connector 5">
              <a:extLst>
                <a:ext uri="{FF2B5EF4-FFF2-40B4-BE49-F238E27FC236}">
                  <a16:creationId xmlns:a16="http://schemas.microsoft.com/office/drawing/2014/main" id="{BA25812E-A86E-45C4-8DE2-5F757B763C34}"/>
                </a:ext>
              </a:extLst>
            </p:cNvPr>
            <p:cNvCxnSpPr>
              <a:stCxn id="83" idx="3"/>
              <a:endCxn id="4" idx="1"/>
            </p:cNvCxnSpPr>
            <p:nvPr/>
          </p:nvCxnSpPr>
          <p:spPr>
            <a:xfrm>
              <a:off x="1938422" y="2301847"/>
              <a:ext cx="316438" cy="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descr="Enable This PC Icon on Desktop for All Windows 10 Users - Technipages">
            <a:extLst>
              <a:ext uri="{FF2B5EF4-FFF2-40B4-BE49-F238E27FC236}">
                <a16:creationId xmlns:a16="http://schemas.microsoft.com/office/drawing/2014/main" id="{F26E5554-2549-4A3E-B4AD-F655C227E4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1786" y="3473450"/>
            <a:ext cx="2604078" cy="232092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B681B86-63A0-4458-96C0-D6E4E2EE8162}"/>
              </a:ext>
            </a:extLst>
          </p:cNvPr>
          <p:cNvSpPr/>
          <p:nvPr/>
        </p:nvSpPr>
        <p:spPr>
          <a:xfrm>
            <a:off x="9671050" y="3835400"/>
            <a:ext cx="1816100" cy="1365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A253DB1-6841-486C-A35E-288173D151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35984" y="3897190"/>
            <a:ext cx="1686231" cy="564287"/>
          </a:xfrm>
          <a:prstGeom prst="rect">
            <a:avLst/>
          </a:prstGeom>
        </p:spPr>
      </p:pic>
      <p:pic>
        <p:nvPicPr>
          <p:cNvPr id="60" name="Picture 59">
            <a:extLst>
              <a:ext uri="{FF2B5EF4-FFF2-40B4-BE49-F238E27FC236}">
                <a16:creationId xmlns:a16="http://schemas.microsoft.com/office/drawing/2014/main" id="{0B423F1C-1754-4A25-9672-C1B33E276E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35983" y="4546046"/>
            <a:ext cx="1686231" cy="564287"/>
          </a:xfrm>
          <a:prstGeom prst="rect">
            <a:avLst/>
          </a:prstGeom>
        </p:spPr>
      </p:pic>
      <p:sp>
        <p:nvSpPr>
          <p:cNvPr id="7" name="Rectangle 6">
            <a:extLst>
              <a:ext uri="{FF2B5EF4-FFF2-40B4-BE49-F238E27FC236}">
                <a16:creationId xmlns:a16="http://schemas.microsoft.com/office/drawing/2014/main" id="{0350EE65-4C59-461C-B7E8-DFA772802E36}"/>
              </a:ext>
            </a:extLst>
          </p:cNvPr>
          <p:cNvSpPr/>
          <p:nvPr/>
        </p:nvSpPr>
        <p:spPr>
          <a:xfrm>
            <a:off x="7294417" y="3652423"/>
            <a:ext cx="1263535" cy="157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USB / ETH</a:t>
            </a:r>
          </a:p>
          <a:p>
            <a:pPr algn="ctr"/>
            <a:r>
              <a:rPr lang="en-US" dirty="0"/>
              <a:t>LOCAL</a:t>
            </a:r>
          </a:p>
          <a:p>
            <a:pPr algn="ctr"/>
            <a:r>
              <a:rPr lang="en-US" dirty="0"/>
              <a:t>BUS</a:t>
            </a:r>
          </a:p>
          <a:p>
            <a:pPr algn="ctr"/>
            <a:r>
              <a:rPr lang="en-US" dirty="0"/>
              <a:t>BRIDGE </a:t>
            </a:r>
          </a:p>
        </p:txBody>
      </p:sp>
      <p:grpSp>
        <p:nvGrpSpPr>
          <p:cNvPr id="25" name="Group 24">
            <a:extLst>
              <a:ext uri="{FF2B5EF4-FFF2-40B4-BE49-F238E27FC236}">
                <a16:creationId xmlns:a16="http://schemas.microsoft.com/office/drawing/2014/main" id="{510B6D42-E9C6-4380-92B0-C0A13C623C50}"/>
              </a:ext>
            </a:extLst>
          </p:cNvPr>
          <p:cNvGrpSpPr/>
          <p:nvPr/>
        </p:nvGrpSpPr>
        <p:grpSpPr>
          <a:xfrm>
            <a:off x="634021" y="2715856"/>
            <a:ext cx="1972019" cy="873267"/>
            <a:chOff x="634021" y="1649646"/>
            <a:chExt cx="2901289" cy="1304401"/>
          </a:xfrm>
        </p:grpSpPr>
        <p:pic>
          <p:nvPicPr>
            <p:cNvPr id="26" name="Picture 25">
              <a:extLst>
                <a:ext uri="{FF2B5EF4-FFF2-40B4-BE49-F238E27FC236}">
                  <a16:creationId xmlns:a16="http://schemas.microsoft.com/office/drawing/2014/main" id="{307CA268-1733-4AFA-B95B-0EDAF95D4B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21" y="1649646"/>
              <a:ext cx="1304401" cy="1304401"/>
            </a:xfrm>
            <a:prstGeom prst="rect">
              <a:avLst/>
            </a:prstGeom>
          </p:spPr>
        </p:pic>
        <p:pic>
          <p:nvPicPr>
            <p:cNvPr id="27" name="Picture 26">
              <a:extLst>
                <a:ext uri="{FF2B5EF4-FFF2-40B4-BE49-F238E27FC236}">
                  <a16:creationId xmlns:a16="http://schemas.microsoft.com/office/drawing/2014/main" id="{65273215-92C2-4F58-8681-DF6050B956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860" y="1662346"/>
              <a:ext cx="1280450" cy="1280450"/>
            </a:xfrm>
            <a:prstGeom prst="rect">
              <a:avLst/>
            </a:prstGeom>
          </p:spPr>
        </p:pic>
        <p:cxnSp>
          <p:nvCxnSpPr>
            <p:cNvPr id="28" name="Straight Arrow Connector 27">
              <a:extLst>
                <a:ext uri="{FF2B5EF4-FFF2-40B4-BE49-F238E27FC236}">
                  <a16:creationId xmlns:a16="http://schemas.microsoft.com/office/drawing/2014/main" id="{BCA841C2-CDE0-4780-BA02-F4A9261C511A}"/>
                </a:ext>
              </a:extLst>
            </p:cNvPr>
            <p:cNvCxnSpPr>
              <a:stCxn id="26" idx="3"/>
              <a:endCxn id="27" idx="1"/>
            </p:cNvCxnSpPr>
            <p:nvPr/>
          </p:nvCxnSpPr>
          <p:spPr>
            <a:xfrm>
              <a:off x="1938422" y="2301847"/>
              <a:ext cx="316438" cy="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8604896-BBF8-45B0-A896-7E4FE97F71E6}"/>
              </a:ext>
            </a:extLst>
          </p:cNvPr>
          <p:cNvGrpSpPr/>
          <p:nvPr/>
        </p:nvGrpSpPr>
        <p:grpSpPr>
          <a:xfrm>
            <a:off x="634021" y="3756554"/>
            <a:ext cx="1972019" cy="873267"/>
            <a:chOff x="634021" y="1649646"/>
            <a:chExt cx="2901289" cy="1304401"/>
          </a:xfrm>
        </p:grpSpPr>
        <p:pic>
          <p:nvPicPr>
            <p:cNvPr id="30" name="Picture 29">
              <a:extLst>
                <a:ext uri="{FF2B5EF4-FFF2-40B4-BE49-F238E27FC236}">
                  <a16:creationId xmlns:a16="http://schemas.microsoft.com/office/drawing/2014/main" id="{DEF5B6C1-0CAF-4BC8-A766-D4AFA2F00D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21" y="1649646"/>
              <a:ext cx="1304401" cy="1304401"/>
            </a:xfrm>
            <a:prstGeom prst="rect">
              <a:avLst/>
            </a:prstGeom>
          </p:spPr>
        </p:pic>
        <p:pic>
          <p:nvPicPr>
            <p:cNvPr id="31" name="Picture 30">
              <a:extLst>
                <a:ext uri="{FF2B5EF4-FFF2-40B4-BE49-F238E27FC236}">
                  <a16:creationId xmlns:a16="http://schemas.microsoft.com/office/drawing/2014/main" id="{EF6E7ADB-C694-47FE-B37E-9CAF1067DB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860" y="1662346"/>
              <a:ext cx="1280450" cy="1280450"/>
            </a:xfrm>
            <a:prstGeom prst="rect">
              <a:avLst/>
            </a:prstGeom>
          </p:spPr>
        </p:pic>
        <p:cxnSp>
          <p:nvCxnSpPr>
            <p:cNvPr id="32" name="Straight Arrow Connector 31">
              <a:extLst>
                <a:ext uri="{FF2B5EF4-FFF2-40B4-BE49-F238E27FC236}">
                  <a16:creationId xmlns:a16="http://schemas.microsoft.com/office/drawing/2014/main" id="{E4DBF538-D5D4-48AE-A731-8F3BB851FE3C}"/>
                </a:ext>
              </a:extLst>
            </p:cNvPr>
            <p:cNvCxnSpPr>
              <a:stCxn id="30" idx="3"/>
              <a:endCxn id="31" idx="1"/>
            </p:cNvCxnSpPr>
            <p:nvPr/>
          </p:nvCxnSpPr>
          <p:spPr>
            <a:xfrm>
              <a:off x="1938422" y="2301847"/>
              <a:ext cx="316438" cy="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5677D0D-DE90-44CA-BB83-5E9650454164}"/>
              </a:ext>
            </a:extLst>
          </p:cNvPr>
          <p:cNvGrpSpPr/>
          <p:nvPr/>
        </p:nvGrpSpPr>
        <p:grpSpPr>
          <a:xfrm>
            <a:off x="634021" y="4822764"/>
            <a:ext cx="1972019" cy="873267"/>
            <a:chOff x="634021" y="1649646"/>
            <a:chExt cx="2901289" cy="1304401"/>
          </a:xfrm>
        </p:grpSpPr>
        <p:pic>
          <p:nvPicPr>
            <p:cNvPr id="34" name="Picture 33">
              <a:extLst>
                <a:ext uri="{FF2B5EF4-FFF2-40B4-BE49-F238E27FC236}">
                  <a16:creationId xmlns:a16="http://schemas.microsoft.com/office/drawing/2014/main" id="{40DBE090-E79A-482C-8FD0-DCF63D22B8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21" y="1649646"/>
              <a:ext cx="1304401" cy="1304401"/>
            </a:xfrm>
            <a:prstGeom prst="rect">
              <a:avLst/>
            </a:prstGeom>
          </p:spPr>
        </p:pic>
        <p:pic>
          <p:nvPicPr>
            <p:cNvPr id="36" name="Picture 35">
              <a:extLst>
                <a:ext uri="{FF2B5EF4-FFF2-40B4-BE49-F238E27FC236}">
                  <a16:creationId xmlns:a16="http://schemas.microsoft.com/office/drawing/2014/main" id="{8BD22BA2-BE97-4EAD-9C00-3454473110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860" y="1662346"/>
              <a:ext cx="1280450" cy="1280450"/>
            </a:xfrm>
            <a:prstGeom prst="rect">
              <a:avLst/>
            </a:prstGeom>
          </p:spPr>
        </p:pic>
        <p:cxnSp>
          <p:nvCxnSpPr>
            <p:cNvPr id="37" name="Straight Arrow Connector 36">
              <a:extLst>
                <a:ext uri="{FF2B5EF4-FFF2-40B4-BE49-F238E27FC236}">
                  <a16:creationId xmlns:a16="http://schemas.microsoft.com/office/drawing/2014/main" id="{852A75A6-736E-4C61-9752-1B6809A69F11}"/>
                </a:ext>
              </a:extLst>
            </p:cNvPr>
            <p:cNvCxnSpPr>
              <a:stCxn id="34" idx="3"/>
              <a:endCxn id="36" idx="1"/>
            </p:cNvCxnSpPr>
            <p:nvPr/>
          </p:nvCxnSpPr>
          <p:spPr>
            <a:xfrm>
              <a:off x="1938422" y="2301847"/>
              <a:ext cx="316438" cy="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A0891647-5E53-4EF4-8B9D-90F0C2519BB4}"/>
              </a:ext>
            </a:extLst>
          </p:cNvPr>
          <p:cNvSpPr/>
          <p:nvPr/>
        </p:nvSpPr>
        <p:spPr>
          <a:xfrm>
            <a:off x="3266902" y="1051560"/>
            <a:ext cx="232756" cy="53326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51EB39-13D5-48E1-8A64-A4D7E10FE2EC}"/>
              </a:ext>
            </a:extLst>
          </p:cNvPr>
          <p:cNvSpPr/>
          <p:nvPr/>
        </p:nvSpPr>
        <p:spPr>
          <a:xfrm rot="5400000">
            <a:off x="5280659" y="2572751"/>
            <a:ext cx="232756" cy="3794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0D99E6-50BD-43BD-BDC6-CA23166DF9CB}"/>
              </a:ext>
            </a:extLst>
          </p:cNvPr>
          <p:cNvSpPr txBox="1"/>
          <p:nvPr/>
        </p:nvSpPr>
        <p:spPr>
          <a:xfrm>
            <a:off x="5671063" y="4285464"/>
            <a:ext cx="1215141" cy="369332"/>
          </a:xfrm>
          <a:prstGeom prst="rect">
            <a:avLst/>
          </a:prstGeom>
          <a:noFill/>
        </p:spPr>
        <p:txBody>
          <a:bodyPr wrap="none" rtlCol="0">
            <a:spAutoFit/>
          </a:bodyPr>
          <a:lstStyle/>
          <a:p>
            <a:r>
              <a:rPr lang="en-US" dirty="0"/>
              <a:t>LOCAL BUS</a:t>
            </a:r>
          </a:p>
        </p:txBody>
      </p:sp>
      <p:cxnSp>
        <p:nvCxnSpPr>
          <p:cNvPr id="12" name="Straight Arrow Connector 11">
            <a:extLst>
              <a:ext uri="{FF2B5EF4-FFF2-40B4-BE49-F238E27FC236}">
                <a16:creationId xmlns:a16="http://schemas.microsoft.com/office/drawing/2014/main" id="{24BF7B88-C7D4-486D-BB6D-0D838AD1A844}"/>
              </a:ext>
            </a:extLst>
          </p:cNvPr>
          <p:cNvCxnSpPr>
            <a:stCxn id="7" idx="3"/>
          </p:cNvCxnSpPr>
          <p:nvPr/>
        </p:nvCxnSpPr>
        <p:spPr>
          <a:xfrm flipV="1">
            <a:off x="8557952" y="4440515"/>
            <a:ext cx="818804" cy="1"/>
          </a:xfrm>
          <a:prstGeom prst="straightConnector1">
            <a:avLst/>
          </a:prstGeom>
          <a:ln w="38100">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859E026B-C095-4E16-A01E-A05506860097}"/>
              </a:ext>
            </a:extLst>
          </p:cNvPr>
          <p:cNvCxnSpPr>
            <a:endCxn id="4" idx="3"/>
          </p:cNvCxnSpPr>
          <p:nvPr/>
        </p:nvCxnSpPr>
        <p:spPr>
          <a:xfrm flipH="1">
            <a:off x="2606040" y="2086279"/>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45" name="Straight Arrow Connector 44">
            <a:extLst>
              <a:ext uri="{FF2B5EF4-FFF2-40B4-BE49-F238E27FC236}">
                <a16:creationId xmlns:a16="http://schemas.microsoft.com/office/drawing/2014/main" id="{E8266096-645A-4E6A-A1A1-1F514D531754}"/>
              </a:ext>
            </a:extLst>
          </p:cNvPr>
          <p:cNvCxnSpPr/>
          <p:nvPr/>
        </p:nvCxnSpPr>
        <p:spPr>
          <a:xfrm flipH="1">
            <a:off x="2606040" y="3152489"/>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46" name="Straight Arrow Connector 45">
            <a:extLst>
              <a:ext uri="{FF2B5EF4-FFF2-40B4-BE49-F238E27FC236}">
                <a16:creationId xmlns:a16="http://schemas.microsoft.com/office/drawing/2014/main" id="{022302BF-CD17-4E8C-A94E-548474B6C5DF}"/>
              </a:ext>
            </a:extLst>
          </p:cNvPr>
          <p:cNvCxnSpPr/>
          <p:nvPr/>
        </p:nvCxnSpPr>
        <p:spPr>
          <a:xfrm flipH="1">
            <a:off x="2606040" y="4192702"/>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D7D028DB-6797-4815-B632-39F954C08CFA}"/>
              </a:ext>
            </a:extLst>
          </p:cNvPr>
          <p:cNvCxnSpPr/>
          <p:nvPr/>
        </p:nvCxnSpPr>
        <p:spPr>
          <a:xfrm flipH="1">
            <a:off x="2598890" y="5258912"/>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pic>
        <p:nvPicPr>
          <p:cNvPr id="24" name="Picture 23">
            <a:extLst>
              <a:ext uri="{FF2B5EF4-FFF2-40B4-BE49-F238E27FC236}">
                <a16:creationId xmlns:a16="http://schemas.microsoft.com/office/drawing/2014/main" id="{58AA064F-57E6-4389-A7D5-B587551238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60519" y="1090265"/>
            <a:ext cx="767972" cy="767972"/>
          </a:xfrm>
          <a:prstGeom prst="rect">
            <a:avLst/>
          </a:prstGeom>
        </p:spPr>
      </p:pic>
      <p:pic>
        <p:nvPicPr>
          <p:cNvPr id="41" name="Picture 40">
            <a:extLst>
              <a:ext uri="{FF2B5EF4-FFF2-40B4-BE49-F238E27FC236}">
                <a16:creationId xmlns:a16="http://schemas.microsoft.com/office/drawing/2014/main" id="{A89DEDB2-5651-4BAC-98A8-E6A7FB87FF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51299" y="2056713"/>
            <a:ext cx="767972" cy="767972"/>
          </a:xfrm>
          <a:prstGeom prst="rect">
            <a:avLst/>
          </a:prstGeom>
        </p:spPr>
      </p:pic>
      <p:cxnSp>
        <p:nvCxnSpPr>
          <p:cNvPr id="54" name="Straight Arrow Connector 53">
            <a:extLst>
              <a:ext uri="{FF2B5EF4-FFF2-40B4-BE49-F238E27FC236}">
                <a16:creationId xmlns:a16="http://schemas.microsoft.com/office/drawing/2014/main" id="{030CE909-8819-4009-91E1-62BBE9A4A832}"/>
              </a:ext>
            </a:extLst>
          </p:cNvPr>
          <p:cNvCxnSpPr/>
          <p:nvPr/>
        </p:nvCxnSpPr>
        <p:spPr>
          <a:xfrm flipH="1">
            <a:off x="3499657" y="1474251"/>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55" name="Straight Arrow Connector 54">
            <a:extLst>
              <a:ext uri="{FF2B5EF4-FFF2-40B4-BE49-F238E27FC236}">
                <a16:creationId xmlns:a16="http://schemas.microsoft.com/office/drawing/2014/main" id="{E0983144-3140-473C-8340-E8BFFB34277D}"/>
              </a:ext>
            </a:extLst>
          </p:cNvPr>
          <p:cNvCxnSpPr/>
          <p:nvPr/>
        </p:nvCxnSpPr>
        <p:spPr>
          <a:xfrm flipH="1">
            <a:off x="3499657" y="2443161"/>
            <a:ext cx="660862" cy="485"/>
          </a:xfrm>
          <a:prstGeom prst="straightConnector1">
            <a:avLst/>
          </a:prstGeom>
          <a:ln>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41324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2379434" cy="584775"/>
          </a:xfrm>
          <a:prstGeom prst="rect">
            <a:avLst/>
          </a:prstGeom>
          <a:noFill/>
        </p:spPr>
        <p:txBody>
          <a:bodyPr wrap="none" rtlCol="0">
            <a:spAutoFit/>
          </a:bodyPr>
          <a:lstStyle/>
          <a:p>
            <a:r>
              <a:rPr lang="it-IT" sz="3200" dirty="0"/>
              <a:t>Data </a:t>
            </a:r>
            <a:r>
              <a:rPr lang="it-IT" sz="3200" dirty="0" err="1"/>
              <a:t>readout</a:t>
            </a:r>
            <a:endParaRPr lang="it-IT" sz="3200" dirty="0"/>
          </a:p>
        </p:txBody>
      </p:sp>
      <p:pic>
        <p:nvPicPr>
          <p:cNvPr id="3" name="Picture 2">
            <a:extLst>
              <a:ext uri="{FF2B5EF4-FFF2-40B4-BE49-F238E27FC236}">
                <a16:creationId xmlns:a16="http://schemas.microsoft.com/office/drawing/2014/main" id="{0FDB784E-F56E-5B31-F3C8-D469105A28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631" y="958728"/>
            <a:ext cx="3422221" cy="1643393"/>
          </a:xfrm>
          <a:prstGeom prst="rect">
            <a:avLst/>
          </a:prstGeom>
        </p:spPr>
      </p:pic>
      <p:sp>
        <p:nvSpPr>
          <p:cNvPr id="8" name="Freccia a destra 7">
            <a:extLst>
              <a:ext uri="{FF2B5EF4-FFF2-40B4-BE49-F238E27FC236}">
                <a16:creationId xmlns:a16="http://schemas.microsoft.com/office/drawing/2014/main" id="{92AB1FA0-1175-61B3-2517-B07141CC5541}"/>
              </a:ext>
            </a:extLst>
          </p:cNvPr>
          <p:cNvSpPr/>
          <p:nvPr/>
        </p:nvSpPr>
        <p:spPr>
          <a:xfrm>
            <a:off x="4250383" y="1303139"/>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4A2D0EFC-AAA2-8C83-6F32-FDAFE12D2721}"/>
              </a:ext>
            </a:extLst>
          </p:cNvPr>
          <p:cNvSpPr txBox="1"/>
          <p:nvPr/>
        </p:nvSpPr>
        <p:spPr>
          <a:xfrm>
            <a:off x="6322336" y="1344129"/>
            <a:ext cx="3799951" cy="646331"/>
          </a:xfrm>
          <a:prstGeom prst="rect">
            <a:avLst/>
          </a:prstGeom>
          <a:noFill/>
        </p:spPr>
        <p:txBody>
          <a:bodyPr wrap="none" rtlCol="0">
            <a:spAutoFit/>
          </a:bodyPr>
          <a:lstStyle/>
          <a:p>
            <a:r>
              <a:rPr lang="it-IT" sz="3600" dirty="0"/>
              <a:t>Generate Firmware</a:t>
            </a:r>
          </a:p>
        </p:txBody>
      </p:sp>
      <p:pic>
        <p:nvPicPr>
          <p:cNvPr id="14" name="Immagine 13" descr="Immagine che contiene Rettangolo, schermata, design&#10;&#10;Descrizione generata automaticamente">
            <a:extLst>
              <a:ext uri="{FF2B5EF4-FFF2-40B4-BE49-F238E27FC236}">
                <a16:creationId xmlns:a16="http://schemas.microsoft.com/office/drawing/2014/main" id="{28CCD93B-36AC-23DC-9B0D-095FF80EF2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1716" y="2984914"/>
            <a:ext cx="1091418" cy="1091418"/>
          </a:xfrm>
          <a:prstGeom prst="rect">
            <a:avLst/>
          </a:prstGeom>
        </p:spPr>
      </p:pic>
      <p:sp>
        <p:nvSpPr>
          <p:cNvPr id="16" name="CasellaDiTesto 15">
            <a:extLst>
              <a:ext uri="{FF2B5EF4-FFF2-40B4-BE49-F238E27FC236}">
                <a16:creationId xmlns:a16="http://schemas.microsoft.com/office/drawing/2014/main" id="{A596081E-BE7F-E10D-26C7-F0315BDFE6F8}"/>
              </a:ext>
            </a:extLst>
          </p:cNvPr>
          <p:cNvSpPr txBox="1"/>
          <p:nvPr/>
        </p:nvSpPr>
        <p:spPr>
          <a:xfrm>
            <a:off x="599090" y="4103877"/>
            <a:ext cx="3061928" cy="369332"/>
          </a:xfrm>
          <a:prstGeom prst="rect">
            <a:avLst/>
          </a:prstGeom>
          <a:noFill/>
        </p:spPr>
        <p:txBody>
          <a:bodyPr wrap="none" rtlCol="0">
            <a:spAutoFit/>
          </a:bodyPr>
          <a:lstStyle/>
          <a:p>
            <a:r>
              <a:rPr lang="it-IT" i="1" dirty="0">
                <a:solidFill>
                  <a:srgbClr val="0074C7"/>
                </a:solidFill>
                <a:latin typeface="Arial Black" panose="020B0A04020102020204" pitchFamily="34" charset="0"/>
              </a:rPr>
              <a:t>RESOURCE EXPLORER</a:t>
            </a:r>
          </a:p>
        </p:txBody>
      </p:sp>
      <p:sp>
        <p:nvSpPr>
          <p:cNvPr id="17" name="Freccia a destra 16">
            <a:extLst>
              <a:ext uri="{FF2B5EF4-FFF2-40B4-BE49-F238E27FC236}">
                <a16:creationId xmlns:a16="http://schemas.microsoft.com/office/drawing/2014/main" id="{27EE32B1-5363-6B0F-8396-CE294E363FBE}"/>
              </a:ext>
            </a:extLst>
          </p:cNvPr>
          <p:cNvSpPr/>
          <p:nvPr/>
        </p:nvSpPr>
        <p:spPr>
          <a:xfrm>
            <a:off x="4250383" y="3047474"/>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4F09EE09-722F-1880-5E38-DF58E2D5BC2A}"/>
              </a:ext>
            </a:extLst>
          </p:cNvPr>
          <p:cNvSpPr txBox="1"/>
          <p:nvPr/>
        </p:nvSpPr>
        <p:spPr>
          <a:xfrm>
            <a:off x="6322336" y="3047474"/>
            <a:ext cx="4498347" cy="646331"/>
          </a:xfrm>
          <a:prstGeom prst="rect">
            <a:avLst/>
          </a:prstGeom>
          <a:noFill/>
        </p:spPr>
        <p:txBody>
          <a:bodyPr wrap="none" rtlCol="0">
            <a:spAutoFit/>
          </a:bodyPr>
          <a:lstStyle/>
          <a:p>
            <a:r>
              <a:rPr lang="it-IT" sz="3600" dirty="0"/>
              <a:t>Visual Firmware Debug</a:t>
            </a:r>
          </a:p>
        </p:txBody>
      </p:sp>
      <p:pic>
        <p:nvPicPr>
          <p:cNvPr id="23" name="Immagine 22" descr="Immagine che contiene Elementi grafici, testo, grafica, Carattere&#10;&#10;Descrizione generata automaticamente">
            <a:extLst>
              <a:ext uri="{FF2B5EF4-FFF2-40B4-BE49-F238E27FC236}">
                <a16:creationId xmlns:a16="http://schemas.microsoft.com/office/drawing/2014/main" id="{27AA1BFA-7D7B-8D00-861E-0DC5A7420F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982" y="4586645"/>
            <a:ext cx="2235678" cy="1902619"/>
          </a:xfrm>
          <a:prstGeom prst="rect">
            <a:avLst/>
          </a:prstGeom>
        </p:spPr>
      </p:pic>
      <p:sp>
        <p:nvSpPr>
          <p:cNvPr id="39" name="Freccia a destra 38">
            <a:extLst>
              <a:ext uri="{FF2B5EF4-FFF2-40B4-BE49-F238E27FC236}">
                <a16:creationId xmlns:a16="http://schemas.microsoft.com/office/drawing/2014/main" id="{29926D58-F632-4680-4BC4-A8ABF9FB423A}"/>
              </a:ext>
            </a:extLst>
          </p:cNvPr>
          <p:cNvSpPr/>
          <p:nvPr/>
        </p:nvSpPr>
        <p:spPr>
          <a:xfrm>
            <a:off x="4250383" y="4867657"/>
            <a:ext cx="1450428" cy="76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6E4C8971-3C6B-1E1D-7B46-A02FBA00BCC4}"/>
              </a:ext>
            </a:extLst>
          </p:cNvPr>
          <p:cNvSpPr txBox="1"/>
          <p:nvPr/>
        </p:nvSpPr>
        <p:spPr>
          <a:xfrm>
            <a:off x="6322336" y="4844937"/>
            <a:ext cx="2732992" cy="646331"/>
          </a:xfrm>
          <a:prstGeom prst="rect">
            <a:avLst/>
          </a:prstGeom>
          <a:noFill/>
        </p:spPr>
        <p:txBody>
          <a:bodyPr wrap="none" rtlCol="0">
            <a:spAutoFit/>
          </a:bodyPr>
          <a:lstStyle/>
          <a:p>
            <a:r>
              <a:rPr lang="it-IT" sz="3600" dirty="0"/>
              <a:t>Data </a:t>
            </a:r>
            <a:r>
              <a:rPr lang="it-IT" sz="3600" dirty="0" err="1"/>
              <a:t>Readout</a:t>
            </a:r>
            <a:endParaRPr lang="it-IT" sz="3600" dirty="0"/>
          </a:p>
        </p:txBody>
      </p:sp>
    </p:spTree>
    <p:extLst>
      <p:ext uri="{BB962C8B-B14F-4D97-AF65-F5344CB8AC3E}">
        <p14:creationId xmlns:p14="http://schemas.microsoft.com/office/powerpoint/2010/main" val="2021479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7246920" cy="584775"/>
          </a:xfrm>
          <a:prstGeom prst="rect">
            <a:avLst/>
          </a:prstGeom>
          <a:noFill/>
        </p:spPr>
        <p:txBody>
          <a:bodyPr wrap="none" rtlCol="0">
            <a:spAutoFit/>
          </a:bodyPr>
          <a:lstStyle/>
          <a:p>
            <a:r>
              <a:rPr lang="it-IT" sz="3200" dirty="0"/>
              <a:t>Data </a:t>
            </a:r>
            <a:r>
              <a:rPr lang="it-IT" sz="3200" dirty="0" err="1"/>
              <a:t>readout</a:t>
            </a:r>
            <a:r>
              <a:rPr lang="it-IT" sz="3200" dirty="0"/>
              <a:t> – Resource </a:t>
            </a:r>
            <a:r>
              <a:rPr lang="it-IT" sz="3200" dirty="0" err="1"/>
              <a:t>explorer</a:t>
            </a:r>
            <a:r>
              <a:rPr lang="it-IT" sz="3200" dirty="0"/>
              <a:t> and SDK</a:t>
            </a:r>
          </a:p>
        </p:txBody>
      </p:sp>
      <p:pic>
        <p:nvPicPr>
          <p:cNvPr id="43" name="Picture 42">
            <a:extLst>
              <a:ext uri="{FF2B5EF4-FFF2-40B4-BE49-F238E27FC236}">
                <a16:creationId xmlns:a16="http://schemas.microsoft.com/office/drawing/2014/main" id="{71FC09A8-994C-46C3-8E70-4423A93CF46E}"/>
              </a:ext>
            </a:extLst>
          </p:cNvPr>
          <p:cNvPicPr>
            <a:picLocks noChangeAspect="1"/>
          </p:cNvPicPr>
          <p:nvPr/>
        </p:nvPicPr>
        <p:blipFill>
          <a:blip r:embed="rId3"/>
          <a:stretch>
            <a:fillRect/>
          </a:stretch>
        </p:blipFill>
        <p:spPr>
          <a:xfrm>
            <a:off x="143498" y="951806"/>
            <a:ext cx="2753487" cy="5161125"/>
          </a:xfrm>
          <a:prstGeom prst="rect">
            <a:avLst/>
          </a:prstGeom>
        </p:spPr>
      </p:pic>
      <p:pic>
        <p:nvPicPr>
          <p:cNvPr id="49" name="Picture 48">
            <a:extLst>
              <a:ext uri="{FF2B5EF4-FFF2-40B4-BE49-F238E27FC236}">
                <a16:creationId xmlns:a16="http://schemas.microsoft.com/office/drawing/2014/main" id="{7E1EF0A0-0FA3-45C8-B226-743EDE9F0290}"/>
              </a:ext>
            </a:extLst>
          </p:cNvPr>
          <p:cNvPicPr>
            <a:picLocks noChangeAspect="1"/>
          </p:cNvPicPr>
          <p:nvPr/>
        </p:nvPicPr>
        <p:blipFill>
          <a:blip r:embed="rId4"/>
          <a:stretch>
            <a:fillRect/>
          </a:stretch>
        </p:blipFill>
        <p:spPr>
          <a:xfrm>
            <a:off x="1757704" y="2892359"/>
            <a:ext cx="4267422" cy="2776922"/>
          </a:xfrm>
          <a:prstGeom prst="rect">
            <a:avLst/>
          </a:prstGeom>
        </p:spPr>
      </p:pic>
      <p:pic>
        <p:nvPicPr>
          <p:cNvPr id="5" name="Immagine 4">
            <a:extLst>
              <a:ext uri="{FF2B5EF4-FFF2-40B4-BE49-F238E27FC236}">
                <a16:creationId xmlns:a16="http://schemas.microsoft.com/office/drawing/2014/main" id="{83812C5D-0660-966A-E299-91878F6B9D02}"/>
              </a:ext>
            </a:extLst>
          </p:cNvPr>
          <p:cNvPicPr>
            <a:picLocks noChangeAspect="1"/>
          </p:cNvPicPr>
          <p:nvPr/>
        </p:nvPicPr>
        <p:blipFill>
          <a:blip r:embed="rId5"/>
          <a:stretch>
            <a:fillRect/>
          </a:stretch>
        </p:blipFill>
        <p:spPr>
          <a:xfrm>
            <a:off x="3449718" y="932869"/>
            <a:ext cx="4065157" cy="2170536"/>
          </a:xfrm>
          <a:prstGeom prst="rect">
            <a:avLst/>
          </a:prstGeom>
        </p:spPr>
      </p:pic>
      <p:pic>
        <p:nvPicPr>
          <p:cNvPr id="7" name="Immagine 6">
            <a:extLst>
              <a:ext uri="{FF2B5EF4-FFF2-40B4-BE49-F238E27FC236}">
                <a16:creationId xmlns:a16="http://schemas.microsoft.com/office/drawing/2014/main" id="{05A9D49C-37BF-1EA6-CED0-E540B86284CE}"/>
              </a:ext>
            </a:extLst>
          </p:cNvPr>
          <p:cNvPicPr>
            <a:picLocks noChangeAspect="1"/>
          </p:cNvPicPr>
          <p:nvPr/>
        </p:nvPicPr>
        <p:blipFill>
          <a:blip r:embed="rId6"/>
          <a:stretch>
            <a:fillRect/>
          </a:stretch>
        </p:blipFill>
        <p:spPr>
          <a:xfrm>
            <a:off x="4789989" y="5062895"/>
            <a:ext cx="4791196" cy="1319609"/>
          </a:xfrm>
          <a:prstGeom prst="rect">
            <a:avLst/>
          </a:prstGeom>
        </p:spPr>
      </p:pic>
      <p:pic>
        <p:nvPicPr>
          <p:cNvPr id="9" name="Immagine 8">
            <a:extLst>
              <a:ext uri="{FF2B5EF4-FFF2-40B4-BE49-F238E27FC236}">
                <a16:creationId xmlns:a16="http://schemas.microsoft.com/office/drawing/2014/main" id="{E1A23E9D-7E37-D020-A3BD-BE4B9BCC5F79}"/>
              </a:ext>
            </a:extLst>
          </p:cNvPr>
          <p:cNvPicPr>
            <a:picLocks noChangeAspect="1"/>
          </p:cNvPicPr>
          <p:nvPr/>
        </p:nvPicPr>
        <p:blipFill>
          <a:blip r:embed="rId7"/>
          <a:stretch>
            <a:fillRect/>
          </a:stretch>
        </p:blipFill>
        <p:spPr>
          <a:xfrm>
            <a:off x="7218461" y="1981460"/>
            <a:ext cx="4762315" cy="2822362"/>
          </a:xfrm>
          <a:prstGeom prst="rect">
            <a:avLst/>
          </a:prstGeom>
        </p:spPr>
      </p:pic>
    </p:spTree>
    <p:extLst>
      <p:ext uri="{BB962C8B-B14F-4D97-AF65-F5344CB8AC3E}">
        <p14:creationId xmlns:p14="http://schemas.microsoft.com/office/powerpoint/2010/main" val="1884160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267955" y="77076"/>
            <a:ext cx="8005781" cy="584775"/>
          </a:xfrm>
          <a:prstGeom prst="rect">
            <a:avLst/>
          </a:prstGeom>
          <a:noFill/>
        </p:spPr>
        <p:txBody>
          <a:bodyPr wrap="none" rtlCol="0">
            <a:spAutoFit/>
          </a:bodyPr>
          <a:lstStyle/>
          <a:p>
            <a:r>
              <a:rPr lang="it-IT" sz="3200" dirty="0">
                <a:solidFill>
                  <a:schemeClr val="bg1"/>
                </a:solidFill>
              </a:rPr>
              <a:t>Web Interface </a:t>
            </a:r>
            <a:r>
              <a:rPr lang="it-IT" sz="3200" dirty="0" err="1">
                <a:solidFill>
                  <a:schemeClr val="bg1"/>
                </a:solidFill>
              </a:rPr>
              <a:t>available</a:t>
            </a:r>
            <a:r>
              <a:rPr lang="it-IT" sz="3200" dirty="0">
                <a:solidFill>
                  <a:schemeClr val="bg1"/>
                </a:solidFill>
              </a:rPr>
              <a:t> on </a:t>
            </a:r>
            <a:r>
              <a:rPr lang="it-IT" sz="3200" dirty="0" err="1">
                <a:solidFill>
                  <a:schemeClr val="bg1"/>
                </a:solidFill>
              </a:rPr>
              <a:t>all</a:t>
            </a:r>
            <a:r>
              <a:rPr lang="it-IT" sz="3200" dirty="0">
                <a:solidFill>
                  <a:schemeClr val="bg1"/>
                </a:solidFill>
              </a:rPr>
              <a:t> new </a:t>
            </a:r>
            <a:r>
              <a:rPr lang="it-IT" sz="3200" dirty="0" err="1">
                <a:solidFill>
                  <a:schemeClr val="bg1"/>
                </a:solidFill>
              </a:rPr>
              <a:t>instruments</a:t>
            </a:r>
            <a:endParaRPr lang="it-IT" sz="3200" dirty="0">
              <a:solidFill>
                <a:schemeClr val="bg1"/>
              </a:solidFill>
            </a:endParaRPr>
          </a:p>
        </p:txBody>
      </p:sp>
      <p:pic>
        <p:nvPicPr>
          <p:cNvPr id="20" name="Picture 4" descr="https://wallpaperscraft.com/image/blocks_rainbow_3d_graphics_background_76559_3840x120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661851"/>
            <a:ext cx="12192001" cy="45719"/>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09EC4865-5F75-4F21-B851-EFFAA98E4552}"/>
              </a:ext>
            </a:extLst>
          </p:cNvPr>
          <p:cNvSpPr txBox="1"/>
          <p:nvPr/>
        </p:nvSpPr>
        <p:spPr>
          <a:xfrm>
            <a:off x="9716224" y="6455805"/>
            <a:ext cx="2341090" cy="369332"/>
          </a:xfrm>
          <a:prstGeom prst="rect">
            <a:avLst/>
          </a:prstGeom>
          <a:noFill/>
        </p:spPr>
        <p:txBody>
          <a:bodyPr wrap="none" rtlCol="0">
            <a:spAutoFit/>
          </a:bodyPr>
          <a:lstStyle/>
          <a:p>
            <a:r>
              <a:rPr lang="it-IT" dirty="0">
                <a:solidFill>
                  <a:schemeClr val="bg1"/>
                </a:solidFill>
              </a:rPr>
              <a:t>www.scicompiler.cloud</a:t>
            </a:r>
          </a:p>
        </p:txBody>
      </p:sp>
      <p:pic>
        <p:nvPicPr>
          <p:cNvPr id="4" name="Immagine 3" descr="Immagine che contiene elettronica, Ingegneria elettronica, Software multimediale, circuito&#10;&#10;Descrizione generata automaticamente">
            <a:extLst>
              <a:ext uri="{FF2B5EF4-FFF2-40B4-BE49-F238E27FC236}">
                <a16:creationId xmlns:a16="http://schemas.microsoft.com/office/drawing/2014/main" id="{023EC7C9-81BA-B557-171F-C7E8482753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46160"/>
            <a:ext cx="12192000" cy="5849600"/>
          </a:xfrm>
          <a:prstGeom prst="rect">
            <a:avLst/>
          </a:prstGeom>
        </p:spPr>
      </p:pic>
    </p:spTree>
    <p:extLst>
      <p:ext uri="{BB962C8B-B14F-4D97-AF65-F5344CB8AC3E}">
        <p14:creationId xmlns:p14="http://schemas.microsoft.com/office/powerpoint/2010/main" val="3939407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7246920" cy="584775"/>
          </a:xfrm>
          <a:prstGeom prst="rect">
            <a:avLst/>
          </a:prstGeom>
          <a:noFill/>
        </p:spPr>
        <p:txBody>
          <a:bodyPr wrap="none" rtlCol="0">
            <a:spAutoFit/>
          </a:bodyPr>
          <a:lstStyle/>
          <a:p>
            <a:r>
              <a:rPr lang="it-IT" sz="3200" dirty="0"/>
              <a:t>Data </a:t>
            </a:r>
            <a:r>
              <a:rPr lang="it-IT" sz="3200" dirty="0" err="1"/>
              <a:t>readout</a:t>
            </a:r>
            <a:r>
              <a:rPr lang="it-IT" sz="3200" dirty="0"/>
              <a:t> – Resource </a:t>
            </a:r>
            <a:r>
              <a:rPr lang="it-IT" sz="3200" dirty="0" err="1"/>
              <a:t>explorer</a:t>
            </a:r>
            <a:r>
              <a:rPr lang="it-IT" sz="3200" dirty="0"/>
              <a:t> and SDK</a:t>
            </a:r>
          </a:p>
        </p:txBody>
      </p:sp>
      <p:pic>
        <p:nvPicPr>
          <p:cNvPr id="4" name="Immagine 3" descr="Immagine che contiene Elementi grafici, testo, grafica, Carattere&#10;&#10;Descrizione generata automaticamente">
            <a:extLst>
              <a:ext uri="{FF2B5EF4-FFF2-40B4-BE49-F238E27FC236}">
                <a16:creationId xmlns:a16="http://schemas.microsoft.com/office/drawing/2014/main" id="{9B364ACE-87FF-EB1C-9EDF-D737D599E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403" y="2807451"/>
            <a:ext cx="1565853" cy="1332581"/>
          </a:xfrm>
          <a:prstGeom prst="rect">
            <a:avLst/>
          </a:prstGeom>
        </p:spPr>
      </p:pic>
      <p:sp>
        <p:nvSpPr>
          <p:cNvPr id="3" name="CasellaDiTesto 2">
            <a:extLst>
              <a:ext uri="{FF2B5EF4-FFF2-40B4-BE49-F238E27FC236}">
                <a16:creationId xmlns:a16="http://schemas.microsoft.com/office/drawing/2014/main" id="{C1A94D41-BD05-3C06-08DF-900A2B76FFA3}"/>
              </a:ext>
            </a:extLst>
          </p:cNvPr>
          <p:cNvSpPr txBox="1"/>
          <p:nvPr/>
        </p:nvSpPr>
        <p:spPr>
          <a:xfrm>
            <a:off x="1983763" y="1317001"/>
            <a:ext cx="3341492" cy="369332"/>
          </a:xfrm>
          <a:prstGeom prst="rect">
            <a:avLst/>
          </a:prstGeom>
          <a:noFill/>
        </p:spPr>
        <p:txBody>
          <a:bodyPr wrap="none" rtlCol="0">
            <a:spAutoFit/>
          </a:bodyPr>
          <a:lstStyle/>
          <a:p>
            <a:r>
              <a:rPr lang="it-IT" b="1" dirty="0" err="1"/>
              <a:t>Available</a:t>
            </a:r>
            <a:r>
              <a:rPr lang="it-IT" b="1" dirty="0"/>
              <a:t> open source on </a:t>
            </a:r>
            <a:r>
              <a:rPr lang="it-IT" b="1" dirty="0" err="1"/>
              <a:t>GitHUB</a:t>
            </a:r>
            <a:endParaRPr lang="it-IT" b="1" dirty="0"/>
          </a:p>
        </p:txBody>
      </p:sp>
      <p:sp>
        <p:nvSpPr>
          <p:cNvPr id="6" name="CasellaDiTesto 5">
            <a:extLst>
              <a:ext uri="{FF2B5EF4-FFF2-40B4-BE49-F238E27FC236}">
                <a16:creationId xmlns:a16="http://schemas.microsoft.com/office/drawing/2014/main" id="{6B397685-7C74-07AF-D52D-91C063C3D2A2}"/>
              </a:ext>
            </a:extLst>
          </p:cNvPr>
          <p:cNvSpPr txBox="1"/>
          <p:nvPr/>
        </p:nvSpPr>
        <p:spPr>
          <a:xfrm>
            <a:off x="1983763" y="1966723"/>
            <a:ext cx="4714941" cy="369332"/>
          </a:xfrm>
          <a:prstGeom prst="rect">
            <a:avLst/>
          </a:prstGeom>
          <a:noFill/>
        </p:spPr>
        <p:txBody>
          <a:bodyPr wrap="square">
            <a:spAutoFit/>
          </a:bodyPr>
          <a:lstStyle/>
          <a:p>
            <a:r>
              <a:rPr lang="it-IT" dirty="0"/>
              <a:t>https://github.com/NuclearInstruments/SCISDK</a:t>
            </a:r>
          </a:p>
        </p:txBody>
      </p:sp>
      <p:pic>
        <p:nvPicPr>
          <p:cNvPr id="4098" name="Picture 2" descr="GitHub Logo and symbol, meaning, history, PNG, brand">
            <a:extLst>
              <a:ext uri="{FF2B5EF4-FFF2-40B4-BE49-F238E27FC236}">
                <a16:creationId xmlns:a16="http://schemas.microsoft.com/office/drawing/2014/main" id="{72A6C716-5268-5390-D204-957F50C9DD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7043" y="1053589"/>
            <a:ext cx="1503680" cy="84582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7509E1A-ED82-94D5-3F6E-9AE972907315}"/>
              </a:ext>
            </a:extLst>
          </p:cNvPr>
          <p:cNvSpPr txBox="1"/>
          <p:nvPr/>
        </p:nvSpPr>
        <p:spPr>
          <a:xfrm>
            <a:off x="1983763" y="2856241"/>
            <a:ext cx="3028906" cy="923330"/>
          </a:xfrm>
          <a:prstGeom prst="rect">
            <a:avLst/>
          </a:prstGeom>
          <a:noFill/>
        </p:spPr>
        <p:txBody>
          <a:bodyPr wrap="none" rtlCol="0">
            <a:spAutoFit/>
          </a:bodyPr>
          <a:lstStyle/>
          <a:p>
            <a:r>
              <a:rPr lang="it-IT" b="1" dirty="0"/>
              <a:t>Works on: Windows, Linux</a:t>
            </a:r>
          </a:p>
          <a:p>
            <a:r>
              <a:rPr lang="it-IT" b="1" dirty="0"/>
              <a:t>Compatible with </a:t>
            </a:r>
            <a:r>
              <a:rPr lang="it-IT" b="1" dirty="0" err="1"/>
              <a:t>Raspberry</a:t>
            </a:r>
            <a:r>
              <a:rPr lang="it-IT" b="1" dirty="0"/>
              <a:t> PI</a:t>
            </a:r>
          </a:p>
          <a:p>
            <a:endParaRPr lang="it-IT" b="1" dirty="0"/>
          </a:p>
        </p:txBody>
      </p:sp>
      <p:pic>
        <p:nvPicPr>
          <p:cNvPr id="4100" name="Picture 4">
            <a:extLst>
              <a:ext uri="{FF2B5EF4-FFF2-40B4-BE49-F238E27FC236}">
                <a16:creationId xmlns:a16="http://schemas.microsoft.com/office/drawing/2014/main" id="{7C2D691A-B4F1-B308-A8D0-087785E45B3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13247" y="2512204"/>
            <a:ext cx="1754021" cy="140321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D367DAB-2725-3AA6-12BF-02A6F42E6C86}"/>
              </a:ext>
            </a:extLst>
          </p:cNvPr>
          <p:cNvSpPr txBox="1"/>
          <p:nvPr/>
        </p:nvSpPr>
        <p:spPr>
          <a:xfrm flipH="1">
            <a:off x="1985960" y="4056116"/>
            <a:ext cx="4572003" cy="646331"/>
          </a:xfrm>
          <a:prstGeom prst="rect">
            <a:avLst/>
          </a:prstGeom>
          <a:noFill/>
        </p:spPr>
        <p:txBody>
          <a:bodyPr wrap="square" rtlCol="0">
            <a:spAutoFit/>
          </a:bodyPr>
          <a:lstStyle/>
          <a:p>
            <a:r>
              <a:rPr lang="it-IT" dirty="0" err="1"/>
              <a:t>Available</a:t>
            </a:r>
            <a:r>
              <a:rPr lang="it-IT" dirty="0"/>
              <a:t> on: PIP, NPM, and APT (for Ubuntu) and ANT (java)</a:t>
            </a:r>
          </a:p>
        </p:txBody>
      </p:sp>
      <p:sp>
        <p:nvSpPr>
          <p:cNvPr id="11" name="CasellaDiTesto 10">
            <a:extLst>
              <a:ext uri="{FF2B5EF4-FFF2-40B4-BE49-F238E27FC236}">
                <a16:creationId xmlns:a16="http://schemas.microsoft.com/office/drawing/2014/main" id="{216B20B5-B78C-673E-64D9-0FE8EDBE4ABE}"/>
              </a:ext>
            </a:extLst>
          </p:cNvPr>
          <p:cNvSpPr txBox="1"/>
          <p:nvPr/>
        </p:nvSpPr>
        <p:spPr>
          <a:xfrm>
            <a:off x="1949844" y="5639187"/>
            <a:ext cx="4699704" cy="646331"/>
          </a:xfrm>
          <a:prstGeom prst="rect">
            <a:avLst/>
          </a:prstGeom>
          <a:noFill/>
        </p:spPr>
        <p:txBody>
          <a:bodyPr wrap="square">
            <a:spAutoFit/>
          </a:bodyPr>
          <a:lstStyle/>
          <a:p>
            <a:r>
              <a:rPr lang="it-IT" dirty="0" err="1"/>
              <a:t>Documentation</a:t>
            </a:r>
            <a:r>
              <a:rPr lang="it-IT" dirty="0"/>
              <a:t> and </a:t>
            </a:r>
            <a:r>
              <a:rPr lang="it-IT" dirty="0" err="1"/>
              <a:t>examples</a:t>
            </a:r>
            <a:r>
              <a:rPr lang="it-IT" dirty="0"/>
              <a:t> </a:t>
            </a:r>
            <a:r>
              <a:rPr lang="it-IT" dirty="0" err="1"/>
              <a:t>available</a:t>
            </a:r>
            <a:r>
              <a:rPr lang="it-IT" dirty="0"/>
              <a:t> </a:t>
            </a:r>
            <a:r>
              <a:rPr lang="it-IT" dirty="0" err="1"/>
              <a:t>here</a:t>
            </a:r>
            <a:r>
              <a:rPr lang="it-IT" dirty="0"/>
              <a:t>:</a:t>
            </a:r>
          </a:p>
          <a:p>
            <a:r>
              <a:rPr lang="it-IT" dirty="0"/>
              <a:t>https://nuclearinstruments.github.io/SCISDK/</a:t>
            </a:r>
          </a:p>
        </p:txBody>
      </p:sp>
      <p:pic>
        <p:nvPicPr>
          <p:cNvPr id="5" name="Picture 56">
            <a:extLst>
              <a:ext uri="{FF2B5EF4-FFF2-40B4-BE49-F238E27FC236}">
                <a16:creationId xmlns:a16="http://schemas.microsoft.com/office/drawing/2014/main" id="{4D599250-595F-CA95-639A-636B9CBA8F32}"/>
              </a:ext>
            </a:extLst>
          </p:cNvPr>
          <p:cNvPicPr>
            <a:picLocks noChangeAspect="1"/>
          </p:cNvPicPr>
          <p:nvPr/>
        </p:nvPicPr>
        <p:blipFill>
          <a:blip r:embed="rId6"/>
          <a:stretch>
            <a:fillRect/>
          </a:stretch>
        </p:blipFill>
        <p:spPr>
          <a:xfrm>
            <a:off x="7108234" y="1032270"/>
            <a:ext cx="4741261" cy="2669327"/>
          </a:xfrm>
          <a:prstGeom prst="rect">
            <a:avLst/>
          </a:prstGeom>
        </p:spPr>
      </p:pic>
      <p:pic>
        <p:nvPicPr>
          <p:cNvPr id="9" name="Picture 2">
            <a:extLst>
              <a:ext uri="{FF2B5EF4-FFF2-40B4-BE49-F238E27FC236}">
                <a16:creationId xmlns:a16="http://schemas.microsoft.com/office/drawing/2014/main" id="{7CD8BBA7-F6EB-2180-7320-C7B4A280080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08302" y="3797908"/>
            <a:ext cx="635692" cy="715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 - Wikipedia">
            <a:extLst>
              <a:ext uri="{FF2B5EF4-FFF2-40B4-BE49-F238E27FC236}">
                <a16:creationId xmlns:a16="http://schemas.microsoft.com/office/drawing/2014/main" id="{572A1441-AD5A-6835-4723-82936A5FD39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22367" y="3766140"/>
            <a:ext cx="633557" cy="71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F7BFEF48-2AB4-3D68-D715-B25789BE87E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93415" y="3879993"/>
            <a:ext cx="2185449" cy="648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EE118B67-2641-BEE5-A66A-22CC84B5A39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608302" y="4576778"/>
            <a:ext cx="633854" cy="7121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ormazione e Corso VB.NET e Framework.NET | Real Comm srl">
            <a:extLst>
              <a:ext uri="{FF2B5EF4-FFF2-40B4-BE49-F238E27FC236}">
                <a16:creationId xmlns:a16="http://schemas.microsoft.com/office/drawing/2014/main" id="{C2040A66-1810-629A-E5BE-E69F11D56F7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534629" y="4702447"/>
            <a:ext cx="660804" cy="6020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Che cos&amp;#39;è e a cosa serve un SDK (Software Development Kit) | Informatica e  Ingegneria Online">
            <a:extLst>
              <a:ext uri="{FF2B5EF4-FFF2-40B4-BE49-F238E27FC236}">
                <a16:creationId xmlns:a16="http://schemas.microsoft.com/office/drawing/2014/main" id="{DD3C1A22-3C08-7D0A-2699-8BDEE887A3A1}"/>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639869" y="369463"/>
            <a:ext cx="4040693" cy="2816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abview">
            <a:extLst>
              <a:ext uri="{FF2B5EF4-FFF2-40B4-BE49-F238E27FC236}">
                <a16:creationId xmlns:a16="http://schemas.microsoft.com/office/drawing/2014/main" id="{CB1F6C72-A7CD-7DDC-7DE2-7C31EFD56F8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158382" y="4576778"/>
            <a:ext cx="979016" cy="7277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Java">
            <a:extLst>
              <a:ext uri="{FF2B5EF4-FFF2-40B4-BE49-F238E27FC236}">
                <a16:creationId xmlns:a16="http://schemas.microsoft.com/office/drawing/2014/main" id="{FEE839E5-945D-DE5C-1D80-512E01FB1D7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399527" y="5351153"/>
            <a:ext cx="1469397" cy="9183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oot">
            <a:extLst>
              <a:ext uri="{FF2B5EF4-FFF2-40B4-BE49-F238E27FC236}">
                <a16:creationId xmlns:a16="http://schemas.microsoft.com/office/drawing/2014/main" id="{137E83FA-3EAA-91FF-2510-F803BB0CEBD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060341" y="5628952"/>
            <a:ext cx="1662026" cy="4728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atlab">
            <a:extLst>
              <a:ext uri="{FF2B5EF4-FFF2-40B4-BE49-F238E27FC236}">
                <a16:creationId xmlns:a16="http://schemas.microsoft.com/office/drawing/2014/main" id="{079D2BF7-8BC9-810B-2ACF-7982EE1F3B7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913784" y="5524889"/>
            <a:ext cx="810349" cy="7277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12B6C69-F7BD-298A-CE49-1804DDE1CF8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0616428" y="4665360"/>
            <a:ext cx="1056572" cy="646331"/>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6DD6941E-71F9-2139-772C-D5813616A814}"/>
              </a:ext>
            </a:extLst>
          </p:cNvPr>
          <p:cNvSpPr txBox="1"/>
          <p:nvPr/>
        </p:nvSpPr>
        <p:spPr>
          <a:xfrm flipH="1">
            <a:off x="1949844" y="4899324"/>
            <a:ext cx="4572003" cy="646331"/>
          </a:xfrm>
          <a:prstGeom prst="rect">
            <a:avLst/>
          </a:prstGeom>
          <a:noFill/>
        </p:spPr>
        <p:txBody>
          <a:bodyPr wrap="square" rtlCol="0">
            <a:spAutoFit/>
          </a:bodyPr>
          <a:lstStyle/>
          <a:p>
            <a:r>
              <a:rPr lang="it-IT" b="1" dirty="0"/>
              <a:t>Works inside </a:t>
            </a:r>
            <a:r>
              <a:rPr lang="it-IT" b="1" dirty="0" err="1"/>
              <a:t>Jupyter</a:t>
            </a:r>
            <a:r>
              <a:rPr lang="it-IT" b="1" dirty="0"/>
              <a:t> Lab, </a:t>
            </a:r>
            <a:r>
              <a:rPr lang="it-IT" b="1" dirty="0" err="1"/>
              <a:t>pre</a:t>
            </a:r>
            <a:r>
              <a:rPr lang="it-IT" b="1" dirty="0"/>
              <a:t> </a:t>
            </a:r>
            <a:r>
              <a:rPr lang="it-IT" b="1" dirty="0" err="1"/>
              <a:t>installed</a:t>
            </a:r>
            <a:r>
              <a:rPr lang="it-IT" b="1" dirty="0"/>
              <a:t> on new </a:t>
            </a:r>
            <a:r>
              <a:rPr lang="it-IT" b="1" dirty="0" err="1"/>
              <a:t>instruments</a:t>
            </a:r>
            <a:endParaRPr lang="it-IT" b="1" dirty="0"/>
          </a:p>
        </p:txBody>
      </p:sp>
    </p:spTree>
    <p:extLst>
      <p:ext uri="{BB962C8B-B14F-4D97-AF65-F5344CB8AC3E}">
        <p14:creationId xmlns:p14="http://schemas.microsoft.com/office/powerpoint/2010/main" val="1072041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7246920" cy="584775"/>
          </a:xfrm>
          <a:prstGeom prst="rect">
            <a:avLst/>
          </a:prstGeom>
          <a:noFill/>
        </p:spPr>
        <p:txBody>
          <a:bodyPr wrap="none" rtlCol="0">
            <a:spAutoFit/>
          </a:bodyPr>
          <a:lstStyle/>
          <a:p>
            <a:r>
              <a:rPr lang="it-IT" sz="3200" dirty="0"/>
              <a:t>Data </a:t>
            </a:r>
            <a:r>
              <a:rPr lang="it-IT" sz="3200" dirty="0" err="1"/>
              <a:t>readout</a:t>
            </a:r>
            <a:r>
              <a:rPr lang="it-IT" sz="3200" dirty="0"/>
              <a:t> – Resource </a:t>
            </a:r>
            <a:r>
              <a:rPr lang="it-IT" sz="3200" dirty="0" err="1"/>
              <a:t>explorer</a:t>
            </a:r>
            <a:r>
              <a:rPr lang="it-IT" sz="3200" dirty="0"/>
              <a:t> and SDK</a:t>
            </a:r>
          </a:p>
        </p:txBody>
      </p:sp>
      <p:pic>
        <p:nvPicPr>
          <p:cNvPr id="14344" name="Picture 8">
            <a:extLst>
              <a:ext uri="{FF2B5EF4-FFF2-40B4-BE49-F238E27FC236}">
                <a16:creationId xmlns:a16="http://schemas.microsoft.com/office/drawing/2014/main" id="{90DE3F8F-BECA-4DB3-B83C-C3C5A5134A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93920" y="1092623"/>
            <a:ext cx="2185449" cy="6483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01CFCD40-CC04-3422-1531-D6ABCD67ED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707" y="873222"/>
            <a:ext cx="5328392" cy="3001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D1507A-E11E-0A29-18D9-74E52D9997C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06581" y="4062239"/>
            <a:ext cx="10720807" cy="21339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bview">
            <a:extLst>
              <a:ext uri="{FF2B5EF4-FFF2-40B4-BE49-F238E27FC236}">
                <a16:creationId xmlns:a16="http://schemas.microsoft.com/office/drawing/2014/main" id="{1ABBD803-E4D0-D795-3EBB-2CCCDCBC7C0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7955" y="5414898"/>
            <a:ext cx="1208449" cy="89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2AAB8C-077F-1A4F-8E27-6F5CA6B1588D}"/>
              </a:ext>
            </a:extLst>
          </p:cNvPr>
          <p:cNvPicPr>
            <a:picLocks noChangeAspect="1"/>
          </p:cNvPicPr>
          <p:nvPr/>
        </p:nvPicPr>
        <p:blipFill>
          <a:blip r:embed="rId7"/>
          <a:stretch>
            <a:fillRect/>
          </a:stretch>
        </p:blipFill>
        <p:spPr>
          <a:xfrm>
            <a:off x="8868520" y="4238866"/>
            <a:ext cx="3323480" cy="2013904"/>
          </a:xfrm>
          <a:prstGeom prst="rect">
            <a:avLst/>
          </a:prstGeom>
        </p:spPr>
      </p:pic>
      <p:sp>
        <p:nvSpPr>
          <p:cNvPr id="3" name="CasellaDiTesto 2">
            <a:extLst>
              <a:ext uri="{FF2B5EF4-FFF2-40B4-BE49-F238E27FC236}">
                <a16:creationId xmlns:a16="http://schemas.microsoft.com/office/drawing/2014/main" id="{137BA3F9-CF42-184C-A730-0C49D041BF84}"/>
              </a:ext>
            </a:extLst>
          </p:cNvPr>
          <p:cNvSpPr txBox="1"/>
          <p:nvPr/>
        </p:nvSpPr>
        <p:spPr>
          <a:xfrm>
            <a:off x="6793920" y="2148840"/>
            <a:ext cx="4611391" cy="923330"/>
          </a:xfrm>
          <a:prstGeom prst="rect">
            <a:avLst/>
          </a:prstGeom>
          <a:noFill/>
        </p:spPr>
        <p:txBody>
          <a:bodyPr wrap="none" rtlCol="0">
            <a:spAutoFit/>
          </a:bodyPr>
          <a:lstStyle/>
          <a:p>
            <a:r>
              <a:rPr lang="it-IT" dirty="0"/>
              <a:t>Just </a:t>
            </a:r>
            <a:r>
              <a:rPr lang="it-IT" dirty="0" err="1"/>
              <a:t>enter</a:t>
            </a:r>
            <a:r>
              <a:rPr lang="it-IT" dirty="0"/>
              <a:t> in </a:t>
            </a:r>
            <a:r>
              <a:rPr lang="it-IT" dirty="0" err="1"/>
              <a:t>your</a:t>
            </a:r>
            <a:r>
              <a:rPr lang="it-IT" dirty="0"/>
              <a:t> terminal to start </a:t>
            </a:r>
            <a:r>
              <a:rPr lang="it-IT" dirty="0" err="1"/>
              <a:t>using</a:t>
            </a:r>
            <a:r>
              <a:rPr lang="it-IT" dirty="0"/>
              <a:t> </a:t>
            </a:r>
            <a:r>
              <a:rPr lang="it-IT" dirty="0" err="1"/>
              <a:t>SciSDK</a:t>
            </a:r>
            <a:endParaRPr lang="it-IT" dirty="0"/>
          </a:p>
          <a:p>
            <a:endParaRPr lang="it-IT" dirty="0"/>
          </a:p>
          <a:p>
            <a:r>
              <a:rPr lang="it-IT" i="1" dirty="0" err="1">
                <a:latin typeface="Lucida Console" panose="020B0609040504020204" pitchFamily="49" charset="0"/>
              </a:rPr>
              <a:t>pip</a:t>
            </a:r>
            <a:r>
              <a:rPr lang="it-IT" i="1" dirty="0">
                <a:latin typeface="Lucida Console" panose="020B0609040504020204" pitchFamily="49" charset="0"/>
              </a:rPr>
              <a:t> </a:t>
            </a:r>
            <a:r>
              <a:rPr lang="it-IT" i="1" dirty="0" err="1">
                <a:latin typeface="Lucida Console" panose="020B0609040504020204" pitchFamily="49" charset="0"/>
              </a:rPr>
              <a:t>install</a:t>
            </a:r>
            <a:r>
              <a:rPr lang="it-IT" i="1" dirty="0">
                <a:latin typeface="Lucida Console" panose="020B0609040504020204" pitchFamily="49" charset="0"/>
              </a:rPr>
              <a:t> </a:t>
            </a:r>
            <a:r>
              <a:rPr lang="it-IT" i="1" dirty="0" err="1">
                <a:latin typeface="Lucida Console" panose="020B0609040504020204" pitchFamily="49" charset="0"/>
              </a:rPr>
              <a:t>scisdk</a:t>
            </a:r>
            <a:r>
              <a:rPr lang="it-IT" i="1" dirty="0">
                <a:latin typeface="Lucida Console" panose="020B0609040504020204" pitchFamily="49" charset="0"/>
              </a:rPr>
              <a:t> </a:t>
            </a:r>
          </a:p>
        </p:txBody>
      </p:sp>
    </p:spTree>
    <p:extLst>
      <p:ext uri="{BB962C8B-B14F-4D97-AF65-F5344CB8AC3E}">
        <p14:creationId xmlns:p14="http://schemas.microsoft.com/office/powerpoint/2010/main" val="2387181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6722289" cy="584775"/>
          </a:xfrm>
          <a:prstGeom prst="rect">
            <a:avLst/>
          </a:prstGeom>
          <a:noFill/>
        </p:spPr>
        <p:txBody>
          <a:bodyPr wrap="none" rtlCol="0">
            <a:spAutoFit/>
          </a:bodyPr>
          <a:lstStyle/>
          <a:p>
            <a:r>
              <a:rPr lang="it-IT" sz="3200" dirty="0" err="1"/>
              <a:t>Replace</a:t>
            </a:r>
            <a:r>
              <a:rPr lang="it-IT" sz="3200" dirty="0"/>
              <a:t> modular Electronics with FPGA</a:t>
            </a:r>
          </a:p>
        </p:txBody>
      </p:sp>
      <p:sp>
        <p:nvSpPr>
          <p:cNvPr id="4" name="Rectangle 3">
            <a:extLst>
              <a:ext uri="{FF2B5EF4-FFF2-40B4-BE49-F238E27FC236}">
                <a16:creationId xmlns:a16="http://schemas.microsoft.com/office/drawing/2014/main" id="{4B7D85AA-7BE4-D59C-7B66-C3B40CCB1998}"/>
              </a:ext>
            </a:extLst>
          </p:cNvPr>
          <p:cNvSpPr/>
          <p:nvPr/>
        </p:nvSpPr>
        <p:spPr>
          <a:xfrm>
            <a:off x="1820487" y="1659317"/>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ADC</a:t>
            </a:r>
            <a:endParaRPr lang="it-IT" dirty="0"/>
          </a:p>
        </p:txBody>
      </p:sp>
      <p:sp>
        <p:nvSpPr>
          <p:cNvPr id="17" name="Rectangle 16">
            <a:extLst>
              <a:ext uri="{FF2B5EF4-FFF2-40B4-BE49-F238E27FC236}">
                <a16:creationId xmlns:a16="http://schemas.microsoft.com/office/drawing/2014/main" id="{B9EC2D53-6DBB-B18D-7F76-E2CFA2918545}"/>
              </a:ext>
            </a:extLst>
          </p:cNvPr>
          <p:cNvSpPr/>
          <p:nvPr/>
        </p:nvSpPr>
        <p:spPr>
          <a:xfrm>
            <a:off x="1820487" y="2676240"/>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ADC</a:t>
            </a:r>
            <a:endParaRPr lang="it-IT" dirty="0"/>
          </a:p>
        </p:txBody>
      </p:sp>
      <p:sp>
        <p:nvSpPr>
          <p:cNvPr id="19" name="Rectangle 18">
            <a:extLst>
              <a:ext uri="{FF2B5EF4-FFF2-40B4-BE49-F238E27FC236}">
                <a16:creationId xmlns:a16="http://schemas.microsoft.com/office/drawing/2014/main" id="{8082E7BE-E9E3-A74D-3EE5-F2A6CB5704E6}"/>
              </a:ext>
            </a:extLst>
          </p:cNvPr>
          <p:cNvSpPr/>
          <p:nvPr/>
        </p:nvSpPr>
        <p:spPr>
          <a:xfrm>
            <a:off x="1820487" y="3708816"/>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ADC</a:t>
            </a:r>
            <a:endParaRPr lang="it-IT" dirty="0"/>
          </a:p>
        </p:txBody>
      </p:sp>
      <p:grpSp>
        <p:nvGrpSpPr>
          <p:cNvPr id="5" name="Group 4">
            <a:extLst>
              <a:ext uri="{FF2B5EF4-FFF2-40B4-BE49-F238E27FC236}">
                <a16:creationId xmlns:a16="http://schemas.microsoft.com/office/drawing/2014/main" id="{5A7DFEE5-9BB8-2901-BBA3-A3DFA1C9ED26}"/>
              </a:ext>
            </a:extLst>
          </p:cNvPr>
          <p:cNvGrpSpPr/>
          <p:nvPr/>
        </p:nvGrpSpPr>
        <p:grpSpPr>
          <a:xfrm>
            <a:off x="1309947" y="1734023"/>
            <a:ext cx="244533" cy="249382"/>
            <a:chOff x="1239289" y="1633451"/>
            <a:chExt cx="244533" cy="249382"/>
          </a:xfrm>
        </p:grpSpPr>
        <p:sp>
          <p:nvSpPr>
            <p:cNvPr id="27" name="Ovale 56">
              <a:extLst>
                <a:ext uri="{FF2B5EF4-FFF2-40B4-BE49-F238E27FC236}">
                  <a16:creationId xmlns:a16="http://schemas.microsoft.com/office/drawing/2014/main" id="{EBFE2506-5DD1-A739-7638-96E89E56F69B}"/>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57">
              <a:extLst>
                <a:ext uri="{FF2B5EF4-FFF2-40B4-BE49-F238E27FC236}">
                  <a16:creationId xmlns:a16="http://schemas.microsoft.com/office/drawing/2014/main" id="{661182A0-369C-DA7D-6DF0-66EBFB0DC3AA}"/>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 name="Group 28">
            <a:extLst>
              <a:ext uri="{FF2B5EF4-FFF2-40B4-BE49-F238E27FC236}">
                <a16:creationId xmlns:a16="http://schemas.microsoft.com/office/drawing/2014/main" id="{83D5DA8E-A687-05BE-20F1-E47E863787A8}"/>
              </a:ext>
            </a:extLst>
          </p:cNvPr>
          <p:cNvGrpSpPr/>
          <p:nvPr/>
        </p:nvGrpSpPr>
        <p:grpSpPr>
          <a:xfrm>
            <a:off x="1309383" y="2191223"/>
            <a:ext cx="244533" cy="249382"/>
            <a:chOff x="1239289" y="1633451"/>
            <a:chExt cx="244533" cy="249382"/>
          </a:xfrm>
        </p:grpSpPr>
        <p:sp>
          <p:nvSpPr>
            <p:cNvPr id="30" name="Ovale 56">
              <a:extLst>
                <a:ext uri="{FF2B5EF4-FFF2-40B4-BE49-F238E27FC236}">
                  <a16:creationId xmlns:a16="http://schemas.microsoft.com/office/drawing/2014/main" id="{3ECE5F22-A332-F7B6-8311-E199E5F1A3E7}"/>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57">
              <a:extLst>
                <a:ext uri="{FF2B5EF4-FFF2-40B4-BE49-F238E27FC236}">
                  <a16:creationId xmlns:a16="http://schemas.microsoft.com/office/drawing/2014/main" id="{361D3B13-2CAB-F75F-4D37-07EF66D91FC4}"/>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 name="Group 35">
            <a:extLst>
              <a:ext uri="{FF2B5EF4-FFF2-40B4-BE49-F238E27FC236}">
                <a16:creationId xmlns:a16="http://schemas.microsoft.com/office/drawing/2014/main" id="{A066036C-2B53-02B8-EFAC-FAE6685B67A8}"/>
              </a:ext>
            </a:extLst>
          </p:cNvPr>
          <p:cNvGrpSpPr/>
          <p:nvPr/>
        </p:nvGrpSpPr>
        <p:grpSpPr>
          <a:xfrm>
            <a:off x="1309383" y="2728704"/>
            <a:ext cx="244533" cy="249382"/>
            <a:chOff x="1239289" y="1633451"/>
            <a:chExt cx="244533" cy="249382"/>
          </a:xfrm>
        </p:grpSpPr>
        <p:sp>
          <p:nvSpPr>
            <p:cNvPr id="37" name="Ovale 56">
              <a:extLst>
                <a:ext uri="{FF2B5EF4-FFF2-40B4-BE49-F238E27FC236}">
                  <a16:creationId xmlns:a16="http://schemas.microsoft.com/office/drawing/2014/main" id="{FB066198-12B8-BD41-B268-4102CC2DC45E}"/>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57">
              <a:extLst>
                <a:ext uri="{FF2B5EF4-FFF2-40B4-BE49-F238E27FC236}">
                  <a16:creationId xmlns:a16="http://schemas.microsoft.com/office/drawing/2014/main" id="{4C9B78D9-A60A-8399-A25B-25EBDD3DB893}"/>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oup 38">
            <a:extLst>
              <a:ext uri="{FF2B5EF4-FFF2-40B4-BE49-F238E27FC236}">
                <a16:creationId xmlns:a16="http://schemas.microsoft.com/office/drawing/2014/main" id="{C706923D-808E-8021-2880-4E7E804B087C}"/>
              </a:ext>
            </a:extLst>
          </p:cNvPr>
          <p:cNvGrpSpPr/>
          <p:nvPr/>
        </p:nvGrpSpPr>
        <p:grpSpPr>
          <a:xfrm>
            <a:off x="1308819" y="3185904"/>
            <a:ext cx="244533" cy="249382"/>
            <a:chOff x="1239289" y="1633451"/>
            <a:chExt cx="244533" cy="249382"/>
          </a:xfrm>
        </p:grpSpPr>
        <p:sp>
          <p:nvSpPr>
            <p:cNvPr id="40" name="Ovale 56">
              <a:extLst>
                <a:ext uri="{FF2B5EF4-FFF2-40B4-BE49-F238E27FC236}">
                  <a16:creationId xmlns:a16="http://schemas.microsoft.com/office/drawing/2014/main" id="{A388FE8B-13D1-072D-8463-2D521D328705}"/>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57">
              <a:extLst>
                <a:ext uri="{FF2B5EF4-FFF2-40B4-BE49-F238E27FC236}">
                  <a16:creationId xmlns:a16="http://schemas.microsoft.com/office/drawing/2014/main" id="{CD9C010A-718B-388E-0ED2-EAF7E714E228}"/>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2" name="Group 41">
            <a:extLst>
              <a:ext uri="{FF2B5EF4-FFF2-40B4-BE49-F238E27FC236}">
                <a16:creationId xmlns:a16="http://schemas.microsoft.com/office/drawing/2014/main" id="{0AD315A1-1543-5E30-23E0-F5C86C083B17}"/>
              </a:ext>
            </a:extLst>
          </p:cNvPr>
          <p:cNvGrpSpPr/>
          <p:nvPr/>
        </p:nvGrpSpPr>
        <p:grpSpPr>
          <a:xfrm>
            <a:off x="1308819" y="3777602"/>
            <a:ext cx="244533" cy="249382"/>
            <a:chOff x="1239289" y="1633451"/>
            <a:chExt cx="244533" cy="249382"/>
          </a:xfrm>
        </p:grpSpPr>
        <p:sp>
          <p:nvSpPr>
            <p:cNvPr id="43" name="Ovale 56">
              <a:extLst>
                <a:ext uri="{FF2B5EF4-FFF2-40B4-BE49-F238E27FC236}">
                  <a16:creationId xmlns:a16="http://schemas.microsoft.com/office/drawing/2014/main" id="{2D5EEA0B-FCF8-85ED-64EC-D3B9290F6B0E}"/>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57">
              <a:extLst>
                <a:ext uri="{FF2B5EF4-FFF2-40B4-BE49-F238E27FC236}">
                  <a16:creationId xmlns:a16="http://schemas.microsoft.com/office/drawing/2014/main" id="{3EB3A838-23A6-02F6-22D2-51E6C62B3B42}"/>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 name="Group 44">
            <a:extLst>
              <a:ext uri="{FF2B5EF4-FFF2-40B4-BE49-F238E27FC236}">
                <a16:creationId xmlns:a16="http://schemas.microsoft.com/office/drawing/2014/main" id="{931C8F55-B696-8C56-3C19-553427BA8E9F}"/>
              </a:ext>
            </a:extLst>
          </p:cNvPr>
          <p:cNvGrpSpPr/>
          <p:nvPr/>
        </p:nvGrpSpPr>
        <p:grpSpPr>
          <a:xfrm>
            <a:off x="1308255" y="4234802"/>
            <a:ext cx="244533" cy="249382"/>
            <a:chOff x="1239289" y="1633451"/>
            <a:chExt cx="244533" cy="249382"/>
          </a:xfrm>
        </p:grpSpPr>
        <p:sp>
          <p:nvSpPr>
            <p:cNvPr id="46" name="Ovale 56">
              <a:extLst>
                <a:ext uri="{FF2B5EF4-FFF2-40B4-BE49-F238E27FC236}">
                  <a16:creationId xmlns:a16="http://schemas.microsoft.com/office/drawing/2014/main" id="{8752FFA5-CED9-F7C3-1F88-4383734F00F2}"/>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57">
              <a:extLst>
                <a:ext uri="{FF2B5EF4-FFF2-40B4-BE49-F238E27FC236}">
                  <a16:creationId xmlns:a16="http://schemas.microsoft.com/office/drawing/2014/main" id="{4FDE53AA-3779-CE8F-C3FD-8233448F0405}"/>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 name="Group 47">
            <a:extLst>
              <a:ext uri="{FF2B5EF4-FFF2-40B4-BE49-F238E27FC236}">
                <a16:creationId xmlns:a16="http://schemas.microsoft.com/office/drawing/2014/main" id="{0CB520B6-5A70-E745-9A62-8456B0CDEFB9}"/>
              </a:ext>
            </a:extLst>
          </p:cNvPr>
          <p:cNvGrpSpPr/>
          <p:nvPr/>
        </p:nvGrpSpPr>
        <p:grpSpPr>
          <a:xfrm>
            <a:off x="3461558" y="5387740"/>
            <a:ext cx="244533" cy="249382"/>
            <a:chOff x="1239289" y="1633451"/>
            <a:chExt cx="244533" cy="249382"/>
          </a:xfrm>
        </p:grpSpPr>
        <p:sp>
          <p:nvSpPr>
            <p:cNvPr id="49" name="Ovale 56">
              <a:extLst>
                <a:ext uri="{FF2B5EF4-FFF2-40B4-BE49-F238E27FC236}">
                  <a16:creationId xmlns:a16="http://schemas.microsoft.com/office/drawing/2014/main" id="{AC79EA2D-BD53-1AAE-16D2-ED1A1703CFCD}"/>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57">
              <a:extLst>
                <a:ext uri="{FF2B5EF4-FFF2-40B4-BE49-F238E27FC236}">
                  <a16:creationId xmlns:a16="http://schemas.microsoft.com/office/drawing/2014/main" id="{2F8A5352-9724-1601-6E67-899F67CB640B}"/>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 name="Group 50">
            <a:extLst>
              <a:ext uri="{FF2B5EF4-FFF2-40B4-BE49-F238E27FC236}">
                <a16:creationId xmlns:a16="http://schemas.microsoft.com/office/drawing/2014/main" id="{E76FEB6B-51F2-A0D1-3DF6-1019177A7698}"/>
              </a:ext>
            </a:extLst>
          </p:cNvPr>
          <p:cNvGrpSpPr/>
          <p:nvPr/>
        </p:nvGrpSpPr>
        <p:grpSpPr>
          <a:xfrm>
            <a:off x="4044552" y="5385964"/>
            <a:ext cx="244533" cy="249382"/>
            <a:chOff x="1239289" y="1633451"/>
            <a:chExt cx="244533" cy="249382"/>
          </a:xfrm>
        </p:grpSpPr>
        <p:sp>
          <p:nvSpPr>
            <p:cNvPr id="52" name="Ovale 56">
              <a:extLst>
                <a:ext uri="{FF2B5EF4-FFF2-40B4-BE49-F238E27FC236}">
                  <a16:creationId xmlns:a16="http://schemas.microsoft.com/office/drawing/2014/main" id="{F222F7C5-3F8E-A3B0-E91D-906B59906256}"/>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7">
              <a:extLst>
                <a:ext uri="{FF2B5EF4-FFF2-40B4-BE49-F238E27FC236}">
                  <a16:creationId xmlns:a16="http://schemas.microsoft.com/office/drawing/2014/main" id="{F8E41C7A-E421-4A7E-46E2-6B3C2F48222F}"/>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 name="Group 53">
            <a:extLst>
              <a:ext uri="{FF2B5EF4-FFF2-40B4-BE49-F238E27FC236}">
                <a16:creationId xmlns:a16="http://schemas.microsoft.com/office/drawing/2014/main" id="{9492F0EF-BBA3-2A79-EF9E-0E7B36B0A1B2}"/>
              </a:ext>
            </a:extLst>
          </p:cNvPr>
          <p:cNvGrpSpPr/>
          <p:nvPr/>
        </p:nvGrpSpPr>
        <p:grpSpPr>
          <a:xfrm>
            <a:off x="4627547" y="5387740"/>
            <a:ext cx="244533" cy="249382"/>
            <a:chOff x="1239289" y="1633451"/>
            <a:chExt cx="244533" cy="249382"/>
          </a:xfrm>
        </p:grpSpPr>
        <p:sp>
          <p:nvSpPr>
            <p:cNvPr id="55" name="Ovale 56">
              <a:extLst>
                <a:ext uri="{FF2B5EF4-FFF2-40B4-BE49-F238E27FC236}">
                  <a16:creationId xmlns:a16="http://schemas.microsoft.com/office/drawing/2014/main" id="{634E3BEA-C21D-BB84-2860-8145163F576F}"/>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7">
              <a:extLst>
                <a:ext uri="{FF2B5EF4-FFF2-40B4-BE49-F238E27FC236}">
                  <a16:creationId xmlns:a16="http://schemas.microsoft.com/office/drawing/2014/main" id="{DCA48BB7-DF85-7B18-3BCA-47081693A2AF}"/>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oup 8">
            <a:extLst>
              <a:ext uri="{FF2B5EF4-FFF2-40B4-BE49-F238E27FC236}">
                <a16:creationId xmlns:a16="http://schemas.microsoft.com/office/drawing/2014/main" id="{903C288D-1101-0AED-0A7C-D58EB5AC1A65}"/>
              </a:ext>
            </a:extLst>
          </p:cNvPr>
          <p:cNvGrpSpPr/>
          <p:nvPr/>
        </p:nvGrpSpPr>
        <p:grpSpPr>
          <a:xfrm>
            <a:off x="3392068" y="4857682"/>
            <a:ext cx="382385" cy="359886"/>
            <a:chOff x="5241175" y="3807229"/>
            <a:chExt cx="1060704" cy="914400"/>
          </a:xfrm>
          <a:solidFill>
            <a:srgbClr val="C00000"/>
          </a:solidFill>
        </p:grpSpPr>
        <p:sp>
          <p:nvSpPr>
            <p:cNvPr id="6" name="Isosceles Triangle 5">
              <a:extLst>
                <a:ext uri="{FF2B5EF4-FFF2-40B4-BE49-F238E27FC236}">
                  <a16:creationId xmlns:a16="http://schemas.microsoft.com/office/drawing/2014/main" id="{FE033CEF-F8CC-31F3-BFB8-5F40B218B94A}"/>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ctor: Elbow 7">
              <a:extLst>
                <a:ext uri="{FF2B5EF4-FFF2-40B4-BE49-F238E27FC236}">
                  <a16:creationId xmlns:a16="http://schemas.microsoft.com/office/drawing/2014/main" id="{472CC3E1-0F1B-457C-D9BC-D2D900D5D80E}"/>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0A5C7190-8439-02AC-41D6-B23C3C39C7E9}"/>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76D9966-025E-57B7-8590-B57CFD1776EC}"/>
              </a:ext>
            </a:extLst>
          </p:cNvPr>
          <p:cNvGrpSpPr/>
          <p:nvPr/>
        </p:nvGrpSpPr>
        <p:grpSpPr>
          <a:xfrm>
            <a:off x="3975062" y="4853340"/>
            <a:ext cx="382385" cy="359886"/>
            <a:chOff x="5241175" y="3807229"/>
            <a:chExt cx="1060704" cy="914400"/>
          </a:xfrm>
          <a:solidFill>
            <a:srgbClr val="C00000"/>
          </a:solidFill>
        </p:grpSpPr>
        <p:sp>
          <p:nvSpPr>
            <p:cNvPr id="59" name="Isosceles Triangle 58">
              <a:extLst>
                <a:ext uri="{FF2B5EF4-FFF2-40B4-BE49-F238E27FC236}">
                  <a16:creationId xmlns:a16="http://schemas.microsoft.com/office/drawing/2014/main" id="{18F27BB4-3422-75BE-6D98-16E493287FC2}"/>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0" name="Connector: Elbow 59">
              <a:extLst>
                <a:ext uri="{FF2B5EF4-FFF2-40B4-BE49-F238E27FC236}">
                  <a16:creationId xmlns:a16="http://schemas.microsoft.com/office/drawing/2014/main" id="{5FF6CF65-E4C2-CEF0-584D-87A45C41AEF0}"/>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6C005568-A93A-1C5F-569D-73B82666EA08}"/>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90EAD4E0-DE61-4420-BAB5-2697626A8048}"/>
              </a:ext>
            </a:extLst>
          </p:cNvPr>
          <p:cNvGrpSpPr/>
          <p:nvPr/>
        </p:nvGrpSpPr>
        <p:grpSpPr>
          <a:xfrm>
            <a:off x="4558057" y="4853340"/>
            <a:ext cx="382385" cy="359886"/>
            <a:chOff x="5241175" y="3807229"/>
            <a:chExt cx="1060704" cy="914400"/>
          </a:xfrm>
          <a:solidFill>
            <a:srgbClr val="C00000"/>
          </a:solidFill>
        </p:grpSpPr>
        <p:sp>
          <p:nvSpPr>
            <p:cNvPr id="63" name="Isosceles Triangle 62">
              <a:extLst>
                <a:ext uri="{FF2B5EF4-FFF2-40B4-BE49-F238E27FC236}">
                  <a16:creationId xmlns:a16="http://schemas.microsoft.com/office/drawing/2014/main" id="{C87760AF-D0E1-4A94-64CC-AC43624383E1}"/>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4" name="Connector: Elbow 63">
              <a:extLst>
                <a:ext uri="{FF2B5EF4-FFF2-40B4-BE49-F238E27FC236}">
                  <a16:creationId xmlns:a16="http://schemas.microsoft.com/office/drawing/2014/main" id="{1999C85B-B752-569F-2F50-123EE622693F}"/>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3607B3A3-9AB8-5C19-1A17-D5AB2678387E}"/>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D5A685B-EA45-3826-3A4A-8C2E308545F3}"/>
              </a:ext>
            </a:extLst>
          </p:cNvPr>
          <p:cNvGrpSpPr/>
          <p:nvPr/>
        </p:nvGrpSpPr>
        <p:grpSpPr>
          <a:xfrm>
            <a:off x="5280031" y="5387740"/>
            <a:ext cx="244533" cy="249382"/>
            <a:chOff x="1239289" y="1633451"/>
            <a:chExt cx="244533" cy="249382"/>
          </a:xfrm>
        </p:grpSpPr>
        <p:sp>
          <p:nvSpPr>
            <p:cNvPr id="67" name="Ovale 56">
              <a:extLst>
                <a:ext uri="{FF2B5EF4-FFF2-40B4-BE49-F238E27FC236}">
                  <a16:creationId xmlns:a16="http://schemas.microsoft.com/office/drawing/2014/main" id="{80BEF81B-F9E3-110E-180F-5863580AE4AF}"/>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57">
              <a:extLst>
                <a:ext uri="{FF2B5EF4-FFF2-40B4-BE49-F238E27FC236}">
                  <a16:creationId xmlns:a16="http://schemas.microsoft.com/office/drawing/2014/main" id="{BF1D21E1-5598-BE52-2418-A5A0CF872358}"/>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9" name="Group 68">
            <a:extLst>
              <a:ext uri="{FF2B5EF4-FFF2-40B4-BE49-F238E27FC236}">
                <a16:creationId xmlns:a16="http://schemas.microsoft.com/office/drawing/2014/main" id="{17E9B328-A8D8-B141-B8B4-9D7AF76A716A}"/>
              </a:ext>
            </a:extLst>
          </p:cNvPr>
          <p:cNvGrpSpPr/>
          <p:nvPr/>
        </p:nvGrpSpPr>
        <p:grpSpPr>
          <a:xfrm>
            <a:off x="5863025" y="5385964"/>
            <a:ext cx="244533" cy="249382"/>
            <a:chOff x="1239289" y="1633451"/>
            <a:chExt cx="244533" cy="249382"/>
          </a:xfrm>
        </p:grpSpPr>
        <p:sp>
          <p:nvSpPr>
            <p:cNvPr id="70" name="Ovale 56">
              <a:extLst>
                <a:ext uri="{FF2B5EF4-FFF2-40B4-BE49-F238E27FC236}">
                  <a16:creationId xmlns:a16="http://schemas.microsoft.com/office/drawing/2014/main" id="{6FE2DFD2-0BE7-BE02-62AD-0F07313C8B35}"/>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57">
              <a:extLst>
                <a:ext uri="{FF2B5EF4-FFF2-40B4-BE49-F238E27FC236}">
                  <a16:creationId xmlns:a16="http://schemas.microsoft.com/office/drawing/2014/main" id="{B0075CEB-941A-3CA2-BB12-523377411493}"/>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 name="Group 71">
            <a:extLst>
              <a:ext uri="{FF2B5EF4-FFF2-40B4-BE49-F238E27FC236}">
                <a16:creationId xmlns:a16="http://schemas.microsoft.com/office/drawing/2014/main" id="{4889AB9B-EC18-2FD4-0780-64E02B3DFCFE}"/>
              </a:ext>
            </a:extLst>
          </p:cNvPr>
          <p:cNvGrpSpPr/>
          <p:nvPr/>
        </p:nvGrpSpPr>
        <p:grpSpPr>
          <a:xfrm>
            <a:off x="6446020" y="5387740"/>
            <a:ext cx="244533" cy="249382"/>
            <a:chOff x="1239289" y="1633451"/>
            <a:chExt cx="244533" cy="249382"/>
          </a:xfrm>
        </p:grpSpPr>
        <p:sp>
          <p:nvSpPr>
            <p:cNvPr id="73" name="Ovale 56">
              <a:extLst>
                <a:ext uri="{FF2B5EF4-FFF2-40B4-BE49-F238E27FC236}">
                  <a16:creationId xmlns:a16="http://schemas.microsoft.com/office/drawing/2014/main" id="{7FA45B00-1630-EB91-084A-927D59FE532B}"/>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57">
              <a:extLst>
                <a:ext uri="{FF2B5EF4-FFF2-40B4-BE49-F238E27FC236}">
                  <a16:creationId xmlns:a16="http://schemas.microsoft.com/office/drawing/2014/main" id="{5A73B772-1DCE-2F99-2C61-0AAC83764CD7}"/>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5" name="Group 74">
            <a:extLst>
              <a:ext uri="{FF2B5EF4-FFF2-40B4-BE49-F238E27FC236}">
                <a16:creationId xmlns:a16="http://schemas.microsoft.com/office/drawing/2014/main" id="{FFBA719D-6EFC-1EA9-0589-C631EFBEA113}"/>
              </a:ext>
            </a:extLst>
          </p:cNvPr>
          <p:cNvGrpSpPr/>
          <p:nvPr/>
        </p:nvGrpSpPr>
        <p:grpSpPr>
          <a:xfrm>
            <a:off x="5210541" y="4857682"/>
            <a:ext cx="382385" cy="359886"/>
            <a:chOff x="5241175" y="3807229"/>
            <a:chExt cx="1060704" cy="914400"/>
          </a:xfrm>
          <a:solidFill>
            <a:srgbClr val="C00000"/>
          </a:solidFill>
        </p:grpSpPr>
        <p:sp>
          <p:nvSpPr>
            <p:cNvPr id="76" name="Isosceles Triangle 75">
              <a:extLst>
                <a:ext uri="{FF2B5EF4-FFF2-40B4-BE49-F238E27FC236}">
                  <a16:creationId xmlns:a16="http://schemas.microsoft.com/office/drawing/2014/main" id="{5A43E7E9-264E-965E-D6A7-87D54936E9D0}"/>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7" name="Connector: Elbow 76">
              <a:extLst>
                <a:ext uri="{FF2B5EF4-FFF2-40B4-BE49-F238E27FC236}">
                  <a16:creationId xmlns:a16="http://schemas.microsoft.com/office/drawing/2014/main" id="{F5BF0833-7543-B2F1-2A79-8B836AACDEAF}"/>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7464B511-2A0E-FA38-1818-852F290FE310}"/>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2A461839-1263-95E5-266C-5EE1786049E2}"/>
              </a:ext>
            </a:extLst>
          </p:cNvPr>
          <p:cNvGrpSpPr/>
          <p:nvPr/>
        </p:nvGrpSpPr>
        <p:grpSpPr>
          <a:xfrm>
            <a:off x="5793535" y="4853340"/>
            <a:ext cx="382385" cy="359886"/>
            <a:chOff x="5241175" y="3807229"/>
            <a:chExt cx="1060704" cy="914400"/>
          </a:xfrm>
          <a:solidFill>
            <a:srgbClr val="C00000"/>
          </a:solidFill>
        </p:grpSpPr>
        <p:sp>
          <p:nvSpPr>
            <p:cNvPr id="80" name="Isosceles Triangle 79">
              <a:extLst>
                <a:ext uri="{FF2B5EF4-FFF2-40B4-BE49-F238E27FC236}">
                  <a16:creationId xmlns:a16="http://schemas.microsoft.com/office/drawing/2014/main" id="{35902552-FB83-8F09-3A1F-C9AC2F60DF7C}"/>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1" name="Connector: Elbow 80">
              <a:extLst>
                <a:ext uri="{FF2B5EF4-FFF2-40B4-BE49-F238E27FC236}">
                  <a16:creationId xmlns:a16="http://schemas.microsoft.com/office/drawing/2014/main" id="{B331C32A-9F50-E4A0-D787-5EBE94F4A6C9}"/>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65EE6007-DC9C-2844-061E-D8DFEA58FBEE}"/>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11BB6DAA-CC52-5E92-9BBE-87AA11F5030F}"/>
              </a:ext>
            </a:extLst>
          </p:cNvPr>
          <p:cNvGrpSpPr/>
          <p:nvPr/>
        </p:nvGrpSpPr>
        <p:grpSpPr>
          <a:xfrm>
            <a:off x="6376530" y="4853340"/>
            <a:ext cx="382385" cy="359886"/>
            <a:chOff x="5241175" y="3807229"/>
            <a:chExt cx="1060704" cy="914400"/>
          </a:xfrm>
          <a:solidFill>
            <a:srgbClr val="C00000"/>
          </a:solidFill>
        </p:grpSpPr>
        <p:sp>
          <p:nvSpPr>
            <p:cNvPr id="84" name="Isosceles Triangle 83">
              <a:extLst>
                <a:ext uri="{FF2B5EF4-FFF2-40B4-BE49-F238E27FC236}">
                  <a16:creationId xmlns:a16="http://schemas.microsoft.com/office/drawing/2014/main" id="{57BA194D-95D3-DD6B-C0E3-2CC75FF14F17}"/>
                </a:ext>
              </a:extLst>
            </p:cNvPr>
            <p:cNvSpPr/>
            <p:nvPr/>
          </p:nvSpPr>
          <p:spPr>
            <a:xfrm>
              <a:off x="5241175" y="3807229"/>
              <a:ext cx="1060704" cy="914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5" name="Connector: Elbow 84">
              <a:extLst>
                <a:ext uri="{FF2B5EF4-FFF2-40B4-BE49-F238E27FC236}">
                  <a16:creationId xmlns:a16="http://schemas.microsoft.com/office/drawing/2014/main" id="{97B4EC7B-BDEA-899E-7A47-2AF8582AD1F9}"/>
                </a:ext>
              </a:extLst>
            </p:cNvPr>
            <p:cNvCxnSpPr/>
            <p:nvPr/>
          </p:nvCxnSpPr>
          <p:spPr>
            <a:xfrm rot="5400000" flipH="1" flipV="1">
              <a:off x="5477884" y="4253843"/>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C8CEAE5B-F9D4-C767-7F5C-E0170B0919A2}"/>
                </a:ext>
              </a:extLst>
            </p:cNvPr>
            <p:cNvCxnSpPr/>
            <p:nvPr/>
          </p:nvCxnSpPr>
          <p:spPr>
            <a:xfrm rot="5400000" flipH="1" flipV="1">
              <a:off x="5477884" y="4292285"/>
              <a:ext cx="477630" cy="304174"/>
            </a:xfrm>
            <a:prstGeom prst="bentConnector3">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253FB185-53DC-FEF1-B8E1-36B00C7C2FBF}"/>
              </a:ext>
            </a:extLst>
          </p:cNvPr>
          <p:cNvCxnSpPr>
            <a:stCxn id="49" idx="0"/>
            <a:endCxn id="6" idx="3"/>
          </p:cNvCxnSpPr>
          <p:nvPr/>
        </p:nvCxnSpPr>
        <p:spPr>
          <a:xfrm flipH="1" flipV="1">
            <a:off x="3583261" y="5217568"/>
            <a:ext cx="564" cy="170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E48AD6-FA35-C281-AE0D-E2820DD226C0}"/>
              </a:ext>
            </a:extLst>
          </p:cNvPr>
          <p:cNvCxnSpPr>
            <a:stCxn id="52" idx="0"/>
            <a:endCxn id="59" idx="3"/>
          </p:cNvCxnSpPr>
          <p:nvPr/>
        </p:nvCxnSpPr>
        <p:spPr>
          <a:xfrm flipH="1" flipV="1">
            <a:off x="4166255" y="5213226"/>
            <a:ext cx="564" cy="172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529E1D-8BC8-8C46-F2EE-A31327D9568A}"/>
              </a:ext>
            </a:extLst>
          </p:cNvPr>
          <p:cNvCxnSpPr>
            <a:stCxn id="55" idx="0"/>
            <a:endCxn id="63" idx="3"/>
          </p:cNvCxnSpPr>
          <p:nvPr/>
        </p:nvCxnSpPr>
        <p:spPr>
          <a:xfrm flipH="1" flipV="1">
            <a:off x="4749250" y="5213226"/>
            <a:ext cx="564" cy="174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18B4C93-5B89-3E18-EB49-6477CEDE4F91}"/>
              </a:ext>
            </a:extLst>
          </p:cNvPr>
          <p:cNvCxnSpPr>
            <a:stCxn id="67" idx="0"/>
            <a:endCxn id="76" idx="3"/>
          </p:cNvCxnSpPr>
          <p:nvPr/>
        </p:nvCxnSpPr>
        <p:spPr>
          <a:xfrm flipH="1" flipV="1">
            <a:off x="5401734" y="5217568"/>
            <a:ext cx="564" cy="170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486FED6-4C82-49A2-11F2-0757C0588034}"/>
              </a:ext>
            </a:extLst>
          </p:cNvPr>
          <p:cNvCxnSpPr>
            <a:stCxn id="70" idx="0"/>
            <a:endCxn id="80" idx="3"/>
          </p:cNvCxnSpPr>
          <p:nvPr/>
        </p:nvCxnSpPr>
        <p:spPr>
          <a:xfrm flipH="1" flipV="1">
            <a:off x="5984728" y="5213226"/>
            <a:ext cx="564" cy="172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4423236-2483-430C-20BC-6530F9B9A4A4}"/>
              </a:ext>
            </a:extLst>
          </p:cNvPr>
          <p:cNvCxnSpPr>
            <a:stCxn id="73" idx="0"/>
            <a:endCxn id="84" idx="3"/>
          </p:cNvCxnSpPr>
          <p:nvPr/>
        </p:nvCxnSpPr>
        <p:spPr>
          <a:xfrm flipH="1" flipV="1">
            <a:off x="6567723" y="5213226"/>
            <a:ext cx="564" cy="174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4061F7CC-3C4C-1CCC-7961-E44C799771FB}"/>
              </a:ext>
            </a:extLst>
          </p:cNvPr>
          <p:cNvSpPr/>
          <p:nvPr/>
        </p:nvSpPr>
        <p:spPr>
          <a:xfrm>
            <a:off x="3354184" y="1640432"/>
            <a:ext cx="3528753" cy="2897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8" name="Straight Arrow Connector 97">
            <a:extLst>
              <a:ext uri="{FF2B5EF4-FFF2-40B4-BE49-F238E27FC236}">
                <a16:creationId xmlns:a16="http://schemas.microsoft.com/office/drawing/2014/main" id="{23D15CE2-1FF2-446B-94E3-5A6E131379E2}"/>
              </a:ext>
            </a:extLst>
          </p:cNvPr>
          <p:cNvCxnSpPr/>
          <p:nvPr/>
        </p:nvCxnSpPr>
        <p:spPr>
          <a:xfrm>
            <a:off x="1552788" y="1866207"/>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60216C3A-9BCF-B955-ECA8-6201ACAF6319}"/>
              </a:ext>
            </a:extLst>
          </p:cNvPr>
          <p:cNvCxnSpPr/>
          <p:nvPr/>
        </p:nvCxnSpPr>
        <p:spPr>
          <a:xfrm>
            <a:off x="1552788" y="2322022"/>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02C8D94-7F3E-109B-576D-758F9E181EF7}"/>
              </a:ext>
            </a:extLst>
          </p:cNvPr>
          <p:cNvCxnSpPr/>
          <p:nvPr/>
        </p:nvCxnSpPr>
        <p:spPr>
          <a:xfrm>
            <a:off x="1552788" y="2862348"/>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74AAFFAF-14FD-161E-FEBC-D8FA8C0C8248}"/>
              </a:ext>
            </a:extLst>
          </p:cNvPr>
          <p:cNvCxnSpPr/>
          <p:nvPr/>
        </p:nvCxnSpPr>
        <p:spPr>
          <a:xfrm>
            <a:off x="1552788" y="3318163"/>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6B7F856D-D1C8-C475-2A26-FF6F86A99F7C}"/>
              </a:ext>
            </a:extLst>
          </p:cNvPr>
          <p:cNvCxnSpPr/>
          <p:nvPr/>
        </p:nvCxnSpPr>
        <p:spPr>
          <a:xfrm>
            <a:off x="1552788" y="3905596"/>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CEE10A0-EDAF-0D63-F5BE-20D46A8AC6AC}"/>
              </a:ext>
            </a:extLst>
          </p:cNvPr>
          <p:cNvCxnSpPr/>
          <p:nvPr/>
        </p:nvCxnSpPr>
        <p:spPr>
          <a:xfrm>
            <a:off x="1552788" y="4361411"/>
            <a:ext cx="26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Cloud 98">
            <a:extLst>
              <a:ext uri="{FF2B5EF4-FFF2-40B4-BE49-F238E27FC236}">
                <a16:creationId xmlns:a16="http://schemas.microsoft.com/office/drawing/2014/main" id="{7FC7D855-4341-E058-6E29-EA6FBAA5EBAA}"/>
              </a:ext>
            </a:extLst>
          </p:cNvPr>
          <p:cNvSpPr/>
          <p:nvPr/>
        </p:nvSpPr>
        <p:spPr>
          <a:xfrm>
            <a:off x="3975062" y="2420175"/>
            <a:ext cx="2366406" cy="145326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ysClr val="windowText" lastClr="000000"/>
                </a:solidFill>
              </a:rPr>
              <a:t>CUSTOM FIRMWARE</a:t>
            </a:r>
            <a:endParaRPr lang="it-IT" dirty="0">
              <a:solidFill>
                <a:sysClr val="windowText" lastClr="000000"/>
              </a:solidFill>
            </a:endParaRPr>
          </a:p>
        </p:txBody>
      </p:sp>
      <p:sp>
        <p:nvSpPr>
          <p:cNvPr id="100" name="Arrow: Right 99">
            <a:extLst>
              <a:ext uri="{FF2B5EF4-FFF2-40B4-BE49-F238E27FC236}">
                <a16:creationId xmlns:a16="http://schemas.microsoft.com/office/drawing/2014/main" id="{1E890A27-F925-4D23-AB9E-32494FA1089A}"/>
              </a:ext>
            </a:extLst>
          </p:cNvPr>
          <p:cNvSpPr/>
          <p:nvPr/>
        </p:nvSpPr>
        <p:spPr>
          <a:xfrm>
            <a:off x="2734887" y="2097805"/>
            <a:ext cx="619297" cy="224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Arrow: Right 108">
            <a:extLst>
              <a:ext uri="{FF2B5EF4-FFF2-40B4-BE49-F238E27FC236}">
                <a16:creationId xmlns:a16="http://schemas.microsoft.com/office/drawing/2014/main" id="{34092DDF-1DAD-D9CC-6864-90D69DD27B7F}"/>
              </a:ext>
            </a:extLst>
          </p:cNvPr>
          <p:cNvSpPr/>
          <p:nvPr/>
        </p:nvSpPr>
        <p:spPr>
          <a:xfrm>
            <a:off x="2734097" y="3073540"/>
            <a:ext cx="619297" cy="224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Arrow: Right 109">
            <a:extLst>
              <a:ext uri="{FF2B5EF4-FFF2-40B4-BE49-F238E27FC236}">
                <a16:creationId xmlns:a16="http://schemas.microsoft.com/office/drawing/2014/main" id="{1F52676B-C449-7C9E-1DFA-4E3919A81461}"/>
              </a:ext>
            </a:extLst>
          </p:cNvPr>
          <p:cNvSpPr/>
          <p:nvPr/>
        </p:nvSpPr>
        <p:spPr>
          <a:xfrm>
            <a:off x="2734096" y="4026984"/>
            <a:ext cx="619297" cy="224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TextBox 100">
            <a:extLst>
              <a:ext uri="{FF2B5EF4-FFF2-40B4-BE49-F238E27FC236}">
                <a16:creationId xmlns:a16="http://schemas.microsoft.com/office/drawing/2014/main" id="{DAF20CFF-900C-46C4-A03C-7FEEE0758EA3}"/>
              </a:ext>
            </a:extLst>
          </p:cNvPr>
          <p:cNvSpPr txBox="1"/>
          <p:nvPr/>
        </p:nvSpPr>
        <p:spPr>
          <a:xfrm>
            <a:off x="4733858" y="1682061"/>
            <a:ext cx="688009" cy="369332"/>
          </a:xfrm>
          <a:prstGeom prst="rect">
            <a:avLst/>
          </a:prstGeom>
          <a:noFill/>
        </p:spPr>
        <p:txBody>
          <a:bodyPr wrap="none" rtlCol="0">
            <a:spAutoFit/>
          </a:bodyPr>
          <a:lstStyle/>
          <a:p>
            <a:r>
              <a:rPr lang="en-US" dirty="0"/>
              <a:t>FPGA</a:t>
            </a:r>
            <a:endParaRPr lang="it-IT" dirty="0"/>
          </a:p>
        </p:txBody>
      </p:sp>
      <p:sp>
        <p:nvSpPr>
          <p:cNvPr id="112" name="Arrow: Right 111">
            <a:extLst>
              <a:ext uri="{FF2B5EF4-FFF2-40B4-BE49-F238E27FC236}">
                <a16:creationId xmlns:a16="http://schemas.microsoft.com/office/drawing/2014/main" id="{93DD88EC-F65B-19CA-59B5-68C761F67368}"/>
              </a:ext>
            </a:extLst>
          </p:cNvPr>
          <p:cNvSpPr/>
          <p:nvPr/>
        </p:nvSpPr>
        <p:spPr>
          <a:xfrm>
            <a:off x="6882937" y="1853603"/>
            <a:ext cx="619297" cy="224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TextBox 106">
            <a:extLst>
              <a:ext uri="{FF2B5EF4-FFF2-40B4-BE49-F238E27FC236}">
                <a16:creationId xmlns:a16="http://schemas.microsoft.com/office/drawing/2014/main" id="{36B25787-C066-D003-6503-A036B08B5E84}"/>
              </a:ext>
            </a:extLst>
          </p:cNvPr>
          <p:cNvSpPr txBox="1"/>
          <p:nvPr/>
        </p:nvSpPr>
        <p:spPr>
          <a:xfrm>
            <a:off x="7474927" y="1746270"/>
            <a:ext cx="1575368" cy="369332"/>
          </a:xfrm>
          <a:prstGeom prst="rect">
            <a:avLst/>
          </a:prstGeom>
          <a:noFill/>
        </p:spPr>
        <p:txBody>
          <a:bodyPr wrap="none" rtlCol="0">
            <a:spAutoFit/>
          </a:bodyPr>
          <a:lstStyle/>
          <a:p>
            <a:r>
              <a:rPr lang="en-US" dirty="0"/>
              <a:t>Ethernet / USB</a:t>
            </a:r>
            <a:endParaRPr lang="it-IT" dirty="0"/>
          </a:p>
        </p:txBody>
      </p:sp>
      <p:cxnSp>
        <p:nvCxnSpPr>
          <p:cNvPr id="111" name="Straight Arrow Connector 110">
            <a:extLst>
              <a:ext uri="{FF2B5EF4-FFF2-40B4-BE49-F238E27FC236}">
                <a16:creationId xmlns:a16="http://schemas.microsoft.com/office/drawing/2014/main" id="{4BE0CCB2-1E75-01A9-F844-ACD28467F88C}"/>
              </a:ext>
            </a:extLst>
          </p:cNvPr>
          <p:cNvCxnSpPr>
            <a:stCxn id="6" idx="0"/>
          </p:cNvCxnSpPr>
          <p:nvPr/>
        </p:nvCxnSpPr>
        <p:spPr>
          <a:xfrm flipH="1" flipV="1">
            <a:off x="3583260" y="4537959"/>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D1E1136-4B13-2C76-01FF-2A83FD165393}"/>
              </a:ext>
            </a:extLst>
          </p:cNvPr>
          <p:cNvCxnSpPr/>
          <p:nvPr/>
        </p:nvCxnSpPr>
        <p:spPr>
          <a:xfrm flipH="1" flipV="1">
            <a:off x="4168539" y="4535788"/>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D84E080-48F2-BE11-EC23-10356E22785D}"/>
              </a:ext>
            </a:extLst>
          </p:cNvPr>
          <p:cNvCxnSpPr/>
          <p:nvPr/>
        </p:nvCxnSpPr>
        <p:spPr>
          <a:xfrm flipH="1" flipV="1">
            <a:off x="4749249" y="4526052"/>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05BF6CE8-4F9E-00A2-5935-6E3F577A4BB2}"/>
              </a:ext>
            </a:extLst>
          </p:cNvPr>
          <p:cNvCxnSpPr/>
          <p:nvPr/>
        </p:nvCxnSpPr>
        <p:spPr>
          <a:xfrm flipH="1" flipV="1">
            <a:off x="5401020" y="4544540"/>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43FCC43-B601-A0E8-8924-9E0D972C2F75}"/>
              </a:ext>
            </a:extLst>
          </p:cNvPr>
          <p:cNvCxnSpPr/>
          <p:nvPr/>
        </p:nvCxnSpPr>
        <p:spPr>
          <a:xfrm flipH="1" flipV="1">
            <a:off x="5981730" y="4528168"/>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2CC71DEE-80B1-20AE-3D4C-18CCD76704C7}"/>
              </a:ext>
            </a:extLst>
          </p:cNvPr>
          <p:cNvCxnSpPr/>
          <p:nvPr/>
        </p:nvCxnSpPr>
        <p:spPr>
          <a:xfrm flipH="1" flipV="1">
            <a:off x="6562440" y="4526051"/>
            <a:ext cx="1" cy="319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140F5B7D-7D07-F005-8773-49764E8B20DE}"/>
              </a:ext>
            </a:extLst>
          </p:cNvPr>
          <p:cNvGrpSpPr/>
          <p:nvPr/>
        </p:nvGrpSpPr>
        <p:grpSpPr>
          <a:xfrm>
            <a:off x="7849486" y="2330187"/>
            <a:ext cx="244533" cy="249382"/>
            <a:chOff x="1239289" y="1633451"/>
            <a:chExt cx="244533" cy="249382"/>
          </a:xfrm>
        </p:grpSpPr>
        <p:sp>
          <p:nvSpPr>
            <p:cNvPr id="122" name="Ovale 56">
              <a:extLst>
                <a:ext uri="{FF2B5EF4-FFF2-40B4-BE49-F238E27FC236}">
                  <a16:creationId xmlns:a16="http://schemas.microsoft.com/office/drawing/2014/main" id="{6222D818-AA87-BA79-0679-B5F9B50B8B17}"/>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Ovale 57">
              <a:extLst>
                <a:ext uri="{FF2B5EF4-FFF2-40B4-BE49-F238E27FC236}">
                  <a16:creationId xmlns:a16="http://schemas.microsoft.com/office/drawing/2014/main" id="{4ED96D93-3C56-B6BD-5891-F1E73A8F6070}"/>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4" name="Group 123">
            <a:extLst>
              <a:ext uri="{FF2B5EF4-FFF2-40B4-BE49-F238E27FC236}">
                <a16:creationId xmlns:a16="http://schemas.microsoft.com/office/drawing/2014/main" id="{E7419377-0300-4AE4-97DF-DF6999E4A030}"/>
              </a:ext>
            </a:extLst>
          </p:cNvPr>
          <p:cNvGrpSpPr/>
          <p:nvPr/>
        </p:nvGrpSpPr>
        <p:grpSpPr>
          <a:xfrm>
            <a:off x="7848358" y="2747044"/>
            <a:ext cx="244533" cy="249382"/>
            <a:chOff x="1239289" y="1633451"/>
            <a:chExt cx="244533" cy="249382"/>
          </a:xfrm>
        </p:grpSpPr>
        <p:sp>
          <p:nvSpPr>
            <p:cNvPr id="125" name="Ovale 56">
              <a:extLst>
                <a:ext uri="{FF2B5EF4-FFF2-40B4-BE49-F238E27FC236}">
                  <a16:creationId xmlns:a16="http://schemas.microsoft.com/office/drawing/2014/main" id="{3FF1A3C3-4012-92A5-E828-E11480BC13CB}"/>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Ovale 57">
              <a:extLst>
                <a:ext uri="{FF2B5EF4-FFF2-40B4-BE49-F238E27FC236}">
                  <a16:creationId xmlns:a16="http://schemas.microsoft.com/office/drawing/2014/main" id="{8EB37E77-8C2B-2C54-9FB8-8B7C04184EB4}"/>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7" name="Group 126">
            <a:extLst>
              <a:ext uri="{FF2B5EF4-FFF2-40B4-BE49-F238E27FC236}">
                <a16:creationId xmlns:a16="http://schemas.microsoft.com/office/drawing/2014/main" id="{6642FFF8-BE9A-F086-C640-69578D1FB064}"/>
              </a:ext>
            </a:extLst>
          </p:cNvPr>
          <p:cNvGrpSpPr/>
          <p:nvPr/>
        </p:nvGrpSpPr>
        <p:grpSpPr>
          <a:xfrm>
            <a:off x="7848358" y="3170091"/>
            <a:ext cx="244533" cy="249382"/>
            <a:chOff x="1239289" y="1633451"/>
            <a:chExt cx="244533" cy="249382"/>
          </a:xfrm>
        </p:grpSpPr>
        <p:sp>
          <p:nvSpPr>
            <p:cNvPr id="128" name="Ovale 56">
              <a:extLst>
                <a:ext uri="{FF2B5EF4-FFF2-40B4-BE49-F238E27FC236}">
                  <a16:creationId xmlns:a16="http://schemas.microsoft.com/office/drawing/2014/main" id="{0F3C4106-E5B2-A6B2-EC34-CAA4AB277F59}"/>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Ovale 57">
              <a:extLst>
                <a:ext uri="{FF2B5EF4-FFF2-40B4-BE49-F238E27FC236}">
                  <a16:creationId xmlns:a16="http://schemas.microsoft.com/office/drawing/2014/main" id="{85517D35-78AE-6613-8959-A70A7E21F499}"/>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0" name="Group 129">
            <a:extLst>
              <a:ext uri="{FF2B5EF4-FFF2-40B4-BE49-F238E27FC236}">
                <a16:creationId xmlns:a16="http://schemas.microsoft.com/office/drawing/2014/main" id="{D7E84FB3-7B34-92BA-888F-197CB8DDF50F}"/>
              </a:ext>
            </a:extLst>
          </p:cNvPr>
          <p:cNvGrpSpPr/>
          <p:nvPr/>
        </p:nvGrpSpPr>
        <p:grpSpPr>
          <a:xfrm>
            <a:off x="7847794" y="3599275"/>
            <a:ext cx="244533" cy="249382"/>
            <a:chOff x="1239289" y="1633451"/>
            <a:chExt cx="244533" cy="249382"/>
          </a:xfrm>
        </p:grpSpPr>
        <p:sp>
          <p:nvSpPr>
            <p:cNvPr id="131" name="Ovale 56">
              <a:extLst>
                <a:ext uri="{FF2B5EF4-FFF2-40B4-BE49-F238E27FC236}">
                  <a16:creationId xmlns:a16="http://schemas.microsoft.com/office/drawing/2014/main" id="{605A8F60-2EC5-59FF-00FF-6E26D2C5FEF9}"/>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2" name="Ovale 57">
              <a:extLst>
                <a:ext uri="{FF2B5EF4-FFF2-40B4-BE49-F238E27FC236}">
                  <a16:creationId xmlns:a16="http://schemas.microsoft.com/office/drawing/2014/main" id="{E894D487-30F3-51E4-4CE1-623D5007B48E}"/>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3" name="Group 132">
            <a:extLst>
              <a:ext uri="{FF2B5EF4-FFF2-40B4-BE49-F238E27FC236}">
                <a16:creationId xmlns:a16="http://schemas.microsoft.com/office/drawing/2014/main" id="{4DF4D80A-D972-6D6E-D970-F62F5FB01F71}"/>
              </a:ext>
            </a:extLst>
          </p:cNvPr>
          <p:cNvGrpSpPr/>
          <p:nvPr/>
        </p:nvGrpSpPr>
        <p:grpSpPr>
          <a:xfrm>
            <a:off x="7847794" y="4020608"/>
            <a:ext cx="244533" cy="249382"/>
            <a:chOff x="1239289" y="1633451"/>
            <a:chExt cx="244533" cy="249382"/>
          </a:xfrm>
        </p:grpSpPr>
        <p:sp>
          <p:nvSpPr>
            <p:cNvPr id="134" name="Ovale 56">
              <a:extLst>
                <a:ext uri="{FF2B5EF4-FFF2-40B4-BE49-F238E27FC236}">
                  <a16:creationId xmlns:a16="http://schemas.microsoft.com/office/drawing/2014/main" id="{036E0932-B82F-23E3-74B0-17119BF2E451}"/>
                </a:ext>
              </a:extLst>
            </p:cNvPr>
            <p:cNvSpPr/>
            <p:nvPr/>
          </p:nvSpPr>
          <p:spPr>
            <a:xfrm>
              <a:off x="1239289" y="1633451"/>
              <a:ext cx="244533" cy="24938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Ovale 57">
              <a:extLst>
                <a:ext uri="{FF2B5EF4-FFF2-40B4-BE49-F238E27FC236}">
                  <a16:creationId xmlns:a16="http://schemas.microsoft.com/office/drawing/2014/main" id="{57AFD80F-75D3-3DC1-2917-6B46BF6F2A0E}"/>
                </a:ext>
              </a:extLst>
            </p:cNvPr>
            <p:cNvSpPr/>
            <p:nvPr/>
          </p:nvSpPr>
          <p:spPr>
            <a:xfrm>
              <a:off x="1296869" y="1692243"/>
              <a:ext cx="128246" cy="1282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14" name="Straight Arrow Connector 113">
            <a:extLst>
              <a:ext uri="{FF2B5EF4-FFF2-40B4-BE49-F238E27FC236}">
                <a16:creationId xmlns:a16="http://schemas.microsoft.com/office/drawing/2014/main" id="{3A3A4D2A-F202-8808-A48E-2223F35A5172}"/>
              </a:ext>
            </a:extLst>
          </p:cNvPr>
          <p:cNvCxnSpPr>
            <a:endCxn id="122" idx="2"/>
          </p:cNvCxnSpPr>
          <p:nvPr/>
        </p:nvCxnSpPr>
        <p:spPr>
          <a:xfrm>
            <a:off x="6916189" y="2453102"/>
            <a:ext cx="933297" cy="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7844179A-F569-E16C-3188-BEB0FC1B788E}"/>
              </a:ext>
            </a:extLst>
          </p:cNvPr>
          <p:cNvCxnSpPr/>
          <p:nvPr/>
        </p:nvCxnSpPr>
        <p:spPr>
          <a:xfrm>
            <a:off x="6913934" y="2858906"/>
            <a:ext cx="933297" cy="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D10D259F-8BC3-AA1C-828A-D7D6909C8594}"/>
              </a:ext>
            </a:extLst>
          </p:cNvPr>
          <p:cNvCxnSpPr/>
          <p:nvPr/>
        </p:nvCxnSpPr>
        <p:spPr>
          <a:xfrm>
            <a:off x="6913934" y="3294782"/>
            <a:ext cx="933297" cy="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D405864F-89AE-A300-ECF6-6CE05031971E}"/>
              </a:ext>
            </a:extLst>
          </p:cNvPr>
          <p:cNvCxnSpPr/>
          <p:nvPr/>
        </p:nvCxnSpPr>
        <p:spPr>
          <a:xfrm>
            <a:off x="6898717" y="3712795"/>
            <a:ext cx="933297" cy="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273E7EE6-2AC9-6652-9DF7-D9DBDAD7D9ED}"/>
              </a:ext>
            </a:extLst>
          </p:cNvPr>
          <p:cNvCxnSpPr/>
          <p:nvPr/>
        </p:nvCxnSpPr>
        <p:spPr>
          <a:xfrm>
            <a:off x="6898716" y="4143523"/>
            <a:ext cx="933297" cy="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EFACB7F5-4AF7-FEF3-BD88-511F7D45C374}"/>
              </a:ext>
            </a:extLst>
          </p:cNvPr>
          <p:cNvSpPr txBox="1"/>
          <p:nvPr/>
        </p:nvSpPr>
        <p:spPr>
          <a:xfrm>
            <a:off x="317536" y="2750374"/>
            <a:ext cx="990720" cy="646331"/>
          </a:xfrm>
          <a:prstGeom prst="rect">
            <a:avLst/>
          </a:prstGeom>
          <a:noFill/>
        </p:spPr>
        <p:txBody>
          <a:bodyPr wrap="none" rtlCol="0">
            <a:spAutoFit/>
          </a:bodyPr>
          <a:lstStyle/>
          <a:p>
            <a:pPr algn="r"/>
            <a:r>
              <a:rPr lang="en-US" dirty="0"/>
              <a:t>ANALOG</a:t>
            </a:r>
          </a:p>
          <a:p>
            <a:pPr algn="r"/>
            <a:r>
              <a:rPr lang="en-US" dirty="0"/>
              <a:t>INPUT</a:t>
            </a:r>
            <a:endParaRPr lang="it-IT" dirty="0"/>
          </a:p>
        </p:txBody>
      </p:sp>
      <p:sp>
        <p:nvSpPr>
          <p:cNvPr id="143" name="TextBox 142">
            <a:extLst>
              <a:ext uri="{FF2B5EF4-FFF2-40B4-BE49-F238E27FC236}">
                <a16:creationId xmlns:a16="http://schemas.microsoft.com/office/drawing/2014/main" id="{121F0922-5C84-73BF-B802-6D4B3325EA34}"/>
              </a:ext>
            </a:extLst>
          </p:cNvPr>
          <p:cNvSpPr txBox="1"/>
          <p:nvPr/>
        </p:nvSpPr>
        <p:spPr>
          <a:xfrm>
            <a:off x="4701441" y="5710491"/>
            <a:ext cx="913648" cy="646331"/>
          </a:xfrm>
          <a:prstGeom prst="rect">
            <a:avLst/>
          </a:prstGeom>
          <a:noFill/>
        </p:spPr>
        <p:txBody>
          <a:bodyPr wrap="none" rtlCol="0">
            <a:spAutoFit/>
          </a:bodyPr>
          <a:lstStyle/>
          <a:p>
            <a:pPr algn="ctr"/>
            <a:r>
              <a:rPr lang="en-US" dirty="0"/>
              <a:t>DIGITAL</a:t>
            </a:r>
          </a:p>
          <a:p>
            <a:pPr algn="ctr"/>
            <a:r>
              <a:rPr lang="en-US" dirty="0"/>
              <a:t>INPUT</a:t>
            </a:r>
            <a:endParaRPr lang="it-IT" dirty="0"/>
          </a:p>
        </p:txBody>
      </p:sp>
      <p:sp>
        <p:nvSpPr>
          <p:cNvPr id="144" name="TextBox 143">
            <a:extLst>
              <a:ext uri="{FF2B5EF4-FFF2-40B4-BE49-F238E27FC236}">
                <a16:creationId xmlns:a16="http://schemas.microsoft.com/office/drawing/2014/main" id="{187E5FBD-DC0B-9462-9135-C870823FACAD}"/>
              </a:ext>
            </a:extLst>
          </p:cNvPr>
          <p:cNvSpPr txBox="1"/>
          <p:nvPr/>
        </p:nvSpPr>
        <p:spPr>
          <a:xfrm>
            <a:off x="8268659" y="3033963"/>
            <a:ext cx="974947" cy="646331"/>
          </a:xfrm>
          <a:prstGeom prst="rect">
            <a:avLst/>
          </a:prstGeom>
          <a:noFill/>
        </p:spPr>
        <p:txBody>
          <a:bodyPr wrap="none" rtlCol="0">
            <a:spAutoFit/>
          </a:bodyPr>
          <a:lstStyle/>
          <a:p>
            <a:pPr algn="ctr"/>
            <a:r>
              <a:rPr lang="en-US" dirty="0"/>
              <a:t>DIGITAL</a:t>
            </a:r>
          </a:p>
          <a:p>
            <a:pPr algn="ctr"/>
            <a:r>
              <a:rPr lang="en-US" dirty="0"/>
              <a:t>OUTPUT</a:t>
            </a:r>
            <a:endParaRPr lang="it-IT" dirty="0"/>
          </a:p>
        </p:txBody>
      </p:sp>
    </p:spTree>
    <p:extLst>
      <p:ext uri="{BB962C8B-B14F-4D97-AF65-F5344CB8AC3E}">
        <p14:creationId xmlns:p14="http://schemas.microsoft.com/office/powerpoint/2010/main" val="368668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A2D2716B-8267-6FAE-A53B-8B26D21EFEC6}"/>
              </a:ext>
            </a:extLst>
          </p:cNvPr>
          <p:cNvGrpSpPr/>
          <p:nvPr/>
        </p:nvGrpSpPr>
        <p:grpSpPr>
          <a:xfrm>
            <a:off x="435226" y="740026"/>
            <a:ext cx="11321548" cy="5675661"/>
            <a:chOff x="0" y="529599"/>
            <a:chExt cx="12192000" cy="6039197"/>
          </a:xfrm>
        </p:grpSpPr>
        <p:pic>
          <p:nvPicPr>
            <p:cNvPr id="16" name="Immagine 15">
              <a:extLst>
                <a:ext uri="{FF2B5EF4-FFF2-40B4-BE49-F238E27FC236}">
                  <a16:creationId xmlns:a16="http://schemas.microsoft.com/office/drawing/2014/main" id="{853733DF-CA5F-4CA7-807F-957555E1A6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739" y="529599"/>
              <a:ext cx="12032522" cy="5962997"/>
            </a:xfrm>
            <a:prstGeom prst="rect">
              <a:avLst/>
            </a:prstGeom>
          </p:spPr>
        </p:pic>
        <p:sp>
          <p:nvSpPr>
            <p:cNvPr id="12" name="Rectangle 11">
              <a:extLst>
                <a:ext uri="{FF2B5EF4-FFF2-40B4-BE49-F238E27FC236}">
                  <a16:creationId xmlns:a16="http://schemas.microsoft.com/office/drawing/2014/main" id="{E4644AB6-F538-483C-8872-4417E34A8A44}"/>
                </a:ext>
              </a:extLst>
            </p:cNvPr>
            <p:cNvSpPr/>
            <p:nvPr/>
          </p:nvSpPr>
          <p:spPr>
            <a:xfrm>
              <a:off x="0" y="4016788"/>
              <a:ext cx="1500447" cy="2552007"/>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6716F2-B873-4F1D-BBFA-0AF172A6C392}"/>
                </a:ext>
              </a:extLst>
            </p:cNvPr>
            <p:cNvSpPr/>
            <p:nvPr/>
          </p:nvSpPr>
          <p:spPr>
            <a:xfrm>
              <a:off x="1500447" y="529600"/>
              <a:ext cx="10691553" cy="6039196"/>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 Grunge Arrow (PNG Transparent) | OnlyGFX.com">
              <a:extLst>
                <a:ext uri="{FF2B5EF4-FFF2-40B4-BE49-F238E27FC236}">
                  <a16:creationId xmlns:a16="http://schemas.microsoft.com/office/drawing/2014/main" id="{36F3C288-466A-4557-809E-6033ED8B08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20441">
              <a:off x="670062" y="1567754"/>
              <a:ext cx="1406131" cy="1130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7A65E3-5025-F87A-DF68-30E7E0818E7A}"/>
                </a:ext>
              </a:extLst>
            </p:cNvPr>
            <p:cNvSpPr/>
            <p:nvPr/>
          </p:nvSpPr>
          <p:spPr>
            <a:xfrm>
              <a:off x="5968341" y="730319"/>
              <a:ext cx="148166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TOP</a:t>
              </a:r>
              <a:endParaRPr lang="it-IT" dirty="0"/>
            </a:p>
          </p:txBody>
        </p:sp>
        <p:grpSp>
          <p:nvGrpSpPr>
            <p:cNvPr id="8" name="Group 7">
              <a:extLst>
                <a:ext uri="{FF2B5EF4-FFF2-40B4-BE49-F238E27FC236}">
                  <a16:creationId xmlns:a16="http://schemas.microsoft.com/office/drawing/2014/main" id="{448D63E2-BAA3-B035-B5CF-90B4CA487FFB}"/>
                </a:ext>
              </a:extLst>
            </p:cNvPr>
            <p:cNvGrpSpPr/>
            <p:nvPr/>
          </p:nvGrpSpPr>
          <p:grpSpPr>
            <a:xfrm>
              <a:off x="247120" y="759076"/>
              <a:ext cx="287258" cy="138499"/>
              <a:chOff x="283633" y="1176867"/>
              <a:chExt cx="287258" cy="138499"/>
            </a:xfrm>
          </p:grpSpPr>
          <p:sp>
            <p:nvSpPr>
              <p:cNvPr id="5" name="TextBox 4">
                <a:extLst>
                  <a:ext uri="{FF2B5EF4-FFF2-40B4-BE49-F238E27FC236}">
                    <a16:creationId xmlns:a16="http://schemas.microsoft.com/office/drawing/2014/main" id="{0E86ACC1-213C-F079-6116-9564A51903F8}"/>
                  </a:ext>
                </a:extLst>
              </p:cNvPr>
              <p:cNvSpPr txBox="1"/>
              <p:nvPr/>
            </p:nvSpPr>
            <p:spPr>
              <a:xfrm>
                <a:off x="283633" y="1176867"/>
                <a:ext cx="287258" cy="138499"/>
              </a:xfrm>
              <a:prstGeom prst="rect">
                <a:avLst/>
              </a:prstGeom>
              <a:noFill/>
            </p:spPr>
            <p:txBody>
              <a:bodyPr wrap="none" rtlCol="0">
                <a:spAutoFit/>
              </a:bodyPr>
              <a:lstStyle/>
              <a:p>
                <a:r>
                  <a:rPr lang="en-US" sz="300" dirty="0"/>
                  <a:t>FILTER</a:t>
                </a:r>
                <a:endParaRPr lang="it-IT" sz="300" dirty="0"/>
              </a:p>
            </p:txBody>
          </p:sp>
          <p:sp>
            <p:nvSpPr>
              <p:cNvPr id="6" name="Oval 5">
                <a:extLst>
                  <a:ext uri="{FF2B5EF4-FFF2-40B4-BE49-F238E27FC236}">
                    <a16:creationId xmlns:a16="http://schemas.microsoft.com/office/drawing/2014/main" id="{CCAB4083-5598-D724-338A-BFDA8673198C}"/>
                  </a:ext>
                </a:extLst>
              </p:cNvPr>
              <p:cNvSpPr/>
              <p:nvPr/>
            </p:nvSpPr>
            <p:spPr>
              <a:xfrm>
                <a:off x="313267" y="1223256"/>
                <a:ext cx="45719" cy="45719"/>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grpSp>
        <p:sp>
          <p:nvSpPr>
            <p:cNvPr id="25" name="Rectangle 24">
              <a:extLst>
                <a:ext uri="{FF2B5EF4-FFF2-40B4-BE49-F238E27FC236}">
                  <a16:creationId xmlns:a16="http://schemas.microsoft.com/office/drawing/2014/main" id="{49A9D93C-13B4-3A56-E724-32269E1A36ED}"/>
                </a:ext>
              </a:extLst>
            </p:cNvPr>
            <p:cNvSpPr/>
            <p:nvPr/>
          </p:nvSpPr>
          <p:spPr>
            <a:xfrm>
              <a:off x="5968342" y="1802063"/>
              <a:ext cx="1481667" cy="5715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FILTER</a:t>
              </a:r>
              <a:endParaRPr lang="it-IT" dirty="0"/>
            </a:p>
          </p:txBody>
        </p:sp>
        <p:cxnSp>
          <p:nvCxnSpPr>
            <p:cNvPr id="28" name="Straight Arrow Connector 27">
              <a:extLst>
                <a:ext uri="{FF2B5EF4-FFF2-40B4-BE49-F238E27FC236}">
                  <a16:creationId xmlns:a16="http://schemas.microsoft.com/office/drawing/2014/main" id="{0E19C410-6284-420C-580B-1EAEA83B3449}"/>
                </a:ext>
              </a:extLst>
            </p:cNvPr>
            <p:cNvCxnSpPr>
              <a:stCxn id="2" idx="2"/>
              <a:endCxn id="25" idx="0"/>
            </p:cNvCxnSpPr>
            <p:nvPr/>
          </p:nvCxnSpPr>
          <p:spPr>
            <a:xfrm>
              <a:off x="6709175" y="1301819"/>
              <a:ext cx="1" cy="5002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2" name="Immagine 21">
              <a:extLst>
                <a:ext uri="{FF2B5EF4-FFF2-40B4-BE49-F238E27FC236}">
                  <a16:creationId xmlns:a16="http://schemas.microsoft.com/office/drawing/2014/main" id="{ABD82943-168D-4483-7005-9568D0E855A6}"/>
                </a:ext>
              </a:extLst>
            </p:cNvPr>
            <p:cNvPicPr>
              <a:picLocks noChangeAspect="1"/>
            </p:cNvPicPr>
            <p:nvPr/>
          </p:nvPicPr>
          <p:blipFill>
            <a:blip r:embed="rId5"/>
            <a:stretch>
              <a:fillRect/>
            </a:stretch>
          </p:blipFill>
          <p:spPr>
            <a:xfrm>
              <a:off x="3554676" y="3444595"/>
              <a:ext cx="6308995" cy="1692053"/>
            </a:xfrm>
            <a:prstGeom prst="rect">
              <a:avLst/>
            </a:prstGeom>
            <a:ln w="28575">
              <a:solidFill>
                <a:srgbClr val="7030A0"/>
              </a:solidFill>
            </a:ln>
          </p:spPr>
        </p:pic>
        <p:cxnSp>
          <p:nvCxnSpPr>
            <p:cNvPr id="35" name="Straight Arrow Connector 34">
              <a:extLst>
                <a:ext uri="{FF2B5EF4-FFF2-40B4-BE49-F238E27FC236}">
                  <a16:creationId xmlns:a16="http://schemas.microsoft.com/office/drawing/2014/main" id="{060E1EB0-09D0-859A-ED82-080051D343C9}"/>
                </a:ext>
              </a:extLst>
            </p:cNvPr>
            <p:cNvCxnSpPr/>
            <p:nvPr/>
          </p:nvCxnSpPr>
          <p:spPr>
            <a:xfrm flipH="1">
              <a:off x="6709174" y="2373563"/>
              <a:ext cx="1" cy="107103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CasellaDiTesto 9">
            <a:extLst>
              <a:ext uri="{FF2B5EF4-FFF2-40B4-BE49-F238E27FC236}">
                <a16:creationId xmlns:a16="http://schemas.microsoft.com/office/drawing/2014/main" id="{EF6D2B0D-A7E9-ED4B-0804-1EE9B7B2444A}"/>
              </a:ext>
            </a:extLst>
          </p:cNvPr>
          <p:cNvSpPr txBox="1"/>
          <p:nvPr/>
        </p:nvSpPr>
        <p:spPr>
          <a:xfrm>
            <a:off x="267955" y="77076"/>
            <a:ext cx="3331168" cy="584775"/>
          </a:xfrm>
          <a:prstGeom prst="rect">
            <a:avLst/>
          </a:prstGeom>
          <a:noFill/>
        </p:spPr>
        <p:txBody>
          <a:bodyPr wrap="none" rtlCol="0">
            <a:spAutoFit/>
          </a:bodyPr>
          <a:lstStyle/>
          <a:p>
            <a:r>
              <a:rPr lang="en-US" sz="3200" dirty="0" err="1"/>
              <a:t>Heirarchical</a:t>
            </a:r>
            <a:r>
              <a:rPr lang="it-IT" sz="3200" dirty="0"/>
              <a:t> design</a:t>
            </a:r>
          </a:p>
        </p:txBody>
      </p:sp>
    </p:spTree>
    <p:extLst>
      <p:ext uri="{BB962C8B-B14F-4D97-AF65-F5344CB8AC3E}">
        <p14:creationId xmlns:p14="http://schemas.microsoft.com/office/powerpoint/2010/main" val="2209243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EF6D2B0D-A7E9-ED4B-0804-1EE9B7B2444A}"/>
              </a:ext>
            </a:extLst>
          </p:cNvPr>
          <p:cNvSpPr txBox="1"/>
          <p:nvPr/>
        </p:nvSpPr>
        <p:spPr>
          <a:xfrm>
            <a:off x="267955" y="77076"/>
            <a:ext cx="3331168" cy="584775"/>
          </a:xfrm>
          <a:prstGeom prst="rect">
            <a:avLst/>
          </a:prstGeom>
          <a:noFill/>
        </p:spPr>
        <p:txBody>
          <a:bodyPr wrap="none" rtlCol="0">
            <a:spAutoFit/>
          </a:bodyPr>
          <a:lstStyle/>
          <a:p>
            <a:r>
              <a:rPr lang="en-US" sz="3200" dirty="0" err="1"/>
              <a:t>Heirarchical</a:t>
            </a:r>
            <a:r>
              <a:rPr lang="it-IT" sz="3200" dirty="0"/>
              <a:t> design</a:t>
            </a:r>
          </a:p>
        </p:txBody>
      </p:sp>
      <p:pic>
        <p:nvPicPr>
          <p:cNvPr id="9" name="Immagine 8">
            <a:extLst>
              <a:ext uri="{FF2B5EF4-FFF2-40B4-BE49-F238E27FC236}">
                <a16:creationId xmlns:a16="http://schemas.microsoft.com/office/drawing/2014/main" id="{B5858B87-FED5-093C-811B-92EB3F16E443}"/>
              </a:ext>
            </a:extLst>
          </p:cNvPr>
          <p:cNvPicPr>
            <a:picLocks noChangeAspect="1"/>
          </p:cNvPicPr>
          <p:nvPr/>
        </p:nvPicPr>
        <p:blipFill>
          <a:blip r:embed="rId3"/>
          <a:stretch>
            <a:fillRect/>
          </a:stretch>
        </p:blipFill>
        <p:spPr>
          <a:xfrm>
            <a:off x="863955" y="2649314"/>
            <a:ext cx="1966122" cy="2349920"/>
          </a:xfrm>
          <a:prstGeom prst="rect">
            <a:avLst/>
          </a:prstGeom>
        </p:spPr>
      </p:pic>
      <p:pic>
        <p:nvPicPr>
          <p:cNvPr id="13" name="Immagine 12">
            <a:extLst>
              <a:ext uri="{FF2B5EF4-FFF2-40B4-BE49-F238E27FC236}">
                <a16:creationId xmlns:a16="http://schemas.microsoft.com/office/drawing/2014/main" id="{7A7A87B5-C112-292F-4744-A83CACDECDC7}"/>
              </a:ext>
            </a:extLst>
          </p:cNvPr>
          <p:cNvPicPr>
            <a:picLocks noChangeAspect="1"/>
          </p:cNvPicPr>
          <p:nvPr/>
        </p:nvPicPr>
        <p:blipFill>
          <a:blip r:embed="rId4"/>
          <a:stretch>
            <a:fillRect/>
          </a:stretch>
        </p:blipFill>
        <p:spPr>
          <a:xfrm>
            <a:off x="4891009" y="1090325"/>
            <a:ext cx="5198209" cy="5312454"/>
          </a:xfrm>
          <a:prstGeom prst="rect">
            <a:avLst/>
          </a:prstGeom>
          <a:ln w="38100">
            <a:solidFill>
              <a:schemeClr val="accent6">
                <a:lumMod val="60000"/>
                <a:lumOff val="40000"/>
              </a:schemeClr>
            </a:solidFill>
          </a:ln>
        </p:spPr>
      </p:pic>
      <p:cxnSp>
        <p:nvCxnSpPr>
          <p:cNvPr id="14" name="Straight Arrow Connector 34">
            <a:extLst>
              <a:ext uri="{FF2B5EF4-FFF2-40B4-BE49-F238E27FC236}">
                <a16:creationId xmlns:a16="http://schemas.microsoft.com/office/drawing/2014/main" id="{462019D9-FF19-B9AA-33C4-F8F19E12345C}"/>
              </a:ext>
            </a:extLst>
          </p:cNvPr>
          <p:cNvCxnSpPr>
            <a:cxnSpLocks/>
            <a:stCxn id="13" idx="1"/>
          </p:cNvCxnSpPr>
          <p:nvPr/>
        </p:nvCxnSpPr>
        <p:spPr>
          <a:xfrm flipH="1" flipV="1">
            <a:off x="2547708" y="3713707"/>
            <a:ext cx="2343301" cy="3284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8361AF84-A3A3-A226-7A44-98E22E83BFE9}"/>
              </a:ext>
            </a:extLst>
          </p:cNvPr>
          <p:cNvSpPr txBox="1"/>
          <p:nvPr/>
        </p:nvSpPr>
        <p:spPr>
          <a:xfrm>
            <a:off x="6753020" y="720993"/>
            <a:ext cx="1474186" cy="369332"/>
          </a:xfrm>
          <a:prstGeom prst="rect">
            <a:avLst/>
          </a:prstGeom>
          <a:noFill/>
        </p:spPr>
        <p:txBody>
          <a:bodyPr wrap="none" rtlCol="0">
            <a:spAutoFit/>
          </a:bodyPr>
          <a:lstStyle/>
          <a:p>
            <a:r>
              <a:rPr lang="it-IT" dirty="0"/>
              <a:t>PEAK_FINDER</a:t>
            </a:r>
          </a:p>
        </p:txBody>
      </p:sp>
    </p:spTree>
    <p:extLst>
      <p:ext uri="{BB962C8B-B14F-4D97-AF65-F5344CB8AC3E}">
        <p14:creationId xmlns:p14="http://schemas.microsoft.com/office/powerpoint/2010/main" val="2100864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32B712DA-FAC9-0B91-1EC7-468F938C3F0F}"/>
              </a:ext>
            </a:extLst>
          </p:cNvPr>
          <p:cNvGrpSpPr/>
          <p:nvPr/>
        </p:nvGrpSpPr>
        <p:grpSpPr>
          <a:xfrm>
            <a:off x="229663" y="776274"/>
            <a:ext cx="11610753" cy="5637286"/>
            <a:chOff x="0" y="818803"/>
            <a:chExt cx="12192000" cy="6039197"/>
          </a:xfrm>
        </p:grpSpPr>
        <p:sp>
          <p:nvSpPr>
            <p:cNvPr id="4" name="Rettangolo 3">
              <a:extLst>
                <a:ext uri="{FF2B5EF4-FFF2-40B4-BE49-F238E27FC236}">
                  <a16:creationId xmlns:a16="http://schemas.microsoft.com/office/drawing/2014/main" id="{4FA7376F-9CAE-4B1B-9025-24A23582EA76}"/>
                </a:ext>
              </a:extLst>
            </p:cNvPr>
            <p:cNvSpPr/>
            <p:nvPr/>
          </p:nvSpPr>
          <p:spPr>
            <a:xfrm>
              <a:off x="545307" y="6567488"/>
              <a:ext cx="22383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853733DF-CA5F-4CA7-807F-957555E1A6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739" y="818803"/>
              <a:ext cx="12032522" cy="5962997"/>
            </a:xfrm>
            <a:prstGeom prst="rect">
              <a:avLst/>
            </a:prstGeom>
          </p:spPr>
        </p:pic>
        <p:sp>
          <p:nvSpPr>
            <p:cNvPr id="12" name="Rectangle 11">
              <a:extLst>
                <a:ext uri="{FF2B5EF4-FFF2-40B4-BE49-F238E27FC236}">
                  <a16:creationId xmlns:a16="http://schemas.microsoft.com/office/drawing/2014/main" id="{E4644AB6-F538-483C-8872-4417E34A8A44}"/>
                </a:ext>
              </a:extLst>
            </p:cNvPr>
            <p:cNvSpPr/>
            <p:nvPr/>
          </p:nvSpPr>
          <p:spPr>
            <a:xfrm>
              <a:off x="0" y="4305992"/>
              <a:ext cx="1500447" cy="2552007"/>
            </a:xfrm>
            <a:prstGeom prst="rect">
              <a:avLst/>
            </a:prstGeom>
            <a:solidFill>
              <a:srgbClr val="7F7F7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6716F2-B873-4F1D-BBFA-0AF172A6C392}"/>
                </a:ext>
              </a:extLst>
            </p:cNvPr>
            <p:cNvSpPr/>
            <p:nvPr/>
          </p:nvSpPr>
          <p:spPr>
            <a:xfrm>
              <a:off x="1500447" y="818804"/>
              <a:ext cx="10691553" cy="6039196"/>
            </a:xfrm>
            <a:prstGeom prst="rect">
              <a:avLst/>
            </a:prstGeom>
            <a:solidFill>
              <a:srgbClr val="7F7F7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 Grunge Arrow (PNG Transparent) | OnlyGFX.com">
              <a:extLst>
                <a:ext uri="{FF2B5EF4-FFF2-40B4-BE49-F238E27FC236}">
                  <a16:creationId xmlns:a16="http://schemas.microsoft.com/office/drawing/2014/main" id="{36F3C288-466A-4557-809E-6033ED8B08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20441">
              <a:off x="670062" y="1856958"/>
              <a:ext cx="1406131" cy="1130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7A65E3-5025-F87A-DF68-30E7E0818E7A}"/>
                </a:ext>
              </a:extLst>
            </p:cNvPr>
            <p:cNvSpPr/>
            <p:nvPr/>
          </p:nvSpPr>
          <p:spPr>
            <a:xfrm>
              <a:off x="5968341" y="1019523"/>
              <a:ext cx="148166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TOP</a:t>
              </a:r>
              <a:endParaRPr lang="it-IT" dirty="0"/>
            </a:p>
          </p:txBody>
        </p:sp>
        <p:sp>
          <p:nvSpPr>
            <p:cNvPr id="9" name="Rectangle 8">
              <a:extLst>
                <a:ext uri="{FF2B5EF4-FFF2-40B4-BE49-F238E27FC236}">
                  <a16:creationId xmlns:a16="http://schemas.microsoft.com/office/drawing/2014/main" id="{31F44209-EFC2-E53F-0ABA-39692E2E4B64}"/>
                </a:ext>
              </a:extLst>
            </p:cNvPr>
            <p:cNvSpPr/>
            <p:nvPr/>
          </p:nvSpPr>
          <p:spPr>
            <a:xfrm>
              <a:off x="4114800" y="2091267"/>
              <a:ext cx="1481667" cy="5715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CH1</a:t>
              </a:r>
            </a:p>
            <a:p>
              <a:pPr algn="ctr"/>
              <a:r>
                <a:rPr lang="en-US" dirty="0"/>
                <a:t>(FILTER)</a:t>
              </a:r>
              <a:endParaRPr lang="it-IT" dirty="0"/>
            </a:p>
          </p:txBody>
        </p:sp>
        <p:grpSp>
          <p:nvGrpSpPr>
            <p:cNvPr id="8" name="Group 7">
              <a:extLst>
                <a:ext uri="{FF2B5EF4-FFF2-40B4-BE49-F238E27FC236}">
                  <a16:creationId xmlns:a16="http://schemas.microsoft.com/office/drawing/2014/main" id="{448D63E2-BAA3-B035-B5CF-90B4CA487FFB}"/>
                </a:ext>
              </a:extLst>
            </p:cNvPr>
            <p:cNvGrpSpPr/>
            <p:nvPr/>
          </p:nvGrpSpPr>
          <p:grpSpPr>
            <a:xfrm>
              <a:off x="247120" y="1048280"/>
              <a:ext cx="378630" cy="138499"/>
              <a:chOff x="283633" y="1176867"/>
              <a:chExt cx="378630" cy="138499"/>
            </a:xfrm>
          </p:grpSpPr>
          <p:sp>
            <p:nvSpPr>
              <p:cNvPr id="5" name="TextBox 4">
                <a:extLst>
                  <a:ext uri="{FF2B5EF4-FFF2-40B4-BE49-F238E27FC236}">
                    <a16:creationId xmlns:a16="http://schemas.microsoft.com/office/drawing/2014/main" id="{0E86ACC1-213C-F079-6116-9564A51903F8}"/>
                  </a:ext>
                </a:extLst>
              </p:cNvPr>
              <p:cNvSpPr txBox="1"/>
              <p:nvPr/>
            </p:nvSpPr>
            <p:spPr>
              <a:xfrm>
                <a:off x="283633" y="1176867"/>
                <a:ext cx="378630" cy="138499"/>
              </a:xfrm>
              <a:prstGeom prst="rect">
                <a:avLst/>
              </a:prstGeom>
              <a:noFill/>
            </p:spPr>
            <p:txBody>
              <a:bodyPr wrap="none" rtlCol="0">
                <a:spAutoFit/>
              </a:bodyPr>
              <a:lstStyle/>
              <a:p>
                <a:r>
                  <a:rPr lang="en-US" sz="300" dirty="0"/>
                  <a:t>CH1 - FILTER</a:t>
                </a:r>
                <a:endParaRPr lang="it-IT" sz="300" dirty="0"/>
              </a:p>
            </p:txBody>
          </p:sp>
          <p:sp>
            <p:nvSpPr>
              <p:cNvPr id="6" name="Oval 5">
                <a:extLst>
                  <a:ext uri="{FF2B5EF4-FFF2-40B4-BE49-F238E27FC236}">
                    <a16:creationId xmlns:a16="http://schemas.microsoft.com/office/drawing/2014/main" id="{CCAB4083-5598-D724-338A-BFDA8673198C}"/>
                  </a:ext>
                </a:extLst>
              </p:cNvPr>
              <p:cNvSpPr/>
              <p:nvPr/>
            </p:nvSpPr>
            <p:spPr>
              <a:xfrm>
                <a:off x="313267" y="1223256"/>
                <a:ext cx="45719" cy="45719"/>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grpSp>
        <p:grpSp>
          <p:nvGrpSpPr>
            <p:cNvPr id="13" name="Group 12">
              <a:extLst>
                <a:ext uri="{FF2B5EF4-FFF2-40B4-BE49-F238E27FC236}">
                  <a16:creationId xmlns:a16="http://schemas.microsoft.com/office/drawing/2014/main" id="{FE268DE8-7766-567B-82D9-400BE4ECECB3}"/>
                </a:ext>
              </a:extLst>
            </p:cNvPr>
            <p:cNvGrpSpPr/>
            <p:nvPr/>
          </p:nvGrpSpPr>
          <p:grpSpPr>
            <a:xfrm>
              <a:off x="247120" y="1104900"/>
              <a:ext cx="378630" cy="138499"/>
              <a:chOff x="283633" y="1176867"/>
              <a:chExt cx="378630" cy="138499"/>
            </a:xfrm>
          </p:grpSpPr>
          <p:sp>
            <p:nvSpPr>
              <p:cNvPr id="14" name="TextBox 13">
                <a:extLst>
                  <a:ext uri="{FF2B5EF4-FFF2-40B4-BE49-F238E27FC236}">
                    <a16:creationId xmlns:a16="http://schemas.microsoft.com/office/drawing/2014/main" id="{CCDABB1E-1697-9660-0590-B672983119B6}"/>
                  </a:ext>
                </a:extLst>
              </p:cNvPr>
              <p:cNvSpPr txBox="1"/>
              <p:nvPr/>
            </p:nvSpPr>
            <p:spPr>
              <a:xfrm>
                <a:off x="283633" y="1176867"/>
                <a:ext cx="378630" cy="138499"/>
              </a:xfrm>
              <a:prstGeom prst="rect">
                <a:avLst/>
              </a:prstGeom>
              <a:noFill/>
            </p:spPr>
            <p:txBody>
              <a:bodyPr wrap="none" rtlCol="0">
                <a:spAutoFit/>
              </a:bodyPr>
              <a:lstStyle/>
              <a:p>
                <a:r>
                  <a:rPr lang="en-US" sz="300" dirty="0"/>
                  <a:t>CH2 - FILTER</a:t>
                </a:r>
                <a:endParaRPr lang="it-IT" sz="300" dirty="0"/>
              </a:p>
            </p:txBody>
          </p:sp>
          <p:sp>
            <p:nvSpPr>
              <p:cNvPr id="15" name="Oval 14">
                <a:extLst>
                  <a:ext uri="{FF2B5EF4-FFF2-40B4-BE49-F238E27FC236}">
                    <a16:creationId xmlns:a16="http://schemas.microsoft.com/office/drawing/2014/main" id="{7DE305EC-F869-B92D-A79E-C467B919C0EF}"/>
                  </a:ext>
                </a:extLst>
              </p:cNvPr>
              <p:cNvSpPr/>
              <p:nvPr/>
            </p:nvSpPr>
            <p:spPr>
              <a:xfrm>
                <a:off x="313267" y="1223256"/>
                <a:ext cx="45719" cy="45719"/>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grpSp>
        <p:grpSp>
          <p:nvGrpSpPr>
            <p:cNvPr id="18" name="Group 17">
              <a:extLst>
                <a:ext uri="{FF2B5EF4-FFF2-40B4-BE49-F238E27FC236}">
                  <a16:creationId xmlns:a16="http://schemas.microsoft.com/office/drawing/2014/main" id="{7BBCFFB3-4A81-0D0E-9661-4FA39EEF4225}"/>
                </a:ext>
              </a:extLst>
            </p:cNvPr>
            <p:cNvGrpSpPr/>
            <p:nvPr/>
          </p:nvGrpSpPr>
          <p:grpSpPr>
            <a:xfrm>
              <a:off x="247120" y="1161520"/>
              <a:ext cx="378630" cy="138499"/>
              <a:chOff x="283633" y="1176867"/>
              <a:chExt cx="378630" cy="138499"/>
            </a:xfrm>
          </p:grpSpPr>
          <p:sp>
            <p:nvSpPr>
              <p:cNvPr id="19" name="TextBox 18">
                <a:extLst>
                  <a:ext uri="{FF2B5EF4-FFF2-40B4-BE49-F238E27FC236}">
                    <a16:creationId xmlns:a16="http://schemas.microsoft.com/office/drawing/2014/main" id="{6E5E0DB0-E4DF-C051-80D7-C5011F767607}"/>
                  </a:ext>
                </a:extLst>
              </p:cNvPr>
              <p:cNvSpPr txBox="1"/>
              <p:nvPr/>
            </p:nvSpPr>
            <p:spPr>
              <a:xfrm>
                <a:off x="283633" y="1176867"/>
                <a:ext cx="378630" cy="138499"/>
              </a:xfrm>
              <a:prstGeom prst="rect">
                <a:avLst/>
              </a:prstGeom>
              <a:noFill/>
            </p:spPr>
            <p:txBody>
              <a:bodyPr wrap="none" rtlCol="0">
                <a:spAutoFit/>
              </a:bodyPr>
              <a:lstStyle/>
              <a:p>
                <a:r>
                  <a:rPr lang="en-US" sz="300" dirty="0"/>
                  <a:t>CH3 - FILTER</a:t>
                </a:r>
                <a:endParaRPr lang="it-IT" sz="300" dirty="0"/>
              </a:p>
            </p:txBody>
          </p:sp>
          <p:sp>
            <p:nvSpPr>
              <p:cNvPr id="20" name="Oval 19">
                <a:extLst>
                  <a:ext uri="{FF2B5EF4-FFF2-40B4-BE49-F238E27FC236}">
                    <a16:creationId xmlns:a16="http://schemas.microsoft.com/office/drawing/2014/main" id="{636E3960-822B-53BA-4D77-F840667E6E52}"/>
                  </a:ext>
                </a:extLst>
              </p:cNvPr>
              <p:cNvSpPr/>
              <p:nvPr/>
            </p:nvSpPr>
            <p:spPr>
              <a:xfrm>
                <a:off x="313267" y="1223256"/>
                <a:ext cx="45719" cy="45719"/>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grpSp>
        <p:sp>
          <p:nvSpPr>
            <p:cNvPr id="25" name="Rectangle 24">
              <a:extLst>
                <a:ext uri="{FF2B5EF4-FFF2-40B4-BE49-F238E27FC236}">
                  <a16:creationId xmlns:a16="http://schemas.microsoft.com/office/drawing/2014/main" id="{49A9D93C-13B4-3A56-E724-32269E1A36ED}"/>
                </a:ext>
              </a:extLst>
            </p:cNvPr>
            <p:cNvSpPr/>
            <p:nvPr/>
          </p:nvSpPr>
          <p:spPr>
            <a:xfrm>
              <a:off x="5968342" y="2091267"/>
              <a:ext cx="1481667" cy="5715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CH2</a:t>
              </a:r>
            </a:p>
            <a:p>
              <a:pPr algn="ctr"/>
              <a:r>
                <a:rPr lang="en-US" dirty="0"/>
                <a:t>(FILTER)</a:t>
              </a:r>
              <a:endParaRPr lang="it-IT" dirty="0"/>
            </a:p>
          </p:txBody>
        </p:sp>
        <p:sp>
          <p:nvSpPr>
            <p:cNvPr id="26" name="Rectangle 25">
              <a:extLst>
                <a:ext uri="{FF2B5EF4-FFF2-40B4-BE49-F238E27FC236}">
                  <a16:creationId xmlns:a16="http://schemas.microsoft.com/office/drawing/2014/main" id="{12D6BFB0-E9B5-544D-11E8-D5B3920BD6F8}"/>
                </a:ext>
              </a:extLst>
            </p:cNvPr>
            <p:cNvSpPr/>
            <p:nvPr/>
          </p:nvSpPr>
          <p:spPr>
            <a:xfrm>
              <a:off x="7833360" y="2091267"/>
              <a:ext cx="1481667" cy="5715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CH3</a:t>
              </a:r>
            </a:p>
            <a:p>
              <a:pPr algn="ctr"/>
              <a:r>
                <a:rPr lang="en-US" dirty="0"/>
                <a:t>(FILTER)</a:t>
              </a:r>
              <a:endParaRPr lang="it-IT" dirty="0"/>
            </a:p>
          </p:txBody>
        </p:sp>
        <p:cxnSp>
          <p:nvCxnSpPr>
            <p:cNvPr id="11" name="Straight Arrow Connector 10">
              <a:extLst>
                <a:ext uri="{FF2B5EF4-FFF2-40B4-BE49-F238E27FC236}">
                  <a16:creationId xmlns:a16="http://schemas.microsoft.com/office/drawing/2014/main" id="{C64CD58A-A0B1-D96D-F32C-EB3D1DF345A7}"/>
                </a:ext>
              </a:extLst>
            </p:cNvPr>
            <p:cNvCxnSpPr>
              <a:stCxn id="2" idx="2"/>
            </p:cNvCxnSpPr>
            <p:nvPr/>
          </p:nvCxnSpPr>
          <p:spPr>
            <a:xfrm flipH="1">
              <a:off x="4855633" y="1591023"/>
              <a:ext cx="1853542" cy="47913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19C410-6284-420C-580B-1EAEA83B3449}"/>
                </a:ext>
              </a:extLst>
            </p:cNvPr>
            <p:cNvCxnSpPr>
              <a:stCxn id="2" idx="2"/>
              <a:endCxn id="25" idx="0"/>
            </p:cNvCxnSpPr>
            <p:nvPr/>
          </p:nvCxnSpPr>
          <p:spPr>
            <a:xfrm>
              <a:off x="6709175" y="1591023"/>
              <a:ext cx="1" cy="5002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03020F6-4327-99C3-F55C-8B403C619C21}"/>
                </a:ext>
              </a:extLst>
            </p:cNvPr>
            <p:cNvCxnSpPr>
              <a:stCxn id="2" idx="2"/>
              <a:endCxn id="26" idx="0"/>
            </p:cNvCxnSpPr>
            <p:nvPr/>
          </p:nvCxnSpPr>
          <p:spPr>
            <a:xfrm>
              <a:off x="6709175" y="1591023"/>
              <a:ext cx="1865019" cy="5002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2" name="Immagine 21">
              <a:extLst>
                <a:ext uri="{FF2B5EF4-FFF2-40B4-BE49-F238E27FC236}">
                  <a16:creationId xmlns:a16="http://schemas.microsoft.com/office/drawing/2014/main" id="{ABD82943-168D-4483-7005-9568D0E855A6}"/>
                </a:ext>
              </a:extLst>
            </p:cNvPr>
            <p:cNvPicPr>
              <a:picLocks noChangeAspect="1"/>
            </p:cNvPicPr>
            <p:nvPr/>
          </p:nvPicPr>
          <p:blipFill>
            <a:blip r:embed="rId5"/>
            <a:stretch>
              <a:fillRect/>
            </a:stretch>
          </p:blipFill>
          <p:spPr>
            <a:xfrm>
              <a:off x="3554676" y="3733799"/>
              <a:ext cx="6308995" cy="1692053"/>
            </a:xfrm>
            <a:prstGeom prst="rect">
              <a:avLst/>
            </a:prstGeom>
            <a:ln w="28575">
              <a:solidFill>
                <a:srgbClr val="7030A0"/>
              </a:solidFill>
            </a:ln>
          </p:spPr>
        </p:pic>
        <p:cxnSp>
          <p:nvCxnSpPr>
            <p:cNvPr id="33" name="Straight Arrow Connector 32">
              <a:extLst>
                <a:ext uri="{FF2B5EF4-FFF2-40B4-BE49-F238E27FC236}">
                  <a16:creationId xmlns:a16="http://schemas.microsoft.com/office/drawing/2014/main" id="{B704F2F9-84D7-7F19-F412-4F3297627570}"/>
                </a:ext>
              </a:extLst>
            </p:cNvPr>
            <p:cNvCxnSpPr>
              <a:stCxn id="9" idx="2"/>
            </p:cNvCxnSpPr>
            <p:nvPr/>
          </p:nvCxnSpPr>
          <p:spPr>
            <a:xfrm flipH="1">
              <a:off x="4855633" y="2662767"/>
              <a:ext cx="1" cy="107103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60E1EB0-09D0-859A-ED82-080051D343C9}"/>
                </a:ext>
              </a:extLst>
            </p:cNvPr>
            <p:cNvCxnSpPr/>
            <p:nvPr/>
          </p:nvCxnSpPr>
          <p:spPr>
            <a:xfrm flipH="1">
              <a:off x="6709174" y="2662767"/>
              <a:ext cx="1" cy="107103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0D3AB17-597E-F94C-14A9-1070DEAD88B2}"/>
                </a:ext>
              </a:extLst>
            </p:cNvPr>
            <p:cNvCxnSpPr/>
            <p:nvPr/>
          </p:nvCxnSpPr>
          <p:spPr>
            <a:xfrm flipH="1">
              <a:off x="8640233" y="2662766"/>
              <a:ext cx="1" cy="107103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CasellaDiTesto 9">
            <a:extLst>
              <a:ext uri="{FF2B5EF4-FFF2-40B4-BE49-F238E27FC236}">
                <a16:creationId xmlns:a16="http://schemas.microsoft.com/office/drawing/2014/main" id="{EF6D2B0D-A7E9-ED4B-0804-1EE9B7B2444A}"/>
              </a:ext>
            </a:extLst>
          </p:cNvPr>
          <p:cNvSpPr txBox="1"/>
          <p:nvPr/>
        </p:nvSpPr>
        <p:spPr>
          <a:xfrm>
            <a:off x="267955" y="77076"/>
            <a:ext cx="3700052" cy="584775"/>
          </a:xfrm>
          <a:prstGeom prst="rect">
            <a:avLst/>
          </a:prstGeom>
          <a:noFill/>
        </p:spPr>
        <p:txBody>
          <a:bodyPr wrap="none" rtlCol="0">
            <a:spAutoFit/>
          </a:bodyPr>
          <a:lstStyle/>
          <a:p>
            <a:r>
              <a:rPr lang="it-IT" sz="3200" dirty="0"/>
              <a:t>Multi-</a:t>
            </a:r>
            <a:r>
              <a:rPr lang="it-IT" sz="3200" dirty="0" err="1"/>
              <a:t>channel</a:t>
            </a:r>
            <a:r>
              <a:rPr lang="it-IT" sz="3200" dirty="0"/>
              <a:t> design</a:t>
            </a:r>
          </a:p>
        </p:txBody>
      </p:sp>
    </p:spTree>
    <p:extLst>
      <p:ext uri="{BB962C8B-B14F-4D97-AF65-F5344CB8AC3E}">
        <p14:creationId xmlns:p14="http://schemas.microsoft.com/office/powerpoint/2010/main" val="4088682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823F5F5D-F350-982B-5D56-273EEB58C190}"/>
              </a:ext>
            </a:extLst>
          </p:cNvPr>
          <p:cNvSpPr txBox="1"/>
          <p:nvPr/>
        </p:nvSpPr>
        <p:spPr>
          <a:xfrm>
            <a:off x="267955" y="77076"/>
            <a:ext cx="3700052" cy="584775"/>
          </a:xfrm>
          <a:prstGeom prst="rect">
            <a:avLst/>
          </a:prstGeom>
          <a:noFill/>
        </p:spPr>
        <p:txBody>
          <a:bodyPr wrap="none" rtlCol="0">
            <a:spAutoFit/>
          </a:bodyPr>
          <a:lstStyle/>
          <a:p>
            <a:r>
              <a:rPr lang="it-IT" sz="3200" dirty="0"/>
              <a:t>Multi-</a:t>
            </a:r>
            <a:r>
              <a:rPr lang="it-IT" sz="3200" dirty="0" err="1"/>
              <a:t>channel</a:t>
            </a:r>
            <a:r>
              <a:rPr lang="it-IT" sz="3200" dirty="0"/>
              <a:t> design</a:t>
            </a:r>
          </a:p>
        </p:txBody>
      </p:sp>
      <p:pic>
        <p:nvPicPr>
          <p:cNvPr id="22" name="Immagine 21">
            <a:extLst>
              <a:ext uri="{FF2B5EF4-FFF2-40B4-BE49-F238E27FC236}">
                <a16:creationId xmlns:a16="http://schemas.microsoft.com/office/drawing/2014/main" id="{DDBEFCF2-1A49-1333-E287-94B97F974EF1}"/>
              </a:ext>
            </a:extLst>
          </p:cNvPr>
          <p:cNvPicPr>
            <a:picLocks noChangeAspect="1"/>
          </p:cNvPicPr>
          <p:nvPr/>
        </p:nvPicPr>
        <p:blipFill>
          <a:blip r:embed="rId3"/>
          <a:stretch>
            <a:fillRect/>
          </a:stretch>
        </p:blipFill>
        <p:spPr>
          <a:xfrm>
            <a:off x="267955" y="1109459"/>
            <a:ext cx="3673001" cy="3255371"/>
          </a:xfrm>
          <a:prstGeom prst="rect">
            <a:avLst/>
          </a:prstGeom>
        </p:spPr>
      </p:pic>
      <p:pic>
        <p:nvPicPr>
          <p:cNvPr id="24" name="Immagine 23">
            <a:extLst>
              <a:ext uri="{FF2B5EF4-FFF2-40B4-BE49-F238E27FC236}">
                <a16:creationId xmlns:a16="http://schemas.microsoft.com/office/drawing/2014/main" id="{63252BFF-0B37-40BE-4021-94390FFE8320}"/>
              </a:ext>
            </a:extLst>
          </p:cNvPr>
          <p:cNvPicPr>
            <a:picLocks noChangeAspect="1"/>
          </p:cNvPicPr>
          <p:nvPr/>
        </p:nvPicPr>
        <p:blipFill>
          <a:blip r:embed="rId4"/>
          <a:stretch>
            <a:fillRect/>
          </a:stretch>
        </p:blipFill>
        <p:spPr>
          <a:xfrm>
            <a:off x="4417219" y="1578768"/>
            <a:ext cx="6096000" cy="2881172"/>
          </a:xfrm>
          <a:prstGeom prst="rect">
            <a:avLst/>
          </a:prstGeom>
        </p:spPr>
      </p:pic>
      <p:sp>
        <p:nvSpPr>
          <p:cNvPr id="27" name="Rettangolo 26">
            <a:extLst>
              <a:ext uri="{FF2B5EF4-FFF2-40B4-BE49-F238E27FC236}">
                <a16:creationId xmlns:a16="http://schemas.microsoft.com/office/drawing/2014/main" id="{E0C7B240-0485-583E-2466-6830877D7813}"/>
              </a:ext>
            </a:extLst>
          </p:cNvPr>
          <p:cNvSpPr/>
          <p:nvPr/>
        </p:nvSpPr>
        <p:spPr>
          <a:xfrm>
            <a:off x="807244" y="3857625"/>
            <a:ext cx="750094" cy="214313"/>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1E1B4845-AE24-333C-4627-A53B9B4FEFAD}"/>
              </a:ext>
            </a:extLst>
          </p:cNvPr>
          <p:cNvSpPr/>
          <p:nvPr/>
        </p:nvSpPr>
        <p:spPr>
          <a:xfrm>
            <a:off x="4251484" y="1416798"/>
            <a:ext cx="6588886" cy="3255371"/>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Straight Arrow Connector 34">
            <a:extLst>
              <a:ext uri="{FF2B5EF4-FFF2-40B4-BE49-F238E27FC236}">
                <a16:creationId xmlns:a16="http://schemas.microsoft.com/office/drawing/2014/main" id="{33EB5529-1311-1874-1318-7F3A3F8D8CC7}"/>
              </a:ext>
            </a:extLst>
          </p:cNvPr>
          <p:cNvCxnSpPr>
            <a:cxnSpLocks/>
          </p:cNvCxnSpPr>
          <p:nvPr/>
        </p:nvCxnSpPr>
        <p:spPr>
          <a:xfrm flipH="1">
            <a:off x="1557338" y="2839341"/>
            <a:ext cx="2704618" cy="112544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77AF8A1E-2E27-A440-A4B3-C2933C9A31D0}"/>
              </a:ext>
            </a:extLst>
          </p:cNvPr>
          <p:cNvSpPr txBox="1"/>
          <p:nvPr/>
        </p:nvSpPr>
        <p:spPr>
          <a:xfrm>
            <a:off x="3205721" y="3171255"/>
            <a:ext cx="401072" cy="369332"/>
          </a:xfrm>
          <a:prstGeom prst="rect">
            <a:avLst/>
          </a:prstGeom>
          <a:noFill/>
        </p:spPr>
        <p:txBody>
          <a:bodyPr wrap="none" rtlCol="0">
            <a:spAutoFit/>
          </a:bodyPr>
          <a:lstStyle/>
          <a:p>
            <a:r>
              <a:rPr lang="it-IT" dirty="0"/>
              <a:t>x4</a:t>
            </a:r>
          </a:p>
        </p:txBody>
      </p:sp>
      <p:pic>
        <p:nvPicPr>
          <p:cNvPr id="39" name="Immagine 38">
            <a:extLst>
              <a:ext uri="{FF2B5EF4-FFF2-40B4-BE49-F238E27FC236}">
                <a16:creationId xmlns:a16="http://schemas.microsoft.com/office/drawing/2014/main" id="{3E69E8DF-30D8-B03B-8488-DB21DC4359FF}"/>
              </a:ext>
            </a:extLst>
          </p:cNvPr>
          <p:cNvPicPr>
            <a:picLocks noChangeAspect="1"/>
          </p:cNvPicPr>
          <p:nvPr/>
        </p:nvPicPr>
        <p:blipFill>
          <a:blip r:embed="rId5"/>
          <a:stretch>
            <a:fillRect/>
          </a:stretch>
        </p:blipFill>
        <p:spPr>
          <a:xfrm>
            <a:off x="7973482" y="4364830"/>
            <a:ext cx="3485484" cy="1980230"/>
          </a:xfrm>
          <a:prstGeom prst="rect">
            <a:avLst/>
          </a:prstGeom>
          <a:ln w="28575">
            <a:solidFill>
              <a:srgbClr val="C00000"/>
            </a:solidFill>
          </a:ln>
        </p:spPr>
      </p:pic>
      <p:cxnSp>
        <p:nvCxnSpPr>
          <p:cNvPr id="40" name="Straight Arrow Connector 34">
            <a:extLst>
              <a:ext uri="{FF2B5EF4-FFF2-40B4-BE49-F238E27FC236}">
                <a16:creationId xmlns:a16="http://schemas.microsoft.com/office/drawing/2014/main" id="{C99A497C-E1D8-6836-B4AC-CA693CE04F56}"/>
              </a:ext>
            </a:extLst>
          </p:cNvPr>
          <p:cNvCxnSpPr>
            <a:cxnSpLocks/>
            <a:stCxn id="39" idx="0"/>
          </p:cNvCxnSpPr>
          <p:nvPr/>
        </p:nvCxnSpPr>
        <p:spPr>
          <a:xfrm flipH="1" flipV="1">
            <a:off x="7983954" y="3263900"/>
            <a:ext cx="1732270" cy="110093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409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sp>
        <p:nvSpPr>
          <p:cNvPr id="3" name="TextBox 2">
            <a:extLst>
              <a:ext uri="{FF2B5EF4-FFF2-40B4-BE49-F238E27FC236}">
                <a16:creationId xmlns:a16="http://schemas.microsoft.com/office/drawing/2014/main" id="{F41F6595-395B-656A-F9DD-32DCD0652EEC}"/>
              </a:ext>
            </a:extLst>
          </p:cNvPr>
          <p:cNvSpPr txBox="1"/>
          <p:nvPr/>
        </p:nvSpPr>
        <p:spPr>
          <a:xfrm>
            <a:off x="336665" y="1045955"/>
            <a:ext cx="8395953" cy="923330"/>
          </a:xfrm>
          <a:prstGeom prst="rect">
            <a:avLst/>
          </a:prstGeom>
          <a:noFill/>
        </p:spPr>
        <p:txBody>
          <a:bodyPr wrap="none" rtlCol="0">
            <a:spAutoFit/>
          </a:bodyPr>
          <a:lstStyle/>
          <a:p>
            <a:pPr marL="285750" indent="-285750">
              <a:buFont typeface="Arial" panose="020B0604020202020204" pitchFamily="34" charset="0"/>
              <a:buChar char="•"/>
            </a:pPr>
            <a:r>
              <a:rPr lang="en-US" dirty="0"/>
              <a:t>Save your time </a:t>
            </a:r>
            <a:r>
              <a:rPr lang="en-US" dirty="0">
                <a:sym typeface="Wingdings" panose="05000000000000000000" pitchFamily="2" charset="2"/>
              </a:rPr>
              <a:t> Compile can require hours, simulation few seconds</a:t>
            </a:r>
          </a:p>
          <a:p>
            <a:pPr marL="285750" indent="-285750">
              <a:buFont typeface="Arial" panose="020B0604020202020204" pitchFamily="34" charset="0"/>
              <a:buChar char="•"/>
            </a:pPr>
            <a:r>
              <a:rPr lang="en-US" dirty="0">
                <a:sym typeface="Wingdings" panose="05000000000000000000" pitchFamily="2" charset="2"/>
              </a:rPr>
              <a:t>Simpler debug  You can inspect any net and signal</a:t>
            </a:r>
          </a:p>
          <a:p>
            <a:pPr marL="285750" indent="-285750">
              <a:buFont typeface="Arial" panose="020B0604020202020204" pitchFamily="34" charset="0"/>
              <a:buChar char="•"/>
            </a:pPr>
            <a:r>
              <a:rPr lang="en-US" dirty="0">
                <a:sym typeface="Wingdings" panose="05000000000000000000" pitchFamily="2" charset="2"/>
              </a:rPr>
              <a:t>Better test coverage  You can insert critical signal to check how firmware perform  </a:t>
            </a:r>
            <a:endParaRPr lang="it-IT" dirty="0"/>
          </a:p>
        </p:txBody>
      </p:sp>
      <p:pic>
        <p:nvPicPr>
          <p:cNvPr id="6" name="Picture 5">
            <a:extLst>
              <a:ext uri="{FF2B5EF4-FFF2-40B4-BE49-F238E27FC236}">
                <a16:creationId xmlns:a16="http://schemas.microsoft.com/office/drawing/2014/main" id="{08068A56-8F51-C9B1-ACF6-09B9ADCFDECC}"/>
              </a:ext>
            </a:extLst>
          </p:cNvPr>
          <p:cNvPicPr>
            <a:picLocks noChangeAspect="1"/>
          </p:cNvPicPr>
          <p:nvPr/>
        </p:nvPicPr>
        <p:blipFill>
          <a:blip r:embed="rId3"/>
          <a:stretch>
            <a:fillRect/>
          </a:stretch>
        </p:blipFill>
        <p:spPr>
          <a:xfrm>
            <a:off x="2178814" y="2048256"/>
            <a:ext cx="7663455" cy="3836278"/>
          </a:xfrm>
          <a:prstGeom prst="rect">
            <a:avLst/>
          </a:prstGeom>
        </p:spPr>
      </p:pic>
    </p:spTree>
    <p:extLst>
      <p:ext uri="{BB962C8B-B14F-4D97-AF65-F5344CB8AC3E}">
        <p14:creationId xmlns:p14="http://schemas.microsoft.com/office/powerpoint/2010/main" val="1520885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pic>
        <p:nvPicPr>
          <p:cNvPr id="5" name="Picture 4">
            <a:extLst>
              <a:ext uri="{FF2B5EF4-FFF2-40B4-BE49-F238E27FC236}">
                <a16:creationId xmlns:a16="http://schemas.microsoft.com/office/drawing/2014/main" id="{280044EE-7FE9-FA19-79DF-3A7D1C65D2BA}"/>
              </a:ext>
            </a:extLst>
          </p:cNvPr>
          <p:cNvPicPr>
            <a:picLocks noChangeAspect="1"/>
          </p:cNvPicPr>
          <p:nvPr/>
        </p:nvPicPr>
        <p:blipFill>
          <a:blip r:embed="rId3"/>
          <a:stretch>
            <a:fillRect/>
          </a:stretch>
        </p:blipFill>
        <p:spPr>
          <a:xfrm>
            <a:off x="0" y="1919768"/>
            <a:ext cx="8138160" cy="3018464"/>
          </a:xfrm>
          <a:prstGeom prst="rect">
            <a:avLst/>
          </a:prstGeom>
        </p:spPr>
      </p:pic>
      <p:pic>
        <p:nvPicPr>
          <p:cNvPr id="8" name="Picture 7">
            <a:extLst>
              <a:ext uri="{FF2B5EF4-FFF2-40B4-BE49-F238E27FC236}">
                <a16:creationId xmlns:a16="http://schemas.microsoft.com/office/drawing/2014/main" id="{9B6C8035-AD4A-32F9-A6C1-741C65670DD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138160" y="1919767"/>
            <a:ext cx="3924704" cy="3018463"/>
          </a:xfrm>
          <a:prstGeom prst="rect">
            <a:avLst/>
          </a:prstGeom>
        </p:spPr>
      </p:pic>
      <p:sp>
        <p:nvSpPr>
          <p:cNvPr id="9" name="TextBox 8">
            <a:extLst>
              <a:ext uri="{FF2B5EF4-FFF2-40B4-BE49-F238E27FC236}">
                <a16:creationId xmlns:a16="http://schemas.microsoft.com/office/drawing/2014/main" id="{6057F5AD-30C7-2EAB-5B2F-00B7836712F5}"/>
              </a:ext>
            </a:extLst>
          </p:cNvPr>
          <p:cNvSpPr txBox="1"/>
          <p:nvPr/>
        </p:nvSpPr>
        <p:spPr>
          <a:xfrm>
            <a:off x="1280159" y="4990747"/>
            <a:ext cx="4944495" cy="369332"/>
          </a:xfrm>
          <a:prstGeom prst="rect">
            <a:avLst/>
          </a:prstGeom>
          <a:noFill/>
        </p:spPr>
        <p:txBody>
          <a:bodyPr wrap="none" rtlCol="0">
            <a:spAutoFit/>
          </a:bodyPr>
          <a:lstStyle/>
          <a:p>
            <a:r>
              <a:rPr lang="en-US" dirty="0"/>
              <a:t>Generate analog signal to replace ADC data stream</a:t>
            </a:r>
            <a:endParaRPr lang="it-IT" dirty="0"/>
          </a:p>
        </p:txBody>
      </p:sp>
      <p:sp>
        <p:nvSpPr>
          <p:cNvPr id="10" name="TextBox 9">
            <a:extLst>
              <a:ext uri="{FF2B5EF4-FFF2-40B4-BE49-F238E27FC236}">
                <a16:creationId xmlns:a16="http://schemas.microsoft.com/office/drawing/2014/main" id="{E065F8F3-4A63-BFB9-7813-4EDADECCC5C7}"/>
              </a:ext>
            </a:extLst>
          </p:cNvPr>
          <p:cNvSpPr txBox="1"/>
          <p:nvPr/>
        </p:nvSpPr>
        <p:spPr>
          <a:xfrm>
            <a:off x="9429404" y="5036914"/>
            <a:ext cx="2432589" cy="646331"/>
          </a:xfrm>
          <a:prstGeom prst="rect">
            <a:avLst/>
          </a:prstGeom>
          <a:noFill/>
        </p:spPr>
        <p:txBody>
          <a:bodyPr wrap="none" rtlCol="0">
            <a:spAutoFit/>
          </a:bodyPr>
          <a:lstStyle/>
          <a:p>
            <a:pPr algn="ctr"/>
            <a:r>
              <a:rPr lang="en-US" dirty="0"/>
              <a:t>Write script to simulate </a:t>
            </a:r>
          </a:p>
          <a:p>
            <a:pPr algn="ctr"/>
            <a:r>
              <a:rPr lang="en-US" dirty="0"/>
              <a:t>Register RW</a:t>
            </a:r>
            <a:endParaRPr lang="it-IT" dirty="0"/>
          </a:p>
        </p:txBody>
      </p:sp>
    </p:spTree>
    <p:extLst>
      <p:ext uri="{BB962C8B-B14F-4D97-AF65-F5344CB8AC3E}">
        <p14:creationId xmlns:p14="http://schemas.microsoft.com/office/powerpoint/2010/main" val="313744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3759619" cy="584775"/>
          </a:xfrm>
          <a:prstGeom prst="rect">
            <a:avLst/>
          </a:prstGeom>
          <a:noFill/>
        </p:spPr>
        <p:txBody>
          <a:bodyPr wrap="none" rtlCol="0">
            <a:spAutoFit/>
          </a:bodyPr>
          <a:lstStyle/>
          <a:p>
            <a:r>
              <a:rPr lang="it-IT" sz="3200" dirty="0" err="1"/>
              <a:t>Integrated</a:t>
            </a:r>
            <a:r>
              <a:rPr lang="it-IT" sz="3200" dirty="0"/>
              <a:t> </a:t>
            </a:r>
            <a:r>
              <a:rPr lang="it-IT" sz="3200" dirty="0" err="1"/>
              <a:t>simulation</a:t>
            </a:r>
            <a:endParaRPr lang="it-IT" sz="3200" dirty="0"/>
          </a:p>
        </p:txBody>
      </p:sp>
      <p:pic>
        <p:nvPicPr>
          <p:cNvPr id="4" name="Picture 3">
            <a:extLst>
              <a:ext uri="{FF2B5EF4-FFF2-40B4-BE49-F238E27FC236}">
                <a16:creationId xmlns:a16="http://schemas.microsoft.com/office/drawing/2014/main" id="{0D8CBCE7-90F6-7018-8970-2CB7B7706DB0}"/>
              </a:ext>
            </a:extLst>
          </p:cNvPr>
          <p:cNvPicPr>
            <a:picLocks noChangeAspect="1"/>
          </p:cNvPicPr>
          <p:nvPr/>
        </p:nvPicPr>
        <p:blipFill>
          <a:blip r:embed="rId3"/>
          <a:stretch>
            <a:fillRect/>
          </a:stretch>
        </p:blipFill>
        <p:spPr>
          <a:xfrm>
            <a:off x="0" y="1146918"/>
            <a:ext cx="12192000" cy="4564163"/>
          </a:xfrm>
          <a:prstGeom prst="rect">
            <a:avLst/>
          </a:prstGeom>
        </p:spPr>
      </p:pic>
    </p:spTree>
    <p:extLst>
      <p:ext uri="{BB962C8B-B14F-4D97-AF65-F5344CB8AC3E}">
        <p14:creationId xmlns:p14="http://schemas.microsoft.com/office/powerpoint/2010/main" val="560418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462701" cy="584775"/>
          </a:xfrm>
          <a:prstGeom prst="rect">
            <a:avLst/>
          </a:prstGeom>
          <a:noFill/>
        </p:spPr>
        <p:txBody>
          <a:bodyPr wrap="none" rtlCol="0">
            <a:spAutoFit/>
          </a:bodyPr>
          <a:lstStyle/>
          <a:p>
            <a:r>
              <a:rPr lang="it-IT" sz="3200" dirty="0"/>
              <a:t>Remote Compile Service </a:t>
            </a:r>
            <a:r>
              <a:rPr lang="it-IT" sz="3200" dirty="0" err="1"/>
              <a:t>based</a:t>
            </a:r>
            <a:r>
              <a:rPr lang="it-IT" sz="3200" dirty="0"/>
              <a:t> on </a:t>
            </a:r>
            <a:r>
              <a:rPr lang="it-IT" sz="3200" dirty="0" err="1"/>
              <a:t>MyCAEN</a:t>
            </a:r>
            <a:r>
              <a:rPr lang="it-IT" sz="3200" dirty="0"/>
              <a:t> Cloud</a:t>
            </a:r>
          </a:p>
        </p:txBody>
      </p:sp>
      <p:pic>
        <p:nvPicPr>
          <p:cNvPr id="1026" name="Picture 2" descr="2,403,862 Pc Images, Stock Photos &amp; Vectors | Shutterstock">
            <a:extLst>
              <a:ext uri="{FF2B5EF4-FFF2-40B4-BE49-F238E27FC236}">
                <a16:creationId xmlns:a16="http://schemas.microsoft.com/office/drawing/2014/main" id="{EDE6CD89-5CC3-C766-CC83-1C1568F8477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6199" y="2821709"/>
            <a:ext cx="4009493" cy="265475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21">
            <a:extLst>
              <a:ext uri="{FF2B5EF4-FFF2-40B4-BE49-F238E27FC236}">
                <a16:creationId xmlns:a16="http://schemas.microsoft.com/office/drawing/2014/main" id="{37021FD0-479A-62CC-D910-908B384288DB}"/>
              </a:ext>
            </a:extLst>
          </p:cNvPr>
          <p:cNvPicPr>
            <a:picLocks noChangeAspect="1"/>
          </p:cNvPicPr>
          <p:nvPr/>
        </p:nvPicPr>
        <p:blipFill>
          <a:blip r:embed="rId4"/>
          <a:stretch>
            <a:fillRect/>
          </a:stretch>
        </p:blipFill>
        <p:spPr>
          <a:xfrm>
            <a:off x="940988" y="3525710"/>
            <a:ext cx="2412075" cy="646911"/>
          </a:xfrm>
          <a:prstGeom prst="rect">
            <a:avLst/>
          </a:prstGeom>
        </p:spPr>
      </p:pic>
      <p:grpSp>
        <p:nvGrpSpPr>
          <p:cNvPr id="12" name="Group 11">
            <a:extLst>
              <a:ext uri="{FF2B5EF4-FFF2-40B4-BE49-F238E27FC236}">
                <a16:creationId xmlns:a16="http://schemas.microsoft.com/office/drawing/2014/main" id="{AF0A3E71-AB2F-0633-90E2-9DEF62956EA4}"/>
              </a:ext>
            </a:extLst>
          </p:cNvPr>
          <p:cNvGrpSpPr/>
          <p:nvPr/>
        </p:nvGrpSpPr>
        <p:grpSpPr>
          <a:xfrm>
            <a:off x="3687129" y="2821709"/>
            <a:ext cx="4009493" cy="2654754"/>
            <a:chOff x="3732848" y="1866708"/>
            <a:chExt cx="4009493" cy="2654754"/>
          </a:xfrm>
        </p:grpSpPr>
        <p:pic>
          <p:nvPicPr>
            <p:cNvPr id="11" name="Picture 2" descr="2,403,862 Pc Images, Stock Photos &amp; Vectors | Shutterstock">
              <a:extLst>
                <a:ext uri="{FF2B5EF4-FFF2-40B4-BE49-F238E27FC236}">
                  <a16:creationId xmlns:a16="http://schemas.microsoft.com/office/drawing/2014/main" id="{6DBCA283-34D8-70CE-6693-DFFD1A5501C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732848" y="1866708"/>
              <a:ext cx="4009493" cy="26547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BF65826-C540-0793-9B78-BDB1BD589617}"/>
                </a:ext>
              </a:extLst>
            </p:cNvPr>
            <p:cNvPicPr>
              <a:picLocks noChangeAspect="1"/>
            </p:cNvPicPr>
            <p:nvPr/>
          </p:nvPicPr>
          <p:blipFill>
            <a:blip r:embed="rId5"/>
            <a:stretch>
              <a:fillRect/>
            </a:stretch>
          </p:blipFill>
          <p:spPr>
            <a:xfrm>
              <a:off x="4507476" y="2250950"/>
              <a:ext cx="2405413" cy="1363658"/>
            </a:xfrm>
            <a:prstGeom prst="rect">
              <a:avLst/>
            </a:prstGeom>
          </p:spPr>
        </p:pic>
      </p:grpSp>
      <p:grpSp>
        <p:nvGrpSpPr>
          <p:cNvPr id="13" name="Gruppo 11">
            <a:extLst>
              <a:ext uri="{FF2B5EF4-FFF2-40B4-BE49-F238E27FC236}">
                <a16:creationId xmlns:a16="http://schemas.microsoft.com/office/drawing/2014/main" id="{45159527-2B1F-E843-1711-9D8312E6C98E}"/>
              </a:ext>
            </a:extLst>
          </p:cNvPr>
          <p:cNvGrpSpPr/>
          <p:nvPr/>
        </p:nvGrpSpPr>
        <p:grpSpPr>
          <a:xfrm>
            <a:off x="1159667" y="1403998"/>
            <a:ext cx="2173796" cy="744554"/>
            <a:chOff x="6130311" y="3101708"/>
            <a:chExt cx="3511529" cy="1202746"/>
          </a:xfrm>
          <a:solidFill>
            <a:schemeClr val="accent1">
              <a:lumMod val="20000"/>
              <a:lumOff val="80000"/>
            </a:schemeClr>
          </a:solidFill>
        </p:grpSpPr>
        <p:grpSp>
          <p:nvGrpSpPr>
            <p:cNvPr id="15" name="Gruppo 12">
              <a:extLst>
                <a:ext uri="{FF2B5EF4-FFF2-40B4-BE49-F238E27FC236}">
                  <a16:creationId xmlns:a16="http://schemas.microsoft.com/office/drawing/2014/main" id="{56B14AC1-891C-AE56-D2E8-0D5075298E8F}"/>
                </a:ext>
              </a:extLst>
            </p:cNvPr>
            <p:cNvGrpSpPr/>
            <p:nvPr/>
          </p:nvGrpSpPr>
          <p:grpSpPr>
            <a:xfrm>
              <a:off x="6130311" y="3526907"/>
              <a:ext cx="1241414" cy="492158"/>
              <a:chOff x="6439546" y="3084162"/>
              <a:chExt cx="2286000" cy="606524"/>
            </a:xfrm>
            <a:grpFill/>
          </p:grpSpPr>
          <p:sp>
            <p:nvSpPr>
              <p:cNvPr id="31" name="Rettangolo con angoli arrotondati 24">
                <a:extLst>
                  <a:ext uri="{FF2B5EF4-FFF2-40B4-BE49-F238E27FC236}">
                    <a16:creationId xmlns:a16="http://schemas.microsoft.com/office/drawing/2014/main" id="{4ABC1BEF-D39B-4D5D-17CE-E0A655DCAF6A}"/>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25">
                <a:extLst>
                  <a:ext uri="{FF2B5EF4-FFF2-40B4-BE49-F238E27FC236}">
                    <a16:creationId xmlns:a16="http://schemas.microsoft.com/office/drawing/2014/main" id="{33E2CCC6-17DF-D483-44F8-1C7B75ED8EED}"/>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3">
              <a:extLst>
                <a:ext uri="{FF2B5EF4-FFF2-40B4-BE49-F238E27FC236}">
                  <a16:creationId xmlns:a16="http://schemas.microsoft.com/office/drawing/2014/main" id="{BCF44A17-815C-4DA5-5081-924458EB2287}"/>
                </a:ext>
              </a:extLst>
            </p:cNvPr>
            <p:cNvGrpSpPr/>
            <p:nvPr/>
          </p:nvGrpSpPr>
          <p:grpSpPr>
            <a:xfrm>
              <a:off x="8400426" y="3101708"/>
              <a:ext cx="1241414" cy="492158"/>
              <a:chOff x="6439546" y="3084162"/>
              <a:chExt cx="2286000" cy="606524"/>
            </a:xfrm>
            <a:grpFill/>
          </p:grpSpPr>
          <p:sp>
            <p:nvSpPr>
              <p:cNvPr id="28" name="Rettangolo con angoli arrotondati 22">
                <a:extLst>
                  <a:ext uri="{FF2B5EF4-FFF2-40B4-BE49-F238E27FC236}">
                    <a16:creationId xmlns:a16="http://schemas.microsoft.com/office/drawing/2014/main" id="{6E0FB0AF-FA09-4A95-1BE1-7DAD93E56BA3}"/>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con angoli arrotondati 23">
                <a:extLst>
                  <a:ext uri="{FF2B5EF4-FFF2-40B4-BE49-F238E27FC236}">
                    <a16:creationId xmlns:a16="http://schemas.microsoft.com/office/drawing/2014/main" id="{1158FFB0-4F7D-53A0-1724-4E2A572D629D}"/>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 name="Gruppo 14">
              <a:extLst>
                <a:ext uri="{FF2B5EF4-FFF2-40B4-BE49-F238E27FC236}">
                  <a16:creationId xmlns:a16="http://schemas.microsoft.com/office/drawing/2014/main" id="{5CD21E57-4BF3-CA2A-D347-A6BE9B119ABE}"/>
                </a:ext>
              </a:extLst>
            </p:cNvPr>
            <p:cNvGrpSpPr/>
            <p:nvPr/>
          </p:nvGrpSpPr>
          <p:grpSpPr>
            <a:xfrm>
              <a:off x="8017733" y="3812296"/>
              <a:ext cx="1241414" cy="492158"/>
              <a:chOff x="6439546" y="3084162"/>
              <a:chExt cx="2286000" cy="606524"/>
            </a:xfrm>
            <a:grpFill/>
          </p:grpSpPr>
          <p:sp>
            <p:nvSpPr>
              <p:cNvPr id="25" name="Rettangolo con angoli arrotondati 17">
                <a:extLst>
                  <a:ext uri="{FF2B5EF4-FFF2-40B4-BE49-F238E27FC236}">
                    <a16:creationId xmlns:a16="http://schemas.microsoft.com/office/drawing/2014/main" id="{64628DF2-B729-AAFA-9D53-637DBDA56E12}"/>
                  </a:ext>
                </a:extLst>
              </p:cNvPr>
              <p:cNvSpPr/>
              <p:nvPr/>
            </p:nvSpPr>
            <p:spPr>
              <a:xfrm>
                <a:off x="6439546" y="3084163"/>
                <a:ext cx="2286000" cy="606523"/>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18">
                <a:extLst>
                  <a:ext uri="{FF2B5EF4-FFF2-40B4-BE49-F238E27FC236}">
                    <a16:creationId xmlns:a16="http://schemas.microsoft.com/office/drawing/2014/main" id="{279189F5-04DC-C3AF-D4AE-BEED26A4C684}"/>
                  </a:ext>
                </a:extLst>
              </p:cNvPr>
              <p:cNvSpPr/>
              <p:nvPr/>
            </p:nvSpPr>
            <p:spPr>
              <a:xfrm>
                <a:off x="6439546" y="3084162"/>
                <a:ext cx="2286000" cy="234771"/>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9" name="Connettore a gomito 15">
              <a:extLst>
                <a:ext uri="{FF2B5EF4-FFF2-40B4-BE49-F238E27FC236}">
                  <a16:creationId xmlns:a16="http://schemas.microsoft.com/office/drawing/2014/main" id="{2881B33B-4700-8D50-92C0-88B0B32A23C1}"/>
                </a:ext>
              </a:extLst>
            </p:cNvPr>
            <p:cNvCxnSpPr>
              <a:stCxn id="31" idx="3"/>
              <a:endCxn id="28" idx="1"/>
            </p:cNvCxnSpPr>
            <p:nvPr/>
          </p:nvCxnSpPr>
          <p:spPr>
            <a:xfrm flipV="1">
              <a:off x="7371725" y="3347788"/>
              <a:ext cx="1028701" cy="425199"/>
            </a:xfrm>
            <a:prstGeom prst="bentConnector3">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a gomito 16">
              <a:extLst>
                <a:ext uri="{FF2B5EF4-FFF2-40B4-BE49-F238E27FC236}">
                  <a16:creationId xmlns:a16="http://schemas.microsoft.com/office/drawing/2014/main" id="{54498E77-02B6-C80A-2085-025736152F3E}"/>
                </a:ext>
              </a:extLst>
            </p:cNvPr>
            <p:cNvCxnSpPr>
              <a:stCxn id="31" idx="3"/>
              <a:endCxn id="25" idx="1"/>
            </p:cNvCxnSpPr>
            <p:nvPr/>
          </p:nvCxnSpPr>
          <p:spPr>
            <a:xfrm>
              <a:off x="7371725" y="3772987"/>
              <a:ext cx="646008" cy="285389"/>
            </a:xfrm>
            <a:prstGeom prst="bentConnector3">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1028" name="Picture 4" descr="Upload Cloud Icon Flat - Icon Shop - Download free icons for commercial use">
            <a:extLst>
              <a:ext uri="{FF2B5EF4-FFF2-40B4-BE49-F238E27FC236}">
                <a16:creationId xmlns:a16="http://schemas.microsoft.com/office/drawing/2014/main" id="{F97084ED-E195-7910-AF1D-B15C6A2D2D5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17485" y="112171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2FF825-77CF-21B2-E123-7057529E8A9F}"/>
              </a:ext>
            </a:extLst>
          </p:cNvPr>
          <p:cNvSpPr txBox="1"/>
          <p:nvPr/>
        </p:nvSpPr>
        <p:spPr>
          <a:xfrm>
            <a:off x="695669" y="2463030"/>
            <a:ext cx="2998578" cy="369332"/>
          </a:xfrm>
          <a:prstGeom prst="rect">
            <a:avLst/>
          </a:prstGeom>
          <a:noFill/>
        </p:spPr>
        <p:txBody>
          <a:bodyPr wrap="none" rtlCol="0">
            <a:spAutoFit/>
          </a:bodyPr>
          <a:lstStyle/>
          <a:p>
            <a:r>
              <a:rPr lang="en-US" dirty="0"/>
              <a:t>Design entry with </a:t>
            </a:r>
            <a:r>
              <a:rPr lang="en-US" dirty="0" err="1"/>
              <a:t>SciCompiler</a:t>
            </a:r>
            <a:endParaRPr lang="it-IT" dirty="0"/>
          </a:p>
        </p:txBody>
      </p:sp>
      <p:sp>
        <p:nvSpPr>
          <p:cNvPr id="34" name="TextBox 33">
            <a:extLst>
              <a:ext uri="{FF2B5EF4-FFF2-40B4-BE49-F238E27FC236}">
                <a16:creationId xmlns:a16="http://schemas.microsoft.com/office/drawing/2014/main" id="{F8E808EB-6B82-3AD9-C704-1113B64DE982}"/>
              </a:ext>
            </a:extLst>
          </p:cNvPr>
          <p:cNvSpPr txBox="1"/>
          <p:nvPr/>
        </p:nvSpPr>
        <p:spPr>
          <a:xfrm>
            <a:off x="4334070" y="2452377"/>
            <a:ext cx="2811475" cy="369332"/>
          </a:xfrm>
          <a:prstGeom prst="rect">
            <a:avLst/>
          </a:prstGeom>
          <a:noFill/>
        </p:spPr>
        <p:txBody>
          <a:bodyPr wrap="none" rtlCol="0">
            <a:spAutoFit/>
          </a:bodyPr>
          <a:lstStyle/>
          <a:p>
            <a:r>
              <a:rPr lang="en-US" dirty="0"/>
              <a:t>Upload project on the cloud</a:t>
            </a:r>
            <a:endParaRPr lang="it-IT" dirty="0"/>
          </a:p>
        </p:txBody>
      </p:sp>
      <p:pic>
        <p:nvPicPr>
          <p:cNvPr id="37" name="Picture 36">
            <a:extLst>
              <a:ext uri="{FF2B5EF4-FFF2-40B4-BE49-F238E27FC236}">
                <a16:creationId xmlns:a16="http://schemas.microsoft.com/office/drawing/2014/main" id="{3DAD0487-EBD4-18A5-6869-9C71021E83F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0388" y="2601764"/>
            <a:ext cx="2555916" cy="3935690"/>
          </a:xfrm>
          <a:prstGeom prst="rect">
            <a:avLst/>
          </a:prstGeom>
        </p:spPr>
      </p:pic>
      <p:sp>
        <p:nvSpPr>
          <p:cNvPr id="38" name="Arrow: Right 37">
            <a:extLst>
              <a:ext uri="{FF2B5EF4-FFF2-40B4-BE49-F238E27FC236}">
                <a16:creationId xmlns:a16="http://schemas.microsoft.com/office/drawing/2014/main" id="{53959494-5CEF-106A-CD30-D6C447890B51}"/>
              </a:ext>
            </a:extLst>
          </p:cNvPr>
          <p:cNvSpPr/>
          <p:nvPr/>
        </p:nvSpPr>
        <p:spPr>
          <a:xfrm>
            <a:off x="3595360"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Arrow: Right 38">
            <a:extLst>
              <a:ext uri="{FF2B5EF4-FFF2-40B4-BE49-F238E27FC236}">
                <a16:creationId xmlns:a16="http://schemas.microsoft.com/office/drawing/2014/main" id="{49357D9E-0BE0-1115-F423-033A0A54683D}"/>
              </a:ext>
            </a:extLst>
          </p:cNvPr>
          <p:cNvSpPr/>
          <p:nvPr/>
        </p:nvSpPr>
        <p:spPr>
          <a:xfrm>
            <a:off x="7351233" y="3606312"/>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TextBox 39">
            <a:extLst>
              <a:ext uri="{FF2B5EF4-FFF2-40B4-BE49-F238E27FC236}">
                <a16:creationId xmlns:a16="http://schemas.microsoft.com/office/drawing/2014/main" id="{7D4A171C-E201-C95A-802F-C25E8E619C7E}"/>
              </a:ext>
            </a:extLst>
          </p:cNvPr>
          <p:cNvSpPr txBox="1"/>
          <p:nvPr/>
        </p:nvSpPr>
        <p:spPr>
          <a:xfrm>
            <a:off x="8310486" y="2452377"/>
            <a:ext cx="2917658" cy="369332"/>
          </a:xfrm>
          <a:prstGeom prst="rect">
            <a:avLst/>
          </a:prstGeom>
          <a:noFill/>
        </p:spPr>
        <p:txBody>
          <a:bodyPr wrap="none" rtlCol="0">
            <a:spAutoFit/>
          </a:bodyPr>
          <a:lstStyle/>
          <a:p>
            <a:r>
              <a:rPr lang="en-US" dirty="0"/>
              <a:t>Remote Compile on </a:t>
            </a:r>
            <a:r>
              <a:rPr lang="en-US" dirty="0" err="1"/>
              <a:t>MyCaen</a:t>
            </a:r>
            <a:endParaRPr lang="it-IT" dirty="0"/>
          </a:p>
        </p:txBody>
      </p:sp>
      <p:pic>
        <p:nvPicPr>
          <p:cNvPr id="1030" name="Picture 6" descr="Gears. Cloud computing. Stock Photo by ©maxxyustas 29966251">
            <a:extLst>
              <a:ext uri="{FF2B5EF4-FFF2-40B4-BE49-F238E27FC236}">
                <a16:creationId xmlns:a16="http://schemas.microsoft.com/office/drawing/2014/main" id="{EA90C6B5-7855-575B-6E59-C32B23D76AD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604396" y="1141904"/>
            <a:ext cx="2223655" cy="1289688"/>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Right 40">
            <a:extLst>
              <a:ext uri="{FF2B5EF4-FFF2-40B4-BE49-F238E27FC236}">
                <a16:creationId xmlns:a16="http://schemas.microsoft.com/office/drawing/2014/main" id="{93BAECD7-9704-E74B-BD05-4F5C5F650761}"/>
              </a:ext>
            </a:extLst>
          </p:cNvPr>
          <p:cNvSpPr/>
          <p:nvPr/>
        </p:nvSpPr>
        <p:spPr>
          <a:xfrm>
            <a:off x="10994681"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86302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462701" cy="584775"/>
          </a:xfrm>
          <a:prstGeom prst="rect">
            <a:avLst/>
          </a:prstGeom>
          <a:noFill/>
        </p:spPr>
        <p:txBody>
          <a:bodyPr wrap="none" rtlCol="0">
            <a:spAutoFit/>
          </a:bodyPr>
          <a:lstStyle/>
          <a:p>
            <a:r>
              <a:rPr lang="it-IT" sz="3200" dirty="0"/>
              <a:t>Remote Compile Service </a:t>
            </a:r>
            <a:r>
              <a:rPr lang="it-IT" sz="3200" dirty="0" err="1"/>
              <a:t>based</a:t>
            </a:r>
            <a:r>
              <a:rPr lang="it-IT" sz="3200" dirty="0"/>
              <a:t> on </a:t>
            </a:r>
            <a:r>
              <a:rPr lang="it-IT" sz="3200" dirty="0" err="1"/>
              <a:t>MyCAEN</a:t>
            </a:r>
            <a:r>
              <a:rPr lang="it-IT" sz="3200" dirty="0"/>
              <a:t> Cloud</a:t>
            </a:r>
          </a:p>
        </p:txBody>
      </p:sp>
      <p:pic>
        <p:nvPicPr>
          <p:cNvPr id="1026" name="Picture 2" descr="2,403,862 Pc Images, Stock Photos &amp; Vectors | Shutterstock">
            <a:extLst>
              <a:ext uri="{FF2B5EF4-FFF2-40B4-BE49-F238E27FC236}">
                <a16:creationId xmlns:a16="http://schemas.microsoft.com/office/drawing/2014/main" id="{EDE6CD89-5CC3-C766-CC83-1C1568F8477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6199" y="2821709"/>
            <a:ext cx="4009493" cy="26547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2FF825-77CF-21B2-E123-7057529E8A9F}"/>
              </a:ext>
            </a:extLst>
          </p:cNvPr>
          <p:cNvSpPr txBox="1"/>
          <p:nvPr/>
        </p:nvSpPr>
        <p:spPr>
          <a:xfrm>
            <a:off x="527867" y="2475665"/>
            <a:ext cx="3334182" cy="369332"/>
          </a:xfrm>
          <a:prstGeom prst="rect">
            <a:avLst/>
          </a:prstGeom>
          <a:noFill/>
        </p:spPr>
        <p:txBody>
          <a:bodyPr wrap="none" rtlCol="0">
            <a:spAutoFit/>
          </a:bodyPr>
          <a:lstStyle/>
          <a:p>
            <a:r>
              <a:rPr lang="en-US" dirty="0"/>
              <a:t>Download the firmware compiled</a:t>
            </a:r>
            <a:endParaRPr lang="it-IT" dirty="0"/>
          </a:p>
        </p:txBody>
      </p:sp>
      <p:sp>
        <p:nvSpPr>
          <p:cNvPr id="38" name="Arrow: Right 37">
            <a:extLst>
              <a:ext uri="{FF2B5EF4-FFF2-40B4-BE49-F238E27FC236}">
                <a16:creationId xmlns:a16="http://schemas.microsoft.com/office/drawing/2014/main" id="{53959494-5CEF-106A-CD30-D6C447890B51}"/>
              </a:ext>
            </a:extLst>
          </p:cNvPr>
          <p:cNvSpPr/>
          <p:nvPr/>
        </p:nvSpPr>
        <p:spPr>
          <a:xfrm>
            <a:off x="3595360" y="366445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Download Cloud Icon Flat - Icon Shop - Download free icons for commercial  use">
            <a:extLst>
              <a:ext uri="{FF2B5EF4-FFF2-40B4-BE49-F238E27FC236}">
                <a16:creationId xmlns:a16="http://schemas.microsoft.com/office/drawing/2014/main" id="{36C1AEFF-EF10-9DC5-E0BF-A9E322D8DB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7368" y="1128386"/>
            <a:ext cx="1215179" cy="1215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1D2BC-FFEE-6B32-85F1-9AA1A9BC3FE3}"/>
              </a:ext>
            </a:extLst>
          </p:cNvPr>
          <p:cNvPicPr>
            <a:picLocks noChangeAspect="1"/>
          </p:cNvPicPr>
          <p:nvPr/>
        </p:nvPicPr>
        <p:blipFill>
          <a:blip r:embed="rId5"/>
          <a:stretch>
            <a:fillRect/>
          </a:stretch>
        </p:blipFill>
        <p:spPr>
          <a:xfrm>
            <a:off x="877537" y="3205698"/>
            <a:ext cx="2523601" cy="1438242"/>
          </a:xfrm>
          <a:prstGeom prst="rect">
            <a:avLst/>
          </a:prstGeom>
        </p:spPr>
      </p:pic>
      <p:pic>
        <p:nvPicPr>
          <p:cNvPr id="2052" name="Picture 4" descr="R5560 - 128 Channel 14 bit 125 MS/s Open FPGA Digitizer - CAEN - Tools for  Discovery">
            <a:extLst>
              <a:ext uri="{FF2B5EF4-FFF2-40B4-BE49-F238E27FC236}">
                <a16:creationId xmlns:a16="http://schemas.microsoft.com/office/drawing/2014/main" id="{A1473965-38FE-20B0-DEA2-19B93B4A14C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451242" y="2948143"/>
            <a:ext cx="3545602" cy="751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D184C3-C1B4-E980-75E4-CA29FBF69C75}"/>
              </a:ext>
            </a:extLst>
          </p:cNvPr>
          <p:cNvSpPr txBox="1"/>
          <p:nvPr/>
        </p:nvSpPr>
        <p:spPr>
          <a:xfrm>
            <a:off x="4658689" y="2420692"/>
            <a:ext cx="3336876" cy="369332"/>
          </a:xfrm>
          <a:prstGeom prst="rect">
            <a:avLst/>
          </a:prstGeom>
          <a:noFill/>
        </p:spPr>
        <p:txBody>
          <a:bodyPr wrap="none" rtlCol="0">
            <a:spAutoFit/>
          </a:bodyPr>
          <a:lstStyle/>
          <a:p>
            <a:r>
              <a:rPr lang="en-US" dirty="0"/>
              <a:t>Install the firmware on the device</a:t>
            </a:r>
            <a:endParaRPr lang="it-IT" dirty="0"/>
          </a:p>
        </p:txBody>
      </p:sp>
      <p:pic>
        <p:nvPicPr>
          <p:cNvPr id="2058" name="Picture 10" descr="DT2740 - 64 Channel 16 bit 125 MS/s Digitizer - CAEN - Tools for Discovery">
            <a:extLst>
              <a:ext uri="{FF2B5EF4-FFF2-40B4-BE49-F238E27FC236}">
                <a16:creationId xmlns:a16="http://schemas.microsoft.com/office/drawing/2014/main" id="{583D7463-4244-E2EB-0425-1918EDA58EE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38447" y="3939401"/>
            <a:ext cx="3297834" cy="117784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F9D29DC5-12FE-1A58-7F3F-1926A3FE1D99}"/>
              </a:ext>
            </a:extLst>
          </p:cNvPr>
          <p:cNvSpPr/>
          <p:nvPr/>
        </p:nvSpPr>
        <p:spPr>
          <a:xfrm>
            <a:off x="8195070" y="3699964"/>
            <a:ext cx="690777"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2B2FAF37-152D-78D9-42FC-655AD3BCD3C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928448" y="1879620"/>
            <a:ext cx="3128866" cy="4119562"/>
          </a:xfrm>
          <a:prstGeom prst="rect">
            <a:avLst/>
          </a:prstGeom>
        </p:spPr>
      </p:pic>
      <p:pic>
        <p:nvPicPr>
          <p:cNvPr id="2060" name="Picture 12" descr="Coding, develop, development, firmware, programming, progress, update icon  - Download on Iconfinder">
            <a:extLst>
              <a:ext uri="{FF2B5EF4-FFF2-40B4-BE49-F238E27FC236}">
                <a16:creationId xmlns:a16="http://schemas.microsoft.com/office/drawing/2014/main" id="{2B688F9B-0FEE-CCE7-2AE7-1CAB82B9EAD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66265" y="1128386"/>
            <a:ext cx="1283175" cy="128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3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4ABC9F-C1B0-741F-991B-4A0928B0C382}"/>
              </a:ext>
            </a:extLst>
          </p:cNvPr>
          <p:cNvGrpSpPr/>
          <p:nvPr/>
        </p:nvGrpSpPr>
        <p:grpSpPr>
          <a:xfrm>
            <a:off x="813214" y="56038"/>
            <a:ext cx="6920346" cy="6393460"/>
            <a:chOff x="3151094" y="484094"/>
            <a:chExt cx="5889813" cy="5889812"/>
          </a:xfrm>
        </p:grpSpPr>
        <p:grpSp>
          <p:nvGrpSpPr>
            <p:cNvPr id="9" name="Group 8">
              <a:extLst>
                <a:ext uri="{FF2B5EF4-FFF2-40B4-BE49-F238E27FC236}">
                  <a16:creationId xmlns:a16="http://schemas.microsoft.com/office/drawing/2014/main" id="{34359E14-EA67-E9C1-DE38-338FC8E84FCA}"/>
                </a:ext>
              </a:extLst>
            </p:cNvPr>
            <p:cNvGrpSpPr/>
            <p:nvPr/>
          </p:nvGrpSpPr>
          <p:grpSpPr>
            <a:xfrm>
              <a:off x="3151094" y="484094"/>
              <a:ext cx="5889813" cy="5889812"/>
              <a:chOff x="2978552" y="311552"/>
              <a:chExt cx="6234896" cy="6234896"/>
            </a:xfrm>
          </p:grpSpPr>
          <p:grpSp>
            <p:nvGrpSpPr>
              <p:cNvPr id="45" name="Group 44">
                <a:extLst>
                  <a:ext uri="{FF2B5EF4-FFF2-40B4-BE49-F238E27FC236}">
                    <a16:creationId xmlns:a16="http://schemas.microsoft.com/office/drawing/2014/main" id="{154D3BA3-815E-FE58-CD74-7C08DFEDBED6}"/>
                  </a:ext>
                </a:extLst>
              </p:cNvPr>
              <p:cNvGrpSpPr/>
              <p:nvPr/>
            </p:nvGrpSpPr>
            <p:grpSpPr>
              <a:xfrm>
                <a:off x="2978552" y="311552"/>
                <a:ext cx="6234896" cy="6234896"/>
                <a:chOff x="2978552" y="311552"/>
                <a:chExt cx="6234896" cy="6234896"/>
              </a:xfrm>
            </p:grpSpPr>
            <p:sp>
              <p:nvSpPr>
                <p:cNvPr id="47" name="Freeform 51">
                  <a:extLst>
                    <a:ext uri="{FF2B5EF4-FFF2-40B4-BE49-F238E27FC236}">
                      <a16:creationId xmlns:a16="http://schemas.microsoft.com/office/drawing/2014/main" id="{8263CF53-F4C3-0A3D-F252-A4695FE02FB2}"/>
                    </a:ext>
                  </a:extLst>
                </p:cNvPr>
                <p:cNvSpPr/>
                <p:nvPr/>
              </p:nvSpPr>
              <p:spPr>
                <a:xfrm>
                  <a:off x="4294630" y="311552"/>
                  <a:ext cx="1800585" cy="3116661"/>
                </a:xfrm>
                <a:custGeom>
                  <a:avLst/>
                  <a:gdLst>
                    <a:gd name="connsiteX0" fmla="*/ 1800585 w 1800585"/>
                    <a:gd name="connsiteY0" fmla="*/ 0 h 3116661"/>
                    <a:gd name="connsiteX1" fmla="*/ 1800585 w 1800585"/>
                    <a:gd name="connsiteY1" fmla="*/ 1315291 h 3116661"/>
                    <a:gd name="connsiteX2" fmla="*/ 1800584 w 1800585"/>
                    <a:gd name="connsiteY2" fmla="*/ 1315291 h 3116661"/>
                    <a:gd name="connsiteX3" fmla="*/ 1800584 w 1800585"/>
                    <a:gd name="connsiteY3" fmla="*/ 3116661 h 3116661"/>
                    <a:gd name="connsiteX4" fmla="*/ 0 w 1800585"/>
                    <a:gd name="connsiteY4" fmla="*/ 1316078 h 3116661"/>
                    <a:gd name="connsiteX5" fmla="*/ 845 w 1800585"/>
                    <a:gd name="connsiteY5" fmla="*/ 1315291 h 3116661"/>
                    <a:gd name="connsiteX6" fmla="*/ 0 w 1800585"/>
                    <a:gd name="connsiteY6" fmla="*/ 1315291 h 3116661"/>
                    <a:gd name="connsiteX7" fmla="*/ 10093 w 1800585"/>
                    <a:gd name="connsiteY7" fmla="*/ 1258072 h 3116661"/>
                    <a:gd name="connsiteX8" fmla="*/ 1699804 w 1800585"/>
                    <a:gd name="connsiteY8" fmla="*/ 4126 h 3116661"/>
                    <a:gd name="connsiteX9" fmla="*/ 1800585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800585" y="0"/>
                      </a:moveTo>
                      <a:lnTo>
                        <a:pt x="1800585" y="1315291"/>
                      </a:lnTo>
                      <a:lnTo>
                        <a:pt x="1800584" y="1315291"/>
                      </a:lnTo>
                      <a:lnTo>
                        <a:pt x="1800584" y="3116661"/>
                      </a:lnTo>
                      <a:lnTo>
                        <a:pt x="0" y="1316078"/>
                      </a:lnTo>
                      <a:lnTo>
                        <a:pt x="845" y="1315291"/>
                      </a:lnTo>
                      <a:lnTo>
                        <a:pt x="0" y="1315291"/>
                      </a:lnTo>
                      <a:lnTo>
                        <a:pt x="10093" y="1258072"/>
                      </a:lnTo>
                      <a:cubicBezTo>
                        <a:pt x="167977" y="590145"/>
                        <a:pt x="852467" y="73877"/>
                        <a:pt x="1699804" y="4126"/>
                      </a:cubicBezTo>
                      <a:lnTo>
                        <a:pt x="1800585" y="0"/>
                      </a:lnTo>
                      <a:close/>
                    </a:path>
                  </a:pathLst>
                </a:cu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8" name="Freeform 50">
                  <a:extLst>
                    <a:ext uri="{FF2B5EF4-FFF2-40B4-BE49-F238E27FC236}">
                      <a16:creationId xmlns:a16="http://schemas.microsoft.com/office/drawing/2014/main" id="{6963E6E5-345C-7418-EDDF-F0A55CEB0E60}"/>
                    </a:ext>
                  </a:extLst>
                </p:cNvPr>
                <p:cNvSpPr/>
                <p:nvPr/>
              </p:nvSpPr>
              <p:spPr>
                <a:xfrm>
                  <a:off x="6096000" y="641526"/>
                  <a:ext cx="2203814" cy="2786362"/>
                </a:xfrm>
                <a:custGeom>
                  <a:avLst/>
                  <a:gdLst>
                    <a:gd name="connsiteX0" fmla="*/ 792374 w 2203814"/>
                    <a:gd name="connsiteY0" fmla="*/ 100 h 2786362"/>
                    <a:gd name="connsiteX1" fmla="*/ 2129633 w 2203814"/>
                    <a:gd name="connsiteY1" fmla="*/ 514204 h 2786362"/>
                    <a:gd name="connsiteX2" fmla="*/ 2203814 w 2203814"/>
                    <a:gd name="connsiteY2" fmla="*/ 582550 h 2786362"/>
                    <a:gd name="connsiteX3" fmla="*/ 1273763 w 2203814"/>
                    <a:gd name="connsiteY3" fmla="*/ 1512602 h 2786362"/>
                    <a:gd name="connsiteX4" fmla="*/ 1273762 w 2203814"/>
                    <a:gd name="connsiteY4" fmla="*/ 1512601 h 2786362"/>
                    <a:gd name="connsiteX5" fmla="*/ 1 w 2203814"/>
                    <a:gd name="connsiteY5" fmla="*/ 2786362 h 2786362"/>
                    <a:gd name="connsiteX6" fmla="*/ 0 w 2203814"/>
                    <a:gd name="connsiteY6" fmla="*/ 239952 h 2786362"/>
                    <a:gd name="connsiteX7" fmla="*/ 1154 w 2203814"/>
                    <a:gd name="connsiteY7" fmla="*/ 239993 h 2786362"/>
                    <a:gd name="connsiteX8" fmla="*/ 557 w 2203814"/>
                    <a:gd name="connsiteY8" fmla="*/ 239396 h 2786362"/>
                    <a:gd name="connsiteX9" fmla="*/ 48153 w 2203814"/>
                    <a:gd name="connsiteY9" fmla="*/ 206073 h 2786362"/>
                    <a:gd name="connsiteX10" fmla="*/ 792374 w 2203814"/>
                    <a:gd name="connsiteY10" fmla="*/ 100 h 27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814" h="2786362">
                      <a:moveTo>
                        <a:pt x="792374" y="100"/>
                      </a:moveTo>
                      <a:cubicBezTo>
                        <a:pt x="1240681" y="-4777"/>
                        <a:pt x="1724334" y="170557"/>
                        <a:pt x="2129633" y="514204"/>
                      </a:cubicBezTo>
                      <a:lnTo>
                        <a:pt x="2203814" y="582550"/>
                      </a:lnTo>
                      <a:lnTo>
                        <a:pt x="1273763" y="1512602"/>
                      </a:lnTo>
                      <a:lnTo>
                        <a:pt x="1273762" y="1512601"/>
                      </a:lnTo>
                      <a:lnTo>
                        <a:pt x="1" y="2786362"/>
                      </a:lnTo>
                      <a:lnTo>
                        <a:pt x="0" y="239952"/>
                      </a:lnTo>
                      <a:lnTo>
                        <a:pt x="1154" y="239993"/>
                      </a:lnTo>
                      <a:lnTo>
                        <a:pt x="557" y="239396"/>
                      </a:lnTo>
                      <a:lnTo>
                        <a:pt x="48153" y="206073"/>
                      </a:lnTo>
                      <a:cubicBezTo>
                        <a:pt x="267130" y="70827"/>
                        <a:pt x="523389" y="3026"/>
                        <a:pt x="792374" y="100"/>
                      </a:cubicBezTo>
                      <a:close/>
                    </a:path>
                  </a:pathLst>
                </a:cu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9" name="Freeform 49">
                  <a:extLst>
                    <a:ext uri="{FF2B5EF4-FFF2-40B4-BE49-F238E27FC236}">
                      <a16:creationId xmlns:a16="http://schemas.microsoft.com/office/drawing/2014/main" id="{DD41D88D-FFD7-2190-44CD-4048E4C0521C}"/>
                    </a:ext>
                  </a:extLst>
                </p:cNvPr>
                <p:cNvSpPr/>
                <p:nvPr/>
              </p:nvSpPr>
              <p:spPr>
                <a:xfrm>
                  <a:off x="3308527" y="1225187"/>
                  <a:ext cx="2786362" cy="2203813"/>
                </a:xfrm>
                <a:custGeom>
                  <a:avLst/>
                  <a:gdLst>
                    <a:gd name="connsiteX0" fmla="*/ 582550 w 2786362"/>
                    <a:gd name="connsiteY0" fmla="*/ 0 h 2203813"/>
                    <a:gd name="connsiteX1" fmla="*/ 1512602 w 2786362"/>
                    <a:gd name="connsiteY1" fmla="*/ 930051 h 2203813"/>
                    <a:gd name="connsiteX2" fmla="*/ 1512601 w 2786362"/>
                    <a:gd name="connsiteY2" fmla="*/ 930051 h 2203813"/>
                    <a:gd name="connsiteX3" fmla="*/ 2786362 w 2786362"/>
                    <a:gd name="connsiteY3" fmla="*/ 2203812 h 2203813"/>
                    <a:gd name="connsiteX4" fmla="*/ 239952 w 2786362"/>
                    <a:gd name="connsiteY4" fmla="*/ 2203813 h 2203813"/>
                    <a:gd name="connsiteX5" fmla="*/ 239993 w 2786362"/>
                    <a:gd name="connsiteY5" fmla="*/ 2202659 h 2203813"/>
                    <a:gd name="connsiteX6" fmla="*/ 239396 w 2786362"/>
                    <a:gd name="connsiteY6" fmla="*/ 2203257 h 2203813"/>
                    <a:gd name="connsiteX7" fmla="*/ 206073 w 2786362"/>
                    <a:gd name="connsiteY7" fmla="*/ 2155660 h 2203813"/>
                    <a:gd name="connsiteX8" fmla="*/ 514205 w 2786362"/>
                    <a:gd name="connsiteY8" fmla="*/ 74180 h 2203813"/>
                    <a:gd name="connsiteX9" fmla="*/ 582550 w 2786362"/>
                    <a:gd name="connsiteY9" fmla="*/ 0 h 22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2" h="2203813">
                      <a:moveTo>
                        <a:pt x="582550" y="0"/>
                      </a:moveTo>
                      <a:lnTo>
                        <a:pt x="1512602" y="930051"/>
                      </a:lnTo>
                      <a:lnTo>
                        <a:pt x="1512601" y="930051"/>
                      </a:lnTo>
                      <a:lnTo>
                        <a:pt x="2786362" y="2203812"/>
                      </a:lnTo>
                      <a:lnTo>
                        <a:pt x="239952" y="2203813"/>
                      </a:lnTo>
                      <a:lnTo>
                        <a:pt x="239993" y="2202659"/>
                      </a:lnTo>
                      <a:lnTo>
                        <a:pt x="239396" y="2203257"/>
                      </a:lnTo>
                      <a:lnTo>
                        <a:pt x="206073" y="2155660"/>
                      </a:lnTo>
                      <a:cubicBezTo>
                        <a:pt x="-154583" y="1571724"/>
                        <a:pt x="-35632" y="722660"/>
                        <a:pt x="514205" y="74180"/>
                      </a:cubicBezTo>
                      <a:lnTo>
                        <a:pt x="582550" y="0"/>
                      </a:lnTo>
                      <a:close/>
                    </a:path>
                  </a:pathLst>
                </a:custGeom>
                <a:solidFill>
                  <a:srgbClr val="3A434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0" name="Freeform 48">
                  <a:extLst>
                    <a:ext uri="{FF2B5EF4-FFF2-40B4-BE49-F238E27FC236}">
                      <a16:creationId xmlns:a16="http://schemas.microsoft.com/office/drawing/2014/main" id="{9929EBAB-21F7-88A0-80EF-C0BD03C2ECAB}"/>
                    </a:ext>
                  </a:extLst>
                </p:cNvPr>
                <p:cNvSpPr/>
                <p:nvPr/>
              </p:nvSpPr>
              <p:spPr>
                <a:xfrm>
                  <a:off x="6096787" y="1627630"/>
                  <a:ext cx="3116661" cy="1800585"/>
                </a:xfrm>
                <a:custGeom>
                  <a:avLst/>
                  <a:gdLst>
                    <a:gd name="connsiteX0" fmla="*/ 1800583 w 3116661"/>
                    <a:gd name="connsiteY0" fmla="*/ 0 h 1800585"/>
                    <a:gd name="connsiteX1" fmla="*/ 1801370 w 3116661"/>
                    <a:gd name="connsiteY1" fmla="*/ 845 h 1800585"/>
                    <a:gd name="connsiteX2" fmla="*/ 1801370 w 3116661"/>
                    <a:gd name="connsiteY2" fmla="*/ 0 h 1800585"/>
                    <a:gd name="connsiteX3" fmla="*/ 1858589 w 3116661"/>
                    <a:gd name="connsiteY3" fmla="*/ 10093 h 1800585"/>
                    <a:gd name="connsiteX4" fmla="*/ 3112535 w 3116661"/>
                    <a:gd name="connsiteY4" fmla="*/ 1699804 h 1800585"/>
                    <a:gd name="connsiteX5" fmla="*/ 3116661 w 3116661"/>
                    <a:gd name="connsiteY5" fmla="*/ 1800585 h 1800585"/>
                    <a:gd name="connsiteX6" fmla="*/ 1801370 w 3116661"/>
                    <a:gd name="connsiteY6" fmla="*/ 1800585 h 1800585"/>
                    <a:gd name="connsiteX7" fmla="*/ 1801370 w 3116661"/>
                    <a:gd name="connsiteY7" fmla="*/ 1800584 h 1800585"/>
                    <a:gd name="connsiteX8" fmla="*/ 0 w 3116661"/>
                    <a:gd name="connsiteY8" fmla="*/ 1800584 h 1800585"/>
                    <a:gd name="connsiteX9" fmla="*/ 1800583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1800583" y="0"/>
                      </a:moveTo>
                      <a:lnTo>
                        <a:pt x="1801370" y="845"/>
                      </a:lnTo>
                      <a:lnTo>
                        <a:pt x="1801370" y="0"/>
                      </a:lnTo>
                      <a:lnTo>
                        <a:pt x="1858589" y="10093"/>
                      </a:lnTo>
                      <a:cubicBezTo>
                        <a:pt x="2526516" y="167976"/>
                        <a:pt x="3042784" y="852466"/>
                        <a:pt x="3112535" y="1699804"/>
                      </a:cubicBezTo>
                      <a:lnTo>
                        <a:pt x="3116661" y="1800585"/>
                      </a:lnTo>
                      <a:lnTo>
                        <a:pt x="1801370" y="1800585"/>
                      </a:lnTo>
                      <a:lnTo>
                        <a:pt x="1801370" y="1800584"/>
                      </a:lnTo>
                      <a:lnTo>
                        <a:pt x="0" y="1800584"/>
                      </a:lnTo>
                      <a:lnTo>
                        <a:pt x="1800583" y="0"/>
                      </a:lnTo>
                      <a:close/>
                    </a:path>
                  </a:pathLst>
                </a:custGeom>
                <a:solidFill>
                  <a:schemeClr val="accent3"/>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1" name="Freeform 47">
                  <a:extLst>
                    <a:ext uri="{FF2B5EF4-FFF2-40B4-BE49-F238E27FC236}">
                      <a16:creationId xmlns:a16="http://schemas.microsoft.com/office/drawing/2014/main" id="{704508A3-2839-6139-548B-D6F6A0E22EE3}"/>
                    </a:ext>
                  </a:extLst>
                </p:cNvPr>
                <p:cNvSpPr/>
                <p:nvPr/>
              </p:nvSpPr>
              <p:spPr>
                <a:xfrm>
                  <a:off x="6097111" y="3428999"/>
                  <a:ext cx="2786361" cy="2203814"/>
                </a:xfrm>
                <a:custGeom>
                  <a:avLst/>
                  <a:gdLst>
                    <a:gd name="connsiteX0" fmla="*/ 2546410 w 2786361"/>
                    <a:gd name="connsiteY0" fmla="*/ 0 h 2203814"/>
                    <a:gd name="connsiteX1" fmla="*/ 2546369 w 2786361"/>
                    <a:gd name="connsiteY1" fmla="*/ 1154 h 2203814"/>
                    <a:gd name="connsiteX2" fmla="*/ 2546966 w 2786361"/>
                    <a:gd name="connsiteY2" fmla="*/ 557 h 2203814"/>
                    <a:gd name="connsiteX3" fmla="*/ 2580289 w 2786361"/>
                    <a:gd name="connsiteY3" fmla="*/ 48153 h 2203814"/>
                    <a:gd name="connsiteX4" fmla="*/ 2272158 w 2786361"/>
                    <a:gd name="connsiteY4" fmla="*/ 2129633 h 2203814"/>
                    <a:gd name="connsiteX5" fmla="*/ 2203812 w 2786361"/>
                    <a:gd name="connsiteY5" fmla="*/ 2203814 h 2203814"/>
                    <a:gd name="connsiteX6" fmla="*/ 1273761 w 2786361"/>
                    <a:gd name="connsiteY6" fmla="*/ 1273763 h 2203814"/>
                    <a:gd name="connsiteX7" fmla="*/ 1273762 w 2786361"/>
                    <a:gd name="connsiteY7" fmla="*/ 1273762 h 2203814"/>
                    <a:gd name="connsiteX8" fmla="*/ 0 w 2786361"/>
                    <a:gd name="connsiteY8" fmla="*/ 1 h 2203814"/>
                    <a:gd name="connsiteX9" fmla="*/ 2546410 w 2786361"/>
                    <a:gd name="connsiteY9" fmla="*/ 0 h 22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1" h="2203814">
                      <a:moveTo>
                        <a:pt x="2546410" y="0"/>
                      </a:moveTo>
                      <a:lnTo>
                        <a:pt x="2546369" y="1154"/>
                      </a:lnTo>
                      <a:lnTo>
                        <a:pt x="2546966" y="557"/>
                      </a:lnTo>
                      <a:lnTo>
                        <a:pt x="2580289" y="48153"/>
                      </a:lnTo>
                      <a:cubicBezTo>
                        <a:pt x="2940945" y="632089"/>
                        <a:pt x="2821994" y="1481154"/>
                        <a:pt x="2272158" y="2129633"/>
                      </a:cubicBezTo>
                      <a:lnTo>
                        <a:pt x="2203812" y="2203814"/>
                      </a:lnTo>
                      <a:lnTo>
                        <a:pt x="1273761" y="1273763"/>
                      </a:lnTo>
                      <a:lnTo>
                        <a:pt x="1273762" y="1273762"/>
                      </a:lnTo>
                      <a:lnTo>
                        <a:pt x="0" y="1"/>
                      </a:lnTo>
                      <a:lnTo>
                        <a:pt x="2546410" y="0"/>
                      </a:lnTo>
                      <a:close/>
                    </a:path>
                  </a:pathLst>
                </a:cu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2" name="Freeform 46">
                  <a:extLst>
                    <a:ext uri="{FF2B5EF4-FFF2-40B4-BE49-F238E27FC236}">
                      <a16:creationId xmlns:a16="http://schemas.microsoft.com/office/drawing/2014/main" id="{8CB6BD84-C8EE-6592-ADCE-8EE158920B01}"/>
                    </a:ext>
                  </a:extLst>
                </p:cNvPr>
                <p:cNvSpPr/>
                <p:nvPr/>
              </p:nvSpPr>
              <p:spPr>
                <a:xfrm>
                  <a:off x="2978552" y="3429784"/>
                  <a:ext cx="3116661" cy="1800585"/>
                </a:xfrm>
                <a:custGeom>
                  <a:avLst/>
                  <a:gdLst>
                    <a:gd name="connsiteX0" fmla="*/ 0 w 3116661"/>
                    <a:gd name="connsiteY0" fmla="*/ 0 h 1800585"/>
                    <a:gd name="connsiteX1" fmla="*/ 1315291 w 3116661"/>
                    <a:gd name="connsiteY1" fmla="*/ 0 h 1800585"/>
                    <a:gd name="connsiteX2" fmla="*/ 1315291 w 3116661"/>
                    <a:gd name="connsiteY2" fmla="*/ 1 h 1800585"/>
                    <a:gd name="connsiteX3" fmla="*/ 3116661 w 3116661"/>
                    <a:gd name="connsiteY3" fmla="*/ 1 h 1800585"/>
                    <a:gd name="connsiteX4" fmla="*/ 1316078 w 3116661"/>
                    <a:gd name="connsiteY4" fmla="*/ 1800585 h 1800585"/>
                    <a:gd name="connsiteX5" fmla="*/ 1315291 w 3116661"/>
                    <a:gd name="connsiteY5" fmla="*/ 1799740 h 1800585"/>
                    <a:gd name="connsiteX6" fmla="*/ 1315291 w 3116661"/>
                    <a:gd name="connsiteY6" fmla="*/ 1800585 h 1800585"/>
                    <a:gd name="connsiteX7" fmla="*/ 1258072 w 3116661"/>
                    <a:gd name="connsiteY7" fmla="*/ 1790492 h 1800585"/>
                    <a:gd name="connsiteX8" fmla="*/ 4126 w 3116661"/>
                    <a:gd name="connsiteY8" fmla="*/ 100782 h 1800585"/>
                    <a:gd name="connsiteX9" fmla="*/ 0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0" y="0"/>
                      </a:moveTo>
                      <a:lnTo>
                        <a:pt x="1315291" y="0"/>
                      </a:lnTo>
                      <a:lnTo>
                        <a:pt x="1315291" y="1"/>
                      </a:lnTo>
                      <a:lnTo>
                        <a:pt x="3116661" y="1"/>
                      </a:lnTo>
                      <a:lnTo>
                        <a:pt x="1316078" y="1800585"/>
                      </a:lnTo>
                      <a:lnTo>
                        <a:pt x="1315291" y="1799740"/>
                      </a:lnTo>
                      <a:lnTo>
                        <a:pt x="1315291" y="1800585"/>
                      </a:lnTo>
                      <a:lnTo>
                        <a:pt x="1258072" y="1790492"/>
                      </a:lnTo>
                      <a:cubicBezTo>
                        <a:pt x="590145" y="1632609"/>
                        <a:pt x="73877" y="948119"/>
                        <a:pt x="4126" y="100782"/>
                      </a:cubicBezTo>
                      <a:lnTo>
                        <a:pt x="0" y="0"/>
                      </a:lnTo>
                      <a:close/>
                    </a:path>
                  </a:pathLst>
                </a:custGeom>
                <a:solidFill>
                  <a:srgbClr val="15B58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3" name="Freeform 45">
                  <a:extLst>
                    <a:ext uri="{FF2B5EF4-FFF2-40B4-BE49-F238E27FC236}">
                      <a16:creationId xmlns:a16="http://schemas.microsoft.com/office/drawing/2014/main" id="{2B6CB43C-4824-4DFB-8FAA-0C9E86098A8E}"/>
                    </a:ext>
                  </a:extLst>
                </p:cNvPr>
                <p:cNvSpPr/>
                <p:nvPr/>
              </p:nvSpPr>
              <p:spPr>
                <a:xfrm>
                  <a:off x="6096785" y="3429787"/>
                  <a:ext cx="1800585" cy="3116661"/>
                </a:xfrm>
                <a:custGeom>
                  <a:avLst/>
                  <a:gdLst>
                    <a:gd name="connsiteX0" fmla="*/ 1 w 1800585"/>
                    <a:gd name="connsiteY0" fmla="*/ 0 h 3116661"/>
                    <a:gd name="connsiteX1" fmla="*/ 1800585 w 1800585"/>
                    <a:gd name="connsiteY1" fmla="*/ 1800583 h 3116661"/>
                    <a:gd name="connsiteX2" fmla="*/ 1799740 w 1800585"/>
                    <a:gd name="connsiteY2" fmla="*/ 1801370 h 3116661"/>
                    <a:gd name="connsiteX3" fmla="*/ 1800585 w 1800585"/>
                    <a:gd name="connsiteY3" fmla="*/ 1801370 h 3116661"/>
                    <a:gd name="connsiteX4" fmla="*/ 1790492 w 1800585"/>
                    <a:gd name="connsiteY4" fmla="*/ 1858589 h 3116661"/>
                    <a:gd name="connsiteX5" fmla="*/ 100782 w 1800585"/>
                    <a:gd name="connsiteY5" fmla="*/ 3112535 h 3116661"/>
                    <a:gd name="connsiteX6" fmla="*/ 0 w 1800585"/>
                    <a:gd name="connsiteY6" fmla="*/ 3116661 h 3116661"/>
                    <a:gd name="connsiteX7" fmla="*/ 0 w 1800585"/>
                    <a:gd name="connsiteY7" fmla="*/ 1801370 h 3116661"/>
                    <a:gd name="connsiteX8" fmla="*/ 1 w 1800585"/>
                    <a:gd name="connsiteY8" fmla="*/ 1801370 h 3116661"/>
                    <a:gd name="connsiteX9" fmla="*/ 1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 y="0"/>
                      </a:moveTo>
                      <a:lnTo>
                        <a:pt x="1800585" y="1800583"/>
                      </a:lnTo>
                      <a:lnTo>
                        <a:pt x="1799740" y="1801370"/>
                      </a:lnTo>
                      <a:lnTo>
                        <a:pt x="1800585" y="1801370"/>
                      </a:lnTo>
                      <a:lnTo>
                        <a:pt x="1790492" y="1858589"/>
                      </a:lnTo>
                      <a:cubicBezTo>
                        <a:pt x="1632609" y="2526516"/>
                        <a:pt x="948119" y="3042784"/>
                        <a:pt x="100782" y="3112535"/>
                      </a:cubicBezTo>
                      <a:lnTo>
                        <a:pt x="0" y="3116661"/>
                      </a:lnTo>
                      <a:lnTo>
                        <a:pt x="0" y="1801370"/>
                      </a:lnTo>
                      <a:lnTo>
                        <a:pt x="1" y="1801370"/>
                      </a:lnTo>
                      <a:lnTo>
                        <a:pt x="1" y="0"/>
                      </a:lnTo>
                      <a:close/>
                    </a:path>
                  </a:pathLst>
                </a:custGeom>
                <a:solidFill>
                  <a:schemeClr val="accent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4" name="Freeform 44">
                  <a:extLst>
                    <a:ext uri="{FF2B5EF4-FFF2-40B4-BE49-F238E27FC236}">
                      <a16:creationId xmlns:a16="http://schemas.microsoft.com/office/drawing/2014/main" id="{3DCEA256-6074-4154-70CE-B5855C3A2B99}"/>
                    </a:ext>
                  </a:extLst>
                </p:cNvPr>
                <p:cNvSpPr/>
                <p:nvPr/>
              </p:nvSpPr>
              <p:spPr>
                <a:xfrm>
                  <a:off x="3892187" y="3430111"/>
                  <a:ext cx="2203813" cy="2786361"/>
                </a:xfrm>
                <a:custGeom>
                  <a:avLst/>
                  <a:gdLst>
                    <a:gd name="connsiteX0" fmla="*/ 2203813 w 2203813"/>
                    <a:gd name="connsiteY0" fmla="*/ 0 h 2786361"/>
                    <a:gd name="connsiteX1" fmla="*/ 2203813 w 2203813"/>
                    <a:gd name="connsiteY1" fmla="*/ 2546410 h 2786361"/>
                    <a:gd name="connsiteX2" fmla="*/ 2202659 w 2203813"/>
                    <a:gd name="connsiteY2" fmla="*/ 2546369 h 2786361"/>
                    <a:gd name="connsiteX3" fmla="*/ 2203257 w 2203813"/>
                    <a:gd name="connsiteY3" fmla="*/ 2546967 h 2786361"/>
                    <a:gd name="connsiteX4" fmla="*/ 2155660 w 2203813"/>
                    <a:gd name="connsiteY4" fmla="*/ 2580289 h 2786361"/>
                    <a:gd name="connsiteX5" fmla="*/ 74180 w 2203813"/>
                    <a:gd name="connsiteY5" fmla="*/ 2272158 h 2786361"/>
                    <a:gd name="connsiteX6" fmla="*/ 0 w 2203813"/>
                    <a:gd name="connsiteY6" fmla="*/ 2203812 h 2786361"/>
                    <a:gd name="connsiteX7" fmla="*/ 930051 w 2203813"/>
                    <a:gd name="connsiteY7" fmla="*/ 1273761 h 2786361"/>
                    <a:gd name="connsiteX8" fmla="*/ 930051 w 2203813"/>
                    <a:gd name="connsiteY8" fmla="*/ 1273762 h 2786361"/>
                    <a:gd name="connsiteX9" fmla="*/ 2203813 w 2203813"/>
                    <a:gd name="connsiteY9" fmla="*/ 0 h 27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13" h="2786361">
                      <a:moveTo>
                        <a:pt x="2203813" y="0"/>
                      </a:moveTo>
                      <a:lnTo>
                        <a:pt x="2203813" y="2546410"/>
                      </a:lnTo>
                      <a:lnTo>
                        <a:pt x="2202659" y="2546369"/>
                      </a:lnTo>
                      <a:lnTo>
                        <a:pt x="2203257" y="2546967"/>
                      </a:lnTo>
                      <a:lnTo>
                        <a:pt x="2155660" y="2580289"/>
                      </a:lnTo>
                      <a:cubicBezTo>
                        <a:pt x="1571724" y="2940945"/>
                        <a:pt x="722660" y="2821994"/>
                        <a:pt x="74180" y="2272158"/>
                      </a:cubicBezTo>
                      <a:lnTo>
                        <a:pt x="0" y="2203812"/>
                      </a:lnTo>
                      <a:lnTo>
                        <a:pt x="930051" y="1273761"/>
                      </a:lnTo>
                      <a:lnTo>
                        <a:pt x="930051" y="1273762"/>
                      </a:lnTo>
                      <a:lnTo>
                        <a:pt x="2203813" y="0"/>
                      </a:lnTo>
                      <a:close/>
                    </a:path>
                  </a:pathLst>
                </a:custGeom>
                <a:solidFill>
                  <a:schemeClr val="accent6"/>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46" name="Oval 45">
                <a:extLst>
                  <a:ext uri="{FF2B5EF4-FFF2-40B4-BE49-F238E27FC236}">
                    <a16:creationId xmlns:a16="http://schemas.microsoft.com/office/drawing/2014/main" id="{77782DAA-21D2-BEB2-6125-7324D75A82B8}"/>
                  </a:ext>
                </a:extLst>
              </p:cNvPr>
              <p:cNvSpPr/>
              <p:nvPr/>
            </p:nvSpPr>
            <p:spPr>
              <a:xfrm>
                <a:off x="4680995" y="2013995"/>
                <a:ext cx="2830010" cy="2830010"/>
              </a:xfrm>
              <a:prstGeom prst="ellipse">
                <a:avLst/>
              </a:prstGeom>
              <a:solidFill>
                <a:schemeClr val="bg1"/>
              </a:solidFill>
              <a:ln>
                <a:noFill/>
              </a:ln>
              <a:effectLst>
                <a:outerShdw blurRad="254000" sx="102000" sy="102000" algn="ctr" rotWithShape="0">
                  <a:schemeClr val="tx1">
                    <a:lumMod val="90000"/>
                    <a:lumOff val="10000"/>
                    <a:alpha val="40000"/>
                  </a:scheme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11" name="Freeform 16">
              <a:extLst>
                <a:ext uri="{FF2B5EF4-FFF2-40B4-BE49-F238E27FC236}">
                  <a16:creationId xmlns:a16="http://schemas.microsoft.com/office/drawing/2014/main" id="{565F92AF-0D1F-6C84-9B17-18197AD5EE93}"/>
                </a:ext>
              </a:extLst>
            </p:cNvPr>
            <p:cNvSpPr>
              <a:spLocks/>
            </p:cNvSpPr>
            <p:nvPr/>
          </p:nvSpPr>
          <p:spPr bwMode="auto">
            <a:xfrm>
              <a:off x="6096000" y="2313271"/>
              <a:ext cx="789074" cy="405908"/>
            </a:xfrm>
            <a:custGeom>
              <a:avLst/>
              <a:gdLst>
                <a:gd name="T0" fmla="*/ 2289 w 2289"/>
                <a:gd name="T1" fmla="*/ 946 h 1177"/>
                <a:gd name="T2" fmla="*/ 2172 w 2289"/>
                <a:gd name="T3" fmla="*/ 837 h 1177"/>
                <a:gd name="T4" fmla="*/ 2051 w 2289"/>
                <a:gd name="T5" fmla="*/ 731 h 1177"/>
                <a:gd name="T6" fmla="*/ 1926 w 2289"/>
                <a:gd name="T7" fmla="*/ 633 h 1177"/>
                <a:gd name="T8" fmla="*/ 1795 w 2289"/>
                <a:gd name="T9" fmla="*/ 543 h 1177"/>
                <a:gd name="T10" fmla="*/ 1661 w 2289"/>
                <a:gd name="T11" fmla="*/ 459 h 1177"/>
                <a:gd name="T12" fmla="*/ 1525 w 2289"/>
                <a:gd name="T13" fmla="*/ 380 h 1177"/>
                <a:gd name="T14" fmla="*/ 1382 w 2289"/>
                <a:gd name="T15" fmla="*/ 309 h 1177"/>
                <a:gd name="T16" fmla="*/ 1238 w 2289"/>
                <a:gd name="T17" fmla="*/ 245 h 1177"/>
                <a:gd name="T18" fmla="*/ 1091 w 2289"/>
                <a:gd name="T19" fmla="*/ 188 h 1177"/>
                <a:gd name="T20" fmla="*/ 941 w 2289"/>
                <a:gd name="T21" fmla="*/ 138 h 1177"/>
                <a:gd name="T22" fmla="*/ 789 w 2289"/>
                <a:gd name="T23" fmla="*/ 96 h 1177"/>
                <a:gd name="T24" fmla="*/ 634 w 2289"/>
                <a:gd name="T25" fmla="*/ 61 h 1177"/>
                <a:gd name="T26" fmla="*/ 478 w 2289"/>
                <a:gd name="T27" fmla="*/ 34 h 1177"/>
                <a:gd name="T28" fmla="*/ 399 w 2289"/>
                <a:gd name="T29" fmla="*/ 23 h 1177"/>
                <a:gd name="T30" fmla="*/ 319 w 2289"/>
                <a:gd name="T31" fmla="*/ 15 h 1177"/>
                <a:gd name="T32" fmla="*/ 240 w 2289"/>
                <a:gd name="T33" fmla="*/ 7 h 1177"/>
                <a:gd name="T34" fmla="*/ 159 w 2289"/>
                <a:gd name="T35" fmla="*/ 3 h 1177"/>
                <a:gd name="T36" fmla="*/ 79 w 2289"/>
                <a:gd name="T37" fmla="*/ 0 h 1177"/>
                <a:gd name="T38" fmla="*/ 0 w 2289"/>
                <a:gd name="T39" fmla="*/ 0 h 1177"/>
                <a:gd name="T40" fmla="*/ 0 w 2289"/>
                <a:gd name="T41" fmla="*/ 322 h 1177"/>
                <a:gd name="T42" fmla="*/ 144 w 2289"/>
                <a:gd name="T43" fmla="*/ 326 h 1177"/>
                <a:gd name="T44" fmla="*/ 288 w 2289"/>
                <a:gd name="T45" fmla="*/ 338 h 1177"/>
                <a:gd name="T46" fmla="*/ 430 w 2289"/>
                <a:gd name="T47" fmla="*/ 355 h 1177"/>
                <a:gd name="T48" fmla="*/ 570 w 2289"/>
                <a:gd name="T49" fmla="*/ 380 h 1177"/>
                <a:gd name="T50" fmla="*/ 710 w 2289"/>
                <a:gd name="T51" fmla="*/ 411 h 1177"/>
                <a:gd name="T52" fmla="*/ 847 w 2289"/>
                <a:gd name="T53" fmla="*/ 449 h 1177"/>
                <a:gd name="T54" fmla="*/ 981 w 2289"/>
                <a:gd name="T55" fmla="*/ 493 h 1177"/>
                <a:gd name="T56" fmla="*/ 1114 w 2289"/>
                <a:gd name="T57" fmla="*/ 545 h 1177"/>
                <a:gd name="T58" fmla="*/ 1244 w 2289"/>
                <a:gd name="T59" fmla="*/ 603 h 1177"/>
                <a:gd name="T60" fmla="*/ 1371 w 2289"/>
                <a:gd name="T61" fmla="*/ 666 h 1177"/>
                <a:gd name="T62" fmla="*/ 1496 w 2289"/>
                <a:gd name="T63" fmla="*/ 735 h 1177"/>
                <a:gd name="T64" fmla="*/ 1617 w 2289"/>
                <a:gd name="T65" fmla="*/ 812 h 1177"/>
                <a:gd name="T66" fmla="*/ 1732 w 2289"/>
                <a:gd name="T67" fmla="*/ 894 h 1177"/>
                <a:gd name="T68" fmla="*/ 1845 w 2289"/>
                <a:gd name="T69" fmla="*/ 983 h 1177"/>
                <a:gd name="T70" fmla="*/ 1955 w 2289"/>
                <a:gd name="T71" fmla="*/ 1077 h 1177"/>
                <a:gd name="T72" fmla="*/ 2060 w 2289"/>
                <a:gd name="T73" fmla="*/ 1177 h 1177"/>
                <a:gd name="T74" fmla="*/ 2289 w 2289"/>
                <a:gd name="T75" fmla="*/ 946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2289" y="946"/>
                  </a:moveTo>
                  <a:lnTo>
                    <a:pt x="2172" y="837"/>
                  </a:lnTo>
                  <a:lnTo>
                    <a:pt x="2051" y="731"/>
                  </a:lnTo>
                  <a:lnTo>
                    <a:pt x="1926" y="633"/>
                  </a:lnTo>
                  <a:lnTo>
                    <a:pt x="1795" y="543"/>
                  </a:lnTo>
                  <a:lnTo>
                    <a:pt x="1661" y="459"/>
                  </a:lnTo>
                  <a:lnTo>
                    <a:pt x="1525" y="380"/>
                  </a:lnTo>
                  <a:lnTo>
                    <a:pt x="1382" y="309"/>
                  </a:lnTo>
                  <a:lnTo>
                    <a:pt x="1238" y="245"/>
                  </a:lnTo>
                  <a:lnTo>
                    <a:pt x="1091" y="188"/>
                  </a:lnTo>
                  <a:lnTo>
                    <a:pt x="941" y="138"/>
                  </a:lnTo>
                  <a:lnTo>
                    <a:pt x="789" y="96"/>
                  </a:lnTo>
                  <a:lnTo>
                    <a:pt x="634" y="61"/>
                  </a:lnTo>
                  <a:lnTo>
                    <a:pt x="478" y="34"/>
                  </a:lnTo>
                  <a:lnTo>
                    <a:pt x="399" y="23"/>
                  </a:lnTo>
                  <a:lnTo>
                    <a:pt x="319" y="15"/>
                  </a:lnTo>
                  <a:lnTo>
                    <a:pt x="240" y="7"/>
                  </a:lnTo>
                  <a:lnTo>
                    <a:pt x="159" y="3"/>
                  </a:lnTo>
                  <a:lnTo>
                    <a:pt x="79" y="0"/>
                  </a:lnTo>
                  <a:lnTo>
                    <a:pt x="0" y="0"/>
                  </a:lnTo>
                  <a:lnTo>
                    <a:pt x="0" y="322"/>
                  </a:lnTo>
                  <a:lnTo>
                    <a:pt x="144" y="326"/>
                  </a:lnTo>
                  <a:lnTo>
                    <a:pt x="288" y="338"/>
                  </a:lnTo>
                  <a:lnTo>
                    <a:pt x="430" y="355"/>
                  </a:lnTo>
                  <a:lnTo>
                    <a:pt x="570" y="380"/>
                  </a:lnTo>
                  <a:lnTo>
                    <a:pt x="710" y="411"/>
                  </a:lnTo>
                  <a:lnTo>
                    <a:pt x="847" y="449"/>
                  </a:lnTo>
                  <a:lnTo>
                    <a:pt x="981" y="493"/>
                  </a:lnTo>
                  <a:lnTo>
                    <a:pt x="1114" y="545"/>
                  </a:lnTo>
                  <a:lnTo>
                    <a:pt x="1244" y="603"/>
                  </a:lnTo>
                  <a:lnTo>
                    <a:pt x="1371" y="666"/>
                  </a:lnTo>
                  <a:lnTo>
                    <a:pt x="1496" y="735"/>
                  </a:lnTo>
                  <a:lnTo>
                    <a:pt x="1617" y="812"/>
                  </a:lnTo>
                  <a:lnTo>
                    <a:pt x="1732" y="894"/>
                  </a:lnTo>
                  <a:lnTo>
                    <a:pt x="1845" y="983"/>
                  </a:lnTo>
                  <a:lnTo>
                    <a:pt x="1955" y="1077"/>
                  </a:lnTo>
                  <a:lnTo>
                    <a:pt x="2060" y="1177"/>
                  </a:lnTo>
                  <a:lnTo>
                    <a:pt x="2289" y="946"/>
                  </a:lnTo>
                  <a:close/>
                </a:path>
              </a:pathLst>
            </a:custGeom>
            <a:solidFill>
              <a:schemeClr val="accent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2" name="Freeform 17">
              <a:extLst>
                <a:ext uri="{FF2B5EF4-FFF2-40B4-BE49-F238E27FC236}">
                  <a16:creationId xmlns:a16="http://schemas.microsoft.com/office/drawing/2014/main" id="{05C12689-5056-A77C-6C52-7ED88CC6610C}"/>
                </a:ext>
              </a:extLst>
            </p:cNvPr>
            <p:cNvSpPr>
              <a:spLocks/>
            </p:cNvSpPr>
            <p:nvPr/>
          </p:nvSpPr>
          <p:spPr bwMode="auto">
            <a:xfrm>
              <a:off x="6806511" y="2639926"/>
              <a:ext cx="405218" cy="789074"/>
            </a:xfrm>
            <a:custGeom>
              <a:avLst/>
              <a:gdLst>
                <a:gd name="T0" fmla="*/ 1177 w 1177"/>
                <a:gd name="T1" fmla="*/ 2291 h 2291"/>
                <a:gd name="T2" fmla="*/ 1175 w 1177"/>
                <a:gd name="T3" fmla="*/ 2210 h 2291"/>
                <a:gd name="T4" fmla="*/ 1173 w 1177"/>
                <a:gd name="T5" fmla="*/ 2130 h 2291"/>
                <a:gd name="T6" fmla="*/ 1168 w 1177"/>
                <a:gd name="T7" fmla="*/ 2049 h 2291"/>
                <a:gd name="T8" fmla="*/ 1162 w 1177"/>
                <a:gd name="T9" fmla="*/ 1970 h 2291"/>
                <a:gd name="T10" fmla="*/ 1152 w 1177"/>
                <a:gd name="T11" fmla="*/ 1892 h 2291"/>
                <a:gd name="T12" fmla="*/ 1141 w 1177"/>
                <a:gd name="T13" fmla="*/ 1813 h 2291"/>
                <a:gd name="T14" fmla="*/ 1114 w 1177"/>
                <a:gd name="T15" fmla="*/ 1655 h 2291"/>
                <a:gd name="T16" fmla="*/ 1079 w 1177"/>
                <a:gd name="T17" fmla="*/ 1502 h 2291"/>
                <a:gd name="T18" fmla="*/ 1037 w 1177"/>
                <a:gd name="T19" fmla="*/ 1348 h 2291"/>
                <a:gd name="T20" fmla="*/ 987 w 1177"/>
                <a:gd name="T21" fmla="*/ 1198 h 2291"/>
                <a:gd name="T22" fmla="*/ 932 w 1177"/>
                <a:gd name="T23" fmla="*/ 1052 h 2291"/>
                <a:gd name="T24" fmla="*/ 866 w 1177"/>
                <a:gd name="T25" fmla="*/ 907 h 2291"/>
                <a:gd name="T26" fmla="*/ 795 w 1177"/>
                <a:gd name="T27" fmla="*/ 766 h 2291"/>
                <a:gd name="T28" fmla="*/ 718 w 1177"/>
                <a:gd name="T29" fmla="*/ 628 h 2291"/>
                <a:gd name="T30" fmla="*/ 634 w 1177"/>
                <a:gd name="T31" fmla="*/ 494 h 2291"/>
                <a:gd name="T32" fmla="*/ 542 w 1177"/>
                <a:gd name="T33" fmla="*/ 365 h 2291"/>
                <a:gd name="T34" fmla="*/ 444 w 1177"/>
                <a:gd name="T35" fmla="*/ 238 h 2291"/>
                <a:gd name="T36" fmla="*/ 340 w 1177"/>
                <a:gd name="T37" fmla="*/ 117 h 2291"/>
                <a:gd name="T38" fmla="*/ 229 w 1177"/>
                <a:gd name="T39" fmla="*/ 0 h 2291"/>
                <a:gd name="T40" fmla="*/ 0 w 1177"/>
                <a:gd name="T41" fmla="*/ 231 h 2291"/>
                <a:gd name="T42" fmla="*/ 100 w 1177"/>
                <a:gd name="T43" fmla="*/ 334 h 2291"/>
                <a:gd name="T44" fmla="*/ 194 w 1177"/>
                <a:gd name="T45" fmla="*/ 444 h 2291"/>
                <a:gd name="T46" fmla="*/ 283 w 1177"/>
                <a:gd name="T47" fmla="*/ 557 h 2291"/>
                <a:gd name="T48" fmla="*/ 363 w 1177"/>
                <a:gd name="T49" fmla="*/ 674 h 2291"/>
                <a:gd name="T50" fmla="*/ 440 w 1177"/>
                <a:gd name="T51" fmla="*/ 795 h 2291"/>
                <a:gd name="T52" fmla="*/ 509 w 1177"/>
                <a:gd name="T53" fmla="*/ 918 h 2291"/>
                <a:gd name="T54" fmla="*/ 574 w 1177"/>
                <a:gd name="T55" fmla="*/ 1045 h 2291"/>
                <a:gd name="T56" fmla="*/ 632 w 1177"/>
                <a:gd name="T57" fmla="*/ 1175 h 2291"/>
                <a:gd name="T58" fmla="*/ 682 w 1177"/>
                <a:gd name="T59" fmla="*/ 1308 h 2291"/>
                <a:gd name="T60" fmla="*/ 728 w 1177"/>
                <a:gd name="T61" fmla="*/ 1442 h 2291"/>
                <a:gd name="T62" fmla="*/ 764 w 1177"/>
                <a:gd name="T63" fmla="*/ 1581 h 2291"/>
                <a:gd name="T64" fmla="*/ 797 w 1177"/>
                <a:gd name="T65" fmla="*/ 1719 h 2291"/>
                <a:gd name="T66" fmla="*/ 822 w 1177"/>
                <a:gd name="T67" fmla="*/ 1861 h 2291"/>
                <a:gd name="T68" fmla="*/ 839 w 1177"/>
                <a:gd name="T69" fmla="*/ 2003 h 2291"/>
                <a:gd name="T70" fmla="*/ 849 w 1177"/>
                <a:gd name="T71" fmla="*/ 2145 h 2291"/>
                <a:gd name="T72" fmla="*/ 853 w 1177"/>
                <a:gd name="T73" fmla="*/ 2291 h 2291"/>
                <a:gd name="T74" fmla="*/ 1177 w 1177"/>
                <a:gd name="T75"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91">
                  <a:moveTo>
                    <a:pt x="1177" y="2291"/>
                  </a:moveTo>
                  <a:lnTo>
                    <a:pt x="1175" y="2210"/>
                  </a:lnTo>
                  <a:lnTo>
                    <a:pt x="1173" y="2130"/>
                  </a:lnTo>
                  <a:lnTo>
                    <a:pt x="1168" y="2049"/>
                  </a:lnTo>
                  <a:lnTo>
                    <a:pt x="1162" y="1970"/>
                  </a:lnTo>
                  <a:lnTo>
                    <a:pt x="1152" y="1892"/>
                  </a:lnTo>
                  <a:lnTo>
                    <a:pt x="1141" y="1813"/>
                  </a:lnTo>
                  <a:lnTo>
                    <a:pt x="1114" y="1655"/>
                  </a:lnTo>
                  <a:lnTo>
                    <a:pt x="1079" y="1502"/>
                  </a:lnTo>
                  <a:lnTo>
                    <a:pt x="1037" y="1348"/>
                  </a:lnTo>
                  <a:lnTo>
                    <a:pt x="987" y="1198"/>
                  </a:lnTo>
                  <a:lnTo>
                    <a:pt x="932" y="1052"/>
                  </a:lnTo>
                  <a:lnTo>
                    <a:pt x="866" y="907"/>
                  </a:lnTo>
                  <a:lnTo>
                    <a:pt x="795" y="766"/>
                  </a:lnTo>
                  <a:lnTo>
                    <a:pt x="718" y="628"/>
                  </a:lnTo>
                  <a:lnTo>
                    <a:pt x="634" y="494"/>
                  </a:lnTo>
                  <a:lnTo>
                    <a:pt x="542" y="365"/>
                  </a:lnTo>
                  <a:lnTo>
                    <a:pt x="444" y="238"/>
                  </a:lnTo>
                  <a:lnTo>
                    <a:pt x="340" y="117"/>
                  </a:lnTo>
                  <a:lnTo>
                    <a:pt x="229" y="0"/>
                  </a:lnTo>
                  <a:lnTo>
                    <a:pt x="0" y="231"/>
                  </a:lnTo>
                  <a:lnTo>
                    <a:pt x="100" y="334"/>
                  </a:lnTo>
                  <a:lnTo>
                    <a:pt x="194" y="444"/>
                  </a:lnTo>
                  <a:lnTo>
                    <a:pt x="283" y="557"/>
                  </a:lnTo>
                  <a:lnTo>
                    <a:pt x="363" y="674"/>
                  </a:lnTo>
                  <a:lnTo>
                    <a:pt x="440" y="795"/>
                  </a:lnTo>
                  <a:lnTo>
                    <a:pt x="509" y="918"/>
                  </a:lnTo>
                  <a:lnTo>
                    <a:pt x="574" y="1045"/>
                  </a:lnTo>
                  <a:lnTo>
                    <a:pt x="632" y="1175"/>
                  </a:lnTo>
                  <a:lnTo>
                    <a:pt x="682" y="1308"/>
                  </a:lnTo>
                  <a:lnTo>
                    <a:pt x="728" y="1442"/>
                  </a:lnTo>
                  <a:lnTo>
                    <a:pt x="764" y="1581"/>
                  </a:lnTo>
                  <a:lnTo>
                    <a:pt x="797" y="1719"/>
                  </a:lnTo>
                  <a:lnTo>
                    <a:pt x="822" y="1861"/>
                  </a:lnTo>
                  <a:lnTo>
                    <a:pt x="839" y="2003"/>
                  </a:lnTo>
                  <a:lnTo>
                    <a:pt x="849" y="2145"/>
                  </a:lnTo>
                  <a:lnTo>
                    <a:pt x="853" y="2291"/>
                  </a:lnTo>
                  <a:lnTo>
                    <a:pt x="1177" y="2291"/>
                  </a:lnTo>
                  <a:close/>
                </a:path>
              </a:pathLst>
            </a:custGeom>
            <a:solidFill>
              <a:schemeClr val="accent3"/>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3" name="Freeform 18">
              <a:extLst>
                <a:ext uri="{FF2B5EF4-FFF2-40B4-BE49-F238E27FC236}">
                  <a16:creationId xmlns:a16="http://schemas.microsoft.com/office/drawing/2014/main" id="{DBA6B246-D592-B9EF-5441-A7AAB3277BBB}"/>
                </a:ext>
              </a:extLst>
            </p:cNvPr>
            <p:cNvSpPr>
              <a:spLocks/>
            </p:cNvSpPr>
            <p:nvPr/>
          </p:nvSpPr>
          <p:spPr bwMode="auto">
            <a:xfrm>
              <a:off x="6806511" y="3429000"/>
              <a:ext cx="405218" cy="788385"/>
            </a:xfrm>
            <a:custGeom>
              <a:avLst/>
              <a:gdLst>
                <a:gd name="T0" fmla="*/ 229 w 1177"/>
                <a:gd name="T1" fmla="*/ 2289 h 2289"/>
                <a:gd name="T2" fmla="*/ 340 w 1177"/>
                <a:gd name="T3" fmla="*/ 2174 h 2289"/>
                <a:gd name="T4" fmla="*/ 444 w 1177"/>
                <a:gd name="T5" fmla="*/ 2051 h 2289"/>
                <a:gd name="T6" fmla="*/ 542 w 1177"/>
                <a:gd name="T7" fmla="*/ 1926 h 2289"/>
                <a:gd name="T8" fmla="*/ 634 w 1177"/>
                <a:gd name="T9" fmla="*/ 1795 h 2289"/>
                <a:gd name="T10" fmla="*/ 718 w 1177"/>
                <a:gd name="T11" fmla="*/ 1663 h 2289"/>
                <a:gd name="T12" fmla="*/ 795 w 1177"/>
                <a:gd name="T13" fmla="*/ 1525 h 2289"/>
                <a:gd name="T14" fmla="*/ 866 w 1177"/>
                <a:gd name="T15" fmla="*/ 1382 h 2289"/>
                <a:gd name="T16" fmla="*/ 932 w 1177"/>
                <a:gd name="T17" fmla="*/ 1238 h 2289"/>
                <a:gd name="T18" fmla="*/ 987 w 1177"/>
                <a:gd name="T19" fmla="*/ 1091 h 2289"/>
                <a:gd name="T20" fmla="*/ 1037 w 1177"/>
                <a:gd name="T21" fmla="*/ 941 h 2289"/>
                <a:gd name="T22" fmla="*/ 1079 w 1177"/>
                <a:gd name="T23" fmla="*/ 789 h 2289"/>
                <a:gd name="T24" fmla="*/ 1114 w 1177"/>
                <a:gd name="T25" fmla="*/ 634 h 2289"/>
                <a:gd name="T26" fmla="*/ 1141 w 1177"/>
                <a:gd name="T27" fmla="*/ 478 h 2289"/>
                <a:gd name="T28" fmla="*/ 1152 w 1177"/>
                <a:gd name="T29" fmla="*/ 399 h 2289"/>
                <a:gd name="T30" fmla="*/ 1162 w 1177"/>
                <a:gd name="T31" fmla="*/ 319 h 2289"/>
                <a:gd name="T32" fmla="*/ 1168 w 1177"/>
                <a:gd name="T33" fmla="*/ 240 h 2289"/>
                <a:gd name="T34" fmla="*/ 1173 w 1177"/>
                <a:gd name="T35" fmla="*/ 159 h 2289"/>
                <a:gd name="T36" fmla="*/ 1175 w 1177"/>
                <a:gd name="T37" fmla="*/ 81 h 2289"/>
                <a:gd name="T38" fmla="*/ 1177 w 1177"/>
                <a:gd name="T39" fmla="*/ 0 h 2289"/>
                <a:gd name="T40" fmla="*/ 853 w 1177"/>
                <a:gd name="T41" fmla="*/ 0 h 2289"/>
                <a:gd name="T42" fmla="*/ 849 w 1177"/>
                <a:gd name="T43" fmla="*/ 144 h 2289"/>
                <a:gd name="T44" fmla="*/ 839 w 1177"/>
                <a:gd name="T45" fmla="*/ 288 h 2289"/>
                <a:gd name="T46" fmla="*/ 822 w 1177"/>
                <a:gd name="T47" fmla="*/ 430 h 2289"/>
                <a:gd name="T48" fmla="*/ 797 w 1177"/>
                <a:gd name="T49" fmla="*/ 570 h 2289"/>
                <a:gd name="T50" fmla="*/ 764 w 1177"/>
                <a:gd name="T51" fmla="*/ 710 h 2289"/>
                <a:gd name="T52" fmla="*/ 728 w 1177"/>
                <a:gd name="T53" fmla="*/ 847 h 2289"/>
                <a:gd name="T54" fmla="*/ 682 w 1177"/>
                <a:gd name="T55" fmla="*/ 981 h 2289"/>
                <a:gd name="T56" fmla="*/ 632 w 1177"/>
                <a:gd name="T57" fmla="*/ 1114 h 2289"/>
                <a:gd name="T58" fmla="*/ 574 w 1177"/>
                <a:gd name="T59" fmla="*/ 1244 h 2289"/>
                <a:gd name="T60" fmla="*/ 509 w 1177"/>
                <a:gd name="T61" fmla="*/ 1371 h 2289"/>
                <a:gd name="T62" fmla="*/ 440 w 1177"/>
                <a:gd name="T63" fmla="*/ 1496 h 2289"/>
                <a:gd name="T64" fmla="*/ 363 w 1177"/>
                <a:gd name="T65" fmla="*/ 1617 h 2289"/>
                <a:gd name="T66" fmla="*/ 283 w 1177"/>
                <a:gd name="T67" fmla="*/ 1734 h 2289"/>
                <a:gd name="T68" fmla="*/ 194 w 1177"/>
                <a:gd name="T69" fmla="*/ 1847 h 2289"/>
                <a:gd name="T70" fmla="*/ 100 w 1177"/>
                <a:gd name="T71" fmla="*/ 1955 h 2289"/>
                <a:gd name="T72" fmla="*/ 0 w 1177"/>
                <a:gd name="T73" fmla="*/ 2060 h 2289"/>
                <a:gd name="T74" fmla="*/ 229 w 1177"/>
                <a:gd name="T75" fmla="*/ 2289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229" y="2289"/>
                  </a:moveTo>
                  <a:lnTo>
                    <a:pt x="340" y="2174"/>
                  </a:lnTo>
                  <a:lnTo>
                    <a:pt x="444" y="2051"/>
                  </a:lnTo>
                  <a:lnTo>
                    <a:pt x="542" y="1926"/>
                  </a:lnTo>
                  <a:lnTo>
                    <a:pt x="634" y="1795"/>
                  </a:lnTo>
                  <a:lnTo>
                    <a:pt x="718" y="1663"/>
                  </a:lnTo>
                  <a:lnTo>
                    <a:pt x="795" y="1525"/>
                  </a:lnTo>
                  <a:lnTo>
                    <a:pt x="866" y="1382"/>
                  </a:lnTo>
                  <a:lnTo>
                    <a:pt x="932" y="1238"/>
                  </a:lnTo>
                  <a:lnTo>
                    <a:pt x="987" y="1091"/>
                  </a:lnTo>
                  <a:lnTo>
                    <a:pt x="1037" y="941"/>
                  </a:lnTo>
                  <a:lnTo>
                    <a:pt x="1079" y="789"/>
                  </a:lnTo>
                  <a:lnTo>
                    <a:pt x="1114" y="634"/>
                  </a:lnTo>
                  <a:lnTo>
                    <a:pt x="1141" y="478"/>
                  </a:lnTo>
                  <a:lnTo>
                    <a:pt x="1152" y="399"/>
                  </a:lnTo>
                  <a:lnTo>
                    <a:pt x="1162" y="319"/>
                  </a:lnTo>
                  <a:lnTo>
                    <a:pt x="1168" y="240"/>
                  </a:lnTo>
                  <a:lnTo>
                    <a:pt x="1173" y="159"/>
                  </a:lnTo>
                  <a:lnTo>
                    <a:pt x="1175" y="81"/>
                  </a:lnTo>
                  <a:lnTo>
                    <a:pt x="1177" y="0"/>
                  </a:lnTo>
                  <a:lnTo>
                    <a:pt x="853" y="0"/>
                  </a:lnTo>
                  <a:lnTo>
                    <a:pt x="849" y="144"/>
                  </a:lnTo>
                  <a:lnTo>
                    <a:pt x="839" y="288"/>
                  </a:lnTo>
                  <a:lnTo>
                    <a:pt x="822" y="430"/>
                  </a:lnTo>
                  <a:lnTo>
                    <a:pt x="797" y="570"/>
                  </a:lnTo>
                  <a:lnTo>
                    <a:pt x="764" y="710"/>
                  </a:lnTo>
                  <a:lnTo>
                    <a:pt x="728" y="847"/>
                  </a:lnTo>
                  <a:lnTo>
                    <a:pt x="682" y="981"/>
                  </a:lnTo>
                  <a:lnTo>
                    <a:pt x="632" y="1114"/>
                  </a:lnTo>
                  <a:lnTo>
                    <a:pt x="574" y="1244"/>
                  </a:lnTo>
                  <a:lnTo>
                    <a:pt x="509" y="1371"/>
                  </a:lnTo>
                  <a:lnTo>
                    <a:pt x="440" y="1496"/>
                  </a:lnTo>
                  <a:lnTo>
                    <a:pt x="363" y="1617"/>
                  </a:lnTo>
                  <a:lnTo>
                    <a:pt x="283" y="1734"/>
                  </a:lnTo>
                  <a:lnTo>
                    <a:pt x="194" y="1847"/>
                  </a:lnTo>
                  <a:lnTo>
                    <a:pt x="100" y="1955"/>
                  </a:lnTo>
                  <a:lnTo>
                    <a:pt x="0" y="2060"/>
                  </a:lnTo>
                  <a:lnTo>
                    <a:pt x="229" y="2289"/>
                  </a:lnTo>
                  <a:close/>
                </a:path>
              </a:pathLst>
            </a:custGeom>
            <a:solidFill>
              <a:schemeClr val="accent4"/>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4" name="Freeform 19">
              <a:extLst>
                <a:ext uri="{FF2B5EF4-FFF2-40B4-BE49-F238E27FC236}">
                  <a16:creationId xmlns:a16="http://schemas.microsoft.com/office/drawing/2014/main" id="{A7FA6244-FEBD-0F8C-3BCB-E7794582765C}"/>
                </a:ext>
              </a:extLst>
            </p:cNvPr>
            <p:cNvSpPr>
              <a:spLocks/>
            </p:cNvSpPr>
            <p:nvPr/>
          </p:nvSpPr>
          <p:spPr bwMode="auto">
            <a:xfrm>
              <a:off x="6096000" y="4138822"/>
              <a:ext cx="789074" cy="405908"/>
            </a:xfrm>
            <a:custGeom>
              <a:avLst/>
              <a:gdLst>
                <a:gd name="T0" fmla="*/ 0 w 2289"/>
                <a:gd name="T1" fmla="*/ 1177 h 1177"/>
                <a:gd name="T2" fmla="*/ 79 w 2289"/>
                <a:gd name="T3" fmla="*/ 1175 h 1177"/>
                <a:gd name="T4" fmla="*/ 159 w 2289"/>
                <a:gd name="T5" fmla="*/ 1173 h 1177"/>
                <a:gd name="T6" fmla="*/ 240 w 2289"/>
                <a:gd name="T7" fmla="*/ 1168 h 1177"/>
                <a:gd name="T8" fmla="*/ 319 w 2289"/>
                <a:gd name="T9" fmla="*/ 1160 h 1177"/>
                <a:gd name="T10" fmla="*/ 399 w 2289"/>
                <a:gd name="T11" fmla="*/ 1152 h 1177"/>
                <a:gd name="T12" fmla="*/ 478 w 2289"/>
                <a:gd name="T13" fmla="*/ 1141 h 1177"/>
                <a:gd name="T14" fmla="*/ 634 w 2289"/>
                <a:gd name="T15" fmla="*/ 1114 h 1177"/>
                <a:gd name="T16" fmla="*/ 789 w 2289"/>
                <a:gd name="T17" fmla="*/ 1079 h 1177"/>
                <a:gd name="T18" fmla="*/ 941 w 2289"/>
                <a:gd name="T19" fmla="*/ 1037 h 1177"/>
                <a:gd name="T20" fmla="*/ 1091 w 2289"/>
                <a:gd name="T21" fmla="*/ 987 h 1177"/>
                <a:gd name="T22" fmla="*/ 1238 w 2289"/>
                <a:gd name="T23" fmla="*/ 930 h 1177"/>
                <a:gd name="T24" fmla="*/ 1382 w 2289"/>
                <a:gd name="T25" fmla="*/ 866 h 1177"/>
                <a:gd name="T26" fmla="*/ 1525 w 2289"/>
                <a:gd name="T27" fmla="*/ 795 h 1177"/>
                <a:gd name="T28" fmla="*/ 1661 w 2289"/>
                <a:gd name="T29" fmla="*/ 718 h 1177"/>
                <a:gd name="T30" fmla="*/ 1795 w 2289"/>
                <a:gd name="T31" fmla="*/ 632 h 1177"/>
                <a:gd name="T32" fmla="*/ 1926 w 2289"/>
                <a:gd name="T33" fmla="*/ 542 h 1177"/>
                <a:gd name="T34" fmla="*/ 2051 w 2289"/>
                <a:gd name="T35" fmla="*/ 444 h 1177"/>
                <a:gd name="T36" fmla="*/ 2172 w 2289"/>
                <a:gd name="T37" fmla="*/ 340 h 1177"/>
                <a:gd name="T38" fmla="*/ 2289 w 2289"/>
                <a:gd name="T39" fmla="*/ 229 h 1177"/>
                <a:gd name="T40" fmla="*/ 2060 w 2289"/>
                <a:gd name="T41" fmla="*/ 0 h 1177"/>
                <a:gd name="T42" fmla="*/ 1955 w 2289"/>
                <a:gd name="T43" fmla="*/ 100 h 1177"/>
                <a:gd name="T44" fmla="*/ 1845 w 2289"/>
                <a:gd name="T45" fmla="*/ 192 h 1177"/>
                <a:gd name="T46" fmla="*/ 1732 w 2289"/>
                <a:gd name="T47" fmla="*/ 281 h 1177"/>
                <a:gd name="T48" fmla="*/ 1617 w 2289"/>
                <a:gd name="T49" fmla="*/ 363 h 1177"/>
                <a:gd name="T50" fmla="*/ 1496 w 2289"/>
                <a:gd name="T51" fmla="*/ 440 h 1177"/>
                <a:gd name="T52" fmla="*/ 1371 w 2289"/>
                <a:gd name="T53" fmla="*/ 509 h 1177"/>
                <a:gd name="T54" fmla="*/ 1244 w 2289"/>
                <a:gd name="T55" fmla="*/ 574 h 1177"/>
                <a:gd name="T56" fmla="*/ 1114 w 2289"/>
                <a:gd name="T57" fmla="*/ 632 h 1177"/>
                <a:gd name="T58" fmla="*/ 981 w 2289"/>
                <a:gd name="T59" fmla="*/ 682 h 1177"/>
                <a:gd name="T60" fmla="*/ 847 w 2289"/>
                <a:gd name="T61" fmla="*/ 728 h 1177"/>
                <a:gd name="T62" fmla="*/ 710 w 2289"/>
                <a:gd name="T63" fmla="*/ 764 h 1177"/>
                <a:gd name="T64" fmla="*/ 570 w 2289"/>
                <a:gd name="T65" fmla="*/ 797 h 1177"/>
                <a:gd name="T66" fmla="*/ 430 w 2289"/>
                <a:gd name="T67" fmla="*/ 820 h 1177"/>
                <a:gd name="T68" fmla="*/ 288 w 2289"/>
                <a:gd name="T69" fmla="*/ 839 h 1177"/>
                <a:gd name="T70" fmla="*/ 144 w 2289"/>
                <a:gd name="T71" fmla="*/ 849 h 1177"/>
                <a:gd name="T72" fmla="*/ 0 w 2289"/>
                <a:gd name="T73" fmla="*/ 853 h 1177"/>
                <a:gd name="T74" fmla="*/ 0 w 2289"/>
                <a:gd name="T75"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0" y="1177"/>
                  </a:moveTo>
                  <a:lnTo>
                    <a:pt x="79" y="1175"/>
                  </a:lnTo>
                  <a:lnTo>
                    <a:pt x="159" y="1173"/>
                  </a:lnTo>
                  <a:lnTo>
                    <a:pt x="240" y="1168"/>
                  </a:lnTo>
                  <a:lnTo>
                    <a:pt x="319" y="1160"/>
                  </a:lnTo>
                  <a:lnTo>
                    <a:pt x="399" y="1152"/>
                  </a:lnTo>
                  <a:lnTo>
                    <a:pt x="478" y="1141"/>
                  </a:lnTo>
                  <a:lnTo>
                    <a:pt x="634" y="1114"/>
                  </a:lnTo>
                  <a:lnTo>
                    <a:pt x="789" y="1079"/>
                  </a:lnTo>
                  <a:lnTo>
                    <a:pt x="941" y="1037"/>
                  </a:lnTo>
                  <a:lnTo>
                    <a:pt x="1091" y="987"/>
                  </a:lnTo>
                  <a:lnTo>
                    <a:pt x="1238" y="930"/>
                  </a:lnTo>
                  <a:lnTo>
                    <a:pt x="1382" y="866"/>
                  </a:lnTo>
                  <a:lnTo>
                    <a:pt x="1525" y="795"/>
                  </a:lnTo>
                  <a:lnTo>
                    <a:pt x="1661" y="718"/>
                  </a:lnTo>
                  <a:lnTo>
                    <a:pt x="1795" y="632"/>
                  </a:lnTo>
                  <a:lnTo>
                    <a:pt x="1926" y="542"/>
                  </a:lnTo>
                  <a:lnTo>
                    <a:pt x="2051" y="444"/>
                  </a:lnTo>
                  <a:lnTo>
                    <a:pt x="2172" y="340"/>
                  </a:lnTo>
                  <a:lnTo>
                    <a:pt x="2289" y="229"/>
                  </a:lnTo>
                  <a:lnTo>
                    <a:pt x="2060" y="0"/>
                  </a:lnTo>
                  <a:lnTo>
                    <a:pt x="1955" y="100"/>
                  </a:lnTo>
                  <a:lnTo>
                    <a:pt x="1845" y="192"/>
                  </a:lnTo>
                  <a:lnTo>
                    <a:pt x="1732" y="281"/>
                  </a:lnTo>
                  <a:lnTo>
                    <a:pt x="1617" y="363"/>
                  </a:lnTo>
                  <a:lnTo>
                    <a:pt x="1496" y="440"/>
                  </a:lnTo>
                  <a:lnTo>
                    <a:pt x="1371" y="509"/>
                  </a:lnTo>
                  <a:lnTo>
                    <a:pt x="1244" y="574"/>
                  </a:lnTo>
                  <a:lnTo>
                    <a:pt x="1114" y="632"/>
                  </a:lnTo>
                  <a:lnTo>
                    <a:pt x="981" y="682"/>
                  </a:lnTo>
                  <a:lnTo>
                    <a:pt x="847" y="728"/>
                  </a:lnTo>
                  <a:lnTo>
                    <a:pt x="710" y="764"/>
                  </a:lnTo>
                  <a:lnTo>
                    <a:pt x="570" y="797"/>
                  </a:lnTo>
                  <a:lnTo>
                    <a:pt x="430" y="820"/>
                  </a:lnTo>
                  <a:lnTo>
                    <a:pt x="288" y="839"/>
                  </a:lnTo>
                  <a:lnTo>
                    <a:pt x="144" y="849"/>
                  </a:lnTo>
                  <a:lnTo>
                    <a:pt x="0" y="853"/>
                  </a:lnTo>
                  <a:lnTo>
                    <a:pt x="0" y="1177"/>
                  </a:lnTo>
                  <a:close/>
                </a:path>
              </a:pathLst>
            </a:custGeom>
            <a:solidFill>
              <a:schemeClr val="accent5"/>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5" name="Freeform 20">
              <a:extLst>
                <a:ext uri="{FF2B5EF4-FFF2-40B4-BE49-F238E27FC236}">
                  <a16:creationId xmlns:a16="http://schemas.microsoft.com/office/drawing/2014/main" id="{C44C3D58-6269-F72D-F172-CE124A08891C}"/>
                </a:ext>
              </a:extLst>
            </p:cNvPr>
            <p:cNvSpPr>
              <a:spLocks/>
            </p:cNvSpPr>
            <p:nvPr/>
          </p:nvSpPr>
          <p:spPr bwMode="auto">
            <a:xfrm>
              <a:off x="5306926" y="4138822"/>
              <a:ext cx="789074" cy="405908"/>
            </a:xfrm>
            <a:custGeom>
              <a:avLst/>
              <a:gdLst>
                <a:gd name="T0" fmla="*/ 0 w 2291"/>
                <a:gd name="T1" fmla="*/ 229 h 1177"/>
                <a:gd name="T2" fmla="*/ 117 w 2291"/>
                <a:gd name="T3" fmla="*/ 340 h 1177"/>
                <a:gd name="T4" fmla="*/ 238 w 2291"/>
                <a:gd name="T5" fmla="*/ 444 h 1177"/>
                <a:gd name="T6" fmla="*/ 363 w 2291"/>
                <a:gd name="T7" fmla="*/ 542 h 1177"/>
                <a:gd name="T8" fmla="*/ 494 w 2291"/>
                <a:gd name="T9" fmla="*/ 632 h 1177"/>
                <a:gd name="T10" fmla="*/ 628 w 2291"/>
                <a:gd name="T11" fmla="*/ 718 h 1177"/>
                <a:gd name="T12" fmla="*/ 766 w 2291"/>
                <a:gd name="T13" fmla="*/ 795 h 1177"/>
                <a:gd name="T14" fmla="*/ 907 w 2291"/>
                <a:gd name="T15" fmla="*/ 866 h 1177"/>
                <a:gd name="T16" fmla="*/ 1051 w 2291"/>
                <a:gd name="T17" fmla="*/ 930 h 1177"/>
                <a:gd name="T18" fmla="*/ 1198 w 2291"/>
                <a:gd name="T19" fmla="*/ 987 h 1177"/>
                <a:gd name="T20" fmla="*/ 1348 w 2291"/>
                <a:gd name="T21" fmla="*/ 1037 h 1177"/>
                <a:gd name="T22" fmla="*/ 1502 w 2291"/>
                <a:gd name="T23" fmla="*/ 1079 h 1177"/>
                <a:gd name="T24" fmla="*/ 1655 w 2291"/>
                <a:gd name="T25" fmla="*/ 1114 h 1177"/>
                <a:gd name="T26" fmla="*/ 1813 w 2291"/>
                <a:gd name="T27" fmla="*/ 1141 h 1177"/>
                <a:gd name="T28" fmla="*/ 1892 w 2291"/>
                <a:gd name="T29" fmla="*/ 1152 h 1177"/>
                <a:gd name="T30" fmla="*/ 1970 w 2291"/>
                <a:gd name="T31" fmla="*/ 1160 h 1177"/>
                <a:gd name="T32" fmla="*/ 2049 w 2291"/>
                <a:gd name="T33" fmla="*/ 1168 h 1177"/>
                <a:gd name="T34" fmla="*/ 2130 w 2291"/>
                <a:gd name="T35" fmla="*/ 1173 h 1177"/>
                <a:gd name="T36" fmla="*/ 2210 w 2291"/>
                <a:gd name="T37" fmla="*/ 1175 h 1177"/>
                <a:gd name="T38" fmla="*/ 2291 w 2291"/>
                <a:gd name="T39" fmla="*/ 1177 h 1177"/>
                <a:gd name="T40" fmla="*/ 2291 w 2291"/>
                <a:gd name="T41" fmla="*/ 853 h 1177"/>
                <a:gd name="T42" fmla="*/ 2145 w 2291"/>
                <a:gd name="T43" fmla="*/ 849 h 1177"/>
                <a:gd name="T44" fmla="*/ 2003 w 2291"/>
                <a:gd name="T45" fmla="*/ 839 h 1177"/>
                <a:gd name="T46" fmla="*/ 1861 w 2291"/>
                <a:gd name="T47" fmla="*/ 820 h 1177"/>
                <a:gd name="T48" fmla="*/ 1719 w 2291"/>
                <a:gd name="T49" fmla="*/ 797 h 1177"/>
                <a:gd name="T50" fmla="*/ 1581 w 2291"/>
                <a:gd name="T51" fmla="*/ 764 h 1177"/>
                <a:gd name="T52" fmla="*/ 1442 w 2291"/>
                <a:gd name="T53" fmla="*/ 728 h 1177"/>
                <a:gd name="T54" fmla="*/ 1308 w 2291"/>
                <a:gd name="T55" fmla="*/ 682 h 1177"/>
                <a:gd name="T56" fmla="*/ 1175 w 2291"/>
                <a:gd name="T57" fmla="*/ 632 h 1177"/>
                <a:gd name="T58" fmla="*/ 1045 w 2291"/>
                <a:gd name="T59" fmla="*/ 574 h 1177"/>
                <a:gd name="T60" fmla="*/ 918 w 2291"/>
                <a:gd name="T61" fmla="*/ 509 h 1177"/>
                <a:gd name="T62" fmla="*/ 795 w 2291"/>
                <a:gd name="T63" fmla="*/ 440 h 1177"/>
                <a:gd name="T64" fmla="*/ 674 w 2291"/>
                <a:gd name="T65" fmla="*/ 363 h 1177"/>
                <a:gd name="T66" fmla="*/ 557 w 2291"/>
                <a:gd name="T67" fmla="*/ 281 h 1177"/>
                <a:gd name="T68" fmla="*/ 444 w 2291"/>
                <a:gd name="T69" fmla="*/ 192 h 1177"/>
                <a:gd name="T70" fmla="*/ 334 w 2291"/>
                <a:gd name="T71" fmla="*/ 100 h 1177"/>
                <a:gd name="T72" fmla="*/ 231 w 2291"/>
                <a:gd name="T73" fmla="*/ 0 h 1177"/>
                <a:gd name="T74" fmla="*/ 0 w 2291"/>
                <a:gd name="T75" fmla="*/ 229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0" y="229"/>
                  </a:moveTo>
                  <a:lnTo>
                    <a:pt x="117" y="340"/>
                  </a:lnTo>
                  <a:lnTo>
                    <a:pt x="238" y="444"/>
                  </a:lnTo>
                  <a:lnTo>
                    <a:pt x="363" y="542"/>
                  </a:lnTo>
                  <a:lnTo>
                    <a:pt x="494" y="632"/>
                  </a:lnTo>
                  <a:lnTo>
                    <a:pt x="628" y="718"/>
                  </a:lnTo>
                  <a:lnTo>
                    <a:pt x="766" y="795"/>
                  </a:lnTo>
                  <a:lnTo>
                    <a:pt x="907" y="866"/>
                  </a:lnTo>
                  <a:lnTo>
                    <a:pt x="1051" y="930"/>
                  </a:lnTo>
                  <a:lnTo>
                    <a:pt x="1198" y="987"/>
                  </a:lnTo>
                  <a:lnTo>
                    <a:pt x="1348" y="1037"/>
                  </a:lnTo>
                  <a:lnTo>
                    <a:pt x="1502" y="1079"/>
                  </a:lnTo>
                  <a:lnTo>
                    <a:pt x="1655" y="1114"/>
                  </a:lnTo>
                  <a:lnTo>
                    <a:pt x="1813" y="1141"/>
                  </a:lnTo>
                  <a:lnTo>
                    <a:pt x="1892" y="1152"/>
                  </a:lnTo>
                  <a:lnTo>
                    <a:pt x="1970" y="1160"/>
                  </a:lnTo>
                  <a:lnTo>
                    <a:pt x="2049" y="1168"/>
                  </a:lnTo>
                  <a:lnTo>
                    <a:pt x="2130" y="1173"/>
                  </a:lnTo>
                  <a:lnTo>
                    <a:pt x="2210" y="1175"/>
                  </a:lnTo>
                  <a:lnTo>
                    <a:pt x="2291" y="1177"/>
                  </a:lnTo>
                  <a:lnTo>
                    <a:pt x="2291" y="853"/>
                  </a:lnTo>
                  <a:lnTo>
                    <a:pt x="2145" y="849"/>
                  </a:lnTo>
                  <a:lnTo>
                    <a:pt x="2003" y="839"/>
                  </a:lnTo>
                  <a:lnTo>
                    <a:pt x="1861" y="820"/>
                  </a:lnTo>
                  <a:lnTo>
                    <a:pt x="1719" y="797"/>
                  </a:lnTo>
                  <a:lnTo>
                    <a:pt x="1581" y="764"/>
                  </a:lnTo>
                  <a:lnTo>
                    <a:pt x="1442" y="728"/>
                  </a:lnTo>
                  <a:lnTo>
                    <a:pt x="1308" y="682"/>
                  </a:lnTo>
                  <a:lnTo>
                    <a:pt x="1175" y="632"/>
                  </a:lnTo>
                  <a:lnTo>
                    <a:pt x="1045" y="574"/>
                  </a:lnTo>
                  <a:lnTo>
                    <a:pt x="918" y="509"/>
                  </a:lnTo>
                  <a:lnTo>
                    <a:pt x="795" y="440"/>
                  </a:lnTo>
                  <a:lnTo>
                    <a:pt x="674" y="363"/>
                  </a:lnTo>
                  <a:lnTo>
                    <a:pt x="557" y="281"/>
                  </a:lnTo>
                  <a:lnTo>
                    <a:pt x="444" y="192"/>
                  </a:lnTo>
                  <a:lnTo>
                    <a:pt x="334" y="100"/>
                  </a:lnTo>
                  <a:lnTo>
                    <a:pt x="231" y="0"/>
                  </a:lnTo>
                  <a:lnTo>
                    <a:pt x="0" y="229"/>
                  </a:lnTo>
                  <a:close/>
                </a:path>
              </a:pathLst>
            </a:custGeom>
            <a:solidFill>
              <a:schemeClr val="accent6"/>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6" name="Freeform 21">
              <a:extLst>
                <a:ext uri="{FF2B5EF4-FFF2-40B4-BE49-F238E27FC236}">
                  <a16:creationId xmlns:a16="http://schemas.microsoft.com/office/drawing/2014/main" id="{AEB7031E-3ED9-09C8-4561-EB8AB9792129}"/>
                </a:ext>
              </a:extLst>
            </p:cNvPr>
            <p:cNvSpPr>
              <a:spLocks/>
            </p:cNvSpPr>
            <p:nvPr/>
          </p:nvSpPr>
          <p:spPr bwMode="auto">
            <a:xfrm>
              <a:off x="4980960" y="3429000"/>
              <a:ext cx="405218" cy="788385"/>
            </a:xfrm>
            <a:custGeom>
              <a:avLst/>
              <a:gdLst>
                <a:gd name="T0" fmla="*/ 0 w 1177"/>
                <a:gd name="T1" fmla="*/ 0 h 2289"/>
                <a:gd name="T2" fmla="*/ 0 w 1177"/>
                <a:gd name="T3" fmla="*/ 79 h 2289"/>
                <a:gd name="T4" fmla="*/ 3 w 1177"/>
                <a:gd name="T5" fmla="*/ 159 h 2289"/>
                <a:gd name="T6" fmla="*/ 7 w 1177"/>
                <a:gd name="T7" fmla="*/ 240 h 2289"/>
                <a:gd name="T8" fmla="*/ 15 w 1177"/>
                <a:gd name="T9" fmla="*/ 319 h 2289"/>
                <a:gd name="T10" fmla="*/ 23 w 1177"/>
                <a:gd name="T11" fmla="*/ 399 h 2289"/>
                <a:gd name="T12" fmla="*/ 34 w 1177"/>
                <a:gd name="T13" fmla="*/ 478 h 2289"/>
                <a:gd name="T14" fmla="*/ 61 w 1177"/>
                <a:gd name="T15" fmla="*/ 634 h 2289"/>
                <a:gd name="T16" fmla="*/ 96 w 1177"/>
                <a:gd name="T17" fmla="*/ 789 h 2289"/>
                <a:gd name="T18" fmla="*/ 138 w 1177"/>
                <a:gd name="T19" fmla="*/ 941 h 2289"/>
                <a:gd name="T20" fmla="*/ 188 w 1177"/>
                <a:gd name="T21" fmla="*/ 1091 h 2289"/>
                <a:gd name="T22" fmla="*/ 245 w 1177"/>
                <a:gd name="T23" fmla="*/ 1238 h 2289"/>
                <a:gd name="T24" fmla="*/ 309 w 1177"/>
                <a:gd name="T25" fmla="*/ 1382 h 2289"/>
                <a:gd name="T26" fmla="*/ 380 w 1177"/>
                <a:gd name="T27" fmla="*/ 1525 h 2289"/>
                <a:gd name="T28" fmla="*/ 459 w 1177"/>
                <a:gd name="T29" fmla="*/ 1661 h 2289"/>
                <a:gd name="T30" fmla="*/ 543 w 1177"/>
                <a:gd name="T31" fmla="*/ 1795 h 2289"/>
                <a:gd name="T32" fmla="*/ 633 w 1177"/>
                <a:gd name="T33" fmla="*/ 1926 h 2289"/>
                <a:gd name="T34" fmla="*/ 731 w 1177"/>
                <a:gd name="T35" fmla="*/ 2051 h 2289"/>
                <a:gd name="T36" fmla="*/ 837 w 1177"/>
                <a:gd name="T37" fmla="*/ 2172 h 2289"/>
                <a:gd name="T38" fmla="*/ 946 w 1177"/>
                <a:gd name="T39" fmla="*/ 2289 h 2289"/>
                <a:gd name="T40" fmla="*/ 1177 w 1177"/>
                <a:gd name="T41" fmla="*/ 2060 h 2289"/>
                <a:gd name="T42" fmla="*/ 1077 w 1177"/>
                <a:gd name="T43" fmla="*/ 1955 h 2289"/>
                <a:gd name="T44" fmla="*/ 983 w 1177"/>
                <a:gd name="T45" fmla="*/ 1845 h 2289"/>
                <a:gd name="T46" fmla="*/ 894 w 1177"/>
                <a:gd name="T47" fmla="*/ 1732 h 2289"/>
                <a:gd name="T48" fmla="*/ 812 w 1177"/>
                <a:gd name="T49" fmla="*/ 1617 h 2289"/>
                <a:gd name="T50" fmla="*/ 735 w 1177"/>
                <a:gd name="T51" fmla="*/ 1496 h 2289"/>
                <a:gd name="T52" fmla="*/ 666 w 1177"/>
                <a:gd name="T53" fmla="*/ 1371 h 2289"/>
                <a:gd name="T54" fmla="*/ 603 w 1177"/>
                <a:gd name="T55" fmla="*/ 1244 h 2289"/>
                <a:gd name="T56" fmla="*/ 545 w 1177"/>
                <a:gd name="T57" fmla="*/ 1114 h 2289"/>
                <a:gd name="T58" fmla="*/ 493 w 1177"/>
                <a:gd name="T59" fmla="*/ 981 h 2289"/>
                <a:gd name="T60" fmla="*/ 449 w 1177"/>
                <a:gd name="T61" fmla="*/ 847 h 2289"/>
                <a:gd name="T62" fmla="*/ 411 w 1177"/>
                <a:gd name="T63" fmla="*/ 710 h 2289"/>
                <a:gd name="T64" fmla="*/ 380 w 1177"/>
                <a:gd name="T65" fmla="*/ 570 h 2289"/>
                <a:gd name="T66" fmla="*/ 355 w 1177"/>
                <a:gd name="T67" fmla="*/ 430 h 2289"/>
                <a:gd name="T68" fmla="*/ 338 w 1177"/>
                <a:gd name="T69" fmla="*/ 288 h 2289"/>
                <a:gd name="T70" fmla="*/ 326 w 1177"/>
                <a:gd name="T71" fmla="*/ 144 h 2289"/>
                <a:gd name="T72" fmla="*/ 322 w 1177"/>
                <a:gd name="T73" fmla="*/ 0 h 2289"/>
                <a:gd name="T74" fmla="*/ 0 w 1177"/>
                <a:gd name="T75" fmla="*/ 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0" y="0"/>
                  </a:moveTo>
                  <a:lnTo>
                    <a:pt x="0" y="79"/>
                  </a:lnTo>
                  <a:lnTo>
                    <a:pt x="3" y="159"/>
                  </a:lnTo>
                  <a:lnTo>
                    <a:pt x="7" y="240"/>
                  </a:lnTo>
                  <a:lnTo>
                    <a:pt x="15" y="319"/>
                  </a:lnTo>
                  <a:lnTo>
                    <a:pt x="23" y="399"/>
                  </a:lnTo>
                  <a:lnTo>
                    <a:pt x="34" y="478"/>
                  </a:lnTo>
                  <a:lnTo>
                    <a:pt x="61" y="634"/>
                  </a:lnTo>
                  <a:lnTo>
                    <a:pt x="96" y="789"/>
                  </a:lnTo>
                  <a:lnTo>
                    <a:pt x="138" y="941"/>
                  </a:lnTo>
                  <a:lnTo>
                    <a:pt x="188" y="1091"/>
                  </a:lnTo>
                  <a:lnTo>
                    <a:pt x="245" y="1238"/>
                  </a:lnTo>
                  <a:lnTo>
                    <a:pt x="309" y="1382"/>
                  </a:lnTo>
                  <a:lnTo>
                    <a:pt x="380" y="1525"/>
                  </a:lnTo>
                  <a:lnTo>
                    <a:pt x="459" y="1661"/>
                  </a:lnTo>
                  <a:lnTo>
                    <a:pt x="543" y="1795"/>
                  </a:lnTo>
                  <a:lnTo>
                    <a:pt x="633" y="1926"/>
                  </a:lnTo>
                  <a:lnTo>
                    <a:pt x="731" y="2051"/>
                  </a:lnTo>
                  <a:lnTo>
                    <a:pt x="837" y="2172"/>
                  </a:lnTo>
                  <a:lnTo>
                    <a:pt x="946" y="2289"/>
                  </a:lnTo>
                  <a:lnTo>
                    <a:pt x="1177" y="2060"/>
                  </a:lnTo>
                  <a:lnTo>
                    <a:pt x="1077" y="1955"/>
                  </a:lnTo>
                  <a:lnTo>
                    <a:pt x="983" y="1845"/>
                  </a:lnTo>
                  <a:lnTo>
                    <a:pt x="894" y="1732"/>
                  </a:lnTo>
                  <a:lnTo>
                    <a:pt x="812" y="1617"/>
                  </a:lnTo>
                  <a:lnTo>
                    <a:pt x="735" y="1496"/>
                  </a:lnTo>
                  <a:lnTo>
                    <a:pt x="666" y="1371"/>
                  </a:lnTo>
                  <a:lnTo>
                    <a:pt x="603" y="1244"/>
                  </a:lnTo>
                  <a:lnTo>
                    <a:pt x="545" y="1114"/>
                  </a:lnTo>
                  <a:lnTo>
                    <a:pt x="493" y="981"/>
                  </a:lnTo>
                  <a:lnTo>
                    <a:pt x="449" y="847"/>
                  </a:lnTo>
                  <a:lnTo>
                    <a:pt x="411" y="710"/>
                  </a:lnTo>
                  <a:lnTo>
                    <a:pt x="380" y="570"/>
                  </a:lnTo>
                  <a:lnTo>
                    <a:pt x="355" y="430"/>
                  </a:lnTo>
                  <a:lnTo>
                    <a:pt x="338" y="288"/>
                  </a:lnTo>
                  <a:lnTo>
                    <a:pt x="326" y="144"/>
                  </a:lnTo>
                  <a:lnTo>
                    <a:pt x="322" y="0"/>
                  </a:lnTo>
                  <a:lnTo>
                    <a:pt x="0" y="0"/>
                  </a:lnTo>
                  <a:close/>
                </a:path>
              </a:pathLst>
            </a:custGeom>
            <a:solidFill>
              <a:srgbClr val="15B58E"/>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7" name="Freeform 22">
              <a:extLst>
                <a:ext uri="{FF2B5EF4-FFF2-40B4-BE49-F238E27FC236}">
                  <a16:creationId xmlns:a16="http://schemas.microsoft.com/office/drawing/2014/main" id="{DE118447-731D-37E3-9FDF-976C4F22ACD3}"/>
                </a:ext>
              </a:extLst>
            </p:cNvPr>
            <p:cNvSpPr>
              <a:spLocks/>
            </p:cNvSpPr>
            <p:nvPr/>
          </p:nvSpPr>
          <p:spPr bwMode="auto">
            <a:xfrm>
              <a:off x="4980271" y="2639926"/>
              <a:ext cx="405908" cy="789074"/>
            </a:xfrm>
            <a:custGeom>
              <a:avLst/>
              <a:gdLst>
                <a:gd name="T0" fmla="*/ 948 w 1179"/>
                <a:gd name="T1" fmla="*/ 0 h 2291"/>
                <a:gd name="T2" fmla="*/ 839 w 1179"/>
                <a:gd name="T3" fmla="*/ 117 h 2291"/>
                <a:gd name="T4" fmla="*/ 733 w 1179"/>
                <a:gd name="T5" fmla="*/ 238 h 2291"/>
                <a:gd name="T6" fmla="*/ 635 w 1179"/>
                <a:gd name="T7" fmla="*/ 363 h 2291"/>
                <a:gd name="T8" fmla="*/ 545 w 1179"/>
                <a:gd name="T9" fmla="*/ 494 h 2291"/>
                <a:gd name="T10" fmla="*/ 461 w 1179"/>
                <a:gd name="T11" fmla="*/ 628 h 2291"/>
                <a:gd name="T12" fmla="*/ 382 w 1179"/>
                <a:gd name="T13" fmla="*/ 766 h 2291"/>
                <a:gd name="T14" fmla="*/ 311 w 1179"/>
                <a:gd name="T15" fmla="*/ 907 h 2291"/>
                <a:gd name="T16" fmla="*/ 247 w 1179"/>
                <a:gd name="T17" fmla="*/ 1051 h 2291"/>
                <a:gd name="T18" fmla="*/ 190 w 1179"/>
                <a:gd name="T19" fmla="*/ 1198 h 2291"/>
                <a:gd name="T20" fmla="*/ 140 w 1179"/>
                <a:gd name="T21" fmla="*/ 1348 h 2291"/>
                <a:gd name="T22" fmla="*/ 98 w 1179"/>
                <a:gd name="T23" fmla="*/ 1502 h 2291"/>
                <a:gd name="T24" fmla="*/ 63 w 1179"/>
                <a:gd name="T25" fmla="*/ 1655 h 2291"/>
                <a:gd name="T26" fmla="*/ 36 w 1179"/>
                <a:gd name="T27" fmla="*/ 1813 h 2291"/>
                <a:gd name="T28" fmla="*/ 25 w 1179"/>
                <a:gd name="T29" fmla="*/ 1892 h 2291"/>
                <a:gd name="T30" fmla="*/ 17 w 1179"/>
                <a:gd name="T31" fmla="*/ 1970 h 2291"/>
                <a:gd name="T32" fmla="*/ 9 w 1179"/>
                <a:gd name="T33" fmla="*/ 2049 h 2291"/>
                <a:gd name="T34" fmla="*/ 5 w 1179"/>
                <a:gd name="T35" fmla="*/ 2130 h 2291"/>
                <a:gd name="T36" fmla="*/ 2 w 1179"/>
                <a:gd name="T37" fmla="*/ 2210 h 2291"/>
                <a:gd name="T38" fmla="*/ 0 w 1179"/>
                <a:gd name="T39" fmla="*/ 2291 h 2291"/>
                <a:gd name="T40" fmla="*/ 324 w 1179"/>
                <a:gd name="T41" fmla="*/ 2291 h 2291"/>
                <a:gd name="T42" fmla="*/ 328 w 1179"/>
                <a:gd name="T43" fmla="*/ 2145 h 2291"/>
                <a:gd name="T44" fmla="*/ 338 w 1179"/>
                <a:gd name="T45" fmla="*/ 2003 h 2291"/>
                <a:gd name="T46" fmla="*/ 357 w 1179"/>
                <a:gd name="T47" fmla="*/ 1859 h 2291"/>
                <a:gd name="T48" fmla="*/ 380 w 1179"/>
                <a:gd name="T49" fmla="*/ 1719 h 2291"/>
                <a:gd name="T50" fmla="*/ 413 w 1179"/>
                <a:gd name="T51" fmla="*/ 1581 h 2291"/>
                <a:gd name="T52" fmla="*/ 451 w 1179"/>
                <a:gd name="T53" fmla="*/ 1442 h 2291"/>
                <a:gd name="T54" fmla="*/ 495 w 1179"/>
                <a:gd name="T55" fmla="*/ 1308 h 2291"/>
                <a:gd name="T56" fmla="*/ 547 w 1179"/>
                <a:gd name="T57" fmla="*/ 1175 h 2291"/>
                <a:gd name="T58" fmla="*/ 605 w 1179"/>
                <a:gd name="T59" fmla="*/ 1045 h 2291"/>
                <a:gd name="T60" fmla="*/ 668 w 1179"/>
                <a:gd name="T61" fmla="*/ 918 h 2291"/>
                <a:gd name="T62" fmla="*/ 737 w 1179"/>
                <a:gd name="T63" fmla="*/ 793 h 2291"/>
                <a:gd name="T64" fmla="*/ 814 w 1179"/>
                <a:gd name="T65" fmla="*/ 674 h 2291"/>
                <a:gd name="T66" fmla="*/ 896 w 1179"/>
                <a:gd name="T67" fmla="*/ 557 h 2291"/>
                <a:gd name="T68" fmla="*/ 985 w 1179"/>
                <a:gd name="T69" fmla="*/ 444 h 2291"/>
                <a:gd name="T70" fmla="*/ 1079 w 1179"/>
                <a:gd name="T71" fmla="*/ 334 h 2291"/>
                <a:gd name="T72" fmla="*/ 1179 w 1179"/>
                <a:gd name="T73" fmla="*/ 231 h 2291"/>
                <a:gd name="T74" fmla="*/ 948 w 1179"/>
                <a:gd name="T75" fmla="*/ 0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9" h="2291">
                  <a:moveTo>
                    <a:pt x="948" y="0"/>
                  </a:moveTo>
                  <a:lnTo>
                    <a:pt x="839" y="117"/>
                  </a:lnTo>
                  <a:lnTo>
                    <a:pt x="733" y="238"/>
                  </a:lnTo>
                  <a:lnTo>
                    <a:pt x="635" y="363"/>
                  </a:lnTo>
                  <a:lnTo>
                    <a:pt x="545" y="494"/>
                  </a:lnTo>
                  <a:lnTo>
                    <a:pt x="461" y="628"/>
                  </a:lnTo>
                  <a:lnTo>
                    <a:pt x="382" y="766"/>
                  </a:lnTo>
                  <a:lnTo>
                    <a:pt x="311" y="907"/>
                  </a:lnTo>
                  <a:lnTo>
                    <a:pt x="247" y="1051"/>
                  </a:lnTo>
                  <a:lnTo>
                    <a:pt x="190" y="1198"/>
                  </a:lnTo>
                  <a:lnTo>
                    <a:pt x="140" y="1348"/>
                  </a:lnTo>
                  <a:lnTo>
                    <a:pt x="98" y="1502"/>
                  </a:lnTo>
                  <a:lnTo>
                    <a:pt x="63" y="1655"/>
                  </a:lnTo>
                  <a:lnTo>
                    <a:pt x="36" y="1813"/>
                  </a:lnTo>
                  <a:lnTo>
                    <a:pt x="25" y="1892"/>
                  </a:lnTo>
                  <a:lnTo>
                    <a:pt x="17" y="1970"/>
                  </a:lnTo>
                  <a:lnTo>
                    <a:pt x="9" y="2049"/>
                  </a:lnTo>
                  <a:lnTo>
                    <a:pt x="5" y="2130"/>
                  </a:lnTo>
                  <a:lnTo>
                    <a:pt x="2" y="2210"/>
                  </a:lnTo>
                  <a:lnTo>
                    <a:pt x="0" y="2291"/>
                  </a:lnTo>
                  <a:lnTo>
                    <a:pt x="324" y="2291"/>
                  </a:lnTo>
                  <a:lnTo>
                    <a:pt x="328" y="2145"/>
                  </a:lnTo>
                  <a:lnTo>
                    <a:pt x="338" y="2003"/>
                  </a:lnTo>
                  <a:lnTo>
                    <a:pt x="357" y="1859"/>
                  </a:lnTo>
                  <a:lnTo>
                    <a:pt x="380" y="1719"/>
                  </a:lnTo>
                  <a:lnTo>
                    <a:pt x="413" y="1581"/>
                  </a:lnTo>
                  <a:lnTo>
                    <a:pt x="451" y="1442"/>
                  </a:lnTo>
                  <a:lnTo>
                    <a:pt x="495" y="1308"/>
                  </a:lnTo>
                  <a:lnTo>
                    <a:pt x="547" y="1175"/>
                  </a:lnTo>
                  <a:lnTo>
                    <a:pt x="605" y="1045"/>
                  </a:lnTo>
                  <a:lnTo>
                    <a:pt x="668" y="918"/>
                  </a:lnTo>
                  <a:lnTo>
                    <a:pt x="737" y="793"/>
                  </a:lnTo>
                  <a:lnTo>
                    <a:pt x="814" y="674"/>
                  </a:lnTo>
                  <a:lnTo>
                    <a:pt x="896" y="557"/>
                  </a:lnTo>
                  <a:lnTo>
                    <a:pt x="985" y="444"/>
                  </a:lnTo>
                  <a:lnTo>
                    <a:pt x="1079" y="334"/>
                  </a:lnTo>
                  <a:lnTo>
                    <a:pt x="1179" y="231"/>
                  </a:lnTo>
                  <a:lnTo>
                    <a:pt x="948" y="0"/>
                  </a:lnTo>
                  <a:close/>
                </a:path>
              </a:pathLst>
            </a:custGeom>
            <a:solidFill>
              <a:srgbClr val="3A434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8" name="Freeform 23">
              <a:extLst>
                <a:ext uri="{FF2B5EF4-FFF2-40B4-BE49-F238E27FC236}">
                  <a16:creationId xmlns:a16="http://schemas.microsoft.com/office/drawing/2014/main" id="{3391783E-E66A-19CC-818B-4D5BEB96AF97}"/>
                </a:ext>
              </a:extLst>
            </p:cNvPr>
            <p:cNvSpPr>
              <a:spLocks/>
            </p:cNvSpPr>
            <p:nvPr/>
          </p:nvSpPr>
          <p:spPr bwMode="auto">
            <a:xfrm>
              <a:off x="5306926" y="2313271"/>
              <a:ext cx="789074" cy="405908"/>
            </a:xfrm>
            <a:custGeom>
              <a:avLst/>
              <a:gdLst>
                <a:gd name="T0" fmla="*/ 2291 w 2291"/>
                <a:gd name="T1" fmla="*/ 0 h 1177"/>
                <a:gd name="T2" fmla="*/ 2210 w 2291"/>
                <a:gd name="T3" fmla="*/ 0 h 1177"/>
                <a:gd name="T4" fmla="*/ 2130 w 2291"/>
                <a:gd name="T5" fmla="*/ 3 h 1177"/>
                <a:gd name="T6" fmla="*/ 2049 w 2291"/>
                <a:gd name="T7" fmla="*/ 7 h 1177"/>
                <a:gd name="T8" fmla="*/ 1970 w 2291"/>
                <a:gd name="T9" fmla="*/ 15 h 1177"/>
                <a:gd name="T10" fmla="*/ 1892 w 2291"/>
                <a:gd name="T11" fmla="*/ 23 h 1177"/>
                <a:gd name="T12" fmla="*/ 1813 w 2291"/>
                <a:gd name="T13" fmla="*/ 34 h 1177"/>
                <a:gd name="T14" fmla="*/ 1655 w 2291"/>
                <a:gd name="T15" fmla="*/ 61 h 1177"/>
                <a:gd name="T16" fmla="*/ 1502 w 2291"/>
                <a:gd name="T17" fmla="*/ 96 h 1177"/>
                <a:gd name="T18" fmla="*/ 1348 w 2291"/>
                <a:gd name="T19" fmla="*/ 138 h 1177"/>
                <a:gd name="T20" fmla="*/ 1198 w 2291"/>
                <a:gd name="T21" fmla="*/ 188 h 1177"/>
                <a:gd name="T22" fmla="*/ 1051 w 2291"/>
                <a:gd name="T23" fmla="*/ 245 h 1177"/>
                <a:gd name="T24" fmla="*/ 907 w 2291"/>
                <a:gd name="T25" fmla="*/ 309 h 1177"/>
                <a:gd name="T26" fmla="*/ 766 w 2291"/>
                <a:gd name="T27" fmla="*/ 380 h 1177"/>
                <a:gd name="T28" fmla="*/ 628 w 2291"/>
                <a:gd name="T29" fmla="*/ 459 h 1177"/>
                <a:gd name="T30" fmla="*/ 494 w 2291"/>
                <a:gd name="T31" fmla="*/ 543 h 1177"/>
                <a:gd name="T32" fmla="*/ 363 w 2291"/>
                <a:gd name="T33" fmla="*/ 633 h 1177"/>
                <a:gd name="T34" fmla="*/ 238 w 2291"/>
                <a:gd name="T35" fmla="*/ 731 h 1177"/>
                <a:gd name="T36" fmla="*/ 117 w 2291"/>
                <a:gd name="T37" fmla="*/ 837 h 1177"/>
                <a:gd name="T38" fmla="*/ 0 w 2291"/>
                <a:gd name="T39" fmla="*/ 946 h 1177"/>
                <a:gd name="T40" fmla="*/ 231 w 2291"/>
                <a:gd name="T41" fmla="*/ 1177 h 1177"/>
                <a:gd name="T42" fmla="*/ 334 w 2291"/>
                <a:gd name="T43" fmla="*/ 1077 h 1177"/>
                <a:gd name="T44" fmla="*/ 444 w 2291"/>
                <a:gd name="T45" fmla="*/ 983 h 1177"/>
                <a:gd name="T46" fmla="*/ 557 w 2291"/>
                <a:gd name="T47" fmla="*/ 894 h 1177"/>
                <a:gd name="T48" fmla="*/ 674 w 2291"/>
                <a:gd name="T49" fmla="*/ 812 h 1177"/>
                <a:gd name="T50" fmla="*/ 795 w 2291"/>
                <a:gd name="T51" fmla="*/ 735 h 1177"/>
                <a:gd name="T52" fmla="*/ 918 w 2291"/>
                <a:gd name="T53" fmla="*/ 666 h 1177"/>
                <a:gd name="T54" fmla="*/ 1045 w 2291"/>
                <a:gd name="T55" fmla="*/ 603 h 1177"/>
                <a:gd name="T56" fmla="*/ 1175 w 2291"/>
                <a:gd name="T57" fmla="*/ 545 h 1177"/>
                <a:gd name="T58" fmla="*/ 1308 w 2291"/>
                <a:gd name="T59" fmla="*/ 493 h 1177"/>
                <a:gd name="T60" fmla="*/ 1442 w 2291"/>
                <a:gd name="T61" fmla="*/ 449 h 1177"/>
                <a:gd name="T62" fmla="*/ 1581 w 2291"/>
                <a:gd name="T63" fmla="*/ 411 h 1177"/>
                <a:gd name="T64" fmla="*/ 1719 w 2291"/>
                <a:gd name="T65" fmla="*/ 380 h 1177"/>
                <a:gd name="T66" fmla="*/ 1861 w 2291"/>
                <a:gd name="T67" fmla="*/ 355 h 1177"/>
                <a:gd name="T68" fmla="*/ 2003 w 2291"/>
                <a:gd name="T69" fmla="*/ 338 h 1177"/>
                <a:gd name="T70" fmla="*/ 2145 w 2291"/>
                <a:gd name="T71" fmla="*/ 326 h 1177"/>
                <a:gd name="T72" fmla="*/ 2291 w 2291"/>
                <a:gd name="T73" fmla="*/ 322 h 1177"/>
                <a:gd name="T74" fmla="*/ 2291 w 2291"/>
                <a:gd name="T75" fmla="*/ 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2291" y="0"/>
                  </a:moveTo>
                  <a:lnTo>
                    <a:pt x="2210" y="0"/>
                  </a:lnTo>
                  <a:lnTo>
                    <a:pt x="2130" y="3"/>
                  </a:lnTo>
                  <a:lnTo>
                    <a:pt x="2049" y="7"/>
                  </a:lnTo>
                  <a:lnTo>
                    <a:pt x="1970" y="15"/>
                  </a:lnTo>
                  <a:lnTo>
                    <a:pt x="1892" y="23"/>
                  </a:lnTo>
                  <a:lnTo>
                    <a:pt x="1813" y="34"/>
                  </a:lnTo>
                  <a:lnTo>
                    <a:pt x="1655" y="61"/>
                  </a:lnTo>
                  <a:lnTo>
                    <a:pt x="1502" y="96"/>
                  </a:lnTo>
                  <a:lnTo>
                    <a:pt x="1348" y="138"/>
                  </a:lnTo>
                  <a:lnTo>
                    <a:pt x="1198" y="188"/>
                  </a:lnTo>
                  <a:lnTo>
                    <a:pt x="1051" y="245"/>
                  </a:lnTo>
                  <a:lnTo>
                    <a:pt x="907" y="309"/>
                  </a:lnTo>
                  <a:lnTo>
                    <a:pt x="766" y="380"/>
                  </a:lnTo>
                  <a:lnTo>
                    <a:pt x="628" y="459"/>
                  </a:lnTo>
                  <a:lnTo>
                    <a:pt x="494" y="543"/>
                  </a:lnTo>
                  <a:lnTo>
                    <a:pt x="363" y="633"/>
                  </a:lnTo>
                  <a:lnTo>
                    <a:pt x="238" y="731"/>
                  </a:lnTo>
                  <a:lnTo>
                    <a:pt x="117" y="837"/>
                  </a:lnTo>
                  <a:lnTo>
                    <a:pt x="0" y="946"/>
                  </a:lnTo>
                  <a:lnTo>
                    <a:pt x="231" y="1177"/>
                  </a:lnTo>
                  <a:lnTo>
                    <a:pt x="334" y="1077"/>
                  </a:lnTo>
                  <a:lnTo>
                    <a:pt x="444" y="983"/>
                  </a:lnTo>
                  <a:lnTo>
                    <a:pt x="557" y="894"/>
                  </a:lnTo>
                  <a:lnTo>
                    <a:pt x="674" y="812"/>
                  </a:lnTo>
                  <a:lnTo>
                    <a:pt x="795" y="735"/>
                  </a:lnTo>
                  <a:lnTo>
                    <a:pt x="918" y="666"/>
                  </a:lnTo>
                  <a:lnTo>
                    <a:pt x="1045" y="603"/>
                  </a:lnTo>
                  <a:lnTo>
                    <a:pt x="1175" y="545"/>
                  </a:lnTo>
                  <a:lnTo>
                    <a:pt x="1308" y="493"/>
                  </a:lnTo>
                  <a:lnTo>
                    <a:pt x="1442" y="449"/>
                  </a:lnTo>
                  <a:lnTo>
                    <a:pt x="1581" y="411"/>
                  </a:lnTo>
                  <a:lnTo>
                    <a:pt x="1719" y="380"/>
                  </a:lnTo>
                  <a:lnTo>
                    <a:pt x="1861" y="355"/>
                  </a:lnTo>
                  <a:lnTo>
                    <a:pt x="2003" y="338"/>
                  </a:lnTo>
                  <a:lnTo>
                    <a:pt x="2145" y="326"/>
                  </a:lnTo>
                  <a:lnTo>
                    <a:pt x="2291" y="322"/>
                  </a:lnTo>
                  <a:lnTo>
                    <a:pt x="2291" y="0"/>
                  </a:lnTo>
                  <a:close/>
                </a:path>
              </a:pathLst>
            </a:custGeom>
            <a:solidFill>
              <a:schemeClr val="accent1"/>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22" name="Rectangle 21">
              <a:extLst>
                <a:ext uri="{FF2B5EF4-FFF2-40B4-BE49-F238E27FC236}">
                  <a16:creationId xmlns:a16="http://schemas.microsoft.com/office/drawing/2014/main" id="{4C3E33E3-EB64-0D95-846B-733744B3E0A4}"/>
                </a:ext>
              </a:extLst>
            </p:cNvPr>
            <p:cNvSpPr/>
            <p:nvPr/>
          </p:nvSpPr>
          <p:spPr>
            <a:xfrm rot="6852">
              <a:off x="5062415" y="860066"/>
              <a:ext cx="867241"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DT5550</a:t>
              </a:r>
            </a:p>
          </p:txBody>
        </p:sp>
        <p:sp>
          <p:nvSpPr>
            <p:cNvPr id="24" name="Rectangle 23">
              <a:extLst>
                <a:ext uri="{FF2B5EF4-FFF2-40B4-BE49-F238E27FC236}">
                  <a16:creationId xmlns:a16="http://schemas.microsoft.com/office/drawing/2014/main" id="{6C522664-C960-3FD6-27D4-94A231C33F38}"/>
                </a:ext>
              </a:extLst>
            </p:cNvPr>
            <p:cNvSpPr/>
            <p:nvPr/>
          </p:nvSpPr>
          <p:spPr>
            <a:xfrm rot="2495918">
              <a:off x="6731599" y="1042771"/>
              <a:ext cx="1050999"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DT5560</a:t>
              </a:r>
            </a:p>
          </p:txBody>
        </p:sp>
        <p:sp>
          <p:nvSpPr>
            <p:cNvPr id="26" name="Rectangle 25">
              <a:extLst>
                <a:ext uri="{FF2B5EF4-FFF2-40B4-BE49-F238E27FC236}">
                  <a16:creationId xmlns:a16="http://schemas.microsoft.com/office/drawing/2014/main" id="{4F81E66E-931B-9C75-18B4-7B7045C0308C}"/>
                </a:ext>
              </a:extLst>
            </p:cNvPr>
            <p:cNvSpPr/>
            <p:nvPr/>
          </p:nvSpPr>
          <p:spPr>
            <a:xfrm rot="5400000">
              <a:off x="7998469" y="2625848"/>
              <a:ext cx="95336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V2495</a:t>
              </a:r>
            </a:p>
          </p:txBody>
        </p:sp>
        <p:sp>
          <p:nvSpPr>
            <p:cNvPr id="28" name="Rectangle 27">
              <a:extLst>
                <a:ext uri="{FF2B5EF4-FFF2-40B4-BE49-F238E27FC236}">
                  <a16:creationId xmlns:a16="http://schemas.microsoft.com/office/drawing/2014/main" id="{360343C8-EBD9-2FE5-F6EC-1FBCE1386DD6}"/>
                </a:ext>
              </a:extLst>
            </p:cNvPr>
            <p:cNvSpPr/>
            <p:nvPr/>
          </p:nvSpPr>
          <p:spPr>
            <a:xfrm rot="18900000">
              <a:off x="7764812" y="4432038"/>
              <a:ext cx="1013154"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DT550W</a:t>
              </a:r>
            </a:p>
          </p:txBody>
        </p:sp>
        <p:sp>
          <p:nvSpPr>
            <p:cNvPr id="30" name="Rectangle 29">
              <a:extLst>
                <a:ext uri="{FF2B5EF4-FFF2-40B4-BE49-F238E27FC236}">
                  <a16:creationId xmlns:a16="http://schemas.microsoft.com/office/drawing/2014/main" id="{5A383DE5-BE42-F1F8-9814-B7836DBB2681}"/>
                </a:ext>
              </a:extLst>
            </p:cNvPr>
            <p:cNvSpPr/>
            <p:nvPr/>
          </p:nvSpPr>
          <p:spPr>
            <a:xfrm>
              <a:off x="6278787" y="5682175"/>
              <a:ext cx="848120"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R5560</a:t>
              </a:r>
            </a:p>
          </p:txBody>
        </p:sp>
        <p:sp>
          <p:nvSpPr>
            <p:cNvPr id="32" name="Rectangle 31">
              <a:extLst>
                <a:ext uri="{FF2B5EF4-FFF2-40B4-BE49-F238E27FC236}">
                  <a16:creationId xmlns:a16="http://schemas.microsoft.com/office/drawing/2014/main" id="{C6001ED0-E703-BE77-6C08-F60EC72DD789}"/>
                </a:ext>
              </a:extLst>
            </p:cNvPr>
            <p:cNvSpPr/>
            <p:nvPr/>
          </p:nvSpPr>
          <p:spPr>
            <a:xfrm rot="2212249">
              <a:off x="4450052" y="5537366"/>
              <a:ext cx="1101015"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R5560SE</a:t>
              </a:r>
            </a:p>
          </p:txBody>
        </p:sp>
        <p:sp>
          <p:nvSpPr>
            <p:cNvPr id="34" name="Rectangle 33">
              <a:extLst>
                <a:ext uri="{FF2B5EF4-FFF2-40B4-BE49-F238E27FC236}">
                  <a16:creationId xmlns:a16="http://schemas.microsoft.com/office/drawing/2014/main" id="{D91813DA-DB9A-DFCB-72F0-D2A6F4E97DC0}"/>
                </a:ext>
              </a:extLst>
            </p:cNvPr>
            <p:cNvSpPr/>
            <p:nvPr/>
          </p:nvSpPr>
          <p:spPr>
            <a:xfrm rot="16200000">
              <a:off x="3091785" y="3818946"/>
              <a:ext cx="1225682" cy="628667"/>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V2730</a:t>
              </a:r>
              <a:br>
                <a:rPr lang="en-US" b="1" dirty="0">
                  <a:solidFill>
                    <a:schemeClr val="bg1"/>
                  </a:solidFill>
                  <a:effectLst>
                    <a:outerShdw blurRad="63500" sx="102000" sy="102000" algn="ctr" rotWithShape="0">
                      <a:prstClr val="black">
                        <a:alpha val="40000"/>
                      </a:prstClr>
                    </a:outerShdw>
                  </a:effectLst>
                </a:rPr>
              </a:br>
              <a:r>
                <a:rPr lang="en-US" b="1" dirty="0">
                  <a:solidFill>
                    <a:schemeClr val="bg1"/>
                  </a:solidFill>
                  <a:effectLst>
                    <a:outerShdw blurRad="63500" sx="102000" sy="102000" algn="ctr" rotWithShape="0">
                      <a:prstClr val="black">
                        <a:alpha val="40000"/>
                      </a:prstClr>
                    </a:outerShdw>
                  </a:effectLst>
                </a:rPr>
                <a:t>V2740/5</a:t>
              </a:r>
            </a:p>
          </p:txBody>
        </p:sp>
        <p:sp>
          <p:nvSpPr>
            <p:cNvPr id="37" name="Rectangle 36">
              <a:extLst>
                <a:ext uri="{FF2B5EF4-FFF2-40B4-BE49-F238E27FC236}">
                  <a16:creationId xmlns:a16="http://schemas.microsoft.com/office/drawing/2014/main" id="{D04C51C0-96C0-77C1-E393-D821EA17A3B8}"/>
                </a:ext>
              </a:extLst>
            </p:cNvPr>
            <p:cNvSpPr/>
            <p:nvPr/>
          </p:nvSpPr>
          <p:spPr>
            <a:xfrm rot="18812547">
              <a:off x="3288231" y="2026907"/>
              <a:ext cx="122617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DT1260</a:t>
              </a:r>
            </a:p>
          </p:txBody>
        </p:sp>
        <p:grpSp>
          <p:nvGrpSpPr>
            <p:cNvPr id="38" name="Group 37">
              <a:extLst>
                <a:ext uri="{FF2B5EF4-FFF2-40B4-BE49-F238E27FC236}">
                  <a16:creationId xmlns:a16="http://schemas.microsoft.com/office/drawing/2014/main" id="{C1B9E28A-D705-FE53-5461-6597B0F893AD}"/>
                </a:ext>
              </a:extLst>
            </p:cNvPr>
            <p:cNvGrpSpPr/>
            <p:nvPr/>
          </p:nvGrpSpPr>
          <p:grpSpPr>
            <a:xfrm>
              <a:off x="5385393" y="3118887"/>
              <a:ext cx="1422715" cy="623772"/>
              <a:chOff x="3818963" y="2189355"/>
              <a:chExt cx="1506072" cy="660319"/>
            </a:xfrm>
          </p:grpSpPr>
          <p:sp>
            <p:nvSpPr>
              <p:cNvPr id="39" name="Rectangle 38">
                <a:extLst>
                  <a:ext uri="{FF2B5EF4-FFF2-40B4-BE49-F238E27FC236}">
                    <a16:creationId xmlns:a16="http://schemas.microsoft.com/office/drawing/2014/main" id="{85B08313-16F4-2542-6A8C-3C1E4EC5BF2B}"/>
                  </a:ext>
                </a:extLst>
              </p:cNvPr>
              <p:cNvSpPr/>
              <p:nvPr/>
            </p:nvSpPr>
            <p:spPr>
              <a:xfrm>
                <a:off x="3818963" y="2189355"/>
                <a:ext cx="1506072" cy="472725"/>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Roboto (Body)"/>
                  </a:rPr>
                  <a:t>SCICOMPILER</a:t>
                </a:r>
              </a:p>
              <a:p>
                <a:pPr algn="ctr"/>
                <a:r>
                  <a:rPr lang="en-US" sz="1050" dirty="0">
                    <a:solidFill>
                      <a:schemeClr val="tx1">
                        <a:lumMod val="75000"/>
                        <a:lumOff val="25000"/>
                      </a:schemeClr>
                    </a:solidFill>
                    <a:latin typeface="Roboto (Body)"/>
                  </a:rPr>
                  <a:t>OPENFPGA</a:t>
                </a:r>
              </a:p>
              <a:p>
                <a:pPr algn="ctr"/>
                <a:r>
                  <a:rPr lang="en-US" sz="1050" dirty="0">
                    <a:solidFill>
                      <a:schemeClr val="tx1">
                        <a:lumMod val="75000"/>
                        <a:lumOff val="25000"/>
                      </a:schemeClr>
                    </a:solidFill>
                    <a:latin typeface="Roboto (Body)"/>
                  </a:rPr>
                  <a:t>HARDWARE PLATFORMS</a:t>
                </a:r>
              </a:p>
            </p:txBody>
          </p:sp>
          <p:grpSp>
            <p:nvGrpSpPr>
              <p:cNvPr id="40" name="Group 39">
                <a:extLst>
                  <a:ext uri="{FF2B5EF4-FFF2-40B4-BE49-F238E27FC236}">
                    <a16:creationId xmlns:a16="http://schemas.microsoft.com/office/drawing/2014/main" id="{89EDD4FC-89E3-1520-8F62-79E2EDD0DB1F}"/>
                  </a:ext>
                </a:extLst>
              </p:cNvPr>
              <p:cNvGrpSpPr/>
              <p:nvPr/>
            </p:nvGrpSpPr>
            <p:grpSpPr>
              <a:xfrm>
                <a:off x="4381499" y="2776014"/>
                <a:ext cx="381000" cy="73660"/>
                <a:chOff x="4381499" y="2776014"/>
                <a:chExt cx="381000" cy="73660"/>
              </a:xfrm>
            </p:grpSpPr>
            <p:sp>
              <p:nvSpPr>
                <p:cNvPr id="41" name="Oval 40">
                  <a:extLst>
                    <a:ext uri="{FF2B5EF4-FFF2-40B4-BE49-F238E27FC236}">
                      <a16:creationId xmlns:a16="http://schemas.microsoft.com/office/drawing/2014/main" id="{05F6ABB1-6DD2-CF6A-4734-1A73F1F9D07F}"/>
                    </a:ext>
                  </a:extLst>
                </p:cNvPr>
                <p:cNvSpPr/>
                <p:nvPr/>
              </p:nvSpPr>
              <p:spPr bwMode="auto">
                <a:xfrm>
                  <a:off x="4381499" y="2776014"/>
                  <a:ext cx="73660" cy="73660"/>
                </a:xfrm>
                <a:prstGeom prst="ellips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2" name="Oval 41">
                  <a:extLst>
                    <a:ext uri="{FF2B5EF4-FFF2-40B4-BE49-F238E27FC236}">
                      <a16:creationId xmlns:a16="http://schemas.microsoft.com/office/drawing/2014/main" id="{0F69D379-68D0-C93F-2761-B70246E6F21F}"/>
                    </a:ext>
                  </a:extLst>
                </p:cNvPr>
                <p:cNvSpPr/>
                <p:nvPr/>
              </p:nvSpPr>
              <p:spPr bwMode="auto">
                <a:xfrm>
                  <a:off x="4483946" y="2776014"/>
                  <a:ext cx="73660" cy="73660"/>
                </a:xfrm>
                <a:prstGeom prst="ellips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3" name="Oval 42">
                  <a:extLst>
                    <a:ext uri="{FF2B5EF4-FFF2-40B4-BE49-F238E27FC236}">
                      <a16:creationId xmlns:a16="http://schemas.microsoft.com/office/drawing/2014/main" id="{7F320007-1A5F-044D-7C5B-A5D064911A53}"/>
                    </a:ext>
                  </a:extLst>
                </p:cNvPr>
                <p:cNvSpPr/>
                <p:nvPr/>
              </p:nvSpPr>
              <p:spPr bwMode="auto">
                <a:xfrm>
                  <a:off x="4586393" y="2776014"/>
                  <a:ext cx="73660" cy="73660"/>
                </a:xfrm>
                <a:prstGeom prst="ellipse">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4" name="Oval 43">
                  <a:extLst>
                    <a:ext uri="{FF2B5EF4-FFF2-40B4-BE49-F238E27FC236}">
                      <a16:creationId xmlns:a16="http://schemas.microsoft.com/office/drawing/2014/main" id="{91C88645-7B64-19E3-4AC2-9E9E1B24A5A4}"/>
                    </a:ext>
                  </a:extLst>
                </p:cNvPr>
                <p:cNvSpPr/>
                <p:nvPr/>
              </p:nvSpPr>
              <p:spPr bwMode="auto">
                <a:xfrm>
                  <a:off x="4688839" y="2776014"/>
                  <a:ext cx="73660" cy="73660"/>
                </a:xfrm>
                <a:prstGeom prst="ellipse">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grpSp>
        </p:grpSp>
      </p:grpSp>
      <p:pic>
        <p:nvPicPr>
          <p:cNvPr id="55" name="Picture 2" descr="Educational Kits - CAEN - Tools for Discovery">
            <a:extLst>
              <a:ext uri="{FF2B5EF4-FFF2-40B4-BE49-F238E27FC236}">
                <a16:creationId xmlns:a16="http://schemas.microsoft.com/office/drawing/2014/main" id="{A7E6AC8A-D91D-FC5C-855C-63A533C8021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5872" y="2045791"/>
            <a:ext cx="1701323" cy="8107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14C10102-658B-2D83-AD65-CCD1F1482FB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13" b="89942" l="6706" r="90671">
                        <a14:foregroundMark x1="12245" y1="47959" x2="9621" y2="65452"/>
                        <a14:foregroundMark x1="9621" y1="65452" x2="76239" y2="77405"/>
                        <a14:foregroundMark x1="76239" y1="77405" x2="90671" y2="38776"/>
                        <a14:foregroundMark x1="90671" y1="38776" x2="82945" y2="31924"/>
                        <a14:foregroundMark x1="9475" y1="56851" x2="10496" y2="69825"/>
                        <a14:foregroundMark x1="8309" y1="62974" x2="10058" y2="69825"/>
                        <a14:foregroundMark x1="8455" y1="68805" x2="6706" y2="67638"/>
                        <a14:foregroundMark x1="8892" y1="71283" x2="9621" y2="71866"/>
                      </a14:backgroundRemoval>
                    </a14:imgEffect>
                  </a14:imgLayer>
                </a14:imgProps>
              </a:ext>
              <a:ext uri="{28A0092B-C50C-407E-A947-70E740481C1C}">
                <a14:useLocalDpi xmlns:a14="http://schemas.microsoft.com/office/drawing/2010/main"/>
              </a:ext>
            </a:extLst>
          </a:blip>
          <a:srcRect/>
          <a:stretch>
            <a:fillRect/>
          </a:stretch>
        </p:blipFill>
        <p:spPr bwMode="auto">
          <a:xfrm>
            <a:off x="4244479" y="662438"/>
            <a:ext cx="1371660" cy="13716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Overview">
            <a:extLst>
              <a:ext uri="{FF2B5EF4-FFF2-40B4-BE49-F238E27FC236}">
                <a16:creationId xmlns:a16="http://schemas.microsoft.com/office/drawing/2014/main" id="{22DE4BCB-B684-7A6B-9E49-B555F79C3B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456" b="89825" l="2316" r="97158">
                        <a14:foregroundMark x1="2421" y1="83509" x2="60211" y2="80000"/>
                        <a14:foregroundMark x1="60211" y1="80000" x2="97368" y2="84912"/>
                        <a14:foregroundMark x1="66105" y1="63158" x2="40842" y2="50526"/>
                        <a14:foregroundMark x1="40842" y1="50526" x2="38421" y2="64211"/>
                        <a14:foregroundMark x1="6632" y1="84912" x2="2421" y2="88070"/>
                        <a14:foregroundMark x1="61684" y1="85614" x2="80842" y2="84211"/>
                        <a14:foregroundMark x1="80842" y1="84211" x2="90737" y2="84211"/>
                        <a14:foregroundMark x1="61474" y1="85965" x2="12421" y2="84211"/>
                        <a14:foregroundMark x1="16632" y1="88772" x2="38947" y2="86316"/>
                        <a14:foregroundMark x1="12737" y1="4912" x2="36421" y2="15088"/>
                        <a14:foregroundMark x1="36421" y1="15088" x2="19895" y2="8772"/>
                        <a14:foregroundMark x1="13895" y1="3860" x2="34526" y2="6667"/>
                        <a14:foregroundMark x1="34526" y1="6667" x2="37789" y2="5965"/>
                        <a14:foregroundMark x1="54632" y1="8070" x2="76421" y2="6667"/>
                        <a14:foregroundMark x1="76421" y1="6667" x2="80947" y2="7719"/>
                        <a14:foregroundMark x1="39368" y1="5614" x2="39368" y2="4211"/>
                        <a14:foregroundMark x1="53684" y1="4211" x2="57158" y2="2456"/>
                        <a14:foregroundMark x1="54421" y1="8772" x2="54632" y2="14737"/>
                        <a14:foregroundMark x1="45684" y1="16140" x2="54947" y2="17895"/>
                      </a14:backgroundRemoval>
                    </a14:imgEffect>
                  </a14:imgLayer>
                </a14:imgProps>
              </a:ext>
              <a:ext uri="{28A0092B-C50C-407E-A947-70E740481C1C}">
                <a14:useLocalDpi xmlns:a14="http://schemas.microsoft.com/office/drawing/2010/main"/>
              </a:ext>
            </a:extLst>
          </a:blip>
          <a:srcRect/>
          <a:stretch>
            <a:fillRect/>
          </a:stretch>
        </p:blipFill>
        <p:spPr bwMode="auto">
          <a:xfrm rot="5400000">
            <a:off x="5558298" y="2170153"/>
            <a:ext cx="1649702" cy="494911"/>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7" descr="Immagine che contiene circuito&#10;&#10;Descrizione generata automaticamente">
            <a:extLst>
              <a:ext uri="{FF2B5EF4-FFF2-40B4-BE49-F238E27FC236}">
                <a16:creationId xmlns:a16="http://schemas.microsoft.com/office/drawing/2014/main" id="{01AA2E00-C19E-E1B7-9DDE-437A8D14BD8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14" b="89943" l="6159" r="94442">
                        <a14:foregroundMark x1="12268" y1="65948" x2="10516" y2="82471"/>
                        <a14:foregroundMark x1="10516" y1="82471" x2="6209" y2="71695"/>
                        <a14:foregroundMark x1="93841" y1="64655" x2="94442" y2="63218"/>
                      </a14:backgroundRemoval>
                    </a14:imgEffect>
                  </a14:imgLayer>
                </a14:imgProps>
              </a:ext>
              <a:ext uri="{28A0092B-C50C-407E-A947-70E740481C1C}">
                <a14:useLocalDpi xmlns:a14="http://schemas.microsoft.com/office/drawing/2010/main"/>
              </a:ext>
            </a:extLst>
          </a:blip>
          <a:stretch>
            <a:fillRect/>
          </a:stretch>
        </p:blipFill>
        <p:spPr>
          <a:xfrm>
            <a:off x="4272154" y="4771208"/>
            <a:ext cx="1934476" cy="673970"/>
          </a:xfrm>
          <a:prstGeom prst="rect">
            <a:avLst/>
          </a:prstGeom>
        </p:spPr>
      </p:pic>
      <p:pic>
        <p:nvPicPr>
          <p:cNvPr id="59" name="Picture 2">
            <a:extLst>
              <a:ext uri="{FF2B5EF4-FFF2-40B4-BE49-F238E27FC236}">
                <a16:creationId xmlns:a16="http://schemas.microsoft.com/office/drawing/2014/main" id="{548C924F-1FF1-B7B9-E9A9-BDA33B9B8B64}"/>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770" b="89655" l="9808" r="89979">
                        <a14:foregroundMark x1="39019" y1="16667" x2="83156" y2="28161"/>
                        <a14:foregroundMark x1="10448" y1="41954" x2="10874" y2="58621"/>
                        <a14:foregroundMark x1="26226" y1="22414" x2="36674" y2="17816"/>
                        <a14:foregroundMark x1="63539" y1="89655" x2="83795" y2="86207"/>
                        <a14:foregroundMark x1="83795" y1="86207" x2="71215" y2="89655"/>
                      </a14:backgroundRemoval>
                    </a14:imgEffect>
                  </a14:imgLayer>
                </a14:imgProps>
              </a:ext>
              <a:ext uri="{28A0092B-C50C-407E-A947-70E740481C1C}">
                <a14:useLocalDpi xmlns:a14="http://schemas.microsoft.com/office/drawing/2010/main"/>
              </a:ext>
            </a:extLst>
          </a:blip>
          <a:srcRect/>
          <a:stretch/>
        </p:blipFill>
        <p:spPr bwMode="auto">
          <a:xfrm>
            <a:off x="2423518" y="4653494"/>
            <a:ext cx="1948484" cy="722710"/>
          </a:xfrm>
          <a:prstGeom prst="rect">
            <a:avLst/>
          </a:prstGeom>
          <a:noFill/>
          <a:extLst>
            <a:ext uri="{909E8E84-426E-40DD-AFC4-6F175D3DCCD1}">
              <a14:hiddenFill xmlns:a14="http://schemas.microsoft.com/office/drawing/2010/main">
                <a:solidFill>
                  <a:srgbClr val="FFFFFF"/>
                </a:solidFill>
              </a14:hiddenFill>
            </a:ext>
          </a:extLst>
        </p:spPr>
      </p:pic>
      <p:pic>
        <p:nvPicPr>
          <p:cNvPr id="60" name="Immagine 4">
            <a:extLst>
              <a:ext uri="{FF2B5EF4-FFF2-40B4-BE49-F238E27FC236}">
                <a16:creationId xmlns:a16="http://schemas.microsoft.com/office/drawing/2014/main" id="{ACE58809-1CC4-0652-F988-25F5BBB9354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20818" y="1061271"/>
            <a:ext cx="1521448" cy="532507"/>
          </a:xfrm>
          <a:prstGeom prst="rect">
            <a:avLst/>
          </a:prstGeom>
        </p:spPr>
      </p:pic>
      <p:pic>
        <p:nvPicPr>
          <p:cNvPr id="61" name="Immagine 7">
            <a:extLst>
              <a:ext uri="{FF2B5EF4-FFF2-40B4-BE49-F238E27FC236}">
                <a16:creationId xmlns:a16="http://schemas.microsoft.com/office/drawing/2014/main" id="{87A9BEC2-2472-07CE-ADCD-66483C8B115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981754">
            <a:off x="5630497" y="3583344"/>
            <a:ext cx="1502539" cy="782110"/>
          </a:xfrm>
          <a:prstGeom prst="rect">
            <a:avLst/>
          </a:prstGeom>
        </p:spPr>
      </p:pic>
      <p:pic>
        <p:nvPicPr>
          <p:cNvPr id="1026" name="Picture 2">
            <a:extLst>
              <a:ext uri="{FF2B5EF4-FFF2-40B4-BE49-F238E27FC236}">
                <a16:creationId xmlns:a16="http://schemas.microsoft.com/office/drawing/2014/main" id="{CB31DA08-4773-1987-A9BF-A027569FC8AF}"/>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5469" b="95000" l="10000" r="90000">
                        <a14:foregroundMark x1="41979" y1="5469" x2="44948" y2="9479"/>
                        <a14:foregroundMark x1="42135" y1="95000" x2="44948" y2="91458"/>
                      </a14:backgroundRemoval>
                    </a14:imgEffect>
                  </a14:imgLayer>
                </a14:imgProps>
              </a:ext>
              <a:ext uri="{28A0092B-C50C-407E-A947-70E740481C1C}">
                <a14:useLocalDpi xmlns:a14="http://schemas.microsoft.com/office/drawing/2010/main"/>
              </a:ext>
            </a:extLst>
          </a:blip>
          <a:srcRect/>
          <a:stretch>
            <a:fillRect/>
          </a:stretch>
        </p:blipFill>
        <p:spPr bwMode="auto">
          <a:xfrm>
            <a:off x="1331304" y="3276253"/>
            <a:ext cx="1739916" cy="17399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89AE8DD-0295-BBB0-4E95-B3F7924E85C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7898227" y="1973179"/>
            <a:ext cx="4246438" cy="1166279"/>
          </a:xfrm>
          <a:prstGeom prst="rect">
            <a:avLst/>
          </a:prstGeom>
          <a:ln>
            <a:no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F120FBFE-EA78-4333-9AAA-6A500E7FEF88}"/>
              </a:ext>
            </a:extLst>
          </p:cNvPr>
          <p:cNvSpPr txBox="1"/>
          <p:nvPr/>
        </p:nvSpPr>
        <p:spPr>
          <a:xfrm>
            <a:off x="8067886" y="3251628"/>
            <a:ext cx="3729804" cy="923330"/>
          </a:xfrm>
          <a:prstGeom prst="rect">
            <a:avLst/>
          </a:prstGeom>
          <a:noFill/>
        </p:spPr>
        <p:txBody>
          <a:bodyPr wrap="none" rtlCol="0">
            <a:spAutoFit/>
          </a:bodyPr>
          <a:lstStyle/>
          <a:p>
            <a:r>
              <a:rPr lang="en-US" dirty="0"/>
              <a:t>DAQ121 – 1 </a:t>
            </a:r>
            <a:r>
              <a:rPr lang="en-US" dirty="0" err="1"/>
              <a:t>Gsps</a:t>
            </a:r>
            <a:r>
              <a:rPr lang="en-US" dirty="0"/>
              <a:t> 32 channels – 12 bit</a:t>
            </a:r>
          </a:p>
          <a:p>
            <a:r>
              <a:rPr lang="en-US" dirty="0"/>
              <a:t>DAQ122 – 1 </a:t>
            </a:r>
            <a:r>
              <a:rPr lang="en-US" dirty="0" err="1"/>
              <a:t>Gsps</a:t>
            </a:r>
            <a:r>
              <a:rPr lang="en-US" dirty="0"/>
              <a:t> 32 channels – 14 bit</a:t>
            </a:r>
          </a:p>
          <a:p>
            <a:r>
              <a:rPr lang="en-US" dirty="0"/>
              <a:t>(COMPATIBLE WITH ESS READOUT)</a:t>
            </a:r>
          </a:p>
        </p:txBody>
      </p:sp>
      <p:cxnSp>
        <p:nvCxnSpPr>
          <p:cNvPr id="7" name="Connettore 2 6">
            <a:extLst>
              <a:ext uri="{FF2B5EF4-FFF2-40B4-BE49-F238E27FC236}">
                <a16:creationId xmlns:a16="http://schemas.microsoft.com/office/drawing/2014/main" id="{8FAE5262-3201-1171-8939-CC0C9FC7BAB3}"/>
              </a:ext>
            </a:extLst>
          </p:cNvPr>
          <p:cNvCxnSpPr/>
          <p:nvPr/>
        </p:nvCxnSpPr>
        <p:spPr>
          <a:xfrm flipH="1" flipV="1">
            <a:off x="6047652" y="5445178"/>
            <a:ext cx="1431509" cy="52049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0" name="Connettore 2 9">
            <a:extLst>
              <a:ext uri="{FF2B5EF4-FFF2-40B4-BE49-F238E27FC236}">
                <a16:creationId xmlns:a16="http://schemas.microsoft.com/office/drawing/2014/main" id="{4A9CD767-2CA1-B12F-E1F7-EF7298639A51}"/>
              </a:ext>
            </a:extLst>
          </p:cNvPr>
          <p:cNvCxnSpPr/>
          <p:nvPr/>
        </p:nvCxnSpPr>
        <p:spPr>
          <a:xfrm flipH="1" flipV="1">
            <a:off x="3935073" y="5452414"/>
            <a:ext cx="3556701" cy="5321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9" name="CasellaDiTesto 18">
            <a:extLst>
              <a:ext uri="{FF2B5EF4-FFF2-40B4-BE49-F238E27FC236}">
                <a16:creationId xmlns:a16="http://schemas.microsoft.com/office/drawing/2014/main" id="{4E0F58DC-1CBD-031F-41B3-F3B8EFCB010A}"/>
              </a:ext>
            </a:extLst>
          </p:cNvPr>
          <p:cNvSpPr txBox="1"/>
          <p:nvPr/>
        </p:nvSpPr>
        <p:spPr>
          <a:xfrm>
            <a:off x="7605286" y="5984590"/>
            <a:ext cx="3485121" cy="369332"/>
          </a:xfrm>
          <a:prstGeom prst="rect">
            <a:avLst/>
          </a:prstGeom>
          <a:noFill/>
        </p:spPr>
        <p:txBody>
          <a:bodyPr wrap="none" rtlCol="0">
            <a:spAutoFit/>
          </a:bodyPr>
          <a:lstStyle/>
          <a:p>
            <a:r>
              <a:rPr lang="en-US" dirty="0"/>
              <a:t>(COMPATIBLE WITH ESS READOUT)</a:t>
            </a:r>
          </a:p>
        </p:txBody>
      </p:sp>
    </p:spTree>
    <p:extLst>
      <p:ext uri="{BB962C8B-B14F-4D97-AF65-F5344CB8AC3E}">
        <p14:creationId xmlns:p14="http://schemas.microsoft.com/office/powerpoint/2010/main" val="59964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9587433" cy="584775"/>
          </a:xfrm>
          <a:prstGeom prst="rect">
            <a:avLst/>
          </a:prstGeom>
          <a:noFill/>
        </p:spPr>
        <p:txBody>
          <a:bodyPr wrap="none" rtlCol="0">
            <a:spAutoFit/>
          </a:bodyPr>
          <a:lstStyle/>
          <a:p>
            <a:r>
              <a:rPr lang="it-IT" sz="3200" dirty="0" err="1"/>
              <a:t>Developing</a:t>
            </a:r>
            <a:r>
              <a:rPr lang="it-IT" sz="3200" dirty="0"/>
              <a:t> in VHDL/</a:t>
            </a:r>
            <a:r>
              <a:rPr lang="it-IT" sz="3200" dirty="0" err="1"/>
              <a:t>Verilog</a:t>
            </a:r>
            <a:r>
              <a:rPr lang="it-IT" sz="3200" dirty="0"/>
              <a:t> </a:t>
            </a:r>
            <a:r>
              <a:rPr lang="it-IT" sz="3200" dirty="0" err="1"/>
              <a:t>is</a:t>
            </a:r>
            <a:r>
              <a:rPr lang="it-IT" sz="3200" dirty="0"/>
              <a:t> hard and time </a:t>
            </a:r>
            <a:r>
              <a:rPr lang="it-IT" sz="3200" dirty="0" err="1"/>
              <a:t>consuming</a:t>
            </a:r>
            <a:r>
              <a:rPr lang="it-IT" sz="3200" dirty="0"/>
              <a:t>.</a:t>
            </a:r>
          </a:p>
        </p:txBody>
      </p:sp>
      <p:sp>
        <p:nvSpPr>
          <p:cNvPr id="5" name="CasellaDiTesto 4">
            <a:extLst>
              <a:ext uri="{FF2B5EF4-FFF2-40B4-BE49-F238E27FC236}">
                <a16:creationId xmlns:a16="http://schemas.microsoft.com/office/drawing/2014/main" id="{6BF04EB2-5D65-406B-9830-03EF3F4C401F}"/>
              </a:ext>
            </a:extLst>
          </p:cNvPr>
          <p:cNvSpPr txBox="1"/>
          <p:nvPr/>
        </p:nvSpPr>
        <p:spPr>
          <a:xfrm>
            <a:off x="1118768" y="6053047"/>
            <a:ext cx="3489353" cy="369332"/>
          </a:xfrm>
          <a:prstGeom prst="rect">
            <a:avLst/>
          </a:prstGeom>
          <a:noFill/>
        </p:spPr>
        <p:txBody>
          <a:bodyPr wrap="none" rtlCol="0">
            <a:spAutoFit/>
          </a:bodyPr>
          <a:lstStyle/>
          <a:p>
            <a:r>
              <a:rPr lang="it-IT" dirty="0"/>
              <a:t>VHDL or </a:t>
            </a:r>
            <a:r>
              <a:rPr lang="it-IT" dirty="0" err="1"/>
              <a:t>Verilog</a:t>
            </a:r>
            <a:r>
              <a:rPr lang="it-IT" dirty="0"/>
              <a:t> </a:t>
            </a:r>
            <a:r>
              <a:rPr lang="it-IT" dirty="0" err="1"/>
              <a:t>programming</a:t>
            </a:r>
            <a:r>
              <a:rPr lang="it-IT" dirty="0"/>
              <a:t> skills</a:t>
            </a:r>
          </a:p>
        </p:txBody>
      </p:sp>
      <p:pic>
        <p:nvPicPr>
          <p:cNvPr id="3074" name="Picture 2" descr="VHDL internal signal to change output - not working? - Stack Overflow">
            <a:extLst>
              <a:ext uri="{FF2B5EF4-FFF2-40B4-BE49-F238E27FC236}">
                <a16:creationId xmlns:a16="http://schemas.microsoft.com/office/drawing/2014/main" id="{4D9CD5CF-ED60-4BF5-A826-78C2E3B077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955" y="4148908"/>
            <a:ext cx="4778692" cy="18938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HDL Binary Counter : r/FPGA">
            <a:extLst>
              <a:ext uri="{FF2B5EF4-FFF2-40B4-BE49-F238E27FC236}">
                <a16:creationId xmlns:a16="http://schemas.microsoft.com/office/drawing/2014/main" id="{000B9936-DA4A-48C1-A651-DEEBF56242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3799" y="989434"/>
            <a:ext cx="4778692" cy="309435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elettronica, cavo, Impianto elettrico, Ingegneria elettronica&#10;&#10;Descrizione generata automaticamente">
            <a:extLst>
              <a:ext uri="{FF2B5EF4-FFF2-40B4-BE49-F238E27FC236}">
                <a16:creationId xmlns:a16="http://schemas.microsoft.com/office/drawing/2014/main" id="{34EA671A-30F4-8A19-877D-F9F7256F4A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09720" y="1711652"/>
            <a:ext cx="6287325" cy="3537285"/>
          </a:xfrm>
          <a:prstGeom prst="rect">
            <a:avLst/>
          </a:prstGeom>
        </p:spPr>
      </p:pic>
    </p:spTree>
    <p:extLst>
      <p:ext uri="{BB962C8B-B14F-4D97-AF65-F5344CB8AC3E}">
        <p14:creationId xmlns:p14="http://schemas.microsoft.com/office/powerpoint/2010/main" val="3155061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AAD6A0-1771-874E-53EF-E2B338D23E38}"/>
              </a:ext>
            </a:extLst>
          </p:cNvPr>
          <p:cNvSpPr txBox="1"/>
          <p:nvPr/>
        </p:nvSpPr>
        <p:spPr>
          <a:xfrm>
            <a:off x="267955" y="77076"/>
            <a:ext cx="9659952" cy="584775"/>
          </a:xfrm>
          <a:prstGeom prst="rect">
            <a:avLst/>
          </a:prstGeom>
          <a:noFill/>
        </p:spPr>
        <p:txBody>
          <a:bodyPr wrap="none" rtlCol="0">
            <a:spAutoFit/>
          </a:bodyPr>
          <a:lstStyle/>
          <a:p>
            <a:r>
              <a:rPr lang="it-IT" sz="3200" dirty="0"/>
              <a:t>UPCOMING SYSTEM: </a:t>
            </a:r>
            <a:r>
              <a:rPr lang="it-IT" sz="3200" dirty="0" err="1"/>
              <a:t>WaveJET</a:t>
            </a:r>
            <a:r>
              <a:rPr lang="it-IT" sz="3200" dirty="0"/>
              <a:t> 5GSPS, 8 </a:t>
            </a:r>
            <a:r>
              <a:rPr lang="it-IT" sz="3200" dirty="0" err="1"/>
              <a:t>channels</a:t>
            </a:r>
            <a:r>
              <a:rPr lang="it-IT" sz="3200" dirty="0"/>
              <a:t> </a:t>
            </a:r>
            <a:r>
              <a:rPr lang="it-IT" sz="3200" dirty="0" err="1"/>
              <a:t>digitizer</a:t>
            </a:r>
            <a:endParaRPr lang="it-IT" sz="3200" dirty="0"/>
          </a:p>
        </p:txBody>
      </p:sp>
      <p:pic>
        <p:nvPicPr>
          <p:cNvPr id="6" name="Picture 5">
            <a:extLst>
              <a:ext uri="{FF2B5EF4-FFF2-40B4-BE49-F238E27FC236}">
                <a16:creationId xmlns:a16="http://schemas.microsoft.com/office/drawing/2014/main" id="{18248BAB-6641-0F06-F061-16EADE5EFC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997" y="1018775"/>
            <a:ext cx="6627262" cy="5161359"/>
          </a:xfrm>
          <a:prstGeom prst="rect">
            <a:avLst/>
          </a:prstGeom>
        </p:spPr>
      </p:pic>
      <p:sp>
        <p:nvSpPr>
          <p:cNvPr id="7" name="TextBox 6">
            <a:extLst>
              <a:ext uri="{FF2B5EF4-FFF2-40B4-BE49-F238E27FC236}">
                <a16:creationId xmlns:a16="http://schemas.microsoft.com/office/drawing/2014/main" id="{D1ACB12A-16FC-81C8-F7FA-1F282879D5F9}"/>
              </a:ext>
            </a:extLst>
          </p:cNvPr>
          <p:cNvSpPr txBox="1"/>
          <p:nvPr/>
        </p:nvSpPr>
        <p:spPr>
          <a:xfrm>
            <a:off x="6907794" y="1081820"/>
            <a:ext cx="4918141" cy="369332"/>
          </a:xfrm>
          <a:prstGeom prst="rect">
            <a:avLst/>
          </a:prstGeom>
          <a:noFill/>
        </p:spPr>
        <p:txBody>
          <a:bodyPr wrap="none" rtlCol="0">
            <a:spAutoFit/>
          </a:bodyPr>
          <a:lstStyle/>
          <a:p>
            <a:r>
              <a:rPr lang="en-US" dirty="0"/>
              <a:t>Ultra FAST 5 GSPS Digitizer and Realtime Processor</a:t>
            </a:r>
            <a:endParaRPr lang="it-IT" dirty="0"/>
          </a:p>
        </p:txBody>
      </p:sp>
      <p:sp>
        <p:nvSpPr>
          <p:cNvPr id="8" name="TextBox 7">
            <a:extLst>
              <a:ext uri="{FF2B5EF4-FFF2-40B4-BE49-F238E27FC236}">
                <a16:creationId xmlns:a16="http://schemas.microsoft.com/office/drawing/2014/main" id="{B716CDA2-2908-7884-0824-082676F1205D}"/>
              </a:ext>
            </a:extLst>
          </p:cNvPr>
          <p:cNvSpPr txBox="1"/>
          <p:nvPr/>
        </p:nvSpPr>
        <p:spPr>
          <a:xfrm>
            <a:off x="6985318" y="1569702"/>
            <a:ext cx="2235356" cy="2031325"/>
          </a:xfrm>
          <a:prstGeom prst="rect">
            <a:avLst/>
          </a:prstGeom>
          <a:noFill/>
        </p:spPr>
        <p:txBody>
          <a:bodyPr wrap="none" rtlCol="0">
            <a:spAutoFit/>
          </a:bodyPr>
          <a:lstStyle/>
          <a:p>
            <a:r>
              <a:rPr lang="en-US" dirty="0"/>
              <a:t>“VERSION A” </a:t>
            </a:r>
          </a:p>
          <a:p>
            <a:r>
              <a:rPr lang="en-US" dirty="0"/>
              <a:t>Analog Input:</a:t>
            </a:r>
          </a:p>
          <a:p>
            <a:pPr marL="285750" indent="-285750">
              <a:buFont typeface="Arial" panose="020B0604020202020204" pitchFamily="34" charset="0"/>
              <a:buChar char="•"/>
            </a:pPr>
            <a:r>
              <a:rPr lang="en-US" dirty="0"/>
              <a:t>2 x 5 </a:t>
            </a:r>
            <a:r>
              <a:rPr lang="en-US" dirty="0" err="1"/>
              <a:t>Gsps</a:t>
            </a:r>
            <a:r>
              <a:rPr lang="en-US" dirty="0"/>
              <a:t>, 14 bit </a:t>
            </a:r>
          </a:p>
          <a:p>
            <a:pPr marL="285750" indent="-285750">
              <a:buFont typeface="Arial" panose="020B0604020202020204" pitchFamily="34" charset="0"/>
              <a:buChar char="•"/>
            </a:pPr>
            <a:r>
              <a:rPr lang="en-US" dirty="0"/>
              <a:t>8 x 2.5 </a:t>
            </a:r>
            <a:r>
              <a:rPr lang="en-US" dirty="0" err="1"/>
              <a:t>Gsps</a:t>
            </a:r>
            <a:r>
              <a:rPr lang="en-US" dirty="0"/>
              <a:t>, 14 bit</a:t>
            </a:r>
          </a:p>
          <a:p>
            <a:pPr marL="285750" indent="-285750">
              <a:buFont typeface="Arial" panose="020B0604020202020204" pitchFamily="34" charset="0"/>
              <a:buChar char="•"/>
            </a:pPr>
            <a:endParaRPr lang="en-US" dirty="0"/>
          </a:p>
          <a:p>
            <a:r>
              <a:rPr lang="en-US" dirty="0"/>
              <a:t>Analog Output:</a:t>
            </a:r>
          </a:p>
          <a:p>
            <a:pPr marL="285750" indent="-285750">
              <a:buFont typeface="Arial" panose="020B0604020202020204" pitchFamily="34" charset="0"/>
              <a:buChar char="•"/>
            </a:pPr>
            <a:r>
              <a:rPr lang="en-US" dirty="0"/>
              <a:t>8 x 10 </a:t>
            </a:r>
            <a:r>
              <a:rPr lang="en-US" dirty="0" err="1"/>
              <a:t>Gsps</a:t>
            </a:r>
            <a:r>
              <a:rPr lang="en-US" dirty="0"/>
              <a:t>, 14bit </a:t>
            </a:r>
            <a:endParaRPr lang="it-IT" dirty="0"/>
          </a:p>
        </p:txBody>
      </p:sp>
      <p:sp>
        <p:nvSpPr>
          <p:cNvPr id="10" name="TextBox 9">
            <a:extLst>
              <a:ext uri="{FF2B5EF4-FFF2-40B4-BE49-F238E27FC236}">
                <a16:creationId xmlns:a16="http://schemas.microsoft.com/office/drawing/2014/main" id="{B8EFD9A1-BB14-7748-B5DB-A5CF181D39F6}"/>
              </a:ext>
            </a:extLst>
          </p:cNvPr>
          <p:cNvSpPr txBox="1"/>
          <p:nvPr/>
        </p:nvSpPr>
        <p:spPr>
          <a:xfrm>
            <a:off x="9712408" y="1569702"/>
            <a:ext cx="2177647" cy="2031325"/>
          </a:xfrm>
          <a:prstGeom prst="rect">
            <a:avLst/>
          </a:prstGeom>
          <a:noFill/>
        </p:spPr>
        <p:txBody>
          <a:bodyPr wrap="none" rtlCol="0">
            <a:spAutoFit/>
          </a:bodyPr>
          <a:lstStyle/>
          <a:p>
            <a:r>
              <a:rPr lang="en-US" dirty="0"/>
              <a:t>“VERSION B” </a:t>
            </a:r>
          </a:p>
          <a:p>
            <a:r>
              <a:rPr lang="en-US" dirty="0"/>
              <a:t>Analog Input:</a:t>
            </a:r>
          </a:p>
          <a:p>
            <a:pPr marL="285750" indent="-285750">
              <a:buFont typeface="Arial" panose="020B0604020202020204" pitchFamily="34" charset="0"/>
              <a:buChar char="•"/>
            </a:pPr>
            <a:r>
              <a:rPr lang="en-US" dirty="0"/>
              <a:t>8 x 5 </a:t>
            </a:r>
            <a:r>
              <a:rPr lang="en-US" dirty="0" err="1"/>
              <a:t>Gsps</a:t>
            </a:r>
            <a:r>
              <a:rPr lang="en-US" dirty="0"/>
              <a:t>, 14 bit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Analog Output:</a:t>
            </a:r>
          </a:p>
          <a:p>
            <a:pPr marL="285750" indent="-285750">
              <a:buFont typeface="Arial" panose="020B0604020202020204" pitchFamily="34" charset="0"/>
              <a:buChar char="•"/>
            </a:pPr>
            <a:r>
              <a:rPr lang="en-US" dirty="0"/>
              <a:t>8 x 10 </a:t>
            </a:r>
            <a:r>
              <a:rPr lang="en-US" dirty="0" err="1"/>
              <a:t>Gsps</a:t>
            </a:r>
            <a:r>
              <a:rPr lang="en-US" dirty="0"/>
              <a:t>, 14bit </a:t>
            </a:r>
            <a:endParaRPr lang="it-IT" dirty="0"/>
          </a:p>
        </p:txBody>
      </p:sp>
      <p:sp>
        <p:nvSpPr>
          <p:cNvPr id="19" name="TextBox 18">
            <a:extLst>
              <a:ext uri="{FF2B5EF4-FFF2-40B4-BE49-F238E27FC236}">
                <a16:creationId xmlns:a16="http://schemas.microsoft.com/office/drawing/2014/main" id="{FEA93BAA-3641-B805-92FE-FA7B1D3D11AB}"/>
              </a:ext>
            </a:extLst>
          </p:cNvPr>
          <p:cNvSpPr txBox="1"/>
          <p:nvPr/>
        </p:nvSpPr>
        <p:spPr>
          <a:xfrm>
            <a:off x="6943410" y="3892750"/>
            <a:ext cx="49787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Programmable oscilloscope-like  analog front-end</a:t>
            </a:r>
          </a:p>
          <a:p>
            <a:pPr marL="285750" indent="-285750">
              <a:buFont typeface="Arial" panose="020B0604020202020204" pitchFamily="34" charset="0"/>
              <a:buChar char="•"/>
            </a:pPr>
            <a:r>
              <a:rPr lang="en-US" dirty="0"/>
              <a:t>Fully supported by Sci-Compiler</a:t>
            </a:r>
          </a:p>
          <a:p>
            <a:pPr marL="285750" indent="-285750">
              <a:buFont typeface="Arial" panose="020B0604020202020204" pitchFamily="34" charset="0"/>
              <a:buChar char="•"/>
            </a:pPr>
            <a:r>
              <a:rPr lang="en-US" dirty="0"/>
              <a:t>Integrated solid-state disk for long time (up to hours) acquisition</a:t>
            </a:r>
          </a:p>
          <a:p>
            <a:pPr marL="285750" indent="-285750">
              <a:buFont typeface="Arial" panose="020B0604020202020204" pitchFamily="34" charset="0"/>
              <a:buChar char="•"/>
            </a:pPr>
            <a:r>
              <a:rPr lang="en-US" dirty="0"/>
              <a:t>Ethernet and USB3 connectivity (optical optional)</a:t>
            </a:r>
          </a:p>
        </p:txBody>
      </p:sp>
      <p:sp>
        <p:nvSpPr>
          <p:cNvPr id="20" name="TextBox 19">
            <a:extLst>
              <a:ext uri="{FF2B5EF4-FFF2-40B4-BE49-F238E27FC236}">
                <a16:creationId xmlns:a16="http://schemas.microsoft.com/office/drawing/2014/main" id="{9FAE5B0E-2D92-6A10-5A01-79C8A07A8762}"/>
              </a:ext>
            </a:extLst>
          </p:cNvPr>
          <p:cNvSpPr txBox="1"/>
          <p:nvPr/>
        </p:nvSpPr>
        <p:spPr>
          <a:xfrm>
            <a:off x="10590438" y="148846"/>
            <a:ext cx="1466876" cy="369332"/>
          </a:xfrm>
          <a:prstGeom prst="rect">
            <a:avLst/>
          </a:prstGeom>
          <a:noFill/>
        </p:spPr>
        <p:txBody>
          <a:bodyPr wrap="none" rtlCol="0">
            <a:spAutoFit/>
          </a:bodyPr>
          <a:lstStyle/>
          <a:p>
            <a:r>
              <a:rPr lang="en-US" dirty="0"/>
              <a:t>PRELIMINARY</a:t>
            </a:r>
            <a:endParaRPr lang="it-IT" dirty="0"/>
          </a:p>
        </p:txBody>
      </p:sp>
    </p:spTree>
    <p:extLst>
      <p:ext uri="{BB962C8B-B14F-4D97-AF65-F5344CB8AC3E}">
        <p14:creationId xmlns:p14="http://schemas.microsoft.com/office/powerpoint/2010/main" val="3775127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AAD6A0-1771-874E-53EF-E2B338D23E38}"/>
              </a:ext>
            </a:extLst>
          </p:cNvPr>
          <p:cNvSpPr txBox="1"/>
          <p:nvPr/>
        </p:nvSpPr>
        <p:spPr>
          <a:xfrm>
            <a:off x="267955" y="77076"/>
            <a:ext cx="10355720" cy="584775"/>
          </a:xfrm>
          <a:prstGeom prst="rect">
            <a:avLst/>
          </a:prstGeom>
          <a:noFill/>
        </p:spPr>
        <p:txBody>
          <a:bodyPr wrap="none" rtlCol="0">
            <a:spAutoFit/>
          </a:bodyPr>
          <a:lstStyle/>
          <a:p>
            <a:r>
              <a:rPr lang="it-IT" sz="3200" dirty="0"/>
              <a:t>UPCOMING SYSTEM: DIGITAL CHARGE INTEGRATION @ 5GHz</a:t>
            </a:r>
          </a:p>
        </p:txBody>
      </p:sp>
      <p:sp>
        <p:nvSpPr>
          <p:cNvPr id="20" name="TextBox 19">
            <a:extLst>
              <a:ext uri="{FF2B5EF4-FFF2-40B4-BE49-F238E27FC236}">
                <a16:creationId xmlns:a16="http://schemas.microsoft.com/office/drawing/2014/main" id="{9FAE5B0E-2D92-6A10-5A01-79C8A07A8762}"/>
              </a:ext>
            </a:extLst>
          </p:cNvPr>
          <p:cNvSpPr txBox="1"/>
          <p:nvPr/>
        </p:nvSpPr>
        <p:spPr>
          <a:xfrm>
            <a:off x="10590438" y="148846"/>
            <a:ext cx="1466876" cy="369332"/>
          </a:xfrm>
          <a:prstGeom prst="rect">
            <a:avLst/>
          </a:prstGeom>
          <a:noFill/>
        </p:spPr>
        <p:txBody>
          <a:bodyPr wrap="none" rtlCol="0">
            <a:spAutoFit/>
          </a:bodyPr>
          <a:lstStyle/>
          <a:p>
            <a:r>
              <a:rPr lang="en-US" dirty="0"/>
              <a:t>PRELIMINARY</a:t>
            </a:r>
            <a:endParaRPr lang="it-IT" dirty="0"/>
          </a:p>
        </p:txBody>
      </p:sp>
      <p:pic>
        <p:nvPicPr>
          <p:cNvPr id="4" name="Picture 3">
            <a:extLst>
              <a:ext uri="{FF2B5EF4-FFF2-40B4-BE49-F238E27FC236}">
                <a16:creationId xmlns:a16="http://schemas.microsoft.com/office/drawing/2014/main" id="{9511A3D8-D3A9-0479-00D2-0494609D8B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5801" y="975128"/>
            <a:ext cx="11957846" cy="4945837"/>
          </a:xfrm>
          <a:prstGeom prst="rect">
            <a:avLst/>
          </a:prstGeom>
        </p:spPr>
      </p:pic>
    </p:spTree>
    <p:extLst>
      <p:ext uri="{BB962C8B-B14F-4D97-AF65-F5344CB8AC3E}">
        <p14:creationId xmlns:p14="http://schemas.microsoft.com/office/powerpoint/2010/main" val="3978771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AAD6A0-1771-874E-53EF-E2B338D23E38}"/>
              </a:ext>
            </a:extLst>
          </p:cNvPr>
          <p:cNvSpPr txBox="1"/>
          <p:nvPr/>
        </p:nvSpPr>
        <p:spPr>
          <a:xfrm>
            <a:off x="267955" y="77076"/>
            <a:ext cx="8273996" cy="584775"/>
          </a:xfrm>
          <a:prstGeom prst="rect">
            <a:avLst/>
          </a:prstGeom>
          <a:noFill/>
        </p:spPr>
        <p:txBody>
          <a:bodyPr wrap="none" rtlCol="0">
            <a:spAutoFit/>
          </a:bodyPr>
          <a:lstStyle/>
          <a:p>
            <a:r>
              <a:rPr lang="it-IT" sz="3200" dirty="0"/>
              <a:t>UPCOMING SYSTEM: TRAPEZOIDAL PHA @ 5GHz</a:t>
            </a:r>
          </a:p>
        </p:txBody>
      </p:sp>
      <p:sp>
        <p:nvSpPr>
          <p:cNvPr id="20" name="TextBox 19">
            <a:extLst>
              <a:ext uri="{FF2B5EF4-FFF2-40B4-BE49-F238E27FC236}">
                <a16:creationId xmlns:a16="http://schemas.microsoft.com/office/drawing/2014/main" id="{9FAE5B0E-2D92-6A10-5A01-79C8A07A8762}"/>
              </a:ext>
            </a:extLst>
          </p:cNvPr>
          <p:cNvSpPr txBox="1"/>
          <p:nvPr/>
        </p:nvSpPr>
        <p:spPr>
          <a:xfrm>
            <a:off x="10590438" y="148846"/>
            <a:ext cx="1466876" cy="369332"/>
          </a:xfrm>
          <a:prstGeom prst="rect">
            <a:avLst/>
          </a:prstGeom>
          <a:noFill/>
        </p:spPr>
        <p:txBody>
          <a:bodyPr wrap="none" rtlCol="0">
            <a:spAutoFit/>
          </a:bodyPr>
          <a:lstStyle/>
          <a:p>
            <a:r>
              <a:rPr lang="en-US" dirty="0"/>
              <a:t>PRELIMINARY</a:t>
            </a:r>
            <a:endParaRPr lang="it-IT" dirty="0"/>
          </a:p>
        </p:txBody>
      </p:sp>
      <p:pic>
        <p:nvPicPr>
          <p:cNvPr id="1026" name="Picture 2">
            <a:extLst>
              <a:ext uri="{FF2B5EF4-FFF2-40B4-BE49-F238E27FC236}">
                <a16:creationId xmlns:a16="http://schemas.microsoft.com/office/drawing/2014/main" id="{7F4D0D80-1391-5305-546A-FF28C7858B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955" y="1358242"/>
            <a:ext cx="6924148" cy="1594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CCCCE6"/>
                  </a:outerShdw>
                </a:effectLst>
              </a14:hiddenEffects>
            </a:ext>
          </a:extLst>
        </p:spPr>
      </p:pic>
      <p:pic>
        <p:nvPicPr>
          <p:cNvPr id="6" name="Immagine 5">
            <a:extLst>
              <a:ext uri="{FF2B5EF4-FFF2-40B4-BE49-F238E27FC236}">
                <a16:creationId xmlns:a16="http://schemas.microsoft.com/office/drawing/2014/main" id="{828F7D21-BDA1-7BBF-8E78-EE1B0EDFE402}"/>
              </a:ext>
            </a:extLst>
          </p:cNvPr>
          <p:cNvPicPr>
            <a:picLocks noChangeAspect="1"/>
          </p:cNvPicPr>
          <p:nvPr/>
        </p:nvPicPr>
        <p:blipFill>
          <a:blip r:embed="rId4"/>
          <a:stretch>
            <a:fillRect/>
          </a:stretch>
        </p:blipFill>
        <p:spPr>
          <a:xfrm>
            <a:off x="557047" y="3369310"/>
            <a:ext cx="5538952" cy="2218631"/>
          </a:xfrm>
          <a:prstGeom prst="rect">
            <a:avLst/>
          </a:prstGeom>
        </p:spPr>
      </p:pic>
      <p:pic>
        <p:nvPicPr>
          <p:cNvPr id="8" name="Immagine 7">
            <a:extLst>
              <a:ext uri="{FF2B5EF4-FFF2-40B4-BE49-F238E27FC236}">
                <a16:creationId xmlns:a16="http://schemas.microsoft.com/office/drawing/2014/main" id="{0824032C-7021-D187-E423-E7AEB1DC41C7}"/>
              </a:ext>
            </a:extLst>
          </p:cNvPr>
          <p:cNvPicPr>
            <a:picLocks noChangeAspect="1"/>
          </p:cNvPicPr>
          <p:nvPr/>
        </p:nvPicPr>
        <p:blipFill>
          <a:blip r:embed="rId5"/>
          <a:stretch>
            <a:fillRect/>
          </a:stretch>
        </p:blipFill>
        <p:spPr>
          <a:xfrm>
            <a:off x="7701568" y="2235880"/>
            <a:ext cx="4029312" cy="3200400"/>
          </a:xfrm>
          <a:prstGeom prst="rect">
            <a:avLst/>
          </a:prstGeom>
        </p:spPr>
      </p:pic>
      <p:sp>
        <p:nvSpPr>
          <p:cNvPr id="9" name="CasellaDiTesto 8">
            <a:extLst>
              <a:ext uri="{FF2B5EF4-FFF2-40B4-BE49-F238E27FC236}">
                <a16:creationId xmlns:a16="http://schemas.microsoft.com/office/drawing/2014/main" id="{58AD9E81-8060-C2D3-F075-408E6837A901}"/>
              </a:ext>
            </a:extLst>
          </p:cNvPr>
          <p:cNvSpPr txBox="1"/>
          <p:nvPr/>
        </p:nvSpPr>
        <p:spPr>
          <a:xfrm>
            <a:off x="483855" y="2825489"/>
            <a:ext cx="5750164" cy="369332"/>
          </a:xfrm>
          <a:prstGeom prst="rect">
            <a:avLst/>
          </a:prstGeom>
          <a:noFill/>
        </p:spPr>
        <p:txBody>
          <a:bodyPr wrap="none" rtlCol="0">
            <a:spAutoFit/>
          </a:bodyPr>
          <a:lstStyle/>
          <a:p>
            <a:r>
              <a:rPr lang="it-IT" dirty="0"/>
              <a:t>Diamond detector + Custom </a:t>
            </a:r>
            <a:r>
              <a:rPr lang="it-IT" dirty="0" err="1"/>
              <a:t>InGAs</a:t>
            </a:r>
            <a:r>
              <a:rPr lang="it-IT" dirty="0"/>
              <a:t> </a:t>
            </a:r>
            <a:r>
              <a:rPr lang="it-IT" dirty="0" err="1"/>
              <a:t>Amplifier</a:t>
            </a:r>
            <a:r>
              <a:rPr lang="it-IT" dirty="0"/>
              <a:t> + </a:t>
            </a:r>
            <a:r>
              <a:rPr lang="it-IT" dirty="0" err="1"/>
              <a:t>Xilinx</a:t>
            </a:r>
            <a:r>
              <a:rPr lang="it-IT" dirty="0"/>
              <a:t> </a:t>
            </a:r>
            <a:r>
              <a:rPr lang="it-IT" dirty="0" err="1"/>
              <a:t>RFSoC</a:t>
            </a:r>
            <a:r>
              <a:rPr lang="it-IT" dirty="0"/>
              <a:t> </a:t>
            </a:r>
          </a:p>
        </p:txBody>
      </p:sp>
      <p:sp>
        <p:nvSpPr>
          <p:cNvPr id="10" name="CasellaDiTesto 9">
            <a:extLst>
              <a:ext uri="{FF2B5EF4-FFF2-40B4-BE49-F238E27FC236}">
                <a16:creationId xmlns:a16="http://schemas.microsoft.com/office/drawing/2014/main" id="{BFF0416E-9461-A320-6ED3-D16776DAC0BB}"/>
              </a:ext>
            </a:extLst>
          </p:cNvPr>
          <p:cNvSpPr txBox="1"/>
          <p:nvPr/>
        </p:nvSpPr>
        <p:spPr>
          <a:xfrm>
            <a:off x="191755" y="921664"/>
            <a:ext cx="9311139" cy="369332"/>
          </a:xfrm>
          <a:prstGeom prst="rect">
            <a:avLst/>
          </a:prstGeom>
          <a:noFill/>
        </p:spPr>
        <p:txBody>
          <a:bodyPr wrap="none" rtlCol="0">
            <a:spAutoFit/>
          </a:bodyPr>
          <a:lstStyle/>
          <a:p>
            <a:r>
              <a:rPr lang="it-IT" dirty="0" err="1"/>
              <a:t>Parallelized</a:t>
            </a:r>
            <a:r>
              <a:rPr lang="it-IT" dirty="0"/>
              <a:t> </a:t>
            </a:r>
            <a:r>
              <a:rPr lang="it-IT" dirty="0" err="1"/>
              <a:t>version</a:t>
            </a:r>
            <a:r>
              <a:rPr lang="it-IT" dirty="0"/>
              <a:t> of </a:t>
            </a:r>
            <a:r>
              <a:rPr lang="it-IT" dirty="0" err="1"/>
              <a:t>Trapezoidal</a:t>
            </a:r>
            <a:r>
              <a:rPr lang="it-IT" dirty="0"/>
              <a:t> Filter </a:t>
            </a:r>
            <a:r>
              <a:rPr lang="it-IT" dirty="0" err="1"/>
              <a:t>available</a:t>
            </a:r>
            <a:r>
              <a:rPr lang="it-IT" dirty="0"/>
              <a:t> in Sci-Compiler for new ultra-high-speed </a:t>
            </a:r>
            <a:r>
              <a:rPr lang="it-IT" dirty="0" err="1"/>
              <a:t>digitizer</a:t>
            </a:r>
            <a:endParaRPr lang="it-IT" dirty="0"/>
          </a:p>
        </p:txBody>
      </p:sp>
      <p:sp>
        <p:nvSpPr>
          <p:cNvPr id="11" name="Rettangolo 10">
            <a:extLst>
              <a:ext uri="{FF2B5EF4-FFF2-40B4-BE49-F238E27FC236}">
                <a16:creationId xmlns:a16="http://schemas.microsoft.com/office/drawing/2014/main" id="{624CAB98-58C7-131B-ACDD-F61E1B6DAC95}"/>
              </a:ext>
            </a:extLst>
          </p:cNvPr>
          <p:cNvSpPr/>
          <p:nvPr/>
        </p:nvSpPr>
        <p:spPr>
          <a:xfrm>
            <a:off x="230989" y="5870482"/>
            <a:ext cx="5816663" cy="5232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96285061-B96E-B3FF-C770-0327A733410B}"/>
              </a:ext>
            </a:extLst>
          </p:cNvPr>
          <p:cNvSpPr txBox="1"/>
          <p:nvPr/>
        </p:nvSpPr>
        <p:spPr>
          <a:xfrm>
            <a:off x="199459" y="5870484"/>
            <a:ext cx="6094948" cy="523220"/>
          </a:xfrm>
          <a:prstGeom prst="rect">
            <a:avLst/>
          </a:prstGeom>
          <a:noFill/>
        </p:spPr>
        <p:txBody>
          <a:bodyPr wrap="square">
            <a:spAutoFit/>
          </a:bodyPr>
          <a:lstStyle/>
          <a:p>
            <a:pPr algn="l"/>
            <a:r>
              <a:rPr lang="en-US" sz="1400" b="1" i="0" dirty="0">
                <a:solidFill>
                  <a:srgbClr val="333333"/>
                </a:solidFill>
                <a:effectLst/>
                <a:latin typeface="Source Sans Pro" panose="020F0502020204030204" pitchFamily="34" charset="0"/>
              </a:rPr>
              <a:t>Implementation of multi-GHz digital shaper for high-rate nuclear spectroscopy </a:t>
            </a:r>
            <a:r>
              <a:rPr lang="en-US" sz="1400" i="0" dirty="0">
                <a:solidFill>
                  <a:srgbClr val="333333"/>
                </a:solidFill>
                <a:effectLst/>
                <a:latin typeface="Source Sans Pro" panose="020F0502020204030204" pitchFamily="34" charset="0"/>
              </a:rPr>
              <a:t>– </a:t>
            </a:r>
            <a:r>
              <a:rPr lang="en-US" sz="1400" i="1" dirty="0">
                <a:solidFill>
                  <a:srgbClr val="333333"/>
                </a:solidFill>
                <a:effectLst/>
                <a:latin typeface="Source Sans Pro" panose="020F0502020204030204" pitchFamily="34" charset="0"/>
              </a:rPr>
              <a:t>A. Abba</a:t>
            </a:r>
          </a:p>
        </p:txBody>
      </p:sp>
    </p:spTree>
    <p:extLst>
      <p:ext uri="{BB962C8B-B14F-4D97-AF65-F5344CB8AC3E}">
        <p14:creationId xmlns:p14="http://schemas.microsoft.com/office/powerpoint/2010/main" val="372938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B94B3B6-A2A2-B3A7-D403-B34723765CAF}"/>
              </a:ext>
            </a:extLst>
          </p:cNvPr>
          <p:cNvSpPr/>
          <p:nvPr/>
        </p:nvSpPr>
        <p:spPr>
          <a:xfrm>
            <a:off x="267955" y="1534160"/>
            <a:ext cx="3313445" cy="4262120"/>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C00000"/>
                </a:solidFill>
              </a:ln>
            </a:endParaRPr>
          </a:p>
        </p:txBody>
      </p:sp>
      <p:sp>
        <p:nvSpPr>
          <p:cNvPr id="2" name="CasellaDiTesto 1"/>
          <p:cNvSpPr txBox="1"/>
          <p:nvPr/>
        </p:nvSpPr>
        <p:spPr>
          <a:xfrm>
            <a:off x="267955" y="77076"/>
            <a:ext cx="11868377" cy="584775"/>
          </a:xfrm>
          <a:prstGeom prst="rect">
            <a:avLst/>
          </a:prstGeom>
          <a:noFill/>
        </p:spPr>
        <p:txBody>
          <a:bodyPr wrap="none" rtlCol="0">
            <a:spAutoFit/>
          </a:bodyPr>
          <a:lstStyle/>
          <a:p>
            <a:r>
              <a:rPr lang="it-IT" sz="3200" dirty="0"/>
              <a:t>CAEN Solution: </a:t>
            </a:r>
            <a:r>
              <a:rPr lang="it-IT" sz="3200" dirty="0" err="1"/>
              <a:t>OpenFPGA</a:t>
            </a:r>
            <a:r>
              <a:rPr lang="it-IT" sz="3200" dirty="0"/>
              <a:t> </a:t>
            </a:r>
            <a:r>
              <a:rPr lang="it-IT" sz="3200" dirty="0" err="1"/>
              <a:t>digitizers</a:t>
            </a:r>
            <a:r>
              <a:rPr lang="it-IT" sz="3200" dirty="0"/>
              <a:t> + </a:t>
            </a:r>
            <a:r>
              <a:rPr lang="it-IT" sz="3200" dirty="0" err="1"/>
              <a:t>SciCompiler</a:t>
            </a:r>
            <a:r>
              <a:rPr lang="it-IT" sz="3200" dirty="0"/>
              <a:t> firmware generator</a:t>
            </a:r>
          </a:p>
        </p:txBody>
      </p:sp>
      <p:pic>
        <p:nvPicPr>
          <p:cNvPr id="10" name="Picture 2" descr="Educational Kits - CAEN - Tools for Discovery">
            <a:extLst>
              <a:ext uri="{FF2B5EF4-FFF2-40B4-BE49-F238E27FC236}">
                <a16:creationId xmlns:a16="http://schemas.microsoft.com/office/drawing/2014/main" id="{77C7EC8C-EB8A-8D70-2399-71FB126ED1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9245" y="1870750"/>
            <a:ext cx="1756756" cy="837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B9E1209-7086-B6A9-A252-3418A5BA588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13" b="89942" l="6706" r="90671">
                        <a14:foregroundMark x1="12245" y1="47959" x2="9621" y2="65452"/>
                        <a14:foregroundMark x1="9621" y1="65452" x2="76239" y2="77405"/>
                        <a14:foregroundMark x1="76239" y1="77405" x2="90671" y2="38776"/>
                        <a14:foregroundMark x1="90671" y1="38776" x2="82945" y2="31924"/>
                        <a14:foregroundMark x1="9475" y1="56851" x2="10496" y2="69825"/>
                        <a14:foregroundMark x1="8309" y1="62974" x2="10058" y2="69825"/>
                        <a14:foregroundMark x1="8455" y1="68805" x2="6706" y2="67638"/>
                        <a14:foregroundMark x1="8892" y1="71283" x2="9621" y2="71866"/>
                      </a14:backgroundRemoval>
                    </a14:imgEffect>
                  </a14:imgLayer>
                </a14:imgProps>
              </a:ext>
              <a:ext uri="{28A0092B-C50C-407E-A947-70E740481C1C}">
                <a14:useLocalDpi xmlns:a14="http://schemas.microsoft.com/office/drawing/2010/main"/>
              </a:ext>
            </a:extLst>
          </a:blip>
          <a:srcRect/>
          <a:stretch>
            <a:fillRect/>
          </a:stretch>
        </p:blipFill>
        <p:spPr bwMode="auto">
          <a:xfrm>
            <a:off x="2074443" y="2289352"/>
            <a:ext cx="1371660" cy="1371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47FA95E-27E6-FD6E-43EC-D5534DF40A0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54" b="89809" l="9877" r="89877">
                        <a14:foregroundMark x1="39012" y1="16561" x2="83210" y2="28025"/>
                        <a14:foregroundMark x1="10617" y1="41401" x2="10864" y2="57962"/>
                        <a14:foregroundMark x1="26173" y1="21656" x2="36790" y2="17197"/>
                        <a14:foregroundMark x1="63704" y1="89809" x2="83704" y2="85987"/>
                        <a14:foregroundMark x1="83704" y1="85987" x2="71111" y2="89809"/>
                      </a14:backgroundRemoval>
                    </a14:imgEffect>
                  </a14:imgLayer>
                </a14:imgProps>
              </a:ext>
              <a:ext uri="{28A0092B-C50C-407E-A947-70E740481C1C}">
                <a14:useLocalDpi xmlns:a14="http://schemas.microsoft.com/office/drawing/2010/main"/>
              </a:ext>
            </a:extLst>
          </a:blip>
          <a:srcRect/>
          <a:stretch/>
        </p:blipFill>
        <p:spPr bwMode="auto">
          <a:xfrm>
            <a:off x="393224" y="3242055"/>
            <a:ext cx="1681219" cy="6547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30E312F-74B9-7E4C-5A99-10F6BA2FB06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469" b="95000" l="10000" r="90000">
                        <a14:foregroundMark x1="41979" y1="5469" x2="44948" y2="9479"/>
                        <a14:foregroundMark x1="42135" y1="95000" x2="44948" y2="91458"/>
                      </a14:backgroundRemoval>
                    </a14:imgEffect>
                  </a14:imgLayer>
                </a14:imgProps>
              </a:ext>
              <a:ext uri="{28A0092B-C50C-407E-A947-70E740481C1C}">
                <a14:useLocalDpi xmlns:a14="http://schemas.microsoft.com/office/drawing/2010/main"/>
              </a:ext>
            </a:extLst>
          </a:blip>
          <a:srcRect/>
          <a:stretch>
            <a:fillRect/>
          </a:stretch>
        </p:blipFill>
        <p:spPr bwMode="auto">
          <a:xfrm>
            <a:off x="1796736" y="3418590"/>
            <a:ext cx="1501259" cy="157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E05432-8E15-C000-8D19-1A97AA3C90FE}"/>
              </a:ext>
            </a:extLst>
          </p:cNvPr>
          <p:cNvSpPr txBox="1"/>
          <p:nvPr/>
        </p:nvSpPr>
        <p:spPr>
          <a:xfrm>
            <a:off x="819378" y="5235346"/>
            <a:ext cx="2107115" cy="369332"/>
          </a:xfrm>
          <a:prstGeom prst="rect">
            <a:avLst/>
          </a:prstGeom>
          <a:noFill/>
        </p:spPr>
        <p:txBody>
          <a:bodyPr wrap="none" rtlCol="0">
            <a:spAutoFit/>
          </a:bodyPr>
          <a:lstStyle/>
          <a:p>
            <a:r>
              <a:rPr lang="en-US" dirty="0" err="1"/>
              <a:t>OpenFPGA</a:t>
            </a:r>
            <a:r>
              <a:rPr lang="en-US" dirty="0"/>
              <a:t> Digitizers</a:t>
            </a:r>
            <a:endParaRPr lang="it-IT" dirty="0"/>
          </a:p>
        </p:txBody>
      </p:sp>
      <p:pic>
        <p:nvPicPr>
          <p:cNvPr id="5122" name="Picture 2" descr="FPGA IP Cores - Eurolink Systems">
            <a:extLst>
              <a:ext uri="{FF2B5EF4-FFF2-40B4-BE49-F238E27FC236}">
                <a16:creationId xmlns:a16="http://schemas.microsoft.com/office/drawing/2014/main" id="{B37B51C4-CB4A-1819-2F8D-2AFA15C43F0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69725" y="3739515"/>
            <a:ext cx="264033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21">
            <a:extLst>
              <a:ext uri="{FF2B5EF4-FFF2-40B4-BE49-F238E27FC236}">
                <a16:creationId xmlns:a16="http://schemas.microsoft.com/office/drawing/2014/main" id="{B92FD12A-EA66-708F-75EE-8574D482EA6E}"/>
              </a:ext>
            </a:extLst>
          </p:cNvPr>
          <p:cNvPicPr>
            <a:picLocks noChangeAspect="1"/>
          </p:cNvPicPr>
          <p:nvPr/>
        </p:nvPicPr>
        <p:blipFill>
          <a:blip r:embed="rId11"/>
          <a:stretch>
            <a:fillRect/>
          </a:stretch>
        </p:blipFill>
        <p:spPr>
          <a:xfrm>
            <a:off x="5370770" y="1416798"/>
            <a:ext cx="6344920" cy="1701688"/>
          </a:xfrm>
          <a:prstGeom prst="rect">
            <a:avLst/>
          </a:prstGeom>
          <a:ln w="19050">
            <a:solidFill>
              <a:schemeClr val="accent4"/>
            </a:solidFill>
          </a:ln>
        </p:spPr>
      </p:pic>
      <p:sp>
        <p:nvSpPr>
          <p:cNvPr id="4" name="Arrow: Down 3">
            <a:extLst>
              <a:ext uri="{FF2B5EF4-FFF2-40B4-BE49-F238E27FC236}">
                <a16:creationId xmlns:a16="http://schemas.microsoft.com/office/drawing/2014/main" id="{F3F463BC-DE38-7BB8-5B33-3D72B43C81F8}"/>
              </a:ext>
            </a:extLst>
          </p:cNvPr>
          <p:cNvSpPr/>
          <p:nvPr/>
        </p:nvSpPr>
        <p:spPr>
          <a:xfrm>
            <a:off x="8108890" y="3268890"/>
            <a:ext cx="588070" cy="925712"/>
          </a:xfrm>
          <a:prstGeom prst="downArrow">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lus Sign 5">
            <a:extLst>
              <a:ext uri="{FF2B5EF4-FFF2-40B4-BE49-F238E27FC236}">
                <a16:creationId xmlns:a16="http://schemas.microsoft.com/office/drawing/2014/main" id="{B5808E48-95D2-66D3-6972-097E6CCAC919}"/>
              </a:ext>
            </a:extLst>
          </p:cNvPr>
          <p:cNvSpPr/>
          <p:nvPr/>
        </p:nvSpPr>
        <p:spPr>
          <a:xfrm>
            <a:off x="3991580" y="3418590"/>
            <a:ext cx="914400" cy="914400"/>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pic>
        <p:nvPicPr>
          <p:cNvPr id="22" name="Immagine 31">
            <a:extLst>
              <a:ext uri="{FF2B5EF4-FFF2-40B4-BE49-F238E27FC236}">
                <a16:creationId xmlns:a16="http://schemas.microsoft.com/office/drawing/2014/main" id="{0A5CBD73-073C-F74B-1F78-173ECB139233}"/>
              </a:ext>
            </a:extLst>
          </p:cNvPr>
          <p:cNvPicPr>
            <a:picLocks noChangeAspect="1"/>
          </p:cNvPicPr>
          <p:nvPr/>
        </p:nvPicPr>
        <p:blipFill>
          <a:blip r:embed="rId12"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9636125" y="3200674"/>
            <a:ext cx="2055327" cy="1043208"/>
          </a:xfrm>
          <a:prstGeom prst="rect">
            <a:avLst/>
          </a:prstGeom>
        </p:spPr>
      </p:pic>
    </p:spTree>
    <p:extLst>
      <p:ext uri="{BB962C8B-B14F-4D97-AF65-F5344CB8AC3E}">
        <p14:creationId xmlns:p14="http://schemas.microsoft.com/office/powerpoint/2010/main" val="200253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783186" cy="584775"/>
          </a:xfrm>
          <a:prstGeom prst="rect">
            <a:avLst/>
          </a:prstGeom>
          <a:noFill/>
        </p:spPr>
        <p:txBody>
          <a:bodyPr wrap="none" rtlCol="0">
            <a:spAutoFit/>
          </a:bodyPr>
          <a:lstStyle/>
          <a:p>
            <a:r>
              <a:rPr lang="it-IT" sz="3200" dirty="0"/>
              <a:t>Sci-Compiler </a:t>
            </a:r>
            <a:r>
              <a:rPr lang="it-IT" sz="3200" dirty="0" err="1"/>
              <a:t>generates</a:t>
            </a:r>
            <a:r>
              <a:rPr lang="it-IT" sz="3200" dirty="0"/>
              <a:t> firmware</a:t>
            </a:r>
          </a:p>
        </p:txBody>
      </p:sp>
      <p:pic>
        <p:nvPicPr>
          <p:cNvPr id="1034" name="Picture 10" descr="تمرير البطاقة إلى مكانها.">
            <a:extLst>
              <a:ext uri="{FF2B5EF4-FFF2-40B4-BE49-F238E27FC236}">
                <a16:creationId xmlns:a16="http://schemas.microsoft.com/office/drawing/2014/main" id="{8D9B3A7D-7A93-586B-750A-110C67F829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6972" y="2998848"/>
            <a:ext cx="2454643" cy="27715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hat is LabVIEW? Graphical Programming for Test &amp; Measurement - NI">
            <a:extLst>
              <a:ext uri="{FF2B5EF4-FFF2-40B4-BE49-F238E27FC236}">
                <a16:creationId xmlns:a16="http://schemas.microsoft.com/office/drawing/2014/main" id="{640BEB63-3C21-045E-4A9A-8BDF4A4682D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38715" y="1084668"/>
            <a:ext cx="2381014" cy="18035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D44E6601-1C20-82E7-7CB9-31F133D9CB4E}"/>
              </a:ext>
            </a:extLst>
          </p:cNvPr>
          <p:cNvCxnSpPr>
            <a:cxnSpLocks/>
            <a:stCxn id="1036" idx="2"/>
          </p:cNvCxnSpPr>
          <p:nvPr/>
        </p:nvCxnSpPr>
        <p:spPr>
          <a:xfrm flipH="1">
            <a:off x="2560320" y="2888244"/>
            <a:ext cx="168902" cy="162069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4504961C-55CB-6385-48A2-B3C12D587E02}"/>
              </a:ext>
            </a:extLst>
          </p:cNvPr>
          <p:cNvSpPr txBox="1"/>
          <p:nvPr/>
        </p:nvSpPr>
        <p:spPr>
          <a:xfrm>
            <a:off x="3738215" y="4229755"/>
            <a:ext cx="609911" cy="369332"/>
          </a:xfrm>
          <a:prstGeom prst="rect">
            <a:avLst/>
          </a:prstGeom>
          <a:noFill/>
        </p:spPr>
        <p:txBody>
          <a:bodyPr wrap="none" rtlCol="0">
            <a:spAutoFit/>
          </a:bodyPr>
          <a:lstStyle/>
          <a:p>
            <a:r>
              <a:rPr lang="it-IT" dirty="0"/>
              <a:t>DAQ</a:t>
            </a:r>
          </a:p>
        </p:txBody>
      </p:sp>
      <p:sp>
        <p:nvSpPr>
          <p:cNvPr id="14" name="CasellaDiTesto 13">
            <a:extLst>
              <a:ext uri="{FF2B5EF4-FFF2-40B4-BE49-F238E27FC236}">
                <a16:creationId xmlns:a16="http://schemas.microsoft.com/office/drawing/2014/main" id="{CDBA901E-2FBD-3AC6-A3CE-4FF320661358}"/>
              </a:ext>
            </a:extLst>
          </p:cNvPr>
          <p:cNvSpPr txBox="1"/>
          <p:nvPr/>
        </p:nvSpPr>
        <p:spPr>
          <a:xfrm>
            <a:off x="413297" y="5755153"/>
            <a:ext cx="4631849" cy="646331"/>
          </a:xfrm>
          <a:prstGeom prst="rect">
            <a:avLst/>
          </a:prstGeom>
          <a:noFill/>
        </p:spPr>
        <p:txBody>
          <a:bodyPr wrap="square" rtlCol="0">
            <a:spAutoFit/>
          </a:bodyPr>
          <a:lstStyle/>
          <a:p>
            <a:r>
              <a:rPr lang="it-IT" dirty="0" err="1"/>
              <a:t>Other</a:t>
            </a:r>
            <a:r>
              <a:rPr lang="it-IT" dirty="0"/>
              <a:t> VPL (like </a:t>
            </a:r>
            <a:r>
              <a:rPr lang="it-IT" dirty="0" err="1"/>
              <a:t>Labview</a:t>
            </a:r>
            <a:r>
              <a:rPr lang="it-IT" dirty="0"/>
              <a:t>) generate code for CPU</a:t>
            </a:r>
            <a:br>
              <a:rPr lang="it-IT" dirty="0"/>
            </a:br>
            <a:r>
              <a:rPr lang="it-IT" dirty="0"/>
              <a:t>running inside DAQ computer</a:t>
            </a:r>
          </a:p>
        </p:txBody>
      </p:sp>
      <p:pic>
        <p:nvPicPr>
          <p:cNvPr id="1028" name="Picture 4">
            <a:extLst>
              <a:ext uri="{FF2B5EF4-FFF2-40B4-BE49-F238E27FC236}">
                <a16:creationId xmlns:a16="http://schemas.microsoft.com/office/drawing/2014/main" id="{DE02A63D-F1D5-4412-972C-0B25C7FB5E1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88176" y="3201453"/>
            <a:ext cx="3653482" cy="243678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DAF5CA2-8404-6886-4426-C75DF6A53F01}"/>
              </a:ext>
            </a:extLst>
          </p:cNvPr>
          <p:cNvSpPr txBox="1"/>
          <p:nvPr/>
        </p:nvSpPr>
        <p:spPr>
          <a:xfrm>
            <a:off x="6543981" y="5723855"/>
            <a:ext cx="4631849" cy="646331"/>
          </a:xfrm>
          <a:prstGeom prst="rect">
            <a:avLst/>
          </a:prstGeom>
          <a:noFill/>
        </p:spPr>
        <p:txBody>
          <a:bodyPr wrap="square" rtlCol="0">
            <a:spAutoFit/>
          </a:bodyPr>
          <a:lstStyle/>
          <a:p>
            <a:r>
              <a:rPr lang="it-IT" dirty="0"/>
              <a:t>Generate FPGA firmware </a:t>
            </a:r>
            <a:r>
              <a:rPr lang="it-IT" dirty="0" err="1"/>
              <a:t>that</a:t>
            </a:r>
            <a:r>
              <a:rPr lang="it-IT" dirty="0"/>
              <a:t> «</a:t>
            </a:r>
            <a:r>
              <a:rPr lang="it-IT" dirty="0" err="1"/>
              <a:t>runs</a:t>
            </a:r>
            <a:r>
              <a:rPr lang="it-IT" dirty="0"/>
              <a:t>» </a:t>
            </a:r>
            <a:r>
              <a:rPr lang="it-IT" dirty="0" err="1"/>
              <a:t>directly</a:t>
            </a:r>
            <a:r>
              <a:rPr lang="it-IT" dirty="0"/>
              <a:t> inside the DAQ</a:t>
            </a:r>
          </a:p>
        </p:txBody>
      </p:sp>
      <p:pic>
        <p:nvPicPr>
          <p:cNvPr id="4" name="Picture 12" descr="What is LabVIEW? Graphical Programming for Test &amp; Measurement - NI">
            <a:extLst>
              <a:ext uri="{FF2B5EF4-FFF2-40B4-BE49-F238E27FC236}">
                <a16:creationId xmlns:a16="http://schemas.microsoft.com/office/drawing/2014/main" id="{AF7867D2-00F7-3757-DE79-2EF554BAC40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97669" y="1084668"/>
            <a:ext cx="2381014" cy="180357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F216B7F1-F185-2010-88E0-FC691B19BAE1}"/>
              </a:ext>
            </a:extLst>
          </p:cNvPr>
          <p:cNvPicPr>
            <a:picLocks noChangeAspect="1"/>
          </p:cNvPicPr>
          <p:nvPr/>
        </p:nvPicPr>
        <p:blipFill>
          <a:blip r:embed="rId6"/>
          <a:stretch>
            <a:fillRect/>
          </a:stretch>
        </p:blipFill>
        <p:spPr>
          <a:xfrm>
            <a:off x="5916719" y="1110297"/>
            <a:ext cx="2312881" cy="1325722"/>
          </a:xfrm>
          <a:prstGeom prst="rect">
            <a:avLst/>
          </a:prstGeom>
        </p:spPr>
      </p:pic>
      <p:pic>
        <p:nvPicPr>
          <p:cNvPr id="1030" name="Picture 6" descr="Binary Comparators">
            <a:extLst>
              <a:ext uri="{FF2B5EF4-FFF2-40B4-BE49-F238E27FC236}">
                <a16:creationId xmlns:a16="http://schemas.microsoft.com/office/drawing/2014/main" id="{B6318753-27BC-6560-392A-0845D00C6E1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97199" y="859568"/>
            <a:ext cx="1744459" cy="219145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a:extLst>
              <a:ext uri="{FF2B5EF4-FFF2-40B4-BE49-F238E27FC236}">
                <a16:creationId xmlns:a16="http://schemas.microsoft.com/office/drawing/2014/main" id="{66333273-9516-A411-B3DE-087376A595D0}"/>
              </a:ext>
            </a:extLst>
          </p:cNvPr>
          <p:cNvCxnSpPr>
            <a:cxnSpLocks/>
          </p:cNvCxnSpPr>
          <p:nvPr/>
        </p:nvCxnSpPr>
        <p:spPr>
          <a:xfrm>
            <a:off x="8229600" y="1707538"/>
            <a:ext cx="767599"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EB3104C-3F4B-D9BF-B4AA-7CC7F4E4B0BB}"/>
              </a:ext>
            </a:extLst>
          </p:cNvPr>
          <p:cNvCxnSpPr>
            <a:cxnSpLocks/>
          </p:cNvCxnSpPr>
          <p:nvPr/>
        </p:nvCxnSpPr>
        <p:spPr>
          <a:xfrm flipH="1">
            <a:off x="8793480" y="3029986"/>
            <a:ext cx="922744" cy="156910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01627A28-C52A-B76B-E8BB-998876B75BA1}"/>
              </a:ext>
            </a:extLst>
          </p:cNvPr>
          <p:cNvSpPr/>
          <p:nvPr/>
        </p:nvSpPr>
        <p:spPr>
          <a:xfrm>
            <a:off x="167954" y="3309321"/>
            <a:ext cx="2041243" cy="101042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Limited parallelism</a:t>
            </a:r>
          </a:p>
          <a:p>
            <a:pPr algn="ctr"/>
            <a:endParaRPr lang="en-US" dirty="0"/>
          </a:p>
          <a:p>
            <a:pPr algn="ctr"/>
            <a:r>
              <a:rPr lang="en-US" dirty="0"/>
              <a:t>High delay (</a:t>
            </a:r>
            <a:r>
              <a:rPr lang="en-US" dirty="0" err="1"/>
              <a:t>ms</a:t>
            </a:r>
            <a:r>
              <a:rPr lang="en-US" dirty="0"/>
              <a:t>)</a:t>
            </a:r>
          </a:p>
        </p:txBody>
      </p:sp>
      <p:sp>
        <p:nvSpPr>
          <p:cNvPr id="15" name="Rettangolo 14">
            <a:extLst>
              <a:ext uri="{FF2B5EF4-FFF2-40B4-BE49-F238E27FC236}">
                <a16:creationId xmlns:a16="http://schemas.microsoft.com/office/drawing/2014/main" id="{7A2156D3-3947-76D9-815A-ACBF2C4CC13E}"/>
              </a:ext>
            </a:extLst>
          </p:cNvPr>
          <p:cNvSpPr/>
          <p:nvPr/>
        </p:nvSpPr>
        <p:spPr>
          <a:xfrm>
            <a:off x="10113904" y="3222487"/>
            <a:ext cx="2041243" cy="1010429"/>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Full parallelism</a:t>
            </a:r>
          </a:p>
          <a:p>
            <a:pPr algn="ctr"/>
            <a:endParaRPr lang="en-US" dirty="0"/>
          </a:p>
          <a:p>
            <a:pPr algn="ctr"/>
            <a:r>
              <a:rPr lang="en-US" dirty="0"/>
              <a:t>Low delay (ns)</a:t>
            </a:r>
          </a:p>
        </p:txBody>
      </p:sp>
    </p:spTree>
    <p:extLst>
      <p:ext uri="{BB962C8B-B14F-4D97-AF65-F5344CB8AC3E}">
        <p14:creationId xmlns:p14="http://schemas.microsoft.com/office/powerpoint/2010/main" val="386362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5983561" cy="584775"/>
          </a:xfrm>
          <a:prstGeom prst="rect">
            <a:avLst/>
          </a:prstGeom>
          <a:noFill/>
        </p:spPr>
        <p:txBody>
          <a:bodyPr wrap="none" rtlCol="0">
            <a:spAutoFit/>
          </a:bodyPr>
          <a:lstStyle/>
          <a:p>
            <a:r>
              <a:rPr lang="it-IT" sz="3200" dirty="0" err="1"/>
              <a:t>SciCompiler</a:t>
            </a:r>
            <a:r>
              <a:rPr lang="it-IT" sz="3200" dirty="0"/>
              <a:t>: </a:t>
            </a:r>
            <a:r>
              <a:rPr lang="it-IT" sz="3200" dirty="0" err="1"/>
              <a:t>ip</a:t>
            </a:r>
            <a:r>
              <a:rPr lang="it-IT" sz="3200" dirty="0"/>
              <a:t> integrator software</a:t>
            </a:r>
          </a:p>
        </p:txBody>
      </p:sp>
      <p:pic>
        <p:nvPicPr>
          <p:cNvPr id="38" name="Immagine 2">
            <a:extLst>
              <a:ext uri="{FF2B5EF4-FFF2-40B4-BE49-F238E27FC236}">
                <a16:creationId xmlns:a16="http://schemas.microsoft.com/office/drawing/2014/main" id="{0F3DBECF-FC38-468D-ABBE-468146C9F350}"/>
              </a:ext>
            </a:extLst>
          </p:cNvPr>
          <p:cNvPicPr>
            <a:picLocks noChangeAspect="1"/>
          </p:cNvPicPr>
          <p:nvPr/>
        </p:nvPicPr>
        <p:blipFill>
          <a:blip r:embed="rId3"/>
          <a:stretch>
            <a:fillRect/>
          </a:stretch>
        </p:blipFill>
        <p:spPr>
          <a:xfrm>
            <a:off x="134686" y="4462154"/>
            <a:ext cx="4306958" cy="1721045"/>
          </a:xfrm>
          <a:prstGeom prst="rect">
            <a:avLst/>
          </a:prstGeom>
          <a:ln w="3810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pic>
      <p:sp>
        <p:nvSpPr>
          <p:cNvPr id="3" name="TextBox 2">
            <a:extLst>
              <a:ext uri="{FF2B5EF4-FFF2-40B4-BE49-F238E27FC236}">
                <a16:creationId xmlns:a16="http://schemas.microsoft.com/office/drawing/2014/main" id="{A8074264-1A79-482E-8C61-FF913D62A618}"/>
              </a:ext>
            </a:extLst>
          </p:cNvPr>
          <p:cNvSpPr txBox="1"/>
          <p:nvPr/>
        </p:nvSpPr>
        <p:spPr>
          <a:xfrm>
            <a:off x="3088037" y="4486408"/>
            <a:ext cx="1439177" cy="369332"/>
          </a:xfrm>
          <a:prstGeom prst="rect">
            <a:avLst/>
          </a:prstGeom>
          <a:noFill/>
        </p:spPr>
        <p:txBody>
          <a:bodyPr wrap="none" rtlCol="0">
            <a:spAutoFit/>
          </a:bodyPr>
          <a:lstStyle/>
          <a:p>
            <a:r>
              <a:rPr lang="en-US" dirty="0"/>
              <a:t>USER DESIGN</a:t>
            </a:r>
          </a:p>
        </p:txBody>
      </p:sp>
      <p:pic>
        <p:nvPicPr>
          <p:cNvPr id="9" name="Picture 8">
            <a:extLst>
              <a:ext uri="{FF2B5EF4-FFF2-40B4-BE49-F238E27FC236}">
                <a16:creationId xmlns:a16="http://schemas.microsoft.com/office/drawing/2014/main" id="{0B4379CA-AFE6-450E-B211-5415BB0F8526}"/>
              </a:ext>
            </a:extLst>
          </p:cNvPr>
          <p:cNvPicPr>
            <a:picLocks noChangeAspect="1"/>
          </p:cNvPicPr>
          <p:nvPr/>
        </p:nvPicPr>
        <p:blipFill>
          <a:blip r:embed="rId4"/>
          <a:stretch>
            <a:fillRect/>
          </a:stretch>
        </p:blipFill>
        <p:spPr>
          <a:xfrm>
            <a:off x="118063" y="900875"/>
            <a:ext cx="5961314" cy="3103760"/>
          </a:xfrm>
          <a:prstGeom prst="rect">
            <a:avLst/>
          </a:prstGeom>
        </p:spPr>
      </p:pic>
      <p:pic>
        <p:nvPicPr>
          <p:cNvPr id="11" name="Picture 10">
            <a:extLst>
              <a:ext uri="{FF2B5EF4-FFF2-40B4-BE49-F238E27FC236}">
                <a16:creationId xmlns:a16="http://schemas.microsoft.com/office/drawing/2014/main" id="{12C87A5E-5886-42C9-B927-F6B08248C00D}"/>
              </a:ext>
            </a:extLst>
          </p:cNvPr>
          <p:cNvPicPr>
            <a:picLocks noChangeAspect="1"/>
          </p:cNvPicPr>
          <p:nvPr/>
        </p:nvPicPr>
        <p:blipFill rotWithShape="1">
          <a:blip r:embed="rId5">
            <a:extLst>
              <a:ext uri="{28A0092B-C50C-407E-A947-70E740481C1C}">
                <a14:useLocalDpi xmlns:a14="http://schemas.microsoft.com/office/drawing/2010/main"/>
              </a:ext>
            </a:extLst>
          </a:blip>
          <a:srcRect b="-1"/>
          <a:stretch/>
        </p:blipFill>
        <p:spPr>
          <a:xfrm>
            <a:off x="6120700" y="942414"/>
            <a:ext cx="5961314" cy="3020681"/>
          </a:xfrm>
          <a:prstGeom prst="rect">
            <a:avLst/>
          </a:prstGeom>
        </p:spPr>
      </p:pic>
      <p:pic>
        <p:nvPicPr>
          <p:cNvPr id="4098" name="Picture 2" descr="28,962 Gear Teeth Stock Photos and Images - 123RF">
            <a:extLst>
              <a:ext uri="{FF2B5EF4-FFF2-40B4-BE49-F238E27FC236}">
                <a16:creationId xmlns:a16="http://schemas.microsoft.com/office/drawing/2014/main" id="{BE6EB02C-254C-4EE3-A4EC-350A69CBA82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773914" y="4590027"/>
            <a:ext cx="2195290" cy="149497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B47663C7-7095-47C5-A364-BDA4CBE9CFD6}"/>
              </a:ext>
            </a:extLst>
          </p:cNvPr>
          <p:cNvSpPr/>
          <p:nvPr/>
        </p:nvSpPr>
        <p:spPr>
          <a:xfrm>
            <a:off x="5742459" y="4092058"/>
            <a:ext cx="484632" cy="597587"/>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C8D1D9-7936-4C1C-88BC-8AEB37475E3E}"/>
              </a:ext>
            </a:extLst>
          </p:cNvPr>
          <p:cNvSpPr/>
          <p:nvPr/>
        </p:nvSpPr>
        <p:spPr>
          <a:xfrm>
            <a:off x="54033" y="900875"/>
            <a:ext cx="12107487" cy="31642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E8C260-267A-4E4E-8F74-454DD62B251D}"/>
              </a:ext>
            </a:extLst>
          </p:cNvPr>
          <p:cNvSpPr txBox="1"/>
          <p:nvPr/>
        </p:nvSpPr>
        <p:spPr>
          <a:xfrm>
            <a:off x="9680205" y="3671523"/>
            <a:ext cx="2393732" cy="369332"/>
          </a:xfrm>
          <a:prstGeom prst="rect">
            <a:avLst/>
          </a:prstGeom>
          <a:noFill/>
        </p:spPr>
        <p:txBody>
          <a:bodyPr wrap="none" rtlCol="0">
            <a:spAutoFit/>
          </a:bodyPr>
          <a:lstStyle/>
          <a:p>
            <a:r>
              <a:rPr lang="en-US" dirty="0"/>
              <a:t>IP – Virtual Instruments</a:t>
            </a:r>
          </a:p>
        </p:txBody>
      </p:sp>
      <p:sp>
        <p:nvSpPr>
          <p:cNvPr id="15" name="TextBox 14">
            <a:extLst>
              <a:ext uri="{FF2B5EF4-FFF2-40B4-BE49-F238E27FC236}">
                <a16:creationId xmlns:a16="http://schemas.microsoft.com/office/drawing/2014/main" id="{27E8A919-273C-44BB-98E6-DE8870CC02A8}"/>
              </a:ext>
            </a:extLst>
          </p:cNvPr>
          <p:cNvSpPr txBox="1"/>
          <p:nvPr/>
        </p:nvSpPr>
        <p:spPr>
          <a:xfrm>
            <a:off x="4908665" y="6011939"/>
            <a:ext cx="1771639" cy="369332"/>
          </a:xfrm>
          <a:prstGeom prst="rect">
            <a:avLst/>
          </a:prstGeom>
          <a:noFill/>
        </p:spPr>
        <p:txBody>
          <a:bodyPr wrap="none" rtlCol="0">
            <a:spAutoFit/>
          </a:bodyPr>
          <a:lstStyle/>
          <a:p>
            <a:r>
              <a:rPr lang="en-US" dirty="0"/>
              <a:t>BUILDER ENGINE</a:t>
            </a:r>
          </a:p>
        </p:txBody>
      </p:sp>
      <p:sp>
        <p:nvSpPr>
          <p:cNvPr id="52" name="Arrow: Down 51">
            <a:extLst>
              <a:ext uri="{FF2B5EF4-FFF2-40B4-BE49-F238E27FC236}">
                <a16:creationId xmlns:a16="http://schemas.microsoft.com/office/drawing/2014/main" id="{BB30FB0D-9D79-47F2-ABBC-2C93D7AEB144}"/>
              </a:ext>
            </a:extLst>
          </p:cNvPr>
          <p:cNvSpPr/>
          <p:nvPr/>
        </p:nvSpPr>
        <p:spPr>
          <a:xfrm rot="16200000">
            <a:off x="4531598" y="4961695"/>
            <a:ext cx="484632" cy="597587"/>
          </a:xfrm>
          <a:prstGeom prst="down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HDL Binary Counter : r/FPGA">
            <a:extLst>
              <a:ext uri="{FF2B5EF4-FFF2-40B4-BE49-F238E27FC236}">
                <a16:creationId xmlns:a16="http://schemas.microsoft.com/office/drawing/2014/main" id="{B2F76609-0A65-490A-8CC4-F4CC14F44B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97584" y="4516431"/>
            <a:ext cx="2497361" cy="1630547"/>
          </a:xfrm>
          <a:prstGeom prst="rect">
            <a:avLst/>
          </a:prstGeom>
          <a:noFill/>
          <a:extLst>
            <a:ext uri="{909E8E84-426E-40DD-AFC4-6F175D3DCCD1}">
              <a14:hiddenFill xmlns:a14="http://schemas.microsoft.com/office/drawing/2010/main">
                <a:solidFill>
                  <a:srgbClr val="FFFFFF"/>
                </a:solidFill>
              </a14:hiddenFill>
            </a:ext>
          </a:extLst>
        </p:spPr>
      </p:pic>
      <p:sp>
        <p:nvSpPr>
          <p:cNvPr id="54" name="Arrow: Down 53">
            <a:extLst>
              <a:ext uri="{FF2B5EF4-FFF2-40B4-BE49-F238E27FC236}">
                <a16:creationId xmlns:a16="http://schemas.microsoft.com/office/drawing/2014/main" id="{B1543DD8-6B65-4CCE-9864-A119D7B30A74}"/>
              </a:ext>
            </a:extLst>
          </p:cNvPr>
          <p:cNvSpPr/>
          <p:nvPr/>
        </p:nvSpPr>
        <p:spPr>
          <a:xfrm rot="16200000">
            <a:off x="6908253" y="5038718"/>
            <a:ext cx="484632" cy="597587"/>
          </a:xfrm>
          <a:prstGeom prst="downArrow">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ow to Convert From Decimal to Binary : 8 Steps (with Pictures) -  Instructables">
            <a:extLst>
              <a:ext uri="{FF2B5EF4-FFF2-40B4-BE49-F238E27FC236}">
                <a16:creationId xmlns:a16="http://schemas.microsoft.com/office/drawing/2014/main" id="{90C1375D-6EB6-4B9D-809C-BCDEB6C4E0C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238088" y="4535319"/>
            <a:ext cx="1655091" cy="12051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XILINX XCKU035-1FBVA900C">
            <a:extLst>
              <a:ext uri="{FF2B5EF4-FFF2-40B4-BE49-F238E27FC236}">
                <a16:creationId xmlns:a16="http://schemas.microsoft.com/office/drawing/2014/main" id="{BB8C0F6B-0BF7-4676-9A91-DD54A4FED2D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500" b="90000" l="7113" r="93724">
                        <a14:foregroundMark x1="88285" y1="40500" x2="91213" y2="24000"/>
                        <a14:foregroundMark x1="94142" y1="24500" x2="94142" y2="24000"/>
                        <a14:foregroundMark x1="33473" y1="11500" x2="35146" y2="7500"/>
                        <a14:foregroundMark x1="7113" y1="65000" x2="8787" y2="58500"/>
                      </a14:backgroundRemoval>
                    </a14:imgEffect>
                  </a14:imgLayer>
                </a14:imgProps>
              </a:ext>
              <a:ext uri="{28A0092B-C50C-407E-A947-70E740481C1C}">
                <a14:useLocalDpi xmlns:a14="http://schemas.microsoft.com/office/drawing/2010/main"/>
              </a:ext>
            </a:extLst>
          </a:blip>
          <a:srcRect/>
          <a:stretch>
            <a:fillRect/>
          </a:stretch>
        </p:blipFill>
        <p:spPr bwMode="auto">
          <a:xfrm>
            <a:off x="10547125" y="5331705"/>
            <a:ext cx="1344358" cy="112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4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4ABC9F-C1B0-741F-991B-4A0928B0C382}"/>
              </a:ext>
            </a:extLst>
          </p:cNvPr>
          <p:cNvGrpSpPr/>
          <p:nvPr/>
        </p:nvGrpSpPr>
        <p:grpSpPr>
          <a:xfrm>
            <a:off x="2403966" y="62345"/>
            <a:ext cx="6920346" cy="6393460"/>
            <a:chOff x="3151094" y="484094"/>
            <a:chExt cx="5889813" cy="5889812"/>
          </a:xfrm>
        </p:grpSpPr>
        <p:grpSp>
          <p:nvGrpSpPr>
            <p:cNvPr id="9" name="Group 8">
              <a:extLst>
                <a:ext uri="{FF2B5EF4-FFF2-40B4-BE49-F238E27FC236}">
                  <a16:creationId xmlns:a16="http://schemas.microsoft.com/office/drawing/2014/main" id="{34359E14-EA67-E9C1-DE38-338FC8E84FCA}"/>
                </a:ext>
              </a:extLst>
            </p:cNvPr>
            <p:cNvGrpSpPr/>
            <p:nvPr/>
          </p:nvGrpSpPr>
          <p:grpSpPr>
            <a:xfrm>
              <a:off x="3151094" y="484094"/>
              <a:ext cx="5889813" cy="5889812"/>
              <a:chOff x="2978552" y="311553"/>
              <a:chExt cx="6234896" cy="6234895"/>
            </a:xfrm>
          </p:grpSpPr>
          <p:grpSp>
            <p:nvGrpSpPr>
              <p:cNvPr id="45" name="Group 44">
                <a:extLst>
                  <a:ext uri="{FF2B5EF4-FFF2-40B4-BE49-F238E27FC236}">
                    <a16:creationId xmlns:a16="http://schemas.microsoft.com/office/drawing/2014/main" id="{154D3BA3-815E-FE58-CD74-7C08DFEDBED6}"/>
                  </a:ext>
                </a:extLst>
              </p:cNvPr>
              <p:cNvGrpSpPr/>
              <p:nvPr/>
            </p:nvGrpSpPr>
            <p:grpSpPr>
              <a:xfrm>
                <a:off x="2978552" y="311553"/>
                <a:ext cx="6234896" cy="6234895"/>
                <a:chOff x="2978552" y="311553"/>
                <a:chExt cx="6234896" cy="6234895"/>
              </a:xfrm>
            </p:grpSpPr>
            <p:sp>
              <p:nvSpPr>
                <p:cNvPr id="47" name="Freeform 51">
                  <a:extLst>
                    <a:ext uri="{FF2B5EF4-FFF2-40B4-BE49-F238E27FC236}">
                      <a16:creationId xmlns:a16="http://schemas.microsoft.com/office/drawing/2014/main" id="{8263CF53-F4C3-0A3D-F252-A4695FE02FB2}"/>
                    </a:ext>
                  </a:extLst>
                </p:cNvPr>
                <p:cNvSpPr/>
                <p:nvPr/>
              </p:nvSpPr>
              <p:spPr>
                <a:xfrm>
                  <a:off x="4294630" y="311553"/>
                  <a:ext cx="1800585" cy="3116661"/>
                </a:xfrm>
                <a:custGeom>
                  <a:avLst/>
                  <a:gdLst>
                    <a:gd name="connsiteX0" fmla="*/ 1800585 w 1800585"/>
                    <a:gd name="connsiteY0" fmla="*/ 0 h 3116661"/>
                    <a:gd name="connsiteX1" fmla="*/ 1800585 w 1800585"/>
                    <a:gd name="connsiteY1" fmla="*/ 1315291 h 3116661"/>
                    <a:gd name="connsiteX2" fmla="*/ 1800584 w 1800585"/>
                    <a:gd name="connsiteY2" fmla="*/ 1315291 h 3116661"/>
                    <a:gd name="connsiteX3" fmla="*/ 1800584 w 1800585"/>
                    <a:gd name="connsiteY3" fmla="*/ 3116661 h 3116661"/>
                    <a:gd name="connsiteX4" fmla="*/ 0 w 1800585"/>
                    <a:gd name="connsiteY4" fmla="*/ 1316078 h 3116661"/>
                    <a:gd name="connsiteX5" fmla="*/ 845 w 1800585"/>
                    <a:gd name="connsiteY5" fmla="*/ 1315291 h 3116661"/>
                    <a:gd name="connsiteX6" fmla="*/ 0 w 1800585"/>
                    <a:gd name="connsiteY6" fmla="*/ 1315291 h 3116661"/>
                    <a:gd name="connsiteX7" fmla="*/ 10093 w 1800585"/>
                    <a:gd name="connsiteY7" fmla="*/ 1258072 h 3116661"/>
                    <a:gd name="connsiteX8" fmla="*/ 1699804 w 1800585"/>
                    <a:gd name="connsiteY8" fmla="*/ 4126 h 3116661"/>
                    <a:gd name="connsiteX9" fmla="*/ 1800585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800585" y="0"/>
                      </a:moveTo>
                      <a:lnTo>
                        <a:pt x="1800585" y="1315291"/>
                      </a:lnTo>
                      <a:lnTo>
                        <a:pt x="1800584" y="1315291"/>
                      </a:lnTo>
                      <a:lnTo>
                        <a:pt x="1800584" y="3116661"/>
                      </a:lnTo>
                      <a:lnTo>
                        <a:pt x="0" y="1316078"/>
                      </a:lnTo>
                      <a:lnTo>
                        <a:pt x="845" y="1315291"/>
                      </a:lnTo>
                      <a:lnTo>
                        <a:pt x="0" y="1315291"/>
                      </a:lnTo>
                      <a:lnTo>
                        <a:pt x="10093" y="1258072"/>
                      </a:lnTo>
                      <a:cubicBezTo>
                        <a:pt x="167977" y="590145"/>
                        <a:pt x="852467" y="73877"/>
                        <a:pt x="1699804" y="4126"/>
                      </a:cubicBezTo>
                      <a:lnTo>
                        <a:pt x="1800585" y="0"/>
                      </a:lnTo>
                      <a:close/>
                    </a:path>
                  </a:pathLst>
                </a:cu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8" name="Freeform 50">
                  <a:extLst>
                    <a:ext uri="{FF2B5EF4-FFF2-40B4-BE49-F238E27FC236}">
                      <a16:creationId xmlns:a16="http://schemas.microsoft.com/office/drawing/2014/main" id="{6963E6E5-345C-7418-EDDF-F0A55CEB0E60}"/>
                    </a:ext>
                  </a:extLst>
                </p:cNvPr>
                <p:cNvSpPr/>
                <p:nvPr/>
              </p:nvSpPr>
              <p:spPr>
                <a:xfrm>
                  <a:off x="6096000" y="641526"/>
                  <a:ext cx="2203814" cy="2786362"/>
                </a:xfrm>
                <a:custGeom>
                  <a:avLst/>
                  <a:gdLst>
                    <a:gd name="connsiteX0" fmla="*/ 792374 w 2203814"/>
                    <a:gd name="connsiteY0" fmla="*/ 100 h 2786362"/>
                    <a:gd name="connsiteX1" fmla="*/ 2129633 w 2203814"/>
                    <a:gd name="connsiteY1" fmla="*/ 514204 h 2786362"/>
                    <a:gd name="connsiteX2" fmla="*/ 2203814 w 2203814"/>
                    <a:gd name="connsiteY2" fmla="*/ 582550 h 2786362"/>
                    <a:gd name="connsiteX3" fmla="*/ 1273763 w 2203814"/>
                    <a:gd name="connsiteY3" fmla="*/ 1512602 h 2786362"/>
                    <a:gd name="connsiteX4" fmla="*/ 1273762 w 2203814"/>
                    <a:gd name="connsiteY4" fmla="*/ 1512601 h 2786362"/>
                    <a:gd name="connsiteX5" fmla="*/ 1 w 2203814"/>
                    <a:gd name="connsiteY5" fmla="*/ 2786362 h 2786362"/>
                    <a:gd name="connsiteX6" fmla="*/ 0 w 2203814"/>
                    <a:gd name="connsiteY6" fmla="*/ 239952 h 2786362"/>
                    <a:gd name="connsiteX7" fmla="*/ 1154 w 2203814"/>
                    <a:gd name="connsiteY7" fmla="*/ 239993 h 2786362"/>
                    <a:gd name="connsiteX8" fmla="*/ 557 w 2203814"/>
                    <a:gd name="connsiteY8" fmla="*/ 239396 h 2786362"/>
                    <a:gd name="connsiteX9" fmla="*/ 48153 w 2203814"/>
                    <a:gd name="connsiteY9" fmla="*/ 206073 h 2786362"/>
                    <a:gd name="connsiteX10" fmla="*/ 792374 w 2203814"/>
                    <a:gd name="connsiteY10" fmla="*/ 100 h 27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814" h="2786362">
                      <a:moveTo>
                        <a:pt x="792374" y="100"/>
                      </a:moveTo>
                      <a:cubicBezTo>
                        <a:pt x="1240681" y="-4777"/>
                        <a:pt x="1724334" y="170557"/>
                        <a:pt x="2129633" y="514204"/>
                      </a:cubicBezTo>
                      <a:lnTo>
                        <a:pt x="2203814" y="582550"/>
                      </a:lnTo>
                      <a:lnTo>
                        <a:pt x="1273763" y="1512602"/>
                      </a:lnTo>
                      <a:lnTo>
                        <a:pt x="1273762" y="1512601"/>
                      </a:lnTo>
                      <a:lnTo>
                        <a:pt x="1" y="2786362"/>
                      </a:lnTo>
                      <a:lnTo>
                        <a:pt x="0" y="239952"/>
                      </a:lnTo>
                      <a:lnTo>
                        <a:pt x="1154" y="239993"/>
                      </a:lnTo>
                      <a:lnTo>
                        <a:pt x="557" y="239396"/>
                      </a:lnTo>
                      <a:lnTo>
                        <a:pt x="48153" y="206073"/>
                      </a:lnTo>
                      <a:cubicBezTo>
                        <a:pt x="267130" y="70827"/>
                        <a:pt x="523389" y="3026"/>
                        <a:pt x="792374" y="100"/>
                      </a:cubicBezTo>
                      <a:close/>
                    </a:path>
                  </a:pathLst>
                </a:cu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49" name="Freeform 49">
                  <a:extLst>
                    <a:ext uri="{FF2B5EF4-FFF2-40B4-BE49-F238E27FC236}">
                      <a16:creationId xmlns:a16="http://schemas.microsoft.com/office/drawing/2014/main" id="{DD41D88D-FFD7-2190-44CD-4048E4C0521C}"/>
                    </a:ext>
                  </a:extLst>
                </p:cNvPr>
                <p:cNvSpPr/>
                <p:nvPr/>
              </p:nvSpPr>
              <p:spPr>
                <a:xfrm>
                  <a:off x="3308527" y="1225187"/>
                  <a:ext cx="2786362" cy="2203813"/>
                </a:xfrm>
                <a:custGeom>
                  <a:avLst/>
                  <a:gdLst>
                    <a:gd name="connsiteX0" fmla="*/ 582550 w 2786362"/>
                    <a:gd name="connsiteY0" fmla="*/ 0 h 2203813"/>
                    <a:gd name="connsiteX1" fmla="*/ 1512602 w 2786362"/>
                    <a:gd name="connsiteY1" fmla="*/ 930051 h 2203813"/>
                    <a:gd name="connsiteX2" fmla="*/ 1512601 w 2786362"/>
                    <a:gd name="connsiteY2" fmla="*/ 930051 h 2203813"/>
                    <a:gd name="connsiteX3" fmla="*/ 2786362 w 2786362"/>
                    <a:gd name="connsiteY3" fmla="*/ 2203812 h 2203813"/>
                    <a:gd name="connsiteX4" fmla="*/ 239952 w 2786362"/>
                    <a:gd name="connsiteY4" fmla="*/ 2203813 h 2203813"/>
                    <a:gd name="connsiteX5" fmla="*/ 239993 w 2786362"/>
                    <a:gd name="connsiteY5" fmla="*/ 2202659 h 2203813"/>
                    <a:gd name="connsiteX6" fmla="*/ 239396 w 2786362"/>
                    <a:gd name="connsiteY6" fmla="*/ 2203257 h 2203813"/>
                    <a:gd name="connsiteX7" fmla="*/ 206073 w 2786362"/>
                    <a:gd name="connsiteY7" fmla="*/ 2155660 h 2203813"/>
                    <a:gd name="connsiteX8" fmla="*/ 514205 w 2786362"/>
                    <a:gd name="connsiteY8" fmla="*/ 74180 h 2203813"/>
                    <a:gd name="connsiteX9" fmla="*/ 582550 w 2786362"/>
                    <a:gd name="connsiteY9" fmla="*/ 0 h 22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2" h="2203813">
                      <a:moveTo>
                        <a:pt x="582550" y="0"/>
                      </a:moveTo>
                      <a:lnTo>
                        <a:pt x="1512602" y="930051"/>
                      </a:lnTo>
                      <a:lnTo>
                        <a:pt x="1512601" y="930051"/>
                      </a:lnTo>
                      <a:lnTo>
                        <a:pt x="2786362" y="2203812"/>
                      </a:lnTo>
                      <a:lnTo>
                        <a:pt x="239952" y="2203813"/>
                      </a:lnTo>
                      <a:lnTo>
                        <a:pt x="239993" y="2202659"/>
                      </a:lnTo>
                      <a:lnTo>
                        <a:pt x="239396" y="2203257"/>
                      </a:lnTo>
                      <a:lnTo>
                        <a:pt x="206073" y="2155660"/>
                      </a:lnTo>
                      <a:cubicBezTo>
                        <a:pt x="-154583" y="1571724"/>
                        <a:pt x="-35632" y="722660"/>
                        <a:pt x="514205" y="74180"/>
                      </a:cubicBezTo>
                      <a:lnTo>
                        <a:pt x="582550" y="0"/>
                      </a:lnTo>
                      <a:close/>
                    </a:path>
                  </a:pathLst>
                </a:custGeom>
                <a:solidFill>
                  <a:srgbClr val="3A434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0" name="Freeform 48">
                  <a:extLst>
                    <a:ext uri="{FF2B5EF4-FFF2-40B4-BE49-F238E27FC236}">
                      <a16:creationId xmlns:a16="http://schemas.microsoft.com/office/drawing/2014/main" id="{9929EBAB-21F7-88A0-80EF-C0BD03C2ECAB}"/>
                    </a:ext>
                  </a:extLst>
                </p:cNvPr>
                <p:cNvSpPr/>
                <p:nvPr/>
              </p:nvSpPr>
              <p:spPr>
                <a:xfrm>
                  <a:off x="6096787" y="1627630"/>
                  <a:ext cx="3116661" cy="1800585"/>
                </a:xfrm>
                <a:custGeom>
                  <a:avLst/>
                  <a:gdLst>
                    <a:gd name="connsiteX0" fmla="*/ 1800583 w 3116661"/>
                    <a:gd name="connsiteY0" fmla="*/ 0 h 1800585"/>
                    <a:gd name="connsiteX1" fmla="*/ 1801370 w 3116661"/>
                    <a:gd name="connsiteY1" fmla="*/ 845 h 1800585"/>
                    <a:gd name="connsiteX2" fmla="*/ 1801370 w 3116661"/>
                    <a:gd name="connsiteY2" fmla="*/ 0 h 1800585"/>
                    <a:gd name="connsiteX3" fmla="*/ 1858589 w 3116661"/>
                    <a:gd name="connsiteY3" fmla="*/ 10093 h 1800585"/>
                    <a:gd name="connsiteX4" fmla="*/ 3112535 w 3116661"/>
                    <a:gd name="connsiteY4" fmla="*/ 1699804 h 1800585"/>
                    <a:gd name="connsiteX5" fmla="*/ 3116661 w 3116661"/>
                    <a:gd name="connsiteY5" fmla="*/ 1800585 h 1800585"/>
                    <a:gd name="connsiteX6" fmla="*/ 1801370 w 3116661"/>
                    <a:gd name="connsiteY6" fmla="*/ 1800585 h 1800585"/>
                    <a:gd name="connsiteX7" fmla="*/ 1801370 w 3116661"/>
                    <a:gd name="connsiteY7" fmla="*/ 1800584 h 1800585"/>
                    <a:gd name="connsiteX8" fmla="*/ 0 w 3116661"/>
                    <a:gd name="connsiteY8" fmla="*/ 1800584 h 1800585"/>
                    <a:gd name="connsiteX9" fmla="*/ 1800583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1800583" y="0"/>
                      </a:moveTo>
                      <a:lnTo>
                        <a:pt x="1801370" y="845"/>
                      </a:lnTo>
                      <a:lnTo>
                        <a:pt x="1801370" y="0"/>
                      </a:lnTo>
                      <a:lnTo>
                        <a:pt x="1858589" y="10093"/>
                      </a:lnTo>
                      <a:cubicBezTo>
                        <a:pt x="2526516" y="167976"/>
                        <a:pt x="3042784" y="852466"/>
                        <a:pt x="3112535" y="1699804"/>
                      </a:cubicBezTo>
                      <a:lnTo>
                        <a:pt x="3116661" y="1800585"/>
                      </a:lnTo>
                      <a:lnTo>
                        <a:pt x="1801370" y="1800585"/>
                      </a:lnTo>
                      <a:lnTo>
                        <a:pt x="1801370" y="1800584"/>
                      </a:lnTo>
                      <a:lnTo>
                        <a:pt x="0" y="1800584"/>
                      </a:lnTo>
                      <a:lnTo>
                        <a:pt x="1800583" y="0"/>
                      </a:lnTo>
                      <a:close/>
                    </a:path>
                  </a:pathLst>
                </a:custGeom>
                <a:solidFill>
                  <a:schemeClr val="accent3"/>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1" name="Freeform 47">
                  <a:extLst>
                    <a:ext uri="{FF2B5EF4-FFF2-40B4-BE49-F238E27FC236}">
                      <a16:creationId xmlns:a16="http://schemas.microsoft.com/office/drawing/2014/main" id="{704508A3-2839-6139-548B-D6F6A0E22EE3}"/>
                    </a:ext>
                  </a:extLst>
                </p:cNvPr>
                <p:cNvSpPr/>
                <p:nvPr/>
              </p:nvSpPr>
              <p:spPr>
                <a:xfrm>
                  <a:off x="6097111" y="3428999"/>
                  <a:ext cx="2786361" cy="2203814"/>
                </a:xfrm>
                <a:custGeom>
                  <a:avLst/>
                  <a:gdLst>
                    <a:gd name="connsiteX0" fmla="*/ 2546410 w 2786361"/>
                    <a:gd name="connsiteY0" fmla="*/ 0 h 2203814"/>
                    <a:gd name="connsiteX1" fmla="*/ 2546369 w 2786361"/>
                    <a:gd name="connsiteY1" fmla="*/ 1154 h 2203814"/>
                    <a:gd name="connsiteX2" fmla="*/ 2546966 w 2786361"/>
                    <a:gd name="connsiteY2" fmla="*/ 557 h 2203814"/>
                    <a:gd name="connsiteX3" fmla="*/ 2580289 w 2786361"/>
                    <a:gd name="connsiteY3" fmla="*/ 48153 h 2203814"/>
                    <a:gd name="connsiteX4" fmla="*/ 2272158 w 2786361"/>
                    <a:gd name="connsiteY4" fmla="*/ 2129633 h 2203814"/>
                    <a:gd name="connsiteX5" fmla="*/ 2203812 w 2786361"/>
                    <a:gd name="connsiteY5" fmla="*/ 2203814 h 2203814"/>
                    <a:gd name="connsiteX6" fmla="*/ 1273761 w 2786361"/>
                    <a:gd name="connsiteY6" fmla="*/ 1273763 h 2203814"/>
                    <a:gd name="connsiteX7" fmla="*/ 1273762 w 2786361"/>
                    <a:gd name="connsiteY7" fmla="*/ 1273762 h 2203814"/>
                    <a:gd name="connsiteX8" fmla="*/ 0 w 2786361"/>
                    <a:gd name="connsiteY8" fmla="*/ 1 h 2203814"/>
                    <a:gd name="connsiteX9" fmla="*/ 2546410 w 2786361"/>
                    <a:gd name="connsiteY9" fmla="*/ 0 h 22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361" h="2203814">
                      <a:moveTo>
                        <a:pt x="2546410" y="0"/>
                      </a:moveTo>
                      <a:lnTo>
                        <a:pt x="2546369" y="1154"/>
                      </a:lnTo>
                      <a:lnTo>
                        <a:pt x="2546966" y="557"/>
                      </a:lnTo>
                      <a:lnTo>
                        <a:pt x="2580289" y="48153"/>
                      </a:lnTo>
                      <a:cubicBezTo>
                        <a:pt x="2940945" y="632089"/>
                        <a:pt x="2821994" y="1481154"/>
                        <a:pt x="2272158" y="2129633"/>
                      </a:cubicBezTo>
                      <a:lnTo>
                        <a:pt x="2203812" y="2203814"/>
                      </a:lnTo>
                      <a:lnTo>
                        <a:pt x="1273761" y="1273763"/>
                      </a:lnTo>
                      <a:lnTo>
                        <a:pt x="1273762" y="1273762"/>
                      </a:lnTo>
                      <a:lnTo>
                        <a:pt x="0" y="1"/>
                      </a:lnTo>
                      <a:lnTo>
                        <a:pt x="2546410" y="0"/>
                      </a:lnTo>
                      <a:close/>
                    </a:path>
                  </a:pathLst>
                </a:cu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2" name="Freeform 46">
                  <a:extLst>
                    <a:ext uri="{FF2B5EF4-FFF2-40B4-BE49-F238E27FC236}">
                      <a16:creationId xmlns:a16="http://schemas.microsoft.com/office/drawing/2014/main" id="{8CB6BD84-C8EE-6592-ADCE-8EE158920B01}"/>
                    </a:ext>
                  </a:extLst>
                </p:cNvPr>
                <p:cNvSpPr/>
                <p:nvPr/>
              </p:nvSpPr>
              <p:spPr>
                <a:xfrm>
                  <a:off x="2978552" y="3429784"/>
                  <a:ext cx="3116661" cy="1800585"/>
                </a:xfrm>
                <a:custGeom>
                  <a:avLst/>
                  <a:gdLst>
                    <a:gd name="connsiteX0" fmla="*/ 0 w 3116661"/>
                    <a:gd name="connsiteY0" fmla="*/ 0 h 1800585"/>
                    <a:gd name="connsiteX1" fmla="*/ 1315291 w 3116661"/>
                    <a:gd name="connsiteY1" fmla="*/ 0 h 1800585"/>
                    <a:gd name="connsiteX2" fmla="*/ 1315291 w 3116661"/>
                    <a:gd name="connsiteY2" fmla="*/ 1 h 1800585"/>
                    <a:gd name="connsiteX3" fmla="*/ 3116661 w 3116661"/>
                    <a:gd name="connsiteY3" fmla="*/ 1 h 1800585"/>
                    <a:gd name="connsiteX4" fmla="*/ 1316078 w 3116661"/>
                    <a:gd name="connsiteY4" fmla="*/ 1800585 h 1800585"/>
                    <a:gd name="connsiteX5" fmla="*/ 1315291 w 3116661"/>
                    <a:gd name="connsiteY5" fmla="*/ 1799740 h 1800585"/>
                    <a:gd name="connsiteX6" fmla="*/ 1315291 w 3116661"/>
                    <a:gd name="connsiteY6" fmla="*/ 1800585 h 1800585"/>
                    <a:gd name="connsiteX7" fmla="*/ 1258072 w 3116661"/>
                    <a:gd name="connsiteY7" fmla="*/ 1790492 h 1800585"/>
                    <a:gd name="connsiteX8" fmla="*/ 4126 w 3116661"/>
                    <a:gd name="connsiteY8" fmla="*/ 100782 h 1800585"/>
                    <a:gd name="connsiteX9" fmla="*/ 0 w 3116661"/>
                    <a:gd name="connsiteY9" fmla="*/ 0 h 18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661" h="1800585">
                      <a:moveTo>
                        <a:pt x="0" y="0"/>
                      </a:moveTo>
                      <a:lnTo>
                        <a:pt x="1315291" y="0"/>
                      </a:lnTo>
                      <a:lnTo>
                        <a:pt x="1315291" y="1"/>
                      </a:lnTo>
                      <a:lnTo>
                        <a:pt x="3116661" y="1"/>
                      </a:lnTo>
                      <a:lnTo>
                        <a:pt x="1316078" y="1800585"/>
                      </a:lnTo>
                      <a:lnTo>
                        <a:pt x="1315291" y="1799740"/>
                      </a:lnTo>
                      <a:lnTo>
                        <a:pt x="1315291" y="1800585"/>
                      </a:lnTo>
                      <a:lnTo>
                        <a:pt x="1258072" y="1790492"/>
                      </a:lnTo>
                      <a:cubicBezTo>
                        <a:pt x="590145" y="1632609"/>
                        <a:pt x="73877" y="948119"/>
                        <a:pt x="4126" y="100782"/>
                      </a:cubicBezTo>
                      <a:lnTo>
                        <a:pt x="0" y="0"/>
                      </a:lnTo>
                      <a:close/>
                    </a:path>
                  </a:pathLst>
                </a:custGeom>
                <a:solidFill>
                  <a:srgbClr val="15B58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3" name="Freeform 45">
                  <a:extLst>
                    <a:ext uri="{FF2B5EF4-FFF2-40B4-BE49-F238E27FC236}">
                      <a16:creationId xmlns:a16="http://schemas.microsoft.com/office/drawing/2014/main" id="{2B6CB43C-4824-4DFB-8FAA-0C9E86098A8E}"/>
                    </a:ext>
                  </a:extLst>
                </p:cNvPr>
                <p:cNvSpPr/>
                <p:nvPr/>
              </p:nvSpPr>
              <p:spPr>
                <a:xfrm>
                  <a:off x="6096785" y="3429787"/>
                  <a:ext cx="1800585" cy="3116661"/>
                </a:xfrm>
                <a:custGeom>
                  <a:avLst/>
                  <a:gdLst>
                    <a:gd name="connsiteX0" fmla="*/ 1 w 1800585"/>
                    <a:gd name="connsiteY0" fmla="*/ 0 h 3116661"/>
                    <a:gd name="connsiteX1" fmla="*/ 1800585 w 1800585"/>
                    <a:gd name="connsiteY1" fmla="*/ 1800583 h 3116661"/>
                    <a:gd name="connsiteX2" fmla="*/ 1799740 w 1800585"/>
                    <a:gd name="connsiteY2" fmla="*/ 1801370 h 3116661"/>
                    <a:gd name="connsiteX3" fmla="*/ 1800585 w 1800585"/>
                    <a:gd name="connsiteY3" fmla="*/ 1801370 h 3116661"/>
                    <a:gd name="connsiteX4" fmla="*/ 1790492 w 1800585"/>
                    <a:gd name="connsiteY4" fmla="*/ 1858589 h 3116661"/>
                    <a:gd name="connsiteX5" fmla="*/ 100782 w 1800585"/>
                    <a:gd name="connsiteY5" fmla="*/ 3112535 h 3116661"/>
                    <a:gd name="connsiteX6" fmla="*/ 0 w 1800585"/>
                    <a:gd name="connsiteY6" fmla="*/ 3116661 h 3116661"/>
                    <a:gd name="connsiteX7" fmla="*/ 0 w 1800585"/>
                    <a:gd name="connsiteY7" fmla="*/ 1801370 h 3116661"/>
                    <a:gd name="connsiteX8" fmla="*/ 1 w 1800585"/>
                    <a:gd name="connsiteY8" fmla="*/ 1801370 h 3116661"/>
                    <a:gd name="connsiteX9" fmla="*/ 1 w 1800585"/>
                    <a:gd name="connsiteY9" fmla="*/ 0 h 31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585" h="3116661">
                      <a:moveTo>
                        <a:pt x="1" y="0"/>
                      </a:moveTo>
                      <a:lnTo>
                        <a:pt x="1800585" y="1800583"/>
                      </a:lnTo>
                      <a:lnTo>
                        <a:pt x="1799740" y="1801370"/>
                      </a:lnTo>
                      <a:lnTo>
                        <a:pt x="1800585" y="1801370"/>
                      </a:lnTo>
                      <a:lnTo>
                        <a:pt x="1790492" y="1858589"/>
                      </a:lnTo>
                      <a:cubicBezTo>
                        <a:pt x="1632609" y="2526516"/>
                        <a:pt x="948119" y="3042784"/>
                        <a:pt x="100782" y="3112535"/>
                      </a:cubicBezTo>
                      <a:lnTo>
                        <a:pt x="0" y="3116661"/>
                      </a:lnTo>
                      <a:lnTo>
                        <a:pt x="0" y="1801370"/>
                      </a:lnTo>
                      <a:lnTo>
                        <a:pt x="1" y="1801370"/>
                      </a:lnTo>
                      <a:lnTo>
                        <a:pt x="1" y="0"/>
                      </a:lnTo>
                      <a:close/>
                    </a:path>
                  </a:pathLst>
                </a:custGeom>
                <a:solidFill>
                  <a:schemeClr val="accent5"/>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sp>
              <p:nvSpPr>
                <p:cNvPr id="54" name="Freeform 44">
                  <a:extLst>
                    <a:ext uri="{FF2B5EF4-FFF2-40B4-BE49-F238E27FC236}">
                      <a16:creationId xmlns:a16="http://schemas.microsoft.com/office/drawing/2014/main" id="{3DCEA256-6074-4154-70CE-B5855C3A2B99}"/>
                    </a:ext>
                  </a:extLst>
                </p:cNvPr>
                <p:cNvSpPr/>
                <p:nvPr/>
              </p:nvSpPr>
              <p:spPr>
                <a:xfrm>
                  <a:off x="3892187" y="3430111"/>
                  <a:ext cx="2203813" cy="2786361"/>
                </a:xfrm>
                <a:custGeom>
                  <a:avLst/>
                  <a:gdLst>
                    <a:gd name="connsiteX0" fmla="*/ 2203813 w 2203813"/>
                    <a:gd name="connsiteY0" fmla="*/ 0 h 2786361"/>
                    <a:gd name="connsiteX1" fmla="*/ 2203813 w 2203813"/>
                    <a:gd name="connsiteY1" fmla="*/ 2546410 h 2786361"/>
                    <a:gd name="connsiteX2" fmla="*/ 2202659 w 2203813"/>
                    <a:gd name="connsiteY2" fmla="*/ 2546369 h 2786361"/>
                    <a:gd name="connsiteX3" fmla="*/ 2203257 w 2203813"/>
                    <a:gd name="connsiteY3" fmla="*/ 2546967 h 2786361"/>
                    <a:gd name="connsiteX4" fmla="*/ 2155660 w 2203813"/>
                    <a:gd name="connsiteY4" fmla="*/ 2580289 h 2786361"/>
                    <a:gd name="connsiteX5" fmla="*/ 74180 w 2203813"/>
                    <a:gd name="connsiteY5" fmla="*/ 2272158 h 2786361"/>
                    <a:gd name="connsiteX6" fmla="*/ 0 w 2203813"/>
                    <a:gd name="connsiteY6" fmla="*/ 2203812 h 2786361"/>
                    <a:gd name="connsiteX7" fmla="*/ 930051 w 2203813"/>
                    <a:gd name="connsiteY7" fmla="*/ 1273761 h 2786361"/>
                    <a:gd name="connsiteX8" fmla="*/ 930051 w 2203813"/>
                    <a:gd name="connsiteY8" fmla="*/ 1273762 h 2786361"/>
                    <a:gd name="connsiteX9" fmla="*/ 2203813 w 2203813"/>
                    <a:gd name="connsiteY9" fmla="*/ 0 h 27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813" h="2786361">
                      <a:moveTo>
                        <a:pt x="2203813" y="0"/>
                      </a:moveTo>
                      <a:lnTo>
                        <a:pt x="2203813" y="2546410"/>
                      </a:lnTo>
                      <a:lnTo>
                        <a:pt x="2202659" y="2546369"/>
                      </a:lnTo>
                      <a:lnTo>
                        <a:pt x="2203257" y="2546967"/>
                      </a:lnTo>
                      <a:lnTo>
                        <a:pt x="2155660" y="2580289"/>
                      </a:lnTo>
                      <a:cubicBezTo>
                        <a:pt x="1571724" y="2940945"/>
                        <a:pt x="722660" y="2821994"/>
                        <a:pt x="74180" y="2272158"/>
                      </a:cubicBezTo>
                      <a:lnTo>
                        <a:pt x="0" y="2203812"/>
                      </a:lnTo>
                      <a:lnTo>
                        <a:pt x="930051" y="1273761"/>
                      </a:lnTo>
                      <a:lnTo>
                        <a:pt x="930051" y="1273762"/>
                      </a:lnTo>
                      <a:lnTo>
                        <a:pt x="2203813" y="0"/>
                      </a:lnTo>
                      <a:close/>
                    </a:path>
                  </a:pathLst>
                </a:custGeom>
                <a:solidFill>
                  <a:schemeClr val="accent6"/>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46" name="Oval 45">
                <a:extLst>
                  <a:ext uri="{FF2B5EF4-FFF2-40B4-BE49-F238E27FC236}">
                    <a16:creationId xmlns:a16="http://schemas.microsoft.com/office/drawing/2014/main" id="{77782DAA-21D2-BEB2-6125-7324D75A82B8}"/>
                  </a:ext>
                </a:extLst>
              </p:cNvPr>
              <p:cNvSpPr/>
              <p:nvPr/>
            </p:nvSpPr>
            <p:spPr>
              <a:xfrm>
                <a:off x="4680995" y="2013995"/>
                <a:ext cx="2830010" cy="2830010"/>
              </a:xfrm>
              <a:prstGeom prst="ellipse">
                <a:avLst/>
              </a:prstGeom>
              <a:solidFill>
                <a:schemeClr val="bg1"/>
              </a:solidFill>
              <a:ln>
                <a:noFill/>
              </a:ln>
              <a:effectLst>
                <a:outerShdw blurRad="254000" sx="102000" sy="102000" algn="ctr" rotWithShape="0">
                  <a:schemeClr val="tx1">
                    <a:lumMod val="90000"/>
                    <a:lumOff val="10000"/>
                    <a:alpha val="40000"/>
                  </a:scheme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sz="2000"/>
              </a:p>
            </p:txBody>
          </p:sp>
        </p:grpSp>
        <p:sp>
          <p:nvSpPr>
            <p:cNvPr id="11" name="Freeform 16">
              <a:extLst>
                <a:ext uri="{FF2B5EF4-FFF2-40B4-BE49-F238E27FC236}">
                  <a16:creationId xmlns:a16="http://schemas.microsoft.com/office/drawing/2014/main" id="{565F92AF-0D1F-6C84-9B17-18197AD5EE93}"/>
                </a:ext>
              </a:extLst>
            </p:cNvPr>
            <p:cNvSpPr>
              <a:spLocks/>
            </p:cNvSpPr>
            <p:nvPr/>
          </p:nvSpPr>
          <p:spPr bwMode="auto">
            <a:xfrm>
              <a:off x="6096000" y="2313271"/>
              <a:ext cx="789074" cy="405908"/>
            </a:xfrm>
            <a:custGeom>
              <a:avLst/>
              <a:gdLst>
                <a:gd name="T0" fmla="*/ 2289 w 2289"/>
                <a:gd name="T1" fmla="*/ 946 h 1177"/>
                <a:gd name="T2" fmla="*/ 2172 w 2289"/>
                <a:gd name="T3" fmla="*/ 837 h 1177"/>
                <a:gd name="T4" fmla="*/ 2051 w 2289"/>
                <a:gd name="T5" fmla="*/ 731 h 1177"/>
                <a:gd name="T6" fmla="*/ 1926 w 2289"/>
                <a:gd name="T7" fmla="*/ 633 h 1177"/>
                <a:gd name="T8" fmla="*/ 1795 w 2289"/>
                <a:gd name="T9" fmla="*/ 543 h 1177"/>
                <a:gd name="T10" fmla="*/ 1661 w 2289"/>
                <a:gd name="T11" fmla="*/ 459 h 1177"/>
                <a:gd name="T12" fmla="*/ 1525 w 2289"/>
                <a:gd name="T13" fmla="*/ 380 h 1177"/>
                <a:gd name="T14" fmla="*/ 1382 w 2289"/>
                <a:gd name="T15" fmla="*/ 309 h 1177"/>
                <a:gd name="T16" fmla="*/ 1238 w 2289"/>
                <a:gd name="T17" fmla="*/ 245 h 1177"/>
                <a:gd name="T18" fmla="*/ 1091 w 2289"/>
                <a:gd name="T19" fmla="*/ 188 h 1177"/>
                <a:gd name="T20" fmla="*/ 941 w 2289"/>
                <a:gd name="T21" fmla="*/ 138 h 1177"/>
                <a:gd name="T22" fmla="*/ 789 w 2289"/>
                <a:gd name="T23" fmla="*/ 96 h 1177"/>
                <a:gd name="T24" fmla="*/ 634 w 2289"/>
                <a:gd name="T25" fmla="*/ 61 h 1177"/>
                <a:gd name="T26" fmla="*/ 478 w 2289"/>
                <a:gd name="T27" fmla="*/ 34 h 1177"/>
                <a:gd name="T28" fmla="*/ 399 w 2289"/>
                <a:gd name="T29" fmla="*/ 23 h 1177"/>
                <a:gd name="T30" fmla="*/ 319 w 2289"/>
                <a:gd name="T31" fmla="*/ 15 h 1177"/>
                <a:gd name="T32" fmla="*/ 240 w 2289"/>
                <a:gd name="T33" fmla="*/ 7 h 1177"/>
                <a:gd name="T34" fmla="*/ 159 w 2289"/>
                <a:gd name="T35" fmla="*/ 3 h 1177"/>
                <a:gd name="T36" fmla="*/ 79 w 2289"/>
                <a:gd name="T37" fmla="*/ 0 h 1177"/>
                <a:gd name="T38" fmla="*/ 0 w 2289"/>
                <a:gd name="T39" fmla="*/ 0 h 1177"/>
                <a:gd name="T40" fmla="*/ 0 w 2289"/>
                <a:gd name="T41" fmla="*/ 322 h 1177"/>
                <a:gd name="T42" fmla="*/ 144 w 2289"/>
                <a:gd name="T43" fmla="*/ 326 h 1177"/>
                <a:gd name="T44" fmla="*/ 288 w 2289"/>
                <a:gd name="T45" fmla="*/ 338 h 1177"/>
                <a:gd name="T46" fmla="*/ 430 w 2289"/>
                <a:gd name="T47" fmla="*/ 355 h 1177"/>
                <a:gd name="T48" fmla="*/ 570 w 2289"/>
                <a:gd name="T49" fmla="*/ 380 h 1177"/>
                <a:gd name="T50" fmla="*/ 710 w 2289"/>
                <a:gd name="T51" fmla="*/ 411 h 1177"/>
                <a:gd name="T52" fmla="*/ 847 w 2289"/>
                <a:gd name="T53" fmla="*/ 449 h 1177"/>
                <a:gd name="T54" fmla="*/ 981 w 2289"/>
                <a:gd name="T55" fmla="*/ 493 h 1177"/>
                <a:gd name="T56" fmla="*/ 1114 w 2289"/>
                <a:gd name="T57" fmla="*/ 545 h 1177"/>
                <a:gd name="T58" fmla="*/ 1244 w 2289"/>
                <a:gd name="T59" fmla="*/ 603 h 1177"/>
                <a:gd name="T60" fmla="*/ 1371 w 2289"/>
                <a:gd name="T61" fmla="*/ 666 h 1177"/>
                <a:gd name="T62" fmla="*/ 1496 w 2289"/>
                <a:gd name="T63" fmla="*/ 735 h 1177"/>
                <a:gd name="T64" fmla="*/ 1617 w 2289"/>
                <a:gd name="T65" fmla="*/ 812 h 1177"/>
                <a:gd name="T66" fmla="*/ 1732 w 2289"/>
                <a:gd name="T67" fmla="*/ 894 h 1177"/>
                <a:gd name="T68" fmla="*/ 1845 w 2289"/>
                <a:gd name="T69" fmla="*/ 983 h 1177"/>
                <a:gd name="T70" fmla="*/ 1955 w 2289"/>
                <a:gd name="T71" fmla="*/ 1077 h 1177"/>
                <a:gd name="T72" fmla="*/ 2060 w 2289"/>
                <a:gd name="T73" fmla="*/ 1177 h 1177"/>
                <a:gd name="T74" fmla="*/ 2289 w 2289"/>
                <a:gd name="T75" fmla="*/ 946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2289" y="946"/>
                  </a:moveTo>
                  <a:lnTo>
                    <a:pt x="2172" y="837"/>
                  </a:lnTo>
                  <a:lnTo>
                    <a:pt x="2051" y="731"/>
                  </a:lnTo>
                  <a:lnTo>
                    <a:pt x="1926" y="633"/>
                  </a:lnTo>
                  <a:lnTo>
                    <a:pt x="1795" y="543"/>
                  </a:lnTo>
                  <a:lnTo>
                    <a:pt x="1661" y="459"/>
                  </a:lnTo>
                  <a:lnTo>
                    <a:pt x="1525" y="380"/>
                  </a:lnTo>
                  <a:lnTo>
                    <a:pt x="1382" y="309"/>
                  </a:lnTo>
                  <a:lnTo>
                    <a:pt x="1238" y="245"/>
                  </a:lnTo>
                  <a:lnTo>
                    <a:pt x="1091" y="188"/>
                  </a:lnTo>
                  <a:lnTo>
                    <a:pt x="941" y="138"/>
                  </a:lnTo>
                  <a:lnTo>
                    <a:pt x="789" y="96"/>
                  </a:lnTo>
                  <a:lnTo>
                    <a:pt x="634" y="61"/>
                  </a:lnTo>
                  <a:lnTo>
                    <a:pt x="478" y="34"/>
                  </a:lnTo>
                  <a:lnTo>
                    <a:pt x="399" y="23"/>
                  </a:lnTo>
                  <a:lnTo>
                    <a:pt x="319" y="15"/>
                  </a:lnTo>
                  <a:lnTo>
                    <a:pt x="240" y="7"/>
                  </a:lnTo>
                  <a:lnTo>
                    <a:pt x="159" y="3"/>
                  </a:lnTo>
                  <a:lnTo>
                    <a:pt x="79" y="0"/>
                  </a:lnTo>
                  <a:lnTo>
                    <a:pt x="0" y="0"/>
                  </a:lnTo>
                  <a:lnTo>
                    <a:pt x="0" y="322"/>
                  </a:lnTo>
                  <a:lnTo>
                    <a:pt x="144" y="326"/>
                  </a:lnTo>
                  <a:lnTo>
                    <a:pt x="288" y="338"/>
                  </a:lnTo>
                  <a:lnTo>
                    <a:pt x="430" y="355"/>
                  </a:lnTo>
                  <a:lnTo>
                    <a:pt x="570" y="380"/>
                  </a:lnTo>
                  <a:lnTo>
                    <a:pt x="710" y="411"/>
                  </a:lnTo>
                  <a:lnTo>
                    <a:pt x="847" y="449"/>
                  </a:lnTo>
                  <a:lnTo>
                    <a:pt x="981" y="493"/>
                  </a:lnTo>
                  <a:lnTo>
                    <a:pt x="1114" y="545"/>
                  </a:lnTo>
                  <a:lnTo>
                    <a:pt x="1244" y="603"/>
                  </a:lnTo>
                  <a:lnTo>
                    <a:pt x="1371" y="666"/>
                  </a:lnTo>
                  <a:lnTo>
                    <a:pt x="1496" y="735"/>
                  </a:lnTo>
                  <a:lnTo>
                    <a:pt x="1617" y="812"/>
                  </a:lnTo>
                  <a:lnTo>
                    <a:pt x="1732" y="894"/>
                  </a:lnTo>
                  <a:lnTo>
                    <a:pt x="1845" y="983"/>
                  </a:lnTo>
                  <a:lnTo>
                    <a:pt x="1955" y="1077"/>
                  </a:lnTo>
                  <a:lnTo>
                    <a:pt x="2060" y="1177"/>
                  </a:lnTo>
                  <a:lnTo>
                    <a:pt x="2289" y="946"/>
                  </a:lnTo>
                  <a:close/>
                </a:path>
              </a:pathLst>
            </a:custGeom>
            <a:solidFill>
              <a:schemeClr val="accent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2" name="Freeform 17">
              <a:extLst>
                <a:ext uri="{FF2B5EF4-FFF2-40B4-BE49-F238E27FC236}">
                  <a16:creationId xmlns:a16="http://schemas.microsoft.com/office/drawing/2014/main" id="{05C12689-5056-A77C-6C52-7ED88CC6610C}"/>
                </a:ext>
              </a:extLst>
            </p:cNvPr>
            <p:cNvSpPr>
              <a:spLocks/>
            </p:cNvSpPr>
            <p:nvPr/>
          </p:nvSpPr>
          <p:spPr bwMode="auto">
            <a:xfrm>
              <a:off x="6806511" y="2639926"/>
              <a:ext cx="405218" cy="789074"/>
            </a:xfrm>
            <a:custGeom>
              <a:avLst/>
              <a:gdLst>
                <a:gd name="T0" fmla="*/ 1177 w 1177"/>
                <a:gd name="T1" fmla="*/ 2291 h 2291"/>
                <a:gd name="T2" fmla="*/ 1175 w 1177"/>
                <a:gd name="T3" fmla="*/ 2210 h 2291"/>
                <a:gd name="T4" fmla="*/ 1173 w 1177"/>
                <a:gd name="T5" fmla="*/ 2130 h 2291"/>
                <a:gd name="T6" fmla="*/ 1168 w 1177"/>
                <a:gd name="T7" fmla="*/ 2049 h 2291"/>
                <a:gd name="T8" fmla="*/ 1162 w 1177"/>
                <a:gd name="T9" fmla="*/ 1970 h 2291"/>
                <a:gd name="T10" fmla="*/ 1152 w 1177"/>
                <a:gd name="T11" fmla="*/ 1892 h 2291"/>
                <a:gd name="T12" fmla="*/ 1141 w 1177"/>
                <a:gd name="T13" fmla="*/ 1813 h 2291"/>
                <a:gd name="T14" fmla="*/ 1114 w 1177"/>
                <a:gd name="T15" fmla="*/ 1655 h 2291"/>
                <a:gd name="T16" fmla="*/ 1079 w 1177"/>
                <a:gd name="T17" fmla="*/ 1502 h 2291"/>
                <a:gd name="T18" fmla="*/ 1037 w 1177"/>
                <a:gd name="T19" fmla="*/ 1348 h 2291"/>
                <a:gd name="T20" fmla="*/ 987 w 1177"/>
                <a:gd name="T21" fmla="*/ 1198 h 2291"/>
                <a:gd name="T22" fmla="*/ 932 w 1177"/>
                <a:gd name="T23" fmla="*/ 1052 h 2291"/>
                <a:gd name="T24" fmla="*/ 866 w 1177"/>
                <a:gd name="T25" fmla="*/ 907 h 2291"/>
                <a:gd name="T26" fmla="*/ 795 w 1177"/>
                <a:gd name="T27" fmla="*/ 766 h 2291"/>
                <a:gd name="T28" fmla="*/ 718 w 1177"/>
                <a:gd name="T29" fmla="*/ 628 h 2291"/>
                <a:gd name="T30" fmla="*/ 634 w 1177"/>
                <a:gd name="T31" fmla="*/ 494 h 2291"/>
                <a:gd name="T32" fmla="*/ 542 w 1177"/>
                <a:gd name="T33" fmla="*/ 365 h 2291"/>
                <a:gd name="T34" fmla="*/ 444 w 1177"/>
                <a:gd name="T35" fmla="*/ 238 h 2291"/>
                <a:gd name="T36" fmla="*/ 340 w 1177"/>
                <a:gd name="T37" fmla="*/ 117 h 2291"/>
                <a:gd name="T38" fmla="*/ 229 w 1177"/>
                <a:gd name="T39" fmla="*/ 0 h 2291"/>
                <a:gd name="T40" fmla="*/ 0 w 1177"/>
                <a:gd name="T41" fmla="*/ 231 h 2291"/>
                <a:gd name="T42" fmla="*/ 100 w 1177"/>
                <a:gd name="T43" fmla="*/ 334 h 2291"/>
                <a:gd name="T44" fmla="*/ 194 w 1177"/>
                <a:gd name="T45" fmla="*/ 444 h 2291"/>
                <a:gd name="T46" fmla="*/ 283 w 1177"/>
                <a:gd name="T47" fmla="*/ 557 h 2291"/>
                <a:gd name="T48" fmla="*/ 363 w 1177"/>
                <a:gd name="T49" fmla="*/ 674 h 2291"/>
                <a:gd name="T50" fmla="*/ 440 w 1177"/>
                <a:gd name="T51" fmla="*/ 795 h 2291"/>
                <a:gd name="T52" fmla="*/ 509 w 1177"/>
                <a:gd name="T53" fmla="*/ 918 h 2291"/>
                <a:gd name="T54" fmla="*/ 574 w 1177"/>
                <a:gd name="T55" fmla="*/ 1045 h 2291"/>
                <a:gd name="T56" fmla="*/ 632 w 1177"/>
                <a:gd name="T57" fmla="*/ 1175 h 2291"/>
                <a:gd name="T58" fmla="*/ 682 w 1177"/>
                <a:gd name="T59" fmla="*/ 1308 h 2291"/>
                <a:gd name="T60" fmla="*/ 728 w 1177"/>
                <a:gd name="T61" fmla="*/ 1442 h 2291"/>
                <a:gd name="T62" fmla="*/ 764 w 1177"/>
                <a:gd name="T63" fmla="*/ 1581 h 2291"/>
                <a:gd name="T64" fmla="*/ 797 w 1177"/>
                <a:gd name="T65" fmla="*/ 1719 h 2291"/>
                <a:gd name="T66" fmla="*/ 822 w 1177"/>
                <a:gd name="T67" fmla="*/ 1861 h 2291"/>
                <a:gd name="T68" fmla="*/ 839 w 1177"/>
                <a:gd name="T69" fmla="*/ 2003 h 2291"/>
                <a:gd name="T70" fmla="*/ 849 w 1177"/>
                <a:gd name="T71" fmla="*/ 2145 h 2291"/>
                <a:gd name="T72" fmla="*/ 853 w 1177"/>
                <a:gd name="T73" fmla="*/ 2291 h 2291"/>
                <a:gd name="T74" fmla="*/ 1177 w 1177"/>
                <a:gd name="T75"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91">
                  <a:moveTo>
                    <a:pt x="1177" y="2291"/>
                  </a:moveTo>
                  <a:lnTo>
                    <a:pt x="1175" y="2210"/>
                  </a:lnTo>
                  <a:lnTo>
                    <a:pt x="1173" y="2130"/>
                  </a:lnTo>
                  <a:lnTo>
                    <a:pt x="1168" y="2049"/>
                  </a:lnTo>
                  <a:lnTo>
                    <a:pt x="1162" y="1970"/>
                  </a:lnTo>
                  <a:lnTo>
                    <a:pt x="1152" y="1892"/>
                  </a:lnTo>
                  <a:lnTo>
                    <a:pt x="1141" y="1813"/>
                  </a:lnTo>
                  <a:lnTo>
                    <a:pt x="1114" y="1655"/>
                  </a:lnTo>
                  <a:lnTo>
                    <a:pt x="1079" y="1502"/>
                  </a:lnTo>
                  <a:lnTo>
                    <a:pt x="1037" y="1348"/>
                  </a:lnTo>
                  <a:lnTo>
                    <a:pt x="987" y="1198"/>
                  </a:lnTo>
                  <a:lnTo>
                    <a:pt x="932" y="1052"/>
                  </a:lnTo>
                  <a:lnTo>
                    <a:pt x="866" y="907"/>
                  </a:lnTo>
                  <a:lnTo>
                    <a:pt x="795" y="766"/>
                  </a:lnTo>
                  <a:lnTo>
                    <a:pt x="718" y="628"/>
                  </a:lnTo>
                  <a:lnTo>
                    <a:pt x="634" y="494"/>
                  </a:lnTo>
                  <a:lnTo>
                    <a:pt x="542" y="365"/>
                  </a:lnTo>
                  <a:lnTo>
                    <a:pt x="444" y="238"/>
                  </a:lnTo>
                  <a:lnTo>
                    <a:pt x="340" y="117"/>
                  </a:lnTo>
                  <a:lnTo>
                    <a:pt x="229" y="0"/>
                  </a:lnTo>
                  <a:lnTo>
                    <a:pt x="0" y="231"/>
                  </a:lnTo>
                  <a:lnTo>
                    <a:pt x="100" y="334"/>
                  </a:lnTo>
                  <a:lnTo>
                    <a:pt x="194" y="444"/>
                  </a:lnTo>
                  <a:lnTo>
                    <a:pt x="283" y="557"/>
                  </a:lnTo>
                  <a:lnTo>
                    <a:pt x="363" y="674"/>
                  </a:lnTo>
                  <a:lnTo>
                    <a:pt x="440" y="795"/>
                  </a:lnTo>
                  <a:lnTo>
                    <a:pt x="509" y="918"/>
                  </a:lnTo>
                  <a:lnTo>
                    <a:pt x="574" y="1045"/>
                  </a:lnTo>
                  <a:lnTo>
                    <a:pt x="632" y="1175"/>
                  </a:lnTo>
                  <a:lnTo>
                    <a:pt x="682" y="1308"/>
                  </a:lnTo>
                  <a:lnTo>
                    <a:pt x="728" y="1442"/>
                  </a:lnTo>
                  <a:lnTo>
                    <a:pt x="764" y="1581"/>
                  </a:lnTo>
                  <a:lnTo>
                    <a:pt x="797" y="1719"/>
                  </a:lnTo>
                  <a:lnTo>
                    <a:pt x="822" y="1861"/>
                  </a:lnTo>
                  <a:lnTo>
                    <a:pt x="839" y="2003"/>
                  </a:lnTo>
                  <a:lnTo>
                    <a:pt x="849" y="2145"/>
                  </a:lnTo>
                  <a:lnTo>
                    <a:pt x="853" y="2291"/>
                  </a:lnTo>
                  <a:lnTo>
                    <a:pt x="1177" y="2291"/>
                  </a:lnTo>
                  <a:close/>
                </a:path>
              </a:pathLst>
            </a:custGeom>
            <a:solidFill>
              <a:schemeClr val="accent3"/>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3" name="Freeform 18">
              <a:extLst>
                <a:ext uri="{FF2B5EF4-FFF2-40B4-BE49-F238E27FC236}">
                  <a16:creationId xmlns:a16="http://schemas.microsoft.com/office/drawing/2014/main" id="{DBA6B246-D592-B9EF-5441-A7AAB3277BBB}"/>
                </a:ext>
              </a:extLst>
            </p:cNvPr>
            <p:cNvSpPr>
              <a:spLocks/>
            </p:cNvSpPr>
            <p:nvPr/>
          </p:nvSpPr>
          <p:spPr bwMode="auto">
            <a:xfrm>
              <a:off x="6806511" y="3429000"/>
              <a:ext cx="405218" cy="788385"/>
            </a:xfrm>
            <a:custGeom>
              <a:avLst/>
              <a:gdLst>
                <a:gd name="T0" fmla="*/ 229 w 1177"/>
                <a:gd name="T1" fmla="*/ 2289 h 2289"/>
                <a:gd name="T2" fmla="*/ 340 w 1177"/>
                <a:gd name="T3" fmla="*/ 2174 h 2289"/>
                <a:gd name="T4" fmla="*/ 444 w 1177"/>
                <a:gd name="T5" fmla="*/ 2051 h 2289"/>
                <a:gd name="T6" fmla="*/ 542 w 1177"/>
                <a:gd name="T7" fmla="*/ 1926 h 2289"/>
                <a:gd name="T8" fmla="*/ 634 w 1177"/>
                <a:gd name="T9" fmla="*/ 1795 h 2289"/>
                <a:gd name="T10" fmla="*/ 718 w 1177"/>
                <a:gd name="T11" fmla="*/ 1663 h 2289"/>
                <a:gd name="T12" fmla="*/ 795 w 1177"/>
                <a:gd name="T13" fmla="*/ 1525 h 2289"/>
                <a:gd name="T14" fmla="*/ 866 w 1177"/>
                <a:gd name="T15" fmla="*/ 1382 h 2289"/>
                <a:gd name="T16" fmla="*/ 932 w 1177"/>
                <a:gd name="T17" fmla="*/ 1238 h 2289"/>
                <a:gd name="T18" fmla="*/ 987 w 1177"/>
                <a:gd name="T19" fmla="*/ 1091 h 2289"/>
                <a:gd name="T20" fmla="*/ 1037 w 1177"/>
                <a:gd name="T21" fmla="*/ 941 h 2289"/>
                <a:gd name="T22" fmla="*/ 1079 w 1177"/>
                <a:gd name="T23" fmla="*/ 789 h 2289"/>
                <a:gd name="T24" fmla="*/ 1114 w 1177"/>
                <a:gd name="T25" fmla="*/ 634 h 2289"/>
                <a:gd name="T26" fmla="*/ 1141 w 1177"/>
                <a:gd name="T27" fmla="*/ 478 h 2289"/>
                <a:gd name="T28" fmla="*/ 1152 w 1177"/>
                <a:gd name="T29" fmla="*/ 399 h 2289"/>
                <a:gd name="T30" fmla="*/ 1162 w 1177"/>
                <a:gd name="T31" fmla="*/ 319 h 2289"/>
                <a:gd name="T32" fmla="*/ 1168 w 1177"/>
                <a:gd name="T33" fmla="*/ 240 h 2289"/>
                <a:gd name="T34" fmla="*/ 1173 w 1177"/>
                <a:gd name="T35" fmla="*/ 159 h 2289"/>
                <a:gd name="T36" fmla="*/ 1175 w 1177"/>
                <a:gd name="T37" fmla="*/ 81 h 2289"/>
                <a:gd name="T38" fmla="*/ 1177 w 1177"/>
                <a:gd name="T39" fmla="*/ 0 h 2289"/>
                <a:gd name="T40" fmla="*/ 853 w 1177"/>
                <a:gd name="T41" fmla="*/ 0 h 2289"/>
                <a:gd name="T42" fmla="*/ 849 w 1177"/>
                <a:gd name="T43" fmla="*/ 144 h 2289"/>
                <a:gd name="T44" fmla="*/ 839 w 1177"/>
                <a:gd name="T45" fmla="*/ 288 h 2289"/>
                <a:gd name="T46" fmla="*/ 822 w 1177"/>
                <a:gd name="T47" fmla="*/ 430 h 2289"/>
                <a:gd name="T48" fmla="*/ 797 w 1177"/>
                <a:gd name="T49" fmla="*/ 570 h 2289"/>
                <a:gd name="T50" fmla="*/ 764 w 1177"/>
                <a:gd name="T51" fmla="*/ 710 h 2289"/>
                <a:gd name="T52" fmla="*/ 728 w 1177"/>
                <a:gd name="T53" fmla="*/ 847 h 2289"/>
                <a:gd name="T54" fmla="*/ 682 w 1177"/>
                <a:gd name="T55" fmla="*/ 981 h 2289"/>
                <a:gd name="T56" fmla="*/ 632 w 1177"/>
                <a:gd name="T57" fmla="*/ 1114 h 2289"/>
                <a:gd name="T58" fmla="*/ 574 w 1177"/>
                <a:gd name="T59" fmla="*/ 1244 h 2289"/>
                <a:gd name="T60" fmla="*/ 509 w 1177"/>
                <a:gd name="T61" fmla="*/ 1371 h 2289"/>
                <a:gd name="T62" fmla="*/ 440 w 1177"/>
                <a:gd name="T63" fmla="*/ 1496 h 2289"/>
                <a:gd name="T64" fmla="*/ 363 w 1177"/>
                <a:gd name="T65" fmla="*/ 1617 h 2289"/>
                <a:gd name="T66" fmla="*/ 283 w 1177"/>
                <a:gd name="T67" fmla="*/ 1734 h 2289"/>
                <a:gd name="T68" fmla="*/ 194 w 1177"/>
                <a:gd name="T69" fmla="*/ 1847 h 2289"/>
                <a:gd name="T70" fmla="*/ 100 w 1177"/>
                <a:gd name="T71" fmla="*/ 1955 h 2289"/>
                <a:gd name="T72" fmla="*/ 0 w 1177"/>
                <a:gd name="T73" fmla="*/ 2060 h 2289"/>
                <a:gd name="T74" fmla="*/ 229 w 1177"/>
                <a:gd name="T75" fmla="*/ 2289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229" y="2289"/>
                  </a:moveTo>
                  <a:lnTo>
                    <a:pt x="340" y="2174"/>
                  </a:lnTo>
                  <a:lnTo>
                    <a:pt x="444" y="2051"/>
                  </a:lnTo>
                  <a:lnTo>
                    <a:pt x="542" y="1926"/>
                  </a:lnTo>
                  <a:lnTo>
                    <a:pt x="634" y="1795"/>
                  </a:lnTo>
                  <a:lnTo>
                    <a:pt x="718" y="1663"/>
                  </a:lnTo>
                  <a:lnTo>
                    <a:pt x="795" y="1525"/>
                  </a:lnTo>
                  <a:lnTo>
                    <a:pt x="866" y="1382"/>
                  </a:lnTo>
                  <a:lnTo>
                    <a:pt x="932" y="1238"/>
                  </a:lnTo>
                  <a:lnTo>
                    <a:pt x="987" y="1091"/>
                  </a:lnTo>
                  <a:lnTo>
                    <a:pt x="1037" y="941"/>
                  </a:lnTo>
                  <a:lnTo>
                    <a:pt x="1079" y="789"/>
                  </a:lnTo>
                  <a:lnTo>
                    <a:pt x="1114" y="634"/>
                  </a:lnTo>
                  <a:lnTo>
                    <a:pt x="1141" y="478"/>
                  </a:lnTo>
                  <a:lnTo>
                    <a:pt x="1152" y="399"/>
                  </a:lnTo>
                  <a:lnTo>
                    <a:pt x="1162" y="319"/>
                  </a:lnTo>
                  <a:lnTo>
                    <a:pt x="1168" y="240"/>
                  </a:lnTo>
                  <a:lnTo>
                    <a:pt x="1173" y="159"/>
                  </a:lnTo>
                  <a:lnTo>
                    <a:pt x="1175" y="81"/>
                  </a:lnTo>
                  <a:lnTo>
                    <a:pt x="1177" y="0"/>
                  </a:lnTo>
                  <a:lnTo>
                    <a:pt x="853" y="0"/>
                  </a:lnTo>
                  <a:lnTo>
                    <a:pt x="849" y="144"/>
                  </a:lnTo>
                  <a:lnTo>
                    <a:pt x="839" y="288"/>
                  </a:lnTo>
                  <a:lnTo>
                    <a:pt x="822" y="430"/>
                  </a:lnTo>
                  <a:lnTo>
                    <a:pt x="797" y="570"/>
                  </a:lnTo>
                  <a:lnTo>
                    <a:pt x="764" y="710"/>
                  </a:lnTo>
                  <a:lnTo>
                    <a:pt x="728" y="847"/>
                  </a:lnTo>
                  <a:lnTo>
                    <a:pt x="682" y="981"/>
                  </a:lnTo>
                  <a:lnTo>
                    <a:pt x="632" y="1114"/>
                  </a:lnTo>
                  <a:lnTo>
                    <a:pt x="574" y="1244"/>
                  </a:lnTo>
                  <a:lnTo>
                    <a:pt x="509" y="1371"/>
                  </a:lnTo>
                  <a:lnTo>
                    <a:pt x="440" y="1496"/>
                  </a:lnTo>
                  <a:lnTo>
                    <a:pt x="363" y="1617"/>
                  </a:lnTo>
                  <a:lnTo>
                    <a:pt x="283" y="1734"/>
                  </a:lnTo>
                  <a:lnTo>
                    <a:pt x="194" y="1847"/>
                  </a:lnTo>
                  <a:lnTo>
                    <a:pt x="100" y="1955"/>
                  </a:lnTo>
                  <a:lnTo>
                    <a:pt x="0" y="2060"/>
                  </a:lnTo>
                  <a:lnTo>
                    <a:pt x="229" y="2289"/>
                  </a:lnTo>
                  <a:close/>
                </a:path>
              </a:pathLst>
            </a:custGeom>
            <a:solidFill>
              <a:schemeClr val="accent4"/>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4" name="Freeform 19">
              <a:extLst>
                <a:ext uri="{FF2B5EF4-FFF2-40B4-BE49-F238E27FC236}">
                  <a16:creationId xmlns:a16="http://schemas.microsoft.com/office/drawing/2014/main" id="{A7FA6244-FEBD-0F8C-3BCB-E7794582765C}"/>
                </a:ext>
              </a:extLst>
            </p:cNvPr>
            <p:cNvSpPr>
              <a:spLocks/>
            </p:cNvSpPr>
            <p:nvPr/>
          </p:nvSpPr>
          <p:spPr bwMode="auto">
            <a:xfrm>
              <a:off x="6096000" y="4138822"/>
              <a:ext cx="789074" cy="405908"/>
            </a:xfrm>
            <a:custGeom>
              <a:avLst/>
              <a:gdLst>
                <a:gd name="T0" fmla="*/ 0 w 2289"/>
                <a:gd name="T1" fmla="*/ 1177 h 1177"/>
                <a:gd name="T2" fmla="*/ 79 w 2289"/>
                <a:gd name="T3" fmla="*/ 1175 h 1177"/>
                <a:gd name="T4" fmla="*/ 159 w 2289"/>
                <a:gd name="T5" fmla="*/ 1173 h 1177"/>
                <a:gd name="T6" fmla="*/ 240 w 2289"/>
                <a:gd name="T7" fmla="*/ 1168 h 1177"/>
                <a:gd name="T8" fmla="*/ 319 w 2289"/>
                <a:gd name="T9" fmla="*/ 1160 h 1177"/>
                <a:gd name="T10" fmla="*/ 399 w 2289"/>
                <a:gd name="T11" fmla="*/ 1152 h 1177"/>
                <a:gd name="T12" fmla="*/ 478 w 2289"/>
                <a:gd name="T13" fmla="*/ 1141 h 1177"/>
                <a:gd name="T14" fmla="*/ 634 w 2289"/>
                <a:gd name="T15" fmla="*/ 1114 h 1177"/>
                <a:gd name="T16" fmla="*/ 789 w 2289"/>
                <a:gd name="T17" fmla="*/ 1079 h 1177"/>
                <a:gd name="T18" fmla="*/ 941 w 2289"/>
                <a:gd name="T19" fmla="*/ 1037 h 1177"/>
                <a:gd name="T20" fmla="*/ 1091 w 2289"/>
                <a:gd name="T21" fmla="*/ 987 h 1177"/>
                <a:gd name="T22" fmla="*/ 1238 w 2289"/>
                <a:gd name="T23" fmla="*/ 930 h 1177"/>
                <a:gd name="T24" fmla="*/ 1382 w 2289"/>
                <a:gd name="T25" fmla="*/ 866 h 1177"/>
                <a:gd name="T26" fmla="*/ 1525 w 2289"/>
                <a:gd name="T27" fmla="*/ 795 h 1177"/>
                <a:gd name="T28" fmla="*/ 1661 w 2289"/>
                <a:gd name="T29" fmla="*/ 718 h 1177"/>
                <a:gd name="T30" fmla="*/ 1795 w 2289"/>
                <a:gd name="T31" fmla="*/ 632 h 1177"/>
                <a:gd name="T32" fmla="*/ 1926 w 2289"/>
                <a:gd name="T33" fmla="*/ 542 h 1177"/>
                <a:gd name="T34" fmla="*/ 2051 w 2289"/>
                <a:gd name="T35" fmla="*/ 444 h 1177"/>
                <a:gd name="T36" fmla="*/ 2172 w 2289"/>
                <a:gd name="T37" fmla="*/ 340 h 1177"/>
                <a:gd name="T38" fmla="*/ 2289 w 2289"/>
                <a:gd name="T39" fmla="*/ 229 h 1177"/>
                <a:gd name="T40" fmla="*/ 2060 w 2289"/>
                <a:gd name="T41" fmla="*/ 0 h 1177"/>
                <a:gd name="T42" fmla="*/ 1955 w 2289"/>
                <a:gd name="T43" fmla="*/ 100 h 1177"/>
                <a:gd name="T44" fmla="*/ 1845 w 2289"/>
                <a:gd name="T45" fmla="*/ 192 h 1177"/>
                <a:gd name="T46" fmla="*/ 1732 w 2289"/>
                <a:gd name="T47" fmla="*/ 281 h 1177"/>
                <a:gd name="T48" fmla="*/ 1617 w 2289"/>
                <a:gd name="T49" fmla="*/ 363 h 1177"/>
                <a:gd name="T50" fmla="*/ 1496 w 2289"/>
                <a:gd name="T51" fmla="*/ 440 h 1177"/>
                <a:gd name="T52" fmla="*/ 1371 w 2289"/>
                <a:gd name="T53" fmla="*/ 509 h 1177"/>
                <a:gd name="T54" fmla="*/ 1244 w 2289"/>
                <a:gd name="T55" fmla="*/ 574 h 1177"/>
                <a:gd name="T56" fmla="*/ 1114 w 2289"/>
                <a:gd name="T57" fmla="*/ 632 h 1177"/>
                <a:gd name="T58" fmla="*/ 981 w 2289"/>
                <a:gd name="T59" fmla="*/ 682 h 1177"/>
                <a:gd name="T60" fmla="*/ 847 w 2289"/>
                <a:gd name="T61" fmla="*/ 728 h 1177"/>
                <a:gd name="T62" fmla="*/ 710 w 2289"/>
                <a:gd name="T63" fmla="*/ 764 h 1177"/>
                <a:gd name="T64" fmla="*/ 570 w 2289"/>
                <a:gd name="T65" fmla="*/ 797 h 1177"/>
                <a:gd name="T66" fmla="*/ 430 w 2289"/>
                <a:gd name="T67" fmla="*/ 820 h 1177"/>
                <a:gd name="T68" fmla="*/ 288 w 2289"/>
                <a:gd name="T69" fmla="*/ 839 h 1177"/>
                <a:gd name="T70" fmla="*/ 144 w 2289"/>
                <a:gd name="T71" fmla="*/ 849 h 1177"/>
                <a:gd name="T72" fmla="*/ 0 w 2289"/>
                <a:gd name="T73" fmla="*/ 853 h 1177"/>
                <a:gd name="T74" fmla="*/ 0 w 2289"/>
                <a:gd name="T75"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9" h="1177">
                  <a:moveTo>
                    <a:pt x="0" y="1177"/>
                  </a:moveTo>
                  <a:lnTo>
                    <a:pt x="79" y="1175"/>
                  </a:lnTo>
                  <a:lnTo>
                    <a:pt x="159" y="1173"/>
                  </a:lnTo>
                  <a:lnTo>
                    <a:pt x="240" y="1168"/>
                  </a:lnTo>
                  <a:lnTo>
                    <a:pt x="319" y="1160"/>
                  </a:lnTo>
                  <a:lnTo>
                    <a:pt x="399" y="1152"/>
                  </a:lnTo>
                  <a:lnTo>
                    <a:pt x="478" y="1141"/>
                  </a:lnTo>
                  <a:lnTo>
                    <a:pt x="634" y="1114"/>
                  </a:lnTo>
                  <a:lnTo>
                    <a:pt x="789" y="1079"/>
                  </a:lnTo>
                  <a:lnTo>
                    <a:pt x="941" y="1037"/>
                  </a:lnTo>
                  <a:lnTo>
                    <a:pt x="1091" y="987"/>
                  </a:lnTo>
                  <a:lnTo>
                    <a:pt x="1238" y="930"/>
                  </a:lnTo>
                  <a:lnTo>
                    <a:pt x="1382" y="866"/>
                  </a:lnTo>
                  <a:lnTo>
                    <a:pt x="1525" y="795"/>
                  </a:lnTo>
                  <a:lnTo>
                    <a:pt x="1661" y="718"/>
                  </a:lnTo>
                  <a:lnTo>
                    <a:pt x="1795" y="632"/>
                  </a:lnTo>
                  <a:lnTo>
                    <a:pt x="1926" y="542"/>
                  </a:lnTo>
                  <a:lnTo>
                    <a:pt x="2051" y="444"/>
                  </a:lnTo>
                  <a:lnTo>
                    <a:pt x="2172" y="340"/>
                  </a:lnTo>
                  <a:lnTo>
                    <a:pt x="2289" y="229"/>
                  </a:lnTo>
                  <a:lnTo>
                    <a:pt x="2060" y="0"/>
                  </a:lnTo>
                  <a:lnTo>
                    <a:pt x="1955" y="100"/>
                  </a:lnTo>
                  <a:lnTo>
                    <a:pt x="1845" y="192"/>
                  </a:lnTo>
                  <a:lnTo>
                    <a:pt x="1732" y="281"/>
                  </a:lnTo>
                  <a:lnTo>
                    <a:pt x="1617" y="363"/>
                  </a:lnTo>
                  <a:lnTo>
                    <a:pt x="1496" y="440"/>
                  </a:lnTo>
                  <a:lnTo>
                    <a:pt x="1371" y="509"/>
                  </a:lnTo>
                  <a:lnTo>
                    <a:pt x="1244" y="574"/>
                  </a:lnTo>
                  <a:lnTo>
                    <a:pt x="1114" y="632"/>
                  </a:lnTo>
                  <a:lnTo>
                    <a:pt x="981" y="682"/>
                  </a:lnTo>
                  <a:lnTo>
                    <a:pt x="847" y="728"/>
                  </a:lnTo>
                  <a:lnTo>
                    <a:pt x="710" y="764"/>
                  </a:lnTo>
                  <a:lnTo>
                    <a:pt x="570" y="797"/>
                  </a:lnTo>
                  <a:lnTo>
                    <a:pt x="430" y="820"/>
                  </a:lnTo>
                  <a:lnTo>
                    <a:pt x="288" y="839"/>
                  </a:lnTo>
                  <a:lnTo>
                    <a:pt x="144" y="849"/>
                  </a:lnTo>
                  <a:lnTo>
                    <a:pt x="0" y="853"/>
                  </a:lnTo>
                  <a:lnTo>
                    <a:pt x="0" y="1177"/>
                  </a:lnTo>
                  <a:close/>
                </a:path>
              </a:pathLst>
            </a:custGeom>
            <a:solidFill>
              <a:schemeClr val="accent5"/>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5" name="Freeform 20">
              <a:extLst>
                <a:ext uri="{FF2B5EF4-FFF2-40B4-BE49-F238E27FC236}">
                  <a16:creationId xmlns:a16="http://schemas.microsoft.com/office/drawing/2014/main" id="{C44C3D58-6269-F72D-F172-CE124A08891C}"/>
                </a:ext>
              </a:extLst>
            </p:cNvPr>
            <p:cNvSpPr>
              <a:spLocks/>
            </p:cNvSpPr>
            <p:nvPr/>
          </p:nvSpPr>
          <p:spPr bwMode="auto">
            <a:xfrm>
              <a:off x="5306926" y="4138822"/>
              <a:ext cx="789074" cy="405908"/>
            </a:xfrm>
            <a:custGeom>
              <a:avLst/>
              <a:gdLst>
                <a:gd name="T0" fmla="*/ 0 w 2291"/>
                <a:gd name="T1" fmla="*/ 229 h 1177"/>
                <a:gd name="T2" fmla="*/ 117 w 2291"/>
                <a:gd name="T3" fmla="*/ 340 h 1177"/>
                <a:gd name="T4" fmla="*/ 238 w 2291"/>
                <a:gd name="T5" fmla="*/ 444 h 1177"/>
                <a:gd name="T6" fmla="*/ 363 w 2291"/>
                <a:gd name="T7" fmla="*/ 542 h 1177"/>
                <a:gd name="T8" fmla="*/ 494 w 2291"/>
                <a:gd name="T9" fmla="*/ 632 h 1177"/>
                <a:gd name="T10" fmla="*/ 628 w 2291"/>
                <a:gd name="T11" fmla="*/ 718 h 1177"/>
                <a:gd name="T12" fmla="*/ 766 w 2291"/>
                <a:gd name="T13" fmla="*/ 795 h 1177"/>
                <a:gd name="T14" fmla="*/ 907 w 2291"/>
                <a:gd name="T15" fmla="*/ 866 h 1177"/>
                <a:gd name="T16" fmla="*/ 1051 w 2291"/>
                <a:gd name="T17" fmla="*/ 930 h 1177"/>
                <a:gd name="T18" fmla="*/ 1198 w 2291"/>
                <a:gd name="T19" fmla="*/ 987 h 1177"/>
                <a:gd name="T20" fmla="*/ 1348 w 2291"/>
                <a:gd name="T21" fmla="*/ 1037 h 1177"/>
                <a:gd name="T22" fmla="*/ 1502 w 2291"/>
                <a:gd name="T23" fmla="*/ 1079 h 1177"/>
                <a:gd name="T24" fmla="*/ 1655 w 2291"/>
                <a:gd name="T25" fmla="*/ 1114 h 1177"/>
                <a:gd name="T26" fmla="*/ 1813 w 2291"/>
                <a:gd name="T27" fmla="*/ 1141 h 1177"/>
                <a:gd name="T28" fmla="*/ 1892 w 2291"/>
                <a:gd name="T29" fmla="*/ 1152 h 1177"/>
                <a:gd name="T30" fmla="*/ 1970 w 2291"/>
                <a:gd name="T31" fmla="*/ 1160 h 1177"/>
                <a:gd name="T32" fmla="*/ 2049 w 2291"/>
                <a:gd name="T33" fmla="*/ 1168 h 1177"/>
                <a:gd name="T34" fmla="*/ 2130 w 2291"/>
                <a:gd name="T35" fmla="*/ 1173 h 1177"/>
                <a:gd name="T36" fmla="*/ 2210 w 2291"/>
                <a:gd name="T37" fmla="*/ 1175 h 1177"/>
                <a:gd name="T38" fmla="*/ 2291 w 2291"/>
                <a:gd name="T39" fmla="*/ 1177 h 1177"/>
                <a:gd name="T40" fmla="*/ 2291 w 2291"/>
                <a:gd name="T41" fmla="*/ 853 h 1177"/>
                <a:gd name="T42" fmla="*/ 2145 w 2291"/>
                <a:gd name="T43" fmla="*/ 849 h 1177"/>
                <a:gd name="T44" fmla="*/ 2003 w 2291"/>
                <a:gd name="T45" fmla="*/ 839 h 1177"/>
                <a:gd name="T46" fmla="*/ 1861 w 2291"/>
                <a:gd name="T47" fmla="*/ 820 h 1177"/>
                <a:gd name="T48" fmla="*/ 1719 w 2291"/>
                <a:gd name="T49" fmla="*/ 797 h 1177"/>
                <a:gd name="T50" fmla="*/ 1581 w 2291"/>
                <a:gd name="T51" fmla="*/ 764 h 1177"/>
                <a:gd name="T52" fmla="*/ 1442 w 2291"/>
                <a:gd name="T53" fmla="*/ 728 h 1177"/>
                <a:gd name="T54" fmla="*/ 1308 w 2291"/>
                <a:gd name="T55" fmla="*/ 682 h 1177"/>
                <a:gd name="T56" fmla="*/ 1175 w 2291"/>
                <a:gd name="T57" fmla="*/ 632 h 1177"/>
                <a:gd name="T58" fmla="*/ 1045 w 2291"/>
                <a:gd name="T59" fmla="*/ 574 h 1177"/>
                <a:gd name="T60" fmla="*/ 918 w 2291"/>
                <a:gd name="T61" fmla="*/ 509 h 1177"/>
                <a:gd name="T62" fmla="*/ 795 w 2291"/>
                <a:gd name="T63" fmla="*/ 440 h 1177"/>
                <a:gd name="T64" fmla="*/ 674 w 2291"/>
                <a:gd name="T65" fmla="*/ 363 h 1177"/>
                <a:gd name="T66" fmla="*/ 557 w 2291"/>
                <a:gd name="T67" fmla="*/ 281 h 1177"/>
                <a:gd name="T68" fmla="*/ 444 w 2291"/>
                <a:gd name="T69" fmla="*/ 192 h 1177"/>
                <a:gd name="T70" fmla="*/ 334 w 2291"/>
                <a:gd name="T71" fmla="*/ 100 h 1177"/>
                <a:gd name="T72" fmla="*/ 231 w 2291"/>
                <a:gd name="T73" fmla="*/ 0 h 1177"/>
                <a:gd name="T74" fmla="*/ 0 w 2291"/>
                <a:gd name="T75" fmla="*/ 229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0" y="229"/>
                  </a:moveTo>
                  <a:lnTo>
                    <a:pt x="117" y="340"/>
                  </a:lnTo>
                  <a:lnTo>
                    <a:pt x="238" y="444"/>
                  </a:lnTo>
                  <a:lnTo>
                    <a:pt x="363" y="542"/>
                  </a:lnTo>
                  <a:lnTo>
                    <a:pt x="494" y="632"/>
                  </a:lnTo>
                  <a:lnTo>
                    <a:pt x="628" y="718"/>
                  </a:lnTo>
                  <a:lnTo>
                    <a:pt x="766" y="795"/>
                  </a:lnTo>
                  <a:lnTo>
                    <a:pt x="907" y="866"/>
                  </a:lnTo>
                  <a:lnTo>
                    <a:pt x="1051" y="930"/>
                  </a:lnTo>
                  <a:lnTo>
                    <a:pt x="1198" y="987"/>
                  </a:lnTo>
                  <a:lnTo>
                    <a:pt x="1348" y="1037"/>
                  </a:lnTo>
                  <a:lnTo>
                    <a:pt x="1502" y="1079"/>
                  </a:lnTo>
                  <a:lnTo>
                    <a:pt x="1655" y="1114"/>
                  </a:lnTo>
                  <a:lnTo>
                    <a:pt x="1813" y="1141"/>
                  </a:lnTo>
                  <a:lnTo>
                    <a:pt x="1892" y="1152"/>
                  </a:lnTo>
                  <a:lnTo>
                    <a:pt x="1970" y="1160"/>
                  </a:lnTo>
                  <a:lnTo>
                    <a:pt x="2049" y="1168"/>
                  </a:lnTo>
                  <a:lnTo>
                    <a:pt x="2130" y="1173"/>
                  </a:lnTo>
                  <a:lnTo>
                    <a:pt x="2210" y="1175"/>
                  </a:lnTo>
                  <a:lnTo>
                    <a:pt x="2291" y="1177"/>
                  </a:lnTo>
                  <a:lnTo>
                    <a:pt x="2291" y="853"/>
                  </a:lnTo>
                  <a:lnTo>
                    <a:pt x="2145" y="849"/>
                  </a:lnTo>
                  <a:lnTo>
                    <a:pt x="2003" y="839"/>
                  </a:lnTo>
                  <a:lnTo>
                    <a:pt x="1861" y="820"/>
                  </a:lnTo>
                  <a:lnTo>
                    <a:pt x="1719" y="797"/>
                  </a:lnTo>
                  <a:lnTo>
                    <a:pt x="1581" y="764"/>
                  </a:lnTo>
                  <a:lnTo>
                    <a:pt x="1442" y="728"/>
                  </a:lnTo>
                  <a:lnTo>
                    <a:pt x="1308" y="682"/>
                  </a:lnTo>
                  <a:lnTo>
                    <a:pt x="1175" y="632"/>
                  </a:lnTo>
                  <a:lnTo>
                    <a:pt x="1045" y="574"/>
                  </a:lnTo>
                  <a:lnTo>
                    <a:pt x="918" y="509"/>
                  </a:lnTo>
                  <a:lnTo>
                    <a:pt x="795" y="440"/>
                  </a:lnTo>
                  <a:lnTo>
                    <a:pt x="674" y="363"/>
                  </a:lnTo>
                  <a:lnTo>
                    <a:pt x="557" y="281"/>
                  </a:lnTo>
                  <a:lnTo>
                    <a:pt x="444" y="192"/>
                  </a:lnTo>
                  <a:lnTo>
                    <a:pt x="334" y="100"/>
                  </a:lnTo>
                  <a:lnTo>
                    <a:pt x="231" y="0"/>
                  </a:lnTo>
                  <a:lnTo>
                    <a:pt x="0" y="229"/>
                  </a:lnTo>
                  <a:close/>
                </a:path>
              </a:pathLst>
            </a:custGeom>
            <a:solidFill>
              <a:schemeClr val="accent6"/>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6" name="Freeform 21">
              <a:extLst>
                <a:ext uri="{FF2B5EF4-FFF2-40B4-BE49-F238E27FC236}">
                  <a16:creationId xmlns:a16="http://schemas.microsoft.com/office/drawing/2014/main" id="{AEB7031E-3ED9-09C8-4561-EB8AB9792129}"/>
                </a:ext>
              </a:extLst>
            </p:cNvPr>
            <p:cNvSpPr>
              <a:spLocks/>
            </p:cNvSpPr>
            <p:nvPr/>
          </p:nvSpPr>
          <p:spPr bwMode="auto">
            <a:xfrm>
              <a:off x="4980960" y="3429000"/>
              <a:ext cx="405218" cy="788385"/>
            </a:xfrm>
            <a:custGeom>
              <a:avLst/>
              <a:gdLst>
                <a:gd name="T0" fmla="*/ 0 w 1177"/>
                <a:gd name="T1" fmla="*/ 0 h 2289"/>
                <a:gd name="T2" fmla="*/ 0 w 1177"/>
                <a:gd name="T3" fmla="*/ 79 h 2289"/>
                <a:gd name="T4" fmla="*/ 3 w 1177"/>
                <a:gd name="T5" fmla="*/ 159 h 2289"/>
                <a:gd name="T6" fmla="*/ 7 w 1177"/>
                <a:gd name="T7" fmla="*/ 240 h 2289"/>
                <a:gd name="T8" fmla="*/ 15 w 1177"/>
                <a:gd name="T9" fmla="*/ 319 h 2289"/>
                <a:gd name="T10" fmla="*/ 23 w 1177"/>
                <a:gd name="T11" fmla="*/ 399 h 2289"/>
                <a:gd name="T12" fmla="*/ 34 w 1177"/>
                <a:gd name="T13" fmla="*/ 478 h 2289"/>
                <a:gd name="T14" fmla="*/ 61 w 1177"/>
                <a:gd name="T15" fmla="*/ 634 h 2289"/>
                <a:gd name="T16" fmla="*/ 96 w 1177"/>
                <a:gd name="T17" fmla="*/ 789 h 2289"/>
                <a:gd name="T18" fmla="*/ 138 w 1177"/>
                <a:gd name="T19" fmla="*/ 941 h 2289"/>
                <a:gd name="T20" fmla="*/ 188 w 1177"/>
                <a:gd name="T21" fmla="*/ 1091 h 2289"/>
                <a:gd name="T22" fmla="*/ 245 w 1177"/>
                <a:gd name="T23" fmla="*/ 1238 h 2289"/>
                <a:gd name="T24" fmla="*/ 309 w 1177"/>
                <a:gd name="T25" fmla="*/ 1382 h 2289"/>
                <a:gd name="T26" fmla="*/ 380 w 1177"/>
                <a:gd name="T27" fmla="*/ 1525 h 2289"/>
                <a:gd name="T28" fmla="*/ 459 w 1177"/>
                <a:gd name="T29" fmla="*/ 1661 h 2289"/>
                <a:gd name="T30" fmla="*/ 543 w 1177"/>
                <a:gd name="T31" fmla="*/ 1795 h 2289"/>
                <a:gd name="T32" fmla="*/ 633 w 1177"/>
                <a:gd name="T33" fmla="*/ 1926 h 2289"/>
                <a:gd name="T34" fmla="*/ 731 w 1177"/>
                <a:gd name="T35" fmla="*/ 2051 h 2289"/>
                <a:gd name="T36" fmla="*/ 837 w 1177"/>
                <a:gd name="T37" fmla="*/ 2172 h 2289"/>
                <a:gd name="T38" fmla="*/ 946 w 1177"/>
                <a:gd name="T39" fmla="*/ 2289 h 2289"/>
                <a:gd name="T40" fmla="*/ 1177 w 1177"/>
                <a:gd name="T41" fmla="*/ 2060 h 2289"/>
                <a:gd name="T42" fmla="*/ 1077 w 1177"/>
                <a:gd name="T43" fmla="*/ 1955 h 2289"/>
                <a:gd name="T44" fmla="*/ 983 w 1177"/>
                <a:gd name="T45" fmla="*/ 1845 h 2289"/>
                <a:gd name="T46" fmla="*/ 894 w 1177"/>
                <a:gd name="T47" fmla="*/ 1732 h 2289"/>
                <a:gd name="T48" fmla="*/ 812 w 1177"/>
                <a:gd name="T49" fmla="*/ 1617 h 2289"/>
                <a:gd name="T50" fmla="*/ 735 w 1177"/>
                <a:gd name="T51" fmla="*/ 1496 h 2289"/>
                <a:gd name="T52" fmla="*/ 666 w 1177"/>
                <a:gd name="T53" fmla="*/ 1371 h 2289"/>
                <a:gd name="T54" fmla="*/ 603 w 1177"/>
                <a:gd name="T55" fmla="*/ 1244 h 2289"/>
                <a:gd name="T56" fmla="*/ 545 w 1177"/>
                <a:gd name="T57" fmla="*/ 1114 h 2289"/>
                <a:gd name="T58" fmla="*/ 493 w 1177"/>
                <a:gd name="T59" fmla="*/ 981 h 2289"/>
                <a:gd name="T60" fmla="*/ 449 w 1177"/>
                <a:gd name="T61" fmla="*/ 847 h 2289"/>
                <a:gd name="T62" fmla="*/ 411 w 1177"/>
                <a:gd name="T63" fmla="*/ 710 h 2289"/>
                <a:gd name="T64" fmla="*/ 380 w 1177"/>
                <a:gd name="T65" fmla="*/ 570 h 2289"/>
                <a:gd name="T66" fmla="*/ 355 w 1177"/>
                <a:gd name="T67" fmla="*/ 430 h 2289"/>
                <a:gd name="T68" fmla="*/ 338 w 1177"/>
                <a:gd name="T69" fmla="*/ 288 h 2289"/>
                <a:gd name="T70" fmla="*/ 326 w 1177"/>
                <a:gd name="T71" fmla="*/ 144 h 2289"/>
                <a:gd name="T72" fmla="*/ 322 w 1177"/>
                <a:gd name="T73" fmla="*/ 0 h 2289"/>
                <a:gd name="T74" fmla="*/ 0 w 1177"/>
                <a:gd name="T75" fmla="*/ 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7" h="2289">
                  <a:moveTo>
                    <a:pt x="0" y="0"/>
                  </a:moveTo>
                  <a:lnTo>
                    <a:pt x="0" y="79"/>
                  </a:lnTo>
                  <a:lnTo>
                    <a:pt x="3" y="159"/>
                  </a:lnTo>
                  <a:lnTo>
                    <a:pt x="7" y="240"/>
                  </a:lnTo>
                  <a:lnTo>
                    <a:pt x="15" y="319"/>
                  </a:lnTo>
                  <a:lnTo>
                    <a:pt x="23" y="399"/>
                  </a:lnTo>
                  <a:lnTo>
                    <a:pt x="34" y="478"/>
                  </a:lnTo>
                  <a:lnTo>
                    <a:pt x="61" y="634"/>
                  </a:lnTo>
                  <a:lnTo>
                    <a:pt x="96" y="789"/>
                  </a:lnTo>
                  <a:lnTo>
                    <a:pt x="138" y="941"/>
                  </a:lnTo>
                  <a:lnTo>
                    <a:pt x="188" y="1091"/>
                  </a:lnTo>
                  <a:lnTo>
                    <a:pt x="245" y="1238"/>
                  </a:lnTo>
                  <a:lnTo>
                    <a:pt x="309" y="1382"/>
                  </a:lnTo>
                  <a:lnTo>
                    <a:pt x="380" y="1525"/>
                  </a:lnTo>
                  <a:lnTo>
                    <a:pt x="459" y="1661"/>
                  </a:lnTo>
                  <a:lnTo>
                    <a:pt x="543" y="1795"/>
                  </a:lnTo>
                  <a:lnTo>
                    <a:pt x="633" y="1926"/>
                  </a:lnTo>
                  <a:lnTo>
                    <a:pt x="731" y="2051"/>
                  </a:lnTo>
                  <a:lnTo>
                    <a:pt x="837" y="2172"/>
                  </a:lnTo>
                  <a:lnTo>
                    <a:pt x="946" y="2289"/>
                  </a:lnTo>
                  <a:lnTo>
                    <a:pt x="1177" y="2060"/>
                  </a:lnTo>
                  <a:lnTo>
                    <a:pt x="1077" y="1955"/>
                  </a:lnTo>
                  <a:lnTo>
                    <a:pt x="983" y="1845"/>
                  </a:lnTo>
                  <a:lnTo>
                    <a:pt x="894" y="1732"/>
                  </a:lnTo>
                  <a:lnTo>
                    <a:pt x="812" y="1617"/>
                  </a:lnTo>
                  <a:lnTo>
                    <a:pt x="735" y="1496"/>
                  </a:lnTo>
                  <a:lnTo>
                    <a:pt x="666" y="1371"/>
                  </a:lnTo>
                  <a:lnTo>
                    <a:pt x="603" y="1244"/>
                  </a:lnTo>
                  <a:lnTo>
                    <a:pt x="545" y="1114"/>
                  </a:lnTo>
                  <a:lnTo>
                    <a:pt x="493" y="981"/>
                  </a:lnTo>
                  <a:lnTo>
                    <a:pt x="449" y="847"/>
                  </a:lnTo>
                  <a:lnTo>
                    <a:pt x="411" y="710"/>
                  </a:lnTo>
                  <a:lnTo>
                    <a:pt x="380" y="570"/>
                  </a:lnTo>
                  <a:lnTo>
                    <a:pt x="355" y="430"/>
                  </a:lnTo>
                  <a:lnTo>
                    <a:pt x="338" y="288"/>
                  </a:lnTo>
                  <a:lnTo>
                    <a:pt x="326" y="144"/>
                  </a:lnTo>
                  <a:lnTo>
                    <a:pt x="322" y="0"/>
                  </a:lnTo>
                  <a:lnTo>
                    <a:pt x="0" y="0"/>
                  </a:lnTo>
                  <a:close/>
                </a:path>
              </a:pathLst>
            </a:custGeom>
            <a:solidFill>
              <a:srgbClr val="15B58E"/>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7" name="Freeform 22">
              <a:extLst>
                <a:ext uri="{FF2B5EF4-FFF2-40B4-BE49-F238E27FC236}">
                  <a16:creationId xmlns:a16="http://schemas.microsoft.com/office/drawing/2014/main" id="{DE118447-731D-37E3-9FDF-976C4F22ACD3}"/>
                </a:ext>
              </a:extLst>
            </p:cNvPr>
            <p:cNvSpPr>
              <a:spLocks/>
            </p:cNvSpPr>
            <p:nvPr/>
          </p:nvSpPr>
          <p:spPr bwMode="auto">
            <a:xfrm>
              <a:off x="4980271" y="2639926"/>
              <a:ext cx="405908" cy="789074"/>
            </a:xfrm>
            <a:custGeom>
              <a:avLst/>
              <a:gdLst>
                <a:gd name="T0" fmla="*/ 948 w 1179"/>
                <a:gd name="T1" fmla="*/ 0 h 2291"/>
                <a:gd name="T2" fmla="*/ 839 w 1179"/>
                <a:gd name="T3" fmla="*/ 117 h 2291"/>
                <a:gd name="T4" fmla="*/ 733 w 1179"/>
                <a:gd name="T5" fmla="*/ 238 h 2291"/>
                <a:gd name="T6" fmla="*/ 635 w 1179"/>
                <a:gd name="T7" fmla="*/ 363 h 2291"/>
                <a:gd name="T8" fmla="*/ 545 w 1179"/>
                <a:gd name="T9" fmla="*/ 494 h 2291"/>
                <a:gd name="T10" fmla="*/ 461 w 1179"/>
                <a:gd name="T11" fmla="*/ 628 h 2291"/>
                <a:gd name="T12" fmla="*/ 382 w 1179"/>
                <a:gd name="T13" fmla="*/ 766 h 2291"/>
                <a:gd name="T14" fmla="*/ 311 w 1179"/>
                <a:gd name="T15" fmla="*/ 907 h 2291"/>
                <a:gd name="T16" fmla="*/ 247 w 1179"/>
                <a:gd name="T17" fmla="*/ 1051 h 2291"/>
                <a:gd name="T18" fmla="*/ 190 w 1179"/>
                <a:gd name="T19" fmla="*/ 1198 h 2291"/>
                <a:gd name="T20" fmla="*/ 140 w 1179"/>
                <a:gd name="T21" fmla="*/ 1348 h 2291"/>
                <a:gd name="T22" fmla="*/ 98 w 1179"/>
                <a:gd name="T23" fmla="*/ 1502 h 2291"/>
                <a:gd name="T24" fmla="*/ 63 w 1179"/>
                <a:gd name="T25" fmla="*/ 1655 h 2291"/>
                <a:gd name="T26" fmla="*/ 36 w 1179"/>
                <a:gd name="T27" fmla="*/ 1813 h 2291"/>
                <a:gd name="T28" fmla="*/ 25 w 1179"/>
                <a:gd name="T29" fmla="*/ 1892 h 2291"/>
                <a:gd name="T30" fmla="*/ 17 w 1179"/>
                <a:gd name="T31" fmla="*/ 1970 h 2291"/>
                <a:gd name="T32" fmla="*/ 9 w 1179"/>
                <a:gd name="T33" fmla="*/ 2049 h 2291"/>
                <a:gd name="T34" fmla="*/ 5 w 1179"/>
                <a:gd name="T35" fmla="*/ 2130 h 2291"/>
                <a:gd name="T36" fmla="*/ 2 w 1179"/>
                <a:gd name="T37" fmla="*/ 2210 h 2291"/>
                <a:gd name="T38" fmla="*/ 0 w 1179"/>
                <a:gd name="T39" fmla="*/ 2291 h 2291"/>
                <a:gd name="T40" fmla="*/ 324 w 1179"/>
                <a:gd name="T41" fmla="*/ 2291 h 2291"/>
                <a:gd name="T42" fmla="*/ 328 w 1179"/>
                <a:gd name="T43" fmla="*/ 2145 h 2291"/>
                <a:gd name="T44" fmla="*/ 338 w 1179"/>
                <a:gd name="T45" fmla="*/ 2003 h 2291"/>
                <a:gd name="T46" fmla="*/ 357 w 1179"/>
                <a:gd name="T47" fmla="*/ 1859 h 2291"/>
                <a:gd name="T48" fmla="*/ 380 w 1179"/>
                <a:gd name="T49" fmla="*/ 1719 h 2291"/>
                <a:gd name="T50" fmla="*/ 413 w 1179"/>
                <a:gd name="T51" fmla="*/ 1581 h 2291"/>
                <a:gd name="T52" fmla="*/ 451 w 1179"/>
                <a:gd name="T53" fmla="*/ 1442 h 2291"/>
                <a:gd name="T54" fmla="*/ 495 w 1179"/>
                <a:gd name="T55" fmla="*/ 1308 h 2291"/>
                <a:gd name="T56" fmla="*/ 547 w 1179"/>
                <a:gd name="T57" fmla="*/ 1175 h 2291"/>
                <a:gd name="T58" fmla="*/ 605 w 1179"/>
                <a:gd name="T59" fmla="*/ 1045 h 2291"/>
                <a:gd name="T60" fmla="*/ 668 w 1179"/>
                <a:gd name="T61" fmla="*/ 918 h 2291"/>
                <a:gd name="T62" fmla="*/ 737 w 1179"/>
                <a:gd name="T63" fmla="*/ 793 h 2291"/>
                <a:gd name="T64" fmla="*/ 814 w 1179"/>
                <a:gd name="T65" fmla="*/ 674 h 2291"/>
                <a:gd name="T66" fmla="*/ 896 w 1179"/>
                <a:gd name="T67" fmla="*/ 557 h 2291"/>
                <a:gd name="T68" fmla="*/ 985 w 1179"/>
                <a:gd name="T69" fmla="*/ 444 h 2291"/>
                <a:gd name="T70" fmla="*/ 1079 w 1179"/>
                <a:gd name="T71" fmla="*/ 334 h 2291"/>
                <a:gd name="T72" fmla="*/ 1179 w 1179"/>
                <a:gd name="T73" fmla="*/ 231 h 2291"/>
                <a:gd name="T74" fmla="*/ 948 w 1179"/>
                <a:gd name="T75" fmla="*/ 0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9" h="2291">
                  <a:moveTo>
                    <a:pt x="948" y="0"/>
                  </a:moveTo>
                  <a:lnTo>
                    <a:pt x="839" y="117"/>
                  </a:lnTo>
                  <a:lnTo>
                    <a:pt x="733" y="238"/>
                  </a:lnTo>
                  <a:lnTo>
                    <a:pt x="635" y="363"/>
                  </a:lnTo>
                  <a:lnTo>
                    <a:pt x="545" y="494"/>
                  </a:lnTo>
                  <a:lnTo>
                    <a:pt x="461" y="628"/>
                  </a:lnTo>
                  <a:lnTo>
                    <a:pt x="382" y="766"/>
                  </a:lnTo>
                  <a:lnTo>
                    <a:pt x="311" y="907"/>
                  </a:lnTo>
                  <a:lnTo>
                    <a:pt x="247" y="1051"/>
                  </a:lnTo>
                  <a:lnTo>
                    <a:pt x="190" y="1198"/>
                  </a:lnTo>
                  <a:lnTo>
                    <a:pt x="140" y="1348"/>
                  </a:lnTo>
                  <a:lnTo>
                    <a:pt x="98" y="1502"/>
                  </a:lnTo>
                  <a:lnTo>
                    <a:pt x="63" y="1655"/>
                  </a:lnTo>
                  <a:lnTo>
                    <a:pt x="36" y="1813"/>
                  </a:lnTo>
                  <a:lnTo>
                    <a:pt x="25" y="1892"/>
                  </a:lnTo>
                  <a:lnTo>
                    <a:pt x="17" y="1970"/>
                  </a:lnTo>
                  <a:lnTo>
                    <a:pt x="9" y="2049"/>
                  </a:lnTo>
                  <a:lnTo>
                    <a:pt x="5" y="2130"/>
                  </a:lnTo>
                  <a:lnTo>
                    <a:pt x="2" y="2210"/>
                  </a:lnTo>
                  <a:lnTo>
                    <a:pt x="0" y="2291"/>
                  </a:lnTo>
                  <a:lnTo>
                    <a:pt x="324" y="2291"/>
                  </a:lnTo>
                  <a:lnTo>
                    <a:pt x="328" y="2145"/>
                  </a:lnTo>
                  <a:lnTo>
                    <a:pt x="338" y="2003"/>
                  </a:lnTo>
                  <a:lnTo>
                    <a:pt x="357" y="1859"/>
                  </a:lnTo>
                  <a:lnTo>
                    <a:pt x="380" y="1719"/>
                  </a:lnTo>
                  <a:lnTo>
                    <a:pt x="413" y="1581"/>
                  </a:lnTo>
                  <a:lnTo>
                    <a:pt x="451" y="1442"/>
                  </a:lnTo>
                  <a:lnTo>
                    <a:pt x="495" y="1308"/>
                  </a:lnTo>
                  <a:lnTo>
                    <a:pt x="547" y="1175"/>
                  </a:lnTo>
                  <a:lnTo>
                    <a:pt x="605" y="1045"/>
                  </a:lnTo>
                  <a:lnTo>
                    <a:pt x="668" y="918"/>
                  </a:lnTo>
                  <a:lnTo>
                    <a:pt x="737" y="793"/>
                  </a:lnTo>
                  <a:lnTo>
                    <a:pt x="814" y="674"/>
                  </a:lnTo>
                  <a:lnTo>
                    <a:pt x="896" y="557"/>
                  </a:lnTo>
                  <a:lnTo>
                    <a:pt x="985" y="444"/>
                  </a:lnTo>
                  <a:lnTo>
                    <a:pt x="1079" y="334"/>
                  </a:lnTo>
                  <a:lnTo>
                    <a:pt x="1179" y="231"/>
                  </a:lnTo>
                  <a:lnTo>
                    <a:pt x="948" y="0"/>
                  </a:lnTo>
                  <a:close/>
                </a:path>
              </a:pathLst>
            </a:custGeom>
            <a:solidFill>
              <a:srgbClr val="3A4342"/>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18" name="Freeform 23">
              <a:extLst>
                <a:ext uri="{FF2B5EF4-FFF2-40B4-BE49-F238E27FC236}">
                  <a16:creationId xmlns:a16="http://schemas.microsoft.com/office/drawing/2014/main" id="{3391783E-E66A-19CC-818B-4D5BEB96AF97}"/>
                </a:ext>
              </a:extLst>
            </p:cNvPr>
            <p:cNvSpPr>
              <a:spLocks/>
            </p:cNvSpPr>
            <p:nvPr/>
          </p:nvSpPr>
          <p:spPr bwMode="auto">
            <a:xfrm>
              <a:off x="5306926" y="2313271"/>
              <a:ext cx="789074" cy="405908"/>
            </a:xfrm>
            <a:custGeom>
              <a:avLst/>
              <a:gdLst>
                <a:gd name="T0" fmla="*/ 2291 w 2291"/>
                <a:gd name="T1" fmla="*/ 0 h 1177"/>
                <a:gd name="T2" fmla="*/ 2210 w 2291"/>
                <a:gd name="T3" fmla="*/ 0 h 1177"/>
                <a:gd name="T4" fmla="*/ 2130 w 2291"/>
                <a:gd name="T5" fmla="*/ 3 h 1177"/>
                <a:gd name="T6" fmla="*/ 2049 w 2291"/>
                <a:gd name="T7" fmla="*/ 7 h 1177"/>
                <a:gd name="T8" fmla="*/ 1970 w 2291"/>
                <a:gd name="T9" fmla="*/ 15 h 1177"/>
                <a:gd name="T10" fmla="*/ 1892 w 2291"/>
                <a:gd name="T11" fmla="*/ 23 h 1177"/>
                <a:gd name="T12" fmla="*/ 1813 w 2291"/>
                <a:gd name="T13" fmla="*/ 34 h 1177"/>
                <a:gd name="T14" fmla="*/ 1655 w 2291"/>
                <a:gd name="T15" fmla="*/ 61 h 1177"/>
                <a:gd name="T16" fmla="*/ 1502 w 2291"/>
                <a:gd name="T17" fmla="*/ 96 h 1177"/>
                <a:gd name="T18" fmla="*/ 1348 w 2291"/>
                <a:gd name="T19" fmla="*/ 138 h 1177"/>
                <a:gd name="T20" fmla="*/ 1198 w 2291"/>
                <a:gd name="T21" fmla="*/ 188 h 1177"/>
                <a:gd name="T22" fmla="*/ 1051 w 2291"/>
                <a:gd name="T23" fmla="*/ 245 h 1177"/>
                <a:gd name="T24" fmla="*/ 907 w 2291"/>
                <a:gd name="T25" fmla="*/ 309 h 1177"/>
                <a:gd name="T26" fmla="*/ 766 w 2291"/>
                <a:gd name="T27" fmla="*/ 380 h 1177"/>
                <a:gd name="T28" fmla="*/ 628 w 2291"/>
                <a:gd name="T29" fmla="*/ 459 h 1177"/>
                <a:gd name="T30" fmla="*/ 494 w 2291"/>
                <a:gd name="T31" fmla="*/ 543 h 1177"/>
                <a:gd name="T32" fmla="*/ 363 w 2291"/>
                <a:gd name="T33" fmla="*/ 633 h 1177"/>
                <a:gd name="T34" fmla="*/ 238 w 2291"/>
                <a:gd name="T35" fmla="*/ 731 h 1177"/>
                <a:gd name="T36" fmla="*/ 117 w 2291"/>
                <a:gd name="T37" fmla="*/ 837 h 1177"/>
                <a:gd name="T38" fmla="*/ 0 w 2291"/>
                <a:gd name="T39" fmla="*/ 946 h 1177"/>
                <a:gd name="T40" fmla="*/ 231 w 2291"/>
                <a:gd name="T41" fmla="*/ 1177 h 1177"/>
                <a:gd name="T42" fmla="*/ 334 w 2291"/>
                <a:gd name="T43" fmla="*/ 1077 h 1177"/>
                <a:gd name="T44" fmla="*/ 444 w 2291"/>
                <a:gd name="T45" fmla="*/ 983 h 1177"/>
                <a:gd name="T46" fmla="*/ 557 w 2291"/>
                <a:gd name="T47" fmla="*/ 894 h 1177"/>
                <a:gd name="T48" fmla="*/ 674 w 2291"/>
                <a:gd name="T49" fmla="*/ 812 h 1177"/>
                <a:gd name="T50" fmla="*/ 795 w 2291"/>
                <a:gd name="T51" fmla="*/ 735 h 1177"/>
                <a:gd name="T52" fmla="*/ 918 w 2291"/>
                <a:gd name="T53" fmla="*/ 666 h 1177"/>
                <a:gd name="T54" fmla="*/ 1045 w 2291"/>
                <a:gd name="T55" fmla="*/ 603 h 1177"/>
                <a:gd name="T56" fmla="*/ 1175 w 2291"/>
                <a:gd name="T57" fmla="*/ 545 h 1177"/>
                <a:gd name="T58" fmla="*/ 1308 w 2291"/>
                <a:gd name="T59" fmla="*/ 493 h 1177"/>
                <a:gd name="T60" fmla="*/ 1442 w 2291"/>
                <a:gd name="T61" fmla="*/ 449 h 1177"/>
                <a:gd name="T62" fmla="*/ 1581 w 2291"/>
                <a:gd name="T63" fmla="*/ 411 h 1177"/>
                <a:gd name="T64" fmla="*/ 1719 w 2291"/>
                <a:gd name="T65" fmla="*/ 380 h 1177"/>
                <a:gd name="T66" fmla="*/ 1861 w 2291"/>
                <a:gd name="T67" fmla="*/ 355 h 1177"/>
                <a:gd name="T68" fmla="*/ 2003 w 2291"/>
                <a:gd name="T69" fmla="*/ 338 h 1177"/>
                <a:gd name="T70" fmla="*/ 2145 w 2291"/>
                <a:gd name="T71" fmla="*/ 326 h 1177"/>
                <a:gd name="T72" fmla="*/ 2291 w 2291"/>
                <a:gd name="T73" fmla="*/ 322 h 1177"/>
                <a:gd name="T74" fmla="*/ 2291 w 2291"/>
                <a:gd name="T75" fmla="*/ 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1" h="1177">
                  <a:moveTo>
                    <a:pt x="2291" y="0"/>
                  </a:moveTo>
                  <a:lnTo>
                    <a:pt x="2210" y="0"/>
                  </a:lnTo>
                  <a:lnTo>
                    <a:pt x="2130" y="3"/>
                  </a:lnTo>
                  <a:lnTo>
                    <a:pt x="2049" y="7"/>
                  </a:lnTo>
                  <a:lnTo>
                    <a:pt x="1970" y="15"/>
                  </a:lnTo>
                  <a:lnTo>
                    <a:pt x="1892" y="23"/>
                  </a:lnTo>
                  <a:lnTo>
                    <a:pt x="1813" y="34"/>
                  </a:lnTo>
                  <a:lnTo>
                    <a:pt x="1655" y="61"/>
                  </a:lnTo>
                  <a:lnTo>
                    <a:pt x="1502" y="96"/>
                  </a:lnTo>
                  <a:lnTo>
                    <a:pt x="1348" y="138"/>
                  </a:lnTo>
                  <a:lnTo>
                    <a:pt x="1198" y="188"/>
                  </a:lnTo>
                  <a:lnTo>
                    <a:pt x="1051" y="245"/>
                  </a:lnTo>
                  <a:lnTo>
                    <a:pt x="907" y="309"/>
                  </a:lnTo>
                  <a:lnTo>
                    <a:pt x="766" y="380"/>
                  </a:lnTo>
                  <a:lnTo>
                    <a:pt x="628" y="459"/>
                  </a:lnTo>
                  <a:lnTo>
                    <a:pt x="494" y="543"/>
                  </a:lnTo>
                  <a:lnTo>
                    <a:pt x="363" y="633"/>
                  </a:lnTo>
                  <a:lnTo>
                    <a:pt x="238" y="731"/>
                  </a:lnTo>
                  <a:lnTo>
                    <a:pt x="117" y="837"/>
                  </a:lnTo>
                  <a:lnTo>
                    <a:pt x="0" y="946"/>
                  </a:lnTo>
                  <a:lnTo>
                    <a:pt x="231" y="1177"/>
                  </a:lnTo>
                  <a:lnTo>
                    <a:pt x="334" y="1077"/>
                  </a:lnTo>
                  <a:lnTo>
                    <a:pt x="444" y="983"/>
                  </a:lnTo>
                  <a:lnTo>
                    <a:pt x="557" y="894"/>
                  </a:lnTo>
                  <a:lnTo>
                    <a:pt x="674" y="812"/>
                  </a:lnTo>
                  <a:lnTo>
                    <a:pt x="795" y="735"/>
                  </a:lnTo>
                  <a:lnTo>
                    <a:pt x="918" y="666"/>
                  </a:lnTo>
                  <a:lnTo>
                    <a:pt x="1045" y="603"/>
                  </a:lnTo>
                  <a:lnTo>
                    <a:pt x="1175" y="545"/>
                  </a:lnTo>
                  <a:lnTo>
                    <a:pt x="1308" y="493"/>
                  </a:lnTo>
                  <a:lnTo>
                    <a:pt x="1442" y="449"/>
                  </a:lnTo>
                  <a:lnTo>
                    <a:pt x="1581" y="411"/>
                  </a:lnTo>
                  <a:lnTo>
                    <a:pt x="1719" y="380"/>
                  </a:lnTo>
                  <a:lnTo>
                    <a:pt x="1861" y="355"/>
                  </a:lnTo>
                  <a:lnTo>
                    <a:pt x="2003" y="338"/>
                  </a:lnTo>
                  <a:lnTo>
                    <a:pt x="2145" y="326"/>
                  </a:lnTo>
                  <a:lnTo>
                    <a:pt x="2291" y="322"/>
                  </a:lnTo>
                  <a:lnTo>
                    <a:pt x="2291" y="0"/>
                  </a:lnTo>
                  <a:close/>
                </a:path>
              </a:pathLst>
            </a:custGeom>
            <a:solidFill>
              <a:schemeClr val="accent1"/>
            </a:solidFill>
            <a:ln w="19050">
              <a:solidFill>
                <a:schemeClr val="bg1"/>
              </a:solidFill>
              <a:round/>
              <a:headEnd/>
              <a:tailEnd/>
            </a:ln>
            <a:effectLst>
              <a:innerShdw blurRad="50800">
                <a:schemeClr val="tx1">
                  <a:lumMod val="75000"/>
                  <a:lumOff val="25000"/>
                </a:schemeClr>
              </a:innerShdw>
            </a:effectLst>
          </p:spPr>
          <p:txBody>
            <a:bodyPr vert="horz" wrap="square" lIns="91440" tIns="45720" rIns="91440" bIns="4572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000"/>
            </a:p>
          </p:txBody>
        </p:sp>
        <p:sp>
          <p:nvSpPr>
            <p:cNvPr id="22" name="Rectangle 21">
              <a:extLst>
                <a:ext uri="{FF2B5EF4-FFF2-40B4-BE49-F238E27FC236}">
                  <a16:creationId xmlns:a16="http://schemas.microsoft.com/office/drawing/2014/main" id="{4C3E33E3-EB64-0D95-846B-733744B3E0A4}"/>
                </a:ext>
              </a:extLst>
            </p:cNvPr>
            <p:cNvSpPr/>
            <p:nvPr/>
          </p:nvSpPr>
          <p:spPr>
            <a:xfrm rot="6852">
              <a:off x="5104326" y="680182"/>
              <a:ext cx="867241"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LOGIC</a:t>
              </a:r>
            </a:p>
          </p:txBody>
        </p:sp>
        <p:sp>
          <p:nvSpPr>
            <p:cNvPr id="24" name="Rectangle 23">
              <a:extLst>
                <a:ext uri="{FF2B5EF4-FFF2-40B4-BE49-F238E27FC236}">
                  <a16:creationId xmlns:a16="http://schemas.microsoft.com/office/drawing/2014/main" id="{6C522664-C960-3FD6-27D4-94A231C33F38}"/>
                </a:ext>
              </a:extLst>
            </p:cNvPr>
            <p:cNvSpPr/>
            <p:nvPr/>
          </p:nvSpPr>
          <p:spPr>
            <a:xfrm rot="2495918">
              <a:off x="6916465" y="949681"/>
              <a:ext cx="1050999"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MATH</a:t>
              </a:r>
            </a:p>
          </p:txBody>
        </p:sp>
        <p:sp>
          <p:nvSpPr>
            <p:cNvPr id="26" name="Rectangle 25">
              <a:extLst>
                <a:ext uri="{FF2B5EF4-FFF2-40B4-BE49-F238E27FC236}">
                  <a16:creationId xmlns:a16="http://schemas.microsoft.com/office/drawing/2014/main" id="{4F81E66E-931B-9C75-18B4-7B7045C0308C}"/>
                </a:ext>
              </a:extLst>
            </p:cNvPr>
            <p:cNvSpPr/>
            <p:nvPr/>
          </p:nvSpPr>
          <p:spPr>
            <a:xfrm rot="5400000">
              <a:off x="8253452" y="2649427"/>
              <a:ext cx="95336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TIME</a:t>
              </a:r>
            </a:p>
          </p:txBody>
        </p:sp>
        <p:sp>
          <p:nvSpPr>
            <p:cNvPr id="28" name="Rectangle 27">
              <a:extLst>
                <a:ext uri="{FF2B5EF4-FFF2-40B4-BE49-F238E27FC236}">
                  <a16:creationId xmlns:a16="http://schemas.microsoft.com/office/drawing/2014/main" id="{360343C8-EBD9-2FE5-F6EC-1FBCE1386DD6}"/>
                </a:ext>
              </a:extLst>
            </p:cNvPr>
            <p:cNvSpPr/>
            <p:nvPr/>
          </p:nvSpPr>
          <p:spPr>
            <a:xfrm rot="18900000">
              <a:off x="7880028" y="4625716"/>
              <a:ext cx="1013154"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ENERGY</a:t>
              </a:r>
            </a:p>
          </p:txBody>
        </p:sp>
        <p:sp>
          <p:nvSpPr>
            <p:cNvPr id="30" name="Rectangle 29">
              <a:extLst>
                <a:ext uri="{FF2B5EF4-FFF2-40B4-BE49-F238E27FC236}">
                  <a16:creationId xmlns:a16="http://schemas.microsoft.com/office/drawing/2014/main" id="{5A383DE5-BE42-F1F8-9814-B7836DBB2681}"/>
                </a:ext>
              </a:extLst>
            </p:cNvPr>
            <p:cNvSpPr/>
            <p:nvPr/>
          </p:nvSpPr>
          <p:spPr>
            <a:xfrm>
              <a:off x="6217204" y="5679318"/>
              <a:ext cx="1085147"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SHAPE</a:t>
              </a:r>
            </a:p>
          </p:txBody>
        </p:sp>
        <p:sp>
          <p:nvSpPr>
            <p:cNvPr id="32" name="Rectangle 31">
              <a:extLst>
                <a:ext uri="{FF2B5EF4-FFF2-40B4-BE49-F238E27FC236}">
                  <a16:creationId xmlns:a16="http://schemas.microsoft.com/office/drawing/2014/main" id="{C6001ED0-E703-BE77-6C08-F60EC72DD789}"/>
                </a:ext>
              </a:extLst>
            </p:cNvPr>
            <p:cNvSpPr/>
            <p:nvPr/>
          </p:nvSpPr>
          <p:spPr>
            <a:xfrm rot="2212249">
              <a:off x="4373284" y="5444092"/>
              <a:ext cx="1101015" cy="340238"/>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chemeClr val="bg1"/>
                  </a:solidFill>
                  <a:effectLst>
                    <a:outerShdw blurRad="63500" sx="102000" sy="102000" algn="ctr" rotWithShape="0">
                      <a:prstClr val="black">
                        <a:alpha val="40000"/>
                      </a:prstClr>
                    </a:outerShdw>
                  </a:effectLst>
                </a:rPr>
                <a:t>MEMORY</a:t>
              </a:r>
            </a:p>
          </p:txBody>
        </p:sp>
        <p:sp>
          <p:nvSpPr>
            <p:cNvPr id="34" name="Rectangle 33">
              <a:extLst>
                <a:ext uri="{FF2B5EF4-FFF2-40B4-BE49-F238E27FC236}">
                  <a16:creationId xmlns:a16="http://schemas.microsoft.com/office/drawing/2014/main" id="{D91813DA-DB9A-DFCB-72F0-D2A6F4E97DC0}"/>
                </a:ext>
              </a:extLst>
            </p:cNvPr>
            <p:cNvSpPr/>
            <p:nvPr/>
          </p:nvSpPr>
          <p:spPr>
            <a:xfrm rot="16200000">
              <a:off x="3091785" y="3976113"/>
              <a:ext cx="1225682"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READOUT</a:t>
              </a:r>
            </a:p>
          </p:txBody>
        </p:sp>
        <p:sp>
          <p:nvSpPr>
            <p:cNvPr id="37" name="Rectangle 36">
              <a:extLst>
                <a:ext uri="{FF2B5EF4-FFF2-40B4-BE49-F238E27FC236}">
                  <a16:creationId xmlns:a16="http://schemas.microsoft.com/office/drawing/2014/main" id="{D04C51C0-96C0-77C1-E393-D821EA17A3B8}"/>
                </a:ext>
              </a:extLst>
            </p:cNvPr>
            <p:cNvSpPr/>
            <p:nvPr/>
          </p:nvSpPr>
          <p:spPr>
            <a:xfrm rot="18812547">
              <a:off x="3132381" y="1886090"/>
              <a:ext cx="1226175" cy="314333"/>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b="1" dirty="0">
                  <a:solidFill>
                    <a:schemeClr val="bg1"/>
                  </a:solidFill>
                  <a:effectLst>
                    <a:outerShdw blurRad="63500" sx="102000" sy="102000" algn="ctr" rotWithShape="0">
                      <a:prstClr val="black">
                        <a:alpha val="40000"/>
                      </a:prstClr>
                    </a:outerShdw>
                  </a:effectLst>
                </a:rPr>
                <a:t>I/O</a:t>
              </a:r>
            </a:p>
          </p:txBody>
        </p:sp>
        <p:grpSp>
          <p:nvGrpSpPr>
            <p:cNvPr id="38" name="Group 37">
              <a:extLst>
                <a:ext uri="{FF2B5EF4-FFF2-40B4-BE49-F238E27FC236}">
                  <a16:creationId xmlns:a16="http://schemas.microsoft.com/office/drawing/2014/main" id="{C1B9E28A-D705-FE53-5461-6597B0F893AD}"/>
                </a:ext>
              </a:extLst>
            </p:cNvPr>
            <p:cNvGrpSpPr/>
            <p:nvPr/>
          </p:nvGrpSpPr>
          <p:grpSpPr>
            <a:xfrm>
              <a:off x="5385393" y="3118887"/>
              <a:ext cx="1422715" cy="623772"/>
              <a:chOff x="3818963" y="2189355"/>
              <a:chExt cx="1506072" cy="660319"/>
            </a:xfrm>
          </p:grpSpPr>
          <p:sp>
            <p:nvSpPr>
              <p:cNvPr id="39" name="Rectangle 38">
                <a:extLst>
                  <a:ext uri="{FF2B5EF4-FFF2-40B4-BE49-F238E27FC236}">
                    <a16:creationId xmlns:a16="http://schemas.microsoft.com/office/drawing/2014/main" id="{85B08313-16F4-2542-6A8C-3C1E4EC5BF2B}"/>
                  </a:ext>
                </a:extLst>
              </p:cNvPr>
              <p:cNvSpPr/>
              <p:nvPr/>
            </p:nvSpPr>
            <p:spPr>
              <a:xfrm>
                <a:off x="3818963" y="2189355"/>
                <a:ext cx="1506072" cy="472725"/>
              </a:xfrm>
              <a:prstGeom prst="rect">
                <a:avLst/>
              </a:prstGeom>
            </p:spPr>
            <p:txBody>
              <a:bodyPr wrap="square" lIns="0" tIns="0" rIns="0" bIns="0" anchor="ctr">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Roboto (Body)"/>
                  </a:rPr>
                  <a:t>SCICOMPILER</a:t>
                </a:r>
              </a:p>
              <a:p>
                <a:pPr algn="ctr"/>
                <a:r>
                  <a:rPr lang="en-US" sz="1050" dirty="0">
                    <a:solidFill>
                      <a:schemeClr val="tx1">
                        <a:lumMod val="75000"/>
                        <a:lumOff val="25000"/>
                      </a:schemeClr>
                    </a:solidFill>
                    <a:latin typeface="Roboto (Body)"/>
                  </a:rPr>
                  <a:t>IP CORES</a:t>
                </a:r>
              </a:p>
              <a:p>
                <a:pPr algn="ctr"/>
                <a:r>
                  <a:rPr lang="en-US" sz="1050" dirty="0">
                    <a:solidFill>
                      <a:schemeClr val="tx1">
                        <a:lumMod val="75000"/>
                        <a:lumOff val="25000"/>
                      </a:schemeClr>
                    </a:solidFill>
                    <a:latin typeface="Roboto (Body)"/>
                  </a:rPr>
                  <a:t>LIBRARY</a:t>
                </a:r>
              </a:p>
            </p:txBody>
          </p:sp>
          <p:grpSp>
            <p:nvGrpSpPr>
              <p:cNvPr id="40" name="Group 39">
                <a:extLst>
                  <a:ext uri="{FF2B5EF4-FFF2-40B4-BE49-F238E27FC236}">
                    <a16:creationId xmlns:a16="http://schemas.microsoft.com/office/drawing/2014/main" id="{89EDD4FC-89E3-1520-8F62-79E2EDD0DB1F}"/>
                  </a:ext>
                </a:extLst>
              </p:cNvPr>
              <p:cNvGrpSpPr/>
              <p:nvPr/>
            </p:nvGrpSpPr>
            <p:grpSpPr>
              <a:xfrm>
                <a:off x="4381499" y="2776014"/>
                <a:ext cx="381000" cy="73660"/>
                <a:chOff x="4381499" y="2776014"/>
                <a:chExt cx="381000" cy="73660"/>
              </a:xfrm>
            </p:grpSpPr>
            <p:sp>
              <p:nvSpPr>
                <p:cNvPr id="41" name="Oval 40">
                  <a:extLst>
                    <a:ext uri="{FF2B5EF4-FFF2-40B4-BE49-F238E27FC236}">
                      <a16:creationId xmlns:a16="http://schemas.microsoft.com/office/drawing/2014/main" id="{05F6ABB1-6DD2-CF6A-4734-1A73F1F9D07F}"/>
                    </a:ext>
                  </a:extLst>
                </p:cNvPr>
                <p:cNvSpPr/>
                <p:nvPr/>
              </p:nvSpPr>
              <p:spPr bwMode="auto">
                <a:xfrm>
                  <a:off x="4381499" y="2776014"/>
                  <a:ext cx="73660" cy="73660"/>
                </a:xfrm>
                <a:prstGeom prst="ellips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2" name="Oval 41">
                  <a:extLst>
                    <a:ext uri="{FF2B5EF4-FFF2-40B4-BE49-F238E27FC236}">
                      <a16:creationId xmlns:a16="http://schemas.microsoft.com/office/drawing/2014/main" id="{0F69D379-68D0-C93F-2761-B70246E6F21F}"/>
                    </a:ext>
                  </a:extLst>
                </p:cNvPr>
                <p:cNvSpPr/>
                <p:nvPr/>
              </p:nvSpPr>
              <p:spPr bwMode="auto">
                <a:xfrm>
                  <a:off x="4483946" y="2776014"/>
                  <a:ext cx="73660" cy="73660"/>
                </a:xfrm>
                <a:prstGeom prst="ellipse">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3" name="Oval 42">
                  <a:extLst>
                    <a:ext uri="{FF2B5EF4-FFF2-40B4-BE49-F238E27FC236}">
                      <a16:creationId xmlns:a16="http://schemas.microsoft.com/office/drawing/2014/main" id="{7F320007-1A5F-044D-7C5B-A5D064911A53}"/>
                    </a:ext>
                  </a:extLst>
                </p:cNvPr>
                <p:cNvSpPr/>
                <p:nvPr/>
              </p:nvSpPr>
              <p:spPr bwMode="auto">
                <a:xfrm>
                  <a:off x="4586393" y="2776014"/>
                  <a:ext cx="73660" cy="73660"/>
                </a:xfrm>
                <a:prstGeom prst="ellipse">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sp>
              <p:nvSpPr>
                <p:cNvPr id="44" name="Oval 43">
                  <a:extLst>
                    <a:ext uri="{FF2B5EF4-FFF2-40B4-BE49-F238E27FC236}">
                      <a16:creationId xmlns:a16="http://schemas.microsoft.com/office/drawing/2014/main" id="{91C88645-7B64-19E3-4AC2-9E9E1B24A5A4}"/>
                    </a:ext>
                  </a:extLst>
                </p:cNvPr>
                <p:cNvSpPr/>
                <p:nvPr/>
              </p:nvSpPr>
              <p:spPr bwMode="auto">
                <a:xfrm>
                  <a:off x="4688839" y="2776014"/>
                  <a:ext cx="73660" cy="73660"/>
                </a:xfrm>
                <a:prstGeom prst="ellipse">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2000">
                    <a:solidFill>
                      <a:schemeClr val="tx1">
                        <a:lumMod val="75000"/>
                        <a:lumOff val="25000"/>
                      </a:schemeClr>
                    </a:solidFill>
                  </a:endParaRPr>
                </a:p>
              </p:txBody>
            </p:sp>
          </p:grpSp>
        </p:grpSp>
      </p:grpSp>
      <p:pic>
        <p:nvPicPr>
          <p:cNvPr id="62" name="Picture 61">
            <a:extLst>
              <a:ext uri="{FF2B5EF4-FFF2-40B4-BE49-F238E27FC236}">
                <a16:creationId xmlns:a16="http://schemas.microsoft.com/office/drawing/2014/main" id="{102590B4-5218-EF19-BDD3-6546FB4C89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45249" y="1923718"/>
            <a:ext cx="369332" cy="449519"/>
          </a:xfrm>
          <a:prstGeom prst="rect">
            <a:avLst/>
          </a:prstGeom>
        </p:spPr>
      </p:pic>
      <p:pic>
        <p:nvPicPr>
          <p:cNvPr id="63" name="Picture 62">
            <a:extLst>
              <a:ext uri="{FF2B5EF4-FFF2-40B4-BE49-F238E27FC236}">
                <a16:creationId xmlns:a16="http://schemas.microsoft.com/office/drawing/2014/main" id="{0F6FECA5-C605-FF3E-DCD4-CD346125764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72808" y="1921362"/>
            <a:ext cx="325581" cy="446358"/>
          </a:xfrm>
          <a:prstGeom prst="rect">
            <a:avLst/>
          </a:prstGeom>
        </p:spPr>
      </p:pic>
      <p:pic>
        <p:nvPicPr>
          <p:cNvPr id="64" name="Picture 63">
            <a:extLst>
              <a:ext uri="{FF2B5EF4-FFF2-40B4-BE49-F238E27FC236}">
                <a16:creationId xmlns:a16="http://schemas.microsoft.com/office/drawing/2014/main" id="{571D8D29-057D-5E1B-21FD-368A08A4448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851806" y="1921362"/>
            <a:ext cx="325581" cy="450616"/>
          </a:xfrm>
          <a:prstGeom prst="rect">
            <a:avLst/>
          </a:prstGeom>
        </p:spPr>
      </p:pic>
      <p:pic>
        <p:nvPicPr>
          <p:cNvPr id="65" name="Picture 64">
            <a:extLst>
              <a:ext uri="{FF2B5EF4-FFF2-40B4-BE49-F238E27FC236}">
                <a16:creationId xmlns:a16="http://schemas.microsoft.com/office/drawing/2014/main" id="{E1B46B54-7A92-F143-DC91-A378C9D6196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052761" y="2428318"/>
            <a:ext cx="361820" cy="494434"/>
          </a:xfrm>
          <a:prstGeom prst="rect">
            <a:avLst/>
          </a:prstGeom>
        </p:spPr>
      </p:pic>
      <p:pic>
        <p:nvPicPr>
          <p:cNvPr id="66" name="Picture 65">
            <a:extLst>
              <a:ext uri="{FF2B5EF4-FFF2-40B4-BE49-F238E27FC236}">
                <a16:creationId xmlns:a16="http://schemas.microsoft.com/office/drawing/2014/main" id="{F3FB0389-93CF-60C9-3E0D-C76BBDD00E3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275970" y="845180"/>
            <a:ext cx="369332" cy="464163"/>
          </a:xfrm>
          <a:prstGeom prst="rect">
            <a:avLst/>
          </a:prstGeom>
        </p:spPr>
      </p:pic>
      <p:pic>
        <p:nvPicPr>
          <p:cNvPr id="67" name="Picture 66">
            <a:extLst>
              <a:ext uri="{FF2B5EF4-FFF2-40B4-BE49-F238E27FC236}">
                <a16:creationId xmlns:a16="http://schemas.microsoft.com/office/drawing/2014/main" id="{E19AEE33-3CF5-6816-650F-8392C28F2A3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682807" y="844557"/>
            <a:ext cx="369332" cy="464163"/>
          </a:xfrm>
          <a:prstGeom prst="rect">
            <a:avLst/>
          </a:prstGeom>
        </p:spPr>
      </p:pic>
      <p:pic>
        <p:nvPicPr>
          <p:cNvPr id="68" name="Picture 67">
            <a:extLst>
              <a:ext uri="{FF2B5EF4-FFF2-40B4-BE49-F238E27FC236}">
                <a16:creationId xmlns:a16="http://schemas.microsoft.com/office/drawing/2014/main" id="{02AD58B0-C91C-A1E6-8DB6-0D6F28ADA2C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5100656" y="848487"/>
            <a:ext cx="369332" cy="464163"/>
          </a:xfrm>
          <a:prstGeom prst="rect">
            <a:avLst/>
          </a:prstGeom>
        </p:spPr>
      </p:pic>
      <p:pic>
        <p:nvPicPr>
          <p:cNvPr id="69" name="Picture 68">
            <a:extLst>
              <a:ext uri="{FF2B5EF4-FFF2-40B4-BE49-F238E27FC236}">
                <a16:creationId xmlns:a16="http://schemas.microsoft.com/office/drawing/2014/main" id="{EFCFA138-AC8A-D17C-E559-6EE361369510}"/>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562647" y="1352088"/>
            <a:ext cx="369332" cy="464163"/>
          </a:xfrm>
          <a:prstGeom prst="rect">
            <a:avLst/>
          </a:prstGeom>
        </p:spPr>
      </p:pic>
      <p:pic>
        <p:nvPicPr>
          <p:cNvPr id="70" name="Picture 69">
            <a:extLst>
              <a:ext uri="{FF2B5EF4-FFF2-40B4-BE49-F238E27FC236}">
                <a16:creationId xmlns:a16="http://schemas.microsoft.com/office/drawing/2014/main" id="{A91D87EC-1E44-E472-5D48-1D2B2B46FAFE}"/>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984099" y="1354337"/>
            <a:ext cx="369332" cy="464163"/>
          </a:xfrm>
          <a:prstGeom prst="rect">
            <a:avLst/>
          </a:prstGeom>
        </p:spPr>
      </p:pic>
      <p:pic>
        <p:nvPicPr>
          <p:cNvPr id="71" name="Picture 70">
            <a:extLst>
              <a:ext uri="{FF2B5EF4-FFF2-40B4-BE49-F238E27FC236}">
                <a16:creationId xmlns:a16="http://schemas.microsoft.com/office/drawing/2014/main" id="{626FE57A-952B-7556-46C5-CB808C52E20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961166" y="685055"/>
            <a:ext cx="369332" cy="464163"/>
          </a:xfrm>
          <a:prstGeom prst="rect">
            <a:avLst/>
          </a:prstGeom>
        </p:spPr>
      </p:pic>
      <p:pic>
        <p:nvPicPr>
          <p:cNvPr id="72" name="Picture 71">
            <a:extLst>
              <a:ext uri="{FF2B5EF4-FFF2-40B4-BE49-F238E27FC236}">
                <a16:creationId xmlns:a16="http://schemas.microsoft.com/office/drawing/2014/main" id="{4487A2C5-4DAC-1E03-164E-C261B42ADE74}"/>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6372422" y="685054"/>
            <a:ext cx="369332" cy="464163"/>
          </a:xfrm>
          <a:prstGeom prst="rect">
            <a:avLst/>
          </a:prstGeom>
        </p:spPr>
      </p:pic>
      <p:pic>
        <p:nvPicPr>
          <p:cNvPr id="73" name="Picture 72">
            <a:extLst>
              <a:ext uri="{FF2B5EF4-FFF2-40B4-BE49-F238E27FC236}">
                <a16:creationId xmlns:a16="http://schemas.microsoft.com/office/drawing/2014/main" id="{FB8A34FA-EDF2-B59D-0D13-3664AB398FD0}"/>
              </a:ext>
            </a:extLst>
          </p:cNvPr>
          <p:cNvPicPr>
            <a:picLocks noChangeAspect="1"/>
          </p:cNvPicPr>
          <p:nvPr/>
        </p:nvPicPr>
        <p:blipFill rotWithShape="1">
          <a:blip r:embed="rId14">
            <a:extLst>
              <a:ext uri="{28A0092B-C50C-407E-A947-70E740481C1C}">
                <a14:useLocalDpi xmlns:a14="http://schemas.microsoft.com/office/drawing/2010/main"/>
              </a:ext>
            </a:extLst>
          </a:blip>
          <a:srcRect l="-6560"/>
          <a:stretch/>
        </p:blipFill>
        <p:spPr>
          <a:xfrm>
            <a:off x="6764598" y="687136"/>
            <a:ext cx="369332" cy="464163"/>
          </a:xfrm>
          <a:prstGeom prst="rect">
            <a:avLst/>
          </a:prstGeom>
        </p:spPr>
      </p:pic>
      <p:pic>
        <p:nvPicPr>
          <p:cNvPr id="75" name="Picture 74">
            <a:extLst>
              <a:ext uri="{FF2B5EF4-FFF2-40B4-BE49-F238E27FC236}">
                <a16:creationId xmlns:a16="http://schemas.microsoft.com/office/drawing/2014/main" id="{0543A501-3350-59C6-9445-B415A2DAA732}"/>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6372422" y="1169210"/>
            <a:ext cx="369332" cy="464163"/>
          </a:xfrm>
          <a:prstGeom prst="rect">
            <a:avLst/>
          </a:prstGeom>
        </p:spPr>
      </p:pic>
      <p:pic>
        <p:nvPicPr>
          <p:cNvPr id="76" name="Picture 75">
            <a:extLst>
              <a:ext uri="{FF2B5EF4-FFF2-40B4-BE49-F238E27FC236}">
                <a16:creationId xmlns:a16="http://schemas.microsoft.com/office/drawing/2014/main" id="{0653CEF7-7461-A706-C0A7-AE520F84CD3E}"/>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6777920" y="1169209"/>
            <a:ext cx="369332" cy="464163"/>
          </a:xfrm>
          <a:prstGeom prst="rect">
            <a:avLst/>
          </a:prstGeom>
        </p:spPr>
      </p:pic>
      <p:pic>
        <p:nvPicPr>
          <p:cNvPr id="77" name="Picture 76">
            <a:extLst>
              <a:ext uri="{FF2B5EF4-FFF2-40B4-BE49-F238E27FC236}">
                <a16:creationId xmlns:a16="http://schemas.microsoft.com/office/drawing/2014/main" id="{BF6859F5-D143-D154-35CE-58D781F6B194}"/>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7651397" y="1689281"/>
            <a:ext cx="369332" cy="464163"/>
          </a:xfrm>
          <a:prstGeom prst="rect">
            <a:avLst/>
          </a:prstGeom>
        </p:spPr>
      </p:pic>
      <p:pic>
        <p:nvPicPr>
          <p:cNvPr id="78" name="Picture 77">
            <a:extLst>
              <a:ext uri="{FF2B5EF4-FFF2-40B4-BE49-F238E27FC236}">
                <a16:creationId xmlns:a16="http://schemas.microsoft.com/office/drawing/2014/main" id="{D4575F8A-57D0-9C0C-2FA1-36B064A2FB7D}"/>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8093506" y="1689281"/>
            <a:ext cx="369332" cy="464163"/>
          </a:xfrm>
          <a:prstGeom prst="rect">
            <a:avLst/>
          </a:prstGeom>
        </p:spPr>
      </p:pic>
      <p:pic>
        <p:nvPicPr>
          <p:cNvPr id="79" name="Picture 78">
            <a:extLst>
              <a:ext uri="{FF2B5EF4-FFF2-40B4-BE49-F238E27FC236}">
                <a16:creationId xmlns:a16="http://schemas.microsoft.com/office/drawing/2014/main" id="{6E086A3A-F837-2A5B-E417-AF24007CBA23}"/>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7338694" y="2184934"/>
            <a:ext cx="369332" cy="464163"/>
          </a:xfrm>
          <a:prstGeom prst="rect">
            <a:avLst/>
          </a:prstGeom>
        </p:spPr>
      </p:pic>
      <p:pic>
        <p:nvPicPr>
          <p:cNvPr id="80" name="Picture 79">
            <a:extLst>
              <a:ext uri="{FF2B5EF4-FFF2-40B4-BE49-F238E27FC236}">
                <a16:creationId xmlns:a16="http://schemas.microsoft.com/office/drawing/2014/main" id="{B072A298-CFBF-5A5F-2F50-D37AE98FE7AB}"/>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7823923" y="2180989"/>
            <a:ext cx="369332" cy="464163"/>
          </a:xfrm>
          <a:prstGeom prst="rect">
            <a:avLst/>
          </a:prstGeom>
        </p:spPr>
      </p:pic>
      <p:pic>
        <p:nvPicPr>
          <p:cNvPr id="81" name="Picture 80">
            <a:extLst>
              <a:ext uri="{FF2B5EF4-FFF2-40B4-BE49-F238E27FC236}">
                <a16:creationId xmlns:a16="http://schemas.microsoft.com/office/drawing/2014/main" id="{A20C125A-18C5-CC84-D3AF-7A3FB18CA7DD}"/>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8344500" y="2180817"/>
            <a:ext cx="343074" cy="464162"/>
          </a:xfrm>
          <a:prstGeom prst="rect">
            <a:avLst/>
          </a:prstGeom>
        </p:spPr>
      </p:pic>
      <p:pic>
        <p:nvPicPr>
          <p:cNvPr id="82" name="Picture 81">
            <a:extLst>
              <a:ext uri="{FF2B5EF4-FFF2-40B4-BE49-F238E27FC236}">
                <a16:creationId xmlns:a16="http://schemas.microsoft.com/office/drawing/2014/main" id="{F4E39D59-6D3E-0FBC-24FE-E894CECF27FC}"/>
              </a:ext>
            </a:extLst>
          </p:cNvPr>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7653842" y="2679957"/>
            <a:ext cx="369332" cy="464163"/>
          </a:xfrm>
          <a:prstGeom prst="rect">
            <a:avLst/>
          </a:prstGeom>
        </p:spPr>
      </p:pic>
      <p:pic>
        <p:nvPicPr>
          <p:cNvPr id="83" name="Picture 82">
            <a:extLst>
              <a:ext uri="{FF2B5EF4-FFF2-40B4-BE49-F238E27FC236}">
                <a16:creationId xmlns:a16="http://schemas.microsoft.com/office/drawing/2014/main" id="{737CD83D-B550-F3E8-D3EE-BDEDA9D05D6C}"/>
              </a:ext>
            </a:extLst>
          </p:cNvPr>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8159834" y="2673622"/>
            <a:ext cx="369332" cy="464163"/>
          </a:xfrm>
          <a:prstGeom prst="rect">
            <a:avLst/>
          </a:prstGeom>
        </p:spPr>
      </p:pic>
      <p:pic>
        <p:nvPicPr>
          <p:cNvPr id="84" name="Picture 83">
            <a:extLst>
              <a:ext uri="{FF2B5EF4-FFF2-40B4-BE49-F238E27FC236}">
                <a16:creationId xmlns:a16="http://schemas.microsoft.com/office/drawing/2014/main" id="{78FC3810-168A-97E2-55C4-B4116EBA3F6B}"/>
              </a:ext>
            </a:extLst>
          </p:cNvPr>
          <p:cNvPicPr>
            <a:picLocks noChangeAspect="1"/>
          </p:cNvPicPr>
          <p:nvPr/>
        </p:nvPicPr>
        <p:blipFill rotWithShape="1">
          <a:blip r:embed="rId24">
            <a:extLst>
              <a:ext uri="{28A0092B-C50C-407E-A947-70E740481C1C}">
                <a14:useLocalDpi xmlns:a14="http://schemas.microsoft.com/office/drawing/2010/main"/>
              </a:ext>
            </a:extLst>
          </a:blip>
          <a:srcRect/>
          <a:stretch/>
        </p:blipFill>
        <p:spPr>
          <a:xfrm>
            <a:off x="3462007" y="2428318"/>
            <a:ext cx="336382" cy="493192"/>
          </a:xfrm>
          <a:prstGeom prst="rect">
            <a:avLst/>
          </a:prstGeom>
        </p:spPr>
      </p:pic>
      <p:pic>
        <p:nvPicPr>
          <p:cNvPr id="85" name="Picture 84">
            <a:extLst>
              <a:ext uri="{FF2B5EF4-FFF2-40B4-BE49-F238E27FC236}">
                <a16:creationId xmlns:a16="http://schemas.microsoft.com/office/drawing/2014/main" id="{AC094EEF-78DF-A468-F218-24C94BD56A16}"/>
              </a:ext>
            </a:extLst>
          </p:cNvPr>
          <p:cNvPicPr>
            <a:picLocks noChangeAspect="1"/>
          </p:cNvPicPr>
          <p:nvPr/>
        </p:nvPicPr>
        <p:blipFill rotWithShape="1">
          <a:blip r:embed="rId25">
            <a:extLst>
              <a:ext uri="{28A0092B-C50C-407E-A947-70E740481C1C}">
                <a14:useLocalDpi xmlns:a14="http://schemas.microsoft.com/office/drawing/2010/main"/>
              </a:ext>
            </a:extLst>
          </a:blip>
          <a:srcRect/>
          <a:stretch/>
        </p:blipFill>
        <p:spPr>
          <a:xfrm>
            <a:off x="3845241" y="2428318"/>
            <a:ext cx="336382" cy="493192"/>
          </a:xfrm>
          <a:prstGeom prst="rect">
            <a:avLst/>
          </a:prstGeom>
        </p:spPr>
      </p:pic>
      <p:pic>
        <p:nvPicPr>
          <p:cNvPr id="86" name="Picture 85">
            <a:extLst>
              <a:ext uri="{FF2B5EF4-FFF2-40B4-BE49-F238E27FC236}">
                <a16:creationId xmlns:a16="http://schemas.microsoft.com/office/drawing/2014/main" id="{60EFF825-04FC-AFBF-95D2-57DAA350C278}"/>
              </a:ext>
            </a:extLst>
          </p:cNvPr>
          <p:cNvPicPr>
            <a:picLocks noChangeAspect="1"/>
          </p:cNvPicPr>
          <p:nvPr/>
        </p:nvPicPr>
        <p:blipFill rotWithShape="1">
          <a:blip r:embed="rId26">
            <a:extLst>
              <a:ext uri="{28A0092B-C50C-407E-A947-70E740481C1C}">
                <a14:useLocalDpi xmlns:a14="http://schemas.microsoft.com/office/drawing/2010/main"/>
              </a:ext>
            </a:extLst>
          </a:blip>
          <a:srcRect/>
          <a:stretch/>
        </p:blipFill>
        <p:spPr>
          <a:xfrm>
            <a:off x="5966924" y="1172117"/>
            <a:ext cx="369332" cy="464163"/>
          </a:xfrm>
          <a:prstGeom prst="rect">
            <a:avLst/>
          </a:prstGeom>
        </p:spPr>
      </p:pic>
      <p:pic>
        <p:nvPicPr>
          <p:cNvPr id="87" name="Picture 86">
            <a:extLst>
              <a:ext uri="{FF2B5EF4-FFF2-40B4-BE49-F238E27FC236}">
                <a16:creationId xmlns:a16="http://schemas.microsoft.com/office/drawing/2014/main" id="{9A79B271-D5C3-05CE-A1BF-A04B12DD0665}"/>
              </a:ext>
            </a:extLst>
          </p:cNvPr>
          <p:cNvPicPr>
            <a:picLocks noChangeAspect="1"/>
          </p:cNvPicPr>
          <p:nvPr/>
        </p:nvPicPr>
        <p:blipFill rotWithShape="1">
          <a:blip r:embed="rId27">
            <a:extLst>
              <a:ext uri="{28A0092B-C50C-407E-A947-70E740481C1C}">
                <a14:useLocalDpi xmlns:a14="http://schemas.microsoft.com/office/drawing/2010/main"/>
              </a:ext>
            </a:extLst>
          </a:blip>
          <a:srcRect/>
          <a:stretch/>
        </p:blipFill>
        <p:spPr>
          <a:xfrm>
            <a:off x="7450331" y="3420063"/>
            <a:ext cx="386620" cy="485890"/>
          </a:xfrm>
          <a:prstGeom prst="rect">
            <a:avLst/>
          </a:prstGeom>
        </p:spPr>
      </p:pic>
      <p:pic>
        <p:nvPicPr>
          <p:cNvPr id="88" name="Picture 87">
            <a:extLst>
              <a:ext uri="{FF2B5EF4-FFF2-40B4-BE49-F238E27FC236}">
                <a16:creationId xmlns:a16="http://schemas.microsoft.com/office/drawing/2014/main" id="{D4B30A31-454E-CF39-268D-BB08088061D6}"/>
              </a:ext>
            </a:extLst>
          </p:cNvPr>
          <p:cNvPicPr>
            <a:picLocks noChangeAspect="1"/>
          </p:cNvPicPr>
          <p:nvPr/>
        </p:nvPicPr>
        <p:blipFill rotWithShape="1">
          <a:blip r:embed="rId28">
            <a:extLst>
              <a:ext uri="{28A0092B-C50C-407E-A947-70E740481C1C}">
                <a14:useLocalDpi xmlns:a14="http://schemas.microsoft.com/office/drawing/2010/main"/>
              </a:ext>
            </a:extLst>
          </a:blip>
          <a:srcRect/>
          <a:stretch/>
        </p:blipFill>
        <p:spPr>
          <a:xfrm>
            <a:off x="7886651" y="3413904"/>
            <a:ext cx="391521" cy="492049"/>
          </a:xfrm>
          <a:prstGeom prst="rect">
            <a:avLst/>
          </a:prstGeom>
        </p:spPr>
      </p:pic>
      <p:pic>
        <p:nvPicPr>
          <p:cNvPr id="90" name="Picture 89">
            <a:extLst>
              <a:ext uri="{FF2B5EF4-FFF2-40B4-BE49-F238E27FC236}">
                <a16:creationId xmlns:a16="http://schemas.microsoft.com/office/drawing/2014/main" id="{CCB27675-4528-3E22-3D02-F4859F888EF2}"/>
              </a:ext>
            </a:extLst>
          </p:cNvPr>
          <p:cNvPicPr>
            <a:picLocks noChangeAspect="1"/>
          </p:cNvPicPr>
          <p:nvPr/>
        </p:nvPicPr>
        <p:blipFill rotWithShape="1">
          <a:blip r:embed="rId29">
            <a:extLst>
              <a:ext uri="{28A0092B-C50C-407E-A947-70E740481C1C}">
                <a14:useLocalDpi xmlns:a14="http://schemas.microsoft.com/office/drawing/2010/main"/>
              </a:ext>
            </a:extLst>
          </a:blip>
          <a:srcRect/>
          <a:stretch/>
        </p:blipFill>
        <p:spPr>
          <a:xfrm>
            <a:off x="7213987" y="3920684"/>
            <a:ext cx="369332" cy="499688"/>
          </a:xfrm>
          <a:prstGeom prst="rect">
            <a:avLst/>
          </a:prstGeom>
        </p:spPr>
      </p:pic>
      <p:pic>
        <p:nvPicPr>
          <p:cNvPr id="92" name="Picture 91">
            <a:extLst>
              <a:ext uri="{FF2B5EF4-FFF2-40B4-BE49-F238E27FC236}">
                <a16:creationId xmlns:a16="http://schemas.microsoft.com/office/drawing/2014/main" id="{3321E759-28F1-D804-C626-6695A7077014}"/>
              </a:ext>
            </a:extLst>
          </p:cNvPr>
          <p:cNvPicPr>
            <a:picLocks noChangeAspect="1"/>
          </p:cNvPicPr>
          <p:nvPr/>
        </p:nvPicPr>
        <p:blipFill rotWithShape="1">
          <a:blip r:embed="rId30">
            <a:extLst>
              <a:ext uri="{28A0092B-C50C-407E-A947-70E740481C1C}">
                <a14:useLocalDpi xmlns:a14="http://schemas.microsoft.com/office/drawing/2010/main"/>
              </a:ext>
            </a:extLst>
          </a:blip>
          <a:srcRect/>
          <a:stretch/>
        </p:blipFill>
        <p:spPr>
          <a:xfrm>
            <a:off x="7599340" y="3920683"/>
            <a:ext cx="369332" cy="499688"/>
          </a:xfrm>
          <a:prstGeom prst="rect">
            <a:avLst/>
          </a:prstGeom>
        </p:spPr>
      </p:pic>
      <p:pic>
        <p:nvPicPr>
          <p:cNvPr id="93" name="Picture 92">
            <a:extLst>
              <a:ext uri="{FF2B5EF4-FFF2-40B4-BE49-F238E27FC236}">
                <a16:creationId xmlns:a16="http://schemas.microsoft.com/office/drawing/2014/main" id="{92C78A6C-726E-CDA0-4116-55E989186BE7}"/>
              </a:ext>
            </a:extLst>
          </p:cNvPr>
          <p:cNvPicPr>
            <a:picLocks noChangeAspect="1"/>
          </p:cNvPicPr>
          <p:nvPr/>
        </p:nvPicPr>
        <p:blipFill rotWithShape="1">
          <a:blip r:embed="rId31">
            <a:extLst>
              <a:ext uri="{28A0092B-C50C-407E-A947-70E740481C1C}">
                <a14:useLocalDpi xmlns:a14="http://schemas.microsoft.com/office/drawing/2010/main"/>
              </a:ext>
            </a:extLst>
          </a:blip>
          <a:srcRect/>
          <a:stretch/>
        </p:blipFill>
        <p:spPr>
          <a:xfrm>
            <a:off x="7994218" y="3920684"/>
            <a:ext cx="369332" cy="499687"/>
          </a:xfrm>
          <a:prstGeom prst="rect">
            <a:avLst/>
          </a:prstGeom>
        </p:spPr>
      </p:pic>
      <p:pic>
        <p:nvPicPr>
          <p:cNvPr id="94" name="Picture 93">
            <a:extLst>
              <a:ext uri="{FF2B5EF4-FFF2-40B4-BE49-F238E27FC236}">
                <a16:creationId xmlns:a16="http://schemas.microsoft.com/office/drawing/2014/main" id="{B9D1171E-63C2-51B9-9CF0-F446C71DB4DC}"/>
              </a:ext>
            </a:extLst>
          </p:cNvPr>
          <p:cNvPicPr>
            <a:picLocks noChangeAspect="1"/>
          </p:cNvPicPr>
          <p:nvPr/>
        </p:nvPicPr>
        <p:blipFill rotWithShape="1">
          <a:blip r:embed="rId32">
            <a:extLst>
              <a:ext uri="{28A0092B-C50C-407E-A947-70E740481C1C}">
                <a14:useLocalDpi xmlns:a14="http://schemas.microsoft.com/office/drawing/2010/main"/>
              </a:ext>
            </a:extLst>
          </a:blip>
          <a:srcRect/>
          <a:stretch/>
        </p:blipFill>
        <p:spPr>
          <a:xfrm>
            <a:off x="8317255" y="3412828"/>
            <a:ext cx="369332" cy="488367"/>
          </a:xfrm>
          <a:prstGeom prst="rect">
            <a:avLst/>
          </a:prstGeom>
        </p:spPr>
      </p:pic>
      <p:sp>
        <p:nvSpPr>
          <p:cNvPr id="4" name="TextBox 3">
            <a:extLst>
              <a:ext uri="{FF2B5EF4-FFF2-40B4-BE49-F238E27FC236}">
                <a16:creationId xmlns:a16="http://schemas.microsoft.com/office/drawing/2014/main" id="{AFBEC598-47E0-8FC0-E24C-3D7BE0DDEB61}"/>
              </a:ext>
            </a:extLst>
          </p:cNvPr>
          <p:cNvSpPr txBox="1"/>
          <p:nvPr/>
        </p:nvSpPr>
        <p:spPr>
          <a:xfrm>
            <a:off x="8383588" y="3818608"/>
            <a:ext cx="229880" cy="76944"/>
          </a:xfrm>
          <a:prstGeom prst="rect">
            <a:avLst/>
          </a:prstGeom>
          <a:solidFill>
            <a:schemeClr val="bg1"/>
          </a:solidFill>
        </p:spPr>
        <p:txBody>
          <a:bodyPr wrap="square" lIns="0" tIns="0" rIns="0" bIns="0" rtlCol="0">
            <a:spAutoFit/>
          </a:bodyPr>
          <a:lstStyle/>
          <a:p>
            <a:pPr algn="ctr"/>
            <a:r>
              <a:rPr lang="en-US" sz="500" dirty="0"/>
              <a:t>shaper</a:t>
            </a:r>
            <a:endParaRPr lang="it-IT" sz="500" dirty="0"/>
          </a:p>
        </p:txBody>
      </p:sp>
      <p:pic>
        <p:nvPicPr>
          <p:cNvPr id="95" name="Picture 94">
            <a:extLst>
              <a:ext uri="{FF2B5EF4-FFF2-40B4-BE49-F238E27FC236}">
                <a16:creationId xmlns:a16="http://schemas.microsoft.com/office/drawing/2014/main" id="{8FD1529A-5329-915B-72C1-A4F2957BB2C6}"/>
              </a:ext>
            </a:extLst>
          </p:cNvPr>
          <p:cNvPicPr>
            <a:picLocks noChangeAspect="1"/>
          </p:cNvPicPr>
          <p:nvPr/>
        </p:nvPicPr>
        <p:blipFill rotWithShape="1">
          <a:blip r:embed="rId33">
            <a:extLst>
              <a:ext uri="{28A0092B-C50C-407E-A947-70E740481C1C}">
                <a14:useLocalDpi xmlns:a14="http://schemas.microsoft.com/office/drawing/2010/main"/>
              </a:ext>
            </a:extLst>
          </a:blip>
          <a:srcRect/>
          <a:stretch/>
        </p:blipFill>
        <p:spPr>
          <a:xfrm>
            <a:off x="5966924" y="4832781"/>
            <a:ext cx="369332" cy="499688"/>
          </a:xfrm>
          <a:prstGeom prst="rect">
            <a:avLst/>
          </a:prstGeom>
        </p:spPr>
      </p:pic>
      <p:pic>
        <p:nvPicPr>
          <p:cNvPr id="96" name="Picture 95">
            <a:extLst>
              <a:ext uri="{FF2B5EF4-FFF2-40B4-BE49-F238E27FC236}">
                <a16:creationId xmlns:a16="http://schemas.microsoft.com/office/drawing/2014/main" id="{C3FBD767-67BF-81C4-285E-0111B19A1A30}"/>
              </a:ext>
            </a:extLst>
          </p:cNvPr>
          <p:cNvPicPr>
            <a:picLocks noChangeAspect="1"/>
          </p:cNvPicPr>
          <p:nvPr/>
        </p:nvPicPr>
        <p:blipFill rotWithShape="1">
          <a:blip r:embed="rId34">
            <a:extLst>
              <a:ext uri="{28A0092B-C50C-407E-A947-70E740481C1C}">
                <a14:useLocalDpi xmlns:a14="http://schemas.microsoft.com/office/drawing/2010/main"/>
              </a:ext>
            </a:extLst>
          </a:blip>
          <a:srcRect/>
          <a:stretch/>
        </p:blipFill>
        <p:spPr>
          <a:xfrm>
            <a:off x="6390462" y="4832571"/>
            <a:ext cx="369332" cy="499688"/>
          </a:xfrm>
          <a:prstGeom prst="rect">
            <a:avLst/>
          </a:prstGeom>
        </p:spPr>
      </p:pic>
      <p:pic>
        <p:nvPicPr>
          <p:cNvPr id="97" name="Picture 96">
            <a:extLst>
              <a:ext uri="{FF2B5EF4-FFF2-40B4-BE49-F238E27FC236}">
                <a16:creationId xmlns:a16="http://schemas.microsoft.com/office/drawing/2014/main" id="{F4DD05E5-1AEA-7E61-E5FF-698375A96C74}"/>
              </a:ext>
            </a:extLst>
          </p:cNvPr>
          <p:cNvPicPr>
            <a:picLocks noChangeAspect="1"/>
          </p:cNvPicPr>
          <p:nvPr/>
        </p:nvPicPr>
        <p:blipFill rotWithShape="1">
          <a:blip r:embed="rId35">
            <a:extLst>
              <a:ext uri="{28A0092B-C50C-407E-A947-70E740481C1C}">
                <a14:useLocalDpi xmlns:a14="http://schemas.microsoft.com/office/drawing/2010/main"/>
              </a:ext>
            </a:extLst>
          </a:blip>
          <a:srcRect/>
          <a:stretch/>
        </p:blipFill>
        <p:spPr>
          <a:xfrm>
            <a:off x="8393836" y="3918576"/>
            <a:ext cx="369332" cy="499688"/>
          </a:xfrm>
          <a:prstGeom prst="rect">
            <a:avLst/>
          </a:prstGeom>
        </p:spPr>
      </p:pic>
      <p:pic>
        <p:nvPicPr>
          <p:cNvPr id="98" name="Picture 97">
            <a:extLst>
              <a:ext uri="{FF2B5EF4-FFF2-40B4-BE49-F238E27FC236}">
                <a16:creationId xmlns:a16="http://schemas.microsoft.com/office/drawing/2014/main" id="{65E42633-078A-1113-5ECC-F211B0CE24C6}"/>
              </a:ext>
            </a:extLst>
          </p:cNvPr>
          <p:cNvPicPr>
            <a:picLocks noChangeAspect="1"/>
          </p:cNvPicPr>
          <p:nvPr/>
        </p:nvPicPr>
        <p:blipFill rotWithShape="1">
          <a:blip r:embed="rId36">
            <a:extLst>
              <a:ext uri="{28A0092B-C50C-407E-A947-70E740481C1C}">
                <a14:useLocalDpi xmlns:a14="http://schemas.microsoft.com/office/drawing/2010/main"/>
              </a:ext>
            </a:extLst>
          </a:blip>
          <a:srcRect/>
          <a:stretch/>
        </p:blipFill>
        <p:spPr>
          <a:xfrm>
            <a:off x="6801813" y="4832571"/>
            <a:ext cx="369332" cy="499688"/>
          </a:xfrm>
          <a:prstGeom prst="rect">
            <a:avLst/>
          </a:prstGeom>
        </p:spPr>
      </p:pic>
      <p:pic>
        <p:nvPicPr>
          <p:cNvPr id="99" name="Picture 98">
            <a:extLst>
              <a:ext uri="{FF2B5EF4-FFF2-40B4-BE49-F238E27FC236}">
                <a16:creationId xmlns:a16="http://schemas.microsoft.com/office/drawing/2014/main" id="{4946B5C5-38A2-3099-B2A9-1A654E9FF4F0}"/>
              </a:ext>
            </a:extLst>
          </p:cNvPr>
          <p:cNvPicPr>
            <a:picLocks noChangeAspect="1"/>
          </p:cNvPicPr>
          <p:nvPr/>
        </p:nvPicPr>
        <p:blipFill rotWithShape="1">
          <a:blip r:embed="rId37">
            <a:extLst>
              <a:ext uri="{28A0092B-C50C-407E-A947-70E740481C1C}">
                <a14:useLocalDpi xmlns:a14="http://schemas.microsoft.com/office/drawing/2010/main"/>
              </a:ext>
            </a:extLst>
          </a:blip>
          <a:srcRect/>
          <a:stretch/>
        </p:blipFill>
        <p:spPr>
          <a:xfrm>
            <a:off x="7206542" y="4832572"/>
            <a:ext cx="369332" cy="499687"/>
          </a:xfrm>
          <a:prstGeom prst="rect">
            <a:avLst/>
          </a:prstGeom>
        </p:spPr>
      </p:pic>
      <p:pic>
        <p:nvPicPr>
          <p:cNvPr id="100" name="Picture 99">
            <a:extLst>
              <a:ext uri="{FF2B5EF4-FFF2-40B4-BE49-F238E27FC236}">
                <a16:creationId xmlns:a16="http://schemas.microsoft.com/office/drawing/2014/main" id="{0B08F9C0-604E-91AC-BCA2-3D96FBC18E70}"/>
              </a:ext>
            </a:extLst>
          </p:cNvPr>
          <p:cNvPicPr>
            <a:picLocks noChangeAspect="1"/>
          </p:cNvPicPr>
          <p:nvPr/>
        </p:nvPicPr>
        <p:blipFill rotWithShape="1">
          <a:blip r:embed="rId38">
            <a:extLst>
              <a:ext uri="{28A0092B-C50C-407E-A947-70E740481C1C}">
                <a14:useLocalDpi xmlns:a14="http://schemas.microsoft.com/office/drawing/2010/main"/>
              </a:ext>
            </a:extLst>
          </a:blip>
          <a:srcRect/>
          <a:stretch/>
        </p:blipFill>
        <p:spPr>
          <a:xfrm>
            <a:off x="4281037" y="4795307"/>
            <a:ext cx="352972" cy="460919"/>
          </a:xfrm>
          <a:prstGeom prst="rect">
            <a:avLst/>
          </a:prstGeom>
        </p:spPr>
      </p:pic>
      <p:pic>
        <p:nvPicPr>
          <p:cNvPr id="101" name="Picture 100">
            <a:extLst>
              <a:ext uri="{FF2B5EF4-FFF2-40B4-BE49-F238E27FC236}">
                <a16:creationId xmlns:a16="http://schemas.microsoft.com/office/drawing/2014/main" id="{A6CF5C7D-754E-BC86-A8C2-84031AC55F7C}"/>
              </a:ext>
            </a:extLst>
          </p:cNvPr>
          <p:cNvPicPr>
            <a:picLocks noChangeAspect="1"/>
          </p:cNvPicPr>
          <p:nvPr/>
        </p:nvPicPr>
        <p:blipFill rotWithShape="1">
          <a:blip r:embed="rId39">
            <a:extLst>
              <a:ext uri="{28A0092B-C50C-407E-A947-70E740481C1C}">
                <a14:useLocalDpi xmlns:a14="http://schemas.microsoft.com/office/drawing/2010/main"/>
              </a:ext>
            </a:extLst>
          </a:blip>
          <a:srcRect/>
          <a:stretch/>
        </p:blipFill>
        <p:spPr>
          <a:xfrm>
            <a:off x="5036326" y="5310067"/>
            <a:ext cx="391521" cy="560116"/>
          </a:xfrm>
          <a:prstGeom prst="rect">
            <a:avLst/>
          </a:prstGeom>
        </p:spPr>
      </p:pic>
      <p:pic>
        <p:nvPicPr>
          <p:cNvPr id="102" name="Picture 101">
            <a:extLst>
              <a:ext uri="{FF2B5EF4-FFF2-40B4-BE49-F238E27FC236}">
                <a16:creationId xmlns:a16="http://schemas.microsoft.com/office/drawing/2014/main" id="{4AE54FB5-AF91-3AA5-75EE-C78D727E1AA1}"/>
              </a:ext>
            </a:extLst>
          </p:cNvPr>
          <p:cNvPicPr>
            <a:picLocks noChangeAspect="1"/>
          </p:cNvPicPr>
          <p:nvPr/>
        </p:nvPicPr>
        <p:blipFill rotWithShape="1">
          <a:blip r:embed="rId40">
            <a:extLst>
              <a:ext uri="{28A0092B-C50C-407E-A947-70E740481C1C}">
                <a14:useLocalDpi xmlns:a14="http://schemas.microsoft.com/office/drawing/2010/main"/>
              </a:ext>
            </a:extLst>
          </a:blip>
          <a:srcRect/>
          <a:stretch/>
        </p:blipFill>
        <p:spPr>
          <a:xfrm>
            <a:off x="3768545" y="3358332"/>
            <a:ext cx="391521" cy="492049"/>
          </a:xfrm>
          <a:prstGeom prst="rect">
            <a:avLst/>
          </a:prstGeom>
        </p:spPr>
      </p:pic>
      <p:pic>
        <p:nvPicPr>
          <p:cNvPr id="103" name="Picture 102">
            <a:extLst>
              <a:ext uri="{FF2B5EF4-FFF2-40B4-BE49-F238E27FC236}">
                <a16:creationId xmlns:a16="http://schemas.microsoft.com/office/drawing/2014/main" id="{6F90768F-6424-BAA2-E542-4075FE7069CC}"/>
              </a:ext>
            </a:extLst>
          </p:cNvPr>
          <p:cNvPicPr>
            <a:picLocks noChangeAspect="1"/>
          </p:cNvPicPr>
          <p:nvPr/>
        </p:nvPicPr>
        <p:blipFill rotWithShape="1">
          <a:blip r:embed="rId41">
            <a:extLst>
              <a:ext uri="{28A0092B-C50C-407E-A947-70E740481C1C}">
                <a14:useLocalDpi xmlns:a14="http://schemas.microsoft.com/office/drawing/2010/main"/>
              </a:ext>
            </a:extLst>
          </a:blip>
          <a:srcRect/>
          <a:stretch/>
        </p:blipFill>
        <p:spPr>
          <a:xfrm>
            <a:off x="5046875" y="4794350"/>
            <a:ext cx="367512" cy="461876"/>
          </a:xfrm>
          <a:prstGeom prst="rect">
            <a:avLst/>
          </a:prstGeom>
        </p:spPr>
      </p:pic>
      <p:pic>
        <p:nvPicPr>
          <p:cNvPr id="105" name="Picture 104">
            <a:extLst>
              <a:ext uri="{FF2B5EF4-FFF2-40B4-BE49-F238E27FC236}">
                <a16:creationId xmlns:a16="http://schemas.microsoft.com/office/drawing/2014/main" id="{7017D087-822F-A2F1-462B-129190EB2424}"/>
              </a:ext>
            </a:extLst>
          </p:cNvPr>
          <p:cNvPicPr>
            <a:picLocks noChangeAspect="1"/>
          </p:cNvPicPr>
          <p:nvPr/>
        </p:nvPicPr>
        <p:blipFill rotWithShape="1">
          <a:blip r:embed="rId42">
            <a:extLst>
              <a:ext uri="{28A0092B-C50C-407E-A947-70E740481C1C}">
                <a14:useLocalDpi xmlns:a14="http://schemas.microsoft.com/office/drawing/2010/main"/>
              </a:ext>
            </a:extLst>
          </a:blip>
          <a:srcRect/>
          <a:stretch/>
        </p:blipFill>
        <p:spPr>
          <a:xfrm>
            <a:off x="5462453" y="4794350"/>
            <a:ext cx="343074" cy="464162"/>
          </a:xfrm>
          <a:prstGeom prst="rect">
            <a:avLst/>
          </a:prstGeom>
        </p:spPr>
      </p:pic>
      <p:pic>
        <p:nvPicPr>
          <p:cNvPr id="106" name="Picture 105">
            <a:extLst>
              <a:ext uri="{FF2B5EF4-FFF2-40B4-BE49-F238E27FC236}">
                <a16:creationId xmlns:a16="http://schemas.microsoft.com/office/drawing/2014/main" id="{97DA35EB-43DF-C69B-D3CB-C45E99BA23EE}"/>
              </a:ext>
            </a:extLst>
          </p:cNvPr>
          <p:cNvPicPr>
            <a:picLocks noChangeAspect="1"/>
          </p:cNvPicPr>
          <p:nvPr/>
        </p:nvPicPr>
        <p:blipFill rotWithShape="1">
          <a:blip r:embed="rId43">
            <a:extLst>
              <a:ext uri="{28A0092B-C50C-407E-A947-70E740481C1C}">
                <a14:useLocalDpi xmlns:a14="http://schemas.microsoft.com/office/drawing/2010/main"/>
              </a:ext>
            </a:extLst>
          </a:blip>
          <a:srcRect/>
          <a:stretch/>
        </p:blipFill>
        <p:spPr>
          <a:xfrm>
            <a:off x="4661665" y="4794350"/>
            <a:ext cx="367512" cy="461876"/>
          </a:xfrm>
          <a:prstGeom prst="rect">
            <a:avLst/>
          </a:prstGeom>
        </p:spPr>
      </p:pic>
      <p:pic>
        <p:nvPicPr>
          <p:cNvPr id="107" name="Picture 106">
            <a:extLst>
              <a:ext uri="{FF2B5EF4-FFF2-40B4-BE49-F238E27FC236}">
                <a16:creationId xmlns:a16="http://schemas.microsoft.com/office/drawing/2014/main" id="{50D18FC6-0196-BA9E-199D-12C647FB72F0}"/>
              </a:ext>
            </a:extLst>
          </p:cNvPr>
          <p:cNvPicPr>
            <a:picLocks noChangeAspect="1"/>
          </p:cNvPicPr>
          <p:nvPr/>
        </p:nvPicPr>
        <p:blipFill rotWithShape="1">
          <a:blip r:embed="rId44">
            <a:extLst>
              <a:ext uri="{28A0092B-C50C-407E-A947-70E740481C1C}">
                <a14:useLocalDpi xmlns:a14="http://schemas.microsoft.com/office/drawing/2010/main"/>
              </a:ext>
            </a:extLst>
          </a:blip>
          <a:srcRect/>
          <a:stretch/>
        </p:blipFill>
        <p:spPr>
          <a:xfrm>
            <a:off x="3316905" y="3358332"/>
            <a:ext cx="391521" cy="492049"/>
          </a:xfrm>
          <a:prstGeom prst="rect">
            <a:avLst/>
          </a:prstGeom>
        </p:spPr>
      </p:pic>
      <p:pic>
        <p:nvPicPr>
          <p:cNvPr id="108" name="Picture 107">
            <a:extLst>
              <a:ext uri="{FF2B5EF4-FFF2-40B4-BE49-F238E27FC236}">
                <a16:creationId xmlns:a16="http://schemas.microsoft.com/office/drawing/2014/main" id="{3181D1EF-AA04-24E5-4F2F-EB8476381954}"/>
              </a:ext>
            </a:extLst>
          </p:cNvPr>
          <p:cNvPicPr>
            <a:picLocks noChangeAspect="1"/>
          </p:cNvPicPr>
          <p:nvPr/>
        </p:nvPicPr>
        <p:blipFill rotWithShape="1">
          <a:blip r:embed="rId45">
            <a:extLst>
              <a:ext uri="{28A0092B-C50C-407E-A947-70E740481C1C}">
                <a14:useLocalDpi xmlns:a14="http://schemas.microsoft.com/office/drawing/2010/main"/>
              </a:ext>
            </a:extLst>
          </a:blip>
          <a:srcRect/>
          <a:stretch/>
        </p:blipFill>
        <p:spPr>
          <a:xfrm>
            <a:off x="3313942" y="3894335"/>
            <a:ext cx="391521" cy="492049"/>
          </a:xfrm>
          <a:prstGeom prst="rect">
            <a:avLst/>
          </a:prstGeom>
        </p:spPr>
      </p:pic>
      <p:pic>
        <p:nvPicPr>
          <p:cNvPr id="109" name="Picture 108">
            <a:extLst>
              <a:ext uri="{FF2B5EF4-FFF2-40B4-BE49-F238E27FC236}">
                <a16:creationId xmlns:a16="http://schemas.microsoft.com/office/drawing/2014/main" id="{5481D436-9329-0C3A-D403-5F6BB7D417ED}"/>
              </a:ext>
            </a:extLst>
          </p:cNvPr>
          <p:cNvPicPr>
            <a:picLocks noChangeAspect="1"/>
          </p:cNvPicPr>
          <p:nvPr/>
        </p:nvPicPr>
        <p:blipFill rotWithShape="1">
          <a:blip r:embed="rId46">
            <a:extLst>
              <a:ext uri="{28A0092B-C50C-407E-A947-70E740481C1C}">
                <a14:useLocalDpi xmlns:a14="http://schemas.microsoft.com/office/drawing/2010/main"/>
              </a:ext>
            </a:extLst>
          </a:blip>
          <a:srcRect/>
          <a:stretch/>
        </p:blipFill>
        <p:spPr>
          <a:xfrm>
            <a:off x="3768545" y="3893424"/>
            <a:ext cx="391521" cy="492049"/>
          </a:xfrm>
          <a:prstGeom prst="rect">
            <a:avLst/>
          </a:prstGeom>
        </p:spPr>
      </p:pic>
      <p:pic>
        <p:nvPicPr>
          <p:cNvPr id="110" name="Picture 109">
            <a:extLst>
              <a:ext uri="{FF2B5EF4-FFF2-40B4-BE49-F238E27FC236}">
                <a16:creationId xmlns:a16="http://schemas.microsoft.com/office/drawing/2014/main" id="{A8D2D840-0D1B-4DA7-ECD8-7085B9490A82}"/>
              </a:ext>
            </a:extLst>
          </p:cNvPr>
          <p:cNvPicPr>
            <a:picLocks noChangeAspect="1"/>
          </p:cNvPicPr>
          <p:nvPr/>
        </p:nvPicPr>
        <p:blipFill rotWithShape="1">
          <a:blip r:embed="rId47">
            <a:extLst>
              <a:ext uri="{28A0092B-C50C-407E-A947-70E740481C1C}">
                <a14:useLocalDpi xmlns:a14="http://schemas.microsoft.com/office/drawing/2010/main"/>
              </a:ext>
            </a:extLst>
          </a:blip>
          <a:srcRect/>
          <a:stretch/>
        </p:blipFill>
        <p:spPr>
          <a:xfrm>
            <a:off x="3527090" y="4447370"/>
            <a:ext cx="391521" cy="492049"/>
          </a:xfrm>
          <a:prstGeom prst="rect">
            <a:avLst/>
          </a:prstGeom>
        </p:spPr>
      </p:pic>
    </p:spTree>
    <p:extLst>
      <p:ext uri="{BB962C8B-B14F-4D97-AF65-F5344CB8AC3E}">
        <p14:creationId xmlns:p14="http://schemas.microsoft.com/office/powerpoint/2010/main" val="10545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55" y="77076"/>
            <a:ext cx="8060027" cy="584775"/>
          </a:xfrm>
          <a:prstGeom prst="rect">
            <a:avLst/>
          </a:prstGeom>
          <a:noFill/>
        </p:spPr>
        <p:txBody>
          <a:bodyPr wrap="none" rtlCol="0">
            <a:spAutoFit/>
          </a:bodyPr>
          <a:lstStyle/>
          <a:p>
            <a:r>
              <a:rPr lang="it-IT" sz="3200" dirty="0" err="1"/>
              <a:t>Examples</a:t>
            </a:r>
            <a:r>
              <a:rPr lang="it-IT" sz="3200" dirty="0"/>
              <a:t> of </a:t>
            </a:r>
            <a:r>
              <a:rPr lang="it-IT" sz="3200" dirty="0" err="1"/>
              <a:t>what</a:t>
            </a:r>
            <a:r>
              <a:rPr lang="it-IT" sz="3200" dirty="0"/>
              <a:t> </a:t>
            </a:r>
            <a:r>
              <a:rPr lang="it-IT" sz="3200" dirty="0" err="1"/>
              <a:t>you</a:t>
            </a:r>
            <a:r>
              <a:rPr lang="it-IT" sz="3200" dirty="0"/>
              <a:t> can do with Sci-Compiler</a:t>
            </a:r>
          </a:p>
        </p:txBody>
      </p:sp>
      <p:pic>
        <p:nvPicPr>
          <p:cNvPr id="3" name="Picture 4">
            <a:extLst>
              <a:ext uri="{FF2B5EF4-FFF2-40B4-BE49-F238E27FC236}">
                <a16:creationId xmlns:a16="http://schemas.microsoft.com/office/drawing/2014/main" id="{D8CF1BE5-2212-BD36-4808-714A3F597DE8}"/>
              </a:ext>
            </a:extLst>
          </p:cNvPr>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a:ext>
            </a:extLst>
          </a:blip>
          <a:srcRect l="10326" t="5636" r="11714" b="12132"/>
          <a:stretch/>
        </p:blipFill>
        <p:spPr bwMode="auto">
          <a:xfrm>
            <a:off x="115555" y="1112889"/>
            <a:ext cx="3989156" cy="292571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62CB0EEA-4CCB-77A4-31B1-C455411B86A7}"/>
              </a:ext>
            </a:extLst>
          </p:cNvPr>
          <p:cNvSpPr txBox="1"/>
          <p:nvPr/>
        </p:nvSpPr>
        <p:spPr>
          <a:xfrm>
            <a:off x="369555" y="4452168"/>
            <a:ext cx="3349956" cy="923330"/>
          </a:xfrm>
          <a:prstGeom prst="rect">
            <a:avLst/>
          </a:prstGeom>
          <a:noFill/>
        </p:spPr>
        <p:txBody>
          <a:bodyPr wrap="none" rtlCol="0">
            <a:spAutoFit/>
          </a:bodyPr>
          <a:lstStyle/>
          <a:p>
            <a:pPr algn="ctr"/>
            <a:r>
              <a:rPr lang="en-US" dirty="0"/>
              <a:t>PHA with trapezoidal filter,</a:t>
            </a:r>
          </a:p>
          <a:p>
            <a:pPr algn="ctr"/>
            <a:r>
              <a:rPr lang="en-US" dirty="0"/>
              <a:t>charge integration, peak detector,</a:t>
            </a:r>
          </a:p>
          <a:p>
            <a:pPr algn="ctr"/>
            <a:r>
              <a:rPr lang="en-US" dirty="0"/>
              <a:t>or user custom algorithm</a:t>
            </a:r>
          </a:p>
        </p:txBody>
      </p:sp>
      <p:pic>
        <p:nvPicPr>
          <p:cNvPr id="1026" name="Picture 2" descr="The diagram of the trigger logic. The essential parts are highlighted... |  Download Scientific Diagram">
            <a:extLst>
              <a:ext uri="{FF2B5EF4-FFF2-40B4-BE49-F238E27FC236}">
                <a16:creationId xmlns:a16="http://schemas.microsoft.com/office/drawing/2014/main" id="{543F2072-A4B6-56DE-4F50-BA15CD29C1F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2811" y="1104832"/>
            <a:ext cx="3989156" cy="292851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4C227EE6-41EF-CD02-130D-9503CFAE6017}"/>
              </a:ext>
            </a:extLst>
          </p:cNvPr>
          <p:cNvSpPr txBox="1"/>
          <p:nvPr/>
        </p:nvSpPr>
        <p:spPr>
          <a:xfrm>
            <a:off x="4493646" y="4452168"/>
            <a:ext cx="2975545" cy="923330"/>
          </a:xfrm>
          <a:prstGeom prst="rect">
            <a:avLst/>
          </a:prstGeom>
          <a:noFill/>
        </p:spPr>
        <p:txBody>
          <a:bodyPr wrap="square" rtlCol="0">
            <a:spAutoFit/>
          </a:bodyPr>
          <a:lstStyle/>
          <a:p>
            <a:pPr algn="ctr"/>
            <a:r>
              <a:rPr lang="en-US" dirty="0"/>
              <a:t>Convert any complex trigger logic into a single board, diagram based design</a:t>
            </a:r>
          </a:p>
        </p:txBody>
      </p:sp>
      <p:pic>
        <p:nvPicPr>
          <p:cNvPr id="9" name="Immagine 8">
            <a:extLst>
              <a:ext uri="{FF2B5EF4-FFF2-40B4-BE49-F238E27FC236}">
                <a16:creationId xmlns:a16="http://schemas.microsoft.com/office/drawing/2014/main" id="{10C009C7-2651-BBD0-4636-9D779542CDAD}"/>
              </a:ext>
            </a:extLst>
          </p:cNvPr>
          <p:cNvPicPr>
            <a:picLocks noChangeAspect="1"/>
          </p:cNvPicPr>
          <p:nvPr/>
        </p:nvPicPr>
        <p:blipFill>
          <a:blip r:embed="rId5"/>
          <a:stretch>
            <a:fillRect/>
          </a:stretch>
        </p:blipFill>
        <p:spPr>
          <a:xfrm>
            <a:off x="8228451" y="901084"/>
            <a:ext cx="3847994" cy="3376754"/>
          </a:xfrm>
          <a:prstGeom prst="rect">
            <a:avLst/>
          </a:prstGeom>
        </p:spPr>
      </p:pic>
      <p:sp>
        <p:nvSpPr>
          <p:cNvPr id="11" name="CasellaDiTesto 10">
            <a:extLst>
              <a:ext uri="{FF2B5EF4-FFF2-40B4-BE49-F238E27FC236}">
                <a16:creationId xmlns:a16="http://schemas.microsoft.com/office/drawing/2014/main" id="{9C24F738-E0FC-285F-EC78-D7968403A5AC}"/>
              </a:ext>
            </a:extLst>
          </p:cNvPr>
          <p:cNvSpPr txBox="1"/>
          <p:nvPr/>
        </p:nvSpPr>
        <p:spPr>
          <a:xfrm>
            <a:off x="8158022" y="4468229"/>
            <a:ext cx="3664423" cy="1200329"/>
          </a:xfrm>
          <a:prstGeom prst="rect">
            <a:avLst/>
          </a:prstGeom>
          <a:noFill/>
        </p:spPr>
        <p:txBody>
          <a:bodyPr wrap="square" rtlCol="0">
            <a:spAutoFit/>
          </a:bodyPr>
          <a:lstStyle/>
          <a:p>
            <a:pPr algn="ctr"/>
            <a:r>
              <a:rPr lang="en-US" dirty="0"/>
              <a:t>Realtime calculation of PSD using</a:t>
            </a:r>
            <a:br>
              <a:rPr lang="en-US" dirty="0"/>
            </a:br>
            <a:r>
              <a:rPr lang="en-US" dirty="0"/>
              <a:t>several algorithms operating on</a:t>
            </a:r>
            <a:br>
              <a:rPr lang="en-US" dirty="0"/>
            </a:br>
            <a:r>
              <a:rPr lang="en-US" dirty="0"/>
              <a:t>both exponential shape (for scintillators) or rise time (for He3)</a:t>
            </a:r>
          </a:p>
        </p:txBody>
      </p:sp>
    </p:spTree>
    <p:extLst>
      <p:ext uri="{BB962C8B-B14F-4D97-AF65-F5344CB8AC3E}">
        <p14:creationId xmlns:p14="http://schemas.microsoft.com/office/powerpoint/2010/main" val="5571251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938</TotalTime>
  <Words>5707</Words>
  <Application>Microsoft Macintosh PowerPoint</Application>
  <PresentationFormat>Widescreen</PresentationFormat>
  <Paragraphs>357</Paragraphs>
  <Slides>42</Slides>
  <Notes>42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-apple-system</vt:lpstr>
      <vt:lpstr>Aptos</vt:lpstr>
      <vt:lpstr>Arial</vt:lpstr>
      <vt:lpstr>Arial Black</vt:lpstr>
      <vt:lpstr>Calibri</vt:lpstr>
      <vt:lpstr>Calibri Light</vt:lpstr>
      <vt:lpstr>Lucida Console</vt:lpstr>
      <vt:lpstr>Roboto (Body)</vt:lpstr>
      <vt:lpstr>Roboto Light</vt:lpstr>
      <vt:lpstr>Segoe UI</vt:lpstr>
      <vt:lpstr>Söhne</vt:lpstr>
      <vt:lpstr>Source Sans Pro</vt:lpstr>
      <vt:lpstr>Tema di Office</vt:lpstr>
      <vt:lpstr>Personalizza struttura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Abba</dc:creator>
  <cp:lastModifiedBy>Zsuzsa Szlanyina</cp:lastModifiedBy>
  <cp:revision>210</cp:revision>
  <dcterms:created xsi:type="dcterms:W3CDTF">2016-05-25T14:28:26Z</dcterms:created>
  <dcterms:modified xsi:type="dcterms:W3CDTF">2024-09-19T12:02:04Z</dcterms:modified>
</cp:coreProperties>
</file>