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54.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92.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3494" r:id="rId1"/>
    <p:sldMasterId id="2147483656" r:id="rId2"/>
    <p:sldMasterId id="2147483657" r:id="rId3"/>
    <p:sldMasterId id="2147483654" r:id="rId4"/>
    <p:sldMasterId id="2147493504" r:id="rId5"/>
    <p:sldMasterId id="2147483648" r:id="rId6"/>
  </p:sldMasterIdLst>
  <p:notesMasterIdLst>
    <p:notesMasterId r:id="rId108"/>
  </p:notesMasterIdLst>
  <p:sldIdLst>
    <p:sldId id="329" r:id="rId7"/>
    <p:sldId id="495" r:id="rId8"/>
    <p:sldId id="493" r:id="rId9"/>
    <p:sldId id="1114" r:id="rId10"/>
    <p:sldId id="1115" r:id="rId11"/>
    <p:sldId id="1000" r:id="rId12"/>
    <p:sldId id="490" r:id="rId13"/>
    <p:sldId id="1116" r:id="rId14"/>
    <p:sldId id="506" r:id="rId15"/>
    <p:sldId id="427" r:id="rId16"/>
    <p:sldId id="271" r:id="rId17"/>
    <p:sldId id="431" r:id="rId18"/>
    <p:sldId id="1055" r:id="rId19"/>
    <p:sldId id="507" r:id="rId20"/>
    <p:sldId id="496" r:id="rId21"/>
    <p:sldId id="408" r:id="rId22"/>
    <p:sldId id="360" r:id="rId23"/>
    <p:sldId id="1119" r:id="rId24"/>
    <p:sldId id="1125" r:id="rId25"/>
    <p:sldId id="1131" r:id="rId26"/>
    <p:sldId id="1129" r:id="rId27"/>
    <p:sldId id="1128" r:id="rId28"/>
    <p:sldId id="1126" r:id="rId29"/>
    <p:sldId id="1121" r:id="rId30"/>
    <p:sldId id="1123" r:id="rId31"/>
    <p:sldId id="438" r:id="rId32"/>
    <p:sldId id="1133" r:id="rId33"/>
    <p:sldId id="1111" r:id="rId34"/>
    <p:sldId id="1132" r:id="rId35"/>
    <p:sldId id="1137" r:id="rId36"/>
    <p:sldId id="512" r:id="rId37"/>
    <p:sldId id="1180" r:id="rId38"/>
    <p:sldId id="514" r:id="rId39"/>
    <p:sldId id="1142" r:id="rId40"/>
    <p:sldId id="1147" r:id="rId41"/>
    <p:sldId id="1148" r:id="rId42"/>
    <p:sldId id="1185" r:id="rId43"/>
    <p:sldId id="1150" r:id="rId44"/>
    <p:sldId id="1168" r:id="rId45"/>
    <p:sldId id="1169" r:id="rId46"/>
    <p:sldId id="1140" r:id="rId47"/>
    <p:sldId id="1182" r:id="rId48"/>
    <p:sldId id="513" r:id="rId49"/>
    <p:sldId id="1157" r:id="rId50"/>
    <p:sldId id="1210" r:id="rId51"/>
    <p:sldId id="1152" r:id="rId52"/>
    <p:sldId id="1211" r:id="rId53"/>
    <p:sldId id="1141" r:id="rId54"/>
    <p:sldId id="1153" r:id="rId55"/>
    <p:sldId id="1201" r:id="rId56"/>
    <p:sldId id="1179" r:id="rId57"/>
    <p:sldId id="1223" r:id="rId58"/>
    <p:sldId id="958" r:id="rId59"/>
    <p:sldId id="1046" r:id="rId60"/>
    <p:sldId id="1183" r:id="rId61"/>
    <p:sldId id="1047" r:id="rId62"/>
    <p:sldId id="1154" r:id="rId63"/>
    <p:sldId id="1173" r:id="rId64"/>
    <p:sldId id="1172" r:id="rId65"/>
    <p:sldId id="1174" r:id="rId66"/>
    <p:sldId id="1216" r:id="rId67"/>
    <p:sldId id="1175" r:id="rId68"/>
    <p:sldId id="1158" r:id="rId69"/>
    <p:sldId id="1159" r:id="rId70"/>
    <p:sldId id="1160" r:id="rId71"/>
    <p:sldId id="1161" r:id="rId72"/>
    <p:sldId id="1162" r:id="rId73"/>
    <p:sldId id="1163" r:id="rId74"/>
    <p:sldId id="1164" r:id="rId75"/>
    <p:sldId id="1165" r:id="rId76"/>
    <p:sldId id="1176" r:id="rId77"/>
    <p:sldId id="1166" r:id="rId78"/>
    <p:sldId id="295" r:id="rId79"/>
    <p:sldId id="1022" r:id="rId80"/>
    <p:sldId id="1202" r:id="rId81"/>
    <p:sldId id="1186" r:id="rId82"/>
    <p:sldId id="1134" r:id="rId83"/>
    <p:sldId id="1219" r:id="rId84"/>
    <p:sldId id="1188" r:id="rId85"/>
    <p:sldId id="1189" r:id="rId86"/>
    <p:sldId id="1220" r:id="rId87"/>
    <p:sldId id="1209" r:id="rId88"/>
    <p:sldId id="1214" r:id="rId89"/>
    <p:sldId id="1207" r:id="rId90"/>
    <p:sldId id="1191" r:id="rId91"/>
    <p:sldId id="1204" r:id="rId92"/>
    <p:sldId id="1205" r:id="rId93"/>
    <p:sldId id="1206" r:id="rId94"/>
    <p:sldId id="1192" r:id="rId95"/>
    <p:sldId id="1193" r:id="rId96"/>
    <p:sldId id="1194" r:id="rId97"/>
    <p:sldId id="1217" r:id="rId98"/>
    <p:sldId id="1195" r:id="rId99"/>
    <p:sldId id="1196" r:id="rId100"/>
    <p:sldId id="1199" r:id="rId101"/>
    <p:sldId id="1200" r:id="rId102"/>
    <p:sldId id="1221" r:id="rId103"/>
    <p:sldId id="1215" r:id="rId104"/>
    <p:sldId id="1222" r:id="rId105"/>
    <p:sldId id="1218" r:id="rId106"/>
    <p:sldId id="504" r:id="rId10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5ED5C4-7D65-4801-9331-6F21CF15953D}">
          <p14:sldIdLst>
            <p14:sldId id="329"/>
            <p14:sldId id="495"/>
            <p14:sldId id="493"/>
            <p14:sldId id="1114"/>
            <p14:sldId id="1115"/>
            <p14:sldId id="1000"/>
            <p14:sldId id="490"/>
            <p14:sldId id="1116"/>
            <p14:sldId id="506"/>
            <p14:sldId id="427"/>
            <p14:sldId id="271"/>
            <p14:sldId id="431"/>
            <p14:sldId id="1055"/>
            <p14:sldId id="507"/>
            <p14:sldId id="496"/>
            <p14:sldId id="408"/>
            <p14:sldId id="360"/>
            <p14:sldId id="1119"/>
            <p14:sldId id="1125"/>
            <p14:sldId id="1131"/>
            <p14:sldId id="1129"/>
            <p14:sldId id="1128"/>
            <p14:sldId id="1126"/>
            <p14:sldId id="1121"/>
            <p14:sldId id="1123"/>
            <p14:sldId id="438"/>
            <p14:sldId id="1133"/>
            <p14:sldId id="1111"/>
            <p14:sldId id="1132"/>
            <p14:sldId id="1137"/>
            <p14:sldId id="512"/>
            <p14:sldId id="1180"/>
            <p14:sldId id="514"/>
            <p14:sldId id="1142"/>
            <p14:sldId id="1147"/>
            <p14:sldId id="1148"/>
            <p14:sldId id="1185"/>
            <p14:sldId id="1150"/>
            <p14:sldId id="1168"/>
            <p14:sldId id="1169"/>
            <p14:sldId id="1140"/>
            <p14:sldId id="1182"/>
            <p14:sldId id="513"/>
            <p14:sldId id="1157"/>
            <p14:sldId id="1210"/>
            <p14:sldId id="1152"/>
            <p14:sldId id="1211"/>
            <p14:sldId id="1141"/>
            <p14:sldId id="1153"/>
            <p14:sldId id="1201"/>
            <p14:sldId id="1179"/>
            <p14:sldId id="1223"/>
            <p14:sldId id="958"/>
            <p14:sldId id="1046"/>
            <p14:sldId id="1183"/>
            <p14:sldId id="1047"/>
            <p14:sldId id="1154"/>
            <p14:sldId id="1173"/>
            <p14:sldId id="1172"/>
            <p14:sldId id="1174"/>
            <p14:sldId id="1216"/>
            <p14:sldId id="1175"/>
            <p14:sldId id="1158"/>
            <p14:sldId id="1159"/>
            <p14:sldId id="1160"/>
            <p14:sldId id="1161"/>
            <p14:sldId id="1162"/>
            <p14:sldId id="1163"/>
            <p14:sldId id="1164"/>
            <p14:sldId id="1165"/>
            <p14:sldId id="1176"/>
            <p14:sldId id="1166"/>
            <p14:sldId id="295"/>
            <p14:sldId id="1022"/>
            <p14:sldId id="1202"/>
            <p14:sldId id="1186"/>
            <p14:sldId id="1134"/>
            <p14:sldId id="1219"/>
            <p14:sldId id="1188"/>
            <p14:sldId id="1189"/>
            <p14:sldId id="1220"/>
            <p14:sldId id="1209"/>
            <p14:sldId id="1214"/>
            <p14:sldId id="1207"/>
            <p14:sldId id="1191"/>
            <p14:sldId id="1204"/>
            <p14:sldId id="1205"/>
            <p14:sldId id="1206"/>
            <p14:sldId id="1192"/>
            <p14:sldId id="1193"/>
            <p14:sldId id="1194"/>
            <p14:sldId id="1217"/>
            <p14:sldId id="1195"/>
            <p14:sldId id="1196"/>
            <p14:sldId id="1199"/>
            <p14:sldId id="1200"/>
            <p14:sldId id="1221"/>
            <p14:sldId id="1215"/>
            <p14:sldId id="1222"/>
            <p14:sldId id="1218"/>
            <p14:sldId id="504"/>
          </p14:sldIdLst>
        </p14:section>
        <p14:section name="Untitled Section" id="{A5D82C17-E908-42F3-986A-2205794F0B5C}">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clrMru>
    <a:srgbClr val="00B050"/>
    <a:srgbClr val="4B81BF"/>
    <a:srgbClr val="4472C4"/>
    <a:srgbClr val="3D6B9D"/>
    <a:srgbClr val="43F513"/>
    <a:srgbClr val="0000FF"/>
    <a:srgbClr val="477AB3"/>
    <a:srgbClr val="17273E"/>
    <a:srgbClr val="C5E0B4"/>
    <a:srgbClr val="444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2752" autoAdjust="0"/>
    <p:restoredTop sz="94660"/>
  </p:normalViewPr>
  <p:slideViewPr>
    <p:cSldViewPr snapToGrid="0">
      <p:cViewPr varScale="1">
        <p:scale>
          <a:sx n="72" d="100"/>
          <a:sy n="72" d="100"/>
        </p:scale>
        <p:origin x="86" y="192"/>
      </p:cViewPr>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tableStyles" Target="tableStyle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notesMaster" Target="notesMasters/notesMaster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presProps" Target="presProp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5ACE451-0340-4981-931D-3E48BF3BC610}" type="datetimeFigureOut">
              <a:rPr lang="en-US" smtClean="0"/>
              <a:t>1/15/2025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80470CA-24FF-481A-B1EA-5DEAC19933D1}" type="slidenum">
              <a:rPr lang="en-US" smtClean="0"/>
              <a:t>‹#›</a:t>
            </a:fld>
            <a:endParaRPr lang="en-US"/>
          </a:p>
        </p:txBody>
      </p:sp>
    </p:spTree>
    <p:extLst>
      <p:ext uri="{BB962C8B-B14F-4D97-AF65-F5344CB8AC3E}">
        <p14:creationId xmlns:p14="http://schemas.microsoft.com/office/powerpoint/2010/main" val="37781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a:extLst>
              <a:ext uri="{FF2B5EF4-FFF2-40B4-BE49-F238E27FC236}">
                <a16:creationId xmlns:a16="http://schemas.microsoft.com/office/drawing/2014/main" id="{65368A2A-A8F2-4161-B39A-C901E21BA84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5pPr>
            <a:lvl6pPr marL="2658184" indent="-241653" defTabSz="483306" eaLnBrk="0" fontAlgn="base" hangingPunct="0">
              <a:lnSpc>
                <a:spcPct val="93000"/>
              </a:lnSpc>
              <a:spcBef>
                <a:spcPct val="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6pPr>
            <a:lvl7pPr marL="3141490" indent="-241653" defTabSz="483306" eaLnBrk="0" fontAlgn="base" hangingPunct="0">
              <a:lnSpc>
                <a:spcPct val="93000"/>
              </a:lnSpc>
              <a:spcBef>
                <a:spcPct val="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7pPr>
            <a:lvl8pPr marL="3624796" indent="-241653" defTabSz="483306" eaLnBrk="0" fontAlgn="base" hangingPunct="0">
              <a:lnSpc>
                <a:spcPct val="93000"/>
              </a:lnSpc>
              <a:spcBef>
                <a:spcPct val="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8pPr>
            <a:lvl9pPr marL="4108102" indent="-241653" defTabSz="483306" eaLnBrk="0" fontAlgn="base" hangingPunct="0">
              <a:lnSpc>
                <a:spcPct val="93000"/>
              </a:lnSpc>
              <a:spcBef>
                <a:spcPct val="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9pPr>
          </a:lstStyle>
          <a:p>
            <a:fld id="{B2987948-6BCD-4706-B738-EA3BEDF708ED}" type="slidenum">
              <a:rPr lang="en-US" altLang="en-US">
                <a:solidFill>
                  <a:srgbClr val="000000"/>
                </a:solidFill>
                <a:latin typeface="Times New Roman" panose="02020603050405020304" pitchFamily="18" charset="0"/>
                <a:cs typeface="DejaVu Sans" panose="020B0603030804020204" pitchFamily="34" charset="0"/>
              </a:rPr>
              <a:pPr/>
              <a:t>11</a:t>
            </a:fld>
            <a:endParaRPr lang="en-US" altLang="en-US">
              <a:solidFill>
                <a:srgbClr val="000000"/>
              </a:solidFill>
              <a:latin typeface="Times New Roman" panose="02020603050405020304" pitchFamily="18" charset="0"/>
              <a:cs typeface="DejaVu Sans" panose="020B0603030804020204" pitchFamily="34" charset="0"/>
            </a:endParaRPr>
          </a:p>
        </p:txBody>
      </p:sp>
      <p:sp>
        <p:nvSpPr>
          <p:cNvPr id="59395" name="Rectangle 1">
            <a:extLst>
              <a:ext uri="{FF2B5EF4-FFF2-40B4-BE49-F238E27FC236}">
                <a16:creationId xmlns:a16="http://schemas.microsoft.com/office/drawing/2014/main" id="{CBC4C402-E917-4C23-9EE5-7C43E5E44DA8}"/>
              </a:ext>
            </a:extLst>
          </p:cNvPr>
          <p:cNvSpPr txBox="1">
            <a:spLocks noGrp="1" noRot="1" noChangeAspect="1" noChangeArrowheads="1" noTextEdit="1"/>
          </p:cNvSpPr>
          <p:nvPr>
            <p:ph type="sldImg"/>
          </p:nvPr>
        </p:nvSpPr>
        <p:spPr>
          <a:xfrm>
            <a:off x="623888" y="801688"/>
            <a:ext cx="7042150" cy="39608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Rectangle 2">
            <a:extLst>
              <a:ext uri="{FF2B5EF4-FFF2-40B4-BE49-F238E27FC236}">
                <a16:creationId xmlns:a16="http://schemas.microsoft.com/office/drawing/2014/main" id="{6B445280-C88C-474C-BED0-EA1DE55B5A01}"/>
              </a:ext>
            </a:extLst>
          </p:cNvPr>
          <p:cNvSpPr txBox="1">
            <a:spLocks noGrp="1" noChangeArrowheads="1"/>
          </p:cNvSpPr>
          <p:nvPr>
            <p:ph type="body" idx="1"/>
          </p:nvPr>
        </p:nvSpPr>
        <p:spPr>
          <a:xfrm>
            <a:off x="829733" y="5015627"/>
            <a:ext cx="6632787" cy="475226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Principle of our experiment is following.</a:t>
            </a:r>
          </a:p>
          <a:p>
            <a:r>
              <a:rPr kumimoji="1" lang="en-US" altLang="ja-JP" dirty="0"/>
              <a:t>We use a Time Projection Chamber with doped 3He.</a:t>
            </a:r>
          </a:p>
          <a:p>
            <a:r>
              <a:rPr kumimoji="1" lang="en-US" altLang="ja-JP" dirty="0"/>
              <a:t>The electron from the neutron decay(</a:t>
            </a:r>
            <a:r>
              <a:rPr kumimoji="1" lang="ja-JP" altLang="en-US" dirty="0"/>
              <a:t>上式</a:t>
            </a:r>
            <a:r>
              <a:rPr kumimoji="1" lang="en-US" altLang="ja-JP" dirty="0"/>
              <a:t>) and the proton from the 3He(</a:t>
            </a:r>
            <a:r>
              <a:rPr kumimoji="1" lang="en-US" altLang="ja-JP" dirty="0" err="1"/>
              <a:t>n,p</a:t>
            </a:r>
            <a:r>
              <a:rPr kumimoji="1" lang="en-US" altLang="ja-JP" dirty="0"/>
              <a:t>)3H reaction(</a:t>
            </a:r>
            <a:r>
              <a:rPr kumimoji="1" lang="ja-JP" altLang="en-US" dirty="0"/>
              <a:t>下式</a:t>
            </a:r>
            <a:r>
              <a:rPr kumimoji="1" lang="en-US" altLang="ja-JP" dirty="0"/>
              <a:t>) can described</a:t>
            </a:r>
            <a:r>
              <a:rPr kumimoji="1" lang="en-US" altLang="ja-JP" baseline="0" dirty="0"/>
              <a:t> by this </a:t>
            </a:r>
            <a:r>
              <a:rPr kumimoji="1" lang="en-US" altLang="ja-JP" baseline="0" dirty="0" err="1"/>
              <a:t>fomula</a:t>
            </a:r>
            <a:r>
              <a:rPr kumimoji="1" lang="en-US" altLang="ja-JP" dirty="0"/>
              <a:t>.</a:t>
            </a: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ja-JP" dirty="0"/>
              <a:t>The ratio of counting rate of electrons and protons gives the neutron lifetime.</a:t>
            </a:r>
          </a:p>
          <a:p>
            <a:r>
              <a:rPr kumimoji="1" lang="en-US" altLang="ja-JP" baseline="0" dirty="0"/>
              <a:t>By using shorter neutron bunches and measuring only when the bunches are totally in the TPC,</a:t>
            </a:r>
          </a:p>
          <a:p>
            <a:r>
              <a:rPr kumimoji="1" lang="en-US" altLang="ja-JP" baseline="0" dirty="0"/>
              <a:t>we can obtain high efficiency(tau</a:t>
            </a:r>
            <a:r>
              <a:rPr kumimoji="1" lang="ja-JP" altLang="en-US" baseline="0" dirty="0"/>
              <a:t>式</a:t>
            </a:r>
            <a:r>
              <a:rPr kumimoji="1" lang="en-US" altLang="ja-JP" baseline="0" dirty="0"/>
              <a:t>).</a:t>
            </a:r>
          </a:p>
          <a:p>
            <a:endParaRPr kumimoji="1" lang="en-US" altLang="ja-JP" dirty="0"/>
          </a:p>
          <a:p>
            <a:r>
              <a:rPr kumimoji="1" lang="en-US" altLang="ja-JP" dirty="0"/>
              <a:t>Both of them are measured simultaneously in a same detector.</a:t>
            </a:r>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ja-JP" dirty="0"/>
              <a:t>So systematic uncertainty of fiducial volume will be canceled.</a:t>
            </a:r>
          </a:p>
          <a:p>
            <a:endParaRPr kumimoji="1" lang="en-US" altLang="ja-JP" baseline="0" dirty="0"/>
          </a:p>
          <a:p>
            <a:endParaRPr kumimoji="1" lang="en-US" altLang="ja-JP" baseline="0" dirty="0"/>
          </a:p>
          <a:p>
            <a:endParaRPr kumimoji="1" lang="en-US" altLang="ja-JP" baseline="0" dirty="0"/>
          </a:p>
          <a:p>
            <a:r>
              <a:rPr kumimoji="1" lang="en-US" altLang="ja-JP" dirty="0"/>
              <a:t>-----</a:t>
            </a:r>
            <a:endParaRPr kumimoji="1" lang="ja-JP" altLang="en-US" dirty="0"/>
          </a:p>
          <a:p>
            <a:pPr marL="0" marR="0" indent="0" algn="l" defTabSz="914400" rtl="0" eaLnBrk="1" fontAlgn="base" latinLnBrk="0" hangingPunct="1">
              <a:lnSpc>
                <a:spcPct val="100000"/>
              </a:lnSpc>
              <a:spcBef>
                <a:spcPct val="30000"/>
              </a:spcBef>
              <a:spcAft>
                <a:spcPct val="0"/>
              </a:spcAft>
              <a:buClrTx/>
              <a:buSzTx/>
              <a:buFontTx/>
              <a:buNone/>
              <a:tabLst/>
              <a:defRPr/>
            </a:pPr>
            <a:r>
              <a:rPr kumimoji="1" lang="en-US" altLang="ja-JP" dirty="0"/>
              <a:t>Comparing with UCN experiment, There are no systematic uncertainties due to wall interaction or depolarization.</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8EE8890-4F40-4445-A013-F0FEB610D41F}" type="slidenum">
              <a:rPr lang="en-US" altLang="ja-JP" smtClean="0"/>
              <a:pPr>
                <a:defRPr/>
              </a:pPr>
              <a:t>53</a:t>
            </a:fld>
            <a:endParaRPr lang="en-US" altLang="ja-JP"/>
          </a:p>
        </p:txBody>
      </p:sp>
    </p:spTree>
    <p:extLst>
      <p:ext uri="{BB962C8B-B14F-4D97-AF65-F5344CB8AC3E}">
        <p14:creationId xmlns:p14="http://schemas.microsoft.com/office/powerpoint/2010/main" val="64394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4" name="PlaceHolder 1"/>
          <p:cNvSpPr>
            <a:spLocks noGrp="1"/>
          </p:cNvSpPr>
          <p:nvPr>
            <p:ph type="body"/>
          </p:nvPr>
        </p:nvSpPr>
        <p:spPr>
          <a:xfrm>
            <a:off x="700920" y="4415760"/>
            <a:ext cx="5608080" cy="4183200"/>
          </a:xfrm>
          <a:prstGeom prst="rect">
            <a:avLst/>
          </a:prstGeom>
        </p:spPr>
        <p:txBody>
          <a:bodyPr lIns="93240" tIns="46440" rIns="93240" bIns="46440"/>
          <a:lstStyle/>
          <a:p>
            <a:r>
              <a:rPr lang="en-US" sz="2000" b="0" strike="noStrike" spc="-1">
                <a:solidFill>
                  <a:srgbClr val="000000"/>
                </a:solidFill>
                <a:uFill>
                  <a:solidFill>
                    <a:srgbClr val="FFFFFF"/>
                  </a:solidFill>
                </a:uFill>
                <a:latin typeface="Arial"/>
              </a:rPr>
              <a:t>Other experiment try to use magnetic bottle to mitigate the problem of surface loss. </a:t>
            </a: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rPr>
              <a:t>UCN loss in magnetic traps:</a:t>
            </a:r>
          </a:p>
          <a:p>
            <a:pPr marL="171360" indent="-171000">
              <a:lnSpc>
                <a:spcPct val="100000"/>
              </a:lnSpc>
              <a:buClr>
                <a:srgbClr val="000000"/>
              </a:buClr>
              <a:buFont typeface="Arial"/>
              <a:buChar char="•"/>
            </a:pPr>
            <a:r>
              <a:rPr lang="en-US" sz="2000" b="0" strike="noStrike" spc="-1">
                <a:solidFill>
                  <a:srgbClr val="000000"/>
                </a:solidFill>
                <a:uFill>
                  <a:solidFill>
                    <a:srgbClr val="FFFFFF"/>
                  </a:solidFill>
                </a:uFill>
                <a:latin typeface="Arial"/>
              </a:rPr>
              <a:t>Depolarization (adiabatic, Majorana: zero field)</a:t>
            </a:r>
          </a:p>
          <a:p>
            <a:pPr marL="171360" indent="-171000">
              <a:lnSpc>
                <a:spcPct val="100000"/>
              </a:lnSpc>
              <a:buClr>
                <a:srgbClr val="000000"/>
              </a:buClr>
              <a:buFont typeface="Arial"/>
              <a:buChar char="•"/>
            </a:pPr>
            <a:r>
              <a:rPr lang="en-US" sz="2000" b="0" strike="noStrike" spc="-1">
                <a:solidFill>
                  <a:srgbClr val="000000"/>
                </a:solidFill>
                <a:uFill>
                  <a:solidFill>
                    <a:srgbClr val="FFFFFF"/>
                  </a:solidFill>
                </a:uFill>
                <a:latin typeface="Arial"/>
              </a:rPr>
              <a:t>Marginally trapped neutrons</a:t>
            </a:r>
          </a:p>
          <a:p>
            <a:pPr>
              <a:lnSpc>
                <a:spcPct val="100000"/>
              </a:lnSpc>
            </a:pPr>
            <a:endParaRPr lang="en-US" sz="2000" b="0" strike="noStrike" spc="-1">
              <a:solidFill>
                <a:srgbClr val="000000"/>
              </a:solidFill>
              <a:uFill>
                <a:solidFill>
                  <a:srgbClr val="FFFFFF"/>
                </a:solidFill>
              </a:uFill>
              <a:latin typeface="Arial"/>
            </a:endParaRPr>
          </a:p>
          <a:p>
            <a:pPr>
              <a:lnSpc>
                <a:spcPct val="100000"/>
              </a:lnSpc>
            </a:pPr>
            <a:endParaRPr lang="en-US" sz="2000" b="0" strike="noStrike" spc="-1">
              <a:solidFill>
                <a:srgbClr val="000000"/>
              </a:solidFill>
              <a:uFill>
                <a:solidFill>
                  <a:srgbClr val="FFFFFF"/>
                </a:solidFill>
              </a:uFill>
              <a:latin typeface="Arial"/>
            </a:endParaRPr>
          </a:p>
          <a:p>
            <a:pPr>
              <a:lnSpc>
                <a:spcPct val="100000"/>
              </a:lnSpc>
            </a:pPr>
            <a:r>
              <a:rPr lang="en-US" sz="2000" b="0" strike="noStrike" spc="-1">
                <a:solidFill>
                  <a:srgbClr val="000000"/>
                </a:solidFill>
                <a:uFill>
                  <a:solidFill>
                    <a:srgbClr val="FFFFFF"/>
                  </a:solidFill>
                </a:uFill>
                <a:latin typeface="Arial"/>
              </a:rPr>
              <a:t>Magnetic Storage of Neutron and Proton Extraction</a:t>
            </a:r>
          </a:p>
        </p:txBody>
      </p:sp>
      <p:sp>
        <p:nvSpPr>
          <p:cNvPr id="2275"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A1210C8D-2D56-4025-8C73-CFFF7DEF4C29}" type="slidenum">
              <a:rPr lang="en-US" sz="1300" b="0" strike="noStrike" spc="-1">
                <a:solidFill>
                  <a:srgbClr val="000000"/>
                </a:solidFill>
                <a:uFill>
                  <a:solidFill>
                    <a:srgbClr val="FFFFFF"/>
                  </a:solidFill>
                </a:uFill>
                <a:latin typeface="+mn-lt"/>
                <a:ea typeface="+mn-ea"/>
              </a:rPr>
              <a:t>57</a:t>
            </a:fld>
            <a:endParaRPr lang="en-US" sz="13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1619E-9DED-42FB-28AA-A25B1AF788B9}"/>
            </a:ext>
          </a:extLst>
        </p:cNvPr>
        <p:cNvGrpSpPr/>
        <p:nvPr/>
      </p:nvGrpSpPr>
      <p:grpSpPr>
        <a:xfrm>
          <a:off x="0" y="0"/>
          <a:ext cx="0" cy="0"/>
          <a:chOff x="0" y="0"/>
          <a:chExt cx="0" cy="0"/>
        </a:xfrm>
      </p:grpSpPr>
      <p:sp>
        <p:nvSpPr>
          <p:cNvPr id="2274" name="PlaceHolder 1">
            <a:extLst>
              <a:ext uri="{FF2B5EF4-FFF2-40B4-BE49-F238E27FC236}">
                <a16:creationId xmlns:a16="http://schemas.microsoft.com/office/drawing/2014/main" id="{4AF8D130-0C85-6670-3650-17FC3A0CB840}"/>
              </a:ext>
            </a:extLst>
          </p:cNvPr>
          <p:cNvSpPr>
            <a:spLocks noGrp="1"/>
          </p:cNvSpPr>
          <p:nvPr>
            <p:ph type="body"/>
          </p:nvPr>
        </p:nvSpPr>
        <p:spPr>
          <a:xfrm>
            <a:off x="700920" y="4415760"/>
            <a:ext cx="5608080" cy="4183200"/>
          </a:xfrm>
          <a:prstGeom prst="rect">
            <a:avLst/>
          </a:prstGeom>
        </p:spPr>
        <p:txBody>
          <a:bodyPr lIns="93240" tIns="46440" rIns="93240" bIns="46440"/>
          <a:lstStyle/>
          <a:p>
            <a:r>
              <a:rPr lang="en-US" sz="2000" b="0" strike="noStrike" spc="-1">
                <a:solidFill>
                  <a:srgbClr val="000000"/>
                </a:solidFill>
                <a:uFill>
                  <a:solidFill>
                    <a:srgbClr val="FFFFFF"/>
                  </a:solidFill>
                </a:uFill>
                <a:latin typeface="Arial"/>
              </a:rPr>
              <a:t>Other experiment try to use magnetic bottle to mitigate the problem of surface loss. </a:t>
            </a: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rPr>
              <a:t>UCN loss in magnetic traps:</a:t>
            </a:r>
          </a:p>
          <a:p>
            <a:pPr marL="171360" indent="-171000">
              <a:lnSpc>
                <a:spcPct val="100000"/>
              </a:lnSpc>
              <a:buClr>
                <a:srgbClr val="000000"/>
              </a:buClr>
              <a:buFont typeface="Arial"/>
              <a:buChar char="•"/>
            </a:pPr>
            <a:r>
              <a:rPr lang="en-US" sz="2000" b="0" strike="noStrike" spc="-1">
                <a:solidFill>
                  <a:srgbClr val="000000"/>
                </a:solidFill>
                <a:uFill>
                  <a:solidFill>
                    <a:srgbClr val="FFFFFF"/>
                  </a:solidFill>
                </a:uFill>
                <a:latin typeface="Arial"/>
              </a:rPr>
              <a:t>Depolarization (adiabatic, Majorana: zero field)</a:t>
            </a:r>
          </a:p>
          <a:p>
            <a:pPr marL="171360" indent="-171000">
              <a:lnSpc>
                <a:spcPct val="100000"/>
              </a:lnSpc>
              <a:buClr>
                <a:srgbClr val="000000"/>
              </a:buClr>
              <a:buFont typeface="Arial"/>
              <a:buChar char="•"/>
            </a:pPr>
            <a:r>
              <a:rPr lang="en-US" sz="2000" b="0" strike="noStrike" spc="-1">
                <a:solidFill>
                  <a:srgbClr val="000000"/>
                </a:solidFill>
                <a:uFill>
                  <a:solidFill>
                    <a:srgbClr val="FFFFFF"/>
                  </a:solidFill>
                </a:uFill>
                <a:latin typeface="Arial"/>
              </a:rPr>
              <a:t>Marginally trapped neutrons</a:t>
            </a:r>
          </a:p>
          <a:p>
            <a:pPr>
              <a:lnSpc>
                <a:spcPct val="100000"/>
              </a:lnSpc>
            </a:pPr>
            <a:endParaRPr lang="en-US" sz="2000" b="0" strike="noStrike" spc="-1">
              <a:solidFill>
                <a:srgbClr val="000000"/>
              </a:solidFill>
              <a:uFill>
                <a:solidFill>
                  <a:srgbClr val="FFFFFF"/>
                </a:solidFill>
              </a:uFill>
              <a:latin typeface="Arial"/>
            </a:endParaRPr>
          </a:p>
          <a:p>
            <a:pPr>
              <a:lnSpc>
                <a:spcPct val="100000"/>
              </a:lnSpc>
            </a:pPr>
            <a:endParaRPr lang="en-US" sz="2000" b="0" strike="noStrike" spc="-1">
              <a:solidFill>
                <a:srgbClr val="000000"/>
              </a:solidFill>
              <a:uFill>
                <a:solidFill>
                  <a:srgbClr val="FFFFFF"/>
                </a:solidFill>
              </a:uFill>
              <a:latin typeface="Arial"/>
            </a:endParaRPr>
          </a:p>
          <a:p>
            <a:pPr>
              <a:lnSpc>
                <a:spcPct val="100000"/>
              </a:lnSpc>
            </a:pPr>
            <a:r>
              <a:rPr lang="en-US" sz="2000" b="0" strike="noStrike" spc="-1">
                <a:solidFill>
                  <a:srgbClr val="000000"/>
                </a:solidFill>
                <a:uFill>
                  <a:solidFill>
                    <a:srgbClr val="FFFFFF"/>
                  </a:solidFill>
                </a:uFill>
                <a:latin typeface="Arial"/>
              </a:rPr>
              <a:t>Magnetic Storage of Neutron and Proton Extraction</a:t>
            </a:r>
          </a:p>
        </p:txBody>
      </p:sp>
      <p:sp>
        <p:nvSpPr>
          <p:cNvPr id="2275" name="TextShape 2">
            <a:extLst>
              <a:ext uri="{FF2B5EF4-FFF2-40B4-BE49-F238E27FC236}">
                <a16:creationId xmlns:a16="http://schemas.microsoft.com/office/drawing/2014/main" id="{63E06B41-E8F0-CD1C-09DD-6E537529C55F}"/>
              </a:ext>
            </a:extLst>
          </p:cNvPr>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A1210C8D-2D56-4025-8C73-CFFF7DEF4C29}" type="slidenum">
              <a:rPr lang="en-US" sz="1300" b="0" strike="noStrike" spc="-1">
                <a:solidFill>
                  <a:srgbClr val="000000"/>
                </a:solidFill>
                <a:uFill>
                  <a:solidFill>
                    <a:srgbClr val="FFFFFF"/>
                  </a:solidFill>
                </a:uFill>
                <a:latin typeface="+mn-lt"/>
                <a:ea typeface="+mn-ea"/>
              </a:rPr>
              <a:t>58</a:t>
            </a:fld>
            <a:endParaRPr lang="en-US" sz="13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685259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6" name="PlaceHolder 1"/>
          <p:cNvSpPr>
            <a:spLocks noGrp="1"/>
          </p:cNvSpPr>
          <p:nvPr>
            <p:ph type="body"/>
          </p:nvPr>
        </p:nvSpPr>
        <p:spPr>
          <a:xfrm>
            <a:off x="700920" y="4415760"/>
            <a:ext cx="5608080" cy="4183200"/>
          </a:xfrm>
          <a:prstGeom prst="rect">
            <a:avLst/>
          </a:prstGeom>
        </p:spPr>
        <p:txBody>
          <a:bodyPr lIns="93240" tIns="46440" rIns="93240" bIns="46440"/>
          <a:lstStyle/>
          <a:p>
            <a:r>
              <a:rPr lang="en-US" sz="2000" b="0" strike="noStrike" spc="-1">
                <a:solidFill>
                  <a:srgbClr val="000000"/>
                </a:solidFill>
                <a:uFill>
                  <a:solidFill>
                    <a:srgbClr val="FFFFFF"/>
                  </a:solidFill>
                </a:uFill>
                <a:latin typeface="Arial"/>
              </a:rPr>
              <a:t>UCN loss in magnetic traps:</a:t>
            </a:r>
          </a:p>
          <a:p>
            <a:pPr marL="171360" indent="-171000">
              <a:lnSpc>
                <a:spcPct val="100000"/>
              </a:lnSpc>
              <a:buClr>
                <a:srgbClr val="000000"/>
              </a:buClr>
              <a:buFont typeface="Arial"/>
              <a:buChar char="•"/>
            </a:pPr>
            <a:r>
              <a:rPr lang="en-US" sz="2000" b="0" strike="noStrike" spc="-1">
                <a:solidFill>
                  <a:srgbClr val="000000"/>
                </a:solidFill>
                <a:uFill>
                  <a:solidFill>
                    <a:srgbClr val="FFFFFF"/>
                  </a:solidFill>
                </a:uFill>
                <a:latin typeface="Arial"/>
              </a:rPr>
              <a:t>Depolarization (adiabatic, Majorana: zero field)</a:t>
            </a:r>
          </a:p>
          <a:p>
            <a:pPr marL="171360" indent="-171000">
              <a:lnSpc>
                <a:spcPct val="100000"/>
              </a:lnSpc>
              <a:buClr>
                <a:srgbClr val="000000"/>
              </a:buClr>
              <a:buFont typeface="Arial"/>
              <a:buChar char="•"/>
            </a:pPr>
            <a:r>
              <a:rPr lang="en-US" sz="2000" b="0" strike="noStrike" spc="-1">
                <a:solidFill>
                  <a:srgbClr val="000000"/>
                </a:solidFill>
                <a:uFill>
                  <a:solidFill>
                    <a:srgbClr val="FFFFFF"/>
                  </a:solidFill>
                </a:uFill>
                <a:latin typeface="Arial"/>
              </a:rPr>
              <a:t>Marginally trapped neutrons</a:t>
            </a:r>
          </a:p>
          <a:p>
            <a:pPr>
              <a:lnSpc>
                <a:spcPct val="100000"/>
              </a:lnSpc>
            </a:pPr>
            <a:endParaRPr lang="en-US" sz="2000" b="0" strike="noStrike" spc="-1">
              <a:solidFill>
                <a:srgbClr val="000000"/>
              </a:solidFill>
              <a:uFill>
                <a:solidFill>
                  <a:srgbClr val="FFFFFF"/>
                </a:solidFill>
              </a:uFill>
              <a:latin typeface="Arial"/>
            </a:endParaRPr>
          </a:p>
        </p:txBody>
      </p:sp>
      <p:sp>
        <p:nvSpPr>
          <p:cNvPr id="2277"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23AD3E0D-9218-408F-81FF-316ACE64E82A}" type="slidenum">
              <a:rPr lang="en-US" sz="1300" b="0" strike="noStrike" spc="-1">
                <a:solidFill>
                  <a:srgbClr val="000000"/>
                </a:solidFill>
                <a:uFill>
                  <a:solidFill>
                    <a:srgbClr val="FFFFFF"/>
                  </a:solidFill>
                </a:uFill>
                <a:latin typeface="+mn-lt"/>
                <a:ea typeface="+mn-ea"/>
              </a:rPr>
              <a:t>59</a:t>
            </a:fld>
            <a:endParaRPr lang="en-US" sz="13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FAC02-094A-142F-FCCA-DFC8B2CA7AA2}"/>
            </a:ext>
          </a:extLst>
        </p:cNvPr>
        <p:cNvGrpSpPr/>
        <p:nvPr/>
      </p:nvGrpSpPr>
      <p:grpSpPr>
        <a:xfrm>
          <a:off x="0" y="0"/>
          <a:ext cx="0" cy="0"/>
          <a:chOff x="0" y="0"/>
          <a:chExt cx="0" cy="0"/>
        </a:xfrm>
      </p:grpSpPr>
      <p:sp>
        <p:nvSpPr>
          <p:cNvPr id="2274" name="PlaceHolder 1">
            <a:extLst>
              <a:ext uri="{FF2B5EF4-FFF2-40B4-BE49-F238E27FC236}">
                <a16:creationId xmlns:a16="http://schemas.microsoft.com/office/drawing/2014/main" id="{327B0991-B586-0D16-5DEE-BF981C0F89E0}"/>
              </a:ext>
            </a:extLst>
          </p:cNvPr>
          <p:cNvSpPr>
            <a:spLocks noGrp="1"/>
          </p:cNvSpPr>
          <p:nvPr>
            <p:ph type="body"/>
          </p:nvPr>
        </p:nvSpPr>
        <p:spPr>
          <a:xfrm>
            <a:off x="700920" y="4415760"/>
            <a:ext cx="5608080" cy="4183200"/>
          </a:xfrm>
          <a:prstGeom prst="rect">
            <a:avLst/>
          </a:prstGeom>
        </p:spPr>
        <p:txBody>
          <a:bodyPr lIns="93240" tIns="46440" rIns="93240" bIns="46440"/>
          <a:lstStyle/>
          <a:p>
            <a:r>
              <a:rPr lang="en-US" sz="2000" b="0" strike="noStrike" spc="-1">
                <a:solidFill>
                  <a:srgbClr val="000000"/>
                </a:solidFill>
                <a:uFill>
                  <a:solidFill>
                    <a:srgbClr val="FFFFFF"/>
                  </a:solidFill>
                </a:uFill>
                <a:latin typeface="Arial"/>
              </a:rPr>
              <a:t>Other experiment try to use magnetic bottle to mitigate the problem of surface loss. </a:t>
            </a: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rPr>
              <a:t>UCN loss in magnetic traps:</a:t>
            </a:r>
          </a:p>
          <a:p>
            <a:pPr marL="171360" indent="-171000">
              <a:lnSpc>
                <a:spcPct val="100000"/>
              </a:lnSpc>
              <a:buClr>
                <a:srgbClr val="000000"/>
              </a:buClr>
              <a:buFont typeface="Arial"/>
              <a:buChar char="•"/>
            </a:pPr>
            <a:r>
              <a:rPr lang="en-US" sz="2000" b="0" strike="noStrike" spc="-1">
                <a:solidFill>
                  <a:srgbClr val="000000"/>
                </a:solidFill>
                <a:uFill>
                  <a:solidFill>
                    <a:srgbClr val="FFFFFF"/>
                  </a:solidFill>
                </a:uFill>
                <a:latin typeface="Arial"/>
              </a:rPr>
              <a:t>Depolarization (adiabatic, Majorana: zero field)</a:t>
            </a:r>
          </a:p>
          <a:p>
            <a:pPr marL="171360" indent="-171000">
              <a:lnSpc>
                <a:spcPct val="100000"/>
              </a:lnSpc>
              <a:buClr>
                <a:srgbClr val="000000"/>
              </a:buClr>
              <a:buFont typeface="Arial"/>
              <a:buChar char="•"/>
            </a:pPr>
            <a:r>
              <a:rPr lang="en-US" sz="2000" b="0" strike="noStrike" spc="-1">
                <a:solidFill>
                  <a:srgbClr val="000000"/>
                </a:solidFill>
                <a:uFill>
                  <a:solidFill>
                    <a:srgbClr val="FFFFFF"/>
                  </a:solidFill>
                </a:uFill>
                <a:latin typeface="Arial"/>
              </a:rPr>
              <a:t>Marginally trapped neutrons</a:t>
            </a:r>
          </a:p>
          <a:p>
            <a:pPr>
              <a:lnSpc>
                <a:spcPct val="100000"/>
              </a:lnSpc>
            </a:pPr>
            <a:endParaRPr lang="en-US" sz="2000" b="0" strike="noStrike" spc="-1">
              <a:solidFill>
                <a:srgbClr val="000000"/>
              </a:solidFill>
              <a:uFill>
                <a:solidFill>
                  <a:srgbClr val="FFFFFF"/>
                </a:solidFill>
              </a:uFill>
              <a:latin typeface="Arial"/>
            </a:endParaRPr>
          </a:p>
          <a:p>
            <a:pPr>
              <a:lnSpc>
                <a:spcPct val="100000"/>
              </a:lnSpc>
            </a:pPr>
            <a:endParaRPr lang="en-US" sz="2000" b="0" strike="noStrike" spc="-1">
              <a:solidFill>
                <a:srgbClr val="000000"/>
              </a:solidFill>
              <a:uFill>
                <a:solidFill>
                  <a:srgbClr val="FFFFFF"/>
                </a:solidFill>
              </a:uFill>
              <a:latin typeface="Arial"/>
            </a:endParaRPr>
          </a:p>
          <a:p>
            <a:pPr>
              <a:lnSpc>
                <a:spcPct val="100000"/>
              </a:lnSpc>
            </a:pPr>
            <a:r>
              <a:rPr lang="en-US" sz="2000" b="0" strike="noStrike" spc="-1">
                <a:solidFill>
                  <a:srgbClr val="000000"/>
                </a:solidFill>
                <a:uFill>
                  <a:solidFill>
                    <a:srgbClr val="FFFFFF"/>
                  </a:solidFill>
                </a:uFill>
                <a:latin typeface="Arial"/>
              </a:rPr>
              <a:t>Magnetic Storage of Neutron and Proton Extraction</a:t>
            </a:r>
          </a:p>
        </p:txBody>
      </p:sp>
      <p:sp>
        <p:nvSpPr>
          <p:cNvPr id="2275" name="TextShape 2">
            <a:extLst>
              <a:ext uri="{FF2B5EF4-FFF2-40B4-BE49-F238E27FC236}">
                <a16:creationId xmlns:a16="http://schemas.microsoft.com/office/drawing/2014/main" id="{D106DE17-65C3-A8AA-E04B-3230746F9843}"/>
              </a:ext>
            </a:extLst>
          </p:cNvPr>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A1210C8D-2D56-4025-8C73-CFFF7DEF4C29}" type="slidenum">
              <a:rPr lang="en-US" sz="1300" b="0" strike="noStrike" spc="-1">
                <a:solidFill>
                  <a:srgbClr val="000000"/>
                </a:solidFill>
                <a:uFill>
                  <a:solidFill>
                    <a:srgbClr val="FFFFFF"/>
                  </a:solidFill>
                </a:uFill>
                <a:latin typeface="+mn-lt"/>
                <a:ea typeface="+mn-ea"/>
              </a:rPr>
              <a:t>60</a:t>
            </a:fld>
            <a:endParaRPr lang="en-US" sz="13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479219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fd3fb054cf_0_722: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endParaRPr/>
          </a:p>
        </p:txBody>
      </p:sp>
      <p:sp>
        <p:nvSpPr>
          <p:cNvPr id="324" name="Google Shape;324;gfd3fb054cf_0_72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fd3fb054cf_0_722: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endParaRPr/>
          </a:p>
        </p:txBody>
      </p:sp>
      <p:sp>
        <p:nvSpPr>
          <p:cNvPr id="324" name="Google Shape;324;gfd3fb054cf_0_72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2920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d3fb054cf_0_732: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endParaRPr/>
          </a:p>
        </p:txBody>
      </p:sp>
      <p:sp>
        <p:nvSpPr>
          <p:cNvPr id="336" name="Google Shape;336;gfd3fb054cf_0_73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f78aedb20d_0_713: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endParaRPr/>
          </a:p>
        </p:txBody>
      </p:sp>
      <p:sp>
        <p:nvSpPr>
          <p:cNvPr id="561" name="Google Shape;561;gf78aedb20d_0_71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8568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with the current neutron lifetime discrepancy is that the so called “beam method”, where the beta decay lifetime is measured, only uses one single measurement technique, and most of the statistics is due to just one experiment. </a:t>
            </a:r>
          </a:p>
          <a:p>
            <a:r>
              <a:rPr lang="en-US" dirty="0"/>
              <a:t>The goal of our experiment is to measure the beta decay lifetime to similar errors as the previous experiment using a completely different technique, where we are sensitive to completely different systematic effects. If our experiment confirms the existing discrepancy, then that would hint at the possibility for new physics, and if our results is the same as the bottle experiments, then that would point to systematic errors in the beam experiments.</a:t>
            </a:r>
          </a:p>
          <a:p>
            <a:r>
              <a:rPr lang="en-US" dirty="0"/>
              <a:t>Like any other “beam” experiments, to extract the beta decay lifetime, we need to measure the number of neutrons that are available for decay and the number of beta decays.  </a:t>
            </a:r>
          </a:p>
        </p:txBody>
      </p:sp>
      <p:sp>
        <p:nvSpPr>
          <p:cNvPr id="4" name="Slide Number Placeholder 3"/>
          <p:cNvSpPr>
            <a:spLocks noGrp="1"/>
          </p:cNvSpPr>
          <p:nvPr>
            <p:ph type="sldNum" sz="quarter" idx="5"/>
          </p:nvPr>
        </p:nvSpPr>
        <p:spPr/>
        <p:txBody>
          <a:bodyPr/>
          <a:lstStyle/>
          <a:p>
            <a:fld id="{BAD8D52D-A3F1-4B43-9554-93E43582DB8E}" type="slidenum">
              <a:rPr lang="en-US" smtClean="0"/>
              <a:t>75</a:t>
            </a:fld>
            <a:endParaRPr lang="en-US"/>
          </a:p>
        </p:txBody>
      </p:sp>
    </p:spTree>
    <p:extLst>
      <p:ext uri="{BB962C8B-B14F-4D97-AF65-F5344CB8AC3E}">
        <p14:creationId xmlns:p14="http://schemas.microsoft.com/office/powerpoint/2010/main" val="2863764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a:extLst>
              <a:ext uri="{FF2B5EF4-FFF2-40B4-BE49-F238E27FC236}">
                <a16:creationId xmlns:a16="http://schemas.microsoft.com/office/drawing/2014/main" id="{65368A2A-A8F2-4161-B39A-C901E21BA84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5pPr>
            <a:lvl6pPr marL="2658184" indent="-241653" defTabSz="483306" eaLnBrk="0" fontAlgn="base" hangingPunct="0">
              <a:lnSpc>
                <a:spcPct val="93000"/>
              </a:lnSpc>
              <a:spcBef>
                <a:spcPct val="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6pPr>
            <a:lvl7pPr marL="3141490" indent="-241653" defTabSz="483306" eaLnBrk="0" fontAlgn="base" hangingPunct="0">
              <a:lnSpc>
                <a:spcPct val="93000"/>
              </a:lnSpc>
              <a:spcBef>
                <a:spcPct val="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7pPr>
            <a:lvl8pPr marL="3624796" indent="-241653" defTabSz="483306" eaLnBrk="0" fontAlgn="base" hangingPunct="0">
              <a:lnSpc>
                <a:spcPct val="93000"/>
              </a:lnSpc>
              <a:spcBef>
                <a:spcPct val="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8pPr>
            <a:lvl9pPr marL="4108102" indent="-241653" defTabSz="483306" eaLnBrk="0" fontAlgn="base" hangingPunct="0">
              <a:lnSpc>
                <a:spcPct val="93000"/>
              </a:lnSpc>
              <a:spcBef>
                <a:spcPct val="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9pPr>
          </a:lstStyle>
          <a:p>
            <a:fld id="{B2987948-6BCD-4706-B738-EA3BEDF708ED}" type="slidenum">
              <a:rPr lang="en-US" altLang="en-US">
                <a:solidFill>
                  <a:srgbClr val="000000"/>
                </a:solidFill>
                <a:latin typeface="Times New Roman" panose="02020603050405020304" pitchFamily="18" charset="0"/>
                <a:cs typeface="DejaVu Sans" panose="020B0603030804020204" pitchFamily="34" charset="0"/>
              </a:rPr>
              <a:pPr/>
              <a:t>12</a:t>
            </a:fld>
            <a:endParaRPr lang="en-US" altLang="en-US">
              <a:solidFill>
                <a:srgbClr val="000000"/>
              </a:solidFill>
              <a:latin typeface="Times New Roman" panose="02020603050405020304" pitchFamily="18" charset="0"/>
              <a:cs typeface="DejaVu Sans" panose="020B0603030804020204" pitchFamily="34" charset="0"/>
            </a:endParaRPr>
          </a:p>
        </p:txBody>
      </p:sp>
      <p:sp>
        <p:nvSpPr>
          <p:cNvPr id="59395" name="Rectangle 1">
            <a:extLst>
              <a:ext uri="{FF2B5EF4-FFF2-40B4-BE49-F238E27FC236}">
                <a16:creationId xmlns:a16="http://schemas.microsoft.com/office/drawing/2014/main" id="{CBC4C402-E917-4C23-9EE5-7C43E5E44DA8}"/>
              </a:ext>
            </a:extLst>
          </p:cNvPr>
          <p:cNvSpPr txBox="1">
            <a:spLocks noGrp="1" noRot="1" noChangeAspect="1" noChangeArrowheads="1" noTextEdit="1"/>
          </p:cNvSpPr>
          <p:nvPr>
            <p:ph type="sldImg"/>
          </p:nvPr>
        </p:nvSpPr>
        <p:spPr>
          <a:xfrm>
            <a:off x="623888" y="801688"/>
            <a:ext cx="7042150" cy="39608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Rectangle 2">
            <a:extLst>
              <a:ext uri="{FF2B5EF4-FFF2-40B4-BE49-F238E27FC236}">
                <a16:creationId xmlns:a16="http://schemas.microsoft.com/office/drawing/2014/main" id="{6B445280-C88C-474C-BED0-EA1DE55B5A01}"/>
              </a:ext>
            </a:extLst>
          </p:cNvPr>
          <p:cNvSpPr txBox="1">
            <a:spLocks noGrp="1" noChangeArrowheads="1"/>
          </p:cNvSpPr>
          <p:nvPr>
            <p:ph type="body" idx="1"/>
          </p:nvPr>
        </p:nvSpPr>
        <p:spPr>
          <a:xfrm>
            <a:off x="829733" y="5015627"/>
            <a:ext cx="6632787" cy="475226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70402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6">
            <a:extLst>
              <a:ext uri="{FF2B5EF4-FFF2-40B4-BE49-F238E27FC236}">
                <a16:creationId xmlns:a16="http://schemas.microsoft.com/office/drawing/2014/main" id="{C0F4D1A4-A544-4E30-B49E-030E22C909B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chemeClr val="tx1"/>
                </a:solidFill>
                <a:latin typeface="Arial" panose="020B0604020202020204" pitchFamily="34" charset="0"/>
                <a:cs typeface="Noto Sans CJK SC Regular" charset="0"/>
              </a:defRPr>
            </a:lvl9pPr>
          </a:lstStyle>
          <a:p>
            <a:fld id="{4744FCBB-2E42-48FB-BC03-E5D3600429A5}" type="slidenum">
              <a:rPr lang="en-US" altLang="en-US">
                <a:solidFill>
                  <a:srgbClr val="000000"/>
                </a:solidFill>
                <a:latin typeface="Times New Roman" panose="02020603050405020304" pitchFamily="18" charset="0"/>
                <a:cs typeface="DejaVu Sans" panose="020B0603030804020204" pitchFamily="34" charset="0"/>
              </a:rPr>
              <a:pPr/>
              <a:t>13</a:t>
            </a:fld>
            <a:endParaRPr lang="en-US" altLang="en-US">
              <a:solidFill>
                <a:srgbClr val="000000"/>
              </a:solidFill>
              <a:latin typeface="Times New Roman" panose="02020603050405020304" pitchFamily="18" charset="0"/>
              <a:cs typeface="DejaVu Sans" panose="020B0603030804020204" pitchFamily="34" charset="0"/>
            </a:endParaRPr>
          </a:p>
        </p:txBody>
      </p:sp>
      <p:sp>
        <p:nvSpPr>
          <p:cNvPr id="63491" name="Rectangle 1">
            <a:extLst>
              <a:ext uri="{FF2B5EF4-FFF2-40B4-BE49-F238E27FC236}">
                <a16:creationId xmlns:a16="http://schemas.microsoft.com/office/drawing/2014/main" id="{B8A2477A-87D1-41A8-A20E-75442C9D8056}"/>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Rectangle 2">
            <a:extLst>
              <a:ext uri="{FF2B5EF4-FFF2-40B4-BE49-F238E27FC236}">
                <a16:creationId xmlns:a16="http://schemas.microsoft.com/office/drawing/2014/main" id="{C72E0295-9F9F-48BC-BA3A-A0B0412AE4D1}"/>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48333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B1593566-CA05-8BA2-817B-706F0243F6A9}"/>
              </a:ext>
            </a:extLst>
          </p:cNvPr>
          <p:cNvSpPr>
            <a:spLocks noGrp="1" noChangeArrowheads="1"/>
          </p:cNvSpPr>
          <p:nvPr>
            <p:ph type="sldNum"/>
          </p:nvPr>
        </p:nvSpPr>
        <p:spPr>
          <a:ln/>
        </p:spPr>
        <p:txBody>
          <a:bodyPr/>
          <a:lstStyle/>
          <a:p>
            <a:fld id="{0A5651B3-2DFD-4FE8-A725-700EA14215A7}" type="slidenum">
              <a:rPr lang="en-US" altLang="en-US"/>
              <a:pPr/>
              <a:t>18</a:t>
            </a:fld>
            <a:endParaRPr lang="en-US" altLang="en-US"/>
          </a:p>
        </p:txBody>
      </p:sp>
      <p:sp>
        <p:nvSpPr>
          <p:cNvPr id="166913" name="Rectangle 1">
            <a:extLst>
              <a:ext uri="{FF2B5EF4-FFF2-40B4-BE49-F238E27FC236}">
                <a16:creationId xmlns:a16="http://schemas.microsoft.com/office/drawing/2014/main" id="{75636ECA-EB54-4537-34F1-E630BABED786}"/>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4" name="Rectangle 2">
            <a:extLst>
              <a:ext uri="{FF2B5EF4-FFF2-40B4-BE49-F238E27FC236}">
                <a16:creationId xmlns:a16="http://schemas.microsoft.com/office/drawing/2014/main" id="{19DA087B-8F75-A56A-ED6A-9AF76961487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D3ACF42-099A-8C29-1F10-A847A31D07F4}"/>
            </a:ext>
          </a:extLst>
        </p:cNvPr>
        <p:cNvGrpSpPr/>
        <p:nvPr/>
      </p:nvGrpSpPr>
      <p:grpSpPr>
        <a:xfrm>
          <a:off x="0" y="0"/>
          <a:ext cx="0" cy="0"/>
          <a:chOff x="0" y="0"/>
          <a:chExt cx="0" cy="0"/>
        </a:xfrm>
      </p:grpSpPr>
      <p:sp>
        <p:nvSpPr>
          <p:cNvPr id="59394" name="Rectangle 6">
            <a:extLst>
              <a:ext uri="{FF2B5EF4-FFF2-40B4-BE49-F238E27FC236}">
                <a16:creationId xmlns:a16="http://schemas.microsoft.com/office/drawing/2014/main" id="{6314B7DE-DD1B-3536-7A2B-6B08021B102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5pPr>
            <a:lvl6pPr marL="2658184" indent="-241653" defTabSz="483306" eaLnBrk="0" fontAlgn="base" hangingPunct="0">
              <a:lnSpc>
                <a:spcPct val="93000"/>
              </a:lnSpc>
              <a:spcBef>
                <a:spcPct val="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6pPr>
            <a:lvl7pPr marL="3141490" indent="-241653" defTabSz="483306" eaLnBrk="0" fontAlgn="base" hangingPunct="0">
              <a:lnSpc>
                <a:spcPct val="93000"/>
              </a:lnSpc>
              <a:spcBef>
                <a:spcPct val="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7pPr>
            <a:lvl8pPr marL="3624796" indent="-241653" defTabSz="483306" eaLnBrk="0" fontAlgn="base" hangingPunct="0">
              <a:lnSpc>
                <a:spcPct val="93000"/>
              </a:lnSpc>
              <a:spcBef>
                <a:spcPct val="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8pPr>
            <a:lvl9pPr marL="4108102" indent="-241653" defTabSz="483306" eaLnBrk="0" fontAlgn="base" hangingPunct="0">
              <a:lnSpc>
                <a:spcPct val="93000"/>
              </a:lnSpc>
              <a:spcBef>
                <a:spcPct val="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9pPr>
          </a:lstStyle>
          <a:p>
            <a:fld id="{B2987948-6BCD-4706-B738-EA3BEDF708ED}" type="slidenum">
              <a:rPr lang="en-US" altLang="en-US">
                <a:solidFill>
                  <a:srgbClr val="000000"/>
                </a:solidFill>
                <a:latin typeface="Times New Roman" panose="02020603050405020304" pitchFamily="18" charset="0"/>
                <a:cs typeface="DejaVu Sans" panose="020B0603030804020204" pitchFamily="34" charset="0"/>
              </a:rPr>
              <a:pPr/>
              <a:t>19</a:t>
            </a:fld>
            <a:endParaRPr lang="en-US" altLang="en-US">
              <a:solidFill>
                <a:srgbClr val="000000"/>
              </a:solidFill>
              <a:latin typeface="Times New Roman" panose="02020603050405020304" pitchFamily="18" charset="0"/>
              <a:cs typeface="DejaVu Sans" panose="020B0603030804020204" pitchFamily="34" charset="0"/>
            </a:endParaRPr>
          </a:p>
        </p:txBody>
      </p:sp>
      <p:sp>
        <p:nvSpPr>
          <p:cNvPr id="59395" name="Rectangle 1">
            <a:extLst>
              <a:ext uri="{FF2B5EF4-FFF2-40B4-BE49-F238E27FC236}">
                <a16:creationId xmlns:a16="http://schemas.microsoft.com/office/drawing/2014/main" id="{8071A07A-60DE-B2D8-0EE8-1871110AFE4A}"/>
              </a:ext>
            </a:extLst>
          </p:cNvPr>
          <p:cNvSpPr txBox="1">
            <a:spLocks noGrp="1" noRot="1" noChangeAspect="1" noChangeArrowheads="1" noTextEdit="1"/>
          </p:cNvSpPr>
          <p:nvPr>
            <p:ph type="sldImg"/>
          </p:nvPr>
        </p:nvSpPr>
        <p:spPr>
          <a:xfrm>
            <a:off x="623888" y="801688"/>
            <a:ext cx="7042150" cy="39608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Rectangle 2">
            <a:extLst>
              <a:ext uri="{FF2B5EF4-FFF2-40B4-BE49-F238E27FC236}">
                <a16:creationId xmlns:a16="http://schemas.microsoft.com/office/drawing/2014/main" id="{D6CD012D-7C50-48B0-2BD9-7B8E504C65C8}"/>
              </a:ext>
            </a:extLst>
          </p:cNvPr>
          <p:cNvSpPr txBox="1">
            <a:spLocks noGrp="1" noChangeArrowheads="1"/>
          </p:cNvSpPr>
          <p:nvPr>
            <p:ph type="body" idx="1"/>
          </p:nvPr>
        </p:nvSpPr>
        <p:spPr>
          <a:xfrm>
            <a:off x="829733" y="5015627"/>
            <a:ext cx="6632787" cy="475226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49738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5D5031D9-0C85-8026-E46F-0460890F7C20}"/>
              </a:ext>
            </a:extLst>
          </p:cNvPr>
          <p:cNvSpPr>
            <a:spLocks noGrp="1" noChangeArrowheads="1"/>
          </p:cNvSpPr>
          <p:nvPr>
            <p:ph type="sldNum"/>
          </p:nvPr>
        </p:nvSpPr>
        <p:spPr>
          <a:ln/>
        </p:spPr>
        <p:txBody>
          <a:bodyPr/>
          <a:lstStyle/>
          <a:p>
            <a:fld id="{A890C12F-CB20-4FF8-8F0B-DA48C2255619}" type="slidenum">
              <a:rPr lang="en-US" altLang="en-US"/>
              <a:pPr/>
              <a:t>24</a:t>
            </a:fld>
            <a:endParaRPr lang="en-US" altLang="en-US"/>
          </a:p>
        </p:txBody>
      </p:sp>
      <p:sp>
        <p:nvSpPr>
          <p:cNvPr id="169985" name="Rectangle 1">
            <a:extLst>
              <a:ext uri="{FF2B5EF4-FFF2-40B4-BE49-F238E27FC236}">
                <a16:creationId xmlns:a16="http://schemas.microsoft.com/office/drawing/2014/main" id="{1AF03AD6-B1EF-54F3-BFCA-77F4B6488327}"/>
              </a:ext>
            </a:extLst>
          </p:cNvPr>
          <p:cNvSpPr txBox="1">
            <a:spLocks noGrp="1" noRot="1" noChangeAspect="1" noChangeArrowheads="1"/>
          </p:cNvSpPr>
          <p:nvPr>
            <p:ph type="sldImg"/>
          </p:nvPr>
        </p:nvSpPr>
        <p:spPr bwMode="auto">
          <a:xfrm>
            <a:off x="533400" y="754063"/>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6" name="Rectangle 2">
            <a:extLst>
              <a:ext uri="{FF2B5EF4-FFF2-40B4-BE49-F238E27FC236}">
                <a16:creationId xmlns:a16="http://schemas.microsoft.com/office/drawing/2014/main" id="{C23D2761-892E-C500-740F-0335C8B28B30}"/>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69987" name="Text Box 3">
            <a:extLst>
              <a:ext uri="{FF2B5EF4-FFF2-40B4-BE49-F238E27FC236}">
                <a16:creationId xmlns:a16="http://schemas.microsoft.com/office/drawing/2014/main" id="{C3DBF3EF-586D-4F76-B866-ADD0799CFD78}"/>
              </a:ext>
            </a:extLst>
          </p:cNvPr>
          <p:cNvSpPr txBox="1">
            <a:spLocks noChangeArrowheads="1"/>
          </p:cNvSpPr>
          <p:nvPr/>
        </p:nvSpPr>
        <p:spPr bwMode="auto">
          <a:xfrm>
            <a:off x="4402138" y="9553575"/>
            <a:ext cx="3367087"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9pPr>
          </a:lstStyle>
          <a:p>
            <a:pPr algn="r" hangingPunct="1">
              <a:lnSpc>
                <a:spcPct val="100000"/>
              </a:lnSpc>
            </a:pPr>
            <a:fld id="{851882F4-A084-413D-9166-B77727A251F5}" type="slidenum">
              <a:rPr lang="en-US" altLang="en-US" sz="1200">
                <a:cs typeface="+mn-ea" charset="0"/>
              </a:rPr>
              <a:pPr algn="r" hangingPunct="1">
                <a:lnSpc>
                  <a:spcPct val="100000"/>
                </a:lnSpc>
              </a:pPr>
              <a:t>24</a:t>
            </a:fld>
            <a:endParaRPr lang="en-US" altLang="en-US" sz="1200">
              <a:cs typeface="+mn-ea"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68495D1-BD62-5CE3-C706-EDBAC555423B}"/>
              </a:ext>
            </a:extLst>
          </p:cNvPr>
          <p:cNvSpPr>
            <a:spLocks noGrp="1" noChangeArrowheads="1"/>
          </p:cNvSpPr>
          <p:nvPr>
            <p:ph type="sldNum"/>
          </p:nvPr>
        </p:nvSpPr>
        <p:spPr>
          <a:ln/>
        </p:spPr>
        <p:txBody>
          <a:bodyPr/>
          <a:lstStyle/>
          <a:p>
            <a:fld id="{2560BADA-AA47-4B5F-81F9-13C716791F67}" type="slidenum">
              <a:rPr lang="en-US" altLang="en-US"/>
              <a:pPr/>
              <a:t>25</a:t>
            </a:fld>
            <a:endParaRPr lang="en-US" altLang="en-US"/>
          </a:p>
        </p:txBody>
      </p:sp>
      <p:sp>
        <p:nvSpPr>
          <p:cNvPr id="171009" name="Rectangle 1">
            <a:extLst>
              <a:ext uri="{FF2B5EF4-FFF2-40B4-BE49-F238E27FC236}">
                <a16:creationId xmlns:a16="http://schemas.microsoft.com/office/drawing/2014/main" id="{0440DC14-AAF4-F896-6475-A6B6E253AF4A}"/>
              </a:ext>
            </a:extLst>
          </p:cNvPr>
          <p:cNvSpPr txBox="1">
            <a:spLocks noGrp="1" noRot="1" noChangeAspect="1" noChangeArrowheads="1"/>
          </p:cNvSpPr>
          <p:nvPr>
            <p:ph type="sldImg"/>
          </p:nvPr>
        </p:nvSpPr>
        <p:spPr bwMode="auto">
          <a:xfrm>
            <a:off x="533400" y="754063"/>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0" name="Rectangle 2">
            <a:extLst>
              <a:ext uri="{FF2B5EF4-FFF2-40B4-BE49-F238E27FC236}">
                <a16:creationId xmlns:a16="http://schemas.microsoft.com/office/drawing/2014/main" id="{C47A69FA-AE30-1CF2-4674-3FE5BAB4B033}"/>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71011" name="Text Box 3">
            <a:extLst>
              <a:ext uri="{FF2B5EF4-FFF2-40B4-BE49-F238E27FC236}">
                <a16:creationId xmlns:a16="http://schemas.microsoft.com/office/drawing/2014/main" id="{714665DB-717B-31C3-AB34-B3F805B1EE3C}"/>
              </a:ext>
            </a:extLst>
          </p:cNvPr>
          <p:cNvSpPr txBox="1">
            <a:spLocks noChangeArrowheads="1"/>
          </p:cNvSpPr>
          <p:nvPr/>
        </p:nvSpPr>
        <p:spPr bwMode="auto">
          <a:xfrm>
            <a:off x="4402138" y="9553575"/>
            <a:ext cx="3367087"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9pPr>
          </a:lstStyle>
          <a:p>
            <a:pPr algn="r" hangingPunct="1">
              <a:lnSpc>
                <a:spcPct val="100000"/>
              </a:lnSpc>
            </a:pPr>
            <a:fld id="{D1B8513C-B7E4-49A2-BBAE-ADF2554D124C}" type="slidenum">
              <a:rPr lang="en-US" altLang="en-US" sz="1200">
                <a:cs typeface="+mn-ea" charset="0"/>
              </a:rPr>
              <a:pPr algn="r" hangingPunct="1">
                <a:lnSpc>
                  <a:spcPct val="100000"/>
                </a:lnSpc>
              </a:pPr>
              <a:t>25</a:t>
            </a:fld>
            <a:endParaRPr lang="en-US" altLang="en-US" sz="1200">
              <a:cs typeface="+mn-ea"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6">
            <a:extLst>
              <a:ext uri="{FF2B5EF4-FFF2-40B4-BE49-F238E27FC236}">
                <a16:creationId xmlns:a16="http://schemas.microsoft.com/office/drawing/2014/main" id="{62BAB7A8-63F3-431A-9FCF-A670F3BED6A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5pPr>
            <a:lvl6pPr marL="2658184" indent="-241653" defTabSz="483306" eaLnBrk="0" fontAlgn="base" hangingPunct="0">
              <a:lnSpc>
                <a:spcPct val="93000"/>
              </a:lnSpc>
              <a:spcBef>
                <a:spcPct val="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6pPr>
            <a:lvl7pPr marL="3141490" indent="-241653" defTabSz="483306" eaLnBrk="0" fontAlgn="base" hangingPunct="0">
              <a:lnSpc>
                <a:spcPct val="93000"/>
              </a:lnSpc>
              <a:spcBef>
                <a:spcPct val="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7pPr>
            <a:lvl8pPr marL="3624796" indent="-241653" defTabSz="483306" eaLnBrk="0" fontAlgn="base" hangingPunct="0">
              <a:lnSpc>
                <a:spcPct val="93000"/>
              </a:lnSpc>
              <a:spcBef>
                <a:spcPct val="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8pPr>
            <a:lvl9pPr marL="4108102" indent="-241653" defTabSz="483306" eaLnBrk="0" fontAlgn="base" hangingPunct="0">
              <a:lnSpc>
                <a:spcPct val="93000"/>
              </a:lnSpc>
              <a:spcBef>
                <a:spcPct val="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9pPr>
          </a:lstStyle>
          <a:p>
            <a:fld id="{F145286B-3763-4B52-AD8B-1302DE58EB9C}" type="slidenum">
              <a:rPr lang="en-US" altLang="en-US">
                <a:solidFill>
                  <a:srgbClr val="000000"/>
                </a:solidFill>
                <a:latin typeface="Times New Roman" panose="02020603050405020304" pitchFamily="18" charset="0"/>
                <a:cs typeface="DejaVu Sans" panose="020B0603030804020204" pitchFamily="34" charset="0"/>
              </a:rPr>
              <a:pPr/>
              <a:t>41</a:t>
            </a:fld>
            <a:endParaRPr lang="en-US" altLang="en-US">
              <a:solidFill>
                <a:srgbClr val="000000"/>
              </a:solidFill>
              <a:latin typeface="Times New Roman" panose="02020603050405020304" pitchFamily="18" charset="0"/>
              <a:cs typeface="DejaVu Sans" panose="020B0603030804020204" pitchFamily="34" charset="0"/>
            </a:endParaRPr>
          </a:p>
        </p:txBody>
      </p:sp>
      <p:sp>
        <p:nvSpPr>
          <p:cNvPr id="100355" name="Rectangle 1">
            <a:extLst>
              <a:ext uri="{FF2B5EF4-FFF2-40B4-BE49-F238E27FC236}">
                <a16:creationId xmlns:a16="http://schemas.microsoft.com/office/drawing/2014/main" id="{757FDCAB-31D8-47FD-A0D1-0B61981E437A}"/>
              </a:ext>
            </a:extLst>
          </p:cNvPr>
          <p:cNvSpPr txBox="1">
            <a:spLocks noGrp="1" noRot="1" noChangeAspect="1" noChangeArrowheads="1" noTextEdit="1"/>
          </p:cNvSpPr>
          <p:nvPr>
            <p:ph type="sldImg"/>
          </p:nvPr>
        </p:nvSpPr>
        <p:spPr>
          <a:xfrm>
            <a:off x="484188" y="731838"/>
            <a:ext cx="6508750" cy="36607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Rectangle 2">
            <a:extLst>
              <a:ext uri="{FF2B5EF4-FFF2-40B4-BE49-F238E27FC236}">
                <a16:creationId xmlns:a16="http://schemas.microsoft.com/office/drawing/2014/main" id="{4FE048C5-89BF-4C1D-A184-63D7DDFC7A8B}"/>
              </a:ext>
            </a:extLst>
          </p:cNvPr>
          <p:cNvSpPr txBox="1">
            <a:spLocks noGrp="1" noChangeArrowheads="1"/>
          </p:cNvSpPr>
          <p:nvPr>
            <p:ph type="body" idx="1"/>
          </p:nvPr>
        </p:nvSpPr>
        <p:spPr>
          <a:xfrm>
            <a:off x="748453" y="4635580"/>
            <a:ext cx="5980853" cy="439221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81251" name="Text Box 3">
            <a:extLst>
              <a:ext uri="{FF2B5EF4-FFF2-40B4-BE49-F238E27FC236}">
                <a16:creationId xmlns:a16="http://schemas.microsoft.com/office/drawing/2014/main" id="{89A9DE01-5E53-4333-93A9-EF6FAE31F885}"/>
              </a:ext>
            </a:extLst>
          </p:cNvPr>
          <p:cNvSpPr txBox="1">
            <a:spLocks noChangeArrowheads="1"/>
          </p:cNvSpPr>
          <p:nvPr/>
        </p:nvSpPr>
        <p:spPr bwMode="auto">
          <a:xfrm>
            <a:off x="4235028" y="9271159"/>
            <a:ext cx="3239346" cy="488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6661" tIns="48331" rIns="96661" bIns="48331" anchor="b"/>
          <a:lstStyle>
            <a:lvl1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9pPr>
          </a:lstStyle>
          <a:p>
            <a:pPr algn="r" eaLnBrk="1" hangingPunct="1">
              <a:buClr>
                <a:srgbClr val="000000"/>
              </a:buClr>
              <a:buSzPct val="100000"/>
              <a:buFont typeface="Times New Roman" panose="02020603050405020304" pitchFamily="18" charset="0"/>
              <a:buNone/>
              <a:defRPr/>
            </a:pPr>
            <a:fld id="{898D0BCE-7E2D-401D-9B3B-A79AFFBF999F}" type="slidenum">
              <a:rPr lang="en-US" altLang="en-US" sz="1300">
                <a:cs typeface="+mn-ea" charset="0"/>
              </a:rPr>
              <a:pPr algn="r" eaLnBrk="1" hangingPunct="1">
                <a:buClr>
                  <a:srgbClr val="000000"/>
                </a:buClr>
                <a:buSzPct val="100000"/>
                <a:buFont typeface="Times New Roman" panose="02020603050405020304" pitchFamily="18" charset="0"/>
                <a:buNone/>
                <a:defRPr/>
              </a:pPr>
              <a:t>41</a:t>
            </a:fld>
            <a:endParaRPr lang="en-US" altLang="en-US" sz="1300">
              <a:cs typeface="+mn-ea" charset="0"/>
            </a:endParaRPr>
          </a:p>
        </p:txBody>
      </p:sp>
    </p:spTree>
    <p:extLst>
      <p:ext uri="{BB962C8B-B14F-4D97-AF65-F5344CB8AC3E}">
        <p14:creationId xmlns:p14="http://schemas.microsoft.com/office/powerpoint/2010/main" val="813921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6">
            <a:extLst>
              <a:ext uri="{FF2B5EF4-FFF2-40B4-BE49-F238E27FC236}">
                <a16:creationId xmlns:a16="http://schemas.microsoft.com/office/drawing/2014/main" id="{62BAB7A8-63F3-431A-9FCF-A670F3BED6A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5pPr>
            <a:lvl6pPr marL="2658184" indent="-241653" defTabSz="483306" eaLnBrk="0" fontAlgn="base" hangingPunct="0">
              <a:lnSpc>
                <a:spcPct val="93000"/>
              </a:lnSpc>
              <a:spcBef>
                <a:spcPct val="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6pPr>
            <a:lvl7pPr marL="3141490" indent="-241653" defTabSz="483306" eaLnBrk="0" fontAlgn="base" hangingPunct="0">
              <a:lnSpc>
                <a:spcPct val="93000"/>
              </a:lnSpc>
              <a:spcBef>
                <a:spcPct val="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7pPr>
            <a:lvl8pPr marL="3624796" indent="-241653" defTabSz="483306" eaLnBrk="0" fontAlgn="base" hangingPunct="0">
              <a:lnSpc>
                <a:spcPct val="93000"/>
              </a:lnSpc>
              <a:spcBef>
                <a:spcPct val="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8pPr>
            <a:lvl9pPr marL="4108102" indent="-241653" defTabSz="483306" eaLnBrk="0" fontAlgn="base" hangingPunct="0">
              <a:lnSpc>
                <a:spcPct val="93000"/>
              </a:lnSpc>
              <a:spcBef>
                <a:spcPct val="0"/>
              </a:spcBef>
              <a:spcAft>
                <a:spcPct val="0"/>
              </a:spcAft>
              <a:buClr>
                <a:srgbClr val="000000"/>
              </a:buClr>
              <a:buSzPct val="100000"/>
              <a:buFont typeface="Times New Roman" panose="02020603050405020304" pitchFamily="18" charset="0"/>
              <a:tabLst>
                <a:tab pos="483306" algn="l"/>
                <a:tab pos="966612" algn="l"/>
                <a:tab pos="1449918" algn="l"/>
                <a:tab pos="1933224" algn="l"/>
                <a:tab pos="2416531" algn="l"/>
                <a:tab pos="2899837" algn="l"/>
                <a:tab pos="3383143" algn="l"/>
                <a:tab pos="3866449" algn="l"/>
              </a:tabLst>
              <a:defRPr>
                <a:solidFill>
                  <a:schemeClr val="tx1"/>
                </a:solidFill>
                <a:latin typeface="Arial" panose="020B0604020202020204" pitchFamily="34" charset="0"/>
                <a:cs typeface="Noto Sans CJK SC Regular" charset="0"/>
              </a:defRPr>
            </a:lvl9pPr>
          </a:lstStyle>
          <a:p>
            <a:fld id="{F145286B-3763-4B52-AD8B-1302DE58EB9C}" type="slidenum">
              <a:rPr lang="en-US" altLang="en-US">
                <a:solidFill>
                  <a:srgbClr val="000000"/>
                </a:solidFill>
                <a:latin typeface="Times New Roman" panose="02020603050405020304" pitchFamily="18" charset="0"/>
                <a:cs typeface="DejaVu Sans" panose="020B0603030804020204" pitchFamily="34" charset="0"/>
              </a:rPr>
              <a:pPr/>
              <a:t>48</a:t>
            </a:fld>
            <a:endParaRPr lang="en-US" altLang="en-US">
              <a:solidFill>
                <a:srgbClr val="000000"/>
              </a:solidFill>
              <a:latin typeface="Times New Roman" panose="02020603050405020304" pitchFamily="18" charset="0"/>
              <a:cs typeface="DejaVu Sans" panose="020B0603030804020204" pitchFamily="34" charset="0"/>
            </a:endParaRPr>
          </a:p>
        </p:txBody>
      </p:sp>
      <p:sp>
        <p:nvSpPr>
          <p:cNvPr id="100355" name="Rectangle 1">
            <a:extLst>
              <a:ext uri="{FF2B5EF4-FFF2-40B4-BE49-F238E27FC236}">
                <a16:creationId xmlns:a16="http://schemas.microsoft.com/office/drawing/2014/main" id="{757FDCAB-31D8-47FD-A0D1-0B61981E437A}"/>
              </a:ext>
            </a:extLst>
          </p:cNvPr>
          <p:cNvSpPr txBox="1">
            <a:spLocks noGrp="1" noRot="1" noChangeAspect="1" noChangeArrowheads="1" noTextEdit="1"/>
          </p:cNvSpPr>
          <p:nvPr>
            <p:ph type="sldImg"/>
          </p:nvPr>
        </p:nvSpPr>
        <p:spPr>
          <a:xfrm>
            <a:off x="484188" y="731838"/>
            <a:ext cx="6508750" cy="36607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Rectangle 2">
            <a:extLst>
              <a:ext uri="{FF2B5EF4-FFF2-40B4-BE49-F238E27FC236}">
                <a16:creationId xmlns:a16="http://schemas.microsoft.com/office/drawing/2014/main" id="{4FE048C5-89BF-4C1D-A184-63D7DDFC7A8B}"/>
              </a:ext>
            </a:extLst>
          </p:cNvPr>
          <p:cNvSpPr txBox="1">
            <a:spLocks noGrp="1" noChangeArrowheads="1"/>
          </p:cNvSpPr>
          <p:nvPr>
            <p:ph type="body" idx="1"/>
          </p:nvPr>
        </p:nvSpPr>
        <p:spPr>
          <a:xfrm>
            <a:off x="748453" y="4635580"/>
            <a:ext cx="5980853" cy="439221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81251" name="Text Box 3">
            <a:extLst>
              <a:ext uri="{FF2B5EF4-FFF2-40B4-BE49-F238E27FC236}">
                <a16:creationId xmlns:a16="http://schemas.microsoft.com/office/drawing/2014/main" id="{89A9DE01-5E53-4333-93A9-EF6FAE31F885}"/>
              </a:ext>
            </a:extLst>
          </p:cNvPr>
          <p:cNvSpPr txBox="1">
            <a:spLocks noChangeArrowheads="1"/>
          </p:cNvSpPr>
          <p:nvPr/>
        </p:nvSpPr>
        <p:spPr bwMode="auto">
          <a:xfrm>
            <a:off x="4235028" y="9271159"/>
            <a:ext cx="3239346" cy="4883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6661" tIns="48331" rIns="96661" bIns="48331" anchor="b"/>
          <a:lstStyle>
            <a:lvl1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9pPr>
          </a:lstStyle>
          <a:p>
            <a:pPr algn="r" eaLnBrk="1" hangingPunct="1">
              <a:buClr>
                <a:srgbClr val="000000"/>
              </a:buClr>
              <a:buSzPct val="100000"/>
              <a:buFont typeface="Times New Roman" panose="02020603050405020304" pitchFamily="18" charset="0"/>
              <a:buNone/>
              <a:defRPr/>
            </a:pPr>
            <a:fld id="{898D0BCE-7E2D-401D-9B3B-A79AFFBF999F}" type="slidenum">
              <a:rPr lang="en-US" altLang="en-US" sz="1300">
                <a:cs typeface="+mn-ea" charset="0"/>
              </a:rPr>
              <a:pPr algn="r" eaLnBrk="1" hangingPunct="1">
                <a:buClr>
                  <a:srgbClr val="000000"/>
                </a:buClr>
                <a:buSzPct val="100000"/>
                <a:buFont typeface="Times New Roman" panose="02020603050405020304" pitchFamily="18" charset="0"/>
                <a:buNone/>
                <a:defRPr/>
              </a:pPr>
              <a:t>48</a:t>
            </a:fld>
            <a:endParaRPr lang="en-US" altLang="en-US" sz="1300">
              <a:cs typeface="+mn-ea" charset="0"/>
            </a:endParaRPr>
          </a:p>
        </p:txBody>
      </p:sp>
    </p:spTree>
    <p:extLst>
      <p:ext uri="{BB962C8B-B14F-4D97-AF65-F5344CB8AC3E}">
        <p14:creationId xmlns:p14="http://schemas.microsoft.com/office/powerpoint/2010/main" val="1650860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Kapiteltrenner">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425454" y="1296000"/>
            <a:ext cx="11345332" cy="16414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4267"/>
              </a:lnSpc>
              <a:defRPr lang="de-DE" sz="3333" baseline="0" noProof="0" dirty="0">
                <a:solidFill>
                  <a:schemeClr val="bg1"/>
                </a:solidFill>
              </a:defRPr>
            </a:lvl1pPr>
          </a:lstStyle>
          <a:p>
            <a:pPr lvl="0"/>
            <a:r>
              <a:rPr lang="de-DE" noProof="0" dirty="0"/>
              <a:t>Präsentationsmuster</a:t>
            </a:r>
            <a:br>
              <a:rPr lang="de-DE" noProof="0" dirty="0"/>
            </a:br>
            <a:br>
              <a:rPr lang="de-DE" noProof="0" dirty="0"/>
            </a:br>
            <a:r>
              <a:rPr lang="de-DE" noProof="0" dirty="0"/>
              <a:t>kann auch als </a:t>
            </a:r>
            <a:r>
              <a:rPr lang="de-DE" noProof="0" dirty="0" err="1"/>
              <a:t>Kapiteltrenner</a:t>
            </a:r>
            <a:r>
              <a:rPr lang="de-DE" noProof="0" dirty="0"/>
              <a:t> verwendet werden</a:t>
            </a:r>
          </a:p>
        </p:txBody>
      </p:sp>
      <p:sp>
        <p:nvSpPr>
          <p:cNvPr id="5" name="Foliennummernplatzhalter 4"/>
          <p:cNvSpPr>
            <a:spLocks noGrp="1"/>
          </p:cNvSpPr>
          <p:nvPr>
            <p:ph type="sldNum" sz="quarter" idx="11"/>
          </p:nvPr>
        </p:nvSpPr>
        <p:spPr/>
        <p:txBody>
          <a:bodyPr/>
          <a:lstStyle/>
          <a:p>
            <a:fld id="{CE58CB1E-F828-4F11-99E0-327109AF9DA4}" type="slidenum">
              <a:rPr lang="de-DE" smtClean="0"/>
              <a:pPr/>
              <a:t>‹#›</a:t>
            </a:fld>
            <a:endParaRPr lang="de-DE" dirty="0"/>
          </a:p>
        </p:txBody>
      </p:sp>
      <p:sp>
        <p:nvSpPr>
          <p:cNvPr id="7" name="Fußzeilenplatzhalter 6"/>
          <p:cNvSpPr>
            <a:spLocks noGrp="1"/>
          </p:cNvSpPr>
          <p:nvPr>
            <p:ph type="ftr" sz="quarter" idx="12"/>
          </p:nvPr>
        </p:nvSpPr>
        <p:spPr/>
        <p:txBody>
          <a:bodyPr/>
          <a:lstStyle/>
          <a:p>
            <a:r>
              <a:rPr lang="en-US"/>
              <a:t>Bastian Märkisch (TUM) | PSI 2022 | Decay correlations with PERKEO III and PERC | 20.10.2022</a:t>
            </a:r>
            <a:endParaRPr lang="en-US" dirty="0"/>
          </a:p>
        </p:txBody>
      </p:sp>
    </p:spTree>
    <p:extLst>
      <p:ext uri="{BB962C8B-B14F-4D97-AF65-F5344CB8AC3E}">
        <p14:creationId xmlns:p14="http://schemas.microsoft.com/office/powerpoint/2010/main" val="1051662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53B8B-5F7E-47BB-92CA-D321D726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81E29D-21FB-4F95-824D-38BFD5FB3C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4C5947-4261-46D1-B0F2-E7D8CFD48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135926-458B-42A0-8E55-76E2BD2D0152}"/>
              </a:ext>
            </a:extLst>
          </p:cNvPr>
          <p:cNvSpPr>
            <a:spLocks noGrp="1"/>
          </p:cNvSpPr>
          <p:nvPr>
            <p:ph type="dt" sz="half" idx="10"/>
          </p:nvPr>
        </p:nvSpPr>
        <p:spPr/>
        <p:txBody>
          <a:bodyPr/>
          <a:lstStyle/>
          <a:p>
            <a:fld id="{3F39628E-8984-444D-A431-A8C99AA0DB90}" type="datetimeFigureOut">
              <a:rPr lang="en-US" smtClean="0"/>
              <a:t>1/15/2025</a:t>
            </a:fld>
            <a:endParaRPr lang="en-US"/>
          </a:p>
        </p:txBody>
      </p:sp>
      <p:sp>
        <p:nvSpPr>
          <p:cNvPr id="6" name="Footer Placeholder 5">
            <a:extLst>
              <a:ext uri="{FF2B5EF4-FFF2-40B4-BE49-F238E27FC236}">
                <a16:creationId xmlns:a16="http://schemas.microsoft.com/office/drawing/2014/main" id="{6E535040-CA3B-4342-90C6-49B24E7CA0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3978F0-7ED3-4398-B3E2-529249F20E4A}"/>
              </a:ext>
            </a:extLst>
          </p:cNvPr>
          <p:cNvSpPr>
            <a:spLocks noGrp="1"/>
          </p:cNvSpPr>
          <p:nvPr>
            <p:ph type="sldNum" sz="quarter" idx="12"/>
          </p:nvPr>
        </p:nvSpPr>
        <p:spPr/>
        <p:txBody>
          <a:bodyPr/>
          <a:lstStyle/>
          <a:p>
            <a:fld id="{F38B9E58-85CA-44F7-8498-5FBA7D1EA365}" type="slidenum">
              <a:rPr lang="en-US" smtClean="0"/>
              <a:t>‹#›</a:t>
            </a:fld>
            <a:endParaRPr lang="en-US"/>
          </a:p>
        </p:txBody>
      </p:sp>
    </p:spTree>
    <p:extLst>
      <p:ext uri="{BB962C8B-B14F-4D97-AF65-F5344CB8AC3E}">
        <p14:creationId xmlns:p14="http://schemas.microsoft.com/office/powerpoint/2010/main" val="363075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78C10-174A-4D45-81B1-C29985455A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F14E1B-5D99-445B-B8E1-2772D15D0A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908565-0F9F-405B-958F-8C4088AC8C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6D5ECD-50D8-4E11-9747-E0817D57196F}"/>
              </a:ext>
            </a:extLst>
          </p:cNvPr>
          <p:cNvSpPr>
            <a:spLocks noGrp="1"/>
          </p:cNvSpPr>
          <p:nvPr>
            <p:ph type="dt" sz="half" idx="10"/>
          </p:nvPr>
        </p:nvSpPr>
        <p:spPr/>
        <p:txBody>
          <a:bodyPr/>
          <a:lstStyle/>
          <a:p>
            <a:fld id="{3F39628E-8984-444D-A431-A8C99AA0DB90}" type="datetimeFigureOut">
              <a:rPr lang="en-US" smtClean="0"/>
              <a:t>1/15/2025</a:t>
            </a:fld>
            <a:endParaRPr lang="en-US"/>
          </a:p>
        </p:txBody>
      </p:sp>
      <p:sp>
        <p:nvSpPr>
          <p:cNvPr id="6" name="Footer Placeholder 5">
            <a:extLst>
              <a:ext uri="{FF2B5EF4-FFF2-40B4-BE49-F238E27FC236}">
                <a16:creationId xmlns:a16="http://schemas.microsoft.com/office/drawing/2014/main" id="{133FD25C-7D7F-461A-BB9A-7A3EFC26D0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6B4EFF-1E4C-418B-A84E-A3655B15A65A}"/>
              </a:ext>
            </a:extLst>
          </p:cNvPr>
          <p:cNvSpPr>
            <a:spLocks noGrp="1"/>
          </p:cNvSpPr>
          <p:nvPr>
            <p:ph type="sldNum" sz="quarter" idx="12"/>
          </p:nvPr>
        </p:nvSpPr>
        <p:spPr/>
        <p:txBody>
          <a:bodyPr/>
          <a:lstStyle/>
          <a:p>
            <a:fld id="{F38B9E58-85CA-44F7-8498-5FBA7D1EA365}" type="slidenum">
              <a:rPr lang="en-US" smtClean="0"/>
              <a:t>‹#›</a:t>
            </a:fld>
            <a:endParaRPr lang="en-US"/>
          </a:p>
        </p:txBody>
      </p:sp>
    </p:spTree>
    <p:extLst>
      <p:ext uri="{BB962C8B-B14F-4D97-AF65-F5344CB8AC3E}">
        <p14:creationId xmlns:p14="http://schemas.microsoft.com/office/powerpoint/2010/main" val="45634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0EF9-0AD8-46A3-A7AD-FE4E92A6BB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3479DF-5466-4603-9666-AFF185FFDF8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E11A3-BB4A-4930-B155-E69613EB9DB4}"/>
              </a:ext>
            </a:extLst>
          </p:cNvPr>
          <p:cNvSpPr>
            <a:spLocks noGrp="1"/>
          </p:cNvSpPr>
          <p:nvPr>
            <p:ph type="dt" sz="half" idx="10"/>
          </p:nvPr>
        </p:nvSpPr>
        <p:spPr/>
        <p:txBody>
          <a:bodyPr/>
          <a:lstStyle/>
          <a:p>
            <a:fld id="{3F39628E-8984-444D-A431-A8C99AA0DB90}" type="datetimeFigureOut">
              <a:rPr lang="en-US" smtClean="0"/>
              <a:t>1/15/2025</a:t>
            </a:fld>
            <a:endParaRPr lang="en-US"/>
          </a:p>
        </p:txBody>
      </p:sp>
      <p:sp>
        <p:nvSpPr>
          <p:cNvPr id="5" name="Footer Placeholder 4">
            <a:extLst>
              <a:ext uri="{FF2B5EF4-FFF2-40B4-BE49-F238E27FC236}">
                <a16:creationId xmlns:a16="http://schemas.microsoft.com/office/drawing/2014/main" id="{0B0F1DA1-F363-4BE7-AA4A-1D1362A3B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10CE4-3488-4757-BE8D-F2E1CF2CADB5}"/>
              </a:ext>
            </a:extLst>
          </p:cNvPr>
          <p:cNvSpPr>
            <a:spLocks noGrp="1"/>
          </p:cNvSpPr>
          <p:nvPr>
            <p:ph type="sldNum" sz="quarter" idx="12"/>
          </p:nvPr>
        </p:nvSpPr>
        <p:spPr/>
        <p:txBody>
          <a:bodyPr/>
          <a:lstStyle/>
          <a:p>
            <a:fld id="{F38B9E58-85CA-44F7-8498-5FBA7D1EA365}" type="slidenum">
              <a:rPr lang="en-US" smtClean="0"/>
              <a:t>‹#›</a:t>
            </a:fld>
            <a:endParaRPr lang="en-US"/>
          </a:p>
        </p:txBody>
      </p:sp>
    </p:spTree>
    <p:extLst>
      <p:ext uri="{BB962C8B-B14F-4D97-AF65-F5344CB8AC3E}">
        <p14:creationId xmlns:p14="http://schemas.microsoft.com/office/powerpoint/2010/main" val="1705879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E9BA1A-D36A-4ABD-B3F2-2FE83C4A3C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AE7913-14A8-42B1-B376-1D95EA2847E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C2574-CA4E-4F2C-99AC-1F668AB9D5AE}"/>
              </a:ext>
            </a:extLst>
          </p:cNvPr>
          <p:cNvSpPr>
            <a:spLocks noGrp="1"/>
          </p:cNvSpPr>
          <p:nvPr>
            <p:ph type="dt" sz="half" idx="10"/>
          </p:nvPr>
        </p:nvSpPr>
        <p:spPr/>
        <p:txBody>
          <a:bodyPr/>
          <a:lstStyle/>
          <a:p>
            <a:fld id="{3F39628E-8984-444D-A431-A8C99AA0DB90}" type="datetimeFigureOut">
              <a:rPr lang="en-US" smtClean="0"/>
              <a:t>1/15/2025</a:t>
            </a:fld>
            <a:endParaRPr lang="en-US"/>
          </a:p>
        </p:txBody>
      </p:sp>
      <p:sp>
        <p:nvSpPr>
          <p:cNvPr id="5" name="Footer Placeholder 4">
            <a:extLst>
              <a:ext uri="{FF2B5EF4-FFF2-40B4-BE49-F238E27FC236}">
                <a16:creationId xmlns:a16="http://schemas.microsoft.com/office/drawing/2014/main" id="{7160D7A7-300B-4D2A-99A4-7D7A7D6F9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684E23-68C7-4B5F-B6A7-F19EA85D394E}"/>
              </a:ext>
            </a:extLst>
          </p:cNvPr>
          <p:cNvSpPr>
            <a:spLocks noGrp="1"/>
          </p:cNvSpPr>
          <p:nvPr>
            <p:ph type="sldNum" sz="quarter" idx="12"/>
          </p:nvPr>
        </p:nvSpPr>
        <p:spPr/>
        <p:txBody>
          <a:bodyPr/>
          <a:lstStyle/>
          <a:p>
            <a:fld id="{F38B9E58-85CA-44F7-8498-5FBA7D1EA365}" type="slidenum">
              <a:rPr lang="en-US" smtClean="0"/>
              <a:t>‹#›</a:t>
            </a:fld>
            <a:endParaRPr lang="en-US"/>
          </a:p>
        </p:txBody>
      </p:sp>
    </p:spTree>
    <p:extLst>
      <p:ext uri="{BB962C8B-B14F-4D97-AF65-F5344CB8AC3E}">
        <p14:creationId xmlns:p14="http://schemas.microsoft.com/office/powerpoint/2010/main" val="3708165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ntent and photo: white">
  <p:cSld name="Content and photo: white">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700404" y="619181"/>
            <a:ext cx="6080800" cy="1039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404041"/>
              </a:buClr>
              <a:buSzPts val="3000"/>
              <a:buFont typeface="Arial"/>
              <a:buNone/>
              <a:defRPr sz="4000" b="1" i="0">
                <a:solidFill>
                  <a:srgbClr val="40404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700404" y="2172540"/>
            <a:ext cx="6080800" cy="3723200"/>
          </a:xfrm>
          <a:prstGeom prst="rect">
            <a:avLst/>
          </a:prstGeom>
          <a:noFill/>
          <a:ln>
            <a:noFill/>
          </a:ln>
        </p:spPr>
        <p:txBody>
          <a:bodyPr spcFirstLastPara="1" wrap="square" lIns="91425" tIns="45700" rIns="91425" bIns="45700" anchor="t" anchorCtr="0">
            <a:noAutofit/>
          </a:bodyPr>
          <a:lstStyle>
            <a:lvl1pPr marL="609585" lvl="0" indent="-457189" algn="l" rtl="0">
              <a:lnSpc>
                <a:spcPct val="100000"/>
              </a:lnSpc>
              <a:spcBef>
                <a:spcPts val="0"/>
              </a:spcBef>
              <a:spcAft>
                <a:spcPts val="0"/>
              </a:spcAft>
              <a:buSzPts val="1800"/>
              <a:buFont typeface="Arial"/>
              <a:buChar char="•"/>
              <a:defRPr sz="2400">
                <a:solidFill>
                  <a:srgbClr val="404041"/>
                </a:solidFill>
                <a:latin typeface="Arial"/>
                <a:ea typeface="Arial"/>
                <a:cs typeface="Arial"/>
                <a:sym typeface="Arial"/>
              </a:defRPr>
            </a:lvl1pPr>
            <a:lvl2pPr marL="1219170" lvl="1" indent="-457189" algn="l" rtl="0">
              <a:lnSpc>
                <a:spcPct val="100000"/>
              </a:lnSpc>
              <a:spcBef>
                <a:spcPts val="2400"/>
              </a:spcBef>
              <a:spcAft>
                <a:spcPts val="0"/>
              </a:spcAft>
              <a:buClr>
                <a:srgbClr val="404041"/>
              </a:buClr>
              <a:buSzPts val="1800"/>
              <a:buFont typeface="Arial"/>
              <a:buChar char="•"/>
              <a:defRPr sz="2400">
                <a:solidFill>
                  <a:srgbClr val="404041"/>
                </a:solidFill>
                <a:latin typeface="Arial"/>
                <a:ea typeface="Arial"/>
                <a:cs typeface="Arial"/>
                <a:sym typeface="Arial"/>
              </a:defRPr>
            </a:lvl2pPr>
            <a:lvl3pPr marL="1828754" lvl="2" indent="-457189" algn="l" rtl="0">
              <a:lnSpc>
                <a:spcPct val="100000"/>
              </a:lnSpc>
              <a:spcBef>
                <a:spcPts val="2400"/>
              </a:spcBef>
              <a:spcAft>
                <a:spcPts val="0"/>
              </a:spcAft>
              <a:buClr>
                <a:srgbClr val="404041"/>
              </a:buClr>
              <a:buSzPts val="1800"/>
              <a:buFont typeface="Arial"/>
              <a:buChar char="•"/>
              <a:defRPr sz="2400">
                <a:solidFill>
                  <a:srgbClr val="404041"/>
                </a:solidFill>
                <a:latin typeface="Arial"/>
                <a:ea typeface="Arial"/>
                <a:cs typeface="Arial"/>
                <a:sym typeface="Arial"/>
              </a:defRPr>
            </a:lvl3pPr>
            <a:lvl4pPr marL="2438339" lvl="3" indent="-457189" algn="l" rtl="0">
              <a:lnSpc>
                <a:spcPct val="100000"/>
              </a:lnSpc>
              <a:spcBef>
                <a:spcPts val="2400"/>
              </a:spcBef>
              <a:spcAft>
                <a:spcPts val="0"/>
              </a:spcAft>
              <a:buClr>
                <a:srgbClr val="404041"/>
              </a:buClr>
              <a:buSzPts val="1800"/>
              <a:buFont typeface="Arial"/>
              <a:buChar char="•"/>
              <a:defRPr sz="2400">
                <a:solidFill>
                  <a:srgbClr val="404041"/>
                </a:solidFill>
                <a:latin typeface="Arial"/>
                <a:ea typeface="Arial"/>
                <a:cs typeface="Arial"/>
                <a:sym typeface="Arial"/>
              </a:defRPr>
            </a:lvl4pPr>
            <a:lvl5pPr marL="3047924" lvl="4" indent="-457189" algn="l" rtl="0">
              <a:lnSpc>
                <a:spcPct val="100000"/>
              </a:lnSpc>
              <a:spcBef>
                <a:spcPts val="2400"/>
              </a:spcBef>
              <a:spcAft>
                <a:spcPts val="0"/>
              </a:spcAft>
              <a:buClr>
                <a:srgbClr val="404041"/>
              </a:buClr>
              <a:buSzPts val="1800"/>
              <a:buFont typeface="Arial"/>
              <a:buChar char="•"/>
              <a:defRPr sz="2400">
                <a:solidFill>
                  <a:srgbClr val="404041"/>
                </a:solidFill>
                <a:latin typeface="Arial"/>
                <a:ea typeface="Arial"/>
                <a:cs typeface="Arial"/>
                <a:sym typeface="Arial"/>
              </a:defRPr>
            </a:lvl5pPr>
            <a:lvl6pPr marL="3657509" lvl="5" indent="-457189" algn="l" rtl="0">
              <a:spcBef>
                <a:spcPts val="240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32" name="Google Shape;32;p4"/>
          <p:cNvSpPr>
            <a:spLocks noGrp="1"/>
          </p:cNvSpPr>
          <p:nvPr>
            <p:ph type="pic" idx="2"/>
          </p:nvPr>
        </p:nvSpPr>
        <p:spPr>
          <a:xfrm>
            <a:off x="7430744" y="0"/>
            <a:ext cx="4761200" cy="685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7F7F7F"/>
              </a:buClr>
              <a:buSzPts val="180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100000"/>
              </a:lnSpc>
              <a:spcBef>
                <a:spcPts val="2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R="0" lvl="2" algn="l" rtl="0">
              <a:lnSpc>
                <a:spcPct val="100000"/>
              </a:lnSpc>
              <a:spcBef>
                <a:spcPts val="2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2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4pPr>
            <a:lvl5pPr marR="0" lvl="4" algn="l" rtl="0">
              <a:lnSpc>
                <a:spcPct val="100000"/>
              </a:lnSpc>
              <a:spcBef>
                <a:spcPts val="24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5pPr>
            <a:lvl6pPr marR="0" lvl="5" algn="l" rtl="0">
              <a:spcBef>
                <a:spcPts val="2400"/>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3" name="Google Shape;33;p4"/>
          <p:cNvSpPr/>
          <p:nvPr/>
        </p:nvSpPr>
        <p:spPr>
          <a:xfrm>
            <a:off x="0" y="649065"/>
            <a:ext cx="110400" cy="516400"/>
          </a:xfrm>
          <a:prstGeom prst="rect">
            <a:avLst/>
          </a:prstGeom>
          <a:solidFill>
            <a:srgbClr val="990000"/>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nvGrpSpPr>
          <p:cNvPr id="34" name="Google Shape;34;p4"/>
          <p:cNvGrpSpPr/>
          <p:nvPr/>
        </p:nvGrpSpPr>
        <p:grpSpPr>
          <a:xfrm>
            <a:off x="847071" y="6215356"/>
            <a:ext cx="516400" cy="705200"/>
            <a:chOff x="635303" y="4661517"/>
            <a:chExt cx="387300" cy="528900"/>
          </a:xfrm>
        </p:grpSpPr>
        <p:sp>
          <p:nvSpPr>
            <p:cNvPr id="35" name="Google Shape;35;p4"/>
            <p:cNvSpPr/>
            <p:nvPr/>
          </p:nvSpPr>
          <p:spPr>
            <a:xfrm>
              <a:off x="635303" y="4661517"/>
              <a:ext cx="387300" cy="52890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36" name="Google Shape;36;p4" descr="tab-rgb.eps"/>
            <p:cNvPicPr preferRelativeResize="0"/>
            <p:nvPr/>
          </p:nvPicPr>
          <p:blipFill rotWithShape="1">
            <a:blip r:embed="rId2">
              <a:alphaModFix/>
            </a:blip>
            <a:srcRect/>
            <a:stretch/>
          </p:blipFill>
          <p:spPr>
            <a:xfrm>
              <a:off x="699798" y="4726863"/>
              <a:ext cx="258208" cy="327726"/>
            </a:xfrm>
            <a:prstGeom prst="rect">
              <a:avLst/>
            </a:prstGeom>
            <a:noFill/>
            <a:ln>
              <a:noFill/>
            </a:ln>
          </p:spPr>
        </p:pic>
      </p:grpSp>
      <p:sp>
        <p:nvSpPr>
          <p:cNvPr id="37" name="Google Shape;37;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solidFill>
                  <a:srgbClr val="404041"/>
                </a:solidFill>
              </a:defRPr>
            </a:lvl1pPr>
            <a:lvl2pPr lvl="1" rtl="0">
              <a:buNone/>
              <a:defRPr>
                <a:solidFill>
                  <a:srgbClr val="404041"/>
                </a:solidFill>
              </a:defRPr>
            </a:lvl2pPr>
            <a:lvl3pPr lvl="2" rtl="0">
              <a:buNone/>
              <a:defRPr>
                <a:solidFill>
                  <a:srgbClr val="404041"/>
                </a:solidFill>
              </a:defRPr>
            </a:lvl3pPr>
            <a:lvl4pPr lvl="3" rtl="0">
              <a:buNone/>
              <a:defRPr>
                <a:solidFill>
                  <a:srgbClr val="404041"/>
                </a:solidFill>
              </a:defRPr>
            </a:lvl4pPr>
            <a:lvl5pPr lvl="4" rtl="0">
              <a:buNone/>
              <a:defRPr>
                <a:solidFill>
                  <a:srgbClr val="404041"/>
                </a:solidFill>
              </a:defRPr>
            </a:lvl5pPr>
            <a:lvl6pPr lvl="5" rtl="0">
              <a:buNone/>
              <a:defRPr>
                <a:solidFill>
                  <a:srgbClr val="404041"/>
                </a:solidFill>
              </a:defRPr>
            </a:lvl6pPr>
            <a:lvl7pPr lvl="6" rtl="0">
              <a:buNone/>
              <a:defRPr>
                <a:solidFill>
                  <a:srgbClr val="404041"/>
                </a:solidFill>
              </a:defRPr>
            </a:lvl7pPr>
            <a:lvl8pPr lvl="7" rtl="0">
              <a:buNone/>
              <a:defRPr>
                <a:solidFill>
                  <a:srgbClr val="404041"/>
                </a:solidFill>
              </a:defRPr>
            </a:lvl8pPr>
            <a:lvl9pPr lvl="8" rtl="0">
              <a:buNone/>
              <a:defRPr>
                <a:solidFill>
                  <a:srgbClr val="404041"/>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92846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700405" y="619181"/>
            <a:ext cx="6080772" cy="1039091"/>
          </a:xfrm>
          <a:prstGeom prst="rect">
            <a:avLst/>
          </a:prstGeom>
        </p:spPr>
        <p:txBody>
          <a:bodyPr vert="horz" lIns="91440" tIns="45720" rIns="91440" bIns="45720" rtlCol="0" anchor="ctr">
            <a:noAutofit/>
          </a:bodyPr>
          <a:lstStyle>
            <a:lvl1pPr>
              <a:defRPr sz="4000" b="1" i="0" spc="0">
                <a:solidFill>
                  <a:srgbClr val="40404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700405" y="2172540"/>
            <a:ext cx="6080772" cy="3723149"/>
          </a:xfrm>
          <a:prstGeom prst="rect">
            <a:avLst/>
          </a:prstGeom>
        </p:spPr>
        <p:txBody>
          <a:bodyPr vert="horz" lIns="91440" tIns="45720" rIns="91440" bIns="45720" rtlCol="0">
            <a:normAutofit/>
          </a:bodyPr>
          <a:lstStyle>
            <a:lvl1pPr marL="457189" indent="-457189">
              <a:lnSpc>
                <a:spcPct val="100000"/>
              </a:lnSpc>
              <a:buFont typeface="Arial"/>
              <a:buChar char="•"/>
              <a:defRPr sz="2400">
                <a:solidFill>
                  <a:srgbClr val="404041"/>
                </a:solidFill>
                <a:latin typeface="Arial"/>
                <a:cs typeface="Arial"/>
              </a:defRPr>
            </a:lvl1pPr>
            <a:lvl2pPr marL="990575" indent="-380990">
              <a:lnSpc>
                <a:spcPct val="100000"/>
              </a:lnSpc>
              <a:buFont typeface="Arial"/>
              <a:buChar char="•"/>
              <a:defRPr sz="2400">
                <a:solidFill>
                  <a:srgbClr val="404041"/>
                </a:solidFill>
                <a:latin typeface="Arial"/>
                <a:cs typeface="Arial"/>
              </a:defRPr>
            </a:lvl2pPr>
            <a:lvl3pPr marL="1523962" indent="-304792">
              <a:lnSpc>
                <a:spcPct val="100000"/>
              </a:lnSpc>
              <a:buFont typeface="Arial"/>
              <a:buChar char="•"/>
              <a:defRPr sz="2400">
                <a:solidFill>
                  <a:srgbClr val="404041"/>
                </a:solidFill>
                <a:latin typeface="Arial"/>
                <a:cs typeface="Arial"/>
              </a:defRPr>
            </a:lvl3pPr>
            <a:lvl4pPr marL="2133547" indent="-304792">
              <a:lnSpc>
                <a:spcPct val="100000"/>
              </a:lnSpc>
              <a:buFont typeface="Arial"/>
              <a:buChar char="•"/>
              <a:defRPr sz="2400">
                <a:solidFill>
                  <a:srgbClr val="404041"/>
                </a:solidFill>
                <a:latin typeface="Arial"/>
                <a:cs typeface="Arial"/>
              </a:defRPr>
            </a:lvl4pPr>
            <a:lvl5pPr marL="2743131" indent="-304792">
              <a:lnSpc>
                <a:spcPct val="100000"/>
              </a:lnSpc>
              <a:buFont typeface="Arial"/>
              <a:buChar char="•"/>
              <a:defRPr sz="2400">
                <a:solidFill>
                  <a:srgbClr val="40404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7430745" y="0"/>
            <a:ext cx="4761255" cy="6858000"/>
          </a:xfrm>
        </p:spPr>
        <p:txBody>
          <a:bodyPr/>
          <a:lstStyle/>
          <a:p>
            <a:r>
              <a:rPr lang="en-US"/>
              <a:t>Click icon to add picture</a:t>
            </a:r>
          </a:p>
        </p:txBody>
      </p:sp>
      <p:sp>
        <p:nvSpPr>
          <p:cNvPr id="17" name="Rectangle 16"/>
          <p:cNvSpPr/>
          <p:nvPr userDrawn="1"/>
        </p:nvSpPr>
        <p:spPr>
          <a:xfrm>
            <a:off x="0" y="649066"/>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9" name="Group 8"/>
          <p:cNvGrpSpPr/>
          <p:nvPr userDrawn="1"/>
        </p:nvGrpSpPr>
        <p:grpSpPr>
          <a:xfrm>
            <a:off x="847071" y="6215357"/>
            <a:ext cx="516263" cy="705284"/>
            <a:chOff x="635303" y="4661517"/>
            <a:chExt cx="387197" cy="528963"/>
          </a:xfrm>
        </p:grpSpPr>
        <p:sp>
          <p:nvSpPr>
            <p:cNvPr id="11" name="Rectangle 10"/>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2" name="Picture 11" descr="tab-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grpSp>
    </p:spTree>
    <p:extLst>
      <p:ext uri="{BB962C8B-B14F-4D97-AF65-F5344CB8AC3E}">
        <p14:creationId xmlns:p14="http://schemas.microsoft.com/office/powerpoint/2010/main" val="3070813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28600" y="196850"/>
            <a:ext cx="11734800" cy="1122680"/>
          </a:xfrm>
          <a:prstGeom prst="rect">
            <a:avLst/>
          </a:prstGeom>
        </p:spPr>
        <p:txBody>
          <a:bodyPr wrap="square" lIns="0" tIns="0" rIns="0" bIns="0">
            <a:spAutoFit/>
          </a:bodyPr>
          <a:lstStyle>
            <a:lvl1pPr>
              <a:defRPr sz="4400" b="0"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1/15/2025</a:t>
            </a:fld>
            <a:endParaRPr lang="en-US"/>
          </a:p>
        </p:txBody>
      </p:sp>
      <p:sp>
        <p:nvSpPr>
          <p:cNvPr id="6" name="Holder 6"/>
          <p:cNvSpPr>
            <a:spLocks noGrp="1"/>
          </p:cNvSpPr>
          <p:nvPr>
            <p:ph type="sldNum" sz="quarter" idx="7"/>
          </p:nvPr>
        </p:nvSpPr>
        <p:spPr/>
        <p:txBody>
          <a:bodyPr lIns="0" tIns="0" rIns="0" bIns="0"/>
          <a:lstStyle>
            <a:lvl1pPr>
              <a:defRPr sz="1200" b="0" i="0">
                <a:solidFill>
                  <a:srgbClr val="8A8A8A"/>
                </a:solidFill>
                <a:latin typeface="Calibri"/>
                <a:cs typeface="Calibri"/>
              </a:defRPr>
            </a:lvl1pPr>
          </a:lstStyle>
          <a:p>
            <a:pPr marL="38100">
              <a:lnSpc>
                <a:spcPts val="2130"/>
              </a:lnSpc>
            </a:pPr>
            <a:fld id="{81D60167-4931-47E6-BA6A-407CBD079E47}" type="slidenum">
              <a:rPr sz="1800" spc="-25" dirty="0">
                <a:solidFill>
                  <a:srgbClr val="000000"/>
                </a:solidFill>
                <a:latin typeface="DejaVu Sans"/>
                <a:cs typeface="DejaVu Sans"/>
              </a:rPr>
              <a:pPr marL="38100">
                <a:lnSpc>
                  <a:spcPts val="2130"/>
                </a:lnSpc>
              </a:pPr>
              <a:t>‹#›</a:t>
            </a:fld>
            <a:endParaRPr sz="1800">
              <a:latin typeface="DejaVu Sans"/>
              <a:cs typeface="DejaVu Sans"/>
            </a:endParaRPr>
          </a:p>
        </p:txBody>
      </p:sp>
    </p:spTree>
    <p:extLst>
      <p:ext uri="{BB962C8B-B14F-4D97-AF65-F5344CB8AC3E}">
        <p14:creationId xmlns:p14="http://schemas.microsoft.com/office/powerpoint/2010/main" val="953288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CE32A-4EA3-246C-E671-73D5DDB3C80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0DC12C6-0AD2-5649-4729-D0647DA49C39}"/>
              </a:ext>
            </a:extLst>
          </p:cNvPr>
          <p:cNvSpPr>
            <a:spLocks noGrp="1"/>
          </p:cNvSpPr>
          <p:nvPr>
            <p:ph type="sldNum" idx="10"/>
          </p:nvPr>
        </p:nvSpPr>
        <p:spPr/>
        <p:txBody>
          <a:bodyPr/>
          <a:lstStyle>
            <a:lvl1pPr>
              <a:defRPr/>
            </a:lvl1pPr>
          </a:lstStyle>
          <a:p>
            <a:fld id="{FCB5022D-F035-4184-AC04-A08775D4E860}" type="slidenum">
              <a:rPr lang="en-US" altLang="en-US"/>
              <a:pPr/>
              <a:t>‹#›</a:t>
            </a:fld>
            <a:endParaRPr lang="en-US" altLang="en-US"/>
          </a:p>
        </p:txBody>
      </p:sp>
    </p:spTree>
    <p:extLst>
      <p:ext uri="{BB962C8B-B14F-4D97-AF65-F5344CB8AC3E}">
        <p14:creationId xmlns:p14="http://schemas.microsoft.com/office/powerpoint/2010/main" val="2521353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481604-FD2E-2FCB-3BA8-971807FD83CB}"/>
              </a:ext>
            </a:extLst>
          </p:cNvPr>
          <p:cNvSpPr>
            <a:spLocks noGrp="1"/>
          </p:cNvSpPr>
          <p:nvPr>
            <p:ph type="sldNum" idx="10"/>
          </p:nvPr>
        </p:nvSpPr>
        <p:spPr/>
        <p:txBody>
          <a:bodyPr/>
          <a:lstStyle>
            <a:lvl1pPr>
              <a:defRPr/>
            </a:lvl1pPr>
          </a:lstStyle>
          <a:p>
            <a:fld id="{984D5BA3-3A83-44C8-B0F7-37B8456D9FBD}" type="slidenum">
              <a:rPr lang="en-US" altLang="en-US"/>
              <a:pPr/>
              <a:t>‹#›</a:t>
            </a:fld>
            <a:endParaRPr lang="en-US" altLang="en-US"/>
          </a:p>
        </p:txBody>
      </p:sp>
    </p:spTree>
    <p:extLst>
      <p:ext uri="{BB962C8B-B14F-4D97-AF65-F5344CB8AC3E}">
        <p14:creationId xmlns:p14="http://schemas.microsoft.com/office/powerpoint/2010/main" val="900505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48AB5ED-C6F3-CA4C-BF75-78329CA39936}" type="datetime1">
              <a:rPr kumimoji="1" lang="ja-JP" altLang="en-US" smtClean="0"/>
              <a:t>2025/1/15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86AD649-1A8B-4969-832E-C0CCE0959B0D}" type="slidenum">
              <a:rPr kumimoji="1" lang="ja-JP" altLang="en-US" smtClean="0"/>
              <a:t>‹#›</a:t>
            </a:fld>
            <a:endParaRPr kumimoji="1" lang="ja-JP" altLang="en-US"/>
          </a:p>
        </p:txBody>
      </p:sp>
    </p:spTree>
    <p:extLst>
      <p:ext uri="{BB962C8B-B14F-4D97-AF65-F5344CB8AC3E}">
        <p14:creationId xmlns:p14="http://schemas.microsoft.com/office/powerpoint/2010/main" val="2724325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552960" y="330893"/>
            <a:ext cx="9952845" cy="1384529"/>
          </a:xfrm>
          <a:prstGeom prst="rect">
            <a:avLst/>
          </a:prstGeom>
          <a:noFill/>
          <a:ln w="0">
            <a:noFill/>
          </a:ln>
        </p:spPr>
        <p:txBody>
          <a:bodyPr lIns="0" tIns="0" rIns="0" bIns="0" anchor="ctr">
            <a:noAutofit/>
          </a:bodyPr>
          <a:lstStyle/>
          <a:p>
            <a:endParaRPr lang="en-US" sz="5321" b="0" strike="noStrike" spc="-1">
              <a:solidFill>
                <a:srgbClr val="000000"/>
              </a:solidFill>
              <a:latin typeface="Arial"/>
            </a:endParaRPr>
          </a:p>
        </p:txBody>
      </p:sp>
      <p:sp>
        <p:nvSpPr>
          <p:cNvPr id="49" name="PlaceHolder 2"/>
          <p:cNvSpPr>
            <a:spLocks noGrp="1"/>
          </p:cNvSpPr>
          <p:nvPr>
            <p:ph/>
          </p:nvPr>
        </p:nvSpPr>
        <p:spPr>
          <a:xfrm>
            <a:off x="552960" y="332200"/>
            <a:ext cx="9952845" cy="7076334"/>
          </a:xfrm>
          <a:prstGeom prst="rect">
            <a:avLst/>
          </a:prstGeom>
          <a:noFill/>
          <a:ln w="0">
            <a:noFill/>
          </a:ln>
        </p:spPr>
        <p:txBody>
          <a:bodyPr lIns="0" tIns="0" rIns="0" bIns="0" anchor="t">
            <a:normAutofit/>
          </a:bodyPr>
          <a:lstStyle/>
          <a:p>
            <a:endParaRPr lang="en-US" sz="3870" b="0" strike="noStrike" spc="-1">
              <a:solidFill>
                <a:srgbClr val="000000"/>
              </a:solidFill>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26270923-4056-4286-87B4-2F7EE726E99A}" type="slidenum">
              <a:t>‹#›</a:t>
            </a:fld>
            <a:endParaRPr/>
          </a:p>
        </p:txBody>
      </p:sp>
      <p:sp>
        <p:nvSpPr>
          <p:cNvPr id="6" name="PlaceHolder 5"/>
          <p:cNvSpPr>
            <a:spLocks noGrp="1"/>
          </p:cNvSpPr>
          <p:nvPr>
            <p:ph type="dt" idx="4"/>
          </p:nvPr>
        </p:nvSpPr>
        <p:spPr/>
        <p:txBody>
          <a:bodyPr/>
          <a:lstStyle/>
          <a:p>
            <a:endParaRPr/>
          </a:p>
        </p:txBody>
      </p:sp>
    </p:spTree>
    <p:extLst>
      <p:ext uri="{BB962C8B-B14F-4D97-AF65-F5344CB8AC3E}">
        <p14:creationId xmlns:p14="http://schemas.microsoft.com/office/powerpoint/2010/main" val="34931448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B3D01-C214-6675-2F39-F097DCCE642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FFAB315-2F5E-5743-4AC9-9BD898C082FA}"/>
              </a:ext>
            </a:extLst>
          </p:cNvPr>
          <p:cNvSpPr>
            <a:spLocks noGrp="1"/>
          </p:cNvSpPr>
          <p:nvPr>
            <p:ph type="sldNum" idx="10"/>
          </p:nvPr>
        </p:nvSpPr>
        <p:spPr/>
        <p:txBody>
          <a:bodyPr/>
          <a:lstStyle>
            <a:lvl1pPr>
              <a:defRPr/>
            </a:lvl1pPr>
          </a:lstStyle>
          <a:p>
            <a:fld id="{3C442AF2-D012-4F50-A920-832352976006}" type="slidenum">
              <a:rPr lang="en-US" altLang="en-US"/>
              <a:pPr/>
              <a:t>‹#›</a:t>
            </a:fld>
            <a:endParaRPr lang="en-US" altLang="en-US"/>
          </a:p>
        </p:txBody>
      </p:sp>
    </p:spTree>
    <p:extLst>
      <p:ext uri="{BB962C8B-B14F-4D97-AF65-F5344CB8AC3E}">
        <p14:creationId xmlns:p14="http://schemas.microsoft.com/office/powerpoint/2010/main" val="1132222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DF36C-EBC4-995C-1175-083AA63326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EF5CEB-AA53-4F3B-A618-D0E6417C70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F9830-84B9-4BB3-DF0F-66AB1EEBF10C}"/>
              </a:ext>
            </a:extLst>
          </p:cNvPr>
          <p:cNvSpPr>
            <a:spLocks noGrp="1"/>
          </p:cNvSpPr>
          <p:nvPr>
            <p:ph type="dt" sz="half" idx="10"/>
          </p:nvPr>
        </p:nvSpPr>
        <p:spPr/>
        <p:txBody>
          <a:bodyPr/>
          <a:lstStyle/>
          <a:p>
            <a:fld id="{5A491683-263F-48CE-8137-2440588BAE50}" type="datetimeFigureOut">
              <a:rPr lang="en-US" smtClean="0"/>
              <a:t>1/15/2025</a:t>
            </a:fld>
            <a:endParaRPr lang="en-US"/>
          </a:p>
        </p:txBody>
      </p:sp>
      <p:sp>
        <p:nvSpPr>
          <p:cNvPr id="5" name="Footer Placeholder 4">
            <a:extLst>
              <a:ext uri="{FF2B5EF4-FFF2-40B4-BE49-F238E27FC236}">
                <a16:creationId xmlns:a16="http://schemas.microsoft.com/office/drawing/2014/main" id="{F26D5B7E-89C4-BF99-48C2-4E5DFDE6C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82B7E1-2219-EABC-96A1-35C5277EE0A1}"/>
              </a:ext>
            </a:extLst>
          </p:cNvPr>
          <p:cNvSpPr>
            <a:spLocks noGrp="1"/>
          </p:cNvSpPr>
          <p:nvPr>
            <p:ph type="sldNum" sz="quarter" idx="12"/>
          </p:nvPr>
        </p:nvSpPr>
        <p:spPr/>
        <p:txBody>
          <a:bodyPr/>
          <a:lstStyle/>
          <a:p>
            <a:fld id="{8620F756-65FA-489B-BEE4-FC8887722712}" type="slidenum">
              <a:rPr lang="en-US" smtClean="0"/>
              <a:t>‹#›</a:t>
            </a:fld>
            <a:endParaRPr lang="en-US"/>
          </a:p>
        </p:txBody>
      </p:sp>
    </p:spTree>
    <p:extLst>
      <p:ext uri="{BB962C8B-B14F-4D97-AF65-F5344CB8AC3E}">
        <p14:creationId xmlns:p14="http://schemas.microsoft.com/office/powerpoint/2010/main" val="2024538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xt Only-No Subhea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609600" y="609600"/>
            <a:ext cx="10972800" cy="892208"/>
          </a:xfrm>
        </p:spPr>
        <p:txBody>
          <a:bodyPr lIns="0" tIns="0" rIns="0" bIns="0">
            <a:noAutofit/>
          </a:bodyPr>
          <a:lstStyle>
            <a:lvl1pPr marL="0" indent="0">
              <a:lnSpc>
                <a:spcPct val="100000"/>
              </a:lnSpc>
              <a:spcBef>
                <a:spcPts val="0"/>
              </a:spcBef>
              <a:buNone/>
              <a:defRPr sz="32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609600" y="1524000"/>
            <a:ext cx="10972800" cy="4260851"/>
          </a:xfrm>
        </p:spPr>
        <p:txBody>
          <a:bodyPr wrap="square" lIns="0" tIns="0" rIns="0" bIns="0">
            <a:noAutofit/>
          </a:bodyPr>
          <a:lstStyle>
            <a:lvl1pPr marL="306910" indent="-306910">
              <a:lnSpc>
                <a:spcPct val="100000"/>
              </a:lnSpc>
              <a:spcBef>
                <a:spcPts val="800"/>
              </a:spcBef>
              <a:tabLst/>
              <a:defRPr>
                <a:solidFill>
                  <a:schemeClr val="tx1"/>
                </a:solidFill>
              </a:defRPr>
            </a:lvl1pPr>
            <a:lvl2pPr marL="613818" indent="-306910">
              <a:tabLst/>
              <a:defRPr>
                <a:solidFill>
                  <a:schemeClr val="tx1"/>
                </a:solidFill>
              </a:defRPr>
            </a:lvl2pPr>
            <a:lvl3pPr>
              <a:defRPr>
                <a:solidFill>
                  <a:schemeClr val="tx1"/>
                </a:solidFill>
              </a:defRPr>
            </a:lvl3pPr>
            <a:lvl4pPr marL="1219170" indent="-302676">
              <a:tabLst/>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pic>
        <p:nvPicPr>
          <p:cNvPr id="4" name="Picture 3">
            <a:extLst>
              <a:ext uri="{FF2B5EF4-FFF2-40B4-BE49-F238E27FC236}">
                <a16:creationId xmlns:a16="http://schemas.microsoft.com/office/drawing/2014/main" id="{FE6F30D7-653A-EEF2-278F-6EC04F404DEC}"/>
              </a:ext>
            </a:extLst>
          </p:cNvPr>
          <p:cNvPicPr>
            <a:picLocks noChangeAspect="1"/>
          </p:cNvPicPr>
          <p:nvPr userDrawn="1"/>
        </p:nvPicPr>
        <p:blipFill>
          <a:blip r:embed="rId2"/>
          <a:stretch>
            <a:fillRect/>
          </a:stretch>
        </p:blipFill>
        <p:spPr>
          <a:xfrm>
            <a:off x="10206531" y="2437"/>
            <a:ext cx="1985469" cy="1053267"/>
          </a:xfrm>
          <a:prstGeom prst="rect">
            <a:avLst/>
          </a:prstGeom>
        </p:spPr>
      </p:pic>
    </p:spTree>
    <p:extLst>
      <p:ext uri="{BB962C8B-B14F-4D97-AF65-F5344CB8AC3E}">
        <p14:creationId xmlns:p14="http://schemas.microsoft.com/office/powerpoint/2010/main" val="415310475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2E382-BEA7-4985-A506-67F4E0C19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D1A42-E49F-41ED-BA59-846AFD5870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7C3B37-DF99-401A-A24C-0AB9961761E2}"/>
              </a:ext>
            </a:extLst>
          </p:cNvPr>
          <p:cNvSpPr>
            <a:spLocks noGrp="1"/>
          </p:cNvSpPr>
          <p:nvPr>
            <p:ph type="dt" sz="half" idx="10"/>
          </p:nvPr>
        </p:nvSpPr>
        <p:spPr/>
        <p:txBody>
          <a:bodyPr/>
          <a:lstStyle/>
          <a:p>
            <a:fld id="{3F39628E-8984-444D-A431-A8C99AA0DB90}" type="datetimeFigureOut">
              <a:rPr lang="en-US" smtClean="0"/>
              <a:t>1/15/2025</a:t>
            </a:fld>
            <a:endParaRPr lang="en-US"/>
          </a:p>
        </p:txBody>
      </p:sp>
      <p:sp>
        <p:nvSpPr>
          <p:cNvPr id="5" name="Footer Placeholder 4">
            <a:extLst>
              <a:ext uri="{FF2B5EF4-FFF2-40B4-BE49-F238E27FC236}">
                <a16:creationId xmlns:a16="http://schemas.microsoft.com/office/drawing/2014/main" id="{91B46658-277F-4C24-896C-081D84CF21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F24D8C-420E-4A95-A15D-3C811F000061}"/>
              </a:ext>
            </a:extLst>
          </p:cNvPr>
          <p:cNvSpPr>
            <a:spLocks noGrp="1"/>
          </p:cNvSpPr>
          <p:nvPr>
            <p:ph type="sldNum" sz="quarter" idx="12"/>
          </p:nvPr>
        </p:nvSpPr>
        <p:spPr/>
        <p:txBody>
          <a:bodyPr/>
          <a:lstStyle/>
          <a:p>
            <a:fld id="{F38B9E58-85CA-44F7-8498-5FBA7D1EA365}" type="slidenum">
              <a:rPr lang="en-US" smtClean="0"/>
              <a:t>‹#›</a:t>
            </a:fld>
            <a:endParaRPr lang="en-US"/>
          </a:p>
        </p:txBody>
      </p:sp>
    </p:spTree>
    <p:extLst>
      <p:ext uri="{BB962C8B-B14F-4D97-AF65-F5344CB8AC3E}">
        <p14:creationId xmlns:p14="http://schemas.microsoft.com/office/powerpoint/2010/main" val="3847278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5E71-5F05-447A-8DDB-0C74CF1A63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B47BB8-B1DC-4115-A1F4-DA719B65887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50976-B3E5-4FB6-90E0-FC3E434FA3EF}"/>
              </a:ext>
            </a:extLst>
          </p:cNvPr>
          <p:cNvSpPr>
            <a:spLocks noGrp="1"/>
          </p:cNvSpPr>
          <p:nvPr>
            <p:ph type="dt" sz="half" idx="10"/>
          </p:nvPr>
        </p:nvSpPr>
        <p:spPr/>
        <p:txBody>
          <a:bodyPr/>
          <a:lstStyle/>
          <a:p>
            <a:fld id="{3F39628E-8984-444D-A431-A8C99AA0DB90}" type="datetimeFigureOut">
              <a:rPr lang="en-US" smtClean="0"/>
              <a:t>1/15/2025</a:t>
            </a:fld>
            <a:endParaRPr lang="en-US"/>
          </a:p>
        </p:txBody>
      </p:sp>
      <p:sp>
        <p:nvSpPr>
          <p:cNvPr id="5" name="Footer Placeholder 4">
            <a:extLst>
              <a:ext uri="{FF2B5EF4-FFF2-40B4-BE49-F238E27FC236}">
                <a16:creationId xmlns:a16="http://schemas.microsoft.com/office/drawing/2014/main" id="{B2C51082-3ABB-4003-A3C9-9025E10CB7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27138-8994-438D-BCAC-625AFECDF824}"/>
              </a:ext>
            </a:extLst>
          </p:cNvPr>
          <p:cNvSpPr>
            <a:spLocks noGrp="1"/>
          </p:cNvSpPr>
          <p:nvPr>
            <p:ph type="sldNum" sz="quarter" idx="12"/>
          </p:nvPr>
        </p:nvSpPr>
        <p:spPr/>
        <p:txBody>
          <a:bodyPr/>
          <a:lstStyle/>
          <a:p>
            <a:fld id="{F38B9E58-85CA-44F7-8498-5FBA7D1EA365}" type="slidenum">
              <a:rPr lang="en-US" smtClean="0"/>
              <a:t>‹#›</a:t>
            </a:fld>
            <a:endParaRPr lang="en-US"/>
          </a:p>
        </p:txBody>
      </p:sp>
    </p:spTree>
    <p:extLst>
      <p:ext uri="{BB962C8B-B14F-4D97-AF65-F5344CB8AC3E}">
        <p14:creationId xmlns:p14="http://schemas.microsoft.com/office/powerpoint/2010/main" val="2233866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3A6D3-5629-4CE4-920B-A76F9EA865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0493FC-1282-461C-990C-2395953A3B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4430610-83C4-4147-A6C3-4F8F69185AB5}"/>
              </a:ext>
            </a:extLst>
          </p:cNvPr>
          <p:cNvSpPr>
            <a:spLocks noGrp="1"/>
          </p:cNvSpPr>
          <p:nvPr>
            <p:ph type="dt" sz="half" idx="10"/>
          </p:nvPr>
        </p:nvSpPr>
        <p:spPr/>
        <p:txBody>
          <a:bodyPr/>
          <a:lstStyle/>
          <a:p>
            <a:fld id="{3F39628E-8984-444D-A431-A8C99AA0DB90}" type="datetimeFigureOut">
              <a:rPr lang="en-US" smtClean="0"/>
              <a:t>1/15/2025</a:t>
            </a:fld>
            <a:endParaRPr lang="en-US"/>
          </a:p>
        </p:txBody>
      </p:sp>
      <p:sp>
        <p:nvSpPr>
          <p:cNvPr id="5" name="Footer Placeholder 4">
            <a:extLst>
              <a:ext uri="{FF2B5EF4-FFF2-40B4-BE49-F238E27FC236}">
                <a16:creationId xmlns:a16="http://schemas.microsoft.com/office/drawing/2014/main" id="{CE617C5C-6F3F-49B3-8990-4B6E984E0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9F5F55-FDE1-4AE4-B0F4-0FAA13D8F3B8}"/>
              </a:ext>
            </a:extLst>
          </p:cNvPr>
          <p:cNvSpPr>
            <a:spLocks noGrp="1"/>
          </p:cNvSpPr>
          <p:nvPr>
            <p:ph type="sldNum" sz="quarter" idx="12"/>
          </p:nvPr>
        </p:nvSpPr>
        <p:spPr/>
        <p:txBody>
          <a:bodyPr/>
          <a:lstStyle/>
          <a:p>
            <a:fld id="{F38B9E58-85CA-44F7-8498-5FBA7D1EA365}" type="slidenum">
              <a:rPr lang="en-US" smtClean="0"/>
              <a:t>‹#›</a:t>
            </a:fld>
            <a:endParaRPr lang="en-US"/>
          </a:p>
        </p:txBody>
      </p:sp>
    </p:spTree>
    <p:extLst>
      <p:ext uri="{BB962C8B-B14F-4D97-AF65-F5344CB8AC3E}">
        <p14:creationId xmlns:p14="http://schemas.microsoft.com/office/powerpoint/2010/main" val="3739780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69C14-500F-4EF1-8562-42907672AE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4E3D1-48A3-49A4-9F94-B505662C9FE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B588F0-EC7C-4228-8460-6CA0D9B4B86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8640B0-8715-4D10-B129-8284194A8CF2}"/>
              </a:ext>
            </a:extLst>
          </p:cNvPr>
          <p:cNvSpPr>
            <a:spLocks noGrp="1"/>
          </p:cNvSpPr>
          <p:nvPr>
            <p:ph type="dt" sz="half" idx="10"/>
          </p:nvPr>
        </p:nvSpPr>
        <p:spPr/>
        <p:txBody>
          <a:bodyPr/>
          <a:lstStyle/>
          <a:p>
            <a:fld id="{3F39628E-8984-444D-A431-A8C99AA0DB90}" type="datetimeFigureOut">
              <a:rPr lang="en-US" smtClean="0"/>
              <a:t>1/15/2025</a:t>
            </a:fld>
            <a:endParaRPr lang="en-US"/>
          </a:p>
        </p:txBody>
      </p:sp>
      <p:sp>
        <p:nvSpPr>
          <p:cNvPr id="6" name="Footer Placeholder 5">
            <a:extLst>
              <a:ext uri="{FF2B5EF4-FFF2-40B4-BE49-F238E27FC236}">
                <a16:creationId xmlns:a16="http://schemas.microsoft.com/office/drawing/2014/main" id="{98FF5E33-8A07-4F83-8B8A-206D26A151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86D620-EC0B-42D7-8E5A-E84E4163BB0A}"/>
              </a:ext>
            </a:extLst>
          </p:cNvPr>
          <p:cNvSpPr>
            <a:spLocks noGrp="1"/>
          </p:cNvSpPr>
          <p:nvPr>
            <p:ph type="sldNum" sz="quarter" idx="12"/>
          </p:nvPr>
        </p:nvSpPr>
        <p:spPr/>
        <p:txBody>
          <a:bodyPr/>
          <a:lstStyle/>
          <a:p>
            <a:fld id="{F38B9E58-85CA-44F7-8498-5FBA7D1EA365}" type="slidenum">
              <a:rPr lang="en-US" smtClean="0"/>
              <a:t>‹#›</a:t>
            </a:fld>
            <a:endParaRPr lang="en-US"/>
          </a:p>
        </p:txBody>
      </p:sp>
    </p:spTree>
    <p:extLst>
      <p:ext uri="{BB962C8B-B14F-4D97-AF65-F5344CB8AC3E}">
        <p14:creationId xmlns:p14="http://schemas.microsoft.com/office/powerpoint/2010/main" val="286735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FFCE9-27BF-4449-B575-8C236596E8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E969FA-1120-4708-82AD-F9BE0095DC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FB90F7-7B9F-4333-9C7F-63CDDA49F3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89100A-BE69-44AB-97B2-4A9DA39EDE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B2209CF-CF1A-48FA-B377-F07DB7C94B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A45605-1FE9-4759-BDEE-757DC5F5E160}"/>
              </a:ext>
            </a:extLst>
          </p:cNvPr>
          <p:cNvSpPr>
            <a:spLocks noGrp="1"/>
          </p:cNvSpPr>
          <p:nvPr>
            <p:ph type="dt" sz="half" idx="10"/>
          </p:nvPr>
        </p:nvSpPr>
        <p:spPr/>
        <p:txBody>
          <a:bodyPr/>
          <a:lstStyle/>
          <a:p>
            <a:fld id="{3F39628E-8984-444D-A431-A8C99AA0DB90}" type="datetimeFigureOut">
              <a:rPr lang="en-US" smtClean="0"/>
              <a:t>1/15/2025</a:t>
            </a:fld>
            <a:endParaRPr lang="en-US"/>
          </a:p>
        </p:txBody>
      </p:sp>
      <p:sp>
        <p:nvSpPr>
          <p:cNvPr id="8" name="Footer Placeholder 7">
            <a:extLst>
              <a:ext uri="{FF2B5EF4-FFF2-40B4-BE49-F238E27FC236}">
                <a16:creationId xmlns:a16="http://schemas.microsoft.com/office/drawing/2014/main" id="{7845B7D0-B702-4454-9921-1607168A86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68B07D-1D80-4D69-B4B6-A63E2B3DC263}"/>
              </a:ext>
            </a:extLst>
          </p:cNvPr>
          <p:cNvSpPr>
            <a:spLocks noGrp="1"/>
          </p:cNvSpPr>
          <p:nvPr>
            <p:ph type="sldNum" sz="quarter" idx="12"/>
          </p:nvPr>
        </p:nvSpPr>
        <p:spPr/>
        <p:txBody>
          <a:bodyPr/>
          <a:lstStyle/>
          <a:p>
            <a:fld id="{F38B9E58-85CA-44F7-8498-5FBA7D1EA365}" type="slidenum">
              <a:rPr lang="en-US" smtClean="0"/>
              <a:t>‹#›</a:t>
            </a:fld>
            <a:endParaRPr lang="en-US"/>
          </a:p>
        </p:txBody>
      </p:sp>
    </p:spTree>
    <p:extLst>
      <p:ext uri="{BB962C8B-B14F-4D97-AF65-F5344CB8AC3E}">
        <p14:creationId xmlns:p14="http://schemas.microsoft.com/office/powerpoint/2010/main" val="2093217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C97DD-8241-430A-B87F-6487C20846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97843E-0BC8-41DA-8EB3-CC9E1FDAD0F4}"/>
              </a:ext>
            </a:extLst>
          </p:cNvPr>
          <p:cNvSpPr>
            <a:spLocks noGrp="1"/>
          </p:cNvSpPr>
          <p:nvPr>
            <p:ph type="dt" sz="half" idx="10"/>
          </p:nvPr>
        </p:nvSpPr>
        <p:spPr/>
        <p:txBody>
          <a:bodyPr/>
          <a:lstStyle/>
          <a:p>
            <a:fld id="{3F39628E-8984-444D-A431-A8C99AA0DB90}" type="datetimeFigureOut">
              <a:rPr lang="en-US" smtClean="0"/>
              <a:t>1/15/2025</a:t>
            </a:fld>
            <a:endParaRPr lang="en-US"/>
          </a:p>
        </p:txBody>
      </p:sp>
      <p:sp>
        <p:nvSpPr>
          <p:cNvPr id="4" name="Footer Placeholder 3">
            <a:extLst>
              <a:ext uri="{FF2B5EF4-FFF2-40B4-BE49-F238E27FC236}">
                <a16:creationId xmlns:a16="http://schemas.microsoft.com/office/drawing/2014/main" id="{D82CD431-AEA1-40F3-AD35-7E98622D17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FEB4BB-BD0C-4869-9CA6-7E8F33814FED}"/>
              </a:ext>
            </a:extLst>
          </p:cNvPr>
          <p:cNvSpPr>
            <a:spLocks noGrp="1"/>
          </p:cNvSpPr>
          <p:nvPr>
            <p:ph type="sldNum" sz="quarter" idx="12"/>
          </p:nvPr>
        </p:nvSpPr>
        <p:spPr/>
        <p:txBody>
          <a:bodyPr/>
          <a:lstStyle/>
          <a:p>
            <a:fld id="{F38B9E58-85CA-44F7-8498-5FBA7D1EA365}" type="slidenum">
              <a:rPr lang="en-US" smtClean="0"/>
              <a:t>‹#›</a:t>
            </a:fld>
            <a:endParaRPr lang="en-US"/>
          </a:p>
        </p:txBody>
      </p:sp>
    </p:spTree>
    <p:extLst>
      <p:ext uri="{BB962C8B-B14F-4D97-AF65-F5344CB8AC3E}">
        <p14:creationId xmlns:p14="http://schemas.microsoft.com/office/powerpoint/2010/main" val="3637208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7F1D12-C5AC-4784-BE97-EED32FBBA07F}"/>
              </a:ext>
            </a:extLst>
          </p:cNvPr>
          <p:cNvSpPr>
            <a:spLocks noGrp="1"/>
          </p:cNvSpPr>
          <p:nvPr>
            <p:ph type="dt" sz="half" idx="10"/>
          </p:nvPr>
        </p:nvSpPr>
        <p:spPr/>
        <p:txBody>
          <a:bodyPr/>
          <a:lstStyle/>
          <a:p>
            <a:fld id="{3F39628E-8984-444D-A431-A8C99AA0DB90}" type="datetimeFigureOut">
              <a:rPr lang="en-US" smtClean="0"/>
              <a:t>1/15/2025</a:t>
            </a:fld>
            <a:endParaRPr lang="en-US"/>
          </a:p>
        </p:txBody>
      </p:sp>
      <p:sp>
        <p:nvSpPr>
          <p:cNvPr id="3" name="Footer Placeholder 2">
            <a:extLst>
              <a:ext uri="{FF2B5EF4-FFF2-40B4-BE49-F238E27FC236}">
                <a16:creationId xmlns:a16="http://schemas.microsoft.com/office/drawing/2014/main" id="{2A8562D5-9CD2-4155-9995-3EE6052DA9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DBE89B-3762-4A72-A9C0-0B175EF80E1A}"/>
              </a:ext>
            </a:extLst>
          </p:cNvPr>
          <p:cNvSpPr>
            <a:spLocks noGrp="1"/>
          </p:cNvSpPr>
          <p:nvPr>
            <p:ph type="sldNum" sz="quarter" idx="12"/>
          </p:nvPr>
        </p:nvSpPr>
        <p:spPr/>
        <p:txBody>
          <a:bodyPr/>
          <a:lstStyle/>
          <a:p>
            <a:fld id="{F38B9E58-85CA-44F7-8498-5FBA7D1EA365}" type="slidenum">
              <a:rPr lang="en-US" smtClean="0"/>
              <a:t>‹#›</a:t>
            </a:fld>
            <a:endParaRPr lang="en-US"/>
          </a:p>
        </p:txBody>
      </p:sp>
    </p:spTree>
    <p:extLst>
      <p:ext uri="{BB962C8B-B14F-4D97-AF65-F5344CB8AC3E}">
        <p14:creationId xmlns:p14="http://schemas.microsoft.com/office/powerpoint/2010/main" val="211003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0891EE-DD30-4EC2-BCE4-981C49E1DE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64ADE6-7CA9-4AE1-B9D0-BEF8C6DA78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222AFE-27B2-48F3-98C7-1F7B17E526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39628E-8984-444D-A431-A8C99AA0DB90}" type="datetimeFigureOut">
              <a:rPr lang="en-US" smtClean="0"/>
              <a:t>1/15/2025</a:t>
            </a:fld>
            <a:endParaRPr lang="en-US"/>
          </a:p>
        </p:txBody>
      </p:sp>
      <p:sp>
        <p:nvSpPr>
          <p:cNvPr id="5" name="Footer Placeholder 4">
            <a:extLst>
              <a:ext uri="{FF2B5EF4-FFF2-40B4-BE49-F238E27FC236}">
                <a16:creationId xmlns:a16="http://schemas.microsoft.com/office/drawing/2014/main" id="{5D769062-98B9-4275-963D-E2384658E6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1717CC-9721-4F59-A57A-4CF3D90C67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8B9E58-85CA-44F7-8498-5FBA7D1EA365}" type="slidenum">
              <a:rPr lang="en-US" smtClean="0"/>
              <a:t>‹#›</a:t>
            </a:fld>
            <a:endParaRPr lang="en-US"/>
          </a:p>
        </p:txBody>
      </p:sp>
    </p:spTree>
    <p:extLst>
      <p:ext uri="{BB962C8B-B14F-4D97-AF65-F5344CB8AC3E}">
        <p14:creationId xmlns:p14="http://schemas.microsoft.com/office/powerpoint/2010/main" val="2534606469"/>
      </p:ext>
    </p:extLst>
  </p:cSld>
  <p:clrMap bg1="lt1" tx1="dk1" bg2="lt2" tx2="dk2" accent1="accent1" accent2="accent2" accent3="accent3" accent4="accent4" accent5="accent5" accent6="accent6" hlink="hlink" folHlink="folHlink"/>
  <p:sldLayoutIdLst>
    <p:sldLayoutId id="2147483663" r:id="rId1"/>
    <p:sldLayoutId id="2147483662" r:id="rId2"/>
    <p:sldLayoutId id="2147493497" r:id="rId3"/>
    <p:sldLayoutId id="2147493503" r:id="rId4"/>
    <p:sldLayoutId id="2147483651" r:id="rId5"/>
    <p:sldLayoutId id="2147483652" r:id="rId6"/>
    <p:sldLayoutId id="2147483653" r:id="rId7"/>
    <p:sldLayoutId id="2147493495" r:id="rId8"/>
    <p:sldLayoutId id="2147493499" r:id="rId9"/>
    <p:sldLayoutId id="2147493500" r:id="rId10"/>
    <p:sldLayoutId id="2147493501" r:id="rId11"/>
    <p:sldLayoutId id="2147483658" r:id="rId12"/>
    <p:sldLayoutId id="2147483659" r:id="rId13"/>
    <p:sldLayoutId id="2147493506" r:id="rId14"/>
    <p:sldLayoutId id="2147493493" r:id="rId15"/>
    <p:sldLayoutId id="214749350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84BB3DE2-B602-89A7-3DD4-AC7868403195}"/>
              </a:ext>
            </a:extLst>
          </p:cNvPr>
          <p:cNvSpPr>
            <a:spLocks noGrp="1" noChangeArrowheads="1"/>
          </p:cNvSpPr>
          <p:nvPr>
            <p:ph type="title"/>
          </p:nvPr>
        </p:nvSpPr>
        <p:spPr bwMode="auto">
          <a:xfrm>
            <a:off x="608641" y="273629"/>
            <a:ext cx="10968959" cy="114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8" name="Text Box 2">
            <a:extLst>
              <a:ext uri="{FF2B5EF4-FFF2-40B4-BE49-F238E27FC236}">
                <a16:creationId xmlns:a16="http://schemas.microsoft.com/office/drawing/2014/main" id="{A85450DF-471A-38A9-EB8F-3EBC5AA7E6BC}"/>
              </a:ext>
            </a:extLst>
          </p:cNvPr>
          <p:cNvSpPr txBox="1">
            <a:spLocks noChangeArrowheads="1"/>
          </p:cNvSpPr>
          <p:nvPr/>
        </p:nvSpPr>
        <p:spPr bwMode="auto">
          <a:xfrm>
            <a:off x="608641" y="6244496"/>
            <a:ext cx="2843519" cy="47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19" name="Text Box 3">
            <a:extLst>
              <a:ext uri="{FF2B5EF4-FFF2-40B4-BE49-F238E27FC236}">
                <a16:creationId xmlns:a16="http://schemas.microsoft.com/office/drawing/2014/main" id="{6EAED42F-6A1F-E6A1-712A-CBA25433BF98}"/>
              </a:ext>
            </a:extLst>
          </p:cNvPr>
          <p:cNvSpPr txBox="1">
            <a:spLocks noChangeArrowheads="1"/>
          </p:cNvSpPr>
          <p:nvPr/>
        </p:nvSpPr>
        <p:spPr bwMode="auto">
          <a:xfrm>
            <a:off x="4164481" y="6244496"/>
            <a:ext cx="3859200" cy="47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20" name="Rectangle 4">
            <a:extLst>
              <a:ext uri="{FF2B5EF4-FFF2-40B4-BE49-F238E27FC236}">
                <a16:creationId xmlns:a16="http://schemas.microsoft.com/office/drawing/2014/main" id="{9EE808F9-34A2-0FF4-12D7-EC056607C31F}"/>
              </a:ext>
            </a:extLst>
          </p:cNvPr>
          <p:cNvSpPr>
            <a:spLocks noGrp="1" noChangeArrowheads="1"/>
          </p:cNvSpPr>
          <p:nvPr>
            <p:ph type="sldNum"/>
          </p:nvPr>
        </p:nvSpPr>
        <p:spPr bwMode="auto">
          <a:xfrm>
            <a:off x="8736000" y="6244496"/>
            <a:ext cx="2841600" cy="473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hangingPunct="1">
              <a:lnSpc>
                <a:spcPct val="100000"/>
              </a:lnSpc>
              <a:tabLst>
                <a:tab pos="414772" algn="l"/>
                <a:tab pos="829544" algn="l"/>
                <a:tab pos="1244316" algn="l"/>
                <a:tab pos="1659087" algn="l"/>
                <a:tab pos="2073859" algn="l"/>
              </a:tabLst>
              <a:defRPr sz="1270">
                <a:solidFill>
                  <a:srgbClr val="000000"/>
                </a:solidFill>
                <a:cs typeface="DejaVu Sans" panose="020B0603030804020204" pitchFamily="34" charset="0"/>
              </a:defRPr>
            </a:lvl1pPr>
          </a:lstStyle>
          <a:p>
            <a:fld id="{703B6FD9-5049-4E44-AAC1-47CF319E83AA}" type="slidenum">
              <a:rPr lang="en-US" altLang="en-US"/>
              <a:pPr/>
              <a:t>‹#›</a:t>
            </a:fld>
            <a:endParaRPr lang="en-US" altLang="en-US"/>
          </a:p>
        </p:txBody>
      </p:sp>
      <p:sp>
        <p:nvSpPr>
          <p:cNvPr id="9221" name="Rectangle 5">
            <a:extLst>
              <a:ext uri="{FF2B5EF4-FFF2-40B4-BE49-F238E27FC236}">
                <a16:creationId xmlns:a16="http://schemas.microsoft.com/office/drawing/2014/main" id="{2A153328-AF2F-A81C-1174-2F778F14C06C}"/>
              </a:ext>
            </a:extLst>
          </p:cNvPr>
          <p:cNvSpPr>
            <a:spLocks noGrp="1" noChangeArrowheads="1"/>
          </p:cNvSpPr>
          <p:nvPr>
            <p:ph type="body" idx="1"/>
          </p:nvPr>
        </p:nvSpPr>
        <p:spPr bwMode="auto">
          <a:xfrm>
            <a:off x="608641" y="1604328"/>
            <a:ext cx="10968959" cy="3976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1114" rIns="0" bIns="0" numCol="1" anchor="t" anchorCtr="0" compatLnSpc="1">
            <a:prstTxWarp prst="textNoShape">
              <a:avLst/>
            </a:prstTxWarp>
          </a:bodyPr>
          <a:lstStyle/>
          <a:p>
            <a:pPr lvl="0"/>
            <a:r>
              <a:rPr lang="en-US" altLang="en-US"/>
              <a:t>Click to edit the outline text format</a:t>
            </a:r>
          </a:p>
          <a:p>
            <a:pPr lvl="1"/>
            <a:r>
              <a:rPr lang="en-US" altLang="en-US"/>
              <a:t>Second Outline Level</a:t>
            </a:r>
          </a:p>
          <a:p>
            <a:pPr lvl="2"/>
            <a:r>
              <a:rPr lang="en-US" altLang="en-US"/>
              <a:t>Third Outline Level</a:t>
            </a:r>
          </a:p>
          <a:p>
            <a:pPr lvl="3"/>
            <a:r>
              <a:rPr lang="en-US" altLang="en-US"/>
              <a:t>Fourth Outline Level</a:t>
            </a:r>
          </a:p>
          <a:p>
            <a:pPr lvl="4"/>
            <a:r>
              <a:rPr lang="en-US" altLang="en-US"/>
              <a:t>Fifth Outline Level</a:t>
            </a:r>
          </a:p>
          <a:p>
            <a:pPr lvl="4"/>
            <a:r>
              <a:rPr lang="en-US" altLang="en-US"/>
              <a:t>Sixth Outline Level</a:t>
            </a:r>
          </a:p>
          <a:p>
            <a:pPr lvl="4"/>
            <a:r>
              <a:rPr lang="en-US" altLang="en-US"/>
              <a:t>Seventh Outline Level</a:t>
            </a:r>
          </a:p>
        </p:txBody>
      </p:sp>
    </p:spTree>
  </p:cSld>
  <p:clrMap bg1="lt1" tx1="dk1" bg2="lt2" tx2="dk2" accent1="accent1" accent2="accent2" accent3="accent3" accent4="accent4" accent5="accent5" accent6="accent6" hlink="hlink" folHlink="folHlink"/>
  <p:sldLayoutIdLst>
    <p:sldLayoutId id="2147483759" r:id="rId1"/>
  </p:sldLayoutIdLst>
  <p:txStyles>
    <p:titleStyle>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5300" kern="1200">
          <a:solidFill>
            <a:srgbClr val="000000"/>
          </a:solidFill>
          <a:latin typeface="+mj-lt"/>
          <a:ea typeface="+mj-ea"/>
          <a:cs typeface="+mj-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5300">
          <a:solidFill>
            <a:srgbClr val="000000"/>
          </a:solidFill>
          <a:latin typeface="Arial" panose="020B0604020202020204" pitchFamily="34" charset="0"/>
          <a:cs typeface="Noto Sans CJK SC Regular"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5300">
          <a:solidFill>
            <a:srgbClr val="000000"/>
          </a:solidFill>
          <a:latin typeface="Arial" panose="020B0604020202020204" pitchFamily="34" charset="0"/>
          <a:cs typeface="Noto Sans CJK SC Regular"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5300">
          <a:solidFill>
            <a:srgbClr val="000000"/>
          </a:solidFill>
          <a:latin typeface="Arial" panose="020B0604020202020204" pitchFamily="34" charset="0"/>
          <a:cs typeface="Noto Sans CJK SC Regular"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5300">
          <a:solidFill>
            <a:srgbClr val="000000"/>
          </a:solidFill>
          <a:latin typeface="Arial" panose="020B0604020202020204" pitchFamily="34" charset="0"/>
          <a:cs typeface="Noto Sans CJK SC Regular" charset="0"/>
        </a:defRPr>
      </a:lvl5pPr>
      <a:lvl6pPr marL="25146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5300">
          <a:solidFill>
            <a:srgbClr val="000000"/>
          </a:solidFill>
          <a:latin typeface="Arial" panose="020B0604020202020204" pitchFamily="34" charset="0"/>
          <a:cs typeface="Noto Sans CJK SC Regular" charset="0"/>
        </a:defRPr>
      </a:lvl6pPr>
      <a:lvl7pPr marL="29718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5300">
          <a:solidFill>
            <a:srgbClr val="000000"/>
          </a:solidFill>
          <a:latin typeface="Arial" panose="020B0604020202020204" pitchFamily="34" charset="0"/>
          <a:cs typeface="Noto Sans CJK SC Regular" charset="0"/>
        </a:defRPr>
      </a:lvl7pPr>
      <a:lvl8pPr marL="3429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5300">
          <a:solidFill>
            <a:srgbClr val="000000"/>
          </a:solidFill>
          <a:latin typeface="Arial" panose="020B0604020202020204" pitchFamily="34" charset="0"/>
          <a:cs typeface="Noto Sans CJK SC Regular" charset="0"/>
        </a:defRPr>
      </a:lvl8pPr>
      <a:lvl9pPr marL="3886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5300">
          <a:solidFill>
            <a:srgbClr val="000000"/>
          </a:solidFill>
          <a:latin typeface="Arial" panose="020B0604020202020204" pitchFamily="34" charset="0"/>
          <a:cs typeface="Noto Sans CJK SC Regular" charset="0"/>
        </a:defRPr>
      </a:lvl9pPr>
    </p:titleStyle>
    <p:bodyStyle>
      <a:lvl1pPr marL="342900" indent="-342900" algn="l" defTabSz="457200" rtl="0" fontAlgn="base" hangingPunct="0">
        <a:lnSpc>
          <a:spcPct val="93000"/>
        </a:lnSpc>
        <a:spcBef>
          <a:spcPts val="1563"/>
        </a:spcBef>
        <a:spcAft>
          <a:spcPct val="0"/>
        </a:spcAft>
        <a:buClr>
          <a:srgbClr val="000000"/>
        </a:buClr>
        <a:buSzPct val="100000"/>
        <a:buFont typeface="Times New Roman" panose="02020603050405020304" pitchFamily="18" charset="0"/>
        <a:defRPr sz="3500" kern="1200">
          <a:solidFill>
            <a:srgbClr val="000000"/>
          </a:solidFill>
          <a:latin typeface="+mn-lt"/>
          <a:ea typeface="+mn-ea"/>
          <a:cs typeface="+mn-cs"/>
        </a:defRPr>
      </a:lvl1pPr>
      <a:lvl2pPr marL="742950" indent="-285750" algn="l" defTabSz="457200" rtl="0" fontAlgn="base" hangingPunct="0">
        <a:lnSpc>
          <a:spcPct val="93000"/>
        </a:lnSpc>
        <a:spcBef>
          <a:spcPts val="1250"/>
        </a:spcBef>
        <a:spcAft>
          <a:spcPct val="0"/>
        </a:spcAft>
        <a:buClr>
          <a:srgbClr val="000000"/>
        </a:buClr>
        <a:buSzPct val="100000"/>
        <a:buFont typeface="Times New Roman" panose="02020603050405020304" pitchFamily="18" charset="0"/>
        <a:defRPr sz="2700" kern="1200">
          <a:solidFill>
            <a:srgbClr val="000000"/>
          </a:solidFill>
          <a:latin typeface="+mn-lt"/>
          <a:ea typeface="+mn-ea"/>
          <a:cs typeface="+mn-cs"/>
        </a:defRPr>
      </a:lvl2pPr>
      <a:lvl3pPr marL="1143000" indent="-228600" algn="l" defTabSz="457200" rtl="0" fontAlgn="base" hangingPunct="0">
        <a:lnSpc>
          <a:spcPct val="93000"/>
        </a:lnSpc>
        <a:spcBef>
          <a:spcPts val="938"/>
        </a:spcBef>
        <a:spcAft>
          <a:spcPct val="0"/>
        </a:spcAft>
        <a:buClr>
          <a:srgbClr val="000000"/>
        </a:buClr>
        <a:buSzPct val="100000"/>
        <a:buFont typeface="Times New Roman" panose="02020603050405020304" pitchFamily="18" charset="0"/>
        <a:defRPr sz="2200" kern="1200">
          <a:solidFill>
            <a:srgbClr val="000000"/>
          </a:solidFill>
          <a:latin typeface="+mn-lt"/>
          <a:ea typeface="+mn-ea"/>
          <a:cs typeface="+mn-cs"/>
        </a:defRPr>
      </a:lvl3pPr>
      <a:lvl4pPr marL="1600200" indent="-228600" algn="l" defTabSz="457200" rtl="0" fontAlgn="base" hangingPunct="0">
        <a:lnSpc>
          <a:spcPct val="93000"/>
        </a:lnSpc>
        <a:spcBef>
          <a:spcPts val="625"/>
        </a:spcBef>
        <a:spcAft>
          <a:spcPct val="0"/>
        </a:spcAft>
        <a:buClr>
          <a:srgbClr val="000000"/>
        </a:buClr>
        <a:buSzPct val="100000"/>
        <a:buFont typeface="Times New Roman" panose="02020603050405020304" pitchFamily="18" charset="0"/>
        <a:defRPr sz="2200" kern="1200">
          <a:solidFill>
            <a:srgbClr val="000000"/>
          </a:solidFill>
          <a:latin typeface="+mn-lt"/>
          <a:ea typeface="+mn-ea"/>
          <a:cs typeface="+mn-cs"/>
        </a:defRPr>
      </a:lvl4pPr>
      <a:lvl5pPr marL="2057400" indent="-228600" algn="l" defTabSz="457200" rtl="0" fontAlgn="base" hangingPunct="0">
        <a:lnSpc>
          <a:spcPct val="93000"/>
        </a:lnSpc>
        <a:spcBef>
          <a:spcPts val="313"/>
        </a:spcBef>
        <a:spcAft>
          <a:spcPct val="0"/>
        </a:spcAft>
        <a:buClr>
          <a:srgbClr val="000000"/>
        </a:buClr>
        <a:buSzPct val="100000"/>
        <a:buFont typeface="Times New Roman" panose="02020603050405020304" pitchFamily="18" charset="0"/>
        <a:defRPr sz="22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Text Box 1">
            <a:extLst>
              <a:ext uri="{FF2B5EF4-FFF2-40B4-BE49-F238E27FC236}">
                <a16:creationId xmlns:a16="http://schemas.microsoft.com/office/drawing/2014/main" id="{DE5D478B-4F76-6B4F-F63C-2E5636D3065E}"/>
              </a:ext>
            </a:extLst>
          </p:cNvPr>
          <p:cNvSpPr txBox="1">
            <a:spLocks noChangeArrowheads="1"/>
          </p:cNvSpPr>
          <p:nvPr/>
        </p:nvSpPr>
        <p:spPr bwMode="auto">
          <a:xfrm>
            <a:off x="608641" y="6244496"/>
            <a:ext cx="2843519" cy="47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42" name="Text Box 2">
            <a:extLst>
              <a:ext uri="{FF2B5EF4-FFF2-40B4-BE49-F238E27FC236}">
                <a16:creationId xmlns:a16="http://schemas.microsoft.com/office/drawing/2014/main" id="{A0E5646A-63A2-FB0E-C5E6-34E87AF9AB67}"/>
              </a:ext>
            </a:extLst>
          </p:cNvPr>
          <p:cNvSpPr txBox="1">
            <a:spLocks noChangeArrowheads="1"/>
          </p:cNvSpPr>
          <p:nvPr/>
        </p:nvSpPr>
        <p:spPr bwMode="auto">
          <a:xfrm>
            <a:off x="4164481" y="6244496"/>
            <a:ext cx="3859200" cy="47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43" name="Rectangle 3">
            <a:extLst>
              <a:ext uri="{FF2B5EF4-FFF2-40B4-BE49-F238E27FC236}">
                <a16:creationId xmlns:a16="http://schemas.microsoft.com/office/drawing/2014/main" id="{AA27AB2B-5414-515B-FA35-B34287208D00}"/>
              </a:ext>
            </a:extLst>
          </p:cNvPr>
          <p:cNvSpPr>
            <a:spLocks noGrp="1" noChangeArrowheads="1"/>
          </p:cNvSpPr>
          <p:nvPr>
            <p:ph type="sldNum"/>
          </p:nvPr>
        </p:nvSpPr>
        <p:spPr bwMode="auto">
          <a:xfrm>
            <a:off x="8736000" y="6244496"/>
            <a:ext cx="2841600" cy="4738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hangingPunct="1">
              <a:lnSpc>
                <a:spcPct val="100000"/>
              </a:lnSpc>
              <a:tabLst>
                <a:tab pos="414772" algn="l"/>
                <a:tab pos="829544" algn="l"/>
                <a:tab pos="1244316" algn="l"/>
                <a:tab pos="1659087" algn="l"/>
                <a:tab pos="2073859" algn="l"/>
              </a:tabLst>
              <a:defRPr sz="1270">
                <a:solidFill>
                  <a:srgbClr val="000000"/>
                </a:solidFill>
                <a:cs typeface="DejaVu Sans" panose="020B0603030804020204" pitchFamily="34" charset="0"/>
              </a:defRPr>
            </a:lvl1pPr>
          </a:lstStyle>
          <a:p>
            <a:fld id="{CF4F563E-79E1-4836-BB89-FA41CEB6384E}" type="slidenum">
              <a:rPr lang="en-US" altLang="en-US"/>
              <a:pPr/>
              <a:t>‹#›</a:t>
            </a:fld>
            <a:endParaRPr lang="en-US" altLang="en-US"/>
          </a:p>
        </p:txBody>
      </p:sp>
      <p:sp>
        <p:nvSpPr>
          <p:cNvPr id="10244" name="Rectangle 4">
            <a:extLst>
              <a:ext uri="{FF2B5EF4-FFF2-40B4-BE49-F238E27FC236}">
                <a16:creationId xmlns:a16="http://schemas.microsoft.com/office/drawing/2014/main" id="{50DEB8AD-8E69-182F-BB24-860D6CE7A091}"/>
              </a:ext>
            </a:extLst>
          </p:cNvPr>
          <p:cNvSpPr>
            <a:spLocks noGrp="1" noChangeArrowheads="1"/>
          </p:cNvSpPr>
          <p:nvPr>
            <p:ph type="title"/>
          </p:nvPr>
        </p:nvSpPr>
        <p:spPr bwMode="auto">
          <a:xfrm>
            <a:off x="608641" y="273629"/>
            <a:ext cx="10968959"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altLang="en-US"/>
              <a:t>Click to edit the title text format</a:t>
            </a:r>
          </a:p>
        </p:txBody>
      </p:sp>
      <p:sp>
        <p:nvSpPr>
          <p:cNvPr id="10245" name="Rectangle 5">
            <a:extLst>
              <a:ext uri="{FF2B5EF4-FFF2-40B4-BE49-F238E27FC236}">
                <a16:creationId xmlns:a16="http://schemas.microsoft.com/office/drawing/2014/main" id="{AEED7642-D2B3-C09A-2F55-D34D55E137F4}"/>
              </a:ext>
            </a:extLst>
          </p:cNvPr>
          <p:cNvSpPr>
            <a:spLocks noGrp="1" noChangeArrowheads="1"/>
          </p:cNvSpPr>
          <p:nvPr>
            <p:ph type="body" idx="1"/>
          </p:nvPr>
        </p:nvSpPr>
        <p:spPr bwMode="auto">
          <a:xfrm>
            <a:off x="608641" y="1604328"/>
            <a:ext cx="10968959" cy="3976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448" rIns="0" bIns="0" numCol="1" anchor="t" anchorCtr="0" compatLnSpc="1">
            <a:prstTxWarp prst="textNoShape">
              <a:avLst/>
            </a:prstTxWarp>
          </a:bodyPr>
          <a:lstStyle/>
          <a:p>
            <a:pPr lvl="0"/>
            <a:r>
              <a:rPr lang="en-US" altLang="en-US"/>
              <a:t>Click to edit the outline text format</a:t>
            </a:r>
          </a:p>
          <a:p>
            <a:pPr lvl="1"/>
            <a:r>
              <a:rPr lang="en-US" altLang="en-US"/>
              <a:t>Second Outline Level</a:t>
            </a:r>
          </a:p>
          <a:p>
            <a:pPr lvl="2"/>
            <a:r>
              <a:rPr lang="en-US" altLang="en-US"/>
              <a:t>Third Outline Level</a:t>
            </a:r>
          </a:p>
          <a:p>
            <a:pPr lvl="3"/>
            <a:r>
              <a:rPr lang="en-US" altLang="en-US"/>
              <a:t>Fourth Outline Level</a:t>
            </a:r>
          </a:p>
          <a:p>
            <a:pPr lvl="4"/>
            <a:r>
              <a:rPr lang="en-US" altLang="en-US"/>
              <a:t>Fifth Outline Level</a:t>
            </a:r>
          </a:p>
          <a:p>
            <a:pPr lvl="4"/>
            <a:r>
              <a:rPr lang="en-US" altLang="en-US"/>
              <a:t>Sixth Outline Level</a:t>
            </a:r>
          </a:p>
          <a:p>
            <a:pPr lvl="4"/>
            <a:r>
              <a:rPr lang="en-US" altLang="en-US"/>
              <a:t>Seventh Outline Level</a:t>
            </a:r>
          </a:p>
        </p:txBody>
      </p:sp>
    </p:spTree>
  </p:cSld>
  <p:clrMap bg1="lt1" tx1="dk1" bg2="lt2" tx2="dk2" accent1="accent1" accent2="accent2" accent3="accent3" accent4="accent4" accent5="accent5" accent6="accent6" hlink="hlink" folHlink="folHlink"/>
  <p:sldLayoutIdLst>
    <p:sldLayoutId id="2147483771" r:id="rId1"/>
    <p:sldLayoutId id="2147493505" r:id="rId2"/>
  </p:sldLayoutIdLst>
  <p:txStyles>
    <p:titleStyle>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Noto Sans CJK SC Regular"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Noto Sans CJK SC Regular"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Noto Sans CJK SC Regular"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Noto Sans CJK SC Regular" charset="0"/>
        </a:defRPr>
      </a:lvl5pPr>
      <a:lvl6pPr marL="25146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Noto Sans CJK SC Regular" charset="0"/>
        </a:defRPr>
      </a:lvl6pPr>
      <a:lvl7pPr marL="29718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Noto Sans CJK SC Regular" charset="0"/>
        </a:defRPr>
      </a:lvl7pPr>
      <a:lvl8pPr marL="3429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Noto Sans CJK SC Regular" charset="0"/>
        </a:defRPr>
      </a:lvl8pPr>
      <a:lvl9pPr marL="3886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Noto Sans CJK SC Regular" charset="0"/>
        </a:defRPr>
      </a:lvl9pPr>
    </p:titleStyle>
    <p:bodyStyle>
      <a:lvl1pPr marL="342900" indent="-342900" algn="l" defTabSz="457200" rtl="0" fontAlgn="base" hangingPunct="0">
        <a:lnSpc>
          <a:spcPct val="93000"/>
        </a:lnSpc>
        <a:spcBef>
          <a:spcPts val="1413"/>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fontAlgn="base" hangingPunct="0">
        <a:lnSpc>
          <a:spcPct val="93000"/>
        </a:lnSpc>
        <a:spcBef>
          <a:spcPts val="1125"/>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57200" rtl="0" fontAlgn="base" hangingPunct="0">
        <a:lnSpc>
          <a:spcPct val="93000"/>
        </a:lnSpc>
        <a:spcBef>
          <a:spcPts val="85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57200" rtl="0" fontAlgn="base" hangingPunct="0">
        <a:lnSpc>
          <a:spcPct val="93000"/>
        </a:lnSpc>
        <a:spcBef>
          <a:spcPts val="563"/>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fontAlgn="base" hangingPunct="0">
        <a:lnSpc>
          <a:spcPct val="93000"/>
        </a:lnSpc>
        <a:spcBef>
          <a:spcPts val="275"/>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2C9FFB64-92CF-4410-46E3-B0AA1F9AF126}"/>
              </a:ext>
            </a:extLst>
          </p:cNvPr>
          <p:cNvSpPr>
            <a:spLocks noGrp="1" noChangeArrowheads="1"/>
          </p:cNvSpPr>
          <p:nvPr>
            <p:ph type="title"/>
          </p:nvPr>
        </p:nvSpPr>
        <p:spPr bwMode="auto">
          <a:xfrm>
            <a:off x="608641" y="275069"/>
            <a:ext cx="10968959" cy="114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0" name="Text Box 2">
            <a:extLst>
              <a:ext uri="{FF2B5EF4-FFF2-40B4-BE49-F238E27FC236}">
                <a16:creationId xmlns:a16="http://schemas.microsoft.com/office/drawing/2014/main" id="{9292C79D-1FC5-6AED-AB1F-74951E209FF8}"/>
              </a:ext>
            </a:extLst>
          </p:cNvPr>
          <p:cNvSpPr txBox="1">
            <a:spLocks noChangeArrowheads="1"/>
          </p:cNvSpPr>
          <p:nvPr/>
        </p:nvSpPr>
        <p:spPr bwMode="auto">
          <a:xfrm>
            <a:off x="608641" y="6245937"/>
            <a:ext cx="2843519" cy="47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71" name="Text Box 3">
            <a:extLst>
              <a:ext uri="{FF2B5EF4-FFF2-40B4-BE49-F238E27FC236}">
                <a16:creationId xmlns:a16="http://schemas.microsoft.com/office/drawing/2014/main" id="{0903DF5C-AD23-7E6D-FD21-05ED0E9A682D}"/>
              </a:ext>
            </a:extLst>
          </p:cNvPr>
          <p:cNvSpPr txBox="1">
            <a:spLocks noChangeArrowheads="1"/>
          </p:cNvSpPr>
          <p:nvPr/>
        </p:nvSpPr>
        <p:spPr bwMode="auto">
          <a:xfrm>
            <a:off x="4164481" y="6245937"/>
            <a:ext cx="3859200" cy="47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72" name="Rectangle 4">
            <a:extLst>
              <a:ext uri="{FF2B5EF4-FFF2-40B4-BE49-F238E27FC236}">
                <a16:creationId xmlns:a16="http://schemas.microsoft.com/office/drawing/2014/main" id="{05DDC196-8590-BFF1-93C6-222F1D4AAFDB}"/>
              </a:ext>
            </a:extLst>
          </p:cNvPr>
          <p:cNvSpPr>
            <a:spLocks noGrp="1" noChangeArrowheads="1"/>
          </p:cNvSpPr>
          <p:nvPr>
            <p:ph type="sldNum"/>
          </p:nvPr>
        </p:nvSpPr>
        <p:spPr bwMode="auto">
          <a:xfrm>
            <a:off x="8736000" y="6245937"/>
            <a:ext cx="2841600" cy="4738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hangingPunct="1">
              <a:lnSpc>
                <a:spcPct val="100000"/>
              </a:lnSpc>
              <a:tabLst>
                <a:tab pos="414772" algn="l"/>
                <a:tab pos="829544" algn="l"/>
                <a:tab pos="1244316" algn="l"/>
                <a:tab pos="1659087" algn="l"/>
                <a:tab pos="2073859" algn="l"/>
              </a:tabLst>
              <a:defRPr sz="1270">
                <a:solidFill>
                  <a:srgbClr val="000000"/>
                </a:solidFill>
                <a:cs typeface="DejaVu Sans" panose="020B0603030804020204" pitchFamily="34" charset="0"/>
              </a:defRPr>
            </a:lvl1pPr>
          </a:lstStyle>
          <a:p>
            <a:fld id="{B6B1D46B-30A9-406C-8C08-5341D967363C}" type="slidenum">
              <a:rPr lang="en-US" altLang="en-US"/>
              <a:pPr/>
              <a:t>‹#›</a:t>
            </a:fld>
            <a:endParaRPr lang="en-US" altLang="en-US"/>
          </a:p>
        </p:txBody>
      </p:sp>
      <p:sp>
        <p:nvSpPr>
          <p:cNvPr id="7173" name="Rectangle 5">
            <a:extLst>
              <a:ext uri="{FF2B5EF4-FFF2-40B4-BE49-F238E27FC236}">
                <a16:creationId xmlns:a16="http://schemas.microsoft.com/office/drawing/2014/main" id="{CBBD9FBD-69D2-CE72-234E-E0A020AE08BA}"/>
              </a:ext>
            </a:extLst>
          </p:cNvPr>
          <p:cNvSpPr>
            <a:spLocks noGrp="1" noChangeArrowheads="1"/>
          </p:cNvSpPr>
          <p:nvPr>
            <p:ph type="body" idx="1"/>
          </p:nvPr>
        </p:nvSpPr>
        <p:spPr bwMode="auto">
          <a:xfrm>
            <a:off x="608641" y="1604328"/>
            <a:ext cx="10968959" cy="3976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1114" rIns="0" bIns="0" numCol="1" anchor="t" anchorCtr="0" compatLnSpc="1">
            <a:prstTxWarp prst="textNoShape">
              <a:avLst/>
            </a:prstTxWarp>
          </a:bodyPr>
          <a:lstStyle/>
          <a:p>
            <a:pPr lvl="0"/>
            <a:r>
              <a:rPr lang="en-US" altLang="en-US"/>
              <a:t>Click to edit the outline text format</a:t>
            </a:r>
          </a:p>
          <a:p>
            <a:pPr lvl="1"/>
            <a:r>
              <a:rPr lang="en-US" altLang="en-US"/>
              <a:t>Second Outline Level</a:t>
            </a:r>
          </a:p>
          <a:p>
            <a:pPr lvl="2"/>
            <a:r>
              <a:rPr lang="en-US" altLang="en-US"/>
              <a:t>Third Outline Level</a:t>
            </a:r>
          </a:p>
          <a:p>
            <a:pPr lvl="3"/>
            <a:r>
              <a:rPr lang="en-US" altLang="en-US"/>
              <a:t>Fourth Outline Level</a:t>
            </a:r>
          </a:p>
          <a:p>
            <a:pPr lvl="4"/>
            <a:r>
              <a:rPr lang="en-US" altLang="en-US"/>
              <a:t>Fifth Outline Level</a:t>
            </a:r>
          </a:p>
          <a:p>
            <a:pPr lvl="4"/>
            <a:r>
              <a:rPr lang="en-US" altLang="en-US"/>
              <a:t>Sixth Outline Level</a:t>
            </a:r>
          </a:p>
          <a:p>
            <a:pPr lvl="4"/>
            <a:r>
              <a:rPr lang="en-US" altLang="en-US"/>
              <a:t>Seventh Outline Level</a:t>
            </a:r>
          </a:p>
        </p:txBody>
      </p:sp>
    </p:spTree>
  </p:cSld>
  <p:clrMap bg1="lt1" tx1="dk1" bg2="lt2" tx2="dk2" accent1="accent1" accent2="accent2" accent3="accent3" accent4="accent4" accent5="accent5" accent6="accent6" hlink="hlink" folHlink="folHlink"/>
  <p:sldLayoutIdLst>
    <p:sldLayoutId id="2147483737" r:id="rId1"/>
  </p:sldLayoutIdLst>
  <p:txStyles>
    <p:titleStyle>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5300" kern="1200">
          <a:solidFill>
            <a:srgbClr val="000000"/>
          </a:solidFill>
          <a:latin typeface="+mj-lt"/>
          <a:ea typeface="+mj-ea"/>
          <a:cs typeface="+mj-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5300">
          <a:solidFill>
            <a:srgbClr val="000000"/>
          </a:solidFill>
          <a:latin typeface="Arial" panose="020B0604020202020204" pitchFamily="34" charset="0"/>
          <a:cs typeface="Noto Sans CJK SC Regular"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5300">
          <a:solidFill>
            <a:srgbClr val="000000"/>
          </a:solidFill>
          <a:latin typeface="Arial" panose="020B0604020202020204" pitchFamily="34" charset="0"/>
          <a:cs typeface="Noto Sans CJK SC Regular"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5300">
          <a:solidFill>
            <a:srgbClr val="000000"/>
          </a:solidFill>
          <a:latin typeface="Arial" panose="020B0604020202020204" pitchFamily="34" charset="0"/>
          <a:cs typeface="Noto Sans CJK SC Regular"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5300">
          <a:solidFill>
            <a:srgbClr val="000000"/>
          </a:solidFill>
          <a:latin typeface="Arial" panose="020B0604020202020204" pitchFamily="34" charset="0"/>
          <a:cs typeface="Noto Sans CJK SC Regular" charset="0"/>
        </a:defRPr>
      </a:lvl5pPr>
      <a:lvl6pPr marL="25146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5300">
          <a:solidFill>
            <a:srgbClr val="000000"/>
          </a:solidFill>
          <a:latin typeface="Arial" panose="020B0604020202020204" pitchFamily="34" charset="0"/>
          <a:cs typeface="Noto Sans CJK SC Regular" charset="0"/>
        </a:defRPr>
      </a:lvl6pPr>
      <a:lvl7pPr marL="29718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5300">
          <a:solidFill>
            <a:srgbClr val="000000"/>
          </a:solidFill>
          <a:latin typeface="Arial" panose="020B0604020202020204" pitchFamily="34" charset="0"/>
          <a:cs typeface="Noto Sans CJK SC Regular" charset="0"/>
        </a:defRPr>
      </a:lvl7pPr>
      <a:lvl8pPr marL="3429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5300">
          <a:solidFill>
            <a:srgbClr val="000000"/>
          </a:solidFill>
          <a:latin typeface="Arial" panose="020B0604020202020204" pitchFamily="34" charset="0"/>
          <a:cs typeface="Noto Sans CJK SC Regular" charset="0"/>
        </a:defRPr>
      </a:lvl8pPr>
      <a:lvl9pPr marL="3886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sz="5300">
          <a:solidFill>
            <a:srgbClr val="000000"/>
          </a:solidFill>
          <a:latin typeface="Arial" panose="020B0604020202020204" pitchFamily="34" charset="0"/>
          <a:cs typeface="Noto Sans CJK SC Regular" charset="0"/>
        </a:defRPr>
      </a:lvl9pPr>
    </p:titleStyle>
    <p:bodyStyle>
      <a:lvl1pPr marL="342900" indent="-342900" algn="l" defTabSz="457200" rtl="0" fontAlgn="base" hangingPunct="0">
        <a:lnSpc>
          <a:spcPct val="93000"/>
        </a:lnSpc>
        <a:spcBef>
          <a:spcPts val="1563"/>
        </a:spcBef>
        <a:spcAft>
          <a:spcPct val="0"/>
        </a:spcAft>
        <a:buClr>
          <a:srgbClr val="000000"/>
        </a:buClr>
        <a:buSzPct val="100000"/>
        <a:buFont typeface="Times New Roman" panose="02020603050405020304" pitchFamily="18" charset="0"/>
        <a:defRPr sz="3500" kern="1200">
          <a:solidFill>
            <a:srgbClr val="000000"/>
          </a:solidFill>
          <a:latin typeface="+mn-lt"/>
          <a:ea typeface="+mn-ea"/>
          <a:cs typeface="+mn-cs"/>
        </a:defRPr>
      </a:lvl1pPr>
      <a:lvl2pPr marL="742950" indent="-285750" algn="l" defTabSz="457200" rtl="0" fontAlgn="base" hangingPunct="0">
        <a:lnSpc>
          <a:spcPct val="93000"/>
        </a:lnSpc>
        <a:spcBef>
          <a:spcPts val="1250"/>
        </a:spcBef>
        <a:spcAft>
          <a:spcPct val="0"/>
        </a:spcAft>
        <a:buClr>
          <a:srgbClr val="000000"/>
        </a:buClr>
        <a:buSzPct val="100000"/>
        <a:buFont typeface="Times New Roman" panose="02020603050405020304" pitchFamily="18" charset="0"/>
        <a:defRPr sz="2700" kern="1200">
          <a:solidFill>
            <a:srgbClr val="000000"/>
          </a:solidFill>
          <a:latin typeface="+mn-lt"/>
          <a:ea typeface="+mn-ea"/>
          <a:cs typeface="+mn-cs"/>
        </a:defRPr>
      </a:lvl2pPr>
      <a:lvl3pPr marL="1143000" indent="-228600" algn="l" defTabSz="457200" rtl="0" fontAlgn="base" hangingPunct="0">
        <a:lnSpc>
          <a:spcPct val="93000"/>
        </a:lnSpc>
        <a:spcBef>
          <a:spcPts val="938"/>
        </a:spcBef>
        <a:spcAft>
          <a:spcPct val="0"/>
        </a:spcAft>
        <a:buClr>
          <a:srgbClr val="000000"/>
        </a:buClr>
        <a:buSzPct val="100000"/>
        <a:buFont typeface="Times New Roman" panose="02020603050405020304" pitchFamily="18" charset="0"/>
        <a:defRPr sz="2200" kern="1200">
          <a:solidFill>
            <a:srgbClr val="000000"/>
          </a:solidFill>
          <a:latin typeface="+mn-lt"/>
          <a:ea typeface="+mn-ea"/>
          <a:cs typeface="+mn-cs"/>
        </a:defRPr>
      </a:lvl3pPr>
      <a:lvl4pPr marL="1600200" indent="-228600" algn="l" defTabSz="457200" rtl="0" fontAlgn="base" hangingPunct="0">
        <a:lnSpc>
          <a:spcPct val="93000"/>
        </a:lnSpc>
        <a:spcBef>
          <a:spcPts val="625"/>
        </a:spcBef>
        <a:spcAft>
          <a:spcPct val="0"/>
        </a:spcAft>
        <a:buClr>
          <a:srgbClr val="000000"/>
        </a:buClr>
        <a:buSzPct val="100000"/>
        <a:buFont typeface="Times New Roman" panose="02020603050405020304" pitchFamily="18" charset="0"/>
        <a:defRPr sz="2200" kern="1200">
          <a:solidFill>
            <a:srgbClr val="000000"/>
          </a:solidFill>
          <a:latin typeface="+mn-lt"/>
          <a:ea typeface="+mn-ea"/>
          <a:cs typeface="+mn-cs"/>
        </a:defRPr>
      </a:lvl4pPr>
      <a:lvl5pPr marL="2057400" indent="-228600" algn="l" defTabSz="457200" rtl="0" fontAlgn="base" hangingPunct="0">
        <a:lnSpc>
          <a:spcPct val="93000"/>
        </a:lnSpc>
        <a:spcBef>
          <a:spcPts val="313"/>
        </a:spcBef>
        <a:spcAft>
          <a:spcPct val="0"/>
        </a:spcAft>
        <a:buClr>
          <a:srgbClr val="000000"/>
        </a:buClr>
        <a:buSzPct val="100000"/>
        <a:buFont typeface="Times New Roman" panose="02020603050405020304" pitchFamily="18" charset="0"/>
        <a:defRPr sz="22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95443C-D53B-3000-340E-CE2DC78786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A0EA7C-A82C-908B-151D-BEBE83D41C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085BF-48EF-0893-098E-F28E849A2A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91683-263F-48CE-8137-2440588BAE50}" type="datetimeFigureOut">
              <a:rPr lang="en-US" smtClean="0"/>
              <a:t>1/15/2025</a:t>
            </a:fld>
            <a:endParaRPr lang="en-US"/>
          </a:p>
        </p:txBody>
      </p:sp>
      <p:sp>
        <p:nvSpPr>
          <p:cNvPr id="5" name="Footer Placeholder 4">
            <a:extLst>
              <a:ext uri="{FF2B5EF4-FFF2-40B4-BE49-F238E27FC236}">
                <a16:creationId xmlns:a16="http://schemas.microsoft.com/office/drawing/2014/main" id="{025FA64E-13D6-6DF4-6FB8-544E9B9591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0E47F6-9FD9-0661-C237-13E2284388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0F756-65FA-489B-BEE4-FC8887722712}" type="slidenum">
              <a:rPr lang="en-US" smtClean="0"/>
              <a:t>‹#›</a:t>
            </a:fld>
            <a:endParaRPr lang="en-US"/>
          </a:p>
        </p:txBody>
      </p:sp>
    </p:spTree>
    <p:extLst>
      <p:ext uri="{BB962C8B-B14F-4D97-AF65-F5344CB8AC3E}">
        <p14:creationId xmlns:p14="http://schemas.microsoft.com/office/powerpoint/2010/main" val="2534950433"/>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AD4DB9-7E58-2646-7073-FC598A1795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8B34EE-BD3F-7301-3D61-3ECC7CA32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09A8B4-D8CD-64A4-1ADF-3E2EB57E2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5085A1-9CB6-49B0-A4A5-AC836CA6C83B}" type="datetimeFigureOut">
              <a:rPr lang="en-US" smtClean="0"/>
              <a:t>1/15/2025</a:t>
            </a:fld>
            <a:endParaRPr lang="en-US"/>
          </a:p>
        </p:txBody>
      </p:sp>
      <p:sp>
        <p:nvSpPr>
          <p:cNvPr id="5" name="Footer Placeholder 4">
            <a:extLst>
              <a:ext uri="{FF2B5EF4-FFF2-40B4-BE49-F238E27FC236}">
                <a16:creationId xmlns:a16="http://schemas.microsoft.com/office/drawing/2014/main" id="{BDEA9DD6-3B88-DCB6-EB63-2D016401E0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60AB57-AC4D-DD01-5EA0-39402D2E39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DEC81-2C7C-4A58-8562-3E36ADDC4A37}" type="slidenum">
              <a:rPr lang="en-US" smtClean="0"/>
              <a:t>‹#›</a:t>
            </a:fld>
            <a:endParaRPr lang="en-US"/>
          </a:p>
        </p:txBody>
      </p:sp>
    </p:spTree>
    <p:extLst>
      <p:ext uri="{BB962C8B-B14F-4D97-AF65-F5344CB8AC3E}">
        <p14:creationId xmlns:p14="http://schemas.microsoft.com/office/powerpoint/2010/main" val="125071609"/>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svg"/><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340.png"/></Relationships>
</file>

<file path=ppt/slides/_rels/slide15.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310.png"/><Relationship Id="rId7" Type="http://schemas.openxmlformats.org/officeDocument/2006/relationships/image" Target="../media/image370.png"/><Relationship Id="rId2" Type="http://schemas.openxmlformats.org/officeDocument/2006/relationships/image" Target="../media/image20.emf"/><Relationship Id="rId1" Type="http://schemas.openxmlformats.org/officeDocument/2006/relationships/slideLayout" Target="../slideLayouts/slideLayout4.xml"/><Relationship Id="rId6" Type="http://schemas.openxmlformats.org/officeDocument/2006/relationships/image" Target="../media/image361.png"/><Relationship Id="rId5" Type="http://schemas.openxmlformats.org/officeDocument/2006/relationships/image" Target="../media/image350.png"/><Relationship Id="rId4" Type="http://schemas.openxmlformats.org/officeDocument/2006/relationships/image" Target="../media/image321.png"/></Relationships>
</file>

<file path=ppt/slides/_rels/slide16.xml.rels><?xml version="1.0" encoding="UTF-8" standalone="yes"?>
<Relationships xmlns="http://schemas.openxmlformats.org/package/2006/relationships"><Relationship Id="rId8" Type="http://schemas.openxmlformats.org/officeDocument/2006/relationships/image" Target="../media/image361.png"/><Relationship Id="rId3" Type="http://schemas.openxmlformats.org/officeDocument/2006/relationships/image" Target="../media/image21.emf"/><Relationship Id="rId7" Type="http://schemas.openxmlformats.org/officeDocument/2006/relationships/image" Target="../media/image350.png"/><Relationship Id="rId2" Type="http://schemas.openxmlformats.org/officeDocument/2006/relationships/image" Target="../media/image20.emf"/><Relationship Id="rId1" Type="http://schemas.openxmlformats.org/officeDocument/2006/relationships/slideLayout" Target="../slideLayouts/slideLayout4.xml"/><Relationship Id="rId6" Type="http://schemas.openxmlformats.org/officeDocument/2006/relationships/image" Target="../media/image310.png"/><Relationship Id="rId5" Type="http://schemas.openxmlformats.org/officeDocument/2006/relationships/image" Target="../media/image320.png"/><Relationship Id="rId10" Type="http://schemas.openxmlformats.org/officeDocument/2006/relationships/image" Target="../media/image380.png"/><Relationship Id="rId4" Type="http://schemas.openxmlformats.org/officeDocument/2006/relationships/image" Target="../media/image400.png"/><Relationship Id="rId9" Type="http://schemas.openxmlformats.org/officeDocument/2006/relationships/image" Target="../media/image37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20.png"/><Relationship Id="rId4" Type="http://schemas.openxmlformats.org/officeDocument/2006/relationships/image" Target="../media/image210.png"/></Relationships>
</file>

<file path=ppt/slides/_rels/slide21.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201.png"/><Relationship Id="rId7" Type="http://schemas.openxmlformats.org/officeDocument/2006/relationships/image" Target="../media/image240.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30.png"/><Relationship Id="rId5" Type="http://schemas.openxmlformats.org/officeDocument/2006/relationships/image" Target="../media/image220.png"/><Relationship Id="rId4" Type="http://schemas.openxmlformats.org/officeDocument/2006/relationships/image" Target="../media/image210.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wmf"/><Relationship Id="rId15" Type="http://schemas.openxmlformats.org/officeDocument/2006/relationships/image" Target="../media/image61.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43.emf"/><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70.png"/><Relationship Id="rId2" Type="http://schemas.openxmlformats.org/officeDocument/2006/relationships/image" Target="../media/image10.emf"/><Relationship Id="rId1" Type="http://schemas.openxmlformats.org/officeDocument/2006/relationships/slideLayout" Target="../slideLayouts/slideLayout4.xml"/><Relationship Id="rId6" Type="http://schemas.openxmlformats.org/officeDocument/2006/relationships/image" Target="../media/image200.png"/><Relationship Id="rId5" Type="http://schemas.openxmlformats.org/officeDocument/2006/relationships/image" Target="../media/image160.png"/><Relationship Id="rId4" Type="http://schemas.openxmlformats.org/officeDocument/2006/relationships/image" Target="../media/image150.png"/></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66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66.png"/><Relationship Id="rId1" Type="http://schemas.openxmlformats.org/officeDocument/2006/relationships/slideLayout" Target="../slideLayouts/slideLayout8.xml"/><Relationship Id="rId5" Type="http://schemas.openxmlformats.org/officeDocument/2006/relationships/image" Target="../media/image351.png"/><Relationship Id="rId4" Type="http://schemas.openxmlformats.org/officeDocument/2006/relationships/image" Target="../media/image3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 Type="http://schemas.openxmlformats.org/officeDocument/2006/relationships/notesSlide" Target="../notesSlides/notesSlide11.xml"/><Relationship Id="rId16" Type="http://schemas.openxmlformats.org/officeDocument/2006/relationships/image" Target="../media/image80.png"/><Relationship Id="rId20" Type="http://schemas.openxmlformats.org/officeDocument/2006/relationships/image" Target="../media/image840.png"/><Relationship Id="rId1" Type="http://schemas.openxmlformats.org/officeDocument/2006/relationships/slideLayout" Target="../slideLayouts/slideLayout9.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5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 Type="http://schemas.openxmlformats.org/officeDocument/2006/relationships/notesSlide" Target="../notesSlides/notesSlide12.xml"/><Relationship Id="rId16" Type="http://schemas.openxmlformats.org/officeDocument/2006/relationships/image" Target="../media/image80.png"/><Relationship Id="rId20" Type="http://schemas.openxmlformats.org/officeDocument/2006/relationships/image" Target="../media/image840.png"/><Relationship Id="rId1" Type="http://schemas.openxmlformats.org/officeDocument/2006/relationships/slideLayout" Target="../slideLayouts/slideLayout9.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311.png"/><Relationship Id="rId3" Type="http://schemas.openxmlformats.org/officeDocument/2006/relationships/image" Target="../media/image13.png"/><Relationship Id="rId7" Type="http://schemas.openxmlformats.org/officeDocument/2006/relationships/image" Target="../media/image14.emf"/><Relationship Id="rId12" Type="http://schemas.openxmlformats.org/officeDocument/2006/relationships/image" Target="../media/image301.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oleObject" Target="../embeddings/oleObject1.bin"/><Relationship Id="rId11" Type="http://schemas.openxmlformats.org/officeDocument/2006/relationships/image" Target="../media/image290.png"/><Relationship Id="rId5" Type="http://schemas.openxmlformats.org/officeDocument/2006/relationships/image" Target="../media/image260.png"/><Relationship Id="rId10" Type="http://schemas.openxmlformats.org/officeDocument/2006/relationships/image" Target="../media/image280.png"/><Relationship Id="rId4" Type="http://schemas.openxmlformats.org/officeDocument/2006/relationships/image" Target="../media/image10.emf"/><Relationship Id="rId9" Type="http://schemas.openxmlformats.org/officeDocument/2006/relationships/image" Target="../media/image14.emf"/></Relationships>
</file>

<file path=ppt/slides/_rels/slide6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14.xml"/><Relationship Id="rId16" Type="http://schemas.openxmlformats.org/officeDocument/2006/relationships/image" Target="../media/image82.png"/><Relationship Id="rId20" Type="http://schemas.openxmlformats.org/officeDocument/2006/relationships/image" Target="../media/image840.png"/><Relationship Id="rId1" Type="http://schemas.openxmlformats.org/officeDocument/2006/relationships/slideLayout" Target="../slideLayouts/slideLayout9.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0.png"/><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91.png"/></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10.png"/><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jpg"/><Relationship Id="rId1" Type="http://schemas.openxmlformats.org/officeDocument/2006/relationships/slideLayout" Target="../slideLayouts/slideLayout4.xml"/><Relationship Id="rId6" Type="http://schemas.openxmlformats.org/officeDocument/2006/relationships/image" Target="../media/image960.png"/><Relationship Id="rId5" Type="http://schemas.openxmlformats.org/officeDocument/2006/relationships/image" Target="../media/image96.png"/><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image" Target="../media/image1010.png"/><Relationship Id="rId1" Type="http://schemas.openxmlformats.org/officeDocument/2006/relationships/slideLayout" Target="../slideLayouts/slideLayout4.xml"/><Relationship Id="rId4" Type="http://schemas.openxmlformats.org/officeDocument/2006/relationships/image" Target="../media/image1030.png"/></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104.png"/><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9.png"/><Relationship Id="rId7"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113.png"/><Relationship Id="rId4" Type="http://schemas.openxmlformats.org/officeDocument/2006/relationships/image" Target="../media/image106.png"/><Relationship Id="rId9" Type="http://schemas.openxmlformats.org/officeDocument/2006/relationships/image" Target="../media/image11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060.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1090.png"/><Relationship Id="rId2" Type="http://schemas.openxmlformats.org/officeDocument/2006/relationships/image" Target="../media/image115.png"/><Relationship Id="rId1" Type="http://schemas.openxmlformats.org/officeDocument/2006/relationships/slideLayout" Target="../slideLayouts/slideLayout9.xml"/><Relationship Id="rId5" Type="http://schemas.openxmlformats.org/officeDocument/2006/relationships/image" Target="../media/image1111.png"/><Relationship Id="rId4" Type="http://schemas.openxmlformats.org/officeDocument/2006/relationships/image" Target="../media/image1100.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170.png"/><Relationship Id="rId2" Type="http://schemas.openxmlformats.org/officeDocument/2006/relationships/image" Target="../media/image117.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1170.png"/><Relationship Id="rId2" Type="http://schemas.openxmlformats.org/officeDocument/2006/relationships/image" Target="../media/image117.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1180.png"/><Relationship Id="rId2" Type="http://schemas.openxmlformats.org/officeDocument/2006/relationships/image" Target="../media/image117.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0.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image" Target="../media/image1160.png"/><Relationship Id="rId1" Type="http://schemas.openxmlformats.org/officeDocument/2006/relationships/slideLayout" Target="../slideLayouts/slideLayout1.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jpeg"/><Relationship Id="rId4" Type="http://schemas.openxmlformats.org/officeDocument/2006/relationships/image" Target="../media/image123.png"/><Relationship Id="rId9" Type="http://schemas.openxmlformats.org/officeDocument/2006/relationships/image" Target="../media/image128.png"/></Relationships>
</file>

<file path=ppt/slides/_rels/slide91.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emf"/><Relationship Id="rId1" Type="http://schemas.openxmlformats.org/officeDocument/2006/relationships/slideLayout" Target="../slideLayouts/slideLayout8.xml"/><Relationship Id="rId4" Type="http://schemas.openxmlformats.org/officeDocument/2006/relationships/image" Target="../media/image1290.png"/></Relationships>
</file>

<file path=ppt/slides/_rels/slide92.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emf"/><Relationship Id="rId1" Type="http://schemas.openxmlformats.org/officeDocument/2006/relationships/slideLayout" Target="../slideLayouts/slideLayout8.xml"/><Relationship Id="rId4" Type="http://schemas.openxmlformats.org/officeDocument/2006/relationships/image" Target="../media/image13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7.tif"/><Relationship Id="rId7" Type="http://schemas.openxmlformats.org/officeDocument/2006/relationships/image" Target="../media/image1370.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360.png"/><Relationship Id="rId5" Type="http://schemas.openxmlformats.org/officeDocument/2006/relationships/image" Target="../media/image1350.png"/><Relationship Id="rId4" Type="http://schemas.openxmlformats.org/officeDocument/2006/relationships/image" Target="../media/image138.png"/></Relationships>
</file>

<file path=ppt/slides/_rels/slide9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549A-1D4E-4225-9EB4-099ECB674DAC}"/>
              </a:ext>
            </a:extLst>
          </p:cNvPr>
          <p:cNvSpPr>
            <a:spLocks noGrp="1"/>
          </p:cNvSpPr>
          <p:nvPr>
            <p:ph type="title"/>
          </p:nvPr>
        </p:nvSpPr>
        <p:spPr>
          <a:xfrm>
            <a:off x="647700" y="383598"/>
            <a:ext cx="10515600" cy="1325563"/>
          </a:xfrm>
        </p:spPr>
        <p:txBody>
          <a:bodyPr>
            <a:normAutofit/>
          </a:bodyPr>
          <a:lstStyle/>
          <a:p>
            <a:pPr algn="ctr"/>
            <a:r>
              <a:rPr lang="en-US" dirty="0"/>
              <a:t>Status and Prospects for High Precision Neutron Beta-Decay Research</a:t>
            </a:r>
          </a:p>
        </p:txBody>
      </p:sp>
      <p:sp>
        <p:nvSpPr>
          <p:cNvPr id="3" name="Content Placeholder 2">
            <a:extLst>
              <a:ext uri="{FF2B5EF4-FFF2-40B4-BE49-F238E27FC236}">
                <a16:creationId xmlns:a16="http://schemas.microsoft.com/office/drawing/2014/main" id="{20F25481-B693-451B-B698-AFA339136202}"/>
              </a:ext>
            </a:extLst>
          </p:cNvPr>
          <p:cNvSpPr>
            <a:spLocks noGrp="1"/>
          </p:cNvSpPr>
          <p:nvPr>
            <p:ph idx="1"/>
          </p:nvPr>
        </p:nvSpPr>
        <p:spPr>
          <a:xfrm>
            <a:off x="4678398" y="2931788"/>
            <a:ext cx="2191327" cy="474230"/>
          </a:xfrm>
        </p:spPr>
        <p:txBody>
          <a:bodyPr>
            <a:normAutofit lnSpcReduction="10000"/>
          </a:bodyPr>
          <a:lstStyle/>
          <a:p>
            <a:pPr marL="0" indent="0">
              <a:buNone/>
            </a:pPr>
            <a:r>
              <a:rPr lang="en-US" dirty="0"/>
              <a:t>A. R. Young</a:t>
            </a:r>
          </a:p>
          <a:p>
            <a:pPr marL="0" indent="0">
              <a:buNone/>
            </a:pPr>
            <a:endParaRPr lang="en-US" dirty="0"/>
          </a:p>
        </p:txBody>
      </p:sp>
      <p:pic>
        <p:nvPicPr>
          <p:cNvPr id="4" name="Picture 3">
            <a:extLst>
              <a:ext uri="{FF2B5EF4-FFF2-40B4-BE49-F238E27FC236}">
                <a16:creationId xmlns:a16="http://schemas.microsoft.com/office/drawing/2014/main" id="{91001851-111C-4270-817D-C8C6A9581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8995" y="5693582"/>
            <a:ext cx="1004896" cy="10048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8B61E502-3BAC-4E01-AB04-6ABC9BCC7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738" y="5710324"/>
            <a:ext cx="976542" cy="971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a:extLst>
              <a:ext uri="{FF2B5EF4-FFF2-40B4-BE49-F238E27FC236}">
                <a16:creationId xmlns:a16="http://schemas.microsoft.com/office/drawing/2014/main" id="{9D4AEC87-9CD6-4C90-B415-681B3C709B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0127" y="5772896"/>
            <a:ext cx="976542" cy="8462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a:extLst>
              <a:ext uri="{FF2B5EF4-FFF2-40B4-BE49-F238E27FC236}">
                <a16:creationId xmlns:a16="http://schemas.microsoft.com/office/drawing/2014/main" id="{8CAE7130-F230-4784-A254-49B7AE60E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516" y="5834625"/>
            <a:ext cx="2030679" cy="7228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Graphic 8">
            <a:extLst>
              <a:ext uri="{FF2B5EF4-FFF2-40B4-BE49-F238E27FC236}">
                <a16:creationId xmlns:a16="http://schemas.microsoft.com/office/drawing/2014/main" id="{AC1A7F8B-1506-4B1D-A7E2-42E918C016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87043" y="6078751"/>
            <a:ext cx="2030679" cy="488558"/>
          </a:xfrm>
          <a:prstGeom prst="rect">
            <a:avLst/>
          </a:prstGeom>
        </p:spPr>
      </p:pic>
      <p:sp>
        <p:nvSpPr>
          <p:cNvPr id="10" name="TextBox 9">
            <a:extLst>
              <a:ext uri="{FF2B5EF4-FFF2-40B4-BE49-F238E27FC236}">
                <a16:creationId xmlns:a16="http://schemas.microsoft.com/office/drawing/2014/main" id="{A9E46362-E95E-4F79-8ECB-ACBD90E54856}"/>
              </a:ext>
            </a:extLst>
          </p:cNvPr>
          <p:cNvSpPr txBox="1"/>
          <p:nvPr/>
        </p:nvSpPr>
        <p:spPr>
          <a:xfrm>
            <a:off x="2606024" y="3493791"/>
            <a:ext cx="6909905" cy="369332"/>
          </a:xfrm>
          <a:prstGeom prst="rect">
            <a:avLst/>
          </a:prstGeom>
          <a:noFill/>
        </p:spPr>
        <p:txBody>
          <a:bodyPr wrap="none" rtlCol="0">
            <a:spAutoFit/>
          </a:bodyPr>
          <a:lstStyle/>
          <a:p>
            <a:r>
              <a:rPr lang="en-US" dirty="0"/>
              <a:t>North Carolina State University/Triangle Universities Nuclear Laboratory</a:t>
            </a:r>
          </a:p>
        </p:txBody>
      </p:sp>
    </p:spTree>
    <p:extLst>
      <p:ext uri="{BB962C8B-B14F-4D97-AF65-F5344CB8AC3E}">
        <p14:creationId xmlns:p14="http://schemas.microsoft.com/office/powerpoint/2010/main" val="2947160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8B0660-C35C-4E98-9065-F367911C200B}"/>
              </a:ext>
            </a:extLst>
          </p:cNvPr>
          <p:cNvPicPr>
            <a:picLocks noChangeAspect="1"/>
          </p:cNvPicPr>
          <p:nvPr/>
        </p:nvPicPr>
        <p:blipFill rotWithShape="1">
          <a:blip r:embed="rId2">
            <a:extLst>
              <a:ext uri="{28A0092B-C50C-407E-A947-70E740481C1C}">
                <a14:useLocalDpi xmlns:a14="http://schemas.microsoft.com/office/drawing/2010/main" val="0"/>
              </a:ext>
            </a:extLst>
          </a:blip>
          <a:srcRect t="12006"/>
          <a:stretch/>
        </p:blipFill>
        <p:spPr>
          <a:xfrm>
            <a:off x="1863238" y="270933"/>
            <a:ext cx="9142857" cy="6033911"/>
          </a:xfrm>
          <a:prstGeom prst="rect">
            <a:avLst/>
          </a:prstGeom>
        </p:spPr>
      </p:pic>
      <p:sp>
        <p:nvSpPr>
          <p:cNvPr id="2" name="Rectangle 1">
            <a:extLst>
              <a:ext uri="{FF2B5EF4-FFF2-40B4-BE49-F238E27FC236}">
                <a16:creationId xmlns:a16="http://schemas.microsoft.com/office/drawing/2014/main" id="{822CE2A1-57C0-436B-833B-467F3FB6A92C}"/>
              </a:ext>
            </a:extLst>
          </p:cNvPr>
          <p:cNvSpPr/>
          <p:nvPr/>
        </p:nvSpPr>
        <p:spPr>
          <a:xfrm>
            <a:off x="7416800" y="4921956"/>
            <a:ext cx="4120444" cy="1399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1135F81-2203-434B-92AC-2DEF1EBB5603}"/>
              </a:ext>
            </a:extLst>
          </p:cNvPr>
          <p:cNvSpPr/>
          <p:nvPr/>
        </p:nvSpPr>
        <p:spPr>
          <a:xfrm>
            <a:off x="1311965" y="3468756"/>
            <a:ext cx="2862470" cy="2842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CDE6BB8-31FD-447E-B7AF-39BC1CAA546B}"/>
              </a:ext>
            </a:extLst>
          </p:cNvPr>
          <p:cNvSpPr txBox="1"/>
          <p:nvPr/>
        </p:nvSpPr>
        <p:spPr>
          <a:xfrm>
            <a:off x="9177348" y="2097432"/>
            <a:ext cx="2755725" cy="707886"/>
          </a:xfrm>
          <a:prstGeom prst="rect">
            <a:avLst/>
          </a:prstGeom>
          <a:noFill/>
        </p:spPr>
        <p:txBody>
          <a:bodyPr wrap="square" rtlCol="0">
            <a:spAutoFit/>
          </a:bodyPr>
          <a:lstStyle/>
          <a:p>
            <a:pPr algn="ctr"/>
            <a:r>
              <a:rPr lang="en-US" sz="2000" b="1" dirty="0"/>
              <a:t>2 measurements </a:t>
            </a:r>
            <a:r>
              <a:rPr lang="en-US" sz="2000" dirty="0"/>
              <a:t>required for neutron</a:t>
            </a:r>
          </a:p>
        </p:txBody>
      </p:sp>
      <p:sp>
        <p:nvSpPr>
          <p:cNvPr id="5" name="TextBox 4">
            <a:extLst>
              <a:ext uri="{FF2B5EF4-FFF2-40B4-BE49-F238E27FC236}">
                <a16:creationId xmlns:a16="http://schemas.microsoft.com/office/drawing/2014/main" id="{90B4E5B7-722D-CFE3-0AF3-C3BD464E768E}"/>
              </a:ext>
            </a:extLst>
          </p:cNvPr>
          <p:cNvSpPr txBox="1"/>
          <p:nvPr/>
        </p:nvSpPr>
        <p:spPr>
          <a:xfrm>
            <a:off x="10536866" y="6283841"/>
            <a:ext cx="1056315" cy="369332"/>
          </a:xfrm>
          <a:prstGeom prst="rect">
            <a:avLst/>
          </a:prstGeom>
          <a:noFill/>
        </p:spPr>
        <p:txBody>
          <a:bodyPr wrap="none" rtlCol="0">
            <a:spAutoFit/>
          </a:bodyPr>
          <a:lstStyle/>
          <a:p>
            <a:r>
              <a:rPr lang="en-US" dirty="0"/>
              <a:t>M cover?</a:t>
            </a:r>
          </a:p>
        </p:txBody>
      </p:sp>
    </p:spTree>
    <p:extLst>
      <p:ext uri="{BB962C8B-B14F-4D97-AF65-F5344CB8AC3E}">
        <p14:creationId xmlns:p14="http://schemas.microsoft.com/office/powerpoint/2010/main" val="21477161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4FC13-D3C7-7208-DC2E-03F4074B778F}"/>
              </a:ext>
            </a:extLst>
          </p:cNvPr>
          <p:cNvSpPr>
            <a:spLocks noGrp="1"/>
          </p:cNvSpPr>
          <p:nvPr>
            <p:ph type="title"/>
          </p:nvPr>
        </p:nvSpPr>
        <p:spPr>
          <a:xfrm>
            <a:off x="2456651" y="-320158"/>
            <a:ext cx="6523701" cy="1384529"/>
          </a:xfrm>
        </p:spPr>
        <p:txBody>
          <a:bodyPr/>
          <a:lstStyle/>
          <a:p>
            <a:r>
              <a:rPr lang="en-US" dirty="0"/>
              <a:t>New Initiatives for the ESS</a:t>
            </a:r>
          </a:p>
        </p:txBody>
      </p:sp>
      <p:sp>
        <p:nvSpPr>
          <p:cNvPr id="5" name="TextBox 4">
            <a:extLst>
              <a:ext uri="{FF2B5EF4-FFF2-40B4-BE49-F238E27FC236}">
                <a16:creationId xmlns:a16="http://schemas.microsoft.com/office/drawing/2014/main" id="{BB8F0170-5431-E5B0-51E7-458B5DB3445D}"/>
              </a:ext>
            </a:extLst>
          </p:cNvPr>
          <p:cNvSpPr txBox="1"/>
          <p:nvPr/>
        </p:nvSpPr>
        <p:spPr>
          <a:xfrm>
            <a:off x="603282" y="671691"/>
            <a:ext cx="10614065" cy="5940088"/>
          </a:xfrm>
          <a:prstGeom prst="rect">
            <a:avLst/>
          </a:prstGeom>
          <a:noFill/>
        </p:spPr>
        <p:txBody>
          <a:bodyPr wrap="square" rtlCol="0">
            <a:spAutoFit/>
          </a:bodyPr>
          <a:lstStyle/>
          <a:p>
            <a:r>
              <a:rPr lang="en-US" sz="2000" dirty="0"/>
              <a:t>The brightness and intensity of the ESS make it the logical choice for some experimental studies which are under development, for example:</a:t>
            </a:r>
          </a:p>
          <a:p>
            <a:endParaRPr lang="en-US" sz="2000" dirty="0"/>
          </a:p>
          <a:p>
            <a:r>
              <a:rPr lang="en-US" sz="2000" dirty="0"/>
              <a:t>BRAND: a survey instrument designed to measure (simultaneously) 11 angular correlations (5 of which have never been measured), with sensitivity to both T-invariant and T-violating interactions. See D. </a:t>
            </a:r>
            <a:r>
              <a:rPr lang="en-US" sz="2000" dirty="0" err="1"/>
              <a:t>Rozpedzik’s</a:t>
            </a:r>
            <a:r>
              <a:rPr lang="en-US" sz="2000" dirty="0"/>
              <a:t> talk tomorrow (“Measurements of neutron decay correlations with electron tracking and electron spin determination”)</a:t>
            </a:r>
          </a:p>
          <a:p>
            <a:endParaRPr lang="en-US" sz="2000" dirty="0"/>
          </a:p>
          <a:p>
            <a:pPr marL="285750" indent="-285750">
              <a:buFont typeface="Arial" panose="020B0604020202020204" pitchFamily="34" charset="0"/>
              <a:buChar char="•"/>
            </a:pPr>
            <a:r>
              <a:rPr lang="en-US" sz="2000" dirty="0"/>
              <a:t>Given the current development of CRES methods for full beta spectrum measurement, it may be possible to implement for neutron decay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Exotic decays may also impact the global beta decay data set, such as those discussed in B. </a:t>
            </a:r>
            <a:r>
              <a:rPr lang="en-US" sz="2000" dirty="0" err="1"/>
              <a:t>Meirose’s</a:t>
            </a:r>
            <a:r>
              <a:rPr lang="en-US" sz="2000" dirty="0"/>
              <a:t> talk (“Exotic neutron decays in free neutron experiments”)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New beam lifetime methods – see for example “</a:t>
            </a:r>
            <a:r>
              <a:rPr lang="en-US" sz="2000" i="0" dirty="0">
                <a:solidFill>
                  <a:srgbClr val="253F08"/>
                </a:solidFill>
                <a:effectLst/>
                <a:latin typeface="Liberation Sans"/>
              </a:rPr>
              <a:t>Neutron Lifetime with Pulsed Cold Neutron inside Superfluid Helium,” by </a:t>
            </a:r>
            <a:r>
              <a:rPr lang="en-US" sz="2000" i="0" dirty="0" err="1">
                <a:solidFill>
                  <a:srgbClr val="253F08"/>
                </a:solidFill>
                <a:effectLst/>
                <a:latin typeface="Liberation Sans"/>
              </a:rPr>
              <a:t>Weijun</a:t>
            </a:r>
            <a:r>
              <a:rPr lang="en-US" sz="2000" i="0" dirty="0">
                <a:solidFill>
                  <a:srgbClr val="253F08"/>
                </a:solidFill>
                <a:effectLst/>
                <a:latin typeface="Liberation Sans"/>
              </a:rPr>
              <a:t> Yao</a:t>
            </a:r>
            <a:endParaRPr lang="en-US" sz="2000" dirty="0"/>
          </a:p>
          <a:p>
            <a:endParaRPr lang="en-US" sz="2000" dirty="0"/>
          </a:p>
          <a:p>
            <a:pPr marL="285750" indent="-285750">
              <a:buFont typeface="Arial" panose="020B0604020202020204" pitchFamily="34" charset="0"/>
              <a:buChar char="•"/>
            </a:pPr>
            <a:r>
              <a:rPr lang="en-US" sz="2000" dirty="0"/>
              <a:t>Bound state beta decay  (thanks to Mike Snow and Pieter Mumm for bringing this up)</a:t>
            </a:r>
          </a:p>
          <a:p>
            <a:endParaRPr lang="en-US" sz="2000" dirty="0"/>
          </a:p>
        </p:txBody>
      </p:sp>
    </p:spTree>
    <p:extLst>
      <p:ext uri="{BB962C8B-B14F-4D97-AF65-F5344CB8AC3E}">
        <p14:creationId xmlns:p14="http://schemas.microsoft.com/office/powerpoint/2010/main" val="16370466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7003D7-7D3F-41C6-B839-141EF3507CB9}"/>
              </a:ext>
            </a:extLst>
          </p:cNvPr>
          <p:cNvSpPr txBox="1"/>
          <p:nvPr/>
        </p:nvSpPr>
        <p:spPr>
          <a:xfrm>
            <a:off x="4225756" y="0"/>
            <a:ext cx="3158237" cy="830997"/>
          </a:xfrm>
          <a:prstGeom prst="rect">
            <a:avLst/>
          </a:prstGeom>
          <a:noFill/>
        </p:spPr>
        <p:txBody>
          <a:bodyPr wrap="none" rtlCol="0">
            <a:spAutoFit/>
          </a:bodyPr>
          <a:lstStyle/>
          <a:p>
            <a:r>
              <a:rPr lang="en-US" sz="4800" dirty="0"/>
              <a:t>Conclusions</a:t>
            </a:r>
          </a:p>
        </p:txBody>
      </p:sp>
      <p:sp>
        <p:nvSpPr>
          <p:cNvPr id="4" name="TextBox 3">
            <a:extLst>
              <a:ext uri="{FF2B5EF4-FFF2-40B4-BE49-F238E27FC236}">
                <a16:creationId xmlns:a16="http://schemas.microsoft.com/office/drawing/2014/main" id="{81A981CE-2089-4068-894E-97DB7460941E}"/>
              </a:ext>
            </a:extLst>
          </p:cNvPr>
          <p:cNvSpPr txBox="1"/>
          <p:nvPr/>
        </p:nvSpPr>
        <p:spPr>
          <a:xfrm>
            <a:off x="218940" y="856357"/>
            <a:ext cx="11675348" cy="6001643"/>
          </a:xfrm>
          <a:prstGeom prst="rect">
            <a:avLst/>
          </a:prstGeom>
          <a:noFill/>
        </p:spPr>
        <p:txBody>
          <a:bodyPr wrap="square" rtlCol="0">
            <a:spAutoFit/>
          </a:bodyPr>
          <a:lstStyle/>
          <a:p>
            <a:pPr marL="285750" indent="-285750">
              <a:buFont typeface="Arial" panose="020B0604020202020204" pitchFamily="34" charset="0"/>
              <a:buChar char="•"/>
            </a:pPr>
            <a:r>
              <a:rPr lang="en-US" sz="2400" dirty="0"/>
              <a:t>Motivation for high precision neutron decay measurements for BSM constraints is strong, especially from the current status of the </a:t>
            </a:r>
            <a:r>
              <a:rPr lang="en-US" sz="2400" dirty="0" err="1"/>
              <a:t>Cabibbo</a:t>
            </a:r>
            <a:r>
              <a:rPr lang="en-US" sz="2400" dirty="0"/>
              <a:t> Angle Anomaly (CAA).  Theoretical work has been critical in characterizing the current situation.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current set of experiments (under construction and ongoing) have the capability to address internal issues in the neutron beta decay data sets and achieve global values at the targets needed to confirm the observed violation of unitarity deduced from the </a:t>
            </a:r>
            <a:r>
              <a:rPr lang="en-US" sz="2400" dirty="0" err="1"/>
              <a:t>superallowed</a:t>
            </a:r>
            <a:r>
              <a:rPr lang="en-US" sz="2400" dirty="0"/>
              <a:t> data set.</a:t>
            </a:r>
          </a:p>
          <a:p>
            <a:endParaRPr lang="en-US" sz="2400" dirty="0"/>
          </a:p>
          <a:p>
            <a:pPr marL="285750" indent="-285750">
              <a:buFont typeface="Arial" panose="020B0604020202020204" pitchFamily="34" charset="0"/>
              <a:buChar char="•"/>
            </a:pPr>
            <a:r>
              <a:rPr lang="en-US" sz="2400" dirty="0"/>
              <a:t>Experiments and optimized beamlines at the ESS can be critical in pushing precisions to discovery-level for the neutron (~0.02% and below)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Note: a push to improve understanding of the theory corrections for the nuclear data set (perhaps through study of selected, low Z mirror decays, e.g. </a:t>
            </a:r>
            <a:r>
              <a:rPr lang="en-US" sz="2400"/>
              <a:t>ASGARD)) </a:t>
            </a:r>
            <a:r>
              <a:rPr lang="en-US" sz="2400" dirty="0"/>
              <a:t>improve the sensitivity in global fits such as that of Falkowski et al and interpretation of </a:t>
            </a:r>
            <a:r>
              <a:rPr lang="en-US" sz="2400" dirty="0" err="1"/>
              <a:t>superallowed</a:t>
            </a:r>
            <a:r>
              <a:rPr lang="en-US" sz="2400" dirty="0"/>
              <a:t> decays</a:t>
            </a:r>
          </a:p>
        </p:txBody>
      </p:sp>
    </p:spTree>
    <p:extLst>
      <p:ext uri="{BB962C8B-B14F-4D97-AF65-F5344CB8AC3E}">
        <p14:creationId xmlns:p14="http://schemas.microsoft.com/office/powerpoint/2010/main" val="3601030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1" name="Text Box 1">
            <a:extLst>
              <a:ext uri="{FF2B5EF4-FFF2-40B4-BE49-F238E27FC236}">
                <a16:creationId xmlns:a16="http://schemas.microsoft.com/office/drawing/2014/main" id="{391B55D0-07D2-46BE-A189-C8C96295338B}"/>
              </a:ext>
            </a:extLst>
          </p:cNvPr>
          <p:cNvSpPr txBox="1">
            <a:spLocks noChangeArrowheads="1"/>
          </p:cNvSpPr>
          <p:nvPr/>
        </p:nvSpPr>
        <p:spPr bwMode="auto">
          <a:xfrm>
            <a:off x="3673269" y="101531"/>
            <a:ext cx="1858962"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77004"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9pPr>
          </a:lstStyle>
          <a:p>
            <a:pPr eaLnBrk="1"/>
            <a:r>
              <a:rPr lang="en-US" altLang="en-US" sz="3600" dirty="0">
                <a:solidFill>
                  <a:srgbClr val="000000"/>
                </a:solidFill>
              </a:rPr>
              <a:t>Neutron Data Impact</a:t>
            </a:r>
          </a:p>
        </p:txBody>
      </p:sp>
      <p:sp>
        <p:nvSpPr>
          <p:cNvPr id="58372" name="Rectangle 2">
            <a:extLst>
              <a:ext uri="{FF2B5EF4-FFF2-40B4-BE49-F238E27FC236}">
                <a16:creationId xmlns:a16="http://schemas.microsoft.com/office/drawing/2014/main" id="{90BB97EE-EA92-4CC3-91EC-9DCD5590D588}"/>
              </a:ext>
            </a:extLst>
          </p:cNvPr>
          <p:cNvSpPr>
            <a:spLocks noGrp="1" noChangeArrowheads="1"/>
          </p:cNvSpPr>
          <p:nvPr>
            <p:ph type="body" idx="4294967295"/>
          </p:nvPr>
        </p:nvSpPr>
        <p:spPr>
          <a:xfrm>
            <a:off x="2135188" y="833438"/>
            <a:ext cx="7379202" cy="2500312"/>
          </a:xfrm>
        </p:spPr>
        <p:txBody>
          <a:bodyPr vert="horz" lIns="91440" tIns="17780" rIns="91440" bIns="45720" rtlCol="0">
            <a:normAutofit/>
          </a:bodyPr>
          <a:lstStyle/>
          <a:p>
            <a:pPr marL="431800" indent="-323850">
              <a:lnSpc>
                <a:spcPct val="93000"/>
              </a:lnSpc>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altLang="en-US" sz="2000" b="1" dirty="0">
                <a:latin typeface="Arial" panose="020B0604020202020204" pitchFamily="34" charset="0"/>
              </a:rPr>
              <a:t>Neutron decay</a:t>
            </a:r>
            <a:r>
              <a:rPr lang="en-US" altLang="en-US" sz="2000" dirty="0">
                <a:latin typeface="Arial" panose="020B0604020202020204" pitchFamily="34" charset="0"/>
              </a:rPr>
              <a:t> input important (with sub-1% precision) for</a:t>
            </a:r>
          </a:p>
          <a:p>
            <a:pPr marL="863600" lvl="1" indent="-323850">
              <a:lnSpc>
                <a:spcPct val="93000"/>
              </a:lnSpc>
              <a:buSzPct val="75000"/>
              <a:buFont typeface="Symbol" panose="05050102010706020507" pitchFamily="18"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altLang="en-US" sz="2000" dirty="0">
                <a:latin typeface="Arial" panose="020B0604020202020204" pitchFamily="34" charset="0"/>
              </a:rPr>
              <a:t>Big bang nucleosynthesis (0.1% pred. of  </a:t>
            </a:r>
            <a:r>
              <a:rPr lang="en-US" altLang="en-US" sz="2000" baseline="33000" dirty="0">
                <a:latin typeface="Arial" panose="020B0604020202020204" pitchFamily="34" charset="0"/>
              </a:rPr>
              <a:t>4</a:t>
            </a:r>
            <a:r>
              <a:rPr lang="en-US" altLang="en-US" sz="2000" dirty="0">
                <a:latin typeface="Arial" panose="020B0604020202020204" pitchFamily="34" charset="0"/>
              </a:rPr>
              <a:t>He/H !)  </a:t>
            </a:r>
          </a:p>
          <a:p>
            <a:pPr marL="863600" lvl="1" indent="-323850">
              <a:lnSpc>
                <a:spcPct val="93000"/>
              </a:lnSpc>
              <a:buSzPct val="75000"/>
              <a:buFont typeface="Symbol" panose="05050102010706020507" pitchFamily="18"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altLang="en-US" sz="2000" dirty="0">
                <a:latin typeface="Arial" panose="020B0604020202020204" pitchFamily="34" charset="0"/>
              </a:rPr>
              <a:t>Solar fusion rates</a:t>
            </a:r>
          </a:p>
          <a:p>
            <a:pPr marL="863600" lvl="1" indent="-323850">
              <a:lnSpc>
                <a:spcPct val="93000"/>
              </a:lnSpc>
              <a:buSzPct val="75000"/>
              <a:buFont typeface="Symbol" panose="05050102010706020507" pitchFamily="18"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altLang="en-US" sz="2000" dirty="0">
                <a:latin typeface="Arial" panose="020B0604020202020204" pitchFamily="34" charset="0"/>
              </a:rPr>
              <a:t>Reactor neutrino anomaly</a:t>
            </a:r>
          </a:p>
          <a:p>
            <a:pPr marL="863600" lvl="1" indent="-323850">
              <a:lnSpc>
                <a:spcPct val="93000"/>
              </a:lnSpc>
              <a:buSzPct val="75000"/>
              <a:buFont typeface="Symbol" panose="05050102010706020507" pitchFamily="18"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altLang="en-US" sz="2000" dirty="0">
                <a:latin typeface="Arial" panose="020B0604020202020204" pitchFamily="34" charset="0"/>
              </a:rPr>
              <a:t>High precision target for lattice nucleon couplings possible, e.g. at &lt; 1% level in </a:t>
            </a:r>
            <a:r>
              <a:rPr lang="en-US" altLang="en-US" sz="2000" dirty="0" err="1">
                <a:latin typeface="Arial" panose="020B0604020202020204" pitchFamily="34" charset="0"/>
              </a:rPr>
              <a:t>g</a:t>
            </a:r>
            <a:r>
              <a:rPr lang="en-US" altLang="en-US" sz="2000" baseline="-33000" dirty="0" err="1">
                <a:latin typeface="Arial" panose="020B0604020202020204" pitchFamily="34" charset="0"/>
              </a:rPr>
              <a:t>A</a:t>
            </a:r>
            <a:r>
              <a:rPr lang="en-US" altLang="en-US" sz="2000" dirty="0">
                <a:latin typeface="Arial" panose="020B0604020202020204" pitchFamily="34" charset="0"/>
              </a:rPr>
              <a:t> for some approaches</a:t>
            </a:r>
          </a:p>
        </p:txBody>
      </p:sp>
      <p:pic>
        <p:nvPicPr>
          <p:cNvPr id="10" name="Picture 2">
            <a:extLst>
              <a:ext uri="{FF2B5EF4-FFF2-40B4-BE49-F238E27FC236}">
                <a16:creationId xmlns:a16="http://schemas.microsoft.com/office/drawing/2014/main" id="{ACD33A8F-2802-447E-AD46-41DC7CA62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687" y="3098194"/>
            <a:ext cx="4107485" cy="31736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7FF422A2-D84F-4EB6-8C45-4674FD7B9D0B}"/>
              </a:ext>
            </a:extLst>
          </p:cNvPr>
          <p:cNvSpPr/>
          <p:nvPr/>
        </p:nvSpPr>
        <p:spPr>
          <a:xfrm>
            <a:off x="-218177" y="4761729"/>
            <a:ext cx="6857999" cy="954107"/>
          </a:xfrm>
          <a:prstGeom prst="rect">
            <a:avLst/>
          </a:prstGeom>
        </p:spPr>
        <p:txBody>
          <a:bodyPr wrap="square">
            <a:spAutoFit/>
          </a:bodyPr>
          <a:lstStyle/>
          <a:p>
            <a:pPr>
              <a:buSzPct val="45000"/>
            </a:pPr>
            <a:r>
              <a:rPr lang="en-US" altLang="en-US" sz="2800" dirty="0">
                <a:solidFill>
                  <a:srgbClr val="000000"/>
                </a:solidFill>
              </a:rPr>
              <a:t>    </a:t>
            </a:r>
            <a:r>
              <a:rPr lang="en-US" altLang="en-US" sz="2800" dirty="0" err="1">
                <a:solidFill>
                  <a:srgbClr val="000000"/>
                </a:solidFill>
              </a:rPr>
              <a:t>CalLat</a:t>
            </a:r>
            <a:r>
              <a:rPr lang="en-US" altLang="en-US" sz="2800" dirty="0">
                <a:solidFill>
                  <a:srgbClr val="000000"/>
                </a:solidFill>
              </a:rPr>
              <a:t>, PNDME, ETM, Mainz, PACS, RQCD </a:t>
            </a:r>
          </a:p>
          <a:p>
            <a:pPr>
              <a:buSzPct val="45000"/>
            </a:pPr>
            <a:r>
              <a:rPr lang="en-US" altLang="en-US" sz="2800" dirty="0">
                <a:solidFill>
                  <a:srgbClr val="000000"/>
                </a:solidFill>
              </a:rPr>
              <a:t>  </a:t>
            </a:r>
          </a:p>
        </p:txBody>
      </p:sp>
      <p:sp>
        <p:nvSpPr>
          <p:cNvPr id="4" name="TextBox 3">
            <a:extLst>
              <a:ext uri="{FF2B5EF4-FFF2-40B4-BE49-F238E27FC236}">
                <a16:creationId xmlns:a16="http://schemas.microsoft.com/office/drawing/2014/main" id="{6F6C7408-6D4E-411F-941B-CDB87C3433ED}"/>
              </a:ext>
            </a:extLst>
          </p:cNvPr>
          <p:cNvSpPr txBox="1"/>
          <p:nvPr/>
        </p:nvSpPr>
        <p:spPr>
          <a:xfrm>
            <a:off x="1628534" y="5475900"/>
            <a:ext cx="3504934" cy="369332"/>
          </a:xfrm>
          <a:prstGeom prst="rect">
            <a:avLst/>
          </a:prstGeom>
          <a:noFill/>
        </p:spPr>
        <p:txBody>
          <a:bodyPr wrap="none" rtlCol="0">
            <a:spAutoFit/>
          </a:bodyPr>
          <a:lstStyle/>
          <a:p>
            <a:r>
              <a:rPr lang="en-US" dirty="0"/>
              <a:t>Pushing precision envelope for QCD</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17961E9-2246-74BB-4D92-320B4ABC02CF}"/>
                  </a:ext>
                </a:extLst>
              </p:cNvPr>
              <p:cNvSpPr txBox="1"/>
              <p:nvPr/>
            </p:nvSpPr>
            <p:spPr>
              <a:xfrm>
                <a:off x="229573" y="4357158"/>
                <a:ext cx="6118085" cy="369332"/>
              </a:xfrm>
              <a:prstGeom prst="rect">
                <a:avLst/>
              </a:prstGeom>
              <a:noFill/>
            </p:spPr>
            <p:txBody>
              <a:bodyPr wrap="none" rtlCol="0">
                <a:spAutoFit/>
              </a:bodyPr>
              <a:lstStyle/>
              <a:p>
                <a:r>
                  <a:rPr lang="en-US" dirty="0"/>
                  <a:t>Sustained lattice effort for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𝐴</m:t>
                        </m:r>
                      </m:sub>
                    </m:sSub>
                  </m:oMath>
                </a14:m>
                <a:r>
                  <a:rPr lang="en-US" dirty="0"/>
                  <a:t> by many collaborations, including</a:t>
                </a:r>
              </a:p>
            </p:txBody>
          </p:sp>
        </mc:Choice>
        <mc:Fallback xmlns="">
          <p:sp>
            <p:nvSpPr>
              <p:cNvPr id="3" name="TextBox 2">
                <a:extLst>
                  <a:ext uri="{FF2B5EF4-FFF2-40B4-BE49-F238E27FC236}">
                    <a16:creationId xmlns:a16="http://schemas.microsoft.com/office/drawing/2014/main" id="{B17961E9-2246-74BB-4D92-320B4ABC02CF}"/>
                  </a:ext>
                </a:extLst>
              </p:cNvPr>
              <p:cNvSpPr txBox="1">
                <a:spLocks noRot="1" noChangeAspect="1" noMove="1" noResize="1" noEditPoints="1" noAdjustHandles="1" noChangeArrowheads="1" noChangeShapeType="1" noTextEdit="1"/>
              </p:cNvSpPr>
              <p:nvPr/>
            </p:nvSpPr>
            <p:spPr>
              <a:xfrm>
                <a:off x="229573" y="4357158"/>
                <a:ext cx="6118085" cy="369332"/>
              </a:xfrm>
              <a:prstGeom prst="rect">
                <a:avLst/>
              </a:prstGeom>
              <a:blipFill>
                <a:blip r:embed="rId4"/>
                <a:stretch>
                  <a:fillRect l="-897" t="-10000" r="-299" b="-26667"/>
                </a:stretch>
              </a:blipFill>
            </p:spPr>
            <p:txBody>
              <a:bodyPr/>
              <a:lstStyle/>
              <a:p>
                <a:r>
                  <a:rPr lang="en-US">
                    <a:noFill/>
                  </a:rPr>
                  <a:t> </a:t>
                </a:r>
              </a:p>
            </p:txBody>
          </p:sp>
        </mc:Fallback>
      </mc:AlternateContent>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AACA6F9E-4C14-4797-9A1D-369E338CC782}"/>
              </a:ext>
            </a:extLst>
          </p:cNvPr>
          <p:cNvSpPr>
            <a:spLocks noGrp="1"/>
          </p:cNvSpPr>
          <p:nvPr>
            <p:ph type="dt" sz="quarter" idx="10"/>
          </p:nvPr>
        </p:nvSpPr>
        <p:spPr/>
        <p:txBody>
          <a:bodyPr/>
          <a:lstStyle/>
          <a:p>
            <a:pPr>
              <a:defRPr/>
            </a:pPr>
            <a:r>
              <a:rPr lang="en-US" altLang="en-US" dirty="0"/>
              <a:t>11/2/21</a:t>
            </a:r>
          </a:p>
        </p:txBody>
      </p:sp>
      <p:sp>
        <p:nvSpPr>
          <p:cNvPr id="58371" name="Text Box 1">
            <a:extLst>
              <a:ext uri="{FF2B5EF4-FFF2-40B4-BE49-F238E27FC236}">
                <a16:creationId xmlns:a16="http://schemas.microsoft.com/office/drawing/2014/main" id="{391B55D0-07D2-46BE-A189-C8C96295338B}"/>
              </a:ext>
            </a:extLst>
          </p:cNvPr>
          <p:cNvSpPr txBox="1">
            <a:spLocks noChangeArrowheads="1"/>
          </p:cNvSpPr>
          <p:nvPr/>
        </p:nvSpPr>
        <p:spPr bwMode="auto">
          <a:xfrm>
            <a:off x="3792538" y="71714"/>
            <a:ext cx="1858962"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77004"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9pPr>
          </a:lstStyle>
          <a:p>
            <a:pPr eaLnBrk="1"/>
            <a:r>
              <a:rPr lang="en-US" altLang="en-US" sz="3600" dirty="0">
                <a:solidFill>
                  <a:srgbClr val="000000"/>
                </a:solidFill>
              </a:rPr>
              <a:t>Neutron Data Impact</a:t>
            </a:r>
          </a:p>
        </p:txBody>
      </p:sp>
      <p:sp>
        <p:nvSpPr>
          <p:cNvPr id="58372" name="Rectangle 2">
            <a:extLst>
              <a:ext uri="{FF2B5EF4-FFF2-40B4-BE49-F238E27FC236}">
                <a16:creationId xmlns:a16="http://schemas.microsoft.com/office/drawing/2014/main" id="{90BB97EE-EA92-4CC3-91EC-9DCD5590D588}"/>
              </a:ext>
            </a:extLst>
          </p:cNvPr>
          <p:cNvSpPr>
            <a:spLocks noGrp="1" noChangeArrowheads="1"/>
          </p:cNvSpPr>
          <p:nvPr>
            <p:ph type="body" idx="4294967295"/>
          </p:nvPr>
        </p:nvSpPr>
        <p:spPr>
          <a:xfrm>
            <a:off x="2135187" y="833438"/>
            <a:ext cx="7460225" cy="2500312"/>
          </a:xfrm>
        </p:spPr>
        <p:txBody>
          <a:bodyPr vert="horz" lIns="91440" tIns="17780" rIns="91440" bIns="45720" rtlCol="0">
            <a:normAutofit/>
          </a:bodyPr>
          <a:lstStyle/>
          <a:p>
            <a:pPr marL="431800" indent="-323850">
              <a:lnSpc>
                <a:spcPct val="93000"/>
              </a:lnSpc>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altLang="en-US" sz="2000" b="1" dirty="0">
                <a:latin typeface="Arial" panose="020B0604020202020204" pitchFamily="34" charset="0"/>
              </a:rPr>
              <a:t>Neutron decay</a:t>
            </a:r>
            <a:r>
              <a:rPr lang="en-US" altLang="en-US" sz="2000" dirty="0">
                <a:latin typeface="Arial" panose="020B0604020202020204" pitchFamily="34" charset="0"/>
              </a:rPr>
              <a:t> input important (with sub-1% precision) for</a:t>
            </a:r>
          </a:p>
          <a:p>
            <a:pPr marL="863600" lvl="1" indent="-323850">
              <a:lnSpc>
                <a:spcPct val="93000"/>
              </a:lnSpc>
              <a:buSzPct val="75000"/>
              <a:buFont typeface="Symbol" panose="05050102010706020507" pitchFamily="18"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altLang="en-US" sz="2000" dirty="0">
                <a:latin typeface="Arial" panose="020B0604020202020204" pitchFamily="34" charset="0"/>
              </a:rPr>
              <a:t>Big bang nucleosynthesis (0.1% pred. of  </a:t>
            </a:r>
            <a:r>
              <a:rPr lang="en-US" altLang="en-US" sz="2000" baseline="33000" dirty="0">
                <a:latin typeface="Arial" panose="020B0604020202020204" pitchFamily="34" charset="0"/>
              </a:rPr>
              <a:t>4</a:t>
            </a:r>
            <a:r>
              <a:rPr lang="en-US" altLang="en-US" sz="2000" dirty="0">
                <a:latin typeface="Arial" panose="020B0604020202020204" pitchFamily="34" charset="0"/>
              </a:rPr>
              <a:t>He/H !)  </a:t>
            </a:r>
          </a:p>
          <a:p>
            <a:pPr marL="863600" lvl="1" indent="-323850">
              <a:lnSpc>
                <a:spcPct val="93000"/>
              </a:lnSpc>
              <a:buSzPct val="75000"/>
              <a:buFont typeface="Symbol" panose="05050102010706020507" pitchFamily="18"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altLang="en-US" sz="2000" dirty="0">
                <a:latin typeface="Arial" panose="020B0604020202020204" pitchFamily="34" charset="0"/>
              </a:rPr>
              <a:t>Solar fusion rates</a:t>
            </a:r>
          </a:p>
          <a:p>
            <a:pPr marL="863600" lvl="1" indent="-323850">
              <a:lnSpc>
                <a:spcPct val="93000"/>
              </a:lnSpc>
              <a:buSzPct val="75000"/>
              <a:buFont typeface="Symbol" panose="05050102010706020507" pitchFamily="18"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altLang="en-US" sz="2000" dirty="0">
                <a:latin typeface="Arial" panose="020B0604020202020204" pitchFamily="34" charset="0"/>
              </a:rPr>
              <a:t>Reactor neutrino anomaly</a:t>
            </a:r>
          </a:p>
          <a:p>
            <a:pPr marL="863600" lvl="1" indent="-323850">
              <a:lnSpc>
                <a:spcPct val="93000"/>
              </a:lnSpc>
              <a:buSzPct val="75000"/>
              <a:buFont typeface="Symbol" panose="05050102010706020507" pitchFamily="18"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altLang="en-US" sz="2000" dirty="0">
                <a:latin typeface="Arial" panose="020B0604020202020204" pitchFamily="34" charset="0"/>
              </a:rPr>
              <a:t>High precision target for lattice nucleon couplings, .e.g. at &lt; 1% level in </a:t>
            </a:r>
            <a:r>
              <a:rPr lang="en-US" altLang="en-US" sz="2000" dirty="0" err="1">
                <a:latin typeface="Arial" panose="020B0604020202020204" pitchFamily="34" charset="0"/>
              </a:rPr>
              <a:t>g</a:t>
            </a:r>
            <a:r>
              <a:rPr lang="en-US" altLang="en-US" sz="2000" baseline="-33000" dirty="0" err="1">
                <a:latin typeface="Arial" panose="020B0604020202020204" pitchFamily="34" charset="0"/>
              </a:rPr>
              <a:t>A</a:t>
            </a:r>
            <a:r>
              <a:rPr lang="en-US" altLang="en-US" sz="2000" dirty="0">
                <a:latin typeface="Arial" panose="020B0604020202020204" pitchFamily="34" charset="0"/>
              </a:rPr>
              <a:t>!</a:t>
            </a:r>
          </a:p>
        </p:txBody>
      </p:sp>
      <p:sp>
        <p:nvSpPr>
          <p:cNvPr id="58373" name="Text Box 3">
            <a:extLst>
              <a:ext uri="{FF2B5EF4-FFF2-40B4-BE49-F238E27FC236}">
                <a16:creationId xmlns:a16="http://schemas.microsoft.com/office/drawing/2014/main" id="{2872B300-2C40-4E82-8837-BCD7934CAD39}"/>
              </a:ext>
            </a:extLst>
          </p:cNvPr>
          <p:cNvSpPr txBox="1">
            <a:spLocks noChangeArrowheads="1"/>
          </p:cNvSpPr>
          <p:nvPr/>
        </p:nvSpPr>
        <p:spPr bwMode="auto">
          <a:xfrm>
            <a:off x="2135188" y="2914651"/>
            <a:ext cx="9039631" cy="2500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3179" rIns="0" bIns="0"/>
          <a:lstStyle>
            <a:lvl1pPr marL="431800" indent="-323850">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1pPr>
            <a:lvl2pPr marL="863600" indent="-323850">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9pPr>
          </a:lstStyle>
          <a:p>
            <a:pPr>
              <a:lnSpc>
                <a:spcPct val="83000"/>
              </a:lnSpc>
              <a:spcBef>
                <a:spcPts val="1425"/>
              </a:spcBef>
              <a:buSzPct val="45000"/>
            </a:pPr>
            <a:endParaRPr lang="en-US" altLang="en-US" sz="2000" b="1" dirty="0">
              <a:solidFill>
                <a:srgbClr val="000000"/>
              </a:solidFill>
              <a:latin typeface="Calibri" panose="020F0502020204030204" pitchFamily="34" charset="0"/>
            </a:endParaRPr>
          </a:p>
          <a:p>
            <a:pPr>
              <a:spcBef>
                <a:spcPts val="1425"/>
              </a:spcBef>
              <a:buSzPct val="45000"/>
              <a:buFont typeface="Wingdings" panose="05000000000000000000" pitchFamily="2" charset="2"/>
              <a:buChar char=""/>
            </a:pPr>
            <a:r>
              <a:rPr lang="en-US" altLang="en-US" sz="2000" b="1" dirty="0">
                <a:solidFill>
                  <a:srgbClr val="000000"/>
                </a:solidFill>
              </a:rPr>
              <a:t>New Physics</a:t>
            </a:r>
            <a:r>
              <a:rPr lang="en-US" altLang="en-US" sz="2000" dirty="0">
                <a:solidFill>
                  <a:srgbClr val="000000"/>
                </a:solidFill>
              </a:rPr>
              <a:t> Constraints </a:t>
            </a:r>
          </a:p>
          <a:p>
            <a:pPr lvl="1">
              <a:spcBef>
                <a:spcPts val="1138"/>
              </a:spcBef>
              <a:buSzPct val="75000"/>
              <a:buFont typeface="Symbol" panose="05050102010706020507" pitchFamily="18" charset="2"/>
              <a:buChar char=""/>
            </a:pPr>
            <a:r>
              <a:rPr lang="en-US" altLang="en-US" sz="2000" dirty="0">
                <a:solidFill>
                  <a:srgbClr val="FF0000"/>
                </a:solidFill>
              </a:rPr>
              <a:t>Input for CKM unitarity test: ~3</a:t>
            </a:r>
            <a:r>
              <a:rPr lang="el-GR" altLang="en-US" sz="2000" dirty="0">
                <a:solidFill>
                  <a:srgbClr val="FF0000"/>
                </a:solidFill>
              </a:rPr>
              <a:t>σ</a:t>
            </a:r>
            <a:r>
              <a:rPr lang="en-US" altLang="en-US" sz="2000" dirty="0">
                <a:solidFill>
                  <a:srgbClr val="FF0000"/>
                </a:solidFill>
              </a:rPr>
              <a:t> discrepancy when using the most precise data for </a:t>
            </a:r>
            <a:r>
              <a:rPr lang="en-US" altLang="en-US" sz="2000" dirty="0" err="1">
                <a:solidFill>
                  <a:srgbClr val="FF0000"/>
                </a:solidFill>
              </a:rPr>
              <a:t>V</a:t>
            </a:r>
            <a:r>
              <a:rPr lang="en-US" altLang="en-US" sz="2000" baseline="-25000" dirty="0" err="1">
                <a:solidFill>
                  <a:srgbClr val="FF0000"/>
                </a:solidFill>
              </a:rPr>
              <a:t>ud</a:t>
            </a:r>
            <a:r>
              <a:rPr lang="en-US" altLang="en-US" sz="2000" dirty="0">
                <a:solidFill>
                  <a:srgbClr val="FF0000"/>
                </a:solidFill>
              </a:rPr>
              <a:t> (from </a:t>
            </a:r>
            <a:r>
              <a:rPr lang="en-US" altLang="en-US" sz="2000" dirty="0" err="1">
                <a:solidFill>
                  <a:srgbClr val="FF0000"/>
                </a:solidFill>
              </a:rPr>
              <a:t>superallowed</a:t>
            </a:r>
            <a:r>
              <a:rPr lang="en-US" altLang="en-US" sz="2000" dirty="0">
                <a:solidFill>
                  <a:srgbClr val="FF0000"/>
                </a:solidFill>
              </a:rPr>
              <a:t> nuclear decays)</a:t>
            </a:r>
          </a:p>
          <a:p>
            <a:pPr lvl="1">
              <a:spcBef>
                <a:spcPts val="1138"/>
              </a:spcBef>
              <a:buSzPct val="75000"/>
              <a:buFont typeface="Symbol" panose="05050102010706020507" pitchFamily="18" charset="2"/>
              <a:buChar char=""/>
            </a:pPr>
            <a:r>
              <a:rPr lang="en-US" altLang="en-US" sz="2000" dirty="0">
                <a:solidFill>
                  <a:srgbClr val="FF0000"/>
                </a:solidFill>
              </a:rPr>
              <a:t>Direct test for BSM Axial couplings (combine unitarity with lattice)</a:t>
            </a:r>
          </a:p>
          <a:p>
            <a:pPr lvl="1">
              <a:spcBef>
                <a:spcPts val="1138"/>
              </a:spcBef>
              <a:buSzPct val="75000"/>
              <a:buFont typeface="Symbol" panose="05050102010706020507" pitchFamily="18" charset="2"/>
              <a:buChar char=""/>
            </a:pPr>
            <a:r>
              <a:rPr lang="en-US" altLang="en-US" sz="2000" dirty="0">
                <a:solidFill>
                  <a:srgbClr val="000000"/>
                </a:solidFill>
              </a:rPr>
              <a:t>Model independent constraints on exotic (S,T) interactions</a:t>
            </a:r>
          </a:p>
          <a:p>
            <a:pPr lvl="1">
              <a:spcBef>
                <a:spcPts val="1138"/>
              </a:spcBef>
              <a:buSzPct val="75000"/>
              <a:buFont typeface="Symbol" panose="05050102010706020507" pitchFamily="18" charset="2"/>
              <a:buChar char=""/>
            </a:pPr>
            <a:r>
              <a:rPr lang="en-US" altLang="en-US" sz="2000" dirty="0">
                <a:solidFill>
                  <a:srgbClr val="000000"/>
                </a:solidFill>
              </a:rPr>
              <a:t>Variety of models (hadronic right-handed currents, leptoquarks, vectorlike quarks, charged Higgs…)</a:t>
            </a:r>
          </a:p>
        </p:txBody>
      </p:sp>
    </p:spTree>
    <p:extLst>
      <p:ext uri="{BB962C8B-B14F-4D97-AF65-F5344CB8AC3E}">
        <p14:creationId xmlns:p14="http://schemas.microsoft.com/office/powerpoint/2010/main" val="9137812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1">
            <a:extLst>
              <a:ext uri="{FF2B5EF4-FFF2-40B4-BE49-F238E27FC236}">
                <a16:creationId xmlns:a16="http://schemas.microsoft.com/office/drawing/2014/main" id="{40CD8A5C-3E43-426A-A604-5817B0CC0297}"/>
              </a:ext>
            </a:extLst>
          </p:cNvPr>
          <p:cNvSpPr>
            <a:spLocks noGrp="1" noChangeArrowheads="1"/>
          </p:cNvSpPr>
          <p:nvPr>
            <p:ph type="title" idx="4294967295"/>
          </p:nvPr>
        </p:nvSpPr>
        <p:spPr>
          <a:xfrm>
            <a:off x="2212976" y="-252413"/>
            <a:ext cx="7635875" cy="1512888"/>
          </a:xfrm>
        </p:spPr>
        <p:txBody>
          <a:bodyPr vert="horz" lIns="0" tIns="35560" rIns="0" bIns="0" rtlCol="0" anchor="ctr">
            <a:normAutofit/>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altLang="en-US" sz="4000"/>
              <a:t>EFT Model Independent Analysis</a:t>
            </a:r>
          </a:p>
        </p:txBody>
      </p:sp>
      <p:pic>
        <p:nvPicPr>
          <p:cNvPr id="62467" name="Picture 2">
            <a:extLst>
              <a:ext uri="{FF2B5EF4-FFF2-40B4-BE49-F238E27FC236}">
                <a16:creationId xmlns:a16="http://schemas.microsoft.com/office/drawing/2014/main" id="{E33F7FEE-C1D0-4D1A-823D-DB0676878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914" y="1150939"/>
            <a:ext cx="8345487" cy="2701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68" name="Text Box 3">
            <a:extLst>
              <a:ext uri="{FF2B5EF4-FFF2-40B4-BE49-F238E27FC236}">
                <a16:creationId xmlns:a16="http://schemas.microsoft.com/office/drawing/2014/main" id="{11E1CD69-97A0-42F6-A95A-D7D12A6D8096}"/>
              </a:ext>
            </a:extLst>
          </p:cNvPr>
          <p:cNvSpPr txBox="1">
            <a:spLocks noChangeArrowheads="1"/>
          </p:cNvSpPr>
          <p:nvPr/>
        </p:nvSpPr>
        <p:spPr bwMode="auto">
          <a:xfrm>
            <a:off x="2532063" y="900113"/>
            <a:ext cx="2533650" cy="61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9224"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9pPr>
          </a:lstStyle>
          <a:p>
            <a:pPr eaLnBrk="1"/>
            <a:r>
              <a:rPr lang="en-US" altLang="en-US" sz="1600">
                <a:solidFill>
                  <a:srgbClr val="000000"/>
                </a:solidFill>
              </a:rPr>
              <a:t>At high energy, direct W production possible</a:t>
            </a:r>
          </a:p>
        </p:txBody>
      </p:sp>
      <p:sp>
        <p:nvSpPr>
          <p:cNvPr id="62469" name="Text Box 4">
            <a:extLst>
              <a:ext uri="{FF2B5EF4-FFF2-40B4-BE49-F238E27FC236}">
                <a16:creationId xmlns:a16="http://schemas.microsoft.com/office/drawing/2014/main" id="{489F50BA-F47D-4F2C-AD29-A97D566298EE}"/>
              </a:ext>
            </a:extLst>
          </p:cNvPr>
          <p:cNvSpPr txBox="1">
            <a:spLocks noChangeArrowheads="1"/>
          </p:cNvSpPr>
          <p:nvPr/>
        </p:nvSpPr>
        <p:spPr bwMode="auto">
          <a:xfrm>
            <a:off x="5324475" y="844550"/>
            <a:ext cx="2400300" cy="85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9224"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9pPr>
          </a:lstStyle>
          <a:p>
            <a:pPr eaLnBrk="1"/>
            <a:r>
              <a:rPr lang="en-US" altLang="en-US" sz="1600">
                <a:solidFill>
                  <a:srgbClr val="000000"/>
                </a:solidFill>
              </a:rPr>
              <a:t>Assume below prod scale for new physics</a:t>
            </a:r>
          </a:p>
        </p:txBody>
      </p:sp>
      <p:sp>
        <p:nvSpPr>
          <p:cNvPr id="62470" name="Text Box 5">
            <a:extLst>
              <a:ext uri="{FF2B5EF4-FFF2-40B4-BE49-F238E27FC236}">
                <a16:creationId xmlns:a16="http://schemas.microsoft.com/office/drawing/2014/main" id="{1649A5B4-9249-404B-86AF-36EEB0C5A1BC}"/>
              </a:ext>
            </a:extLst>
          </p:cNvPr>
          <p:cNvSpPr txBox="1">
            <a:spLocks noChangeArrowheads="1"/>
          </p:cNvSpPr>
          <p:nvPr/>
        </p:nvSpPr>
        <p:spPr bwMode="auto">
          <a:xfrm>
            <a:off x="5324476" y="3844926"/>
            <a:ext cx="2390775" cy="722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9224"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9pPr>
          </a:lstStyle>
          <a:p>
            <a:pPr eaLnBrk="1"/>
            <a:r>
              <a:rPr lang="en-US" altLang="en-US" sz="1600">
                <a:solidFill>
                  <a:srgbClr val="000000"/>
                </a:solidFill>
              </a:rPr>
              <a:t>Contact interaction</a:t>
            </a:r>
          </a:p>
          <a:p>
            <a:pPr eaLnBrk="1"/>
            <a:r>
              <a:rPr lang="en-US" altLang="en-US" sz="1600">
                <a:solidFill>
                  <a:srgbClr val="000000"/>
                </a:solidFill>
              </a:rPr>
              <a:t>Similar to G</a:t>
            </a:r>
            <a:r>
              <a:rPr lang="en-US" altLang="en-US" baseline="-33000">
                <a:solidFill>
                  <a:srgbClr val="000000"/>
                </a:solidFill>
              </a:rPr>
              <a:t>F</a:t>
            </a:r>
            <a:r>
              <a:rPr lang="en-US" altLang="en-US" sz="1600">
                <a:solidFill>
                  <a:srgbClr val="000000"/>
                </a:solidFill>
              </a:rPr>
              <a:t> at low E</a:t>
            </a:r>
          </a:p>
        </p:txBody>
      </p:sp>
      <p:sp>
        <p:nvSpPr>
          <p:cNvPr id="62471" name="Text Box 6">
            <a:extLst>
              <a:ext uri="{FF2B5EF4-FFF2-40B4-BE49-F238E27FC236}">
                <a16:creationId xmlns:a16="http://schemas.microsoft.com/office/drawing/2014/main" id="{EF07408A-1E21-4E5A-AE30-D10C29DF5775}"/>
              </a:ext>
            </a:extLst>
          </p:cNvPr>
          <p:cNvSpPr txBox="1">
            <a:spLocks noChangeArrowheads="1"/>
          </p:cNvSpPr>
          <p:nvPr/>
        </p:nvSpPr>
        <p:spPr bwMode="auto">
          <a:xfrm>
            <a:off x="8058150" y="3805238"/>
            <a:ext cx="2400300" cy="61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9224"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9pPr>
          </a:lstStyle>
          <a:p>
            <a:pPr eaLnBrk="1"/>
            <a:r>
              <a:rPr lang="en-US" altLang="en-US" sz="1600">
                <a:solidFill>
                  <a:srgbClr val="000000"/>
                </a:solidFill>
              </a:rPr>
              <a:t>Build in appropriate helicity dependence</a:t>
            </a:r>
          </a:p>
        </p:txBody>
      </p:sp>
      <p:sp>
        <p:nvSpPr>
          <p:cNvPr id="62472" name="Text Box 7">
            <a:extLst>
              <a:ext uri="{FF2B5EF4-FFF2-40B4-BE49-F238E27FC236}">
                <a16:creationId xmlns:a16="http://schemas.microsoft.com/office/drawing/2014/main" id="{F9494C82-E51C-437A-BBE3-6766FCEC2B87}"/>
              </a:ext>
            </a:extLst>
          </p:cNvPr>
          <p:cNvSpPr txBox="1">
            <a:spLocks noChangeArrowheads="1"/>
          </p:cNvSpPr>
          <p:nvPr/>
        </p:nvSpPr>
        <p:spPr bwMode="auto">
          <a:xfrm>
            <a:off x="2924176" y="3856039"/>
            <a:ext cx="1520825"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9224"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9pPr>
          </a:lstStyle>
          <a:p>
            <a:pPr eaLnBrk="1"/>
            <a:r>
              <a:rPr lang="en-US" altLang="en-US" sz="1600">
                <a:solidFill>
                  <a:srgbClr val="000000"/>
                </a:solidFill>
              </a:rPr>
              <a:t>V = 170 GeV</a:t>
            </a:r>
          </a:p>
        </p:txBody>
      </p:sp>
      <p:sp>
        <p:nvSpPr>
          <p:cNvPr id="62473" name="Text Box 8">
            <a:extLst>
              <a:ext uri="{FF2B5EF4-FFF2-40B4-BE49-F238E27FC236}">
                <a16:creationId xmlns:a16="http://schemas.microsoft.com/office/drawing/2014/main" id="{47CFF6CC-0622-4C04-A6C7-AD5CC9E7E082}"/>
              </a:ext>
            </a:extLst>
          </p:cNvPr>
          <p:cNvSpPr txBox="1">
            <a:spLocks noChangeArrowheads="1"/>
          </p:cNvSpPr>
          <p:nvPr/>
        </p:nvSpPr>
        <p:spPr bwMode="auto">
          <a:xfrm>
            <a:off x="8974139" y="855664"/>
            <a:ext cx="1793875"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9224"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9pPr>
          </a:lstStyle>
          <a:p>
            <a:pPr eaLnBrk="1"/>
            <a:r>
              <a:rPr lang="en-US" altLang="en-US" sz="1600">
                <a:solidFill>
                  <a:srgbClr val="000000"/>
                </a:solidFill>
              </a:rPr>
              <a:t>Cirigliano, 2013</a:t>
            </a:r>
          </a:p>
        </p:txBody>
      </p:sp>
      <p:sp>
        <p:nvSpPr>
          <p:cNvPr id="62474" name="Text Box 9">
            <a:extLst>
              <a:ext uri="{FF2B5EF4-FFF2-40B4-BE49-F238E27FC236}">
                <a16:creationId xmlns:a16="http://schemas.microsoft.com/office/drawing/2014/main" id="{F5C25965-4C6C-46FE-A751-E194E3CE5932}"/>
              </a:ext>
            </a:extLst>
          </p:cNvPr>
          <p:cNvSpPr txBox="1">
            <a:spLocks noChangeArrowheads="1"/>
          </p:cNvSpPr>
          <p:nvPr/>
        </p:nvSpPr>
        <p:spPr bwMode="auto">
          <a:xfrm>
            <a:off x="7642226" y="3979863"/>
            <a:ext cx="31432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9224" rIns="90000" bIns="45000"/>
          <a:lstStyle/>
          <a:p>
            <a:pPr eaLnBrk="1">
              <a:lnSpc>
                <a:spcPct val="93000"/>
              </a:lnSpc>
              <a:buClr>
                <a:srgbClr val="000000"/>
              </a:buClr>
              <a:buSzPct val="100000"/>
              <a:buFont typeface="Times New Roman" panose="02020603050405020304" pitchFamily="18" charset="0"/>
              <a:buNone/>
            </a:pPr>
            <a:r>
              <a:rPr lang="en-US" altLang="en-US" sz="1600">
                <a:solidFill>
                  <a:srgbClr val="000000"/>
                </a:solidFill>
              </a:rPr>
              <a:t>+</a:t>
            </a:r>
          </a:p>
        </p:txBody>
      </p:sp>
      <p:sp>
        <p:nvSpPr>
          <p:cNvPr id="62475" name="Text Box 10">
            <a:extLst>
              <a:ext uri="{FF2B5EF4-FFF2-40B4-BE49-F238E27FC236}">
                <a16:creationId xmlns:a16="http://schemas.microsoft.com/office/drawing/2014/main" id="{641A9FD5-03E0-43A1-A5C0-2D2E402F4B6D}"/>
              </a:ext>
            </a:extLst>
          </p:cNvPr>
          <p:cNvSpPr txBox="1">
            <a:spLocks noChangeArrowheads="1"/>
          </p:cNvSpPr>
          <p:nvPr/>
        </p:nvSpPr>
        <p:spPr bwMode="auto">
          <a:xfrm>
            <a:off x="2228851" y="4491039"/>
            <a:ext cx="8202613" cy="113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4558"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9pPr>
          </a:lstStyle>
          <a:p>
            <a:pPr algn="ctr" eaLnBrk="1"/>
            <a:r>
              <a:rPr lang="en-US" altLang="en-US" sz="2200">
                <a:solidFill>
                  <a:srgbClr val="000000"/>
                </a:solidFill>
              </a:rPr>
              <a:t>Permits “broad-band” comparison between sensitivity of high energy probes and beta decay</a:t>
            </a:r>
          </a:p>
        </p:txBody>
      </p:sp>
      <p:sp>
        <p:nvSpPr>
          <p:cNvPr id="62476" name="Text Box 11">
            <a:extLst>
              <a:ext uri="{FF2B5EF4-FFF2-40B4-BE49-F238E27FC236}">
                <a16:creationId xmlns:a16="http://schemas.microsoft.com/office/drawing/2014/main" id="{FDF3876A-17C2-4F92-AB54-2682DA42525C}"/>
              </a:ext>
            </a:extLst>
          </p:cNvPr>
          <p:cNvSpPr txBox="1">
            <a:spLocks noChangeArrowheads="1"/>
          </p:cNvSpPr>
          <p:nvPr/>
        </p:nvSpPr>
        <p:spPr bwMode="auto">
          <a:xfrm>
            <a:off x="1695450" y="5515801"/>
            <a:ext cx="8693150" cy="73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2780"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chemeClr val="tx1"/>
                </a:solidFill>
                <a:latin typeface="Arial" panose="020B0604020202020204" pitchFamily="34" charset="0"/>
                <a:cs typeface="Noto Sans CJK SC Regular" charset="0"/>
              </a:defRPr>
            </a:lvl9pPr>
          </a:lstStyle>
          <a:p>
            <a:pPr eaLnBrk="1"/>
            <a:r>
              <a:rPr lang="en-US" altLang="en-US" sz="2000" dirty="0">
                <a:solidFill>
                  <a:srgbClr val="000000"/>
                </a:solidFill>
              </a:rPr>
              <a:t>Examples: Unitarity constraint (need </a:t>
            </a:r>
            <a:r>
              <a:rPr lang="en-US" altLang="en-US" sz="2000" dirty="0" err="1">
                <a:solidFill>
                  <a:srgbClr val="000000"/>
                </a:solidFill>
              </a:rPr>
              <a:t>V</a:t>
            </a:r>
            <a:r>
              <a:rPr lang="en-US" altLang="en-US" sz="2000" baseline="-33000" dirty="0" err="1">
                <a:solidFill>
                  <a:srgbClr val="000000"/>
                </a:solidFill>
              </a:rPr>
              <a:t>ud</a:t>
            </a:r>
            <a:r>
              <a:rPr lang="en-US" altLang="en-US" sz="2000" dirty="0">
                <a:solidFill>
                  <a:srgbClr val="000000"/>
                </a:solidFill>
              </a:rPr>
              <a:t>)  </a:t>
            </a:r>
            <a:r>
              <a:rPr lang="en-US" altLang="en-US" sz="2000" dirty="0">
                <a:solidFill>
                  <a:srgbClr val="000000"/>
                </a:solidFill>
                <a:cs typeface="Arial" panose="020B0604020202020204" pitchFamily="34" charset="0"/>
              </a:rPr>
              <a:t>Λ &gt; 11 </a:t>
            </a:r>
            <a:r>
              <a:rPr lang="en-US" altLang="en-US" sz="2000" dirty="0" err="1">
                <a:solidFill>
                  <a:srgbClr val="000000"/>
                </a:solidFill>
                <a:cs typeface="Arial" panose="020B0604020202020204" pitchFamily="34" charset="0"/>
              </a:rPr>
              <a:t>TeV</a:t>
            </a:r>
            <a:r>
              <a:rPr lang="en-US" altLang="en-US" sz="2000" dirty="0">
                <a:solidFill>
                  <a:srgbClr val="000000"/>
                </a:solidFill>
                <a:cs typeface="Arial" panose="020B0604020202020204" pitchFamily="34" charset="0"/>
              </a:rPr>
              <a:t>  for (V,A) from β decay</a:t>
            </a:r>
          </a:p>
          <a:p>
            <a:pPr eaLnBrk="1"/>
            <a:r>
              <a:rPr lang="en-US" altLang="en-US" sz="2000" dirty="0">
                <a:solidFill>
                  <a:srgbClr val="000000"/>
                </a:solidFill>
                <a:cs typeface="Arial" panose="020B0604020202020204" pitchFamily="34" charset="0"/>
              </a:rPr>
              <a:t>                                                                  </a:t>
            </a:r>
            <a:r>
              <a:rPr lang="en-US" altLang="en-US" sz="2000" dirty="0">
                <a:solidFill>
                  <a:srgbClr val="000000"/>
                </a:solidFill>
              </a:rPr>
              <a:t> </a:t>
            </a:r>
            <a:r>
              <a:rPr lang="en-US" altLang="en-US" sz="2000" dirty="0">
                <a:solidFill>
                  <a:srgbClr val="000000"/>
                </a:solidFill>
                <a:cs typeface="Arial" panose="020B0604020202020204" pitchFamily="34" charset="0"/>
              </a:rPr>
              <a:t>Λ &gt; 7 </a:t>
            </a:r>
            <a:r>
              <a:rPr lang="en-US" altLang="en-US" sz="2000" dirty="0" err="1">
                <a:solidFill>
                  <a:srgbClr val="000000"/>
                </a:solidFill>
                <a:cs typeface="Arial" panose="020B0604020202020204" pitchFamily="34" charset="0"/>
              </a:rPr>
              <a:t>TeV</a:t>
            </a:r>
            <a:r>
              <a:rPr lang="en-US" altLang="en-US" sz="2000" dirty="0">
                <a:solidFill>
                  <a:srgbClr val="000000"/>
                </a:solidFill>
                <a:cs typeface="Arial" panose="020B0604020202020204" pitchFamily="34" charset="0"/>
              </a:rPr>
              <a:t> ultimately from LHC</a:t>
            </a:r>
          </a:p>
        </p:txBody>
      </p:sp>
      <p:sp>
        <p:nvSpPr>
          <p:cNvPr id="2" name="Rectangle 1">
            <a:extLst>
              <a:ext uri="{FF2B5EF4-FFF2-40B4-BE49-F238E27FC236}">
                <a16:creationId xmlns:a16="http://schemas.microsoft.com/office/drawing/2014/main" id="{A63D8734-A945-4EFE-9691-7CD407368C18}"/>
              </a:ext>
            </a:extLst>
          </p:cNvPr>
          <p:cNvSpPr/>
          <p:nvPr/>
        </p:nvSpPr>
        <p:spPr>
          <a:xfrm>
            <a:off x="6441051" y="5514879"/>
            <a:ext cx="3961837" cy="3184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10DBE1-0BAA-4AB2-8BAF-B2AFE5368C1E}"/>
              </a:ext>
            </a:extLst>
          </p:cNvPr>
          <p:cNvSpPr txBox="1"/>
          <p:nvPr/>
        </p:nvSpPr>
        <p:spPr>
          <a:xfrm>
            <a:off x="10561895" y="5500481"/>
            <a:ext cx="695127" cy="369332"/>
          </a:xfrm>
          <a:prstGeom prst="rect">
            <a:avLst/>
          </a:prstGeom>
          <a:noFill/>
        </p:spPr>
        <p:txBody>
          <a:bodyPr wrap="none" rtlCol="0">
            <a:spAutoFit/>
          </a:bodyPr>
          <a:lstStyle/>
          <a:p>
            <a:r>
              <a:rPr lang="en-US" dirty="0"/>
              <a:t>Now!</a:t>
            </a:r>
          </a:p>
        </p:txBody>
      </p:sp>
      <p:sp>
        <p:nvSpPr>
          <p:cNvPr id="4" name="Arrow: Right 3">
            <a:extLst>
              <a:ext uri="{FF2B5EF4-FFF2-40B4-BE49-F238E27FC236}">
                <a16:creationId xmlns:a16="http://schemas.microsoft.com/office/drawing/2014/main" id="{5E3A706A-2CA8-4397-9663-3946AE5B123B}"/>
              </a:ext>
            </a:extLst>
          </p:cNvPr>
          <p:cNvSpPr/>
          <p:nvPr/>
        </p:nvSpPr>
        <p:spPr>
          <a:xfrm>
            <a:off x="1300162" y="4257676"/>
            <a:ext cx="871538" cy="614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4E97EE-D3B3-6704-231A-54E3F8DDB341}"/>
              </a:ext>
            </a:extLst>
          </p:cNvPr>
          <p:cNvSpPr txBox="1"/>
          <p:nvPr/>
        </p:nvSpPr>
        <p:spPr>
          <a:xfrm>
            <a:off x="10536866" y="6283841"/>
            <a:ext cx="1056315" cy="369332"/>
          </a:xfrm>
          <a:prstGeom prst="rect">
            <a:avLst/>
          </a:prstGeom>
          <a:noFill/>
        </p:spPr>
        <p:txBody>
          <a:bodyPr wrap="none" rtlCol="0">
            <a:spAutoFit/>
          </a:bodyPr>
          <a:lstStyle/>
          <a:p>
            <a:r>
              <a:rPr lang="en-US" dirty="0"/>
              <a:t>M cover?</a:t>
            </a:r>
          </a:p>
        </p:txBody>
      </p:sp>
    </p:spTree>
    <p:extLst>
      <p:ext uri="{BB962C8B-B14F-4D97-AF65-F5344CB8AC3E}">
        <p14:creationId xmlns:p14="http://schemas.microsoft.com/office/powerpoint/2010/main" val="39102408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C4E6C-865B-425E-943E-BBB96C9BCACA}"/>
              </a:ext>
            </a:extLst>
          </p:cNvPr>
          <p:cNvSpPr>
            <a:spLocks noGrp="1"/>
          </p:cNvSpPr>
          <p:nvPr>
            <p:ph type="title"/>
          </p:nvPr>
        </p:nvSpPr>
        <p:spPr>
          <a:xfrm>
            <a:off x="512523" y="365125"/>
            <a:ext cx="10515600" cy="1325563"/>
          </a:xfrm>
        </p:spPr>
        <p:txBody>
          <a:bodyPr/>
          <a:lstStyle/>
          <a:p>
            <a:pPr algn="ctr"/>
            <a:r>
              <a:rPr lang="en-US" dirty="0"/>
              <a:t>Unitarity Tests</a:t>
            </a:r>
          </a:p>
        </p:txBody>
      </p:sp>
      <p:pic>
        <p:nvPicPr>
          <p:cNvPr id="5" name="Picture 4">
            <a:extLst>
              <a:ext uri="{FF2B5EF4-FFF2-40B4-BE49-F238E27FC236}">
                <a16:creationId xmlns:a16="http://schemas.microsoft.com/office/drawing/2014/main" id="{C9D6A996-42DF-4CBC-B354-383C2243A1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621" y="1803462"/>
            <a:ext cx="6884987" cy="1655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5">
            <a:extLst>
              <a:ext uri="{FF2B5EF4-FFF2-40B4-BE49-F238E27FC236}">
                <a16:creationId xmlns:a16="http://schemas.microsoft.com/office/drawing/2014/main" id="{20E2189E-B611-4FF9-9882-17825B8F91C8}"/>
              </a:ext>
            </a:extLst>
          </p:cNvPr>
          <p:cNvSpPr txBox="1">
            <a:spLocks noChangeArrowheads="1"/>
          </p:cNvSpPr>
          <p:nvPr/>
        </p:nvSpPr>
        <p:spPr bwMode="auto">
          <a:xfrm>
            <a:off x="1808889" y="2038324"/>
            <a:ext cx="1749425" cy="858837"/>
          </a:xfrm>
          <a:prstGeom prst="rect">
            <a:avLst/>
          </a:prstGeom>
          <a:solidFill>
            <a:srgbClr val="FFFF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1002"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9pPr>
          </a:lstStyle>
          <a:p>
            <a:pPr eaLnBrk="1"/>
            <a:r>
              <a:rPr lang="en-US" altLang="en-US" dirty="0">
                <a:solidFill>
                  <a:srgbClr val="000000"/>
                </a:solidFill>
              </a:rPr>
              <a:t>In SM, u quark must couple to either d, s or b!</a:t>
            </a:r>
          </a:p>
        </p:txBody>
      </p:sp>
      <p:sp>
        <p:nvSpPr>
          <p:cNvPr id="7" name="TextBox 6">
            <a:extLst>
              <a:ext uri="{FF2B5EF4-FFF2-40B4-BE49-F238E27FC236}">
                <a16:creationId xmlns:a16="http://schemas.microsoft.com/office/drawing/2014/main" id="{7BDC3553-980B-407A-9C2D-ADF380383C51}"/>
              </a:ext>
            </a:extLst>
          </p:cNvPr>
          <p:cNvSpPr txBox="1"/>
          <p:nvPr/>
        </p:nvSpPr>
        <p:spPr>
          <a:xfrm>
            <a:off x="263046" y="4096011"/>
            <a:ext cx="11822339" cy="830997"/>
          </a:xfrm>
          <a:prstGeom prst="rect">
            <a:avLst/>
          </a:prstGeom>
          <a:noFill/>
        </p:spPr>
        <p:txBody>
          <a:bodyPr wrap="none" rtlCol="0">
            <a:spAutoFit/>
          </a:bodyPr>
          <a:lstStyle/>
          <a:p>
            <a:r>
              <a:rPr lang="en-US" sz="2400" dirty="0"/>
              <a:t>High precision value for </a:t>
            </a:r>
            <a:r>
              <a:rPr lang="en-US" sz="2400" dirty="0" err="1"/>
              <a:t>V</a:t>
            </a:r>
            <a:r>
              <a:rPr lang="en-US" sz="2400" baseline="-25000" dirty="0" err="1"/>
              <a:t>ud</a:t>
            </a:r>
            <a:r>
              <a:rPr lang="en-US" sz="2400" dirty="0"/>
              <a:t> required!  -- </a:t>
            </a:r>
            <a:r>
              <a:rPr lang="en-US" sz="2400" b="1" dirty="0">
                <a:solidFill>
                  <a:srgbClr val="FF0000"/>
                </a:solidFill>
              </a:rPr>
              <a:t>LHC can not provide</a:t>
            </a:r>
            <a:r>
              <a:rPr lang="en-US" sz="2400" dirty="0">
                <a:solidFill>
                  <a:srgbClr val="FF0000"/>
                </a:solidFill>
              </a:rPr>
              <a:t>!</a:t>
            </a:r>
            <a:r>
              <a:rPr lang="en-US" sz="2400" dirty="0"/>
              <a:t>  SM “backgrounds” too large </a:t>
            </a:r>
          </a:p>
          <a:p>
            <a:r>
              <a:rPr lang="en-US" sz="2400" dirty="0"/>
              <a:t>                                                                                                                    (precision limited to ~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38D8380-2412-4A73-930D-06E7514194AD}"/>
                  </a:ext>
                </a:extLst>
              </p:cNvPr>
              <p:cNvSpPr txBox="1"/>
              <p:nvPr/>
            </p:nvSpPr>
            <p:spPr>
              <a:xfrm>
                <a:off x="3707703" y="6125320"/>
                <a:ext cx="159550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d>
                            <m:dPr>
                              <m:begChr m:val="|"/>
                              <m:endChr m:val="|"/>
                              <m:ctrlPr>
                                <a:rPr lang="en-US" sz="2400" i="1" smtClean="0">
                                  <a:latin typeface="Cambria Math" panose="02040503050406030204" pitchFamily="18" charset="0"/>
                                </a:rPr>
                              </m:ctrlPr>
                            </m:dPr>
                            <m:e>
                              <m:r>
                                <m:rPr>
                                  <m:nor/>
                                </m:rPr>
                                <a:rPr lang="en-US" sz="2400" dirty="0"/>
                                <m:t>V</m:t>
                              </m:r>
                              <m:r>
                                <m:rPr>
                                  <m:nor/>
                                </m:rPr>
                                <a:rPr lang="en-US" sz="2400" baseline="-25000" dirty="0"/>
                                <m:t>ub</m:t>
                              </m:r>
                            </m:e>
                          </m:d>
                        </m:e>
                        <m:sup>
                          <m:r>
                            <a:rPr lang="en-US" sz="2400" b="0" i="1" smtClean="0">
                              <a:latin typeface="Cambria Math" panose="02040503050406030204" pitchFamily="18" charset="0"/>
                            </a:rPr>
                            <m:t>2</m:t>
                          </m:r>
                        </m:sup>
                      </m:sSup>
                      <m:r>
                        <a:rPr lang="en-US" sz="2400" b="0" i="0" smtClean="0">
                          <a:latin typeface="Cambria Math" panose="02040503050406030204" pitchFamily="18" charset="0"/>
                        </a:rPr>
                        <m:t>≪1</m:t>
                      </m:r>
                    </m:oMath>
                  </m:oMathPara>
                </a14:m>
                <a:endParaRPr lang="en-US" sz="2400" dirty="0"/>
              </a:p>
            </p:txBody>
          </p:sp>
        </mc:Choice>
        <mc:Fallback xmlns="">
          <p:sp>
            <p:nvSpPr>
              <p:cNvPr id="10" name="TextBox 9">
                <a:extLst>
                  <a:ext uri="{FF2B5EF4-FFF2-40B4-BE49-F238E27FC236}">
                    <a16:creationId xmlns:a16="http://schemas.microsoft.com/office/drawing/2014/main" id="{E38D8380-2412-4A73-930D-06E7514194AD}"/>
                  </a:ext>
                </a:extLst>
              </p:cNvPr>
              <p:cNvSpPr txBox="1">
                <a:spLocks noRot="1" noChangeAspect="1" noMove="1" noResize="1" noEditPoints="1" noAdjustHandles="1" noChangeArrowheads="1" noChangeShapeType="1" noTextEdit="1"/>
              </p:cNvSpPr>
              <p:nvPr/>
            </p:nvSpPr>
            <p:spPr>
              <a:xfrm>
                <a:off x="3707703" y="6125320"/>
                <a:ext cx="1595501" cy="461665"/>
              </a:xfrm>
              <a:prstGeom prst="rect">
                <a:avLst/>
              </a:prstGeom>
              <a:blipFill>
                <a:blip r:embed="rId3"/>
                <a:stretch>
                  <a:fillRect b="-5263"/>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71B18605-7585-4FB5-83E5-3B02752E91F0}"/>
              </a:ext>
            </a:extLst>
          </p:cNvPr>
          <p:cNvSpPr txBox="1"/>
          <p:nvPr/>
        </p:nvSpPr>
        <p:spPr>
          <a:xfrm>
            <a:off x="1139868" y="5135670"/>
            <a:ext cx="9657567" cy="830997"/>
          </a:xfrm>
          <a:prstGeom prst="rect">
            <a:avLst/>
          </a:prstGeom>
          <a:noFill/>
        </p:spPr>
        <p:txBody>
          <a:bodyPr wrap="square" rtlCol="0">
            <a:spAutoFit/>
          </a:bodyPr>
          <a:lstStyle/>
          <a:p>
            <a:r>
              <a:rPr lang="en-US" sz="2400" dirty="0"/>
              <a:t>Current status: compare measured values of </a:t>
            </a:r>
            <a:r>
              <a:rPr lang="en-US" sz="2400" dirty="0" err="1"/>
              <a:t>V</a:t>
            </a:r>
            <a:r>
              <a:rPr lang="en-US" sz="2400" baseline="-25000" dirty="0" err="1"/>
              <a:t>us</a:t>
            </a:r>
            <a:r>
              <a:rPr lang="en-US" sz="2400" dirty="0"/>
              <a:t> with unitarity prediction</a:t>
            </a:r>
          </a:p>
          <a:p>
            <a:r>
              <a:rPr lang="en-US" sz="2400" dirty="0"/>
              <a:t>                                                  (should be consistent!)</a:t>
            </a: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6FA2D15A-E848-4DC8-9DB9-8C7D9C461C7D}"/>
                  </a:ext>
                </a:extLst>
              </p:cNvPr>
              <p:cNvSpPr/>
              <p:nvPr/>
            </p:nvSpPr>
            <p:spPr>
              <a:xfrm>
                <a:off x="6187793" y="6125320"/>
                <a:ext cx="265803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d>
                            <m:dPr>
                              <m:begChr m:val="|"/>
                              <m:endChr m:val="|"/>
                              <m:ctrlPr>
                                <a:rPr lang="en-US" sz="2400" i="1">
                                  <a:latin typeface="Cambria Math" panose="02040503050406030204" pitchFamily="18" charset="0"/>
                                </a:rPr>
                              </m:ctrlPr>
                            </m:dPr>
                            <m:e>
                              <m:r>
                                <m:rPr>
                                  <m:nor/>
                                </m:rPr>
                                <a:rPr lang="en-US" sz="2400" dirty="0"/>
                                <m:t>V</m:t>
                              </m:r>
                              <m:r>
                                <m:rPr>
                                  <m:nor/>
                                </m:rPr>
                                <a:rPr lang="en-US" sz="2400" baseline="-25000" dirty="0"/>
                                <m:t>u</m:t>
                              </m:r>
                              <m:r>
                                <a:rPr lang="en-US" sz="2400" b="0" i="1" baseline="-25000" dirty="0" smtClean="0">
                                  <a:latin typeface="Cambria Math" panose="02040503050406030204" pitchFamily="18" charset="0"/>
                                </a:rPr>
                                <m:t>𝑑</m:t>
                              </m:r>
                            </m:e>
                          </m:d>
                        </m:e>
                        <m:sup>
                          <m:r>
                            <a:rPr lang="en-US" sz="2400" i="1">
                              <a:latin typeface="Cambria Math" panose="02040503050406030204" pitchFamily="18" charset="0"/>
                            </a:rPr>
                            <m:t>2</m:t>
                          </m:r>
                        </m:sup>
                      </m:sSup>
                      <m:r>
                        <a:rPr lang="en-US" sz="2400" b="0" i="1" smtClean="0">
                          <a:latin typeface="Cambria Math" panose="02040503050406030204" pitchFamily="18" charset="0"/>
                        </a:rPr>
                        <m:t>+</m:t>
                      </m:r>
                      <m:sSup>
                        <m:sSupPr>
                          <m:ctrlPr>
                            <a:rPr lang="en-US" sz="2400" i="1" smtClean="0">
                              <a:latin typeface="Cambria Math" panose="02040503050406030204" pitchFamily="18" charset="0"/>
                            </a:rPr>
                          </m:ctrlPr>
                        </m:sSupPr>
                        <m:e>
                          <m:d>
                            <m:dPr>
                              <m:begChr m:val="|"/>
                              <m:endChr m:val="|"/>
                              <m:ctrlPr>
                                <a:rPr lang="en-US" sz="2400" i="1">
                                  <a:latin typeface="Cambria Math" panose="02040503050406030204" pitchFamily="18" charset="0"/>
                                </a:rPr>
                              </m:ctrlPr>
                            </m:dPr>
                            <m:e>
                              <m:r>
                                <m:rPr>
                                  <m:nor/>
                                </m:rPr>
                                <a:rPr lang="en-US" sz="2400" dirty="0"/>
                                <m:t>V</m:t>
                              </m:r>
                              <m:r>
                                <m:rPr>
                                  <m:nor/>
                                </m:rPr>
                                <a:rPr lang="en-US" sz="2400" baseline="-25000" dirty="0"/>
                                <m:t>u</m:t>
                              </m:r>
                              <m:r>
                                <a:rPr lang="en-US" sz="2400" b="0" i="1" baseline="-25000" dirty="0" smtClean="0">
                                  <a:latin typeface="Cambria Math" panose="02040503050406030204" pitchFamily="18" charset="0"/>
                                </a:rPr>
                                <m:t>𝑠</m:t>
                              </m:r>
                            </m:e>
                          </m:d>
                        </m:e>
                        <m:sup>
                          <m:r>
                            <a:rPr lang="en-US" sz="2400" i="1">
                              <a:latin typeface="Cambria Math" panose="02040503050406030204" pitchFamily="18" charset="0"/>
                            </a:rPr>
                            <m:t>2</m:t>
                          </m:r>
                        </m:sup>
                      </m:sSup>
                      <m:r>
                        <a:rPr lang="en-US" sz="2400" b="0" i="0" smtClean="0">
                          <a:latin typeface="Cambria Math" panose="02040503050406030204" pitchFamily="18" charset="0"/>
                        </a:rPr>
                        <m:t>=</m:t>
                      </m:r>
                      <m:r>
                        <a:rPr lang="en-US" sz="2400">
                          <a:latin typeface="Cambria Math" panose="02040503050406030204" pitchFamily="18" charset="0"/>
                        </a:rPr>
                        <m:t>1</m:t>
                      </m:r>
                    </m:oMath>
                  </m:oMathPara>
                </a14:m>
                <a:endParaRPr lang="en-US" sz="2400" dirty="0"/>
              </a:p>
            </p:txBody>
          </p:sp>
        </mc:Choice>
        <mc:Fallback xmlns="">
          <p:sp>
            <p:nvSpPr>
              <p:cNvPr id="12" name="Rectangle 11">
                <a:extLst>
                  <a:ext uri="{FF2B5EF4-FFF2-40B4-BE49-F238E27FC236}">
                    <a16:creationId xmlns:a16="http://schemas.microsoft.com/office/drawing/2014/main" id="{6FA2D15A-E848-4DC8-9DB9-8C7D9C461C7D}"/>
                  </a:ext>
                </a:extLst>
              </p:cNvPr>
              <p:cNvSpPr>
                <a:spLocks noRot="1" noChangeAspect="1" noMove="1" noResize="1" noEditPoints="1" noAdjustHandles="1" noChangeArrowheads="1" noChangeShapeType="1" noTextEdit="1"/>
              </p:cNvSpPr>
              <p:nvPr/>
            </p:nvSpPr>
            <p:spPr>
              <a:xfrm>
                <a:off x="6187793" y="6125320"/>
                <a:ext cx="2658035" cy="461665"/>
              </a:xfrm>
              <a:prstGeom prst="rect">
                <a:avLst/>
              </a:prstGeom>
              <a:blipFill>
                <a:blip r:embed="rId4"/>
                <a:stretch>
                  <a:fillRect b="-2632"/>
                </a:stretch>
              </a:blipFill>
            </p:spPr>
            <p:txBody>
              <a:bodyPr/>
              <a:lstStyle/>
              <a:p>
                <a:r>
                  <a:rPr lang="en-US">
                    <a:noFill/>
                  </a:rPr>
                  <a:t> </a:t>
                </a:r>
              </a:p>
            </p:txBody>
          </p:sp>
        </mc:Fallback>
      </mc:AlternateContent>
      <p:sp>
        <p:nvSpPr>
          <p:cNvPr id="13" name="Arrow: Notched Right 12">
            <a:extLst>
              <a:ext uri="{FF2B5EF4-FFF2-40B4-BE49-F238E27FC236}">
                <a16:creationId xmlns:a16="http://schemas.microsoft.com/office/drawing/2014/main" id="{3E1876DD-8670-41CC-8283-16BAFDC96DB1}"/>
              </a:ext>
            </a:extLst>
          </p:cNvPr>
          <p:cNvSpPr/>
          <p:nvPr/>
        </p:nvSpPr>
        <p:spPr>
          <a:xfrm>
            <a:off x="5348614" y="6225436"/>
            <a:ext cx="726509" cy="27557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7EC3317-9F51-429E-A5F0-1D8FEDA45ECF}"/>
              </a:ext>
            </a:extLst>
          </p:cNvPr>
          <p:cNvSpPr txBox="1"/>
          <p:nvPr/>
        </p:nvSpPr>
        <p:spPr>
          <a:xfrm>
            <a:off x="8179496" y="5987441"/>
            <a:ext cx="292068" cy="369332"/>
          </a:xfrm>
          <a:prstGeom prst="rect">
            <a:avLst/>
          </a:prstGeom>
          <a:noFill/>
        </p:spPr>
        <p:txBody>
          <a:bodyPr wrap="none" rtlCol="0">
            <a:spAutoFit/>
          </a:bodyPr>
          <a:lstStyle/>
          <a:p>
            <a:r>
              <a:rPr lang="en-US" b="1" dirty="0">
                <a:solidFill>
                  <a:srgbClr val="FF0000"/>
                </a:solidFill>
              </a:rPr>
              <a:t>?</a:t>
            </a:r>
          </a:p>
        </p:txBody>
      </p:sp>
      <p:sp>
        <p:nvSpPr>
          <p:cNvPr id="15" name="TextBox 14">
            <a:extLst>
              <a:ext uri="{FF2B5EF4-FFF2-40B4-BE49-F238E27FC236}">
                <a16:creationId xmlns:a16="http://schemas.microsoft.com/office/drawing/2014/main" id="{566AED93-E27F-4DF5-879B-175E60F9AC77}"/>
              </a:ext>
            </a:extLst>
          </p:cNvPr>
          <p:cNvSpPr txBox="1"/>
          <p:nvPr/>
        </p:nvSpPr>
        <p:spPr>
          <a:xfrm>
            <a:off x="7928975" y="3432132"/>
            <a:ext cx="3449855" cy="400110"/>
          </a:xfrm>
          <a:prstGeom prst="rect">
            <a:avLst/>
          </a:prstGeom>
          <a:noFill/>
        </p:spPr>
        <p:txBody>
          <a:bodyPr wrap="none" rtlCol="0">
            <a:spAutoFit/>
          </a:bodyPr>
          <a:lstStyle/>
          <a:p>
            <a:r>
              <a:rPr lang="en-US" sz="2000" dirty="0"/>
              <a:t>Sensitive to BSM V,A couplings!</a:t>
            </a:r>
          </a:p>
        </p:txBody>
      </p:sp>
      <p:sp>
        <p:nvSpPr>
          <p:cNvPr id="3" name="TextBox 2">
            <a:extLst>
              <a:ext uri="{FF2B5EF4-FFF2-40B4-BE49-F238E27FC236}">
                <a16:creationId xmlns:a16="http://schemas.microsoft.com/office/drawing/2014/main" id="{E6654F13-3705-2B82-7CE9-33F2A9A8B6F3}"/>
              </a:ext>
            </a:extLst>
          </p:cNvPr>
          <p:cNvSpPr txBox="1"/>
          <p:nvPr/>
        </p:nvSpPr>
        <p:spPr>
          <a:xfrm>
            <a:off x="10536866" y="6283841"/>
            <a:ext cx="1056315" cy="369332"/>
          </a:xfrm>
          <a:prstGeom prst="rect">
            <a:avLst/>
          </a:prstGeom>
          <a:noFill/>
        </p:spPr>
        <p:txBody>
          <a:bodyPr wrap="none" rtlCol="0">
            <a:spAutoFit/>
          </a:bodyPr>
          <a:lstStyle/>
          <a:p>
            <a:r>
              <a:rPr lang="en-US" dirty="0"/>
              <a:t>M cover?</a:t>
            </a:r>
          </a:p>
        </p:txBody>
      </p:sp>
    </p:spTree>
    <p:extLst>
      <p:ext uri="{BB962C8B-B14F-4D97-AF65-F5344CB8AC3E}">
        <p14:creationId xmlns:p14="http://schemas.microsoft.com/office/powerpoint/2010/main" val="2656692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A75DED-0F12-496A-B3E2-801883ACD331}"/>
              </a:ext>
            </a:extLst>
          </p:cNvPr>
          <p:cNvPicPr>
            <a:picLocks noChangeAspect="1"/>
          </p:cNvPicPr>
          <p:nvPr/>
        </p:nvPicPr>
        <p:blipFill>
          <a:blip r:embed="rId2"/>
          <a:stretch>
            <a:fillRect/>
          </a:stretch>
        </p:blipFill>
        <p:spPr>
          <a:xfrm>
            <a:off x="968469" y="803290"/>
            <a:ext cx="5126644" cy="3188264"/>
          </a:xfrm>
          <a:prstGeom prst="rect">
            <a:avLst/>
          </a:prstGeom>
        </p:spPr>
      </p:pic>
      <p:sp>
        <p:nvSpPr>
          <p:cNvPr id="6" name="Rectangle 5">
            <a:extLst>
              <a:ext uri="{FF2B5EF4-FFF2-40B4-BE49-F238E27FC236}">
                <a16:creationId xmlns:a16="http://schemas.microsoft.com/office/drawing/2014/main" id="{34E9B982-E4B7-4017-B4CF-44351F145D83}"/>
              </a:ext>
            </a:extLst>
          </p:cNvPr>
          <p:cNvSpPr/>
          <p:nvPr/>
        </p:nvSpPr>
        <p:spPr>
          <a:xfrm>
            <a:off x="496414" y="4893013"/>
            <a:ext cx="3803211" cy="369332"/>
          </a:xfrm>
          <a:prstGeom prst="rect">
            <a:avLst/>
          </a:prstGeom>
        </p:spPr>
        <p:txBody>
          <a:bodyPr wrap="square">
            <a:spAutoFit/>
          </a:bodyPr>
          <a:lstStyle/>
          <a:p>
            <a:r>
              <a:rPr lang="en-US" dirty="0">
                <a:latin typeface="AAAAAX+Arial-ItalicMT"/>
              </a:rPr>
              <a:t>[Cirigliano et al., JHEP04 (2022) 152] </a:t>
            </a:r>
            <a:endParaRPr lang="en-US" dirty="0"/>
          </a:p>
        </p:txBody>
      </p:sp>
      <p:sp>
        <p:nvSpPr>
          <p:cNvPr id="2" name="TextBox 1">
            <a:extLst>
              <a:ext uri="{FF2B5EF4-FFF2-40B4-BE49-F238E27FC236}">
                <a16:creationId xmlns:a16="http://schemas.microsoft.com/office/drawing/2014/main" id="{2E2341E6-0646-4238-A49C-CD00C1861C40}"/>
              </a:ext>
            </a:extLst>
          </p:cNvPr>
          <p:cNvSpPr txBox="1"/>
          <p:nvPr/>
        </p:nvSpPr>
        <p:spPr>
          <a:xfrm>
            <a:off x="2623931" y="119271"/>
            <a:ext cx="6703886" cy="584775"/>
          </a:xfrm>
          <a:prstGeom prst="rect">
            <a:avLst/>
          </a:prstGeom>
          <a:noFill/>
        </p:spPr>
        <p:txBody>
          <a:bodyPr wrap="none" rtlCol="0">
            <a:spAutoFit/>
          </a:bodyPr>
          <a:lstStyle/>
          <a:p>
            <a:r>
              <a:rPr lang="en-US" sz="3200" dirty="0"/>
              <a:t>The </a:t>
            </a:r>
            <a:r>
              <a:rPr lang="en-US" sz="3200" dirty="0" err="1"/>
              <a:t>Cabbibo</a:t>
            </a:r>
            <a:r>
              <a:rPr lang="en-US" sz="3200" dirty="0"/>
              <a:t> Anomaly: Unitarity Issues </a:t>
            </a:r>
          </a:p>
        </p:txBody>
      </p:sp>
      <p:sp>
        <p:nvSpPr>
          <p:cNvPr id="9" name="TextBox 8">
            <a:extLst>
              <a:ext uri="{FF2B5EF4-FFF2-40B4-BE49-F238E27FC236}">
                <a16:creationId xmlns:a16="http://schemas.microsoft.com/office/drawing/2014/main" id="{49C3B755-5032-470E-AC13-304BB1331C2D}"/>
              </a:ext>
            </a:extLst>
          </p:cNvPr>
          <p:cNvSpPr txBox="1"/>
          <p:nvPr/>
        </p:nvSpPr>
        <p:spPr>
          <a:xfrm>
            <a:off x="4134678" y="884583"/>
            <a:ext cx="591829" cy="369332"/>
          </a:xfrm>
          <a:prstGeom prst="rect">
            <a:avLst/>
          </a:prstGeom>
          <a:noFill/>
        </p:spPr>
        <p:txBody>
          <a:bodyPr wrap="none" rtlCol="0">
            <a:spAutoFit/>
          </a:bodyPr>
          <a:lstStyle/>
          <a:p>
            <a:r>
              <a:rPr lang="en-US" dirty="0"/>
              <a:t>PDG</a:t>
            </a:r>
          </a:p>
        </p:txBody>
      </p:sp>
      <p:sp>
        <p:nvSpPr>
          <p:cNvPr id="11" name="TextBox 10">
            <a:extLst>
              <a:ext uri="{FF2B5EF4-FFF2-40B4-BE49-F238E27FC236}">
                <a16:creationId xmlns:a16="http://schemas.microsoft.com/office/drawing/2014/main" id="{6E4153FF-CBE3-4329-8EDF-0543285A0A16}"/>
              </a:ext>
            </a:extLst>
          </p:cNvPr>
          <p:cNvSpPr txBox="1"/>
          <p:nvPr/>
        </p:nvSpPr>
        <p:spPr>
          <a:xfrm>
            <a:off x="4644572" y="870858"/>
            <a:ext cx="451534" cy="369332"/>
          </a:xfrm>
          <a:prstGeom prst="rect">
            <a:avLst/>
          </a:prstGeom>
          <a:noFill/>
        </p:spPr>
        <p:txBody>
          <a:bodyPr wrap="none" rtlCol="0">
            <a:spAutoFit/>
          </a:bodyPr>
          <a:lstStyle/>
          <a:p>
            <a:r>
              <a:rPr lang="en-US" dirty="0" err="1"/>
              <a:t>V</a:t>
            </a:r>
            <a:r>
              <a:rPr lang="en-US" baseline="-25000" dirty="0" err="1"/>
              <a:t>us</a:t>
            </a:r>
            <a:endParaRPr lang="en-US" baseline="-25000" dirty="0"/>
          </a:p>
        </p:txBody>
      </p:sp>
      <p:sp>
        <p:nvSpPr>
          <p:cNvPr id="12" name="TextBox 11">
            <a:extLst>
              <a:ext uri="{FF2B5EF4-FFF2-40B4-BE49-F238E27FC236}">
                <a16:creationId xmlns:a16="http://schemas.microsoft.com/office/drawing/2014/main" id="{13585A9F-E3BF-4516-967B-CB63E1AA733D}"/>
              </a:ext>
            </a:extLst>
          </p:cNvPr>
          <p:cNvSpPr txBox="1"/>
          <p:nvPr/>
        </p:nvSpPr>
        <p:spPr>
          <a:xfrm>
            <a:off x="7039428" y="2307771"/>
            <a:ext cx="2827954" cy="369332"/>
          </a:xfrm>
          <a:prstGeom prst="rect">
            <a:avLst/>
          </a:prstGeom>
          <a:noFill/>
        </p:spPr>
        <p:txBody>
          <a:bodyPr wrap="none" rtlCol="0">
            <a:spAutoFit/>
          </a:bodyPr>
          <a:lstStyle/>
          <a:p>
            <a:r>
              <a:rPr lang="en-US" dirty="0" err="1"/>
              <a:t>V</a:t>
            </a:r>
            <a:r>
              <a:rPr lang="en-US" baseline="-25000" dirty="0" err="1"/>
              <a:t>us</a:t>
            </a:r>
            <a:r>
              <a:rPr lang="en-US" dirty="0"/>
              <a:t> predicted </a:t>
            </a:r>
            <a:r>
              <a:rPr lang="en-US" b="1" dirty="0"/>
              <a:t>from unitarity</a:t>
            </a:r>
          </a:p>
        </p:txBody>
      </p:sp>
      <p:cxnSp>
        <p:nvCxnSpPr>
          <p:cNvPr id="14" name="Straight Arrow Connector 13">
            <a:extLst>
              <a:ext uri="{FF2B5EF4-FFF2-40B4-BE49-F238E27FC236}">
                <a16:creationId xmlns:a16="http://schemas.microsoft.com/office/drawing/2014/main" id="{9ECC4D13-AC86-466F-B964-84BCD7A57863}"/>
              </a:ext>
            </a:extLst>
          </p:cNvPr>
          <p:cNvCxnSpPr>
            <a:cxnSpLocks/>
          </p:cNvCxnSpPr>
          <p:nvPr/>
        </p:nvCxnSpPr>
        <p:spPr>
          <a:xfrm flipH="1">
            <a:off x="6139545" y="2506958"/>
            <a:ext cx="696684" cy="40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A5101E9-F121-4D86-A547-81A4B3EF9977}"/>
              </a:ext>
            </a:extLst>
          </p:cNvPr>
          <p:cNvSpPr txBox="1"/>
          <p:nvPr/>
        </p:nvSpPr>
        <p:spPr>
          <a:xfrm>
            <a:off x="7808685" y="1988457"/>
            <a:ext cx="940770" cy="369332"/>
          </a:xfrm>
          <a:prstGeom prst="rect">
            <a:avLst/>
          </a:prstGeom>
          <a:noFill/>
        </p:spPr>
        <p:txBody>
          <a:bodyPr wrap="none" rtlCol="0">
            <a:spAutoFit/>
          </a:bodyPr>
          <a:lstStyle/>
          <a:p>
            <a:r>
              <a:rPr lang="en-US" dirty="0"/>
              <a:t>neutron</a:t>
            </a:r>
          </a:p>
        </p:txBody>
      </p:sp>
      <p:sp>
        <p:nvSpPr>
          <p:cNvPr id="10" name="TextBox 9">
            <a:extLst>
              <a:ext uri="{FF2B5EF4-FFF2-40B4-BE49-F238E27FC236}">
                <a16:creationId xmlns:a16="http://schemas.microsoft.com/office/drawing/2014/main" id="{C7352E2B-E5C5-4C15-B696-4CF7D7B31A84}"/>
              </a:ext>
            </a:extLst>
          </p:cNvPr>
          <p:cNvSpPr txBox="1"/>
          <p:nvPr/>
        </p:nvSpPr>
        <p:spPr>
          <a:xfrm>
            <a:off x="1417502" y="4122980"/>
            <a:ext cx="5213478" cy="523220"/>
          </a:xfrm>
          <a:prstGeom prst="rect">
            <a:avLst/>
          </a:prstGeom>
          <a:noFill/>
        </p:spPr>
        <p:txBody>
          <a:bodyPr wrap="none" rtlCol="0">
            <a:spAutoFit/>
          </a:bodyPr>
          <a:lstStyle/>
          <a:p>
            <a:r>
              <a:rPr lang="en-US" sz="2800" dirty="0">
                <a:solidFill>
                  <a:srgbClr val="FF0000"/>
                </a:solidFill>
              </a:rPr>
              <a:t>Should all provide the </a:t>
            </a:r>
            <a:r>
              <a:rPr lang="en-US" sz="2800" b="1" dirty="0">
                <a:solidFill>
                  <a:srgbClr val="FF0000"/>
                </a:solidFill>
              </a:rPr>
              <a:t>same</a:t>
            </a:r>
            <a:r>
              <a:rPr lang="en-US" sz="2800" dirty="0">
                <a:solidFill>
                  <a:srgbClr val="FF0000"/>
                </a:solidFill>
              </a:rPr>
              <a:t> value!</a:t>
            </a:r>
          </a:p>
        </p:txBody>
      </p:sp>
      <p:sp>
        <p:nvSpPr>
          <p:cNvPr id="8" name="TextBox 7">
            <a:extLst>
              <a:ext uri="{FF2B5EF4-FFF2-40B4-BE49-F238E27FC236}">
                <a16:creationId xmlns:a16="http://schemas.microsoft.com/office/drawing/2014/main" id="{38E949FD-95C3-4C4C-8720-13BD07589292}"/>
              </a:ext>
            </a:extLst>
          </p:cNvPr>
          <p:cNvSpPr txBox="1"/>
          <p:nvPr/>
        </p:nvSpPr>
        <p:spPr>
          <a:xfrm>
            <a:off x="6203092" y="691978"/>
            <a:ext cx="3130985" cy="369332"/>
          </a:xfrm>
          <a:prstGeom prst="rect">
            <a:avLst/>
          </a:prstGeom>
          <a:noFill/>
        </p:spPr>
        <p:txBody>
          <a:bodyPr wrap="none" rtlCol="0">
            <a:spAutoFit/>
          </a:bodyPr>
          <a:lstStyle/>
          <a:p>
            <a:r>
              <a:rPr lang="en-US" dirty="0"/>
              <a:t>decays involving strange quarks</a:t>
            </a:r>
          </a:p>
        </p:txBody>
      </p:sp>
      <p:grpSp>
        <p:nvGrpSpPr>
          <p:cNvPr id="23" name="Group 22">
            <a:extLst>
              <a:ext uri="{FF2B5EF4-FFF2-40B4-BE49-F238E27FC236}">
                <a16:creationId xmlns:a16="http://schemas.microsoft.com/office/drawing/2014/main" id="{622C0174-B0E0-49EC-8274-0A7138AC50FA}"/>
              </a:ext>
            </a:extLst>
          </p:cNvPr>
          <p:cNvGrpSpPr/>
          <p:nvPr/>
        </p:nvGrpSpPr>
        <p:grpSpPr>
          <a:xfrm>
            <a:off x="337752" y="1099752"/>
            <a:ext cx="1657714" cy="1880769"/>
            <a:chOff x="337752" y="1099752"/>
            <a:chExt cx="1657714" cy="1880769"/>
          </a:xfrm>
        </p:grpSpPr>
        <p:sp>
          <p:nvSpPr>
            <p:cNvPr id="16" name="Rectangle 15">
              <a:extLst>
                <a:ext uri="{FF2B5EF4-FFF2-40B4-BE49-F238E27FC236}">
                  <a16:creationId xmlns:a16="http://schemas.microsoft.com/office/drawing/2014/main" id="{26FB71BB-8923-465F-9372-2E926310DABA}"/>
                </a:ext>
              </a:extLst>
            </p:cNvPr>
            <p:cNvSpPr/>
            <p:nvPr/>
          </p:nvSpPr>
          <p:spPr>
            <a:xfrm>
              <a:off x="502302" y="1163080"/>
              <a:ext cx="1436370" cy="1790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21B0D4F-F3FE-4728-B7B4-1BEF1BBCD14C}"/>
                    </a:ext>
                  </a:extLst>
                </p:cNvPr>
                <p:cNvSpPr txBox="1"/>
                <p:nvPr/>
              </p:nvSpPr>
              <p:spPr>
                <a:xfrm>
                  <a:off x="1077715" y="1581664"/>
                  <a:ext cx="892360" cy="369332"/>
                </a:xfrm>
                <a:prstGeom prst="rect">
                  <a:avLst/>
                </a:prstGeom>
                <a:noFill/>
              </p:spPr>
              <p:txBody>
                <a:bodyPr wrap="none" rtlCol="0">
                  <a:spAutoFit/>
                </a:bodyPr>
                <a:lstStyle/>
                <a:p>
                  <a:r>
                    <a:rPr lang="en-US" dirty="0"/>
                    <a:t>K</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𝜐</m:t>
                      </m:r>
                    </m:oMath>
                  </a14:m>
                  <a:endParaRPr lang="en-US" dirty="0"/>
                </a:p>
              </p:txBody>
            </p:sp>
          </mc:Choice>
          <mc:Fallback xmlns="">
            <p:sp>
              <p:nvSpPr>
                <p:cNvPr id="18" name="TextBox 17">
                  <a:extLst>
                    <a:ext uri="{FF2B5EF4-FFF2-40B4-BE49-F238E27FC236}">
                      <a16:creationId xmlns:a16="http://schemas.microsoft.com/office/drawing/2014/main" id="{921B0D4F-F3FE-4728-B7B4-1BEF1BBCD14C}"/>
                    </a:ext>
                  </a:extLst>
                </p:cNvPr>
                <p:cNvSpPr txBox="1">
                  <a:spLocks noRot="1" noChangeAspect="1" noMove="1" noResize="1" noEditPoints="1" noAdjustHandles="1" noChangeArrowheads="1" noChangeShapeType="1" noTextEdit="1"/>
                </p:cNvSpPr>
                <p:nvPr/>
              </p:nvSpPr>
              <p:spPr>
                <a:xfrm>
                  <a:off x="1077715" y="1581664"/>
                  <a:ext cx="892360" cy="369332"/>
                </a:xfrm>
                <a:prstGeom prst="rect">
                  <a:avLst/>
                </a:prstGeom>
                <a:blipFill>
                  <a:blip r:embed="rId3"/>
                  <a:stretch>
                    <a:fillRect l="-6164"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645BB10-8106-4985-B9FC-17C7CEBAEAEE}"/>
                    </a:ext>
                  </a:extLst>
                </p:cNvPr>
                <p:cNvSpPr txBox="1"/>
                <p:nvPr/>
              </p:nvSpPr>
              <p:spPr>
                <a:xfrm>
                  <a:off x="340429" y="1832918"/>
                  <a:ext cx="1638205" cy="369332"/>
                </a:xfrm>
                <a:prstGeom prst="rect">
                  <a:avLst/>
                </a:prstGeom>
                <a:noFill/>
              </p:spPr>
              <p:txBody>
                <a:bodyPr wrap="none" rtlCol="0">
                  <a:spAutoFit/>
                </a:bodyPr>
                <a:lstStyle/>
                <a:p>
                  <a:r>
                    <a:rPr lang="en-US" dirty="0"/>
                    <a:t>K</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𝜇𝜐</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𝜇𝜈</m:t>
                      </m:r>
                    </m:oMath>
                  </a14:m>
                  <a:endParaRPr lang="en-US" dirty="0"/>
                </a:p>
              </p:txBody>
            </p:sp>
          </mc:Choice>
          <mc:Fallback xmlns="">
            <p:sp>
              <p:nvSpPr>
                <p:cNvPr id="19" name="TextBox 18">
                  <a:extLst>
                    <a:ext uri="{FF2B5EF4-FFF2-40B4-BE49-F238E27FC236}">
                      <a16:creationId xmlns:a16="http://schemas.microsoft.com/office/drawing/2014/main" id="{F645BB10-8106-4985-B9FC-17C7CEBAEAEE}"/>
                    </a:ext>
                  </a:extLst>
                </p:cNvPr>
                <p:cNvSpPr txBox="1">
                  <a:spLocks noRot="1" noChangeAspect="1" noMove="1" noResize="1" noEditPoints="1" noAdjustHandles="1" noChangeArrowheads="1" noChangeShapeType="1" noTextEdit="1"/>
                </p:cNvSpPr>
                <p:nvPr/>
              </p:nvSpPr>
              <p:spPr>
                <a:xfrm>
                  <a:off x="340429" y="1832918"/>
                  <a:ext cx="1638205" cy="369332"/>
                </a:xfrm>
                <a:prstGeom prst="rect">
                  <a:avLst/>
                </a:prstGeom>
                <a:blipFill>
                  <a:blip r:embed="rId4"/>
                  <a:stretch>
                    <a:fillRect l="-3346"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32265BA-D0A5-4857-B3C8-9F793F97B60C}"/>
                    </a:ext>
                  </a:extLst>
                </p:cNvPr>
                <p:cNvSpPr txBox="1"/>
                <p:nvPr/>
              </p:nvSpPr>
              <p:spPr>
                <a:xfrm>
                  <a:off x="1128065" y="2107652"/>
                  <a:ext cx="810607" cy="369332"/>
                </a:xfrm>
                <a:prstGeom prst="rect">
                  <a:avLst/>
                </a:prstGeom>
                <a:noFill/>
              </p:spPr>
              <p:txBody>
                <a:bodyPr wrap="none" rtlCol="0">
                  <a:spAutoFit/>
                </a:bodyPr>
                <a:lstStyle/>
                <a:p>
                  <a:r>
                    <a:rPr lang="en-US" dirty="0"/>
                    <a:t>K</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𝜇𝜐</m:t>
                      </m:r>
                    </m:oMath>
                  </a14:m>
                  <a:endParaRPr lang="en-US" dirty="0"/>
                </a:p>
              </p:txBody>
            </p:sp>
          </mc:Choice>
          <mc:Fallback xmlns="">
            <p:sp>
              <p:nvSpPr>
                <p:cNvPr id="20" name="TextBox 19">
                  <a:extLst>
                    <a:ext uri="{FF2B5EF4-FFF2-40B4-BE49-F238E27FC236}">
                      <a16:creationId xmlns:a16="http://schemas.microsoft.com/office/drawing/2014/main" id="{332265BA-D0A5-4857-B3C8-9F793F97B60C}"/>
                    </a:ext>
                  </a:extLst>
                </p:cNvPr>
                <p:cNvSpPr txBox="1">
                  <a:spLocks noRot="1" noChangeAspect="1" noMove="1" noResize="1" noEditPoints="1" noAdjustHandles="1" noChangeArrowheads="1" noChangeShapeType="1" noTextEdit="1"/>
                </p:cNvSpPr>
                <p:nvPr/>
              </p:nvSpPr>
              <p:spPr>
                <a:xfrm>
                  <a:off x="1128065" y="2107652"/>
                  <a:ext cx="810607" cy="369332"/>
                </a:xfrm>
                <a:prstGeom prst="rect">
                  <a:avLst/>
                </a:prstGeom>
                <a:blipFill>
                  <a:blip r:embed="rId5"/>
                  <a:stretch>
                    <a:fillRect l="-6015"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D50C16A-6C4B-4B05-9848-F666BF8F469B}"/>
                    </a:ext>
                  </a:extLst>
                </p:cNvPr>
                <p:cNvSpPr txBox="1"/>
                <p:nvPr/>
              </p:nvSpPr>
              <p:spPr>
                <a:xfrm>
                  <a:off x="889584" y="2359935"/>
                  <a:ext cx="1087221"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𝛽</m:t>
                      </m:r>
                    </m:oMath>
                  </a14:m>
                  <a:r>
                    <a:rPr lang="en-US" dirty="0">
                      <a:ea typeface="Cambria Math" panose="02040503050406030204" pitchFamily="18" charset="0"/>
                    </a:rPr>
                    <a:t>neutron</a:t>
                  </a:r>
                  <a:endParaRPr lang="en-US" dirty="0"/>
                </a:p>
              </p:txBody>
            </p:sp>
          </mc:Choice>
          <mc:Fallback xmlns="">
            <p:sp>
              <p:nvSpPr>
                <p:cNvPr id="21" name="TextBox 20">
                  <a:extLst>
                    <a:ext uri="{FF2B5EF4-FFF2-40B4-BE49-F238E27FC236}">
                      <a16:creationId xmlns:a16="http://schemas.microsoft.com/office/drawing/2014/main" id="{8D50C16A-6C4B-4B05-9848-F666BF8F469B}"/>
                    </a:ext>
                  </a:extLst>
                </p:cNvPr>
                <p:cNvSpPr txBox="1">
                  <a:spLocks noRot="1" noChangeAspect="1" noMove="1" noResize="1" noEditPoints="1" noAdjustHandles="1" noChangeArrowheads="1" noChangeShapeType="1" noTextEdit="1"/>
                </p:cNvSpPr>
                <p:nvPr/>
              </p:nvSpPr>
              <p:spPr>
                <a:xfrm>
                  <a:off x="889584" y="2359935"/>
                  <a:ext cx="1087221" cy="369332"/>
                </a:xfrm>
                <a:prstGeom prst="rect">
                  <a:avLst/>
                </a:prstGeom>
                <a:blipFill>
                  <a:blip r:embed="rId6"/>
                  <a:stretch>
                    <a:fillRect l="-1685" t="-8197" r="-4494" b="-24590"/>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18F2A3D8-AA2A-44F6-BB53-A9519454B24C}"/>
                </a:ext>
              </a:extLst>
            </p:cNvPr>
            <p:cNvSpPr txBox="1"/>
            <p:nvPr/>
          </p:nvSpPr>
          <p:spPr>
            <a:xfrm>
              <a:off x="532886" y="2611189"/>
              <a:ext cx="1462580" cy="369332"/>
            </a:xfrm>
            <a:prstGeom prst="rect">
              <a:avLst/>
            </a:prstGeom>
            <a:noFill/>
          </p:spPr>
          <p:txBody>
            <a:bodyPr wrap="none" rtlCol="0">
              <a:spAutoFit/>
            </a:bodyPr>
            <a:lstStyle/>
            <a:p>
              <a:r>
                <a:rPr lang="en-US" dirty="0" err="1"/>
                <a:t>Superallowed</a:t>
              </a: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8B95EF2-48F4-41B1-9C7F-668691A80443}"/>
                    </a:ext>
                  </a:extLst>
                </p:cNvPr>
                <p:cNvSpPr txBox="1"/>
                <p:nvPr/>
              </p:nvSpPr>
              <p:spPr>
                <a:xfrm>
                  <a:off x="556054" y="1099752"/>
                  <a:ext cx="1413657"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𝜏</m:t>
                      </m:r>
                      <m:r>
                        <a:rPr lang="en-US" i="1" smtClean="0">
                          <a:latin typeface="Cambria Math" panose="02040503050406030204" pitchFamily="18" charset="0"/>
                          <a:ea typeface="Cambria Math" panose="02040503050406030204" pitchFamily="18" charset="0"/>
                        </a:rPr>
                        <m:t>→</m:t>
                      </m:r>
                    </m:oMath>
                  </a14:m>
                  <a:r>
                    <a:rPr lang="en-US" dirty="0"/>
                    <a:t> inclusive</a:t>
                  </a:r>
                </a:p>
              </p:txBody>
            </p:sp>
          </mc:Choice>
          <mc:Fallback xmlns="">
            <p:sp>
              <p:nvSpPr>
                <p:cNvPr id="7" name="TextBox 6">
                  <a:extLst>
                    <a:ext uri="{FF2B5EF4-FFF2-40B4-BE49-F238E27FC236}">
                      <a16:creationId xmlns:a16="http://schemas.microsoft.com/office/drawing/2014/main" id="{A8B95EF2-48F4-41B1-9C7F-668691A80443}"/>
                    </a:ext>
                  </a:extLst>
                </p:cNvPr>
                <p:cNvSpPr txBox="1">
                  <a:spLocks noRot="1" noChangeAspect="1" noMove="1" noResize="1" noEditPoints="1" noAdjustHandles="1" noChangeArrowheads="1" noChangeShapeType="1" noTextEdit="1"/>
                </p:cNvSpPr>
                <p:nvPr/>
              </p:nvSpPr>
              <p:spPr>
                <a:xfrm>
                  <a:off x="556054" y="1099752"/>
                  <a:ext cx="1413657" cy="369332"/>
                </a:xfrm>
                <a:prstGeom prst="rect">
                  <a:avLst/>
                </a:prstGeom>
                <a:blipFill>
                  <a:blip r:embed="rId7"/>
                  <a:stretch>
                    <a:fillRect t="-8197" r="-4310"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9A71FA8-677C-4EF0-8BB5-D363EBD85E15}"/>
                    </a:ext>
                  </a:extLst>
                </p:cNvPr>
                <p:cNvSpPr txBox="1"/>
                <p:nvPr/>
              </p:nvSpPr>
              <p:spPr>
                <a:xfrm>
                  <a:off x="337752" y="1351005"/>
                  <a:ext cx="1654364"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𝜏</m:t>
                      </m:r>
                      <m:r>
                        <a:rPr lang="en-US" i="1" smtClean="0">
                          <a:latin typeface="Cambria Math" panose="02040503050406030204" pitchFamily="18" charset="0"/>
                          <a:ea typeface="Cambria Math" panose="02040503050406030204" pitchFamily="18" charset="0"/>
                        </a:rPr>
                        <m:t>→</m:t>
                      </m:r>
                    </m:oMath>
                  </a14:m>
                  <a:r>
                    <a:rPr lang="en-US" dirty="0"/>
                    <a:t> K</a:t>
                  </a:r>
                  <a14:m>
                    <m:oMath xmlns:m="http://schemas.openxmlformats.org/officeDocument/2006/math">
                      <m:r>
                        <a:rPr lang="en-US" i="1" dirty="0" smtClean="0">
                          <a:latin typeface="Cambria Math" panose="02040503050406030204" pitchFamily="18" charset="0"/>
                          <a:ea typeface="Cambria Math" panose="02040503050406030204" pitchFamily="18" charset="0"/>
                        </a:rPr>
                        <m:t>𝜐</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𝜏</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𝜋𝜈</m:t>
                      </m:r>
                    </m:oMath>
                  </a14:m>
                  <a:endParaRPr lang="en-US" dirty="0"/>
                </a:p>
              </p:txBody>
            </p:sp>
          </mc:Choice>
          <mc:Fallback xmlns="">
            <p:sp>
              <p:nvSpPr>
                <p:cNvPr id="15" name="TextBox 14">
                  <a:extLst>
                    <a:ext uri="{FF2B5EF4-FFF2-40B4-BE49-F238E27FC236}">
                      <a16:creationId xmlns:a16="http://schemas.microsoft.com/office/drawing/2014/main" id="{99A71FA8-677C-4EF0-8BB5-D363EBD85E15}"/>
                    </a:ext>
                  </a:extLst>
                </p:cNvPr>
                <p:cNvSpPr txBox="1">
                  <a:spLocks noRot="1" noChangeAspect="1" noMove="1" noResize="1" noEditPoints="1" noAdjustHandles="1" noChangeArrowheads="1" noChangeShapeType="1" noTextEdit="1"/>
                </p:cNvSpPr>
                <p:nvPr/>
              </p:nvSpPr>
              <p:spPr>
                <a:xfrm>
                  <a:off x="337752" y="1351005"/>
                  <a:ext cx="1654364" cy="369332"/>
                </a:xfrm>
                <a:prstGeom prst="rect">
                  <a:avLst/>
                </a:prstGeom>
                <a:blipFill>
                  <a:blip r:embed="rId8"/>
                  <a:stretch>
                    <a:fillRect t="-10000" b="-26667"/>
                  </a:stretch>
                </a:blipFill>
              </p:spPr>
              <p:txBody>
                <a:bodyPr/>
                <a:lstStyle/>
                <a:p>
                  <a:r>
                    <a:rPr lang="en-US">
                      <a:noFill/>
                    </a:rPr>
                    <a:t> </a:t>
                  </a:r>
                </a:p>
              </p:txBody>
            </p:sp>
          </mc:Fallback>
        </mc:AlternateContent>
      </p:grpSp>
      <p:sp>
        <p:nvSpPr>
          <p:cNvPr id="3" name="TextBox 2">
            <a:extLst>
              <a:ext uri="{FF2B5EF4-FFF2-40B4-BE49-F238E27FC236}">
                <a16:creationId xmlns:a16="http://schemas.microsoft.com/office/drawing/2014/main" id="{661733D2-EECF-426F-6B9E-C4DFB956496E}"/>
              </a:ext>
            </a:extLst>
          </p:cNvPr>
          <p:cNvSpPr txBox="1"/>
          <p:nvPr/>
        </p:nvSpPr>
        <p:spPr>
          <a:xfrm>
            <a:off x="10536866" y="6283841"/>
            <a:ext cx="1056315" cy="369332"/>
          </a:xfrm>
          <a:prstGeom prst="rect">
            <a:avLst/>
          </a:prstGeom>
          <a:noFill/>
        </p:spPr>
        <p:txBody>
          <a:bodyPr wrap="none" rtlCol="0">
            <a:spAutoFit/>
          </a:bodyPr>
          <a:lstStyle/>
          <a:p>
            <a:r>
              <a:rPr lang="en-US" dirty="0"/>
              <a:t>M cover?</a:t>
            </a:r>
          </a:p>
        </p:txBody>
      </p:sp>
    </p:spTree>
    <p:extLst>
      <p:ext uri="{BB962C8B-B14F-4D97-AF65-F5344CB8AC3E}">
        <p14:creationId xmlns:p14="http://schemas.microsoft.com/office/powerpoint/2010/main" val="2628442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A75DED-0F12-496A-B3E2-801883ACD331}"/>
              </a:ext>
            </a:extLst>
          </p:cNvPr>
          <p:cNvPicPr>
            <a:picLocks noChangeAspect="1"/>
          </p:cNvPicPr>
          <p:nvPr/>
        </p:nvPicPr>
        <p:blipFill>
          <a:blip r:embed="rId2"/>
          <a:stretch>
            <a:fillRect/>
          </a:stretch>
        </p:blipFill>
        <p:spPr>
          <a:xfrm>
            <a:off x="968469" y="803290"/>
            <a:ext cx="5126644" cy="3188264"/>
          </a:xfrm>
          <a:prstGeom prst="rect">
            <a:avLst/>
          </a:prstGeom>
        </p:spPr>
      </p:pic>
      <p:sp>
        <p:nvSpPr>
          <p:cNvPr id="7" name="Rectangle 6">
            <a:extLst>
              <a:ext uri="{FF2B5EF4-FFF2-40B4-BE49-F238E27FC236}">
                <a16:creationId xmlns:a16="http://schemas.microsoft.com/office/drawing/2014/main" id="{26ECAB1D-4092-4C65-8698-F025F75ECED4}"/>
              </a:ext>
            </a:extLst>
          </p:cNvPr>
          <p:cNvSpPr/>
          <p:nvPr/>
        </p:nvSpPr>
        <p:spPr>
          <a:xfrm>
            <a:off x="2676674" y="4560899"/>
            <a:ext cx="6096000" cy="692497"/>
          </a:xfrm>
          <a:prstGeom prst="rect">
            <a:avLst/>
          </a:prstGeom>
        </p:spPr>
        <p:txBody>
          <a:bodyPr>
            <a:spAutoFit/>
          </a:bodyPr>
          <a:lstStyle/>
          <a:p>
            <a:endParaRPr lang="en-US" sz="1050" dirty="0">
              <a:latin typeface="Times New Roman" panose="02020603050405020304" pitchFamily="18" charset="0"/>
            </a:endParaRPr>
          </a:p>
          <a:p>
            <a:endParaRPr lang="en-US" sz="1050" dirty="0">
              <a:latin typeface="Times New Roman" panose="02020603050405020304" pitchFamily="18" charset="0"/>
            </a:endParaRPr>
          </a:p>
          <a:p>
            <a:pPr marR="98080"/>
            <a:r>
              <a:rPr lang="en-US" dirty="0">
                <a:solidFill>
                  <a:srgbClr val="000000"/>
                </a:solidFill>
                <a:latin typeface="Times New Roman" panose="02020603050405020304" pitchFamily="18" charset="0"/>
              </a:rPr>
              <a:t>1 operator at a time: [10^-3 units]</a:t>
            </a:r>
          </a:p>
        </p:txBody>
      </p:sp>
      <p:pic>
        <p:nvPicPr>
          <p:cNvPr id="8" name="Picture 7">
            <a:extLst>
              <a:ext uri="{FF2B5EF4-FFF2-40B4-BE49-F238E27FC236}">
                <a16:creationId xmlns:a16="http://schemas.microsoft.com/office/drawing/2014/main" id="{A052E933-4664-4F07-8A5B-F0AF1E4A7B5C}"/>
              </a:ext>
            </a:extLst>
          </p:cNvPr>
          <p:cNvPicPr>
            <a:picLocks noChangeAspect="1"/>
          </p:cNvPicPr>
          <p:nvPr/>
        </p:nvPicPr>
        <p:blipFill>
          <a:blip r:embed="rId3"/>
          <a:stretch>
            <a:fillRect/>
          </a:stretch>
        </p:blipFill>
        <p:spPr>
          <a:xfrm>
            <a:off x="6227064" y="4530438"/>
            <a:ext cx="5656179" cy="1509817"/>
          </a:xfrm>
          <a:prstGeom prst="rect">
            <a:avLst/>
          </a:prstGeom>
        </p:spPr>
      </p:pic>
      <p:sp>
        <p:nvSpPr>
          <p:cNvPr id="2" name="TextBox 1">
            <a:extLst>
              <a:ext uri="{FF2B5EF4-FFF2-40B4-BE49-F238E27FC236}">
                <a16:creationId xmlns:a16="http://schemas.microsoft.com/office/drawing/2014/main" id="{2E2341E6-0646-4238-A49C-CD00C1861C40}"/>
              </a:ext>
            </a:extLst>
          </p:cNvPr>
          <p:cNvSpPr txBox="1"/>
          <p:nvPr/>
        </p:nvSpPr>
        <p:spPr>
          <a:xfrm>
            <a:off x="2623931" y="119271"/>
            <a:ext cx="6743962" cy="584775"/>
          </a:xfrm>
          <a:prstGeom prst="rect">
            <a:avLst/>
          </a:prstGeom>
          <a:noFill/>
        </p:spPr>
        <p:txBody>
          <a:bodyPr wrap="none" rtlCol="0">
            <a:spAutoFit/>
          </a:bodyPr>
          <a:lstStyle/>
          <a:p>
            <a:r>
              <a:rPr lang="en-US" sz="3200" dirty="0"/>
              <a:t>The </a:t>
            </a:r>
            <a:r>
              <a:rPr lang="en-US" sz="3200" dirty="0" err="1"/>
              <a:t>Cabbibo</a:t>
            </a:r>
            <a:r>
              <a:rPr lang="en-US" sz="3200" dirty="0"/>
              <a:t> Anomaly: Unitarity Issues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E2C91A6-080A-4C93-8618-DDD0980F56D8}"/>
                  </a:ext>
                </a:extLst>
              </p:cNvPr>
              <p:cNvSpPr txBox="1"/>
              <p:nvPr/>
            </p:nvSpPr>
            <p:spPr>
              <a:xfrm>
                <a:off x="2097157" y="5555974"/>
                <a:ext cx="3823098" cy="646331"/>
              </a:xfrm>
              <a:prstGeom prst="rect">
                <a:avLst/>
              </a:prstGeom>
              <a:noFill/>
            </p:spPr>
            <p:txBody>
              <a:bodyPr wrap="none" rtlCol="0">
                <a:spAutoFit/>
              </a:bodyPr>
              <a:lstStyle/>
              <a:p>
                <a:r>
                  <a:rPr lang="en-US" dirty="0"/>
                  <a:t>At least two </a:t>
                </a:r>
                <a:r>
                  <a:rPr lang="en-US" b="1" dirty="0"/>
                  <a:t>separate</a:t>
                </a:r>
                <a:r>
                  <a:rPr lang="en-US" dirty="0"/>
                  <a:t> sources of </a:t>
                </a:r>
              </a:p>
              <a:p>
                <a:r>
                  <a:rPr lang="en-US" dirty="0"/>
                  <a:t>BSM physics required, with both &gt; 3</a:t>
                </a:r>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r>
                  <a:rPr lang="en-US" dirty="0"/>
                  <a:t> </a:t>
                </a:r>
              </a:p>
            </p:txBody>
          </p:sp>
        </mc:Choice>
        <mc:Fallback xmlns="">
          <p:sp>
            <p:nvSpPr>
              <p:cNvPr id="3" name="TextBox 2">
                <a:extLst>
                  <a:ext uri="{FF2B5EF4-FFF2-40B4-BE49-F238E27FC236}">
                    <a16:creationId xmlns:a16="http://schemas.microsoft.com/office/drawing/2014/main" id="{6E2C91A6-080A-4C93-8618-DDD0980F56D8}"/>
                  </a:ext>
                </a:extLst>
              </p:cNvPr>
              <p:cNvSpPr txBox="1">
                <a:spLocks noRot="1" noChangeAspect="1" noMove="1" noResize="1" noEditPoints="1" noAdjustHandles="1" noChangeArrowheads="1" noChangeShapeType="1" noTextEdit="1"/>
              </p:cNvSpPr>
              <p:nvPr/>
            </p:nvSpPr>
            <p:spPr>
              <a:xfrm>
                <a:off x="2097157" y="5555974"/>
                <a:ext cx="3823098" cy="646331"/>
              </a:xfrm>
              <a:prstGeom prst="rect">
                <a:avLst/>
              </a:prstGeom>
              <a:blipFill>
                <a:blip r:embed="rId4"/>
                <a:stretch>
                  <a:fillRect l="-1276" t="-4717" b="-1415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D5EDAA29-F80F-4358-A4A1-E1A8DA11D858}"/>
              </a:ext>
            </a:extLst>
          </p:cNvPr>
          <p:cNvSpPr txBox="1"/>
          <p:nvPr/>
        </p:nvSpPr>
        <p:spPr>
          <a:xfrm>
            <a:off x="7046844" y="6082748"/>
            <a:ext cx="3914790" cy="369332"/>
          </a:xfrm>
          <a:prstGeom prst="rect">
            <a:avLst/>
          </a:prstGeom>
          <a:noFill/>
        </p:spPr>
        <p:txBody>
          <a:bodyPr wrap="none" rtlCol="0">
            <a:spAutoFit/>
          </a:bodyPr>
          <a:lstStyle/>
          <a:p>
            <a:r>
              <a:rPr lang="en-US" dirty="0"/>
              <a:t>Lepton “non-universality” a possibility…</a:t>
            </a:r>
          </a:p>
        </p:txBody>
      </p:sp>
      <p:sp>
        <p:nvSpPr>
          <p:cNvPr id="9" name="TextBox 8">
            <a:extLst>
              <a:ext uri="{FF2B5EF4-FFF2-40B4-BE49-F238E27FC236}">
                <a16:creationId xmlns:a16="http://schemas.microsoft.com/office/drawing/2014/main" id="{49C3B755-5032-470E-AC13-304BB1331C2D}"/>
              </a:ext>
            </a:extLst>
          </p:cNvPr>
          <p:cNvSpPr txBox="1"/>
          <p:nvPr/>
        </p:nvSpPr>
        <p:spPr>
          <a:xfrm>
            <a:off x="4134678" y="884583"/>
            <a:ext cx="591829" cy="369332"/>
          </a:xfrm>
          <a:prstGeom prst="rect">
            <a:avLst/>
          </a:prstGeom>
          <a:noFill/>
        </p:spPr>
        <p:txBody>
          <a:bodyPr wrap="none" rtlCol="0">
            <a:spAutoFit/>
          </a:bodyPr>
          <a:lstStyle/>
          <a:p>
            <a:r>
              <a:rPr lang="en-US" dirty="0"/>
              <a:t>PDG</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ADC303E-CEEB-4361-81EB-37EDBF770448}"/>
                  </a:ext>
                </a:extLst>
              </p:cNvPr>
              <p:cNvSpPr txBox="1"/>
              <p:nvPr/>
            </p:nvSpPr>
            <p:spPr>
              <a:xfrm>
                <a:off x="6959940" y="2588176"/>
                <a:ext cx="2377446" cy="369332"/>
              </a:xfrm>
              <a:prstGeom prst="rect">
                <a:avLst/>
              </a:prstGeom>
              <a:noFill/>
            </p:spPr>
            <p:txBody>
              <a:bodyPr wrap="none" rtlCol="0">
                <a:spAutoFit/>
              </a:bodyPr>
              <a:lstStyle/>
              <a:p>
                <a:r>
                  <a:rPr lang="en-US" dirty="0"/>
                  <a:t>use </a:t>
                </a:r>
                <a14:m>
                  <m:oMath xmlns:m="http://schemas.openxmlformats.org/officeDocument/2006/math">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0</m:t>
                        </m:r>
                      </m:e>
                      <m:sup>
                        <m:r>
                          <a:rPr lang="en-US" b="0" i="1" smtClean="0">
                            <a:latin typeface="Cambria Math" panose="02040503050406030204" pitchFamily="18" charset="0"/>
                            <a:ea typeface="Cambria Math" panose="02040503050406030204" pitchFamily="18" charset="0"/>
                          </a:rPr>
                          <m:t>+</m:t>
                        </m:r>
                      </m:sup>
                    </m:sSup>
                    <m:r>
                      <a:rPr lang="en-US"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0</m:t>
                        </m:r>
                      </m:e>
                      <m:sup>
                        <m:r>
                          <a:rPr lang="en-US" i="1">
                            <a:latin typeface="Cambria Math" panose="02040503050406030204" pitchFamily="18" charset="0"/>
                            <a:ea typeface="Cambria Math" panose="02040503050406030204" pitchFamily="18" charset="0"/>
                          </a:rPr>
                          <m:t>+</m:t>
                        </m:r>
                      </m:sup>
                    </m:sSup>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currently</m:t>
                    </m:r>
                  </m:oMath>
                </a14:m>
                <a:endParaRPr lang="en-US" dirty="0"/>
              </a:p>
            </p:txBody>
          </p:sp>
        </mc:Choice>
        <mc:Fallback xmlns="">
          <p:sp>
            <p:nvSpPr>
              <p:cNvPr id="10" name="TextBox 9">
                <a:extLst>
                  <a:ext uri="{FF2B5EF4-FFF2-40B4-BE49-F238E27FC236}">
                    <a16:creationId xmlns:a16="http://schemas.microsoft.com/office/drawing/2014/main" id="{FADC303E-CEEB-4361-81EB-37EDBF770448}"/>
                  </a:ext>
                </a:extLst>
              </p:cNvPr>
              <p:cNvSpPr txBox="1">
                <a:spLocks noRot="1" noChangeAspect="1" noMove="1" noResize="1" noEditPoints="1" noAdjustHandles="1" noChangeArrowheads="1" noChangeShapeType="1" noTextEdit="1"/>
              </p:cNvSpPr>
              <p:nvPr/>
            </p:nvSpPr>
            <p:spPr>
              <a:xfrm>
                <a:off x="6959940" y="2588176"/>
                <a:ext cx="2377446" cy="369332"/>
              </a:xfrm>
              <a:prstGeom prst="rect">
                <a:avLst/>
              </a:prstGeom>
              <a:blipFill>
                <a:blip r:embed="rId5"/>
                <a:stretch>
                  <a:fillRect l="-2308" t="-10000" b="-26667"/>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6E4153FF-CBE3-4329-8EDF-0543285A0A16}"/>
              </a:ext>
            </a:extLst>
          </p:cNvPr>
          <p:cNvSpPr txBox="1"/>
          <p:nvPr/>
        </p:nvSpPr>
        <p:spPr>
          <a:xfrm>
            <a:off x="4644572" y="870858"/>
            <a:ext cx="451534" cy="369332"/>
          </a:xfrm>
          <a:prstGeom prst="rect">
            <a:avLst/>
          </a:prstGeom>
          <a:noFill/>
        </p:spPr>
        <p:txBody>
          <a:bodyPr wrap="none" rtlCol="0">
            <a:spAutoFit/>
          </a:bodyPr>
          <a:lstStyle/>
          <a:p>
            <a:r>
              <a:rPr lang="en-US" dirty="0" err="1"/>
              <a:t>V</a:t>
            </a:r>
            <a:r>
              <a:rPr lang="en-US" baseline="-25000" dirty="0" err="1"/>
              <a:t>us</a:t>
            </a:r>
            <a:endParaRPr lang="en-US" baseline="-25000" dirty="0"/>
          </a:p>
        </p:txBody>
      </p:sp>
      <p:cxnSp>
        <p:nvCxnSpPr>
          <p:cNvPr id="15" name="Straight Arrow Connector 14">
            <a:extLst>
              <a:ext uri="{FF2B5EF4-FFF2-40B4-BE49-F238E27FC236}">
                <a16:creationId xmlns:a16="http://schemas.microsoft.com/office/drawing/2014/main" id="{275B0783-4C36-44D2-B463-3843E87338B8}"/>
              </a:ext>
            </a:extLst>
          </p:cNvPr>
          <p:cNvCxnSpPr>
            <a:cxnSpLocks/>
          </p:cNvCxnSpPr>
          <p:nvPr/>
        </p:nvCxnSpPr>
        <p:spPr>
          <a:xfrm flipH="1">
            <a:off x="6141633" y="2804850"/>
            <a:ext cx="696684" cy="40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1CDDC4C-4A67-426D-9DAC-E8D207E25A0F}"/>
              </a:ext>
            </a:extLst>
          </p:cNvPr>
          <p:cNvGrpSpPr/>
          <p:nvPr/>
        </p:nvGrpSpPr>
        <p:grpSpPr>
          <a:xfrm>
            <a:off x="337752" y="1099752"/>
            <a:ext cx="1657714" cy="1880769"/>
            <a:chOff x="337752" y="1099752"/>
            <a:chExt cx="1657714" cy="1880769"/>
          </a:xfrm>
        </p:grpSpPr>
        <p:sp>
          <p:nvSpPr>
            <p:cNvPr id="14" name="Rectangle 13">
              <a:extLst>
                <a:ext uri="{FF2B5EF4-FFF2-40B4-BE49-F238E27FC236}">
                  <a16:creationId xmlns:a16="http://schemas.microsoft.com/office/drawing/2014/main" id="{4CE24F68-196D-47B6-B3C2-E362DD0DC41A}"/>
                </a:ext>
              </a:extLst>
            </p:cNvPr>
            <p:cNvSpPr/>
            <p:nvPr/>
          </p:nvSpPr>
          <p:spPr>
            <a:xfrm>
              <a:off x="502302" y="1163080"/>
              <a:ext cx="1436370" cy="1790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C8BD7CE-53F4-430E-B4FA-A3A0FF542301}"/>
                    </a:ext>
                  </a:extLst>
                </p:cNvPr>
                <p:cNvSpPr txBox="1"/>
                <p:nvPr/>
              </p:nvSpPr>
              <p:spPr>
                <a:xfrm>
                  <a:off x="1077715" y="1581664"/>
                  <a:ext cx="892360" cy="369332"/>
                </a:xfrm>
                <a:prstGeom prst="rect">
                  <a:avLst/>
                </a:prstGeom>
                <a:noFill/>
              </p:spPr>
              <p:txBody>
                <a:bodyPr wrap="none" rtlCol="0">
                  <a:spAutoFit/>
                </a:bodyPr>
                <a:lstStyle/>
                <a:p>
                  <a:r>
                    <a:rPr lang="en-US" dirty="0"/>
                    <a:t>K</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𝜐</m:t>
                      </m:r>
                    </m:oMath>
                  </a14:m>
                  <a:endParaRPr lang="en-US" dirty="0"/>
                </a:p>
              </p:txBody>
            </p:sp>
          </mc:Choice>
          <mc:Fallback xmlns="">
            <p:sp>
              <p:nvSpPr>
                <p:cNvPr id="16" name="TextBox 15">
                  <a:extLst>
                    <a:ext uri="{FF2B5EF4-FFF2-40B4-BE49-F238E27FC236}">
                      <a16:creationId xmlns:a16="http://schemas.microsoft.com/office/drawing/2014/main" id="{9C8BD7CE-53F4-430E-B4FA-A3A0FF542301}"/>
                    </a:ext>
                  </a:extLst>
                </p:cNvPr>
                <p:cNvSpPr txBox="1">
                  <a:spLocks noRot="1" noChangeAspect="1" noMove="1" noResize="1" noEditPoints="1" noAdjustHandles="1" noChangeArrowheads="1" noChangeShapeType="1" noTextEdit="1"/>
                </p:cNvSpPr>
                <p:nvPr/>
              </p:nvSpPr>
              <p:spPr>
                <a:xfrm>
                  <a:off x="1077715" y="1581664"/>
                  <a:ext cx="892360" cy="369332"/>
                </a:xfrm>
                <a:prstGeom prst="rect">
                  <a:avLst/>
                </a:prstGeom>
                <a:blipFill>
                  <a:blip r:embed="rId6"/>
                  <a:stretch>
                    <a:fillRect l="-6164"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D4C1633-A48F-4FE3-8DBD-A570B3F895AC}"/>
                    </a:ext>
                  </a:extLst>
                </p:cNvPr>
                <p:cNvSpPr txBox="1"/>
                <p:nvPr/>
              </p:nvSpPr>
              <p:spPr>
                <a:xfrm>
                  <a:off x="340429" y="1832918"/>
                  <a:ext cx="1638205" cy="369332"/>
                </a:xfrm>
                <a:prstGeom prst="rect">
                  <a:avLst/>
                </a:prstGeom>
                <a:noFill/>
              </p:spPr>
              <p:txBody>
                <a:bodyPr wrap="none" rtlCol="0">
                  <a:spAutoFit/>
                </a:bodyPr>
                <a:lstStyle/>
                <a:p>
                  <a:r>
                    <a:rPr lang="en-US" dirty="0"/>
                    <a:t>K</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𝜇𝜐</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𝜇𝜈</m:t>
                      </m:r>
                    </m:oMath>
                  </a14:m>
                  <a:endParaRPr lang="en-US" dirty="0"/>
                </a:p>
              </p:txBody>
            </p:sp>
          </mc:Choice>
          <mc:Fallback xmlns="">
            <p:sp>
              <p:nvSpPr>
                <p:cNvPr id="17" name="TextBox 16">
                  <a:extLst>
                    <a:ext uri="{FF2B5EF4-FFF2-40B4-BE49-F238E27FC236}">
                      <a16:creationId xmlns:a16="http://schemas.microsoft.com/office/drawing/2014/main" id="{6D4C1633-A48F-4FE3-8DBD-A570B3F895AC}"/>
                    </a:ext>
                  </a:extLst>
                </p:cNvPr>
                <p:cNvSpPr txBox="1">
                  <a:spLocks noRot="1" noChangeAspect="1" noMove="1" noResize="1" noEditPoints="1" noAdjustHandles="1" noChangeArrowheads="1" noChangeShapeType="1" noTextEdit="1"/>
                </p:cNvSpPr>
                <p:nvPr/>
              </p:nvSpPr>
              <p:spPr>
                <a:xfrm>
                  <a:off x="340429" y="1832918"/>
                  <a:ext cx="1638205" cy="369332"/>
                </a:xfrm>
                <a:prstGeom prst="rect">
                  <a:avLst/>
                </a:prstGeom>
                <a:blipFill>
                  <a:blip r:embed="rId5"/>
                  <a:stretch>
                    <a:fillRect l="-3346"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9853652-B73D-48EC-8FD4-A9C53D3D8B80}"/>
                    </a:ext>
                  </a:extLst>
                </p:cNvPr>
                <p:cNvSpPr txBox="1"/>
                <p:nvPr/>
              </p:nvSpPr>
              <p:spPr>
                <a:xfrm>
                  <a:off x="1128065" y="2107652"/>
                  <a:ext cx="810607" cy="369332"/>
                </a:xfrm>
                <a:prstGeom prst="rect">
                  <a:avLst/>
                </a:prstGeom>
                <a:noFill/>
              </p:spPr>
              <p:txBody>
                <a:bodyPr wrap="none" rtlCol="0">
                  <a:spAutoFit/>
                </a:bodyPr>
                <a:lstStyle/>
                <a:p>
                  <a:r>
                    <a:rPr lang="en-US" dirty="0"/>
                    <a:t>K</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𝜇𝜐</m:t>
                      </m:r>
                    </m:oMath>
                  </a14:m>
                  <a:endParaRPr lang="en-US" dirty="0"/>
                </a:p>
              </p:txBody>
            </p:sp>
          </mc:Choice>
          <mc:Fallback xmlns="">
            <p:sp>
              <p:nvSpPr>
                <p:cNvPr id="18" name="TextBox 17">
                  <a:extLst>
                    <a:ext uri="{FF2B5EF4-FFF2-40B4-BE49-F238E27FC236}">
                      <a16:creationId xmlns:a16="http://schemas.microsoft.com/office/drawing/2014/main" id="{99853652-B73D-48EC-8FD4-A9C53D3D8B80}"/>
                    </a:ext>
                  </a:extLst>
                </p:cNvPr>
                <p:cNvSpPr txBox="1">
                  <a:spLocks noRot="1" noChangeAspect="1" noMove="1" noResize="1" noEditPoints="1" noAdjustHandles="1" noChangeArrowheads="1" noChangeShapeType="1" noTextEdit="1"/>
                </p:cNvSpPr>
                <p:nvPr/>
              </p:nvSpPr>
              <p:spPr>
                <a:xfrm>
                  <a:off x="1128065" y="2107652"/>
                  <a:ext cx="810607" cy="369332"/>
                </a:xfrm>
                <a:prstGeom prst="rect">
                  <a:avLst/>
                </a:prstGeom>
                <a:blipFill>
                  <a:blip r:embed="rId7"/>
                  <a:stretch>
                    <a:fillRect l="-6015"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DA0F598-DE55-412A-BFA2-FF1D878BB673}"/>
                    </a:ext>
                  </a:extLst>
                </p:cNvPr>
                <p:cNvSpPr txBox="1"/>
                <p:nvPr/>
              </p:nvSpPr>
              <p:spPr>
                <a:xfrm>
                  <a:off x="889584" y="2359935"/>
                  <a:ext cx="1087221"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𝛽</m:t>
                      </m:r>
                    </m:oMath>
                  </a14:m>
                  <a:r>
                    <a:rPr lang="en-US" dirty="0">
                      <a:ea typeface="Cambria Math" panose="02040503050406030204" pitchFamily="18" charset="0"/>
                    </a:rPr>
                    <a:t>neutron</a:t>
                  </a:r>
                  <a:endParaRPr lang="en-US" dirty="0"/>
                </a:p>
              </p:txBody>
            </p:sp>
          </mc:Choice>
          <mc:Fallback xmlns="">
            <p:sp>
              <p:nvSpPr>
                <p:cNvPr id="19" name="TextBox 18">
                  <a:extLst>
                    <a:ext uri="{FF2B5EF4-FFF2-40B4-BE49-F238E27FC236}">
                      <a16:creationId xmlns:a16="http://schemas.microsoft.com/office/drawing/2014/main" id="{7DA0F598-DE55-412A-BFA2-FF1D878BB673}"/>
                    </a:ext>
                  </a:extLst>
                </p:cNvPr>
                <p:cNvSpPr txBox="1">
                  <a:spLocks noRot="1" noChangeAspect="1" noMove="1" noResize="1" noEditPoints="1" noAdjustHandles="1" noChangeArrowheads="1" noChangeShapeType="1" noTextEdit="1"/>
                </p:cNvSpPr>
                <p:nvPr/>
              </p:nvSpPr>
              <p:spPr>
                <a:xfrm>
                  <a:off x="889584" y="2359935"/>
                  <a:ext cx="1087221" cy="369332"/>
                </a:xfrm>
                <a:prstGeom prst="rect">
                  <a:avLst/>
                </a:prstGeom>
                <a:blipFill>
                  <a:blip r:embed="rId8"/>
                  <a:stretch>
                    <a:fillRect l="-1685" t="-8197" r="-4494" b="-24590"/>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0A38F57F-4E43-49CE-81EB-103E35F6C4D8}"/>
                </a:ext>
              </a:extLst>
            </p:cNvPr>
            <p:cNvSpPr txBox="1"/>
            <p:nvPr/>
          </p:nvSpPr>
          <p:spPr>
            <a:xfrm>
              <a:off x="532886" y="2611189"/>
              <a:ext cx="1462580" cy="369332"/>
            </a:xfrm>
            <a:prstGeom prst="rect">
              <a:avLst/>
            </a:prstGeom>
            <a:noFill/>
          </p:spPr>
          <p:txBody>
            <a:bodyPr wrap="none" rtlCol="0">
              <a:spAutoFit/>
            </a:bodyPr>
            <a:lstStyle/>
            <a:p>
              <a:r>
                <a:rPr lang="en-US" dirty="0" err="1"/>
                <a:t>Superallowed</a:t>
              </a:r>
              <a:endParaRPr lang="en-US" dirty="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F7E5725-F1C6-443C-B2FE-2429165262FA}"/>
                    </a:ext>
                  </a:extLst>
                </p:cNvPr>
                <p:cNvSpPr txBox="1"/>
                <p:nvPr/>
              </p:nvSpPr>
              <p:spPr>
                <a:xfrm>
                  <a:off x="556054" y="1099752"/>
                  <a:ext cx="1413657"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𝜏</m:t>
                      </m:r>
                      <m:r>
                        <a:rPr lang="en-US" i="1" smtClean="0">
                          <a:latin typeface="Cambria Math" panose="02040503050406030204" pitchFamily="18" charset="0"/>
                          <a:ea typeface="Cambria Math" panose="02040503050406030204" pitchFamily="18" charset="0"/>
                        </a:rPr>
                        <m:t>→</m:t>
                      </m:r>
                    </m:oMath>
                  </a14:m>
                  <a:r>
                    <a:rPr lang="en-US" dirty="0"/>
                    <a:t> inclusive</a:t>
                  </a:r>
                </a:p>
              </p:txBody>
            </p:sp>
          </mc:Choice>
          <mc:Fallback xmlns="">
            <p:sp>
              <p:nvSpPr>
                <p:cNvPr id="21" name="TextBox 20">
                  <a:extLst>
                    <a:ext uri="{FF2B5EF4-FFF2-40B4-BE49-F238E27FC236}">
                      <a16:creationId xmlns:a16="http://schemas.microsoft.com/office/drawing/2014/main" id="{FF7E5725-F1C6-443C-B2FE-2429165262FA}"/>
                    </a:ext>
                  </a:extLst>
                </p:cNvPr>
                <p:cNvSpPr txBox="1">
                  <a:spLocks noRot="1" noChangeAspect="1" noMove="1" noResize="1" noEditPoints="1" noAdjustHandles="1" noChangeArrowheads="1" noChangeShapeType="1" noTextEdit="1"/>
                </p:cNvSpPr>
                <p:nvPr/>
              </p:nvSpPr>
              <p:spPr>
                <a:xfrm>
                  <a:off x="556054" y="1099752"/>
                  <a:ext cx="1413657" cy="369332"/>
                </a:xfrm>
                <a:prstGeom prst="rect">
                  <a:avLst/>
                </a:prstGeom>
                <a:blipFill>
                  <a:blip r:embed="rId9"/>
                  <a:stretch>
                    <a:fillRect t="-8197" r="-4310"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62B277B-2F27-4D3B-848D-F14CCD2E3D39}"/>
                    </a:ext>
                  </a:extLst>
                </p:cNvPr>
                <p:cNvSpPr txBox="1"/>
                <p:nvPr/>
              </p:nvSpPr>
              <p:spPr>
                <a:xfrm>
                  <a:off x="337752" y="1351005"/>
                  <a:ext cx="1654364" cy="369332"/>
                </a:xfrm>
                <a:prstGeom prst="rect">
                  <a:avLst/>
                </a:prstGeom>
                <a:noFill/>
              </p:spPr>
              <p:txBody>
                <a:bodyPr wrap="non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𝜏</m:t>
                      </m:r>
                      <m:r>
                        <a:rPr lang="en-US" i="1" smtClean="0">
                          <a:latin typeface="Cambria Math" panose="02040503050406030204" pitchFamily="18" charset="0"/>
                          <a:ea typeface="Cambria Math" panose="02040503050406030204" pitchFamily="18" charset="0"/>
                        </a:rPr>
                        <m:t>→</m:t>
                      </m:r>
                    </m:oMath>
                  </a14:m>
                  <a:r>
                    <a:rPr lang="en-US" dirty="0"/>
                    <a:t> K</a:t>
                  </a:r>
                  <a14:m>
                    <m:oMath xmlns:m="http://schemas.openxmlformats.org/officeDocument/2006/math">
                      <m:r>
                        <a:rPr lang="en-US" i="1" dirty="0" smtClean="0">
                          <a:latin typeface="Cambria Math" panose="02040503050406030204" pitchFamily="18" charset="0"/>
                          <a:ea typeface="Cambria Math" panose="02040503050406030204" pitchFamily="18" charset="0"/>
                        </a:rPr>
                        <m:t>𝜐</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𝜏</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𝜋𝜈</m:t>
                      </m:r>
                    </m:oMath>
                  </a14:m>
                  <a:endParaRPr lang="en-US" dirty="0"/>
                </a:p>
              </p:txBody>
            </p:sp>
          </mc:Choice>
          <mc:Fallback xmlns="">
            <p:sp>
              <p:nvSpPr>
                <p:cNvPr id="22" name="TextBox 21">
                  <a:extLst>
                    <a:ext uri="{FF2B5EF4-FFF2-40B4-BE49-F238E27FC236}">
                      <a16:creationId xmlns:a16="http://schemas.microsoft.com/office/drawing/2014/main" id="{362B277B-2F27-4D3B-848D-F14CCD2E3D39}"/>
                    </a:ext>
                  </a:extLst>
                </p:cNvPr>
                <p:cNvSpPr txBox="1">
                  <a:spLocks noRot="1" noChangeAspect="1" noMove="1" noResize="1" noEditPoints="1" noAdjustHandles="1" noChangeArrowheads="1" noChangeShapeType="1" noTextEdit="1"/>
                </p:cNvSpPr>
                <p:nvPr/>
              </p:nvSpPr>
              <p:spPr>
                <a:xfrm>
                  <a:off x="337752" y="1351005"/>
                  <a:ext cx="1654364" cy="369332"/>
                </a:xfrm>
                <a:prstGeom prst="rect">
                  <a:avLst/>
                </a:prstGeom>
                <a:blipFill>
                  <a:blip r:embed="rId10"/>
                  <a:stretch>
                    <a:fillRect t="-10000" b="-26667"/>
                  </a:stretch>
                </a:blipFill>
              </p:spPr>
              <p:txBody>
                <a:bodyPr/>
                <a:lstStyle/>
                <a:p>
                  <a:r>
                    <a:rPr lang="en-US">
                      <a:noFill/>
                    </a:rPr>
                    <a:t> </a:t>
                  </a:r>
                </a:p>
              </p:txBody>
            </p:sp>
          </mc:Fallback>
        </mc:AlternateContent>
      </p:grpSp>
      <p:sp>
        <p:nvSpPr>
          <p:cNvPr id="23" name="TextBox 22">
            <a:extLst>
              <a:ext uri="{FF2B5EF4-FFF2-40B4-BE49-F238E27FC236}">
                <a16:creationId xmlns:a16="http://schemas.microsoft.com/office/drawing/2014/main" id="{B0D4B80D-AD8A-041F-56E7-C556E2C6BDF8}"/>
              </a:ext>
            </a:extLst>
          </p:cNvPr>
          <p:cNvSpPr txBox="1"/>
          <p:nvPr/>
        </p:nvSpPr>
        <p:spPr>
          <a:xfrm>
            <a:off x="8100647" y="3490519"/>
            <a:ext cx="6096000" cy="646331"/>
          </a:xfrm>
          <a:prstGeom prst="rect">
            <a:avLst/>
          </a:prstGeom>
          <a:noFill/>
        </p:spPr>
        <p:txBody>
          <a:bodyPr wrap="square">
            <a:spAutoFit/>
          </a:bodyPr>
          <a:lstStyle/>
          <a:p>
            <a:r>
              <a:rPr lang="en-US" sz="1800" b="0" i="1" u="none" strike="noStrike" baseline="0" dirty="0">
                <a:latin typeface="LMMathItalic10-Regular"/>
              </a:rPr>
              <a:t>&lt;V</a:t>
            </a:r>
            <a:r>
              <a:rPr lang="en-US" sz="1100" b="0" i="1" u="none" strike="noStrike" baseline="0" dirty="0">
                <a:latin typeface="LMMathItalic8-Regular"/>
              </a:rPr>
              <a:t>us </a:t>
            </a:r>
            <a:r>
              <a:rPr lang="en-US" dirty="0">
                <a:latin typeface="LMRoman10-Regular"/>
              </a:rPr>
              <a:t>&gt;=</a:t>
            </a:r>
            <a:r>
              <a:rPr lang="en-US" sz="1800" b="0" i="0" u="none" strike="noStrike" baseline="0" dirty="0">
                <a:latin typeface="LMRoman10-Regular"/>
              </a:rPr>
              <a:t> 0</a:t>
            </a:r>
            <a:r>
              <a:rPr lang="en-US" sz="1800" b="0" i="1" u="none" strike="noStrike" baseline="0" dirty="0">
                <a:latin typeface="LMMathItalic10-Regular"/>
              </a:rPr>
              <a:t>.</a:t>
            </a:r>
            <a:r>
              <a:rPr lang="en-US" sz="1800" b="0" i="0" u="none" strike="noStrike" baseline="0" dirty="0">
                <a:latin typeface="LMRoman10-Regular"/>
              </a:rPr>
              <a:t>22431(85) </a:t>
            </a:r>
          </a:p>
          <a:p>
            <a:r>
              <a:rPr lang="en-US" sz="1800" b="0" i="0" u="none" strike="noStrike" baseline="0" dirty="0">
                <a:latin typeface="LMRoman10-Regular"/>
              </a:rPr>
              <a:t>S = </a:t>
            </a:r>
            <a:r>
              <a:rPr lang="en-US" sz="1800" b="0" u="none" strike="noStrike" baseline="0" dirty="0">
                <a:latin typeface="LMRoman10-Regular"/>
              </a:rPr>
              <a:t>2</a:t>
            </a:r>
            <a:r>
              <a:rPr lang="en-US" sz="1800" b="0" u="none" strike="noStrike" baseline="0" dirty="0">
                <a:latin typeface="LMMathItalic10-Regular"/>
              </a:rPr>
              <a:t>.</a:t>
            </a:r>
            <a:r>
              <a:rPr lang="en-US" sz="1800" b="0" u="none" strike="noStrike" baseline="0" dirty="0">
                <a:latin typeface="LMRoman10-Regular"/>
              </a:rPr>
              <a:t>5</a:t>
            </a:r>
            <a:r>
              <a:rPr lang="en-US" dirty="0">
                <a:latin typeface="LMMathItalic10-Regular"/>
              </a:rPr>
              <a:t> from PDG 2024</a:t>
            </a:r>
            <a:endParaRPr lang="en-US" dirty="0"/>
          </a:p>
        </p:txBody>
      </p:sp>
      <p:sp>
        <p:nvSpPr>
          <p:cNvPr id="12" name="Rectangle 11">
            <a:extLst>
              <a:ext uri="{FF2B5EF4-FFF2-40B4-BE49-F238E27FC236}">
                <a16:creationId xmlns:a16="http://schemas.microsoft.com/office/drawing/2014/main" id="{65CC8977-069B-CC12-C31F-A3BC3919DAF4}"/>
              </a:ext>
            </a:extLst>
          </p:cNvPr>
          <p:cNvSpPr/>
          <p:nvPr/>
        </p:nvSpPr>
        <p:spPr>
          <a:xfrm>
            <a:off x="556705" y="4280064"/>
            <a:ext cx="3803211" cy="369332"/>
          </a:xfrm>
          <a:prstGeom prst="rect">
            <a:avLst/>
          </a:prstGeom>
        </p:spPr>
        <p:txBody>
          <a:bodyPr wrap="square">
            <a:spAutoFit/>
          </a:bodyPr>
          <a:lstStyle/>
          <a:p>
            <a:r>
              <a:rPr lang="en-US" dirty="0">
                <a:latin typeface="AAAAAX+Arial-ItalicMT"/>
              </a:rPr>
              <a:t>[Cirigliano et al., JHEP04 (2022) 152] </a:t>
            </a:r>
            <a:endParaRPr lang="en-US" dirty="0"/>
          </a:p>
        </p:txBody>
      </p:sp>
      <p:sp>
        <p:nvSpPr>
          <p:cNvPr id="6" name="TextBox 5">
            <a:extLst>
              <a:ext uri="{FF2B5EF4-FFF2-40B4-BE49-F238E27FC236}">
                <a16:creationId xmlns:a16="http://schemas.microsoft.com/office/drawing/2014/main" id="{850C813A-B1EE-C16E-1BFD-EC7CCC61BAEC}"/>
              </a:ext>
            </a:extLst>
          </p:cNvPr>
          <p:cNvSpPr txBox="1"/>
          <p:nvPr/>
        </p:nvSpPr>
        <p:spPr>
          <a:xfrm>
            <a:off x="10536866" y="6283841"/>
            <a:ext cx="1056315" cy="369332"/>
          </a:xfrm>
          <a:prstGeom prst="rect">
            <a:avLst/>
          </a:prstGeom>
          <a:noFill/>
        </p:spPr>
        <p:txBody>
          <a:bodyPr wrap="none" rtlCol="0">
            <a:spAutoFit/>
          </a:bodyPr>
          <a:lstStyle/>
          <a:p>
            <a:r>
              <a:rPr lang="en-US" dirty="0"/>
              <a:t>M cover?</a:t>
            </a:r>
          </a:p>
        </p:txBody>
      </p:sp>
    </p:spTree>
    <p:extLst>
      <p:ext uri="{BB962C8B-B14F-4D97-AF65-F5344CB8AC3E}">
        <p14:creationId xmlns:p14="http://schemas.microsoft.com/office/powerpoint/2010/main" val="3733358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A4335-2B1C-40D5-9E4F-72BE6D377638}"/>
              </a:ext>
            </a:extLst>
          </p:cNvPr>
          <p:cNvPicPr>
            <a:picLocks noChangeAspect="1"/>
          </p:cNvPicPr>
          <p:nvPr/>
        </p:nvPicPr>
        <p:blipFill rotWithShape="1">
          <a:blip r:embed="rId2">
            <a:extLst>
              <a:ext uri="{28A0092B-C50C-407E-A947-70E740481C1C}">
                <a14:useLocalDpi xmlns:a14="http://schemas.microsoft.com/office/drawing/2010/main" val="0"/>
              </a:ext>
            </a:extLst>
          </a:blip>
          <a:srcRect b="37811"/>
          <a:stretch/>
        </p:blipFill>
        <p:spPr>
          <a:xfrm>
            <a:off x="881545" y="1143567"/>
            <a:ext cx="10237516" cy="2822224"/>
          </a:xfrm>
          <a:prstGeom prst="rect">
            <a:avLst/>
          </a:prstGeom>
        </p:spPr>
      </p:pic>
      <p:sp>
        <p:nvSpPr>
          <p:cNvPr id="2" name="Rectangle 1">
            <a:extLst>
              <a:ext uri="{FF2B5EF4-FFF2-40B4-BE49-F238E27FC236}">
                <a16:creationId xmlns:a16="http://schemas.microsoft.com/office/drawing/2014/main" id="{37A13835-BD1C-4E36-8A2F-FCCC97C0C222}"/>
              </a:ext>
            </a:extLst>
          </p:cNvPr>
          <p:cNvSpPr/>
          <p:nvPr/>
        </p:nvSpPr>
        <p:spPr>
          <a:xfrm>
            <a:off x="2257778" y="1877345"/>
            <a:ext cx="1388533" cy="11063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9048593-4040-4AF2-A578-C98719FA9E3A}"/>
              </a:ext>
            </a:extLst>
          </p:cNvPr>
          <p:cNvSpPr/>
          <p:nvPr/>
        </p:nvSpPr>
        <p:spPr>
          <a:xfrm>
            <a:off x="2252133" y="3311031"/>
            <a:ext cx="1388533" cy="3330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D6789CA-5A87-4FA0-9321-F3863F9FA6A6}"/>
              </a:ext>
            </a:extLst>
          </p:cNvPr>
          <p:cNvSpPr txBox="1"/>
          <p:nvPr/>
        </p:nvSpPr>
        <p:spPr>
          <a:xfrm>
            <a:off x="203201" y="511386"/>
            <a:ext cx="2551287" cy="707886"/>
          </a:xfrm>
          <a:prstGeom prst="rect">
            <a:avLst/>
          </a:prstGeom>
          <a:noFill/>
        </p:spPr>
        <p:txBody>
          <a:bodyPr wrap="square" rtlCol="0">
            <a:spAutoFit/>
          </a:bodyPr>
          <a:lstStyle/>
          <a:p>
            <a:pPr algn="ctr"/>
            <a:r>
              <a:rPr lang="en-US" sz="2000" dirty="0"/>
              <a:t>Based on </a:t>
            </a:r>
            <a:r>
              <a:rPr lang="en-US" sz="2000" dirty="0" err="1"/>
              <a:t>Superallowed</a:t>
            </a:r>
            <a:r>
              <a:rPr lang="en-US" sz="2000" dirty="0"/>
              <a:t> Decays</a:t>
            </a:r>
          </a:p>
        </p:txBody>
      </p:sp>
      <p:sp>
        <p:nvSpPr>
          <p:cNvPr id="6" name="TextBox 5">
            <a:extLst>
              <a:ext uri="{FF2B5EF4-FFF2-40B4-BE49-F238E27FC236}">
                <a16:creationId xmlns:a16="http://schemas.microsoft.com/office/drawing/2014/main" id="{1525B444-ECF9-46B9-BEA2-790EC7267F0A}"/>
              </a:ext>
            </a:extLst>
          </p:cNvPr>
          <p:cNvSpPr txBox="1"/>
          <p:nvPr/>
        </p:nvSpPr>
        <p:spPr>
          <a:xfrm>
            <a:off x="5215466" y="1041964"/>
            <a:ext cx="1951175" cy="369332"/>
          </a:xfrm>
          <a:prstGeom prst="rect">
            <a:avLst/>
          </a:prstGeom>
          <a:noFill/>
        </p:spPr>
        <p:txBody>
          <a:bodyPr wrap="none" rtlCol="0">
            <a:spAutoFit/>
          </a:bodyPr>
          <a:lstStyle/>
          <a:p>
            <a:r>
              <a:rPr lang="en-US" b="1" dirty="0" err="1"/>
              <a:t>Cabbibo</a:t>
            </a:r>
            <a:r>
              <a:rPr lang="en-US" b="1" dirty="0"/>
              <a:t> Anomaly!</a:t>
            </a:r>
          </a:p>
        </p:txBody>
      </p:sp>
      <p:cxnSp>
        <p:nvCxnSpPr>
          <p:cNvPr id="8" name="Straight Arrow Connector 7">
            <a:extLst>
              <a:ext uri="{FF2B5EF4-FFF2-40B4-BE49-F238E27FC236}">
                <a16:creationId xmlns:a16="http://schemas.microsoft.com/office/drawing/2014/main" id="{BF6A321D-4AA2-4E96-9B98-FF811FD57DCD}"/>
              </a:ext>
            </a:extLst>
          </p:cNvPr>
          <p:cNvCxnSpPr/>
          <p:nvPr/>
        </p:nvCxnSpPr>
        <p:spPr>
          <a:xfrm>
            <a:off x="1467556" y="1256454"/>
            <a:ext cx="778933" cy="8240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C92F25E-4775-48E6-9CE0-29DD7B144EFE}"/>
              </a:ext>
            </a:extLst>
          </p:cNvPr>
          <p:cNvCxnSpPr>
            <a:cxnSpLocks/>
          </p:cNvCxnSpPr>
          <p:nvPr/>
        </p:nvCxnSpPr>
        <p:spPr>
          <a:xfrm>
            <a:off x="1456267" y="1222587"/>
            <a:ext cx="733777" cy="22013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8806708-E81E-4067-BB56-11127FD053B3}"/>
              </a:ext>
            </a:extLst>
          </p:cNvPr>
          <p:cNvSpPr txBox="1"/>
          <p:nvPr/>
        </p:nvSpPr>
        <p:spPr>
          <a:xfrm>
            <a:off x="2212537" y="4819212"/>
            <a:ext cx="8826500" cy="1200329"/>
          </a:xfrm>
          <a:prstGeom prst="rect">
            <a:avLst/>
          </a:prstGeom>
          <a:noFill/>
        </p:spPr>
        <p:txBody>
          <a:bodyPr wrap="square" rtlCol="0">
            <a:spAutoFit/>
          </a:bodyPr>
          <a:lstStyle/>
          <a:p>
            <a:r>
              <a:rPr lang="en-US" dirty="0"/>
              <a:t>In order for the neutron to compete with </a:t>
            </a:r>
            <a:r>
              <a:rPr lang="en-US" dirty="0" err="1"/>
              <a:t>superallowed</a:t>
            </a:r>
            <a:r>
              <a:rPr lang="en-US" dirty="0"/>
              <a:t> decays we require</a:t>
            </a:r>
          </a:p>
          <a:p>
            <a:endParaRPr lang="en-US" dirty="0"/>
          </a:p>
          <a:p>
            <a:r>
              <a:rPr lang="en-US" dirty="0"/>
              <a:t>Neutron uncertainty targets: lifetime – 0.3 s (current most precise, </a:t>
            </a:r>
            <a:r>
              <a:rPr lang="en-US" dirty="0" err="1"/>
              <a:t>UCNtau</a:t>
            </a:r>
            <a:r>
              <a:rPr lang="en-US" dirty="0"/>
              <a:t> with 0.3 s)</a:t>
            </a:r>
          </a:p>
          <a:p>
            <a:r>
              <a:rPr lang="en-US" dirty="0"/>
              <a:t>                                                   </a:t>
            </a:r>
            <a:r>
              <a:rPr lang="en-US" dirty="0" err="1"/>
              <a:t>g</a:t>
            </a:r>
            <a:r>
              <a:rPr lang="en-US" baseline="-25000" dirty="0" err="1"/>
              <a:t>A</a:t>
            </a:r>
            <a:r>
              <a:rPr lang="en-US" dirty="0"/>
              <a:t> ~  0.03% (current most precise, PERKEO III with 0.044%)</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B04C2E3-A9DC-4BD3-AA83-FCC5D5B912AD}"/>
                  </a:ext>
                </a:extLst>
              </p:cNvPr>
              <p:cNvSpPr txBox="1"/>
              <p:nvPr/>
            </p:nvSpPr>
            <p:spPr>
              <a:xfrm>
                <a:off x="1488558" y="3871489"/>
                <a:ext cx="9910162" cy="830997"/>
              </a:xfrm>
              <a:prstGeom prst="rect">
                <a:avLst/>
              </a:prstGeom>
              <a:solidFill>
                <a:srgbClr val="FFFF00"/>
              </a:solidFill>
            </p:spPr>
            <p:txBody>
              <a:bodyPr wrap="square" rtlCol="0">
                <a:spAutoFit/>
              </a:bodyPr>
              <a:lstStyle/>
              <a:p>
                <a:pPr algn="ctr"/>
                <a:r>
                  <a:rPr lang="en-US" sz="2400" dirty="0"/>
                  <a:t>Neutron can probe an important possible source of the anomaly: it does not have the nuclear structure corrections required to interpret </a:t>
                </a:r>
                <a14:m>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0</m:t>
                        </m:r>
                      </m:e>
                      <m:sup>
                        <m:r>
                          <a:rPr lang="en-US" sz="2400" b="0" i="1" smtClean="0">
                            <a:latin typeface="Cambria Math" panose="02040503050406030204" pitchFamily="18" charset="0"/>
                          </a:rPr>
                          <m:t>+</m:t>
                        </m:r>
                      </m:sup>
                    </m:sSup>
                    <m:r>
                      <a:rPr lang="en-US" sz="2400" i="1" smtClean="0">
                        <a:latin typeface="Cambria Math" panose="02040503050406030204" pitchFamily="18" charset="0"/>
                        <a:ea typeface="Cambria Math" panose="02040503050406030204" pitchFamily="18" charset="0"/>
                      </a:rPr>
                      <m:t>→</m:t>
                    </m:r>
                    <m:sSup>
                      <m:sSupPr>
                        <m:ctrlPr>
                          <a:rPr lang="en-US" sz="240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0</m:t>
                        </m:r>
                      </m:e>
                      <m:sup>
                        <m:r>
                          <a:rPr lang="en-US" sz="2400" b="0" i="1" smtClean="0">
                            <a:latin typeface="Cambria Math" panose="02040503050406030204" pitchFamily="18" charset="0"/>
                            <a:ea typeface="Cambria Math" panose="02040503050406030204" pitchFamily="18" charset="0"/>
                          </a:rPr>
                          <m:t>+</m:t>
                        </m:r>
                      </m:sup>
                    </m:sSup>
                  </m:oMath>
                </a14:m>
                <a:r>
                  <a:rPr lang="en-US" sz="2400" dirty="0"/>
                  <a:t> decays!</a:t>
                </a:r>
              </a:p>
            </p:txBody>
          </p:sp>
        </mc:Choice>
        <mc:Fallback xmlns="">
          <p:sp>
            <p:nvSpPr>
              <p:cNvPr id="7" name="TextBox 6">
                <a:extLst>
                  <a:ext uri="{FF2B5EF4-FFF2-40B4-BE49-F238E27FC236}">
                    <a16:creationId xmlns:a16="http://schemas.microsoft.com/office/drawing/2014/main" id="{3B04C2E3-A9DC-4BD3-AA83-FCC5D5B912AD}"/>
                  </a:ext>
                </a:extLst>
              </p:cNvPr>
              <p:cNvSpPr txBox="1">
                <a:spLocks noRot="1" noChangeAspect="1" noMove="1" noResize="1" noEditPoints="1" noAdjustHandles="1" noChangeArrowheads="1" noChangeShapeType="1" noTextEdit="1"/>
              </p:cNvSpPr>
              <p:nvPr/>
            </p:nvSpPr>
            <p:spPr>
              <a:xfrm>
                <a:off x="1488558" y="3871489"/>
                <a:ext cx="9910162" cy="830997"/>
              </a:xfrm>
              <a:prstGeom prst="rect">
                <a:avLst/>
              </a:prstGeom>
              <a:blipFill>
                <a:blip r:embed="rId3"/>
                <a:stretch>
                  <a:fillRect t="-5882" b="-1617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44C01EDD-C994-CA88-D9EB-E5C4CDF0A300}"/>
              </a:ext>
            </a:extLst>
          </p:cNvPr>
          <p:cNvSpPr txBox="1"/>
          <p:nvPr/>
        </p:nvSpPr>
        <p:spPr>
          <a:xfrm>
            <a:off x="2271422" y="6291076"/>
            <a:ext cx="7484678" cy="369332"/>
          </a:xfrm>
          <a:prstGeom prst="rect">
            <a:avLst/>
          </a:prstGeom>
          <a:noFill/>
        </p:spPr>
        <p:txBody>
          <a:bodyPr wrap="none" rtlCol="0">
            <a:spAutoFit/>
          </a:bodyPr>
          <a:lstStyle/>
          <a:p>
            <a:r>
              <a:rPr lang="en-US" dirty="0"/>
              <a:t>More precise theory  implies discovery level sensitivity possible for neutrons…</a:t>
            </a:r>
          </a:p>
        </p:txBody>
      </p:sp>
      <p:sp>
        <p:nvSpPr>
          <p:cNvPr id="13" name="TextBox 12">
            <a:extLst>
              <a:ext uri="{FF2B5EF4-FFF2-40B4-BE49-F238E27FC236}">
                <a16:creationId xmlns:a16="http://schemas.microsoft.com/office/drawing/2014/main" id="{59FF006D-6E53-F6B8-236F-8A249979692A}"/>
              </a:ext>
            </a:extLst>
          </p:cNvPr>
          <p:cNvSpPr txBox="1"/>
          <p:nvPr/>
        </p:nvSpPr>
        <p:spPr>
          <a:xfrm>
            <a:off x="4635796" y="223283"/>
            <a:ext cx="7454669" cy="369332"/>
          </a:xfrm>
          <a:prstGeom prst="rect">
            <a:avLst/>
          </a:prstGeom>
          <a:noFill/>
        </p:spPr>
        <p:txBody>
          <a:bodyPr wrap="none" rtlCol="0">
            <a:spAutoFit/>
          </a:bodyPr>
          <a:lstStyle/>
          <a:p>
            <a:r>
              <a:rPr lang="en-US" dirty="0"/>
              <a:t>EFT analysis – check couplings one at a time to consistency with observed CAA</a:t>
            </a:r>
          </a:p>
        </p:txBody>
      </p:sp>
      <p:sp>
        <p:nvSpPr>
          <p:cNvPr id="15" name="TextBox 14">
            <a:extLst>
              <a:ext uri="{FF2B5EF4-FFF2-40B4-BE49-F238E27FC236}">
                <a16:creationId xmlns:a16="http://schemas.microsoft.com/office/drawing/2014/main" id="{B1D64291-7776-60CC-064D-E0D76C74F33A}"/>
              </a:ext>
            </a:extLst>
          </p:cNvPr>
          <p:cNvSpPr txBox="1"/>
          <p:nvPr/>
        </p:nvSpPr>
        <p:spPr>
          <a:xfrm>
            <a:off x="6919137" y="479869"/>
            <a:ext cx="6097772" cy="369332"/>
          </a:xfrm>
          <a:prstGeom prst="rect">
            <a:avLst/>
          </a:prstGeom>
          <a:noFill/>
        </p:spPr>
        <p:txBody>
          <a:bodyPr wrap="square">
            <a:spAutoFit/>
          </a:bodyPr>
          <a:lstStyle/>
          <a:p>
            <a:r>
              <a:rPr lang="en-US" dirty="0">
                <a:latin typeface="AAAAAX+Arial-ItalicMT"/>
              </a:rPr>
              <a:t>[Cirigliano et al., JHEP04 (2022) 152] </a:t>
            </a:r>
            <a:endParaRPr lang="en-US" dirty="0"/>
          </a:p>
        </p:txBody>
      </p:sp>
    </p:spTree>
    <p:extLst>
      <p:ext uri="{BB962C8B-B14F-4D97-AF65-F5344CB8AC3E}">
        <p14:creationId xmlns:p14="http://schemas.microsoft.com/office/powerpoint/2010/main" val="622906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1AE54D86-1B61-539E-8276-0D7F2B30F0EF}"/>
              </a:ext>
            </a:extLst>
          </p:cNvPr>
          <p:cNvSpPr>
            <a:spLocks noGrp="1" noChangeArrowheads="1"/>
          </p:cNvSpPr>
          <p:nvPr>
            <p:ph type="title" idx="4294967295"/>
          </p:nvPr>
        </p:nvSpPr>
        <p:spPr>
          <a:xfrm>
            <a:off x="2102462" y="-12962"/>
            <a:ext cx="8229024" cy="1372465"/>
          </a:xfrm>
          <a:ln/>
        </p:spPr>
        <p:txBody>
          <a:bodyPr lIns="0" tIns="29033" rIns="0" bIns="0"/>
          <a:lstStyle/>
          <a:p>
            <a:pPr>
              <a:tabLst>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Lst>
            </a:pPr>
            <a:r>
              <a:rPr lang="en-US" altLang="en-US" sz="3266" dirty="0"/>
              <a:t>RHC Constraints with Unitarity and EFT</a:t>
            </a:r>
          </a:p>
        </p:txBody>
      </p:sp>
      <p:pic>
        <p:nvPicPr>
          <p:cNvPr id="41986" name="Picture 2">
            <a:extLst>
              <a:ext uri="{FF2B5EF4-FFF2-40B4-BE49-F238E27FC236}">
                <a16:creationId xmlns:a16="http://schemas.microsoft.com/office/drawing/2014/main" id="{5DA47A79-F929-3042-0D1E-837584CA6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2375" y="1376785"/>
            <a:ext cx="4880673" cy="48806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7" name="Text Box 3">
            <a:extLst>
              <a:ext uri="{FF2B5EF4-FFF2-40B4-BE49-F238E27FC236}">
                <a16:creationId xmlns:a16="http://schemas.microsoft.com/office/drawing/2014/main" id="{99079AD9-D039-D30B-A2B0-E2AAA23D5C77}"/>
              </a:ext>
            </a:extLst>
          </p:cNvPr>
          <p:cNvSpPr txBox="1">
            <a:spLocks noChangeArrowheads="1"/>
          </p:cNvSpPr>
          <p:nvPr/>
        </p:nvSpPr>
        <p:spPr bwMode="auto">
          <a:xfrm>
            <a:off x="8037325" y="4406863"/>
            <a:ext cx="2458338" cy="1371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340" rIns="81646" bIns="40823"/>
          <a:lstStyle>
            <a:lvl1pPr>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9pPr>
          </a:lstStyle>
          <a:p>
            <a:r>
              <a:rPr lang="en-US" altLang="en-US"/>
              <a:t>Associated WH production at LHC: (includes contact term and SM-like term)</a:t>
            </a:r>
          </a:p>
        </p:txBody>
      </p:sp>
      <p:sp>
        <p:nvSpPr>
          <p:cNvPr id="41988" name="Text Box 4">
            <a:extLst>
              <a:ext uri="{FF2B5EF4-FFF2-40B4-BE49-F238E27FC236}">
                <a16:creationId xmlns:a16="http://schemas.microsoft.com/office/drawing/2014/main" id="{F647E87C-9A96-36C0-CDC3-1D556FF7EDA0}"/>
              </a:ext>
            </a:extLst>
          </p:cNvPr>
          <p:cNvSpPr txBox="1">
            <a:spLocks noChangeArrowheads="1"/>
          </p:cNvSpPr>
          <p:nvPr/>
        </p:nvSpPr>
        <p:spPr bwMode="auto">
          <a:xfrm>
            <a:off x="6389792" y="1749785"/>
            <a:ext cx="4386701" cy="11895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340" rIns="81646" bIns="40823"/>
          <a:lstStyle>
            <a:lvl1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Regular" charset="0"/>
              </a:defRPr>
            </a:lvl9pPr>
          </a:lstStyle>
          <a:p>
            <a:r>
              <a:rPr lang="en-US" altLang="en-US"/>
              <a:t>A first: </a:t>
            </a:r>
            <a:r>
              <a:rPr lang="en-US" altLang="en-US" b="1"/>
              <a:t>calculated</a:t>
            </a:r>
            <a:r>
              <a:rPr lang="en-US" altLang="en-US"/>
              <a:t> SM value of g</a:t>
            </a:r>
            <a:r>
              <a:rPr lang="en-US" altLang="en-US" baseline="-33000"/>
              <a:t>A</a:t>
            </a:r>
            <a:r>
              <a:rPr lang="en-US" altLang="en-US"/>
              <a:t> from lattice compared with value from n decay to constrain origin of BSM physics </a:t>
            </a:r>
          </a:p>
        </p:txBody>
      </p:sp>
      <p:sp>
        <p:nvSpPr>
          <p:cNvPr id="41989" name="Text Box 5">
            <a:extLst>
              <a:ext uri="{FF2B5EF4-FFF2-40B4-BE49-F238E27FC236}">
                <a16:creationId xmlns:a16="http://schemas.microsoft.com/office/drawing/2014/main" id="{8CB64441-7533-52F5-A356-97A26A4475D8}"/>
              </a:ext>
            </a:extLst>
          </p:cNvPr>
          <p:cNvSpPr txBox="1">
            <a:spLocks noChangeArrowheads="1"/>
          </p:cNvSpPr>
          <p:nvPr/>
        </p:nvSpPr>
        <p:spPr bwMode="auto">
          <a:xfrm>
            <a:off x="263933" y="1011313"/>
            <a:ext cx="3600378" cy="421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5340" rIns="81646" bIns="40823"/>
          <a:lstStyle>
            <a:lvl1pPr>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Noto Sans CJK SC Regular" charset="0"/>
              </a:defRPr>
            </a:lvl9pPr>
          </a:lstStyle>
          <a:p>
            <a:r>
              <a:rPr lang="en-US" altLang="en-US" dirty="0"/>
              <a:t>RHC change effective value of </a:t>
            </a:r>
            <a:r>
              <a:rPr lang="en-US" altLang="en-US" dirty="0" err="1"/>
              <a:t>g</a:t>
            </a:r>
            <a:r>
              <a:rPr lang="en-US" altLang="en-US" baseline="-33000" dirty="0" err="1"/>
              <a:t>A</a:t>
            </a:r>
            <a:r>
              <a:rPr lang="en-US" altLang="en-US" dirty="0"/>
              <a:t>!</a:t>
            </a:r>
          </a:p>
        </p:txBody>
      </p:sp>
      <p:sp>
        <p:nvSpPr>
          <p:cNvPr id="41990" name="Text Box 6">
            <a:extLst>
              <a:ext uri="{FF2B5EF4-FFF2-40B4-BE49-F238E27FC236}">
                <a16:creationId xmlns:a16="http://schemas.microsoft.com/office/drawing/2014/main" id="{9BD61D11-E374-505A-4188-D0431CA6FF03}"/>
              </a:ext>
            </a:extLst>
          </p:cNvPr>
          <p:cNvSpPr txBox="1">
            <a:spLocks noChangeArrowheads="1"/>
          </p:cNvSpPr>
          <p:nvPr/>
        </p:nvSpPr>
        <p:spPr bwMode="auto">
          <a:xfrm>
            <a:off x="7560678" y="1018894"/>
            <a:ext cx="5493841" cy="601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340" rIns="81646" bIns="40823"/>
          <a:lstStyle>
            <a:lvl1pPr>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Arial" panose="020B0604020202020204" pitchFamily="34" charset="0"/>
                <a:cs typeface="Noto Sans CJK SC Regular" charset="0"/>
              </a:defRPr>
            </a:lvl9pPr>
          </a:lstStyle>
          <a:p>
            <a:r>
              <a:rPr lang="en-US" altLang="en-US" dirty="0" err="1"/>
              <a:t>Alioli</a:t>
            </a:r>
            <a:r>
              <a:rPr lang="en-US" altLang="en-US" dirty="0"/>
              <a:t> et al., JHEP 05(2017) 086</a:t>
            </a:r>
          </a:p>
        </p:txBody>
      </p:sp>
      <p:sp>
        <p:nvSpPr>
          <p:cNvPr id="41991" name="Text Box 7">
            <a:extLst>
              <a:ext uri="{FF2B5EF4-FFF2-40B4-BE49-F238E27FC236}">
                <a16:creationId xmlns:a16="http://schemas.microsoft.com/office/drawing/2014/main" id="{D4C256A4-FE89-9806-C59A-CFAFEE989FBC}"/>
              </a:ext>
            </a:extLst>
          </p:cNvPr>
          <p:cNvSpPr txBox="1">
            <a:spLocks noChangeArrowheads="1"/>
          </p:cNvSpPr>
          <p:nvPr/>
        </p:nvSpPr>
        <p:spPr bwMode="auto">
          <a:xfrm>
            <a:off x="6659100" y="2816936"/>
            <a:ext cx="4061226" cy="421965"/>
          </a:xfrm>
          <a:prstGeom prst="rect">
            <a:avLst/>
          </a:prstGeom>
          <a:solidFill>
            <a:srgbClr val="FFFF9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5340" rIns="81646" bIns="40823"/>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Regular" charset="0"/>
              </a:defRPr>
            </a:lvl9pPr>
          </a:lstStyle>
          <a:p>
            <a:r>
              <a:rPr lang="en-US" altLang="en-US"/>
              <a:t>1% precision for g</a:t>
            </a:r>
            <a:r>
              <a:rPr lang="en-US" altLang="en-US" baseline="-33000"/>
              <a:t>A</a:t>
            </a:r>
            <a:r>
              <a:rPr lang="en-US" altLang="en-US"/>
              <a:t> from Cal-Lat group</a:t>
            </a:r>
          </a:p>
        </p:txBody>
      </p:sp>
      <p:sp>
        <p:nvSpPr>
          <p:cNvPr id="41992" name="Text Box 8">
            <a:extLst>
              <a:ext uri="{FF2B5EF4-FFF2-40B4-BE49-F238E27FC236}">
                <a16:creationId xmlns:a16="http://schemas.microsoft.com/office/drawing/2014/main" id="{31F7DF85-7E0A-C0BC-4206-A4D0586838D6}"/>
              </a:ext>
            </a:extLst>
          </p:cNvPr>
          <p:cNvSpPr txBox="1">
            <a:spLocks noChangeArrowheads="1"/>
          </p:cNvSpPr>
          <p:nvPr/>
        </p:nvSpPr>
        <p:spPr bwMode="auto">
          <a:xfrm>
            <a:off x="6630297" y="5468255"/>
            <a:ext cx="256347" cy="260667"/>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0501" rIns="81646" bIns="40823"/>
          <a:lstStyle/>
          <a:p>
            <a:r>
              <a:rPr lang="en-US" altLang="en-US" sz="1089">
                <a:solidFill>
                  <a:srgbClr val="000000"/>
                </a:solidFill>
                <a:cs typeface="Arial" panose="020B0604020202020204" pitchFamily="34" charset="0"/>
              </a:rPr>
              <a:t>ν</a:t>
            </a:r>
          </a:p>
        </p:txBody>
      </p:sp>
      <p:sp>
        <p:nvSpPr>
          <p:cNvPr id="41993" name="Text Box 9">
            <a:extLst>
              <a:ext uri="{FF2B5EF4-FFF2-40B4-BE49-F238E27FC236}">
                <a16:creationId xmlns:a16="http://schemas.microsoft.com/office/drawing/2014/main" id="{57A4FCD9-72EB-C3BE-9DCE-4960827E8FB7}"/>
              </a:ext>
            </a:extLst>
          </p:cNvPr>
          <p:cNvSpPr txBox="1">
            <a:spLocks noChangeArrowheads="1"/>
          </p:cNvSpPr>
          <p:nvPr/>
        </p:nvSpPr>
        <p:spPr bwMode="auto">
          <a:xfrm>
            <a:off x="3856566" y="4052586"/>
            <a:ext cx="1427190" cy="4277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5340" rIns="81646" bIns="40823"/>
          <a:lstStyle>
            <a:lvl1pPr>
              <a:tabLst>
                <a:tab pos="457200" algn="l"/>
                <a:tab pos="914400" algn="l"/>
                <a:tab pos="13716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rgbClr val="000000"/>
                </a:solidFill>
                <a:latin typeface="Arial" panose="020B0604020202020204" pitchFamily="34" charset="0"/>
                <a:cs typeface="Noto Sans CJK SC Regular" charset="0"/>
              </a:defRPr>
            </a:lvl9pPr>
          </a:lstStyle>
          <a:p>
            <a:r>
              <a:rPr lang="en-US" altLang="en-US">
                <a:solidFill>
                  <a:srgbClr val="6666FF"/>
                </a:solidFill>
                <a:latin typeface="Ubuntu" panose="020B0504030602030204" pitchFamily="34" charset="0"/>
              </a:rPr>
              <a:t>μ</a:t>
            </a:r>
            <a:r>
              <a:rPr lang="en-US" altLang="en-US" baseline="-33000">
                <a:solidFill>
                  <a:srgbClr val="6666FF"/>
                </a:solidFill>
                <a:cs typeface="Arial" panose="020B0604020202020204" pitchFamily="34" charset="0"/>
              </a:rPr>
              <a:t>WH</a:t>
            </a:r>
            <a:r>
              <a:rPr lang="en-US" altLang="en-US">
                <a:solidFill>
                  <a:srgbClr val="6666FF"/>
                </a:solidFill>
                <a:cs typeface="Arial" panose="020B0604020202020204" pitchFamily="34" charset="0"/>
              </a:rPr>
              <a:t>=1.0±0.1</a:t>
            </a:r>
          </a:p>
        </p:txBody>
      </p:sp>
      <p:sp>
        <p:nvSpPr>
          <p:cNvPr id="41994" name="Text Box 10">
            <a:extLst>
              <a:ext uri="{FF2B5EF4-FFF2-40B4-BE49-F238E27FC236}">
                <a16:creationId xmlns:a16="http://schemas.microsoft.com/office/drawing/2014/main" id="{915A2FF3-782F-2AA6-BD47-D071CD8F6368}"/>
              </a:ext>
            </a:extLst>
          </p:cNvPr>
          <p:cNvSpPr txBox="1">
            <a:spLocks noChangeArrowheads="1"/>
          </p:cNvSpPr>
          <p:nvPr/>
        </p:nvSpPr>
        <p:spPr bwMode="auto">
          <a:xfrm>
            <a:off x="1921002" y="4959881"/>
            <a:ext cx="3024318" cy="596223"/>
          </a:xfrm>
          <a:prstGeom prst="rect">
            <a:avLst/>
          </a:prstGeom>
          <a:solidFill>
            <a:srgbClr val="FFFF9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3727" rIns="81646" bIns="40823"/>
          <a:lstStyle>
            <a:lvl1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9pPr>
          </a:lstStyle>
          <a:p>
            <a:r>
              <a:rPr lang="en-US" altLang="en-US" sz="1452"/>
              <a:t>As before, CKM unitarity</a:t>
            </a:r>
          </a:p>
          <a:p>
            <a:r>
              <a:rPr lang="en-US" altLang="en-US" sz="1452"/>
              <a:t>provides stringent constraints!</a:t>
            </a:r>
          </a:p>
        </p:txBody>
      </p:sp>
      <p:sp>
        <p:nvSpPr>
          <p:cNvPr id="41995" name="Text Box 11">
            <a:extLst>
              <a:ext uri="{FF2B5EF4-FFF2-40B4-BE49-F238E27FC236}">
                <a16:creationId xmlns:a16="http://schemas.microsoft.com/office/drawing/2014/main" id="{F4DE7764-0760-B222-1BD3-734D8E1CCBE9}"/>
              </a:ext>
            </a:extLst>
          </p:cNvPr>
          <p:cNvSpPr txBox="1">
            <a:spLocks noChangeArrowheads="1"/>
          </p:cNvSpPr>
          <p:nvPr/>
        </p:nvSpPr>
        <p:spPr bwMode="auto">
          <a:xfrm>
            <a:off x="1833154" y="6173930"/>
            <a:ext cx="8481050" cy="9404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6953" rIns="81646" bIns="40823"/>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Noto Sans CJK SC Regular" charset="0"/>
              </a:defRPr>
            </a:lvl9pPr>
          </a:lstStyle>
          <a:p>
            <a:pPr algn="ctr"/>
            <a:r>
              <a:rPr lang="en-US" altLang="en-US" sz="1814"/>
              <a:t>Note: for (S,T) interactions – helicity changing couplings suppressed relative to helicity conserving (V,A) ints → </a:t>
            </a:r>
            <a:r>
              <a:rPr lang="en-US" altLang="en-US" sz="1814" b="1"/>
              <a:t>evades unitarity constraint</a:t>
            </a:r>
          </a:p>
        </p:txBody>
      </p:sp>
      <p:sp>
        <p:nvSpPr>
          <p:cNvPr id="41996" name="Line 12">
            <a:extLst>
              <a:ext uri="{FF2B5EF4-FFF2-40B4-BE49-F238E27FC236}">
                <a16:creationId xmlns:a16="http://schemas.microsoft.com/office/drawing/2014/main" id="{F6DD1560-B775-5532-4590-3CFBF4123F95}"/>
              </a:ext>
            </a:extLst>
          </p:cNvPr>
          <p:cNvSpPr>
            <a:spLocks noChangeShapeType="1"/>
          </p:cNvSpPr>
          <p:nvPr/>
        </p:nvSpPr>
        <p:spPr bwMode="auto">
          <a:xfrm flipV="1">
            <a:off x="4582402" y="4198042"/>
            <a:ext cx="924577" cy="763280"/>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CBA3330-7EE4-6DC4-B0DF-1E255EC6163E}"/>
                  </a:ext>
                </a:extLst>
              </p:cNvPr>
              <p:cNvSpPr txBox="1"/>
              <p:nvPr/>
            </p:nvSpPr>
            <p:spPr>
              <a:xfrm>
                <a:off x="233464" y="1527243"/>
                <a:ext cx="2937753" cy="923330"/>
              </a:xfrm>
              <a:prstGeom prst="rect">
                <a:avLst/>
              </a:prstGeom>
              <a:noFill/>
            </p:spPr>
            <p:txBody>
              <a:bodyPr wrap="square" rtlCol="0">
                <a:spAutoFit/>
              </a:bodyPr>
              <a:lstStyle/>
              <a:p>
                <a:r>
                  <a:rPr lang="en-US" dirty="0"/>
                  <a:t>Neutron plays critical role through clean dependence on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𝐴</m:t>
                        </m:r>
                      </m:sub>
                    </m:sSub>
                  </m:oMath>
                </a14:m>
                <a:endParaRPr lang="en-US" dirty="0"/>
              </a:p>
            </p:txBody>
          </p:sp>
        </mc:Choice>
        <mc:Fallback xmlns="">
          <p:sp>
            <p:nvSpPr>
              <p:cNvPr id="2" name="TextBox 1">
                <a:extLst>
                  <a:ext uri="{FF2B5EF4-FFF2-40B4-BE49-F238E27FC236}">
                    <a16:creationId xmlns:a16="http://schemas.microsoft.com/office/drawing/2014/main" id="{DCBA3330-7EE4-6DC4-B0DF-1E255EC6163E}"/>
                  </a:ext>
                </a:extLst>
              </p:cNvPr>
              <p:cNvSpPr txBox="1">
                <a:spLocks noRot="1" noChangeAspect="1" noMove="1" noResize="1" noEditPoints="1" noAdjustHandles="1" noChangeArrowheads="1" noChangeShapeType="1" noTextEdit="1"/>
              </p:cNvSpPr>
              <p:nvPr/>
            </p:nvSpPr>
            <p:spPr>
              <a:xfrm>
                <a:off x="233464" y="1527243"/>
                <a:ext cx="2937753" cy="923330"/>
              </a:xfrm>
              <a:prstGeom prst="rect">
                <a:avLst/>
              </a:prstGeom>
              <a:blipFill>
                <a:blip r:embed="rId4"/>
                <a:stretch>
                  <a:fillRect l="-1660" t="-3974" r="-2282" b="-9934"/>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B445A24C-9225-85BC-81C3-A4BF5BA26B5E}"/>
              </a:ext>
            </a:extLst>
          </p:cNvPr>
          <p:cNvSpPr txBox="1"/>
          <p:nvPr/>
        </p:nvSpPr>
        <p:spPr>
          <a:xfrm>
            <a:off x="10536866" y="6283841"/>
            <a:ext cx="1056315" cy="369332"/>
          </a:xfrm>
          <a:prstGeom prst="rect">
            <a:avLst/>
          </a:prstGeom>
          <a:noFill/>
        </p:spPr>
        <p:txBody>
          <a:bodyPr wrap="none" rtlCol="0">
            <a:spAutoFit/>
          </a:bodyPr>
          <a:lstStyle/>
          <a:p>
            <a:r>
              <a:rPr lang="en-US" dirty="0"/>
              <a:t>M cover?</a:t>
            </a:r>
          </a:p>
        </p:txBody>
      </p:sp>
    </p:spTree>
    <p:extLst>
      <p:ext uri="{BB962C8B-B14F-4D97-AF65-F5344CB8AC3E}">
        <p14:creationId xmlns:p14="http://schemas.microsoft.com/office/powerpoint/2010/main" val="570007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FE8C8-D1DA-2138-1FBB-69896405AE4C}"/>
            </a:ext>
          </a:extLst>
        </p:cNvPr>
        <p:cNvGrpSpPr/>
        <p:nvPr/>
      </p:nvGrpSpPr>
      <p:grpSpPr>
        <a:xfrm>
          <a:off x="0" y="0"/>
          <a:ext cx="0" cy="0"/>
          <a:chOff x="0" y="0"/>
          <a:chExt cx="0" cy="0"/>
        </a:xfrm>
      </p:grpSpPr>
      <p:sp>
        <p:nvSpPr>
          <p:cNvPr id="7" name="Date Placeholder 3">
            <a:extLst>
              <a:ext uri="{FF2B5EF4-FFF2-40B4-BE49-F238E27FC236}">
                <a16:creationId xmlns:a16="http://schemas.microsoft.com/office/drawing/2014/main" id="{0B5F2C80-90E0-E65E-371C-30EBADE382B3}"/>
              </a:ext>
            </a:extLst>
          </p:cNvPr>
          <p:cNvSpPr>
            <a:spLocks noGrp="1"/>
          </p:cNvSpPr>
          <p:nvPr>
            <p:ph type="dt" sz="quarter" idx="10"/>
          </p:nvPr>
        </p:nvSpPr>
        <p:spPr/>
        <p:txBody>
          <a:bodyPr/>
          <a:lstStyle/>
          <a:p>
            <a:pPr>
              <a:defRPr/>
            </a:pPr>
            <a:r>
              <a:rPr lang="en-US" altLang="en-US" dirty="0"/>
              <a:t>11/2/21</a:t>
            </a:r>
          </a:p>
        </p:txBody>
      </p:sp>
      <p:sp>
        <p:nvSpPr>
          <p:cNvPr id="58371" name="Text Box 1">
            <a:extLst>
              <a:ext uri="{FF2B5EF4-FFF2-40B4-BE49-F238E27FC236}">
                <a16:creationId xmlns:a16="http://schemas.microsoft.com/office/drawing/2014/main" id="{FC42E78F-DC13-95CC-35ED-2ADDFBC45477}"/>
              </a:ext>
            </a:extLst>
          </p:cNvPr>
          <p:cNvSpPr txBox="1">
            <a:spLocks noChangeArrowheads="1"/>
          </p:cNvSpPr>
          <p:nvPr/>
        </p:nvSpPr>
        <p:spPr bwMode="auto">
          <a:xfrm>
            <a:off x="3792538" y="71714"/>
            <a:ext cx="1858962"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77004"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9pPr>
          </a:lstStyle>
          <a:p>
            <a:pPr eaLnBrk="1"/>
            <a:r>
              <a:rPr lang="en-US" altLang="en-US" sz="3600" dirty="0">
                <a:solidFill>
                  <a:srgbClr val="000000"/>
                </a:solidFill>
              </a:rPr>
              <a:t>Neutron Data Impact</a:t>
            </a:r>
          </a:p>
        </p:txBody>
      </p:sp>
      <p:sp>
        <p:nvSpPr>
          <p:cNvPr id="58372" name="Rectangle 2">
            <a:extLst>
              <a:ext uri="{FF2B5EF4-FFF2-40B4-BE49-F238E27FC236}">
                <a16:creationId xmlns:a16="http://schemas.microsoft.com/office/drawing/2014/main" id="{54DC257F-572F-65EB-CCD4-85729C9F874D}"/>
              </a:ext>
            </a:extLst>
          </p:cNvPr>
          <p:cNvSpPr>
            <a:spLocks noGrp="1" noChangeArrowheads="1"/>
          </p:cNvSpPr>
          <p:nvPr>
            <p:ph type="body" idx="4294967295"/>
          </p:nvPr>
        </p:nvSpPr>
        <p:spPr>
          <a:xfrm>
            <a:off x="2135187" y="833438"/>
            <a:ext cx="7460225" cy="2500312"/>
          </a:xfrm>
        </p:spPr>
        <p:txBody>
          <a:bodyPr vert="horz" lIns="91440" tIns="17780" rIns="91440" bIns="45720" rtlCol="0">
            <a:normAutofit/>
          </a:bodyPr>
          <a:lstStyle/>
          <a:p>
            <a:pPr marL="431800" indent="-323850">
              <a:lnSpc>
                <a:spcPct val="93000"/>
              </a:lnSpc>
              <a:buSzPct val="45000"/>
              <a:buFont typeface="Wingdings" panose="05000000000000000000" pitchFamily="2"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altLang="en-US" sz="2000" b="1" dirty="0">
                <a:latin typeface="Arial" panose="020B0604020202020204" pitchFamily="34" charset="0"/>
              </a:rPr>
              <a:t>Neutron decay</a:t>
            </a:r>
            <a:r>
              <a:rPr lang="en-US" altLang="en-US" sz="2000" dirty="0">
                <a:latin typeface="Arial" panose="020B0604020202020204" pitchFamily="34" charset="0"/>
              </a:rPr>
              <a:t> input important (with sub-1% precision) for</a:t>
            </a:r>
          </a:p>
          <a:p>
            <a:pPr marL="863600" lvl="1" indent="-323850">
              <a:lnSpc>
                <a:spcPct val="93000"/>
              </a:lnSpc>
              <a:buSzPct val="75000"/>
              <a:buFont typeface="Symbol" panose="05050102010706020507" pitchFamily="18"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altLang="en-US" sz="2000" dirty="0">
                <a:latin typeface="Arial" panose="020B0604020202020204" pitchFamily="34" charset="0"/>
              </a:rPr>
              <a:t>Big bang nucleosynthesis (0.1% pred. of  </a:t>
            </a:r>
            <a:r>
              <a:rPr lang="en-US" altLang="en-US" sz="2000" baseline="33000" dirty="0">
                <a:latin typeface="Arial" panose="020B0604020202020204" pitchFamily="34" charset="0"/>
              </a:rPr>
              <a:t>4</a:t>
            </a:r>
            <a:r>
              <a:rPr lang="en-US" altLang="en-US" sz="2000" dirty="0">
                <a:latin typeface="Arial" panose="020B0604020202020204" pitchFamily="34" charset="0"/>
              </a:rPr>
              <a:t>He/H !)  </a:t>
            </a:r>
          </a:p>
          <a:p>
            <a:pPr marL="863600" lvl="1" indent="-323850">
              <a:lnSpc>
                <a:spcPct val="93000"/>
              </a:lnSpc>
              <a:buSzPct val="75000"/>
              <a:buFont typeface="Symbol" panose="05050102010706020507" pitchFamily="18"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altLang="en-US" sz="2000" dirty="0">
                <a:latin typeface="Arial" panose="020B0604020202020204" pitchFamily="34" charset="0"/>
              </a:rPr>
              <a:t>Solar fusion rates</a:t>
            </a:r>
          </a:p>
          <a:p>
            <a:pPr marL="863600" lvl="1" indent="-323850">
              <a:lnSpc>
                <a:spcPct val="93000"/>
              </a:lnSpc>
              <a:buSzPct val="75000"/>
              <a:buFont typeface="Symbol" panose="05050102010706020507" pitchFamily="18"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altLang="en-US" sz="2000" dirty="0">
                <a:latin typeface="Arial" panose="020B0604020202020204" pitchFamily="34" charset="0"/>
              </a:rPr>
              <a:t>Reactor neutrino anomaly</a:t>
            </a:r>
          </a:p>
          <a:p>
            <a:pPr marL="863600" lvl="1" indent="-323850">
              <a:lnSpc>
                <a:spcPct val="93000"/>
              </a:lnSpc>
              <a:buSzPct val="75000"/>
              <a:buFont typeface="Symbol" panose="05050102010706020507" pitchFamily="18" charset="2"/>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altLang="en-US" sz="2000" dirty="0">
                <a:latin typeface="Arial" panose="020B0604020202020204" pitchFamily="34" charset="0"/>
              </a:rPr>
              <a:t>High precision target for lattice nucleon couplings, .e.g. at &lt; 1% level in </a:t>
            </a:r>
            <a:r>
              <a:rPr lang="en-US" altLang="en-US" sz="2000" dirty="0" err="1">
                <a:latin typeface="Arial" panose="020B0604020202020204" pitchFamily="34" charset="0"/>
              </a:rPr>
              <a:t>g</a:t>
            </a:r>
            <a:r>
              <a:rPr lang="en-US" altLang="en-US" sz="2000" baseline="-33000" dirty="0" err="1">
                <a:latin typeface="Arial" panose="020B0604020202020204" pitchFamily="34" charset="0"/>
              </a:rPr>
              <a:t>A</a:t>
            </a:r>
            <a:r>
              <a:rPr lang="en-US" altLang="en-US" sz="2000" dirty="0">
                <a:latin typeface="Arial" panose="020B0604020202020204" pitchFamily="34" charset="0"/>
              </a:rPr>
              <a:t>!</a:t>
            </a:r>
          </a:p>
        </p:txBody>
      </p:sp>
      <p:sp>
        <p:nvSpPr>
          <p:cNvPr id="58373" name="Text Box 3">
            <a:extLst>
              <a:ext uri="{FF2B5EF4-FFF2-40B4-BE49-F238E27FC236}">
                <a16:creationId xmlns:a16="http://schemas.microsoft.com/office/drawing/2014/main" id="{B46A5AE4-FCCA-4A77-AF29-0CEF7F9355D7}"/>
              </a:ext>
            </a:extLst>
          </p:cNvPr>
          <p:cNvSpPr txBox="1">
            <a:spLocks noChangeArrowheads="1"/>
          </p:cNvSpPr>
          <p:nvPr/>
        </p:nvSpPr>
        <p:spPr bwMode="auto">
          <a:xfrm>
            <a:off x="2135189" y="2914651"/>
            <a:ext cx="8283134" cy="2500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3179" rIns="0" bIns="0"/>
          <a:lstStyle>
            <a:lvl1pPr marL="431800" indent="-323850">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1pPr>
            <a:lvl2pPr marL="863600" indent="-323850">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chemeClr val="tx1"/>
                </a:solidFill>
                <a:latin typeface="Arial" panose="020B0604020202020204" pitchFamily="34" charset="0"/>
                <a:cs typeface="Noto Sans CJK SC Regular" charset="0"/>
              </a:defRPr>
            </a:lvl9pPr>
          </a:lstStyle>
          <a:p>
            <a:pPr>
              <a:lnSpc>
                <a:spcPct val="83000"/>
              </a:lnSpc>
              <a:spcBef>
                <a:spcPts val="1425"/>
              </a:spcBef>
              <a:buSzPct val="45000"/>
            </a:pPr>
            <a:endParaRPr lang="en-US" altLang="en-US" sz="2000" b="1" dirty="0">
              <a:solidFill>
                <a:srgbClr val="000000"/>
              </a:solidFill>
              <a:latin typeface="Calibri" panose="020F0502020204030204" pitchFamily="34" charset="0"/>
            </a:endParaRPr>
          </a:p>
          <a:p>
            <a:pPr>
              <a:spcBef>
                <a:spcPts val="1425"/>
              </a:spcBef>
              <a:buSzPct val="45000"/>
              <a:buFont typeface="Wingdings" panose="05000000000000000000" pitchFamily="2" charset="2"/>
              <a:buChar char=""/>
            </a:pPr>
            <a:r>
              <a:rPr lang="en-US" altLang="en-US" sz="2000" b="1" dirty="0">
                <a:solidFill>
                  <a:srgbClr val="000000"/>
                </a:solidFill>
              </a:rPr>
              <a:t>New Physics</a:t>
            </a:r>
            <a:r>
              <a:rPr lang="en-US" altLang="en-US" sz="2000" dirty="0">
                <a:solidFill>
                  <a:srgbClr val="000000"/>
                </a:solidFill>
              </a:rPr>
              <a:t> Constraints </a:t>
            </a:r>
          </a:p>
          <a:p>
            <a:pPr lvl="1">
              <a:spcBef>
                <a:spcPts val="1138"/>
              </a:spcBef>
              <a:buSzPct val="75000"/>
              <a:buFont typeface="Symbol" panose="05050102010706020507" pitchFamily="18" charset="2"/>
              <a:buChar char=""/>
            </a:pPr>
            <a:r>
              <a:rPr lang="en-US" altLang="en-US" sz="2000" dirty="0"/>
              <a:t>Input for CKM unitarity test</a:t>
            </a:r>
          </a:p>
          <a:p>
            <a:pPr lvl="1">
              <a:spcBef>
                <a:spcPts val="1138"/>
              </a:spcBef>
              <a:buSzPct val="75000"/>
              <a:buFont typeface="Symbol" panose="05050102010706020507" pitchFamily="18" charset="2"/>
              <a:buChar char=""/>
            </a:pPr>
            <a:r>
              <a:rPr lang="en-US" altLang="en-US" sz="2000" dirty="0"/>
              <a:t>Direct test for BSM Axial couplings (combine unitarity with lattice)</a:t>
            </a:r>
          </a:p>
          <a:p>
            <a:pPr lvl="1">
              <a:spcBef>
                <a:spcPts val="1138"/>
              </a:spcBef>
              <a:buSzPct val="75000"/>
              <a:buFont typeface="Symbol" panose="05050102010706020507" pitchFamily="18" charset="2"/>
              <a:buChar char=""/>
            </a:pPr>
            <a:r>
              <a:rPr lang="en-US" altLang="en-US" sz="2000" dirty="0">
                <a:solidFill>
                  <a:srgbClr val="FF0000"/>
                </a:solidFill>
              </a:rPr>
              <a:t>Model independent constraints on exotic (S,T) interactions</a:t>
            </a:r>
          </a:p>
        </p:txBody>
      </p:sp>
      <mc:AlternateContent xmlns:mc="http://schemas.openxmlformats.org/markup-compatibility/2006" xmlns:a14="http://schemas.microsoft.com/office/drawing/2010/main">
        <mc:Choice Requires="a14">
          <p:sp>
            <p:nvSpPr>
              <p:cNvPr id="2" name="Text Box 10">
                <a:extLst>
                  <a:ext uri="{FF2B5EF4-FFF2-40B4-BE49-F238E27FC236}">
                    <a16:creationId xmlns:a16="http://schemas.microsoft.com/office/drawing/2014/main" id="{575D2D7B-40E0-AFFF-A93A-644D73372A5B}"/>
                  </a:ext>
                </a:extLst>
              </p:cNvPr>
              <p:cNvSpPr txBox="1">
                <a:spLocks noChangeArrowheads="1"/>
              </p:cNvSpPr>
              <p:nvPr/>
            </p:nvSpPr>
            <p:spPr bwMode="auto">
              <a:xfrm>
                <a:off x="3358546" y="5357981"/>
                <a:ext cx="4944040" cy="421964"/>
              </a:xfrm>
              <a:prstGeom prst="rect">
                <a:avLst/>
              </a:prstGeom>
              <a:solidFill>
                <a:srgbClr val="FFFF99"/>
              </a:solidFill>
              <a:ln>
                <a:noFill/>
              </a:ln>
              <a:effectLst/>
              <a:extLst>
                <a:ext uri="{91240B29-F687-4F45-9708-019B960494DF}">
                  <a14:hiddenLine w="9525" cap="flat">
                    <a:solidFill>
                      <a:srgbClr val="000000"/>
                    </a:solidFill>
                    <a:round/>
                    <a:headEnd/>
                    <a:tailEnd/>
                  </a14:hiddenLine>
                </a:ext>
                <a:ext uri="{AF507438-7753-43E0-B8FC-AC1667EBCBE1}">
                  <a14:hiddenEffects>
                    <a:effectLst>
                      <a:outerShdw dist="35921" dir="2700000" algn="ctr" rotWithShape="0">
                        <a:srgbClr val="808080"/>
                      </a:outerShdw>
                    </a:effectLst>
                  </a14:hiddenEffects>
                </a:ext>
              </a:extLst>
            </p:spPr>
            <p:txBody>
              <a:bodyPr wrap="none" lIns="81646" tIns="53727" rIns="81646" bIns="40823"/>
              <a:lstStyle>
                <a:lvl1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Noto Sans CJK SC Regular" charset="0"/>
                  </a:defRPr>
                </a:lvl9pPr>
              </a:lstStyle>
              <a:p>
                <a:r>
                  <a:rPr lang="en-US" altLang="en-US" sz="1452" dirty="0"/>
                  <a:t>Integrated decay rate:  </a:t>
                </a:r>
                <a14:m>
                  <m:oMath xmlns:m="http://schemas.openxmlformats.org/officeDocument/2006/math">
                    <m:r>
                      <m:rPr>
                        <m:sty m:val="p"/>
                      </m:rPr>
                      <a:rPr lang="el-GR" altLang="en-US" i="1" smtClean="0">
                        <a:latin typeface="Cambria Math" panose="02040503050406030204" pitchFamily="18" charset="0"/>
                        <a:ea typeface="Cambria Math" panose="02040503050406030204" pitchFamily="18" charset="0"/>
                        <a:cs typeface="Arial" panose="020B0604020202020204" pitchFamily="34" charset="0"/>
                      </a:rPr>
                      <m:t>Γ</m:t>
                    </m:r>
                    <m:r>
                      <a:rPr lang="en-US" altLang="en-US" b="0" i="1" smtClean="0">
                        <a:latin typeface="Cambria Math" panose="02040503050406030204" pitchFamily="18" charset="0"/>
                        <a:ea typeface="Cambria Math" panose="02040503050406030204" pitchFamily="18" charset="0"/>
                        <a:cs typeface="Arial" panose="020B0604020202020204" pitchFamily="34" charset="0"/>
                      </a:rPr>
                      <m:t>=1+</m:t>
                    </m:r>
                    <m:r>
                      <a:rPr lang="en-US" altLang="en-US" b="1" i="1" smtClean="0">
                        <a:latin typeface="Cambria Math" panose="02040503050406030204" pitchFamily="18" charset="0"/>
                        <a:ea typeface="Cambria Math" panose="02040503050406030204" pitchFamily="18" charset="0"/>
                        <a:cs typeface="Arial" panose="020B0604020202020204" pitchFamily="34" charset="0"/>
                      </a:rPr>
                      <m:t>𝒃</m:t>
                    </m:r>
                    <m:f>
                      <m:fPr>
                        <m:ctrlPr>
                          <a:rPr lang="en-US" altLang="en-US" b="0" i="1" smtClean="0">
                            <a:latin typeface="Cambria Math" panose="02040503050406030204" pitchFamily="18" charset="0"/>
                            <a:ea typeface="Cambria Math" panose="02040503050406030204" pitchFamily="18" charset="0"/>
                            <a:cs typeface="Arial" panose="020B0604020202020204" pitchFamily="34" charset="0"/>
                          </a:rPr>
                        </m:ctrlPr>
                      </m:fPr>
                      <m:num>
                        <m:sSub>
                          <m:sSubPr>
                            <m:ctrlPr>
                              <a:rPr lang="en-US" altLang="en-US" b="0" i="1" smtClean="0">
                                <a:latin typeface="Cambria Math" panose="02040503050406030204" pitchFamily="18" charset="0"/>
                                <a:ea typeface="Cambria Math" panose="02040503050406030204" pitchFamily="18" charset="0"/>
                                <a:cs typeface="Arial" panose="020B0604020202020204" pitchFamily="34" charset="0"/>
                              </a:rPr>
                            </m:ctrlPr>
                          </m:sSubPr>
                          <m:e>
                            <m:r>
                              <a:rPr lang="en-US" altLang="en-US" b="0" i="1" smtClean="0">
                                <a:latin typeface="Cambria Math" panose="02040503050406030204" pitchFamily="18" charset="0"/>
                                <a:ea typeface="Cambria Math" panose="02040503050406030204" pitchFamily="18" charset="0"/>
                                <a:cs typeface="Arial" panose="020B0604020202020204" pitchFamily="34" charset="0"/>
                              </a:rPr>
                              <m:t>𝑚</m:t>
                            </m:r>
                          </m:e>
                          <m:sub>
                            <m:r>
                              <a:rPr lang="en-US" altLang="en-US" b="0" i="1" smtClean="0">
                                <a:latin typeface="Cambria Math" panose="02040503050406030204" pitchFamily="18" charset="0"/>
                                <a:ea typeface="Cambria Math" panose="02040503050406030204" pitchFamily="18" charset="0"/>
                                <a:cs typeface="Arial" panose="020B0604020202020204" pitchFamily="34" charset="0"/>
                              </a:rPr>
                              <m:t>𝑒</m:t>
                            </m:r>
                          </m:sub>
                        </m:sSub>
                      </m:num>
                      <m:den>
                        <m:sSub>
                          <m:sSubPr>
                            <m:ctrlPr>
                              <a:rPr lang="en-US" altLang="en-US" b="0" i="1" smtClean="0">
                                <a:latin typeface="Cambria Math" panose="02040503050406030204" pitchFamily="18" charset="0"/>
                                <a:ea typeface="Cambria Math" panose="02040503050406030204" pitchFamily="18" charset="0"/>
                                <a:cs typeface="Arial" panose="020B0604020202020204" pitchFamily="34" charset="0"/>
                              </a:rPr>
                            </m:ctrlPr>
                          </m:sSubPr>
                          <m:e>
                            <m:r>
                              <a:rPr lang="en-US" altLang="en-US" b="0" i="1" smtClean="0">
                                <a:latin typeface="Cambria Math" panose="02040503050406030204" pitchFamily="18" charset="0"/>
                                <a:ea typeface="Cambria Math" panose="02040503050406030204" pitchFamily="18" charset="0"/>
                                <a:cs typeface="Arial" panose="020B0604020202020204" pitchFamily="34" charset="0"/>
                              </a:rPr>
                              <m:t>𝐸</m:t>
                            </m:r>
                          </m:e>
                          <m:sub>
                            <m:r>
                              <a:rPr lang="en-US" altLang="en-US" b="0" i="1" smtClean="0">
                                <a:latin typeface="Cambria Math" panose="02040503050406030204" pitchFamily="18" charset="0"/>
                                <a:ea typeface="Cambria Math" panose="02040503050406030204" pitchFamily="18" charset="0"/>
                                <a:cs typeface="Arial" panose="020B0604020202020204" pitchFamily="34" charset="0"/>
                              </a:rPr>
                              <m:t>𝑒</m:t>
                            </m:r>
                          </m:sub>
                        </m:sSub>
                      </m:den>
                    </m:f>
                  </m:oMath>
                </a14:m>
                <a:endParaRPr lang="en-US" altLang="en-US" dirty="0">
                  <a:cs typeface="Arial" panose="020B0604020202020204" pitchFamily="34" charset="0"/>
                </a:endParaRPr>
              </a:p>
            </p:txBody>
          </p:sp>
        </mc:Choice>
        <mc:Fallback xmlns="">
          <p:sp>
            <p:nvSpPr>
              <p:cNvPr id="2" name="Text Box 10">
                <a:extLst>
                  <a:ext uri="{FF2B5EF4-FFF2-40B4-BE49-F238E27FC236}">
                    <a16:creationId xmlns:a16="http://schemas.microsoft.com/office/drawing/2014/main" id="{575D2D7B-40E0-AFFF-A93A-644D73372A5B}"/>
                  </a:ext>
                </a:extLst>
              </p:cNvPr>
              <p:cNvSpPr txBox="1">
                <a:spLocks noRot="1" noChangeAspect="1" noMove="1" noResize="1" noEditPoints="1" noAdjustHandles="1" noChangeArrowheads="1" noChangeShapeType="1" noTextEdit="1"/>
              </p:cNvSpPr>
              <p:nvPr/>
            </p:nvSpPr>
            <p:spPr bwMode="auto">
              <a:xfrm>
                <a:off x="3358546" y="5357981"/>
                <a:ext cx="4944040" cy="421964"/>
              </a:xfrm>
              <a:prstGeom prst="rect">
                <a:avLst/>
              </a:prstGeom>
              <a:blipFill>
                <a:blip r:embed="rId3"/>
                <a:stretch>
                  <a:fillRect l="-617" b="-17391"/>
                </a:stretch>
              </a:blip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Box 19">
                <a:extLst>
                  <a:ext uri="{FF2B5EF4-FFF2-40B4-BE49-F238E27FC236}">
                    <a16:creationId xmlns:a16="http://schemas.microsoft.com/office/drawing/2014/main" id="{E16E181B-7DE2-187A-6A35-5AD9985BF201}"/>
                  </a:ext>
                </a:extLst>
              </p:cNvPr>
              <p:cNvSpPr txBox="1">
                <a:spLocks noChangeArrowheads="1"/>
              </p:cNvSpPr>
              <p:nvPr/>
            </p:nvSpPr>
            <p:spPr bwMode="auto">
              <a:xfrm>
                <a:off x="3664100" y="5857287"/>
                <a:ext cx="676871" cy="344196"/>
              </a:xfrm>
              <a:prstGeom prst="rect">
                <a:avLst/>
              </a:prstGeom>
              <a:noFill/>
              <a:ln>
                <a:noFill/>
              </a:ln>
              <a:effectLst/>
              <a:extLst>
                <a:ext uri="{909E8E84-426E-40DD-AFC4-6F175D3DCCD1}">
                  <a14:hiddenFill>
                    <a:solidFill>
                      <a:srgbClr val="FFFFFF"/>
                    </a:solidFill>
                  </a14:hiddenFill>
                </a:ext>
                <a:ext uri="{91240B29-F687-4F45-9708-019B960494DF}">
                  <a14:hiddenLine w="9525" cap="flat">
                    <a:solidFill>
                      <a:srgbClr val="000000"/>
                    </a:solidFill>
                    <a:round/>
                    <a:headEnd/>
                    <a:tailEnd/>
                  </a14:hiddenLine>
                </a:ext>
                <a:ext uri="{AF507438-7753-43E0-B8FC-AC1667EBCBE1}">
                  <a14:hiddenEffects>
                    <a:effectLst>
                      <a:outerShdw dist="35921" dir="2700000" algn="ctr" rotWithShape="0">
                        <a:srgbClr val="808080"/>
                      </a:outerShdw>
                    </a:effectLst>
                  </a14:hiddenEffects>
                </a:ext>
              </a:extLst>
            </p:spPr>
            <p:txBody>
              <a:bodyPr wrap="none" lIns="81646" tIns="55340" rIns="81646" bIns="40823"/>
              <a:lstStyle>
                <a:lvl1pPr>
                  <a:tabLst>
                    <a:tab pos="457200" algn="l"/>
                  </a:tabLst>
                  <a:defRPr>
                    <a:solidFill>
                      <a:srgbClr val="000000"/>
                    </a:solidFill>
                    <a:latin typeface="Arial" panose="020B0604020202020204" pitchFamily="34" charset="0"/>
                    <a:cs typeface="Noto Sans CJK SC Regular" charset="0"/>
                  </a:defRPr>
                </a:lvl1pPr>
                <a:lvl2pPr>
                  <a:tabLst>
                    <a:tab pos="457200" algn="l"/>
                  </a:tabLst>
                  <a:defRPr>
                    <a:solidFill>
                      <a:srgbClr val="000000"/>
                    </a:solidFill>
                    <a:latin typeface="Arial" panose="020B0604020202020204" pitchFamily="34" charset="0"/>
                    <a:cs typeface="Noto Sans CJK SC Regular" charset="0"/>
                  </a:defRPr>
                </a:lvl2pPr>
                <a:lvl3pPr>
                  <a:tabLst>
                    <a:tab pos="457200" algn="l"/>
                  </a:tabLst>
                  <a:defRPr>
                    <a:solidFill>
                      <a:srgbClr val="000000"/>
                    </a:solidFill>
                    <a:latin typeface="Arial" panose="020B0604020202020204" pitchFamily="34" charset="0"/>
                    <a:cs typeface="Noto Sans CJK SC Regular" charset="0"/>
                  </a:defRPr>
                </a:lvl3pPr>
                <a:lvl4pPr>
                  <a:tabLst>
                    <a:tab pos="457200" algn="l"/>
                  </a:tabLst>
                  <a:defRPr>
                    <a:solidFill>
                      <a:srgbClr val="000000"/>
                    </a:solidFill>
                    <a:latin typeface="Arial" panose="020B0604020202020204" pitchFamily="34" charset="0"/>
                    <a:cs typeface="Noto Sans CJK SC Regular" charset="0"/>
                  </a:defRPr>
                </a:lvl4pPr>
                <a:lvl5pPr>
                  <a:tabLst>
                    <a:tab pos="4572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9pPr>
              </a:lstStyle>
              <a:p>
                <a:r>
                  <a:rPr lang="en-US" altLang="en-US" dirty="0"/>
                  <a:t>with </a:t>
                </a:r>
                <a14:m>
                  <m:oMath xmlns:m="http://schemas.openxmlformats.org/officeDocument/2006/math">
                    <m:r>
                      <a:rPr lang="en-US" altLang="en-US" b="1" i="1" smtClean="0">
                        <a:latin typeface="Cambria Math" panose="02040503050406030204" pitchFamily="18" charset="0"/>
                      </a:rPr>
                      <m:t>𝒃</m:t>
                    </m:r>
                    <m:r>
                      <a:rPr lang="en-US" altLang="en-US" b="0" i="1" smtClean="0">
                        <a:latin typeface="Cambria Math" panose="02040503050406030204" pitchFamily="18" charset="0"/>
                        <a:ea typeface="Cambria Math" panose="02040503050406030204" pitchFamily="18" charset="0"/>
                      </a:rPr>
                      <m:t>∝</m:t>
                    </m:r>
                    <m:f>
                      <m:fPr>
                        <m:ctrlPr>
                          <a:rPr lang="en-US" altLang="en-US" b="0" i="1" smtClean="0">
                            <a:latin typeface="Cambria Math" panose="02040503050406030204" pitchFamily="18" charset="0"/>
                            <a:ea typeface="Cambria Math" panose="02040503050406030204" pitchFamily="18" charset="0"/>
                          </a:rPr>
                        </m:ctrlPr>
                      </m:fPr>
                      <m:num>
                        <m:r>
                          <a:rPr lang="en-US" altLang="en-US" b="0" i="1" smtClean="0">
                            <a:latin typeface="Cambria Math" panose="02040503050406030204" pitchFamily="18" charset="0"/>
                            <a:ea typeface="Cambria Math" panose="02040503050406030204" pitchFamily="18" charset="0"/>
                          </a:rPr>
                          <m:t>1</m:t>
                        </m:r>
                      </m:num>
                      <m:den>
                        <m:sSubSup>
                          <m:sSubSupPr>
                            <m:ctrlPr>
                              <a:rPr lang="en-US" altLang="en-US" b="0" i="1" smtClean="0">
                                <a:latin typeface="Cambria Math" panose="02040503050406030204" pitchFamily="18" charset="0"/>
                                <a:ea typeface="Cambria Math" panose="02040503050406030204" pitchFamily="18" charset="0"/>
                              </a:rPr>
                            </m:ctrlPr>
                          </m:sSubSupPr>
                          <m:e>
                            <m:r>
                              <a:rPr lang="en-US" altLang="en-US" b="0" i="1" smtClean="0">
                                <a:latin typeface="Cambria Math" panose="02040503050406030204" pitchFamily="18" charset="0"/>
                                <a:ea typeface="Cambria Math" panose="02040503050406030204" pitchFamily="18" charset="0"/>
                              </a:rPr>
                              <m:t>𝐶</m:t>
                            </m:r>
                          </m:e>
                          <m:sub>
                            <m:r>
                              <a:rPr lang="en-US" altLang="en-US" b="0" i="1" smtClean="0">
                                <a:latin typeface="Cambria Math" panose="02040503050406030204" pitchFamily="18" charset="0"/>
                                <a:ea typeface="Cambria Math" panose="02040503050406030204" pitchFamily="18" charset="0"/>
                              </a:rPr>
                              <m:t>𝑉</m:t>
                            </m:r>
                          </m:sub>
                          <m:sup>
                            <m:r>
                              <a:rPr lang="en-US" altLang="en-US" b="0" i="1" smtClean="0">
                                <a:latin typeface="Cambria Math" panose="02040503050406030204" pitchFamily="18" charset="0"/>
                                <a:ea typeface="Cambria Math" panose="02040503050406030204" pitchFamily="18" charset="0"/>
                              </a:rPr>
                              <m:t>2</m:t>
                            </m:r>
                          </m:sup>
                        </m:sSubSup>
                        <m:r>
                          <a:rPr lang="en-US" altLang="en-US" b="0" i="1" smtClean="0">
                            <a:latin typeface="Cambria Math" panose="02040503050406030204" pitchFamily="18" charset="0"/>
                            <a:ea typeface="Cambria Math" panose="02040503050406030204" pitchFamily="18" charset="0"/>
                          </a:rPr>
                          <m:t>+3</m:t>
                        </m:r>
                        <m:sSubSup>
                          <m:sSubSupPr>
                            <m:ctrlPr>
                              <a:rPr lang="en-US" altLang="en-US" b="0" i="1" smtClean="0">
                                <a:latin typeface="Cambria Math" panose="02040503050406030204" pitchFamily="18" charset="0"/>
                                <a:ea typeface="Cambria Math" panose="02040503050406030204" pitchFamily="18" charset="0"/>
                              </a:rPr>
                            </m:ctrlPr>
                          </m:sSubSupPr>
                          <m:e>
                            <m:r>
                              <a:rPr lang="en-US" altLang="en-US" b="0" i="1" smtClean="0">
                                <a:latin typeface="Cambria Math" panose="02040503050406030204" pitchFamily="18" charset="0"/>
                                <a:ea typeface="Cambria Math" panose="02040503050406030204" pitchFamily="18" charset="0"/>
                              </a:rPr>
                              <m:t>𝐶</m:t>
                            </m:r>
                          </m:e>
                          <m:sub>
                            <m:r>
                              <a:rPr lang="en-US" altLang="en-US" b="0" i="1" smtClean="0">
                                <a:latin typeface="Cambria Math" panose="02040503050406030204" pitchFamily="18" charset="0"/>
                                <a:ea typeface="Cambria Math" panose="02040503050406030204" pitchFamily="18" charset="0"/>
                              </a:rPr>
                              <m:t>𝐴</m:t>
                            </m:r>
                          </m:sub>
                          <m:sup>
                            <m:r>
                              <a:rPr lang="en-US" altLang="en-US" b="0" i="1" smtClean="0">
                                <a:latin typeface="Cambria Math" panose="02040503050406030204" pitchFamily="18" charset="0"/>
                                <a:ea typeface="Cambria Math" panose="02040503050406030204" pitchFamily="18" charset="0"/>
                              </a:rPr>
                              <m:t>2</m:t>
                            </m:r>
                          </m:sup>
                        </m:sSubSup>
                      </m:den>
                    </m:f>
                    <m:d>
                      <m:dPr>
                        <m:begChr m:val="["/>
                        <m:endChr m:val="]"/>
                        <m:ctrlPr>
                          <a:rPr lang="en-US" altLang="en-US" b="0" i="1" smtClean="0">
                            <a:latin typeface="Cambria Math" panose="02040503050406030204" pitchFamily="18" charset="0"/>
                            <a:ea typeface="Cambria Math" panose="02040503050406030204" pitchFamily="18" charset="0"/>
                          </a:rPr>
                        </m:ctrlPr>
                      </m:dPr>
                      <m:e>
                        <m:r>
                          <a:rPr lang="en-US" altLang="en-US" b="0" i="1" smtClean="0">
                            <a:latin typeface="Cambria Math" panose="02040503050406030204" pitchFamily="18" charset="0"/>
                            <a:ea typeface="Cambria Math" panose="02040503050406030204" pitchFamily="18" charset="0"/>
                          </a:rPr>
                          <m:t>2</m:t>
                        </m:r>
                        <m:sSub>
                          <m:sSubPr>
                            <m:ctrlPr>
                              <a:rPr lang="en-US" altLang="en-US" b="0" i="1" smtClean="0">
                                <a:latin typeface="Cambria Math" panose="02040503050406030204" pitchFamily="18" charset="0"/>
                                <a:ea typeface="Cambria Math" panose="02040503050406030204" pitchFamily="18" charset="0"/>
                              </a:rPr>
                            </m:ctrlPr>
                          </m:sSubPr>
                          <m:e>
                            <m:r>
                              <a:rPr lang="en-US" altLang="en-US" b="0" i="1" smtClean="0">
                                <a:latin typeface="Cambria Math" panose="02040503050406030204" pitchFamily="18" charset="0"/>
                                <a:ea typeface="Cambria Math" panose="02040503050406030204" pitchFamily="18" charset="0"/>
                              </a:rPr>
                              <m:t>𝐶</m:t>
                            </m:r>
                          </m:e>
                          <m:sub>
                            <m:r>
                              <a:rPr lang="en-US" altLang="en-US" b="0" i="1" smtClean="0">
                                <a:latin typeface="Cambria Math" panose="02040503050406030204" pitchFamily="18" charset="0"/>
                                <a:ea typeface="Cambria Math" panose="02040503050406030204" pitchFamily="18" charset="0"/>
                              </a:rPr>
                              <m:t>𝑆</m:t>
                            </m:r>
                          </m:sub>
                        </m:sSub>
                        <m:sSub>
                          <m:sSubPr>
                            <m:ctrlPr>
                              <a:rPr lang="en-US" altLang="en-US" b="0" i="1" smtClean="0">
                                <a:latin typeface="Cambria Math" panose="02040503050406030204" pitchFamily="18" charset="0"/>
                                <a:ea typeface="Cambria Math" panose="02040503050406030204" pitchFamily="18" charset="0"/>
                              </a:rPr>
                            </m:ctrlPr>
                          </m:sSubPr>
                          <m:e>
                            <m:r>
                              <a:rPr lang="en-US" altLang="en-US" b="0" i="1" smtClean="0">
                                <a:latin typeface="Cambria Math" panose="02040503050406030204" pitchFamily="18" charset="0"/>
                                <a:ea typeface="Cambria Math" panose="02040503050406030204" pitchFamily="18" charset="0"/>
                              </a:rPr>
                              <m:t>𝐶</m:t>
                            </m:r>
                          </m:e>
                          <m:sub>
                            <m:r>
                              <a:rPr lang="en-US" altLang="en-US" b="0" i="1" smtClean="0">
                                <a:latin typeface="Cambria Math" panose="02040503050406030204" pitchFamily="18" charset="0"/>
                                <a:ea typeface="Cambria Math" panose="02040503050406030204" pitchFamily="18" charset="0"/>
                              </a:rPr>
                              <m:t>𝑉</m:t>
                            </m:r>
                          </m:sub>
                        </m:sSub>
                        <m:r>
                          <a:rPr lang="en-US" altLang="en-US" b="0" i="1" smtClean="0">
                            <a:latin typeface="Cambria Math" panose="02040503050406030204" pitchFamily="18" charset="0"/>
                            <a:ea typeface="Cambria Math" panose="02040503050406030204" pitchFamily="18" charset="0"/>
                          </a:rPr>
                          <m:t>+2</m:t>
                        </m:r>
                        <m:sSub>
                          <m:sSubPr>
                            <m:ctrlPr>
                              <a:rPr lang="en-US" altLang="en-US" b="0" i="1" smtClean="0">
                                <a:latin typeface="Cambria Math" panose="02040503050406030204" pitchFamily="18" charset="0"/>
                                <a:ea typeface="Cambria Math" panose="02040503050406030204" pitchFamily="18" charset="0"/>
                              </a:rPr>
                            </m:ctrlPr>
                          </m:sSubPr>
                          <m:e>
                            <m:r>
                              <a:rPr lang="en-US" altLang="en-US" b="0" i="1" smtClean="0">
                                <a:latin typeface="Cambria Math" panose="02040503050406030204" pitchFamily="18" charset="0"/>
                                <a:ea typeface="Cambria Math" panose="02040503050406030204" pitchFamily="18" charset="0"/>
                              </a:rPr>
                              <m:t>𝐶</m:t>
                            </m:r>
                          </m:e>
                          <m:sub>
                            <m:r>
                              <a:rPr lang="en-US" altLang="en-US" b="0" i="1" smtClean="0">
                                <a:latin typeface="Cambria Math" panose="02040503050406030204" pitchFamily="18" charset="0"/>
                                <a:ea typeface="Cambria Math" panose="02040503050406030204" pitchFamily="18" charset="0"/>
                              </a:rPr>
                              <m:t>𝑇</m:t>
                            </m:r>
                          </m:sub>
                        </m:sSub>
                        <m:sSub>
                          <m:sSubPr>
                            <m:ctrlPr>
                              <a:rPr lang="en-US" altLang="en-US" b="0" i="1" smtClean="0">
                                <a:latin typeface="Cambria Math" panose="02040503050406030204" pitchFamily="18" charset="0"/>
                                <a:ea typeface="Cambria Math" panose="02040503050406030204" pitchFamily="18" charset="0"/>
                              </a:rPr>
                            </m:ctrlPr>
                          </m:sSubPr>
                          <m:e>
                            <m:r>
                              <a:rPr lang="en-US" altLang="en-US" b="0" i="1" smtClean="0">
                                <a:latin typeface="Cambria Math" panose="02040503050406030204" pitchFamily="18" charset="0"/>
                                <a:ea typeface="Cambria Math" panose="02040503050406030204" pitchFamily="18" charset="0"/>
                              </a:rPr>
                              <m:t>𝐶</m:t>
                            </m:r>
                          </m:e>
                          <m:sub>
                            <m:r>
                              <a:rPr lang="en-US" altLang="en-US" b="0" i="1" smtClean="0">
                                <a:latin typeface="Cambria Math" panose="02040503050406030204" pitchFamily="18" charset="0"/>
                                <a:ea typeface="Cambria Math" panose="02040503050406030204" pitchFamily="18" charset="0"/>
                              </a:rPr>
                              <m:t>𝐴</m:t>
                            </m:r>
                          </m:sub>
                        </m:sSub>
                      </m:e>
                    </m:d>
                  </m:oMath>
                </a14:m>
                <a:endParaRPr lang="en-US" altLang="en-US" dirty="0"/>
              </a:p>
            </p:txBody>
          </p:sp>
        </mc:Choice>
        <mc:Fallback xmlns="">
          <p:sp>
            <p:nvSpPr>
              <p:cNvPr id="6" name="Text Box 19">
                <a:extLst>
                  <a:ext uri="{FF2B5EF4-FFF2-40B4-BE49-F238E27FC236}">
                    <a16:creationId xmlns:a16="http://schemas.microsoft.com/office/drawing/2014/main" id="{E16E181B-7DE2-187A-6A35-5AD9985BF201}"/>
                  </a:ext>
                </a:extLst>
              </p:cNvPr>
              <p:cNvSpPr txBox="1">
                <a:spLocks noRot="1" noChangeAspect="1" noMove="1" noResize="1" noEditPoints="1" noAdjustHandles="1" noChangeArrowheads="1" noChangeShapeType="1" noTextEdit="1"/>
              </p:cNvSpPr>
              <p:nvPr/>
            </p:nvSpPr>
            <p:spPr bwMode="auto">
              <a:xfrm>
                <a:off x="3664100" y="5857287"/>
                <a:ext cx="676871" cy="344196"/>
              </a:xfrm>
              <a:prstGeom prst="rect">
                <a:avLst/>
              </a:prstGeom>
              <a:blipFill>
                <a:blip r:embed="rId4"/>
                <a:stretch>
                  <a:fillRect l="-9009" r="-381982" b="-60714"/>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sp>
        <p:nvSpPr>
          <p:cNvPr id="13" name="Text Box 20">
            <a:extLst>
              <a:ext uri="{FF2B5EF4-FFF2-40B4-BE49-F238E27FC236}">
                <a16:creationId xmlns:a16="http://schemas.microsoft.com/office/drawing/2014/main" id="{D86E20FD-35D9-E138-DCD7-C431626588C2}"/>
              </a:ext>
            </a:extLst>
          </p:cNvPr>
          <p:cNvSpPr txBox="1">
            <a:spLocks noChangeArrowheads="1"/>
          </p:cNvSpPr>
          <p:nvPr/>
        </p:nvSpPr>
        <p:spPr bwMode="auto">
          <a:xfrm>
            <a:off x="6943277" y="5967743"/>
            <a:ext cx="3032958" cy="3240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53727" rIns="81646" bIns="40823"/>
          <a:lstStyle>
            <a:lvl1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9pPr>
          </a:lstStyle>
          <a:p>
            <a:r>
              <a:rPr lang="en-US" altLang="en-US" sz="1452"/>
              <a:t>linear in exotic (S,T) couplings!</a:t>
            </a:r>
          </a:p>
        </p:txBody>
      </p:sp>
      <p:sp>
        <p:nvSpPr>
          <p:cNvPr id="14" name="TextBox 13">
            <a:extLst>
              <a:ext uri="{FF2B5EF4-FFF2-40B4-BE49-F238E27FC236}">
                <a16:creationId xmlns:a16="http://schemas.microsoft.com/office/drawing/2014/main" id="{08623C51-0CDF-B0C1-FE9B-859006748323}"/>
              </a:ext>
            </a:extLst>
          </p:cNvPr>
          <p:cNvSpPr txBox="1"/>
          <p:nvPr/>
        </p:nvSpPr>
        <p:spPr>
          <a:xfrm>
            <a:off x="563670" y="5006538"/>
            <a:ext cx="11101244" cy="369332"/>
          </a:xfrm>
          <a:prstGeom prst="rect">
            <a:avLst/>
          </a:prstGeom>
          <a:noFill/>
        </p:spPr>
        <p:txBody>
          <a:bodyPr wrap="none" rtlCol="0">
            <a:spAutoFit/>
          </a:bodyPr>
          <a:lstStyle/>
          <a:p>
            <a:r>
              <a:rPr lang="en-US" dirty="0"/>
              <a:t>Beta Decay competitive with the LHC for couplings to left-handed (SM) neutrinos through </a:t>
            </a:r>
            <a:r>
              <a:rPr lang="en-US" dirty="0" err="1"/>
              <a:t>Fierz</a:t>
            </a:r>
            <a:r>
              <a:rPr lang="en-US" dirty="0"/>
              <a:t> interference terms </a:t>
            </a:r>
            <a:r>
              <a:rPr lang="en-US" b="1" dirty="0"/>
              <a:t>b</a:t>
            </a:r>
            <a:r>
              <a:rPr lang="en-US" dirty="0"/>
              <a:t>:</a:t>
            </a:r>
          </a:p>
        </p:txBody>
      </p:sp>
      <p:sp>
        <p:nvSpPr>
          <p:cNvPr id="3" name="TextBox 2">
            <a:extLst>
              <a:ext uri="{FF2B5EF4-FFF2-40B4-BE49-F238E27FC236}">
                <a16:creationId xmlns:a16="http://schemas.microsoft.com/office/drawing/2014/main" id="{55989AFC-81A8-72E7-485A-8F0643A43057}"/>
              </a:ext>
            </a:extLst>
          </p:cNvPr>
          <p:cNvSpPr txBox="1"/>
          <p:nvPr/>
        </p:nvSpPr>
        <p:spPr>
          <a:xfrm>
            <a:off x="7538936" y="6322979"/>
            <a:ext cx="2904000" cy="276999"/>
          </a:xfrm>
          <a:prstGeom prst="rect">
            <a:avLst/>
          </a:prstGeom>
          <a:noFill/>
        </p:spPr>
        <p:txBody>
          <a:bodyPr wrap="none" rtlCol="0">
            <a:spAutoFit/>
          </a:bodyPr>
          <a:lstStyle/>
          <a:p>
            <a:r>
              <a:rPr lang="en-US" sz="1200" dirty="0"/>
              <a:t>Bhattacharya et al., Phys. Rev. D 85, 054512</a:t>
            </a:r>
          </a:p>
        </p:txBody>
      </p:sp>
      <p:sp>
        <p:nvSpPr>
          <p:cNvPr id="4" name="Rectangle 6">
            <a:extLst>
              <a:ext uri="{FF2B5EF4-FFF2-40B4-BE49-F238E27FC236}">
                <a16:creationId xmlns:a16="http://schemas.microsoft.com/office/drawing/2014/main" id="{3A5DF10B-D5E0-CBF6-46AB-1B3E6F5A3479}"/>
              </a:ext>
            </a:extLst>
          </p:cNvPr>
          <p:cNvSpPr>
            <a:spLocks noChangeArrowheads="1"/>
          </p:cNvSpPr>
          <p:nvPr/>
        </p:nvSpPr>
        <p:spPr bwMode="auto">
          <a:xfrm>
            <a:off x="7096142" y="6610294"/>
            <a:ext cx="3817841" cy="2477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6" tIns="40823" rIns="81646" bIns="40823">
            <a:spAutoFit/>
          </a:bodyPr>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Regular" charset="0"/>
              </a:defRPr>
            </a:lvl9pPr>
          </a:lstStyle>
          <a:p>
            <a:pPr>
              <a:lnSpc>
                <a:spcPct val="100000"/>
              </a:lnSpc>
            </a:pPr>
            <a:r>
              <a:rPr lang="en-US" altLang="en-US" sz="1089" dirty="0" err="1"/>
              <a:t>Tulin</a:t>
            </a:r>
            <a:r>
              <a:rPr lang="en-US" altLang="en-US" sz="1089" dirty="0"/>
              <a:t> and Ramsey-</a:t>
            </a:r>
            <a:r>
              <a:rPr lang="en-US" altLang="en-US" sz="1089" dirty="0" err="1"/>
              <a:t>Musolf</a:t>
            </a:r>
            <a:r>
              <a:rPr lang="en-US" altLang="en-US" sz="1089" dirty="0"/>
              <a:t>, Phys. Rev. D </a:t>
            </a:r>
            <a:r>
              <a:rPr lang="en-US" altLang="en-US" sz="1089" b="1" dirty="0"/>
              <a:t>75</a:t>
            </a:r>
            <a:r>
              <a:rPr lang="en-US" altLang="en-US" sz="1089" dirty="0"/>
              <a:t>, 075017 (2007) </a:t>
            </a:r>
          </a:p>
        </p:txBody>
      </p:sp>
    </p:spTree>
    <p:extLst>
      <p:ext uri="{BB962C8B-B14F-4D97-AF65-F5344CB8AC3E}">
        <p14:creationId xmlns:p14="http://schemas.microsoft.com/office/powerpoint/2010/main" val="8158313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8688-DD0B-490D-8F1F-6C3926A3013D}"/>
              </a:ext>
            </a:extLst>
          </p:cNvPr>
          <p:cNvSpPr>
            <a:spLocks noGrp="1"/>
          </p:cNvSpPr>
          <p:nvPr>
            <p:ph type="title"/>
          </p:nvPr>
        </p:nvSpPr>
        <p:spPr>
          <a:xfrm>
            <a:off x="838200" y="365125"/>
            <a:ext cx="10515600" cy="780769"/>
          </a:xfrm>
        </p:spPr>
        <p:txBody>
          <a:bodyPr/>
          <a:lstStyle/>
          <a:p>
            <a:pPr algn="ctr"/>
            <a:r>
              <a:rPr lang="en-US" dirty="0"/>
              <a:t>Outline</a:t>
            </a:r>
          </a:p>
        </p:txBody>
      </p:sp>
      <p:sp>
        <p:nvSpPr>
          <p:cNvPr id="3" name="Content Placeholder 2">
            <a:extLst>
              <a:ext uri="{FF2B5EF4-FFF2-40B4-BE49-F238E27FC236}">
                <a16:creationId xmlns:a16="http://schemas.microsoft.com/office/drawing/2014/main" id="{B9EC72AC-C243-4848-B993-31598528EB3D}"/>
              </a:ext>
            </a:extLst>
          </p:cNvPr>
          <p:cNvSpPr>
            <a:spLocks noGrp="1"/>
          </p:cNvSpPr>
          <p:nvPr>
            <p:ph idx="1"/>
          </p:nvPr>
        </p:nvSpPr>
        <p:spPr>
          <a:xfrm>
            <a:off x="601132" y="1586139"/>
            <a:ext cx="10981267" cy="4831594"/>
          </a:xfrm>
        </p:spPr>
        <p:txBody>
          <a:bodyPr>
            <a:normAutofit/>
          </a:bodyPr>
          <a:lstStyle/>
          <a:p>
            <a:r>
              <a:rPr lang="en-US" dirty="0"/>
              <a:t>Why Make High Precision Measurements of Neutron Beta Decay?</a:t>
            </a:r>
          </a:p>
          <a:p>
            <a:r>
              <a:rPr lang="en-US" dirty="0"/>
              <a:t>The Neutron Global Data Set</a:t>
            </a:r>
          </a:p>
          <a:p>
            <a:r>
              <a:rPr lang="en-US" dirty="0"/>
              <a:t>Experiments:</a:t>
            </a:r>
          </a:p>
          <a:p>
            <a:pPr lvl="1"/>
            <a:r>
              <a:rPr lang="en-US" dirty="0"/>
              <a:t>Lifetime: development of the Neutron Lifetime Problem</a:t>
            </a:r>
          </a:p>
          <a:p>
            <a:pPr lvl="1"/>
            <a:r>
              <a:rPr lang="en-US" dirty="0"/>
              <a:t>Lifetime: ongoing experiments with beams and stored UCN</a:t>
            </a:r>
          </a:p>
          <a:p>
            <a:pPr lvl="1"/>
            <a:r>
              <a:rPr lang="en-US" dirty="0"/>
              <a:t>Angular correlations: beta asymmetry measurements </a:t>
            </a:r>
          </a:p>
          <a:p>
            <a:pPr lvl="1"/>
            <a:r>
              <a:rPr lang="en-US" dirty="0"/>
              <a:t>Angular correlations: beta-neutrino correlation measurements</a:t>
            </a:r>
          </a:p>
          <a:p>
            <a:r>
              <a:rPr lang="en-US" dirty="0"/>
              <a:t>Prospects and Conclusions</a:t>
            </a:r>
          </a:p>
        </p:txBody>
      </p:sp>
    </p:spTree>
    <p:extLst>
      <p:ext uri="{BB962C8B-B14F-4D97-AF65-F5344CB8AC3E}">
        <p14:creationId xmlns:p14="http://schemas.microsoft.com/office/powerpoint/2010/main" val="747084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31577-ACCC-6CDA-B648-89C3BED85CC9}"/>
            </a:ext>
          </a:extLst>
        </p:cNvPr>
        <p:cNvGrpSpPr/>
        <p:nvPr/>
      </p:nvGrpSpPr>
      <p:grpSpPr>
        <a:xfrm>
          <a:off x="0" y="0"/>
          <a:ext cx="0" cy="0"/>
          <a:chOff x="0" y="0"/>
          <a:chExt cx="0" cy="0"/>
        </a:xfrm>
      </p:grpSpPr>
      <p:pic>
        <p:nvPicPr>
          <p:cNvPr id="5" name="Content Placeholder 4" descr="A diagram of a graph&#10;&#10;Description automatically generated">
            <a:extLst>
              <a:ext uri="{FF2B5EF4-FFF2-40B4-BE49-F238E27FC236}">
                <a16:creationId xmlns:a16="http://schemas.microsoft.com/office/drawing/2014/main" id="{74813C25-4AE9-84DE-94BD-BE65F7C3B9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4075" y="1670871"/>
            <a:ext cx="5033584" cy="4562293"/>
          </a:xfr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B9C67F2-3EBD-1901-9063-8E8BE28EF41E}"/>
                  </a:ext>
                </a:extLst>
              </p:cNvPr>
              <p:cNvSpPr txBox="1"/>
              <p:nvPr/>
            </p:nvSpPr>
            <p:spPr>
              <a:xfrm>
                <a:off x="836342" y="3055435"/>
                <a:ext cx="190552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𝑏</m:t>
                      </m:r>
                      <m:r>
                        <a:rPr lang="en-US" sz="3200" b="0" i="1" smtClean="0">
                          <a:latin typeface="Cambria Math" panose="02040503050406030204" pitchFamily="18" charset="0"/>
                          <a:ea typeface="Cambria Math" panose="02040503050406030204" pitchFamily="18" charset="0"/>
                        </a:rPr>
                        <m:t>≲</m:t>
                      </m:r>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10</m:t>
                          </m:r>
                        </m:e>
                        <m:sup>
                          <m:r>
                            <a:rPr lang="en-US" sz="3200" b="0" i="1" smtClean="0">
                              <a:latin typeface="Cambria Math" panose="02040503050406030204" pitchFamily="18" charset="0"/>
                              <a:ea typeface="Cambria Math" panose="02040503050406030204" pitchFamily="18" charset="0"/>
                            </a:rPr>
                            <m:t>−3</m:t>
                          </m:r>
                        </m:sup>
                      </m:sSup>
                    </m:oMath>
                  </m:oMathPara>
                </a14:m>
                <a:endParaRPr lang="en-US" sz="3200" dirty="0"/>
              </a:p>
            </p:txBody>
          </p:sp>
        </mc:Choice>
        <mc:Fallback xmlns="">
          <p:sp>
            <p:nvSpPr>
              <p:cNvPr id="3" name="TextBox 2">
                <a:extLst>
                  <a:ext uri="{FF2B5EF4-FFF2-40B4-BE49-F238E27FC236}">
                    <a16:creationId xmlns:a16="http://schemas.microsoft.com/office/drawing/2014/main" id="{4B6948AB-2727-AF4D-4AB9-92010E704BB9}"/>
                  </a:ext>
                </a:extLst>
              </p:cNvPr>
              <p:cNvSpPr txBox="1">
                <a:spLocks noRot="1" noChangeAspect="1" noMove="1" noResize="1" noEditPoints="1" noAdjustHandles="1" noChangeArrowheads="1" noChangeShapeType="1" noTextEdit="1"/>
              </p:cNvSpPr>
              <p:nvPr/>
            </p:nvSpPr>
            <p:spPr>
              <a:xfrm>
                <a:off x="836342" y="3055435"/>
                <a:ext cx="1905522"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4E52D97-35F9-103A-62F2-E90E516DABB7}"/>
                  </a:ext>
                </a:extLst>
              </p:cNvPr>
              <p:cNvSpPr txBox="1"/>
              <p:nvPr/>
            </p:nvSpPr>
            <p:spPr>
              <a:xfrm>
                <a:off x="363399" y="4231888"/>
                <a:ext cx="136479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𝑆</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𝑉</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𝜀</m:t>
                          </m:r>
                        </m:e>
                        <m:sub>
                          <m:r>
                            <a:rPr lang="en-US" sz="2400" b="0" i="1" smtClean="0">
                              <a:latin typeface="Cambria Math" panose="02040503050406030204" pitchFamily="18" charset="0"/>
                            </a:rPr>
                            <m:t>𝑆</m:t>
                          </m:r>
                        </m:sub>
                      </m:sSub>
                    </m:oMath>
                  </m:oMathPara>
                </a14:m>
                <a:endParaRPr lang="en-US" sz="2400" dirty="0"/>
              </a:p>
            </p:txBody>
          </p:sp>
        </mc:Choice>
        <mc:Fallback xmlns="">
          <p:sp>
            <p:nvSpPr>
              <p:cNvPr id="4" name="TextBox 3">
                <a:extLst>
                  <a:ext uri="{FF2B5EF4-FFF2-40B4-BE49-F238E27FC236}">
                    <a16:creationId xmlns:a16="http://schemas.microsoft.com/office/drawing/2014/main" id="{157F05C9-7B52-7524-11C0-9416F052A6C0}"/>
                  </a:ext>
                </a:extLst>
              </p:cNvPr>
              <p:cNvSpPr txBox="1">
                <a:spLocks noRot="1" noChangeAspect="1" noMove="1" noResize="1" noEditPoints="1" noAdjustHandles="1" noChangeArrowheads="1" noChangeShapeType="1" noTextEdit="1"/>
              </p:cNvSpPr>
              <p:nvPr/>
            </p:nvSpPr>
            <p:spPr>
              <a:xfrm>
                <a:off x="363399" y="4231888"/>
                <a:ext cx="1364797" cy="369332"/>
              </a:xfrm>
              <a:prstGeom prst="rect">
                <a:avLst/>
              </a:prstGeom>
              <a:blipFill>
                <a:blip r:embed="rId4"/>
                <a:stretch>
                  <a:fillRect l="-4933" r="-1794"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5D250BE-FC2E-7172-DCBB-00B77E1841C5}"/>
                  </a:ext>
                </a:extLst>
              </p:cNvPr>
              <p:cNvSpPr txBox="1"/>
              <p:nvPr/>
            </p:nvSpPr>
            <p:spPr>
              <a:xfrm>
                <a:off x="205653" y="4752278"/>
                <a:ext cx="159120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𝑇</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4</m:t>
                          </m:r>
                          <m:r>
                            <a:rPr lang="en-US" sz="2400" b="0" i="1" smtClean="0">
                              <a:latin typeface="Cambria Math" panose="02040503050406030204" pitchFamily="18" charset="0"/>
                            </a:rPr>
                            <m:t>𝐶</m:t>
                          </m:r>
                        </m:e>
                        <m:sub>
                          <m:r>
                            <a:rPr lang="en-US" sz="2400" b="0" i="1" smtClean="0">
                              <a:latin typeface="Cambria Math" panose="02040503050406030204" pitchFamily="18" charset="0"/>
                            </a:rPr>
                            <m:t>𝐴</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𝜀</m:t>
                          </m:r>
                        </m:e>
                        <m:sub>
                          <m:r>
                            <a:rPr lang="en-US" sz="2400" b="0" i="1" smtClean="0">
                              <a:latin typeface="Cambria Math" panose="02040503050406030204" pitchFamily="18" charset="0"/>
                            </a:rPr>
                            <m:t>𝑇</m:t>
                          </m:r>
                        </m:sub>
                      </m:sSub>
                    </m:oMath>
                  </m:oMathPara>
                </a14:m>
                <a:endParaRPr lang="en-US" sz="2400" dirty="0"/>
              </a:p>
            </p:txBody>
          </p:sp>
        </mc:Choice>
        <mc:Fallback xmlns="">
          <p:sp>
            <p:nvSpPr>
              <p:cNvPr id="6" name="TextBox 5">
                <a:extLst>
                  <a:ext uri="{FF2B5EF4-FFF2-40B4-BE49-F238E27FC236}">
                    <a16:creationId xmlns:a16="http://schemas.microsoft.com/office/drawing/2014/main" id="{9E01EF56-2B61-E02B-F4F1-4CF71F5A9789}"/>
                  </a:ext>
                </a:extLst>
              </p:cNvPr>
              <p:cNvSpPr txBox="1">
                <a:spLocks noRot="1" noChangeAspect="1" noMove="1" noResize="1" noEditPoints="1" noAdjustHandles="1" noChangeArrowheads="1" noChangeShapeType="1" noTextEdit="1"/>
              </p:cNvSpPr>
              <p:nvPr/>
            </p:nvSpPr>
            <p:spPr>
              <a:xfrm>
                <a:off x="205653" y="4752278"/>
                <a:ext cx="1591205" cy="369332"/>
              </a:xfrm>
              <a:prstGeom prst="rect">
                <a:avLst/>
              </a:prstGeom>
              <a:blipFill>
                <a:blip r:embed="rId5"/>
                <a:stretch>
                  <a:fillRect l="-4215" r="-1149" b="-15000"/>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2340C8CF-8B5B-1B2A-17AB-7FC1B800830B}"/>
              </a:ext>
            </a:extLst>
          </p:cNvPr>
          <p:cNvSpPr/>
          <p:nvPr/>
        </p:nvSpPr>
        <p:spPr>
          <a:xfrm>
            <a:off x="1438836" y="4760259"/>
            <a:ext cx="363071" cy="416858"/>
          </a:xfrm>
          <a:prstGeom prst="round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3509E95-C4EF-3EFB-831F-84DB034AD5B0}"/>
              </a:ext>
            </a:extLst>
          </p:cNvPr>
          <p:cNvSpPr/>
          <p:nvPr/>
        </p:nvSpPr>
        <p:spPr>
          <a:xfrm>
            <a:off x="1429872" y="4240309"/>
            <a:ext cx="363071" cy="416858"/>
          </a:xfrm>
          <a:prstGeom prst="round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7F6DC1A6-2BA1-2986-881F-3D852E4E4394}"/>
              </a:ext>
            </a:extLst>
          </p:cNvPr>
          <p:cNvSpPr/>
          <p:nvPr/>
        </p:nvSpPr>
        <p:spPr>
          <a:xfrm rot="11614784">
            <a:off x="1858417" y="4470981"/>
            <a:ext cx="754380" cy="1028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5281BE67-889C-3A42-7767-6D359C36E86F}"/>
              </a:ext>
            </a:extLst>
          </p:cNvPr>
          <p:cNvSpPr/>
          <p:nvPr/>
        </p:nvSpPr>
        <p:spPr>
          <a:xfrm rot="9985216" flipV="1">
            <a:off x="1862900" y="4811639"/>
            <a:ext cx="754380" cy="1028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CA324D7-F0A5-9695-E728-8BB7CDCEA5BD}"/>
              </a:ext>
            </a:extLst>
          </p:cNvPr>
          <p:cNvSpPr txBox="1"/>
          <p:nvPr/>
        </p:nvSpPr>
        <p:spPr>
          <a:xfrm>
            <a:off x="2595282" y="4424083"/>
            <a:ext cx="853119" cy="523220"/>
          </a:xfrm>
          <a:prstGeom prst="rect">
            <a:avLst/>
          </a:prstGeom>
          <a:noFill/>
        </p:spPr>
        <p:txBody>
          <a:bodyPr wrap="none" rtlCol="0">
            <a:spAutoFit/>
          </a:bodyPr>
          <a:lstStyle/>
          <a:p>
            <a:r>
              <a:rPr lang="en-US" sz="2800" dirty="0"/>
              <a:t>BSM</a:t>
            </a:r>
          </a:p>
        </p:txBody>
      </p:sp>
      <p:sp>
        <p:nvSpPr>
          <p:cNvPr id="12" name="TextBox 11">
            <a:extLst>
              <a:ext uri="{FF2B5EF4-FFF2-40B4-BE49-F238E27FC236}">
                <a16:creationId xmlns:a16="http://schemas.microsoft.com/office/drawing/2014/main" id="{75F744A7-B537-F969-6527-7188ABF00BFE}"/>
              </a:ext>
            </a:extLst>
          </p:cNvPr>
          <p:cNvSpPr txBox="1"/>
          <p:nvPr/>
        </p:nvSpPr>
        <p:spPr>
          <a:xfrm>
            <a:off x="2245659" y="4908176"/>
            <a:ext cx="1451488" cy="369332"/>
          </a:xfrm>
          <a:prstGeom prst="rect">
            <a:avLst/>
          </a:prstGeom>
          <a:noFill/>
        </p:spPr>
        <p:txBody>
          <a:bodyPr wrap="none" rtlCol="0">
            <a:spAutoFit/>
          </a:bodyPr>
          <a:lstStyle/>
          <a:p>
            <a:r>
              <a:rPr lang="en-US" dirty="0"/>
              <a:t>(new physics)</a:t>
            </a:r>
          </a:p>
        </p:txBody>
      </p:sp>
      <p:sp>
        <p:nvSpPr>
          <p:cNvPr id="14" name="TextBox 13">
            <a:extLst>
              <a:ext uri="{FF2B5EF4-FFF2-40B4-BE49-F238E27FC236}">
                <a16:creationId xmlns:a16="http://schemas.microsoft.com/office/drawing/2014/main" id="{BFA532F2-7677-4F8A-801D-053EFD398E4B}"/>
              </a:ext>
            </a:extLst>
          </p:cNvPr>
          <p:cNvSpPr txBox="1"/>
          <p:nvPr/>
        </p:nvSpPr>
        <p:spPr>
          <a:xfrm>
            <a:off x="8505704" y="4089680"/>
            <a:ext cx="3240819" cy="2031325"/>
          </a:xfrm>
          <a:prstGeom prst="rect">
            <a:avLst/>
          </a:prstGeom>
          <a:noFill/>
        </p:spPr>
        <p:txBody>
          <a:bodyPr wrap="square" rtlCol="0">
            <a:spAutoFit/>
          </a:bodyPr>
          <a:lstStyle/>
          <a:p>
            <a:r>
              <a:rPr lang="en-US" dirty="0"/>
              <a:t>Neutron and </a:t>
            </a:r>
            <a:r>
              <a:rPr lang="en-US" dirty="0" err="1"/>
              <a:t>superallowed</a:t>
            </a:r>
            <a:r>
              <a:rPr lang="en-US" dirty="0"/>
              <a:t> decay data play a huge role in these limits (left-handed neutrino couplings) but direct </a:t>
            </a:r>
            <a:r>
              <a:rPr lang="en-US" dirty="0" err="1"/>
              <a:t>Fierz</a:t>
            </a:r>
            <a:r>
              <a:rPr lang="en-US" dirty="0"/>
              <a:t> limits not competitive yet for neutron</a:t>
            </a:r>
          </a:p>
          <a:p>
            <a:endParaRPr lang="en-US" dirty="0"/>
          </a:p>
        </p:txBody>
      </p:sp>
      <p:sp>
        <p:nvSpPr>
          <p:cNvPr id="31" name="TextBox 30">
            <a:extLst>
              <a:ext uri="{FF2B5EF4-FFF2-40B4-BE49-F238E27FC236}">
                <a16:creationId xmlns:a16="http://schemas.microsoft.com/office/drawing/2014/main" id="{83051524-CBD5-6478-190B-06BB7A21122D}"/>
              </a:ext>
            </a:extLst>
          </p:cNvPr>
          <p:cNvSpPr txBox="1"/>
          <p:nvPr/>
        </p:nvSpPr>
        <p:spPr>
          <a:xfrm>
            <a:off x="3978612" y="6313251"/>
            <a:ext cx="4298036" cy="369332"/>
          </a:xfrm>
          <a:prstGeom prst="rect">
            <a:avLst/>
          </a:prstGeom>
          <a:noFill/>
        </p:spPr>
        <p:txBody>
          <a:bodyPr wrap="none" rtlCol="0">
            <a:spAutoFit/>
          </a:bodyPr>
          <a:lstStyle/>
          <a:p>
            <a:r>
              <a:rPr lang="en-US" dirty="0"/>
              <a:t>We will return to this point with “Prospects”</a:t>
            </a:r>
          </a:p>
        </p:txBody>
      </p:sp>
      <p:sp>
        <p:nvSpPr>
          <p:cNvPr id="2" name="Arrow: Down 1">
            <a:extLst>
              <a:ext uri="{FF2B5EF4-FFF2-40B4-BE49-F238E27FC236}">
                <a16:creationId xmlns:a16="http://schemas.microsoft.com/office/drawing/2014/main" id="{C1F8E405-4CB8-9A50-D954-2281FF748BA6}"/>
              </a:ext>
            </a:extLst>
          </p:cNvPr>
          <p:cNvSpPr/>
          <p:nvPr/>
        </p:nvSpPr>
        <p:spPr>
          <a:xfrm rot="6731753">
            <a:off x="7867656" y="4064688"/>
            <a:ext cx="196308" cy="10281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1">
            <a:extLst>
              <a:ext uri="{FF2B5EF4-FFF2-40B4-BE49-F238E27FC236}">
                <a16:creationId xmlns:a16="http://schemas.microsoft.com/office/drawing/2014/main" id="{2CF6DF02-0965-933D-349E-7353476A5D71}"/>
              </a:ext>
            </a:extLst>
          </p:cNvPr>
          <p:cNvSpPr txBox="1">
            <a:spLocks noChangeArrowheads="1"/>
          </p:cNvSpPr>
          <p:nvPr/>
        </p:nvSpPr>
        <p:spPr bwMode="auto">
          <a:xfrm>
            <a:off x="3469807" y="138949"/>
            <a:ext cx="4732897"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77004"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9pPr>
          </a:lstStyle>
          <a:p>
            <a:pPr eaLnBrk="1"/>
            <a:r>
              <a:rPr lang="en-US" altLang="en-US" sz="3600" dirty="0">
                <a:solidFill>
                  <a:srgbClr val="000000"/>
                </a:solidFill>
              </a:rPr>
              <a:t>Limits on Exotic Couplings</a:t>
            </a:r>
          </a:p>
        </p:txBody>
      </p:sp>
      <p:sp>
        <p:nvSpPr>
          <p:cNvPr id="20" name="TextBox 19">
            <a:extLst>
              <a:ext uri="{FF2B5EF4-FFF2-40B4-BE49-F238E27FC236}">
                <a16:creationId xmlns:a16="http://schemas.microsoft.com/office/drawing/2014/main" id="{643F2570-1E11-74C1-1E54-AC002F7CF860}"/>
              </a:ext>
            </a:extLst>
          </p:cNvPr>
          <p:cNvSpPr txBox="1"/>
          <p:nvPr/>
        </p:nvSpPr>
        <p:spPr>
          <a:xfrm>
            <a:off x="7073153" y="766482"/>
            <a:ext cx="1953420" cy="369332"/>
          </a:xfrm>
          <a:prstGeom prst="rect">
            <a:avLst/>
          </a:prstGeom>
          <a:noFill/>
        </p:spPr>
        <p:txBody>
          <a:bodyPr wrap="none" rtlCol="0">
            <a:spAutoFit/>
          </a:bodyPr>
          <a:lstStyle/>
          <a:p>
            <a:r>
              <a:rPr lang="en-US" dirty="0"/>
              <a:t>Plot from A. Garcia</a:t>
            </a:r>
          </a:p>
        </p:txBody>
      </p:sp>
      <p:sp>
        <p:nvSpPr>
          <p:cNvPr id="21" name="TextBox 20">
            <a:extLst>
              <a:ext uri="{FF2B5EF4-FFF2-40B4-BE49-F238E27FC236}">
                <a16:creationId xmlns:a16="http://schemas.microsoft.com/office/drawing/2014/main" id="{63BB0C02-3FE0-32F6-8984-C48942F4F150}"/>
              </a:ext>
            </a:extLst>
          </p:cNvPr>
          <p:cNvSpPr txBox="1"/>
          <p:nvPr/>
        </p:nvSpPr>
        <p:spPr>
          <a:xfrm>
            <a:off x="8797032" y="5822576"/>
            <a:ext cx="3394968" cy="369332"/>
          </a:xfrm>
          <a:prstGeom prst="rect">
            <a:avLst/>
          </a:prstGeom>
          <a:noFill/>
        </p:spPr>
        <p:txBody>
          <a:bodyPr wrap="none" rtlCol="0">
            <a:spAutoFit/>
          </a:bodyPr>
          <a:lstStyle/>
          <a:p>
            <a:r>
              <a:rPr lang="en-US" dirty="0"/>
              <a:t>Falkowski et al, JHEP04 (2021) 126</a:t>
            </a:r>
          </a:p>
        </p:txBody>
      </p:sp>
      <p:sp>
        <p:nvSpPr>
          <p:cNvPr id="22" name="TextBox 21">
            <a:extLst>
              <a:ext uri="{FF2B5EF4-FFF2-40B4-BE49-F238E27FC236}">
                <a16:creationId xmlns:a16="http://schemas.microsoft.com/office/drawing/2014/main" id="{48F5508F-A871-11EF-4E96-7C58B3D375E7}"/>
              </a:ext>
            </a:extLst>
          </p:cNvPr>
          <p:cNvSpPr txBox="1"/>
          <p:nvPr/>
        </p:nvSpPr>
        <p:spPr>
          <a:xfrm>
            <a:off x="201706" y="1331258"/>
            <a:ext cx="12640236" cy="369332"/>
          </a:xfrm>
          <a:prstGeom prst="rect">
            <a:avLst/>
          </a:prstGeom>
          <a:noFill/>
        </p:spPr>
        <p:txBody>
          <a:bodyPr wrap="square" rtlCol="0">
            <a:spAutoFit/>
          </a:bodyPr>
          <a:lstStyle/>
          <a:p>
            <a:r>
              <a:rPr lang="en-US" dirty="0"/>
              <a:t>Because </a:t>
            </a:r>
            <a:r>
              <a:rPr lang="en-US" dirty="0" err="1"/>
              <a:t>Fierz</a:t>
            </a:r>
            <a:r>
              <a:rPr lang="en-US" dirty="0"/>
              <a:t> terms distort lifetime and angular correlation measurements, current global data set provides strong constraints!</a:t>
            </a:r>
          </a:p>
        </p:txBody>
      </p:sp>
    </p:spTree>
    <p:extLst>
      <p:ext uri="{BB962C8B-B14F-4D97-AF65-F5344CB8AC3E}">
        <p14:creationId xmlns:p14="http://schemas.microsoft.com/office/powerpoint/2010/main" val="3214455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9E44E-B1E7-7B09-2C93-AE8FD4952EC3}"/>
            </a:ext>
          </a:extLst>
        </p:cNvPr>
        <p:cNvGrpSpPr/>
        <p:nvPr/>
      </p:nvGrpSpPr>
      <p:grpSpPr>
        <a:xfrm>
          <a:off x="0" y="0"/>
          <a:ext cx="0" cy="0"/>
          <a:chOff x="0" y="0"/>
          <a:chExt cx="0" cy="0"/>
        </a:xfrm>
      </p:grpSpPr>
      <p:pic>
        <p:nvPicPr>
          <p:cNvPr id="5" name="Content Placeholder 4" descr="A diagram of a graph&#10;&#10;Description automatically generated">
            <a:extLst>
              <a:ext uri="{FF2B5EF4-FFF2-40B4-BE49-F238E27FC236}">
                <a16:creationId xmlns:a16="http://schemas.microsoft.com/office/drawing/2014/main" id="{4F658FF3-F35A-1970-DDD3-57E4BA8CCB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4075" y="1670871"/>
            <a:ext cx="5033584" cy="4562293"/>
          </a:xfr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082B0EA-634B-BC98-1341-7EDD7FCA3C66}"/>
                  </a:ext>
                </a:extLst>
              </p:cNvPr>
              <p:cNvSpPr txBox="1"/>
              <p:nvPr/>
            </p:nvSpPr>
            <p:spPr>
              <a:xfrm>
                <a:off x="836342" y="3055435"/>
                <a:ext cx="190552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𝑏</m:t>
                      </m:r>
                      <m:r>
                        <a:rPr lang="en-US" sz="3200" b="0" i="1" smtClean="0">
                          <a:latin typeface="Cambria Math" panose="02040503050406030204" pitchFamily="18" charset="0"/>
                          <a:ea typeface="Cambria Math" panose="02040503050406030204" pitchFamily="18" charset="0"/>
                        </a:rPr>
                        <m:t>≲</m:t>
                      </m:r>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10</m:t>
                          </m:r>
                        </m:e>
                        <m:sup>
                          <m:r>
                            <a:rPr lang="en-US" sz="3200" b="0" i="1" smtClean="0">
                              <a:latin typeface="Cambria Math" panose="02040503050406030204" pitchFamily="18" charset="0"/>
                              <a:ea typeface="Cambria Math" panose="02040503050406030204" pitchFamily="18" charset="0"/>
                            </a:rPr>
                            <m:t>−3</m:t>
                          </m:r>
                        </m:sup>
                      </m:sSup>
                    </m:oMath>
                  </m:oMathPara>
                </a14:m>
                <a:endParaRPr lang="en-US" sz="3200" dirty="0"/>
              </a:p>
            </p:txBody>
          </p:sp>
        </mc:Choice>
        <mc:Fallback xmlns="">
          <p:sp>
            <p:nvSpPr>
              <p:cNvPr id="3" name="TextBox 2">
                <a:extLst>
                  <a:ext uri="{FF2B5EF4-FFF2-40B4-BE49-F238E27FC236}">
                    <a16:creationId xmlns:a16="http://schemas.microsoft.com/office/drawing/2014/main" id="{4B6948AB-2727-AF4D-4AB9-92010E704BB9}"/>
                  </a:ext>
                </a:extLst>
              </p:cNvPr>
              <p:cNvSpPr txBox="1">
                <a:spLocks noRot="1" noChangeAspect="1" noMove="1" noResize="1" noEditPoints="1" noAdjustHandles="1" noChangeArrowheads="1" noChangeShapeType="1" noTextEdit="1"/>
              </p:cNvSpPr>
              <p:nvPr/>
            </p:nvSpPr>
            <p:spPr>
              <a:xfrm>
                <a:off x="836342" y="3055435"/>
                <a:ext cx="1905522"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8F4E406-54BF-E349-0117-E48247D05D74}"/>
                  </a:ext>
                </a:extLst>
              </p:cNvPr>
              <p:cNvSpPr txBox="1"/>
              <p:nvPr/>
            </p:nvSpPr>
            <p:spPr>
              <a:xfrm>
                <a:off x="363399" y="4231888"/>
                <a:ext cx="136479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𝑆</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𝑉</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𝜀</m:t>
                          </m:r>
                        </m:e>
                        <m:sub>
                          <m:r>
                            <a:rPr lang="en-US" sz="2400" b="0" i="1" smtClean="0">
                              <a:latin typeface="Cambria Math" panose="02040503050406030204" pitchFamily="18" charset="0"/>
                            </a:rPr>
                            <m:t>𝑆</m:t>
                          </m:r>
                        </m:sub>
                      </m:sSub>
                    </m:oMath>
                  </m:oMathPara>
                </a14:m>
                <a:endParaRPr lang="en-US" sz="2400" dirty="0"/>
              </a:p>
            </p:txBody>
          </p:sp>
        </mc:Choice>
        <mc:Fallback xmlns="">
          <p:sp>
            <p:nvSpPr>
              <p:cNvPr id="4" name="TextBox 3">
                <a:extLst>
                  <a:ext uri="{FF2B5EF4-FFF2-40B4-BE49-F238E27FC236}">
                    <a16:creationId xmlns:a16="http://schemas.microsoft.com/office/drawing/2014/main" id="{157F05C9-7B52-7524-11C0-9416F052A6C0}"/>
                  </a:ext>
                </a:extLst>
              </p:cNvPr>
              <p:cNvSpPr txBox="1">
                <a:spLocks noRot="1" noChangeAspect="1" noMove="1" noResize="1" noEditPoints="1" noAdjustHandles="1" noChangeArrowheads="1" noChangeShapeType="1" noTextEdit="1"/>
              </p:cNvSpPr>
              <p:nvPr/>
            </p:nvSpPr>
            <p:spPr>
              <a:xfrm>
                <a:off x="363399" y="4231888"/>
                <a:ext cx="1364797" cy="369332"/>
              </a:xfrm>
              <a:prstGeom prst="rect">
                <a:avLst/>
              </a:prstGeom>
              <a:blipFill>
                <a:blip r:embed="rId4"/>
                <a:stretch>
                  <a:fillRect l="-4933" r="-1794"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04A5A19-7C69-77D7-B08B-2352FEDB854F}"/>
                  </a:ext>
                </a:extLst>
              </p:cNvPr>
              <p:cNvSpPr txBox="1"/>
              <p:nvPr/>
            </p:nvSpPr>
            <p:spPr>
              <a:xfrm>
                <a:off x="205653" y="4752278"/>
                <a:ext cx="159120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𝑇</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4</m:t>
                          </m:r>
                          <m:r>
                            <a:rPr lang="en-US" sz="2400" b="0" i="1" smtClean="0">
                              <a:latin typeface="Cambria Math" panose="02040503050406030204" pitchFamily="18" charset="0"/>
                            </a:rPr>
                            <m:t>𝐶</m:t>
                          </m:r>
                        </m:e>
                        <m:sub>
                          <m:r>
                            <a:rPr lang="en-US" sz="2400" b="0" i="1" smtClean="0">
                              <a:latin typeface="Cambria Math" panose="02040503050406030204" pitchFamily="18" charset="0"/>
                            </a:rPr>
                            <m:t>𝐴</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𝜀</m:t>
                          </m:r>
                        </m:e>
                        <m:sub>
                          <m:r>
                            <a:rPr lang="en-US" sz="2400" b="0" i="1" smtClean="0">
                              <a:latin typeface="Cambria Math" panose="02040503050406030204" pitchFamily="18" charset="0"/>
                            </a:rPr>
                            <m:t>𝑇</m:t>
                          </m:r>
                        </m:sub>
                      </m:sSub>
                    </m:oMath>
                  </m:oMathPara>
                </a14:m>
                <a:endParaRPr lang="en-US" sz="2400" dirty="0"/>
              </a:p>
            </p:txBody>
          </p:sp>
        </mc:Choice>
        <mc:Fallback xmlns="">
          <p:sp>
            <p:nvSpPr>
              <p:cNvPr id="6" name="TextBox 5">
                <a:extLst>
                  <a:ext uri="{FF2B5EF4-FFF2-40B4-BE49-F238E27FC236}">
                    <a16:creationId xmlns:a16="http://schemas.microsoft.com/office/drawing/2014/main" id="{9E01EF56-2B61-E02B-F4F1-4CF71F5A9789}"/>
                  </a:ext>
                </a:extLst>
              </p:cNvPr>
              <p:cNvSpPr txBox="1">
                <a:spLocks noRot="1" noChangeAspect="1" noMove="1" noResize="1" noEditPoints="1" noAdjustHandles="1" noChangeArrowheads="1" noChangeShapeType="1" noTextEdit="1"/>
              </p:cNvSpPr>
              <p:nvPr/>
            </p:nvSpPr>
            <p:spPr>
              <a:xfrm>
                <a:off x="205653" y="4752278"/>
                <a:ext cx="1591205" cy="369332"/>
              </a:xfrm>
              <a:prstGeom prst="rect">
                <a:avLst/>
              </a:prstGeom>
              <a:blipFill>
                <a:blip r:embed="rId5"/>
                <a:stretch>
                  <a:fillRect l="-4215" r="-1149" b="-15000"/>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4E17CFBC-6C98-C544-39FC-18C4B30DB2ED}"/>
              </a:ext>
            </a:extLst>
          </p:cNvPr>
          <p:cNvSpPr/>
          <p:nvPr/>
        </p:nvSpPr>
        <p:spPr>
          <a:xfrm>
            <a:off x="1438836" y="4760259"/>
            <a:ext cx="363071" cy="416858"/>
          </a:xfrm>
          <a:prstGeom prst="round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1CD5443-907C-3781-E55C-511DE1D05C97}"/>
              </a:ext>
            </a:extLst>
          </p:cNvPr>
          <p:cNvSpPr/>
          <p:nvPr/>
        </p:nvSpPr>
        <p:spPr>
          <a:xfrm>
            <a:off x="1429872" y="4240309"/>
            <a:ext cx="363071" cy="416858"/>
          </a:xfrm>
          <a:prstGeom prst="round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97131404-B92E-063D-9F3B-130102D9F576}"/>
              </a:ext>
            </a:extLst>
          </p:cNvPr>
          <p:cNvSpPr/>
          <p:nvPr/>
        </p:nvSpPr>
        <p:spPr>
          <a:xfrm rot="11614784">
            <a:off x="1858417" y="4470981"/>
            <a:ext cx="754380" cy="1028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644859F1-07EC-5958-A0C6-5DE8D4490337}"/>
              </a:ext>
            </a:extLst>
          </p:cNvPr>
          <p:cNvSpPr/>
          <p:nvPr/>
        </p:nvSpPr>
        <p:spPr>
          <a:xfrm rot="9985216" flipV="1">
            <a:off x="1862900" y="4811639"/>
            <a:ext cx="754380" cy="1028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D120624-F235-77FD-A78E-323E98AA444D}"/>
              </a:ext>
            </a:extLst>
          </p:cNvPr>
          <p:cNvSpPr txBox="1"/>
          <p:nvPr/>
        </p:nvSpPr>
        <p:spPr>
          <a:xfrm>
            <a:off x="2595282" y="4424083"/>
            <a:ext cx="853119" cy="523220"/>
          </a:xfrm>
          <a:prstGeom prst="rect">
            <a:avLst/>
          </a:prstGeom>
          <a:noFill/>
        </p:spPr>
        <p:txBody>
          <a:bodyPr wrap="none" rtlCol="0">
            <a:spAutoFit/>
          </a:bodyPr>
          <a:lstStyle/>
          <a:p>
            <a:r>
              <a:rPr lang="en-US" sz="2800" dirty="0"/>
              <a:t>BSM</a:t>
            </a:r>
          </a:p>
        </p:txBody>
      </p:sp>
      <p:sp>
        <p:nvSpPr>
          <p:cNvPr id="12" name="TextBox 11">
            <a:extLst>
              <a:ext uri="{FF2B5EF4-FFF2-40B4-BE49-F238E27FC236}">
                <a16:creationId xmlns:a16="http://schemas.microsoft.com/office/drawing/2014/main" id="{73A12E78-5D16-437C-98D6-00E6A1E49950}"/>
              </a:ext>
            </a:extLst>
          </p:cNvPr>
          <p:cNvSpPr txBox="1"/>
          <p:nvPr/>
        </p:nvSpPr>
        <p:spPr>
          <a:xfrm>
            <a:off x="2245659" y="4908176"/>
            <a:ext cx="1451488" cy="369332"/>
          </a:xfrm>
          <a:prstGeom prst="rect">
            <a:avLst/>
          </a:prstGeom>
          <a:noFill/>
        </p:spPr>
        <p:txBody>
          <a:bodyPr wrap="none" rtlCol="0">
            <a:spAutoFit/>
          </a:bodyPr>
          <a:lstStyle/>
          <a:p>
            <a:r>
              <a:rPr lang="en-US" dirty="0"/>
              <a:t>(new physics)</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C2B3B29-D116-2C16-94A5-8230A7CAA610}"/>
                  </a:ext>
                </a:extLst>
              </p:cNvPr>
              <p:cNvSpPr txBox="1"/>
              <p:nvPr/>
            </p:nvSpPr>
            <p:spPr>
              <a:xfrm>
                <a:off x="8283388" y="2097741"/>
                <a:ext cx="3908612" cy="2308324"/>
              </a:xfrm>
              <a:prstGeom prst="rect">
                <a:avLst/>
              </a:prstGeom>
              <a:noFill/>
            </p:spPr>
            <p:txBody>
              <a:bodyPr wrap="square" rtlCol="0">
                <a:spAutoFit/>
              </a:bodyPr>
              <a:lstStyle/>
              <a:p>
                <a:r>
                  <a:rPr lang="en-US" sz="2400" dirty="0"/>
                  <a:t>Three nuclear systems under study:</a:t>
                </a:r>
              </a:p>
              <a:p>
                <a:endParaRPr lang="en-US" sz="2400" dirty="0"/>
              </a:p>
              <a:p>
                <a:r>
                  <a:rPr lang="en-US" sz="2400" baseline="30000" dirty="0"/>
                  <a:t>6</a:t>
                </a:r>
                <a:r>
                  <a:rPr lang="en-US" sz="2400" dirty="0"/>
                  <a:t>He:   pure GT (</a:t>
                </a:r>
                <a14:m>
                  <m:oMath xmlns:m="http://schemas.openxmlformats.org/officeDocument/2006/math">
                    <m:r>
                      <a:rPr lang="en-US" sz="2400" i="1" smtClean="0">
                        <a:latin typeface="Cambria Math" panose="02040503050406030204" pitchFamily="18" charset="0"/>
                        <a:ea typeface="Cambria Math" panose="02040503050406030204" pitchFamily="18" charset="0"/>
                      </a:rPr>
                      <m:t>𝜌</m:t>
                    </m:r>
                    <m:r>
                      <a:rPr lang="en-US" sz="2400" b="0" i="1" smtClean="0">
                        <a:latin typeface="Cambria Math" panose="02040503050406030204" pitchFamily="18" charset="0"/>
                        <a:ea typeface="Cambria Math" panose="02040503050406030204" pitchFamily="18" charset="0"/>
                      </a:rPr>
                      <m:t>= ∞</m:t>
                    </m:r>
                  </m:oMath>
                </a14:m>
                <a:r>
                  <a:rPr lang="en-US" sz="2400" dirty="0"/>
                  <a:t>)</a:t>
                </a:r>
              </a:p>
              <a:p>
                <a:r>
                  <a:rPr lang="en-US" sz="2400" baseline="30000" dirty="0"/>
                  <a:t>19</a:t>
                </a:r>
                <a:r>
                  <a:rPr lang="en-US" sz="2400" dirty="0"/>
                  <a:t>Ne: mixed F &amp; GT </a:t>
                </a:r>
              </a:p>
              <a:p>
                <a:r>
                  <a:rPr lang="en-US" sz="2400" baseline="30000" dirty="0"/>
                  <a:t>14</a:t>
                </a:r>
                <a:r>
                  <a:rPr lang="en-US" sz="2400" dirty="0"/>
                  <a:t>O:   pure F (</a:t>
                </a:r>
                <a14:m>
                  <m:oMath xmlns:m="http://schemas.openxmlformats.org/officeDocument/2006/math">
                    <m:r>
                      <a:rPr lang="en-US" sz="2400" i="1" smtClean="0">
                        <a:latin typeface="Cambria Math" panose="02040503050406030204" pitchFamily="18" charset="0"/>
                        <a:ea typeface="Cambria Math" panose="02040503050406030204" pitchFamily="18" charset="0"/>
                      </a:rPr>
                      <m:t>𝜌</m:t>
                    </m:r>
                    <m:r>
                      <a:rPr lang="en-US" sz="2400" b="0" i="1" smtClean="0">
                        <a:latin typeface="Cambria Math" panose="02040503050406030204" pitchFamily="18" charset="0"/>
                        <a:ea typeface="Cambria Math" panose="02040503050406030204" pitchFamily="18" charset="0"/>
                      </a:rPr>
                      <m:t>=0</m:t>
                    </m:r>
                  </m:oMath>
                </a14:m>
                <a:r>
                  <a:rPr lang="en-US" sz="2400" dirty="0"/>
                  <a:t>)</a:t>
                </a:r>
              </a:p>
            </p:txBody>
          </p:sp>
        </mc:Choice>
        <mc:Fallback xmlns="">
          <p:sp>
            <p:nvSpPr>
              <p:cNvPr id="13" name="TextBox 12">
                <a:extLst>
                  <a:ext uri="{FF2B5EF4-FFF2-40B4-BE49-F238E27FC236}">
                    <a16:creationId xmlns:a16="http://schemas.microsoft.com/office/drawing/2014/main" id="{7015940E-86BB-4E38-27C8-82CD107A358D}"/>
                  </a:ext>
                </a:extLst>
              </p:cNvPr>
              <p:cNvSpPr txBox="1">
                <a:spLocks noRot="1" noChangeAspect="1" noMove="1" noResize="1" noEditPoints="1" noAdjustHandles="1" noChangeArrowheads="1" noChangeShapeType="1" noTextEdit="1"/>
              </p:cNvSpPr>
              <p:nvPr/>
            </p:nvSpPr>
            <p:spPr>
              <a:xfrm>
                <a:off x="8283388" y="2097741"/>
                <a:ext cx="3908612" cy="2308324"/>
              </a:xfrm>
              <a:prstGeom prst="rect">
                <a:avLst/>
              </a:prstGeom>
              <a:blipFill>
                <a:blip r:embed="rId6"/>
                <a:stretch>
                  <a:fillRect l="-2496" t="-2111" b="-50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8831F45-58FD-EE2B-3646-19CE9DE1AC9B}"/>
                  </a:ext>
                </a:extLst>
              </p:cNvPr>
              <p:cNvSpPr txBox="1"/>
              <p:nvPr/>
            </p:nvSpPr>
            <p:spPr>
              <a:xfrm>
                <a:off x="10740840" y="3563470"/>
                <a:ext cx="1643903" cy="461665"/>
              </a:xfrm>
              <a:prstGeom prst="rect">
                <a:avLst/>
              </a:prstGeom>
              <a:noFill/>
            </p:spPr>
            <p:txBody>
              <a:bodyPr wrap="square">
                <a:spAutoFit/>
              </a:bodyPr>
              <a:lstStyle/>
              <a:p>
                <a:r>
                  <a:rPr lang="en-US" sz="2400" dirty="0">
                    <a:ea typeface="Cambria Math" panose="02040503050406030204" pitchFamily="18" charset="0"/>
                  </a:rPr>
                  <a:t>(</a:t>
                </a:r>
                <a14:m>
                  <m:oMath xmlns:m="http://schemas.openxmlformats.org/officeDocument/2006/math">
                    <m:r>
                      <a:rPr lang="en-US" sz="2400" i="1" smtClean="0">
                        <a:latin typeface="Cambria Math" panose="02040503050406030204" pitchFamily="18" charset="0"/>
                        <a:ea typeface="Cambria Math" panose="02040503050406030204" pitchFamily="18" charset="0"/>
                      </a:rPr>
                      <m:t>𝜌</m:t>
                    </m:r>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1.6 )</m:t>
                    </m:r>
                  </m:oMath>
                </a14:m>
                <a:endParaRPr lang="en-US" sz="2400" dirty="0"/>
              </a:p>
            </p:txBody>
          </p:sp>
        </mc:Choice>
        <mc:Fallback xmlns="">
          <p:sp>
            <p:nvSpPr>
              <p:cNvPr id="15" name="TextBox 14">
                <a:extLst>
                  <a:ext uri="{FF2B5EF4-FFF2-40B4-BE49-F238E27FC236}">
                    <a16:creationId xmlns:a16="http://schemas.microsoft.com/office/drawing/2014/main" id="{9D201747-36BB-888B-A27D-FECF68DB097F}"/>
                  </a:ext>
                </a:extLst>
              </p:cNvPr>
              <p:cNvSpPr txBox="1">
                <a:spLocks noRot="1" noChangeAspect="1" noMove="1" noResize="1" noEditPoints="1" noAdjustHandles="1" noChangeArrowheads="1" noChangeShapeType="1" noTextEdit="1"/>
              </p:cNvSpPr>
              <p:nvPr/>
            </p:nvSpPr>
            <p:spPr>
              <a:xfrm>
                <a:off x="10740840" y="3563470"/>
                <a:ext cx="1643903" cy="461665"/>
              </a:xfrm>
              <a:prstGeom prst="rect">
                <a:avLst/>
              </a:prstGeom>
              <a:blipFill>
                <a:blip r:embed="rId7"/>
                <a:stretch>
                  <a:fillRect l="-5926"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2D41F7B-1A5E-5613-1BC3-C21482E5731F}"/>
                  </a:ext>
                </a:extLst>
              </p:cNvPr>
              <p:cNvSpPr txBox="1"/>
              <p:nvPr/>
            </p:nvSpPr>
            <p:spPr>
              <a:xfrm>
                <a:off x="8498541" y="4639235"/>
                <a:ext cx="3432222" cy="369332"/>
              </a:xfrm>
              <a:prstGeom prst="rect">
                <a:avLst/>
              </a:prstGeom>
              <a:noFill/>
            </p:spPr>
            <p:txBody>
              <a:bodyPr wrap="none" rtlCol="0">
                <a:spAutoFit/>
              </a:bodyPr>
              <a:lstStyle/>
              <a:p>
                <a:r>
                  <a:rPr lang="en-US" dirty="0"/>
                  <a:t>Neutron: mixed F &amp; GT (</a:t>
                </a:r>
                <a14:m>
                  <m:oMath xmlns:m="http://schemas.openxmlformats.org/officeDocument/2006/math">
                    <m:r>
                      <a:rPr lang="en-US" sz="1800" i="1" smtClean="0">
                        <a:latin typeface="Cambria Math" panose="02040503050406030204" pitchFamily="18" charset="0"/>
                        <a:ea typeface="Cambria Math" panose="02040503050406030204" pitchFamily="18" charset="0"/>
                      </a:rPr>
                      <m:t>𝜌</m:t>
                    </m:r>
                    <m:r>
                      <a:rPr lang="en-US"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−2.2</m:t>
                    </m:r>
                  </m:oMath>
                </a14:m>
                <a:r>
                  <a:rPr lang="en-US" dirty="0"/>
                  <a:t>)</a:t>
                </a:r>
              </a:p>
            </p:txBody>
          </p:sp>
        </mc:Choice>
        <mc:Fallback xmlns="">
          <p:sp>
            <p:nvSpPr>
              <p:cNvPr id="14" name="TextBox 13">
                <a:extLst>
                  <a:ext uri="{FF2B5EF4-FFF2-40B4-BE49-F238E27FC236}">
                    <a16:creationId xmlns:a16="http://schemas.microsoft.com/office/drawing/2014/main" id="{A211FA44-5744-B525-D677-74D5EB51C151}"/>
                  </a:ext>
                </a:extLst>
              </p:cNvPr>
              <p:cNvSpPr txBox="1">
                <a:spLocks noRot="1" noChangeAspect="1" noMove="1" noResize="1" noEditPoints="1" noAdjustHandles="1" noChangeArrowheads="1" noChangeShapeType="1" noTextEdit="1"/>
              </p:cNvSpPr>
              <p:nvPr/>
            </p:nvSpPr>
            <p:spPr>
              <a:xfrm>
                <a:off x="8498541" y="4639235"/>
                <a:ext cx="3432222" cy="369332"/>
              </a:xfrm>
              <a:prstGeom prst="rect">
                <a:avLst/>
              </a:prstGeom>
              <a:blipFill>
                <a:blip r:embed="rId8"/>
                <a:stretch>
                  <a:fillRect l="-1421" t="-8197" r="-888" b="-24590"/>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4AD42D3B-4C91-40FE-E169-776A3DA32F19}"/>
              </a:ext>
            </a:extLst>
          </p:cNvPr>
          <p:cNvSpPr txBox="1"/>
          <p:nvPr/>
        </p:nvSpPr>
        <p:spPr>
          <a:xfrm>
            <a:off x="420963" y="183059"/>
            <a:ext cx="11358661" cy="646331"/>
          </a:xfrm>
          <a:prstGeom prst="rect">
            <a:avLst/>
          </a:prstGeom>
          <a:noFill/>
        </p:spPr>
        <p:txBody>
          <a:bodyPr wrap="square" rtlCol="0">
            <a:spAutoFit/>
          </a:bodyPr>
          <a:lstStyle/>
          <a:p>
            <a:r>
              <a:rPr lang="en-US" dirty="0"/>
              <a:t>At present, most promising approach to improve involves measuring the beta spectrum using Cyclotron Resonance Emission Spectroscopy (CRES) using nuclei (first introduced for Project 8):</a:t>
            </a:r>
          </a:p>
        </p:txBody>
      </p:sp>
      <p:sp>
        <p:nvSpPr>
          <p:cNvPr id="30" name="TextBox 29">
            <a:extLst>
              <a:ext uri="{FF2B5EF4-FFF2-40B4-BE49-F238E27FC236}">
                <a16:creationId xmlns:a16="http://schemas.microsoft.com/office/drawing/2014/main" id="{20FAFA5C-BD64-EE15-692A-3D73AAA78F13}"/>
              </a:ext>
            </a:extLst>
          </p:cNvPr>
          <p:cNvSpPr txBox="1"/>
          <p:nvPr/>
        </p:nvSpPr>
        <p:spPr>
          <a:xfrm>
            <a:off x="865761" y="925843"/>
            <a:ext cx="6422977" cy="461665"/>
          </a:xfrm>
          <a:prstGeom prst="rect">
            <a:avLst/>
          </a:prstGeom>
          <a:noFill/>
        </p:spPr>
        <p:txBody>
          <a:bodyPr wrap="none" rtlCol="0">
            <a:spAutoFit/>
          </a:bodyPr>
          <a:lstStyle/>
          <a:p>
            <a:r>
              <a:rPr lang="en-US" sz="2400" dirty="0"/>
              <a:t>He6-CRES collaboration (spokesperson, A. Garcia):</a:t>
            </a:r>
          </a:p>
        </p:txBody>
      </p:sp>
      <p:sp>
        <p:nvSpPr>
          <p:cNvPr id="31" name="TextBox 30">
            <a:extLst>
              <a:ext uri="{FF2B5EF4-FFF2-40B4-BE49-F238E27FC236}">
                <a16:creationId xmlns:a16="http://schemas.microsoft.com/office/drawing/2014/main" id="{CFB2D106-A889-D325-3694-B891C032FDAB}"/>
              </a:ext>
            </a:extLst>
          </p:cNvPr>
          <p:cNvSpPr txBox="1"/>
          <p:nvPr/>
        </p:nvSpPr>
        <p:spPr>
          <a:xfrm>
            <a:off x="3978612" y="6313251"/>
            <a:ext cx="4298036" cy="369332"/>
          </a:xfrm>
          <a:prstGeom prst="rect">
            <a:avLst/>
          </a:prstGeom>
          <a:noFill/>
        </p:spPr>
        <p:txBody>
          <a:bodyPr wrap="none" rtlCol="0">
            <a:spAutoFit/>
          </a:bodyPr>
          <a:lstStyle/>
          <a:p>
            <a:r>
              <a:rPr lang="en-US" dirty="0"/>
              <a:t>We will return to this point with “Prospects”</a:t>
            </a:r>
          </a:p>
        </p:txBody>
      </p:sp>
      <p:sp>
        <p:nvSpPr>
          <p:cNvPr id="16" name="TextBox 15">
            <a:extLst>
              <a:ext uri="{FF2B5EF4-FFF2-40B4-BE49-F238E27FC236}">
                <a16:creationId xmlns:a16="http://schemas.microsoft.com/office/drawing/2014/main" id="{49716BD2-627D-90C0-C823-675118993B95}"/>
              </a:ext>
            </a:extLst>
          </p:cNvPr>
          <p:cNvSpPr txBox="1"/>
          <p:nvPr/>
        </p:nvSpPr>
        <p:spPr>
          <a:xfrm>
            <a:off x="1894114" y="1441660"/>
            <a:ext cx="6191794" cy="369332"/>
          </a:xfrm>
          <a:prstGeom prst="rect">
            <a:avLst/>
          </a:prstGeom>
          <a:noFill/>
        </p:spPr>
        <p:txBody>
          <a:bodyPr wrap="square">
            <a:spAutoFit/>
          </a:bodyPr>
          <a:lstStyle/>
          <a:p>
            <a:r>
              <a:rPr lang="en-US" dirty="0"/>
              <a:t>Byron et al, PRL </a:t>
            </a:r>
            <a:r>
              <a:rPr lang="en-US" b="1" dirty="0"/>
              <a:t>131</a:t>
            </a:r>
            <a:r>
              <a:rPr lang="en-US" dirty="0"/>
              <a:t>, 082502 (2023)</a:t>
            </a:r>
          </a:p>
        </p:txBody>
      </p:sp>
      <p:sp>
        <p:nvSpPr>
          <p:cNvPr id="24" name="TextBox 23">
            <a:extLst>
              <a:ext uri="{FF2B5EF4-FFF2-40B4-BE49-F238E27FC236}">
                <a16:creationId xmlns:a16="http://schemas.microsoft.com/office/drawing/2014/main" id="{10966A98-AD83-18D1-F4BD-DCFE468B5EA8}"/>
              </a:ext>
            </a:extLst>
          </p:cNvPr>
          <p:cNvSpPr txBox="1"/>
          <p:nvPr/>
        </p:nvSpPr>
        <p:spPr>
          <a:xfrm>
            <a:off x="8686800" y="5150224"/>
            <a:ext cx="2794868" cy="369332"/>
          </a:xfrm>
          <a:prstGeom prst="rect">
            <a:avLst/>
          </a:prstGeom>
          <a:noFill/>
        </p:spPr>
        <p:txBody>
          <a:bodyPr wrap="none" rtlCol="0">
            <a:spAutoFit/>
          </a:bodyPr>
          <a:lstStyle/>
          <a:p>
            <a:r>
              <a:rPr lang="en-US" dirty="0"/>
              <a:t>Direct limits on </a:t>
            </a:r>
            <a:r>
              <a:rPr lang="en-US" dirty="0" err="1"/>
              <a:t>Fierz</a:t>
            </a:r>
            <a:r>
              <a:rPr lang="en-US" dirty="0"/>
              <a:t> Terms!</a:t>
            </a:r>
          </a:p>
        </p:txBody>
      </p:sp>
    </p:spTree>
    <p:extLst>
      <p:ext uri="{BB962C8B-B14F-4D97-AF65-F5344CB8AC3E}">
        <p14:creationId xmlns:p14="http://schemas.microsoft.com/office/powerpoint/2010/main" val="473423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and graph of a graph&#10;&#10;Description automatically generated with medium confidence">
            <a:extLst>
              <a:ext uri="{FF2B5EF4-FFF2-40B4-BE49-F238E27FC236}">
                <a16:creationId xmlns:a16="http://schemas.microsoft.com/office/drawing/2014/main" id="{853E82AD-EFE9-C110-DBE3-6DE825B044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1" y="81885"/>
            <a:ext cx="12192000" cy="6857144"/>
          </a:xfrm>
        </p:spPr>
      </p:pic>
      <p:sp>
        <p:nvSpPr>
          <p:cNvPr id="6" name="Rectangle 5">
            <a:extLst>
              <a:ext uri="{FF2B5EF4-FFF2-40B4-BE49-F238E27FC236}">
                <a16:creationId xmlns:a16="http://schemas.microsoft.com/office/drawing/2014/main" id="{5829CEE1-6AB6-3687-E592-7BEFE1586C39}"/>
              </a:ext>
            </a:extLst>
          </p:cNvPr>
          <p:cNvSpPr/>
          <p:nvPr/>
        </p:nvSpPr>
        <p:spPr>
          <a:xfrm>
            <a:off x="10866474" y="6549656"/>
            <a:ext cx="457200" cy="3083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1FB8A9B-1085-D0A0-69BC-DAB86706008C}"/>
              </a:ext>
            </a:extLst>
          </p:cNvPr>
          <p:cNvSpPr txBox="1"/>
          <p:nvPr/>
        </p:nvSpPr>
        <p:spPr>
          <a:xfrm>
            <a:off x="4207834" y="6382342"/>
            <a:ext cx="6097772" cy="369332"/>
          </a:xfrm>
          <a:prstGeom prst="rect">
            <a:avLst/>
          </a:prstGeom>
          <a:noFill/>
        </p:spPr>
        <p:txBody>
          <a:bodyPr wrap="square">
            <a:spAutoFit/>
          </a:bodyPr>
          <a:lstStyle/>
          <a:p>
            <a:r>
              <a:rPr lang="en-US" dirty="0"/>
              <a:t>Byron et al, PRL </a:t>
            </a:r>
            <a:r>
              <a:rPr lang="en-US" b="1" dirty="0"/>
              <a:t>131</a:t>
            </a:r>
            <a:r>
              <a:rPr lang="en-US" dirty="0"/>
              <a:t>, 082502 (2023)</a:t>
            </a:r>
          </a:p>
        </p:txBody>
      </p:sp>
      <p:sp>
        <p:nvSpPr>
          <p:cNvPr id="9" name="Freeform: Shape 8">
            <a:extLst>
              <a:ext uri="{FF2B5EF4-FFF2-40B4-BE49-F238E27FC236}">
                <a16:creationId xmlns:a16="http://schemas.microsoft.com/office/drawing/2014/main" id="{413EE852-DF14-40EA-A676-54FB482F857A}"/>
              </a:ext>
            </a:extLst>
          </p:cNvPr>
          <p:cNvSpPr/>
          <p:nvPr/>
        </p:nvSpPr>
        <p:spPr>
          <a:xfrm>
            <a:off x="9027042" y="3745411"/>
            <a:ext cx="1297172" cy="273696"/>
          </a:xfrm>
          <a:custGeom>
            <a:avLst/>
            <a:gdLst>
              <a:gd name="connsiteX0" fmla="*/ 0 w 1297172"/>
              <a:gd name="connsiteY0" fmla="*/ 273696 h 273696"/>
              <a:gd name="connsiteX1" fmla="*/ 425303 w 1297172"/>
              <a:gd name="connsiteY1" fmla="*/ 18514 h 273696"/>
              <a:gd name="connsiteX2" fmla="*/ 1297172 w 1297172"/>
              <a:gd name="connsiteY2" fmla="*/ 39780 h 273696"/>
            </a:gdLst>
            <a:ahLst/>
            <a:cxnLst>
              <a:cxn ang="0">
                <a:pos x="connsiteX0" y="connsiteY0"/>
              </a:cxn>
              <a:cxn ang="0">
                <a:pos x="connsiteX1" y="connsiteY1"/>
              </a:cxn>
              <a:cxn ang="0">
                <a:pos x="connsiteX2" y="connsiteY2"/>
              </a:cxn>
            </a:cxnLst>
            <a:rect l="l" t="t" r="r" b="b"/>
            <a:pathLst>
              <a:path w="1297172" h="273696">
                <a:moveTo>
                  <a:pt x="0" y="273696"/>
                </a:moveTo>
                <a:cubicBezTo>
                  <a:pt x="104554" y="165598"/>
                  <a:pt x="209108" y="57500"/>
                  <a:pt x="425303" y="18514"/>
                </a:cubicBezTo>
                <a:cubicBezTo>
                  <a:pt x="641498" y="-20472"/>
                  <a:pt x="969335" y="9654"/>
                  <a:pt x="1297172" y="39780"/>
                </a:cubicBezTo>
              </a:path>
            </a:pathLst>
          </a:cu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2F14FA8-DEA4-B69B-6C02-7F92342CD409}"/>
              </a:ext>
            </a:extLst>
          </p:cNvPr>
          <p:cNvSpPr txBox="1"/>
          <p:nvPr/>
        </p:nvSpPr>
        <p:spPr>
          <a:xfrm>
            <a:off x="10324214" y="3625702"/>
            <a:ext cx="1671804" cy="369332"/>
          </a:xfrm>
          <a:prstGeom prst="rect">
            <a:avLst/>
          </a:prstGeom>
          <a:noFill/>
        </p:spPr>
        <p:txBody>
          <a:bodyPr wrap="none" rtlCol="0">
            <a:spAutoFit/>
          </a:bodyPr>
          <a:lstStyle/>
          <a:p>
            <a:r>
              <a:rPr lang="en-US" dirty="0">
                <a:solidFill>
                  <a:srgbClr val="C00000"/>
                </a:solidFill>
              </a:rPr>
              <a:t>Ratio of Spectra</a:t>
            </a:r>
          </a:p>
        </p:txBody>
      </p:sp>
      <p:sp>
        <p:nvSpPr>
          <p:cNvPr id="11" name="TextBox 10">
            <a:extLst>
              <a:ext uri="{FF2B5EF4-FFF2-40B4-BE49-F238E27FC236}">
                <a16:creationId xmlns:a16="http://schemas.microsoft.com/office/drawing/2014/main" id="{235C9356-559A-FC14-B7A1-3B0A6D423672}"/>
              </a:ext>
            </a:extLst>
          </p:cNvPr>
          <p:cNvSpPr txBox="1"/>
          <p:nvPr/>
        </p:nvSpPr>
        <p:spPr>
          <a:xfrm>
            <a:off x="10292922" y="4011326"/>
            <a:ext cx="1999439" cy="830997"/>
          </a:xfrm>
          <a:prstGeom prst="rect">
            <a:avLst/>
          </a:prstGeom>
          <a:noFill/>
        </p:spPr>
        <p:txBody>
          <a:bodyPr wrap="square" rtlCol="0">
            <a:spAutoFit/>
          </a:bodyPr>
          <a:lstStyle/>
          <a:p>
            <a:r>
              <a:rPr lang="en-US" sz="1600" dirty="0">
                <a:solidFill>
                  <a:srgbClr val="C00000"/>
                </a:solidFill>
              </a:rPr>
              <a:t>Well defined in SM, enhanced sensitivity to </a:t>
            </a:r>
            <a:r>
              <a:rPr lang="en-US" sz="1600" dirty="0" err="1">
                <a:solidFill>
                  <a:srgbClr val="C00000"/>
                </a:solidFill>
              </a:rPr>
              <a:t>Fierz</a:t>
            </a:r>
            <a:endParaRPr lang="en-US" sz="1600" dirty="0">
              <a:solidFill>
                <a:srgbClr val="C00000"/>
              </a:solidFill>
            </a:endParaRPr>
          </a:p>
        </p:txBody>
      </p:sp>
      <p:sp>
        <p:nvSpPr>
          <p:cNvPr id="2" name="TextBox 1">
            <a:extLst>
              <a:ext uri="{FF2B5EF4-FFF2-40B4-BE49-F238E27FC236}">
                <a16:creationId xmlns:a16="http://schemas.microsoft.com/office/drawing/2014/main" id="{EFC02C26-D30C-F6A8-5032-272599EF2EC8}"/>
              </a:ext>
            </a:extLst>
          </p:cNvPr>
          <p:cNvSpPr txBox="1"/>
          <p:nvPr/>
        </p:nvSpPr>
        <p:spPr>
          <a:xfrm>
            <a:off x="3030279" y="6390168"/>
            <a:ext cx="1293111" cy="369332"/>
          </a:xfrm>
          <a:prstGeom prst="rect">
            <a:avLst/>
          </a:prstGeom>
          <a:noFill/>
        </p:spPr>
        <p:txBody>
          <a:bodyPr wrap="none" rtlCol="0">
            <a:spAutoFit/>
          </a:bodyPr>
          <a:lstStyle/>
          <a:p>
            <a:r>
              <a:rPr lang="en-US" dirty="0"/>
              <a:t>Publication:</a:t>
            </a:r>
          </a:p>
        </p:txBody>
      </p:sp>
    </p:spTree>
    <p:extLst>
      <p:ext uri="{BB962C8B-B14F-4D97-AF65-F5344CB8AC3E}">
        <p14:creationId xmlns:p14="http://schemas.microsoft.com/office/powerpoint/2010/main" val="2217489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8E4CE-3210-59E5-928C-FC395903B9BA}"/>
              </a:ext>
            </a:extLst>
          </p:cNvPr>
          <p:cNvSpPr>
            <a:spLocks noGrp="1"/>
          </p:cNvSpPr>
          <p:nvPr>
            <p:ph type="title"/>
          </p:nvPr>
        </p:nvSpPr>
        <p:spPr/>
        <p:txBody>
          <a:bodyPr/>
          <a:lstStyle/>
          <a:p>
            <a:r>
              <a:rPr lang="en-US" dirty="0"/>
              <a:t>Recent Theory Progress</a:t>
            </a:r>
          </a:p>
        </p:txBody>
      </p:sp>
      <p:sp>
        <p:nvSpPr>
          <p:cNvPr id="3" name="Content Placeholder 2">
            <a:extLst>
              <a:ext uri="{FF2B5EF4-FFF2-40B4-BE49-F238E27FC236}">
                <a16:creationId xmlns:a16="http://schemas.microsoft.com/office/drawing/2014/main" id="{DF4A6D21-97AD-14D9-D0D5-EDF40FD65713}"/>
              </a:ext>
            </a:extLst>
          </p:cNvPr>
          <p:cNvSpPr>
            <a:spLocks noGrp="1"/>
          </p:cNvSpPr>
          <p:nvPr>
            <p:ph idx="1"/>
          </p:nvPr>
        </p:nvSpPr>
        <p:spPr>
          <a:xfrm>
            <a:off x="609600" y="1546225"/>
            <a:ext cx="10515600" cy="4351338"/>
          </a:xfrm>
        </p:spPr>
        <p:txBody>
          <a:bodyPr>
            <a:normAutofit/>
          </a:bodyPr>
          <a:lstStyle/>
          <a:p>
            <a:r>
              <a:rPr lang="en-US" sz="1800" dirty="0"/>
              <a:t>2017: Dispersion analysis of hadronic loop contributions to the radiative corrections</a:t>
            </a:r>
          </a:p>
          <a:p>
            <a:r>
              <a:rPr lang="en-US" sz="1800" dirty="0"/>
              <a:t>2021: Self-consistent EFT analysis of all low energy beta decay data</a:t>
            </a:r>
          </a:p>
          <a:p>
            <a:r>
              <a:rPr lang="en-US" sz="1800" dirty="0"/>
              <a:t>2023: Rigorous EFT Treatment of Radiative and Recoil Order Corrections for N Decay</a:t>
            </a:r>
          </a:p>
          <a:p>
            <a:r>
              <a:rPr lang="en-US" sz="1800" dirty="0"/>
              <a:t>2023: Multi-component analysis of new physics scenarios with EFT</a:t>
            </a:r>
          </a:p>
          <a:p>
            <a:r>
              <a:rPr lang="en-US" sz="1800" dirty="0"/>
              <a:t>2024: Lattice Analysis of Hadronic Loop Contributions</a:t>
            </a:r>
          </a:p>
          <a:p>
            <a:r>
              <a:rPr lang="en-US" sz="1800" dirty="0"/>
              <a:t>2024: Rigorous EFT Treatment applied to </a:t>
            </a:r>
            <a:r>
              <a:rPr lang="en-US" sz="1800" dirty="0" err="1"/>
              <a:t>superallowed</a:t>
            </a:r>
            <a:r>
              <a:rPr lang="en-US" sz="1800" dirty="0"/>
              <a:t> decays </a:t>
            </a:r>
          </a:p>
          <a:p>
            <a:pPr marL="0" indent="0">
              <a:buNone/>
            </a:pPr>
            <a:endParaRPr lang="en-US" sz="1800" dirty="0"/>
          </a:p>
        </p:txBody>
      </p:sp>
      <p:sp>
        <p:nvSpPr>
          <p:cNvPr id="4" name="Right Brace 3">
            <a:extLst>
              <a:ext uri="{FF2B5EF4-FFF2-40B4-BE49-F238E27FC236}">
                <a16:creationId xmlns:a16="http://schemas.microsoft.com/office/drawing/2014/main" id="{1EDA1CBD-7717-E7DC-1E5F-C11F80BC3C77}"/>
              </a:ext>
            </a:extLst>
          </p:cNvPr>
          <p:cNvSpPr/>
          <p:nvPr/>
        </p:nvSpPr>
        <p:spPr>
          <a:xfrm>
            <a:off x="8634954" y="1555422"/>
            <a:ext cx="377072" cy="198905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2B2862D5-9C38-16B6-081E-078442767130}"/>
              </a:ext>
            </a:extLst>
          </p:cNvPr>
          <p:cNvSpPr txBox="1"/>
          <p:nvPr/>
        </p:nvSpPr>
        <p:spPr>
          <a:xfrm>
            <a:off x="9137716" y="1960775"/>
            <a:ext cx="3054284" cy="1200329"/>
          </a:xfrm>
          <a:prstGeom prst="rect">
            <a:avLst/>
          </a:prstGeom>
          <a:noFill/>
        </p:spPr>
        <p:txBody>
          <a:bodyPr wrap="square" rtlCol="0">
            <a:spAutoFit/>
          </a:bodyPr>
          <a:lstStyle/>
          <a:p>
            <a:r>
              <a:rPr lang="en-US" dirty="0"/>
              <a:t>For neutron, theory good to 0.01% except hadronic contrib. to radiative corrections (0.02%)</a:t>
            </a:r>
          </a:p>
        </p:txBody>
      </p:sp>
    </p:spTree>
    <p:extLst>
      <p:ext uri="{BB962C8B-B14F-4D97-AF65-F5344CB8AC3E}">
        <p14:creationId xmlns:p14="http://schemas.microsoft.com/office/powerpoint/2010/main" val="2946584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83" name="Group 27">
            <a:extLst>
              <a:ext uri="{FF2B5EF4-FFF2-40B4-BE49-F238E27FC236}">
                <a16:creationId xmlns:a16="http://schemas.microsoft.com/office/drawing/2014/main" id="{531261E5-511D-88AD-F131-8269FD12D04A}"/>
              </a:ext>
            </a:extLst>
          </p:cNvPr>
          <p:cNvGrpSpPr>
            <a:grpSpLocks/>
          </p:cNvGrpSpPr>
          <p:nvPr/>
        </p:nvGrpSpPr>
        <p:grpSpPr bwMode="auto">
          <a:xfrm>
            <a:off x="7732785" y="1786789"/>
            <a:ext cx="2747808" cy="2297042"/>
            <a:chOff x="3985" y="1382"/>
            <a:chExt cx="1908" cy="1595"/>
          </a:xfrm>
        </p:grpSpPr>
        <p:sp>
          <p:nvSpPr>
            <p:cNvPr id="45084" name="AutoShape 28">
              <a:extLst>
                <a:ext uri="{FF2B5EF4-FFF2-40B4-BE49-F238E27FC236}">
                  <a16:creationId xmlns:a16="http://schemas.microsoft.com/office/drawing/2014/main" id="{D88EAE5A-F69B-8CBD-487C-A1649EB51727}"/>
                </a:ext>
              </a:extLst>
            </p:cNvPr>
            <p:cNvSpPr>
              <a:spLocks noChangeShapeType="1"/>
            </p:cNvSpPr>
            <p:nvPr/>
          </p:nvSpPr>
          <p:spPr bwMode="auto">
            <a:xfrm flipH="1" flipV="1">
              <a:off x="4395" y="1508"/>
              <a:ext cx="556" cy="523"/>
            </a:xfrm>
            <a:prstGeom prst="straightConnector1">
              <a:avLst/>
            </a:prstGeom>
            <a:noFill/>
            <a:ln w="4428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085" name="AutoShape 29">
              <a:extLst>
                <a:ext uri="{FF2B5EF4-FFF2-40B4-BE49-F238E27FC236}">
                  <a16:creationId xmlns:a16="http://schemas.microsoft.com/office/drawing/2014/main" id="{110155AA-BF0F-660D-ED66-8DB214ACADA2}"/>
                </a:ext>
              </a:extLst>
            </p:cNvPr>
            <p:cNvSpPr>
              <a:spLocks noChangeShapeType="1"/>
            </p:cNvSpPr>
            <p:nvPr/>
          </p:nvSpPr>
          <p:spPr bwMode="auto">
            <a:xfrm>
              <a:off x="4939" y="2024"/>
              <a:ext cx="532" cy="953"/>
            </a:xfrm>
            <a:prstGeom prst="straightConnector1">
              <a:avLst/>
            </a:prstGeom>
            <a:noFill/>
            <a:ln w="50760" cap="flat">
              <a:solidFill>
                <a:srgbClr val="92D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086" name="AutoShape 30">
              <a:extLst>
                <a:ext uri="{FF2B5EF4-FFF2-40B4-BE49-F238E27FC236}">
                  <a16:creationId xmlns:a16="http://schemas.microsoft.com/office/drawing/2014/main" id="{E56F3473-98E2-38F3-16FF-23A7661EF313}"/>
                </a:ext>
              </a:extLst>
            </p:cNvPr>
            <p:cNvSpPr>
              <a:spLocks noChangeShapeType="1"/>
            </p:cNvSpPr>
            <p:nvPr/>
          </p:nvSpPr>
          <p:spPr bwMode="auto">
            <a:xfrm flipV="1">
              <a:off x="4948" y="1563"/>
              <a:ext cx="0" cy="477"/>
            </a:xfrm>
            <a:prstGeom prst="straightConnector1">
              <a:avLst/>
            </a:prstGeom>
            <a:noFill/>
            <a:ln w="50760" cap="flat">
              <a:solidFill>
                <a:srgbClr val="0082B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087" name="Rectangle 31">
              <a:extLst>
                <a:ext uri="{FF2B5EF4-FFF2-40B4-BE49-F238E27FC236}">
                  <a16:creationId xmlns:a16="http://schemas.microsoft.com/office/drawing/2014/main" id="{0A0F36AD-1EF8-63CD-6C2C-4C953E6F1988}"/>
                </a:ext>
              </a:extLst>
            </p:cNvPr>
            <p:cNvSpPr>
              <a:spLocks noChangeArrowheads="1"/>
            </p:cNvSpPr>
            <p:nvPr/>
          </p:nvSpPr>
          <p:spPr bwMode="auto">
            <a:xfrm>
              <a:off x="5343" y="2644"/>
              <a:ext cx="550" cy="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088" name="Rectangle 32">
              <a:extLst>
                <a:ext uri="{FF2B5EF4-FFF2-40B4-BE49-F238E27FC236}">
                  <a16:creationId xmlns:a16="http://schemas.microsoft.com/office/drawing/2014/main" id="{E91C45AA-9C54-0635-209B-41F1942A41AC}"/>
                </a:ext>
              </a:extLst>
            </p:cNvPr>
            <p:cNvSpPr>
              <a:spLocks noChangeArrowheads="1"/>
            </p:cNvSpPr>
            <p:nvPr/>
          </p:nvSpPr>
          <p:spPr bwMode="auto">
            <a:xfrm>
              <a:off x="5343" y="2644"/>
              <a:ext cx="550" cy="255"/>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0823" rIns="81646" bIns="40823"/>
            <a:lstStyle>
              <a:lvl1pPr>
                <a:tabLst>
                  <a:tab pos="457200" algn="l"/>
                </a:tabLst>
                <a:defRPr>
                  <a:solidFill>
                    <a:srgbClr val="000000"/>
                  </a:solidFill>
                  <a:latin typeface="Arial" panose="020B0604020202020204" pitchFamily="34" charset="0"/>
                  <a:cs typeface="Noto Sans CJK SC Regular" charset="0"/>
                </a:defRPr>
              </a:lvl1pPr>
              <a:lvl2pPr>
                <a:tabLst>
                  <a:tab pos="457200" algn="l"/>
                </a:tabLst>
                <a:defRPr>
                  <a:solidFill>
                    <a:srgbClr val="000000"/>
                  </a:solidFill>
                  <a:latin typeface="Arial" panose="020B0604020202020204" pitchFamily="34" charset="0"/>
                  <a:cs typeface="Noto Sans CJK SC Regular" charset="0"/>
                </a:defRPr>
              </a:lvl2pPr>
              <a:lvl3pPr>
                <a:tabLst>
                  <a:tab pos="457200" algn="l"/>
                </a:tabLst>
                <a:defRPr>
                  <a:solidFill>
                    <a:srgbClr val="000000"/>
                  </a:solidFill>
                  <a:latin typeface="Arial" panose="020B0604020202020204" pitchFamily="34" charset="0"/>
                  <a:cs typeface="Noto Sans CJK SC Regular" charset="0"/>
                </a:defRPr>
              </a:lvl3pPr>
              <a:lvl4pPr>
                <a:tabLst>
                  <a:tab pos="457200" algn="l"/>
                </a:tabLst>
                <a:defRPr>
                  <a:solidFill>
                    <a:srgbClr val="000000"/>
                  </a:solidFill>
                  <a:latin typeface="Arial" panose="020B0604020202020204" pitchFamily="34" charset="0"/>
                  <a:cs typeface="Noto Sans CJK SC Regular" charset="0"/>
                </a:defRPr>
              </a:lvl4pPr>
              <a:lvl5pPr>
                <a:tabLst>
                  <a:tab pos="4572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9pPr>
            </a:lstStyle>
            <a:p>
              <a:pPr>
                <a:lnSpc>
                  <a:spcPct val="100000"/>
                </a:lnSpc>
              </a:pPr>
              <a:r>
                <a:rPr lang="en-US" altLang="en-US"/>
                <a:t> </a:t>
              </a:r>
            </a:p>
          </p:txBody>
        </p:sp>
        <p:sp>
          <p:nvSpPr>
            <p:cNvPr id="45089" name="Rectangle 33">
              <a:extLst>
                <a:ext uri="{FF2B5EF4-FFF2-40B4-BE49-F238E27FC236}">
                  <a16:creationId xmlns:a16="http://schemas.microsoft.com/office/drawing/2014/main" id="{CDDCA332-73F6-19F9-9AB8-204BEF09D3C6}"/>
                </a:ext>
              </a:extLst>
            </p:cNvPr>
            <p:cNvSpPr>
              <a:spLocks noChangeArrowheads="1"/>
            </p:cNvSpPr>
            <p:nvPr/>
          </p:nvSpPr>
          <p:spPr bwMode="auto">
            <a:xfrm>
              <a:off x="3985" y="1516"/>
              <a:ext cx="550" cy="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090" name="Rectangle 34">
              <a:extLst>
                <a:ext uri="{FF2B5EF4-FFF2-40B4-BE49-F238E27FC236}">
                  <a16:creationId xmlns:a16="http://schemas.microsoft.com/office/drawing/2014/main" id="{A2AE0A7D-E814-D124-0E37-A9BB532099DB}"/>
                </a:ext>
              </a:extLst>
            </p:cNvPr>
            <p:cNvSpPr>
              <a:spLocks noChangeArrowheads="1"/>
            </p:cNvSpPr>
            <p:nvPr/>
          </p:nvSpPr>
          <p:spPr bwMode="auto">
            <a:xfrm>
              <a:off x="4069" y="1426"/>
              <a:ext cx="550" cy="275"/>
            </a:xfrm>
            <a:prstGeom prst="rect">
              <a:avLst/>
            </a:pr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0823" rIns="81646" bIns="40823"/>
            <a:lstStyle>
              <a:lvl1pPr>
                <a:tabLst>
                  <a:tab pos="457200" algn="l"/>
                </a:tabLst>
                <a:defRPr>
                  <a:solidFill>
                    <a:srgbClr val="000000"/>
                  </a:solidFill>
                  <a:latin typeface="Arial" panose="020B0604020202020204" pitchFamily="34" charset="0"/>
                  <a:cs typeface="Noto Sans CJK SC Regular" charset="0"/>
                </a:defRPr>
              </a:lvl1pPr>
              <a:lvl2pPr>
                <a:tabLst>
                  <a:tab pos="457200" algn="l"/>
                </a:tabLst>
                <a:defRPr>
                  <a:solidFill>
                    <a:srgbClr val="000000"/>
                  </a:solidFill>
                  <a:latin typeface="Arial" panose="020B0604020202020204" pitchFamily="34" charset="0"/>
                  <a:cs typeface="Noto Sans CJK SC Regular" charset="0"/>
                </a:defRPr>
              </a:lvl2pPr>
              <a:lvl3pPr>
                <a:tabLst>
                  <a:tab pos="457200" algn="l"/>
                </a:tabLst>
                <a:defRPr>
                  <a:solidFill>
                    <a:srgbClr val="000000"/>
                  </a:solidFill>
                  <a:latin typeface="Arial" panose="020B0604020202020204" pitchFamily="34" charset="0"/>
                  <a:cs typeface="Noto Sans CJK SC Regular" charset="0"/>
                </a:defRPr>
              </a:lvl3pPr>
              <a:lvl4pPr>
                <a:tabLst>
                  <a:tab pos="457200" algn="l"/>
                </a:tabLst>
                <a:defRPr>
                  <a:solidFill>
                    <a:srgbClr val="000000"/>
                  </a:solidFill>
                  <a:latin typeface="Arial" panose="020B0604020202020204" pitchFamily="34" charset="0"/>
                  <a:cs typeface="Noto Sans CJK SC Regular" charset="0"/>
                </a:defRPr>
              </a:lvl4pPr>
              <a:lvl5pPr>
                <a:tabLst>
                  <a:tab pos="4572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9pPr>
            </a:lstStyle>
            <a:p>
              <a:pPr>
                <a:lnSpc>
                  <a:spcPct val="100000"/>
                </a:lnSpc>
              </a:pPr>
              <a:r>
                <a:rPr lang="en-US" altLang="en-US"/>
                <a:t> </a:t>
              </a:r>
            </a:p>
          </p:txBody>
        </p:sp>
        <p:grpSp>
          <p:nvGrpSpPr>
            <p:cNvPr id="45091" name="Group 35">
              <a:extLst>
                <a:ext uri="{FF2B5EF4-FFF2-40B4-BE49-F238E27FC236}">
                  <a16:creationId xmlns:a16="http://schemas.microsoft.com/office/drawing/2014/main" id="{9CF133FD-11D6-AFDC-C7EB-D64991E560C1}"/>
                </a:ext>
              </a:extLst>
            </p:cNvPr>
            <p:cNvGrpSpPr>
              <a:grpSpLocks/>
            </p:cNvGrpSpPr>
            <p:nvPr/>
          </p:nvGrpSpPr>
          <p:grpSpPr bwMode="auto">
            <a:xfrm>
              <a:off x="4957" y="1382"/>
              <a:ext cx="177" cy="252"/>
              <a:chOff x="4957" y="1382"/>
              <a:chExt cx="177" cy="252"/>
            </a:xfrm>
          </p:grpSpPr>
          <p:sp>
            <p:nvSpPr>
              <p:cNvPr id="45092" name="Rectangle 36">
                <a:extLst>
                  <a:ext uri="{FF2B5EF4-FFF2-40B4-BE49-F238E27FC236}">
                    <a16:creationId xmlns:a16="http://schemas.microsoft.com/office/drawing/2014/main" id="{EA4506C5-EFD3-E4FA-1C95-0FD55720395E}"/>
                  </a:ext>
                </a:extLst>
              </p:cNvPr>
              <p:cNvSpPr>
                <a:spLocks noChangeArrowheads="1"/>
              </p:cNvSpPr>
              <p:nvPr/>
            </p:nvSpPr>
            <p:spPr bwMode="auto">
              <a:xfrm>
                <a:off x="4957" y="1382"/>
                <a:ext cx="172"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0823" rIns="81646" bIns="40823">
                <a:spAutoFit/>
              </a:bodyPr>
              <a:lstStyle/>
              <a:p>
                <a:pPr>
                  <a:lnSpc>
                    <a:spcPct val="100000"/>
                  </a:lnSpc>
                </a:pPr>
                <a:r>
                  <a:rPr lang="en-US" altLang="en-US">
                    <a:solidFill>
                      <a:srgbClr val="000000"/>
                    </a:solidFill>
                  </a:rPr>
                  <a:t>I</a:t>
                </a:r>
                <a:r>
                  <a:rPr lang="en-US" altLang="en-US" baseline="-25000">
                    <a:solidFill>
                      <a:srgbClr val="000000"/>
                    </a:solidFill>
                  </a:rPr>
                  <a:t>i</a:t>
                </a:r>
              </a:p>
            </p:txBody>
          </p:sp>
          <p:sp>
            <p:nvSpPr>
              <p:cNvPr id="45093" name="AutoShape 37">
                <a:extLst>
                  <a:ext uri="{FF2B5EF4-FFF2-40B4-BE49-F238E27FC236}">
                    <a16:creationId xmlns:a16="http://schemas.microsoft.com/office/drawing/2014/main" id="{8FD927CA-8D3B-00C6-4326-4EDF0DACB47B}"/>
                  </a:ext>
                </a:extLst>
              </p:cNvPr>
              <p:cNvSpPr>
                <a:spLocks noChangeShapeType="1"/>
              </p:cNvSpPr>
              <p:nvPr/>
            </p:nvSpPr>
            <p:spPr bwMode="auto">
              <a:xfrm>
                <a:off x="4988" y="1413"/>
                <a:ext cx="145" cy="0"/>
              </a:xfrm>
              <a:prstGeom prst="straightConnector1">
                <a:avLst/>
              </a:prstGeom>
              <a:noFill/>
              <a:ln w="93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sp>
        <p:nvSpPr>
          <p:cNvPr id="45057" name="Rectangle 1">
            <a:extLst>
              <a:ext uri="{FF2B5EF4-FFF2-40B4-BE49-F238E27FC236}">
                <a16:creationId xmlns:a16="http://schemas.microsoft.com/office/drawing/2014/main" id="{C29C8ED3-6529-CC91-5057-56954A4F724B}"/>
              </a:ext>
            </a:extLst>
          </p:cNvPr>
          <p:cNvSpPr>
            <a:spLocks noGrp="1" noChangeArrowheads="1"/>
          </p:cNvSpPr>
          <p:nvPr>
            <p:ph type="title" idx="4294967295"/>
          </p:nvPr>
        </p:nvSpPr>
        <p:spPr>
          <a:xfrm>
            <a:off x="1916683" y="66248"/>
            <a:ext cx="8229024" cy="1142040"/>
          </a:xfrm>
          <a:ln/>
        </p:spPr>
        <p:txBody>
          <a:bodyPr/>
          <a:lstStyle/>
          <a:p>
            <a:pPr algn="ctr">
              <a:lnSpc>
                <a:spcPct val="100000"/>
              </a:lnSpc>
              <a:tabLst>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Lst>
            </a:pPr>
            <a:r>
              <a:rPr lang="en-US" altLang="en-US" sz="3992"/>
              <a:t>Beta Decay Observables</a:t>
            </a:r>
          </a:p>
        </p:txBody>
      </p:sp>
      <p:sp>
        <p:nvSpPr>
          <p:cNvPr id="45058" name="Rectangle 2">
            <a:extLst>
              <a:ext uri="{FF2B5EF4-FFF2-40B4-BE49-F238E27FC236}">
                <a16:creationId xmlns:a16="http://schemas.microsoft.com/office/drawing/2014/main" id="{08097D7E-8F10-A93D-62C1-EE72CC4EB64A}"/>
              </a:ext>
            </a:extLst>
          </p:cNvPr>
          <p:cNvSpPr>
            <a:spLocks noChangeArrowheads="1"/>
          </p:cNvSpPr>
          <p:nvPr/>
        </p:nvSpPr>
        <p:spPr bwMode="auto">
          <a:xfrm>
            <a:off x="1584074" y="5436132"/>
            <a:ext cx="4193720" cy="417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6" tIns="40823" rIns="81646" bIns="40823">
            <a:spAutoFit/>
          </a:bodyPr>
          <a:lstStyle>
            <a:lvl1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Regular" charset="0"/>
              </a:defRPr>
            </a:lvl9pPr>
          </a:lstStyle>
          <a:p>
            <a:pPr>
              <a:lnSpc>
                <a:spcPct val="100000"/>
              </a:lnSpc>
            </a:pPr>
            <a:r>
              <a:rPr lang="en-US" altLang="en-US" sz="2177">
                <a:latin typeface="Verdana" panose="020B0604030504040204" pitchFamily="34" charset="0"/>
              </a:rPr>
              <a:t>Many accessible observables</a:t>
            </a:r>
          </a:p>
        </p:txBody>
      </p:sp>
      <p:pic>
        <p:nvPicPr>
          <p:cNvPr id="45059" name="Picture 3">
            <a:extLst>
              <a:ext uri="{FF2B5EF4-FFF2-40B4-BE49-F238E27FC236}">
                <a16:creationId xmlns:a16="http://schemas.microsoft.com/office/drawing/2014/main" id="{214D2D83-9EDA-654B-310A-E9D270245B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9162" y="1279855"/>
            <a:ext cx="2901905" cy="38019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0" name="Rectangle 4">
            <a:extLst>
              <a:ext uri="{FF2B5EF4-FFF2-40B4-BE49-F238E27FC236}">
                <a16:creationId xmlns:a16="http://schemas.microsoft.com/office/drawing/2014/main" id="{A18EBD74-206E-9382-2075-DE6BDFE4C1AB}"/>
              </a:ext>
            </a:extLst>
          </p:cNvPr>
          <p:cNvSpPr>
            <a:spLocks noChangeArrowheads="1"/>
          </p:cNvSpPr>
          <p:nvPr/>
        </p:nvSpPr>
        <p:spPr bwMode="auto">
          <a:xfrm>
            <a:off x="1965714" y="3650344"/>
            <a:ext cx="967575" cy="359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6" tIns="40823" rIns="81646" bIns="40823">
            <a:spAutoFit/>
          </a:bodyPr>
          <a:lstStyle>
            <a:lvl1pPr>
              <a:tabLst>
                <a:tab pos="457200" algn="l"/>
                <a:tab pos="914400" algn="l"/>
              </a:tabLst>
              <a:defRPr>
                <a:solidFill>
                  <a:srgbClr val="000000"/>
                </a:solidFill>
                <a:latin typeface="Arial" panose="020B0604020202020204" pitchFamily="34" charset="0"/>
                <a:cs typeface="Noto Sans CJK SC Regular" charset="0"/>
              </a:defRPr>
            </a:lvl1pPr>
            <a:lvl2pPr>
              <a:tabLst>
                <a:tab pos="457200" algn="l"/>
                <a:tab pos="914400" algn="l"/>
              </a:tabLst>
              <a:defRPr>
                <a:solidFill>
                  <a:srgbClr val="000000"/>
                </a:solidFill>
                <a:latin typeface="Arial" panose="020B0604020202020204" pitchFamily="34" charset="0"/>
                <a:cs typeface="Noto Sans CJK SC Regular" charset="0"/>
              </a:defRPr>
            </a:lvl2pPr>
            <a:lvl3pPr>
              <a:tabLst>
                <a:tab pos="457200" algn="l"/>
                <a:tab pos="914400" algn="l"/>
              </a:tabLst>
              <a:defRPr>
                <a:solidFill>
                  <a:srgbClr val="000000"/>
                </a:solidFill>
                <a:latin typeface="Arial" panose="020B0604020202020204" pitchFamily="34" charset="0"/>
                <a:cs typeface="Noto Sans CJK SC Regular" charset="0"/>
              </a:defRPr>
            </a:lvl3pPr>
            <a:lvl4pPr>
              <a:tabLst>
                <a:tab pos="457200" algn="l"/>
                <a:tab pos="914400" algn="l"/>
              </a:tabLst>
              <a:defRPr>
                <a:solidFill>
                  <a:srgbClr val="000000"/>
                </a:solidFill>
                <a:latin typeface="Arial" panose="020B0604020202020204" pitchFamily="34" charset="0"/>
                <a:cs typeface="Noto Sans CJK SC Regular" charset="0"/>
              </a:defRPr>
            </a:lvl4pPr>
            <a:lvl5pPr>
              <a:tabLst>
                <a:tab pos="457200" algn="l"/>
                <a:tab pos="9144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Lst>
              <a:defRPr>
                <a:solidFill>
                  <a:srgbClr val="000000"/>
                </a:solidFill>
                <a:latin typeface="Arial" panose="020B0604020202020204" pitchFamily="34" charset="0"/>
                <a:cs typeface="Noto Sans CJK SC Regular" charset="0"/>
              </a:defRPr>
            </a:lvl9pPr>
          </a:lstStyle>
          <a:p>
            <a:pPr>
              <a:lnSpc>
                <a:spcPct val="100000"/>
              </a:lnSpc>
            </a:pPr>
            <a:r>
              <a:rPr lang="en-US" altLang="en-US" dirty="0"/>
              <a:t>neutron</a:t>
            </a:r>
          </a:p>
        </p:txBody>
      </p:sp>
      <p:grpSp>
        <p:nvGrpSpPr>
          <p:cNvPr id="45061" name="Group 5">
            <a:extLst>
              <a:ext uri="{FF2B5EF4-FFF2-40B4-BE49-F238E27FC236}">
                <a16:creationId xmlns:a16="http://schemas.microsoft.com/office/drawing/2014/main" id="{71212019-7618-BDC4-C4A8-83F1408B51A0}"/>
              </a:ext>
            </a:extLst>
          </p:cNvPr>
          <p:cNvGrpSpPr>
            <a:grpSpLocks/>
          </p:cNvGrpSpPr>
          <p:nvPr/>
        </p:nvGrpSpPr>
        <p:grpSpPr bwMode="auto">
          <a:xfrm>
            <a:off x="2662747" y="2815056"/>
            <a:ext cx="253467" cy="362918"/>
            <a:chOff x="1167" y="2096"/>
            <a:chExt cx="176" cy="252"/>
          </a:xfrm>
        </p:grpSpPr>
        <p:sp>
          <p:nvSpPr>
            <p:cNvPr id="45062" name="Rectangle 6">
              <a:extLst>
                <a:ext uri="{FF2B5EF4-FFF2-40B4-BE49-F238E27FC236}">
                  <a16:creationId xmlns:a16="http://schemas.microsoft.com/office/drawing/2014/main" id="{4716BEB8-0F49-BB22-9CA2-84F5E0181FF5}"/>
                </a:ext>
              </a:extLst>
            </p:cNvPr>
            <p:cNvSpPr>
              <a:spLocks noChangeArrowheads="1"/>
            </p:cNvSpPr>
            <p:nvPr/>
          </p:nvSpPr>
          <p:spPr bwMode="auto">
            <a:xfrm>
              <a:off x="1167" y="2096"/>
              <a:ext cx="172"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0823" rIns="81646" bIns="40823">
              <a:spAutoFit/>
            </a:bodyPr>
            <a:lstStyle/>
            <a:p>
              <a:pPr>
                <a:lnSpc>
                  <a:spcPct val="100000"/>
                </a:lnSpc>
              </a:pPr>
              <a:r>
                <a:rPr lang="en-US" altLang="en-US">
                  <a:solidFill>
                    <a:srgbClr val="000000"/>
                  </a:solidFill>
                </a:rPr>
                <a:t>I</a:t>
              </a:r>
              <a:r>
                <a:rPr lang="en-US" altLang="en-US" baseline="-25000">
                  <a:solidFill>
                    <a:srgbClr val="000000"/>
                  </a:solidFill>
                </a:rPr>
                <a:t>i</a:t>
              </a:r>
            </a:p>
          </p:txBody>
        </p:sp>
        <p:sp>
          <p:nvSpPr>
            <p:cNvPr id="45063" name="AutoShape 7">
              <a:extLst>
                <a:ext uri="{FF2B5EF4-FFF2-40B4-BE49-F238E27FC236}">
                  <a16:creationId xmlns:a16="http://schemas.microsoft.com/office/drawing/2014/main" id="{0FF62846-10FD-1445-8413-A4524EE1B063}"/>
                </a:ext>
              </a:extLst>
            </p:cNvPr>
            <p:cNvSpPr>
              <a:spLocks noChangeShapeType="1"/>
            </p:cNvSpPr>
            <p:nvPr/>
          </p:nvSpPr>
          <p:spPr bwMode="auto">
            <a:xfrm>
              <a:off x="1198" y="2127"/>
              <a:ext cx="145" cy="0"/>
            </a:xfrm>
            <a:prstGeom prst="straightConnector1">
              <a:avLst/>
            </a:prstGeom>
            <a:noFill/>
            <a:ln w="93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45064" name="Group 8">
            <a:extLst>
              <a:ext uri="{FF2B5EF4-FFF2-40B4-BE49-F238E27FC236}">
                <a16:creationId xmlns:a16="http://schemas.microsoft.com/office/drawing/2014/main" id="{EB2C496B-B6EF-E911-A154-5B49363B9FC6}"/>
              </a:ext>
            </a:extLst>
          </p:cNvPr>
          <p:cNvGrpSpPr>
            <a:grpSpLocks/>
          </p:cNvGrpSpPr>
          <p:nvPr/>
        </p:nvGrpSpPr>
        <p:grpSpPr bwMode="auto">
          <a:xfrm>
            <a:off x="1948433" y="1560685"/>
            <a:ext cx="272188" cy="362918"/>
            <a:chOff x="671" y="1225"/>
            <a:chExt cx="189" cy="252"/>
          </a:xfrm>
        </p:grpSpPr>
        <p:sp>
          <p:nvSpPr>
            <p:cNvPr id="45065" name="Rectangle 9">
              <a:extLst>
                <a:ext uri="{FF2B5EF4-FFF2-40B4-BE49-F238E27FC236}">
                  <a16:creationId xmlns:a16="http://schemas.microsoft.com/office/drawing/2014/main" id="{FCC33ED1-0B3C-F5F3-BFEE-A943F1432487}"/>
                </a:ext>
              </a:extLst>
            </p:cNvPr>
            <p:cNvSpPr>
              <a:spLocks noChangeArrowheads="1"/>
            </p:cNvSpPr>
            <p:nvPr/>
          </p:nvSpPr>
          <p:spPr bwMode="auto">
            <a:xfrm>
              <a:off x="671" y="1225"/>
              <a:ext cx="177"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0823" rIns="81646" bIns="40823">
              <a:spAutoFit/>
            </a:bodyPr>
            <a:lstStyle/>
            <a:p>
              <a:pPr>
                <a:lnSpc>
                  <a:spcPct val="100000"/>
                </a:lnSpc>
              </a:pPr>
              <a:r>
                <a:rPr lang="en-US" altLang="en-US">
                  <a:solidFill>
                    <a:srgbClr val="000000"/>
                  </a:solidFill>
                </a:rPr>
                <a:t>I</a:t>
              </a:r>
              <a:r>
                <a:rPr lang="en-US" altLang="en-US" baseline="-25000">
                  <a:solidFill>
                    <a:srgbClr val="000000"/>
                  </a:solidFill>
                </a:rPr>
                <a:t>f</a:t>
              </a:r>
            </a:p>
          </p:txBody>
        </p:sp>
        <p:sp>
          <p:nvSpPr>
            <p:cNvPr id="45066" name="AutoShape 10">
              <a:extLst>
                <a:ext uri="{FF2B5EF4-FFF2-40B4-BE49-F238E27FC236}">
                  <a16:creationId xmlns:a16="http://schemas.microsoft.com/office/drawing/2014/main" id="{F997D488-60C0-B819-D2C6-B90E34A3E368}"/>
                </a:ext>
              </a:extLst>
            </p:cNvPr>
            <p:cNvSpPr>
              <a:spLocks noChangeShapeType="1"/>
            </p:cNvSpPr>
            <p:nvPr/>
          </p:nvSpPr>
          <p:spPr bwMode="auto">
            <a:xfrm>
              <a:off x="715" y="1255"/>
              <a:ext cx="145" cy="0"/>
            </a:xfrm>
            <a:prstGeom prst="straightConnector1">
              <a:avLst/>
            </a:prstGeom>
            <a:noFill/>
            <a:ln w="93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5067" name="Rectangle 11">
            <a:extLst>
              <a:ext uri="{FF2B5EF4-FFF2-40B4-BE49-F238E27FC236}">
                <a16:creationId xmlns:a16="http://schemas.microsoft.com/office/drawing/2014/main" id="{9C7F4FB1-FE84-5ACD-1FBE-BA5E457A00E4}"/>
              </a:ext>
            </a:extLst>
          </p:cNvPr>
          <p:cNvSpPr>
            <a:spLocks noChangeArrowheads="1"/>
          </p:cNvSpPr>
          <p:nvPr/>
        </p:nvSpPr>
        <p:spPr bwMode="auto">
          <a:xfrm>
            <a:off x="1301804" y="2388772"/>
            <a:ext cx="873840" cy="359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6" tIns="40823" rIns="81646" bIns="40823">
            <a:spAutoFit/>
          </a:bodyPr>
          <a:lstStyle>
            <a:lvl1pPr>
              <a:tabLst>
                <a:tab pos="457200" algn="l"/>
              </a:tabLst>
              <a:defRPr>
                <a:solidFill>
                  <a:srgbClr val="000000"/>
                </a:solidFill>
                <a:latin typeface="Arial" panose="020B0604020202020204" pitchFamily="34" charset="0"/>
                <a:cs typeface="Noto Sans CJK SC Regular" charset="0"/>
              </a:defRPr>
            </a:lvl1pPr>
            <a:lvl2pPr>
              <a:tabLst>
                <a:tab pos="457200" algn="l"/>
              </a:tabLst>
              <a:defRPr>
                <a:solidFill>
                  <a:srgbClr val="000000"/>
                </a:solidFill>
                <a:latin typeface="Arial" panose="020B0604020202020204" pitchFamily="34" charset="0"/>
                <a:cs typeface="Noto Sans CJK SC Regular" charset="0"/>
              </a:defRPr>
            </a:lvl2pPr>
            <a:lvl3pPr>
              <a:tabLst>
                <a:tab pos="457200" algn="l"/>
              </a:tabLst>
              <a:defRPr>
                <a:solidFill>
                  <a:srgbClr val="000000"/>
                </a:solidFill>
                <a:latin typeface="Arial" panose="020B0604020202020204" pitchFamily="34" charset="0"/>
                <a:cs typeface="Noto Sans CJK SC Regular" charset="0"/>
              </a:defRPr>
            </a:lvl3pPr>
            <a:lvl4pPr>
              <a:tabLst>
                <a:tab pos="457200" algn="l"/>
              </a:tabLst>
              <a:defRPr>
                <a:solidFill>
                  <a:srgbClr val="000000"/>
                </a:solidFill>
                <a:latin typeface="Arial" panose="020B0604020202020204" pitchFamily="34" charset="0"/>
                <a:cs typeface="Noto Sans CJK SC Regular" charset="0"/>
              </a:defRPr>
            </a:lvl4pPr>
            <a:lvl5pPr>
              <a:tabLst>
                <a:tab pos="4572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9pPr>
          </a:lstStyle>
          <a:p>
            <a:pPr>
              <a:lnSpc>
                <a:spcPct val="100000"/>
              </a:lnSpc>
            </a:pPr>
            <a:r>
              <a:rPr lang="en-US" altLang="en-US" dirty="0"/>
              <a:t>proton</a:t>
            </a:r>
          </a:p>
        </p:txBody>
      </p:sp>
      <p:grpSp>
        <p:nvGrpSpPr>
          <p:cNvPr id="45068" name="Group 12">
            <a:extLst>
              <a:ext uri="{FF2B5EF4-FFF2-40B4-BE49-F238E27FC236}">
                <a16:creationId xmlns:a16="http://schemas.microsoft.com/office/drawing/2014/main" id="{ECF853AF-CD27-4148-DF00-51B9F7DF3DD9}"/>
              </a:ext>
            </a:extLst>
          </p:cNvPr>
          <p:cNvGrpSpPr>
            <a:grpSpLocks/>
          </p:cNvGrpSpPr>
          <p:nvPr/>
        </p:nvGrpSpPr>
        <p:grpSpPr bwMode="auto">
          <a:xfrm>
            <a:off x="4576708" y="1616851"/>
            <a:ext cx="336995" cy="362918"/>
            <a:chOff x="2496" y="1264"/>
            <a:chExt cx="234" cy="252"/>
          </a:xfrm>
        </p:grpSpPr>
        <p:sp>
          <p:nvSpPr>
            <p:cNvPr id="45069" name="Rectangle 13">
              <a:extLst>
                <a:ext uri="{FF2B5EF4-FFF2-40B4-BE49-F238E27FC236}">
                  <a16:creationId xmlns:a16="http://schemas.microsoft.com/office/drawing/2014/main" id="{24882F2B-7F98-D13E-3DB3-0D6A4C963621}"/>
                </a:ext>
              </a:extLst>
            </p:cNvPr>
            <p:cNvSpPr>
              <a:spLocks noChangeArrowheads="1"/>
            </p:cNvSpPr>
            <p:nvPr/>
          </p:nvSpPr>
          <p:spPr bwMode="auto">
            <a:xfrm>
              <a:off x="2496" y="1264"/>
              <a:ext cx="234"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46" tIns="40823" rIns="81646" bIns="40823">
              <a:spAutoFit/>
            </a:bodyPr>
            <a:lstStyle/>
            <a:p>
              <a:pPr>
                <a:lnSpc>
                  <a:spcPct val="100000"/>
                </a:lnSpc>
              </a:pPr>
              <a:r>
                <a:rPr lang="en-US" altLang="en-US">
                  <a:solidFill>
                    <a:srgbClr val="000000"/>
                  </a:solidFill>
                  <a:latin typeface="Symbol" panose="05050102010706020507" pitchFamily="18" charset="2"/>
                </a:rPr>
                <a:t>n</a:t>
              </a:r>
              <a:r>
                <a:rPr lang="en-US" altLang="en-US" baseline="-25000">
                  <a:solidFill>
                    <a:srgbClr val="000000"/>
                  </a:solidFill>
                </a:rPr>
                <a:t>e</a:t>
              </a:r>
            </a:p>
          </p:txBody>
        </p:sp>
        <p:sp>
          <p:nvSpPr>
            <p:cNvPr id="45070" name="Line 14">
              <a:extLst>
                <a:ext uri="{FF2B5EF4-FFF2-40B4-BE49-F238E27FC236}">
                  <a16:creationId xmlns:a16="http://schemas.microsoft.com/office/drawing/2014/main" id="{63D858E7-34C6-79CB-F929-24107A418680}"/>
                </a:ext>
              </a:extLst>
            </p:cNvPr>
            <p:cNvSpPr>
              <a:spLocks noChangeShapeType="1"/>
            </p:cNvSpPr>
            <p:nvPr/>
          </p:nvSpPr>
          <p:spPr bwMode="auto">
            <a:xfrm>
              <a:off x="2550" y="1352"/>
              <a:ext cx="92" cy="0"/>
            </a:xfrm>
            <a:prstGeom prst="line">
              <a:avLst/>
            </a:prstGeom>
            <a:noFill/>
            <a:ln w="93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45071" name="Rectangle 15">
            <a:extLst>
              <a:ext uri="{FF2B5EF4-FFF2-40B4-BE49-F238E27FC236}">
                <a16:creationId xmlns:a16="http://schemas.microsoft.com/office/drawing/2014/main" id="{E246F52B-3450-D1D0-A7B3-176C5268112B}"/>
              </a:ext>
            </a:extLst>
          </p:cNvPr>
          <p:cNvSpPr>
            <a:spLocks noChangeArrowheads="1"/>
          </p:cNvSpPr>
          <p:nvPr/>
        </p:nvSpPr>
        <p:spPr bwMode="auto">
          <a:xfrm>
            <a:off x="4913702" y="4456829"/>
            <a:ext cx="389407" cy="359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6" tIns="40823" rIns="81646" bIns="40823">
            <a:spAutoFit/>
          </a:bodyPr>
          <a:lstStyle/>
          <a:p>
            <a:pPr>
              <a:lnSpc>
                <a:spcPct val="100000"/>
              </a:lnSpc>
            </a:pPr>
            <a:r>
              <a:rPr lang="en-US" altLang="en-US" dirty="0">
                <a:solidFill>
                  <a:srgbClr val="000000"/>
                </a:solidFill>
              </a:rPr>
              <a:t>e</a:t>
            </a:r>
            <a:r>
              <a:rPr lang="en-US" altLang="en-US" baseline="30000" dirty="0">
                <a:solidFill>
                  <a:srgbClr val="000000"/>
                </a:solidFill>
              </a:rPr>
              <a:t>-</a:t>
            </a:r>
          </a:p>
        </p:txBody>
      </p:sp>
      <p:sp>
        <p:nvSpPr>
          <p:cNvPr id="45072" name="Rectangle 16">
            <a:extLst>
              <a:ext uri="{FF2B5EF4-FFF2-40B4-BE49-F238E27FC236}">
                <a16:creationId xmlns:a16="http://schemas.microsoft.com/office/drawing/2014/main" id="{9D77514D-1E43-29D8-2155-44EA4BCEB1DA}"/>
              </a:ext>
            </a:extLst>
          </p:cNvPr>
          <p:cNvSpPr>
            <a:spLocks noChangeArrowheads="1"/>
          </p:cNvSpPr>
          <p:nvPr/>
        </p:nvSpPr>
        <p:spPr bwMode="auto">
          <a:xfrm>
            <a:off x="1261480" y="4527397"/>
            <a:ext cx="2635477" cy="359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6" tIns="40823" rIns="81646" bIns="40823">
            <a:spAutoFit/>
          </a:bodyPr>
          <a:lstStyle>
            <a:lvl1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9pPr>
          </a:lstStyle>
          <a:p>
            <a:pPr>
              <a:lnSpc>
                <a:spcPct val="100000"/>
              </a:lnSpc>
            </a:pPr>
            <a:r>
              <a:rPr lang="en-US" altLang="en-US">
                <a:latin typeface="Tahoma" panose="020B0604030504040204" pitchFamily="34" charset="0"/>
                <a:cs typeface="Tahoma" panose="020B0604030504040204" pitchFamily="34" charset="0"/>
              </a:rPr>
              <a:t>neutron decay (at rest):</a:t>
            </a:r>
          </a:p>
        </p:txBody>
      </p:sp>
      <p:sp>
        <p:nvSpPr>
          <p:cNvPr id="45073" name="Rectangle 17">
            <a:extLst>
              <a:ext uri="{FF2B5EF4-FFF2-40B4-BE49-F238E27FC236}">
                <a16:creationId xmlns:a16="http://schemas.microsoft.com/office/drawing/2014/main" id="{12D64CA1-2494-9DE1-73F0-D97226C74BFD}"/>
              </a:ext>
            </a:extLst>
          </p:cNvPr>
          <p:cNvSpPr>
            <a:spLocks noChangeArrowheads="1"/>
          </p:cNvSpPr>
          <p:nvPr/>
        </p:nvSpPr>
        <p:spPr bwMode="auto">
          <a:xfrm>
            <a:off x="3816308" y="1135840"/>
            <a:ext cx="645188" cy="3355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074" name="Rectangle 18">
            <a:extLst>
              <a:ext uri="{FF2B5EF4-FFF2-40B4-BE49-F238E27FC236}">
                <a16:creationId xmlns:a16="http://schemas.microsoft.com/office/drawing/2014/main" id="{76942FBD-9193-342B-32DE-B7E9A24F5C79}"/>
              </a:ext>
            </a:extLst>
          </p:cNvPr>
          <p:cNvSpPr>
            <a:spLocks noChangeArrowheads="1"/>
          </p:cNvSpPr>
          <p:nvPr/>
        </p:nvSpPr>
        <p:spPr bwMode="auto">
          <a:xfrm>
            <a:off x="3816308" y="1135840"/>
            <a:ext cx="645188" cy="335556"/>
          </a:xfrm>
          <a:prstGeom prst="rect">
            <a:avLst/>
          </a:prstGeom>
          <a:blipFill dpi="0" rotWithShape="0">
            <a:blip r:embed="rId6"/>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0823" rIns="81646" bIns="40823"/>
          <a:lstStyle>
            <a:lvl1pPr>
              <a:tabLst>
                <a:tab pos="457200" algn="l"/>
              </a:tabLst>
              <a:defRPr>
                <a:solidFill>
                  <a:srgbClr val="000000"/>
                </a:solidFill>
                <a:latin typeface="Arial" panose="020B0604020202020204" pitchFamily="34" charset="0"/>
                <a:cs typeface="Noto Sans CJK SC Regular" charset="0"/>
              </a:defRPr>
            </a:lvl1pPr>
            <a:lvl2pPr>
              <a:tabLst>
                <a:tab pos="457200" algn="l"/>
              </a:tabLst>
              <a:defRPr>
                <a:solidFill>
                  <a:srgbClr val="000000"/>
                </a:solidFill>
                <a:latin typeface="Arial" panose="020B0604020202020204" pitchFamily="34" charset="0"/>
                <a:cs typeface="Noto Sans CJK SC Regular" charset="0"/>
              </a:defRPr>
            </a:lvl2pPr>
            <a:lvl3pPr>
              <a:tabLst>
                <a:tab pos="457200" algn="l"/>
              </a:tabLst>
              <a:defRPr>
                <a:solidFill>
                  <a:srgbClr val="000000"/>
                </a:solidFill>
                <a:latin typeface="Arial" panose="020B0604020202020204" pitchFamily="34" charset="0"/>
                <a:cs typeface="Noto Sans CJK SC Regular" charset="0"/>
              </a:defRPr>
            </a:lvl3pPr>
            <a:lvl4pPr>
              <a:tabLst>
                <a:tab pos="457200" algn="l"/>
              </a:tabLst>
              <a:defRPr>
                <a:solidFill>
                  <a:srgbClr val="000000"/>
                </a:solidFill>
                <a:latin typeface="Arial" panose="020B0604020202020204" pitchFamily="34" charset="0"/>
                <a:cs typeface="Noto Sans CJK SC Regular" charset="0"/>
              </a:defRPr>
            </a:lvl4pPr>
            <a:lvl5pPr>
              <a:tabLst>
                <a:tab pos="4572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9pPr>
          </a:lstStyle>
          <a:p>
            <a:pPr>
              <a:lnSpc>
                <a:spcPct val="100000"/>
              </a:lnSpc>
            </a:pPr>
            <a:r>
              <a:rPr lang="en-US" altLang="en-US"/>
              <a:t> </a:t>
            </a:r>
          </a:p>
        </p:txBody>
      </p:sp>
      <p:sp>
        <p:nvSpPr>
          <p:cNvPr id="45075" name="Rectangle 19">
            <a:extLst>
              <a:ext uri="{FF2B5EF4-FFF2-40B4-BE49-F238E27FC236}">
                <a16:creationId xmlns:a16="http://schemas.microsoft.com/office/drawing/2014/main" id="{F4672C37-FDCE-46F2-40B7-694BDDF55E34}"/>
              </a:ext>
            </a:extLst>
          </p:cNvPr>
          <p:cNvSpPr>
            <a:spLocks noChangeArrowheads="1"/>
          </p:cNvSpPr>
          <p:nvPr/>
        </p:nvSpPr>
        <p:spPr bwMode="auto">
          <a:xfrm>
            <a:off x="4350604" y="4924879"/>
            <a:ext cx="645188" cy="3067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076" name="Rectangle 20">
            <a:extLst>
              <a:ext uri="{FF2B5EF4-FFF2-40B4-BE49-F238E27FC236}">
                <a16:creationId xmlns:a16="http://schemas.microsoft.com/office/drawing/2014/main" id="{763D96A8-FAE6-6106-7937-7E3A6B19CAFE}"/>
              </a:ext>
            </a:extLst>
          </p:cNvPr>
          <p:cNvSpPr>
            <a:spLocks noChangeArrowheads="1"/>
          </p:cNvSpPr>
          <p:nvPr/>
        </p:nvSpPr>
        <p:spPr bwMode="auto">
          <a:xfrm>
            <a:off x="4350604" y="4924879"/>
            <a:ext cx="645188" cy="306752"/>
          </a:xfrm>
          <a:prstGeom prst="rect">
            <a:avLst/>
          </a:prstGeom>
          <a:blipFill dpi="0" rotWithShape="0">
            <a:blip r:embed="rId7"/>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0823" rIns="81646" bIns="40823"/>
          <a:lstStyle>
            <a:lvl1pPr>
              <a:tabLst>
                <a:tab pos="457200" algn="l"/>
              </a:tabLst>
              <a:defRPr>
                <a:solidFill>
                  <a:srgbClr val="000000"/>
                </a:solidFill>
                <a:latin typeface="Arial" panose="020B0604020202020204" pitchFamily="34" charset="0"/>
                <a:cs typeface="Noto Sans CJK SC Regular" charset="0"/>
              </a:defRPr>
            </a:lvl1pPr>
            <a:lvl2pPr>
              <a:tabLst>
                <a:tab pos="457200" algn="l"/>
              </a:tabLst>
              <a:defRPr>
                <a:solidFill>
                  <a:srgbClr val="000000"/>
                </a:solidFill>
                <a:latin typeface="Arial" panose="020B0604020202020204" pitchFamily="34" charset="0"/>
                <a:cs typeface="Noto Sans CJK SC Regular" charset="0"/>
              </a:defRPr>
            </a:lvl2pPr>
            <a:lvl3pPr>
              <a:tabLst>
                <a:tab pos="457200" algn="l"/>
              </a:tabLst>
              <a:defRPr>
                <a:solidFill>
                  <a:srgbClr val="000000"/>
                </a:solidFill>
                <a:latin typeface="Arial" panose="020B0604020202020204" pitchFamily="34" charset="0"/>
                <a:cs typeface="Noto Sans CJK SC Regular" charset="0"/>
              </a:defRPr>
            </a:lvl3pPr>
            <a:lvl4pPr>
              <a:tabLst>
                <a:tab pos="457200" algn="l"/>
              </a:tabLst>
              <a:defRPr>
                <a:solidFill>
                  <a:srgbClr val="000000"/>
                </a:solidFill>
                <a:latin typeface="Arial" panose="020B0604020202020204" pitchFamily="34" charset="0"/>
                <a:cs typeface="Noto Sans CJK SC Regular" charset="0"/>
              </a:defRPr>
            </a:lvl4pPr>
            <a:lvl5pPr>
              <a:tabLst>
                <a:tab pos="4572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9pPr>
          </a:lstStyle>
          <a:p>
            <a:pPr>
              <a:lnSpc>
                <a:spcPct val="100000"/>
              </a:lnSpc>
            </a:pPr>
            <a:r>
              <a:rPr lang="en-US" altLang="en-US"/>
              <a:t> </a:t>
            </a:r>
          </a:p>
        </p:txBody>
      </p:sp>
      <p:sp>
        <p:nvSpPr>
          <p:cNvPr id="45077" name="Rectangle 21">
            <a:extLst>
              <a:ext uri="{FF2B5EF4-FFF2-40B4-BE49-F238E27FC236}">
                <a16:creationId xmlns:a16="http://schemas.microsoft.com/office/drawing/2014/main" id="{05C51BF0-2844-1163-840E-426017831460}"/>
              </a:ext>
            </a:extLst>
          </p:cNvPr>
          <p:cNvSpPr>
            <a:spLocks noChangeArrowheads="1"/>
          </p:cNvSpPr>
          <p:nvPr/>
        </p:nvSpPr>
        <p:spPr bwMode="auto">
          <a:xfrm>
            <a:off x="3953123" y="2142506"/>
            <a:ext cx="793523" cy="401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078" name="Rectangle 22">
            <a:extLst>
              <a:ext uri="{FF2B5EF4-FFF2-40B4-BE49-F238E27FC236}">
                <a16:creationId xmlns:a16="http://schemas.microsoft.com/office/drawing/2014/main" id="{190217DC-4B4C-880B-F28D-67920C5DC0DE}"/>
              </a:ext>
            </a:extLst>
          </p:cNvPr>
          <p:cNvSpPr>
            <a:spLocks noChangeArrowheads="1"/>
          </p:cNvSpPr>
          <p:nvPr/>
        </p:nvSpPr>
        <p:spPr bwMode="auto">
          <a:xfrm>
            <a:off x="3953123" y="2142506"/>
            <a:ext cx="793523" cy="401802"/>
          </a:xfrm>
          <a:prstGeom prst="rect">
            <a:avLst/>
          </a:prstGeom>
          <a:blipFill dpi="0" rotWithShape="0">
            <a:blip r:embed="rId8"/>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0823" rIns="81646" bIns="40823"/>
          <a:lstStyle>
            <a:lvl1pPr>
              <a:tabLst>
                <a:tab pos="457200" algn="l"/>
              </a:tabLst>
              <a:defRPr>
                <a:solidFill>
                  <a:srgbClr val="000000"/>
                </a:solidFill>
                <a:latin typeface="Arial" panose="020B0604020202020204" pitchFamily="34" charset="0"/>
                <a:cs typeface="Noto Sans CJK SC Regular" charset="0"/>
              </a:defRPr>
            </a:lvl1pPr>
            <a:lvl2pPr>
              <a:tabLst>
                <a:tab pos="457200" algn="l"/>
              </a:tabLst>
              <a:defRPr>
                <a:solidFill>
                  <a:srgbClr val="000000"/>
                </a:solidFill>
                <a:latin typeface="Arial" panose="020B0604020202020204" pitchFamily="34" charset="0"/>
                <a:cs typeface="Noto Sans CJK SC Regular" charset="0"/>
              </a:defRPr>
            </a:lvl2pPr>
            <a:lvl3pPr>
              <a:tabLst>
                <a:tab pos="457200" algn="l"/>
              </a:tabLst>
              <a:defRPr>
                <a:solidFill>
                  <a:srgbClr val="000000"/>
                </a:solidFill>
                <a:latin typeface="Arial" panose="020B0604020202020204" pitchFamily="34" charset="0"/>
                <a:cs typeface="Noto Sans CJK SC Regular" charset="0"/>
              </a:defRPr>
            </a:lvl3pPr>
            <a:lvl4pPr>
              <a:tabLst>
                <a:tab pos="457200" algn="l"/>
              </a:tabLst>
              <a:defRPr>
                <a:solidFill>
                  <a:srgbClr val="000000"/>
                </a:solidFill>
                <a:latin typeface="Arial" panose="020B0604020202020204" pitchFamily="34" charset="0"/>
                <a:cs typeface="Noto Sans CJK SC Regular" charset="0"/>
              </a:defRPr>
            </a:lvl4pPr>
            <a:lvl5pPr>
              <a:tabLst>
                <a:tab pos="4572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9pPr>
          </a:lstStyle>
          <a:p>
            <a:pPr>
              <a:lnSpc>
                <a:spcPct val="100000"/>
              </a:lnSpc>
            </a:pPr>
            <a:r>
              <a:rPr lang="en-US" altLang="en-US"/>
              <a:t> </a:t>
            </a:r>
          </a:p>
        </p:txBody>
      </p:sp>
      <p:sp>
        <p:nvSpPr>
          <p:cNvPr id="45079" name="Rectangle 23">
            <a:extLst>
              <a:ext uri="{FF2B5EF4-FFF2-40B4-BE49-F238E27FC236}">
                <a16:creationId xmlns:a16="http://schemas.microsoft.com/office/drawing/2014/main" id="{F9F94377-6DB4-C52D-4362-676FA47B7E59}"/>
              </a:ext>
            </a:extLst>
          </p:cNvPr>
          <p:cNvSpPr>
            <a:spLocks noChangeArrowheads="1"/>
          </p:cNvSpPr>
          <p:nvPr/>
        </p:nvSpPr>
        <p:spPr bwMode="auto">
          <a:xfrm>
            <a:off x="4343404" y="3716591"/>
            <a:ext cx="793524" cy="3686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080" name="Rectangle 24">
            <a:extLst>
              <a:ext uri="{FF2B5EF4-FFF2-40B4-BE49-F238E27FC236}">
                <a16:creationId xmlns:a16="http://schemas.microsoft.com/office/drawing/2014/main" id="{049F5C05-C891-5D85-A40E-1CCE00DFE4B5}"/>
              </a:ext>
            </a:extLst>
          </p:cNvPr>
          <p:cNvSpPr>
            <a:spLocks noChangeArrowheads="1"/>
          </p:cNvSpPr>
          <p:nvPr/>
        </p:nvSpPr>
        <p:spPr bwMode="auto">
          <a:xfrm>
            <a:off x="4343404" y="3716591"/>
            <a:ext cx="793524" cy="368679"/>
          </a:xfrm>
          <a:prstGeom prst="rect">
            <a:avLst/>
          </a:prstGeom>
          <a:blipFill dpi="0" rotWithShape="0">
            <a:blip r:embed="rId9"/>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0823" rIns="81646" bIns="40823"/>
          <a:lstStyle>
            <a:lvl1pPr>
              <a:tabLst>
                <a:tab pos="457200" algn="l"/>
              </a:tabLst>
              <a:defRPr>
                <a:solidFill>
                  <a:srgbClr val="000000"/>
                </a:solidFill>
                <a:latin typeface="Arial" panose="020B0604020202020204" pitchFamily="34" charset="0"/>
                <a:cs typeface="Noto Sans CJK SC Regular" charset="0"/>
              </a:defRPr>
            </a:lvl1pPr>
            <a:lvl2pPr>
              <a:tabLst>
                <a:tab pos="457200" algn="l"/>
              </a:tabLst>
              <a:defRPr>
                <a:solidFill>
                  <a:srgbClr val="000000"/>
                </a:solidFill>
                <a:latin typeface="Arial" panose="020B0604020202020204" pitchFamily="34" charset="0"/>
                <a:cs typeface="Noto Sans CJK SC Regular" charset="0"/>
              </a:defRPr>
            </a:lvl2pPr>
            <a:lvl3pPr>
              <a:tabLst>
                <a:tab pos="457200" algn="l"/>
              </a:tabLst>
              <a:defRPr>
                <a:solidFill>
                  <a:srgbClr val="000000"/>
                </a:solidFill>
                <a:latin typeface="Arial" panose="020B0604020202020204" pitchFamily="34" charset="0"/>
                <a:cs typeface="Noto Sans CJK SC Regular" charset="0"/>
              </a:defRPr>
            </a:lvl3pPr>
            <a:lvl4pPr>
              <a:tabLst>
                <a:tab pos="457200" algn="l"/>
              </a:tabLst>
              <a:defRPr>
                <a:solidFill>
                  <a:srgbClr val="000000"/>
                </a:solidFill>
                <a:latin typeface="Arial" panose="020B0604020202020204" pitchFamily="34" charset="0"/>
                <a:cs typeface="Noto Sans CJK SC Regular" charset="0"/>
              </a:defRPr>
            </a:lvl4pPr>
            <a:lvl5pPr>
              <a:tabLst>
                <a:tab pos="4572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9pPr>
          </a:lstStyle>
          <a:p>
            <a:pPr>
              <a:lnSpc>
                <a:spcPct val="100000"/>
              </a:lnSpc>
            </a:pPr>
            <a:r>
              <a:rPr lang="en-US" altLang="en-US"/>
              <a:t> </a:t>
            </a:r>
          </a:p>
        </p:txBody>
      </p:sp>
      <p:sp>
        <p:nvSpPr>
          <p:cNvPr id="45081" name="Rectangle 25">
            <a:extLst>
              <a:ext uri="{FF2B5EF4-FFF2-40B4-BE49-F238E27FC236}">
                <a16:creationId xmlns:a16="http://schemas.microsoft.com/office/drawing/2014/main" id="{50AD07B1-47BD-3175-ACF6-A57F63B78C66}"/>
              </a:ext>
            </a:extLst>
          </p:cNvPr>
          <p:cNvSpPr>
            <a:spLocks noChangeArrowheads="1"/>
          </p:cNvSpPr>
          <p:nvPr/>
        </p:nvSpPr>
        <p:spPr bwMode="auto">
          <a:xfrm>
            <a:off x="2726114" y="2018653"/>
            <a:ext cx="793523" cy="3974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082" name="Rectangle 26">
            <a:extLst>
              <a:ext uri="{FF2B5EF4-FFF2-40B4-BE49-F238E27FC236}">
                <a16:creationId xmlns:a16="http://schemas.microsoft.com/office/drawing/2014/main" id="{04AE8F9B-3B45-D4FB-A7BB-D5F3F64304F7}"/>
              </a:ext>
            </a:extLst>
          </p:cNvPr>
          <p:cNvSpPr>
            <a:spLocks noChangeArrowheads="1"/>
          </p:cNvSpPr>
          <p:nvPr/>
        </p:nvSpPr>
        <p:spPr bwMode="auto">
          <a:xfrm>
            <a:off x="2726114" y="2018653"/>
            <a:ext cx="793523" cy="397482"/>
          </a:xfrm>
          <a:prstGeom prst="rect">
            <a:avLst/>
          </a:prstGeom>
          <a:blipFill dpi="0" rotWithShape="0">
            <a:blip r:embed="rId10"/>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0823" rIns="81646" bIns="40823"/>
          <a:lstStyle>
            <a:lvl1pPr>
              <a:tabLst>
                <a:tab pos="457200" algn="l"/>
              </a:tabLst>
              <a:defRPr>
                <a:solidFill>
                  <a:srgbClr val="000000"/>
                </a:solidFill>
                <a:latin typeface="Arial" panose="020B0604020202020204" pitchFamily="34" charset="0"/>
                <a:cs typeface="Noto Sans CJK SC Regular" charset="0"/>
              </a:defRPr>
            </a:lvl1pPr>
            <a:lvl2pPr>
              <a:tabLst>
                <a:tab pos="457200" algn="l"/>
              </a:tabLst>
              <a:defRPr>
                <a:solidFill>
                  <a:srgbClr val="000000"/>
                </a:solidFill>
                <a:latin typeface="Arial" panose="020B0604020202020204" pitchFamily="34" charset="0"/>
                <a:cs typeface="Noto Sans CJK SC Regular" charset="0"/>
              </a:defRPr>
            </a:lvl2pPr>
            <a:lvl3pPr>
              <a:tabLst>
                <a:tab pos="457200" algn="l"/>
              </a:tabLst>
              <a:defRPr>
                <a:solidFill>
                  <a:srgbClr val="000000"/>
                </a:solidFill>
                <a:latin typeface="Arial" panose="020B0604020202020204" pitchFamily="34" charset="0"/>
                <a:cs typeface="Noto Sans CJK SC Regular" charset="0"/>
              </a:defRPr>
            </a:lvl3pPr>
            <a:lvl4pPr>
              <a:tabLst>
                <a:tab pos="457200" algn="l"/>
              </a:tabLst>
              <a:defRPr>
                <a:solidFill>
                  <a:srgbClr val="000000"/>
                </a:solidFill>
                <a:latin typeface="Arial" panose="020B0604020202020204" pitchFamily="34" charset="0"/>
                <a:cs typeface="Noto Sans CJK SC Regular" charset="0"/>
              </a:defRPr>
            </a:lvl4pPr>
            <a:lvl5pPr>
              <a:tabLst>
                <a:tab pos="4572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Lst>
              <a:defRPr>
                <a:solidFill>
                  <a:srgbClr val="000000"/>
                </a:solidFill>
                <a:latin typeface="Arial" panose="020B0604020202020204" pitchFamily="34" charset="0"/>
                <a:cs typeface="Noto Sans CJK SC Regular" charset="0"/>
              </a:defRPr>
            </a:lvl9pPr>
          </a:lstStyle>
          <a:p>
            <a:pPr>
              <a:lnSpc>
                <a:spcPct val="100000"/>
              </a:lnSpc>
            </a:pPr>
            <a:r>
              <a:rPr lang="en-US" altLang="en-US"/>
              <a:t> </a:t>
            </a:r>
          </a:p>
        </p:txBody>
      </p:sp>
      <p:sp>
        <p:nvSpPr>
          <p:cNvPr id="45094" name="AutoShape 38">
            <a:extLst>
              <a:ext uri="{FF2B5EF4-FFF2-40B4-BE49-F238E27FC236}">
                <a16:creationId xmlns:a16="http://schemas.microsoft.com/office/drawing/2014/main" id="{2D049E3C-32C5-B188-D749-822936010C20}"/>
              </a:ext>
            </a:extLst>
          </p:cNvPr>
          <p:cNvSpPr>
            <a:spLocks noChangeArrowheads="1"/>
          </p:cNvSpPr>
          <p:nvPr/>
        </p:nvSpPr>
        <p:spPr bwMode="auto">
          <a:xfrm rot="17820000">
            <a:off x="8902907" y="2249797"/>
            <a:ext cx="623586" cy="838168"/>
          </a:xfrm>
          <a:custGeom>
            <a:avLst/>
            <a:gdLst>
              <a:gd name="G0" fmla="+- 0 0 16200000"/>
              <a:gd name="G1" fmla="+- 38655 0 16200000"/>
              <a:gd name="G2" fmla="?: G1 16200000 38655"/>
              <a:gd name="G3" fmla="?: G0 0 G1"/>
              <a:gd name="G4" fmla="+- 0 0 19053617"/>
              <a:gd name="G5" fmla="+- 38655 0 19053617"/>
              <a:gd name="G6" fmla="?: G5 19053617 38655"/>
              <a:gd name="G7" fmla="?: G4 0 G5"/>
              <a:gd name="G8" fmla="+- G7 0 G3"/>
              <a:gd name="G9" fmla="+- G8 38656 0"/>
              <a:gd name="G10" fmla="+- G9 0 0"/>
              <a:gd name="G11" fmla="?: G8 G8 G10"/>
              <a:gd name="G12" fmla="*/ 1910 1 2"/>
              <a:gd name="G13" fmla="*/ 1 35987 55552"/>
              <a:gd name="G14" fmla="*/ G13 G3 1"/>
              <a:gd name="G15" fmla="*/ G14 1 52096"/>
              <a:gd name="G16" fmla="sin G12 G15"/>
              <a:gd name="G17" fmla="*/ 2568 1 2"/>
              <a:gd name="G18" fmla="*/ 1 35987 55552"/>
              <a:gd name="G19" fmla="*/ G18 G3 1"/>
              <a:gd name="G20" fmla="*/ G19 1 52096"/>
              <a:gd name="G21" fmla="cos G17 G20"/>
              <a:gd name="G22" fmla="at2 G21 G16"/>
              <a:gd name="G23" fmla="cos G12 G22"/>
              <a:gd name="G24" fmla="at2 G21 G16"/>
              <a:gd name="G25" fmla="sin G17 G24"/>
              <a:gd name="G26" fmla="*/ 1 35987 55552"/>
              <a:gd name="G27" fmla="*/ G26 G7 1"/>
              <a:gd name="G28" fmla="*/ G27 1 52096"/>
              <a:gd name="G29" fmla="sin G12 G28"/>
              <a:gd name="G30" fmla="*/ 1 35987 55552"/>
              <a:gd name="G31" fmla="*/ G30 G7 1"/>
              <a:gd name="G32" fmla="*/ G31 1 52096"/>
              <a:gd name="G33" fmla="cos G17 G32"/>
              <a:gd name="G34" fmla="at2 G33 G29"/>
              <a:gd name="G35" fmla="cos G12 G34"/>
              <a:gd name="G36" fmla="at2 G33 G29"/>
              <a:gd name="G37" fmla="sin G17 G36"/>
              <a:gd name="G38" fmla="*/ 1910 1 2"/>
              <a:gd name="G39" fmla="+- G38 G23 0"/>
              <a:gd name="G40" fmla="+- G39 0 0"/>
              <a:gd name="G41" fmla="*/ 2568 1 2"/>
              <a:gd name="G42" fmla="+- G41 G25 0"/>
              <a:gd name="G43" fmla="+- G42 0 0"/>
              <a:gd name="G44" fmla="+- G38 G35 0"/>
              <a:gd name="G45" fmla="+- G44 0 0"/>
              <a:gd name="G46" fmla="+- G41 G37 0"/>
              <a:gd name="G47" fmla="+- G46 0 0"/>
              <a:gd name="G48" fmla="+- 38656 0 G3"/>
              <a:gd name="G49" fmla="+- G11 0 G48"/>
              <a:gd name="G50" fmla="max G40 G45"/>
              <a:gd name="G51" fmla="?: G49 1910 G50"/>
              <a:gd name="G52" fmla="+- 26048 0 G3"/>
              <a:gd name="G53" fmla="+- 64704 0 G3"/>
              <a:gd name="G54" fmla="?: G52 G52 G53"/>
              <a:gd name="G55" fmla="+- G11 0 G54"/>
              <a:gd name="G56" fmla="max G43 G47"/>
              <a:gd name="G57" fmla="?: G55 2568 G56"/>
              <a:gd name="G58" fmla="+- 52096 0 G3"/>
              <a:gd name="G59" fmla="+- 25216 0 G3"/>
              <a:gd name="G60" fmla="?: G58 G58 G59"/>
              <a:gd name="G61" fmla="+- G11 0 G60"/>
              <a:gd name="G62" fmla="min G40 G45"/>
              <a:gd name="G63" fmla="?: G61 0 G62"/>
              <a:gd name="G64" fmla="+- 12608 0 G3"/>
              <a:gd name="G65" fmla="+- 51264 0 G3"/>
              <a:gd name="G66" fmla="?: G64 G64 G65"/>
              <a:gd name="G67" fmla="+- G11 0 G66"/>
              <a:gd name="G68" fmla="min G43 G47"/>
              <a:gd name="G69" fmla="?: G67 0 G68"/>
              <a:gd name="G70" fmla="+- G3 0 26048"/>
              <a:gd name="G71" fmla="+- G7 26048 0"/>
              <a:gd name="G72" fmla="+- G71 0 0"/>
              <a:gd name="G73" fmla="+- G70 G72 0"/>
              <a:gd name="G74" fmla="*/ G73 1 2"/>
              <a:gd name="G75" fmla="*/ G3 1 60000"/>
              <a:gd name="G76" fmla="*/ G11 1 60000"/>
              <a:gd name="G77" fmla="*/ G3 1 60000"/>
              <a:gd name="G78" fmla="*/ G11 1 60000"/>
            </a:gdLst>
            <a:ahLst/>
            <a:cxnLst>
              <a:cxn ang="0">
                <a:pos x="r" y="vc"/>
              </a:cxn>
              <a:cxn ang="5400000">
                <a:pos x="hc" y="b"/>
              </a:cxn>
              <a:cxn ang="10800000">
                <a:pos x="l" y="vc"/>
              </a:cxn>
              <a:cxn ang="16200000">
                <a:pos x="hc" y="t"/>
              </a:cxn>
            </a:cxnLst>
            <a:rect l="0" t="0" r="0" b="0"/>
            <a:pathLst>
              <a:path stroke="0">
                <a:moveTo>
                  <a:pt x="1909" y="1282"/>
                </a:moveTo>
                <a:lnTo>
                  <a:pt x="955" y="1284"/>
                </a:lnTo>
                <a:lnTo>
                  <a:pt x="-269" y="-47"/>
                </a:lnTo>
                <a:close/>
              </a:path>
              <a:path>
                <a:moveTo>
                  <a:pt x="955" y="1284"/>
                </a:moveTo>
                <a:lnTo>
                  <a:pt x="1909" y="1282"/>
                </a:lnTo>
              </a:path>
            </a:pathLst>
          </a:custGeom>
          <a:noFill/>
          <a:ln w="93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095" name="AutoShape 39">
            <a:extLst>
              <a:ext uri="{FF2B5EF4-FFF2-40B4-BE49-F238E27FC236}">
                <a16:creationId xmlns:a16="http://schemas.microsoft.com/office/drawing/2014/main" id="{FECEDB8E-2641-8144-C99D-40470EC623CB}"/>
              </a:ext>
            </a:extLst>
          </p:cNvPr>
          <p:cNvSpPr>
            <a:spLocks noChangeArrowheads="1"/>
          </p:cNvSpPr>
          <p:nvPr/>
        </p:nvSpPr>
        <p:spPr bwMode="auto">
          <a:xfrm rot="840000">
            <a:off x="8900747" y="2355649"/>
            <a:ext cx="532856" cy="541497"/>
          </a:xfrm>
          <a:custGeom>
            <a:avLst/>
            <a:gdLst>
              <a:gd name="G0" fmla="+- 0 0 15787127"/>
              <a:gd name="G1" fmla="+- 38655 0 15787127"/>
              <a:gd name="G2" fmla="?: G1 15787127 38655"/>
              <a:gd name="G3" fmla="?: G0 0 G1"/>
              <a:gd name="G4" fmla="+- 0 0 2857760"/>
              <a:gd name="G5" fmla="+- 38655 0 2857760"/>
              <a:gd name="G6" fmla="?: G5 2857760 38655"/>
              <a:gd name="G7" fmla="?: G4 0 G5"/>
              <a:gd name="G8" fmla="+- G7 0 G3"/>
              <a:gd name="G9" fmla="+- G8 38656 0"/>
              <a:gd name="G10" fmla="+- G9 0 0"/>
              <a:gd name="G11" fmla="?: G8 G8 G10"/>
              <a:gd name="G12" fmla="*/ 1633 1 2"/>
              <a:gd name="G13" fmla="*/ 1 35987 55552"/>
              <a:gd name="G14" fmla="*/ G13 G3 1"/>
              <a:gd name="G15" fmla="*/ G14 1 52096"/>
              <a:gd name="G16" fmla="sin G12 G15"/>
              <a:gd name="G17" fmla="*/ 1658 1 2"/>
              <a:gd name="G18" fmla="*/ 1 35987 55552"/>
              <a:gd name="G19" fmla="*/ G18 G3 1"/>
              <a:gd name="G20" fmla="*/ G19 1 52096"/>
              <a:gd name="G21" fmla="cos G17 G20"/>
              <a:gd name="G22" fmla="at2 G21 G16"/>
              <a:gd name="G23" fmla="cos G12 G22"/>
              <a:gd name="G24" fmla="at2 G21 G16"/>
              <a:gd name="G25" fmla="sin G17 G24"/>
              <a:gd name="G26" fmla="*/ 1 35987 55552"/>
              <a:gd name="G27" fmla="*/ G26 G7 1"/>
              <a:gd name="G28" fmla="*/ G27 1 52096"/>
              <a:gd name="G29" fmla="sin G12 G28"/>
              <a:gd name="G30" fmla="*/ 1 35987 55552"/>
              <a:gd name="G31" fmla="*/ G30 G7 1"/>
              <a:gd name="G32" fmla="*/ G31 1 52096"/>
              <a:gd name="G33" fmla="cos G17 G32"/>
              <a:gd name="G34" fmla="at2 G33 G29"/>
              <a:gd name="G35" fmla="cos G12 G34"/>
              <a:gd name="G36" fmla="at2 G33 G29"/>
              <a:gd name="G37" fmla="sin G17 G36"/>
              <a:gd name="G38" fmla="*/ 1633 1 2"/>
              <a:gd name="G39" fmla="+- G38 G23 0"/>
              <a:gd name="G40" fmla="+- G39 0 0"/>
              <a:gd name="G41" fmla="*/ 1658 1 2"/>
              <a:gd name="G42" fmla="+- G41 G25 0"/>
              <a:gd name="G43" fmla="+- G42 0 0"/>
              <a:gd name="G44" fmla="+- G38 G35 0"/>
              <a:gd name="G45" fmla="+- G44 0 0"/>
              <a:gd name="G46" fmla="+- G41 G37 0"/>
              <a:gd name="G47" fmla="+- G46 0 0"/>
              <a:gd name="G48" fmla="+- 38656 0 G3"/>
              <a:gd name="G49" fmla="+- G11 0 G48"/>
              <a:gd name="G50" fmla="max G40 G45"/>
              <a:gd name="G51" fmla="?: G49 1633 G50"/>
              <a:gd name="G52" fmla="+- 26048 0 G3"/>
              <a:gd name="G53" fmla="+- 64704 0 G3"/>
              <a:gd name="G54" fmla="?: G52 G52 G53"/>
              <a:gd name="G55" fmla="+- G11 0 G54"/>
              <a:gd name="G56" fmla="max G43 G47"/>
              <a:gd name="G57" fmla="?: G55 1658 G56"/>
              <a:gd name="G58" fmla="+- 52096 0 G3"/>
              <a:gd name="G59" fmla="+- 25216 0 G3"/>
              <a:gd name="G60" fmla="?: G58 G58 G59"/>
              <a:gd name="G61" fmla="+- G11 0 G60"/>
              <a:gd name="G62" fmla="min G40 G45"/>
              <a:gd name="G63" fmla="?: G61 0 G62"/>
              <a:gd name="G64" fmla="+- 12608 0 G3"/>
              <a:gd name="G65" fmla="+- 51264 0 G3"/>
              <a:gd name="G66" fmla="?: G64 G64 G65"/>
              <a:gd name="G67" fmla="+- G11 0 G66"/>
              <a:gd name="G68" fmla="min G43 G47"/>
              <a:gd name="G69" fmla="?: G67 0 G68"/>
              <a:gd name="G70" fmla="+- G3 0 26048"/>
              <a:gd name="G71" fmla="+- G7 26048 0"/>
              <a:gd name="G72" fmla="+- G71 0 0"/>
              <a:gd name="G73" fmla="+- G70 G72 0"/>
              <a:gd name="G74" fmla="*/ G73 1 2"/>
              <a:gd name="G75" fmla="*/ G3 1 60000"/>
              <a:gd name="G76" fmla="*/ G11 1 60000"/>
              <a:gd name="G77" fmla="*/ G3 1 60000"/>
              <a:gd name="G78" fmla="*/ G11 1 60000"/>
            </a:gdLst>
            <a:ahLst/>
            <a:cxnLst>
              <a:cxn ang="0">
                <a:pos x="r" y="vc"/>
              </a:cxn>
              <a:cxn ang="5400000">
                <a:pos x="hc" y="b"/>
              </a:cxn>
              <a:cxn ang="10800000">
                <a:pos x="l" y="vc"/>
              </a:cxn>
              <a:cxn ang="16200000">
                <a:pos x="hc" y="t"/>
              </a:cxn>
            </a:cxnLst>
            <a:rect l="0" t="0" r="0" b="0"/>
            <a:pathLst>
              <a:path stroke="0">
                <a:moveTo>
                  <a:pt x="1633" y="827"/>
                </a:moveTo>
                <a:lnTo>
                  <a:pt x="817" y="829"/>
                </a:lnTo>
                <a:lnTo>
                  <a:pt x="-262" y="215"/>
                </a:lnTo>
                <a:close/>
              </a:path>
              <a:path>
                <a:moveTo>
                  <a:pt x="817" y="829"/>
                </a:moveTo>
                <a:lnTo>
                  <a:pt x="1633" y="827"/>
                </a:lnTo>
              </a:path>
            </a:pathLst>
          </a:custGeom>
          <a:noFill/>
          <a:ln w="93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096" name="AutoShape 40">
            <a:extLst>
              <a:ext uri="{FF2B5EF4-FFF2-40B4-BE49-F238E27FC236}">
                <a16:creationId xmlns:a16="http://schemas.microsoft.com/office/drawing/2014/main" id="{A1530212-7D50-05B7-EE8D-60B68C0E4DEA}"/>
              </a:ext>
            </a:extLst>
          </p:cNvPr>
          <p:cNvSpPr>
            <a:spLocks noChangeArrowheads="1"/>
          </p:cNvSpPr>
          <p:nvPr/>
        </p:nvSpPr>
        <p:spPr bwMode="auto">
          <a:xfrm rot="11100000">
            <a:off x="8822979" y="2358529"/>
            <a:ext cx="626466" cy="544377"/>
          </a:xfrm>
          <a:custGeom>
            <a:avLst/>
            <a:gdLst>
              <a:gd name="G0" fmla="+- 0 0 15608079"/>
              <a:gd name="G1" fmla="+- 38655 0 15608079"/>
              <a:gd name="G2" fmla="?: G1 15608079 38655"/>
              <a:gd name="G3" fmla="?: G0 0 G1"/>
              <a:gd name="G4" fmla="+- 0 0 635974"/>
              <a:gd name="G5" fmla="+- 38655 0 635974"/>
              <a:gd name="G6" fmla="?: G5 635974 38655"/>
              <a:gd name="G7" fmla="?: G4 0 G5"/>
              <a:gd name="G8" fmla="+- G7 0 G3"/>
              <a:gd name="G9" fmla="+- G8 38656 0"/>
              <a:gd name="G10" fmla="+- G9 0 0"/>
              <a:gd name="G11" fmla="?: G8 G8 G10"/>
              <a:gd name="G12" fmla="*/ 1920 1 2"/>
              <a:gd name="G13" fmla="*/ 1 35987 55552"/>
              <a:gd name="G14" fmla="*/ G13 G3 1"/>
              <a:gd name="G15" fmla="*/ G14 1 52096"/>
              <a:gd name="G16" fmla="sin G12 G15"/>
              <a:gd name="G17" fmla="*/ 1666 1 2"/>
              <a:gd name="G18" fmla="*/ 1 35987 55552"/>
              <a:gd name="G19" fmla="*/ G18 G3 1"/>
              <a:gd name="G20" fmla="*/ G19 1 52096"/>
              <a:gd name="G21" fmla="cos G17 G20"/>
              <a:gd name="G22" fmla="at2 G21 G16"/>
              <a:gd name="G23" fmla="cos G12 G22"/>
              <a:gd name="G24" fmla="at2 G21 G16"/>
              <a:gd name="G25" fmla="sin G17 G24"/>
              <a:gd name="G26" fmla="*/ 1 35987 55552"/>
              <a:gd name="G27" fmla="*/ G26 G7 1"/>
              <a:gd name="G28" fmla="*/ G27 1 52096"/>
              <a:gd name="G29" fmla="sin G12 G28"/>
              <a:gd name="G30" fmla="*/ 1 35987 55552"/>
              <a:gd name="G31" fmla="*/ G30 G7 1"/>
              <a:gd name="G32" fmla="*/ G31 1 52096"/>
              <a:gd name="G33" fmla="cos G17 G32"/>
              <a:gd name="G34" fmla="at2 G33 G29"/>
              <a:gd name="G35" fmla="cos G12 G34"/>
              <a:gd name="G36" fmla="at2 G33 G29"/>
              <a:gd name="G37" fmla="sin G17 G36"/>
              <a:gd name="G38" fmla="*/ 1920 1 2"/>
              <a:gd name="G39" fmla="+- G38 G23 0"/>
              <a:gd name="G40" fmla="+- G39 0 0"/>
              <a:gd name="G41" fmla="*/ 1666 1 2"/>
              <a:gd name="G42" fmla="+- G41 G25 0"/>
              <a:gd name="G43" fmla="+- G42 0 0"/>
              <a:gd name="G44" fmla="+- G38 G35 0"/>
              <a:gd name="G45" fmla="+- G44 0 0"/>
              <a:gd name="G46" fmla="+- G41 G37 0"/>
              <a:gd name="G47" fmla="+- G46 0 0"/>
              <a:gd name="G48" fmla="+- 38656 0 G3"/>
              <a:gd name="G49" fmla="+- G11 0 G48"/>
              <a:gd name="G50" fmla="max G40 G45"/>
              <a:gd name="G51" fmla="?: G49 1920 G50"/>
              <a:gd name="G52" fmla="+- 26048 0 G3"/>
              <a:gd name="G53" fmla="+- 64704 0 G3"/>
              <a:gd name="G54" fmla="?: G52 G52 G53"/>
              <a:gd name="G55" fmla="+- G11 0 G54"/>
              <a:gd name="G56" fmla="max G43 G47"/>
              <a:gd name="G57" fmla="?: G55 1666 G56"/>
              <a:gd name="G58" fmla="+- 52096 0 G3"/>
              <a:gd name="G59" fmla="+- 25216 0 G3"/>
              <a:gd name="G60" fmla="?: G58 G58 G59"/>
              <a:gd name="G61" fmla="+- G11 0 G60"/>
              <a:gd name="G62" fmla="min G40 G45"/>
              <a:gd name="G63" fmla="?: G61 0 G62"/>
              <a:gd name="G64" fmla="+- 12608 0 G3"/>
              <a:gd name="G65" fmla="+- 51264 0 G3"/>
              <a:gd name="G66" fmla="?: G64 G64 G65"/>
              <a:gd name="G67" fmla="+- G11 0 G66"/>
              <a:gd name="G68" fmla="min G43 G47"/>
              <a:gd name="G69" fmla="?: G67 0 G68"/>
              <a:gd name="G70" fmla="+- G3 0 26048"/>
              <a:gd name="G71" fmla="+- G7 26048 0"/>
              <a:gd name="G72" fmla="+- G71 0 0"/>
              <a:gd name="G73" fmla="+- G70 G72 0"/>
              <a:gd name="G74" fmla="*/ G73 1 2"/>
              <a:gd name="G75" fmla="*/ G3 1 60000"/>
              <a:gd name="G76" fmla="*/ G11 1 60000"/>
              <a:gd name="G77" fmla="*/ G3 1 60000"/>
              <a:gd name="G78" fmla="*/ G11 1 60000"/>
            </a:gdLst>
            <a:ahLst/>
            <a:cxnLst>
              <a:cxn ang="0">
                <a:pos x="r" y="vc"/>
              </a:cxn>
              <a:cxn ang="5400000">
                <a:pos x="hc" y="b"/>
              </a:cxn>
              <a:cxn ang="10800000">
                <a:pos x="l" y="vc"/>
              </a:cxn>
              <a:cxn ang="16200000">
                <a:pos x="hc" y="t"/>
              </a:cxn>
            </a:cxnLst>
            <a:rect l="0" t="0" r="0" b="0"/>
            <a:pathLst>
              <a:path stroke="0">
                <a:moveTo>
                  <a:pt x="1919" y="831"/>
                </a:moveTo>
                <a:lnTo>
                  <a:pt x="960" y="833"/>
                </a:lnTo>
                <a:lnTo>
                  <a:pt x="-259" y="250"/>
                </a:lnTo>
                <a:close/>
              </a:path>
              <a:path>
                <a:moveTo>
                  <a:pt x="960" y="833"/>
                </a:moveTo>
                <a:lnTo>
                  <a:pt x="1919" y="831"/>
                </a:lnTo>
              </a:path>
            </a:pathLst>
          </a:custGeom>
          <a:noFill/>
          <a:ln w="93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097" name="Rectangle 41">
            <a:extLst>
              <a:ext uri="{FF2B5EF4-FFF2-40B4-BE49-F238E27FC236}">
                <a16:creationId xmlns:a16="http://schemas.microsoft.com/office/drawing/2014/main" id="{CB66A0B0-823D-B047-F482-AB3E57FBFDE1}"/>
              </a:ext>
            </a:extLst>
          </p:cNvPr>
          <p:cNvSpPr>
            <a:spLocks noChangeArrowheads="1"/>
          </p:cNvSpPr>
          <p:nvPr/>
        </p:nvSpPr>
        <p:spPr bwMode="auto">
          <a:xfrm>
            <a:off x="8673203" y="2007132"/>
            <a:ext cx="373000" cy="298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099" name="Rectangle 43">
            <a:extLst>
              <a:ext uri="{FF2B5EF4-FFF2-40B4-BE49-F238E27FC236}">
                <a16:creationId xmlns:a16="http://schemas.microsoft.com/office/drawing/2014/main" id="{8C3A56E5-B3EF-FBA5-BCB6-84794398B0CB}"/>
              </a:ext>
            </a:extLst>
          </p:cNvPr>
          <p:cNvSpPr>
            <a:spLocks noChangeArrowheads="1"/>
          </p:cNvSpPr>
          <p:nvPr/>
        </p:nvSpPr>
        <p:spPr bwMode="auto">
          <a:xfrm>
            <a:off x="9465286" y="2365729"/>
            <a:ext cx="361478" cy="295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101" name="Rectangle 45">
            <a:extLst>
              <a:ext uri="{FF2B5EF4-FFF2-40B4-BE49-F238E27FC236}">
                <a16:creationId xmlns:a16="http://schemas.microsoft.com/office/drawing/2014/main" id="{437B03B5-41CF-C41D-BDE5-8E6C80175850}"/>
              </a:ext>
            </a:extLst>
          </p:cNvPr>
          <p:cNvSpPr>
            <a:spLocks noChangeArrowheads="1"/>
          </p:cNvSpPr>
          <p:nvPr/>
        </p:nvSpPr>
        <p:spPr bwMode="auto">
          <a:xfrm>
            <a:off x="8537829" y="2748810"/>
            <a:ext cx="388841" cy="298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102" name="Rectangle 46">
            <a:extLst>
              <a:ext uri="{FF2B5EF4-FFF2-40B4-BE49-F238E27FC236}">
                <a16:creationId xmlns:a16="http://schemas.microsoft.com/office/drawing/2014/main" id="{7546223D-C592-DFFC-F9B1-11135D392066}"/>
              </a:ext>
            </a:extLst>
          </p:cNvPr>
          <p:cNvSpPr>
            <a:spLocks noChangeArrowheads="1"/>
          </p:cNvSpPr>
          <p:nvPr/>
        </p:nvSpPr>
        <p:spPr bwMode="auto">
          <a:xfrm>
            <a:off x="8674989" y="2756430"/>
            <a:ext cx="388841" cy="298112"/>
          </a:xfrm>
          <a:prstGeom prst="rect">
            <a:avLst/>
          </a:prstGeom>
          <a:blipFill dpi="0" rotWithShape="0">
            <a:blip r:embed="rId11"/>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0823" rIns="81646" bIns="40823"/>
          <a:lstStyle/>
          <a:p>
            <a:pPr>
              <a:lnSpc>
                <a:spcPct val="100000"/>
              </a:lnSpc>
            </a:pPr>
            <a:r>
              <a:rPr lang="en-US" altLang="en-US" dirty="0">
                <a:solidFill>
                  <a:srgbClr val="000000"/>
                </a:solidFill>
              </a:rPr>
              <a:t> </a:t>
            </a:r>
          </a:p>
        </p:txBody>
      </p:sp>
      <p:sp>
        <p:nvSpPr>
          <p:cNvPr id="45103" name="AutoShape 47">
            <a:extLst>
              <a:ext uri="{FF2B5EF4-FFF2-40B4-BE49-F238E27FC236}">
                <a16:creationId xmlns:a16="http://schemas.microsoft.com/office/drawing/2014/main" id="{B172FE11-D8D8-7FA4-7376-EA75C391BF23}"/>
              </a:ext>
            </a:extLst>
          </p:cNvPr>
          <p:cNvSpPr>
            <a:spLocks noChangeArrowheads="1"/>
          </p:cNvSpPr>
          <p:nvPr/>
        </p:nvSpPr>
        <p:spPr bwMode="auto">
          <a:xfrm>
            <a:off x="6124804" y="2691204"/>
            <a:ext cx="977862" cy="498292"/>
          </a:xfrm>
          <a:custGeom>
            <a:avLst/>
            <a:gdLst>
              <a:gd name="G0" fmla="min 2996 1526"/>
              <a:gd name="G1" fmla="*/ 34464 2996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2996 0 G12"/>
              <a:gd name="G14" fmla="*/ 1526 G6 1"/>
              <a:gd name="G15" fmla="*/ G14 1 3392"/>
              <a:gd name="G16" fmla="*/ 1526 1 2"/>
              <a:gd name="G17" fmla="+- G16 0 G15"/>
              <a:gd name="G18" fmla="+- G16 G15 0"/>
              <a:gd name="G19" fmla="+- G18 0 0"/>
              <a:gd name="G20" fmla="*/ 1526 1 2"/>
              <a:gd name="G21" fmla="*/ G17 G12 1"/>
              <a:gd name="G22" fmla="*/ G21 1 G20"/>
              <a:gd name="G23" fmla="+- G13 G22 0"/>
              <a:gd name="G24" fmla="+- G23 0 0"/>
              <a:gd name="G25" fmla="+- 1526 0 0"/>
              <a:gd name="G26" fmla="+- 2996 0 0"/>
            </a:gdLst>
            <a:ahLst/>
            <a:cxnLst>
              <a:cxn ang="0">
                <a:pos x="r" y="vc"/>
              </a:cxn>
              <a:cxn ang="5400000">
                <a:pos x="hc" y="b"/>
              </a:cxn>
              <a:cxn ang="10800000">
                <a:pos x="l" y="vc"/>
              </a:cxn>
              <a:cxn ang="16200000">
                <a:pos x="hc" y="t"/>
              </a:cxn>
            </a:cxnLst>
            <a:rect l="0" t="0" r="0" b="0"/>
            <a:pathLst>
              <a:path>
                <a:moveTo>
                  <a:pt x="0" y="7752"/>
                </a:moveTo>
                <a:lnTo>
                  <a:pt x="2214" y="7752"/>
                </a:lnTo>
                <a:lnTo>
                  <a:pt x="2214" y="0"/>
                </a:lnTo>
                <a:lnTo>
                  <a:pt x="2996" y="763"/>
                </a:lnTo>
                <a:lnTo>
                  <a:pt x="2214" y="1526"/>
                </a:lnTo>
                <a:lnTo>
                  <a:pt x="2214" y="-6226"/>
                </a:lnTo>
                <a:lnTo>
                  <a:pt x="0" y="-6226"/>
                </a:lnTo>
                <a:close/>
              </a:path>
            </a:pathLst>
          </a:custGeom>
          <a:solidFill>
            <a:srgbClr val="BBE0E3"/>
          </a:solidFill>
          <a:ln w="25560" cap="flat">
            <a:solidFill>
              <a:srgbClr val="8AA5A7"/>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104" name="Rectangle 48">
            <a:extLst>
              <a:ext uri="{FF2B5EF4-FFF2-40B4-BE49-F238E27FC236}">
                <a16:creationId xmlns:a16="http://schemas.microsoft.com/office/drawing/2014/main" id="{B2A70DF0-A136-E1B7-C3FA-E7E69C3DF2AC}"/>
              </a:ext>
            </a:extLst>
          </p:cNvPr>
          <p:cNvSpPr>
            <a:spLocks noChangeArrowheads="1"/>
          </p:cNvSpPr>
          <p:nvPr/>
        </p:nvSpPr>
        <p:spPr bwMode="auto">
          <a:xfrm>
            <a:off x="5386774" y="2824046"/>
            <a:ext cx="2007571" cy="9134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6" tIns="40823" rIns="81646" bIns="40823">
            <a:spAutoFit/>
          </a:bodyPr>
          <a:lstStyle>
            <a:lvl1pPr>
              <a:tabLst>
                <a:tab pos="457200" algn="l"/>
                <a:tab pos="914400" algn="l"/>
                <a:tab pos="1371600" algn="l"/>
                <a:tab pos="18288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Arial" panose="020B0604020202020204" pitchFamily="34" charset="0"/>
                <a:cs typeface="Noto Sans CJK SC Regular" charset="0"/>
              </a:defRPr>
            </a:lvl9pPr>
          </a:lstStyle>
          <a:p>
            <a:pPr>
              <a:lnSpc>
                <a:spcPct val="100000"/>
              </a:lnSpc>
            </a:pPr>
            <a:r>
              <a:rPr lang="en-US" altLang="en-US" dirty="0"/>
              <a:t>Don’t observe final state spins</a:t>
            </a:r>
          </a:p>
          <a:p>
            <a:pPr>
              <a:lnSpc>
                <a:spcPct val="100000"/>
              </a:lnSpc>
            </a:pPr>
            <a:r>
              <a:rPr lang="en-US" altLang="en-US" dirty="0"/>
              <a:t>or neutrino</a:t>
            </a:r>
          </a:p>
        </p:txBody>
      </p:sp>
      <p:sp>
        <p:nvSpPr>
          <p:cNvPr id="45105" name="Rectangle 49">
            <a:extLst>
              <a:ext uri="{FF2B5EF4-FFF2-40B4-BE49-F238E27FC236}">
                <a16:creationId xmlns:a16="http://schemas.microsoft.com/office/drawing/2014/main" id="{1EF58EDA-10F1-7548-C45C-19CCDB2A6522}"/>
              </a:ext>
            </a:extLst>
          </p:cNvPr>
          <p:cNvSpPr>
            <a:spLocks noChangeArrowheads="1"/>
          </p:cNvSpPr>
          <p:nvPr/>
        </p:nvSpPr>
        <p:spPr bwMode="auto">
          <a:xfrm>
            <a:off x="7636963" y="4451798"/>
            <a:ext cx="3649346" cy="1413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6" tIns="40823" rIns="81646" bIns="40823">
            <a:spAutoFit/>
          </a:bodyPr>
          <a:lstStyle>
            <a:lvl1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Noto Sans CJK SC Regular" charset="0"/>
              </a:defRPr>
            </a:lvl9pPr>
          </a:lstStyle>
          <a:p>
            <a:pPr>
              <a:lnSpc>
                <a:spcPct val="100000"/>
              </a:lnSpc>
            </a:pPr>
            <a:r>
              <a:rPr lang="en-US" altLang="en-US" b="1" dirty="0">
                <a:latin typeface="Verdana" panose="020B0604030504040204" pitchFamily="34" charset="0"/>
              </a:rPr>
              <a:t>Decay rate</a:t>
            </a:r>
          </a:p>
          <a:p>
            <a:pPr>
              <a:lnSpc>
                <a:spcPct val="100000"/>
              </a:lnSpc>
            </a:pPr>
            <a:endParaRPr lang="en-US" altLang="en-US" sz="726" dirty="0">
              <a:latin typeface="Verdana" panose="020B0604030504040204" pitchFamily="34" charset="0"/>
            </a:endParaRPr>
          </a:p>
          <a:p>
            <a:pPr>
              <a:lnSpc>
                <a:spcPct val="100000"/>
              </a:lnSpc>
            </a:pPr>
            <a:r>
              <a:rPr lang="en-US" altLang="en-US" b="1" dirty="0">
                <a:latin typeface="Verdana" panose="020B0604030504040204" pitchFamily="34" charset="0"/>
              </a:rPr>
              <a:t>Energy spectrum</a:t>
            </a:r>
            <a:r>
              <a:rPr lang="en-US" altLang="en-US" dirty="0">
                <a:latin typeface="Verdana" panose="020B0604030504040204" pitchFamily="34" charset="0"/>
              </a:rPr>
              <a:t>: p, e</a:t>
            </a:r>
          </a:p>
          <a:p>
            <a:pPr>
              <a:lnSpc>
                <a:spcPct val="100000"/>
              </a:lnSpc>
            </a:pPr>
            <a:endParaRPr lang="en-US" altLang="en-US" sz="726" dirty="0">
              <a:latin typeface="Verdana" panose="020B0604030504040204" pitchFamily="34" charset="0"/>
            </a:endParaRPr>
          </a:p>
          <a:p>
            <a:pPr>
              <a:lnSpc>
                <a:spcPct val="100000"/>
              </a:lnSpc>
            </a:pPr>
            <a:r>
              <a:rPr lang="en-US" altLang="en-US" dirty="0">
                <a:latin typeface="Verdana" panose="020B0604030504040204" pitchFamily="34" charset="0"/>
              </a:rPr>
              <a:t>Directional distribution</a:t>
            </a:r>
          </a:p>
          <a:p>
            <a:pPr>
              <a:lnSpc>
                <a:spcPct val="100000"/>
              </a:lnSpc>
            </a:pPr>
            <a:r>
              <a:rPr lang="en-US" altLang="en-US" dirty="0">
                <a:latin typeface="Verdana" panose="020B0604030504040204" pitchFamily="34" charset="0"/>
              </a:rPr>
              <a:t> (</a:t>
            </a:r>
            <a:r>
              <a:rPr lang="en-US" altLang="en-US" b="1" dirty="0">
                <a:latin typeface="Verdana" panose="020B0604030504040204" pitchFamily="34" charset="0"/>
              </a:rPr>
              <a:t>angular correlations</a:t>
            </a:r>
            <a:r>
              <a:rPr lang="en-US" altLang="en-US" dirty="0">
                <a:latin typeface="Verdana" panose="020B0604030504040204" pitchFamily="34" charset="0"/>
              </a:rPr>
              <a:t>)</a:t>
            </a:r>
          </a:p>
        </p:txBody>
      </p:sp>
      <p:sp>
        <p:nvSpPr>
          <p:cNvPr id="45106" name="AutoShape 50">
            <a:extLst>
              <a:ext uri="{FF2B5EF4-FFF2-40B4-BE49-F238E27FC236}">
                <a16:creationId xmlns:a16="http://schemas.microsoft.com/office/drawing/2014/main" id="{69B38800-B567-6EE7-1102-6B78FCA47206}"/>
              </a:ext>
            </a:extLst>
          </p:cNvPr>
          <p:cNvSpPr>
            <a:spLocks noChangeArrowheads="1"/>
          </p:cNvSpPr>
          <p:nvPr/>
        </p:nvSpPr>
        <p:spPr bwMode="auto">
          <a:xfrm>
            <a:off x="7003296" y="4543238"/>
            <a:ext cx="488211" cy="1425750"/>
          </a:xfrm>
          <a:custGeom>
            <a:avLst/>
            <a:gdLst>
              <a:gd name="G0" fmla="+- 0 0 79991"/>
              <a:gd name="G1" fmla="+- 34464 0 79991"/>
              <a:gd name="G2" fmla="?: G1 79991 34464"/>
              <a:gd name="G3" fmla="?: G0 0 G1"/>
              <a:gd name="G4" fmla="+- 34464 0 G3"/>
              <a:gd name="G5" fmla="min G4 G3"/>
              <a:gd name="G6" fmla="*/ G5 1 2"/>
              <a:gd name="G7" fmla="min 1498 4368"/>
              <a:gd name="G8" fmla="*/ G6 4368 1"/>
              <a:gd name="G9" fmla="*/ G8 1 G7"/>
              <a:gd name="G10" fmla="+- 0 0 30932"/>
              <a:gd name="G11" fmla="+- G9 0 30932"/>
              <a:gd name="G12" fmla="?: G11 30932 G9"/>
              <a:gd name="G13" fmla="?: G10 0 G11"/>
              <a:gd name="G14" fmla="*/ G7 G13 1"/>
              <a:gd name="G15" fmla="*/ G14 1 34464"/>
              <a:gd name="G16" fmla="*/ 4368 G3 1"/>
              <a:gd name="G17" fmla="*/ G16 1 34464"/>
              <a:gd name="G18" fmla="+- G17 G15 0"/>
              <a:gd name="G19" fmla="+- G18 0 0"/>
              <a:gd name="G20" fmla="*/ 1498 1 2"/>
              <a:gd name="G21" fmla="*/ 1 35987 55552"/>
              <a:gd name="G22" fmla="*/ G21 13024 1"/>
              <a:gd name="G23" fmla="*/ G22 1 52096"/>
              <a:gd name="G24" fmla="cos G20 G23"/>
              <a:gd name="G25" fmla="*/ 1 35987 55552"/>
              <a:gd name="G26" fmla="*/ G25 13024 1"/>
              <a:gd name="G27" fmla="*/ G26 1 52096"/>
              <a:gd name="G28" fmla="sin G15 G27"/>
              <a:gd name="G29" fmla="+- 1498 0 G24"/>
              <a:gd name="G30" fmla="+- G15 0 G28"/>
              <a:gd name="G31" fmla="+- 4368 G28 0"/>
              <a:gd name="G32" fmla="+- G31 0 G15"/>
              <a:gd name="G33" fmla="*/ 1498 1 2"/>
              <a:gd name="G34" fmla="+- 1498 0 0"/>
              <a:gd name="G35" fmla="+- 4368 0 0"/>
              <a:gd name="G36" fmla="+- 90 0 0"/>
              <a:gd name="G37" fmla="+- 90 0 0"/>
              <a:gd name="G38" fmla="+- 0 0 0"/>
              <a:gd name="G39" fmla="+- 65446 0 0"/>
              <a:gd name="G40" fmla="+- 90 0 0"/>
              <a:gd name="G41" fmla="+- 65446 0 0"/>
              <a:gd name="G42" fmla="+- 180 0 0"/>
              <a:gd name="G43" fmla="+- 90 0 0"/>
              <a:gd name="G44" fmla="+- 90 0 0"/>
              <a:gd name="G45" fmla="+- 90 0 0"/>
              <a:gd name="G46" fmla="+- 0 0 0"/>
              <a:gd name="G47" fmla="+- 65446 0 0"/>
              <a:gd name="G48" fmla="+- 90 0 0"/>
              <a:gd name="G49" fmla="+- 65446 0 0"/>
              <a:gd name="G50" fmla="+- 180 0 0"/>
              <a:gd name="G51" fmla="+- 90 0 0"/>
            </a:gdLst>
            <a:ahLst/>
            <a:cxnLst>
              <a:cxn ang="0">
                <a:pos x="r" y="vc"/>
              </a:cxn>
              <a:cxn ang="5400000">
                <a:pos x="hc" y="b"/>
              </a:cxn>
              <a:cxn ang="10800000">
                <a:pos x="l" y="vc"/>
              </a:cxn>
              <a:cxn ang="16200000">
                <a:pos x="hc" y="t"/>
              </a:cxn>
            </a:cxnLst>
            <a:rect l="0" t="0" r="0" b="0"/>
            <a:pathLst>
              <a:path stroke="0">
                <a:moveTo>
                  <a:pt x="1498" y="4368"/>
                </a:moveTo>
                <a:lnTo>
                  <a:pt x="749" y="-4229"/>
                </a:lnTo>
                <a:lnTo>
                  <a:pt x="90" y="90"/>
                </a:lnTo>
                <a:lnTo>
                  <a:pt x="749" y="-9999"/>
                </a:lnTo>
                <a:lnTo>
                  <a:pt x="749" y="-4229"/>
                </a:lnTo>
                <a:lnTo>
                  <a:pt x="0" y="65446"/>
                </a:lnTo>
                <a:lnTo>
                  <a:pt x="749" y="-4229"/>
                </a:lnTo>
                <a:close/>
              </a:path>
              <a:path>
                <a:moveTo>
                  <a:pt x="90" y="65446"/>
                </a:moveTo>
                <a:lnTo>
                  <a:pt x="749" y="-4229"/>
                </a:lnTo>
                <a:lnTo>
                  <a:pt x="180" y="90"/>
                </a:lnTo>
                <a:lnTo>
                  <a:pt x="1498" y="4368"/>
                </a:lnTo>
                <a:lnTo>
                  <a:pt x="749" y="-4229"/>
                </a:lnTo>
                <a:lnTo>
                  <a:pt x="90" y="90"/>
                </a:lnTo>
              </a:path>
            </a:pathLst>
          </a:custGeom>
          <a:noFill/>
          <a:ln w="93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107" name="Rectangle 51">
            <a:extLst>
              <a:ext uri="{FF2B5EF4-FFF2-40B4-BE49-F238E27FC236}">
                <a16:creationId xmlns:a16="http://schemas.microsoft.com/office/drawing/2014/main" id="{B0E58F9E-061D-C17C-3C7B-C77392A971C2}"/>
              </a:ext>
            </a:extLst>
          </p:cNvPr>
          <p:cNvSpPr>
            <a:spLocks noChangeArrowheads="1"/>
          </p:cNvSpPr>
          <p:nvPr/>
        </p:nvSpPr>
        <p:spPr bwMode="auto">
          <a:xfrm>
            <a:off x="9489281" y="5858571"/>
            <a:ext cx="2007571" cy="427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108" name="Rectangle 52">
            <a:extLst>
              <a:ext uri="{FF2B5EF4-FFF2-40B4-BE49-F238E27FC236}">
                <a16:creationId xmlns:a16="http://schemas.microsoft.com/office/drawing/2014/main" id="{68FC1CD6-945A-2285-9B0B-D804C9D9CEDD}"/>
              </a:ext>
            </a:extLst>
          </p:cNvPr>
          <p:cNvSpPr>
            <a:spLocks noChangeArrowheads="1"/>
          </p:cNvSpPr>
          <p:nvPr/>
        </p:nvSpPr>
        <p:spPr bwMode="auto">
          <a:xfrm>
            <a:off x="9489281" y="5858571"/>
            <a:ext cx="2007571" cy="427724"/>
          </a:xfrm>
          <a:prstGeom prst="rect">
            <a:avLst/>
          </a:prstGeom>
          <a:blipFill dpi="0" rotWithShape="0">
            <a:blip r:embed="rId12"/>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0823" rIns="81646" bIns="40823"/>
          <a:lstStyle>
            <a:lvl1pPr>
              <a:tabLst>
                <a:tab pos="457200" algn="l"/>
                <a:tab pos="914400" algn="l"/>
                <a:tab pos="1371600" algn="l"/>
                <a:tab pos="18288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Arial" panose="020B0604020202020204" pitchFamily="34" charset="0"/>
                <a:cs typeface="Noto Sans CJK SC Regular" charset="0"/>
              </a:defRPr>
            </a:lvl9pPr>
          </a:lstStyle>
          <a:p>
            <a:pPr>
              <a:lnSpc>
                <a:spcPct val="100000"/>
              </a:lnSpc>
            </a:pPr>
            <a:r>
              <a:rPr lang="en-US" altLang="en-US"/>
              <a:t> </a:t>
            </a:r>
          </a:p>
        </p:txBody>
      </p:sp>
      <p:sp>
        <p:nvSpPr>
          <p:cNvPr id="45109" name="Rectangle 53">
            <a:extLst>
              <a:ext uri="{FF2B5EF4-FFF2-40B4-BE49-F238E27FC236}">
                <a16:creationId xmlns:a16="http://schemas.microsoft.com/office/drawing/2014/main" id="{11974194-661F-5903-EC06-A6838F3DDC54}"/>
              </a:ext>
            </a:extLst>
          </p:cNvPr>
          <p:cNvSpPr>
            <a:spLocks noChangeArrowheads="1"/>
          </p:cNvSpPr>
          <p:nvPr/>
        </p:nvSpPr>
        <p:spPr bwMode="auto">
          <a:xfrm>
            <a:off x="7131752" y="5924818"/>
            <a:ext cx="2564326" cy="359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6" tIns="40823" rIns="81646" bIns="40823">
            <a:spAutoFit/>
          </a:bodyPr>
          <a:lstStyle>
            <a:lvl1pPr>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9pPr>
          </a:lstStyle>
          <a:p>
            <a:pPr>
              <a:lnSpc>
                <a:spcPct val="100000"/>
              </a:lnSpc>
            </a:pPr>
            <a:r>
              <a:rPr lang="en-US" altLang="en-US" dirty="0"/>
              <a:t>Use momentum </a:t>
            </a:r>
            <a:r>
              <a:rPr lang="en-US" altLang="en-US" dirty="0" err="1"/>
              <a:t>consv</a:t>
            </a:r>
            <a:r>
              <a:rPr lang="en-US" altLang="en-US" dirty="0"/>
              <a:t>:</a:t>
            </a:r>
          </a:p>
        </p:txBody>
      </p:sp>
      <p:sp>
        <p:nvSpPr>
          <p:cNvPr id="45110" name="Rectangle 54">
            <a:extLst>
              <a:ext uri="{FF2B5EF4-FFF2-40B4-BE49-F238E27FC236}">
                <a16:creationId xmlns:a16="http://schemas.microsoft.com/office/drawing/2014/main" id="{83868E74-65EF-C9C6-6896-9EC98C212F6B}"/>
              </a:ext>
            </a:extLst>
          </p:cNvPr>
          <p:cNvSpPr>
            <a:spLocks noChangeArrowheads="1"/>
          </p:cNvSpPr>
          <p:nvPr/>
        </p:nvSpPr>
        <p:spPr bwMode="auto">
          <a:xfrm>
            <a:off x="1864904" y="5888339"/>
            <a:ext cx="2261037" cy="3384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5111" name="Rectangle 55">
            <a:extLst>
              <a:ext uri="{FF2B5EF4-FFF2-40B4-BE49-F238E27FC236}">
                <a16:creationId xmlns:a16="http://schemas.microsoft.com/office/drawing/2014/main" id="{4C1A6DC9-4AFE-A199-181F-B82779B30743}"/>
              </a:ext>
            </a:extLst>
          </p:cNvPr>
          <p:cNvSpPr>
            <a:spLocks noChangeArrowheads="1"/>
          </p:cNvSpPr>
          <p:nvPr/>
        </p:nvSpPr>
        <p:spPr bwMode="auto">
          <a:xfrm>
            <a:off x="1864904" y="5888339"/>
            <a:ext cx="2261037" cy="338436"/>
          </a:xfrm>
          <a:prstGeom prst="rect">
            <a:avLst/>
          </a:prstGeom>
          <a:blipFill dpi="0" rotWithShape="0">
            <a:blip r:embed="rId13"/>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0823" rIns="81646" bIns="40823"/>
          <a:lstStyle>
            <a:lvl1pPr>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rgbClr val="000000"/>
                </a:solidFill>
                <a:latin typeface="Arial" panose="020B0604020202020204" pitchFamily="34" charset="0"/>
                <a:cs typeface="Noto Sans CJK SC Regular" charset="0"/>
              </a:defRPr>
            </a:lvl9pPr>
          </a:lstStyle>
          <a:p>
            <a:pPr>
              <a:lnSpc>
                <a:spcPct val="100000"/>
              </a:lnSpc>
            </a:pPr>
            <a:r>
              <a:rPr lang="en-US" altLang="en-US"/>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5108852-57E0-85CB-FF6C-C7493BE5EF6A}"/>
                  </a:ext>
                </a:extLst>
              </p:cNvPr>
              <p:cNvSpPr txBox="1"/>
              <p:nvPr/>
            </p:nvSpPr>
            <p:spPr>
              <a:xfrm>
                <a:off x="8816340" y="2218030"/>
                <a:ext cx="286489" cy="2320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𝜃</m:t>
                          </m:r>
                        </m:e>
                        <m:sub>
                          <m:r>
                            <a:rPr lang="en-US" sz="1400" b="0" i="1" smtClean="0">
                              <a:latin typeface="Cambria Math" panose="02040503050406030204" pitchFamily="18" charset="0"/>
                            </a:rPr>
                            <m:t>𝐼𝑝</m:t>
                          </m:r>
                        </m:sub>
                      </m:sSub>
                    </m:oMath>
                  </m:oMathPara>
                </a14:m>
                <a:endParaRPr lang="en-US" sz="1400" dirty="0"/>
              </a:p>
            </p:txBody>
          </p:sp>
        </mc:Choice>
        <mc:Fallback xmlns="">
          <p:sp>
            <p:nvSpPr>
              <p:cNvPr id="3" name="TextBox 2">
                <a:extLst>
                  <a:ext uri="{FF2B5EF4-FFF2-40B4-BE49-F238E27FC236}">
                    <a16:creationId xmlns:a16="http://schemas.microsoft.com/office/drawing/2014/main" id="{B5108852-57E0-85CB-FF6C-C7493BE5EF6A}"/>
                  </a:ext>
                </a:extLst>
              </p:cNvPr>
              <p:cNvSpPr txBox="1">
                <a:spLocks noRot="1" noChangeAspect="1" noMove="1" noResize="1" noEditPoints="1" noAdjustHandles="1" noChangeArrowheads="1" noChangeShapeType="1" noTextEdit="1"/>
              </p:cNvSpPr>
              <p:nvPr/>
            </p:nvSpPr>
            <p:spPr>
              <a:xfrm>
                <a:off x="8816340" y="2218030"/>
                <a:ext cx="286489" cy="232051"/>
              </a:xfrm>
              <a:prstGeom prst="rect">
                <a:avLst/>
              </a:prstGeom>
              <a:blipFill>
                <a:blip r:embed="rId14"/>
                <a:stretch>
                  <a:fillRect l="-12766" r="-4255" b="-23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6C0FA18-CB97-ADBA-BD33-A838CE3C0417}"/>
                  </a:ext>
                </a:extLst>
              </p:cNvPr>
              <p:cNvSpPr txBox="1"/>
              <p:nvPr/>
            </p:nvSpPr>
            <p:spPr>
              <a:xfrm>
                <a:off x="9345930" y="2534260"/>
                <a:ext cx="27764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𝜃</m:t>
                          </m:r>
                        </m:e>
                        <m:sub>
                          <m:r>
                            <a:rPr lang="en-US" sz="1400" b="0" i="1" smtClean="0">
                              <a:latin typeface="Cambria Math" panose="02040503050406030204" pitchFamily="18" charset="0"/>
                            </a:rPr>
                            <m:t>𝐼𝑒</m:t>
                          </m:r>
                        </m:sub>
                      </m:sSub>
                    </m:oMath>
                  </m:oMathPara>
                </a14:m>
                <a:endParaRPr lang="en-US" sz="1400" dirty="0"/>
              </a:p>
            </p:txBody>
          </p:sp>
        </mc:Choice>
        <mc:Fallback xmlns="">
          <p:sp>
            <p:nvSpPr>
              <p:cNvPr id="4" name="TextBox 3">
                <a:extLst>
                  <a:ext uri="{FF2B5EF4-FFF2-40B4-BE49-F238E27FC236}">
                    <a16:creationId xmlns:a16="http://schemas.microsoft.com/office/drawing/2014/main" id="{E6C0FA18-CB97-ADBA-BD33-A838CE3C0417}"/>
                  </a:ext>
                </a:extLst>
              </p:cNvPr>
              <p:cNvSpPr txBox="1">
                <a:spLocks noRot="1" noChangeAspect="1" noMove="1" noResize="1" noEditPoints="1" noAdjustHandles="1" noChangeArrowheads="1" noChangeShapeType="1" noTextEdit="1"/>
              </p:cNvSpPr>
              <p:nvPr/>
            </p:nvSpPr>
            <p:spPr>
              <a:xfrm>
                <a:off x="9345930" y="2534260"/>
                <a:ext cx="277640" cy="215444"/>
              </a:xfrm>
              <a:prstGeom prst="rect">
                <a:avLst/>
              </a:prstGeom>
              <a:blipFill>
                <a:blip r:embed="rId15"/>
                <a:stretch>
                  <a:fillRect l="-13043" b="-17143"/>
                </a:stretch>
              </a:blipFill>
            </p:spPr>
            <p:txBody>
              <a:bodyPr/>
              <a:lstStyle/>
              <a:p>
                <a:r>
                  <a:rPr lang="en-US">
                    <a:noFill/>
                  </a:rPr>
                  <a:t> </a:t>
                </a:r>
              </a:p>
            </p:txBody>
          </p:sp>
        </mc:Fallback>
      </mc:AlternateContent>
      <p:sp>
        <p:nvSpPr>
          <p:cNvPr id="9" name="Arc 8">
            <a:extLst>
              <a:ext uri="{FF2B5EF4-FFF2-40B4-BE49-F238E27FC236}">
                <a16:creationId xmlns:a16="http://schemas.microsoft.com/office/drawing/2014/main" id="{FDF7EC9A-4307-3DE5-DF90-571AACBB066E}"/>
              </a:ext>
            </a:extLst>
          </p:cNvPr>
          <p:cNvSpPr/>
          <p:nvPr/>
        </p:nvSpPr>
        <p:spPr bwMode="auto">
          <a:xfrm rot="9013024">
            <a:off x="8892540" y="2507590"/>
            <a:ext cx="384810" cy="373380"/>
          </a:xfrm>
          <a:prstGeom prst="arc">
            <a:avLst>
              <a:gd name="adj1" fmla="val 16200000"/>
              <a:gd name="adj2" fmla="val 4354825"/>
            </a:avLst>
          </a:prstGeom>
          <a:noFill/>
          <a:ln w="9525" cap="flat" cmpd="sng" algn="ctr">
            <a:solidFill>
              <a:schemeClr val="tx1"/>
            </a:solidFill>
            <a:prstDash val="sysDash"/>
            <a:round/>
            <a:headEnd type="triangle" w="med" len="sm"/>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Noto Sans CJK SC Regular" charset="0"/>
            </a:endParaRPr>
          </a:p>
        </p:txBody>
      </p:sp>
      <p:sp>
        <p:nvSpPr>
          <p:cNvPr id="10" name="Arc 9">
            <a:extLst>
              <a:ext uri="{FF2B5EF4-FFF2-40B4-BE49-F238E27FC236}">
                <a16:creationId xmlns:a16="http://schemas.microsoft.com/office/drawing/2014/main" id="{176403C9-066F-7AEA-9180-88748E7FC6AD}"/>
              </a:ext>
            </a:extLst>
          </p:cNvPr>
          <p:cNvSpPr/>
          <p:nvPr/>
        </p:nvSpPr>
        <p:spPr bwMode="auto">
          <a:xfrm rot="18805248">
            <a:off x="8900162" y="2499973"/>
            <a:ext cx="384810" cy="373380"/>
          </a:xfrm>
          <a:prstGeom prst="arc">
            <a:avLst>
              <a:gd name="adj1" fmla="val 16200000"/>
              <a:gd name="adj2" fmla="val 19303445"/>
            </a:avLst>
          </a:prstGeom>
          <a:noFill/>
          <a:ln w="9525" cap="flat" cmpd="sng" algn="ctr">
            <a:solidFill>
              <a:schemeClr val="tx1"/>
            </a:solidFill>
            <a:prstDash val="sysDash"/>
            <a:round/>
            <a:headEnd type="triangle" w="med" len="sm"/>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Noto Sans CJK SC Regular" charset="0"/>
            </a:endParaRPr>
          </a:p>
        </p:txBody>
      </p:sp>
      <p:sp>
        <p:nvSpPr>
          <p:cNvPr id="11" name="Arc 10">
            <a:extLst>
              <a:ext uri="{FF2B5EF4-FFF2-40B4-BE49-F238E27FC236}">
                <a16:creationId xmlns:a16="http://schemas.microsoft.com/office/drawing/2014/main" id="{27C14025-F45E-462A-6A4E-6E4AB382BEC9}"/>
              </a:ext>
            </a:extLst>
          </p:cNvPr>
          <p:cNvSpPr/>
          <p:nvPr/>
        </p:nvSpPr>
        <p:spPr bwMode="auto">
          <a:xfrm rot="20760832">
            <a:off x="8915399" y="2496160"/>
            <a:ext cx="384810" cy="373380"/>
          </a:xfrm>
          <a:prstGeom prst="arc">
            <a:avLst>
              <a:gd name="adj1" fmla="val 17425593"/>
              <a:gd name="adj2" fmla="val 4354825"/>
            </a:avLst>
          </a:prstGeom>
          <a:noFill/>
          <a:ln w="9525" cap="flat" cmpd="sng" algn="ctr">
            <a:solidFill>
              <a:schemeClr val="tx1"/>
            </a:solidFill>
            <a:prstDash val="sysDash"/>
            <a:round/>
            <a:headEnd type="triangle" w="med" len="sm"/>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Noto Sans CJK SC Regular" charset="0"/>
            </a:endParaRPr>
          </a:p>
        </p:txBody>
      </p:sp>
      <p:sp>
        <p:nvSpPr>
          <p:cNvPr id="12" name="Arrow: Right 11">
            <a:extLst>
              <a:ext uri="{FF2B5EF4-FFF2-40B4-BE49-F238E27FC236}">
                <a16:creationId xmlns:a16="http://schemas.microsoft.com/office/drawing/2014/main" id="{F00B54A9-4881-8E7D-E7BD-8CD5233020F8}"/>
              </a:ext>
            </a:extLst>
          </p:cNvPr>
          <p:cNvSpPr/>
          <p:nvPr/>
        </p:nvSpPr>
        <p:spPr bwMode="auto">
          <a:xfrm>
            <a:off x="7266272" y="3149474"/>
            <a:ext cx="381000" cy="255270"/>
          </a:xfrm>
          <a:prstGeom prst="rightArrow">
            <a:avLst/>
          </a:prstGeom>
          <a:solidFill>
            <a:srgbClr val="00B8FF">
              <a:alpha val="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Noto Sans CJK SC Regular" charset="0"/>
            </a:endParaRPr>
          </a:p>
        </p:txBody>
      </p:sp>
      <p:sp>
        <p:nvSpPr>
          <p:cNvPr id="2" name="TextBox 1">
            <a:extLst>
              <a:ext uri="{FF2B5EF4-FFF2-40B4-BE49-F238E27FC236}">
                <a16:creationId xmlns:a16="http://schemas.microsoft.com/office/drawing/2014/main" id="{5AC03520-EC02-92B6-0DA5-9E533824AC7E}"/>
              </a:ext>
            </a:extLst>
          </p:cNvPr>
          <p:cNvSpPr txBox="1"/>
          <p:nvPr/>
        </p:nvSpPr>
        <p:spPr>
          <a:xfrm>
            <a:off x="5103628" y="3806456"/>
            <a:ext cx="2704587" cy="307777"/>
          </a:xfrm>
          <a:prstGeom prst="rect">
            <a:avLst/>
          </a:prstGeom>
          <a:noFill/>
        </p:spPr>
        <p:txBody>
          <a:bodyPr wrap="none" rtlCol="0">
            <a:spAutoFit/>
          </a:bodyPr>
          <a:lstStyle/>
          <a:p>
            <a:r>
              <a:rPr lang="en-US" sz="1400" dirty="0"/>
              <a:t>(BRAND is an exception to this)</a:t>
            </a:r>
          </a:p>
        </p:txBody>
      </p:sp>
    </p:spTree>
    <p:extLst>
      <p:ext uri="{BB962C8B-B14F-4D97-AF65-F5344CB8AC3E}">
        <p14:creationId xmlns:p14="http://schemas.microsoft.com/office/powerpoint/2010/main" val="3887564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a:extLst>
              <a:ext uri="{FF2B5EF4-FFF2-40B4-BE49-F238E27FC236}">
                <a16:creationId xmlns:a16="http://schemas.microsoft.com/office/drawing/2014/main" id="{CB581CED-CBF2-2A38-92F6-6E4A46F8D345}"/>
              </a:ext>
            </a:extLst>
          </p:cNvPr>
          <p:cNvSpPr>
            <a:spLocks noGrp="1" noChangeArrowheads="1"/>
          </p:cNvSpPr>
          <p:nvPr>
            <p:ph type="title" idx="4294967295"/>
          </p:nvPr>
        </p:nvSpPr>
        <p:spPr>
          <a:xfrm>
            <a:off x="1980049" y="72008"/>
            <a:ext cx="8229024" cy="1142040"/>
          </a:xfrm>
          <a:ln/>
        </p:spPr>
        <p:txBody>
          <a:bodyPr/>
          <a:lstStyle/>
          <a:p>
            <a:pPr algn="ctr">
              <a:lnSpc>
                <a:spcPct val="100000"/>
              </a:lnSpc>
              <a:tabLst>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Lst>
            </a:pPr>
            <a:r>
              <a:rPr lang="en-US" altLang="en-US" sz="3992"/>
              <a:t>Beta Decay Parameters</a:t>
            </a:r>
          </a:p>
        </p:txBody>
      </p:sp>
      <p:pic>
        <p:nvPicPr>
          <p:cNvPr id="46082" name="Picture 2">
            <a:extLst>
              <a:ext uri="{FF2B5EF4-FFF2-40B4-BE49-F238E27FC236}">
                <a16:creationId xmlns:a16="http://schemas.microsoft.com/office/drawing/2014/main" id="{7CEFEA30-0E12-027B-4B53-DFF5026A5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521" y="1454553"/>
            <a:ext cx="9143520" cy="27492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Rectangle 3">
            <a:extLst>
              <a:ext uri="{FF2B5EF4-FFF2-40B4-BE49-F238E27FC236}">
                <a16:creationId xmlns:a16="http://schemas.microsoft.com/office/drawing/2014/main" id="{2B5263CB-DD53-6EE9-BB1E-C27E535A7370}"/>
              </a:ext>
            </a:extLst>
          </p:cNvPr>
          <p:cNvSpPr>
            <a:spLocks noChangeArrowheads="1"/>
          </p:cNvSpPr>
          <p:nvPr/>
        </p:nvSpPr>
        <p:spPr bwMode="auto">
          <a:xfrm>
            <a:off x="2570511" y="1051311"/>
            <a:ext cx="7256921" cy="636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6" tIns="40823" rIns="81646" bIns="40823">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Arial" panose="020B0604020202020204" pitchFamily="34" charset="0"/>
                <a:cs typeface="Noto Sans CJK SC Regular" charset="0"/>
              </a:defRPr>
            </a:lvl9pPr>
          </a:lstStyle>
          <a:p>
            <a:pPr>
              <a:lnSpc>
                <a:spcPct val="100000"/>
              </a:lnSpc>
            </a:pPr>
            <a:r>
              <a:rPr lang="en-US" altLang="en-US">
                <a:latin typeface="Verdana" panose="020B0604030504040204" pitchFamily="34" charset="0"/>
              </a:rPr>
              <a:t>Jackson, Treiman and Wyld (Phys. Rev. </a:t>
            </a:r>
            <a:r>
              <a:rPr lang="en-US" altLang="en-US" b="1">
                <a:latin typeface="Verdana" panose="020B0604030504040204" pitchFamily="34" charset="0"/>
              </a:rPr>
              <a:t>106</a:t>
            </a:r>
            <a:r>
              <a:rPr lang="en-US" altLang="en-US">
                <a:latin typeface="Verdana" panose="020B0604030504040204" pitchFamily="34" charset="0"/>
              </a:rPr>
              <a:t> and Nucl. Phys. </a:t>
            </a:r>
            <a:r>
              <a:rPr lang="en-US" altLang="en-US" b="1">
                <a:latin typeface="Verdana" panose="020B0604030504040204" pitchFamily="34" charset="0"/>
              </a:rPr>
              <a:t>4</a:t>
            </a:r>
            <a:r>
              <a:rPr lang="en-US" altLang="en-US">
                <a:latin typeface="Verdana" panose="020B0604030504040204" pitchFamily="34" charset="0"/>
              </a:rPr>
              <a:t>, 1957)</a:t>
            </a:r>
          </a:p>
        </p:txBody>
      </p:sp>
      <p:sp>
        <p:nvSpPr>
          <p:cNvPr id="46084" name="Rectangle 4">
            <a:extLst>
              <a:ext uri="{FF2B5EF4-FFF2-40B4-BE49-F238E27FC236}">
                <a16:creationId xmlns:a16="http://schemas.microsoft.com/office/drawing/2014/main" id="{8B68D38E-9A60-C2DC-86B5-02E04EE63CF2}"/>
              </a:ext>
            </a:extLst>
          </p:cNvPr>
          <p:cNvSpPr>
            <a:spLocks noChangeArrowheads="1"/>
          </p:cNvSpPr>
          <p:nvPr/>
        </p:nvSpPr>
        <p:spPr bwMode="auto">
          <a:xfrm>
            <a:off x="1650254" y="4542238"/>
            <a:ext cx="6521005" cy="1864996"/>
          </a:xfrm>
          <a:prstGeom prst="rect">
            <a:avLst/>
          </a:prstGeom>
          <a:blipFill dpi="0" rotWithShape="0">
            <a:blip r:embed="rId4"/>
            <a:srcRect/>
            <a:stretch>
              <a:fillRect/>
            </a:stretch>
          </a:blip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40823" rIns="81646" bIns="40823"/>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defRPr>
                <a:solidFill>
                  <a:srgbClr val="000000"/>
                </a:solidFill>
                <a:latin typeface="Arial" panose="020B0604020202020204" pitchFamily="34" charset="0"/>
                <a:cs typeface="Noto Sans CJK SC Regular" charset="0"/>
              </a:defRPr>
            </a:lvl9pPr>
          </a:lstStyle>
          <a:p>
            <a:pPr>
              <a:lnSpc>
                <a:spcPct val="100000"/>
              </a:lnSpc>
            </a:pPr>
            <a:r>
              <a:rPr lang="en-US" altLang="en-US"/>
              <a:t> </a:t>
            </a:r>
          </a:p>
        </p:txBody>
      </p:sp>
      <p:pic>
        <p:nvPicPr>
          <p:cNvPr id="46085" name="Picture 5">
            <a:extLst>
              <a:ext uri="{FF2B5EF4-FFF2-40B4-BE49-F238E27FC236}">
                <a16:creationId xmlns:a16="http://schemas.microsoft.com/office/drawing/2014/main" id="{8F1624FE-17C7-0DCB-DE40-175F400687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0049" y="2971033"/>
            <a:ext cx="1412788" cy="14387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6" name="Rectangle 6">
            <a:extLst>
              <a:ext uri="{FF2B5EF4-FFF2-40B4-BE49-F238E27FC236}">
                <a16:creationId xmlns:a16="http://schemas.microsoft.com/office/drawing/2014/main" id="{8D348DFB-BC7A-89EF-2F3F-6DE488A6D1B2}"/>
              </a:ext>
            </a:extLst>
          </p:cNvPr>
          <p:cNvSpPr>
            <a:spLocks noChangeArrowheads="1"/>
          </p:cNvSpPr>
          <p:nvPr/>
        </p:nvSpPr>
        <p:spPr bwMode="auto">
          <a:xfrm>
            <a:off x="7384936" y="4444308"/>
            <a:ext cx="3306587" cy="648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46" tIns="40823" rIns="81646" bIns="40823">
            <a:spAutoFit/>
          </a:bodyPr>
          <a:lstStyle>
            <a:lvl1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1pPr>
            <a:lvl2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2pPr>
            <a:lvl3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3pPr>
            <a:lvl4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4pPr>
            <a:lvl5pPr>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rgbClr val="000000"/>
                </a:solidFill>
                <a:latin typeface="Arial" panose="020B0604020202020204" pitchFamily="34" charset="0"/>
                <a:cs typeface="Noto Sans CJK SC Regular" charset="0"/>
              </a:defRPr>
            </a:lvl9pPr>
          </a:lstStyle>
          <a:p>
            <a:pPr>
              <a:lnSpc>
                <a:spcPct val="100000"/>
              </a:lnSpc>
            </a:pPr>
            <a:r>
              <a:rPr lang="en-US" altLang="en-US" b="1">
                <a:solidFill>
                  <a:srgbClr val="9E0000"/>
                </a:solidFill>
                <a:latin typeface="Verdana" panose="020B0604030504040204" pitchFamily="34" charset="0"/>
              </a:rPr>
              <a:t>Note: to specify both C</a:t>
            </a:r>
            <a:r>
              <a:rPr lang="en-US" altLang="en-US" b="1" baseline="-25000">
                <a:solidFill>
                  <a:srgbClr val="9E0000"/>
                </a:solidFill>
                <a:latin typeface="Verdana" panose="020B0604030504040204" pitchFamily="34" charset="0"/>
              </a:rPr>
              <a:t>V</a:t>
            </a:r>
            <a:r>
              <a:rPr lang="en-US" altLang="en-US" b="1">
                <a:solidFill>
                  <a:srgbClr val="9E0000"/>
                </a:solidFill>
                <a:latin typeface="Verdana" panose="020B0604030504040204" pitchFamily="34" charset="0"/>
              </a:rPr>
              <a:t> and C</a:t>
            </a:r>
            <a:r>
              <a:rPr lang="en-US" altLang="en-US" b="1" baseline="-25000">
                <a:solidFill>
                  <a:srgbClr val="9E0000"/>
                </a:solidFill>
                <a:latin typeface="Verdana" panose="020B0604030504040204" pitchFamily="34" charset="0"/>
              </a:rPr>
              <a:t>A</a:t>
            </a:r>
            <a:r>
              <a:rPr lang="en-US" altLang="en-US" b="1">
                <a:solidFill>
                  <a:srgbClr val="9E0000"/>
                </a:solidFill>
                <a:latin typeface="Verdana" panose="020B0604030504040204" pitchFamily="34" charset="0"/>
              </a:rPr>
              <a:t>, 2 meas. needed </a:t>
            </a:r>
          </a:p>
        </p:txBody>
      </p:sp>
      <p:sp>
        <p:nvSpPr>
          <p:cNvPr id="46087" name="AutoShape 7">
            <a:extLst>
              <a:ext uri="{FF2B5EF4-FFF2-40B4-BE49-F238E27FC236}">
                <a16:creationId xmlns:a16="http://schemas.microsoft.com/office/drawing/2014/main" id="{5AE9EB30-1C4B-BAC4-3BB9-D28D929ECBC0}"/>
              </a:ext>
            </a:extLst>
          </p:cNvPr>
          <p:cNvSpPr>
            <a:spLocks noChangeShapeType="1"/>
          </p:cNvSpPr>
          <p:nvPr/>
        </p:nvSpPr>
        <p:spPr bwMode="auto">
          <a:xfrm flipH="1">
            <a:off x="7685928" y="5089495"/>
            <a:ext cx="750318" cy="191541"/>
          </a:xfrm>
          <a:prstGeom prst="straightConnector1">
            <a:avLst/>
          </a:prstGeom>
          <a:noFill/>
          <a:ln w="25560" cap="flat">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088" name="AutoShape 8">
            <a:extLst>
              <a:ext uri="{FF2B5EF4-FFF2-40B4-BE49-F238E27FC236}">
                <a16:creationId xmlns:a16="http://schemas.microsoft.com/office/drawing/2014/main" id="{DA93D7A0-10D2-3585-2A4C-4FF6F1C87BEE}"/>
              </a:ext>
            </a:extLst>
          </p:cNvPr>
          <p:cNvSpPr>
            <a:spLocks noChangeShapeType="1"/>
          </p:cNvSpPr>
          <p:nvPr/>
        </p:nvSpPr>
        <p:spPr bwMode="auto">
          <a:xfrm flipH="1">
            <a:off x="8064687" y="5178785"/>
            <a:ext cx="443567" cy="799284"/>
          </a:xfrm>
          <a:prstGeom prst="straightConnector1">
            <a:avLst/>
          </a:prstGeom>
          <a:noFill/>
          <a:ln w="25560" cap="flat">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9343342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893A-9F60-4926-A8C3-83561CDA268E}"/>
              </a:ext>
            </a:extLst>
          </p:cNvPr>
          <p:cNvSpPr>
            <a:spLocks noGrp="1"/>
          </p:cNvSpPr>
          <p:nvPr>
            <p:ph type="title"/>
          </p:nvPr>
        </p:nvSpPr>
        <p:spPr>
          <a:xfrm>
            <a:off x="2479979" y="1640839"/>
            <a:ext cx="7040538" cy="1325563"/>
          </a:xfrm>
        </p:spPr>
        <p:txBody>
          <a:bodyPr>
            <a:normAutofit/>
          </a:bodyPr>
          <a:lstStyle/>
          <a:p>
            <a:r>
              <a:rPr lang="en-US" dirty="0"/>
              <a:t>The Neutron Global Dataset</a:t>
            </a:r>
          </a:p>
        </p:txBody>
      </p:sp>
      <p:sp>
        <p:nvSpPr>
          <p:cNvPr id="4" name="TextBox 3">
            <a:extLst>
              <a:ext uri="{FF2B5EF4-FFF2-40B4-BE49-F238E27FC236}">
                <a16:creationId xmlns:a16="http://schemas.microsoft.com/office/drawing/2014/main" id="{73CACC8A-06F2-400B-85DC-777E5F0C810A}"/>
              </a:ext>
            </a:extLst>
          </p:cNvPr>
          <p:cNvSpPr txBox="1"/>
          <p:nvPr/>
        </p:nvSpPr>
        <p:spPr>
          <a:xfrm>
            <a:off x="2962414" y="5150855"/>
            <a:ext cx="5505866" cy="369332"/>
          </a:xfrm>
          <a:prstGeom prst="rect">
            <a:avLst/>
          </a:prstGeom>
          <a:noFill/>
        </p:spPr>
        <p:txBody>
          <a:bodyPr wrap="none" rtlCol="0">
            <a:spAutoFit/>
          </a:bodyPr>
          <a:lstStyle/>
          <a:p>
            <a:r>
              <a:rPr lang="en-US" dirty="0"/>
              <a:t>Special thanks to D. </a:t>
            </a:r>
            <a:r>
              <a:rPr lang="en-US" dirty="0" err="1"/>
              <a:t>Salvat</a:t>
            </a:r>
            <a:r>
              <a:rPr lang="en-US" dirty="0"/>
              <a:t>, C.-Y Liu, F. </a:t>
            </a:r>
            <a:r>
              <a:rPr lang="en-US" dirty="0" err="1"/>
              <a:t>Wietfeldt</a:t>
            </a:r>
            <a:r>
              <a:rPr lang="en-US" dirty="0"/>
              <a:t> for slides</a:t>
            </a:r>
          </a:p>
        </p:txBody>
      </p:sp>
      <p:sp>
        <p:nvSpPr>
          <p:cNvPr id="3" name="TextBox 2">
            <a:extLst>
              <a:ext uri="{FF2B5EF4-FFF2-40B4-BE49-F238E27FC236}">
                <a16:creationId xmlns:a16="http://schemas.microsoft.com/office/drawing/2014/main" id="{4BF59FC1-0BDA-F5CE-636A-047510EE2EBE}"/>
              </a:ext>
            </a:extLst>
          </p:cNvPr>
          <p:cNvSpPr txBox="1"/>
          <p:nvPr/>
        </p:nvSpPr>
        <p:spPr>
          <a:xfrm>
            <a:off x="3501957" y="2966936"/>
            <a:ext cx="237566" cy="369332"/>
          </a:xfrm>
          <a:prstGeom prst="rect">
            <a:avLst/>
          </a:prstGeom>
          <a:noFill/>
        </p:spPr>
        <p:txBody>
          <a:bodyPr wrap="none" rtlCol="0">
            <a:spAutoFit/>
          </a:bodyPr>
          <a:lstStyle/>
          <a:p>
            <a:r>
              <a:rPr lang="en-US" dirty="0"/>
              <a:t> </a:t>
            </a:r>
          </a:p>
        </p:txBody>
      </p:sp>
      <p:sp>
        <p:nvSpPr>
          <p:cNvPr id="5" name="TextBox 4">
            <a:extLst>
              <a:ext uri="{FF2B5EF4-FFF2-40B4-BE49-F238E27FC236}">
                <a16:creationId xmlns:a16="http://schemas.microsoft.com/office/drawing/2014/main" id="{C0760D8E-B3FA-13F0-622B-2A562CA8F6BA}"/>
              </a:ext>
            </a:extLst>
          </p:cNvPr>
          <p:cNvSpPr txBox="1"/>
          <p:nvPr/>
        </p:nvSpPr>
        <p:spPr>
          <a:xfrm>
            <a:off x="2720050" y="3055716"/>
            <a:ext cx="6648358" cy="646331"/>
          </a:xfrm>
          <a:prstGeom prst="rect">
            <a:avLst/>
          </a:prstGeom>
          <a:noFill/>
        </p:spPr>
        <p:txBody>
          <a:bodyPr wrap="none" rtlCol="0">
            <a:spAutoFit/>
          </a:bodyPr>
          <a:lstStyle/>
          <a:p>
            <a:r>
              <a:rPr lang="en-US" dirty="0"/>
              <a:t>Reminder: we need a lifetime and angular correlations measurement</a:t>
            </a:r>
          </a:p>
          <a:p>
            <a:r>
              <a:rPr lang="en-US" dirty="0"/>
              <a:t>                    to fix SM predictions</a:t>
            </a:r>
          </a:p>
        </p:txBody>
      </p:sp>
    </p:spTree>
    <p:extLst>
      <p:ext uri="{BB962C8B-B14F-4D97-AF65-F5344CB8AC3E}">
        <p14:creationId xmlns:p14="http://schemas.microsoft.com/office/powerpoint/2010/main" val="1887733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A67CA-F0FB-11CC-7DDF-5CFECE2F3685}"/>
            </a:ext>
          </a:extLst>
        </p:cNvPr>
        <p:cNvGrpSpPr/>
        <p:nvPr/>
      </p:nvGrpSpPr>
      <p:grpSpPr>
        <a:xfrm>
          <a:off x="0" y="0"/>
          <a:ext cx="0" cy="0"/>
          <a:chOff x="0" y="0"/>
          <a:chExt cx="0" cy="0"/>
        </a:xfrm>
      </p:grpSpPr>
      <p:pic>
        <p:nvPicPr>
          <p:cNvPr id="17" name="Picture 16" descr="A graph with numbers and lines&#10;&#10;Description automatically generated">
            <a:extLst>
              <a:ext uri="{FF2B5EF4-FFF2-40B4-BE49-F238E27FC236}">
                <a16:creationId xmlns:a16="http://schemas.microsoft.com/office/drawing/2014/main" id="{6884626B-4DC4-157E-E949-B2E9F1962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304" y="396047"/>
            <a:ext cx="7485786" cy="5965450"/>
          </a:xfrm>
          <a:prstGeom prst="rect">
            <a:avLst/>
          </a:prstGeom>
        </p:spPr>
      </p:pic>
      <p:sp>
        <p:nvSpPr>
          <p:cNvPr id="18" name="Rectangle 17">
            <a:extLst>
              <a:ext uri="{FF2B5EF4-FFF2-40B4-BE49-F238E27FC236}">
                <a16:creationId xmlns:a16="http://schemas.microsoft.com/office/drawing/2014/main" id="{02AE7902-BCEF-E98A-E429-FA6C6CCDE624}"/>
              </a:ext>
            </a:extLst>
          </p:cNvPr>
          <p:cNvSpPr/>
          <p:nvPr/>
        </p:nvSpPr>
        <p:spPr>
          <a:xfrm>
            <a:off x="6273433" y="413759"/>
            <a:ext cx="3617844" cy="2782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17CF791F-0160-679D-2865-45C5C42F9A75}"/>
                  </a:ext>
                </a:extLst>
              </p:cNvPr>
              <p:cNvSpPr/>
              <p:nvPr/>
            </p:nvSpPr>
            <p:spPr>
              <a:xfrm>
                <a:off x="9090019" y="2136415"/>
                <a:ext cx="265803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d>
                            <m:dPr>
                              <m:begChr m:val="|"/>
                              <m:endChr m:val="|"/>
                              <m:ctrlPr>
                                <a:rPr lang="en-US" sz="2400" i="1">
                                  <a:latin typeface="Cambria Math" panose="02040503050406030204" pitchFamily="18" charset="0"/>
                                </a:rPr>
                              </m:ctrlPr>
                            </m:dPr>
                            <m:e>
                              <m:r>
                                <m:rPr>
                                  <m:nor/>
                                </m:rPr>
                                <a:rPr lang="en-US" sz="2400" dirty="0"/>
                                <m:t>V</m:t>
                              </m:r>
                              <m:r>
                                <m:rPr>
                                  <m:nor/>
                                </m:rPr>
                                <a:rPr lang="en-US" sz="2400" baseline="-25000" dirty="0"/>
                                <m:t>u</m:t>
                              </m:r>
                              <m:r>
                                <a:rPr lang="en-US" sz="2400" b="0" i="1" baseline="-25000" dirty="0" smtClean="0">
                                  <a:latin typeface="Cambria Math" panose="02040503050406030204" pitchFamily="18" charset="0"/>
                                </a:rPr>
                                <m:t>𝑑</m:t>
                              </m:r>
                            </m:e>
                          </m:d>
                        </m:e>
                        <m:sup>
                          <m:r>
                            <a:rPr lang="en-US" sz="2400" i="1">
                              <a:latin typeface="Cambria Math" panose="02040503050406030204" pitchFamily="18" charset="0"/>
                            </a:rPr>
                            <m:t>2</m:t>
                          </m:r>
                        </m:sup>
                      </m:sSup>
                      <m:r>
                        <a:rPr lang="en-US" sz="2400" b="0" i="0" smtClean="0">
                          <a:latin typeface="Cambria Math" panose="02040503050406030204" pitchFamily="18" charset="0"/>
                        </a:rPr>
                        <m:t>=</m:t>
                      </m:r>
                      <m:r>
                        <a:rPr lang="en-US" sz="2400">
                          <a:latin typeface="Cambria Math" panose="02040503050406030204" pitchFamily="18" charset="0"/>
                        </a:rPr>
                        <m:t>1</m:t>
                      </m:r>
                      <m:r>
                        <a:rPr lang="en-US" sz="2400" b="0" i="0" smtClean="0">
                          <a:latin typeface="Cambria Math" panose="02040503050406030204" pitchFamily="18" charset="0"/>
                        </a:rPr>
                        <m:t>−</m:t>
                      </m:r>
                      <m:sSup>
                        <m:sSupPr>
                          <m:ctrlPr>
                            <a:rPr lang="en-US" sz="2400" i="1">
                              <a:latin typeface="Cambria Math" panose="02040503050406030204" pitchFamily="18" charset="0"/>
                            </a:rPr>
                          </m:ctrlPr>
                        </m:sSupPr>
                        <m:e>
                          <m:d>
                            <m:dPr>
                              <m:begChr m:val="|"/>
                              <m:endChr m:val="|"/>
                              <m:ctrlPr>
                                <a:rPr lang="en-US" sz="2400" i="1">
                                  <a:latin typeface="Cambria Math" panose="02040503050406030204" pitchFamily="18" charset="0"/>
                                </a:rPr>
                              </m:ctrlPr>
                            </m:dPr>
                            <m:e>
                              <m:r>
                                <m:rPr>
                                  <m:nor/>
                                </m:rPr>
                                <a:rPr lang="en-US" sz="2400" dirty="0"/>
                                <m:t>V</m:t>
                              </m:r>
                              <m:r>
                                <m:rPr>
                                  <m:nor/>
                                </m:rPr>
                                <a:rPr lang="en-US" sz="2400" baseline="-25000" dirty="0"/>
                                <m:t>u</m:t>
                              </m:r>
                              <m:r>
                                <a:rPr lang="en-US" sz="2400" i="1" baseline="-25000" dirty="0">
                                  <a:latin typeface="Cambria Math" panose="02040503050406030204" pitchFamily="18" charset="0"/>
                                </a:rPr>
                                <m:t>𝑠</m:t>
                              </m:r>
                            </m:e>
                          </m:d>
                        </m:e>
                        <m:sup>
                          <m:r>
                            <a:rPr lang="en-US" sz="2400" i="1">
                              <a:latin typeface="Cambria Math" panose="02040503050406030204" pitchFamily="18" charset="0"/>
                            </a:rPr>
                            <m:t>2</m:t>
                          </m:r>
                        </m:sup>
                      </m:sSup>
                    </m:oMath>
                  </m:oMathPara>
                </a14:m>
                <a:endParaRPr lang="en-US" sz="2400" dirty="0"/>
              </a:p>
            </p:txBody>
          </p:sp>
        </mc:Choice>
        <mc:Fallback xmlns="">
          <p:sp>
            <p:nvSpPr>
              <p:cNvPr id="2" name="Rectangle 1">
                <a:extLst>
                  <a:ext uri="{FF2B5EF4-FFF2-40B4-BE49-F238E27FC236}">
                    <a16:creationId xmlns:a16="http://schemas.microsoft.com/office/drawing/2014/main" id="{17CF791F-0160-679D-2865-45C5C42F9A75}"/>
                  </a:ext>
                </a:extLst>
              </p:cNvPr>
              <p:cNvSpPr>
                <a:spLocks noRot="1" noChangeAspect="1" noMove="1" noResize="1" noEditPoints="1" noAdjustHandles="1" noChangeArrowheads="1" noChangeShapeType="1" noTextEdit="1"/>
              </p:cNvSpPr>
              <p:nvPr/>
            </p:nvSpPr>
            <p:spPr>
              <a:xfrm>
                <a:off x="9090019" y="2136415"/>
                <a:ext cx="2658035" cy="461665"/>
              </a:xfrm>
              <a:prstGeom prst="rect">
                <a:avLst/>
              </a:prstGeom>
              <a:blipFill>
                <a:blip r:embed="rId3"/>
                <a:stretch>
                  <a:fillRect b="-3947"/>
                </a:stretch>
              </a:blipFill>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306B7AFF-D13A-2ED5-3C65-6B679F5221F8}"/>
              </a:ext>
            </a:extLst>
          </p:cNvPr>
          <p:cNvCxnSpPr>
            <a:cxnSpLocks/>
          </p:cNvCxnSpPr>
          <p:nvPr/>
        </p:nvCxnSpPr>
        <p:spPr>
          <a:xfrm flipH="1">
            <a:off x="8454887" y="2504660"/>
            <a:ext cx="609600" cy="145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4AC7EB6-4069-747F-96D6-64E98008BF90}"/>
                  </a:ext>
                </a:extLst>
              </p:cNvPr>
              <p:cNvSpPr txBox="1"/>
              <p:nvPr/>
            </p:nvSpPr>
            <p:spPr>
              <a:xfrm>
                <a:off x="9266549" y="2733773"/>
                <a:ext cx="2616165" cy="369332"/>
              </a:xfrm>
              <a:prstGeom prst="rect">
                <a:avLst/>
              </a:prstGeom>
              <a:noFill/>
            </p:spPr>
            <p:txBody>
              <a:bodyPr wrap="none" rtlCol="0">
                <a:spAutoFit/>
              </a:bodyPr>
              <a:lstStyle/>
              <a:p>
                <a:r>
                  <a:rPr lang="en-US" dirty="0"/>
                  <a:t>PDG expands error for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𝑢𝑠</m:t>
                        </m:r>
                      </m:sub>
                    </m:sSub>
                  </m:oMath>
                </a14:m>
                <a:endParaRPr lang="en-US" dirty="0"/>
              </a:p>
            </p:txBody>
          </p:sp>
        </mc:Choice>
        <mc:Fallback xmlns="">
          <p:sp>
            <p:nvSpPr>
              <p:cNvPr id="3" name="TextBox 2">
                <a:extLst>
                  <a:ext uri="{FF2B5EF4-FFF2-40B4-BE49-F238E27FC236}">
                    <a16:creationId xmlns:a16="http://schemas.microsoft.com/office/drawing/2014/main" id="{14AC7EB6-4069-747F-96D6-64E98008BF90}"/>
                  </a:ext>
                </a:extLst>
              </p:cNvPr>
              <p:cNvSpPr txBox="1">
                <a:spLocks noRot="1" noChangeAspect="1" noMove="1" noResize="1" noEditPoints="1" noAdjustHandles="1" noChangeArrowheads="1" noChangeShapeType="1" noTextEdit="1"/>
              </p:cNvSpPr>
              <p:nvPr/>
            </p:nvSpPr>
            <p:spPr>
              <a:xfrm>
                <a:off x="9266549" y="2733773"/>
                <a:ext cx="2616165" cy="369332"/>
              </a:xfrm>
              <a:prstGeom prst="rect">
                <a:avLst/>
              </a:prstGeom>
              <a:blipFill>
                <a:blip r:embed="rId4"/>
                <a:stretch>
                  <a:fillRect l="-1865"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555385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aph with numbers and lines&#10;&#10;Description automatically generated">
            <a:extLst>
              <a:ext uri="{FF2B5EF4-FFF2-40B4-BE49-F238E27FC236}">
                <a16:creationId xmlns:a16="http://schemas.microsoft.com/office/drawing/2014/main" id="{09377B1E-D025-8373-CE02-F568F7871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304" y="396047"/>
            <a:ext cx="7485786" cy="5965450"/>
          </a:xfrm>
          <a:prstGeom prst="rect">
            <a:avLst/>
          </a:prstGeom>
        </p:spPr>
      </p:pic>
      <p:sp>
        <p:nvSpPr>
          <p:cNvPr id="18" name="Rectangle 17">
            <a:extLst>
              <a:ext uri="{FF2B5EF4-FFF2-40B4-BE49-F238E27FC236}">
                <a16:creationId xmlns:a16="http://schemas.microsoft.com/office/drawing/2014/main" id="{51789AD5-F65B-FC71-F91E-CA20D5AD7698}"/>
              </a:ext>
            </a:extLst>
          </p:cNvPr>
          <p:cNvSpPr/>
          <p:nvPr/>
        </p:nvSpPr>
        <p:spPr>
          <a:xfrm>
            <a:off x="6273433" y="413759"/>
            <a:ext cx="3617844" cy="2782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943E2C5-B842-F49A-42C9-F3EB42BDAE4D}"/>
              </a:ext>
            </a:extLst>
          </p:cNvPr>
          <p:cNvSpPr/>
          <p:nvPr/>
        </p:nvSpPr>
        <p:spPr>
          <a:xfrm>
            <a:off x="3553427" y="939396"/>
            <a:ext cx="1539433" cy="3401109"/>
          </a:xfrm>
          <a:prstGeom prst="roundRect">
            <a:avLst/>
          </a:prstGeom>
          <a:noFill/>
          <a:ln w="412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1C6923-1CA1-EC78-B976-029C9964224D}"/>
              </a:ext>
            </a:extLst>
          </p:cNvPr>
          <p:cNvSpPr txBox="1"/>
          <p:nvPr/>
        </p:nvSpPr>
        <p:spPr>
          <a:xfrm>
            <a:off x="8634715" y="2291788"/>
            <a:ext cx="3256344" cy="3139321"/>
          </a:xfrm>
          <a:prstGeom prst="rect">
            <a:avLst/>
          </a:prstGeom>
          <a:noFill/>
        </p:spPr>
        <p:txBody>
          <a:bodyPr wrap="square" rtlCol="0">
            <a:spAutoFit/>
          </a:bodyPr>
          <a:lstStyle/>
          <a:p>
            <a:r>
              <a:rPr lang="en-US" dirty="0"/>
              <a:t>The Particle Data Group (PDG):</a:t>
            </a:r>
          </a:p>
          <a:p>
            <a:pPr marL="285750" indent="-285750">
              <a:buFont typeface="Arial" panose="020B0604020202020204" pitchFamily="34" charset="0"/>
              <a:buChar char="•"/>
            </a:pPr>
            <a:r>
              <a:rPr lang="en-US" dirty="0"/>
              <a:t>Average values </a:t>
            </a:r>
            <a:r>
              <a:rPr lang="en-US" b="1" dirty="0"/>
              <a:t>agree</a:t>
            </a:r>
            <a:r>
              <a:rPr lang="en-US" dirty="0"/>
              <a:t> with unitarity and </a:t>
            </a:r>
            <a:r>
              <a:rPr lang="en-US" dirty="0" err="1"/>
              <a:t>superallowed</a:t>
            </a:r>
            <a:r>
              <a:rPr lang="en-US" dirty="0"/>
              <a:t> decays</a:t>
            </a:r>
          </a:p>
          <a:p>
            <a:pPr marL="285750" indent="-285750">
              <a:buFont typeface="Arial" panose="020B0604020202020204" pitchFamily="34" charset="0"/>
              <a:buChar char="•"/>
            </a:pPr>
            <a:r>
              <a:rPr lang="en-US" dirty="0"/>
              <a:t>significant scale factors on uncertainties to account for </a:t>
            </a:r>
            <a:r>
              <a:rPr lang="en-US" b="1" dirty="0"/>
              <a:t>scatter</a:t>
            </a:r>
          </a:p>
          <a:p>
            <a:pPr marL="285750" indent="-285750">
              <a:buFont typeface="Arial" panose="020B0604020202020204" pitchFamily="34" charset="0"/>
              <a:buChar char="•"/>
            </a:pPr>
            <a:r>
              <a:rPr lang="en-US" dirty="0"/>
              <a:t>Roughly factor of 3 larger uncertainty for neutron than </a:t>
            </a:r>
            <a:r>
              <a:rPr lang="en-US" dirty="0" err="1"/>
              <a:t>superallowed</a:t>
            </a:r>
            <a:r>
              <a:rPr lang="en-US" dirty="0"/>
              <a: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56776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D699C-EE0E-8D90-6F40-B8A86E56165B}"/>
            </a:ext>
          </a:extLst>
        </p:cNvPr>
        <p:cNvGrpSpPr/>
        <p:nvPr/>
      </p:nvGrpSpPr>
      <p:grpSpPr>
        <a:xfrm>
          <a:off x="0" y="0"/>
          <a:ext cx="0" cy="0"/>
          <a:chOff x="0" y="0"/>
          <a:chExt cx="0" cy="0"/>
        </a:xfrm>
      </p:grpSpPr>
      <p:pic>
        <p:nvPicPr>
          <p:cNvPr id="17" name="Picture 16" descr="A graph with numbers and lines&#10;&#10;Description automatically generated">
            <a:extLst>
              <a:ext uri="{FF2B5EF4-FFF2-40B4-BE49-F238E27FC236}">
                <a16:creationId xmlns:a16="http://schemas.microsoft.com/office/drawing/2014/main" id="{F8EBD9CE-0977-90E0-B6C2-787154E5A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304" y="396047"/>
            <a:ext cx="7485786" cy="5965450"/>
          </a:xfrm>
          <a:prstGeom prst="rect">
            <a:avLst/>
          </a:prstGeom>
        </p:spPr>
      </p:pic>
      <p:sp>
        <p:nvSpPr>
          <p:cNvPr id="18" name="Rectangle 17">
            <a:extLst>
              <a:ext uri="{FF2B5EF4-FFF2-40B4-BE49-F238E27FC236}">
                <a16:creationId xmlns:a16="http://schemas.microsoft.com/office/drawing/2014/main" id="{FC803CFF-1AB4-4A32-7C3D-23679FD5867F}"/>
              </a:ext>
            </a:extLst>
          </p:cNvPr>
          <p:cNvSpPr/>
          <p:nvPr/>
        </p:nvSpPr>
        <p:spPr>
          <a:xfrm>
            <a:off x="6273433" y="413759"/>
            <a:ext cx="3617844" cy="2782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Down 1">
            <a:extLst>
              <a:ext uri="{FF2B5EF4-FFF2-40B4-BE49-F238E27FC236}">
                <a16:creationId xmlns:a16="http://schemas.microsoft.com/office/drawing/2014/main" id="{79C70681-DC00-8E7C-6919-48193A972197}"/>
              </a:ext>
            </a:extLst>
          </p:cNvPr>
          <p:cNvSpPr/>
          <p:nvPr/>
        </p:nvSpPr>
        <p:spPr>
          <a:xfrm rot="6731753">
            <a:off x="7356419" y="335521"/>
            <a:ext cx="275196" cy="26887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2FB660-9E29-9B14-E99D-66A97DA0EE17}"/>
              </a:ext>
            </a:extLst>
          </p:cNvPr>
          <p:cNvSpPr txBox="1"/>
          <p:nvPr/>
        </p:nvSpPr>
        <p:spPr>
          <a:xfrm>
            <a:off x="8764551" y="2053523"/>
            <a:ext cx="3275961" cy="369332"/>
          </a:xfrm>
          <a:prstGeom prst="rect">
            <a:avLst/>
          </a:prstGeom>
          <a:noFill/>
        </p:spPr>
        <p:txBody>
          <a:bodyPr wrap="none" rtlCol="0">
            <a:spAutoFit/>
          </a:bodyPr>
          <a:lstStyle/>
          <a:p>
            <a:r>
              <a:rPr lang="en-US" dirty="0"/>
              <a:t>Dominated by UCN storage </a:t>
            </a:r>
            <a:r>
              <a:rPr lang="en-US" dirty="0" err="1"/>
              <a:t>expts</a:t>
            </a:r>
            <a:endParaRPr lang="en-US" dirty="0"/>
          </a:p>
        </p:txBody>
      </p:sp>
      <p:sp>
        <p:nvSpPr>
          <p:cNvPr id="16" name="Arrow: Down 15">
            <a:extLst>
              <a:ext uri="{FF2B5EF4-FFF2-40B4-BE49-F238E27FC236}">
                <a16:creationId xmlns:a16="http://schemas.microsoft.com/office/drawing/2014/main" id="{315623B8-0A82-B004-C293-155B4BB8B496}"/>
              </a:ext>
            </a:extLst>
          </p:cNvPr>
          <p:cNvSpPr/>
          <p:nvPr/>
        </p:nvSpPr>
        <p:spPr>
          <a:xfrm rot="6731753">
            <a:off x="7572312" y="2859743"/>
            <a:ext cx="275936" cy="21588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A0B842D-EF4D-5235-4ADD-78EE053FF93D}"/>
              </a:ext>
            </a:extLst>
          </p:cNvPr>
          <p:cNvSpPr txBox="1"/>
          <p:nvPr/>
        </p:nvSpPr>
        <p:spPr>
          <a:xfrm>
            <a:off x="8731211" y="4168514"/>
            <a:ext cx="3277116" cy="369332"/>
          </a:xfrm>
          <a:prstGeom prst="rect">
            <a:avLst/>
          </a:prstGeom>
          <a:noFill/>
        </p:spPr>
        <p:txBody>
          <a:bodyPr wrap="none" rtlCol="0">
            <a:spAutoFit/>
          </a:bodyPr>
          <a:lstStyle/>
          <a:p>
            <a:r>
              <a:rPr lang="en-US" dirty="0"/>
              <a:t>Most precise beam lifetime (BL1)</a:t>
            </a:r>
          </a:p>
        </p:txBody>
      </p:sp>
      <p:sp>
        <p:nvSpPr>
          <p:cNvPr id="22" name="TextBox 21">
            <a:extLst>
              <a:ext uri="{FF2B5EF4-FFF2-40B4-BE49-F238E27FC236}">
                <a16:creationId xmlns:a16="http://schemas.microsoft.com/office/drawing/2014/main" id="{9BDF8A2B-2BE4-D44C-AE47-8A3BA53B328F}"/>
              </a:ext>
            </a:extLst>
          </p:cNvPr>
          <p:cNvSpPr txBox="1"/>
          <p:nvPr/>
        </p:nvSpPr>
        <p:spPr>
          <a:xfrm>
            <a:off x="8939932" y="4466688"/>
            <a:ext cx="2209259" cy="369332"/>
          </a:xfrm>
          <a:prstGeom prst="rect">
            <a:avLst/>
          </a:prstGeom>
          <a:noFill/>
        </p:spPr>
        <p:txBody>
          <a:bodyPr wrap="none" rtlCol="0">
            <a:spAutoFit/>
          </a:bodyPr>
          <a:lstStyle/>
          <a:p>
            <a:r>
              <a:rPr lang="en-US" dirty="0"/>
              <a:t>BL2 and BL3 ongoing!</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2723BD0-1F98-90DA-1F8F-08DD1541093B}"/>
                  </a:ext>
                </a:extLst>
              </p:cNvPr>
              <p:cNvSpPr txBox="1"/>
              <p:nvPr/>
            </p:nvSpPr>
            <p:spPr>
              <a:xfrm>
                <a:off x="8611728" y="5284904"/>
                <a:ext cx="3423758" cy="369332"/>
              </a:xfrm>
              <a:prstGeom prst="rect">
                <a:avLst/>
              </a:prstGeom>
              <a:noFill/>
            </p:spPr>
            <p:txBody>
              <a:bodyPr wrap="none" rtlCol="0">
                <a:spAutoFit/>
              </a:bodyPr>
              <a:lstStyle/>
              <a:p>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𝑏𝑒𝑎𝑚</m:t>
                        </m:r>
                      </m:sub>
                    </m:sSub>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𝑈𝐶𝑁</m:t>
                        </m:r>
                      </m:sub>
                    </m:sSub>
                    <m:r>
                      <a:rPr lang="en-US" b="0" i="1" smtClean="0">
                        <a:latin typeface="Cambria Math" panose="02040503050406030204" pitchFamily="18" charset="0"/>
                        <a:ea typeface="Cambria Math" panose="02040503050406030204" pitchFamily="18" charset="0"/>
                      </a:rPr>
                      <m:t>=9.6</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2.1</m:t>
                        </m:r>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 1%</m:t>
                    </m:r>
                  </m:oMath>
                </a14:m>
                <a:r>
                  <a:rPr lang="en-US" dirty="0"/>
                  <a:t> </a:t>
                </a:r>
              </a:p>
            </p:txBody>
          </p:sp>
        </mc:Choice>
        <mc:Fallback xmlns="">
          <p:sp>
            <p:nvSpPr>
              <p:cNvPr id="23" name="TextBox 22">
                <a:extLst>
                  <a:ext uri="{FF2B5EF4-FFF2-40B4-BE49-F238E27FC236}">
                    <a16:creationId xmlns:a16="http://schemas.microsoft.com/office/drawing/2014/main" id="{DFEC5143-B99C-5DC5-7FAC-E3829B318F5A}"/>
                  </a:ext>
                </a:extLst>
              </p:cNvPr>
              <p:cNvSpPr txBox="1">
                <a:spLocks noRot="1" noChangeAspect="1" noMove="1" noResize="1" noEditPoints="1" noAdjustHandles="1" noChangeArrowheads="1" noChangeShapeType="1" noTextEdit="1"/>
              </p:cNvSpPr>
              <p:nvPr/>
            </p:nvSpPr>
            <p:spPr>
              <a:xfrm>
                <a:off x="8611728" y="5284904"/>
                <a:ext cx="3423758" cy="369332"/>
              </a:xfrm>
              <a:prstGeom prst="rect">
                <a:avLst/>
              </a:prstGeom>
              <a:blipFill>
                <a:blip r:embed="rId3"/>
                <a:stretch>
                  <a:fillRect/>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2123B5BD-D0BB-81B4-640F-649696CC5AD0}"/>
              </a:ext>
            </a:extLst>
          </p:cNvPr>
          <p:cNvSpPr txBox="1"/>
          <p:nvPr/>
        </p:nvSpPr>
        <p:spPr>
          <a:xfrm>
            <a:off x="9257770" y="5661708"/>
            <a:ext cx="1830950" cy="369332"/>
          </a:xfrm>
          <a:prstGeom prst="rect">
            <a:avLst/>
          </a:prstGeom>
          <a:noFill/>
        </p:spPr>
        <p:txBody>
          <a:bodyPr wrap="none" rtlCol="0">
            <a:spAutoFit/>
          </a:bodyPr>
          <a:lstStyle/>
          <a:p>
            <a:r>
              <a:rPr lang="en-US" baseline="30000" dirty="0"/>
              <a:t>4</a:t>
            </a:r>
            <a:r>
              <a:rPr lang="en-US" dirty="0"/>
              <a:t>He abundance…</a:t>
            </a:r>
          </a:p>
        </p:txBody>
      </p:sp>
      <p:sp>
        <p:nvSpPr>
          <p:cNvPr id="4" name="TextBox 3">
            <a:extLst>
              <a:ext uri="{FF2B5EF4-FFF2-40B4-BE49-F238E27FC236}">
                <a16:creationId xmlns:a16="http://schemas.microsoft.com/office/drawing/2014/main" id="{F293FCE9-EBD3-F79C-1C96-A4FDFB3BE1D5}"/>
              </a:ext>
            </a:extLst>
          </p:cNvPr>
          <p:cNvSpPr txBox="1"/>
          <p:nvPr/>
        </p:nvSpPr>
        <p:spPr>
          <a:xfrm>
            <a:off x="9005104" y="856527"/>
            <a:ext cx="2011513" cy="369332"/>
          </a:xfrm>
          <a:prstGeom prst="rect">
            <a:avLst/>
          </a:prstGeom>
          <a:noFill/>
        </p:spPr>
        <p:txBody>
          <a:bodyPr wrap="none" rtlCol="0">
            <a:spAutoFit/>
          </a:bodyPr>
          <a:lstStyle/>
          <a:p>
            <a:r>
              <a:rPr lang="en-US" dirty="0"/>
              <a:t>The lifetime puzzle:</a:t>
            </a:r>
          </a:p>
        </p:txBody>
      </p:sp>
      <p:sp>
        <p:nvSpPr>
          <p:cNvPr id="5" name="TextBox 4">
            <a:extLst>
              <a:ext uri="{FF2B5EF4-FFF2-40B4-BE49-F238E27FC236}">
                <a16:creationId xmlns:a16="http://schemas.microsoft.com/office/drawing/2014/main" id="{99B4A3C5-1E4E-A707-800C-5CC040FB8463}"/>
              </a:ext>
            </a:extLst>
          </p:cNvPr>
          <p:cNvSpPr txBox="1"/>
          <p:nvPr/>
        </p:nvSpPr>
        <p:spPr>
          <a:xfrm>
            <a:off x="1261641" y="219919"/>
            <a:ext cx="2524602" cy="369332"/>
          </a:xfrm>
          <a:prstGeom prst="rect">
            <a:avLst/>
          </a:prstGeom>
          <a:noFill/>
        </p:spPr>
        <p:txBody>
          <a:bodyPr wrap="none" rtlCol="0">
            <a:spAutoFit/>
          </a:bodyPr>
          <a:lstStyle/>
          <a:p>
            <a:r>
              <a:rPr lang="en-US" dirty="0"/>
              <a:t>Experimental challenges:</a:t>
            </a:r>
          </a:p>
        </p:txBody>
      </p:sp>
    </p:spTree>
    <p:extLst>
      <p:ext uri="{BB962C8B-B14F-4D97-AF65-F5344CB8AC3E}">
        <p14:creationId xmlns:p14="http://schemas.microsoft.com/office/powerpoint/2010/main" val="2753717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4AAA8-3755-496B-9F3D-5E733EFF89ED}"/>
              </a:ext>
            </a:extLst>
          </p:cNvPr>
          <p:cNvSpPr>
            <a:spLocks noGrp="1"/>
          </p:cNvSpPr>
          <p:nvPr>
            <p:ph type="title"/>
          </p:nvPr>
        </p:nvSpPr>
        <p:spPr>
          <a:xfrm>
            <a:off x="1199593" y="1913655"/>
            <a:ext cx="9753752" cy="2141406"/>
          </a:xfrm>
        </p:spPr>
        <p:txBody>
          <a:bodyPr/>
          <a:lstStyle/>
          <a:p>
            <a:pPr algn="ctr"/>
            <a:r>
              <a:rPr lang="en-US" dirty="0"/>
              <a:t>Why Make High Precision Measurements of Neutron Beta Decay?</a:t>
            </a:r>
          </a:p>
        </p:txBody>
      </p:sp>
    </p:spTree>
    <p:extLst>
      <p:ext uri="{BB962C8B-B14F-4D97-AF65-F5344CB8AC3E}">
        <p14:creationId xmlns:p14="http://schemas.microsoft.com/office/powerpoint/2010/main" val="3763263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CE23F-D565-2A2E-3D76-A01C651713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C806F-10E9-DF05-9777-FFD5507E1D24}"/>
              </a:ext>
            </a:extLst>
          </p:cNvPr>
          <p:cNvSpPr>
            <a:spLocks noGrp="1"/>
          </p:cNvSpPr>
          <p:nvPr>
            <p:ph type="title"/>
          </p:nvPr>
        </p:nvSpPr>
        <p:spPr>
          <a:xfrm>
            <a:off x="2479979" y="1640839"/>
            <a:ext cx="7694168" cy="1325563"/>
          </a:xfrm>
        </p:spPr>
        <p:txBody>
          <a:bodyPr>
            <a:normAutofit/>
          </a:bodyPr>
          <a:lstStyle/>
          <a:p>
            <a:r>
              <a:rPr lang="en-US" dirty="0"/>
              <a:t>Neutron Lifetime Measurements</a:t>
            </a:r>
          </a:p>
        </p:txBody>
      </p:sp>
      <p:sp>
        <p:nvSpPr>
          <p:cNvPr id="4" name="TextBox 3">
            <a:extLst>
              <a:ext uri="{FF2B5EF4-FFF2-40B4-BE49-F238E27FC236}">
                <a16:creationId xmlns:a16="http://schemas.microsoft.com/office/drawing/2014/main" id="{9BE61295-7CB5-3599-25CC-940A91C914CA}"/>
              </a:ext>
            </a:extLst>
          </p:cNvPr>
          <p:cNvSpPr txBox="1"/>
          <p:nvPr/>
        </p:nvSpPr>
        <p:spPr>
          <a:xfrm>
            <a:off x="2962414" y="5150855"/>
            <a:ext cx="5505866" cy="369332"/>
          </a:xfrm>
          <a:prstGeom prst="rect">
            <a:avLst/>
          </a:prstGeom>
          <a:noFill/>
        </p:spPr>
        <p:txBody>
          <a:bodyPr wrap="none" rtlCol="0">
            <a:spAutoFit/>
          </a:bodyPr>
          <a:lstStyle/>
          <a:p>
            <a:r>
              <a:rPr lang="en-US" dirty="0"/>
              <a:t>Special thanks to D. </a:t>
            </a:r>
            <a:r>
              <a:rPr lang="en-US" dirty="0" err="1"/>
              <a:t>Salvat</a:t>
            </a:r>
            <a:r>
              <a:rPr lang="en-US" dirty="0"/>
              <a:t>, C.-Y Liu, F. </a:t>
            </a:r>
            <a:r>
              <a:rPr lang="en-US" dirty="0" err="1"/>
              <a:t>Wietfeldt</a:t>
            </a:r>
            <a:r>
              <a:rPr lang="en-US" dirty="0"/>
              <a:t> for slides</a:t>
            </a:r>
          </a:p>
        </p:txBody>
      </p:sp>
      <p:sp>
        <p:nvSpPr>
          <p:cNvPr id="3" name="TextBox 2">
            <a:extLst>
              <a:ext uri="{FF2B5EF4-FFF2-40B4-BE49-F238E27FC236}">
                <a16:creationId xmlns:a16="http://schemas.microsoft.com/office/drawing/2014/main" id="{D7D62A48-C742-A009-CAB7-28DCA135DEB7}"/>
              </a:ext>
            </a:extLst>
          </p:cNvPr>
          <p:cNvSpPr txBox="1"/>
          <p:nvPr/>
        </p:nvSpPr>
        <p:spPr>
          <a:xfrm>
            <a:off x="3501957" y="2966936"/>
            <a:ext cx="237566" cy="369332"/>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4226546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906E1A-FFC8-4FF6-933D-0EBAEB60F233}"/>
              </a:ext>
            </a:extLst>
          </p:cNvPr>
          <p:cNvPicPr>
            <a:picLocks noChangeAspect="1"/>
          </p:cNvPicPr>
          <p:nvPr/>
        </p:nvPicPr>
        <p:blipFill rotWithShape="1">
          <a:blip r:embed="rId2">
            <a:extLst>
              <a:ext uri="{28A0092B-C50C-407E-A947-70E740481C1C}">
                <a14:useLocalDpi xmlns:a14="http://schemas.microsoft.com/office/drawing/2010/main" val="0"/>
              </a:ext>
            </a:extLst>
          </a:blip>
          <a:srcRect l="7559" t="5658" r="6499" b="10003"/>
          <a:stretch/>
        </p:blipFill>
        <p:spPr>
          <a:xfrm>
            <a:off x="702528" y="438410"/>
            <a:ext cx="8116866" cy="5974915"/>
          </a:xfrm>
          <a:prstGeom prst="rect">
            <a:avLst/>
          </a:prstGeom>
        </p:spPr>
      </p:pic>
      <p:sp>
        <p:nvSpPr>
          <p:cNvPr id="3" name="TextBox 2">
            <a:extLst>
              <a:ext uri="{FF2B5EF4-FFF2-40B4-BE49-F238E27FC236}">
                <a16:creationId xmlns:a16="http://schemas.microsoft.com/office/drawing/2014/main" id="{ED511561-83FB-4B1E-AB86-EC8CDDA7A044}"/>
              </a:ext>
            </a:extLst>
          </p:cNvPr>
          <p:cNvSpPr txBox="1"/>
          <p:nvPr/>
        </p:nvSpPr>
        <p:spPr>
          <a:xfrm>
            <a:off x="6562164" y="6368527"/>
            <a:ext cx="5489644" cy="338554"/>
          </a:xfrm>
          <a:prstGeom prst="rect">
            <a:avLst/>
          </a:prstGeom>
          <a:noFill/>
        </p:spPr>
        <p:txBody>
          <a:bodyPr wrap="none" rtlCol="0">
            <a:spAutoFit/>
          </a:bodyPr>
          <a:lstStyle/>
          <a:p>
            <a:r>
              <a:rPr lang="en-US" sz="1600" dirty="0"/>
              <a:t>From: </a:t>
            </a:r>
            <a:r>
              <a:rPr lang="en-US" sz="1600" dirty="0" err="1"/>
              <a:t>Wietfeldt</a:t>
            </a:r>
            <a:r>
              <a:rPr lang="en-US" sz="1600" dirty="0"/>
              <a:t> and Greene, Rev. Mod. Phys. </a:t>
            </a:r>
            <a:r>
              <a:rPr lang="en-US" sz="1600" b="1" dirty="0"/>
              <a:t>83</a:t>
            </a:r>
            <a:r>
              <a:rPr lang="en-US" sz="1600" dirty="0"/>
              <a:t>, p. 1173 (2011)</a:t>
            </a:r>
          </a:p>
        </p:txBody>
      </p:sp>
      <p:sp>
        <p:nvSpPr>
          <p:cNvPr id="2" name="TextBox 1">
            <a:extLst>
              <a:ext uri="{FF2B5EF4-FFF2-40B4-BE49-F238E27FC236}">
                <a16:creationId xmlns:a16="http://schemas.microsoft.com/office/drawing/2014/main" id="{C5B4D3E0-8C7C-4E3A-A16A-D457C0FD2FE5}"/>
              </a:ext>
            </a:extLst>
          </p:cNvPr>
          <p:cNvSpPr txBox="1"/>
          <p:nvPr/>
        </p:nvSpPr>
        <p:spPr>
          <a:xfrm>
            <a:off x="7178631" y="570155"/>
            <a:ext cx="1747851" cy="369332"/>
          </a:xfrm>
          <a:prstGeom prst="rect">
            <a:avLst/>
          </a:prstGeom>
          <a:noFill/>
        </p:spPr>
        <p:txBody>
          <a:bodyPr wrap="none" rtlCol="0">
            <a:spAutoFit/>
          </a:bodyPr>
          <a:lstStyle/>
          <a:p>
            <a:r>
              <a:rPr lang="en-US" dirty="0"/>
              <a:t>(quite a history!)</a:t>
            </a:r>
          </a:p>
        </p:txBody>
      </p:sp>
      <p:sp>
        <p:nvSpPr>
          <p:cNvPr id="6" name="TextBox 5">
            <a:extLst>
              <a:ext uri="{FF2B5EF4-FFF2-40B4-BE49-F238E27FC236}">
                <a16:creationId xmlns:a16="http://schemas.microsoft.com/office/drawing/2014/main" id="{C66F7468-B45F-4CD8-B927-C5525E3BF12E}"/>
              </a:ext>
            </a:extLst>
          </p:cNvPr>
          <p:cNvSpPr txBox="1"/>
          <p:nvPr/>
        </p:nvSpPr>
        <p:spPr>
          <a:xfrm>
            <a:off x="8750166" y="2713026"/>
            <a:ext cx="3441834" cy="1200329"/>
          </a:xfrm>
          <a:prstGeom prst="rect">
            <a:avLst/>
          </a:prstGeom>
          <a:noFill/>
        </p:spPr>
        <p:txBody>
          <a:bodyPr wrap="square" rtlCol="0">
            <a:spAutoFit/>
          </a:bodyPr>
          <a:lstStyle/>
          <a:p>
            <a:r>
              <a:rPr lang="en-US" dirty="0"/>
              <a:t>Challenging:</a:t>
            </a:r>
          </a:p>
          <a:p>
            <a:pPr marL="285750" indent="-285750">
              <a:buFont typeface="Arial" panose="020B0604020202020204" pitchFamily="34" charset="0"/>
              <a:buChar char="•"/>
            </a:pPr>
            <a:r>
              <a:rPr lang="en-US" dirty="0"/>
              <a:t>Neutral Particle </a:t>
            </a:r>
          </a:p>
          <a:p>
            <a:pPr marL="285750" indent="-285750">
              <a:buFont typeface="Arial" panose="020B0604020202020204" pitchFamily="34" charset="0"/>
              <a:buChar char="•"/>
            </a:pPr>
            <a:r>
              <a:rPr lang="en-US" dirty="0"/>
              <a:t>Absorbed by ~ all materials</a:t>
            </a:r>
          </a:p>
          <a:p>
            <a:pPr marL="285750" indent="-285750">
              <a:buFont typeface="Arial" panose="020B0604020202020204" pitchFamily="34" charset="0"/>
              <a:buChar char="•"/>
            </a:pPr>
            <a:r>
              <a:rPr lang="en-US" dirty="0"/>
              <a:t>Relatively long-lived</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15ED377-B5C9-46FB-9FA2-F6C97A15A0CF}"/>
                  </a:ext>
                </a:extLst>
              </p:cNvPr>
              <p:cNvSpPr txBox="1"/>
              <p:nvPr/>
            </p:nvSpPr>
            <p:spPr>
              <a:xfrm>
                <a:off x="3311911" y="1795347"/>
                <a:ext cx="2314031"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ea typeface="Cambria Math" panose="02040503050406030204" pitchFamily="18" charset="0"/>
                        </a:rPr>
                        <m:t>𝝉</m:t>
                      </m:r>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𝟖𝟕𝟖</m:t>
                      </m:r>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𝟒</m:t>
                      </m:r>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𝟎</m:t>
                      </m:r>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𝟓</m:t>
                      </m:r>
                      <m:r>
                        <a:rPr lang="en-US" sz="2000" b="1" i="1" smtClean="0">
                          <a:latin typeface="Cambria Math" panose="02040503050406030204" pitchFamily="18" charset="0"/>
                          <a:ea typeface="Cambria Math" panose="02040503050406030204" pitchFamily="18" charset="0"/>
                        </a:rPr>
                        <m:t> </m:t>
                      </m:r>
                      <m:r>
                        <a:rPr lang="en-US" sz="2000" b="1" i="1" smtClean="0">
                          <a:latin typeface="Cambria Math" panose="02040503050406030204" pitchFamily="18" charset="0"/>
                          <a:ea typeface="Cambria Math" panose="02040503050406030204" pitchFamily="18" charset="0"/>
                        </a:rPr>
                        <m:t>𝒔</m:t>
                      </m:r>
                    </m:oMath>
                  </m:oMathPara>
                </a14:m>
                <a:endParaRPr lang="en-US" sz="2000" b="1" dirty="0"/>
              </a:p>
              <a:p>
                <a:pPr algn="ctr"/>
                <a:r>
                  <a:rPr lang="en-US" sz="2000" b="1" dirty="0"/>
                  <a:t>      </a:t>
                </a:r>
                <a:r>
                  <a:rPr lang="en-US" sz="2000" dirty="0"/>
                  <a:t>(PDG 2024)</a:t>
                </a:r>
              </a:p>
            </p:txBody>
          </p:sp>
        </mc:Choice>
        <mc:Fallback xmlns="">
          <p:sp>
            <p:nvSpPr>
              <p:cNvPr id="7" name="TextBox 6">
                <a:extLst>
                  <a:ext uri="{FF2B5EF4-FFF2-40B4-BE49-F238E27FC236}">
                    <a16:creationId xmlns:a16="http://schemas.microsoft.com/office/drawing/2014/main" id="{315ED377-B5C9-46FB-9FA2-F6C97A15A0CF}"/>
                  </a:ext>
                </a:extLst>
              </p:cNvPr>
              <p:cNvSpPr txBox="1">
                <a:spLocks noRot="1" noChangeAspect="1" noMove="1" noResize="1" noEditPoints="1" noAdjustHandles="1" noChangeArrowheads="1" noChangeShapeType="1" noTextEdit="1"/>
              </p:cNvSpPr>
              <p:nvPr/>
            </p:nvSpPr>
            <p:spPr>
              <a:xfrm>
                <a:off x="3311911" y="1795347"/>
                <a:ext cx="2314031" cy="707886"/>
              </a:xfrm>
              <a:prstGeom prst="rect">
                <a:avLst/>
              </a:prstGeom>
              <a:blipFill>
                <a:blip r:embed="rId3"/>
                <a:stretch>
                  <a:fillRect b="-1465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5E7F5DED-D366-FC15-5CDF-FD24F42EFC22}"/>
              </a:ext>
            </a:extLst>
          </p:cNvPr>
          <p:cNvSpPr txBox="1"/>
          <p:nvPr/>
        </p:nvSpPr>
        <p:spPr>
          <a:xfrm>
            <a:off x="9003323" y="4642338"/>
            <a:ext cx="2460610" cy="369332"/>
          </a:xfrm>
          <a:prstGeom prst="rect">
            <a:avLst/>
          </a:prstGeom>
          <a:noFill/>
        </p:spPr>
        <p:txBody>
          <a:bodyPr wrap="none" rtlCol="0">
            <a:spAutoFit/>
          </a:bodyPr>
          <a:lstStyle/>
          <a:p>
            <a:r>
              <a:rPr lang="en-US" dirty="0"/>
              <a:t>All beams before 1980…</a:t>
            </a:r>
          </a:p>
        </p:txBody>
      </p:sp>
    </p:spTree>
    <p:extLst>
      <p:ext uri="{BB962C8B-B14F-4D97-AF65-F5344CB8AC3E}">
        <p14:creationId xmlns:p14="http://schemas.microsoft.com/office/powerpoint/2010/main" val="3893354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095A2-018C-7B43-66B2-F719D1459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CA1BAF-2D06-2166-595A-97FB63332A53}"/>
              </a:ext>
            </a:extLst>
          </p:cNvPr>
          <p:cNvSpPr>
            <a:spLocks noGrp="1"/>
          </p:cNvSpPr>
          <p:nvPr>
            <p:ph type="title"/>
          </p:nvPr>
        </p:nvSpPr>
        <p:spPr>
          <a:xfrm>
            <a:off x="2479979" y="1640839"/>
            <a:ext cx="7694168" cy="1325563"/>
          </a:xfrm>
        </p:spPr>
        <p:txBody>
          <a:bodyPr>
            <a:normAutofit/>
          </a:bodyPr>
          <a:lstStyle/>
          <a:p>
            <a:r>
              <a:rPr lang="en-US" dirty="0"/>
              <a:t>Beams I</a:t>
            </a:r>
          </a:p>
        </p:txBody>
      </p:sp>
      <p:sp>
        <p:nvSpPr>
          <p:cNvPr id="4" name="TextBox 3">
            <a:extLst>
              <a:ext uri="{FF2B5EF4-FFF2-40B4-BE49-F238E27FC236}">
                <a16:creationId xmlns:a16="http://schemas.microsoft.com/office/drawing/2014/main" id="{CF2597F5-3DB3-150D-C24B-C8DD09777CE9}"/>
              </a:ext>
            </a:extLst>
          </p:cNvPr>
          <p:cNvSpPr txBox="1"/>
          <p:nvPr/>
        </p:nvSpPr>
        <p:spPr>
          <a:xfrm>
            <a:off x="2962414" y="5150855"/>
            <a:ext cx="5505866" cy="369332"/>
          </a:xfrm>
          <a:prstGeom prst="rect">
            <a:avLst/>
          </a:prstGeom>
          <a:noFill/>
        </p:spPr>
        <p:txBody>
          <a:bodyPr wrap="none" rtlCol="0">
            <a:spAutoFit/>
          </a:bodyPr>
          <a:lstStyle/>
          <a:p>
            <a:r>
              <a:rPr lang="en-US" dirty="0"/>
              <a:t>Special thanks to D. </a:t>
            </a:r>
            <a:r>
              <a:rPr lang="en-US" dirty="0" err="1"/>
              <a:t>Salvat</a:t>
            </a:r>
            <a:r>
              <a:rPr lang="en-US" dirty="0"/>
              <a:t>, C.-Y Liu, F. </a:t>
            </a:r>
            <a:r>
              <a:rPr lang="en-US" dirty="0" err="1"/>
              <a:t>Wietfeldt</a:t>
            </a:r>
            <a:r>
              <a:rPr lang="en-US" dirty="0"/>
              <a:t> for slides</a:t>
            </a:r>
          </a:p>
        </p:txBody>
      </p:sp>
      <p:sp>
        <p:nvSpPr>
          <p:cNvPr id="3" name="TextBox 2">
            <a:extLst>
              <a:ext uri="{FF2B5EF4-FFF2-40B4-BE49-F238E27FC236}">
                <a16:creationId xmlns:a16="http://schemas.microsoft.com/office/drawing/2014/main" id="{135B1740-5E94-137A-EA99-80A976A9F19D}"/>
              </a:ext>
            </a:extLst>
          </p:cNvPr>
          <p:cNvSpPr txBox="1"/>
          <p:nvPr/>
        </p:nvSpPr>
        <p:spPr>
          <a:xfrm>
            <a:off x="3501957" y="2966936"/>
            <a:ext cx="237566" cy="369332"/>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1844009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906E1A-FFC8-4FF6-933D-0EBAEB60F233}"/>
              </a:ext>
            </a:extLst>
          </p:cNvPr>
          <p:cNvPicPr>
            <a:picLocks noChangeAspect="1"/>
          </p:cNvPicPr>
          <p:nvPr/>
        </p:nvPicPr>
        <p:blipFill rotWithShape="1">
          <a:blip r:embed="rId2">
            <a:extLst>
              <a:ext uri="{28A0092B-C50C-407E-A947-70E740481C1C}">
                <a14:useLocalDpi xmlns:a14="http://schemas.microsoft.com/office/drawing/2010/main" val="0"/>
              </a:ext>
            </a:extLst>
          </a:blip>
          <a:srcRect l="7559" t="5658" r="6499" b="10003"/>
          <a:stretch/>
        </p:blipFill>
        <p:spPr>
          <a:xfrm>
            <a:off x="1828801" y="438410"/>
            <a:ext cx="8116866" cy="5974915"/>
          </a:xfrm>
          <a:prstGeom prst="rect">
            <a:avLst/>
          </a:prstGeom>
        </p:spPr>
      </p:pic>
      <p:sp>
        <p:nvSpPr>
          <p:cNvPr id="2" name="Arrow: Up 1">
            <a:extLst>
              <a:ext uri="{FF2B5EF4-FFF2-40B4-BE49-F238E27FC236}">
                <a16:creationId xmlns:a16="http://schemas.microsoft.com/office/drawing/2014/main" id="{88F8EB6B-D8A0-4D78-B739-CCD3B00308D8}"/>
              </a:ext>
            </a:extLst>
          </p:cNvPr>
          <p:cNvSpPr/>
          <p:nvPr/>
        </p:nvSpPr>
        <p:spPr>
          <a:xfrm>
            <a:off x="2678654" y="4840942"/>
            <a:ext cx="398033" cy="1280159"/>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9AB720E-1AEF-41EE-9497-4A48661D5BE4}"/>
              </a:ext>
            </a:extLst>
          </p:cNvPr>
          <p:cNvSpPr txBox="1"/>
          <p:nvPr/>
        </p:nvSpPr>
        <p:spPr>
          <a:xfrm>
            <a:off x="6562164" y="6368527"/>
            <a:ext cx="5489644" cy="338554"/>
          </a:xfrm>
          <a:prstGeom prst="rect">
            <a:avLst/>
          </a:prstGeom>
          <a:noFill/>
        </p:spPr>
        <p:txBody>
          <a:bodyPr wrap="none" rtlCol="0">
            <a:spAutoFit/>
          </a:bodyPr>
          <a:lstStyle/>
          <a:p>
            <a:r>
              <a:rPr lang="en-US" sz="1600" dirty="0"/>
              <a:t>From: </a:t>
            </a:r>
            <a:r>
              <a:rPr lang="en-US" sz="1600" dirty="0" err="1"/>
              <a:t>Wietfeldt</a:t>
            </a:r>
            <a:r>
              <a:rPr lang="en-US" sz="1600" dirty="0"/>
              <a:t> and Greene, Rev. Mod. Phys. </a:t>
            </a:r>
            <a:r>
              <a:rPr lang="en-US" sz="1600" b="1" dirty="0"/>
              <a:t>83</a:t>
            </a:r>
            <a:r>
              <a:rPr lang="en-US" sz="1600" dirty="0"/>
              <a:t>, p. 1173 (2011)</a:t>
            </a:r>
          </a:p>
        </p:txBody>
      </p:sp>
      <p:sp>
        <p:nvSpPr>
          <p:cNvPr id="3" name="TextBox 2">
            <a:extLst>
              <a:ext uri="{FF2B5EF4-FFF2-40B4-BE49-F238E27FC236}">
                <a16:creationId xmlns:a16="http://schemas.microsoft.com/office/drawing/2014/main" id="{571C6E79-F599-462A-BE08-00E3B9651BB5}"/>
              </a:ext>
            </a:extLst>
          </p:cNvPr>
          <p:cNvSpPr txBox="1"/>
          <p:nvPr/>
        </p:nvSpPr>
        <p:spPr>
          <a:xfrm>
            <a:off x="1613647" y="6131859"/>
            <a:ext cx="3442417" cy="923330"/>
          </a:xfrm>
          <a:prstGeom prst="rect">
            <a:avLst/>
          </a:prstGeom>
          <a:noFill/>
        </p:spPr>
        <p:txBody>
          <a:bodyPr wrap="none" rtlCol="0">
            <a:spAutoFit/>
          </a:bodyPr>
          <a:lstStyle/>
          <a:p>
            <a:r>
              <a:rPr lang="en-US" dirty="0">
                <a:solidFill>
                  <a:srgbClr val="00B050"/>
                </a:solidFill>
              </a:rPr>
              <a:t>First beam measurement</a:t>
            </a:r>
          </a:p>
          <a:p>
            <a:r>
              <a:rPr lang="en-US" dirty="0">
                <a:solidFill>
                  <a:srgbClr val="00B050"/>
                </a:solidFill>
              </a:rPr>
              <a:t>(Robson, Phys. Rev.  </a:t>
            </a:r>
            <a:r>
              <a:rPr lang="en-US" b="1" dirty="0">
                <a:solidFill>
                  <a:srgbClr val="00B050"/>
                </a:solidFill>
              </a:rPr>
              <a:t>83</a:t>
            </a:r>
            <a:r>
              <a:rPr lang="en-US" dirty="0">
                <a:solidFill>
                  <a:srgbClr val="00B050"/>
                </a:solidFill>
              </a:rPr>
              <a:t>, 349 (1951)</a:t>
            </a:r>
          </a:p>
          <a:p>
            <a:endParaRPr lang="en-US" dirty="0">
              <a:solidFill>
                <a:srgbClr val="00B050"/>
              </a:solidFill>
            </a:endParaRPr>
          </a:p>
        </p:txBody>
      </p:sp>
    </p:spTree>
    <p:extLst>
      <p:ext uri="{BB962C8B-B14F-4D97-AF65-F5344CB8AC3E}">
        <p14:creationId xmlns:p14="http://schemas.microsoft.com/office/powerpoint/2010/main" val="2245681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66570" y="176529"/>
            <a:ext cx="8774430" cy="513080"/>
          </a:xfrm>
          <a:prstGeom prst="rect">
            <a:avLst/>
          </a:prstGeom>
        </p:spPr>
        <p:txBody>
          <a:bodyPr vert="horz" wrap="square" lIns="0" tIns="12700" rIns="0" bIns="0" rtlCol="0" anchor="ctr">
            <a:spAutoFit/>
          </a:bodyPr>
          <a:lstStyle/>
          <a:p>
            <a:pPr marL="12700">
              <a:lnSpc>
                <a:spcPct val="100000"/>
              </a:lnSpc>
              <a:spcBef>
                <a:spcPts val="100"/>
              </a:spcBef>
            </a:pPr>
            <a:r>
              <a:rPr sz="3200" dirty="0">
                <a:latin typeface="Arial"/>
                <a:cs typeface="Arial"/>
              </a:rPr>
              <a:t>Lifetime</a:t>
            </a:r>
            <a:r>
              <a:rPr sz="3200" spc="-5" dirty="0">
                <a:latin typeface="Arial"/>
                <a:cs typeface="Arial"/>
              </a:rPr>
              <a:t> </a:t>
            </a:r>
            <a:r>
              <a:rPr sz="3200" dirty="0">
                <a:latin typeface="Arial"/>
                <a:cs typeface="Arial"/>
              </a:rPr>
              <a:t>measurements</a:t>
            </a:r>
            <a:r>
              <a:rPr sz="3200" spc="-5" dirty="0">
                <a:latin typeface="Arial"/>
                <a:cs typeface="Arial"/>
              </a:rPr>
              <a:t> </a:t>
            </a:r>
            <a:r>
              <a:rPr sz="3200" dirty="0">
                <a:latin typeface="Arial"/>
                <a:cs typeface="Arial"/>
              </a:rPr>
              <a:t>with</a:t>
            </a:r>
            <a:r>
              <a:rPr sz="3200" spc="-5" dirty="0">
                <a:latin typeface="Arial"/>
                <a:cs typeface="Arial"/>
              </a:rPr>
              <a:t> </a:t>
            </a:r>
            <a:r>
              <a:rPr sz="3200" dirty="0">
                <a:latin typeface="Arial"/>
                <a:cs typeface="Arial"/>
              </a:rPr>
              <a:t>cold</a:t>
            </a:r>
            <a:r>
              <a:rPr sz="3200" spc="-10" dirty="0">
                <a:latin typeface="Arial"/>
                <a:cs typeface="Arial"/>
              </a:rPr>
              <a:t> </a:t>
            </a:r>
            <a:r>
              <a:rPr sz="3200" dirty="0">
                <a:latin typeface="Arial"/>
                <a:cs typeface="Arial"/>
              </a:rPr>
              <a:t>neutron </a:t>
            </a:r>
            <a:r>
              <a:rPr sz="3200" spc="-10" dirty="0">
                <a:latin typeface="Arial"/>
                <a:cs typeface="Arial"/>
              </a:rPr>
              <a:t>beams</a:t>
            </a:r>
            <a:endParaRPr sz="3200">
              <a:latin typeface="Arial"/>
              <a:cs typeface="Arial"/>
            </a:endParaRPr>
          </a:p>
        </p:txBody>
      </p:sp>
      <p:sp>
        <p:nvSpPr>
          <p:cNvPr id="3" name="object 3"/>
          <p:cNvSpPr txBox="1"/>
          <p:nvPr/>
        </p:nvSpPr>
        <p:spPr>
          <a:xfrm>
            <a:off x="1882140" y="665480"/>
            <a:ext cx="8230870" cy="593881"/>
          </a:xfrm>
          <a:prstGeom prst="rect">
            <a:avLst/>
          </a:prstGeom>
        </p:spPr>
        <p:txBody>
          <a:bodyPr vert="horz" wrap="square" lIns="0" tIns="67310" rIns="0" bIns="0" rtlCol="0">
            <a:spAutoFit/>
          </a:bodyPr>
          <a:lstStyle/>
          <a:p>
            <a:pPr marL="156210">
              <a:spcBef>
                <a:spcPts val="530"/>
              </a:spcBef>
            </a:pPr>
            <a:r>
              <a:rPr sz="2400" dirty="0">
                <a:latin typeface="Arial"/>
                <a:cs typeface="Arial"/>
              </a:rPr>
              <a:t>State</a:t>
            </a:r>
            <a:r>
              <a:rPr sz="2400" spc="-20" dirty="0">
                <a:latin typeface="Arial"/>
                <a:cs typeface="Arial"/>
              </a:rPr>
              <a:t> </a:t>
            </a:r>
            <a:r>
              <a:rPr sz="2400" dirty="0">
                <a:latin typeface="Arial"/>
                <a:cs typeface="Arial"/>
              </a:rPr>
              <a:t>of</a:t>
            </a:r>
            <a:r>
              <a:rPr sz="2400" spc="-5" dirty="0">
                <a:latin typeface="Arial"/>
                <a:cs typeface="Arial"/>
              </a:rPr>
              <a:t> </a:t>
            </a:r>
            <a:r>
              <a:rPr sz="2400" dirty="0">
                <a:latin typeface="Arial"/>
                <a:cs typeface="Arial"/>
              </a:rPr>
              <a:t>the</a:t>
            </a:r>
            <a:r>
              <a:rPr sz="2400" spc="-15" dirty="0">
                <a:latin typeface="Arial"/>
                <a:cs typeface="Arial"/>
              </a:rPr>
              <a:t> </a:t>
            </a:r>
            <a:r>
              <a:rPr sz="2400" dirty="0">
                <a:latin typeface="Arial"/>
                <a:cs typeface="Arial"/>
              </a:rPr>
              <a:t>art</a:t>
            </a:r>
            <a:r>
              <a:rPr sz="2400" spc="-15" dirty="0">
                <a:latin typeface="Arial"/>
                <a:cs typeface="Arial"/>
              </a:rPr>
              <a:t> </a:t>
            </a:r>
            <a:r>
              <a:rPr sz="2400" dirty="0">
                <a:latin typeface="Arial"/>
                <a:cs typeface="Arial"/>
              </a:rPr>
              <a:t>as</a:t>
            </a:r>
            <a:r>
              <a:rPr sz="2400" spc="-5" dirty="0">
                <a:latin typeface="Arial"/>
                <a:cs typeface="Arial"/>
              </a:rPr>
              <a:t> </a:t>
            </a:r>
            <a:r>
              <a:rPr sz="2400" dirty="0">
                <a:latin typeface="Arial"/>
                <a:cs typeface="Arial"/>
              </a:rPr>
              <a:t>of</a:t>
            </a:r>
            <a:r>
              <a:rPr sz="2400" spc="-5" dirty="0">
                <a:latin typeface="Arial"/>
                <a:cs typeface="Arial"/>
              </a:rPr>
              <a:t> </a:t>
            </a:r>
            <a:r>
              <a:rPr sz="2400" spc="-20" dirty="0">
                <a:latin typeface="Arial"/>
                <a:cs typeface="Arial"/>
              </a:rPr>
              <a:t>2005…</a:t>
            </a:r>
            <a:endParaRPr sz="2400" dirty="0">
              <a:latin typeface="Arial"/>
              <a:cs typeface="Arial"/>
            </a:endParaRPr>
          </a:p>
          <a:p>
            <a:pPr marR="1286510" algn="r">
              <a:lnSpc>
                <a:spcPts val="935"/>
              </a:lnSpc>
            </a:pPr>
            <a:endParaRPr sz="2400" dirty="0">
              <a:latin typeface="Arial"/>
              <a:cs typeface="Arial"/>
            </a:endParaRPr>
          </a:p>
        </p:txBody>
      </p:sp>
      <p:grpSp>
        <p:nvGrpSpPr>
          <p:cNvPr id="10" name="object 10"/>
          <p:cNvGrpSpPr/>
          <p:nvPr/>
        </p:nvGrpSpPr>
        <p:grpSpPr>
          <a:xfrm>
            <a:off x="3048000" y="2588260"/>
            <a:ext cx="6189980" cy="1615440"/>
            <a:chOff x="1524000" y="2588260"/>
            <a:chExt cx="6189980" cy="1615440"/>
          </a:xfrm>
        </p:grpSpPr>
        <p:sp>
          <p:nvSpPr>
            <p:cNvPr id="11" name="object 11"/>
            <p:cNvSpPr/>
            <p:nvPr/>
          </p:nvSpPr>
          <p:spPr>
            <a:xfrm>
              <a:off x="2449830" y="2588260"/>
              <a:ext cx="1697989" cy="186690"/>
            </a:xfrm>
            <a:custGeom>
              <a:avLst/>
              <a:gdLst/>
              <a:ahLst/>
              <a:cxnLst/>
              <a:rect l="l" t="t" r="r" b="b"/>
              <a:pathLst>
                <a:path w="1697989" h="186689">
                  <a:moveTo>
                    <a:pt x="1666240" y="0"/>
                  </a:moveTo>
                  <a:lnTo>
                    <a:pt x="30480" y="0"/>
                  </a:lnTo>
                  <a:lnTo>
                    <a:pt x="19288" y="2619"/>
                  </a:lnTo>
                  <a:lnTo>
                    <a:pt x="9525" y="9525"/>
                  </a:lnTo>
                  <a:lnTo>
                    <a:pt x="2619" y="19288"/>
                  </a:lnTo>
                  <a:lnTo>
                    <a:pt x="0" y="30479"/>
                  </a:lnTo>
                  <a:lnTo>
                    <a:pt x="0" y="154939"/>
                  </a:lnTo>
                  <a:lnTo>
                    <a:pt x="2619" y="166330"/>
                  </a:lnTo>
                  <a:lnTo>
                    <a:pt x="9525" y="176530"/>
                  </a:lnTo>
                  <a:lnTo>
                    <a:pt x="19288" y="183872"/>
                  </a:lnTo>
                  <a:lnTo>
                    <a:pt x="30480" y="186689"/>
                  </a:lnTo>
                  <a:lnTo>
                    <a:pt x="1666240" y="186689"/>
                  </a:lnTo>
                  <a:lnTo>
                    <a:pt x="1678166" y="183872"/>
                  </a:lnTo>
                  <a:lnTo>
                    <a:pt x="1688306" y="176530"/>
                  </a:lnTo>
                  <a:lnTo>
                    <a:pt x="1695350" y="166330"/>
                  </a:lnTo>
                  <a:lnTo>
                    <a:pt x="1697990" y="154939"/>
                  </a:lnTo>
                  <a:lnTo>
                    <a:pt x="1697990" y="30479"/>
                  </a:lnTo>
                  <a:lnTo>
                    <a:pt x="1695350" y="19288"/>
                  </a:lnTo>
                  <a:lnTo>
                    <a:pt x="1688306" y="9525"/>
                  </a:lnTo>
                  <a:lnTo>
                    <a:pt x="1678166" y="2619"/>
                  </a:lnTo>
                  <a:lnTo>
                    <a:pt x="1666240" y="0"/>
                  </a:lnTo>
                  <a:close/>
                </a:path>
              </a:pathLst>
            </a:custGeom>
            <a:solidFill>
              <a:srgbClr val="719ECE"/>
            </a:solidFill>
          </p:spPr>
          <p:txBody>
            <a:bodyPr wrap="square" lIns="0" tIns="0" rIns="0" bIns="0" rtlCol="0"/>
            <a:lstStyle/>
            <a:p>
              <a:endParaRPr/>
            </a:p>
          </p:txBody>
        </p:sp>
        <p:sp>
          <p:nvSpPr>
            <p:cNvPr id="12" name="object 12"/>
            <p:cNvSpPr/>
            <p:nvPr/>
          </p:nvSpPr>
          <p:spPr>
            <a:xfrm>
              <a:off x="2449830" y="2588260"/>
              <a:ext cx="1697989" cy="186690"/>
            </a:xfrm>
            <a:custGeom>
              <a:avLst/>
              <a:gdLst/>
              <a:ahLst/>
              <a:cxnLst/>
              <a:rect l="l" t="t" r="r" b="b"/>
              <a:pathLst>
                <a:path w="1697989" h="186689">
                  <a:moveTo>
                    <a:pt x="30480" y="0"/>
                  </a:moveTo>
                  <a:lnTo>
                    <a:pt x="19288" y="2619"/>
                  </a:lnTo>
                  <a:lnTo>
                    <a:pt x="9525" y="9525"/>
                  </a:lnTo>
                  <a:lnTo>
                    <a:pt x="2619" y="19288"/>
                  </a:lnTo>
                  <a:lnTo>
                    <a:pt x="0" y="30479"/>
                  </a:lnTo>
                  <a:lnTo>
                    <a:pt x="0" y="154939"/>
                  </a:lnTo>
                  <a:lnTo>
                    <a:pt x="2619" y="166330"/>
                  </a:lnTo>
                  <a:lnTo>
                    <a:pt x="9525" y="176530"/>
                  </a:lnTo>
                  <a:lnTo>
                    <a:pt x="19288" y="183872"/>
                  </a:lnTo>
                  <a:lnTo>
                    <a:pt x="30480" y="186689"/>
                  </a:lnTo>
                  <a:lnTo>
                    <a:pt x="1666240" y="186689"/>
                  </a:lnTo>
                  <a:lnTo>
                    <a:pt x="1678166" y="183872"/>
                  </a:lnTo>
                  <a:lnTo>
                    <a:pt x="1688306" y="176529"/>
                  </a:lnTo>
                  <a:lnTo>
                    <a:pt x="1695350" y="166330"/>
                  </a:lnTo>
                  <a:lnTo>
                    <a:pt x="1697990" y="154939"/>
                  </a:lnTo>
                  <a:lnTo>
                    <a:pt x="1697990" y="30479"/>
                  </a:lnTo>
                  <a:lnTo>
                    <a:pt x="1695350" y="19288"/>
                  </a:lnTo>
                  <a:lnTo>
                    <a:pt x="1688306" y="9525"/>
                  </a:lnTo>
                  <a:lnTo>
                    <a:pt x="1678166" y="2619"/>
                  </a:lnTo>
                  <a:lnTo>
                    <a:pt x="1666240" y="0"/>
                  </a:lnTo>
                  <a:lnTo>
                    <a:pt x="30480" y="0"/>
                  </a:lnTo>
                  <a:close/>
                </a:path>
              </a:pathLst>
            </a:custGeom>
            <a:ln w="3175">
              <a:solidFill>
                <a:srgbClr val="3364A3"/>
              </a:solidFill>
            </a:ln>
          </p:spPr>
          <p:txBody>
            <a:bodyPr wrap="square" lIns="0" tIns="0" rIns="0" bIns="0" rtlCol="0"/>
            <a:lstStyle/>
            <a:p>
              <a:endParaRPr/>
            </a:p>
          </p:txBody>
        </p:sp>
        <p:sp>
          <p:nvSpPr>
            <p:cNvPr id="13" name="object 13"/>
            <p:cNvSpPr/>
            <p:nvPr/>
          </p:nvSpPr>
          <p:spPr>
            <a:xfrm>
              <a:off x="2449830" y="2774950"/>
              <a:ext cx="0" cy="1337310"/>
            </a:xfrm>
            <a:custGeom>
              <a:avLst/>
              <a:gdLst/>
              <a:ahLst/>
              <a:cxnLst/>
              <a:rect l="l" t="t" r="r" b="b"/>
              <a:pathLst>
                <a:path h="1337310">
                  <a:moveTo>
                    <a:pt x="0" y="0"/>
                  </a:moveTo>
                  <a:lnTo>
                    <a:pt x="0" y="35560"/>
                  </a:lnTo>
                </a:path>
                <a:path h="1337310">
                  <a:moveTo>
                    <a:pt x="0" y="72389"/>
                  </a:moveTo>
                  <a:lnTo>
                    <a:pt x="0" y="107950"/>
                  </a:lnTo>
                </a:path>
                <a:path h="1337310">
                  <a:moveTo>
                    <a:pt x="0" y="144779"/>
                  </a:moveTo>
                  <a:lnTo>
                    <a:pt x="0" y="180339"/>
                  </a:lnTo>
                </a:path>
                <a:path h="1337310">
                  <a:moveTo>
                    <a:pt x="0" y="217170"/>
                  </a:moveTo>
                  <a:lnTo>
                    <a:pt x="0" y="252729"/>
                  </a:lnTo>
                </a:path>
                <a:path h="1337310">
                  <a:moveTo>
                    <a:pt x="0" y="289560"/>
                  </a:moveTo>
                  <a:lnTo>
                    <a:pt x="0" y="325120"/>
                  </a:lnTo>
                </a:path>
                <a:path h="1337310">
                  <a:moveTo>
                    <a:pt x="0" y="361950"/>
                  </a:moveTo>
                  <a:lnTo>
                    <a:pt x="0" y="397510"/>
                  </a:lnTo>
                </a:path>
                <a:path h="1337310">
                  <a:moveTo>
                    <a:pt x="0" y="434339"/>
                  </a:moveTo>
                  <a:lnTo>
                    <a:pt x="0" y="469900"/>
                  </a:lnTo>
                </a:path>
                <a:path h="1337310">
                  <a:moveTo>
                    <a:pt x="0" y="505460"/>
                  </a:moveTo>
                  <a:lnTo>
                    <a:pt x="0" y="542289"/>
                  </a:lnTo>
                </a:path>
                <a:path h="1337310">
                  <a:moveTo>
                    <a:pt x="0" y="577850"/>
                  </a:moveTo>
                  <a:lnTo>
                    <a:pt x="0" y="614679"/>
                  </a:lnTo>
                </a:path>
                <a:path h="1337310">
                  <a:moveTo>
                    <a:pt x="0" y="650239"/>
                  </a:moveTo>
                  <a:lnTo>
                    <a:pt x="0" y="687070"/>
                  </a:lnTo>
                </a:path>
                <a:path h="1337310">
                  <a:moveTo>
                    <a:pt x="0" y="722629"/>
                  </a:moveTo>
                  <a:lnTo>
                    <a:pt x="0" y="759460"/>
                  </a:lnTo>
                </a:path>
                <a:path h="1337310">
                  <a:moveTo>
                    <a:pt x="0" y="795020"/>
                  </a:moveTo>
                  <a:lnTo>
                    <a:pt x="0" y="831850"/>
                  </a:lnTo>
                </a:path>
                <a:path h="1337310">
                  <a:moveTo>
                    <a:pt x="0" y="867410"/>
                  </a:moveTo>
                  <a:lnTo>
                    <a:pt x="0" y="904239"/>
                  </a:lnTo>
                </a:path>
                <a:path h="1337310">
                  <a:moveTo>
                    <a:pt x="0" y="939800"/>
                  </a:moveTo>
                  <a:lnTo>
                    <a:pt x="0" y="976630"/>
                  </a:lnTo>
                </a:path>
                <a:path h="1337310">
                  <a:moveTo>
                    <a:pt x="0" y="1012189"/>
                  </a:moveTo>
                  <a:lnTo>
                    <a:pt x="0" y="1049020"/>
                  </a:lnTo>
                </a:path>
                <a:path h="1337310">
                  <a:moveTo>
                    <a:pt x="0" y="1084580"/>
                  </a:moveTo>
                  <a:lnTo>
                    <a:pt x="0" y="1121410"/>
                  </a:lnTo>
                </a:path>
                <a:path h="1337310">
                  <a:moveTo>
                    <a:pt x="0" y="1156970"/>
                  </a:moveTo>
                  <a:lnTo>
                    <a:pt x="0" y="1193800"/>
                  </a:lnTo>
                </a:path>
                <a:path h="1337310">
                  <a:moveTo>
                    <a:pt x="0" y="1229360"/>
                  </a:moveTo>
                  <a:lnTo>
                    <a:pt x="0" y="1264920"/>
                  </a:lnTo>
                </a:path>
                <a:path h="1337310">
                  <a:moveTo>
                    <a:pt x="0" y="1301750"/>
                  </a:moveTo>
                  <a:lnTo>
                    <a:pt x="0" y="1337310"/>
                  </a:lnTo>
                </a:path>
              </a:pathLst>
            </a:custGeom>
            <a:ln w="18329">
              <a:solidFill>
                <a:srgbClr val="000000"/>
              </a:solidFill>
            </a:ln>
          </p:spPr>
          <p:txBody>
            <a:bodyPr wrap="square" lIns="0" tIns="0" rIns="0" bIns="0" rtlCol="0"/>
            <a:lstStyle/>
            <a:p>
              <a:endParaRPr/>
            </a:p>
          </p:txBody>
        </p:sp>
        <p:sp>
          <p:nvSpPr>
            <p:cNvPr id="14" name="object 14"/>
            <p:cNvSpPr/>
            <p:nvPr/>
          </p:nvSpPr>
          <p:spPr>
            <a:xfrm>
              <a:off x="1524000" y="3167380"/>
              <a:ext cx="4978400" cy="341630"/>
            </a:xfrm>
            <a:custGeom>
              <a:avLst/>
              <a:gdLst/>
              <a:ahLst/>
              <a:cxnLst/>
              <a:rect l="l" t="t" r="r" b="b"/>
              <a:pathLst>
                <a:path w="4978400" h="341629">
                  <a:moveTo>
                    <a:pt x="4973320" y="0"/>
                  </a:moveTo>
                  <a:lnTo>
                    <a:pt x="0" y="0"/>
                  </a:lnTo>
                  <a:lnTo>
                    <a:pt x="5080" y="341630"/>
                  </a:lnTo>
                  <a:lnTo>
                    <a:pt x="2491740" y="341630"/>
                  </a:lnTo>
                  <a:lnTo>
                    <a:pt x="4978400" y="341630"/>
                  </a:lnTo>
                  <a:lnTo>
                    <a:pt x="4973320" y="0"/>
                  </a:lnTo>
                  <a:close/>
                </a:path>
              </a:pathLst>
            </a:custGeom>
            <a:solidFill>
              <a:srgbClr val="336633"/>
            </a:solidFill>
          </p:spPr>
          <p:txBody>
            <a:bodyPr wrap="square" lIns="0" tIns="0" rIns="0" bIns="0" rtlCol="0"/>
            <a:lstStyle/>
            <a:p>
              <a:endParaRPr/>
            </a:p>
          </p:txBody>
        </p:sp>
        <p:sp>
          <p:nvSpPr>
            <p:cNvPr id="15" name="object 15"/>
            <p:cNvSpPr/>
            <p:nvPr/>
          </p:nvSpPr>
          <p:spPr>
            <a:xfrm>
              <a:off x="1524000" y="3167380"/>
              <a:ext cx="4978400" cy="341630"/>
            </a:xfrm>
            <a:custGeom>
              <a:avLst/>
              <a:gdLst/>
              <a:ahLst/>
              <a:cxnLst/>
              <a:rect l="l" t="t" r="r" b="b"/>
              <a:pathLst>
                <a:path w="4978400" h="341629">
                  <a:moveTo>
                    <a:pt x="2491740" y="341630"/>
                  </a:moveTo>
                  <a:lnTo>
                    <a:pt x="5080" y="341630"/>
                  </a:lnTo>
                  <a:lnTo>
                    <a:pt x="0" y="0"/>
                  </a:lnTo>
                  <a:lnTo>
                    <a:pt x="4973320" y="0"/>
                  </a:lnTo>
                  <a:lnTo>
                    <a:pt x="4978400" y="341630"/>
                  </a:lnTo>
                  <a:lnTo>
                    <a:pt x="2491740" y="341630"/>
                  </a:lnTo>
                  <a:close/>
                </a:path>
              </a:pathLst>
            </a:custGeom>
            <a:ln w="3175">
              <a:solidFill>
                <a:srgbClr val="3364A3"/>
              </a:solidFill>
            </a:ln>
          </p:spPr>
          <p:txBody>
            <a:bodyPr wrap="square" lIns="0" tIns="0" rIns="0" bIns="0" rtlCol="0"/>
            <a:lstStyle/>
            <a:p>
              <a:endParaRPr/>
            </a:p>
          </p:txBody>
        </p:sp>
        <p:sp>
          <p:nvSpPr>
            <p:cNvPr id="16" name="object 16"/>
            <p:cNvSpPr/>
            <p:nvPr/>
          </p:nvSpPr>
          <p:spPr>
            <a:xfrm>
              <a:off x="6502400" y="3167380"/>
              <a:ext cx="1211580" cy="331470"/>
            </a:xfrm>
            <a:custGeom>
              <a:avLst/>
              <a:gdLst/>
              <a:ahLst/>
              <a:cxnLst/>
              <a:rect l="l" t="t" r="r" b="b"/>
              <a:pathLst>
                <a:path w="1211579" h="331470">
                  <a:moveTo>
                    <a:pt x="908050" y="0"/>
                  </a:moveTo>
                  <a:lnTo>
                    <a:pt x="0" y="0"/>
                  </a:lnTo>
                  <a:lnTo>
                    <a:pt x="0" y="331470"/>
                  </a:lnTo>
                  <a:lnTo>
                    <a:pt x="908050" y="331470"/>
                  </a:lnTo>
                  <a:lnTo>
                    <a:pt x="1211579" y="166370"/>
                  </a:lnTo>
                  <a:lnTo>
                    <a:pt x="908050" y="0"/>
                  </a:lnTo>
                  <a:close/>
                </a:path>
              </a:pathLst>
            </a:custGeom>
            <a:solidFill>
              <a:srgbClr val="336633"/>
            </a:solidFill>
          </p:spPr>
          <p:txBody>
            <a:bodyPr wrap="square" lIns="0" tIns="0" rIns="0" bIns="0" rtlCol="0"/>
            <a:lstStyle/>
            <a:p>
              <a:endParaRPr/>
            </a:p>
          </p:txBody>
        </p:sp>
        <p:sp>
          <p:nvSpPr>
            <p:cNvPr id="17" name="object 17"/>
            <p:cNvSpPr/>
            <p:nvPr/>
          </p:nvSpPr>
          <p:spPr>
            <a:xfrm>
              <a:off x="6502400" y="3167380"/>
              <a:ext cx="1211580" cy="331470"/>
            </a:xfrm>
            <a:custGeom>
              <a:avLst/>
              <a:gdLst/>
              <a:ahLst/>
              <a:cxnLst/>
              <a:rect l="l" t="t" r="r" b="b"/>
              <a:pathLst>
                <a:path w="1211579" h="331470">
                  <a:moveTo>
                    <a:pt x="0" y="0"/>
                  </a:moveTo>
                  <a:lnTo>
                    <a:pt x="908050" y="0"/>
                  </a:lnTo>
                  <a:lnTo>
                    <a:pt x="1211579" y="166370"/>
                  </a:lnTo>
                  <a:lnTo>
                    <a:pt x="908050" y="331470"/>
                  </a:lnTo>
                  <a:lnTo>
                    <a:pt x="0" y="331470"/>
                  </a:lnTo>
                  <a:lnTo>
                    <a:pt x="0" y="0"/>
                  </a:lnTo>
                  <a:close/>
                </a:path>
              </a:pathLst>
            </a:custGeom>
            <a:ln w="3175">
              <a:solidFill>
                <a:srgbClr val="3364A3"/>
              </a:solidFill>
            </a:ln>
          </p:spPr>
          <p:txBody>
            <a:bodyPr wrap="square" lIns="0" tIns="0" rIns="0" bIns="0" rtlCol="0"/>
            <a:lstStyle/>
            <a:p>
              <a:endParaRPr/>
            </a:p>
          </p:txBody>
        </p:sp>
        <p:sp>
          <p:nvSpPr>
            <p:cNvPr id="18" name="object 18"/>
            <p:cNvSpPr/>
            <p:nvPr/>
          </p:nvSpPr>
          <p:spPr>
            <a:xfrm>
              <a:off x="6078220" y="2716530"/>
              <a:ext cx="438150" cy="1238250"/>
            </a:xfrm>
            <a:custGeom>
              <a:avLst/>
              <a:gdLst/>
              <a:ahLst/>
              <a:cxnLst/>
              <a:rect l="l" t="t" r="r" b="b"/>
              <a:pathLst>
                <a:path w="438150" h="1238250">
                  <a:moveTo>
                    <a:pt x="0" y="6350"/>
                  </a:moveTo>
                  <a:lnTo>
                    <a:pt x="0" y="1228090"/>
                  </a:lnTo>
                </a:path>
                <a:path w="438150" h="1238250">
                  <a:moveTo>
                    <a:pt x="438150" y="17780"/>
                  </a:moveTo>
                  <a:lnTo>
                    <a:pt x="438150" y="1238250"/>
                  </a:lnTo>
                </a:path>
                <a:path w="438150" h="1238250">
                  <a:moveTo>
                    <a:pt x="0" y="6350"/>
                  </a:moveTo>
                  <a:lnTo>
                    <a:pt x="438150" y="0"/>
                  </a:lnTo>
                </a:path>
                <a:path w="438150" h="1238250">
                  <a:moveTo>
                    <a:pt x="0" y="1207770"/>
                  </a:moveTo>
                  <a:lnTo>
                    <a:pt x="402589" y="1207770"/>
                  </a:lnTo>
                </a:path>
              </a:pathLst>
            </a:custGeom>
            <a:ln w="36659">
              <a:solidFill>
                <a:srgbClr val="000000"/>
              </a:solidFill>
            </a:ln>
          </p:spPr>
          <p:txBody>
            <a:bodyPr wrap="square" lIns="0" tIns="0" rIns="0" bIns="0" rtlCol="0"/>
            <a:lstStyle/>
            <a:p>
              <a:endParaRPr/>
            </a:p>
          </p:txBody>
        </p:sp>
        <p:sp>
          <p:nvSpPr>
            <p:cNvPr id="19" name="object 19"/>
            <p:cNvSpPr/>
            <p:nvPr/>
          </p:nvSpPr>
          <p:spPr>
            <a:xfrm>
              <a:off x="6113779" y="3498850"/>
              <a:ext cx="367030" cy="425450"/>
            </a:xfrm>
            <a:custGeom>
              <a:avLst/>
              <a:gdLst/>
              <a:ahLst/>
              <a:cxnLst/>
              <a:rect l="l" t="t" r="r" b="b"/>
              <a:pathLst>
                <a:path w="367029" h="425450">
                  <a:moveTo>
                    <a:pt x="367030" y="0"/>
                  </a:moveTo>
                  <a:lnTo>
                    <a:pt x="0" y="0"/>
                  </a:lnTo>
                  <a:lnTo>
                    <a:pt x="0" y="425450"/>
                  </a:lnTo>
                  <a:lnTo>
                    <a:pt x="182880" y="425450"/>
                  </a:lnTo>
                  <a:lnTo>
                    <a:pt x="367030" y="425450"/>
                  </a:lnTo>
                  <a:lnTo>
                    <a:pt x="367030" y="0"/>
                  </a:lnTo>
                  <a:close/>
                </a:path>
              </a:pathLst>
            </a:custGeom>
            <a:solidFill>
              <a:srgbClr val="FFFFCC"/>
            </a:solidFill>
          </p:spPr>
          <p:txBody>
            <a:bodyPr wrap="square" lIns="0" tIns="0" rIns="0" bIns="0" rtlCol="0"/>
            <a:lstStyle/>
            <a:p>
              <a:endParaRPr/>
            </a:p>
          </p:txBody>
        </p:sp>
        <p:sp>
          <p:nvSpPr>
            <p:cNvPr id="20" name="object 20"/>
            <p:cNvSpPr/>
            <p:nvPr/>
          </p:nvSpPr>
          <p:spPr>
            <a:xfrm>
              <a:off x="6113779" y="3498850"/>
              <a:ext cx="367030" cy="425450"/>
            </a:xfrm>
            <a:custGeom>
              <a:avLst/>
              <a:gdLst/>
              <a:ahLst/>
              <a:cxnLst/>
              <a:rect l="l" t="t" r="r" b="b"/>
              <a:pathLst>
                <a:path w="367029" h="425450">
                  <a:moveTo>
                    <a:pt x="182880" y="425450"/>
                  </a:moveTo>
                  <a:lnTo>
                    <a:pt x="0" y="425450"/>
                  </a:lnTo>
                  <a:lnTo>
                    <a:pt x="0" y="0"/>
                  </a:lnTo>
                  <a:lnTo>
                    <a:pt x="367030" y="0"/>
                  </a:lnTo>
                  <a:lnTo>
                    <a:pt x="367030" y="425450"/>
                  </a:lnTo>
                  <a:lnTo>
                    <a:pt x="182880" y="425450"/>
                  </a:lnTo>
                  <a:close/>
                </a:path>
              </a:pathLst>
            </a:custGeom>
            <a:ln w="3175">
              <a:solidFill>
                <a:srgbClr val="3364A3"/>
              </a:solidFill>
            </a:ln>
          </p:spPr>
          <p:txBody>
            <a:bodyPr wrap="square" lIns="0" tIns="0" rIns="0" bIns="0" rtlCol="0"/>
            <a:lstStyle/>
            <a:p>
              <a:endParaRPr/>
            </a:p>
          </p:txBody>
        </p:sp>
        <p:sp>
          <p:nvSpPr>
            <p:cNvPr id="21" name="object 21"/>
            <p:cNvSpPr/>
            <p:nvPr/>
          </p:nvSpPr>
          <p:spPr>
            <a:xfrm>
              <a:off x="6113779" y="2743200"/>
              <a:ext cx="367030" cy="424180"/>
            </a:xfrm>
            <a:custGeom>
              <a:avLst/>
              <a:gdLst/>
              <a:ahLst/>
              <a:cxnLst/>
              <a:rect l="l" t="t" r="r" b="b"/>
              <a:pathLst>
                <a:path w="367029" h="424180">
                  <a:moveTo>
                    <a:pt x="367030" y="0"/>
                  </a:moveTo>
                  <a:lnTo>
                    <a:pt x="0" y="0"/>
                  </a:lnTo>
                  <a:lnTo>
                    <a:pt x="0" y="424179"/>
                  </a:lnTo>
                  <a:lnTo>
                    <a:pt x="182880" y="424179"/>
                  </a:lnTo>
                  <a:lnTo>
                    <a:pt x="367030" y="424179"/>
                  </a:lnTo>
                  <a:lnTo>
                    <a:pt x="367030" y="0"/>
                  </a:lnTo>
                  <a:close/>
                </a:path>
              </a:pathLst>
            </a:custGeom>
            <a:solidFill>
              <a:srgbClr val="FFFFCC"/>
            </a:solidFill>
          </p:spPr>
          <p:txBody>
            <a:bodyPr wrap="square" lIns="0" tIns="0" rIns="0" bIns="0" rtlCol="0"/>
            <a:lstStyle/>
            <a:p>
              <a:endParaRPr/>
            </a:p>
          </p:txBody>
        </p:sp>
        <p:sp>
          <p:nvSpPr>
            <p:cNvPr id="22" name="object 22"/>
            <p:cNvSpPr/>
            <p:nvPr/>
          </p:nvSpPr>
          <p:spPr>
            <a:xfrm>
              <a:off x="6113779" y="2743200"/>
              <a:ext cx="367030" cy="424180"/>
            </a:xfrm>
            <a:custGeom>
              <a:avLst/>
              <a:gdLst/>
              <a:ahLst/>
              <a:cxnLst/>
              <a:rect l="l" t="t" r="r" b="b"/>
              <a:pathLst>
                <a:path w="367029" h="424180">
                  <a:moveTo>
                    <a:pt x="182880" y="424179"/>
                  </a:moveTo>
                  <a:lnTo>
                    <a:pt x="0" y="424179"/>
                  </a:lnTo>
                  <a:lnTo>
                    <a:pt x="0" y="0"/>
                  </a:lnTo>
                  <a:lnTo>
                    <a:pt x="367030" y="0"/>
                  </a:lnTo>
                  <a:lnTo>
                    <a:pt x="367030" y="424179"/>
                  </a:lnTo>
                  <a:lnTo>
                    <a:pt x="182880" y="424179"/>
                  </a:lnTo>
                  <a:close/>
                </a:path>
              </a:pathLst>
            </a:custGeom>
            <a:ln w="3175">
              <a:solidFill>
                <a:srgbClr val="3364A3"/>
              </a:solidFill>
            </a:ln>
          </p:spPr>
          <p:txBody>
            <a:bodyPr wrap="square" lIns="0" tIns="0" rIns="0" bIns="0" rtlCol="0"/>
            <a:lstStyle/>
            <a:p>
              <a:endParaRPr/>
            </a:p>
          </p:txBody>
        </p:sp>
        <p:sp>
          <p:nvSpPr>
            <p:cNvPr id="23" name="object 23"/>
            <p:cNvSpPr/>
            <p:nvPr/>
          </p:nvSpPr>
          <p:spPr>
            <a:xfrm>
              <a:off x="2449830" y="4017010"/>
              <a:ext cx="1697989" cy="186690"/>
            </a:xfrm>
            <a:custGeom>
              <a:avLst/>
              <a:gdLst/>
              <a:ahLst/>
              <a:cxnLst/>
              <a:rect l="l" t="t" r="r" b="b"/>
              <a:pathLst>
                <a:path w="1697989" h="186689">
                  <a:moveTo>
                    <a:pt x="1666240" y="0"/>
                  </a:moveTo>
                  <a:lnTo>
                    <a:pt x="30480" y="0"/>
                  </a:lnTo>
                  <a:lnTo>
                    <a:pt x="19288" y="2619"/>
                  </a:lnTo>
                  <a:lnTo>
                    <a:pt x="9525" y="9525"/>
                  </a:lnTo>
                  <a:lnTo>
                    <a:pt x="2619" y="19288"/>
                  </a:lnTo>
                  <a:lnTo>
                    <a:pt x="0" y="30479"/>
                  </a:lnTo>
                  <a:lnTo>
                    <a:pt x="0" y="154939"/>
                  </a:lnTo>
                  <a:lnTo>
                    <a:pt x="2619" y="166330"/>
                  </a:lnTo>
                  <a:lnTo>
                    <a:pt x="9525" y="176529"/>
                  </a:lnTo>
                  <a:lnTo>
                    <a:pt x="19288" y="183872"/>
                  </a:lnTo>
                  <a:lnTo>
                    <a:pt x="30480" y="186689"/>
                  </a:lnTo>
                  <a:lnTo>
                    <a:pt x="1666240" y="186689"/>
                  </a:lnTo>
                  <a:lnTo>
                    <a:pt x="1678166" y="183872"/>
                  </a:lnTo>
                  <a:lnTo>
                    <a:pt x="1688306" y="176529"/>
                  </a:lnTo>
                  <a:lnTo>
                    <a:pt x="1695350" y="166330"/>
                  </a:lnTo>
                  <a:lnTo>
                    <a:pt x="1697990" y="154939"/>
                  </a:lnTo>
                  <a:lnTo>
                    <a:pt x="1697990" y="30479"/>
                  </a:lnTo>
                  <a:lnTo>
                    <a:pt x="1695350" y="19288"/>
                  </a:lnTo>
                  <a:lnTo>
                    <a:pt x="1688306" y="9525"/>
                  </a:lnTo>
                  <a:lnTo>
                    <a:pt x="1678166" y="2619"/>
                  </a:lnTo>
                  <a:lnTo>
                    <a:pt x="1666240" y="0"/>
                  </a:lnTo>
                  <a:close/>
                </a:path>
              </a:pathLst>
            </a:custGeom>
            <a:solidFill>
              <a:srgbClr val="719ECE"/>
            </a:solidFill>
          </p:spPr>
          <p:txBody>
            <a:bodyPr wrap="square" lIns="0" tIns="0" rIns="0" bIns="0" rtlCol="0"/>
            <a:lstStyle/>
            <a:p>
              <a:endParaRPr/>
            </a:p>
          </p:txBody>
        </p:sp>
        <p:sp>
          <p:nvSpPr>
            <p:cNvPr id="24" name="object 24"/>
            <p:cNvSpPr/>
            <p:nvPr/>
          </p:nvSpPr>
          <p:spPr>
            <a:xfrm>
              <a:off x="2449830" y="4017010"/>
              <a:ext cx="1697989" cy="186690"/>
            </a:xfrm>
            <a:custGeom>
              <a:avLst/>
              <a:gdLst/>
              <a:ahLst/>
              <a:cxnLst/>
              <a:rect l="l" t="t" r="r" b="b"/>
              <a:pathLst>
                <a:path w="1697989" h="186689">
                  <a:moveTo>
                    <a:pt x="30480" y="0"/>
                  </a:moveTo>
                  <a:lnTo>
                    <a:pt x="19288" y="2619"/>
                  </a:lnTo>
                  <a:lnTo>
                    <a:pt x="9525" y="9525"/>
                  </a:lnTo>
                  <a:lnTo>
                    <a:pt x="2619" y="19288"/>
                  </a:lnTo>
                  <a:lnTo>
                    <a:pt x="0" y="30479"/>
                  </a:lnTo>
                  <a:lnTo>
                    <a:pt x="0" y="154939"/>
                  </a:lnTo>
                  <a:lnTo>
                    <a:pt x="2619" y="166330"/>
                  </a:lnTo>
                  <a:lnTo>
                    <a:pt x="9525" y="176529"/>
                  </a:lnTo>
                  <a:lnTo>
                    <a:pt x="19288" y="183872"/>
                  </a:lnTo>
                  <a:lnTo>
                    <a:pt x="30480" y="186689"/>
                  </a:lnTo>
                  <a:lnTo>
                    <a:pt x="1666240" y="186689"/>
                  </a:lnTo>
                  <a:lnTo>
                    <a:pt x="1678166" y="183872"/>
                  </a:lnTo>
                  <a:lnTo>
                    <a:pt x="1688306" y="176529"/>
                  </a:lnTo>
                  <a:lnTo>
                    <a:pt x="1695350" y="166330"/>
                  </a:lnTo>
                  <a:lnTo>
                    <a:pt x="1697990" y="154939"/>
                  </a:lnTo>
                  <a:lnTo>
                    <a:pt x="1697990" y="30479"/>
                  </a:lnTo>
                  <a:lnTo>
                    <a:pt x="1695350" y="19288"/>
                  </a:lnTo>
                  <a:lnTo>
                    <a:pt x="1688306" y="9525"/>
                  </a:lnTo>
                  <a:lnTo>
                    <a:pt x="1678166" y="2619"/>
                  </a:lnTo>
                  <a:lnTo>
                    <a:pt x="1666240" y="0"/>
                  </a:lnTo>
                  <a:lnTo>
                    <a:pt x="30480" y="0"/>
                  </a:lnTo>
                  <a:close/>
                </a:path>
              </a:pathLst>
            </a:custGeom>
            <a:ln w="3175">
              <a:solidFill>
                <a:srgbClr val="3364A3"/>
              </a:solidFill>
            </a:ln>
          </p:spPr>
          <p:txBody>
            <a:bodyPr wrap="square" lIns="0" tIns="0" rIns="0" bIns="0" rtlCol="0"/>
            <a:lstStyle/>
            <a:p>
              <a:endParaRPr/>
            </a:p>
          </p:txBody>
        </p:sp>
        <p:sp>
          <p:nvSpPr>
            <p:cNvPr id="25" name="object 25"/>
            <p:cNvSpPr/>
            <p:nvPr/>
          </p:nvSpPr>
          <p:spPr>
            <a:xfrm>
              <a:off x="4147820" y="2774950"/>
              <a:ext cx="0" cy="1337310"/>
            </a:xfrm>
            <a:custGeom>
              <a:avLst/>
              <a:gdLst/>
              <a:ahLst/>
              <a:cxnLst/>
              <a:rect l="l" t="t" r="r" b="b"/>
              <a:pathLst>
                <a:path h="1337310">
                  <a:moveTo>
                    <a:pt x="0" y="0"/>
                  </a:moveTo>
                  <a:lnTo>
                    <a:pt x="0" y="1337310"/>
                  </a:lnTo>
                </a:path>
              </a:pathLst>
            </a:custGeom>
            <a:ln w="18329">
              <a:solidFill>
                <a:srgbClr val="000000"/>
              </a:solidFill>
              <a:prstDash val="dash"/>
            </a:ln>
          </p:spPr>
          <p:txBody>
            <a:bodyPr wrap="square" lIns="0" tIns="0" rIns="0" bIns="0" rtlCol="0"/>
            <a:lstStyle/>
            <a:p>
              <a:endParaRPr/>
            </a:p>
          </p:txBody>
        </p:sp>
        <p:sp>
          <p:nvSpPr>
            <p:cNvPr id="26" name="object 26"/>
            <p:cNvSpPr/>
            <p:nvPr/>
          </p:nvSpPr>
          <p:spPr>
            <a:xfrm>
              <a:off x="2961639" y="2800350"/>
              <a:ext cx="129539" cy="502920"/>
            </a:xfrm>
            <a:custGeom>
              <a:avLst/>
              <a:gdLst/>
              <a:ahLst/>
              <a:cxnLst/>
              <a:rect l="l" t="t" r="r" b="b"/>
              <a:pathLst>
                <a:path w="129539" h="502920">
                  <a:moveTo>
                    <a:pt x="129540" y="502920"/>
                  </a:moveTo>
                  <a:lnTo>
                    <a:pt x="0" y="0"/>
                  </a:lnTo>
                </a:path>
              </a:pathLst>
            </a:custGeom>
            <a:ln w="3175">
              <a:solidFill>
                <a:srgbClr val="000000"/>
              </a:solidFill>
            </a:ln>
          </p:spPr>
          <p:txBody>
            <a:bodyPr wrap="square" lIns="0" tIns="0" rIns="0" bIns="0" rtlCol="0"/>
            <a:lstStyle/>
            <a:p>
              <a:endParaRPr/>
            </a:p>
          </p:txBody>
        </p:sp>
        <p:sp>
          <p:nvSpPr>
            <p:cNvPr id="27" name="object 27"/>
            <p:cNvSpPr/>
            <p:nvPr/>
          </p:nvSpPr>
          <p:spPr>
            <a:xfrm>
              <a:off x="2912110" y="2650490"/>
              <a:ext cx="104139" cy="170180"/>
            </a:xfrm>
            <a:custGeom>
              <a:avLst/>
              <a:gdLst/>
              <a:ahLst/>
              <a:cxnLst/>
              <a:rect l="l" t="t" r="r" b="b"/>
              <a:pathLst>
                <a:path w="104139" h="170180">
                  <a:moveTo>
                    <a:pt x="11429" y="0"/>
                  </a:moveTo>
                  <a:lnTo>
                    <a:pt x="0" y="170180"/>
                  </a:lnTo>
                  <a:lnTo>
                    <a:pt x="104139" y="143510"/>
                  </a:lnTo>
                  <a:lnTo>
                    <a:pt x="11429" y="0"/>
                  </a:lnTo>
                  <a:close/>
                </a:path>
              </a:pathLst>
            </a:custGeom>
            <a:solidFill>
              <a:srgbClr val="000000"/>
            </a:solidFill>
          </p:spPr>
          <p:txBody>
            <a:bodyPr wrap="square" lIns="0" tIns="0" rIns="0" bIns="0" rtlCol="0"/>
            <a:lstStyle/>
            <a:p>
              <a:endParaRPr/>
            </a:p>
          </p:txBody>
        </p:sp>
      </p:grpSp>
      <p:sp>
        <p:nvSpPr>
          <p:cNvPr id="28" name="object 28"/>
          <p:cNvSpPr txBox="1"/>
          <p:nvPr/>
        </p:nvSpPr>
        <p:spPr>
          <a:xfrm>
            <a:off x="4603750" y="2794000"/>
            <a:ext cx="1120140" cy="299720"/>
          </a:xfrm>
          <a:prstGeom prst="rect">
            <a:avLst/>
          </a:prstGeom>
        </p:spPr>
        <p:txBody>
          <a:bodyPr vert="horz" wrap="square" lIns="0" tIns="12700" rIns="0" bIns="0" rtlCol="0">
            <a:spAutoFit/>
          </a:bodyPr>
          <a:lstStyle/>
          <a:p>
            <a:pPr marL="38100">
              <a:spcBef>
                <a:spcPts val="100"/>
              </a:spcBef>
            </a:pPr>
            <a:r>
              <a:rPr dirty="0">
                <a:latin typeface="Arial"/>
                <a:cs typeface="Arial"/>
              </a:rPr>
              <a:t>e</a:t>
            </a:r>
            <a:r>
              <a:rPr sz="1575" baseline="39682" dirty="0">
                <a:latin typeface="Arial"/>
                <a:cs typeface="Arial"/>
              </a:rPr>
              <a:t>-</a:t>
            </a:r>
            <a:r>
              <a:rPr sz="1575" spc="-37" baseline="39682" dirty="0">
                <a:latin typeface="Arial"/>
                <a:cs typeface="Arial"/>
              </a:rPr>
              <a:t> </a:t>
            </a:r>
            <a:r>
              <a:rPr dirty="0">
                <a:latin typeface="Arial"/>
                <a:cs typeface="Arial"/>
              </a:rPr>
              <a:t>and/or</a:t>
            </a:r>
            <a:r>
              <a:rPr spc="-35" dirty="0">
                <a:latin typeface="Arial"/>
                <a:cs typeface="Arial"/>
              </a:rPr>
              <a:t> </a:t>
            </a:r>
            <a:r>
              <a:rPr spc="-50" dirty="0">
                <a:latin typeface="Arial"/>
                <a:cs typeface="Arial"/>
              </a:rPr>
              <a:t>p</a:t>
            </a:r>
            <a:endParaRPr>
              <a:latin typeface="Arial"/>
              <a:cs typeface="Arial"/>
            </a:endParaRPr>
          </a:p>
        </p:txBody>
      </p:sp>
      <p:sp>
        <p:nvSpPr>
          <p:cNvPr id="29" name="object 29"/>
          <p:cNvSpPr txBox="1"/>
          <p:nvPr/>
        </p:nvSpPr>
        <p:spPr>
          <a:xfrm>
            <a:off x="3514090" y="4240529"/>
            <a:ext cx="2498725" cy="293028"/>
          </a:xfrm>
          <a:prstGeom prst="rect">
            <a:avLst/>
          </a:prstGeom>
        </p:spPr>
        <p:txBody>
          <a:bodyPr vert="horz" wrap="square" lIns="0" tIns="36194" rIns="0" bIns="0" rtlCol="0">
            <a:spAutoFit/>
          </a:bodyPr>
          <a:lstStyle/>
          <a:p>
            <a:pPr marL="12700" marR="5080">
              <a:lnSpc>
                <a:spcPts val="2020"/>
              </a:lnSpc>
              <a:spcBef>
                <a:spcPts val="284"/>
              </a:spcBef>
            </a:pPr>
            <a:r>
              <a:rPr dirty="0">
                <a:latin typeface="Arial"/>
                <a:cs typeface="Arial"/>
              </a:rPr>
              <a:t>Decay</a:t>
            </a:r>
            <a:r>
              <a:rPr spc="-30" dirty="0">
                <a:latin typeface="Arial"/>
                <a:cs typeface="Arial"/>
              </a:rPr>
              <a:t> </a:t>
            </a:r>
            <a:r>
              <a:rPr dirty="0">
                <a:latin typeface="Arial"/>
                <a:cs typeface="Arial"/>
              </a:rPr>
              <a:t>products</a:t>
            </a:r>
            <a:r>
              <a:rPr spc="-25" dirty="0">
                <a:latin typeface="Arial"/>
                <a:cs typeface="Arial"/>
              </a:rPr>
              <a:t> </a:t>
            </a:r>
            <a:r>
              <a:rPr spc="-10" dirty="0">
                <a:latin typeface="Arial"/>
                <a:cs typeface="Arial"/>
              </a:rPr>
              <a:t>detector </a:t>
            </a:r>
            <a:endParaRPr dirty="0">
              <a:latin typeface="Arial"/>
              <a:cs typeface="Arial"/>
            </a:endParaRPr>
          </a:p>
        </p:txBody>
      </p:sp>
      <p:grpSp>
        <p:nvGrpSpPr>
          <p:cNvPr id="33" name="object 33"/>
          <p:cNvGrpSpPr/>
          <p:nvPr/>
        </p:nvGrpSpPr>
        <p:grpSpPr>
          <a:xfrm>
            <a:off x="4015740" y="2254250"/>
            <a:ext cx="1697989" cy="107950"/>
            <a:chOff x="2491739" y="2254250"/>
            <a:chExt cx="1697989" cy="107950"/>
          </a:xfrm>
        </p:grpSpPr>
        <p:sp>
          <p:nvSpPr>
            <p:cNvPr id="34" name="object 34"/>
            <p:cNvSpPr/>
            <p:nvPr/>
          </p:nvSpPr>
          <p:spPr>
            <a:xfrm>
              <a:off x="2645409" y="2308860"/>
              <a:ext cx="1389380" cy="0"/>
            </a:xfrm>
            <a:custGeom>
              <a:avLst/>
              <a:gdLst/>
              <a:ahLst/>
              <a:cxnLst/>
              <a:rect l="l" t="t" r="r" b="b"/>
              <a:pathLst>
                <a:path w="1389379">
                  <a:moveTo>
                    <a:pt x="0" y="0"/>
                  </a:moveTo>
                  <a:lnTo>
                    <a:pt x="1389379" y="0"/>
                  </a:lnTo>
                </a:path>
              </a:pathLst>
            </a:custGeom>
            <a:ln w="3175">
              <a:solidFill>
                <a:srgbClr val="3364A3"/>
              </a:solidFill>
            </a:ln>
          </p:spPr>
          <p:txBody>
            <a:bodyPr wrap="square" lIns="0" tIns="0" rIns="0" bIns="0" rtlCol="0"/>
            <a:lstStyle/>
            <a:p>
              <a:endParaRPr/>
            </a:p>
          </p:txBody>
        </p:sp>
        <p:sp>
          <p:nvSpPr>
            <p:cNvPr id="35" name="object 35"/>
            <p:cNvSpPr/>
            <p:nvPr/>
          </p:nvSpPr>
          <p:spPr>
            <a:xfrm>
              <a:off x="2491740" y="2254249"/>
              <a:ext cx="1697989" cy="107950"/>
            </a:xfrm>
            <a:custGeom>
              <a:avLst/>
              <a:gdLst/>
              <a:ahLst/>
              <a:cxnLst/>
              <a:rect l="l" t="t" r="r" b="b"/>
              <a:pathLst>
                <a:path w="1697989" h="107950">
                  <a:moveTo>
                    <a:pt x="161290" y="0"/>
                  </a:moveTo>
                  <a:lnTo>
                    <a:pt x="0" y="54610"/>
                  </a:lnTo>
                  <a:lnTo>
                    <a:pt x="161290" y="107950"/>
                  </a:lnTo>
                  <a:lnTo>
                    <a:pt x="161290" y="0"/>
                  </a:lnTo>
                  <a:close/>
                </a:path>
                <a:path w="1697989" h="107950">
                  <a:moveTo>
                    <a:pt x="1697990" y="54610"/>
                  </a:moveTo>
                  <a:lnTo>
                    <a:pt x="1535430" y="0"/>
                  </a:lnTo>
                  <a:lnTo>
                    <a:pt x="1535430" y="107950"/>
                  </a:lnTo>
                  <a:lnTo>
                    <a:pt x="1697990" y="54610"/>
                  </a:lnTo>
                  <a:close/>
                </a:path>
              </a:pathLst>
            </a:custGeom>
            <a:solidFill>
              <a:srgbClr val="3364A3"/>
            </a:solidFill>
          </p:spPr>
          <p:txBody>
            <a:bodyPr wrap="square" lIns="0" tIns="0" rIns="0" bIns="0" rtlCol="0"/>
            <a:lstStyle/>
            <a:p>
              <a:endParaRPr/>
            </a:p>
          </p:txBody>
        </p:sp>
      </p:grpSp>
      <p:sp>
        <p:nvSpPr>
          <p:cNvPr id="36" name="object 36"/>
          <p:cNvSpPr txBox="1"/>
          <p:nvPr/>
        </p:nvSpPr>
        <p:spPr>
          <a:xfrm>
            <a:off x="4692650" y="1936750"/>
            <a:ext cx="226060" cy="360868"/>
          </a:xfrm>
          <a:prstGeom prst="rect">
            <a:avLst/>
          </a:prstGeom>
        </p:spPr>
        <p:txBody>
          <a:bodyPr vert="horz" wrap="square" lIns="0" tIns="12700" rIns="0" bIns="0" rtlCol="0">
            <a:spAutoFit/>
          </a:bodyPr>
          <a:lstStyle/>
          <a:p>
            <a:pPr marL="12700">
              <a:lnSpc>
                <a:spcPts val="1835"/>
              </a:lnSpc>
              <a:spcBef>
                <a:spcPts val="100"/>
              </a:spcBef>
            </a:pPr>
            <a:r>
              <a:rPr dirty="0">
                <a:latin typeface="Arial"/>
                <a:cs typeface="Arial"/>
              </a:rPr>
              <a:t>L</a:t>
            </a:r>
            <a:endParaRPr>
              <a:latin typeface="Arial"/>
              <a:cs typeface="Arial"/>
            </a:endParaRPr>
          </a:p>
          <a:p>
            <a:pPr marL="139700">
              <a:lnSpc>
                <a:spcPts val="935"/>
              </a:lnSpc>
            </a:pPr>
            <a:r>
              <a:rPr sz="1050" spc="-10" dirty="0">
                <a:latin typeface="Arial"/>
                <a:cs typeface="Arial"/>
              </a:rPr>
              <a:t>d</a:t>
            </a:r>
            <a:endParaRPr sz="1050">
              <a:latin typeface="Arial"/>
              <a:cs typeface="Arial"/>
            </a:endParaRPr>
          </a:p>
        </p:txBody>
      </p:sp>
      <p:sp>
        <p:nvSpPr>
          <p:cNvPr id="37" name="object 37"/>
          <p:cNvSpPr txBox="1"/>
          <p:nvPr/>
        </p:nvSpPr>
        <p:spPr>
          <a:xfrm>
            <a:off x="6215380" y="2576829"/>
            <a:ext cx="837565" cy="299720"/>
          </a:xfrm>
          <a:prstGeom prst="rect">
            <a:avLst/>
          </a:prstGeom>
        </p:spPr>
        <p:txBody>
          <a:bodyPr vert="horz" wrap="square" lIns="0" tIns="12700" rIns="0" bIns="0" rtlCol="0">
            <a:spAutoFit/>
          </a:bodyPr>
          <a:lstStyle/>
          <a:p>
            <a:pPr marL="12700">
              <a:spcBef>
                <a:spcPts val="100"/>
              </a:spcBef>
            </a:pPr>
            <a:r>
              <a:rPr spc="-10" dirty="0">
                <a:latin typeface="Arial"/>
                <a:cs typeface="Arial"/>
              </a:rPr>
              <a:t>Neutron</a:t>
            </a:r>
            <a:endParaRPr>
              <a:latin typeface="Arial"/>
              <a:cs typeface="Arial"/>
            </a:endParaRPr>
          </a:p>
        </p:txBody>
      </p:sp>
      <p:sp>
        <p:nvSpPr>
          <p:cNvPr id="38" name="object 38"/>
          <p:cNvSpPr txBox="1"/>
          <p:nvPr/>
        </p:nvSpPr>
        <p:spPr>
          <a:xfrm>
            <a:off x="6215380" y="2833370"/>
            <a:ext cx="596265" cy="299720"/>
          </a:xfrm>
          <a:prstGeom prst="rect">
            <a:avLst/>
          </a:prstGeom>
        </p:spPr>
        <p:txBody>
          <a:bodyPr vert="horz" wrap="square" lIns="0" tIns="12700" rIns="0" bIns="0" rtlCol="0">
            <a:spAutoFit/>
          </a:bodyPr>
          <a:lstStyle/>
          <a:p>
            <a:pPr marL="12700">
              <a:spcBef>
                <a:spcPts val="100"/>
              </a:spcBef>
            </a:pPr>
            <a:r>
              <a:rPr spc="-20" dirty="0">
                <a:latin typeface="Arial"/>
                <a:cs typeface="Arial"/>
              </a:rPr>
              <a:t>beam</a:t>
            </a:r>
            <a:endParaRPr>
              <a:latin typeface="Arial"/>
              <a:cs typeface="Arial"/>
            </a:endParaRPr>
          </a:p>
        </p:txBody>
      </p:sp>
      <p:sp>
        <p:nvSpPr>
          <p:cNvPr id="39" name="object 39"/>
          <p:cNvSpPr txBox="1"/>
          <p:nvPr/>
        </p:nvSpPr>
        <p:spPr>
          <a:xfrm>
            <a:off x="2073909" y="2708909"/>
            <a:ext cx="1343660" cy="299720"/>
          </a:xfrm>
          <a:prstGeom prst="rect">
            <a:avLst/>
          </a:prstGeom>
        </p:spPr>
        <p:txBody>
          <a:bodyPr vert="horz" wrap="square" lIns="0" tIns="12700" rIns="0" bIns="0" rtlCol="0">
            <a:spAutoFit/>
          </a:bodyPr>
          <a:lstStyle/>
          <a:p>
            <a:pPr marL="12700">
              <a:spcBef>
                <a:spcPts val="100"/>
              </a:spcBef>
            </a:pPr>
            <a:r>
              <a:rPr dirty="0">
                <a:latin typeface="Arial"/>
                <a:cs typeface="Arial"/>
              </a:rPr>
              <a:t>Beam</a:t>
            </a:r>
            <a:r>
              <a:rPr spc="-20" dirty="0">
                <a:latin typeface="Arial"/>
                <a:cs typeface="Arial"/>
              </a:rPr>
              <a:t> </a:t>
            </a:r>
            <a:r>
              <a:rPr dirty="0">
                <a:latin typeface="Arial"/>
                <a:cs typeface="Arial"/>
              </a:rPr>
              <a:t>area</a:t>
            </a:r>
            <a:r>
              <a:rPr spc="-125" dirty="0">
                <a:latin typeface="Arial"/>
                <a:cs typeface="Arial"/>
              </a:rPr>
              <a:t> </a:t>
            </a:r>
            <a:r>
              <a:rPr spc="-50" dirty="0">
                <a:latin typeface="Arial"/>
                <a:cs typeface="Arial"/>
              </a:rPr>
              <a:t>A</a:t>
            </a:r>
            <a:endParaRPr>
              <a:latin typeface="Arial"/>
              <a:cs typeface="Arial"/>
            </a:endParaRPr>
          </a:p>
        </p:txBody>
      </p:sp>
      <p:sp>
        <p:nvSpPr>
          <p:cNvPr id="40" name="object 40"/>
          <p:cNvSpPr/>
          <p:nvPr/>
        </p:nvSpPr>
        <p:spPr>
          <a:xfrm>
            <a:off x="2352039" y="3044190"/>
            <a:ext cx="610870" cy="227329"/>
          </a:xfrm>
          <a:custGeom>
            <a:avLst/>
            <a:gdLst/>
            <a:ahLst/>
            <a:cxnLst/>
            <a:rect l="l" t="t" r="r" b="b"/>
            <a:pathLst>
              <a:path w="610869" h="227329">
                <a:moveTo>
                  <a:pt x="0" y="0"/>
                </a:moveTo>
                <a:lnTo>
                  <a:pt x="610869" y="227330"/>
                </a:lnTo>
              </a:path>
            </a:pathLst>
          </a:custGeom>
          <a:ln w="3175">
            <a:solidFill>
              <a:srgbClr val="000000"/>
            </a:solidFill>
          </a:ln>
        </p:spPr>
        <p:txBody>
          <a:bodyPr wrap="square" lIns="0" tIns="0" rIns="0" bIns="0" rtlCol="0"/>
          <a:lstStyle/>
          <a:p>
            <a:endParaRPr/>
          </a:p>
        </p:txBody>
      </p:sp>
      <p:grpSp>
        <p:nvGrpSpPr>
          <p:cNvPr id="41" name="object 41"/>
          <p:cNvGrpSpPr/>
          <p:nvPr/>
        </p:nvGrpSpPr>
        <p:grpSpPr>
          <a:xfrm>
            <a:off x="3973831" y="2440940"/>
            <a:ext cx="4135120" cy="1068070"/>
            <a:chOff x="2449830" y="2440939"/>
            <a:chExt cx="4135120" cy="1068070"/>
          </a:xfrm>
        </p:grpSpPr>
        <p:sp>
          <p:nvSpPr>
            <p:cNvPr id="42" name="object 42"/>
            <p:cNvSpPr/>
            <p:nvPr/>
          </p:nvSpPr>
          <p:spPr>
            <a:xfrm>
              <a:off x="6181090" y="2495549"/>
              <a:ext cx="248920" cy="0"/>
            </a:xfrm>
            <a:custGeom>
              <a:avLst/>
              <a:gdLst/>
              <a:ahLst/>
              <a:cxnLst/>
              <a:rect l="l" t="t" r="r" b="b"/>
              <a:pathLst>
                <a:path w="248920">
                  <a:moveTo>
                    <a:pt x="0" y="0"/>
                  </a:moveTo>
                  <a:lnTo>
                    <a:pt x="248920" y="0"/>
                  </a:lnTo>
                </a:path>
              </a:pathLst>
            </a:custGeom>
            <a:ln w="3175">
              <a:solidFill>
                <a:srgbClr val="3364A3"/>
              </a:solidFill>
            </a:ln>
          </p:spPr>
          <p:txBody>
            <a:bodyPr wrap="square" lIns="0" tIns="0" rIns="0" bIns="0" rtlCol="0"/>
            <a:lstStyle/>
            <a:p>
              <a:endParaRPr/>
            </a:p>
          </p:txBody>
        </p:sp>
        <p:sp>
          <p:nvSpPr>
            <p:cNvPr id="43" name="object 43"/>
            <p:cNvSpPr/>
            <p:nvPr/>
          </p:nvSpPr>
          <p:spPr>
            <a:xfrm>
              <a:off x="6026150" y="2440939"/>
              <a:ext cx="558800" cy="107950"/>
            </a:xfrm>
            <a:custGeom>
              <a:avLst/>
              <a:gdLst/>
              <a:ahLst/>
              <a:cxnLst/>
              <a:rect l="l" t="t" r="r" b="b"/>
              <a:pathLst>
                <a:path w="558800" h="107950">
                  <a:moveTo>
                    <a:pt x="161290" y="0"/>
                  </a:moveTo>
                  <a:lnTo>
                    <a:pt x="0" y="54610"/>
                  </a:lnTo>
                  <a:lnTo>
                    <a:pt x="161290" y="107950"/>
                  </a:lnTo>
                  <a:lnTo>
                    <a:pt x="161290" y="0"/>
                  </a:lnTo>
                  <a:close/>
                </a:path>
                <a:path w="558800" h="107950">
                  <a:moveTo>
                    <a:pt x="558800" y="54610"/>
                  </a:moveTo>
                  <a:lnTo>
                    <a:pt x="396240" y="0"/>
                  </a:lnTo>
                  <a:lnTo>
                    <a:pt x="396240" y="107950"/>
                  </a:lnTo>
                  <a:lnTo>
                    <a:pt x="558800" y="54610"/>
                  </a:lnTo>
                  <a:close/>
                </a:path>
              </a:pathLst>
            </a:custGeom>
            <a:solidFill>
              <a:srgbClr val="3364A3"/>
            </a:solidFill>
          </p:spPr>
          <p:txBody>
            <a:bodyPr wrap="square" lIns="0" tIns="0" rIns="0" bIns="0" rtlCol="0"/>
            <a:lstStyle/>
            <a:p>
              <a:endParaRPr/>
            </a:p>
          </p:txBody>
        </p:sp>
        <p:sp>
          <p:nvSpPr>
            <p:cNvPr id="44" name="object 44"/>
            <p:cNvSpPr/>
            <p:nvPr/>
          </p:nvSpPr>
          <p:spPr>
            <a:xfrm>
              <a:off x="2449830" y="3197859"/>
              <a:ext cx="1697989" cy="311150"/>
            </a:xfrm>
            <a:custGeom>
              <a:avLst/>
              <a:gdLst/>
              <a:ahLst/>
              <a:cxnLst/>
              <a:rect l="l" t="t" r="r" b="b"/>
              <a:pathLst>
                <a:path w="1697989" h="311150">
                  <a:moveTo>
                    <a:pt x="1658620" y="0"/>
                  </a:moveTo>
                  <a:lnTo>
                    <a:pt x="1697990" y="39369"/>
                  </a:lnTo>
                </a:path>
                <a:path w="1697989" h="311150">
                  <a:moveTo>
                    <a:pt x="1606549" y="0"/>
                  </a:moveTo>
                  <a:lnTo>
                    <a:pt x="1697990" y="91439"/>
                  </a:lnTo>
                </a:path>
                <a:path w="1697989" h="311150">
                  <a:moveTo>
                    <a:pt x="1554480" y="0"/>
                  </a:moveTo>
                  <a:lnTo>
                    <a:pt x="1697990" y="143510"/>
                  </a:lnTo>
                </a:path>
                <a:path w="1697989" h="311150">
                  <a:moveTo>
                    <a:pt x="1502409" y="0"/>
                  </a:moveTo>
                  <a:lnTo>
                    <a:pt x="1697990" y="195579"/>
                  </a:lnTo>
                </a:path>
                <a:path w="1697989" h="311150">
                  <a:moveTo>
                    <a:pt x="1451609" y="0"/>
                  </a:moveTo>
                  <a:lnTo>
                    <a:pt x="1697990" y="246379"/>
                  </a:lnTo>
                </a:path>
                <a:path w="1697989" h="311150">
                  <a:moveTo>
                    <a:pt x="1399540" y="0"/>
                  </a:moveTo>
                  <a:lnTo>
                    <a:pt x="1697990" y="298450"/>
                  </a:lnTo>
                </a:path>
                <a:path w="1697989" h="311150">
                  <a:moveTo>
                    <a:pt x="1347470" y="0"/>
                  </a:moveTo>
                  <a:lnTo>
                    <a:pt x="1658620" y="311150"/>
                  </a:lnTo>
                </a:path>
                <a:path w="1697989" h="311150">
                  <a:moveTo>
                    <a:pt x="1295399" y="0"/>
                  </a:moveTo>
                  <a:lnTo>
                    <a:pt x="1606549" y="311150"/>
                  </a:lnTo>
                </a:path>
                <a:path w="1697989" h="311150">
                  <a:moveTo>
                    <a:pt x="1243330" y="0"/>
                  </a:moveTo>
                  <a:lnTo>
                    <a:pt x="1554480" y="311150"/>
                  </a:lnTo>
                </a:path>
                <a:path w="1697989" h="311150">
                  <a:moveTo>
                    <a:pt x="1192530" y="0"/>
                  </a:moveTo>
                  <a:lnTo>
                    <a:pt x="1502409" y="311150"/>
                  </a:lnTo>
                </a:path>
                <a:path w="1697989" h="311150">
                  <a:moveTo>
                    <a:pt x="1140459" y="0"/>
                  </a:moveTo>
                  <a:lnTo>
                    <a:pt x="1450340" y="311150"/>
                  </a:lnTo>
                </a:path>
                <a:path w="1697989" h="311150">
                  <a:moveTo>
                    <a:pt x="1088390" y="0"/>
                  </a:moveTo>
                  <a:lnTo>
                    <a:pt x="1399540" y="311150"/>
                  </a:lnTo>
                </a:path>
                <a:path w="1697989" h="311150">
                  <a:moveTo>
                    <a:pt x="1036319" y="0"/>
                  </a:moveTo>
                  <a:lnTo>
                    <a:pt x="1347470" y="311150"/>
                  </a:lnTo>
                </a:path>
                <a:path w="1697989" h="311150">
                  <a:moveTo>
                    <a:pt x="984249" y="0"/>
                  </a:moveTo>
                  <a:lnTo>
                    <a:pt x="1295399" y="311150"/>
                  </a:lnTo>
                </a:path>
                <a:path w="1697989" h="311150">
                  <a:moveTo>
                    <a:pt x="932180" y="0"/>
                  </a:moveTo>
                  <a:lnTo>
                    <a:pt x="1243330" y="311150"/>
                  </a:lnTo>
                </a:path>
                <a:path w="1697989" h="311150">
                  <a:moveTo>
                    <a:pt x="881380" y="0"/>
                  </a:moveTo>
                  <a:lnTo>
                    <a:pt x="1191259" y="311150"/>
                  </a:lnTo>
                </a:path>
                <a:path w="1697989" h="311150">
                  <a:moveTo>
                    <a:pt x="829309" y="0"/>
                  </a:moveTo>
                  <a:lnTo>
                    <a:pt x="1139190" y="311150"/>
                  </a:lnTo>
                </a:path>
                <a:path w="1697989" h="311150">
                  <a:moveTo>
                    <a:pt x="777239" y="0"/>
                  </a:moveTo>
                  <a:lnTo>
                    <a:pt x="1088390" y="311150"/>
                  </a:lnTo>
                </a:path>
                <a:path w="1697989" h="311150">
                  <a:moveTo>
                    <a:pt x="725169" y="0"/>
                  </a:moveTo>
                  <a:lnTo>
                    <a:pt x="1036319" y="311150"/>
                  </a:lnTo>
                </a:path>
                <a:path w="1697989" h="311150">
                  <a:moveTo>
                    <a:pt x="673100" y="0"/>
                  </a:moveTo>
                  <a:lnTo>
                    <a:pt x="984249" y="311150"/>
                  </a:lnTo>
                </a:path>
                <a:path w="1697989" h="311150">
                  <a:moveTo>
                    <a:pt x="622300" y="0"/>
                  </a:moveTo>
                  <a:lnTo>
                    <a:pt x="932180" y="311150"/>
                  </a:lnTo>
                </a:path>
                <a:path w="1697989" h="311150">
                  <a:moveTo>
                    <a:pt x="570230" y="0"/>
                  </a:moveTo>
                  <a:lnTo>
                    <a:pt x="880109" y="311150"/>
                  </a:lnTo>
                </a:path>
                <a:path w="1697989" h="311150">
                  <a:moveTo>
                    <a:pt x="518159" y="0"/>
                  </a:moveTo>
                  <a:lnTo>
                    <a:pt x="829309" y="311150"/>
                  </a:lnTo>
                </a:path>
                <a:path w="1697989" h="311150">
                  <a:moveTo>
                    <a:pt x="466089" y="0"/>
                  </a:moveTo>
                  <a:lnTo>
                    <a:pt x="777239" y="311150"/>
                  </a:lnTo>
                </a:path>
                <a:path w="1697989" h="311150">
                  <a:moveTo>
                    <a:pt x="414019" y="0"/>
                  </a:moveTo>
                  <a:lnTo>
                    <a:pt x="725169" y="311150"/>
                  </a:lnTo>
                </a:path>
                <a:path w="1697989" h="311150">
                  <a:moveTo>
                    <a:pt x="361950" y="0"/>
                  </a:moveTo>
                  <a:lnTo>
                    <a:pt x="673100" y="311150"/>
                  </a:lnTo>
                </a:path>
                <a:path w="1697989" h="311150">
                  <a:moveTo>
                    <a:pt x="311150" y="0"/>
                  </a:moveTo>
                  <a:lnTo>
                    <a:pt x="621030" y="311150"/>
                  </a:lnTo>
                </a:path>
                <a:path w="1697989" h="311150">
                  <a:moveTo>
                    <a:pt x="259080" y="0"/>
                  </a:moveTo>
                  <a:lnTo>
                    <a:pt x="568959" y="311150"/>
                  </a:lnTo>
                </a:path>
                <a:path w="1697989" h="311150">
                  <a:moveTo>
                    <a:pt x="207009" y="0"/>
                  </a:moveTo>
                  <a:lnTo>
                    <a:pt x="518159" y="311150"/>
                  </a:lnTo>
                </a:path>
                <a:path w="1697989" h="311150">
                  <a:moveTo>
                    <a:pt x="154939" y="0"/>
                  </a:moveTo>
                  <a:lnTo>
                    <a:pt x="466089" y="311150"/>
                  </a:lnTo>
                </a:path>
                <a:path w="1697989" h="311150">
                  <a:moveTo>
                    <a:pt x="102869" y="0"/>
                  </a:moveTo>
                  <a:lnTo>
                    <a:pt x="414019" y="311150"/>
                  </a:lnTo>
                </a:path>
                <a:path w="1697989" h="311150">
                  <a:moveTo>
                    <a:pt x="52069" y="0"/>
                  </a:moveTo>
                  <a:lnTo>
                    <a:pt x="361950" y="311150"/>
                  </a:lnTo>
                </a:path>
                <a:path w="1697989" h="311150">
                  <a:moveTo>
                    <a:pt x="0" y="0"/>
                  </a:moveTo>
                  <a:lnTo>
                    <a:pt x="309880" y="311150"/>
                  </a:lnTo>
                </a:path>
                <a:path w="1697989" h="311150">
                  <a:moveTo>
                    <a:pt x="0" y="52069"/>
                  </a:moveTo>
                  <a:lnTo>
                    <a:pt x="259080" y="311150"/>
                  </a:lnTo>
                </a:path>
                <a:path w="1697989" h="311150">
                  <a:moveTo>
                    <a:pt x="0" y="104139"/>
                  </a:moveTo>
                  <a:lnTo>
                    <a:pt x="207009" y="311150"/>
                  </a:lnTo>
                </a:path>
                <a:path w="1697989" h="311150">
                  <a:moveTo>
                    <a:pt x="0" y="156210"/>
                  </a:moveTo>
                  <a:lnTo>
                    <a:pt x="154939" y="311150"/>
                  </a:lnTo>
                </a:path>
                <a:path w="1697989" h="311150">
                  <a:moveTo>
                    <a:pt x="0" y="208279"/>
                  </a:moveTo>
                  <a:lnTo>
                    <a:pt x="102869" y="311150"/>
                  </a:lnTo>
                </a:path>
                <a:path w="1697989" h="311150">
                  <a:moveTo>
                    <a:pt x="0" y="259079"/>
                  </a:moveTo>
                  <a:lnTo>
                    <a:pt x="50800" y="311150"/>
                  </a:lnTo>
                </a:path>
              </a:pathLst>
            </a:custGeom>
            <a:ln w="3175">
              <a:solidFill>
                <a:srgbClr val="000000"/>
              </a:solidFill>
            </a:ln>
          </p:spPr>
          <p:txBody>
            <a:bodyPr wrap="square" lIns="0" tIns="0" rIns="0" bIns="0" rtlCol="0"/>
            <a:lstStyle/>
            <a:p>
              <a:endParaRPr/>
            </a:p>
          </p:txBody>
        </p:sp>
        <p:sp>
          <p:nvSpPr>
            <p:cNvPr id="45" name="object 45"/>
            <p:cNvSpPr/>
            <p:nvPr/>
          </p:nvSpPr>
          <p:spPr>
            <a:xfrm>
              <a:off x="2449830" y="3197859"/>
              <a:ext cx="1697989" cy="311150"/>
            </a:xfrm>
            <a:custGeom>
              <a:avLst/>
              <a:gdLst/>
              <a:ahLst/>
              <a:cxnLst/>
              <a:rect l="l" t="t" r="r" b="b"/>
              <a:pathLst>
                <a:path w="1697989" h="311150">
                  <a:moveTo>
                    <a:pt x="848359" y="311150"/>
                  </a:moveTo>
                  <a:lnTo>
                    <a:pt x="0" y="311150"/>
                  </a:lnTo>
                  <a:lnTo>
                    <a:pt x="0" y="0"/>
                  </a:lnTo>
                  <a:lnTo>
                    <a:pt x="1697990" y="0"/>
                  </a:lnTo>
                  <a:lnTo>
                    <a:pt x="1697990" y="311150"/>
                  </a:lnTo>
                  <a:lnTo>
                    <a:pt x="848359" y="311150"/>
                  </a:lnTo>
                  <a:close/>
                </a:path>
              </a:pathLst>
            </a:custGeom>
            <a:ln w="3175">
              <a:solidFill>
                <a:srgbClr val="3364A3"/>
              </a:solidFill>
            </a:ln>
          </p:spPr>
          <p:txBody>
            <a:bodyPr wrap="square" lIns="0" tIns="0" rIns="0" bIns="0" rtlCol="0"/>
            <a:lstStyle/>
            <a:p>
              <a:endParaRPr/>
            </a:p>
          </p:txBody>
        </p:sp>
        <p:sp>
          <p:nvSpPr>
            <p:cNvPr id="46" name="object 46"/>
            <p:cNvSpPr/>
            <p:nvPr/>
          </p:nvSpPr>
          <p:spPr>
            <a:xfrm>
              <a:off x="6078219" y="3167379"/>
              <a:ext cx="438150" cy="311150"/>
            </a:xfrm>
            <a:custGeom>
              <a:avLst/>
              <a:gdLst/>
              <a:ahLst/>
              <a:cxnLst/>
              <a:rect l="l" t="t" r="r" b="b"/>
              <a:pathLst>
                <a:path w="438150" h="311150">
                  <a:moveTo>
                    <a:pt x="414019" y="0"/>
                  </a:moveTo>
                  <a:lnTo>
                    <a:pt x="438150" y="24130"/>
                  </a:lnTo>
                </a:path>
                <a:path w="438150" h="311150">
                  <a:moveTo>
                    <a:pt x="361950" y="0"/>
                  </a:moveTo>
                  <a:lnTo>
                    <a:pt x="438150" y="76200"/>
                  </a:lnTo>
                </a:path>
                <a:path w="438150" h="311150">
                  <a:moveTo>
                    <a:pt x="311150" y="0"/>
                  </a:moveTo>
                  <a:lnTo>
                    <a:pt x="438150" y="128270"/>
                  </a:lnTo>
                </a:path>
                <a:path w="438150" h="311150">
                  <a:moveTo>
                    <a:pt x="259079" y="0"/>
                  </a:moveTo>
                  <a:lnTo>
                    <a:pt x="438150" y="179070"/>
                  </a:lnTo>
                </a:path>
                <a:path w="438150" h="311150">
                  <a:moveTo>
                    <a:pt x="207009" y="0"/>
                  </a:moveTo>
                  <a:lnTo>
                    <a:pt x="438150" y="231140"/>
                  </a:lnTo>
                </a:path>
                <a:path w="438150" h="311150">
                  <a:moveTo>
                    <a:pt x="154939" y="0"/>
                  </a:moveTo>
                  <a:lnTo>
                    <a:pt x="438150" y="283210"/>
                  </a:lnTo>
                </a:path>
                <a:path w="438150" h="311150">
                  <a:moveTo>
                    <a:pt x="102869" y="0"/>
                  </a:moveTo>
                  <a:lnTo>
                    <a:pt x="414019" y="311150"/>
                  </a:lnTo>
                </a:path>
                <a:path w="438150" h="311150">
                  <a:moveTo>
                    <a:pt x="52069" y="0"/>
                  </a:moveTo>
                  <a:lnTo>
                    <a:pt x="361950" y="311150"/>
                  </a:lnTo>
                </a:path>
                <a:path w="438150" h="311150">
                  <a:moveTo>
                    <a:pt x="0" y="0"/>
                  </a:moveTo>
                  <a:lnTo>
                    <a:pt x="309879" y="311150"/>
                  </a:lnTo>
                </a:path>
                <a:path w="438150" h="311150">
                  <a:moveTo>
                    <a:pt x="0" y="52070"/>
                  </a:moveTo>
                  <a:lnTo>
                    <a:pt x="259079" y="311150"/>
                  </a:lnTo>
                </a:path>
                <a:path w="438150" h="311150">
                  <a:moveTo>
                    <a:pt x="0" y="104140"/>
                  </a:moveTo>
                  <a:lnTo>
                    <a:pt x="207009" y="311150"/>
                  </a:lnTo>
                </a:path>
                <a:path w="438150" h="311150">
                  <a:moveTo>
                    <a:pt x="0" y="156210"/>
                  </a:moveTo>
                  <a:lnTo>
                    <a:pt x="154939" y="311150"/>
                  </a:lnTo>
                </a:path>
                <a:path w="438150" h="311150">
                  <a:moveTo>
                    <a:pt x="0" y="207010"/>
                  </a:moveTo>
                  <a:lnTo>
                    <a:pt x="102869" y="311150"/>
                  </a:lnTo>
                </a:path>
                <a:path w="438150" h="311150">
                  <a:moveTo>
                    <a:pt x="0" y="259080"/>
                  </a:moveTo>
                  <a:lnTo>
                    <a:pt x="50800" y="311150"/>
                  </a:lnTo>
                </a:path>
              </a:pathLst>
            </a:custGeom>
            <a:ln w="3175">
              <a:solidFill>
                <a:srgbClr val="000000"/>
              </a:solidFill>
            </a:ln>
          </p:spPr>
          <p:txBody>
            <a:bodyPr wrap="square" lIns="0" tIns="0" rIns="0" bIns="0" rtlCol="0"/>
            <a:lstStyle/>
            <a:p>
              <a:endParaRPr/>
            </a:p>
          </p:txBody>
        </p:sp>
        <p:sp>
          <p:nvSpPr>
            <p:cNvPr id="47" name="object 47"/>
            <p:cNvSpPr/>
            <p:nvPr/>
          </p:nvSpPr>
          <p:spPr>
            <a:xfrm>
              <a:off x="6078219" y="3167379"/>
              <a:ext cx="438150" cy="311150"/>
            </a:xfrm>
            <a:custGeom>
              <a:avLst/>
              <a:gdLst/>
              <a:ahLst/>
              <a:cxnLst/>
              <a:rect l="l" t="t" r="r" b="b"/>
              <a:pathLst>
                <a:path w="438150" h="311150">
                  <a:moveTo>
                    <a:pt x="218439" y="311150"/>
                  </a:moveTo>
                  <a:lnTo>
                    <a:pt x="0" y="311150"/>
                  </a:lnTo>
                  <a:lnTo>
                    <a:pt x="0" y="0"/>
                  </a:lnTo>
                  <a:lnTo>
                    <a:pt x="438150" y="0"/>
                  </a:lnTo>
                  <a:lnTo>
                    <a:pt x="438150" y="311150"/>
                  </a:lnTo>
                  <a:lnTo>
                    <a:pt x="218439" y="311150"/>
                  </a:lnTo>
                  <a:close/>
                </a:path>
              </a:pathLst>
            </a:custGeom>
            <a:ln w="3175">
              <a:solidFill>
                <a:srgbClr val="3364A3"/>
              </a:solidFill>
            </a:ln>
          </p:spPr>
          <p:txBody>
            <a:bodyPr wrap="square" lIns="0" tIns="0" rIns="0" bIns="0" rtlCol="0"/>
            <a:lstStyle/>
            <a:p>
              <a:endParaRPr/>
            </a:p>
          </p:txBody>
        </p:sp>
      </p:grpSp>
      <p:sp>
        <p:nvSpPr>
          <p:cNvPr id="50" name="object 50"/>
          <p:cNvSpPr txBox="1"/>
          <p:nvPr/>
        </p:nvSpPr>
        <p:spPr>
          <a:xfrm>
            <a:off x="7674609" y="2019300"/>
            <a:ext cx="226060" cy="360868"/>
          </a:xfrm>
          <a:prstGeom prst="rect">
            <a:avLst/>
          </a:prstGeom>
        </p:spPr>
        <p:txBody>
          <a:bodyPr vert="horz" wrap="square" lIns="0" tIns="12700" rIns="0" bIns="0" rtlCol="0">
            <a:spAutoFit/>
          </a:bodyPr>
          <a:lstStyle/>
          <a:p>
            <a:pPr marL="12700">
              <a:lnSpc>
                <a:spcPts val="1835"/>
              </a:lnSpc>
              <a:spcBef>
                <a:spcPts val="100"/>
              </a:spcBef>
            </a:pPr>
            <a:r>
              <a:rPr dirty="0">
                <a:latin typeface="Arial"/>
                <a:cs typeface="Arial"/>
              </a:rPr>
              <a:t>L</a:t>
            </a:r>
            <a:endParaRPr>
              <a:latin typeface="Arial"/>
              <a:cs typeface="Arial"/>
            </a:endParaRPr>
          </a:p>
          <a:p>
            <a:pPr marL="139700">
              <a:lnSpc>
                <a:spcPts val="935"/>
              </a:lnSpc>
            </a:pPr>
            <a:r>
              <a:rPr sz="1050" spc="-10" dirty="0">
                <a:latin typeface="Arial"/>
                <a:cs typeface="Arial"/>
              </a:rPr>
              <a:t>n</a:t>
            </a:r>
            <a:endParaRPr sz="1050">
              <a:latin typeface="Arial"/>
              <a:cs typeface="Arial"/>
            </a:endParaRPr>
          </a:p>
        </p:txBody>
      </p:sp>
      <p:sp>
        <p:nvSpPr>
          <p:cNvPr id="55" name="object 55"/>
          <p:cNvSpPr txBox="1"/>
          <p:nvPr/>
        </p:nvSpPr>
        <p:spPr>
          <a:xfrm>
            <a:off x="4187190" y="3520440"/>
            <a:ext cx="5436235" cy="795020"/>
          </a:xfrm>
          <a:prstGeom prst="rect">
            <a:avLst/>
          </a:prstGeom>
        </p:spPr>
        <p:txBody>
          <a:bodyPr vert="horz" wrap="square" lIns="0" tIns="12700" rIns="0" bIns="0" rtlCol="0">
            <a:spAutoFit/>
          </a:bodyPr>
          <a:lstStyle/>
          <a:p>
            <a:pPr marL="25400">
              <a:lnSpc>
                <a:spcPts val="1835"/>
              </a:lnSpc>
              <a:spcBef>
                <a:spcPts val="100"/>
              </a:spcBef>
              <a:tabLst>
                <a:tab pos="327025" algn="l"/>
              </a:tabLst>
            </a:pPr>
            <a:r>
              <a:rPr spc="-50" dirty="0">
                <a:latin typeface="Arial"/>
                <a:cs typeface="Arial"/>
              </a:rPr>
              <a:t>N</a:t>
            </a:r>
            <a:r>
              <a:rPr dirty="0">
                <a:latin typeface="Arial"/>
                <a:cs typeface="Arial"/>
              </a:rPr>
              <a:t>	</a:t>
            </a:r>
            <a:r>
              <a:rPr spc="-10" dirty="0">
                <a:latin typeface="Arial"/>
                <a:cs typeface="Arial"/>
              </a:rPr>
              <a:t>neutrons</a:t>
            </a:r>
            <a:endParaRPr>
              <a:latin typeface="Arial"/>
              <a:cs typeface="Arial"/>
            </a:endParaRPr>
          </a:p>
          <a:p>
            <a:pPr marL="190500">
              <a:lnSpc>
                <a:spcPts val="935"/>
              </a:lnSpc>
            </a:pPr>
            <a:r>
              <a:rPr sz="1050" spc="-10" dirty="0">
                <a:latin typeface="Arial"/>
                <a:cs typeface="Arial"/>
              </a:rPr>
              <a:t>d</a:t>
            </a:r>
            <a:endParaRPr sz="1050">
              <a:latin typeface="Arial"/>
              <a:cs typeface="Arial"/>
            </a:endParaRPr>
          </a:p>
          <a:p>
            <a:pPr>
              <a:spcBef>
                <a:spcPts val="35"/>
              </a:spcBef>
            </a:pPr>
            <a:endParaRPr sz="950">
              <a:latin typeface="Arial"/>
              <a:cs typeface="Arial"/>
            </a:endParaRPr>
          </a:p>
          <a:p>
            <a:pPr marL="2343150"/>
            <a:r>
              <a:rPr dirty="0">
                <a:latin typeface="Arial"/>
                <a:cs typeface="Arial"/>
              </a:rPr>
              <a:t>Thin</a:t>
            </a:r>
            <a:r>
              <a:rPr spc="-35" dirty="0">
                <a:latin typeface="Arial"/>
                <a:cs typeface="Arial"/>
              </a:rPr>
              <a:t> </a:t>
            </a:r>
            <a:r>
              <a:rPr dirty="0">
                <a:latin typeface="Arial"/>
                <a:cs typeface="Arial"/>
              </a:rPr>
              <a:t>neutron</a:t>
            </a:r>
            <a:r>
              <a:rPr spc="-35" dirty="0">
                <a:latin typeface="Arial"/>
                <a:cs typeface="Arial"/>
              </a:rPr>
              <a:t> </a:t>
            </a:r>
            <a:r>
              <a:rPr dirty="0">
                <a:latin typeface="Arial"/>
                <a:cs typeface="Arial"/>
              </a:rPr>
              <a:t>detector</a:t>
            </a:r>
            <a:r>
              <a:rPr spc="-25" dirty="0">
                <a:latin typeface="Arial"/>
                <a:cs typeface="Arial"/>
              </a:rPr>
              <a:t> </a:t>
            </a:r>
            <a:r>
              <a:rPr dirty="0">
                <a:latin typeface="Arial"/>
                <a:cs typeface="Arial"/>
              </a:rPr>
              <a:t>e.g.</a:t>
            </a:r>
            <a:r>
              <a:rPr spc="-15" dirty="0">
                <a:latin typeface="Arial"/>
                <a:cs typeface="Arial"/>
              </a:rPr>
              <a:t> </a:t>
            </a:r>
            <a:r>
              <a:rPr sz="1575" spc="-37" baseline="39682" dirty="0">
                <a:latin typeface="Arial"/>
                <a:cs typeface="Arial"/>
              </a:rPr>
              <a:t>3</a:t>
            </a:r>
            <a:r>
              <a:rPr spc="-25" dirty="0">
                <a:latin typeface="Arial"/>
                <a:cs typeface="Arial"/>
              </a:rPr>
              <a:t>He</a:t>
            </a:r>
            <a:endParaRPr>
              <a:latin typeface="Arial"/>
              <a:cs typeface="Arial"/>
            </a:endParaRPr>
          </a:p>
        </p:txBody>
      </p:sp>
      <p:sp>
        <p:nvSpPr>
          <p:cNvPr id="58" name="TextBox 57">
            <a:extLst>
              <a:ext uri="{FF2B5EF4-FFF2-40B4-BE49-F238E27FC236}">
                <a16:creationId xmlns:a16="http://schemas.microsoft.com/office/drawing/2014/main" id="{FE7137E2-A549-4123-8ADA-2AEB42FE1E50}"/>
              </a:ext>
            </a:extLst>
          </p:cNvPr>
          <p:cNvSpPr txBox="1"/>
          <p:nvPr/>
        </p:nvSpPr>
        <p:spPr>
          <a:xfrm>
            <a:off x="8369450" y="2086983"/>
            <a:ext cx="1411412" cy="369332"/>
          </a:xfrm>
          <a:prstGeom prst="rect">
            <a:avLst/>
          </a:prstGeom>
          <a:noFill/>
        </p:spPr>
        <p:txBody>
          <a:bodyPr wrap="none" rtlCol="0">
            <a:spAutoFit/>
          </a:bodyPr>
          <a:lstStyle/>
          <a:p>
            <a:r>
              <a:rPr lang="en-US" dirty="0"/>
              <a:t>thin detector</a:t>
            </a:r>
          </a:p>
        </p:txBody>
      </p:sp>
      <p:sp>
        <p:nvSpPr>
          <p:cNvPr id="4" name="TextBox 3">
            <a:extLst>
              <a:ext uri="{FF2B5EF4-FFF2-40B4-BE49-F238E27FC236}">
                <a16:creationId xmlns:a16="http://schemas.microsoft.com/office/drawing/2014/main" id="{3C1747D9-E1D3-893F-06DE-0EF59BF360AF}"/>
              </a:ext>
            </a:extLst>
          </p:cNvPr>
          <p:cNvSpPr txBox="1"/>
          <p:nvPr/>
        </p:nvSpPr>
        <p:spPr>
          <a:xfrm>
            <a:off x="3200399" y="5096933"/>
            <a:ext cx="3403601" cy="1569660"/>
          </a:xfrm>
          <a:prstGeom prst="rect">
            <a:avLst/>
          </a:prstGeom>
          <a:noFill/>
        </p:spPr>
        <p:txBody>
          <a:bodyPr wrap="square" rtlCol="0">
            <a:spAutoFit/>
          </a:bodyPr>
          <a:lstStyle/>
          <a:p>
            <a:r>
              <a:rPr lang="en-US" sz="3200" dirty="0"/>
              <a:t>(1) Count protons</a:t>
            </a:r>
          </a:p>
          <a:p>
            <a:r>
              <a:rPr lang="en-US" sz="3200" dirty="0"/>
              <a:t>from neutron beta decay</a:t>
            </a:r>
          </a:p>
        </p:txBody>
      </p:sp>
    </p:spTree>
    <p:extLst>
      <p:ext uri="{BB962C8B-B14F-4D97-AF65-F5344CB8AC3E}">
        <p14:creationId xmlns:p14="http://schemas.microsoft.com/office/powerpoint/2010/main" val="3845036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66570" y="176529"/>
            <a:ext cx="8774430" cy="513080"/>
          </a:xfrm>
          <a:prstGeom prst="rect">
            <a:avLst/>
          </a:prstGeom>
        </p:spPr>
        <p:txBody>
          <a:bodyPr vert="horz" wrap="square" lIns="0" tIns="12700" rIns="0" bIns="0" rtlCol="0" anchor="ctr">
            <a:spAutoFit/>
          </a:bodyPr>
          <a:lstStyle/>
          <a:p>
            <a:pPr marL="12700">
              <a:lnSpc>
                <a:spcPct val="100000"/>
              </a:lnSpc>
              <a:spcBef>
                <a:spcPts val="100"/>
              </a:spcBef>
            </a:pPr>
            <a:r>
              <a:rPr sz="3200" dirty="0">
                <a:latin typeface="Arial"/>
                <a:cs typeface="Arial"/>
              </a:rPr>
              <a:t>Lifetime</a:t>
            </a:r>
            <a:r>
              <a:rPr sz="3200" spc="-5" dirty="0">
                <a:latin typeface="Arial"/>
                <a:cs typeface="Arial"/>
              </a:rPr>
              <a:t> </a:t>
            </a:r>
            <a:r>
              <a:rPr sz="3200" dirty="0">
                <a:latin typeface="Arial"/>
                <a:cs typeface="Arial"/>
              </a:rPr>
              <a:t>measurements</a:t>
            </a:r>
            <a:r>
              <a:rPr sz="3200" spc="-5" dirty="0">
                <a:latin typeface="Arial"/>
                <a:cs typeface="Arial"/>
              </a:rPr>
              <a:t> </a:t>
            </a:r>
            <a:r>
              <a:rPr sz="3200" dirty="0">
                <a:latin typeface="Arial"/>
                <a:cs typeface="Arial"/>
              </a:rPr>
              <a:t>with</a:t>
            </a:r>
            <a:r>
              <a:rPr sz="3200" spc="-5" dirty="0">
                <a:latin typeface="Arial"/>
                <a:cs typeface="Arial"/>
              </a:rPr>
              <a:t> </a:t>
            </a:r>
            <a:r>
              <a:rPr sz="3200" dirty="0">
                <a:latin typeface="Arial"/>
                <a:cs typeface="Arial"/>
              </a:rPr>
              <a:t>cold</a:t>
            </a:r>
            <a:r>
              <a:rPr sz="3200" spc="-10" dirty="0">
                <a:latin typeface="Arial"/>
                <a:cs typeface="Arial"/>
              </a:rPr>
              <a:t> </a:t>
            </a:r>
            <a:r>
              <a:rPr sz="3200" dirty="0">
                <a:latin typeface="Arial"/>
                <a:cs typeface="Arial"/>
              </a:rPr>
              <a:t>neutron </a:t>
            </a:r>
            <a:r>
              <a:rPr sz="3200" spc="-10" dirty="0">
                <a:latin typeface="Arial"/>
                <a:cs typeface="Arial"/>
              </a:rPr>
              <a:t>beams</a:t>
            </a:r>
            <a:endParaRPr sz="3200">
              <a:latin typeface="Arial"/>
              <a:cs typeface="Arial"/>
            </a:endParaRPr>
          </a:p>
        </p:txBody>
      </p:sp>
      <p:sp>
        <p:nvSpPr>
          <p:cNvPr id="3" name="object 3"/>
          <p:cNvSpPr txBox="1"/>
          <p:nvPr/>
        </p:nvSpPr>
        <p:spPr>
          <a:xfrm>
            <a:off x="1882140" y="665480"/>
            <a:ext cx="8230870" cy="462178"/>
          </a:xfrm>
          <a:prstGeom prst="rect">
            <a:avLst/>
          </a:prstGeom>
        </p:spPr>
        <p:txBody>
          <a:bodyPr vert="horz" wrap="square" lIns="0" tIns="67310" rIns="0" bIns="0" rtlCol="0">
            <a:spAutoFit/>
          </a:bodyPr>
          <a:lstStyle/>
          <a:p>
            <a:pPr marL="156210">
              <a:spcBef>
                <a:spcPts val="530"/>
              </a:spcBef>
            </a:pPr>
            <a:r>
              <a:rPr dirty="0">
                <a:latin typeface="Arial"/>
                <a:cs typeface="Arial"/>
              </a:rPr>
              <a:t>State</a:t>
            </a:r>
            <a:r>
              <a:rPr spc="-20" dirty="0">
                <a:latin typeface="Arial"/>
                <a:cs typeface="Arial"/>
              </a:rPr>
              <a:t> </a:t>
            </a:r>
            <a:r>
              <a:rPr dirty="0">
                <a:latin typeface="Arial"/>
                <a:cs typeface="Arial"/>
              </a:rPr>
              <a:t>of</a:t>
            </a:r>
            <a:r>
              <a:rPr spc="-5" dirty="0">
                <a:latin typeface="Arial"/>
                <a:cs typeface="Arial"/>
              </a:rPr>
              <a:t> </a:t>
            </a:r>
            <a:r>
              <a:rPr dirty="0">
                <a:latin typeface="Arial"/>
                <a:cs typeface="Arial"/>
              </a:rPr>
              <a:t>the</a:t>
            </a:r>
            <a:r>
              <a:rPr spc="-15" dirty="0">
                <a:latin typeface="Arial"/>
                <a:cs typeface="Arial"/>
              </a:rPr>
              <a:t> </a:t>
            </a:r>
            <a:r>
              <a:rPr dirty="0">
                <a:latin typeface="Arial"/>
                <a:cs typeface="Arial"/>
              </a:rPr>
              <a:t>art</a:t>
            </a:r>
            <a:r>
              <a:rPr spc="-15" dirty="0">
                <a:latin typeface="Arial"/>
                <a:cs typeface="Arial"/>
              </a:rPr>
              <a:t> </a:t>
            </a:r>
            <a:r>
              <a:rPr dirty="0">
                <a:latin typeface="Arial"/>
                <a:cs typeface="Arial"/>
              </a:rPr>
              <a:t>as</a:t>
            </a:r>
            <a:r>
              <a:rPr spc="-5" dirty="0">
                <a:latin typeface="Arial"/>
                <a:cs typeface="Arial"/>
              </a:rPr>
              <a:t> </a:t>
            </a:r>
            <a:r>
              <a:rPr dirty="0">
                <a:latin typeface="Arial"/>
                <a:cs typeface="Arial"/>
              </a:rPr>
              <a:t>of</a:t>
            </a:r>
            <a:r>
              <a:rPr spc="-5" dirty="0">
                <a:latin typeface="Arial"/>
                <a:cs typeface="Arial"/>
              </a:rPr>
              <a:t> </a:t>
            </a:r>
            <a:r>
              <a:rPr spc="-20" dirty="0">
                <a:latin typeface="Arial"/>
                <a:cs typeface="Arial"/>
              </a:rPr>
              <a:t>2005…</a:t>
            </a:r>
            <a:endParaRPr dirty="0">
              <a:latin typeface="Arial"/>
              <a:cs typeface="Arial"/>
            </a:endParaRPr>
          </a:p>
          <a:p>
            <a:pPr marR="1286510" algn="r">
              <a:lnSpc>
                <a:spcPts val="935"/>
              </a:lnSpc>
            </a:pPr>
            <a:endParaRPr sz="1050" dirty="0">
              <a:latin typeface="Arial"/>
              <a:cs typeface="Arial"/>
            </a:endParaRPr>
          </a:p>
        </p:txBody>
      </p:sp>
      <p:grpSp>
        <p:nvGrpSpPr>
          <p:cNvPr id="10" name="object 10"/>
          <p:cNvGrpSpPr/>
          <p:nvPr/>
        </p:nvGrpSpPr>
        <p:grpSpPr>
          <a:xfrm>
            <a:off x="3048000" y="2588260"/>
            <a:ext cx="6189980" cy="1615440"/>
            <a:chOff x="1524000" y="2588260"/>
            <a:chExt cx="6189980" cy="1615440"/>
          </a:xfrm>
        </p:grpSpPr>
        <p:sp>
          <p:nvSpPr>
            <p:cNvPr id="11" name="object 11"/>
            <p:cNvSpPr/>
            <p:nvPr/>
          </p:nvSpPr>
          <p:spPr>
            <a:xfrm>
              <a:off x="2449830" y="2588260"/>
              <a:ext cx="1697989" cy="186690"/>
            </a:xfrm>
            <a:custGeom>
              <a:avLst/>
              <a:gdLst/>
              <a:ahLst/>
              <a:cxnLst/>
              <a:rect l="l" t="t" r="r" b="b"/>
              <a:pathLst>
                <a:path w="1697989" h="186689">
                  <a:moveTo>
                    <a:pt x="1666240" y="0"/>
                  </a:moveTo>
                  <a:lnTo>
                    <a:pt x="30480" y="0"/>
                  </a:lnTo>
                  <a:lnTo>
                    <a:pt x="19288" y="2619"/>
                  </a:lnTo>
                  <a:lnTo>
                    <a:pt x="9525" y="9525"/>
                  </a:lnTo>
                  <a:lnTo>
                    <a:pt x="2619" y="19288"/>
                  </a:lnTo>
                  <a:lnTo>
                    <a:pt x="0" y="30479"/>
                  </a:lnTo>
                  <a:lnTo>
                    <a:pt x="0" y="154939"/>
                  </a:lnTo>
                  <a:lnTo>
                    <a:pt x="2619" y="166330"/>
                  </a:lnTo>
                  <a:lnTo>
                    <a:pt x="9525" y="176530"/>
                  </a:lnTo>
                  <a:lnTo>
                    <a:pt x="19288" y="183872"/>
                  </a:lnTo>
                  <a:lnTo>
                    <a:pt x="30480" y="186689"/>
                  </a:lnTo>
                  <a:lnTo>
                    <a:pt x="1666240" y="186689"/>
                  </a:lnTo>
                  <a:lnTo>
                    <a:pt x="1678166" y="183872"/>
                  </a:lnTo>
                  <a:lnTo>
                    <a:pt x="1688306" y="176530"/>
                  </a:lnTo>
                  <a:lnTo>
                    <a:pt x="1695350" y="166330"/>
                  </a:lnTo>
                  <a:lnTo>
                    <a:pt x="1697990" y="154939"/>
                  </a:lnTo>
                  <a:lnTo>
                    <a:pt x="1697990" y="30479"/>
                  </a:lnTo>
                  <a:lnTo>
                    <a:pt x="1695350" y="19288"/>
                  </a:lnTo>
                  <a:lnTo>
                    <a:pt x="1688306" y="9525"/>
                  </a:lnTo>
                  <a:lnTo>
                    <a:pt x="1678166" y="2619"/>
                  </a:lnTo>
                  <a:lnTo>
                    <a:pt x="1666240" y="0"/>
                  </a:lnTo>
                  <a:close/>
                </a:path>
              </a:pathLst>
            </a:custGeom>
            <a:solidFill>
              <a:srgbClr val="719ECE"/>
            </a:solidFill>
          </p:spPr>
          <p:txBody>
            <a:bodyPr wrap="square" lIns="0" tIns="0" rIns="0" bIns="0" rtlCol="0"/>
            <a:lstStyle/>
            <a:p>
              <a:endParaRPr/>
            </a:p>
          </p:txBody>
        </p:sp>
        <p:sp>
          <p:nvSpPr>
            <p:cNvPr id="12" name="object 12"/>
            <p:cNvSpPr/>
            <p:nvPr/>
          </p:nvSpPr>
          <p:spPr>
            <a:xfrm>
              <a:off x="2449830" y="2588260"/>
              <a:ext cx="1697989" cy="186690"/>
            </a:xfrm>
            <a:custGeom>
              <a:avLst/>
              <a:gdLst/>
              <a:ahLst/>
              <a:cxnLst/>
              <a:rect l="l" t="t" r="r" b="b"/>
              <a:pathLst>
                <a:path w="1697989" h="186689">
                  <a:moveTo>
                    <a:pt x="30480" y="0"/>
                  </a:moveTo>
                  <a:lnTo>
                    <a:pt x="19288" y="2619"/>
                  </a:lnTo>
                  <a:lnTo>
                    <a:pt x="9525" y="9525"/>
                  </a:lnTo>
                  <a:lnTo>
                    <a:pt x="2619" y="19288"/>
                  </a:lnTo>
                  <a:lnTo>
                    <a:pt x="0" y="30479"/>
                  </a:lnTo>
                  <a:lnTo>
                    <a:pt x="0" y="154939"/>
                  </a:lnTo>
                  <a:lnTo>
                    <a:pt x="2619" y="166330"/>
                  </a:lnTo>
                  <a:lnTo>
                    <a:pt x="9525" y="176530"/>
                  </a:lnTo>
                  <a:lnTo>
                    <a:pt x="19288" y="183872"/>
                  </a:lnTo>
                  <a:lnTo>
                    <a:pt x="30480" y="186689"/>
                  </a:lnTo>
                  <a:lnTo>
                    <a:pt x="1666240" y="186689"/>
                  </a:lnTo>
                  <a:lnTo>
                    <a:pt x="1678166" y="183872"/>
                  </a:lnTo>
                  <a:lnTo>
                    <a:pt x="1688306" y="176529"/>
                  </a:lnTo>
                  <a:lnTo>
                    <a:pt x="1695350" y="166330"/>
                  </a:lnTo>
                  <a:lnTo>
                    <a:pt x="1697990" y="154939"/>
                  </a:lnTo>
                  <a:lnTo>
                    <a:pt x="1697990" y="30479"/>
                  </a:lnTo>
                  <a:lnTo>
                    <a:pt x="1695350" y="19288"/>
                  </a:lnTo>
                  <a:lnTo>
                    <a:pt x="1688306" y="9525"/>
                  </a:lnTo>
                  <a:lnTo>
                    <a:pt x="1678166" y="2619"/>
                  </a:lnTo>
                  <a:lnTo>
                    <a:pt x="1666240" y="0"/>
                  </a:lnTo>
                  <a:lnTo>
                    <a:pt x="30480" y="0"/>
                  </a:lnTo>
                  <a:close/>
                </a:path>
              </a:pathLst>
            </a:custGeom>
            <a:ln w="3175">
              <a:solidFill>
                <a:srgbClr val="3364A3"/>
              </a:solidFill>
            </a:ln>
          </p:spPr>
          <p:txBody>
            <a:bodyPr wrap="square" lIns="0" tIns="0" rIns="0" bIns="0" rtlCol="0"/>
            <a:lstStyle/>
            <a:p>
              <a:endParaRPr/>
            </a:p>
          </p:txBody>
        </p:sp>
        <p:sp>
          <p:nvSpPr>
            <p:cNvPr id="13" name="object 13"/>
            <p:cNvSpPr/>
            <p:nvPr/>
          </p:nvSpPr>
          <p:spPr>
            <a:xfrm>
              <a:off x="2449830" y="2774950"/>
              <a:ext cx="0" cy="1337310"/>
            </a:xfrm>
            <a:custGeom>
              <a:avLst/>
              <a:gdLst/>
              <a:ahLst/>
              <a:cxnLst/>
              <a:rect l="l" t="t" r="r" b="b"/>
              <a:pathLst>
                <a:path h="1337310">
                  <a:moveTo>
                    <a:pt x="0" y="0"/>
                  </a:moveTo>
                  <a:lnTo>
                    <a:pt x="0" y="35560"/>
                  </a:lnTo>
                </a:path>
                <a:path h="1337310">
                  <a:moveTo>
                    <a:pt x="0" y="72389"/>
                  </a:moveTo>
                  <a:lnTo>
                    <a:pt x="0" y="107950"/>
                  </a:lnTo>
                </a:path>
                <a:path h="1337310">
                  <a:moveTo>
                    <a:pt x="0" y="144779"/>
                  </a:moveTo>
                  <a:lnTo>
                    <a:pt x="0" y="180339"/>
                  </a:lnTo>
                </a:path>
                <a:path h="1337310">
                  <a:moveTo>
                    <a:pt x="0" y="217170"/>
                  </a:moveTo>
                  <a:lnTo>
                    <a:pt x="0" y="252729"/>
                  </a:lnTo>
                </a:path>
                <a:path h="1337310">
                  <a:moveTo>
                    <a:pt x="0" y="289560"/>
                  </a:moveTo>
                  <a:lnTo>
                    <a:pt x="0" y="325120"/>
                  </a:lnTo>
                </a:path>
                <a:path h="1337310">
                  <a:moveTo>
                    <a:pt x="0" y="361950"/>
                  </a:moveTo>
                  <a:lnTo>
                    <a:pt x="0" y="397510"/>
                  </a:lnTo>
                </a:path>
                <a:path h="1337310">
                  <a:moveTo>
                    <a:pt x="0" y="434339"/>
                  </a:moveTo>
                  <a:lnTo>
                    <a:pt x="0" y="469900"/>
                  </a:lnTo>
                </a:path>
                <a:path h="1337310">
                  <a:moveTo>
                    <a:pt x="0" y="505460"/>
                  </a:moveTo>
                  <a:lnTo>
                    <a:pt x="0" y="542289"/>
                  </a:lnTo>
                </a:path>
                <a:path h="1337310">
                  <a:moveTo>
                    <a:pt x="0" y="577850"/>
                  </a:moveTo>
                  <a:lnTo>
                    <a:pt x="0" y="614679"/>
                  </a:lnTo>
                </a:path>
                <a:path h="1337310">
                  <a:moveTo>
                    <a:pt x="0" y="650239"/>
                  </a:moveTo>
                  <a:lnTo>
                    <a:pt x="0" y="687070"/>
                  </a:lnTo>
                </a:path>
                <a:path h="1337310">
                  <a:moveTo>
                    <a:pt x="0" y="722629"/>
                  </a:moveTo>
                  <a:lnTo>
                    <a:pt x="0" y="759460"/>
                  </a:lnTo>
                </a:path>
                <a:path h="1337310">
                  <a:moveTo>
                    <a:pt x="0" y="795020"/>
                  </a:moveTo>
                  <a:lnTo>
                    <a:pt x="0" y="831850"/>
                  </a:lnTo>
                </a:path>
                <a:path h="1337310">
                  <a:moveTo>
                    <a:pt x="0" y="867410"/>
                  </a:moveTo>
                  <a:lnTo>
                    <a:pt x="0" y="904239"/>
                  </a:lnTo>
                </a:path>
                <a:path h="1337310">
                  <a:moveTo>
                    <a:pt x="0" y="939800"/>
                  </a:moveTo>
                  <a:lnTo>
                    <a:pt x="0" y="976630"/>
                  </a:lnTo>
                </a:path>
                <a:path h="1337310">
                  <a:moveTo>
                    <a:pt x="0" y="1012189"/>
                  </a:moveTo>
                  <a:lnTo>
                    <a:pt x="0" y="1049020"/>
                  </a:lnTo>
                </a:path>
                <a:path h="1337310">
                  <a:moveTo>
                    <a:pt x="0" y="1084580"/>
                  </a:moveTo>
                  <a:lnTo>
                    <a:pt x="0" y="1121410"/>
                  </a:lnTo>
                </a:path>
                <a:path h="1337310">
                  <a:moveTo>
                    <a:pt x="0" y="1156970"/>
                  </a:moveTo>
                  <a:lnTo>
                    <a:pt x="0" y="1193800"/>
                  </a:lnTo>
                </a:path>
                <a:path h="1337310">
                  <a:moveTo>
                    <a:pt x="0" y="1229360"/>
                  </a:moveTo>
                  <a:lnTo>
                    <a:pt x="0" y="1264920"/>
                  </a:lnTo>
                </a:path>
                <a:path h="1337310">
                  <a:moveTo>
                    <a:pt x="0" y="1301750"/>
                  </a:moveTo>
                  <a:lnTo>
                    <a:pt x="0" y="1337310"/>
                  </a:lnTo>
                </a:path>
              </a:pathLst>
            </a:custGeom>
            <a:ln w="18329">
              <a:solidFill>
                <a:srgbClr val="000000"/>
              </a:solidFill>
            </a:ln>
          </p:spPr>
          <p:txBody>
            <a:bodyPr wrap="square" lIns="0" tIns="0" rIns="0" bIns="0" rtlCol="0"/>
            <a:lstStyle/>
            <a:p>
              <a:endParaRPr/>
            </a:p>
          </p:txBody>
        </p:sp>
        <p:sp>
          <p:nvSpPr>
            <p:cNvPr id="14" name="object 14"/>
            <p:cNvSpPr/>
            <p:nvPr/>
          </p:nvSpPr>
          <p:spPr>
            <a:xfrm>
              <a:off x="1524000" y="3167380"/>
              <a:ext cx="4978400" cy="341630"/>
            </a:xfrm>
            <a:custGeom>
              <a:avLst/>
              <a:gdLst/>
              <a:ahLst/>
              <a:cxnLst/>
              <a:rect l="l" t="t" r="r" b="b"/>
              <a:pathLst>
                <a:path w="4978400" h="341629">
                  <a:moveTo>
                    <a:pt x="4973320" y="0"/>
                  </a:moveTo>
                  <a:lnTo>
                    <a:pt x="0" y="0"/>
                  </a:lnTo>
                  <a:lnTo>
                    <a:pt x="5080" y="341630"/>
                  </a:lnTo>
                  <a:lnTo>
                    <a:pt x="2491740" y="341630"/>
                  </a:lnTo>
                  <a:lnTo>
                    <a:pt x="4978400" y="341630"/>
                  </a:lnTo>
                  <a:lnTo>
                    <a:pt x="4973320" y="0"/>
                  </a:lnTo>
                  <a:close/>
                </a:path>
              </a:pathLst>
            </a:custGeom>
            <a:solidFill>
              <a:srgbClr val="336633"/>
            </a:solidFill>
          </p:spPr>
          <p:txBody>
            <a:bodyPr wrap="square" lIns="0" tIns="0" rIns="0" bIns="0" rtlCol="0"/>
            <a:lstStyle/>
            <a:p>
              <a:endParaRPr/>
            </a:p>
          </p:txBody>
        </p:sp>
        <p:sp>
          <p:nvSpPr>
            <p:cNvPr id="15" name="object 15"/>
            <p:cNvSpPr/>
            <p:nvPr/>
          </p:nvSpPr>
          <p:spPr>
            <a:xfrm>
              <a:off x="1524000" y="3167380"/>
              <a:ext cx="4978400" cy="341630"/>
            </a:xfrm>
            <a:custGeom>
              <a:avLst/>
              <a:gdLst/>
              <a:ahLst/>
              <a:cxnLst/>
              <a:rect l="l" t="t" r="r" b="b"/>
              <a:pathLst>
                <a:path w="4978400" h="341629">
                  <a:moveTo>
                    <a:pt x="2491740" y="341630"/>
                  </a:moveTo>
                  <a:lnTo>
                    <a:pt x="5080" y="341630"/>
                  </a:lnTo>
                  <a:lnTo>
                    <a:pt x="0" y="0"/>
                  </a:lnTo>
                  <a:lnTo>
                    <a:pt x="4973320" y="0"/>
                  </a:lnTo>
                  <a:lnTo>
                    <a:pt x="4978400" y="341630"/>
                  </a:lnTo>
                  <a:lnTo>
                    <a:pt x="2491740" y="341630"/>
                  </a:lnTo>
                  <a:close/>
                </a:path>
              </a:pathLst>
            </a:custGeom>
            <a:ln w="3175">
              <a:solidFill>
                <a:srgbClr val="3364A3"/>
              </a:solidFill>
            </a:ln>
          </p:spPr>
          <p:txBody>
            <a:bodyPr wrap="square" lIns="0" tIns="0" rIns="0" bIns="0" rtlCol="0"/>
            <a:lstStyle/>
            <a:p>
              <a:endParaRPr/>
            </a:p>
          </p:txBody>
        </p:sp>
        <p:sp>
          <p:nvSpPr>
            <p:cNvPr id="16" name="object 16"/>
            <p:cNvSpPr/>
            <p:nvPr/>
          </p:nvSpPr>
          <p:spPr>
            <a:xfrm>
              <a:off x="6502400" y="3167380"/>
              <a:ext cx="1211580" cy="331470"/>
            </a:xfrm>
            <a:custGeom>
              <a:avLst/>
              <a:gdLst/>
              <a:ahLst/>
              <a:cxnLst/>
              <a:rect l="l" t="t" r="r" b="b"/>
              <a:pathLst>
                <a:path w="1211579" h="331470">
                  <a:moveTo>
                    <a:pt x="908050" y="0"/>
                  </a:moveTo>
                  <a:lnTo>
                    <a:pt x="0" y="0"/>
                  </a:lnTo>
                  <a:lnTo>
                    <a:pt x="0" y="331470"/>
                  </a:lnTo>
                  <a:lnTo>
                    <a:pt x="908050" y="331470"/>
                  </a:lnTo>
                  <a:lnTo>
                    <a:pt x="1211579" y="166370"/>
                  </a:lnTo>
                  <a:lnTo>
                    <a:pt x="908050" y="0"/>
                  </a:lnTo>
                  <a:close/>
                </a:path>
              </a:pathLst>
            </a:custGeom>
            <a:solidFill>
              <a:srgbClr val="336633"/>
            </a:solidFill>
          </p:spPr>
          <p:txBody>
            <a:bodyPr wrap="square" lIns="0" tIns="0" rIns="0" bIns="0" rtlCol="0"/>
            <a:lstStyle/>
            <a:p>
              <a:endParaRPr/>
            </a:p>
          </p:txBody>
        </p:sp>
        <p:sp>
          <p:nvSpPr>
            <p:cNvPr id="17" name="object 17"/>
            <p:cNvSpPr/>
            <p:nvPr/>
          </p:nvSpPr>
          <p:spPr>
            <a:xfrm>
              <a:off x="6502400" y="3167380"/>
              <a:ext cx="1211580" cy="331470"/>
            </a:xfrm>
            <a:custGeom>
              <a:avLst/>
              <a:gdLst/>
              <a:ahLst/>
              <a:cxnLst/>
              <a:rect l="l" t="t" r="r" b="b"/>
              <a:pathLst>
                <a:path w="1211579" h="331470">
                  <a:moveTo>
                    <a:pt x="0" y="0"/>
                  </a:moveTo>
                  <a:lnTo>
                    <a:pt x="908050" y="0"/>
                  </a:lnTo>
                  <a:lnTo>
                    <a:pt x="1211579" y="166370"/>
                  </a:lnTo>
                  <a:lnTo>
                    <a:pt x="908050" y="331470"/>
                  </a:lnTo>
                  <a:lnTo>
                    <a:pt x="0" y="331470"/>
                  </a:lnTo>
                  <a:lnTo>
                    <a:pt x="0" y="0"/>
                  </a:lnTo>
                  <a:close/>
                </a:path>
              </a:pathLst>
            </a:custGeom>
            <a:ln w="3175">
              <a:solidFill>
                <a:srgbClr val="3364A3"/>
              </a:solidFill>
            </a:ln>
          </p:spPr>
          <p:txBody>
            <a:bodyPr wrap="square" lIns="0" tIns="0" rIns="0" bIns="0" rtlCol="0"/>
            <a:lstStyle/>
            <a:p>
              <a:endParaRPr/>
            </a:p>
          </p:txBody>
        </p:sp>
        <p:sp>
          <p:nvSpPr>
            <p:cNvPr id="18" name="object 18"/>
            <p:cNvSpPr/>
            <p:nvPr/>
          </p:nvSpPr>
          <p:spPr>
            <a:xfrm>
              <a:off x="6078220" y="2716530"/>
              <a:ext cx="438150" cy="1238250"/>
            </a:xfrm>
            <a:custGeom>
              <a:avLst/>
              <a:gdLst/>
              <a:ahLst/>
              <a:cxnLst/>
              <a:rect l="l" t="t" r="r" b="b"/>
              <a:pathLst>
                <a:path w="438150" h="1238250">
                  <a:moveTo>
                    <a:pt x="0" y="6350"/>
                  </a:moveTo>
                  <a:lnTo>
                    <a:pt x="0" y="1228090"/>
                  </a:lnTo>
                </a:path>
                <a:path w="438150" h="1238250">
                  <a:moveTo>
                    <a:pt x="438150" y="17780"/>
                  </a:moveTo>
                  <a:lnTo>
                    <a:pt x="438150" y="1238250"/>
                  </a:lnTo>
                </a:path>
                <a:path w="438150" h="1238250">
                  <a:moveTo>
                    <a:pt x="0" y="6350"/>
                  </a:moveTo>
                  <a:lnTo>
                    <a:pt x="438150" y="0"/>
                  </a:lnTo>
                </a:path>
                <a:path w="438150" h="1238250">
                  <a:moveTo>
                    <a:pt x="0" y="1207770"/>
                  </a:moveTo>
                  <a:lnTo>
                    <a:pt x="402589" y="1207770"/>
                  </a:lnTo>
                </a:path>
              </a:pathLst>
            </a:custGeom>
            <a:ln w="36659">
              <a:solidFill>
                <a:srgbClr val="000000"/>
              </a:solidFill>
            </a:ln>
          </p:spPr>
          <p:txBody>
            <a:bodyPr wrap="square" lIns="0" tIns="0" rIns="0" bIns="0" rtlCol="0"/>
            <a:lstStyle/>
            <a:p>
              <a:endParaRPr/>
            </a:p>
          </p:txBody>
        </p:sp>
        <p:sp>
          <p:nvSpPr>
            <p:cNvPr id="19" name="object 19"/>
            <p:cNvSpPr/>
            <p:nvPr/>
          </p:nvSpPr>
          <p:spPr>
            <a:xfrm>
              <a:off x="6113779" y="3498850"/>
              <a:ext cx="367030" cy="425450"/>
            </a:xfrm>
            <a:custGeom>
              <a:avLst/>
              <a:gdLst/>
              <a:ahLst/>
              <a:cxnLst/>
              <a:rect l="l" t="t" r="r" b="b"/>
              <a:pathLst>
                <a:path w="367029" h="425450">
                  <a:moveTo>
                    <a:pt x="367030" y="0"/>
                  </a:moveTo>
                  <a:lnTo>
                    <a:pt x="0" y="0"/>
                  </a:lnTo>
                  <a:lnTo>
                    <a:pt x="0" y="425450"/>
                  </a:lnTo>
                  <a:lnTo>
                    <a:pt x="182880" y="425450"/>
                  </a:lnTo>
                  <a:lnTo>
                    <a:pt x="367030" y="425450"/>
                  </a:lnTo>
                  <a:lnTo>
                    <a:pt x="367030" y="0"/>
                  </a:lnTo>
                  <a:close/>
                </a:path>
              </a:pathLst>
            </a:custGeom>
            <a:solidFill>
              <a:srgbClr val="FFFFCC"/>
            </a:solidFill>
          </p:spPr>
          <p:txBody>
            <a:bodyPr wrap="square" lIns="0" tIns="0" rIns="0" bIns="0" rtlCol="0"/>
            <a:lstStyle/>
            <a:p>
              <a:endParaRPr/>
            </a:p>
          </p:txBody>
        </p:sp>
        <p:sp>
          <p:nvSpPr>
            <p:cNvPr id="20" name="object 20"/>
            <p:cNvSpPr/>
            <p:nvPr/>
          </p:nvSpPr>
          <p:spPr>
            <a:xfrm>
              <a:off x="6113779" y="3498850"/>
              <a:ext cx="367030" cy="425450"/>
            </a:xfrm>
            <a:custGeom>
              <a:avLst/>
              <a:gdLst/>
              <a:ahLst/>
              <a:cxnLst/>
              <a:rect l="l" t="t" r="r" b="b"/>
              <a:pathLst>
                <a:path w="367029" h="425450">
                  <a:moveTo>
                    <a:pt x="182880" y="425450"/>
                  </a:moveTo>
                  <a:lnTo>
                    <a:pt x="0" y="425450"/>
                  </a:lnTo>
                  <a:lnTo>
                    <a:pt x="0" y="0"/>
                  </a:lnTo>
                  <a:lnTo>
                    <a:pt x="367030" y="0"/>
                  </a:lnTo>
                  <a:lnTo>
                    <a:pt x="367030" y="425450"/>
                  </a:lnTo>
                  <a:lnTo>
                    <a:pt x="182880" y="425450"/>
                  </a:lnTo>
                  <a:close/>
                </a:path>
              </a:pathLst>
            </a:custGeom>
            <a:ln w="3175">
              <a:solidFill>
                <a:srgbClr val="3364A3"/>
              </a:solidFill>
            </a:ln>
          </p:spPr>
          <p:txBody>
            <a:bodyPr wrap="square" lIns="0" tIns="0" rIns="0" bIns="0" rtlCol="0"/>
            <a:lstStyle/>
            <a:p>
              <a:endParaRPr/>
            </a:p>
          </p:txBody>
        </p:sp>
        <p:sp>
          <p:nvSpPr>
            <p:cNvPr id="21" name="object 21"/>
            <p:cNvSpPr/>
            <p:nvPr/>
          </p:nvSpPr>
          <p:spPr>
            <a:xfrm>
              <a:off x="6113779" y="2743200"/>
              <a:ext cx="367030" cy="424180"/>
            </a:xfrm>
            <a:custGeom>
              <a:avLst/>
              <a:gdLst/>
              <a:ahLst/>
              <a:cxnLst/>
              <a:rect l="l" t="t" r="r" b="b"/>
              <a:pathLst>
                <a:path w="367029" h="424180">
                  <a:moveTo>
                    <a:pt x="367030" y="0"/>
                  </a:moveTo>
                  <a:lnTo>
                    <a:pt x="0" y="0"/>
                  </a:lnTo>
                  <a:lnTo>
                    <a:pt x="0" y="424179"/>
                  </a:lnTo>
                  <a:lnTo>
                    <a:pt x="182880" y="424179"/>
                  </a:lnTo>
                  <a:lnTo>
                    <a:pt x="367030" y="424179"/>
                  </a:lnTo>
                  <a:lnTo>
                    <a:pt x="367030" y="0"/>
                  </a:lnTo>
                  <a:close/>
                </a:path>
              </a:pathLst>
            </a:custGeom>
            <a:solidFill>
              <a:srgbClr val="FFFFCC"/>
            </a:solidFill>
          </p:spPr>
          <p:txBody>
            <a:bodyPr wrap="square" lIns="0" tIns="0" rIns="0" bIns="0" rtlCol="0"/>
            <a:lstStyle/>
            <a:p>
              <a:endParaRPr/>
            </a:p>
          </p:txBody>
        </p:sp>
        <p:sp>
          <p:nvSpPr>
            <p:cNvPr id="22" name="object 22"/>
            <p:cNvSpPr/>
            <p:nvPr/>
          </p:nvSpPr>
          <p:spPr>
            <a:xfrm>
              <a:off x="6113779" y="2743200"/>
              <a:ext cx="367030" cy="424180"/>
            </a:xfrm>
            <a:custGeom>
              <a:avLst/>
              <a:gdLst/>
              <a:ahLst/>
              <a:cxnLst/>
              <a:rect l="l" t="t" r="r" b="b"/>
              <a:pathLst>
                <a:path w="367029" h="424180">
                  <a:moveTo>
                    <a:pt x="182880" y="424179"/>
                  </a:moveTo>
                  <a:lnTo>
                    <a:pt x="0" y="424179"/>
                  </a:lnTo>
                  <a:lnTo>
                    <a:pt x="0" y="0"/>
                  </a:lnTo>
                  <a:lnTo>
                    <a:pt x="367030" y="0"/>
                  </a:lnTo>
                  <a:lnTo>
                    <a:pt x="367030" y="424179"/>
                  </a:lnTo>
                  <a:lnTo>
                    <a:pt x="182880" y="424179"/>
                  </a:lnTo>
                  <a:close/>
                </a:path>
              </a:pathLst>
            </a:custGeom>
            <a:ln w="3175">
              <a:solidFill>
                <a:srgbClr val="3364A3"/>
              </a:solidFill>
            </a:ln>
          </p:spPr>
          <p:txBody>
            <a:bodyPr wrap="square" lIns="0" tIns="0" rIns="0" bIns="0" rtlCol="0"/>
            <a:lstStyle/>
            <a:p>
              <a:endParaRPr/>
            </a:p>
          </p:txBody>
        </p:sp>
        <p:sp>
          <p:nvSpPr>
            <p:cNvPr id="23" name="object 23"/>
            <p:cNvSpPr/>
            <p:nvPr/>
          </p:nvSpPr>
          <p:spPr>
            <a:xfrm>
              <a:off x="2449830" y="4017010"/>
              <a:ext cx="1697989" cy="186690"/>
            </a:xfrm>
            <a:custGeom>
              <a:avLst/>
              <a:gdLst/>
              <a:ahLst/>
              <a:cxnLst/>
              <a:rect l="l" t="t" r="r" b="b"/>
              <a:pathLst>
                <a:path w="1697989" h="186689">
                  <a:moveTo>
                    <a:pt x="1666240" y="0"/>
                  </a:moveTo>
                  <a:lnTo>
                    <a:pt x="30480" y="0"/>
                  </a:lnTo>
                  <a:lnTo>
                    <a:pt x="19288" y="2619"/>
                  </a:lnTo>
                  <a:lnTo>
                    <a:pt x="9525" y="9525"/>
                  </a:lnTo>
                  <a:lnTo>
                    <a:pt x="2619" y="19288"/>
                  </a:lnTo>
                  <a:lnTo>
                    <a:pt x="0" y="30479"/>
                  </a:lnTo>
                  <a:lnTo>
                    <a:pt x="0" y="154939"/>
                  </a:lnTo>
                  <a:lnTo>
                    <a:pt x="2619" y="166330"/>
                  </a:lnTo>
                  <a:lnTo>
                    <a:pt x="9525" y="176529"/>
                  </a:lnTo>
                  <a:lnTo>
                    <a:pt x="19288" y="183872"/>
                  </a:lnTo>
                  <a:lnTo>
                    <a:pt x="30480" y="186689"/>
                  </a:lnTo>
                  <a:lnTo>
                    <a:pt x="1666240" y="186689"/>
                  </a:lnTo>
                  <a:lnTo>
                    <a:pt x="1678166" y="183872"/>
                  </a:lnTo>
                  <a:lnTo>
                    <a:pt x="1688306" y="176529"/>
                  </a:lnTo>
                  <a:lnTo>
                    <a:pt x="1695350" y="166330"/>
                  </a:lnTo>
                  <a:lnTo>
                    <a:pt x="1697990" y="154939"/>
                  </a:lnTo>
                  <a:lnTo>
                    <a:pt x="1697990" y="30479"/>
                  </a:lnTo>
                  <a:lnTo>
                    <a:pt x="1695350" y="19288"/>
                  </a:lnTo>
                  <a:lnTo>
                    <a:pt x="1688306" y="9525"/>
                  </a:lnTo>
                  <a:lnTo>
                    <a:pt x="1678166" y="2619"/>
                  </a:lnTo>
                  <a:lnTo>
                    <a:pt x="1666240" y="0"/>
                  </a:lnTo>
                  <a:close/>
                </a:path>
              </a:pathLst>
            </a:custGeom>
            <a:solidFill>
              <a:srgbClr val="719ECE"/>
            </a:solidFill>
          </p:spPr>
          <p:txBody>
            <a:bodyPr wrap="square" lIns="0" tIns="0" rIns="0" bIns="0" rtlCol="0"/>
            <a:lstStyle/>
            <a:p>
              <a:endParaRPr/>
            </a:p>
          </p:txBody>
        </p:sp>
        <p:sp>
          <p:nvSpPr>
            <p:cNvPr id="24" name="object 24"/>
            <p:cNvSpPr/>
            <p:nvPr/>
          </p:nvSpPr>
          <p:spPr>
            <a:xfrm>
              <a:off x="2449830" y="4017010"/>
              <a:ext cx="1697989" cy="186690"/>
            </a:xfrm>
            <a:custGeom>
              <a:avLst/>
              <a:gdLst/>
              <a:ahLst/>
              <a:cxnLst/>
              <a:rect l="l" t="t" r="r" b="b"/>
              <a:pathLst>
                <a:path w="1697989" h="186689">
                  <a:moveTo>
                    <a:pt x="30480" y="0"/>
                  </a:moveTo>
                  <a:lnTo>
                    <a:pt x="19288" y="2619"/>
                  </a:lnTo>
                  <a:lnTo>
                    <a:pt x="9525" y="9525"/>
                  </a:lnTo>
                  <a:lnTo>
                    <a:pt x="2619" y="19288"/>
                  </a:lnTo>
                  <a:lnTo>
                    <a:pt x="0" y="30479"/>
                  </a:lnTo>
                  <a:lnTo>
                    <a:pt x="0" y="154939"/>
                  </a:lnTo>
                  <a:lnTo>
                    <a:pt x="2619" y="166330"/>
                  </a:lnTo>
                  <a:lnTo>
                    <a:pt x="9525" y="176529"/>
                  </a:lnTo>
                  <a:lnTo>
                    <a:pt x="19288" y="183872"/>
                  </a:lnTo>
                  <a:lnTo>
                    <a:pt x="30480" y="186689"/>
                  </a:lnTo>
                  <a:lnTo>
                    <a:pt x="1666240" y="186689"/>
                  </a:lnTo>
                  <a:lnTo>
                    <a:pt x="1678166" y="183872"/>
                  </a:lnTo>
                  <a:lnTo>
                    <a:pt x="1688306" y="176529"/>
                  </a:lnTo>
                  <a:lnTo>
                    <a:pt x="1695350" y="166330"/>
                  </a:lnTo>
                  <a:lnTo>
                    <a:pt x="1697990" y="154939"/>
                  </a:lnTo>
                  <a:lnTo>
                    <a:pt x="1697990" y="30479"/>
                  </a:lnTo>
                  <a:lnTo>
                    <a:pt x="1695350" y="19288"/>
                  </a:lnTo>
                  <a:lnTo>
                    <a:pt x="1688306" y="9525"/>
                  </a:lnTo>
                  <a:lnTo>
                    <a:pt x="1678166" y="2619"/>
                  </a:lnTo>
                  <a:lnTo>
                    <a:pt x="1666240" y="0"/>
                  </a:lnTo>
                  <a:lnTo>
                    <a:pt x="30480" y="0"/>
                  </a:lnTo>
                  <a:close/>
                </a:path>
              </a:pathLst>
            </a:custGeom>
            <a:ln w="3175">
              <a:solidFill>
                <a:srgbClr val="3364A3"/>
              </a:solidFill>
            </a:ln>
          </p:spPr>
          <p:txBody>
            <a:bodyPr wrap="square" lIns="0" tIns="0" rIns="0" bIns="0" rtlCol="0"/>
            <a:lstStyle/>
            <a:p>
              <a:endParaRPr/>
            </a:p>
          </p:txBody>
        </p:sp>
        <p:sp>
          <p:nvSpPr>
            <p:cNvPr id="25" name="object 25"/>
            <p:cNvSpPr/>
            <p:nvPr/>
          </p:nvSpPr>
          <p:spPr>
            <a:xfrm>
              <a:off x="4147820" y="2774950"/>
              <a:ext cx="0" cy="1337310"/>
            </a:xfrm>
            <a:custGeom>
              <a:avLst/>
              <a:gdLst/>
              <a:ahLst/>
              <a:cxnLst/>
              <a:rect l="l" t="t" r="r" b="b"/>
              <a:pathLst>
                <a:path h="1337310">
                  <a:moveTo>
                    <a:pt x="0" y="0"/>
                  </a:moveTo>
                  <a:lnTo>
                    <a:pt x="0" y="1337310"/>
                  </a:lnTo>
                </a:path>
              </a:pathLst>
            </a:custGeom>
            <a:ln w="18329">
              <a:solidFill>
                <a:srgbClr val="000000"/>
              </a:solidFill>
              <a:prstDash val="dash"/>
            </a:ln>
          </p:spPr>
          <p:txBody>
            <a:bodyPr wrap="square" lIns="0" tIns="0" rIns="0" bIns="0" rtlCol="0"/>
            <a:lstStyle/>
            <a:p>
              <a:endParaRPr/>
            </a:p>
          </p:txBody>
        </p:sp>
        <p:sp>
          <p:nvSpPr>
            <p:cNvPr id="26" name="object 26"/>
            <p:cNvSpPr/>
            <p:nvPr/>
          </p:nvSpPr>
          <p:spPr>
            <a:xfrm>
              <a:off x="2961639" y="2800350"/>
              <a:ext cx="129539" cy="502920"/>
            </a:xfrm>
            <a:custGeom>
              <a:avLst/>
              <a:gdLst/>
              <a:ahLst/>
              <a:cxnLst/>
              <a:rect l="l" t="t" r="r" b="b"/>
              <a:pathLst>
                <a:path w="129539" h="502920">
                  <a:moveTo>
                    <a:pt x="129540" y="502920"/>
                  </a:moveTo>
                  <a:lnTo>
                    <a:pt x="0" y="0"/>
                  </a:lnTo>
                </a:path>
              </a:pathLst>
            </a:custGeom>
            <a:ln w="3175">
              <a:solidFill>
                <a:srgbClr val="000000"/>
              </a:solidFill>
            </a:ln>
          </p:spPr>
          <p:txBody>
            <a:bodyPr wrap="square" lIns="0" tIns="0" rIns="0" bIns="0" rtlCol="0"/>
            <a:lstStyle/>
            <a:p>
              <a:endParaRPr/>
            </a:p>
          </p:txBody>
        </p:sp>
        <p:sp>
          <p:nvSpPr>
            <p:cNvPr id="27" name="object 27"/>
            <p:cNvSpPr/>
            <p:nvPr/>
          </p:nvSpPr>
          <p:spPr>
            <a:xfrm>
              <a:off x="2912110" y="2650490"/>
              <a:ext cx="104139" cy="170180"/>
            </a:xfrm>
            <a:custGeom>
              <a:avLst/>
              <a:gdLst/>
              <a:ahLst/>
              <a:cxnLst/>
              <a:rect l="l" t="t" r="r" b="b"/>
              <a:pathLst>
                <a:path w="104139" h="170180">
                  <a:moveTo>
                    <a:pt x="11429" y="0"/>
                  </a:moveTo>
                  <a:lnTo>
                    <a:pt x="0" y="170180"/>
                  </a:lnTo>
                  <a:lnTo>
                    <a:pt x="104139" y="143510"/>
                  </a:lnTo>
                  <a:lnTo>
                    <a:pt x="11429" y="0"/>
                  </a:lnTo>
                  <a:close/>
                </a:path>
              </a:pathLst>
            </a:custGeom>
            <a:solidFill>
              <a:srgbClr val="000000"/>
            </a:solidFill>
          </p:spPr>
          <p:txBody>
            <a:bodyPr wrap="square" lIns="0" tIns="0" rIns="0" bIns="0" rtlCol="0"/>
            <a:lstStyle/>
            <a:p>
              <a:endParaRPr/>
            </a:p>
          </p:txBody>
        </p:sp>
      </p:grpSp>
      <p:sp>
        <p:nvSpPr>
          <p:cNvPr id="28" name="object 28"/>
          <p:cNvSpPr txBox="1"/>
          <p:nvPr/>
        </p:nvSpPr>
        <p:spPr>
          <a:xfrm>
            <a:off x="4603750" y="2794000"/>
            <a:ext cx="1120140" cy="299720"/>
          </a:xfrm>
          <a:prstGeom prst="rect">
            <a:avLst/>
          </a:prstGeom>
        </p:spPr>
        <p:txBody>
          <a:bodyPr vert="horz" wrap="square" lIns="0" tIns="12700" rIns="0" bIns="0" rtlCol="0">
            <a:spAutoFit/>
          </a:bodyPr>
          <a:lstStyle/>
          <a:p>
            <a:pPr marL="38100">
              <a:spcBef>
                <a:spcPts val="100"/>
              </a:spcBef>
            </a:pPr>
            <a:r>
              <a:rPr dirty="0">
                <a:latin typeface="Arial"/>
                <a:cs typeface="Arial"/>
              </a:rPr>
              <a:t>e</a:t>
            </a:r>
            <a:r>
              <a:rPr sz="1575" baseline="39682" dirty="0">
                <a:latin typeface="Arial"/>
                <a:cs typeface="Arial"/>
              </a:rPr>
              <a:t>-</a:t>
            </a:r>
            <a:r>
              <a:rPr sz="1575" spc="-37" baseline="39682" dirty="0">
                <a:latin typeface="Arial"/>
                <a:cs typeface="Arial"/>
              </a:rPr>
              <a:t> </a:t>
            </a:r>
            <a:r>
              <a:rPr dirty="0">
                <a:latin typeface="Arial"/>
                <a:cs typeface="Arial"/>
              </a:rPr>
              <a:t>and/or</a:t>
            </a:r>
            <a:r>
              <a:rPr spc="-35" dirty="0">
                <a:latin typeface="Arial"/>
                <a:cs typeface="Arial"/>
              </a:rPr>
              <a:t> </a:t>
            </a:r>
            <a:r>
              <a:rPr spc="-50" dirty="0">
                <a:latin typeface="Arial"/>
                <a:cs typeface="Arial"/>
              </a:rPr>
              <a:t>p</a:t>
            </a:r>
            <a:endParaRPr>
              <a:latin typeface="Arial"/>
              <a:cs typeface="Arial"/>
            </a:endParaRPr>
          </a:p>
        </p:txBody>
      </p:sp>
      <p:sp>
        <p:nvSpPr>
          <p:cNvPr id="29" name="object 29"/>
          <p:cNvSpPr txBox="1"/>
          <p:nvPr/>
        </p:nvSpPr>
        <p:spPr>
          <a:xfrm>
            <a:off x="3514090" y="4240529"/>
            <a:ext cx="2498725" cy="293028"/>
          </a:xfrm>
          <a:prstGeom prst="rect">
            <a:avLst/>
          </a:prstGeom>
        </p:spPr>
        <p:txBody>
          <a:bodyPr vert="horz" wrap="square" lIns="0" tIns="36194" rIns="0" bIns="0" rtlCol="0">
            <a:spAutoFit/>
          </a:bodyPr>
          <a:lstStyle/>
          <a:p>
            <a:pPr marL="12700" marR="5080">
              <a:lnSpc>
                <a:spcPts val="2020"/>
              </a:lnSpc>
              <a:spcBef>
                <a:spcPts val="284"/>
              </a:spcBef>
            </a:pPr>
            <a:r>
              <a:rPr dirty="0">
                <a:latin typeface="Arial"/>
                <a:cs typeface="Arial"/>
              </a:rPr>
              <a:t>Decay</a:t>
            </a:r>
            <a:r>
              <a:rPr spc="-30" dirty="0">
                <a:latin typeface="Arial"/>
                <a:cs typeface="Arial"/>
              </a:rPr>
              <a:t> </a:t>
            </a:r>
            <a:r>
              <a:rPr dirty="0">
                <a:latin typeface="Arial"/>
                <a:cs typeface="Arial"/>
              </a:rPr>
              <a:t>products</a:t>
            </a:r>
            <a:r>
              <a:rPr spc="-25" dirty="0">
                <a:latin typeface="Arial"/>
                <a:cs typeface="Arial"/>
              </a:rPr>
              <a:t> </a:t>
            </a:r>
            <a:r>
              <a:rPr spc="-10" dirty="0">
                <a:latin typeface="Arial"/>
                <a:cs typeface="Arial"/>
              </a:rPr>
              <a:t>detector </a:t>
            </a:r>
            <a:endParaRPr dirty="0">
              <a:latin typeface="Arial"/>
              <a:cs typeface="Arial"/>
            </a:endParaRPr>
          </a:p>
        </p:txBody>
      </p:sp>
      <p:grpSp>
        <p:nvGrpSpPr>
          <p:cNvPr id="33" name="object 33"/>
          <p:cNvGrpSpPr/>
          <p:nvPr/>
        </p:nvGrpSpPr>
        <p:grpSpPr>
          <a:xfrm>
            <a:off x="4015740" y="2254250"/>
            <a:ext cx="1697989" cy="107950"/>
            <a:chOff x="2491739" y="2254250"/>
            <a:chExt cx="1697989" cy="107950"/>
          </a:xfrm>
        </p:grpSpPr>
        <p:sp>
          <p:nvSpPr>
            <p:cNvPr id="34" name="object 34"/>
            <p:cNvSpPr/>
            <p:nvPr/>
          </p:nvSpPr>
          <p:spPr>
            <a:xfrm>
              <a:off x="2645409" y="2308860"/>
              <a:ext cx="1389380" cy="0"/>
            </a:xfrm>
            <a:custGeom>
              <a:avLst/>
              <a:gdLst/>
              <a:ahLst/>
              <a:cxnLst/>
              <a:rect l="l" t="t" r="r" b="b"/>
              <a:pathLst>
                <a:path w="1389379">
                  <a:moveTo>
                    <a:pt x="0" y="0"/>
                  </a:moveTo>
                  <a:lnTo>
                    <a:pt x="1389379" y="0"/>
                  </a:lnTo>
                </a:path>
              </a:pathLst>
            </a:custGeom>
            <a:ln w="3175">
              <a:solidFill>
                <a:srgbClr val="3364A3"/>
              </a:solidFill>
            </a:ln>
          </p:spPr>
          <p:txBody>
            <a:bodyPr wrap="square" lIns="0" tIns="0" rIns="0" bIns="0" rtlCol="0"/>
            <a:lstStyle/>
            <a:p>
              <a:endParaRPr/>
            </a:p>
          </p:txBody>
        </p:sp>
        <p:sp>
          <p:nvSpPr>
            <p:cNvPr id="35" name="object 35"/>
            <p:cNvSpPr/>
            <p:nvPr/>
          </p:nvSpPr>
          <p:spPr>
            <a:xfrm>
              <a:off x="2491740" y="2254249"/>
              <a:ext cx="1697989" cy="107950"/>
            </a:xfrm>
            <a:custGeom>
              <a:avLst/>
              <a:gdLst/>
              <a:ahLst/>
              <a:cxnLst/>
              <a:rect l="l" t="t" r="r" b="b"/>
              <a:pathLst>
                <a:path w="1697989" h="107950">
                  <a:moveTo>
                    <a:pt x="161290" y="0"/>
                  </a:moveTo>
                  <a:lnTo>
                    <a:pt x="0" y="54610"/>
                  </a:lnTo>
                  <a:lnTo>
                    <a:pt x="161290" y="107950"/>
                  </a:lnTo>
                  <a:lnTo>
                    <a:pt x="161290" y="0"/>
                  </a:lnTo>
                  <a:close/>
                </a:path>
                <a:path w="1697989" h="107950">
                  <a:moveTo>
                    <a:pt x="1697990" y="54610"/>
                  </a:moveTo>
                  <a:lnTo>
                    <a:pt x="1535430" y="0"/>
                  </a:lnTo>
                  <a:lnTo>
                    <a:pt x="1535430" y="107950"/>
                  </a:lnTo>
                  <a:lnTo>
                    <a:pt x="1697990" y="54610"/>
                  </a:lnTo>
                  <a:close/>
                </a:path>
              </a:pathLst>
            </a:custGeom>
            <a:solidFill>
              <a:srgbClr val="3364A3"/>
            </a:solidFill>
          </p:spPr>
          <p:txBody>
            <a:bodyPr wrap="square" lIns="0" tIns="0" rIns="0" bIns="0" rtlCol="0"/>
            <a:lstStyle/>
            <a:p>
              <a:endParaRPr/>
            </a:p>
          </p:txBody>
        </p:sp>
      </p:grpSp>
      <p:sp>
        <p:nvSpPr>
          <p:cNvPr id="36" name="object 36"/>
          <p:cNvSpPr txBox="1"/>
          <p:nvPr/>
        </p:nvSpPr>
        <p:spPr>
          <a:xfrm>
            <a:off x="4692650" y="1936750"/>
            <a:ext cx="226060" cy="360868"/>
          </a:xfrm>
          <a:prstGeom prst="rect">
            <a:avLst/>
          </a:prstGeom>
        </p:spPr>
        <p:txBody>
          <a:bodyPr vert="horz" wrap="square" lIns="0" tIns="12700" rIns="0" bIns="0" rtlCol="0">
            <a:spAutoFit/>
          </a:bodyPr>
          <a:lstStyle/>
          <a:p>
            <a:pPr marL="12700">
              <a:lnSpc>
                <a:spcPts val="1835"/>
              </a:lnSpc>
              <a:spcBef>
                <a:spcPts val="100"/>
              </a:spcBef>
            </a:pPr>
            <a:r>
              <a:rPr dirty="0">
                <a:latin typeface="Arial"/>
                <a:cs typeface="Arial"/>
              </a:rPr>
              <a:t>L</a:t>
            </a:r>
            <a:endParaRPr>
              <a:latin typeface="Arial"/>
              <a:cs typeface="Arial"/>
            </a:endParaRPr>
          </a:p>
          <a:p>
            <a:pPr marL="139700">
              <a:lnSpc>
                <a:spcPts val="935"/>
              </a:lnSpc>
            </a:pPr>
            <a:r>
              <a:rPr sz="1050" spc="-10" dirty="0">
                <a:latin typeface="Arial"/>
                <a:cs typeface="Arial"/>
              </a:rPr>
              <a:t>d</a:t>
            </a:r>
            <a:endParaRPr sz="1050">
              <a:latin typeface="Arial"/>
              <a:cs typeface="Arial"/>
            </a:endParaRPr>
          </a:p>
        </p:txBody>
      </p:sp>
      <p:sp>
        <p:nvSpPr>
          <p:cNvPr id="37" name="object 37"/>
          <p:cNvSpPr txBox="1"/>
          <p:nvPr/>
        </p:nvSpPr>
        <p:spPr>
          <a:xfrm>
            <a:off x="6215380" y="2576829"/>
            <a:ext cx="837565" cy="299720"/>
          </a:xfrm>
          <a:prstGeom prst="rect">
            <a:avLst/>
          </a:prstGeom>
        </p:spPr>
        <p:txBody>
          <a:bodyPr vert="horz" wrap="square" lIns="0" tIns="12700" rIns="0" bIns="0" rtlCol="0">
            <a:spAutoFit/>
          </a:bodyPr>
          <a:lstStyle/>
          <a:p>
            <a:pPr marL="12700">
              <a:spcBef>
                <a:spcPts val="100"/>
              </a:spcBef>
            </a:pPr>
            <a:r>
              <a:rPr spc="-10" dirty="0">
                <a:latin typeface="Arial"/>
                <a:cs typeface="Arial"/>
              </a:rPr>
              <a:t>Neutron</a:t>
            </a:r>
            <a:endParaRPr>
              <a:latin typeface="Arial"/>
              <a:cs typeface="Arial"/>
            </a:endParaRPr>
          </a:p>
        </p:txBody>
      </p:sp>
      <p:sp>
        <p:nvSpPr>
          <p:cNvPr id="38" name="object 38"/>
          <p:cNvSpPr txBox="1"/>
          <p:nvPr/>
        </p:nvSpPr>
        <p:spPr>
          <a:xfrm>
            <a:off x="6215380" y="2833370"/>
            <a:ext cx="596265" cy="299720"/>
          </a:xfrm>
          <a:prstGeom prst="rect">
            <a:avLst/>
          </a:prstGeom>
        </p:spPr>
        <p:txBody>
          <a:bodyPr vert="horz" wrap="square" lIns="0" tIns="12700" rIns="0" bIns="0" rtlCol="0">
            <a:spAutoFit/>
          </a:bodyPr>
          <a:lstStyle/>
          <a:p>
            <a:pPr marL="12700">
              <a:spcBef>
                <a:spcPts val="100"/>
              </a:spcBef>
            </a:pPr>
            <a:r>
              <a:rPr spc="-20" dirty="0">
                <a:latin typeface="Arial"/>
                <a:cs typeface="Arial"/>
              </a:rPr>
              <a:t>beam</a:t>
            </a:r>
            <a:endParaRPr>
              <a:latin typeface="Arial"/>
              <a:cs typeface="Arial"/>
            </a:endParaRPr>
          </a:p>
        </p:txBody>
      </p:sp>
      <p:sp>
        <p:nvSpPr>
          <p:cNvPr id="39" name="object 39"/>
          <p:cNvSpPr txBox="1"/>
          <p:nvPr/>
        </p:nvSpPr>
        <p:spPr>
          <a:xfrm>
            <a:off x="2073909" y="2708909"/>
            <a:ext cx="1343660" cy="299720"/>
          </a:xfrm>
          <a:prstGeom prst="rect">
            <a:avLst/>
          </a:prstGeom>
        </p:spPr>
        <p:txBody>
          <a:bodyPr vert="horz" wrap="square" lIns="0" tIns="12700" rIns="0" bIns="0" rtlCol="0">
            <a:spAutoFit/>
          </a:bodyPr>
          <a:lstStyle/>
          <a:p>
            <a:pPr marL="12700">
              <a:spcBef>
                <a:spcPts val="100"/>
              </a:spcBef>
            </a:pPr>
            <a:r>
              <a:rPr dirty="0">
                <a:latin typeface="Arial"/>
                <a:cs typeface="Arial"/>
              </a:rPr>
              <a:t>Beam</a:t>
            </a:r>
            <a:r>
              <a:rPr spc="-20" dirty="0">
                <a:latin typeface="Arial"/>
                <a:cs typeface="Arial"/>
              </a:rPr>
              <a:t> </a:t>
            </a:r>
            <a:r>
              <a:rPr dirty="0">
                <a:latin typeface="Arial"/>
                <a:cs typeface="Arial"/>
              </a:rPr>
              <a:t>area</a:t>
            </a:r>
            <a:r>
              <a:rPr spc="-125" dirty="0">
                <a:latin typeface="Arial"/>
                <a:cs typeface="Arial"/>
              </a:rPr>
              <a:t> </a:t>
            </a:r>
            <a:r>
              <a:rPr spc="-50" dirty="0">
                <a:latin typeface="Arial"/>
                <a:cs typeface="Arial"/>
              </a:rPr>
              <a:t>A</a:t>
            </a:r>
            <a:endParaRPr>
              <a:latin typeface="Arial"/>
              <a:cs typeface="Arial"/>
            </a:endParaRPr>
          </a:p>
        </p:txBody>
      </p:sp>
      <p:sp>
        <p:nvSpPr>
          <p:cNvPr id="40" name="object 40"/>
          <p:cNvSpPr/>
          <p:nvPr/>
        </p:nvSpPr>
        <p:spPr>
          <a:xfrm>
            <a:off x="2352039" y="3044190"/>
            <a:ext cx="610870" cy="227329"/>
          </a:xfrm>
          <a:custGeom>
            <a:avLst/>
            <a:gdLst/>
            <a:ahLst/>
            <a:cxnLst/>
            <a:rect l="l" t="t" r="r" b="b"/>
            <a:pathLst>
              <a:path w="610869" h="227329">
                <a:moveTo>
                  <a:pt x="0" y="0"/>
                </a:moveTo>
                <a:lnTo>
                  <a:pt x="610869" y="227330"/>
                </a:lnTo>
              </a:path>
            </a:pathLst>
          </a:custGeom>
          <a:ln w="3175">
            <a:solidFill>
              <a:srgbClr val="000000"/>
            </a:solidFill>
          </a:ln>
        </p:spPr>
        <p:txBody>
          <a:bodyPr wrap="square" lIns="0" tIns="0" rIns="0" bIns="0" rtlCol="0"/>
          <a:lstStyle/>
          <a:p>
            <a:endParaRPr/>
          </a:p>
        </p:txBody>
      </p:sp>
      <p:grpSp>
        <p:nvGrpSpPr>
          <p:cNvPr id="41" name="object 41"/>
          <p:cNvGrpSpPr/>
          <p:nvPr/>
        </p:nvGrpSpPr>
        <p:grpSpPr>
          <a:xfrm>
            <a:off x="3973831" y="2440940"/>
            <a:ext cx="4135120" cy="1068070"/>
            <a:chOff x="2449830" y="2440939"/>
            <a:chExt cx="4135120" cy="1068070"/>
          </a:xfrm>
        </p:grpSpPr>
        <p:sp>
          <p:nvSpPr>
            <p:cNvPr id="42" name="object 42"/>
            <p:cNvSpPr/>
            <p:nvPr/>
          </p:nvSpPr>
          <p:spPr>
            <a:xfrm>
              <a:off x="6181090" y="2495549"/>
              <a:ext cx="248920" cy="0"/>
            </a:xfrm>
            <a:custGeom>
              <a:avLst/>
              <a:gdLst/>
              <a:ahLst/>
              <a:cxnLst/>
              <a:rect l="l" t="t" r="r" b="b"/>
              <a:pathLst>
                <a:path w="248920">
                  <a:moveTo>
                    <a:pt x="0" y="0"/>
                  </a:moveTo>
                  <a:lnTo>
                    <a:pt x="248920" y="0"/>
                  </a:lnTo>
                </a:path>
              </a:pathLst>
            </a:custGeom>
            <a:ln w="3175">
              <a:solidFill>
                <a:srgbClr val="3364A3"/>
              </a:solidFill>
            </a:ln>
          </p:spPr>
          <p:txBody>
            <a:bodyPr wrap="square" lIns="0" tIns="0" rIns="0" bIns="0" rtlCol="0"/>
            <a:lstStyle/>
            <a:p>
              <a:endParaRPr/>
            </a:p>
          </p:txBody>
        </p:sp>
        <p:sp>
          <p:nvSpPr>
            <p:cNvPr id="43" name="object 43"/>
            <p:cNvSpPr/>
            <p:nvPr/>
          </p:nvSpPr>
          <p:spPr>
            <a:xfrm>
              <a:off x="6026150" y="2440939"/>
              <a:ext cx="558800" cy="107950"/>
            </a:xfrm>
            <a:custGeom>
              <a:avLst/>
              <a:gdLst/>
              <a:ahLst/>
              <a:cxnLst/>
              <a:rect l="l" t="t" r="r" b="b"/>
              <a:pathLst>
                <a:path w="558800" h="107950">
                  <a:moveTo>
                    <a:pt x="161290" y="0"/>
                  </a:moveTo>
                  <a:lnTo>
                    <a:pt x="0" y="54610"/>
                  </a:lnTo>
                  <a:lnTo>
                    <a:pt x="161290" y="107950"/>
                  </a:lnTo>
                  <a:lnTo>
                    <a:pt x="161290" y="0"/>
                  </a:lnTo>
                  <a:close/>
                </a:path>
                <a:path w="558800" h="107950">
                  <a:moveTo>
                    <a:pt x="558800" y="54610"/>
                  </a:moveTo>
                  <a:lnTo>
                    <a:pt x="396240" y="0"/>
                  </a:lnTo>
                  <a:lnTo>
                    <a:pt x="396240" y="107950"/>
                  </a:lnTo>
                  <a:lnTo>
                    <a:pt x="558800" y="54610"/>
                  </a:lnTo>
                  <a:close/>
                </a:path>
              </a:pathLst>
            </a:custGeom>
            <a:solidFill>
              <a:srgbClr val="3364A3"/>
            </a:solidFill>
          </p:spPr>
          <p:txBody>
            <a:bodyPr wrap="square" lIns="0" tIns="0" rIns="0" bIns="0" rtlCol="0"/>
            <a:lstStyle/>
            <a:p>
              <a:endParaRPr/>
            </a:p>
          </p:txBody>
        </p:sp>
        <p:sp>
          <p:nvSpPr>
            <p:cNvPr id="44" name="object 44"/>
            <p:cNvSpPr/>
            <p:nvPr/>
          </p:nvSpPr>
          <p:spPr>
            <a:xfrm>
              <a:off x="2449830" y="3197859"/>
              <a:ext cx="1697989" cy="311150"/>
            </a:xfrm>
            <a:custGeom>
              <a:avLst/>
              <a:gdLst/>
              <a:ahLst/>
              <a:cxnLst/>
              <a:rect l="l" t="t" r="r" b="b"/>
              <a:pathLst>
                <a:path w="1697989" h="311150">
                  <a:moveTo>
                    <a:pt x="1658620" y="0"/>
                  </a:moveTo>
                  <a:lnTo>
                    <a:pt x="1697990" y="39369"/>
                  </a:lnTo>
                </a:path>
                <a:path w="1697989" h="311150">
                  <a:moveTo>
                    <a:pt x="1606549" y="0"/>
                  </a:moveTo>
                  <a:lnTo>
                    <a:pt x="1697990" y="91439"/>
                  </a:lnTo>
                </a:path>
                <a:path w="1697989" h="311150">
                  <a:moveTo>
                    <a:pt x="1554480" y="0"/>
                  </a:moveTo>
                  <a:lnTo>
                    <a:pt x="1697990" y="143510"/>
                  </a:lnTo>
                </a:path>
                <a:path w="1697989" h="311150">
                  <a:moveTo>
                    <a:pt x="1502409" y="0"/>
                  </a:moveTo>
                  <a:lnTo>
                    <a:pt x="1697990" y="195579"/>
                  </a:lnTo>
                </a:path>
                <a:path w="1697989" h="311150">
                  <a:moveTo>
                    <a:pt x="1451609" y="0"/>
                  </a:moveTo>
                  <a:lnTo>
                    <a:pt x="1697990" y="246379"/>
                  </a:lnTo>
                </a:path>
                <a:path w="1697989" h="311150">
                  <a:moveTo>
                    <a:pt x="1399540" y="0"/>
                  </a:moveTo>
                  <a:lnTo>
                    <a:pt x="1697990" y="298450"/>
                  </a:lnTo>
                </a:path>
                <a:path w="1697989" h="311150">
                  <a:moveTo>
                    <a:pt x="1347470" y="0"/>
                  </a:moveTo>
                  <a:lnTo>
                    <a:pt x="1658620" y="311150"/>
                  </a:lnTo>
                </a:path>
                <a:path w="1697989" h="311150">
                  <a:moveTo>
                    <a:pt x="1295399" y="0"/>
                  </a:moveTo>
                  <a:lnTo>
                    <a:pt x="1606549" y="311150"/>
                  </a:lnTo>
                </a:path>
                <a:path w="1697989" h="311150">
                  <a:moveTo>
                    <a:pt x="1243330" y="0"/>
                  </a:moveTo>
                  <a:lnTo>
                    <a:pt x="1554480" y="311150"/>
                  </a:lnTo>
                </a:path>
                <a:path w="1697989" h="311150">
                  <a:moveTo>
                    <a:pt x="1192530" y="0"/>
                  </a:moveTo>
                  <a:lnTo>
                    <a:pt x="1502409" y="311150"/>
                  </a:lnTo>
                </a:path>
                <a:path w="1697989" h="311150">
                  <a:moveTo>
                    <a:pt x="1140459" y="0"/>
                  </a:moveTo>
                  <a:lnTo>
                    <a:pt x="1450340" y="311150"/>
                  </a:lnTo>
                </a:path>
                <a:path w="1697989" h="311150">
                  <a:moveTo>
                    <a:pt x="1088390" y="0"/>
                  </a:moveTo>
                  <a:lnTo>
                    <a:pt x="1399540" y="311150"/>
                  </a:lnTo>
                </a:path>
                <a:path w="1697989" h="311150">
                  <a:moveTo>
                    <a:pt x="1036319" y="0"/>
                  </a:moveTo>
                  <a:lnTo>
                    <a:pt x="1347470" y="311150"/>
                  </a:lnTo>
                </a:path>
                <a:path w="1697989" h="311150">
                  <a:moveTo>
                    <a:pt x="984249" y="0"/>
                  </a:moveTo>
                  <a:lnTo>
                    <a:pt x="1295399" y="311150"/>
                  </a:lnTo>
                </a:path>
                <a:path w="1697989" h="311150">
                  <a:moveTo>
                    <a:pt x="932180" y="0"/>
                  </a:moveTo>
                  <a:lnTo>
                    <a:pt x="1243330" y="311150"/>
                  </a:lnTo>
                </a:path>
                <a:path w="1697989" h="311150">
                  <a:moveTo>
                    <a:pt x="881380" y="0"/>
                  </a:moveTo>
                  <a:lnTo>
                    <a:pt x="1191259" y="311150"/>
                  </a:lnTo>
                </a:path>
                <a:path w="1697989" h="311150">
                  <a:moveTo>
                    <a:pt x="829309" y="0"/>
                  </a:moveTo>
                  <a:lnTo>
                    <a:pt x="1139190" y="311150"/>
                  </a:lnTo>
                </a:path>
                <a:path w="1697989" h="311150">
                  <a:moveTo>
                    <a:pt x="777239" y="0"/>
                  </a:moveTo>
                  <a:lnTo>
                    <a:pt x="1088390" y="311150"/>
                  </a:lnTo>
                </a:path>
                <a:path w="1697989" h="311150">
                  <a:moveTo>
                    <a:pt x="725169" y="0"/>
                  </a:moveTo>
                  <a:lnTo>
                    <a:pt x="1036319" y="311150"/>
                  </a:lnTo>
                </a:path>
                <a:path w="1697989" h="311150">
                  <a:moveTo>
                    <a:pt x="673100" y="0"/>
                  </a:moveTo>
                  <a:lnTo>
                    <a:pt x="984249" y="311150"/>
                  </a:lnTo>
                </a:path>
                <a:path w="1697989" h="311150">
                  <a:moveTo>
                    <a:pt x="622300" y="0"/>
                  </a:moveTo>
                  <a:lnTo>
                    <a:pt x="932180" y="311150"/>
                  </a:lnTo>
                </a:path>
                <a:path w="1697989" h="311150">
                  <a:moveTo>
                    <a:pt x="570230" y="0"/>
                  </a:moveTo>
                  <a:lnTo>
                    <a:pt x="880109" y="311150"/>
                  </a:lnTo>
                </a:path>
                <a:path w="1697989" h="311150">
                  <a:moveTo>
                    <a:pt x="518159" y="0"/>
                  </a:moveTo>
                  <a:lnTo>
                    <a:pt x="829309" y="311150"/>
                  </a:lnTo>
                </a:path>
                <a:path w="1697989" h="311150">
                  <a:moveTo>
                    <a:pt x="466089" y="0"/>
                  </a:moveTo>
                  <a:lnTo>
                    <a:pt x="777239" y="311150"/>
                  </a:lnTo>
                </a:path>
                <a:path w="1697989" h="311150">
                  <a:moveTo>
                    <a:pt x="414019" y="0"/>
                  </a:moveTo>
                  <a:lnTo>
                    <a:pt x="725169" y="311150"/>
                  </a:lnTo>
                </a:path>
                <a:path w="1697989" h="311150">
                  <a:moveTo>
                    <a:pt x="361950" y="0"/>
                  </a:moveTo>
                  <a:lnTo>
                    <a:pt x="673100" y="311150"/>
                  </a:lnTo>
                </a:path>
                <a:path w="1697989" h="311150">
                  <a:moveTo>
                    <a:pt x="311150" y="0"/>
                  </a:moveTo>
                  <a:lnTo>
                    <a:pt x="621030" y="311150"/>
                  </a:lnTo>
                </a:path>
                <a:path w="1697989" h="311150">
                  <a:moveTo>
                    <a:pt x="259080" y="0"/>
                  </a:moveTo>
                  <a:lnTo>
                    <a:pt x="568959" y="311150"/>
                  </a:lnTo>
                </a:path>
                <a:path w="1697989" h="311150">
                  <a:moveTo>
                    <a:pt x="207009" y="0"/>
                  </a:moveTo>
                  <a:lnTo>
                    <a:pt x="518159" y="311150"/>
                  </a:lnTo>
                </a:path>
                <a:path w="1697989" h="311150">
                  <a:moveTo>
                    <a:pt x="154939" y="0"/>
                  </a:moveTo>
                  <a:lnTo>
                    <a:pt x="466089" y="311150"/>
                  </a:lnTo>
                </a:path>
                <a:path w="1697989" h="311150">
                  <a:moveTo>
                    <a:pt x="102869" y="0"/>
                  </a:moveTo>
                  <a:lnTo>
                    <a:pt x="414019" y="311150"/>
                  </a:lnTo>
                </a:path>
                <a:path w="1697989" h="311150">
                  <a:moveTo>
                    <a:pt x="52069" y="0"/>
                  </a:moveTo>
                  <a:lnTo>
                    <a:pt x="361950" y="311150"/>
                  </a:lnTo>
                </a:path>
                <a:path w="1697989" h="311150">
                  <a:moveTo>
                    <a:pt x="0" y="0"/>
                  </a:moveTo>
                  <a:lnTo>
                    <a:pt x="309880" y="311150"/>
                  </a:lnTo>
                </a:path>
                <a:path w="1697989" h="311150">
                  <a:moveTo>
                    <a:pt x="0" y="52069"/>
                  </a:moveTo>
                  <a:lnTo>
                    <a:pt x="259080" y="311150"/>
                  </a:lnTo>
                </a:path>
                <a:path w="1697989" h="311150">
                  <a:moveTo>
                    <a:pt x="0" y="104139"/>
                  </a:moveTo>
                  <a:lnTo>
                    <a:pt x="207009" y="311150"/>
                  </a:lnTo>
                </a:path>
                <a:path w="1697989" h="311150">
                  <a:moveTo>
                    <a:pt x="0" y="156210"/>
                  </a:moveTo>
                  <a:lnTo>
                    <a:pt x="154939" y="311150"/>
                  </a:lnTo>
                </a:path>
                <a:path w="1697989" h="311150">
                  <a:moveTo>
                    <a:pt x="0" y="208279"/>
                  </a:moveTo>
                  <a:lnTo>
                    <a:pt x="102869" y="311150"/>
                  </a:lnTo>
                </a:path>
                <a:path w="1697989" h="311150">
                  <a:moveTo>
                    <a:pt x="0" y="259079"/>
                  </a:moveTo>
                  <a:lnTo>
                    <a:pt x="50800" y="311150"/>
                  </a:lnTo>
                </a:path>
              </a:pathLst>
            </a:custGeom>
            <a:ln w="3175">
              <a:solidFill>
                <a:srgbClr val="000000"/>
              </a:solidFill>
            </a:ln>
          </p:spPr>
          <p:txBody>
            <a:bodyPr wrap="square" lIns="0" tIns="0" rIns="0" bIns="0" rtlCol="0"/>
            <a:lstStyle/>
            <a:p>
              <a:endParaRPr/>
            </a:p>
          </p:txBody>
        </p:sp>
        <p:sp>
          <p:nvSpPr>
            <p:cNvPr id="45" name="object 45"/>
            <p:cNvSpPr/>
            <p:nvPr/>
          </p:nvSpPr>
          <p:spPr>
            <a:xfrm>
              <a:off x="2449830" y="3197859"/>
              <a:ext cx="1697989" cy="311150"/>
            </a:xfrm>
            <a:custGeom>
              <a:avLst/>
              <a:gdLst/>
              <a:ahLst/>
              <a:cxnLst/>
              <a:rect l="l" t="t" r="r" b="b"/>
              <a:pathLst>
                <a:path w="1697989" h="311150">
                  <a:moveTo>
                    <a:pt x="848359" y="311150"/>
                  </a:moveTo>
                  <a:lnTo>
                    <a:pt x="0" y="311150"/>
                  </a:lnTo>
                  <a:lnTo>
                    <a:pt x="0" y="0"/>
                  </a:lnTo>
                  <a:lnTo>
                    <a:pt x="1697990" y="0"/>
                  </a:lnTo>
                  <a:lnTo>
                    <a:pt x="1697990" y="311150"/>
                  </a:lnTo>
                  <a:lnTo>
                    <a:pt x="848359" y="311150"/>
                  </a:lnTo>
                  <a:close/>
                </a:path>
              </a:pathLst>
            </a:custGeom>
            <a:ln w="3175">
              <a:solidFill>
                <a:srgbClr val="3364A3"/>
              </a:solidFill>
            </a:ln>
          </p:spPr>
          <p:txBody>
            <a:bodyPr wrap="square" lIns="0" tIns="0" rIns="0" bIns="0" rtlCol="0"/>
            <a:lstStyle/>
            <a:p>
              <a:endParaRPr/>
            </a:p>
          </p:txBody>
        </p:sp>
        <p:sp>
          <p:nvSpPr>
            <p:cNvPr id="46" name="object 46"/>
            <p:cNvSpPr/>
            <p:nvPr/>
          </p:nvSpPr>
          <p:spPr>
            <a:xfrm>
              <a:off x="6078219" y="3167379"/>
              <a:ext cx="438150" cy="311150"/>
            </a:xfrm>
            <a:custGeom>
              <a:avLst/>
              <a:gdLst/>
              <a:ahLst/>
              <a:cxnLst/>
              <a:rect l="l" t="t" r="r" b="b"/>
              <a:pathLst>
                <a:path w="438150" h="311150">
                  <a:moveTo>
                    <a:pt x="414019" y="0"/>
                  </a:moveTo>
                  <a:lnTo>
                    <a:pt x="438150" y="24130"/>
                  </a:lnTo>
                </a:path>
                <a:path w="438150" h="311150">
                  <a:moveTo>
                    <a:pt x="361950" y="0"/>
                  </a:moveTo>
                  <a:lnTo>
                    <a:pt x="438150" y="76200"/>
                  </a:lnTo>
                </a:path>
                <a:path w="438150" h="311150">
                  <a:moveTo>
                    <a:pt x="311150" y="0"/>
                  </a:moveTo>
                  <a:lnTo>
                    <a:pt x="438150" y="128270"/>
                  </a:lnTo>
                </a:path>
                <a:path w="438150" h="311150">
                  <a:moveTo>
                    <a:pt x="259079" y="0"/>
                  </a:moveTo>
                  <a:lnTo>
                    <a:pt x="438150" y="179070"/>
                  </a:lnTo>
                </a:path>
                <a:path w="438150" h="311150">
                  <a:moveTo>
                    <a:pt x="207009" y="0"/>
                  </a:moveTo>
                  <a:lnTo>
                    <a:pt x="438150" y="231140"/>
                  </a:lnTo>
                </a:path>
                <a:path w="438150" h="311150">
                  <a:moveTo>
                    <a:pt x="154939" y="0"/>
                  </a:moveTo>
                  <a:lnTo>
                    <a:pt x="438150" y="283210"/>
                  </a:lnTo>
                </a:path>
                <a:path w="438150" h="311150">
                  <a:moveTo>
                    <a:pt x="102869" y="0"/>
                  </a:moveTo>
                  <a:lnTo>
                    <a:pt x="414019" y="311150"/>
                  </a:lnTo>
                </a:path>
                <a:path w="438150" h="311150">
                  <a:moveTo>
                    <a:pt x="52069" y="0"/>
                  </a:moveTo>
                  <a:lnTo>
                    <a:pt x="361950" y="311150"/>
                  </a:lnTo>
                </a:path>
                <a:path w="438150" h="311150">
                  <a:moveTo>
                    <a:pt x="0" y="0"/>
                  </a:moveTo>
                  <a:lnTo>
                    <a:pt x="309879" y="311150"/>
                  </a:lnTo>
                </a:path>
                <a:path w="438150" h="311150">
                  <a:moveTo>
                    <a:pt x="0" y="52070"/>
                  </a:moveTo>
                  <a:lnTo>
                    <a:pt x="259079" y="311150"/>
                  </a:lnTo>
                </a:path>
                <a:path w="438150" h="311150">
                  <a:moveTo>
                    <a:pt x="0" y="104140"/>
                  </a:moveTo>
                  <a:lnTo>
                    <a:pt x="207009" y="311150"/>
                  </a:lnTo>
                </a:path>
                <a:path w="438150" h="311150">
                  <a:moveTo>
                    <a:pt x="0" y="156210"/>
                  </a:moveTo>
                  <a:lnTo>
                    <a:pt x="154939" y="311150"/>
                  </a:lnTo>
                </a:path>
                <a:path w="438150" h="311150">
                  <a:moveTo>
                    <a:pt x="0" y="207010"/>
                  </a:moveTo>
                  <a:lnTo>
                    <a:pt x="102869" y="311150"/>
                  </a:lnTo>
                </a:path>
                <a:path w="438150" h="311150">
                  <a:moveTo>
                    <a:pt x="0" y="259080"/>
                  </a:moveTo>
                  <a:lnTo>
                    <a:pt x="50800" y="311150"/>
                  </a:lnTo>
                </a:path>
              </a:pathLst>
            </a:custGeom>
            <a:ln w="3175">
              <a:solidFill>
                <a:srgbClr val="000000"/>
              </a:solidFill>
            </a:ln>
          </p:spPr>
          <p:txBody>
            <a:bodyPr wrap="square" lIns="0" tIns="0" rIns="0" bIns="0" rtlCol="0"/>
            <a:lstStyle/>
            <a:p>
              <a:endParaRPr/>
            </a:p>
          </p:txBody>
        </p:sp>
        <p:sp>
          <p:nvSpPr>
            <p:cNvPr id="47" name="object 47"/>
            <p:cNvSpPr/>
            <p:nvPr/>
          </p:nvSpPr>
          <p:spPr>
            <a:xfrm>
              <a:off x="6078219" y="3167379"/>
              <a:ext cx="438150" cy="311150"/>
            </a:xfrm>
            <a:custGeom>
              <a:avLst/>
              <a:gdLst/>
              <a:ahLst/>
              <a:cxnLst/>
              <a:rect l="l" t="t" r="r" b="b"/>
              <a:pathLst>
                <a:path w="438150" h="311150">
                  <a:moveTo>
                    <a:pt x="218439" y="311150"/>
                  </a:moveTo>
                  <a:lnTo>
                    <a:pt x="0" y="311150"/>
                  </a:lnTo>
                  <a:lnTo>
                    <a:pt x="0" y="0"/>
                  </a:lnTo>
                  <a:lnTo>
                    <a:pt x="438150" y="0"/>
                  </a:lnTo>
                  <a:lnTo>
                    <a:pt x="438150" y="311150"/>
                  </a:lnTo>
                  <a:lnTo>
                    <a:pt x="218439" y="311150"/>
                  </a:lnTo>
                  <a:close/>
                </a:path>
              </a:pathLst>
            </a:custGeom>
            <a:ln w="3175">
              <a:solidFill>
                <a:srgbClr val="3364A3"/>
              </a:solidFill>
            </a:ln>
          </p:spPr>
          <p:txBody>
            <a:bodyPr wrap="square" lIns="0" tIns="0" rIns="0" bIns="0" rtlCol="0"/>
            <a:lstStyle/>
            <a:p>
              <a:endParaRPr/>
            </a:p>
          </p:txBody>
        </p:sp>
      </p:grpSp>
      <p:sp>
        <p:nvSpPr>
          <p:cNvPr id="50" name="object 50"/>
          <p:cNvSpPr txBox="1"/>
          <p:nvPr/>
        </p:nvSpPr>
        <p:spPr>
          <a:xfrm>
            <a:off x="7674609" y="2019300"/>
            <a:ext cx="226060" cy="360868"/>
          </a:xfrm>
          <a:prstGeom prst="rect">
            <a:avLst/>
          </a:prstGeom>
        </p:spPr>
        <p:txBody>
          <a:bodyPr vert="horz" wrap="square" lIns="0" tIns="12700" rIns="0" bIns="0" rtlCol="0">
            <a:spAutoFit/>
          </a:bodyPr>
          <a:lstStyle/>
          <a:p>
            <a:pPr marL="12700">
              <a:lnSpc>
                <a:spcPts val="1835"/>
              </a:lnSpc>
              <a:spcBef>
                <a:spcPts val="100"/>
              </a:spcBef>
            </a:pPr>
            <a:r>
              <a:rPr dirty="0">
                <a:latin typeface="Arial"/>
                <a:cs typeface="Arial"/>
              </a:rPr>
              <a:t>L</a:t>
            </a:r>
            <a:endParaRPr>
              <a:latin typeface="Arial"/>
              <a:cs typeface="Arial"/>
            </a:endParaRPr>
          </a:p>
          <a:p>
            <a:pPr marL="139700">
              <a:lnSpc>
                <a:spcPts val="935"/>
              </a:lnSpc>
            </a:pPr>
            <a:r>
              <a:rPr sz="1050" spc="-10" dirty="0">
                <a:latin typeface="Arial"/>
                <a:cs typeface="Arial"/>
              </a:rPr>
              <a:t>n</a:t>
            </a:r>
            <a:endParaRPr sz="1050">
              <a:latin typeface="Arial"/>
              <a:cs typeface="Arial"/>
            </a:endParaRPr>
          </a:p>
        </p:txBody>
      </p:sp>
      <p:sp>
        <p:nvSpPr>
          <p:cNvPr id="55" name="object 55"/>
          <p:cNvSpPr txBox="1"/>
          <p:nvPr/>
        </p:nvSpPr>
        <p:spPr>
          <a:xfrm>
            <a:off x="4187190" y="3520440"/>
            <a:ext cx="5436235" cy="795020"/>
          </a:xfrm>
          <a:prstGeom prst="rect">
            <a:avLst/>
          </a:prstGeom>
        </p:spPr>
        <p:txBody>
          <a:bodyPr vert="horz" wrap="square" lIns="0" tIns="12700" rIns="0" bIns="0" rtlCol="0">
            <a:spAutoFit/>
          </a:bodyPr>
          <a:lstStyle/>
          <a:p>
            <a:pPr marL="25400">
              <a:lnSpc>
                <a:spcPts val="1835"/>
              </a:lnSpc>
              <a:spcBef>
                <a:spcPts val="100"/>
              </a:spcBef>
              <a:tabLst>
                <a:tab pos="327025" algn="l"/>
              </a:tabLst>
            </a:pPr>
            <a:r>
              <a:rPr spc="-50" dirty="0">
                <a:latin typeface="Arial"/>
                <a:cs typeface="Arial"/>
              </a:rPr>
              <a:t>N</a:t>
            </a:r>
            <a:r>
              <a:rPr dirty="0">
                <a:latin typeface="Arial"/>
                <a:cs typeface="Arial"/>
              </a:rPr>
              <a:t>	</a:t>
            </a:r>
            <a:r>
              <a:rPr spc="-10" dirty="0">
                <a:latin typeface="Arial"/>
                <a:cs typeface="Arial"/>
              </a:rPr>
              <a:t>neutrons</a:t>
            </a:r>
            <a:endParaRPr>
              <a:latin typeface="Arial"/>
              <a:cs typeface="Arial"/>
            </a:endParaRPr>
          </a:p>
          <a:p>
            <a:pPr marL="190500">
              <a:lnSpc>
                <a:spcPts val="935"/>
              </a:lnSpc>
            </a:pPr>
            <a:r>
              <a:rPr sz="1050" spc="-10" dirty="0">
                <a:latin typeface="Arial"/>
                <a:cs typeface="Arial"/>
              </a:rPr>
              <a:t>d</a:t>
            </a:r>
            <a:endParaRPr sz="1050">
              <a:latin typeface="Arial"/>
              <a:cs typeface="Arial"/>
            </a:endParaRPr>
          </a:p>
          <a:p>
            <a:pPr>
              <a:spcBef>
                <a:spcPts val="35"/>
              </a:spcBef>
            </a:pPr>
            <a:endParaRPr sz="950">
              <a:latin typeface="Arial"/>
              <a:cs typeface="Arial"/>
            </a:endParaRPr>
          </a:p>
          <a:p>
            <a:pPr marL="2343150"/>
            <a:r>
              <a:rPr dirty="0">
                <a:latin typeface="Arial"/>
                <a:cs typeface="Arial"/>
              </a:rPr>
              <a:t>Thin</a:t>
            </a:r>
            <a:r>
              <a:rPr spc="-35" dirty="0">
                <a:latin typeface="Arial"/>
                <a:cs typeface="Arial"/>
              </a:rPr>
              <a:t> </a:t>
            </a:r>
            <a:r>
              <a:rPr dirty="0">
                <a:latin typeface="Arial"/>
                <a:cs typeface="Arial"/>
              </a:rPr>
              <a:t>neutron</a:t>
            </a:r>
            <a:r>
              <a:rPr spc="-35" dirty="0">
                <a:latin typeface="Arial"/>
                <a:cs typeface="Arial"/>
              </a:rPr>
              <a:t> </a:t>
            </a:r>
            <a:r>
              <a:rPr dirty="0">
                <a:latin typeface="Arial"/>
                <a:cs typeface="Arial"/>
              </a:rPr>
              <a:t>detector</a:t>
            </a:r>
            <a:r>
              <a:rPr spc="-25" dirty="0">
                <a:latin typeface="Arial"/>
                <a:cs typeface="Arial"/>
              </a:rPr>
              <a:t> </a:t>
            </a:r>
            <a:r>
              <a:rPr dirty="0">
                <a:latin typeface="Arial"/>
                <a:cs typeface="Arial"/>
              </a:rPr>
              <a:t>e.g.</a:t>
            </a:r>
            <a:r>
              <a:rPr spc="-15" dirty="0">
                <a:latin typeface="Arial"/>
                <a:cs typeface="Arial"/>
              </a:rPr>
              <a:t> </a:t>
            </a:r>
            <a:r>
              <a:rPr sz="1575" spc="-37" baseline="39682" dirty="0">
                <a:latin typeface="Arial"/>
                <a:cs typeface="Arial"/>
              </a:rPr>
              <a:t>3</a:t>
            </a:r>
            <a:r>
              <a:rPr spc="-25" dirty="0">
                <a:latin typeface="Arial"/>
                <a:cs typeface="Arial"/>
              </a:rPr>
              <a:t>He</a:t>
            </a:r>
            <a:endParaRPr>
              <a:latin typeface="Arial"/>
              <a:cs typeface="Arial"/>
            </a:endParaRPr>
          </a:p>
        </p:txBody>
      </p:sp>
      <p:sp>
        <p:nvSpPr>
          <p:cNvPr id="58" name="TextBox 57">
            <a:extLst>
              <a:ext uri="{FF2B5EF4-FFF2-40B4-BE49-F238E27FC236}">
                <a16:creationId xmlns:a16="http://schemas.microsoft.com/office/drawing/2014/main" id="{FE7137E2-A549-4123-8ADA-2AEB42FE1E50}"/>
              </a:ext>
            </a:extLst>
          </p:cNvPr>
          <p:cNvSpPr txBox="1"/>
          <p:nvPr/>
        </p:nvSpPr>
        <p:spPr>
          <a:xfrm>
            <a:off x="8369450" y="2086983"/>
            <a:ext cx="1411412" cy="369332"/>
          </a:xfrm>
          <a:prstGeom prst="rect">
            <a:avLst/>
          </a:prstGeom>
          <a:noFill/>
        </p:spPr>
        <p:txBody>
          <a:bodyPr wrap="none" rtlCol="0">
            <a:spAutoFit/>
          </a:bodyPr>
          <a:lstStyle/>
          <a:p>
            <a:r>
              <a:rPr lang="en-US" dirty="0"/>
              <a:t>thin detector</a:t>
            </a:r>
          </a:p>
        </p:txBody>
      </p:sp>
      <p:sp>
        <p:nvSpPr>
          <p:cNvPr id="4" name="TextBox 3">
            <a:extLst>
              <a:ext uri="{FF2B5EF4-FFF2-40B4-BE49-F238E27FC236}">
                <a16:creationId xmlns:a16="http://schemas.microsoft.com/office/drawing/2014/main" id="{3C1747D9-E1D3-893F-06DE-0EF59BF360AF}"/>
              </a:ext>
            </a:extLst>
          </p:cNvPr>
          <p:cNvSpPr txBox="1"/>
          <p:nvPr/>
        </p:nvSpPr>
        <p:spPr>
          <a:xfrm>
            <a:off x="3200400" y="5096933"/>
            <a:ext cx="3386668" cy="1569660"/>
          </a:xfrm>
          <a:prstGeom prst="rect">
            <a:avLst/>
          </a:prstGeom>
          <a:noFill/>
        </p:spPr>
        <p:txBody>
          <a:bodyPr wrap="square" rtlCol="0">
            <a:spAutoFit/>
          </a:bodyPr>
          <a:lstStyle/>
          <a:p>
            <a:r>
              <a:rPr lang="en-US" sz="3200" dirty="0"/>
              <a:t>(1) Count protons</a:t>
            </a:r>
          </a:p>
          <a:p>
            <a:r>
              <a:rPr lang="en-US" sz="3200" dirty="0"/>
              <a:t>from neutron beta decay</a:t>
            </a:r>
          </a:p>
        </p:txBody>
      </p:sp>
      <p:sp>
        <p:nvSpPr>
          <p:cNvPr id="5" name="TextBox 4">
            <a:extLst>
              <a:ext uri="{FF2B5EF4-FFF2-40B4-BE49-F238E27FC236}">
                <a16:creationId xmlns:a16="http://schemas.microsoft.com/office/drawing/2014/main" id="{8DE01087-F2DC-7225-E129-FDCAF5D88998}"/>
              </a:ext>
            </a:extLst>
          </p:cNvPr>
          <p:cNvSpPr txBox="1"/>
          <p:nvPr/>
        </p:nvSpPr>
        <p:spPr>
          <a:xfrm>
            <a:off x="6654800" y="5130799"/>
            <a:ext cx="4374916" cy="1569660"/>
          </a:xfrm>
          <a:prstGeom prst="rect">
            <a:avLst/>
          </a:prstGeom>
          <a:noFill/>
        </p:spPr>
        <p:txBody>
          <a:bodyPr wrap="none" rtlCol="0">
            <a:spAutoFit/>
          </a:bodyPr>
          <a:lstStyle/>
          <a:p>
            <a:r>
              <a:rPr lang="en-US" sz="3200" dirty="0"/>
              <a:t>(2) Determine neutron</a:t>
            </a:r>
          </a:p>
          <a:p>
            <a:r>
              <a:rPr lang="en-US" sz="3200" dirty="0"/>
              <a:t>      density in beam using</a:t>
            </a:r>
          </a:p>
          <a:p>
            <a:r>
              <a:rPr lang="en-US" sz="3200" dirty="0"/>
              <a:t>      neutron detector </a:t>
            </a:r>
          </a:p>
        </p:txBody>
      </p:sp>
    </p:spTree>
    <p:extLst>
      <p:ext uri="{BB962C8B-B14F-4D97-AF65-F5344CB8AC3E}">
        <p14:creationId xmlns:p14="http://schemas.microsoft.com/office/powerpoint/2010/main" val="1994076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66570" y="176529"/>
            <a:ext cx="8774430" cy="513080"/>
          </a:xfrm>
          <a:prstGeom prst="rect">
            <a:avLst/>
          </a:prstGeom>
        </p:spPr>
        <p:txBody>
          <a:bodyPr vert="horz" wrap="square" lIns="0" tIns="12700" rIns="0" bIns="0" rtlCol="0" anchor="ctr">
            <a:spAutoFit/>
          </a:bodyPr>
          <a:lstStyle/>
          <a:p>
            <a:pPr marL="12700">
              <a:lnSpc>
                <a:spcPct val="100000"/>
              </a:lnSpc>
              <a:spcBef>
                <a:spcPts val="100"/>
              </a:spcBef>
            </a:pPr>
            <a:r>
              <a:rPr sz="3200" dirty="0">
                <a:latin typeface="Arial"/>
                <a:cs typeface="Arial"/>
              </a:rPr>
              <a:t>Lifetime</a:t>
            </a:r>
            <a:r>
              <a:rPr sz="3200" spc="-5" dirty="0">
                <a:latin typeface="Arial"/>
                <a:cs typeface="Arial"/>
              </a:rPr>
              <a:t> </a:t>
            </a:r>
            <a:r>
              <a:rPr sz="3200" dirty="0">
                <a:latin typeface="Arial"/>
                <a:cs typeface="Arial"/>
              </a:rPr>
              <a:t>measurements</a:t>
            </a:r>
            <a:r>
              <a:rPr sz="3200" spc="-5" dirty="0">
                <a:latin typeface="Arial"/>
                <a:cs typeface="Arial"/>
              </a:rPr>
              <a:t> </a:t>
            </a:r>
            <a:r>
              <a:rPr sz="3200" dirty="0">
                <a:latin typeface="Arial"/>
                <a:cs typeface="Arial"/>
              </a:rPr>
              <a:t>with</a:t>
            </a:r>
            <a:r>
              <a:rPr sz="3200" spc="-5" dirty="0">
                <a:latin typeface="Arial"/>
                <a:cs typeface="Arial"/>
              </a:rPr>
              <a:t> </a:t>
            </a:r>
            <a:r>
              <a:rPr sz="3200" dirty="0">
                <a:latin typeface="Arial"/>
                <a:cs typeface="Arial"/>
              </a:rPr>
              <a:t>cold</a:t>
            </a:r>
            <a:r>
              <a:rPr sz="3200" spc="-10" dirty="0">
                <a:latin typeface="Arial"/>
                <a:cs typeface="Arial"/>
              </a:rPr>
              <a:t> </a:t>
            </a:r>
            <a:r>
              <a:rPr sz="3200" dirty="0">
                <a:latin typeface="Arial"/>
                <a:cs typeface="Arial"/>
              </a:rPr>
              <a:t>neutron </a:t>
            </a:r>
            <a:r>
              <a:rPr sz="3200" spc="-10" dirty="0">
                <a:latin typeface="Arial"/>
                <a:cs typeface="Arial"/>
              </a:rPr>
              <a:t>beams</a:t>
            </a:r>
            <a:endParaRPr sz="3200">
              <a:latin typeface="Arial"/>
              <a:cs typeface="Arial"/>
            </a:endParaRPr>
          </a:p>
        </p:txBody>
      </p:sp>
      <p:sp>
        <p:nvSpPr>
          <p:cNvPr id="3" name="object 3"/>
          <p:cNvSpPr txBox="1"/>
          <p:nvPr/>
        </p:nvSpPr>
        <p:spPr>
          <a:xfrm>
            <a:off x="1882140" y="665480"/>
            <a:ext cx="8230870" cy="462178"/>
          </a:xfrm>
          <a:prstGeom prst="rect">
            <a:avLst/>
          </a:prstGeom>
        </p:spPr>
        <p:txBody>
          <a:bodyPr vert="horz" wrap="square" lIns="0" tIns="67310" rIns="0" bIns="0" rtlCol="0">
            <a:spAutoFit/>
          </a:bodyPr>
          <a:lstStyle/>
          <a:p>
            <a:pPr marL="156210">
              <a:spcBef>
                <a:spcPts val="530"/>
              </a:spcBef>
            </a:pPr>
            <a:r>
              <a:rPr dirty="0">
                <a:latin typeface="Arial"/>
                <a:cs typeface="Arial"/>
              </a:rPr>
              <a:t>State</a:t>
            </a:r>
            <a:r>
              <a:rPr spc="-20" dirty="0">
                <a:latin typeface="Arial"/>
                <a:cs typeface="Arial"/>
              </a:rPr>
              <a:t> </a:t>
            </a:r>
            <a:r>
              <a:rPr dirty="0">
                <a:latin typeface="Arial"/>
                <a:cs typeface="Arial"/>
              </a:rPr>
              <a:t>of</a:t>
            </a:r>
            <a:r>
              <a:rPr spc="-5" dirty="0">
                <a:latin typeface="Arial"/>
                <a:cs typeface="Arial"/>
              </a:rPr>
              <a:t> </a:t>
            </a:r>
            <a:r>
              <a:rPr dirty="0">
                <a:latin typeface="Arial"/>
                <a:cs typeface="Arial"/>
              </a:rPr>
              <a:t>the</a:t>
            </a:r>
            <a:r>
              <a:rPr spc="-15" dirty="0">
                <a:latin typeface="Arial"/>
                <a:cs typeface="Arial"/>
              </a:rPr>
              <a:t> </a:t>
            </a:r>
            <a:r>
              <a:rPr dirty="0">
                <a:latin typeface="Arial"/>
                <a:cs typeface="Arial"/>
              </a:rPr>
              <a:t>art</a:t>
            </a:r>
            <a:r>
              <a:rPr spc="-15" dirty="0">
                <a:latin typeface="Arial"/>
                <a:cs typeface="Arial"/>
              </a:rPr>
              <a:t> </a:t>
            </a:r>
            <a:r>
              <a:rPr dirty="0">
                <a:latin typeface="Arial"/>
                <a:cs typeface="Arial"/>
              </a:rPr>
              <a:t>as</a:t>
            </a:r>
            <a:r>
              <a:rPr spc="-5" dirty="0">
                <a:latin typeface="Arial"/>
                <a:cs typeface="Arial"/>
              </a:rPr>
              <a:t> </a:t>
            </a:r>
            <a:r>
              <a:rPr dirty="0">
                <a:latin typeface="Arial"/>
                <a:cs typeface="Arial"/>
              </a:rPr>
              <a:t>of</a:t>
            </a:r>
            <a:r>
              <a:rPr spc="-5" dirty="0">
                <a:latin typeface="Arial"/>
                <a:cs typeface="Arial"/>
              </a:rPr>
              <a:t> </a:t>
            </a:r>
            <a:r>
              <a:rPr spc="-20" dirty="0">
                <a:latin typeface="Arial"/>
                <a:cs typeface="Arial"/>
              </a:rPr>
              <a:t>2005…</a:t>
            </a:r>
            <a:endParaRPr dirty="0">
              <a:latin typeface="Arial"/>
              <a:cs typeface="Arial"/>
            </a:endParaRPr>
          </a:p>
          <a:p>
            <a:pPr marR="1286510" algn="r">
              <a:lnSpc>
                <a:spcPts val="935"/>
              </a:lnSpc>
            </a:pPr>
            <a:r>
              <a:rPr sz="1050" dirty="0" err="1">
                <a:latin typeface="Arial"/>
                <a:cs typeface="Arial"/>
              </a:rPr>
              <a:t>th</a:t>
            </a:r>
            <a:r>
              <a:rPr sz="1050" spc="145" dirty="0">
                <a:latin typeface="Arial"/>
                <a:cs typeface="Arial"/>
              </a:rPr>
              <a:t>  </a:t>
            </a:r>
            <a:r>
              <a:rPr sz="1050" spc="-25" dirty="0">
                <a:latin typeface="Arial"/>
                <a:cs typeface="Arial"/>
              </a:rPr>
              <a:t>th</a:t>
            </a:r>
            <a:endParaRPr sz="1050" dirty="0">
              <a:latin typeface="Arial"/>
              <a:cs typeface="Arial"/>
            </a:endParaRPr>
          </a:p>
        </p:txBody>
      </p:sp>
      <p:grpSp>
        <p:nvGrpSpPr>
          <p:cNvPr id="10" name="object 10"/>
          <p:cNvGrpSpPr/>
          <p:nvPr/>
        </p:nvGrpSpPr>
        <p:grpSpPr>
          <a:xfrm>
            <a:off x="3048000" y="2588260"/>
            <a:ext cx="6189980" cy="1615440"/>
            <a:chOff x="1524000" y="2588260"/>
            <a:chExt cx="6189980" cy="1615440"/>
          </a:xfrm>
        </p:grpSpPr>
        <p:sp>
          <p:nvSpPr>
            <p:cNvPr id="11" name="object 11"/>
            <p:cNvSpPr/>
            <p:nvPr/>
          </p:nvSpPr>
          <p:spPr>
            <a:xfrm>
              <a:off x="2449830" y="2588260"/>
              <a:ext cx="1697989" cy="186690"/>
            </a:xfrm>
            <a:custGeom>
              <a:avLst/>
              <a:gdLst/>
              <a:ahLst/>
              <a:cxnLst/>
              <a:rect l="l" t="t" r="r" b="b"/>
              <a:pathLst>
                <a:path w="1697989" h="186689">
                  <a:moveTo>
                    <a:pt x="1666240" y="0"/>
                  </a:moveTo>
                  <a:lnTo>
                    <a:pt x="30480" y="0"/>
                  </a:lnTo>
                  <a:lnTo>
                    <a:pt x="19288" y="2619"/>
                  </a:lnTo>
                  <a:lnTo>
                    <a:pt x="9525" y="9525"/>
                  </a:lnTo>
                  <a:lnTo>
                    <a:pt x="2619" y="19288"/>
                  </a:lnTo>
                  <a:lnTo>
                    <a:pt x="0" y="30479"/>
                  </a:lnTo>
                  <a:lnTo>
                    <a:pt x="0" y="154939"/>
                  </a:lnTo>
                  <a:lnTo>
                    <a:pt x="2619" y="166330"/>
                  </a:lnTo>
                  <a:lnTo>
                    <a:pt x="9525" y="176530"/>
                  </a:lnTo>
                  <a:lnTo>
                    <a:pt x="19288" y="183872"/>
                  </a:lnTo>
                  <a:lnTo>
                    <a:pt x="30480" y="186689"/>
                  </a:lnTo>
                  <a:lnTo>
                    <a:pt x="1666240" y="186689"/>
                  </a:lnTo>
                  <a:lnTo>
                    <a:pt x="1678166" y="183872"/>
                  </a:lnTo>
                  <a:lnTo>
                    <a:pt x="1688306" y="176530"/>
                  </a:lnTo>
                  <a:lnTo>
                    <a:pt x="1695350" y="166330"/>
                  </a:lnTo>
                  <a:lnTo>
                    <a:pt x="1697990" y="154939"/>
                  </a:lnTo>
                  <a:lnTo>
                    <a:pt x="1697990" y="30479"/>
                  </a:lnTo>
                  <a:lnTo>
                    <a:pt x="1695350" y="19288"/>
                  </a:lnTo>
                  <a:lnTo>
                    <a:pt x="1688306" y="9525"/>
                  </a:lnTo>
                  <a:lnTo>
                    <a:pt x="1678166" y="2619"/>
                  </a:lnTo>
                  <a:lnTo>
                    <a:pt x="1666240" y="0"/>
                  </a:lnTo>
                  <a:close/>
                </a:path>
              </a:pathLst>
            </a:custGeom>
            <a:solidFill>
              <a:srgbClr val="719ECE"/>
            </a:solidFill>
          </p:spPr>
          <p:txBody>
            <a:bodyPr wrap="square" lIns="0" tIns="0" rIns="0" bIns="0" rtlCol="0"/>
            <a:lstStyle/>
            <a:p>
              <a:endParaRPr/>
            </a:p>
          </p:txBody>
        </p:sp>
        <p:sp>
          <p:nvSpPr>
            <p:cNvPr id="12" name="object 12"/>
            <p:cNvSpPr/>
            <p:nvPr/>
          </p:nvSpPr>
          <p:spPr>
            <a:xfrm>
              <a:off x="2449830" y="2588260"/>
              <a:ext cx="1697989" cy="186690"/>
            </a:xfrm>
            <a:custGeom>
              <a:avLst/>
              <a:gdLst/>
              <a:ahLst/>
              <a:cxnLst/>
              <a:rect l="l" t="t" r="r" b="b"/>
              <a:pathLst>
                <a:path w="1697989" h="186689">
                  <a:moveTo>
                    <a:pt x="30480" y="0"/>
                  </a:moveTo>
                  <a:lnTo>
                    <a:pt x="19288" y="2619"/>
                  </a:lnTo>
                  <a:lnTo>
                    <a:pt x="9525" y="9525"/>
                  </a:lnTo>
                  <a:lnTo>
                    <a:pt x="2619" y="19288"/>
                  </a:lnTo>
                  <a:lnTo>
                    <a:pt x="0" y="30479"/>
                  </a:lnTo>
                  <a:lnTo>
                    <a:pt x="0" y="154939"/>
                  </a:lnTo>
                  <a:lnTo>
                    <a:pt x="2619" y="166330"/>
                  </a:lnTo>
                  <a:lnTo>
                    <a:pt x="9525" y="176530"/>
                  </a:lnTo>
                  <a:lnTo>
                    <a:pt x="19288" y="183872"/>
                  </a:lnTo>
                  <a:lnTo>
                    <a:pt x="30480" y="186689"/>
                  </a:lnTo>
                  <a:lnTo>
                    <a:pt x="1666240" y="186689"/>
                  </a:lnTo>
                  <a:lnTo>
                    <a:pt x="1678166" y="183872"/>
                  </a:lnTo>
                  <a:lnTo>
                    <a:pt x="1688306" y="176529"/>
                  </a:lnTo>
                  <a:lnTo>
                    <a:pt x="1695350" y="166330"/>
                  </a:lnTo>
                  <a:lnTo>
                    <a:pt x="1697990" y="154939"/>
                  </a:lnTo>
                  <a:lnTo>
                    <a:pt x="1697990" y="30479"/>
                  </a:lnTo>
                  <a:lnTo>
                    <a:pt x="1695350" y="19288"/>
                  </a:lnTo>
                  <a:lnTo>
                    <a:pt x="1688306" y="9525"/>
                  </a:lnTo>
                  <a:lnTo>
                    <a:pt x="1678166" y="2619"/>
                  </a:lnTo>
                  <a:lnTo>
                    <a:pt x="1666240" y="0"/>
                  </a:lnTo>
                  <a:lnTo>
                    <a:pt x="30480" y="0"/>
                  </a:lnTo>
                  <a:close/>
                </a:path>
              </a:pathLst>
            </a:custGeom>
            <a:ln w="3175">
              <a:solidFill>
                <a:srgbClr val="3364A3"/>
              </a:solidFill>
            </a:ln>
          </p:spPr>
          <p:txBody>
            <a:bodyPr wrap="square" lIns="0" tIns="0" rIns="0" bIns="0" rtlCol="0"/>
            <a:lstStyle/>
            <a:p>
              <a:endParaRPr/>
            </a:p>
          </p:txBody>
        </p:sp>
        <p:sp>
          <p:nvSpPr>
            <p:cNvPr id="13" name="object 13"/>
            <p:cNvSpPr/>
            <p:nvPr/>
          </p:nvSpPr>
          <p:spPr>
            <a:xfrm>
              <a:off x="2449830" y="2774950"/>
              <a:ext cx="0" cy="1337310"/>
            </a:xfrm>
            <a:custGeom>
              <a:avLst/>
              <a:gdLst/>
              <a:ahLst/>
              <a:cxnLst/>
              <a:rect l="l" t="t" r="r" b="b"/>
              <a:pathLst>
                <a:path h="1337310">
                  <a:moveTo>
                    <a:pt x="0" y="0"/>
                  </a:moveTo>
                  <a:lnTo>
                    <a:pt x="0" y="35560"/>
                  </a:lnTo>
                </a:path>
                <a:path h="1337310">
                  <a:moveTo>
                    <a:pt x="0" y="72389"/>
                  </a:moveTo>
                  <a:lnTo>
                    <a:pt x="0" y="107950"/>
                  </a:lnTo>
                </a:path>
                <a:path h="1337310">
                  <a:moveTo>
                    <a:pt x="0" y="144779"/>
                  </a:moveTo>
                  <a:lnTo>
                    <a:pt x="0" y="180339"/>
                  </a:lnTo>
                </a:path>
                <a:path h="1337310">
                  <a:moveTo>
                    <a:pt x="0" y="217170"/>
                  </a:moveTo>
                  <a:lnTo>
                    <a:pt x="0" y="252729"/>
                  </a:lnTo>
                </a:path>
                <a:path h="1337310">
                  <a:moveTo>
                    <a:pt x="0" y="289560"/>
                  </a:moveTo>
                  <a:lnTo>
                    <a:pt x="0" y="325120"/>
                  </a:lnTo>
                </a:path>
                <a:path h="1337310">
                  <a:moveTo>
                    <a:pt x="0" y="361950"/>
                  </a:moveTo>
                  <a:lnTo>
                    <a:pt x="0" y="397510"/>
                  </a:lnTo>
                </a:path>
                <a:path h="1337310">
                  <a:moveTo>
                    <a:pt x="0" y="434339"/>
                  </a:moveTo>
                  <a:lnTo>
                    <a:pt x="0" y="469900"/>
                  </a:lnTo>
                </a:path>
                <a:path h="1337310">
                  <a:moveTo>
                    <a:pt x="0" y="505460"/>
                  </a:moveTo>
                  <a:lnTo>
                    <a:pt x="0" y="542289"/>
                  </a:lnTo>
                </a:path>
                <a:path h="1337310">
                  <a:moveTo>
                    <a:pt x="0" y="577850"/>
                  </a:moveTo>
                  <a:lnTo>
                    <a:pt x="0" y="614679"/>
                  </a:lnTo>
                </a:path>
                <a:path h="1337310">
                  <a:moveTo>
                    <a:pt x="0" y="650239"/>
                  </a:moveTo>
                  <a:lnTo>
                    <a:pt x="0" y="687070"/>
                  </a:lnTo>
                </a:path>
                <a:path h="1337310">
                  <a:moveTo>
                    <a:pt x="0" y="722629"/>
                  </a:moveTo>
                  <a:lnTo>
                    <a:pt x="0" y="759460"/>
                  </a:lnTo>
                </a:path>
                <a:path h="1337310">
                  <a:moveTo>
                    <a:pt x="0" y="795020"/>
                  </a:moveTo>
                  <a:lnTo>
                    <a:pt x="0" y="831850"/>
                  </a:lnTo>
                </a:path>
                <a:path h="1337310">
                  <a:moveTo>
                    <a:pt x="0" y="867410"/>
                  </a:moveTo>
                  <a:lnTo>
                    <a:pt x="0" y="904239"/>
                  </a:lnTo>
                </a:path>
                <a:path h="1337310">
                  <a:moveTo>
                    <a:pt x="0" y="939800"/>
                  </a:moveTo>
                  <a:lnTo>
                    <a:pt x="0" y="976630"/>
                  </a:lnTo>
                </a:path>
                <a:path h="1337310">
                  <a:moveTo>
                    <a:pt x="0" y="1012189"/>
                  </a:moveTo>
                  <a:lnTo>
                    <a:pt x="0" y="1049020"/>
                  </a:lnTo>
                </a:path>
                <a:path h="1337310">
                  <a:moveTo>
                    <a:pt x="0" y="1084580"/>
                  </a:moveTo>
                  <a:lnTo>
                    <a:pt x="0" y="1121410"/>
                  </a:lnTo>
                </a:path>
                <a:path h="1337310">
                  <a:moveTo>
                    <a:pt x="0" y="1156970"/>
                  </a:moveTo>
                  <a:lnTo>
                    <a:pt x="0" y="1193800"/>
                  </a:lnTo>
                </a:path>
                <a:path h="1337310">
                  <a:moveTo>
                    <a:pt x="0" y="1229360"/>
                  </a:moveTo>
                  <a:lnTo>
                    <a:pt x="0" y="1264920"/>
                  </a:lnTo>
                </a:path>
                <a:path h="1337310">
                  <a:moveTo>
                    <a:pt x="0" y="1301750"/>
                  </a:moveTo>
                  <a:lnTo>
                    <a:pt x="0" y="1337310"/>
                  </a:lnTo>
                </a:path>
              </a:pathLst>
            </a:custGeom>
            <a:ln w="18329">
              <a:solidFill>
                <a:srgbClr val="000000"/>
              </a:solidFill>
            </a:ln>
          </p:spPr>
          <p:txBody>
            <a:bodyPr wrap="square" lIns="0" tIns="0" rIns="0" bIns="0" rtlCol="0"/>
            <a:lstStyle/>
            <a:p>
              <a:endParaRPr/>
            </a:p>
          </p:txBody>
        </p:sp>
        <p:sp>
          <p:nvSpPr>
            <p:cNvPr id="14" name="object 14"/>
            <p:cNvSpPr/>
            <p:nvPr/>
          </p:nvSpPr>
          <p:spPr>
            <a:xfrm>
              <a:off x="1524000" y="3167380"/>
              <a:ext cx="4978400" cy="341630"/>
            </a:xfrm>
            <a:custGeom>
              <a:avLst/>
              <a:gdLst/>
              <a:ahLst/>
              <a:cxnLst/>
              <a:rect l="l" t="t" r="r" b="b"/>
              <a:pathLst>
                <a:path w="4978400" h="341629">
                  <a:moveTo>
                    <a:pt x="4973320" y="0"/>
                  </a:moveTo>
                  <a:lnTo>
                    <a:pt x="0" y="0"/>
                  </a:lnTo>
                  <a:lnTo>
                    <a:pt x="5080" y="341630"/>
                  </a:lnTo>
                  <a:lnTo>
                    <a:pt x="2491740" y="341630"/>
                  </a:lnTo>
                  <a:lnTo>
                    <a:pt x="4978400" y="341630"/>
                  </a:lnTo>
                  <a:lnTo>
                    <a:pt x="4973320" y="0"/>
                  </a:lnTo>
                  <a:close/>
                </a:path>
              </a:pathLst>
            </a:custGeom>
            <a:solidFill>
              <a:srgbClr val="336633"/>
            </a:solidFill>
          </p:spPr>
          <p:txBody>
            <a:bodyPr wrap="square" lIns="0" tIns="0" rIns="0" bIns="0" rtlCol="0"/>
            <a:lstStyle/>
            <a:p>
              <a:endParaRPr/>
            </a:p>
          </p:txBody>
        </p:sp>
        <p:sp>
          <p:nvSpPr>
            <p:cNvPr id="15" name="object 15"/>
            <p:cNvSpPr/>
            <p:nvPr/>
          </p:nvSpPr>
          <p:spPr>
            <a:xfrm>
              <a:off x="1524000" y="3167380"/>
              <a:ext cx="4978400" cy="341630"/>
            </a:xfrm>
            <a:custGeom>
              <a:avLst/>
              <a:gdLst/>
              <a:ahLst/>
              <a:cxnLst/>
              <a:rect l="l" t="t" r="r" b="b"/>
              <a:pathLst>
                <a:path w="4978400" h="341629">
                  <a:moveTo>
                    <a:pt x="2491740" y="341630"/>
                  </a:moveTo>
                  <a:lnTo>
                    <a:pt x="5080" y="341630"/>
                  </a:lnTo>
                  <a:lnTo>
                    <a:pt x="0" y="0"/>
                  </a:lnTo>
                  <a:lnTo>
                    <a:pt x="4973320" y="0"/>
                  </a:lnTo>
                  <a:lnTo>
                    <a:pt x="4978400" y="341630"/>
                  </a:lnTo>
                  <a:lnTo>
                    <a:pt x="2491740" y="341630"/>
                  </a:lnTo>
                  <a:close/>
                </a:path>
              </a:pathLst>
            </a:custGeom>
            <a:ln w="3175">
              <a:solidFill>
                <a:srgbClr val="3364A3"/>
              </a:solidFill>
            </a:ln>
          </p:spPr>
          <p:txBody>
            <a:bodyPr wrap="square" lIns="0" tIns="0" rIns="0" bIns="0" rtlCol="0"/>
            <a:lstStyle/>
            <a:p>
              <a:endParaRPr/>
            </a:p>
          </p:txBody>
        </p:sp>
        <p:sp>
          <p:nvSpPr>
            <p:cNvPr id="16" name="object 16"/>
            <p:cNvSpPr/>
            <p:nvPr/>
          </p:nvSpPr>
          <p:spPr>
            <a:xfrm>
              <a:off x="6502400" y="3167380"/>
              <a:ext cx="1211580" cy="331470"/>
            </a:xfrm>
            <a:custGeom>
              <a:avLst/>
              <a:gdLst/>
              <a:ahLst/>
              <a:cxnLst/>
              <a:rect l="l" t="t" r="r" b="b"/>
              <a:pathLst>
                <a:path w="1211579" h="331470">
                  <a:moveTo>
                    <a:pt x="908050" y="0"/>
                  </a:moveTo>
                  <a:lnTo>
                    <a:pt x="0" y="0"/>
                  </a:lnTo>
                  <a:lnTo>
                    <a:pt x="0" y="331470"/>
                  </a:lnTo>
                  <a:lnTo>
                    <a:pt x="908050" y="331470"/>
                  </a:lnTo>
                  <a:lnTo>
                    <a:pt x="1211579" y="166370"/>
                  </a:lnTo>
                  <a:lnTo>
                    <a:pt x="908050" y="0"/>
                  </a:lnTo>
                  <a:close/>
                </a:path>
              </a:pathLst>
            </a:custGeom>
            <a:solidFill>
              <a:srgbClr val="336633"/>
            </a:solidFill>
          </p:spPr>
          <p:txBody>
            <a:bodyPr wrap="square" lIns="0" tIns="0" rIns="0" bIns="0" rtlCol="0"/>
            <a:lstStyle/>
            <a:p>
              <a:endParaRPr/>
            </a:p>
          </p:txBody>
        </p:sp>
        <p:sp>
          <p:nvSpPr>
            <p:cNvPr id="17" name="object 17"/>
            <p:cNvSpPr/>
            <p:nvPr/>
          </p:nvSpPr>
          <p:spPr>
            <a:xfrm>
              <a:off x="6502400" y="3167380"/>
              <a:ext cx="1211580" cy="331470"/>
            </a:xfrm>
            <a:custGeom>
              <a:avLst/>
              <a:gdLst/>
              <a:ahLst/>
              <a:cxnLst/>
              <a:rect l="l" t="t" r="r" b="b"/>
              <a:pathLst>
                <a:path w="1211579" h="331470">
                  <a:moveTo>
                    <a:pt x="0" y="0"/>
                  </a:moveTo>
                  <a:lnTo>
                    <a:pt x="908050" y="0"/>
                  </a:lnTo>
                  <a:lnTo>
                    <a:pt x="1211579" y="166370"/>
                  </a:lnTo>
                  <a:lnTo>
                    <a:pt x="908050" y="331470"/>
                  </a:lnTo>
                  <a:lnTo>
                    <a:pt x="0" y="331470"/>
                  </a:lnTo>
                  <a:lnTo>
                    <a:pt x="0" y="0"/>
                  </a:lnTo>
                  <a:close/>
                </a:path>
              </a:pathLst>
            </a:custGeom>
            <a:ln w="3175">
              <a:solidFill>
                <a:srgbClr val="3364A3"/>
              </a:solidFill>
            </a:ln>
          </p:spPr>
          <p:txBody>
            <a:bodyPr wrap="square" lIns="0" tIns="0" rIns="0" bIns="0" rtlCol="0"/>
            <a:lstStyle/>
            <a:p>
              <a:endParaRPr/>
            </a:p>
          </p:txBody>
        </p:sp>
        <p:sp>
          <p:nvSpPr>
            <p:cNvPr id="18" name="object 18"/>
            <p:cNvSpPr/>
            <p:nvPr/>
          </p:nvSpPr>
          <p:spPr>
            <a:xfrm>
              <a:off x="6078220" y="2716530"/>
              <a:ext cx="438150" cy="1238250"/>
            </a:xfrm>
            <a:custGeom>
              <a:avLst/>
              <a:gdLst/>
              <a:ahLst/>
              <a:cxnLst/>
              <a:rect l="l" t="t" r="r" b="b"/>
              <a:pathLst>
                <a:path w="438150" h="1238250">
                  <a:moveTo>
                    <a:pt x="0" y="6350"/>
                  </a:moveTo>
                  <a:lnTo>
                    <a:pt x="0" y="1228090"/>
                  </a:lnTo>
                </a:path>
                <a:path w="438150" h="1238250">
                  <a:moveTo>
                    <a:pt x="438150" y="17780"/>
                  </a:moveTo>
                  <a:lnTo>
                    <a:pt x="438150" y="1238250"/>
                  </a:lnTo>
                </a:path>
                <a:path w="438150" h="1238250">
                  <a:moveTo>
                    <a:pt x="0" y="6350"/>
                  </a:moveTo>
                  <a:lnTo>
                    <a:pt x="438150" y="0"/>
                  </a:lnTo>
                </a:path>
                <a:path w="438150" h="1238250">
                  <a:moveTo>
                    <a:pt x="0" y="1207770"/>
                  </a:moveTo>
                  <a:lnTo>
                    <a:pt x="402589" y="1207770"/>
                  </a:lnTo>
                </a:path>
              </a:pathLst>
            </a:custGeom>
            <a:ln w="36659">
              <a:solidFill>
                <a:srgbClr val="000000"/>
              </a:solidFill>
            </a:ln>
          </p:spPr>
          <p:txBody>
            <a:bodyPr wrap="square" lIns="0" tIns="0" rIns="0" bIns="0" rtlCol="0"/>
            <a:lstStyle/>
            <a:p>
              <a:endParaRPr/>
            </a:p>
          </p:txBody>
        </p:sp>
        <p:sp>
          <p:nvSpPr>
            <p:cNvPr id="19" name="object 19"/>
            <p:cNvSpPr/>
            <p:nvPr/>
          </p:nvSpPr>
          <p:spPr>
            <a:xfrm>
              <a:off x="6113779" y="3498850"/>
              <a:ext cx="367030" cy="425450"/>
            </a:xfrm>
            <a:custGeom>
              <a:avLst/>
              <a:gdLst/>
              <a:ahLst/>
              <a:cxnLst/>
              <a:rect l="l" t="t" r="r" b="b"/>
              <a:pathLst>
                <a:path w="367029" h="425450">
                  <a:moveTo>
                    <a:pt x="367030" y="0"/>
                  </a:moveTo>
                  <a:lnTo>
                    <a:pt x="0" y="0"/>
                  </a:lnTo>
                  <a:lnTo>
                    <a:pt x="0" y="425450"/>
                  </a:lnTo>
                  <a:lnTo>
                    <a:pt x="182880" y="425450"/>
                  </a:lnTo>
                  <a:lnTo>
                    <a:pt x="367030" y="425450"/>
                  </a:lnTo>
                  <a:lnTo>
                    <a:pt x="367030" y="0"/>
                  </a:lnTo>
                  <a:close/>
                </a:path>
              </a:pathLst>
            </a:custGeom>
            <a:solidFill>
              <a:srgbClr val="FFFFCC"/>
            </a:solidFill>
          </p:spPr>
          <p:txBody>
            <a:bodyPr wrap="square" lIns="0" tIns="0" rIns="0" bIns="0" rtlCol="0"/>
            <a:lstStyle/>
            <a:p>
              <a:endParaRPr/>
            </a:p>
          </p:txBody>
        </p:sp>
        <p:sp>
          <p:nvSpPr>
            <p:cNvPr id="20" name="object 20"/>
            <p:cNvSpPr/>
            <p:nvPr/>
          </p:nvSpPr>
          <p:spPr>
            <a:xfrm>
              <a:off x="6113779" y="3498850"/>
              <a:ext cx="367030" cy="425450"/>
            </a:xfrm>
            <a:custGeom>
              <a:avLst/>
              <a:gdLst/>
              <a:ahLst/>
              <a:cxnLst/>
              <a:rect l="l" t="t" r="r" b="b"/>
              <a:pathLst>
                <a:path w="367029" h="425450">
                  <a:moveTo>
                    <a:pt x="182880" y="425450"/>
                  </a:moveTo>
                  <a:lnTo>
                    <a:pt x="0" y="425450"/>
                  </a:lnTo>
                  <a:lnTo>
                    <a:pt x="0" y="0"/>
                  </a:lnTo>
                  <a:lnTo>
                    <a:pt x="367030" y="0"/>
                  </a:lnTo>
                  <a:lnTo>
                    <a:pt x="367030" y="425450"/>
                  </a:lnTo>
                  <a:lnTo>
                    <a:pt x="182880" y="425450"/>
                  </a:lnTo>
                  <a:close/>
                </a:path>
              </a:pathLst>
            </a:custGeom>
            <a:ln w="3175">
              <a:solidFill>
                <a:srgbClr val="3364A3"/>
              </a:solidFill>
            </a:ln>
          </p:spPr>
          <p:txBody>
            <a:bodyPr wrap="square" lIns="0" tIns="0" rIns="0" bIns="0" rtlCol="0"/>
            <a:lstStyle/>
            <a:p>
              <a:endParaRPr/>
            </a:p>
          </p:txBody>
        </p:sp>
        <p:sp>
          <p:nvSpPr>
            <p:cNvPr id="21" name="object 21"/>
            <p:cNvSpPr/>
            <p:nvPr/>
          </p:nvSpPr>
          <p:spPr>
            <a:xfrm>
              <a:off x="6113779" y="2743200"/>
              <a:ext cx="367030" cy="424180"/>
            </a:xfrm>
            <a:custGeom>
              <a:avLst/>
              <a:gdLst/>
              <a:ahLst/>
              <a:cxnLst/>
              <a:rect l="l" t="t" r="r" b="b"/>
              <a:pathLst>
                <a:path w="367029" h="424180">
                  <a:moveTo>
                    <a:pt x="367030" y="0"/>
                  </a:moveTo>
                  <a:lnTo>
                    <a:pt x="0" y="0"/>
                  </a:lnTo>
                  <a:lnTo>
                    <a:pt x="0" y="424179"/>
                  </a:lnTo>
                  <a:lnTo>
                    <a:pt x="182880" y="424179"/>
                  </a:lnTo>
                  <a:lnTo>
                    <a:pt x="367030" y="424179"/>
                  </a:lnTo>
                  <a:lnTo>
                    <a:pt x="367030" y="0"/>
                  </a:lnTo>
                  <a:close/>
                </a:path>
              </a:pathLst>
            </a:custGeom>
            <a:solidFill>
              <a:srgbClr val="FFFFCC"/>
            </a:solidFill>
          </p:spPr>
          <p:txBody>
            <a:bodyPr wrap="square" lIns="0" tIns="0" rIns="0" bIns="0" rtlCol="0"/>
            <a:lstStyle/>
            <a:p>
              <a:endParaRPr/>
            </a:p>
          </p:txBody>
        </p:sp>
        <p:sp>
          <p:nvSpPr>
            <p:cNvPr id="22" name="object 22"/>
            <p:cNvSpPr/>
            <p:nvPr/>
          </p:nvSpPr>
          <p:spPr>
            <a:xfrm>
              <a:off x="6113779" y="2743200"/>
              <a:ext cx="367030" cy="424180"/>
            </a:xfrm>
            <a:custGeom>
              <a:avLst/>
              <a:gdLst/>
              <a:ahLst/>
              <a:cxnLst/>
              <a:rect l="l" t="t" r="r" b="b"/>
              <a:pathLst>
                <a:path w="367029" h="424180">
                  <a:moveTo>
                    <a:pt x="182880" y="424179"/>
                  </a:moveTo>
                  <a:lnTo>
                    <a:pt x="0" y="424179"/>
                  </a:lnTo>
                  <a:lnTo>
                    <a:pt x="0" y="0"/>
                  </a:lnTo>
                  <a:lnTo>
                    <a:pt x="367030" y="0"/>
                  </a:lnTo>
                  <a:lnTo>
                    <a:pt x="367030" y="424179"/>
                  </a:lnTo>
                  <a:lnTo>
                    <a:pt x="182880" y="424179"/>
                  </a:lnTo>
                  <a:close/>
                </a:path>
              </a:pathLst>
            </a:custGeom>
            <a:ln w="3175">
              <a:solidFill>
                <a:srgbClr val="3364A3"/>
              </a:solidFill>
            </a:ln>
          </p:spPr>
          <p:txBody>
            <a:bodyPr wrap="square" lIns="0" tIns="0" rIns="0" bIns="0" rtlCol="0"/>
            <a:lstStyle/>
            <a:p>
              <a:endParaRPr/>
            </a:p>
          </p:txBody>
        </p:sp>
        <p:sp>
          <p:nvSpPr>
            <p:cNvPr id="23" name="object 23"/>
            <p:cNvSpPr/>
            <p:nvPr/>
          </p:nvSpPr>
          <p:spPr>
            <a:xfrm>
              <a:off x="2449830" y="4017010"/>
              <a:ext cx="1697989" cy="186690"/>
            </a:xfrm>
            <a:custGeom>
              <a:avLst/>
              <a:gdLst/>
              <a:ahLst/>
              <a:cxnLst/>
              <a:rect l="l" t="t" r="r" b="b"/>
              <a:pathLst>
                <a:path w="1697989" h="186689">
                  <a:moveTo>
                    <a:pt x="1666240" y="0"/>
                  </a:moveTo>
                  <a:lnTo>
                    <a:pt x="30480" y="0"/>
                  </a:lnTo>
                  <a:lnTo>
                    <a:pt x="19288" y="2619"/>
                  </a:lnTo>
                  <a:lnTo>
                    <a:pt x="9525" y="9525"/>
                  </a:lnTo>
                  <a:lnTo>
                    <a:pt x="2619" y="19288"/>
                  </a:lnTo>
                  <a:lnTo>
                    <a:pt x="0" y="30479"/>
                  </a:lnTo>
                  <a:lnTo>
                    <a:pt x="0" y="154939"/>
                  </a:lnTo>
                  <a:lnTo>
                    <a:pt x="2619" y="166330"/>
                  </a:lnTo>
                  <a:lnTo>
                    <a:pt x="9525" y="176529"/>
                  </a:lnTo>
                  <a:lnTo>
                    <a:pt x="19288" y="183872"/>
                  </a:lnTo>
                  <a:lnTo>
                    <a:pt x="30480" y="186689"/>
                  </a:lnTo>
                  <a:lnTo>
                    <a:pt x="1666240" y="186689"/>
                  </a:lnTo>
                  <a:lnTo>
                    <a:pt x="1678166" y="183872"/>
                  </a:lnTo>
                  <a:lnTo>
                    <a:pt x="1688306" y="176529"/>
                  </a:lnTo>
                  <a:lnTo>
                    <a:pt x="1695350" y="166330"/>
                  </a:lnTo>
                  <a:lnTo>
                    <a:pt x="1697990" y="154939"/>
                  </a:lnTo>
                  <a:lnTo>
                    <a:pt x="1697990" y="30479"/>
                  </a:lnTo>
                  <a:lnTo>
                    <a:pt x="1695350" y="19288"/>
                  </a:lnTo>
                  <a:lnTo>
                    <a:pt x="1688306" y="9525"/>
                  </a:lnTo>
                  <a:lnTo>
                    <a:pt x="1678166" y="2619"/>
                  </a:lnTo>
                  <a:lnTo>
                    <a:pt x="1666240" y="0"/>
                  </a:lnTo>
                  <a:close/>
                </a:path>
              </a:pathLst>
            </a:custGeom>
            <a:solidFill>
              <a:srgbClr val="719ECE"/>
            </a:solidFill>
          </p:spPr>
          <p:txBody>
            <a:bodyPr wrap="square" lIns="0" tIns="0" rIns="0" bIns="0" rtlCol="0"/>
            <a:lstStyle/>
            <a:p>
              <a:endParaRPr/>
            </a:p>
          </p:txBody>
        </p:sp>
        <p:sp>
          <p:nvSpPr>
            <p:cNvPr id="24" name="object 24"/>
            <p:cNvSpPr/>
            <p:nvPr/>
          </p:nvSpPr>
          <p:spPr>
            <a:xfrm>
              <a:off x="2449830" y="4017010"/>
              <a:ext cx="1697989" cy="186690"/>
            </a:xfrm>
            <a:custGeom>
              <a:avLst/>
              <a:gdLst/>
              <a:ahLst/>
              <a:cxnLst/>
              <a:rect l="l" t="t" r="r" b="b"/>
              <a:pathLst>
                <a:path w="1697989" h="186689">
                  <a:moveTo>
                    <a:pt x="30480" y="0"/>
                  </a:moveTo>
                  <a:lnTo>
                    <a:pt x="19288" y="2619"/>
                  </a:lnTo>
                  <a:lnTo>
                    <a:pt x="9525" y="9525"/>
                  </a:lnTo>
                  <a:lnTo>
                    <a:pt x="2619" y="19288"/>
                  </a:lnTo>
                  <a:lnTo>
                    <a:pt x="0" y="30479"/>
                  </a:lnTo>
                  <a:lnTo>
                    <a:pt x="0" y="154939"/>
                  </a:lnTo>
                  <a:lnTo>
                    <a:pt x="2619" y="166330"/>
                  </a:lnTo>
                  <a:lnTo>
                    <a:pt x="9525" y="176529"/>
                  </a:lnTo>
                  <a:lnTo>
                    <a:pt x="19288" y="183872"/>
                  </a:lnTo>
                  <a:lnTo>
                    <a:pt x="30480" y="186689"/>
                  </a:lnTo>
                  <a:lnTo>
                    <a:pt x="1666240" y="186689"/>
                  </a:lnTo>
                  <a:lnTo>
                    <a:pt x="1678166" y="183872"/>
                  </a:lnTo>
                  <a:lnTo>
                    <a:pt x="1688306" y="176529"/>
                  </a:lnTo>
                  <a:lnTo>
                    <a:pt x="1695350" y="166330"/>
                  </a:lnTo>
                  <a:lnTo>
                    <a:pt x="1697990" y="154939"/>
                  </a:lnTo>
                  <a:lnTo>
                    <a:pt x="1697990" y="30479"/>
                  </a:lnTo>
                  <a:lnTo>
                    <a:pt x="1695350" y="19288"/>
                  </a:lnTo>
                  <a:lnTo>
                    <a:pt x="1688306" y="9525"/>
                  </a:lnTo>
                  <a:lnTo>
                    <a:pt x="1678166" y="2619"/>
                  </a:lnTo>
                  <a:lnTo>
                    <a:pt x="1666240" y="0"/>
                  </a:lnTo>
                  <a:lnTo>
                    <a:pt x="30480" y="0"/>
                  </a:lnTo>
                  <a:close/>
                </a:path>
              </a:pathLst>
            </a:custGeom>
            <a:ln w="3175">
              <a:solidFill>
                <a:srgbClr val="3364A3"/>
              </a:solidFill>
            </a:ln>
          </p:spPr>
          <p:txBody>
            <a:bodyPr wrap="square" lIns="0" tIns="0" rIns="0" bIns="0" rtlCol="0"/>
            <a:lstStyle/>
            <a:p>
              <a:endParaRPr/>
            </a:p>
          </p:txBody>
        </p:sp>
        <p:sp>
          <p:nvSpPr>
            <p:cNvPr id="25" name="object 25"/>
            <p:cNvSpPr/>
            <p:nvPr/>
          </p:nvSpPr>
          <p:spPr>
            <a:xfrm>
              <a:off x="4147820" y="2774950"/>
              <a:ext cx="0" cy="1337310"/>
            </a:xfrm>
            <a:custGeom>
              <a:avLst/>
              <a:gdLst/>
              <a:ahLst/>
              <a:cxnLst/>
              <a:rect l="l" t="t" r="r" b="b"/>
              <a:pathLst>
                <a:path h="1337310">
                  <a:moveTo>
                    <a:pt x="0" y="0"/>
                  </a:moveTo>
                  <a:lnTo>
                    <a:pt x="0" y="1337310"/>
                  </a:lnTo>
                </a:path>
              </a:pathLst>
            </a:custGeom>
            <a:ln w="18329">
              <a:solidFill>
                <a:srgbClr val="000000"/>
              </a:solidFill>
              <a:prstDash val="dash"/>
            </a:ln>
          </p:spPr>
          <p:txBody>
            <a:bodyPr wrap="square" lIns="0" tIns="0" rIns="0" bIns="0" rtlCol="0"/>
            <a:lstStyle/>
            <a:p>
              <a:endParaRPr/>
            </a:p>
          </p:txBody>
        </p:sp>
        <p:sp>
          <p:nvSpPr>
            <p:cNvPr id="26" name="object 26"/>
            <p:cNvSpPr/>
            <p:nvPr/>
          </p:nvSpPr>
          <p:spPr>
            <a:xfrm>
              <a:off x="2961639" y="2800350"/>
              <a:ext cx="129539" cy="502920"/>
            </a:xfrm>
            <a:custGeom>
              <a:avLst/>
              <a:gdLst/>
              <a:ahLst/>
              <a:cxnLst/>
              <a:rect l="l" t="t" r="r" b="b"/>
              <a:pathLst>
                <a:path w="129539" h="502920">
                  <a:moveTo>
                    <a:pt x="129540" y="502920"/>
                  </a:moveTo>
                  <a:lnTo>
                    <a:pt x="0" y="0"/>
                  </a:lnTo>
                </a:path>
              </a:pathLst>
            </a:custGeom>
            <a:ln w="3175">
              <a:solidFill>
                <a:srgbClr val="000000"/>
              </a:solidFill>
            </a:ln>
          </p:spPr>
          <p:txBody>
            <a:bodyPr wrap="square" lIns="0" tIns="0" rIns="0" bIns="0" rtlCol="0"/>
            <a:lstStyle/>
            <a:p>
              <a:endParaRPr/>
            </a:p>
          </p:txBody>
        </p:sp>
        <p:sp>
          <p:nvSpPr>
            <p:cNvPr id="27" name="object 27"/>
            <p:cNvSpPr/>
            <p:nvPr/>
          </p:nvSpPr>
          <p:spPr>
            <a:xfrm>
              <a:off x="2912110" y="2650490"/>
              <a:ext cx="104139" cy="170180"/>
            </a:xfrm>
            <a:custGeom>
              <a:avLst/>
              <a:gdLst/>
              <a:ahLst/>
              <a:cxnLst/>
              <a:rect l="l" t="t" r="r" b="b"/>
              <a:pathLst>
                <a:path w="104139" h="170180">
                  <a:moveTo>
                    <a:pt x="11429" y="0"/>
                  </a:moveTo>
                  <a:lnTo>
                    <a:pt x="0" y="170180"/>
                  </a:lnTo>
                  <a:lnTo>
                    <a:pt x="104139" y="143510"/>
                  </a:lnTo>
                  <a:lnTo>
                    <a:pt x="11429" y="0"/>
                  </a:lnTo>
                  <a:close/>
                </a:path>
              </a:pathLst>
            </a:custGeom>
            <a:solidFill>
              <a:srgbClr val="000000"/>
            </a:solidFill>
          </p:spPr>
          <p:txBody>
            <a:bodyPr wrap="square" lIns="0" tIns="0" rIns="0" bIns="0" rtlCol="0"/>
            <a:lstStyle/>
            <a:p>
              <a:endParaRPr/>
            </a:p>
          </p:txBody>
        </p:sp>
      </p:grpSp>
      <p:sp>
        <p:nvSpPr>
          <p:cNvPr id="28" name="object 28"/>
          <p:cNvSpPr txBox="1"/>
          <p:nvPr/>
        </p:nvSpPr>
        <p:spPr>
          <a:xfrm>
            <a:off x="4603750" y="2794000"/>
            <a:ext cx="1120140" cy="299720"/>
          </a:xfrm>
          <a:prstGeom prst="rect">
            <a:avLst/>
          </a:prstGeom>
        </p:spPr>
        <p:txBody>
          <a:bodyPr vert="horz" wrap="square" lIns="0" tIns="12700" rIns="0" bIns="0" rtlCol="0">
            <a:spAutoFit/>
          </a:bodyPr>
          <a:lstStyle/>
          <a:p>
            <a:pPr marL="38100">
              <a:spcBef>
                <a:spcPts val="100"/>
              </a:spcBef>
            </a:pPr>
            <a:r>
              <a:rPr dirty="0">
                <a:latin typeface="Arial"/>
                <a:cs typeface="Arial"/>
              </a:rPr>
              <a:t>e</a:t>
            </a:r>
            <a:r>
              <a:rPr sz="1575" baseline="39682" dirty="0">
                <a:latin typeface="Arial"/>
                <a:cs typeface="Arial"/>
              </a:rPr>
              <a:t>-</a:t>
            </a:r>
            <a:r>
              <a:rPr sz="1575" spc="-37" baseline="39682" dirty="0">
                <a:latin typeface="Arial"/>
                <a:cs typeface="Arial"/>
              </a:rPr>
              <a:t> </a:t>
            </a:r>
            <a:r>
              <a:rPr dirty="0">
                <a:latin typeface="Arial"/>
                <a:cs typeface="Arial"/>
              </a:rPr>
              <a:t>and/or</a:t>
            </a:r>
            <a:r>
              <a:rPr spc="-35" dirty="0">
                <a:latin typeface="Arial"/>
                <a:cs typeface="Arial"/>
              </a:rPr>
              <a:t> </a:t>
            </a:r>
            <a:r>
              <a:rPr spc="-50" dirty="0">
                <a:latin typeface="Arial"/>
                <a:cs typeface="Arial"/>
              </a:rPr>
              <a:t>p</a:t>
            </a:r>
            <a:endParaRPr>
              <a:latin typeface="Arial"/>
              <a:cs typeface="Arial"/>
            </a:endParaRPr>
          </a:p>
        </p:txBody>
      </p:sp>
      <p:sp>
        <p:nvSpPr>
          <p:cNvPr id="29" name="object 29"/>
          <p:cNvSpPr txBox="1"/>
          <p:nvPr/>
        </p:nvSpPr>
        <p:spPr>
          <a:xfrm>
            <a:off x="3514090" y="4240529"/>
            <a:ext cx="2498725" cy="293028"/>
          </a:xfrm>
          <a:prstGeom prst="rect">
            <a:avLst/>
          </a:prstGeom>
        </p:spPr>
        <p:txBody>
          <a:bodyPr vert="horz" wrap="square" lIns="0" tIns="36194" rIns="0" bIns="0" rtlCol="0">
            <a:spAutoFit/>
          </a:bodyPr>
          <a:lstStyle/>
          <a:p>
            <a:pPr marL="12700" marR="5080">
              <a:lnSpc>
                <a:spcPts val="2020"/>
              </a:lnSpc>
              <a:spcBef>
                <a:spcPts val="284"/>
              </a:spcBef>
            </a:pPr>
            <a:r>
              <a:rPr dirty="0">
                <a:latin typeface="Arial"/>
                <a:cs typeface="Arial"/>
              </a:rPr>
              <a:t>Decay</a:t>
            </a:r>
            <a:r>
              <a:rPr spc="-30" dirty="0">
                <a:latin typeface="Arial"/>
                <a:cs typeface="Arial"/>
              </a:rPr>
              <a:t> </a:t>
            </a:r>
            <a:r>
              <a:rPr dirty="0">
                <a:latin typeface="Arial"/>
                <a:cs typeface="Arial"/>
              </a:rPr>
              <a:t>products</a:t>
            </a:r>
            <a:r>
              <a:rPr spc="-25" dirty="0">
                <a:latin typeface="Arial"/>
                <a:cs typeface="Arial"/>
              </a:rPr>
              <a:t> </a:t>
            </a:r>
            <a:r>
              <a:rPr spc="-10" dirty="0">
                <a:latin typeface="Arial"/>
                <a:cs typeface="Arial"/>
              </a:rPr>
              <a:t>detector </a:t>
            </a:r>
            <a:endParaRPr dirty="0">
              <a:latin typeface="Arial"/>
              <a:cs typeface="Arial"/>
            </a:endParaRPr>
          </a:p>
        </p:txBody>
      </p:sp>
      <p:grpSp>
        <p:nvGrpSpPr>
          <p:cNvPr id="33" name="object 33"/>
          <p:cNvGrpSpPr/>
          <p:nvPr/>
        </p:nvGrpSpPr>
        <p:grpSpPr>
          <a:xfrm>
            <a:off x="4015740" y="2254250"/>
            <a:ext cx="1697989" cy="107950"/>
            <a:chOff x="2491739" y="2254250"/>
            <a:chExt cx="1697989" cy="107950"/>
          </a:xfrm>
        </p:grpSpPr>
        <p:sp>
          <p:nvSpPr>
            <p:cNvPr id="34" name="object 34"/>
            <p:cNvSpPr/>
            <p:nvPr/>
          </p:nvSpPr>
          <p:spPr>
            <a:xfrm>
              <a:off x="2645409" y="2308860"/>
              <a:ext cx="1389380" cy="0"/>
            </a:xfrm>
            <a:custGeom>
              <a:avLst/>
              <a:gdLst/>
              <a:ahLst/>
              <a:cxnLst/>
              <a:rect l="l" t="t" r="r" b="b"/>
              <a:pathLst>
                <a:path w="1389379">
                  <a:moveTo>
                    <a:pt x="0" y="0"/>
                  </a:moveTo>
                  <a:lnTo>
                    <a:pt x="1389379" y="0"/>
                  </a:lnTo>
                </a:path>
              </a:pathLst>
            </a:custGeom>
            <a:ln w="3175">
              <a:solidFill>
                <a:srgbClr val="3364A3"/>
              </a:solidFill>
            </a:ln>
          </p:spPr>
          <p:txBody>
            <a:bodyPr wrap="square" lIns="0" tIns="0" rIns="0" bIns="0" rtlCol="0"/>
            <a:lstStyle/>
            <a:p>
              <a:endParaRPr/>
            </a:p>
          </p:txBody>
        </p:sp>
        <p:sp>
          <p:nvSpPr>
            <p:cNvPr id="35" name="object 35"/>
            <p:cNvSpPr/>
            <p:nvPr/>
          </p:nvSpPr>
          <p:spPr>
            <a:xfrm>
              <a:off x="2491740" y="2254249"/>
              <a:ext cx="1697989" cy="107950"/>
            </a:xfrm>
            <a:custGeom>
              <a:avLst/>
              <a:gdLst/>
              <a:ahLst/>
              <a:cxnLst/>
              <a:rect l="l" t="t" r="r" b="b"/>
              <a:pathLst>
                <a:path w="1697989" h="107950">
                  <a:moveTo>
                    <a:pt x="161290" y="0"/>
                  </a:moveTo>
                  <a:lnTo>
                    <a:pt x="0" y="54610"/>
                  </a:lnTo>
                  <a:lnTo>
                    <a:pt x="161290" y="107950"/>
                  </a:lnTo>
                  <a:lnTo>
                    <a:pt x="161290" y="0"/>
                  </a:lnTo>
                  <a:close/>
                </a:path>
                <a:path w="1697989" h="107950">
                  <a:moveTo>
                    <a:pt x="1697990" y="54610"/>
                  </a:moveTo>
                  <a:lnTo>
                    <a:pt x="1535430" y="0"/>
                  </a:lnTo>
                  <a:lnTo>
                    <a:pt x="1535430" y="107950"/>
                  </a:lnTo>
                  <a:lnTo>
                    <a:pt x="1697990" y="54610"/>
                  </a:lnTo>
                  <a:close/>
                </a:path>
              </a:pathLst>
            </a:custGeom>
            <a:solidFill>
              <a:srgbClr val="3364A3"/>
            </a:solidFill>
          </p:spPr>
          <p:txBody>
            <a:bodyPr wrap="square" lIns="0" tIns="0" rIns="0" bIns="0" rtlCol="0"/>
            <a:lstStyle/>
            <a:p>
              <a:endParaRPr/>
            </a:p>
          </p:txBody>
        </p:sp>
      </p:grpSp>
      <p:sp>
        <p:nvSpPr>
          <p:cNvPr id="36" name="object 36"/>
          <p:cNvSpPr txBox="1"/>
          <p:nvPr/>
        </p:nvSpPr>
        <p:spPr>
          <a:xfrm>
            <a:off x="4692650" y="1936750"/>
            <a:ext cx="226060" cy="360868"/>
          </a:xfrm>
          <a:prstGeom prst="rect">
            <a:avLst/>
          </a:prstGeom>
        </p:spPr>
        <p:txBody>
          <a:bodyPr vert="horz" wrap="square" lIns="0" tIns="12700" rIns="0" bIns="0" rtlCol="0">
            <a:spAutoFit/>
          </a:bodyPr>
          <a:lstStyle/>
          <a:p>
            <a:pPr marL="12700">
              <a:lnSpc>
                <a:spcPts val="1835"/>
              </a:lnSpc>
              <a:spcBef>
                <a:spcPts val="100"/>
              </a:spcBef>
            </a:pPr>
            <a:r>
              <a:rPr dirty="0">
                <a:latin typeface="Arial"/>
                <a:cs typeface="Arial"/>
              </a:rPr>
              <a:t>L</a:t>
            </a:r>
            <a:endParaRPr>
              <a:latin typeface="Arial"/>
              <a:cs typeface="Arial"/>
            </a:endParaRPr>
          </a:p>
          <a:p>
            <a:pPr marL="139700">
              <a:lnSpc>
                <a:spcPts val="935"/>
              </a:lnSpc>
            </a:pPr>
            <a:r>
              <a:rPr sz="1050" spc="-10" dirty="0">
                <a:latin typeface="Arial"/>
                <a:cs typeface="Arial"/>
              </a:rPr>
              <a:t>d</a:t>
            </a:r>
            <a:endParaRPr sz="1050">
              <a:latin typeface="Arial"/>
              <a:cs typeface="Arial"/>
            </a:endParaRPr>
          </a:p>
        </p:txBody>
      </p:sp>
      <p:sp>
        <p:nvSpPr>
          <p:cNvPr id="37" name="object 37"/>
          <p:cNvSpPr txBox="1"/>
          <p:nvPr/>
        </p:nvSpPr>
        <p:spPr>
          <a:xfrm>
            <a:off x="6215380" y="2576829"/>
            <a:ext cx="837565" cy="299720"/>
          </a:xfrm>
          <a:prstGeom prst="rect">
            <a:avLst/>
          </a:prstGeom>
        </p:spPr>
        <p:txBody>
          <a:bodyPr vert="horz" wrap="square" lIns="0" tIns="12700" rIns="0" bIns="0" rtlCol="0">
            <a:spAutoFit/>
          </a:bodyPr>
          <a:lstStyle/>
          <a:p>
            <a:pPr marL="12700">
              <a:spcBef>
                <a:spcPts val="100"/>
              </a:spcBef>
            </a:pPr>
            <a:r>
              <a:rPr spc="-10" dirty="0">
                <a:latin typeface="Arial"/>
                <a:cs typeface="Arial"/>
              </a:rPr>
              <a:t>Neutron</a:t>
            </a:r>
            <a:endParaRPr>
              <a:latin typeface="Arial"/>
              <a:cs typeface="Arial"/>
            </a:endParaRPr>
          </a:p>
        </p:txBody>
      </p:sp>
      <p:sp>
        <p:nvSpPr>
          <p:cNvPr id="38" name="object 38"/>
          <p:cNvSpPr txBox="1"/>
          <p:nvPr/>
        </p:nvSpPr>
        <p:spPr>
          <a:xfrm>
            <a:off x="6215380" y="2833370"/>
            <a:ext cx="596265" cy="299720"/>
          </a:xfrm>
          <a:prstGeom prst="rect">
            <a:avLst/>
          </a:prstGeom>
        </p:spPr>
        <p:txBody>
          <a:bodyPr vert="horz" wrap="square" lIns="0" tIns="12700" rIns="0" bIns="0" rtlCol="0">
            <a:spAutoFit/>
          </a:bodyPr>
          <a:lstStyle/>
          <a:p>
            <a:pPr marL="12700">
              <a:spcBef>
                <a:spcPts val="100"/>
              </a:spcBef>
            </a:pPr>
            <a:r>
              <a:rPr spc="-20" dirty="0">
                <a:latin typeface="Arial"/>
                <a:cs typeface="Arial"/>
              </a:rPr>
              <a:t>beam</a:t>
            </a:r>
            <a:endParaRPr>
              <a:latin typeface="Arial"/>
              <a:cs typeface="Arial"/>
            </a:endParaRPr>
          </a:p>
        </p:txBody>
      </p:sp>
      <p:sp>
        <p:nvSpPr>
          <p:cNvPr id="39" name="object 39"/>
          <p:cNvSpPr txBox="1"/>
          <p:nvPr/>
        </p:nvSpPr>
        <p:spPr>
          <a:xfrm>
            <a:off x="2073909" y="2708909"/>
            <a:ext cx="1343660" cy="299720"/>
          </a:xfrm>
          <a:prstGeom prst="rect">
            <a:avLst/>
          </a:prstGeom>
        </p:spPr>
        <p:txBody>
          <a:bodyPr vert="horz" wrap="square" lIns="0" tIns="12700" rIns="0" bIns="0" rtlCol="0">
            <a:spAutoFit/>
          </a:bodyPr>
          <a:lstStyle/>
          <a:p>
            <a:pPr marL="12700">
              <a:spcBef>
                <a:spcPts val="100"/>
              </a:spcBef>
            </a:pPr>
            <a:r>
              <a:rPr dirty="0">
                <a:latin typeface="Arial"/>
                <a:cs typeface="Arial"/>
              </a:rPr>
              <a:t>Beam</a:t>
            </a:r>
            <a:r>
              <a:rPr spc="-20" dirty="0">
                <a:latin typeface="Arial"/>
                <a:cs typeface="Arial"/>
              </a:rPr>
              <a:t> </a:t>
            </a:r>
            <a:r>
              <a:rPr dirty="0">
                <a:latin typeface="Arial"/>
                <a:cs typeface="Arial"/>
              </a:rPr>
              <a:t>area</a:t>
            </a:r>
            <a:r>
              <a:rPr spc="-125" dirty="0">
                <a:latin typeface="Arial"/>
                <a:cs typeface="Arial"/>
              </a:rPr>
              <a:t> </a:t>
            </a:r>
            <a:r>
              <a:rPr spc="-50" dirty="0">
                <a:latin typeface="Arial"/>
                <a:cs typeface="Arial"/>
              </a:rPr>
              <a:t>A</a:t>
            </a:r>
            <a:endParaRPr>
              <a:latin typeface="Arial"/>
              <a:cs typeface="Arial"/>
            </a:endParaRPr>
          </a:p>
        </p:txBody>
      </p:sp>
      <p:sp>
        <p:nvSpPr>
          <p:cNvPr id="40" name="object 40"/>
          <p:cNvSpPr/>
          <p:nvPr/>
        </p:nvSpPr>
        <p:spPr>
          <a:xfrm>
            <a:off x="2352039" y="3044190"/>
            <a:ext cx="610870" cy="227329"/>
          </a:xfrm>
          <a:custGeom>
            <a:avLst/>
            <a:gdLst/>
            <a:ahLst/>
            <a:cxnLst/>
            <a:rect l="l" t="t" r="r" b="b"/>
            <a:pathLst>
              <a:path w="610869" h="227329">
                <a:moveTo>
                  <a:pt x="0" y="0"/>
                </a:moveTo>
                <a:lnTo>
                  <a:pt x="610869" y="227330"/>
                </a:lnTo>
              </a:path>
            </a:pathLst>
          </a:custGeom>
          <a:ln w="3175">
            <a:solidFill>
              <a:srgbClr val="000000"/>
            </a:solidFill>
          </a:ln>
        </p:spPr>
        <p:txBody>
          <a:bodyPr wrap="square" lIns="0" tIns="0" rIns="0" bIns="0" rtlCol="0"/>
          <a:lstStyle/>
          <a:p>
            <a:endParaRPr/>
          </a:p>
        </p:txBody>
      </p:sp>
      <p:grpSp>
        <p:nvGrpSpPr>
          <p:cNvPr id="41" name="object 41"/>
          <p:cNvGrpSpPr/>
          <p:nvPr/>
        </p:nvGrpSpPr>
        <p:grpSpPr>
          <a:xfrm>
            <a:off x="3973831" y="2440940"/>
            <a:ext cx="4135120" cy="1068070"/>
            <a:chOff x="2449830" y="2440939"/>
            <a:chExt cx="4135120" cy="1068070"/>
          </a:xfrm>
        </p:grpSpPr>
        <p:sp>
          <p:nvSpPr>
            <p:cNvPr id="42" name="object 42"/>
            <p:cNvSpPr/>
            <p:nvPr/>
          </p:nvSpPr>
          <p:spPr>
            <a:xfrm>
              <a:off x="6181090" y="2495549"/>
              <a:ext cx="248920" cy="0"/>
            </a:xfrm>
            <a:custGeom>
              <a:avLst/>
              <a:gdLst/>
              <a:ahLst/>
              <a:cxnLst/>
              <a:rect l="l" t="t" r="r" b="b"/>
              <a:pathLst>
                <a:path w="248920">
                  <a:moveTo>
                    <a:pt x="0" y="0"/>
                  </a:moveTo>
                  <a:lnTo>
                    <a:pt x="248920" y="0"/>
                  </a:lnTo>
                </a:path>
              </a:pathLst>
            </a:custGeom>
            <a:ln w="3175">
              <a:solidFill>
                <a:srgbClr val="3364A3"/>
              </a:solidFill>
            </a:ln>
          </p:spPr>
          <p:txBody>
            <a:bodyPr wrap="square" lIns="0" tIns="0" rIns="0" bIns="0" rtlCol="0"/>
            <a:lstStyle/>
            <a:p>
              <a:endParaRPr/>
            </a:p>
          </p:txBody>
        </p:sp>
        <p:sp>
          <p:nvSpPr>
            <p:cNvPr id="43" name="object 43"/>
            <p:cNvSpPr/>
            <p:nvPr/>
          </p:nvSpPr>
          <p:spPr>
            <a:xfrm>
              <a:off x="6026150" y="2440939"/>
              <a:ext cx="558800" cy="107950"/>
            </a:xfrm>
            <a:custGeom>
              <a:avLst/>
              <a:gdLst/>
              <a:ahLst/>
              <a:cxnLst/>
              <a:rect l="l" t="t" r="r" b="b"/>
              <a:pathLst>
                <a:path w="558800" h="107950">
                  <a:moveTo>
                    <a:pt x="161290" y="0"/>
                  </a:moveTo>
                  <a:lnTo>
                    <a:pt x="0" y="54610"/>
                  </a:lnTo>
                  <a:lnTo>
                    <a:pt x="161290" y="107950"/>
                  </a:lnTo>
                  <a:lnTo>
                    <a:pt x="161290" y="0"/>
                  </a:lnTo>
                  <a:close/>
                </a:path>
                <a:path w="558800" h="107950">
                  <a:moveTo>
                    <a:pt x="558800" y="54610"/>
                  </a:moveTo>
                  <a:lnTo>
                    <a:pt x="396240" y="0"/>
                  </a:lnTo>
                  <a:lnTo>
                    <a:pt x="396240" y="107950"/>
                  </a:lnTo>
                  <a:lnTo>
                    <a:pt x="558800" y="54610"/>
                  </a:lnTo>
                  <a:close/>
                </a:path>
              </a:pathLst>
            </a:custGeom>
            <a:solidFill>
              <a:srgbClr val="3364A3"/>
            </a:solidFill>
          </p:spPr>
          <p:txBody>
            <a:bodyPr wrap="square" lIns="0" tIns="0" rIns="0" bIns="0" rtlCol="0"/>
            <a:lstStyle/>
            <a:p>
              <a:endParaRPr/>
            </a:p>
          </p:txBody>
        </p:sp>
        <p:sp>
          <p:nvSpPr>
            <p:cNvPr id="44" name="object 44"/>
            <p:cNvSpPr/>
            <p:nvPr/>
          </p:nvSpPr>
          <p:spPr>
            <a:xfrm>
              <a:off x="2449830" y="3197859"/>
              <a:ext cx="1697989" cy="311150"/>
            </a:xfrm>
            <a:custGeom>
              <a:avLst/>
              <a:gdLst/>
              <a:ahLst/>
              <a:cxnLst/>
              <a:rect l="l" t="t" r="r" b="b"/>
              <a:pathLst>
                <a:path w="1697989" h="311150">
                  <a:moveTo>
                    <a:pt x="1658620" y="0"/>
                  </a:moveTo>
                  <a:lnTo>
                    <a:pt x="1697990" y="39369"/>
                  </a:lnTo>
                </a:path>
                <a:path w="1697989" h="311150">
                  <a:moveTo>
                    <a:pt x="1606549" y="0"/>
                  </a:moveTo>
                  <a:lnTo>
                    <a:pt x="1697990" y="91439"/>
                  </a:lnTo>
                </a:path>
                <a:path w="1697989" h="311150">
                  <a:moveTo>
                    <a:pt x="1554480" y="0"/>
                  </a:moveTo>
                  <a:lnTo>
                    <a:pt x="1697990" y="143510"/>
                  </a:lnTo>
                </a:path>
                <a:path w="1697989" h="311150">
                  <a:moveTo>
                    <a:pt x="1502409" y="0"/>
                  </a:moveTo>
                  <a:lnTo>
                    <a:pt x="1697990" y="195579"/>
                  </a:lnTo>
                </a:path>
                <a:path w="1697989" h="311150">
                  <a:moveTo>
                    <a:pt x="1451609" y="0"/>
                  </a:moveTo>
                  <a:lnTo>
                    <a:pt x="1697990" y="246379"/>
                  </a:lnTo>
                </a:path>
                <a:path w="1697989" h="311150">
                  <a:moveTo>
                    <a:pt x="1399540" y="0"/>
                  </a:moveTo>
                  <a:lnTo>
                    <a:pt x="1697990" y="298450"/>
                  </a:lnTo>
                </a:path>
                <a:path w="1697989" h="311150">
                  <a:moveTo>
                    <a:pt x="1347470" y="0"/>
                  </a:moveTo>
                  <a:lnTo>
                    <a:pt x="1658620" y="311150"/>
                  </a:lnTo>
                </a:path>
                <a:path w="1697989" h="311150">
                  <a:moveTo>
                    <a:pt x="1295399" y="0"/>
                  </a:moveTo>
                  <a:lnTo>
                    <a:pt x="1606549" y="311150"/>
                  </a:lnTo>
                </a:path>
                <a:path w="1697989" h="311150">
                  <a:moveTo>
                    <a:pt x="1243330" y="0"/>
                  </a:moveTo>
                  <a:lnTo>
                    <a:pt x="1554480" y="311150"/>
                  </a:lnTo>
                </a:path>
                <a:path w="1697989" h="311150">
                  <a:moveTo>
                    <a:pt x="1192530" y="0"/>
                  </a:moveTo>
                  <a:lnTo>
                    <a:pt x="1502409" y="311150"/>
                  </a:lnTo>
                </a:path>
                <a:path w="1697989" h="311150">
                  <a:moveTo>
                    <a:pt x="1140459" y="0"/>
                  </a:moveTo>
                  <a:lnTo>
                    <a:pt x="1450340" y="311150"/>
                  </a:lnTo>
                </a:path>
                <a:path w="1697989" h="311150">
                  <a:moveTo>
                    <a:pt x="1088390" y="0"/>
                  </a:moveTo>
                  <a:lnTo>
                    <a:pt x="1399540" y="311150"/>
                  </a:lnTo>
                </a:path>
                <a:path w="1697989" h="311150">
                  <a:moveTo>
                    <a:pt x="1036319" y="0"/>
                  </a:moveTo>
                  <a:lnTo>
                    <a:pt x="1347470" y="311150"/>
                  </a:lnTo>
                </a:path>
                <a:path w="1697989" h="311150">
                  <a:moveTo>
                    <a:pt x="984249" y="0"/>
                  </a:moveTo>
                  <a:lnTo>
                    <a:pt x="1295399" y="311150"/>
                  </a:lnTo>
                </a:path>
                <a:path w="1697989" h="311150">
                  <a:moveTo>
                    <a:pt x="932180" y="0"/>
                  </a:moveTo>
                  <a:lnTo>
                    <a:pt x="1243330" y="311150"/>
                  </a:lnTo>
                </a:path>
                <a:path w="1697989" h="311150">
                  <a:moveTo>
                    <a:pt x="881380" y="0"/>
                  </a:moveTo>
                  <a:lnTo>
                    <a:pt x="1191259" y="311150"/>
                  </a:lnTo>
                </a:path>
                <a:path w="1697989" h="311150">
                  <a:moveTo>
                    <a:pt x="829309" y="0"/>
                  </a:moveTo>
                  <a:lnTo>
                    <a:pt x="1139190" y="311150"/>
                  </a:lnTo>
                </a:path>
                <a:path w="1697989" h="311150">
                  <a:moveTo>
                    <a:pt x="777239" y="0"/>
                  </a:moveTo>
                  <a:lnTo>
                    <a:pt x="1088390" y="311150"/>
                  </a:lnTo>
                </a:path>
                <a:path w="1697989" h="311150">
                  <a:moveTo>
                    <a:pt x="725169" y="0"/>
                  </a:moveTo>
                  <a:lnTo>
                    <a:pt x="1036319" y="311150"/>
                  </a:lnTo>
                </a:path>
                <a:path w="1697989" h="311150">
                  <a:moveTo>
                    <a:pt x="673100" y="0"/>
                  </a:moveTo>
                  <a:lnTo>
                    <a:pt x="984249" y="311150"/>
                  </a:lnTo>
                </a:path>
                <a:path w="1697989" h="311150">
                  <a:moveTo>
                    <a:pt x="622300" y="0"/>
                  </a:moveTo>
                  <a:lnTo>
                    <a:pt x="932180" y="311150"/>
                  </a:lnTo>
                </a:path>
                <a:path w="1697989" h="311150">
                  <a:moveTo>
                    <a:pt x="570230" y="0"/>
                  </a:moveTo>
                  <a:lnTo>
                    <a:pt x="880109" y="311150"/>
                  </a:lnTo>
                </a:path>
                <a:path w="1697989" h="311150">
                  <a:moveTo>
                    <a:pt x="518159" y="0"/>
                  </a:moveTo>
                  <a:lnTo>
                    <a:pt x="829309" y="311150"/>
                  </a:lnTo>
                </a:path>
                <a:path w="1697989" h="311150">
                  <a:moveTo>
                    <a:pt x="466089" y="0"/>
                  </a:moveTo>
                  <a:lnTo>
                    <a:pt x="777239" y="311150"/>
                  </a:lnTo>
                </a:path>
                <a:path w="1697989" h="311150">
                  <a:moveTo>
                    <a:pt x="414019" y="0"/>
                  </a:moveTo>
                  <a:lnTo>
                    <a:pt x="725169" y="311150"/>
                  </a:lnTo>
                </a:path>
                <a:path w="1697989" h="311150">
                  <a:moveTo>
                    <a:pt x="361950" y="0"/>
                  </a:moveTo>
                  <a:lnTo>
                    <a:pt x="673100" y="311150"/>
                  </a:lnTo>
                </a:path>
                <a:path w="1697989" h="311150">
                  <a:moveTo>
                    <a:pt x="311150" y="0"/>
                  </a:moveTo>
                  <a:lnTo>
                    <a:pt x="621030" y="311150"/>
                  </a:lnTo>
                </a:path>
                <a:path w="1697989" h="311150">
                  <a:moveTo>
                    <a:pt x="259080" y="0"/>
                  </a:moveTo>
                  <a:lnTo>
                    <a:pt x="568959" y="311150"/>
                  </a:lnTo>
                </a:path>
                <a:path w="1697989" h="311150">
                  <a:moveTo>
                    <a:pt x="207009" y="0"/>
                  </a:moveTo>
                  <a:lnTo>
                    <a:pt x="518159" y="311150"/>
                  </a:lnTo>
                </a:path>
                <a:path w="1697989" h="311150">
                  <a:moveTo>
                    <a:pt x="154939" y="0"/>
                  </a:moveTo>
                  <a:lnTo>
                    <a:pt x="466089" y="311150"/>
                  </a:lnTo>
                </a:path>
                <a:path w="1697989" h="311150">
                  <a:moveTo>
                    <a:pt x="102869" y="0"/>
                  </a:moveTo>
                  <a:lnTo>
                    <a:pt x="414019" y="311150"/>
                  </a:lnTo>
                </a:path>
                <a:path w="1697989" h="311150">
                  <a:moveTo>
                    <a:pt x="52069" y="0"/>
                  </a:moveTo>
                  <a:lnTo>
                    <a:pt x="361950" y="311150"/>
                  </a:lnTo>
                </a:path>
                <a:path w="1697989" h="311150">
                  <a:moveTo>
                    <a:pt x="0" y="0"/>
                  </a:moveTo>
                  <a:lnTo>
                    <a:pt x="309880" y="311150"/>
                  </a:lnTo>
                </a:path>
                <a:path w="1697989" h="311150">
                  <a:moveTo>
                    <a:pt x="0" y="52069"/>
                  </a:moveTo>
                  <a:lnTo>
                    <a:pt x="259080" y="311150"/>
                  </a:lnTo>
                </a:path>
                <a:path w="1697989" h="311150">
                  <a:moveTo>
                    <a:pt x="0" y="104139"/>
                  </a:moveTo>
                  <a:lnTo>
                    <a:pt x="207009" y="311150"/>
                  </a:lnTo>
                </a:path>
                <a:path w="1697989" h="311150">
                  <a:moveTo>
                    <a:pt x="0" y="156210"/>
                  </a:moveTo>
                  <a:lnTo>
                    <a:pt x="154939" y="311150"/>
                  </a:lnTo>
                </a:path>
                <a:path w="1697989" h="311150">
                  <a:moveTo>
                    <a:pt x="0" y="208279"/>
                  </a:moveTo>
                  <a:lnTo>
                    <a:pt x="102869" y="311150"/>
                  </a:lnTo>
                </a:path>
                <a:path w="1697989" h="311150">
                  <a:moveTo>
                    <a:pt x="0" y="259079"/>
                  </a:moveTo>
                  <a:lnTo>
                    <a:pt x="50800" y="311150"/>
                  </a:lnTo>
                </a:path>
              </a:pathLst>
            </a:custGeom>
            <a:ln w="3175">
              <a:solidFill>
                <a:srgbClr val="000000"/>
              </a:solidFill>
            </a:ln>
          </p:spPr>
          <p:txBody>
            <a:bodyPr wrap="square" lIns="0" tIns="0" rIns="0" bIns="0" rtlCol="0"/>
            <a:lstStyle/>
            <a:p>
              <a:endParaRPr/>
            </a:p>
          </p:txBody>
        </p:sp>
        <p:sp>
          <p:nvSpPr>
            <p:cNvPr id="45" name="object 45"/>
            <p:cNvSpPr/>
            <p:nvPr/>
          </p:nvSpPr>
          <p:spPr>
            <a:xfrm>
              <a:off x="2449830" y="3197859"/>
              <a:ext cx="1697989" cy="311150"/>
            </a:xfrm>
            <a:custGeom>
              <a:avLst/>
              <a:gdLst/>
              <a:ahLst/>
              <a:cxnLst/>
              <a:rect l="l" t="t" r="r" b="b"/>
              <a:pathLst>
                <a:path w="1697989" h="311150">
                  <a:moveTo>
                    <a:pt x="848359" y="311150"/>
                  </a:moveTo>
                  <a:lnTo>
                    <a:pt x="0" y="311150"/>
                  </a:lnTo>
                  <a:lnTo>
                    <a:pt x="0" y="0"/>
                  </a:lnTo>
                  <a:lnTo>
                    <a:pt x="1697990" y="0"/>
                  </a:lnTo>
                  <a:lnTo>
                    <a:pt x="1697990" y="311150"/>
                  </a:lnTo>
                  <a:lnTo>
                    <a:pt x="848359" y="311150"/>
                  </a:lnTo>
                  <a:close/>
                </a:path>
              </a:pathLst>
            </a:custGeom>
            <a:ln w="3175">
              <a:solidFill>
                <a:srgbClr val="3364A3"/>
              </a:solidFill>
            </a:ln>
          </p:spPr>
          <p:txBody>
            <a:bodyPr wrap="square" lIns="0" tIns="0" rIns="0" bIns="0" rtlCol="0"/>
            <a:lstStyle/>
            <a:p>
              <a:endParaRPr/>
            </a:p>
          </p:txBody>
        </p:sp>
        <p:sp>
          <p:nvSpPr>
            <p:cNvPr id="46" name="object 46"/>
            <p:cNvSpPr/>
            <p:nvPr/>
          </p:nvSpPr>
          <p:spPr>
            <a:xfrm>
              <a:off x="6078219" y="3167379"/>
              <a:ext cx="438150" cy="311150"/>
            </a:xfrm>
            <a:custGeom>
              <a:avLst/>
              <a:gdLst/>
              <a:ahLst/>
              <a:cxnLst/>
              <a:rect l="l" t="t" r="r" b="b"/>
              <a:pathLst>
                <a:path w="438150" h="311150">
                  <a:moveTo>
                    <a:pt x="414019" y="0"/>
                  </a:moveTo>
                  <a:lnTo>
                    <a:pt x="438150" y="24130"/>
                  </a:lnTo>
                </a:path>
                <a:path w="438150" h="311150">
                  <a:moveTo>
                    <a:pt x="361950" y="0"/>
                  </a:moveTo>
                  <a:lnTo>
                    <a:pt x="438150" y="76200"/>
                  </a:lnTo>
                </a:path>
                <a:path w="438150" h="311150">
                  <a:moveTo>
                    <a:pt x="311150" y="0"/>
                  </a:moveTo>
                  <a:lnTo>
                    <a:pt x="438150" y="128270"/>
                  </a:lnTo>
                </a:path>
                <a:path w="438150" h="311150">
                  <a:moveTo>
                    <a:pt x="259079" y="0"/>
                  </a:moveTo>
                  <a:lnTo>
                    <a:pt x="438150" y="179070"/>
                  </a:lnTo>
                </a:path>
                <a:path w="438150" h="311150">
                  <a:moveTo>
                    <a:pt x="207009" y="0"/>
                  </a:moveTo>
                  <a:lnTo>
                    <a:pt x="438150" y="231140"/>
                  </a:lnTo>
                </a:path>
                <a:path w="438150" h="311150">
                  <a:moveTo>
                    <a:pt x="154939" y="0"/>
                  </a:moveTo>
                  <a:lnTo>
                    <a:pt x="438150" y="283210"/>
                  </a:lnTo>
                </a:path>
                <a:path w="438150" h="311150">
                  <a:moveTo>
                    <a:pt x="102869" y="0"/>
                  </a:moveTo>
                  <a:lnTo>
                    <a:pt x="414019" y="311150"/>
                  </a:lnTo>
                </a:path>
                <a:path w="438150" h="311150">
                  <a:moveTo>
                    <a:pt x="52069" y="0"/>
                  </a:moveTo>
                  <a:lnTo>
                    <a:pt x="361950" y="311150"/>
                  </a:lnTo>
                </a:path>
                <a:path w="438150" h="311150">
                  <a:moveTo>
                    <a:pt x="0" y="0"/>
                  </a:moveTo>
                  <a:lnTo>
                    <a:pt x="309879" y="311150"/>
                  </a:lnTo>
                </a:path>
                <a:path w="438150" h="311150">
                  <a:moveTo>
                    <a:pt x="0" y="52070"/>
                  </a:moveTo>
                  <a:lnTo>
                    <a:pt x="259079" y="311150"/>
                  </a:lnTo>
                </a:path>
                <a:path w="438150" h="311150">
                  <a:moveTo>
                    <a:pt x="0" y="104140"/>
                  </a:moveTo>
                  <a:lnTo>
                    <a:pt x="207009" y="311150"/>
                  </a:lnTo>
                </a:path>
                <a:path w="438150" h="311150">
                  <a:moveTo>
                    <a:pt x="0" y="156210"/>
                  </a:moveTo>
                  <a:lnTo>
                    <a:pt x="154939" y="311150"/>
                  </a:lnTo>
                </a:path>
                <a:path w="438150" h="311150">
                  <a:moveTo>
                    <a:pt x="0" y="207010"/>
                  </a:moveTo>
                  <a:lnTo>
                    <a:pt x="102869" y="311150"/>
                  </a:lnTo>
                </a:path>
                <a:path w="438150" h="311150">
                  <a:moveTo>
                    <a:pt x="0" y="259080"/>
                  </a:moveTo>
                  <a:lnTo>
                    <a:pt x="50800" y="311150"/>
                  </a:lnTo>
                </a:path>
              </a:pathLst>
            </a:custGeom>
            <a:ln w="3175">
              <a:solidFill>
                <a:srgbClr val="000000"/>
              </a:solidFill>
            </a:ln>
          </p:spPr>
          <p:txBody>
            <a:bodyPr wrap="square" lIns="0" tIns="0" rIns="0" bIns="0" rtlCol="0"/>
            <a:lstStyle/>
            <a:p>
              <a:endParaRPr/>
            </a:p>
          </p:txBody>
        </p:sp>
        <p:sp>
          <p:nvSpPr>
            <p:cNvPr id="47" name="object 47"/>
            <p:cNvSpPr/>
            <p:nvPr/>
          </p:nvSpPr>
          <p:spPr>
            <a:xfrm>
              <a:off x="6078219" y="3167379"/>
              <a:ext cx="438150" cy="311150"/>
            </a:xfrm>
            <a:custGeom>
              <a:avLst/>
              <a:gdLst/>
              <a:ahLst/>
              <a:cxnLst/>
              <a:rect l="l" t="t" r="r" b="b"/>
              <a:pathLst>
                <a:path w="438150" h="311150">
                  <a:moveTo>
                    <a:pt x="218439" y="311150"/>
                  </a:moveTo>
                  <a:lnTo>
                    <a:pt x="0" y="311150"/>
                  </a:lnTo>
                  <a:lnTo>
                    <a:pt x="0" y="0"/>
                  </a:lnTo>
                  <a:lnTo>
                    <a:pt x="438150" y="0"/>
                  </a:lnTo>
                  <a:lnTo>
                    <a:pt x="438150" y="311150"/>
                  </a:lnTo>
                  <a:lnTo>
                    <a:pt x="218439" y="311150"/>
                  </a:lnTo>
                  <a:close/>
                </a:path>
              </a:pathLst>
            </a:custGeom>
            <a:ln w="3175">
              <a:solidFill>
                <a:srgbClr val="3364A3"/>
              </a:solidFill>
            </a:ln>
          </p:spPr>
          <p:txBody>
            <a:bodyPr wrap="square" lIns="0" tIns="0" rIns="0" bIns="0" rtlCol="0"/>
            <a:lstStyle/>
            <a:p>
              <a:endParaRPr/>
            </a:p>
          </p:txBody>
        </p:sp>
      </p:grpSp>
      <p:sp>
        <p:nvSpPr>
          <p:cNvPr id="50" name="object 50"/>
          <p:cNvSpPr txBox="1"/>
          <p:nvPr/>
        </p:nvSpPr>
        <p:spPr>
          <a:xfrm>
            <a:off x="7674609" y="2019300"/>
            <a:ext cx="226060" cy="360868"/>
          </a:xfrm>
          <a:prstGeom prst="rect">
            <a:avLst/>
          </a:prstGeom>
        </p:spPr>
        <p:txBody>
          <a:bodyPr vert="horz" wrap="square" lIns="0" tIns="12700" rIns="0" bIns="0" rtlCol="0">
            <a:spAutoFit/>
          </a:bodyPr>
          <a:lstStyle/>
          <a:p>
            <a:pPr marL="12700">
              <a:lnSpc>
                <a:spcPts val="1835"/>
              </a:lnSpc>
              <a:spcBef>
                <a:spcPts val="100"/>
              </a:spcBef>
            </a:pPr>
            <a:r>
              <a:rPr dirty="0">
                <a:latin typeface="Arial"/>
                <a:cs typeface="Arial"/>
              </a:rPr>
              <a:t>L</a:t>
            </a:r>
            <a:endParaRPr>
              <a:latin typeface="Arial"/>
              <a:cs typeface="Arial"/>
            </a:endParaRPr>
          </a:p>
          <a:p>
            <a:pPr marL="139700">
              <a:lnSpc>
                <a:spcPts val="935"/>
              </a:lnSpc>
            </a:pPr>
            <a:r>
              <a:rPr sz="1050" spc="-10" dirty="0">
                <a:latin typeface="Arial"/>
                <a:cs typeface="Arial"/>
              </a:rPr>
              <a:t>n</a:t>
            </a:r>
            <a:endParaRPr sz="1050">
              <a:latin typeface="Arial"/>
              <a:cs typeface="Arial"/>
            </a:endParaRPr>
          </a:p>
        </p:txBody>
      </p:sp>
      <p:sp>
        <p:nvSpPr>
          <p:cNvPr id="55" name="object 55"/>
          <p:cNvSpPr txBox="1"/>
          <p:nvPr/>
        </p:nvSpPr>
        <p:spPr>
          <a:xfrm>
            <a:off x="4187190" y="3520440"/>
            <a:ext cx="5436235" cy="795020"/>
          </a:xfrm>
          <a:prstGeom prst="rect">
            <a:avLst/>
          </a:prstGeom>
        </p:spPr>
        <p:txBody>
          <a:bodyPr vert="horz" wrap="square" lIns="0" tIns="12700" rIns="0" bIns="0" rtlCol="0">
            <a:spAutoFit/>
          </a:bodyPr>
          <a:lstStyle/>
          <a:p>
            <a:pPr marL="25400">
              <a:lnSpc>
                <a:spcPts val="1835"/>
              </a:lnSpc>
              <a:spcBef>
                <a:spcPts val="100"/>
              </a:spcBef>
              <a:tabLst>
                <a:tab pos="327025" algn="l"/>
              </a:tabLst>
            </a:pPr>
            <a:r>
              <a:rPr spc="-50" dirty="0">
                <a:latin typeface="Arial"/>
                <a:cs typeface="Arial"/>
              </a:rPr>
              <a:t>N</a:t>
            </a:r>
            <a:r>
              <a:rPr dirty="0">
                <a:latin typeface="Arial"/>
                <a:cs typeface="Arial"/>
              </a:rPr>
              <a:t>	</a:t>
            </a:r>
            <a:r>
              <a:rPr spc="-10" dirty="0">
                <a:latin typeface="Arial"/>
                <a:cs typeface="Arial"/>
              </a:rPr>
              <a:t>neutrons</a:t>
            </a:r>
            <a:endParaRPr>
              <a:latin typeface="Arial"/>
              <a:cs typeface="Arial"/>
            </a:endParaRPr>
          </a:p>
          <a:p>
            <a:pPr marL="190500">
              <a:lnSpc>
                <a:spcPts val="935"/>
              </a:lnSpc>
            </a:pPr>
            <a:r>
              <a:rPr sz="1050" spc="-10" dirty="0">
                <a:latin typeface="Arial"/>
                <a:cs typeface="Arial"/>
              </a:rPr>
              <a:t>d</a:t>
            </a:r>
            <a:endParaRPr sz="1050">
              <a:latin typeface="Arial"/>
              <a:cs typeface="Arial"/>
            </a:endParaRPr>
          </a:p>
          <a:p>
            <a:pPr>
              <a:spcBef>
                <a:spcPts val="35"/>
              </a:spcBef>
            </a:pPr>
            <a:endParaRPr sz="950">
              <a:latin typeface="Arial"/>
              <a:cs typeface="Arial"/>
            </a:endParaRPr>
          </a:p>
          <a:p>
            <a:pPr marL="2343150"/>
            <a:r>
              <a:rPr dirty="0">
                <a:latin typeface="Arial"/>
                <a:cs typeface="Arial"/>
              </a:rPr>
              <a:t>Thin</a:t>
            </a:r>
            <a:r>
              <a:rPr spc="-35" dirty="0">
                <a:latin typeface="Arial"/>
                <a:cs typeface="Arial"/>
              </a:rPr>
              <a:t> </a:t>
            </a:r>
            <a:r>
              <a:rPr dirty="0">
                <a:latin typeface="Arial"/>
                <a:cs typeface="Arial"/>
              </a:rPr>
              <a:t>neutron</a:t>
            </a:r>
            <a:r>
              <a:rPr spc="-35" dirty="0">
                <a:latin typeface="Arial"/>
                <a:cs typeface="Arial"/>
              </a:rPr>
              <a:t> </a:t>
            </a:r>
            <a:r>
              <a:rPr dirty="0">
                <a:latin typeface="Arial"/>
                <a:cs typeface="Arial"/>
              </a:rPr>
              <a:t>detector</a:t>
            </a:r>
            <a:r>
              <a:rPr spc="-25" dirty="0">
                <a:latin typeface="Arial"/>
                <a:cs typeface="Arial"/>
              </a:rPr>
              <a:t> </a:t>
            </a:r>
            <a:r>
              <a:rPr dirty="0">
                <a:latin typeface="Arial"/>
                <a:cs typeface="Arial"/>
              </a:rPr>
              <a:t>e.g.</a:t>
            </a:r>
            <a:r>
              <a:rPr spc="-15" dirty="0">
                <a:latin typeface="Arial"/>
                <a:cs typeface="Arial"/>
              </a:rPr>
              <a:t> </a:t>
            </a:r>
            <a:r>
              <a:rPr sz="1575" spc="-37" baseline="39682" dirty="0">
                <a:latin typeface="Arial"/>
                <a:cs typeface="Arial"/>
              </a:rPr>
              <a:t>3</a:t>
            </a:r>
            <a:r>
              <a:rPr spc="-25" dirty="0">
                <a:latin typeface="Arial"/>
                <a:cs typeface="Arial"/>
              </a:rPr>
              <a:t>He</a:t>
            </a:r>
            <a:endParaRPr>
              <a:latin typeface="Arial"/>
              <a:cs typeface="Arial"/>
            </a:endParaRPr>
          </a:p>
        </p:txBody>
      </p:sp>
      <p:sp>
        <p:nvSpPr>
          <p:cNvPr id="58" name="TextBox 57">
            <a:extLst>
              <a:ext uri="{FF2B5EF4-FFF2-40B4-BE49-F238E27FC236}">
                <a16:creationId xmlns:a16="http://schemas.microsoft.com/office/drawing/2014/main" id="{FE7137E2-A549-4123-8ADA-2AEB42FE1E50}"/>
              </a:ext>
            </a:extLst>
          </p:cNvPr>
          <p:cNvSpPr txBox="1"/>
          <p:nvPr/>
        </p:nvSpPr>
        <p:spPr>
          <a:xfrm>
            <a:off x="8369450" y="2086983"/>
            <a:ext cx="1411412" cy="369332"/>
          </a:xfrm>
          <a:prstGeom prst="rect">
            <a:avLst/>
          </a:prstGeom>
          <a:noFill/>
        </p:spPr>
        <p:txBody>
          <a:bodyPr wrap="none" rtlCol="0">
            <a:spAutoFit/>
          </a:bodyPr>
          <a:lstStyle/>
          <a:p>
            <a:r>
              <a:rPr lang="en-US" dirty="0"/>
              <a:t>thin detector</a:t>
            </a:r>
          </a:p>
        </p:txBody>
      </p:sp>
      <p:sp>
        <p:nvSpPr>
          <p:cNvPr id="4" name="TextBox 3">
            <a:extLst>
              <a:ext uri="{FF2B5EF4-FFF2-40B4-BE49-F238E27FC236}">
                <a16:creationId xmlns:a16="http://schemas.microsoft.com/office/drawing/2014/main" id="{3C1747D9-E1D3-893F-06DE-0EF59BF360AF}"/>
              </a:ext>
            </a:extLst>
          </p:cNvPr>
          <p:cNvSpPr txBox="1"/>
          <p:nvPr/>
        </p:nvSpPr>
        <p:spPr>
          <a:xfrm>
            <a:off x="3200400" y="5096933"/>
            <a:ext cx="3386668" cy="1569660"/>
          </a:xfrm>
          <a:prstGeom prst="rect">
            <a:avLst/>
          </a:prstGeom>
          <a:noFill/>
        </p:spPr>
        <p:txBody>
          <a:bodyPr wrap="square" rtlCol="0">
            <a:spAutoFit/>
          </a:bodyPr>
          <a:lstStyle/>
          <a:p>
            <a:r>
              <a:rPr lang="en-US" sz="3200" dirty="0"/>
              <a:t>(1) Count protons</a:t>
            </a:r>
          </a:p>
          <a:p>
            <a:r>
              <a:rPr lang="en-US" sz="3200" dirty="0"/>
              <a:t>from neutron beta decay</a:t>
            </a:r>
          </a:p>
        </p:txBody>
      </p:sp>
      <p:sp>
        <p:nvSpPr>
          <p:cNvPr id="5" name="TextBox 4">
            <a:extLst>
              <a:ext uri="{FF2B5EF4-FFF2-40B4-BE49-F238E27FC236}">
                <a16:creationId xmlns:a16="http://schemas.microsoft.com/office/drawing/2014/main" id="{8DE01087-F2DC-7225-E129-FDCAF5D88998}"/>
              </a:ext>
            </a:extLst>
          </p:cNvPr>
          <p:cNvSpPr txBox="1"/>
          <p:nvPr/>
        </p:nvSpPr>
        <p:spPr>
          <a:xfrm>
            <a:off x="6654800" y="5130799"/>
            <a:ext cx="4114844" cy="1569660"/>
          </a:xfrm>
          <a:prstGeom prst="rect">
            <a:avLst/>
          </a:prstGeom>
          <a:noFill/>
        </p:spPr>
        <p:txBody>
          <a:bodyPr wrap="none" rtlCol="0">
            <a:spAutoFit/>
          </a:bodyPr>
          <a:lstStyle/>
          <a:p>
            <a:r>
              <a:rPr lang="en-US" sz="3200" dirty="0"/>
              <a:t>(2) Determine neutron</a:t>
            </a:r>
          </a:p>
          <a:p>
            <a:r>
              <a:rPr lang="en-US" sz="3200" dirty="0"/>
              <a:t>      density in trap using</a:t>
            </a:r>
          </a:p>
          <a:p>
            <a:r>
              <a:rPr lang="en-US" sz="3200" dirty="0"/>
              <a:t>      neutron detector </a:t>
            </a:r>
          </a:p>
        </p:txBody>
      </p:sp>
      <p:sp>
        <p:nvSpPr>
          <p:cNvPr id="6" name="TextBox 5">
            <a:extLst>
              <a:ext uri="{FF2B5EF4-FFF2-40B4-BE49-F238E27FC236}">
                <a16:creationId xmlns:a16="http://schemas.microsoft.com/office/drawing/2014/main" id="{72688E1E-19E6-C02C-285D-3472B0BB6E65}"/>
              </a:ext>
            </a:extLst>
          </p:cNvPr>
          <p:cNvSpPr txBox="1"/>
          <p:nvPr/>
        </p:nvSpPr>
        <p:spPr>
          <a:xfrm>
            <a:off x="237067" y="4064000"/>
            <a:ext cx="3522134" cy="1200329"/>
          </a:xfrm>
          <a:prstGeom prst="rect">
            <a:avLst/>
          </a:prstGeom>
          <a:noFill/>
        </p:spPr>
        <p:txBody>
          <a:bodyPr wrap="square" rtlCol="0">
            <a:spAutoFit/>
          </a:bodyPr>
          <a:lstStyle/>
          <a:p>
            <a:r>
              <a:rPr lang="en-US" sz="2400" b="1" dirty="0">
                <a:solidFill>
                  <a:srgbClr val="FF0000"/>
                </a:solidFill>
              </a:rPr>
              <a:t>Need absolute proton </a:t>
            </a:r>
          </a:p>
          <a:p>
            <a:r>
              <a:rPr lang="en-US" sz="2400" b="1" dirty="0">
                <a:solidFill>
                  <a:srgbClr val="FF0000"/>
                </a:solidFill>
              </a:rPr>
              <a:t>detection  efficiency and </a:t>
            </a:r>
          </a:p>
          <a:p>
            <a:r>
              <a:rPr lang="en-US" sz="2400" b="1" dirty="0">
                <a:solidFill>
                  <a:srgbClr val="FF0000"/>
                </a:solidFill>
              </a:rPr>
              <a:t>very well-defined volume</a:t>
            </a:r>
          </a:p>
        </p:txBody>
      </p:sp>
      <p:sp>
        <p:nvSpPr>
          <p:cNvPr id="7" name="TextBox 6">
            <a:extLst>
              <a:ext uri="{FF2B5EF4-FFF2-40B4-BE49-F238E27FC236}">
                <a16:creationId xmlns:a16="http://schemas.microsoft.com/office/drawing/2014/main" id="{72BBCFC8-6504-855E-CC01-24ED2C3EABF0}"/>
              </a:ext>
            </a:extLst>
          </p:cNvPr>
          <p:cNvSpPr txBox="1"/>
          <p:nvPr/>
        </p:nvSpPr>
        <p:spPr>
          <a:xfrm>
            <a:off x="9584268" y="4131734"/>
            <a:ext cx="3098800" cy="1200329"/>
          </a:xfrm>
          <a:prstGeom prst="rect">
            <a:avLst/>
          </a:prstGeom>
          <a:noFill/>
        </p:spPr>
        <p:txBody>
          <a:bodyPr wrap="square" rtlCol="0">
            <a:spAutoFit/>
          </a:bodyPr>
          <a:lstStyle/>
          <a:p>
            <a:r>
              <a:rPr lang="en-US" sz="2400" b="1" dirty="0">
                <a:solidFill>
                  <a:srgbClr val="FF0000"/>
                </a:solidFill>
              </a:rPr>
              <a:t>Need absolute neutron detection efficiency</a:t>
            </a:r>
          </a:p>
        </p:txBody>
      </p:sp>
    </p:spTree>
    <p:extLst>
      <p:ext uri="{BB962C8B-B14F-4D97-AF65-F5344CB8AC3E}">
        <p14:creationId xmlns:p14="http://schemas.microsoft.com/office/powerpoint/2010/main" val="2768779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66570" y="176529"/>
            <a:ext cx="8774430" cy="513080"/>
          </a:xfrm>
          <a:prstGeom prst="rect">
            <a:avLst/>
          </a:prstGeom>
        </p:spPr>
        <p:txBody>
          <a:bodyPr vert="horz" wrap="square" lIns="0" tIns="12700" rIns="0" bIns="0" rtlCol="0" anchor="ctr">
            <a:spAutoFit/>
          </a:bodyPr>
          <a:lstStyle/>
          <a:p>
            <a:pPr marL="12700">
              <a:lnSpc>
                <a:spcPct val="100000"/>
              </a:lnSpc>
              <a:spcBef>
                <a:spcPts val="100"/>
              </a:spcBef>
            </a:pPr>
            <a:r>
              <a:rPr sz="3200" dirty="0">
                <a:latin typeface="Arial"/>
                <a:cs typeface="Arial"/>
              </a:rPr>
              <a:t>Lifetime</a:t>
            </a:r>
            <a:r>
              <a:rPr sz="3200" spc="-5" dirty="0">
                <a:latin typeface="Arial"/>
                <a:cs typeface="Arial"/>
              </a:rPr>
              <a:t> </a:t>
            </a:r>
            <a:r>
              <a:rPr sz="3200" dirty="0">
                <a:latin typeface="Arial"/>
                <a:cs typeface="Arial"/>
              </a:rPr>
              <a:t>measurements</a:t>
            </a:r>
            <a:r>
              <a:rPr sz="3200" spc="-5" dirty="0">
                <a:latin typeface="Arial"/>
                <a:cs typeface="Arial"/>
              </a:rPr>
              <a:t> </a:t>
            </a:r>
            <a:r>
              <a:rPr sz="3200" dirty="0">
                <a:latin typeface="Arial"/>
                <a:cs typeface="Arial"/>
              </a:rPr>
              <a:t>with</a:t>
            </a:r>
            <a:r>
              <a:rPr sz="3200" spc="-5" dirty="0">
                <a:latin typeface="Arial"/>
                <a:cs typeface="Arial"/>
              </a:rPr>
              <a:t> </a:t>
            </a:r>
            <a:r>
              <a:rPr sz="3200" dirty="0">
                <a:latin typeface="Arial"/>
                <a:cs typeface="Arial"/>
              </a:rPr>
              <a:t>cold</a:t>
            </a:r>
            <a:r>
              <a:rPr sz="3200" spc="-10" dirty="0">
                <a:latin typeface="Arial"/>
                <a:cs typeface="Arial"/>
              </a:rPr>
              <a:t> </a:t>
            </a:r>
            <a:r>
              <a:rPr sz="3200" dirty="0">
                <a:latin typeface="Arial"/>
                <a:cs typeface="Arial"/>
              </a:rPr>
              <a:t>neutron </a:t>
            </a:r>
            <a:r>
              <a:rPr sz="3200" spc="-10" dirty="0">
                <a:latin typeface="Arial"/>
                <a:cs typeface="Arial"/>
              </a:rPr>
              <a:t>beams</a:t>
            </a:r>
            <a:endParaRPr sz="3200">
              <a:latin typeface="Arial"/>
              <a:cs typeface="Arial"/>
            </a:endParaRPr>
          </a:p>
        </p:txBody>
      </p:sp>
      <p:sp>
        <p:nvSpPr>
          <p:cNvPr id="4" name="object 4"/>
          <p:cNvSpPr txBox="1"/>
          <p:nvPr/>
        </p:nvSpPr>
        <p:spPr>
          <a:xfrm>
            <a:off x="4819650" y="2129790"/>
            <a:ext cx="99060" cy="173124"/>
          </a:xfrm>
          <a:prstGeom prst="rect">
            <a:avLst/>
          </a:prstGeom>
        </p:spPr>
        <p:txBody>
          <a:bodyPr vert="horz" wrap="square" lIns="0" tIns="11430" rIns="0" bIns="0" rtlCol="0">
            <a:spAutoFit/>
          </a:bodyPr>
          <a:lstStyle/>
          <a:p>
            <a:pPr marL="12700">
              <a:spcBef>
                <a:spcPts val="90"/>
              </a:spcBef>
            </a:pPr>
            <a:r>
              <a:rPr sz="1050" spc="-10" dirty="0">
                <a:latin typeface="Arial"/>
                <a:cs typeface="Arial"/>
              </a:rPr>
              <a:t>d</a:t>
            </a:r>
            <a:endParaRPr sz="1050">
              <a:latin typeface="Arial"/>
              <a:cs typeface="Arial"/>
            </a:endParaRPr>
          </a:p>
        </p:txBody>
      </p:sp>
      <p:grpSp>
        <p:nvGrpSpPr>
          <p:cNvPr id="5" name="object 5"/>
          <p:cNvGrpSpPr/>
          <p:nvPr/>
        </p:nvGrpSpPr>
        <p:grpSpPr>
          <a:xfrm>
            <a:off x="3048000" y="2084070"/>
            <a:ext cx="6189980" cy="1615440"/>
            <a:chOff x="1524000" y="2084070"/>
            <a:chExt cx="6189980" cy="1615440"/>
          </a:xfrm>
        </p:grpSpPr>
        <p:sp>
          <p:nvSpPr>
            <p:cNvPr id="6" name="object 6"/>
            <p:cNvSpPr/>
            <p:nvPr/>
          </p:nvSpPr>
          <p:spPr>
            <a:xfrm>
              <a:off x="2449830" y="2084070"/>
              <a:ext cx="1697989" cy="186690"/>
            </a:xfrm>
            <a:custGeom>
              <a:avLst/>
              <a:gdLst/>
              <a:ahLst/>
              <a:cxnLst/>
              <a:rect l="l" t="t" r="r" b="b"/>
              <a:pathLst>
                <a:path w="1697989" h="186689">
                  <a:moveTo>
                    <a:pt x="1666240" y="0"/>
                  </a:moveTo>
                  <a:lnTo>
                    <a:pt x="30480" y="0"/>
                  </a:lnTo>
                  <a:lnTo>
                    <a:pt x="19288" y="2619"/>
                  </a:lnTo>
                  <a:lnTo>
                    <a:pt x="9525" y="9525"/>
                  </a:lnTo>
                  <a:lnTo>
                    <a:pt x="2619" y="19288"/>
                  </a:lnTo>
                  <a:lnTo>
                    <a:pt x="0" y="30479"/>
                  </a:lnTo>
                  <a:lnTo>
                    <a:pt x="0" y="154939"/>
                  </a:lnTo>
                  <a:lnTo>
                    <a:pt x="2619" y="166330"/>
                  </a:lnTo>
                  <a:lnTo>
                    <a:pt x="9525" y="176530"/>
                  </a:lnTo>
                  <a:lnTo>
                    <a:pt x="19288" y="183872"/>
                  </a:lnTo>
                  <a:lnTo>
                    <a:pt x="30480" y="186689"/>
                  </a:lnTo>
                  <a:lnTo>
                    <a:pt x="1666240" y="186689"/>
                  </a:lnTo>
                  <a:lnTo>
                    <a:pt x="1678166" y="183872"/>
                  </a:lnTo>
                  <a:lnTo>
                    <a:pt x="1688306" y="176530"/>
                  </a:lnTo>
                  <a:lnTo>
                    <a:pt x="1695350" y="166330"/>
                  </a:lnTo>
                  <a:lnTo>
                    <a:pt x="1697990" y="154939"/>
                  </a:lnTo>
                  <a:lnTo>
                    <a:pt x="1697990" y="30479"/>
                  </a:lnTo>
                  <a:lnTo>
                    <a:pt x="1695350" y="19288"/>
                  </a:lnTo>
                  <a:lnTo>
                    <a:pt x="1688306" y="9525"/>
                  </a:lnTo>
                  <a:lnTo>
                    <a:pt x="1678166" y="2619"/>
                  </a:lnTo>
                  <a:lnTo>
                    <a:pt x="1666240" y="0"/>
                  </a:lnTo>
                  <a:close/>
                </a:path>
              </a:pathLst>
            </a:custGeom>
            <a:solidFill>
              <a:srgbClr val="719ECE"/>
            </a:solidFill>
          </p:spPr>
          <p:txBody>
            <a:bodyPr wrap="square" lIns="0" tIns="0" rIns="0" bIns="0" rtlCol="0"/>
            <a:lstStyle/>
            <a:p>
              <a:endParaRPr/>
            </a:p>
          </p:txBody>
        </p:sp>
        <p:sp>
          <p:nvSpPr>
            <p:cNvPr id="7" name="object 7"/>
            <p:cNvSpPr/>
            <p:nvPr/>
          </p:nvSpPr>
          <p:spPr>
            <a:xfrm>
              <a:off x="2449830" y="2084070"/>
              <a:ext cx="1697989" cy="186690"/>
            </a:xfrm>
            <a:custGeom>
              <a:avLst/>
              <a:gdLst/>
              <a:ahLst/>
              <a:cxnLst/>
              <a:rect l="l" t="t" r="r" b="b"/>
              <a:pathLst>
                <a:path w="1697989" h="186689">
                  <a:moveTo>
                    <a:pt x="30480" y="0"/>
                  </a:moveTo>
                  <a:lnTo>
                    <a:pt x="19288" y="2619"/>
                  </a:lnTo>
                  <a:lnTo>
                    <a:pt x="9525" y="9525"/>
                  </a:lnTo>
                  <a:lnTo>
                    <a:pt x="2619" y="19288"/>
                  </a:lnTo>
                  <a:lnTo>
                    <a:pt x="0" y="30479"/>
                  </a:lnTo>
                  <a:lnTo>
                    <a:pt x="0" y="154939"/>
                  </a:lnTo>
                  <a:lnTo>
                    <a:pt x="2619" y="166330"/>
                  </a:lnTo>
                  <a:lnTo>
                    <a:pt x="9525" y="176530"/>
                  </a:lnTo>
                  <a:lnTo>
                    <a:pt x="19288" y="183872"/>
                  </a:lnTo>
                  <a:lnTo>
                    <a:pt x="30480" y="186689"/>
                  </a:lnTo>
                  <a:lnTo>
                    <a:pt x="1666240" y="186689"/>
                  </a:lnTo>
                  <a:lnTo>
                    <a:pt x="1678166" y="183872"/>
                  </a:lnTo>
                  <a:lnTo>
                    <a:pt x="1688306" y="176529"/>
                  </a:lnTo>
                  <a:lnTo>
                    <a:pt x="1695350" y="166330"/>
                  </a:lnTo>
                  <a:lnTo>
                    <a:pt x="1697990" y="154939"/>
                  </a:lnTo>
                  <a:lnTo>
                    <a:pt x="1697990" y="30479"/>
                  </a:lnTo>
                  <a:lnTo>
                    <a:pt x="1695350" y="19288"/>
                  </a:lnTo>
                  <a:lnTo>
                    <a:pt x="1688306" y="9525"/>
                  </a:lnTo>
                  <a:lnTo>
                    <a:pt x="1678166" y="2619"/>
                  </a:lnTo>
                  <a:lnTo>
                    <a:pt x="1666240" y="0"/>
                  </a:lnTo>
                  <a:lnTo>
                    <a:pt x="30480" y="0"/>
                  </a:lnTo>
                  <a:close/>
                </a:path>
              </a:pathLst>
            </a:custGeom>
            <a:ln w="3175">
              <a:solidFill>
                <a:srgbClr val="3364A3"/>
              </a:solidFill>
            </a:ln>
          </p:spPr>
          <p:txBody>
            <a:bodyPr wrap="square" lIns="0" tIns="0" rIns="0" bIns="0" rtlCol="0"/>
            <a:lstStyle/>
            <a:p>
              <a:endParaRPr/>
            </a:p>
          </p:txBody>
        </p:sp>
        <p:sp>
          <p:nvSpPr>
            <p:cNvPr id="8" name="object 8"/>
            <p:cNvSpPr/>
            <p:nvPr/>
          </p:nvSpPr>
          <p:spPr>
            <a:xfrm>
              <a:off x="2449830" y="2270760"/>
              <a:ext cx="0" cy="1337310"/>
            </a:xfrm>
            <a:custGeom>
              <a:avLst/>
              <a:gdLst/>
              <a:ahLst/>
              <a:cxnLst/>
              <a:rect l="l" t="t" r="r" b="b"/>
              <a:pathLst>
                <a:path h="1337310">
                  <a:moveTo>
                    <a:pt x="0" y="0"/>
                  </a:moveTo>
                  <a:lnTo>
                    <a:pt x="0" y="35560"/>
                  </a:lnTo>
                </a:path>
                <a:path h="1337310">
                  <a:moveTo>
                    <a:pt x="0" y="72389"/>
                  </a:moveTo>
                  <a:lnTo>
                    <a:pt x="0" y="107950"/>
                  </a:lnTo>
                </a:path>
                <a:path h="1337310">
                  <a:moveTo>
                    <a:pt x="0" y="144779"/>
                  </a:moveTo>
                  <a:lnTo>
                    <a:pt x="0" y="180339"/>
                  </a:lnTo>
                </a:path>
                <a:path h="1337310">
                  <a:moveTo>
                    <a:pt x="0" y="217169"/>
                  </a:moveTo>
                  <a:lnTo>
                    <a:pt x="0" y="252729"/>
                  </a:lnTo>
                </a:path>
                <a:path h="1337310">
                  <a:moveTo>
                    <a:pt x="0" y="289560"/>
                  </a:moveTo>
                  <a:lnTo>
                    <a:pt x="0" y="325119"/>
                  </a:lnTo>
                </a:path>
                <a:path h="1337310">
                  <a:moveTo>
                    <a:pt x="0" y="361950"/>
                  </a:moveTo>
                  <a:lnTo>
                    <a:pt x="0" y="397510"/>
                  </a:lnTo>
                </a:path>
                <a:path h="1337310">
                  <a:moveTo>
                    <a:pt x="0" y="434339"/>
                  </a:moveTo>
                  <a:lnTo>
                    <a:pt x="0" y="469900"/>
                  </a:lnTo>
                </a:path>
                <a:path h="1337310">
                  <a:moveTo>
                    <a:pt x="0" y="506729"/>
                  </a:moveTo>
                  <a:lnTo>
                    <a:pt x="0" y="542289"/>
                  </a:lnTo>
                </a:path>
                <a:path h="1337310">
                  <a:moveTo>
                    <a:pt x="0" y="579119"/>
                  </a:moveTo>
                  <a:lnTo>
                    <a:pt x="0" y="614679"/>
                  </a:lnTo>
                </a:path>
                <a:path h="1337310">
                  <a:moveTo>
                    <a:pt x="0" y="650239"/>
                  </a:moveTo>
                  <a:lnTo>
                    <a:pt x="0" y="687069"/>
                  </a:lnTo>
                </a:path>
                <a:path h="1337310">
                  <a:moveTo>
                    <a:pt x="0" y="722629"/>
                  </a:moveTo>
                  <a:lnTo>
                    <a:pt x="0" y="759460"/>
                  </a:lnTo>
                </a:path>
                <a:path h="1337310">
                  <a:moveTo>
                    <a:pt x="0" y="795019"/>
                  </a:moveTo>
                  <a:lnTo>
                    <a:pt x="0" y="831850"/>
                  </a:lnTo>
                </a:path>
                <a:path h="1337310">
                  <a:moveTo>
                    <a:pt x="0" y="867410"/>
                  </a:moveTo>
                  <a:lnTo>
                    <a:pt x="0" y="904239"/>
                  </a:lnTo>
                </a:path>
                <a:path h="1337310">
                  <a:moveTo>
                    <a:pt x="0" y="939800"/>
                  </a:moveTo>
                  <a:lnTo>
                    <a:pt x="0" y="976629"/>
                  </a:lnTo>
                </a:path>
                <a:path h="1337310">
                  <a:moveTo>
                    <a:pt x="0" y="1012189"/>
                  </a:moveTo>
                  <a:lnTo>
                    <a:pt x="0" y="1049019"/>
                  </a:lnTo>
                </a:path>
                <a:path h="1337310">
                  <a:moveTo>
                    <a:pt x="0" y="1084579"/>
                  </a:moveTo>
                  <a:lnTo>
                    <a:pt x="0" y="1121410"/>
                  </a:lnTo>
                </a:path>
                <a:path h="1337310">
                  <a:moveTo>
                    <a:pt x="0" y="1156969"/>
                  </a:moveTo>
                  <a:lnTo>
                    <a:pt x="0" y="1193800"/>
                  </a:lnTo>
                </a:path>
                <a:path h="1337310">
                  <a:moveTo>
                    <a:pt x="0" y="1229360"/>
                  </a:moveTo>
                  <a:lnTo>
                    <a:pt x="0" y="1264919"/>
                  </a:lnTo>
                </a:path>
                <a:path h="1337310">
                  <a:moveTo>
                    <a:pt x="0" y="1301750"/>
                  </a:moveTo>
                  <a:lnTo>
                    <a:pt x="0" y="1337309"/>
                  </a:lnTo>
                </a:path>
              </a:pathLst>
            </a:custGeom>
            <a:ln w="18329">
              <a:solidFill>
                <a:srgbClr val="000000"/>
              </a:solidFill>
            </a:ln>
          </p:spPr>
          <p:txBody>
            <a:bodyPr wrap="square" lIns="0" tIns="0" rIns="0" bIns="0" rtlCol="0"/>
            <a:lstStyle/>
            <a:p>
              <a:endParaRPr/>
            </a:p>
          </p:txBody>
        </p:sp>
        <p:sp>
          <p:nvSpPr>
            <p:cNvPr id="9" name="object 9"/>
            <p:cNvSpPr/>
            <p:nvPr/>
          </p:nvSpPr>
          <p:spPr>
            <a:xfrm>
              <a:off x="1524000" y="2664460"/>
              <a:ext cx="4978400" cy="340360"/>
            </a:xfrm>
            <a:custGeom>
              <a:avLst/>
              <a:gdLst/>
              <a:ahLst/>
              <a:cxnLst/>
              <a:rect l="l" t="t" r="r" b="b"/>
              <a:pathLst>
                <a:path w="4978400" h="340360">
                  <a:moveTo>
                    <a:pt x="4973320" y="0"/>
                  </a:moveTo>
                  <a:lnTo>
                    <a:pt x="0" y="0"/>
                  </a:lnTo>
                  <a:lnTo>
                    <a:pt x="5080" y="340360"/>
                  </a:lnTo>
                  <a:lnTo>
                    <a:pt x="2491740" y="340360"/>
                  </a:lnTo>
                  <a:lnTo>
                    <a:pt x="4978400" y="340360"/>
                  </a:lnTo>
                  <a:lnTo>
                    <a:pt x="4973320" y="0"/>
                  </a:lnTo>
                  <a:close/>
                </a:path>
              </a:pathLst>
            </a:custGeom>
            <a:solidFill>
              <a:srgbClr val="336633"/>
            </a:solidFill>
          </p:spPr>
          <p:txBody>
            <a:bodyPr wrap="square" lIns="0" tIns="0" rIns="0" bIns="0" rtlCol="0"/>
            <a:lstStyle/>
            <a:p>
              <a:endParaRPr/>
            </a:p>
          </p:txBody>
        </p:sp>
        <p:sp>
          <p:nvSpPr>
            <p:cNvPr id="10" name="object 10"/>
            <p:cNvSpPr/>
            <p:nvPr/>
          </p:nvSpPr>
          <p:spPr>
            <a:xfrm>
              <a:off x="1524000" y="2664460"/>
              <a:ext cx="4978400" cy="340360"/>
            </a:xfrm>
            <a:custGeom>
              <a:avLst/>
              <a:gdLst/>
              <a:ahLst/>
              <a:cxnLst/>
              <a:rect l="l" t="t" r="r" b="b"/>
              <a:pathLst>
                <a:path w="4978400" h="340360">
                  <a:moveTo>
                    <a:pt x="2491740" y="340360"/>
                  </a:moveTo>
                  <a:lnTo>
                    <a:pt x="5080" y="340360"/>
                  </a:lnTo>
                  <a:lnTo>
                    <a:pt x="0" y="0"/>
                  </a:lnTo>
                  <a:lnTo>
                    <a:pt x="4973320" y="0"/>
                  </a:lnTo>
                  <a:lnTo>
                    <a:pt x="4978400" y="340360"/>
                  </a:lnTo>
                  <a:lnTo>
                    <a:pt x="2491740" y="340360"/>
                  </a:lnTo>
                  <a:close/>
                </a:path>
              </a:pathLst>
            </a:custGeom>
            <a:ln w="3175">
              <a:solidFill>
                <a:srgbClr val="3364A3"/>
              </a:solidFill>
            </a:ln>
          </p:spPr>
          <p:txBody>
            <a:bodyPr wrap="square" lIns="0" tIns="0" rIns="0" bIns="0" rtlCol="0"/>
            <a:lstStyle/>
            <a:p>
              <a:endParaRPr/>
            </a:p>
          </p:txBody>
        </p:sp>
        <p:sp>
          <p:nvSpPr>
            <p:cNvPr id="11" name="object 11"/>
            <p:cNvSpPr/>
            <p:nvPr/>
          </p:nvSpPr>
          <p:spPr>
            <a:xfrm>
              <a:off x="6502400" y="2664460"/>
              <a:ext cx="1211580" cy="330200"/>
            </a:xfrm>
            <a:custGeom>
              <a:avLst/>
              <a:gdLst/>
              <a:ahLst/>
              <a:cxnLst/>
              <a:rect l="l" t="t" r="r" b="b"/>
              <a:pathLst>
                <a:path w="1211579" h="330200">
                  <a:moveTo>
                    <a:pt x="908050" y="0"/>
                  </a:moveTo>
                  <a:lnTo>
                    <a:pt x="0" y="0"/>
                  </a:lnTo>
                  <a:lnTo>
                    <a:pt x="0" y="330200"/>
                  </a:lnTo>
                  <a:lnTo>
                    <a:pt x="908050" y="330200"/>
                  </a:lnTo>
                  <a:lnTo>
                    <a:pt x="1211579" y="165100"/>
                  </a:lnTo>
                  <a:lnTo>
                    <a:pt x="908050" y="0"/>
                  </a:lnTo>
                  <a:close/>
                </a:path>
              </a:pathLst>
            </a:custGeom>
            <a:solidFill>
              <a:srgbClr val="336633"/>
            </a:solidFill>
          </p:spPr>
          <p:txBody>
            <a:bodyPr wrap="square" lIns="0" tIns="0" rIns="0" bIns="0" rtlCol="0"/>
            <a:lstStyle/>
            <a:p>
              <a:endParaRPr/>
            </a:p>
          </p:txBody>
        </p:sp>
        <p:sp>
          <p:nvSpPr>
            <p:cNvPr id="12" name="object 12"/>
            <p:cNvSpPr/>
            <p:nvPr/>
          </p:nvSpPr>
          <p:spPr>
            <a:xfrm>
              <a:off x="6502400" y="2664460"/>
              <a:ext cx="1211580" cy="330200"/>
            </a:xfrm>
            <a:custGeom>
              <a:avLst/>
              <a:gdLst/>
              <a:ahLst/>
              <a:cxnLst/>
              <a:rect l="l" t="t" r="r" b="b"/>
              <a:pathLst>
                <a:path w="1211579" h="330200">
                  <a:moveTo>
                    <a:pt x="0" y="0"/>
                  </a:moveTo>
                  <a:lnTo>
                    <a:pt x="908050" y="0"/>
                  </a:lnTo>
                  <a:lnTo>
                    <a:pt x="1211579" y="165100"/>
                  </a:lnTo>
                  <a:lnTo>
                    <a:pt x="908050" y="330200"/>
                  </a:lnTo>
                  <a:lnTo>
                    <a:pt x="0" y="330200"/>
                  </a:lnTo>
                  <a:lnTo>
                    <a:pt x="0" y="0"/>
                  </a:lnTo>
                  <a:close/>
                </a:path>
              </a:pathLst>
            </a:custGeom>
            <a:ln w="3175">
              <a:solidFill>
                <a:srgbClr val="3364A3"/>
              </a:solidFill>
            </a:ln>
          </p:spPr>
          <p:txBody>
            <a:bodyPr wrap="square" lIns="0" tIns="0" rIns="0" bIns="0" rtlCol="0"/>
            <a:lstStyle/>
            <a:p>
              <a:endParaRPr/>
            </a:p>
          </p:txBody>
        </p:sp>
        <p:sp>
          <p:nvSpPr>
            <p:cNvPr id="13" name="object 13"/>
            <p:cNvSpPr/>
            <p:nvPr/>
          </p:nvSpPr>
          <p:spPr>
            <a:xfrm>
              <a:off x="6078220" y="2212340"/>
              <a:ext cx="438150" cy="1239520"/>
            </a:xfrm>
            <a:custGeom>
              <a:avLst/>
              <a:gdLst/>
              <a:ahLst/>
              <a:cxnLst/>
              <a:rect l="l" t="t" r="r" b="b"/>
              <a:pathLst>
                <a:path w="438150" h="1239520">
                  <a:moveTo>
                    <a:pt x="0" y="6350"/>
                  </a:moveTo>
                  <a:lnTo>
                    <a:pt x="0" y="1228089"/>
                  </a:lnTo>
                </a:path>
                <a:path w="438150" h="1239520">
                  <a:moveTo>
                    <a:pt x="438150" y="17780"/>
                  </a:moveTo>
                  <a:lnTo>
                    <a:pt x="438150" y="1239520"/>
                  </a:lnTo>
                </a:path>
                <a:path w="438150" h="1239520">
                  <a:moveTo>
                    <a:pt x="0" y="6350"/>
                  </a:moveTo>
                  <a:lnTo>
                    <a:pt x="438150" y="0"/>
                  </a:lnTo>
                </a:path>
                <a:path w="438150" h="1239520">
                  <a:moveTo>
                    <a:pt x="0" y="1207770"/>
                  </a:moveTo>
                  <a:lnTo>
                    <a:pt x="402589" y="1207770"/>
                  </a:lnTo>
                </a:path>
              </a:pathLst>
            </a:custGeom>
            <a:ln w="36659">
              <a:solidFill>
                <a:srgbClr val="000000"/>
              </a:solidFill>
            </a:ln>
          </p:spPr>
          <p:txBody>
            <a:bodyPr wrap="square" lIns="0" tIns="0" rIns="0" bIns="0" rtlCol="0"/>
            <a:lstStyle/>
            <a:p>
              <a:endParaRPr/>
            </a:p>
          </p:txBody>
        </p:sp>
        <p:sp>
          <p:nvSpPr>
            <p:cNvPr id="14" name="object 14"/>
            <p:cNvSpPr/>
            <p:nvPr/>
          </p:nvSpPr>
          <p:spPr>
            <a:xfrm>
              <a:off x="6113779" y="2994660"/>
              <a:ext cx="367030" cy="425450"/>
            </a:xfrm>
            <a:custGeom>
              <a:avLst/>
              <a:gdLst/>
              <a:ahLst/>
              <a:cxnLst/>
              <a:rect l="l" t="t" r="r" b="b"/>
              <a:pathLst>
                <a:path w="367029" h="425450">
                  <a:moveTo>
                    <a:pt x="367030" y="0"/>
                  </a:moveTo>
                  <a:lnTo>
                    <a:pt x="0" y="0"/>
                  </a:lnTo>
                  <a:lnTo>
                    <a:pt x="0" y="425450"/>
                  </a:lnTo>
                  <a:lnTo>
                    <a:pt x="182880" y="425450"/>
                  </a:lnTo>
                  <a:lnTo>
                    <a:pt x="367030" y="425450"/>
                  </a:lnTo>
                  <a:lnTo>
                    <a:pt x="367030" y="0"/>
                  </a:lnTo>
                  <a:close/>
                </a:path>
              </a:pathLst>
            </a:custGeom>
            <a:solidFill>
              <a:srgbClr val="FFFFCC"/>
            </a:solidFill>
          </p:spPr>
          <p:txBody>
            <a:bodyPr wrap="square" lIns="0" tIns="0" rIns="0" bIns="0" rtlCol="0"/>
            <a:lstStyle/>
            <a:p>
              <a:endParaRPr/>
            </a:p>
          </p:txBody>
        </p:sp>
        <p:sp>
          <p:nvSpPr>
            <p:cNvPr id="15" name="object 15"/>
            <p:cNvSpPr/>
            <p:nvPr/>
          </p:nvSpPr>
          <p:spPr>
            <a:xfrm>
              <a:off x="6113779" y="2994660"/>
              <a:ext cx="367030" cy="425450"/>
            </a:xfrm>
            <a:custGeom>
              <a:avLst/>
              <a:gdLst/>
              <a:ahLst/>
              <a:cxnLst/>
              <a:rect l="l" t="t" r="r" b="b"/>
              <a:pathLst>
                <a:path w="367029" h="425450">
                  <a:moveTo>
                    <a:pt x="182880" y="425450"/>
                  </a:moveTo>
                  <a:lnTo>
                    <a:pt x="0" y="425450"/>
                  </a:lnTo>
                  <a:lnTo>
                    <a:pt x="0" y="0"/>
                  </a:lnTo>
                  <a:lnTo>
                    <a:pt x="367030" y="0"/>
                  </a:lnTo>
                  <a:lnTo>
                    <a:pt x="367030" y="425450"/>
                  </a:lnTo>
                  <a:lnTo>
                    <a:pt x="182880" y="425450"/>
                  </a:lnTo>
                  <a:close/>
                </a:path>
              </a:pathLst>
            </a:custGeom>
            <a:ln w="3175">
              <a:solidFill>
                <a:srgbClr val="3364A3"/>
              </a:solidFill>
            </a:ln>
          </p:spPr>
          <p:txBody>
            <a:bodyPr wrap="square" lIns="0" tIns="0" rIns="0" bIns="0" rtlCol="0"/>
            <a:lstStyle/>
            <a:p>
              <a:endParaRPr/>
            </a:p>
          </p:txBody>
        </p:sp>
        <p:sp>
          <p:nvSpPr>
            <p:cNvPr id="16" name="object 16"/>
            <p:cNvSpPr/>
            <p:nvPr/>
          </p:nvSpPr>
          <p:spPr>
            <a:xfrm>
              <a:off x="6113779" y="2239010"/>
              <a:ext cx="367030" cy="425450"/>
            </a:xfrm>
            <a:custGeom>
              <a:avLst/>
              <a:gdLst/>
              <a:ahLst/>
              <a:cxnLst/>
              <a:rect l="l" t="t" r="r" b="b"/>
              <a:pathLst>
                <a:path w="367029" h="425450">
                  <a:moveTo>
                    <a:pt x="367030" y="0"/>
                  </a:moveTo>
                  <a:lnTo>
                    <a:pt x="0" y="0"/>
                  </a:lnTo>
                  <a:lnTo>
                    <a:pt x="0" y="425450"/>
                  </a:lnTo>
                  <a:lnTo>
                    <a:pt x="182880" y="425450"/>
                  </a:lnTo>
                  <a:lnTo>
                    <a:pt x="367030" y="425450"/>
                  </a:lnTo>
                  <a:lnTo>
                    <a:pt x="367030" y="0"/>
                  </a:lnTo>
                  <a:close/>
                </a:path>
              </a:pathLst>
            </a:custGeom>
            <a:solidFill>
              <a:srgbClr val="FFFFCC"/>
            </a:solidFill>
          </p:spPr>
          <p:txBody>
            <a:bodyPr wrap="square" lIns="0" tIns="0" rIns="0" bIns="0" rtlCol="0"/>
            <a:lstStyle/>
            <a:p>
              <a:endParaRPr/>
            </a:p>
          </p:txBody>
        </p:sp>
        <p:sp>
          <p:nvSpPr>
            <p:cNvPr id="17" name="object 17"/>
            <p:cNvSpPr/>
            <p:nvPr/>
          </p:nvSpPr>
          <p:spPr>
            <a:xfrm>
              <a:off x="6113779" y="2239010"/>
              <a:ext cx="367030" cy="425450"/>
            </a:xfrm>
            <a:custGeom>
              <a:avLst/>
              <a:gdLst/>
              <a:ahLst/>
              <a:cxnLst/>
              <a:rect l="l" t="t" r="r" b="b"/>
              <a:pathLst>
                <a:path w="367029" h="425450">
                  <a:moveTo>
                    <a:pt x="182880" y="425450"/>
                  </a:moveTo>
                  <a:lnTo>
                    <a:pt x="0" y="425450"/>
                  </a:lnTo>
                  <a:lnTo>
                    <a:pt x="0" y="0"/>
                  </a:lnTo>
                  <a:lnTo>
                    <a:pt x="367030" y="0"/>
                  </a:lnTo>
                  <a:lnTo>
                    <a:pt x="367030" y="425450"/>
                  </a:lnTo>
                  <a:lnTo>
                    <a:pt x="182880" y="425450"/>
                  </a:lnTo>
                  <a:close/>
                </a:path>
              </a:pathLst>
            </a:custGeom>
            <a:ln w="3175">
              <a:solidFill>
                <a:srgbClr val="3364A3"/>
              </a:solidFill>
            </a:ln>
          </p:spPr>
          <p:txBody>
            <a:bodyPr wrap="square" lIns="0" tIns="0" rIns="0" bIns="0" rtlCol="0"/>
            <a:lstStyle/>
            <a:p>
              <a:endParaRPr/>
            </a:p>
          </p:txBody>
        </p:sp>
        <p:sp>
          <p:nvSpPr>
            <p:cNvPr id="18" name="object 18"/>
            <p:cNvSpPr/>
            <p:nvPr/>
          </p:nvSpPr>
          <p:spPr>
            <a:xfrm>
              <a:off x="2449830" y="3512820"/>
              <a:ext cx="1697989" cy="186690"/>
            </a:xfrm>
            <a:custGeom>
              <a:avLst/>
              <a:gdLst/>
              <a:ahLst/>
              <a:cxnLst/>
              <a:rect l="l" t="t" r="r" b="b"/>
              <a:pathLst>
                <a:path w="1697989" h="186689">
                  <a:moveTo>
                    <a:pt x="1666240" y="0"/>
                  </a:moveTo>
                  <a:lnTo>
                    <a:pt x="30480" y="0"/>
                  </a:lnTo>
                  <a:lnTo>
                    <a:pt x="19288" y="2619"/>
                  </a:lnTo>
                  <a:lnTo>
                    <a:pt x="9525" y="9525"/>
                  </a:lnTo>
                  <a:lnTo>
                    <a:pt x="2619" y="19288"/>
                  </a:lnTo>
                  <a:lnTo>
                    <a:pt x="0" y="30479"/>
                  </a:lnTo>
                  <a:lnTo>
                    <a:pt x="0" y="154939"/>
                  </a:lnTo>
                  <a:lnTo>
                    <a:pt x="2619" y="166330"/>
                  </a:lnTo>
                  <a:lnTo>
                    <a:pt x="9525" y="176529"/>
                  </a:lnTo>
                  <a:lnTo>
                    <a:pt x="19288" y="183872"/>
                  </a:lnTo>
                  <a:lnTo>
                    <a:pt x="30480" y="186689"/>
                  </a:lnTo>
                  <a:lnTo>
                    <a:pt x="1666240" y="186689"/>
                  </a:lnTo>
                  <a:lnTo>
                    <a:pt x="1678166" y="183872"/>
                  </a:lnTo>
                  <a:lnTo>
                    <a:pt x="1688306" y="176529"/>
                  </a:lnTo>
                  <a:lnTo>
                    <a:pt x="1695350" y="166330"/>
                  </a:lnTo>
                  <a:lnTo>
                    <a:pt x="1697990" y="154939"/>
                  </a:lnTo>
                  <a:lnTo>
                    <a:pt x="1697990" y="30479"/>
                  </a:lnTo>
                  <a:lnTo>
                    <a:pt x="1695350" y="19288"/>
                  </a:lnTo>
                  <a:lnTo>
                    <a:pt x="1688306" y="9525"/>
                  </a:lnTo>
                  <a:lnTo>
                    <a:pt x="1678166" y="2619"/>
                  </a:lnTo>
                  <a:lnTo>
                    <a:pt x="1666240" y="0"/>
                  </a:lnTo>
                  <a:close/>
                </a:path>
              </a:pathLst>
            </a:custGeom>
            <a:solidFill>
              <a:srgbClr val="719ECE"/>
            </a:solidFill>
          </p:spPr>
          <p:txBody>
            <a:bodyPr wrap="square" lIns="0" tIns="0" rIns="0" bIns="0" rtlCol="0"/>
            <a:lstStyle/>
            <a:p>
              <a:endParaRPr/>
            </a:p>
          </p:txBody>
        </p:sp>
        <p:sp>
          <p:nvSpPr>
            <p:cNvPr id="19" name="object 19"/>
            <p:cNvSpPr/>
            <p:nvPr/>
          </p:nvSpPr>
          <p:spPr>
            <a:xfrm>
              <a:off x="2449830" y="3512820"/>
              <a:ext cx="1697989" cy="186690"/>
            </a:xfrm>
            <a:custGeom>
              <a:avLst/>
              <a:gdLst/>
              <a:ahLst/>
              <a:cxnLst/>
              <a:rect l="l" t="t" r="r" b="b"/>
              <a:pathLst>
                <a:path w="1697989" h="186689">
                  <a:moveTo>
                    <a:pt x="30480" y="0"/>
                  </a:moveTo>
                  <a:lnTo>
                    <a:pt x="19288" y="2619"/>
                  </a:lnTo>
                  <a:lnTo>
                    <a:pt x="9525" y="9525"/>
                  </a:lnTo>
                  <a:lnTo>
                    <a:pt x="2619" y="19288"/>
                  </a:lnTo>
                  <a:lnTo>
                    <a:pt x="0" y="30479"/>
                  </a:lnTo>
                  <a:lnTo>
                    <a:pt x="0" y="154939"/>
                  </a:lnTo>
                  <a:lnTo>
                    <a:pt x="2619" y="166330"/>
                  </a:lnTo>
                  <a:lnTo>
                    <a:pt x="9525" y="176529"/>
                  </a:lnTo>
                  <a:lnTo>
                    <a:pt x="19288" y="183872"/>
                  </a:lnTo>
                  <a:lnTo>
                    <a:pt x="30480" y="186689"/>
                  </a:lnTo>
                  <a:lnTo>
                    <a:pt x="1666240" y="186689"/>
                  </a:lnTo>
                  <a:lnTo>
                    <a:pt x="1678166" y="183872"/>
                  </a:lnTo>
                  <a:lnTo>
                    <a:pt x="1688306" y="176529"/>
                  </a:lnTo>
                  <a:lnTo>
                    <a:pt x="1695350" y="166330"/>
                  </a:lnTo>
                  <a:lnTo>
                    <a:pt x="1697990" y="154939"/>
                  </a:lnTo>
                  <a:lnTo>
                    <a:pt x="1697990" y="30479"/>
                  </a:lnTo>
                  <a:lnTo>
                    <a:pt x="1695350" y="19288"/>
                  </a:lnTo>
                  <a:lnTo>
                    <a:pt x="1688306" y="9525"/>
                  </a:lnTo>
                  <a:lnTo>
                    <a:pt x="1678166" y="2619"/>
                  </a:lnTo>
                  <a:lnTo>
                    <a:pt x="1666240" y="0"/>
                  </a:lnTo>
                  <a:lnTo>
                    <a:pt x="30480" y="0"/>
                  </a:lnTo>
                  <a:close/>
                </a:path>
              </a:pathLst>
            </a:custGeom>
            <a:ln w="3175">
              <a:solidFill>
                <a:srgbClr val="3364A3"/>
              </a:solidFill>
            </a:ln>
          </p:spPr>
          <p:txBody>
            <a:bodyPr wrap="square" lIns="0" tIns="0" rIns="0" bIns="0" rtlCol="0"/>
            <a:lstStyle/>
            <a:p>
              <a:endParaRPr/>
            </a:p>
          </p:txBody>
        </p:sp>
        <p:sp>
          <p:nvSpPr>
            <p:cNvPr id="20" name="object 20"/>
            <p:cNvSpPr/>
            <p:nvPr/>
          </p:nvSpPr>
          <p:spPr>
            <a:xfrm>
              <a:off x="4147820" y="2270760"/>
              <a:ext cx="0" cy="1337310"/>
            </a:xfrm>
            <a:custGeom>
              <a:avLst/>
              <a:gdLst/>
              <a:ahLst/>
              <a:cxnLst/>
              <a:rect l="l" t="t" r="r" b="b"/>
              <a:pathLst>
                <a:path h="1337310">
                  <a:moveTo>
                    <a:pt x="0" y="0"/>
                  </a:moveTo>
                  <a:lnTo>
                    <a:pt x="0" y="1337309"/>
                  </a:lnTo>
                </a:path>
              </a:pathLst>
            </a:custGeom>
            <a:ln w="18329">
              <a:solidFill>
                <a:srgbClr val="000000"/>
              </a:solidFill>
              <a:prstDash val="dash"/>
            </a:ln>
          </p:spPr>
          <p:txBody>
            <a:bodyPr wrap="square" lIns="0" tIns="0" rIns="0" bIns="0" rtlCol="0"/>
            <a:lstStyle/>
            <a:p>
              <a:endParaRPr/>
            </a:p>
          </p:txBody>
        </p:sp>
        <p:sp>
          <p:nvSpPr>
            <p:cNvPr id="21" name="object 21"/>
            <p:cNvSpPr/>
            <p:nvPr/>
          </p:nvSpPr>
          <p:spPr>
            <a:xfrm>
              <a:off x="2961639" y="2296160"/>
              <a:ext cx="129539" cy="502920"/>
            </a:xfrm>
            <a:custGeom>
              <a:avLst/>
              <a:gdLst/>
              <a:ahLst/>
              <a:cxnLst/>
              <a:rect l="l" t="t" r="r" b="b"/>
              <a:pathLst>
                <a:path w="129539" h="502919">
                  <a:moveTo>
                    <a:pt x="129540" y="502919"/>
                  </a:moveTo>
                  <a:lnTo>
                    <a:pt x="0" y="0"/>
                  </a:lnTo>
                </a:path>
              </a:pathLst>
            </a:custGeom>
            <a:ln w="3175">
              <a:solidFill>
                <a:srgbClr val="000000"/>
              </a:solidFill>
            </a:ln>
          </p:spPr>
          <p:txBody>
            <a:bodyPr wrap="square" lIns="0" tIns="0" rIns="0" bIns="0" rtlCol="0"/>
            <a:lstStyle/>
            <a:p>
              <a:endParaRPr/>
            </a:p>
          </p:txBody>
        </p:sp>
        <p:sp>
          <p:nvSpPr>
            <p:cNvPr id="22" name="object 22"/>
            <p:cNvSpPr/>
            <p:nvPr/>
          </p:nvSpPr>
          <p:spPr>
            <a:xfrm>
              <a:off x="2912110" y="2146300"/>
              <a:ext cx="104139" cy="170180"/>
            </a:xfrm>
            <a:custGeom>
              <a:avLst/>
              <a:gdLst/>
              <a:ahLst/>
              <a:cxnLst/>
              <a:rect l="l" t="t" r="r" b="b"/>
              <a:pathLst>
                <a:path w="104139" h="170180">
                  <a:moveTo>
                    <a:pt x="11429" y="0"/>
                  </a:moveTo>
                  <a:lnTo>
                    <a:pt x="0" y="170179"/>
                  </a:lnTo>
                  <a:lnTo>
                    <a:pt x="104139" y="143510"/>
                  </a:lnTo>
                  <a:lnTo>
                    <a:pt x="11429" y="0"/>
                  </a:lnTo>
                  <a:close/>
                </a:path>
              </a:pathLst>
            </a:custGeom>
            <a:solidFill>
              <a:srgbClr val="000000"/>
            </a:solidFill>
          </p:spPr>
          <p:txBody>
            <a:bodyPr wrap="square" lIns="0" tIns="0" rIns="0" bIns="0" rtlCol="0"/>
            <a:lstStyle/>
            <a:p>
              <a:endParaRPr/>
            </a:p>
          </p:txBody>
        </p:sp>
      </p:grpSp>
      <p:sp>
        <p:nvSpPr>
          <p:cNvPr id="23" name="object 23"/>
          <p:cNvSpPr txBox="1"/>
          <p:nvPr/>
        </p:nvSpPr>
        <p:spPr>
          <a:xfrm>
            <a:off x="4603750" y="2289809"/>
            <a:ext cx="1120140" cy="299720"/>
          </a:xfrm>
          <a:prstGeom prst="rect">
            <a:avLst/>
          </a:prstGeom>
        </p:spPr>
        <p:txBody>
          <a:bodyPr vert="horz" wrap="square" lIns="0" tIns="12700" rIns="0" bIns="0" rtlCol="0">
            <a:spAutoFit/>
          </a:bodyPr>
          <a:lstStyle/>
          <a:p>
            <a:pPr marL="38100">
              <a:spcBef>
                <a:spcPts val="100"/>
              </a:spcBef>
            </a:pPr>
            <a:r>
              <a:rPr dirty="0">
                <a:latin typeface="Arial"/>
                <a:cs typeface="Arial"/>
              </a:rPr>
              <a:t>e</a:t>
            </a:r>
            <a:r>
              <a:rPr sz="1575" baseline="39682" dirty="0">
                <a:latin typeface="Arial"/>
                <a:cs typeface="Arial"/>
              </a:rPr>
              <a:t>-</a:t>
            </a:r>
            <a:r>
              <a:rPr sz="1575" spc="-37" baseline="39682" dirty="0">
                <a:latin typeface="Arial"/>
                <a:cs typeface="Arial"/>
              </a:rPr>
              <a:t> </a:t>
            </a:r>
            <a:r>
              <a:rPr dirty="0">
                <a:latin typeface="Arial"/>
                <a:cs typeface="Arial"/>
              </a:rPr>
              <a:t>and/or</a:t>
            </a:r>
            <a:r>
              <a:rPr spc="-35" dirty="0">
                <a:latin typeface="Arial"/>
                <a:cs typeface="Arial"/>
              </a:rPr>
              <a:t> </a:t>
            </a:r>
            <a:r>
              <a:rPr spc="-50" dirty="0">
                <a:latin typeface="Arial"/>
                <a:cs typeface="Arial"/>
              </a:rPr>
              <a:t>p</a:t>
            </a:r>
            <a:endParaRPr>
              <a:latin typeface="Arial"/>
              <a:cs typeface="Arial"/>
            </a:endParaRPr>
          </a:p>
        </p:txBody>
      </p:sp>
      <p:sp>
        <p:nvSpPr>
          <p:cNvPr id="24" name="object 24"/>
          <p:cNvSpPr txBox="1"/>
          <p:nvPr/>
        </p:nvSpPr>
        <p:spPr>
          <a:xfrm>
            <a:off x="3538803" y="3773411"/>
            <a:ext cx="2498725" cy="556260"/>
          </a:xfrm>
          <a:prstGeom prst="rect">
            <a:avLst/>
          </a:prstGeom>
        </p:spPr>
        <p:txBody>
          <a:bodyPr vert="horz" wrap="square" lIns="0" tIns="36194" rIns="0" bIns="0" rtlCol="0">
            <a:spAutoFit/>
          </a:bodyPr>
          <a:lstStyle/>
          <a:p>
            <a:pPr marL="12700" marR="5080">
              <a:lnSpc>
                <a:spcPts val="2020"/>
              </a:lnSpc>
              <a:spcBef>
                <a:spcPts val="284"/>
              </a:spcBef>
            </a:pPr>
            <a:r>
              <a:rPr dirty="0">
                <a:latin typeface="Arial"/>
                <a:cs typeface="Arial"/>
              </a:rPr>
              <a:t>Decay</a:t>
            </a:r>
            <a:r>
              <a:rPr spc="-30" dirty="0">
                <a:latin typeface="Arial"/>
                <a:cs typeface="Arial"/>
              </a:rPr>
              <a:t> </a:t>
            </a:r>
            <a:r>
              <a:rPr dirty="0">
                <a:latin typeface="Arial"/>
                <a:cs typeface="Arial"/>
              </a:rPr>
              <a:t>products</a:t>
            </a:r>
            <a:r>
              <a:rPr spc="-25" dirty="0">
                <a:latin typeface="Arial"/>
                <a:cs typeface="Arial"/>
              </a:rPr>
              <a:t> </a:t>
            </a:r>
            <a:r>
              <a:rPr spc="-10" dirty="0">
                <a:latin typeface="Arial"/>
                <a:cs typeface="Arial"/>
              </a:rPr>
              <a:t>detector </a:t>
            </a:r>
            <a:r>
              <a:rPr dirty="0">
                <a:latin typeface="Arial"/>
                <a:cs typeface="Arial"/>
              </a:rPr>
              <a:t>with</a:t>
            </a:r>
            <a:r>
              <a:rPr spc="-65" dirty="0">
                <a:latin typeface="Arial"/>
                <a:cs typeface="Arial"/>
              </a:rPr>
              <a:t> </a:t>
            </a:r>
            <a:r>
              <a:rPr dirty="0">
                <a:latin typeface="Arial"/>
                <a:cs typeface="Arial"/>
              </a:rPr>
              <a:t>efficiency</a:t>
            </a:r>
            <a:r>
              <a:rPr spc="-40" dirty="0">
                <a:latin typeface="Arial"/>
                <a:cs typeface="Arial"/>
              </a:rPr>
              <a:t> </a:t>
            </a:r>
            <a:r>
              <a:rPr spc="-60" dirty="0">
                <a:latin typeface="Arial"/>
                <a:cs typeface="Arial"/>
              </a:rPr>
              <a:t>ε</a:t>
            </a:r>
            <a:endParaRPr dirty="0">
              <a:latin typeface="Arial"/>
              <a:cs typeface="Arial"/>
            </a:endParaRPr>
          </a:p>
        </p:txBody>
      </p:sp>
      <p:sp>
        <p:nvSpPr>
          <p:cNvPr id="25" name="object 25"/>
          <p:cNvSpPr txBox="1"/>
          <p:nvPr/>
        </p:nvSpPr>
        <p:spPr>
          <a:xfrm>
            <a:off x="5096509" y="4185920"/>
            <a:ext cx="99060" cy="173124"/>
          </a:xfrm>
          <a:prstGeom prst="rect">
            <a:avLst/>
          </a:prstGeom>
        </p:spPr>
        <p:txBody>
          <a:bodyPr vert="horz" wrap="square" lIns="0" tIns="11430" rIns="0" bIns="0" rtlCol="0">
            <a:spAutoFit/>
          </a:bodyPr>
          <a:lstStyle/>
          <a:p>
            <a:pPr marL="12700">
              <a:spcBef>
                <a:spcPts val="90"/>
              </a:spcBef>
            </a:pPr>
            <a:r>
              <a:rPr sz="1050" spc="-10" dirty="0">
                <a:latin typeface="Arial"/>
                <a:cs typeface="Arial"/>
              </a:rPr>
              <a:t>d</a:t>
            </a:r>
            <a:endParaRPr sz="1050">
              <a:latin typeface="Arial"/>
              <a:cs typeface="Arial"/>
            </a:endParaRPr>
          </a:p>
        </p:txBody>
      </p:sp>
      <p:sp>
        <p:nvSpPr>
          <p:cNvPr id="32" name="object 32"/>
          <p:cNvSpPr txBox="1"/>
          <p:nvPr/>
        </p:nvSpPr>
        <p:spPr>
          <a:xfrm>
            <a:off x="2150108" y="1007967"/>
            <a:ext cx="7420609" cy="1082040"/>
          </a:xfrm>
          <a:prstGeom prst="rect">
            <a:avLst/>
          </a:prstGeom>
        </p:spPr>
        <p:txBody>
          <a:bodyPr vert="horz" wrap="square" lIns="0" tIns="12700" rIns="0" bIns="0" rtlCol="0">
            <a:spAutoFit/>
          </a:bodyPr>
          <a:lstStyle/>
          <a:p>
            <a:pPr marL="12700">
              <a:lnSpc>
                <a:spcPts val="1835"/>
              </a:lnSpc>
              <a:spcBef>
                <a:spcPts val="100"/>
              </a:spcBef>
              <a:tabLst>
                <a:tab pos="5973445" algn="l"/>
              </a:tabLst>
            </a:pPr>
            <a:r>
              <a:rPr dirty="0">
                <a:latin typeface="Arial"/>
                <a:cs typeface="Arial"/>
              </a:rPr>
              <a:t>Assume</a:t>
            </a:r>
            <a:r>
              <a:rPr spc="-30" dirty="0">
                <a:latin typeface="Arial"/>
                <a:cs typeface="Arial"/>
              </a:rPr>
              <a:t> </a:t>
            </a:r>
            <a:r>
              <a:rPr dirty="0">
                <a:latin typeface="Arial"/>
                <a:cs typeface="Arial"/>
              </a:rPr>
              <a:t>(1)</a:t>
            </a:r>
            <a:r>
              <a:rPr spc="-15" dirty="0">
                <a:latin typeface="Arial"/>
                <a:cs typeface="Arial"/>
              </a:rPr>
              <a:t> </a:t>
            </a:r>
            <a:r>
              <a:rPr spc="-10" dirty="0">
                <a:latin typeface="Arial"/>
                <a:cs typeface="Arial"/>
              </a:rPr>
              <a:t>mono-</a:t>
            </a:r>
            <a:r>
              <a:rPr dirty="0">
                <a:latin typeface="Arial"/>
                <a:cs typeface="Arial"/>
              </a:rPr>
              <a:t>energetic</a:t>
            </a:r>
            <a:r>
              <a:rPr spc="-10" dirty="0">
                <a:latin typeface="Arial"/>
                <a:cs typeface="Arial"/>
              </a:rPr>
              <a:t> </a:t>
            </a:r>
            <a:r>
              <a:rPr dirty="0">
                <a:latin typeface="Arial"/>
                <a:cs typeface="Arial"/>
              </a:rPr>
              <a:t>neutron</a:t>
            </a:r>
            <a:r>
              <a:rPr spc="-20" dirty="0">
                <a:latin typeface="Arial"/>
                <a:cs typeface="Arial"/>
              </a:rPr>
              <a:t> </a:t>
            </a:r>
            <a:r>
              <a:rPr dirty="0">
                <a:latin typeface="Arial"/>
                <a:cs typeface="Arial"/>
              </a:rPr>
              <a:t>beam</a:t>
            </a:r>
            <a:r>
              <a:rPr spc="-10" dirty="0">
                <a:latin typeface="Arial"/>
                <a:cs typeface="Arial"/>
              </a:rPr>
              <a:t> </a:t>
            </a:r>
            <a:r>
              <a:rPr dirty="0">
                <a:latin typeface="Arial"/>
                <a:cs typeface="Arial"/>
              </a:rPr>
              <a:t>(v</a:t>
            </a:r>
            <a:r>
              <a:rPr spc="65" dirty="0">
                <a:latin typeface="Arial"/>
                <a:cs typeface="Arial"/>
              </a:rPr>
              <a:t> </a:t>
            </a:r>
            <a:r>
              <a:rPr dirty="0">
                <a:latin typeface="Arial"/>
                <a:cs typeface="Arial"/>
              </a:rPr>
              <a:t>)</a:t>
            </a:r>
            <a:r>
              <a:rPr spc="-20" dirty="0">
                <a:latin typeface="Arial"/>
                <a:cs typeface="Arial"/>
              </a:rPr>
              <a:t> </a:t>
            </a:r>
            <a:r>
              <a:rPr dirty="0">
                <a:latin typeface="Arial"/>
                <a:cs typeface="Arial"/>
              </a:rPr>
              <a:t>with</a:t>
            </a:r>
            <a:r>
              <a:rPr spc="-20" dirty="0">
                <a:latin typeface="Arial"/>
                <a:cs typeface="Arial"/>
              </a:rPr>
              <a:t> </a:t>
            </a:r>
            <a:r>
              <a:rPr dirty="0">
                <a:latin typeface="Arial"/>
                <a:cs typeface="Arial"/>
              </a:rPr>
              <a:t>flux</a:t>
            </a:r>
            <a:r>
              <a:rPr spc="-10" dirty="0">
                <a:latin typeface="Arial"/>
                <a:cs typeface="Arial"/>
              </a:rPr>
              <a:t> </a:t>
            </a:r>
            <a:r>
              <a:rPr spc="-50" dirty="0">
                <a:latin typeface="Arial"/>
                <a:cs typeface="Arial"/>
              </a:rPr>
              <a:t>Φ</a:t>
            </a:r>
            <a:r>
              <a:rPr dirty="0">
                <a:latin typeface="Arial"/>
                <a:cs typeface="Arial"/>
              </a:rPr>
              <a:t>	and</a:t>
            </a:r>
            <a:r>
              <a:rPr spc="-30" dirty="0">
                <a:latin typeface="Arial"/>
                <a:cs typeface="Arial"/>
              </a:rPr>
              <a:t> </a:t>
            </a:r>
            <a:r>
              <a:rPr dirty="0">
                <a:latin typeface="Arial"/>
                <a:cs typeface="Arial"/>
              </a:rPr>
              <a:t>density</a:t>
            </a:r>
            <a:r>
              <a:rPr spc="-15" dirty="0">
                <a:latin typeface="Arial"/>
                <a:cs typeface="Arial"/>
              </a:rPr>
              <a:t> </a:t>
            </a:r>
            <a:r>
              <a:rPr spc="-50" dirty="0">
                <a:latin typeface="Arial"/>
                <a:cs typeface="Arial"/>
              </a:rPr>
              <a:t>ρ</a:t>
            </a:r>
            <a:endParaRPr dirty="0">
              <a:latin typeface="Arial"/>
              <a:cs typeface="Arial"/>
            </a:endParaRPr>
          </a:p>
          <a:p>
            <a:pPr marL="4552950">
              <a:lnSpc>
                <a:spcPts val="855"/>
              </a:lnSpc>
              <a:tabLst>
                <a:tab pos="5836285" algn="l"/>
                <a:tab pos="7333615" algn="l"/>
              </a:tabLst>
            </a:pPr>
            <a:r>
              <a:rPr sz="1050" spc="-50" dirty="0">
                <a:latin typeface="Arial"/>
                <a:cs typeface="Arial"/>
              </a:rPr>
              <a:t>n</a:t>
            </a:r>
            <a:r>
              <a:rPr sz="1050" dirty="0">
                <a:latin typeface="Arial"/>
                <a:cs typeface="Arial"/>
              </a:rPr>
              <a:t>	</a:t>
            </a:r>
            <a:r>
              <a:rPr sz="1050" spc="-50" dirty="0">
                <a:latin typeface="Arial"/>
                <a:cs typeface="Arial"/>
              </a:rPr>
              <a:t>n</a:t>
            </a:r>
            <a:r>
              <a:rPr sz="1050" dirty="0">
                <a:latin typeface="Arial"/>
                <a:cs typeface="Arial"/>
              </a:rPr>
              <a:t>	</a:t>
            </a:r>
            <a:r>
              <a:rPr sz="1050" spc="-50" dirty="0">
                <a:latin typeface="Arial"/>
                <a:cs typeface="Arial"/>
              </a:rPr>
              <a:t>n</a:t>
            </a:r>
            <a:endParaRPr sz="1050" dirty="0">
              <a:latin typeface="Arial"/>
              <a:cs typeface="Arial"/>
            </a:endParaRPr>
          </a:p>
          <a:p>
            <a:pPr marL="908050">
              <a:lnSpc>
                <a:spcPts val="1750"/>
              </a:lnSpc>
            </a:pPr>
            <a:r>
              <a:rPr dirty="0">
                <a:latin typeface="Arial"/>
                <a:cs typeface="Arial"/>
              </a:rPr>
              <a:t>(2)</a:t>
            </a:r>
            <a:r>
              <a:rPr spc="-25" dirty="0">
                <a:latin typeface="Arial"/>
                <a:cs typeface="Arial"/>
              </a:rPr>
              <a:t> </a:t>
            </a:r>
            <a:r>
              <a:rPr dirty="0">
                <a:latin typeface="Arial"/>
                <a:cs typeface="Arial"/>
              </a:rPr>
              <a:t>neutron</a:t>
            </a:r>
            <a:r>
              <a:rPr spc="-25" dirty="0">
                <a:latin typeface="Arial"/>
                <a:cs typeface="Arial"/>
              </a:rPr>
              <a:t> </a:t>
            </a:r>
            <a:r>
              <a:rPr dirty="0">
                <a:latin typeface="Arial"/>
                <a:cs typeface="Arial"/>
              </a:rPr>
              <a:t>detector</a:t>
            </a:r>
            <a:r>
              <a:rPr spc="-15" dirty="0">
                <a:latin typeface="Arial"/>
                <a:cs typeface="Arial"/>
              </a:rPr>
              <a:t> </a:t>
            </a:r>
            <a:r>
              <a:rPr dirty="0">
                <a:latin typeface="Arial"/>
                <a:cs typeface="Arial"/>
              </a:rPr>
              <a:t>cross</a:t>
            </a:r>
            <a:r>
              <a:rPr spc="-20" dirty="0">
                <a:latin typeface="Arial"/>
                <a:cs typeface="Arial"/>
              </a:rPr>
              <a:t> </a:t>
            </a:r>
            <a:r>
              <a:rPr dirty="0">
                <a:latin typeface="Arial"/>
                <a:cs typeface="Arial"/>
              </a:rPr>
              <a:t>section</a:t>
            </a:r>
            <a:r>
              <a:rPr spc="-25" dirty="0">
                <a:latin typeface="Arial"/>
                <a:cs typeface="Arial"/>
              </a:rPr>
              <a:t> </a:t>
            </a:r>
            <a:r>
              <a:rPr dirty="0">
                <a:latin typeface="Arial"/>
                <a:cs typeface="Arial"/>
              </a:rPr>
              <a:t>proportional</a:t>
            </a:r>
            <a:r>
              <a:rPr spc="-20" dirty="0">
                <a:latin typeface="Arial"/>
                <a:cs typeface="Arial"/>
              </a:rPr>
              <a:t> </a:t>
            </a:r>
            <a:r>
              <a:rPr dirty="0">
                <a:latin typeface="Arial"/>
                <a:cs typeface="Arial"/>
              </a:rPr>
              <a:t>to</a:t>
            </a:r>
            <a:r>
              <a:rPr spc="-25" dirty="0">
                <a:latin typeface="Arial"/>
                <a:cs typeface="Arial"/>
              </a:rPr>
              <a:t> </a:t>
            </a:r>
            <a:r>
              <a:rPr dirty="0">
                <a:latin typeface="Arial"/>
                <a:cs typeface="Arial"/>
              </a:rPr>
              <a:t>1/v</a:t>
            </a:r>
            <a:r>
              <a:rPr spc="-15" dirty="0">
                <a:latin typeface="Arial"/>
                <a:cs typeface="Arial"/>
              </a:rPr>
              <a:t> </a:t>
            </a:r>
            <a:r>
              <a:rPr dirty="0">
                <a:latin typeface="Arial"/>
                <a:cs typeface="Arial"/>
              </a:rPr>
              <a:t>=</a:t>
            </a:r>
            <a:r>
              <a:rPr spc="15" dirty="0">
                <a:latin typeface="Arial"/>
                <a:cs typeface="Arial"/>
              </a:rPr>
              <a:t> </a:t>
            </a:r>
            <a:r>
              <a:rPr dirty="0">
                <a:latin typeface="Arial"/>
                <a:cs typeface="Arial"/>
              </a:rPr>
              <a:t>σ</a:t>
            </a:r>
            <a:r>
              <a:rPr spc="335" dirty="0">
                <a:latin typeface="Arial"/>
                <a:cs typeface="Arial"/>
              </a:rPr>
              <a:t> </a:t>
            </a:r>
            <a:r>
              <a:rPr dirty="0">
                <a:latin typeface="Arial"/>
                <a:cs typeface="Arial"/>
              </a:rPr>
              <a:t>v</a:t>
            </a:r>
            <a:r>
              <a:rPr spc="335" dirty="0">
                <a:latin typeface="Arial"/>
                <a:cs typeface="Arial"/>
              </a:rPr>
              <a:t> </a:t>
            </a:r>
            <a:r>
              <a:rPr spc="-25" dirty="0">
                <a:latin typeface="Arial"/>
                <a:cs typeface="Arial"/>
              </a:rPr>
              <a:t>/v</a:t>
            </a:r>
            <a:endParaRPr dirty="0">
              <a:latin typeface="Arial"/>
              <a:cs typeface="Arial"/>
            </a:endParaRPr>
          </a:p>
          <a:p>
            <a:pPr marR="476250" algn="r">
              <a:lnSpc>
                <a:spcPts val="930"/>
              </a:lnSpc>
            </a:pPr>
            <a:r>
              <a:rPr sz="1050" dirty="0">
                <a:latin typeface="Arial"/>
                <a:cs typeface="Arial"/>
              </a:rPr>
              <a:t>th</a:t>
            </a:r>
            <a:r>
              <a:rPr sz="1050" spc="145" dirty="0">
                <a:latin typeface="Arial"/>
                <a:cs typeface="Arial"/>
              </a:rPr>
              <a:t>  </a:t>
            </a:r>
            <a:r>
              <a:rPr sz="1050" spc="-25" dirty="0">
                <a:latin typeface="Arial"/>
                <a:cs typeface="Arial"/>
              </a:rPr>
              <a:t>th</a:t>
            </a:r>
            <a:endParaRPr sz="1050" dirty="0">
              <a:latin typeface="Arial"/>
              <a:cs typeface="Arial"/>
            </a:endParaRPr>
          </a:p>
          <a:p>
            <a:pPr marR="1748155" algn="r">
              <a:lnSpc>
                <a:spcPts val="1830"/>
              </a:lnSpc>
              <a:spcBef>
                <a:spcPts val="190"/>
              </a:spcBef>
            </a:pPr>
            <a:endParaRPr dirty="0">
              <a:latin typeface="Arial"/>
              <a:cs typeface="Arial"/>
            </a:endParaRPr>
          </a:p>
          <a:p>
            <a:pPr marR="1675130" algn="r">
              <a:lnSpc>
                <a:spcPts val="930"/>
              </a:lnSpc>
            </a:pPr>
            <a:endParaRPr sz="1050" dirty="0">
              <a:latin typeface="Arial"/>
              <a:cs typeface="Arial"/>
            </a:endParaRPr>
          </a:p>
        </p:txBody>
      </p:sp>
      <p:sp>
        <p:nvSpPr>
          <p:cNvPr id="33" name="object 33"/>
          <p:cNvSpPr txBox="1"/>
          <p:nvPr/>
        </p:nvSpPr>
        <p:spPr>
          <a:xfrm>
            <a:off x="6215380" y="2072640"/>
            <a:ext cx="837565" cy="299720"/>
          </a:xfrm>
          <a:prstGeom prst="rect">
            <a:avLst/>
          </a:prstGeom>
        </p:spPr>
        <p:txBody>
          <a:bodyPr vert="horz" wrap="square" lIns="0" tIns="12700" rIns="0" bIns="0" rtlCol="0">
            <a:spAutoFit/>
          </a:bodyPr>
          <a:lstStyle/>
          <a:p>
            <a:pPr marL="12700">
              <a:spcBef>
                <a:spcPts val="100"/>
              </a:spcBef>
            </a:pPr>
            <a:r>
              <a:rPr spc="-10" dirty="0">
                <a:latin typeface="Arial"/>
                <a:cs typeface="Arial"/>
              </a:rPr>
              <a:t>Neutron</a:t>
            </a:r>
            <a:endParaRPr>
              <a:latin typeface="Arial"/>
              <a:cs typeface="Arial"/>
            </a:endParaRPr>
          </a:p>
        </p:txBody>
      </p:sp>
      <p:sp>
        <p:nvSpPr>
          <p:cNvPr id="34" name="object 34"/>
          <p:cNvSpPr txBox="1"/>
          <p:nvPr/>
        </p:nvSpPr>
        <p:spPr>
          <a:xfrm>
            <a:off x="6215380" y="2329179"/>
            <a:ext cx="596265" cy="299720"/>
          </a:xfrm>
          <a:prstGeom prst="rect">
            <a:avLst/>
          </a:prstGeom>
        </p:spPr>
        <p:txBody>
          <a:bodyPr vert="horz" wrap="square" lIns="0" tIns="12700" rIns="0" bIns="0" rtlCol="0">
            <a:spAutoFit/>
          </a:bodyPr>
          <a:lstStyle/>
          <a:p>
            <a:pPr marL="12700">
              <a:spcBef>
                <a:spcPts val="100"/>
              </a:spcBef>
            </a:pPr>
            <a:r>
              <a:rPr spc="-20" dirty="0">
                <a:latin typeface="Arial"/>
                <a:cs typeface="Arial"/>
              </a:rPr>
              <a:t>beam</a:t>
            </a:r>
            <a:endParaRPr>
              <a:latin typeface="Arial"/>
              <a:cs typeface="Arial"/>
            </a:endParaRPr>
          </a:p>
        </p:txBody>
      </p:sp>
      <p:sp>
        <p:nvSpPr>
          <p:cNvPr id="35" name="object 35"/>
          <p:cNvSpPr txBox="1"/>
          <p:nvPr/>
        </p:nvSpPr>
        <p:spPr>
          <a:xfrm>
            <a:off x="2073909" y="2204720"/>
            <a:ext cx="1343660" cy="299720"/>
          </a:xfrm>
          <a:prstGeom prst="rect">
            <a:avLst/>
          </a:prstGeom>
        </p:spPr>
        <p:txBody>
          <a:bodyPr vert="horz" wrap="square" lIns="0" tIns="12700" rIns="0" bIns="0" rtlCol="0">
            <a:spAutoFit/>
          </a:bodyPr>
          <a:lstStyle/>
          <a:p>
            <a:pPr marL="12700">
              <a:spcBef>
                <a:spcPts val="100"/>
              </a:spcBef>
            </a:pPr>
            <a:r>
              <a:rPr dirty="0">
                <a:latin typeface="Arial"/>
                <a:cs typeface="Arial"/>
              </a:rPr>
              <a:t>Beam</a:t>
            </a:r>
            <a:r>
              <a:rPr spc="-20" dirty="0">
                <a:latin typeface="Arial"/>
                <a:cs typeface="Arial"/>
              </a:rPr>
              <a:t> </a:t>
            </a:r>
            <a:r>
              <a:rPr dirty="0">
                <a:latin typeface="Arial"/>
                <a:cs typeface="Arial"/>
              </a:rPr>
              <a:t>area</a:t>
            </a:r>
            <a:r>
              <a:rPr spc="-125" dirty="0">
                <a:latin typeface="Arial"/>
                <a:cs typeface="Arial"/>
              </a:rPr>
              <a:t> </a:t>
            </a:r>
            <a:r>
              <a:rPr spc="-50" dirty="0">
                <a:latin typeface="Arial"/>
                <a:cs typeface="Arial"/>
              </a:rPr>
              <a:t>A</a:t>
            </a:r>
            <a:endParaRPr>
              <a:latin typeface="Arial"/>
              <a:cs typeface="Arial"/>
            </a:endParaRPr>
          </a:p>
        </p:txBody>
      </p:sp>
      <p:sp>
        <p:nvSpPr>
          <p:cNvPr id="36" name="object 36"/>
          <p:cNvSpPr/>
          <p:nvPr/>
        </p:nvSpPr>
        <p:spPr>
          <a:xfrm>
            <a:off x="2352039" y="2540000"/>
            <a:ext cx="610870" cy="228600"/>
          </a:xfrm>
          <a:custGeom>
            <a:avLst/>
            <a:gdLst/>
            <a:ahLst/>
            <a:cxnLst/>
            <a:rect l="l" t="t" r="r" b="b"/>
            <a:pathLst>
              <a:path w="610869" h="228600">
                <a:moveTo>
                  <a:pt x="0" y="0"/>
                </a:moveTo>
                <a:lnTo>
                  <a:pt x="610869" y="228600"/>
                </a:lnTo>
              </a:path>
            </a:pathLst>
          </a:custGeom>
          <a:ln w="3175">
            <a:solidFill>
              <a:srgbClr val="000000"/>
            </a:solidFill>
          </a:ln>
        </p:spPr>
        <p:txBody>
          <a:bodyPr wrap="square" lIns="0" tIns="0" rIns="0" bIns="0" rtlCol="0"/>
          <a:lstStyle/>
          <a:p>
            <a:endParaRPr/>
          </a:p>
        </p:txBody>
      </p:sp>
      <p:grpSp>
        <p:nvGrpSpPr>
          <p:cNvPr id="37" name="object 37"/>
          <p:cNvGrpSpPr/>
          <p:nvPr/>
        </p:nvGrpSpPr>
        <p:grpSpPr>
          <a:xfrm>
            <a:off x="3973830" y="2663191"/>
            <a:ext cx="4066540" cy="341630"/>
            <a:chOff x="2449830" y="2663190"/>
            <a:chExt cx="4066540" cy="341630"/>
          </a:xfrm>
        </p:grpSpPr>
        <p:sp>
          <p:nvSpPr>
            <p:cNvPr id="40" name="object 40"/>
            <p:cNvSpPr/>
            <p:nvPr/>
          </p:nvSpPr>
          <p:spPr>
            <a:xfrm>
              <a:off x="2449830" y="2693670"/>
              <a:ext cx="1697989" cy="311150"/>
            </a:xfrm>
            <a:custGeom>
              <a:avLst/>
              <a:gdLst/>
              <a:ahLst/>
              <a:cxnLst/>
              <a:rect l="l" t="t" r="r" b="b"/>
              <a:pathLst>
                <a:path w="1697989" h="311150">
                  <a:moveTo>
                    <a:pt x="1658620" y="0"/>
                  </a:moveTo>
                  <a:lnTo>
                    <a:pt x="1697990" y="39369"/>
                  </a:lnTo>
                </a:path>
                <a:path w="1697989" h="311150">
                  <a:moveTo>
                    <a:pt x="1606549" y="0"/>
                  </a:moveTo>
                  <a:lnTo>
                    <a:pt x="1697990" y="91439"/>
                  </a:lnTo>
                </a:path>
                <a:path w="1697989" h="311150">
                  <a:moveTo>
                    <a:pt x="1554480" y="0"/>
                  </a:moveTo>
                  <a:lnTo>
                    <a:pt x="1697990" y="143509"/>
                  </a:lnTo>
                </a:path>
                <a:path w="1697989" h="311150">
                  <a:moveTo>
                    <a:pt x="1502409" y="0"/>
                  </a:moveTo>
                  <a:lnTo>
                    <a:pt x="1697990" y="195579"/>
                  </a:lnTo>
                </a:path>
                <a:path w="1697989" h="311150">
                  <a:moveTo>
                    <a:pt x="1451609" y="0"/>
                  </a:moveTo>
                  <a:lnTo>
                    <a:pt x="1697990" y="247650"/>
                  </a:lnTo>
                </a:path>
                <a:path w="1697989" h="311150">
                  <a:moveTo>
                    <a:pt x="1399540" y="0"/>
                  </a:moveTo>
                  <a:lnTo>
                    <a:pt x="1697990" y="298450"/>
                  </a:lnTo>
                </a:path>
                <a:path w="1697989" h="311150">
                  <a:moveTo>
                    <a:pt x="1347470" y="0"/>
                  </a:moveTo>
                  <a:lnTo>
                    <a:pt x="1658620" y="311150"/>
                  </a:lnTo>
                </a:path>
                <a:path w="1697989" h="311150">
                  <a:moveTo>
                    <a:pt x="1295399" y="0"/>
                  </a:moveTo>
                  <a:lnTo>
                    <a:pt x="1606549" y="311150"/>
                  </a:lnTo>
                </a:path>
                <a:path w="1697989" h="311150">
                  <a:moveTo>
                    <a:pt x="1243330" y="0"/>
                  </a:moveTo>
                  <a:lnTo>
                    <a:pt x="1554480" y="311150"/>
                  </a:lnTo>
                </a:path>
                <a:path w="1697989" h="311150">
                  <a:moveTo>
                    <a:pt x="1192530" y="0"/>
                  </a:moveTo>
                  <a:lnTo>
                    <a:pt x="1502409" y="311150"/>
                  </a:lnTo>
                </a:path>
                <a:path w="1697989" h="311150">
                  <a:moveTo>
                    <a:pt x="1140459" y="0"/>
                  </a:moveTo>
                  <a:lnTo>
                    <a:pt x="1450340" y="311150"/>
                  </a:lnTo>
                </a:path>
                <a:path w="1697989" h="311150">
                  <a:moveTo>
                    <a:pt x="1088390" y="0"/>
                  </a:moveTo>
                  <a:lnTo>
                    <a:pt x="1399540" y="311150"/>
                  </a:lnTo>
                </a:path>
                <a:path w="1697989" h="311150">
                  <a:moveTo>
                    <a:pt x="1036319" y="0"/>
                  </a:moveTo>
                  <a:lnTo>
                    <a:pt x="1347470" y="311150"/>
                  </a:lnTo>
                </a:path>
                <a:path w="1697989" h="311150">
                  <a:moveTo>
                    <a:pt x="984249" y="0"/>
                  </a:moveTo>
                  <a:lnTo>
                    <a:pt x="1295399" y="311150"/>
                  </a:lnTo>
                </a:path>
                <a:path w="1697989" h="311150">
                  <a:moveTo>
                    <a:pt x="932180" y="0"/>
                  </a:moveTo>
                  <a:lnTo>
                    <a:pt x="1243330" y="311150"/>
                  </a:lnTo>
                </a:path>
                <a:path w="1697989" h="311150">
                  <a:moveTo>
                    <a:pt x="881380" y="0"/>
                  </a:moveTo>
                  <a:lnTo>
                    <a:pt x="1191259" y="311150"/>
                  </a:lnTo>
                </a:path>
                <a:path w="1697989" h="311150">
                  <a:moveTo>
                    <a:pt x="829309" y="0"/>
                  </a:moveTo>
                  <a:lnTo>
                    <a:pt x="1139190" y="311150"/>
                  </a:lnTo>
                </a:path>
                <a:path w="1697989" h="311150">
                  <a:moveTo>
                    <a:pt x="777239" y="0"/>
                  </a:moveTo>
                  <a:lnTo>
                    <a:pt x="1088390" y="311150"/>
                  </a:lnTo>
                </a:path>
                <a:path w="1697989" h="311150">
                  <a:moveTo>
                    <a:pt x="725169" y="0"/>
                  </a:moveTo>
                  <a:lnTo>
                    <a:pt x="1036319" y="311150"/>
                  </a:lnTo>
                </a:path>
                <a:path w="1697989" h="311150">
                  <a:moveTo>
                    <a:pt x="673100" y="0"/>
                  </a:moveTo>
                  <a:lnTo>
                    <a:pt x="984249" y="311150"/>
                  </a:lnTo>
                </a:path>
                <a:path w="1697989" h="311150">
                  <a:moveTo>
                    <a:pt x="622300" y="0"/>
                  </a:moveTo>
                  <a:lnTo>
                    <a:pt x="932180" y="311150"/>
                  </a:lnTo>
                </a:path>
                <a:path w="1697989" h="311150">
                  <a:moveTo>
                    <a:pt x="570230" y="0"/>
                  </a:moveTo>
                  <a:lnTo>
                    <a:pt x="880109" y="311150"/>
                  </a:lnTo>
                </a:path>
                <a:path w="1697989" h="311150">
                  <a:moveTo>
                    <a:pt x="518159" y="0"/>
                  </a:moveTo>
                  <a:lnTo>
                    <a:pt x="829309" y="311150"/>
                  </a:lnTo>
                </a:path>
                <a:path w="1697989" h="311150">
                  <a:moveTo>
                    <a:pt x="466089" y="0"/>
                  </a:moveTo>
                  <a:lnTo>
                    <a:pt x="777239" y="311150"/>
                  </a:lnTo>
                </a:path>
                <a:path w="1697989" h="311150">
                  <a:moveTo>
                    <a:pt x="414019" y="0"/>
                  </a:moveTo>
                  <a:lnTo>
                    <a:pt x="725169" y="311150"/>
                  </a:lnTo>
                </a:path>
                <a:path w="1697989" h="311150">
                  <a:moveTo>
                    <a:pt x="361950" y="0"/>
                  </a:moveTo>
                  <a:lnTo>
                    <a:pt x="673100" y="311150"/>
                  </a:lnTo>
                </a:path>
                <a:path w="1697989" h="311150">
                  <a:moveTo>
                    <a:pt x="311150" y="0"/>
                  </a:moveTo>
                  <a:lnTo>
                    <a:pt x="621030" y="311150"/>
                  </a:lnTo>
                </a:path>
                <a:path w="1697989" h="311150">
                  <a:moveTo>
                    <a:pt x="259080" y="0"/>
                  </a:moveTo>
                  <a:lnTo>
                    <a:pt x="568959" y="311150"/>
                  </a:lnTo>
                </a:path>
                <a:path w="1697989" h="311150">
                  <a:moveTo>
                    <a:pt x="207009" y="0"/>
                  </a:moveTo>
                  <a:lnTo>
                    <a:pt x="518159" y="311150"/>
                  </a:lnTo>
                </a:path>
                <a:path w="1697989" h="311150">
                  <a:moveTo>
                    <a:pt x="154939" y="0"/>
                  </a:moveTo>
                  <a:lnTo>
                    <a:pt x="466089" y="311150"/>
                  </a:lnTo>
                </a:path>
                <a:path w="1697989" h="311150">
                  <a:moveTo>
                    <a:pt x="102869" y="0"/>
                  </a:moveTo>
                  <a:lnTo>
                    <a:pt x="414019" y="311150"/>
                  </a:lnTo>
                </a:path>
                <a:path w="1697989" h="311150">
                  <a:moveTo>
                    <a:pt x="52069" y="0"/>
                  </a:moveTo>
                  <a:lnTo>
                    <a:pt x="361950" y="311150"/>
                  </a:lnTo>
                </a:path>
                <a:path w="1697989" h="311150">
                  <a:moveTo>
                    <a:pt x="0" y="0"/>
                  </a:moveTo>
                  <a:lnTo>
                    <a:pt x="309880" y="311150"/>
                  </a:lnTo>
                </a:path>
                <a:path w="1697989" h="311150">
                  <a:moveTo>
                    <a:pt x="0" y="52069"/>
                  </a:moveTo>
                  <a:lnTo>
                    <a:pt x="259080" y="311150"/>
                  </a:lnTo>
                </a:path>
                <a:path w="1697989" h="311150">
                  <a:moveTo>
                    <a:pt x="0" y="104139"/>
                  </a:moveTo>
                  <a:lnTo>
                    <a:pt x="207009" y="311150"/>
                  </a:lnTo>
                </a:path>
                <a:path w="1697989" h="311150">
                  <a:moveTo>
                    <a:pt x="0" y="156209"/>
                  </a:moveTo>
                  <a:lnTo>
                    <a:pt x="154939" y="311150"/>
                  </a:lnTo>
                </a:path>
                <a:path w="1697989" h="311150">
                  <a:moveTo>
                    <a:pt x="0" y="208279"/>
                  </a:moveTo>
                  <a:lnTo>
                    <a:pt x="102869" y="311150"/>
                  </a:lnTo>
                </a:path>
                <a:path w="1697989" h="311150">
                  <a:moveTo>
                    <a:pt x="0" y="260350"/>
                  </a:moveTo>
                  <a:lnTo>
                    <a:pt x="50800" y="311150"/>
                  </a:lnTo>
                </a:path>
              </a:pathLst>
            </a:custGeom>
            <a:ln w="3175">
              <a:solidFill>
                <a:srgbClr val="000000"/>
              </a:solidFill>
            </a:ln>
          </p:spPr>
          <p:txBody>
            <a:bodyPr wrap="square" lIns="0" tIns="0" rIns="0" bIns="0" rtlCol="0"/>
            <a:lstStyle/>
            <a:p>
              <a:endParaRPr/>
            </a:p>
          </p:txBody>
        </p:sp>
        <p:sp>
          <p:nvSpPr>
            <p:cNvPr id="41" name="object 41"/>
            <p:cNvSpPr/>
            <p:nvPr/>
          </p:nvSpPr>
          <p:spPr>
            <a:xfrm>
              <a:off x="2449830" y="2693670"/>
              <a:ext cx="1697989" cy="311150"/>
            </a:xfrm>
            <a:custGeom>
              <a:avLst/>
              <a:gdLst/>
              <a:ahLst/>
              <a:cxnLst/>
              <a:rect l="l" t="t" r="r" b="b"/>
              <a:pathLst>
                <a:path w="1697989" h="311150">
                  <a:moveTo>
                    <a:pt x="848359" y="311150"/>
                  </a:moveTo>
                  <a:lnTo>
                    <a:pt x="0" y="311150"/>
                  </a:lnTo>
                  <a:lnTo>
                    <a:pt x="0" y="0"/>
                  </a:lnTo>
                  <a:lnTo>
                    <a:pt x="1697990" y="0"/>
                  </a:lnTo>
                  <a:lnTo>
                    <a:pt x="1697990" y="311150"/>
                  </a:lnTo>
                  <a:lnTo>
                    <a:pt x="848359" y="311150"/>
                  </a:lnTo>
                  <a:close/>
                </a:path>
              </a:pathLst>
            </a:custGeom>
            <a:ln w="3175">
              <a:solidFill>
                <a:srgbClr val="3364A3"/>
              </a:solidFill>
            </a:ln>
          </p:spPr>
          <p:txBody>
            <a:bodyPr wrap="square" lIns="0" tIns="0" rIns="0" bIns="0" rtlCol="0"/>
            <a:lstStyle/>
            <a:p>
              <a:endParaRPr/>
            </a:p>
          </p:txBody>
        </p:sp>
        <p:sp>
          <p:nvSpPr>
            <p:cNvPr id="42" name="object 42"/>
            <p:cNvSpPr/>
            <p:nvPr/>
          </p:nvSpPr>
          <p:spPr>
            <a:xfrm>
              <a:off x="6078220" y="2663190"/>
              <a:ext cx="438150" cy="311150"/>
            </a:xfrm>
            <a:custGeom>
              <a:avLst/>
              <a:gdLst/>
              <a:ahLst/>
              <a:cxnLst/>
              <a:rect l="l" t="t" r="r" b="b"/>
              <a:pathLst>
                <a:path w="438150" h="311150">
                  <a:moveTo>
                    <a:pt x="414019" y="0"/>
                  </a:moveTo>
                  <a:lnTo>
                    <a:pt x="438150" y="24130"/>
                  </a:lnTo>
                </a:path>
                <a:path w="438150" h="311150">
                  <a:moveTo>
                    <a:pt x="361950" y="0"/>
                  </a:moveTo>
                  <a:lnTo>
                    <a:pt x="438150" y="76200"/>
                  </a:lnTo>
                </a:path>
                <a:path w="438150" h="311150">
                  <a:moveTo>
                    <a:pt x="311150" y="0"/>
                  </a:moveTo>
                  <a:lnTo>
                    <a:pt x="438150" y="128270"/>
                  </a:lnTo>
                </a:path>
                <a:path w="438150" h="311150">
                  <a:moveTo>
                    <a:pt x="259079" y="0"/>
                  </a:moveTo>
                  <a:lnTo>
                    <a:pt x="438150" y="180339"/>
                  </a:lnTo>
                </a:path>
                <a:path w="438150" h="311150">
                  <a:moveTo>
                    <a:pt x="207009" y="0"/>
                  </a:moveTo>
                  <a:lnTo>
                    <a:pt x="438150" y="231139"/>
                  </a:lnTo>
                </a:path>
                <a:path w="438150" h="311150">
                  <a:moveTo>
                    <a:pt x="154939" y="0"/>
                  </a:moveTo>
                  <a:lnTo>
                    <a:pt x="438150" y="283210"/>
                  </a:lnTo>
                </a:path>
                <a:path w="438150" h="311150">
                  <a:moveTo>
                    <a:pt x="102869" y="0"/>
                  </a:moveTo>
                  <a:lnTo>
                    <a:pt x="414019" y="311150"/>
                  </a:lnTo>
                </a:path>
                <a:path w="438150" h="311150">
                  <a:moveTo>
                    <a:pt x="52069" y="0"/>
                  </a:moveTo>
                  <a:lnTo>
                    <a:pt x="361950" y="311150"/>
                  </a:lnTo>
                </a:path>
                <a:path w="438150" h="311150">
                  <a:moveTo>
                    <a:pt x="0" y="0"/>
                  </a:moveTo>
                  <a:lnTo>
                    <a:pt x="309879" y="311150"/>
                  </a:lnTo>
                </a:path>
                <a:path w="438150" h="311150">
                  <a:moveTo>
                    <a:pt x="0" y="52070"/>
                  </a:moveTo>
                  <a:lnTo>
                    <a:pt x="259079" y="311150"/>
                  </a:lnTo>
                </a:path>
                <a:path w="438150" h="311150">
                  <a:moveTo>
                    <a:pt x="0" y="104139"/>
                  </a:moveTo>
                  <a:lnTo>
                    <a:pt x="207009" y="311150"/>
                  </a:lnTo>
                </a:path>
                <a:path w="438150" h="311150">
                  <a:moveTo>
                    <a:pt x="0" y="156210"/>
                  </a:moveTo>
                  <a:lnTo>
                    <a:pt x="154939" y="311150"/>
                  </a:lnTo>
                </a:path>
                <a:path w="438150" h="311150">
                  <a:moveTo>
                    <a:pt x="0" y="208280"/>
                  </a:moveTo>
                  <a:lnTo>
                    <a:pt x="102869" y="311150"/>
                  </a:lnTo>
                </a:path>
                <a:path w="438150" h="311150">
                  <a:moveTo>
                    <a:pt x="0" y="259080"/>
                  </a:moveTo>
                  <a:lnTo>
                    <a:pt x="50800" y="311150"/>
                  </a:lnTo>
                </a:path>
              </a:pathLst>
            </a:custGeom>
            <a:ln w="3175">
              <a:solidFill>
                <a:srgbClr val="000000"/>
              </a:solidFill>
            </a:ln>
          </p:spPr>
          <p:txBody>
            <a:bodyPr wrap="square" lIns="0" tIns="0" rIns="0" bIns="0" rtlCol="0"/>
            <a:lstStyle/>
            <a:p>
              <a:endParaRPr/>
            </a:p>
          </p:txBody>
        </p:sp>
        <p:sp>
          <p:nvSpPr>
            <p:cNvPr id="43" name="object 43"/>
            <p:cNvSpPr/>
            <p:nvPr/>
          </p:nvSpPr>
          <p:spPr>
            <a:xfrm>
              <a:off x="6078220" y="2663190"/>
              <a:ext cx="438150" cy="311150"/>
            </a:xfrm>
            <a:custGeom>
              <a:avLst/>
              <a:gdLst/>
              <a:ahLst/>
              <a:cxnLst/>
              <a:rect l="l" t="t" r="r" b="b"/>
              <a:pathLst>
                <a:path w="438150" h="311150">
                  <a:moveTo>
                    <a:pt x="218439" y="311150"/>
                  </a:moveTo>
                  <a:lnTo>
                    <a:pt x="0" y="311150"/>
                  </a:lnTo>
                  <a:lnTo>
                    <a:pt x="0" y="0"/>
                  </a:lnTo>
                  <a:lnTo>
                    <a:pt x="438150" y="0"/>
                  </a:lnTo>
                  <a:lnTo>
                    <a:pt x="438150" y="311150"/>
                  </a:lnTo>
                  <a:lnTo>
                    <a:pt x="218439" y="311150"/>
                  </a:lnTo>
                  <a:close/>
                </a:path>
              </a:pathLst>
            </a:custGeom>
            <a:ln w="3175">
              <a:solidFill>
                <a:srgbClr val="3364A3"/>
              </a:solidFill>
            </a:ln>
          </p:spPr>
          <p:txBody>
            <a:bodyPr wrap="square" lIns="0" tIns="0" rIns="0" bIns="0" rtlCol="0"/>
            <a:lstStyle/>
            <a:p>
              <a:endParaRPr/>
            </a:p>
          </p:txBody>
        </p:sp>
      </p:grpSp>
      <p:sp>
        <p:nvSpPr>
          <p:cNvPr id="50" name="object 50"/>
          <p:cNvSpPr txBox="1"/>
          <p:nvPr/>
        </p:nvSpPr>
        <p:spPr>
          <a:xfrm>
            <a:off x="3086100" y="4756150"/>
            <a:ext cx="190500" cy="299720"/>
          </a:xfrm>
          <a:prstGeom prst="rect">
            <a:avLst/>
          </a:prstGeom>
        </p:spPr>
        <p:txBody>
          <a:bodyPr vert="horz" wrap="square" lIns="0" tIns="12700" rIns="0" bIns="0" rtlCol="0">
            <a:spAutoFit/>
          </a:bodyPr>
          <a:lstStyle/>
          <a:p>
            <a:pPr marL="12700">
              <a:spcBef>
                <a:spcPts val="100"/>
              </a:spcBef>
            </a:pPr>
            <a:r>
              <a:rPr lang="en-US" dirty="0">
                <a:latin typeface="Arial"/>
                <a:cs typeface="Arial"/>
              </a:rPr>
              <a:t>S</a:t>
            </a:r>
            <a:endParaRPr dirty="0">
              <a:latin typeface="Arial"/>
              <a:cs typeface="Arial"/>
            </a:endParaRPr>
          </a:p>
        </p:txBody>
      </p:sp>
      <p:sp>
        <p:nvSpPr>
          <p:cNvPr id="51" name="object 51"/>
          <p:cNvSpPr txBox="1"/>
          <p:nvPr/>
        </p:nvSpPr>
        <p:spPr>
          <a:xfrm>
            <a:off x="3249929" y="4949190"/>
            <a:ext cx="99060" cy="173124"/>
          </a:xfrm>
          <a:prstGeom prst="rect">
            <a:avLst/>
          </a:prstGeom>
        </p:spPr>
        <p:txBody>
          <a:bodyPr vert="horz" wrap="square" lIns="0" tIns="11430" rIns="0" bIns="0" rtlCol="0">
            <a:spAutoFit/>
          </a:bodyPr>
          <a:lstStyle/>
          <a:p>
            <a:pPr marL="12700">
              <a:spcBef>
                <a:spcPts val="90"/>
              </a:spcBef>
            </a:pPr>
            <a:r>
              <a:rPr sz="1050" spc="-10" dirty="0">
                <a:latin typeface="Arial"/>
                <a:cs typeface="Arial"/>
              </a:rPr>
              <a:t>d</a:t>
            </a:r>
            <a:endParaRPr sz="1050">
              <a:latin typeface="Arial"/>
              <a:cs typeface="Arial"/>
            </a:endParaRPr>
          </a:p>
        </p:txBody>
      </p:sp>
      <p:sp>
        <p:nvSpPr>
          <p:cNvPr id="52" name="object 52"/>
          <p:cNvSpPr txBox="1"/>
          <p:nvPr/>
        </p:nvSpPr>
        <p:spPr>
          <a:xfrm>
            <a:off x="3677920" y="5062220"/>
            <a:ext cx="1543050" cy="360868"/>
          </a:xfrm>
          <a:prstGeom prst="rect">
            <a:avLst/>
          </a:prstGeom>
        </p:spPr>
        <p:txBody>
          <a:bodyPr vert="horz" wrap="square" lIns="0" tIns="12700" rIns="0" bIns="0" rtlCol="0">
            <a:spAutoFit/>
          </a:bodyPr>
          <a:lstStyle/>
          <a:p>
            <a:pPr marL="12700">
              <a:lnSpc>
                <a:spcPts val="1830"/>
              </a:lnSpc>
              <a:spcBef>
                <a:spcPts val="100"/>
              </a:spcBef>
            </a:pPr>
            <a:r>
              <a:rPr dirty="0">
                <a:latin typeface="Arial"/>
                <a:cs typeface="Arial"/>
              </a:rPr>
              <a:t>ε</a:t>
            </a:r>
            <a:r>
              <a:rPr spc="70" dirty="0">
                <a:latin typeface="Arial"/>
                <a:cs typeface="Arial"/>
              </a:rPr>
              <a:t> </a:t>
            </a:r>
            <a:r>
              <a:rPr dirty="0">
                <a:latin typeface="Arial"/>
                <a:cs typeface="Arial"/>
              </a:rPr>
              <a:t>(Φ/v)AL</a:t>
            </a:r>
            <a:r>
              <a:rPr spc="65" dirty="0">
                <a:latin typeface="Arial"/>
                <a:cs typeface="Arial"/>
              </a:rPr>
              <a:t> </a:t>
            </a:r>
            <a:r>
              <a:rPr dirty="0">
                <a:latin typeface="Arial"/>
                <a:cs typeface="Arial"/>
              </a:rPr>
              <a:t>σ</a:t>
            </a:r>
            <a:r>
              <a:rPr spc="375" dirty="0">
                <a:latin typeface="Arial"/>
                <a:cs typeface="Arial"/>
              </a:rPr>
              <a:t> </a:t>
            </a:r>
            <a:r>
              <a:rPr spc="-50" dirty="0">
                <a:latin typeface="Arial"/>
                <a:cs typeface="Arial"/>
              </a:rPr>
              <a:t>v</a:t>
            </a:r>
            <a:endParaRPr dirty="0">
              <a:latin typeface="Arial"/>
              <a:cs typeface="Arial"/>
            </a:endParaRPr>
          </a:p>
          <a:p>
            <a:pPr marL="114300">
              <a:lnSpc>
                <a:spcPts val="930"/>
              </a:lnSpc>
              <a:tabLst>
                <a:tab pos="979805" algn="l"/>
                <a:tab pos="1194435" algn="l"/>
              </a:tabLst>
            </a:pPr>
            <a:r>
              <a:rPr lang="en-US" sz="1050" spc="-50" dirty="0">
                <a:latin typeface="Arial"/>
                <a:cs typeface="Arial"/>
              </a:rPr>
              <a:t>d</a:t>
            </a:r>
            <a:r>
              <a:rPr sz="1050" dirty="0">
                <a:latin typeface="Arial"/>
                <a:cs typeface="Arial"/>
              </a:rPr>
              <a:t>	</a:t>
            </a:r>
            <a:r>
              <a:rPr sz="1050" spc="-50" dirty="0">
                <a:latin typeface="Arial"/>
                <a:cs typeface="Arial"/>
              </a:rPr>
              <a:t>n</a:t>
            </a:r>
            <a:r>
              <a:rPr sz="1050" dirty="0">
                <a:latin typeface="Arial"/>
                <a:cs typeface="Arial"/>
              </a:rPr>
              <a:t>	th</a:t>
            </a:r>
            <a:r>
              <a:rPr sz="1050" spc="150" dirty="0">
                <a:latin typeface="Arial"/>
                <a:cs typeface="Arial"/>
              </a:rPr>
              <a:t>  </a:t>
            </a:r>
            <a:r>
              <a:rPr sz="1050" spc="-25" dirty="0">
                <a:latin typeface="Arial"/>
                <a:cs typeface="Arial"/>
              </a:rPr>
              <a:t>th</a:t>
            </a:r>
            <a:endParaRPr sz="1050" dirty="0">
              <a:latin typeface="Arial"/>
              <a:cs typeface="Arial"/>
            </a:endParaRPr>
          </a:p>
        </p:txBody>
      </p:sp>
      <p:sp>
        <p:nvSpPr>
          <p:cNvPr id="53" name="object 53"/>
          <p:cNvSpPr txBox="1"/>
          <p:nvPr/>
        </p:nvSpPr>
        <p:spPr>
          <a:xfrm>
            <a:off x="3846829" y="4705350"/>
            <a:ext cx="1066800" cy="360868"/>
          </a:xfrm>
          <a:prstGeom prst="rect">
            <a:avLst/>
          </a:prstGeom>
        </p:spPr>
        <p:txBody>
          <a:bodyPr vert="horz" wrap="square" lIns="0" tIns="12700" rIns="0" bIns="0" rtlCol="0">
            <a:spAutoFit/>
          </a:bodyPr>
          <a:lstStyle/>
          <a:p>
            <a:pPr marL="12700">
              <a:lnSpc>
                <a:spcPts val="1835"/>
              </a:lnSpc>
              <a:spcBef>
                <a:spcPts val="100"/>
              </a:spcBef>
            </a:pPr>
            <a:r>
              <a:rPr dirty="0">
                <a:latin typeface="Arial"/>
                <a:cs typeface="Arial"/>
              </a:rPr>
              <a:t>ε</a:t>
            </a:r>
            <a:r>
              <a:rPr spc="75" dirty="0">
                <a:latin typeface="Arial"/>
                <a:cs typeface="Arial"/>
              </a:rPr>
              <a:t> </a:t>
            </a:r>
            <a:r>
              <a:rPr spc="-10" dirty="0">
                <a:latin typeface="Arial"/>
                <a:cs typeface="Arial"/>
              </a:rPr>
              <a:t>(Φ/v)AL</a:t>
            </a:r>
            <a:endParaRPr dirty="0">
              <a:latin typeface="Arial"/>
              <a:cs typeface="Arial"/>
            </a:endParaRPr>
          </a:p>
          <a:p>
            <a:pPr marL="114300">
              <a:lnSpc>
                <a:spcPts val="935"/>
              </a:lnSpc>
              <a:tabLst>
                <a:tab pos="979805" algn="l"/>
              </a:tabLst>
            </a:pPr>
            <a:r>
              <a:rPr lang="en-US" sz="1050" spc="-50" dirty="0">
                <a:latin typeface="Arial"/>
                <a:cs typeface="Arial"/>
              </a:rPr>
              <a:t>n</a:t>
            </a:r>
            <a:r>
              <a:rPr sz="1050" dirty="0">
                <a:latin typeface="Arial"/>
                <a:cs typeface="Arial"/>
              </a:rPr>
              <a:t>	</a:t>
            </a:r>
            <a:r>
              <a:rPr sz="1050" spc="-50" dirty="0">
                <a:latin typeface="Arial"/>
                <a:cs typeface="Arial"/>
              </a:rPr>
              <a:t>d</a:t>
            </a:r>
            <a:endParaRPr sz="1050" dirty="0">
              <a:latin typeface="Arial"/>
              <a:cs typeface="Arial"/>
            </a:endParaRPr>
          </a:p>
        </p:txBody>
      </p:sp>
      <p:sp>
        <p:nvSpPr>
          <p:cNvPr id="54" name="object 54"/>
          <p:cNvSpPr/>
          <p:nvPr/>
        </p:nvSpPr>
        <p:spPr>
          <a:xfrm>
            <a:off x="3096260" y="5092700"/>
            <a:ext cx="257810" cy="0"/>
          </a:xfrm>
          <a:custGeom>
            <a:avLst/>
            <a:gdLst/>
            <a:ahLst/>
            <a:cxnLst/>
            <a:rect l="l" t="t" r="r" b="b"/>
            <a:pathLst>
              <a:path w="257810">
                <a:moveTo>
                  <a:pt x="0" y="0"/>
                </a:moveTo>
                <a:lnTo>
                  <a:pt x="257809" y="0"/>
                </a:lnTo>
              </a:path>
            </a:pathLst>
          </a:custGeom>
          <a:ln w="3175">
            <a:solidFill>
              <a:srgbClr val="000000"/>
            </a:solidFill>
          </a:ln>
        </p:spPr>
        <p:txBody>
          <a:bodyPr wrap="square" lIns="0" tIns="0" rIns="0" bIns="0" rtlCol="0"/>
          <a:lstStyle/>
          <a:p>
            <a:endParaRPr/>
          </a:p>
        </p:txBody>
      </p:sp>
      <p:sp>
        <p:nvSpPr>
          <p:cNvPr id="55" name="object 55"/>
          <p:cNvSpPr/>
          <p:nvPr/>
        </p:nvSpPr>
        <p:spPr>
          <a:xfrm>
            <a:off x="3685539" y="5086350"/>
            <a:ext cx="1470660" cy="0"/>
          </a:xfrm>
          <a:custGeom>
            <a:avLst/>
            <a:gdLst/>
            <a:ahLst/>
            <a:cxnLst/>
            <a:rect l="l" t="t" r="r" b="b"/>
            <a:pathLst>
              <a:path w="1470660">
                <a:moveTo>
                  <a:pt x="0" y="0"/>
                </a:moveTo>
                <a:lnTo>
                  <a:pt x="1470660" y="0"/>
                </a:lnTo>
              </a:path>
            </a:pathLst>
          </a:custGeom>
          <a:ln w="3175">
            <a:solidFill>
              <a:srgbClr val="000000"/>
            </a:solidFill>
          </a:ln>
        </p:spPr>
        <p:txBody>
          <a:bodyPr wrap="square" lIns="0" tIns="0" rIns="0" bIns="0" rtlCol="0"/>
          <a:lstStyle/>
          <a:p>
            <a:endParaRPr/>
          </a:p>
        </p:txBody>
      </p:sp>
      <p:sp>
        <p:nvSpPr>
          <p:cNvPr id="56" name="object 56"/>
          <p:cNvSpPr txBox="1"/>
          <p:nvPr/>
        </p:nvSpPr>
        <p:spPr>
          <a:xfrm>
            <a:off x="3432811" y="4923790"/>
            <a:ext cx="159385" cy="299720"/>
          </a:xfrm>
          <a:prstGeom prst="rect">
            <a:avLst/>
          </a:prstGeom>
        </p:spPr>
        <p:txBody>
          <a:bodyPr vert="horz" wrap="square" lIns="0" tIns="12700" rIns="0" bIns="0" rtlCol="0">
            <a:spAutoFit/>
          </a:bodyPr>
          <a:lstStyle/>
          <a:p>
            <a:pPr marL="12700">
              <a:spcBef>
                <a:spcPts val="100"/>
              </a:spcBef>
            </a:pPr>
            <a:r>
              <a:rPr dirty="0">
                <a:latin typeface="Arial"/>
                <a:cs typeface="Arial"/>
              </a:rPr>
              <a:t>=</a:t>
            </a:r>
            <a:endParaRPr>
              <a:latin typeface="Arial"/>
              <a:cs typeface="Arial"/>
            </a:endParaRPr>
          </a:p>
        </p:txBody>
      </p:sp>
      <p:sp>
        <p:nvSpPr>
          <p:cNvPr id="57" name="object 57"/>
          <p:cNvSpPr/>
          <p:nvPr/>
        </p:nvSpPr>
        <p:spPr>
          <a:xfrm>
            <a:off x="5253990" y="5086350"/>
            <a:ext cx="257810" cy="0"/>
          </a:xfrm>
          <a:custGeom>
            <a:avLst/>
            <a:gdLst/>
            <a:ahLst/>
            <a:cxnLst/>
            <a:rect l="l" t="t" r="r" b="b"/>
            <a:pathLst>
              <a:path w="257810">
                <a:moveTo>
                  <a:pt x="0" y="0"/>
                </a:moveTo>
                <a:lnTo>
                  <a:pt x="257810" y="0"/>
                </a:lnTo>
              </a:path>
            </a:pathLst>
          </a:custGeom>
          <a:ln w="3175">
            <a:solidFill>
              <a:srgbClr val="000000"/>
            </a:solidFill>
          </a:ln>
        </p:spPr>
        <p:txBody>
          <a:bodyPr wrap="square" lIns="0" tIns="0" rIns="0" bIns="0" rtlCol="0"/>
          <a:lstStyle/>
          <a:p>
            <a:endParaRPr/>
          </a:p>
        </p:txBody>
      </p:sp>
      <p:sp>
        <p:nvSpPr>
          <p:cNvPr id="58" name="object 58"/>
          <p:cNvSpPr txBox="1"/>
          <p:nvPr/>
        </p:nvSpPr>
        <p:spPr>
          <a:xfrm>
            <a:off x="5325110" y="4757420"/>
            <a:ext cx="153035" cy="299720"/>
          </a:xfrm>
          <a:prstGeom prst="rect">
            <a:avLst/>
          </a:prstGeom>
        </p:spPr>
        <p:txBody>
          <a:bodyPr vert="horz" wrap="square" lIns="0" tIns="12700" rIns="0" bIns="0" rtlCol="0">
            <a:spAutoFit/>
          </a:bodyPr>
          <a:lstStyle/>
          <a:p>
            <a:pPr marL="12700">
              <a:spcBef>
                <a:spcPts val="100"/>
              </a:spcBef>
            </a:pPr>
            <a:r>
              <a:rPr dirty="0">
                <a:latin typeface="Arial"/>
                <a:cs typeface="Arial"/>
              </a:rPr>
              <a:t>1</a:t>
            </a:r>
            <a:endParaRPr>
              <a:latin typeface="Arial"/>
              <a:cs typeface="Arial"/>
            </a:endParaRPr>
          </a:p>
        </p:txBody>
      </p:sp>
      <p:sp>
        <p:nvSpPr>
          <p:cNvPr id="59" name="object 59"/>
          <p:cNvSpPr txBox="1"/>
          <p:nvPr/>
        </p:nvSpPr>
        <p:spPr>
          <a:xfrm>
            <a:off x="5361941" y="5048250"/>
            <a:ext cx="116205" cy="299720"/>
          </a:xfrm>
          <a:prstGeom prst="rect">
            <a:avLst/>
          </a:prstGeom>
        </p:spPr>
        <p:txBody>
          <a:bodyPr vert="horz" wrap="square" lIns="0" tIns="12700" rIns="0" bIns="0" rtlCol="0">
            <a:spAutoFit/>
          </a:bodyPr>
          <a:lstStyle/>
          <a:p>
            <a:pPr marL="12700">
              <a:spcBef>
                <a:spcPts val="100"/>
              </a:spcBef>
            </a:pPr>
            <a:r>
              <a:rPr dirty="0">
                <a:latin typeface="Arial"/>
                <a:cs typeface="Arial"/>
              </a:rPr>
              <a:t>τ</a:t>
            </a:r>
            <a:endParaRPr>
              <a:latin typeface="Arial"/>
              <a:cs typeface="Arial"/>
            </a:endParaRPr>
          </a:p>
        </p:txBody>
      </p:sp>
      <p:sp>
        <p:nvSpPr>
          <p:cNvPr id="60" name="object 60"/>
          <p:cNvSpPr txBox="1"/>
          <p:nvPr/>
        </p:nvSpPr>
        <p:spPr>
          <a:xfrm>
            <a:off x="3086100" y="5068570"/>
            <a:ext cx="190500" cy="299720"/>
          </a:xfrm>
          <a:prstGeom prst="rect">
            <a:avLst/>
          </a:prstGeom>
        </p:spPr>
        <p:txBody>
          <a:bodyPr vert="horz" wrap="square" lIns="0" tIns="12700" rIns="0" bIns="0" rtlCol="0">
            <a:spAutoFit/>
          </a:bodyPr>
          <a:lstStyle/>
          <a:p>
            <a:pPr marL="12700">
              <a:spcBef>
                <a:spcPts val="100"/>
              </a:spcBef>
            </a:pPr>
            <a:r>
              <a:rPr lang="en-US" dirty="0">
                <a:latin typeface="Arial"/>
                <a:cs typeface="Arial"/>
              </a:rPr>
              <a:t>S</a:t>
            </a:r>
            <a:endParaRPr dirty="0">
              <a:latin typeface="Arial"/>
              <a:cs typeface="Arial"/>
            </a:endParaRPr>
          </a:p>
        </p:txBody>
      </p:sp>
      <p:sp>
        <p:nvSpPr>
          <p:cNvPr id="61" name="object 61"/>
          <p:cNvSpPr txBox="1"/>
          <p:nvPr/>
        </p:nvSpPr>
        <p:spPr>
          <a:xfrm>
            <a:off x="3249929" y="5261609"/>
            <a:ext cx="99060" cy="173124"/>
          </a:xfrm>
          <a:prstGeom prst="rect">
            <a:avLst/>
          </a:prstGeom>
        </p:spPr>
        <p:txBody>
          <a:bodyPr vert="horz" wrap="square" lIns="0" tIns="11430" rIns="0" bIns="0" rtlCol="0">
            <a:spAutoFit/>
          </a:bodyPr>
          <a:lstStyle/>
          <a:p>
            <a:pPr marL="12700">
              <a:spcBef>
                <a:spcPts val="90"/>
              </a:spcBef>
            </a:pPr>
            <a:r>
              <a:rPr sz="1050" spc="-10" dirty="0">
                <a:latin typeface="Arial"/>
                <a:cs typeface="Arial"/>
              </a:rPr>
              <a:t>n</a:t>
            </a:r>
            <a:endParaRPr sz="1050">
              <a:latin typeface="Arial"/>
              <a:cs typeface="Arial"/>
            </a:endParaRPr>
          </a:p>
        </p:txBody>
      </p:sp>
      <p:grpSp>
        <p:nvGrpSpPr>
          <p:cNvPr id="67" name="object 67"/>
          <p:cNvGrpSpPr/>
          <p:nvPr/>
        </p:nvGrpSpPr>
        <p:grpSpPr>
          <a:xfrm>
            <a:off x="5721350" y="4975859"/>
            <a:ext cx="993140" cy="280670"/>
            <a:chOff x="4197350" y="4975859"/>
            <a:chExt cx="993140" cy="280670"/>
          </a:xfrm>
        </p:grpSpPr>
        <p:sp>
          <p:nvSpPr>
            <p:cNvPr id="68" name="object 68"/>
            <p:cNvSpPr/>
            <p:nvPr/>
          </p:nvSpPr>
          <p:spPr>
            <a:xfrm>
              <a:off x="4197350" y="4975859"/>
              <a:ext cx="993140" cy="280670"/>
            </a:xfrm>
            <a:custGeom>
              <a:avLst/>
              <a:gdLst/>
              <a:ahLst/>
              <a:cxnLst/>
              <a:rect l="l" t="t" r="r" b="b"/>
              <a:pathLst>
                <a:path w="993139" h="280670">
                  <a:moveTo>
                    <a:pt x="744220" y="0"/>
                  </a:moveTo>
                  <a:lnTo>
                    <a:pt x="744220" y="69850"/>
                  </a:lnTo>
                  <a:lnTo>
                    <a:pt x="0" y="69850"/>
                  </a:lnTo>
                  <a:lnTo>
                    <a:pt x="0" y="210819"/>
                  </a:lnTo>
                  <a:lnTo>
                    <a:pt x="744220" y="210819"/>
                  </a:lnTo>
                  <a:lnTo>
                    <a:pt x="744220" y="280669"/>
                  </a:lnTo>
                  <a:lnTo>
                    <a:pt x="993139" y="140969"/>
                  </a:lnTo>
                  <a:lnTo>
                    <a:pt x="744220" y="0"/>
                  </a:lnTo>
                  <a:close/>
                </a:path>
              </a:pathLst>
            </a:custGeom>
            <a:solidFill>
              <a:srgbClr val="719ECE"/>
            </a:solidFill>
          </p:spPr>
          <p:txBody>
            <a:bodyPr wrap="square" lIns="0" tIns="0" rIns="0" bIns="0" rtlCol="0"/>
            <a:lstStyle/>
            <a:p>
              <a:endParaRPr/>
            </a:p>
          </p:txBody>
        </p:sp>
        <p:sp>
          <p:nvSpPr>
            <p:cNvPr id="69" name="object 69"/>
            <p:cNvSpPr/>
            <p:nvPr/>
          </p:nvSpPr>
          <p:spPr>
            <a:xfrm>
              <a:off x="4197350" y="4975859"/>
              <a:ext cx="993140" cy="280670"/>
            </a:xfrm>
            <a:custGeom>
              <a:avLst/>
              <a:gdLst/>
              <a:ahLst/>
              <a:cxnLst/>
              <a:rect l="l" t="t" r="r" b="b"/>
              <a:pathLst>
                <a:path w="993139" h="280670">
                  <a:moveTo>
                    <a:pt x="0" y="69850"/>
                  </a:moveTo>
                  <a:lnTo>
                    <a:pt x="744220" y="69850"/>
                  </a:lnTo>
                  <a:lnTo>
                    <a:pt x="744220" y="0"/>
                  </a:lnTo>
                  <a:lnTo>
                    <a:pt x="993139" y="140969"/>
                  </a:lnTo>
                  <a:lnTo>
                    <a:pt x="744220" y="280669"/>
                  </a:lnTo>
                  <a:lnTo>
                    <a:pt x="744220" y="210819"/>
                  </a:lnTo>
                  <a:lnTo>
                    <a:pt x="0" y="210819"/>
                  </a:lnTo>
                  <a:lnTo>
                    <a:pt x="0" y="69850"/>
                  </a:lnTo>
                  <a:close/>
                </a:path>
              </a:pathLst>
            </a:custGeom>
            <a:ln w="3175">
              <a:solidFill>
                <a:srgbClr val="3364A3"/>
              </a:solidFill>
            </a:ln>
          </p:spPr>
          <p:txBody>
            <a:bodyPr wrap="square" lIns="0" tIns="0" rIns="0" bIns="0" rtlCol="0"/>
            <a:lstStyle/>
            <a:p>
              <a:endParaRPr/>
            </a:p>
          </p:txBody>
        </p:sp>
      </p:grpSp>
      <p:sp>
        <p:nvSpPr>
          <p:cNvPr id="71" name="object 71"/>
          <p:cNvSpPr/>
          <p:nvPr/>
        </p:nvSpPr>
        <p:spPr>
          <a:xfrm>
            <a:off x="2207259" y="5891529"/>
            <a:ext cx="7910830" cy="857250"/>
          </a:xfrm>
          <a:custGeom>
            <a:avLst/>
            <a:gdLst/>
            <a:ahLst/>
            <a:cxnLst/>
            <a:rect l="l" t="t" r="r" b="b"/>
            <a:pathLst>
              <a:path w="7910830" h="857250">
                <a:moveTo>
                  <a:pt x="7910830" y="0"/>
                </a:moveTo>
                <a:lnTo>
                  <a:pt x="0" y="0"/>
                </a:lnTo>
                <a:lnTo>
                  <a:pt x="0" y="857250"/>
                </a:lnTo>
                <a:lnTo>
                  <a:pt x="3954779" y="857250"/>
                </a:lnTo>
                <a:lnTo>
                  <a:pt x="7910830" y="857250"/>
                </a:lnTo>
                <a:lnTo>
                  <a:pt x="7910830" y="0"/>
                </a:lnTo>
                <a:close/>
              </a:path>
            </a:pathLst>
          </a:custGeom>
          <a:solidFill>
            <a:srgbClr val="FFFF99"/>
          </a:solidFill>
        </p:spPr>
        <p:txBody>
          <a:bodyPr wrap="square" lIns="0" tIns="0" rIns="0" bIns="0" rtlCol="0"/>
          <a:lstStyle/>
          <a:p>
            <a:endParaRPr/>
          </a:p>
        </p:txBody>
      </p:sp>
      <p:sp>
        <p:nvSpPr>
          <p:cNvPr id="72" name="object 72"/>
          <p:cNvSpPr txBox="1"/>
          <p:nvPr/>
        </p:nvSpPr>
        <p:spPr>
          <a:xfrm>
            <a:off x="2284731" y="5901690"/>
            <a:ext cx="7352665" cy="811530"/>
          </a:xfrm>
          <a:prstGeom prst="rect">
            <a:avLst/>
          </a:prstGeom>
        </p:spPr>
        <p:txBody>
          <a:bodyPr vert="horz" wrap="square" lIns="0" tIns="31114" rIns="0" bIns="0" rtlCol="0">
            <a:spAutoFit/>
          </a:bodyPr>
          <a:lstStyle/>
          <a:p>
            <a:pPr marL="12700" marR="5080" algn="just">
              <a:lnSpc>
                <a:spcPct val="93300"/>
              </a:lnSpc>
              <a:spcBef>
                <a:spcPts val="244"/>
              </a:spcBef>
            </a:pPr>
            <a:r>
              <a:rPr dirty="0">
                <a:latin typeface="Arial"/>
                <a:cs typeface="Arial"/>
              </a:rPr>
              <a:t>So...with</a:t>
            </a:r>
            <a:r>
              <a:rPr spc="-50" dirty="0">
                <a:latin typeface="Arial"/>
                <a:cs typeface="Arial"/>
              </a:rPr>
              <a:t> </a:t>
            </a:r>
            <a:r>
              <a:rPr dirty="0">
                <a:latin typeface="Arial"/>
                <a:cs typeface="Arial"/>
              </a:rPr>
              <a:t>knowledge</a:t>
            </a:r>
            <a:r>
              <a:rPr spc="-40" dirty="0">
                <a:latin typeface="Arial"/>
                <a:cs typeface="Arial"/>
              </a:rPr>
              <a:t> </a:t>
            </a:r>
            <a:r>
              <a:rPr dirty="0">
                <a:latin typeface="Arial"/>
                <a:cs typeface="Arial"/>
              </a:rPr>
              <a:t>of</a:t>
            </a:r>
            <a:r>
              <a:rPr spc="-30" dirty="0">
                <a:latin typeface="Arial"/>
                <a:cs typeface="Arial"/>
              </a:rPr>
              <a:t> </a:t>
            </a:r>
            <a:r>
              <a:rPr dirty="0">
                <a:latin typeface="Arial"/>
                <a:cs typeface="Arial"/>
              </a:rPr>
              <a:t>absolute</a:t>
            </a:r>
            <a:r>
              <a:rPr spc="-40" dirty="0">
                <a:latin typeface="Arial"/>
                <a:cs typeface="Arial"/>
              </a:rPr>
              <a:t> </a:t>
            </a:r>
            <a:r>
              <a:rPr dirty="0">
                <a:latin typeface="Arial"/>
                <a:cs typeface="Arial"/>
              </a:rPr>
              <a:t>efficiencies,</a:t>
            </a:r>
            <a:r>
              <a:rPr spc="-30" dirty="0">
                <a:latin typeface="Arial"/>
                <a:cs typeface="Arial"/>
              </a:rPr>
              <a:t> </a:t>
            </a:r>
            <a:r>
              <a:rPr dirty="0">
                <a:latin typeface="Arial"/>
                <a:cs typeface="Arial"/>
              </a:rPr>
              <a:t>the</a:t>
            </a:r>
            <a:r>
              <a:rPr spc="-35" dirty="0">
                <a:latin typeface="Arial"/>
                <a:cs typeface="Arial"/>
              </a:rPr>
              <a:t> </a:t>
            </a:r>
            <a:r>
              <a:rPr dirty="0">
                <a:latin typeface="Arial"/>
                <a:cs typeface="Arial"/>
              </a:rPr>
              <a:t>length</a:t>
            </a:r>
            <a:r>
              <a:rPr spc="-40" dirty="0">
                <a:latin typeface="Arial"/>
                <a:cs typeface="Arial"/>
              </a:rPr>
              <a:t> </a:t>
            </a:r>
            <a:r>
              <a:rPr dirty="0">
                <a:latin typeface="Arial"/>
                <a:cs typeface="Arial"/>
              </a:rPr>
              <a:t>of</a:t>
            </a:r>
            <a:r>
              <a:rPr spc="-30" dirty="0">
                <a:latin typeface="Arial"/>
                <a:cs typeface="Arial"/>
              </a:rPr>
              <a:t> </a:t>
            </a:r>
            <a:r>
              <a:rPr dirty="0">
                <a:latin typeface="Arial"/>
                <a:cs typeface="Arial"/>
              </a:rPr>
              <a:t>the</a:t>
            </a:r>
            <a:r>
              <a:rPr spc="-40" dirty="0">
                <a:latin typeface="Arial"/>
                <a:cs typeface="Arial"/>
              </a:rPr>
              <a:t> </a:t>
            </a:r>
            <a:r>
              <a:rPr dirty="0">
                <a:latin typeface="Arial"/>
                <a:cs typeface="Arial"/>
              </a:rPr>
              <a:t>decay</a:t>
            </a:r>
            <a:r>
              <a:rPr spc="-35" dirty="0">
                <a:latin typeface="Arial"/>
                <a:cs typeface="Arial"/>
              </a:rPr>
              <a:t> </a:t>
            </a:r>
            <a:r>
              <a:rPr spc="-25" dirty="0">
                <a:latin typeface="Arial"/>
                <a:cs typeface="Arial"/>
              </a:rPr>
              <a:t>and </a:t>
            </a:r>
            <a:r>
              <a:rPr dirty="0">
                <a:latin typeface="Arial"/>
                <a:cs typeface="Arial"/>
              </a:rPr>
              <a:t>neutron</a:t>
            </a:r>
            <a:r>
              <a:rPr spc="-45" dirty="0">
                <a:latin typeface="Arial"/>
                <a:cs typeface="Arial"/>
              </a:rPr>
              <a:t> </a:t>
            </a:r>
            <a:r>
              <a:rPr dirty="0">
                <a:latin typeface="Arial"/>
                <a:cs typeface="Arial"/>
              </a:rPr>
              <a:t>detection</a:t>
            </a:r>
            <a:r>
              <a:rPr spc="-35" dirty="0">
                <a:latin typeface="Arial"/>
                <a:cs typeface="Arial"/>
              </a:rPr>
              <a:t> </a:t>
            </a:r>
            <a:r>
              <a:rPr dirty="0">
                <a:latin typeface="Arial"/>
                <a:cs typeface="Arial"/>
              </a:rPr>
              <a:t>regions,</a:t>
            </a:r>
            <a:r>
              <a:rPr spc="-40" dirty="0">
                <a:latin typeface="Arial"/>
                <a:cs typeface="Arial"/>
              </a:rPr>
              <a:t> </a:t>
            </a:r>
            <a:r>
              <a:rPr dirty="0">
                <a:latin typeface="Arial"/>
                <a:cs typeface="Arial"/>
              </a:rPr>
              <a:t>and</a:t>
            </a:r>
            <a:r>
              <a:rPr spc="-40" dirty="0">
                <a:latin typeface="Arial"/>
                <a:cs typeface="Arial"/>
              </a:rPr>
              <a:t> </a:t>
            </a:r>
            <a:r>
              <a:rPr dirty="0">
                <a:latin typeface="Arial"/>
                <a:cs typeface="Arial"/>
              </a:rPr>
              <a:t>the</a:t>
            </a:r>
            <a:r>
              <a:rPr spc="-45" dirty="0">
                <a:latin typeface="Arial"/>
                <a:cs typeface="Arial"/>
              </a:rPr>
              <a:t> </a:t>
            </a:r>
            <a:r>
              <a:rPr dirty="0">
                <a:latin typeface="Arial"/>
                <a:cs typeface="Arial"/>
              </a:rPr>
              <a:t>neutron</a:t>
            </a:r>
            <a:r>
              <a:rPr spc="-40" dirty="0">
                <a:latin typeface="Arial"/>
                <a:cs typeface="Arial"/>
              </a:rPr>
              <a:t> </a:t>
            </a:r>
            <a:r>
              <a:rPr dirty="0">
                <a:latin typeface="Arial"/>
                <a:cs typeface="Arial"/>
              </a:rPr>
              <a:t>absorption</a:t>
            </a:r>
            <a:r>
              <a:rPr spc="-45" dirty="0">
                <a:latin typeface="Arial"/>
                <a:cs typeface="Arial"/>
              </a:rPr>
              <a:t> </a:t>
            </a:r>
            <a:r>
              <a:rPr dirty="0">
                <a:latin typeface="Arial"/>
                <a:cs typeface="Arial"/>
              </a:rPr>
              <a:t>cross-section,</a:t>
            </a:r>
            <a:r>
              <a:rPr spc="-30" dirty="0">
                <a:latin typeface="Arial"/>
                <a:cs typeface="Arial"/>
              </a:rPr>
              <a:t> </a:t>
            </a:r>
            <a:r>
              <a:rPr spc="-25" dirty="0">
                <a:latin typeface="Arial"/>
                <a:cs typeface="Arial"/>
              </a:rPr>
              <a:t>you </a:t>
            </a:r>
            <a:r>
              <a:rPr dirty="0">
                <a:latin typeface="Arial"/>
                <a:cs typeface="Arial"/>
              </a:rPr>
              <a:t>can</a:t>
            </a:r>
            <a:r>
              <a:rPr spc="-40" dirty="0">
                <a:latin typeface="Arial"/>
                <a:cs typeface="Arial"/>
              </a:rPr>
              <a:t> </a:t>
            </a:r>
            <a:r>
              <a:rPr dirty="0">
                <a:latin typeface="Arial"/>
                <a:cs typeface="Arial"/>
              </a:rPr>
              <a:t>determine</a:t>
            </a:r>
            <a:r>
              <a:rPr spc="-30" dirty="0">
                <a:latin typeface="Arial"/>
                <a:cs typeface="Arial"/>
              </a:rPr>
              <a:t> </a:t>
            </a:r>
            <a:r>
              <a:rPr dirty="0">
                <a:latin typeface="Arial"/>
                <a:cs typeface="Arial"/>
              </a:rPr>
              <a:t>the</a:t>
            </a:r>
            <a:r>
              <a:rPr spc="-25" dirty="0">
                <a:latin typeface="Arial"/>
                <a:cs typeface="Arial"/>
              </a:rPr>
              <a:t> </a:t>
            </a:r>
            <a:r>
              <a:rPr dirty="0">
                <a:latin typeface="Arial"/>
                <a:cs typeface="Arial"/>
              </a:rPr>
              <a:t>neutron</a:t>
            </a:r>
            <a:r>
              <a:rPr spc="-30" dirty="0">
                <a:latin typeface="Arial"/>
                <a:cs typeface="Arial"/>
              </a:rPr>
              <a:t> </a:t>
            </a:r>
            <a:r>
              <a:rPr dirty="0">
                <a:latin typeface="Arial"/>
                <a:cs typeface="Arial"/>
              </a:rPr>
              <a:t>beta</a:t>
            </a:r>
            <a:r>
              <a:rPr spc="-30" dirty="0">
                <a:latin typeface="Arial"/>
                <a:cs typeface="Arial"/>
              </a:rPr>
              <a:t> </a:t>
            </a:r>
            <a:r>
              <a:rPr dirty="0">
                <a:latin typeface="Arial"/>
                <a:cs typeface="Arial"/>
              </a:rPr>
              <a:t>decay</a:t>
            </a:r>
            <a:r>
              <a:rPr spc="-25" dirty="0">
                <a:latin typeface="Arial"/>
                <a:cs typeface="Arial"/>
              </a:rPr>
              <a:t> </a:t>
            </a:r>
            <a:r>
              <a:rPr spc="-10" dirty="0">
                <a:latin typeface="Arial"/>
                <a:cs typeface="Arial"/>
              </a:rPr>
              <a:t>lifetime!</a:t>
            </a:r>
            <a:endParaRPr dirty="0">
              <a:latin typeface="Arial"/>
              <a:cs typeface="Arial"/>
            </a:endParaRPr>
          </a:p>
        </p:txBody>
      </p:sp>
      <p:sp>
        <p:nvSpPr>
          <p:cNvPr id="73" name="object 61">
            <a:extLst>
              <a:ext uri="{FF2B5EF4-FFF2-40B4-BE49-F238E27FC236}">
                <a16:creationId xmlns:a16="http://schemas.microsoft.com/office/drawing/2014/main" id="{D2D61563-3586-48D2-BCD1-006C5984D85A}"/>
              </a:ext>
            </a:extLst>
          </p:cNvPr>
          <p:cNvSpPr txBox="1"/>
          <p:nvPr/>
        </p:nvSpPr>
        <p:spPr>
          <a:xfrm>
            <a:off x="6998487" y="4971742"/>
            <a:ext cx="366395" cy="299720"/>
          </a:xfrm>
          <a:prstGeom prst="rect">
            <a:avLst/>
          </a:prstGeom>
        </p:spPr>
        <p:txBody>
          <a:bodyPr vert="horz" wrap="square" lIns="0" tIns="12700" rIns="0" bIns="0" rtlCol="0">
            <a:spAutoFit/>
          </a:bodyPr>
          <a:lstStyle/>
          <a:p>
            <a:pPr>
              <a:spcBef>
                <a:spcPts val="100"/>
              </a:spcBef>
              <a:tabLst>
                <a:tab pos="219075" algn="l"/>
              </a:tabLst>
            </a:pPr>
            <a:r>
              <a:rPr spc="-50" dirty="0">
                <a:latin typeface="Arial"/>
                <a:cs typeface="Arial"/>
              </a:rPr>
              <a:t>τ</a:t>
            </a:r>
            <a:r>
              <a:rPr dirty="0">
                <a:latin typeface="Arial"/>
                <a:cs typeface="Arial"/>
              </a:rPr>
              <a:t>	</a:t>
            </a:r>
            <a:r>
              <a:rPr spc="-50" dirty="0">
                <a:latin typeface="Arial"/>
                <a:cs typeface="Arial"/>
              </a:rPr>
              <a:t>=</a:t>
            </a:r>
            <a:endParaRPr>
              <a:latin typeface="Arial"/>
              <a:cs typeface="Arial"/>
            </a:endParaRPr>
          </a:p>
        </p:txBody>
      </p:sp>
      <p:sp>
        <p:nvSpPr>
          <p:cNvPr id="74" name="object 69">
            <a:extLst>
              <a:ext uri="{FF2B5EF4-FFF2-40B4-BE49-F238E27FC236}">
                <a16:creationId xmlns:a16="http://schemas.microsoft.com/office/drawing/2014/main" id="{B4C78356-0E8A-4975-9624-20C7E5905031}"/>
              </a:ext>
            </a:extLst>
          </p:cNvPr>
          <p:cNvSpPr/>
          <p:nvPr/>
        </p:nvSpPr>
        <p:spPr>
          <a:xfrm>
            <a:off x="6853706" y="4561533"/>
            <a:ext cx="2152650" cy="1107440"/>
          </a:xfrm>
          <a:custGeom>
            <a:avLst/>
            <a:gdLst/>
            <a:ahLst/>
            <a:cxnLst/>
            <a:rect l="l" t="t" r="r" b="b"/>
            <a:pathLst>
              <a:path w="2152650" h="1107439">
                <a:moveTo>
                  <a:pt x="1075689" y="1107439"/>
                </a:moveTo>
                <a:lnTo>
                  <a:pt x="0" y="1107439"/>
                </a:lnTo>
                <a:lnTo>
                  <a:pt x="0" y="0"/>
                </a:lnTo>
                <a:lnTo>
                  <a:pt x="2152650" y="0"/>
                </a:lnTo>
                <a:lnTo>
                  <a:pt x="2152650" y="1107439"/>
                </a:lnTo>
                <a:lnTo>
                  <a:pt x="1075689" y="1107439"/>
                </a:lnTo>
                <a:close/>
              </a:path>
            </a:pathLst>
          </a:custGeom>
          <a:ln w="54630">
            <a:solidFill>
              <a:srgbClr val="FF3333"/>
            </a:solidFill>
          </a:ln>
        </p:spPr>
        <p:txBody>
          <a:bodyPr wrap="square" lIns="0" tIns="0" rIns="0" bIns="0" rtlCol="0"/>
          <a:lstStyle/>
          <a:p>
            <a:endParaRPr/>
          </a:p>
        </p:txBody>
      </p:sp>
      <p:sp>
        <p:nvSpPr>
          <p:cNvPr id="75" name="object 64">
            <a:extLst>
              <a:ext uri="{FF2B5EF4-FFF2-40B4-BE49-F238E27FC236}">
                <a16:creationId xmlns:a16="http://schemas.microsoft.com/office/drawing/2014/main" id="{8AADA84B-BA24-4243-8133-9CC449FF3CAC}"/>
              </a:ext>
            </a:extLst>
          </p:cNvPr>
          <p:cNvSpPr txBox="1"/>
          <p:nvPr/>
        </p:nvSpPr>
        <p:spPr>
          <a:xfrm>
            <a:off x="7675284" y="4705122"/>
            <a:ext cx="1084580" cy="289823"/>
          </a:xfrm>
          <a:prstGeom prst="rect">
            <a:avLst/>
          </a:prstGeom>
        </p:spPr>
        <p:txBody>
          <a:bodyPr vert="horz" wrap="square" lIns="0" tIns="12700" rIns="0" bIns="0" rtlCol="0">
            <a:spAutoFit/>
          </a:bodyPr>
          <a:lstStyle/>
          <a:p>
            <a:pPr>
              <a:spcBef>
                <a:spcPts val="100"/>
              </a:spcBef>
              <a:tabLst>
                <a:tab pos="330835" algn="l"/>
              </a:tabLst>
            </a:pPr>
            <a:r>
              <a:rPr lang="en-US" spc="-50" dirty="0" err="1">
                <a:latin typeface="Arial"/>
                <a:cs typeface="Arial"/>
              </a:rPr>
              <a:t>S</a:t>
            </a:r>
            <a:r>
              <a:rPr lang="en-US" spc="-50" baseline="-25000" dirty="0" err="1">
                <a:latin typeface="Arial"/>
                <a:cs typeface="Arial"/>
              </a:rPr>
              <a:t>n</a:t>
            </a:r>
            <a:r>
              <a:rPr dirty="0" err="1">
                <a:latin typeface="Arial"/>
                <a:cs typeface="Arial"/>
              </a:rPr>
              <a:t>ε</a:t>
            </a:r>
            <a:r>
              <a:rPr lang="en-US" baseline="-25000" dirty="0" err="1">
                <a:latin typeface="Arial"/>
                <a:cs typeface="Arial"/>
              </a:rPr>
              <a:t>d</a:t>
            </a:r>
            <a:r>
              <a:rPr spc="75" dirty="0">
                <a:latin typeface="Arial"/>
                <a:cs typeface="Arial"/>
              </a:rPr>
              <a:t> </a:t>
            </a:r>
            <a:r>
              <a:rPr dirty="0" err="1">
                <a:latin typeface="Arial"/>
                <a:cs typeface="Arial"/>
              </a:rPr>
              <a:t>L</a:t>
            </a:r>
            <a:r>
              <a:rPr lang="en-US" baseline="-25000" dirty="0" err="1">
                <a:latin typeface="Arial"/>
                <a:cs typeface="Arial"/>
              </a:rPr>
              <a:t>d</a:t>
            </a:r>
            <a:r>
              <a:rPr spc="65" dirty="0">
                <a:latin typeface="Arial"/>
                <a:cs typeface="Arial"/>
              </a:rPr>
              <a:t> </a:t>
            </a:r>
            <a:endParaRPr dirty="0">
              <a:latin typeface="Arial"/>
              <a:cs typeface="Arial"/>
            </a:endParaRPr>
          </a:p>
        </p:txBody>
      </p:sp>
      <p:sp>
        <p:nvSpPr>
          <p:cNvPr id="76" name="Rectangle 75">
            <a:extLst>
              <a:ext uri="{FF2B5EF4-FFF2-40B4-BE49-F238E27FC236}">
                <a16:creationId xmlns:a16="http://schemas.microsoft.com/office/drawing/2014/main" id="{326B40CE-D9A0-49B0-9FD0-729D35AF69C7}"/>
              </a:ext>
            </a:extLst>
          </p:cNvPr>
          <p:cNvSpPr/>
          <p:nvPr/>
        </p:nvSpPr>
        <p:spPr>
          <a:xfrm>
            <a:off x="7427238" y="5073132"/>
            <a:ext cx="1313116" cy="369332"/>
          </a:xfrm>
          <a:prstGeom prst="rect">
            <a:avLst/>
          </a:prstGeom>
        </p:spPr>
        <p:txBody>
          <a:bodyPr wrap="none">
            <a:spAutoFit/>
          </a:bodyPr>
          <a:lstStyle/>
          <a:p>
            <a:pPr>
              <a:spcBef>
                <a:spcPts val="100"/>
              </a:spcBef>
              <a:tabLst>
                <a:tab pos="330835" algn="l"/>
              </a:tabLst>
            </a:pPr>
            <a:r>
              <a:rPr lang="el-GR" spc="-50" dirty="0">
                <a:latin typeface="Arial"/>
                <a:cs typeface="Arial"/>
              </a:rPr>
              <a:t>S</a:t>
            </a:r>
            <a:r>
              <a:rPr lang="en-US" spc="-50" baseline="-25000" dirty="0">
                <a:latin typeface="Arial"/>
                <a:cs typeface="Arial"/>
              </a:rPr>
              <a:t>d</a:t>
            </a:r>
            <a:r>
              <a:rPr lang="el-GR" dirty="0">
                <a:latin typeface="Arial"/>
                <a:cs typeface="Arial"/>
              </a:rPr>
              <a:t>ε</a:t>
            </a:r>
            <a:r>
              <a:rPr lang="en-US" baseline="-25000" dirty="0">
                <a:latin typeface="Arial"/>
                <a:cs typeface="Arial"/>
              </a:rPr>
              <a:t>n</a:t>
            </a:r>
            <a:r>
              <a:rPr lang="el-GR" dirty="0">
                <a:latin typeface="Arial"/>
                <a:cs typeface="Arial"/>
              </a:rPr>
              <a:t>L</a:t>
            </a:r>
            <a:r>
              <a:rPr lang="en-US" baseline="-25000" dirty="0">
                <a:latin typeface="Arial"/>
                <a:cs typeface="Arial"/>
              </a:rPr>
              <a:t>n</a:t>
            </a:r>
            <a:r>
              <a:rPr lang="el-GR" dirty="0">
                <a:latin typeface="Arial"/>
                <a:cs typeface="Arial"/>
              </a:rPr>
              <a:t>σ</a:t>
            </a:r>
            <a:r>
              <a:rPr lang="en-US" baseline="-25000" dirty="0" err="1">
                <a:latin typeface="Arial"/>
                <a:cs typeface="Arial"/>
              </a:rPr>
              <a:t>th</a:t>
            </a:r>
            <a:r>
              <a:rPr lang="el-GR" spc="-50" dirty="0">
                <a:latin typeface="Arial"/>
                <a:cs typeface="Arial"/>
              </a:rPr>
              <a:t>v</a:t>
            </a:r>
            <a:r>
              <a:rPr lang="en-US" spc="-50" baseline="-25000" dirty="0" err="1">
                <a:latin typeface="Arial"/>
                <a:cs typeface="Arial"/>
              </a:rPr>
              <a:t>th</a:t>
            </a:r>
            <a:endParaRPr lang="el-GR" dirty="0">
              <a:latin typeface="Arial"/>
              <a:cs typeface="Arial"/>
            </a:endParaRPr>
          </a:p>
        </p:txBody>
      </p:sp>
      <p:cxnSp>
        <p:nvCxnSpPr>
          <p:cNvPr id="77" name="Straight Connector 76">
            <a:extLst>
              <a:ext uri="{FF2B5EF4-FFF2-40B4-BE49-F238E27FC236}">
                <a16:creationId xmlns:a16="http://schemas.microsoft.com/office/drawing/2014/main" id="{326C04AD-2602-4BD1-8BF6-297C9311BE43}"/>
              </a:ext>
            </a:extLst>
          </p:cNvPr>
          <p:cNvCxnSpPr/>
          <p:nvPr/>
        </p:nvCxnSpPr>
        <p:spPr>
          <a:xfrm>
            <a:off x="7569841" y="5092858"/>
            <a:ext cx="972274"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7D0FC7D-6402-67FD-2D37-491FD7DC1B54}"/>
              </a:ext>
            </a:extLst>
          </p:cNvPr>
          <p:cNvSpPr txBox="1"/>
          <p:nvPr/>
        </p:nvSpPr>
        <p:spPr>
          <a:xfrm>
            <a:off x="541176" y="4851918"/>
            <a:ext cx="1932132" cy="369332"/>
          </a:xfrm>
          <a:prstGeom prst="rect">
            <a:avLst/>
          </a:prstGeom>
          <a:noFill/>
        </p:spPr>
        <p:txBody>
          <a:bodyPr wrap="none" rtlCol="0">
            <a:spAutoFit/>
          </a:bodyPr>
          <a:lstStyle/>
          <a:p>
            <a:r>
              <a:rPr lang="en-US" dirty="0"/>
              <a:t>Detected signals, S</a:t>
            </a:r>
          </a:p>
        </p:txBody>
      </p:sp>
    </p:spTree>
    <p:extLst>
      <p:ext uri="{BB962C8B-B14F-4D97-AF65-F5344CB8AC3E}">
        <p14:creationId xmlns:p14="http://schemas.microsoft.com/office/powerpoint/2010/main" val="2895466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84589" y="232441"/>
            <a:ext cx="8829865" cy="997709"/>
          </a:xfrm>
          <a:prstGeom prst="rect">
            <a:avLst/>
          </a:prstGeom>
        </p:spPr>
        <p:txBody>
          <a:bodyPr vert="horz" wrap="square" lIns="0" tIns="12700" rIns="0" bIns="0" rtlCol="0" anchor="ctr">
            <a:spAutoFit/>
          </a:bodyPr>
          <a:lstStyle/>
          <a:p>
            <a:pPr marL="12700" marR="5080" algn="ctr">
              <a:lnSpc>
                <a:spcPct val="100000"/>
              </a:lnSpc>
              <a:spcBef>
                <a:spcPts val="100"/>
              </a:spcBef>
            </a:pPr>
            <a:r>
              <a:rPr sz="3200" dirty="0"/>
              <a:t>The</a:t>
            </a:r>
            <a:r>
              <a:rPr sz="3200" spc="-45" dirty="0"/>
              <a:t> </a:t>
            </a:r>
            <a:r>
              <a:rPr lang="en-US" sz="3200" spc="-45" dirty="0"/>
              <a:t>most precise</a:t>
            </a:r>
            <a:r>
              <a:rPr sz="3200" spc="-45" dirty="0"/>
              <a:t> </a:t>
            </a:r>
            <a:r>
              <a:rPr sz="3200" dirty="0"/>
              <a:t>beam</a:t>
            </a:r>
            <a:r>
              <a:rPr sz="3200" spc="-35" dirty="0"/>
              <a:t> </a:t>
            </a:r>
            <a:r>
              <a:rPr sz="3200" dirty="0"/>
              <a:t>experiment</a:t>
            </a:r>
            <a:r>
              <a:rPr sz="3200" spc="-55" dirty="0"/>
              <a:t> </a:t>
            </a:r>
            <a:r>
              <a:rPr sz="3200" dirty="0"/>
              <a:t>is</a:t>
            </a:r>
            <a:r>
              <a:rPr sz="3200" spc="-35" dirty="0"/>
              <a:t> </a:t>
            </a:r>
            <a:r>
              <a:rPr sz="3200" dirty="0"/>
              <a:t>at</a:t>
            </a:r>
            <a:r>
              <a:rPr sz="3200" spc="-55" dirty="0"/>
              <a:t> </a:t>
            </a:r>
            <a:r>
              <a:rPr sz="3200" dirty="0"/>
              <a:t>the</a:t>
            </a:r>
            <a:r>
              <a:rPr sz="3200" spc="-30" dirty="0"/>
              <a:t> </a:t>
            </a:r>
            <a:br>
              <a:rPr lang="en-US" sz="3200" spc="-30" dirty="0"/>
            </a:br>
            <a:r>
              <a:rPr sz="3200" spc="-10" dirty="0"/>
              <a:t>National </a:t>
            </a:r>
            <a:r>
              <a:rPr sz="3200" dirty="0"/>
              <a:t>Institute</a:t>
            </a:r>
            <a:r>
              <a:rPr sz="3200" spc="-80" dirty="0"/>
              <a:t> </a:t>
            </a:r>
            <a:r>
              <a:rPr sz="3200" dirty="0"/>
              <a:t>of</a:t>
            </a:r>
            <a:r>
              <a:rPr sz="3200" spc="-95" dirty="0"/>
              <a:t> </a:t>
            </a:r>
            <a:r>
              <a:rPr sz="3200" dirty="0"/>
              <a:t>Standards</a:t>
            </a:r>
            <a:r>
              <a:rPr sz="3200" spc="-80" dirty="0"/>
              <a:t> </a:t>
            </a:r>
            <a:r>
              <a:rPr sz="3200" dirty="0"/>
              <a:t>and</a:t>
            </a:r>
            <a:r>
              <a:rPr sz="3200" spc="-85" dirty="0"/>
              <a:t> </a:t>
            </a:r>
            <a:r>
              <a:rPr sz="3200" spc="-20" dirty="0"/>
              <a:t>Technology</a:t>
            </a:r>
            <a:r>
              <a:rPr sz="3200" spc="-80" dirty="0"/>
              <a:t> </a:t>
            </a:r>
            <a:r>
              <a:rPr sz="3200" spc="-10" dirty="0"/>
              <a:t>(NIST)</a:t>
            </a:r>
            <a:endParaRPr sz="3200" dirty="0"/>
          </a:p>
        </p:txBody>
      </p:sp>
      <p:sp>
        <p:nvSpPr>
          <p:cNvPr id="4" name="object 4"/>
          <p:cNvSpPr txBox="1"/>
          <p:nvPr/>
        </p:nvSpPr>
        <p:spPr>
          <a:xfrm>
            <a:off x="1687362" y="4360802"/>
            <a:ext cx="8252704" cy="1964640"/>
          </a:xfrm>
          <a:prstGeom prst="rect">
            <a:avLst/>
          </a:prstGeom>
        </p:spPr>
        <p:txBody>
          <a:bodyPr vert="horz" wrap="square" lIns="0" tIns="12700" rIns="0" bIns="0" rtlCol="0">
            <a:spAutoFit/>
          </a:bodyPr>
          <a:lstStyle/>
          <a:p>
            <a:pPr marL="323850" indent="-285750">
              <a:spcBef>
                <a:spcPts val="100"/>
              </a:spcBef>
              <a:buFont typeface="Arial" panose="020B0604020202020204" pitchFamily="34" charset="0"/>
              <a:buChar char="•"/>
            </a:pPr>
            <a:r>
              <a:rPr lang="en-US" dirty="0">
                <a:latin typeface="Calibri"/>
                <a:cs typeface="Calibri"/>
              </a:rPr>
              <a:t>Cold</a:t>
            </a:r>
            <a:r>
              <a:rPr lang="en-US" spc="-25" dirty="0">
                <a:latin typeface="Calibri"/>
                <a:cs typeface="Calibri"/>
              </a:rPr>
              <a:t> </a:t>
            </a:r>
            <a:r>
              <a:rPr lang="en-US" dirty="0">
                <a:latin typeface="Calibri"/>
                <a:cs typeface="Calibri"/>
              </a:rPr>
              <a:t>neutron</a:t>
            </a:r>
            <a:r>
              <a:rPr lang="en-US" spc="-25" dirty="0">
                <a:latin typeface="Calibri"/>
                <a:cs typeface="Calibri"/>
              </a:rPr>
              <a:t> </a:t>
            </a:r>
            <a:r>
              <a:rPr lang="en-US" dirty="0">
                <a:latin typeface="Calibri"/>
                <a:cs typeface="Calibri"/>
              </a:rPr>
              <a:t>beam,</a:t>
            </a:r>
            <a:r>
              <a:rPr lang="en-US" spc="-30" dirty="0">
                <a:latin typeface="Calibri"/>
                <a:cs typeface="Calibri"/>
              </a:rPr>
              <a:t> </a:t>
            </a:r>
            <a:r>
              <a:rPr lang="en-US" spc="-10" dirty="0">
                <a:latin typeface="Calibri"/>
                <a:cs typeface="Calibri"/>
              </a:rPr>
              <a:t>collimated</a:t>
            </a:r>
            <a:r>
              <a:rPr lang="en-US" spc="-20" dirty="0">
                <a:latin typeface="Calibri"/>
                <a:cs typeface="Calibri"/>
              </a:rPr>
              <a:t> </a:t>
            </a:r>
            <a:r>
              <a:rPr lang="en-US" dirty="0">
                <a:latin typeface="Calibri"/>
                <a:cs typeface="Calibri"/>
              </a:rPr>
              <a:t>to</a:t>
            </a:r>
            <a:r>
              <a:rPr lang="en-US" spc="-25" dirty="0">
                <a:latin typeface="Calibri"/>
                <a:cs typeface="Calibri"/>
              </a:rPr>
              <a:t> </a:t>
            </a:r>
            <a:r>
              <a:rPr lang="en-US" dirty="0">
                <a:latin typeface="Calibri"/>
                <a:cs typeface="Calibri"/>
              </a:rPr>
              <a:t>2</a:t>
            </a:r>
            <a:r>
              <a:rPr lang="en-US" spc="-20" dirty="0">
                <a:latin typeface="Calibri"/>
                <a:cs typeface="Calibri"/>
              </a:rPr>
              <a:t> </a:t>
            </a:r>
            <a:r>
              <a:rPr lang="en-US" spc="-25" dirty="0">
                <a:latin typeface="Calibri"/>
                <a:cs typeface="Calibri"/>
              </a:rPr>
              <a:t>mm</a:t>
            </a:r>
          </a:p>
          <a:p>
            <a:pPr marL="323850" indent="-285750">
              <a:spcBef>
                <a:spcPts val="100"/>
              </a:spcBef>
              <a:buFont typeface="Arial" panose="020B0604020202020204" pitchFamily="34" charset="0"/>
              <a:buChar char="•"/>
            </a:pPr>
            <a:endParaRPr lang="en-US" dirty="0">
              <a:latin typeface="Calibri"/>
              <a:cs typeface="Calibri"/>
            </a:endParaRPr>
          </a:p>
          <a:p>
            <a:pPr marL="323850" marR="55244" indent="-285750">
              <a:buFont typeface="Arial" panose="020B0604020202020204" pitchFamily="34" charset="0"/>
              <a:buChar char="•"/>
            </a:pPr>
            <a:r>
              <a:rPr lang="en-US" dirty="0">
                <a:latin typeface="Calibri"/>
                <a:cs typeface="Calibri"/>
              </a:rPr>
              <a:t>A</a:t>
            </a:r>
            <a:r>
              <a:rPr lang="en-US" spc="-40" dirty="0">
                <a:latin typeface="Calibri"/>
                <a:cs typeface="Calibri"/>
              </a:rPr>
              <a:t> </a:t>
            </a:r>
            <a:r>
              <a:rPr lang="en-US" spc="-10" dirty="0">
                <a:latin typeface="Calibri"/>
                <a:cs typeface="Calibri"/>
              </a:rPr>
              <a:t>quasi-</a:t>
            </a:r>
            <a:r>
              <a:rPr lang="en-US" dirty="0">
                <a:latin typeface="Calibri"/>
                <a:cs typeface="Calibri"/>
              </a:rPr>
              <a:t>penning</a:t>
            </a:r>
            <a:r>
              <a:rPr lang="en-US" spc="-40" dirty="0">
                <a:latin typeface="Calibri"/>
                <a:cs typeface="Calibri"/>
              </a:rPr>
              <a:t> </a:t>
            </a:r>
            <a:r>
              <a:rPr lang="en-US" dirty="0">
                <a:latin typeface="Calibri"/>
                <a:cs typeface="Calibri"/>
              </a:rPr>
              <a:t>trap</a:t>
            </a:r>
            <a:r>
              <a:rPr lang="en-US" spc="-40" dirty="0">
                <a:latin typeface="Calibri"/>
                <a:cs typeface="Calibri"/>
              </a:rPr>
              <a:t> </a:t>
            </a:r>
            <a:r>
              <a:rPr lang="en-US" spc="-10" dirty="0">
                <a:latin typeface="Calibri"/>
                <a:cs typeface="Calibri"/>
              </a:rPr>
              <a:t>electrostatically</a:t>
            </a:r>
            <a:r>
              <a:rPr lang="en-US" spc="-35" dirty="0">
                <a:latin typeface="Calibri"/>
                <a:cs typeface="Calibri"/>
              </a:rPr>
              <a:t> </a:t>
            </a:r>
            <a:r>
              <a:rPr lang="en-US" dirty="0">
                <a:latin typeface="Calibri"/>
                <a:cs typeface="Calibri"/>
              </a:rPr>
              <a:t>traps</a:t>
            </a:r>
            <a:r>
              <a:rPr lang="en-US" spc="-30" dirty="0">
                <a:latin typeface="Calibri"/>
                <a:cs typeface="Calibri"/>
              </a:rPr>
              <a:t> </a:t>
            </a:r>
            <a:r>
              <a:rPr lang="en-US" spc="-10" dirty="0">
                <a:latin typeface="Calibri"/>
                <a:cs typeface="Calibri"/>
              </a:rPr>
              <a:t>beta-</a:t>
            </a:r>
            <a:r>
              <a:rPr lang="en-US" dirty="0">
                <a:latin typeface="Calibri"/>
                <a:cs typeface="Calibri"/>
              </a:rPr>
              <a:t>decay</a:t>
            </a:r>
            <a:r>
              <a:rPr lang="en-US" spc="-45" dirty="0">
                <a:latin typeface="Calibri"/>
                <a:cs typeface="Calibri"/>
              </a:rPr>
              <a:t> </a:t>
            </a:r>
            <a:r>
              <a:rPr lang="en-US" dirty="0">
                <a:latin typeface="Calibri"/>
                <a:cs typeface="Calibri"/>
              </a:rPr>
              <a:t>protons.</a:t>
            </a:r>
            <a:r>
              <a:rPr lang="en-US" spc="-30" dirty="0">
                <a:latin typeface="Calibri"/>
                <a:cs typeface="Calibri"/>
              </a:rPr>
              <a:t> </a:t>
            </a:r>
            <a:r>
              <a:rPr lang="en-US" dirty="0">
                <a:latin typeface="Calibri"/>
                <a:cs typeface="Calibri"/>
              </a:rPr>
              <a:t>When</a:t>
            </a:r>
            <a:r>
              <a:rPr lang="en-US" spc="-40" dirty="0">
                <a:latin typeface="Calibri"/>
                <a:cs typeface="Calibri"/>
              </a:rPr>
              <a:t> </a:t>
            </a:r>
            <a:r>
              <a:rPr lang="en-US" dirty="0">
                <a:latin typeface="Calibri"/>
                <a:cs typeface="Calibri"/>
              </a:rPr>
              <a:t>the</a:t>
            </a:r>
            <a:r>
              <a:rPr lang="en-US" spc="-40" dirty="0">
                <a:latin typeface="Calibri"/>
                <a:cs typeface="Calibri"/>
              </a:rPr>
              <a:t> </a:t>
            </a:r>
            <a:r>
              <a:rPr lang="en-US" spc="-20" dirty="0">
                <a:latin typeface="Calibri"/>
                <a:cs typeface="Calibri"/>
              </a:rPr>
              <a:t>door </a:t>
            </a:r>
            <a:r>
              <a:rPr lang="en-US" dirty="0">
                <a:latin typeface="Calibri"/>
                <a:cs typeface="Calibri"/>
              </a:rPr>
              <a:t>electrodes</a:t>
            </a:r>
            <a:r>
              <a:rPr lang="en-US" spc="-25" dirty="0">
                <a:latin typeface="Calibri"/>
                <a:cs typeface="Calibri"/>
              </a:rPr>
              <a:t> </a:t>
            </a:r>
            <a:r>
              <a:rPr lang="en-US" dirty="0">
                <a:latin typeface="Calibri"/>
                <a:cs typeface="Calibri"/>
              </a:rPr>
              <a:t>are</a:t>
            </a:r>
            <a:r>
              <a:rPr lang="en-US" spc="-30" dirty="0">
                <a:latin typeface="Calibri"/>
                <a:cs typeface="Calibri"/>
              </a:rPr>
              <a:t> </a:t>
            </a:r>
            <a:r>
              <a:rPr lang="en-US" dirty="0">
                <a:latin typeface="Calibri"/>
                <a:cs typeface="Calibri"/>
              </a:rPr>
              <a:t>set</a:t>
            </a:r>
            <a:r>
              <a:rPr lang="en-US" spc="-30" dirty="0">
                <a:latin typeface="Calibri"/>
                <a:cs typeface="Calibri"/>
              </a:rPr>
              <a:t> </a:t>
            </a:r>
            <a:r>
              <a:rPr lang="en-US" dirty="0">
                <a:latin typeface="Calibri"/>
                <a:cs typeface="Calibri"/>
              </a:rPr>
              <a:t>to</a:t>
            </a:r>
            <a:r>
              <a:rPr lang="en-US" spc="-25" dirty="0">
                <a:latin typeface="Calibri"/>
                <a:cs typeface="Calibri"/>
              </a:rPr>
              <a:t> </a:t>
            </a:r>
            <a:r>
              <a:rPr lang="en-US" dirty="0">
                <a:latin typeface="Calibri"/>
                <a:cs typeface="Calibri"/>
              </a:rPr>
              <a:t>ground,</a:t>
            </a:r>
            <a:r>
              <a:rPr lang="en-US" spc="-40" dirty="0">
                <a:latin typeface="Calibri"/>
                <a:cs typeface="Calibri"/>
              </a:rPr>
              <a:t> </a:t>
            </a:r>
            <a:r>
              <a:rPr lang="en-US" dirty="0">
                <a:latin typeface="Calibri"/>
                <a:cs typeface="Calibri"/>
              </a:rPr>
              <a:t>the</a:t>
            </a:r>
            <a:r>
              <a:rPr lang="en-US" spc="-25" dirty="0">
                <a:latin typeface="Calibri"/>
                <a:cs typeface="Calibri"/>
              </a:rPr>
              <a:t> </a:t>
            </a:r>
            <a:r>
              <a:rPr lang="en-US" dirty="0">
                <a:latin typeface="Calibri"/>
                <a:cs typeface="Calibri"/>
              </a:rPr>
              <a:t>protons</a:t>
            </a:r>
            <a:r>
              <a:rPr lang="en-US" spc="-25" dirty="0">
                <a:latin typeface="Calibri"/>
                <a:cs typeface="Calibri"/>
              </a:rPr>
              <a:t> </a:t>
            </a:r>
            <a:r>
              <a:rPr lang="en-US" dirty="0">
                <a:latin typeface="Calibri"/>
                <a:cs typeface="Calibri"/>
              </a:rPr>
              <a:t>are</a:t>
            </a:r>
            <a:r>
              <a:rPr lang="en-US" spc="-25" dirty="0">
                <a:latin typeface="Calibri"/>
                <a:cs typeface="Calibri"/>
              </a:rPr>
              <a:t> </a:t>
            </a:r>
            <a:r>
              <a:rPr lang="en-US" dirty="0">
                <a:latin typeface="Calibri"/>
                <a:cs typeface="Calibri"/>
              </a:rPr>
              <a:t>guided</a:t>
            </a:r>
            <a:r>
              <a:rPr lang="en-US" spc="-35" dirty="0">
                <a:latin typeface="Calibri"/>
                <a:cs typeface="Calibri"/>
              </a:rPr>
              <a:t> </a:t>
            </a:r>
            <a:r>
              <a:rPr lang="en-US" dirty="0">
                <a:latin typeface="Calibri"/>
                <a:cs typeface="Calibri"/>
              </a:rPr>
              <a:t>by</a:t>
            </a:r>
            <a:r>
              <a:rPr lang="en-US" spc="-30" dirty="0">
                <a:latin typeface="Calibri"/>
                <a:cs typeface="Calibri"/>
              </a:rPr>
              <a:t> </a:t>
            </a:r>
            <a:r>
              <a:rPr lang="en-US" dirty="0">
                <a:latin typeface="Calibri"/>
                <a:cs typeface="Calibri"/>
              </a:rPr>
              <a:t>a</a:t>
            </a:r>
            <a:r>
              <a:rPr lang="en-US" spc="-25" dirty="0">
                <a:latin typeface="Calibri"/>
                <a:cs typeface="Calibri"/>
              </a:rPr>
              <a:t> </a:t>
            </a:r>
            <a:r>
              <a:rPr lang="en-US" dirty="0">
                <a:latin typeface="Calibri"/>
                <a:cs typeface="Calibri"/>
              </a:rPr>
              <a:t>B</a:t>
            </a:r>
            <a:r>
              <a:rPr lang="en-US" spc="-25" dirty="0">
                <a:latin typeface="Calibri"/>
                <a:cs typeface="Calibri"/>
              </a:rPr>
              <a:t> </a:t>
            </a:r>
            <a:r>
              <a:rPr lang="en-US" dirty="0">
                <a:latin typeface="Calibri"/>
                <a:cs typeface="Calibri"/>
              </a:rPr>
              <a:t>field</a:t>
            </a:r>
            <a:r>
              <a:rPr lang="en-US" spc="-35" dirty="0">
                <a:latin typeface="Calibri"/>
                <a:cs typeface="Calibri"/>
              </a:rPr>
              <a:t> </a:t>
            </a:r>
            <a:r>
              <a:rPr lang="en-US" dirty="0">
                <a:latin typeface="Calibri"/>
                <a:cs typeface="Calibri"/>
              </a:rPr>
              <a:t>to</a:t>
            </a:r>
            <a:r>
              <a:rPr lang="en-US" spc="-35" dirty="0">
                <a:latin typeface="Calibri"/>
                <a:cs typeface="Calibri"/>
              </a:rPr>
              <a:t> </a:t>
            </a:r>
            <a:r>
              <a:rPr lang="en-US" dirty="0">
                <a:latin typeface="Calibri"/>
                <a:cs typeface="Calibri"/>
              </a:rPr>
              <a:t>an</a:t>
            </a:r>
            <a:r>
              <a:rPr lang="en-US" spc="-30" dirty="0">
                <a:latin typeface="Calibri"/>
                <a:cs typeface="Calibri"/>
              </a:rPr>
              <a:t> </a:t>
            </a:r>
            <a:r>
              <a:rPr lang="en-US" spc="-10" dirty="0">
                <a:latin typeface="Calibri"/>
                <a:cs typeface="Calibri"/>
              </a:rPr>
              <a:t>external </a:t>
            </a:r>
            <a:r>
              <a:rPr lang="en-US" dirty="0">
                <a:latin typeface="Calibri"/>
                <a:cs typeface="Calibri"/>
              </a:rPr>
              <a:t>detector</a:t>
            </a:r>
            <a:r>
              <a:rPr lang="en-US" spc="-60" dirty="0">
                <a:latin typeface="Calibri"/>
                <a:cs typeface="Calibri"/>
              </a:rPr>
              <a:t> </a:t>
            </a:r>
            <a:r>
              <a:rPr lang="en-US" dirty="0">
                <a:latin typeface="Calibri"/>
                <a:cs typeface="Calibri"/>
              </a:rPr>
              <a:t>(surface</a:t>
            </a:r>
            <a:r>
              <a:rPr lang="en-US" spc="-45" dirty="0">
                <a:latin typeface="Calibri"/>
                <a:cs typeface="Calibri"/>
              </a:rPr>
              <a:t> </a:t>
            </a:r>
            <a:r>
              <a:rPr lang="en-US" dirty="0">
                <a:latin typeface="Calibri"/>
                <a:cs typeface="Calibri"/>
              </a:rPr>
              <a:t>barrier</a:t>
            </a:r>
            <a:r>
              <a:rPr lang="en-US" spc="-50" dirty="0">
                <a:latin typeface="Calibri"/>
                <a:cs typeface="Calibri"/>
              </a:rPr>
              <a:t> </a:t>
            </a:r>
            <a:r>
              <a:rPr lang="en-US" dirty="0">
                <a:latin typeface="Calibri"/>
                <a:cs typeface="Calibri"/>
              </a:rPr>
              <a:t>Si</a:t>
            </a:r>
            <a:r>
              <a:rPr lang="en-US" spc="-50" dirty="0">
                <a:latin typeface="Calibri"/>
                <a:cs typeface="Calibri"/>
              </a:rPr>
              <a:t> </a:t>
            </a:r>
            <a:r>
              <a:rPr lang="en-US" spc="-10" dirty="0">
                <a:latin typeface="Calibri"/>
                <a:cs typeface="Calibri"/>
              </a:rPr>
              <a:t>detector).</a:t>
            </a:r>
          </a:p>
          <a:p>
            <a:pPr marL="38100" marR="55244"/>
            <a:r>
              <a:rPr lang="en-US" spc="-10" dirty="0">
                <a:latin typeface="Calibri"/>
                <a:cs typeface="Calibri"/>
              </a:rPr>
              <a:t> </a:t>
            </a:r>
          </a:p>
          <a:p>
            <a:pPr marL="323850" indent="-285750">
              <a:buFont typeface="Arial" panose="020B0604020202020204" pitchFamily="34" charset="0"/>
              <a:buChar char="•"/>
            </a:pPr>
            <a:r>
              <a:rPr lang="en-US" dirty="0">
                <a:latin typeface="Calibri"/>
                <a:cs typeface="Calibri"/>
              </a:rPr>
              <a:t>Neutron</a:t>
            </a:r>
            <a:r>
              <a:rPr lang="en-US" spc="-45" dirty="0">
                <a:latin typeface="Calibri"/>
                <a:cs typeface="Calibri"/>
              </a:rPr>
              <a:t> </a:t>
            </a:r>
            <a:r>
              <a:rPr lang="en-US" dirty="0">
                <a:latin typeface="Calibri"/>
                <a:cs typeface="Calibri"/>
              </a:rPr>
              <a:t>monitor</a:t>
            </a:r>
            <a:r>
              <a:rPr lang="en-US" spc="-45" dirty="0">
                <a:latin typeface="Calibri"/>
                <a:cs typeface="Calibri"/>
              </a:rPr>
              <a:t> </a:t>
            </a:r>
            <a:r>
              <a:rPr lang="en-US" dirty="0">
                <a:latin typeface="Calibri"/>
                <a:cs typeface="Calibri"/>
              </a:rPr>
              <a:t>measures</a:t>
            </a:r>
            <a:r>
              <a:rPr lang="en-US" spc="-30" dirty="0">
                <a:latin typeface="Calibri"/>
                <a:cs typeface="Calibri"/>
              </a:rPr>
              <a:t> </a:t>
            </a:r>
            <a:r>
              <a:rPr lang="en-US" dirty="0">
                <a:latin typeface="Calibri"/>
                <a:cs typeface="Calibri"/>
              </a:rPr>
              <a:t>the</a:t>
            </a:r>
            <a:r>
              <a:rPr lang="en-US" spc="-35" dirty="0">
                <a:latin typeface="Calibri"/>
                <a:cs typeface="Calibri"/>
              </a:rPr>
              <a:t> </a:t>
            </a:r>
            <a:r>
              <a:rPr lang="en-US" dirty="0">
                <a:latin typeface="Calibri"/>
                <a:cs typeface="Calibri"/>
              </a:rPr>
              <a:t>incident</a:t>
            </a:r>
            <a:r>
              <a:rPr lang="en-US" spc="-45" dirty="0">
                <a:latin typeface="Calibri"/>
                <a:cs typeface="Calibri"/>
              </a:rPr>
              <a:t> </a:t>
            </a:r>
            <a:r>
              <a:rPr lang="en-US" dirty="0">
                <a:latin typeface="Calibri"/>
                <a:cs typeface="Calibri"/>
              </a:rPr>
              <a:t>neutron</a:t>
            </a:r>
            <a:r>
              <a:rPr lang="en-US" spc="-35" dirty="0">
                <a:latin typeface="Calibri"/>
                <a:cs typeface="Calibri"/>
              </a:rPr>
              <a:t> </a:t>
            </a:r>
            <a:r>
              <a:rPr lang="en-US" dirty="0">
                <a:latin typeface="Calibri"/>
                <a:cs typeface="Calibri"/>
              </a:rPr>
              <a:t>flux</a:t>
            </a:r>
            <a:r>
              <a:rPr lang="en-US" spc="-35" dirty="0">
                <a:latin typeface="Calibri"/>
                <a:cs typeface="Calibri"/>
              </a:rPr>
              <a:t> </a:t>
            </a:r>
            <a:r>
              <a:rPr lang="en-US" dirty="0">
                <a:latin typeface="Calibri"/>
                <a:cs typeface="Calibri"/>
              </a:rPr>
              <a:t>by</a:t>
            </a:r>
            <a:r>
              <a:rPr lang="en-US" spc="-30" dirty="0">
                <a:latin typeface="Calibri"/>
                <a:cs typeface="Calibri"/>
              </a:rPr>
              <a:t> </a:t>
            </a:r>
            <a:r>
              <a:rPr lang="en-US" dirty="0">
                <a:latin typeface="Calibri"/>
                <a:cs typeface="Calibri"/>
              </a:rPr>
              <a:t>counting</a:t>
            </a:r>
            <a:r>
              <a:rPr lang="en-US" spc="-35" dirty="0">
                <a:latin typeface="Calibri"/>
                <a:cs typeface="Calibri"/>
              </a:rPr>
              <a:t> </a:t>
            </a:r>
            <a:r>
              <a:rPr lang="en-US" dirty="0">
                <a:latin typeface="Calibri"/>
                <a:cs typeface="Calibri"/>
              </a:rPr>
              <a:t>n+</a:t>
            </a:r>
            <a:r>
              <a:rPr lang="en-US" sz="1575" baseline="29100" dirty="0">
                <a:latin typeface="Calibri"/>
                <a:cs typeface="Calibri"/>
              </a:rPr>
              <a:t>6</a:t>
            </a:r>
            <a:r>
              <a:rPr lang="en-US" dirty="0">
                <a:latin typeface="Calibri"/>
                <a:cs typeface="Calibri"/>
              </a:rPr>
              <a:t>Li</a:t>
            </a:r>
            <a:r>
              <a:rPr lang="el-GR" dirty="0">
                <a:latin typeface="Arial"/>
                <a:cs typeface="Arial"/>
              </a:rPr>
              <a:t>→</a:t>
            </a:r>
            <a:r>
              <a:rPr lang="el-GR" spc="-125" dirty="0">
                <a:latin typeface="Arial"/>
                <a:cs typeface="Arial"/>
              </a:rPr>
              <a:t> </a:t>
            </a:r>
            <a:r>
              <a:rPr lang="en-US" spc="-125" baseline="30000" dirty="0">
                <a:latin typeface="Arial"/>
                <a:cs typeface="Arial"/>
              </a:rPr>
              <a:t>3</a:t>
            </a:r>
            <a:r>
              <a:rPr lang="en-US" sz="1600" spc="-125" dirty="0">
                <a:latin typeface="Arial"/>
                <a:cs typeface="Arial"/>
              </a:rPr>
              <a:t>He </a:t>
            </a:r>
            <a:r>
              <a:rPr lang="ar-AE" spc="-65" dirty="0">
                <a:latin typeface="Calibri"/>
                <a:cs typeface="Calibri"/>
              </a:rPr>
              <a:t>+</a:t>
            </a:r>
            <a:endParaRPr dirty="0">
              <a:latin typeface="Calibri"/>
              <a:cs typeface="Calibri"/>
            </a:endParaRPr>
          </a:p>
        </p:txBody>
      </p:sp>
      <p:pic>
        <p:nvPicPr>
          <p:cNvPr id="5" name="object 5"/>
          <p:cNvPicPr/>
          <p:nvPr/>
        </p:nvPicPr>
        <p:blipFill>
          <a:blip r:embed="rId2" cstate="print"/>
          <a:stretch>
            <a:fillRect/>
          </a:stretch>
        </p:blipFill>
        <p:spPr>
          <a:xfrm>
            <a:off x="2193290" y="1292860"/>
            <a:ext cx="7705090" cy="2835910"/>
          </a:xfrm>
          <a:prstGeom prst="rect">
            <a:avLst/>
          </a:prstGeom>
        </p:spPr>
      </p:pic>
      <p:sp>
        <p:nvSpPr>
          <p:cNvPr id="7" name="object 7"/>
          <p:cNvSpPr txBox="1"/>
          <p:nvPr/>
        </p:nvSpPr>
        <p:spPr>
          <a:xfrm>
            <a:off x="10468609" y="6609080"/>
            <a:ext cx="180340" cy="156068"/>
          </a:xfrm>
          <a:prstGeom prst="rect">
            <a:avLst/>
          </a:prstGeom>
        </p:spPr>
        <p:txBody>
          <a:bodyPr vert="horz" wrap="square" lIns="0" tIns="0" rIns="0" bIns="0" rtlCol="0">
            <a:spAutoFit/>
          </a:bodyPr>
          <a:lstStyle/>
          <a:p>
            <a:pPr marL="12700">
              <a:lnSpc>
                <a:spcPts val="1240"/>
              </a:lnSpc>
            </a:pPr>
            <a:r>
              <a:rPr sz="1200" spc="-25" dirty="0">
                <a:solidFill>
                  <a:srgbClr val="8A8A8A"/>
                </a:solidFill>
                <a:latin typeface="Calibri"/>
                <a:cs typeface="Calibri"/>
              </a:rPr>
              <a:t>39</a:t>
            </a:r>
            <a:endParaRPr sz="1200">
              <a:latin typeface="Calibri"/>
              <a:cs typeface="Calibri"/>
            </a:endParaRPr>
          </a:p>
        </p:txBody>
      </p:sp>
      <p:sp>
        <p:nvSpPr>
          <p:cNvPr id="3" name="TextBox 2">
            <a:extLst>
              <a:ext uri="{FF2B5EF4-FFF2-40B4-BE49-F238E27FC236}">
                <a16:creationId xmlns:a16="http://schemas.microsoft.com/office/drawing/2014/main" id="{0C1D6460-2041-4C18-97BA-F790FF174480}"/>
              </a:ext>
            </a:extLst>
          </p:cNvPr>
          <p:cNvSpPr txBox="1"/>
          <p:nvPr/>
        </p:nvSpPr>
        <p:spPr>
          <a:xfrm>
            <a:off x="9154758" y="6002767"/>
            <a:ext cx="316112" cy="369332"/>
          </a:xfrm>
          <a:prstGeom prst="rect">
            <a:avLst/>
          </a:prstGeom>
          <a:noFill/>
        </p:spPr>
        <p:txBody>
          <a:bodyPr wrap="none" rtlCol="0">
            <a:spAutoFit/>
          </a:bodyPr>
          <a:lstStyle/>
          <a:p>
            <a:r>
              <a:rPr lang="el-GR" dirty="0"/>
              <a:t>α</a:t>
            </a:r>
            <a:endParaRPr lang="en-US" dirty="0"/>
          </a:p>
        </p:txBody>
      </p:sp>
    </p:spTree>
    <p:extLst>
      <p:ext uri="{BB962C8B-B14F-4D97-AF65-F5344CB8AC3E}">
        <p14:creationId xmlns:p14="http://schemas.microsoft.com/office/powerpoint/2010/main" val="3900792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84589" y="232441"/>
            <a:ext cx="8829865" cy="997709"/>
          </a:xfrm>
          <a:prstGeom prst="rect">
            <a:avLst/>
          </a:prstGeom>
        </p:spPr>
        <p:txBody>
          <a:bodyPr vert="horz" wrap="square" lIns="0" tIns="12700" rIns="0" bIns="0" rtlCol="0" anchor="ctr">
            <a:spAutoFit/>
          </a:bodyPr>
          <a:lstStyle/>
          <a:p>
            <a:pPr marL="12700" marR="5080" algn="ctr">
              <a:lnSpc>
                <a:spcPct val="100000"/>
              </a:lnSpc>
              <a:spcBef>
                <a:spcPts val="100"/>
              </a:spcBef>
            </a:pPr>
            <a:r>
              <a:rPr sz="3200" dirty="0"/>
              <a:t>The</a:t>
            </a:r>
            <a:r>
              <a:rPr sz="3200" spc="-45" dirty="0"/>
              <a:t> </a:t>
            </a:r>
            <a:r>
              <a:rPr lang="en-US" sz="3200" spc="-45" dirty="0"/>
              <a:t>most precise</a:t>
            </a:r>
            <a:r>
              <a:rPr sz="3200" spc="-45" dirty="0"/>
              <a:t> </a:t>
            </a:r>
            <a:r>
              <a:rPr sz="3200" dirty="0"/>
              <a:t>beam</a:t>
            </a:r>
            <a:r>
              <a:rPr sz="3200" spc="-35" dirty="0"/>
              <a:t> </a:t>
            </a:r>
            <a:r>
              <a:rPr sz="3200" dirty="0"/>
              <a:t>experiment</a:t>
            </a:r>
            <a:r>
              <a:rPr sz="3200" spc="-55" dirty="0"/>
              <a:t> </a:t>
            </a:r>
            <a:r>
              <a:rPr sz="3200" dirty="0"/>
              <a:t>is</a:t>
            </a:r>
            <a:r>
              <a:rPr sz="3200" spc="-35" dirty="0"/>
              <a:t> </a:t>
            </a:r>
            <a:r>
              <a:rPr sz="3200" dirty="0"/>
              <a:t>at</a:t>
            </a:r>
            <a:r>
              <a:rPr sz="3200" spc="-55" dirty="0"/>
              <a:t> </a:t>
            </a:r>
            <a:r>
              <a:rPr sz="3200" dirty="0"/>
              <a:t>the</a:t>
            </a:r>
            <a:r>
              <a:rPr sz="3200" spc="-30" dirty="0"/>
              <a:t> </a:t>
            </a:r>
            <a:br>
              <a:rPr lang="en-US" sz="3200" spc="-30" dirty="0"/>
            </a:br>
            <a:r>
              <a:rPr sz="3200" spc="-10" dirty="0"/>
              <a:t>National </a:t>
            </a:r>
            <a:r>
              <a:rPr sz="3200" dirty="0"/>
              <a:t>Institute</a:t>
            </a:r>
            <a:r>
              <a:rPr sz="3200" spc="-80" dirty="0"/>
              <a:t> </a:t>
            </a:r>
            <a:r>
              <a:rPr sz="3200" dirty="0"/>
              <a:t>of</a:t>
            </a:r>
            <a:r>
              <a:rPr sz="3200" spc="-95" dirty="0"/>
              <a:t> </a:t>
            </a:r>
            <a:r>
              <a:rPr sz="3200" dirty="0"/>
              <a:t>Standards</a:t>
            </a:r>
            <a:r>
              <a:rPr sz="3200" spc="-80" dirty="0"/>
              <a:t> </a:t>
            </a:r>
            <a:r>
              <a:rPr sz="3200" dirty="0"/>
              <a:t>and</a:t>
            </a:r>
            <a:r>
              <a:rPr sz="3200" spc="-85" dirty="0"/>
              <a:t> </a:t>
            </a:r>
            <a:r>
              <a:rPr sz="3200" spc="-20" dirty="0"/>
              <a:t>Technology</a:t>
            </a:r>
            <a:r>
              <a:rPr sz="3200" spc="-80" dirty="0"/>
              <a:t> </a:t>
            </a:r>
            <a:r>
              <a:rPr sz="3200" spc="-10" dirty="0"/>
              <a:t>(NIST)</a:t>
            </a:r>
            <a:endParaRPr sz="3200" dirty="0"/>
          </a:p>
        </p:txBody>
      </p:sp>
      <p:sp>
        <p:nvSpPr>
          <p:cNvPr id="4" name="object 4"/>
          <p:cNvSpPr txBox="1"/>
          <p:nvPr/>
        </p:nvSpPr>
        <p:spPr>
          <a:xfrm>
            <a:off x="1687362" y="4360802"/>
            <a:ext cx="8252704" cy="1964640"/>
          </a:xfrm>
          <a:prstGeom prst="rect">
            <a:avLst/>
          </a:prstGeom>
        </p:spPr>
        <p:txBody>
          <a:bodyPr vert="horz" wrap="square" lIns="0" tIns="12700" rIns="0" bIns="0" rtlCol="0">
            <a:spAutoFit/>
          </a:bodyPr>
          <a:lstStyle/>
          <a:p>
            <a:pPr marL="323850" indent="-285750">
              <a:spcBef>
                <a:spcPts val="100"/>
              </a:spcBef>
              <a:buFont typeface="Arial" panose="020B0604020202020204" pitchFamily="34" charset="0"/>
              <a:buChar char="•"/>
            </a:pPr>
            <a:r>
              <a:rPr lang="en-US" dirty="0">
                <a:latin typeface="Calibri"/>
                <a:cs typeface="Calibri"/>
              </a:rPr>
              <a:t>Cold</a:t>
            </a:r>
            <a:r>
              <a:rPr lang="en-US" spc="-25" dirty="0">
                <a:latin typeface="Calibri"/>
                <a:cs typeface="Calibri"/>
              </a:rPr>
              <a:t> </a:t>
            </a:r>
            <a:r>
              <a:rPr lang="en-US" dirty="0">
                <a:latin typeface="Calibri"/>
                <a:cs typeface="Calibri"/>
              </a:rPr>
              <a:t>neutron</a:t>
            </a:r>
            <a:r>
              <a:rPr lang="en-US" spc="-25" dirty="0">
                <a:latin typeface="Calibri"/>
                <a:cs typeface="Calibri"/>
              </a:rPr>
              <a:t> </a:t>
            </a:r>
            <a:r>
              <a:rPr lang="en-US" dirty="0">
                <a:latin typeface="Calibri"/>
                <a:cs typeface="Calibri"/>
              </a:rPr>
              <a:t>beam,</a:t>
            </a:r>
            <a:r>
              <a:rPr lang="en-US" spc="-30" dirty="0">
                <a:latin typeface="Calibri"/>
                <a:cs typeface="Calibri"/>
              </a:rPr>
              <a:t> </a:t>
            </a:r>
            <a:r>
              <a:rPr lang="en-US" spc="-10" dirty="0">
                <a:latin typeface="Calibri"/>
                <a:cs typeface="Calibri"/>
              </a:rPr>
              <a:t>collimated</a:t>
            </a:r>
            <a:r>
              <a:rPr lang="en-US" spc="-20" dirty="0">
                <a:latin typeface="Calibri"/>
                <a:cs typeface="Calibri"/>
              </a:rPr>
              <a:t> </a:t>
            </a:r>
            <a:r>
              <a:rPr lang="en-US" dirty="0">
                <a:latin typeface="Calibri"/>
                <a:cs typeface="Calibri"/>
              </a:rPr>
              <a:t>to</a:t>
            </a:r>
            <a:r>
              <a:rPr lang="en-US" spc="-25" dirty="0">
                <a:latin typeface="Calibri"/>
                <a:cs typeface="Calibri"/>
              </a:rPr>
              <a:t> </a:t>
            </a:r>
            <a:r>
              <a:rPr lang="en-US" dirty="0">
                <a:latin typeface="Calibri"/>
                <a:cs typeface="Calibri"/>
              </a:rPr>
              <a:t>2</a:t>
            </a:r>
            <a:r>
              <a:rPr lang="en-US" spc="-20" dirty="0">
                <a:latin typeface="Calibri"/>
                <a:cs typeface="Calibri"/>
              </a:rPr>
              <a:t> </a:t>
            </a:r>
            <a:r>
              <a:rPr lang="en-US" spc="-25" dirty="0">
                <a:latin typeface="Calibri"/>
                <a:cs typeface="Calibri"/>
              </a:rPr>
              <a:t>mm</a:t>
            </a:r>
          </a:p>
          <a:p>
            <a:pPr marL="323850" indent="-285750">
              <a:spcBef>
                <a:spcPts val="100"/>
              </a:spcBef>
              <a:buFont typeface="Arial" panose="020B0604020202020204" pitchFamily="34" charset="0"/>
              <a:buChar char="•"/>
            </a:pPr>
            <a:endParaRPr lang="en-US" dirty="0">
              <a:latin typeface="Calibri"/>
              <a:cs typeface="Calibri"/>
            </a:endParaRPr>
          </a:p>
          <a:p>
            <a:pPr marL="323850" marR="55244" indent="-285750">
              <a:buFont typeface="Arial" panose="020B0604020202020204" pitchFamily="34" charset="0"/>
              <a:buChar char="•"/>
            </a:pPr>
            <a:r>
              <a:rPr lang="en-US" dirty="0">
                <a:latin typeface="Calibri"/>
                <a:cs typeface="Calibri"/>
              </a:rPr>
              <a:t>A</a:t>
            </a:r>
            <a:r>
              <a:rPr lang="en-US" spc="-40" dirty="0">
                <a:latin typeface="Calibri"/>
                <a:cs typeface="Calibri"/>
              </a:rPr>
              <a:t> </a:t>
            </a:r>
            <a:r>
              <a:rPr lang="en-US" spc="-10" dirty="0">
                <a:latin typeface="Calibri"/>
                <a:cs typeface="Calibri"/>
              </a:rPr>
              <a:t>quasi-</a:t>
            </a:r>
            <a:r>
              <a:rPr lang="en-US" dirty="0">
                <a:latin typeface="Calibri"/>
                <a:cs typeface="Calibri"/>
              </a:rPr>
              <a:t>penning</a:t>
            </a:r>
            <a:r>
              <a:rPr lang="en-US" spc="-40" dirty="0">
                <a:latin typeface="Calibri"/>
                <a:cs typeface="Calibri"/>
              </a:rPr>
              <a:t> </a:t>
            </a:r>
            <a:r>
              <a:rPr lang="en-US" dirty="0">
                <a:latin typeface="Calibri"/>
                <a:cs typeface="Calibri"/>
              </a:rPr>
              <a:t>trap</a:t>
            </a:r>
            <a:r>
              <a:rPr lang="en-US" spc="-40" dirty="0">
                <a:latin typeface="Calibri"/>
                <a:cs typeface="Calibri"/>
              </a:rPr>
              <a:t> </a:t>
            </a:r>
            <a:r>
              <a:rPr lang="en-US" spc="-10" dirty="0">
                <a:latin typeface="Calibri"/>
                <a:cs typeface="Calibri"/>
              </a:rPr>
              <a:t>electrostatically</a:t>
            </a:r>
            <a:r>
              <a:rPr lang="en-US" spc="-35" dirty="0">
                <a:latin typeface="Calibri"/>
                <a:cs typeface="Calibri"/>
              </a:rPr>
              <a:t> </a:t>
            </a:r>
            <a:r>
              <a:rPr lang="en-US" dirty="0">
                <a:latin typeface="Calibri"/>
                <a:cs typeface="Calibri"/>
              </a:rPr>
              <a:t>traps</a:t>
            </a:r>
            <a:r>
              <a:rPr lang="en-US" spc="-30" dirty="0">
                <a:latin typeface="Calibri"/>
                <a:cs typeface="Calibri"/>
              </a:rPr>
              <a:t> </a:t>
            </a:r>
            <a:r>
              <a:rPr lang="en-US" spc="-10" dirty="0">
                <a:latin typeface="Calibri"/>
                <a:cs typeface="Calibri"/>
              </a:rPr>
              <a:t>beta-</a:t>
            </a:r>
            <a:r>
              <a:rPr lang="en-US" dirty="0">
                <a:latin typeface="Calibri"/>
                <a:cs typeface="Calibri"/>
              </a:rPr>
              <a:t>decay</a:t>
            </a:r>
            <a:r>
              <a:rPr lang="en-US" spc="-45" dirty="0">
                <a:latin typeface="Calibri"/>
                <a:cs typeface="Calibri"/>
              </a:rPr>
              <a:t> </a:t>
            </a:r>
            <a:r>
              <a:rPr lang="en-US" dirty="0">
                <a:latin typeface="Calibri"/>
                <a:cs typeface="Calibri"/>
              </a:rPr>
              <a:t>protons.</a:t>
            </a:r>
            <a:r>
              <a:rPr lang="en-US" spc="-30" dirty="0">
                <a:latin typeface="Calibri"/>
                <a:cs typeface="Calibri"/>
              </a:rPr>
              <a:t> </a:t>
            </a:r>
            <a:r>
              <a:rPr lang="en-US" dirty="0">
                <a:latin typeface="Calibri"/>
                <a:cs typeface="Calibri"/>
              </a:rPr>
              <a:t>When</a:t>
            </a:r>
            <a:r>
              <a:rPr lang="en-US" spc="-40" dirty="0">
                <a:latin typeface="Calibri"/>
                <a:cs typeface="Calibri"/>
              </a:rPr>
              <a:t> </a:t>
            </a:r>
            <a:r>
              <a:rPr lang="en-US" dirty="0">
                <a:latin typeface="Calibri"/>
                <a:cs typeface="Calibri"/>
              </a:rPr>
              <a:t>the</a:t>
            </a:r>
            <a:r>
              <a:rPr lang="en-US" spc="-40" dirty="0">
                <a:latin typeface="Calibri"/>
                <a:cs typeface="Calibri"/>
              </a:rPr>
              <a:t> </a:t>
            </a:r>
            <a:r>
              <a:rPr lang="en-US" spc="-20" dirty="0">
                <a:latin typeface="Calibri"/>
                <a:cs typeface="Calibri"/>
              </a:rPr>
              <a:t>door </a:t>
            </a:r>
            <a:r>
              <a:rPr lang="en-US" dirty="0">
                <a:latin typeface="Calibri"/>
                <a:cs typeface="Calibri"/>
              </a:rPr>
              <a:t>electrodes</a:t>
            </a:r>
            <a:r>
              <a:rPr lang="en-US" spc="-25" dirty="0">
                <a:latin typeface="Calibri"/>
                <a:cs typeface="Calibri"/>
              </a:rPr>
              <a:t> </a:t>
            </a:r>
            <a:r>
              <a:rPr lang="en-US" dirty="0">
                <a:latin typeface="Calibri"/>
                <a:cs typeface="Calibri"/>
              </a:rPr>
              <a:t>are</a:t>
            </a:r>
            <a:r>
              <a:rPr lang="en-US" spc="-30" dirty="0">
                <a:latin typeface="Calibri"/>
                <a:cs typeface="Calibri"/>
              </a:rPr>
              <a:t> </a:t>
            </a:r>
            <a:r>
              <a:rPr lang="en-US" dirty="0">
                <a:latin typeface="Calibri"/>
                <a:cs typeface="Calibri"/>
              </a:rPr>
              <a:t>set</a:t>
            </a:r>
            <a:r>
              <a:rPr lang="en-US" spc="-30" dirty="0">
                <a:latin typeface="Calibri"/>
                <a:cs typeface="Calibri"/>
              </a:rPr>
              <a:t> </a:t>
            </a:r>
            <a:r>
              <a:rPr lang="en-US" dirty="0">
                <a:latin typeface="Calibri"/>
                <a:cs typeface="Calibri"/>
              </a:rPr>
              <a:t>to</a:t>
            </a:r>
            <a:r>
              <a:rPr lang="en-US" spc="-25" dirty="0">
                <a:latin typeface="Calibri"/>
                <a:cs typeface="Calibri"/>
              </a:rPr>
              <a:t> </a:t>
            </a:r>
            <a:r>
              <a:rPr lang="en-US" dirty="0">
                <a:latin typeface="Calibri"/>
                <a:cs typeface="Calibri"/>
              </a:rPr>
              <a:t>ground,</a:t>
            </a:r>
            <a:r>
              <a:rPr lang="en-US" spc="-40" dirty="0">
                <a:latin typeface="Calibri"/>
                <a:cs typeface="Calibri"/>
              </a:rPr>
              <a:t> </a:t>
            </a:r>
            <a:r>
              <a:rPr lang="en-US" dirty="0">
                <a:latin typeface="Calibri"/>
                <a:cs typeface="Calibri"/>
              </a:rPr>
              <a:t>the</a:t>
            </a:r>
            <a:r>
              <a:rPr lang="en-US" spc="-25" dirty="0">
                <a:latin typeface="Calibri"/>
                <a:cs typeface="Calibri"/>
              </a:rPr>
              <a:t> </a:t>
            </a:r>
            <a:r>
              <a:rPr lang="en-US" dirty="0">
                <a:latin typeface="Calibri"/>
                <a:cs typeface="Calibri"/>
              </a:rPr>
              <a:t>protons</a:t>
            </a:r>
            <a:r>
              <a:rPr lang="en-US" spc="-25" dirty="0">
                <a:latin typeface="Calibri"/>
                <a:cs typeface="Calibri"/>
              </a:rPr>
              <a:t> </a:t>
            </a:r>
            <a:r>
              <a:rPr lang="en-US" dirty="0">
                <a:latin typeface="Calibri"/>
                <a:cs typeface="Calibri"/>
              </a:rPr>
              <a:t>are</a:t>
            </a:r>
            <a:r>
              <a:rPr lang="en-US" spc="-25" dirty="0">
                <a:latin typeface="Calibri"/>
                <a:cs typeface="Calibri"/>
              </a:rPr>
              <a:t> </a:t>
            </a:r>
            <a:r>
              <a:rPr lang="en-US" dirty="0">
                <a:latin typeface="Calibri"/>
                <a:cs typeface="Calibri"/>
              </a:rPr>
              <a:t>guided</a:t>
            </a:r>
            <a:r>
              <a:rPr lang="en-US" spc="-35" dirty="0">
                <a:latin typeface="Calibri"/>
                <a:cs typeface="Calibri"/>
              </a:rPr>
              <a:t> </a:t>
            </a:r>
            <a:r>
              <a:rPr lang="en-US" dirty="0">
                <a:latin typeface="Calibri"/>
                <a:cs typeface="Calibri"/>
              </a:rPr>
              <a:t>by</a:t>
            </a:r>
            <a:r>
              <a:rPr lang="en-US" spc="-30" dirty="0">
                <a:latin typeface="Calibri"/>
                <a:cs typeface="Calibri"/>
              </a:rPr>
              <a:t> </a:t>
            </a:r>
            <a:r>
              <a:rPr lang="en-US" dirty="0">
                <a:latin typeface="Calibri"/>
                <a:cs typeface="Calibri"/>
              </a:rPr>
              <a:t>a</a:t>
            </a:r>
            <a:r>
              <a:rPr lang="en-US" spc="-25" dirty="0">
                <a:latin typeface="Calibri"/>
                <a:cs typeface="Calibri"/>
              </a:rPr>
              <a:t> </a:t>
            </a:r>
            <a:r>
              <a:rPr lang="en-US" dirty="0">
                <a:latin typeface="Calibri"/>
                <a:cs typeface="Calibri"/>
              </a:rPr>
              <a:t>B</a:t>
            </a:r>
            <a:r>
              <a:rPr lang="en-US" spc="-25" dirty="0">
                <a:latin typeface="Calibri"/>
                <a:cs typeface="Calibri"/>
              </a:rPr>
              <a:t> </a:t>
            </a:r>
            <a:r>
              <a:rPr lang="en-US" dirty="0">
                <a:latin typeface="Calibri"/>
                <a:cs typeface="Calibri"/>
              </a:rPr>
              <a:t>field</a:t>
            </a:r>
            <a:r>
              <a:rPr lang="en-US" spc="-35" dirty="0">
                <a:latin typeface="Calibri"/>
                <a:cs typeface="Calibri"/>
              </a:rPr>
              <a:t> </a:t>
            </a:r>
            <a:r>
              <a:rPr lang="en-US" dirty="0">
                <a:latin typeface="Calibri"/>
                <a:cs typeface="Calibri"/>
              </a:rPr>
              <a:t>to</a:t>
            </a:r>
            <a:r>
              <a:rPr lang="en-US" spc="-35" dirty="0">
                <a:latin typeface="Calibri"/>
                <a:cs typeface="Calibri"/>
              </a:rPr>
              <a:t> </a:t>
            </a:r>
            <a:r>
              <a:rPr lang="en-US" dirty="0">
                <a:latin typeface="Calibri"/>
                <a:cs typeface="Calibri"/>
              </a:rPr>
              <a:t>an</a:t>
            </a:r>
            <a:r>
              <a:rPr lang="en-US" spc="-30" dirty="0">
                <a:latin typeface="Calibri"/>
                <a:cs typeface="Calibri"/>
              </a:rPr>
              <a:t> </a:t>
            </a:r>
            <a:r>
              <a:rPr lang="en-US" spc="-10" dirty="0">
                <a:latin typeface="Calibri"/>
                <a:cs typeface="Calibri"/>
              </a:rPr>
              <a:t>external </a:t>
            </a:r>
            <a:r>
              <a:rPr lang="en-US" dirty="0">
                <a:latin typeface="Calibri"/>
                <a:cs typeface="Calibri"/>
              </a:rPr>
              <a:t>detector</a:t>
            </a:r>
            <a:r>
              <a:rPr lang="en-US" spc="-60" dirty="0">
                <a:latin typeface="Calibri"/>
                <a:cs typeface="Calibri"/>
              </a:rPr>
              <a:t> </a:t>
            </a:r>
            <a:r>
              <a:rPr lang="en-US" dirty="0">
                <a:latin typeface="Calibri"/>
                <a:cs typeface="Calibri"/>
              </a:rPr>
              <a:t>(surface</a:t>
            </a:r>
            <a:r>
              <a:rPr lang="en-US" spc="-45" dirty="0">
                <a:latin typeface="Calibri"/>
                <a:cs typeface="Calibri"/>
              </a:rPr>
              <a:t> </a:t>
            </a:r>
            <a:r>
              <a:rPr lang="en-US" dirty="0">
                <a:latin typeface="Calibri"/>
                <a:cs typeface="Calibri"/>
              </a:rPr>
              <a:t>barrier</a:t>
            </a:r>
            <a:r>
              <a:rPr lang="en-US" spc="-50" dirty="0">
                <a:latin typeface="Calibri"/>
                <a:cs typeface="Calibri"/>
              </a:rPr>
              <a:t> </a:t>
            </a:r>
            <a:r>
              <a:rPr lang="en-US" dirty="0">
                <a:latin typeface="Calibri"/>
                <a:cs typeface="Calibri"/>
              </a:rPr>
              <a:t>Si</a:t>
            </a:r>
            <a:r>
              <a:rPr lang="en-US" spc="-50" dirty="0">
                <a:latin typeface="Calibri"/>
                <a:cs typeface="Calibri"/>
              </a:rPr>
              <a:t> </a:t>
            </a:r>
            <a:r>
              <a:rPr lang="en-US" spc="-10" dirty="0">
                <a:latin typeface="Calibri"/>
                <a:cs typeface="Calibri"/>
              </a:rPr>
              <a:t>detector).</a:t>
            </a:r>
          </a:p>
          <a:p>
            <a:pPr marL="38100" marR="55244"/>
            <a:r>
              <a:rPr lang="en-US" spc="-10" dirty="0">
                <a:latin typeface="Calibri"/>
                <a:cs typeface="Calibri"/>
              </a:rPr>
              <a:t> </a:t>
            </a:r>
          </a:p>
          <a:p>
            <a:pPr marL="323850" indent="-285750">
              <a:buFont typeface="Arial" panose="020B0604020202020204" pitchFamily="34" charset="0"/>
              <a:buChar char="•"/>
            </a:pPr>
            <a:r>
              <a:rPr lang="en-US" dirty="0">
                <a:latin typeface="Calibri"/>
                <a:cs typeface="Calibri"/>
              </a:rPr>
              <a:t>Neutron</a:t>
            </a:r>
            <a:r>
              <a:rPr lang="en-US" spc="-45" dirty="0">
                <a:latin typeface="Calibri"/>
                <a:cs typeface="Calibri"/>
              </a:rPr>
              <a:t> </a:t>
            </a:r>
            <a:r>
              <a:rPr lang="en-US" dirty="0">
                <a:latin typeface="Calibri"/>
                <a:cs typeface="Calibri"/>
              </a:rPr>
              <a:t>monitor</a:t>
            </a:r>
            <a:r>
              <a:rPr lang="en-US" spc="-45" dirty="0">
                <a:latin typeface="Calibri"/>
                <a:cs typeface="Calibri"/>
              </a:rPr>
              <a:t> </a:t>
            </a:r>
            <a:r>
              <a:rPr lang="en-US" dirty="0">
                <a:latin typeface="Calibri"/>
                <a:cs typeface="Calibri"/>
              </a:rPr>
              <a:t>measures</a:t>
            </a:r>
            <a:r>
              <a:rPr lang="en-US" spc="-30" dirty="0">
                <a:latin typeface="Calibri"/>
                <a:cs typeface="Calibri"/>
              </a:rPr>
              <a:t> </a:t>
            </a:r>
            <a:r>
              <a:rPr lang="en-US" dirty="0">
                <a:latin typeface="Calibri"/>
                <a:cs typeface="Calibri"/>
              </a:rPr>
              <a:t>the</a:t>
            </a:r>
            <a:r>
              <a:rPr lang="en-US" spc="-35" dirty="0">
                <a:latin typeface="Calibri"/>
                <a:cs typeface="Calibri"/>
              </a:rPr>
              <a:t> </a:t>
            </a:r>
            <a:r>
              <a:rPr lang="en-US" dirty="0">
                <a:latin typeface="Calibri"/>
                <a:cs typeface="Calibri"/>
              </a:rPr>
              <a:t>incident</a:t>
            </a:r>
            <a:r>
              <a:rPr lang="en-US" spc="-45" dirty="0">
                <a:latin typeface="Calibri"/>
                <a:cs typeface="Calibri"/>
              </a:rPr>
              <a:t> </a:t>
            </a:r>
            <a:r>
              <a:rPr lang="en-US" dirty="0">
                <a:latin typeface="Calibri"/>
                <a:cs typeface="Calibri"/>
              </a:rPr>
              <a:t>neutron</a:t>
            </a:r>
            <a:r>
              <a:rPr lang="en-US" spc="-35" dirty="0">
                <a:latin typeface="Calibri"/>
                <a:cs typeface="Calibri"/>
              </a:rPr>
              <a:t> </a:t>
            </a:r>
            <a:r>
              <a:rPr lang="en-US" dirty="0">
                <a:latin typeface="Calibri"/>
                <a:cs typeface="Calibri"/>
              </a:rPr>
              <a:t>flux</a:t>
            </a:r>
            <a:r>
              <a:rPr lang="en-US" spc="-35" dirty="0">
                <a:latin typeface="Calibri"/>
                <a:cs typeface="Calibri"/>
              </a:rPr>
              <a:t> </a:t>
            </a:r>
            <a:r>
              <a:rPr lang="en-US" dirty="0">
                <a:latin typeface="Calibri"/>
                <a:cs typeface="Calibri"/>
              </a:rPr>
              <a:t>by</a:t>
            </a:r>
            <a:r>
              <a:rPr lang="en-US" spc="-30" dirty="0">
                <a:latin typeface="Calibri"/>
                <a:cs typeface="Calibri"/>
              </a:rPr>
              <a:t> </a:t>
            </a:r>
            <a:r>
              <a:rPr lang="en-US" dirty="0">
                <a:latin typeface="Calibri"/>
                <a:cs typeface="Calibri"/>
              </a:rPr>
              <a:t>counting</a:t>
            </a:r>
            <a:r>
              <a:rPr lang="en-US" spc="-35" dirty="0">
                <a:latin typeface="Calibri"/>
                <a:cs typeface="Calibri"/>
              </a:rPr>
              <a:t> </a:t>
            </a:r>
            <a:r>
              <a:rPr lang="en-US" dirty="0">
                <a:latin typeface="Calibri"/>
                <a:cs typeface="Calibri"/>
              </a:rPr>
              <a:t>n+</a:t>
            </a:r>
            <a:r>
              <a:rPr lang="en-US" sz="1575" baseline="29100" dirty="0">
                <a:latin typeface="Calibri"/>
                <a:cs typeface="Calibri"/>
              </a:rPr>
              <a:t>6</a:t>
            </a:r>
            <a:r>
              <a:rPr lang="en-US" dirty="0">
                <a:latin typeface="Calibri"/>
                <a:cs typeface="Calibri"/>
              </a:rPr>
              <a:t>Li</a:t>
            </a:r>
            <a:r>
              <a:rPr lang="el-GR" dirty="0">
                <a:latin typeface="Arial"/>
                <a:cs typeface="Arial"/>
              </a:rPr>
              <a:t>→</a:t>
            </a:r>
            <a:r>
              <a:rPr lang="el-GR" spc="-125" dirty="0">
                <a:latin typeface="Arial"/>
                <a:cs typeface="Arial"/>
              </a:rPr>
              <a:t> </a:t>
            </a:r>
            <a:r>
              <a:rPr lang="en-US" spc="-125" baseline="30000" dirty="0">
                <a:latin typeface="Arial"/>
                <a:cs typeface="Arial"/>
              </a:rPr>
              <a:t>3</a:t>
            </a:r>
            <a:r>
              <a:rPr lang="en-US" sz="1600" spc="-125" dirty="0">
                <a:latin typeface="Arial"/>
                <a:cs typeface="Arial"/>
              </a:rPr>
              <a:t>He </a:t>
            </a:r>
            <a:r>
              <a:rPr lang="ar-AE" spc="-65" dirty="0">
                <a:latin typeface="Calibri"/>
                <a:cs typeface="Calibri"/>
              </a:rPr>
              <a:t>+</a:t>
            </a:r>
            <a:endParaRPr dirty="0">
              <a:latin typeface="Calibri"/>
              <a:cs typeface="Calibri"/>
            </a:endParaRPr>
          </a:p>
        </p:txBody>
      </p:sp>
      <p:pic>
        <p:nvPicPr>
          <p:cNvPr id="5" name="object 5"/>
          <p:cNvPicPr/>
          <p:nvPr/>
        </p:nvPicPr>
        <p:blipFill>
          <a:blip r:embed="rId2" cstate="print"/>
          <a:stretch>
            <a:fillRect/>
          </a:stretch>
        </p:blipFill>
        <p:spPr>
          <a:xfrm>
            <a:off x="2193290" y="1292860"/>
            <a:ext cx="7705090" cy="2835910"/>
          </a:xfrm>
          <a:prstGeom prst="rect">
            <a:avLst/>
          </a:prstGeom>
        </p:spPr>
      </p:pic>
      <p:sp>
        <p:nvSpPr>
          <p:cNvPr id="7" name="object 7"/>
          <p:cNvSpPr txBox="1"/>
          <p:nvPr/>
        </p:nvSpPr>
        <p:spPr>
          <a:xfrm>
            <a:off x="10468609" y="6609080"/>
            <a:ext cx="180340" cy="156068"/>
          </a:xfrm>
          <a:prstGeom prst="rect">
            <a:avLst/>
          </a:prstGeom>
        </p:spPr>
        <p:txBody>
          <a:bodyPr vert="horz" wrap="square" lIns="0" tIns="0" rIns="0" bIns="0" rtlCol="0">
            <a:spAutoFit/>
          </a:bodyPr>
          <a:lstStyle/>
          <a:p>
            <a:pPr marL="12700">
              <a:lnSpc>
                <a:spcPts val="1240"/>
              </a:lnSpc>
            </a:pPr>
            <a:r>
              <a:rPr sz="1200" spc="-25" dirty="0">
                <a:solidFill>
                  <a:srgbClr val="8A8A8A"/>
                </a:solidFill>
                <a:latin typeface="Calibri"/>
                <a:cs typeface="Calibri"/>
              </a:rPr>
              <a:t>39</a:t>
            </a:r>
            <a:endParaRPr sz="1200">
              <a:latin typeface="Calibri"/>
              <a:cs typeface="Calibri"/>
            </a:endParaRPr>
          </a:p>
        </p:txBody>
      </p:sp>
      <p:sp>
        <p:nvSpPr>
          <p:cNvPr id="3" name="TextBox 2">
            <a:extLst>
              <a:ext uri="{FF2B5EF4-FFF2-40B4-BE49-F238E27FC236}">
                <a16:creationId xmlns:a16="http://schemas.microsoft.com/office/drawing/2014/main" id="{0C1D6460-2041-4C18-97BA-F790FF174480}"/>
              </a:ext>
            </a:extLst>
          </p:cNvPr>
          <p:cNvSpPr txBox="1"/>
          <p:nvPr/>
        </p:nvSpPr>
        <p:spPr>
          <a:xfrm>
            <a:off x="9154758" y="6002767"/>
            <a:ext cx="316112" cy="369332"/>
          </a:xfrm>
          <a:prstGeom prst="rect">
            <a:avLst/>
          </a:prstGeom>
          <a:noFill/>
        </p:spPr>
        <p:txBody>
          <a:bodyPr wrap="none" rtlCol="0">
            <a:spAutoFit/>
          </a:bodyPr>
          <a:lstStyle/>
          <a:p>
            <a:r>
              <a:rPr lang="el-GR" dirty="0"/>
              <a:t>α</a:t>
            </a:r>
            <a:endParaRPr lang="en-US" dirty="0"/>
          </a:p>
        </p:txBody>
      </p:sp>
      <p:sp>
        <p:nvSpPr>
          <p:cNvPr id="6" name="Rectangle: Rounded Corners 5">
            <a:extLst>
              <a:ext uri="{FF2B5EF4-FFF2-40B4-BE49-F238E27FC236}">
                <a16:creationId xmlns:a16="http://schemas.microsoft.com/office/drawing/2014/main" id="{4C3C622D-E70E-7BA2-1A30-EC2CD2D0D35F}"/>
              </a:ext>
            </a:extLst>
          </p:cNvPr>
          <p:cNvSpPr/>
          <p:nvPr/>
        </p:nvSpPr>
        <p:spPr>
          <a:xfrm>
            <a:off x="1642534" y="5842000"/>
            <a:ext cx="8060267" cy="626533"/>
          </a:xfrm>
          <a:prstGeom prst="round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A823116-262A-C996-C746-AB692FFFB137}"/>
              </a:ext>
            </a:extLst>
          </p:cNvPr>
          <p:cNvSpPr txBox="1"/>
          <p:nvPr/>
        </p:nvSpPr>
        <p:spPr>
          <a:xfrm>
            <a:off x="9754592" y="5419067"/>
            <a:ext cx="2518610" cy="830997"/>
          </a:xfrm>
          <a:prstGeom prst="rect">
            <a:avLst/>
          </a:prstGeom>
          <a:noFill/>
        </p:spPr>
        <p:txBody>
          <a:bodyPr wrap="square" rtlCol="0">
            <a:spAutoFit/>
          </a:bodyPr>
          <a:lstStyle/>
          <a:p>
            <a:r>
              <a:rPr lang="en-US" sz="1600" dirty="0">
                <a:solidFill>
                  <a:srgbClr val="FF0000"/>
                </a:solidFill>
              </a:rPr>
              <a:t>Hard part!  Limiting </a:t>
            </a:r>
            <a:r>
              <a:rPr lang="en-US" sz="1600" dirty="0" err="1">
                <a:solidFill>
                  <a:srgbClr val="FF0000"/>
                </a:solidFill>
              </a:rPr>
              <a:t>uncert</a:t>
            </a:r>
            <a:r>
              <a:rPr lang="en-US" sz="1600" dirty="0">
                <a:solidFill>
                  <a:srgbClr val="FF0000"/>
                </a:solidFill>
              </a:rPr>
              <a:t>. due to neutron abs. cross section eliminated in 2013</a:t>
            </a:r>
          </a:p>
        </p:txBody>
      </p:sp>
      <p:sp>
        <p:nvSpPr>
          <p:cNvPr id="9" name="TextBox 8">
            <a:extLst>
              <a:ext uri="{FF2B5EF4-FFF2-40B4-BE49-F238E27FC236}">
                <a16:creationId xmlns:a16="http://schemas.microsoft.com/office/drawing/2014/main" id="{119D67CF-CE36-C7B6-7368-C88F8122A3DD}"/>
              </a:ext>
            </a:extLst>
          </p:cNvPr>
          <p:cNvSpPr txBox="1"/>
          <p:nvPr/>
        </p:nvSpPr>
        <p:spPr>
          <a:xfrm>
            <a:off x="10728251" y="6188149"/>
            <a:ext cx="524503" cy="369332"/>
          </a:xfrm>
          <a:prstGeom prst="rect">
            <a:avLst/>
          </a:prstGeom>
          <a:noFill/>
        </p:spPr>
        <p:txBody>
          <a:bodyPr wrap="none" rtlCol="0">
            <a:spAutoFit/>
          </a:bodyPr>
          <a:lstStyle/>
          <a:p>
            <a:r>
              <a:rPr lang="en-US" dirty="0">
                <a:solidFill>
                  <a:srgbClr val="FF0000"/>
                </a:solidFill>
              </a:rPr>
              <a:t>BL1</a:t>
            </a:r>
          </a:p>
        </p:txBody>
      </p:sp>
    </p:spTree>
    <p:extLst>
      <p:ext uri="{BB962C8B-B14F-4D97-AF65-F5344CB8AC3E}">
        <p14:creationId xmlns:p14="http://schemas.microsoft.com/office/powerpoint/2010/main" val="3585884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BF110-03D6-784C-91D8-87122B55B8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C0E60B-6102-9E4F-74CB-F8D0E4768E0F}"/>
              </a:ext>
            </a:extLst>
          </p:cNvPr>
          <p:cNvSpPr>
            <a:spLocks noGrp="1"/>
          </p:cNvSpPr>
          <p:nvPr>
            <p:ph type="title"/>
          </p:nvPr>
        </p:nvSpPr>
        <p:spPr>
          <a:xfrm>
            <a:off x="2636816" y="74893"/>
            <a:ext cx="6382732" cy="1325563"/>
          </a:xfrm>
        </p:spPr>
        <p:txBody>
          <a:bodyPr/>
          <a:lstStyle/>
          <a:p>
            <a:r>
              <a:rPr lang="en-US" dirty="0"/>
              <a:t>Neutron beta decay basics</a:t>
            </a:r>
          </a:p>
        </p:txBody>
      </p:sp>
      <p:pic>
        <p:nvPicPr>
          <p:cNvPr id="4" name="Content Placeholder 3">
            <a:extLst>
              <a:ext uri="{FF2B5EF4-FFF2-40B4-BE49-F238E27FC236}">
                <a16:creationId xmlns:a16="http://schemas.microsoft.com/office/drawing/2014/main" id="{DD535B71-EB69-2E38-277F-127A8691F73C}"/>
              </a:ext>
            </a:extLst>
          </p:cNvPr>
          <p:cNvPicPr>
            <a:picLocks noGrp="1" noChangeAspect="1"/>
          </p:cNvPicPr>
          <p:nvPr>
            <p:ph idx="1"/>
          </p:nvPr>
        </p:nvPicPr>
        <p:blipFill>
          <a:blip r:embed="rId2"/>
          <a:stretch>
            <a:fillRect/>
          </a:stretch>
        </p:blipFill>
        <p:spPr>
          <a:xfrm>
            <a:off x="3278380" y="2062184"/>
            <a:ext cx="4014608" cy="250913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1DEC573-81DD-3E0C-F07E-B096102E16AA}"/>
                  </a:ext>
                </a:extLst>
              </p:cNvPr>
              <p:cNvSpPr txBox="1"/>
              <p:nvPr/>
            </p:nvSpPr>
            <p:spPr>
              <a:xfrm>
                <a:off x="3224440" y="4736592"/>
                <a:ext cx="5713552" cy="461665"/>
              </a:xfrm>
              <a:prstGeom prst="rect">
                <a:avLst/>
              </a:prstGeom>
              <a:noFill/>
            </p:spPr>
            <p:txBody>
              <a:bodyPr wrap="none" rtlCol="0">
                <a:spAutoFit/>
              </a:bodyPr>
              <a:lstStyle/>
              <a:p>
                <a:r>
                  <a:rPr lang="en-US" sz="2400" dirty="0"/>
                  <a:t>Neutron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t> proton + electron + anti-neutrino</a:t>
                </a:r>
              </a:p>
            </p:txBody>
          </p:sp>
        </mc:Choice>
        <mc:Fallback xmlns="">
          <p:sp>
            <p:nvSpPr>
              <p:cNvPr id="5" name="TextBox 4">
                <a:extLst>
                  <a:ext uri="{FF2B5EF4-FFF2-40B4-BE49-F238E27FC236}">
                    <a16:creationId xmlns:a16="http://schemas.microsoft.com/office/drawing/2014/main" id="{52DB855B-708F-4512-B85A-7C73F8207716}"/>
                  </a:ext>
                </a:extLst>
              </p:cNvPr>
              <p:cNvSpPr txBox="1">
                <a:spLocks noRot="1" noChangeAspect="1" noMove="1" noResize="1" noEditPoints="1" noAdjustHandles="1" noChangeArrowheads="1" noChangeShapeType="1" noTextEdit="1"/>
              </p:cNvSpPr>
              <p:nvPr/>
            </p:nvSpPr>
            <p:spPr>
              <a:xfrm>
                <a:off x="3224440" y="4736592"/>
                <a:ext cx="5713552" cy="461665"/>
              </a:xfrm>
              <a:prstGeom prst="rect">
                <a:avLst/>
              </a:prstGeom>
              <a:blipFill>
                <a:blip r:embed="rId3"/>
                <a:stretch>
                  <a:fillRect l="-1708" t="-10526" r="-1067"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224896C-083A-5FD9-03C9-1803D5178EB7}"/>
                  </a:ext>
                </a:extLst>
              </p:cNvPr>
              <p:cNvSpPr txBox="1"/>
              <p:nvPr/>
            </p:nvSpPr>
            <p:spPr>
              <a:xfrm>
                <a:off x="8296655" y="2655518"/>
                <a:ext cx="4404737" cy="671081"/>
              </a:xfrm>
              <a:prstGeom prst="rect">
                <a:avLst/>
              </a:prstGeom>
              <a:noFill/>
            </p:spPr>
            <p:txBody>
              <a:bodyPr wrap="square" rtlCol="0">
                <a:spAutoFit/>
              </a:bodyPr>
              <a:lstStyle/>
              <a:p>
                <a:r>
                  <a:rPr lang="en-US" dirty="0"/>
                  <a:t>Feynman diagram depicts the quantum mechanical amplitude for decay,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i="1" smtClean="0">
                            <a:latin typeface="Cambria Math" panose="02040503050406030204" pitchFamily="18" charset="0"/>
                            <a:ea typeface="Cambria Math" panose="02040503050406030204" pitchFamily="18" charset="0"/>
                          </a:rPr>
                          <m:t>𝛽</m:t>
                        </m:r>
                      </m:sub>
                    </m:sSub>
                  </m:oMath>
                </a14:m>
                <a:endParaRPr lang="en-US" dirty="0"/>
              </a:p>
            </p:txBody>
          </p:sp>
        </mc:Choice>
        <mc:Fallback xmlns="">
          <p:sp>
            <p:nvSpPr>
              <p:cNvPr id="9" name="TextBox 8">
                <a:extLst>
                  <a:ext uri="{FF2B5EF4-FFF2-40B4-BE49-F238E27FC236}">
                    <a16:creationId xmlns:a16="http://schemas.microsoft.com/office/drawing/2014/main" id="{7B3D283E-18D6-41AA-948E-9FC8597B20E8}"/>
                  </a:ext>
                </a:extLst>
              </p:cNvPr>
              <p:cNvSpPr txBox="1">
                <a:spLocks noRot="1" noChangeAspect="1" noMove="1" noResize="1" noEditPoints="1" noAdjustHandles="1" noChangeArrowheads="1" noChangeShapeType="1" noTextEdit="1"/>
              </p:cNvSpPr>
              <p:nvPr/>
            </p:nvSpPr>
            <p:spPr>
              <a:xfrm>
                <a:off x="8296655" y="2655518"/>
                <a:ext cx="4404737" cy="671081"/>
              </a:xfrm>
              <a:prstGeom prst="rect">
                <a:avLst/>
              </a:prstGeom>
              <a:blipFill>
                <a:blip r:embed="rId4"/>
                <a:stretch>
                  <a:fillRect l="-1107" t="-5455" b="-10909"/>
                </a:stretch>
              </a:blipFill>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D1F13356-D2BC-1B31-3721-5D2BECB8E796}"/>
              </a:ext>
            </a:extLst>
          </p:cNvPr>
          <p:cNvSpPr/>
          <p:nvPr/>
        </p:nvSpPr>
        <p:spPr>
          <a:xfrm rot="19673376">
            <a:off x="3096581" y="3630638"/>
            <a:ext cx="1545298" cy="7784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C5FB646-48FE-1613-F503-66D4BA1FCF04}"/>
              </a:ext>
            </a:extLst>
          </p:cNvPr>
          <p:cNvSpPr/>
          <p:nvPr/>
        </p:nvSpPr>
        <p:spPr>
          <a:xfrm rot="17152018">
            <a:off x="4069113" y="2284178"/>
            <a:ext cx="1545298" cy="7784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E641BAF-C6C2-49FA-BDF3-0F7041627014}"/>
              </a:ext>
            </a:extLst>
          </p:cNvPr>
          <p:cNvSpPr txBox="1"/>
          <p:nvPr/>
        </p:nvSpPr>
        <p:spPr>
          <a:xfrm>
            <a:off x="2224726" y="3648173"/>
            <a:ext cx="968022" cy="369332"/>
          </a:xfrm>
          <a:prstGeom prst="rect">
            <a:avLst/>
          </a:prstGeom>
          <a:noFill/>
        </p:spPr>
        <p:txBody>
          <a:bodyPr wrap="none" rtlCol="0">
            <a:spAutoFit/>
          </a:bodyPr>
          <a:lstStyle/>
          <a:p>
            <a:r>
              <a:rPr lang="en-US" dirty="0"/>
              <a:t>Neutron</a:t>
            </a:r>
          </a:p>
        </p:txBody>
      </p:sp>
      <p:sp>
        <p:nvSpPr>
          <p:cNvPr id="13" name="TextBox 12">
            <a:extLst>
              <a:ext uri="{FF2B5EF4-FFF2-40B4-BE49-F238E27FC236}">
                <a16:creationId xmlns:a16="http://schemas.microsoft.com/office/drawing/2014/main" id="{B4AE1E16-7081-0B29-E7BB-60D8B403D16E}"/>
              </a:ext>
            </a:extLst>
          </p:cNvPr>
          <p:cNvSpPr txBox="1"/>
          <p:nvPr/>
        </p:nvSpPr>
        <p:spPr>
          <a:xfrm>
            <a:off x="3601039" y="2281286"/>
            <a:ext cx="819904" cy="369332"/>
          </a:xfrm>
          <a:prstGeom prst="rect">
            <a:avLst/>
          </a:prstGeom>
          <a:noFill/>
        </p:spPr>
        <p:txBody>
          <a:bodyPr wrap="none" rtlCol="0">
            <a:spAutoFit/>
          </a:bodyPr>
          <a:lstStyle/>
          <a:p>
            <a:r>
              <a:rPr lang="en-US" dirty="0"/>
              <a:t>Proton</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AE71BE0-41AC-205C-0E8A-71E4491F40A9}"/>
                  </a:ext>
                </a:extLst>
              </p:cNvPr>
              <p:cNvSpPr txBox="1"/>
              <p:nvPr/>
            </p:nvSpPr>
            <p:spPr>
              <a:xfrm>
                <a:off x="8930250" y="3445688"/>
                <a:ext cx="2271584" cy="422103"/>
              </a:xfrm>
              <a:prstGeom prst="rect">
                <a:avLst/>
              </a:prstGeom>
              <a:noFill/>
            </p:spPr>
            <p:txBody>
              <a:bodyPr wrap="none" rtlCol="0">
                <a:spAutoFit/>
              </a:bodyPr>
              <a:lstStyle/>
              <a:p>
                <a:r>
                  <a:rPr lang="en-US" dirty="0"/>
                  <a:t>Total decay rate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𝐻</m:t>
                        </m:r>
                      </m:e>
                      <m:sub>
                        <m:r>
                          <a:rPr lang="en-US" b="0" i="1" smtClean="0">
                            <a:latin typeface="Cambria Math" panose="02040503050406030204" pitchFamily="18" charset="0"/>
                            <a:ea typeface="Cambria Math" panose="02040503050406030204" pitchFamily="18" charset="0"/>
                          </a:rPr>
                          <m:t>𝛽</m:t>
                        </m:r>
                      </m:sub>
                      <m:sup>
                        <m:r>
                          <a:rPr lang="en-US" b="0" i="1" smtClean="0">
                            <a:latin typeface="Cambria Math" panose="02040503050406030204" pitchFamily="18" charset="0"/>
                            <a:ea typeface="Cambria Math" panose="02040503050406030204" pitchFamily="18" charset="0"/>
                          </a:rPr>
                          <m:t>2</m:t>
                        </m:r>
                      </m:sup>
                    </m:sSubSup>
                  </m:oMath>
                </a14:m>
                <a:endParaRPr lang="en-US" dirty="0"/>
              </a:p>
            </p:txBody>
          </p:sp>
        </mc:Choice>
        <mc:Fallback xmlns="">
          <p:sp>
            <p:nvSpPr>
              <p:cNvPr id="14" name="TextBox 13">
                <a:extLst>
                  <a:ext uri="{FF2B5EF4-FFF2-40B4-BE49-F238E27FC236}">
                    <a16:creationId xmlns:a16="http://schemas.microsoft.com/office/drawing/2014/main" id="{F159BEB9-6D72-4203-BB04-4F8AC827EBD1}"/>
                  </a:ext>
                </a:extLst>
              </p:cNvPr>
              <p:cNvSpPr txBox="1">
                <a:spLocks noRot="1" noChangeAspect="1" noMove="1" noResize="1" noEditPoints="1" noAdjustHandles="1" noChangeArrowheads="1" noChangeShapeType="1" noTextEdit="1"/>
              </p:cNvSpPr>
              <p:nvPr/>
            </p:nvSpPr>
            <p:spPr>
              <a:xfrm>
                <a:off x="8930250" y="3445688"/>
                <a:ext cx="2271584" cy="422103"/>
              </a:xfrm>
              <a:prstGeom prst="rect">
                <a:avLst/>
              </a:prstGeom>
              <a:blipFill>
                <a:blip r:embed="rId5"/>
                <a:stretch>
                  <a:fillRect l="-2413" t="-2899" b="-144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A51D6F6-8C54-CB09-2978-34FA78C5291E}"/>
                  </a:ext>
                </a:extLst>
              </p:cNvPr>
              <p:cNvSpPr txBox="1"/>
              <p:nvPr/>
            </p:nvSpPr>
            <p:spPr>
              <a:xfrm>
                <a:off x="2017336" y="2630079"/>
                <a:ext cx="871585" cy="6286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𝐻</m:t>
                          </m:r>
                        </m:e>
                        <m:sub>
                          <m:r>
                            <a:rPr lang="en-US" sz="3200" i="1" smtClean="0">
                              <a:latin typeface="Cambria Math" panose="02040503050406030204" pitchFamily="18" charset="0"/>
                              <a:ea typeface="Cambria Math" panose="02040503050406030204" pitchFamily="18" charset="0"/>
                            </a:rPr>
                            <m:t>𝛽</m:t>
                          </m:r>
                        </m:sub>
                      </m:sSub>
                      <m:r>
                        <a:rPr lang="en-US" sz="3200" b="0" i="1" smtClean="0">
                          <a:latin typeface="Cambria Math" panose="02040503050406030204" pitchFamily="18" charset="0"/>
                        </a:rPr>
                        <m:t>:</m:t>
                      </m:r>
                    </m:oMath>
                  </m:oMathPara>
                </a14:m>
                <a:endParaRPr lang="en-US" sz="3200" dirty="0"/>
              </a:p>
            </p:txBody>
          </p:sp>
        </mc:Choice>
        <mc:Fallback xmlns="">
          <p:sp>
            <p:nvSpPr>
              <p:cNvPr id="15" name="TextBox 14">
                <a:extLst>
                  <a:ext uri="{FF2B5EF4-FFF2-40B4-BE49-F238E27FC236}">
                    <a16:creationId xmlns:a16="http://schemas.microsoft.com/office/drawing/2014/main" id="{C327A66A-1367-4885-80C0-39AD6FF7D132}"/>
                  </a:ext>
                </a:extLst>
              </p:cNvPr>
              <p:cNvSpPr txBox="1">
                <a:spLocks noRot="1" noChangeAspect="1" noMove="1" noResize="1" noEditPoints="1" noAdjustHandles="1" noChangeArrowheads="1" noChangeShapeType="1" noTextEdit="1"/>
              </p:cNvSpPr>
              <p:nvPr/>
            </p:nvSpPr>
            <p:spPr>
              <a:xfrm>
                <a:off x="2017336" y="2630079"/>
                <a:ext cx="871585" cy="62863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619A209-D17E-9B04-B601-D51C4A610BD6}"/>
                  </a:ext>
                </a:extLst>
              </p:cNvPr>
              <p:cNvSpPr txBox="1"/>
              <p:nvPr/>
            </p:nvSpPr>
            <p:spPr>
              <a:xfrm>
                <a:off x="3028848" y="5233371"/>
                <a:ext cx="6307432" cy="461665"/>
              </a:xfrm>
              <a:prstGeom prst="rect">
                <a:avLst/>
              </a:prstGeom>
              <a:noFill/>
            </p:spPr>
            <p:txBody>
              <a:bodyPr wrap="none" rtlCol="0">
                <a:spAutoFit/>
              </a:bodyPr>
              <a:lstStyle/>
              <a:p>
                <a:r>
                  <a:rPr lang="en-US" sz="2400" dirty="0"/>
                  <a:t>Interaction mediated by exchange of </a:t>
                </a:r>
                <a14:m>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𝑊</m:t>
                        </m:r>
                      </m:e>
                      <m:sup>
                        <m:r>
                          <a:rPr lang="en-US" sz="2400" b="0" i="1" smtClean="0">
                            <a:latin typeface="Cambria Math" panose="02040503050406030204" pitchFamily="18" charset="0"/>
                          </a:rPr>
                          <m:t>−</m:t>
                        </m:r>
                      </m:sup>
                    </m:sSup>
                  </m:oMath>
                </a14:m>
                <a:r>
                  <a:rPr lang="en-US" sz="2400" dirty="0"/>
                  <a:t> particle</a:t>
                </a:r>
              </a:p>
            </p:txBody>
          </p:sp>
        </mc:Choice>
        <mc:Fallback xmlns="">
          <p:sp>
            <p:nvSpPr>
              <p:cNvPr id="16" name="TextBox 15">
                <a:extLst>
                  <a:ext uri="{FF2B5EF4-FFF2-40B4-BE49-F238E27FC236}">
                    <a16:creationId xmlns:a16="http://schemas.microsoft.com/office/drawing/2014/main" id="{44CF49B7-C48A-45B6-8B8A-491E9F5243C6}"/>
                  </a:ext>
                </a:extLst>
              </p:cNvPr>
              <p:cNvSpPr txBox="1">
                <a:spLocks noRot="1" noChangeAspect="1" noMove="1" noResize="1" noEditPoints="1" noAdjustHandles="1" noChangeArrowheads="1" noChangeShapeType="1" noTextEdit="1"/>
              </p:cNvSpPr>
              <p:nvPr/>
            </p:nvSpPr>
            <p:spPr>
              <a:xfrm>
                <a:off x="3028848" y="5233371"/>
                <a:ext cx="6307432" cy="461665"/>
              </a:xfrm>
              <a:prstGeom prst="rect">
                <a:avLst/>
              </a:prstGeom>
              <a:blipFill>
                <a:blip r:embed="rId7"/>
                <a:stretch>
                  <a:fillRect l="-1546" t="-10526" r="-386" b="-28947"/>
                </a:stretch>
              </a:blipFill>
            </p:spPr>
            <p:txBody>
              <a:bodyPr/>
              <a:lstStyle/>
              <a:p>
                <a:r>
                  <a:rPr lang="en-US">
                    <a:noFill/>
                  </a:rPr>
                  <a:t> </a:t>
                </a:r>
              </a:p>
            </p:txBody>
          </p:sp>
        </mc:Fallback>
      </mc:AlternateContent>
    </p:spTree>
    <p:extLst>
      <p:ext uri="{BB962C8B-B14F-4D97-AF65-F5344CB8AC3E}">
        <p14:creationId xmlns:p14="http://schemas.microsoft.com/office/powerpoint/2010/main" val="2882743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DA1D88-D089-41C4-954A-F9E5708ED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095" y="7620"/>
            <a:ext cx="8605810" cy="6858000"/>
          </a:xfrm>
          <a:prstGeom prst="rect">
            <a:avLst/>
          </a:prstGeom>
        </p:spPr>
      </p:pic>
      <p:sp>
        <p:nvSpPr>
          <p:cNvPr id="6" name="Rectangle 5">
            <a:extLst>
              <a:ext uri="{FF2B5EF4-FFF2-40B4-BE49-F238E27FC236}">
                <a16:creationId xmlns:a16="http://schemas.microsoft.com/office/drawing/2014/main" id="{835D74E2-D8F0-4A3D-B88F-8F867FFF1D7B}"/>
              </a:ext>
            </a:extLst>
          </p:cNvPr>
          <p:cNvSpPr/>
          <p:nvPr/>
        </p:nvSpPr>
        <p:spPr>
          <a:xfrm>
            <a:off x="4647303" y="5411096"/>
            <a:ext cx="1495313" cy="5916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47C5ACF-F59D-45AF-9A76-70415EC4D114}"/>
              </a:ext>
            </a:extLst>
          </p:cNvPr>
          <p:cNvCxnSpPr/>
          <p:nvPr/>
        </p:nvCxnSpPr>
        <p:spPr>
          <a:xfrm>
            <a:off x="6256020" y="2583180"/>
            <a:ext cx="0" cy="159258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3B43298F-5ADF-410E-84BD-FE7660EE5452}"/>
              </a:ext>
            </a:extLst>
          </p:cNvPr>
          <p:cNvSpPr/>
          <p:nvPr/>
        </p:nvSpPr>
        <p:spPr>
          <a:xfrm>
            <a:off x="6210299" y="3337560"/>
            <a:ext cx="95251" cy="91441"/>
          </a:xfrm>
          <a:prstGeom prst="ellipse">
            <a:avLst/>
          </a:prstGeom>
          <a:solidFill>
            <a:srgbClr val="0000FF">
              <a:alpha val="67059"/>
            </a:srgbClr>
          </a:solidFill>
          <a:ln>
            <a:solidFill>
              <a:srgbClr val="444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F097C36-1F75-4052-B6BA-E212E30D6667}"/>
              </a:ext>
            </a:extLst>
          </p:cNvPr>
          <p:cNvCxnSpPr>
            <a:cxnSpLocks/>
          </p:cNvCxnSpPr>
          <p:nvPr/>
        </p:nvCxnSpPr>
        <p:spPr>
          <a:xfrm>
            <a:off x="6198870" y="2567940"/>
            <a:ext cx="11811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1138B7B-C8F8-452F-93EB-5480FF6EA140}"/>
              </a:ext>
            </a:extLst>
          </p:cNvPr>
          <p:cNvCxnSpPr>
            <a:cxnSpLocks/>
          </p:cNvCxnSpPr>
          <p:nvPr/>
        </p:nvCxnSpPr>
        <p:spPr>
          <a:xfrm>
            <a:off x="6198870" y="4183380"/>
            <a:ext cx="11811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5B8B308-4C41-4EEE-BE7D-D5FB5BAEADCB}"/>
              </a:ext>
            </a:extLst>
          </p:cNvPr>
          <p:cNvSpPr txBox="1"/>
          <p:nvPr/>
        </p:nvSpPr>
        <p:spPr>
          <a:xfrm>
            <a:off x="6012180" y="2263140"/>
            <a:ext cx="565155" cy="338554"/>
          </a:xfrm>
          <a:prstGeom prst="rect">
            <a:avLst/>
          </a:prstGeom>
          <a:noFill/>
        </p:spPr>
        <p:txBody>
          <a:bodyPr wrap="none" rtlCol="0">
            <a:spAutoFit/>
          </a:bodyPr>
          <a:lstStyle/>
          <a:p>
            <a:r>
              <a:rPr lang="en-US" sz="1600" b="1" dirty="0"/>
              <a:t>Nico</a:t>
            </a:r>
          </a:p>
        </p:txBody>
      </p:sp>
      <p:cxnSp>
        <p:nvCxnSpPr>
          <p:cNvPr id="3" name="Straight Arrow Connector 2">
            <a:extLst>
              <a:ext uri="{FF2B5EF4-FFF2-40B4-BE49-F238E27FC236}">
                <a16:creationId xmlns:a16="http://schemas.microsoft.com/office/drawing/2014/main" id="{A49C382C-06CF-4E72-B11B-B3336C325D6B}"/>
              </a:ext>
            </a:extLst>
          </p:cNvPr>
          <p:cNvCxnSpPr/>
          <p:nvPr/>
        </p:nvCxnSpPr>
        <p:spPr>
          <a:xfrm flipV="1">
            <a:off x="6443831" y="3130475"/>
            <a:ext cx="1118795" cy="2043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34F2607-CEA2-4599-8164-C42DB25523B9}"/>
              </a:ext>
            </a:extLst>
          </p:cNvPr>
          <p:cNvCxnSpPr>
            <a:cxnSpLocks/>
          </p:cNvCxnSpPr>
          <p:nvPr/>
        </p:nvCxnSpPr>
        <p:spPr>
          <a:xfrm>
            <a:off x="4464424" y="2734937"/>
            <a:ext cx="1656677" cy="602428"/>
          </a:xfrm>
          <a:prstGeom prst="straightConnector1">
            <a:avLst/>
          </a:prstGeom>
          <a:ln w="57150">
            <a:solidFill>
              <a:srgbClr val="4472C4">
                <a:alpha val="5882"/>
              </a:srgbClr>
            </a:solidFill>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75DD32E7-EE86-4E8D-9266-4BD589B6B1BA}"/>
              </a:ext>
            </a:extLst>
          </p:cNvPr>
          <p:cNvSpPr/>
          <p:nvPr/>
        </p:nvSpPr>
        <p:spPr>
          <a:xfrm>
            <a:off x="5897218" y="3048000"/>
            <a:ext cx="715618" cy="715617"/>
          </a:xfrm>
          <a:prstGeom prst="ellipse">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8A2D388-0ACC-407E-AA3E-86B2DAA23F10}"/>
              </a:ext>
            </a:extLst>
          </p:cNvPr>
          <p:cNvSpPr txBox="1"/>
          <p:nvPr/>
        </p:nvSpPr>
        <p:spPr>
          <a:xfrm>
            <a:off x="9749481" y="2347784"/>
            <a:ext cx="1989438" cy="1200329"/>
          </a:xfrm>
          <a:prstGeom prst="rect">
            <a:avLst/>
          </a:prstGeom>
          <a:noFill/>
        </p:spPr>
        <p:txBody>
          <a:bodyPr wrap="square" rtlCol="0">
            <a:spAutoFit/>
          </a:bodyPr>
          <a:lstStyle/>
          <a:p>
            <a:r>
              <a:rPr lang="en-US" dirty="0"/>
              <a:t>Conclusion:</a:t>
            </a:r>
          </a:p>
          <a:p>
            <a:r>
              <a:rPr lang="en-US" dirty="0"/>
              <a:t>Decay rate from beam experiment 1% slower!</a:t>
            </a:r>
          </a:p>
        </p:txBody>
      </p:sp>
    </p:spTree>
    <p:extLst>
      <p:ext uri="{BB962C8B-B14F-4D97-AF65-F5344CB8AC3E}">
        <p14:creationId xmlns:p14="http://schemas.microsoft.com/office/powerpoint/2010/main" val="3228038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4">
            <a:extLst>
              <a:ext uri="{FF2B5EF4-FFF2-40B4-BE49-F238E27FC236}">
                <a16:creationId xmlns:a16="http://schemas.microsoft.com/office/drawing/2014/main" id="{CC7D11F1-6105-435A-97DD-53FE9A130666}"/>
              </a:ext>
            </a:extLst>
          </p:cNvPr>
          <p:cNvSpPr/>
          <p:nvPr/>
        </p:nvSpPr>
        <p:spPr>
          <a:xfrm>
            <a:off x="6247287" y="2002420"/>
            <a:ext cx="3868986" cy="335665"/>
          </a:xfrm>
          <a:custGeom>
            <a:avLst/>
            <a:gdLst/>
            <a:ahLst/>
            <a:cxnLst/>
            <a:rect l="l" t="t" r="r" b="b"/>
            <a:pathLst>
              <a:path w="4978400" h="341629">
                <a:moveTo>
                  <a:pt x="4973320" y="0"/>
                </a:moveTo>
                <a:lnTo>
                  <a:pt x="0" y="0"/>
                </a:lnTo>
                <a:lnTo>
                  <a:pt x="5080" y="341630"/>
                </a:lnTo>
                <a:lnTo>
                  <a:pt x="2491740" y="341630"/>
                </a:lnTo>
                <a:lnTo>
                  <a:pt x="4978400" y="341630"/>
                </a:lnTo>
                <a:lnTo>
                  <a:pt x="4973320" y="0"/>
                </a:lnTo>
                <a:close/>
              </a:path>
            </a:pathLst>
          </a:custGeom>
          <a:solidFill>
            <a:schemeClr val="accent6">
              <a:lumMod val="40000"/>
              <a:lumOff val="60000"/>
            </a:schemeClr>
          </a:solidFill>
        </p:spPr>
        <p:txBody>
          <a:bodyPr wrap="square" lIns="0" tIns="0" rIns="0" bIns="0" rtlCol="0"/>
          <a:lstStyle/>
          <a:p>
            <a:endParaRPr/>
          </a:p>
        </p:txBody>
      </p:sp>
      <p:sp>
        <p:nvSpPr>
          <p:cNvPr id="99330" name="Rectangle 1">
            <a:extLst>
              <a:ext uri="{FF2B5EF4-FFF2-40B4-BE49-F238E27FC236}">
                <a16:creationId xmlns:a16="http://schemas.microsoft.com/office/drawing/2014/main" id="{C7F43875-1337-4BF9-A63F-69B681927CAD}"/>
              </a:ext>
            </a:extLst>
          </p:cNvPr>
          <p:cNvSpPr>
            <a:spLocks noGrp="1" noChangeArrowheads="1"/>
          </p:cNvSpPr>
          <p:nvPr>
            <p:ph type="title" idx="4294967295"/>
          </p:nvPr>
        </p:nvSpPr>
        <p:spPr>
          <a:xfrm>
            <a:off x="1981200" y="-66675"/>
            <a:ext cx="8229600" cy="1143000"/>
          </a:xfrm>
        </p:spPr>
        <p:txBody>
          <a:bodyPr>
            <a:normAutofit fontScale="90000"/>
          </a:bodyPr>
          <a:lstStyle/>
          <a:p>
            <a:pPr algn="ct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altLang="en-US" dirty="0"/>
              <a:t>Lifetime measurements: two varieties</a:t>
            </a:r>
          </a:p>
        </p:txBody>
      </p:sp>
      <p:pic>
        <p:nvPicPr>
          <p:cNvPr id="99332" name="Picture 3">
            <a:extLst>
              <a:ext uri="{FF2B5EF4-FFF2-40B4-BE49-F238E27FC236}">
                <a16:creationId xmlns:a16="http://schemas.microsoft.com/office/drawing/2014/main" id="{66BE8E23-390C-4257-9A65-92CB5BF18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992" y="3778792"/>
            <a:ext cx="3282950" cy="2776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9333" name="Rectangle 4">
            <a:extLst>
              <a:ext uri="{FF2B5EF4-FFF2-40B4-BE49-F238E27FC236}">
                <a16:creationId xmlns:a16="http://schemas.microsoft.com/office/drawing/2014/main" id="{7B06DF11-F56D-48FE-9A49-4A08F3B75F65}"/>
              </a:ext>
            </a:extLst>
          </p:cNvPr>
          <p:cNvSpPr>
            <a:spLocks noChangeArrowheads="1"/>
          </p:cNvSpPr>
          <p:nvPr/>
        </p:nvSpPr>
        <p:spPr bwMode="auto">
          <a:xfrm>
            <a:off x="206494" y="4078551"/>
            <a:ext cx="5557698" cy="10142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Noto Sans CJK SC Regular" charset="0"/>
              </a:defRPr>
            </a:lvl9pPr>
          </a:lstStyle>
          <a:p>
            <a:pPr>
              <a:lnSpc>
                <a:spcPct val="100000"/>
              </a:lnSpc>
            </a:pPr>
            <a:r>
              <a:rPr lang="en-US" altLang="en-US" sz="2000" dirty="0">
                <a:solidFill>
                  <a:srgbClr val="000000"/>
                </a:solidFill>
                <a:latin typeface="Verdana" panose="020B0604030504040204" pitchFamily="34" charset="0"/>
              </a:rPr>
              <a:t>UCN storage experiments: c</a:t>
            </a:r>
            <a:r>
              <a:rPr lang="en-US" altLang="en-US" sz="2000" dirty="0">
                <a:solidFill>
                  <a:srgbClr val="000000"/>
                </a:solidFill>
              </a:rPr>
              <a:t>ount neutrons which </a:t>
            </a:r>
            <a:r>
              <a:rPr lang="en-US" altLang="en-US" sz="2000" b="1" dirty="0">
                <a:solidFill>
                  <a:srgbClr val="000000"/>
                </a:solidFill>
              </a:rPr>
              <a:t>survive</a:t>
            </a:r>
            <a:r>
              <a:rPr lang="en-US" altLang="en-US" sz="2000" dirty="0">
                <a:solidFill>
                  <a:srgbClr val="000000"/>
                </a:solidFill>
              </a:rPr>
              <a:t> after well defined storage time </a:t>
            </a:r>
            <a:r>
              <a:rPr lang="en-US" altLang="en-US" sz="2000" dirty="0" err="1">
                <a:solidFill>
                  <a:srgbClr val="000000"/>
                </a:solidFill>
              </a:rPr>
              <a:t>t</a:t>
            </a:r>
            <a:r>
              <a:rPr lang="en-US" altLang="en-US" sz="2000" baseline="-25000" dirty="0" err="1">
                <a:solidFill>
                  <a:srgbClr val="000000"/>
                </a:solidFill>
              </a:rPr>
              <a:t>s</a:t>
            </a:r>
            <a:endParaRPr lang="en-US" altLang="en-US" sz="2000" dirty="0">
              <a:solidFill>
                <a:srgbClr val="000000"/>
              </a:solidFill>
            </a:endParaRPr>
          </a:p>
          <a:p>
            <a:pPr eaLnBrk="1">
              <a:lnSpc>
                <a:spcPct val="100000"/>
              </a:lnSpc>
            </a:pPr>
            <a:endParaRPr lang="en-US" altLang="en-US" sz="2000" dirty="0">
              <a:solidFill>
                <a:srgbClr val="000000"/>
              </a:solidFill>
              <a:latin typeface="Verdana" panose="020B0604030504040204" pitchFamily="34" charset="0"/>
            </a:endParaRPr>
          </a:p>
        </p:txBody>
      </p:sp>
      <p:sp>
        <p:nvSpPr>
          <p:cNvPr id="99336" name="Rectangle 7">
            <a:extLst>
              <a:ext uri="{FF2B5EF4-FFF2-40B4-BE49-F238E27FC236}">
                <a16:creationId xmlns:a16="http://schemas.microsoft.com/office/drawing/2014/main" id="{5CD58AFD-A5AC-48E1-9137-6FE9C5817488}"/>
              </a:ext>
            </a:extLst>
          </p:cNvPr>
          <p:cNvSpPr>
            <a:spLocks noChangeArrowheads="1"/>
          </p:cNvSpPr>
          <p:nvPr/>
        </p:nvSpPr>
        <p:spPr bwMode="auto">
          <a:xfrm>
            <a:off x="1089508" y="5350257"/>
            <a:ext cx="4508500" cy="550862"/>
          </a:xfrm>
          <a:prstGeom prst="rect">
            <a:avLst/>
          </a:prstGeom>
          <a:blipFill dpi="0" rotWithShape="0">
            <a:blip r:embed="rId4"/>
            <a:srcRect/>
            <a:stretch>
              <a:fillRect/>
            </a:stretch>
          </a:blip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9pPr>
          </a:lstStyle>
          <a:p>
            <a:pPr eaLnBrk="1">
              <a:lnSpc>
                <a:spcPct val="100000"/>
              </a:lnSpc>
            </a:pPr>
            <a:r>
              <a:rPr lang="en-US" altLang="en-US">
                <a:solidFill>
                  <a:srgbClr val="000000"/>
                </a:solidFill>
              </a:rPr>
              <a:t> </a:t>
            </a:r>
          </a:p>
        </p:txBody>
      </p:sp>
      <p:sp>
        <p:nvSpPr>
          <p:cNvPr id="99337" name="Rectangle 8">
            <a:extLst>
              <a:ext uri="{FF2B5EF4-FFF2-40B4-BE49-F238E27FC236}">
                <a16:creationId xmlns:a16="http://schemas.microsoft.com/office/drawing/2014/main" id="{4CB9ACD5-1342-4613-AC22-9B2A6328D752}"/>
              </a:ext>
            </a:extLst>
          </p:cNvPr>
          <p:cNvSpPr>
            <a:spLocks noChangeArrowheads="1"/>
          </p:cNvSpPr>
          <p:nvPr/>
        </p:nvSpPr>
        <p:spPr bwMode="auto">
          <a:xfrm>
            <a:off x="413375" y="4838820"/>
            <a:ext cx="5219997" cy="398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9pPr>
          </a:lstStyle>
          <a:p>
            <a:pPr eaLnBrk="1">
              <a:lnSpc>
                <a:spcPct val="100000"/>
              </a:lnSpc>
            </a:pPr>
            <a:r>
              <a:rPr lang="en-US" altLang="en-US" sz="2000" dirty="0">
                <a:solidFill>
                  <a:srgbClr val="000000"/>
                </a:solidFill>
              </a:rPr>
              <a:t>Actually measures total loss rate from trap…</a:t>
            </a:r>
          </a:p>
        </p:txBody>
      </p:sp>
      <p:sp>
        <p:nvSpPr>
          <p:cNvPr id="99339" name="Rectangle 10">
            <a:extLst>
              <a:ext uri="{FF2B5EF4-FFF2-40B4-BE49-F238E27FC236}">
                <a16:creationId xmlns:a16="http://schemas.microsoft.com/office/drawing/2014/main" id="{ACC18F4E-06C8-4212-A6B3-AE1EF482E119}"/>
              </a:ext>
            </a:extLst>
          </p:cNvPr>
          <p:cNvSpPr>
            <a:spLocks noChangeArrowheads="1"/>
          </p:cNvSpPr>
          <p:nvPr/>
        </p:nvSpPr>
        <p:spPr bwMode="auto">
          <a:xfrm>
            <a:off x="202671" y="1211160"/>
            <a:ext cx="6263443" cy="2614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chemeClr val="tx1"/>
                </a:solidFill>
                <a:latin typeface="Arial" panose="020B0604020202020204" pitchFamily="34" charset="0"/>
                <a:cs typeface="Noto Sans CJK SC Regular" charset="0"/>
              </a:defRPr>
            </a:lvl9pPr>
          </a:lstStyle>
          <a:p>
            <a:pPr eaLnBrk="1">
              <a:lnSpc>
                <a:spcPct val="100000"/>
              </a:lnSpc>
            </a:pPr>
            <a:r>
              <a:rPr lang="en-US" altLang="en-US" sz="2000" dirty="0">
                <a:solidFill>
                  <a:srgbClr val="000000"/>
                </a:solidFill>
              </a:rPr>
              <a:t>Beam lifetimes:  count neutron </a:t>
            </a:r>
            <a:r>
              <a:rPr lang="en-US" altLang="en-US" sz="2000" b="1" dirty="0">
                <a:solidFill>
                  <a:srgbClr val="000000"/>
                </a:solidFill>
              </a:rPr>
              <a:t>beta</a:t>
            </a:r>
            <a:r>
              <a:rPr lang="en-US" altLang="en-US" sz="2000" dirty="0">
                <a:solidFill>
                  <a:srgbClr val="000000"/>
                </a:solidFill>
              </a:rPr>
              <a:t> </a:t>
            </a:r>
            <a:r>
              <a:rPr lang="en-US" altLang="en-US" sz="2000" b="1" dirty="0">
                <a:solidFill>
                  <a:srgbClr val="000000"/>
                </a:solidFill>
              </a:rPr>
              <a:t>decay</a:t>
            </a:r>
            <a:r>
              <a:rPr lang="en-US" altLang="en-US" sz="2000" dirty="0">
                <a:solidFill>
                  <a:srgbClr val="000000"/>
                </a:solidFill>
              </a:rPr>
              <a:t> products</a:t>
            </a:r>
          </a:p>
          <a:p>
            <a:pPr eaLnBrk="1">
              <a:lnSpc>
                <a:spcPct val="100000"/>
              </a:lnSpc>
            </a:pPr>
            <a:endParaRPr lang="en-US" altLang="en-US" sz="1200" dirty="0">
              <a:solidFill>
                <a:srgbClr val="000000"/>
              </a:solidFill>
            </a:endParaRPr>
          </a:p>
          <a:p>
            <a:pPr eaLnBrk="1">
              <a:lnSpc>
                <a:spcPct val="100000"/>
              </a:lnSpc>
            </a:pPr>
            <a:r>
              <a:rPr lang="en-US" altLang="en-US" sz="2000" dirty="0">
                <a:solidFill>
                  <a:srgbClr val="000000"/>
                </a:solidFill>
              </a:rPr>
              <a:t>Requires precisely known:</a:t>
            </a:r>
          </a:p>
          <a:p>
            <a:pPr eaLnBrk="1">
              <a:lnSpc>
                <a:spcPct val="100000"/>
              </a:lnSpc>
            </a:pPr>
            <a:r>
              <a:rPr lang="en-US" altLang="en-US" sz="2000" dirty="0">
                <a:solidFill>
                  <a:srgbClr val="000000"/>
                </a:solidFill>
              </a:rPr>
              <a:t>	</a:t>
            </a:r>
            <a:r>
              <a:rPr lang="en-US" altLang="en-US" sz="2000" dirty="0" err="1">
                <a:solidFill>
                  <a:srgbClr val="000000"/>
                </a:solidFill>
              </a:rPr>
              <a:t>i</a:t>
            </a:r>
            <a:r>
              <a:rPr lang="en-US" altLang="en-US" sz="2000" dirty="0">
                <a:solidFill>
                  <a:srgbClr val="000000"/>
                </a:solidFill>
              </a:rPr>
              <a:t>)  decay volume</a:t>
            </a:r>
          </a:p>
          <a:p>
            <a:pPr eaLnBrk="1">
              <a:lnSpc>
                <a:spcPct val="100000"/>
              </a:lnSpc>
            </a:pPr>
            <a:r>
              <a:rPr lang="en-US" altLang="en-US" sz="2000" dirty="0">
                <a:solidFill>
                  <a:srgbClr val="000000"/>
                </a:solidFill>
              </a:rPr>
              <a:t>      ii)  absolute neutron density</a:t>
            </a:r>
          </a:p>
          <a:p>
            <a:pPr eaLnBrk="1">
              <a:lnSpc>
                <a:spcPct val="100000"/>
              </a:lnSpc>
            </a:pPr>
            <a:r>
              <a:rPr lang="en-US" altLang="en-US" sz="2000" dirty="0">
                <a:solidFill>
                  <a:srgbClr val="000000"/>
                </a:solidFill>
              </a:rPr>
              <a:t>      iii) decay product detection efficiency </a:t>
            </a:r>
          </a:p>
          <a:p>
            <a:pPr eaLnBrk="1">
              <a:lnSpc>
                <a:spcPct val="100000"/>
              </a:lnSpc>
            </a:pPr>
            <a:endParaRPr lang="en-US" altLang="en-US" sz="1200" dirty="0">
              <a:solidFill>
                <a:srgbClr val="000000"/>
              </a:solidFill>
            </a:endParaRPr>
          </a:p>
          <a:p>
            <a:pPr eaLnBrk="1">
              <a:lnSpc>
                <a:spcPct val="100000"/>
              </a:lnSpc>
            </a:pPr>
            <a:r>
              <a:rPr lang="en-US" altLang="en-US" sz="2000" dirty="0">
                <a:solidFill>
                  <a:srgbClr val="000000"/>
                </a:solidFill>
              </a:rPr>
              <a:t>Pre-2013: neutron density was dominant source of uncertainty</a:t>
            </a:r>
          </a:p>
        </p:txBody>
      </p:sp>
      <p:sp>
        <p:nvSpPr>
          <p:cNvPr id="13" name="object 11">
            <a:extLst>
              <a:ext uri="{FF2B5EF4-FFF2-40B4-BE49-F238E27FC236}">
                <a16:creationId xmlns:a16="http://schemas.microsoft.com/office/drawing/2014/main" id="{83AD4AC1-C4EC-4DEA-82BC-261F070C9A7D}"/>
              </a:ext>
            </a:extLst>
          </p:cNvPr>
          <p:cNvSpPr/>
          <p:nvPr/>
        </p:nvSpPr>
        <p:spPr>
          <a:xfrm>
            <a:off x="7173117" y="1414042"/>
            <a:ext cx="1697989" cy="186690"/>
          </a:xfrm>
          <a:custGeom>
            <a:avLst/>
            <a:gdLst/>
            <a:ahLst/>
            <a:cxnLst/>
            <a:rect l="l" t="t" r="r" b="b"/>
            <a:pathLst>
              <a:path w="1697989" h="186689">
                <a:moveTo>
                  <a:pt x="1666240" y="0"/>
                </a:moveTo>
                <a:lnTo>
                  <a:pt x="30480" y="0"/>
                </a:lnTo>
                <a:lnTo>
                  <a:pt x="19288" y="2619"/>
                </a:lnTo>
                <a:lnTo>
                  <a:pt x="9525" y="9525"/>
                </a:lnTo>
                <a:lnTo>
                  <a:pt x="2619" y="19288"/>
                </a:lnTo>
                <a:lnTo>
                  <a:pt x="0" y="30479"/>
                </a:lnTo>
                <a:lnTo>
                  <a:pt x="0" y="154939"/>
                </a:lnTo>
                <a:lnTo>
                  <a:pt x="2619" y="166330"/>
                </a:lnTo>
                <a:lnTo>
                  <a:pt x="9525" y="176530"/>
                </a:lnTo>
                <a:lnTo>
                  <a:pt x="19288" y="183872"/>
                </a:lnTo>
                <a:lnTo>
                  <a:pt x="30480" y="186689"/>
                </a:lnTo>
                <a:lnTo>
                  <a:pt x="1666240" y="186689"/>
                </a:lnTo>
                <a:lnTo>
                  <a:pt x="1678166" y="183872"/>
                </a:lnTo>
                <a:lnTo>
                  <a:pt x="1688306" y="176530"/>
                </a:lnTo>
                <a:lnTo>
                  <a:pt x="1695350" y="166330"/>
                </a:lnTo>
                <a:lnTo>
                  <a:pt x="1697990" y="154939"/>
                </a:lnTo>
                <a:lnTo>
                  <a:pt x="1697990" y="30479"/>
                </a:lnTo>
                <a:lnTo>
                  <a:pt x="1695350" y="19288"/>
                </a:lnTo>
                <a:lnTo>
                  <a:pt x="1688306" y="9525"/>
                </a:lnTo>
                <a:lnTo>
                  <a:pt x="1678166" y="2619"/>
                </a:lnTo>
                <a:lnTo>
                  <a:pt x="1666240" y="0"/>
                </a:lnTo>
                <a:close/>
              </a:path>
            </a:pathLst>
          </a:custGeom>
          <a:solidFill>
            <a:srgbClr val="719ECE"/>
          </a:solidFill>
        </p:spPr>
        <p:txBody>
          <a:bodyPr wrap="square" lIns="0" tIns="0" rIns="0" bIns="0" rtlCol="0"/>
          <a:lstStyle/>
          <a:p>
            <a:endParaRPr/>
          </a:p>
        </p:txBody>
      </p:sp>
      <p:sp>
        <p:nvSpPr>
          <p:cNvPr id="14" name="object 12">
            <a:extLst>
              <a:ext uri="{FF2B5EF4-FFF2-40B4-BE49-F238E27FC236}">
                <a16:creationId xmlns:a16="http://schemas.microsoft.com/office/drawing/2014/main" id="{3FDD54B3-6810-4727-8C37-5DBEFD6EC1CE}"/>
              </a:ext>
            </a:extLst>
          </p:cNvPr>
          <p:cNvSpPr/>
          <p:nvPr/>
        </p:nvSpPr>
        <p:spPr>
          <a:xfrm>
            <a:off x="7173117" y="1414042"/>
            <a:ext cx="1697989" cy="186690"/>
          </a:xfrm>
          <a:custGeom>
            <a:avLst/>
            <a:gdLst/>
            <a:ahLst/>
            <a:cxnLst/>
            <a:rect l="l" t="t" r="r" b="b"/>
            <a:pathLst>
              <a:path w="1697989" h="186689">
                <a:moveTo>
                  <a:pt x="30480" y="0"/>
                </a:moveTo>
                <a:lnTo>
                  <a:pt x="19288" y="2619"/>
                </a:lnTo>
                <a:lnTo>
                  <a:pt x="9525" y="9525"/>
                </a:lnTo>
                <a:lnTo>
                  <a:pt x="2619" y="19288"/>
                </a:lnTo>
                <a:lnTo>
                  <a:pt x="0" y="30479"/>
                </a:lnTo>
                <a:lnTo>
                  <a:pt x="0" y="154939"/>
                </a:lnTo>
                <a:lnTo>
                  <a:pt x="2619" y="166330"/>
                </a:lnTo>
                <a:lnTo>
                  <a:pt x="9525" y="176530"/>
                </a:lnTo>
                <a:lnTo>
                  <a:pt x="19288" y="183872"/>
                </a:lnTo>
                <a:lnTo>
                  <a:pt x="30480" y="186689"/>
                </a:lnTo>
                <a:lnTo>
                  <a:pt x="1666240" y="186689"/>
                </a:lnTo>
                <a:lnTo>
                  <a:pt x="1678166" y="183872"/>
                </a:lnTo>
                <a:lnTo>
                  <a:pt x="1688306" y="176529"/>
                </a:lnTo>
                <a:lnTo>
                  <a:pt x="1695350" y="166330"/>
                </a:lnTo>
                <a:lnTo>
                  <a:pt x="1697990" y="154939"/>
                </a:lnTo>
                <a:lnTo>
                  <a:pt x="1697990" y="30479"/>
                </a:lnTo>
                <a:lnTo>
                  <a:pt x="1695350" y="19288"/>
                </a:lnTo>
                <a:lnTo>
                  <a:pt x="1688306" y="9525"/>
                </a:lnTo>
                <a:lnTo>
                  <a:pt x="1678166" y="2619"/>
                </a:lnTo>
                <a:lnTo>
                  <a:pt x="1666240" y="0"/>
                </a:lnTo>
                <a:lnTo>
                  <a:pt x="30480" y="0"/>
                </a:lnTo>
                <a:close/>
              </a:path>
            </a:pathLst>
          </a:custGeom>
          <a:ln w="3175">
            <a:solidFill>
              <a:srgbClr val="3364A3"/>
            </a:solidFill>
          </a:ln>
        </p:spPr>
        <p:txBody>
          <a:bodyPr wrap="square" lIns="0" tIns="0" rIns="0" bIns="0" rtlCol="0"/>
          <a:lstStyle/>
          <a:p>
            <a:endParaRPr/>
          </a:p>
        </p:txBody>
      </p:sp>
      <p:sp>
        <p:nvSpPr>
          <p:cNvPr id="15" name="object 13">
            <a:extLst>
              <a:ext uri="{FF2B5EF4-FFF2-40B4-BE49-F238E27FC236}">
                <a16:creationId xmlns:a16="http://schemas.microsoft.com/office/drawing/2014/main" id="{3892DBC1-F472-462A-ACF8-54BBE7A2E60C}"/>
              </a:ext>
            </a:extLst>
          </p:cNvPr>
          <p:cNvSpPr/>
          <p:nvPr/>
        </p:nvSpPr>
        <p:spPr>
          <a:xfrm>
            <a:off x="7173117" y="1600732"/>
            <a:ext cx="0" cy="1337310"/>
          </a:xfrm>
          <a:custGeom>
            <a:avLst/>
            <a:gdLst/>
            <a:ahLst/>
            <a:cxnLst/>
            <a:rect l="l" t="t" r="r" b="b"/>
            <a:pathLst>
              <a:path h="1337310">
                <a:moveTo>
                  <a:pt x="0" y="0"/>
                </a:moveTo>
                <a:lnTo>
                  <a:pt x="0" y="35560"/>
                </a:lnTo>
              </a:path>
              <a:path h="1337310">
                <a:moveTo>
                  <a:pt x="0" y="72389"/>
                </a:moveTo>
                <a:lnTo>
                  <a:pt x="0" y="107950"/>
                </a:lnTo>
              </a:path>
              <a:path h="1337310">
                <a:moveTo>
                  <a:pt x="0" y="144779"/>
                </a:moveTo>
                <a:lnTo>
                  <a:pt x="0" y="180339"/>
                </a:lnTo>
              </a:path>
              <a:path h="1337310">
                <a:moveTo>
                  <a:pt x="0" y="217170"/>
                </a:moveTo>
                <a:lnTo>
                  <a:pt x="0" y="252729"/>
                </a:lnTo>
              </a:path>
              <a:path h="1337310">
                <a:moveTo>
                  <a:pt x="0" y="289560"/>
                </a:moveTo>
                <a:lnTo>
                  <a:pt x="0" y="325120"/>
                </a:lnTo>
              </a:path>
              <a:path h="1337310">
                <a:moveTo>
                  <a:pt x="0" y="361950"/>
                </a:moveTo>
                <a:lnTo>
                  <a:pt x="0" y="397510"/>
                </a:lnTo>
              </a:path>
              <a:path h="1337310">
                <a:moveTo>
                  <a:pt x="0" y="434339"/>
                </a:moveTo>
                <a:lnTo>
                  <a:pt x="0" y="469900"/>
                </a:lnTo>
              </a:path>
              <a:path h="1337310">
                <a:moveTo>
                  <a:pt x="0" y="505460"/>
                </a:moveTo>
                <a:lnTo>
                  <a:pt x="0" y="542289"/>
                </a:lnTo>
              </a:path>
              <a:path h="1337310">
                <a:moveTo>
                  <a:pt x="0" y="577850"/>
                </a:moveTo>
                <a:lnTo>
                  <a:pt x="0" y="614679"/>
                </a:lnTo>
              </a:path>
              <a:path h="1337310">
                <a:moveTo>
                  <a:pt x="0" y="650239"/>
                </a:moveTo>
                <a:lnTo>
                  <a:pt x="0" y="687070"/>
                </a:lnTo>
              </a:path>
              <a:path h="1337310">
                <a:moveTo>
                  <a:pt x="0" y="722629"/>
                </a:moveTo>
                <a:lnTo>
                  <a:pt x="0" y="759460"/>
                </a:lnTo>
              </a:path>
              <a:path h="1337310">
                <a:moveTo>
                  <a:pt x="0" y="795020"/>
                </a:moveTo>
                <a:lnTo>
                  <a:pt x="0" y="831850"/>
                </a:lnTo>
              </a:path>
              <a:path h="1337310">
                <a:moveTo>
                  <a:pt x="0" y="867410"/>
                </a:moveTo>
                <a:lnTo>
                  <a:pt x="0" y="904239"/>
                </a:lnTo>
              </a:path>
              <a:path h="1337310">
                <a:moveTo>
                  <a:pt x="0" y="939800"/>
                </a:moveTo>
                <a:lnTo>
                  <a:pt x="0" y="976630"/>
                </a:lnTo>
              </a:path>
              <a:path h="1337310">
                <a:moveTo>
                  <a:pt x="0" y="1012189"/>
                </a:moveTo>
                <a:lnTo>
                  <a:pt x="0" y="1049020"/>
                </a:lnTo>
              </a:path>
              <a:path h="1337310">
                <a:moveTo>
                  <a:pt x="0" y="1084580"/>
                </a:moveTo>
                <a:lnTo>
                  <a:pt x="0" y="1121410"/>
                </a:lnTo>
              </a:path>
              <a:path h="1337310">
                <a:moveTo>
                  <a:pt x="0" y="1156970"/>
                </a:moveTo>
                <a:lnTo>
                  <a:pt x="0" y="1193800"/>
                </a:lnTo>
              </a:path>
              <a:path h="1337310">
                <a:moveTo>
                  <a:pt x="0" y="1229360"/>
                </a:moveTo>
                <a:lnTo>
                  <a:pt x="0" y="1264920"/>
                </a:lnTo>
              </a:path>
              <a:path h="1337310">
                <a:moveTo>
                  <a:pt x="0" y="1301750"/>
                </a:moveTo>
                <a:lnTo>
                  <a:pt x="0" y="1337310"/>
                </a:lnTo>
              </a:path>
            </a:pathLst>
          </a:custGeom>
          <a:ln w="18329">
            <a:solidFill>
              <a:srgbClr val="000000"/>
            </a:solidFill>
          </a:ln>
        </p:spPr>
        <p:txBody>
          <a:bodyPr wrap="square" lIns="0" tIns="0" rIns="0" bIns="0" rtlCol="0"/>
          <a:lstStyle/>
          <a:p>
            <a:endParaRPr/>
          </a:p>
        </p:txBody>
      </p:sp>
      <p:sp>
        <p:nvSpPr>
          <p:cNvPr id="18" name="object 16">
            <a:extLst>
              <a:ext uri="{FF2B5EF4-FFF2-40B4-BE49-F238E27FC236}">
                <a16:creationId xmlns:a16="http://schemas.microsoft.com/office/drawing/2014/main" id="{0A881ED5-7C67-4113-8747-384D056A836C}"/>
              </a:ext>
            </a:extLst>
          </p:cNvPr>
          <p:cNvSpPr/>
          <p:nvPr/>
        </p:nvSpPr>
        <p:spPr>
          <a:xfrm>
            <a:off x="10079794" y="2004737"/>
            <a:ext cx="1211580" cy="331470"/>
          </a:xfrm>
          <a:custGeom>
            <a:avLst/>
            <a:gdLst/>
            <a:ahLst/>
            <a:cxnLst/>
            <a:rect l="l" t="t" r="r" b="b"/>
            <a:pathLst>
              <a:path w="1211579" h="331470">
                <a:moveTo>
                  <a:pt x="908050" y="0"/>
                </a:moveTo>
                <a:lnTo>
                  <a:pt x="0" y="0"/>
                </a:lnTo>
                <a:lnTo>
                  <a:pt x="0" y="331470"/>
                </a:lnTo>
                <a:lnTo>
                  <a:pt x="908050" y="331470"/>
                </a:lnTo>
                <a:lnTo>
                  <a:pt x="1211579" y="166370"/>
                </a:lnTo>
                <a:lnTo>
                  <a:pt x="908050" y="0"/>
                </a:lnTo>
                <a:close/>
              </a:path>
            </a:pathLst>
          </a:custGeom>
          <a:solidFill>
            <a:srgbClr val="C5E0B4"/>
          </a:solidFill>
        </p:spPr>
        <p:txBody>
          <a:bodyPr wrap="square" lIns="0" tIns="0" rIns="0" bIns="0" rtlCol="0"/>
          <a:lstStyle/>
          <a:p>
            <a:endParaRPr dirty="0"/>
          </a:p>
        </p:txBody>
      </p:sp>
      <p:sp>
        <p:nvSpPr>
          <p:cNvPr id="22" name="object 20">
            <a:extLst>
              <a:ext uri="{FF2B5EF4-FFF2-40B4-BE49-F238E27FC236}">
                <a16:creationId xmlns:a16="http://schemas.microsoft.com/office/drawing/2014/main" id="{13AC567C-F20A-48E0-8A04-BC051BEC4890}"/>
              </a:ext>
            </a:extLst>
          </p:cNvPr>
          <p:cNvSpPr/>
          <p:nvPr/>
        </p:nvSpPr>
        <p:spPr>
          <a:xfrm>
            <a:off x="11250592" y="1585731"/>
            <a:ext cx="370195" cy="1164351"/>
          </a:xfrm>
          <a:custGeom>
            <a:avLst/>
            <a:gdLst/>
            <a:ahLst/>
            <a:cxnLst/>
            <a:rect l="l" t="t" r="r" b="b"/>
            <a:pathLst>
              <a:path w="367029" h="425450">
                <a:moveTo>
                  <a:pt x="182880" y="425450"/>
                </a:moveTo>
                <a:lnTo>
                  <a:pt x="0" y="425450"/>
                </a:lnTo>
                <a:lnTo>
                  <a:pt x="0" y="0"/>
                </a:lnTo>
                <a:lnTo>
                  <a:pt x="367030" y="0"/>
                </a:lnTo>
                <a:lnTo>
                  <a:pt x="367030" y="425450"/>
                </a:lnTo>
                <a:lnTo>
                  <a:pt x="182880" y="425450"/>
                </a:lnTo>
                <a:close/>
              </a:path>
            </a:pathLst>
          </a:custGeom>
          <a:ln w="3175">
            <a:solidFill>
              <a:srgbClr val="3364A3"/>
            </a:solidFill>
          </a:ln>
        </p:spPr>
        <p:txBody>
          <a:bodyPr wrap="square" lIns="0" tIns="0" rIns="0" bIns="0" rtlCol="0"/>
          <a:lstStyle/>
          <a:p>
            <a:endParaRPr/>
          </a:p>
        </p:txBody>
      </p:sp>
      <p:sp>
        <p:nvSpPr>
          <p:cNvPr id="25" name="object 23">
            <a:extLst>
              <a:ext uri="{FF2B5EF4-FFF2-40B4-BE49-F238E27FC236}">
                <a16:creationId xmlns:a16="http://schemas.microsoft.com/office/drawing/2014/main" id="{10843739-9F58-421C-A76E-A5E89513A854}"/>
              </a:ext>
            </a:extLst>
          </p:cNvPr>
          <p:cNvSpPr/>
          <p:nvPr/>
        </p:nvSpPr>
        <p:spPr>
          <a:xfrm>
            <a:off x="7173117" y="2842792"/>
            <a:ext cx="1697989" cy="186690"/>
          </a:xfrm>
          <a:custGeom>
            <a:avLst/>
            <a:gdLst/>
            <a:ahLst/>
            <a:cxnLst/>
            <a:rect l="l" t="t" r="r" b="b"/>
            <a:pathLst>
              <a:path w="1697989" h="186689">
                <a:moveTo>
                  <a:pt x="1666240" y="0"/>
                </a:moveTo>
                <a:lnTo>
                  <a:pt x="30480" y="0"/>
                </a:lnTo>
                <a:lnTo>
                  <a:pt x="19288" y="2619"/>
                </a:lnTo>
                <a:lnTo>
                  <a:pt x="9525" y="9525"/>
                </a:lnTo>
                <a:lnTo>
                  <a:pt x="2619" y="19288"/>
                </a:lnTo>
                <a:lnTo>
                  <a:pt x="0" y="30479"/>
                </a:lnTo>
                <a:lnTo>
                  <a:pt x="0" y="154939"/>
                </a:lnTo>
                <a:lnTo>
                  <a:pt x="2619" y="166330"/>
                </a:lnTo>
                <a:lnTo>
                  <a:pt x="9525" y="176529"/>
                </a:lnTo>
                <a:lnTo>
                  <a:pt x="19288" y="183872"/>
                </a:lnTo>
                <a:lnTo>
                  <a:pt x="30480" y="186689"/>
                </a:lnTo>
                <a:lnTo>
                  <a:pt x="1666240" y="186689"/>
                </a:lnTo>
                <a:lnTo>
                  <a:pt x="1678166" y="183872"/>
                </a:lnTo>
                <a:lnTo>
                  <a:pt x="1688306" y="176529"/>
                </a:lnTo>
                <a:lnTo>
                  <a:pt x="1695350" y="166330"/>
                </a:lnTo>
                <a:lnTo>
                  <a:pt x="1697990" y="154939"/>
                </a:lnTo>
                <a:lnTo>
                  <a:pt x="1697990" y="30479"/>
                </a:lnTo>
                <a:lnTo>
                  <a:pt x="1695350" y="19288"/>
                </a:lnTo>
                <a:lnTo>
                  <a:pt x="1688306" y="9525"/>
                </a:lnTo>
                <a:lnTo>
                  <a:pt x="1678166" y="2619"/>
                </a:lnTo>
                <a:lnTo>
                  <a:pt x="1666240" y="0"/>
                </a:lnTo>
                <a:close/>
              </a:path>
            </a:pathLst>
          </a:custGeom>
          <a:solidFill>
            <a:srgbClr val="719ECE"/>
          </a:solidFill>
        </p:spPr>
        <p:txBody>
          <a:bodyPr wrap="square" lIns="0" tIns="0" rIns="0" bIns="0" rtlCol="0"/>
          <a:lstStyle/>
          <a:p>
            <a:endParaRPr/>
          </a:p>
        </p:txBody>
      </p:sp>
      <p:sp>
        <p:nvSpPr>
          <p:cNvPr id="26" name="object 24">
            <a:extLst>
              <a:ext uri="{FF2B5EF4-FFF2-40B4-BE49-F238E27FC236}">
                <a16:creationId xmlns:a16="http://schemas.microsoft.com/office/drawing/2014/main" id="{6322AC5D-14DF-463F-95EE-3ADE0C0057C8}"/>
              </a:ext>
            </a:extLst>
          </p:cNvPr>
          <p:cNvSpPr/>
          <p:nvPr/>
        </p:nvSpPr>
        <p:spPr>
          <a:xfrm>
            <a:off x="7173117" y="2842792"/>
            <a:ext cx="1697989" cy="186690"/>
          </a:xfrm>
          <a:custGeom>
            <a:avLst/>
            <a:gdLst/>
            <a:ahLst/>
            <a:cxnLst/>
            <a:rect l="l" t="t" r="r" b="b"/>
            <a:pathLst>
              <a:path w="1697989" h="186689">
                <a:moveTo>
                  <a:pt x="30480" y="0"/>
                </a:moveTo>
                <a:lnTo>
                  <a:pt x="19288" y="2619"/>
                </a:lnTo>
                <a:lnTo>
                  <a:pt x="9525" y="9525"/>
                </a:lnTo>
                <a:lnTo>
                  <a:pt x="2619" y="19288"/>
                </a:lnTo>
                <a:lnTo>
                  <a:pt x="0" y="30479"/>
                </a:lnTo>
                <a:lnTo>
                  <a:pt x="0" y="154939"/>
                </a:lnTo>
                <a:lnTo>
                  <a:pt x="2619" y="166330"/>
                </a:lnTo>
                <a:lnTo>
                  <a:pt x="9525" y="176529"/>
                </a:lnTo>
                <a:lnTo>
                  <a:pt x="19288" y="183872"/>
                </a:lnTo>
                <a:lnTo>
                  <a:pt x="30480" y="186689"/>
                </a:lnTo>
                <a:lnTo>
                  <a:pt x="1666240" y="186689"/>
                </a:lnTo>
                <a:lnTo>
                  <a:pt x="1678166" y="183872"/>
                </a:lnTo>
                <a:lnTo>
                  <a:pt x="1688306" y="176529"/>
                </a:lnTo>
                <a:lnTo>
                  <a:pt x="1695350" y="166330"/>
                </a:lnTo>
                <a:lnTo>
                  <a:pt x="1697990" y="154939"/>
                </a:lnTo>
                <a:lnTo>
                  <a:pt x="1697990" y="30479"/>
                </a:lnTo>
                <a:lnTo>
                  <a:pt x="1695350" y="19288"/>
                </a:lnTo>
                <a:lnTo>
                  <a:pt x="1688306" y="9525"/>
                </a:lnTo>
                <a:lnTo>
                  <a:pt x="1678166" y="2619"/>
                </a:lnTo>
                <a:lnTo>
                  <a:pt x="1666240" y="0"/>
                </a:lnTo>
                <a:lnTo>
                  <a:pt x="30480" y="0"/>
                </a:lnTo>
                <a:close/>
              </a:path>
            </a:pathLst>
          </a:custGeom>
          <a:ln w="3175">
            <a:solidFill>
              <a:srgbClr val="3364A3"/>
            </a:solidFill>
          </a:ln>
        </p:spPr>
        <p:txBody>
          <a:bodyPr wrap="square" lIns="0" tIns="0" rIns="0" bIns="0" rtlCol="0"/>
          <a:lstStyle/>
          <a:p>
            <a:endParaRPr/>
          </a:p>
        </p:txBody>
      </p:sp>
      <p:sp>
        <p:nvSpPr>
          <p:cNvPr id="27" name="object 25">
            <a:extLst>
              <a:ext uri="{FF2B5EF4-FFF2-40B4-BE49-F238E27FC236}">
                <a16:creationId xmlns:a16="http://schemas.microsoft.com/office/drawing/2014/main" id="{63225E2D-4402-4220-B833-3BAD1267507C}"/>
              </a:ext>
            </a:extLst>
          </p:cNvPr>
          <p:cNvSpPr/>
          <p:nvPr/>
        </p:nvSpPr>
        <p:spPr>
          <a:xfrm>
            <a:off x="8871107" y="1600732"/>
            <a:ext cx="0" cy="1337310"/>
          </a:xfrm>
          <a:custGeom>
            <a:avLst/>
            <a:gdLst/>
            <a:ahLst/>
            <a:cxnLst/>
            <a:rect l="l" t="t" r="r" b="b"/>
            <a:pathLst>
              <a:path h="1337310">
                <a:moveTo>
                  <a:pt x="0" y="0"/>
                </a:moveTo>
                <a:lnTo>
                  <a:pt x="0" y="1337310"/>
                </a:lnTo>
              </a:path>
            </a:pathLst>
          </a:custGeom>
          <a:ln w="18329">
            <a:solidFill>
              <a:srgbClr val="000000"/>
            </a:solidFill>
            <a:prstDash val="dash"/>
          </a:ln>
        </p:spPr>
        <p:txBody>
          <a:bodyPr wrap="square" lIns="0" tIns="0" rIns="0" bIns="0" rtlCol="0"/>
          <a:lstStyle/>
          <a:p>
            <a:endParaRPr/>
          </a:p>
        </p:txBody>
      </p:sp>
      <p:sp>
        <p:nvSpPr>
          <p:cNvPr id="28" name="object 26">
            <a:extLst>
              <a:ext uri="{FF2B5EF4-FFF2-40B4-BE49-F238E27FC236}">
                <a16:creationId xmlns:a16="http://schemas.microsoft.com/office/drawing/2014/main" id="{17512B10-8386-4E5A-A2D8-C5AB3896B972}"/>
              </a:ext>
            </a:extLst>
          </p:cNvPr>
          <p:cNvSpPr/>
          <p:nvPr/>
        </p:nvSpPr>
        <p:spPr>
          <a:xfrm>
            <a:off x="7684926" y="1626132"/>
            <a:ext cx="129539" cy="502920"/>
          </a:xfrm>
          <a:custGeom>
            <a:avLst/>
            <a:gdLst/>
            <a:ahLst/>
            <a:cxnLst/>
            <a:rect l="l" t="t" r="r" b="b"/>
            <a:pathLst>
              <a:path w="129539" h="502920">
                <a:moveTo>
                  <a:pt x="129540" y="502920"/>
                </a:moveTo>
                <a:lnTo>
                  <a:pt x="0" y="0"/>
                </a:lnTo>
              </a:path>
            </a:pathLst>
          </a:custGeom>
          <a:ln w="3175">
            <a:solidFill>
              <a:srgbClr val="000000"/>
            </a:solidFill>
          </a:ln>
        </p:spPr>
        <p:txBody>
          <a:bodyPr wrap="square" lIns="0" tIns="0" rIns="0" bIns="0" rtlCol="0"/>
          <a:lstStyle/>
          <a:p>
            <a:endParaRPr/>
          </a:p>
        </p:txBody>
      </p:sp>
      <p:sp>
        <p:nvSpPr>
          <p:cNvPr id="29" name="object 27">
            <a:extLst>
              <a:ext uri="{FF2B5EF4-FFF2-40B4-BE49-F238E27FC236}">
                <a16:creationId xmlns:a16="http://schemas.microsoft.com/office/drawing/2014/main" id="{74FAB4F3-6960-43CE-827D-E84CCE312313}"/>
              </a:ext>
            </a:extLst>
          </p:cNvPr>
          <p:cNvSpPr/>
          <p:nvPr/>
        </p:nvSpPr>
        <p:spPr>
          <a:xfrm>
            <a:off x="7635397" y="1476272"/>
            <a:ext cx="104139" cy="170180"/>
          </a:xfrm>
          <a:custGeom>
            <a:avLst/>
            <a:gdLst/>
            <a:ahLst/>
            <a:cxnLst/>
            <a:rect l="l" t="t" r="r" b="b"/>
            <a:pathLst>
              <a:path w="104139" h="170180">
                <a:moveTo>
                  <a:pt x="11429" y="0"/>
                </a:moveTo>
                <a:lnTo>
                  <a:pt x="0" y="170180"/>
                </a:lnTo>
                <a:lnTo>
                  <a:pt x="104139" y="143510"/>
                </a:lnTo>
                <a:lnTo>
                  <a:pt x="11429" y="0"/>
                </a:lnTo>
                <a:close/>
              </a:path>
            </a:pathLst>
          </a:custGeom>
          <a:solidFill>
            <a:srgbClr val="000000"/>
          </a:solidFill>
        </p:spPr>
        <p:txBody>
          <a:bodyPr wrap="square" lIns="0" tIns="0" rIns="0" bIns="0" rtlCol="0"/>
          <a:lstStyle/>
          <a:p>
            <a:endParaRPr/>
          </a:p>
        </p:txBody>
      </p:sp>
      <p:sp>
        <p:nvSpPr>
          <p:cNvPr id="30" name="object 28">
            <a:extLst>
              <a:ext uri="{FF2B5EF4-FFF2-40B4-BE49-F238E27FC236}">
                <a16:creationId xmlns:a16="http://schemas.microsoft.com/office/drawing/2014/main" id="{5F6BEF5A-3C87-446B-A0BC-7BC278BF73BE}"/>
              </a:ext>
            </a:extLst>
          </p:cNvPr>
          <p:cNvSpPr txBox="1"/>
          <p:nvPr/>
        </p:nvSpPr>
        <p:spPr>
          <a:xfrm>
            <a:off x="7803037" y="1619782"/>
            <a:ext cx="1120140" cy="299720"/>
          </a:xfrm>
          <a:prstGeom prst="rect">
            <a:avLst/>
          </a:prstGeom>
        </p:spPr>
        <p:txBody>
          <a:bodyPr vert="horz" wrap="square" lIns="0" tIns="12700" rIns="0" bIns="0" rtlCol="0">
            <a:spAutoFit/>
          </a:bodyPr>
          <a:lstStyle/>
          <a:p>
            <a:pPr marL="38100">
              <a:lnSpc>
                <a:spcPct val="100000"/>
              </a:lnSpc>
              <a:spcBef>
                <a:spcPts val="100"/>
              </a:spcBef>
            </a:pPr>
            <a:r>
              <a:rPr sz="1800" dirty="0">
                <a:latin typeface="Arial"/>
                <a:cs typeface="Arial"/>
              </a:rPr>
              <a:t>e</a:t>
            </a:r>
            <a:r>
              <a:rPr sz="1575" baseline="39682" dirty="0">
                <a:latin typeface="Arial"/>
                <a:cs typeface="Arial"/>
              </a:rPr>
              <a:t>-</a:t>
            </a:r>
            <a:r>
              <a:rPr sz="1575" spc="-37" baseline="39682" dirty="0">
                <a:latin typeface="Arial"/>
                <a:cs typeface="Arial"/>
              </a:rPr>
              <a:t> </a:t>
            </a:r>
            <a:r>
              <a:rPr sz="1800" dirty="0">
                <a:latin typeface="Arial"/>
                <a:cs typeface="Arial"/>
              </a:rPr>
              <a:t>and/or</a:t>
            </a:r>
            <a:r>
              <a:rPr sz="1800" spc="-35" dirty="0">
                <a:latin typeface="Arial"/>
                <a:cs typeface="Arial"/>
              </a:rPr>
              <a:t> </a:t>
            </a:r>
            <a:r>
              <a:rPr sz="1800" spc="-50" dirty="0">
                <a:latin typeface="Arial"/>
                <a:cs typeface="Arial"/>
              </a:rPr>
              <a:t>p</a:t>
            </a:r>
            <a:endParaRPr sz="1800">
              <a:latin typeface="Arial"/>
              <a:cs typeface="Arial"/>
            </a:endParaRPr>
          </a:p>
        </p:txBody>
      </p:sp>
      <p:sp>
        <p:nvSpPr>
          <p:cNvPr id="31" name="object 29">
            <a:extLst>
              <a:ext uri="{FF2B5EF4-FFF2-40B4-BE49-F238E27FC236}">
                <a16:creationId xmlns:a16="http://schemas.microsoft.com/office/drawing/2014/main" id="{726589D9-CD2E-43C6-AC74-5F64CB3FC57D}"/>
              </a:ext>
            </a:extLst>
          </p:cNvPr>
          <p:cNvSpPr txBox="1"/>
          <p:nvPr/>
        </p:nvSpPr>
        <p:spPr>
          <a:xfrm>
            <a:off x="6840698" y="3077887"/>
            <a:ext cx="2498725" cy="293028"/>
          </a:xfrm>
          <a:prstGeom prst="rect">
            <a:avLst/>
          </a:prstGeom>
        </p:spPr>
        <p:txBody>
          <a:bodyPr vert="horz" wrap="square" lIns="0" tIns="36194" rIns="0" bIns="0" rtlCol="0">
            <a:spAutoFit/>
          </a:bodyPr>
          <a:lstStyle/>
          <a:p>
            <a:pPr marL="12700" marR="5080">
              <a:lnSpc>
                <a:spcPts val="2020"/>
              </a:lnSpc>
              <a:spcBef>
                <a:spcPts val="284"/>
              </a:spcBef>
            </a:pPr>
            <a:r>
              <a:rPr sz="1800" dirty="0">
                <a:latin typeface="Arial"/>
                <a:cs typeface="Arial"/>
              </a:rPr>
              <a:t>Decay</a:t>
            </a:r>
            <a:r>
              <a:rPr sz="1800" spc="-30" dirty="0">
                <a:latin typeface="Arial"/>
                <a:cs typeface="Arial"/>
              </a:rPr>
              <a:t> </a:t>
            </a:r>
            <a:r>
              <a:rPr sz="1800" dirty="0">
                <a:latin typeface="Arial"/>
                <a:cs typeface="Arial"/>
              </a:rPr>
              <a:t>products</a:t>
            </a:r>
            <a:r>
              <a:rPr sz="1800" spc="-25" dirty="0">
                <a:latin typeface="Arial"/>
                <a:cs typeface="Arial"/>
              </a:rPr>
              <a:t> </a:t>
            </a:r>
            <a:r>
              <a:rPr sz="1800" spc="-10" dirty="0">
                <a:latin typeface="Arial"/>
                <a:cs typeface="Arial"/>
              </a:rPr>
              <a:t>detector </a:t>
            </a:r>
            <a:endParaRPr sz="1800" dirty="0">
              <a:latin typeface="Arial"/>
              <a:cs typeface="Arial"/>
            </a:endParaRPr>
          </a:p>
        </p:txBody>
      </p:sp>
      <p:sp>
        <p:nvSpPr>
          <p:cNvPr id="38" name="object 37">
            <a:extLst>
              <a:ext uri="{FF2B5EF4-FFF2-40B4-BE49-F238E27FC236}">
                <a16:creationId xmlns:a16="http://schemas.microsoft.com/office/drawing/2014/main" id="{AADF6FEA-F2FA-485E-86BE-3F407C309E71}"/>
              </a:ext>
            </a:extLst>
          </p:cNvPr>
          <p:cNvSpPr txBox="1"/>
          <p:nvPr/>
        </p:nvSpPr>
        <p:spPr>
          <a:xfrm>
            <a:off x="9414666" y="1402611"/>
            <a:ext cx="83756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Arial"/>
                <a:cs typeface="Arial"/>
              </a:rPr>
              <a:t>Neutron</a:t>
            </a:r>
            <a:endParaRPr sz="1800">
              <a:latin typeface="Arial"/>
              <a:cs typeface="Arial"/>
            </a:endParaRPr>
          </a:p>
        </p:txBody>
      </p:sp>
      <p:sp>
        <p:nvSpPr>
          <p:cNvPr id="39" name="object 38">
            <a:extLst>
              <a:ext uri="{FF2B5EF4-FFF2-40B4-BE49-F238E27FC236}">
                <a16:creationId xmlns:a16="http://schemas.microsoft.com/office/drawing/2014/main" id="{22554FA8-CFC2-4297-B03F-F5861F5B8FEB}"/>
              </a:ext>
            </a:extLst>
          </p:cNvPr>
          <p:cNvSpPr txBox="1"/>
          <p:nvPr/>
        </p:nvSpPr>
        <p:spPr>
          <a:xfrm>
            <a:off x="9414666" y="1659152"/>
            <a:ext cx="596265" cy="299720"/>
          </a:xfrm>
          <a:prstGeom prst="rect">
            <a:avLst/>
          </a:prstGeom>
        </p:spPr>
        <p:txBody>
          <a:bodyPr vert="horz" wrap="square" lIns="0" tIns="12700" rIns="0" bIns="0" rtlCol="0">
            <a:spAutoFit/>
          </a:bodyPr>
          <a:lstStyle/>
          <a:p>
            <a:pPr marL="12700">
              <a:lnSpc>
                <a:spcPct val="100000"/>
              </a:lnSpc>
              <a:spcBef>
                <a:spcPts val="100"/>
              </a:spcBef>
            </a:pPr>
            <a:r>
              <a:rPr sz="1800" spc="-20" dirty="0">
                <a:latin typeface="Arial"/>
                <a:cs typeface="Arial"/>
              </a:rPr>
              <a:t>beam</a:t>
            </a:r>
            <a:endParaRPr sz="1800">
              <a:latin typeface="Arial"/>
              <a:cs typeface="Arial"/>
            </a:endParaRPr>
          </a:p>
        </p:txBody>
      </p:sp>
      <p:grpSp>
        <p:nvGrpSpPr>
          <p:cNvPr id="42" name="object 41">
            <a:extLst>
              <a:ext uri="{FF2B5EF4-FFF2-40B4-BE49-F238E27FC236}">
                <a16:creationId xmlns:a16="http://schemas.microsoft.com/office/drawing/2014/main" id="{62E294B8-6D88-459E-A44B-A87A923451C1}"/>
              </a:ext>
            </a:extLst>
          </p:cNvPr>
          <p:cNvGrpSpPr/>
          <p:nvPr/>
        </p:nvGrpSpPr>
        <p:grpSpPr>
          <a:xfrm>
            <a:off x="7173117" y="1956121"/>
            <a:ext cx="4448507" cy="358815"/>
            <a:chOff x="2449830" y="3153489"/>
            <a:chExt cx="4448507" cy="358815"/>
          </a:xfrm>
        </p:grpSpPr>
        <p:sp>
          <p:nvSpPr>
            <p:cNvPr id="45" name="object 44">
              <a:extLst>
                <a:ext uri="{FF2B5EF4-FFF2-40B4-BE49-F238E27FC236}">
                  <a16:creationId xmlns:a16="http://schemas.microsoft.com/office/drawing/2014/main" id="{BE3BA320-82F2-4A28-AE5F-2FAC74218173}"/>
                </a:ext>
              </a:extLst>
            </p:cNvPr>
            <p:cNvSpPr/>
            <p:nvPr/>
          </p:nvSpPr>
          <p:spPr>
            <a:xfrm>
              <a:off x="2449830" y="3197859"/>
              <a:ext cx="1697989" cy="311150"/>
            </a:xfrm>
            <a:custGeom>
              <a:avLst/>
              <a:gdLst/>
              <a:ahLst/>
              <a:cxnLst/>
              <a:rect l="l" t="t" r="r" b="b"/>
              <a:pathLst>
                <a:path w="1697989" h="311150">
                  <a:moveTo>
                    <a:pt x="1658620" y="0"/>
                  </a:moveTo>
                  <a:lnTo>
                    <a:pt x="1697990" y="39369"/>
                  </a:lnTo>
                </a:path>
                <a:path w="1697989" h="311150">
                  <a:moveTo>
                    <a:pt x="1606549" y="0"/>
                  </a:moveTo>
                  <a:lnTo>
                    <a:pt x="1697990" y="91439"/>
                  </a:lnTo>
                </a:path>
                <a:path w="1697989" h="311150">
                  <a:moveTo>
                    <a:pt x="1554480" y="0"/>
                  </a:moveTo>
                  <a:lnTo>
                    <a:pt x="1697990" y="143510"/>
                  </a:lnTo>
                </a:path>
                <a:path w="1697989" h="311150">
                  <a:moveTo>
                    <a:pt x="1502409" y="0"/>
                  </a:moveTo>
                  <a:lnTo>
                    <a:pt x="1697990" y="195579"/>
                  </a:lnTo>
                </a:path>
                <a:path w="1697989" h="311150">
                  <a:moveTo>
                    <a:pt x="1451609" y="0"/>
                  </a:moveTo>
                  <a:lnTo>
                    <a:pt x="1697990" y="246379"/>
                  </a:lnTo>
                </a:path>
                <a:path w="1697989" h="311150">
                  <a:moveTo>
                    <a:pt x="1399540" y="0"/>
                  </a:moveTo>
                  <a:lnTo>
                    <a:pt x="1697990" y="298450"/>
                  </a:lnTo>
                </a:path>
                <a:path w="1697989" h="311150">
                  <a:moveTo>
                    <a:pt x="1347470" y="0"/>
                  </a:moveTo>
                  <a:lnTo>
                    <a:pt x="1658620" y="311150"/>
                  </a:lnTo>
                </a:path>
                <a:path w="1697989" h="311150">
                  <a:moveTo>
                    <a:pt x="1295399" y="0"/>
                  </a:moveTo>
                  <a:lnTo>
                    <a:pt x="1606549" y="311150"/>
                  </a:lnTo>
                </a:path>
                <a:path w="1697989" h="311150">
                  <a:moveTo>
                    <a:pt x="1243330" y="0"/>
                  </a:moveTo>
                  <a:lnTo>
                    <a:pt x="1554480" y="311150"/>
                  </a:lnTo>
                </a:path>
                <a:path w="1697989" h="311150">
                  <a:moveTo>
                    <a:pt x="1192530" y="0"/>
                  </a:moveTo>
                  <a:lnTo>
                    <a:pt x="1502409" y="311150"/>
                  </a:lnTo>
                </a:path>
                <a:path w="1697989" h="311150">
                  <a:moveTo>
                    <a:pt x="1140459" y="0"/>
                  </a:moveTo>
                  <a:lnTo>
                    <a:pt x="1450340" y="311150"/>
                  </a:lnTo>
                </a:path>
                <a:path w="1697989" h="311150">
                  <a:moveTo>
                    <a:pt x="1088390" y="0"/>
                  </a:moveTo>
                  <a:lnTo>
                    <a:pt x="1399540" y="311150"/>
                  </a:lnTo>
                </a:path>
                <a:path w="1697989" h="311150">
                  <a:moveTo>
                    <a:pt x="1036319" y="0"/>
                  </a:moveTo>
                  <a:lnTo>
                    <a:pt x="1347470" y="311150"/>
                  </a:lnTo>
                </a:path>
                <a:path w="1697989" h="311150">
                  <a:moveTo>
                    <a:pt x="984249" y="0"/>
                  </a:moveTo>
                  <a:lnTo>
                    <a:pt x="1295399" y="311150"/>
                  </a:lnTo>
                </a:path>
                <a:path w="1697989" h="311150">
                  <a:moveTo>
                    <a:pt x="932180" y="0"/>
                  </a:moveTo>
                  <a:lnTo>
                    <a:pt x="1243330" y="311150"/>
                  </a:lnTo>
                </a:path>
                <a:path w="1697989" h="311150">
                  <a:moveTo>
                    <a:pt x="881380" y="0"/>
                  </a:moveTo>
                  <a:lnTo>
                    <a:pt x="1191259" y="311150"/>
                  </a:lnTo>
                </a:path>
                <a:path w="1697989" h="311150">
                  <a:moveTo>
                    <a:pt x="829309" y="0"/>
                  </a:moveTo>
                  <a:lnTo>
                    <a:pt x="1139190" y="311150"/>
                  </a:lnTo>
                </a:path>
                <a:path w="1697989" h="311150">
                  <a:moveTo>
                    <a:pt x="777239" y="0"/>
                  </a:moveTo>
                  <a:lnTo>
                    <a:pt x="1088390" y="311150"/>
                  </a:lnTo>
                </a:path>
                <a:path w="1697989" h="311150">
                  <a:moveTo>
                    <a:pt x="725169" y="0"/>
                  </a:moveTo>
                  <a:lnTo>
                    <a:pt x="1036319" y="311150"/>
                  </a:lnTo>
                </a:path>
                <a:path w="1697989" h="311150">
                  <a:moveTo>
                    <a:pt x="673100" y="0"/>
                  </a:moveTo>
                  <a:lnTo>
                    <a:pt x="984249" y="311150"/>
                  </a:lnTo>
                </a:path>
                <a:path w="1697989" h="311150">
                  <a:moveTo>
                    <a:pt x="622300" y="0"/>
                  </a:moveTo>
                  <a:lnTo>
                    <a:pt x="932180" y="311150"/>
                  </a:lnTo>
                </a:path>
                <a:path w="1697989" h="311150">
                  <a:moveTo>
                    <a:pt x="570230" y="0"/>
                  </a:moveTo>
                  <a:lnTo>
                    <a:pt x="880109" y="311150"/>
                  </a:lnTo>
                </a:path>
                <a:path w="1697989" h="311150">
                  <a:moveTo>
                    <a:pt x="518159" y="0"/>
                  </a:moveTo>
                  <a:lnTo>
                    <a:pt x="829309" y="311150"/>
                  </a:lnTo>
                </a:path>
                <a:path w="1697989" h="311150">
                  <a:moveTo>
                    <a:pt x="466089" y="0"/>
                  </a:moveTo>
                  <a:lnTo>
                    <a:pt x="777239" y="311150"/>
                  </a:lnTo>
                </a:path>
                <a:path w="1697989" h="311150">
                  <a:moveTo>
                    <a:pt x="414019" y="0"/>
                  </a:moveTo>
                  <a:lnTo>
                    <a:pt x="725169" y="311150"/>
                  </a:lnTo>
                </a:path>
                <a:path w="1697989" h="311150">
                  <a:moveTo>
                    <a:pt x="361950" y="0"/>
                  </a:moveTo>
                  <a:lnTo>
                    <a:pt x="673100" y="311150"/>
                  </a:lnTo>
                </a:path>
                <a:path w="1697989" h="311150">
                  <a:moveTo>
                    <a:pt x="311150" y="0"/>
                  </a:moveTo>
                  <a:lnTo>
                    <a:pt x="621030" y="311150"/>
                  </a:lnTo>
                </a:path>
                <a:path w="1697989" h="311150">
                  <a:moveTo>
                    <a:pt x="259080" y="0"/>
                  </a:moveTo>
                  <a:lnTo>
                    <a:pt x="568959" y="311150"/>
                  </a:lnTo>
                </a:path>
                <a:path w="1697989" h="311150">
                  <a:moveTo>
                    <a:pt x="207009" y="0"/>
                  </a:moveTo>
                  <a:lnTo>
                    <a:pt x="518159" y="311150"/>
                  </a:lnTo>
                </a:path>
                <a:path w="1697989" h="311150">
                  <a:moveTo>
                    <a:pt x="154939" y="0"/>
                  </a:moveTo>
                  <a:lnTo>
                    <a:pt x="466089" y="311150"/>
                  </a:lnTo>
                </a:path>
                <a:path w="1697989" h="311150">
                  <a:moveTo>
                    <a:pt x="102869" y="0"/>
                  </a:moveTo>
                  <a:lnTo>
                    <a:pt x="414019" y="311150"/>
                  </a:lnTo>
                </a:path>
                <a:path w="1697989" h="311150">
                  <a:moveTo>
                    <a:pt x="52069" y="0"/>
                  </a:moveTo>
                  <a:lnTo>
                    <a:pt x="361950" y="311150"/>
                  </a:lnTo>
                </a:path>
                <a:path w="1697989" h="311150">
                  <a:moveTo>
                    <a:pt x="0" y="0"/>
                  </a:moveTo>
                  <a:lnTo>
                    <a:pt x="309880" y="311150"/>
                  </a:lnTo>
                </a:path>
                <a:path w="1697989" h="311150">
                  <a:moveTo>
                    <a:pt x="0" y="52069"/>
                  </a:moveTo>
                  <a:lnTo>
                    <a:pt x="259080" y="311150"/>
                  </a:lnTo>
                </a:path>
                <a:path w="1697989" h="311150">
                  <a:moveTo>
                    <a:pt x="0" y="104139"/>
                  </a:moveTo>
                  <a:lnTo>
                    <a:pt x="207009" y="311150"/>
                  </a:lnTo>
                </a:path>
                <a:path w="1697989" h="311150">
                  <a:moveTo>
                    <a:pt x="0" y="156210"/>
                  </a:moveTo>
                  <a:lnTo>
                    <a:pt x="154939" y="311150"/>
                  </a:lnTo>
                </a:path>
                <a:path w="1697989" h="311150">
                  <a:moveTo>
                    <a:pt x="0" y="208279"/>
                  </a:moveTo>
                  <a:lnTo>
                    <a:pt x="102869" y="311150"/>
                  </a:lnTo>
                </a:path>
                <a:path w="1697989" h="311150">
                  <a:moveTo>
                    <a:pt x="0" y="259079"/>
                  </a:moveTo>
                  <a:lnTo>
                    <a:pt x="50800" y="311150"/>
                  </a:lnTo>
                </a:path>
              </a:pathLst>
            </a:custGeom>
            <a:ln w="3175">
              <a:solidFill>
                <a:srgbClr val="000000"/>
              </a:solidFill>
            </a:ln>
          </p:spPr>
          <p:txBody>
            <a:bodyPr wrap="square" lIns="0" tIns="0" rIns="0" bIns="0" rtlCol="0"/>
            <a:lstStyle/>
            <a:p>
              <a:endParaRPr/>
            </a:p>
          </p:txBody>
        </p:sp>
        <p:sp>
          <p:nvSpPr>
            <p:cNvPr id="46" name="object 45">
              <a:extLst>
                <a:ext uri="{FF2B5EF4-FFF2-40B4-BE49-F238E27FC236}">
                  <a16:creationId xmlns:a16="http://schemas.microsoft.com/office/drawing/2014/main" id="{2ACF65F3-69BB-4D04-9246-2281B36812FB}"/>
                </a:ext>
              </a:extLst>
            </p:cNvPr>
            <p:cNvSpPr/>
            <p:nvPr/>
          </p:nvSpPr>
          <p:spPr>
            <a:xfrm>
              <a:off x="2449830" y="3197859"/>
              <a:ext cx="1697989" cy="311150"/>
            </a:xfrm>
            <a:custGeom>
              <a:avLst/>
              <a:gdLst/>
              <a:ahLst/>
              <a:cxnLst/>
              <a:rect l="l" t="t" r="r" b="b"/>
              <a:pathLst>
                <a:path w="1697989" h="311150">
                  <a:moveTo>
                    <a:pt x="848359" y="311150"/>
                  </a:moveTo>
                  <a:lnTo>
                    <a:pt x="0" y="311150"/>
                  </a:lnTo>
                  <a:lnTo>
                    <a:pt x="0" y="0"/>
                  </a:lnTo>
                  <a:lnTo>
                    <a:pt x="1697990" y="0"/>
                  </a:lnTo>
                  <a:lnTo>
                    <a:pt x="1697990" y="311150"/>
                  </a:lnTo>
                  <a:lnTo>
                    <a:pt x="848359" y="311150"/>
                  </a:lnTo>
                  <a:close/>
                </a:path>
              </a:pathLst>
            </a:custGeom>
            <a:ln w="3175">
              <a:solidFill>
                <a:srgbClr val="3364A3"/>
              </a:solidFill>
            </a:ln>
          </p:spPr>
          <p:txBody>
            <a:bodyPr wrap="square" lIns="0" tIns="0" rIns="0" bIns="0" rtlCol="0"/>
            <a:lstStyle/>
            <a:p>
              <a:endParaRPr/>
            </a:p>
          </p:txBody>
        </p:sp>
        <p:sp>
          <p:nvSpPr>
            <p:cNvPr id="47" name="object 46">
              <a:extLst>
                <a:ext uri="{FF2B5EF4-FFF2-40B4-BE49-F238E27FC236}">
                  <a16:creationId xmlns:a16="http://schemas.microsoft.com/office/drawing/2014/main" id="{A3C0D840-70ED-4F48-BE2A-E5DE333DE604}"/>
                </a:ext>
              </a:extLst>
            </p:cNvPr>
            <p:cNvSpPr/>
            <p:nvPr/>
          </p:nvSpPr>
          <p:spPr>
            <a:xfrm>
              <a:off x="6504155" y="3153489"/>
              <a:ext cx="394182" cy="358815"/>
            </a:xfrm>
            <a:custGeom>
              <a:avLst/>
              <a:gdLst/>
              <a:ahLst/>
              <a:cxnLst/>
              <a:rect l="l" t="t" r="r" b="b"/>
              <a:pathLst>
                <a:path w="438150" h="311150">
                  <a:moveTo>
                    <a:pt x="414019" y="0"/>
                  </a:moveTo>
                  <a:lnTo>
                    <a:pt x="438150" y="24130"/>
                  </a:lnTo>
                </a:path>
                <a:path w="438150" h="311150">
                  <a:moveTo>
                    <a:pt x="361950" y="0"/>
                  </a:moveTo>
                  <a:lnTo>
                    <a:pt x="438150" y="76200"/>
                  </a:lnTo>
                </a:path>
                <a:path w="438150" h="311150">
                  <a:moveTo>
                    <a:pt x="311150" y="0"/>
                  </a:moveTo>
                  <a:lnTo>
                    <a:pt x="438150" y="128270"/>
                  </a:lnTo>
                </a:path>
                <a:path w="438150" h="311150">
                  <a:moveTo>
                    <a:pt x="259079" y="0"/>
                  </a:moveTo>
                  <a:lnTo>
                    <a:pt x="438150" y="179070"/>
                  </a:lnTo>
                </a:path>
                <a:path w="438150" h="311150">
                  <a:moveTo>
                    <a:pt x="207009" y="0"/>
                  </a:moveTo>
                  <a:lnTo>
                    <a:pt x="438150" y="231140"/>
                  </a:lnTo>
                </a:path>
                <a:path w="438150" h="311150">
                  <a:moveTo>
                    <a:pt x="154939" y="0"/>
                  </a:moveTo>
                  <a:lnTo>
                    <a:pt x="438150" y="283210"/>
                  </a:lnTo>
                </a:path>
                <a:path w="438150" h="311150">
                  <a:moveTo>
                    <a:pt x="102869" y="0"/>
                  </a:moveTo>
                  <a:lnTo>
                    <a:pt x="414019" y="311150"/>
                  </a:lnTo>
                </a:path>
                <a:path w="438150" h="311150">
                  <a:moveTo>
                    <a:pt x="52069" y="0"/>
                  </a:moveTo>
                  <a:lnTo>
                    <a:pt x="361950" y="311150"/>
                  </a:lnTo>
                </a:path>
                <a:path w="438150" h="311150">
                  <a:moveTo>
                    <a:pt x="0" y="0"/>
                  </a:moveTo>
                  <a:lnTo>
                    <a:pt x="309879" y="311150"/>
                  </a:lnTo>
                </a:path>
                <a:path w="438150" h="311150">
                  <a:moveTo>
                    <a:pt x="0" y="52070"/>
                  </a:moveTo>
                  <a:lnTo>
                    <a:pt x="259079" y="311150"/>
                  </a:lnTo>
                </a:path>
                <a:path w="438150" h="311150">
                  <a:moveTo>
                    <a:pt x="0" y="104140"/>
                  </a:moveTo>
                  <a:lnTo>
                    <a:pt x="207009" y="311150"/>
                  </a:lnTo>
                </a:path>
                <a:path w="438150" h="311150">
                  <a:moveTo>
                    <a:pt x="0" y="156210"/>
                  </a:moveTo>
                  <a:lnTo>
                    <a:pt x="154939" y="311150"/>
                  </a:lnTo>
                </a:path>
                <a:path w="438150" h="311150">
                  <a:moveTo>
                    <a:pt x="0" y="207010"/>
                  </a:moveTo>
                  <a:lnTo>
                    <a:pt x="102869" y="311150"/>
                  </a:lnTo>
                </a:path>
                <a:path w="438150" h="311150">
                  <a:moveTo>
                    <a:pt x="0" y="259080"/>
                  </a:moveTo>
                  <a:lnTo>
                    <a:pt x="50800" y="311150"/>
                  </a:lnTo>
                </a:path>
              </a:pathLst>
            </a:custGeom>
            <a:ln w="3175">
              <a:solidFill>
                <a:srgbClr val="000000"/>
              </a:solidFill>
            </a:ln>
          </p:spPr>
          <p:txBody>
            <a:bodyPr wrap="square" lIns="0" tIns="0" rIns="0" bIns="0" rtlCol="0"/>
            <a:lstStyle/>
            <a:p>
              <a:endParaRPr dirty="0"/>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3571B06-41D7-4572-8E1B-BD87403C6CD6}"/>
                  </a:ext>
                </a:extLst>
              </p:cNvPr>
              <p:cNvSpPr txBox="1"/>
              <p:nvPr/>
            </p:nvSpPr>
            <p:spPr>
              <a:xfrm>
                <a:off x="5741042" y="4734046"/>
                <a:ext cx="1262204" cy="6766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𝑁</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𝑜</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𝑠</m:t>
                                  </m:r>
                                </m:sub>
                              </m:sSub>
                            </m:e>
                          </m:d>
                        </m:num>
                        <m:den>
                          <m:r>
                            <a:rPr lang="en-US" i="1">
                              <a:latin typeface="Cambria Math" panose="02040503050406030204" pitchFamily="18" charset="0"/>
                            </a:rPr>
                            <m:t>𝑁</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𝑜</m:t>
                                  </m:r>
                                </m:sub>
                              </m:sSub>
                            </m:e>
                          </m:d>
                        </m:den>
                      </m:f>
                    </m:oMath>
                  </m:oMathPara>
                </a14:m>
                <a:endParaRPr lang="en-US" dirty="0"/>
              </a:p>
            </p:txBody>
          </p:sp>
        </mc:Choice>
        <mc:Fallback xmlns="">
          <p:sp>
            <p:nvSpPr>
              <p:cNvPr id="2" name="TextBox 1">
                <a:extLst>
                  <a:ext uri="{FF2B5EF4-FFF2-40B4-BE49-F238E27FC236}">
                    <a16:creationId xmlns:a16="http://schemas.microsoft.com/office/drawing/2014/main" id="{93571B06-41D7-4572-8E1B-BD87403C6CD6}"/>
                  </a:ext>
                </a:extLst>
              </p:cNvPr>
              <p:cNvSpPr txBox="1">
                <a:spLocks noRot="1" noChangeAspect="1" noMove="1" noResize="1" noEditPoints="1" noAdjustHandles="1" noChangeArrowheads="1" noChangeShapeType="1" noTextEdit="1"/>
              </p:cNvSpPr>
              <p:nvPr/>
            </p:nvSpPr>
            <p:spPr>
              <a:xfrm>
                <a:off x="5741042" y="4734046"/>
                <a:ext cx="1262204" cy="676660"/>
              </a:xfrm>
              <a:prstGeom prst="rect">
                <a:avLst/>
              </a:prstGeom>
              <a:blipFill>
                <a:blip r:embed="rId5"/>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0CBE334C-AE87-4CC4-A9ED-36B1E5FF0141}"/>
              </a:ext>
            </a:extLst>
          </p:cNvPr>
          <p:cNvSpPr txBox="1"/>
          <p:nvPr/>
        </p:nvSpPr>
        <p:spPr>
          <a:xfrm>
            <a:off x="266219" y="5914664"/>
            <a:ext cx="692166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Pre-2018: losses due to collisions with material surfaces was dominant source of uncertainty  </a:t>
            </a:r>
          </a:p>
        </p:txBody>
      </p:sp>
    </p:spTree>
    <p:extLst>
      <p:ext uri="{BB962C8B-B14F-4D97-AF65-F5344CB8AC3E}">
        <p14:creationId xmlns:p14="http://schemas.microsoft.com/office/powerpoint/2010/main" val="3164177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5D03B-F460-B1A2-89ED-9713C21398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D32778-B0AC-BF32-6C5B-5F6336854409}"/>
              </a:ext>
            </a:extLst>
          </p:cNvPr>
          <p:cNvSpPr>
            <a:spLocks noGrp="1"/>
          </p:cNvSpPr>
          <p:nvPr>
            <p:ph type="title"/>
          </p:nvPr>
        </p:nvSpPr>
        <p:spPr>
          <a:xfrm>
            <a:off x="2479979" y="1640839"/>
            <a:ext cx="7694168" cy="1325563"/>
          </a:xfrm>
        </p:spPr>
        <p:txBody>
          <a:bodyPr>
            <a:normAutofit/>
          </a:bodyPr>
          <a:lstStyle/>
          <a:p>
            <a:r>
              <a:rPr lang="en-US" dirty="0"/>
              <a:t>Neutron Storage I</a:t>
            </a:r>
          </a:p>
        </p:txBody>
      </p:sp>
      <p:sp>
        <p:nvSpPr>
          <p:cNvPr id="4" name="TextBox 3">
            <a:extLst>
              <a:ext uri="{FF2B5EF4-FFF2-40B4-BE49-F238E27FC236}">
                <a16:creationId xmlns:a16="http://schemas.microsoft.com/office/drawing/2014/main" id="{E67D38B3-40B3-9909-4E1F-A270915DFF3E}"/>
              </a:ext>
            </a:extLst>
          </p:cNvPr>
          <p:cNvSpPr txBox="1"/>
          <p:nvPr/>
        </p:nvSpPr>
        <p:spPr>
          <a:xfrm>
            <a:off x="2962414" y="5150855"/>
            <a:ext cx="5505866" cy="369332"/>
          </a:xfrm>
          <a:prstGeom prst="rect">
            <a:avLst/>
          </a:prstGeom>
          <a:noFill/>
        </p:spPr>
        <p:txBody>
          <a:bodyPr wrap="none" rtlCol="0">
            <a:spAutoFit/>
          </a:bodyPr>
          <a:lstStyle/>
          <a:p>
            <a:r>
              <a:rPr lang="en-US" dirty="0"/>
              <a:t>Special thanks to D. </a:t>
            </a:r>
            <a:r>
              <a:rPr lang="en-US" dirty="0" err="1"/>
              <a:t>Salvat</a:t>
            </a:r>
            <a:r>
              <a:rPr lang="en-US" dirty="0"/>
              <a:t>, C.-Y Liu, F. </a:t>
            </a:r>
            <a:r>
              <a:rPr lang="en-US" dirty="0" err="1"/>
              <a:t>Wietfeldt</a:t>
            </a:r>
            <a:r>
              <a:rPr lang="en-US" dirty="0"/>
              <a:t> for slides</a:t>
            </a:r>
          </a:p>
        </p:txBody>
      </p:sp>
      <p:sp>
        <p:nvSpPr>
          <p:cNvPr id="3" name="TextBox 2">
            <a:extLst>
              <a:ext uri="{FF2B5EF4-FFF2-40B4-BE49-F238E27FC236}">
                <a16:creationId xmlns:a16="http://schemas.microsoft.com/office/drawing/2014/main" id="{B6188D26-1A83-7723-04BD-AFBDF5A740D6}"/>
              </a:ext>
            </a:extLst>
          </p:cNvPr>
          <p:cNvSpPr txBox="1"/>
          <p:nvPr/>
        </p:nvSpPr>
        <p:spPr>
          <a:xfrm>
            <a:off x="3501957" y="2966936"/>
            <a:ext cx="237566" cy="369332"/>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1318604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906E1A-FFC8-4FF6-933D-0EBAEB60F233}"/>
              </a:ext>
            </a:extLst>
          </p:cNvPr>
          <p:cNvPicPr>
            <a:picLocks noChangeAspect="1"/>
          </p:cNvPicPr>
          <p:nvPr/>
        </p:nvPicPr>
        <p:blipFill rotWithShape="1">
          <a:blip r:embed="rId2">
            <a:extLst>
              <a:ext uri="{28A0092B-C50C-407E-A947-70E740481C1C}">
                <a14:useLocalDpi xmlns:a14="http://schemas.microsoft.com/office/drawing/2010/main" val="0"/>
              </a:ext>
            </a:extLst>
          </a:blip>
          <a:srcRect l="7559" t="5658" r="6499" b="10003"/>
          <a:stretch/>
        </p:blipFill>
        <p:spPr>
          <a:xfrm>
            <a:off x="1828801" y="438410"/>
            <a:ext cx="8116866" cy="5974915"/>
          </a:xfrm>
          <a:prstGeom prst="rect">
            <a:avLst/>
          </a:prstGeom>
        </p:spPr>
      </p:pic>
      <p:sp>
        <p:nvSpPr>
          <p:cNvPr id="3" name="TextBox 2">
            <a:extLst>
              <a:ext uri="{FF2B5EF4-FFF2-40B4-BE49-F238E27FC236}">
                <a16:creationId xmlns:a16="http://schemas.microsoft.com/office/drawing/2014/main" id="{7E4705DF-8FB9-4CF8-9E9E-119E2052D2BC}"/>
              </a:ext>
            </a:extLst>
          </p:cNvPr>
          <p:cNvSpPr txBox="1"/>
          <p:nvPr/>
        </p:nvSpPr>
        <p:spPr>
          <a:xfrm>
            <a:off x="6562164" y="6368527"/>
            <a:ext cx="5489644" cy="338554"/>
          </a:xfrm>
          <a:prstGeom prst="rect">
            <a:avLst/>
          </a:prstGeom>
          <a:noFill/>
        </p:spPr>
        <p:txBody>
          <a:bodyPr wrap="none" rtlCol="0">
            <a:spAutoFit/>
          </a:bodyPr>
          <a:lstStyle/>
          <a:p>
            <a:r>
              <a:rPr lang="en-US" sz="1600" dirty="0"/>
              <a:t>From: </a:t>
            </a:r>
            <a:r>
              <a:rPr lang="en-US" sz="1600" dirty="0" err="1"/>
              <a:t>Wietfeldt</a:t>
            </a:r>
            <a:r>
              <a:rPr lang="en-US" sz="1600" dirty="0"/>
              <a:t> and Greene, Rev. Mod. Phys. </a:t>
            </a:r>
            <a:r>
              <a:rPr lang="en-US" sz="1600" b="1" dirty="0"/>
              <a:t>83</a:t>
            </a:r>
            <a:r>
              <a:rPr lang="en-US" sz="1600" dirty="0"/>
              <a:t>, p. 1173 (2011)</a:t>
            </a:r>
          </a:p>
        </p:txBody>
      </p:sp>
      <p:sp>
        <p:nvSpPr>
          <p:cNvPr id="2" name="TextBox 1">
            <a:extLst>
              <a:ext uri="{FF2B5EF4-FFF2-40B4-BE49-F238E27FC236}">
                <a16:creationId xmlns:a16="http://schemas.microsoft.com/office/drawing/2014/main" id="{A963005C-A6EC-47A0-98F2-09EFA8B90FD1}"/>
              </a:ext>
            </a:extLst>
          </p:cNvPr>
          <p:cNvSpPr txBox="1"/>
          <p:nvPr/>
        </p:nvSpPr>
        <p:spPr>
          <a:xfrm>
            <a:off x="4475181" y="1828800"/>
            <a:ext cx="2441986" cy="584775"/>
          </a:xfrm>
          <a:prstGeom prst="rect">
            <a:avLst/>
          </a:prstGeom>
          <a:noFill/>
        </p:spPr>
        <p:txBody>
          <a:bodyPr wrap="square" rtlCol="0">
            <a:spAutoFit/>
          </a:bodyPr>
          <a:lstStyle/>
          <a:p>
            <a:pPr algn="ctr"/>
            <a:r>
              <a:rPr lang="en-US" sz="1600" dirty="0" err="1"/>
              <a:t>Kosvintsev</a:t>
            </a:r>
            <a:r>
              <a:rPr lang="en-US" sz="1600" dirty="0"/>
              <a:t>, JETP Lett. </a:t>
            </a:r>
            <a:r>
              <a:rPr lang="en-US" sz="1600" b="1" dirty="0"/>
              <a:t>31</a:t>
            </a:r>
            <a:r>
              <a:rPr lang="en-US" sz="1600" dirty="0"/>
              <a:t> 236–40 (1980)</a:t>
            </a:r>
          </a:p>
        </p:txBody>
      </p:sp>
      <p:sp>
        <p:nvSpPr>
          <p:cNvPr id="8" name="Arrow: Up 7">
            <a:extLst>
              <a:ext uri="{FF2B5EF4-FFF2-40B4-BE49-F238E27FC236}">
                <a16:creationId xmlns:a16="http://schemas.microsoft.com/office/drawing/2014/main" id="{F90B6AA4-33C1-4F78-A971-19B0BC737A56}"/>
              </a:ext>
            </a:extLst>
          </p:cNvPr>
          <p:cNvSpPr/>
          <p:nvPr/>
        </p:nvSpPr>
        <p:spPr>
          <a:xfrm flipV="1">
            <a:off x="5346551" y="3033653"/>
            <a:ext cx="389069" cy="840888"/>
          </a:xfrm>
          <a:prstGeom prst="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Brace 3">
            <a:extLst>
              <a:ext uri="{FF2B5EF4-FFF2-40B4-BE49-F238E27FC236}">
                <a16:creationId xmlns:a16="http://schemas.microsoft.com/office/drawing/2014/main" id="{891D46D1-8FA6-4D4D-9E2F-9DE0FA82A267}"/>
              </a:ext>
            </a:extLst>
          </p:cNvPr>
          <p:cNvSpPr/>
          <p:nvPr/>
        </p:nvSpPr>
        <p:spPr>
          <a:xfrm rot="16200000">
            <a:off x="3765178" y="5002304"/>
            <a:ext cx="333487" cy="2485019"/>
          </a:xfrm>
          <a:prstGeom prst="leftBrace">
            <a:avLst>
              <a:gd name="adj1" fmla="val 15074"/>
              <a:gd name="adj2" fmla="val 51179"/>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AD75CC58-0132-4884-9578-50C50D1C60B0}"/>
              </a:ext>
            </a:extLst>
          </p:cNvPr>
          <p:cNvSpPr txBox="1"/>
          <p:nvPr/>
        </p:nvSpPr>
        <p:spPr>
          <a:xfrm>
            <a:off x="2528047" y="6488668"/>
            <a:ext cx="2743380" cy="369332"/>
          </a:xfrm>
          <a:prstGeom prst="rect">
            <a:avLst/>
          </a:prstGeom>
          <a:noFill/>
        </p:spPr>
        <p:txBody>
          <a:bodyPr wrap="none" rtlCol="0">
            <a:spAutoFit/>
          </a:bodyPr>
          <a:lstStyle/>
          <a:p>
            <a:r>
              <a:rPr lang="en-US" b="1" dirty="0">
                <a:solidFill>
                  <a:srgbClr val="00B050"/>
                </a:solidFill>
              </a:rPr>
              <a:t>Early Beam Measurements</a:t>
            </a:r>
          </a:p>
        </p:txBody>
      </p:sp>
    </p:spTree>
    <p:extLst>
      <p:ext uri="{BB962C8B-B14F-4D97-AF65-F5344CB8AC3E}">
        <p14:creationId xmlns:p14="http://schemas.microsoft.com/office/powerpoint/2010/main" val="1390125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23EEDA-A565-471B-8905-C68F0496860F}"/>
              </a:ext>
            </a:extLst>
          </p:cNvPr>
          <p:cNvPicPr>
            <a:picLocks noChangeAspect="1"/>
          </p:cNvPicPr>
          <p:nvPr/>
        </p:nvPicPr>
        <p:blipFill rotWithShape="1">
          <a:blip r:embed="rId2">
            <a:extLst>
              <a:ext uri="{28A0092B-C50C-407E-A947-70E740481C1C}">
                <a14:useLocalDpi xmlns:a14="http://schemas.microsoft.com/office/drawing/2010/main" val="0"/>
              </a:ext>
            </a:extLst>
          </a:blip>
          <a:srcRect l="11055" t="6477" r="7390" b="5142"/>
          <a:stretch/>
        </p:blipFill>
        <p:spPr>
          <a:xfrm>
            <a:off x="1672045" y="104503"/>
            <a:ext cx="8072846" cy="6560072"/>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71EF80C-543B-466C-B56A-EB51DD4646D1}"/>
                  </a:ext>
                </a:extLst>
              </p:cNvPr>
              <p:cNvSpPr txBox="1"/>
              <p:nvPr/>
            </p:nvSpPr>
            <p:spPr>
              <a:xfrm>
                <a:off x="8360228" y="2625634"/>
                <a:ext cx="1537729" cy="461665"/>
              </a:xfrm>
              <a:prstGeom prst="rect">
                <a:avLst/>
              </a:prstGeom>
              <a:noFill/>
            </p:spPr>
            <p:txBody>
              <a:bodyPr wrap="none" rtlCol="0">
                <a:spAutoFit/>
              </a:bodyPr>
              <a:lstStyle/>
              <a:p>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t>60 </a:t>
                </a:r>
                <a:r>
                  <a:rPr lang="en-US" sz="2400" dirty="0" err="1"/>
                  <a:t>neV</a:t>
                </a:r>
                <a:r>
                  <a:rPr lang="en-US" sz="2400" dirty="0"/>
                  <a:t>/T</a:t>
                </a:r>
              </a:p>
            </p:txBody>
          </p:sp>
        </mc:Choice>
        <mc:Fallback xmlns="">
          <p:sp>
            <p:nvSpPr>
              <p:cNvPr id="4" name="TextBox 3">
                <a:extLst>
                  <a:ext uri="{FF2B5EF4-FFF2-40B4-BE49-F238E27FC236}">
                    <a16:creationId xmlns:a16="http://schemas.microsoft.com/office/drawing/2014/main" id="{F71EF80C-543B-466C-B56A-EB51DD4646D1}"/>
                  </a:ext>
                </a:extLst>
              </p:cNvPr>
              <p:cNvSpPr txBox="1">
                <a:spLocks noRot="1" noChangeAspect="1" noMove="1" noResize="1" noEditPoints="1" noAdjustHandles="1" noChangeArrowheads="1" noChangeShapeType="1" noTextEdit="1"/>
              </p:cNvSpPr>
              <p:nvPr/>
            </p:nvSpPr>
            <p:spPr>
              <a:xfrm>
                <a:off x="8360228" y="2625634"/>
                <a:ext cx="1537729" cy="461665"/>
              </a:xfrm>
              <a:prstGeom prst="rect">
                <a:avLst/>
              </a:prstGeom>
              <a:blipFill>
                <a:blip r:embed="rId3"/>
                <a:stretch>
                  <a:fillRect l="-1581" t="-10667" r="-4348" b="-30667"/>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37EA0DF1-8471-467B-84D7-F86A9F2BB8FF}"/>
              </a:ext>
            </a:extLst>
          </p:cNvPr>
          <p:cNvSpPr txBox="1"/>
          <p:nvPr/>
        </p:nvSpPr>
        <p:spPr>
          <a:xfrm>
            <a:off x="692332" y="6139542"/>
            <a:ext cx="904928" cy="369332"/>
          </a:xfrm>
          <a:prstGeom prst="rect">
            <a:avLst/>
          </a:prstGeom>
          <a:noFill/>
        </p:spPr>
        <p:txBody>
          <a:bodyPr wrap="none" rtlCol="0">
            <a:spAutoFit/>
          </a:bodyPr>
          <a:lstStyle/>
          <a:p>
            <a:r>
              <a:rPr lang="en-US" dirty="0"/>
              <a:t>C.-Y. Liu</a:t>
            </a:r>
          </a:p>
        </p:txBody>
      </p:sp>
      <p:sp>
        <p:nvSpPr>
          <p:cNvPr id="2" name="TextBox 1">
            <a:extLst>
              <a:ext uri="{FF2B5EF4-FFF2-40B4-BE49-F238E27FC236}">
                <a16:creationId xmlns:a16="http://schemas.microsoft.com/office/drawing/2014/main" id="{84DFAFB9-6F61-4739-BD19-80D6A54C3CB4}"/>
              </a:ext>
            </a:extLst>
          </p:cNvPr>
          <p:cNvSpPr txBox="1"/>
          <p:nvPr/>
        </p:nvSpPr>
        <p:spPr>
          <a:xfrm>
            <a:off x="521465" y="885948"/>
            <a:ext cx="10804262" cy="369332"/>
          </a:xfrm>
          <a:prstGeom prst="rect">
            <a:avLst/>
          </a:prstGeom>
          <a:noFill/>
        </p:spPr>
        <p:txBody>
          <a:bodyPr wrap="square" rtlCol="0">
            <a:spAutoFit/>
          </a:bodyPr>
          <a:lstStyle/>
          <a:p>
            <a:r>
              <a:rPr lang="en-US" dirty="0"/>
              <a:t>Ultracold Neutron (UCN) energies so low, they reflect from some material surfaces for any angle of incidence!</a:t>
            </a:r>
          </a:p>
        </p:txBody>
      </p:sp>
      <p:sp>
        <p:nvSpPr>
          <p:cNvPr id="5" name="TextBox 4">
            <a:extLst>
              <a:ext uri="{FF2B5EF4-FFF2-40B4-BE49-F238E27FC236}">
                <a16:creationId xmlns:a16="http://schemas.microsoft.com/office/drawing/2014/main" id="{46F7799A-B560-4FE3-A847-B874BE9D2749}"/>
              </a:ext>
            </a:extLst>
          </p:cNvPr>
          <p:cNvSpPr txBox="1"/>
          <p:nvPr/>
        </p:nvSpPr>
        <p:spPr>
          <a:xfrm>
            <a:off x="107576" y="2549562"/>
            <a:ext cx="2239203" cy="369332"/>
          </a:xfrm>
          <a:prstGeom prst="rect">
            <a:avLst/>
          </a:prstGeom>
          <a:noFill/>
        </p:spPr>
        <p:txBody>
          <a:bodyPr wrap="none" rtlCol="0">
            <a:spAutoFit/>
          </a:bodyPr>
          <a:lstStyle/>
          <a:p>
            <a:r>
              <a:rPr lang="en-US" dirty="0"/>
              <a:t>Store them in bottles!</a:t>
            </a:r>
          </a:p>
        </p:txBody>
      </p:sp>
      <p:sp>
        <p:nvSpPr>
          <p:cNvPr id="6" name="Rectangle 5">
            <a:extLst>
              <a:ext uri="{FF2B5EF4-FFF2-40B4-BE49-F238E27FC236}">
                <a16:creationId xmlns:a16="http://schemas.microsoft.com/office/drawing/2014/main" id="{84842007-7BF7-458E-B7A4-AFE30C21A90A}"/>
              </a:ext>
            </a:extLst>
          </p:cNvPr>
          <p:cNvSpPr/>
          <p:nvPr/>
        </p:nvSpPr>
        <p:spPr>
          <a:xfrm>
            <a:off x="5658522" y="1785770"/>
            <a:ext cx="365760" cy="268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8D474FD-9BDF-48DF-87B1-0C5D8205E845}"/>
              </a:ext>
            </a:extLst>
          </p:cNvPr>
          <p:cNvSpPr/>
          <p:nvPr/>
        </p:nvSpPr>
        <p:spPr>
          <a:xfrm>
            <a:off x="5712312" y="1710464"/>
            <a:ext cx="1258644" cy="13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265730F-CEE1-401D-BBB3-C7AEB527CE2D}"/>
              </a:ext>
            </a:extLst>
          </p:cNvPr>
          <p:cNvSpPr txBox="1"/>
          <p:nvPr/>
        </p:nvSpPr>
        <p:spPr>
          <a:xfrm>
            <a:off x="9201664" y="3299255"/>
            <a:ext cx="2990336" cy="646331"/>
          </a:xfrm>
          <a:prstGeom prst="rect">
            <a:avLst/>
          </a:prstGeom>
          <a:noFill/>
        </p:spPr>
        <p:txBody>
          <a:bodyPr wrap="square" rtlCol="0">
            <a:spAutoFit/>
          </a:bodyPr>
          <a:lstStyle/>
          <a:p>
            <a:r>
              <a:rPr lang="en-US" dirty="0"/>
              <a:t>Old idea: use repulsive magnetic forces to trap UCN!</a:t>
            </a:r>
          </a:p>
        </p:txBody>
      </p:sp>
      <p:sp>
        <p:nvSpPr>
          <p:cNvPr id="10" name="TextBox 9">
            <a:extLst>
              <a:ext uri="{FF2B5EF4-FFF2-40B4-BE49-F238E27FC236}">
                <a16:creationId xmlns:a16="http://schemas.microsoft.com/office/drawing/2014/main" id="{A86182DC-E5BF-465D-97AD-1A1F95D38DC0}"/>
              </a:ext>
            </a:extLst>
          </p:cNvPr>
          <p:cNvSpPr txBox="1"/>
          <p:nvPr/>
        </p:nvSpPr>
        <p:spPr>
          <a:xfrm>
            <a:off x="9477632" y="4077729"/>
            <a:ext cx="2306595" cy="646331"/>
          </a:xfrm>
          <a:prstGeom prst="rect">
            <a:avLst/>
          </a:prstGeom>
          <a:noFill/>
        </p:spPr>
        <p:txBody>
          <a:bodyPr wrap="square" rtlCol="0">
            <a:spAutoFit/>
          </a:bodyPr>
          <a:lstStyle/>
          <a:p>
            <a:r>
              <a:rPr lang="en-US" dirty="0" err="1"/>
              <a:t>Vladimirskii</a:t>
            </a:r>
            <a:r>
              <a:rPr lang="en-US" dirty="0"/>
              <a:t>, </a:t>
            </a:r>
            <a:r>
              <a:rPr lang="en-US" dirty="0" err="1"/>
              <a:t>Zhur</a:t>
            </a:r>
            <a:r>
              <a:rPr lang="en-US" dirty="0"/>
              <a:t>. </a:t>
            </a:r>
            <a:r>
              <a:rPr lang="en-US" dirty="0" err="1"/>
              <a:t>i</a:t>
            </a:r>
            <a:r>
              <a:rPr lang="en-US" dirty="0"/>
              <a:t>. </a:t>
            </a:r>
            <a:r>
              <a:rPr lang="en-US" dirty="0" err="1"/>
              <a:t>Teoret</a:t>
            </a:r>
            <a:r>
              <a:rPr lang="en-US" dirty="0"/>
              <a:t> </a:t>
            </a:r>
            <a:r>
              <a:rPr lang="en-US" dirty="0" err="1"/>
              <a:t>Fiz</a:t>
            </a:r>
            <a:r>
              <a:rPr lang="en-US" dirty="0"/>
              <a:t>., 1960</a:t>
            </a:r>
          </a:p>
        </p:txBody>
      </p:sp>
    </p:spTree>
    <p:extLst>
      <p:ext uri="{BB962C8B-B14F-4D97-AF65-F5344CB8AC3E}">
        <p14:creationId xmlns:p14="http://schemas.microsoft.com/office/powerpoint/2010/main" val="4378542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6DE7B-64A8-CA81-DD6F-D0CE82864045}"/>
            </a:ext>
          </a:extLst>
        </p:cNvPr>
        <p:cNvGrpSpPr/>
        <p:nvPr/>
      </p:nvGrpSpPr>
      <p:grpSpPr>
        <a:xfrm>
          <a:off x="0" y="0"/>
          <a:ext cx="0" cy="0"/>
          <a:chOff x="0" y="0"/>
          <a:chExt cx="0" cy="0"/>
        </a:xfrm>
      </p:grpSpPr>
      <p:pic>
        <p:nvPicPr>
          <p:cNvPr id="5" name="object 5">
            <a:extLst>
              <a:ext uri="{FF2B5EF4-FFF2-40B4-BE49-F238E27FC236}">
                <a16:creationId xmlns:a16="http://schemas.microsoft.com/office/drawing/2014/main" id="{879FB353-CB02-E150-7E5A-30D1406CCDC7}"/>
              </a:ext>
            </a:extLst>
          </p:cNvPr>
          <p:cNvPicPr/>
          <p:nvPr/>
        </p:nvPicPr>
        <p:blipFill>
          <a:blip r:embed="rId2" cstate="print"/>
          <a:stretch>
            <a:fillRect/>
          </a:stretch>
        </p:blipFill>
        <p:spPr>
          <a:xfrm>
            <a:off x="9044940" y="1193800"/>
            <a:ext cx="655320" cy="292100"/>
          </a:xfrm>
          <a:prstGeom prst="rect">
            <a:avLst/>
          </a:prstGeom>
        </p:spPr>
      </p:pic>
      <p:sp>
        <p:nvSpPr>
          <p:cNvPr id="2" name="object 2">
            <a:extLst>
              <a:ext uri="{FF2B5EF4-FFF2-40B4-BE49-F238E27FC236}">
                <a16:creationId xmlns:a16="http://schemas.microsoft.com/office/drawing/2014/main" id="{C357497F-EFAB-98C3-C160-A110AB8468AB}"/>
              </a:ext>
            </a:extLst>
          </p:cNvPr>
          <p:cNvSpPr txBox="1">
            <a:spLocks noGrp="1"/>
          </p:cNvSpPr>
          <p:nvPr>
            <p:ph type="ctrTitle"/>
          </p:nvPr>
        </p:nvSpPr>
        <p:spPr>
          <a:prstGeom prst="rect">
            <a:avLst/>
          </a:prstGeom>
        </p:spPr>
        <p:txBody>
          <a:bodyPr vert="horz" wrap="square" lIns="0" tIns="58420" rIns="0" bIns="0" rtlCol="0">
            <a:spAutoFit/>
          </a:bodyPr>
          <a:lstStyle/>
          <a:p>
            <a:pPr marL="1490345">
              <a:lnSpc>
                <a:spcPct val="100000"/>
              </a:lnSpc>
              <a:spcBef>
                <a:spcPts val="100"/>
              </a:spcBef>
            </a:pPr>
            <a:r>
              <a:rPr dirty="0"/>
              <a:t>The</a:t>
            </a:r>
            <a:r>
              <a:rPr spc="-110" dirty="0"/>
              <a:t> </a:t>
            </a:r>
            <a:r>
              <a:rPr spc="-10" dirty="0"/>
              <a:t>Gravitrap</a:t>
            </a:r>
            <a:r>
              <a:rPr spc="-105" dirty="0"/>
              <a:t> </a:t>
            </a:r>
            <a:r>
              <a:rPr spc="-10" dirty="0"/>
              <a:t>Experiment</a:t>
            </a:r>
          </a:p>
        </p:txBody>
      </p:sp>
      <p:pic>
        <p:nvPicPr>
          <p:cNvPr id="3" name="object 3">
            <a:extLst>
              <a:ext uri="{FF2B5EF4-FFF2-40B4-BE49-F238E27FC236}">
                <a16:creationId xmlns:a16="http://schemas.microsoft.com/office/drawing/2014/main" id="{9869512F-0689-9C36-EE46-C35C98889782}"/>
              </a:ext>
            </a:extLst>
          </p:cNvPr>
          <p:cNvPicPr/>
          <p:nvPr/>
        </p:nvPicPr>
        <p:blipFill>
          <a:blip r:embed="rId3" cstate="print"/>
          <a:stretch>
            <a:fillRect/>
          </a:stretch>
        </p:blipFill>
        <p:spPr>
          <a:xfrm>
            <a:off x="1467439" y="1111577"/>
            <a:ext cx="9000490" cy="5638800"/>
          </a:xfrm>
          <a:prstGeom prst="rect">
            <a:avLst/>
          </a:prstGeom>
        </p:spPr>
      </p:pic>
      <p:sp>
        <p:nvSpPr>
          <p:cNvPr id="4" name="object 4">
            <a:extLst>
              <a:ext uri="{FF2B5EF4-FFF2-40B4-BE49-F238E27FC236}">
                <a16:creationId xmlns:a16="http://schemas.microsoft.com/office/drawing/2014/main" id="{6D4CD381-EA22-9594-6A6E-FFE464D1AB61}"/>
              </a:ext>
            </a:extLst>
          </p:cNvPr>
          <p:cNvSpPr txBox="1"/>
          <p:nvPr/>
        </p:nvSpPr>
        <p:spPr>
          <a:xfrm>
            <a:off x="9951719" y="6435091"/>
            <a:ext cx="180340" cy="197490"/>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A8A8A"/>
                </a:solidFill>
                <a:latin typeface="Calibri"/>
                <a:cs typeface="Calibri"/>
              </a:rPr>
              <a:t>51</a:t>
            </a:r>
            <a:endParaRPr sz="1200">
              <a:latin typeface="Calibri"/>
              <a:cs typeface="Calibri"/>
            </a:endParaRPr>
          </a:p>
        </p:txBody>
      </p:sp>
      <p:sp>
        <p:nvSpPr>
          <p:cNvPr id="6" name="object 6">
            <a:extLst>
              <a:ext uri="{FF2B5EF4-FFF2-40B4-BE49-F238E27FC236}">
                <a16:creationId xmlns:a16="http://schemas.microsoft.com/office/drawing/2014/main" id="{9D27009D-1BD0-5DA8-02DC-EA1DD41E3304}"/>
              </a:ext>
            </a:extLst>
          </p:cNvPr>
          <p:cNvSpPr txBox="1"/>
          <p:nvPr/>
        </p:nvSpPr>
        <p:spPr>
          <a:xfrm>
            <a:off x="4018280" y="1644650"/>
            <a:ext cx="64833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000FF"/>
                </a:solidFill>
                <a:latin typeface="Calibri"/>
                <a:cs typeface="Calibri"/>
              </a:rPr>
              <a:t>7</a:t>
            </a:r>
            <a:r>
              <a:rPr sz="1800" spc="-10" dirty="0">
                <a:solidFill>
                  <a:srgbClr val="0000FF"/>
                </a:solidFill>
                <a:latin typeface="Calibri"/>
                <a:cs typeface="Calibri"/>
              </a:rPr>
              <a:t> liters</a:t>
            </a:r>
            <a:endParaRPr sz="1800">
              <a:latin typeface="Calibri"/>
              <a:cs typeface="Calibri"/>
            </a:endParaRPr>
          </a:p>
        </p:txBody>
      </p:sp>
    </p:spTree>
    <p:extLst>
      <p:ext uri="{BB962C8B-B14F-4D97-AF65-F5344CB8AC3E}">
        <p14:creationId xmlns:p14="http://schemas.microsoft.com/office/powerpoint/2010/main" val="29334476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2630802" y="824280"/>
            <a:ext cx="6443980" cy="5304790"/>
            <a:chOff x="1106802" y="824280"/>
            <a:chExt cx="6443980" cy="5304790"/>
          </a:xfrm>
        </p:grpSpPr>
        <p:pic>
          <p:nvPicPr>
            <p:cNvPr id="4" name="object 4"/>
            <p:cNvPicPr/>
            <p:nvPr/>
          </p:nvPicPr>
          <p:blipFill>
            <a:blip r:embed="rId2" cstate="print"/>
            <a:stretch>
              <a:fillRect/>
            </a:stretch>
          </p:blipFill>
          <p:spPr>
            <a:xfrm>
              <a:off x="1106802" y="824280"/>
              <a:ext cx="6443621" cy="5304252"/>
            </a:xfrm>
            <a:prstGeom prst="rect">
              <a:avLst/>
            </a:prstGeom>
          </p:spPr>
        </p:pic>
        <p:sp>
          <p:nvSpPr>
            <p:cNvPr id="5" name="object 5"/>
            <p:cNvSpPr/>
            <p:nvPr/>
          </p:nvSpPr>
          <p:spPr>
            <a:xfrm>
              <a:off x="6675120" y="1397000"/>
              <a:ext cx="792480" cy="970280"/>
            </a:xfrm>
            <a:custGeom>
              <a:avLst/>
              <a:gdLst/>
              <a:ahLst/>
              <a:cxnLst/>
              <a:rect l="l" t="t" r="r" b="b"/>
              <a:pathLst>
                <a:path w="792479" h="970280">
                  <a:moveTo>
                    <a:pt x="792479" y="0"/>
                  </a:moveTo>
                  <a:lnTo>
                    <a:pt x="0" y="0"/>
                  </a:lnTo>
                  <a:lnTo>
                    <a:pt x="0" y="970279"/>
                  </a:lnTo>
                  <a:lnTo>
                    <a:pt x="396239" y="970279"/>
                  </a:lnTo>
                  <a:lnTo>
                    <a:pt x="792479" y="970279"/>
                  </a:lnTo>
                  <a:lnTo>
                    <a:pt x="792479" y="0"/>
                  </a:lnTo>
                  <a:close/>
                </a:path>
              </a:pathLst>
            </a:custGeom>
            <a:solidFill>
              <a:srgbClr val="FFFFFF"/>
            </a:solidFill>
          </p:spPr>
          <p:txBody>
            <a:bodyPr wrap="square" lIns="0" tIns="0" rIns="0" bIns="0" rtlCol="0"/>
            <a:lstStyle/>
            <a:p>
              <a:endParaRPr/>
            </a:p>
          </p:txBody>
        </p:sp>
        <p:sp>
          <p:nvSpPr>
            <p:cNvPr id="6" name="object 6"/>
            <p:cNvSpPr/>
            <p:nvPr/>
          </p:nvSpPr>
          <p:spPr>
            <a:xfrm>
              <a:off x="4575809" y="1386840"/>
              <a:ext cx="383540" cy="361950"/>
            </a:xfrm>
            <a:custGeom>
              <a:avLst/>
              <a:gdLst/>
              <a:ahLst/>
              <a:cxnLst/>
              <a:rect l="l" t="t" r="r" b="b"/>
              <a:pathLst>
                <a:path w="383539" h="361950">
                  <a:moveTo>
                    <a:pt x="191769" y="0"/>
                  </a:moveTo>
                  <a:lnTo>
                    <a:pt x="243898" y="6308"/>
                  </a:lnTo>
                  <a:lnTo>
                    <a:pt x="290030" y="24224"/>
                  </a:lnTo>
                  <a:lnTo>
                    <a:pt x="328612" y="52228"/>
                  </a:lnTo>
                  <a:lnTo>
                    <a:pt x="358092" y="88805"/>
                  </a:lnTo>
                  <a:lnTo>
                    <a:pt x="376919" y="132438"/>
                  </a:lnTo>
                  <a:lnTo>
                    <a:pt x="383539" y="181610"/>
                  </a:lnTo>
                  <a:lnTo>
                    <a:pt x="376919" y="230687"/>
                  </a:lnTo>
                  <a:lnTo>
                    <a:pt x="358092" y="274084"/>
                  </a:lnTo>
                  <a:lnTo>
                    <a:pt x="328612" y="310356"/>
                  </a:lnTo>
                  <a:lnTo>
                    <a:pt x="290030" y="338055"/>
                  </a:lnTo>
                  <a:lnTo>
                    <a:pt x="243898" y="355735"/>
                  </a:lnTo>
                  <a:lnTo>
                    <a:pt x="191769" y="361950"/>
                  </a:lnTo>
                  <a:lnTo>
                    <a:pt x="140082" y="355735"/>
                  </a:lnTo>
                  <a:lnTo>
                    <a:pt x="94074" y="338055"/>
                  </a:lnTo>
                  <a:lnTo>
                    <a:pt x="55403" y="310356"/>
                  </a:lnTo>
                  <a:lnTo>
                    <a:pt x="25729" y="274084"/>
                  </a:lnTo>
                  <a:lnTo>
                    <a:pt x="6708" y="230687"/>
                  </a:lnTo>
                  <a:lnTo>
                    <a:pt x="0" y="181610"/>
                  </a:lnTo>
                  <a:lnTo>
                    <a:pt x="6708" y="132438"/>
                  </a:lnTo>
                  <a:lnTo>
                    <a:pt x="25729" y="88805"/>
                  </a:lnTo>
                  <a:lnTo>
                    <a:pt x="55403" y="52228"/>
                  </a:lnTo>
                  <a:lnTo>
                    <a:pt x="94074" y="24224"/>
                  </a:lnTo>
                  <a:lnTo>
                    <a:pt x="140082" y="6308"/>
                  </a:lnTo>
                  <a:lnTo>
                    <a:pt x="191769" y="0"/>
                  </a:lnTo>
                  <a:close/>
                </a:path>
              </a:pathLst>
            </a:custGeom>
            <a:ln w="18329">
              <a:solidFill>
                <a:srgbClr val="FF3333"/>
              </a:solidFill>
            </a:ln>
          </p:spPr>
          <p:txBody>
            <a:bodyPr wrap="square" lIns="0" tIns="0" rIns="0" bIns="0" rtlCol="0"/>
            <a:lstStyle/>
            <a:p>
              <a:endParaRPr/>
            </a:p>
          </p:txBody>
        </p:sp>
        <p:sp>
          <p:nvSpPr>
            <p:cNvPr id="7" name="object 7"/>
            <p:cNvSpPr/>
            <p:nvPr/>
          </p:nvSpPr>
          <p:spPr>
            <a:xfrm>
              <a:off x="4566640" y="1377683"/>
              <a:ext cx="401955" cy="381635"/>
            </a:xfrm>
            <a:custGeom>
              <a:avLst/>
              <a:gdLst/>
              <a:ahLst/>
              <a:cxnLst/>
              <a:rect l="l" t="t" r="r" b="b"/>
              <a:pathLst>
                <a:path w="401954" h="381635">
                  <a:moveTo>
                    <a:pt x="18326" y="9156"/>
                  </a:moveTo>
                  <a:lnTo>
                    <a:pt x="15646" y="2679"/>
                  </a:lnTo>
                  <a:lnTo>
                    <a:pt x="9169" y="0"/>
                  </a:lnTo>
                  <a:lnTo>
                    <a:pt x="2679" y="2679"/>
                  </a:lnTo>
                  <a:lnTo>
                    <a:pt x="0" y="9156"/>
                  </a:lnTo>
                  <a:lnTo>
                    <a:pt x="2679" y="15646"/>
                  </a:lnTo>
                  <a:lnTo>
                    <a:pt x="9169" y="18326"/>
                  </a:lnTo>
                  <a:lnTo>
                    <a:pt x="15646" y="15646"/>
                  </a:lnTo>
                  <a:lnTo>
                    <a:pt x="18326" y="9156"/>
                  </a:lnTo>
                  <a:close/>
                </a:path>
                <a:path w="401954" h="381635">
                  <a:moveTo>
                    <a:pt x="401866" y="372376"/>
                  </a:moveTo>
                  <a:lnTo>
                    <a:pt x="399186" y="365899"/>
                  </a:lnTo>
                  <a:lnTo>
                    <a:pt x="392709" y="363220"/>
                  </a:lnTo>
                  <a:lnTo>
                    <a:pt x="386219" y="365899"/>
                  </a:lnTo>
                  <a:lnTo>
                    <a:pt x="383540" y="372376"/>
                  </a:lnTo>
                  <a:lnTo>
                    <a:pt x="386219" y="378866"/>
                  </a:lnTo>
                  <a:lnTo>
                    <a:pt x="392709" y="381546"/>
                  </a:lnTo>
                  <a:lnTo>
                    <a:pt x="399186" y="378866"/>
                  </a:lnTo>
                  <a:lnTo>
                    <a:pt x="401866" y="372376"/>
                  </a:lnTo>
                  <a:close/>
                </a:path>
              </a:pathLst>
            </a:custGeom>
            <a:solidFill>
              <a:srgbClr val="FF3333"/>
            </a:solidFill>
          </p:spPr>
          <p:txBody>
            <a:bodyPr wrap="square" lIns="0" tIns="0" rIns="0" bIns="0" rtlCol="0"/>
            <a:lstStyle/>
            <a:p>
              <a:endParaRPr/>
            </a:p>
          </p:txBody>
        </p:sp>
      </p:grpSp>
      <p:sp>
        <p:nvSpPr>
          <p:cNvPr id="8" name="object 8"/>
          <p:cNvSpPr txBox="1"/>
          <p:nvPr/>
        </p:nvSpPr>
        <p:spPr>
          <a:xfrm>
            <a:off x="1897379" y="6269990"/>
            <a:ext cx="8407400" cy="299720"/>
          </a:xfrm>
          <a:prstGeom prst="rect">
            <a:avLst/>
          </a:prstGeom>
        </p:spPr>
        <p:txBody>
          <a:bodyPr vert="horz" wrap="square" lIns="0" tIns="12700" rIns="0" bIns="0" rtlCol="0">
            <a:spAutoFit/>
          </a:bodyPr>
          <a:lstStyle/>
          <a:p>
            <a:pPr marL="12700">
              <a:spcBef>
                <a:spcPts val="100"/>
              </a:spcBef>
            </a:pPr>
            <a:r>
              <a:rPr dirty="0">
                <a:latin typeface="Times New Roman"/>
                <a:cs typeface="Times New Roman"/>
              </a:rPr>
              <a:t>Corrections</a:t>
            </a:r>
            <a:r>
              <a:rPr spc="-20" dirty="0">
                <a:latin typeface="Times New Roman"/>
                <a:cs typeface="Times New Roman"/>
              </a:rPr>
              <a:t> </a:t>
            </a:r>
            <a:r>
              <a:rPr dirty="0">
                <a:latin typeface="Times New Roman"/>
                <a:cs typeface="Times New Roman"/>
              </a:rPr>
              <a:t>for</a:t>
            </a:r>
            <a:r>
              <a:rPr spc="-5" dirty="0">
                <a:latin typeface="Times New Roman"/>
                <a:cs typeface="Times New Roman"/>
              </a:rPr>
              <a:t> </a:t>
            </a:r>
            <a:r>
              <a:rPr dirty="0">
                <a:latin typeface="Times New Roman"/>
                <a:cs typeface="Times New Roman"/>
              </a:rPr>
              <a:t>UCN</a:t>
            </a:r>
            <a:r>
              <a:rPr spc="-10" dirty="0">
                <a:latin typeface="Times New Roman"/>
                <a:cs typeface="Times New Roman"/>
              </a:rPr>
              <a:t> </a:t>
            </a:r>
            <a:r>
              <a:rPr dirty="0">
                <a:latin typeface="Times New Roman"/>
                <a:cs typeface="Times New Roman"/>
              </a:rPr>
              <a:t>storage</a:t>
            </a:r>
            <a:r>
              <a:rPr spc="-5" dirty="0">
                <a:latin typeface="Times New Roman"/>
                <a:cs typeface="Times New Roman"/>
              </a:rPr>
              <a:t> </a:t>
            </a:r>
            <a:r>
              <a:rPr dirty="0">
                <a:latin typeface="Times New Roman"/>
                <a:cs typeface="Times New Roman"/>
              </a:rPr>
              <a:t>experiments</a:t>
            </a:r>
            <a:r>
              <a:rPr spc="-10" dirty="0">
                <a:latin typeface="Times New Roman"/>
                <a:cs typeface="Times New Roman"/>
              </a:rPr>
              <a:t> </a:t>
            </a:r>
            <a:r>
              <a:rPr dirty="0">
                <a:latin typeface="Times New Roman"/>
                <a:cs typeface="Times New Roman"/>
              </a:rPr>
              <a:t>in material</a:t>
            </a:r>
            <a:r>
              <a:rPr spc="-5" dirty="0">
                <a:latin typeface="Times New Roman"/>
                <a:cs typeface="Times New Roman"/>
              </a:rPr>
              <a:t> </a:t>
            </a:r>
            <a:r>
              <a:rPr dirty="0">
                <a:latin typeface="Times New Roman"/>
                <a:cs typeface="Times New Roman"/>
              </a:rPr>
              <a:t>traps</a:t>
            </a:r>
            <a:r>
              <a:rPr spc="-5" dirty="0">
                <a:latin typeface="Times New Roman"/>
                <a:cs typeface="Times New Roman"/>
              </a:rPr>
              <a:t> </a:t>
            </a:r>
            <a:r>
              <a:rPr dirty="0">
                <a:latin typeface="Times New Roman"/>
                <a:cs typeface="Times New Roman"/>
              </a:rPr>
              <a:t>due to</a:t>
            </a:r>
            <a:r>
              <a:rPr spc="-15" dirty="0">
                <a:latin typeface="Times New Roman"/>
                <a:cs typeface="Times New Roman"/>
              </a:rPr>
              <a:t> </a:t>
            </a:r>
            <a:r>
              <a:rPr dirty="0">
                <a:latin typeface="Times New Roman"/>
                <a:cs typeface="Times New Roman"/>
              </a:rPr>
              <a:t>losses are typically </a:t>
            </a:r>
            <a:r>
              <a:rPr spc="-10" dirty="0">
                <a:latin typeface="Times New Roman"/>
                <a:cs typeface="Times New Roman"/>
              </a:rPr>
              <a:t>large!</a:t>
            </a:r>
            <a:endParaRPr>
              <a:latin typeface="Times New Roman"/>
              <a:cs typeface="Times New Roman"/>
            </a:endParaRPr>
          </a:p>
        </p:txBody>
      </p:sp>
      <p:sp>
        <p:nvSpPr>
          <p:cNvPr id="9" name="object 9"/>
          <p:cNvSpPr txBox="1"/>
          <p:nvPr/>
        </p:nvSpPr>
        <p:spPr>
          <a:xfrm>
            <a:off x="4800600" y="2062479"/>
            <a:ext cx="2866390" cy="1578610"/>
          </a:xfrm>
          <a:prstGeom prst="rect">
            <a:avLst/>
          </a:prstGeom>
        </p:spPr>
        <p:txBody>
          <a:bodyPr vert="horz" wrap="square" lIns="0" tIns="31115" rIns="0" bIns="0" rtlCol="0">
            <a:spAutoFit/>
          </a:bodyPr>
          <a:lstStyle/>
          <a:p>
            <a:pPr marL="12700" marR="5080">
              <a:lnSpc>
                <a:spcPct val="93200"/>
              </a:lnSpc>
              <a:spcBef>
                <a:spcPts val="245"/>
              </a:spcBef>
            </a:pPr>
            <a:r>
              <a:rPr dirty="0">
                <a:latin typeface="Arial"/>
                <a:cs typeface="Arial"/>
              </a:rPr>
              <a:t>Serebrov’s</a:t>
            </a:r>
            <a:r>
              <a:rPr spc="-80" dirty="0">
                <a:latin typeface="Arial"/>
                <a:cs typeface="Arial"/>
              </a:rPr>
              <a:t> </a:t>
            </a:r>
            <a:r>
              <a:rPr dirty="0">
                <a:latin typeface="Arial"/>
                <a:cs typeface="Arial"/>
              </a:rPr>
              <a:t>experiment</a:t>
            </a:r>
            <a:r>
              <a:rPr spc="-60" dirty="0">
                <a:latin typeface="Arial"/>
                <a:cs typeface="Arial"/>
              </a:rPr>
              <a:t> </a:t>
            </a:r>
            <a:r>
              <a:rPr spc="-25" dirty="0">
                <a:latin typeface="Arial"/>
                <a:cs typeface="Arial"/>
              </a:rPr>
              <a:t>by </a:t>
            </a:r>
            <a:r>
              <a:rPr b="1" dirty="0">
                <a:latin typeface="Arial"/>
                <a:cs typeface="Arial"/>
              </a:rPr>
              <a:t>far</a:t>
            </a:r>
            <a:r>
              <a:rPr spc="-20" dirty="0">
                <a:latin typeface="Arial"/>
                <a:cs typeface="Arial"/>
              </a:rPr>
              <a:t> </a:t>
            </a:r>
            <a:r>
              <a:rPr dirty="0">
                <a:latin typeface="Arial"/>
                <a:cs typeface="Arial"/>
              </a:rPr>
              <a:t>the</a:t>
            </a:r>
            <a:r>
              <a:rPr spc="-25" dirty="0">
                <a:latin typeface="Arial"/>
                <a:cs typeface="Arial"/>
              </a:rPr>
              <a:t> </a:t>
            </a:r>
            <a:r>
              <a:rPr dirty="0">
                <a:latin typeface="Arial"/>
                <a:cs typeface="Arial"/>
              </a:rPr>
              <a:t>best</a:t>
            </a:r>
            <a:r>
              <a:rPr spc="-25" dirty="0">
                <a:latin typeface="Arial"/>
                <a:cs typeface="Arial"/>
              </a:rPr>
              <a:t> </a:t>
            </a:r>
            <a:r>
              <a:rPr dirty="0">
                <a:latin typeface="Arial"/>
                <a:cs typeface="Arial"/>
              </a:rPr>
              <a:t>material</a:t>
            </a:r>
            <a:r>
              <a:rPr spc="-20" dirty="0">
                <a:latin typeface="Arial"/>
                <a:cs typeface="Arial"/>
              </a:rPr>
              <a:t> </a:t>
            </a:r>
            <a:r>
              <a:rPr spc="-10" dirty="0">
                <a:latin typeface="Arial"/>
                <a:cs typeface="Arial"/>
              </a:rPr>
              <a:t>storage </a:t>
            </a:r>
            <a:r>
              <a:rPr dirty="0">
                <a:latin typeface="Arial"/>
                <a:cs typeface="Arial"/>
              </a:rPr>
              <a:t>experiment</a:t>
            </a:r>
            <a:r>
              <a:rPr spc="-30" dirty="0">
                <a:latin typeface="Arial"/>
                <a:cs typeface="Arial"/>
              </a:rPr>
              <a:t> </a:t>
            </a:r>
            <a:r>
              <a:rPr dirty="0">
                <a:latin typeface="Arial"/>
                <a:cs typeface="Arial"/>
              </a:rPr>
              <a:t>–</a:t>
            </a:r>
            <a:r>
              <a:rPr spc="-15" dirty="0">
                <a:latin typeface="Arial"/>
                <a:cs typeface="Arial"/>
              </a:rPr>
              <a:t> </a:t>
            </a:r>
            <a:r>
              <a:rPr spc="-25" dirty="0">
                <a:latin typeface="Arial"/>
                <a:cs typeface="Arial"/>
              </a:rPr>
              <a:t>low </a:t>
            </a:r>
            <a:r>
              <a:rPr dirty="0">
                <a:latin typeface="Arial"/>
                <a:cs typeface="Arial"/>
              </a:rPr>
              <a:t>temperature</a:t>
            </a:r>
            <a:r>
              <a:rPr spc="-55" dirty="0">
                <a:latin typeface="Arial"/>
                <a:cs typeface="Arial"/>
              </a:rPr>
              <a:t> </a:t>
            </a:r>
            <a:r>
              <a:rPr spc="-10" dirty="0">
                <a:latin typeface="Arial"/>
                <a:cs typeface="Arial"/>
              </a:rPr>
              <a:t>fluorinated </a:t>
            </a:r>
            <a:r>
              <a:rPr dirty="0">
                <a:latin typeface="Arial"/>
                <a:cs typeface="Arial"/>
              </a:rPr>
              <a:t>polymer</a:t>
            </a:r>
            <a:r>
              <a:rPr spc="-50" dirty="0">
                <a:latin typeface="Arial"/>
                <a:cs typeface="Arial"/>
              </a:rPr>
              <a:t> </a:t>
            </a:r>
            <a:r>
              <a:rPr dirty="0">
                <a:latin typeface="Arial"/>
                <a:cs typeface="Arial"/>
              </a:rPr>
              <a:t>coating</a:t>
            </a:r>
            <a:r>
              <a:rPr spc="-45" dirty="0">
                <a:latin typeface="Arial"/>
                <a:cs typeface="Arial"/>
              </a:rPr>
              <a:t> </a:t>
            </a:r>
            <a:r>
              <a:rPr spc="-10" dirty="0">
                <a:latin typeface="Arial"/>
                <a:cs typeface="Arial"/>
              </a:rPr>
              <a:t>requires </a:t>
            </a:r>
            <a:r>
              <a:rPr dirty="0">
                <a:latin typeface="Arial"/>
                <a:cs typeface="Arial"/>
              </a:rPr>
              <a:t>only</a:t>
            </a:r>
            <a:r>
              <a:rPr spc="-20" dirty="0">
                <a:latin typeface="Arial"/>
                <a:cs typeface="Arial"/>
              </a:rPr>
              <a:t> </a:t>
            </a:r>
            <a:r>
              <a:rPr dirty="0">
                <a:latin typeface="Arial"/>
                <a:cs typeface="Arial"/>
              </a:rPr>
              <a:t>8s</a:t>
            </a:r>
            <a:r>
              <a:rPr spc="-20" dirty="0">
                <a:latin typeface="Arial"/>
                <a:cs typeface="Arial"/>
              </a:rPr>
              <a:t> </a:t>
            </a:r>
            <a:r>
              <a:rPr spc="-10" dirty="0">
                <a:latin typeface="Arial"/>
                <a:cs typeface="Arial"/>
              </a:rPr>
              <a:t>extrapolation...</a:t>
            </a:r>
            <a:endParaRPr dirty="0">
              <a:latin typeface="Arial"/>
              <a:cs typeface="Arial"/>
            </a:endParaRPr>
          </a:p>
        </p:txBody>
      </p:sp>
      <p:grpSp>
        <p:nvGrpSpPr>
          <p:cNvPr id="10" name="object 10"/>
          <p:cNvGrpSpPr/>
          <p:nvPr/>
        </p:nvGrpSpPr>
        <p:grpSpPr>
          <a:xfrm>
            <a:off x="5757546" y="1811021"/>
            <a:ext cx="332105" cy="240665"/>
            <a:chOff x="4233545" y="1811020"/>
            <a:chExt cx="332105" cy="240665"/>
          </a:xfrm>
        </p:grpSpPr>
        <p:sp>
          <p:nvSpPr>
            <p:cNvPr id="11" name="object 11"/>
            <p:cNvSpPr/>
            <p:nvPr/>
          </p:nvSpPr>
          <p:spPr>
            <a:xfrm>
              <a:off x="4234180" y="1902460"/>
              <a:ext cx="207010" cy="148590"/>
            </a:xfrm>
            <a:custGeom>
              <a:avLst/>
              <a:gdLst/>
              <a:ahLst/>
              <a:cxnLst/>
              <a:rect l="l" t="t" r="r" b="b"/>
              <a:pathLst>
                <a:path w="207010" h="148589">
                  <a:moveTo>
                    <a:pt x="0" y="148589"/>
                  </a:moveTo>
                  <a:lnTo>
                    <a:pt x="207010" y="0"/>
                  </a:lnTo>
                </a:path>
              </a:pathLst>
            </a:custGeom>
            <a:ln w="3175">
              <a:solidFill>
                <a:srgbClr val="000000"/>
              </a:solidFill>
            </a:ln>
          </p:spPr>
          <p:txBody>
            <a:bodyPr wrap="square" lIns="0" tIns="0" rIns="0" bIns="0" rtlCol="0"/>
            <a:lstStyle/>
            <a:p>
              <a:endParaRPr/>
            </a:p>
          </p:txBody>
        </p:sp>
        <p:sp>
          <p:nvSpPr>
            <p:cNvPr id="12" name="object 12"/>
            <p:cNvSpPr/>
            <p:nvPr/>
          </p:nvSpPr>
          <p:spPr>
            <a:xfrm>
              <a:off x="4403090" y="1811020"/>
              <a:ext cx="162560" cy="139700"/>
            </a:xfrm>
            <a:custGeom>
              <a:avLst/>
              <a:gdLst/>
              <a:ahLst/>
              <a:cxnLst/>
              <a:rect l="l" t="t" r="r" b="b"/>
              <a:pathLst>
                <a:path w="162560" h="139700">
                  <a:moveTo>
                    <a:pt x="162560" y="0"/>
                  </a:moveTo>
                  <a:lnTo>
                    <a:pt x="0" y="52069"/>
                  </a:lnTo>
                  <a:lnTo>
                    <a:pt x="63500" y="139700"/>
                  </a:lnTo>
                  <a:lnTo>
                    <a:pt x="162560" y="0"/>
                  </a:lnTo>
                  <a:close/>
                </a:path>
              </a:pathLst>
            </a:custGeom>
            <a:solidFill>
              <a:srgbClr val="000000"/>
            </a:solidFill>
          </p:spPr>
          <p:txBody>
            <a:bodyPr wrap="square" lIns="0" tIns="0" rIns="0" bIns="0" rtlCol="0"/>
            <a:lstStyle/>
            <a:p>
              <a:endParaRPr/>
            </a:p>
          </p:txBody>
        </p:sp>
      </p:grpSp>
      <p:pic>
        <p:nvPicPr>
          <p:cNvPr id="13" name="object 13"/>
          <p:cNvPicPr/>
          <p:nvPr/>
        </p:nvPicPr>
        <p:blipFill>
          <a:blip r:embed="rId3" cstate="print"/>
          <a:stretch>
            <a:fillRect/>
          </a:stretch>
        </p:blipFill>
        <p:spPr>
          <a:xfrm>
            <a:off x="8162738" y="2554568"/>
            <a:ext cx="3246120" cy="2917190"/>
          </a:xfrm>
          <a:prstGeom prst="rect">
            <a:avLst/>
          </a:prstGeom>
        </p:spPr>
      </p:pic>
      <p:sp>
        <p:nvSpPr>
          <p:cNvPr id="14" name="TextBox 13">
            <a:extLst>
              <a:ext uri="{FF2B5EF4-FFF2-40B4-BE49-F238E27FC236}">
                <a16:creationId xmlns:a16="http://schemas.microsoft.com/office/drawing/2014/main" id="{4A28BB31-7F3D-4797-86B2-01C913A04312}"/>
              </a:ext>
            </a:extLst>
          </p:cNvPr>
          <p:cNvSpPr txBox="1"/>
          <p:nvPr/>
        </p:nvSpPr>
        <p:spPr>
          <a:xfrm>
            <a:off x="96819" y="2549562"/>
            <a:ext cx="2897396" cy="523220"/>
          </a:xfrm>
          <a:prstGeom prst="rect">
            <a:avLst/>
          </a:prstGeom>
          <a:noFill/>
        </p:spPr>
        <p:txBody>
          <a:bodyPr wrap="none" rtlCol="0">
            <a:spAutoFit/>
          </a:bodyPr>
          <a:lstStyle/>
          <a:p>
            <a:r>
              <a:rPr lang="en-US" sz="2800" dirty="0"/>
              <a:t>The big difference:</a:t>
            </a:r>
          </a:p>
        </p:txBody>
      </p:sp>
    </p:spTree>
    <p:extLst>
      <p:ext uri="{BB962C8B-B14F-4D97-AF65-F5344CB8AC3E}">
        <p14:creationId xmlns:p14="http://schemas.microsoft.com/office/powerpoint/2010/main" val="2619802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0F2F6-1C90-AE10-F67B-925BFFA6D14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FF69FAF-A0D7-4560-B96D-CC72F8230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095" y="7620"/>
            <a:ext cx="8605810" cy="6858000"/>
          </a:xfrm>
          <a:prstGeom prst="rect">
            <a:avLst/>
          </a:prstGeom>
        </p:spPr>
      </p:pic>
      <p:sp>
        <p:nvSpPr>
          <p:cNvPr id="6" name="Rectangle 5">
            <a:extLst>
              <a:ext uri="{FF2B5EF4-FFF2-40B4-BE49-F238E27FC236}">
                <a16:creationId xmlns:a16="http://schemas.microsoft.com/office/drawing/2014/main" id="{F3F609C7-569D-C6E1-5DF6-1B5890AEA05B}"/>
              </a:ext>
            </a:extLst>
          </p:cNvPr>
          <p:cNvSpPr/>
          <p:nvPr/>
        </p:nvSpPr>
        <p:spPr>
          <a:xfrm>
            <a:off x="4647303" y="5411096"/>
            <a:ext cx="1495313" cy="5916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9AFBA83-DC32-AC06-1CEF-04092EBD0D8B}"/>
              </a:ext>
            </a:extLst>
          </p:cNvPr>
          <p:cNvCxnSpPr/>
          <p:nvPr/>
        </p:nvCxnSpPr>
        <p:spPr>
          <a:xfrm>
            <a:off x="6256020" y="2583180"/>
            <a:ext cx="0" cy="159258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F8011B6E-E040-F4F9-8506-3F4518C8C405}"/>
              </a:ext>
            </a:extLst>
          </p:cNvPr>
          <p:cNvSpPr/>
          <p:nvPr/>
        </p:nvSpPr>
        <p:spPr>
          <a:xfrm>
            <a:off x="6210299" y="3337560"/>
            <a:ext cx="95251" cy="91441"/>
          </a:xfrm>
          <a:prstGeom prst="ellipse">
            <a:avLst/>
          </a:prstGeom>
          <a:solidFill>
            <a:srgbClr val="0000FF">
              <a:alpha val="67059"/>
            </a:srgbClr>
          </a:solidFill>
          <a:ln>
            <a:solidFill>
              <a:srgbClr val="444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2DEF476-FF83-393A-CA9C-488C1F7D0157}"/>
              </a:ext>
            </a:extLst>
          </p:cNvPr>
          <p:cNvCxnSpPr>
            <a:cxnSpLocks/>
          </p:cNvCxnSpPr>
          <p:nvPr/>
        </p:nvCxnSpPr>
        <p:spPr>
          <a:xfrm>
            <a:off x="6198870" y="2567940"/>
            <a:ext cx="11811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296D0B2-6973-75B4-887D-1CC9A9C742BD}"/>
              </a:ext>
            </a:extLst>
          </p:cNvPr>
          <p:cNvCxnSpPr>
            <a:cxnSpLocks/>
          </p:cNvCxnSpPr>
          <p:nvPr/>
        </p:nvCxnSpPr>
        <p:spPr>
          <a:xfrm>
            <a:off x="6198870" y="4183380"/>
            <a:ext cx="11811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656ED02-7D6E-B315-9276-260AFBD30D40}"/>
              </a:ext>
            </a:extLst>
          </p:cNvPr>
          <p:cNvSpPr txBox="1"/>
          <p:nvPr/>
        </p:nvSpPr>
        <p:spPr>
          <a:xfrm>
            <a:off x="6012180" y="2263140"/>
            <a:ext cx="565155" cy="338554"/>
          </a:xfrm>
          <a:prstGeom prst="rect">
            <a:avLst/>
          </a:prstGeom>
          <a:noFill/>
        </p:spPr>
        <p:txBody>
          <a:bodyPr wrap="none" rtlCol="0">
            <a:spAutoFit/>
          </a:bodyPr>
          <a:lstStyle/>
          <a:p>
            <a:r>
              <a:rPr lang="en-US" sz="1600" b="1" dirty="0"/>
              <a:t>Nico</a:t>
            </a:r>
          </a:p>
        </p:txBody>
      </p:sp>
      <p:cxnSp>
        <p:nvCxnSpPr>
          <p:cNvPr id="12" name="Straight Arrow Connector 11">
            <a:extLst>
              <a:ext uri="{FF2B5EF4-FFF2-40B4-BE49-F238E27FC236}">
                <a16:creationId xmlns:a16="http://schemas.microsoft.com/office/drawing/2014/main" id="{FB176264-428D-ADE5-9C6B-51C638AE202E}"/>
              </a:ext>
            </a:extLst>
          </p:cNvPr>
          <p:cNvCxnSpPr>
            <a:cxnSpLocks/>
          </p:cNvCxnSpPr>
          <p:nvPr/>
        </p:nvCxnSpPr>
        <p:spPr>
          <a:xfrm>
            <a:off x="4464424" y="2734937"/>
            <a:ext cx="1656677" cy="602428"/>
          </a:xfrm>
          <a:prstGeom prst="straightConnector1">
            <a:avLst/>
          </a:prstGeom>
          <a:ln w="57150">
            <a:solidFill>
              <a:srgbClr val="4472C4">
                <a:alpha val="5882"/>
              </a:srgb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982F302-AB40-C9BE-B7A7-5AF23A6E5C5A}"/>
              </a:ext>
            </a:extLst>
          </p:cNvPr>
          <p:cNvSpPr txBox="1"/>
          <p:nvPr/>
        </p:nvSpPr>
        <p:spPr>
          <a:xfrm>
            <a:off x="9749481" y="2347784"/>
            <a:ext cx="1989438" cy="1200329"/>
          </a:xfrm>
          <a:prstGeom prst="rect">
            <a:avLst/>
          </a:prstGeom>
          <a:noFill/>
        </p:spPr>
        <p:txBody>
          <a:bodyPr wrap="square" rtlCol="0">
            <a:spAutoFit/>
          </a:bodyPr>
          <a:lstStyle/>
          <a:p>
            <a:r>
              <a:rPr lang="en-US" dirty="0"/>
              <a:t>Conclusion:</a:t>
            </a:r>
          </a:p>
          <a:p>
            <a:r>
              <a:rPr lang="en-US" dirty="0"/>
              <a:t>Decay rate from beam experiment 1% slower!</a:t>
            </a:r>
          </a:p>
        </p:txBody>
      </p:sp>
      <p:sp>
        <p:nvSpPr>
          <p:cNvPr id="8" name="Oval 7">
            <a:extLst>
              <a:ext uri="{FF2B5EF4-FFF2-40B4-BE49-F238E27FC236}">
                <a16:creationId xmlns:a16="http://schemas.microsoft.com/office/drawing/2014/main" id="{7898964B-2F8F-BB63-6745-BA2E04096341}"/>
              </a:ext>
            </a:extLst>
          </p:cNvPr>
          <p:cNvSpPr/>
          <p:nvPr/>
        </p:nvSpPr>
        <p:spPr>
          <a:xfrm>
            <a:off x="7369375" y="2710206"/>
            <a:ext cx="715618" cy="715617"/>
          </a:xfrm>
          <a:prstGeom prst="ellipse">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665AA89-A2A4-5D30-1707-1087E8BE6BCD}"/>
              </a:ext>
            </a:extLst>
          </p:cNvPr>
          <p:cNvSpPr/>
          <p:nvPr/>
        </p:nvSpPr>
        <p:spPr>
          <a:xfrm>
            <a:off x="5796670" y="4757393"/>
            <a:ext cx="715618" cy="7156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8E098EC3-1CEC-FD57-35EF-3B7BF63C5826}"/>
              </a:ext>
            </a:extLst>
          </p:cNvPr>
          <p:cNvCxnSpPr/>
          <p:nvPr/>
        </p:nvCxnSpPr>
        <p:spPr>
          <a:xfrm flipH="1">
            <a:off x="9615339" y="5128181"/>
            <a:ext cx="4430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BD7B6C5-0D55-21CE-658E-3BE3094B545F}"/>
              </a:ext>
            </a:extLst>
          </p:cNvPr>
          <p:cNvSpPr txBox="1"/>
          <p:nvPr/>
        </p:nvSpPr>
        <p:spPr>
          <a:xfrm>
            <a:off x="10001838" y="4930219"/>
            <a:ext cx="2023567" cy="369332"/>
          </a:xfrm>
          <a:prstGeom prst="rect">
            <a:avLst/>
          </a:prstGeom>
          <a:noFill/>
        </p:spPr>
        <p:txBody>
          <a:bodyPr wrap="none" rtlCol="0">
            <a:spAutoFit/>
          </a:bodyPr>
          <a:lstStyle/>
          <a:p>
            <a:r>
              <a:rPr lang="en-US" dirty="0"/>
              <a:t>Average for Storage</a:t>
            </a:r>
          </a:p>
        </p:txBody>
      </p:sp>
      <p:sp>
        <p:nvSpPr>
          <p:cNvPr id="2" name="TextBox 1">
            <a:extLst>
              <a:ext uri="{FF2B5EF4-FFF2-40B4-BE49-F238E27FC236}">
                <a16:creationId xmlns:a16="http://schemas.microsoft.com/office/drawing/2014/main" id="{2371524F-9656-335B-24F2-CEEE67FD7734}"/>
              </a:ext>
            </a:extLst>
          </p:cNvPr>
          <p:cNvSpPr txBox="1"/>
          <p:nvPr/>
        </p:nvSpPr>
        <p:spPr>
          <a:xfrm>
            <a:off x="457200" y="2110154"/>
            <a:ext cx="1969477" cy="923330"/>
          </a:xfrm>
          <a:prstGeom prst="rect">
            <a:avLst/>
          </a:prstGeom>
          <a:noFill/>
        </p:spPr>
        <p:txBody>
          <a:bodyPr wrap="square" rtlCol="0">
            <a:spAutoFit/>
          </a:bodyPr>
          <a:lstStyle/>
          <a:p>
            <a:r>
              <a:rPr lang="en-US" dirty="0"/>
              <a:t>Most recent results for groups or experiments</a:t>
            </a:r>
          </a:p>
        </p:txBody>
      </p:sp>
    </p:spTree>
    <p:extLst>
      <p:ext uri="{BB962C8B-B14F-4D97-AF65-F5344CB8AC3E}">
        <p14:creationId xmlns:p14="http://schemas.microsoft.com/office/powerpoint/2010/main" val="2095790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4">
            <a:extLst>
              <a:ext uri="{FF2B5EF4-FFF2-40B4-BE49-F238E27FC236}">
                <a16:creationId xmlns:a16="http://schemas.microsoft.com/office/drawing/2014/main" id="{CC7D11F1-6105-435A-97DD-53FE9A130666}"/>
              </a:ext>
            </a:extLst>
          </p:cNvPr>
          <p:cNvSpPr/>
          <p:nvPr/>
        </p:nvSpPr>
        <p:spPr>
          <a:xfrm>
            <a:off x="6247287" y="2002420"/>
            <a:ext cx="3868986" cy="335665"/>
          </a:xfrm>
          <a:custGeom>
            <a:avLst/>
            <a:gdLst/>
            <a:ahLst/>
            <a:cxnLst/>
            <a:rect l="l" t="t" r="r" b="b"/>
            <a:pathLst>
              <a:path w="4978400" h="341629">
                <a:moveTo>
                  <a:pt x="4973320" y="0"/>
                </a:moveTo>
                <a:lnTo>
                  <a:pt x="0" y="0"/>
                </a:lnTo>
                <a:lnTo>
                  <a:pt x="5080" y="341630"/>
                </a:lnTo>
                <a:lnTo>
                  <a:pt x="2491740" y="341630"/>
                </a:lnTo>
                <a:lnTo>
                  <a:pt x="4978400" y="341630"/>
                </a:lnTo>
                <a:lnTo>
                  <a:pt x="4973320" y="0"/>
                </a:lnTo>
                <a:close/>
              </a:path>
            </a:pathLst>
          </a:custGeom>
          <a:solidFill>
            <a:schemeClr val="accent6">
              <a:lumMod val="40000"/>
              <a:lumOff val="60000"/>
            </a:schemeClr>
          </a:solidFill>
        </p:spPr>
        <p:txBody>
          <a:bodyPr wrap="square" lIns="0" tIns="0" rIns="0" bIns="0" rtlCol="0"/>
          <a:lstStyle/>
          <a:p>
            <a:endParaRPr/>
          </a:p>
        </p:txBody>
      </p:sp>
      <p:sp>
        <p:nvSpPr>
          <p:cNvPr id="99330" name="Rectangle 1">
            <a:extLst>
              <a:ext uri="{FF2B5EF4-FFF2-40B4-BE49-F238E27FC236}">
                <a16:creationId xmlns:a16="http://schemas.microsoft.com/office/drawing/2014/main" id="{C7F43875-1337-4BF9-A63F-69B681927CAD}"/>
              </a:ext>
            </a:extLst>
          </p:cNvPr>
          <p:cNvSpPr>
            <a:spLocks noGrp="1" noChangeArrowheads="1"/>
          </p:cNvSpPr>
          <p:nvPr>
            <p:ph type="title" idx="4294967295"/>
          </p:nvPr>
        </p:nvSpPr>
        <p:spPr>
          <a:xfrm>
            <a:off x="1981200" y="-66675"/>
            <a:ext cx="8229600" cy="1143000"/>
          </a:xfrm>
        </p:spPr>
        <p:txBody>
          <a:bodyPr>
            <a:normAutofit fontScale="90000"/>
          </a:bodyPr>
          <a:lstStyle/>
          <a:p>
            <a:pPr algn="ctr">
              <a:lnSpc>
                <a:spcPct val="100000"/>
              </a:lnSpc>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lang="en-US" altLang="en-US" dirty="0"/>
              <a:t>Lifetime measurements: two varieties</a:t>
            </a:r>
          </a:p>
        </p:txBody>
      </p:sp>
      <p:pic>
        <p:nvPicPr>
          <p:cNvPr id="99332" name="Picture 3">
            <a:extLst>
              <a:ext uri="{FF2B5EF4-FFF2-40B4-BE49-F238E27FC236}">
                <a16:creationId xmlns:a16="http://schemas.microsoft.com/office/drawing/2014/main" id="{66BE8E23-390C-4257-9A65-92CB5BF18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992" y="3778792"/>
            <a:ext cx="3282950" cy="2776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object 11">
            <a:extLst>
              <a:ext uri="{FF2B5EF4-FFF2-40B4-BE49-F238E27FC236}">
                <a16:creationId xmlns:a16="http://schemas.microsoft.com/office/drawing/2014/main" id="{83AD4AC1-C4EC-4DEA-82BC-261F070C9A7D}"/>
              </a:ext>
            </a:extLst>
          </p:cNvPr>
          <p:cNvSpPr/>
          <p:nvPr/>
        </p:nvSpPr>
        <p:spPr>
          <a:xfrm>
            <a:off x="7173117" y="1414042"/>
            <a:ext cx="1697989" cy="186690"/>
          </a:xfrm>
          <a:custGeom>
            <a:avLst/>
            <a:gdLst/>
            <a:ahLst/>
            <a:cxnLst/>
            <a:rect l="l" t="t" r="r" b="b"/>
            <a:pathLst>
              <a:path w="1697989" h="186689">
                <a:moveTo>
                  <a:pt x="1666240" y="0"/>
                </a:moveTo>
                <a:lnTo>
                  <a:pt x="30480" y="0"/>
                </a:lnTo>
                <a:lnTo>
                  <a:pt x="19288" y="2619"/>
                </a:lnTo>
                <a:lnTo>
                  <a:pt x="9525" y="9525"/>
                </a:lnTo>
                <a:lnTo>
                  <a:pt x="2619" y="19288"/>
                </a:lnTo>
                <a:lnTo>
                  <a:pt x="0" y="30479"/>
                </a:lnTo>
                <a:lnTo>
                  <a:pt x="0" y="154939"/>
                </a:lnTo>
                <a:lnTo>
                  <a:pt x="2619" y="166330"/>
                </a:lnTo>
                <a:lnTo>
                  <a:pt x="9525" y="176530"/>
                </a:lnTo>
                <a:lnTo>
                  <a:pt x="19288" y="183872"/>
                </a:lnTo>
                <a:lnTo>
                  <a:pt x="30480" y="186689"/>
                </a:lnTo>
                <a:lnTo>
                  <a:pt x="1666240" y="186689"/>
                </a:lnTo>
                <a:lnTo>
                  <a:pt x="1678166" y="183872"/>
                </a:lnTo>
                <a:lnTo>
                  <a:pt x="1688306" y="176530"/>
                </a:lnTo>
                <a:lnTo>
                  <a:pt x="1695350" y="166330"/>
                </a:lnTo>
                <a:lnTo>
                  <a:pt x="1697990" y="154939"/>
                </a:lnTo>
                <a:lnTo>
                  <a:pt x="1697990" y="30479"/>
                </a:lnTo>
                <a:lnTo>
                  <a:pt x="1695350" y="19288"/>
                </a:lnTo>
                <a:lnTo>
                  <a:pt x="1688306" y="9525"/>
                </a:lnTo>
                <a:lnTo>
                  <a:pt x="1678166" y="2619"/>
                </a:lnTo>
                <a:lnTo>
                  <a:pt x="1666240" y="0"/>
                </a:lnTo>
                <a:close/>
              </a:path>
            </a:pathLst>
          </a:custGeom>
          <a:solidFill>
            <a:srgbClr val="719ECE"/>
          </a:solidFill>
        </p:spPr>
        <p:txBody>
          <a:bodyPr wrap="square" lIns="0" tIns="0" rIns="0" bIns="0" rtlCol="0"/>
          <a:lstStyle/>
          <a:p>
            <a:endParaRPr/>
          </a:p>
        </p:txBody>
      </p:sp>
      <p:sp>
        <p:nvSpPr>
          <p:cNvPr id="14" name="object 12">
            <a:extLst>
              <a:ext uri="{FF2B5EF4-FFF2-40B4-BE49-F238E27FC236}">
                <a16:creationId xmlns:a16="http://schemas.microsoft.com/office/drawing/2014/main" id="{3FDD54B3-6810-4727-8C37-5DBEFD6EC1CE}"/>
              </a:ext>
            </a:extLst>
          </p:cNvPr>
          <p:cNvSpPr/>
          <p:nvPr/>
        </p:nvSpPr>
        <p:spPr>
          <a:xfrm>
            <a:off x="7173117" y="1414042"/>
            <a:ext cx="1697989" cy="186690"/>
          </a:xfrm>
          <a:custGeom>
            <a:avLst/>
            <a:gdLst/>
            <a:ahLst/>
            <a:cxnLst/>
            <a:rect l="l" t="t" r="r" b="b"/>
            <a:pathLst>
              <a:path w="1697989" h="186689">
                <a:moveTo>
                  <a:pt x="30480" y="0"/>
                </a:moveTo>
                <a:lnTo>
                  <a:pt x="19288" y="2619"/>
                </a:lnTo>
                <a:lnTo>
                  <a:pt x="9525" y="9525"/>
                </a:lnTo>
                <a:lnTo>
                  <a:pt x="2619" y="19288"/>
                </a:lnTo>
                <a:lnTo>
                  <a:pt x="0" y="30479"/>
                </a:lnTo>
                <a:lnTo>
                  <a:pt x="0" y="154939"/>
                </a:lnTo>
                <a:lnTo>
                  <a:pt x="2619" y="166330"/>
                </a:lnTo>
                <a:lnTo>
                  <a:pt x="9525" y="176530"/>
                </a:lnTo>
                <a:lnTo>
                  <a:pt x="19288" y="183872"/>
                </a:lnTo>
                <a:lnTo>
                  <a:pt x="30480" y="186689"/>
                </a:lnTo>
                <a:lnTo>
                  <a:pt x="1666240" y="186689"/>
                </a:lnTo>
                <a:lnTo>
                  <a:pt x="1678166" y="183872"/>
                </a:lnTo>
                <a:lnTo>
                  <a:pt x="1688306" y="176529"/>
                </a:lnTo>
                <a:lnTo>
                  <a:pt x="1695350" y="166330"/>
                </a:lnTo>
                <a:lnTo>
                  <a:pt x="1697990" y="154939"/>
                </a:lnTo>
                <a:lnTo>
                  <a:pt x="1697990" y="30479"/>
                </a:lnTo>
                <a:lnTo>
                  <a:pt x="1695350" y="19288"/>
                </a:lnTo>
                <a:lnTo>
                  <a:pt x="1688306" y="9525"/>
                </a:lnTo>
                <a:lnTo>
                  <a:pt x="1678166" y="2619"/>
                </a:lnTo>
                <a:lnTo>
                  <a:pt x="1666240" y="0"/>
                </a:lnTo>
                <a:lnTo>
                  <a:pt x="30480" y="0"/>
                </a:lnTo>
                <a:close/>
              </a:path>
            </a:pathLst>
          </a:custGeom>
          <a:ln w="3175">
            <a:solidFill>
              <a:srgbClr val="3364A3"/>
            </a:solidFill>
          </a:ln>
        </p:spPr>
        <p:txBody>
          <a:bodyPr wrap="square" lIns="0" tIns="0" rIns="0" bIns="0" rtlCol="0"/>
          <a:lstStyle/>
          <a:p>
            <a:endParaRPr/>
          </a:p>
        </p:txBody>
      </p:sp>
      <p:sp>
        <p:nvSpPr>
          <p:cNvPr id="15" name="object 13">
            <a:extLst>
              <a:ext uri="{FF2B5EF4-FFF2-40B4-BE49-F238E27FC236}">
                <a16:creationId xmlns:a16="http://schemas.microsoft.com/office/drawing/2014/main" id="{3892DBC1-F472-462A-ACF8-54BBE7A2E60C}"/>
              </a:ext>
            </a:extLst>
          </p:cNvPr>
          <p:cNvSpPr/>
          <p:nvPr/>
        </p:nvSpPr>
        <p:spPr>
          <a:xfrm>
            <a:off x="7173117" y="1600732"/>
            <a:ext cx="0" cy="1337310"/>
          </a:xfrm>
          <a:custGeom>
            <a:avLst/>
            <a:gdLst/>
            <a:ahLst/>
            <a:cxnLst/>
            <a:rect l="l" t="t" r="r" b="b"/>
            <a:pathLst>
              <a:path h="1337310">
                <a:moveTo>
                  <a:pt x="0" y="0"/>
                </a:moveTo>
                <a:lnTo>
                  <a:pt x="0" y="35560"/>
                </a:lnTo>
              </a:path>
              <a:path h="1337310">
                <a:moveTo>
                  <a:pt x="0" y="72389"/>
                </a:moveTo>
                <a:lnTo>
                  <a:pt x="0" y="107950"/>
                </a:lnTo>
              </a:path>
              <a:path h="1337310">
                <a:moveTo>
                  <a:pt x="0" y="144779"/>
                </a:moveTo>
                <a:lnTo>
                  <a:pt x="0" y="180339"/>
                </a:lnTo>
              </a:path>
              <a:path h="1337310">
                <a:moveTo>
                  <a:pt x="0" y="217170"/>
                </a:moveTo>
                <a:lnTo>
                  <a:pt x="0" y="252729"/>
                </a:lnTo>
              </a:path>
              <a:path h="1337310">
                <a:moveTo>
                  <a:pt x="0" y="289560"/>
                </a:moveTo>
                <a:lnTo>
                  <a:pt x="0" y="325120"/>
                </a:lnTo>
              </a:path>
              <a:path h="1337310">
                <a:moveTo>
                  <a:pt x="0" y="361950"/>
                </a:moveTo>
                <a:lnTo>
                  <a:pt x="0" y="397510"/>
                </a:lnTo>
              </a:path>
              <a:path h="1337310">
                <a:moveTo>
                  <a:pt x="0" y="434339"/>
                </a:moveTo>
                <a:lnTo>
                  <a:pt x="0" y="469900"/>
                </a:lnTo>
              </a:path>
              <a:path h="1337310">
                <a:moveTo>
                  <a:pt x="0" y="505460"/>
                </a:moveTo>
                <a:lnTo>
                  <a:pt x="0" y="542289"/>
                </a:lnTo>
              </a:path>
              <a:path h="1337310">
                <a:moveTo>
                  <a:pt x="0" y="577850"/>
                </a:moveTo>
                <a:lnTo>
                  <a:pt x="0" y="614679"/>
                </a:lnTo>
              </a:path>
              <a:path h="1337310">
                <a:moveTo>
                  <a:pt x="0" y="650239"/>
                </a:moveTo>
                <a:lnTo>
                  <a:pt x="0" y="687070"/>
                </a:lnTo>
              </a:path>
              <a:path h="1337310">
                <a:moveTo>
                  <a:pt x="0" y="722629"/>
                </a:moveTo>
                <a:lnTo>
                  <a:pt x="0" y="759460"/>
                </a:lnTo>
              </a:path>
              <a:path h="1337310">
                <a:moveTo>
                  <a:pt x="0" y="795020"/>
                </a:moveTo>
                <a:lnTo>
                  <a:pt x="0" y="831850"/>
                </a:lnTo>
              </a:path>
              <a:path h="1337310">
                <a:moveTo>
                  <a:pt x="0" y="867410"/>
                </a:moveTo>
                <a:lnTo>
                  <a:pt x="0" y="904239"/>
                </a:lnTo>
              </a:path>
              <a:path h="1337310">
                <a:moveTo>
                  <a:pt x="0" y="939800"/>
                </a:moveTo>
                <a:lnTo>
                  <a:pt x="0" y="976630"/>
                </a:lnTo>
              </a:path>
              <a:path h="1337310">
                <a:moveTo>
                  <a:pt x="0" y="1012189"/>
                </a:moveTo>
                <a:lnTo>
                  <a:pt x="0" y="1049020"/>
                </a:lnTo>
              </a:path>
              <a:path h="1337310">
                <a:moveTo>
                  <a:pt x="0" y="1084580"/>
                </a:moveTo>
                <a:lnTo>
                  <a:pt x="0" y="1121410"/>
                </a:lnTo>
              </a:path>
              <a:path h="1337310">
                <a:moveTo>
                  <a:pt x="0" y="1156970"/>
                </a:moveTo>
                <a:lnTo>
                  <a:pt x="0" y="1193800"/>
                </a:lnTo>
              </a:path>
              <a:path h="1337310">
                <a:moveTo>
                  <a:pt x="0" y="1229360"/>
                </a:moveTo>
                <a:lnTo>
                  <a:pt x="0" y="1264920"/>
                </a:lnTo>
              </a:path>
              <a:path h="1337310">
                <a:moveTo>
                  <a:pt x="0" y="1301750"/>
                </a:moveTo>
                <a:lnTo>
                  <a:pt x="0" y="1337310"/>
                </a:lnTo>
              </a:path>
            </a:pathLst>
          </a:custGeom>
          <a:ln w="18329">
            <a:solidFill>
              <a:srgbClr val="000000"/>
            </a:solidFill>
          </a:ln>
        </p:spPr>
        <p:txBody>
          <a:bodyPr wrap="square" lIns="0" tIns="0" rIns="0" bIns="0" rtlCol="0"/>
          <a:lstStyle/>
          <a:p>
            <a:endParaRPr/>
          </a:p>
        </p:txBody>
      </p:sp>
      <p:sp>
        <p:nvSpPr>
          <p:cNvPr id="18" name="object 16">
            <a:extLst>
              <a:ext uri="{FF2B5EF4-FFF2-40B4-BE49-F238E27FC236}">
                <a16:creationId xmlns:a16="http://schemas.microsoft.com/office/drawing/2014/main" id="{0A881ED5-7C67-4113-8747-384D056A836C}"/>
              </a:ext>
            </a:extLst>
          </p:cNvPr>
          <p:cNvSpPr/>
          <p:nvPr/>
        </p:nvSpPr>
        <p:spPr>
          <a:xfrm>
            <a:off x="10079794" y="2004737"/>
            <a:ext cx="1211580" cy="331470"/>
          </a:xfrm>
          <a:custGeom>
            <a:avLst/>
            <a:gdLst/>
            <a:ahLst/>
            <a:cxnLst/>
            <a:rect l="l" t="t" r="r" b="b"/>
            <a:pathLst>
              <a:path w="1211579" h="331470">
                <a:moveTo>
                  <a:pt x="908050" y="0"/>
                </a:moveTo>
                <a:lnTo>
                  <a:pt x="0" y="0"/>
                </a:lnTo>
                <a:lnTo>
                  <a:pt x="0" y="331470"/>
                </a:lnTo>
                <a:lnTo>
                  <a:pt x="908050" y="331470"/>
                </a:lnTo>
                <a:lnTo>
                  <a:pt x="1211579" y="166370"/>
                </a:lnTo>
                <a:lnTo>
                  <a:pt x="908050" y="0"/>
                </a:lnTo>
                <a:close/>
              </a:path>
            </a:pathLst>
          </a:custGeom>
          <a:solidFill>
            <a:srgbClr val="C5E0B4"/>
          </a:solidFill>
        </p:spPr>
        <p:txBody>
          <a:bodyPr wrap="square" lIns="0" tIns="0" rIns="0" bIns="0" rtlCol="0"/>
          <a:lstStyle/>
          <a:p>
            <a:endParaRPr dirty="0"/>
          </a:p>
        </p:txBody>
      </p:sp>
      <p:sp>
        <p:nvSpPr>
          <p:cNvPr id="22" name="object 20">
            <a:extLst>
              <a:ext uri="{FF2B5EF4-FFF2-40B4-BE49-F238E27FC236}">
                <a16:creationId xmlns:a16="http://schemas.microsoft.com/office/drawing/2014/main" id="{13AC567C-F20A-48E0-8A04-BC051BEC4890}"/>
              </a:ext>
            </a:extLst>
          </p:cNvPr>
          <p:cNvSpPr/>
          <p:nvPr/>
        </p:nvSpPr>
        <p:spPr>
          <a:xfrm>
            <a:off x="11250592" y="1585731"/>
            <a:ext cx="370195" cy="1164351"/>
          </a:xfrm>
          <a:custGeom>
            <a:avLst/>
            <a:gdLst/>
            <a:ahLst/>
            <a:cxnLst/>
            <a:rect l="l" t="t" r="r" b="b"/>
            <a:pathLst>
              <a:path w="367029" h="425450">
                <a:moveTo>
                  <a:pt x="182880" y="425450"/>
                </a:moveTo>
                <a:lnTo>
                  <a:pt x="0" y="425450"/>
                </a:lnTo>
                <a:lnTo>
                  <a:pt x="0" y="0"/>
                </a:lnTo>
                <a:lnTo>
                  <a:pt x="367030" y="0"/>
                </a:lnTo>
                <a:lnTo>
                  <a:pt x="367030" y="425450"/>
                </a:lnTo>
                <a:lnTo>
                  <a:pt x="182880" y="425450"/>
                </a:lnTo>
                <a:close/>
              </a:path>
            </a:pathLst>
          </a:custGeom>
          <a:ln w="3175">
            <a:solidFill>
              <a:srgbClr val="3364A3"/>
            </a:solidFill>
          </a:ln>
        </p:spPr>
        <p:txBody>
          <a:bodyPr wrap="square" lIns="0" tIns="0" rIns="0" bIns="0" rtlCol="0"/>
          <a:lstStyle/>
          <a:p>
            <a:endParaRPr/>
          </a:p>
        </p:txBody>
      </p:sp>
      <p:sp>
        <p:nvSpPr>
          <p:cNvPr id="25" name="object 23">
            <a:extLst>
              <a:ext uri="{FF2B5EF4-FFF2-40B4-BE49-F238E27FC236}">
                <a16:creationId xmlns:a16="http://schemas.microsoft.com/office/drawing/2014/main" id="{10843739-9F58-421C-A76E-A5E89513A854}"/>
              </a:ext>
            </a:extLst>
          </p:cNvPr>
          <p:cNvSpPr/>
          <p:nvPr/>
        </p:nvSpPr>
        <p:spPr>
          <a:xfrm>
            <a:off x="7173117" y="2842792"/>
            <a:ext cx="1697989" cy="186690"/>
          </a:xfrm>
          <a:custGeom>
            <a:avLst/>
            <a:gdLst/>
            <a:ahLst/>
            <a:cxnLst/>
            <a:rect l="l" t="t" r="r" b="b"/>
            <a:pathLst>
              <a:path w="1697989" h="186689">
                <a:moveTo>
                  <a:pt x="1666240" y="0"/>
                </a:moveTo>
                <a:lnTo>
                  <a:pt x="30480" y="0"/>
                </a:lnTo>
                <a:lnTo>
                  <a:pt x="19288" y="2619"/>
                </a:lnTo>
                <a:lnTo>
                  <a:pt x="9525" y="9525"/>
                </a:lnTo>
                <a:lnTo>
                  <a:pt x="2619" y="19288"/>
                </a:lnTo>
                <a:lnTo>
                  <a:pt x="0" y="30479"/>
                </a:lnTo>
                <a:lnTo>
                  <a:pt x="0" y="154939"/>
                </a:lnTo>
                <a:lnTo>
                  <a:pt x="2619" y="166330"/>
                </a:lnTo>
                <a:lnTo>
                  <a:pt x="9525" y="176529"/>
                </a:lnTo>
                <a:lnTo>
                  <a:pt x="19288" y="183872"/>
                </a:lnTo>
                <a:lnTo>
                  <a:pt x="30480" y="186689"/>
                </a:lnTo>
                <a:lnTo>
                  <a:pt x="1666240" y="186689"/>
                </a:lnTo>
                <a:lnTo>
                  <a:pt x="1678166" y="183872"/>
                </a:lnTo>
                <a:lnTo>
                  <a:pt x="1688306" y="176529"/>
                </a:lnTo>
                <a:lnTo>
                  <a:pt x="1695350" y="166330"/>
                </a:lnTo>
                <a:lnTo>
                  <a:pt x="1697990" y="154939"/>
                </a:lnTo>
                <a:lnTo>
                  <a:pt x="1697990" y="30479"/>
                </a:lnTo>
                <a:lnTo>
                  <a:pt x="1695350" y="19288"/>
                </a:lnTo>
                <a:lnTo>
                  <a:pt x="1688306" y="9525"/>
                </a:lnTo>
                <a:lnTo>
                  <a:pt x="1678166" y="2619"/>
                </a:lnTo>
                <a:lnTo>
                  <a:pt x="1666240" y="0"/>
                </a:lnTo>
                <a:close/>
              </a:path>
            </a:pathLst>
          </a:custGeom>
          <a:solidFill>
            <a:srgbClr val="719ECE"/>
          </a:solidFill>
        </p:spPr>
        <p:txBody>
          <a:bodyPr wrap="square" lIns="0" tIns="0" rIns="0" bIns="0" rtlCol="0"/>
          <a:lstStyle/>
          <a:p>
            <a:endParaRPr/>
          </a:p>
        </p:txBody>
      </p:sp>
      <p:sp>
        <p:nvSpPr>
          <p:cNvPr id="26" name="object 24">
            <a:extLst>
              <a:ext uri="{FF2B5EF4-FFF2-40B4-BE49-F238E27FC236}">
                <a16:creationId xmlns:a16="http://schemas.microsoft.com/office/drawing/2014/main" id="{6322AC5D-14DF-463F-95EE-3ADE0C0057C8}"/>
              </a:ext>
            </a:extLst>
          </p:cNvPr>
          <p:cNvSpPr/>
          <p:nvPr/>
        </p:nvSpPr>
        <p:spPr>
          <a:xfrm>
            <a:off x="7173117" y="2842792"/>
            <a:ext cx="1697989" cy="186690"/>
          </a:xfrm>
          <a:custGeom>
            <a:avLst/>
            <a:gdLst/>
            <a:ahLst/>
            <a:cxnLst/>
            <a:rect l="l" t="t" r="r" b="b"/>
            <a:pathLst>
              <a:path w="1697989" h="186689">
                <a:moveTo>
                  <a:pt x="30480" y="0"/>
                </a:moveTo>
                <a:lnTo>
                  <a:pt x="19288" y="2619"/>
                </a:lnTo>
                <a:lnTo>
                  <a:pt x="9525" y="9525"/>
                </a:lnTo>
                <a:lnTo>
                  <a:pt x="2619" y="19288"/>
                </a:lnTo>
                <a:lnTo>
                  <a:pt x="0" y="30479"/>
                </a:lnTo>
                <a:lnTo>
                  <a:pt x="0" y="154939"/>
                </a:lnTo>
                <a:lnTo>
                  <a:pt x="2619" y="166330"/>
                </a:lnTo>
                <a:lnTo>
                  <a:pt x="9525" y="176529"/>
                </a:lnTo>
                <a:lnTo>
                  <a:pt x="19288" y="183872"/>
                </a:lnTo>
                <a:lnTo>
                  <a:pt x="30480" y="186689"/>
                </a:lnTo>
                <a:lnTo>
                  <a:pt x="1666240" y="186689"/>
                </a:lnTo>
                <a:lnTo>
                  <a:pt x="1678166" y="183872"/>
                </a:lnTo>
                <a:lnTo>
                  <a:pt x="1688306" y="176529"/>
                </a:lnTo>
                <a:lnTo>
                  <a:pt x="1695350" y="166330"/>
                </a:lnTo>
                <a:lnTo>
                  <a:pt x="1697990" y="154939"/>
                </a:lnTo>
                <a:lnTo>
                  <a:pt x="1697990" y="30479"/>
                </a:lnTo>
                <a:lnTo>
                  <a:pt x="1695350" y="19288"/>
                </a:lnTo>
                <a:lnTo>
                  <a:pt x="1688306" y="9525"/>
                </a:lnTo>
                <a:lnTo>
                  <a:pt x="1678166" y="2619"/>
                </a:lnTo>
                <a:lnTo>
                  <a:pt x="1666240" y="0"/>
                </a:lnTo>
                <a:lnTo>
                  <a:pt x="30480" y="0"/>
                </a:lnTo>
                <a:close/>
              </a:path>
            </a:pathLst>
          </a:custGeom>
          <a:ln w="3175">
            <a:solidFill>
              <a:srgbClr val="3364A3"/>
            </a:solidFill>
          </a:ln>
        </p:spPr>
        <p:txBody>
          <a:bodyPr wrap="square" lIns="0" tIns="0" rIns="0" bIns="0" rtlCol="0"/>
          <a:lstStyle/>
          <a:p>
            <a:endParaRPr/>
          </a:p>
        </p:txBody>
      </p:sp>
      <p:sp>
        <p:nvSpPr>
          <p:cNvPr id="27" name="object 25">
            <a:extLst>
              <a:ext uri="{FF2B5EF4-FFF2-40B4-BE49-F238E27FC236}">
                <a16:creationId xmlns:a16="http://schemas.microsoft.com/office/drawing/2014/main" id="{63225E2D-4402-4220-B833-3BAD1267507C}"/>
              </a:ext>
            </a:extLst>
          </p:cNvPr>
          <p:cNvSpPr/>
          <p:nvPr/>
        </p:nvSpPr>
        <p:spPr>
          <a:xfrm>
            <a:off x="8871107" y="1600732"/>
            <a:ext cx="0" cy="1337310"/>
          </a:xfrm>
          <a:custGeom>
            <a:avLst/>
            <a:gdLst/>
            <a:ahLst/>
            <a:cxnLst/>
            <a:rect l="l" t="t" r="r" b="b"/>
            <a:pathLst>
              <a:path h="1337310">
                <a:moveTo>
                  <a:pt x="0" y="0"/>
                </a:moveTo>
                <a:lnTo>
                  <a:pt x="0" y="1337310"/>
                </a:lnTo>
              </a:path>
            </a:pathLst>
          </a:custGeom>
          <a:ln w="18329">
            <a:solidFill>
              <a:srgbClr val="000000"/>
            </a:solidFill>
            <a:prstDash val="dash"/>
          </a:ln>
        </p:spPr>
        <p:txBody>
          <a:bodyPr wrap="square" lIns="0" tIns="0" rIns="0" bIns="0" rtlCol="0"/>
          <a:lstStyle/>
          <a:p>
            <a:endParaRPr/>
          </a:p>
        </p:txBody>
      </p:sp>
      <p:sp>
        <p:nvSpPr>
          <p:cNvPr id="28" name="object 26">
            <a:extLst>
              <a:ext uri="{FF2B5EF4-FFF2-40B4-BE49-F238E27FC236}">
                <a16:creationId xmlns:a16="http://schemas.microsoft.com/office/drawing/2014/main" id="{17512B10-8386-4E5A-A2D8-C5AB3896B972}"/>
              </a:ext>
            </a:extLst>
          </p:cNvPr>
          <p:cNvSpPr/>
          <p:nvPr/>
        </p:nvSpPr>
        <p:spPr>
          <a:xfrm>
            <a:off x="7684926" y="1626132"/>
            <a:ext cx="129539" cy="502920"/>
          </a:xfrm>
          <a:custGeom>
            <a:avLst/>
            <a:gdLst/>
            <a:ahLst/>
            <a:cxnLst/>
            <a:rect l="l" t="t" r="r" b="b"/>
            <a:pathLst>
              <a:path w="129539" h="502920">
                <a:moveTo>
                  <a:pt x="129540" y="502920"/>
                </a:moveTo>
                <a:lnTo>
                  <a:pt x="0" y="0"/>
                </a:lnTo>
              </a:path>
            </a:pathLst>
          </a:custGeom>
          <a:ln w="3175">
            <a:solidFill>
              <a:srgbClr val="000000"/>
            </a:solidFill>
          </a:ln>
        </p:spPr>
        <p:txBody>
          <a:bodyPr wrap="square" lIns="0" tIns="0" rIns="0" bIns="0" rtlCol="0"/>
          <a:lstStyle/>
          <a:p>
            <a:endParaRPr/>
          </a:p>
        </p:txBody>
      </p:sp>
      <p:sp>
        <p:nvSpPr>
          <p:cNvPr id="29" name="object 27">
            <a:extLst>
              <a:ext uri="{FF2B5EF4-FFF2-40B4-BE49-F238E27FC236}">
                <a16:creationId xmlns:a16="http://schemas.microsoft.com/office/drawing/2014/main" id="{74FAB4F3-6960-43CE-827D-E84CCE312313}"/>
              </a:ext>
            </a:extLst>
          </p:cNvPr>
          <p:cNvSpPr/>
          <p:nvPr/>
        </p:nvSpPr>
        <p:spPr>
          <a:xfrm>
            <a:off x="7635397" y="1476272"/>
            <a:ext cx="104139" cy="170180"/>
          </a:xfrm>
          <a:custGeom>
            <a:avLst/>
            <a:gdLst/>
            <a:ahLst/>
            <a:cxnLst/>
            <a:rect l="l" t="t" r="r" b="b"/>
            <a:pathLst>
              <a:path w="104139" h="170180">
                <a:moveTo>
                  <a:pt x="11429" y="0"/>
                </a:moveTo>
                <a:lnTo>
                  <a:pt x="0" y="170180"/>
                </a:lnTo>
                <a:lnTo>
                  <a:pt x="104139" y="143510"/>
                </a:lnTo>
                <a:lnTo>
                  <a:pt x="11429" y="0"/>
                </a:lnTo>
                <a:close/>
              </a:path>
            </a:pathLst>
          </a:custGeom>
          <a:solidFill>
            <a:srgbClr val="000000"/>
          </a:solidFill>
        </p:spPr>
        <p:txBody>
          <a:bodyPr wrap="square" lIns="0" tIns="0" rIns="0" bIns="0" rtlCol="0"/>
          <a:lstStyle/>
          <a:p>
            <a:endParaRPr/>
          </a:p>
        </p:txBody>
      </p:sp>
      <p:sp>
        <p:nvSpPr>
          <p:cNvPr id="30" name="object 28">
            <a:extLst>
              <a:ext uri="{FF2B5EF4-FFF2-40B4-BE49-F238E27FC236}">
                <a16:creationId xmlns:a16="http://schemas.microsoft.com/office/drawing/2014/main" id="{5F6BEF5A-3C87-446B-A0BC-7BC278BF73BE}"/>
              </a:ext>
            </a:extLst>
          </p:cNvPr>
          <p:cNvSpPr txBox="1"/>
          <p:nvPr/>
        </p:nvSpPr>
        <p:spPr>
          <a:xfrm>
            <a:off x="7803037" y="1619782"/>
            <a:ext cx="1120140" cy="299720"/>
          </a:xfrm>
          <a:prstGeom prst="rect">
            <a:avLst/>
          </a:prstGeom>
        </p:spPr>
        <p:txBody>
          <a:bodyPr vert="horz" wrap="square" lIns="0" tIns="12700" rIns="0" bIns="0" rtlCol="0">
            <a:spAutoFit/>
          </a:bodyPr>
          <a:lstStyle/>
          <a:p>
            <a:pPr marL="38100">
              <a:lnSpc>
                <a:spcPct val="100000"/>
              </a:lnSpc>
              <a:spcBef>
                <a:spcPts val="100"/>
              </a:spcBef>
            </a:pPr>
            <a:r>
              <a:rPr sz="1800" dirty="0">
                <a:latin typeface="Arial"/>
                <a:cs typeface="Arial"/>
              </a:rPr>
              <a:t>e</a:t>
            </a:r>
            <a:r>
              <a:rPr sz="1575" baseline="39682" dirty="0">
                <a:latin typeface="Arial"/>
                <a:cs typeface="Arial"/>
              </a:rPr>
              <a:t>-</a:t>
            </a:r>
            <a:r>
              <a:rPr sz="1575" spc="-37" baseline="39682" dirty="0">
                <a:latin typeface="Arial"/>
                <a:cs typeface="Arial"/>
              </a:rPr>
              <a:t> </a:t>
            </a:r>
            <a:r>
              <a:rPr sz="1800" dirty="0">
                <a:latin typeface="Arial"/>
                <a:cs typeface="Arial"/>
              </a:rPr>
              <a:t>and/or</a:t>
            </a:r>
            <a:r>
              <a:rPr sz="1800" spc="-35" dirty="0">
                <a:latin typeface="Arial"/>
                <a:cs typeface="Arial"/>
              </a:rPr>
              <a:t> </a:t>
            </a:r>
            <a:r>
              <a:rPr sz="1800" spc="-50" dirty="0">
                <a:latin typeface="Arial"/>
                <a:cs typeface="Arial"/>
              </a:rPr>
              <a:t>p</a:t>
            </a:r>
            <a:endParaRPr sz="1800">
              <a:latin typeface="Arial"/>
              <a:cs typeface="Arial"/>
            </a:endParaRPr>
          </a:p>
        </p:txBody>
      </p:sp>
      <p:sp>
        <p:nvSpPr>
          <p:cNvPr id="31" name="object 29">
            <a:extLst>
              <a:ext uri="{FF2B5EF4-FFF2-40B4-BE49-F238E27FC236}">
                <a16:creationId xmlns:a16="http://schemas.microsoft.com/office/drawing/2014/main" id="{726589D9-CD2E-43C6-AC74-5F64CB3FC57D}"/>
              </a:ext>
            </a:extLst>
          </p:cNvPr>
          <p:cNvSpPr txBox="1"/>
          <p:nvPr/>
        </p:nvSpPr>
        <p:spPr>
          <a:xfrm>
            <a:off x="6840698" y="3077887"/>
            <a:ext cx="2498725" cy="293028"/>
          </a:xfrm>
          <a:prstGeom prst="rect">
            <a:avLst/>
          </a:prstGeom>
        </p:spPr>
        <p:txBody>
          <a:bodyPr vert="horz" wrap="square" lIns="0" tIns="36194" rIns="0" bIns="0" rtlCol="0">
            <a:spAutoFit/>
          </a:bodyPr>
          <a:lstStyle/>
          <a:p>
            <a:pPr marL="12700" marR="5080">
              <a:lnSpc>
                <a:spcPts val="2020"/>
              </a:lnSpc>
              <a:spcBef>
                <a:spcPts val="284"/>
              </a:spcBef>
            </a:pPr>
            <a:r>
              <a:rPr sz="1800" dirty="0">
                <a:latin typeface="Arial"/>
                <a:cs typeface="Arial"/>
              </a:rPr>
              <a:t>Decay</a:t>
            </a:r>
            <a:r>
              <a:rPr sz="1800" spc="-30" dirty="0">
                <a:latin typeface="Arial"/>
                <a:cs typeface="Arial"/>
              </a:rPr>
              <a:t> </a:t>
            </a:r>
            <a:r>
              <a:rPr sz="1800" dirty="0">
                <a:latin typeface="Arial"/>
                <a:cs typeface="Arial"/>
              </a:rPr>
              <a:t>products</a:t>
            </a:r>
            <a:r>
              <a:rPr sz="1800" spc="-25" dirty="0">
                <a:latin typeface="Arial"/>
                <a:cs typeface="Arial"/>
              </a:rPr>
              <a:t> </a:t>
            </a:r>
            <a:r>
              <a:rPr sz="1800" spc="-10" dirty="0">
                <a:latin typeface="Arial"/>
                <a:cs typeface="Arial"/>
              </a:rPr>
              <a:t>detector </a:t>
            </a:r>
            <a:endParaRPr sz="1800" dirty="0">
              <a:latin typeface="Arial"/>
              <a:cs typeface="Arial"/>
            </a:endParaRPr>
          </a:p>
        </p:txBody>
      </p:sp>
      <p:sp>
        <p:nvSpPr>
          <p:cNvPr id="38" name="object 37">
            <a:extLst>
              <a:ext uri="{FF2B5EF4-FFF2-40B4-BE49-F238E27FC236}">
                <a16:creationId xmlns:a16="http://schemas.microsoft.com/office/drawing/2014/main" id="{AADF6FEA-F2FA-485E-86BE-3F407C309E71}"/>
              </a:ext>
            </a:extLst>
          </p:cNvPr>
          <p:cNvSpPr txBox="1"/>
          <p:nvPr/>
        </p:nvSpPr>
        <p:spPr>
          <a:xfrm>
            <a:off x="9414666" y="1402611"/>
            <a:ext cx="83756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Arial"/>
                <a:cs typeface="Arial"/>
              </a:rPr>
              <a:t>Neutron</a:t>
            </a:r>
            <a:endParaRPr sz="1800">
              <a:latin typeface="Arial"/>
              <a:cs typeface="Arial"/>
            </a:endParaRPr>
          </a:p>
        </p:txBody>
      </p:sp>
      <p:sp>
        <p:nvSpPr>
          <p:cNvPr id="39" name="object 38">
            <a:extLst>
              <a:ext uri="{FF2B5EF4-FFF2-40B4-BE49-F238E27FC236}">
                <a16:creationId xmlns:a16="http://schemas.microsoft.com/office/drawing/2014/main" id="{22554FA8-CFC2-4297-B03F-F5861F5B8FEB}"/>
              </a:ext>
            </a:extLst>
          </p:cNvPr>
          <p:cNvSpPr txBox="1"/>
          <p:nvPr/>
        </p:nvSpPr>
        <p:spPr>
          <a:xfrm>
            <a:off x="9414666" y="1659152"/>
            <a:ext cx="596265" cy="299720"/>
          </a:xfrm>
          <a:prstGeom prst="rect">
            <a:avLst/>
          </a:prstGeom>
        </p:spPr>
        <p:txBody>
          <a:bodyPr vert="horz" wrap="square" lIns="0" tIns="12700" rIns="0" bIns="0" rtlCol="0">
            <a:spAutoFit/>
          </a:bodyPr>
          <a:lstStyle/>
          <a:p>
            <a:pPr marL="12700">
              <a:lnSpc>
                <a:spcPct val="100000"/>
              </a:lnSpc>
              <a:spcBef>
                <a:spcPts val="100"/>
              </a:spcBef>
            </a:pPr>
            <a:r>
              <a:rPr sz="1800" spc="-20" dirty="0">
                <a:latin typeface="Arial"/>
                <a:cs typeface="Arial"/>
              </a:rPr>
              <a:t>beam</a:t>
            </a:r>
            <a:endParaRPr sz="1800">
              <a:latin typeface="Arial"/>
              <a:cs typeface="Arial"/>
            </a:endParaRPr>
          </a:p>
        </p:txBody>
      </p:sp>
      <p:grpSp>
        <p:nvGrpSpPr>
          <p:cNvPr id="42" name="object 41">
            <a:extLst>
              <a:ext uri="{FF2B5EF4-FFF2-40B4-BE49-F238E27FC236}">
                <a16:creationId xmlns:a16="http://schemas.microsoft.com/office/drawing/2014/main" id="{62E294B8-6D88-459E-A44B-A87A923451C1}"/>
              </a:ext>
            </a:extLst>
          </p:cNvPr>
          <p:cNvGrpSpPr/>
          <p:nvPr/>
        </p:nvGrpSpPr>
        <p:grpSpPr>
          <a:xfrm>
            <a:off x="7173117" y="1956121"/>
            <a:ext cx="4448507" cy="358815"/>
            <a:chOff x="2449830" y="3153489"/>
            <a:chExt cx="4448507" cy="358815"/>
          </a:xfrm>
        </p:grpSpPr>
        <p:sp>
          <p:nvSpPr>
            <p:cNvPr id="45" name="object 44">
              <a:extLst>
                <a:ext uri="{FF2B5EF4-FFF2-40B4-BE49-F238E27FC236}">
                  <a16:creationId xmlns:a16="http://schemas.microsoft.com/office/drawing/2014/main" id="{BE3BA320-82F2-4A28-AE5F-2FAC74218173}"/>
                </a:ext>
              </a:extLst>
            </p:cNvPr>
            <p:cNvSpPr/>
            <p:nvPr/>
          </p:nvSpPr>
          <p:spPr>
            <a:xfrm>
              <a:off x="2449830" y="3197859"/>
              <a:ext cx="1697989" cy="311150"/>
            </a:xfrm>
            <a:custGeom>
              <a:avLst/>
              <a:gdLst/>
              <a:ahLst/>
              <a:cxnLst/>
              <a:rect l="l" t="t" r="r" b="b"/>
              <a:pathLst>
                <a:path w="1697989" h="311150">
                  <a:moveTo>
                    <a:pt x="1658620" y="0"/>
                  </a:moveTo>
                  <a:lnTo>
                    <a:pt x="1697990" y="39369"/>
                  </a:lnTo>
                </a:path>
                <a:path w="1697989" h="311150">
                  <a:moveTo>
                    <a:pt x="1606549" y="0"/>
                  </a:moveTo>
                  <a:lnTo>
                    <a:pt x="1697990" y="91439"/>
                  </a:lnTo>
                </a:path>
                <a:path w="1697989" h="311150">
                  <a:moveTo>
                    <a:pt x="1554480" y="0"/>
                  </a:moveTo>
                  <a:lnTo>
                    <a:pt x="1697990" y="143510"/>
                  </a:lnTo>
                </a:path>
                <a:path w="1697989" h="311150">
                  <a:moveTo>
                    <a:pt x="1502409" y="0"/>
                  </a:moveTo>
                  <a:lnTo>
                    <a:pt x="1697990" y="195579"/>
                  </a:lnTo>
                </a:path>
                <a:path w="1697989" h="311150">
                  <a:moveTo>
                    <a:pt x="1451609" y="0"/>
                  </a:moveTo>
                  <a:lnTo>
                    <a:pt x="1697990" y="246379"/>
                  </a:lnTo>
                </a:path>
                <a:path w="1697989" h="311150">
                  <a:moveTo>
                    <a:pt x="1399540" y="0"/>
                  </a:moveTo>
                  <a:lnTo>
                    <a:pt x="1697990" y="298450"/>
                  </a:lnTo>
                </a:path>
                <a:path w="1697989" h="311150">
                  <a:moveTo>
                    <a:pt x="1347470" y="0"/>
                  </a:moveTo>
                  <a:lnTo>
                    <a:pt x="1658620" y="311150"/>
                  </a:lnTo>
                </a:path>
                <a:path w="1697989" h="311150">
                  <a:moveTo>
                    <a:pt x="1295399" y="0"/>
                  </a:moveTo>
                  <a:lnTo>
                    <a:pt x="1606549" y="311150"/>
                  </a:lnTo>
                </a:path>
                <a:path w="1697989" h="311150">
                  <a:moveTo>
                    <a:pt x="1243330" y="0"/>
                  </a:moveTo>
                  <a:lnTo>
                    <a:pt x="1554480" y="311150"/>
                  </a:lnTo>
                </a:path>
                <a:path w="1697989" h="311150">
                  <a:moveTo>
                    <a:pt x="1192530" y="0"/>
                  </a:moveTo>
                  <a:lnTo>
                    <a:pt x="1502409" y="311150"/>
                  </a:lnTo>
                </a:path>
                <a:path w="1697989" h="311150">
                  <a:moveTo>
                    <a:pt x="1140459" y="0"/>
                  </a:moveTo>
                  <a:lnTo>
                    <a:pt x="1450340" y="311150"/>
                  </a:lnTo>
                </a:path>
                <a:path w="1697989" h="311150">
                  <a:moveTo>
                    <a:pt x="1088390" y="0"/>
                  </a:moveTo>
                  <a:lnTo>
                    <a:pt x="1399540" y="311150"/>
                  </a:lnTo>
                </a:path>
                <a:path w="1697989" h="311150">
                  <a:moveTo>
                    <a:pt x="1036319" y="0"/>
                  </a:moveTo>
                  <a:lnTo>
                    <a:pt x="1347470" y="311150"/>
                  </a:lnTo>
                </a:path>
                <a:path w="1697989" h="311150">
                  <a:moveTo>
                    <a:pt x="984249" y="0"/>
                  </a:moveTo>
                  <a:lnTo>
                    <a:pt x="1295399" y="311150"/>
                  </a:lnTo>
                </a:path>
                <a:path w="1697989" h="311150">
                  <a:moveTo>
                    <a:pt x="932180" y="0"/>
                  </a:moveTo>
                  <a:lnTo>
                    <a:pt x="1243330" y="311150"/>
                  </a:lnTo>
                </a:path>
                <a:path w="1697989" h="311150">
                  <a:moveTo>
                    <a:pt x="881380" y="0"/>
                  </a:moveTo>
                  <a:lnTo>
                    <a:pt x="1191259" y="311150"/>
                  </a:lnTo>
                </a:path>
                <a:path w="1697989" h="311150">
                  <a:moveTo>
                    <a:pt x="829309" y="0"/>
                  </a:moveTo>
                  <a:lnTo>
                    <a:pt x="1139190" y="311150"/>
                  </a:lnTo>
                </a:path>
                <a:path w="1697989" h="311150">
                  <a:moveTo>
                    <a:pt x="777239" y="0"/>
                  </a:moveTo>
                  <a:lnTo>
                    <a:pt x="1088390" y="311150"/>
                  </a:lnTo>
                </a:path>
                <a:path w="1697989" h="311150">
                  <a:moveTo>
                    <a:pt x="725169" y="0"/>
                  </a:moveTo>
                  <a:lnTo>
                    <a:pt x="1036319" y="311150"/>
                  </a:lnTo>
                </a:path>
                <a:path w="1697989" h="311150">
                  <a:moveTo>
                    <a:pt x="673100" y="0"/>
                  </a:moveTo>
                  <a:lnTo>
                    <a:pt x="984249" y="311150"/>
                  </a:lnTo>
                </a:path>
                <a:path w="1697989" h="311150">
                  <a:moveTo>
                    <a:pt x="622300" y="0"/>
                  </a:moveTo>
                  <a:lnTo>
                    <a:pt x="932180" y="311150"/>
                  </a:lnTo>
                </a:path>
                <a:path w="1697989" h="311150">
                  <a:moveTo>
                    <a:pt x="570230" y="0"/>
                  </a:moveTo>
                  <a:lnTo>
                    <a:pt x="880109" y="311150"/>
                  </a:lnTo>
                </a:path>
                <a:path w="1697989" h="311150">
                  <a:moveTo>
                    <a:pt x="518159" y="0"/>
                  </a:moveTo>
                  <a:lnTo>
                    <a:pt x="829309" y="311150"/>
                  </a:lnTo>
                </a:path>
                <a:path w="1697989" h="311150">
                  <a:moveTo>
                    <a:pt x="466089" y="0"/>
                  </a:moveTo>
                  <a:lnTo>
                    <a:pt x="777239" y="311150"/>
                  </a:lnTo>
                </a:path>
                <a:path w="1697989" h="311150">
                  <a:moveTo>
                    <a:pt x="414019" y="0"/>
                  </a:moveTo>
                  <a:lnTo>
                    <a:pt x="725169" y="311150"/>
                  </a:lnTo>
                </a:path>
                <a:path w="1697989" h="311150">
                  <a:moveTo>
                    <a:pt x="361950" y="0"/>
                  </a:moveTo>
                  <a:lnTo>
                    <a:pt x="673100" y="311150"/>
                  </a:lnTo>
                </a:path>
                <a:path w="1697989" h="311150">
                  <a:moveTo>
                    <a:pt x="311150" y="0"/>
                  </a:moveTo>
                  <a:lnTo>
                    <a:pt x="621030" y="311150"/>
                  </a:lnTo>
                </a:path>
                <a:path w="1697989" h="311150">
                  <a:moveTo>
                    <a:pt x="259080" y="0"/>
                  </a:moveTo>
                  <a:lnTo>
                    <a:pt x="568959" y="311150"/>
                  </a:lnTo>
                </a:path>
                <a:path w="1697989" h="311150">
                  <a:moveTo>
                    <a:pt x="207009" y="0"/>
                  </a:moveTo>
                  <a:lnTo>
                    <a:pt x="518159" y="311150"/>
                  </a:lnTo>
                </a:path>
                <a:path w="1697989" h="311150">
                  <a:moveTo>
                    <a:pt x="154939" y="0"/>
                  </a:moveTo>
                  <a:lnTo>
                    <a:pt x="466089" y="311150"/>
                  </a:lnTo>
                </a:path>
                <a:path w="1697989" h="311150">
                  <a:moveTo>
                    <a:pt x="102869" y="0"/>
                  </a:moveTo>
                  <a:lnTo>
                    <a:pt x="414019" y="311150"/>
                  </a:lnTo>
                </a:path>
                <a:path w="1697989" h="311150">
                  <a:moveTo>
                    <a:pt x="52069" y="0"/>
                  </a:moveTo>
                  <a:lnTo>
                    <a:pt x="361950" y="311150"/>
                  </a:lnTo>
                </a:path>
                <a:path w="1697989" h="311150">
                  <a:moveTo>
                    <a:pt x="0" y="0"/>
                  </a:moveTo>
                  <a:lnTo>
                    <a:pt x="309880" y="311150"/>
                  </a:lnTo>
                </a:path>
                <a:path w="1697989" h="311150">
                  <a:moveTo>
                    <a:pt x="0" y="52069"/>
                  </a:moveTo>
                  <a:lnTo>
                    <a:pt x="259080" y="311150"/>
                  </a:lnTo>
                </a:path>
                <a:path w="1697989" h="311150">
                  <a:moveTo>
                    <a:pt x="0" y="104139"/>
                  </a:moveTo>
                  <a:lnTo>
                    <a:pt x="207009" y="311150"/>
                  </a:lnTo>
                </a:path>
                <a:path w="1697989" h="311150">
                  <a:moveTo>
                    <a:pt x="0" y="156210"/>
                  </a:moveTo>
                  <a:lnTo>
                    <a:pt x="154939" y="311150"/>
                  </a:lnTo>
                </a:path>
                <a:path w="1697989" h="311150">
                  <a:moveTo>
                    <a:pt x="0" y="208279"/>
                  </a:moveTo>
                  <a:lnTo>
                    <a:pt x="102869" y="311150"/>
                  </a:lnTo>
                </a:path>
                <a:path w="1697989" h="311150">
                  <a:moveTo>
                    <a:pt x="0" y="259079"/>
                  </a:moveTo>
                  <a:lnTo>
                    <a:pt x="50800" y="311150"/>
                  </a:lnTo>
                </a:path>
              </a:pathLst>
            </a:custGeom>
            <a:ln w="3175">
              <a:solidFill>
                <a:srgbClr val="000000"/>
              </a:solidFill>
            </a:ln>
          </p:spPr>
          <p:txBody>
            <a:bodyPr wrap="square" lIns="0" tIns="0" rIns="0" bIns="0" rtlCol="0"/>
            <a:lstStyle/>
            <a:p>
              <a:endParaRPr/>
            </a:p>
          </p:txBody>
        </p:sp>
        <p:sp>
          <p:nvSpPr>
            <p:cNvPr id="46" name="object 45">
              <a:extLst>
                <a:ext uri="{FF2B5EF4-FFF2-40B4-BE49-F238E27FC236}">
                  <a16:creationId xmlns:a16="http://schemas.microsoft.com/office/drawing/2014/main" id="{2ACF65F3-69BB-4D04-9246-2281B36812FB}"/>
                </a:ext>
              </a:extLst>
            </p:cNvPr>
            <p:cNvSpPr/>
            <p:nvPr/>
          </p:nvSpPr>
          <p:spPr>
            <a:xfrm>
              <a:off x="2449830" y="3197859"/>
              <a:ext cx="1697989" cy="311150"/>
            </a:xfrm>
            <a:custGeom>
              <a:avLst/>
              <a:gdLst/>
              <a:ahLst/>
              <a:cxnLst/>
              <a:rect l="l" t="t" r="r" b="b"/>
              <a:pathLst>
                <a:path w="1697989" h="311150">
                  <a:moveTo>
                    <a:pt x="848359" y="311150"/>
                  </a:moveTo>
                  <a:lnTo>
                    <a:pt x="0" y="311150"/>
                  </a:lnTo>
                  <a:lnTo>
                    <a:pt x="0" y="0"/>
                  </a:lnTo>
                  <a:lnTo>
                    <a:pt x="1697990" y="0"/>
                  </a:lnTo>
                  <a:lnTo>
                    <a:pt x="1697990" y="311150"/>
                  </a:lnTo>
                  <a:lnTo>
                    <a:pt x="848359" y="311150"/>
                  </a:lnTo>
                  <a:close/>
                </a:path>
              </a:pathLst>
            </a:custGeom>
            <a:ln w="3175">
              <a:solidFill>
                <a:srgbClr val="3364A3"/>
              </a:solidFill>
            </a:ln>
          </p:spPr>
          <p:txBody>
            <a:bodyPr wrap="square" lIns="0" tIns="0" rIns="0" bIns="0" rtlCol="0"/>
            <a:lstStyle/>
            <a:p>
              <a:endParaRPr/>
            </a:p>
          </p:txBody>
        </p:sp>
        <p:sp>
          <p:nvSpPr>
            <p:cNvPr id="47" name="object 46">
              <a:extLst>
                <a:ext uri="{FF2B5EF4-FFF2-40B4-BE49-F238E27FC236}">
                  <a16:creationId xmlns:a16="http://schemas.microsoft.com/office/drawing/2014/main" id="{A3C0D840-70ED-4F48-BE2A-E5DE333DE604}"/>
                </a:ext>
              </a:extLst>
            </p:cNvPr>
            <p:cNvSpPr/>
            <p:nvPr/>
          </p:nvSpPr>
          <p:spPr>
            <a:xfrm>
              <a:off x="6504155" y="3153489"/>
              <a:ext cx="394182" cy="358815"/>
            </a:xfrm>
            <a:custGeom>
              <a:avLst/>
              <a:gdLst/>
              <a:ahLst/>
              <a:cxnLst/>
              <a:rect l="l" t="t" r="r" b="b"/>
              <a:pathLst>
                <a:path w="438150" h="311150">
                  <a:moveTo>
                    <a:pt x="414019" y="0"/>
                  </a:moveTo>
                  <a:lnTo>
                    <a:pt x="438150" y="24130"/>
                  </a:lnTo>
                </a:path>
                <a:path w="438150" h="311150">
                  <a:moveTo>
                    <a:pt x="361950" y="0"/>
                  </a:moveTo>
                  <a:lnTo>
                    <a:pt x="438150" y="76200"/>
                  </a:lnTo>
                </a:path>
                <a:path w="438150" h="311150">
                  <a:moveTo>
                    <a:pt x="311150" y="0"/>
                  </a:moveTo>
                  <a:lnTo>
                    <a:pt x="438150" y="128270"/>
                  </a:lnTo>
                </a:path>
                <a:path w="438150" h="311150">
                  <a:moveTo>
                    <a:pt x="259079" y="0"/>
                  </a:moveTo>
                  <a:lnTo>
                    <a:pt x="438150" y="179070"/>
                  </a:lnTo>
                </a:path>
                <a:path w="438150" h="311150">
                  <a:moveTo>
                    <a:pt x="207009" y="0"/>
                  </a:moveTo>
                  <a:lnTo>
                    <a:pt x="438150" y="231140"/>
                  </a:lnTo>
                </a:path>
                <a:path w="438150" h="311150">
                  <a:moveTo>
                    <a:pt x="154939" y="0"/>
                  </a:moveTo>
                  <a:lnTo>
                    <a:pt x="438150" y="283210"/>
                  </a:lnTo>
                </a:path>
                <a:path w="438150" h="311150">
                  <a:moveTo>
                    <a:pt x="102869" y="0"/>
                  </a:moveTo>
                  <a:lnTo>
                    <a:pt x="414019" y="311150"/>
                  </a:lnTo>
                </a:path>
                <a:path w="438150" h="311150">
                  <a:moveTo>
                    <a:pt x="52069" y="0"/>
                  </a:moveTo>
                  <a:lnTo>
                    <a:pt x="361950" y="311150"/>
                  </a:lnTo>
                </a:path>
                <a:path w="438150" h="311150">
                  <a:moveTo>
                    <a:pt x="0" y="0"/>
                  </a:moveTo>
                  <a:lnTo>
                    <a:pt x="309879" y="311150"/>
                  </a:lnTo>
                </a:path>
                <a:path w="438150" h="311150">
                  <a:moveTo>
                    <a:pt x="0" y="52070"/>
                  </a:moveTo>
                  <a:lnTo>
                    <a:pt x="259079" y="311150"/>
                  </a:lnTo>
                </a:path>
                <a:path w="438150" h="311150">
                  <a:moveTo>
                    <a:pt x="0" y="104140"/>
                  </a:moveTo>
                  <a:lnTo>
                    <a:pt x="207009" y="311150"/>
                  </a:lnTo>
                </a:path>
                <a:path w="438150" h="311150">
                  <a:moveTo>
                    <a:pt x="0" y="156210"/>
                  </a:moveTo>
                  <a:lnTo>
                    <a:pt x="154939" y="311150"/>
                  </a:lnTo>
                </a:path>
                <a:path w="438150" h="311150">
                  <a:moveTo>
                    <a:pt x="0" y="207010"/>
                  </a:moveTo>
                  <a:lnTo>
                    <a:pt x="102869" y="311150"/>
                  </a:lnTo>
                </a:path>
                <a:path w="438150" h="311150">
                  <a:moveTo>
                    <a:pt x="0" y="259080"/>
                  </a:moveTo>
                  <a:lnTo>
                    <a:pt x="50800" y="311150"/>
                  </a:lnTo>
                </a:path>
              </a:pathLst>
            </a:custGeom>
            <a:ln w="3175">
              <a:solidFill>
                <a:srgbClr val="000000"/>
              </a:solidFill>
            </a:ln>
          </p:spPr>
          <p:txBody>
            <a:bodyPr wrap="square" lIns="0" tIns="0" rIns="0" bIns="0" rtlCol="0"/>
            <a:lstStyle/>
            <a:p>
              <a:endParaRPr dirty="0"/>
            </a:p>
          </p:txBody>
        </p:sp>
      </p:grpSp>
      <p:sp>
        <p:nvSpPr>
          <p:cNvPr id="32" name="Rectangle 5">
            <a:extLst>
              <a:ext uri="{FF2B5EF4-FFF2-40B4-BE49-F238E27FC236}">
                <a16:creationId xmlns:a16="http://schemas.microsoft.com/office/drawing/2014/main" id="{3BA8B6DC-283D-4A95-A7AB-CD76D85B9D72}"/>
              </a:ext>
            </a:extLst>
          </p:cNvPr>
          <p:cNvSpPr>
            <a:spLocks noChangeArrowheads="1"/>
          </p:cNvSpPr>
          <p:nvPr/>
        </p:nvSpPr>
        <p:spPr bwMode="auto">
          <a:xfrm>
            <a:off x="370511" y="2830636"/>
            <a:ext cx="6108060"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chemeClr val="tx1"/>
                </a:solidFill>
                <a:latin typeface="Arial" panose="020B0604020202020204" pitchFamily="34" charset="0"/>
                <a:cs typeface="Noto Sans CJK SC Regular" charset="0"/>
              </a:defRPr>
            </a:lvl9pPr>
          </a:lstStyle>
          <a:p>
            <a:pPr eaLnBrk="1">
              <a:lnSpc>
                <a:spcPct val="100000"/>
              </a:lnSpc>
            </a:pPr>
            <a:r>
              <a:rPr lang="en-US" altLang="en-US" sz="2400" dirty="0">
                <a:solidFill>
                  <a:srgbClr val="000000"/>
                </a:solidFill>
                <a:latin typeface="Verdana" panose="020B0604030504040204" pitchFamily="34" charset="0"/>
              </a:rPr>
              <a:t>Cold neutron beams: </a:t>
            </a:r>
            <a:r>
              <a:rPr lang="en-US" altLang="en-US" sz="2400" dirty="0">
                <a:solidFill>
                  <a:srgbClr val="000000"/>
                </a:solidFill>
                <a:latin typeface="Symbol" panose="05050102010706020507" pitchFamily="18" charset="2"/>
              </a:rPr>
              <a:t>t</a:t>
            </a:r>
            <a:r>
              <a:rPr lang="en-US" altLang="en-US" sz="2400" dirty="0">
                <a:solidFill>
                  <a:srgbClr val="000000"/>
                </a:solidFill>
                <a:latin typeface="Verdana" panose="020B0604030504040204" pitchFamily="34" charset="0"/>
              </a:rPr>
              <a:t> = 888.0(2.0) s</a:t>
            </a:r>
          </a:p>
        </p:txBody>
      </p:sp>
      <p:sp>
        <p:nvSpPr>
          <p:cNvPr id="33" name="Rectangle 4">
            <a:extLst>
              <a:ext uri="{FF2B5EF4-FFF2-40B4-BE49-F238E27FC236}">
                <a16:creationId xmlns:a16="http://schemas.microsoft.com/office/drawing/2014/main" id="{C9291C5A-B05E-40A9-A2BB-FF3620CD370E}"/>
              </a:ext>
            </a:extLst>
          </p:cNvPr>
          <p:cNvSpPr>
            <a:spLocks noChangeArrowheads="1"/>
          </p:cNvSpPr>
          <p:nvPr/>
        </p:nvSpPr>
        <p:spPr bwMode="auto">
          <a:xfrm>
            <a:off x="310665" y="4194297"/>
            <a:ext cx="7050831" cy="829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chemeClr val="tx1"/>
                </a:solidFill>
                <a:latin typeface="Arial" panose="020B0604020202020204" pitchFamily="34" charset="0"/>
                <a:cs typeface="Noto Sans CJK SC Regular" charset="0"/>
              </a:defRPr>
            </a:lvl9pPr>
          </a:lstStyle>
          <a:p>
            <a:pPr eaLnBrk="1">
              <a:lnSpc>
                <a:spcPct val="100000"/>
              </a:lnSpc>
            </a:pPr>
            <a:r>
              <a:rPr lang="en-US" altLang="en-US" sz="2400" dirty="0">
                <a:solidFill>
                  <a:srgbClr val="000000"/>
                </a:solidFill>
                <a:latin typeface="Verdana" panose="020B0604030504040204" pitchFamily="34" charset="0"/>
              </a:rPr>
              <a:t>UCN storage experiments in material traps:</a:t>
            </a:r>
          </a:p>
          <a:p>
            <a:pPr algn="ctr" eaLnBrk="1">
              <a:lnSpc>
                <a:spcPct val="100000"/>
              </a:lnSpc>
            </a:pPr>
            <a:r>
              <a:rPr lang="en-US" altLang="en-US" sz="2400" dirty="0">
                <a:solidFill>
                  <a:srgbClr val="000000"/>
                </a:solidFill>
                <a:latin typeface="Symbol" panose="05050102010706020507" pitchFamily="18" charset="2"/>
              </a:rPr>
              <a:t>t</a:t>
            </a:r>
            <a:r>
              <a:rPr lang="en-US" altLang="en-US" sz="2400" dirty="0">
                <a:solidFill>
                  <a:srgbClr val="000000"/>
                </a:solidFill>
                <a:latin typeface="Verdana" panose="020B0604030504040204" pitchFamily="34" charset="0"/>
              </a:rPr>
              <a:t> = 878.4(5) s</a:t>
            </a:r>
          </a:p>
        </p:txBody>
      </p:sp>
      <p:sp>
        <p:nvSpPr>
          <p:cNvPr id="4" name="TextBox 3">
            <a:extLst>
              <a:ext uri="{FF2B5EF4-FFF2-40B4-BE49-F238E27FC236}">
                <a16:creationId xmlns:a16="http://schemas.microsoft.com/office/drawing/2014/main" id="{6866C48C-CBBE-40CB-AF0D-E77172E8962B}"/>
              </a:ext>
            </a:extLst>
          </p:cNvPr>
          <p:cNvSpPr txBox="1"/>
          <p:nvPr/>
        </p:nvSpPr>
        <p:spPr>
          <a:xfrm>
            <a:off x="2569579" y="3483979"/>
            <a:ext cx="2143792" cy="523220"/>
          </a:xfrm>
          <a:prstGeom prst="rect">
            <a:avLst/>
          </a:prstGeom>
          <a:noFill/>
        </p:spPr>
        <p:txBody>
          <a:bodyPr wrap="none" rtlCol="0">
            <a:spAutoFit/>
          </a:bodyPr>
          <a:lstStyle/>
          <a:p>
            <a:r>
              <a:rPr lang="en-US" sz="2800" dirty="0">
                <a:solidFill>
                  <a:srgbClr val="FF0000"/>
                </a:solidFill>
              </a:rPr>
              <a:t>Differ by &gt; 4σ</a:t>
            </a:r>
          </a:p>
        </p:txBody>
      </p:sp>
      <p:sp>
        <p:nvSpPr>
          <p:cNvPr id="5" name="TextBox 4">
            <a:extLst>
              <a:ext uri="{FF2B5EF4-FFF2-40B4-BE49-F238E27FC236}">
                <a16:creationId xmlns:a16="http://schemas.microsoft.com/office/drawing/2014/main" id="{EF42653B-95AD-4B02-BD5A-EDB548D3E933}"/>
              </a:ext>
            </a:extLst>
          </p:cNvPr>
          <p:cNvSpPr txBox="1"/>
          <p:nvPr/>
        </p:nvSpPr>
        <p:spPr>
          <a:xfrm>
            <a:off x="405114" y="1585731"/>
            <a:ext cx="5468292" cy="830997"/>
          </a:xfrm>
          <a:prstGeom prst="rect">
            <a:avLst/>
          </a:prstGeom>
          <a:noFill/>
        </p:spPr>
        <p:txBody>
          <a:bodyPr wrap="none" rtlCol="0">
            <a:spAutoFit/>
          </a:bodyPr>
          <a:lstStyle/>
          <a:p>
            <a:r>
              <a:rPr lang="en-US" sz="2400" dirty="0"/>
              <a:t>Historically, shown reasonable agreement,</a:t>
            </a:r>
          </a:p>
          <a:p>
            <a:r>
              <a:rPr lang="en-US" sz="2400" dirty="0"/>
              <a:t>but since 2013:</a:t>
            </a:r>
          </a:p>
        </p:txBody>
      </p:sp>
    </p:spTree>
    <p:extLst>
      <p:ext uri="{BB962C8B-B14F-4D97-AF65-F5344CB8AC3E}">
        <p14:creationId xmlns:p14="http://schemas.microsoft.com/office/powerpoint/2010/main" val="6506799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7CB76-C158-4294-9405-8AB7A88100F0}"/>
              </a:ext>
            </a:extLst>
          </p:cNvPr>
          <p:cNvSpPr>
            <a:spLocks noGrp="1"/>
          </p:cNvSpPr>
          <p:nvPr>
            <p:ph type="title"/>
          </p:nvPr>
        </p:nvSpPr>
        <p:spPr/>
        <p:txBody>
          <a:bodyPr/>
          <a:lstStyle/>
          <a:p>
            <a:r>
              <a:rPr lang="en-US" dirty="0"/>
              <a:t>The Path Forward (since 2013):</a:t>
            </a:r>
          </a:p>
        </p:txBody>
      </p:sp>
      <p:sp>
        <p:nvSpPr>
          <p:cNvPr id="3" name="Content Placeholder 2">
            <a:extLst>
              <a:ext uri="{FF2B5EF4-FFF2-40B4-BE49-F238E27FC236}">
                <a16:creationId xmlns:a16="http://schemas.microsoft.com/office/drawing/2014/main" id="{2D7DB2A6-41AF-41A1-A8A1-D46AB199B8DB}"/>
              </a:ext>
            </a:extLst>
          </p:cNvPr>
          <p:cNvSpPr>
            <a:spLocks noGrp="1"/>
          </p:cNvSpPr>
          <p:nvPr>
            <p:ph idx="1"/>
          </p:nvPr>
        </p:nvSpPr>
        <p:spPr>
          <a:xfrm>
            <a:off x="838200" y="1444487"/>
            <a:ext cx="10515600" cy="4732476"/>
          </a:xfrm>
        </p:spPr>
        <p:txBody>
          <a:bodyPr>
            <a:normAutofit lnSpcReduction="10000"/>
          </a:bodyPr>
          <a:lstStyle/>
          <a:p>
            <a:pPr marL="0" indent="0">
              <a:buNone/>
            </a:pPr>
            <a:endParaRPr lang="en-US" dirty="0"/>
          </a:p>
          <a:p>
            <a:r>
              <a:rPr lang="en-US" dirty="0"/>
              <a:t>Explore possible indications of </a:t>
            </a:r>
            <a:r>
              <a:rPr lang="en-US" b="1" dirty="0"/>
              <a:t>new</a:t>
            </a:r>
            <a:r>
              <a:rPr lang="en-US" dirty="0"/>
              <a:t> (BSM) physics</a:t>
            </a:r>
          </a:p>
          <a:p>
            <a:pPr marL="0" indent="0">
              <a:buNone/>
            </a:pPr>
            <a:endParaRPr lang="en-US" dirty="0"/>
          </a:p>
          <a:p>
            <a:pPr lvl="1"/>
            <a:r>
              <a:rPr lang="en-US" dirty="0"/>
              <a:t>Decay to Dark Particles</a:t>
            </a:r>
          </a:p>
          <a:p>
            <a:pPr lvl="1"/>
            <a:r>
              <a:rPr lang="en-US" dirty="0"/>
              <a:t>Neutron-mirror neutron (N-N’) oscillations</a:t>
            </a:r>
          </a:p>
          <a:p>
            <a:pPr marL="457200" lvl="1" indent="0">
              <a:buNone/>
            </a:pPr>
            <a:endParaRPr lang="en-US" dirty="0"/>
          </a:p>
          <a:p>
            <a:r>
              <a:rPr lang="en-US" b="1" dirty="0"/>
              <a:t>Confirm</a:t>
            </a:r>
            <a:r>
              <a:rPr lang="en-US" dirty="0"/>
              <a:t> beam and storage measurement results</a:t>
            </a:r>
          </a:p>
          <a:p>
            <a:pPr marL="0" indent="0">
              <a:buNone/>
            </a:pPr>
            <a:endParaRPr lang="en-US" dirty="0"/>
          </a:p>
          <a:p>
            <a:pPr lvl="1"/>
            <a:r>
              <a:rPr lang="en-US" dirty="0"/>
              <a:t>Develop experiments with alternative measurement techniques</a:t>
            </a:r>
          </a:p>
          <a:p>
            <a:pPr lvl="1"/>
            <a:r>
              <a:rPr lang="en-US" dirty="0"/>
              <a:t>Improve control of the sources of systematic uncertainty on existing techniques</a:t>
            </a:r>
          </a:p>
          <a:p>
            <a:endParaRPr lang="en-US" dirty="0"/>
          </a:p>
          <a:p>
            <a:endParaRPr lang="en-US" dirty="0"/>
          </a:p>
          <a:p>
            <a:pPr marL="457200" lvl="1" indent="0">
              <a:buNone/>
            </a:pPr>
            <a:endParaRPr lang="en-US" dirty="0"/>
          </a:p>
          <a:p>
            <a:pPr marL="457200" lvl="1" indent="0">
              <a:buNone/>
            </a:pPr>
            <a:endParaRPr lang="en-US" dirty="0"/>
          </a:p>
          <a:p>
            <a:pPr marL="457200" lvl="1" indent="0">
              <a:buNone/>
            </a:pPr>
            <a:endParaRPr lang="en-US" dirty="0"/>
          </a:p>
          <a:p>
            <a:pPr marL="914400" lvl="1" indent="-457200">
              <a:buAutoNum type="arabicParenR"/>
            </a:pPr>
            <a:endParaRPr lang="en-US" dirty="0"/>
          </a:p>
          <a:p>
            <a:pPr marL="914400" lvl="1" indent="-457200">
              <a:buAutoNum type="arabicParenR"/>
            </a:pPr>
            <a:endParaRPr lang="en-US" dirty="0"/>
          </a:p>
        </p:txBody>
      </p:sp>
    </p:spTree>
    <p:extLst>
      <p:ext uri="{BB962C8B-B14F-4D97-AF65-F5344CB8AC3E}">
        <p14:creationId xmlns:p14="http://schemas.microsoft.com/office/powerpoint/2010/main" val="1705328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804B2-95C8-4323-811D-4215F46A10F0}"/>
              </a:ext>
            </a:extLst>
          </p:cNvPr>
          <p:cNvSpPr>
            <a:spLocks noGrp="1"/>
          </p:cNvSpPr>
          <p:nvPr>
            <p:ph type="title"/>
          </p:nvPr>
        </p:nvSpPr>
        <p:spPr>
          <a:xfrm>
            <a:off x="2617604" y="0"/>
            <a:ext cx="6382732" cy="1325563"/>
          </a:xfrm>
        </p:spPr>
        <p:txBody>
          <a:bodyPr/>
          <a:lstStyle/>
          <a:p>
            <a:r>
              <a:rPr lang="en-US" dirty="0"/>
              <a:t>Neutron beta decay basics</a:t>
            </a:r>
          </a:p>
        </p:txBody>
      </p:sp>
      <p:pic>
        <p:nvPicPr>
          <p:cNvPr id="4" name="Content Placeholder 3">
            <a:extLst>
              <a:ext uri="{FF2B5EF4-FFF2-40B4-BE49-F238E27FC236}">
                <a16:creationId xmlns:a16="http://schemas.microsoft.com/office/drawing/2014/main" id="{35653DA4-FBA8-4881-87E8-5506237D1FA5}"/>
              </a:ext>
            </a:extLst>
          </p:cNvPr>
          <p:cNvPicPr>
            <a:picLocks noGrp="1" noChangeAspect="1"/>
          </p:cNvPicPr>
          <p:nvPr>
            <p:ph idx="1"/>
          </p:nvPr>
        </p:nvPicPr>
        <p:blipFill>
          <a:blip r:embed="rId2"/>
          <a:stretch>
            <a:fillRect/>
          </a:stretch>
        </p:blipFill>
        <p:spPr>
          <a:xfrm>
            <a:off x="3278380" y="1410330"/>
            <a:ext cx="4014608" cy="2509130"/>
          </a:xfrm>
          <a:prstGeom prst="rect">
            <a:avLst/>
          </a:prstGeom>
        </p:spPr>
      </p:pic>
      <p:sp>
        <p:nvSpPr>
          <p:cNvPr id="3" name="TextBox 2">
            <a:extLst>
              <a:ext uri="{FF2B5EF4-FFF2-40B4-BE49-F238E27FC236}">
                <a16:creationId xmlns:a16="http://schemas.microsoft.com/office/drawing/2014/main" id="{9B3883ED-D92D-43E8-9384-19F8B33201DE}"/>
              </a:ext>
            </a:extLst>
          </p:cNvPr>
          <p:cNvSpPr txBox="1"/>
          <p:nvPr/>
        </p:nvSpPr>
        <p:spPr>
          <a:xfrm>
            <a:off x="735290" y="1488030"/>
            <a:ext cx="1298753" cy="523220"/>
          </a:xfrm>
          <a:prstGeom prst="rect">
            <a:avLst/>
          </a:prstGeom>
          <a:noFill/>
        </p:spPr>
        <p:txBody>
          <a:bodyPr wrap="none" rtlCol="0">
            <a:spAutoFit/>
          </a:bodyPr>
          <a:lstStyle/>
          <a:p>
            <a:r>
              <a:rPr lang="en-US" sz="2800" dirty="0"/>
              <a:t>Appeal:</a:t>
            </a:r>
          </a:p>
        </p:txBody>
      </p:sp>
      <p:sp>
        <p:nvSpPr>
          <p:cNvPr id="20" name="TextBox 19">
            <a:extLst>
              <a:ext uri="{FF2B5EF4-FFF2-40B4-BE49-F238E27FC236}">
                <a16:creationId xmlns:a16="http://schemas.microsoft.com/office/drawing/2014/main" id="{141E4207-F8BD-4CC8-B14E-4C244466FF36}"/>
              </a:ext>
            </a:extLst>
          </p:cNvPr>
          <p:cNvSpPr txBox="1"/>
          <p:nvPr/>
        </p:nvSpPr>
        <p:spPr>
          <a:xfrm>
            <a:off x="160257" y="1997078"/>
            <a:ext cx="3996964" cy="923330"/>
          </a:xfrm>
          <a:prstGeom prst="rect">
            <a:avLst/>
          </a:prstGeom>
          <a:noFill/>
        </p:spPr>
        <p:txBody>
          <a:bodyPr wrap="square" rtlCol="0">
            <a:spAutoFit/>
          </a:bodyPr>
          <a:lstStyle/>
          <a:p>
            <a:r>
              <a:rPr lang="en-US" dirty="0"/>
              <a:t>Permits very precise characterization of the weak interaction and sensitive tests</a:t>
            </a:r>
          </a:p>
          <a:p>
            <a:r>
              <a:rPr lang="en-US" dirty="0"/>
              <a:t>for BSM physics!  </a:t>
            </a:r>
          </a:p>
        </p:txBody>
      </p:sp>
      <p:sp>
        <p:nvSpPr>
          <p:cNvPr id="23" name="Rectangle 22">
            <a:extLst>
              <a:ext uri="{FF2B5EF4-FFF2-40B4-BE49-F238E27FC236}">
                <a16:creationId xmlns:a16="http://schemas.microsoft.com/office/drawing/2014/main" id="{8A8DC806-16F2-4650-8319-64659AAB7919}"/>
              </a:ext>
            </a:extLst>
          </p:cNvPr>
          <p:cNvSpPr/>
          <p:nvPr/>
        </p:nvSpPr>
        <p:spPr>
          <a:xfrm>
            <a:off x="6091519" y="1392098"/>
            <a:ext cx="1506070" cy="1479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Content Placeholder 3">
            <a:extLst>
              <a:ext uri="{FF2B5EF4-FFF2-40B4-BE49-F238E27FC236}">
                <a16:creationId xmlns:a16="http://schemas.microsoft.com/office/drawing/2014/main" id="{24C95303-204C-44A4-9E0D-C2E5917EB240}"/>
              </a:ext>
            </a:extLst>
          </p:cNvPr>
          <p:cNvPicPr>
            <a:picLocks noChangeAspect="1"/>
          </p:cNvPicPr>
          <p:nvPr/>
        </p:nvPicPr>
        <p:blipFill rotWithShape="1">
          <a:blip r:embed="rId2"/>
          <a:srcRect l="67951" r="2348" b="36818"/>
          <a:stretch/>
        </p:blipFill>
        <p:spPr>
          <a:xfrm rot="1329434">
            <a:off x="6206454" y="1667337"/>
            <a:ext cx="1192371" cy="1585305"/>
          </a:xfrm>
          <a:prstGeom prst="rect">
            <a:avLst/>
          </a:prstGeom>
        </p:spPr>
      </p:pic>
      <p:sp>
        <p:nvSpPr>
          <p:cNvPr id="9" name="Rectangle 8">
            <a:extLst>
              <a:ext uri="{FF2B5EF4-FFF2-40B4-BE49-F238E27FC236}">
                <a16:creationId xmlns:a16="http://schemas.microsoft.com/office/drawing/2014/main" id="{DB9F3306-0E87-1DDE-E872-9C85965FC990}"/>
              </a:ext>
            </a:extLst>
          </p:cNvPr>
          <p:cNvSpPr/>
          <p:nvPr/>
        </p:nvSpPr>
        <p:spPr>
          <a:xfrm rot="19670089">
            <a:off x="2536902" y="3212256"/>
            <a:ext cx="2130552" cy="367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2835942-5BB0-32E0-B6F4-72E2E9399570}"/>
              </a:ext>
            </a:extLst>
          </p:cNvPr>
          <p:cNvSpPr/>
          <p:nvPr/>
        </p:nvSpPr>
        <p:spPr>
          <a:xfrm rot="17322174">
            <a:off x="3835400" y="1859434"/>
            <a:ext cx="1717623" cy="367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1F80300-6743-BD84-B662-1D35C48C8EFE}"/>
                  </a:ext>
                </a:extLst>
              </p:cNvPr>
              <p:cNvSpPr txBox="1"/>
              <p:nvPr/>
            </p:nvSpPr>
            <p:spPr>
              <a:xfrm>
                <a:off x="3428085" y="4789667"/>
                <a:ext cx="6693371" cy="523220"/>
              </a:xfrm>
              <a:prstGeom prst="rect">
                <a:avLst/>
              </a:prstGeom>
              <a:noFill/>
            </p:spPr>
            <p:txBody>
              <a:bodyPr wrap="none" rtlCol="0">
                <a:spAutoFit/>
              </a:bodyPr>
              <a:lstStyle/>
              <a:p>
                <a:r>
                  <a:rPr lang="en-US" sz="2800" dirty="0"/>
                  <a:t>d quark </a:t>
                </a:r>
                <a14:m>
                  <m:oMath xmlns:m="http://schemas.openxmlformats.org/officeDocument/2006/math">
                    <m:r>
                      <a:rPr lang="en-US" sz="2800" i="1" smtClean="0">
                        <a:latin typeface="Cambria Math" panose="02040503050406030204" pitchFamily="18" charset="0"/>
                        <a:ea typeface="Cambria Math" panose="02040503050406030204" pitchFamily="18" charset="0"/>
                      </a:rPr>
                      <m:t>→</m:t>
                    </m:r>
                  </m:oMath>
                </a14:m>
                <a:r>
                  <a:rPr lang="en-US" sz="2800" dirty="0"/>
                  <a:t> u quark + electron + anti-neutrino</a:t>
                </a:r>
              </a:p>
            </p:txBody>
          </p:sp>
        </mc:Choice>
        <mc:Fallback xmlns="">
          <p:sp>
            <p:nvSpPr>
              <p:cNvPr id="15" name="TextBox 14">
                <a:extLst>
                  <a:ext uri="{FF2B5EF4-FFF2-40B4-BE49-F238E27FC236}">
                    <a16:creationId xmlns:a16="http://schemas.microsoft.com/office/drawing/2014/main" id="{F1F80300-6743-BD84-B662-1D35C48C8EFE}"/>
                  </a:ext>
                </a:extLst>
              </p:cNvPr>
              <p:cNvSpPr txBox="1">
                <a:spLocks noRot="1" noChangeAspect="1" noMove="1" noResize="1" noEditPoints="1" noAdjustHandles="1" noChangeArrowheads="1" noChangeShapeType="1" noTextEdit="1"/>
              </p:cNvSpPr>
              <p:nvPr/>
            </p:nvSpPr>
            <p:spPr>
              <a:xfrm>
                <a:off x="3428085" y="4789667"/>
                <a:ext cx="6693371" cy="523220"/>
              </a:xfrm>
              <a:prstGeom prst="rect">
                <a:avLst/>
              </a:prstGeom>
              <a:blipFill>
                <a:blip r:embed="rId3"/>
                <a:stretch>
                  <a:fillRect l="-1821" t="-11628" r="-546" b="-3255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2D8448E4-DB9E-C530-F761-BB2872D589C3}"/>
              </a:ext>
            </a:extLst>
          </p:cNvPr>
          <p:cNvSpPr txBox="1"/>
          <p:nvPr/>
        </p:nvSpPr>
        <p:spPr>
          <a:xfrm>
            <a:off x="201450" y="4640573"/>
            <a:ext cx="2413262" cy="923330"/>
          </a:xfrm>
          <a:prstGeom prst="rect">
            <a:avLst/>
          </a:prstGeom>
          <a:noFill/>
        </p:spPr>
        <p:txBody>
          <a:bodyPr wrap="square" rtlCol="0">
            <a:spAutoFit/>
          </a:bodyPr>
          <a:lstStyle/>
          <a:p>
            <a:r>
              <a:rPr lang="en-US" dirty="0"/>
              <a:t>Switch off the strong force binding quarks in the neutron</a:t>
            </a:r>
          </a:p>
        </p:txBody>
      </p:sp>
      <p:sp>
        <p:nvSpPr>
          <p:cNvPr id="17" name="Arrow: Right 16">
            <a:extLst>
              <a:ext uri="{FF2B5EF4-FFF2-40B4-BE49-F238E27FC236}">
                <a16:creationId xmlns:a16="http://schemas.microsoft.com/office/drawing/2014/main" id="{139C0810-F4B5-5C70-F55C-C242D13CB721}"/>
              </a:ext>
            </a:extLst>
          </p:cNvPr>
          <p:cNvSpPr/>
          <p:nvPr/>
        </p:nvSpPr>
        <p:spPr>
          <a:xfrm>
            <a:off x="2671015" y="4926345"/>
            <a:ext cx="480767" cy="3393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40229F6-097C-A09D-1CA7-81995277BDE5}"/>
              </a:ext>
            </a:extLst>
          </p:cNvPr>
          <p:cNvSpPr txBox="1"/>
          <p:nvPr/>
        </p:nvSpPr>
        <p:spPr>
          <a:xfrm>
            <a:off x="1555422" y="6033154"/>
            <a:ext cx="8785781" cy="646331"/>
          </a:xfrm>
          <a:prstGeom prst="rect">
            <a:avLst/>
          </a:prstGeom>
          <a:noFill/>
        </p:spPr>
        <p:txBody>
          <a:bodyPr wrap="square" rtlCol="0">
            <a:spAutoFit/>
          </a:bodyPr>
          <a:lstStyle/>
          <a:p>
            <a:pPr algn="ctr"/>
            <a:r>
              <a:rPr lang="en-US" dirty="0"/>
              <a:t>Extremely good approximation to model the W-exchange (W mass &gt;&gt; energy scale of decay) as occurring at a single pt using the current-current formulation introduced by Fermi</a:t>
            </a:r>
          </a:p>
        </p:txBody>
      </p:sp>
    </p:spTree>
    <p:extLst>
      <p:ext uri="{BB962C8B-B14F-4D97-AF65-F5344CB8AC3E}">
        <p14:creationId xmlns:p14="http://schemas.microsoft.com/office/powerpoint/2010/main" val="1407171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1B06B-E54F-82FD-66D0-C017E4F35008}"/>
              </a:ext>
            </a:extLst>
          </p:cNvPr>
          <p:cNvSpPr>
            <a:spLocks noGrp="1"/>
          </p:cNvSpPr>
          <p:nvPr>
            <p:ph type="title"/>
          </p:nvPr>
        </p:nvSpPr>
        <p:spPr>
          <a:xfrm>
            <a:off x="4325678" y="2268352"/>
            <a:ext cx="2138917" cy="1325563"/>
          </a:xfrm>
        </p:spPr>
        <p:txBody>
          <a:bodyPr/>
          <a:lstStyle/>
          <a:p>
            <a:r>
              <a:rPr lang="en-US" dirty="0"/>
              <a:t>Beams</a:t>
            </a:r>
          </a:p>
        </p:txBody>
      </p:sp>
    </p:spTree>
    <p:extLst>
      <p:ext uri="{BB962C8B-B14F-4D97-AF65-F5344CB8AC3E}">
        <p14:creationId xmlns:p14="http://schemas.microsoft.com/office/powerpoint/2010/main" val="974301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generated image of a machine&#10;&#10;Description automatically generated">
            <a:extLst>
              <a:ext uri="{FF2B5EF4-FFF2-40B4-BE49-F238E27FC236}">
                <a16:creationId xmlns:a16="http://schemas.microsoft.com/office/drawing/2014/main" id="{7B50DC5B-7AF7-931A-4311-0B0E6A979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714" y="0"/>
            <a:ext cx="9142571" cy="6858000"/>
          </a:xfrm>
          <a:prstGeom prst="rect">
            <a:avLst/>
          </a:prstGeom>
        </p:spPr>
      </p:pic>
      <p:sp>
        <p:nvSpPr>
          <p:cNvPr id="2" name="TextBox 1">
            <a:extLst>
              <a:ext uri="{FF2B5EF4-FFF2-40B4-BE49-F238E27FC236}">
                <a16:creationId xmlns:a16="http://schemas.microsoft.com/office/drawing/2014/main" id="{2158EDCF-A782-7051-3197-BD1FC26431D1}"/>
              </a:ext>
            </a:extLst>
          </p:cNvPr>
          <p:cNvSpPr txBox="1"/>
          <p:nvPr/>
        </p:nvSpPr>
        <p:spPr>
          <a:xfrm>
            <a:off x="9048307" y="786810"/>
            <a:ext cx="2929072" cy="369332"/>
          </a:xfrm>
          <a:prstGeom prst="rect">
            <a:avLst/>
          </a:prstGeom>
          <a:noFill/>
        </p:spPr>
        <p:txBody>
          <a:bodyPr wrap="none" rtlCol="0">
            <a:spAutoFit/>
          </a:bodyPr>
          <a:lstStyle/>
          <a:p>
            <a:r>
              <a:rPr lang="en-US" dirty="0"/>
              <a:t>Spokesperson: F. </a:t>
            </a:r>
            <a:r>
              <a:rPr lang="en-US" dirty="0" err="1"/>
              <a:t>Wietfeldt</a:t>
            </a:r>
            <a:endParaRPr lang="en-US" dirty="0"/>
          </a:p>
        </p:txBody>
      </p:sp>
    </p:spTree>
    <p:extLst>
      <p:ext uri="{BB962C8B-B14F-4D97-AF65-F5344CB8AC3E}">
        <p14:creationId xmlns:p14="http://schemas.microsoft.com/office/powerpoint/2010/main" val="35781029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A59C1-AA14-F031-750D-8A731D128E65}"/>
            </a:ext>
          </a:extLst>
        </p:cNvPr>
        <p:cNvGrpSpPr/>
        <p:nvPr/>
      </p:nvGrpSpPr>
      <p:grpSpPr>
        <a:xfrm>
          <a:off x="0" y="0"/>
          <a:ext cx="0" cy="0"/>
          <a:chOff x="0" y="0"/>
          <a:chExt cx="0" cy="0"/>
        </a:xfrm>
      </p:grpSpPr>
      <p:pic>
        <p:nvPicPr>
          <p:cNvPr id="3" name="Picture 2" descr="A computer generated image of a machine&#10;&#10;Description automatically generated">
            <a:extLst>
              <a:ext uri="{FF2B5EF4-FFF2-40B4-BE49-F238E27FC236}">
                <a16:creationId xmlns:a16="http://schemas.microsoft.com/office/drawing/2014/main" id="{D1915B8E-7117-8AA0-673A-D21D1958E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714" y="0"/>
            <a:ext cx="9142571" cy="6858000"/>
          </a:xfrm>
          <a:prstGeom prst="rect">
            <a:avLst/>
          </a:prstGeom>
        </p:spPr>
      </p:pic>
      <p:cxnSp>
        <p:nvCxnSpPr>
          <p:cNvPr id="4" name="Straight Arrow Connector 3">
            <a:extLst>
              <a:ext uri="{FF2B5EF4-FFF2-40B4-BE49-F238E27FC236}">
                <a16:creationId xmlns:a16="http://schemas.microsoft.com/office/drawing/2014/main" id="{1DF6DB9F-8121-627B-59C6-60AE5917679F}"/>
              </a:ext>
            </a:extLst>
          </p:cNvPr>
          <p:cNvCxnSpPr/>
          <p:nvPr/>
        </p:nvCxnSpPr>
        <p:spPr bwMode="auto">
          <a:xfrm flipH="1">
            <a:off x="9622465" y="3317358"/>
            <a:ext cx="499730" cy="1339702"/>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Box 4">
            <a:extLst>
              <a:ext uri="{FF2B5EF4-FFF2-40B4-BE49-F238E27FC236}">
                <a16:creationId xmlns:a16="http://schemas.microsoft.com/office/drawing/2014/main" id="{D9E4475A-D922-DD93-94B6-2B8007B74A8B}"/>
              </a:ext>
            </a:extLst>
          </p:cNvPr>
          <p:cNvSpPr txBox="1"/>
          <p:nvPr/>
        </p:nvSpPr>
        <p:spPr>
          <a:xfrm>
            <a:off x="9321210" y="2392325"/>
            <a:ext cx="2870790" cy="923330"/>
          </a:xfrm>
          <a:prstGeom prst="rect">
            <a:avLst/>
          </a:prstGeom>
          <a:noFill/>
        </p:spPr>
        <p:txBody>
          <a:bodyPr wrap="square" rtlCol="0">
            <a:spAutoFit/>
          </a:bodyPr>
          <a:lstStyle/>
          <a:p>
            <a:r>
              <a:rPr lang="en-US" dirty="0"/>
              <a:t>This part of the project is called BL2, with final running planned in 2026</a:t>
            </a:r>
          </a:p>
        </p:txBody>
      </p:sp>
    </p:spTree>
    <p:extLst>
      <p:ext uri="{BB962C8B-B14F-4D97-AF65-F5344CB8AC3E}">
        <p14:creationId xmlns:p14="http://schemas.microsoft.com/office/powerpoint/2010/main" val="8730533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6266" y="44624"/>
            <a:ext cx="7704534" cy="724942"/>
          </a:xfrm>
        </p:spPr>
        <p:txBody>
          <a:bodyPr>
            <a:normAutofit/>
          </a:bodyPr>
          <a:lstStyle/>
          <a:p>
            <a:pPr algn="l"/>
            <a:r>
              <a:rPr lang="en-US" altLang="ja-JP" sz="3600" b="1" dirty="0">
                <a:latin typeface="+mn-lt"/>
              </a:rPr>
              <a:t>Principle of J-PARC experiment</a:t>
            </a:r>
            <a:endParaRPr kumimoji="1" lang="ja-JP" altLang="en-US" sz="3600" b="1" dirty="0">
              <a:latin typeface="+mn-lt"/>
            </a:endParaRPr>
          </a:p>
        </p:txBody>
      </p:sp>
      <p:sp>
        <p:nvSpPr>
          <p:cNvPr id="4" name="スライド番号プレースホルダー 3"/>
          <p:cNvSpPr>
            <a:spLocks noGrp="1"/>
          </p:cNvSpPr>
          <p:nvPr>
            <p:ph type="sldNum" sz="quarter" idx="12"/>
          </p:nvPr>
        </p:nvSpPr>
        <p:spPr/>
        <p:txBody>
          <a:bodyPr/>
          <a:lstStyle/>
          <a:p>
            <a:pPr>
              <a:defRPr/>
            </a:pPr>
            <a:fld id="{6AC730CE-0D65-AC44-B509-7AC79B4CA3E9}" type="slidenum">
              <a:rPr lang="en-US" altLang="ja-JP" sz="1400"/>
              <a:pPr>
                <a:defRPr/>
              </a:pPr>
              <a:t>53</a:t>
            </a:fld>
            <a:endParaRPr lang="en-US" altLang="ja-JP" sz="1400" dirty="0"/>
          </a:p>
        </p:txBody>
      </p:sp>
      <p:sp>
        <p:nvSpPr>
          <p:cNvPr id="5" name="Rectangle 11"/>
          <p:cNvSpPr>
            <a:spLocks/>
          </p:cNvSpPr>
          <p:nvPr/>
        </p:nvSpPr>
        <p:spPr bwMode="auto">
          <a:xfrm>
            <a:off x="1903512" y="764705"/>
            <a:ext cx="8158386" cy="59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26788" tIns="26788" rIns="26788" bIns="26788"/>
          <a:lstStyle/>
          <a:p>
            <a:r>
              <a:rPr lang="en-US" altLang="ja-JP" sz="2000" dirty="0"/>
              <a:t>Cold neutrons are injected into a TPC.</a:t>
            </a:r>
            <a:endParaRPr lang="ja-JP" altLang="ja-JP" sz="2000" dirty="0"/>
          </a:p>
          <a:p>
            <a:r>
              <a:rPr lang="en-US" altLang="ja-JP" sz="2000" dirty="0"/>
              <a:t>The neutron </a:t>
            </a:r>
            <a:r>
              <a:rPr lang="en-US" altLang="ja-JP" sz="2000" dirty="0">
                <a:sym typeface="Symbol"/>
              </a:rPr>
              <a:t></a:t>
            </a:r>
            <a:r>
              <a:rPr lang="en-US" altLang="ja-JP" sz="2000" dirty="0"/>
              <a:t>-decay and the </a:t>
            </a:r>
            <a:r>
              <a:rPr lang="en-US" altLang="ja-JP" sz="2000" baseline="30000" dirty="0"/>
              <a:t>3</a:t>
            </a:r>
            <a:r>
              <a:rPr lang="en-US" altLang="ja-JP" sz="2000" dirty="0"/>
              <a:t>He(</a:t>
            </a:r>
            <a:r>
              <a:rPr lang="en-US" altLang="ja-JP" sz="2000" dirty="0" err="1"/>
              <a:t>n,p</a:t>
            </a:r>
            <a:r>
              <a:rPr lang="en-US" altLang="ja-JP" sz="2000" dirty="0"/>
              <a:t>)</a:t>
            </a:r>
            <a:r>
              <a:rPr lang="en-US" altLang="ja-JP" sz="2000" baseline="30000" dirty="0"/>
              <a:t>3</a:t>
            </a:r>
            <a:r>
              <a:rPr lang="en-US" altLang="ja-JP" sz="2000" dirty="0"/>
              <a:t>H reaction are measured simultaneously. </a:t>
            </a:r>
            <a:endParaRPr lang="en-US" altLang="ja-JP" sz="2000" dirty="0">
              <a:ea typeface="ヒラギノ角ゴ ProN W3" charset="0"/>
              <a:cs typeface="Times New Roman"/>
              <a:sym typeface="ヒラギノ角ゴ ProN W3" charset="0"/>
            </a:endParaRPr>
          </a:p>
        </p:txBody>
      </p:sp>
      <p:sp>
        <p:nvSpPr>
          <p:cNvPr id="6" name="Rectangle 13"/>
          <p:cNvSpPr>
            <a:spLocks/>
          </p:cNvSpPr>
          <p:nvPr/>
        </p:nvSpPr>
        <p:spPr bwMode="auto">
          <a:xfrm>
            <a:off x="2506266" y="2131964"/>
            <a:ext cx="2494732" cy="66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70000"/>
              </a:lnSpc>
              <a:tabLst>
                <a:tab pos="750067" algn="l"/>
              </a:tabLst>
            </a:pPr>
            <a:r>
              <a:rPr lang="en-US" altLang="ja-JP" sz="1600" dirty="0">
                <a:ea typeface="ヒラギノ角ゴ ProN W3" charset="0"/>
                <a:cs typeface="ヒラギノ角ゴ ProN W3" charset="0"/>
                <a:sym typeface="Helvetica Neue" charset="0"/>
              </a:rPr>
              <a:t>Neutron bunch</a:t>
            </a:r>
          </a:p>
          <a:p>
            <a:pPr>
              <a:lnSpc>
                <a:spcPct val="70000"/>
              </a:lnSpc>
              <a:tabLst>
                <a:tab pos="750067" algn="l"/>
              </a:tabLst>
            </a:pPr>
            <a:r>
              <a:rPr lang="en-US" altLang="ja-JP" sz="1600" dirty="0">
                <a:ea typeface="ヒラギノ角ゴ ProN W3" charset="0"/>
                <a:cs typeface="ヒラギノ角ゴ ProN W3" charset="0"/>
                <a:sym typeface="Helvetica Neue" charset="0"/>
              </a:rPr>
              <a:t>shorter than TPC</a:t>
            </a:r>
            <a:endParaRPr lang="ja-JP" altLang="en-US" sz="1600" dirty="0">
              <a:ea typeface="ヒラギノ角ゴ ProN W3" charset="0"/>
              <a:cs typeface="ヒラギノ角ゴ ProN W3" charset="0"/>
              <a:sym typeface="Helvetica Neue" charset="0"/>
            </a:endParaRPr>
          </a:p>
        </p:txBody>
      </p:sp>
      <p:grpSp>
        <p:nvGrpSpPr>
          <p:cNvPr id="7" name="Group 21"/>
          <p:cNvGrpSpPr>
            <a:grpSpLocks/>
          </p:cNvGrpSpPr>
          <p:nvPr/>
        </p:nvGrpSpPr>
        <p:grpSpPr bwMode="auto">
          <a:xfrm>
            <a:off x="3220641" y="2918892"/>
            <a:ext cx="1197695" cy="209848"/>
            <a:chOff x="0" y="0"/>
            <a:chExt cx="1073" cy="187"/>
          </a:xfrm>
        </p:grpSpPr>
        <p:sp>
          <p:nvSpPr>
            <p:cNvPr id="8" name="Line 14"/>
            <p:cNvSpPr>
              <a:spLocks noChangeShapeType="1"/>
            </p:cNvSpPr>
            <p:nvPr/>
          </p:nvSpPr>
          <p:spPr bwMode="auto">
            <a:xfrm flipH="1">
              <a:off x="468" y="101"/>
              <a:ext cx="605" cy="0"/>
            </a:xfrm>
            <a:prstGeom prst="line">
              <a:avLst/>
            </a:prstGeom>
            <a:noFill/>
            <a:ln w="635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sz="2000"/>
            </a:p>
          </p:txBody>
        </p:sp>
        <p:grpSp>
          <p:nvGrpSpPr>
            <p:cNvPr id="9" name="Group 20"/>
            <p:cNvGrpSpPr>
              <a:grpSpLocks/>
            </p:cNvGrpSpPr>
            <p:nvPr/>
          </p:nvGrpSpPr>
          <p:grpSpPr bwMode="auto">
            <a:xfrm>
              <a:off x="0" y="0"/>
              <a:ext cx="591" cy="187"/>
              <a:chOff x="0" y="0"/>
              <a:chExt cx="591" cy="187"/>
            </a:xfrm>
          </p:grpSpPr>
          <p:sp>
            <p:nvSpPr>
              <p:cNvPr id="10" name="Oval 15"/>
              <p:cNvSpPr>
                <a:spLocks/>
              </p:cNvSpPr>
              <p:nvPr/>
            </p:nvSpPr>
            <p:spPr bwMode="auto">
              <a:xfrm>
                <a:off x="441" y="1"/>
                <a:ext cx="150" cy="186"/>
              </a:xfrm>
              <a:prstGeom prst="ellipse">
                <a:avLst/>
              </a:prstGeom>
              <a:solidFill>
                <a:srgbClr val="0000FF"/>
              </a:solidFill>
              <a:ln w="12700" cap="flat">
                <a:solidFill>
                  <a:schemeClr val="tx1"/>
                </a:solidFill>
                <a:prstDash val="solid"/>
                <a:miter lim="800000"/>
                <a:headEnd type="none" w="med" len="med"/>
                <a:tailEnd type="none" w="med" len="med"/>
              </a:ln>
            </p:spPr>
            <p:txBody>
              <a:bodyPr lIns="0" tIns="0" rIns="0" bIns="0"/>
              <a:lstStyle/>
              <a:p>
                <a:endParaRPr lang="ja-JP" altLang="en-US" sz="2000"/>
              </a:p>
            </p:txBody>
          </p:sp>
          <p:sp>
            <p:nvSpPr>
              <p:cNvPr id="11" name="Rectangle 16"/>
              <p:cNvSpPr>
                <a:spLocks/>
              </p:cNvSpPr>
              <p:nvPr/>
            </p:nvSpPr>
            <p:spPr bwMode="auto">
              <a:xfrm>
                <a:off x="81" y="1"/>
                <a:ext cx="428" cy="186"/>
              </a:xfrm>
              <a:prstGeom prst="rect">
                <a:avLst/>
              </a:prstGeom>
              <a:solidFill>
                <a:srgbClr val="0000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ja-JP" altLang="en-US" sz="2000"/>
              </a:p>
            </p:txBody>
          </p:sp>
          <p:sp>
            <p:nvSpPr>
              <p:cNvPr id="12" name="Oval 17"/>
              <p:cNvSpPr>
                <a:spLocks/>
              </p:cNvSpPr>
              <p:nvPr/>
            </p:nvSpPr>
            <p:spPr bwMode="auto">
              <a:xfrm>
                <a:off x="0" y="1"/>
                <a:ext cx="149" cy="186"/>
              </a:xfrm>
              <a:prstGeom prst="ellipse">
                <a:avLst/>
              </a:prstGeom>
              <a:solidFill>
                <a:srgbClr val="0000FF"/>
              </a:solidFill>
              <a:ln w="12700" cap="flat">
                <a:solidFill>
                  <a:schemeClr val="tx1"/>
                </a:solidFill>
                <a:prstDash val="solid"/>
                <a:miter lim="800000"/>
                <a:headEnd type="none" w="med" len="med"/>
                <a:tailEnd type="none" w="med" len="med"/>
              </a:ln>
            </p:spPr>
            <p:txBody>
              <a:bodyPr lIns="0" tIns="0" rIns="0" bIns="0"/>
              <a:lstStyle/>
              <a:p>
                <a:endParaRPr lang="ja-JP" altLang="en-US" sz="2000"/>
              </a:p>
            </p:txBody>
          </p:sp>
          <p:sp>
            <p:nvSpPr>
              <p:cNvPr id="13" name="Line 18"/>
              <p:cNvSpPr>
                <a:spLocks noChangeShapeType="1"/>
              </p:cNvSpPr>
              <p:nvPr/>
            </p:nvSpPr>
            <p:spPr bwMode="auto">
              <a:xfrm>
                <a:off x="81" y="0"/>
                <a:ext cx="428" cy="0"/>
              </a:xfrm>
              <a:prstGeom prst="line">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sz="2000"/>
              </a:p>
            </p:txBody>
          </p:sp>
          <p:sp>
            <p:nvSpPr>
              <p:cNvPr id="14" name="Line 19"/>
              <p:cNvSpPr>
                <a:spLocks noChangeShapeType="1"/>
              </p:cNvSpPr>
              <p:nvPr/>
            </p:nvSpPr>
            <p:spPr bwMode="auto">
              <a:xfrm>
                <a:off x="81" y="187"/>
                <a:ext cx="428" cy="0"/>
              </a:xfrm>
              <a:prstGeom prst="line">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sz="2000"/>
              </a:p>
            </p:txBody>
          </p:sp>
        </p:grpSp>
      </p:grpSp>
      <p:sp>
        <p:nvSpPr>
          <p:cNvPr id="15" name="Rectangle 22"/>
          <p:cNvSpPr>
            <a:spLocks/>
          </p:cNvSpPr>
          <p:nvPr/>
        </p:nvSpPr>
        <p:spPr bwMode="auto">
          <a:xfrm>
            <a:off x="5220891" y="2456781"/>
            <a:ext cx="2760390" cy="1100584"/>
          </a:xfrm>
          <a:prstGeom prst="rect">
            <a:avLst/>
          </a:prstGeom>
          <a:solidFill>
            <a:srgbClr val="B3FFC3"/>
          </a:solidFill>
          <a:ln w="25400" cap="flat">
            <a:solidFill>
              <a:schemeClr val="tx1"/>
            </a:solidFill>
            <a:prstDash val="solid"/>
            <a:miter lim="800000"/>
            <a:headEnd type="none" w="med" len="med"/>
            <a:tailEnd type="none" w="med" len="med"/>
          </a:ln>
        </p:spPr>
        <p:txBody>
          <a:bodyPr lIns="0" tIns="0" rIns="0" bIns="0"/>
          <a:lstStyle/>
          <a:p>
            <a:endParaRPr lang="ja-JP" altLang="en-US" sz="2000"/>
          </a:p>
        </p:txBody>
      </p:sp>
      <p:sp>
        <p:nvSpPr>
          <p:cNvPr id="16" name="Rectangle 23"/>
          <p:cNvSpPr>
            <a:spLocks/>
          </p:cNvSpPr>
          <p:nvPr/>
        </p:nvSpPr>
        <p:spPr bwMode="auto">
          <a:xfrm>
            <a:off x="5364883" y="2346277"/>
            <a:ext cx="2759273" cy="1101701"/>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sz="2000"/>
          </a:p>
        </p:txBody>
      </p:sp>
      <p:sp>
        <p:nvSpPr>
          <p:cNvPr id="17" name="Rectangle 24"/>
          <p:cNvSpPr>
            <a:spLocks/>
          </p:cNvSpPr>
          <p:nvPr/>
        </p:nvSpPr>
        <p:spPr bwMode="auto">
          <a:xfrm>
            <a:off x="3138041" y="2930055"/>
            <a:ext cx="824880" cy="187523"/>
          </a:xfrm>
          <a:prstGeom prst="rect">
            <a:avLst/>
          </a:prstGeom>
          <a:solidFill>
            <a:srgbClr val="0000FF">
              <a:alpha val="49803"/>
            </a:srgbClr>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ja-JP" altLang="en-US" sz="2000"/>
          </a:p>
        </p:txBody>
      </p:sp>
      <p:sp>
        <p:nvSpPr>
          <p:cNvPr id="18" name="Rectangle 25"/>
          <p:cNvSpPr>
            <a:spLocks/>
          </p:cNvSpPr>
          <p:nvPr/>
        </p:nvSpPr>
        <p:spPr bwMode="auto">
          <a:xfrm>
            <a:off x="5562452" y="1647528"/>
            <a:ext cx="2442268" cy="66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70000"/>
              </a:lnSpc>
              <a:tabLst>
                <a:tab pos="750067" algn="l"/>
              </a:tabLst>
            </a:pPr>
            <a:r>
              <a:rPr lang="en-US" altLang="ja-JP" sz="1600" dirty="0">
                <a:ea typeface="ヒラギノ角ゴ ProN W3" charset="0"/>
                <a:cs typeface="ヒラギノ角ゴ ProN W3" charset="0"/>
                <a:sym typeface="Helvetica Neue" charset="0"/>
              </a:rPr>
              <a:t>Count events during time of bunch in the TPC </a:t>
            </a:r>
            <a:endParaRPr lang="ja-JP" altLang="en-US" sz="1600" dirty="0">
              <a:ea typeface="ヒラギノ角ゴ ProN W3" charset="0"/>
              <a:cs typeface="ヒラギノ角ゴ ProN W3" charset="0"/>
              <a:sym typeface="Helvetica Neue" charset="0"/>
            </a:endParaRPr>
          </a:p>
        </p:txBody>
      </p:sp>
      <p:grpSp>
        <p:nvGrpSpPr>
          <p:cNvPr id="19" name="Group 32"/>
          <p:cNvGrpSpPr>
            <a:grpSpLocks/>
          </p:cNvGrpSpPr>
          <p:nvPr/>
        </p:nvGrpSpPr>
        <p:grpSpPr bwMode="auto">
          <a:xfrm>
            <a:off x="5880572" y="2599657"/>
            <a:ext cx="1312664" cy="958825"/>
            <a:chOff x="0" y="0"/>
            <a:chExt cx="1175" cy="858"/>
          </a:xfrm>
        </p:grpSpPr>
        <p:sp>
          <p:nvSpPr>
            <p:cNvPr id="20" name="Line 26"/>
            <p:cNvSpPr>
              <a:spLocks noChangeShapeType="1"/>
            </p:cNvSpPr>
            <p:nvPr/>
          </p:nvSpPr>
          <p:spPr bwMode="auto">
            <a:xfrm>
              <a:off x="482" y="236"/>
              <a:ext cx="29" cy="142"/>
            </a:xfrm>
            <a:prstGeom prst="line">
              <a:avLst/>
            </a:prstGeom>
            <a:noFill/>
            <a:ln w="127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sz="2000"/>
            </a:p>
          </p:txBody>
        </p:sp>
        <p:sp>
          <p:nvSpPr>
            <p:cNvPr id="21" name="Line 27"/>
            <p:cNvSpPr>
              <a:spLocks noChangeShapeType="1"/>
            </p:cNvSpPr>
            <p:nvPr/>
          </p:nvSpPr>
          <p:spPr bwMode="auto">
            <a:xfrm rot="10800000">
              <a:off x="522" y="384"/>
              <a:ext cx="367" cy="286"/>
            </a:xfrm>
            <a:prstGeom prst="line">
              <a:avLst/>
            </a:prstGeom>
            <a:noFill/>
            <a:ln w="3175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sz="2000"/>
            </a:p>
          </p:txBody>
        </p:sp>
        <p:sp>
          <p:nvSpPr>
            <p:cNvPr id="22" name="Rectangle 28"/>
            <p:cNvSpPr>
              <a:spLocks/>
            </p:cNvSpPr>
            <p:nvPr/>
          </p:nvSpPr>
          <p:spPr bwMode="auto">
            <a:xfrm>
              <a:off x="896" y="365"/>
              <a:ext cx="279" cy="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altLang="ja-JP" sz="2800" i="1">
                  <a:cs typeface="Helvetica Neue" charset="0"/>
                  <a:sym typeface="Helvetica Neue" charset="0"/>
                </a:rPr>
                <a:t>e</a:t>
              </a:r>
            </a:p>
          </p:txBody>
        </p:sp>
        <p:sp>
          <p:nvSpPr>
            <p:cNvPr id="23" name="Rectangle 29"/>
            <p:cNvSpPr>
              <a:spLocks/>
            </p:cNvSpPr>
            <p:nvPr/>
          </p:nvSpPr>
          <p:spPr bwMode="auto">
            <a:xfrm>
              <a:off x="384" y="0"/>
              <a:ext cx="193"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altLang="ja-JP" sz="1400" i="1">
                  <a:cs typeface="Helvetica Neue" charset="0"/>
                  <a:sym typeface="Helvetica Neue" charset="0"/>
                </a:rPr>
                <a:t>p</a:t>
              </a:r>
            </a:p>
          </p:txBody>
        </p:sp>
        <p:sp>
          <p:nvSpPr>
            <p:cNvPr id="24" name="Line 30"/>
            <p:cNvSpPr>
              <a:spLocks noChangeShapeType="1"/>
            </p:cNvSpPr>
            <p:nvPr/>
          </p:nvSpPr>
          <p:spPr bwMode="auto">
            <a:xfrm rot="10800000" flipH="1">
              <a:off x="0" y="384"/>
              <a:ext cx="503" cy="391"/>
            </a:xfrm>
            <a:prstGeom prst="line">
              <a:avLst/>
            </a:prstGeom>
            <a:noFill/>
            <a:ln w="12700" cap="flat">
              <a:solidFill>
                <a:schemeClr val="tx1"/>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sz="2000"/>
            </a:p>
          </p:txBody>
        </p:sp>
        <p:sp>
          <p:nvSpPr>
            <p:cNvPr id="25" name="Rectangle 31"/>
            <p:cNvSpPr>
              <a:spLocks/>
            </p:cNvSpPr>
            <p:nvPr/>
          </p:nvSpPr>
          <p:spPr bwMode="auto">
            <a:xfrm>
              <a:off x="197" y="503"/>
              <a:ext cx="174"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altLang="ja-JP" sz="1400" i="1">
                  <a:cs typeface="Helvetica Neue" charset="0"/>
                  <a:sym typeface="Helvetica Neue" charset="0"/>
                </a:rPr>
                <a:t>ν</a:t>
              </a:r>
            </a:p>
          </p:txBody>
        </p:sp>
      </p:grpSp>
      <p:grpSp>
        <p:nvGrpSpPr>
          <p:cNvPr id="26" name="Group 42"/>
          <p:cNvGrpSpPr>
            <a:grpSpLocks/>
          </p:cNvGrpSpPr>
          <p:nvPr/>
        </p:nvGrpSpPr>
        <p:grpSpPr bwMode="auto">
          <a:xfrm>
            <a:off x="6905253" y="2385343"/>
            <a:ext cx="2963540" cy="812602"/>
            <a:chOff x="0" y="0"/>
            <a:chExt cx="2655" cy="728"/>
          </a:xfrm>
        </p:grpSpPr>
        <p:grpSp>
          <p:nvGrpSpPr>
            <p:cNvPr id="27" name="Group 40"/>
            <p:cNvGrpSpPr>
              <a:grpSpLocks/>
            </p:cNvGrpSpPr>
            <p:nvPr/>
          </p:nvGrpSpPr>
          <p:grpSpPr bwMode="auto">
            <a:xfrm>
              <a:off x="0" y="304"/>
              <a:ext cx="848" cy="388"/>
              <a:chOff x="0" y="0"/>
              <a:chExt cx="848" cy="388"/>
            </a:xfrm>
          </p:grpSpPr>
          <p:sp>
            <p:nvSpPr>
              <p:cNvPr id="29" name="Line 33"/>
              <p:cNvSpPr>
                <a:spLocks noChangeShapeType="1"/>
              </p:cNvSpPr>
              <p:nvPr/>
            </p:nvSpPr>
            <p:spPr bwMode="auto">
              <a:xfrm rot="10800000">
                <a:off x="179" y="286"/>
                <a:ext cx="102" cy="102"/>
              </a:xfrm>
              <a:prstGeom prst="line">
                <a:avLst/>
              </a:prstGeom>
              <a:noFill/>
              <a:ln w="38100" cap="flat">
                <a:solidFill>
                  <a:srgbClr val="7F7F7F"/>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sz="2000"/>
              </a:p>
            </p:txBody>
          </p:sp>
          <p:sp>
            <p:nvSpPr>
              <p:cNvPr id="30" name="Line 34"/>
              <p:cNvSpPr>
                <a:spLocks noChangeShapeType="1"/>
              </p:cNvSpPr>
              <p:nvPr/>
            </p:nvSpPr>
            <p:spPr bwMode="auto">
              <a:xfrm>
                <a:off x="2" y="111"/>
                <a:ext cx="124" cy="125"/>
              </a:xfrm>
              <a:prstGeom prst="line">
                <a:avLst/>
              </a:prstGeom>
              <a:noFill/>
              <a:ln w="38100" cap="flat">
                <a:solidFill>
                  <a:srgbClr val="7F7F7F"/>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ja-JP" altLang="en-US" sz="2000"/>
              </a:p>
            </p:txBody>
          </p:sp>
          <p:grpSp>
            <p:nvGrpSpPr>
              <p:cNvPr id="31" name="Group 38"/>
              <p:cNvGrpSpPr>
                <a:grpSpLocks/>
              </p:cNvGrpSpPr>
              <p:nvPr/>
            </p:nvGrpSpPr>
            <p:grpSpPr bwMode="auto">
              <a:xfrm>
                <a:off x="87" y="213"/>
                <a:ext cx="89" cy="89"/>
                <a:chOff x="0" y="0"/>
                <a:chExt cx="88" cy="88"/>
              </a:xfrm>
            </p:grpSpPr>
            <p:sp>
              <p:nvSpPr>
                <p:cNvPr id="33" name="Oval 35"/>
                <p:cNvSpPr>
                  <a:spLocks/>
                </p:cNvSpPr>
                <p:nvPr/>
              </p:nvSpPr>
              <p:spPr bwMode="auto">
                <a:xfrm>
                  <a:off x="0" y="9"/>
                  <a:ext cx="59" cy="60"/>
                </a:xfrm>
                <a:prstGeom prst="ellipse">
                  <a:avLst/>
                </a:prstGeom>
                <a:gradFill rotWithShape="0">
                  <a:gsLst>
                    <a:gs pos="0">
                      <a:srgbClr val="FF0000"/>
                    </a:gs>
                    <a:gs pos="100000">
                      <a:srgbClr val="464658"/>
                    </a:gs>
                  </a:gsLst>
                  <a:lin ang="5400000" scaled="1"/>
                </a:gradFill>
                <a:ln w="6350" cap="flat">
                  <a:solidFill>
                    <a:schemeClr val="tx1"/>
                  </a:solidFill>
                  <a:prstDash val="solid"/>
                  <a:miter lim="800000"/>
                  <a:headEnd type="none" w="med" len="med"/>
                  <a:tailEnd type="none" w="med" len="med"/>
                </a:ln>
              </p:spPr>
              <p:txBody>
                <a:bodyPr lIns="0" tIns="0" rIns="0" bIns="0"/>
                <a:lstStyle/>
                <a:p>
                  <a:endParaRPr lang="ja-JP" altLang="en-US" sz="2000"/>
                </a:p>
              </p:txBody>
            </p:sp>
            <p:sp>
              <p:nvSpPr>
                <p:cNvPr id="34" name="Oval 36"/>
                <p:cNvSpPr>
                  <a:spLocks/>
                </p:cNvSpPr>
                <p:nvPr/>
              </p:nvSpPr>
              <p:spPr bwMode="auto">
                <a:xfrm>
                  <a:off x="29" y="29"/>
                  <a:ext cx="59" cy="59"/>
                </a:xfrm>
                <a:prstGeom prst="ellipse">
                  <a:avLst/>
                </a:prstGeom>
                <a:gradFill rotWithShape="0">
                  <a:gsLst>
                    <a:gs pos="0">
                      <a:srgbClr val="FF0000"/>
                    </a:gs>
                    <a:gs pos="100000">
                      <a:srgbClr val="464658"/>
                    </a:gs>
                  </a:gsLst>
                  <a:lin ang="5400000" scaled="1"/>
                </a:gradFill>
                <a:ln w="6350" cap="flat">
                  <a:solidFill>
                    <a:schemeClr val="tx1"/>
                  </a:solidFill>
                  <a:prstDash val="solid"/>
                  <a:miter lim="800000"/>
                  <a:headEnd type="none" w="med" len="med"/>
                  <a:tailEnd type="none" w="med" len="med"/>
                </a:ln>
              </p:spPr>
              <p:txBody>
                <a:bodyPr lIns="0" tIns="0" rIns="0" bIns="0"/>
                <a:lstStyle/>
                <a:p>
                  <a:endParaRPr lang="ja-JP" altLang="en-US" sz="2000"/>
                </a:p>
              </p:txBody>
            </p:sp>
            <p:sp>
              <p:nvSpPr>
                <p:cNvPr id="35" name="Oval 37"/>
                <p:cNvSpPr>
                  <a:spLocks/>
                </p:cNvSpPr>
                <p:nvPr/>
              </p:nvSpPr>
              <p:spPr bwMode="auto">
                <a:xfrm>
                  <a:off x="29" y="0"/>
                  <a:ext cx="59" cy="59"/>
                </a:xfrm>
                <a:prstGeom prst="ellipse">
                  <a:avLst/>
                </a:prstGeom>
                <a:gradFill rotWithShape="0">
                  <a:gsLst>
                    <a:gs pos="0">
                      <a:srgbClr val="0000FF"/>
                    </a:gs>
                    <a:gs pos="100000">
                      <a:srgbClr val="464658"/>
                    </a:gs>
                  </a:gsLst>
                  <a:lin ang="5400000" scaled="1"/>
                </a:gradFill>
                <a:ln w="6350" cap="flat">
                  <a:solidFill>
                    <a:schemeClr val="tx1"/>
                  </a:solidFill>
                  <a:prstDash val="solid"/>
                  <a:miter lim="800000"/>
                  <a:headEnd type="none" w="med" len="med"/>
                  <a:tailEnd type="none" w="med" len="med"/>
                </a:ln>
              </p:spPr>
              <p:txBody>
                <a:bodyPr lIns="0" tIns="0" rIns="0" bIns="0"/>
                <a:lstStyle/>
                <a:p>
                  <a:endParaRPr lang="ja-JP" altLang="en-US" sz="2000"/>
                </a:p>
              </p:txBody>
            </p:sp>
          </p:grpSp>
          <p:sp>
            <p:nvSpPr>
              <p:cNvPr id="32" name="Rectangle 39"/>
              <p:cNvSpPr>
                <a:spLocks/>
              </p:cNvSpPr>
              <p:nvPr/>
            </p:nvSpPr>
            <p:spPr bwMode="auto">
              <a:xfrm>
                <a:off x="0" y="0"/>
                <a:ext cx="84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altLang="ja-JP" sz="1400" baseline="32000" dirty="0">
                    <a:cs typeface="Helvetica Neue" charset="0"/>
                    <a:sym typeface="Helvetica Neue" charset="0"/>
                  </a:rPr>
                  <a:t>3</a:t>
                </a:r>
                <a:r>
                  <a:rPr lang="en-US" altLang="ja-JP" sz="1400" dirty="0">
                    <a:cs typeface="Helvetica Neue" charset="0"/>
                    <a:sym typeface="Helvetica Neue" charset="0"/>
                  </a:rPr>
                  <a:t>He(</a:t>
                </a:r>
                <a:r>
                  <a:rPr lang="en-US" altLang="ja-JP" sz="1400" i="1" dirty="0" err="1">
                    <a:cs typeface="Helvetica Neue" charset="0"/>
                    <a:sym typeface="Helvetica Neue" charset="0"/>
                  </a:rPr>
                  <a:t>n,p</a:t>
                </a:r>
                <a:r>
                  <a:rPr lang="en-US" altLang="ja-JP" sz="1400" dirty="0">
                    <a:cs typeface="Helvetica Neue" charset="0"/>
                    <a:sym typeface="Helvetica Neue" charset="0"/>
                  </a:rPr>
                  <a:t>)t</a:t>
                </a:r>
              </a:p>
            </p:txBody>
          </p:sp>
        </p:grpSp>
        <p:sp>
          <p:nvSpPr>
            <p:cNvPr id="28" name="Rectangle 41"/>
            <p:cNvSpPr>
              <a:spLocks/>
            </p:cNvSpPr>
            <p:nvPr/>
          </p:nvSpPr>
          <p:spPr bwMode="auto">
            <a:xfrm>
              <a:off x="1151" y="0"/>
              <a:ext cx="1504"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70000"/>
                </a:lnSpc>
                <a:tabLst>
                  <a:tab pos="750067" algn="l"/>
                  <a:tab pos="750067" algn="l"/>
                  <a:tab pos="750067" algn="l"/>
                </a:tabLst>
              </a:pPr>
              <a:r>
                <a:rPr lang="en-US" altLang="ja-JP" sz="1600" dirty="0">
                  <a:ea typeface="ヒラギノ角ゴ ProN W3" charset="0"/>
                  <a:cs typeface="ヒラギノ角ゴ ProN W3" charset="0"/>
                  <a:sym typeface="Helvetica Neue" charset="0"/>
                </a:rPr>
                <a:t>Neutron bunch </a:t>
              </a:r>
              <a:endParaRPr lang="ja-JP" altLang="en-US" sz="1600" dirty="0">
                <a:ea typeface="ヒラギノ角ゴ ProN W3" charset="0"/>
                <a:cs typeface="ヒラギノ角ゴ ProN W3" charset="0"/>
                <a:sym typeface="Helvetica Neue" charset="0"/>
              </a:endParaRPr>
            </a:p>
          </p:txBody>
        </p:sp>
      </p:grpSp>
      <p:sp>
        <p:nvSpPr>
          <p:cNvPr id="36" name="Rectangle 43"/>
          <p:cNvSpPr>
            <a:spLocks/>
          </p:cNvSpPr>
          <p:nvPr/>
        </p:nvSpPr>
        <p:spPr bwMode="auto">
          <a:xfrm>
            <a:off x="3042047" y="1814628"/>
            <a:ext cx="21063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ja-JP" altLang="en-US" sz="1600" dirty="0"/>
              <a:t>（</a:t>
            </a:r>
            <a:r>
              <a:rPr lang="en-US" altLang="ja-JP" sz="1600" dirty="0"/>
              <a:t>Kossakowski,1989</a:t>
            </a:r>
            <a:r>
              <a:rPr lang="ja-JP" altLang="en-US" sz="1600" dirty="0"/>
              <a:t>）</a:t>
            </a:r>
          </a:p>
        </p:txBody>
      </p:sp>
      <p:sp>
        <p:nvSpPr>
          <p:cNvPr id="37" name="Rectangle 44"/>
          <p:cNvSpPr>
            <a:spLocks/>
          </p:cNvSpPr>
          <p:nvPr/>
        </p:nvSpPr>
        <p:spPr bwMode="auto">
          <a:xfrm>
            <a:off x="2046387" y="1781380"/>
            <a:ext cx="8848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altLang="ja-JP" dirty="0">
                <a:ea typeface="ヒラギノ角ゴ Pro W6" charset="0"/>
                <a:cs typeface="ヒラギノ角ゴ Pro W6" charset="0"/>
                <a:sym typeface="ヒラギノ角ゴ Pro W6" charset="0"/>
              </a:rPr>
              <a:t>Principle</a:t>
            </a:r>
            <a:endParaRPr lang="ja-JP" altLang="en-US" dirty="0">
              <a:ea typeface="ヒラギノ角ゴ Pro W6" charset="0"/>
              <a:cs typeface="ヒラギノ角ゴ Pro W6" charset="0"/>
              <a:sym typeface="ヒラギノ角ゴ Pro W6" charset="0"/>
            </a:endParaRPr>
          </a:p>
        </p:txBody>
      </p:sp>
      <p:sp>
        <p:nvSpPr>
          <p:cNvPr id="38" name="Rectangle 45"/>
          <p:cNvSpPr>
            <a:spLocks/>
          </p:cNvSpPr>
          <p:nvPr/>
        </p:nvSpPr>
        <p:spPr bwMode="auto">
          <a:xfrm>
            <a:off x="2046387" y="5629052"/>
            <a:ext cx="7822406" cy="7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26788" tIns="26788" rIns="26788" bIns="26788"/>
          <a:lstStyle/>
          <a:p>
            <a:r>
              <a:rPr lang="en-US" altLang="ja-JP" sz="2400" dirty="0">
                <a:solidFill>
                  <a:srgbClr val="FF0000"/>
                </a:solidFill>
              </a:rPr>
              <a:t>This method is free from the uncertainties due to external flux monitor, wall loss, depolarization, etc.</a:t>
            </a:r>
          </a:p>
          <a:p>
            <a:r>
              <a:rPr lang="en-US" altLang="ja-JP" sz="2400" dirty="0"/>
              <a:t>The goal is the experiment  is accuracy of </a:t>
            </a:r>
            <a:r>
              <a:rPr lang="en-US" altLang="ja-JP" sz="2400" dirty="0">
                <a:solidFill>
                  <a:srgbClr val="FF0000"/>
                </a:solidFill>
              </a:rPr>
              <a:t>1 sec</a:t>
            </a:r>
            <a:r>
              <a:rPr lang="en-US" altLang="ja-JP" sz="2400" dirty="0"/>
              <a:t>.</a:t>
            </a:r>
            <a:endParaRPr lang="ja-JP" altLang="en-US" sz="2400"/>
          </a:p>
        </p:txBody>
      </p:sp>
      <p:grpSp>
        <p:nvGrpSpPr>
          <p:cNvPr id="39" name="図形グループ 38"/>
          <p:cNvGrpSpPr/>
          <p:nvPr/>
        </p:nvGrpSpPr>
        <p:grpSpPr>
          <a:xfrm>
            <a:off x="1839022" y="3687962"/>
            <a:ext cx="8455138" cy="1816075"/>
            <a:chOff x="983382" y="3687961"/>
            <a:chExt cx="8455138" cy="1816075"/>
          </a:xfrm>
        </p:grpSpPr>
        <p:pic>
          <p:nvPicPr>
            <p:cNvPr id="4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7627" y="3777258"/>
              <a:ext cx="1272480" cy="59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4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2091" y="4589859"/>
              <a:ext cx="1330523" cy="34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42" name="Rectangle 3"/>
            <p:cNvSpPr>
              <a:spLocks/>
            </p:cNvSpPr>
            <p:nvPr/>
          </p:nvSpPr>
          <p:spPr bwMode="auto">
            <a:xfrm>
              <a:off x="6534345" y="4443636"/>
              <a:ext cx="2904175" cy="70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wrap="none" lIns="26788" tIns="26788" rIns="26788" bIns="26788">
              <a:spAutoFit/>
            </a:bodyPr>
            <a:lstStyle/>
            <a:p>
              <a:pPr algn="l"/>
              <a:r>
                <a:rPr lang="en-US" altLang="ja-JP" sz="1400" dirty="0">
                  <a:ea typeface="ヒラギノ角ゴ ProN W3" charset="0"/>
                  <a:cs typeface="ヒラギノ角ゴ ProN W3" charset="0"/>
                  <a:sym typeface="ヒラギノ角ゴ ProN W3" charset="0"/>
                </a:rPr>
                <a:t>: detection efficiency of </a:t>
              </a:r>
              <a:r>
                <a:rPr lang="en-US" altLang="ja-JP" sz="1400" baseline="30000" dirty="0">
                  <a:ea typeface="ヒラギノ角ゴ ProN W3" charset="0"/>
                  <a:cs typeface="ヒラギノ角ゴ ProN W3" charset="0"/>
                  <a:sym typeface="ヒラギノ角ゴ ProN W3" charset="0"/>
                </a:rPr>
                <a:t>3</a:t>
              </a:r>
              <a:r>
                <a:rPr lang="en-US" altLang="ja-JP" sz="1400" dirty="0">
                  <a:ea typeface="ヒラギノ角ゴ ProN W3" charset="0"/>
                  <a:cs typeface="ヒラギノ角ゴ ProN W3" charset="0"/>
                  <a:sym typeface="ヒラギノ角ゴ ProN W3" charset="0"/>
                </a:rPr>
                <a:t>He reaction</a:t>
              </a:r>
            </a:p>
            <a:p>
              <a:pPr algn="l"/>
              <a:r>
                <a:rPr lang="en-US" altLang="ja-JP" sz="1400" dirty="0">
                  <a:ea typeface="ヒラギノ角ゴ ProN W3" charset="0"/>
                  <a:cs typeface="ヒラギノ角ゴ ProN W3" charset="0"/>
                  <a:sym typeface="ヒラギノ角ゴ ProN W3" charset="0"/>
                </a:rPr>
                <a:t>: density of </a:t>
              </a:r>
              <a:r>
                <a:rPr lang="en-US" altLang="ja-JP" sz="1400" baseline="30000" dirty="0">
                  <a:ea typeface="ヒラギノ角ゴ ProN W3" charset="0"/>
                  <a:cs typeface="ヒラギノ角ゴ ProN W3" charset="0"/>
                  <a:sym typeface="ヒラギノ角ゴ ProN W3" charset="0"/>
                </a:rPr>
                <a:t>3</a:t>
              </a:r>
              <a:r>
                <a:rPr lang="en-US" altLang="ja-JP" sz="1400" dirty="0">
                  <a:ea typeface="ヒラギノ角ゴ ProN W3" charset="0"/>
                  <a:cs typeface="ヒラギノ角ゴ ProN W3" charset="0"/>
                  <a:sym typeface="ヒラギノ角ゴ ProN W3" charset="0"/>
                </a:rPr>
                <a:t>He</a:t>
              </a:r>
            </a:p>
            <a:p>
              <a:pPr algn="l"/>
              <a:r>
                <a:rPr lang="en-US" altLang="ja-JP" sz="1400" dirty="0">
                  <a:ea typeface="ヒラギノ角ゴ ProN W3" charset="0"/>
                  <a:cs typeface="ヒラギノ角ゴ ProN W3" charset="0"/>
                  <a:sym typeface="ヒラギノ角ゴ ProN W3" charset="0"/>
                </a:rPr>
                <a:t>: cross section of </a:t>
              </a:r>
              <a:r>
                <a:rPr lang="en-US" altLang="ja-JP" sz="1400" baseline="30000" dirty="0">
                  <a:ea typeface="ヒラギノ角ゴ ProN W3" charset="0"/>
                  <a:cs typeface="ヒラギノ角ゴ ProN W3" charset="0"/>
                  <a:sym typeface="ヒラギノ角ゴ ProN W3" charset="0"/>
                </a:rPr>
                <a:t>3</a:t>
              </a:r>
              <a:r>
                <a:rPr lang="en-US" altLang="ja-JP" sz="1400" dirty="0">
                  <a:ea typeface="ヒラギノ角ゴ ProN W3" charset="0"/>
                  <a:cs typeface="ヒラギノ角ゴ ProN W3" charset="0"/>
                  <a:sym typeface="ヒラギノ角ゴ ProN W3" charset="0"/>
                </a:rPr>
                <a:t>He reaction</a:t>
              </a:r>
              <a:endParaRPr lang="ja-JP" altLang="en-US" sz="1400" dirty="0">
                <a:ea typeface="ヒラギノ角ゴ ProN W3" charset="0"/>
                <a:cs typeface="ヒラギノ角ゴ ProN W3" charset="0"/>
                <a:sym typeface="ヒラギノ角ゴ ProN W3" charset="0"/>
              </a:endParaRPr>
            </a:p>
          </p:txBody>
        </p:sp>
        <p:sp>
          <p:nvSpPr>
            <p:cNvPr id="43" name="Rectangle 4"/>
            <p:cNvSpPr>
              <a:spLocks/>
            </p:cNvSpPr>
            <p:nvPr/>
          </p:nvSpPr>
          <p:spPr bwMode="auto">
            <a:xfrm>
              <a:off x="6209527" y="4446984"/>
              <a:ext cx="375047" cy="7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26788" tIns="26788" rIns="26788" bIns="26788"/>
            <a:lstStyle/>
            <a:p>
              <a:pPr algn="l"/>
              <a:r>
                <a:rPr lang="en-US" altLang="ja-JP" sz="1400">
                  <a:ea typeface="ヒラギノ明朝 ProN W3" charset="0"/>
                  <a:cs typeface="ヒラギノ明朝 ProN W3" charset="0"/>
                  <a:sym typeface="ヒラギノ明朝 ProN W3" charset="0"/>
                </a:rPr>
                <a:t>ε</a:t>
              </a:r>
              <a:r>
                <a:rPr lang="en-US" altLang="ja-JP" sz="1400" baseline="-21000">
                  <a:ea typeface="ヒラギノ明朝 ProN W3" charset="0"/>
                  <a:cs typeface="ヒラギノ明朝 ProN W3" charset="0"/>
                  <a:sym typeface="ヒラギノ明朝 ProN W3" charset="0"/>
                </a:rPr>
                <a:t>n</a:t>
              </a:r>
              <a:endParaRPr lang="en-US" altLang="ja-JP" sz="1400">
                <a:ea typeface="ヒラギノ明朝 ProN W3" charset="0"/>
                <a:cs typeface="ヒラギノ明朝 ProN W3" charset="0"/>
                <a:sym typeface="ヒラギノ明朝 ProN W3" charset="0"/>
              </a:endParaRPr>
            </a:p>
            <a:p>
              <a:pPr algn="l"/>
              <a:r>
                <a:rPr lang="en-US" altLang="ja-JP" sz="1400">
                  <a:ea typeface="ヒラギノ明朝 ProN W3" charset="0"/>
                  <a:cs typeface="ヒラギノ明朝 ProN W3" charset="0"/>
                  <a:sym typeface="ヒラギノ明朝 ProN W3" charset="0"/>
                </a:rPr>
                <a:t>ρ</a:t>
              </a:r>
            </a:p>
            <a:p>
              <a:pPr algn="l"/>
              <a:r>
                <a:rPr lang="en-US" altLang="ja-JP" sz="1400">
                  <a:ea typeface="ヒラギノ明朝 ProN W3" charset="0"/>
                  <a:cs typeface="ヒラギノ明朝 ProN W3" charset="0"/>
                  <a:sym typeface="ヒラギノ明朝 ProN W3" charset="0"/>
                </a:rPr>
                <a:t>σ</a:t>
              </a:r>
            </a:p>
          </p:txBody>
        </p:sp>
        <p:sp>
          <p:nvSpPr>
            <p:cNvPr id="44" name="Rectangle 5"/>
            <p:cNvSpPr>
              <a:spLocks/>
            </p:cNvSpPr>
            <p:nvPr/>
          </p:nvSpPr>
          <p:spPr bwMode="auto">
            <a:xfrm>
              <a:off x="6210643" y="3687961"/>
              <a:ext cx="312539"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26788" tIns="26788" rIns="26788" bIns="26788"/>
            <a:lstStyle/>
            <a:p>
              <a:pPr algn="l"/>
              <a:r>
                <a:rPr lang="en-US" altLang="ja-JP" sz="1400">
                  <a:ea typeface="ヒラギノ明朝 ProN W3" charset="0"/>
                  <a:cs typeface="ヒラギノ明朝 ProN W3" charset="0"/>
                  <a:sym typeface="ヒラギノ明朝 ProN W3" charset="0"/>
                </a:rPr>
                <a:t>τ</a:t>
              </a:r>
              <a:r>
                <a:rPr lang="en-US" altLang="ja-JP" sz="1400" baseline="-21000">
                  <a:ea typeface="ヒラギノ明朝 ProN W3" charset="0"/>
                  <a:cs typeface="ヒラギノ明朝 ProN W3" charset="0"/>
                  <a:sym typeface="ヒラギノ明朝 ProN W3" charset="0"/>
                </a:rPr>
                <a:t>n</a:t>
              </a:r>
              <a:endParaRPr lang="en-US" altLang="ja-JP" sz="1400">
                <a:ea typeface="ヒラギノ明朝 ProN W3" charset="0"/>
                <a:cs typeface="ヒラギノ明朝 ProN W3" charset="0"/>
                <a:sym typeface="ヒラギノ明朝 ProN W3" charset="0"/>
              </a:endParaRPr>
            </a:p>
            <a:p>
              <a:pPr algn="l"/>
              <a:r>
                <a:rPr lang="en-US" altLang="ja-JP" sz="1400">
                  <a:ea typeface="ヒラギノ明朝 ProN W3" charset="0"/>
                  <a:cs typeface="ヒラギノ明朝 ProN W3" charset="0"/>
                  <a:sym typeface="ヒラギノ明朝 ProN W3" charset="0"/>
                </a:rPr>
                <a:t>v</a:t>
              </a:r>
            </a:p>
            <a:p>
              <a:pPr algn="l"/>
              <a:r>
                <a:rPr lang="en-US" altLang="ja-JP" sz="1400">
                  <a:ea typeface="ヒラギノ明朝 ProN W3" charset="0"/>
                  <a:cs typeface="ヒラギノ明朝 ProN W3" charset="0"/>
                  <a:sym typeface="ヒラギノ明朝 ProN W3" charset="0"/>
                </a:rPr>
                <a:t>ε</a:t>
              </a:r>
              <a:r>
                <a:rPr lang="en-US" altLang="ja-JP" sz="1400" baseline="-21000">
                  <a:ea typeface="ヒラギノ明朝 ProN W3" charset="0"/>
                  <a:cs typeface="ヒラギノ明朝 ProN W3" charset="0"/>
                  <a:sym typeface="ヒラギノ明朝 ProN W3" charset="0"/>
                </a:rPr>
                <a:t>e</a:t>
              </a:r>
            </a:p>
          </p:txBody>
        </p:sp>
        <p:sp>
          <p:nvSpPr>
            <p:cNvPr id="45" name="Rectangle 6"/>
            <p:cNvSpPr>
              <a:spLocks/>
            </p:cNvSpPr>
            <p:nvPr/>
          </p:nvSpPr>
          <p:spPr bwMode="auto">
            <a:xfrm>
              <a:off x="6532111" y="3713634"/>
              <a:ext cx="2858347" cy="6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26788" tIns="26788" rIns="26788" bIns="26788"/>
            <a:lstStyle/>
            <a:p>
              <a:pPr algn="l"/>
              <a:r>
                <a:rPr lang="en-US" altLang="ja-JP" sz="1400" dirty="0">
                  <a:ea typeface="ヒラギノ角ゴ ProN W3" charset="0"/>
                  <a:cs typeface="ヒラギノ角ゴ ProN W3" charset="0"/>
                  <a:sym typeface="ヒラギノ角ゴ ProN W3" charset="0"/>
                </a:rPr>
                <a:t>: lifetime of neutron</a:t>
              </a:r>
            </a:p>
            <a:p>
              <a:pPr algn="l"/>
              <a:r>
                <a:rPr lang="en-US" altLang="ja-JP" sz="1400" dirty="0">
                  <a:ea typeface="ヒラギノ角ゴ ProN W3" charset="0"/>
                  <a:cs typeface="ヒラギノ角ゴ ProN W3" charset="0"/>
                  <a:sym typeface="ヒラギノ角ゴ ProN W3" charset="0"/>
                </a:rPr>
                <a:t>: velocity of neutron</a:t>
              </a:r>
            </a:p>
            <a:p>
              <a:r>
                <a:rPr lang="en-US" altLang="ja-JP" sz="1400" dirty="0">
                  <a:ea typeface="ヒラギノ角ゴ ProN W3" charset="0"/>
                  <a:cs typeface="ヒラギノ角ゴ ProN W3" charset="0"/>
                  <a:sym typeface="ヒラギノ角ゴ ProN W3" charset="0"/>
                </a:rPr>
                <a:t>: detection efficiency of electron</a:t>
              </a:r>
              <a:endParaRPr lang="ja-JP" altLang="en-US" sz="1400" dirty="0">
                <a:ea typeface="ヒラギノ角ゴ ProN W3" charset="0"/>
                <a:cs typeface="ヒラギノ角ゴ ProN W3" charset="0"/>
                <a:sym typeface="ヒラギノ角ゴ ProN W3" charset="0"/>
              </a:endParaRPr>
            </a:p>
          </p:txBody>
        </p:sp>
        <p:pic>
          <p:nvPicPr>
            <p:cNvPr id="4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382" y="3920133"/>
              <a:ext cx="2284883" cy="62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47"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53684" y="5286375"/>
              <a:ext cx="1116211" cy="21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48" name="Rectangle 9"/>
            <p:cNvSpPr>
              <a:spLocks/>
            </p:cNvSpPr>
            <p:nvPr/>
          </p:nvSpPr>
          <p:spPr bwMode="auto">
            <a:xfrm>
              <a:off x="5501849" y="5286375"/>
              <a:ext cx="3511304"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26788" tIns="26788" rIns="26788" bIns="26788"/>
            <a:lstStyle/>
            <a:p>
              <a:pPr algn="l"/>
              <a:r>
                <a:rPr lang="en-US" altLang="ja-JP" sz="1400" dirty="0">
                  <a:ea typeface="ヒラギノ角ゴ ProN W3" charset="0"/>
                  <a:cs typeface="ヒラギノ角ゴ ProN W3" charset="0"/>
                  <a:sym typeface="ヒラギノ角ゴ ProN W3" charset="0"/>
                </a:rPr>
                <a:t>σ</a:t>
              </a:r>
              <a:r>
                <a:rPr lang="en-US" altLang="ja-JP" sz="1400" baseline="-25000" dirty="0">
                  <a:ea typeface="ヒラギノ角ゴ ProN W3" charset="0"/>
                  <a:cs typeface="ヒラギノ角ゴ ProN W3" charset="0"/>
                  <a:sym typeface="ヒラギノ角ゴ ProN W3" charset="0"/>
                </a:rPr>
                <a:t>0</a:t>
              </a:r>
              <a:r>
                <a:rPr lang="en-US" altLang="ja-JP" sz="1400" dirty="0">
                  <a:ea typeface="ヒラギノ角ゴ ProN W3" charset="0"/>
                  <a:cs typeface="ヒラギノ角ゴ ProN W3" charset="0"/>
                  <a:sym typeface="ヒラギノ角ゴ ProN W3" charset="0"/>
                </a:rPr>
                <a:t>=cross section@v</a:t>
              </a:r>
              <a:r>
                <a:rPr lang="en-US" altLang="ja-JP" sz="1400" baseline="-25000" dirty="0">
                  <a:ea typeface="ヒラギノ角ゴ ProN W3" charset="0"/>
                  <a:cs typeface="ヒラギノ角ゴ ProN W3" charset="0"/>
                  <a:sym typeface="ヒラギノ角ゴ ProN W3" charset="0"/>
                </a:rPr>
                <a:t>0</a:t>
              </a:r>
              <a:r>
                <a:rPr lang="en-US" altLang="ja-JP" sz="1400" dirty="0">
                  <a:ea typeface="ヒラギノ角ゴ ProN W3" charset="0"/>
                  <a:cs typeface="ヒラギノ角ゴ ProN W3" charset="0"/>
                  <a:sym typeface="ヒラギノ角ゴ ProN W3" charset="0"/>
                </a:rPr>
                <a:t>, v</a:t>
              </a:r>
              <a:r>
                <a:rPr lang="en-US" altLang="ja-JP" sz="1400" baseline="-25000" dirty="0">
                  <a:ea typeface="ヒラギノ角ゴ ProN W3" charset="0"/>
                  <a:cs typeface="ヒラギノ角ゴ ProN W3" charset="0"/>
                  <a:sym typeface="ヒラギノ角ゴ ProN W3" charset="0"/>
                </a:rPr>
                <a:t>0</a:t>
              </a:r>
              <a:r>
                <a:rPr lang="en-US" altLang="ja-JP" sz="1400" dirty="0">
                  <a:ea typeface="ヒラギノ角ゴ ProN W3" charset="0"/>
                  <a:cs typeface="ヒラギノ角ゴ ProN W3" charset="0"/>
                  <a:sym typeface="ヒラギノ角ゴ ProN W3" charset="0"/>
                </a:rPr>
                <a:t>=2200[m/s]</a:t>
              </a:r>
              <a:endParaRPr lang="ja-JP" altLang="en-US" sz="1400" dirty="0">
                <a:ea typeface="ヒラギノ角ゴ ProN W3" charset="0"/>
                <a:cs typeface="ヒラギノ角ゴ ProN W3" charset="0"/>
                <a:sym typeface="ヒラギノ角ゴ ProN W3" charset="0"/>
              </a:endParaRPr>
            </a:p>
          </p:txBody>
        </p:sp>
        <p:sp>
          <p:nvSpPr>
            <p:cNvPr id="49" name="Rectangle 46"/>
            <p:cNvSpPr>
              <a:spLocks/>
            </p:cNvSpPr>
            <p:nvPr/>
          </p:nvSpPr>
          <p:spPr bwMode="auto">
            <a:xfrm>
              <a:off x="3468113" y="3975259"/>
              <a:ext cx="727763" cy="17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nSpc>
                  <a:spcPct val="70000"/>
                </a:lnSpc>
                <a:tabLst>
                  <a:tab pos="750067" algn="l"/>
                </a:tabLst>
              </a:pPr>
              <a:r>
                <a:rPr lang="en-US" altLang="ja-JP" sz="1600" dirty="0">
                  <a:ea typeface="ヒラギノ角ゴ ProN W3" charset="0"/>
                  <a:cs typeface="ヒラギノ角ゴ ProN W3" charset="0"/>
                  <a:sym typeface="Symbol"/>
                </a:rPr>
                <a:t>-</a:t>
              </a:r>
              <a:r>
                <a:rPr lang="en-US" altLang="ja-JP" sz="1600" dirty="0">
                  <a:ea typeface="ヒラギノ角ゴ ProN W3" charset="0"/>
                  <a:cs typeface="ヒラギノ角ゴ ProN W3" charset="0"/>
                  <a:sym typeface="Helvetica Neue" charset="0"/>
                </a:rPr>
                <a:t>decay</a:t>
              </a:r>
              <a:endParaRPr lang="ja-JP" altLang="en-US" sz="1600" dirty="0">
                <a:ea typeface="ヒラギノ角ゴ ProN W3" charset="0"/>
                <a:cs typeface="ヒラギノ角ゴ ProN W3" charset="0"/>
                <a:sym typeface="Helvetica Neue" charset="0"/>
              </a:endParaRPr>
            </a:p>
          </p:txBody>
        </p:sp>
        <p:sp>
          <p:nvSpPr>
            <p:cNvPr id="50" name="Rectangle 47"/>
            <p:cNvSpPr>
              <a:spLocks/>
            </p:cNvSpPr>
            <p:nvPr/>
          </p:nvSpPr>
          <p:spPr bwMode="auto">
            <a:xfrm>
              <a:off x="3468113" y="4689410"/>
              <a:ext cx="982641" cy="175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nSpc>
                  <a:spcPct val="70000"/>
                </a:lnSpc>
                <a:tabLst>
                  <a:tab pos="750067" algn="l"/>
                </a:tabLst>
              </a:pPr>
              <a:r>
                <a:rPr lang="en-US" altLang="ja-JP" sz="1600" baseline="32000" dirty="0">
                  <a:cs typeface="Helvetica Neue" charset="0"/>
                  <a:sym typeface="Helvetica Neue" charset="0"/>
                </a:rPr>
                <a:t>3</a:t>
              </a:r>
              <a:r>
                <a:rPr lang="en-US" altLang="ja-JP" sz="1600" dirty="0">
                  <a:ea typeface="ヒラギノ角ゴ ProN W3" charset="0"/>
                  <a:cs typeface="ヒラギノ角ゴ ProN W3" charset="0"/>
                  <a:sym typeface="Helvetica Neue" charset="0"/>
                </a:rPr>
                <a:t>He(</a:t>
              </a:r>
              <a:r>
                <a:rPr lang="en-US" altLang="ja-JP" sz="1600" dirty="0" err="1">
                  <a:ea typeface="ヒラギノ角ゴ ProN W3" charset="0"/>
                  <a:cs typeface="ヒラギノ角ゴ ProN W3" charset="0"/>
                  <a:sym typeface="Helvetica Neue" charset="0"/>
                </a:rPr>
                <a:t>n,p</a:t>
              </a:r>
              <a:r>
                <a:rPr lang="en-US" altLang="ja-JP" sz="1600" dirty="0">
                  <a:ea typeface="ヒラギノ角ゴ ProN W3" charset="0"/>
                  <a:cs typeface="ヒラギノ角ゴ ProN W3" charset="0"/>
                  <a:sym typeface="Helvetica Neue" charset="0"/>
                </a:rPr>
                <a:t>)</a:t>
              </a:r>
              <a:r>
                <a:rPr lang="en-US" altLang="ja-JP" sz="1600" baseline="30000" dirty="0">
                  <a:ea typeface="ヒラギノ角ゴ ProN W3" charset="0"/>
                  <a:cs typeface="ヒラギノ角ゴ ProN W3" charset="0"/>
                  <a:sym typeface="Helvetica Neue" charset="0"/>
                </a:rPr>
                <a:t>3</a:t>
              </a:r>
              <a:r>
                <a:rPr lang="en-US" altLang="ja-JP" sz="1600" dirty="0">
                  <a:ea typeface="ヒラギノ角ゴ ProN W3" charset="0"/>
                  <a:cs typeface="ヒラギノ角ゴ ProN W3" charset="0"/>
                  <a:sym typeface="Helvetica Neue" charset="0"/>
                </a:rPr>
                <a:t>H</a:t>
              </a:r>
              <a:endParaRPr lang="ja-JP" altLang="en-US" sz="1600" dirty="0">
                <a:ea typeface="ヒラギノ角ゴ ProN W3" charset="0"/>
                <a:cs typeface="ヒラギノ角ゴ ProN W3" charset="0"/>
                <a:sym typeface="Helvetica Neue" charset="0"/>
              </a:endParaRPr>
            </a:p>
          </p:txBody>
        </p:sp>
      </p:grpSp>
      <p:sp>
        <p:nvSpPr>
          <p:cNvPr id="3" name="TextBox 2">
            <a:extLst>
              <a:ext uri="{FF2B5EF4-FFF2-40B4-BE49-F238E27FC236}">
                <a16:creationId xmlns:a16="http://schemas.microsoft.com/office/drawing/2014/main" id="{2E32FC7C-839E-D2B6-B971-2AFD6F9FC242}"/>
              </a:ext>
            </a:extLst>
          </p:cNvPr>
          <p:cNvSpPr txBox="1"/>
          <p:nvPr/>
        </p:nvSpPr>
        <p:spPr>
          <a:xfrm>
            <a:off x="8484781" y="680484"/>
            <a:ext cx="3365024" cy="369332"/>
          </a:xfrm>
          <a:prstGeom prst="rect">
            <a:avLst/>
          </a:prstGeom>
          <a:noFill/>
        </p:spPr>
        <p:txBody>
          <a:bodyPr wrap="none" rtlCol="0">
            <a:spAutoFit/>
          </a:bodyPr>
          <a:lstStyle/>
          <a:p>
            <a:r>
              <a:rPr lang="en-US" dirty="0"/>
              <a:t>Information from Kenji Mishima</a:t>
            </a:r>
          </a:p>
        </p:txBody>
      </p:sp>
    </p:spTree>
    <p:extLst>
      <p:ext uri="{BB962C8B-B14F-4D97-AF65-F5344CB8AC3E}">
        <p14:creationId xmlns:p14="http://schemas.microsoft.com/office/powerpoint/2010/main" val="271406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2222E-6 -2.22222E-6 L 0.34479 -2.22222E-6 " pathEditMode="relative" rAng="0" ptsTypes="AA">
                                      <p:cBhvr>
                                        <p:cTn id="6" dur="2000" fill="hold"/>
                                        <p:tgtEl>
                                          <p:spTgt spid="17"/>
                                        </p:tgtEl>
                                        <p:attrNameLst>
                                          <p:attrName>ppt_x</p:attrName>
                                          <p:attrName>ppt_y</p:attrName>
                                        </p:attrNameLst>
                                      </p:cBhvr>
                                      <p:rCtr x="17240"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graph showing the number of beams&#10;&#10;Description automatically generated with medium confidence">
            <a:extLst>
              <a:ext uri="{FF2B5EF4-FFF2-40B4-BE49-F238E27FC236}">
                <a16:creationId xmlns:a16="http://schemas.microsoft.com/office/drawing/2014/main" id="{79E505B7-CD81-2D83-91A6-2C69F2D7EB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970" y="470476"/>
            <a:ext cx="7372349" cy="6050890"/>
          </a:xfrm>
          <a:prstGeom prst="rect">
            <a:avLst/>
          </a:prstGeom>
        </p:spPr>
      </p:pic>
      <p:cxnSp>
        <p:nvCxnSpPr>
          <p:cNvPr id="7" name="Straight Connector 6">
            <a:extLst>
              <a:ext uri="{FF2B5EF4-FFF2-40B4-BE49-F238E27FC236}">
                <a16:creationId xmlns:a16="http://schemas.microsoft.com/office/drawing/2014/main" id="{5979CE2F-0602-EE7A-F2AD-0380AD870842}"/>
              </a:ext>
            </a:extLst>
          </p:cNvPr>
          <p:cNvCxnSpPr>
            <a:cxnSpLocks/>
          </p:cNvCxnSpPr>
          <p:nvPr/>
        </p:nvCxnSpPr>
        <p:spPr>
          <a:xfrm>
            <a:off x="9441180" y="4290060"/>
            <a:ext cx="0" cy="1908810"/>
          </a:xfrm>
          <a:prstGeom prst="line">
            <a:avLst/>
          </a:prstGeom>
          <a:ln w="34925">
            <a:solidFill>
              <a:srgbClr val="4472C4"/>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5C90DB93-D9C1-6569-F603-EF850D1ACB93}"/>
              </a:ext>
            </a:extLst>
          </p:cNvPr>
          <p:cNvSpPr/>
          <p:nvPr/>
        </p:nvSpPr>
        <p:spPr>
          <a:xfrm>
            <a:off x="9387840" y="5191555"/>
            <a:ext cx="121920" cy="96725"/>
          </a:xfrm>
          <a:prstGeom prst="ellipse">
            <a:avLst/>
          </a:prstGeom>
          <a:solidFill>
            <a:srgbClr val="4B81B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CBE44A9-D1C1-4EA0-D990-8FF6C5C6F6A8}"/>
              </a:ext>
            </a:extLst>
          </p:cNvPr>
          <p:cNvCxnSpPr>
            <a:cxnSpLocks/>
          </p:cNvCxnSpPr>
          <p:nvPr/>
        </p:nvCxnSpPr>
        <p:spPr>
          <a:xfrm>
            <a:off x="9376410" y="4274820"/>
            <a:ext cx="129540" cy="0"/>
          </a:xfrm>
          <a:prstGeom prst="line">
            <a:avLst/>
          </a:prstGeom>
          <a:ln w="34925">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7298461-852D-9744-69FA-C1F66D83F644}"/>
              </a:ext>
            </a:extLst>
          </p:cNvPr>
          <p:cNvCxnSpPr>
            <a:cxnSpLocks/>
          </p:cNvCxnSpPr>
          <p:nvPr/>
        </p:nvCxnSpPr>
        <p:spPr>
          <a:xfrm>
            <a:off x="9380220" y="6206490"/>
            <a:ext cx="129540" cy="0"/>
          </a:xfrm>
          <a:prstGeom prst="line">
            <a:avLst/>
          </a:prstGeom>
          <a:ln w="34925">
            <a:solidFill>
              <a:srgbClr val="4472C4"/>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8CD1842-B941-FD92-250B-FFC5DBD2DB5A}"/>
              </a:ext>
            </a:extLst>
          </p:cNvPr>
          <p:cNvSpPr txBox="1"/>
          <p:nvPr/>
        </p:nvSpPr>
        <p:spPr>
          <a:xfrm>
            <a:off x="9477017" y="4054528"/>
            <a:ext cx="581891" cy="307777"/>
          </a:xfrm>
          <a:prstGeom prst="rect">
            <a:avLst/>
          </a:prstGeom>
          <a:noFill/>
        </p:spPr>
        <p:txBody>
          <a:bodyPr wrap="none" rtlCol="0">
            <a:spAutoFit/>
          </a:bodyPr>
          <a:lstStyle/>
          <a:p>
            <a:r>
              <a:rPr lang="en-US" sz="1400" b="1" dirty="0" err="1"/>
              <a:t>Fuwa</a:t>
            </a:r>
            <a:endParaRPr lang="en-US" sz="1400" b="1" dirty="0"/>
          </a:p>
        </p:txBody>
      </p:sp>
      <p:grpSp>
        <p:nvGrpSpPr>
          <p:cNvPr id="30" name="Group 29">
            <a:extLst>
              <a:ext uri="{FF2B5EF4-FFF2-40B4-BE49-F238E27FC236}">
                <a16:creationId xmlns:a16="http://schemas.microsoft.com/office/drawing/2014/main" id="{E80CC380-8901-FC50-35C0-0C3A1FFB2CF1}"/>
              </a:ext>
            </a:extLst>
          </p:cNvPr>
          <p:cNvGrpSpPr/>
          <p:nvPr/>
        </p:nvGrpSpPr>
        <p:grpSpPr>
          <a:xfrm>
            <a:off x="9358342" y="2357875"/>
            <a:ext cx="2856808" cy="924699"/>
            <a:chOff x="9444990" y="2956560"/>
            <a:chExt cx="2856808" cy="924699"/>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CE0E2A4-CEF3-683C-4F47-D4BE23E4A297}"/>
                    </a:ext>
                  </a:extLst>
                </p:cNvPr>
                <p:cNvSpPr txBox="1"/>
                <p:nvPr/>
              </p:nvSpPr>
              <p:spPr>
                <a:xfrm>
                  <a:off x="9444990" y="2956560"/>
                  <a:ext cx="2245936" cy="916276"/>
                </a:xfrm>
                <a:prstGeom prst="rect">
                  <a:avLst/>
                </a:prstGeom>
                <a:noFill/>
              </p:spPr>
              <p:txBody>
                <a:bodyPr wrap="none" rtlCol="0">
                  <a:spAutoFit/>
                </a:bodyPr>
                <a:lstStyle/>
                <a:p>
                  <a:r>
                    <a:rPr lang="en-US" dirty="0"/>
                    <a:t>    arXiv:2412.19519v1</a:t>
                  </a:r>
                </a:p>
                <a:p>
                  <a:r>
                    <a:rPr lang="en-US" dirty="0"/>
                    <a:t>        Dec. 27, 2024</a:t>
                  </a:r>
                </a:p>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𝜏</m:t>
                            </m:r>
                          </m:e>
                          <m:sub>
                            <m:r>
                              <a:rPr lang="en-US" sz="1600" b="0" i="1" smtClean="0">
                                <a:latin typeface="Cambria Math" panose="02040503050406030204" pitchFamily="18" charset="0"/>
                              </a:rPr>
                              <m:t>𝑛</m:t>
                            </m:r>
                          </m:sub>
                        </m:sSub>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877.2±</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1.7</m:t>
                            </m:r>
                          </m:e>
                          <m:sub>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𝑠𝑡𝑎𝑡</m:t>
                            </m:r>
                            <m:r>
                              <a:rPr lang="en-US" sz="1600" b="0" i="1" smtClean="0">
                                <a:latin typeface="Cambria Math" panose="02040503050406030204" pitchFamily="18" charset="0"/>
                                <a:ea typeface="Cambria Math" panose="02040503050406030204" pitchFamily="18" charset="0"/>
                              </a:rPr>
                              <m:t>)</m:t>
                            </m:r>
                          </m:sub>
                        </m:sSub>
                      </m:oMath>
                    </m:oMathPara>
                  </a14:m>
                  <a:endParaRPr lang="en-US" sz="1600" dirty="0"/>
                </a:p>
              </p:txBody>
            </p:sp>
          </mc:Choice>
          <mc:Fallback xmlns="">
            <p:sp>
              <p:nvSpPr>
                <p:cNvPr id="27" name="TextBox 26">
                  <a:extLst>
                    <a:ext uri="{FF2B5EF4-FFF2-40B4-BE49-F238E27FC236}">
                      <a16:creationId xmlns:a16="http://schemas.microsoft.com/office/drawing/2014/main" id="{1CE0E2A4-CEF3-683C-4F47-D4BE23E4A297}"/>
                    </a:ext>
                  </a:extLst>
                </p:cNvPr>
                <p:cNvSpPr txBox="1">
                  <a:spLocks noRot="1" noChangeAspect="1" noMove="1" noResize="1" noEditPoints="1" noAdjustHandles="1" noChangeArrowheads="1" noChangeShapeType="1" noTextEdit="1"/>
                </p:cNvSpPr>
                <p:nvPr/>
              </p:nvSpPr>
              <p:spPr>
                <a:xfrm>
                  <a:off x="9444990" y="2956560"/>
                  <a:ext cx="2245936" cy="916276"/>
                </a:xfrm>
                <a:prstGeom prst="rect">
                  <a:avLst/>
                </a:prstGeom>
                <a:blipFill>
                  <a:blip r:embed="rId3"/>
                  <a:stretch>
                    <a:fillRect t="-4000" r="-2168"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CB36462-1D51-02E8-4435-A69AC9145EFB}"/>
                    </a:ext>
                  </a:extLst>
                </p:cNvPr>
                <p:cNvSpPr txBox="1"/>
                <p:nvPr/>
              </p:nvSpPr>
              <p:spPr>
                <a:xfrm>
                  <a:off x="11490960" y="3531870"/>
                  <a:ext cx="352661" cy="3079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sz="1200" i="1" smtClean="0">
                                <a:latin typeface="Cambria Math" panose="02040503050406030204" pitchFamily="18" charset="0"/>
                              </a:rPr>
                            </m:ctrlPr>
                          </m:mPr>
                          <m:mr>
                            <m:e>
                              <m:r>
                                <m:rPr>
                                  <m:brk m:alnAt="7"/>
                                </m:rPr>
                                <a:rPr lang="en-US" sz="1200" b="0" i="1" smtClean="0">
                                  <a:latin typeface="Cambria Math" panose="02040503050406030204" pitchFamily="18" charset="0"/>
                                </a:rPr>
                                <m:t>+</m:t>
                              </m:r>
                              <m:r>
                                <a:rPr lang="en-US" sz="1200" b="0" i="1" smtClean="0">
                                  <a:latin typeface="Cambria Math" panose="02040503050406030204" pitchFamily="18" charset="0"/>
                                </a:rPr>
                                <m:t>4.0</m:t>
                              </m:r>
                            </m:e>
                          </m:mr>
                          <m:mr>
                            <m:e>
                              <m:r>
                                <a:rPr lang="en-US" sz="1200" b="0" i="1" smtClean="0">
                                  <a:latin typeface="Cambria Math" panose="02040503050406030204" pitchFamily="18" charset="0"/>
                                </a:rPr>
                                <m:t>−3.6</m:t>
                              </m:r>
                            </m:e>
                          </m:mr>
                        </m:m>
                      </m:oMath>
                    </m:oMathPara>
                  </a14:m>
                  <a:endParaRPr lang="en-US" sz="1200" dirty="0"/>
                </a:p>
              </p:txBody>
            </p:sp>
          </mc:Choice>
          <mc:Fallback xmlns="">
            <p:sp>
              <p:nvSpPr>
                <p:cNvPr id="28" name="TextBox 27">
                  <a:extLst>
                    <a:ext uri="{FF2B5EF4-FFF2-40B4-BE49-F238E27FC236}">
                      <a16:creationId xmlns:a16="http://schemas.microsoft.com/office/drawing/2014/main" id="{3CB36462-1D51-02E8-4435-A69AC9145EFB}"/>
                    </a:ext>
                  </a:extLst>
                </p:cNvPr>
                <p:cNvSpPr txBox="1">
                  <a:spLocks noRot="1" noChangeAspect="1" noMove="1" noResize="1" noEditPoints="1" noAdjustHandles="1" noChangeArrowheads="1" noChangeShapeType="1" noTextEdit="1"/>
                </p:cNvSpPr>
                <p:nvPr/>
              </p:nvSpPr>
              <p:spPr>
                <a:xfrm>
                  <a:off x="11490960" y="3531870"/>
                  <a:ext cx="352661" cy="307969"/>
                </a:xfrm>
                <a:prstGeom prst="rect">
                  <a:avLst/>
                </a:prstGeom>
                <a:blipFill>
                  <a:blip r:embed="rId4"/>
                  <a:stretch>
                    <a:fillRect l="-10345" t="-1961" r="-10345" b="-156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F9B0A69-D6E5-52F7-4EA2-D509773F3FE6}"/>
                    </a:ext>
                  </a:extLst>
                </p:cNvPr>
                <p:cNvSpPr txBox="1"/>
                <p:nvPr/>
              </p:nvSpPr>
              <p:spPr>
                <a:xfrm>
                  <a:off x="11723370" y="3604260"/>
                  <a:ext cx="578428"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sz="1200" i="1" smtClean="0">
                                <a:latin typeface="Cambria Math" panose="02040503050406030204" pitchFamily="18" charset="0"/>
                              </a:rPr>
                            </m:ctrlPr>
                          </m:dPr>
                          <m:e>
                            <m:r>
                              <a:rPr lang="en-US" sz="1200" b="0" i="1" smtClean="0">
                                <a:latin typeface="Cambria Math" panose="02040503050406030204" pitchFamily="18" charset="0"/>
                              </a:rPr>
                              <m:t>𝑠𝑦𝑠</m:t>
                            </m:r>
                          </m:e>
                        </m:d>
                      </m:oMath>
                    </m:oMathPara>
                  </a14:m>
                  <a:endParaRPr lang="en-US" sz="1200" i="1" dirty="0"/>
                </a:p>
              </p:txBody>
            </p:sp>
          </mc:Choice>
          <mc:Fallback xmlns="">
            <p:sp>
              <p:nvSpPr>
                <p:cNvPr id="29" name="TextBox 28">
                  <a:extLst>
                    <a:ext uri="{FF2B5EF4-FFF2-40B4-BE49-F238E27FC236}">
                      <a16:creationId xmlns:a16="http://schemas.microsoft.com/office/drawing/2014/main" id="{1F9B0A69-D6E5-52F7-4EA2-D509773F3FE6}"/>
                    </a:ext>
                  </a:extLst>
                </p:cNvPr>
                <p:cNvSpPr txBox="1">
                  <a:spLocks noRot="1" noChangeAspect="1" noMove="1" noResize="1" noEditPoints="1" noAdjustHandles="1" noChangeArrowheads="1" noChangeShapeType="1" noTextEdit="1"/>
                </p:cNvSpPr>
                <p:nvPr/>
              </p:nvSpPr>
              <p:spPr>
                <a:xfrm>
                  <a:off x="11723370" y="3604260"/>
                  <a:ext cx="578428" cy="276999"/>
                </a:xfrm>
                <a:prstGeom prst="rect">
                  <a:avLst/>
                </a:prstGeom>
                <a:blipFill>
                  <a:blip r:embed="rId5"/>
                  <a:stretch>
                    <a:fillRect/>
                  </a:stretch>
                </a:blipFill>
              </p:spPr>
              <p:txBody>
                <a:bodyPr/>
                <a:lstStyle/>
                <a:p>
                  <a:r>
                    <a:rPr lang="en-US">
                      <a:noFill/>
                    </a:rPr>
                    <a:t> </a:t>
                  </a:r>
                </a:p>
              </p:txBody>
            </p:sp>
          </mc:Fallback>
        </mc:AlternateContent>
      </p:grpSp>
      <p:sp>
        <p:nvSpPr>
          <p:cNvPr id="31" name="TextBox 30">
            <a:extLst>
              <a:ext uri="{FF2B5EF4-FFF2-40B4-BE49-F238E27FC236}">
                <a16:creationId xmlns:a16="http://schemas.microsoft.com/office/drawing/2014/main" id="{19E196E9-D9A1-9C7D-9EDE-E8AF60DC3782}"/>
              </a:ext>
            </a:extLst>
          </p:cNvPr>
          <p:cNvSpPr txBox="1"/>
          <p:nvPr/>
        </p:nvSpPr>
        <p:spPr>
          <a:xfrm>
            <a:off x="9518806" y="2091820"/>
            <a:ext cx="2510431" cy="369332"/>
          </a:xfrm>
          <a:prstGeom prst="rect">
            <a:avLst/>
          </a:prstGeom>
          <a:noFill/>
        </p:spPr>
        <p:txBody>
          <a:bodyPr wrap="none" rtlCol="0">
            <a:spAutoFit/>
          </a:bodyPr>
          <a:lstStyle/>
          <a:p>
            <a:r>
              <a:rPr lang="en-US" b="1" dirty="0"/>
              <a:t>JPARC Beam Experiment</a:t>
            </a:r>
          </a:p>
        </p:txBody>
      </p:sp>
      <p:sp>
        <p:nvSpPr>
          <p:cNvPr id="32" name="TextBox 31">
            <a:extLst>
              <a:ext uri="{FF2B5EF4-FFF2-40B4-BE49-F238E27FC236}">
                <a16:creationId xmlns:a16="http://schemas.microsoft.com/office/drawing/2014/main" id="{C8437BC7-082F-F830-AC32-19C8A88B9910}"/>
              </a:ext>
            </a:extLst>
          </p:cNvPr>
          <p:cNvSpPr txBox="1"/>
          <p:nvPr/>
        </p:nvSpPr>
        <p:spPr>
          <a:xfrm>
            <a:off x="9792183" y="3402958"/>
            <a:ext cx="2268638" cy="646331"/>
          </a:xfrm>
          <a:prstGeom prst="rect">
            <a:avLst/>
          </a:prstGeom>
          <a:noFill/>
        </p:spPr>
        <p:txBody>
          <a:bodyPr wrap="square" rtlCol="0">
            <a:spAutoFit/>
          </a:bodyPr>
          <a:lstStyle/>
          <a:p>
            <a:r>
              <a:rPr lang="en-US" dirty="0"/>
              <a:t>2.3</a:t>
            </a:r>
            <a:r>
              <a:rPr lang="el-GR" dirty="0"/>
              <a:t>σ</a:t>
            </a:r>
            <a:r>
              <a:rPr lang="en-US" dirty="0"/>
              <a:t> tension with previous beam </a:t>
            </a:r>
            <a:r>
              <a:rPr lang="en-US" dirty="0" err="1"/>
              <a:t>expts</a:t>
            </a:r>
            <a:r>
              <a:rPr lang="en-US" dirty="0"/>
              <a:t>…</a:t>
            </a:r>
          </a:p>
        </p:txBody>
      </p:sp>
      <p:sp>
        <p:nvSpPr>
          <p:cNvPr id="2" name="TextBox 1">
            <a:extLst>
              <a:ext uri="{FF2B5EF4-FFF2-40B4-BE49-F238E27FC236}">
                <a16:creationId xmlns:a16="http://schemas.microsoft.com/office/drawing/2014/main" id="{3AC7EF9F-A85B-A14C-76E8-B03F0715671A}"/>
              </a:ext>
            </a:extLst>
          </p:cNvPr>
          <p:cNvSpPr txBox="1"/>
          <p:nvPr/>
        </p:nvSpPr>
        <p:spPr>
          <a:xfrm>
            <a:off x="457200" y="2110154"/>
            <a:ext cx="1969477" cy="923330"/>
          </a:xfrm>
          <a:prstGeom prst="rect">
            <a:avLst/>
          </a:prstGeom>
          <a:noFill/>
        </p:spPr>
        <p:txBody>
          <a:bodyPr wrap="square" rtlCol="0">
            <a:spAutoFit/>
          </a:bodyPr>
          <a:lstStyle/>
          <a:p>
            <a:r>
              <a:rPr lang="en-US" dirty="0"/>
              <a:t>Most recent results for groups or experiments</a:t>
            </a:r>
          </a:p>
        </p:txBody>
      </p:sp>
    </p:spTree>
    <p:extLst>
      <p:ext uri="{BB962C8B-B14F-4D97-AF65-F5344CB8AC3E}">
        <p14:creationId xmlns:p14="http://schemas.microsoft.com/office/powerpoint/2010/main" val="14061196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FF0A1-773D-C8F0-A221-50A80FFFE5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B25D71-F823-434F-C5EC-D64BBED89B15}"/>
              </a:ext>
            </a:extLst>
          </p:cNvPr>
          <p:cNvSpPr>
            <a:spLocks noGrp="1"/>
          </p:cNvSpPr>
          <p:nvPr>
            <p:ph type="title"/>
          </p:nvPr>
        </p:nvSpPr>
        <p:spPr>
          <a:xfrm>
            <a:off x="1927086" y="2161835"/>
            <a:ext cx="8397128" cy="1325563"/>
          </a:xfrm>
        </p:spPr>
        <p:txBody>
          <a:bodyPr>
            <a:normAutofit/>
          </a:bodyPr>
          <a:lstStyle/>
          <a:p>
            <a:r>
              <a:rPr lang="en-US" dirty="0"/>
              <a:t>Neutron Storage (Magnetic Bottles)</a:t>
            </a:r>
          </a:p>
        </p:txBody>
      </p:sp>
      <p:sp>
        <p:nvSpPr>
          <p:cNvPr id="4" name="TextBox 3">
            <a:extLst>
              <a:ext uri="{FF2B5EF4-FFF2-40B4-BE49-F238E27FC236}">
                <a16:creationId xmlns:a16="http://schemas.microsoft.com/office/drawing/2014/main" id="{306872B7-4EB7-2833-63B0-B3D892EB824A}"/>
              </a:ext>
            </a:extLst>
          </p:cNvPr>
          <p:cNvSpPr txBox="1"/>
          <p:nvPr/>
        </p:nvSpPr>
        <p:spPr>
          <a:xfrm>
            <a:off x="2962414" y="5150855"/>
            <a:ext cx="5468292" cy="369332"/>
          </a:xfrm>
          <a:prstGeom prst="rect">
            <a:avLst/>
          </a:prstGeom>
          <a:noFill/>
        </p:spPr>
        <p:txBody>
          <a:bodyPr wrap="none" rtlCol="0">
            <a:spAutoFit/>
          </a:bodyPr>
          <a:lstStyle/>
          <a:p>
            <a:r>
              <a:rPr lang="en-US" dirty="0"/>
              <a:t>Special thanks to D. Salvat, C.-Y Liu, D. Ries and for slides</a:t>
            </a:r>
          </a:p>
        </p:txBody>
      </p:sp>
      <p:sp>
        <p:nvSpPr>
          <p:cNvPr id="3" name="TextBox 2">
            <a:extLst>
              <a:ext uri="{FF2B5EF4-FFF2-40B4-BE49-F238E27FC236}">
                <a16:creationId xmlns:a16="http://schemas.microsoft.com/office/drawing/2014/main" id="{D259AAB6-1F6A-E228-7601-18CE527FC3A1}"/>
              </a:ext>
            </a:extLst>
          </p:cNvPr>
          <p:cNvSpPr txBox="1"/>
          <p:nvPr/>
        </p:nvSpPr>
        <p:spPr>
          <a:xfrm>
            <a:off x="3501957" y="2966936"/>
            <a:ext cx="237566" cy="369332"/>
          </a:xfrm>
          <a:prstGeom prst="rect">
            <a:avLst/>
          </a:prstGeom>
          <a:noFill/>
        </p:spPr>
        <p:txBody>
          <a:bodyPr wrap="none" rtlCol="0">
            <a:spAutoFit/>
          </a:bodyPr>
          <a:lstStyle/>
          <a:p>
            <a:r>
              <a:rPr lang="en-US" dirty="0"/>
              <a:t> </a:t>
            </a:r>
          </a:p>
        </p:txBody>
      </p:sp>
      <p:sp>
        <p:nvSpPr>
          <p:cNvPr id="5" name="TextBox 4">
            <a:extLst>
              <a:ext uri="{FF2B5EF4-FFF2-40B4-BE49-F238E27FC236}">
                <a16:creationId xmlns:a16="http://schemas.microsoft.com/office/drawing/2014/main" id="{CE715ACD-0061-B119-A441-1119B8E88F2D}"/>
              </a:ext>
            </a:extLst>
          </p:cNvPr>
          <p:cNvSpPr txBox="1"/>
          <p:nvPr/>
        </p:nvSpPr>
        <p:spPr>
          <a:xfrm>
            <a:off x="3211034" y="3391786"/>
            <a:ext cx="5560828" cy="646331"/>
          </a:xfrm>
          <a:prstGeom prst="rect">
            <a:avLst/>
          </a:prstGeom>
          <a:noFill/>
        </p:spPr>
        <p:txBody>
          <a:bodyPr wrap="square" rtlCol="0">
            <a:spAutoFit/>
          </a:bodyPr>
          <a:lstStyle/>
          <a:p>
            <a:r>
              <a:rPr lang="en-US" dirty="0"/>
              <a:t>UCN do not make contact with material walls, avoiding primary loss mechanism of material traps</a:t>
            </a:r>
          </a:p>
        </p:txBody>
      </p:sp>
    </p:spTree>
    <p:extLst>
      <p:ext uri="{BB962C8B-B14F-4D97-AF65-F5344CB8AC3E}">
        <p14:creationId xmlns:p14="http://schemas.microsoft.com/office/powerpoint/2010/main" val="14226003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C8318-9105-52C7-1DE5-A75D6EF7619A}"/>
            </a:ext>
          </a:extLst>
        </p:cNvPr>
        <p:cNvGrpSpPr/>
        <p:nvPr/>
      </p:nvGrpSpPr>
      <p:grpSpPr>
        <a:xfrm>
          <a:off x="0" y="0"/>
          <a:ext cx="0" cy="0"/>
          <a:chOff x="0" y="0"/>
          <a:chExt cx="0" cy="0"/>
        </a:xfrm>
      </p:grpSpPr>
      <p:pic>
        <p:nvPicPr>
          <p:cNvPr id="4" name="Picture 3" descr="A graph of a graph showing the number of beams&#10;&#10;Description automatically generated with medium confidence">
            <a:extLst>
              <a:ext uri="{FF2B5EF4-FFF2-40B4-BE49-F238E27FC236}">
                <a16:creationId xmlns:a16="http://schemas.microsoft.com/office/drawing/2014/main" id="{BF2CF507-D29F-D86B-34F9-1C076D39F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970" y="470476"/>
            <a:ext cx="7372349" cy="6050890"/>
          </a:xfrm>
          <a:prstGeom prst="rect">
            <a:avLst/>
          </a:prstGeom>
        </p:spPr>
      </p:pic>
      <p:sp>
        <p:nvSpPr>
          <p:cNvPr id="7" name="TextBox 6">
            <a:extLst>
              <a:ext uri="{FF2B5EF4-FFF2-40B4-BE49-F238E27FC236}">
                <a16:creationId xmlns:a16="http://schemas.microsoft.com/office/drawing/2014/main" id="{2135AAB7-B2F7-2E49-7807-22E5C0686563}"/>
              </a:ext>
            </a:extLst>
          </p:cNvPr>
          <p:cNvSpPr txBox="1"/>
          <p:nvPr/>
        </p:nvSpPr>
        <p:spPr>
          <a:xfrm>
            <a:off x="457200" y="2110154"/>
            <a:ext cx="1969477" cy="923330"/>
          </a:xfrm>
          <a:prstGeom prst="rect">
            <a:avLst/>
          </a:prstGeom>
          <a:noFill/>
        </p:spPr>
        <p:txBody>
          <a:bodyPr wrap="square" rtlCol="0">
            <a:spAutoFit/>
          </a:bodyPr>
          <a:lstStyle/>
          <a:p>
            <a:r>
              <a:rPr lang="en-US" dirty="0"/>
              <a:t>Most recent results for groups or experiments</a:t>
            </a:r>
          </a:p>
        </p:txBody>
      </p:sp>
      <p:sp>
        <p:nvSpPr>
          <p:cNvPr id="8" name="Oval 7">
            <a:extLst>
              <a:ext uri="{FF2B5EF4-FFF2-40B4-BE49-F238E27FC236}">
                <a16:creationId xmlns:a16="http://schemas.microsoft.com/office/drawing/2014/main" id="{5895D778-0B82-A2F0-96B1-74E8A3EB6325}"/>
              </a:ext>
            </a:extLst>
          </p:cNvPr>
          <p:cNvSpPr/>
          <p:nvPr/>
        </p:nvSpPr>
        <p:spPr>
          <a:xfrm>
            <a:off x="7631723" y="4454770"/>
            <a:ext cx="1242646" cy="1160584"/>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E1C7E72-F40E-B1DD-A746-CF4A9E82A2D1}"/>
              </a:ext>
            </a:extLst>
          </p:cNvPr>
          <p:cNvSpPr/>
          <p:nvPr/>
        </p:nvSpPr>
        <p:spPr>
          <a:xfrm>
            <a:off x="8991600" y="4876799"/>
            <a:ext cx="586154" cy="550985"/>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8F9626-5775-68E1-92D4-CA7B4CEED4FD}"/>
              </a:ext>
            </a:extLst>
          </p:cNvPr>
          <p:cNvSpPr txBox="1"/>
          <p:nvPr/>
        </p:nvSpPr>
        <p:spPr>
          <a:xfrm>
            <a:off x="9395080" y="3164412"/>
            <a:ext cx="2796920" cy="369332"/>
          </a:xfrm>
          <a:prstGeom prst="rect">
            <a:avLst/>
          </a:prstGeom>
          <a:noFill/>
        </p:spPr>
        <p:txBody>
          <a:bodyPr wrap="none" rtlCol="0">
            <a:spAutoFit/>
          </a:bodyPr>
          <a:lstStyle/>
          <a:p>
            <a:r>
              <a:rPr lang="en-US" b="1" dirty="0">
                <a:solidFill>
                  <a:srgbClr val="00B050"/>
                </a:solidFill>
              </a:rPr>
              <a:t>Magnetically Trapped UCN</a:t>
            </a:r>
            <a:r>
              <a:rPr lang="en-US" dirty="0"/>
              <a:t>!</a:t>
            </a:r>
          </a:p>
        </p:txBody>
      </p:sp>
      <p:sp>
        <p:nvSpPr>
          <p:cNvPr id="2" name="TextBox 1">
            <a:extLst>
              <a:ext uri="{FF2B5EF4-FFF2-40B4-BE49-F238E27FC236}">
                <a16:creationId xmlns:a16="http://schemas.microsoft.com/office/drawing/2014/main" id="{5D2A363A-5465-A3A0-1986-EED63A00CD59}"/>
              </a:ext>
            </a:extLst>
          </p:cNvPr>
          <p:cNvSpPr txBox="1"/>
          <p:nvPr/>
        </p:nvSpPr>
        <p:spPr>
          <a:xfrm>
            <a:off x="9712751" y="3535600"/>
            <a:ext cx="2479249" cy="923330"/>
          </a:xfrm>
          <a:prstGeom prst="rect">
            <a:avLst/>
          </a:prstGeom>
          <a:noFill/>
        </p:spPr>
        <p:txBody>
          <a:bodyPr wrap="square" rtlCol="0">
            <a:spAutoFit/>
          </a:bodyPr>
          <a:lstStyle/>
          <a:p>
            <a:r>
              <a:rPr lang="en-US" dirty="0"/>
              <a:t>UCN</a:t>
            </a:r>
            <a:r>
              <a:rPr lang="el-GR" dirty="0"/>
              <a:t>τ</a:t>
            </a:r>
            <a:r>
              <a:rPr lang="en-US" dirty="0"/>
              <a:t> and </a:t>
            </a:r>
            <a:r>
              <a:rPr lang="en-US" dirty="0" err="1"/>
              <a:t>Ezhov</a:t>
            </a:r>
            <a:r>
              <a:rPr lang="en-US" dirty="0"/>
              <a:t> published first high precision results in 2018</a:t>
            </a:r>
          </a:p>
        </p:txBody>
      </p:sp>
      <p:sp>
        <p:nvSpPr>
          <p:cNvPr id="11" name="TextBox 10">
            <a:extLst>
              <a:ext uri="{FF2B5EF4-FFF2-40B4-BE49-F238E27FC236}">
                <a16:creationId xmlns:a16="http://schemas.microsoft.com/office/drawing/2014/main" id="{B94B7AF2-007E-C059-2DAD-CDA14E8A6B01}"/>
              </a:ext>
            </a:extLst>
          </p:cNvPr>
          <p:cNvSpPr txBox="1"/>
          <p:nvPr/>
        </p:nvSpPr>
        <p:spPr>
          <a:xfrm>
            <a:off x="9771322" y="4699591"/>
            <a:ext cx="2286000" cy="646331"/>
          </a:xfrm>
          <a:prstGeom prst="rect">
            <a:avLst/>
          </a:prstGeom>
          <a:noFill/>
        </p:spPr>
        <p:txBody>
          <a:bodyPr wrap="square" rtlCol="0">
            <a:spAutoFit/>
          </a:bodyPr>
          <a:lstStyle/>
          <a:p>
            <a:r>
              <a:rPr lang="en-US" dirty="0"/>
              <a:t>(UCN</a:t>
            </a:r>
            <a:r>
              <a:rPr lang="el-GR" dirty="0"/>
              <a:t>τ</a:t>
            </a:r>
            <a:r>
              <a:rPr lang="en-US" dirty="0"/>
              <a:t> published two updates since then)</a:t>
            </a:r>
          </a:p>
        </p:txBody>
      </p:sp>
    </p:spTree>
    <p:extLst>
      <p:ext uri="{BB962C8B-B14F-4D97-AF65-F5344CB8AC3E}">
        <p14:creationId xmlns:p14="http://schemas.microsoft.com/office/powerpoint/2010/main" val="15521458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2" name="TextShape 1"/>
          <p:cNvSpPr txBox="1"/>
          <p:nvPr/>
        </p:nvSpPr>
        <p:spPr>
          <a:xfrm>
            <a:off x="90080" y="0"/>
            <a:ext cx="8229240" cy="715680"/>
          </a:xfrm>
          <a:prstGeom prst="rect">
            <a:avLst/>
          </a:prstGeom>
          <a:noFill/>
          <a:ln>
            <a:noFill/>
          </a:ln>
        </p:spPr>
        <p:txBody>
          <a:bodyPr anchor="ctr"/>
          <a:lstStyle/>
          <a:p>
            <a:pPr algn="ctr">
              <a:lnSpc>
                <a:spcPct val="100000"/>
              </a:lnSpc>
            </a:pPr>
            <a:r>
              <a:rPr lang="en-US" sz="3200" spc="-1" dirty="0">
                <a:solidFill>
                  <a:srgbClr val="000000"/>
                </a:solidFill>
                <a:uFill>
                  <a:solidFill>
                    <a:srgbClr val="FFFFFF"/>
                  </a:solidFill>
                </a:uFill>
                <a:latin typeface="Calibri"/>
              </a:rPr>
              <a:t>Magnetic Bottles: Many in Progress</a:t>
            </a:r>
            <a:endParaRPr lang="en-US" spc="-1" dirty="0">
              <a:solidFill>
                <a:srgbClr val="000000"/>
              </a:solidFill>
              <a:uFill>
                <a:solidFill>
                  <a:srgbClr val="FFFFFF"/>
                </a:solidFill>
              </a:uFill>
              <a:latin typeface="Calibri"/>
            </a:endParaRPr>
          </a:p>
        </p:txBody>
      </p:sp>
      <p:sp>
        <p:nvSpPr>
          <p:cNvPr id="1853" name="CustomShape 2"/>
          <p:cNvSpPr/>
          <p:nvPr/>
        </p:nvSpPr>
        <p:spPr>
          <a:xfrm>
            <a:off x="135519" y="5247671"/>
            <a:ext cx="3435584" cy="5770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1" spc="-1" dirty="0">
                <a:solidFill>
                  <a:srgbClr val="000000"/>
                </a:solidFill>
                <a:uFill>
                  <a:solidFill>
                    <a:srgbClr val="FFFFFF"/>
                  </a:solidFill>
                </a:uFill>
                <a:latin typeface="Calibri"/>
              </a:rPr>
              <a:t>V. </a:t>
            </a:r>
            <a:r>
              <a:rPr lang="en-US" sz="1600" b="1" spc="-1" dirty="0" err="1">
                <a:solidFill>
                  <a:srgbClr val="000000"/>
                </a:solidFill>
                <a:uFill>
                  <a:solidFill>
                    <a:srgbClr val="FFFFFF"/>
                  </a:solidFill>
                </a:uFill>
                <a:latin typeface="Calibri"/>
              </a:rPr>
              <a:t>Ezhov</a:t>
            </a:r>
            <a:r>
              <a:rPr lang="en-US" sz="1600" b="1" spc="-1" dirty="0">
                <a:solidFill>
                  <a:srgbClr val="000000"/>
                </a:solidFill>
                <a:uFill>
                  <a:solidFill>
                    <a:srgbClr val="FFFFFF"/>
                  </a:solidFill>
                </a:uFill>
                <a:latin typeface="Calibri"/>
              </a:rPr>
              <a:t> </a:t>
            </a:r>
            <a:r>
              <a:rPr lang="en-US" sz="1600" b="1" i="1" spc="-1" dirty="0">
                <a:solidFill>
                  <a:srgbClr val="000000"/>
                </a:solidFill>
                <a:uFill>
                  <a:solidFill>
                    <a:srgbClr val="FFFFFF"/>
                  </a:solidFill>
                </a:uFill>
                <a:latin typeface="Calibri"/>
              </a:rPr>
              <a:t>et al.</a:t>
            </a:r>
            <a:r>
              <a:rPr lang="en-US" sz="1600" b="1" spc="-1" dirty="0">
                <a:solidFill>
                  <a:srgbClr val="000000"/>
                </a:solidFill>
                <a:uFill>
                  <a:solidFill>
                    <a:srgbClr val="FFFFFF"/>
                  </a:solidFill>
                </a:uFill>
                <a:latin typeface="Calibri"/>
              </a:rPr>
              <a:t>, NIMA, 611, 167 (2009)</a:t>
            </a:r>
            <a:endParaRPr lang="en-US" spc="-1" dirty="0">
              <a:solidFill>
                <a:srgbClr val="000000"/>
              </a:solidFill>
              <a:uFill>
                <a:solidFill>
                  <a:srgbClr val="FFFFFF"/>
                </a:solidFill>
              </a:uFill>
              <a:latin typeface="Arial"/>
            </a:endParaRPr>
          </a:p>
        </p:txBody>
      </p:sp>
      <p:pic>
        <p:nvPicPr>
          <p:cNvPr id="1855" name="Picture 3"/>
          <p:cNvPicPr/>
          <p:nvPr/>
        </p:nvPicPr>
        <p:blipFill>
          <a:blip r:embed="rId3"/>
          <a:stretch/>
        </p:blipFill>
        <p:spPr>
          <a:xfrm>
            <a:off x="509811" y="1396314"/>
            <a:ext cx="2418740" cy="3742832"/>
          </a:xfrm>
          <a:prstGeom prst="rect">
            <a:avLst/>
          </a:prstGeom>
          <a:ln>
            <a:noFill/>
          </a:ln>
        </p:spPr>
      </p:pic>
      <p:sp>
        <p:nvSpPr>
          <p:cNvPr id="1856" name="CustomShape 4"/>
          <p:cNvSpPr/>
          <p:nvPr/>
        </p:nvSpPr>
        <p:spPr>
          <a:xfrm>
            <a:off x="852211" y="5601376"/>
            <a:ext cx="2657160" cy="675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pc="-1" dirty="0">
                <a:solidFill>
                  <a:srgbClr val="000000"/>
                </a:solidFill>
                <a:uFill>
                  <a:solidFill>
                    <a:srgbClr val="FFFFFF"/>
                  </a:solidFill>
                </a:uFill>
                <a:latin typeface="Symbol"/>
              </a:rPr>
              <a:t></a:t>
            </a:r>
            <a:r>
              <a:rPr lang="en-US" spc="-1" baseline="-25000" dirty="0">
                <a:solidFill>
                  <a:srgbClr val="000000"/>
                </a:solidFill>
                <a:uFill>
                  <a:solidFill>
                    <a:srgbClr val="FFFFFF"/>
                  </a:solidFill>
                </a:uFill>
                <a:latin typeface="Calibri"/>
              </a:rPr>
              <a:t>n</a:t>
            </a:r>
            <a:r>
              <a:rPr lang="en-US" spc="-1" dirty="0">
                <a:solidFill>
                  <a:srgbClr val="000000"/>
                </a:solidFill>
                <a:uFill>
                  <a:solidFill>
                    <a:srgbClr val="FFFFFF"/>
                  </a:solidFill>
                </a:uFill>
                <a:latin typeface="Calibri"/>
              </a:rPr>
              <a:t> = 878.3 </a:t>
            </a:r>
            <a:r>
              <a:rPr lang="en-US" spc="-1" dirty="0">
                <a:solidFill>
                  <a:srgbClr val="000000"/>
                </a:solidFill>
                <a:uFill>
                  <a:solidFill>
                    <a:srgbClr val="FFFFFF"/>
                  </a:solidFill>
                </a:uFill>
                <a:latin typeface="Symbol"/>
              </a:rPr>
              <a:t></a:t>
            </a:r>
            <a:r>
              <a:rPr lang="en-US" spc="-1" dirty="0">
                <a:solidFill>
                  <a:srgbClr val="000000"/>
                </a:solidFill>
                <a:uFill>
                  <a:solidFill>
                    <a:srgbClr val="FFFFFF"/>
                  </a:solidFill>
                </a:uFill>
                <a:latin typeface="Calibri"/>
              </a:rPr>
              <a:t> 1.9 s  </a:t>
            </a:r>
          </a:p>
          <a:p>
            <a:pPr>
              <a:lnSpc>
                <a:spcPct val="100000"/>
              </a:lnSpc>
            </a:pPr>
            <a:endParaRPr lang="en-US" spc="-1" dirty="0">
              <a:solidFill>
                <a:srgbClr val="000000"/>
              </a:solidFill>
              <a:uFill>
                <a:solidFill>
                  <a:srgbClr val="FFFFFF"/>
                </a:solidFill>
              </a:uFill>
              <a:latin typeface="Arial"/>
            </a:endParaRPr>
          </a:p>
        </p:txBody>
      </p:sp>
      <p:sp>
        <p:nvSpPr>
          <p:cNvPr id="1857" name="CustomShape 5"/>
          <p:cNvSpPr/>
          <p:nvPr/>
        </p:nvSpPr>
        <p:spPr>
          <a:xfrm>
            <a:off x="9712410" y="2038865"/>
            <a:ext cx="2613818" cy="92940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gn="ctr"/>
            <a:r>
              <a:rPr lang="en-US" b="1" i="1" spc="-1" dirty="0">
                <a:solidFill>
                  <a:srgbClr val="000000"/>
                </a:solidFill>
                <a:uFill>
                  <a:solidFill>
                    <a:srgbClr val="FFFFFF"/>
                  </a:solidFill>
                </a:uFill>
                <a:latin typeface="Symbol"/>
              </a:rPr>
              <a:t></a:t>
            </a:r>
            <a:r>
              <a:rPr lang="en-US" b="1" spc="-1" baseline="-25000" dirty="0">
                <a:solidFill>
                  <a:srgbClr val="000000"/>
                </a:solidFill>
                <a:uFill>
                  <a:solidFill>
                    <a:srgbClr val="FFFFFF"/>
                  </a:solidFill>
                </a:uFill>
                <a:latin typeface="Calibri"/>
              </a:rPr>
              <a:t>UCN</a:t>
            </a:r>
            <a:r>
              <a:rPr lang="en-US" b="1" spc="-1" dirty="0">
                <a:solidFill>
                  <a:srgbClr val="000000"/>
                </a:solidFill>
                <a:uFill>
                  <a:solidFill>
                    <a:srgbClr val="FFFFFF"/>
                  </a:solidFill>
                </a:uFill>
                <a:latin typeface="Calibri"/>
              </a:rPr>
              <a:t> = 10</a:t>
            </a:r>
            <a:r>
              <a:rPr lang="en-US" b="1" spc="-1" baseline="30000" dirty="0">
                <a:solidFill>
                  <a:srgbClr val="000000"/>
                </a:solidFill>
                <a:uFill>
                  <a:solidFill>
                    <a:srgbClr val="FFFFFF"/>
                  </a:solidFill>
                </a:uFill>
                <a:latin typeface="Calibri"/>
              </a:rPr>
              <a:t>3</a:t>
            </a:r>
            <a:r>
              <a:rPr lang="en-US" b="1" spc="-1" dirty="0">
                <a:solidFill>
                  <a:srgbClr val="000000"/>
                </a:solidFill>
                <a:uFill>
                  <a:solidFill>
                    <a:srgbClr val="FFFFFF"/>
                  </a:solidFill>
                </a:uFill>
                <a:latin typeface="Calibri"/>
              </a:rPr>
              <a:t> </a:t>
            </a:r>
            <a:r>
              <a:rPr lang="en-US" b="1" spc="-1" dirty="0">
                <a:solidFill>
                  <a:srgbClr val="000000"/>
                </a:solidFill>
                <a:uFill>
                  <a:solidFill>
                    <a:srgbClr val="FFFFFF"/>
                  </a:solidFill>
                </a:uFill>
                <a:latin typeface="Arial"/>
              </a:rPr>
              <a:t>–</a:t>
            </a:r>
            <a:r>
              <a:rPr lang="en-US" b="1" spc="-1" dirty="0">
                <a:solidFill>
                  <a:srgbClr val="000000"/>
                </a:solidFill>
                <a:uFill>
                  <a:solidFill>
                    <a:srgbClr val="FFFFFF"/>
                  </a:solidFill>
                </a:uFill>
                <a:latin typeface="Calibri"/>
              </a:rPr>
              <a:t> 10</a:t>
            </a:r>
            <a:r>
              <a:rPr lang="en-US" b="1" spc="-1" baseline="30000" dirty="0">
                <a:solidFill>
                  <a:srgbClr val="000000"/>
                </a:solidFill>
                <a:uFill>
                  <a:solidFill>
                    <a:srgbClr val="FFFFFF"/>
                  </a:solidFill>
                </a:uFill>
                <a:latin typeface="Calibri"/>
              </a:rPr>
              <a:t>4</a:t>
            </a:r>
            <a:r>
              <a:rPr lang="en-US" b="1" spc="-1" dirty="0">
                <a:solidFill>
                  <a:srgbClr val="000000"/>
                </a:solidFill>
                <a:uFill>
                  <a:solidFill>
                    <a:srgbClr val="FFFFFF"/>
                  </a:solidFill>
                </a:uFill>
                <a:latin typeface="Calibri"/>
              </a:rPr>
              <a:t> cm</a:t>
            </a:r>
            <a:r>
              <a:rPr lang="en-US" b="1" spc="-1" baseline="30000" dirty="0">
                <a:solidFill>
                  <a:srgbClr val="000000"/>
                </a:solidFill>
                <a:uFill>
                  <a:solidFill>
                    <a:srgbClr val="FFFFFF"/>
                  </a:solidFill>
                </a:uFill>
                <a:latin typeface="Calibri"/>
              </a:rPr>
              <a:t>-3</a:t>
            </a:r>
            <a:r>
              <a:rPr lang="en-US" b="1" spc="-1" dirty="0">
                <a:solidFill>
                  <a:srgbClr val="000000"/>
                </a:solidFill>
                <a:uFill>
                  <a:solidFill>
                    <a:srgbClr val="FFFFFF"/>
                  </a:solidFill>
                </a:uFill>
                <a:latin typeface="Calibri"/>
              </a:rPr>
              <a:t>  </a:t>
            </a:r>
            <a:r>
              <a:rPr lang="en-US" sz="1600" b="1" spc="-1" dirty="0">
                <a:solidFill>
                  <a:srgbClr val="000000"/>
                </a:solidFill>
                <a:uFill>
                  <a:solidFill>
                    <a:srgbClr val="FFFFFF"/>
                  </a:solidFill>
                </a:uFill>
                <a:latin typeface="Calibri"/>
              </a:rPr>
              <a:t>(FRM II)</a:t>
            </a:r>
            <a:endParaRPr lang="en-US" spc="-1" dirty="0">
              <a:solidFill>
                <a:srgbClr val="000000"/>
              </a:solidFill>
              <a:uFill>
                <a:solidFill>
                  <a:srgbClr val="FFFFFF"/>
                </a:solidFill>
              </a:uFill>
              <a:latin typeface="Arial"/>
            </a:endParaRPr>
          </a:p>
          <a:p>
            <a:pPr marL="343080" indent="-342720" algn="ctr"/>
            <a:r>
              <a:rPr lang="en-US" sz="1600" b="1" spc="-1" dirty="0">
                <a:solidFill>
                  <a:srgbClr val="000000"/>
                </a:solidFill>
                <a:uFill>
                  <a:solidFill>
                    <a:srgbClr val="FFFFFF"/>
                  </a:solidFill>
                </a:uFill>
                <a:latin typeface="Calibri"/>
              </a:rPr>
              <a:t>Stat  </a:t>
            </a:r>
            <a:r>
              <a:rPr lang="en-US" sz="1600" b="1" i="1" spc="-1" dirty="0">
                <a:solidFill>
                  <a:srgbClr val="FF0000"/>
                </a:solidFill>
                <a:uFill>
                  <a:solidFill>
                    <a:srgbClr val="FFFFFF"/>
                  </a:solidFill>
                </a:uFill>
                <a:latin typeface="Symbol"/>
              </a:rPr>
              <a:t></a:t>
            </a:r>
            <a:r>
              <a:rPr lang="en-US" sz="1600" b="1" spc="-1" baseline="-25000" dirty="0">
                <a:solidFill>
                  <a:srgbClr val="FF0000"/>
                </a:solidFill>
                <a:uFill>
                  <a:solidFill>
                    <a:srgbClr val="FFFFFF"/>
                  </a:solidFill>
                </a:uFill>
                <a:latin typeface="Calibri"/>
              </a:rPr>
              <a:t>n</a:t>
            </a:r>
            <a:r>
              <a:rPr lang="en-US" sz="1600" b="1" spc="-1" dirty="0">
                <a:solidFill>
                  <a:srgbClr val="000000"/>
                </a:solidFill>
                <a:uFill>
                  <a:solidFill>
                    <a:srgbClr val="FFFFFF"/>
                  </a:solidFill>
                </a:uFill>
                <a:latin typeface="Calibri"/>
              </a:rPr>
              <a:t> </a:t>
            </a:r>
            <a:r>
              <a:rPr lang="en-US" sz="1600" b="1" spc="-1" dirty="0">
                <a:solidFill>
                  <a:srgbClr val="FF0000"/>
                </a:solidFill>
                <a:uFill>
                  <a:solidFill>
                    <a:srgbClr val="FFFFFF"/>
                  </a:solidFill>
                </a:uFill>
                <a:latin typeface="Calibri"/>
              </a:rPr>
              <a:t>~ 0.1 s  in 2-4 days</a:t>
            </a:r>
            <a:endParaRPr lang="en-US" spc="-1" dirty="0">
              <a:solidFill>
                <a:srgbClr val="000000"/>
              </a:solidFill>
              <a:uFill>
                <a:solidFill>
                  <a:srgbClr val="FFFFFF"/>
                </a:solidFill>
              </a:uFill>
              <a:latin typeface="Arial"/>
            </a:endParaRPr>
          </a:p>
        </p:txBody>
      </p:sp>
      <p:pic>
        <p:nvPicPr>
          <p:cNvPr id="1858" name="Picture 2"/>
          <p:cNvPicPr/>
          <p:nvPr/>
        </p:nvPicPr>
        <p:blipFill>
          <a:blip r:embed="rId4"/>
          <a:stretch/>
        </p:blipFill>
        <p:spPr>
          <a:xfrm>
            <a:off x="3654113" y="1096621"/>
            <a:ext cx="2589480" cy="4657680"/>
          </a:xfrm>
          <a:prstGeom prst="rect">
            <a:avLst/>
          </a:prstGeom>
          <a:ln>
            <a:noFill/>
          </a:ln>
        </p:spPr>
      </p:pic>
      <p:pic>
        <p:nvPicPr>
          <p:cNvPr id="1859" name="Picture 3"/>
          <p:cNvPicPr/>
          <p:nvPr/>
        </p:nvPicPr>
        <p:blipFill rotWithShape="1">
          <a:blip r:embed="rId5"/>
          <a:srcRect t="6239" b="-537"/>
          <a:stretch/>
        </p:blipFill>
        <p:spPr>
          <a:xfrm>
            <a:off x="7795006" y="0"/>
            <a:ext cx="2226325" cy="4884420"/>
          </a:xfrm>
          <a:prstGeom prst="rect">
            <a:avLst/>
          </a:prstGeom>
          <a:ln>
            <a:noFill/>
          </a:ln>
        </p:spPr>
      </p:pic>
      <p:sp>
        <p:nvSpPr>
          <p:cNvPr id="1860" name="CustomShape 6"/>
          <p:cNvSpPr/>
          <p:nvPr/>
        </p:nvSpPr>
        <p:spPr>
          <a:xfrm>
            <a:off x="6717234" y="1066416"/>
            <a:ext cx="11930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pc="-1" dirty="0" err="1">
                <a:solidFill>
                  <a:srgbClr val="0000FF"/>
                </a:solidFill>
                <a:uFill>
                  <a:solidFill>
                    <a:srgbClr val="FFFFFF"/>
                  </a:solidFill>
                </a:uFill>
                <a:latin typeface="Calibri"/>
              </a:rPr>
              <a:t>PENeLOPE</a:t>
            </a:r>
            <a:r>
              <a:rPr lang="en-US" spc="-1" dirty="0">
                <a:solidFill>
                  <a:srgbClr val="0000FF"/>
                </a:solidFill>
                <a:uFill>
                  <a:solidFill>
                    <a:srgbClr val="FFFFFF"/>
                  </a:solidFill>
                </a:uFill>
                <a:latin typeface="Calibri"/>
              </a:rPr>
              <a:t> </a:t>
            </a:r>
            <a:endParaRPr lang="en-US" spc="-1" dirty="0">
              <a:solidFill>
                <a:srgbClr val="000000"/>
              </a:solidFill>
              <a:uFill>
                <a:solidFill>
                  <a:srgbClr val="FFFFFF"/>
                </a:solidFill>
              </a:uFill>
              <a:latin typeface="Arial"/>
            </a:endParaRPr>
          </a:p>
        </p:txBody>
      </p:sp>
      <p:sp>
        <p:nvSpPr>
          <p:cNvPr id="1861" name="CustomShape 7"/>
          <p:cNvSpPr/>
          <p:nvPr/>
        </p:nvSpPr>
        <p:spPr>
          <a:xfrm>
            <a:off x="4669612" y="685848"/>
            <a:ext cx="702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pc="-1" dirty="0">
                <a:solidFill>
                  <a:srgbClr val="0000FF"/>
                </a:solidFill>
                <a:uFill>
                  <a:solidFill>
                    <a:srgbClr val="FFFFFF"/>
                  </a:solidFill>
                </a:uFill>
                <a:latin typeface="Calibri"/>
              </a:rPr>
              <a:t>HOPE</a:t>
            </a:r>
            <a:endParaRPr lang="en-US" spc="-1" dirty="0">
              <a:solidFill>
                <a:srgbClr val="000000"/>
              </a:solidFill>
              <a:uFill>
                <a:solidFill>
                  <a:srgbClr val="FFFFFF"/>
                </a:solidFill>
              </a:uFill>
              <a:latin typeface="Arial"/>
            </a:endParaRPr>
          </a:p>
        </p:txBody>
      </p:sp>
      <p:sp>
        <p:nvSpPr>
          <p:cNvPr id="1862" name="CustomShape 8"/>
          <p:cNvSpPr/>
          <p:nvPr/>
        </p:nvSpPr>
        <p:spPr>
          <a:xfrm>
            <a:off x="3928694" y="6167034"/>
            <a:ext cx="2089048"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600" b="1" spc="-1" dirty="0">
                <a:solidFill>
                  <a:srgbClr val="000000"/>
                </a:solidFill>
                <a:uFill>
                  <a:solidFill>
                    <a:srgbClr val="FFFFFF"/>
                  </a:solidFill>
                </a:uFill>
                <a:latin typeface="Calibri"/>
              </a:rPr>
              <a:t>Leung, et al, PRC 94, 045502 (2016)</a:t>
            </a:r>
            <a:endParaRPr lang="en-US" sz="1600" b="1" spc="-1" dirty="0">
              <a:solidFill>
                <a:srgbClr val="000000"/>
              </a:solidFill>
              <a:uFill>
                <a:solidFill>
                  <a:srgbClr val="FFFFFF"/>
                </a:solidFill>
              </a:uFill>
              <a:latin typeface="Arial"/>
            </a:endParaRPr>
          </a:p>
          <a:p>
            <a:pPr algn="ctr">
              <a:lnSpc>
                <a:spcPct val="100000"/>
              </a:lnSpc>
            </a:pPr>
            <a:endParaRPr lang="en-US" sz="1600" b="1" spc="-1" dirty="0">
              <a:solidFill>
                <a:srgbClr val="000000"/>
              </a:solidFill>
              <a:uFill>
                <a:solidFill>
                  <a:srgbClr val="FFFFFF"/>
                </a:solidFill>
              </a:uFill>
              <a:latin typeface="Arial"/>
            </a:endParaRPr>
          </a:p>
        </p:txBody>
      </p:sp>
      <p:sp>
        <p:nvSpPr>
          <p:cNvPr id="1863" name="CustomShape 9"/>
          <p:cNvSpPr/>
          <p:nvPr/>
        </p:nvSpPr>
        <p:spPr>
          <a:xfrm>
            <a:off x="4502951" y="5834014"/>
            <a:ext cx="143820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pc="-1">
                <a:solidFill>
                  <a:srgbClr val="000000"/>
                </a:solidFill>
                <a:uFill>
                  <a:solidFill>
                    <a:srgbClr val="FFFFFF"/>
                  </a:solidFill>
                </a:uFill>
                <a:latin typeface="Symbol"/>
              </a:rPr>
              <a:t></a:t>
            </a:r>
            <a:r>
              <a:rPr lang="en-US" spc="-1" baseline="-25000">
                <a:solidFill>
                  <a:srgbClr val="000000"/>
                </a:solidFill>
                <a:uFill>
                  <a:solidFill>
                    <a:srgbClr val="FFFFFF"/>
                  </a:solidFill>
                </a:uFill>
                <a:latin typeface="Calibri"/>
              </a:rPr>
              <a:t>n</a:t>
            </a:r>
            <a:r>
              <a:rPr lang="en-US" spc="-1">
                <a:solidFill>
                  <a:srgbClr val="000000"/>
                </a:solidFill>
                <a:uFill>
                  <a:solidFill>
                    <a:srgbClr val="FFFFFF"/>
                  </a:solidFill>
                </a:uFill>
                <a:latin typeface="Calibri"/>
              </a:rPr>
              <a:t> =(887±39)s</a:t>
            </a:r>
            <a:endParaRPr lang="en-US" spc="-1">
              <a:solidFill>
                <a:srgbClr val="000000"/>
              </a:solidFill>
              <a:uFill>
                <a:solidFill>
                  <a:srgbClr val="FFFFFF"/>
                </a:solidFill>
              </a:uFill>
              <a:latin typeface="Arial"/>
            </a:endParaRPr>
          </a:p>
        </p:txBody>
      </p:sp>
      <p:sp>
        <p:nvSpPr>
          <p:cNvPr id="1864" name="CustomShape 10"/>
          <p:cNvSpPr/>
          <p:nvPr/>
        </p:nvSpPr>
        <p:spPr>
          <a:xfrm>
            <a:off x="4244150" y="2143508"/>
            <a:ext cx="4006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pc="-1" dirty="0">
                <a:solidFill>
                  <a:srgbClr val="FF0000"/>
                </a:solidFill>
                <a:uFill>
                  <a:solidFill>
                    <a:srgbClr val="FFFFFF"/>
                  </a:solidFill>
                </a:uFill>
                <a:latin typeface="Calibri"/>
              </a:rPr>
              <a:t>2 l</a:t>
            </a:r>
            <a:endParaRPr lang="en-US" spc="-1" dirty="0">
              <a:solidFill>
                <a:srgbClr val="000000"/>
              </a:solidFill>
              <a:uFill>
                <a:solidFill>
                  <a:srgbClr val="FFFFFF"/>
                </a:solidFill>
              </a:uFill>
              <a:latin typeface="Arial"/>
            </a:endParaRPr>
          </a:p>
        </p:txBody>
      </p:sp>
      <p:sp>
        <p:nvSpPr>
          <p:cNvPr id="1865" name="CustomShape 11"/>
          <p:cNvSpPr/>
          <p:nvPr/>
        </p:nvSpPr>
        <p:spPr>
          <a:xfrm>
            <a:off x="7146588" y="2397717"/>
            <a:ext cx="632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pc="-1" dirty="0">
                <a:solidFill>
                  <a:srgbClr val="FF0000"/>
                </a:solidFill>
                <a:uFill>
                  <a:solidFill>
                    <a:srgbClr val="FFFFFF"/>
                  </a:solidFill>
                </a:uFill>
                <a:latin typeface="Calibri"/>
              </a:rPr>
              <a:t>700 l</a:t>
            </a:r>
            <a:endParaRPr lang="en-US" spc="-1" dirty="0">
              <a:solidFill>
                <a:srgbClr val="000000"/>
              </a:solidFill>
              <a:uFill>
                <a:solidFill>
                  <a:srgbClr val="FFFFFF"/>
                </a:solidFill>
              </a:uFill>
              <a:latin typeface="Arial"/>
            </a:endParaRPr>
          </a:p>
        </p:txBody>
      </p:sp>
      <p:sp>
        <p:nvSpPr>
          <p:cNvPr id="1866" name="CustomShape 12"/>
          <p:cNvSpPr/>
          <p:nvPr/>
        </p:nvSpPr>
        <p:spPr>
          <a:xfrm>
            <a:off x="2526814" y="1675518"/>
            <a:ext cx="5162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pc="-1">
                <a:solidFill>
                  <a:srgbClr val="FF0000"/>
                </a:solidFill>
                <a:uFill>
                  <a:solidFill>
                    <a:srgbClr val="FFFFFF"/>
                  </a:solidFill>
                </a:uFill>
                <a:latin typeface="Calibri"/>
              </a:rPr>
              <a:t>15 l</a:t>
            </a:r>
            <a:endParaRPr lang="en-US" spc="-1">
              <a:solidFill>
                <a:srgbClr val="000000"/>
              </a:solidFill>
              <a:uFill>
                <a:solidFill>
                  <a:srgbClr val="FFFFFF"/>
                </a:solidFill>
              </a:uFill>
              <a:latin typeface="Arial"/>
            </a:endParaRPr>
          </a:p>
        </p:txBody>
      </p:sp>
      <p:grpSp>
        <p:nvGrpSpPr>
          <p:cNvPr id="229" name="Group 228">
            <a:extLst>
              <a:ext uri="{FF2B5EF4-FFF2-40B4-BE49-F238E27FC236}">
                <a16:creationId xmlns:a16="http://schemas.microsoft.com/office/drawing/2014/main" id="{F8363597-4181-4E50-A3D7-D6067FDC314B}"/>
              </a:ext>
            </a:extLst>
          </p:cNvPr>
          <p:cNvGrpSpPr/>
          <p:nvPr/>
        </p:nvGrpSpPr>
        <p:grpSpPr>
          <a:xfrm>
            <a:off x="6487298" y="5202194"/>
            <a:ext cx="4930268" cy="1479394"/>
            <a:chOff x="195480" y="4995360"/>
            <a:chExt cx="6561360" cy="1801800"/>
          </a:xfrm>
        </p:grpSpPr>
        <p:sp>
          <p:nvSpPr>
            <p:cNvPr id="230" name="CustomShape 25">
              <a:extLst>
                <a:ext uri="{FF2B5EF4-FFF2-40B4-BE49-F238E27FC236}">
                  <a16:creationId xmlns:a16="http://schemas.microsoft.com/office/drawing/2014/main" id="{76D2D949-5388-4DD7-8566-B51EE8A91EED}"/>
                </a:ext>
              </a:extLst>
            </p:cNvPr>
            <p:cNvSpPr/>
            <p:nvPr/>
          </p:nvSpPr>
          <p:spPr>
            <a:xfrm>
              <a:off x="1571040" y="5262480"/>
              <a:ext cx="38520" cy="615600"/>
            </a:xfrm>
            <a:prstGeom prst="rect">
              <a:avLst/>
            </a:prstGeom>
            <a:blipFill>
              <a:blip r:embed="rId6"/>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231" name="CustomShape 26">
              <a:extLst>
                <a:ext uri="{FF2B5EF4-FFF2-40B4-BE49-F238E27FC236}">
                  <a16:creationId xmlns:a16="http://schemas.microsoft.com/office/drawing/2014/main" id="{8CB266BB-CD2A-4D93-A31D-F443725D2DAB}"/>
                </a:ext>
              </a:extLst>
            </p:cNvPr>
            <p:cNvSpPr/>
            <p:nvPr/>
          </p:nvSpPr>
          <p:spPr>
            <a:xfrm>
              <a:off x="1571040" y="6003360"/>
              <a:ext cx="38520" cy="616680"/>
            </a:xfrm>
            <a:prstGeom prst="rect">
              <a:avLst/>
            </a:prstGeom>
            <a:blipFill>
              <a:blip r:embed="rId7"/>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232" name="CustomShape 27">
              <a:extLst>
                <a:ext uri="{FF2B5EF4-FFF2-40B4-BE49-F238E27FC236}">
                  <a16:creationId xmlns:a16="http://schemas.microsoft.com/office/drawing/2014/main" id="{4EDA9645-14FA-4087-A7EF-648A2E69AE97}"/>
                </a:ext>
              </a:extLst>
            </p:cNvPr>
            <p:cNvSpPr/>
            <p:nvPr/>
          </p:nvSpPr>
          <p:spPr>
            <a:xfrm>
              <a:off x="1571040" y="5262480"/>
              <a:ext cx="38520" cy="1357560"/>
            </a:xfrm>
            <a:custGeom>
              <a:avLst/>
              <a:gdLst/>
              <a:ahLst/>
              <a:cxnLst/>
              <a:rect l="l" t="t" r="r" b="b"/>
              <a:pathLst>
                <a:path w="56515" h="2569210">
                  <a:moveTo>
                    <a:pt x="0" y="2568702"/>
                  </a:moveTo>
                  <a:lnTo>
                    <a:pt x="56387" y="2568702"/>
                  </a:lnTo>
                  <a:lnTo>
                    <a:pt x="56387" y="0"/>
                  </a:lnTo>
                  <a:lnTo>
                    <a:pt x="0" y="0"/>
                  </a:lnTo>
                  <a:lnTo>
                    <a:pt x="0" y="2568702"/>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33" name="CustomShape 28">
              <a:extLst>
                <a:ext uri="{FF2B5EF4-FFF2-40B4-BE49-F238E27FC236}">
                  <a16:creationId xmlns:a16="http://schemas.microsoft.com/office/drawing/2014/main" id="{1491DAD0-F259-4162-A8C4-9E1EE83F265F}"/>
                </a:ext>
              </a:extLst>
            </p:cNvPr>
            <p:cNvSpPr/>
            <p:nvPr/>
          </p:nvSpPr>
          <p:spPr>
            <a:xfrm>
              <a:off x="6718320" y="5262480"/>
              <a:ext cx="38520" cy="1357200"/>
            </a:xfrm>
            <a:prstGeom prst="rect">
              <a:avLst/>
            </a:prstGeom>
            <a:blipFill>
              <a:blip r:embed="rId8"/>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234" name="CustomShape 29">
              <a:extLst>
                <a:ext uri="{FF2B5EF4-FFF2-40B4-BE49-F238E27FC236}">
                  <a16:creationId xmlns:a16="http://schemas.microsoft.com/office/drawing/2014/main" id="{EF821804-5FDB-4BD8-A988-1CA2FCBCDDB5}"/>
                </a:ext>
              </a:extLst>
            </p:cNvPr>
            <p:cNvSpPr/>
            <p:nvPr/>
          </p:nvSpPr>
          <p:spPr>
            <a:xfrm>
              <a:off x="6718320" y="5262480"/>
              <a:ext cx="38520" cy="1357560"/>
            </a:xfrm>
            <a:custGeom>
              <a:avLst/>
              <a:gdLst/>
              <a:ahLst/>
              <a:cxnLst/>
              <a:rect l="l" t="t" r="r" b="b"/>
              <a:pathLst>
                <a:path w="56515" h="2569210">
                  <a:moveTo>
                    <a:pt x="0" y="2568702"/>
                  </a:moveTo>
                  <a:lnTo>
                    <a:pt x="56388" y="2568702"/>
                  </a:lnTo>
                  <a:lnTo>
                    <a:pt x="56388" y="0"/>
                  </a:lnTo>
                  <a:lnTo>
                    <a:pt x="0" y="0"/>
                  </a:lnTo>
                  <a:lnTo>
                    <a:pt x="0" y="2568702"/>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35" name="CustomShape 30">
              <a:extLst>
                <a:ext uri="{FF2B5EF4-FFF2-40B4-BE49-F238E27FC236}">
                  <a16:creationId xmlns:a16="http://schemas.microsoft.com/office/drawing/2014/main" id="{76F84AC8-F31B-4BDB-9518-17484E021F79}"/>
                </a:ext>
              </a:extLst>
            </p:cNvPr>
            <p:cNvSpPr/>
            <p:nvPr/>
          </p:nvSpPr>
          <p:spPr>
            <a:xfrm>
              <a:off x="1609560" y="5320080"/>
              <a:ext cx="5108760" cy="1250280"/>
            </a:xfrm>
            <a:custGeom>
              <a:avLst/>
              <a:gdLst/>
              <a:ahLst/>
              <a:cxnLst/>
              <a:rect l="l" t="t" r="r" b="b"/>
              <a:pathLst>
                <a:path w="7442834" h="2366010">
                  <a:moveTo>
                    <a:pt x="0" y="2366010"/>
                  </a:moveTo>
                  <a:lnTo>
                    <a:pt x="7442454" y="2366010"/>
                  </a:lnTo>
                  <a:lnTo>
                    <a:pt x="7442454" y="0"/>
                  </a:lnTo>
                  <a:lnTo>
                    <a:pt x="0" y="0"/>
                  </a:lnTo>
                  <a:lnTo>
                    <a:pt x="0" y="2366010"/>
                  </a:lnTo>
                  <a:close/>
                </a:path>
              </a:pathLst>
            </a:custGeom>
            <a:solidFill>
              <a:srgbClr val="C5DFB4"/>
            </a:solidFill>
            <a:ln>
              <a:solidFill>
                <a:srgbClr val="C00000"/>
              </a:solidFill>
            </a:ln>
          </p:spPr>
          <p:style>
            <a:lnRef idx="0">
              <a:scrgbClr r="0" g="0" b="0"/>
            </a:lnRef>
            <a:fillRef idx="0">
              <a:scrgbClr r="0" g="0" b="0"/>
            </a:fillRef>
            <a:effectRef idx="0">
              <a:scrgbClr r="0" g="0" b="0"/>
            </a:effectRef>
            <a:fontRef idx="minor"/>
          </p:style>
          <p:txBody>
            <a:bodyPr/>
            <a:lstStyle/>
            <a:p>
              <a:endParaRPr lang="en-US"/>
            </a:p>
          </p:txBody>
        </p:sp>
        <p:sp>
          <p:nvSpPr>
            <p:cNvPr id="236" name="CustomShape 31">
              <a:extLst>
                <a:ext uri="{FF2B5EF4-FFF2-40B4-BE49-F238E27FC236}">
                  <a16:creationId xmlns:a16="http://schemas.microsoft.com/office/drawing/2014/main" id="{8CA1916E-E00B-4F68-AF25-CC9D38E65479}"/>
                </a:ext>
              </a:extLst>
            </p:cNvPr>
            <p:cNvSpPr/>
            <p:nvPr/>
          </p:nvSpPr>
          <p:spPr>
            <a:xfrm>
              <a:off x="1609560" y="5320080"/>
              <a:ext cx="5108760" cy="1250280"/>
            </a:xfrm>
            <a:custGeom>
              <a:avLst/>
              <a:gdLst/>
              <a:ahLst/>
              <a:cxnLst/>
              <a:rect l="l" t="t" r="r" b="b"/>
              <a:pathLst>
                <a:path w="7442834" h="2366010">
                  <a:moveTo>
                    <a:pt x="0" y="2366010"/>
                  </a:moveTo>
                  <a:lnTo>
                    <a:pt x="7442454" y="2366010"/>
                  </a:lnTo>
                  <a:lnTo>
                    <a:pt x="7442454" y="0"/>
                  </a:lnTo>
                  <a:lnTo>
                    <a:pt x="0" y="0"/>
                  </a:lnTo>
                  <a:lnTo>
                    <a:pt x="0" y="2366010"/>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37" name="CustomShape 32">
              <a:extLst>
                <a:ext uri="{FF2B5EF4-FFF2-40B4-BE49-F238E27FC236}">
                  <a16:creationId xmlns:a16="http://schemas.microsoft.com/office/drawing/2014/main" id="{AABAA8F3-D92C-4522-BD81-5754FBFBE6F6}"/>
                </a:ext>
              </a:extLst>
            </p:cNvPr>
            <p:cNvSpPr/>
            <p:nvPr/>
          </p:nvSpPr>
          <p:spPr>
            <a:xfrm>
              <a:off x="1383480" y="5762880"/>
              <a:ext cx="186120" cy="115560"/>
            </a:xfrm>
            <a:custGeom>
              <a:avLst/>
              <a:gdLst/>
              <a:ahLst/>
              <a:cxnLst/>
              <a:rect l="l" t="t" r="r" b="b"/>
              <a:pathLst>
                <a:path w="271780" h="219075">
                  <a:moveTo>
                    <a:pt x="0" y="218694"/>
                  </a:moveTo>
                  <a:lnTo>
                    <a:pt x="271272" y="218694"/>
                  </a:lnTo>
                  <a:lnTo>
                    <a:pt x="271272" y="0"/>
                  </a:lnTo>
                  <a:lnTo>
                    <a:pt x="0" y="0"/>
                  </a:lnTo>
                  <a:lnTo>
                    <a:pt x="0" y="218694"/>
                  </a:lnTo>
                  <a:close/>
                </a:path>
              </a:pathLst>
            </a:custGeom>
            <a:solidFill>
              <a:srgbClr val="7E7E7E"/>
            </a:solidFill>
            <a:ln>
              <a:noFill/>
            </a:ln>
          </p:spPr>
          <p:style>
            <a:lnRef idx="0">
              <a:scrgbClr r="0" g="0" b="0"/>
            </a:lnRef>
            <a:fillRef idx="0">
              <a:scrgbClr r="0" g="0" b="0"/>
            </a:fillRef>
            <a:effectRef idx="0">
              <a:scrgbClr r="0" g="0" b="0"/>
            </a:effectRef>
            <a:fontRef idx="minor"/>
          </p:style>
          <p:txBody>
            <a:bodyPr/>
            <a:lstStyle/>
            <a:p>
              <a:endParaRPr lang="en-US"/>
            </a:p>
          </p:txBody>
        </p:sp>
        <p:sp>
          <p:nvSpPr>
            <p:cNvPr id="238" name="CustomShape 33">
              <a:extLst>
                <a:ext uri="{FF2B5EF4-FFF2-40B4-BE49-F238E27FC236}">
                  <a16:creationId xmlns:a16="http://schemas.microsoft.com/office/drawing/2014/main" id="{14C88029-8361-46B8-96EF-FA6C62916B93}"/>
                </a:ext>
              </a:extLst>
            </p:cNvPr>
            <p:cNvSpPr/>
            <p:nvPr/>
          </p:nvSpPr>
          <p:spPr>
            <a:xfrm>
              <a:off x="1383480" y="6003360"/>
              <a:ext cx="186120" cy="116280"/>
            </a:xfrm>
            <a:custGeom>
              <a:avLst/>
              <a:gdLst/>
              <a:ahLst/>
              <a:cxnLst/>
              <a:rect l="l" t="t" r="r" b="b"/>
              <a:pathLst>
                <a:path w="271780" h="220979">
                  <a:moveTo>
                    <a:pt x="0" y="220979"/>
                  </a:moveTo>
                  <a:lnTo>
                    <a:pt x="271272" y="220979"/>
                  </a:lnTo>
                  <a:lnTo>
                    <a:pt x="271272" y="0"/>
                  </a:lnTo>
                  <a:lnTo>
                    <a:pt x="0" y="0"/>
                  </a:lnTo>
                  <a:lnTo>
                    <a:pt x="0" y="220979"/>
                  </a:lnTo>
                  <a:close/>
                </a:path>
              </a:pathLst>
            </a:custGeom>
            <a:solidFill>
              <a:srgbClr val="7E7E7E"/>
            </a:solidFill>
            <a:ln>
              <a:noFill/>
            </a:ln>
          </p:spPr>
          <p:style>
            <a:lnRef idx="0">
              <a:scrgbClr r="0" g="0" b="0"/>
            </a:lnRef>
            <a:fillRef idx="0">
              <a:scrgbClr r="0" g="0" b="0"/>
            </a:fillRef>
            <a:effectRef idx="0">
              <a:scrgbClr r="0" g="0" b="0"/>
            </a:effectRef>
            <a:fontRef idx="minor"/>
          </p:style>
          <p:txBody>
            <a:bodyPr/>
            <a:lstStyle/>
            <a:p>
              <a:endParaRPr lang="en-US"/>
            </a:p>
          </p:txBody>
        </p:sp>
        <p:sp>
          <p:nvSpPr>
            <p:cNvPr id="239" name="CustomShape 34">
              <a:extLst>
                <a:ext uri="{FF2B5EF4-FFF2-40B4-BE49-F238E27FC236}">
                  <a16:creationId xmlns:a16="http://schemas.microsoft.com/office/drawing/2014/main" id="{D1146CE1-2699-4E37-82EF-FB0C5C02FA2B}"/>
                </a:ext>
              </a:extLst>
            </p:cNvPr>
            <p:cNvSpPr/>
            <p:nvPr/>
          </p:nvSpPr>
          <p:spPr>
            <a:xfrm>
              <a:off x="1383480" y="5762880"/>
              <a:ext cx="186120" cy="357120"/>
            </a:xfrm>
            <a:custGeom>
              <a:avLst/>
              <a:gdLst/>
              <a:ahLst/>
              <a:cxnLst/>
              <a:rect l="l" t="t" r="r" b="b"/>
              <a:pathLst>
                <a:path w="271780" h="676275">
                  <a:moveTo>
                    <a:pt x="0" y="675894"/>
                  </a:moveTo>
                  <a:lnTo>
                    <a:pt x="271272" y="675894"/>
                  </a:lnTo>
                  <a:lnTo>
                    <a:pt x="271272" y="0"/>
                  </a:lnTo>
                  <a:lnTo>
                    <a:pt x="0" y="0"/>
                  </a:lnTo>
                  <a:lnTo>
                    <a:pt x="0" y="675894"/>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40" name="CustomShape 35">
              <a:extLst>
                <a:ext uri="{FF2B5EF4-FFF2-40B4-BE49-F238E27FC236}">
                  <a16:creationId xmlns:a16="http://schemas.microsoft.com/office/drawing/2014/main" id="{0DFB0CD6-73C2-47A5-AA45-3A9EA6F233B3}"/>
                </a:ext>
              </a:extLst>
            </p:cNvPr>
            <p:cNvSpPr/>
            <p:nvPr/>
          </p:nvSpPr>
          <p:spPr>
            <a:xfrm>
              <a:off x="2503080" y="5105520"/>
              <a:ext cx="231480" cy="178560"/>
            </a:xfrm>
            <a:custGeom>
              <a:avLst/>
              <a:gdLst/>
              <a:ahLst/>
              <a:cxnLst/>
              <a:rect l="l" t="t" r="r" b="b"/>
              <a:pathLst>
                <a:path w="337819" h="338455">
                  <a:moveTo>
                    <a:pt x="0" y="338327"/>
                  </a:moveTo>
                  <a:lnTo>
                    <a:pt x="337565" y="338327"/>
                  </a:lnTo>
                  <a:lnTo>
                    <a:pt x="337565" y="0"/>
                  </a:lnTo>
                  <a:lnTo>
                    <a:pt x="0" y="0"/>
                  </a:lnTo>
                  <a:lnTo>
                    <a:pt x="0" y="338327"/>
                  </a:lnTo>
                  <a:close/>
                </a:path>
              </a:pathLst>
            </a:custGeom>
            <a:solidFill>
              <a:srgbClr val="C5DFB4"/>
            </a:solidFill>
            <a:ln>
              <a:noFill/>
            </a:ln>
          </p:spPr>
          <p:style>
            <a:lnRef idx="0">
              <a:scrgbClr r="0" g="0" b="0"/>
            </a:lnRef>
            <a:fillRef idx="0">
              <a:scrgbClr r="0" g="0" b="0"/>
            </a:fillRef>
            <a:effectRef idx="0">
              <a:scrgbClr r="0" g="0" b="0"/>
            </a:effectRef>
            <a:fontRef idx="minor"/>
          </p:style>
          <p:txBody>
            <a:bodyPr/>
            <a:lstStyle/>
            <a:p>
              <a:endParaRPr lang="en-US"/>
            </a:p>
          </p:txBody>
        </p:sp>
        <p:sp>
          <p:nvSpPr>
            <p:cNvPr id="241" name="CustomShape 36">
              <a:extLst>
                <a:ext uri="{FF2B5EF4-FFF2-40B4-BE49-F238E27FC236}">
                  <a16:creationId xmlns:a16="http://schemas.microsoft.com/office/drawing/2014/main" id="{0786EEA6-5141-4B88-946F-4D7DE593AA48}"/>
                </a:ext>
              </a:extLst>
            </p:cNvPr>
            <p:cNvSpPr/>
            <p:nvPr/>
          </p:nvSpPr>
          <p:spPr>
            <a:xfrm>
              <a:off x="2503080" y="5105520"/>
              <a:ext cx="231480" cy="178560"/>
            </a:xfrm>
            <a:custGeom>
              <a:avLst/>
              <a:gdLst/>
              <a:ahLst/>
              <a:cxnLst/>
              <a:rect l="l" t="t" r="r" b="b"/>
              <a:pathLst>
                <a:path w="337819" h="338455">
                  <a:moveTo>
                    <a:pt x="0" y="338327"/>
                  </a:moveTo>
                  <a:lnTo>
                    <a:pt x="337565" y="338327"/>
                  </a:lnTo>
                  <a:lnTo>
                    <a:pt x="337565" y="0"/>
                  </a:lnTo>
                  <a:lnTo>
                    <a:pt x="0" y="0"/>
                  </a:lnTo>
                  <a:lnTo>
                    <a:pt x="0" y="338327"/>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42" name="CustomShape 37">
              <a:extLst>
                <a:ext uri="{FF2B5EF4-FFF2-40B4-BE49-F238E27FC236}">
                  <a16:creationId xmlns:a16="http://schemas.microsoft.com/office/drawing/2014/main" id="{439EBB35-289B-431C-903B-C530C3BBE322}"/>
                </a:ext>
              </a:extLst>
            </p:cNvPr>
            <p:cNvSpPr/>
            <p:nvPr/>
          </p:nvSpPr>
          <p:spPr>
            <a:xfrm>
              <a:off x="2503080" y="6598440"/>
              <a:ext cx="231480" cy="178560"/>
            </a:xfrm>
            <a:custGeom>
              <a:avLst/>
              <a:gdLst/>
              <a:ahLst/>
              <a:cxnLst/>
              <a:rect l="l" t="t" r="r" b="b"/>
              <a:pathLst>
                <a:path w="337819" h="338454">
                  <a:moveTo>
                    <a:pt x="0" y="338328"/>
                  </a:moveTo>
                  <a:lnTo>
                    <a:pt x="337565" y="338328"/>
                  </a:lnTo>
                  <a:lnTo>
                    <a:pt x="337565" y="0"/>
                  </a:lnTo>
                  <a:lnTo>
                    <a:pt x="0" y="0"/>
                  </a:lnTo>
                  <a:lnTo>
                    <a:pt x="0" y="338328"/>
                  </a:lnTo>
                  <a:close/>
                </a:path>
              </a:pathLst>
            </a:custGeom>
            <a:solidFill>
              <a:srgbClr val="C5DFB4"/>
            </a:solidFill>
            <a:ln>
              <a:noFill/>
            </a:ln>
          </p:spPr>
          <p:style>
            <a:lnRef idx="0">
              <a:scrgbClr r="0" g="0" b="0"/>
            </a:lnRef>
            <a:fillRef idx="0">
              <a:scrgbClr r="0" g="0" b="0"/>
            </a:fillRef>
            <a:effectRef idx="0">
              <a:scrgbClr r="0" g="0" b="0"/>
            </a:effectRef>
            <a:fontRef idx="minor"/>
          </p:style>
          <p:txBody>
            <a:bodyPr/>
            <a:lstStyle/>
            <a:p>
              <a:endParaRPr lang="en-US"/>
            </a:p>
          </p:txBody>
        </p:sp>
        <p:sp>
          <p:nvSpPr>
            <p:cNvPr id="243" name="CustomShape 38">
              <a:extLst>
                <a:ext uri="{FF2B5EF4-FFF2-40B4-BE49-F238E27FC236}">
                  <a16:creationId xmlns:a16="http://schemas.microsoft.com/office/drawing/2014/main" id="{9DC62046-31FC-4732-A0C6-EA2BBB3027CA}"/>
                </a:ext>
              </a:extLst>
            </p:cNvPr>
            <p:cNvSpPr/>
            <p:nvPr/>
          </p:nvSpPr>
          <p:spPr>
            <a:xfrm>
              <a:off x="2503080" y="6598440"/>
              <a:ext cx="231480" cy="178560"/>
            </a:xfrm>
            <a:custGeom>
              <a:avLst/>
              <a:gdLst/>
              <a:ahLst/>
              <a:cxnLst/>
              <a:rect l="l" t="t" r="r" b="b"/>
              <a:pathLst>
                <a:path w="337819" h="338454">
                  <a:moveTo>
                    <a:pt x="0" y="338328"/>
                  </a:moveTo>
                  <a:lnTo>
                    <a:pt x="337565" y="338328"/>
                  </a:lnTo>
                  <a:lnTo>
                    <a:pt x="337565" y="0"/>
                  </a:lnTo>
                  <a:lnTo>
                    <a:pt x="0" y="0"/>
                  </a:lnTo>
                  <a:lnTo>
                    <a:pt x="0" y="338328"/>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44" name="CustomShape 39">
              <a:extLst>
                <a:ext uri="{FF2B5EF4-FFF2-40B4-BE49-F238E27FC236}">
                  <a16:creationId xmlns:a16="http://schemas.microsoft.com/office/drawing/2014/main" id="{FF89BB6D-9368-4347-BA94-D1E3CB61B151}"/>
                </a:ext>
              </a:extLst>
            </p:cNvPr>
            <p:cNvSpPr/>
            <p:nvPr/>
          </p:nvSpPr>
          <p:spPr>
            <a:xfrm>
              <a:off x="2442960" y="5085360"/>
              <a:ext cx="347400" cy="29520"/>
            </a:xfrm>
            <a:prstGeom prst="rect">
              <a:avLst/>
            </a:prstGeom>
            <a:blipFill>
              <a:blip r:embed="rId9"/>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245" name="CustomShape 40">
              <a:extLst>
                <a:ext uri="{FF2B5EF4-FFF2-40B4-BE49-F238E27FC236}">
                  <a16:creationId xmlns:a16="http://schemas.microsoft.com/office/drawing/2014/main" id="{87529707-EEC5-4B3A-9F01-0DEB57D6B805}"/>
                </a:ext>
              </a:extLst>
            </p:cNvPr>
            <p:cNvSpPr/>
            <p:nvPr/>
          </p:nvSpPr>
          <p:spPr>
            <a:xfrm>
              <a:off x="2442960" y="5085360"/>
              <a:ext cx="347400" cy="29520"/>
            </a:xfrm>
            <a:custGeom>
              <a:avLst/>
              <a:gdLst/>
              <a:ahLst/>
              <a:cxnLst/>
              <a:rect l="l" t="t" r="r" b="b"/>
              <a:pathLst>
                <a:path w="506730" h="56514">
                  <a:moveTo>
                    <a:pt x="0" y="56387"/>
                  </a:moveTo>
                  <a:lnTo>
                    <a:pt x="506730" y="56387"/>
                  </a:lnTo>
                  <a:lnTo>
                    <a:pt x="506730" y="0"/>
                  </a:lnTo>
                  <a:lnTo>
                    <a:pt x="0" y="0"/>
                  </a:lnTo>
                  <a:lnTo>
                    <a:pt x="0" y="56387"/>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46" name="CustomShape 41">
              <a:extLst>
                <a:ext uri="{FF2B5EF4-FFF2-40B4-BE49-F238E27FC236}">
                  <a16:creationId xmlns:a16="http://schemas.microsoft.com/office/drawing/2014/main" id="{3EEE4B0E-D4C2-486A-9634-5F55F62F6D47}"/>
                </a:ext>
              </a:extLst>
            </p:cNvPr>
            <p:cNvSpPr/>
            <p:nvPr/>
          </p:nvSpPr>
          <p:spPr>
            <a:xfrm>
              <a:off x="2440800" y="6767640"/>
              <a:ext cx="347400" cy="29520"/>
            </a:xfrm>
            <a:prstGeom prst="rect">
              <a:avLst/>
            </a:prstGeom>
            <a:blipFill>
              <a:blip r:embed="rId10"/>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247" name="CustomShape 42">
              <a:extLst>
                <a:ext uri="{FF2B5EF4-FFF2-40B4-BE49-F238E27FC236}">
                  <a16:creationId xmlns:a16="http://schemas.microsoft.com/office/drawing/2014/main" id="{260BF730-84F4-4197-9BF7-52ED8DBB6D39}"/>
                </a:ext>
              </a:extLst>
            </p:cNvPr>
            <p:cNvSpPr/>
            <p:nvPr/>
          </p:nvSpPr>
          <p:spPr>
            <a:xfrm>
              <a:off x="2440800" y="6767640"/>
              <a:ext cx="347400" cy="29520"/>
            </a:xfrm>
            <a:custGeom>
              <a:avLst/>
              <a:gdLst/>
              <a:ahLst/>
              <a:cxnLst/>
              <a:rect l="l" t="t" r="r" b="b"/>
              <a:pathLst>
                <a:path w="506730" h="56514">
                  <a:moveTo>
                    <a:pt x="0" y="56387"/>
                  </a:moveTo>
                  <a:lnTo>
                    <a:pt x="506730" y="56387"/>
                  </a:lnTo>
                  <a:lnTo>
                    <a:pt x="506730" y="0"/>
                  </a:lnTo>
                  <a:lnTo>
                    <a:pt x="0" y="0"/>
                  </a:lnTo>
                  <a:lnTo>
                    <a:pt x="0" y="56387"/>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48" name="CustomShape 43">
              <a:extLst>
                <a:ext uri="{FF2B5EF4-FFF2-40B4-BE49-F238E27FC236}">
                  <a16:creationId xmlns:a16="http://schemas.microsoft.com/office/drawing/2014/main" id="{FF338CB3-6A5C-4FFF-85BF-0B9D7224F0C3}"/>
                </a:ext>
              </a:extLst>
            </p:cNvPr>
            <p:cNvSpPr/>
            <p:nvPr/>
          </p:nvSpPr>
          <p:spPr>
            <a:xfrm>
              <a:off x="2503080" y="5284440"/>
              <a:ext cx="360" cy="478080"/>
            </a:xfrm>
            <a:custGeom>
              <a:avLst/>
              <a:gdLst/>
              <a:ahLst/>
              <a:cxnLst/>
              <a:rect l="l" t="t" r="r" b="b"/>
              <a:pathLst>
                <a:path h="905510">
                  <a:moveTo>
                    <a:pt x="0" y="905255"/>
                  </a:moveTo>
                  <a:lnTo>
                    <a:pt x="0"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49" name="CustomShape 44">
              <a:extLst>
                <a:ext uri="{FF2B5EF4-FFF2-40B4-BE49-F238E27FC236}">
                  <a16:creationId xmlns:a16="http://schemas.microsoft.com/office/drawing/2014/main" id="{96564ED1-F5CA-4D55-A20B-17D7C63AEE43}"/>
                </a:ext>
              </a:extLst>
            </p:cNvPr>
            <p:cNvSpPr/>
            <p:nvPr/>
          </p:nvSpPr>
          <p:spPr>
            <a:xfrm>
              <a:off x="2734560" y="5284440"/>
              <a:ext cx="360" cy="478080"/>
            </a:xfrm>
            <a:custGeom>
              <a:avLst/>
              <a:gdLst/>
              <a:ahLst/>
              <a:cxnLst/>
              <a:rect l="l" t="t" r="r" b="b"/>
              <a:pathLst>
                <a:path h="905510">
                  <a:moveTo>
                    <a:pt x="0" y="905255"/>
                  </a:moveTo>
                  <a:lnTo>
                    <a:pt x="0"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0" name="CustomShape 45">
              <a:extLst>
                <a:ext uri="{FF2B5EF4-FFF2-40B4-BE49-F238E27FC236}">
                  <a16:creationId xmlns:a16="http://schemas.microsoft.com/office/drawing/2014/main" id="{CCAE006C-4AB3-4F5D-B07F-922681C38629}"/>
                </a:ext>
              </a:extLst>
            </p:cNvPr>
            <p:cNvSpPr/>
            <p:nvPr/>
          </p:nvSpPr>
          <p:spPr>
            <a:xfrm>
              <a:off x="2734560" y="5767920"/>
              <a:ext cx="4021920" cy="360"/>
            </a:xfrm>
            <a:custGeom>
              <a:avLst/>
              <a:gdLst/>
              <a:ahLst/>
              <a:cxnLst/>
              <a:rect l="l" t="t" r="r" b="b"/>
              <a:pathLst>
                <a:path w="5859780">
                  <a:moveTo>
                    <a:pt x="0" y="0"/>
                  </a:moveTo>
                  <a:lnTo>
                    <a:pt x="5859526"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1" name="CustomShape 46">
              <a:extLst>
                <a:ext uri="{FF2B5EF4-FFF2-40B4-BE49-F238E27FC236}">
                  <a16:creationId xmlns:a16="http://schemas.microsoft.com/office/drawing/2014/main" id="{C06625C1-8D2B-4FC0-9F1F-5600F62853AB}"/>
                </a:ext>
              </a:extLst>
            </p:cNvPr>
            <p:cNvSpPr/>
            <p:nvPr/>
          </p:nvSpPr>
          <p:spPr>
            <a:xfrm>
              <a:off x="2734560" y="6117480"/>
              <a:ext cx="4021920" cy="360"/>
            </a:xfrm>
            <a:custGeom>
              <a:avLst/>
              <a:gdLst/>
              <a:ahLst/>
              <a:cxnLst/>
              <a:rect l="l" t="t" r="r" b="b"/>
              <a:pathLst>
                <a:path w="5859780">
                  <a:moveTo>
                    <a:pt x="0" y="0"/>
                  </a:moveTo>
                  <a:lnTo>
                    <a:pt x="5859526"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2" name="CustomShape 47">
              <a:extLst>
                <a:ext uri="{FF2B5EF4-FFF2-40B4-BE49-F238E27FC236}">
                  <a16:creationId xmlns:a16="http://schemas.microsoft.com/office/drawing/2014/main" id="{9B897005-94BB-4B4F-B7F1-322DD023CF65}"/>
                </a:ext>
              </a:extLst>
            </p:cNvPr>
            <p:cNvSpPr/>
            <p:nvPr/>
          </p:nvSpPr>
          <p:spPr>
            <a:xfrm>
              <a:off x="1441800" y="5680080"/>
              <a:ext cx="69840" cy="81360"/>
            </a:xfrm>
            <a:custGeom>
              <a:avLst/>
              <a:gdLst/>
              <a:ahLst/>
              <a:cxnLst/>
              <a:rect l="l" t="t" r="r" b="b"/>
              <a:pathLst>
                <a:path w="102234" h="154304">
                  <a:moveTo>
                    <a:pt x="0" y="153924"/>
                  </a:moveTo>
                  <a:lnTo>
                    <a:pt x="102107" y="153924"/>
                  </a:lnTo>
                  <a:lnTo>
                    <a:pt x="102107" y="0"/>
                  </a:lnTo>
                  <a:lnTo>
                    <a:pt x="0" y="0"/>
                  </a:lnTo>
                  <a:lnTo>
                    <a:pt x="0" y="153924"/>
                  </a:lnTo>
                  <a:close/>
                </a:path>
              </a:pathLst>
            </a:custGeom>
            <a:solidFill>
              <a:srgbClr val="7E7E7E"/>
            </a:solidFill>
            <a:ln>
              <a:noFill/>
            </a:ln>
          </p:spPr>
          <p:style>
            <a:lnRef idx="0">
              <a:scrgbClr r="0" g="0" b="0"/>
            </a:lnRef>
            <a:fillRef idx="0">
              <a:scrgbClr r="0" g="0" b="0"/>
            </a:fillRef>
            <a:effectRef idx="0">
              <a:scrgbClr r="0" g="0" b="0"/>
            </a:effectRef>
            <a:fontRef idx="minor"/>
          </p:style>
          <p:txBody>
            <a:bodyPr/>
            <a:lstStyle/>
            <a:p>
              <a:endParaRPr lang="en-US"/>
            </a:p>
          </p:txBody>
        </p:sp>
        <p:sp>
          <p:nvSpPr>
            <p:cNvPr id="253" name="CustomShape 48">
              <a:extLst>
                <a:ext uri="{FF2B5EF4-FFF2-40B4-BE49-F238E27FC236}">
                  <a16:creationId xmlns:a16="http://schemas.microsoft.com/office/drawing/2014/main" id="{F7CCEF07-7385-478D-8A3D-A9BB1A35BAAD}"/>
                </a:ext>
              </a:extLst>
            </p:cNvPr>
            <p:cNvSpPr/>
            <p:nvPr/>
          </p:nvSpPr>
          <p:spPr>
            <a:xfrm>
              <a:off x="1441800" y="5680080"/>
              <a:ext cx="69840" cy="81360"/>
            </a:xfrm>
            <a:custGeom>
              <a:avLst/>
              <a:gdLst/>
              <a:ahLst/>
              <a:cxnLst/>
              <a:rect l="l" t="t" r="r" b="b"/>
              <a:pathLst>
                <a:path w="102234" h="154304">
                  <a:moveTo>
                    <a:pt x="0" y="153924"/>
                  </a:moveTo>
                  <a:lnTo>
                    <a:pt x="102107" y="153924"/>
                  </a:lnTo>
                  <a:lnTo>
                    <a:pt x="102107" y="0"/>
                  </a:lnTo>
                  <a:lnTo>
                    <a:pt x="0" y="0"/>
                  </a:lnTo>
                  <a:lnTo>
                    <a:pt x="0" y="153924"/>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4" name="CustomShape 49">
              <a:extLst>
                <a:ext uri="{FF2B5EF4-FFF2-40B4-BE49-F238E27FC236}">
                  <a16:creationId xmlns:a16="http://schemas.microsoft.com/office/drawing/2014/main" id="{62544E2B-063D-47D4-9043-E7779538081B}"/>
                </a:ext>
              </a:extLst>
            </p:cNvPr>
            <p:cNvSpPr/>
            <p:nvPr/>
          </p:nvSpPr>
          <p:spPr>
            <a:xfrm>
              <a:off x="1439640" y="6120000"/>
              <a:ext cx="69840" cy="81000"/>
            </a:xfrm>
            <a:custGeom>
              <a:avLst/>
              <a:gdLst/>
              <a:ahLst/>
              <a:cxnLst/>
              <a:rect l="l" t="t" r="r" b="b"/>
              <a:pathLst>
                <a:path w="102234" h="153670">
                  <a:moveTo>
                    <a:pt x="0" y="153162"/>
                  </a:moveTo>
                  <a:lnTo>
                    <a:pt x="102108" y="153162"/>
                  </a:lnTo>
                  <a:lnTo>
                    <a:pt x="102108" y="0"/>
                  </a:lnTo>
                  <a:lnTo>
                    <a:pt x="0" y="0"/>
                  </a:lnTo>
                  <a:lnTo>
                    <a:pt x="0" y="153162"/>
                  </a:lnTo>
                  <a:close/>
                </a:path>
              </a:pathLst>
            </a:custGeom>
            <a:solidFill>
              <a:srgbClr val="7E7E7E"/>
            </a:solidFill>
            <a:ln>
              <a:noFill/>
            </a:ln>
          </p:spPr>
          <p:style>
            <a:lnRef idx="0">
              <a:scrgbClr r="0" g="0" b="0"/>
            </a:lnRef>
            <a:fillRef idx="0">
              <a:scrgbClr r="0" g="0" b="0"/>
            </a:fillRef>
            <a:effectRef idx="0">
              <a:scrgbClr r="0" g="0" b="0"/>
            </a:effectRef>
            <a:fontRef idx="minor"/>
          </p:style>
          <p:txBody>
            <a:bodyPr/>
            <a:lstStyle/>
            <a:p>
              <a:endParaRPr lang="en-US"/>
            </a:p>
          </p:txBody>
        </p:sp>
        <p:sp>
          <p:nvSpPr>
            <p:cNvPr id="255" name="CustomShape 50">
              <a:extLst>
                <a:ext uri="{FF2B5EF4-FFF2-40B4-BE49-F238E27FC236}">
                  <a16:creationId xmlns:a16="http://schemas.microsoft.com/office/drawing/2014/main" id="{BFC163C8-6DF7-47D4-A719-0663A9E758A4}"/>
                </a:ext>
              </a:extLst>
            </p:cNvPr>
            <p:cNvSpPr/>
            <p:nvPr/>
          </p:nvSpPr>
          <p:spPr>
            <a:xfrm>
              <a:off x="1439640" y="6120000"/>
              <a:ext cx="69840" cy="81000"/>
            </a:xfrm>
            <a:custGeom>
              <a:avLst/>
              <a:gdLst/>
              <a:ahLst/>
              <a:cxnLst/>
              <a:rect l="l" t="t" r="r" b="b"/>
              <a:pathLst>
                <a:path w="102234" h="153670">
                  <a:moveTo>
                    <a:pt x="0" y="153162"/>
                  </a:moveTo>
                  <a:lnTo>
                    <a:pt x="102108" y="153162"/>
                  </a:lnTo>
                  <a:lnTo>
                    <a:pt x="102108" y="0"/>
                  </a:lnTo>
                  <a:lnTo>
                    <a:pt x="0" y="0"/>
                  </a:lnTo>
                  <a:lnTo>
                    <a:pt x="0" y="153162"/>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6" name="CustomShape 51">
              <a:extLst>
                <a:ext uri="{FF2B5EF4-FFF2-40B4-BE49-F238E27FC236}">
                  <a16:creationId xmlns:a16="http://schemas.microsoft.com/office/drawing/2014/main" id="{24430E6B-1A42-4795-9361-910F16608330}"/>
                </a:ext>
              </a:extLst>
            </p:cNvPr>
            <p:cNvSpPr/>
            <p:nvPr/>
          </p:nvSpPr>
          <p:spPr>
            <a:xfrm>
              <a:off x="2375640" y="5768280"/>
              <a:ext cx="4342320" cy="349200"/>
            </a:xfrm>
            <a:custGeom>
              <a:avLst/>
              <a:gdLst/>
              <a:ahLst/>
              <a:cxnLst/>
              <a:rect l="l" t="t" r="r" b="b"/>
              <a:pathLst>
                <a:path w="6326505" h="661035">
                  <a:moveTo>
                    <a:pt x="0" y="660653"/>
                  </a:moveTo>
                  <a:lnTo>
                    <a:pt x="6326505" y="660653"/>
                  </a:lnTo>
                  <a:lnTo>
                    <a:pt x="6326505" y="0"/>
                  </a:lnTo>
                  <a:lnTo>
                    <a:pt x="0" y="0"/>
                  </a:lnTo>
                  <a:lnTo>
                    <a:pt x="0" y="660653"/>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257" name="CustomShape 52">
              <a:extLst>
                <a:ext uri="{FF2B5EF4-FFF2-40B4-BE49-F238E27FC236}">
                  <a16:creationId xmlns:a16="http://schemas.microsoft.com/office/drawing/2014/main" id="{1E2245D1-51EC-476F-8956-4F16BB12F7CA}"/>
                </a:ext>
              </a:extLst>
            </p:cNvPr>
            <p:cNvSpPr/>
            <p:nvPr/>
          </p:nvSpPr>
          <p:spPr>
            <a:xfrm>
              <a:off x="1622520" y="5768280"/>
              <a:ext cx="5095800" cy="349200"/>
            </a:xfrm>
            <a:custGeom>
              <a:avLst/>
              <a:gdLst/>
              <a:ahLst/>
              <a:cxnLst/>
              <a:rect l="l" t="t" r="r" b="b"/>
              <a:pathLst>
                <a:path w="7423784" h="661035">
                  <a:moveTo>
                    <a:pt x="0" y="660653"/>
                  </a:moveTo>
                  <a:lnTo>
                    <a:pt x="7423404" y="660653"/>
                  </a:lnTo>
                  <a:lnTo>
                    <a:pt x="7423404" y="0"/>
                  </a:lnTo>
                  <a:lnTo>
                    <a:pt x="0" y="0"/>
                  </a:lnTo>
                  <a:lnTo>
                    <a:pt x="0" y="660653"/>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8" name="CustomShape 53">
              <a:extLst>
                <a:ext uri="{FF2B5EF4-FFF2-40B4-BE49-F238E27FC236}">
                  <a16:creationId xmlns:a16="http://schemas.microsoft.com/office/drawing/2014/main" id="{161C6404-3410-4BBC-A4A6-C36A2B5FDD53}"/>
                </a:ext>
              </a:extLst>
            </p:cNvPr>
            <p:cNvSpPr/>
            <p:nvPr/>
          </p:nvSpPr>
          <p:spPr>
            <a:xfrm>
              <a:off x="1926720" y="5765400"/>
              <a:ext cx="576360" cy="360"/>
            </a:xfrm>
            <a:custGeom>
              <a:avLst/>
              <a:gdLst/>
              <a:ahLst/>
              <a:cxnLst/>
              <a:rect l="l" t="t" r="r" b="b"/>
              <a:pathLst>
                <a:path w="840105">
                  <a:moveTo>
                    <a:pt x="0" y="0"/>
                  </a:moveTo>
                  <a:lnTo>
                    <a:pt x="839724"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9" name="CustomShape 54">
              <a:extLst>
                <a:ext uri="{FF2B5EF4-FFF2-40B4-BE49-F238E27FC236}">
                  <a16:creationId xmlns:a16="http://schemas.microsoft.com/office/drawing/2014/main" id="{E66CF126-51D1-4F29-A0CC-F828A5D0C112}"/>
                </a:ext>
              </a:extLst>
            </p:cNvPr>
            <p:cNvSpPr/>
            <p:nvPr/>
          </p:nvSpPr>
          <p:spPr>
            <a:xfrm>
              <a:off x="1571040" y="5765400"/>
              <a:ext cx="41040" cy="360"/>
            </a:xfrm>
            <a:custGeom>
              <a:avLst/>
              <a:gdLst/>
              <a:ahLst/>
              <a:cxnLst/>
              <a:rect l="l" t="t" r="r" b="b"/>
              <a:pathLst>
                <a:path w="60325">
                  <a:moveTo>
                    <a:pt x="0" y="0"/>
                  </a:moveTo>
                  <a:lnTo>
                    <a:pt x="60197"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60" name="CustomShape 55">
              <a:extLst>
                <a:ext uri="{FF2B5EF4-FFF2-40B4-BE49-F238E27FC236}">
                  <a16:creationId xmlns:a16="http://schemas.microsoft.com/office/drawing/2014/main" id="{90882025-B828-4E9B-B4B8-C10CC70DD076}"/>
                </a:ext>
              </a:extLst>
            </p:cNvPr>
            <p:cNvSpPr/>
            <p:nvPr/>
          </p:nvSpPr>
          <p:spPr>
            <a:xfrm>
              <a:off x="1926720" y="6119280"/>
              <a:ext cx="572040" cy="360"/>
            </a:xfrm>
            <a:custGeom>
              <a:avLst/>
              <a:gdLst/>
              <a:ahLst/>
              <a:cxnLst/>
              <a:rect l="l" t="t" r="r" b="b"/>
              <a:pathLst>
                <a:path w="833755">
                  <a:moveTo>
                    <a:pt x="0" y="0"/>
                  </a:moveTo>
                  <a:lnTo>
                    <a:pt x="833627"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61" name="CustomShape 56">
              <a:extLst>
                <a:ext uri="{FF2B5EF4-FFF2-40B4-BE49-F238E27FC236}">
                  <a16:creationId xmlns:a16="http://schemas.microsoft.com/office/drawing/2014/main" id="{299AD0E0-ECB7-4824-95DE-8CA64848947F}"/>
                </a:ext>
              </a:extLst>
            </p:cNvPr>
            <p:cNvSpPr/>
            <p:nvPr/>
          </p:nvSpPr>
          <p:spPr>
            <a:xfrm>
              <a:off x="1566720" y="6119280"/>
              <a:ext cx="45360" cy="360"/>
            </a:xfrm>
            <a:custGeom>
              <a:avLst/>
              <a:gdLst/>
              <a:ahLst/>
              <a:cxnLst/>
              <a:rect l="l" t="t" r="r" b="b"/>
              <a:pathLst>
                <a:path w="66675">
                  <a:moveTo>
                    <a:pt x="0" y="0"/>
                  </a:moveTo>
                  <a:lnTo>
                    <a:pt x="66293"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62" name="CustomShape 57">
              <a:extLst>
                <a:ext uri="{FF2B5EF4-FFF2-40B4-BE49-F238E27FC236}">
                  <a16:creationId xmlns:a16="http://schemas.microsoft.com/office/drawing/2014/main" id="{78AE5BB5-63AC-43A8-9143-75055971D02B}"/>
                </a:ext>
              </a:extLst>
            </p:cNvPr>
            <p:cNvSpPr/>
            <p:nvPr/>
          </p:nvSpPr>
          <p:spPr>
            <a:xfrm>
              <a:off x="1612080" y="5713920"/>
              <a:ext cx="314280" cy="164160"/>
            </a:xfrm>
            <a:custGeom>
              <a:avLst/>
              <a:gdLst/>
              <a:ahLst/>
              <a:cxnLst/>
              <a:rect l="l" t="t" r="r" b="b"/>
              <a:pathLst>
                <a:path w="458469" h="311150">
                  <a:moveTo>
                    <a:pt x="0" y="310896"/>
                  </a:moveTo>
                  <a:lnTo>
                    <a:pt x="457962" y="310896"/>
                  </a:lnTo>
                  <a:lnTo>
                    <a:pt x="457962" y="0"/>
                  </a:lnTo>
                  <a:lnTo>
                    <a:pt x="0" y="0"/>
                  </a:lnTo>
                  <a:lnTo>
                    <a:pt x="0" y="310896"/>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263" name="CustomShape 58">
              <a:extLst>
                <a:ext uri="{FF2B5EF4-FFF2-40B4-BE49-F238E27FC236}">
                  <a16:creationId xmlns:a16="http://schemas.microsoft.com/office/drawing/2014/main" id="{EB1507C9-4A82-4AFF-8F31-8310BEE18BD1}"/>
                </a:ext>
              </a:extLst>
            </p:cNvPr>
            <p:cNvSpPr/>
            <p:nvPr/>
          </p:nvSpPr>
          <p:spPr>
            <a:xfrm>
              <a:off x="1612080" y="6003360"/>
              <a:ext cx="314280" cy="157320"/>
            </a:xfrm>
            <a:custGeom>
              <a:avLst/>
              <a:gdLst/>
              <a:ahLst/>
              <a:cxnLst/>
              <a:rect l="l" t="t" r="r" b="b"/>
              <a:pathLst>
                <a:path w="458469" h="298450">
                  <a:moveTo>
                    <a:pt x="0" y="297941"/>
                  </a:moveTo>
                  <a:lnTo>
                    <a:pt x="457962" y="297941"/>
                  </a:lnTo>
                  <a:lnTo>
                    <a:pt x="457962" y="0"/>
                  </a:lnTo>
                  <a:lnTo>
                    <a:pt x="0" y="0"/>
                  </a:lnTo>
                  <a:lnTo>
                    <a:pt x="0" y="297941"/>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264" name="CustomShape 59">
              <a:extLst>
                <a:ext uri="{FF2B5EF4-FFF2-40B4-BE49-F238E27FC236}">
                  <a16:creationId xmlns:a16="http://schemas.microsoft.com/office/drawing/2014/main" id="{B14CCDD8-F5BD-4E87-B405-0BEF58F53F2D}"/>
                </a:ext>
              </a:extLst>
            </p:cNvPr>
            <p:cNvSpPr/>
            <p:nvPr/>
          </p:nvSpPr>
          <p:spPr>
            <a:xfrm>
              <a:off x="1612080" y="5713920"/>
              <a:ext cx="314280" cy="446400"/>
            </a:xfrm>
            <a:custGeom>
              <a:avLst/>
              <a:gdLst/>
              <a:ahLst/>
              <a:cxnLst/>
              <a:rect l="l" t="t" r="r" b="b"/>
              <a:pathLst>
                <a:path w="458469" h="845185">
                  <a:moveTo>
                    <a:pt x="0" y="845058"/>
                  </a:moveTo>
                  <a:lnTo>
                    <a:pt x="457962" y="845058"/>
                  </a:lnTo>
                  <a:lnTo>
                    <a:pt x="457962" y="0"/>
                  </a:lnTo>
                  <a:lnTo>
                    <a:pt x="0" y="0"/>
                  </a:lnTo>
                  <a:lnTo>
                    <a:pt x="0" y="845058"/>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65" name="CustomShape 60">
              <a:extLst>
                <a:ext uri="{FF2B5EF4-FFF2-40B4-BE49-F238E27FC236}">
                  <a16:creationId xmlns:a16="http://schemas.microsoft.com/office/drawing/2014/main" id="{E1F9CD65-A59F-4A49-945D-912CE0A6A8C1}"/>
                </a:ext>
              </a:extLst>
            </p:cNvPr>
            <p:cNvSpPr/>
            <p:nvPr/>
          </p:nvSpPr>
          <p:spPr>
            <a:xfrm>
              <a:off x="1795680" y="5768640"/>
              <a:ext cx="579960" cy="109440"/>
            </a:xfrm>
            <a:custGeom>
              <a:avLst/>
              <a:gdLst/>
              <a:ahLst/>
              <a:cxnLst/>
              <a:rect l="l" t="t" r="r" b="b"/>
              <a:pathLst>
                <a:path w="845185" h="207645">
                  <a:moveTo>
                    <a:pt x="0" y="207644"/>
                  </a:moveTo>
                  <a:lnTo>
                    <a:pt x="845057" y="207644"/>
                  </a:lnTo>
                  <a:lnTo>
                    <a:pt x="845057" y="0"/>
                  </a:lnTo>
                  <a:lnTo>
                    <a:pt x="0" y="0"/>
                  </a:lnTo>
                  <a:lnTo>
                    <a:pt x="0" y="207644"/>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266" name="CustomShape 61">
              <a:extLst>
                <a:ext uri="{FF2B5EF4-FFF2-40B4-BE49-F238E27FC236}">
                  <a16:creationId xmlns:a16="http://schemas.microsoft.com/office/drawing/2014/main" id="{444FF32D-6720-42C7-8DE8-D17C8149C1E1}"/>
                </a:ext>
              </a:extLst>
            </p:cNvPr>
            <p:cNvSpPr/>
            <p:nvPr/>
          </p:nvSpPr>
          <p:spPr>
            <a:xfrm>
              <a:off x="1795680" y="6003360"/>
              <a:ext cx="579960" cy="113400"/>
            </a:xfrm>
            <a:custGeom>
              <a:avLst/>
              <a:gdLst/>
              <a:ahLst/>
              <a:cxnLst/>
              <a:rect l="l" t="t" r="r" b="b"/>
              <a:pathLst>
                <a:path w="845185" h="215264">
                  <a:moveTo>
                    <a:pt x="0" y="215264"/>
                  </a:moveTo>
                  <a:lnTo>
                    <a:pt x="845057" y="215264"/>
                  </a:lnTo>
                  <a:lnTo>
                    <a:pt x="845057" y="0"/>
                  </a:lnTo>
                  <a:lnTo>
                    <a:pt x="0" y="0"/>
                  </a:lnTo>
                  <a:lnTo>
                    <a:pt x="0" y="215264"/>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267" name="CustomShape 62">
              <a:extLst>
                <a:ext uri="{FF2B5EF4-FFF2-40B4-BE49-F238E27FC236}">
                  <a16:creationId xmlns:a16="http://schemas.microsoft.com/office/drawing/2014/main" id="{CA7D10B5-CC75-4C89-8D62-A8D068013B6D}"/>
                </a:ext>
              </a:extLst>
            </p:cNvPr>
            <p:cNvSpPr/>
            <p:nvPr/>
          </p:nvSpPr>
          <p:spPr>
            <a:xfrm>
              <a:off x="1105200" y="5878440"/>
              <a:ext cx="2594160" cy="124560"/>
            </a:xfrm>
            <a:custGeom>
              <a:avLst/>
              <a:gdLst/>
              <a:ahLst/>
              <a:cxnLst/>
              <a:rect l="l" t="t" r="r" b="b"/>
              <a:pathLst>
                <a:path w="3779520" h="236220">
                  <a:moveTo>
                    <a:pt x="0" y="236219"/>
                  </a:moveTo>
                  <a:lnTo>
                    <a:pt x="3779520" y="236219"/>
                  </a:lnTo>
                  <a:lnTo>
                    <a:pt x="3779520" y="0"/>
                  </a:lnTo>
                  <a:lnTo>
                    <a:pt x="0" y="0"/>
                  </a:lnTo>
                  <a:lnTo>
                    <a:pt x="0" y="236219"/>
                  </a:lnTo>
                  <a:close/>
                </a:path>
              </a:pathLst>
            </a:custGeom>
            <a:solidFill>
              <a:srgbClr val="8FAADC"/>
            </a:solidFill>
            <a:ln>
              <a:noFill/>
            </a:ln>
          </p:spPr>
          <p:style>
            <a:lnRef idx="0">
              <a:scrgbClr r="0" g="0" b="0"/>
            </a:lnRef>
            <a:fillRef idx="0">
              <a:scrgbClr r="0" g="0" b="0"/>
            </a:fillRef>
            <a:effectRef idx="0">
              <a:scrgbClr r="0" g="0" b="0"/>
            </a:effectRef>
            <a:fontRef idx="minor"/>
          </p:style>
          <p:txBody>
            <a:bodyPr/>
            <a:lstStyle/>
            <a:p>
              <a:endParaRPr lang="en-US"/>
            </a:p>
          </p:txBody>
        </p:sp>
        <p:sp>
          <p:nvSpPr>
            <p:cNvPr id="268" name="CustomShape 63">
              <a:extLst>
                <a:ext uri="{FF2B5EF4-FFF2-40B4-BE49-F238E27FC236}">
                  <a16:creationId xmlns:a16="http://schemas.microsoft.com/office/drawing/2014/main" id="{7FF54C6C-8C8B-4F3F-B30E-4AA19E80D7CA}"/>
                </a:ext>
              </a:extLst>
            </p:cNvPr>
            <p:cNvSpPr/>
            <p:nvPr/>
          </p:nvSpPr>
          <p:spPr>
            <a:xfrm>
              <a:off x="1105200" y="5878440"/>
              <a:ext cx="2594160" cy="124560"/>
            </a:xfrm>
            <a:custGeom>
              <a:avLst/>
              <a:gdLst/>
              <a:ahLst/>
              <a:cxnLst/>
              <a:rect l="l" t="t" r="r" b="b"/>
              <a:pathLst>
                <a:path w="3779520" h="236220">
                  <a:moveTo>
                    <a:pt x="0" y="236219"/>
                  </a:moveTo>
                  <a:lnTo>
                    <a:pt x="3779520" y="236219"/>
                  </a:lnTo>
                  <a:lnTo>
                    <a:pt x="3779520" y="0"/>
                  </a:lnTo>
                  <a:lnTo>
                    <a:pt x="0" y="0"/>
                  </a:lnTo>
                  <a:lnTo>
                    <a:pt x="0" y="236219"/>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69" name="CustomShape 64">
              <a:extLst>
                <a:ext uri="{FF2B5EF4-FFF2-40B4-BE49-F238E27FC236}">
                  <a16:creationId xmlns:a16="http://schemas.microsoft.com/office/drawing/2014/main" id="{F6958DB3-C10B-489D-9F96-73ADD1142711}"/>
                </a:ext>
              </a:extLst>
            </p:cNvPr>
            <p:cNvSpPr/>
            <p:nvPr/>
          </p:nvSpPr>
          <p:spPr>
            <a:xfrm>
              <a:off x="1652400" y="5697720"/>
              <a:ext cx="13320" cy="27720"/>
            </a:xfrm>
            <a:custGeom>
              <a:avLst/>
              <a:gdLst/>
              <a:ahLst/>
              <a:cxnLst/>
              <a:rect l="l" t="t" r="r" b="b"/>
              <a:pathLst>
                <a:path w="19684" h="53339">
                  <a:moveTo>
                    <a:pt x="0" y="52959"/>
                  </a:moveTo>
                  <a:lnTo>
                    <a:pt x="19303"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0" name="CustomShape 65">
              <a:extLst>
                <a:ext uri="{FF2B5EF4-FFF2-40B4-BE49-F238E27FC236}">
                  <a16:creationId xmlns:a16="http://schemas.microsoft.com/office/drawing/2014/main" id="{2FBACC8E-7C87-4210-8089-F451A0948CBE}"/>
                </a:ext>
              </a:extLst>
            </p:cNvPr>
            <p:cNvSpPr/>
            <p:nvPr/>
          </p:nvSpPr>
          <p:spPr>
            <a:xfrm>
              <a:off x="1666800" y="5697720"/>
              <a:ext cx="13320" cy="27720"/>
            </a:xfrm>
            <a:custGeom>
              <a:avLst/>
              <a:gdLst/>
              <a:ahLst/>
              <a:cxnLst/>
              <a:rect l="l" t="t" r="r" b="b"/>
              <a:pathLst>
                <a:path w="19684" h="53339">
                  <a:moveTo>
                    <a:pt x="19177" y="52959"/>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1" name="CustomShape 66">
              <a:extLst>
                <a:ext uri="{FF2B5EF4-FFF2-40B4-BE49-F238E27FC236}">
                  <a16:creationId xmlns:a16="http://schemas.microsoft.com/office/drawing/2014/main" id="{2480BD9F-EE8C-4DE3-85DE-E53C93BBF652}"/>
                </a:ext>
              </a:extLst>
            </p:cNvPr>
            <p:cNvSpPr/>
            <p:nvPr/>
          </p:nvSpPr>
          <p:spPr>
            <a:xfrm>
              <a:off x="1685520" y="5697720"/>
              <a:ext cx="13320" cy="27720"/>
            </a:xfrm>
            <a:custGeom>
              <a:avLst/>
              <a:gdLst/>
              <a:ahLst/>
              <a:cxnLst/>
              <a:rect l="l" t="t" r="r" b="b"/>
              <a:pathLst>
                <a:path w="19684" h="53339">
                  <a:moveTo>
                    <a:pt x="0" y="52959"/>
                  </a:moveTo>
                  <a:lnTo>
                    <a:pt x="19303"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2" name="CustomShape 67">
              <a:extLst>
                <a:ext uri="{FF2B5EF4-FFF2-40B4-BE49-F238E27FC236}">
                  <a16:creationId xmlns:a16="http://schemas.microsoft.com/office/drawing/2014/main" id="{B432D1F9-26D8-47A6-9767-09E6BB95AAC0}"/>
                </a:ext>
              </a:extLst>
            </p:cNvPr>
            <p:cNvSpPr/>
            <p:nvPr/>
          </p:nvSpPr>
          <p:spPr>
            <a:xfrm>
              <a:off x="1699920" y="5697720"/>
              <a:ext cx="13320" cy="27720"/>
            </a:xfrm>
            <a:custGeom>
              <a:avLst/>
              <a:gdLst/>
              <a:ahLst/>
              <a:cxnLst/>
              <a:rect l="l" t="t" r="r" b="b"/>
              <a:pathLst>
                <a:path w="19684" h="53339">
                  <a:moveTo>
                    <a:pt x="19176" y="52959"/>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3" name="CustomShape 68">
              <a:extLst>
                <a:ext uri="{FF2B5EF4-FFF2-40B4-BE49-F238E27FC236}">
                  <a16:creationId xmlns:a16="http://schemas.microsoft.com/office/drawing/2014/main" id="{ADA59BC3-5B1B-4152-B023-A5DAB24B7013}"/>
                </a:ext>
              </a:extLst>
            </p:cNvPr>
            <p:cNvSpPr/>
            <p:nvPr/>
          </p:nvSpPr>
          <p:spPr>
            <a:xfrm>
              <a:off x="1711440" y="5697720"/>
              <a:ext cx="13320" cy="27720"/>
            </a:xfrm>
            <a:custGeom>
              <a:avLst/>
              <a:gdLst/>
              <a:ahLst/>
              <a:cxnLst/>
              <a:rect l="l" t="t" r="r" b="b"/>
              <a:pathLst>
                <a:path w="19684" h="53339">
                  <a:moveTo>
                    <a:pt x="0" y="52959"/>
                  </a:moveTo>
                  <a:lnTo>
                    <a:pt x="19303"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4" name="CustomShape 69">
              <a:extLst>
                <a:ext uri="{FF2B5EF4-FFF2-40B4-BE49-F238E27FC236}">
                  <a16:creationId xmlns:a16="http://schemas.microsoft.com/office/drawing/2014/main" id="{8A6809BC-4F9C-4CBA-8E7C-85F47CEFF992}"/>
                </a:ext>
              </a:extLst>
            </p:cNvPr>
            <p:cNvSpPr/>
            <p:nvPr/>
          </p:nvSpPr>
          <p:spPr>
            <a:xfrm>
              <a:off x="1726200" y="5697720"/>
              <a:ext cx="13320" cy="27720"/>
            </a:xfrm>
            <a:custGeom>
              <a:avLst/>
              <a:gdLst/>
              <a:ahLst/>
              <a:cxnLst/>
              <a:rect l="l" t="t" r="r" b="b"/>
              <a:pathLst>
                <a:path w="19684" h="53339">
                  <a:moveTo>
                    <a:pt x="19177" y="52959"/>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5" name="CustomShape 70">
              <a:extLst>
                <a:ext uri="{FF2B5EF4-FFF2-40B4-BE49-F238E27FC236}">
                  <a16:creationId xmlns:a16="http://schemas.microsoft.com/office/drawing/2014/main" id="{F96E92F2-770E-4ECE-8865-64FEF7926428}"/>
                </a:ext>
              </a:extLst>
            </p:cNvPr>
            <p:cNvSpPr/>
            <p:nvPr/>
          </p:nvSpPr>
          <p:spPr>
            <a:xfrm>
              <a:off x="1744560" y="5697720"/>
              <a:ext cx="13320" cy="27720"/>
            </a:xfrm>
            <a:custGeom>
              <a:avLst/>
              <a:gdLst/>
              <a:ahLst/>
              <a:cxnLst/>
              <a:rect l="l" t="t" r="r" b="b"/>
              <a:pathLst>
                <a:path w="19684" h="53339">
                  <a:moveTo>
                    <a:pt x="0" y="52959"/>
                  </a:moveTo>
                  <a:lnTo>
                    <a:pt x="19304"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6" name="CustomShape 71">
              <a:extLst>
                <a:ext uri="{FF2B5EF4-FFF2-40B4-BE49-F238E27FC236}">
                  <a16:creationId xmlns:a16="http://schemas.microsoft.com/office/drawing/2014/main" id="{EA0BA23F-E48A-46EA-B648-D095A7BC5287}"/>
                </a:ext>
              </a:extLst>
            </p:cNvPr>
            <p:cNvSpPr/>
            <p:nvPr/>
          </p:nvSpPr>
          <p:spPr>
            <a:xfrm>
              <a:off x="1758960" y="5697720"/>
              <a:ext cx="13320" cy="27720"/>
            </a:xfrm>
            <a:custGeom>
              <a:avLst/>
              <a:gdLst/>
              <a:ahLst/>
              <a:cxnLst/>
              <a:rect l="l" t="t" r="r" b="b"/>
              <a:pathLst>
                <a:path w="19684" h="53339">
                  <a:moveTo>
                    <a:pt x="19303" y="52959"/>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7" name="CustomShape 72">
              <a:extLst>
                <a:ext uri="{FF2B5EF4-FFF2-40B4-BE49-F238E27FC236}">
                  <a16:creationId xmlns:a16="http://schemas.microsoft.com/office/drawing/2014/main" id="{FF6C6E34-4C37-4F62-978D-9E6644FDB5E7}"/>
                </a:ext>
              </a:extLst>
            </p:cNvPr>
            <p:cNvSpPr/>
            <p:nvPr/>
          </p:nvSpPr>
          <p:spPr>
            <a:xfrm>
              <a:off x="1650600" y="6146640"/>
              <a:ext cx="13320" cy="27720"/>
            </a:xfrm>
            <a:custGeom>
              <a:avLst/>
              <a:gdLst/>
              <a:ahLst/>
              <a:cxnLst/>
              <a:rect l="l" t="t" r="r" b="b"/>
              <a:pathLst>
                <a:path w="19684" h="53339">
                  <a:moveTo>
                    <a:pt x="0" y="52958"/>
                  </a:moveTo>
                  <a:lnTo>
                    <a:pt x="19304"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8" name="CustomShape 73">
              <a:extLst>
                <a:ext uri="{FF2B5EF4-FFF2-40B4-BE49-F238E27FC236}">
                  <a16:creationId xmlns:a16="http://schemas.microsoft.com/office/drawing/2014/main" id="{B2A57BB1-ADE9-42CF-ADC9-A65844A1BEF2}"/>
                </a:ext>
              </a:extLst>
            </p:cNvPr>
            <p:cNvSpPr/>
            <p:nvPr/>
          </p:nvSpPr>
          <p:spPr>
            <a:xfrm>
              <a:off x="1665000" y="6146640"/>
              <a:ext cx="13320" cy="27720"/>
            </a:xfrm>
            <a:custGeom>
              <a:avLst/>
              <a:gdLst/>
              <a:ahLst/>
              <a:cxnLst/>
              <a:rect l="l" t="t" r="r" b="b"/>
              <a:pathLst>
                <a:path w="19684" h="53339">
                  <a:moveTo>
                    <a:pt x="19176"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9" name="CustomShape 74">
              <a:extLst>
                <a:ext uri="{FF2B5EF4-FFF2-40B4-BE49-F238E27FC236}">
                  <a16:creationId xmlns:a16="http://schemas.microsoft.com/office/drawing/2014/main" id="{D77DA634-428E-4014-A7DF-D483785AF4A2}"/>
                </a:ext>
              </a:extLst>
            </p:cNvPr>
            <p:cNvSpPr/>
            <p:nvPr/>
          </p:nvSpPr>
          <p:spPr>
            <a:xfrm>
              <a:off x="1683720" y="6146640"/>
              <a:ext cx="13320" cy="27720"/>
            </a:xfrm>
            <a:custGeom>
              <a:avLst/>
              <a:gdLst/>
              <a:ahLst/>
              <a:cxnLst/>
              <a:rect l="l" t="t" r="r" b="b"/>
              <a:pathLst>
                <a:path w="19684" h="53339">
                  <a:moveTo>
                    <a:pt x="0" y="52958"/>
                  </a:moveTo>
                  <a:lnTo>
                    <a:pt x="19303"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0" name="CustomShape 75">
              <a:extLst>
                <a:ext uri="{FF2B5EF4-FFF2-40B4-BE49-F238E27FC236}">
                  <a16:creationId xmlns:a16="http://schemas.microsoft.com/office/drawing/2014/main" id="{9A44BCAE-4F85-41F1-941F-97D42935425D}"/>
                </a:ext>
              </a:extLst>
            </p:cNvPr>
            <p:cNvSpPr/>
            <p:nvPr/>
          </p:nvSpPr>
          <p:spPr>
            <a:xfrm>
              <a:off x="1698120" y="614664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1" name="CustomShape 76">
              <a:extLst>
                <a:ext uri="{FF2B5EF4-FFF2-40B4-BE49-F238E27FC236}">
                  <a16:creationId xmlns:a16="http://schemas.microsoft.com/office/drawing/2014/main" id="{70690923-339C-49E5-82F3-7E4DE4D6CF37}"/>
                </a:ext>
              </a:extLst>
            </p:cNvPr>
            <p:cNvSpPr/>
            <p:nvPr/>
          </p:nvSpPr>
          <p:spPr>
            <a:xfrm>
              <a:off x="1709640" y="6146640"/>
              <a:ext cx="13320" cy="27720"/>
            </a:xfrm>
            <a:custGeom>
              <a:avLst/>
              <a:gdLst/>
              <a:ahLst/>
              <a:cxnLst/>
              <a:rect l="l" t="t" r="r" b="b"/>
              <a:pathLst>
                <a:path w="19684" h="53339">
                  <a:moveTo>
                    <a:pt x="0" y="52958"/>
                  </a:moveTo>
                  <a:lnTo>
                    <a:pt x="19304"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2" name="CustomShape 77">
              <a:extLst>
                <a:ext uri="{FF2B5EF4-FFF2-40B4-BE49-F238E27FC236}">
                  <a16:creationId xmlns:a16="http://schemas.microsoft.com/office/drawing/2014/main" id="{8C3666EB-46A0-4FEC-B332-AC755DE9816B}"/>
                </a:ext>
              </a:extLst>
            </p:cNvPr>
            <p:cNvSpPr/>
            <p:nvPr/>
          </p:nvSpPr>
          <p:spPr>
            <a:xfrm>
              <a:off x="1724400" y="614664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3" name="CustomShape 78">
              <a:extLst>
                <a:ext uri="{FF2B5EF4-FFF2-40B4-BE49-F238E27FC236}">
                  <a16:creationId xmlns:a16="http://schemas.microsoft.com/office/drawing/2014/main" id="{C374AEC2-F93E-47B4-9445-87EE144C92D1}"/>
                </a:ext>
              </a:extLst>
            </p:cNvPr>
            <p:cNvSpPr/>
            <p:nvPr/>
          </p:nvSpPr>
          <p:spPr>
            <a:xfrm>
              <a:off x="1742760" y="6146640"/>
              <a:ext cx="13320" cy="27720"/>
            </a:xfrm>
            <a:custGeom>
              <a:avLst/>
              <a:gdLst/>
              <a:ahLst/>
              <a:cxnLst/>
              <a:rect l="l" t="t" r="r" b="b"/>
              <a:pathLst>
                <a:path w="19684" h="53339">
                  <a:moveTo>
                    <a:pt x="0" y="52958"/>
                  </a:moveTo>
                  <a:lnTo>
                    <a:pt x="19176"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4" name="CustomShape 79">
              <a:extLst>
                <a:ext uri="{FF2B5EF4-FFF2-40B4-BE49-F238E27FC236}">
                  <a16:creationId xmlns:a16="http://schemas.microsoft.com/office/drawing/2014/main" id="{CDF42E31-E49D-4719-924A-64303E41066C}"/>
                </a:ext>
              </a:extLst>
            </p:cNvPr>
            <p:cNvSpPr/>
            <p:nvPr/>
          </p:nvSpPr>
          <p:spPr>
            <a:xfrm>
              <a:off x="1757160" y="614664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5" name="CustomShape 80">
              <a:extLst>
                <a:ext uri="{FF2B5EF4-FFF2-40B4-BE49-F238E27FC236}">
                  <a16:creationId xmlns:a16="http://schemas.microsoft.com/office/drawing/2014/main" id="{0C163977-1B0D-47A5-81CE-672029CDB5DC}"/>
                </a:ext>
              </a:extLst>
            </p:cNvPr>
            <p:cNvSpPr/>
            <p:nvPr/>
          </p:nvSpPr>
          <p:spPr>
            <a:xfrm>
              <a:off x="6578640" y="5738760"/>
              <a:ext cx="13320" cy="27720"/>
            </a:xfrm>
            <a:custGeom>
              <a:avLst/>
              <a:gdLst/>
              <a:ahLst/>
              <a:cxnLst/>
              <a:rect l="l" t="t" r="r" b="b"/>
              <a:pathLst>
                <a:path w="19684" h="53339">
                  <a:moveTo>
                    <a:pt x="0" y="52958"/>
                  </a:moveTo>
                  <a:lnTo>
                    <a:pt x="19303"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6" name="CustomShape 81">
              <a:extLst>
                <a:ext uri="{FF2B5EF4-FFF2-40B4-BE49-F238E27FC236}">
                  <a16:creationId xmlns:a16="http://schemas.microsoft.com/office/drawing/2014/main" id="{FE8495DB-CB92-4F2E-B1E2-2FC220ECB23F}"/>
                </a:ext>
              </a:extLst>
            </p:cNvPr>
            <p:cNvSpPr/>
            <p:nvPr/>
          </p:nvSpPr>
          <p:spPr>
            <a:xfrm>
              <a:off x="6593040" y="573876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7" name="CustomShape 82">
              <a:extLst>
                <a:ext uri="{FF2B5EF4-FFF2-40B4-BE49-F238E27FC236}">
                  <a16:creationId xmlns:a16="http://schemas.microsoft.com/office/drawing/2014/main" id="{BEF229D3-3202-49B6-8461-FDBEEB971E11}"/>
                </a:ext>
              </a:extLst>
            </p:cNvPr>
            <p:cNvSpPr/>
            <p:nvPr/>
          </p:nvSpPr>
          <p:spPr>
            <a:xfrm>
              <a:off x="6611760" y="5738760"/>
              <a:ext cx="13320" cy="27720"/>
            </a:xfrm>
            <a:custGeom>
              <a:avLst/>
              <a:gdLst/>
              <a:ahLst/>
              <a:cxnLst/>
              <a:rect l="l" t="t" r="r" b="b"/>
              <a:pathLst>
                <a:path w="19684" h="53339">
                  <a:moveTo>
                    <a:pt x="0" y="52958"/>
                  </a:moveTo>
                  <a:lnTo>
                    <a:pt x="19304"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8" name="CustomShape 83">
              <a:extLst>
                <a:ext uri="{FF2B5EF4-FFF2-40B4-BE49-F238E27FC236}">
                  <a16:creationId xmlns:a16="http://schemas.microsoft.com/office/drawing/2014/main" id="{1CE26614-5080-47D3-96E0-77ECC5B24FD9}"/>
                </a:ext>
              </a:extLst>
            </p:cNvPr>
            <p:cNvSpPr/>
            <p:nvPr/>
          </p:nvSpPr>
          <p:spPr>
            <a:xfrm>
              <a:off x="6626160" y="573876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9" name="CustomShape 84">
              <a:extLst>
                <a:ext uri="{FF2B5EF4-FFF2-40B4-BE49-F238E27FC236}">
                  <a16:creationId xmlns:a16="http://schemas.microsoft.com/office/drawing/2014/main" id="{7E907DC3-8570-497D-8992-4D449D90455B}"/>
                </a:ext>
              </a:extLst>
            </p:cNvPr>
            <p:cNvSpPr/>
            <p:nvPr/>
          </p:nvSpPr>
          <p:spPr>
            <a:xfrm>
              <a:off x="6638040" y="5738760"/>
              <a:ext cx="13320" cy="27720"/>
            </a:xfrm>
            <a:custGeom>
              <a:avLst/>
              <a:gdLst/>
              <a:ahLst/>
              <a:cxnLst/>
              <a:rect l="l" t="t" r="r" b="b"/>
              <a:pathLst>
                <a:path w="19684" h="53339">
                  <a:moveTo>
                    <a:pt x="0" y="52958"/>
                  </a:moveTo>
                  <a:lnTo>
                    <a:pt x="19176"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0" name="CustomShape 85">
              <a:extLst>
                <a:ext uri="{FF2B5EF4-FFF2-40B4-BE49-F238E27FC236}">
                  <a16:creationId xmlns:a16="http://schemas.microsoft.com/office/drawing/2014/main" id="{FF6A964F-C014-412B-9225-E311B1ACAF8E}"/>
                </a:ext>
              </a:extLst>
            </p:cNvPr>
            <p:cNvSpPr/>
            <p:nvPr/>
          </p:nvSpPr>
          <p:spPr>
            <a:xfrm>
              <a:off x="6652080" y="573876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1" name="CustomShape 86">
              <a:extLst>
                <a:ext uri="{FF2B5EF4-FFF2-40B4-BE49-F238E27FC236}">
                  <a16:creationId xmlns:a16="http://schemas.microsoft.com/office/drawing/2014/main" id="{AF5A5F58-2E12-47BE-A0E3-399A8646C6E8}"/>
                </a:ext>
              </a:extLst>
            </p:cNvPr>
            <p:cNvSpPr/>
            <p:nvPr/>
          </p:nvSpPr>
          <p:spPr>
            <a:xfrm>
              <a:off x="6670800" y="5738760"/>
              <a:ext cx="13320" cy="27720"/>
            </a:xfrm>
            <a:custGeom>
              <a:avLst/>
              <a:gdLst/>
              <a:ahLst/>
              <a:cxnLst/>
              <a:rect l="l" t="t" r="r" b="b"/>
              <a:pathLst>
                <a:path w="19684" h="53339">
                  <a:moveTo>
                    <a:pt x="0" y="52958"/>
                  </a:moveTo>
                  <a:lnTo>
                    <a:pt x="19176"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2" name="CustomShape 87">
              <a:extLst>
                <a:ext uri="{FF2B5EF4-FFF2-40B4-BE49-F238E27FC236}">
                  <a16:creationId xmlns:a16="http://schemas.microsoft.com/office/drawing/2014/main" id="{0CD04A3F-0D95-4814-8D99-8783A7A8897A}"/>
                </a:ext>
              </a:extLst>
            </p:cNvPr>
            <p:cNvSpPr/>
            <p:nvPr/>
          </p:nvSpPr>
          <p:spPr>
            <a:xfrm>
              <a:off x="6685200" y="573876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3" name="CustomShape 88">
              <a:extLst>
                <a:ext uri="{FF2B5EF4-FFF2-40B4-BE49-F238E27FC236}">
                  <a16:creationId xmlns:a16="http://schemas.microsoft.com/office/drawing/2014/main" id="{064B78BC-91D0-4701-A8DF-6D1362492B00}"/>
                </a:ext>
              </a:extLst>
            </p:cNvPr>
            <p:cNvSpPr/>
            <p:nvPr/>
          </p:nvSpPr>
          <p:spPr>
            <a:xfrm>
              <a:off x="6679440" y="6118560"/>
              <a:ext cx="13320" cy="27720"/>
            </a:xfrm>
            <a:custGeom>
              <a:avLst/>
              <a:gdLst/>
              <a:ahLst/>
              <a:cxnLst/>
              <a:rect l="l" t="t" r="r" b="b"/>
              <a:pathLst>
                <a:path w="19684" h="53339">
                  <a:moveTo>
                    <a:pt x="19303" y="0"/>
                  </a:moveTo>
                  <a:lnTo>
                    <a:pt x="0"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4" name="CustomShape 89">
              <a:extLst>
                <a:ext uri="{FF2B5EF4-FFF2-40B4-BE49-F238E27FC236}">
                  <a16:creationId xmlns:a16="http://schemas.microsoft.com/office/drawing/2014/main" id="{3C46CF45-3559-433A-837B-D548490F3064}"/>
                </a:ext>
              </a:extLst>
            </p:cNvPr>
            <p:cNvSpPr/>
            <p:nvPr/>
          </p:nvSpPr>
          <p:spPr>
            <a:xfrm>
              <a:off x="6665040" y="6118560"/>
              <a:ext cx="13320" cy="27720"/>
            </a:xfrm>
            <a:custGeom>
              <a:avLst/>
              <a:gdLst/>
              <a:ahLst/>
              <a:cxnLst/>
              <a:rect l="l" t="t" r="r" b="b"/>
              <a:pathLst>
                <a:path w="19684" h="53339">
                  <a:moveTo>
                    <a:pt x="0" y="0"/>
                  </a:moveTo>
                  <a:lnTo>
                    <a:pt x="19303"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5" name="CustomShape 90">
              <a:extLst>
                <a:ext uri="{FF2B5EF4-FFF2-40B4-BE49-F238E27FC236}">
                  <a16:creationId xmlns:a16="http://schemas.microsoft.com/office/drawing/2014/main" id="{760489EA-09CC-48A5-B34A-C13AAD24321D}"/>
                </a:ext>
              </a:extLst>
            </p:cNvPr>
            <p:cNvSpPr/>
            <p:nvPr/>
          </p:nvSpPr>
          <p:spPr>
            <a:xfrm>
              <a:off x="6646320" y="6118560"/>
              <a:ext cx="13320" cy="27720"/>
            </a:xfrm>
            <a:custGeom>
              <a:avLst/>
              <a:gdLst/>
              <a:ahLst/>
              <a:cxnLst/>
              <a:rect l="l" t="t" r="r" b="b"/>
              <a:pathLst>
                <a:path w="19684" h="53339">
                  <a:moveTo>
                    <a:pt x="19176" y="0"/>
                  </a:moveTo>
                  <a:lnTo>
                    <a:pt x="0"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6" name="CustomShape 91">
              <a:extLst>
                <a:ext uri="{FF2B5EF4-FFF2-40B4-BE49-F238E27FC236}">
                  <a16:creationId xmlns:a16="http://schemas.microsoft.com/office/drawing/2014/main" id="{2A31B4C1-68B4-4C0F-92A9-421ED6D2389B}"/>
                </a:ext>
              </a:extLst>
            </p:cNvPr>
            <p:cNvSpPr/>
            <p:nvPr/>
          </p:nvSpPr>
          <p:spPr>
            <a:xfrm>
              <a:off x="6631920" y="6118560"/>
              <a:ext cx="13320" cy="27720"/>
            </a:xfrm>
            <a:custGeom>
              <a:avLst/>
              <a:gdLst/>
              <a:ahLst/>
              <a:cxnLst/>
              <a:rect l="l" t="t" r="r" b="b"/>
              <a:pathLst>
                <a:path w="19684" h="53339">
                  <a:moveTo>
                    <a:pt x="0" y="0"/>
                  </a:moveTo>
                  <a:lnTo>
                    <a:pt x="19303"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7" name="CustomShape 92">
              <a:extLst>
                <a:ext uri="{FF2B5EF4-FFF2-40B4-BE49-F238E27FC236}">
                  <a16:creationId xmlns:a16="http://schemas.microsoft.com/office/drawing/2014/main" id="{14A1CDCC-B380-4268-8D39-D3B5583FF450}"/>
                </a:ext>
              </a:extLst>
            </p:cNvPr>
            <p:cNvSpPr/>
            <p:nvPr/>
          </p:nvSpPr>
          <p:spPr>
            <a:xfrm>
              <a:off x="6620400" y="6118560"/>
              <a:ext cx="13320" cy="27720"/>
            </a:xfrm>
            <a:custGeom>
              <a:avLst/>
              <a:gdLst/>
              <a:ahLst/>
              <a:cxnLst/>
              <a:rect l="l" t="t" r="r" b="b"/>
              <a:pathLst>
                <a:path w="19684" h="53339">
                  <a:moveTo>
                    <a:pt x="19303" y="0"/>
                  </a:moveTo>
                  <a:lnTo>
                    <a:pt x="0"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8" name="CustomShape 93">
              <a:extLst>
                <a:ext uri="{FF2B5EF4-FFF2-40B4-BE49-F238E27FC236}">
                  <a16:creationId xmlns:a16="http://schemas.microsoft.com/office/drawing/2014/main" id="{F525A1B2-5231-45A6-8F38-9E5F16D8B7BB}"/>
                </a:ext>
              </a:extLst>
            </p:cNvPr>
            <p:cNvSpPr/>
            <p:nvPr/>
          </p:nvSpPr>
          <p:spPr>
            <a:xfrm>
              <a:off x="6606000" y="6118560"/>
              <a:ext cx="13320" cy="27720"/>
            </a:xfrm>
            <a:custGeom>
              <a:avLst/>
              <a:gdLst/>
              <a:ahLst/>
              <a:cxnLst/>
              <a:rect l="l" t="t" r="r" b="b"/>
              <a:pathLst>
                <a:path w="19684" h="53339">
                  <a:moveTo>
                    <a:pt x="0" y="0"/>
                  </a:moveTo>
                  <a:lnTo>
                    <a:pt x="19303"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9" name="CustomShape 94">
              <a:extLst>
                <a:ext uri="{FF2B5EF4-FFF2-40B4-BE49-F238E27FC236}">
                  <a16:creationId xmlns:a16="http://schemas.microsoft.com/office/drawing/2014/main" id="{7A617CEB-5FE3-44D4-B0B7-98CC8E79DDFF}"/>
                </a:ext>
              </a:extLst>
            </p:cNvPr>
            <p:cNvSpPr/>
            <p:nvPr/>
          </p:nvSpPr>
          <p:spPr>
            <a:xfrm>
              <a:off x="6587280" y="6118560"/>
              <a:ext cx="13320" cy="27720"/>
            </a:xfrm>
            <a:custGeom>
              <a:avLst/>
              <a:gdLst/>
              <a:ahLst/>
              <a:cxnLst/>
              <a:rect l="l" t="t" r="r" b="b"/>
              <a:pathLst>
                <a:path w="19684" h="53339">
                  <a:moveTo>
                    <a:pt x="19303" y="0"/>
                  </a:moveTo>
                  <a:lnTo>
                    <a:pt x="0"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0" name="CustomShape 95">
              <a:extLst>
                <a:ext uri="{FF2B5EF4-FFF2-40B4-BE49-F238E27FC236}">
                  <a16:creationId xmlns:a16="http://schemas.microsoft.com/office/drawing/2014/main" id="{F847031A-2CD4-46C5-97B4-98D6CEC59B09}"/>
                </a:ext>
              </a:extLst>
            </p:cNvPr>
            <p:cNvSpPr/>
            <p:nvPr/>
          </p:nvSpPr>
          <p:spPr>
            <a:xfrm>
              <a:off x="6572880" y="6118560"/>
              <a:ext cx="13320" cy="27720"/>
            </a:xfrm>
            <a:custGeom>
              <a:avLst/>
              <a:gdLst/>
              <a:ahLst/>
              <a:cxnLst/>
              <a:rect l="l" t="t" r="r" b="b"/>
              <a:pathLst>
                <a:path w="19684" h="53339">
                  <a:moveTo>
                    <a:pt x="0" y="0"/>
                  </a:moveTo>
                  <a:lnTo>
                    <a:pt x="19176"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1" name="CustomShape 96">
              <a:extLst>
                <a:ext uri="{FF2B5EF4-FFF2-40B4-BE49-F238E27FC236}">
                  <a16:creationId xmlns:a16="http://schemas.microsoft.com/office/drawing/2014/main" id="{B1EE29BF-A667-44B1-A313-0FD3170631E8}"/>
                </a:ext>
              </a:extLst>
            </p:cNvPr>
            <p:cNvSpPr/>
            <p:nvPr/>
          </p:nvSpPr>
          <p:spPr>
            <a:xfrm>
              <a:off x="2510640" y="6105960"/>
              <a:ext cx="218520" cy="655560"/>
            </a:xfrm>
            <a:custGeom>
              <a:avLst/>
              <a:gdLst/>
              <a:ahLst/>
              <a:cxnLst/>
              <a:rect l="l" t="t" r="r" b="b"/>
              <a:pathLst>
                <a:path w="318769" h="1240789">
                  <a:moveTo>
                    <a:pt x="0" y="1240536"/>
                  </a:moveTo>
                  <a:lnTo>
                    <a:pt x="318515" y="1240536"/>
                  </a:lnTo>
                  <a:lnTo>
                    <a:pt x="318515" y="0"/>
                  </a:lnTo>
                  <a:lnTo>
                    <a:pt x="0" y="0"/>
                  </a:lnTo>
                  <a:lnTo>
                    <a:pt x="0" y="1240536"/>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302" name="CustomShape 97">
              <a:extLst>
                <a:ext uri="{FF2B5EF4-FFF2-40B4-BE49-F238E27FC236}">
                  <a16:creationId xmlns:a16="http://schemas.microsoft.com/office/drawing/2014/main" id="{7AACDB48-3FB2-4B15-AEBC-7031044D1D6A}"/>
                </a:ext>
              </a:extLst>
            </p:cNvPr>
            <p:cNvSpPr/>
            <p:nvPr/>
          </p:nvSpPr>
          <p:spPr>
            <a:xfrm>
              <a:off x="1670760" y="6107040"/>
              <a:ext cx="5027760" cy="360"/>
            </a:xfrm>
            <a:custGeom>
              <a:avLst/>
              <a:gdLst/>
              <a:ahLst/>
              <a:cxnLst/>
              <a:rect l="l" t="t" r="r" b="b"/>
              <a:pathLst>
                <a:path w="7324725">
                  <a:moveTo>
                    <a:pt x="0" y="0"/>
                  </a:moveTo>
                  <a:lnTo>
                    <a:pt x="7324471" y="0"/>
                  </a:lnTo>
                </a:path>
              </a:pathLst>
            </a:custGeom>
            <a:noFill/>
            <a:ln w="12960" cap="rnd">
              <a:solidFill>
                <a:srgbClr val="000000"/>
              </a:solidFill>
              <a:custDash>
                <a:ds d="800000" sp="300000"/>
              </a:custDash>
              <a:round/>
            </a:ln>
          </p:spPr>
          <p:style>
            <a:lnRef idx="0">
              <a:scrgbClr r="0" g="0" b="0"/>
            </a:lnRef>
            <a:fillRef idx="0">
              <a:scrgbClr r="0" g="0" b="0"/>
            </a:fillRef>
            <a:effectRef idx="0">
              <a:scrgbClr r="0" g="0" b="0"/>
            </a:effectRef>
            <a:fontRef idx="minor"/>
          </p:style>
          <p:txBody>
            <a:bodyPr/>
            <a:lstStyle/>
            <a:p>
              <a:endParaRPr lang="en-US"/>
            </a:p>
          </p:txBody>
        </p:sp>
        <p:sp>
          <p:nvSpPr>
            <p:cNvPr id="303" name="CustomShape 98">
              <a:extLst>
                <a:ext uri="{FF2B5EF4-FFF2-40B4-BE49-F238E27FC236}">
                  <a16:creationId xmlns:a16="http://schemas.microsoft.com/office/drawing/2014/main" id="{DE1BE9A8-EDF4-4E99-9D3F-FFDF9659A1C4}"/>
                </a:ext>
              </a:extLst>
            </p:cNvPr>
            <p:cNvSpPr/>
            <p:nvPr/>
          </p:nvSpPr>
          <p:spPr>
            <a:xfrm>
              <a:off x="2478600" y="6565680"/>
              <a:ext cx="36360" cy="10080"/>
            </a:xfrm>
            <a:custGeom>
              <a:avLst/>
              <a:gdLst/>
              <a:ahLst/>
              <a:cxnLst/>
              <a:rect l="l" t="t" r="r" b="b"/>
              <a:pathLst>
                <a:path w="53339" h="19685">
                  <a:moveTo>
                    <a:pt x="52958" y="19304"/>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4" name="CustomShape 99">
              <a:extLst>
                <a:ext uri="{FF2B5EF4-FFF2-40B4-BE49-F238E27FC236}">
                  <a16:creationId xmlns:a16="http://schemas.microsoft.com/office/drawing/2014/main" id="{94279E4B-1049-4BBE-A6C4-0C85091E3F86}"/>
                </a:ext>
              </a:extLst>
            </p:cNvPr>
            <p:cNvSpPr/>
            <p:nvPr/>
          </p:nvSpPr>
          <p:spPr>
            <a:xfrm>
              <a:off x="2478600" y="6554880"/>
              <a:ext cx="36360" cy="10080"/>
            </a:xfrm>
            <a:custGeom>
              <a:avLst/>
              <a:gdLst/>
              <a:ahLst/>
              <a:cxnLst/>
              <a:rect l="l" t="t" r="r" b="b"/>
              <a:pathLst>
                <a:path w="53339" h="19685">
                  <a:moveTo>
                    <a:pt x="52958" y="0"/>
                  </a:moveTo>
                  <a:lnTo>
                    <a:pt x="0" y="19177"/>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5" name="CustomShape 100">
              <a:extLst>
                <a:ext uri="{FF2B5EF4-FFF2-40B4-BE49-F238E27FC236}">
                  <a16:creationId xmlns:a16="http://schemas.microsoft.com/office/drawing/2014/main" id="{5D2F99DE-62F7-4A22-ADED-0190665BFBFE}"/>
                </a:ext>
              </a:extLst>
            </p:cNvPr>
            <p:cNvSpPr/>
            <p:nvPr/>
          </p:nvSpPr>
          <p:spPr>
            <a:xfrm>
              <a:off x="2478600" y="6540120"/>
              <a:ext cx="36360" cy="10080"/>
            </a:xfrm>
            <a:custGeom>
              <a:avLst/>
              <a:gdLst/>
              <a:ahLst/>
              <a:cxnLst/>
              <a:rect l="l" t="t" r="r" b="b"/>
              <a:pathLst>
                <a:path w="53339" h="19685">
                  <a:moveTo>
                    <a:pt x="52958" y="19303"/>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6" name="CustomShape 101">
              <a:extLst>
                <a:ext uri="{FF2B5EF4-FFF2-40B4-BE49-F238E27FC236}">
                  <a16:creationId xmlns:a16="http://schemas.microsoft.com/office/drawing/2014/main" id="{8D35F95C-55EB-4B4B-B183-FA584F15F5DA}"/>
                </a:ext>
              </a:extLst>
            </p:cNvPr>
            <p:cNvSpPr/>
            <p:nvPr/>
          </p:nvSpPr>
          <p:spPr>
            <a:xfrm>
              <a:off x="2478600" y="6529320"/>
              <a:ext cx="36360" cy="10080"/>
            </a:xfrm>
            <a:custGeom>
              <a:avLst/>
              <a:gdLst/>
              <a:ahLst/>
              <a:cxnLst/>
              <a:rect l="l" t="t" r="r" b="b"/>
              <a:pathLst>
                <a:path w="53339" h="19685">
                  <a:moveTo>
                    <a:pt x="52958" y="0"/>
                  </a:moveTo>
                  <a:lnTo>
                    <a:pt x="0" y="19176"/>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7" name="CustomShape 102">
              <a:extLst>
                <a:ext uri="{FF2B5EF4-FFF2-40B4-BE49-F238E27FC236}">
                  <a16:creationId xmlns:a16="http://schemas.microsoft.com/office/drawing/2014/main" id="{2E45C696-F104-4CD8-9788-2626BDBBE1EE}"/>
                </a:ext>
              </a:extLst>
            </p:cNvPr>
            <p:cNvSpPr/>
            <p:nvPr/>
          </p:nvSpPr>
          <p:spPr>
            <a:xfrm>
              <a:off x="2478600" y="6520320"/>
              <a:ext cx="36360" cy="10080"/>
            </a:xfrm>
            <a:custGeom>
              <a:avLst/>
              <a:gdLst/>
              <a:ahLst/>
              <a:cxnLst/>
              <a:rect l="l" t="t" r="r" b="b"/>
              <a:pathLst>
                <a:path w="53339" h="19685">
                  <a:moveTo>
                    <a:pt x="52958" y="19304"/>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8" name="CustomShape 103">
              <a:extLst>
                <a:ext uri="{FF2B5EF4-FFF2-40B4-BE49-F238E27FC236}">
                  <a16:creationId xmlns:a16="http://schemas.microsoft.com/office/drawing/2014/main" id="{94ACEEE0-C8C7-4F84-9B40-49089D70E9D9}"/>
                </a:ext>
              </a:extLst>
            </p:cNvPr>
            <p:cNvSpPr/>
            <p:nvPr/>
          </p:nvSpPr>
          <p:spPr>
            <a:xfrm>
              <a:off x="2478600" y="6509160"/>
              <a:ext cx="36360" cy="10080"/>
            </a:xfrm>
            <a:custGeom>
              <a:avLst/>
              <a:gdLst/>
              <a:ahLst/>
              <a:cxnLst/>
              <a:rect l="l" t="t" r="r" b="b"/>
              <a:pathLst>
                <a:path w="53339" h="19685">
                  <a:moveTo>
                    <a:pt x="52958" y="0"/>
                  </a:moveTo>
                  <a:lnTo>
                    <a:pt x="0" y="19176"/>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9" name="CustomShape 104">
              <a:extLst>
                <a:ext uri="{FF2B5EF4-FFF2-40B4-BE49-F238E27FC236}">
                  <a16:creationId xmlns:a16="http://schemas.microsoft.com/office/drawing/2014/main" id="{AC9E04F9-AE7B-4BB6-93B7-9F6BFBAC7532}"/>
                </a:ext>
              </a:extLst>
            </p:cNvPr>
            <p:cNvSpPr/>
            <p:nvPr/>
          </p:nvSpPr>
          <p:spPr>
            <a:xfrm>
              <a:off x="2478600" y="6494760"/>
              <a:ext cx="36360" cy="10080"/>
            </a:xfrm>
            <a:custGeom>
              <a:avLst/>
              <a:gdLst/>
              <a:ahLst/>
              <a:cxnLst/>
              <a:rect l="l" t="t" r="r" b="b"/>
              <a:pathLst>
                <a:path w="53339" h="19685">
                  <a:moveTo>
                    <a:pt x="52958" y="19303"/>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0" name="CustomShape 105">
              <a:extLst>
                <a:ext uri="{FF2B5EF4-FFF2-40B4-BE49-F238E27FC236}">
                  <a16:creationId xmlns:a16="http://schemas.microsoft.com/office/drawing/2014/main" id="{357538A0-64ED-497A-BF6D-1EC7AC5E2AB7}"/>
                </a:ext>
              </a:extLst>
            </p:cNvPr>
            <p:cNvSpPr/>
            <p:nvPr/>
          </p:nvSpPr>
          <p:spPr>
            <a:xfrm>
              <a:off x="2478600" y="6483600"/>
              <a:ext cx="36360" cy="10080"/>
            </a:xfrm>
            <a:custGeom>
              <a:avLst/>
              <a:gdLst/>
              <a:ahLst/>
              <a:cxnLst/>
              <a:rect l="l" t="t" r="r" b="b"/>
              <a:pathLst>
                <a:path w="53339" h="19685">
                  <a:moveTo>
                    <a:pt x="52958" y="0"/>
                  </a:moveTo>
                  <a:lnTo>
                    <a:pt x="0"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1" name="CustomShape 106">
              <a:extLst>
                <a:ext uri="{FF2B5EF4-FFF2-40B4-BE49-F238E27FC236}">
                  <a16:creationId xmlns:a16="http://schemas.microsoft.com/office/drawing/2014/main" id="{55EBA976-1D18-40BB-899B-A35BDF42C08D}"/>
                </a:ext>
              </a:extLst>
            </p:cNvPr>
            <p:cNvSpPr/>
            <p:nvPr/>
          </p:nvSpPr>
          <p:spPr>
            <a:xfrm>
              <a:off x="2724840" y="6485760"/>
              <a:ext cx="36360" cy="10080"/>
            </a:xfrm>
            <a:custGeom>
              <a:avLst/>
              <a:gdLst/>
              <a:ahLst/>
              <a:cxnLst/>
              <a:rect l="l" t="t" r="r" b="b"/>
              <a:pathLst>
                <a:path w="53339" h="19685">
                  <a:moveTo>
                    <a:pt x="0" y="0"/>
                  </a:moveTo>
                  <a:lnTo>
                    <a:pt x="52831"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2" name="CustomShape 107">
              <a:extLst>
                <a:ext uri="{FF2B5EF4-FFF2-40B4-BE49-F238E27FC236}">
                  <a16:creationId xmlns:a16="http://schemas.microsoft.com/office/drawing/2014/main" id="{12791597-2CA2-41E9-863F-5F88BB3407AF}"/>
                </a:ext>
              </a:extLst>
            </p:cNvPr>
            <p:cNvSpPr/>
            <p:nvPr/>
          </p:nvSpPr>
          <p:spPr>
            <a:xfrm>
              <a:off x="2724840" y="6496920"/>
              <a:ext cx="36360" cy="10080"/>
            </a:xfrm>
            <a:custGeom>
              <a:avLst/>
              <a:gdLst/>
              <a:ahLst/>
              <a:cxnLst/>
              <a:rect l="l" t="t" r="r" b="b"/>
              <a:pathLst>
                <a:path w="53339" h="19685">
                  <a:moveTo>
                    <a:pt x="0" y="19304"/>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3" name="CustomShape 108">
              <a:extLst>
                <a:ext uri="{FF2B5EF4-FFF2-40B4-BE49-F238E27FC236}">
                  <a16:creationId xmlns:a16="http://schemas.microsoft.com/office/drawing/2014/main" id="{0544098A-4CF5-4FA7-AB35-9D52A20E16C1}"/>
                </a:ext>
              </a:extLst>
            </p:cNvPr>
            <p:cNvSpPr/>
            <p:nvPr/>
          </p:nvSpPr>
          <p:spPr>
            <a:xfrm>
              <a:off x="2724840" y="6511320"/>
              <a:ext cx="36360" cy="10080"/>
            </a:xfrm>
            <a:custGeom>
              <a:avLst/>
              <a:gdLst/>
              <a:ahLst/>
              <a:cxnLst/>
              <a:rect l="l" t="t" r="r" b="b"/>
              <a:pathLst>
                <a:path w="53339" h="19685">
                  <a:moveTo>
                    <a:pt x="0" y="0"/>
                  </a:moveTo>
                  <a:lnTo>
                    <a:pt x="52831" y="19177"/>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4" name="CustomShape 109">
              <a:extLst>
                <a:ext uri="{FF2B5EF4-FFF2-40B4-BE49-F238E27FC236}">
                  <a16:creationId xmlns:a16="http://schemas.microsoft.com/office/drawing/2014/main" id="{A74A96A1-BF4A-4CD0-8F93-E94DB38A888C}"/>
                </a:ext>
              </a:extLst>
            </p:cNvPr>
            <p:cNvSpPr/>
            <p:nvPr/>
          </p:nvSpPr>
          <p:spPr>
            <a:xfrm>
              <a:off x="2724840" y="6522120"/>
              <a:ext cx="36360" cy="10080"/>
            </a:xfrm>
            <a:custGeom>
              <a:avLst/>
              <a:gdLst/>
              <a:ahLst/>
              <a:cxnLst/>
              <a:rect l="l" t="t" r="r" b="b"/>
              <a:pathLst>
                <a:path w="53339" h="19685">
                  <a:moveTo>
                    <a:pt x="0" y="19304"/>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5" name="CustomShape 110">
              <a:extLst>
                <a:ext uri="{FF2B5EF4-FFF2-40B4-BE49-F238E27FC236}">
                  <a16:creationId xmlns:a16="http://schemas.microsoft.com/office/drawing/2014/main" id="{D7D9206E-1F35-40DD-A6F8-9490898B7E64}"/>
                </a:ext>
              </a:extLst>
            </p:cNvPr>
            <p:cNvSpPr/>
            <p:nvPr/>
          </p:nvSpPr>
          <p:spPr>
            <a:xfrm>
              <a:off x="2724840" y="6531120"/>
              <a:ext cx="36360" cy="10080"/>
            </a:xfrm>
            <a:custGeom>
              <a:avLst/>
              <a:gdLst/>
              <a:ahLst/>
              <a:cxnLst/>
              <a:rect l="l" t="t" r="r" b="b"/>
              <a:pathLst>
                <a:path w="53339" h="19685">
                  <a:moveTo>
                    <a:pt x="0" y="0"/>
                  </a:moveTo>
                  <a:lnTo>
                    <a:pt x="52831" y="19304"/>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6" name="CustomShape 111">
              <a:extLst>
                <a:ext uri="{FF2B5EF4-FFF2-40B4-BE49-F238E27FC236}">
                  <a16:creationId xmlns:a16="http://schemas.microsoft.com/office/drawing/2014/main" id="{B4782C61-610E-436F-AEE9-1FA9CEBA99D7}"/>
                </a:ext>
              </a:extLst>
            </p:cNvPr>
            <p:cNvSpPr/>
            <p:nvPr/>
          </p:nvSpPr>
          <p:spPr>
            <a:xfrm>
              <a:off x="2724840" y="6542280"/>
              <a:ext cx="36360" cy="10080"/>
            </a:xfrm>
            <a:custGeom>
              <a:avLst/>
              <a:gdLst/>
              <a:ahLst/>
              <a:cxnLst/>
              <a:rect l="l" t="t" r="r" b="b"/>
              <a:pathLst>
                <a:path w="53339" h="19685">
                  <a:moveTo>
                    <a:pt x="0" y="19304"/>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7" name="CustomShape 112">
              <a:extLst>
                <a:ext uri="{FF2B5EF4-FFF2-40B4-BE49-F238E27FC236}">
                  <a16:creationId xmlns:a16="http://schemas.microsoft.com/office/drawing/2014/main" id="{D6D1EB17-48E7-4576-BE5D-2190B899897A}"/>
                </a:ext>
              </a:extLst>
            </p:cNvPr>
            <p:cNvSpPr/>
            <p:nvPr/>
          </p:nvSpPr>
          <p:spPr>
            <a:xfrm>
              <a:off x="2724840" y="6556680"/>
              <a:ext cx="36360" cy="10080"/>
            </a:xfrm>
            <a:custGeom>
              <a:avLst/>
              <a:gdLst/>
              <a:ahLst/>
              <a:cxnLst/>
              <a:rect l="l" t="t" r="r" b="b"/>
              <a:pathLst>
                <a:path w="53339" h="19685">
                  <a:moveTo>
                    <a:pt x="0" y="0"/>
                  </a:moveTo>
                  <a:lnTo>
                    <a:pt x="52831"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8" name="CustomShape 113">
              <a:extLst>
                <a:ext uri="{FF2B5EF4-FFF2-40B4-BE49-F238E27FC236}">
                  <a16:creationId xmlns:a16="http://schemas.microsoft.com/office/drawing/2014/main" id="{2F435E5A-DA07-4494-97B8-B04CEB6F2270}"/>
                </a:ext>
              </a:extLst>
            </p:cNvPr>
            <p:cNvSpPr/>
            <p:nvPr/>
          </p:nvSpPr>
          <p:spPr>
            <a:xfrm>
              <a:off x="2724840" y="6567840"/>
              <a:ext cx="36360" cy="10080"/>
            </a:xfrm>
            <a:custGeom>
              <a:avLst/>
              <a:gdLst/>
              <a:ahLst/>
              <a:cxnLst/>
              <a:rect l="l" t="t" r="r" b="b"/>
              <a:pathLst>
                <a:path w="53339" h="19685">
                  <a:moveTo>
                    <a:pt x="0" y="19176"/>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9" name="CustomShape 114">
              <a:extLst>
                <a:ext uri="{FF2B5EF4-FFF2-40B4-BE49-F238E27FC236}">
                  <a16:creationId xmlns:a16="http://schemas.microsoft.com/office/drawing/2014/main" id="{801192B1-7FE1-47FC-B0B6-C7BBDF382F31}"/>
                </a:ext>
              </a:extLst>
            </p:cNvPr>
            <p:cNvSpPr/>
            <p:nvPr/>
          </p:nvSpPr>
          <p:spPr>
            <a:xfrm>
              <a:off x="2510640" y="5118480"/>
              <a:ext cx="218520" cy="656640"/>
            </a:xfrm>
            <a:custGeom>
              <a:avLst/>
              <a:gdLst/>
              <a:ahLst/>
              <a:cxnLst/>
              <a:rect l="l" t="t" r="r" b="b"/>
              <a:pathLst>
                <a:path w="318769" h="1243329">
                  <a:moveTo>
                    <a:pt x="0" y="1242822"/>
                  </a:moveTo>
                  <a:lnTo>
                    <a:pt x="318515" y="1242822"/>
                  </a:lnTo>
                  <a:lnTo>
                    <a:pt x="318515" y="0"/>
                  </a:lnTo>
                  <a:lnTo>
                    <a:pt x="0" y="0"/>
                  </a:lnTo>
                  <a:lnTo>
                    <a:pt x="0" y="1242822"/>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320" name="CustomShape 115">
              <a:extLst>
                <a:ext uri="{FF2B5EF4-FFF2-40B4-BE49-F238E27FC236}">
                  <a16:creationId xmlns:a16="http://schemas.microsoft.com/office/drawing/2014/main" id="{C1C1F5E1-C0F3-468E-848A-35768F3274AA}"/>
                </a:ext>
              </a:extLst>
            </p:cNvPr>
            <p:cNvSpPr/>
            <p:nvPr/>
          </p:nvSpPr>
          <p:spPr>
            <a:xfrm>
              <a:off x="1670760" y="5775480"/>
              <a:ext cx="5027760" cy="360"/>
            </a:xfrm>
            <a:custGeom>
              <a:avLst/>
              <a:gdLst/>
              <a:ahLst/>
              <a:cxnLst/>
              <a:rect l="l" t="t" r="r" b="b"/>
              <a:pathLst>
                <a:path w="7324725">
                  <a:moveTo>
                    <a:pt x="0" y="0"/>
                  </a:moveTo>
                  <a:lnTo>
                    <a:pt x="7324471" y="0"/>
                  </a:lnTo>
                </a:path>
              </a:pathLst>
            </a:custGeom>
            <a:noFill/>
            <a:ln w="12960" cap="rnd">
              <a:solidFill>
                <a:srgbClr val="000000"/>
              </a:solidFill>
              <a:custDash>
                <a:ds d="800000" sp="300000"/>
              </a:custDash>
              <a:round/>
            </a:ln>
          </p:spPr>
          <p:style>
            <a:lnRef idx="0">
              <a:scrgbClr r="0" g="0" b="0"/>
            </a:lnRef>
            <a:fillRef idx="0">
              <a:scrgbClr r="0" g="0" b="0"/>
            </a:fillRef>
            <a:effectRef idx="0">
              <a:scrgbClr r="0" g="0" b="0"/>
            </a:effectRef>
            <a:fontRef idx="minor"/>
          </p:style>
          <p:txBody>
            <a:bodyPr/>
            <a:lstStyle/>
            <a:p>
              <a:endParaRPr lang="en-US"/>
            </a:p>
          </p:txBody>
        </p:sp>
        <p:sp>
          <p:nvSpPr>
            <p:cNvPr id="321" name="CustomShape 116">
              <a:extLst>
                <a:ext uri="{FF2B5EF4-FFF2-40B4-BE49-F238E27FC236}">
                  <a16:creationId xmlns:a16="http://schemas.microsoft.com/office/drawing/2014/main" id="{C321BDFC-259C-48E1-828C-06F4855D05D7}"/>
                </a:ext>
              </a:extLst>
            </p:cNvPr>
            <p:cNvSpPr/>
            <p:nvPr/>
          </p:nvSpPr>
          <p:spPr>
            <a:xfrm>
              <a:off x="2480040" y="5387400"/>
              <a:ext cx="36360" cy="10080"/>
            </a:xfrm>
            <a:custGeom>
              <a:avLst/>
              <a:gdLst/>
              <a:ahLst/>
              <a:cxnLst/>
              <a:rect l="l" t="t" r="r" b="b"/>
              <a:pathLst>
                <a:path w="53339" h="19685">
                  <a:moveTo>
                    <a:pt x="52831" y="19303"/>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2" name="CustomShape 117">
              <a:extLst>
                <a:ext uri="{FF2B5EF4-FFF2-40B4-BE49-F238E27FC236}">
                  <a16:creationId xmlns:a16="http://schemas.microsoft.com/office/drawing/2014/main" id="{3BE099EE-4277-4C09-A7C8-44F29EB30A8E}"/>
                </a:ext>
              </a:extLst>
            </p:cNvPr>
            <p:cNvSpPr/>
            <p:nvPr/>
          </p:nvSpPr>
          <p:spPr>
            <a:xfrm>
              <a:off x="2480040" y="5376240"/>
              <a:ext cx="36360" cy="10080"/>
            </a:xfrm>
            <a:custGeom>
              <a:avLst/>
              <a:gdLst/>
              <a:ahLst/>
              <a:cxnLst/>
              <a:rect l="l" t="t" r="r" b="b"/>
              <a:pathLst>
                <a:path w="53339" h="19685">
                  <a:moveTo>
                    <a:pt x="52831" y="0"/>
                  </a:moveTo>
                  <a:lnTo>
                    <a:pt x="0" y="19304"/>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3" name="CustomShape 118">
              <a:extLst>
                <a:ext uri="{FF2B5EF4-FFF2-40B4-BE49-F238E27FC236}">
                  <a16:creationId xmlns:a16="http://schemas.microsoft.com/office/drawing/2014/main" id="{7B0D828D-7BDB-4160-AC57-05C47E6D8D3F}"/>
                </a:ext>
              </a:extLst>
            </p:cNvPr>
            <p:cNvSpPr/>
            <p:nvPr/>
          </p:nvSpPr>
          <p:spPr>
            <a:xfrm>
              <a:off x="2480040" y="5361840"/>
              <a:ext cx="36360" cy="10080"/>
            </a:xfrm>
            <a:custGeom>
              <a:avLst/>
              <a:gdLst/>
              <a:ahLst/>
              <a:cxnLst/>
              <a:rect l="l" t="t" r="r" b="b"/>
              <a:pathLst>
                <a:path w="53339" h="19685">
                  <a:moveTo>
                    <a:pt x="52831" y="19303"/>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4" name="CustomShape 119">
              <a:extLst>
                <a:ext uri="{FF2B5EF4-FFF2-40B4-BE49-F238E27FC236}">
                  <a16:creationId xmlns:a16="http://schemas.microsoft.com/office/drawing/2014/main" id="{DBA2293F-CA7E-4EC5-928F-D4358F90A1CB}"/>
                </a:ext>
              </a:extLst>
            </p:cNvPr>
            <p:cNvSpPr/>
            <p:nvPr/>
          </p:nvSpPr>
          <p:spPr>
            <a:xfrm>
              <a:off x="2480040" y="5350680"/>
              <a:ext cx="36360" cy="10080"/>
            </a:xfrm>
            <a:custGeom>
              <a:avLst/>
              <a:gdLst/>
              <a:ahLst/>
              <a:cxnLst/>
              <a:rect l="l" t="t" r="r" b="b"/>
              <a:pathLst>
                <a:path w="53339" h="19685">
                  <a:moveTo>
                    <a:pt x="52831" y="0"/>
                  </a:moveTo>
                  <a:lnTo>
                    <a:pt x="0"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5" name="CustomShape 120">
              <a:extLst>
                <a:ext uri="{FF2B5EF4-FFF2-40B4-BE49-F238E27FC236}">
                  <a16:creationId xmlns:a16="http://schemas.microsoft.com/office/drawing/2014/main" id="{ACE32AF5-BC94-4316-8762-0DA88284DACD}"/>
                </a:ext>
              </a:extLst>
            </p:cNvPr>
            <p:cNvSpPr/>
            <p:nvPr/>
          </p:nvSpPr>
          <p:spPr>
            <a:xfrm>
              <a:off x="2480040" y="5341680"/>
              <a:ext cx="36360" cy="10080"/>
            </a:xfrm>
            <a:custGeom>
              <a:avLst/>
              <a:gdLst/>
              <a:ahLst/>
              <a:cxnLst/>
              <a:rect l="l" t="t" r="r" b="b"/>
              <a:pathLst>
                <a:path w="53339" h="19685">
                  <a:moveTo>
                    <a:pt x="52831" y="19303"/>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6" name="CustomShape 121">
              <a:extLst>
                <a:ext uri="{FF2B5EF4-FFF2-40B4-BE49-F238E27FC236}">
                  <a16:creationId xmlns:a16="http://schemas.microsoft.com/office/drawing/2014/main" id="{1927766E-D2CB-4A47-94E0-A7A430709816}"/>
                </a:ext>
              </a:extLst>
            </p:cNvPr>
            <p:cNvSpPr/>
            <p:nvPr/>
          </p:nvSpPr>
          <p:spPr>
            <a:xfrm>
              <a:off x="2480040" y="5330880"/>
              <a:ext cx="36360" cy="10080"/>
            </a:xfrm>
            <a:custGeom>
              <a:avLst/>
              <a:gdLst/>
              <a:ahLst/>
              <a:cxnLst/>
              <a:rect l="l" t="t" r="r" b="b"/>
              <a:pathLst>
                <a:path w="53339" h="19685">
                  <a:moveTo>
                    <a:pt x="52831" y="0"/>
                  </a:moveTo>
                  <a:lnTo>
                    <a:pt x="0"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7" name="CustomShape 122">
              <a:extLst>
                <a:ext uri="{FF2B5EF4-FFF2-40B4-BE49-F238E27FC236}">
                  <a16:creationId xmlns:a16="http://schemas.microsoft.com/office/drawing/2014/main" id="{693E58B1-D3AA-4BB5-85F4-BCEA48D64093}"/>
                </a:ext>
              </a:extLst>
            </p:cNvPr>
            <p:cNvSpPr/>
            <p:nvPr/>
          </p:nvSpPr>
          <p:spPr>
            <a:xfrm>
              <a:off x="2480040" y="5316480"/>
              <a:ext cx="36360" cy="10080"/>
            </a:xfrm>
            <a:custGeom>
              <a:avLst/>
              <a:gdLst/>
              <a:ahLst/>
              <a:cxnLst/>
              <a:rect l="l" t="t" r="r" b="b"/>
              <a:pathLst>
                <a:path w="53339" h="19685">
                  <a:moveTo>
                    <a:pt x="52831" y="19304"/>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8" name="CustomShape 123">
              <a:extLst>
                <a:ext uri="{FF2B5EF4-FFF2-40B4-BE49-F238E27FC236}">
                  <a16:creationId xmlns:a16="http://schemas.microsoft.com/office/drawing/2014/main" id="{99F5D140-3DFA-474B-AB35-861AB9FD2396}"/>
                </a:ext>
              </a:extLst>
            </p:cNvPr>
            <p:cNvSpPr/>
            <p:nvPr/>
          </p:nvSpPr>
          <p:spPr>
            <a:xfrm>
              <a:off x="2480040" y="5305320"/>
              <a:ext cx="36360" cy="10080"/>
            </a:xfrm>
            <a:custGeom>
              <a:avLst/>
              <a:gdLst/>
              <a:ahLst/>
              <a:cxnLst/>
              <a:rect l="l" t="t" r="r" b="b"/>
              <a:pathLst>
                <a:path w="53339" h="19685">
                  <a:moveTo>
                    <a:pt x="52831" y="0"/>
                  </a:moveTo>
                  <a:lnTo>
                    <a:pt x="0"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9" name="CustomShape 124">
              <a:extLst>
                <a:ext uri="{FF2B5EF4-FFF2-40B4-BE49-F238E27FC236}">
                  <a16:creationId xmlns:a16="http://schemas.microsoft.com/office/drawing/2014/main" id="{F6100BEF-9B23-4B28-BA54-FBB2865CCA04}"/>
                </a:ext>
              </a:extLst>
            </p:cNvPr>
            <p:cNvSpPr/>
            <p:nvPr/>
          </p:nvSpPr>
          <p:spPr>
            <a:xfrm>
              <a:off x="2717640" y="5307840"/>
              <a:ext cx="36360" cy="10080"/>
            </a:xfrm>
            <a:custGeom>
              <a:avLst/>
              <a:gdLst/>
              <a:ahLst/>
              <a:cxnLst/>
              <a:rect l="l" t="t" r="r" b="b"/>
              <a:pathLst>
                <a:path w="53339" h="19685">
                  <a:moveTo>
                    <a:pt x="0" y="0"/>
                  </a:moveTo>
                  <a:lnTo>
                    <a:pt x="52831" y="19304"/>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0" name="CustomShape 125">
              <a:extLst>
                <a:ext uri="{FF2B5EF4-FFF2-40B4-BE49-F238E27FC236}">
                  <a16:creationId xmlns:a16="http://schemas.microsoft.com/office/drawing/2014/main" id="{44B19D09-2F72-47C7-8DA2-D93AEDC1E2EB}"/>
                </a:ext>
              </a:extLst>
            </p:cNvPr>
            <p:cNvSpPr/>
            <p:nvPr/>
          </p:nvSpPr>
          <p:spPr>
            <a:xfrm>
              <a:off x="2717640" y="5319000"/>
              <a:ext cx="36360" cy="10080"/>
            </a:xfrm>
            <a:custGeom>
              <a:avLst/>
              <a:gdLst/>
              <a:ahLst/>
              <a:cxnLst/>
              <a:rect l="l" t="t" r="r" b="b"/>
              <a:pathLst>
                <a:path w="53339" h="19685">
                  <a:moveTo>
                    <a:pt x="0" y="19303"/>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1" name="CustomShape 126">
              <a:extLst>
                <a:ext uri="{FF2B5EF4-FFF2-40B4-BE49-F238E27FC236}">
                  <a16:creationId xmlns:a16="http://schemas.microsoft.com/office/drawing/2014/main" id="{E2C4953E-7DD7-4F91-BBA8-2D62FD122AB4}"/>
                </a:ext>
              </a:extLst>
            </p:cNvPr>
            <p:cNvSpPr/>
            <p:nvPr/>
          </p:nvSpPr>
          <p:spPr>
            <a:xfrm>
              <a:off x="2717640" y="5333400"/>
              <a:ext cx="36360" cy="10080"/>
            </a:xfrm>
            <a:custGeom>
              <a:avLst/>
              <a:gdLst/>
              <a:ahLst/>
              <a:cxnLst/>
              <a:rect l="l" t="t" r="r" b="b"/>
              <a:pathLst>
                <a:path w="53339" h="19685">
                  <a:moveTo>
                    <a:pt x="0" y="0"/>
                  </a:moveTo>
                  <a:lnTo>
                    <a:pt x="52831"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2" name="CustomShape 127">
              <a:extLst>
                <a:ext uri="{FF2B5EF4-FFF2-40B4-BE49-F238E27FC236}">
                  <a16:creationId xmlns:a16="http://schemas.microsoft.com/office/drawing/2014/main" id="{155382EC-BC27-4C40-90CF-0676AF9070DF}"/>
                </a:ext>
              </a:extLst>
            </p:cNvPr>
            <p:cNvSpPr/>
            <p:nvPr/>
          </p:nvSpPr>
          <p:spPr>
            <a:xfrm>
              <a:off x="2717640" y="5344560"/>
              <a:ext cx="36360" cy="10080"/>
            </a:xfrm>
            <a:custGeom>
              <a:avLst/>
              <a:gdLst/>
              <a:ahLst/>
              <a:cxnLst/>
              <a:rect l="l" t="t" r="r" b="b"/>
              <a:pathLst>
                <a:path w="53339" h="19685">
                  <a:moveTo>
                    <a:pt x="0" y="19303"/>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3" name="CustomShape 128">
              <a:extLst>
                <a:ext uri="{FF2B5EF4-FFF2-40B4-BE49-F238E27FC236}">
                  <a16:creationId xmlns:a16="http://schemas.microsoft.com/office/drawing/2014/main" id="{48C48563-115B-455F-A3E7-50170F8FCA86}"/>
                </a:ext>
              </a:extLst>
            </p:cNvPr>
            <p:cNvSpPr/>
            <p:nvPr/>
          </p:nvSpPr>
          <p:spPr>
            <a:xfrm>
              <a:off x="2717640" y="5353560"/>
              <a:ext cx="36360" cy="10080"/>
            </a:xfrm>
            <a:custGeom>
              <a:avLst/>
              <a:gdLst/>
              <a:ahLst/>
              <a:cxnLst/>
              <a:rect l="l" t="t" r="r" b="b"/>
              <a:pathLst>
                <a:path w="53339" h="19685">
                  <a:moveTo>
                    <a:pt x="0" y="0"/>
                  </a:moveTo>
                  <a:lnTo>
                    <a:pt x="52831"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4" name="CustomShape 129">
              <a:extLst>
                <a:ext uri="{FF2B5EF4-FFF2-40B4-BE49-F238E27FC236}">
                  <a16:creationId xmlns:a16="http://schemas.microsoft.com/office/drawing/2014/main" id="{B0DE2AA3-31A3-4982-9116-8201135D7449}"/>
                </a:ext>
              </a:extLst>
            </p:cNvPr>
            <p:cNvSpPr/>
            <p:nvPr/>
          </p:nvSpPr>
          <p:spPr>
            <a:xfrm>
              <a:off x="2717640" y="5364720"/>
              <a:ext cx="36360" cy="10080"/>
            </a:xfrm>
            <a:custGeom>
              <a:avLst/>
              <a:gdLst/>
              <a:ahLst/>
              <a:cxnLst/>
              <a:rect l="l" t="t" r="r" b="b"/>
              <a:pathLst>
                <a:path w="53339" h="19685">
                  <a:moveTo>
                    <a:pt x="0" y="19304"/>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5" name="CustomShape 130">
              <a:extLst>
                <a:ext uri="{FF2B5EF4-FFF2-40B4-BE49-F238E27FC236}">
                  <a16:creationId xmlns:a16="http://schemas.microsoft.com/office/drawing/2014/main" id="{C82CDB5A-C64B-4454-B0E5-5E7A077C4856}"/>
                </a:ext>
              </a:extLst>
            </p:cNvPr>
            <p:cNvSpPr/>
            <p:nvPr/>
          </p:nvSpPr>
          <p:spPr>
            <a:xfrm>
              <a:off x="2717640" y="5378760"/>
              <a:ext cx="36360" cy="10080"/>
            </a:xfrm>
            <a:custGeom>
              <a:avLst/>
              <a:gdLst/>
              <a:ahLst/>
              <a:cxnLst/>
              <a:rect l="l" t="t" r="r" b="b"/>
              <a:pathLst>
                <a:path w="53339" h="19685">
                  <a:moveTo>
                    <a:pt x="0" y="0"/>
                  </a:moveTo>
                  <a:lnTo>
                    <a:pt x="52831" y="19176"/>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6" name="CustomShape 131">
              <a:extLst>
                <a:ext uri="{FF2B5EF4-FFF2-40B4-BE49-F238E27FC236}">
                  <a16:creationId xmlns:a16="http://schemas.microsoft.com/office/drawing/2014/main" id="{FC54672E-2A24-4E33-A1CB-578F7C629570}"/>
                </a:ext>
              </a:extLst>
            </p:cNvPr>
            <p:cNvSpPr/>
            <p:nvPr/>
          </p:nvSpPr>
          <p:spPr>
            <a:xfrm>
              <a:off x="2717640" y="5389920"/>
              <a:ext cx="36360" cy="10080"/>
            </a:xfrm>
            <a:custGeom>
              <a:avLst/>
              <a:gdLst/>
              <a:ahLst/>
              <a:cxnLst/>
              <a:rect l="l" t="t" r="r" b="b"/>
              <a:pathLst>
                <a:path w="53339" h="19685">
                  <a:moveTo>
                    <a:pt x="0" y="19303"/>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7" name="CustomShape 132">
              <a:extLst>
                <a:ext uri="{FF2B5EF4-FFF2-40B4-BE49-F238E27FC236}">
                  <a16:creationId xmlns:a16="http://schemas.microsoft.com/office/drawing/2014/main" id="{3678337D-F37B-4FD2-B0B0-04F15D039A83}"/>
                </a:ext>
              </a:extLst>
            </p:cNvPr>
            <p:cNvSpPr/>
            <p:nvPr/>
          </p:nvSpPr>
          <p:spPr>
            <a:xfrm>
              <a:off x="6737760" y="5810760"/>
              <a:ext cx="19080" cy="267840"/>
            </a:xfrm>
            <a:prstGeom prst="rect">
              <a:avLst/>
            </a:prstGeom>
            <a:blipFill>
              <a:blip r:embed="rId11"/>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338" name="CustomShape 133">
              <a:extLst>
                <a:ext uri="{FF2B5EF4-FFF2-40B4-BE49-F238E27FC236}">
                  <a16:creationId xmlns:a16="http://schemas.microsoft.com/office/drawing/2014/main" id="{D018A20C-6195-4D94-B50A-93895553E850}"/>
                </a:ext>
              </a:extLst>
            </p:cNvPr>
            <p:cNvSpPr/>
            <p:nvPr/>
          </p:nvSpPr>
          <p:spPr>
            <a:xfrm>
              <a:off x="6737760" y="5810760"/>
              <a:ext cx="19080" cy="268200"/>
            </a:xfrm>
            <a:custGeom>
              <a:avLst/>
              <a:gdLst/>
              <a:ahLst/>
              <a:cxnLst/>
              <a:rect l="l" t="t" r="r" b="b"/>
              <a:pathLst>
                <a:path w="28575" h="508000">
                  <a:moveTo>
                    <a:pt x="0" y="507491"/>
                  </a:moveTo>
                  <a:lnTo>
                    <a:pt x="28194" y="507491"/>
                  </a:lnTo>
                  <a:lnTo>
                    <a:pt x="28194" y="0"/>
                  </a:lnTo>
                  <a:lnTo>
                    <a:pt x="0" y="0"/>
                  </a:lnTo>
                  <a:lnTo>
                    <a:pt x="0" y="507491"/>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9" name="CustomShape 134">
              <a:extLst>
                <a:ext uri="{FF2B5EF4-FFF2-40B4-BE49-F238E27FC236}">
                  <a16:creationId xmlns:a16="http://schemas.microsoft.com/office/drawing/2014/main" id="{FBC615BB-7DF7-4802-A71B-BD882B66ADEF}"/>
                </a:ext>
              </a:extLst>
            </p:cNvPr>
            <p:cNvSpPr/>
            <p:nvPr/>
          </p:nvSpPr>
          <p:spPr>
            <a:xfrm>
              <a:off x="6180480" y="5853600"/>
              <a:ext cx="552960" cy="181440"/>
            </a:xfrm>
            <a:custGeom>
              <a:avLst/>
              <a:gdLst/>
              <a:ahLst/>
              <a:cxnLst/>
              <a:rect l="l" t="t" r="r" b="b"/>
              <a:pathLst>
                <a:path w="805815" h="344170">
                  <a:moveTo>
                    <a:pt x="0" y="343662"/>
                  </a:moveTo>
                  <a:lnTo>
                    <a:pt x="805433" y="343662"/>
                  </a:lnTo>
                  <a:lnTo>
                    <a:pt x="805433" y="0"/>
                  </a:lnTo>
                  <a:lnTo>
                    <a:pt x="0" y="0"/>
                  </a:lnTo>
                  <a:lnTo>
                    <a:pt x="0" y="343662"/>
                  </a:lnTo>
                  <a:close/>
                </a:path>
              </a:pathLst>
            </a:custGeom>
            <a:solidFill>
              <a:srgbClr val="F8CAAC"/>
            </a:solidFill>
            <a:ln>
              <a:noFill/>
            </a:ln>
          </p:spPr>
          <p:style>
            <a:lnRef idx="0">
              <a:scrgbClr r="0" g="0" b="0"/>
            </a:lnRef>
            <a:fillRef idx="0">
              <a:scrgbClr r="0" g="0" b="0"/>
            </a:fillRef>
            <a:effectRef idx="0">
              <a:scrgbClr r="0" g="0" b="0"/>
            </a:effectRef>
            <a:fontRef idx="minor"/>
          </p:style>
          <p:txBody>
            <a:bodyPr/>
            <a:lstStyle/>
            <a:p>
              <a:endParaRPr lang="en-US"/>
            </a:p>
          </p:txBody>
        </p:sp>
        <p:sp>
          <p:nvSpPr>
            <p:cNvPr id="340" name="CustomShape 135">
              <a:extLst>
                <a:ext uri="{FF2B5EF4-FFF2-40B4-BE49-F238E27FC236}">
                  <a16:creationId xmlns:a16="http://schemas.microsoft.com/office/drawing/2014/main" id="{E8D38BA7-5D6B-43C9-A643-0708E14AE0CF}"/>
                </a:ext>
              </a:extLst>
            </p:cNvPr>
            <p:cNvSpPr/>
            <p:nvPr/>
          </p:nvSpPr>
          <p:spPr>
            <a:xfrm>
              <a:off x="6180480" y="5853600"/>
              <a:ext cx="552960" cy="181440"/>
            </a:xfrm>
            <a:custGeom>
              <a:avLst/>
              <a:gdLst/>
              <a:ahLst/>
              <a:cxnLst/>
              <a:rect l="l" t="t" r="r" b="b"/>
              <a:pathLst>
                <a:path w="805815" h="344170">
                  <a:moveTo>
                    <a:pt x="0" y="343662"/>
                  </a:moveTo>
                  <a:lnTo>
                    <a:pt x="805433" y="343662"/>
                  </a:lnTo>
                  <a:lnTo>
                    <a:pt x="805433" y="0"/>
                  </a:lnTo>
                  <a:lnTo>
                    <a:pt x="0" y="0"/>
                  </a:lnTo>
                  <a:lnTo>
                    <a:pt x="0" y="343662"/>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41" name="CustomShape 136">
              <a:extLst>
                <a:ext uri="{FF2B5EF4-FFF2-40B4-BE49-F238E27FC236}">
                  <a16:creationId xmlns:a16="http://schemas.microsoft.com/office/drawing/2014/main" id="{A8432038-6E23-4201-ACA5-534F172D077C}"/>
                </a:ext>
              </a:extLst>
            </p:cNvPr>
            <p:cNvSpPr/>
            <p:nvPr/>
          </p:nvSpPr>
          <p:spPr>
            <a:xfrm>
              <a:off x="6474600" y="5830920"/>
              <a:ext cx="216360" cy="29520"/>
            </a:xfrm>
            <a:custGeom>
              <a:avLst/>
              <a:gdLst/>
              <a:ahLst/>
              <a:cxnLst/>
              <a:rect l="l" t="t" r="r" b="b"/>
              <a:pathLst>
                <a:path w="315595" h="56514">
                  <a:moveTo>
                    <a:pt x="311276" y="0"/>
                  </a:moveTo>
                  <a:lnTo>
                    <a:pt x="4190" y="0"/>
                  </a:lnTo>
                  <a:lnTo>
                    <a:pt x="0" y="4190"/>
                  </a:lnTo>
                  <a:lnTo>
                    <a:pt x="0" y="52196"/>
                  </a:lnTo>
                  <a:lnTo>
                    <a:pt x="4190" y="56387"/>
                  </a:lnTo>
                  <a:lnTo>
                    <a:pt x="311276" y="56387"/>
                  </a:lnTo>
                  <a:lnTo>
                    <a:pt x="315467" y="52196"/>
                  </a:lnTo>
                  <a:lnTo>
                    <a:pt x="315467" y="4190"/>
                  </a:lnTo>
                  <a:lnTo>
                    <a:pt x="311276" y="0"/>
                  </a:lnTo>
                  <a:close/>
                </a:path>
              </a:pathLst>
            </a:custGeom>
            <a:solidFill>
              <a:srgbClr val="FFFFFF"/>
            </a:solidFill>
            <a:ln>
              <a:noFill/>
            </a:ln>
          </p:spPr>
          <p:style>
            <a:lnRef idx="0">
              <a:scrgbClr r="0" g="0" b="0"/>
            </a:lnRef>
            <a:fillRef idx="0">
              <a:scrgbClr r="0" g="0" b="0"/>
            </a:fillRef>
            <a:effectRef idx="0">
              <a:scrgbClr r="0" g="0" b="0"/>
            </a:effectRef>
            <a:fontRef idx="minor"/>
          </p:style>
          <p:txBody>
            <a:bodyPr/>
            <a:lstStyle/>
            <a:p>
              <a:endParaRPr lang="en-US"/>
            </a:p>
          </p:txBody>
        </p:sp>
        <p:sp>
          <p:nvSpPr>
            <p:cNvPr id="342" name="CustomShape 137">
              <a:extLst>
                <a:ext uri="{FF2B5EF4-FFF2-40B4-BE49-F238E27FC236}">
                  <a16:creationId xmlns:a16="http://schemas.microsoft.com/office/drawing/2014/main" id="{3E52789B-E174-44ED-BEDB-8A29EA04FB2C}"/>
                </a:ext>
              </a:extLst>
            </p:cNvPr>
            <p:cNvSpPr/>
            <p:nvPr/>
          </p:nvSpPr>
          <p:spPr>
            <a:xfrm>
              <a:off x="6474600" y="5830920"/>
              <a:ext cx="216360" cy="29520"/>
            </a:xfrm>
            <a:custGeom>
              <a:avLst/>
              <a:gdLst/>
              <a:ahLst/>
              <a:cxnLst/>
              <a:rect l="l" t="t" r="r" b="b"/>
              <a:pathLst>
                <a:path w="315595" h="56514">
                  <a:moveTo>
                    <a:pt x="0" y="9398"/>
                  </a:moveTo>
                  <a:lnTo>
                    <a:pt x="0" y="4190"/>
                  </a:lnTo>
                  <a:lnTo>
                    <a:pt x="4190" y="0"/>
                  </a:lnTo>
                  <a:lnTo>
                    <a:pt x="9398" y="0"/>
                  </a:lnTo>
                  <a:lnTo>
                    <a:pt x="306069" y="0"/>
                  </a:lnTo>
                  <a:lnTo>
                    <a:pt x="311276" y="0"/>
                  </a:lnTo>
                  <a:lnTo>
                    <a:pt x="315467" y="4190"/>
                  </a:lnTo>
                  <a:lnTo>
                    <a:pt x="315467" y="9398"/>
                  </a:lnTo>
                  <a:lnTo>
                    <a:pt x="315467" y="46989"/>
                  </a:lnTo>
                  <a:lnTo>
                    <a:pt x="315467" y="52196"/>
                  </a:lnTo>
                  <a:lnTo>
                    <a:pt x="311276" y="56387"/>
                  </a:lnTo>
                  <a:lnTo>
                    <a:pt x="306069" y="56387"/>
                  </a:lnTo>
                  <a:lnTo>
                    <a:pt x="9398" y="56387"/>
                  </a:lnTo>
                  <a:lnTo>
                    <a:pt x="4190" y="56387"/>
                  </a:lnTo>
                  <a:lnTo>
                    <a:pt x="0" y="52196"/>
                  </a:lnTo>
                  <a:lnTo>
                    <a:pt x="0" y="46989"/>
                  </a:lnTo>
                  <a:lnTo>
                    <a:pt x="0" y="9398"/>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43" name="CustomShape 138">
              <a:extLst>
                <a:ext uri="{FF2B5EF4-FFF2-40B4-BE49-F238E27FC236}">
                  <a16:creationId xmlns:a16="http://schemas.microsoft.com/office/drawing/2014/main" id="{0C5309D4-12B6-4094-AC8B-BF0189C4F539}"/>
                </a:ext>
              </a:extLst>
            </p:cNvPr>
            <p:cNvSpPr/>
            <p:nvPr/>
          </p:nvSpPr>
          <p:spPr>
            <a:xfrm>
              <a:off x="6474600" y="6026040"/>
              <a:ext cx="216360" cy="29520"/>
            </a:xfrm>
            <a:custGeom>
              <a:avLst/>
              <a:gdLst/>
              <a:ahLst/>
              <a:cxnLst/>
              <a:rect l="l" t="t" r="r" b="b"/>
              <a:pathLst>
                <a:path w="315595" h="56514">
                  <a:moveTo>
                    <a:pt x="311276" y="0"/>
                  </a:moveTo>
                  <a:lnTo>
                    <a:pt x="4190" y="0"/>
                  </a:lnTo>
                  <a:lnTo>
                    <a:pt x="0" y="4191"/>
                  </a:lnTo>
                  <a:lnTo>
                    <a:pt x="0" y="52197"/>
                  </a:lnTo>
                  <a:lnTo>
                    <a:pt x="4190" y="56388"/>
                  </a:lnTo>
                  <a:lnTo>
                    <a:pt x="311276" y="56388"/>
                  </a:lnTo>
                  <a:lnTo>
                    <a:pt x="315467" y="52197"/>
                  </a:lnTo>
                  <a:lnTo>
                    <a:pt x="315467" y="4191"/>
                  </a:lnTo>
                  <a:lnTo>
                    <a:pt x="311276" y="0"/>
                  </a:lnTo>
                  <a:close/>
                </a:path>
              </a:pathLst>
            </a:custGeom>
            <a:solidFill>
              <a:srgbClr val="FFFFFF"/>
            </a:solidFill>
            <a:ln>
              <a:noFill/>
            </a:ln>
          </p:spPr>
          <p:style>
            <a:lnRef idx="0">
              <a:scrgbClr r="0" g="0" b="0"/>
            </a:lnRef>
            <a:fillRef idx="0">
              <a:scrgbClr r="0" g="0" b="0"/>
            </a:fillRef>
            <a:effectRef idx="0">
              <a:scrgbClr r="0" g="0" b="0"/>
            </a:effectRef>
            <a:fontRef idx="minor"/>
          </p:style>
          <p:txBody>
            <a:bodyPr/>
            <a:lstStyle/>
            <a:p>
              <a:endParaRPr lang="en-US"/>
            </a:p>
          </p:txBody>
        </p:sp>
        <p:sp>
          <p:nvSpPr>
            <p:cNvPr id="344" name="CustomShape 139">
              <a:extLst>
                <a:ext uri="{FF2B5EF4-FFF2-40B4-BE49-F238E27FC236}">
                  <a16:creationId xmlns:a16="http://schemas.microsoft.com/office/drawing/2014/main" id="{30EE4940-736B-4913-BE7E-BA88BA268348}"/>
                </a:ext>
              </a:extLst>
            </p:cNvPr>
            <p:cNvSpPr/>
            <p:nvPr/>
          </p:nvSpPr>
          <p:spPr>
            <a:xfrm>
              <a:off x="6474600" y="6026040"/>
              <a:ext cx="216360" cy="29520"/>
            </a:xfrm>
            <a:custGeom>
              <a:avLst/>
              <a:gdLst/>
              <a:ahLst/>
              <a:cxnLst/>
              <a:rect l="l" t="t" r="r" b="b"/>
              <a:pathLst>
                <a:path w="315595" h="56514">
                  <a:moveTo>
                    <a:pt x="0" y="9398"/>
                  </a:moveTo>
                  <a:lnTo>
                    <a:pt x="0" y="4191"/>
                  </a:lnTo>
                  <a:lnTo>
                    <a:pt x="4190" y="0"/>
                  </a:lnTo>
                  <a:lnTo>
                    <a:pt x="9398" y="0"/>
                  </a:lnTo>
                  <a:lnTo>
                    <a:pt x="306069" y="0"/>
                  </a:lnTo>
                  <a:lnTo>
                    <a:pt x="311276" y="0"/>
                  </a:lnTo>
                  <a:lnTo>
                    <a:pt x="315467" y="4191"/>
                  </a:lnTo>
                  <a:lnTo>
                    <a:pt x="315467" y="9398"/>
                  </a:lnTo>
                  <a:lnTo>
                    <a:pt x="315467" y="46990"/>
                  </a:lnTo>
                  <a:lnTo>
                    <a:pt x="315467" y="52197"/>
                  </a:lnTo>
                  <a:lnTo>
                    <a:pt x="311276" y="56388"/>
                  </a:lnTo>
                  <a:lnTo>
                    <a:pt x="306069" y="56388"/>
                  </a:lnTo>
                  <a:lnTo>
                    <a:pt x="9398" y="56388"/>
                  </a:lnTo>
                  <a:lnTo>
                    <a:pt x="4190" y="56388"/>
                  </a:lnTo>
                  <a:lnTo>
                    <a:pt x="0" y="52197"/>
                  </a:lnTo>
                  <a:lnTo>
                    <a:pt x="0" y="46990"/>
                  </a:lnTo>
                  <a:lnTo>
                    <a:pt x="0" y="9398"/>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45" name="CustomShape 140">
              <a:extLst>
                <a:ext uri="{FF2B5EF4-FFF2-40B4-BE49-F238E27FC236}">
                  <a16:creationId xmlns:a16="http://schemas.microsoft.com/office/drawing/2014/main" id="{B69E8EF3-10CE-407B-8C06-0CF02BF83703}"/>
                </a:ext>
              </a:extLst>
            </p:cNvPr>
            <p:cNvSpPr/>
            <p:nvPr/>
          </p:nvSpPr>
          <p:spPr>
            <a:xfrm>
              <a:off x="6054480" y="5853240"/>
              <a:ext cx="60120" cy="34560"/>
            </a:xfrm>
            <a:custGeom>
              <a:avLst/>
              <a:gdLst/>
              <a:ahLst/>
              <a:cxnLst/>
              <a:rect l="l" t="t" r="r" b="b"/>
              <a:pathLst>
                <a:path w="88265" h="66039">
                  <a:moveTo>
                    <a:pt x="86486" y="0"/>
                  </a:moveTo>
                  <a:lnTo>
                    <a:pt x="0" y="0"/>
                  </a:lnTo>
                  <a:lnTo>
                    <a:pt x="0" y="635"/>
                  </a:lnTo>
                  <a:lnTo>
                    <a:pt x="19277" y="41503"/>
                  </a:lnTo>
                  <a:lnTo>
                    <a:pt x="56427" y="61811"/>
                  </a:lnTo>
                  <a:lnTo>
                    <a:pt x="87883" y="65913"/>
                  </a:lnTo>
                  <a:lnTo>
                    <a:pt x="86486" y="0"/>
                  </a:lnTo>
                  <a:close/>
                </a:path>
              </a:pathLst>
            </a:custGeom>
            <a:solidFill>
              <a:srgbClr val="F8CAAC"/>
            </a:solidFill>
            <a:ln>
              <a:noFill/>
            </a:ln>
          </p:spPr>
          <p:style>
            <a:lnRef idx="0">
              <a:scrgbClr r="0" g="0" b="0"/>
            </a:lnRef>
            <a:fillRef idx="0">
              <a:scrgbClr r="0" g="0" b="0"/>
            </a:fillRef>
            <a:effectRef idx="0">
              <a:scrgbClr r="0" g="0" b="0"/>
            </a:effectRef>
            <a:fontRef idx="minor"/>
          </p:style>
          <p:txBody>
            <a:bodyPr/>
            <a:lstStyle/>
            <a:p>
              <a:endParaRPr lang="en-US"/>
            </a:p>
          </p:txBody>
        </p:sp>
        <p:sp>
          <p:nvSpPr>
            <p:cNvPr id="346" name="CustomShape 141">
              <a:extLst>
                <a:ext uri="{FF2B5EF4-FFF2-40B4-BE49-F238E27FC236}">
                  <a16:creationId xmlns:a16="http://schemas.microsoft.com/office/drawing/2014/main" id="{E54DA1CF-5036-4633-BBA5-B4D11876C285}"/>
                </a:ext>
              </a:extLst>
            </p:cNvPr>
            <p:cNvSpPr/>
            <p:nvPr/>
          </p:nvSpPr>
          <p:spPr>
            <a:xfrm>
              <a:off x="6054480" y="5853240"/>
              <a:ext cx="60120" cy="34560"/>
            </a:xfrm>
            <a:custGeom>
              <a:avLst/>
              <a:gdLst/>
              <a:ahLst/>
              <a:cxnLst/>
              <a:rect l="l" t="t" r="r" b="b"/>
              <a:pathLst>
                <a:path w="88265" h="66039">
                  <a:moveTo>
                    <a:pt x="87883" y="65913"/>
                  </a:moveTo>
                  <a:lnTo>
                    <a:pt x="42429" y="56725"/>
                  </a:lnTo>
                  <a:lnTo>
                    <a:pt x="10677" y="31773"/>
                  </a:lnTo>
                  <a:lnTo>
                    <a:pt x="0" y="635"/>
                  </a:lnTo>
                  <a:lnTo>
                    <a:pt x="0" y="254"/>
                  </a:lnTo>
                  <a:lnTo>
                    <a:pt x="0" y="0"/>
                  </a:lnTo>
                  <a:lnTo>
                    <a:pt x="86486" y="0"/>
                  </a:lnTo>
                  <a:lnTo>
                    <a:pt x="87883" y="6591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47" name="CustomShape 142">
              <a:extLst>
                <a:ext uri="{FF2B5EF4-FFF2-40B4-BE49-F238E27FC236}">
                  <a16:creationId xmlns:a16="http://schemas.microsoft.com/office/drawing/2014/main" id="{7C6873A7-481B-4551-A7B1-AD747AFB64A9}"/>
                </a:ext>
              </a:extLst>
            </p:cNvPr>
            <p:cNvSpPr/>
            <p:nvPr/>
          </p:nvSpPr>
          <p:spPr>
            <a:xfrm>
              <a:off x="6116040" y="5853600"/>
              <a:ext cx="61560" cy="35280"/>
            </a:xfrm>
            <a:custGeom>
              <a:avLst/>
              <a:gdLst/>
              <a:ahLst/>
              <a:cxnLst/>
              <a:rect l="l" t="t" r="r" b="b"/>
              <a:pathLst>
                <a:path w="90170" h="67310">
                  <a:moveTo>
                    <a:pt x="0" y="67055"/>
                  </a:moveTo>
                  <a:lnTo>
                    <a:pt x="89916" y="67055"/>
                  </a:lnTo>
                  <a:lnTo>
                    <a:pt x="89916" y="0"/>
                  </a:lnTo>
                  <a:lnTo>
                    <a:pt x="0" y="0"/>
                  </a:lnTo>
                  <a:lnTo>
                    <a:pt x="0" y="67055"/>
                  </a:lnTo>
                  <a:close/>
                </a:path>
              </a:pathLst>
            </a:custGeom>
            <a:solidFill>
              <a:srgbClr val="F8CAAC"/>
            </a:solidFill>
            <a:ln>
              <a:noFill/>
            </a:ln>
          </p:spPr>
          <p:style>
            <a:lnRef idx="0">
              <a:scrgbClr r="0" g="0" b="0"/>
            </a:lnRef>
            <a:fillRef idx="0">
              <a:scrgbClr r="0" g="0" b="0"/>
            </a:fillRef>
            <a:effectRef idx="0">
              <a:scrgbClr r="0" g="0" b="0"/>
            </a:effectRef>
            <a:fontRef idx="minor"/>
          </p:style>
          <p:txBody>
            <a:bodyPr/>
            <a:lstStyle/>
            <a:p>
              <a:endParaRPr lang="en-US"/>
            </a:p>
          </p:txBody>
        </p:sp>
        <p:sp>
          <p:nvSpPr>
            <p:cNvPr id="348" name="CustomShape 143">
              <a:extLst>
                <a:ext uri="{FF2B5EF4-FFF2-40B4-BE49-F238E27FC236}">
                  <a16:creationId xmlns:a16="http://schemas.microsoft.com/office/drawing/2014/main" id="{D032A8BF-A178-438D-B7DB-B402B053566A}"/>
                </a:ext>
              </a:extLst>
            </p:cNvPr>
            <p:cNvSpPr/>
            <p:nvPr/>
          </p:nvSpPr>
          <p:spPr>
            <a:xfrm>
              <a:off x="6116040" y="5853600"/>
              <a:ext cx="61560" cy="35280"/>
            </a:xfrm>
            <a:custGeom>
              <a:avLst/>
              <a:gdLst/>
              <a:ahLst/>
              <a:cxnLst/>
              <a:rect l="l" t="t" r="r" b="b"/>
              <a:pathLst>
                <a:path w="90170" h="67310">
                  <a:moveTo>
                    <a:pt x="0" y="67055"/>
                  </a:moveTo>
                  <a:lnTo>
                    <a:pt x="89916" y="67055"/>
                  </a:lnTo>
                  <a:lnTo>
                    <a:pt x="89916" y="0"/>
                  </a:lnTo>
                  <a:lnTo>
                    <a:pt x="0" y="0"/>
                  </a:lnTo>
                  <a:lnTo>
                    <a:pt x="0" y="67055"/>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49" name="CustomShape 144">
              <a:extLst>
                <a:ext uri="{FF2B5EF4-FFF2-40B4-BE49-F238E27FC236}">
                  <a16:creationId xmlns:a16="http://schemas.microsoft.com/office/drawing/2014/main" id="{6D5F1E84-C295-42CD-BAD5-DD14E6414D63}"/>
                </a:ext>
              </a:extLst>
            </p:cNvPr>
            <p:cNvSpPr/>
            <p:nvPr/>
          </p:nvSpPr>
          <p:spPr>
            <a:xfrm>
              <a:off x="6061320" y="5999400"/>
              <a:ext cx="60120" cy="34920"/>
            </a:xfrm>
            <a:custGeom>
              <a:avLst/>
              <a:gdLst/>
              <a:ahLst/>
              <a:cxnLst/>
              <a:rect l="l" t="t" r="r" b="b"/>
              <a:pathLst>
                <a:path w="88265" h="66675">
                  <a:moveTo>
                    <a:pt x="88265" y="0"/>
                  </a:moveTo>
                  <a:lnTo>
                    <a:pt x="42924" y="9183"/>
                  </a:lnTo>
                  <a:lnTo>
                    <a:pt x="11050" y="34130"/>
                  </a:lnTo>
                  <a:lnTo>
                    <a:pt x="0" y="66040"/>
                  </a:lnTo>
                  <a:lnTo>
                    <a:pt x="0" y="66675"/>
                  </a:lnTo>
                  <a:lnTo>
                    <a:pt x="86868" y="66675"/>
                  </a:lnTo>
                  <a:lnTo>
                    <a:pt x="88265" y="0"/>
                  </a:lnTo>
                  <a:close/>
                </a:path>
              </a:pathLst>
            </a:custGeom>
            <a:solidFill>
              <a:srgbClr val="F8CAAC"/>
            </a:solidFill>
            <a:ln>
              <a:noFill/>
            </a:ln>
          </p:spPr>
          <p:style>
            <a:lnRef idx="0">
              <a:scrgbClr r="0" g="0" b="0"/>
            </a:lnRef>
            <a:fillRef idx="0">
              <a:scrgbClr r="0" g="0" b="0"/>
            </a:fillRef>
            <a:effectRef idx="0">
              <a:scrgbClr r="0" g="0" b="0"/>
            </a:effectRef>
            <a:fontRef idx="minor"/>
          </p:style>
          <p:txBody>
            <a:bodyPr/>
            <a:lstStyle/>
            <a:p>
              <a:endParaRPr lang="en-US"/>
            </a:p>
          </p:txBody>
        </p:sp>
        <p:sp>
          <p:nvSpPr>
            <p:cNvPr id="350" name="CustomShape 145">
              <a:extLst>
                <a:ext uri="{FF2B5EF4-FFF2-40B4-BE49-F238E27FC236}">
                  <a16:creationId xmlns:a16="http://schemas.microsoft.com/office/drawing/2014/main" id="{F750FF76-FE93-4F91-A426-286E46D6EFE4}"/>
                </a:ext>
              </a:extLst>
            </p:cNvPr>
            <p:cNvSpPr/>
            <p:nvPr/>
          </p:nvSpPr>
          <p:spPr>
            <a:xfrm>
              <a:off x="6061320" y="5999400"/>
              <a:ext cx="60120" cy="34920"/>
            </a:xfrm>
            <a:custGeom>
              <a:avLst/>
              <a:gdLst/>
              <a:ahLst/>
              <a:cxnLst/>
              <a:rect l="l" t="t" r="r" b="b"/>
              <a:pathLst>
                <a:path w="88265" h="66675">
                  <a:moveTo>
                    <a:pt x="88265" y="0"/>
                  </a:moveTo>
                  <a:lnTo>
                    <a:pt x="42924" y="9183"/>
                  </a:lnTo>
                  <a:lnTo>
                    <a:pt x="11050" y="34130"/>
                  </a:lnTo>
                  <a:lnTo>
                    <a:pt x="0" y="66040"/>
                  </a:lnTo>
                  <a:lnTo>
                    <a:pt x="0" y="66294"/>
                  </a:lnTo>
                  <a:lnTo>
                    <a:pt x="0" y="66675"/>
                  </a:lnTo>
                  <a:lnTo>
                    <a:pt x="86868" y="66675"/>
                  </a:lnTo>
                  <a:lnTo>
                    <a:pt x="88265" y="0"/>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51" name="CustomShape 146">
              <a:extLst>
                <a:ext uri="{FF2B5EF4-FFF2-40B4-BE49-F238E27FC236}">
                  <a16:creationId xmlns:a16="http://schemas.microsoft.com/office/drawing/2014/main" id="{0ADF5AC3-06C9-4C5F-8948-1091BB54E9E5}"/>
                </a:ext>
              </a:extLst>
            </p:cNvPr>
            <p:cNvSpPr/>
            <p:nvPr/>
          </p:nvSpPr>
          <p:spPr>
            <a:xfrm>
              <a:off x="6118200" y="5999400"/>
              <a:ext cx="61920" cy="35640"/>
            </a:xfrm>
            <a:custGeom>
              <a:avLst/>
              <a:gdLst/>
              <a:ahLst/>
              <a:cxnLst/>
              <a:rect l="l" t="t" r="r" b="b"/>
              <a:pathLst>
                <a:path w="90804" h="67945">
                  <a:moveTo>
                    <a:pt x="0" y="67818"/>
                  </a:moveTo>
                  <a:lnTo>
                    <a:pt x="90677" y="67818"/>
                  </a:lnTo>
                  <a:lnTo>
                    <a:pt x="90677" y="0"/>
                  </a:lnTo>
                  <a:lnTo>
                    <a:pt x="0" y="0"/>
                  </a:lnTo>
                  <a:lnTo>
                    <a:pt x="0" y="67818"/>
                  </a:lnTo>
                  <a:close/>
                </a:path>
              </a:pathLst>
            </a:custGeom>
            <a:solidFill>
              <a:srgbClr val="F8CAAC"/>
            </a:solidFill>
            <a:ln>
              <a:noFill/>
            </a:ln>
          </p:spPr>
          <p:style>
            <a:lnRef idx="0">
              <a:scrgbClr r="0" g="0" b="0"/>
            </a:lnRef>
            <a:fillRef idx="0">
              <a:scrgbClr r="0" g="0" b="0"/>
            </a:fillRef>
            <a:effectRef idx="0">
              <a:scrgbClr r="0" g="0" b="0"/>
            </a:effectRef>
            <a:fontRef idx="minor"/>
          </p:style>
          <p:txBody>
            <a:bodyPr/>
            <a:lstStyle/>
            <a:p>
              <a:endParaRPr lang="en-US"/>
            </a:p>
          </p:txBody>
        </p:sp>
        <p:sp>
          <p:nvSpPr>
            <p:cNvPr id="352" name="CustomShape 147">
              <a:extLst>
                <a:ext uri="{FF2B5EF4-FFF2-40B4-BE49-F238E27FC236}">
                  <a16:creationId xmlns:a16="http://schemas.microsoft.com/office/drawing/2014/main" id="{4199B8A2-D49B-4E77-A97D-B10FCC4859F8}"/>
                </a:ext>
              </a:extLst>
            </p:cNvPr>
            <p:cNvSpPr/>
            <p:nvPr/>
          </p:nvSpPr>
          <p:spPr>
            <a:xfrm>
              <a:off x="6118200" y="5999400"/>
              <a:ext cx="61920" cy="35640"/>
            </a:xfrm>
            <a:custGeom>
              <a:avLst/>
              <a:gdLst/>
              <a:ahLst/>
              <a:cxnLst/>
              <a:rect l="l" t="t" r="r" b="b"/>
              <a:pathLst>
                <a:path w="90804" h="67945">
                  <a:moveTo>
                    <a:pt x="0" y="67818"/>
                  </a:moveTo>
                  <a:lnTo>
                    <a:pt x="90677" y="67818"/>
                  </a:lnTo>
                  <a:lnTo>
                    <a:pt x="90677" y="0"/>
                  </a:lnTo>
                  <a:lnTo>
                    <a:pt x="0" y="0"/>
                  </a:lnTo>
                  <a:lnTo>
                    <a:pt x="0" y="67818"/>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53" name="CustomShape 148">
              <a:extLst>
                <a:ext uri="{FF2B5EF4-FFF2-40B4-BE49-F238E27FC236}">
                  <a16:creationId xmlns:a16="http://schemas.microsoft.com/office/drawing/2014/main" id="{BD44FACD-08BB-4933-A486-923E02E3200D}"/>
                </a:ext>
              </a:extLst>
            </p:cNvPr>
            <p:cNvSpPr/>
            <p:nvPr/>
          </p:nvSpPr>
          <p:spPr>
            <a:xfrm>
              <a:off x="6184800" y="5856120"/>
              <a:ext cx="19080" cy="178560"/>
            </a:xfrm>
            <a:prstGeom prst="rect">
              <a:avLst/>
            </a:prstGeom>
            <a:blipFill>
              <a:blip r:embed="rId12"/>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354" name="CustomShape 149">
              <a:extLst>
                <a:ext uri="{FF2B5EF4-FFF2-40B4-BE49-F238E27FC236}">
                  <a16:creationId xmlns:a16="http://schemas.microsoft.com/office/drawing/2014/main" id="{48884EBB-CB9D-458C-A792-41EEA00AC729}"/>
                </a:ext>
              </a:extLst>
            </p:cNvPr>
            <p:cNvSpPr/>
            <p:nvPr/>
          </p:nvSpPr>
          <p:spPr>
            <a:xfrm>
              <a:off x="6184800" y="5856120"/>
              <a:ext cx="19080" cy="178560"/>
            </a:xfrm>
            <a:custGeom>
              <a:avLst/>
              <a:gdLst/>
              <a:ahLst/>
              <a:cxnLst/>
              <a:rect l="l" t="t" r="r" b="b"/>
              <a:pathLst>
                <a:path w="28575" h="338454">
                  <a:moveTo>
                    <a:pt x="0" y="338327"/>
                  </a:moveTo>
                  <a:lnTo>
                    <a:pt x="28194" y="338327"/>
                  </a:lnTo>
                  <a:lnTo>
                    <a:pt x="28194" y="0"/>
                  </a:lnTo>
                  <a:lnTo>
                    <a:pt x="0" y="0"/>
                  </a:lnTo>
                  <a:lnTo>
                    <a:pt x="0" y="338327"/>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55" name="CustomShape 150">
              <a:extLst>
                <a:ext uri="{FF2B5EF4-FFF2-40B4-BE49-F238E27FC236}">
                  <a16:creationId xmlns:a16="http://schemas.microsoft.com/office/drawing/2014/main" id="{9422BEF3-4CD5-47EC-A832-9494874D6B5B}"/>
                </a:ext>
              </a:extLst>
            </p:cNvPr>
            <p:cNvSpPr/>
            <p:nvPr/>
          </p:nvSpPr>
          <p:spPr>
            <a:xfrm>
              <a:off x="6152760" y="5915880"/>
              <a:ext cx="360" cy="59400"/>
            </a:xfrm>
            <a:custGeom>
              <a:avLst/>
              <a:gdLst/>
              <a:ahLst/>
              <a:cxnLst/>
              <a:rect l="l" t="t" r="r" b="b"/>
              <a:pathLst>
                <a:path h="113029">
                  <a:moveTo>
                    <a:pt x="0" y="0"/>
                  </a:moveTo>
                  <a:lnTo>
                    <a:pt x="0" y="112775"/>
                  </a:lnTo>
                </a:path>
              </a:pathLst>
            </a:custGeom>
            <a:noFill/>
            <a:ln w="34920">
              <a:solidFill>
                <a:srgbClr val="538235"/>
              </a:solidFill>
              <a:round/>
            </a:ln>
          </p:spPr>
          <p:style>
            <a:lnRef idx="0">
              <a:scrgbClr r="0" g="0" b="0"/>
            </a:lnRef>
            <a:fillRef idx="0">
              <a:scrgbClr r="0" g="0" b="0"/>
            </a:fillRef>
            <a:effectRef idx="0">
              <a:scrgbClr r="0" g="0" b="0"/>
            </a:effectRef>
            <a:fontRef idx="minor"/>
          </p:style>
          <p:txBody>
            <a:bodyPr/>
            <a:lstStyle/>
            <a:p>
              <a:endParaRPr lang="en-US"/>
            </a:p>
          </p:txBody>
        </p:sp>
        <p:sp>
          <p:nvSpPr>
            <p:cNvPr id="356" name="CustomShape 151">
              <a:extLst>
                <a:ext uri="{FF2B5EF4-FFF2-40B4-BE49-F238E27FC236}">
                  <a16:creationId xmlns:a16="http://schemas.microsoft.com/office/drawing/2014/main" id="{0B9CD78B-A701-4720-B1FB-9D36C8044C81}"/>
                </a:ext>
              </a:extLst>
            </p:cNvPr>
            <p:cNvSpPr/>
            <p:nvPr/>
          </p:nvSpPr>
          <p:spPr>
            <a:xfrm>
              <a:off x="3499920" y="5771880"/>
              <a:ext cx="2134440" cy="53280"/>
            </a:xfrm>
            <a:prstGeom prst="rect">
              <a:avLst/>
            </a:prstGeom>
            <a:blipFill>
              <a:blip r:embed="rId13"/>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357" name="CustomShape 152">
              <a:extLst>
                <a:ext uri="{FF2B5EF4-FFF2-40B4-BE49-F238E27FC236}">
                  <a16:creationId xmlns:a16="http://schemas.microsoft.com/office/drawing/2014/main" id="{032E3286-E0C6-4A51-945F-0B7ED7CD9CF3}"/>
                </a:ext>
              </a:extLst>
            </p:cNvPr>
            <p:cNvSpPr/>
            <p:nvPr/>
          </p:nvSpPr>
          <p:spPr>
            <a:xfrm>
              <a:off x="3499920" y="5771880"/>
              <a:ext cx="2134800" cy="53280"/>
            </a:xfrm>
            <a:custGeom>
              <a:avLst/>
              <a:gdLst/>
              <a:ahLst/>
              <a:cxnLst/>
              <a:rect l="l" t="t" r="r" b="b"/>
              <a:pathLst>
                <a:path w="3110229" h="101600">
                  <a:moveTo>
                    <a:pt x="0" y="101346"/>
                  </a:moveTo>
                  <a:lnTo>
                    <a:pt x="3109722" y="101346"/>
                  </a:lnTo>
                  <a:lnTo>
                    <a:pt x="3109722" y="0"/>
                  </a:lnTo>
                  <a:lnTo>
                    <a:pt x="0" y="0"/>
                  </a:lnTo>
                  <a:lnTo>
                    <a:pt x="0" y="101346"/>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58" name="CustomShape 153">
              <a:extLst>
                <a:ext uri="{FF2B5EF4-FFF2-40B4-BE49-F238E27FC236}">
                  <a16:creationId xmlns:a16="http://schemas.microsoft.com/office/drawing/2014/main" id="{3BEE8D85-B0BD-4868-9F4C-3D19A8A666BE}"/>
                </a:ext>
              </a:extLst>
            </p:cNvPr>
            <p:cNvSpPr/>
            <p:nvPr/>
          </p:nvSpPr>
          <p:spPr>
            <a:xfrm>
              <a:off x="3497400" y="6062400"/>
              <a:ext cx="2134440" cy="53280"/>
            </a:xfrm>
            <a:prstGeom prst="rect">
              <a:avLst/>
            </a:prstGeom>
            <a:blipFill>
              <a:blip r:embed="rId14"/>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359" name="CustomShape 154">
              <a:extLst>
                <a:ext uri="{FF2B5EF4-FFF2-40B4-BE49-F238E27FC236}">
                  <a16:creationId xmlns:a16="http://schemas.microsoft.com/office/drawing/2014/main" id="{96B5699F-3099-4FF7-8761-29DA335E4DB9}"/>
                </a:ext>
              </a:extLst>
            </p:cNvPr>
            <p:cNvSpPr/>
            <p:nvPr/>
          </p:nvSpPr>
          <p:spPr>
            <a:xfrm>
              <a:off x="3497400" y="6062400"/>
              <a:ext cx="2134800" cy="53280"/>
            </a:xfrm>
            <a:custGeom>
              <a:avLst/>
              <a:gdLst/>
              <a:ahLst/>
              <a:cxnLst/>
              <a:rect l="l" t="t" r="r" b="b"/>
              <a:pathLst>
                <a:path w="3110229" h="101600">
                  <a:moveTo>
                    <a:pt x="0" y="101345"/>
                  </a:moveTo>
                  <a:lnTo>
                    <a:pt x="3109721" y="101345"/>
                  </a:lnTo>
                  <a:lnTo>
                    <a:pt x="3109721" y="0"/>
                  </a:lnTo>
                  <a:lnTo>
                    <a:pt x="0" y="0"/>
                  </a:lnTo>
                  <a:lnTo>
                    <a:pt x="0" y="101345"/>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60" name="CustomShape 155">
              <a:extLst>
                <a:ext uri="{FF2B5EF4-FFF2-40B4-BE49-F238E27FC236}">
                  <a16:creationId xmlns:a16="http://schemas.microsoft.com/office/drawing/2014/main" id="{62C46B80-2EA0-4E29-A39D-E030A3337A0B}"/>
                </a:ext>
              </a:extLst>
            </p:cNvPr>
            <p:cNvSpPr/>
            <p:nvPr/>
          </p:nvSpPr>
          <p:spPr>
            <a:xfrm>
              <a:off x="1613520" y="4995360"/>
              <a:ext cx="5104440" cy="1290960"/>
            </a:xfrm>
            <a:prstGeom prst="rect">
              <a:avLst/>
            </a:prstGeom>
            <a:blipFill>
              <a:blip r:embed="rId15"/>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361" name="CustomShape 156">
              <a:extLst>
                <a:ext uri="{FF2B5EF4-FFF2-40B4-BE49-F238E27FC236}">
                  <a16:creationId xmlns:a16="http://schemas.microsoft.com/office/drawing/2014/main" id="{8E5A6338-7F97-4A40-A8EE-64E3EA1A6307}"/>
                </a:ext>
              </a:extLst>
            </p:cNvPr>
            <p:cNvSpPr/>
            <p:nvPr/>
          </p:nvSpPr>
          <p:spPr>
            <a:xfrm>
              <a:off x="2503080" y="6117840"/>
              <a:ext cx="360" cy="478080"/>
            </a:xfrm>
            <a:custGeom>
              <a:avLst/>
              <a:gdLst/>
              <a:ahLst/>
              <a:cxnLst/>
              <a:rect l="l" t="t" r="r" b="b"/>
              <a:pathLst>
                <a:path h="905510">
                  <a:moveTo>
                    <a:pt x="0" y="905256"/>
                  </a:moveTo>
                  <a:lnTo>
                    <a:pt x="0"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62" name="CustomShape 157">
              <a:extLst>
                <a:ext uri="{FF2B5EF4-FFF2-40B4-BE49-F238E27FC236}">
                  <a16:creationId xmlns:a16="http://schemas.microsoft.com/office/drawing/2014/main" id="{0EF9C1A8-BB2F-4D2C-9A3F-3A0317CD2744}"/>
                </a:ext>
              </a:extLst>
            </p:cNvPr>
            <p:cNvSpPr/>
            <p:nvPr/>
          </p:nvSpPr>
          <p:spPr>
            <a:xfrm>
              <a:off x="2734560" y="6114240"/>
              <a:ext cx="360" cy="478080"/>
            </a:xfrm>
            <a:custGeom>
              <a:avLst/>
              <a:gdLst/>
              <a:ahLst/>
              <a:cxnLst/>
              <a:rect l="l" t="t" r="r" b="b"/>
              <a:pathLst>
                <a:path h="905510">
                  <a:moveTo>
                    <a:pt x="0" y="905256"/>
                  </a:moveTo>
                  <a:lnTo>
                    <a:pt x="0"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63" name="CustomShape 158">
              <a:extLst>
                <a:ext uri="{FF2B5EF4-FFF2-40B4-BE49-F238E27FC236}">
                  <a16:creationId xmlns:a16="http://schemas.microsoft.com/office/drawing/2014/main" id="{29C6D4E2-9E35-466A-8ABD-28D1C0CDFA0A}"/>
                </a:ext>
              </a:extLst>
            </p:cNvPr>
            <p:cNvSpPr/>
            <p:nvPr/>
          </p:nvSpPr>
          <p:spPr>
            <a:xfrm>
              <a:off x="2140200" y="5892120"/>
              <a:ext cx="55800" cy="41760"/>
            </a:xfrm>
            <a:custGeom>
              <a:avLst/>
              <a:gdLst/>
              <a:ahLst/>
              <a:cxnLst/>
              <a:rect l="l" t="t" r="r" b="b"/>
              <a:pathLst>
                <a:path w="81914" h="80010">
                  <a:moveTo>
                    <a:pt x="32946" y="0"/>
                  </a:moveTo>
                  <a:lnTo>
                    <a:pt x="2505" y="25921"/>
                  </a:lnTo>
                  <a:lnTo>
                    <a:pt x="0" y="40717"/>
                  </a:lnTo>
                  <a:lnTo>
                    <a:pt x="2321" y="53385"/>
                  </a:lnTo>
                  <a:lnTo>
                    <a:pt x="8647" y="64337"/>
                  </a:lnTo>
                  <a:lnTo>
                    <a:pt x="18700" y="72881"/>
                  </a:lnTo>
                  <a:lnTo>
                    <a:pt x="32201" y="78324"/>
                  </a:lnTo>
                  <a:lnTo>
                    <a:pt x="48871" y="79971"/>
                  </a:lnTo>
                  <a:lnTo>
                    <a:pt x="61823" y="74891"/>
                  </a:lnTo>
                  <a:lnTo>
                    <a:pt x="72177" y="65892"/>
                  </a:lnTo>
                  <a:lnTo>
                    <a:pt x="79040" y="53836"/>
                  </a:lnTo>
                  <a:lnTo>
                    <a:pt x="81525" y="39587"/>
                  </a:lnTo>
                  <a:lnTo>
                    <a:pt x="79274" y="26842"/>
                  </a:lnTo>
                  <a:lnTo>
                    <a:pt x="72995" y="15811"/>
                  </a:lnTo>
                  <a:lnTo>
                    <a:pt x="62983" y="7194"/>
                  </a:lnTo>
                  <a:lnTo>
                    <a:pt x="49535" y="1691"/>
                  </a:lnTo>
                  <a:lnTo>
                    <a:pt x="32946"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64" name="CustomShape 159">
              <a:extLst>
                <a:ext uri="{FF2B5EF4-FFF2-40B4-BE49-F238E27FC236}">
                  <a16:creationId xmlns:a16="http://schemas.microsoft.com/office/drawing/2014/main" id="{258C6B6C-F686-42A7-9D57-281CB5B6C5E2}"/>
                </a:ext>
              </a:extLst>
            </p:cNvPr>
            <p:cNvSpPr/>
            <p:nvPr/>
          </p:nvSpPr>
          <p:spPr>
            <a:xfrm>
              <a:off x="2140200" y="5892120"/>
              <a:ext cx="55800" cy="41760"/>
            </a:xfrm>
            <a:custGeom>
              <a:avLst/>
              <a:gdLst/>
              <a:ahLst/>
              <a:cxnLst/>
              <a:rect l="l" t="t" r="r" b="b"/>
              <a:pathLst>
                <a:path w="81914" h="80010">
                  <a:moveTo>
                    <a:pt x="0" y="40015"/>
                  </a:moveTo>
                  <a:lnTo>
                    <a:pt x="2511" y="25921"/>
                  </a:lnTo>
                  <a:lnTo>
                    <a:pt x="9443" y="13950"/>
                  </a:lnTo>
                  <a:lnTo>
                    <a:pt x="19891" y="5009"/>
                  </a:lnTo>
                  <a:lnTo>
                    <a:pt x="32952" y="0"/>
                  </a:lnTo>
                  <a:lnTo>
                    <a:pt x="49541" y="1691"/>
                  </a:lnTo>
                  <a:lnTo>
                    <a:pt x="62989" y="7194"/>
                  </a:lnTo>
                  <a:lnTo>
                    <a:pt x="73001" y="15811"/>
                  </a:lnTo>
                  <a:lnTo>
                    <a:pt x="79280" y="26842"/>
                  </a:lnTo>
                  <a:lnTo>
                    <a:pt x="81531" y="39587"/>
                  </a:lnTo>
                  <a:lnTo>
                    <a:pt x="79046" y="53836"/>
                  </a:lnTo>
                  <a:lnTo>
                    <a:pt x="72182" y="65892"/>
                  </a:lnTo>
                  <a:lnTo>
                    <a:pt x="61829" y="74891"/>
                  </a:lnTo>
                  <a:lnTo>
                    <a:pt x="48877" y="79971"/>
                  </a:lnTo>
                  <a:lnTo>
                    <a:pt x="32207" y="78324"/>
                  </a:lnTo>
                  <a:lnTo>
                    <a:pt x="2327" y="53385"/>
                  </a:lnTo>
                  <a:lnTo>
                    <a:pt x="0" y="40015"/>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65" name="CustomShape 160">
              <a:extLst>
                <a:ext uri="{FF2B5EF4-FFF2-40B4-BE49-F238E27FC236}">
                  <a16:creationId xmlns:a16="http://schemas.microsoft.com/office/drawing/2014/main" id="{9B261638-2711-4A27-95E3-F9A992ADDEA9}"/>
                </a:ext>
              </a:extLst>
            </p:cNvPr>
            <p:cNvSpPr/>
            <p:nvPr/>
          </p:nvSpPr>
          <p:spPr>
            <a:xfrm>
              <a:off x="2297520" y="5943600"/>
              <a:ext cx="54720" cy="41760"/>
            </a:xfrm>
            <a:custGeom>
              <a:avLst/>
              <a:gdLst/>
              <a:ahLst/>
              <a:cxnLst/>
              <a:rect l="l" t="t" r="r" b="b"/>
              <a:pathLst>
                <a:path w="80010" h="80010">
                  <a:moveTo>
                    <a:pt x="33215" y="0"/>
                  </a:moveTo>
                  <a:lnTo>
                    <a:pt x="20059" y="4897"/>
                  </a:lnTo>
                  <a:lnTo>
                    <a:pt x="9526" y="13740"/>
                  </a:lnTo>
                  <a:lnTo>
                    <a:pt x="2534" y="25637"/>
                  </a:lnTo>
                  <a:lnTo>
                    <a:pt x="0" y="39694"/>
                  </a:lnTo>
                  <a:lnTo>
                    <a:pt x="1475" y="50428"/>
                  </a:lnTo>
                  <a:lnTo>
                    <a:pt x="7208" y="62270"/>
                  </a:lnTo>
                  <a:lnTo>
                    <a:pt x="16783" y="71622"/>
                  </a:lnTo>
                  <a:lnTo>
                    <a:pt x="29685" y="77724"/>
                  </a:lnTo>
                  <a:lnTo>
                    <a:pt x="45401" y="79817"/>
                  </a:lnTo>
                  <a:lnTo>
                    <a:pt x="56921" y="76557"/>
                  </a:lnTo>
                  <a:lnTo>
                    <a:pt x="66709" y="69605"/>
                  </a:lnTo>
                  <a:lnTo>
                    <a:pt x="74138" y="58998"/>
                  </a:lnTo>
                  <a:lnTo>
                    <a:pt x="78581" y="44776"/>
                  </a:lnTo>
                  <a:lnTo>
                    <a:pt x="79413" y="26977"/>
                  </a:lnTo>
                  <a:lnTo>
                    <a:pt x="73205" y="15904"/>
                  </a:lnTo>
                  <a:lnTo>
                    <a:pt x="63226" y="7254"/>
                  </a:lnTo>
                  <a:lnTo>
                    <a:pt x="49791" y="1721"/>
                  </a:lnTo>
                  <a:lnTo>
                    <a:pt x="33215"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66" name="CustomShape 161">
              <a:extLst>
                <a:ext uri="{FF2B5EF4-FFF2-40B4-BE49-F238E27FC236}">
                  <a16:creationId xmlns:a16="http://schemas.microsoft.com/office/drawing/2014/main" id="{0E335170-9222-4791-9A2B-25ADC9173160}"/>
                </a:ext>
              </a:extLst>
            </p:cNvPr>
            <p:cNvSpPr/>
            <p:nvPr/>
          </p:nvSpPr>
          <p:spPr>
            <a:xfrm>
              <a:off x="2297520" y="5943600"/>
              <a:ext cx="54720" cy="41760"/>
            </a:xfrm>
            <a:custGeom>
              <a:avLst/>
              <a:gdLst/>
              <a:ahLst/>
              <a:cxnLst/>
              <a:rect l="l" t="t" r="r" b="b"/>
              <a:pathLst>
                <a:path w="80010" h="80010">
                  <a:moveTo>
                    <a:pt x="0" y="39694"/>
                  </a:moveTo>
                  <a:lnTo>
                    <a:pt x="2534" y="25637"/>
                  </a:lnTo>
                  <a:lnTo>
                    <a:pt x="9526" y="13740"/>
                  </a:lnTo>
                  <a:lnTo>
                    <a:pt x="20059" y="4897"/>
                  </a:lnTo>
                  <a:lnTo>
                    <a:pt x="33215" y="0"/>
                  </a:lnTo>
                  <a:lnTo>
                    <a:pt x="49791" y="1721"/>
                  </a:lnTo>
                  <a:lnTo>
                    <a:pt x="63226" y="7254"/>
                  </a:lnTo>
                  <a:lnTo>
                    <a:pt x="73205" y="15904"/>
                  </a:lnTo>
                  <a:lnTo>
                    <a:pt x="79413" y="26977"/>
                  </a:lnTo>
                  <a:lnTo>
                    <a:pt x="78581" y="44776"/>
                  </a:lnTo>
                  <a:lnTo>
                    <a:pt x="74138" y="58998"/>
                  </a:lnTo>
                  <a:lnTo>
                    <a:pt x="66709" y="69605"/>
                  </a:lnTo>
                  <a:lnTo>
                    <a:pt x="56921" y="76557"/>
                  </a:lnTo>
                  <a:lnTo>
                    <a:pt x="45401" y="79817"/>
                  </a:lnTo>
                  <a:lnTo>
                    <a:pt x="29685" y="77724"/>
                  </a:lnTo>
                  <a:lnTo>
                    <a:pt x="16783" y="71622"/>
                  </a:lnTo>
                  <a:lnTo>
                    <a:pt x="7208" y="62270"/>
                  </a:lnTo>
                  <a:lnTo>
                    <a:pt x="1475" y="50428"/>
                  </a:lnTo>
                  <a:lnTo>
                    <a:pt x="0" y="39694"/>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67" name="CustomShape 162">
              <a:extLst>
                <a:ext uri="{FF2B5EF4-FFF2-40B4-BE49-F238E27FC236}">
                  <a16:creationId xmlns:a16="http://schemas.microsoft.com/office/drawing/2014/main" id="{388E2533-0415-44FA-AAA9-96CDEC090881}"/>
                </a:ext>
              </a:extLst>
            </p:cNvPr>
            <p:cNvSpPr/>
            <p:nvPr/>
          </p:nvSpPr>
          <p:spPr>
            <a:xfrm>
              <a:off x="2442240" y="5892120"/>
              <a:ext cx="53640" cy="42120"/>
            </a:xfrm>
            <a:custGeom>
              <a:avLst/>
              <a:gdLst/>
              <a:ahLst/>
              <a:cxnLst/>
              <a:rect l="l" t="t" r="r" b="b"/>
              <a:pathLst>
                <a:path w="78739" h="80645">
                  <a:moveTo>
                    <a:pt x="32883" y="0"/>
                  </a:moveTo>
                  <a:lnTo>
                    <a:pt x="19834" y="4959"/>
                  </a:lnTo>
                  <a:lnTo>
                    <a:pt x="9410" y="13902"/>
                  </a:lnTo>
                  <a:lnTo>
                    <a:pt x="2501" y="25909"/>
                  </a:lnTo>
                  <a:lnTo>
                    <a:pt x="0" y="40065"/>
                  </a:lnTo>
                  <a:lnTo>
                    <a:pt x="1454" y="50867"/>
                  </a:lnTo>
                  <a:lnTo>
                    <a:pt x="7120" y="62815"/>
                  </a:lnTo>
                  <a:lnTo>
                    <a:pt x="16601" y="72267"/>
                  </a:lnTo>
                  <a:lnTo>
                    <a:pt x="29406" y="78442"/>
                  </a:lnTo>
                  <a:lnTo>
                    <a:pt x="45042" y="80560"/>
                  </a:lnTo>
                  <a:lnTo>
                    <a:pt x="56460" y="77249"/>
                  </a:lnTo>
                  <a:lnTo>
                    <a:pt x="66143" y="70217"/>
                  </a:lnTo>
                  <a:lnTo>
                    <a:pt x="73483" y="59516"/>
                  </a:lnTo>
                  <a:lnTo>
                    <a:pt x="77871" y="45198"/>
                  </a:lnTo>
                  <a:lnTo>
                    <a:pt x="78697" y="27316"/>
                  </a:lnTo>
                  <a:lnTo>
                    <a:pt x="72571" y="16122"/>
                  </a:lnTo>
                  <a:lnTo>
                    <a:pt x="62693" y="7361"/>
                  </a:lnTo>
                  <a:lnTo>
                    <a:pt x="49363" y="1748"/>
                  </a:lnTo>
                  <a:lnTo>
                    <a:pt x="32883"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68" name="CustomShape 163">
              <a:extLst>
                <a:ext uri="{FF2B5EF4-FFF2-40B4-BE49-F238E27FC236}">
                  <a16:creationId xmlns:a16="http://schemas.microsoft.com/office/drawing/2014/main" id="{42E93C2D-2B0F-49CA-9CFD-092DFE788784}"/>
                </a:ext>
              </a:extLst>
            </p:cNvPr>
            <p:cNvSpPr/>
            <p:nvPr/>
          </p:nvSpPr>
          <p:spPr>
            <a:xfrm>
              <a:off x="2442240" y="5892120"/>
              <a:ext cx="53640" cy="42120"/>
            </a:xfrm>
            <a:custGeom>
              <a:avLst/>
              <a:gdLst/>
              <a:ahLst/>
              <a:cxnLst/>
              <a:rect l="l" t="t" r="r" b="b"/>
              <a:pathLst>
                <a:path w="78739" h="80645">
                  <a:moveTo>
                    <a:pt x="0" y="40065"/>
                  </a:moveTo>
                  <a:lnTo>
                    <a:pt x="2501" y="25909"/>
                  </a:lnTo>
                  <a:lnTo>
                    <a:pt x="9410" y="13902"/>
                  </a:lnTo>
                  <a:lnTo>
                    <a:pt x="19834" y="4959"/>
                  </a:lnTo>
                  <a:lnTo>
                    <a:pt x="32883" y="0"/>
                  </a:lnTo>
                  <a:lnTo>
                    <a:pt x="49363" y="1748"/>
                  </a:lnTo>
                  <a:lnTo>
                    <a:pt x="62693" y="7361"/>
                  </a:lnTo>
                  <a:lnTo>
                    <a:pt x="72571" y="16122"/>
                  </a:lnTo>
                  <a:lnTo>
                    <a:pt x="78697" y="27316"/>
                  </a:lnTo>
                  <a:lnTo>
                    <a:pt x="77871" y="45198"/>
                  </a:lnTo>
                  <a:lnTo>
                    <a:pt x="73483" y="59516"/>
                  </a:lnTo>
                  <a:lnTo>
                    <a:pt x="66143" y="70217"/>
                  </a:lnTo>
                  <a:lnTo>
                    <a:pt x="56460" y="77249"/>
                  </a:lnTo>
                  <a:lnTo>
                    <a:pt x="45042" y="80560"/>
                  </a:lnTo>
                  <a:lnTo>
                    <a:pt x="29406" y="78442"/>
                  </a:lnTo>
                  <a:lnTo>
                    <a:pt x="16601" y="72267"/>
                  </a:lnTo>
                  <a:lnTo>
                    <a:pt x="7120" y="62815"/>
                  </a:lnTo>
                  <a:lnTo>
                    <a:pt x="1454" y="50867"/>
                  </a:lnTo>
                  <a:lnTo>
                    <a:pt x="0" y="40065"/>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69" name="CustomShape 164">
              <a:extLst>
                <a:ext uri="{FF2B5EF4-FFF2-40B4-BE49-F238E27FC236}">
                  <a16:creationId xmlns:a16="http://schemas.microsoft.com/office/drawing/2014/main" id="{B171D924-018A-4AE6-89B6-609564E19B5C}"/>
                </a:ext>
              </a:extLst>
            </p:cNvPr>
            <p:cNvSpPr/>
            <p:nvPr/>
          </p:nvSpPr>
          <p:spPr>
            <a:xfrm>
              <a:off x="3072960" y="589932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70" name="CustomShape 165">
              <a:extLst>
                <a:ext uri="{FF2B5EF4-FFF2-40B4-BE49-F238E27FC236}">
                  <a16:creationId xmlns:a16="http://schemas.microsoft.com/office/drawing/2014/main" id="{64293DFD-283C-476E-886E-7AF56E8CC55F}"/>
                </a:ext>
              </a:extLst>
            </p:cNvPr>
            <p:cNvSpPr/>
            <p:nvPr/>
          </p:nvSpPr>
          <p:spPr>
            <a:xfrm>
              <a:off x="3072960" y="589932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71" name="CustomShape 166">
              <a:extLst>
                <a:ext uri="{FF2B5EF4-FFF2-40B4-BE49-F238E27FC236}">
                  <a16:creationId xmlns:a16="http://schemas.microsoft.com/office/drawing/2014/main" id="{9911168D-3C2A-4D4D-A153-0A4E1DF5F21D}"/>
                </a:ext>
              </a:extLst>
            </p:cNvPr>
            <p:cNvSpPr/>
            <p:nvPr/>
          </p:nvSpPr>
          <p:spPr>
            <a:xfrm>
              <a:off x="2755440" y="5933160"/>
              <a:ext cx="55800" cy="41760"/>
            </a:xfrm>
            <a:custGeom>
              <a:avLst/>
              <a:gdLst/>
              <a:ahLst/>
              <a:cxnLst/>
              <a:rect l="l" t="t" r="r" b="b"/>
              <a:pathLst>
                <a:path w="81914" h="80010">
                  <a:moveTo>
                    <a:pt x="32946" y="0"/>
                  </a:moveTo>
                  <a:lnTo>
                    <a:pt x="2505" y="25921"/>
                  </a:lnTo>
                  <a:lnTo>
                    <a:pt x="0" y="40717"/>
                  </a:lnTo>
                  <a:lnTo>
                    <a:pt x="2321" y="53385"/>
                  </a:lnTo>
                  <a:lnTo>
                    <a:pt x="8647" y="64337"/>
                  </a:lnTo>
                  <a:lnTo>
                    <a:pt x="18700" y="72881"/>
                  </a:lnTo>
                  <a:lnTo>
                    <a:pt x="32201" y="78324"/>
                  </a:lnTo>
                  <a:lnTo>
                    <a:pt x="48871" y="79971"/>
                  </a:lnTo>
                  <a:lnTo>
                    <a:pt x="61823" y="74891"/>
                  </a:lnTo>
                  <a:lnTo>
                    <a:pt x="72177" y="65892"/>
                  </a:lnTo>
                  <a:lnTo>
                    <a:pt x="79040" y="53836"/>
                  </a:lnTo>
                  <a:lnTo>
                    <a:pt x="81525" y="39587"/>
                  </a:lnTo>
                  <a:lnTo>
                    <a:pt x="79274" y="26842"/>
                  </a:lnTo>
                  <a:lnTo>
                    <a:pt x="72995" y="15811"/>
                  </a:lnTo>
                  <a:lnTo>
                    <a:pt x="62983" y="7194"/>
                  </a:lnTo>
                  <a:lnTo>
                    <a:pt x="49535" y="1691"/>
                  </a:lnTo>
                  <a:lnTo>
                    <a:pt x="32946"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72" name="CustomShape 167">
              <a:extLst>
                <a:ext uri="{FF2B5EF4-FFF2-40B4-BE49-F238E27FC236}">
                  <a16:creationId xmlns:a16="http://schemas.microsoft.com/office/drawing/2014/main" id="{BF40BCFA-7662-45B2-9654-5D5E772518F2}"/>
                </a:ext>
              </a:extLst>
            </p:cNvPr>
            <p:cNvSpPr/>
            <p:nvPr/>
          </p:nvSpPr>
          <p:spPr>
            <a:xfrm>
              <a:off x="2755440" y="5933160"/>
              <a:ext cx="55800" cy="41760"/>
            </a:xfrm>
            <a:custGeom>
              <a:avLst/>
              <a:gdLst/>
              <a:ahLst/>
              <a:cxnLst/>
              <a:rect l="l" t="t" r="r" b="b"/>
              <a:pathLst>
                <a:path w="81914" h="80010">
                  <a:moveTo>
                    <a:pt x="0" y="40015"/>
                  </a:moveTo>
                  <a:lnTo>
                    <a:pt x="2511" y="25921"/>
                  </a:lnTo>
                  <a:lnTo>
                    <a:pt x="9443" y="13950"/>
                  </a:lnTo>
                  <a:lnTo>
                    <a:pt x="19891" y="5009"/>
                  </a:lnTo>
                  <a:lnTo>
                    <a:pt x="32952" y="0"/>
                  </a:lnTo>
                  <a:lnTo>
                    <a:pt x="49541" y="1691"/>
                  </a:lnTo>
                  <a:lnTo>
                    <a:pt x="62989" y="7194"/>
                  </a:lnTo>
                  <a:lnTo>
                    <a:pt x="73001" y="15811"/>
                  </a:lnTo>
                  <a:lnTo>
                    <a:pt x="79280" y="26842"/>
                  </a:lnTo>
                  <a:lnTo>
                    <a:pt x="81531" y="39587"/>
                  </a:lnTo>
                  <a:lnTo>
                    <a:pt x="79046" y="53836"/>
                  </a:lnTo>
                  <a:lnTo>
                    <a:pt x="72182" y="65892"/>
                  </a:lnTo>
                  <a:lnTo>
                    <a:pt x="61829" y="74891"/>
                  </a:lnTo>
                  <a:lnTo>
                    <a:pt x="48877" y="79971"/>
                  </a:lnTo>
                  <a:lnTo>
                    <a:pt x="32207" y="78324"/>
                  </a:lnTo>
                  <a:lnTo>
                    <a:pt x="2327" y="53385"/>
                  </a:lnTo>
                  <a:lnTo>
                    <a:pt x="0" y="40015"/>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73" name="CustomShape 168">
              <a:extLst>
                <a:ext uri="{FF2B5EF4-FFF2-40B4-BE49-F238E27FC236}">
                  <a16:creationId xmlns:a16="http://schemas.microsoft.com/office/drawing/2014/main" id="{ACB2407E-1B29-4F20-BF2D-133274561EB4}"/>
                </a:ext>
              </a:extLst>
            </p:cNvPr>
            <p:cNvSpPr/>
            <p:nvPr/>
          </p:nvSpPr>
          <p:spPr>
            <a:xfrm>
              <a:off x="3259080" y="593712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74" name="CustomShape 169">
              <a:extLst>
                <a:ext uri="{FF2B5EF4-FFF2-40B4-BE49-F238E27FC236}">
                  <a16:creationId xmlns:a16="http://schemas.microsoft.com/office/drawing/2014/main" id="{58115784-CC41-4145-AD20-CF50FE5C1B35}"/>
                </a:ext>
              </a:extLst>
            </p:cNvPr>
            <p:cNvSpPr/>
            <p:nvPr/>
          </p:nvSpPr>
          <p:spPr>
            <a:xfrm>
              <a:off x="3259080" y="593712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75" name="CustomShape 170">
              <a:extLst>
                <a:ext uri="{FF2B5EF4-FFF2-40B4-BE49-F238E27FC236}">
                  <a16:creationId xmlns:a16="http://schemas.microsoft.com/office/drawing/2014/main" id="{BB5FCE77-E770-47DE-ABDF-25129E25F0E6}"/>
                </a:ext>
              </a:extLst>
            </p:cNvPr>
            <p:cNvSpPr/>
            <p:nvPr/>
          </p:nvSpPr>
          <p:spPr>
            <a:xfrm>
              <a:off x="3399840" y="589824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76" name="CustomShape 171">
              <a:extLst>
                <a:ext uri="{FF2B5EF4-FFF2-40B4-BE49-F238E27FC236}">
                  <a16:creationId xmlns:a16="http://schemas.microsoft.com/office/drawing/2014/main" id="{88647E3E-524F-4012-A928-AEAAA4522178}"/>
                </a:ext>
              </a:extLst>
            </p:cNvPr>
            <p:cNvSpPr/>
            <p:nvPr/>
          </p:nvSpPr>
          <p:spPr>
            <a:xfrm>
              <a:off x="3399840" y="589824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77" name="CustomShape 172">
              <a:extLst>
                <a:ext uri="{FF2B5EF4-FFF2-40B4-BE49-F238E27FC236}">
                  <a16:creationId xmlns:a16="http://schemas.microsoft.com/office/drawing/2014/main" id="{C01535FA-BDC0-4424-A80D-598B29DEC84E}"/>
                </a:ext>
              </a:extLst>
            </p:cNvPr>
            <p:cNvSpPr/>
            <p:nvPr/>
          </p:nvSpPr>
          <p:spPr>
            <a:xfrm>
              <a:off x="3576600" y="594144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78" name="CustomShape 173">
              <a:extLst>
                <a:ext uri="{FF2B5EF4-FFF2-40B4-BE49-F238E27FC236}">
                  <a16:creationId xmlns:a16="http://schemas.microsoft.com/office/drawing/2014/main" id="{821D98FC-E57F-4DD1-AD06-B31829AEFF81}"/>
                </a:ext>
              </a:extLst>
            </p:cNvPr>
            <p:cNvSpPr/>
            <p:nvPr/>
          </p:nvSpPr>
          <p:spPr>
            <a:xfrm>
              <a:off x="3576600" y="594144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79" name="CustomShape 174">
              <a:extLst>
                <a:ext uri="{FF2B5EF4-FFF2-40B4-BE49-F238E27FC236}">
                  <a16:creationId xmlns:a16="http://schemas.microsoft.com/office/drawing/2014/main" id="{08EE59DF-C9DB-4616-8F50-7B79DD702C85}"/>
                </a:ext>
              </a:extLst>
            </p:cNvPr>
            <p:cNvSpPr/>
            <p:nvPr/>
          </p:nvSpPr>
          <p:spPr>
            <a:xfrm>
              <a:off x="2065320" y="5883120"/>
              <a:ext cx="185400" cy="61920"/>
            </a:xfrm>
            <a:custGeom>
              <a:avLst/>
              <a:gdLst/>
              <a:ahLst/>
              <a:cxnLst/>
              <a:rect l="l" t="t" r="r" b="b"/>
              <a:pathLst>
                <a:path w="270510" h="118110">
                  <a:moveTo>
                    <a:pt x="100711" y="0"/>
                  </a:moveTo>
                  <a:lnTo>
                    <a:pt x="0" y="58800"/>
                  </a:lnTo>
                  <a:lnTo>
                    <a:pt x="100711" y="117602"/>
                  </a:lnTo>
                  <a:lnTo>
                    <a:pt x="108457" y="115570"/>
                  </a:lnTo>
                  <a:lnTo>
                    <a:pt x="112013" y="109601"/>
                  </a:lnTo>
                  <a:lnTo>
                    <a:pt x="115443" y="103632"/>
                  </a:lnTo>
                  <a:lnTo>
                    <a:pt x="113411" y="95885"/>
                  </a:lnTo>
                  <a:lnTo>
                    <a:pt x="107442" y="92329"/>
                  </a:lnTo>
                  <a:lnTo>
                    <a:pt x="71519" y="71374"/>
                  </a:lnTo>
                  <a:lnTo>
                    <a:pt x="24892" y="71374"/>
                  </a:lnTo>
                  <a:lnTo>
                    <a:pt x="24892" y="46228"/>
                  </a:lnTo>
                  <a:lnTo>
                    <a:pt x="71519" y="46228"/>
                  </a:lnTo>
                  <a:lnTo>
                    <a:pt x="107442" y="25273"/>
                  </a:lnTo>
                  <a:lnTo>
                    <a:pt x="113411" y="21717"/>
                  </a:lnTo>
                  <a:lnTo>
                    <a:pt x="115443" y="13970"/>
                  </a:lnTo>
                  <a:lnTo>
                    <a:pt x="112013" y="8000"/>
                  </a:lnTo>
                  <a:lnTo>
                    <a:pt x="108457" y="2032"/>
                  </a:lnTo>
                  <a:lnTo>
                    <a:pt x="100711" y="0"/>
                  </a:lnTo>
                  <a:close/>
                  <a:moveTo>
                    <a:pt x="71519" y="46228"/>
                  </a:moveTo>
                  <a:lnTo>
                    <a:pt x="24892" y="46228"/>
                  </a:lnTo>
                  <a:lnTo>
                    <a:pt x="24892" y="71374"/>
                  </a:lnTo>
                  <a:lnTo>
                    <a:pt x="71519" y="71374"/>
                  </a:lnTo>
                  <a:lnTo>
                    <a:pt x="68688" y="69723"/>
                  </a:lnTo>
                  <a:lnTo>
                    <a:pt x="31242" y="69723"/>
                  </a:lnTo>
                  <a:lnTo>
                    <a:pt x="31242" y="47879"/>
                  </a:lnTo>
                  <a:lnTo>
                    <a:pt x="68688" y="47879"/>
                  </a:lnTo>
                  <a:lnTo>
                    <a:pt x="71519" y="46228"/>
                  </a:lnTo>
                  <a:close/>
                  <a:moveTo>
                    <a:pt x="270001" y="46228"/>
                  </a:moveTo>
                  <a:lnTo>
                    <a:pt x="71519" y="46228"/>
                  </a:lnTo>
                  <a:lnTo>
                    <a:pt x="49965" y="58801"/>
                  </a:lnTo>
                  <a:lnTo>
                    <a:pt x="71519" y="71374"/>
                  </a:lnTo>
                  <a:lnTo>
                    <a:pt x="270001" y="71374"/>
                  </a:lnTo>
                  <a:lnTo>
                    <a:pt x="270001" y="46228"/>
                  </a:lnTo>
                  <a:close/>
                  <a:moveTo>
                    <a:pt x="31242" y="47879"/>
                  </a:moveTo>
                  <a:lnTo>
                    <a:pt x="31242" y="69723"/>
                  </a:lnTo>
                  <a:lnTo>
                    <a:pt x="49965" y="58801"/>
                  </a:lnTo>
                  <a:lnTo>
                    <a:pt x="31242" y="47879"/>
                  </a:lnTo>
                  <a:close/>
                  <a:moveTo>
                    <a:pt x="49965" y="58801"/>
                  </a:moveTo>
                  <a:lnTo>
                    <a:pt x="31242" y="69723"/>
                  </a:lnTo>
                  <a:lnTo>
                    <a:pt x="68688" y="69723"/>
                  </a:lnTo>
                  <a:lnTo>
                    <a:pt x="49965" y="58801"/>
                  </a:lnTo>
                  <a:close/>
                  <a:moveTo>
                    <a:pt x="68688" y="47879"/>
                  </a:moveTo>
                  <a:lnTo>
                    <a:pt x="31242" y="47879"/>
                  </a:lnTo>
                  <a:lnTo>
                    <a:pt x="49965" y="58801"/>
                  </a:lnTo>
                  <a:lnTo>
                    <a:pt x="68688"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0" name="CustomShape 175">
              <a:extLst>
                <a:ext uri="{FF2B5EF4-FFF2-40B4-BE49-F238E27FC236}">
                  <a16:creationId xmlns:a16="http://schemas.microsoft.com/office/drawing/2014/main" id="{C2474F2E-BF8D-4D82-ACB5-65BEEC5CA50D}"/>
                </a:ext>
              </a:extLst>
            </p:cNvPr>
            <p:cNvSpPr/>
            <p:nvPr/>
          </p:nvSpPr>
          <p:spPr>
            <a:xfrm>
              <a:off x="2221200" y="5934600"/>
              <a:ext cx="185400" cy="61920"/>
            </a:xfrm>
            <a:custGeom>
              <a:avLst/>
              <a:gdLst/>
              <a:ahLst/>
              <a:cxnLst/>
              <a:rect l="l" t="t" r="r" b="b"/>
              <a:pathLst>
                <a:path w="270510" h="118110">
                  <a:moveTo>
                    <a:pt x="100711" y="0"/>
                  </a:moveTo>
                  <a:lnTo>
                    <a:pt x="0" y="58801"/>
                  </a:lnTo>
                  <a:lnTo>
                    <a:pt x="100711" y="117602"/>
                  </a:lnTo>
                  <a:lnTo>
                    <a:pt x="108457" y="115570"/>
                  </a:lnTo>
                  <a:lnTo>
                    <a:pt x="112013" y="109601"/>
                  </a:lnTo>
                  <a:lnTo>
                    <a:pt x="115443" y="103632"/>
                  </a:lnTo>
                  <a:lnTo>
                    <a:pt x="113411" y="95885"/>
                  </a:lnTo>
                  <a:lnTo>
                    <a:pt x="107442" y="92329"/>
                  </a:lnTo>
                  <a:lnTo>
                    <a:pt x="71519" y="71374"/>
                  </a:lnTo>
                  <a:lnTo>
                    <a:pt x="24892" y="71374"/>
                  </a:lnTo>
                  <a:lnTo>
                    <a:pt x="24892" y="46228"/>
                  </a:lnTo>
                  <a:lnTo>
                    <a:pt x="71519" y="46228"/>
                  </a:lnTo>
                  <a:lnTo>
                    <a:pt x="107442" y="25273"/>
                  </a:lnTo>
                  <a:lnTo>
                    <a:pt x="113411" y="21717"/>
                  </a:lnTo>
                  <a:lnTo>
                    <a:pt x="115443" y="13970"/>
                  </a:lnTo>
                  <a:lnTo>
                    <a:pt x="112013" y="8001"/>
                  </a:lnTo>
                  <a:lnTo>
                    <a:pt x="108457" y="2032"/>
                  </a:lnTo>
                  <a:lnTo>
                    <a:pt x="100711" y="0"/>
                  </a:lnTo>
                  <a:close/>
                  <a:moveTo>
                    <a:pt x="71519" y="46228"/>
                  </a:moveTo>
                  <a:lnTo>
                    <a:pt x="24892" y="46228"/>
                  </a:lnTo>
                  <a:lnTo>
                    <a:pt x="24892" y="71374"/>
                  </a:lnTo>
                  <a:lnTo>
                    <a:pt x="71519" y="71374"/>
                  </a:lnTo>
                  <a:lnTo>
                    <a:pt x="68688" y="69723"/>
                  </a:lnTo>
                  <a:lnTo>
                    <a:pt x="31242" y="69723"/>
                  </a:lnTo>
                  <a:lnTo>
                    <a:pt x="31242" y="47879"/>
                  </a:lnTo>
                  <a:lnTo>
                    <a:pt x="68688" y="47879"/>
                  </a:lnTo>
                  <a:lnTo>
                    <a:pt x="71519" y="46228"/>
                  </a:lnTo>
                  <a:close/>
                  <a:moveTo>
                    <a:pt x="270001" y="46228"/>
                  </a:moveTo>
                  <a:lnTo>
                    <a:pt x="71519" y="46228"/>
                  </a:lnTo>
                  <a:lnTo>
                    <a:pt x="49965" y="58800"/>
                  </a:lnTo>
                  <a:lnTo>
                    <a:pt x="71519" y="71374"/>
                  </a:lnTo>
                  <a:lnTo>
                    <a:pt x="270001" y="71374"/>
                  </a:lnTo>
                  <a:lnTo>
                    <a:pt x="270001" y="46228"/>
                  </a:lnTo>
                  <a:close/>
                  <a:moveTo>
                    <a:pt x="31242" y="47879"/>
                  </a:moveTo>
                  <a:lnTo>
                    <a:pt x="31242" y="69723"/>
                  </a:lnTo>
                  <a:lnTo>
                    <a:pt x="49965" y="58800"/>
                  </a:lnTo>
                  <a:lnTo>
                    <a:pt x="31242" y="47879"/>
                  </a:lnTo>
                  <a:close/>
                  <a:moveTo>
                    <a:pt x="49965" y="58800"/>
                  </a:moveTo>
                  <a:lnTo>
                    <a:pt x="31242" y="69723"/>
                  </a:lnTo>
                  <a:lnTo>
                    <a:pt x="68688" y="69723"/>
                  </a:lnTo>
                  <a:lnTo>
                    <a:pt x="49965" y="58800"/>
                  </a:lnTo>
                  <a:close/>
                  <a:moveTo>
                    <a:pt x="68688" y="47879"/>
                  </a:moveTo>
                  <a:lnTo>
                    <a:pt x="31242" y="47879"/>
                  </a:lnTo>
                  <a:lnTo>
                    <a:pt x="49965" y="58800"/>
                  </a:lnTo>
                  <a:lnTo>
                    <a:pt x="68688"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1" name="CustomShape 176">
              <a:extLst>
                <a:ext uri="{FF2B5EF4-FFF2-40B4-BE49-F238E27FC236}">
                  <a16:creationId xmlns:a16="http://schemas.microsoft.com/office/drawing/2014/main" id="{E970E20E-763E-4138-AC3C-8F899BEFBCD8}"/>
                </a:ext>
              </a:extLst>
            </p:cNvPr>
            <p:cNvSpPr/>
            <p:nvPr/>
          </p:nvSpPr>
          <p:spPr>
            <a:xfrm>
              <a:off x="2373120" y="5882040"/>
              <a:ext cx="185400" cy="61920"/>
            </a:xfrm>
            <a:custGeom>
              <a:avLst/>
              <a:gdLst/>
              <a:ahLst/>
              <a:cxnLst/>
              <a:rect l="l" t="t" r="r" b="b"/>
              <a:pathLst>
                <a:path w="270510" h="118110">
                  <a:moveTo>
                    <a:pt x="100710" y="0"/>
                  </a:moveTo>
                  <a:lnTo>
                    <a:pt x="0" y="58801"/>
                  </a:lnTo>
                  <a:lnTo>
                    <a:pt x="100710" y="117602"/>
                  </a:lnTo>
                  <a:lnTo>
                    <a:pt x="108457" y="115570"/>
                  </a:lnTo>
                  <a:lnTo>
                    <a:pt x="112013" y="109601"/>
                  </a:lnTo>
                  <a:lnTo>
                    <a:pt x="115443" y="103632"/>
                  </a:lnTo>
                  <a:lnTo>
                    <a:pt x="113410" y="95885"/>
                  </a:lnTo>
                  <a:lnTo>
                    <a:pt x="107441" y="92329"/>
                  </a:lnTo>
                  <a:lnTo>
                    <a:pt x="71519" y="71374"/>
                  </a:lnTo>
                  <a:lnTo>
                    <a:pt x="24891" y="71374"/>
                  </a:lnTo>
                  <a:lnTo>
                    <a:pt x="24891" y="46228"/>
                  </a:lnTo>
                  <a:lnTo>
                    <a:pt x="71519" y="46228"/>
                  </a:lnTo>
                  <a:lnTo>
                    <a:pt x="107441" y="25273"/>
                  </a:lnTo>
                  <a:lnTo>
                    <a:pt x="113410" y="21717"/>
                  </a:lnTo>
                  <a:lnTo>
                    <a:pt x="115443" y="13970"/>
                  </a:lnTo>
                  <a:lnTo>
                    <a:pt x="112013" y="8001"/>
                  </a:lnTo>
                  <a:lnTo>
                    <a:pt x="108457" y="2032"/>
                  </a:lnTo>
                  <a:lnTo>
                    <a:pt x="100710" y="0"/>
                  </a:lnTo>
                  <a:close/>
                  <a:moveTo>
                    <a:pt x="71519" y="46228"/>
                  </a:moveTo>
                  <a:lnTo>
                    <a:pt x="24891" y="46228"/>
                  </a:lnTo>
                  <a:lnTo>
                    <a:pt x="24891" y="71374"/>
                  </a:lnTo>
                  <a:lnTo>
                    <a:pt x="71519" y="71374"/>
                  </a:lnTo>
                  <a:lnTo>
                    <a:pt x="68688" y="69723"/>
                  </a:lnTo>
                  <a:lnTo>
                    <a:pt x="31241" y="69723"/>
                  </a:lnTo>
                  <a:lnTo>
                    <a:pt x="31241" y="47879"/>
                  </a:lnTo>
                  <a:lnTo>
                    <a:pt x="68688" y="47879"/>
                  </a:lnTo>
                  <a:lnTo>
                    <a:pt x="71519" y="46228"/>
                  </a:lnTo>
                  <a:close/>
                  <a:moveTo>
                    <a:pt x="270001" y="46228"/>
                  </a:moveTo>
                  <a:lnTo>
                    <a:pt x="71519" y="46228"/>
                  </a:lnTo>
                  <a:lnTo>
                    <a:pt x="49965" y="58800"/>
                  </a:lnTo>
                  <a:lnTo>
                    <a:pt x="71519" y="71374"/>
                  </a:lnTo>
                  <a:lnTo>
                    <a:pt x="270001" y="71374"/>
                  </a:lnTo>
                  <a:lnTo>
                    <a:pt x="270001" y="46228"/>
                  </a:lnTo>
                  <a:close/>
                  <a:moveTo>
                    <a:pt x="31241" y="47879"/>
                  </a:moveTo>
                  <a:lnTo>
                    <a:pt x="31241" y="69723"/>
                  </a:lnTo>
                  <a:lnTo>
                    <a:pt x="49965" y="58800"/>
                  </a:lnTo>
                  <a:lnTo>
                    <a:pt x="31241" y="47879"/>
                  </a:lnTo>
                  <a:close/>
                  <a:moveTo>
                    <a:pt x="49965" y="58800"/>
                  </a:moveTo>
                  <a:lnTo>
                    <a:pt x="31241" y="69723"/>
                  </a:lnTo>
                  <a:lnTo>
                    <a:pt x="68688" y="69723"/>
                  </a:lnTo>
                  <a:lnTo>
                    <a:pt x="49965" y="58800"/>
                  </a:lnTo>
                  <a:close/>
                  <a:moveTo>
                    <a:pt x="68688" y="47879"/>
                  </a:moveTo>
                  <a:lnTo>
                    <a:pt x="31241" y="47879"/>
                  </a:lnTo>
                  <a:lnTo>
                    <a:pt x="49965" y="58800"/>
                  </a:lnTo>
                  <a:lnTo>
                    <a:pt x="68688"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2" name="CustomShape 177">
              <a:extLst>
                <a:ext uri="{FF2B5EF4-FFF2-40B4-BE49-F238E27FC236}">
                  <a16:creationId xmlns:a16="http://schemas.microsoft.com/office/drawing/2014/main" id="{95D269B1-4C60-44B2-BF1D-0CE6B3402308}"/>
                </a:ext>
              </a:extLst>
            </p:cNvPr>
            <p:cNvSpPr/>
            <p:nvPr/>
          </p:nvSpPr>
          <p:spPr>
            <a:xfrm>
              <a:off x="2687760" y="5923080"/>
              <a:ext cx="185400" cy="61920"/>
            </a:xfrm>
            <a:custGeom>
              <a:avLst/>
              <a:gdLst/>
              <a:ahLst/>
              <a:cxnLst/>
              <a:rect l="l" t="t" r="r" b="b"/>
              <a:pathLst>
                <a:path w="270510" h="118110">
                  <a:moveTo>
                    <a:pt x="100710" y="0"/>
                  </a:moveTo>
                  <a:lnTo>
                    <a:pt x="0" y="58801"/>
                  </a:lnTo>
                  <a:lnTo>
                    <a:pt x="100710" y="117602"/>
                  </a:lnTo>
                  <a:lnTo>
                    <a:pt x="108457" y="115570"/>
                  </a:lnTo>
                  <a:lnTo>
                    <a:pt x="112013" y="109601"/>
                  </a:lnTo>
                  <a:lnTo>
                    <a:pt x="115442" y="103632"/>
                  </a:lnTo>
                  <a:lnTo>
                    <a:pt x="113410" y="95885"/>
                  </a:lnTo>
                  <a:lnTo>
                    <a:pt x="107441" y="92329"/>
                  </a:lnTo>
                  <a:lnTo>
                    <a:pt x="71519" y="71374"/>
                  </a:lnTo>
                  <a:lnTo>
                    <a:pt x="24891" y="71374"/>
                  </a:lnTo>
                  <a:lnTo>
                    <a:pt x="24891" y="46228"/>
                  </a:lnTo>
                  <a:lnTo>
                    <a:pt x="71519" y="46228"/>
                  </a:lnTo>
                  <a:lnTo>
                    <a:pt x="107441" y="25273"/>
                  </a:lnTo>
                  <a:lnTo>
                    <a:pt x="113410" y="21717"/>
                  </a:lnTo>
                  <a:lnTo>
                    <a:pt x="115442" y="13970"/>
                  </a:lnTo>
                  <a:lnTo>
                    <a:pt x="112013" y="8000"/>
                  </a:lnTo>
                  <a:lnTo>
                    <a:pt x="108457" y="2032"/>
                  </a:lnTo>
                  <a:lnTo>
                    <a:pt x="100710" y="0"/>
                  </a:lnTo>
                  <a:close/>
                  <a:moveTo>
                    <a:pt x="71519" y="46228"/>
                  </a:moveTo>
                  <a:lnTo>
                    <a:pt x="24891" y="46228"/>
                  </a:lnTo>
                  <a:lnTo>
                    <a:pt x="24891" y="71374"/>
                  </a:lnTo>
                  <a:lnTo>
                    <a:pt x="71519" y="71374"/>
                  </a:lnTo>
                  <a:lnTo>
                    <a:pt x="68688" y="69723"/>
                  </a:lnTo>
                  <a:lnTo>
                    <a:pt x="31241" y="69723"/>
                  </a:lnTo>
                  <a:lnTo>
                    <a:pt x="31241" y="47879"/>
                  </a:lnTo>
                  <a:lnTo>
                    <a:pt x="68688" y="47879"/>
                  </a:lnTo>
                  <a:lnTo>
                    <a:pt x="71519" y="46228"/>
                  </a:lnTo>
                  <a:close/>
                  <a:moveTo>
                    <a:pt x="270001" y="46228"/>
                  </a:moveTo>
                  <a:lnTo>
                    <a:pt x="71519" y="46228"/>
                  </a:lnTo>
                  <a:lnTo>
                    <a:pt x="49965" y="58800"/>
                  </a:lnTo>
                  <a:lnTo>
                    <a:pt x="71519" y="71374"/>
                  </a:lnTo>
                  <a:lnTo>
                    <a:pt x="270001" y="71374"/>
                  </a:lnTo>
                  <a:lnTo>
                    <a:pt x="270001" y="46228"/>
                  </a:lnTo>
                  <a:close/>
                  <a:moveTo>
                    <a:pt x="31241" y="47879"/>
                  </a:moveTo>
                  <a:lnTo>
                    <a:pt x="31241" y="69723"/>
                  </a:lnTo>
                  <a:lnTo>
                    <a:pt x="49965" y="58800"/>
                  </a:lnTo>
                  <a:lnTo>
                    <a:pt x="31241" y="47879"/>
                  </a:lnTo>
                  <a:close/>
                  <a:moveTo>
                    <a:pt x="49965" y="58800"/>
                  </a:moveTo>
                  <a:lnTo>
                    <a:pt x="31241" y="69723"/>
                  </a:lnTo>
                  <a:lnTo>
                    <a:pt x="68688" y="69723"/>
                  </a:lnTo>
                  <a:lnTo>
                    <a:pt x="49965" y="58800"/>
                  </a:lnTo>
                  <a:close/>
                  <a:moveTo>
                    <a:pt x="68688" y="47879"/>
                  </a:moveTo>
                  <a:lnTo>
                    <a:pt x="31241" y="47879"/>
                  </a:lnTo>
                  <a:lnTo>
                    <a:pt x="49965" y="58800"/>
                  </a:lnTo>
                  <a:lnTo>
                    <a:pt x="68688"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3" name="CustomShape 178">
              <a:extLst>
                <a:ext uri="{FF2B5EF4-FFF2-40B4-BE49-F238E27FC236}">
                  <a16:creationId xmlns:a16="http://schemas.microsoft.com/office/drawing/2014/main" id="{AD26EDDA-CB01-43A9-9D12-7ADFD2BFA5CC}"/>
                </a:ext>
              </a:extLst>
            </p:cNvPr>
            <p:cNvSpPr/>
            <p:nvPr/>
          </p:nvSpPr>
          <p:spPr>
            <a:xfrm>
              <a:off x="3001320" y="5889960"/>
              <a:ext cx="185400" cy="61920"/>
            </a:xfrm>
            <a:custGeom>
              <a:avLst/>
              <a:gdLst/>
              <a:ahLst/>
              <a:cxnLst/>
              <a:rect l="l" t="t" r="r" b="b"/>
              <a:pathLst>
                <a:path w="270510" h="118110">
                  <a:moveTo>
                    <a:pt x="100711" y="0"/>
                  </a:moveTo>
                  <a:lnTo>
                    <a:pt x="0" y="58800"/>
                  </a:lnTo>
                  <a:lnTo>
                    <a:pt x="100711" y="117601"/>
                  </a:lnTo>
                  <a:lnTo>
                    <a:pt x="108457" y="115569"/>
                  </a:lnTo>
                  <a:lnTo>
                    <a:pt x="112013" y="109600"/>
                  </a:lnTo>
                  <a:lnTo>
                    <a:pt x="115442" y="103631"/>
                  </a:lnTo>
                  <a:lnTo>
                    <a:pt x="113411" y="95884"/>
                  </a:lnTo>
                  <a:lnTo>
                    <a:pt x="107441" y="92328"/>
                  </a:lnTo>
                  <a:lnTo>
                    <a:pt x="71519" y="71374"/>
                  </a:lnTo>
                  <a:lnTo>
                    <a:pt x="24891" y="71374"/>
                  </a:lnTo>
                  <a:lnTo>
                    <a:pt x="24891" y="46227"/>
                  </a:lnTo>
                  <a:lnTo>
                    <a:pt x="71519" y="46227"/>
                  </a:lnTo>
                  <a:lnTo>
                    <a:pt x="107441" y="25273"/>
                  </a:lnTo>
                  <a:lnTo>
                    <a:pt x="113411" y="21716"/>
                  </a:lnTo>
                  <a:lnTo>
                    <a:pt x="115442" y="13969"/>
                  </a:lnTo>
                  <a:lnTo>
                    <a:pt x="112013" y="8000"/>
                  </a:lnTo>
                  <a:lnTo>
                    <a:pt x="108457" y="2031"/>
                  </a:lnTo>
                  <a:lnTo>
                    <a:pt x="100711" y="0"/>
                  </a:lnTo>
                  <a:close/>
                  <a:moveTo>
                    <a:pt x="71519" y="46227"/>
                  </a:moveTo>
                  <a:lnTo>
                    <a:pt x="24891" y="46227"/>
                  </a:lnTo>
                  <a:lnTo>
                    <a:pt x="24891" y="71374"/>
                  </a:lnTo>
                  <a:lnTo>
                    <a:pt x="71519" y="71374"/>
                  </a:lnTo>
                  <a:lnTo>
                    <a:pt x="68688" y="69723"/>
                  </a:lnTo>
                  <a:lnTo>
                    <a:pt x="31241" y="69723"/>
                  </a:lnTo>
                  <a:lnTo>
                    <a:pt x="31241" y="47878"/>
                  </a:lnTo>
                  <a:lnTo>
                    <a:pt x="68688" y="47878"/>
                  </a:lnTo>
                  <a:lnTo>
                    <a:pt x="71519" y="46227"/>
                  </a:lnTo>
                  <a:close/>
                  <a:moveTo>
                    <a:pt x="270001" y="46227"/>
                  </a:moveTo>
                  <a:lnTo>
                    <a:pt x="71519" y="46227"/>
                  </a:lnTo>
                  <a:lnTo>
                    <a:pt x="49965" y="58800"/>
                  </a:lnTo>
                  <a:lnTo>
                    <a:pt x="71519" y="71374"/>
                  </a:lnTo>
                  <a:lnTo>
                    <a:pt x="270001" y="71374"/>
                  </a:lnTo>
                  <a:lnTo>
                    <a:pt x="270001" y="46227"/>
                  </a:lnTo>
                  <a:close/>
                  <a:moveTo>
                    <a:pt x="31241" y="47878"/>
                  </a:moveTo>
                  <a:lnTo>
                    <a:pt x="31241" y="69723"/>
                  </a:lnTo>
                  <a:lnTo>
                    <a:pt x="49965" y="58800"/>
                  </a:lnTo>
                  <a:lnTo>
                    <a:pt x="31241" y="47878"/>
                  </a:lnTo>
                  <a:close/>
                  <a:moveTo>
                    <a:pt x="49965" y="58800"/>
                  </a:moveTo>
                  <a:lnTo>
                    <a:pt x="31241" y="69723"/>
                  </a:lnTo>
                  <a:lnTo>
                    <a:pt x="68688" y="69723"/>
                  </a:lnTo>
                  <a:lnTo>
                    <a:pt x="49965" y="58800"/>
                  </a:lnTo>
                  <a:close/>
                  <a:moveTo>
                    <a:pt x="68688" y="47878"/>
                  </a:moveTo>
                  <a:lnTo>
                    <a:pt x="31241" y="47878"/>
                  </a:lnTo>
                  <a:lnTo>
                    <a:pt x="49965" y="58800"/>
                  </a:lnTo>
                  <a:lnTo>
                    <a:pt x="68688"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4" name="CustomShape 179">
              <a:extLst>
                <a:ext uri="{FF2B5EF4-FFF2-40B4-BE49-F238E27FC236}">
                  <a16:creationId xmlns:a16="http://schemas.microsoft.com/office/drawing/2014/main" id="{9AADDC1C-F72B-4EC0-AA10-1EAD5C8722D5}"/>
                </a:ext>
              </a:extLst>
            </p:cNvPr>
            <p:cNvSpPr/>
            <p:nvPr/>
          </p:nvSpPr>
          <p:spPr>
            <a:xfrm>
              <a:off x="3194640" y="5926320"/>
              <a:ext cx="185400" cy="61920"/>
            </a:xfrm>
            <a:custGeom>
              <a:avLst/>
              <a:gdLst/>
              <a:ahLst/>
              <a:cxnLst/>
              <a:rect l="l" t="t" r="r" b="b"/>
              <a:pathLst>
                <a:path w="270510" h="118110">
                  <a:moveTo>
                    <a:pt x="100711" y="0"/>
                  </a:moveTo>
                  <a:lnTo>
                    <a:pt x="0" y="58800"/>
                  </a:lnTo>
                  <a:lnTo>
                    <a:pt x="100711" y="117601"/>
                  </a:lnTo>
                  <a:lnTo>
                    <a:pt x="108458" y="115569"/>
                  </a:lnTo>
                  <a:lnTo>
                    <a:pt x="112013" y="109600"/>
                  </a:lnTo>
                  <a:lnTo>
                    <a:pt x="115442" y="103631"/>
                  </a:lnTo>
                  <a:lnTo>
                    <a:pt x="113411" y="95885"/>
                  </a:lnTo>
                  <a:lnTo>
                    <a:pt x="107441" y="92329"/>
                  </a:lnTo>
                  <a:lnTo>
                    <a:pt x="71519" y="71374"/>
                  </a:lnTo>
                  <a:lnTo>
                    <a:pt x="24891" y="71374"/>
                  </a:lnTo>
                  <a:lnTo>
                    <a:pt x="24891" y="46228"/>
                  </a:lnTo>
                  <a:lnTo>
                    <a:pt x="71519" y="46228"/>
                  </a:lnTo>
                  <a:lnTo>
                    <a:pt x="107441" y="25273"/>
                  </a:lnTo>
                  <a:lnTo>
                    <a:pt x="113411" y="21717"/>
                  </a:lnTo>
                  <a:lnTo>
                    <a:pt x="115442" y="13970"/>
                  </a:lnTo>
                  <a:lnTo>
                    <a:pt x="112013" y="8000"/>
                  </a:lnTo>
                  <a:lnTo>
                    <a:pt x="108458" y="2032"/>
                  </a:lnTo>
                  <a:lnTo>
                    <a:pt x="100711" y="0"/>
                  </a:lnTo>
                  <a:close/>
                  <a:moveTo>
                    <a:pt x="71519" y="46228"/>
                  </a:moveTo>
                  <a:lnTo>
                    <a:pt x="24891" y="46228"/>
                  </a:lnTo>
                  <a:lnTo>
                    <a:pt x="24891" y="71374"/>
                  </a:lnTo>
                  <a:lnTo>
                    <a:pt x="71519" y="71374"/>
                  </a:lnTo>
                  <a:lnTo>
                    <a:pt x="68688" y="69723"/>
                  </a:lnTo>
                  <a:lnTo>
                    <a:pt x="31241" y="69723"/>
                  </a:lnTo>
                  <a:lnTo>
                    <a:pt x="31241" y="47879"/>
                  </a:lnTo>
                  <a:lnTo>
                    <a:pt x="68688" y="47879"/>
                  </a:lnTo>
                  <a:lnTo>
                    <a:pt x="71519" y="46228"/>
                  </a:lnTo>
                  <a:close/>
                  <a:moveTo>
                    <a:pt x="270001" y="46228"/>
                  </a:moveTo>
                  <a:lnTo>
                    <a:pt x="71519" y="46228"/>
                  </a:lnTo>
                  <a:lnTo>
                    <a:pt x="49965" y="58800"/>
                  </a:lnTo>
                  <a:lnTo>
                    <a:pt x="71519" y="71374"/>
                  </a:lnTo>
                  <a:lnTo>
                    <a:pt x="270001" y="71374"/>
                  </a:lnTo>
                  <a:lnTo>
                    <a:pt x="270001" y="46228"/>
                  </a:lnTo>
                  <a:close/>
                  <a:moveTo>
                    <a:pt x="31241" y="47879"/>
                  </a:moveTo>
                  <a:lnTo>
                    <a:pt x="31241" y="69723"/>
                  </a:lnTo>
                  <a:lnTo>
                    <a:pt x="49965" y="58800"/>
                  </a:lnTo>
                  <a:lnTo>
                    <a:pt x="31241" y="47879"/>
                  </a:lnTo>
                  <a:close/>
                  <a:moveTo>
                    <a:pt x="49965" y="58800"/>
                  </a:moveTo>
                  <a:lnTo>
                    <a:pt x="31241" y="69723"/>
                  </a:lnTo>
                  <a:lnTo>
                    <a:pt x="68688" y="69723"/>
                  </a:lnTo>
                  <a:lnTo>
                    <a:pt x="49965" y="58800"/>
                  </a:lnTo>
                  <a:close/>
                  <a:moveTo>
                    <a:pt x="68688" y="47879"/>
                  </a:moveTo>
                  <a:lnTo>
                    <a:pt x="31241" y="47879"/>
                  </a:lnTo>
                  <a:lnTo>
                    <a:pt x="49965" y="58800"/>
                  </a:lnTo>
                  <a:lnTo>
                    <a:pt x="68688"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5" name="CustomShape 180">
              <a:extLst>
                <a:ext uri="{FF2B5EF4-FFF2-40B4-BE49-F238E27FC236}">
                  <a16:creationId xmlns:a16="http://schemas.microsoft.com/office/drawing/2014/main" id="{12578AAF-AFBA-4609-9744-7E15E72DB1A9}"/>
                </a:ext>
              </a:extLst>
            </p:cNvPr>
            <p:cNvSpPr/>
            <p:nvPr/>
          </p:nvSpPr>
          <p:spPr>
            <a:xfrm>
              <a:off x="3335040" y="5888520"/>
              <a:ext cx="185400" cy="61920"/>
            </a:xfrm>
            <a:custGeom>
              <a:avLst/>
              <a:gdLst/>
              <a:ahLst/>
              <a:cxnLst/>
              <a:rect l="l" t="t" r="r" b="b"/>
              <a:pathLst>
                <a:path w="270510" h="118110">
                  <a:moveTo>
                    <a:pt x="100711" y="0"/>
                  </a:moveTo>
                  <a:lnTo>
                    <a:pt x="0" y="58800"/>
                  </a:lnTo>
                  <a:lnTo>
                    <a:pt x="100711" y="117601"/>
                  </a:lnTo>
                  <a:lnTo>
                    <a:pt x="108458" y="115569"/>
                  </a:lnTo>
                  <a:lnTo>
                    <a:pt x="112013" y="109600"/>
                  </a:lnTo>
                  <a:lnTo>
                    <a:pt x="115443" y="103631"/>
                  </a:lnTo>
                  <a:lnTo>
                    <a:pt x="113411" y="95884"/>
                  </a:lnTo>
                  <a:lnTo>
                    <a:pt x="107442" y="92328"/>
                  </a:lnTo>
                  <a:lnTo>
                    <a:pt x="71519" y="71374"/>
                  </a:lnTo>
                  <a:lnTo>
                    <a:pt x="24892" y="71374"/>
                  </a:lnTo>
                  <a:lnTo>
                    <a:pt x="24892" y="46227"/>
                  </a:lnTo>
                  <a:lnTo>
                    <a:pt x="71519" y="46227"/>
                  </a:lnTo>
                  <a:lnTo>
                    <a:pt x="107442" y="25273"/>
                  </a:lnTo>
                  <a:lnTo>
                    <a:pt x="113411" y="21716"/>
                  </a:lnTo>
                  <a:lnTo>
                    <a:pt x="115443" y="13969"/>
                  </a:lnTo>
                  <a:lnTo>
                    <a:pt x="112013" y="8000"/>
                  </a:lnTo>
                  <a:lnTo>
                    <a:pt x="108458" y="2031"/>
                  </a:lnTo>
                  <a:lnTo>
                    <a:pt x="100711" y="0"/>
                  </a:lnTo>
                  <a:close/>
                  <a:moveTo>
                    <a:pt x="71519" y="46227"/>
                  </a:moveTo>
                  <a:lnTo>
                    <a:pt x="24892" y="46227"/>
                  </a:lnTo>
                  <a:lnTo>
                    <a:pt x="24892" y="71374"/>
                  </a:lnTo>
                  <a:lnTo>
                    <a:pt x="71519" y="71374"/>
                  </a:lnTo>
                  <a:lnTo>
                    <a:pt x="68688" y="69723"/>
                  </a:lnTo>
                  <a:lnTo>
                    <a:pt x="31242" y="69723"/>
                  </a:lnTo>
                  <a:lnTo>
                    <a:pt x="31242" y="47878"/>
                  </a:lnTo>
                  <a:lnTo>
                    <a:pt x="68688" y="47878"/>
                  </a:lnTo>
                  <a:lnTo>
                    <a:pt x="71519" y="46227"/>
                  </a:lnTo>
                  <a:close/>
                  <a:moveTo>
                    <a:pt x="270001" y="46227"/>
                  </a:moveTo>
                  <a:lnTo>
                    <a:pt x="71519" y="46227"/>
                  </a:lnTo>
                  <a:lnTo>
                    <a:pt x="49965" y="58800"/>
                  </a:lnTo>
                  <a:lnTo>
                    <a:pt x="71519" y="71374"/>
                  </a:lnTo>
                  <a:lnTo>
                    <a:pt x="270001" y="71374"/>
                  </a:lnTo>
                  <a:lnTo>
                    <a:pt x="270001" y="46227"/>
                  </a:lnTo>
                  <a:close/>
                  <a:moveTo>
                    <a:pt x="31242" y="47878"/>
                  </a:moveTo>
                  <a:lnTo>
                    <a:pt x="31242" y="69723"/>
                  </a:lnTo>
                  <a:lnTo>
                    <a:pt x="49965" y="58800"/>
                  </a:lnTo>
                  <a:lnTo>
                    <a:pt x="31242" y="47878"/>
                  </a:lnTo>
                  <a:close/>
                  <a:moveTo>
                    <a:pt x="49965" y="58800"/>
                  </a:moveTo>
                  <a:lnTo>
                    <a:pt x="31242" y="69723"/>
                  </a:lnTo>
                  <a:lnTo>
                    <a:pt x="68688" y="69723"/>
                  </a:lnTo>
                  <a:lnTo>
                    <a:pt x="49965" y="58800"/>
                  </a:lnTo>
                  <a:close/>
                  <a:moveTo>
                    <a:pt x="68688" y="47878"/>
                  </a:moveTo>
                  <a:lnTo>
                    <a:pt x="31242" y="47878"/>
                  </a:lnTo>
                  <a:lnTo>
                    <a:pt x="49965" y="58800"/>
                  </a:lnTo>
                  <a:lnTo>
                    <a:pt x="68688"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6" name="CustomShape 181">
              <a:extLst>
                <a:ext uri="{FF2B5EF4-FFF2-40B4-BE49-F238E27FC236}">
                  <a16:creationId xmlns:a16="http://schemas.microsoft.com/office/drawing/2014/main" id="{1FEA5A6A-805D-4791-977B-441F44A7D682}"/>
                </a:ext>
              </a:extLst>
            </p:cNvPr>
            <p:cNvSpPr/>
            <p:nvPr/>
          </p:nvSpPr>
          <p:spPr>
            <a:xfrm>
              <a:off x="3498840" y="5930280"/>
              <a:ext cx="185400" cy="61920"/>
            </a:xfrm>
            <a:custGeom>
              <a:avLst/>
              <a:gdLst/>
              <a:ahLst/>
              <a:cxnLst/>
              <a:rect l="l" t="t" r="r" b="b"/>
              <a:pathLst>
                <a:path w="270510" h="118110">
                  <a:moveTo>
                    <a:pt x="100711" y="0"/>
                  </a:moveTo>
                  <a:lnTo>
                    <a:pt x="0" y="58800"/>
                  </a:lnTo>
                  <a:lnTo>
                    <a:pt x="100711" y="117601"/>
                  </a:lnTo>
                  <a:lnTo>
                    <a:pt x="108457" y="115569"/>
                  </a:lnTo>
                  <a:lnTo>
                    <a:pt x="112013" y="109600"/>
                  </a:lnTo>
                  <a:lnTo>
                    <a:pt x="115442" y="103631"/>
                  </a:lnTo>
                  <a:lnTo>
                    <a:pt x="113411" y="95884"/>
                  </a:lnTo>
                  <a:lnTo>
                    <a:pt x="107441" y="92328"/>
                  </a:lnTo>
                  <a:lnTo>
                    <a:pt x="71519" y="71373"/>
                  </a:lnTo>
                  <a:lnTo>
                    <a:pt x="24891" y="71373"/>
                  </a:lnTo>
                  <a:lnTo>
                    <a:pt x="24891" y="46227"/>
                  </a:lnTo>
                  <a:lnTo>
                    <a:pt x="71519" y="46227"/>
                  </a:lnTo>
                  <a:lnTo>
                    <a:pt x="107441" y="25272"/>
                  </a:lnTo>
                  <a:lnTo>
                    <a:pt x="113411" y="21716"/>
                  </a:lnTo>
                  <a:lnTo>
                    <a:pt x="115442" y="13969"/>
                  </a:lnTo>
                  <a:lnTo>
                    <a:pt x="112013" y="8000"/>
                  </a:lnTo>
                  <a:lnTo>
                    <a:pt x="108457" y="2031"/>
                  </a:lnTo>
                  <a:lnTo>
                    <a:pt x="100711" y="0"/>
                  </a:lnTo>
                  <a:close/>
                  <a:moveTo>
                    <a:pt x="71519" y="46227"/>
                  </a:moveTo>
                  <a:lnTo>
                    <a:pt x="24891" y="46227"/>
                  </a:lnTo>
                  <a:lnTo>
                    <a:pt x="24891" y="71373"/>
                  </a:lnTo>
                  <a:lnTo>
                    <a:pt x="71519" y="71373"/>
                  </a:lnTo>
                  <a:lnTo>
                    <a:pt x="68688" y="69722"/>
                  </a:lnTo>
                  <a:lnTo>
                    <a:pt x="31241" y="69722"/>
                  </a:lnTo>
                  <a:lnTo>
                    <a:pt x="31241" y="47878"/>
                  </a:lnTo>
                  <a:lnTo>
                    <a:pt x="68688" y="47878"/>
                  </a:lnTo>
                  <a:lnTo>
                    <a:pt x="71519" y="46227"/>
                  </a:lnTo>
                  <a:close/>
                  <a:moveTo>
                    <a:pt x="270001" y="46227"/>
                  </a:moveTo>
                  <a:lnTo>
                    <a:pt x="71519" y="46227"/>
                  </a:lnTo>
                  <a:lnTo>
                    <a:pt x="49965" y="58800"/>
                  </a:lnTo>
                  <a:lnTo>
                    <a:pt x="71519" y="71373"/>
                  </a:lnTo>
                  <a:lnTo>
                    <a:pt x="270001" y="71373"/>
                  </a:lnTo>
                  <a:lnTo>
                    <a:pt x="270001" y="46227"/>
                  </a:lnTo>
                  <a:close/>
                  <a:moveTo>
                    <a:pt x="31241" y="47878"/>
                  </a:moveTo>
                  <a:lnTo>
                    <a:pt x="31241" y="69722"/>
                  </a:lnTo>
                  <a:lnTo>
                    <a:pt x="49965" y="58800"/>
                  </a:lnTo>
                  <a:lnTo>
                    <a:pt x="31241" y="47878"/>
                  </a:lnTo>
                  <a:close/>
                  <a:moveTo>
                    <a:pt x="49965" y="58800"/>
                  </a:moveTo>
                  <a:lnTo>
                    <a:pt x="31241" y="69722"/>
                  </a:lnTo>
                  <a:lnTo>
                    <a:pt x="68688" y="69722"/>
                  </a:lnTo>
                  <a:lnTo>
                    <a:pt x="49965" y="58800"/>
                  </a:lnTo>
                  <a:close/>
                  <a:moveTo>
                    <a:pt x="68688" y="47878"/>
                  </a:moveTo>
                  <a:lnTo>
                    <a:pt x="31241" y="47878"/>
                  </a:lnTo>
                  <a:lnTo>
                    <a:pt x="49965" y="58800"/>
                  </a:lnTo>
                  <a:lnTo>
                    <a:pt x="68688"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7" name="CustomShape 182">
              <a:extLst>
                <a:ext uri="{FF2B5EF4-FFF2-40B4-BE49-F238E27FC236}">
                  <a16:creationId xmlns:a16="http://schemas.microsoft.com/office/drawing/2014/main" id="{3AF6BAAA-B417-47FF-A9D4-A20BD4C6AF15}"/>
                </a:ext>
              </a:extLst>
            </p:cNvPr>
            <p:cNvSpPr/>
            <p:nvPr/>
          </p:nvSpPr>
          <p:spPr>
            <a:xfrm>
              <a:off x="1157400" y="5901840"/>
              <a:ext cx="54000" cy="41760"/>
            </a:xfrm>
            <a:custGeom>
              <a:avLst/>
              <a:gdLst/>
              <a:ahLst/>
              <a:cxnLst/>
              <a:rect l="l" t="t" r="r" b="b"/>
              <a:pathLst>
                <a:path w="79375" h="80010">
                  <a:moveTo>
                    <a:pt x="33162" y="0"/>
                  </a:moveTo>
                  <a:lnTo>
                    <a:pt x="20026" y="4847"/>
                  </a:lnTo>
                  <a:lnTo>
                    <a:pt x="9510" y="13690"/>
                  </a:lnTo>
                  <a:lnTo>
                    <a:pt x="2530" y="25623"/>
                  </a:lnTo>
                  <a:lnTo>
                    <a:pt x="0" y="39743"/>
                  </a:lnTo>
                  <a:lnTo>
                    <a:pt x="1268" y="49781"/>
                  </a:lnTo>
                  <a:lnTo>
                    <a:pt x="6795" y="61886"/>
                  </a:lnTo>
                  <a:lnTo>
                    <a:pt x="16192" y="71470"/>
                  </a:lnTo>
                  <a:lnTo>
                    <a:pt x="28902" y="77748"/>
                  </a:lnTo>
                  <a:lnTo>
                    <a:pt x="44366" y="79933"/>
                  </a:lnTo>
                  <a:lnTo>
                    <a:pt x="55969" y="76818"/>
                  </a:lnTo>
                  <a:lnTo>
                    <a:pt x="65846" y="69957"/>
                  </a:lnTo>
                  <a:lnTo>
                    <a:pt x="73368" y="59406"/>
                  </a:lnTo>
                  <a:lnTo>
                    <a:pt x="77904" y="45223"/>
                  </a:lnTo>
                  <a:lnTo>
                    <a:pt x="78824" y="27464"/>
                  </a:lnTo>
                  <a:lnTo>
                    <a:pt x="72764" y="16223"/>
                  </a:lnTo>
                  <a:lnTo>
                    <a:pt x="62915" y="7424"/>
                  </a:lnTo>
                  <a:lnTo>
                    <a:pt x="49604" y="1779"/>
                  </a:lnTo>
                  <a:lnTo>
                    <a:pt x="33162"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8" name="CustomShape 183">
              <a:extLst>
                <a:ext uri="{FF2B5EF4-FFF2-40B4-BE49-F238E27FC236}">
                  <a16:creationId xmlns:a16="http://schemas.microsoft.com/office/drawing/2014/main" id="{58888CF0-969E-42FF-A62C-7C09E35268A9}"/>
                </a:ext>
              </a:extLst>
            </p:cNvPr>
            <p:cNvSpPr/>
            <p:nvPr/>
          </p:nvSpPr>
          <p:spPr>
            <a:xfrm>
              <a:off x="1157400" y="5901840"/>
              <a:ext cx="54000" cy="41760"/>
            </a:xfrm>
            <a:custGeom>
              <a:avLst/>
              <a:gdLst/>
              <a:ahLst/>
              <a:cxnLst/>
              <a:rect l="l" t="t" r="r" b="b"/>
              <a:pathLst>
                <a:path w="79375" h="80010">
                  <a:moveTo>
                    <a:pt x="0" y="39743"/>
                  </a:moveTo>
                  <a:lnTo>
                    <a:pt x="2530" y="25623"/>
                  </a:lnTo>
                  <a:lnTo>
                    <a:pt x="9510" y="13690"/>
                  </a:lnTo>
                  <a:lnTo>
                    <a:pt x="20026" y="4847"/>
                  </a:lnTo>
                  <a:lnTo>
                    <a:pt x="33162" y="0"/>
                  </a:lnTo>
                  <a:lnTo>
                    <a:pt x="49604" y="1779"/>
                  </a:lnTo>
                  <a:lnTo>
                    <a:pt x="62915" y="7424"/>
                  </a:lnTo>
                  <a:lnTo>
                    <a:pt x="72764" y="16223"/>
                  </a:lnTo>
                  <a:lnTo>
                    <a:pt x="78824" y="27464"/>
                  </a:lnTo>
                  <a:lnTo>
                    <a:pt x="77904" y="45223"/>
                  </a:lnTo>
                  <a:lnTo>
                    <a:pt x="73368" y="59406"/>
                  </a:lnTo>
                  <a:lnTo>
                    <a:pt x="65846" y="69957"/>
                  </a:lnTo>
                  <a:lnTo>
                    <a:pt x="55969" y="76818"/>
                  </a:lnTo>
                  <a:lnTo>
                    <a:pt x="44366" y="79933"/>
                  </a:lnTo>
                  <a:lnTo>
                    <a:pt x="28902" y="77748"/>
                  </a:lnTo>
                  <a:lnTo>
                    <a:pt x="16192" y="71470"/>
                  </a:lnTo>
                  <a:lnTo>
                    <a:pt x="6795" y="61886"/>
                  </a:lnTo>
                  <a:lnTo>
                    <a:pt x="1268" y="49781"/>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89" name="CustomShape 184">
              <a:extLst>
                <a:ext uri="{FF2B5EF4-FFF2-40B4-BE49-F238E27FC236}">
                  <a16:creationId xmlns:a16="http://schemas.microsoft.com/office/drawing/2014/main" id="{ED305FA8-942F-4792-BC17-0EC94A8B8590}"/>
                </a:ext>
              </a:extLst>
            </p:cNvPr>
            <p:cNvSpPr/>
            <p:nvPr/>
          </p:nvSpPr>
          <p:spPr>
            <a:xfrm>
              <a:off x="1382400" y="5945760"/>
              <a:ext cx="54000" cy="41760"/>
            </a:xfrm>
            <a:custGeom>
              <a:avLst/>
              <a:gdLst/>
              <a:ahLst/>
              <a:cxnLst/>
              <a:rect l="l" t="t" r="r" b="b"/>
              <a:pathLst>
                <a:path w="79375" h="80010">
                  <a:moveTo>
                    <a:pt x="33162" y="0"/>
                  </a:moveTo>
                  <a:lnTo>
                    <a:pt x="20026" y="4847"/>
                  </a:lnTo>
                  <a:lnTo>
                    <a:pt x="9510" y="13690"/>
                  </a:lnTo>
                  <a:lnTo>
                    <a:pt x="2530" y="25623"/>
                  </a:lnTo>
                  <a:lnTo>
                    <a:pt x="0" y="39743"/>
                  </a:lnTo>
                  <a:lnTo>
                    <a:pt x="1268" y="49781"/>
                  </a:lnTo>
                  <a:lnTo>
                    <a:pt x="6795" y="61886"/>
                  </a:lnTo>
                  <a:lnTo>
                    <a:pt x="16192" y="71470"/>
                  </a:lnTo>
                  <a:lnTo>
                    <a:pt x="28902" y="77748"/>
                  </a:lnTo>
                  <a:lnTo>
                    <a:pt x="44366" y="79933"/>
                  </a:lnTo>
                  <a:lnTo>
                    <a:pt x="55969" y="76818"/>
                  </a:lnTo>
                  <a:lnTo>
                    <a:pt x="65846" y="69957"/>
                  </a:lnTo>
                  <a:lnTo>
                    <a:pt x="73368" y="59406"/>
                  </a:lnTo>
                  <a:lnTo>
                    <a:pt x="77904" y="45223"/>
                  </a:lnTo>
                  <a:lnTo>
                    <a:pt x="78824" y="27464"/>
                  </a:lnTo>
                  <a:lnTo>
                    <a:pt x="72764" y="16223"/>
                  </a:lnTo>
                  <a:lnTo>
                    <a:pt x="62915" y="7424"/>
                  </a:lnTo>
                  <a:lnTo>
                    <a:pt x="49604" y="1779"/>
                  </a:lnTo>
                  <a:lnTo>
                    <a:pt x="33162"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0" name="CustomShape 185">
              <a:extLst>
                <a:ext uri="{FF2B5EF4-FFF2-40B4-BE49-F238E27FC236}">
                  <a16:creationId xmlns:a16="http://schemas.microsoft.com/office/drawing/2014/main" id="{873B389E-ABCA-4243-9846-3BC341E35903}"/>
                </a:ext>
              </a:extLst>
            </p:cNvPr>
            <p:cNvSpPr/>
            <p:nvPr/>
          </p:nvSpPr>
          <p:spPr>
            <a:xfrm>
              <a:off x="1382400" y="5945760"/>
              <a:ext cx="54000" cy="41760"/>
            </a:xfrm>
            <a:custGeom>
              <a:avLst/>
              <a:gdLst/>
              <a:ahLst/>
              <a:cxnLst/>
              <a:rect l="l" t="t" r="r" b="b"/>
              <a:pathLst>
                <a:path w="79375" h="80010">
                  <a:moveTo>
                    <a:pt x="0" y="39743"/>
                  </a:moveTo>
                  <a:lnTo>
                    <a:pt x="2530" y="25623"/>
                  </a:lnTo>
                  <a:lnTo>
                    <a:pt x="9510" y="13690"/>
                  </a:lnTo>
                  <a:lnTo>
                    <a:pt x="20026" y="4847"/>
                  </a:lnTo>
                  <a:lnTo>
                    <a:pt x="33162" y="0"/>
                  </a:lnTo>
                  <a:lnTo>
                    <a:pt x="49604" y="1779"/>
                  </a:lnTo>
                  <a:lnTo>
                    <a:pt x="62915" y="7424"/>
                  </a:lnTo>
                  <a:lnTo>
                    <a:pt x="72764" y="16223"/>
                  </a:lnTo>
                  <a:lnTo>
                    <a:pt x="78824" y="27464"/>
                  </a:lnTo>
                  <a:lnTo>
                    <a:pt x="77904" y="45223"/>
                  </a:lnTo>
                  <a:lnTo>
                    <a:pt x="73368" y="59406"/>
                  </a:lnTo>
                  <a:lnTo>
                    <a:pt x="65846" y="69957"/>
                  </a:lnTo>
                  <a:lnTo>
                    <a:pt x="55969" y="76818"/>
                  </a:lnTo>
                  <a:lnTo>
                    <a:pt x="44366" y="79933"/>
                  </a:lnTo>
                  <a:lnTo>
                    <a:pt x="28902" y="77748"/>
                  </a:lnTo>
                  <a:lnTo>
                    <a:pt x="16192" y="71470"/>
                  </a:lnTo>
                  <a:lnTo>
                    <a:pt x="6795" y="61886"/>
                  </a:lnTo>
                  <a:lnTo>
                    <a:pt x="1268" y="49781"/>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91" name="CustomShape 186">
              <a:extLst>
                <a:ext uri="{FF2B5EF4-FFF2-40B4-BE49-F238E27FC236}">
                  <a16:creationId xmlns:a16="http://schemas.microsoft.com/office/drawing/2014/main" id="{F993C148-83E5-4BA8-96A5-86B1DA7CA940}"/>
                </a:ext>
              </a:extLst>
            </p:cNvPr>
            <p:cNvSpPr/>
            <p:nvPr/>
          </p:nvSpPr>
          <p:spPr>
            <a:xfrm>
              <a:off x="1635840" y="590868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2" name="CustomShape 187">
              <a:extLst>
                <a:ext uri="{FF2B5EF4-FFF2-40B4-BE49-F238E27FC236}">
                  <a16:creationId xmlns:a16="http://schemas.microsoft.com/office/drawing/2014/main" id="{E3ED44E9-8094-4936-98A0-2FB01E4C6826}"/>
                </a:ext>
              </a:extLst>
            </p:cNvPr>
            <p:cNvSpPr/>
            <p:nvPr/>
          </p:nvSpPr>
          <p:spPr>
            <a:xfrm>
              <a:off x="1635840" y="590868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93" name="CustomShape 188">
              <a:extLst>
                <a:ext uri="{FF2B5EF4-FFF2-40B4-BE49-F238E27FC236}">
                  <a16:creationId xmlns:a16="http://schemas.microsoft.com/office/drawing/2014/main" id="{21095B3F-7FDC-4441-A09B-8F84428EADBA}"/>
                </a:ext>
              </a:extLst>
            </p:cNvPr>
            <p:cNvSpPr/>
            <p:nvPr/>
          </p:nvSpPr>
          <p:spPr>
            <a:xfrm>
              <a:off x="1876680" y="593604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4" name="CustomShape 189">
              <a:extLst>
                <a:ext uri="{FF2B5EF4-FFF2-40B4-BE49-F238E27FC236}">
                  <a16:creationId xmlns:a16="http://schemas.microsoft.com/office/drawing/2014/main" id="{3B0F4BAB-A363-44D1-AD95-A6B9C092FE62}"/>
                </a:ext>
              </a:extLst>
            </p:cNvPr>
            <p:cNvSpPr/>
            <p:nvPr/>
          </p:nvSpPr>
          <p:spPr>
            <a:xfrm>
              <a:off x="1876680" y="593604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95" name="CustomShape 190">
              <a:extLst>
                <a:ext uri="{FF2B5EF4-FFF2-40B4-BE49-F238E27FC236}">
                  <a16:creationId xmlns:a16="http://schemas.microsoft.com/office/drawing/2014/main" id="{630E2DF4-1E6A-4D4B-9CB2-3593FDB5F9C7}"/>
                </a:ext>
              </a:extLst>
            </p:cNvPr>
            <p:cNvSpPr/>
            <p:nvPr/>
          </p:nvSpPr>
          <p:spPr>
            <a:xfrm>
              <a:off x="1315080" y="5953680"/>
              <a:ext cx="185400" cy="61920"/>
            </a:xfrm>
            <a:custGeom>
              <a:avLst/>
              <a:gdLst/>
              <a:ahLst/>
              <a:cxnLst/>
              <a:rect l="l" t="t" r="r" b="b"/>
              <a:pathLst>
                <a:path w="270509" h="118110">
                  <a:moveTo>
                    <a:pt x="220074" y="58800"/>
                  </a:moveTo>
                  <a:lnTo>
                    <a:pt x="156603" y="95884"/>
                  </a:lnTo>
                  <a:lnTo>
                    <a:pt x="154571" y="103631"/>
                  </a:lnTo>
                  <a:lnTo>
                    <a:pt x="161569" y="115569"/>
                  </a:lnTo>
                  <a:lnTo>
                    <a:pt x="169278" y="117601"/>
                  </a:lnTo>
                  <a:lnTo>
                    <a:pt x="175272" y="114172"/>
                  </a:lnTo>
                  <a:lnTo>
                    <a:pt x="248561" y="71373"/>
                  </a:lnTo>
                  <a:lnTo>
                    <a:pt x="245135" y="71373"/>
                  </a:lnTo>
                  <a:lnTo>
                    <a:pt x="245135" y="69722"/>
                  </a:lnTo>
                  <a:lnTo>
                    <a:pt x="238798" y="69722"/>
                  </a:lnTo>
                  <a:lnTo>
                    <a:pt x="220074" y="58800"/>
                  </a:lnTo>
                  <a:close/>
                  <a:moveTo>
                    <a:pt x="198520" y="46227"/>
                  </a:moveTo>
                  <a:lnTo>
                    <a:pt x="0" y="46227"/>
                  </a:lnTo>
                  <a:lnTo>
                    <a:pt x="0" y="71373"/>
                  </a:lnTo>
                  <a:lnTo>
                    <a:pt x="198520" y="71373"/>
                  </a:lnTo>
                  <a:lnTo>
                    <a:pt x="220074" y="58800"/>
                  </a:lnTo>
                  <a:lnTo>
                    <a:pt x="198520" y="46227"/>
                  </a:lnTo>
                  <a:close/>
                  <a:moveTo>
                    <a:pt x="248561" y="46227"/>
                  </a:moveTo>
                  <a:lnTo>
                    <a:pt x="245135" y="46227"/>
                  </a:lnTo>
                  <a:lnTo>
                    <a:pt x="245135" y="71373"/>
                  </a:lnTo>
                  <a:lnTo>
                    <a:pt x="248561" y="71373"/>
                  </a:lnTo>
                  <a:lnTo>
                    <a:pt x="270090" y="58800"/>
                  </a:lnTo>
                  <a:lnTo>
                    <a:pt x="248561" y="46227"/>
                  </a:lnTo>
                  <a:close/>
                  <a:moveTo>
                    <a:pt x="238798" y="47878"/>
                  </a:moveTo>
                  <a:lnTo>
                    <a:pt x="220074" y="58800"/>
                  </a:lnTo>
                  <a:lnTo>
                    <a:pt x="238798" y="69722"/>
                  </a:lnTo>
                  <a:lnTo>
                    <a:pt x="238798" y="47878"/>
                  </a:lnTo>
                  <a:close/>
                  <a:moveTo>
                    <a:pt x="245135" y="47878"/>
                  </a:moveTo>
                  <a:lnTo>
                    <a:pt x="238798" y="47878"/>
                  </a:lnTo>
                  <a:lnTo>
                    <a:pt x="238798" y="69722"/>
                  </a:lnTo>
                  <a:lnTo>
                    <a:pt x="245135" y="69722"/>
                  </a:lnTo>
                  <a:lnTo>
                    <a:pt x="245135" y="47878"/>
                  </a:lnTo>
                  <a:close/>
                  <a:moveTo>
                    <a:pt x="169278" y="0"/>
                  </a:moveTo>
                  <a:lnTo>
                    <a:pt x="161569" y="2031"/>
                  </a:lnTo>
                  <a:lnTo>
                    <a:pt x="154571" y="13969"/>
                  </a:lnTo>
                  <a:lnTo>
                    <a:pt x="156603" y="21716"/>
                  </a:lnTo>
                  <a:lnTo>
                    <a:pt x="220074" y="58800"/>
                  </a:lnTo>
                  <a:lnTo>
                    <a:pt x="238798" y="47878"/>
                  </a:lnTo>
                  <a:lnTo>
                    <a:pt x="245135" y="47878"/>
                  </a:lnTo>
                  <a:lnTo>
                    <a:pt x="245135" y="46227"/>
                  </a:lnTo>
                  <a:lnTo>
                    <a:pt x="248561" y="46227"/>
                  </a:lnTo>
                  <a:lnTo>
                    <a:pt x="175272" y="3428"/>
                  </a:lnTo>
                  <a:lnTo>
                    <a:pt x="169278" y="0"/>
                  </a:lnTo>
                  <a:close/>
                </a:path>
              </a:pathLst>
            </a:custGeom>
            <a:solidFill>
              <a:srgbClr val="44536A"/>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6" name="CustomShape 191">
              <a:extLst>
                <a:ext uri="{FF2B5EF4-FFF2-40B4-BE49-F238E27FC236}">
                  <a16:creationId xmlns:a16="http://schemas.microsoft.com/office/drawing/2014/main" id="{89445EE4-F1E9-4791-AC31-B368F83E85FA}"/>
                </a:ext>
              </a:extLst>
            </p:cNvPr>
            <p:cNvSpPr/>
            <p:nvPr/>
          </p:nvSpPr>
          <p:spPr>
            <a:xfrm>
              <a:off x="1315080" y="5924880"/>
              <a:ext cx="185400" cy="61920"/>
            </a:xfrm>
            <a:custGeom>
              <a:avLst/>
              <a:gdLst/>
              <a:ahLst/>
              <a:cxnLst/>
              <a:rect l="l" t="t" r="r" b="b"/>
              <a:pathLst>
                <a:path w="270509" h="118110">
                  <a:moveTo>
                    <a:pt x="100825" y="0"/>
                  </a:moveTo>
                  <a:lnTo>
                    <a:pt x="94818" y="3429"/>
                  </a:lnTo>
                  <a:lnTo>
                    <a:pt x="0" y="58801"/>
                  </a:lnTo>
                  <a:lnTo>
                    <a:pt x="94818" y="114173"/>
                  </a:lnTo>
                  <a:lnTo>
                    <a:pt x="100825" y="117602"/>
                  </a:lnTo>
                  <a:lnTo>
                    <a:pt x="108521" y="115570"/>
                  </a:lnTo>
                  <a:lnTo>
                    <a:pt x="115519" y="103632"/>
                  </a:lnTo>
                  <a:lnTo>
                    <a:pt x="113487" y="95885"/>
                  </a:lnTo>
                  <a:lnTo>
                    <a:pt x="71569" y="71374"/>
                  </a:lnTo>
                  <a:lnTo>
                    <a:pt x="24955" y="71374"/>
                  </a:lnTo>
                  <a:lnTo>
                    <a:pt x="24955" y="46228"/>
                  </a:lnTo>
                  <a:lnTo>
                    <a:pt x="71569" y="46228"/>
                  </a:lnTo>
                  <a:lnTo>
                    <a:pt x="113487" y="21717"/>
                  </a:lnTo>
                  <a:lnTo>
                    <a:pt x="115519" y="13970"/>
                  </a:lnTo>
                  <a:lnTo>
                    <a:pt x="108521" y="2032"/>
                  </a:lnTo>
                  <a:lnTo>
                    <a:pt x="100825" y="0"/>
                  </a:lnTo>
                  <a:close/>
                  <a:moveTo>
                    <a:pt x="71569" y="46228"/>
                  </a:moveTo>
                  <a:lnTo>
                    <a:pt x="24955" y="46228"/>
                  </a:lnTo>
                  <a:lnTo>
                    <a:pt x="24955" y="71374"/>
                  </a:lnTo>
                  <a:lnTo>
                    <a:pt x="71569" y="71374"/>
                  </a:lnTo>
                  <a:lnTo>
                    <a:pt x="68739" y="69723"/>
                  </a:lnTo>
                  <a:lnTo>
                    <a:pt x="31292" y="69723"/>
                  </a:lnTo>
                  <a:lnTo>
                    <a:pt x="31292" y="47879"/>
                  </a:lnTo>
                  <a:lnTo>
                    <a:pt x="68739" y="47879"/>
                  </a:lnTo>
                  <a:lnTo>
                    <a:pt x="71569" y="46228"/>
                  </a:lnTo>
                  <a:close/>
                  <a:moveTo>
                    <a:pt x="270090" y="46228"/>
                  </a:moveTo>
                  <a:lnTo>
                    <a:pt x="71569" y="46228"/>
                  </a:lnTo>
                  <a:lnTo>
                    <a:pt x="50016" y="58800"/>
                  </a:lnTo>
                  <a:lnTo>
                    <a:pt x="71569" y="71374"/>
                  </a:lnTo>
                  <a:lnTo>
                    <a:pt x="270090" y="71374"/>
                  </a:lnTo>
                  <a:lnTo>
                    <a:pt x="270090" y="46228"/>
                  </a:lnTo>
                  <a:close/>
                  <a:moveTo>
                    <a:pt x="31292" y="47879"/>
                  </a:moveTo>
                  <a:lnTo>
                    <a:pt x="31292" y="69723"/>
                  </a:lnTo>
                  <a:lnTo>
                    <a:pt x="50016" y="58800"/>
                  </a:lnTo>
                  <a:lnTo>
                    <a:pt x="31292" y="47879"/>
                  </a:lnTo>
                  <a:close/>
                  <a:moveTo>
                    <a:pt x="50016" y="58800"/>
                  </a:moveTo>
                  <a:lnTo>
                    <a:pt x="31292" y="69723"/>
                  </a:lnTo>
                  <a:lnTo>
                    <a:pt x="68739" y="69723"/>
                  </a:lnTo>
                  <a:lnTo>
                    <a:pt x="50016" y="58800"/>
                  </a:lnTo>
                  <a:close/>
                  <a:moveTo>
                    <a:pt x="68739" y="47879"/>
                  </a:moveTo>
                  <a:lnTo>
                    <a:pt x="31292" y="47879"/>
                  </a:lnTo>
                  <a:lnTo>
                    <a:pt x="50016" y="58800"/>
                  </a:lnTo>
                  <a:lnTo>
                    <a:pt x="68739"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7" name="CustomShape 192">
              <a:extLst>
                <a:ext uri="{FF2B5EF4-FFF2-40B4-BE49-F238E27FC236}">
                  <a16:creationId xmlns:a16="http://schemas.microsoft.com/office/drawing/2014/main" id="{87087320-C372-444B-9D44-F400E7E5BA07}"/>
                </a:ext>
              </a:extLst>
            </p:cNvPr>
            <p:cNvSpPr/>
            <p:nvPr/>
          </p:nvSpPr>
          <p:spPr>
            <a:xfrm>
              <a:off x="1562040" y="5914440"/>
              <a:ext cx="185400" cy="61920"/>
            </a:xfrm>
            <a:custGeom>
              <a:avLst/>
              <a:gdLst/>
              <a:ahLst/>
              <a:cxnLst/>
              <a:rect l="l" t="t" r="r" b="b"/>
              <a:pathLst>
                <a:path w="270509" h="118110">
                  <a:moveTo>
                    <a:pt x="220036" y="58800"/>
                  </a:moveTo>
                  <a:lnTo>
                    <a:pt x="162559" y="92329"/>
                  </a:lnTo>
                  <a:lnTo>
                    <a:pt x="156590" y="95885"/>
                  </a:lnTo>
                  <a:lnTo>
                    <a:pt x="154558" y="103632"/>
                  </a:lnTo>
                  <a:lnTo>
                    <a:pt x="158114" y="109601"/>
                  </a:lnTo>
                  <a:lnTo>
                    <a:pt x="161544" y="115570"/>
                  </a:lnTo>
                  <a:lnTo>
                    <a:pt x="169290" y="117602"/>
                  </a:lnTo>
                  <a:lnTo>
                    <a:pt x="248587" y="71374"/>
                  </a:lnTo>
                  <a:lnTo>
                    <a:pt x="245109" y="71374"/>
                  </a:lnTo>
                  <a:lnTo>
                    <a:pt x="245109" y="69723"/>
                  </a:lnTo>
                  <a:lnTo>
                    <a:pt x="238759" y="69723"/>
                  </a:lnTo>
                  <a:lnTo>
                    <a:pt x="220036" y="58800"/>
                  </a:lnTo>
                  <a:close/>
                  <a:moveTo>
                    <a:pt x="198482" y="46228"/>
                  </a:moveTo>
                  <a:lnTo>
                    <a:pt x="0" y="46228"/>
                  </a:lnTo>
                  <a:lnTo>
                    <a:pt x="0" y="71374"/>
                  </a:lnTo>
                  <a:lnTo>
                    <a:pt x="198482" y="71374"/>
                  </a:lnTo>
                  <a:lnTo>
                    <a:pt x="220036" y="58800"/>
                  </a:lnTo>
                  <a:lnTo>
                    <a:pt x="198482" y="46228"/>
                  </a:lnTo>
                  <a:close/>
                  <a:moveTo>
                    <a:pt x="248587" y="46228"/>
                  </a:moveTo>
                  <a:lnTo>
                    <a:pt x="245109" y="46228"/>
                  </a:lnTo>
                  <a:lnTo>
                    <a:pt x="245109" y="71374"/>
                  </a:lnTo>
                  <a:lnTo>
                    <a:pt x="248587" y="71374"/>
                  </a:lnTo>
                  <a:lnTo>
                    <a:pt x="270128" y="58801"/>
                  </a:lnTo>
                  <a:lnTo>
                    <a:pt x="248587" y="46228"/>
                  </a:lnTo>
                  <a:close/>
                  <a:moveTo>
                    <a:pt x="238759" y="47879"/>
                  </a:moveTo>
                  <a:lnTo>
                    <a:pt x="220036" y="58800"/>
                  </a:lnTo>
                  <a:lnTo>
                    <a:pt x="238759" y="69723"/>
                  </a:lnTo>
                  <a:lnTo>
                    <a:pt x="238759" y="47879"/>
                  </a:lnTo>
                  <a:close/>
                  <a:moveTo>
                    <a:pt x="245109" y="47879"/>
                  </a:moveTo>
                  <a:lnTo>
                    <a:pt x="238759" y="47879"/>
                  </a:lnTo>
                  <a:lnTo>
                    <a:pt x="238759" y="69723"/>
                  </a:lnTo>
                  <a:lnTo>
                    <a:pt x="245109" y="69723"/>
                  </a:lnTo>
                  <a:lnTo>
                    <a:pt x="245109" y="47879"/>
                  </a:lnTo>
                  <a:close/>
                  <a:moveTo>
                    <a:pt x="169290" y="0"/>
                  </a:moveTo>
                  <a:lnTo>
                    <a:pt x="161544" y="2032"/>
                  </a:lnTo>
                  <a:lnTo>
                    <a:pt x="158114" y="8000"/>
                  </a:lnTo>
                  <a:lnTo>
                    <a:pt x="154558" y="13970"/>
                  </a:lnTo>
                  <a:lnTo>
                    <a:pt x="156590" y="21717"/>
                  </a:lnTo>
                  <a:lnTo>
                    <a:pt x="162559" y="25273"/>
                  </a:lnTo>
                  <a:lnTo>
                    <a:pt x="220036" y="58800"/>
                  </a:lnTo>
                  <a:lnTo>
                    <a:pt x="238759" y="47879"/>
                  </a:lnTo>
                  <a:lnTo>
                    <a:pt x="245109" y="47879"/>
                  </a:lnTo>
                  <a:lnTo>
                    <a:pt x="245109" y="46228"/>
                  </a:lnTo>
                  <a:lnTo>
                    <a:pt x="248587" y="46228"/>
                  </a:lnTo>
                  <a:lnTo>
                    <a:pt x="169290" y="0"/>
                  </a:lnTo>
                  <a:close/>
                </a:path>
              </a:pathLst>
            </a:custGeom>
            <a:solidFill>
              <a:srgbClr val="44536A"/>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8" name="CustomShape 193">
              <a:extLst>
                <a:ext uri="{FF2B5EF4-FFF2-40B4-BE49-F238E27FC236}">
                  <a16:creationId xmlns:a16="http://schemas.microsoft.com/office/drawing/2014/main" id="{DABC46A1-DC82-43D5-AE2A-48EA8E3CC695}"/>
                </a:ext>
              </a:extLst>
            </p:cNvPr>
            <p:cNvSpPr/>
            <p:nvPr/>
          </p:nvSpPr>
          <p:spPr>
            <a:xfrm>
              <a:off x="1562040" y="5886000"/>
              <a:ext cx="185400" cy="61920"/>
            </a:xfrm>
            <a:custGeom>
              <a:avLst/>
              <a:gdLst/>
              <a:ahLst/>
              <a:cxnLst/>
              <a:rect l="l" t="t" r="r" b="b"/>
              <a:pathLst>
                <a:path w="270509" h="118110">
                  <a:moveTo>
                    <a:pt x="100774" y="0"/>
                  </a:moveTo>
                  <a:lnTo>
                    <a:pt x="0" y="58800"/>
                  </a:lnTo>
                  <a:lnTo>
                    <a:pt x="100774" y="117601"/>
                  </a:lnTo>
                  <a:lnTo>
                    <a:pt x="108521" y="115569"/>
                  </a:lnTo>
                  <a:lnTo>
                    <a:pt x="112077" y="109600"/>
                  </a:lnTo>
                  <a:lnTo>
                    <a:pt x="115506" y="103631"/>
                  </a:lnTo>
                  <a:lnTo>
                    <a:pt x="113474" y="95885"/>
                  </a:lnTo>
                  <a:lnTo>
                    <a:pt x="107505" y="92328"/>
                  </a:lnTo>
                  <a:lnTo>
                    <a:pt x="71582" y="71374"/>
                  </a:lnTo>
                  <a:lnTo>
                    <a:pt x="24955" y="71374"/>
                  </a:lnTo>
                  <a:lnTo>
                    <a:pt x="24955" y="46227"/>
                  </a:lnTo>
                  <a:lnTo>
                    <a:pt x="71582" y="46227"/>
                  </a:lnTo>
                  <a:lnTo>
                    <a:pt x="107505" y="25273"/>
                  </a:lnTo>
                  <a:lnTo>
                    <a:pt x="113474" y="21716"/>
                  </a:lnTo>
                  <a:lnTo>
                    <a:pt x="115506" y="13970"/>
                  </a:lnTo>
                  <a:lnTo>
                    <a:pt x="112077" y="8000"/>
                  </a:lnTo>
                  <a:lnTo>
                    <a:pt x="108521" y="2032"/>
                  </a:lnTo>
                  <a:lnTo>
                    <a:pt x="100774" y="0"/>
                  </a:lnTo>
                  <a:close/>
                  <a:moveTo>
                    <a:pt x="71582" y="46227"/>
                  </a:moveTo>
                  <a:lnTo>
                    <a:pt x="24955" y="46227"/>
                  </a:lnTo>
                  <a:lnTo>
                    <a:pt x="24955" y="71374"/>
                  </a:lnTo>
                  <a:lnTo>
                    <a:pt x="71582" y="71374"/>
                  </a:lnTo>
                  <a:lnTo>
                    <a:pt x="68752" y="69723"/>
                  </a:lnTo>
                  <a:lnTo>
                    <a:pt x="31305" y="69723"/>
                  </a:lnTo>
                  <a:lnTo>
                    <a:pt x="31305" y="47878"/>
                  </a:lnTo>
                  <a:lnTo>
                    <a:pt x="68752" y="47878"/>
                  </a:lnTo>
                  <a:lnTo>
                    <a:pt x="71582" y="46227"/>
                  </a:lnTo>
                  <a:close/>
                  <a:moveTo>
                    <a:pt x="270065" y="46227"/>
                  </a:moveTo>
                  <a:lnTo>
                    <a:pt x="71582" y="46227"/>
                  </a:lnTo>
                  <a:lnTo>
                    <a:pt x="50028" y="58800"/>
                  </a:lnTo>
                  <a:lnTo>
                    <a:pt x="71582" y="71374"/>
                  </a:lnTo>
                  <a:lnTo>
                    <a:pt x="270065" y="71374"/>
                  </a:lnTo>
                  <a:lnTo>
                    <a:pt x="270065" y="46227"/>
                  </a:lnTo>
                  <a:close/>
                  <a:moveTo>
                    <a:pt x="31305" y="47878"/>
                  </a:moveTo>
                  <a:lnTo>
                    <a:pt x="31305" y="69723"/>
                  </a:lnTo>
                  <a:lnTo>
                    <a:pt x="50028" y="58800"/>
                  </a:lnTo>
                  <a:lnTo>
                    <a:pt x="31305" y="47878"/>
                  </a:lnTo>
                  <a:close/>
                  <a:moveTo>
                    <a:pt x="50028" y="58800"/>
                  </a:moveTo>
                  <a:lnTo>
                    <a:pt x="31305" y="69723"/>
                  </a:lnTo>
                  <a:lnTo>
                    <a:pt x="68752" y="69723"/>
                  </a:lnTo>
                  <a:lnTo>
                    <a:pt x="50028" y="58800"/>
                  </a:lnTo>
                  <a:close/>
                  <a:moveTo>
                    <a:pt x="68752" y="47878"/>
                  </a:moveTo>
                  <a:lnTo>
                    <a:pt x="31305" y="47878"/>
                  </a:lnTo>
                  <a:lnTo>
                    <a:pt x="50028" y="58800"/>
                  </a:lnTo>
                  <a:lnTo>
                    <a:pt x="68752"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9" name="CustomShape 194">
              <a:extLst>
                <a:ext uri="{FF2B5EF4-FFF2-40B4-BE49-F238E27FC236}">
                  <a16:creationId xmlns:a16="http://schemas.microsoft.com/office/drawing/2014/main" id="{E4216A59-C972-4559-8387-5FB04BC5A4E4}"/>
                </a:ext>
              </a:extLst>
            </p:cNvPr>
            <p:cNvSpPr/>
            <p:nvPr/>
          </p:nvSpPr>
          <p:spPr>
            <a:xfrm>
              <a:off x="1810440" y="5942160"/>
              <a:ext cx="185400" cy="61920"/>
            </a:xfrm>
            <a:custGeom>
              <a:avLst/>
              <a:gdLst/>
              <a:ahLst/>
              <a:cxnLst/>
              <a:rect l="l" t="t" r="r" b="b"/>
              <a:pathLst>
                <a:path w="270510" h="118110">
                  <a:moveTo>
                    <a:pt x="220036" y="58801"/>
                  </a:moveTo>
                  <a:lnTo>
                    <a:pt x="162559" y="92329"/>
                  </a:lnTo>
                  <a:lnTo>
                    <a:pt x="156590" y="95885"/>
                  </a:lnTo>
                  <a:lnTo>
                    <a:pt x="154558" y="103632"/>
                  </a:lnTo>
                  <a:lnTo>
                    <a:pt x="158114" y="109601"/>
                  </a:lnTo>
                  <a:lnTo>
                    <a:pt x="161544" y="115570"/>
                  </a:lnTo>
                  <a:lnTo>
                    <a:pt x="169290" y="117602"/>
                  </a:lnTo>
                  <a:lnTo>
                    <a:pt x="248587" y="71374"/>
                  </a:lnTo>
                  <a:lnTo>
                    <a:pt x="245109" y="71374"/>
                  </a:lnTo>
                  <a:lnTo>
                    <a:pt x="245109" y="69723"/>
                  </a:lnTo>
                  <a:lnTo>
                    <a:pt x="238759" y="69723"/>
                  </a:lnTo>
                  <a:lnTo>
                    <a:pt x="220036" y="58801"/>
                  </a:lnTo>
                  <a:close/>
                  <a:moveTo>
                    <a:pt x="198482" y="46228"/>
                  </a:moveTo>
                  <a:lnTo>
                    <a:pt x="0" y="46228"/>
                  </a:lnTo>
                  <a:lnTo>
                    <a:pt x="0" y="71374"/>
                  </a:lnTo>
                  <a:lnTo>
                    <a:pt x="198482" y="71374"/>
                  </a:lnTo>
                  <a:lnTo>
                    <a:pt x="220036" y="58801"/>
                  </a:lnTo>
                  <a:lnTo>
                    <a:pt x="198482" y="46228"/>
                  </a:lnTo>
                  <a:close/>
                  <a:moveTo>
                    <a:pt x="248587" y="46228"/>
                  </a:moveTo>
                  <a:lnTo>
                    <a:pt x="245109" y="46228"/>
                  </a:lnTo>
                  <a:lnTo>
                    <a:pt x="245109" y="71374"/>
                  </a:lnTo>
                  <a:lnTo>
                    <a:pt x="248587" y="71374"/>
                  </a:lnTo>
                  <a:lnTo>
                    <a:pt x="270128" y="58801"/>
                  </a:lnTo>
                  <a:lnTo>
                    <a:pt x="248587" y="46228"/>
                  </a:lnTo>
                  <a:close/>
                  <a:moveTo>
                    <a:pt x="238759" y="47879"/>
                  </a:moveTo>
                  <a:lnTo>
                    <a:pt x="220036" y="58801"/>
                  </a:lnTo>
                  <a:lnTo>
                    <a:pt x="238759" y="69723"/>
                  </a:lnTo>
                  <a:lnTo>
                    <a:pt x="238759" y="47879"/>
                  </a:lnTo>
                  <a:close/>
                  <a:moveTo>
                    <a:pt x="245109" y="47879"/>
                  </a:moveTo>
                  <a:lnTo>
                    <a:pt x="238759" y="47879"/>
                  </a:lnTo>
                  <a:lnTo>
                    <a:pt x="238759" y="69723"/>
                  </a:lnTo>
                  <a:lnTo>
                    <a:pt x="245109" y="69723"/>
                  </a:lnTo>
                  <a:lnTo>
                    <a:pt x="245109" y="47879"/>
                  </a:lnTo>
                  <a:close/>
                  <a:moveTo>
                    <a:pt x="169290" y="0"/>
                  </a:moveTo>
                  <a:lnTo>
                    <a:pt x="161544" y="2032"/>
                  </a:lnTo>
                  <a:lnTo>
                    <a:pt x="158114" y="8001"/>
                  </a:lnTo>
                  <a:lnTo>
                    <a:pt x="154558" y="13970"/>
                  </a:lnTo>
                  <a:lnTo>
                    <a:pt x="156590" y="21717"/>
                  </a:lnTo>
                  <a:lnTo>
                    <a:pt x="162559" y="25273"/>
                  </a:lnTo>
                  <a:lnTo>
                    <a:pt x="220036" y="58801"/>
                  </a:lnTo>
                  <a:lnTo>
                    <a:pt x="238759" y="47879"/>
                  </a:lnTo>
                  <a:lnTo>
                    <a:pt x="245109" y="47879"/>
                  </a:lnTo>
                  <a:lnTo>
                    <a:pt x="245109" y="46228"/>
                  </a:lnTo>
                  <a:lnTo>
                    <a:pt x="248587" y="46228"/>
                  </a:lnTo>
                  <a:lnTo>
                    <a:pt x="169290" y="0"/>
                  </a:lnTo>
                  <a:close/>
                </a:path>
              </a:pathLst>
            </a:custGeom>
            <a:solidFill>
              <a:srgbClr val="44536A"/>
            </a:solidFill>
            <a:ln>
              <a:noFill/>
            </a:ln>
          </p:spPr>
          <p:style>
            <a:lnRef idx="0">
              <a:scrgbClr r="0" g="0" b="0"/>
            </a:lnRef>
            <a:fillRef idx="0">
              <a:scrgbClr r="0" g="0" b="0"/>
            </a:fillRef>
            <a:effectRef idx="0">
              <a:scrgbClr r="0" g="0" b="0"/>
            </a:effectRef>
            <a:fontRef idx="minor"/>
          </p:style>
          <p:txBody>
            <a:bodyPr/>
            <a:lstStyle/>
            <a:p>
              <a:endParaRPr lang="en-US"/>
            </a:p>
          </p:txBody>
        </p:sp>
        <p:sp>
          <p:nvSpPr>
            <p:cNvPr id="400" name="CustomShape 195">
              <a:extLst>
                <a:ext uri="{FF2B5EF4-FFF2-40B4-BE49-F238E27FC236}">
                  <a16:creationId xmlns:a16="http://schemas.microsoft.com/office/drawing/2014/main" id="{CBD73CCB-C675-401B-BBCD-67D3EAF1B6ED}"/>
                </a:ext>
              </a:extLst>
            </p:cNvPr>
            <p:cNvSpPr/>
            <p:nvPr/>
          </p:nvSpPr>
          <p:spPr>
            <a:xfrm>
              <a:off x="1810440" y="5913720"/>
              <a:ext cx="185400" cy="61920"/>
            </a:xfrm>
            <a:custGeom>
              <a:avLst/>
              <a:gdLst/>
              <a:ahLst/>
              <a:cxnLst/>
              <a:rect l="l" t="t" r="r" b="b"/>
              <a:pathLst>
                <a:path w="270510" h="118110">
                  <a:moveTo>
                    <a:pt x="100711" y="0"/>
                  </a:moveTo>
                  <a:lnTo>
                    <a:pt x="0" y="58801"/>
                  </a:lnTo>
                  <a:lnTo>
                    <a:pt x="100711" y="117602"/>
                  </a:lnTo>
                  <a:lnTo>
                    <a:pt x="108457" y="115570"/>
                  </a:lnTo>
                  <a:lnTo>
                    <a:pt x="112013" y="109601"/>
                  </a:lnTo>
                  <a:lnTo>
                    <a:pt x="115443" y="103632"/>
                  </a:lnTo>
                  <a:lnTo>
                    <a:pt x="113411" y="95885"/>
                  </a:lnTo>
                  <a:lnTo>
                    <a:pt x="107441" y="92329"/>
                  </a:lnTo>
                  <a:lnTo>
                    <a:pt x="71519" y="71374"/>
                  </a:lnTo>
                  <a:lnTo>
                    <a:pt x="24891" y="71374"/>
                  </a:lnTo>
                  <a:lnTo>
                    <a:pt x="24891" y="46228"/>
                  </a:lnTo>
                  <a:lnTo>
                    <a:pt x="71416" y="46228"/>
                  </a:lnTo>
                  <a:lnTo>
                    <a:pt x="107441" y="25273"/>
                  </a:lnTo>
                  <a:lnTo>
                    <a:pt x="113411" y="21717"/>
                  </a:lnTo>
                  <a:lnTo>
                    <a:pt x="115443" y="13970"/>
                  </a:lnTo>
                  <a:lnTo>
                    <a:pt x="112013" y="8000"/>
                  </a:lnTo>
                  <a:lnTo>
                    <a:pt x="108457" y="2032"/>
                  </a:lnTo>
                  <a:lnTo>
                    <a:pt x="100711" y="0"/>
                  </a:lnTo>
                  <a:close/>
                  <a:moveTo>
                    <a:pt x="71416" y="46228"/>
                  </a:moveTo>
                  <a:lnTo>
                    <a:pt x="24891" y="46228"/>
                  </a:lnTo>
                  <a:lnTo>
                    <a:pt x="24891" y="71374"/>
                  </a:lnTo>
                  <a:lnTo>
                    <a:pt x="71519" y="71374"/>
                  </a:lnTo>
                  <a:lnTo>
                    <a:pt x="68471" y="69596"/>
                  </a:lnTo>
                  <a:lnTo>
                    <a:pt x="31241" y="69596"/>
                  </a:lnTo>
                  <a:lnTo>
                    <a:pt x="31241" y="47879"/>
                  </a:lnTo>
                  <a:lnTo>
                    <a:pt x="68577" y="47879"/>
                  </a:lnTo>
                  <a:lnTo>
                    <a:pt x="71416" y="46228"/>
                  </a:lnTo>
                  <a:close/>
                  <a:moveTo>
                    <a:pt x="270001" y="46228"/>
                  </a:moveTo>
                  <a:lnTo>
                    <a:pt x="71416" y="46228"/>
                  </a:lnTo>
                  <a:lnTo>
                    <a:pt x="49883" y="58753"/>
                  </a:lnTo>
                  <a:lnTo>
                    <a:pt x="71519" y="71374"/>
                  </a:lnTo>
                  <a:lnTo>
                    <a:pt x="270001" y="71374"/>
                  </a:lnTo>
                  <a:lnTo>
                    <a:pt x="270001" y="46228"/>
                  </a:lnTo>
                  <a:close/>
                  <a:moveTo>
                    <a:pt x="31241" y="47879"/>
                  </a:moveTo>
                  <a:lnTo>
                    <a:pt x="31241" y="69596"/>
                  </a:lnTo>
                  <a:lnTo>
                    <a:pt x="49883" y="58753"/>
                  </a:lnTo>
                  <a:lnTo>
                    <a:pt x="31241" y="47879"/>
                  </a:lnTo>
                  <a:close/>
                  <a:moveTo>
                    <a:pt x="49883" y="58753"/>
                  </a:moveTo>
                  <a:lnTo>
                    <a:pt x="31241" y="69596"/>
                  </a:lnTo>
                  <a:lnTo>
                    <a:pt x="68471" y="69596"/>
                  </a:lnTo>
                  <a:lnTo>
                    <a:pt x="49883" y="58753"/>
                  </a:lnTo>
                  <a:close/>
                  <a:moveTo>
                    <a:pt x="68577" y="47879"/>
                  </a:moveTo>
                  <a:lnTo>
                    <a:pt x="31241" y="47879"/>
                  </a:lnTo>
                  <a:lnTo>
                    <a:pt x="49883" y="58753"/>
                  </a:lnTo>
                  <a:lnTo>
                    <a:pt x="68577"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01" name="CustomShape 196">
              <a:extLst>
                <a:ext uri="{FF2B5EF4-FFF2-40B4-BE49-F238E27FC236}">
                  <a16:creationId xmlns:a16="http://schemas.microsoft.com/office/drawing/2014/main" id="{99B88BB5-20CA-47DB-8248-DCA0099F52AE}"/>
                </a:ext>
              </a:extLst>
            </p:cNvPr>
            <p:cNvSpPr/>
            <p:nvPr/>
          </p:nvSpPr>
          <p:spPr>
            <a:xfrm>
              <a:off x="1096560" y="5909040"/>
              <a:ext cx="185400" cy="61920"/>
            </a:xfrm>
            <a:custGeom>
              <a:avLst/>
              <a:gdLst/>
              <a:ahLst/>
              <a:cxnLst/>
              <a:rect l="l" t="t" r="r" b="b"/>
              <a:pathLst>
                <a:path w="270509" h="118110">
                  <a:moveTo>
                    <a:pt x="220074" y="58800"/>
                  </a:moveTo>
                  <a:lnTo>
                    <a:pt x="156603" y="95884"/>
                  </a:lnTo>
                  <a:lnTo>
                    <a:pt x="154571" y="103631"/>
                  </a:lnTo>
                  <a:lnTo>
                    <a:pt x="161569" y="115569"/>
                  </a:lnTo>
                  <a:lnTo>
                    <a:pt x="169278" y="117601"/>
                  </a:lnTo>
                  <a:lnTo>
                    <a:pt x="175272" y="114172"/>
                  </a:lnTo>
                  <a:lnTo>
                    <a:pt x="248561" y="71373"/>
                  </a:lnTo>
                  <a:lnTo>
                    <a:pt x="245135" y="71373"/>
                  </a:lnTo>
                  <a:lnTo>
                    <a:pt x="245135" y="69722"/>
                  </a:lnTo>
                  <a:lnTo>
                    <a:pt x="238798" y="69722"/>
                  </a:lnTo>
                  <a:lnTo>
                    <a:pt x="220074" y="58800"/>
                  </a:lnTo>
                  <a:close/>
                  <a:moveTo>
                    <a:pt x="198520" y="46227"/>
                  </a:moveTo>
                  <a:lnTo>
                    <a:pt x="0" y="46227"/>
                  </a:lnTo>
                  <a:lnTo>
                    <a:pt x="0" y="71373"/>
                  </a:lnTo>
                  <a:lnTo>
                    <a:pt x="198520" y="71373"/>
                  </a:lnTo>
                  <a:lnTo>
                    <a:pt x="220074" y="58800"/>
                  </a:lnTo>
                  <a:lnTo>
                    <a:pt x="198520" y="46227"/>
                  </a:lnTo>
                  <a:close/>
                  <a:moveTo>
                    <a:pt x="248561" y="46227"/>
                  </a:moveTo>
                  <a:lnTo>
                    <a:pt x="245135" y="46227"/>
                  </a:lnTo>
                  <a:lnTo>
                    <a:pt x="245135" y="71373"/>
                  </a:lnTo>
                  <a:lnTo>
                    <a:pt x="248561" y="71373"/>
                  </a:lnTo>
                  <a:lnTo>
                    <a:pt x="270090" y="58800"/>
                  </a:lnTo>
                  <a:lnTo>
                    <a:pt x="248561" y="46227"/>
                  </a:lnTo>
                  <a:close/>
                  <a:moveTo>
                    <a:pt x="238798" y="47878"/>
                  </a:moveTo>
                  <a:lnTo>
                    <a:pt x="220074" y="58800"/>
                  </a:lnTo>
                  <a:lnTo>
                    <a:pt x="238798" y="69722"/>
                  </a:lnTo>
                  <a:lnTo>
                    <a:pt x="238798" y="47878"/>
                  </a:lnTo>
                  <a:close/>
                  <a:moveTo>
                    <a:pt x="245135" y="47878"/>
                  </a:moveTo>
                  <a:lnTo>
                    <a:pt x="238798" y="47878"/>
                  </a:lnTo>
                  <a:lnTo>
                    <a:pt x="238798" y="69722"/>
                  </a:lnTo>
                  <a:lnTo>
                    <a:pt x="245135" y="69722"/>
                  </a:lnTo>
                  <a:lnTo>
                    <a:pt x="245135" y="47878"/>
                  </a:lnTo>
                  <a:close/>
                  <a:moveTo>
                    <a:pt x="169278" y="0"/>
                  </a:moveTo>
                  <a:lnTo>
                    <a:pt x="161569" y="2031"/>
                  </a:lnTo>
                  <a:lnTo>
                    <a:pt x="154571" y="13969"/>
                  </a:lnTo>
                  <a:lnTo>
                    <a:pt x="156603" y="21716"/>
                  </a:lnTo>
                  <a:lnTo>
                    <a:pt x="220074" y="58800"/>
                  </a:lnTo>
                  <a:lnTo>
                    <a:pt x="238798" y="47878"/>
                  </a:lnTo>
                  <a:lnTo>
                    <a:pt x="245135" y="47878"/>
                  </a:lnTo>
                  <a:lnTo>
                    <a:pt x="245135" y="46227"/>
                  </a:lnTo>
                  <a:lnTo>
                    <a:pt x="248561" y="46227"/>
                  </a:lnTo>
                  <a:lnTo>
                    <a:pt x="175272" y="3428"/>
                  </a:lnTo>
                  <a:lnTo>
                    <a:pt x="169278" y="0"/>
                  </a:lnTo>
                  <a:close/>
                </a:path>
              </a:pathLst>
            </a:custGeom>
            <a:solidFill>
              <a:srgbClr val="44536A"/>
            </a:solidFill>
            <a:ln>
              <a:noFill/>
            </a:ln>
          </p:spPr>
          <p:style>
            <a:lnRef idx="0">
              <a:scrgbClr r="0" g="0" b="0"/>
            </a:lnRef>
            <a:fillRef idx="0">
              <a:scrgbClr r="0" g="0" b="0"/>
            </a:fillRef>
            <a:effectRef idx="0">
              <a:scrgbClr r="0" g="0" b="0"/>
            </a:effectRef>
            <a:fontRef idx="minor"/>
          </p:style>
          <p:txBody>
            <a:bodyPr/>
            <a:lstStyle/>
            <a:p>
              <a:endParaRPr lang="en-US"/>
            </a:p>
          </p:txBody>
        </p:sp>
        <p:sp>
          <p:nvSpPr>
            <p:cNvPr id="402" name="CustomShape 197">
              <a:extLst>
                <a:ext uri="{FF2B5EF4-FFF2-40B4-BE49-F238E27FC236}">
                  <a16:creationId xmlns:a16="http://schemas.microsoft.com/office/drawing/2014/main" id="{D3B2CFE2-7FE4-4EE3-8DCE-82812B695EDA}"/>
                </a:ext>
              </a:extLst>
            </p:cNvPr>
            <p:cNvSpPr/>
            <p:nvPr/>
          </p:nvSpPr>
          <p:spPr>
            <a:xfrm>
              <a:off x="1096560" y="5880240"/>
              <a:ext cx="185400" cy="61920"/>
            </a:xfrm>
            <a:custGeom>
              <a:avLst/>
              <a:gdLst/>
              <a:ahLst/>
              <a:cxnLst/>
              <a:rect l="l" t="t" r="r" b="b"/>
              <a:pathLst>
                <a:path w="270509" h="118110">
                  <a:moveTo>
                    <a:pt x="100825" y="0"/>
                  </a:moveTo>
                  <a:lnTo>
                    <a:pt x="94818" y="3428"/>
                  </a:lnTo>
                  <a:lnTo>
                    <a:pt x="0" y="58800"/>
                  </a:lnTo>
                  <a:lnTo>
                    <a:pt x="94818" y="114172"/>
                  </a:lnTo>
                  <a:lnTo>
                    <a:pt x="100825" y="117601"/>
                  </a:lnTo>
                  <a:lnTo>
                    <a:pt x="108521" y="115569"/>
                  </a:lnTo>
                  <a:lnTo>
                    <a:pt x="115519" y="103631"/>
                  </a:lnTo>
                  <a:lnTo>
                    <a:pt x="113487" y="95884"/>
                  </a:lnTo>
                  <a:lnTo>
                    <a:pt x="71569" y="71374"/>
                  </a:lnTo>
                  <a:lnTo>
                    <a:pt x="24955" y="71374"/>
                  </a:lnTo>
                  <a:lnTo>
                    <a:pt x="24955" y="46227"/>
                  </a:lnTo>
                  <a:lnTo>
                    <a:pt x="71569" y="46227"/>
                  </a:lnTo>
                  <a:lnTo>
                    <a:pt x="113487" y="21716"/>
                  </a:lnTo>
                  <a:lnTo>
                    <a:pt x="115519" y="13969"/>
                  </a:lnTo>
                  <a:lnTo>
                    <a:pt x="108521" y="2031"/>
                  </a:lnTo>
                  <a:lnTo>
                    <a:pt x="100825" y="0"/>
                  </a:lnTo>
                  <a:close/>
                  <a:moveTo>
                    <a:pt x="71569" y="46227"/>
                  </a:moveTo>
                  <a:lnTo>
                    <a:pt x="24955" y="46227"/>
                  </a:lnTo>
                  <a:lnTo>
                    <a:pt x="24955" y="71374"/>
                  </a:lnTo>
                  <a:lnTo>
                    <a:pt x="71569" y="71374"/>
                  </a:lnTo>
                  <a:lnTo>
                    <a:pt x="68739" y="69722"/>
                  </a:lnTo>
                  <a:lnTo>
                    <a:pt x="31292" y="69722"/>
                  </a:lnTo>
                  <a:lnTo>
                    <a:pt x="31292" y="47878"/>
                  </a:lnTo>
                  <a:lnTo>
                    <a:pt x="68739" y="47878"/>
                  </a:lnTo>
                  <a:lnTo>
                    <a:pt x="71569" y="46227"/>
                  </a:lnTo>
                  <a:close/>
                  <a:moveTo>
                    <a:pt x="270090" y="46227"/>
                  </a:moveTo>
                  <a:lnTo>
                    <a:pt x="71569" y="46227"/>
                  </a:lnTo>
                  <a:lnTo>
                    <a:pt x="50016" y="58800"/>
                  </a:lnTo>
                  <a:lnTo>
                    <a:pt x="71569" y="71374"/>
                  </a:lnTo>
                  <a:lnTo>
                    <a:pt x="270090" y="71374"/>
                  </a:lnTo>
                  <a:lnTo>
                    <a:pt x="270090" y="46227"/>
                  </a:lnTo>
                  <a:close/>
                  <a:moveTo>
                    <a:pt x="31292" y="47878"/>
                  </a:moveTo>
                  <a:lnTo>
                    <a:pt x="31292" y="69722"/>
                  </a:lnTo>
                  <a:lnTo>
                    <a:pt x="50016" y="58800"/>
                  </a:lnTo>
                  <a:lnTo>
                    <a:pt x="31292" y="47878"/>
                  </a:lnTo>
                  <a:close/>
                  <a:moveTo>
                    <a:pt x="50016" y="58800"/>
                  </a:moveTo>
                  <a:lnTo>
                    <a:pt x="31292" y="69722"/>
                  </a:lnTo>
                  <a:lnTo>
                    <a:pt x="68739" y="69722"/>
                  </a:lnTo>
                  <a:lnTo>
                    <a:pt x="50016" y="58800"/>
                  </a:lnTo>
                  <a:close/>
                  <a:moveTo>
                    <a:pt x="68739" y="47878"/>
                  </a:moveTo>
                  <a:lnTo>
                    <a:pt x="31292" y="47878"/>
                  </a:lnTo>
                  <a:lnTo>
                    <a:pt x="50016" y="58800"/>
                  </a:lnTo>
                  <a:lnTo>
                    <a:pt x="68739"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03" name="CustomShape 198">
              <a:extLst>
                <a:ext uri="{FF2B5EF4-FFF2-40B4-BE49-F238E27FC236}">
                  <a16:creationId xmlns:a16="http://schemas.microsoft.com/office/drawing/2014/main" id="{76A0D88C-9E49-4191-B629-A3E8607A8262}"/>
                </a:ext>
              </a:extLst>
            </p:cNvPr>
            <p:cNvSpPr/>
            <p:nvPr/>
          </p:nvSpPr>
          <p:spPr>
            <a:xfrm>
              <a:off x="3993120" y="5771880"/>
              <a:ext cx="445320" cy="342720"/>
            </a:xfrm>
            <a:prstGeom prst="rect">
              <a:avLst/>
            </a:prstGeom>
            <a:blipFill>
              <a:blip r:embed="rId16"/>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404" name="CustomShape 199">
              <a:extLst>
                <a:ext uri="{FF2B5EF4-FFF2-40B4-BE49-F238E27FC236}">
                  <a16:creationId xmlns:a16="http://schemas.microsoft.com/office/drawing/2014/main" id="{C183F5B3-AF7A-488D-A279-453305292DAE}"/>
                </a:ext>
              </a:extLst>
            </p:cNvPr>
            <p:cNvSpPr/>
            <p:nvPr/>
          </p:nvSpPr>
          <p:spPr>
            <a:xfrm>
              <a:off x="3634299" y="5326642"/>
              <a:ext cx="1044360" cy="42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en-US" sz="1100" b="1" strike="noStrike" spc="-1" dirty="0">
                  <a:solidFill>
                    <a:srgbClr val="000000"/>
                  </a:solidFill>
                  <a:uFill>
                    <a:solidFill>
                      <a:srgbClr val="FFFFFF"/>
                    </a:solidFill>
                  </a:uFill>
                  <a:latin typeface="Calibri"/>
                </a:rPr>
                <a:t>AFP</a:t>
              </a:r>
              <a:endParaRPr lang="en-US" sz="1100" b="0" strike="noStrike" spc="-1" dirty="0">
                <a:solidFill>
                  <a:srgbClr val="000000"/>
                </a:solidFill>
                <a:uFill>
                  <a:solidFill>
                    <a:srgbClr val="FFFFFF"/>
                  </a:solidFill>
                </a:uFill>
                <a:latin typeface="Arial"/>
              </a:endParaRPr>
            </a:p>
            <a:p>
              <a:pPr algn="ctr">
                <a:lnSpc>
                  <a:spcPct val="100000"/>
                </a:lnSpc>
              </a:pPr>
              <a:r>
                <a:rPr lang="en-US" sz="1100" b="1" strike="noStrike" spc="-9" dirty="0">
                  <a:solidFill>
                    <a:srgbClr val="000000"/>
                  </a:solidFill>
                  <a:uFill>
                    <a:solidFill>
                      <a:srgbClr val="FFFFFF"/>
                    </a:solidFill>
                  </a:uFill>
                  <a:latin typeface="Calibri"/>
                </a:rPr>
                <a:t>Spin-Fl</a:t>
              </a:r>
              <a:r>
                <a:rPr lang="en-US" sz="1100" b="1" strike="noStrike" spc="-18" dirty="0">
                  <a:solidFill>
                    <a:srgbClr val="000000"/>
                  </a:solidFill>
                  <a:uFill>
                    <a:solidFill>
                      <a:srgbClr val="FFFFFF"/>
                    </a:solidFill>
                  </a:uFill>
                  <a:latin typeface="Calibri"/>
                </a:rPr>
                <a:t>i</a:t>
              </a:r>
              <a:r>
                <a:rPr lang="en-US" sz="1100" b="1" strike="noStrike" spc="-9" dirty="0">
                  <a:solidFill>
                    <a:srgbClr val="000000"/>
                  </a:solidFill>
                  <a:uFill>
                    <a:solidFill>
                      <a:srgbClr val="FFFFFF"/>
                    </a:solidFill>
                  </a:uFill>
                  <a:latin typeface="Calibri"/>
                </a:rPr>
                <a:t>p</a:t>
              </a:r>
              <a:endParaRPr lang="en-US" sz="1100" b="0" strike="noStrike" spc="-1" dirty="0">
                <a:solidFill>
                  <a:srgbClr val="000000"/>
                </a:solidFill>
                <a:uFill>
                  <a:solidFill>
                    <a:srgbClr val="FFFFFF"/>
                  </a:solidFill>
                </a:uFill>
                <a:latin typeface="Arial"/>
              </a:endParaRPr>
            </a:p>
          </p:txBody>
        </p:sp>
        <p:sp>
          <p:nvSpPr>
            <p:cNvPr id="405" name="CustomShape 200">
              <a:extLst>
                <a:ext uri="{FF2B5EF4-FFF2-40B4-BE49-F238E27FC236}">
                  <a16:creationId xmlns:a16="http://schemas.microsoft.com/office/drawing/2014/main" id="{E7D0711B-92DA-4440-BAEA-243BF2930C26}"/>
                </a:ext>
              </a:extLst>
            </p:cNvPr>
            <p:cNvSpPr/>
            <p:nvPr/>
          </p:nvSpPr>
          <p:spPr>
            <a:xfrm>
              <a:off x="195480" y="5847120"/>
              <a:ext cx="875160" cy="2059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en-US" sz="1350" b="1" strike="noStrike" spc="-9">
                  <a:solidFill>
                    <a:srgbClr val="000000"/>
                  </a:solidFill>
                  <a:uFill>
                    <a:solidFill>
                      <a:srgbClr val="FFFFFF"/>
                    </a:solidFill>
                  </a:uFill>
                  <a:latin typeface="Calibri"/>
                </a:rPr>
                <a:t>UC</a:t>
              </a:r>
              <a:r>
                <a:rPr lang="en-US" sz="1350" b="1" strike="noStrike" spc="-12">
                  <a:solidFill>
                    <a:srgbClr val="000000"/>
                  </a:solidFill>
                  <a:uFill>
                    <a:solidFill>
                      <a:srgbClr val="FFFFFF"/>
                    </a:solidFill>
                  </a:uFill>
                  <a:latin typeface="Calibri"/>
                </a:rPr>
                <a:t>N</a:t>
              </a:r>
              <a:r>
                <a:rPr lang="en-US" sz="1350" b="1" strike="noStrike" spc="-1">
                  <a:solidFill>
                    <a:srgbClr val="000000"/>
                  </a:solidFill>
                  <a:uFill>
                    <a:solidFill>
                      <a:srgbClr val="FFFFFF"/>
                    </a:solidFill>
                  </a:uFill>
                  <a:latin typeface="Calibri"/>
                </a:rPr>
                <a:t>-</a:t>
              </a:r>
              <a:r>
                <a:rPr lang="en-US" sz="1350" b="1" strike="noStrike" spc="-12">
                  <a:solidFill>
                    <a:srgbClr val="000000"/>
                  </a:solidFill>
                  <a:uFill>
                    <a:solidFill>
                      <a:srgbClr val="FFFFFF"/>
                    </a:solidFill>
                  </a:uFill>
                  <a:latin typeface="Calibri"/>
                </a:rPr>
                <a:t>guide</a:t>
              </a:r>
              <a:endParaRPr lang="en-US" sz="1800" b="0" strike="noStrike" spc="-1">
                <a:solidFill>
                  <a:srgbClr val="000000"/>
                </a:solidFill>
                <a:uFill>
                  <a:solidFill>
                    <a:srgbClr val="FFFFFF"/>
                  </a:solidFill>
                </a:uFill>
                <a:latin typeface="Arial"/>
              </a:endParaRPr>
            </a:p>
          </p:txBody>
        </p:sp>
        <p:sp>
          <p:nvSpPr>
            <p:cNvPr id="406" name="CustomShape 201">
              <a:extLst>
                <a:ext uri="{FF2B5EF4-FFF2-40B4-BE49-F238E27FC236}">
                  <a16:creationId xmlns:a16="http://schemas.microsoft.com/office/drawing/2014/main" id="{E08EA5EB-C66F-4018-A99A-C2E5C31529F1}"/>
                </a:ext>
              </a:extLst>
            </p:cNvPr>
            <p:cNvSpPr/>
            <p:nvPr/>
          </p:nvSpPr>
          <p:spPr>
            <a:xfrm>
              <a:off x="5702040" y="6336720"/>
              <a:ext cx="870480" cy="2059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en-US" sz="1100" b="1" strike="noStrike" spc="-9" dirty="0">
                  <a:solidFill>
                    <a:srgbClr val="000000"/>
                  </a:solidFill>
                  <a:uFill>
                    <a:solidFill>
                      <a:srgbClr val="FFFFFF"/>
                    </a:solidFill>
                  </a:uFill>
                  <a:latin typeface="Calibri"/>
                </a:rPr>
                <a:t>p-d</a:t>
              </a:r>
              <a:r>
                <a:rPr lang="en-US" sz="1100" b="1" strike="noStrike" spc="-12" dirty="0">
                  <a:solidFill>
                    <a:srgbClr val="000000"/>
                  </a:solidFill>
                  <a:uFill>
                    <a:solidFill>
                      <a:srgbClr val="FFFFFF"/>
                    </a:solidFill>
                  </a:uFill>
                  <a:latin typeface="Calibri"/>
                </a:rPr>
                <a:t>e</a:t>
              </a:r>
              <a:r>
                <a:rPr lang="en-US" sz="1100" b="1" strike="noStrike" spc="-24" dirty="0">
                  <a:solidFill>
                    <a:srgbClr val="000000"/>
                  </a:solidFill>
                  <a:uFill>
                    <a:solidFill>
                      <a:srgbClr val="FFFFFF"/>
                    </a:solidFill>
                  </a:uFill>
                  <a:latin typeface="Calibri"/>
                </a:rPr>
                <a:t>t</a:t>
              </a:r>
              <a:r>
                <a:rPr lang="en-US" sz="1100" b="1" strike="noStrike" spc="-4" dirty="0">
                  <a:solidFill>
                    <a:srgbClr val="000000"/>
                  </a:solidFill>
                  <a:uFill>
                    <a:solidFill>
                      <a:srgbClr val="FFFFFF"/>
                    </a:solidFill>
                  </a:uFill>
                  <a:latin typeface="Calibri"/>
                </a:rPr>
                <a:t>ec</a:t>
              </a:r>
              <a:r>
                <a:rPr lang="en-US" sz="1100" b="1" strike="noStrike" spc="-12" dirty="0">
                  <a:solidFill>
                    <a:srgbClr val="000000"/>
                  </a:solidFill>
                  <a:uFill>
                    <a:solidFill>
                      <a:srgbClr val="FFFFFF"/>
                    </a:solidFill>
                  </a:uFill>
                  <a:latin typeface="Calibri"/>
                </a:rPr>
                <a:t>t</a:t>
              </a:r>
              <a:r>
                <a:rPr lang="en-US" sz="1100" b="1" strike="noStrike" spc="-1" dirty="0">
                  <a:solidFill>
                    <a:srgbClr val="000000"/>
                  </a:solidFill>
                  <a:uFill>
                    <a:solidFill>
                      <a:srgbClr val="FFFFFF"/>
                    </a:solidFill>
                  </a:uFill>
                  <a:latin typeface="Calibri"/>
                </a:rPr>
                <a:t>or</a:t>
              </a:r>
              <a:endParaRPr lang="en-US" sz="1100" b="0" strike="noStrike" spc="-1" dirty="0">
                <a:solidFill>
                  <a:srgbClr val="000000"/>
                </a:solidFill>
                <a:uFill>
                  <a:solidFill>
                    <a:srgbClr val="FFFFFF"/>
                  </a:solidFill>
                </a:uFill>
                <a:latin typeface="Arial"/>
              </a:endParaRPr>
            </a:p>
          </p:txBody>
        </p:sp>
        <p:sp>
          <p:nvSpPr>
            <p:cNvPr id="407" name="CustomShape 202">
              <a:extLst>
                <a:ext uri="{FF2B5EF4-FFF2-40B4-BE49-F238E27FC236}">
                  <a16:creationId xmlns:a16="http://schemas.microsoft.com/office/drawing/2014/main" id="{7F760637-58BD-4489-9EFA-5AECAAF7C3A5}"/>
                </a:ext>
              </a:extLst>
            </p:cNvPr>
            <p:cNvSpPr/>
            <p:nvPr/>
          </p:nvSpPr>
          <p:spPr>
            <a:xfrm>
              <a:off x="2809256" y="5074512"/>
              <a:ext cx="1317344" cy="42588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en-US" sz="1100" b="1" strike="noStrike" spc="-1" dirty="0">
                  <a:solidFill>
                    <a:srgbClr val="000000"/>
                  </a:solidFill>
                  <a:uFill>
                    <a:solidFill>
                      <a:srgbClr val="FFFFFF"/>
                    </a:solidFill>
                  </a:uFill>
                  <a:latin typeface="Calibri"/>
                </a:rPr>
                <a:t>supe</a:t>
              </a:r>
              <a:r>
                <a:rPr lang="en-US" sz="1100" b="1" strike="noStrike" spc="-18" dirty="0">
                  <a:solidFill>
                    <a:srgbClr val="000000"/>
                  </a:solidFill>
                  <a:uFill>
                    <a:solidFill>
                      <a:srgbClr val="FFFFFF"/>
                    </a:solidFill>
                  </a:uFill>
                  <a:latin typeface="Calibri"/>
                </a:rPr>
                <a:t>r</a:t>
              </a:r>
              <a:r>
                <a:rPr lang="en-US" sz="1100" b="1" strike="noStrike" spc="-9" dirty="0">
                  <a:solidFill>
                    <a:srgbClr val="000000"/>
                  </a:solidFill>
                  <a:uFill>
                    <a:solidFill>
                      <a:srgbClr val="FFFFFF"/>
                    </a:solidFill>
                  </a:uFill>
                  <a:latin typeface="Calibri"/>
                </a:rPr>
                <a:t>conduct</a:t>
              </a:r>
              <a:r>
                <a:rPr lang="en-US" sz="1100" b="1" strike="noStrike" spc="-12" dirty="0">
                  <a:solidFill>
                    <a:srgbClr val="000000"/>
                  </a:solidFill>
                  <a:uFill>
                    <a:solidFill>
                      <a:srgbClr val="FFFFFF"/>
                    </a:solidFill>
                  </a:uFill>
                  <a:latin typeface="Calibri"/>
                </a:rPr>
                <a:t>i</a:t>
              </a:r>
              <a:r>
                <a:rPr lang="en-US" sz="1100" b="1" strike="noStrike" spc="-9" dirty="0">
                  <a:solidFill>
                    <a:srgbClr val="000000"/>
                  </a:solidFill>
                  <a:uFill>
                    <a:solidFill>
                      <a:srgbClr val="FFFFFF"/>
                    </a:solidFill>
                  </a:uFill>
                  <a:latin typeface="Calibri"/>
                </a:rPr>
                <a:t>ng</a:t>
              </a:r>
              <a:r>
                <a:rPr lang="en-US" sz="1100" b="1" strike="noStrike" spc="-18" dirty="0">
                  <a:solidFill>
                    <a:srgbClr val="000000"/>
                  </a:solidFill>
                  <a:uFill>
                    <a:solidFill>
                      <a:srgbClr val="FFFFFF"/>
                    </a:solidFill>
                  </a:uFill>
                  <a:latin typeface="Calibri"/>
                </a:rPr>
                <a:t> </a:t>
              </a:r>
              <a:r>
                <a:rPr lang="en-US" sz="1100" b="1" strike="noStrike" spc="-4" dirty="0">
                  <a:solidFill>
                    <a:srgbClr val="000000"/>
                  </a:solidFill>
                  <a:uFill>
                    <a:solidFill>
                      <a:srgbClr val="FFFFFF"/>
                    </a:solidFill>
                  </a:uFill>
                  <a:latin typeface="Calibri"/>
                </a:rPr>
                <a:t>magn</a:t>
              </a:r>
              <a:r>
                <a:rPr lang="en-US" sz="1100" b="1" strike="noStrike" spc="-9" dirty="0">
                  <a:solidFill>
                    <a:srgbClr val="000000"/>
                  </a:solidFill>
                  <a:uFill>
                    <a:solidFill>
                      <a:srgbClr val="FFFFFF"/>
                    </a:solidFill>
                  </a:uFill>
                  <a:latin typeface="Calibri"/>
                </a:rPr>
                <a:t>e</a:t>
              </a:r>
              <a:r>
                <a:rPr lang="en-US" sz="1100" b="1" strike="noStrike" spc="-4" dirty="0">
                  <a:solidFill>
                    <a:srgbClr val="000000"/>
                  </a:solidFill>
                  <a:uFill>
                    <a:solidFill>
                      <a:srgbClr val="FFFFFF"/>
                    </a:solidFill>
                  </a:uFill>
                  <a:latin typeface="Calibri"/>
                </a:rPr>
                <a:t>t</a:t>
              </a:r>
              <a:endParaRPr lang="en-US" sz="1100" b="0" strike="noStrike" spc="-1" dirty="0">
                <a:solidFill>
                  <a:srgbClr val="000000"/>
                </a:solidFill>
                <a:uFill>
                  <a:solidFill>
                    <a:srgbClr val="FFFFFF"/>
                  </a:solidFill>
                </a:uFill>
                <a:latin typeface="Arial"/>
              </a:endParaRPr>
            </a:p>
          </p:txBody>
        </p:sp>
        <p:sp>
          <p:nvSpPr>
            <p:cNvPr id="408" name="CustomShape 203">
              <a:extLst>
                <a:ext uri="{FF2B5EF4-FFF2-40B4-BE49-F238E27FC236}">
                  <a16:creationId xmlns:a16="http://schemas.microsoft.com/office/drawing/2014/main" id="{0DBBD9F3-F048-4442-8137-E758F16B386B}"/>
                </a:ext>
              </a:extLst>
            </p:cNvPr>
            <p:cNvSpPr/>
            <p:nvPr/>
          </p:nvSpPr>
          <p:spPr>
            <a:xfrm>
              <a:off x="5958000" y="5956560"/>
              <a:ext cx="204840" cy="348480"/>
            </a:xfrm>
            <a:custGeom>
              <a:avLst/>
              <a:gdLst/>
              <a:ahLst/>
              <a:cxnLst/>
              <a:rect l="l" t="t" r="r" b="b"/>
              <a:pathLst>
                <a:path w="299084" h="659764">
                  <a:moveTo>
                    <a:pt x="244729" y="97282"/>
                  </a:moveTo>
                  <a:lnTo>
                    <a:pt x="223103" y="103606"/>
                  </a:lnTo>
                  <a:lnTo>
                    <a:pt x="0" y="646049"/>
                  </a:lnTo>
                  <a:lnTo>
                    <a:pt x="32512" y="659384"/>
                  </a:lnTo>
                  <a:lnTo>
                    <a:pt x="255543" y="116814"/>
                  </a:lnTo>
                  <a:lnTo>
                    <a:pt x="244729" y="97282"/>
                  </a:lnTo>
                  <a:close/>
                  <a:moveTo>
                    <a:pt x="291382" y="90551"/>
                  </a:moveTo>
                  <a:lnTo>
                    <a:pt x="228473" y="90551"/>
                  </a:lnTo>
                  <a:lnTo>
                    <a:pt x="260858" y="103886"/>
                  </a:lnTo>
                  <a:lnTo>
                    <a:pt x="255543" y="116814"/>
                  </a:lnTo>
                  <a:lnTo>
                    <a:pt x="299085" y="195453"/>
                  </a:lnTo>
                  <a:lnTo>
                    <a:pt x="291382" y="90551"/>
                  </a:lnTo>
                  <a:close/>
                  <a:moveTo>
                    <a:pt x="284734" y="0"/>
                  </a:moveTo>
                  <a:lnTo>
                    <a:pt x="137033" y="128778"/>
                  </a:lnTo>
                  <a:lnTo>
                    <a:pt x="223103" y="103606"/>
                  </a:lnTo>
                  <a:lnTo>
                    <a:pt x="228473" y="90551"/>
                  </a:lnTo>
                  <a:lnTo>
                    <a:pt x="291382" y="90551"/>
                  </a:lnTo>
                  <a:lnTo>
                    <a:pt x="284734" y="0"/>
                  </a:lnTo>
                  <a:close/>
                  <a:moveTo>
                    <a:pt x="244819" y="97282"/>
                  </a:moveTo>
                  <a:lnTo>
                    <a:pt x="255543" y="116814"/>
                  </a:lnTo>
                  <a:lnTo>
                    <a:pt x="260858" y="103886"/>
                  </a:lnTo>
                  <a:lnTo>
                    <a:pt x="244819" y="97282"/>
                  </a:lnTo>
                  <a:close/>
                  <a:moveTo>
                    <a:pt x="228473" y="90551"/>
                  </a:moveTo>
                  <a:lnTo>
                    <a:pt x="223103" y="103606"/>
                  </a:lnTo>
                  <a:lnTo>
                    <a:pt x="244729" y="97282"/>
                  </a:lnTo>
                  <a:lnTo>
                    <a:pt x="228473" y="90551"/>
                  </a:lnTo>
                  <a:close/>
                </a:path>
              </a:pathLst>
            </a:custGeom>
            <a:solidFill>
              <a:srgbClr val="00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09" name="CustomShape 204">
              <a:extLst>
                <a:ext uri="{FF2B5EF4-FFF2-40B4-BE49-F238E27FC236}">
                  <a16:creationId xmlns:a16="http://schemas.microsoft.com/office/drawing/2014/main" id="{ADA84CB5-0212-4385-BFCF-DDBFD4916B9B}"/>
                </a:ext>
              </a:extLst>
            </p:cNvPr>
            <p:cNvSpPr/>
            <p:nvPr/>
          </p:nvSpPr>
          <p:spPr>
            <a:xfrm>
              <a:off x="4446924" y="6320761"/>
              <a:ext cx="869399" cy="42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en-US" sz="1100" b="1" strike="noStrike" spc="-4" dirty="0" err="1">
                  <a:solidFill>
                    <a:srgbClr val="000000"/>
                  </a:solidFill>
                  <a:uFill>
                    <a:solidFill>
                      <a:srgbClr val="FFFFFF"/>
                    </a:solidFill>
                  </a:uFill>
                  <a:latin typeface="Calibri"/>
                </a:rPr>
                <a:t>O</a:t>
              </a:r>
              <a:r>
                <a:rPr lang="en-US" sz="1100" b="1" strike="noStrike" spc="-9" dirty="0" err="1">
                  <a:solidFill>
                    <a:srgbClr val="000000"/>
                  </a:solidFill>
                  <a:uFill>
                    <a:solidFill>
                      <a:srgbClr val="FFFFFF"/>
                    </a:solidFill>
                  </a:uFill>
                  <a:latin typeface="Calibri"/>
                </a:rPr>
                <a:t>ktupole</a:t>
              </a:r>
              <a:r>
                <a:rPr lang="en-US" sz="1100" b="1" strike="noStrike" spc="-9" dirty="0">
                  <a:solidFill>
                    <a:srgbClr val="000000"/>
                  </a:solidFill>
                  <a:uFill>
                    <a:solidFill>
                      <a:srgbClr val="FFFFFF"/>
                    </a:solidFill>
                  </a:uFill>
                  <a:latin typeface="Calibri"/>
                </a:rPr>
                <a:t> </a:t>
              </a:r>
              <a:r>
                <a:rPr lang="en-US" sz="1100" b="1" strike="noStrike" spc="-4" dirty="0">
                  <a:solidFill>
                    <a:srgbClr val="000000"/>
                  </a:solidFill>
                  <a:uFill>
                    <a:solidFill>
                      <a:srgbClr val="FFFFFF"/>
                    </a:solidFill>
                  </a:uFill>
                  <a:latin typeface="Calibri"/>
                </a:rPr>
                <a:t>magn</a:t>
              </a:r>
              <a:r>
                <a:rPr lang="en-US" sz="1100" b="1" strike="noStrike" spc="-9" dirty="0">
                  <a:solidFill>
                    <a:srgbClr val="000000"/>
                  </a:solidFill>
                  <a:uFill>
                    <a:solidFill>
                      <a:srgbClr val="FFFFFF"/>
                    </a:solidFill>
                  </a:uFill>
                  <a:latin typeface="Calibri"/>
                </a:rPr>
                <a:t>e</a:t>
              </a:r>
              <a:r>
                <a:rPr lang="en-US" sz="1100" b="1" strike="noStrike" spc="-4" dirty="0">
                  <a:solidFill>
                    <a:srgbClr val="000000"/>
                  </a:solidFill>
                  <a:uFill>
                    <a:solidFill>
                      <a:srgbClr val="FFFFFF"/>
                    </a:solidFill>
                  </a:uFill>
                  <a:latin typeface="Calibri"/>
                </a:rPr>
                <a:t>t</a:t>
              </a:r>
              <a:endParaRPr lang="en-US" sz="1100" b="0" strike="noStrike" spc="-1" dirty="0">
                <a:solidFill>
                  <a:srgbClr val="000000"/>
                </a:solidFill>
                <a:uFill>
                  <a:solidFill>
                    <a:srgbClr val="FFFFFF"/>
                  </a:solidFill>
                </a:uFill>
                <a:latin typeface="Arial"/>
              </a:endParaRPr>
            </a:p>
          </p:txBody>
        </p:sp>
        <p:sp>
          <p:nvSpPr>
            <p:cNvPr id="410" name="CustomShape 205">
              <a:extLst>
                <a:ext uri="{FF2B5EF4-FFF2-40B4-BE49-F238E27FC236}">
                  <a16:creationId xmlns:a16="http://schemas.microsoft.com/office/drawing/2014/main" id="{607E3773-C027-414F-8069-58FA5922E1B5}"/>
                </a:ext>
              </a:extLst>
            </p:cNvPr>
            <p:cNvSpPr/>
            <p:nvPr/>
          </p:nvSpPr>
          <p:spPr>
            <a:xfrm flipH="1" flipV="1">
              <a:off x="5247236" y="6096438"/>
              <a:ext cx="261000" cy="263879"/>
            </a:xfrm>
            <a:custGeom>
              <a:avLst/>
              <a:gdLst/>
              <a:ahLst/>
              <a:cxnLst/>
              <a:rect l="l" t="t" r="r" b="b"/>
              <a:pathLst>
                <a:path w="381000" h="499745">
                  <a:moveTo>
                    <a:pt x="35051" y="306577"/>
                  </a:moveTo>
                  <a:lnTo>
                    <a:pt x="0" y="499363"/>
                  </a:lnTo>
                  <a:lnTo>
                    <a:pt x="147319" y="425704"/>
                  </a:lnTo>
                  <a:lnTo>
                    <a:pt x="77088" y="425704"/>
                  </a:lnTo>
                  <a:lnTo>
                    <a:pt x="49022" y="404749"/>
                  </a:lnTo>
                  <a:lnTo>
                    <a:pt x="57503" y="393438"/>
                  </a:lnTo>
                  <a:lnTo>
                    <a:pt x="35051" y="306577"/>
                  </a:lnTo>
                  <a:close/>
                  <a:moveTo>
                    <a:pt x="57503" y="393438"/>
                  </a:moveTo>
                  <a:lnTo>
                    <a:pt x="49022" y="404749"/>
                  </a:lnTo>
                  <a:lnTo>
                    <a:pt x="77088" y="425704"/>
                  </a:lnTo>
                  <a:lnTo>
                    <a:pt x="84996" y="415163"/>
                  </a:lnTo>
                  <a:lnTo>
                    <a:pt x="63118" y="415163"/>
                  </a:lnTo>
                  <a:lnTo>
                    <a:pt x="57503" y="393438"/>
                  </a:lnTo>
                  <a:close/>
                  <a:moveTo>
                    <a:pt x="175260" y="411734"/>
                  </a:moveTo>
                  <a:lnTo>
                    <a:pt x="85510" y="414478"/>
                  </a:lnTo>
                  <a:lnTo>
                    <a:pt x="77088" y="425704"/>
                  </a:lnTo>
                  <a:lnTo>
                    <a:pt x="147319" y="425704"/>
                  </a:lnTo>
                  <a:lnTo>
                    <a:pt x="175260" y="411734"/>
                  </a:lnTo>
                  <a:close/>
                  <a:moveTo>
                    <a:pt x="352552" y="0"/>
                  </a:moveTo>
                  <a:lnTo>
                    <a:pt x="57503" y="393438"/>
                  </a:lnTo>
                  <a:lnTo>
                    <a:pt x="63118" y="415163"/>
                  </a:lnTo>
                  <a:lnTo>
                    <a:pt x="85510" y="414478"/>
                  </a:lnTo>
                  <a:lnTo>
                    <a:pt x="380618" y="21082"/>
                  </a:lnTo>
                  <a:lnTo>
                    <a:pt x="352552" y="0"/>
                  </a:lnTo>
                  <a:close/>
                  <a:moveTo>
                    <a:pt x="85510" y="414478"/>
                  </a:moveTo>
                  <a:lnTo>
                    <a:pt x="63118" y="415163"/>
                  </a:lnTo>
                  <a:lnTo>
                    <a:pt x="84996" y="415163"/>
                  </a:lnTo>
                  <a:lnTo>
                    <a:pt x="85510" y="414478"/>
                  </a:lnTo>
                  <a:close/>
                </a:path>
              </a:pathLst>
            </a:custGeom>
            <a:solidFill>
              <a:srgbClr val="00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11" name="CustomShape 206">
              <a:extLst>
                <a:ext uri="{FF2B5EF4-FFF2-40B4-BE49-F238E27FC236}">
                  <a16:creationId xmlns:a16="http://schemas.microsoft.com/office/drawing/2014/main" id="{80C4FF24-39E4-4C8C-B4FD-E5631304DC34}"/>
                </a:ext>
              </a:extLst>
            </p:cNvPr>
            <p:cNvSpPr/>
            <p:nvPr/>
          </p:nvSpPr>
          <p:spPr>
            <a:xfrm>
              <a:off x="3722400" y="5792040"/>
              <a:ext cx="1935000" cy="274680"/>
            </a:xfrm>
            <a:prstGeom prst="rect">
              <a:avLst/>
            </a:prstGeom>
            <a:blipFill>
              <a:blip r:embed="rId17"/>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412" name="CustomShape 207">
              <a:extLst>
                <a:ext uri="{FF2B5EF4-FFF2-40B4-BE49-F238E27FC236}">
                  <a16:creationId xmlns:a16="http://schemas.microsoft.com/office/drawing/2014/main" id="{7FD388AE-1E93-42BC-8DF3-CA0FD5B66C92}"/>
                </a:ext>
              </a:extLst>
            </p:cNvPr>
            <p:cNvSpPr/>
            <p:nvPr/>
          </p:nvSpPr>
          <p:spPr>
            <a:xfrm>
              <a:off x="3743280" y="5835960"/>
              <a:ext cx="1861920" cy="218520"/>
            </a:xfrm>
            <a:custGeom>
              <a:avLst/>
              <a:gdLst/>
              <a:ahLst/>
              <a:cxnLst/>
              <a:rect l="l" t="t" r="r" b="b"/>
              <a:pathLst>
                <a:path w="2712720" h="414020">
                  <a:moveTo>
                    <a:pt x="1356360" y="0"/>
                  </a:moveTo>
                  <a:lnTo>
                    <a:pt x="1245124" y="685"/>
                  </a:lnTo>
                  <a:lnTo>
                    <a:pt x="1136363" y="2706"/>
                  </a:lnTo>
                  <a:lnTo>
                    <a:pt x="1030427" y="6010"/>
                  </a:lnTo>
                  <a:lnTo>
                    <a:pt x="927664" y="10543"/>
                  </a:lnTo>
                  <a:lnTo>
                    <a:pt x="828424" y="16252"/>
                  </a:lnTo>
                  <a:lnTo>
                    <a:pt x="733056" y="23084"/>
                  </a:lnTo>
                  <a:lnTo>
                    <a:pt x="641910" y="30985"/>
                  </a:lnTo>
                  <a:lnTo>
                    <a:pt x="555333" y="39904"/>
                  </a:lnTo>
                  <a:lnTo>
                    <a:pt x="473676" y="49786"/>
                  </a:lnTo>
                  <a:lnTo>
                    <a:pt x="397287" y="60578"/>
                  </a:lnTo>
                  <a:lnTo>
                    <a:pt x="326517" y="72228"/>
                  </a:lnTo>
                  <a:lnTo>
                    <a:pt x="261713" y="84682"/>
                  </a:lnTo>
                  <a:lnTo>
                    <a:pt x="203226" y="97887"/>
                  </a:lnTo>
                  <a:lnTo>
                    <a:pt x="151404" y="111789"/>
                  </a:lnTo>
                  <a:lnTo>
                    <a:pt x="106596" y="126337"/>
                  </a:lnTo>
                  <a:lnTo>
                    <a:pt x="69153" y="141475"/>
                  </a:lnTo>
                  <a:lnTo>
                    <a:pt x="17753" y="173315"/>
                  </a:lnTo>
                  <a:lnTo>
                    <a:pt x="0" y="206883"/>
                  </a:lnTo>
                  <a:lnTo>
                    <a:pt x="4496" y="223856"/>
                  </a:lnTo>
                  <a:lnTo>
                    <a:pt x="39422" y="256612"/>
                  </a:lnTo>
                  <a:lnTo>
                    <a:pt x="106596" y="287428"/>
                  </a:lnTo>
                  <a:lnTo>
                    <a:pt x="151404" y="301976"/>
                  </a:lnTo>
                  <a:lnTo>
                    <a:pt x="203226" y="315878"/>
                  </a:lnTo>
                  <a:lnTo>
                    <a:pt x="261713" y="329083"/>
                  </a:lnTo>
                  <a:lnTo>
                    <a:pt x="326517" y="341537"/>
                  </a:lnTo>
                  <a:lnTo>
                    <a:pt x="397287" y="353187"/>
                  </a:lnTo>
                  <a:lnTo>
                    <a:pt x="473676" y="363979"/>
                  </a:lnTo>
                  <a:lnTo>
                    <a:pt x="555333" y="373861"/>
                  </a:lnTo>
                  <a:lnTo>
                    <a:pt x="641910" y="382780"/>
                  </a:lnTo>
                  <a:lnTo>
                    <a:pt x="733056" y="390681"/>
                  </a:lnTo>
                  <a:lnTo>
                    <a:pt x="828424" y="397513"/>
                  </a:lnTo>
                  <a:lnTo>
                    <a:pt x="927664" y="403222"/>
                  </a:lnTo>
                  <a:lnTo>
                    <a:pt x="1030427" y="407755"/>
                  </a:lnTo>
                  <a:lnTo>
                    <a:pt x="1136363" y="411059"/>
                  </a:lnTo>
                  <a:lnTo>
                    <a:pt x="1245124" y="413080"/>
                  </a:lnTo>
                  <a:lnTo>
                    <a:pt x="1356360" y="413766"/>
                  </a:lnTo>
                  <a:lnTo>
                    <a:pt x="1467595" y="413080"/>
                  </a:lnTo>
                  <a:lnTo>
                    <a:pt x="1576356" y="411059"/>
                  </a:lnTo>
                  <a:lnTo>
                    <a:pt x="1682292" y="407755"/>
                  </a:lnTo>
                  <a:lnTo>
                    <a:pt x="1785055" y="403222"/>
                  </a:lnTo>
                  <a:lnTo>
                    <a:pt x="1884295" y="397513"/>
                  </a:lnTo>
                  <a:lnTo>
                    <a:pt x="1979663" y="390681"/>
                  </a:lnTo>
                  <a:lnTo>
                    <a:pt x="2070809" y="382780"/>
                  </a:lnTo>
                  <a:lnTo>
                    <a:pt x="2157386" y="373861"/>
                  </a:lnTo>
                  <a:lnTo>
                    <a:pt x="2239043" y="363979"/>
                  </a:lnTo>
                  <a:lnTo>
                    <a:pt x="2315432" y="353187"/>
                  </a:lnTo>
                  <a:lnTo>
                    <a:pt x="2386202" y="341537"/>
                  </a:lnTo>
                  <a:lnTo>
                    <a:pt x="2451006" y="329083"/>
                  </a:lnTo>
                  <a:lnTo>
                    <a:pt x="2509493" y="315878"/>
                  </a:lnTo>
                  <a:lnTo>
                    <a:pt x="2561315" y="301976"/>
                  </a:lnTo>
                  <a:lnTo>
                    <a:pt x="2606123" y="287428"/>
                  </a:lnTo>
                  <a:lnTo>
                    <a:pt x="2643566" y="272290"/>
                  </a:lnTo>
                  <a:lnTo>
                    <a:pt x="2694966" y="240450"/>
                  </a:lnTo>
                  <a:lnTo>
                    <a:pt x="2712720" y="206883"/>
                  </a:lnTo>
                  <a:lnTo>
                    <a:pt x="2708223" y="189909"/>
                  </a:lnTo>
                  <a:lnTo>
                    <a:pt x="2673297" y="157153"/>
                  </a:lnTo>
                  <a:lnTo>
                    <a:pt x="2606123" y="126337"/>
                  </a:lnTo>
                  <a:lnTo>
                    <a:pt x="2561315" y="111789"/>
                  </a:lnTo>
                  <a:lnTo>
                    <a:pt x="2509493" y="97887"/>
                  </a:lnTo>
                  <a:lnTo>
                    <a:pt x="2451006" y="84682"/>
                  </a:lnTo>
                  <a:lnTo>
                    <a:pt x="2386202" y="72228"/>
                  </a:lnTo>
                  <a:lnTo>
                    <a:pt x="2315432" y="60579"/>
                  </a:lnTo>
                  <a:lnTo>
                    <a:pt x="2239043" y="49786"/>
                  </a:lnTo>
                  <a:lnTo>
                    <a:pt x="2157386" y="39904"/>
                  </a:lnTo>
                  <a:lnTo>
                    <a:pt x="2070809" y="30985"/>
                  </a:lnTo>
                  <a:lnTo>
                    <a:pt x="1979663" y="23084"/>
                  </a:lnTo>
                  <a:lnTo>
                    <a:pt x="1884295" y="16252"/>
                  </a:lnTo>
                  <a:lnTo>
                    <a:pt x="1785055" y="10543"/>
                  </a:lnTo>
                  <a:lnTo>
                    <a:pt x="1682292" y="6010"/>
                  </a:lnTo>
                  <a:lnTo>
                    <a:pt x="1576356" y="2706"/>
                  </a:lnTo>
                  <a:lnTo>
                    <a:pt x="1467595" y="685"/>
                  </a:lnTo>
                  <a:lnTo>
                    <a:pt x="1356360" y="0"/>
                  </a:lnTo>
                  <a:close/>
                </a:path>
              </a:pathLst>
            </a:custGeom>
            <a:solidFill>
              <a:srgbClr val="FFFF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13" name="CustomShape 208">
              <a:extLst>
                <a:ext uri="{FF2B5EF4-FFF2-40B4-BE49-F238E27FC236}">
                  <a16:creationId xmlns:a16="http://schemas.microsoft.com/office/drawing/2014/main" id="{A389EDBD-76A7-4223-8EE3-46F8B102B891}"/>
                </a:ext>
              </a:extLst>
            </p:cNvPr>
            <p:cNvSpPr/>
            <p:nvPr/>
          </p:nvSpPr>
          <p:spPr>
            <a:xfrm>
              <a:off x="3743280" y="5835960"/>
              <a:ext cx="1861920" cy="218520"/>
            </a:xfrm>
            <a:custGeom>
              <a:avLst/>
              <a:gdLst/>
              <a:ahLst/>
              <a:cxnLst/>
              <a:rect l="l" t="t" r="r" b="b"/>
              <a:pathLst>
                <a:path w="2712720" h="414020">
                  <a:moveTo>
                    <a:pt x="0" y="206883"/>
                  </a:moveTo>
                  <a:lnTo>
                    <a:pt x="39422" y="157153"/>
                  </a:lnTo>
                  <a:lnTo>
                    <a:pt x="106596" y="126337"/>
                  </a:lnTo>
                  <a:lnTo>
                    <a:pt x="151404" y="111789"/>
                  </a:lnTo>
                  <a:lnTo>
                    <a:pt x="203226" y="97887"/>
                  </a:lnTo>
                  <a:lnTo>
                    <a:pt x="261713" y="84682"/>
                  </a:lnTo>
                  <a:lnTo>
                    <a:pt x="326517" y="72228"/>
                  </a:lnTo>
                  <a:lnTo>
                    <a:pt x="397287" y="60578"/>
                  </a:lnTo>
                  <a:lnTo>
                    <a:pt x="473676" y="49786"/>
                  </a:lnTo>
                  <a:lnTo>
                    <a:pt x="555333" y="39904"/>
                  </a:lnTo>
                  <a:lnTo>
                    <a:pt x="641910" y="30985"/>
                  </a:lnTo>
                  <a:lnTo>
                    <a:pt x="733056" y="23084"/>
                  </a:lnTo>
                  <a:lnTo>
                    <a:pt x="828424" y="16252"/>
                  </a:lnTo>
                  <a:lnTo>
                    <a:pt x="927664" y="10543"/>
                  </a:lnTo>
                  <a:lnTo>
                    <a:pt x="1030427" y="6010"/>
                  </a:lnTo>
                  <a:lnTo>
                    <a:pt x="1136363" y="2706"/>
                  </a:lnTo>
                  <a:lnTo>
                    <a:pt x="1245124" y="685"/>
                  </a:lnTo>
                  <a:lnTo>
                    <a:pt x="1356360" y="0"/>
                  </a:lnTo>
                  <a:lnTo>
                    <a:pt x="1467595" y="685"/>
                  </a:lnTo>
                  <a:lnTo>
                    <a:pt x="1576356" y="2706"/>
                  </a:lnTo>
                  <a:lnTo>
                    <a:pt x="1682292" y="6010"/>
                  </a:lnTo>
                  <a:lnTo>
                    <a:pt x="1785055" y="10543"/>
                  </a:lnTo>
                  <a:lnTo>
                    <a:pt x="1884295" y="16252"/>
                  </a:lnTo>
                  <a:lnTo>
                    <a:pt x="1979663" y="23084"/>
                  </a:lnTo>
                  <a:lnTo>
                    <a:pt x="2070809" y="30985"/>
                  </a:lnTo>
                  <a:lnTo>
                    <a:pt x="2157386" y="39904"/>
                  </a:lnTo>
                  <a:lnTo>
                    <a:pt x="2239043" y="49786"/>
                  </a:lnTo>
                  <a:lnTo>
                    <a:pt x="2315432" y="60579"/>
                  </a:lnTo>
                  <a:lnTo>
                    <a:pt x="2386202" y="72228"/>
                  </a:lnTo>
                  <a:lnTo>
                    <a:pt x="2451006" y="84682"/>
                  </a:lnTo>
                  <a:lnTo>
                    <a:pt x="2509493" y="97887"/>
                  </a:lnTo>
                  <a:lnTo>
                    <a:pt x="2561315" y="111789"/>
                  </a:lnTo>
                  <a:lnTo>
                    <a:pt x="2606123" y="126337"/>
                  </a:lnTo>
                  <a:lnTo>
                    <a:pt x="2643566" y="141475"/>
                  </a:lnTo>
                  <a:lnTo>
                    <a:pt x="2694966" y="173315"/>
                  </a:lnTo>
                  <a:lnTo>
                    <a:pt x="2712720" y="206883"/>
                  </a:lnTo>
                  <a:lnTo>
                    <a:pt x="2708223" y="223856"/>
                  </a:lnTo>
                  <a:lnTo>
                    <a:pt x="2673297" y="256612"/>
                  </a:lnTo>
                  <a:lnTo>
                    <a:pt x="2606123" y="287428"/>
                  </a:lnTo>
                  <a:lnTo>
                    <a:pt x="2561315" y="301976"/>
                  </a:lnTo>
                  <a:lnTo>
                    <a:pt x="2509493" y="315878"/>
                  </a:lnTo>
                  <a:lnTo>
                    <a:pt x="2451006" y="329083"/>
                  </a:lnTo>
                  <a:lnTo>
                    <a:pt x="2386202" y="341537"/>
                  </a:lnTo>
                  <a:lnTo>
                    <a:pt x="2315432" y="353187"/>
                  </a:lnTo>
                  <a:lnTo>
                    <a:pt x="2239043" y="363979"/>
                  </a:lnTo>
                  <a:lnTo>
                    <a:pt x="2157386" y="373861"/>
                  </a:lnTo>
                  <a:lnTo>
                    <a:pt x="2070809" y="382780"/>
                  </a:lnTo>
                  <a:lnTo>
                    <a:pt x="1979663" y="390681"/>
                  </a:lnTo>
                  <a:lnTo>
                    <a:pt x="1884295" y="397513"/>
                  </a:lnTo>
                  <a:lnTo>
                    <a:pt x="1785055" y="403222"/>
                  </a:lnTo>
                  <a:lnTo>
                    <a:pt x="1682292" y="407755"/>
                  </a:lnTo>
                  <a:lnTo>
                    <a:pt x="1576356" y="411059"/>
                  </a:lnTo>
                  <a:lnTo>
                    <a:pt x="1467595" y="413080"/>
                  </a:lnTo>
                  <a:lnTo>
                    <a:pt x="1356360" y="413766"/>
                  </a:lnTo>
                  <a:lnTo>
                    <a:pt x="1245124" y="413080"/>
                  </a:lnTo>
                  <a:lnTo>
                    <a:pt x="1136363" y="411059"/>
                  </a:lnTo>
                  <a:lnTo>
                    <a:pt x="1030427" y="407755"/>
                  </a:lnTo>
                  <a:lnTo>
                    <a:pt x="927664" y="403222"/>
                  </a:lnTo>
                  <a:lnTo>
                    <a:pt x="828424" y="397513"/>
                  </a:lnTo>
                  <a:lnTo>
                    <a:pt x="733056" y="390681"/>
                  </a:lnTo>
                  <a:lnTo>
                    <a:pt x="641910" y="382780"/>
                  </a:lnTo>
                  <a:lnTo>
                    <a:pt x="555333" y="373861"/>
                  </a:lnTo>
                  <a:lnTo>
                    <a:pt x="473676" y="363979"/>
                  </a:lnTo>
                  <a:lnTo>
                    <a:pt x="397287" y="353187"/>
                  </a:lnTo>
                  <a:lnTo>
                    <a:pt x="326517" y="341537"/>
                  </a:lnTo>
                  <a:lnTo>
                    <a:pt x="261713" y="329083"/>
                  </a:lnTo>
                  <a:lnTo>
                    <a:pt x="203226" y="315878"/>
                  </a:lnTo>
                  <a:lnTo>
                    <a:pt x="151404" y="301976"/>
                  </a:lnTo>
                  <a:lnTo>
                    <a:pt x="106596" y="287428"/>
                  </a:lnTo>
                  <a:lnTo>
                    <a:pt x="69153" y="272290"/>
                  </a:lnTo>
                  <a:lnTo>
                    <a:pt x="17753" y="240450"/>
                  </a:lnTo>
                  <a:lnTo>
                    <a:pt x="0" y="206883"/>
                  </a:lnTo>
                  <a:close/>
                </a:path>
              </a:pathLst>
            </a:custGeom>
            <a:noFill/>
            <a:ln w="10080">
              <a:solidFill>
                <a:srgbClr val="C00000"/>
              </a:solidFill>
              <a:round/>
            </a:ln>
          </p:spPr>
          <p:style>
            <a:lnRef idx="0">
              <a:scrgbClr r="0" g="0" b="0"/>
            </a:lnRef>
            <a:fillRef idx="0">
              <a:scrgbClr r="0" g="0" b="0"/>
            </a:fillRef>
            <a:effectRef idx="0">
              <a:scrgbClr r="0" g="0" b="0"/>
            </a:effectRef>
            <a:fontRef idx="minor"/>
          </p:style>
          <p:txBody>
            <a:bodyPr/>
            <a:lstStyle/>
            <a:p>
              <a:endParaRPr lang="en-US"/>
            </a:p>
          </p:txBody>
        </p:sp>
        <p:sp>
          <p:nvSpPr>
            <p:cNvPr id="414" name="CustomShape 209">
              <a:extLst>
                <a:ext uri="{FF2B5EF4-FFF2-40B4-BE49-F238E27FC236}">
                  <a16:creationId xmlns:a16="http://schemas.microsoft.com/office/drawing/2014/main" id="{5EFA0397-38B4-47A6-8194-3B7FA78810D2}"/>
                </a:ext>
              </a:extLst>
            </p:cNvPr>
            <p:cNvSpPr/>
            <p:nvPr/>
          </p:nvSpPr>
          <p:spPr>
            <a:xfrm>
              <a:off x="3847680" y="5846400"/>
              <a:ext cx="2181960" cy="196560"/>
            </a:xfrm>
            <a:prstGeom prst="rect">
              <a:avLst/>
            </a:prstGeom>
            <a:blipFill>
              <a:blip r:embed="rId18"/>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415" name="CustomShape 210">
              <a:extLst>
                <a:ext uri="{FF2B5EF4-FFF2-40B4-BE49-F238E27FC236}">
                  <a16:creationId xmlns:a16="http://schemas.microsoft.com/office/drawing/2014/main" id="{CA0F8124-52B8-4295-B7AA-DC0FBAA510F0}"/>
                </a:ext>
              </a:extLst>
            </p:cNvPr>
            <p:cNvSpPr/>
            <p:nvPr/>
          </p:nvSpPr>
          <p:spPr>
            <a:xfrm>
              <a:off x="6545160" y="590508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16" name="CustomShape 211">
              <a:extLst>
                <a:ext uri="{FF2B5EF4-FFF2-40B4-BE49-F238E27FC236}">
                  <a16:creationId xmlns:a16="http://schemas.microsoft.com/office/drawing/2014/main" id="{6B191F71-A88C-4154-BA8E-8E2CE2A1AA11}"/>
                </a:ext>
              </a:extLst>
            </p:cNvPr>
            <p:cNvSpPr/>
            <p:nvPr/>
          </p:nvSpPr>
          <p:spPr>
            <a:xfrm>
              <a:off x="6545160" y="590508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17" name="CustomShape 212">
              <a:extLst>
                <a:ext uri="{FF2B5EF4-FFF2-40B4-BE49-F238E27FC236}">
                  <a16:creationId xmlns:a16="http://schemas.microsoft.com/office/drawing/2014/main" id="{EABFBADE-4FD7-43FE-AC7A-0B02805E0E66}"/>
                </a:ext>
              </a:extLst>
            </p:cNvPr>
            <p:cNvSpPr/>
            <p:nvPr/>
          </p:nvSpPr>
          <p:spPr>
            <a:xfrm>
              <a:off x="6227640" y="593892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18" name="CustomShape 213">
              <a:extLst>
                <a:ext uri="{FF2B5EF4-FFF2-40B4-BE49-F238E27FC236}">
                  <a16:creationId xmlns:a16="http://schemas.microsoft.com/office/drawing/2014/main" id="{C18575C5-57D2-45AE-B691-08D271A200FD}"/>
                </a:ext>
              </a:extLst>
            </p:cNvPr>
            <p:cNvSpPr/>
            <p:nvPr/>
          </p:nvSpPr>
          <p:spPr>
            <a:xfrm>
              <a:off x="6227640" y="593892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19" name="CustomShape 214">
              <a:extLst>
                <a:ext uri="{FF2B5EF4-FFF2-40B4-BE49-F238E27FC236}">
                  <a16:creationId xmlns:a16="http://schemas.microsoft.com/office/drawing/2014/main" id="{C72F0C4C-6347-4CA8-9835-2326C2AC3D75}"/>
                </a:ext>
              </a:extLst>
            </p:cNvPr>
            <p:cNvSpPr/>
            <p:nvPr/>
          </p:nvSpPr>
          <p:spPr>
            <a:xfrm>
              <a:off x="6159960" y="5928480"/>
              <a:ext cx="185400" cy="61920"/>
            </a:xfrm>
            <a:custGeom>
              <a:avLst/>
              <a:gdLst/>
              <a:ahLst/>
              <a:cxnLst/>
              <a:rect l="l" t="t" r="r" b="b"/>
              <a:pathLst>
                <a:path w="270509" h="118110">
                  <a:moveTo>
                    <a:pt x="100710" y="0"/>
                  </a:moveTo>
                  <a:lnTo>
                    <a:pt x="0" y="58800"/>
                  </a:lnTo>
                  <a:lnTo>
                    <a:pt x="100710" y="117601"/>
                  </a:lnTo>
                  <a:lnTo>
                    <a:pt x="108457" y="115569"/>
                  </a:lnTo>
                  <a:lnTo>
                    <a:pt x="112013" y="109600"/>
                  </a:lnTo>
                  <a:lnTo>
                    <a:pt x="115442" y="103631"/>
                  </a:lnTo>
                  <a:lnTo>
                    <a:pt x="113410" y="95884"/>
                  </a:lnTo>
                  <a:lnTo>
                    <a:pt x="107441" y="92328"/>
                  </a:lnTo>
                  <a:lnTo>
                    <a:pt x="71519" y="71374"/>
                  </a:lnTo>
                  <a:lnTo>
                    <a:pt x="24891" y="71374"/>
                  </a:lnTo>
                  <a:lnTo>
                    <a:pt x="24891" y="46227"/>
                  </a:lnTo>
                  <a:lnTo>
                    <a:pt x="71519" y="46227"/>
                  </a:lnTo>
                  <a:lnTo>
                    <a:pt x="107441" y="25272"/>
                  </a:lnTo>
                  <a:lnTo>
                    <a:pt x="113410" y="21716"/>
                  </a:lnTo>
                  <a:lnTo>
                    <a:pt x="115442" y="13969"/>
                  </a:lnTo>
                  <a:lnTo>
                    <a:pt x="112013" y="8000"/>
                  </a:lnTo>
                  <a:lnTo>
                    <a:pt x="108457" y="2031"/>
                  </a:lnTo>
                  <a:lnTo>
                    <a:pt x="100710" y="0"/>
                  </a:lnTo>
                  <a:close/>
                  <a:moveTo>
                    <a:pt x="71519" y="46227"/>
                  </a:moveTo>
                  <a:lnTo>
                    <a:pt x="24891" y="46227"/>
                  </a:lnTo>
                  <a:lnTo>
                    <a:pt x="24891" y="71374"/>
                  </a:lnTo>
                  <a:lnTo>
                    <a:pt x="71519" y="71374"/>
                  </a:lnTo>
                  <a:lnTo>
                    <a:pt x="68688" y="69722"/>
                  </a:lnTo>
                  <a:lnTo>
                    <a:pt x="31241" y="69722"/>
                  </a:lnTo>
                  <a:lnTo>
                    <a:pt x="31241" y="47878"/>
                  </a:lnTo>
                  <a:lnTo>
                    <a:pt x="68688" y="47878"/>
                  </a:lnTo>
                  <a:lnTo>
                    <a:pt x="71519" y="46227"/>
                  </a:lnTo>
                  <a:close/>
                  <a:moveTo>
                    <a:pt x="270001" y="46227"/>
                  </a:moveTo>
                  <a:lnTo>
                    <a:pt x="71519" y="46227"/>
                  </a:lnTo>
                  <a:lnTo>
                    <a:pt x="49965" y="58800"/>
                  </a:lnTo>
                  <a:lnTo>
                    <a:pt x="71519" y="71374"/>
                  </a:lnTo>
                  <a:lnTo>
                    <a:pt x="270001" y="71374"/>
                  </a:lnTo>
                  <a:lnTo>
                    <a:pt x="270001" y="46227"/>
                  </a:lnTo>
                  <a:close/>
                  <a:moveTo>
                    <a:pt x="31241" y="47878"/>
                  </a:moveTo>
                  <a:lnTo>
                    <a:pt x="31241" y="69722"/>
                  </a:lnTo>
                  <a:lnTo>
                    <a:pt x="49965" y="58800"/>
                  </a:lnTo>
                  <a:lnTo>
                    <a:pt x="31241" y="47878"/>
                  </a:lnTo>
                  <a:close/>
                  <a:moveTo>
                    <a:pt x="49965" y="58800"/>
                  </a:moveTo>
                  <a:lnTo>
                    <a:pt x="31241" y="69722"/>
                  </a:lnTo>
                  <a:lnTo>
                    <a:pt x="68688" y="69722"/>
                  </a:lnTo>
                  <a:lnTo>
                    <a:pt x="49965" y="58800"/>
                  </a:lnTo>
                  <a:close/>
                  <a:moveTo>
                    <a:pt x="68688" y="47878"/>
                  </a:moveTo>
                  <a:lnTo>
                    <a:pt x="31241" y="47878"/>
                  </a:lnTo>
                  <a:lnTo>
                    <a:pt x="49965" y="58800"/>
                  </a:lnTo>
                  <a:lnTo>
                    <a:pt x="68688"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20" name="CustomShape 215">
              <a:extLst>
                <a:ext uri="{FF2B5EF4-FFF2-40B4-BE49-F238E27FC236}">
                  <a16:creationId xmlns:a16="http://schemas.microsoft.com/office/drawing/2014/main" id="{3B95ACA7-CC88-4712-B432-DF3AEE124F05}"/>
                </a:ext>
              </a:extLst>
            </p:cNvPr>
            <p:cNvSpPr/>
            <p:nvPr/>
          </p:nvSpPr>
          <p:spPr>
            <a:xfrm>
              <a:off x="6473520" y="5895720"/>
              <a:ext cx="185400" cy="61920"/>
            </a:xfrm>
            <a:custGeom>
              <a:avLst/>
              <a:gdLst/>
              <a:ahLst/>
              <a:cxnLst/>
              <a:rect l="l" t="t" r="r" b="b"/>
              <a:pathLst>
                <a:path w="270509" h="118110">
                  <a:moveTo>
                    <a:pt x="100710" y="0"/>
                  </a:moveTo>
                  <a:lnTo>
                    <a:pt x="0" y="58800"/>
                  </a:lnTo>
                  <a:lnTo>
                    <a:pt x="100710" y="117602"/>
                  </a:lnTo>
                  <a:lnTo>
                    <a:pt x="108457" y="115569"/>
                  </a:lnTo>
                  <a:lnTo>
                    <a:pt x="112013" y="109600"/>
                  </a:lnTo>
                  <a:lnTo>
                    <a:pt x="115442" y="103631"/>
                  </a:lnTo>
                  <a:lnTo>
                    <a:pt x="113410" y="95885"/>
                  </a:lnTo>
                  <a:lnTo>
                    <a:pt x="107441" y="92329"/>
                  </a:lnTo>
                  <a:lnTo>
                    <a:pt x="71519" y="71374"/>
                  </a:lnTo>
                  <a:lnTo>
                    <a:pt x="24891" y="71374"/>
                  </a:lnTo>
                  <a:lnTo>
                    <a:pt x="24891" y="46227"/>
                  </a:lnTo>
                  <a:lnTo>
                    <a:pt x="71519" y="46227"/>
                  </a:lnTo>
                  <a:lnTo>
                    <a:pt x="107441" y="25273"/>
                  </a:lnTo>
                  <a:lnTo>
                    <a:pt x="113410" y="21716"/>
                  </a:lnTo>
                  <a:lnTo>
                    <a:pt x="115442" y="13970"/>
                  </a:lnTo>
                  <a:lnTo>
                    <a:pt x="112013" y="8000"/>
                  </a:lnTo>
                  <a:lnTo>
                    <a:pt x="108457" y="2032"/>
                  </a:lnTo>
                  <a:lnTo>
                    <a:pt x="100710" y="0"/>
                  </a:lnTo>
                  <a:close/>
                  <a:moveTo>
                    <a:pt x="71519" y="46227"/>
                  </a:moveTo>
                  <a:lnTo>
                    <a:pt x="24891" y="46227"/>
                  </a:lnTo>
                  <a:lnTo>
                    <a:pt x="24891" y="71374"/>
                  </a:lnTo>
                  <a:lnTo>
                    <a:pt x="71519" y="71374"/>
                  </a:lnTo>
                  <a:lnTo>
                    <a:pt x="68688" y="69723"/>
                  </a:lnTo>
                  <a:lnTo>
                    <a:pt x="31241" y="69723"/>
                  </a:lnTo>
                  <a:lnTo>
                    <a:pt x="31241" y="47878"/>
                  </a:lnTo>
                  <a:lnTo>
                    <a:pt x="68688" y="47878"/>
                  </a:lnTo>
                  <a:lnTo>
                    <a:pt x="71519" y="46227"/>
                  </a:lnTo>
                  <a:close/>
                  <a:moveTo>
                    <a:pt x="270001" y="46227"/>
                  </a:moveTo>
                  <a:lnTo>
                    <a:pt x="71519" y="46227"/>
                  </a:lnTo>
                  <a:lnTo>
                    <a:pt x="49965" y="58800"/>
                  </a:lnTo>
                  <a:lnTo>
                    <a:pt x="71519" y="71374"/>
                  </a:lnTo>
                  <a:lnTo>
                    <a:pt x="270001" y="71374"/>
                  </a:lnTo>
                  <a:lnTo>
                    <a:pt x="270001" y="46227"/>
                  </a:lnTo>
                  <a:close/>
                  <a:moveTo>
                    <a:pt x="31241" y="47878"/>
                  </a:moveTo>
                  <a:lnTo>
                    <a:pt x="31241" y="69723"/>
                  </a:lnTo>
                  <a:lnTo>
                    <a:pt x="49965" y="58800"/>
                  </a:lnTo>
                  <a:lnTo>
                    <a:pt x="31241" y="47878"/>
                  </a:lnTo>
                  <a:close/>
                  <a:moveTo>
                    <a:pt x="49965" y="58800"/>
                  </a:moveTo>
                  <a:lnTo>
                    <a:pt x="31241" y="69723"/>
                  </a:lnTo>
                  <a:lnTo>
                    <a:pt x="68688" y="69723"/>
                  </a:lnTo>
                  <a:lnTo>
                    <a:pt x="49965" y="58800"/>
                  </a:lnTo>
                  <a:close/>
                  <a:moveTo>
                    <a:pt x="68688" y="47878"/>
                  </a:moveTo>
                  <a:lnTo>
                    <a:pt x="31241" y="47878"/>
                  </a:lnTo>
                  <a:lnTo>
                    <a:pt x="49965" y="58800"/>
                  </a:lnTo>
                  <a:lnTo>
                    <a:pt x="68688"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21" name="CustomShape 216">
              <a:extLst>
                <a:ext uri="{FF2B5EF4-FFF2-40B4-BE49-F238E27FC236}">
                  <a16:creationId xmlns:a16="http://schemas.microsoft.com/office/drawing/2014/main" id="{370B495E-DE50-46BA-9FF8-758AAEB18276}"/>
                </a:ext>
              </a:extLst>
            </p:cNvPr>
            <p:cNvSpPr/>
            <p:nvPr/>
          </p:nvSpPr>
          <p:spPr>
            <a:xfrm>
              <a:off x="901800" y="5483880"/>
              <a:ext cx="54720" cy="41760"/>
            </a:xfrm>
            <a:custGeom>
              <a:avLst/>
              <a:gdLst/>
              <a:ahLst/>
              <a:cxnLst/>
              <a:rect l="l" t="t" r="r" b="b"/>
              <a:pathLst>
                <a:path w="80010" h="80010">
                  <a:moveTo>
                    <a:pt x="33205" y="0"/>
                  </a:moveTo>
                  <a:lnTo>
                    <a:pt x="20042" y="4897"/>
                  </a:lnTo>
                  <a:lnTo>
                    <a:pt x="9513" y="13740"/>
                  </a:lnTo>
                  <a:lnTo>
                    <a:pt x="2530" y="25637"/>
                  </a:lnTo>
                  <a:lnTo>
                    <a:pt x="0" y="39694"/>
                  </a:lnTo>
                  <a:lnTo>
                    <a:pt x="1474" y="50435"/>
                  </a:lnTo>
                  <a:lnTo>
                    <a:pt x="7201" y="62274"/>
                  </a:lnTo>
                  <a:lnTo>
                    <a:pt x="16771" y="71624"/>
                  </a:lnTo>
                  <a:lnTo>
                    <a:pt x="29677" y="77724"/>
                  </a:lnTo>
                  <a:lnTo>
                    <a:pt x="45411" y="79817"/>
                  </a:lnTo>
                  <a:lnTo>
                    <a:pt x="56940" y="76556"/>
                  </a:lnTo>
                  <a:lnTo>
                    <a:pt x="66726" y="69603"/>
                  </a:lnTo>
                  <a:lnTo>
                    <a:pt x="74149" y="58995"/>
                  </a:lnTo>
                  <a:lnTo>
                    <a:pt x="78586" y="44772"/>
                  </a:lnTo>
                  <a:lnTo>
                    <a:pt x="79414" y="26971"/>
                  </a:lnTo>
                  <a:lnTo>
                    <a:pt x="73213" y="15901"/>
                  </a:lnTo>
                  <a:lnTo>
                    <a:pt x="63238" y="7252"/>
                  </a:lnTo>
                  <a:lnTo>
                    <a:pt x="49799" y="1721"/>
                  </a:lnTo>
                  <a:lnTo>
                    <a:pt x="33205"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22" name="CustomShape 217">
              <a:extLst>
                <a:ext uri="{FF2B5EF4-FFF2-40B4-BE49-F238E27FC236}">
                  <a16:creationId xmlns:a16="http://schemas.microsoft.com/office/drawing/2014/main" id="{D7218CE0-BF54-49FC-B6EE-4CCD51C81266}"/>
                </a:ext>
              </a:extLst>
            </p:cNvPr>
            <p:cNvSpPr/>
            <p:nvPr/>
          </p:nvSpPr>
          <p:spPr>
            <a:xfrm>
              <a:off x="901800" y="5483880"/>
              <a:ext cx="54720" cy="41760"/>
            </a:xfrm>
            <a:custGeom>
              <a:avLst/>
              <a:gdLst/>
              <a:ahLst/>
              <a:cxnLst/>
              <a:rect l="l" t="t" r="r" b="b"/>
              <a:pathLst>
                <a:path w="80010" h="80010">
                  <a:moveTo>
                    <a:pt x="0" y="39694"/>
                  </a:moveTo>
                  <a:lnTo>
                    <a:pt x="2530" y="25637"/>
                  </a:lnTo>
                  <a:lnTo>
                    <a:pt x="9513" y="13740"/>
                  </a:lnTo>
                  <a:lnTo>
                    <a:pt x="20042" y="4897"/>
                  </a:lnTo>
                  <a:lnTo>
                    <a:pt x="33205" y="0"/>
                  </a:lnTo>
                  <a:lnTo>
                    <a:pt x="49799" y="1721"/>
                  </a:lnTo>
                  <a:lnTo>
                    <a:pt x="63238" y="7252"/>
                  </a:lnTo>
                  <a:lnTo>
                    <a:pt x="73213" y="15901"/>
                  </a:lnTo>
                  <a:lnTo>
                    <a:pt x="79414" y="26971"/>
                  </a:lnTo>
                  <a:lnTo>
                    <a:pt x="78586" y="44772"/>
                  </a:lnTo>
                  <a:lnTo>
                    <a:pt x="74149" y="58995"/>
                  </a:lnTo>
                  <a:lnTo>
                    <a:pt x="66726" y="69603"/>
                  </a:lnTo>
                  <a:lnTo>
                    <a:pt x="56940" y="76556"/>
                  </a:lnTo>
                  <a:lnTo>
                    <a:pt x="45411" y="79817"/>
                  </a:lnTo>
                  <a:lnTo>
                    <a:pt x="29677" y="77724"/>
                  </a:lnTo>
                  <a:lnTo>
                    <a:pt x="16771" y="71624"/>
                  </a:lnTo>
                  <a:lnTo>
                    <a:pt x="7201" y="62274"/>
                  </a:lnTo>
                  <a:lnTo>
                    <a:pt x="1474" y="50435"/>
                  </a:lnTo>
                  <a:lnTo>
                    <a:pt x="0" y="39694"/>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23" name="CustomShape 218">
              <a:extLst>
                <a:ext uri="{FF2B5EF4-FFF2-40B4-BE49-F238E27FC236}">
                  <a16:creationId xmlns:a16="http://schemas.microsoft.com/office/drawing/2014/main" id="{49520AEA-A49E-4C88-8BD3-3F3381A641D0}"/>
                </a:ext>
              </a:extLst>
            </p:cNvPr>
            <p:cNvSpPr/>
            <p:nvPr/>
          </p:nvSpPr>
          <p:spPr>
            <a:xfrm>
              <a:off x="901800" y="5373360"/>
              <a:ext cx="55800" cy="41760"/>
            </a:xfrm>
            <a:custGeom>
              <a:avLst/>
              <a:gdLst/>
              <a:ahLst/>
              <a:cxnLst/>
              <a:rect l="l" t="t" r="r" b="b"/>
              <a:pathLst>
                <a:path w="81914" h="80010">
                  <a:moveTo>
                    <a:pt x="32935" y="0"/>
                  </a:moveTo>
                  <a:lnTo>
                    <a:pt x="2501" y="25921"/>
                  </a:lnTo>
                  <a:lnTo>
                    <a:pt x="0" y="40731"/>
                  </a:lnTo>
                  <a:lnTo>
                    <a:pt x="2321" y="53395"/>
                  </a:lnTo>
                  <a:lnTo>
                    <a:pt x="8642" y="64343"/>
                  </a:lnTo>
                  <a:lnTo>
                    <a:pt x="18692" y="72884"/>
                  </a:lnTo>
                  <a:lnTo>
                    <a:pt x="32198" y="78324"/>
                  </a:lnTo>
                  <a:lnTo>
                    <a:pt x="48888" y="79970"/>
                  </a:lnTo>
                  <a:lnTo>
                    <a:pt x="61844" y="74888"/>
                  </a:lnTo>
                  <a:lnTo>
                    <a:pt x="72190" y="65888"/>
                  </a:lnTo>
                  <a:lnTo>
                    <a:pt x="79045" y="53831"/>
                  </a:lnTo>
                  <a:lnTo>
                    <a:pt x="81525" y="39579"/>
                  </a:lnTo>
                  <a:lnTo>
                    <a:pt x="79276" y="26836"/>
                  </a:lnTo>
                  <a:lnTo>
                    <a:pt x="73002" y="15807"/>
                  </a:lnTo>
                  <a:lnTo>
                    <a:pt x="62994" y="7192"/>
                  </a:lnTo>
                  <a:lnTo>
                    <a:pt x="49542" y="1690"/>
                  </a:lnTo>
                  <a:lnTo>
                    <a:pt x="32935"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24" name="CustomShape 219">
              <a:extLst>
                <a:ext uri="{FF2B5EF4-FFF2-40B4-BE49-F238E27FC236}">
                  <a16:creationId xmlns:a16="http://schemas.microsoft.com/office/drawing/2014/main" id="{280F7734-C2A0-40FE-A984-FCA2ABDC854D}"/>
                </a:ext>
              </a:extLst>
            </p:cNvPr>
            <p:cNvSpPr/>
            <p:nvPr/>
          </p:nvSpPr>
          <p:spPr>
            <a:xfrm>
              <a:off x="901800" y="5373360"/>
              <a:ext cx="55800" cy="41760"/>
            </a:xfrm>
            <a:custGeom>
              <a:avLst/>
              <a:gdLst/>
              <a:ahLst/>
              <a:cxnLst/>
              <a:rect l="l" t="t" r="r" b="b"/>
              <a:pathLst>
                <a:path w="81914" h="80010">
                  <a:moveTo>
                    <a:pt x="0" y="40015"/>
                  </a:moveTo>
                  <a:lnTo>
                    <a:pt x="2507" y="25921"/>
                  </a:lnTo>
                  <a:lnTo>
                    <a:pt x="9431" y="13950"/>
                  </a:lnTo>
                  <a:lnTo>
                    <a:pt x="19874" y="5009"/>
                  </a:lnTo>
                  <a:lnTo>
                    <a:pt x="32941" y="0"/>
                  </a:lnTo>
                  <a:lnTo>
                    <a:pt x="49548" y="1690"/>
                  </a:lnTo>
                  <a:lnTo>
                    <a:pt x="63000" y="7192"/>
                  </a:lnTo>
                  <a:lnTo>
                    <a:pt x="73008" y="15807"/>
                  </a:lnTo>
                  <a:lnTo>
                    <a:pt x="79282" y="26836"/>
                  </a:lnTo>
                  <a:lnTo>
                    <a:pt x="81531" y="39579"/>
                  </a:lnTo>
                  <a:lnTo>
                    <a:pt x="79051" y="53831"/>
                  </a:lnTo>
                  <a:lnTo>
                    <a:pt x="72197" y="65888"/>
                  </a:lnTo>
                  <a:lnTo>
                    <a:pt x="61850" y="74888"/>
                  </a:lnTo>
                  <a:lnTo>
                    <a:pt x="48894" y="79970"/>
                  </a:lnTo>
                  <a:lnTo>
                    <a:pt x="32204" y="78324"/>
                  </a:lnTo>
                  <a:lnTo>
                    <a:pt x="2327" y="53395"/>
                  </a:lnTo>
                  <a:lnTo>
                    <a:pt x="0" y="40015"/>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25" name="CustomShape 220">
              <a:extLst>
                <a:ext uri="{FF2B5EF4-FFF2-40B4-BE49-F238E27FC236}">
                  <a16:creationId xmlns:a16="http://schemas.microsoft.com/office/drawing/2014/main" id="{E1BC49DA-A4A8-40CC-8108-82321A08EBAA}"/>
                </a:ext>
              </a:extLst>
            </p:cNvPr>
            <p:cNvSpPr/>
            <p:nvPr/>
          </p:nvSpPr>
          <p:spPr>
            <a:xfrm>
              <a:off x="838440" y="5474160"/>
              <a:ext cx="185400" cy="61920"/>
            </a:xfrm>
            <a:custGeom>
              <a:avLst/>
              <a:gdLst/>
              <a:ahLst/>
              <a:cxnLst/>
              <a:rect l="l" t="t" r="r" b="b"/>
              <a:pathLst>
                <a:path w="270509" h="118110">
                  <a:moveTo>
                    <a:pt x="220074" y="58800"/>
                  </a:moveTo>
                  <a:lnTo>
                    <a:pt x="156603" y="95885"/>
                  </a:lnTo>
                  <a:lnTo>
                    <a:pt x="154571" y="103632"/>
                  </a:lnTo>
                  <a:lnTo>
                    <a:pt x="161569" y="115570"/>
                  </a:lnTo>
                  <a:lnTo>
                    <a:pt x="169278" y="117601"/>
                  </a:lnTo>
                  <a:lnTo>
                    <a:pt x="175272" y="114173"/>
                  </a:lnTo>
                  <a:lnTo>
                    <a:pt x="248561" y="71374"/>
                  </a:lnTo>
                  <a:lnTo>
                    <a:pt x="245135" y="71374"/>
                  </a:lnTo>
                  <a:lnTo>
                    <a:pt x="245135" y="69723"/>
                  </a:lnTo>
                  <a:lnTo>
                    <a:pt x="238798" y="69723"/>
                  </a:lnTo>
                  <a:lnTo>
                    <a:pt x="220074" y="58800"/>
                  </a:lnTo>
                  <a:close/>
                  <a:moveTo>
                    <a:pt x="198520" y="46227"/>
                  </a:moveTo>
                  <a:lnTo>
                    <a:pt x="0" y="46227"/>
                  </a:lnTo>
                  <a:lnTo>
                    <a:pt x="0" y="71374"/>
                  </a:lnTo>
                  <a:lnTo>
                    <a:pt x="198520" y="71374"/>
                  </a:lnTo>
                  <a:lnTo>
                    <a:pt x="220074" y="58800"/>
                  </a:lnTo>
                  <a:lnTo>
                    <a:pt x="198520" y="46227"/>
                  </a:lnTo>
                  <a:close/>
                  <a:moveTo>
                    <a:pt x="248561" y="46227"/>
                  </a:moveTo>
                  <a:lnTo>
                    <a:pt x="245135" y="46227"/>
                  </a:lnTo>
                  <a:lnTo>
                    <a:pt x="245135" y="71374"/>
                  </a:lnTo>
                  <a:lnTo>
                    <a:pt x="248561" y="71374"/>
                  </a:lnTo>
                  <a:lnTo>
                    <a:pt x="270090" y="58800"/>
                  </a:lnTo>
                  <a:lnTo>
                    <a:pt x="248561" y="46227"/>
                  </a:lnTo>
                  <a:close/>
                  <a:moveTo>
                    <a:pt x="238798" y="47878"/>
                  </a:moveTo>
                  <a:lnTo>
                    <a:pt x="220074" y="58800"/>
                  </a:lnTo>
                  <a:lnTo>
                    <a:pt x="238798" y="69723"/>
                  </a:lnTo>
                  <a:lnTo>
                    <a:pt x="238798" y="47878"/>
                  </a:lnTo>
                  <a:close/>
                  <a:moveTo>
                    <a:pt x="245135" y="47878"/>
                  </a:moveTo>
                  <a:lnTo>
                    <a:pt x="238798" y="47878"/>
                  </a:lnTo>
                  <a:lnTo>
                    <a:pt x="238798" y="69723"/>
                  </a:lnTo>
                  <a:lnTo>
                    <a:pt x="245135" y="69723"/>
                  </a:lnTo>
                  <a:lnTo>
                    <a:pt x="245135" y="47878"/>
                  </a:lnTo>
                  <a:close/>
                  <a:moveTo>
                    <a:pt x="169278" y="0"/>
                  </a:moveTo>
                  <a:lnTo>
                    <a:pt x="161569" y="2032"/>
                  </a:lnTo>
                  <a:lnTo>
                    <a:pt x="154571" y="13970"/>
                  </a:lnTo>
                  <a:lnTo>
                    <a:pt x="156603" y="21716"/>
                  </a:lnTo>
                  <a:lnTo>
                    <a:pt x="220074" y="58800"/>
                  </a:lnTo>
                  <a:lnTo>
                    <a:pt x="238798" y="47878"/>
                  </a:lnTo>
                  <a:lnTo>
                    <a:pt x="245135" y="47878"/>
                  </a:lnTo>
                  <a:lnTo>
                    <a:pt x="245135" y="46227"/>
                  </a:lnTo>
                  <a:lnTo>
                    <a:pt x="248561" y="46227"/>
                  </a:lnTo>
                  <a:lnTo>
                    <a:pt x="175272" y="3428"/>
                  </a:lnTo>
                  <a:lnTo>
                    <a:pt x="169278" y="0"/>
                  </a:lnTo>
                  <a:close/>
                </a:path>
              </a:pathLst>
            </a:custGeom>
            <a:solidFill>
              <a:srgbClr val="44536A"/>
            </a:solidFill>
            <a:ln>
              <a:noFill/>
            </a:ln>
          </p:spPr>
          <p:style>
            <a:lnRef idx="0">
              <a:scrgbClr r="0" g="0" b="0"/>
            </a:lnRef>
            <a:fillRef idx="0">
              <a:scrgbClr r="0" g="0" b="0"/>
            </a:fillRef>
            <a:effectRef idx="0">
              <a:scrgbClr r="0" g="0" b="0"/>
            </a:effectRef>
            <a:fontRef idx="minor"/>
          </p:style>
          <p:txBody>
            <a:bodyPr/>
            <a:lstStyle/>
            <a:p>
              <a:endParaRPr lang="en-US"/>
            </a:p>
          </p:txBody>
        </p:sp>
        <p:sp>
          <p:nvSpPr>
            <p:cNvPr id="426" name="CustomShape 221">
              <a:extLst>
                <a:ext uri="{FF2B5EF4-FFF2-40B4-BE49-F238E27FC236}">
                  <a16:creationId xmlns:a16="http://schemas.microsoft.com/office/drawing/2014/main" id="{325DF042-0A92-4E69-8C9D-6BD654192C77}"/>
                </a:ext>
              </a:extLst>
            </p:cNvPr>
            <p:cNvSpPr/>
            <p:nvPr/>
          </p:nvSpPr>
          <p:spPr>
            <a:xfrm>
              <a:off x="838440" y="5362920"/>
              <a:ext cx="185400" cy="61920"/>
            </a:xfrm>
            <a:custGeom>
              <a:avLst/>
              <a:gdLst/>
              <a:ahLst/>
              <a:cxnLst/>
              <a:rect l="l" t="t" r="r" b="b"/>
              <a:pathLst>
                <a:path w="270509" h="118110">
                  <a:moveTo>
                    <a:pt x="100825" y="0"/>
                  </a:moveTo>
                  <a:lnTo>
                    <a:pt x="94818" y="3428"/>
                  </a:lnTo>
                  <a:lnTo>
                    <a:pt x="0" y="58800"/>
                  </a:lnTo>
                  <a:lnTo>
                    <a:pt x="94818" y="114173"/>
                  </a:lnTo>
                  <a:lnTo>
                    <a:pt x="100825" y="117601"/>
                  </a:lnTo>
                  <a:lnTo>
                    <a:pt x="108521" y="115570"/>
                  </a:lnTo>
                  <a:lnTo>
                    <a:pt x="115519" y="103632"/>
                  </a:lnTo>
                  <a:lnTo>
                    <a:pt x="113487" y="95885"/>
                  </a:lnTo>
                  <a:lnTo>
                    <a:pt x="71569" y="71374"/>
                  </a:lnTo>
                  <a:lnTo>
                    <a:pt x="24955" y="71374"/>
                  </a:lnTo>
                  <a:lnTo>
                    <a:pt x="24955" y="46227"/>
                  </a:lnTo>
                  <a:lnTo>
                    <a:pt x="71569" y="46227"/>
                  </a:lnTo>
                  <a:lnTo>
                    <a:pt x="113487" y="21716"/>
                  </a:lnTo>
                  <a:lnTo>
                    <a:pt x="115519" y="13970"/>
                  </a:lnTo>
                  <a:lnTo>
                    <a:pt x="108521" y="2032"/>
                  </a:lnTo>
                  <a:lnTo>
                    <a:pt x="100825" y="0"/>
                  </a:lnTo>
                  <a:close/>
                  <a:moveTo>
                    <a:pt x="71569" y="46227"/>
                  </a:moveTo>
                  <a:lnTo>
                    <a:pt x="24955" y="46227"/>
                  </a:lnTo>
                  <a:lnTo>
                    <a:pt x="24955" y="71374"/>
                  </a:lnTo>
                  <a:lnTo>
                    <a:pt x="71569" y="71374"/>
                  </a:lnTo>
                  <a:lnTo>
                    <a:pt x="68739" y="69723"/>
                  </a:lnTo>
                  <a:lnTo>
                    <a:pt x="31292" y="69723"/>
                  </a:lnTo>
                  <a:lnTo>
                    <a:pt x="31292" y="47878"/>
                  </a:lnTo>
                  <a:lnTo>
                    <a:pt x="68739" y="47878"/>
                  </a:lnTo>
                  <a:lnTo>
                    <a:pt x="71569" y="46227"/>
                  </a:lnTo>
                  <a:close/>
                  <a:moveTo>
                    <a:pt x="270090" y="46227"/>
                  </a:moveTo>
                  <a:lnTo>
                    <a:pt x="71569" y="46227"/>
                  </a:lnTo>
                  <a:lnTo>
                    <a:pt x="50016" y="58800"/>
                  </a:lnTo>
                  <a:lnTo>
                    <a:pt x="71569" y="71374"/>
                  </a:lnTo>
                  <a:lnTo>
                    <a:pt x="270090" y="71374"/>
                  </a:lnTo>
                  <a:lnTo>
                    <a:pt x="270090" y="46227"/>
                  </a:lnTo>
                  <a:close/>
                  <a:moveTo>
                    <a:pt x="31292" y="47878"/>
                  </a:moveTo>
                  <a:lnTo>
                    <a:pt x="31292" y="69723"/>
                  </a:lnTo>
                  <a:lnTo>
                    <a:pt x="50016" y="58800"/>
                  </a:lnTo>
                  <a:lnTo>
                    <a:pt x="31292" y="47878"/>
                  </a:lnTo>
                  <a:close/>
                  <a:moveTo>
                    <a:pt x="50016" y="58800"/>
                  </a:moveTo>
                  <a:lnTo>
                    <a:pt x="31292" y="69723"/>
                  </a:lnTo>
                  <a:lnTo>
                    <a:pt x="68739" y="69723"/>
                  </a:lnTo>
                  <a:lnTo>
                    <a:pt x="50016" y="58800"/>
                  </a:lnTo>
                  <a:close/>
                  <a:moveTo>
                    <a:pt x="68739" y="47878"/>
                  </a:moveTo>
                  <a:lnTo>
                    <a:pt x="31292" y="47878"/>
                  </a:lnTo>
                  <a:lnTo>
                    <a:pt x="50016" y="58800"/>
                  </a:lnTo>
                  <a:lnTo>
                    <a:pt x="68739"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27" name="CustomShape 222">
              <a:extLst>
                <a:ext uri="{FF2B5EF4-FFF2-40B4-BE49-F238E27FC236}">
                  <a16:creationId xmlns:a16="http://schemas.microsoft.com/office/drawing/2014/main" id="{CE16616C-4589-4D6D-AD7A-C63CAAD735D9}"/>
                </a:ext>
              </a:extLst>
            </p:cNvPr>
            <p:cNvSpPr/>
            <p:nvPr/>
          </p:nvSpPr>
          <p:spPr>
            <a:xfrm>
              <a:off x="1363320" y="5605560"/>
              <a:ext cx="360" cy="63720"/>
            </a:xfrm>
            <a:custGeom>
              <a:avLst/>
              <a:gdLst/>
              <a:ahLst/>
              <a:cxnLst/>
              <a:rect l="l" t="t" r="r" b="b"/>
              <a:pathLst>
                <a:path h="121285">
                  <a:moveTo>
                    <a:pt x="0" y="0"/>
                  </a:moveTo>
                  <a:lnTo>
                    <a:pt x="0" y="121285"/>
                  </a:lnTo>
                </a:path>
              </a:pathLst>
            </a:custGeom>
            <a:noFill/>
            <a:ln w="111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28" name="CustomShape 223">
              <a:extLst>
                <a:ext uri="{FF2B5EF4-FFF2-40B4-BE49-F238E27FC236}">
                  <a16:creationId xmlns:a16="http://schemas.microsoft.com/office/drawing/2014/main" id="{7D5035EC-0361-4AB5-9E31-58C821681339}"/>
                </a:ext>
              </a:extLst>
            </p:cNvPr>
            <p:cNvSpPr/>
            <p:nvPr/>
          </p:nvSpPr>
          <p:spPr>
            <a:xfrm>
              <a:off x="1059480" y="5605560"/>
              <a:ext cx="360" cy="63720"/>
            </a:xfrm>
            <a:custGeom>
              <a:avLst/>
              <a:gdLst/>
              <a:ahLst/>
              <a:cxnLst/>
              <a:rect l="l" t="t" r="r" b="b"/>
              <a:pathLst>
                <a:path h="121285">
                  <a:moveTo>
                    <a:pt x="0" y="0"/>
                  </a:moveTo>
                  <a:lnTo>
                    <a:pt x="0" y="121285"/>
                  </a:lnTo>
                </a:path>
              </a:pathLst>
            </a:custGeom>
            <a:noFill/>
            <a:ln w="111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29" name="CustomShape 224">
              <a:extLst>
                <a:ext uri="{FF2B5EF4-FFF2-40B4-BE49-F238E27FC236}">
                  <a16:creationId xmlns:a16="http://schemas.microsoft.com/office/drawing/2014/main" id="{F30C6156-F7CA-49A3-A98A-8165C995FBB8}"/>
                </a:ext>
              </a:extLst>
            </p:cNvPr>
            <p:cNvSpPr/>
            <p:nvPr/>
          </p:nvSpPr>
          <p:spPr>
            <a:xfrm>
              <a:off x="671040" y="5247720"/>
              <a:ext cx="905040" cy="372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398880" indent="6480">
                <a:lnSpc>
                  <a:spcPct val="133000"/>
                </a:lnSpc>
              </a:pPr>
              <a:r>
                <a:rPr lang="en-US" sz="1050" b="1" strike="noStrike" spc="-9">
                  <a:solidFill>
                    <a:srgbClr val="000000"/>
                  </a:solidFill>
                  <a:uFill>
                    <a:solidFill>
                      <a:srgbClr val="FFFFFF"/>
                    </a:solidFill>
                  </a:uFill>
                  <a:latin typeface="Calibri"/>
                </a:rPr>
                <a:t>HFS </a:t>
              </a:r>
              <a:r>
                <a:rPr lang="en-US" sz="1050" b="1" strike="noStrike" spc="-4">
                  <a:solidFill>
                    <a:srgbClr val="000000"/>
                  </a:solidFill>
                  <a:uFill>
                    <a:solidFill>
                      <a:srgbClr val="FFFFFF"/>
                    </a:solidFill>
                  </a:uFill>
                  <a:latin typeface="Calibri"/>
                </a:rPr>
                <a:t>LFS</a:t>
              </a:r>
              <a:endParaRPr lang="en-US" sz="1800" b="0" strike="noStrike" spc="-1">
                <a:solidFill>
                  <a:srgbClr val="000000"/>
                </a:solidFill>
                <a:uFill>
                  <a:solidFill>
                    <a:srgbClr val="FFFFFF"/>
                  </a:solidFill>
                </a:uFill>
                <a:latin typeface="Arial"/>
              </a:endParaRPr>
            </a:p>
          </p:txBody>
        </p:sp>
        <p:sp>
          <p:nvSpPr>
            <p:cNvPr id="430" name="CustomShape 225">
              <a:extLst>
                <a:ext uri="{FF2B5EF4-FFF2-40B4-BE49-F238E27FC236}">
                  <a16:creationId xmlns:a16="http://schemas.microsoft.com/office/drawing/2014/main" id="{2D1399CD-FB25-458D-9988-C4E1709B8687}"/>
                </a:ext>
              </a:extLst>
            </p:cNvPr>
            <p:cNvSpPr/>
            <p:nvPr/>
          </p:nvSpPr>
          <p:spPr>
            <a:xfrm>
              <a:off x="2560320" y="5670000"/>
              <a:ext cx="107640" cy="641880"/>
            </a:xfrm>
            <a:custGeom>
              <a:avLst/>
              <a:gdLst/>
              <a:ahLst/>
              <a:cxnLst/>
              <a:rect l="l" t="t" r="r" b="b"/>
              <a:pathLst>
                <a:path w="157480" h="1215389">
                  <a:moveTo>
                    <a:pt x="11495" y="1058661"/>
                  </a:moveTo>
                  <a:lnTo>
                    <a:pt x="1905" y="1067902"/>
                  </a:lnTo>
                  <a:lnTo>
                    <a:pt x="140" y="1078744"/>
                  </a:lnTo>
                  <a:lnTo>
                    <a:pt x="2177" y="1084072"/>
                  </a:lnTo>
                  <a:lnTo>
                    <a:pt x="78631" y="1215263"/>
                  </a:lnTo>
                  <a:lnTo>
                    <a:pt x="98910" y="1180464"/>
                  </a:lnTo>
                  <a:lnTo>
                    <a:pt x="61105" y="1180464"/>
                  </a:lnTo>
                  <a:lnTo>
                    <a:pt x="61105" y="1115622"/>
                  </a:lnTo>
                  <a:lnTo>
                    <a:pt x="32403" y="1066419"/>
                  </a:lnTo>
                  <a:lnTo>
                    <a:pt x="23274" y="1058771"/>
                  </a:lnTo>
                  <a:lnTo>
                    <a:pt x="11495" y="1058661"/>
                  </a:lnTo>
                  <a:close/>
                  <a:moveTo>
                    <a:pt x="61105" y="1115622"/>
                  </a:moveTo>
                  <a:lnTo>
                    <a:pt x="61105" y="1180464"/>
                  </a:lnTo>
                  <a:lnTo>
                    <a:pt x="96157" y="1180464"/>
                  </a:lnTo>
                  <a:lnTo>
                    <a:pt x="96157" y="1171575"/>
                  </a:lnTo>
                  <a:lnTo>
                    <a:pt x="63518" y="1171575"/>
                  </a:lnTo>
                  <a:lnTo>
                    <a:pt x="78770" y="1145905"/>
                  </a:lnTo>
                  <a:lnTo>
                    <a:pt x="61105" y="1115622"/>
                  </a:lnTo>
                  <a:close/>
                  <a:moveTo>
                    <a:pt x="138981" y="1058244"/>
                  </a:moveTo>
                  <a:lnTo>
                    <a:pt x="128709" y="1061856"/>
                  </a:lnTo>
                  <a:lnTo>
                    <a:pt x="96157" y="1116642"/>
                  </a:lnTo>
                  <a:lnTo>
                    <a:pt x="96157" y="1180464"/>
                  </a:lnTo>
                  <a:lnTo>
                    <a:pt x="98910" y="1180464"/>
                  </a:lnTo>
                  <a:lnTo>
                    <a:pt x="155085" y="1084072"/>
                  </a:lnTo>
                  <a:lnTo>
                    <a:pt x="157270" y="1072383"/>
                  </a:lnTo>
                  <a:lnTo>
                    <a:pt x="151634" y="1062116"/>
                  </a:lnTo>
                  <a:lnTo>
                    <a:pt x="138981" y="1058244"/>
                  </a:lnTo>
                  <a:close/>
                  <a:moveTo>
                    <a:pt x="78770" y="1145905"/>
                  </a:moveTo>
                  <a:lnTo>
                    <a:pt x="63518" y="1171575"/>
                  </a:lnTo>
                  <a:lnTo>
                    <a:pt x="93744" y="1171575"/>
                  </a:lnTo>
                  <a:lnTo>
                    <a:pt x="78770" y="1145905"/>
                  </a:lnTo>
                  <a:close/>
                  <a:moveTo>
                    <a:pt x="96157" y="1116642"/>
                  </a:moveTo>
                  <a:lnTo>
                    <a:pt x="78770" y="1145905"/>
                  </a:lnTo>
                  <a:lnTo>
                    <a:pt x="93744" y="1171575"/>
                  </a:lnTo>
                  <a:lnTo>
                    <a:pt x="96157" y="1171575"/>
                  </a:lnTo>
                  <a:lnTo>
                    <a:pt x="96157" y="1116642"/>
                  </a:lnTo>
                  <a:close/>
                  <a:moveTo>
                    <a:pt x="78493" y="69359"/>
                  </a:moveTo>
                  <a:lnTo>
                    <a:pt x="61105" y="98629"/>
                  </a:lnTo>
                  <a:lnTo>
                    <a:pt x="61105" y="1115622"/>
                  </a:lnTo>
                  <a:lnTo>
                    <a:pt x="78770" y="1145905"/>
                  </a:lnTo>
                  <a:lnTo>
                    <a:pt x="96157" y="1116642"/>
                  </a:lnTo>
                  <a:lnTo>
                    <a:pt x="96157" y="99640"/>
                  </a:lnTo>
                  <a:lnTo>
                    <a:pt x="78493" y="69359"/>
                  </a:lnTo>
                  <a:close/>
                  <a:moveTo>
                    <a:pt x="78631" y="0"/>
                  </a:moveTo>
                  <a:lnTo>
                    <a:pt x="2177" y="131190"/>
                  </a:lnTo>
                  <a:lnTo>
                    <a:pt x="0" y="142910"/>
                  </a:lnTo>
                  <a:lnTo>
                    <a:pt x="5695" y="153119"/>
                  </a:lnTo>
                  <a:lnTo>
                    <a:pt x="18311" y="157012"/>
                  </a:lnTo>
                  <a:lnTo>
                    <a:pt x="28574" y="153389"/>
                  </a:lnTo>
                  <a:lnTo>
                    <a:pt x="61105" y="98629"/>
                  </a:lnTo>
                  <a:lnTo>
                    <a:pt x="61105" y="34798"/>
                  </a:lnTo>
                  <a:lnTo>
                    <a:pt x="98910" y="34798"/>
                  </a:lnTo>
                  <a:lnTo>
                    <a:pt x="78631" y="0"/>
                  </a:lnTo>
                  <a:close/>
                  <a:moveTo>
                    <a:pt x="98910" y="34798"/>
                  </a:moveTo>
                  <a:lnTo>
                    <a:pt x="96157" y="34798"/>
                  </a:lnTo>
                  <a:lnTo>
                    <a:pt x="96157" y="99640"/>
                  </a:lnTo>
                  <a:lnTo>
                    <a:pt x="124859" y="148844"/>
                  </a:lnTo>
                  <a:lnTo>
                    <a:pt x="133961" y="156471"/>
                  </a:lnTo>
                  <a:lnTo>
                    <a:pt x="145710" y="156534"/>
                  </a:lnTo>
                  <a:lnTo>
                    <a:pt x="155348" y="147339"/>
                  </a:lnTo>
                  <a:lnTo>
                    <a:pt x="157120" y="136505"/>
                  </a:lnTo>
                  <a:lnTo>
                    <a:pt x="155085" y="131190"/>
                  </a:lnTo>
                  <a:lnTo>
                    <a:pt x="98910" y="34798"/>
                  </a:lnTo>
                  <a:close/>
                  <a:moveTo>
                    <a:pt x="96157" y="43687"/>
                  </a:moveTo>
                  <a:lnTo>
                    <a:pt x="93744" y="43687"/>
                  </a:lnTo>
                  <a:lnTo>
                    <a:pt x="78493" y="69359"/>
                  </a:lnTo>
                  <a:lnTo>
                    <a:pt x="96157" y="99640"/>
                  </a:lnTo>
                  <a:lnTo>
                    <a:pt x="96157" y="43687"/>
                  </a:lnTo>
                  <a:close/>
                  <a:moveTo>
                    <a:pt x="96157" y="34798"/>
                  </a:moveTo>
                  <a:lnTo>
                    <a:pt x="61105" y="34798"/>
                  </a:lnTo>
                  <a:lnTo>
                    <a:pt x="61105" y="98629"/>
                  </a:lnTo>
                  <a:lnTo>
                    <a:pt x="78493" y="69359"/>
                  </a:lnTo>
                  <a:lnTo>
                    <a:pt x="63518" y="43687"/>
                  </a:lnTo>
                  <a:lnTo>
                    <a:pt x="96157" y="43687"/>
                  </a:lnTo>
                  <a:lnTo>
                    <a:pt x="96157" y="34798"/>
                  </a:lnTo>
                  <a:close/>
                  <a:moveTo>
                    <a:pt x="93744" y="43687"/>
                  </a:moveTo>
                  <a:lnTo>
                    <a:pt x="63518" y="43687"/>
                  </a:lnTo>
                  <a:lnTo>
                    <a:pt x="78493" y="69359"/>
                  </a:lnTo>
                  <a:lnTo>
                    <a:pt x="93744" y="43687"/>
                  </a:lnTo>
                  <a:close/>
                </a:path>
              </a:pathLst>
            </a:custGeom>
            <a:solidFill>
              <a:srgbClr val="F6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31" name="CustomShape 226">
              <a:extLst>
                <a:ext uri="{FF2B5EF4-FFF2-40B4-BE49-F238E27FC236}">
                  <a16:creationId xmlns:a16="http://schemas.microsoft.com/office/drawing/2014/main" id="{3E91E55E-8095-4209-88C8-8328AC454D01}"/>
                </a:ext>
              </a:extLst>
            </p:cNvPr>
            <p:cNvSpPr/>
            <p:nvPr/>
          </p:nvSpPr>
          <p:spPr>
            <a:xfrm>
              <a:off x="1650960" y="6312600"/>
              <a:ext cx="1139760" cy="360"/>
            </a:xfrm>
            <a:custGeom>
              <a:avLst/>
              <a:gdLst/>
              <a:ahLst/>
              <a:cxnLst/>
              <a:rect l="l" t="t" r="r" b="b"/>
              <a:pathLst>
                <a:path w="1661160">
                  <a:moveTo>
                    <a:pt x="0" y="0"/>
                  </a:moveTo>
                  <a:lnTo>
                    <a:pt x="1660652" y="0"/>
                  </a:lnTo>
                </a:path>
              </a:pathLst>
            </a:custGeom>
            <a:noFill/>
            <a:ln w="12960">
              <a:solidFill>
                <a:srgbClr val="C00000"/>
              </a:solidFill>
              <a:round/>
            </a:ln>
          </p:spPr>
          <p:style>
            <a:lnRef idx="0">
              <a:scrgbClr r="0" g="0" b="0"/>
            </a:lnRef>
            <a:fillRef idx="0">
              <a:scrgbClr r="0" g="0" b="0"/>
            </a:fillRef>
            <a:effectRef idx="0">
              <a:scrgbClr r="0" g="0" b="0"/>
            </a:effectRef>
            <a:fontRef idx="minor"/>
          </p:style>
          <p:txBody>
            <a:bodyPr/>
            <a:lstStyle/>
            <a:p>
              <a:endParaRPr lang="en-US"/>
            </a:p>
          </p:txBody>
        </p:sp>
        <p:sp>
          <p:nvSpPr>
            <p:cNvPr id="432" name="CustomShape 227">
              <a:extLst>
                <a:ext uri="{FF2B5EF4-FFF2-40B4-BE49-F238E27FC236}">
                  <a16:creationId xmlns:a16="http://schemas.microsoft.com/office/drawing/2014/main" id="{06DD684E-1D02-47B7-AF1C-B1A19FA05FF8}"/>
                </a:ext>
              </a:extLst>
            </p:cNvPr>
            <p:cNvSpPr/>
            <p:nvPr/>
          </p:nvSpPr>
          <p:spPr>
            <a:xfrm>
              <a:off x="2338560" y="6068520"/>
              <a:ext cx="869400" cy="214920"/>
            </a:xfrm>
            <a:prstGeom prst="rect">
              <a:avLst/>
            </a:prstGeom>
            <a:noFill/>
            <a:ln>
              <a:noFill/>
            </a:ln>
          </p:spPr>
          <p:style>
            <a:lnRef idx="0">
              <a:scrgbClr r="0" g="0" b="0"/>
            </a:lnRef>
            <a:fillRef idx="0">
              <a:scrgbClr r="0" g="0" b="0"/>
            </a:fillRef>
            <a:effectRef idx="0">
              <a:scrgbClr r="0" g="0" b="0"/>
            </a:effectRef>
            <a:fontRef idx="minor"/>
          </p:style>
          <p:txBody>
            <a:bodyPr/>
            <a:lstStyle/>
            <a:p>
              <a:endParaRPr lang="en-US"/>
            </a:p>
          </p:txBody>
        </p:sp>
        <p:sp>
          <p:nvSpPr>
            <p:cNvPr id="433" name="CustomShape 228">
              <a:extLst>
                <a:ext uri="{FF2B5EF4-FFF2-40B4-BE49-F238E27FC236}">
                  <a16:creationId xmlns:a16="http://schemas.microsoft.com/office/drawing/2014/main" id="{F7C36AAA-16B9-4CB6-9722-941B45BB35A0}"/>
                </a:ext>
              </a:extLst>
            </p:cNvPr>
            <p:cNvSpPr/>
            <p:nvPr/>
          </p:nvSpPr>
          <p:spPr>
            <a:xfrm>
              <a:off x="2338560" y="6068520"/>
              <a:ext cx="869400" cy="214920"/>
            </a:xfrm>
            <a:prstGeom prst="rect">
              <a:avLst/>
            </a:prstGeom>
            <a:blipFill>
              <a:blip r:embed="rId19"/>
              <a:stretch>
                <a:fillRect t="-24976" b="-47187"/>
              </a:stretch>
            </a:blip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Calibri"/>
                </a:rPr>
                <a:t> </a:t>
              </a:r>
              <a:endParaRPr lang="en-US" sz="1800" b="0" strike="noStrike" spc="-1">
                <a:solidFill>
                  <a:srgbClr val="000000"/>
                </a:solidFill>
                <a:uFill>
                  <a:solidFill>
                    <a:srgbClr val="FFFFFF"/>
                  </a:solidFill>
                </a:uFill>
                <a:latin typeface="Arial"/>
              </a:endParaRPr>
            </a:p>
          </p:txBody>
        </p:sp>
      </p:grpSp>
      <mc:AlternateContent xmlns:mc="http://schemas.openxmlformats.org/markup-compatibility/2006" xmlns:a14="http://schemas.microsoft.com/office/drawing/2010/main">
        <mc:Choice Requires="a14">
          <p:sp>
            <p:nvSpPr>
              <p:cNvPr id="435" name="CustomShape 6">
                <a:extLst>
                  <a:ext uri="{FF2B5EF4-FFF2-40B4-BE49-F238E27FC236}">
                    <a16:creationId xmlns:a16="http://schemas.microsoft.com/office/drawing/2014/main" id="{383A017B-717F-4B4E-AE49-FE52C6BFF68A}"/>
                  </a:ext>
                </a:extLst>
              </p:cNvPr>
              <p:cNvSpPr/>
              <p:nvPr/>
            </p:nvSpPr>
            <p:spPr>
              <a:xfrm>
                <a:off x="10998960" y="4938200"/>
                <a:ext cx="11930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14:m>
                  <m:oMath xmlns:m="http://schemas.openxmlformats.org/officeDocument/2006/math">
                    <m:r>
                      <a:rPr lang="en-US" i="1" spc="-1" smtClean="0">
                        <a:solidFill>
                          <a:srgbClr val="0000FF"/>
                        </a:solidFill>
                        <a:uFill>
                          <a:solidFill>
                            <a:srgbClr val="FFFFFF"/>
                          </a:solidFill>
                        </a:uFill>
                        <a:latin typeface="Cambria Math" panose="02040503050406030204" pitchFamily="18" charset="0"/>
                        <a:ea typeface="Cambria Math" panose="02040503050406030204" pitchFamily="18" charset="0"/>
                      </a:rPr>
                      <m:t>𝜏</m:t>
                    </m:r>
                  </m:oMath>
                </a14:m>
                <a:r>
                  <a:rPr lang="en-US" spc="-1" dirty="0">
                    <a:solidFill>
                      <a:srgbClr val="0000FF"/>
                    </a:solidFill>
                    <a:uFill>
                      <a:solidFill>
                        <a:srgbClr val="FFFFFF"/>
                      </a:solidFill>
                    </a:uFill>
                    <a:latin typeface="Calibri"/>
                  </a:rPr>
                  <a:t>Spect </a:t>
                </a:r>
                <a:endParaRPr lang="en-US" spc="-1" dirty="0">
                  <a:solidFill>
                    <a:srgbClr val="000000"/>
                  </a:solidFill>
                  <a:uFill>
                    <a:solidFill>
                      <a:srgbClr val="FFFFFF"/>
                    </a:solidFill>
                  </a:uFill>
                  <a:latin typeface="Arial"/>
                </a:endParaRPr>
              </a:p>
            </p:txBody>
          </p:sp>
        </mc:Choice>
        <mc:Fallback xmlns="">
          <p:sp>
            <p:nvSpPr>
              <p:cNvPr id="435" name="CustomShape 6">
                <a:extLst>
                  <a:ext uri="{FF2B5EF4-FFF2-40B4-BE49-F238E27FC236}">
                    <a16:creationId xmlns:a16="http://schemas.microsoft.com/office/drawing/2014/main" id="{383A017B-717F-4B4E-AE49-FE52C6BFF68A}"/>
                  </a:ext>
                </a:extLst>
              </p:cNvPr>
              <p:cNvSpPr>
                <a:spLocks noRot="1" noChangeAspect="1" noMove="1" noResize="1" noEditPoints="1" noAdjustHandles="1" noChangeArrowheads="1" noChangeShapeType="1" noTextEdit="1"/>
              </p:cNvSpPr>
              <p:nvPr/>
            </p:nvSpPr>
            <p:spPr>
              <a:xfrm>
                <a:off x="10998960" y="4938200"/>
                <a:ext cx="1193040" cy="364680"/>
              </a:xfrm>
              <a:prstGeom prst="rect">
                <a:avLst/>
              </a:prstGeom>
              <a:blipFill>
                <a:blip r:embed="rId20"/>
                <a:stretch>
                  <a:fillRect t="-10000" b="-2666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806345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9AD57-650C-E61C-BFDD-64156359B330}"/>
            </a:ext>
          </a:extLst>
        </p:cNvPr>
        <p:cNvGrpSpPr/>
        <p:nvPr/>
      </p:nvGrpSpPr>
      <p:grpSpPr>
        <a:xfrm>
          <a:off x="0" y="0"/>
          <a:ext cx="0" cy="0"/>
          <a:chOff x="0" y="0"/>
          <a:chExt cx="0" cy="0"/>
        </a:xfrm>
      </p:grpSpPr>
      <p:sp>
        <p:nvSpPr>
          <p:cNvPr id="1852" name="TextShape 1">
            <a:extLst>
              <a:ext uri="{FF2B5EF4-FFF2-40B4-BE49-F238E27FC236}">
                <a16:creationId xmlns:a16="http://schemas.microsoft.com/office/drawing/2014/main" id="{BDDCF9A4-FE86-76D7-9EAC-9A273B81D3B0}"/>
              </a:ext>
            </a:extLst>
          </p:cNvPr>
          <p:cNvSpPr txBox="1"/>
          <p:nvPr/>
        </p:nvSpPr>
        <p:spPr>
          <a:xfrm>
            <a:off x="90080" y="0"/>
            <a:ext cx="8229240" cy="715680"/>
          </a:xfrm>
          <a:prstGeom prst="rect">
            <a:avLst/>
          </a:prstGeom>
          <a:noFill/>
          <a:ln>
            <a:noFill/>
          </a:ln>
        </p:spPr>
        <p:txBody>
          <a:bodyPr anchor="ctr"/>
          <a:lstStyle/>
          <a:p>
            <a:pPr algn="ctr">
              <a:lnSpc>
                <a:spcPct val="100000"/>
              </a:lnSpc>
            </a:pPr>
            <a:r>
              <a:rPr lang="en-US" sz="3200" spc="-1" dirty="0">
                <a:solidFill>
                  <a:srgbClr val="000000"/>
                </a:solidFill>
                <a:uFill>
                  <a:solidFill>
                    <a:srgbClr val="FFFFFF"/>
                  </a:solidFill>
                </a:uFill>
                <a:latin typeface="Calibri"/>
              </a:rPr>
              <a:t>Magnetic Bottles: Many in Progress</a:t>
            </a:r>
            <a:endParaRPr lang="en-US" spc="-1" dirty="0">
              <a:solidFill>
                <a:srgbClr val="000000"/>
              </a:solidFill>
              <a:uFill>
                <a:solidFill>
                  <a:srgbClr val="FFFFFF"/>
                </a:solidFill>
              </a:uFill>
              <a:latin typeface="Calibri"/>
            </a:endParaRPr>
          </a:p>
        </p:txBody>
      </p:sp>
      <p:sp>
        <p:nvSpPr>
          <p:cNvPr id="1853" name="CustomShape 2">
            <a:extLst>
              <a:ext uri="{FF2B5EF4-FFF2-40B4-BE49-F238E27FC236}">
                <a16:creationId xmlns:a16="http://schemas.microsoft.com/office/drawing/2014/main" id="{041AF07B-3635-29A6-3DE4-FFA6FBD7ECD5}"/>
              </a:ext>
            </a:extLst>
          </p:cNvPr>
          <p:cNvSpPr/>
          <p:nvPr/>
        </p:nvSpPr>
        <p:spPr>
          <a:xfrm>
            <a:off x="135519" y="5247671"/>
            <a:ext cx="3435584" cy="5770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1" spc="-1" dirty="0">
                <a:solidFill>
                  <a:srgbClr val="000000"/>
                </a:solidFill>
                <a:uFill>
                  <a:solidFill>
                    <a:srgbClr val="FFFFFF"/>
                  </a:solidFill>
                </a:uFill>
                <a:latin typeface="Calibri"/>
              </a:rPr>
              <a:t>V. </a:t>
            </a:r>
            <a:r>
              <a:rPr lang="en-US" sz="1600" b="1" spc="-1" dirty="0" err="1">
                <a:solidFill>
                  <a:srgbClr val="000000"/>
                </a:solidFill>
                <a:uFill>
                  <a:solidFill>
                    <a:srgbClr val="FFFFFF"/>
                  </a:solidFill>
                </a:uFill>
                <a:latin typeface="Calibri"/>
              </a:rPr>
              <a:t>Ezhov</a:t>
            </a:r>
            <a:r>
              <a:rPr lang="en-US" sz="1600" b="1" spc="-1" dirty="0">
                <a:solidFill>
                  <a:srgbClr val="000000"/>
                </a:solidFill>
                <a:uFill>
                  <a:solidFill>
                    <a:srgbClr val="FFFFFF"/>
                  </a:solidFill>
                </a:uFill>
                <a:latin typeface="Calibri"/>
              </a:rPr>
              <a:t> </a:t>
            </a:r>
            <a:r>
              <a:rPr lang="en-US" sz="1600" b="1" i="1" spc="-1" dirty="0">
                <a:solidFill>
                  <a:srgbClr val="000000"/>
                </a:solidFill>
                <a:uFill>
                  <a:solidFill>
                    <a:srgbClr val="FFFFFF"/>
                  </a:solidFill>
                </a:uFill>
                <a:latin typeface="Calibri"/>
              </a:rPr>
              <a:t>et al.</a:t>
            </a:r>
            <a:r>
              <a:rPr lang="en-US" sz="1600" b="1" spc="-1" dirty="0">
                <a:solidFill>
                  <a:srgbClr val="000000"/>
                </a:solidFill>
                <a:uFill>
                  <a:solidFill>
                    <a:srgbClr val="FFFFFF"/>
                  </a:solidFill>
                </a:uFill>
                <a:latin typeface="Calibri"/>
              </a:rPr>
              <a:t>, NIMA, 611, 167 (2009)</a:t>
            </a:r>
            <a:endParaRPr lang="en-US" spc="-1" dirty="0">
              <a:solidFill>
                <a:srgbClr val="000000"/>
              </a:solidFill>
              <a:uFill>
                <a:solidFill>
                  <a:srgbClr val="FFFFFF"/>
                </a:solidFill>
              </a:uFill>
              <a:latin typeface="Arial"/>
            </a:endParaRPr>
          </a:p>
        </p:txBody>
      </p:sp>
      <p:pic>
        <p:nvPicPr>
          <p:cNvPr id="1855" name="Picture 3">
            <a:extLst>
              <a:ext uri="{FF2B5EF4-FFF2-40B4-BE49-F238E27FC236}">
                <a16:creationId xmlns:a16="http://schemas.microsoft.com/office/drawing/2014/main" id="{3617360E-E51F-D50B-EF76-9E8090A789AD}"/>
              </a:ext>
            </a:extLst>
          </p:cNvPr>
          <p:cNvPicPr/>
          <p:nvPr/>
        </p:nvPicPr>
        <p:blipFill>
          <a:blip r:embed="rId3"/>
          <a:stretch/>
        </p:blipFill>
        <p:spPr>
          <a:xfrm>
            <a:off x="509811" y="1396314"/>
            <a:ext cx="2418740" cy="3742832"/>
          </a:xfrm>
          <a:prstGeom prst="rect">
            <a:avLst/>
          </a:prstGeom>
          <a:ln>
            <a:noFill/>
          </a:ln>
        </p:spPr>
      </p:pic>
      <p:sp>
        <p:nvSpPr>
          <p:cNvPr id="1856" name="CustomShape 4">
            <a:extLst>
              <a:ext uri="{FF2B5EF4-FFF2-40B4-BE49-F238E27FC236}">
                <a16:creationId xmlns:a16="http://schemas.microsoft.com/office/drawing/2014/main" id="{474626EE-565C-7307-AD37-3694277990BE}"/>
              </a:ext>
            </a:extLst>
          </p:cNvPr>
          <p:cNvSpPr/>
          <p:nvPr/>
        </p:nvSpPr>
        <p:spPr>
          <a:xfrm>
            <a:off x="852211" y="5601376"/>
            <a:ext cx="2657160" cy="675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pc="-1" dirty="0">
                <a:solidFill>
                  <a:srgbClr val="000000"/>
                </a:solidFill>
                <a:uFill>
                  <a:solidFill>
                    <a:srgbClr val="FFFFFF"/>
                  </a:solidFill>
                </a:uFill>
                <a:latin typeface="Symbol"/>
              </a:rPr>
              <a:t></a:t>
            </a:r>
            <a:r>
              <a:rPr lang="en-US" spc="-1" baseline="-25000" dirty="0">
                <a:solidFill>
                  <a:srgbClr val="000000"/>
                </a:solidFill>
                <a:uFill>
                  <a:solidFill>
                    <a:srgbClr val="FFFFFF"/>
                  </a:solidFill>
                </a:uFill>
                <a:latin typeface="Calibri"/>
              </a:rPr>
              <a:t>n</a:t>
            </a:r>
            <a:r>
              <a:rPr lang="en-US" spc="-1" dirty="0">
                <a:solidFill>
                  <a:srgbClr val="000000"/>
                </a:solidFill>
                <a:uFill>
                  <a:solidFill>
                    <a:srgbClr val="FFFFFF"/>
                  </a:solidFill>
                </a:uFill>
                <a:latin typeface="Calibri"/>
              </a:rPr>
              <a:t> = 878.3 </a:t>
            </a:r>
            <a:r>
              <a:rPr lang="en-US" spc="-1" dirty="0">
                <a:solidFill>
                  <a:srgbClr val="000000"/>
                </a:solidFill>
                <a:uFill>
                  <a:solidFill>
                    <a:srgbClr val="FFFFFF"/>
                  </a:solidFill>
                </a:uFill>
                <a:latin typeface="Symbol"/>
              </a:rPr>
              <a:t></a:t>
            </a:r>
            <a:r>
              <a:rPr lang="en-US" spc="-1" dirty="0">
                <a:solidFill>
                  <a:srgbClr val="000000"/>
                </a:solidFill>
                <a:uFill>
                  <a:solidFill>
                    <a:srgbClr val="FFFFFF"/>
                  </a:solidFill>
                </a:uFill>
                <a:latin typeface="Calibri"/>
              </a:rPr>
              <a:t> 1.9 s  </a:t>
            </a:r>
          </a:p>
          <a:p>
            <a:pPr>
              <a:lnSpc>
                <a:spcPct val="100000"/>
              </a:lnSpc>
            </a:pPr>
            <a:endParaRPr lang="en-US" spc="-1" dirty="0">
              <a:solidFill>
                <a:srgbClr val="000000"/>
              </a:solidFill>
              <a:uFill>
                <a:solidFill>
                  <a:srgbClr val="FFFFFF"/>
                </a:solidFill>
              </a:uFill>
              <a:latin typeface="Arial"/>
            </a:endParaRPr>
          </a:p>
        </p:txBody>
      </p:sp>
      <p:sp>
        <p:nvSpPr>
          <p:cNvPr id="1857" name="CustomShape 5">
            <a:extLst>
              <a:ext uri="{FF2B5EF4-FFF2-40B4-BE49-F238E27FC236}">
                <a16:creationId xmlns:a16="http://schemas.microsoft.com/office/drawing/2014/main" id="{BF7CC9BF-B017-3CCF-8A0C-C7AB11CF3C2A}"/>
              </a:ext>
            </a:extLst>
          </p:cNvPr>
          <p:cNvSpPr/>
          <p:nvPr/>
        </p:nvSpPr>
        <p:spPr>
          <a:xfrm>
            <a:off x="9712410" y="2038865"/>
            <a:ext cx="2613818" cy="92940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gn="ctr"/>
            <a:r>
              <a:rPr lang="en-US" b="1" i="1" spc="-1" dirty="0">
                <a:solidFill>
                  <a:srgbClr val="000000"/>
                </a:solidFill>
                <a:uFill>
                  <a:solidFill>
                    <a:srgbClr val="FFFFFF"/>
                  </a:solidFill>
                </a:uFill>
                <a:latin typeface="Symbol"/>
              </a:rPr>
              <a:t></a:t>
            </a:r>
            <a:r>
              <a:rPr lang="en-US" b="1" spc="-1" baseline="-25000" dirty="0">
                <a:solidFill>
                  <a:srgbClr val="000000"/>
                </a:solidFill>
                <a:uFill>
                  <a:solidFill>
                    <a:srgbClr val="FFFFFF"/>
                  </a:solidFill>
                </a:uFill>
                <a:latin typeface="Calibri"/>
              </a:rPr>
              <a:t>UCN</a:t>
            </a:r>
            <a:r>
              <a:rPr lang="en-US" b="1" spc="-1" dirty="0">
                <a:solidFill>
                  <a:srgbClr val="000000"/>
                </a:solidFill>
                <a:uFill>
                  <a:solidFill>
                    <a:srgbClr val="FFFFFF"/>
                  </a:solidFill>
                </a:uFill>
                <a:latin typeface="Calibri"/>
              </a:rPr>
              <a:t> = 10</a:t>
            </a:r>
            <a:r>
              <a:rPr lang="en-US" b="1" spc="-1" baseline="30000" dirty="0">
                <a:solidFill>
                  <a:srgbClr val="000000"/>
                </a:solidFill>
                <a:uFill>
                  <a:solidFill>
                    <a:srgbClr val="FFFFFF"/>
                  </a:solidFill>
                </a:uFill>
                <a:latin typeface="Calibri"/>
              </a:rPr>
              <a:t>3</a:t>
            </a:r>
            <a:r>
              <a:rPr lang="en-US" b="1" spc="-1" dirty="0">
                <a:solidFill>
                  <a:srgbClr val="000000"/>
                </a:solidFill>
                <a:uFill>
                  <a:solidFill>
                    <a:srgbClr val="FFFFFF"/>
                  </a:solidFill>
                </a:uFill>
                <a:latin typeface="Calibri"/>
              </a:rPr>
              <a:t> </a:t>
            </a:r>
            <a:r>
              <a:rPr lang="en-US" b="1" spc="-1" dirty="0">
                <a:solidFill>
                  <a:srgbClr val="000000"/>
                </a:solidFill>
                <a:uFill>
                  <a:solidFill>
                    <a:srgbClr val="FFFFFF"/>
                  </a:solidFill>
                </a:uFill>
                <a:latin typeface="Arial"/>
              </a:rPr>
              <a:t>–</a:t>
            </a:r>
            <a:r>
              <a:rPr lang="en-US" b="1" spc="-1" dirty="0">
                <a:solidFill>
                  <a:srgbClr val="000000"/>
                </a:solidFill>
                <a:uFill>
                  <a:solidFill>
                    <a:srgbClr val="FFFFFF"/>
                  </a:solidFill>
                </a:uFill>
                <a:latin typeface="Calibri"/>
              </a:rPr>
              <a:t> 10</a:t>
            </a:r>
            <a:r>
              <a:rPr lang="en-US" b="1" spc="-1" baseline="30000" dirty="0">
                <a:solidFill>
                  <a:srgbClr val="000000"/>
                </a:solidFill>
                <a:uFill>
                  <a:solidFill>
                    <a:srgbClr val="FFFFFF"/>
                  </a:solidFill>
                </a:uFill>
                <a:latin typeface="Calibri"/>
              </a:rPr>
              <a:t>4</a:t>
            </a:r>
            <a:r>
              <a:rPr lang="en-US" b="1" spc="-1" dirty="0">
                <a:solidFill>
                  <a:srgbClr val="000000"/>
                </a:solidFill>
                <a:uFill>
                  <a:solidFill>
                    <a:srgbClr val="FFFFFF"/>
                  </a:solidFill>
                </a:uFill>
                <a:latin typeface="Calibri"/>
              </a:rPr>
              <a:t> cm</a:t>
            </a:r>
            <a:r>
              <a:rPr lang="en-US" b="1" spc="-1" baseline="30000" dirty="0">
                <a:solidFill>
                  <a:srgbClr val="000000"/>
                </a:solidFill>
                <a:uFill>
                  <a:solidFill>
                    <a:srgbClr val="FFFFFF"/>
                  </a:solidFill>
                </a:uFill>
                <a:latin typeface="Calibri"/>
              </a:rPr>
              <a:t>-3</a:t>
            </a:r>
            <a:r>
              <a:rPr lang="en-US" b="1" spc="-1" dirty="0">
                <a:solidFill>
                  <a:srgbClr val="000000"/>
                </a:solidFill>
                <a:uFill>
                  <a:solidFill>
                    <a:srgbClr val="FFFFFF"/>
                  </a:solidFill>
                </a:uFill>
                <a:latin typeface="Calibri"/>
              </a:rPr>
              <a:t>  </a:t>
            </a:r>
            <a:r>
              <a:rPr lang="en-US" sz="1600" b="1" spc="-1" dirty="0">
                <a:solidFill>
                  <a:srgbClr val="000000"/>
                </a:solidFill>
                <a:uFill>
                  <a:solidFill>
                    <a:srgbClr val="FFFFFF"/>
                  </a:solidFill>
                </a:uFill>
                <a:latin typeface="Calibri"/>
              </a:rPr>
              <a:t>(FRM II)</a:t>
            </a:r>
            <a:endParaRPr lang="en-US" spc="-1" dirty="0">
              <a:solidFill>
                <a:srgbClr val="000000"/>
              </a:solidFill>
              <a:uFill>
                <a:solidFill>
                  <a:srgbClr val="FFFFFF"/>
                </a:solidFill>
              </a:uFill>
              <a:latin typeface="Arial"/>
            </a:endParaRPr>
          </a:p>
          <a:p>
            <a:pPr marL="343080" indent="-342720" algn="ctr"/>
            <a:r>
              <a:rPr lang="en-US" sz="1600" b="1" spc="-1" dirty="0">
                <a:solidFill>
                  <a:srgbClr val="000000"/>
                </a:solidFill>
                <a:uFill>
                  <a:solidFill>
                    <a:srgbClr val="FFFFFF"/>
                  </a:solidFill>
                </a:uFill>
                <a:latin typeface="Calibri"/>
              </a:rPr>
              <a:t>Stat  </a:t>
            </a:r>
            <a:r>
              <a:rPr lang="en-US" sz="1600" b="1" i="1" spc="-1" dirty="0">
                <a:solidFill>
                  <a:srgbClr val="FF0000"/>
                </a:solidFill>
                <a:uFill>
                  <a:solidFill>
                    <a:srgbClr val="FFFFFF"/>
                  </a:solidFill>
                </a:uFill>
                <a:latin typeface="Symbol"/>
              </a:rPr>
              <a:t></a:t>
            </a:r>
            <a:r>
              <a:rPr lang="en-US" sz="1600" b="1" spc="-1" baseline="-25000" dirty="0">
                <a:solidFill>
                  <a:srgbClr val="FF0000"/>
                </a:solidFill>
                <a:uFill>
                  <a:solidFill>
                    <a:srgbClr val="FFFFFF"/>
                  </a:solidFill>
                </a:uFill>
                <a:latin typeface="Calibri"/>
              </a:rPr>
              <a:t>n</a:t>
            </a:r>
            <a:r>
              <a:rPr lang="en-US" sz="1600" b="1" spc="-1" dirty="0">
                <a:solidFill>
                  <a:srgbClr val="000000"/>
                </a:solidFill>
                <a:uFill>
                  <a:solidFill>
                    <a:srgbClr val="FFFFFF"/>
                  </a:solidFill>
                </a:uFill>
                <a:latin typeface="Calibri"/>
              </a:rPr>
              <a:t> </a:t>
            </a:r>
            <a:r>
              <a:rPr lang="en-US" sz="1600" b="1" spc="-1" dirty="0">
                <a:solidFill>
                  <a:srgbClr val="FF0000"/>
                </a:solidFill>
                <a:uFill>
                  <a:solidFill>
                    <a:srgbClr val="FFFFFF"/>
                  </a:solidFill>
                </a:uFill>
                <a:latin typeface="Calibri"/>
              </a:rPr>
              <a:t>~ 0.1 s  in 2-4 days</a:t>
            </a:r>
            <a:endParaRPr lang="en-US" spc="-1" dirty="0">
              <a:solidFill>
                <a:srgbClr val="000000"/>
              </a:solidFill>
              <a:uFill>
                <a:solidFill>
                  <a:srgbClr val="FFFFFF"/>
                </a:solidFill>
              </a:uFill>
              <a:latin typeface="Arial"/>
            </a:endParaRPr>
          </a:p>
        </p:txBody>
      </p:sp>
      <p:pic>
        <p:nvPicPr>
          <p:cNvPr id="1858" name="Picture 2">
            <a:extLst>
              <a:ext uri="{FF2B5EF4-FFF2-40B4-BE49-F238E27FC236}">
                <a16:creationId xmlns:a16="http://schemas.microsoft.com/office/drawing/2014/main" id="{488AD182-9A33-FB81-FCD7-D0F2BE01DD7F}"/>
              </a:ext>
            </a:extLst>
          </p:cNvPr>
          <p:cNvPicPr/>
          <p:nvPr/>
        </p:nvPicPr>
        <p:blipFill>
          <a:blip r:embed="rId4"/>
          <a:stretch/>
        </p:blipFill>
        <p:spPr>
          <a:xfrm>
            <a:off x="3654113" y="1096621"/>
            <a:ext cx="2589480" cy="4657680"/>
          </a:xfrm>
          <a:prstGeom prst="rect">
            <a:avLst/>
          </a:prstGeom>
          <a:ln>
            <a:noFill/>
          </a:ln>
        </p:spPr>
      </p:pic>
      <p:pic>
        <p:nvPicPr>
          <p:cNvPr id="1859" name="Picture 3">
            <a:extLst>
              <a:ext uri="{FF2B5EF4-FFF2-40B4-BE49-F238E27FC236}">
                <a16:creationId xmlns:a16="http://schemas.microsoft.com/office/drawing/2014/main" id="{208D994A-DF76-EEA7-0C2D-E5C84986148D}"/>
              </a:ext>
            </a:extLst>
          </p:cNvPr>
          <p:cNvPicPr/>
          <p:nvPr/>
        </p:nvPicPr>
        <p:blipFill rotWithShape="1">
          <a:blip r:embed="rId5"/>
          <a:srcRect t="6239" b="-537"/>
          <a:stretch/>
        </p:blipFill>
        <p:spPr>
          <a:xfrm>
            <a:off x="7795006" y="0"/>
            <a:ext cx="2226325" cy="4884420"/>
          </a:xfrm>
          <a:prstGeom prst="rect">
            <a:avLst/>
          </a:prstGeom>
          <a:ln>
            <a:noFill/>
          </a:ln>
        </p:spPr>
      </p:pic>
      <p:sp>
        <p:nvSpPr>
          <p:cNvPr id="1860" name="CustomShape 6">
            <a:extLst>
              <a:ext uri="{FF2B5EF4-FFF2-40B4-BE49-F238E27FC236}">
                <a16:creationId xmlns:a16="http://schemas.microsoft.com/office/drawing/2014/main" id="{E6F86B25-EFC1-3C5D-145D-656AEDE41A6C}"/>
              </a:ext>
            </a:extLst>
          </p:cNvPr>
          <p:cNvSpPr/>
          <p:nvPr/>
        </p:nvSpPr>
        <p:spPr>
          <a:xfrm>
            <a:off x="6717234" y="1066416"/>
            <a:ext cx="11930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pc="-1" dirty="0" err="1">
                <a:solidFill>
                  <a:srgbClr val="0000FF"/>
                </a:solidFill>
                <a:uFill>
                  <a:solidFill>
                    <a:srgbClr val="FFFFFF"/>
                  </a:solidFill>
                </a:uFill>
                <a:latin typeface="Calibri"/>
              </a:rPr>
              <a:t>PENeLOPE</a:t>
            </a:r>
            <a:r>
              <a:rPr lang="en-US" spc="-1" dirty="0">
                <a:solidFill>
                  <a:srgbClr val="0000FF"/>
                </a:solidFill>
                <a:uFill>
                  <a:solidFill>
                    <a:srgbClr val="FFFFFF"/>
                  </a:solidFill>
                </a:uFill>
                <a:latin typeface="Calibri"/>
              </a:rPr>
              <a:t> </a:t>
            </a:r>
            <a:endParaRPr lang="en-US" spc="-1" dirty="0">
              <a:solidFill>
                <a:srgbClr val="000000"/>
              </a:solidFill>
              <a:uFill>
                <a:solidFill>
                  <a:srgbClr val="FFFFFF"/>
                </a:solidFill>
              </a:uFill>
              <a:latin typeface="Arial"/>
            </a:endParaRPr>
          </a:p>
        </p:txBody>
      </p:sp>
      <p:sp>
        <p:nvSpPr>
          <p:cNvPr id="1861" name="CustomShape 7">
            <a:extLst>
              <a:ext uri="{FF2B5EF4-FFF2-40B4-BE49-F238E27FC236}">
                <a16:creationId xmlns:a16="http://schemas.microsoft.com/office/drawing/2014/main" id="{20E8CCDF-82DE-1528-210F-36D91CDD4590}"/>
              </a:ext>
            </a:extLst>
          </p:cNvPr>
          <p:cNvSpPr/>
          <p:nvPr/>
        </p:nvSpPr>
        <p:spPr>
          <a:xfrm>
            <a:off x="4669612" y="685848"/>
            <a:ext cx="7023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pc="-1" dirty="0">
                <a:solidFill>
                  <a:srgbClr val="0000FF"/>
                </a:solidFill>
                <a:uFill>
                  <a:solidFill>
                    <a:srgbClr val="FFFFFF"/>
                  </a:solidFill>
                </a:uFill>
                <a:latin typeface="Calibri"/>
              </a:rPr>
              <a:t>HOPE</a:t>
            </a:r>
            <a:endParaRPr lang="en-US" spc="-1" dirty="0">
              <a:solidFill>
                <a:srgbClr val="000000"/>
              </a:solidFill>
              <a:uFill>
                <a:solidFill>
                  <a:srgbClr val="FFFFFF"/>
                </a:solidFill>
              </a:uFill>
              <a:latin typeface="Arial"/>
            </a:endParaRPr>
          </a:p>
        </p:txBody>
      </p:sp>
      <p:sp>
        <p:nvSpPr>
          <p:cNvPr id="1862" name="CustomShape 8">
            <a:extLst>
              <a:ext uri="{FF2B5EF4-FFF2-40B4-BE49-F238E27FC236}">
                <a16:creationId xmlns:a16="http://schemas.microsoft.com/office/drawing/2014/main" id="{D9002CE9-278A-B2BD-6E1B-8D115DEAF5E1}"/>
              </a:ext>
            </a:extLst>
          </p:cNvPr>
          <p:cNvSpPr/>
          <p:nvPr/>
        </p:nvSpPr>
        <p:spPr>
          <a:xfrm>
            <a:off x="3928694" y="6167034"/>
            <a:ext cx="2089048"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600" b="1" spc="-1" dirty="0">
                <a:solidFill>
                  <a:srgbClr val="000000"/>
                </a:solidFill>
                <a:uFill>
                  <a:solidFill>
                    <a:srgbClr val="FFFFFF"/>
                  </a:solidFill>
                </a:uFill>
                <a:latin typeface="Calibri"/>
              </a:rPr>
              <a:t>Leung, et al, PRC 94, 045502 (2016)</a:t>
            </a:r>
            <a:endParaRPr lang="en-US" sz="1600" b="1" spc="-1" dirty="0">
              <a:solidFill>
                <a:srgbClr val="000000"/>
              </a:solidFill>
              <a:uFill>
                <a:solidFill>
                  <a:srgbClr val="FFFFFF"/>
                </a:solidFill>
              </a:uFill>
              <a:latin typeface="Arial"/>
            </a:endParaRPr>
          </a:p>
          <a:p>
            <a:pPr algn="ctr">
              <a:lnSpc>
                <a:spcPct val="100000"/>
              </a:lnSpc>
            </a:pPr>
            <a:endParaRPr lang="en-US" sz="1600" b="1" spc="-1" dirty="0">
              <a:solidFill>
                <a:srgbClr val="000000"/>
              </a:solidFill>
              <a:uFill>
                <a:solidFill>
                  <a:srgbClr val="FFFFFF"/>
                </a:solidFill>
              </a:uFill>
              <a:latin typeface="Arial"/>
            </a:endParaRPr>
          </a:p>
        </p:txBody>
      </p:sp>
      <p:sp>
        <p:nvSpPr>
          <p:cNvPr id="1863" name="CustomShape 9">
            <a:extLst>
              <a:ext uri="{FF2B5EF4-FFF2-40B4-BE49-F238E27FC236}">
                <a16:creationId xmlns:a16="http://schemas.microsoft.com/office/drawing/2014/main" id="{9AA935AF-CCE8-DDEE-6A6F-20CC8413F72C}"/>
              </a:ext>
            </a:extLst>
          </p:cNvPr>
          <p:cNvSpPr/>
          <p:nvPr/>
        </p:nvSpPr>
        <p:spPr>
          <a:xfrm>
            <a:off x="4502951" y="5834014"/>
            <a:ext cx="1438200" cy="4014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pc="-1">
                <a:solidFill>
                  <a:srgbClr val="000000"/>
                </a:solidFill>
                <a:uFill>
                  <a:solidFill>
                    <a:srgbClr val="FFFFFF"/>
                  </a:solidFill>
                </a:uFill>
                <a:latin typeface="Symbol"/>
              </a:rPr>
              <a:t></a:t>
            </a:r>
            <a:r>
              <a:rPr lang="en-US" spc="-1" baseline="-25000">
                <a:solidFill>
                  <a:srgbClr val="000000"/>
                </a:solidFill>
                <a:uFill>
                  <a:solidFill>
                    <a:srgbClr val="FFFFFF"/>
                  </a:solidFill>
                </a:uFill>
                <a:latin typeface="Calibri"/>
              </a:rPr>
              <a:t>n</a:t>
            </a:r>
            <a:r>
              <a:rPr lang="en-US" spc="-1">
                <a:solidFill>
                  <a:srgbClr val="000000"/>
                </a:solidFill>
                <a:uFill>
                  <a:solidFill>
                    <a:srgbClr val="FFFFFF"/>
                  </a:solidFill>
                </a:uFill>
                <a:latin typeface="Calibri"/>
              </a:rPr>
              <a:t> =(887±39)s</a:t>
            </a:r>
            <a:endParaRPr lang="en-US" spc="-1">
              <a:solidFill>
                <a:srgbClr val="000000"/>
              </a:solidFill>
              <a:uFill>
                <a:solidFill>
                  <a:srgbClr val="FFFFFF"/>
                </a:solidFill>
              </a:uFill>
              <a:latin typeface="Arial"/>
            </a:endParaRPr>
          </a:p>
        </p:txBody>
      </p:sp>
      <p:sp>
        <p:nvSpPr>
          <p:cNvPr id="1864" name="CustomShape 10">
            <a:extLst>
              <a:ext uri="{FF2B5EF4-FFF2-40B4-BE49-F238E27FC236}">
                <a16:creationId xmlns:a16="http://schemas.microsoft.com/office/drawing/2014/main" id="{E0114A53-9599-67F1-09C8-0CA399BB7105}"/>
              </a:ext>
            </a:extLst>
          </p:cNvPr>
          <p:cNvSpPr/>
          <p:nvPr/>
        </p:nvSpPr>
        <p:spPr>
          <a:xfrm>
            <a:off x="4244150" y="2143508"/>
            <a:ext cx="4006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pc="-1" dirty="0">
                <a:solidFill>
                  <a:srgbClr val="FF0000"/>
                </a:solidFill>
                <a:uFill>
                  <a:solidFill>
                    <a:srgbClr val="FFFFFF"/>
                  </a:solidFill>
                </a:uFill>
                <a:latin typeface="Calibri"/>
              </a:rPr>
              <a:t>2 l</a:t>
            </a:r>
            <a:endParaRPr lang="en-US" spc="-1" dirty="0">
              <a:solidFill>
                <a:srgbClr val="000000"/>
              </a:solidFill>
              <a:uFill>
                <a:solidFill>
                  <a:srgbClr val="FFFFFF"/>
                </a:solidFill>
              </a:uFill>
              <a:latin typeface="Arial"/>
            </a:endParaRPr>
          </a:p>
        </p:txBody>
      </p:sp>
      <p:sp>
        <p:nvSpPr>
          <p:cNvPr id="1865" name="CustomShape 11">
            <a:extLst>
              <a:ext uri="{FF2B5EF4-FFF2-40B4-BE49-F238E27FC236}">
                <a16:creationId xmlns:a16="http://schemas.microsoft.com/office/drawing/2014/main" id="{0FC6F4A1-6DBC-A444-52B6-09E36B1DA982}"/>
              </a:ext>
            </a:extLst>
          </p:cNvPr>
          <p:cNvSpPr/>
          <p:nvPr/>
        </p:nvSpPr>
        <p:spPr>
          <a:xfrm>
            <a:off x="7146588" y="2397717"/>
            <a:ext cx="632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pc="-1" dirty="0">
                <a:solidFill>
                  <a:srgbClr val="FF0000"/>
                </a:solidFill>
                <a:uFill>
                  <a:solidFill>
                    <a:srgbClr val="FFFFFF"/>
                  </a:solidFill>
                </a:uFill>
                <a:latin typeface="Calibri"/>
              </a:rPr>
              <a:t>700 l</a:t>
            </a:r>
            <a:endParaRPr lang="en-US" spc="-1" dirty="0">
              <a:solidFill>
                <a:srgbClr val="000000"/>
              </a:solidFill>
              <a:uFill>
                <a:solidFill>
                  <a:srgbClr val="FFFFFF"/>
                </a:solidFill>
              </a:uFill>
              <a:latin typeface="Arial"/>
            </a:endParaRPr>
          </a:p>
        </p:txBody>
      </p:sp>
      <p:sp>
        <p:nvSpPr>
          <p:cNvPr id="1866" name="CustomShape 12">
            <a:extLst>
              <a:ext uri="{FF2B5EF4-FFF2-40B4-BE49-F238E27FC236}">
                <a16:creationId xmlns:a16="http://schemas.microsoft.com/office/drawing/2014/main" id="{DF376FBF-A78D-923B-D390-F717D03E079A}"/>
              </a:ext>
            </a:extLst>
          </p:cNvPr>
          <p:cNvSpPr/>
          <p:nvPr/>
        </p:nvSpPr>
        <p:spPr>
          <a:xfrm>
            <a:off x="2526814" y="1675518"/>
            <a:ext cx="5162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pc="-1">
                <a:solidFill>
                  <a:srgbClr val="FF0000"/>
                </a:solidFill>
                <a:uFill>
                  <a:solidFill>
                    <a:srgbClr val="FFFFFF"/>
                  </a:solidFill>
                </a:uFill>
                <a:latin typeface="Calibri"/>
              </a:rPr>
              <a:t>15 l</a:t>
            </a:r>
            <a:endParaRPr lang="en-US" spc="-1">
              <a:solidFill>
                <a:srgbClr val="000000"/>
              </a:solidFill>
              <a:uFill>
                <a:solidFill>
                  <a:srgbClr val="FFFFFF"/>
                </a:solidFill>
              </a:uFill>
              <a:latin typeface="Arial"/>
            </a:endParaRPr>
          </a:p>
        </p:txBody>
      </p:sp>
      <p:grpSp>
        <p:nvGrpSpPr>
          <p:cNvPr id="229" name="Group 228">
            <a:extLst>
              <a:ext uri="{FF2B5EF4-FFF2-40B4-BE49-F238E27FC236}">
                <a16:creationId xmlns:a16="http://schemas.microsoft.com/office/drawing/2014/main" id="{E9B4C86A-C56C-0DC5-E5DD-63F6BD92070A}"/>
              </a:ext>
            </a:extLst>
          </p:cNvPr>
          <p:cNvGrpSpPr/>
          <p:nvPr/>
        </p:nvGrpSpPr>
        <p:grpSpPr>
          <a:xfrm>
            <a:off x="6487298" y="5202194"/>
            <a:ext cx="4930268" cy="1479394"/>
            <a:chOff x="195480" y="4995360"/>
            <a:chExt cx="6561360" cy="1801800"/>
          </a:xfrm>
        </p:grpSpPr>
        <p:sp>
          <p:nvSpPr>
            <p:cNvPr id="230" name="CustomShape 25">
              <a:extLst>
                <a:ext uri="{FF2B5EF4-FFF2-40B4-BE49-F238E27FC236}">
                  <a16:creationId xmlns:a16="http://schemas.microsoft.com/office/drawing/2014/main" id="{1A9B38FD-F822-3B7D-6EB9-B8BE5DB1F8A8}"/>
                </a:ext>
              </a:extLst>
            </p:cNvPr>
            <p:cNvSpPr/>
            <p:nvPr/>
          </p:nvSpPr>
          <p:spPr>
            <a:xfrm>
              <a:off x="1571040" y="5262480"/>
              <a:ext cx="38520" cy="615600"/>
            </a:xfrm>
            <a:prstGeom prst="rect">
              <a:avLst/>
            </a:prstGeom>
            <a:blipFill>
              <a:blip r:embed="rId6"/>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231" name="CustomShape 26">
              <a:extLst>
                <a:ext uri="{FF2B5EF4-FFF2-40B4-BE49-F238E27FC236}">
                  <a16:creationId xmlns:a16="http://schemas.microsoft.com/office/drawing/2014/main" id="{7B601D93-6AA5-471D-3635-472CA3AA5AC6}"/>
                </a:ext>
              </a:extLst>
            </p:cNvPr>
            <p:cNvSpPr/>
            <p:nvPr/>
          </p:nvSpPr>
          <p:spPr>
            <a:xfrm>
              <a:off x="1571040" y="6003360"/>
              <a:ext cx="38520" cy="616680"/>
            </a:xfrm>
            <a:prstGeom prst="rect">
              <a:avLst/>
            </a:prstGeom>
            <a:blipFill>
              <a:blip r:embed="rId7"/>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232" name="CustomShape 27">
              <a:extLst>
                <a:ext uri="{FF2B5EF4-FFF2-40B4-BE49-F238E27FC236}">
                  <a16:creationId xmlns:a16="http://schemas.microsoft.com/office/drawing/2014/main" id="{BD454F63-062A-64DC-37FF-C14A40643CFC}"/>
                </a:ext>
              </a:extLst>
            </p:cNvPr>
            <p:cNvSpPr/>
            <p:nvPr/>
          </p:nvSpPr>
          <p:spPr>
            <a:xfrm>
              <a:off x="1571040" y="5262480"/>
              <a:ext cx="38520" cy="1357560"/>
            </a:xfrm>
            <a:custGeom>
              <a:avLst/>
              <a:gdLst/>
              <a:ahLst/>
              <a:cxnLst/>
              <a:rect l="l" t="t" r="r" b="b"/>
              <a:pathLst>
                <a:path w="56515" h="2569210">
                  <a:moveTo>
                    <a:pt x="0" y="2568702"/>
                  </a:moveTo>
                  <a:lnTo>
                    <a:pt x="56387" y="2568702"/>
                  </a:lnTo>
                  <a:lnTo>
                    <a:pt x="56387" y="0"/>
                  </a:lnTo>
                  <a:lnTo>
                    <a:pt x="0" y="0"/>
                  </a:lnTo>
                  <a:lnTo>
                    <a:pt x="0" y="2568702"/>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33" name="CustomShape 28">
              <a:extLst>
                <a:ext uri="{FF2B5EF4-FFF2-40B4-BE49-F238E27FC236}">
                  <a16:creationId xmlns:a16="http://schemas.microsoft.com/office/drawing/2014/main" id="{5C632A9B-C9FE-8AD4-CAFE-6F5E3DE7B563}"/>
                </a:ext>
              </a:extLst>
            </p:cNvPr>
            <p:cNvSpPr/>
            <p:nvPr/>
          </p:nvSpPr>
          <p:spPr>
            <a:xfrm>
              <a:off x="6718320" y="5262480"/>
              <a:ext cx="38520" cy="1357200"/>
            </a:xfrm>
            <a:prstGeom prst="rect">
              <a:avLst/>
            </a:prstGeom>
            <a:blipFill>
              <a:blip r:embed="rId8"/>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234" name="CustomShape 29">
              <a:extLst>
                <a:ext uri="{FF2B5EF4-FFF2-40B4-BE49-F238E27FC236}">
                  <a16:creationId xmlns:a16="http://schemas.microsoft.com/office/drawing/2014/main" id="{2ED5610E-EDCC-054F-AC3A-F8AC3463D703}"/>
                </a:ext>
              </a:extLst>
            </p:cNvPr>
            <p:cNvSpPr/>
            <p:nvPr/>
          </p:nvSpPr>
          <p:spPr>
            <a:xfrm>
              <a:off x="6718320" y="5262480"/>
              <a:ext cx="38520" cy="1357560"/>
            </a:xfrm>
            <a:custGeom>
              <a:avLst/>
              <a:gdLst/>
              <a:ahLst/>
              <a:cxnLst/>
              <a:rect l="l" t="t" r="r" b="b"/>
              <a:pathLst>
                <a:path w="56515" h="2569210">
                  <a:moveTo>
                    <a:pt x="0" y="2568702"/>
                  </a:moveTo>
                  <a:lnTo>
                    <a:pt x="56388" y="2568702"/>
                  </a:lnTo>
                  <a:lnTo>
                    <a:pt x="56388" y="0"/>
                  </a:lnTo>
                  <a:lnTo>
                    <a:pt x="0" y="0"/>
                  </a:lnTo>
                  <a:lnTo>
                    <a:pt x="0" y="2568702"/>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35" name="CustomShape 30">
              <a:extLst>
                <a:ext uri="{FF2B5EF4-FFF2-40B4-BE49-F238E27FC236}">
                  <a16:creationId xmlns:a16="http://schemas.microsoft.com/office/drawing/2014/main" id="{934A4234-E591-D1E8-8C5B-3B482F52FAD8}"/>
                </a:ext>
              </a:extLst>
            </p:cNvPr>
            <p:cNvSpPr/>
            <p:nvPr/>
          </p:nvSpPr>
          <p:spPr>
            <a:xfrm>
              <a:off x="1609560" y="5320080"/>
              <a:ext cx="5108760" cy="1250280"/>
            </a:xfrm>
            <a:custGeom>
              <a:avLst/>
              <a:gdLst/>
              <a:ahLst/>
              <a:cxnLst/>
              <a:rect l="l" t="t" r="r" b="b"/>
              <a:pathLst>
                <a:path w="7442834" h="2366010">
                  <a:moveTo>
                    <a:pt x="0" y="2366010"/>
                  </a:moveTo>
                  <a:lnTo>
                    <a:pt x="7442454" y="2366010"/>
                  </a:lnTo>
                  <a:lnTo>
                    <a:pt x="7442454" y="0"/>
                  </a:lnTo>
                  <a:lnTo>
                    <a:pt x="0" y="0"/>
                  </a:lnTo>
                  <a:lnTo>
                    <a:pt x="0" y="2366010"/>
                  </a:lnTo>
                  <a:close/>
                </a:path>
              </a:pathLst>
            </a:custGeom>
            <a:solidFill>
              <a:srgbClr val="C5DFB4"/>
            </a:solidFill>
            <a:ln>
              <a:solidFill>
                <a:srgbClr val="C00000"/>
              </a:solidFill>
            </a:ln>
          </p:spPr>
          <p:style>
            <a:lnRef idx="0">
              <a:scrgbClr r="0" g="0" b="0"/>
            </a:lnRef>
            <a:fillRef idx="0">
              <a:scrgbClr r="0" g="0" b="0"/>
            </a:fillRef>
            <a:effectRef idx="0">
              <a:scrgbClr r="0" g="0" b="0"/>
            </a:effectRef>
            <a:fontRef idx="minor"/>
          </p:style>
          <p:txBody>
            <a:bodyPr/>
            <a:lstStyle/>
            <a:p>
              <a:endParaRPr lang="en-US"/>
            </a:p>
          </p:txBody>
        </p:sp>
        <p:sp>
          <p:nvSpPr>
            <p:cNvPr id="236" name="CustomShape 31">
              <a:extLst>
                <a:ext uri="{FF2B5EF4-FFF2-40B4-BE49-F238E27FC236}">
                  <a16:creationId xmlns:a16="http://schemas.microsoft.com/office/drawing/2014/main" id="{860F5463-D31E-7E2C-23E1-C3ECE4B5D7F1}"/>
                </a:ext>
              </a:extLst>
            </p:cNvPr>
            <p:cNvSpPr/>
            <p:nvPr/>
          </p:nvSpPr>
          <p:spPr>
            <a:xfrm>
              <a:off x="1609560" y="5320080"/>
              <a:ext cx="5108760" cy="1250280"/>
            </a:xfrm>
            <a:custGeom>
              <a:avLst/>
              <a:gdLst/>
              <a:ahLst/>
              <a:cxnLst/>
              <a:rect l="l" t="t" r="r" b="b"/>
              <a:pathLst>
                <a:path w="7442834" h="2366010">
                  <a:moveTo>
                    <a:pt x="0" y="2366010"/>
                  </a:moveTo>
                  <a:lnTo>
                    <a:pt x="7442454" y="2366010"/>
                  </a:lnTo>
                  <a:lnTo>
                    <a:pt x="7442454" y="0"/>
                  </a:lnTo>
                  <a:lnTo>
                    <a:pt x="0" y="0"/>
                  </a:lnTo>
                  <a:lnTo>
                    <a:pt x="0" y="2366010"/>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37" name="CustomShape 32">
              <a:extLst>
                <a:ext uri="{FF2B5EF4-FFF2-40B4-BE49-F238E27FC236}">
                  <a16:creationId xmlns:a16="http://schemas.microsoft.com/office/drawing/2014/main" id="{A3947E13-222C-E82B-3D94-E237059037C9}"/>
                </a:ext>
              </a:extLst>
            </p:cNvPr>
            <p:cNvSpPr/>
            <p:nvPr/>
          </p:nvSpPr>
          <p:spPr>
            <a:xfrm>
              <a:off x="1383480" y="5762880"/>
              <a:ext cx="186120" cy="115560"/>
            </a:xfrm>
            <a:custGeom>
              <a:avLst/>
              <a:gdLst/>
              <a:ahLst/>
              <a:cxnLst/>
              <a:rect l="l" t="t" r="r" b="b"/>
              <a:pathLst>
                <a:path w="271780" h="219075">
                  <a:moveTo>
                    <a:pt x="0" y="218694"/>
                  </a:moveTo>
                  <a:lnTo>
                    <a:pt x="271272" y="218694"/>
                  </a:lnTo>
                  <a:lnTo>
                    <a:pt x="271272" y="0"/>
                  </a:lnTo>
                  <a:lnTo>
                    <a:pt x="0" y="0"/>
                  </a:lnTo>
                  <a:lnTo>
                    <a:pt x="0" y="218694"/>
                  </a:lnTo>
                  <a:close/>
                </a:path>
              </a:pathLst>
            </a:custGeom>
            <a:solidFill>
              <a:srgbClr val="7E7E7E"/>
            </a:solidFill>
            <a:ln>
              <a:noFill/>
            </a:ln>
          </p:spPr>
          <p:style>
            <a:lnRef idx="0">
              <a:scrgbClr r="0" g="0" b="0"/>
            </a:lnRef>
            <a:fillRef idx="0">
              <a:scrgbClr r="0" g="0" b="0"/>
            </a:fillRef>
            <a:effectRef idx="0">
              <a:scrgbClr r="0" g="0" b="0"/>
            </a:effectRef>
            <a:fontRef idx="minor"/>
          </p:style>
          <p:txBody>
            <a:bodyPr/>
            <a:lstStyle/>
            <a:p>
              <a:endParaRPr lang="en-US"/>
            </a:p>
          </p:txBody>
        </p:sp>
        <p:sp>
          <p:nvSpPr>
            <p:cNvPr id="238" name="CustomShape 33">
              <a:extLst>
                <a:ext uri="{FF2B5EF4-FFF2-40B4-BE49-F238E27FC236}">
                  <a16:creationId xmlns:a16="http://schemas.microsoft.com/office/drawing/2014/main" id="{488B9403-8A6E-AB46-440A-E46F496E88DF}"/>
                </a:ext>
              </a:extLst>
            </p:cNvPr>
            <p:cNvSpPr/>
            <p:nvPr/>
          </p:nvSpPr>
          <p:spPr>
            <a:xfrm>
              <a:off x="1383480" y="6003360"/>
              <a:ext cx="186120" cy="116280"/>
            </a:xfrm>
            <a:custGeom>
              <a:avLst/>
              <a:gdLst/>
              <a:ahLst/>
              <a:cxnLst/>
              <a:rect l="l" t="t" r="r" b="b"/>
              <a:pathLst>
                <a:path w="271780" h="220979">
                  <a:moveTo>
                    <a:pt x="0" y="220979"/>
                  </a:moveTo>
                  <a:lnTo>
                    <a:pt x="271272" y="220979"/>
                  </a:lnTo>
                  <a:lnTo>
                    <a:pt x="271272" y="0"/>
                  </a:lnTo>
                  <a:lnTo>
                    <a:pt x="0" y="0"/>
                  </a:lnTo>
                  <a:lnTo>
                    <a:pt x="0" y="220979"/>
                  </a:lnTo>
                  <a:close/>
                </a:path>
              </a:pathLst>
            </a:custGeom>
            <a:solidFill>
              <a:srgbClr val="7E7E7E"/>
            </a:solidFill>
            <a:ln>
              <a:noFill/>
            </a:ln>
          </p:spPr>
          <p:style>
            <a:lnRef idx="0">
              <a:scrgbClr r="0" g="0" b="0"/>
            </a:lnRef>
            <a:fillRef idx="0">
              <a:scrgbClr r="0" g="0" b="0"/>
            </a:fillRef>
            <a:effectRef idx="0">
              <a:scrgbClr r="0" g="0" b="0"/>
            </a:effectRef>
            <a:fontRef idx="minor"/>
          </p:style>
          <p:txBody>
            <a:bodyPr/>
            <a:lstStyle/>
            <a:p>
              <a:endParaRPr lang="en-US"/>
            </a:p>
          </p:txBody>
        </p:sp>
        <p:sp>
          <p:nvSpPr>
            <p:cNvPr id="239" name="CustomShape 34">
              <a:extLst>
                <a:ext uri="{FF2B5EF4-FFF2-40B4-BE49-F238E27FC236}">
                  <a16:creationId xmlns:a16="http://schemas.microsoft.com/office/drawing/2014/main" id="{D8DFFEA6-D04A-9303-8155-1507C6829DFC}"/>
                </a:ext>
              </a:extLst>
            </p:cNvPr>
            <p:cNvSpPr/>
            <p:nvPr/>
          </p:nvSpPr>
          <p:spPr>
            <a:xfrm>
              <a:off x="1383480" y="5762880"/>
              <a:ext cx="186120" cy="357120"/>
            </a:xfrm>
            <a:custGeom>
              <a:avLst/>
              <a:gdLst/>
              <a:ahLst/>
              <a:cxnLst/>
              <a:rect l="l" t="t" r="r" b="b"/>
              <a:pathLst>
                <a:path w="271780" h="676275">
                  <a:moveTo>
                    <a:pt x="0" y="675894"/>
                  </a:moveTo>
                  <a:lnTo>
                    <a:pt x="271272" y="675894"/>
                  </a:lnTo>
                  <a:lnTo>
                    <a:pt x="271272" y="0"/>
                  </a:lnTo>
                  <a:lnTo>
                    <a:pt x="0" y="0"/>
                  </a:lnTo>
                  <a:lnTo>
                    <a:pt x="0" y="675894"/>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40" name="CustomShape 35">
              <a:extLst>
                <a:ext uri="{FF2B5EF4-FFF2-40B4-BE49-F238E27FC236}">
                  <a16:creationId xmlns:a16="http://schemas.microsoft.com/office/drawing/2014/main" id="{4C612059-9449-CE7F-DD93-EF3CE1A7EFAA}"/>
                </a:ext>
              </a:extLst>
            </p:cNvPr>
            <p:cNvSpPr/>
            <p:nvPr/>
          </p:nvSpPr>
          <p:spPr>
            <a:xfrm>
              <a:off x="2503080" y="5105520"/>
              <a:ext cx="231480" cy="178560"/>
            </a:xfrm>
            <a:custGeom>
              <a:avLst/>
              <a:gdLst/>
              <a:ahLst/>
              <a:cxnLst/>
              <a:rect l="l" t="t" r="r" b="b"/>
              <a:pathLst>
                <a:path w="337819" h="338455">
                  <a:moveTo>
                    <a:pt x="0" y="338327"/>
                  </a:moveTo>
                  <a:lnTo>
                    <a:pt x="337565" y="338327"/>
                  </a:lnTo>
                  <a:lnTo>
                    <a:pt x="337565" y="0"/>
                  </a:lnTo>
                  <a:lnTo>
                    <a:pt x="0" y="0"/>
                  </a:lnTo>
                  <a:lnTo>
                    <a:pt x="0" y="338327"/>
                  </a:lnTo>
                  <a:close/>
                </a:path>
              </a:pathLst>
            </a:custGeom>
            <a:solidFill>
              <a:srgbClr val="C5DFB4"/>
            </a:solidFill>
            <a:ln>
              <a:noFill/>
            </a:ln>
          </p:spPr>
          <p:style>
            <a:lnRef idx="0">
              <a:scrgbClr r="0" g="0" b="0"/>
            </a:lnRef>
            <a:fillRef idx="0">
              <a:scrgbClr r="0" g="0" b="0"/>
            </a:fillRef>
            <a:effectRef idx="0">
              <a:scrgbClr r="0" g="0" b="0"/>
            </a:effectRef>
            <a:fontRef idx="minor"/>
          </p:style>
          <p:txBody>
            <a:bodyPr/>
            <a:lstStyle/>
            <a:p>
              <a:endParaRPr lang="en-US"/>
            </a:p>
          </p:txBody>
        </p:sp>
        <p:sp>
          <p:nvSpPr>
            <p:cNvPr id="241" name="CustomShape 36">
              <a:extLst>
                <a:ext uri="{FF2B5EF4-FFF2-40B4-BE49-F238E27FC236}">
                  <a16:creationId xmlns:a16="http://schemas.microsoft.com/office/drawing/2014/main" id="{D19C0303-1FE6-D262-51BB-DE12BD51AF96}"/>
                </a:ext>
              </a:extLst>
            </p:cNvPr>
            <p:cNvSpPr/>
            <p:nvPr/>
          </p:nvSpPr>
          <p:spPr>
            <a:xfrm>
              <a:off x="2503080" y="5105520"/>
              <a:ext cx="231480" cy="178560"/>
            </a:xfrm>
            <a:custGeom>
              <a:avLst/>
              <a:gdLst/>
              <a:ahLst/>
              <a:cxnLst/>
              <a:rect l="l" t="t" r="r" b="b"/>
              <a:pathLst>
                <a:path w="337819" h="338455">
                  <a:moveTo>
                    <a:pt x="0" y="338327"/>
                  </a:moveTo>
                  <a:lnTo>
                    <a:pt x="337565" y="338327"/>
                  </a:lnTo>
                  <a:lnTo>
                    <a:pt x="337565" y="0"/>
                  </a:lnTo>
                  <a:lnTo>
                    <a:pt x="0" y="0"/>
                  </a:lnTo>
                  <a:lnTo>
                    <a:pt x="0" y="338327"/>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42" name="CustomShape 37">
              <a:extLst>
                <a:ext uri="{FF2B5EF4-FFF2-40B4-BE49-F238E27FC236}">
                  <a16:creationId xmlns:a16="http://schemas.microsoft.com/office/drawing/2014/main" id="{AE2141F4-D967-637B-E1A5-6355E3329405}"/>
                </a:ext>
              </a:extLst>
            </p:cNvPr>
            <p:cNvSpPr/>
            <p:nvPr/>
          </p:nvSpPr>
          <p:spPr>
            <a:xfrm>
              <a:off x="2503080" y="6598440"/>
              <a:ext cx="231480" cy="178560"/>
            </a:xfrm>
            <a:custGeom>
              <a:avLst/>
              <a:gdLst/>
              <a:ahLst/>
              <a:cxnLst/>
              <a:rect l="l" t="t" r="r" b="b"/>
              <a:pathLst>
                <a:path w="337819" h="338454">
                  <a:moveTo>
                    <a:pt x="0" y="338328"/>
                  </a:moveTo>
                  <a:lnTo>
                    <a:pt x="337565" y="338328"/>
                  </a:lnTo>
                  <a:lnTo>
                    <a:pt x="337565" y="0"/>
                  </a:lnTo>
                  <a:lnTo>
                    <a:pt x="0" y="0"/>
                  </a:lnTo>
                  <a:lnTo>
                    <a:pt x="0" y="338328"/>
                  </a:lnTo>
                  <a:close/>
                </a:path>
              </a:pathLst>
            </a:custGeom>
            <a:solidFill>
              <a:srgbClr val="C5DFB4"/>
            </a:solidFill>
            <a:ln>
              <a:noFill/>
            </a:ln>
          </p:spPr>
          <p:style>
            <a:lnRef idx="0">
              <a:scrgbClr r="0" g="0" b="0"/>
            </a:lnRef>
            <a:fillRef idx="0">
              <a:scrgbClr r="0" g="0" b="0"/>
            </a:fillRef>
            <a:effectRef idx="0">
              <a:scrgbClr r="0" g="0" b="0"/>
            </a:effectRef>
            <a:fontRef idx="minor"/>
          </p:style>
          <p:txBody>
            <a:bodyPr/>
            <a:lstStyle/>
            <a:p>
              <a:endParaRPr lang="en-US"/>
            </a:p>
          </p:txBody>
        </p:sp>
        <p:sp>
          <p:nvSpPr>
            <p:cNvPr id="243" name="CustomShape 38">
              <a:extLst>
                <a:ext uri="{FF2B5EF4-FFF2-40B4-BE49-F238E27FC236}">
                  <a16:creationId xmlns:a16="http://schemas.microsoft.com/office/drawing/2014/main" id="{D0121617-34B7-0E9B-077C-BB906F3B19D4}"/>
                </a:ext>
              </a:extLst>
            </p:cNvPr>
            <p:cNvSpPr/>
            <p:nvPr/>
          </p:nvSpPr>
          <p:spPr>
            <a:xfrm>
              <a:off x="2503080" y="6598440"/>
              <a:ext cx="231480" cy="178560"/>
            </a:xfrm>
            <a:custGeom>
              <a:avLst/>
              <a:gdLst/>
              <a:ahLst/>
              <a:cxnLst/>
              <a:rect l="l" t="t" r="r" b="b"/>
              <a:pathLst>
                <a:path w="337819" h="338454">
                  <a:moveTo>
                    <a:pt x="0" y="338328"/>
                  </a:moveTo>
                  <a:lnTo>
                    <a:pt x="337565" y="338328"/>
                  </a:lnTo>
                  <a:lnTo>
                    <a:pt x="337565" y="0"/>
                  </a:lnTo>
                  <a:lnTo>
                    <a:pt x="0" y="0"/>
                  </a:lnTo>
                  <a:lnTo>
                    <a:pt x="0" y="338328"/>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44" name="CustomShape 39">
              <a:extLst>
                <a:ext uri="{FF2B5EF4-FFF2-40B4-BE49-F238E27FC236}">
                  <a16:creationId xmlns:a16="http://schemas.microsoft.com/office/drawing/2014/main" id="{4676EDF0-02B6-AD06-95BA-454EC8B36013}"/>
                </a:ext>
              </a:extLst>
            </p:cNvPr>
            <p:cNvSpPr/>
            <p:nvPr/>
          </p:nvSpPr>
          <p:spPr>
            <a:xfrm>
              <a:off x="2442960" y="5085360"/>
              <a:ext cx="347400" cy="29520"/>
            </a:xfrm>
            <a:prstGeom prst="rect">
              <a:avLst/>
            </a:prstGeom>
            <a:blipFill>
              <a:blip r:embed="rId9"/>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245" name="CustomShape 40">
              <a:extLst>
                <a:ext uri="{FF2B5EF4-FFF2-40B4-BE49-F238E27FC236}">
                  <a16:creationId xmlns:a16="http://schemas.microsoft.com/office/drawing/2014/main" id="{32FD9735-BDC8-B0CE-E46A-CC8439013826}"/>
                </a:ext>
              </a:extLst>
            </p:cNvPr>
            <p:cNvSpPr/>
            <p:nvPr/>
          </p:nvSpPr>
          <p:spPr>
            <a:xfrm>
              <a:off x="2442960" y="5085360"/>
              <a:ext cx="347400" cy="29520"/>
            </a:xfrm>
            <a:custGeom>
              <a:avLst/>
              <a:gdLst/>
              <a:ahLst/>
              <a:cxnLst/>
              <a:rect l="l" t="t" r="r" b="b"/>
              <a:pathLst>
                <a:path w="506730" h="56514">
                  <a:moveTo>
                    <a:pt x="0" y="56387"/>
                  </a:moveTo>
                  <a:lnTo>
                    <a:pt x="506730" y="56387"/>
                  </a:lnTo>
                  <a:lnTo>
                    <a:pt x="506730" y="0"/>
                  </a:lnTo>
                  <a:lnTo>
                    <a:pt x="0" y="0"/>
                  </a:lnTo>
                  <a:lnTo>
                    <a:pt x="0" y="56387"/>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46" name="CustomShape 41">
              <a:extLst>
                <a:ext uri="{FF2B5EF4-FFF2-40B4-BE49-F238E27FC236}">
                  <a16:creationId xmlns:a16="http://schemas.microsoft.com/office/drawing/2014/main" id="{7D81A07A-C822-2A86-7A19-C3605AE0E001}"/>
                </a:ext>
              </a:extLst>
            </p:cNvPr>
            <p:cNvSpPr/>
            <p:nvPr/>
          </p:nvSpPr>
          <p:spPr>
            <a:xfrm>
              <a:off x="2440800" y="6767640"/>
              <a:ext cx="347400" cy="29520"/>
            </a:xfrm>
            <a:prstGeom prst="rect">
              <a:avLst/>
            </a:prstGeom>
            <a:blipFill>
              <a:blip r:embed="rId10"/>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247" name="CustomShape 42">
              <a:extLst>
                <a:ext uri="{FF2B5EF4-FFF2-40B4-BE49-F238E27FC236}">
                  <a16:creationId xmlns:a16="http://schemas.microsoft.com/office/drawing/2014/main" id="{8D8F8EAC-5520-B5EC-8C1F-1CC134F469C4}"/>
                </a:ext>
              </a:extLst>
            </p:cNvPr>
            <p:cNvSpPr/>
            <p:nvPr/>
          </p:nvSpPr>
          <p:spPr>
            <a:xfrm>
              <a:off x="2440800" y="6767640"/>
              <a:ext cx="347400" cy="29520"/>
            </a:xfrm>
            <a:custGeom>
              <a:avLst/>
              <a:gdLst/>
              <a:ahLst/>
              <a:cxnLst/>
              <a:rect l="l" t="t" r="r" b="b"/>
              <a:pathLst>
                <a:path w="506730" h="56514">
                  <a:moveTo>
                    <a:pt x="0" y="56387"/>
                  </a:moveTo>
                  <a:lnTo>
                    <a:pt x="506730" y="56387"/>
                  </a:lnTo>
                  <a:lnTo>
                    <a:pt x="506730" y="0"/>
                  </a:lnTo>
                  <a:lnTo>
                    <a:pt x="0" y="0"/>
                  </a:lnTo>
                  <a:lnTo>
                    <a:pt x="0" y="56387"/>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48" name="CustomShape 43">
              <a:extLst>
                <a:ext uri="{FF2B5EF4-FFF2-40B4-BE49-F238E27FC236}">
                  <a16:creationId xmlns:a16="http://schemas.microsoft.com/office/drawing/2014/main" id="{8F991079-34D9-901E-AE17-499DA795BBED}"/>
                </a:ext>
              </a:extLst>
            </p:cNvPr>
            <p:cNvSpPr/>
            <p:nvPr/>
          </p:nvSpPr>
          <p:spPr>
            <a:xfrm>
              <a:off x="2503080" y="5284440"/>
              <a:ext cx="360" cy="478080"/>
            </a:xfrm>
            <a:custGeom>
              <a:avLst/>
              <a:gdLst/>
              <a:ahLst/>
              <a:cxnLst/>
              <a:rect l="l" t="t" r="r" b="b"/>
              <a:pathLst>
                <a:path h="905510">
                  <a:moveTo>
                    <a:pt x="0" y="905255"/>
                  </a:moveTo>
                  <a:lnTo>
                    <a:pt x="0"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49" name="CustomShape 44">
              <a:extLst>
                <a:ext uri="{FF2B5EF4-FFF2-40B4-BE49-F238E27FC236}">
                  <a16:creationId xmlns:a16="http://schemas.microsoft.com/office/drawing/2014/main" id="{EA3F8F4B-72F2-14C7-5E87-B6950A902757}"/>
                </a:ext>
              </a:extLst>
            </p:cNvPr>
            <p:cNvSpPr/>
            <p:nvPr/>
          </p:nvSpPr>
          <p:spPr>
            <a:xfrm>
              <a:off x="2734560" y="5284440"/>
              <a:ext cx="360" cy="478080"/>
            </a:xfrm>
            <a:custGeom>
              <a:avLst/>
              <a:gdLst/>
              <a:ahLst/>
              <a:cxnLst/>
              <a:rect l="l" t="t" r="r" b="b"/>
              <a:pathLst>
                <a:path h="905510">
                  <a:moveTo>
                    <a:pt x="0" y="905255"/>
                  </a:moveTo>
                  <a:lnTo>
                    <a:pt x="0"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0" name="CustomShape 45">
              <a:extLst>
                <a:ext uri="{FF2B5EF4-FFF2-40B4-BE49-F238E27FC236}">
                  <a16:creationId xmlns:a16="http://schemas.microsoft.com/office/drawing/2014/main" id="{D8B260C4-220E-0452-218D-FB1BBD93BB60}"/>
                </a:ext>
              </a:extLst>
            </p:cNvPr>
            <p:cNvSpPr/>
            <p:nvPr/>
          </p:nvSpPr>
          <p:spPr>
            <a:xfrm>
              <a:off x="2734560" y="5767920"/>
              <a:ext cx="4021920" cy="360"/>
            </a:xfrm>
            <a:custGeom>
              <a:avLst/>
              <a:gdLst/>
              <a:ahLst/>
              <a:cxnLst/>
              <a:rect l="l" t="t" r="r" b="b"/>
              <a:pathLst>
                <a:path w="5859780">
                  <a:moveTo>
                    <a:pt x="0" y="0"/>
                  </a:moveTo>
                  <a:lnTo>
                    <a:pt x="5859526"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1" name="CustomShape 46">
              <a:extLst>
                <a:ext uri="{FF2B5EF4-FFF2-40B4-BE49-F238E27FC236}">
                  <a16:creationId xmlns:a16="http://schemas.microsoft.com/office/drawing/2014/main" id="{169476B8-17F7-27C5-CFE3-85E4526F4B99}"/>
                </a:ext>
              </a:extLst>
            </p:cNvPr>
            <p:cNvSpPr/>
            <p:nvPr/>
          </p:nvSpPr>
          <p:spPr>
            <a:xfrm>
              <a:off x="2734560" y="6117480"/>
              <a:ext cx="4021920" cy="360"/>
            </a:xfrm>
            <a:custGeom>
              <a:avLst/>
              <a:gdLst/>
              <a:ahLst/>
              <a:cxnLst/>
              <a:rect l="l" t="t" r="r" b="b"/>
              <a:pathLst>
                <a:path w="5859780">
                  <a:moveTo>
                    <a:pt x="0" y="0"/>
                  </a:moveTo>
                  <a:lnTo>
                    <a:pt x="5859526"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2" name="CustomShape 47">
              <a:extLst>
                <a:ext uri="{FF2B5EF4-FFF2-40B4-BE49-F238E27FC236}">
                  <a16:creationId xmlns:a16="http://schemas.microsoft.com/office/drawing/2014/main" id="{F5047F45-9E4B-AE20-3142-128BBF6A45AC}"/>
                </a:ext>
              </a:extLst>
            </p:cNvPr>
            <p:cNvSpPr/>
            <p:nvPr/>
          </p:nvSpPr>
          <p:spPr>
            <a:xfrm>
              <a:off x="1441800" y="5680080"/>
              <a:ext cx="69840" cy="81360"/>
            </a:xfrm>
            <a:custGeom>
              <a:avLst/>
              <a:gdLst/>
              <a:ahLst/>
              <a:cxnLst/>
              <a:rect l="l" t="t" r="r" b="b"/>
              <a:pathLst>
                <a:path w="102234" h="154304">
                  <a:moveTo>
                    <a:pt x="0" y="153924"/>
                  </a:moveTo>
                  <a:lnTo>
                    <a:pt x="102107" y="153924"/>
                  </a:lnTo>
                  <a:lnTo>
                    <a:pt x="102107" y="0"/>
                  </a:lnTo>
                  <a:lnTo>
                    <a:pt x="0" y="0"/>
                  </a:lnTo>
                  <a:lnTo>
                    <a:pt x="0" y="153924"/>
                  </a:lnTo>
                  <a:close/>
                </a:path>
              </a:pathLst>
            </a:custGeom>
            <a:solidFill>
              <a:srgbClr val="7E7E7E"/>
            </a:solidFill>
            <a:ln>
              <a:noFill/>
            </a:ln>
          </p:spPr>
          <p:style>
            <a:lnRef idx="0">
              <a:scrgbClr r="0" g="0" b="0"/>
            </a:lnRef>
            <a:fillRef idx="0">
              <a:scrgbClr r="0" g="0" b="0"/>
            </a:fillRef>
            <a:effectRef idx="0">
              <a:scrgbClr r="0" g="0" b="0"/>
            </a:effectRef>
            <a:fontRef idx="minor"/>
          </p:style>
          <p:txBody>
            <a:bodyPr/>
            <a:lstStyle/>
            <a:p>
              <a:endParaRPr lang="en-US"/>
            </a:p>
          </p:txBody>
        </p:sp>
        <p:sp>
          <p:nvSpPr>
            <p:cNvPr id="253" name="CustomShape 48">
              <a:extLst>
                <a:ext uri="{FF2B5EF4-FFF2-40B4-BE49-F238E27FC236}">
                  <a16:creationId xmlns:a16="http://schemas.microsoft.com/office/drawing/2014/main" id="{3E58168F-E1B4-5633-D9AE-D5B1E7D2E079}"/>
                </a:ext>
              </a:extLst>
            </p:cNvPr>
            <p:cNvSpPr/>
            <p:nvPr/>
          </p:nvSpPr>
          <p:spPr>
            <a:xfrm>
              <a:off x="1441800" y="5680080"/>
              <a:ext cx="69840" cy="81360"/>
            </a:xfrm>
            <a:custGeom>
              <a:avLst/>
              <a:gdLst/>
              <a:ahLst/>
              <a:cxnLst/>
              <a:rect l="l" t="t" r="r" b="b"/>
              <a:pathLst>
                <a:path w="102234" h="154304">
                  <a:moveTo>
                    <a:pt x="0" y="153924"/>
                  </a:moveTo>
                  <a:lnTo>
                    <a:pt x="102107" y="153924"/>
                  </a:lnTo>
                  <a:lnTo>
                    <a:pt x="102107" y="0"/>
                  </a:lnTo>
                  <a:lnTo>
                    <a:pt x="0" y="0"/>
                  </a:lnTo>
                  <a:lnTo>
                    <a:pt x="0" y="153924"/>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4" name="CustomShape 49">
              <a:extLst>
                <a:ext uri="{FF2B5EF4-FFF2-40B4-BE49-F238E27FC236}">
                  <a16:creationId xmlns:a16="http://schemas.microsoft.com/office/drawing/2014/main" id="{414BA715-134D-118E-3521-CA5248F031AC}"/>
                </a:ext>
              </a:extLst>
            </p:cNvPr>
            <p:cNvSpPr/>
            <p:nvPr/>
          </p:nvSpPr>
          <p:spPr>
            <a:xfrm>
              <a:off x="1439640" y="6120000"/>
              <a:ext cx="69840" cy="81000"/>
            </a:xfrm>
            <a:custGeom>
              <a:avLst/>
              <a:gdLst/>
              <a:ahLst/>
              <a:cxnLst/>
              <a:rect l="l" t="t" r="r" b="b"/>
              <a:pathLst>
                <a:path w="102234" h="153670">
                  <a:moveTo>
                    <a:pt x="0" y="153162"/>
                  </a:moveTo>
                  <a:lnTo>
                    <a:pt x="102108" y="153162"/>
                  </a:lnTo>
                  <a:lnTo>
                    <a:pt x="102108" y="0"/>
                  </a:lnTo>
                  <a:lnTo>
                    <a:pt x="0" y="0"/>
                  </a:lnTo>
                  <a:lnTo>
                    <a:pt x="0" y="153162"/>
                  </a:lnTo>
                  <a:close/>
                </a:path>
              </a:pathLst>
            </a:custGeom>
            <a:solidFill>
              <a:srgbClr val="7E7E7E"/>
            </a:solidFill>
            <a:ln>
              <a:noFill/>
            </a:ln>
          </p:spPr>
          <p:style>
            <a:lnRef idx="0">
              <a:scrgbClr r="0" g="0" b="0"/>
            </a:lnRef>
            <a:fillRef idx="0">
              <a:scrgbClr r="0" g="0" b="0"/>
            </a:fillRef>
            <a:effectRef idx="0">
              <a:scrgbClr r="0" g="0" b="0"/>
            </a:effectRef>
            <a:fontRef idx="minor"/>
          </p:style>
          <p:txBody>
            <a:bodyPr/>
            <a:lstStyle/>
            <a:p>
              <a:endParaRPr lang="en-US"/>
            </a:p>
          </p:txBody>
        </p:sp>
        <p:sp>
          <p:nvSpPr>
            <p:cNvPr id="255" name="CustomShape 50">
              <a:extLst>
                <a:ext uri="{FF2B5EF4-FFF2-40B4-BE49-F238E27FC236}">
                  <a16:creationId xmlns:a16="http://schemas.microsoft.com/office/drawing/2014/main" id="{375D05D0-7D95-F024-FF2A-6D5CA13D28A8}"/>
                </a:ext>
              </a:extLst>
            </p:cNvPr>
            <p:cNvSpPr/>
            <p:nvPr/>
          </p:nvSpPr>
          <p:spPr>
            <a:xfrm>
              <a:off x="1439640" y="6120000"/>
              <a:ext cx="69840" cy="81000"/>
            </a:xfrm>
            <a:custGeom>
              <a:avLst/>
              <a:gdLst/>
              <a:ahLst/>
              <a:cxnLst/>
              <a:rect l="l" t="t" r="r" b="b"/>
              <a:pathLst>
                <a:path w="102234" h="153670">
                  <a:moveTo>
                    <a:pt x="0" y="153162"/>
                  </a:moveTo>
                  <a:lnTo>
                    <a:pt x="102108" y="153162"/>
                  </a:lnTo>
                  <a:lnTo>
                    <a:pt x="102108" y="0"/>
                  </a:lnTo>
                  <a:lnTo>
                    <a:pt x="0" y="0"/>
                  </a:lnTo>
                  <a:lnTo>
                    <a:pt x="0" y="153162"/>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6" name="CustomShape 51">
              <a:extLst>
                <a:ext uri="{FF2B5EF4-FFF2-40B4-BE49-F238E27FC236}">
                  <a16:creationId xmlns:a16="http://schemas.microsoft.com/office/drawing/2014/main" id="{7936EC29-CFAC-8BEC-ED33-4410B5187857}"/>
                </a:ext>
              </a:extLst>
            </p:cNvPr>
            <p:cNvSpPr/>
            <p:nvPr/>
          </p:nvSpPr>
          <p:spPr>
            <a:xfrm>
              <a:off x="2375640" y="5768280"/>
              <a:ext cx="4342320" cy="349200"/>
            </a:xfrm>
            <a:custGeom>
              <a:avLst/>
              <a:gdLst/>
              <a:ahLst/>
              <a:cxnLst/>
              <a:rect l="l" t="t" r="r" b="b"/>
              <a:pathLst>
                <a:path w="6326505" h="661035">
                  <a:moveTo>
                    <a:pt x="0" y="660653"/>
                  </a:moveTo>
                  <a:lnTo>
                    <a:pt x="6326505" y="660653"/>
                  </a:lnTo>
                  <a:lnTo>
                    <a:pt x="6326505" y="0"/>
                  </a:lnTo>
                  <a:lnTo>
                    <a:pt x="0" y="0"/>
                  </a:lnTo>
                  <a:lnTo>
                    <a:pt x="0" y="660653"/>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257" name="CustomShape 52">
              <a:extLst>
                <a:ext uri="{FF2B5EF4-FFF2-40B4-BE49-F238E27FC236}">
                  <a16:creationId xmlns:a16="http://schemas.microsoft.com/office/drawing/2014/main" id="{B6F2BAD7-4653-9C7D-F010-8F42B2435C10}"/>
                </a:ext>
              </a:extLst>
            </p:cNvPr>
            <p:cNvSpPr/>
            <p:nvPr/>
          </p:nvSpPr>
          <p:spPr>
            <a:xfrm>
              <a:off x="1622520" y="5768280"/>
              <a:ext cx="5095800" cy="349200"/>
            </a:xfrm>
            <a:custGeom>
              <a:avLst/>
              <a:gdLst/>
              <a:ahLst/>
              <a:cxnLst/>
              <a:rect l="l" t="t" r="r" b="b"/>
              <a:pathLst>
                <a:path w="7423784" h="661035">
                  <a:moveTo>
                    <a:pt x="0" y="660653"/>
                  </a:moveTo>
                  <a:lnTo>
                    <a:pt x="7423404" y="660653"/>
                  </a:lnTo>
                  <a:lnTo>
                    <a:pt x="7423404" y="0"/>
                  </a:lnTo>
                  <a:lnTo>
                    <a:pt x="0" y="0"/>
                  </a:lnTo>
                  <a:lnTo>
                    <a:pt x="0" y="660653"/>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8" name="CustomShape 53">
              <a:extLst>
                <a:ext uri="{FF2B5EF4-FFF2-40B4-BE49-F238E27FC236}">
                  <a16:creationId xmlns:a16="http://schemas.microsoft.com/office/drawing/2014/main" id="{71C3F52A-AA6D-A5ED-448B-8F28F1081CC1}"/>
                </a:ext>
              </a:extLst>
            </p:cNvPr>
            <p:cNvSpPr/>
            <p:nvPr/>
          </p:nvSpPr>
          <p:spPr>
            <a:xfrm>
              <a:off x="1926720" y="5765400"/>
              <a:ext cx="576360" cy="360"/>
            </a:xfrm>
            <a:custGeom>
              <a:avLst/>
              <a:gdLst/>
              <a:ahLst/>
              <a:cxnLst/>
              <a:rect l="l" t="t" r="r" b="b"/>
              <a:pathLst>
                <a:path w="840105">
                  <a:moveTo>
                    <a:pt x="0" y="0"/>
                  </a:moveTo>
                  <a:lnTo>
                    <a:pt x="839724"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9" name="CustomShape 54">
              <a:extLst>
                <a:ext uri="{FF2B5EF4-FFF2-40B4-BE49-F238E27FC236}">
                  <a16:creationId xmlns:a16="http://schemas.microsoft.com/office/drawing/2014/main" id="{C35CA939-B663-0E2D-A5C3-16C74E9C036D}"/>
                </a:ext>
              </a:extLst>
            </p:cNvPr>
            <p:cNvSpPr/>
            <p:nvPr/>
          </p:nvSpPr>
          <p:spPr>
            <a:xfrm>
              <a:off x="1571040" y="5765400"/>
              <a:ext cx="41040" cy="360"/>
            </a:xfrm>
            <a:custGeom>
              <a:avLst/>
              <a:gdLst/>
              <a:ahLst/>
              <a:cxnLst/>
              <a:rect l="l" t="t" r="r" b="b"/>
              <a:pathLst>
                <a:path w="60325">
                  <a:moveTo>
                    <a:pt x="0" y="0"/>
                  </a:moveTo>
                  <a:lnTo>
                    <a:pt x="60197"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60" name="CustomShape 55">
              <a:extLst>
                <a:ext uri="{FF2B5EF4-FFF2-40B4-BE49-F238E27FC236}">
                  <a16:creationId xmlns:a16="http://schemas.microsoft.com/office/drawing/2014/main" id="{94834CC8-F75B-92CA-D404-AC5981F254EE}"/>
                </a:ext>
              </a:extLst>
            </p:cNvPr>
            <p:cNvSpPr/>
            <p:nvPr/>
          </p:nvSpPr>
          <p:spPr>
            <a:xfrm>
              <a:off x="1926720" y="6119280"/>
              <a:ext cx="572040" cy="360"/>
            </a:xfrm>
            <a:custGeom>
              <a:avLst/>
              <a:gdLst/>
              <a:ahLst/>
              <a:cxnLst/>
              <a:rect l="l" t="t" r="r" b="b"/>
              <a:pathLst>
                <a:path w="833755">
                  <a:moveTo>
                    <a:pt x="0" y="0"/>
                  </a:moveTo>
                  <a:lnTo>
                    <a:pt x="833627"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61" name="CustomShape 56">
              <a:extLst>
                <a:ext uri="{FF2B5EF4-FFF2-40B4-BE49-F238E27FC236}">
                  <a16:creationId xmlns:a16="http://schemas.microsoft.com/office/drawing/2014/main" id="{872EF451-855C-4167-F973-92A49A7D6403}"/>
                </a:ext>
              </a:extLst>
            </p:cNvPr>
            <p:cNvSpPr/>
            <p:nvPr/>
          </p:nvSpPr>
          <p:spPr>
            <a:xfrm>
              <a:off x="1566720" y="6119280"/>
              <a:ext cx="45360" cy="360"/>
            </a:xfrm>
            <a:custGeom>
              <a:avLst/>
              <a:gdLst/>
              <a:ahLst/>
              <a:cxnLst/>
              <a:rect l="l" t="t" r="r" b="b"/>
              <a:pathLst>
                <a:path w="66675">
                  <a:moveTo>
                    <a:pt x="0" y="0"/>
                  </a:moveTo>
                  <a:lnTo>
                    <a:pt x="66293"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62" name="CustomShape 57">
              <a:extLst>
                <a:ext uri="{FF2B5EF4-FFF2-40B4-BE49-F238E27FC236}">
                  <a16:creationId xmlns:a16="http://schemas.microsoft.com/office/drawing/2014/main" id="{FE8A310A-DECF-B803-4D65-F5E6AA21BD18}"/>
                </a:ext>
              </a:extLst>
            </p:cNvPr>
            <p:cNvSpPr/>
            <p:nvPr/>
          </p:nvSpPr>
          <p:spPr>
            <a:xfrm>
              <a:off x="1612080" y="5713920"/>
              <a:ext cx="314280" cy="164160"/>
            </a:xfrm>
            <a:custGeom>
              <a:avLst/>
              <a:gdLst/>
              <a:ahLst/>
              <a:cxnLst/>
              <a:rect l="l" t="t" r="r" b="b"/>
              <a:pathLst>
                <a:path w="458469" h="311150">
                  <a:moveTo>
                    <a:pt x="0" y="310896"/>
                  </a:moveTo>
                  <a:lnTo>
                    <a:pt x="457962" y="310896"/>
                  </a:lnTo>
                  <a:lnTo>
                    <a:pt x="457962" y="0"/>
                  </a:lnTo>
                  <a:lnTo>
                    <a:pt x="0" y="0"/>
                  </a:lnTo>
                  <a:lnTo>
                    <a:pt x="0" y="310896"/>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263" name="CustomShape 58">
              <a:extLst>
                <a:ext uri="{FF2B5EF4-FFF2-40B4-BE49-F238E27FC236}">
                  <a16:creationId xmlns:a16="http://schemas.microsoft.com/office/drawing/2014/main" id="{CA63CFC7-41E6-2547-7E07-1EBBE97C697D}"/>
                </a:ext>
              </a:extLst>
            </p:cNvPr>
            <p:cNvSpPr/>
            <p:nvPr/>
          </p:nvSpPr>
          <p:spPr>
            <a:xfrm>
              <a:off x="1612080" y="6003360"/>
              <a:ext cx="314280" cy="157320"/>
            </a:xfrm>
            <a:custGeom>
              <a:avLst/>
              <a:gdLst/>
              <a:ahLst/>
              <a:cxnLst/>
              <a:rect l="l" t="t" r="r" b="b"/>
              <a:pathLst>
                <a:path w="458469" h="298450">
                  <a:moveTo>
                    <a:pt x="0" y="297941"/>
                  </a:moveTo>
                  <a:lnTo>
                    <a:pt x="457962" y="297941"/>
                  </a:lnTo>
                  <a:lnTo>
                    <a:pt x="457962" y="0"/>
                  </a:lnTo>
                  <a:lnTo>
                    <a:pt x="0" y="0"/>
                  </a:lnTo>
                  <a:lnTo>
                    <a:pt x="0" y="297941"/>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264" name="CustomShape 59">
              <a:extLst>
                <a:ext uri="{FF2B5EF4-FFF2-40B4-BE49-F238E27FC236}">
                  <a16:creationId xmlns:a16="http://schemas.microsoft.com/office/drawing/2014/main" id="{35CA6416-5448-377C-EF81-24D4676C5D32}"/>
                </a:ext>
              </a:extLst>
            </p:cNvPr>
            <p:cNvSpPr/>
            <p:nvPr/>
          </p:nvSpPr>
          <p:spPr>
            <a:xfrm>
              <a:off x="1612080" y="5713920"/>
              <a:ext cx="314280" cy="446400"/>
            </a:xfrm>
            <a:custGeom>
              <a:avLst/>
              <a:gdLst/>
              <a:ahLst/>
              <a:cxnLst/>
              <a:rect l="l" t="t" r="r" b="b"/>
              <a:pathLst>
                <a:path w="458469" h="845185">
                  <a:moveTo>
                    <a:pt x="0" y="845058"/>
                  </a:moveTo>
                  <a:lnTo>
                    <a:pt x="457962" y="845058"/>
                  </a:lnTo>
                  <a:lnTo>
                    <a:pt x="457962" y="0"/>
                  </a:lnTo>
                  <a:lnTo>
                    <a:pt x="0" y="0"/>
                  </a:lnTo>
                  <a:lnTo>
                    <a:pt x="0" y="845058"/>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65" name="CustomShape 60">
              <a:extLst>
                <a:ext uri="{FF2B5EF4-FFF2-40B4-BE49-F238E27FC236}">
                  <a16:creationId xmlns:a16="http://schemas.microsoft.com/office/drawing/2014/main" id="{AE43DE5C-A9A4-07FF-B7EC-43942D42A754}"/>
                </a:ext>
              </a:extLst>
            </p:cNvPr>
            <p:cNvSpPr/>
            <p:nvPr/>
          </p:nvSpPr>
          <p:spPr>
            <a:xfrm>
              <a:off x="1795680" y="5768640"/>
              <a:ext cx="579960" cy="109440"/>
            </a:xfrm>
            <a:custGeom>
              <a:avLst/>
              <a:gdLst/>
              <a:ahLst/>
              <a:cxnLst/>
              <a:rect l="l" t="t" r="r" b="b"/>
              <a:pathLst>
                <a:path w="845185" h="207645">
                  <a:moveTo>
                    <a:pt x="0" y="207644"/>
                  </a:moveTo>
                  <a:lnTo>
                    <a:pt x="845057" y="207644"/>
                  </a:lnTo>
                  <a:lnTo>
                    <a:pt x="845057" y="0"/>
                  </a:lnTo>
                  <a:lnTo>
                    <a:pt x="0" y="0"/>
                  </a:lnTo>
                  <a:lnTo>
                    <a:pt x="0" y="207644"/>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266" name="CustomShape 61">
              <a:extLst>
                <a:ext uri="{FF2B5EF4-FFF2-40B4-BE49-F238E27FC236}">
                  <a16:creationId xmlns:a16="http://schemas.microsoft.com/office/drawing/2014/main" id="{F8E056A1-9B35-85EA-9C91-A8E3C9AC7F6D}"/>
                </a:ext>
              </a:extLst>
            </p:cNvPr>
            <p:cNvSpPr/>
            <p:nvPr/>
          </p:nvSpPr>
          <p:spPr>
            <a:xfrm>
              <a:off x="1795680" y="6003360"/>
              <a:ext cx="579960" cy="113400"/>
            </a:xfrm>
            <a:custGeom>
              <a:avLst/>
              <a:gdLst/>
              <a:ahLst/>
              <a:cxnLst/>
              <a:rect l="l" t="t" r="r" b="b"/>
              <a:pathLst>
                <a:path w="845185" h="215264">
                  <a:moveTo>
                    <a:pt x="0" y="215264"/>
                  </a:moveTo>
                  <a:lnTo>
                    <a:pt x="845057" y="215264"/>
                  </a:lnTo>
                  <a:lnTo>
                    <a:pt x="845057" y="0"/>
                  </a:lnTo>
                  <a:lnTo>
                    <a:pt x="0" y="0"/>
                  </a:lnTo>
                  <a:lnTo>
                    <a:pt x="0" y="215264"/>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267" name="CustomShape 62">
              <a:extLst>
                <a:ext uri="{FF2B5EF4-FFF2-40B4-BE49-F238E27FC236}">
                  <a16:creationId xmlns:a16="http://schemas.microsoft.com/office/drawing/2014/main" id="{D22909DE-8BD7-0A30-0764-64274E1A0ABA}"/>
                </a:ext>
              </a:extLst>
            </p:cNvPr>
            <p:cNvSpPr/>
            <p:nvPr/>
          </p:nvSpPr>
          <p:spPr>
            <a:xfrm>
              <a:off x="1105200" y="5878440"/>
              <a:ext cx="2594160" cy="124560"/>
            </a:xfrm>
            <a:custGeom>
              <a:avLst/>
              <a:gdLst/>
              <a:ahLst/>
              <a:cxnLst/>
              <a:rect l="l" t="t" r="r" b="b"/>
              <a:pathLst>
                <a:path w="3779520" h="236220">
                  <a:moveTo>
                    <a:pt x="0" y="236219"/>
                  </a:moveTo>
                  <a:lnTo>
                    <a:pt x="3779520" y="236219"/>
                  </a:lnTo>
                  <a:lnTo>
                    <a:pt x="3779520" y="0"/>
                  </a:lnTo>
                  <a:lnTo>
                    <a:pt x="0" y="0"/>
                  </a:lnTo>
                  <a:lnTo>
                    <a:pt x="0" y="236219"/>
                  </a:lnTo>
                  <a:close/>
                </a:path>
              </a:pathLst>
            </a:custGeom>
            <a:solidFill>
              <a:srgbClr val="8FAADC"/>
            </a:solidFill>
            <a:ln>
              <a:noFill/>
            </a:ln>
          </p:spPr>
          <p:style>
            <a:lnRef idx="0">
              <a:scrgbClr r="0" g="0" b="0"/>
            </a:lnRef>
            <a:fillRef idx="0">
              <a:scrgbClr r="0" g="0" b="0"/>
            </a:fillRef>
            <a:effectRef idx="0">
              <a:scrgbClr r="0" g="0" b="0"/>
            </a:effectRef>
            <a:fontRef idx="minor"/>
          </p:style>
          <p:txBody>
            <a:bodyPr/>
            <a:lstStyle/>
            <a:p>
              <a:endParaRPr lang="en-US"/>
            </a:p>
          </p:txBody>
        </p:sp>
        <p:sp>
          <p:nvSpPr>
            <p:cNvPr id="268" name="CustomShape 63">
              <a:extLst>
                <a:ext uri="{FF2B5EF4-FFF2-40B4-BE49-F238E27FC236}">
                  <a16:creationId xmlns:a16="http://schemas.microsoft.com/office/drawing/2014/main" id="{CC9E9B8C-BC6F-A4F9-EBC4-BEED7A80320B}"/>
                </a:ext>
              </a:extLst>
            </p:cNvPr>
            <p:cNvSpPr/>
            <p:nvPr/>
          </p:nvSpPr>
          <p:spPr>
            <a:xfrm>
              <a:off x="1105200" y="5878440"/>
              <a:ext cx="2594160" cy="124560"/>
            </a:xfrm>
            <a:custGeom>
              <a:avLst/>
              <a:gdLst/>
              <a:ahLst/>
              <a:cxnLst/>
              <a:rect l="l" t="t" r="r" b="b"/>
              <a:pathLst>
                <a:path w="3779520" h="236220">
                  <a:moveTo>
                    <a:pt x="0" y="236219"/>
                  </a:moveTo>
                  <a:lnTo>
                    <a:pt x="3779520" y="236219"/>
                  </a:lnTo>
                  <a:lnTo>
                    <a:pt x="3779520" y="0"/>
                  </a:lnTo>
                  <a:lnTo>
                    <a:pt x="0" y="0"/>
                  </a:lnTo>
                  <a:lnTo>
                    <a:pt x="0" y="236219"/>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69" name="CustomShape 64">
              <a:extLst>
                <a:ext uri="{FF2B5EF4-FFF2-40B4-BE49-F238E27FC236}">
                  <a16:creationId xmlns:a16="http://schemas.microsoft.com/office/drawing/2014/main" id="{21A95172-AAF2-7CAA-3EA0-3229F751AEC5}"/>
                </a:ext>
              </a:extLst>
            </p:cNvPr>
            <p:cNvSpPr/>
            <p:nvPr/>
          </p:nvSpPr>
          <p:spPr>
            <a:xfrm>
              <a:off x="1652400" y="5697720"/>
              <a:ext cx="13320" cy="27720"/>
            </a:xfrm>
            <a:custGeom>
              <a:avLst/>
              <a:gdLst/>
              <a:ahLst/>
              <a:cxnLst/>
              <a:rect l="l" t="t" r="r" b="b"/>
              <a:pathLst>
                <a:path w="19684" h="53339">
                  <a:moveTo>
                    <a:pt x="0" y="52959"/>
                  </a:moveTo>
                  <a:lnTo>
                    <a:pt x="19303"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0" name="CustomShape 65">
              <a:extLst>
                <a:ext uri="{FF2B5EF4-FFF2-40B4-BE49-F238E27FC236}">
                  <a16:creationId xmlns:a16="http://schemas.microsoft.com/office/drawing/2014/main" id="{0C4FD93F-1111-2C5A-9C01-AEF24712E57F}"/>
                </a:ext>
              </a:extLst>
            </p:cNvPr>
            <p:cNvSpPr/>
            <p:nvPr/>
          </p:nvSpPr>
          <p:spPr>
            <a:xfrm>
              <a:off x="1666800" y="5697720"/>
              <a:ext cx="13320" cy="27720"/>
            </a:xfrm>
            <a:custGeom>
              <a:avLst/>
              <a:gdLst/>
              <a:ahLst/>
              <a:cxnLst/>
              <a:rect l="l" t="t" r="r" b="b"/>
              <a:pathLst>
                <a:path w="19684" h="53339">
                  <a:moveTo>
                    <a:pt x="19177" y="52959"/>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1" name="CustomShape 66">
              <a:extLst>
                <a:ext uri="{FF2B5EF4-FFF2-40B4-BE49-F238E27FC236}">
                  <a16:creationId xmlns:a16="http://schemas.microsoft.com/office/drawing/2014/main" id="{1649DD4F-953C-50B2-4DCA-32F279022FD5}"/>
                </a:ext>
              </a:extLst>
            </p:cNvPr>
            <p:cNvSpPr/>
            <p:nvPr/>
          </p:nvSpPr>
          <p:spPr>
            <a:xfrm>
              <a:off x="1685520" y="5697720"/>
              <a:ext cx="13320" cy="27720"/>
            </a:xfrm>
            <a:custGeom>
              <a:avLst/>
              <a:gdLst/>
              <a:ahLst/>
              <a:cxnLst/>
              <a:rect l="l" t="t" r="r" b="b"/>
              <a:pathLst>
                <a:path w="19684" h="53339">
                  <a:moveTo>
                    <a:pt x="0" y="52959"/>
                  </a:moveTo>
                  <a:lnTo>
                    <a:pt x="19303"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2" name="CustomShape 67">
              <a:extLst>
                <a:ext uri="{FF2B5EF4-FFF2-40B4-BE49-F238E27FC236}">
                  <a16:creationId xmlns:a16="http://schemas.microsoft.com/office/drawing/2014/main" id="{3DF6CAB8-8F1F-AC35-BD44-004ABB2A7C7E}"/>
                </a:ext>
              </a:extLst>
            </p:cNvPr>
            <p:cNvSpPr/>
            <p:nvPr/>
          </p:nvSpPr>
          <p:spPr>
            <a:xfrm>
              <a:off x="1699920" y="5697720"/>
              <a:ext cx="13320" cy="27720"/>
            </a:xfrm>
            <a:custGeom>
              <a:avLst/>
              <a:gdLst/>
              <a:ahLst/>
              <a:cxnLst/>
              <a:rect l="l" t="t" r="r" b="b"/>
              <a:pathLst>
                <a:path w="19684" h="53339">
                  <a:moveTo>
                    <a:pt x="19176" y="52959"/>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3" name="CustomShape 68">
              <a:extLst>
                <a:ext uri="{FF2B5EF4-FFF2-40B4-BE49-F238E27FC236}">
                  <a16:creationId xmlns:a16="http://schemas.microsoft.com/office/drawing/2014/main" id="{F9F53715-AED3-2D10-1995-2228126A7554}"/>
                </a:ext>
              </a:extLst>
            </p:cNvPr>
            <p:cNvSpPr/>
            <p:nvPr/>
          </p:nvSpPr>
          <p:spPr>
            <a:xfrm>
              <a:off x="1711440" y="5697720"/>
              <a:ext cx="13320" cy="27720"/>
            </a:xfrm>
            <a:custGeom>
              <a:avLst/>
              <a:gdLst/>
              <a:ahLst/>
              <a:cxnLst/>
              <a:rect l="l" t="t" r="r" b="b"/>
              <a:pathLst>
                <a:path w="19684" h="53339">
                  <a:moveTo>
                    <a:pt x="0" y="52959"/>
                  </a:moveTo>
                  <a:lnTo>
                    <a:pt x="19303"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4" name="CustomShape 69">
              <a:extLst>
                <a:ext uri="{FF2B5EF4-FFF2-40B4-BE49-F238E27FC236}">
                  <a16:creationId xmlns:a16="http://schemas.microsoft.com/office/drawing/2014/main" id="{0ECA941A-DF0B-A4BE-7D14-AA229847E048}"/>
                </a:ext>
              </a:extLst>
            </p:cNvPr>
            <p:cNvSpPr/>
            <p:nvPr/>
          </p:nvSpPr>
          <p:spPr>
            <a:xfrm>
              <a:off x="1726200" y="5697720"/>
              <a:ext cx="13320" cy="27720"/>
            </a:xfrm>
            <a:custGeom>
              <a:avLst/>
              <a:gdLst/>
              <a:ahLst/>
              <a:cxnLst/>
              <a:rect l="l" t="t" r="r" b="b"/>
              <a:pathLst>
                <a:path w="19684" h="53339">
                  <a:moveTo>
                    <a:pt x="19177" y="52959"/>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5" name="CustomShape 70">
              <a:extLst>
                <a:ext uri="{FF2B5EF4-FFF2-40B4-BE49-F238E27FC236}">
                  <a16:creationId xmlns:a16="http://schemas.microsoft.com/office/drawing/2014/main" id="{CE5061D2-9891-33D2-5D83-ECFBD804D068}"/>
                </a:ext>
              </a:extLst>
            </p:cNvPr>
            <p:cNvSpPr/>
            <p:nvPr/>
          </p:nvSpPr>
          <p:spPr>
            <a:xfrm>
              <a:off x="1744560" y="5697720"/>
              <a:ext cx="13320" cy="27720"/>
            </a:xfrm>
            <a:custGeom>
              <a:avLst/>
              <a:gdLst/>
              <a:ahLst/>
              <a:cxnLst/>
              <a:rect l="l" t="t" r="r" b="b"/>
              <a:pathLst>
                <a:path w="19684" h="53339">
                  <a:moveTo>
                    <a:pt x="0" y="52959"/>
                  </a:moveTo>
                  <a:lnTo>
                    <a:pt x="19304"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6" name="CustomShape 71">
              <a:extLst>
                <a:ext uri="{FF2B5EF4-FFF2-40B4-BE49-F238E27FC236}">
                  <a16:creationId xmlns:a16="http://schemas.microsoft.com/office/drawing/2014/main" id="{CF6BE6C8-E431-C51F-2BF9-D41570D301FD}"/>
                </a:ext>
              </a:extLst>
            </p:cNvPr>
            <p:cNvSpPr/>
            <p:nvPr/>
          </p:nvSpPr>
          <p:spPr>
            <a:xfrm>
              <a:off x="1758960" y="5697720"/>
              <a:ext cx="13320" cy="27720"/>
            </a:xfrm>
            <a:custGeom>
              <a:avLst/>
              <a:gdLst/>
              <a:ahLst/>
              <a:cxnLst/>
              <a:rect l="l" t="t" r="r" b="b"/>
              <a:pathLst>
                <a:path w="19684" h="53339">
                  <a:moveTo>
                    <a:pt x="19303" y="52959"/>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7" name="CustomShape 72">
              <a:extLst>
                <a:ext uri="{FF2B5EF4-FFF2-40B4-BE49-F238E27FC236}">
                  <a16:creationId xmlns:a16="http://schemas.microsoft.com/office/drawing/2014/main" id="{AD98EFB1-C964-6C30-8573-43DEBEC1174D}"/>
                </a:ext>
              </a:extLst>
            </p:cNvPr>
            <p:cNvSpPr/>
            <p:nvPr/>
          </p:nvSpPr>
          <p:spPr>
            <a:xfrm>
              <a:off x="1650600" y="6146640"/>
              <a:ext cx="13320" cy="27720"/>
            </a:xfrm>
            <a:custGeom>
              <a:avLst/>
              <a:gdLst/>
              <a:ahLst/>
              <a:cxnLst/>
              <a:rect l="l" t="t" r="r" b="b"/>
              <a:pathLst>
                <a:path w="19684" h="53339">
                  <a:moveTo>
                    <a:pt x="0" y="52958"/>
                  </a:moveTo>
                  <a:lnTo>
                    <a:pt x="19304"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8" name="CustomShape 73">
              <a:extLst>
                <a:ext uri="{FF2B5EF4-FFF2-40B4-BE49-F238E27FC236}">
                  <a16:creationId xmlns:a16="http://schemas.microsoft.com/office/drawing/2014/main" id="{F5777F07-FF76-66B4-85AC-55F659E327CA}"/>
                </a:ext>
              </a:extLst>
            </p:cNvPr>
            <p:cNvSpPr/>
            <p:nvPr/>
          </p:nvSpPr>
          <p:spPr>
            <a:xfrm>
              <a:off x="1665000" y="6146640"/>
              <a:ext cx="13320" cy="27720"/>
            </a:xfrm>
            <a:custGeom>
              <a:avLst/>
              <a:gdLst/>
              <a:ahLst/>
              <a:cxnLst/>
              <a:rect l="l" t="t" r="r" b="b"/>
              <a:pathLst>
                <a:path w="19684" h="53339">
                  <a:moveTo>
                    <a:pt x="19176"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9" name="CustomShape 74">
              <a:extLst>
                <a:ext uri="{FF2B5EF4-FFF2-40B4-BE49-F238E27FC236}">
                  <a16:creationId xmlns:a16="http://schemas.microsoft.com/office/drawing/2014/main" id="{2789DE00-6209-5B7B-79FF-777A45F80266}"/>
                </a:ext>
              </a:extLst>
            </p:cNvPr>
            <p:cNvSpPr/>
            <p:nvPr/>
          </p:nvSpPr>
          <p:spPr>
            <a:xfrm>
              <a:off x="1683720" y="6146640"/>
              <a:ext cx="13320" cy="27720"/>
            </a:xfrm>
            <a:custGeom>
              <a:avLst/>
              <a:gdLst/>
              <a:ahLst/>
              <a:cxnLst/>
              <a:rect l="l" t="t" r="r" b="b"/>
              <a:pathLst>
                <a:path w="19684" h="53339">
                  <a:moveTo>
                    <a:pt x="0" y="52958"/>
                  </a:moveTo>
                  <a:lnTo>
                    <a:pt x="19303"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0" name="CustomShape 75">
              <a:extLst>
                <a:ext uri="{FF2B5EF4-FFF2-40B4-BE49-F238E27FC236}">
                  <a16:creationId xmlns:a16="http://schemas.microsoft.com/office/drawing/2014/main" id="{481DEA57-F380-A638-4305-E9530E333CBB}"/>
                </a:ext>
              </a:extLst>
            </p:cNvPr>
            <p:cNvSpPr/>
            <p:nvPr/>
          </p:nvSpPr>
          <p:spPr>
            <a:xfrm>
              <a:off x="1698120" y="614664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1" name="CustomShape 76">
              <a:extLst>
                <a:ext uri="{FF2B5EF4-FFF2-40B4-BE49-F238E27FC236}">
                  <a16:creationId xmlns:a16="http://schemas.microsoft.com/office/drawing/2014/main" id="{62453A4A-7089-61C9-4DFD-85E3D10427E4}"/>
                </a:ext>
              </a:extLst>
            </p:cNvPr>
            <p:cNvSpPr/>
            <p:nvPr/>
          </p:nvSpPr>
          <p:spPr>
            <a:xfrm>
              <a:off x="1709640" y="6146640"/>
              <a:ext cx="13320" cy="27720"/>
            </a:xfrm>
            <a:custGeom>
              <a:avLst/>
              <a:gdLst/>
              <a:ahLst/>
              <a:cxnLst/>
              <a:rect l="l" t="t" r="r" b="b"/>
              <a:pathLst>
                <a:path w="19684" h="53339">
                  <a:moveTo>
                    <a:pt x="0" y="52958"/>
                  </a:moveTo>
                  <a:lnTo>
                    <a:pt x="19304"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2" name="CustomShape 77">
              <a:extLst>
                <a:ext uri="{FF2B5EF4-FFF2-40B4-BE49-F238E27FC236}">
                  <a16:creationId xmlns:a16="http://schemas.microsoft.com/office/drawing/2014/main" id="{083D9E9D-C719-D588-4561-4E91C0B7ED7A}"/>
                </a:ext>
              </a:extLst>
            </p:cNvPr>
            <p:cNvSpPr/>
            <p:nvPr/>
          </p:nvSpPr>
          <p:spPr>
            <a:xfrm>
              <a:off x="1724400" y="614664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3" name="CustomShape 78">
              <a:extLst>
                <a:ext uri="{FF2B5EF4-FFF2-40B4-BE49-F238E27FC236}">
                  <a16:creationId xmlns:a16="http://schemas.microsoft.com/office/drawing/2014/main" id="{8288B087-F720-4BD6-843D-F52BCA62F4D5}"/>
                </a:ext>
              </a:extLst>
            </p:cNvPr>
            <p:cNvSpPr/>
            <p:nvPr/>
          </p:nvSpPr>
          <p:spPr>
            <a:xfrm>
              <a:off x="1742760" y="6146640"/>
              <a:ext cx="13320" cy="27720"/>
            </a:xfrm>
            <a:custGeom>
              <a:avLst/>
              <a:gdLst/>
              <a:ahLst/>
              <a:cxnLst/>
              <a:rect l="l" t="t" r="r" b="b"/>
              <a:pathLst>
                <a:path w="19684" h="53339">
                  <a:moveTo>
                    <a:pt x="0" y="52958"/>
                  </a:moveTo>
                  <a:lnTo>
                    <a:pt x="19176"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4" name="CustomShape 79">
              <a:extLst>
                <a:ext uri="{FF2B5EF4-FFF2-40B4-BE49-F238E27FC236}">
                  <a16:creationId xmlns:a16="http://schemas.microsoft.com/office/drawing/2014/main" id="{07E93E6E-97A5-718F-2C4B-49B4A94E85BA}"/>
                </a:ext>
              </a:extLst>
            </p:cNvPr>
            <p:cNvSpPr/>
            <p:nvPr/>
          </p:nvSpPr>
          <p:spPr>
            <a:xfrm>
              <a:off x="1757160" y="614664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5" name="CustomShape 80">
              <a:extLst>
                <a:ext uri="{FF2B5EF4-FFF2-40B4-BE49-F238E27FC236}">
                  <a16:creationId xmlns:a16="http://schemas.microsoft.com/office/drawing/2014/main" id="{E187ADF1-0DEE-C58F-B48E-76C450F3AD1B}"/>
                </a:ext>
              </a:extLst>
            </p:cNvPr>
            <p:cNvSpPr/>
            <p:nvPr/>
          </p:nvSpPr>
          <p:spPr>
            <a:xfrm>
              <a:off x="6578640" y="5738760"/>
              <a:ext cx="13320" cy="27720"/>
            </a:xfrm>
            <a:custGeom>
              <a:avLst/>
              <a:gdLst/>
              <a:ahLst/>
              <a:cxnLst/>
              <a:rect l="l" t="t" r="r" b="b"/>
              <a:pathLst>
                <a:path w="19684" h="53339">
                  <a:moveTo>
                    <a:pt x="0" y="52958"/>
                  </a:moveTo>
                  <a:lnTo>
                    <a:pt x="19303"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6" name="CustomShape 81">
              <a:extLst>
                <a:ext uri="{FF2B5EF4-FFF2-40B4-BE49-F238E27FC236}">
                  <a16:creationId xmlns:a16="http://schemas.microsoft.com/office/drawing/2014/main" id="{A1B3CE8D-E4BD-2956-9A98-9EA90BCA53F4}"/>
                </a:ext>
              </a:extLst>
            </p:cNvPr>
            <p:cNvSpPr/>
            <p:nvPr/>
          </p:nvSpPr>
          <p:spPr>
            <a:xfrm>
              <a:off x="6593040" y="573876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7" name="CustomShape 82">
              <a:extLst>
                <a:ext uri="{FF2B5EF4-FFF2-40B4-BE49-F238E27FC236}">
                  <a16:creationId xmlns:a16="http://schemas.microsoft.com/office/drawing/2014/main" id="{D2D1698B-684B-087F-8F33-C63FE0BB4DC6}"/>
                </a:ext>
              </a:extLst>
            </p:cNvPr>
            <p:cNvSpPr/>
            <p:nvPr/>
          </p:nvSpPr>
          <p:spPr>
            <a:xfrm>
              <a:off x="6611760" y="5738760"/>
              <a:ext cx="13320" cy="27720"/>
            </a:xfrm>
            <a:custGeom>
              <a:avLst/>
              <a:gdLst/>
              <a:ahLst/>
              <a:cxnLst/>
              <a:rect l="l" t="t" r="r" b="b"/>
              <a:pathLst>
                <a:path w="19684" h="53339">
                  <a:moveTo>
                    <a:pt x="0" y="52958"/>
                  </a:moveTo>
                  <a:lnTo>
                    <a:pt x="19304"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8" name="CustomShape 83">
              <a:extLst>
                <a:ext uri="{FF2B5EF4-FFF2-40B4-BE49-F238E27FC236}">
                  <a16:creationId xmlns:a16="http://schemas.microsoft.com/office/drawing/2014/main" id="{E7559B58-294C-D6F0-334B-FF4C560847B5}"/>
                </a:ext>
              </a:extLst>
            </p:cNvPr>
            <p:cNvSpPr/>
            <p:nvPr/>
          </p:nvSpPr>
          <p:spPr>
            <a:xfrm>
              <a:off x="6626160" y="573876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9" name="CustomShape 84">
              <a:extLst>
                <a:ext uri="{FF2B5EF4-FFF2-40B4-BE49-F238E27FC236}">
                  <a16:creationId xmlns:a16="http://schemas.microsoft.com/office/drawing/2014/main" id="{3CA156AC-FA4C-101F-3E00-A077A631EDB5}"/>
                </a:ext>
              </a:extLst>
            </p:cNvPr>
            <p:cNvSpPr/>
            <p:nvPr/>
          </p:nvSpPr>
          <p:spPr>
            <a:xfrm>
              <a:off x="6638040" y="5738760"/>
              <a:ext cx="13320" cy="27720"/>
            </a:xfrm>
            <a:custGeom>
              <a:avLst/>
              <a:gdLst/>
              <a:ahLst/>
              <a:cxnLst/>
              <a:rect l="l" t="t" r="r" b="b"/>
              <a:pathLst>
                <a:path w="19684" h="53339">
                  <a:moveTo>
                    <a:pt x="0" y="52958"/>
                  </a:moveTo>
                  <a:lnTo>
                    <a:pt x="19176"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0" name="CustomShape 85">
              <a:extLst>
                <a:ext uri="{FF2B5EF4-FFF2-40B4-BE49-F238E27FC236}">
                  <a16:creationId xmlns:a16="http://schemas.microsoft.com/office/drawing/2014/main" id="{BCFC1972-C98F-5E88-ED0B-25C456455013}"/>
                </a:ext>
              </a:extLst>
            </p:cNvPr>
            <p:cNvSpPr/>
            <p:nvPr/>
          </p:nvSpPr>
          <p:spPr>
            <a:xfrm>
              <a:off x="6652080" y="573876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1" name="CustomShape 86">
              <a:extLst>
                <a:ext uri="{FF2B5EF4-FFF2-40B4-BE49-F238E27FC236}">
                  <a16:creationId xmlns:a16="http://schemas.microsoft.com/office/drawing/2014/main" id="{FA8E82B9-A95C-6DEE-5D40-C70005393D21}"/>
                </a:ext>
              </a:extLst>
            </p:cNvPr>
            <p:cNvSpPr/>
            <p:nvPr/>
          </p:nvSpPr>
          <p:spPr>
            <a:xfrm>
              <a:off x="6670800" y="5738760"/>
              <a:ext cx="13320" cy="27720"/>
            </a:xfrm>
            <a:custGeom>
              <a:avLst/>
              <a:gdLst/>
              <a:ahLst/>
              <a:cxnLst/>
              <a:rect l="l" t="t" r="r" b="b"/>
              <a:pathLst>
                <a:path w="19684" h="53339">
                  <a:moveTo>
                    <a:pt x="0" y="52958"/>
                  </a:moveTo>
                  <a:lnTo>
                    <a:pt x="19176"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2" name="CustomShape 87">
              <a:extLst>
                <a:ext uri="{FF2B5EF4-FFF2-40B4-BE49-F238E27FC236}">
                  <a16:creationId xmlns:a16="http://schemas.microsoft.com/office/drawing/2014/main" id="{2D30DE95-9C84-200A-FA8C-58826C974CBF}"/>
                </a:ext>
              </a:extLst>
            </p:cNvPr>
            <p:cNvSpPr/>
            <p:nvPr/>
          </p:nvSpPr>
          <p:spPr>
            <a:xfrm>
              <a:off x="6685200" y="573876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3" name="CustomShape 88">
              <a:extLst>
                <a:ext uri="{FF2B5EF4-FFF2-40B4-BE49-F238E27FC236}">
                  <a16:creationId xmlns:a16="http://schemas.microsoft.com/office/drawing/2014/main" id="{82239E89-872F-AE52-82D0-864139C79622}"/>
                </a:ext>
              </a:extLst>
            </p:cNvPr>
            <p:cNvSpPr/>
            <p:nvPr/>
          </p:nvSpPr>
          <p:spPr>
            <a:xfrm>
              <a:off x="6679440" y="6118560"/>
              <a:ext cx="13320" cy="27720"/>
            </a:xfrm>
            <a:custGeom>
              <a:avLst/>
              <a:gdLst/>
              <a:ahLst/>
              <a:cxnLst/>
              <a:rect l="l" t="t" r="r" b="b"/>
              <a:pathLst>
                <a:path w="19684" h="53339">
                  <a:moveTo>
                    <a:pt x="19303" y="0"/>
                  </a:moveTo>
                  <a:lnTo>
                    <a:pt x="0"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4" name="CustomShape 89">
              <a:extLst>
                <a:ext uri="{FF2B5EF4-FFF2-40B4-BE49-F238E27FC236}">
                  <a16:creationId xmlns:a16="http://schemas.microsoft.com/office/drawing/2014/main" id="{2DC7D934-0042-D15D-B732-246E1CBA444F}"/>
                </a:ext>
              </a:extLst>
            </p:cNvPr>
            <p:cNvSpPr/>
            <p:nvPr/>
          </p:nvSpPr>
          <p:spPr>
            <a:xfrm>
              <a:off x="6665040" y="6118560"/>
              <a:ext cx="13320" cy="27720"/>
            </a:xfrm>
            <a:custGeom>
              <a:avLst/>
              <a:gdLst/>
              <a:ahLst/>
              <a:cxnLst/>
              <a:rect l="l" t="t" r="r" b="b"/>
              <a:pathLst>
                <a:path w="19684" h="53339">
                  <a:moveTo>
                    <a:pt x="0" y="0"/>
                  </a:moveTo>
                  <a:lnTo>
                    <a:pt x="19303"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5" name="CustomShape 90">
              <a:extLst>
                <a:ext uri="{FF2B5EF4-FFF2-40B4-BE49-F238E27FC236}">
                  <a16:creationId xmlns:a16="http://schemas.microsoft.com/office/drawing/2014/main" id="{87C6913C-B2B7-F79B-87A9-D85B3351EC88}"/>
                </a:ext>
              </a:extLst>
            </p:cNvPr>
            <p:cNvSpPr/>
            <p:nvPr/>
          </p:nvSpPr>
          <p:spPr>
            <a:xfrm>
              <a:off x="6646320" y="6118560"/>
              <a:ext cx="13320" cy="27720"/>
            </a:xfrm>
            <a:custGeom>
              <a:avLst/>
              <a:gdLst/>
              <a:ahLst/>
              <a:cxnLst/>
              <a:rect l="l" t="t" r="r" b="b"/>
              <a:pathLst>
                <a:path w="19684" h="53339">
                  <a:moveTo>
                    <a:pt x="19176" y="0"/>
                  </a:moveTo>
                  <a:lnTo>
                    <a:pt x="0"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6" name="CustomShape 91">
              <a:extLst>
                <a:ext uri="{FF2B5EF4-FFF2-40B4-BE49-F238E27FC236}">
                  <a16:creationId xmlns:a16="http://schemas.microsoft.com/office/drawing/2014/main" id="{92ED9A51-B63A-5EF4-EE6F-46C07EC59D25}"/>
                </a:ext>
              </a:extLst>
            </p:cNvPr>
            <p:cNvSpPr/>
            <p:nvPr/>
          </p:nvSpPr>
          <p:spPr>
            <a:xfrm>
              <a:off x="6631920" y="6118560"/>
              <a:ext cx="13320" cy="27720"/>
            </a:xfrm>
            <a:custGeom>
              <a:avLst/>
              <a:gdLst/>
              <a:ahLst/>
              <a:cxnLst/>
              <a:rect l="l" t="t" r="r" b="b"/>
              <a:pathLst>
                <a:path w="19684" h="53339">
                  <a:moveTo>
                    <a:pt x="0" y="0"/>
                  </a:moveTo>
                  <a:lnTo>
                    <a:pt x="19303"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7" name="CustomShape 92">
              <a:extLst>
                <a:ext uri="{FF2B5EF4-FFF2-40B4-BE49-F238E27FC236}">
                  <a16:creationId xmlns:a16="http://schemas.microsoft.com/office/drawing/2014/main" id="{9973EF3C-A037-23D4-0138-61202641D1E9}"/>
                </a:ext>
              </a:extLst>
            </p:cNvPr>
            <p:cNvSpPr/>
            <p:nvPr/>
          </p:nvSpPr>
          <p:spPr>
            <a:xfrm>
              <a:off x="6620400" y="6118560"/>
              <a:ext cx="13320" cy="27720"/>
            </a:xfrm>
            <a:custGeom>
              <a:avLst/>
              <a:gdLst/>
              <a:ahLst/>
              <a:cxnLst/>
              <a:rect l="l" t="t" r="r" b="b"/>
              <a:pathLst>
                <a:path w="19684" h="53339">
                  <a:moveTo>
                    <a:pt x="19303" y="0"/>
                  </a:moveTo>
                  <a:lnTo>
                    <a:pt x="0"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8" name="CustomShape 93">
              <a:extLst>
                <a:ext uri="{FF2B5EF4-FFF2-40B4-BE49-F238E27FC236}">
                  <a16:creationId xmlns:a16="http://schemas.microsoft.com/office/drawing/2014/main" id="{6F441CB4-DB75-F899-D3D3-5940D409091B}"/>
                </a:ext>
              </a:extLst>
            </p:cNvPr>
            <p:cNvSpPr/>
            <p:nvPr/>
          </p:nvSpPr>
          <p:spPr>
            <a:xfrm>
              <a:off x="6606000" y="6118560"/>
              <a:ext cx="13320" cy="27720"/>
            </a:xfrm>
            <a:custGeom>
              <a:avLst/>
              <a:gdLst/>
              <a:ahLst/>
              <a:cxnLst/>
              <a:rect l="l" t="t" r="r" b="b"/>
              <a:pathLst>
                <a:path w="19684" h="53339">
                  <a:moveTo>
                    <a:pt x="0" y="0"/>
                  </a:moveTo>
                  <a:lnTo>
                    <a:pt x="19303"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9" name="CustomShape 94">
              <a:extLst>
                <a:ext uri="{FF2B5EF4-FFF2-40B4-BE49-F238E27FC236}">
                  <a16:creationId xmlns:a16="http://schemas.microsoft.com/office/drawing/2014/main" id="{964219C8-74E8-3561-2893-05931C76B1AD}"/>
                </a:ext>
              </a:extLst>
            </p:cNvPr>
            <p:cNvSpPr/>
            <p:nvPr/>
          </p:nvSpPr>
          <p:spPr>
            <a:xfrm>
              <a:off x="6587280" y="6118560"/>
              <a:ext cx="13320" cy="27720"/>
            </a:xfrm>
            <a:custGeom>
              <a:avLst/>
              <a:gdLst/>
              <a:ahLst/>
              <a:cxnLst/>
              <a:rect l="l" t="t" r="r" b="b"/>
              <a:pathLst>
                <a:path w="19684" h="53339">
                  <a:moveTo>
                    <a:pt x="19303" y="0"/>
                  </a:moveTo>
                  <a:lnTo>
                    <a:pt x="0"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0" name="CustomShape 95">
              <a:extLst>
                <a:ext uri="{FF2B5EF4-FFF2-40B4-BE49-F238E27FC236}">
                  <a16:creationId xmlns:a16="http://schemas.microsoft.com/office/drawing/2014/main" id="{1DB2464A-3557-D3E7-0290-5D1FF6612170}"/>
                </a:ext>
              </a:extLst>
            </p:cNvPr>
            <p:cNvSpPr/>
            <p:nvPr/>
          </p:nvSpPr>
          <p:spPr>
            <a:xfrm>
              <a:off x="6572880" y="6118560"/>
              <a:ext cx="13320" cy="27720"/>
            </a:xfrm>
            <a:custGeom>
              <a:avLst/>
              <a:gdLst/>
              <a:ahLst/>
              <a:cxnLst/>
              <a:rect l="l" t="t" r="r" b="b"/>
              <a:pathLst>
                <a:path w="19684" h="53339">
                  <a:moveTo>
                    <a:pt x="0" y="0"/>
                  </a:moveTo>
                  <a:lnTo>
                    <a:pt x="19176"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1" name="CustomShape 96">
              <a:extLst>
                <a:ext uri="{FF2B5EF4-FFF2-40B4-BE49-F238E27FC236}">
                  <a16:creationId xmlns:a16="http://schemas.microsoft.com/office/drawing/2014/main" id="{EE68F9EC-2D33-1CE7-C4DF-683708A26351}"/>
                </a:ext>
              </a:extLst>
            </p:cNvPr>
            <p:cNvSpPr/>
            <p:nvPr/>
          </p:nvSpPr>
          <p:spPr>
            <a:xfrm>
              <a:off x="2510640" y="6105960"/>
              <a:ext cx="218520" cy="655560"/>
            </a:xfrm>
            <a:custGeom>
              <a:avLst/>
              <a:gdLst/>
              <a:ahLst/>
              <a:cxnLst/>
              <a:rect l="l" t="t" r="r" b="b"/>
              <a:pathLst>
                <a:path w="318769" h="1240789">
                  <a:moveTo>
                    <a:pt x="0" y="1240536"/>
                  </a:moveTo>
                  <a:lnTo>
                    <a:pt x="318515" y="1240536"/>
                  </a:lnTo>
                  <a:lnTo>
                    <a:pt x="318515" y="0"/>
                  </a:lnTo>
                  <a:lnTo>
                    <a:pt x="0" y="0"/>
                  </a:lnTo>
                  <a:lnTo>
                    <a:pt x="0" y="1240536"/>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302" name="CustomShape 97">
              <a:extLst>
                <a:ext uri="{FF2B5EF4-FFF2-40B4-BE49-F238E27FC236}">
                  <a16:creationId xmlns:a16="http://schemas.microsoft.com/office/drawing/2014/main" id="{AB9E9C64-0EC2-8DF8-3140-8FB3BCC2C0E6}"/>
                </a:ext>
              </a:extLst>
            </p:cNvPr>
            <p:cNvSpPr/>
            <p:nvPr/>
          </p:nvSpPr>
          <p:spPr>
            <a:xfrm>
              <a:off x="1670760" y="6107040"/>
              <a:ext cx="5027760" cy="360"/>
            </a:xfrm>
            <a:custGeom>
              <a:avLst/>
              <a:gdLst/>
              <a:ahLst/>
              <a:cxnLst/>
              <a:rect l="l" t="t" r="r" b="b"/>
              <a:pathLst>
                <a:path w="7324725">
                  <a:moveTo>
                    <a:pt x="0" y="0"/>
                  </a:moveTo>
                  <a:lnTo>
                    <a:pt x="7324471" y="0"/>
                  </a:lnTo>
                </a:path>
              </a:pathLst>
            </a:custGeom>
            <a:noFill/>
            <a:ln w="12960" cap="rnd">
              <a:solidFill>
                <a:srgbClr val="000000"/>
              </a:solidFill>
              <a:custDash>
                <a:ds d="800000" sp="300000"/>
              </a:custDash>
              <a:round/>
            </a:ln>
          </p:spPr>
          <p:style>
            <a:lnRef idx="0">
              <a:scrgbClr r="0" g="0" b="0"/>
            </a:lnRef>
            <a:fillRef idx="0">
              <a:scrgbClr r="0" g="0" b="0"/>
            </a:fillRef>
            <a:effectRef idx="0">
              <a:scrgbClr r="0" g="0" b="0"/>
            </a:effectRef>
            <a:fontRef idx="minor"/>
          </p:style>
          <p:txBody>
            <a:bodyPr/>
            <a:lstStyle/>
            <a:p>
              <a:endParaRPr lang="en-US"/>
            </a:p>
          </p:txBody>
        </p:sp>
        <p:sp>
          <p:nvSpPr>
            <p:cNvPr id="303" name="CustomShape 98">
              <a:extLst>
                <a:ext uri="{FF2B5EF4-FFF2-40B4-BE49-F238E27FC236}">
                  <a16:creationId xmlns:a16="http://schemas.microsoft.com/office/drawing/2014/main" id="{07D94AC2-9656-5B79-A7B3-27751343125F}"/>
                </a:ext>
              </a:extLst>
            </p:cNvPr>
            <p:cNvSpPr/>
            <p:nvPr/>
          </p:nvSpPr>
          <p:spPr>
            <a:xfrm>
              <a:off x="2478600" y="6565680"/>
              <a:ext cx="36360" cy="10080"/>
            </a:xfrm>
            <a:custGeom>
              <a:avLst/>
              <a:gdLst/>
              <a:ahLst/>
              <a:cxnLst/>
              <a:rect l="l" t="t" r="r" b="b"/>
              <a:pathLst>
                <a:path w="53339" h="19685">
                  <a:moveTo>
                    <a:pt x="52958" y="19304"/>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4" name="CustomShape 99">
              <a:extLst>
                <a:ext uri="{FF2B5EF4-FFF2-40B4-BE49-F238E27FC236}">
                  <a16:creationId xmlns:a16="http://schemas.microsoft.com/office/drawing/2014/main" id="{BBE2EC4C-8C92-C79D-518E-F0C99812E39C}"/>
                </a:ext>
              </a:extLst>
            </p:cNvPr>
            <p:cNvSpPr/>
            <p:nvPr/>
          </p:nvSpPr>
          <p:spPr>
            <a:xfrm>
              <a:off x="2478600" y="6554880"/>
              <a:ext cx="36360" cy="10080"/>
            </a:xfrm>
            <a:custGeom>
              <a:avLst/>
              <a:gdLst/>
              <a:ahLst/>
              <a:cxnLst/>
              <a:rect l="l" t="t" r="r" b="b"/>
              <a:pathLst>
                <a:path w="53339" h="19685">
                  <a:moveTo>
                    <a:pt x="52958" y="0"/>
                  </a:moveTo>
                  <a:lnTo>
                    <a:pt x="0" y="19177"/>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5" name="CustomShape 100">
              <a:extLst>
                <a:ext uri="{FF2B5EF4-FFF2-40B4-BE49-F238E27FC236}">
                  <a16:creationId xmlns:a16="http://schemas.microsoft.com/office/drawing/2014/main" id="{0D7E25B4-5964-EE87-020B-D92800BA2030}"/>
                </a:ext>
              </a:extLst>
            </p:cNvPr>
            <p:cNvSpPr/>
            <p:nvPr/>
          </p:nvSpPr>
          <p:spPr>
            <a:xfrm>
              <a:off x="2478600" y="6540120"/>
              <a:ext cx="36360" cy="10080"/>
            </a:xfrm>
            <a:custGeom>
              <a:avLst/>
              <a:gdLst/>
              <a:ahLst/>
              <a:cxnLst/>
              <a:rect l="l" t="t" r="r" b="b"/>
              <a:pathLst>
                <a:path w="53339" h="19685">
                  <a:moveTo>
                    <a:pt x="52958" y="19303"/>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6" name="CustomShape 101">
              <a:extLst>
                <a:ext uri="{FF2B5EF4-FFF2-40B4-BE49-F238E27FC236}">
                  <a16:creationId xmlns:a16="http://schemas.microsoft.com/office/drawing/2014/main" id="{CE95F9A3-B9F9-265D-A7FE-46D130DD0A2C}"/>
                </a:ext>
              </a:extLst>
            </p:cNvPr>
            <p:cNvSpPr/>
            <p:nvPr/>
          </p:nvSpPr>
          <p:spPr>
            <a:xfrm>
              <a:off x="2478600" y="6529320"/>
              <a:ext cx="36360" cy="10080"/>
            </a:xfrm>
            <a:custGeom>
              <a:avLst/>
              <a:gdLst/>
              <a:ahLst/>
              <a:cxnLst/>
              <a:rect l="l" t="t" r="r" b="b"/>
              <a:pathLst>
                <a:path w="53339" h="19685">
                  <a:moveTo>
                    <a:pt x="52958" y="0"/>
                  </a:moveTo>
                  <a:lnTo>
                    <a:pt x="0" y="19176"/>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7" name="CustomShape 102">
              <a:extLst>
                <a:ext uri="{FF2B5EF4-FFF2-40B4-BE49-F238E27FC236}">
                  <a16:creationId xmlns:a16="http://schemas.microsoft.com/office/drawing/2014/main" id="{5E791614-BBEB-322C-7274-61BD14A4BDC2}"/>
                </a:ext>
              </a:extLst>
            </p:cNvPr>
            <p:cNvSpPr/>
            <p:nvPr/>
          </p:nvSpPr>
          <p:spPr>
            <a:xfrm>
              <a:off x="2478600" y="6520320"/>
              <a:ext cx="36360" cy="10080"/>
            </a:xfrm>
            <a:custGeom>
              <a:avLst/>
              <a:gdLst/>
              <a:ahLst/>
              <a:cxnLst/>
              <a:rect l="l" t="t" r="r" b="b"/>
              <a:pathLst>
                <a:path w="53339" h="19685">
                  <a:moveTo>
                    <a:pt x="52958" y="19304"/>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8" name="CustomShape 103">
              <a:extLst>
                <a:ext uri="{FF2B5EF4-FFF2-40B4-BE49-F238E27FC236}">
                  <a16:creationId xmlns:a16="http://schemas.microsoft.com/office/drawing/2014/main" id="{02356ADD-A432-946D-7465-7B0C30790FE6}"/>
                </a:ext>
              </a:extLst>
            </p:cNvPr>
            <p:cNvSpPr/>
            <p:nvPr/>
          </p:nvSpPr>
          <p:spPr>
            <a:xfrm>
              <a:off x="2478600" y="6509160"/>
              <a:ext cx="36360" cy="10080"/>
            </a:xfrm>
            <a:custGeom>
              <a:avLst/>
              <a:gdLst/>
              <a:ahLst/>
              <a:cxnLst/>
              <a:rect l="l" t="t" r="r" b="b"/>
              <a:pathLst>
                <a:path w="53339" h="19685">
                  <a:moveTo>
                    <a:pt x="52958" y="0"/>
                  </a:moveTo>
                  <a:lnTo>
                    <a:pt x="0" y="19176"/>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9" name="CustomShape 104">
              <a:extLst>
                <a:ext uri="{FF2B5EF4-FFF2-40B4-BE49-F238E27FC236}">
                  <a16:creationId xmlns:a16="http://schemas.microsoft.com/office/drawing/2014/main" id="{EB9F4866-8986-157A-5141-112986CFB411}"/>
                </a:ext>
              </a:extLst>
            </p:cNvPr>
            <p:cNvSpPr/>
            <p:nvPr/>
          </p:nvSpPr>
          <p:spPr>
            <a:xfrm>
              <a:off x="2478600" y="6494760"/>
              <a:ext cx="36360" cy="10080"/>
            </a:xfrm>
            <a:custGeom>
              <a:avLst/>
              <a:gdLst/>
              <a:ahLst/>
              <a:cxnLst/>
              <a:rect l="l" t="t" r="r" b="b"/>
              <a:pathLst>
                <a:path w="53339" h="19685">
                  <a:moveTo>
                    <a:pt x="52958" y="19303"/>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0" name="CustomShape 105">
              <a:extLst>
                <a:ext uri="{FF2B5EF4-FFF2-40B4-BE49-F238E27FC236}">
                  <a16:creationId xmlns:a16="http://schemas.microsoft.com/office/drawing/2014/main" id="{AE32534D-1120-D9FE-DE61-415AF252450B}"/>
                </a:ext>
              </a:extLst>
            </p:cNvPr>
            <p:cNvSpPr/>
            <p:nvPr/>
          </p:nvSpPr>
          <p:spPr>
            <a:xfrm>
              <a:off x="2478600" y="6483600"/>
              <a:ext cx="36360" cy="10080"/>
            </a:xfrm>
            <a:custGeom>
              <a:avLst/>
              <a:gdLst/>
              <a:ahLst/>
              <a:cxnLst/>
              <a:rect l="l" t="t" r="r" b="b"/>
              <a:pathLst>
                <a:path w="53339" h="19685">
                  <a:moveTo>
                    <a:pt x="52958" y="0"/>
                  </a:moveTo>
                  <a:lnTo>
                    <a:pt x="0"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1" name="CustomShape 106">
              <a:extLst>
                <a:ext uri="{FF2B5EF4-FFF2-40B4-BE49-F238E27FC236}">
                  <a16:creationId xmlns:a16="http://schemas.microsoft.com/office/drawing/2014/main" id="{DB5C1BBA-7D1A-A30A-B4CF-61E69DDF85DC}"/>
                </a:ext>
              </a:extLst>
            </p:cNvPr>
            <p:cNvSpPr/>
            <p:nvPr/>
          </p:nvSpPr>
          <p:spPr>
            <a:xfrm>
              <a:off x="2724840" y="6485760"/>
              <a:ext cx="36360" cy="10080"/>
            </a:xfrm>
            <a:custGeom>
              <a:avLst/>
              <a:gdLst/>
              <a:ahLst/>
              <a:cxnLst/>
              <a:rect l="l" t="t" r="r" b="b"/>
              <a:pathLst>
                <a:path w="53339" h="19685">
                  <a:moveTo>
                    <a:pt x="0" y="0"/>
                  </a:moveTo>
                  <a:lnTo>
                    <a:pt x="52831"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2" name="CustomShape 107">
              <a:extLst>
                <a:ext uri="{FF2B5EF4-FFF2-40B4-BE49-F238E27FC236}">
                  <a16:creationId xmlns:a16="http://schemas.microsoft.com/office/drawing/2014/main" id="{A269ABE4-4C04-ADE1-D3BE-4776B2F5EBFF}"/>
                </a:ext>
              </a:extLst>
            </p:cNvPr>
            <p:cNvSpPr/>
            <p:nvPr/>
          </p:nvSpPr>
          <p:spPr>
            <a:xfrm>
              <a:off x="2724840" y="6496920"/>
              <a:ext cx="36360" cy="10080"/>
            </a:xfrm>
            <a:custGeom>
              <a:avLst/>
              <a:gdLst/>
              <a:ahLst/>
              <a:cxnLst/>
              <a:rect l="l" t="t" r="r" b="b"/>
              <a:pathLst>
                <a:path w="53339" h="19685">
                  <a:moveTo>
                    <a:pt x="0" y="19304"/>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3" name="CustomShape 108">
              <a:extLst>
                <a:ext uri="{FF2B5EF4-FFF2-40B4-BE49-F238E27FC236}">
                  <a16:creationId xmlns:a16="http://schemas.microsoft.com/office/drawing/2014/main" id="{A30561A4-4C44-B87E-FA33-6080EF7E6720}"/>
                </a:ext>
              </a:extLst>
            </p:cNvPr>
            <p:cNvSpPr/>
            <p:nvPr/>
          </p:nvSpPr>
          <p:spPr>
            <a:xfrm>
              <a:off x="2724840" y="6511320"/>
              <a:ext cx="36360" cy="10080"/>
            </a:xfrm>
            <a:custGeom>
              <a:avLst/>
              <a:gdLst/>
              <a:ahLst/>
              <a:cxnLst/>
              <a:rect l="l" t="t" r="r" b="b"/>
              <a:pathLst>
                <a:path w="53339" h="19685">
                  <a:moveTo>
                    <a:pt x="0" y="0"/>
                  </a:moveTo>
                  <a:lnTo>
                    <a:pt x="52831" y="19177"/>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4" name="CustomShape 109">
              <a:extLst>
                <a:ext uri="{FF2B5EF4-FFF2-40B4-BE49-F238E27FC236}">
                  <a16:creationId xmlns:a16="http://schemas.microsoft.com/office/drawing/2014/main" id="{B22034B1-8A00-DA8A-B38E-2CC91287DABF}"/>
                </a:ext>
              </a:extLst>
            </p:cNvPr>
            <p:cNvSpPr/>
            <p:nvPr/>
          </p:nvSpPr>
          <p:spPr>
            <a:xfrm>
              <a:off x="2724840" y="6522120"/>
              <a:ext cx="36360" cy="10080"/>
            </a:xfrm>
            <a:custGeom>
              <a:avLst/>
              <a:gdLst/>
              <a:ahLst/>
              <a:cxnLst/>
              <a:rect l="l" t="t" r="r" b="b"/>
              <a:pathLst>
                <a:path w="53339" h="19685">
                  <a:moveTo>
                    <a:pt x="0" y="19304"/>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5" name="CustomShape 110">
              <a:extLst>
                <a:ext uri="{FF2B5EF4-FFF2-40B4-BE49-F238E27FC236}">
                  <a16:creationId xmlns:a16="http://schemas.microsoft.com/office/drawing/2014/main" id="{5AEBFAA1-77C2-FF32-1F85-205409B9007F}"/>
                </a:ext>
              </a:extLst>
            </p:cNvPr>
            <p:cNvSpPr/>
            <p:nvPr/>
          </p:nvSpPr>
          <p:spPr>
            <a:xfrm>
              <a:off x="2724840" y="6531120"/>
              <a:ext cx="36360" cy="10080"/>
            </a:xfrm>
            <a:custGeom>
              <a:avLst/>
              <a:gdLst/>
              <a:ahLst/>
              <a:cxnLst/>
              <a:rect l="l" t="t" r="r" b="b"/>
              <a:pathLst>
                <a:path w="53339" h="19685">
                  <a:moveTo>
                    <a:pt x="0" y="0"/>
                  </a:moveTo>
                  <a:lnTo>
                    <a:pt x="52831" y="19304"/>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6" name="CustomShape 111">
              <a:extLst>
                <a:ext uri="{FF2B5EF4-FFF2-40B4-BE49-F238E27FC236}">
                  <a16:creationId xmlns:a16="http://schemas.microsoft.com/office/drawing/2014/main" id="{5233FC39-64E1-448A-9636-3DB8364AE4C2}"/>
                </a:ext>
              </a:extLst>
            </p:cNvPr>
            <p:cNvSpPr/>
            <p:nvPr/>
          </p:nvSpPr>
          <p:spPr>
            <a:xfrm>
              <a:off x="2724840" y="6542280"/>
              <a:ext cx="36360" cy="10080"/>
            </a:xfrm>
            <a:custGeom>
              <a:avLst/>
              <a:gdLst/>
              <a:ahLst/>
              <a:cxnLst/>
              <a:rect l="l" t="t" r="r" b="b"/>
              <a:pathLst>
                <a:path w="53339" h="19685">
                  <a:moveTo>
                    <a:pt x="0" y="19304"/>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7" name="CustomShape 112">
              <a:extLst>
                <a:ext uri="{FF2B5EF4-FFF2-40B4-BE49-F238E27FC236}">
                  <a16:creationId xmlns:a16="http://schemas.microsoft.com/office/drawing/2014/main" id="{B5283E40-74CE-4877-2069-6AFD4D2578DA}"/>
                </a:ext>
              </a:extLst>
            </p:cNvPr>
            <p:cNvSpPr/>
            <p:nvPr/>
          </p:nvSpPr>
          <p:spPr>
            <a:xfrm>
              <a:off x="2724840" y="6556680"/>
              <a:ext cx="36360" cy="10080"/>
            </a:xfrm>
            <a:custGeom>
              <a:avLst/>
              <a:gdLst/>
              <a:ahLst/>
              <a:cxnLst/>
              <a:rect l="l" t="t" r="r" b="b"/>
              <a:pathLst>
                <a:path w="53339" h="19685">
                  <a:moveTo>
                    <a:pt x="0" y="0"/>
                  </a:moveTo>
                  <a:lnTo>
                    <a:pt x="52831"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8" name="CustomShape 113">
              <a:extLst>
                <a:ext uri="{FF2B5EF4-FFF2-40B4-BE49-F238E27FC236}">
                  <a16:creationId xmlns:a16="http://schemas.microsoft.com/office/drawing/2014/main" id="{48494706-6040-4083-0183-4A63A4D57032}"/>
                </a:ext>
              </a:extLst>
            </p:cNvPr>
            <p:cNvSpPr/>
            <p:nvPr/>
          </p:nvSpPr>
          <p:spPr>
            <a:xfrm>
              <a:off x="2724840" y="6567840"/>
              <a:ext cx="36360" cy="10080"/>
            </a:xfrm>
            <a:custGeom>
              <a:avLst/>
              <a:gdLst/>
              <a:ahLst/>
              <a:cxnLst/>
              <a:rect l="l" t="t" r="r" b="b"/>
              <a:pathLst>
                <a:path w="53339" h="19685">
                  <a:moveTo>
                    <a:pt x="0" y="19176"/>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9" name="CustomShape 114">
              <a:extLst>
                <a:ext uri="{FF2B5EF4-FFF2-40B4-BE49-F238E27FC236}">
                  <a16:creationId xmlns:a16="http://schemas.microsoft.com/office/drawing/2014/main" id="{1819C2AA-F9B1-7BD2-3723-A41F2E1C97B8}"/>
                </a:ext>
              </a:extLst>
            </p:cNvPr>
            <p:cNvSpPr/>
            <p:nvPr/>
          </p:nvSpPr>
          <p:spPr>
            <a:xfrm>
              <a:off x="2510640" y="5118480"/>
              <a:ext cx="218520" cy="656640"/>
            </a:xfrm>
            <a:custGeom>
              <a:avLst/>
              <a:gdLst/>
              <a:ahLst/>
              <a:cxnLst/>
              <a:rect l="l" t="t" r="r" b="b"/>
              <a:pathLst>
                <a:path w="318769" h="1243329">
                  <a:moveTo>
                    <a:pt x="0" y="1242822"/>
                  </a:moveTo>
                  <a:lnTo>
                    <a:pt x="318515" y="1242822"/>
                  </a:lnTo>
                  <a:lnTo>
                    <a:pt x="318515" y="0"/>
                  </a:lnTo>
                  <a:lnTo>
                    <a:pt x="0" y="0"/>
                  </a:lnTo>
                  <a:lnTo>
                    <a:pt x="0" y="1242822"/>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320" name="CustomShape 115">
              <a:extLst>
                <a:ext uri="{FF2B5EF4-FFF2-40B4-BE49-F238E27FC236}">
                  <a16:creationId xmlns:a16="http://schemas.microsoft.com/office/drawing/2014/main" id="{B09BAB32-EB17-2D2E-DE13-42CF84145DFA}"/>
                </a:ext>
              </a:extLst>
            </p:cNvPr>
            <p:cNvSpPr/>
            <p:nvPr/>
          </p:nvSpPr>
          <p:spPr>
            <a:xfrm>
              <a:off x="1670760" y="5775480"/>
              <a:ext cx="5027760" cy="360"/>
            </a:xfrm>
            <a:custGeom>
              <a:avLst/>
              <a:gdLst/>
              <a:ahLst/>
              <a:cxnLst/>
              <a:rect l="l" t="t" r="r" b="b"/>
              <a:pathLst>
                <a:path w="7324725">
                  <a:moveTo>
                    <a:pt x="0" y="0"/>
                  </a:moveTo>
                  <a:lnTo>
                    <a:pt x="7324471" y="0"/>
                  </a:lnTo>
                </a:path>
              </a:pathLst>
            </a:custGeom>
            <a:noFill/>
            <a:ln w="12960" cap="rnd">
              <a:solidFill>
                <a:srgbClr val="000000"/>
              </a:solidFill>
              <a:custDash>
                <a:ds d="800000" sp="300000"/>
              </a:custDash>
              <a:round/>
            </a:ln>
          </p:spPr>
          <p:style>
            <a:lnRef idx="0">
              <a:scrgbClr r="0" g="0" b="0"/>
            </a:lnRef>
            <a:fillRef idx="0">
              <a:scrgbClr r="0" g="0" b="0"/>
            </a:fillRef>
            <a:effectRef idx="0">
              <a:scrgbClr r="0" g="0" b="0"/>
            </a:effectRef>
            <a:fontRef idx="minor"/>
          </p:style>
          <p:txBody>
            <a:bodyPr/>
            <a:lstStyle/>
            <a:p>
              <a:endParaRPr lang="en-US"/>
            </a:p>
          </p:txBody>
        </p:sp>
        <p:sp>
          <p:nvSpPr>
            <p:cNvPr id="321" name="CustomShape 116">
              <a:extLst>
                <a:ext uri="{FF2B5EF4-FFF2-40B4-BE49-F238E27FC236}">
                  <a16:creationId xmlns:a16="http://schemas.microsoft.com/office/drawing/2014/main" id="{108E3DCF-ACC3-881B-3600-59B94C34BA47}"/>
                </a:ext>
              </a:extLst>
            </p:cNvPr>
            <p:cNvSpPr/>
            <p:nvPr/>
          </p:nvSpPr>
          <p:spPr>
            <a:xfrm>
              <a:off x="2480040" y="5387400"/>
              <a:ext cx="36360" cy="10080"/>
            </a:xfrm>
            <a:custGeom>
              <a:avLst/>
              <a:gdLst/>
              <a:ahLst/>
              <a:cxnLst/>
              <a:rect l="l" t="t" r="r" b="b"/>
              <a:pathLst>
                <a:path w="53339" h="19685">
                  <a:moveTo>
                    <a:pt x="52831" y="19303"/>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2" name="CustomShape 117">
              <a:extLst>
                <a:ext uri="{FF2B5EF4-FFF2-40B4-BE49-F238E27FC236}">
                  <a16:creationId xmlns:a16="http://schemas.microsoft.com/office/drawing/2014/main" id="{EDB83CE2-39A5-05CC-ABFC-65B70A260F5D}"/>
                </a:ext>
              </a:extLst>
            </p:cNvPr>
            <p:cNvSpPr/>
            <p:nvPr/>
          </p:nvSpPr>
          <p:spPr>
            <a:xfrm>
              <a:off x="2480040" y="5376240"/>
              <a:ext cx="36360" cy="10080"/>
            </a:xfrm>
            <a:custGeom>
              <a:avLst/>
              <a:gdLst/>
              <a:ahLst/>
              <a:cxnLst/>
              <a:rect l="l" t="t" r="r" b="b"/>
              <a:pathLst>
                <a:path w="53339" h="19685">
                  <a:moveTo>
                    <a:pt x="52831" y="0"/>
                  </a:moveTo>
                  <a:lnTo>
                    <a:pt x="0" y="19304"/>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3" name="CustomShape 118">
              <a:extLst>
                <a:ext uri="{FF2B5EF4-FFF2-40B4-BE49-F238E27FC236}">
                  <a16:creationId xmlns:a16="http://schemas.microsoft.com/office/drawing/2014/main" id="{DAB391BD-0554-5557-B371-BAF1B1013739}"/>
                </a:ext>
              </a:extLst>
            </p:cNvPr>
            <p:cNvSpPr/>
            <p:nvPr/>
          </p:nvSpPr>
          <p:spPr>
            <a:xfrm>
              <a:off x="2480040" y="5361840"/>
              <a:ext cx="36360" cy="10080"/>
            </a:xfrm>
            <a:custGeom>
              <a:avLst/>
              <a:gdLst/>
              <a:ahLst/>
              <a:cxnLst/>
              <a:rect l="l" t="t" r="r" b="b"/>
              <a:pathLst>
                <a:path w="53339" h="19685">
                  <a:moveTo>
                    <a:pt x="52831" y="19303"/>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4" name="CustomShape 119">
              <a:extLst>
                <a:ext uri="{FF2B5EF4-FFF2-40B4-BE49-F238E27FC236}">
                  <a16:creationId xmlns:a16="http://schemas.microsoft.com/office/drawing/2014/main" id="{DF1EE4FB-8C40-B06A-440E-D440C8C4810F}"/>
                </a:ext>
              </a:extLst>
            </p:cNvPr>
            <p:cNvSpPr/>
            <p:nvPr/>
          </p:nvSpPr>
          <p:spPr>
            <a:xfrm>
              <a:off x="2480040" y="5350680"/>
              <a:ext cx="36360" cy="10080"/>
            </a:xfrm>
            <a:custGeom>
              <a:avLst/>
              <a:gdLst/>
              <a:ahLst/>
              <a:cxnLst/>
              <a:rect l="l" t="t" r="r" b="b"/>
              <a:pathLst>
                <a:path w="53339" h="19685">
                  <a:moveTo>
                    <a:pt x="52831" y="0"/>
                  </a:moveTo>
                  <a:lnTo>
                    <a:pt x="0"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5" name="CustomShape 120">
              <a:extLst>
                <a:ext uri="{FF2B5EF4-FFF2-40B4-BE49-F238E27FC236}">
                  <a16:creationId xmlns:a16="http://schemas.microsoft.com/office/drawing/2014/main" id="{CF539958-5C50-B9D4-6EE5-DC9FE3E649B5}"/>
                </a:ext>
              </a:extLst>
            </p:cNvPr>
            <p:cNvSpPr/>
            <p:nvPr/>
          </p:nvSpPr>
          <p:spPr>
            <a:xfrm>
              <a:off x="2480040" y="5341680"/>
              <a:ext cx="36360" cy="10080"/>
            </a:xfrm>
            <a:custGeom>
              <a:avLst/>
              <a:gdLst/>
              <a:ahLst/>
              <a:cxnLst/>
              <a:rect l="l" t="t" r="r" b="b"/>
              <a:pathLst>
                <a:path w="53339" h="19685">
                  <a:moveTo>
                    <a:pt x="52831" y="19303"/>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6" name="CustomShape 121">
              <a:extLst>
                <a:ext uri="{FF2B5EF4-FFF2-40B4-BE49-F238E27FC236}">
                  <a16:creationId xmlns:a16="http://schemas.microsoft.com/office/drawing/2014/main" id="{29F38B92-9C27-BF0D-E773-EB13BA0ADA4A}"/>
                </a:ext>
              </a:extLst>
            </p:cNvPr>
            <p:cNvSpPr/>
            <p:nvPr/>
          </p:nvSpPr>
          <p:spPr>
            <a:xfrm>
              <a:off x="2480040" y="5330880"/>
              <a:ext cx="36360" cy="10080"/>
            </a:xfrm>
            <a:custGeom>
              <a:avLst/>
              <a:gdLst/>
              <a:ahLst/>
              <a:cxnLst/>
              <a:rect l="l" t="t" r="r" b="b"/>
              <a:pathLst>
                <a:path w="53339" h="19685">
                  <a:moveTo>
                    <a:pt x="52831" y="0"/>
                  </a:moveTo>
                  <a:lnTo>
                    <a:pt x="0"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7" name="CustomShape 122">
              <a:extLst>
                <a:ext uri="{FF2B5EF4-FFF2-40B4-BE49-F238E27FC236}">
                  <a16:creationId xmlns:a16="http://schemas.microsoft.com/office/drawing/2014/main" id="{A1105A60-D4C2-409F-FC70-10EABE0FE8A2}"/>
                </a:ext>
              </a:extLst>
            </p:cNvPr>
            <p:cNvSpPr/>
            <p:nvPr/>
          </p:nvSpPr>
          <p:spPr>
            <a:xfrm>
              <a:off x="2480040" y="5316480"/>
              <a:ext cx="36360" cy="10080"/>
            </a:xfrm>
            <a:custGeom>
              <a:avLst/>
              <a:gdLst/>
              <a:ahLst/>
              <a:cxnLst/>
              <a:rect l="l" t="t" r="r" b="b"/>
              <a:pathLst>
                <a:path w="53339" h="19685">
                  <a:moveTo>
                    <a:pt x="52831" y="19304"/>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8" name="CustomShape 123">
              <a:extLst>
                <a:ext uri="{FF2B5EF4-FFF2-40B4-BE49-F238E27FC236}">
                  <a16:creationId xmlns:a16="http://schemas.microsoft.com/office/drawing/2014/main" id="{B54D63B6-4918-8B90-5622-8D99DF9F6965}"/>
                </a:ext>
              </a:extLst>
            </p:cNvPr>
            <p:cNvSpPr/>
            <p:nvPr/>
          </p:nvSpPr>
          <p:spPr>
            <a:xfrm>
              <a:off x="2480040" y="5305320"/>
              <a:ext cx="36360" cy="10080"/>
            </a:xfrm>
            <a:custGeom>
              <a:avLst/>
              <a:gdLst/>
              <a:ahLst/>
              <a:cxnLst/>
              <a:rect l="l" t="t" r="r" b="b"/>
              <a:pathLst>
                <a:path w="53339" h="19685">
                  <a:moveTo>
                    <a:pt x="52831" y="0"/>
                  </a:moveTo>
                  <a:lnTo>
                    <a:pt x="0"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9" name="CustomShape 124">
              <a:extLst>
                <a:ext uri="{FF2B5EF4-FFF2-40B4-BE49-F238E27FC236}">
                  <a16:creationId xmlns:a16="http://schemas.microsoft.com/office/drawing/2014/main" id="{3D4E1818-45C7-DC88-21E2-6D0509B56280}"/>
                </a:ext>
              </a:extLst>
            </p:cNvPr>
            <p:cNvSpPr/>
            <p:nvPr/>
          </p:nvSpPr>
          <p:spPr>
            <a:xfrm>
              <a:off x="2717640" y="5307840"/>
              <a:ext cx="36360" cy="10080"/>
            </a:xfrm>
            <a:custGeom>
              <a:avLst/>
              <a:gdLst/>
              <a:ahLst/>
              <a:cxnLst/>
              <a:rect l="l" t="t" r="r" b="b"/>
              <a:pathLst>
                <a:path w="53339" h="19685">
                  <a:moveTo>
                    <a:pt x="0" y="0"/>
                  </a:moveTo>
                  <a:lnTo>
                    <a:pt x="52831" y="19304"/>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0" name="CustomShape 125">
              <a:extLst>
                <a:ext uri="{FF2B5EF4-FFF2-40B4-BE49-F238E27FC236}">
                  <a16:creationId xmlns:a16="http://schemas.microsoft.com/office/drawing/2014/main" id="{785869B3-5200-C558-7D56-7E6B42D5E3BB}"/>
                </a:ext>
              </a:extLst>
            </p:cNvPr>
            <p:cNvSpPr/>
            <p:nvPr/>
          </p:nvSpPr>
          <p:spPr>
            <a:xfrm>
              <a:off x="2717640" y="5319000"/>
              <a:ext cx="36360" cy="10080"/>
            </a:xfrm>
            <a:custGeom>
              <a:avLst/>
              <a:gdLst/>
              <a:ahLst/>
              <a:cxnLst/>
              <a:rect l="l" t="t" r="r" b="b"/>
              <a:pathLst>
                <a:path w="53339" h="19685">
                  <a:moveTo>
                    <a:pt x="0" y="19303"/>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1" name="CustomShape 126">
              <a:extLst>
                <a:ext uri="{FF2B5EF4-FFF2-40B4-BE49-F238E27FC236}">
                  <a16:creationId xmlns:a16="http://schemas.microsoft.com/office/drawing/2014/main" id="{E046A9E7-07F2-5FD1-4DC5-D13CB168679A}"/>
                </a:ext>
              </a:extLst>
            </p:cNvPr>
            <p:cNvSpPr/>
            <p:nvPr/>
          </p:nvSpPr>
          <p:spPr>
            <a:xfrm>
              <a:off x="2717640" y="5333400"/>
              <a:ext cx="36360" cy="10080"/>
            </a:xfrm>
            <a:custGeom>
              <a:avLst/>
              <a:gdLst/>
              <a:ahLst/>
              <a:cxnLst/>
              <a:rect l="l" t="t" r="r" b="b"/>
              <a:pathLst>
                <a:path w="53339" h="19685">
                  <a:moveTo>
                    <a:pt x="0" y="0"/>
                  </a:moveTo>
                  <a:lnTo>
                    <a:pt x="52831"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2" name="CustomShape 127">
              <a:extLst>
                <a:ext uri="{FF2B5EF4-FFF2-40B4-BE49-F238E27FC236}">
                  <a16:creationId xmlns:a16="http://schemas.microsoft.com/office/drawing/2014/main" id="{0AF5EC00-A7E3-DD50-0B55-4A32AD6DA236}"/>
                </a:ext>
              </a:extLst>
            </p:cNvPr>
            <p:cNvSpPr/>
            <p:nvPr/>
          </p:nvSpPr>
          <p:spPr>
            <a:xfrm>
              <a:off x="2717640" y="5344560"/>
              <a:ext cx="36360" cy="10080"/>
            </a:xfrm>
            <a:custGeom>
              <a:avLst/>
              <a:gdLst/>
              <a:ahLst/>
              <a:cxnLst/>
              <a:rect l="l" t="t" r="r" b="b"/>
              <a:pathLst>
                <a:path w="53339" h="19685">
                  <a:moveTo>
                    <a:pt x="0" y="19303"/>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3" name="CustomShape 128">
              <a:extLst>
                <a:ext uri="{FF2B5EF4-FFF2-40B4-BE49-F238E27FC236}">
                  <a16:creationId xmlns:a16="http://schemas.microsoft.com/office/drawing/2014/main" id="{6250D518-F68A-688C-3F98-46505343DA6F}"/>
                </a:ext>
              </a:extLst>
            </p:cNvPr>
            <p:cNvSpPr/>
            <p:nvPr/>
          </p:nvSpPr>
          <p:spPr>
            <a:xfrm>
              <a:off x="2717640" y="5353560"/>
              <a:ext cx="36360" cy="10080"/>
            </a:xfrm>
            <a:custGeom>
              <a:avLst/>
              <a:gdLst/>
              <a:ahLst/>
              <a:cxnLst/>
              <a:rect l="l" t="t" r="r" b="b"/>
              <a:pathLst>
                <a:path w="53339" h="19685">
                  <a:moveTo>
                    <a:pt x="0" y="0"/>
                  </a:moveTo>
                  <a:lnTo>
                    <a:pt x="52831"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4" name="CustomShape 129">
              <a:extLst>
                <a:ext uri="{FF2B5EF4-FFF2-40B4-BE49-F238E27FC236}">
                  <a16:creationId xmlns:a16="http://schemas.microsoft.com/office/drawing/2014/main" id="{6739069F-EEC0-88CF-5E4E-2C8F5EA3A93A}"/>
                </a:ext>
              </a:extLst>
            </p:cNvPr>
            <p:cNvSpPr/>
            <p:nvPr/>
          </p:nvSpPr>
          <p:spPr>
            <a:xfrm>
              <a:off x="2717640" y="5364720"/>
              <a:ext cx="36360" cy="10080"/>
            </a:xfrm>
            <a:custGeom>
              <a:avLst/>
              <a:gdLst/>
              <a:ahLst/>
              <a:cxnLst/>
              <a:rect l="l" t="t" r="r" b="b"/>
              <a:pathLst>
                <a:path w="53339" h="19685">
                  <a:moveTo>
                    <a:pt x="0" y="19304"/>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5" name="CustomShape 130">
              <a:extLst>
                <a:ext uri="{FF2B5EF4-FFF2-40B4-BE49-F238E27FC236}">
                  <a16:creationId xmlns:a16="http://schemas.microsoft.com/office/drawing/2014/main" id="{6EF041A6-D864-35DF-6D04-6B435F002A9A}"/>
                </a:ext>
              </a:extLst>
            </p:cNvPr>
            <p:cNvSpPr/>
            <p:nvPr/>
          </p:nvSpPr>
          <p:spPr>
            <a:xfrm>
              <a:off x="2717640" y="5378760"/>
              <a:ext cx="36360" cy="10080"/>
            </a:xfrm>
            <a:custGeom>
              <a:avLst/>
              <a:gdLst/>
              <a:ahLst/>
              <a:cxnLst/>
              <a:rect l="l" t="t" r="r" b="b"/>
              <a:pathLst>
                <a:path w="53339" h="19685">
                  <a:moveTo>
                    <a:pt x="0" y="0"/>
                  </a:moveTo>
                  <a:lnTo>
                    <a:pt x="52831" y="19176"/>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6" name="CustomShape 131">
              <a:extLst>
                <a:ext uri="{FF2B5EF4-FFF2-40B4-BE49-F238E27FC236}">
                  <a16:creationId xmlns:a16="http://schemas.microsoft.com/office/drawing/2014/main" id="{8C537BA0-2A7B-BC09-95AF-70055F3A3C93}"/>
                </a:ext>
              </a:extLst>
            </p:cNvPr>
            <p:cNvSpPr/>
            <p:nvPr/>
          </p:nvSpPr>
          <p:spPr>
            <a:xfrm>
              <a:off x="2717640" y="5389920"/>
              <a:ext cx="36360" cy="10080"/>
            </a:xfrm>
            <a:custGeom>
              <a:avLst/>
              <a:gdLst/>
              <a:ahLst/>
              <a:cxnLst/>
              <a:rect l="l" t="t" r="r" b="b"/>
              <a:pathLst>
                <a:path w="53339" h="19685">
                  <a:moveTo>
                    <a:pt x="0" y="19303"/>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7" name="CustomShape 132">
              <a:extLst>
                <a:ext uri="{FF2B5EF4-FFF2-40B4-BE49-F238E27FC236}">
                  <a16:creationId xmlns:a16="http://schemas.microsoft.com/office/drawing/2014/main" id="{0267F85D-A8CA-65E8-9722-60D42F868CBE}"/>
                </a:ext>
              </a:extLst>
            </p:cNvPr>
            <p:cNvSpPr/>
            <p:nvPr/>
          </p:nvSpPr>
          <p:spPr>
            <a:xfrm>
              <a:off x="6737760" y="5810760"/>
              <a:ext cx="19080" cy="267840"/>
            </a:xfrm>
            <a:prstGeom prst="rect">
              <a:avLst/>
            </a:prstGeom>
            <a:blipFill>
              <a:blip r:embed="rId11"/>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338" name="CustomShape 133">
              <a:extLst>
                <a:ext uri="{FF2B5EF4-FFF2-40B4-BE49-F238E27FC236}">
                  <a16:creationId xmlns:a16="http://schemas.microsoft.com/office/drawing/2014/main" id="{90E86B87-9BF7-FFDF-1BCC-20603B8D3511}"/>
                </a:ext>
              </a:extLst>
            </p:cNvPr>
            <p:cNvSpPr/>
            <p:nvPr/>
          </p:nvSpPr>
          <p:spPr>
            <a:xfrm>
              <a:off x="6737760" y="5810760"/>
              <a:ext cx="19080" cy="268200"/>
            </a:xfrm>
            <a:custGeom>
              <a:avLst/>
              <a:gdLst/>
              <a:ahLst/>
              <a:cxnLst/>
              <a:rect l="l" t="t" r="r" b="b"/>
              <a:pathLst>
                <a:path w="28575" h="508000">
                  <a:moveTo>
                    <a:pt x="0" y="507491"/>
                  </a:moveTo>
                  <a:lnTo>
                    <a:pt x="28194" y="507491"/>
                  </a:lnTo>
                  <a:lnTo>
                    <a:pt x="28194" y="0"/>
                  </a:lnTo>
                  <a:lnTo>
                    <a:pt x="0" y="0"/>
                  </a:lnTo>
                  <a:lnTo>
                    <a:pt x="0" y="507491"/>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9" name="CustomShape 134">
              <a:extLst>
                <a:ext uri="{FF2B5EF4-FFF2-40B4-BE49-F238E27FC236}">
                  <a16:creationId xmlns:a16="http://schemas.microsoft.com/office/drawing/2014/main" id="{027D43EB-A352-B6AE-3103-29AD08434028}"/>
                </a:ext>
              </a:extLst>
            </p:cNvPr>
            <p:cNvSpPr/>
            <p:nvPr/>
          </p:nvSpPr>
          <p:spPr>
            <a:xfrm>
              <a:off x="6180480" y="5853600"/>
              <a:ext cx="552960" cy="181440"/>
            </a:xfrm>
            <a:custGeom>
              <a:avLst/>
              <a:gdLst/>
              <a:ahLst/>
              <a:cxnLst/>
              <a:rect l="l" t="t" r="r" b="b"/>
              <a:pathLst>
                <a:path w="805815" h="344170">
                  <a:moveTo>
                    <a:pt x="0" y="343662"/>
                  </a:moveTo>
                  <a:lnTo>
                    <a:pt x="805433" y="343662"/>
                  </a:lnTo>
                  <a:lnTo>
                    <a:pt x="805433" y="0"/>
                  </a:lnTo>
                  <a:lnTo>
                    <a:pt x="0" y="0"/>
                  </a:lnTo>
                  <a:lnTo>
                    <a:pt x="0" y="343662"/>
                  </a:lnTo>
                  <a:close/>
                </a:path>
              </a:pathLst>
            </a:custGeom>
            <a:solidFill>
              <a:srgbClr val="F8CAAC"/>
            </a:solidFill>
            <a:ln>
              <a:noFill/>
            </a:ln>
          </p:spPr>
          <p:style>
            <a:lnRef idx="0">
              <a:scrgbClr r="0" g="0" b="0"/>
            </a:lnRef>
            <a:fillRef idx="0">
              <a:scrgbClr r="0" g="0" b="0"/>
            </a:fillRef>
            <a:effectRef idx="0">
              <a:scrgbClr r="0" g="0" b="0"/>
            </a:effectRef>
            <a:fontRef idx="minor"/>
          </p:style>
          <p:txBody>
            <a:bodyPr/>
            <a:lstStyle/>
            <a:p>
              <a:endParaRPr lang="en-US"/>
            </a:p>
          </p:txBody>
        </p:sp>
        <p:sp>
          <p:nvSpPr>
            <p:cNvPr id="340" name="CustomShape 135">
              <a:extLst>
                <a:ext uri="{FF2B5EF4-FFF2-40B4-BE49-F238E27FC236}">
                  <a16:creationId xmlns:a16="http://schemas.microsoft.com/office/drawing/2014/main" id="{9EB1BBD0-E8DA-35B8-EAEB-86B9534E9997}"/>
                </a:ext>
              </a:extLst>
            </p:cNvPr>
            <p:cNvSpPr/>
            <p:nvPr/>
          </p:nvSpPr>
          <p:spPr>
            <a:xfrm>
              <a:off x="6180480" y="5853600"/>
              <a:ext cx="552960" cy="181440"/>
            </a:xfrm>
            <a:custGeom>
              <a:avLst/>
              <a:gdLst/>
              <a:ahLst/>
              <a:cxnLst/>
              <a:rect l="l" t="t" r="r" b="b"/>
              <a:pathLst>
                <a:path w="805815" h="344170">
                  <a:moveTo>
                    <a:pt x="0" y="343662"/>
                  </a:moveTo>
                  <a:lnTo>
                    <a:pt x="805433" y="343662"/>
                  </a:lnTo>
                  <a:lnTo>
                    <a:pt x="805433" y="0"/>
                  </a:lnTo>
                  <a:lnTo>
                    <a:pt x="0" y="0"/>
                  </a:lnTo>
                  <a:lnTo>
                    <a:pt x="0" y="343662"/>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41" name="CustomShape 136">
              <a:extLst>
                <a:ext uri="{FF2B5EF4-FFF2-40B4-BE49-F238E27FC236}">
                  <a16:creationId xmlns:a16="http://schemas.microsoft.com/office/drawing/2014/main" id="{CD39195D-8C23-DF8B-CB1A-34039D81F4C8}"/>
                </a:ext>
              </a:extLst>
            </p:cNvPr>
            <p:cNvSpPr/>
            <p:nvPr/>
          </p:nvSpPr>
          <p:spPr>
            <a:xfrm>
              <a:off x="6474600" y="5830920"/>
              <a:ext cx="216360" cy="29520"/>
            </a:xfrm>
            <a:custGeom>
              <a:avLst/>
              <a:gdLst/>
              <a:ahLst/>
              <a:cxnLst/>
              <a:rect l="l" t="t" r="r" b="b"/>
              <a:pathLst>
                <a:path w="315595" h="56514">
                  <a:moveTo>
                    <a:pt x="311276" y="0"/>
                  </a:moveTo>
                  <a:lnTo>
                    <a:pt x="4190" y="0"/>
                  </a:lnTo>
                  <a:lnTo>
                    <a:pt x="0" y="4190"/>
                  </a:lnTo>
                  <a:lnTo>
                    <a:pt x="0" y="52196"/>
                  </a:lnTo>
                  <a:lnTo>
                    <a:pt x="4190" y="56387"/>
                  </a:lnTo>
                  <a:lnTo>
                    <a:pt x="311276" y="56387"/>
                  </a:lnTo>
                  <a:lnTo>
                    <a:pt x="315467" y="52196"/>
                  </a:lnTo>
                  <a:lnTo>
                    <a:pt x="315467" y="4190"/>
                  </a:lnTo>
                  <a:lnTo>
                    <a:pt x="311276" y="0"/>
                  </a:lnTo>
                  <a:close/>
                </a:path>
              </a:pathLst>
            </a:custGeom>
            <a:solidFill>
              <a:srgbClr val="FFFFFF"/>
            </a:solidFill>
            <a:ln>
              <a:noFill/>
            </a:ln>
          </p:spPr>
          <p:style>
            <a:lnRef idx="0">
              <a:scrgbClr r="0" g="0" b="0"/>
            </a:lnRef>
            <a:fillRef idx="0">
              <a:scrgbClr r="0" g="0" b="0"/>
            </a:fillRef>
            <a:effectRef idx="0">
              <a:scrgbClr r="0" g="0" b="0"/>
            </a:effectRef>
            <a:fontRef idx="minor"/>
          </p:style>
          <p:txBody>
            <a:bodyPr/>
            <a:lstStyle/>
            <a:p>
              <a:endParaRPr lang="en-US"/>
            </a:p>
          </p:txBody>
        </p:sp>
        <p:sp>
          <p:nvSpPr>
            <p:cNvPr id="342" name="CustomShape 137">
              <a:extLst>
                <a:ext uri="{FF2B5EF4-FFF2-40B4-BE49-F238E27FC236}">
                  <a16:creationId xmlns:a16="http://schemas.microsoft.com/office/drawing/2014/main" id="{14FB7238-6DFE-AFB2-2CA6-252326EA2F43}"/>
                </a:ext>
              </a:extLst>
            </p:cNvPr>
            <p:cNvSpPr/>
            <p:nvPr/>
          </p:nvSpPr>
          <p:spPr>
            <a:xfrm>
              <a:off x="6474600" y="5830920"/>
              <a:ext cx="216360" cy="29520"/>
            </a:xfrm>
            <a:custGeom>
              <a:avLst/>
              <a:gdLst/>
              <a:ahLst/>
              <a:cxnLst/>
              <a:rect l="l" t="t" r="r" b="b"/>
              <a:pathLst>
                <a:path w="315595" h="56514">
                  <a:moveTo>
                    <a:pt x="0" y="9398"/>
                  </a:moveTo>
                  <a:lnTo>
                    <a:pt x="0" y="4190"/>
                  </a:lnTo>
                  <a:lnTo>
                    <a:pt x="4190" y="0"/>
                  </a:lnTo>
                  <a:lnTo>
                    <a:pt x="9398" y="0"/>
                  </a:lnTo>
                  <a:lnTo>
                    <a:pt x="306069" y="0"/>
                  </a:lnTo>
                  <a:lnTo>
                    <a:pt x="311276" y="0"/>
                  </a:lnTo>
                  <a:lnTo>
                    <a:pt x="315467" y="4190"/>
                  </a:lnTo>
                  <a:lnTo>
                    <a:pt x="315467" y="9398"/>
                  </a:lnTo>
                  <a:lnTo>
                    <a:pt x="315467" y="46989"/>
                  </a:lnTo>
                  <a:lnTo>
                    <a:pt x="315467" y="52196"/>
                  </a:lnTo>
                  <a:lnTo>
                    <a:pt x="311276" y="56387"/>
                  </a:lnTo>
                  <a:lnTo>
                    <a:pt x="306069" y="56387"/>
                  </a:lnTo>
                  <a:lnTo>
                    <a:pt x="9398" y="56387"/>
                  </a:lnTo>
                  <a:lnTo>
                    <a:pt x="4190" y="56387"/>
                  </a:lnTo>
                  <a:lnTo>
                    <a:pt x="0" y="52196"/>
                  </a:lnTo>
                  <a:lnTo>
                    <a:pt x="0" y="46989"/>
                  </a:lnTo>
                  <a:lnTo>
                    <a:pt x="0" y="9398"/>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43" name="CustomShape 138">
              <a:extLst>
                <a:ext uri="{FF2B5EF4-FFF2-40B4-BE49-F238E27FC236}">
                  <a16:creationId xmlns:a16="http://schemas.microsoft.com/office/drawing/2014/main" id="{EA2A7258-BA27-9E85-59C7-D343EDBB509E}"/>
                </a:ext>
              </a:extLst>
            </p:cNvPr>
            <p:cNvSpPr/>
            <p:nvPr/>
          </p:nvSpPr>
          <p:spPr>
            <a:xfrm>
              <a:off x="6474600" y="6026040"/>
              <a:ext cx="216360" cy="29520"/>
            </a:xfrm>
            <a:custGeom>
              <a:avLst/>
              <a:gdLst/>
              <a:ahLst/>
              <a:cxnLst/>
              <a:rect l="l" t="t" r="r" b="b"/>
              <a:pathLst>
                <a:path w="315595" h="56514">
                  <a:moveTo>
                    <a:pt x="311276" y="0"/>
                  </a:moveTo>
                  <a:lnTo>
                    <a:pt x="4190" y="0"/>
                  </a:lnTo>
                  <a:lnTo>
                    <a:pt x="0" y="4191"/>
                  </a:lnTo>
                  <a:lnTo>
                    <a:pt x="0" y="52197"/>
                  </a:lnTo>
                  <a:lnTo>
                    <a:pt x="4190" y="56388"/>
                  </a:lnTo>
                  <a:lnTo>
                    <a:pt x="311276" y="56388"/>
                  </a:lnTo>
                  <a:lnTo>
                    <a:pt x="315467" y="52197"/>
                  </a:lnTo>
                  <a:lnTo>
                    <a:pt x="315467" y="4191"/>
                  </a:lnTo>
                  <a:lnTo>
                    <a:pt x="311276" y="0"/>
                  </a:lnTo>
                  <a:close/>
                </a:path>
              </a:pathLst>
            </a:custGeom>
            <a:solidFill>
              <a:srgbClr val="FFFFFF"/>
            </a:solidFill>
            <a:ln>
              <a:noFill/>
            </a:ln>
          </p:spPr>
          <p:style>
            <a:lnRef idx="0">
              <a:scrgbClr r="0" g="0" b="0"/>
            </a:lnRef>
            <a:fillRef idx="0">
              <a:scrgbClr r="0" g="0" b="0"/>
            </a:fillRef>
            <a:effectRef idx="0">
              <a:scrgbClr r="0" g="0" b="0"/>
            </a:effectRef>
            <a:fontRef idx="minor"/>
          </p:style>
          <p:txBody>
            <a:bodyPr/>
            <a:lstStyle/>
            <a:p>
              <a:endParaRPr lang="en-US"/>
            </a:p>
          </p:txBody>
        </p:sp>
        <p:sp>
          <p:nvSpPr>
            <p:cNvPr id="344" name="CustomShape 139">
              <a:extLst>
                <a:ext uri="{FF2B5EF4-FFF2-40B4-BE49-F238E27FC236}">
                  <a16:creationId xmlns:a16="http://schemas.microsoft.com/office/drawing/2014/main" id="{3D5B4DFB-C3A1-9914-FBEE-232E15CF7E99}"/>
                </a:ext>
              </a:extLst>
            </p:cNvPr>
            <p:cNvSpPr/>
            <p:nvPr/>
          </p:nvSpPr>
          <p:spPr>
            <a:xfrm>
              <a:off x="6474600" y="6026040"/>
              <a:ext cx="216360" cy="29520"/>
            </a:xfrm>
            <a:custGeom>
              <a:avLst/>
              <a:gdLst/>
              <a:ahLst/>
              <a:cxnLst/>
              <a:rect l="l" t="t" r="r" b="b"/>
              <a:pathLst>
                <a:path w="315595" h="56514">
                  <a:moveTo>
                    <a:pt x="0" y="9398"/>
                  </a:moveTo>
                  <a:lnTo>
                    <a:pt x="0" y="4191"/>
                  </a:lnTo>
                  <a:lnTo>
                    <a:pt x="4190" y="0"/>
                  </a:lnTo>
                  <a:lnTo>
                    <a:pt x="9398" y="0"/>
                  </a:lnTo>
                  <a:lnTo>
                    <a:pt x="306069" y="0"/>
                  </a:lnTo>
                  <a:lnTo>
                    <a:pt x="311276" y="0"/>
                  </a:lnTo>
                  <a:lnTo>
                    <a:pt x="315467" y="4191"/>
                  </a:lnTo>
                  <a:lnTo>
                    <a:pt x="315467" y="9398"/>
                  </a:lnTo>
                  <a:lnTo>
                    <a:pt x="315467" y="46990"/>
                  </a:lnTo>
                  <a:lnTo>
                    <a:pt x="315467" y="52197"/>
                  </a:lnTo>
                  <a:lnTo>
                    <a:pt x="311276" y="56388"/>
                  </a:lnTo>
                  <a:lnTo>
                    <a:pt x="306069" y="56388"/>
                  </a:lnTo>
                  <a:lnTo>
                    <a:pt x="9398" y="56388"/>
                  </a:lnTo>
                  <a:lnTo>
                    <a:pt x="4190" y="56388"/>
                  </a:lnTo>
                  <a:lnTo>
                    <a:pt x="0" y="52197"/>
                  </a:lnTo>
                  <a:lnTo>
                    <a:pt x="0" y="46990"/>
                  </a:lnTo>
                  <a:lnTo>
                    <a:pt x="0" y="9398"/>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45" name="CustomShape 140">
              <a:extLst>
                <a:ext uri="{FF2B5EF4-FFF2-40B4-BE49-F238E27FC236}">
                  <a16:creationId xmlns:a16="http://schemas.microsoft.com/office/drawing/2014/main" id="{D0A1FE87-F9B9-0EEC-A1E0-FA849856E277}"/>
                </a:ext>
              </a:extLst>
            </p:cNvPr>
            <p:cNvSpPr/>
            <p:nvPr/>
          </p:nvSpPr>
          <p:spPr>
            <a:xfrm>
              <a:off x="6054480" y="5853240"/>
              <a:ext cx="60120" cy="34560"/>
            </a:xfrm>
            <a:custGeom>
              <a:avLst/>
              <a:gdLst/>
              <a:ahLst/>
              <a:cxnLst/>
              <a:rect l="l" t="t" r="r" b="b"/>
              <a:pathLst>
                <a:path w="88265" h="66039">
                  <a:moveTo>
                    <a:pt x="86486" y="0"/>
                  </a:moveTo>
                  <a:lnTo>
                    <a:pt x="0" y="0"/>
                  </a:lnTo>
                  <a:lnTo>
                    <a:pt x="0" y="635"/>
                  </a:lnTo>
                  <a:lnTo>
                    <a:pt x="19277" y="41503"/>
                  </a:lnTo>
                  <a:lnTo>
                    <a:pt x="56427" y="61811"/>
                  </a:lnTo>
                  <a:lnTo>
                    <a:pt x="87883" y="65913"/>
                  </a:lnTo>
                  <a:lnTo>
                    <a:pt x="86486" y="0"/>
                  </a:lnTo>
                  <a:close/>
                </a:path>
              </a:pathLst>
            </a:custGeom>
            <a:solidFill>
              <a:srgbClr val="F8CAAC"/>
            </a:solidFill>
            <a:ln>
              <a:noFill/>
            </a:ln>
          </p:spPr>
          <p:style>
            <a:lnRef idx="0">
              <a:scrgbClr r="0" g="0" b="0"/>
            </a:lnRef>
            <a:fillRef idx="0">
              <a:scrgbClr r="0" g="0" b="0"/>
            </a:fillRef>
            <a:effectRef idx="0">
              <a:scrgbClr r="0" g="0" b="0"/>
            </a:effectRef>
            <a:fontRef idx="minor"/>
          </p:style>
          <p:txBody>
            <a:bodyPr/>
            <a:lstStyle/>
            <a:p>
              <a:endParaRPr lang="en-US"/>
            </a:p>
          </p:txBody>
        </p:sp>
        <p:sp>
          <p:nvSpPr>
            <p:cNvPr id="346" name="CustomShape 141">
              <a:extLst>
                <a:ext uri="{FF2B5EF4-FFF2-40B4-BE49-F238E27FC236}">
                  <a16:creationId xmlns:a16="http://schemas.microsoft.com/office/drawing/2014/main" id="{C9C00EED-322B-FCE5-70C2-0DE3226CB404}"/>
                </a:ext>
              </a:extLst>
            </p:cNvPr>
            <p:cNvSpPr/>
            <p:nvPr/>
          </p:nvSpPr>
          <p:spPr>
            <a:xfrm>
              <a:off x="6054480" y="5853240"/>
              <a:ext cx="60120" cy="34560"/>
            </a:xfrm>
            <a:custGeom>
              <a:avLst/>
              <a:gdLst/>
              <a:ahLst/>
              <a:cxnLst/>
              <a:rect l="l" t="t" r="r" b="b"/>
              <a:pathLst>
                <a:path w="88265" h="66039">
                  <a:moveTo>
                    <a:pt x="87883" y="65913"/>
                  </a:moveTo>
                  <a:lnTo>
                    <a:pt x="42429" y="56725"/>
                  </a:lnTo>
                  <a:lnTo>
                    <a:pt x="10677" y="31773"/>
                  </a:lnTo>
                  <a:lnTo>
                    <a:pt x="0" y="635"/>
                  </a:lnTo>
                  <a:lnTo>
                    <a:pt x="0" y="254"/>
                  </a:lnTo>
                  <a:lnTo>
                    <a:pt x="0" y="0"/>
                  </a:lnTo>
                  <a:lnTo>
                    <a:pt x="86486" y="0"/>
                  </a:lnTo>
                  <a:lnTo>
                    <a:pt x="87883" y="6591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47" name="CustomShape 142">
              <a:extLst>
                <a:ext uri="{FF2B5EF4-FFF2-40B4-BE49-F238E27FC236}">
                  <a16:creationId xmlns:a16="http://schemas.microsoft.com/office/drawing/2014/main" id="{CC2C1710-84E1-553F-00A2-8BED4A2C42B2}"/>
                </a:ext>
              </a:extLst>
            </p:cNvPr>
            <p:cNvSpPr/>
            <p:nvPr/>
          </p:nvSpPr>
          <p:spPr>
            <a:xfrm>
              <a:off x="6116040" y="5853600"/>
              <a:ext cx="61560" cy="35280"/>
            </a:xfrm>
            <a:custGeom>
              <a:avLst/>
              <a:gdLst/>
              <a:ahLst/>
              <a:cxnLst/>
              <a:rect l="l" t="t" r="r" b="b"/>
              <a:pathLst>
                <a:path w="90170" h="67310">
                  <a:moveTo>
                    <a:pt x="0" y="67055"/>
                  </a:moveTo>
                  <a:lnTo>
                    <a:pt x="89916" y="67055"/>
                  </a:lnTo>
                  <a:lnTo>
                    <a:pt x="89916" y="0"/>
                  </a:lnTo>
                  <a:lnTo>
                    <a:pt x="0" y="0"/>
                  </a:lnTo>
                  <a:lnTo>
                    <a:pt x="0" y="67055"/>
                  </a:lnTo>
                  <a:close/>
                </a:path>
              </a:pathLst>
            </a:custGeom>
            <a:solidFill>
              <a:srgbClr val="F8CAAC"/>
            </a:solidFill>
            <a:ln>
              <a:noFill/>
            </a:ln>
          </p:spPr>
          <p:style>
            <a:lnRef idx="0">
              <a:scrgbClr r="0" g="0" b="0"/>
            </a:lnRef>
            <a:fillRef idx="0">
              <a:scrgbClr r="0" g="0" b="0"/>
            </a:fillRef>
            <a:effectRef idx="0">
              <a:scrgbClr r="0" g="0" b="0"/>
            </a:effectRef>
            <a:fontRef idx="minor"/>
          </p:style>
          <p:txBody>
            <a:bodyPr/>
            <a:lstStyle/>
            <a:p>
              <a:endParaRPr lang="en-US"/>
            </a:p>
          </p:txBody>
        </p:sp>
        <p:sp>
          <p:nvSpPr>
            <p:cNvPr id="348" name="CustomShape 143">
              <a:extLst>
                <a:ext uri="{FF2B5EF4-FFF2-40B4-BE49-F238E27FC236}">
                  <a16:creationId xmlns:a16="http://schemas.microsoft.com/office/drawing/2014/main" id="{685712B9-BEFE-9F5F-D97D-3A4F6D914AE7}"/>
                </a:ext>
              </a:extLst>
            </p:cNvPr>
            <p:cNvSpPr/>
            <p:nvPr/>
          </p:nvSpPr>
          <p:spPr>
            <a:xfrm>
              <a:off x="6116040" y="5853600"/>
              <a:ext cx="61560" cy="35280"/>
            </a:xfrm>
            <a:custGeom>
              <a:avLst/>
              <a:gdLst/>
              <a:ahLst/>
              <a:cxnLst/>
              <a:rect l="l" t="t" r="r" b="b"/>
              <a:pathLst>
                <a:path w="90170" h="67310">
                  <a:moveTo>
                    <a:pt x="0" y="67055"/>
                  </a:moveTo>
                  <a:lnTo>
                    <a:pt x="89916" y="67055"/>
                  </a:lnTo>
                  <a:lnTo>
                    <a:pt x="89916" y="0"/>
                  </a:lnTo>
                  <a:lnTo>
                    <a:pt x="0" y="0"/>
                  </a:lnTo>
                  <a:lnTo>
                    <a:pt x="0" y="67055"/>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49" name="CustomShape 144">
              <a:extLst>
                <a:ext uri="{FF2B5EF4-FFF2-40B4-BE49-F238E27FC236}">
                  <a16:creationId xmlns:a16="http://schemas.microsoft.com/office/drawing/2014/main" id="{60688690-2699-F10E-6ECD-EC64643E64F8}"/>
                </a:ext>
              </a:extLst>
            </p:cNvPr>
            <p:cNvSpPr/>
            <p:nvPr/>
          </p:nvSpPr>
          <p:spPr>
            <a:xfrm>
              <a:off x="6061320" y="5999400"/>
              <a:ext cx="60120" cy="34920"/>
            </a:xfrm>
            <a:custGeom>
              <a:avLst/>
              <a:gdLst/>
              <a:ahLst/>
              <a:cxnLst/>
              <a:rect l="l" t="t" r="r" b="b"/>
              <a:pathLst>
                <a:path w="88265" h="66675">
                  <a:moveTo>
                    <a:pt x="88265" y="0"/>
                  </a:moveTo>
                  <a:lnTo>
                    <a:pt x="42924" y="9183"/>
                  </a:lnTo>
                  <a:lnTo>
                    <a:pt x="11050" y="34130"/>
                  </a:lnTo>
                  <a:lnTo>
                    <a:pt x="0" y="66040"/>
                  </a:lnTo>
                  <a:lnTo>
                    <a:pt x="0" y="66675"/>
                  </a:lnTo>
                  <a:lnTo>
                    <a:pt x="86868" y="66675"/>
                  </a:lnTo>
                  <a:lnTo>
                    <a:pt x="88265" y="0"/>
                  </a:lnTo>
                  <a:close/>
                </a:path>
              </a:pathLst>
            </a:custGeom>
            <a:solidFill>
              <a:srgbClr val="F8CAAC"/>
            </a:solidFill>
            <a:ln>
              <a:noFill/>
            </a:ln>
          </p:spPr>
          <p:style>
            <a:lnRef idx="0">
              <a:scrgbClr r="0" g="0" b="0"/>
            </a:lnRef>
            <a:fillRef idx="0">
              <a:scrgbClr r="0" g="0" b="0"/>
            </a:fillRef>
            <a:effectRef idx="0">
              <a:scrgbClr r="0" g="0" b="0"/>
            </a:effectRef>
            <a:fontRef idx="minor"/>
          </p:style>
          <p:txBody>
            <a:bodyPr/>
            <a:lstStyle/>
            <a:p>
              <a:endParaRPr lang="en-US"/>
            </a:p>
          </p:txBody>
        </p:sp>
        <p:sp>
          <p:nvSpPr>
            <p:cNvPr id="350" name="CustomShape 145">
              <a:extLst>
                <a:ext uri="{FF2B5EF4-FFF2-40B4-BE49-F238E27FC236}">
                  <a16:creationId xmlns:a16="http://schemas.microsoft.com/office/drawing/2014/main" id="{8BF73752-74B7-9927-B25F-E402E8C87F81}"/>
                </a:ext>
              </a:extLst>
            </p:cNvPr>
            <p:cNvSpPr/>
            <p:nvPr/>
          </p:nvSpPr>
          <p:spPr>
            <a:xfrm>
              <a:off x="6061320" y="5999400"/>
              <a:ext cx="60120" cy="34920"/>
            </a:xfrm>
            <a:custGeom>
              <a:avLst/>
              <a:gdLst/>
              <a:ahLst/>
              <a:cxnLst/>
              <a:rect l="l" t="t" r="r" b="b"/>
              <a:pathLst>
                <a:path w="88265" h="66675">
                  <a:moveTo>
                    <a:pt x="88265" y="0"/>
                  </a:moveTo>
                  <a:lnTo>
                    <a:pt x="42924" y="9183"/>
                  </a:lnTo>
                  <a:lnTo>
                    <a:pt x="11050" y="34130"/>
                  </a:lnTo>
                  <a:lnTo>
                    <a:pt x="0" y="66040"/>
                  </a:lnTo>
                  <a:lnTo>
                    <a:pt x="0" y="66294"/>
                  </a:lnTo>
                  <a:lnTo>
                    <a:pt x="0" y="66675"/>
                  </a:lnTo>
                  <a:lnTo>
                    <a:pt x="86868" y="66675"/>
                  </a:lnTo>
                  <a:lnTo>
                    <a:pt x="88265" y="0"/>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51" name="CustomShape 146">
              <a:extLst>
                <a:ext uri="{FF2B5EF4-FFF2-40B4-BE49-F238E27FC236}">
                  <a16:creationId xmlns:a16="http://schemas.microsoft.com/office/drawing/2014/main" id="{9D5BE094-FE6D-12FB-E5CB-47BCBC70BD01}"/>
                </a:ext>
              </a:extLst>
            </p:cNvPr>
            <p:cNvSpPr/>
            <p:nvPr/>
          </p:nvSpPr>
          <p:spPr>
            <a:xfrm>
              <a:off x="6118200" y="5999400"/>
              <a:ext cx="61920" cy="35640"/>
            </a:xfrm>
            <a:custGeom>
              <a:avLst/>
              <a:gdLst/>
              <a:ahLst/>
              <a:cxnLst/>
              <a:rect l="l" t="t" r="r" b="b"/>
              <a:pathLst>
                <a:path w="90804" h="67945">
                  <a:moveTo>
                    <a:pt x="0" y="67818"/>
                  </a:moveTo>
                  <a:lnTo>
                    <a:pt x="90677" y="67818"/>
                  </a:lnTo>
                  <a:lnTo>
                    <a:pt x="90677" y="0"/>
                  </a:lnTo>
                  <a:lnTo>
                    <a:pt x="0" y="0"/>
                  </a:lnTo>
                  <a:lnTo>
                    <a:pt x="0" y="67818"/>
                  </a:lnTo>
                  <a:close/>
                </a:path>
              </a:pathLst>
            </a:custGeom>
            <a:solidFill>
              <a:srgbClr val="F8CAAC"/>
            </a:solidFill>
            <a:ln>
              <a:noFill/>
            </a:ln>
          </p:spPr>
          <p:style>
            <a:lnRef idx="0">
              <a:scrgbClr r="0" g="0" b="0"/>
            </a:lnRef>
            <a:fillRef idx="0">
              <a:scrgbClr r="0" g="0" b="0"/>
            </a:fillRef>
            <a:effectRef idx="0">
              <a:scrgbClr r="0" g="0" b="0"/>
            </a:effectRef>
            <a:fontRef idx="minor"/>
          </p:style>
          <p:txBody>
            <a:bodyPr/>
            <a:lstStyle/>
            <a:p>
              <a:endParaRPr lang="en-US"/>
            </a:p>
          </p:txBody>
        </p:sp>
        <p:sp>
          <p:nvSpPr>
            <p:cNvPr id="352" name="CustomShape 147">
              <a:extLst>
                <a:ext uri="{FF2B5EF4-FFF2-40B4-BE49-F238E27FC236}">
                  <a16:creationId xmlns:a16="http://schemas.microsoft.com/office/drawing/2014/main" id="{DCAD0654-6941-4C09-991B-9DBEE6B0D297}"/>
                </a:ext>
              </a:extLst>
            </p:cNvPr>
            <p:cNvSpPr/>
            <p:nvPr/>
          </p:nvSpPr>
          <p:spPr>
            <a:xfrm>
              <a:off x="6118200" y="5999400"/>
              <a:ext cx="61920" cy="35640"/>
            </a:xfrm>
            <a:custGeom>
              <a:avLst/>
              <a:gdLst/>
              <a:ahLst/>
              <a:cxnLst/>
              <a:rect l="l" t="t" r="r" b="b"/>
              <a:pathLst>
                <a:path w="90804" h="67945">
                  <a:moveTo>
                    <a:pt x="0" y="67818"/>
                  </a:moveTo>
                  <a:lnTo>
                    <a:pt x="90677" y="67818"/>
                  </a:lnTo>
                  <a:lnTo>
                    <a:pt x="90677" y="0"/>
                  </a:lnTo>
                  <a:lnTo>
                    <a:pt x="0" y="0"/>
                  </a:lnTo>
                  <a:lnTo>
                    <a:pt x="0" y="67818"/>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53" name="CustomShape 148">
              <a:extLst>
                <a:ext uri="{FF2B5EF4-FFF2-40B4-BE49-F238E27FC236}">
                  <a16:creationId xmlns:a16="http://schemas.microsoft.com/office/drawing/2014/main" id="{D0CDB931-CFBA-17DB-537A-0D975BF1083E}"/>
                </a:ext>
              </a:extLst>
            </p:cNvPr>
            <p:cNvSpPr/>
            <p:nvPr/>
          </p:nvSpPr>
          <p:spPr>
            <a:xfrm>
              <a:off x="6184800" y="5856120"/>
              <a:ext cx="19080" cy="178560"/>
            </a:xfrm>
            <a:prstGeom prst="rect">
              <a:avLst/>
            </a:prstGeom>
            <a:blipFill>
              <a:blip r:embed="rId12"/>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354" name="CustomShape 149">
              <a:extLst>
                <a:ext uri="{FF2B5EF4-FFF2-40B4-BE49-F238E27FC236}">
                  <a16:creationId xmlns:a16="http://schemas.microsoft.com/office/drawing/2014/main" id="{3D13B56F-9847-66BF-ABC3-36A65DFF57DE}"/>
                </a:ext>
              </a:extLst>
            </p:cNvPr>
            <p:cNvSpPr/>
            <p:nvPr/>
          </p:nvSpPr>
          <p:spPr>
            <a:xfrm>
              <a:off x="6184800" y="5856120"/>
              <a:ext cx="19080" cy="178560"/>
            </a:xfrm>
            <a:custGeom>
              <a:avLst/>
              <a:gdLst/>
              <a:ahLst/>
              <a:cxnLst/>
              <a:rect l="l" t="t" r="r" b="b"/>
              <a:pathLst>
                <a:path w="28575" h="338454">
                  <a:moveTo>
                    <a:pt x="0" y="338327"/>
                  </a:moveTo>
                  <a:lnTo>
                    <a:pt x="28194" y="338327"/>
                  </a:lnTo>
                  <a:lnTo>
                    <a:pt x="28194" y="0"/>
                  </a:lnTo>
                  <a:lnTo>
                    <a:pt x="0" y="0"/>
                  </a:lnTo>
                  <a:lnTo>
                    <a:pt x="0" y="338327"/>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55" name="CustomShape 150">
              <a:extLst>
                <a:ext uri="{FF2B5EF4-FFF2-40B4-BE49-F238E27FC236}">
                  <a16:creationId xmlns:a16="http://schemas.microsoft.com/office/drawing/2014/main" id="{C588221B-D201-69EE-A2DF-450D6E347625}"/>
                </a:ext>
              </a:extLst>
            </p:cNvPr>
            <p:cNvSpPr/>
            <p:nvPr/>
          </p:nvSpPr>
          <p:spPr>
            <a:xfrm>
              <a:off x="6152760" y="5915880"/>
              <a:ext cx="360" cy="59400"/>
            </a:xfrm>
            <a:custGeom>
              <a:avLst/>
              <a:gdLst/>
              <a:ahLst/>
              <a:cxnLst/>
              <a:rect l="l" t="t" r="r" b="b"/>
              <a:pathLst>
                <a:path h="113029">
                  <a:moveTo>
                    <a:pt x="0" y="0"/>
                  </a:moveTo>
                  <a:lnTo>
                    <a:pt x="0" y="112775"/>
                  </a:lnTo>
                </a:path>
              </a:pathLst>
            </a:custGeom>
            <a:noFill/>
            <a:ln w="34920">
              <a:solidFill>
                <a:srgbClr val="538235"/>
              </a:solidFill>
              <a:round/>
            </a:ln>
          </p:spPr>
          <p:style>
            <a:lnRef idx="0">
              <a:scrgbClr r="0" g="0" b="0"/>
            </a:lnRef>
            <a:fillRef idx="0">
              <a:scrgbClr r="0" g="0" b="0"/>
            </a:fillRef>
            <a:effectRef idx="0">
              <a:scrgbClr r="0" g="0" b="0"/>
            </a:effectRef>
            <a:fontRef idx="minor"/>
          </p:style>
          <p:txBody>
            <a:bodyPr/>
            <a:lstStyle/>
            <a:p>
              <a:endParaRPr lang="en-US"/>
            </a:p>
          </p:txBody>
        </p:sp>
        <p:sp>
          <p:nvSpPr>
            <p:cNvPr id="356" name="CustomShape 151">
              <a:extLst>
                <a:ext uri="{FF2B5EF4-FFF2-40B4-BE49-F238E27FC236}">
                  <a16:creationId xmlns:a16="http://schemas.microsoft.com/office/drawing/2014/main" id="{4F583F1C-02B3-E1D6-A80A-DA769F8768FF}"/>
                </a:ext>
              </a:extLst>
            </p:cNvPr>
            <p:cNvSpPr/>
            <p:nvPr/>
          </p:nvSpPr>
          <p:spPr>
            <a:xfrm>
              <a:off x="3499920" y="5771880"/>
              <a:ext cx="2134440" cy="53280"/>
            </a:xfrm>
            <a:prstGeom prst="rect">
              <a:avLst/>
            </a:prstGeom>
            <a:blipFill>
              <a:blip r:embed="rId13"/>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357" name="CustomShape 152">
              <a:extLst>
                <a:ext uri="{FF2B5EF4-FFF2-40B4-BE49-F238E27FC236}">
                  <a16:creationId xmlns:a16="http://schemas.microsoft.com/office/drawing/2014/main" id="{1BFB1A46-BD81-0406-ADE1-B3D5463E1D7D}"/>
                </a:ext>
              </a:extLst>
            </p:cNvPr>
            <p:cNvSpPr/>
            <p:nvPr/>
          </p:nvSpPr>
          <p:spPr>
            <a:xfrm>
              <a:off x="3499920" y="5771880"/>
              <a:ext cx="2134800" cy="53280"/>
            </a:xfrm>
            <a:custGeom>
              <a:avLst/>
              <a:gdLst/>
              <a:ahLst/>
              <a:cxnLst/>
              <a:rect l="l" t="t" r="r" b="b"/>
              <a:pathLst>
                <a:path w="3110229" h="101600">
                  <a:moveTo>
                    <a:pt x="0" y="101346"/>
                  </a:moveTo>
                  <a:lnTo>
                    <a:pt x="3109722" y="101346"/>
                  </a:lnTo>
                  <a:lnTo>
                    <a:pt x="3109722" y="0"/>
                  </a:lnTo>
                  <a:lnTo>
                    <a:pt x="0" y="0"/>
                  </a:lnTo>
                  <a:lnTo>
                    <a:pt x="0" y="101346"/>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58" name="CustomShape 153">
              <a:extLst>
                <a:ext uri="{FF2B5EF4-FFF2-40B4-BE49-F238E27FC236}">
                  <a16:creationId xmlns:a16="http://schemas.microsoft.com/office/drawing/2014/main" id="{9C1D162D-16ED-5618-0CF1-D17E2EC65743}"/>
                </a:ext>
              </a:extLst>
            </p:cNvPr>
            <p:cNvSpPr/>
            <p:nvPr/>
          </p:nvSpPr>
          <p:spPr>
            <a:xfrm>
              <a:off x="3497400" y="6062400"/>
              <a:ext cx="2134440" cy="53280"/>
            </a:xfrm>
            <a:prstGeom prst="rect">
              <a:avLst/>
            </a:prstGeom>
            <a:blipFill>
              <a:blip r:embed="rId14"/>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359" name="CustomShape 154">
              <a:extLst>
                <a:ext uri="{FF2B5EF4-FFF2-40B4-BE49-F238E27FC236}">
                  <a16:creationId xmlns:a16="http://schemas.microsoft.com/office/drawing/2014/main" id="{72B87BAC-A602-7F3D-3022-F6DBDC60A983}"/>
                </a:ext>
              </a:extLst>
            </p:cNvPr>
            <p:cNvSpPr/>
            <p:nvPr/>
          </p:nvSpPr>
          <p:spPr>
            <a:xfrm>
              <a:off x="3497400" y="6062400"/>
              <a:ext cx="2134800" cy="53280"/>
            </a:xfrm>
            <a:custGeom>
              <a:avLst/>
              <a:gdLst/>
              <a:ahLst/>
              <a:cxnLst/>
              <a:rect l="l" t="t" r="r" b="b"/>
              <a:pathLst>
                <a:path w="3110229" h="101600">
                  <a:moveTo>
                    <a:pt x="0" y="101345"/>
                  </a:moveTo>
                  <a:lnTo>
                    <a:pt x="3109721" y="101345"/>
                  </a:lnTo>
                  <a:lnTo>
                    <a:pt x="3109721" y="0"/>
                  </a:lnTo>
                  <a:lnTo>
                    <a:pt x="0" y="0"/>
                  </a:lnTo>
                  <a:lnTo>
                    <a:pt x="0" y="101345"/>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60" name="CustomShape 155">
              <a:extLst>
                <a:ext uri="{FF2B5EF4-FFF2-40B4-BE49-F238E27FC236}">
                  <a16:creationId xmlns:a16="http://schemas.microsoft.com/office/drawing/2014/main" id="{66AA42DE-61E5-1F2F-3F70-3EA39E721F27}"/>
                </a:ext>
              </a:extLst>
            </p:cNvPr>
            <p:cNvSpPr/>
            <p:nvPr/>
          </p:nvSpPr>
          <p:spPr>
            <a:xfrm>
              <a:off x="1613520" y="4995360"/>
              <a:ext cx="5104440" cy="1290960"/>
            </a:xfrm>
            <a:prstGeom prst="rect">
              <a:avLst/>
            </a:prstGeom>
            <a:blipFill>
              <a:blip r:embed="rId15"/>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361" name="CustomShape 156">
              <a:extLst>
                <a:ext uri="{FF2B5EF4-FFF2-40B4-BE49-F238E27FC236}">
                  <a16:creationId xmlns:a16="http://schemas.microsoft.com/office/drawing/2014/main" id="{67C9FAE6-CC69-0071-69C7-4C6CF5639DF7}"/>
                </a:ext>
              </a:extLst>
            </p:cNvPr>
            <p:cNvSpPr/>
            <p:nvPr/>
          </p:nvSpPr>
          <p:spPr>
            <a:xfrm>
              <a:off x="2503080" y="6117840"/>
              <a:ext cx="360" cy="478080"/>
            </a:xfrm>
            <a:custGeom>
              <a:avLst/>
              <a:gdLst/>
              <a:ahLst/>
              <a:cxnLst/>
              <a:rect l="l" t="t" r="r" b="b"/>
              <a:pathLst>
                <a:path h="905510">
                  <a:moveTo>
                    <a:pt x="0" y="905256"/>
                  </a:moveTo>
                  <a:lnTo>
                    <a:pt x="0"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62" name="CustomShape 157">
              <a:extLst>
                <a:ext uri="{FF2B5EF4-FFF2-40B4-BE49-F238E27FC236}">
                  <a16:creationId xmlns:a16="http://schemas.microsoft.com/office/drawing/2014/main" id="{E2E0D263-AF2C-492E-D213-D087BFE9A6BF}"/>
                </a:ext>
              </a:extLst>
            </p:cNvPr>
            <p:cNvSpPr/>
            <p:nvPr/>
          </p:nvSpPr>
          <p:spPr>
            <a:xfrm>
              <a:off x="2734560" y="6114240"/>
              <a:ext cx="360" cy="478080"/>
            </a:xfrm>
            <a:custGeom>
              <a:avLst/>
              <a:gdLst/>
              <a:ahLst/>
              <a:cxnLst/>
              <a:rect l="l" t="t" r="r" b="b"/>
              <a:pathLst>
                <a:path h="905510">
                  <a:moveTo>
                    <a:pt x="0" y="905256"/>
                  </a:moveTo>
                  <a:lnTo>
                    <a:pt x="0"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63" name="CustomShape 158">
              <a:extLst>
                <a:ext uri="{FF2B5EF4-FFF2-40B4-BE49-F238E27FC236}">
                  <a16:creationId xmlns:a16="http://schemas.microsoft.com/office/drawing/2014/main" id="{0EA262C1-23A8-7E9D-9FC9-7558750572DF}"/>
                </a:ext>
              </a:extLst>
            </p:cNvPr>
            <p:cNvSpPr/>
            <p:nvPr/>
          </p:nvSpPr>
          <p:spPr>
            <a:xfrm>
              <a:off x="2140200" y="5892120"/>
              <a:ext cx="55800" cy="41760"/>
            </a:xfrm>
            <a:custGeom>
              <a:avLst/>
              <a:gdLst/>
              <a:ahLst/>
              <a:cxnLst/>
              <a:rect l="l" t="t" r="r" b="b"/>
              <a:pathLst>
                <a:path w="81914" h="80010">
                  <a:moveTo>
                    <a:pt x="32946" y="0"/>
                  </a:moveTo>
                  <a:lnTo>
                    <a:pt x="2505" y="25921"/>
                  </a:lnTo>
                  <a:lnTo>
                    <a:pt x="0" y="40717"/>
                  </a:lnTo>
                  <a:lnTo>
                    <a:pt x="2321" y="53385"/>
                  </a:lnTo>
                  <a:lnTo>
                    <a:pt x="8647" y="64337"/>
                  </a:lnTo>
                  <a:lnTo>
                    <a:pt x="18700" y="72881"/>
                  </a:lnTo>
                  <a:lnTo>
                    <a:pt x="32201" y="78324"/>
                  </a:lnTo>
                  <a:lnTo>
                    <a:pt x="48871" y="79971"/>
                  </a:lnTo>
                  <a:lnTo>
                    <a:pt x="61823" y="74891"/>
                  </a:lnTo>
                  <a:lnTo>
                    <a:pt x="72177" y="65892"/>
                  </a:lnTo>
                  <a:lnTo>
                    <a:pt x="79040" y="53836"/>
                  </a:lnTo>
                  <a:lnTo>
                    <a:pt x="81525" y="39587"/>
                  </a:lnTo>
                  <a:lnTo>
                    <a:pt x="79274" y="26842"/>
                  </a:lnTo>
                  <a:lnTo>
                    <a:pt x="72995" y="15811"/>
                  </a:lnTo>
                  <a:lnTo>
                    <a:pt x="62983" y="7194"/>
                  </a:lnTo>
                  <a:lnTo>
                    <a:pt x="49535" y="1691"/>
                  </a:lnTo>
                  <a:lnTo>
                    <a:pt x="32946"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64" name="CustomShape 159">
              <a:extLst>
                <a:ext uri="{FF2B5EF4-FFF2-40B4-BE49-F238E27FC236}">
                  <a16:creationId xmlns:a16="http://schemas.microsoft.com/office/drawing/2014/main" id="{323DBD30-213E-C09C-0B38-E6EC2B642446}"/>
                </a:ext>
              </a:extLst>
            </p:cNvPr>
            <p:cNvSpPr/>
            <p:nvPr/>
          </p:nvSpPr>
          <p:spPr>
            <a:xfrm>
              <a:off x="2140200" y="5892120"/>
              <a:ext cx="55800" cy="41760"/>
            </a:xfrm>
            <a:custGeom>
              <a:avLst/>
              <a:gdLst/>
              <a:ahLst/>
              <a:cxnLst/>
              <a:rect l="l" t="t" r="r" b="b"/>
              <a:pathLst>
                <a:path w="81914" h="80010">
                  <a:moveTo>
                    <a:pt x="0" y="40015"/>
                  </a:moveTo>
                  <a:lnTo>
                    <a:pt x="2511" y="25921"/>
                  </a:lnTo>
                  <a:lnTo>
                    <a:pt x="9443" y="13950"/>
                  </a:lnTo>
                  <a:lnTo>
                    <a:pt x="19891" y="5009"/>
                  </a:lnTo>
                  <a:lnTo>
                    <a:pt x="32952" y="0"/>
                  </a:lnTo>
                  <a:lnTo>
                    <a:pt x="49541" y="1691"/>
                  </a:lnTo>
                  <a:lnTo>
                    <a:pt x="62989" y="7194"/>
                  </a:lnTo>
                  <a:lnTo>
                    <a:pt x="73001" y="15811"/>
                  </a:lnTo>
                  <a:lnTo>
                    <a:pt x="79280" y="26842"/>
                  </a:lnTo>
                  <a:lnTo>
                    <a:pt x="81531" y="39587"/>
                  </a:lnTo>
                  <a:lnTo>
                    <a:pt x="79046" y="53836"/>
                  </a:lnTo>
                  <a:lnTo>
                    <a:pt x="72182" y="65892"/>
                  </a:lnTo>
                  <a:lnTo>
                    <a:pt x="61829" y="74891"/>
                  </a:lnTo>
                  <a:lnTo>
                    <a:pt x="48877" y="79971"/>
                  </a:lnTo>
                  <a:lnTo>
                    <a:pt x="32207" y="78324"/>
                  </a:lnTo>
                  <a:lnTo>
                    <a:pt x="2327" y="53385"/>
                  </a:lnTo>
                  <a:lnTo>
                    <a:pt x="0" y="40015"/>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65" name="CustomShape 160">
              <a:extLst>
                <a:ext uri="{FF2B5EF4-FFF2-40B4-BE49-F238E27FC236}">
                  <a16:creationId xmlns:a16="http://schemas.microsoft.com/office/drawing/2014/main" id="{6CDA5132-B8DA-70EB-14B3-954739E51FFF}"/>
                </a:ext>
              </a:extLst>
            </p:cNvPr>
            <p:cNvSpPr/>
            <p:nvPr/>
          </p:nvSpPr>
          <p:spPr>
            <a:xfrm>
              <a:off x="2297520" y="5943600"/>
              <a:ext cx="54720" cy="41760"/>
            </a:xfrm>
            <a:custGeom>
              <a:avLst/>
              <a:gdLst/>
              <a:ahLst/>
              <a:cxnLst/>
              <a:rect l="l" t="t" r="r" b="b"/>
              <a:pathLst>
                <a:path w="80010" h="80010">
                  <a:moveTo>
                    <a:pt x="33215" y="0"/>
                  </a:moveTo>
                  <a:lnTo>
                    <a:pt x="20059" y="4897"/>
                  </a:lnTo>
                  <a:lnTo>
                    <a:pt x="9526" y="13740"/>
                  </a:lnTo>
                  <a:lnTo>
                    <a:pt x="2534" y="25637"/>
                  </a:lnTo>
                  <a:lnTo>
                    <a:pt x="0" y="39694"/>
                  </a:lnTo>
                  <a:lnTo>
                    <a:pt x="1475" y="50428"/>
                  </a:lnTo>
                  <a:lnTo>
                    <a:pt x="7208" y="62270"/>
                  </a:lnTo>
                  <a:lnTo>
                    <a:pt x="16783" y="71622"/>
                  </a:lnTo>
                  <a:lnTo>
                    <a:pt x="29685" y="77724"/>
                  </a:lnTo>
                  <a:lnTo>
                    <a:pt x="45401" y="79817"/>
                  </a:lnTo>
                  <a:lnTo>
                    <a:pt x="56921" y="76557"/>
                  </a:lnTo>
                  <a:lnTo>
                    <a:pt x="66709" y="69605"/>
                  </a:lnTo>
                  <a:lnTo>
                    <a:pt x="74138" y="58998"/>
                  </a:lnTo>
                  <a:lnTo>
                    <a:pt x="78581" y="44776"/>
                  </a:lnTo>
                  <a:lnTo>
                    <a:pt x="79413" y="26977"/>
                  </a:lnTo>
                  <a:lnTo>
                    <a:pt x="73205" y="15904"/>
                  </a:lnTo>
                  <a:lnTo>
                    <a:pt x="63226" y="7254"/>
                  </a:lnTo>
                  <a:lnTo>
                    <a:pt x="49791" y="1721"/>
                  </a:lnTo>
                  <a:lnTo>
                    <a:pt x="33215"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66" name="CustomShape 161">
              <a:extLst>
                <a:ext uri="{FF2B5EF4-FFF2-40B4-BE49-F238E27FC236}">
                  <a16:creationId xmlns:a16="http://schemas.microsoft.com/office/drawing/2014/main" id="{99E650B1-ACE4-2351-8C99-9F27E441B6C3}"/>
                </a:ext>
              </a:extLst>
            </p:cNvPr>
            <p:cNvSpPr/>
            <p:nvPr/>
          </p:nvSpPr>
          <p:spPr>
            <a:xfrm>
              <a:off x="2297520" y="5943600"/>
              <a:ext cx="54720" cy="41760"/>
            </a:xfrm>
            <a:custGeom>
              <a:avLst/>
              <a:gdLst/>
              <a:ahLst/>
              <a:cxnLst/>
              <a:rect l="l" t="t" r="r" b="b"/>
              <a:pathLst>
                <a:path w="80010" h="80010">
                  <a:moveTo>
                    <a:pt x="0" y="39694"/>
                  </a:moveTo>
                  <a:lnTo>
                    <a:pt x="2534" y="25637"/>
                  </a:lnTo>
                  <a:lnTo>
                    <a:pt x="9526" y="13740"/>
                  </a:lnTo>
                  <a:lnTo>
                    <a:pt x="20059" y="4897"/>
                  </a:lnTo>
                  <a:lnTo>
                    <a:pt x="33215" y="0"/>
                  </a:lnTo>
                  <a:lnTo>
                    <a:pt x="49791" y="1721"/>
                  </a:lnTo>
                  <a:lnTo>
                    <a:pt x="63226" y="7254"/>
                  </a:lnTo>
                  <a:lnTo>
                    <a:pt x="73205" y="15904"/>
                  </a:lnTo>
                  <a:lnTo>
                    <a:pt x="79413" y="26977"/>
                  </a:lnTo>
                  <a:lnTo>
                    <a:pt x="78581" y="44776"/>
                  </a:lnTo>
                  <a:lnTo>
                    <a:pt x="74138" y="58998"/>
                  </a:lnTo>
                  <a:lnTo>
                    <a:pt x="66709" y="69605"/>
                  </a:lnTo>
                  <a:lnTo>
                    <a:pt x="56921" y="76557"/>
                  </a:lnTo>
                  <a:lnTo>
                    <a:pt x="45401" y="79817"/>
                  </a:lnTo>
                  <a:lnTo>
                    <a:pt x="29685" y="77724"/>
                  </a:lnTo>
                  <a:lnTo>
                    <a:pt x="16783" y="71622"/>
                  </a:lnTo>
                  <a:lnTo>
                    <a:pt x="7208" y="62270"/>
                  </a:lnTo>
                  <a:lnTo>
                    <a:pt x="1475" y="50428"/>
                  </a:lnTo>
                  <a:lnTo>
                    <a:pt x="0" y="39694"/>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67" name="CustomShape 162">
              <a:extLst>
                <a:ext uri="{FF2B5EF4-FFF2-40B4-BE49-F238E27FC236}">
                  <a16:creationId xmlns:a16="http://schemas.microsoft.com/office/drawing/2014/main" id="{5853BFE2-5734-0056-4E4B-12BA5013B17E}"/>
                </a:ext>
              </a:extLst>
            </p:cNvPr>
            <p:cNvSpPr/>
            <p:nvPr/>
          </p:nvSpPr>
          <p:spPr>
            <a:xfrm>
              <a:off x="2442240" y="5892120"/>
              <a:ext cx="53640" cy="42120"/>
            </a:xfrm>
            <a:custGeom>
              <a:avLst/>
              <a:gdLst/>
              <a:ahLst/>
              <a:cxnLst/>
              <a:rect l="l" t="t" r="r" b="b"/>
              <a:pathLst>
                <a:path w="78739" h="80645">
                  <a:moveTo>
                    <a:pt x="32883" y="0"/>
                  </a:moveTo>
                  <a:lnTo>
                    <a:pt x="19834" y="4959"/>
                  </a:lnTo>
                  <a:lnTo>
                    <a:pt x="9410" y="13902"/>
                  </a:lnTo>
                  <a:lnTo>
                    <a:pt x="2501" y="25909"/>
                  </a:lnTo>
                  <a:lnTo>
                    <a:pt x="0" y="40065"/>
                  </a:lnTo>
                  <a:lnTo>
                    <a:pt x="1454" y="50867"/>
                  </a:lnTo>
                  <a:lnTo>
                    <a:pt x="7120" y="62815"/>
                  </a:lnTo>
                  <a:lnTo>
                    <a:pt x="16601" y="72267"/>
                  </a:lnTo>
                  <a:lnTo>
                    <a:pt x="29406" y="78442"/>
                  </a:lnTo>
                  <a:lnTo>
                    <a:pt x="45042" y="80560"/>
                  </a:lnTo>
                  <a:lnTo>
                    <a:pt x="56460" y="77249"/>
                  </a:lnTo>
                  <a:lnTo>
                    <a:pt x="66143" y="70217"/>
                  </a:lnTo>
                  <a:lnTo>
                    <a:pt x="73483" y="59516"/>
                  </a:lnTo>
                  <a:lnTo>
                    <a:pt x="77871" y="45198"/>
                  </a:lnTo>
                  <a:lnTo>
                    <a:pt x="78697" y="27316"/>
                  </a:lnTo>
                  <a:lnTo>
                    <a:pt x="72571" y="16122"/>
                  </a:lnTo>
                  <a:lnTo>
                    <a:pt x="62693" y="7361"/>
                  </a:lnTo>
                  <a:lnTo>
                    <a:pt x="49363" y="1748"/>
                  </a:lnTo>
                  <a:lnTo>
                    <a:pt x="32883"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68" name="CustomShape 163">
              <a:extLst>
                <a:ext uri="{FF2B5EF4-FFF2-40B4-BE49-F238E27FC236}">
                  <a16:creationId xmlns:a16="http://schemas.microsoft.com/office/drawing/2014/main" id="{7129E78D-BA61-D1B5-FADF-1B3F40F707D1}"/>
                </a:ext>
              </a:extLst>
            </p:cNvPr>
            <p:cNvSpPr/>
            <p:nvPr/>
          </p:nvSpPr>
          <p:spPr>
            <a:xfrm>
              <a:off x="2442240" y="5892120"/>
              <a:ext cx="53640" cy="42120"/>
            </a:xfrm>
            <a:custGeom>
              <a:avLst/>
              <a:gdLst/>
              <a:ahLst/>
              <a:cxnLst/>
              <a:rect l="l" t="t" r="r" b="b"/>
              <a:pathLst>
                <a:path w="78739" h="80645">
                  <a:moveTo>
                    <a:pt x="0" y="40065"/>
                  </a:moveTo>
                  <a:lnTo>
                    <a:pt x="2501" y="25909"/>
                  </a:lnTo>
                  <a:lnTo>
                    <a:pt x="9410" y="13902"/>
                  </a:lnTo>
                  <a:lnTo>
                    <a:pt x="19834" y="4959"/>
                  </a:lnTo>
                  <a:lnTo>
                    <a:pt x="32883" y="0"/>
                  </a:lnTo>
                  <a:lnTo>
                    <a:pt x="49363" y="1748"/>
                  </a:lnTo>
                  <a:lnTo>
                    <a:pt x="62693" y="7361"/>
                  </a:lnTo>
                  <a:lnTo>
                    <a:pt x="72571" y="16122"/>
                  </a:lnTo>
                  <a:lnTo>
                    <a:pt x="78697" y="27316"/>
                  </a:lnTo>
                  <a:lnTo>
                    <a:pt x="77871" y="45198"/>
                  </a:lnTo>
                  <a:lnTo>
                    <a:pt x="73483" y="59516"/>
                  </a:lnTo>
                  <a:lnTo>
                    <a:pt x="66143" y="70217"/>
                  </a:lnTo>
                  <a:lnTo>
                    <a:pt x="56460" y="77249"/>
                  </a:lnTo>
                  <a:lnTo>
                    <a:pt x="45042" y="80560"/>
                  </a:lnTo>
                  <a:lnTo>
                    <a:pt x="29406" y="78442"/>
                  </a:lnTo>
                  <a:lnTo>
                    <a:pt x="16601" y="72267"/>
                  </a:lnTo>
                  <a:lnTo>
                    <a:pt x="7120" y="62815"/>
                  </a:lnTo>
                  <a:lnTo>
                    <a:pt x="1454" y="50867"/>
                  </a:lnTo>
                  <a:lnTo>
                    <a:pt x="0" y="40065"/>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69" name="CustomShape 164">
              <a:extLst>
                <a:ext uri="{FF2B5EF4-FFF2-40B4-BE49-F238E27FC236}">
                  <a16:creationId xmlns:a16="http://schemas.microsoft.com/office/drawing/2014/main" id="{D0AE8028-902C-C695-41FF-82ADE4026437}"/>
                </a:ext>
              </a:extLst>
            </p:cNvPr>
            <p:cNvSpPr/>
            <p:nvPr/>
          </p:nvSpPr>
          <p:spPr>
            <a:xfrm>
              <a:off x="3072960" y="589932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70" name="CustomShape 165">
              <a:extLst>
                <a:ext uri="{FF2B5EF4-FFF2-40B4-BE49-F238E27FC236}">
                  <a16:creationId xmlns:a16="http://schemas.microsoft.com/office/drawing/2014/main" id="{99D1230F-4C5B-4CBF-C3C1-F84C8CACAF98}"/>
                </a:ext>
              </a:extLst>
            </p:cNvPr>
            <p:cNvSpPr/>
            <p:nvPr/>
          </p:nvSpPr>
          <p:spPr>
            <a:xfrm>
              <a:off x="3072960" y="589932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71" name="CustomShape 166">
              <a:extLst>
                <a:ext uri="{FF2B5EF4-FFF2-40B4-BE49-F238E27FC236}">
                  <a16:creationId xmlns:a16="http://schemas.microsoft.com/office/drawing/2014/main" id="{6A094CEB-E020-3D8A-CD2F-41C22FCC8593}"/>
                </a:ext>
              </a:extLst>
            </p:cNvPr>
            <p:cNvSpPr/>
            <p:nvPr/>
          </p:nvSpPr>
          <p:spPr>
            <a:xfrm>
              <a:off x="2755440" y="5933160"/>
              <a:ext cx="55800" cy="41760"/>
            </a:xfrm>
            <a:custGeom>
              <a:avLst/>
              <a:gdLst/>
              <a:ahLst/>
              <a:cxnLst/>
              <a:rect l="l" t="t" r="r" b="b"/>
              <a:pathLst>
                <a:path w="81914" h="80010">
                  <a:moveTo>
                    <a:pt x="32946" y="0"/>
                  </a:moveTo>
                  <a:lnTo>
                    <a:pt x="2505" y="25921"/>
                  </a:lnTo>
                  <a:lnTo>
                    <a:pt x="0" y="40717"/>
                  </a:lnTo>
                  <a:lnTo>
                    <a:pt x="2321" y="53385"/>
                  </a:lnTo>
                  <a:lnTo>
                    <a:pt x="8647" y="64337"/>
                  </a:lnTo>
                  <a:lnTo>
                    <a:pt x="18700" y="72881"/>
                  </a:lnTo>
                  <a:lnTo>
                    <a:pt x="32201" y="78324"/>
                  </a:lnTo>
                  <a:lnTo>
                    <a:pt x="48871" y="79971"/>
                  </a:lnTo>
                  <a:lnTo>
                    <a:pt x="61823" y="74891"/>
                  </a:lnTo>
                  <a:lnTo>
                    <a:pt x="72177" y="65892"/>
                  </a:lnTo>
                  <a:lnTo>
                    <a:pt x="79040" y="53836"/>
                  </a:lnTo>
                  <a:lnTo>
                    <a:pt x="81525" y="39587"/>
                  </a:lnTo>
                  <a:lnTo>
                    <a:pt x="79274" y="26842"/>
                  </a:lnTo>
                  <a:lnTo>
                    <a:pt x="72995" y="15811"/>
                  </a:lnTo>
                  <a:lnTo>
                    <a:pt x="62983" y="7194"/>
                  </a:lnTo>
                  <a:lnTo>
                    <a:pt x="49535" y="1691"/>
                  </a:lnTo>
                  <a:lnTo>
                    <a:pt x="32946"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72" name="CustomShape 167">
              <a:extLst>
                <a:ext uri="{FF2B5EF4-FFF2-40B4-BE49-F238E27FC236}">
                  <a16:creationId xmlns:a16="http://schemas.microsoft.com/office/drawing/2014/main" id="{45E37E06-987A-1AB2-8805-9B40897D794A}"/>
                </a:ext>
              </a:extLst>
            </p:cNvPr>
            <p:cNvSpPr/>
            <p:nvPr/>
          </p:nvSpPr>
          <p:spPr>
            <a:xfrm>
              <a:off x="2755440" y="5933160"/>
              <a:ext cx="55800" cy="41760"/>
            </a:xfrm>
            <a:custGeom>
              <a:avLst/>
              <a:gdLst/>
              <a:ahLst/>
              <a:cxnLst/>
              <a:rect l="l" t="t" r="r" b="b"/>
              <a:pathLst>
                <a:path w="81914" h="80010">
                  <a:moveTo>
                    <a:pt x="0" y="40015"/>
                  </a:moveTo>
                  <a:lnTo>
                    <a:pt x="2511" y="25921"/>
                  </a:lnTo>
                  <a:lnTo>
                    <a:pt x="9443" y="13950"/>
                  </a:lnTo>
                  <a:lnTo>
                    <a:pt x="19891" y="5009"/>
                  </a:lnTo>
                  <a:lnTo>
                    <a:pt x="32952" y="0"/>
                  </a:lnTo>
                  <a:lnTo>
                    <a:pt x="49541" y="1691"/>
                  </a:lnTo>
                  <a:lnTo>
                    <a:pt x="62989" y="7194"/>
                  </a:lnTo>
                  <a:lnTo>
                    <a:pt x="73001" y="15811"/>
                  </a:lnTo>
                  <a:lnTo>
                    <a:pt x="79280" y="26842"/>
                  </a:lnTo>
                  <a:lnTo>
                    <a:pt x="81531" y="39587"/>
                  </a:lnTo>
                  <a:lnTo>
                    <a:pt x="79046" y="53836"/>
                  </a:lnTo>
                  <a:lnTo>
                    <a:pt x="72182" y="65892"/>
                  </a:lnTo>
                  <a:lnTo>
                    <a:pt x="61829" y="74891"/>
                  </a:lnTo>
                  <a:lnTo>
                    <a:pt x="48877" y="79971"/>
                  </a:lnTo>
                  <a:lnTo>
                    <a:pt x="32207" y="78324"/>
                  </a:lnTo>
                  <a:lnTo>
                    <a:pt x="2327" y="53385"/>
                  </a:lnTo>
                  <a:lnTo>
                    <a:pt x="0" y="40015"/>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73" name="CustomShape 168">
              <a:extLst>
                <a:ext uri="{FF2B5EF4-FFF2-40B4-BE49-F238E27FC236}">
                  <a16:creationId xmlns:a16="http://schemas.microsoft.com/office/drawing/2014/main" id="{FD9CD52B-7BCF-10B7-62A8-F9A9A3179796}"/>
                </a:ext>
              </a:extLst>
            </p:cNvPr>
            <p:cNvSpPr/>
            <p:nvPr/>
          </p:nvSpPr>
          <p:spPr>
            <a:xfrm>
              <a:off x="3259080" y="593712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74" name="CustomShape 169">
              <a:extLst>
                <a:ext uri="{FF2B5EF4-FFF2-40B4-BE49-F238E27FC236}">
                  <a16:creationId xmlns:a16="http://schemas.microsoft.com/office/drawing/2014/main" id="{BFB58CFE-E2C0-E17F-B7F7-63DFA6CA0C1E}"/>
                </a:ext>
              </a:extLst>
            </p:cNvPr>
            <p:cNvSpPr/>
            <p:nvPr/>
          </p:nvSpPr>
          <p:spPr>
            <a:xfrm>
              <a:off x="3259080" y="593712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75" name="CustomShape 170">
              <a:extLst>
                <a:ext uri="{FF2B5EF4-FFF2-40B4-BE49-F238E27FC236}">
                  <a16:creationId xmlns:a16="http://schemas.microsoft.com/office/drawing/2014/main" id="{369C1458-E1EC-D622-36C2-B9A54AB4666F}"/>
                </a:ext>
              </a:extLst>
            </p:cNvPr>
            <p:cNvSpPr/>
            <p:nvPr/>
          </p:nvSpPr>
          <p:spPr>
            <a:xfrm>
              <a:off x="3399840" y="589824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76" name="CustomShape 171">
              <a:extLst>
                <a:ext uri="{FF2B5EF4-FFF2-40B4-BE49-F238E27FC236}">
                  <a16:creationId xmlns:a16="http://schemas.microsoft.com/office/drawing/2014/main" id="{81D98553-5B38-C7C7-98C6-DA99E49EF525}"/>
                </a:ext>
              </a:extLst>
            </p:cNvPr>
            <p:cNvSpPr/>
            <p:nvPr/>
          </p:nvSpPr>
          <p:spPr>
            <a:xfrm>
              <a:off x="3399840" y="589824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77" name="CustomShape 172">
              <a:extLst>
                <a:ext uri="{FF2B5EF4-FFF2-40B4-BE49-F238E27FC236}">
                  <a16:creationId xmlns:a16="http://schemas.microsoft.com/office/drawing/2014/main" id="{EF514D97-4EAD-B238-BCE9-8BDA07A6D5ED}"/>
                </a:ext>
              </a:extLst>
            </p:cNvPr>
            <p:cNvSpPr/>
            <p:nvPr/>
          </p:nvSpPr>
          <p:spPr>
            <a:xfrm>
              <a:off x="3576600" y="594144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78" name="CustomShape 173">
              <a:extLst>
                <a:ext uri="{FF2B5EF4-FFF2-40B4-BE49-F238E27FC236}">
                  <a16:creationId xmlns:a16="http://schemas.microsoft.com/office/drawing/2014/main" id="{698B5A60-A08B-C79A-13EB-5CD275162951}"/>
                </a:ext>
              </a:extLst>
            </p:cNvPr>
            <p:cNvSpPr/>
            <p:nvPr/>
          </p:nvSpPr>
          <p:spPr>
            <a:xfrm>
              <a:off x="3576600" y="594144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79" name="CustomShape 174">
              <a:extLst>
                <a:ext uri="{FF2B5EF4-FFF2-40B4-BE49-F238E27FC236}">
                  <a16:creationId xmlns:a16="http://schemas.microsoft.com/office/drawing/2014/main" id="{7AB0E33C-DBFC-5C38-4EB9-D6AC696F2F61}"/>
                </a:ext>
              </a:extLst>
            </p:cNvPr>
            <p:cNvSpPr/>
            <p:nvPr/>
          </p:nvSpPr>
          <p:spPr>
            <a:xfrm>
              <a:off x="2065320" y="5883120"/>
              <a:ext cx="185400" cy="61920"/>
            </a:xfrm>
            <a:custGeom>
              <a:avLst/>
              <a:gdLst/>
              <a:ahLst/>
              <a:cxnLst/>
              <a:rect l="l" t="t" r="r" b="b"/>
              <a:pathLst>
                <a:path w="270510" h="118110">
                  <a:moveTo>
                    <a:pt x="100711" y="0"/>
                  </a:moveTo>
                  <a:lnTo>
                    <a:pt x="0" y="58800"/>
                  </a:lnTo>
                  <a:lnTo>
                    <a:pt x="100711" y="117602"/>
                  </a:lnTo>
                  <a:lnTo>
                    <a:pt x="108457" y="115570"/>
                  </a:lnTo>
                  <a:lnTo>
                    <a:pt x="112013" y="109601"/>
                  </a:lnTo>
                  <a:lnTo>
                    <a:pt x="115443" y="103632"/>
                  </a:lnTo>
                  <a:lnTo>
                    <a:pt x="113411" y="95885"/>
                  </a:lnTo>
                  <a:lnTo>
                    <a:pt x="107442" y="92329"/>
                  </a:lnTo>
                  <a:lnTo>
                    <a:pt x="71519" y="71374"/>
                  </a:lnTo>
                  <a:lnTo>
                    <a:pt x="24892" y="71374"/>
                  </a:lnTo>
                  <a:lnTo>
                    <a:pt x="24892" y="46228"/>
                  </a:lnTo>
                  <a:lnTo>
                    <a:pt x="71519" y="46228"/>
                  </a:lnTo>
                  <a:lnTo>
                    <a:pt x="107442" y="25273"/>
                  </a:lnTo>
                  <a:lnTo>
                    <a:pt x="113411" y="21717"/>
                  </a:lnTo>
                  <a:lnTo>
                    <a:pt x="115443" y="13970"/>
                  </a:lnTo>
                  <a:lnTo>
                    <a:pt x="112013" y="8000"/>
                  </a:lnTo>
                  <a:lnTo>
                    <a:pt x="108457" y="2032"/>
                  </a:lnTo>
                  <a:lnTo>
                    <a:pt x="100711" y="0"/>
                  </a:lnTo>
                  <a:close/>
                  <a:moveTo>
                    <a:pt x="71519" y="46228"/>
                  </a:moveTo>
                  <a:lnTo>
                    <a:pt x="24892" y="46228"/>
                  </a:lnTo>
                  <a:lnTo>
                    <a:pt x="24892" y="71374"/>
                  </a:lnTo>
                  <a:lnTo>
                    <a:pt x="71519" y="71374"/>
                  </a:lnTo>
                  <a:lnTo>
                    <a:pt x="68688" y="69723"/>
                  </a:lnTo>
                  <a:lnTo>
                    <a:pt x="31242" y="69723"/>
                  </a:lnTo>
                  <a:lnTo>
                    <a:pt x="31242" y="47879"/>
                  </a:lnTo>
                  <a:lnTo>
                    <a:pt x="68688" y="47879"/>
                  </a:lnTo>
                  <a:lnTo>
                    <a:pt x="71519" y="46228"/>
                  </a:lnTo>
                  <a:close/>
                  <a:moveTo>
                    <a:pt x="270001" y="46228"/>
                  </a:moveTo>
                  <a:lnTo>
                    <a:pt x="71519" y="46228"/>
                  </a:lnTo>
                  <a:lnTo>
                    <a:pt x="49965" y="58801"/>
                  </a:lnTo>
                  <a:lnTo>
                    <a:pt x="71519" y="71374"/>
                  </a:lnTo>
                  <a:lnTo>
                    <a:pt x="270001" y="71374"/>
                  </a:lnTo>
                  <a:lnTo>
                    <a:pt x="270001" y="46228"/>
                  </a:lnTo>
                  <a:close/>
                  <a:moveTo>
                    <a:pt x="31242" y="47879"/>
                  </a:moveTo>
                  <a:lnTo>
                    <a:pt x="31242" y="69723"/>
                  </a:lnTo>
                  <a:lnTo>
                    <a:pt x="49965" y="58801"/>
                  </a:lnTo>
                  <a:lnTo>
                    <a:pt x="31242" y="47879"/>
                  </a:lnTo>
                  <a:close/>
                  <a:moveTo>
                    <a:pt x="49965" y="58801"/>
                  </a:moveTo>
                  <a:lnTo>
                    <a:pt x="31242" y="69723"/>
                  </a:lnTo>
                  <a:lnTo>
                    <a:pt x="68688" y="69723"/>
                  </a:lnTo>
                  <a:lnTo>
                    <a:pt x="49965" y="58801"/>
                  </a:lnTo>
                  <a:close/>
                  <a:moveTo>
                    <a:pt x="68688" y="47879"/>
                  </a:moveTo>
                  <a:lnTo>
                    <a:pt x="31242" y="47879"/>
                  </a:lnTo>
                  <a:lnTo>
                    <a:pt x="49965" y="58801"/>
                  </a:lnTo>
                  <a:lnTo>
                    <a:pt x="68688"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0" name="CustomShape 175">
              <a:extLst>
                <a:ext uri="{FF2B5EF4-FFF2-40B4-BE49-F238E27FC236}">
                  <a16:creationId xmlns:a16="http://schemas.microsoft.com/office/drawing/2014/main" id="{CCA6C886-58EB-529D-2BFE-3217FE384E88}"/>
                </a:ext>
              </a:extLst>
            </p:cNvPr>
            <p:cNvSpPr/>
            <p:nvPr/>
          </p:nvSpPr>
          <p:spPr>
            <a:xfrm>
              <a:off x="2221200" y="5934600"/>
              <a:ext cx="185400" cy="61920"/>
            </a:xfrm>
            <a:custGeom>
              <a:avLst/>
              <a:gdLst/>
              <a:ahLst/>
              <a:cxnLst/>
              <a:rect l="l" t="t" r="r" b="b"/>
              <a:pathLst>
                <a:path w="270510" h="118110">
                  <a:moveTo>
                    <a:pt x="100711" y="0"/>
                  </a:moveTo>
                  <a:lnTo>
                    <a:pt x="0" y="58801"/>
                  </a:lnTo>
                  <a:lnTo>
                    <a:pt x="100711" y="117602"/>
                  </a:lnTo>
                  <a:lnTo>
                    <a:pt x="108457" y="115570"/>
                  </a:lnTo>
                  <a:lnTo>
                    <a:pt x="112013" y="109601"/>
                  </a:lnTo>
                  <a:lnTo>
                    <a:pt x="115443" y="103632"/>
                  </a:lnTo>
                  <a:lnTo>
                    <a:pt x="113411" y="95885"/>
                  </a:lnTo>
                  <a:lnTo>
                    <a:pt x="107442" y="92329"/>
                  </a:lnTo>
                  <a:lnTo>
                    <a:pt x="71519" y="71374"/>
                  </a:lnTo>
                  <a:lnTo>
                    <a:pt x="24892" y="71374"/>
                  </a:lnTo>
                  <a:lnTo>
                    <a:pt x="24892" y="46228"/>
                  </a:lnTo>
                  <a:lnTo>
                    <a:pt x="71519" y="46228"/>
                  </a:lnTo>
                  <a:lnTo>
                    <a:pt x="107442" y="25273"/>
                  </a:lnTo>
                  <a:lnTo>
                    <a:pt x="113411" y="21717"/>
                  </a:lnTo>
                  <a:lnTo>
                    <a:pt x="115443" y="13970"/>
                  </a:lnTo>
                  <a:lnTo>
                    <a:pt x="112013" y="8001"/>
                  </a:lnTo>
                  <a:lnTo>
                    <a:pt x="108457" y="2032"/>
                  </a:lnTo>
                  <a:lnTo>
                    <a:pt x="100711" y="0"/>
                  </a:lnTo>
                  <a:close/>
                  <a:moveTo>
                    <a:pt x="71519" y="46228"/>
                  </a:moveTo>
                  <a:lnTo>
                    <a:pt x="24892" y="46228"/>
                  </a:lnTo>
                  <a:lnTo>
                    <a:pt x="24892" y="71374"/>
                  </a:lnTo>
                  <a:lnTo>
                    <a:pt x="71519" y="71374"/>
                  </a:lnTo>
                  <a:lnTo>
                    <a:pt x="68688" y="69723"/>
                  </a:lnTo>
                  <a:lnTo>
                    <a:pt x="31242" y="69723"/>
                  </a:lnTo>
                  <a:lnTo>
                    <a:pt x="31242" y="47879"/>
                  </a:lnTo>
                  <a:lnTo>
                    <a:pt x="68688" y="47879"/>
                  </a:lnTo>
                  <a:lnTo>
                    <a:pt x="71519" y="46228"/>
                  </a:lnTo>
                  <a:close/>
                  <a:moveTo>
                    <a:pt x="270001" y="46228"/>
                  </a:moveTo>
                  <a:lnTo>
                    <a:pt x="71519" y="46228"/>
                  </a:lnTo>
                  <a:lnTo>
                    <a:pt x="49965" y="58800"/>
                  </a:lnTo>
                  <a:lnTo>
                    <a:pt x="71519" y="71374"/>
                  </a:lnTo>
                  <a:lnTo>
                    <a:pt x="270001" y="71374"/>
                  </a:lnTo>
                  <a:lnTo>
                    <a:pt x="270001" y="46228"/>
                  </a:lnTo>
                  <a:close/>
                  <a:moveTo>
                    <a:pt x="31242" y="47879"/>
                  </a:moveTo>
                  <a:lnTo>
                    <a:pt x="31242" y="69723"/>
                  </a:lnTo>
                  <a:lnTo>
                    <a:pt x="49965" y="58800"/>
                  </a:lnTo>
                  <a:lnTo>
                    <a:pt x="31242" y="47879"/>
                  </a:lnTo>
                  <a:close/>
                  <a:moveTo>
                    <a:pt x="49965" y="58800"/>
                  </a:moveTo>
                  <a:lnTo>
                    <a:pt x="31242" y="69723"/>
                  </a:lnTo>
                  <a:lnTo>
                    <a:pt x="68688" y="69723"/>
                  </a:lnTo>
                  <a:lnTo>
                    <a:pt x="49965" y="58800"/>
                  </a:lnTo>
                  <a:close/>
                  <a:moveTo>
                    <a:pt x="68688" y="47879"/>
                  </a:moveTo>
                  <a:lnTo>
                    <a:pt x="31242" y="47879"/>
                  </a:lnTo>
                  <a:lnTo>
                    <a:pt x="49965" y="58800"/>
                  </a:lnTo>
                  <a:lnTo>
                    <a:pt x="68688"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1" name="CustomShape 176">
              <a:extLst>
                <a:ext uri="{FF2B5EF4-FFF2-40B4-BE49-F238E27FC236}">
                  <a16:creationId xmlns:a16="http://schemas.microsoft.com/office/drawing/2014/main" id="{A7E8EC92-2CB1-C97B-AFE8-159C9F64E923}"/>
                </a:ext>
              </a:extLst>
            </p:cNvPr>
            <p:cNvSpPr/>
            <p:nvPr/>
          </p:nvSpPr>
          <p:spPr>
            <a:xfrm>
              <a:off x="2373120" y="5882040"/>
              <a:ext cx="185400" cy="61920"/>
            </a:xfrm>
            <a:custGeom>
              <a:avLst/>
              <a:gdLst/>
              <a:ahLst/>
              <a:cxnLst/>
              <a:rect l="l" t="t" r="r" b="b"/>
              <a:pathLst>
                <a:path w="270510" h="118110">
                  <a:moveTo>
                    <a:pt x="100710" y="0"/>
                  </a:moveTo>
                  <a:lnTo>
                    <a:pt x="0" y="58801"/>
                  </a:lnTo>
                  <a:lnTo>
                    <a:pt x="100710" y="117602"/>
                  </a:lnTo>
                  <a:lnTo>
                    <a:pt x="108457" y="115570"/>
                  </a:lnTo>
                  <a:lnTo>
                    <a:pt x="112013" y="109601"/>
                  </a:lnTo>
                  <a:lnTo>
                    <a:pt x="115443" y="103632"/>
                  </a:lnTo>
                  <a:lnTo>
                    <a:pt x="113410" y="95885"/>
                  </a:lnTo>
                  <a:lnTo>
                    <a:pt x="107441" y="92329"/>
                  </a:lnTo>
                  <a:lnTo>
                    <a:pt x="71519" y="71374"/>
                  </a:lnTo>
                  <a:lnTo>
                    <a:pt x="24891" y="71374"/>
                  </a:lnTo>
                  <a:lnTo>
                    <a:pt x="24891" y="46228"/>
                  </a:lnTo>
                  <a:lnTo>
                    <a:pt x="71519" y="46228"/>
                  </a:lnTo>
                  <a:lnTo>
                    <a:pt x="107441" y="25273"/>
                  </a:lnTo>
                  <a:lnTo>
                    <a:pt x="113410" y="21717"/>
                  </a:lnTo>
                  <a:lnTo>
                    <a:pt x="115443" y="13970"/>
                  </a:lnTo>
                  <a:lnTo>
                    <a:pt x="112013" y="8001"/>
                  </a:lnTo>
                  <a:lnTo>
                    <a:pt x="108457" y="2032"/>
                  </a:lnTo>
                  <a:lnTo>
                    <a:pt x="100710" y="0"/>
                  </a:lnTo>
                  <a:close/>
                  <a:moveTo>
                    <a:pt x="71519" y="46228"/>
                  </a:moveTo>
                  <a:lnTo>
                    <a:pt x="24891" y="46228"/>
                  </a:lnTo>
                  <a:lnTo>
                    <a:pt x="24891" y="71374"/>
                  </a:lnTo>
                  <a:lnTo>
                    <a:pt x="71519" y="71374"/>
                  </a:lnTo>
                  <a:lnTo>
                    <a:pt x="68688" y="69723"/>
                  </a:lnTo>
                  <a:lnTo>
                    <a:pt x="31241" y="69723"/>
                  </a:lnTo>
                  <a:lnTo>
                    <a:pt x="31241" y="47879"/>
                  </a:lnTo>
                  <a:lnTo>
                    <a:pt x="68688" y="47879"/>
                  </a:lnTo>
                  <a:lnTo>
                    <a:pt x="71519" y="46228"/>
                  </a:lnTo>
                  <a:close/>
                  <a:moveTo>
                    <a:pt x="270001" y="46228"/>
                  </a:moveTo>
                  <a:lnTo>
                    <a:pt x="71519" y="46228"/>
                  </a:lnTo>
                  <a:lnTo>
                    <a:pt x="49965" y="58800"/>
                  </a:lnTo>
                  <a:lnTo>
                    <a:pt x="71519" y="71374"/>
                  </a:lnTo>
                  <a:lnTo>
                    <a:pt x="270001" y="71374"/>
                  </a:lnTo>
                  <a:lnTo>
                    <a:pt x="270001" y="46228"/>
                  </a:lnTo>
                  <a:close/>
                  <a:moveTo>
                    <a:pt x="31241" y="47879"/>
                  </a:moveTo>
                  <a:lnTo>
                    <a:pt x="31241" y="69723"/>
                  </a:lnTo>
                  <a:lnTo>
                    <a:pt x="49965" y="58800"/>
                  </a:lnTo>
                  <a:lnTo>
                    <a:pt x="31241" y="47879"/>
                  </a:lnTo>
                  <a:close/>
                  <a:moveTo>
                    <a:pt x="49965" y="58800"/>
                  </a:moveTo>
                  <a:lnTo>
                    <a:pt x="31241" y="69723"/>
                  </a:lnTo>
                  <a:lnTo>
                    <a:pt x="68688" y="69723"/>
                  </a:lnTo>
                  <a:lnTo>
                    <a:pt x="49965" y="58800"/>
                  </a:lnTo>
                  <a:close/>
                  <a:moveTo>
                    <a:pt x="68688" y="47879"/>
                  </a:moveTo>
                  <a:lnTo>
                    <a:pt x="31241" y="47879"/>
                  </a:lnTo>
                  <a:lnTo>
                    <a:pt x="49965" y="58800"/>
                  </a:lnTo>
                  <a:lnTo>
                    <a:pt x="68688"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2" name="CustomShape 177">
              <a:extLst>
                <a:ext uri="{FF2B5EF4-FFF2-40B4-BE49-F238E27FC236}">
                  <a16:creationId xmlns:a16="http://schemas.microsoft.com/office/drawing/2014/main" id="{D3A92D19-BCB6-7A36-48A0-1664CFF2E7BF}"/>
                </a:ext>
              </a:extLst>
            </p:cNvPr>
            <p:cNvSpPr/>
            <p:nvPr/>
          </p:nvSpPr>
          <p:spPr>
            <a:xfrm>
              <a:off x="2687760" y="5923080"/>
              <a:ext cx="185400" cy="61920"/>
            </a:xfrm>
            <a:custGeom>
              <a:avLst/>
              <a:gdLst/>
              <a:ahLst/>
              <a:cxnLst/>
              <a:rect l="l" t="t" r="r" b="b"/>
              <a:pathLst>
                <a:path w="270510" h="118110">
                  <a:moveTo>
                    <a:pt x="100710" y="0"/>
                  </a:moveTo>
                  <a:lnTo>
                    <a:pt x="0" y="58801"/>
                  </a:lnTo>
                  <a:lnTo>
                    <a:pt x="100710" y="117602"/>
                  </a:lnTo>
                  <a:lnTo>
                    <a:pt x="108457" y="115570"/>
                  </a:lnTo>
                  <a:lnTo>
                    <a:pt x="112013" y="109601"/>
                  </a:lnTo>
                  <a:lnTo>
                    <a:pt x="115442" y="103632"/>
                  </a:lnTo>
                  <a:lnTo>
                    <a:pt x="113410" y="95885"/>
                  </a:lnTo>
                  <a:lnTo>
                    <a:pt x="107441" y="92329"/>
                  </a:lnTo>
                  <a:lnTo>
                    <a:pt x="71519" y="71374"/>
                  </a:lnTo>
                  <a:lnTo>
                    <a:pt x="24891" y="71374"/>
                  </a:lnTo>
                  <a:lnTo>
                    <a:pt x="24891" y="46228"/>
                  </a:lnTo>
                  <a:lnTo>
                    <a:pt x="71519" y="46228"/>
                  </a:lnTo>
                  <a:lnTo>
                    <a:pt x="107441" y="25273"/>
                  </a:lnTo>
                  <a:lnTo>
                    <a:pt x="113410" y="21717"/>
                  </a:lnTo>
                  <a:lnTo>
                    <a:pt x="115442" y="13970"/>
                  </a:lnTo>
                  <a:lnTo>
                    <a:pt x="112013" y="8000"/>
                  </a:lnTo>
                  <a:lnTo>
                    <a:pt x="108457" y="2032"/>
                  </a:lnTo>
                  <a:lnTo>
                    <a:pt x="100710" y="0"/>
                  </a:lnTo>
                  <a:close/>
                  <a:moveTo>
                    <a:pt x="71519" y="46228"/>
                  </a:moveTo>
                  <a:lnTo>
                    <a:pt x="24891" y="46228"/>
                  </a:lnTo>
                  <a:lnTo>
                    <a:pt x="24891" y="71374"/>
                  </a:lnTo>
                  <a:lnTo>
                    <a:pt x="71519" y="71374"/>
                  </a:lnTo>
                  <a:lnTo>
                    <a:pt x="68688" y="69723"/>
                  </a:lnTo>
                  <a:lnTo>
                    <a:pt x="31241" y="69723"/>
                  </a:lnTo>
                  <a:lnTo>
                    <a:pt x="31241" y="47879"/>
                  </a:lnTo>
                  <a:lnTo>
                    <a:pt x="68688" y="47879"/>
                  </a:lnTo>
                  <a:lnTo>
                    <a:pt x="71519" y="46228"/>
                  </a:lnTo>
                  <a:close/>
                  <a:moveTo>
                    <a:pt x="270001" y="46228"/>
                  </a:moveTo>
                  <a:lnTo>
                    <a:pt x="71519" y="46228"/>
                  </a:lnTo>
                  <a:lnTo>
                    <a:pt x="49965" y="58800"/>
                  </a:lnTo>
                  <a:lnTo>
                    <a:pt x="71519" y="71374"/>
                  </a:lnTo>
                  <a:lnTo>
                    <a:pt x="270001" y="71374"/>
                  </a:lnTo>
                  <a:lnTo>
                    <a:pt x="270001" y="46228"/>
                  </a:lnTo>
                  <a:close/>
                  <a:moveTo>
                    <a:pt x="31241" y="47879"/>
                  </a:moveTo>
                  <a:lnTo>
                    <a:pt x="31241" y="69723"/>
                  </a:lnTo>
                  <a:lnTo>
                    <a:pt x="49965" y="58800"/>
                  </a:lnTo>
                  <a:lnTo>
                    <a:pt x="31241" y="47879"/>
                  </a:lnTo>
                  <a:close/>
                  <a:moveTo>
                    <a:pt x="49965" y="58800"/>
                  </a:moveTo>
                  <a:lnTo>
                    <a:pt x="31241" y="69723"/>
                  </a:lnTo>
                  <a:lnTo>
                    <a:pt x="68688" y="69723"/>
                  </a:lnTo>
                  <a:lnTo>
                    <a:pt x="49965" y="58800"/>
                  </a:lnTo>
                  <a:close/>
                  <a:moveTo>
                    <a:pt x="68688" y="47879"/>
                  </a:moveTo>
                  <a:lnTo>
                    <a:pt x="31241" y="47879"/>
                  </a:lnTo>
                  <a:lnTo>
                    <a:pt x="49965" y="58800"/>
                  </a:lnTo>
                  <a:lnTo>
                    <a:pt x="68688"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3" name="CustomShape 178">
              <a:extLst>
                <a:ext uri="{FF2B5EF4-FFF2-40B4-BE49-F238E27FC236}">
                  <a16:creationId xmlns:a16="http://schemas.microsoft.com/office/drawing/2014/main" id="{3199AD77-6344-93E2-26EA-048833E786C8}"/>
                </a:ext>
              </a:extLst>
            </p:cNvPr>
            <p:cNvSpPr/>
            <p:nvPr/>
          </p:nvSpPr>
          <p:spPr>
            <a:xfrm>
              <a:off x="3001320" y="5889960"/>
              <a:ext cx="185400" cy="61920"/>
            </a:xfrm>
            <a:custGeom>
              <a:avLst/>
              <a:gdLst/>
              <a:ahLst/>
              <a:cxnLst/>
              <a:rect l="l" t="t" r="r" b="b"/>
              <a:pathLst>
                <a:path w="270510" h="118110">
                  <a:moveTo>
                    <a:pt x="100711" y="0"/>
                  </a:moveTo>
                  <a:lnTo>
                    <a:pt x="0" y="58800"/>
                  </a:lnTo>
                  <a:lnTo>
                    <a:pt x="100711" y="117601"/>
                  </a:lnTo>
                  <a:lnTo>
                    <a:pt x="108457" y="115569"/>
                  </a:lnTo>
                  <a:lnTo>
                    <a:pt x="112013" y="109600"/>
                  </a:lnTo>
                  <a:lnTo>
                    <a:pt x="115442" y="103631"/>
                  </a:lnTo>
                  <a:lnTo>
                    <a:pt x="113411" y="95884"/>
                  </a:lnTo>
                  <a:lnTo>
                    <a:pt x="107441" y="92328"/>
                  </a:lnTo>
                  <a:lnTo>
                    <a:pt x="71519" y="71374"/>
                  </a:lnTo>
                  <a:lnTo>
                    <a:pt x="24891" y="71374"/>
                  </a:lnTo>
                  <a:lnTo>
                    <a:pt x="24891" y="46227"/>
                  </a:lnTo>
                  <a:lnTo>
                    <a:pt x="71519" y="46227"/>
                  </a:lnTo>
                  <a:lnTo>
                    <a:pt x="107441" y="25273"/>
                  </a:lnTo>
                  <a:lnTo>
                    <a:pt x="113411" y="21716"/>
                  </a:lnTo>
                  <a:lnTo>
                    <a:pt x="115442" y="13969"/>
                  </a:lnTo>
                  <a:lnTo>
                    <a:pt x="112013" y="8000"/>
                  </a:lnTo>
                  <a:lnTo>
                    <a:pt x="108457" y="2031"/>
                  </a:lnTo>
                  <a:lnTo>
                    <a:pt x="100711" y="0"/>
                  </a:lnTo>
                  <a:close/>
                  <a:moveTo>
                    <a:pt x="71519" y="46227"/>
                  </a:moveTo>
                  <a:lnTo>
                    <a:pt x="24891" y="46227"/>
                  </a:lnTo>
                  <a:lnTo>
                    <a:pt x="24891" y="71374"/>
                  </a:lnTo>
                  <a:lnTo>
                    <a:pt x="71519" y="71374"/>
                  </a:lnTo>
                  <a:lnTo>
                    <a:pt x="68688" y="69723"/>
                  </a:lnTo>
                  <a:lnTo>
                    <a:pt x="31241" y="69723"/>
                  </a:lnTo>
                  <a:lnTo>
                    <a:pt x="31241" y="47878"/>
                  </a:lnTo>
                  <a:lnTo>
                    <a:pt x="68688" y="47878"/>
                  </a:lnTo>
                  <a:lnTo>
                    <a:pt x="71519" y="46227"/>
                  </a:lnTo>
                  <a:close/>
                  <a:moveTo>
                    <a:pt x="270001" y="46227"/>
                  </a:moveTo>
                  <a:lnTo>
                    <a:pt x="71519" y="46227"/>
                  </a:lnTo>
                  <a:lnTo>
                    <a:pt x="49965" y="58800"/>
                  </a:lnTo>
                  <a:lnTo>
                    <a:pt x="71519" y="71374"/>
                  </a:lnTo>
                  <a:lnTo>
                    <a:pt x="270001" y="71374"/>
                  </a:lnTo>
                  <a:lnTo>
                    <a:pt x="270001" y="46227"/>
                  </a:lnTo>
                  <a:close/>
                  <a:moveTo>
                    <a:pt x="31241" y="47878"/>
                  </a:moveTo>
                  <a:lnTo>
                    <a:pt x="31241" y="69723"/>
                  </a:lnTo>
                  <a:lnTo>
                    <a:pt x="49965" y="58800"/>
                  </a:lnTo>
                  <a:lnTo>
                    <a:pt x="31241" y="47878"/>
                  </a:lnTo>
                  <a:close/>
                  <a:moveTo>
                    <a:pt x="49965" y="58800"/>
                  </a:moveTo>
                  <a:lnTo>
                    <a:pt x="31241" y="69723"/>
                  </a:lnTo>
                  <a:lnTo>
                    <a:pt x="68688" y="69723"/>
                  </a:lnTo>
                  <a:lnTo>
                    <a:pt x="49965" y="58800"/>
                  </a:lnTo>
                  <a:close/>
                  <a:moveTo>
                    <a:pt x="68688" y="47878"/>
                  </a:moveTo>
                  <a:lnTo>
                    <a:pt x="31241" y="47878"/>
                  </a:lnTo>
                  <a:lnTo>
                    <a:pt x="49965" y="58800"/>
                  </a:lnTo>
                  <a:lnTo>
                    <a:pt x="68688"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4" name="CustomShape 179">
              <a:extLst>
                <a:ext uri="{FF2B5EF4-FFF2-40B4-BE49-F238E27FC236}">
                  <a16:creationId xmlns:a16="http://schemas.microsoft.com/office/drawing/2014/main" id="{B7EF66DD-EA00-9E44-AC00-CBB0E49B8198}"/>
                </a:ext>
              </a:extLst>
            </p:cNvPr>
            <p:cNvSpPr/>
            <p:nvPr/>
          </p:nvSpPr>
          <p:spPr>
            <a:xfrm>
              <a:off x="3194640" y="5926320"/>
              <a:ext cx="185400" cy="61920"/>
            </a:xfrm>
            <a:custGeom>
              <a:avLst/>
              <a:gdLst/>
              <a:ahLst/>
              <a:cxnLst/>
              <a:rect l="l" t="t" r="r" b="b"/>
              <a:pathLst>
                <a:path w="270510" h="118110">
                  <a:moveTo>
                    <a:pt x="100711" y="0"/>
                  </a:moveTo>
                  <a:lnTo>
                    <a:pt x="0" y="58800"/>
                  </a:lnTo>
                  <a:lnTo>
                    <a:pt x="100711" y="117601"/>
                  </a:lnTo>
                  <a:lnTo>
                    <a:pt x="108458" y="115569"/>
                  </a:lnTo>
                  <a:lnTo>
                    <a:pt x="112013" y="109600"/>
                  </a:lnTo>
                  <a:lnTo>
                    <a:pt x="115442" y="103631"/>
                  </a:lnTo>
                  <a:lnTo>
                    <a:pt x="113411" y="95885"/>
                  </a:lnTo>
                  <a:lnTo>
                    <a:pt x="107441" y="92329"/>
                  </a:lnTo>
                  <a:lnTo>
                    <a:pt x="71519" y="71374"/>
                  </a:lnTo>
                  <a:lnTo>
                    <a:pt x="24891" y="71374"/>
                  </a:lnTo>
                  <a:lnTo>
                    <a:pt x="24891" y="46228"/>
                  </a:lnTo>
                  <a:lnTo>
                    <a:pt x="71519" y="46228"/>
                  </a:lnTo>
                  <a:lnTo>
                    <a:pt x="107441" y="25273"/>
                  </a:lnTo>
                  <a:lnTo>
                    <a:pt x="113411" y="21717"/>
                  </a:lnTo>
                  <a:lnTo>
                    <a:pt x="115442" y="13970"/>
                  </a:lnTo>
                  <a:lnTo>
                    <a:pt x="112013" y="8000"/>
                  </a:lnTo>
                  <a:lnTo>
                    <a:pt x="108458" y="2032"/>
                  </a:lnTo>
                  <a:lnTo>
                    <a:pt x="100711" y="0"/>
                  </a:lnTo>
                  <a:close/>
                  <a:moveTo>
                    <a:pt x="71519" y="46228"/>
                  </a:moveTo>
                  <a:lnTo>
                    <a:pt x="24891" y="46228"/>
                  </a:lnTo>
                  <a:lnTo>
                    <a:pt x="24891" y="71374"/>
                  </a:lnTo>
                  <a:lnTo>
                    <a:pt x="71519" y="71374"/>
                  </a:lnTo>
                  <a:lnTo>
                    <a:pt x="68688" y="69723"/>
                  </a:lnTo>
                  <a:lnTo>
                    <a:pt x="31241" y="69723"/>
                  </a:lnTo>
                  <a:lnTo>
                    <a:pt x="31241" y="47879"/>
                  </a:lnTo>
                  <a:lnTo>
                    <a:pt x="68688" y="47879"/>
                  </a:lnTo>
                  <a:lnTo>
                    <a:pt x="71519" y="46228"/>
                  </a:lnTo>
                  <a:close/>
                  <a:moveTo>
                    <a:pt x="270001" y="46228"/>
                  </a:moveTo>
                  <a:lnTo>
                    <a:pt x="71519" y="46228"/>
                  </a:lnTo>
                  <a:lnTo>
                    <a:pt x="49965" y="58800"/>
                  </a:lnTo>
                  <a:lnTo>
                    <a:pt x="71519" y="71374"/>
                  </a:lnTo>
                  <a:lnTo>
                    <a:pt x="270001" y="71374"/>
                  </a:lnTo>
                  <a:lnTo>
                    <a:pt x="270001" y="46228"/>
                  </a:lnTo>
                  <a:close/>
                  <a:moveTo>
                    <a:pt x="31241" y="47879"/>
                  </a:moveTo>
                  <a:lnTo>
                    <a:pt x="31241" y="69723"/>
                  </a:lnTo>
                  <a:lnTo>
                    <a:pt x="49965" y="58800"/>
                  </a:lnTo>
                  <a:lnTo>
                    <a:pt x="31241" y="47879"/>
                  </a:lnTo>
                  <a:close/>
                  <a:moveTo>
                    <a:pt x="49965" y="58800"/>
                  </a:moveTo>
                  <a:lnTo>
                    <a:pt x="31241" y="69723"/>
                  </a:lnTo>
                  <a:lnTo>
                    <a:pt x="68688" y="69723"/>
                  </a:lnTo>
                  <a:lnTo>
                    <a:pt x="49965" y="58800"/>
                  </a:lnTo>
                  <a:close/>
                  <a:moveTo>
                    <a:pt x="68688" y="47879"/>
                  </a:moveTo>
                  <a:lnTo>
                    <a:pt x="31241" y="47879"/>
                  </a:lnTo>
                  <a:lnTo>
                    <a:pt x="49965" y="58800"/>
                  </a:lnTo>
                  <a:lnTo>
                    <a:pt x="68688"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5" name="CustomShape 180">
              <a:extLst>
                <a:ext uri="{FF2B5EF4-FFF2-40B4-BE49-F238E27FC236}">
                  <a16:creationId xmlns:a16="http://schemas.microsoft.com/office/drawing/2014/main" id="{8D99B2E9-D74D-E2F4-E9FE-50B2EA8855E1}"/>
                </a:ext>
              </a:extLst>
            </p:cNvPr>
            <p:cNvSpPr/>
            <p:nvPr/>
          </p:nvSpPr>
          <p:spPr>
            <a:xfrm>
              <a:off x="3335040" y="5888520"/>
              <a:ext cx="185400" cy="61920"/>
            </a:xfrm>
            <a:custGeom>
              <a:avLst/>
              <a:gdLst/>
              <a:ahLst/>
              <a:cxnLst/>
              <a:rect l="l" t="t" r="r" b="b"/>
              <a:pathLst>
                <a:path w="270510" h="118110">
                  <a:moveTo>
                    <a:pt x="100711" y="0"/>
                  </a:moveTo>
                  <a:lnTo>
                    <a:pt x="0" y="58800"/>
                  </a:lnTo>
                  <a:lnTo>
                    <a:pt x="100711" y="117601"/>
                  </a:lnTo>
                  <a:lnTo>
                    <a:pt x="108458" y="115569"/>
                  </a:lnTo>
                  <a:lnTo>
                    <a:pt x="112013" y="109600"/>
                  </a:lnTo>
                  <a:lnTo>
                    <a:pt x="115443" y="103631"/>
                  </a:lnTo>
                  <a:lnTo>
                    <a:pt x="113411" y="95884"/>
                  </a:lnTo>
                  <a:lnTo>
                    <a:pt x="107442" y="92328"/>
                  </a:lnTo>
                  <a:lnTo>
                    <a:pt x="71519" y="71374"/>
                  </a:lnTo>
                  <a:lnTo>
                    <a:pt x="24892" y="71374"/>
                  </a:lnTo>
                  <a:lnTo>
                    <a:pt x="24892" y="46227"/>
                  </a:lnTo>
                  <a:lnTo>
                    <a:pt x="71519" y="46227"/>
                  </a:lnTo>
                  <a:lnTo>
                    <a:pt x="107442" y="25273"/>
                  </a:lnTo>
                  <a:lnTo>
                    <a:pt x="113411" y="21716"/>
                  </a:lnTo>
                  <a:lnTo>
                    <a:pt x="115443" y="13969"/>
                  </a:lnTo>
                  <a:lnTo>
                    <a:pt x="112013" y="8000"/>
                  </a:lnTo>
                  <a:lnTo>
                    <a:pt x="108458" y="2031"/>
                  </a:lnTo>
                  <a:lnTo>
                    <a:pt x="100711" y="0"/>
                  </a:lnTo>
                  <a:close/>
                  <a:moveTo>
                    <a:pt x="71519" y="46227"/>
                  </a:moveTo>
                  <a:lnTo>
                    <a:pt x="24892" y="46227"/>
                  </a:lnTo>
                  <a:lnTo>
                    <a:pt x="24892" y="71374"/>
                  </a:lnTo>
                  <a:lnTo>
                    <a:pt x="71519" y="71374"/>
                  </a:lnTo>
                  <a:lnTo>
                    <a:pt x="68688" y="69723"/>
                  </a:lnTo>
                  <a:lnTo>
                    <a:pt x="31242" y="69723"/>
                  </a:lnTo>
                  <a:lnTo>
                    <a:pt x="31242" y="47878"/>
                  </a:lnTo>
                  <a:lnTo>
                    <a:pt x="68688" y="47878"/>
                  </a:lnTo>
                  <a:lnTo>
                    <a:pt x="71519" y="46227"/>
                  </a:lnTo>
                  <a:close/>
                  <a:moveTo>
                    <a:pt x="270001" y="46227"/>
                  </a:moveTo>
                  <a:lnTo>
                    <a:pt x="71519" y="46227"/>
                  </a:lnTo>
                  <a:lnTo>
                    <a:pt x="49965" y="58800"/>
                  </a:lnTo>
                  <a:lnTo>
                    <a:pt x="71519" y="71374"/>
                  </a:lnTo>
                  <a:lnTo>
                    <a:pt x="270001" y="71374"/>
                  </a:lnTo>
                  <a:lnTo>
                    <a:pt x="270001" y="46227"/>
                  </a:lnTo>
                  <a:close/>
                  <a:moveTo>
                    <a:pt x="31242" y="47878"/>
                  </a:moveTo>
                  <a:lnTo>
                    <a:pt x="31242" y="69723"/>
                  </a:lnTo>
                  <a:lnTo>
                    <a:pt x="49965" y="58800"/>
                  </a:lnTo>
                  <a:lnTo>
                    <a:pt x="31242" y="47878"/>
                  </a:lnTo>
                  <a:close/>
                  <a:moveTo>
                    <a:pt x="49965" y="58800"/>
                  </a:moveTo>
                  <a:lnTo>
                    <a:pt x="31242" y="69723"/>
                  </a:lnTo>
                  <a:lnTo>
                    <a:pt x="68688" y="69723"/>
                  </a:lnTo>
                  <a:lnTo>
                    <a:pt x="49965" y="58800"/>
                  </a:lnTo>
                  <a:close/>
                  <a:moveTo>
                    <a:pt x="68688" y="47878"/>
                  </a:moveTo>
                  <a:lnTo>
                    <a:pt x="31242" y="47878"/>
                  </a:lnTo>
                  <a:lnTo>
                    <a:pt x="49965" y="58800"/>
                  </a:lnTo>
                  <a:lnTo>
                    <a:pt x="68688"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6" name="CustomShape 181">
              <a:extLst>
                <a:ext uri="{FF2B5EF4-FFF2-40B4-BE49-F238E27FC236}">
                  <a16:creationId xmlns:a16="http://schemas.microsoft.com/office/drawing/2014/main" id="{42C6A647-6D7D-BB6D-BE79-C6A6FD29987F}"/>
                </a:ext>
              </a:extLst>
            </p:cNvPr>
            <p:cNvSpPr/>
            <p:nvPr/>
          </p:nvSpPr>
          <p:spPr>
            <a:xfrm>
              <a:off x="3498840" y="5930280"/>
              <a:ext cx="185400" cy="61920"/>
            </a:xfrm>
            <a:custGeom>
              <a:avLst/>
              <a:gdLst/>
              <a:ahLst/>
              <a:cxnLst/>
              <a:rect l="l" t="t" r="r" b="b"/>
              <a:pathLst>
                <a:path w="270510" h="118110">
                  <a:moveTo>
                    <a:pt x="100711" y="0"/>
                  </a:moveTo>
                  <a:lnTo>
                    <a:pt x="0" y="58800"/>
                  </a:lnTo>
                  <a:lnTo>
                    <a:pt x="100711" y="117601"/>
                  </a:lnTo>
                  <a:lnTo>
                    <a:pt x="108457" y="115569"/>
                  </a:lnTo>
                  <a:lnTo>
                    <a:pt x="112013" y="109600"/>
                  </a:lnTo>
                  <a:lnTo>
                    <a:pt x="115442" y="103631"/>
                  </a:lnTo>
                  <a:lnTo>
                    <a:pt x="113411" y="95884"/>
                  </a:lnTo>
                  <a:lnTo>
                    <a:pt x="107441" y="92328"/>
                  </a:lnTo>
                  <a:lnTo>
                    <a:pt x="71519" y="71373"/>
                  </a:lnTo>
                  <a:lnTo>
                    <a:pt x="24891" y="71373"/>
                  </a:lnTo>
                  <a:lnTo>
                    <a:pt x="24891" y="46227"/>
                  </a:lnTo>
                  <a:lnTo>
                    <a:pt x="71519" y="46227"/>
                  </a:lnTo>
                  <a:lnTo>
                    <a:pt x="107441" y="25272"/>
                  </a:lnTo>
                  <a:lnTo>
                    <a:pt x="113411" y="21716"/>
                  </a:lnTo>
                  <a:lnTo>
                    <a:pt x="115442" y="13969"/>
                  </a:lnTo>
                  <a:lnTo>
                    <a:pt x="112013" y="8000"/>
                  </a:lnTo>
                  <a:lnTo>
                    <a:pt x="108457" y="2031"/>
                  </a:lnTo>
                  <a:lnTo>
                    <a:pt x="100711" y="0"/>
                  </a:lnTo>
                  <a:close/>
                  <a:moveTo>
                    <a:pt x="71519" y="46227"/>
                  </a:moveTo>
                  <a:lnTo>
                    <a:pt x="24891" y="46227"/>
                  </a:lnTo>
                  <a:lnTo>
                    <a:pt x="24891" y="71373"/>
                  </a:lnTo>
                  <a:lnTo>
                    <a:pt x="71519" y="71373"/>
                  </a:lnTo>
                  <a:lnTo>
                    <a:pt x="68688" y="69722"/>
                  </a:lnTo>
                  <a:lnTo>
                    <a:pt x="31241" y="69722"/>
                  </a:lnTo>
                  <a:lnTo>
                    <a:pt x="31241" y="47878"/>
                  </a:lnTo>
                  <a:lnTo>
                    <a:pt x="68688" y="47878"/>
                  </a:lnTo>
                  <a:lnTo>
                    <a:pt x="71519" y="46227"/>
                  </a:lnTo>
                  <a:close/>
                  <a:moveTo>
                    <a:pt x="270001" y="46227"/>
                  </a:moveTo>
                  <a:lnTo>
                    <a:pt x="71519" y="46227"/>
                  </a:lnTo>
                  <a:lnTo>
                    <a:pt x="49965" y="58800"/>
                  </a:lnTo>
                  <a:lnTo>
                    <a:pt x="71519" y="71373"/>
                  </a:lnTo>
                  <a:lnTo>
                    <a:pt x="270001" y="71373"/>
                  </a:lnTo>
                  <a:lnTo>
                    <a:pt x="270001" y="46227"/>
                  </a:lnTo>
                  <a:close/>
                  <a:moveTo>
                    <a:pt x="31241" y="47878"/>
                  </a:moveTo>
                  <a:lnTo>
                    <a:pt x="31241" y="69722"/>
                  </a:lnTo>
                  <a:lnTo>
                    <a:pt x="49965" y="58800"/>
                  </a:lnTo>
                  <a:lnTo>
                    <a:pt x="31241" y="47878"/>
                  </a:lnTo>
                  <a:close/>
                  <a:moveTo>
                    <a:pt x="49965" y="58800"/>
                  </a:moveTo>
                  <a:lnTo>
                    <a:pt x="31241" y="69722"/>
                  </a:lnTo>
                  <a:lnTo>
                    <a:pt x="68688" y="69722"/>
                  </a:lnTo>
                  <a:lnTo>
                    <a:pt x="49965" y="58800"/>
                  </a:lnTo>
                  <a:close/>
                  <a:moveTo>
                    <a:pt x="68688" y="47878"/>
                  </a:moveTo>
                  <a:lnTo>
                    <a:pt x="31241" y="47878"/>
                  </a:lnTo>
                  <a:lnTo>
                    <a:pt x="49965" y="58800"/>
                  </a:lnTo>
                  <a:lnTo>
                    <a:pt x="68688"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7" name="CustomShape 182">
              <a:extLst>
                <a:ext uri="{FF2B5EF4-FFF2-40B4-BE49-F238E27FC236}">
                  <a16:creationId xmlns:a16="http://schemas.microsoft.com/office/drawing/2014/main" id="{D5E1FB5F-2AA2-2213-E528-6376DB3EAD45}"/>
                </a:ext>
              </a:extLst>
            </p:cNvPr>
            <p:cNvSpPr/>
            <p:nvPr/>
          </p:nvSpPr>
          <p:spPr>
            <a:xfrm>
              <a:off x="1157400" y="5901840"/>
              <a:ext cx="54000" cy="41760"/>
            </a:xfrm>
            <a:custGeom>
              <a:avLst/>
              <a:gdLst/>
              <a:ahLst/>
              <a:cxnLst/>
              <a:rect l="l" t="t" r="r" b="b"/>
              <a:pathLst>
                <a:path w="79375" h="80010">
                  <a:moveTo>
                    <a:pt x="33162" y="0"/>
                  </a:moveTo>
                  <a:lnTo>
                    <a:pt x="20026" y="4847"/>
                  </a:lnTo>
                  <a:lnTo>
                    <a:pt x="9510" y="13690"/>
                  </a:lnTo>
                  <a:lnTo>
                    <a:pt x="2530" y="25623"/>
                  </a:lnTo>
                  <a:lnTo>
                    <a:pt x="0" y="39743"/>
                  </a:lnTo>
                  <a:lnTo>
                    <a:pt x="1268" y="49781"/>
                  </a:lnTo>
                  <a:lnTo>
                    <a:pt x="6795" y="61886"/>
                  </a:lnTo>
                  <a:lnTo>
                    <a:pt x="16192" y="71470"/>
                  </a:lnTo>
                  <a:lnTo>
                    <a:pt x="28902" y="77748"/>
                  </a:lnTo>
                  <a:lnTo>
                    <a:pt x="44366" y="79933"/>
                  </a:lnTo>
                  <a:lnTo>
                    <a:pt x="55969" y="76818"/>
                  </a:lnTo>
                  <a:lnTo>
                    <a:pt x="65846" y="69957"/>
                  </a:lnTo>
                  <a:lnTo>
                    <a:pt x="73368" y="59406"/>
                  </a:lnTo>
                  <a:lnTo>
                    <a:pt x="77904" y="45223"/>
                  </a:lnTo>
                  <a:lnTo>
                    <a:pt x="78824" y="27464"/>
                  </a:lnTo>
                  <a:lnTo>
                    <a:pt x="72764" y="16223"/>
                  </a:lnTo>
                  <a:lnTo>
                    <a:pt x="62915" y="7424"/>
                  </a:lnTo>
                  <a:lnTo>
                    <a:pt x="49604" y="1779"/>
                  </a:lnTo>
                  <a:lnTo>
                    <a:pt x="33162"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8" name="CustomShape 183">
              <a:extLst>
                <a:ext uri="{FF2B5EF4-FFF2-40B4-BE49-F238E27FC236}">
                  <a16:creationId xmlns:a16="http://schemas.microsoft.com/office/drawing/2014/main" id="{742A8D10-3EE2-88A4-CBFC-EA8959F7FB4D}"/>
                </a:ext>
              </a:extLst>
            </p:cNvPr>
            <p:cNvSpPr/>
            <p:nvPr/>
          </p:nvSpPr>
          <p:spPr>
            <a:xfrm>
              <a:off x="1157400" y="5901840"/>
              <a:ext cx="54000" cy="41760"/>
            </a:xfrm>
            <a:custGeom>
              <a:avLst/>
              <a:gdLst/>
              <a:ahLst/>
              <a:cxnLst/>
              <a:rect l="l" t="t" r="r" b="b"/>
              <a:pathLst>
                <a:path w="79375" h="80010">
                  <a:moveTo>
                    <a:pt x="0" y="39743"/>
                  </a:moveTo>
                  <a:lnTo>
                    <a:pt x="2530" y="25623"/>
                  </a:lnTo>
                  <a:lnTo>
                    <a:pt x="9510" y="13690"/>
                  </a:lnTo>
                  <a:lnTo>
                    <a:pt x="20026" y="4847"/>
                  </a:lnTo>
                  <a:lnTo>
                    <a:pt x="33162" y="0"/>
                  </a:lnTo>
                  <a:lnTo>
                    <a:pt x="49604" y="1779"/>
                  </a:lnTo>
                  <a:lnTo>
                    <a:pt x="62915" y="7424"/>
                  </a:lnTo>
                  <a:lnTo>
                    <a:pt x="72764" y="16223"/>
                  </a:lnTo>
                  <a:lnTo>
                    <a:pt x="78824" y="27464"/>
                  </a:lnTo>
                  <a:lnTo>
                    <a:pt x="77904" y="45223"/>
                  </a:lnTo>
                  <a:lnTo>
                    <a:pt x="73368" y="59406"/>
                  </a:lnTo>
                  <a:lnTo>
                    <a:pt x="65846" y="69957"/>
                  </a:lnTo>
                  <a:lnTo>
                    <a:pt x="55969" y="76818"/>
                  </a:lnTo>
                  <a:lnTo>
                    <a:pt x="44366" y="79933"/>
                  </a:lnTo>
                  <a:lnTo>
                    <a:pt x="28902" y="77748"/>
                  </a:lnTo>
                  <a:lnTo>
                    <a:pt x="16192" y="71470"/>
                  </a:lnTo>
                  <a:lnTo>
                    <a:pt x="6795" y="61886"/>
                  </a:lnTo>
                  <a:lnTo>
                    <a:pt x="1268" y="49781"/>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89" name="CustomShape 184">
              <a:extLst>
                <a:ext uri="{FF2B5EF4-FFF2-40B4-BE49-F238E27FC236}">
                  <a16:creationId xmlns:a16="http://schemas.microsoft.com/office/drawing/2014/main" id="{F2B073B4-8DD4-72ED-04A0-AC0373696241}"/>
                </a:ext>
              </a:extLst>
            </p:cNvPr>
            <p:cNvSpPr/>
            <p:nvPr/>
          </p:nvSpPr>
          <p:spPr>
            <a:xfrm>
              <a:off x="1382400" y="5945760"/>
              <a:ext cx="54000" cy="41760"/>
            </a:xfrm>
            <a:custGeom>
              <a:avLst/>
              <a:gdLst/>
              <a:ahLst/>
              <a:cxnLst/>
              <a:rect l="l" t="t" r="r" b="b"/>
              <a:pathLst>
                <a:path w="79375" h="80010">
                  <a:moveTo>
                    <a:pt x="33162" y="0"/>
                  </a:moveTo>
                  <a:lnTo>
                    <a:pt x="20026" y="4847"/>
                  </a:lnTo>
                  <a:lnTo>
                    <a:pt x="9510" y="13690"/>
                  </a:lnTo>
                  <a:lnTo>
                    <a:pt x="2530" y="25623"/>
                  </a:lnTo>
                  <a:lnTo>
                    <a:pt x="0" y="39743"/>
                  </a:lnTo>
                  <a:lnTo>
                    <a:pt x="1268" y="49781"/>
                  </a:lnTo>
                  <a:lnTo>
                    <a:pt x="6795" y="61886"/>
                  </a:lnTo>
                  <a:lnTo>
                    <a:pt x="16192" y="71470"/>
                  </a:lnTo>
                  <a:lnTo>
                    <a:pt x="28902" y="77748"/>
                  </a:lnTo>
                  <a:lnTo>
                    <a:pt x="44366" y="79933"/>
                  </a:lnTo>
                  <a:lnTo>
                    <a:pt x="55969" y="76818"/>
                  </a:lnTo>
                  <a:lnTo>
                    <a:pt x="65846" y="69957"/>
                  </a:lnTo>
                  <a:lnTo>
                    <a:pt x="73368" y="59406"/>
                  </a:lnTo>
                  <a:lnTo>
                    <a:pt x="77904" y="45223"/>
                  </a:lnTo>
                  <a:lnTo>
                    <a:pt x="78824" y="27464"/>
                  </a:lnTo>
                  <a:lnTo>
                    <a:pt x="72764" y="16223"/>
                  </a:lnTo>
                  <a:lnTo>
                    <a:pt x="62915" y="7424"/>
                  </a:lnTo>
                  <a:lnTo>
                    <a:pt x="49604" y="1779"/>
                  </a:lnTo>
                  <a:lnTo>
                    <a:pt x="33162"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0" name="CustomShape 185">
              <a:extLst>
                <a:ext uri="{FF2B5EF4-FFF2-40B4-BE49-F238E27FC236}">
                  <a16:creationId xmlns:a16="http://schemas.microsoft.com/office/drawing/2014/main" id="{25B0FD46-0871-8DEB-2024-104A356AB1B9}"/>
                </a:ext>
              </a:extLst>
            </p:cNvPr>
            <p:cNvSpPr/>
            <p:nvPr/>
          </p:nvSpPr>
          <p:spPr>
            <a:xfrm>
              <a:off x="1382400" y="5945760"/>
              <a:ext cx="54000" cy="41760"/>
            </a:xfrm>
            <a:custGeom>
              <a:avLst/>
              <a:gdLst/>
              <a:ahLst/>
              <a:cxnLst/>
              <a:rect l="l" t="t" r="r" b="b"/>
              <a:pathLst>
                <a:path w="79375" h="80010">
                  <a:moveTo>
                    <a:pt x="0" y="39743"/>
                  </a:moveTo>
                  <a:lnTo>
                    <a:pt x="2530" y="25623"/>
                  </a:lnTo>
                  <a:lnTo>
                    <a:pt x="9510" y="13690"/>
                  </a:lnTo>
                  <a:lnTo>
                    <a:pt x="20026" y="4847"/>
                  </a:lnTo>
                  <a:lnTo>
                    <a:pt x="33162" y="0"/>
                  </a:lnTo>
                  <a:lnTo>
                    <a:pt x="49604" y="1779"/>
                  </a:lnTo>
                  <a:lnTo>
                    <a:pt x="62915" y="7424"/>
                  </a:lnTo>
                  <a:lnTo>
                    <a:pt x="72764" y="16223"/>
                  </a:lnTo>
                  <a:lnTo>
                    <a:pt x="78824" y="27464"/>
                  </a:lnTo>
                  <a:lnTo>
                    <a:pt x="77904" y="45223"/>
                  </a:lnTo>
                  <a:lnTo>
                    <a:pt x="73368" y="59406"/>
                  </a:lnTo>
                  <a:lnTo>
                    <a:pt x="65846" y="69957"/>
                  </a:lnTo>
                  <a:lnTo>
                    <a:pt x="55969" y="76818"/>
                  </a:lnTo>
                  <a:lnTo>
                    <a:pt x="44366" y="79933"/>
                  </a:lnTo>
                  <a:lnTo>
                    <a:pt x="28902" y="77748"/>
                  </a:lnTo>
                  <a:lnTo>
                    <a:pt x="16192" y="71470"/>
                  </a:lnTo>
                  <a:lnTo>
                    <a:pt x="6795" y="61886"/>
                  </a:lnTo>
                  <a:lnTo>
                    <a:pt x="1268" y="49781"/>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91" name="CustomShape 186">
              <a:extLst>
                <a:ext uri="{FF2B5EF4-FFF2-40B4-BE49-F238E27FC236}">
                  <a16:creationId xmlns:a16="http://schemas.microsoft.com/office/drawing/2014/main" id="{FD660C38-3F40-AC8E-A3C2-C52A6E5B91FF}"/>
                </a:ext>
              </a:extLst>
            </p:cNvPr>
            <p:cNvSpPr/>
            <p:nvPr/>
          </p:nvSpPr>
          <p:spPr>
            <a:xfrm>
              <a:off x="1635840" y="590868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2" name="CustomShape 187">
              <a:extLst>
                <a:ext uri="{FF2B5EF4-FFF2-40B4-BE49-F238E27FC236}">
                  <a16:creationId xmlns:a16="http://schemas.microsoft.com/office/drawing/2014/main" id="{557F92BA-5337-5926-15F0-92F34C730A69}"/>
                </a:ext>
              </a:extLst>
            </p:cNvPr>
            <p:cNvSpPr/>
            <p:nvPr/>
          </p:nvSpPr>
          <p:spPr>
            <a:xfrm>
              <a:off x="1635840" y="590868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93" name="CustomShape 188">
              <a:extLst>
                <a:ext uri="{FF2B5EF4-FFF2-40B4-BE49-F238E27FC236}">
                  <a16:creationId xmlns:a16="http://schemas.microsoft.com/office/drawing/2014/main" id="{368C774B-0F2D-0775-385F-88EF20A1BAFC}"/>
                </a:ext>
              </a:extLst>
            </p:cNvPr>
            <p:cNvSpPr/>
            <p:nvPr/>
          </p:nvSpPr>
          <p:spPr>
            <a:xfrm>
              <a:off x="1876680" y="593604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4" name="CustomShape 189">
              <a:extLst>
                <a:ext uri="{FF2B5EF4-FFF2-40B4-BE49-F238E27FC236}">
                  <a16:creationId xmlns:a16="http://schemas.microsoft.com/office/drawing/2014/main" id="{E2D46A84-BA15-3165-1D92-46DA2E8D93E5}"/>
                </a:ext>
              </a:extLst>
            </p:cNvPr>
            <p:cNvSpPr/>
            <p:nvPr/>
          </p:nvSpPr>
          <p:spPr>
            <a:xfrm>
              <a:off x="1876680" y="593604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95" name="CustomShape 190">
              <a:extLst>
                <a:ext uri="{FF2B5EF4-FFF2-40B4-BE49-F238E27FC236}">
                  <a16:creationId xmlns:a16="http://schemas.microsoft.com/office/drawing/2014/main" id="{645D565C-294C-9155-2702-72156C31C946}"/>
                </a:ext>
              </a:extLst>
            </p:cNvPr>
            <p:cNvSpPr/>
            <p:nvPr/>
          </p:nvSpPr>
          <p:spPr>
            <a:xfrm>
              <a:off x="1315080" y="5953680"/>
              <a:ext cx="185400" cy="61920"/>
            </a:xfrm>
            <a:custGeom>
              <a:avLst/>
              <a:gdLst/>
              <a:ahLst/>
              <a:cxnLst/>
              <a:rect l="l" t="t" r="r" b="b"/>
              <a:pathLst>
                <a:path w="270509" h="118110">
                  <a:moveTo>
                    <a:pt x="220074" y="58800"/>
                  </a:moveTo>
                  <a:lnTo>
                    <a:pt x="156603" y="95884"/>
                  </a:lnTo>
                  <a:lnTo>
                    <a:pt x="154571" y="103631"/>
                  </a:lnTo>
                  <a:lnTo>
                    <a:pt x="161569" y="115569"/>
                  </a:lnTo>
                  <a:lnTo>
                    <a:pt x="169278" y="117601"/>
                  </a:lnTo>
                  <a:lnTo>
                    <a:pt x="175272" y="114172"/>
                  </a:lnTo>
                  <a:lnTo>
                    <a:pt x="248561" y="71373"/>
                  </a:lnTo>
                  <a:lnTo>
                    <a:pt x="245135" y="71373"/>
                  </a:lnTo>
                  <a:lnTo>
                    <a:pt x="245135" y="69722"/>
                  </a:lnTo>
                  <a:lnTo>
                    <a:pt x="238798" y="69722"/>
                  </a:lnTo>
                  <a:lnTo>
                    <a:pt x="220074" y="58800"/>
                  </a:lnTo>
                  <a:close/>
                  <a:moveTo>
                    <a:pt x="198520" y="46227"/>
                  </a:moveTo>
                  <a:lnTo>
                    <a:pt x="0" y="46227"/>
                  </a:lnTo>
                  <a:lnTo>
                    <a:pt x="0" y="71373"/>
                  </a:lnTo>
                  <a:lnTo>
                    <a:pt x="198520" y="71373"/>
                  </a:lnTo>
                  <a:lnTo>
                    <a:pt x="220074" y="58800"/>
                  </a:lnTo>
                  <a:lnTo>
                    <a:pt x="198520" y="46227"/>
                  </a:lnTo>
                  <a:close/>
                  <a:moveTo>
                    <a:pt x="248561" y="46227"/>
                  </a:moveTo>
                  <a:lnTo>
                    <a:pt x="245135" y="46227"/>
                  </a:lnTo>
                  <a:lnTo>
                    <a:pt x="245135" y="71373"/>
                  </a:lnTo>
                  <a:lnTo>
                    <a:pt x="248561" y="71373"/>
                  </a:lnTo>
                  <a:lnTo>
                    <a:pt x="270090" y="58800"/>
                  </a:lnTo>
                  <a:lnTo>
                    <a:pt x="248561" y="46227"/>
                  </a:lnTo>
                  <a:close/>
                  <a:moveTo>
                    <a:pt x="238798" y="47878"/>
                  </a:moveTo>
                  <a:lnTo>
                    <a:pt x="220074" y="58800"/>
                  </a:lnTo>
                  <a:lnTo>
                    <a:pt x="238798" y="69722"/>
                  </a:lnTo>
                  <a:lnTo>
                    <a:pt x="238798" y="47878"/>
                  </a:lnTo>
                  <a:close/>
                  <a:moveTo>
                    <a:pt x="245135" y="47878"/>
                  </a:moveTo>
                  <a:lnTo>
                    <a:pt x="238798" y="47878"/>
                  </a:lnTo>
                  <a:lnTo>
                    <a:pt x="238798" y="69722"/>
                  </a:lnTo>
                  <a:lnTo>
                    <a:pt x="245135" y="69722"/>
                  </a:lnTo>
                  <a:lnTo>
                    <a:pt x="245135" y="47878"/>
                  </a:lnTo>
                  <a:close/>
                  <a:moveTo>
                    <a:pt x="169278" y="0"/>
                  </a:moveTo>
                  <a:lnTo>
                    <a:pt x="161569" y="2031"/>
                  </a:lnTo>
                  <a:lnTo>
                    <a:pt x="154571" y="13969"/>
                  </a:lnTo>
                  <a:lnTo>
                    <a:pt x="156603" y="21716"/>
                  </a:lnTo>
                  <a:lnTo>
                    <a:pt x="220074" y="58800"/>
                  </a:lnTo>
                  <a:lnTo>
                    <a:pt x="238798" y="47878"/>
                  </a:lnTo>
                  <a:lnTo>
                    <a:pt x="245135" y="47878"/>
                  </a:lnTo>
                  <a:lnTo>
                    <a:pt x="245135" y="46227"/>
                  </a:lnTo>
                  <a:lnTo>
                    <a:pt x="248561" y="46227"/>
                  </a:lnTo>
                  <a:lnTo>
                    <a:pt x="175272" y="3428"/>
                  </a:lnTo>
                  <a:lnTo>
                    <a:pt x="169278" y="0"/>
                  </a:lnTo>
                  <a:close/>
                </a:path>
              </a:pathLst>
            </a:custGeom>
            <a:solidFill>
              <a:srgbClr val="44536A"/>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6" name="CustomShape 191">
              <a:extLst>
                <a:ext uri="{FF2B5EF4-FFF2-40B4-BE49-F238E27FC236}">
                  <a16:creationId xmlns:a16="http://schemas.microsoft.com/office/drawing/2014/main" id="{99FF0C74-BDE7-B01D-8B3C-7AD017E18907}"/>
                </a:ext>
              </a:extLst>
            </p:cNvPr>
            <p:cNvSpPr/>
            <p:nvPr/>
          </p:nvSpPr>
          <p:spPr>
            <a:xfrm>
              <a:off x="1315080" y="5924880"/>
              <a:ext cx="185400" cy="61920"/>
            </a:xfrm>
            <a:custGeom>
              <a:avLst/>
              <a:gdLst/>
              <a:ahLst/>
              <a:cxnLst/>
              <a:rect l="l" t="t" r="r" b="b"/>
              <a:pathLst>
                <a:path w="270509" h="118110">
                  <a:moveTo>
                    <a:pt x="100825" y="0"/>
                  </a:moveTo>
                  <a:lnTo>
                    <a:pt x="94818" y="3429"/>
                  </a:lnTo>
                  <a:lnTo>
                    <a:pt x="0" y="58801"/>
                  </a:lnTo>
                  <a:lnTo>
                    <a:pt x="94818" y="114173"/>
                  </a:lnTo>
                  <a:lnTo>
                    <a:pt x="100825" y="117602"/>
                  </a:lnTo>
                  <a:lnTo>
                    <a:pt x="108521" y="115570"/>
                  </a:lnTo>
                  <a:lnTo>
                    <a:pt x="115519" y="103632"/>
                  </a:lnTo>
                  <a:lnTo>
                    <a:pt x="113487" y="95885"/>
                  </a:lnTo>
                  <a:lnTo>
                    <a:pt x="71569" y="71374"/>
                  </a:lnTo>
                  <a:lnTo>
                    <a:pt x="24955" y="71374"/>
                  </a:lnTo>
                  <a:lnTo>
                    <a:pt x="24955" y="46228"/>
                  </a:lnTo>
                  <a:lnTo>
                    <a:pt x="71569" y="46228"/>
                  </a:lnTo>
                  <a:lnTo>
                    <a:pt x="113487" y="21717"/>
                  </a:lnTo>
                  <a:lnTo>
                    <a:pt x="115519" y="13970"/>
                  </a:lnTo>
                  <a:lnTo>
                    <a:pt x="108521" y="2032"/>
                  </a:lnTo>
                  <a:lnTo>
                    <a:pt x="100825" y="0"/>
                  </a:lnTo>
                  <a:close/>
                  <a:moveTo>
                    <a:pt x="71569" y="46228"/>
                  </a:moveTo>
                  <a:lnTo>
                    <a:pt x="24955" y="46228"/>
                  </a:lnTo>
                  <a:lnTo>
                    <a:pt x="24955" y="71374"/>
                  </a:lnTo>
                  <a:lnTo>
                    <a:pt x="71569" y="71374"/>
                  </a:lnTo>
                  <a:lnTo>
                    <a:pt x="68739" y="69723"/>
                  </a:lnTo>
                  <a:lnTo>
                    <a:pt x="31292" y="69723"/>
                  </a:lnTo>
                  <a:lnTo>
                    <a:pt x="31292" y="47879"/>
                  </a:lnTo>
                  <a:lnTo>
                    <a:pt x="68739" y="47879"/>
                  </a:lnTo>
                  <a:lnTo>
                    <a:pt x="71569" y="46228"/>
                  </a:lnTo>
                  <a:close/>
                  <a:moveTo>
                    <a:pt x="270090" y="46228"/>
                  </a:moveTo>
                  <a:lnTo>
                    <a:pt x="71569" y="46228"/>
                  </a:lnTo>
                  <a:lnTo>
                    <a:pt x="50016" y="58800"/>
                  </a:lnTo>
                  <a:lnTo>
                    <a:pt x="71569" y="71374"/>
                  </a:lnTo>
                  <a:lnTo>
                    <a:pt x="270090" y="71374"/>
                  </a:lnTo>
                  <a:lnTo>
                    <a:pt x="270090" y="46228"/>
                  </a:lnTo>
                  <a:close/>
                  <a:moveTo>
                    <a:pt x="31292" y="47879"/>
                  </a:moveTo>
                  <a:lnTo>
                    <a:pt x="31292" y="69723"/>
                  </a:lnTo>
                  <a:lnTo>
                    <a:pt x="50016" y="58800"/>
                  </a:lnTo>
                  <a:lnTo>
                    <a:pt x="31292" y="47879"/>
                  </a:lnTo>
                  <a:close/>
                  <a:moveTo>
                    <a:pt x="50016" y="58800"/>
                  </a:moveTo>
                  <a:lnTo>
                    <a:pt x="31292" y="69723"/>
                  </a:lnTo>
                  <a:lnTo>
                    <a:pt x="68739" y="69723"/>
                  </a:lnTo>
                  <a:lnTo>
                    <a:pt x="50016" y="58800"/>
                  </a:lnTo>
                  <a:close/>
                  <a:moveTo>
                    <a:pt x="68739" y="47879"/>
                  </a:moveTo>
                  <a:lnTo>
                    <a:pt x="31292" y="47879"/>
                  </a:lnTo>
                  <a:lnTo>
                    <a:pt x="50016" y="58800"/>
                  </a:lnTo>
                  <a:lnTo>
                    <a:pt x="68739"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7" name="CustomShape 192">
              <a:extLst>
                <a:ext uri="{FF2B5EF4-FFF2-40B4-BE49-F238E27FC236}">
                  <a16:creationId xmlns:a16="http://schemas.microsoft.com/office/drawing/2014/main" id="{34769AE8-FB8F-9120-ECCB-B3EB35F31B4A}"/>
                </a:ext>
              </a:extLst>
            </p:cNvPr>
            <p:cNvSpPr/>
            <p:nvPr/>
          </p:nvSpPr>
          <p:spPr>
            <a:xfrm>
              <a:off x="1562040" y="5914440"/>
              <a:ext cx="185400" cy="61920"/>
            </a:xfrm>
            <a:custGeom>
              <a:avLst/>
              <a:gdLst/>
              <a:ahLst/>
              <a:cxnLst/>
              <a:rect l="l" t="t" r="r" b="b"/>
              <a:pathLst>
                <a:path w="270509" h="118110">
                  <a:moveTo>
                    <a:pt x="220036" y="58800"/>
                  </a:moveTo>
                  <a:lnTo>
                    <a:pt x="162559" y="92329"/>
                  </a:lnTo>
                  <a:lnTo>
                    <a:pt x="156590" y="95885"/>
                  </a:lnTo>
                  <a:lnTo>
                    <a:pt x="154558" y="103632"/>
                  </a:lnTo>
                  <a:lnTo>
                    <a:pt x="158114" y="109601"/>
                  </a:lnTo>
                  <a:lnTo>
                    <a:pt x="161544" y="115570"/>
                  </a:lnTo>
                  <a:lnTo>
                    <a:pt x="169290" y="117602"/>
                  </a:lnTo>
                  <a:lnTo>
                    <a:pt x="248587" y="71374"/>
                  </a:lnTo>
                  <a:lnTo>
                    <a:pt x="245109" y="71374"/>
                  </a:lnTo>
                  <a:lnTo>
                    <a:pt x="245109" y="69723"/>
                  </a:lnTo>
                  <a:lnTo>
                    <a:pt x="238759" y="69723"/>
                  </a:lnTo>
                  <a:lnTo>
                    <a:pt x="220036" y="58800"/>
                  </a:lnTo>
                  <a:close/>
                  <a:moveTo>
                    <a:pt x="198482" y="46228"/>
                  </a:moveTo>
                  <a:lnTo>
                    <a:pt x="0" y="46228"/>
                  </a:lnTo>
                  <a:lnTo>
                    <a:pt x="0" y="71374"/>
                  </a:lnTo>
                  <a:lnTo>
                    <a:pt x="198482" y="71374"/>
                  </a:lnTo>
                  <a:lnTo>
                    <a:pt x="220036" y="58800"/>
                  </a:lnTo>
                  <a:lnTo>
                    <a:pt x="198482" y="46228"/>
                  </a:lnTo>
                  <a:close/>
                  <a:moveTo>
                    <a:pt x="248587" y="46228"/>
                  </a:moveTo>
                  <a:lnTo>
                    <a:pt x="245109" y="46228"/>
                  </a:lnTo>
                  <a:lnTo>
                    <a:pt x="245109" y="71374"/>
                  </a:lnTo>
                  <a:lnTo>
                    <a:pt x="248587" y="71374"/>
                  </a:lnTo>
                  <a:lnTo>
                    <a:pt x="270128" y="58801"/>
                  </a:lnTo>
                  <a:lnTo>
                    <a:pt x="248587" y="46228"/>
                  </a:lnTo>
                  <a:close/>
                  <a:moveTo>
                    <a:pt x="238759" y="47879"/>
                  </a:moveTo>
                  <a:lnTo>
                    <a:pt x="220036" y="58800"/>
                  </a:lnTo>
                  <a:lnTo>
                    <a:pt x="238759" y="69723"/>
                  </a:lnTo>
                  <a:lnTo>
                    <a:pt x="238759" y="47879"/>
                  </a:lnTo>
                  <a:close/>
                  <a:moveTo>
                    <a:pt x="245109" y="47879"/>
                  </a:moveTo>
                  <a:lnTo>
                    <a:pt x="238759" y="47879"/>
                  </a:lnTo>
                  <a:lnTo>
                    <a:pt x="238759" y="69723"/>
                  </a:lnTo>
                  <a:lnTo>
                    <a:pt x="245109" y="69723"/>
                  </a:lnTo>
                  <a:lnTo>
                    <a:pt x="245109" y="47879"/>
                  </a:lnTo>
                  <a:close/>
                  <a:moveTo>
                    <a:pt x="169290" y="0"/>
                  </a:moveTo>
                  <a:lnTo>
                    <a:pt x="161544" y="2032"/>
                  </a:lnTo>
                  <a:lnTo>
                    <a:pt x="158114" y="8000"/>
                  </a:lnTo>
                  <a:lnTo>
                    <a:pt x="154558" y="13970"/>
                  </a:lnTo>
                  <a:lnTo>
                    <a:pt x="156590" y="21717"/>
                  </a:lnTo>
                  <a:lnTo>
                    <a:pt x="162559" y="25273"/>
                  </a:lnTo>
                  <a:lnTo>
                    <a:pt x="220036" y="58800"/>
                  </a:lnTo>
                  <a:lnTo>
                    <a:pt x="238759" y="47879"/>
                  </a:lnTo>
                  <a:lnTo>
                    <a:pt x="245109" y="47879"/>
                  </a:lnTo>
                  <a:lnTo>
                    <a:pt x="245109" y="46228"/>
                  </a:lnTo>
                  <a:lnTo>
                    <a:pt x="248587" y="46228"/>
                  </a:lnTo>
                  <a:lnTo>
                    <a:pt x="169290" y="0"/>
                  </a:lnTo>
                  <a:close/>
                </a:path>
              </a:pathLst>
            </a:custGeom>
            <a:solidFill>
              <a:srgbClr val="44536A"/>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8" name="CustomShape 193">
              <a:extLst>
                <a:ext uri="{FF2B5EF4-FFF2-40B4-BE49-F238E27FC236}">
                  <a16:creationId xmlns:a16="http://schemas.microsoft.com/office/drawing/2014/main" id="{697391E5-B449-2054-48E0-4B987FA4E76A}"/>
                </a:ext>
              </a:extLst>
            </p:cNvPr>
            <p:cNvSpPr/>
            <p:nvPr/>
          </p:nvSpPr>
          <p:spPr>
            <a:xfrm>
              <a:off x="1562040" y="5886000"/>
              <a:ext cx="185400" cy="61920"/>
            </a:xfrm>
            <a:custGeom>
              <a:avLst/>
              <a:gdLst/>
              <a:ahLst/>
              <a:cxnLst/>
              <a:rect l="l" t="t" r="r" b="b"/>
              <a:pathLst>
                <a:path w="270509" h="118110">
                  <a:moveTo>
                    <a:pt x="100774" y="0"/>
                  </a:moveTo>
                  <a:lnTo>
                    <a:pt x="0" y="58800"/>
                  </a:lnTo>
                  <a:lnTo>
                    <a:pt x="100774" y="117601"/>
                  </a:lnTo>
                  <a:lnTo>
                    <a:pt x="108521" y="115569"/>
                  </a:lnTo>
                  <a:lnTo>
                    <a:pt x="112077" y="109600"/>
                  </a:lnTo>
                  <a:lnTo>
                    <a:pt x="115506" y="103631"/>
                  </a:lnTo>
                  <a:lnTo>
                    <a:pt x="113474" y="95885"/>
                  </a:lnTo>
                  <a:lnTo>
                    <a:pt x="107505" y="92328"/>
                  </a:lnTo>
                  <a:lnTo>
                    <a:pt x="71582" y="71374"/>
                  </a:lnTo>
                  <a:lnTo>
                    <a:pt x="24955" y="71374"/>
                  </a:lnTo>
                  <a:lnTo>
                    <a:pt x="24955" y="46227"/>
                  </a:lnTo>
                  <a:lnTo>
                    <a:pt x="71582" y="46227"/>
                  </a:lnTo>
                  <a:lnTo>
                    <a:pt x="107505" y="25273"/>
                  </a:lnTo>
                  <a:lnTo>
                    <a:pt x="113474" y="21716"/>
                  </a:lnTo>
                  <a:lnTo>
                    <a:pt x="115506" y="13970"/>
                  </a:lnTo>
                  <a:lnTo>
                    <a:pt x="112077" y="8000"/>
                  </a:lnTo>
                  <a:lnTo>
                    <a:pt x="108521" y="2032"/>
                  </a:lnTo>
                  <a:lnTo>
                    <a:pt x="100774" y="0"/>
                  </a:lnTo>
                  <a:close/>
                  <a:moveTo>
                    <a:pt x="71582" y="46227"/>
                  </a:moveTo>
                  <a:lnTo>
                    <a:pt x="24955" y="46227"/>
                  </a:lnTo>
                  <a:lnTo>
                    <a:pt x="24955" y="71374"/>
                  </a:lnTo>
                  <a:lnTo>
                    <a:pt x="71582" y="71374"/>
                  </a:lnTo>
                  <a:lnTo>
                    <a:pt x="68752" y="69723"/>
                  </a:lnTo>
                  <a:lnTo>
                    <a:pt x="31305" y="69723"/>
                  </a:lnTo>
                  <a:lnTo>
                    <a:pt x="31305" y="47878"/>
                  </a:lnTo>
                  <a:lnTo>
                    <a:pt x="68752" y="47878"/>
                  </a:lnTo>
                  <a:lnTo>
                    <a:pt x="71582" y="46227"/>
                  </a:lnTo>
                  <a:close/>
                  <a:moveTo>
                    <a:pt x="270065" y="46227"/>
                  </a:moveTo>
                  <a:lnTo>
                    <a:pt x="71582" y="46227"/>
                  </a:lnTo>
                  <a:lnTo>
                    <a:pt x="50028" y="58800"/>
                  </a:lnTo>
                  <a:lnTo>
                    <a:pt x="71582" y="71374"/>
                  </a:lnTo>
                  <a:lnTo>
                    <a:pt x="270065" y="71374"/>
                  </a:lnTo>
                  <a:lnTo>
                    <a:pt x="270065" y="46227"/>
                  </a:lnTo>
                  <a:close/>
                  <a:moveTo>
                    <a:pt x="31305" y="47878"/>
                  </a:moveTo>
                  <a:lnTo>
                    <a:pt x="31305" y="69723"/>
                  </a:lnTo>
                  <a:lnTo>
                    <a:pt x="50028" y="58800"/>
                  </a:lnTo>
                  <a:lnTo>
                    <a:pt x="31305" y="47878"/>
                  </a:lnTo>
                  <a:close/>
                  <a:moveTo>
                    <a:pt x="50028" y="58800"/>
                  </a:moveTo>
                  <a:lnTo>
                    <a:pt x="31305" y="69723"/>
                  </a:lnTo>
                  <a:lnTo>
                    <a:pt x="68752" y="69723"/>
                  </a:lnTo>
                  <a:lnTo>
                    <a:pt x="50028" y="58800"/>
                  </a:lnTo>
                  <a:close/>
                  <a:moveTo>
                    <a:pt x="68752" y="47878"/>
                  </a:moveTo>
                  <a:lnTo>
                    <a:pt x="31305" y="47878"/>
                  </a:lnTo>
                  <a:lnTo>
                    <a:pt x="50028" y="58800"/>
                  </a:lnTo>
                  <a:lnTo>
                    <a:pt x="68752"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9" name="CustomShape 194">
              <a:extLst>
                <a:ext uri="{FF2B5EF4-FFF2-40B4-BE49-F238E27FC236}">
                  <a16:creationId xmlns:a16="http://schemas.microsoft.com/office/drawing/2014/main" id="{16C37368-1629-B980-6BB8-100E61061A25}"/>
                </a:ext>
              </a:extLst>
            </p:cNvPr>
            <p:cNvSpPr/>
            <p:nvPr/>
          </p:nvSpPr>
          <p:spPr>
            <a:xfrm>
              <a:off x="1810440" y="5942160"/>
              <a:ext cx="185400" cy="61920"/>
            </a:xfrm>
            <a:custGeom>
              <a:avLst/>
              <a:gdLst/>
              <a:ahLst/>
              <a:cxnLst/>
              <a:rect l="l" t="t" r="r" b="b"/>
              <a:pathLst>
                <a:path w="270510" h="118110">
                  <a:moveTo>
                    <a:pt x="220036" y="58801"/>
                  </a:moveTo>
                  <a:lnTo>
                    <a:pt x="162559" y="92329"/>
                  </a:lnTo>
                  <a:lnTo>
                    <a:pt x="156590" y="95885"/>
                  </a:lnTo>
                  <a:lnTo>
                    <a:pt x="154558" y="103632"/>
                  </a:lnTo>
                  <a:lnTo>
                    <a:pt x="158114" y="109601"/>
                  </a:lnTo>
                  <a:lnTo>
                    <a:pt x="161544" y="115570"/>
                  </a:lnTo>
                  <a:lnTo>
                    <a:pt x="169290" y="117602"/>
                  </a:lnTo>
                  <a:lnTo>
                    <a:pt x="248587" y="71374"/>
                  </a:lnTo>
                  <a:lnTo>
                    <a:pt x="245109" y="71374"/>
                  </a:lnTo>
                  <a:lnTo>
                    <a:pt x="245109" y="69723"/>
                  </a:lnTo>
                  <a:lnTo>
                    <a:pt x="238759" y="69723"/>
                  </a:lnTo>
                  <a:lnTo>
                    <a:pt x="220036" y="58801"/>
                  </a:lnTo>
                  <a:close/>
                  <a:moveTo>
                    <a:pt x="198482" y="46228"/>
                  </a:moveTo>
                  <a:lnTo>
                    <a:pt x="0" y="46228"/>
                  </a:lnTo>
                  <a:lnTo>
                    <a:pt x="0" y="71374"/>
                  </a:lnTo>
                  <a:lnTo>
                    <a:pt x="198482" y="71374"/>
                  </a:lnTo>
                  <a:lnTo>
                    <a:pt x="220036" y="58801"/>
                  </a:lnTo>
                  <a:lnTo>
                    <a:pt x="198482" y="46228"/>
                  </a:lnTo>
                  <a:close/>
                  <a:moveTo>
                    <a:pt x="248587" y="46228"/>
                  </a:moveTo>
                  <a:lnTo>
                    <a:pt x="245109" y="46228"/>
                  </a:lnTo>
                  <a:lnTo>
                    <a:pt x="245109" y="71374"/>
                  </a:lnTo>
                  <a:lnTo>
                    <a:pt x="248587" y="71374"/>
                  </a:lnTo>
                  <a:lnTo>
                    <a:pt x="270128" y="58801"/>
                  </a:lnTo>
                  <a:lnTo>
                    <a:pt x="248587" y="46228"/>
                  </a:lnTo>
                  <a:close/>
                  <a:moveTo>
                    <a:pt x="238759" y="47879"/>
                  </a:moveTo>
                  <a:lnTo>
                    <a:pt x="220036" y="58801"/>
                  </a:lnTo>
                  <a:lnTo>
                    <a:pt x="238759" y="69723"/>
                  </a:lnTo>
                  <a:lnTo>
                    <a:pt x="238759" y="47879"/>
                  </a:lnTo>
                  <a:close/>
                  <a:moveTo>
                    <a:pt x="245109" y="47879"/>
                  </a:moveTo>
                  <a:lnTo>
                    <a:pt x="238759" y="47879"/>
                  </a:lnTo>
                  <a:lnTo>
                    <a:pt x="238759" y="69723"/>
                  </a:lnTo>
                  <a:lnTo>
                    <a:pt x="245109" y="69723"/>
                  </a:lnTo>
                  <a:lnTo>
                    <a:pt x="245109" y="47879"/>
                  </a:lnTo>
                  <a:close/>
                  <a:moveTo>
                    <a:pt x="169290" y="0"/>
                  </a:moveTo>
                  <a:lnTo>
                    <a:pt x="161544" y="2032"/>
                  </a:lnTo>
                  <a:lnTo>
                    <a:pt x="158114" y="8001"/>
                  </a:lnTo>
                  <a:lnTo>
                    <a:pt x="154558" y="13970"/>
                  </a:lnTo>
                  <a:lnTo>
                    <a:pt x="156590" y="21717"/>
                  </a:lnTo>
                  <a:lnTo>
                    <a:pt x="162559" y="25273"/>
                  </a:lnTo>
                  <a:lnTo>
                    <a:pt x="220036" y="58801"/>
                  </a:lnTo>
                  <a:lnTo>
                    <a:pt x="238759" y="47879"/>
                  </a:lnTo>
                  <a:lnTo>
                    <a:pt x="245109" y="47879"/>
                  </a:lnTo>
                  <a:lnTo>
                    <a:pt x="245109" y="46228"/>
                  </a:lnTo>
                  <a:lnTo>
                    <a:pt x="248587" y="46228"/>
                  </a:lnTo>
                  <a:lnTo>
                    <a:pt x="169290" y="0"/>
                  </a:lnTo>
                  <a:close/>
                </a:path>
              </a:pathLst>
            </a:custGeom>
            <a:solidFill>
              <a:srgbClr val="44536A"/>
            </a:solidFill>
            <a:ln>
              <a:noFill/>
            </a:ln>
          </p:spPr>
          <p:style>
            <a:lnRef idx="0">
              <a:scrgbClr r="0" g="0" b="0"/>
            </a:lnRef>
            <a:fillRef idx="0">
              <a:scrgbClr r="0" g="0" b="0"/>
            </a:fillRef>
            <a:effectRef idx="0">
              <a:scrgbClr r="0" g="0" b="0"/>
            </a:effectRef>
            <a:fontRef idx="minor"/>
          </p:style>
          <p:txBody>
            <a:bodyPr/>
            <a:lstStyle/>
            <a:p>
              <a:endParaRPr lang="en-US"/>
            </a:p>
          </p:txBody>
        </p:sp>
        <p:sp>
          <p:nvSpPr>
            <p:cNvPr id="400" name="CustomShape 195">
              <a:extLst>
                <a:ext uri="{FF2B5EF4-FFF2-40B4-BE49-F238E27FC236}">
                  <a16:creationId xmlns:a16="http://schemas.microsoft.com/office/drawing/2014/main" id="{1F6EAFCE-B8F8-D582-A042-062D8036CDB6}"/>
                </a:ext>
              </a:extLst>
            </p:cNvPr>
            <p:cNvSpPr/>
            <p:nvPr/>
          </p:nvSpPr>
          <p:spPr>
            <a:xfrm>
              <a:off x="1810440" y="5913720"/>
              <a:ext cx="185400" cy="61920"/>
            </a:xfrm>
            <a:custGeom>
              <a:avLst/>
              <a:gdLst/>
              <a:ahLst/>
              <a:cxnLst/>
              <a:rect l="l" t="t" r="r" b="b"/>
              <a:pathLst>
                <a:path w="270510" h="118110">
                  <a:moveTo>
                    <a:pt x="100711" y="0"/>
                  </a:moveTo>
                  <a:lnTo>
                    <a:pt x="0" y="58801"/>
                  </a:lnTo>
                  <a:lnTo>
                    <a:pt x="100711" y="117602"/>
                  </a:lnTo>
                  <a:lnTo>
                    <a:pt x="108457" y="115570"/>
                  </a:lnTo>
                  <a:lnTo>
                    <a:pt x="112013" y="109601"/>
                  </a:lnTo>
                  <a:lnTo>
                    <a:pt x="115443" y="103632"/>
                  </a:lnTo>
                  <a:lnTo>
                    <a:pt x="113411" y="95885"/>
                  </a:lnTo>
                  <a:lnTo>
                    <a:pt x="107441" y="92329"/>
                  </a:lnTo>
                  <a:lnTo>
                    <a:pt x="71519" y="71374"/>
                  </a:lnTo>
                  <a:lnTo>
                    <a:pt x="24891" y="71374"/>
                  </a:lnTo>
                  <a:lnTo>
                    <a:pt x="24891" y="46228"/>
                  </a:lnTo>
                  <a:lnTo>
                    <a:pt x="71416" y="46228"/>
                  </a:lnTo>
                  <a:lnTo>
                    <a:pt x="107441" y="25273"/>
                  </a:lnTo>
                  <a:lnTo>
                    <a:pt x="113411" y="21717"/>
                  </a:lnTo>
                  <a:lnTo>
                    <a:pt x="115443" y="13970"/>
                  </a:lnTo>
                  <a:lnTo>
                    <a:pt x="112013" y="8000"/>
                  </a:lnTo>
                  <a:lnTo>
                    <a:pt x="108457" y="2032"/>
                  </a:lnTo>
                  <a:lnTo>
                    <a:pt x="100711" y="0"/>
                  </a:lnTo>
                  <a:close/>
                  <a:moveTo>
                    <a:pt x="71416" y="46228"/>
                  </a:moveTo>
                  <a:lnTo>
                    <a:pt x="24891" y="46228"/>
                  </a:lnTo>
                  <a:lnTo>
                    <a:pt x="24891" y="71374"/>
                  </a:lnTo>
                  <a:lnTo>
                    <a:pt x="71519" y="71374"/>
                  </a:lnTo>
                  <a:lnTo>
                    <a:pt x="68471" y="69596"/>
                  </a:lnTo>
                  <a:lnTo>
                    <a:pt x="31241" y="69596"/>
                  </a:lnTo>
                  <a:lnTo>
                    <a:pt x="31241" y="47879"/>
                  </a:lnTo>
                  <a:lnTo>
                    <a:pt x="68577" y="47879"/>
                  </a:lnTo>
                  <a:lnTo>
                    <a:pt x="71416" y="46228"/>
                  </a:lnTo>
                  <a:close/>
                  <a:moveTo>
                    <a:pt x="270001" y="46228"/>
                  </a:moveTo>
                  <a:lnTo>
                    <a:pt x="71416" y="46228"/>
                  </a:lnTo>
                  <a:lnTo>
                    <a:pt x="49883" y="58753"/>
                  </a:lnTo>
                  <a:lnTo>
                    <a:pt x="71519" y="71374"/>
                  </a:lnTo>
                  <a:lnTo>
                    <a:pt x="270001" y="71374"/>
                  </a:lnTo>
                  <a:lnTo>
                    <a:pt x="270001" y="46228"/>
                  </a:lnTo>
                  <a:close/>
                  <a:moveTo>
                    <a:pt x="31241" y="47879"/>
                  </a:moveTo>
                  <a:lnTo>
                    <a:pt x="31241" y="69596"/>
                  </a:lnTo>
                  <a:lnTo>
                    <a:pt x="49883" y="58753"/>
                  </a:lnTo>
                  <a:lnTo>
                    <a:pt x="31241" y="47879"/>
                  </a:lnTo>
                  <a:close/>
                  <a:moveTo>
                    <a:pt x="49883" y="58753"/>
                  </a:moveTo>
                  <a:lnTo>
                    <a:pt x="31241" y="69596"/>
                  </a:lnTo>
                  <a:lnTo>
                    <a:pt x="68471" y="69596"/>
                  </a:lnTo>
                  <a:lnTo>
                    <a:pt x="49883" y="58753"/>
                  </a:lnTo>
                  <a:close/>
                  <a:moveTo>
                    <a:pt x="68577" y="47879"/>
                  </a:moveTo>
                  <a:lnTo>
                    <a:pt x="31241" y="47879"/>
                  </a:lnTo>
                  <a:lnTo>
                    <a:pt x="49883" y="58753"/>
                  </a:lnTo>
                  <a:lnTo>
                    <a:pt x="68577"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01" name="CustomShape 196">
              <a:extLst>
                <a:ext uri="{FF2B5EF4-FFF2-40B4-BE49-F238E27FC236}">
                  <a16:creationId xmlns:a16="http://schemas.microsoft.com/office/drawing/2014/main" id="{9F6AD1E4-7CDC-4D26-0D22-E1AF9498CB9F}"/>
                </a:ext>
              </a:extLst>
            </p:cNvPr>
            <p:cNvSpPr/>
            <p:nvPr/>
          </p:nvSpPr>
          <p:spPr>
            <a:xfrm>
              <a:off x="1096560" y="5909040"/>
              <a:ext cx="185400" cy="61920"/>
            </a:xfrm>
            <a:custGeom>
              <a:avLst/>
              <a:gdLst/>
              <a:ahLst/>
              <a:cxnLst/>
              <a:rect l="l" t="t" r="r" b="b"/>
              <a:pathLst>
                <a:path w="270509" h="118110">
                  <a:moveTo>
                    <a:pt x="220074" y="58800"/>
                  </a:moveTo>
                  <a:lnTo>
                    <a:pt x="156603" y="95884"/>
                  </a:lnTo>
                  <a:lnTo>
                    <a:pt x="154571" y="103631"/>
                  </a:lnTo>
                  <a:lnTo>
                    <a:pt x="161569" y="115569"/>
                  </a:lnTo>
                  <a:lnTo>
                    <a:pt x="169278" y="117601"/>
                  </a:lnTo>
                  <a:lnTo>
                    <a:pt x="175272" y="114172"/>
                  </a:lnTo>
                  <a:lnTo>
                    <a:pt x="248561" y="71373"/>
                  </a:lnTo>
                  <a:lnTo>
                    <a:pt x="245135" y="71373"/>
                  </a:lnTo>
                  <a:lnTo>
                    <a:pt x="245135" y="69722"/>
                  </a:lnTo>
                  <a:lnTo>
                    <a:pt x="238798" y="69722"/>
                  </a:lnTo>
                  <a:lnTo>
                    <a:pt x="220074" y="58800"/>
                  </a:lnTo>
                  <a:close/>
                  <a:moveTo>
                    <a:pt x="198520" y="46227"/>
                  </a:moveTo>
                  <a:lnTo>
                    <a:pt x="0" y="46227"/>
                  </a:lnTo>
                  <a:lnTo>
                    <a:pt x="0" y="71373"/>
                  </a:lnTo>
                  <a:lnTo>
                    <a:pt x="198520" y="71373"/>
                  </a:lnTo>
                  <a:lnTo>
                    <a:pt x="220074" y="58800"/>
                  </a:lnTo>
                  <a:lnTo>
                    <a:pt x="198520" y="46227"/>
                  </a:lnTo>
                  <a:close/>
                  <a:moveTo>
                    <a:pt x="248561" y="46227"/>
                  </a:moveTo>
                  <a:lnTo>
                    <a:pt x="245135" y="46227"/>
                  </a:lnTo>
                  <a:lnTo>
                    <a:pt x="245135" y="71373"/>
                  </a:lnTo>
                  <a:lnTo>
                    <a:pt x="248561" y="71373"/>
                  </a:lnTo>
                  <a:lnTo>
                    <a:pt x="270090" y="58800"/>
                  </a:lnTo>
                  <a:lnTo>
                    <a:pt x="248561" y="46227"/>
                  </a:lnTo>
                  <a:close/>
                  <a:moveTo>
                    <a:pt x="238798" y="47878"/>
                  </a:moveTo>
                  <a:lnTo>
                    <a:pt x="220074" y="58800"/>
                  </a:lnTo>
                  <a:lnTo>
                    <a:pt x="238798" y="69722"/>
                  </a:lnTo>
                  <a:lnTo>
                    <a:pt x="238798" y="47878"/>
                  </a:lnTo>
                  <a:close/>
                  <a:moveTo>
                    <a:pt x="245135" y="47878"/>
                  </a:moveTo>
                  <a:lnTo>
                    <a:pt x="238798" y="47878"/>
                  </a:lnTo>
                  <a:lnTo>
                    <a:pt x="238798" y="69722"/>
                  </a:lnTo>
                  <a:lnTo>
                    <a:pt x="245135" y="69722"/>
                  </a:lnTo>
                  <a:lnTo>
                    <a:pt x="245135" y="47878"/>
                  </a:lnTo>
                  <a:close/>
                  <a:moveTo>
                    <a:pt x="169278" y="0"/>
                  </a:moveTo>
                  <a:lnTo>
                    <a:pt x="161569" y="2031"/>
                  </a:lnTo>
                  <a:lnTo>
                    <a:pt x="154571" y="13969"/>
                  </a:lnTo>
                  <a:lnTo>
                    <a:pt x="156603" y="21716"/>
                  </a:lnTo>
                  <a:lnTo>
                    <a:pt x="220074" y="58800"/>
                  </a:lnTo>
                  <a:lnTo>
                    <a:pt x="238798" y="47878"/>
                  </a:lnTo>
                  <a:lnTo>
                    <a:pt x="245135" y="47878"/>
                  </a:lnTo>
                  <a:lnTo>
                    <a:pt x="245135" y="46227"/>
                  </a:lnTo>
                  <a:lnTo>
                    <a:pt x="248561" y="46227"/>
                  </a:lnTo>
                  <a:lnTo>
                    <a:pt x="175272" y="3428"/>
                  </a:lnTo>
                  <a:lnTo>
                    <a:pt x="169278" y="0"/>
                  </a:lnTo>
                  <a:close/>
                </a:path>
              </a:pathLst>
            </a:custGeom>
            <a:solidFill>
              <a:srgbClr val="44536A"/>
            </a:solidFill>
            <a:ln>
              <a:noFill/>
            </a:ln>
          </p:spPr>
          <p:style>
            <a:lnRef idx="0">
              <a:scrgbClr r="0" g="0" b="0"/>
            </a:lnRef>
            <a:fillRef idx="0">
              <a:scrgbClr r="0" g="0" b="0"/>
            </a:fillRef>
            <a:effectRef idx="0">
              <a:scrgbClr r="0" g="0" b="0"/>
            </a:effectRef>
            <a:fontRef idx="minor"/>
          </p:style>
          <p:txBody>
            <a:bodyPr/>
            <a:lstStyle/>
            <a:p>
              <a:endParaRPr lang="en-US"/>
            </a:p>
          </p:txBody>
        </p:sp>
        <p:sp>
          <p:nvSpPr>
            <p:cNvPr id="402" name="CustomShape 197">
              <a:extLst>
                <a:ext uri="{FF2B5EF4-FFF2-40B4-BE49-F238E27FC236}">
                  <a16:creationId xmlns:a16="http://schemas.microsoft.com/office/drawing/2014/main" id="{1D32D96E-D4FC-DD67-AEEF-34AD1ABA8289}"/>
                </a:ext>
              </a:extLst>
            </p:cNvPr>
            <p:cNvSpPr/>
            <p:nvPr/>
          </p:nvSpPr>
          <p:spPr>
            <a:xfrm>
              <a:off x="1096560" y="5880240"/>
              <a:ext cx="185400" cy="61920"/>
            </a:xfrm>
            <a:custGeom>
              <a:avLst/>
              <a:gdLst/>
              <a:ahLst/>
              <a:cxnLst/>
              <a:rect l="l" t="t" r="r" b="b"/>
              <a:pathLst>
                <a:path w="270509" h="118110">
                  <a:moveTo>
                    <a:pt x="100825" y="0"/>
                  </a:moveTo>
                  <a:lnTo>
                    <a:pt x="94818" y="3428"/>
                  </a:lnTo>
                  <a:lnTo>
                    <a:pt x="0" y="58800"/>
                  </a:lnTo>
                  <a:lnTo>
                    <a:pt x="94818" y="114172"/>
                  </a:lnTo>
                  <a:lnTo>
                    <a:pt x="100825" y="117601"/>
                  </a:lnTo>
                  <a:lnTo>
                    <a:pt x="108521" y="115569"/>
                  </a:lnTo>
                  <a:lnTo>
                    <a:pt x="115519" y="103631"/>
                  </a:lnTo>
                  <a:lnTo>
                    <a:pt x="113487" y="95884"/>
                  </a:lnTo>
                  <a:lnTo>
                    <a:pt x="71569" y="71374"/>
                  </a:lnTo>
                  <a:lnTo>
                    <a:pt x="24955" y="71374"/>
                  </a:lnTo>
                  <a:lnTo>
                    <a:pt x="24955" y="46227"/>
                  </a:lnTo>
                  <a:lnTo>
                    <a:pt x="71569" y="46227"/>
                  </a:lnTo>
                  <a:lnTo>
                    <a:pt x="113487" y="21716"/>
                  </a:lnTo>
                  <a:lnTo>
                    <a:pt x="115519" y="13969"/>
                  </a:lnTo>
                  <a:lnTo>
                    <a:pt x="108521" y="2031"/>
                  </a:lnTo>
                  <a:lnTo>
                    <a:pt x="100825" y="0"/>
                  </a:lnTo>
                  <a:close/>
                  <a:moveTo>
                    <a:pt x="71569" y="46227"/>
                  </a:moveTo>
                  <a:lnTo>
                    <a:pt x="24955" y="46227"/>
                  </a:lnTo>
                  <a:lnTo>
                    <a:pt x="24955" y="71374"/>
                  </a:lnTo>
                  <a:lnTo>
                    <a:pt x="71569" y="71374"/>
                  </a:lnTo>
                  <a:lnTo>
                    <a:pt x="68739" y="69722"/>
                  </a:lnTo>
                  <a:lnTo>
                    <a:pt x="31292" y="69722"/>
                  </a:lnTo>
                  <a:lnTo>
                    <a:pt x="31292" y="47878"/>
                  </a:lnTo>
                  <a:lnTo>
                    <a:pt x="68739" y="47878"/>
                  </a:lnTo>
                  <a:lnTo>
                    <a:pt x="71569" y="46227"/>
                  </a:lnTo>
                  <a:close/>
                  <a:moveTo>
                    <a:pt x="270090" y="46227"/>
                  </a:moveTo>
                  <a:lnTo>
                    <a:pt x="71569" y="46227"/>
                  </a:lnTo>
                  <a:lnTo>
                    <a:pt x="50016" y="58800"/>
                  </a:lnTo>
                  <a:lnTo>
                    <a:pt x="71569" y="71374"/>
                  </a:lnTo>
                  <a:lnTo>
                    <a:pt x="270090" y="71374"/>
                  </a:lnTo>
                  <a:lnTo>
                    <a:pt x="270090" y="46227"/>
                  </a:lnTo>
                  <a:close/>
                  <a:moveTo>
                    <a:pt x="31292" y="47878"/>
                  </a:moveTo>
                  <a:lnTo>
                    <a:pt x="31292" y="69722"/>
                  </a:lnTo>
                  <a:lnTo>
                    <a:pt x="50016" y="58800"/>
                  </a:lnTo>
                  <a:lnTo>
                    <a:pt x="31292" y="47878"/>
                  </a:lnTo>
                  <a:close/>
                  <a:moveTo>
                    <a:pt x="50016" y="58800"/>
                  </a:moveTo>
                  <a:lnTo>
                    <a:pt x="31292" y="69722"/>
                  </a:lnTo>
                  <a:lnTo>
                    <a:pt x="68739" y="69722"/>
                  </a:lnTo>
                  <a:lnTo>
                    <a:pt x="50016" y="58800"/>
                  </a:lnTo>
                  <a:close/>
                  <a:moveTo>
                    <a:pt x="68739" y="47878"/>
                  </a:moveTo>
                  <a:lnTo>
                    <a:pt x="31292" y="47878"/>
                  </a:lnTo>
                  <a:lnTo>
                    <a:pt x="50016" y="58800"/>
                  </a:lnTo>
                  <a:lnTo>
                    <a:pt x="68739"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03" name="CustomShape 198">
              <a:extLst>
                <a:ext uri="{FF2B5EF4-FFF2-40B4-BE49-F238E27FC236}">
                  <a16:creationId xmlns:a16="http://schemas.microsoft.com/office/drawing/2014/main" id="{145BAC71-59B4-9268-7E0C-E5B5F490EAA4}"/>
                </a:ext>
              </a:extLst>
            </p:cNvPr>
            <p:cNvSpPr/>
            <p:nvPr/>
          </p:nvSpPr>
          <p:spPr>
            <a:xfrm>
              <a:off x="3993120" y="5771880"/>
              <a:ext cx="445320" cy="342720"/>
            </a:xfrm>
            <a:prstGeom prst="rect">
              <a:avLst/>
            </a:prstGeom>
            <a:blipFill>
              <a:blip r:embed="rId16"/>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404" name="CustomShape 199">
              <a:extLst>
                <a:ext uri="{FF2B5EF4-FFF2-40B4-BE49-F238E27FC236}">
                  <a16:creationId xmlns:a16="http://schemas.microsoft.com/office/drawing/2014/main" id="{50A9ED74-D103-B1E6-46A2-E37B811A79EA}"/>
                </a:ext>
              </a:extLst>
            </p:cNvPr>
            <p:cNvSpPr/>
            <p:nvPr/>
          </p:nvSpPr>
          <p:spPr>
            <a:xfrm>
              <a:off x="3634299" y="5326642"/>
              <a:ext cx="1044360" cy="42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en-US" sz="1100" b="1" strike="noStrike" spc="-1" dirty="0">
                  <a:solidFill>
                    <a:srgbClr val="000000"/>
                  </a:solidFill>
                  <a:uFill>
                    <a:solidFill>
                      <a:srgbClr val="FFFFFF"/>
                    </a:solidFill>
                  </a:uFill>
                  <a:latin typeface="Calibri"/>
                </a:rPr>
                <a:t>AFP</a:t>
              </a:r>
              <a:endParaRPr lang="en-US" sz="1100" b="0" strike="noStrike" spc="-1" dirty="0">
                <a:solidFill>
                  <a:srgbClr val="000000"/>
                </a:solidFill>
                <a:uFill>
                  <a:solidFill>
                    <a:srgbClr val="FFFFFF"/>
                  </a:solidFill>
                </a:uFill>
                <a:latin typeface="Arial"/>
              </a:endParaRPr>
            </a:p>
            <a:p>
              <a:pPr algn="ctr">
                <a:lnSpc>
                  <a:spcPct val="100000"/>
                </a:lnSpc>
              </a:pPr>
              <a:r>
                <a:rPr lang="en-US" sz="1100" b="1" strike="noStrike" spc="-9" dirty="0">
                  <a:solidFill>
                    <a:srgbClr val="000000"/>
                  </a:solidFill>
                  <a:uFill>
                    <a:solidFill>
                      <a:srgbClr val="FFFFFF"/>
                    </a:solidFill>
                  </a:uFill>
                  <a:latin typeface="Calibri"/>
                </a:rPr>
                <a:t>Spin-Fl</a:t>
              </a:r>
              <a:r>
                <a:rPr lang="en-US" sz="1100" b="1" strike="noStrike" spc="-18" dirty="0">
                  <a:solidFill>
                    <a:srgbClr val="000000"/>
                  </a:solidFill>
                  <a:uFill>
                    <a:solidFill>
                      <a:srgbClr val="FFFFFF"/>
                    </a:solidFill>
                  </a:uFill>
                  <a:latin typeface="Calibri"/>
                </a:rPr>
                <a:t>i</a:t>
              </a:r>
              <a:r>
                <a:rPr lang="en-US" sz="1100" b="1" strike="noStrike" spc="-9" dirty="0">
                  <a:solidFill>
                    <a:srgbClr val="000000"/>
                  </a:solidFill>
                  <a:uFill>
                    <a:solidFill>
                      <a:srgbClr val="FFFFFF"/>
                    </a:solidFill>
                  </a:uFill>
                  <a:latin typeface="Calibri"/>
                </a:rPr>
                <a:t>p</a:t>
              </a:r>
              <a:endParaRPr lang="en-US" sz="1100" b="0" strike="noStrike" spc="-1" dirty="0">
                <a:solidFill>
                  <a:srgbClr val="000000"/>
                </a:solidFill>
                <a:uFill>
                  <a:solidFill>
                    <a:srgbClr val="FFFFFF"/>
                  </a:solidFill>
                </a:uFill>
                <a:latin typeface="Arial"/>
              </a:endParaRPr>
            </a:p>
          </p:txBody>
        </p:sp>
        <p:sp>
          <p:nvSpPr>
            <p:cNvPr id="405" name="CustomShape 200">
              <a:extLst>
                <a:ext uri="{FF2B5EF4-FFF2-40B4-BE49-F238E27FC236}">
                  <a16:creationId xmlns:a16="http://schemas.microsoft.com/office/drawing/2014/main" id="{BC41B4B0-F45D-497D-DB93-EF091EF1C1F6}"/>
                </a:ext>
              </a:extLst>
            </p:cNvPr>
            <p:cNvSpPr/>
            <p:nvPr/>
          </p:nvSpPr>
          <p:spPr>
            <a:xfrm>
              <a:off x="195480" y="5847120"/>
              <a:ext cx="875160" cy="2059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en-US" sz="1350" b="1" strike="noStrike" spc="-9">
                  <a:solidFill>
                    <a:srgbClr val="000000"/>
                  </a:solidFill>
                  <a:uFill>
                    <a:solidFill>
                      <a:srgbClr val="FFFFFF"/>
                    </a:solidFill>
                  </a:uFill>
                  <a:latin typeface="Calibri"/>
                </a:rPr>
                <a:t>UC</a:t>
              </a:r>
              <a:r>
                <a:rPr lang="en-US" sz="1350" b="1" strike="noStrike" spc="-12">
                  <a:solidFill>
                    <a:srgbClr val="000000"/>
                  </a:solidFill>
                  <a:uFill>
                    <a:solidFill>
                      <a:srgbClr val="FFFFFF"/>
                    </a:solidFill>
                  </a:uFill>
                  <a:latin typeface="Calibri"/>
                </a:rPr>
                <a:t>N</a:t>
              </a:r>
              <a:r>
                <a:rPr lang="en-US" sz="1350" b="1" strike="noStrike" spc="-1">
                  <a:solidFill>
                    <a:srgbClr val="000000"/>
                  </a:solidFill>
                  <a:uFill>
                    <a:solidFill>
                      <a:srgbClr val="FFFFFF"/>
                    </a:solidFill>
                  </a:uFill>
                  <a:latin typeface="Calibri"/>
                </a:rPr>
                <a:t>-</a:t>
              </a:r>
              <a:r>
                <a:rPr lang="en-US" sz="1350" b="1" strike="noStrike" spc="-12">
                  <a:solidFill>
                    <a:srgbClr val="000000"/>
                  </a:solidFill>
                  <a:uFill>
                    <a:solidFill>
                      <a:srgbClr val="FFFFFF"/>
                    </a:solidFill>
                  </a:uFill>
                  <a:latin typeface="Calibri"/>
                </a:rPr>
                <a:t>guide</a:t>
              </a:r>
              <a:endParaRPr lang="en-US" sz="1800" b="0" strike="noStrike" spc="-1">
                <a:solidFill>
                  <a:srgbClr val="000000"/>
                </a:solidFill>
                <a:uFill>
                  <a:solidFill>
                    <a:srgbClr val="FFFFFF"/>
                  </a:solidFill>
                </a:uFill>
                <a:latin typeface="Arial"/>
              </a:endParaRPr>
            </a:p>
          </p:txBody>
        </p:sp>
        <p:sp>
          <p:nvSpPr>
            <p:cNvPr id="406" name="CustomShape 201">
              <a:extLst>
                <a:ext uri="{FF2B5EF4-FFF2-40B4-BE49-F238E27FC236}">
                  <a16:creationId xmlns:a16="http://schemas.microsoft.com/office/drawing/2014/main" id="{4907B13D-BB9C-4691-4C55-D9A64BD93C77}"/>
                </a:ext>
              </a:extLst>
            </p:cNvPr>
            <p:cNvSpPr/>
            <p:nvPr/>
          </p:nvSpPr>
          <p:spPr>
            <a:xfrm>
              <a:off x="5702040" y="6336720"/>
              <a:ext cx="870480" cy="2059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en-US" sz="1100" b="1" strike="noStrike" spc="-9" dirty="0">
                  <a:solidFill>
                    <a:srgbClr val="000000"/>
                  </a:solidFill>
                  <a:uFill>
                    <a:solidFill>
                      <a:srgbClr val="FFFFFF"/>
                    </a:solidFill>
                  </a:uFill>
                  <a:latin typeface="Calibri"/>
                </a:rPr>
                <a:t>p-d</a:t>
              </a:r>
              <a:r>
                <a:rPr lang="en-US" sz="1100" b="1" strike="noStrike" spc="-12" dirty="0">
                  <a:solidFill>
                    <a:srgbClr val="000000"/>
                  </a:solidFill>
                  <a:uFill>
                    <a:solidFill>
                      <a:srgbClr val="FFFFFF"/>
                    </a:solidFill>
                  </a:uFill>
                  <a:latin typeface="Calibri"/>
                </a:rPr>
                <a:t>e</a:t>
              </a:r>
              <a:r>
                <a:rPr lang="en-US" sz="1100" b="1" strike="noStrike" spc="-24" dirty="0">
                  <a:solidFill>
                    <a:srgbClr val="000000"/>
                  </a:solidFill>
                  <a:uFill>
                    <a:solidFill>
                      <a:srgbClr val="FFFFFF"/>
                    </a:solidFill>
                  </a:uFill>
                  <a:latin typeface="Calibri"/>
                </a:rPr>
                <a:t>t</a:t>
              </a:r>
              <a:r>
                <a:rPr lang="en-US" sz="1100" b="1" strike="noStrike" spc="-4" dirty="0">
                  <a:solidFill>
                    <a:srgbClr val="000000"/>
                  </a:solidFill>
                  <a:uFill>
                    <a:solidFill>
                      <a:srgbClr val="FFFFFF"/>
                    </a:solidFill>
                  </a:uFill>
                  <a:latin typeface="Calibri"/>
                </a:rPr>
                <a:t>ec</a:t>
              </a:r>
              <a:r>
                <a:rPr lang="en-US" sz="1100" b="1" strike="noStrike" spc="-12" dirty="0">
                  <a:solidFill>
                    <a:srgbClr val="000000"/>
                  </a:solidFill>
                  <a:uFill>
                    <a:solidFill>
                      <a:srgbClr val="FFFFFF"/>
                    </a:solidFill>
                  </a:uFill>
                  <a:latin typeface="Calibri"/>
                </a:rPr>
                <a:t>t</a:t>
              </a:r>
              <a:r>
                <a:rPr lang="en-US" sz="1100" b="1" strike="noStrike" spc="-1" dirty="0">
                  <a:solidFill>
                    <a:srgbClr val="000000"/>
                  </a:solidFill>
                  <a:uFill>
                    <a:solidFill>
                      <a:srgbClr val="FFFFFF"/>
                    </a:solidFill>
                  </a:uFill>
                  <a:latin typeface="Calibri"/>
                </a:rPr>
                <a:t>or</a:t>
              </a:r>
              <a:endParaRPr lang="en-US" sz="1100" b="0" strike="noStrike" spc="-1" dirty="0">
                <a:solidFill>
                  <a:srgbClr val="000000"/>
                </a:solidFill>
                <a:uFill>
                  <a:solidFill>
                    <a:srgbClr val="FFFFFF"/>
                  </a:solidFill>
                </a:uFill>
                <a:latin typeface="Arial"/>
              </a:endParaRPr>
            </a:p>
          </p:txBody>
        </p:sp>
        <p:sp>
          <p:nvSpPr>
            <p:cNvPr id="407" name="CustomShape 202">
              <a:extLst>
                <a:ext uri="{FF2B5EF4-FFF2-40B4-BE49-F238E27FC236}">
                  <a16:creationId xmlns:a16="http://schemas.microsoft.com/office/drawing/2014/main" id="{A4224424-ED6B-8703-AB4A-A3D2E04E7612}"/>
                </a:ext>
              </a:extLst>
            </p:cNvPr>
            <p:cNvSpPr/>
            <p:nvPr/>
          </p:nvSpPr>
          <p:spPr>
            <a:xfrm>
              <a:off x="2809256" y="5074512"/>
              <a:ext cx="1317344" cy="42588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en-US" sz="1100" b="1" strike="noStrike" spc="-1" dirty="0">
                  <a:solidFill>
                    <a:srgbClr val="000000"/>
                  </a:solidFill>
                  <a:uFill>
                    <a:solidFill>
                      <a:srgbClr val="FFFFFF"/>
                    </a:solidFill>
                  </a:uFill>
                  <a:latin typeface="Calibri"/>
                </a:rPr>
                <a:t>supe</a:t>
              </a:r>
              <a:r>
                <a:rPr lang="en-US" sz="1100" b="1" strike="noStrike" spc="-18" dirty="0">
                  <a:solidFill>
                    <a:srgbClr val="000000"/>
                  </a:solidFill>
                  <a:uFill>
                    <a:solidFill>
                      <a:srgbClr val="FFFFFF"/>
                    </a:solidFill>
                  </a:uFill>
                  <a:latin typeface="Calibri"/>
                </a:rPr>
                <a:t>r</a:t>
              </a:r>
              <a:r>
                <a:rPr lang="en-US" sz="1100" b="1" strike="noStrike" spc="-9" dirty="0">
                  <a:solidFill>
                    <a:srgbClr val="000000"/>
                  </a:solidFill>
                  <a:uFill>
                    <a:solidFill>
                      <a:srgbClr val="FFFFFF"/>
                    </a:solidFill>
                  </a:uFill>
                  <a:latin typeface="Calibri"/>
                </a:rPr>
                <a:t>conduct</a:t>
              </a:r>
              <a:r>
                <a:rPr lang="en-US" sz="1100" b="1" strike="noStrike" spc="-12" dirty="0">
                  <a:solidFill>
                    <a:srgbClr val="000000"/>
                  </a:solidFill>
                  <a:uFill>
                    <a:solidFill>
                      <a:srgbClr val="FFFFFF"/>
                    </a:solidFill>
                  </a:uFill>
                  <a:latin typeface="Calibri"/>
                </a:rPr>
                <a:t>i</a:t>
              </a:r>
              <a:r>
                <a:rPr lang="en-US" sz="1100" b="1" strike="noStrike" spc="-9" dirty="0">
                  <a:solidFill>
                    <a:srgbClr val="000000"/>
                  </a:solidFill>
                  <a:uFill>
                    <a:solidFill>
                      <a:srgbClr val="FFFFFF"/>
                    </a:solidFill>
                  </a:uFill>
                  <a:latin typeface="Calibri"/>
                </a:rPr>
                <a:t>ng</a:t>
              </a:r>
              <a:r>
                <a:rPr lang="en-US" sz="1100" b="1" strike="noStrike" spc="-18" dirty="0">
                  <a:solidFill>
                    <a:srgbClr val="000000"/>
                  </a:solidFill>
                  <a:uFill>
                    <a:solidFill>
                      <a:srgbClr val="FFFFFF"/>
                    </a:solidFill>
                  </a:uFill>
                  <a:latin typeface="Calibri"/>
                </a:rPr>
                <a:t> </a:t>
              </a:r>
              <a:r>
                <a:rPr lang="en-US" sz="1100" b="1" strike="noStrike" spc="-4" dirty="0">
                  <a:solidFill>
                    <a:srgbClr val="000000"/>
                  </a:solidFill>
                  <a:uFill>
                    <a:solidFill>
                      <a:srgbClr val="FFFFFF"/>
                    </a:solidFill>
                  </a:uFill>
                  <a:latin typeface="Calibri"/>
                </a:rPr>
                <a:t>magn</a:t>
              </a:r>
              <a:r>
                <a:rPr lang="en-US" sz="1100" b="1" strike="noStrike" spc="-9" dirty="0">
                  <a:solidFill>
                    <a:srgbClr val="000000"/>
                  </a:solidFill>
                  <a:uFill>
                    <a:solidFill>
                      <a:srgbClr val="FFFFFF"/>
                    </a:solidFill>
                  </a:uFill>
                  <a:latin typeface="Calibri"/>
                </a:rPr>
                <a:t>e</a:t>
              </a:r>
              <a:r>
                <a:rPr lang="en-US" sz="1100" b="1" strike="noStrike" spc="-4" dirty="0">
                  <a:solidFill>
                    <a:srgbClr val="000000"/>
                  </a:solidFill>
                  <a:uFill>
                    <a:solidFill>
                      <a:srgbClr val="FFFFFF"/>
                    </a:solidFill>
                  </a:uFill>
                  <a:latin typeface="Calibri"/>
                </a:rPr>
                <a:t>t</a:t>
              </a:r>
              <a:endParaRPr lang="en-US" sz="1100" b="0" strike="noStrike" spc="-1" dirty="0">
                <a:solidFill>
                  <a:srgbClr val="000000"/>
                </a:solidFill>
                <a:uFill>
                  <a:solidFill>
                    <a:srgbClr val="FFFFFF"/>
                  </a:solidFill>
                </a:uFill>
                <a:latin typeface="Arial"/>
              </a:endParaRPr>
            </a:p>
          </p:txBody>
        </p:sp>
        <p:sp>
          <p:nvSpPr>
            <p:cNvPr id="408" name="CustomShape 203">
              <a:extLst>
                <a:ext uri="{FF2B5EF4-FFF2-40B4-BE49-F238E27FC236}">
                  <a16:creationId xmlns:a16="http://schemas.microsoft.com/office/drawing/2014/main" id="{1D20F2BD-A696-E34D-A130-6988E4578E0B}"/>
                </a:ext>
              </a:extLst>
            </p:cNvPr>
            <p:cNvSpPr/>
            <p:nvPr/>
          </p:nvSpPr>
          <p:spPr>
            <a:xfrm>
              <a:off x="5958000" y="5956560"/>
              <a:ext cx="204840" cy="348480"/>
            </a:xfrm>
            <a:custGeom>
              <a:avLst/>
              <a:gdLst/>
              <a:ahLst/>
              <a:cxnLst/>
              <a:rect l="l" t="t" r="r" b="b"/>
              <a:pathLst>
                <a:path w="299084" h="659764">
                  <a:moveTo>
                    <a:pt x="244729" y="97282"/>
                  </a:moveTo>
                  <a:lnTo>
                    <a:pt x="223103" y="103606"/>
                  </a:lnTo>
                  <a:lnTo>
                    <a:pt x="0" y="646049"/>
                  </a:lnTo>
                  <a:lnTo>
                    <a:pt x="32512" y="659384"/>
                  </a:lnTo>
                  <a:lnTo>
                    <a:pt x="255543" y="116814"/>
                  </a:lnTo>
                  <a:lnTo>
                    <a:pt x="244729" y="97282"/>
                  </a:lnTo>
                  <a:close/>
                  <a:moveTo>
                    <a:pt x="291382" y="90551"/>
                  </a:moveTo>
                  <a:lnTo>
                    <a:pt x="228473" y="90551"/>
                  </a:lnTo>
                  <a:lnTo>
                    <a:pt x="260858" y="103886"/>
                  </a:lnTo>
                  <a:lnTo>
                    <a:pt x="255543" y="116814"/>
                  </a:lnTo>
                  <a:lnTo>
                    <a:pt x="299085" y="195453"/>
                  </a:lnTo>
                  <a:lnTo>
                    <a:pt x="291382" y="90551"/>
                  </a:lnTo>
                  <a:close/>
                  <a:moveTo>
                    <a:pt x="284734" y="0"/>
                  </a:moveTo>
                  <a:lnTo>
                    <a:pt x="137033" y="128778"/>
                  </a:lnTo>
                  <a:lnTo>
                    <a:pt x="223103" y="103606"/>
                  </a:lnTo>
                  <a:lnTo>
                    <a:pt x="228473" y="90551"/>
                  </a:lnTo>
                  <a:lnTo>
                    <a:pt x="291382" y="90551"/>
                  </a:lnTo>
                  <a:lnTo>
                    <a:pt x="284734" y="0"/>
                  </a:lnTo>
                  <a:close/>
                  <a:moveTo>
                    <a:pt x="244819" y="97282"/>
                  </a:moveTo>
                  <a:lnTo>
                    <a:pt x="255543" y="116814"/>
                  </a:lnTo>
                  <a:lnTo>
                    <a:pt x="260858" y="103886"/>
                  </a:lnTo>
                  <a:lnTo>
                    <a:pt x="244819" y="97282"/>
                  </a:lnTo>
                  <a:close/>
                  <a:moveTo>
                    <a:pt x="228473" y="90551"/>
                  </a:moveTo>
                  <a:lnTo>
                    <a:pt x="223103" y="103606"/>
                  </a:lnTo>
                  <a:lnTo>
                    <a:pt x="244729" y="97282"/>
                  </a:lnTo>
                  <a:lnTo>
                    <a:pt x="228473" y="90551"/>
                  </a:lnTo>
                  <a:close/>
                </a:path>
              </a:pathLst>
            </a:custGeom>
            <a:solidFill>
              <a:srgbClr val="00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09" name="CustomShape 204">
              <a:extLst>
                <a:ext uri="{FF2B5EF4-FFF2-40B4-BE49-F238E27FC236}">
                  <a16:creationId xmlns:a16="http://schemas.microsoft.com/office/drawing/2014/main" id="{FA4A0EB8-B4E4-63F0-3A58-5CE27A0BD1CA}"/>
                </a:ext>
              </a:extLst>
            </p:cNvPr>
            <p:cNvSpPr/>
            <p:nvPr/>
          </p:nvSpPr>
          <p:spPr>
            <a:xfrm>
              <a:off x="4446924" y="6320761"/>
              <a:ext cx="869399" cy="42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en-US" sz="1100" b="1" strike="noStrike" spc="-4" dirty="0" err="1">
                  <a:solidFill>
                    <a:srgbClr val="000000"/>
                  </a:solidFill>
                  <a:uFill>
                    <a:solidFill>
                      <a:srgbClr val="FFFFFF"/>
                    </a:solidFill>
                  </a:uFill>
                  <a:latin typeface="Calibri"/>
                </a:rPr>
                <a:t>O</a:t>
              </a:r>
              <a:r>
                <a:rPr lang="en-US" sz="1100" b="1" strike="noStrike" spc="-9" dirty="0" err="1">
                  <a:solidFill>
                    <a:srgbClr val="000000"/>
                  </a:solidFill>
                  <a:uFill>
                    <a:solidFill>
                      <a:srgbClr val="FFFFFF"/>
                    </a:solidFill>
                  </a:uFill>
                  <a:latin typeface="Calibri"/>
                </a:rPr>
                <a:t>ktupole</a:t>
              </a:r>
              <a:r>
                <a:rPr lang="en-US" sz="1100" b="1" strike="noStrike" spc="-9" dirty="0">
                  <a:solidFill>
                    <a:srgbClr val="000000"/>
                  </a:solidFill>
                  <a:uFill>
                    <a:solidFill>
                      <a:srgbClr val="FFFFFF"/>
                    </a:solidFill>
                  </a:uFill>
                  <a:latin typeface="Calibri"/>
                </a:rPr>
                <a:t> </a:t>
              </a:r>
              <a:r>
                <a:rPr lang="en-US" sz="1100" b="1" strike="noStrike" spc="-4" dirty="0">
                  <a:solidFill>
                    <a:srgbClr val="000000"/>
                  </a:solidFill>
                  <a:uFill>
                    <a:solidFill>
                      <a:srgbClr val="FFFFFF"/>
                    </a:solidFill>
                  </a:uFill>
                  <a:latin typeface="Calibri"/>
                </a:rPr>
                <a:t>magn</a:t>
              </a:r>
              <a:r>
                <a:rPr lang="en-US" sz="1100" b="1" strike="noStrike" spc="-9" dirty="0">
                  <a:solidFill>
                    <a:srgbClr val="000000"/>
                  </a:solidFill>
                  <a:uFill>
                    <a:solidFill>
                      <a:srgbClr val="FFFFFF"/>
                    </a:solidFill>
                  </a:uFill>
                  <a:latin typeface="Calibri"/>
                </a:rPr>
                <a:t>e</a:t>
              </a:r>
              <a:r>
                <a:rPr lang="en-US" sz="1100" b="1" strike="noStrike" spc="-4" dirty="0">
                  <a:solidFill>
                    <a:srgbClr val="000000"/>
                  </a:solidFill>
                  <a:uFill>
                    <a:solidFill>
                      <a:srgbClr val="FFFFFF"/>
                    </a:solidFill>
                  </a:uFill>
                  <a:latin typeface="Calibri"/>
                </a:rPr>
                <a:t>t</a:t>
              </a:r>
              <a:endParaRPr lang="en-US" sz="1100" b="0" strike="noStrike" spc="-1" dirty="0">
                <a:solidFill>
                  <a:srgbClr val="000000"/>
                </a:solidFill>
                <a:uFill>
                  <a:solidFill>
                    <a:srgbClr val="FFFFFF"/>
                  </a:solidFill>
                </a:uFill>
                <a:latin typeface="Arial"/>
              </a:endParaRPr>
            </a:p>
          </p:txBody>
        </p:sp>
        <p:sp>
          <p:nvSpPr>
            <p:cNvPr id="410" name="CustomShape 205">
              <a:extLst>
                <a:ext uri="{FF2B5EF4-FFF2-40B4-BE49-F238E27FC236}">
                  <a16:creationId xmlns:a16="http://schemas.microsoft.com/office/drawing/2014/main" id="{04DA2FC9-63AC-5B1E-2454-35625B736087}"/>
                </a:ext>
              </a:extLst>
            </p:cNvPr>
            <p:cNvSpPr/>
            <p:nvPr/>
          </p:nvSpPr>
          <p:spPr>
            <a:xfrm flipH="1" flipV="1">
              <a:off x="5247236" y="6096438"/>
              <a:ext cx="261000" cy="263879"/>
            </a:xfrm>
            <a:custGeom>
              <a:avLst/>
              <a:gdLst/>
              <a:ahLst/>
              <a:cxnLst/>
              <a:rect l="l" t="t" r="r" b="b"/>
              <a:pathLst>
                <a:path w="381000" h="499745">
                  <a:moveTo>
                    <a:pt x="35051" y="306577"/>
                  </a:moveTo>
                  <a:lnTo>
                    <a:pt x="0" y="499363"/>
                  </a:lnTo>
                  <a:lnTo>
                    <a:pt x="147319" y="425704"/>
                  </a:lnTo>
                  <a:lnTo>
                    <a:pt x="77088" y="425704"/>
                  </a:lnTo>
                  <a:lnTo>
                    <a:pt x="49022" y="404749"/>
                  </a:lnTo>
                  <a:lnTo>
                    <a:pt x="57503" y="393438"/>
                  </a:lnTo>
                  <a:lnTo>
                    <a:pt x="35051" y="306577"/>
                  </a:lnTo>
                  <a:close/>
                  <a:moveTo>
                    <a:pt x="57503" y="393438"/>
                  </a:moveTo>
                  <a:lnTo>
                    <a:pt x="49022" y="404749"/>
                  </a:lnTo>
                  <a:lnTo>
                    <a:pt x="77088" y="425704"/>
                  </a:lnTo>
                  <a:lnTo>
                    <a:pt x="84996" y="415163"/>
                  </a:lnTo>
                  <a:lnTo>
                    <a:pt x="63118" y="415163"/>
                  </a:lnTo>
                  <a:lnTo>
                    <a:pt x="57503" y="393438"/>
                  </a:lnTo>
                  <a:close/>
                  <a:moveTo>
                    <a:pt x="175260" y="411734"/>
                  </a:moveTo>
                  <a:lnTo>
                    <a:pt x="85510" y="414478"/>
                  </a:lnTo>
                  <a:lnTo>
                    <a:pt x="77088" y="425704"/>
                  </a:lnTo>
                  <a:lnTo>
                    <a:pt x="147319" y="425704"/>
                  </a:lnTo>
                  <a:lnTo>
                    <a:pt x="175260" y="411734"/>
                  </a:lnTo>
                  <a:close/>
                  <a:moveTo>
                    <a:pt x="352552" y="0"/>
                  </a:moveTo>
                  <a:lnTo>
                    <a:pt x="57503" y="393438"/>
                  </a:lnTo>
                  <a:lnTo>
                    <a:pt x="63118" y="415163"/>
                  </a:lnTo>
                  <a:lnTo>
                    <a:pt x="85510" y="414478"/>
                  </a:lnTo>
                  <a:lnTo>
                    <a:pt x="380618" y="21082"/>
                  </a:lnTo>
                  <a:lnTo>
                    <a:pt x="352552" y="0"/>
                  </a:lnTo>
                  <a:close/>
                  <a:moveTo>
                    <a:pt x="85510" y="414478"/>
                  </a:moveTo>
                  <a:lnTo>
                    <a:pt x="63118" y="415163"/>
                  </a:lnTo>
                  <a:lnTo>
                    <a:pt x="84996" y="415163"/>
                  </a:lnTo>
                  <a:lnTo>
                    <a:pt x="85510" y="414478"/>
                  </a:lnTo>
                  <a:close/>
                </a:path>
              </a:pathLst>
            </a:custGeom>
            <a:solidFill>
              <a:srgbClr val="00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11" name="CustomShape 206">
              <a:extLst>
                <a:ext uri="{FF2B5EF4-FFF2-40B4-BE49-F238E27FC236}">
                  <a16:creationId xmlns:a16="http://schemas.microsoft.com/office/drawing/2014/main" id="{BFD94D99-07FA-7AC6-339D-5D51DD3F603F}"/>
                </a:ext>
              </a:extLst>
            </p:cNvPr>
            <p:cNvSpPr/>
            <p:nvPr/>
          </p:nvSpPr>
          <p:spPr>
            <a:xfrm>
              <a:off x="3722400" y="5792040"/>
              <a:ext cx="1935000" cy="274680"/>
            </a:xfrm>
            <a:prstGeom prst="rect">
              <a:avLst/>
            </a:prstGeom>
            <a:blipFill>
              <a:blip r:embed="rId17"/>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412" name="CustomShape 207">
              <a:extLst>
                <a:ext uri="{FF2B5EF4-FFF2-40B4-BE49-F238E27FC236}">
                  <a16:creationId xmlns:a16="http://schemas.microsoft.com/office/drawing/2014/main" id="{AC36F710-21F3-77CF-799E-B85771EEE1CB}"/>
                </a:ext>
              </a:extLst>
            </p:cNvPr>
            <p:cNvSpPr/>
            <p:nvPr/>
          </p:nvSpPr>
          <p:spPr>
            <a:xfrm>
              <a:off x="3743280" y="5835960"/>
              <a:ext cx="1861920" cy="218520"/>
            </a:xfrm>
            <a:custGeom>
              <a:avLst/>
              <a:gdLst/>
              <a:ahLst/>
              <a:cxnLst/>
              <a:rect l="l" t="t" r="r" b="b"/>
              <a:pathLst>
                <a:path w="2712720" h="414020">
                  <a:moveTo>
                    <a:pt x="1356360" y="0"/>
                  </a:moveTo>
                  <a:lnTo>
                    <a:pt x="1245124" y="685"/>
                  </a:lnTo>
                  <a:lnTo>
                    <a:pt x="1136363" y="2706"/>
                  </a:lnTo>
                  <a:lnTo>
                    <a:pt x="1030427" y="6010"/>
                  </a:lnTo>
                  <a:lnTo>
                    <a:pt x="927664" y="10543"/>
                  </a:lnTo>
                  <a:lnTo>
                    <a:pt x="828424" y="16252"/>
                  </a:lnTo>
                  <a:lnTo>
                    <a:pt x="733056" y="23084"/>
                  </a:lnTo>
                  <a:lnTo>
                    <a:pt x="641910" y="30985"/>
                  </a:lnTo>
                  <a:lnTo>
                    <a:pt x="555333" y="39904"/>
                  </a:lnTo>
                  <a:lnTo>
                    <a:pt x="473676" y="49786"/>
                  </a:lnTo>
                  <a:lnTo>
                    <a:pt x="397287" y="60578"/>
                  </a:lnTo>
                  <a:lnTo>
                    <a:pt x="326517" y="72228"/>
                  </a:lnTo>
                  <a:lnTo>
                    <a:pt x="261713" y="84682"/>
                  </a:lnTo>
                  <a:lnTo>
                    <a:pt x="203226" y="97887"/>
                  </a:lnTo>
                  <a:lnTo>
                    <a:pt x="151404" y="111789"/>
                  </a:lnTo>
                  <a:lnTo>
                    <a:pt x="106596" y="126337"/>
                  </a:lnTo>
                  <a:lnTo>
                    <a:pt x="69153" y="141475"/>
                  </a:lnTo>
                  <a:lnTo>
                    <a:pt x="17753" y="173315"/>
                  </a:lnTo>
                  <a:lnTo>
                    <a:pt x="0" y="206883"/>
                  </a:lnTo>
                  <a:lnTo>
                    <a:pt x="4496" y="223856"/>
                  </a:lnTo>
                  <a:lnTo>
                    <a:pt x="39422" y="256612"/>
                  </a:lnTo>
                  <a:lnTo>
                    <a:pt x="106596" y="287428"/>
                  </a:lnTo>
                  <a:lnTo>
                    <a:pt x="151404" y="301976"/>
                  </a:lnTo>
                  <a:lnTo>
                    <a:pt x="203226" y="315878"/>
                  </a:lnTo>
                  <a:lnTo>
                    <a:pt x="261713" y="329083"/>
                  </a:lnTo>
                  <a:lnTo>
                    <a:pt x="326517" y="341537"/>
                  </a:lnTo>
                  <a:lnTo>
                    <a:pt x="397287" y="353187"/>
                  </a:lnTo>
                  <a:lnTo>
                    <a:pt x="473676" y="363979"/>
                  </a:lnTo>
                  <a:lnTo>
                    <a:pt x="555333" y="373861"/>
                  </a:lnTo>
                  <a:lnTo>
                    <a:pt x="641910" y="382780"/>
                  </a:lnTo>
                  <a:lnTo>
                    <a:pt x="733056" y="390681"/>
                  </a:lnTo>
                  <a:lnTo>
                    <a:pt x="828424" y="397513"/>
                  </a:lnTo>
                  <a:lnTo>
                    <a:pt x="927664" y="403222"/>
                  </a:lnTo>
                  <a:lnTo>
                    <a:pt x="1030427" y="407755"/>
                  </a:lnTo>
                  <a:lnTo>
                    <a:pt x="1136363" y="411059"/>
                  </a:lnTo>
                  <a:lnTo>
                    <a:pt x="1245124" y="413080"/>
                  </a:lnTo>
                  <a:lnTo>
                    <a:pt x="1356360" y="413766"/>
                  </a:lnTo>
                  <a:lnTo>
                    <a:pt x="1467595" y="413080"/>
                  </a:lnTo>
                  <a:lnTo>
                    <a:pt x="1576356" y="411059"/>
                  </a:lnTo>
                  <a:lnTo>
                    <a:pt x="1682292" y="407755"/>
                  </a:lnTo>
                  <a:lnTo>
                    <a:pt x="1785055" y="403222"/>
                  </a:lnTo>
                  <a:lnTo>
                    <a:pt x="1884295" y="397513"/>
                  </a:lnTo>
                  <a:lnTo>
                    <a:pt x="1979663" y="390681"/>
                  </a:lnTo>
                  <a:lnTo>
                    <a:pt x="2070809" y="382780"/>
                  </a:lnTo>
                  <a:lnTo>
                    <a:pt x="2157386" y="373861"/>
                  </a:lnTo>
                  <a:lnTo>
                    <a:pt x="2239043" y="363979"/>
                  </a:lnTo>
                  <a:lnTo>
                    <a:pt x="2315432" y="353187"/>
                  </a:lnTo>
                  <a:lnTo>
                    <a:pt x="2386202" y="341537"/>
                  </a:lnTo>
                  <a:lnTo>
                    <a:pt x="2451006" y="329083"/>
                  </a:lnTo>
                  <a:lnTo>
                    <a:pt x="2509493" y="315878"/>
                  </a:lnTo>
                  <a:lnTo>
                    <a:pt x="2561315" y="301976"/>
                  </a:lnTo>
                  <a:lnTo>
                    <a:pt x="2606123" y="287428"/>
                  </a:lnTo>
                  <a:lnTo>
                    <a:pt x="2643566" y="272290"/>
                  </a:lnTo>
                  <a:lnTo>
                    <a:pt x="2694966" y="240450"/>
                  </a:lnTo>
                  <a:lnTo>
                    <a:pt x="2712720" y="206883"/>
                  </a:lnTo>
                  <a:lnTo>
                    <a:pt x="2708223" y="189909"/>
                  </a:lnTo>
                  <a:lnTo>
                    <a:pt x="2673297" y="157153"/>
                  </a:lnTo>
                  <a:lnTo>
                    <a:pt x="2606123" y="126337"/>
                  </a:lnTo>
                  <a:lnTo>
                    <a:pt x="2561315" y="111789"/>
                  </a:lnTo>
                  <a:lnTo>
                    <a:pt x="2509493" y="97887"/>
                  </a:lnTo>
                  <a:lnTo>
                    <a:pt x="2451006" y="84682"/>
                  </a:lnTo>
                  <a:lnTo>
                    <a:pt x="2386202" y="72228"/>
                  </a:lnTo>
                  <a:lnTo>
                    <a:pt x="2315432" y="60579"/>
                  </a:lnTo>
                  <a:lnTo>
                    <a:pt x="2239043" y="49786"/>
                  </a:lnTo>
                  <a:lnTo>
                    <a:pt x="2157386" y="39904"/>
                  </a:lnTo>
                  <a:lnTo>
                    <a:pt x="2070809" y="30985"/>
                  </a:lnTo>
                  <a:lnTo>
                    <a:pt x="1979663" y="23084"/>
                  </a:lnTo>
                  <a:lnTo>
                    <a:pt x="1884295" y="16252"/>
                  </a:lnTo>
                  <a:lnTo>
                    <a:pt x="1785055" y="10543"/>
                  </a:lnTo>
                  <a:lnTo>
                    <a:pt x="1682292" y="6010"/>
                  </a:lnTo>
                  <a:lnTo>
                    <a:pt x="1576356" y="2706"/>
                  </a:lnTo>
                  <a:lnTo>
                    <a:pt x="1467595" y="685"/>
                  </a:lnTo>
                  <a:lnTo>
                    <a:pt x="1356360" y="0"/>
                  </a:lnTo>
                  <a:close/>
                </a:path>
              </a:pathLst>
            </a:custGeom>
            <a:solidFill>
              <a:srgbClr val="FFFF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13" name="CustomShape 208">
              <a:extLst>
                <a:ext uri="{FF2B5EF4-FFF2-40B4-BE49-F238E27FC236}">
                  <a16:creationId xmlns:a16="http://schemas.microsoft.com/office/drawing/2014/main" id="{BFC7293D-8E22-07C1-775B-641DE4F7129B}"/>
                </a:ext>
              </a:extLst>
            </p:cNvPr>
            <p:cNvSpPr/>
            <p:nvPr/>
          </p:nvSpPr>
          <p:spPr>
            <a:xfrm>
              <a:off x="3743280" y="5835960"/>
              <a:ext cx="1861920" cy="218520"/>
            </a:xfrm>
            <a:custGeom>
              <a:avLst/>
              <a:gdLst/>
              <a:ahLst/>
              <a:cxnLst/>
              <a:rect l="l" t="t" r="r" b="b"/>
              <a:pathLst>
                <a:path w="2712720" h="414020">
                  <a:moveTo>
                    <a:pt x="0" y="206883"/>
                  </a:moveTo>
                  <a:lnTo>
                    <a:pt x="39422" y="157153"/>
                  </a:lnTo>
                  <a:lnTo>
                    <a:pt x="106596" y="126337"/>
                  </a:lnTo>
                  <a:lnTo>
                    <a:pt x="151404" y="111789"/>
                  </a:lnTo>
                  <a:lnTo>
                    <a:pt x="203226" y="97887"/>
                  </a:lnTo>
                  <a:lnTo>
                    <a:pt x="261713" y="84682"/>
                  </a:lnTo>
                  <a:lnTo>
                    <a:pt x="326517" y="72228"/>
                  </a:lnTo>
                  <a:lnTo>
                    <a:pt x="397287" y="60578"/>
                  </a:lnTo>
                  <a:lnTo>
                    <a:pt x="473676" y="49786"/>
                  </a:lnTo>
                  <a:lnTo>
                    <a:pt x="555333" y="39904"/>
                  </a:lnTo>
                  <a:lnTo>
                    <a:pt x="641910" y="30985"/>
                  </a:lnTo>
                  <a:lnTo>
                    <a:pt x="733056" y="23084"/>
                  </a:lnTo>
                  <a:lnTo>
                    <a:pt x="828424" y="16252"/>
                  </a:lnTo>
                  <a:lnTo>
                    <a:pt x="927664" y="10543"/>
                  </a:lnTo>
                  <a:lnTo>
                    <a:pt x="1030427" y="6010"/>
                  </a:lnTo>
                  <a:lnTo>
                    <a:pt x="1136363" y="2706"/>
                  </a:lnTo>
                  <a:lnTo>
                    <a:pt x="1245124" y="685"/>
                  </a:lnTo>
                  <a:lnTo>
                    <a:pt x="1356360" y="0"/>
                  </a:lnTo>
                  <a:lnTo>
                    <a:pt x="1467595" y="685"/>
                  </a:lnTo>
                  <a:lnTo>
                    <a:pt x="1576356" y="2706"/>
                  </a:lnTo>
                  <a:lnTo>
                    <a:pt x="1682292" y="6010"/>
                  </a:lnTo>
                  <a:lnTo>
                    <a:pt x="1785055" y="10543"/>
                  </a:lnTo>
                  <a:lnTo>
                    <a:pt x="1884295" y="16252"/>
                  </a:lnTo>
                  <a:lnTo>
                    <a:pt x="1979663" y="23084"/>
                  </a:lnTo>
                  <a:lnTo>
                    <a:pt x="2070809" y="30985"/>
                  </a:lnTo>
                  <a:lnTo>
                    <a:pt x="2157386" y="39904"/>
                  </a:lnTo>
                  <a:lnTo>
                    <a:pt x="2239043" y="49786"/>
                  </a:lnTo>
                  <a:lnTo>
                    <a:pt x="2315432" y="60579"/>
                  </a:lnTo>
                  <a:lnTo>
                    <a:pt x="2386202" y="72228"/>
                  </a:lnTo>
                  <a:lnTo>
                    <a:pt x="2451006" y="84682"/>
                  </a:lnTo>
                  <a:lnTo>
                    <a:pt x="2509493" y="97887"/>
                  </a:lnTo>
                  <a:lnTo>
                    <a:pt x="2561315" y="111789"/>
                  </a:lnTo>
                  <a:lnTo>
                    <a:pt x="2606123" y="126337"/>
                  </a:lnTo>
                  <a:lnTo>
                    <a:pt x="2643566" y="141475"/>
                  </a:lnTo>
                  <a:lnTo>
                    <a:pt x="2694966" y="173315"/>
                  </a:lnTo>
                  <a:lnTo>
                    <a:pt x="2712720" y="206883"/>
                  </a:lnTo>
                  <a:lnTo>
                    <a:pt x="2708223" y="223856"/>
                  </a:lnTo>
                  <a:lnTo>
                    <a:pt x="2673297" y="256612"/>
                  </a:lnTo>
                  <a:lnTo>
                    <a:pt x="2606123" y="287428"/>
                  </a:lnTo>
                  <a:lnTo>
                    <a:pt x="2561315" y="301976"/>
                  </a:lnTo>
                  <a:lnTo>
                    <a:pt x="2509493" y="315878"/>
                  </a:lnTo>
                  <a:lnTo>
                    <a:pt x="2451006" y="329083"/>
                  </a:lnTo>
                  <a:lnTo>
                    <a:pt x="2386202" y="341537"/>
                  </a:lnTo>
                  <a:lnTo>
                    <a:pt x="2315432" y="353187"/>
                  </a:lnTo>
                  <a:lnTo>
                    <a:pt x="2239043" y="363979"/>
                  </a:lnTo>
                  <a:lnTo>
                    <a:pt x="2157386" y="373861"/>
                  </a:lnTo>
                  <a:lnTo>
                    <a:pt x="2070809" y="382780"/>
                  </a:lnTo>
                  <a:lnTo>
                    <a:pt x="1979663" y="390681"/>
                  </a:lnTo>
                  <a:lnTo>
                    <a:pt x="1884295" y="397513"/>
                  </a:lnTo>
                  <a:lnTo>
                    <a:pt x="1785055" y="403222"/>
                  </a:lnTo>
                  <a:lnTo>
                    <a:pt x="1682292" y="407755"/>
                  </a:lnTo>
                  <a:lnTo>
                    <a:pt x="1576356" y="411059"/>
                  </a:lnTo>
                  <a:lnTo>
                    <a:pt x="1467595" y="413080"/>
                  </a:lnTo>
                  <a:lnTo>
                    <a:pt x="1356360" y="413766"/>
                  </a:lnTo>
                  <a:lnTo>
                    <a:pt x="1245124" y="413080"/>
                  </a:lnTo>
                  <a:lnTo>
                    <a:pt x="1136363" y="411059"/>
                  </a:lnTo>
                  <a:lnTo>
                    <a:pt x="1030427" y="407755"/>
                  </a:lnTo>
                  <a:lnTo>
                    <a:pt x="927664" y="403222"/>
                  </a:lnTo>
                  <a:lnTo>
                    <a:pt x="828424" y="397513"/>
                  </a:lnTo>
                  <a:lnTo>
                    <a:pt x="733056" y="390681"/>
                  </a:lnTo>
                  <a:lnTo>
                    <a:pt x="641910" y="382780"/>
                  </a:lnTo>
                  <a:lnTo>
                    <a:pt x="555333" y="373861"/>
                  </a:lnTo>
                  <a:lnTo>
                    <a:pt x="473676" y="363979"/>
                  </a:lnTo>
                  <a:lnTo>
                    <a:pt x="397287" y="353187"/>
                  </a:lnTo>
                  <a:lnTo>
                    <a:pt x="326517" y="341537"/>
                  </a:lnTo>
                  <a:lnTo>
                    <a:pt x="261713" y="329083"/>
                  </a:lnTo>
                  <a:lnTo>
                    <a:pt x="203226" y="315878"/>
                  </a:lnTo>
                  <a:lnTo>
                    <a:pt x="151404" y="301976"/>
                  </a:lnTo>
                  <a:lnTo>
                    <a:pt x="106596" y="287428"/>
                  </a:lnTo>
                  <a:lnTo>
                    <a:pt x="69153" y="272290"/>
                  </a:lnTo>
                  <a:lnTo>
                    <a:pt x="17753" y="240450"/>
                  </a:lnTo>
                  <a:lnTo>
                    <a:pt x="0" y="206883"/>
                  </a:lnTo>
                  <a:close/>
                </a:path>
              </a:pathLst>
            </a:custGeom>
            <a:noFill/>
            <a:ln w="10080">
              <a:solidFill>
                <a:srgbClr val="C00000"/>
              </a:solidFill>
              <a:round/>
            </a:ln>
          </p:spPr>
          <p:style>
            <a:lnRef idx="0">
              <a:scrgbClr r="0" g="0" b="0"/>
            </a:lnRef>
            <a:fillRef idx="0">
              <a:scrgbClr r="0" g="0" b="0"/>
            </a:fillRef>
            <a:effectRef idx="0">
              <a:scrgbClr r="0" g="0" b="0"/>
            </a:effectRef>
            <a:fontRef idx="minor"/>
          </p:style>
          <p:txBody>
            <a:bodyPr/>
            <a:lstStyle/>
            <a:p>
              <a:endParaRPr lang="en-US"/>
            </a:p>
          </p:txBody>
        </p:sp>
        <p:sp>
          <p:nvSpPr>
            <p:cNvPr id="414" name="CustomShape 209">
              <a:extLst>
                <a:ext uri="{FF2B5EF4-FFF2-40B4-BE49-F238E27FC236}">
                  <a16:creationId xmlns:a16="http://schemas.microsoft.com/office/drawing/2014/main" id="{D319C6BD-5EF0-6AB7-16CE-D8F3B75D0600}"/>
                </a:ext>
              </a:extLst>
            </p:cNvPr>
            <p:cNvSpPr/>
            <p:nvPr/>
          </p:nvSpPr>
          <p:spPr>
            <a:xfrm>
              <a:off x="3847680" y="5846400"/>
              <a:ext cx="2181960" cy="196560"/>
            </a:xfrm>
            <a:prstGeom prst="rect">
              <a:avLst/>
            </a:prstGeom>
            <a:blipFill>
              <a:blip r:embed="rId18"/>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415" name="CustomShape 210">
              <a:extLst>
                <a:ext uri="{FF2B5EF4-FFF2-40B4-BE49-F238E27FC236}">
                  <a16:creationId xmlns:a16="http://schemas.microsoft.com/office/drawing/2014/main" id="{A1411211-A1CD-D0AD-3F02-E5A4C3D53B93}"/>
                </a:ext>
              </a:extLst>
            </p:cNvPr>
            <p:cNvSpPr/>
            <p:nvPr/>
          </p:nvSpPr>
          <p:spPr>
            <a:xfrm>
              <a:off x="6545160" y="590508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16" name="CustomShape 211">
              <a:extLst>
                <a:ext uri="{FF2B5EF4-FFF2-40B4-BE49-F238E27FC236}">
                  <a16:creationId xmlns:a16="http://schemas.microsoft.com/office/drawing/2014/main" id="{23B7E754-794F-BA3E-A49A-B2252EF67618}"/>
                </a:ext>
              </a:extLst>
            </p:cNvPr>
            <p:cNvSpPr/>
            <p:nvPr/>
          </p:nvSpPr>
          <p:spPr>
            <a:xfrm>
              <a:off x="6545160" y="590508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17" name="CustomShape 212">
              <a:extLst>
                <a:ext uri="{FF2B5EF4-FFF2-40B4-BE49-F238E27FC236}">
                  <a16:creationId xmlns:a16="http://schemas.microsoft.com/office/drawing/2014/main" id="{A00847A7-D56C-254E-F9EF-4F332086ED32}"/>
                </a:ext>
              </a:extLst>
            </p:cNvPr>
            <p:cNvSpPr/>
            <p:nvPr/>
          </p:nvSpPr>
          <p:spPr>
            <a:xfrm>
              <a:off x="6227640" y="593892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18" name="CustomShape 213">
              <a:extLst>
                <a:ext uri="{FF2B5EF4-FFF2-40B4-BE49-F238E27FC236}">
                  <a16:creationId xmlns:a16="http://schemas.microsoft.com/office/drawing/2014/main" id="{C6D731A5-AF92-4176-6F58-4AA1C2914A99}"/>
                </a:ext>
              </a:extLst>
            </p:cNvPr>
            <p:cNvSpPr/>
            <p:nvPr/>
          </p:nvSpPr>
          <p:spPr>
            <a:xfrm>
              <a:off x="6227640" y="593892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19" name="CustomShape 214">
              <a:extLst>
                <a:ext uri="{FF2B5EF4-FFF2-40B4-BE49-F238E27FC236}">
                  <a16:creationId xmlns:a16="http://schemas.microsoft.com/office/drawing/2014/main" id="{F1A87B81-79A9-DB40-565D-8B3C4781BE99}"/>
                </a:ext>
              </a:extLst>
            </p:cNvPr>
            <p:cNvSpPr/>
            <p:nvPr/>
          </p:nvSpPr>
          <p:spPr>
            <a:xfrm>
              <a:off x="6159960" y="5928480"/>
              <a:ext cx="185400" cy="61920"/>
            </a:xfrm>
            <a:custGeom>
              <a:avLst/>
              <a:gdLst/>
              <a:ahLst/>
              <a:cxnLst/>
              <a:rect l="l" t="t" r="r" b="b"/>
              <a:pathLst>
                <a:path w="270509" h="118110">
                  <a:moveTo>
                    <a:pt x="100710" y="0"/>
                  </a:moveTo>
                  <a:lnTo>
                    <a:pt x="0" y="58800"/>
                  </a:lnTo>
                  <a:lnTo>
                    <a:pt x="100710" y="117601"/>
                  </a:lnTo>
                  <a:lnTo>
                    <a:pt x="108457" y="115569"/>
                  </a:lnTo>
                  <a:lnTo>
                    <a:pt x="112013" y="109600"/>
                  </a:lnTo>
                  <a:lnTo>
                    <a:pt x="115442" y="103631"/>
                  </a:lnTo>
                  <a:lnTo>
                    <a:pt x="113410" y="95884"/>
                  </a:lnTo>
                  <a:lnTo>
                    <a:pt x="107441" y="92328"/>
                  </a:lnTo>
                  <a:lnTo>
                    <a:pt x="71519" y="71374"/>
                  </a:lnTo>
                  <a:lnTo>
                    <a:pt x="24891" y="71374"/>
                  </a:lnTo>
                  <a:lnTo>
                    <a:pt x="24891" y="46227"/>
                  </a:lnTo>
                  <a:lnTo>
                    <a:pt x="71519" y="46227"/>
                  </a:lnTo>
                  <a:lnTo>
                    <a:pt x="107441" y="25272"/>
                  </a:lnTo>
                  <a:lnTo>
                    <a:pt x="113410" y="21716"/>
                  </a:lnTo>
                  <a:lnTo>
                    <a:pt x="115442" y="13969"/>
                  </a:lnTo>
                  <a:lnTo>
                    <a:pt x="112013" y="8000"/>
                  </a:lnTo>
                  <a:lnTo>
                    <a:pt x="108457" y="2031"/>
                  </a:lnTo>
                  <a:lnTo>
                    <a:pt x="100710" y="0"/>
                  </a:lnTo>
                  <a:close/>
                  <a:moveTo>
                    <a:pt x="71519" y="46227"/>
                  </a:moveTo>
                  <a:lnTo>
                    <a:pt x="24891" y="46227"/>
                  </a:lnTo>
                  <a:lnTo>
                    <a:pt x="24891" y="71374"/>
                  </a:lnTo>
                  <a:lnTo>
                    <a:pt x="71519" y="71374"/>
                  </a:lnTo>
                  <a:lnTo>
                    <a:pt x="68688" y="69722"/>
                  </a:lnTo>
                  <a:lnTo>
                    <a:pt x="31241" y="69722"/>
                  </a:lnTo>
                  <a:lnTo>
                    <a:pt x="31241" y="47878"/>
                  </a:lnTo>
                  <a:lnTo>
                    <a:pt x="68688" y="47878"/>
                  </a:lnTo>
                  <a:lnTo>
                    <a:pt x="71519" y="46227"/>
                  </a:lnTo>
                  <a:close/>
                  <a:moveTo>
                    <a:pt x="270001" y="46227"/>
                  </a:moveTo>
                  <a:lnTo>
                    <a:pt x="71519" y="46227"/>
                  </a:lnTo>
                  <a:lnTo>
                    <a:pt x="49965" y="58800"/>
                  </a:lnTo>
                  <a:lnTo>
                    <a:pt x="71519" y="71374"/>
                  </a:lnTo>
                  <a:lnTo>
                    <a:pt x="270001" y="71374"/>
                  </a:lnTo>
                  <a:lnTo>
                    <a:pt x="270001" y="46227"/>
                  </a:lnTo>
                  <a:close/>
                  <a:moveTo>
                    <a:pt x="31241" y="47878"/>
                  </a:moveTo>
                  <a:lnTo>
                    <a:pt x="31241" y="69722"/>
                  </a:lnTo>
                  <a:lnTo>
                    <a:pt x="49965" y="58800"/>
                  </a:lnTo>
                  <a:lnTo>
                    <a:pt x="31241" y="47878"/>
                  </a:lnTo>
                  <a:close/>
                  <a:moveTo>
                    <a:pt x="49965" y="58800"/>
                  </a:moveTo>
                  <a:lnTo>
                    <a:pt x="31241" y="69722"/>
                  </a:lnTo>
                  <a:lnTo>
                    <a:pt x="68688" y="69722"/>
                  </a:lnTo>
                  <a:lnTo>
                    <a:pt x="49965" y="58800"/>
                  </a:lnTo>
                  <a:close/>
                  <a:moveTo>
                    <a:pt x="68688" y="47878"/>
                  </a:moveTo>
                  <a:lnTo>
                    <a:pt x="31241" y="47878"/>
                  </a:lnTo>
                  <a:lnTo>
                    <a:pt x="49965" y="58800"/>
                  </a:lnTo>
                  <a:lnTo>
                    <a:pt x="68688"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20" name="CustomShape 215">
              <a:extLst>
                <a:ext uri="{FF2B5EF4-FFF2-40B4-BE49-F238E27FC236}">
                  <a16:creationId xmlns:a16="http://schemas.microsoft.com/office/drawing/2014/main" id="{CB280D60-1685-2478-3919-284CE5EFBF0A}"/>
                </a:ext>
              </a:extLst>
            </p:cNvPr>
            <p:cNvSpPr/>
            <p:nvPr/>
          </p:nvSpPr>
          <p:spPr>
            <a:xfrm>
              <a:off x="6473520" y="5895720"/>
              <a:ext cx="185400" cy="61920"/>
            </a:xfrm>
            <a:custGeom>
              <a:avLst/>
              <a:gdLst/>
              <a:ahLst/>
              <a:cxnLst/>
              <a:rect l="l" t="t" r="r" b="b"/>
              <a:pathLst>
                <a:path w="270509" h="118110">
                  <a:moveTo>
                    <a:pt x="100710" y="0"/>
                  </a:moveTo>
                  <a:lnTo>
                    <a:pt x="0" y="58800"/>
                  </a:lnTo>
                  <a:lnTo>
                    <a:pt x="100710" y="117602"/>
                  </a:lnTo>
                  <a:lnTo>
                    <a:pt x="108457" y="115569"/>
                  </a:lnTo>
                  <a:lnTo>
                    <a:pt x="112013" y="109600"/>
                  </a:lnTo>
                  <a:lnTo>
                    <a:pt x="115442" y="103631"/>
                  </a:lnTo>
                  <a:lnTo>
                    <a:pt x="113410" y="95885"/>
                  </a:lnTo>
                  <a:lnTo>
                    <a:pt x="107441" y="92329"/>
                  </a:lnTo>
                  <a:lnTo>
                    <a:pt x="71519" y="71374"/>
                  </a:lnTo>
                  <a:lnTo>
                    <a:pt x="24891" y="71374"/>
                  </a:lnTo>
                  <a:lnTo>
                    <a:pt x="24891" y="46227"/>
                  </a:lnTo>
                  <a:lnTo>
                    <a:pt x="71519" y="46227"/>
                  </a:lnTo>
                  <a:lnTo>
                    <a:pt x="107441" y="25273"/>
                  </a:lnTo>
                  <a:lnTo>
                    <a:pt x="113410" y="21716"/>
                  </a:lnTo>
                  <a:lnTo>
                    <a:pt x="115442" y="13970"/>
                  </a:lnTo>
                  <a:lnTo>
                    <a:pt x="112013" y="8000"/>
                  </a:lnTo>
                  <a:lnTo>
                    <a:pt x="108457" y="2032"/>
                  </a:lnTo>
                  <a:lnTo>
                    <a:pt x="100710" y="0"/>
                  </a:lnTo>
                  <a:close/>
                  <a:moveTo>
                    <a:pt x="71519" y="46227"/>
                  </a:moveTo>
                  <a:lnTo>
                    <a:pt x="24891" y="46227"/>
                  </a:lnTo>
                  <a:lnTo>
                    <a:pt x="24891" y="71374"/>
                  </a:lnTo>
                  <a:lnTo>
                    <a:pt x="71519" y="71374"/>
                  </a:lnTo>
                  <a:lnTo>
                    <a:pt x="68688" y="69723"/>
                  </a:lnTo>
                  <a:lnTo>
                    <a:pt x="31241" y="69723"/>
                  </a:lnTo>
                  <a:lnTo>
                    <a:pt x="31241" y="47878"/>
                  </a:lnTo>
                  <a:lnTo>
                    <a:pt x="68688" y="47878"/>
                  </a:lnTo>
                  <a:lnTo>
                    <a:pt x="71519" y="46227"/>
                  </a:lnTo>
                  <a:close/>
                  <a:moveTo>
                    <a:pt x="270001" y="46227"/>
                  </a:moveTo>
                  <a:lnTo>
                    <a:pt x="71519" y="46227"/>
                  </a:lnTo>
                  <a:lnTo>
                    <a:pt x="49965" y="58800"/>
                  </a:lnTo>
                  <a:lnTo>
                    <a:pt x="71519" y="71374"/>
                  </a:lnTo>
                  <a:lnTo>
                    <a:pt x="270001" y="71374"/>
                  </a:lnTo>
                  <a:lnTo>
                    <a:pt x="270001" y="46227"/>
                  </a:lnTo>
                  <a:close/>
                  <a:moveTo>
                    <a:pt x="31241" y="47878"/>
                  </a:moveTo>
                  <a:lnTo>
                    <a:pt x="31241" y="69723"/>
                  </a:lnTo>
                  <a:lnTo>
                    <a:pt x="49965" y="58800"/>
                  </a:lnTo>
                  <a:lnTo>
                    <a:pt x="31241" y="47878"/>
                  </a:lnTo>
                  <a:close/>
                  <a:moveTo>
                    <a:pt x="49965" y="58800"/>
                  </a:moveTo>
                  <a:lnTo>
                    <a:pt x="31241" y="69723"/>
                  </a:lnTo>
                  <a:lnTo>
                    <a:pt x="68688" y="69723"/>
                  </a:lnTo>
                  <a:lnTo>
                    <a:pt x="49965" y="58800"/>
                  </a:lnTo>
                  <a:close/>
                  <a:moveTo>
                    <a:pt x="68688" y="47878"/>
                  </a:moveTo>
                  <a:lnTo>
                    <a:pt x="31241" y="47878"/>
                  </a:lnTo>
                  <a:lnTo>
                    <a:pt x="49965" y="58800"/>
                  </a:lnTo>
                  <a:lnTo>
                    <a:pt x="68688"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21" name="CustomShape 216">
              <a:extLst>
                <a:ext uri="{FF2B5EF4-FFF2-40B4-BE49-F238E27FC236}">
                  <a16:creationId xmlns:a16="http://schemas.microsoft.com/office/drawing/2014/main" id="{73AB0693-DD79-0CDB-58A3-C33A43349C9A}"/>
                </a:ext>
              </a:extLst>
            </p:cNvPr>
            <p:cNvSpPr/>
            <p:nvPr/>
          </p:nvSpPr>
          <p:spPr>
            <a:xfrm>
              <a:off x="901800" y="5483880"/>
              <a:ext cx="54720" cy="41760"/>
            </a:xfrm>
            <a:custGeom>
              <a:avLst/>
              <a:gdLst/>
              <a:ahLst/>
              <a:cxnLst/>
              <a:rect l="l" t="t" r="r" b="b"/>
              <a:pathLst>
                <a:path w="80010" h="80010">
                  <a:moveTo>
                    <a:pt x="33205" y="0"/>
                  </a:moveTo>
                  <a:lnTo>
                    <a:pt x="20042" y="4897"/>
                  </a:lnTo>
                  <a:lnTo>
                    <a:pt x="9513" y="13740"/>
                  </a:lnTo>
                  <a:lnTo>
                    <a:pt x="2530" y="25637"/>
                  </a:lnTo>
                  <a:lnTo>
                    <a:pt x="0" y="39694"/>
                  </a:lnTo>
                  <a:lnTo>
                    <a:pt x="1474" y="50435"/>
                  </a:lnTo>
                  <a:lnTo>
                    <a:pt x="7201" y="62274"/>
                  </a:lnTo>
                  <a:lnTo>
                    <a:pt x="16771" y="71624"/>
                  </a:lnTo>
                  <a:lnTo>
                    <a:pt x="29677" y="77724"/>
                  </a:lnTo>
                  <a:lnTo>
                    <a:pt x="45411" y="79817"/>
                  </a:lnTo>
                  <a:lnTo>
                    <a:pt x="56940" y="76556"/>
                  </a:lnTo>
                  <a:lnTo>
                    <a:pt x="66726" y="69603"/>
                  </a:lnTo>
                  <a:lnTo>
                    <a:pt x="74149" y="58995"/>
                  </a:lnTo>
                  <a:lnTo>
                    <a:pt x="78586" y="44772"/>
                  </a:lnTo>
                  <a:lnTo>
                    <a:pt x="79414" y="26971"/>
                  </a:lnTo>
                  <a:lnTo>
                    <a:pt x="73213" y="15901"/>
                  </a:lnTo>
                  <a:lnTo>
                    <a:pt x="63238" y="7252"/>
                  </a:lnTo>
                  <a:lnTo>
                    <a:pt x="49799" y="1721"/>
                  </a:lnTo>
                  <a:lnTo>
                    <a:pt x="33205"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22" name="CustomShape 217">
              <a:extLst>
                <a:ext uri="{FF2B5EF4-FFF2-40B4-BE49-F238E27FC236}">
                  <a16:creationId xmlns:a16="http://schemas.microsoft.com/office/drawing/2014/main" id="{057E51A5-54B7-6EC4-D890-0736C00F880B}"/>
                </a:ext>
              </a:extLst>
            </p:cNvPr>
            <p:cNvSpPr/>
            <p:nvPr/>
          </p:nvSpPr>
          <p:spPr>
            <a:xfrm>
              <a:off x="901800" y="5483880"/>
              <a:ext cx="54720" cy="41760"/>
            </a:xfrm>
            <a:custGeom>
              <a:avLst/>
              <a:gdLst/>
              <a:ahLst/>
              <a:cxnLst/>
              <a:rect l="l" t="t" r="r" b="b"/>
              <a:pathLst>
                <a:path w="80010" h="80010">
                  <a:moveTo>
                    <a:pt x="0" y="39694"/>
                  </a:moveTo>
                  <a:lnTo>
                    <a:pt x="2530" y="25637"/>
                  </a:lnTo>
                  <a:lnTo>
                    <a:pt x="9513" y="13740"/>
                  </a:lnTo>
                  <a:lnTo>
                    <a:pt x="20042" y="4897"/>
                  </a:lnTo>
                  <a:lnTo>
                    <a:pt x="33205" y="0"/>
                  </a:lnTo>
                  <a:lnTo>
                    <a:pt x="49799" y="1721"/>
                  </a:lnTo>
                  <a:lnTo>
                    <a:pt x="63238" y="7252"/>
                  </a:lnTo>
                  <a:lnTo>
                    <a:pt x="73213" y="15901"/>
                  </a:lnTo>
                  <a:lnTo>
                    <a:pt x="79414" y="26971"/>
                  </a:lnTo>
                  <a:lnTo>
                    <a:pt x="78586" y="44772"/>
                  </a:lnTo>
                  <a:lnTo>
                    <a:pt x="74149" y="58995"/>
                  </a:lnTo>
                  <a:lnTo>
                    <a:pt x="66726" y="69603"/>
                  </a:lnTo>
                  <a:lnTo>
                    <a:pt x="56940" y="76556"/>
                  </a:lnTo>
                  <a:lnTo>
                    <a:pt x="45411" y="79817"/>
                  </a:lnTo>
                  <a:lnTo>
                    <a:pt x="29677" y="77724"/>
                  </a:lnTo>
                  <a:lnTo>
                    <a:pt x="16771" y="71624"/>
                  </a:lnTo>
                  <a:lnTo>
                    <a:pt x="7201" y="62274"/>
                  </a:lnTo>
                  <a:lnTo>
                    <a:pt x="1474" y="50435"/>
                  </a:lnTo>
                  <a:lnTo>
                    <a:pt x="0" y="39694"/>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23" name="CustomShape 218">
              <a:extLst>
                <a:ext uri="{FF2B5EF4-FFF2-40B4-BE49-F238E27FC236}">
                  <a16:creationId xmlns:a16="http://schemas.microsoft.com/office/drawing/2014/main" id="{D2883487-688C-7A9E-7EFB-8F2697467603}"/>
                </a:ext>
              </a:extLst>
            </p:cNvPr>
            <p:cNvSpPr/>
            <p:nvPr/>
          </p:nvSpPr>
          <p:spPr>
            <a:xfrm>
              <a:off x="901800" y="5373360"/>
              <a:ext cx="55800" cy="41760"/>
            </a:xfrm>
            <a:custGeom>
              <a:avLst/>
              <a:gdLst/>
              <a:ahLst/>
              <a:cxnLst/>
              <a:rect l="l" t="t" r="r" b="b"/>
              <a:pathLst>
                <a:path w="81914" h="80010">
                  <a:moveTo>
                    <a:pt x="32935" y="0"/>
                  </a:moveTo>
                  <a:lnTo>
                    <a:pt x="2501" y="25921"/>
                  </a:lnTo>
                  <a:lnTo>
                    <a:pt x="0" y="40731"/>
                  </a:lnTo>
                  <a:lnTo>
                    <a:pt x="2321" y="53395"/>
                  </a:lnTo>
                  <a:lnTo>
                    <a:pt x="8642" y="64343"/>
                  </a:lnTo>
                  <a:lnTo>
                    <a:pt x="18692" y="72884"/>
                  </a:lnTo>
                  <a:lnTo>
                    <a:pt x="32198" y="78324"/>
                  </a:lnTo>
                  <a:lnTo>
                    <a:pt x="48888" y="79970"/>
                  </a:lnTo>
                  <a:lnTo>
                    <a:pt x="61844" y="74888"/>
                  </a:lnTo>
                  <a:lnTo>
                    <a:pt x="72190" y="65888"/>
                  </a:lnTo>
                  <a:lnTo>
                    <a:pt x="79045" y="53831"/>
                  </a:lnTo>
                  <a:lnTo>
                    <a:pt x="81525" y="39579"/>
                  </a:lnTo>
                  <a:lnTo>
                    <a:pt x="79276" y="26836"/>
                  </a:lnTo>
                  <a:lnTo>
                    <a:pt x="73002" y="15807"/>
                  </a:lnTo>
                  <a:lnTo>
                    <a:pt x="62994" y="7192"/>
                  </a:lnTo>
                  <a:lnTo>
                    <a:pt x="49542" y="1690"/>
                  </a:lnTo>
                  <a:lnTo>
                    <a:pt x="32935"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24" name="CustomShape 219">
              <a:extLst>
                <a:ext uri="{FF2B5EF4-FFF2-40B4-BE49-F238E27FC236}">
                  <a16:creationId xmlns:a16="http://schemas.microsoft.com/office/drawing/2014/main" id="{51D51BF2-33C6-5237-4FBB-83D5A323721D}"/>
                </a:ext>
              </a:extLst>
            </p:cNvPr>
            <p:cNvSpPr/>
            <p:nvPr/>
          </p:nvSpPr>
          <p:spPr>
            <a:xfrm>
              <a:off x="901800" y="5373360"/>
              <a:ext cx="55800" cy="41760"/>
            </a:xfrm>
            <a:custGeom>
              <a:avLst/>
              <a:gdLst/>
              <a:ahLst/>
              <a:cxnLst/>
              <a:rect l="l" t="t" r="r" b="b"/>
              <a:pathLst>
                <a:path w="81914" h="80010">
                  <a:moveTo>
                    <a:pt x="0" y="40015"/>
                  </a:moveTo>
                  <a:lnTo>
                    <a:pt x="2507" y="25921"/>
                  </a:lnTo>
                  <a:lnTo>
                    <a:pt x="9431" y="13950"/>
                  </a:lnTo>
                  <a:lnTo>
                    <a:pt x="19874" y="5009"/>
                  </a:lnTo>
                  <a:lnTo>
                    <a:pt x="32941" y="0"/>
                  </a:lnTo>
                  <a:lnTo>
                    <a:pt x="49548" y="1690"/>
                  </a:lnTo>
                  <a:lnTo>
                    <a:pt x="63000" y="7192"/>
                  </a:lnTo>
                  <a:lnTo>
                    <a:pt x="73008" y="15807"/>
                  </a:lnTo>
                  <a:lnTo>
                    <a:pt x="79282" y="26836"/>
                  </a:lnTo>
                  <a:lnTo>
                    <a:pt x="81531" y="39579"/>
                  </a:lnTo>
                  <a:lnTo>
                    <a:pt x="79051" y="53831"/>
                  </a:lnTo>
                  <a:lnTo>
                    <a:pt x="72197" y="65888"/>
                  </a:lnTo>
                  <a:lnTo>
                    <a:pt x="61850" y="74888"/>
                  </a:lnTo>
                  <a:lnTo>
                    <a:pt x="48894" y="79970"/>
                  </a:lnTo>
                  <a:lnTo>
                    <a:pt x="32204" y="78324"/>
                  </a:lnTo>
                  <a:lnTo>
                    <a:pt x="2327" y="53395"/>
                  </a:lnTo>
                  <a:lnTo>
                    <a:pt x="0" y="40015"/>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25" name="CustomShape 220">
              <a:extLst>
                <a:ext uri="{FF2B5EF4-FFF2-40B4-BE49-F238E27FC236}">
                  <a16:creationId xmlns:a16="http://schemas.microsoft.com/office/drawing/2014/main" id="{CD075F73-DBC6-871A-6CDE-FF3FE497863C}"/>
                </a:ext>
              </a:extLst>
            </p:cNvPr>
            <p:cNvSpPr/>
            <p:nvPr/>
          </p:nvSpPr>
          <p:spPr>
            <a:xfrm>
              <a:off x="838440" y="5474160"/>
              <a:ext cx="185400" cy="61920"/>
            </a:xfrm>
            <a:custGeom>
              <a:avLst/>
              <a:gdLst/>
              <a:ahLst/>
              <a:cxnLst/>
              <a:rect l="l" t="t" r="r" b="b"/>
              <a:pathLst>
                <a:path w="270509" h="118110">
                  <a:moveTo>
                    <a:pt x="220074" y="58800"/>
                  </a:moveTo>
                  <a:lnTo>
                    <a:pt x="156603" y="95885"/>
                  </a:lnTo>
                  <a:lnTo>
                    <a:pt x="154571" y="103632"/>
                  </a:lnTo>
                  <a:lnTo>
                    <a:pt x="161569" y="115570"/>
                  </a:lnTo>
                  <a:lnTo>
                    <a:pt x="169278" y="117601"/>
                  </a:lnTo>
                  <a:lnTo>
                    <a:pt x="175272" y="114173"/>
                  </a:lnTo>
                  <a:lnTo>
                    <a:pt x="248561" y="71374"/>
                  </a:lnTo>
                  <a:lnTo>
                    <a:pt x="245135" y="71374"/>
                  </a:lnTo>
                  <a:lnTo>
                    <a:pt x="245135" y="69723"/>
                  </a:lnTo>
                  <a:lnTo>
                    <a:pt x="238798" y="69723"/>
                  </a:lnTo>
                  <a:lnTo>
                    <a:pt x="220074" y="58800"/>
                  </a:lnTo>
                  <a:close/>
                  <a:moveTo>
                    <a:pt x="198520" y="46227"/>
                  </a:moveTo>
                  <a:lnTo>
                    <a:pt x="0" y="46227"/>
                  </a:lnTo>
                  <a:lnTo>
                    <a:pt x="0" y="71374"/>
                  </a:lnTo>
                  <a:lnTo>
                    <a:pt x="198520" y="71374"/>
                  </a:lnTo>
                  <a:lnTo>
                    <a:pt x="220074" y="58800"/>
                  </a:lnTo>
                  <a:lnTo>
                    <a:pt x="198520" y="46227"/>
                  </a:lnTo>
                  <a:close/>
                  <a:moveTo>
                    <a:pt x="248561" y="46227"/>
                  </a:moveTo>
                  <a:lnTo>
                    <a:pt x="245135" y="46227"/>
                  </a:lnTo>
                  <a:lnTo>
                    <a:pt x="245135" y="71374"/>
                  </a:lnTo>
                  <a:lnTo>
                    <a:pt x="248561" y="71374"/>
                  </a:lnTo>
                  <a:lnTo>
                    <a:pt x="270090" y="58800"/>
                  </a:lnTo>
                  <a:lnTo>
                    <a:pt x="248561" y="46227"/>
                  </a:lnTo>
                  <a:close/>
                  <a:moveTo>
                    <a:pt x="238798" y="47878"/>
                  </a:moveTo>
                  <a:lnTo>
                    <a:pt x="220074" y="58800"/>
                  </a:lnTo>
                  <a:lnTo>
                    <a:pt x="238798" y="69723"/>
                  </a:lnTo>
                  <a:lnTo>
                    <a:pt x="238798" y="47878"/>
                  </a:lnTo>
                  <a:close/>
                  <a:moveTo>
                    <a:pt x="245135" y="47878"/>
                  </a:moveTo>
                  <a:lnTo>
                    <a:pt x="238798" y="47878"/>
                  </a:lnTo>
                  <a:lnTo>
                    <a:pt x="238798" y="69723"/>
                  </a:lnTo>
                  <a:lnTo>
                    <a:pt x="245135" y="69723"/>
                  </a:lnTo>
                  <a:lnTo>
                    <a:pt x="245135" y="47878"/>
                  </a:lnTo>
                  <a:close/>
                  <a:moveTo>
                    <a:pt x="169278" y="0"/>
                  </a:moveTo>
                  <a:lnTo>
                    <a:pt x="161569" y="2032"/>
                  </a:lnTo>
                  <a:lnTo>
                    <a:pt x="154571" y="13970"/>
                  </a:lnTo>
                  <a:lnTo>
                    <a:pt x="156603" y="21716"/>
                  </a:lnTo>
                  <a:lnTo>
                    <a:pt x="220074" y="58800"/>
                  </a:lnTo>
                  <a:lnTo>
                    <a:pt x="238798" y="47878"/>
                  </a:lnTo>
                  <a:lnTo>
                    <a:pt x="245135" y="47878"/>
                  </a:lnTo>
                  <a:lnTo>
                    <a:pt x="245135" y="46227"/>
                  </a:lnTo>
                  <a:lnTo>
                    <a:pt x="248561" y="46227"/>
                  </a:lnTo>
                  <a:lnTo>
                    <a:pt x="175272" y="3428"/>
                  </a:lnTo>
                  <a:lnTo>
                    <a:pt x="169278" y="0"/>
                  </a:lnTo>
                  <a:close/>
                </a:path>
              </a:pathLst>
            </a:custGeom>
            <a:solidFill>
              <a:srgbClr val="44536A"/>
            </a:solidFill>
            <a:ln>
              <a:noFill/>
            </a:ln>
          </p:spPr>
          <p:style>
            <a:lnRef idx="0">
              <a:scrgbClr r="0" g="0" b="0"/>
            </a:lnRef>
            <a:fillRef idx="0">
              <a:scrgbClr r="0" g="0" b="0"/>
            </a:fillRef>
            <a:effectRef idx="0">
              <a:scrgbClr r="0" g="0" b="0"/>
            </a:effectRef>
            <a:fontRef idx="minor"/>
          </p:style>
          <p:txBody>
            <a:bodyPr/>
            <a:lstStyle/>
            <a:p>
              <a:endParaRPr lang="en-US"/>
            </a:p>
          </p:txBody>
        </p:sp>
        <p:sp>
          <p:nvSpPr>
            <p:cNvPr id="426" name="CustomShape 221">
              <a:extLst>
                <a:ext uri="{FF2B5EF4-FFF2-40B4-BE49-F238E27FC236}">
                  <a16:creationId xmlns:a16="http://schemas.microsoft.com/office/drawing/2014/main" id="{6AB63887-88E4-F7D7-7199-84E93715B0EB}"/>
                </a:ext>
              </a:extLst>
            </p:cNvPr>
            <p:cNvSpPr/>
            <p:nvPr/>
          </p:nvSpPr>
          <p:spPr>
            <a:xfrm>
              <a:off x="838440" y="5362920"/>
              <a:ext cx="185400" cy="61920"/>
            </a:xfrm>
            <a:custGeom>
              <a:avLst/>
              <a:gdLst/>
              <a:ahLst/>
              <a:cxnLst/>
              <a:rect l="l" t="t" r="r" b="b"/>
              <a:pathLst>
                <a:path w="270509" h="118110">
                  <a:moveTo>
                    <a:pt x="100825" y="0"/>
                  </a:moveTo>
                  <a:lnTo>
                    <a:pt x="94818" y="3428"/>
                  </a:lnTo>
                  <a:lnTo>
                    <a:pt x="0" y="58800"/>
                  </a:lnTo>
                  <a:lnTo>
                    <a:pt x="94818" y="114173"/>
                  </a:lnTo>
                  <a:lnTo>
                    <a:pt x="100825" y="117601"/>
                  </a:lnTo>
                  <a:lnTo>
                    <a:pt x="108521" y="115570"/>
                  </a:lnTo>
                  <a:lnTo>
                    <a:pt x="115519" y="103632"/>
                  </a:lnTo>
                  <a:lnTo>
                    <a:pt x="113487" y="95885"/>
                  </a:lnTo>
                  <a:lnTo>
                    <a:pt x="71569" y="71374"/>
                  </a:lnTo>
                  <a:lnTo>
                    <a:pt x="24955" y="71374"/>
                  </a:lnTo>
                  <a:lnTo>
                    <a:pt x="24955" y="46227"/>
                  </a:lnTo>
                  <a:lnTo>
                    <a:pt x="71569" y="46227"/>
                  </a:lnTo>
                  <a:lnTo>
                    <a:pt x="113487" y="21716"/>
                  </a:lnTo>
                  <a:lnTo>
                    <a:pt x="115519" y="13970"/>
                  </a:lnTo>
                  <a:lnTo>
                    <a:pt x="108521" y="2032"/>
                  </a:lnTo>
                  <a:lnTo>
                    <a:pt x="100825" y="0"/>
                  </a:lnTo>
                  <a:close/>
                  <a:moveTo>
                    <a:pt x="71569" y="46227"/>
                  </a:moveTo>
                  <a:lnTo>
                    <a:pt x="24955" y="46227"/>
                  </a:lnTo>
                  <a:lnTo>
                    <a:pt x="24955" y="71374"/>
                  </a:lnTo>
                  <a:lnTo>
                    <a:pt x="71569" y="71374"/>
                  </a:lnTo>
                  <a:lnTo>
                    <a:pt x="68739" y="69723"/>
                  </a:lnTo>
                  <a:lnTo>
                    <a:pt x="31292" y="69723"/>
                  </a:lnTo>
                  <a:lnTo>
                    <a:pt x="31292" y="47878"/>
                  </a:lnTo>
                  <a:lnTo>
                    <a:pt x="68739" y="47878"/>
                  </a:lnTo>
                  <a:lnTo>
                    <a:pt x="71569" y="46227"/>
                  </a:lnTo>
                  <a:close/>
                  <a:moveTo>
                    <a:pt x="270090" y="46227"/>
                  </a:moveTo>
                  <a:lnTo>
                    <a:pt x="71569" y="46227"/>
                  </a:lnTo>
                  <a:lnTo>
                    <a:pt x="50016" y="58800"/>
                  </a:lnTo>
                  <a:lnTo>
                    <a:pt x="71569" y="71374"/>
                  </a:lnTo>
                  <a:lnTo>
                    <a:pt x="270090" y="71374"/>
                  </a:lnTo>
                  <a:lnTo>
                    <a:pt x="270090" y="46227"/>
                  </a:lnTo>
                  <a:close/>
                  <a:moveTo>
                    <a:pt x="31292" y="47878"/>
                  </a:moveTo>
                  <a:lnTo>
                    <a:pt x="31292" y="69723"/>
                  </a:lnTo>
                  <a:lnTo>
                    <a:pt x="50016" y="58800"/>
                  </a:lnTo>
                  <a:lnTo>
                    <a:pt x="31292" y="47878"/>
                  </a:lnTo>
                  <a:close/>
                  <a:moveTo>
                    <a:pt x="50016" y="58800"/>
                  </a:moveTo>
                  <a:lnTo>
                    <a:pt x="31292" y="69723"/>
                  </a:lnTo>
                  <a:lnTo>
                    <a:pt x="68739" y="69723"/>
                  </a:lnTo>
                  <a:lnTo>
                    <a:pt x="50016" y="58800"/>
                  </a:lnTo>
                  <a:close/>
                  <a:moveTo>
                    <a:pt x="68739" y="47878"/>
                  </a:moveTo>
                  <a:lnTo>
                    <a:pt x="31292" y="47878"/>
                  </a:lnTo>
                  <a:lnTo>
                    <a:pt x="50016" y="58800"/>
                  </a:lnTo>
                  <a:lnTo>
                    <a:pt x="68739"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27" name="CustomShape 222">
              <a:extLst>
                <a:ext uri="{FF2B5EF4-FFF2-40B4-BE49-F238E27FC236}">
                  <a16:creationId xmlns:a16="http://schemas.microsoft.com/office/drawing/2014/main" id="{A4270698-F65E-30C5-A123-9C0694DDB483}"/>
                </a:ext>
              </a:extLst>
            </p:cNvPr>
            <p:cNvSpPr/>
            <p:nvPr/>
          </p:nvSpPr>
          <p:spPr>
            <a:xfrm>
              <a:off x="1363320" y="5605560"/>
              <a:ext cx="360" cy="63720"/>
            </a:xfrm>
            <a:custGeom>
              <a:avLst/>
              <a:gdLst/>
              <a:ahLst/>
              <a:cxnLst/>
              <a:rect l="l" t="t" r="r" b="b"/>
              <a:pathLst>
                <a:path h="121285">
                  <a:moveTo>
                    <a:pt x="0" y="0"/>
                  </a:moveTo>
                  <a:lnTo>
                    <a:pt x="0" y="121285"/>
                  </a:lnTo>
                </a:path>
              </a:pathLst>
            </a:custGeom>
            <a:noFill/>
            <a:ln w="111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28" name="CustomShape 223">
              <a:extLst>
                <a:ext uri="{FF2B5EF4-FFF2-40B4-BE49-F238E27FC236}">
                  <a16:creationId xmlns:a16="http://schemas.microsoft.com/office/drawing/2014/main" id="{79576119-D77A-798C-D702-C834501446DA}"/>
                </a:ext>
              </a:extLst>
            </p:cNvPr>
            <p:cNvSpPr/>
            <p:nvPr/>
          </p:nvSpPr>
          <p:spPr>
            <a:xfrm>
              <a:off x="1059480" y="5605560"/>
              <a:ext cx="360" cy="63720"/>
            </a:xfrm>
            <a:custGeom>
              <a:avLst/>
              <a:gdLst/>
              <a:ahLst/>
              <a:cxnLst/>
              <a:rect l="l" t="t" r="r" b="b"/>
              <a:pathLst>
                <a:path h="121285">
                  <a:moveTo>
                    <a:pt x="0" y="0"/>
                  </a:moveTo>
                  <a:lnTo>
                    <a:pt x="0" y="121285"/>
                  </a:lnTo>
                </a:path>
              </a:pathLst>
            </a:custGeom>
            <a:noFill/>
            <a:ln w="111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29" name="CustomShape 224">
              <a:extLst>
                <a:ext uri="{FF2B5EF4-FFF2-40B4-BE49-F238E27FC236}">
                  <a16:creationId xmlns:a16="http://schemas.microsoft.com/office/drawing/2014/main" id="{208A3090-6BC1-57DD-2D20-B9B7B542A26C}"/>
                </a:ext>
              </a:extLst>
            </p:cNvPr>
            <p:cNvSpPr/>
            <p:nvPr/>
          </p:nvSpPr>
          <p:spPr>
            <a:xfrm>
              <a:off x="671040" y="5247720"/>
              <a:ext cx="905040" cy="372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398880" indent="6480">
                <a:lnSpc>
                  <a:spcPct val="133000"/>
                </a:lnSpc>
              </a:pPr>
              <a:r>
                <a:rPr lang="en-US" sz="1050" b="1" strike="noStrike" spc="-9">
                  <a:solidFill>
                    <a:srgbClr val="000000"/>
                  </a:solidFill>
                  <a:uFill>
                    <a:solidFill>
                      <a:srgbClr val="FFFFFF"/>
                    </a:solidFill>
                  </a:uFill>
                  <a:latin typeface="Calibri"/>
                </a:rPr>
                <a:t>HFS </a:t>
              </a:r>
              <a:r>
                <a:rPr lang="en-US" sz="1050" b="1" strike="noStrike" spc="-4">
                  <a:solidFill>
                    <a:srgbClr val="000000"/>
                  </a:solidFill>
                  <a:uFill>
                    <a:solidFill>
                      <a:srgbClr val="FFFFFF"/>
                    </a:solidFill>
                  </a:uFill>
                  <a:latin typeface="Calibri"/>
                </a:rPr>
                <a:t>LFS</a:t>
              </a:r>
              <a:endParaRPr lang="en-US" sz="1800" b="0" strike="noStrike" spc="-1">
                <a:solidFill>
                  <a:srgbClr val="000000"/>
                </a:solidFill>
                <a:uFill>
                  <a:solidFill>
                    <a:srgbClr val="FFFFFF"/>
                  </a:solidFill>
                </a:uFill>
                <a:latin typeface="Arial"/>
              </a:endParaRPr>
            </a:p>
          </p:txBody>
        </p:sp>
        <p:sp>
          <p:nvSpPr>
            <p:cNvPr id="430" name="CustomShape 225">
              <a:extLst>
                <a:ext uri="{FF2B5EF4-FFF2-40B4-BE49-F238E27FC236}">
                  <a16:creationId xmlns:a16="http://schemas.microsoft.com/office/drawing/2014/main" id="{56734682-2937-88C0-502D-1D70163BC484}"/>
                </a:ext>
              </a:extLst>
            </p:cNvPr>
            <p:cNvSpPr/>
            <p:nvPr/>
          </p:nvSpPr>
          <p:spPr>
            <a:xfrm>
              <a:off x="2560320" y="5670000"/>
              <a:ext cx="107640" cy="641880"/>
            </a:xfrm>
            <a:custGeom>
              <a:avLst/>
              <a:gdLst/>
              <a:ahLst/>
              <a:cxnLst/>
              <a:rect l="l" t="t" r="r" b="b"/>
              <a:pathLst>
                <a:path w="157480" h="1215389">
                  <a:moveTo>
                    <a:pt x="11495" y="1058661"/>
                  </a:moveTo>
                  <a:lnTo>
                    <a:pt x="1905" y="1067902"/>
                  </a:lnTo>
                  <a:lnTo>
                    <a:pt x="140" y="1078744"/>
                  </a:lnTo>
                  <a:lnTo>
                    <a:pt x="2177" y="1084072"/>
                  </a:lnTo>
                  <a:lnTo>
                    <a:pt x="78631" y="1215263"/>
                  </a:lnTo>
                  <a:lnTo>
                    <a:pt x="98910" y="1180464"/>
                  </a:lnTo>
                  <a:lnTo>
                    <a:pt x="61105" y="1180464"/>
                  </a:lnTo>
                  <a:lnTo>
                    <a:pt x="61105" y="1115622"/>
                  </a:lnTo>
                  <a:lnTo>
                    <a:pt x="32403" y="1066419"/>
                  </a:lnTo>
                  <a:lnTo>
                    <a:pt x="23274" y="1058771"/>
                  </a:lnTo>
                  <a:lnTo>
                    <a:pt x="11495" y="1058661"/>
                  </a:lnTo>
                  <a:close/>
                  <a:moveTo>
                    <a:pt x="61105" y="1115622"/>
                  </a:moveTo>
                  <a:lnTo>
                    <a:pt x="61105" y="1180464"/>
                  </a:lnTo>
                  <a:lnTo>
                    <a:pt x="96157" y="1180464"/>
                  </a:lnTo>
                  <a:lnTo>
                    <a:pt x="96157" y="1171575"/>
                  </a:lnTo>
                  <a:lnTo>
                    <a:pt x="63518" y="1171575"/>
                  </a:lnTo>
                  <a:lnTo>
                    <a:pt x="78770" y="1145905"/>
                  </a:lnTo>
                  <a:lnTo>
                    <a:pt x="61105" y="1115622"/>
                  </a:lnTo>
                  <a:close/>
                  <a:moveTo>
                    <a:pt x="138981" y="1058244"/>
                  </a:moveTo>
                  <a:lnTo>
                    <a:pt x="128709" y="1061856"/>
                  </a:lnTo>
                  <a:lnTo>
                    <a:pt x="96157" y="1116642"/>
                  </a:lnTo>
                  <a:lnTo>
                    <a:pt x="96157" y="1180464"/>
                  </a:lnTo>
                  <a:lnTo>
                    <a:pt x="98910" y="1180464"/>
                  </a:lnTo>
                  <a:lnTo>
                    <a:pt x="155085" y="1084072"/>
                  </a:lnTo>
                  <a:lnTo>
                    <a:pt x="157270" y="1072383"/>
                  </a:lnTo>
                  <a:lnTo>
                    <a:pt x="151634" y="1062116"/>
                  </a:lnTo>
                  <a:lnTo>
                    <a:pt x="138981" y="1058244"/>
                  </a:lnTo>
                  <a:close/>
                  <a:moveTo>
                    <a:pt x="78770" y="1145905"/>
                  </a:moveTo>
                  <a:lnTo>
                    <a:pt x="63518" y="1171575"/>
                  </a:lnTo>
                  <a:lnTo>
                    <a:pt x="93744" y="1171575"/>
                  </a:lnTo>
                  <a:lnTo>
                    <a:pt x="78770" y="1145905"/>
                  </a:lnTo>
                  <a:close/>
                  <a:moveTo>
                    <a:pt x="96157" y="1116642"/>
                  </a:moveTo>
                  <a:lnTo>
                    <a:pt x="78770" y="1145905"/>
                  </a:lnTo>
                  <a:lnTo>
                    <a:pt x="93744" y="1171575"/>
                  </a:lnTo>
                  <a:lnTo>
                    <a:pt x="96157" y="1171575"/>
                  </a:lnTo>
                  <a:lnTo>
                    <a:pt x="96157" y="1116642"/>
                  </a:lnTo>
                  <a:close/>
                  <a:moveTo>
                    <a:pt x="78493" y="69359"/>
                  </a:moveTo>
                  <a:lnTo>
                    <a:pt x="61105" y="98629"/>
                  </a:lnTo>
                  <a:lnTo>
                    <a:pt x="61105" y="1115622"/>
                  </a:lnTo>
                  <a:lnTo>
                    <a:pt x="78770" y="1145905"/>
                  </a:lnTo>
                  <a:lnTo>
                    <a:pt x="96157" y="1116642"/>
                  </a:lnTo>
                  <a:lnTo>
                    <a:pt x="96157" y="99640"/>
                  </a:lnTo>
                  <a:lnTo>
                    <a:pt x="78493" y="69359"/>
                  </a:lnTo>
                  <a:close/>
                  <a:moveTo>
                    <a:pt x="78631" y="0"/>
                  </a:moveTo>
                  <a:lnTo>
                    <a:pt x="2177" y="131190"/>
                  </a:lnTo>
                  <a:lnTo>
                    <a:pt x="0" y="142910"/>
                  </a:lnTo>
                  <a:lnTo>
                    <a:pt x="5695" y="153119"/>
                  </a:lnTo>
                  <a:lnTo>
                    <a:pt x="18311" y="157012"/>
                  </a:lnTo>
                  <a:lnTo>
                    <a:pt x="28574" y="153389"/>
                  </a:lnTo>
                  <a:lnTo>
                    <a:pt x="61105" y="98629"/>
                  </a:lnTo>
                  <a:lnTo>
                    <a:pt x="61105" y="34798"/>
                  </a:lnTo>
                  <a:lnTo>
                    <a:pt x="98910" y="34798"/>
                  </a:lnTo>
                  <a:lnTo>
                    <a:pt x="78631" y="0"/>
                  </a:lnTo>
                  <a:close/>
                  <a:moveTo>
                    <a:pt x="98910" y="34798"/>
                  </a:moveTo>
                  <a:lnTo>
                    <a:pt x="96157" y="34798"/>
                  </a:lnTo>
                  <a:lnTo>
                    <a:pt x="96157" y="99640"/>
                  </a:lnTo>
                  <a:lnTo>
                    <a:pt x="124859" y="148844"/>
                  </a:lnTo>
                  <a:lnTo>
                    <a:pt x="133961" y="156471"/>
                  </a:lnTo>
                  <a:lnTo>
                    <a:pt x="145710" y="156534"/>
                  </a:lnTo>
                  <a:lnTo>
                    <a:pt x="155348" y="147339"/>
                  </a:lnTo>
                  <a:lnTo>
                    <a:pt x="157120" y="136505"/>
                  </a:lnTo>
                  <a:lnTo>
                    <a:pt x="155085" y="131190"/>
                  </a:lnTo>
                  <a:lnTo>
                    <a:pt x="98910" y="34798"/>
                  </a:lnTo>
                  <a:close/>
                  <a:moveTo>
                    <a:pt x="96157" y="43687"/>
                  </a:moveTo>
                  <a:lnTo>
                    <a:pt x="93744" y="43687"/>
                  </a:lnTo>
                  <a:lnTo>
                    <a:pt x="78493" y="69359"/>
                  </a:lnTo>
                  <a:lnTo>
                    <a:pt x="96157" y="99640"/>
                  </a:lnTo>
                  <a:lnTo>
                    <a:pt x="96157" y="43687"/>
                  </a:lnTo>
                  <a:close/>
                  <a:moveTo>
                    <a:pt x="96157" y="34798"/>
                  </a:moveTo>
                  <a:lnTo>
                    <a:pt x="61105" y="34798"/>
                  </a:lnTo>
                  <a:lnTo>
                    <a:pt x="61105" y="98629"/>
                  </a:lnTo>
                  <a:lnTo>
                    <a:pt x="78493" y="69359"/>
                  </a:lnTo>
                  <a:lnTo>
                    <a:pt x="63518" y="43687"/>
                  </a:lnTo>
                  <a:lnTo>
                    <a:pt x="96157" y="43687"/>
                  </a:lnTo>
                  <a:lnTo>
                    <a:pt x="96157" y="34798"/>
                  </a:lnTo>
                  <a:close/>
                  <a:moveTo>
                    <a:pt x="93744" y="43687"/>
                  </a:moveTo>
                  <a:lnTo>
                    <a:pt x="63518" y="43687"/>
                  </a:lnTo>
                  <a:lnTo>
                    <a:pt x="78493" y="69359"/>
                  </a:lnTo>
                  <a:lnTo>
                    <a:pt x="93744" y="43687"/>
                  </a:lnTo>
                  <a:close/>
                </a:path>
              </a:pathLst>
            </a:custGeom>
            <a:solidFill>
              <a:srgbClr val="F6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31" name="CustomShape 226">
              <a:extLst>
                <a:ext uri="{FF2B5EF4-FFF2-40B4-BE49-F238E27FC236}">
                  <a16:creationId xmlns:a16="http://schemas.microsoft.com/office/drawing/2014/main" id="{7B25CF85-B4BB-D394-AC05-B9ADDD3B88D7}"/>
                </a:ext>
              </a:extLst>
            </p:cNvPr>
            <p:cNvSpPr/>
            <p:nvPr/>
          </p:nvSpPr>
          <p:spPr>
            <a:xfrm>
              <a:off x="1650960" y="6312600"/>
              <a:ext cx="1139760" cy="360"/>
            </a:xfrm>
            <a:custGeom>
              <a:avLst/>
              <a:gdLst/>
              <a:ahLst/>
              <a:cxnLst/>
              <a:rect l="l" t="t" r="r" b="b"/>
              <a:pathLst>
                <a:path w="1661160">
                  <a:moveTo>
                    <a:pt x="0" y="0"/>
                  </a:moveTo>
                  <a:lnTo>
                    <a:pt x="1660652" y="0"/>
                  </a:lnTo>
                </a:path>
              </a:pathLst>
            </a:custGeom>
            <a:noFill/>
            <a:ln w="12960">
              <a:solidFill>
                <a:srgbClr val="C00000"/>
              </a:solidFill>
              <a:round/>
            </a:ln>
          </p:spPr>
          <p:style>
            <a:lnRef idx="0">
              <a:scrgbClr r="0" g="0" b="0"/>
            </a:lnRef>
            <a:fillRef idx="0">
              <a:scrgbClr r="0" g="0" b="0"/>
            </a:fillRef>
            <a:effectRef idx="0">
              <a:scrgbClr r="0" g="0" b="0"/>
            </a:effectRef>
            <a:fontRef idx="minor"/>
          </p:style>
          <p:txBody>
            <a:bodyPr/>
            <a:lstStyle/>
            <a:p>
              <a:endParaRPr lang="en-US"/>
            </a:p>
          </p:txBody>
        </p:sp>
        <p:sp>
          <p:nvSpPr>
            <p:cNvPr id="432" name="CustomShape 227">
              <a:extLst>
                <a:ext uri="{FF2B5EF4-FFF2-40B4-BE49-F238E27FC236}">
                  <a16:creationId xmlns:a16="http://schemas.microsoft.com/office/drawing/2014/main" id="{31A29516-ADC3-A787-2978-BFF33CE490A7}"/>
                </a:ext>
              </a:extLst>
            </p:cNvPr>
            <p:cNvSpPr/>
            <p:nvPr/>
          </p:nvSpPr>
          <p:spPr>
            <a:xfrm>
              <a:off x="2338560" y="6068520"/>
              <a:ext cx="869400" cy="214920"/>
            </a:xfrm>
            <a:prstGeom prst="rect">
              <a:avLst/>
            </a:prstGeom>
            <a:noFill/>
            <a:ln>
              <a:noFill/>
            </a:ln>
          </p:spPr>
          <p:style>
            <a:lnRef idx="0">
              <a:scrgbClr r="0" g="0" b="0"/>
            </a:lnRef>
            <a:fillRef idx="0">
              <a:scrgbClr r="0" g="0" b="0"/>
            </a:fillRef>
            <a:effectRef idx="0">
              <a:scrgbClr r="0" g="0" b="0"/>
            </a:effectRef>
            <a:fontRef idx="minor"/>
          </p:style>
          <p:txBody>
            <a:bodyPr/>
            <a:lstStyle/>
            <a:p>
              <a:endParaRPr lang="en-US"/>
            </a:p>
          </p:txBody>
        </p:sp>
        <p:sp>
          <p:nvSpPr>
            <p:cNvPr id="433" name="CustomShape 228">
              <a:extLst>
                <a:ext uri="{FF2B5EF4-FFF2-40B4-BE49-F238E27FC236}">
                  <a16:creationId xmlns:a16="http://schemas.microsoft.com/office/drawing/2014/main" id="{38BE6914-F211-42FC-27FA-260DC3E6EA01}"/>
                </a:ext>
              </a:extLst>
            </p:cNvPr>
            <p:cNvSpPr/>
            <p:nvPr/>
          </p:nvSpPr>
          <p:spPr>
            <a:xfrm>
              <a:off x="2338560" y="6068520"/>
              <a:ext cx="869400" cy="214920"/>
            </a:xfrm>
            <a:prstGeom prst="rect">
              <a:avLst/>
            </a:prstGeom>
            <a:blipFill>
              <a:blip r:embed="rId19"/>
              <a:stretch>
                <a:fillRect t="-24976" b="-47187"/>
              </a:stretch>
            </a:blip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Calibri"/>
                </a:rPr>
                <a:t> </a:t>
              </a:r>
              <a:endParaRPr lang="en-US" sz="1800" b="0" strike="noStrike" spc="-1">
                <a:solidFill>
                  <a:srgbClr val="000000"/>
                </a:solidFill>
                <a:uFill>
                  <a:solidFill>
                    <a:srgbClr val="FFFFFF"/>
                  </a:solidFill>
                </a:uFill>
                <a:latin typeface="Arial"/>
              </a:endParaRPr>
            </a:p>
          </p:txBody>
        </p:sp>
      </p:grpSp>
      <mc:AlternateContent xmlns:mc="http://schemas.openxmlformats.org/markup-compatibility/2006" xmlns:a14="http://schemas.microsoft.com/office/drawing/2010/main">
        <mc:Choice Requires="a14">
          <p:sp>
            <p:nvSpPr>
              <p:cNvPr id="435" name="CustomShape 6">
                <a:extLst>
                  <a:ext uri="{FF2B5EF4-FFF2-40B4-BE49-F238E27FC236}">
                    <a16:creationId xmlns:a16="http://schemas.microsoft.com/office/drawing/2014/main" id="{F5233D2E-55DE-C595-324F-23EB10D8B52B}"/>
                  </a:ext>
                </a:extLst>
              </p:cNvPr>
              <p:cNvSpPr/>
              <p:nvPr/>
            </p:nvSpPr>
            <p:spPr>
              <a:xfrm>
                <a:off x="10998960" y="4938200"/>
                <a:ext cx="11930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14:m>
                  <m:oMath xmlns:m="http://schemas.openxmlformats.org/officeDocument/2006/math">
                    <m:r>
                      <a:rPr lang="en-US" i="1" spc="-1" smtClean="0">
                        <a:solidFill>
                          <a:srgbClr val="0000FF"/>
                        </a:solidFill>
                        <a:uFill>
                          <a:solidFill>
                            <a:srgbClr val="FFFFFF"/>
                          </a:solidFill>
                        </a:uFill>
                        <a:latin typeface="Cambria Math" panose="02040503050406030204" pitchFamily="18" charset="0"/>
                        <a:ea typeface="Cambria Math" panose="02040503050406030204" pitchFamily="18" charset="0"/>
                      </a:rPr>
                      <m:t>𝜏</m:t>
                    </m:r>
                  </m:oMath>
                </a14:m>
                <a:r>
                  <a:rPr lang="en-US" spc="-1" dirty="0">
                    <a:solidFill>
                      <a:srgbClr val="0000FF"/>
                    </a:solidFill>
                    <a:uFill>
                      <a:solidFill>
                        <a:srgbClr val="FFFFFF"/>
                      </a:solidFill>
                    </a:uFill>
                    <a:latin typeface="Calibri"/>
                  </a:rPr>
                  <a:t>Spect </a:t>
                </a:r>
                <a:endParaRPr lang="en-US" spc="-1" dirty="0">
                  <a:solidFill>
                    <a:srgbClr val="000000"/>
                  </a:solidFill>
                  <a:uFill>
                    <a:solidFill>
                      <a:srgbClr val="FFFFFF"/>
                    </a:solidFill>
                  </a:uFill>
                  <a:latin typeface="Arial"/>
                </a:endParaRPr>
              </a:p>
            </p:txBody>
          </p:sp>
        </mc:Choice>
        <mc:Fallback xmlns="">
          <p:sp>
            <p:nvSpPr>
              <p:cNvPr id="435" name="CustomShape 6">
                <a:extLst>
                  <a:ext uri="{FF2B5EF4-FFF2-40B4-BE49-F238E27FC236}">
                    <a16:creationId xmlns:a16="http://schemas.microsoft.com/office/drawing/2014/main" id="{383A017B-717F-4B4E-AE49-FE52C6BFF68A}"/>
                  </a:ext>
                </a:extLst>
              </p:cNvPr>
              <p:cNvSpPr>
                <a:spLocks noRot="1" noChangeAspect="1" noMove="1" noResize="1" noEditPoints="1" noAdjustHandles="1" noChangeArrowheads="1" noChangeShapeType="1" noTextEdit="1"/>
              </p:cNvSpPr>
              <p:nvPr/>
            </p:nvSpPr>
            <p:spPr>
              <a:xfrm>
                <a:off x="10998960" y="4938200"/>
                <a:ext cx="1193040" cy="364680"/>
              </a:xfrm>
              <a:prstGeom prst="rect">
                <a:avLst/>
              </a:prstGeom>
              <a:blipFill>
                <a:blip r:embed="rId20"/>
                <a:stretch>
                  <a:fillRect t="-10000" b="-26667"/>
                </a:stretch>
              </a:blipFill>
              <a:ln>
                <a:noFill/>
              </a:ln>
            </p:spPr>
            <p:txBody>
              <a:bodyPr/>
              <a:lstStyle/>
              <a:p>
                <a:r>
                  <a:rPr lang="en-US">
                    <a:noFill/>
                  </a:rPr>
                  <a:t> </a:t>
                </a:r>
              </a:p>
            </p:txBody>
          </p:sp>
        </mc:Fallback>
      </mc:AlternateContent>
      <p:sp>
        <p:nvSpPr>
          <p:cNvPr id="2" name="Rectangle: Rounded Corners 1">
            <a:extLst>
              <a:ext uri="{FF2B5EF4-FFF2-40B4-BE49-F238E27FC236}">
                <a16:creationId xmlns:a16="http://schemas.microsoft.com/office/drawing/2014/main" id="{8E24CD71-7574-C0C8-037C-48AD8D494BAF}"/>
              </a:ext>
            </a:extLst>
          </p:cNvPr>
          <p:cNvSpPr/>
          <p:nvPr/>
        </p:nvSpPr>
        <p:spPr>
          <a:xfrm>
            <a:off x="101600" y="1054100"/>
            <a:ext cx="3289300" cy="5118100"/>
          </a:xfrm>
          <a:prstGeom prst="roundRect">
            <a:avLst/>
          </a:prstGeom>
          <a:noFill/>
          <a:ln w="476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1A69D5A-D9AC-8D18-384E-AE1022AB69D8}"/>
              </a:ext>
            </a:extLst>
          </p:cNvPr>
          <p:cNvSpPr/>
          <p:nvPr/>
        </p:nvSpPr>
        <p:spPr>
          <a:xfrm>
            <a:off x="3453063" y="697832"/>
            <a:ext cx="8738937" cy="60639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25B10DBE-36B9-CFE9-15DD-0E19C9E7AE50}"/>
              </a:ext>
            </a:extLst>
          </p:cNvPr>
          <p:cNvSpPr/>
          <p:nvPr/>
        </p:nvSpPr>
        <p:spPr>
          <a:xfrm>
            <a:off x="7688179" y="0"/>
            <a:ext cx="3007895" cy="8542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9C5A1E-98DD-2575-9C0D-D9AB1BDD4BE3}"/>
              </a:ext>
            </a:extLst>
          </p:cNvPr>
          <p:cNvSpPr txBox="1"/>
          <p:nvPr/>
        </p:nvSpPr>
        <p:spPr>
          <a:xfrm>
            <a:off x="3982452" y="2129589"/>
            <a:ext cx="7401065" cy="523220"/>
          </a:xfrm>
          <a:prstGeom prst="rect">
            <a:avLst/>
          </a:prstGeom>
          <a:noFill/>
        </p:spPr>
        <p:txBody>
          <a:bodyPr wrap="none" rtlCol="0">
            <a:spAutoFit/>
          </a:bodyPr>
          <a:lstStyle/>
          <a:p>
            <a:r>
              <a:rPr lang="en-US" sz="2800" dirty="0"/>
              <a:t>First demonstration of magnetically trapped UCN</a:t>
            </a:r>
          </a:p>
        </p:txBody>
      </p:sp>
      <p:sp>
        <p:nvSpPr>
          <p:cNvPr id="6" name="CustomShape 4">
            <a:extLst>
              <a:ext uri="{FF2B5EF4-FFF2-40B4-BE49-F238E27FC236}">
                <a16:creationId xmlns:a16="http://schemas.microsoft.com/office/drawing/2014/main" id="{D9AA8127-A51D-55F4-C02A-4256D00A4FFB}"/>
              </a:ext>
            </a:extLst>
          </p:cNvPr>
          <p:cNvSpPr/>
          <p:nvPr/>
        </p:nvSpPr>
        <p:spPr>
          <a:xfrm>
            <a:off x="4880943" y="2695738"/>
            <a:ext cx="5526372" cy="288094"/>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b="1" spc="-1" dirty="0">
                <a:solidFill>
                  <a:srgbClr val="000000"/>
                </a:solidFill>
                <a:uFill>
                  <a:solidFill>
                    <a:srgbClr val="FFFFFF"/>
                  </a:solidFill>
                </a:uFill>
                <a:latin typeface="Calibri"/>
              </a:rPr>
              <a:t>V. </a:t>
            </a:r>
            <a:r>
              <a:rPr lang="en-US" sz="2400" b="1" spc="-1" dirty="0" err="1">
                <a:solidFill>
                  <a:srgbClr val="000000"/>
                </a:solidFill>
                <a:uFill>
                  <a:solidFill>
                    <a:srgbClr val="FFFFFF"/>
                  </a:solidFill>
                </a:uFill>
                <a:latin typeface="Calibri"/>
              </a:rPr>
              <a:t>Ezhov</a:t>
            </a:r>
            <a:r>
              <a:rPr lang="en-US" sz="2400" b="1" spc="-1" dirty="0">
                <a:solidFill>
                  <a:srgbClr val="000000"/>
                </a:solidFill>
                <a:uFill>
                  <a:solidFill>
                    <a:srgbClr val="FFFFFF"/>
                  </a:solidFill>
                </a:uFill>
                <a:latin typeface="Calibri"/>
              </a:rPr>
              <a:t> </a:t>
            </a:r>
            <a:r>
              <a:rPr lang="en-US" sz="2400" b="1" i="1" spc="-1" dirty="0">
                <a:solidFill>
                  <a:srgbClr val="000000"/>
                </a:solidFill>
                <a:uFill>
                  <a:solidFill>
                    <a:srgbClr val="FFFFFF"/>
                  </a:solidFill>
                </a:uFill>
                <a:latin typeface="Calibri"/>
              </a:rPr>
              <a:t>et al.</a:t>
            </a:r>
            <a:r>
              <a:rPr lang="en-US" sz="2400" b="1" spc="-1" dirty="0">
                <a:solidFill>
                  <a:srgbClr val="000000"/>
                </a:solidFill>
                <a:uFill>
                  <a:solidFill>
                    <a:srgbClr val="FFFFFF"/>
                  </a:solidFill>
                </a:uFill>
                <a:latin typeface="Calibri"/>
              </a:rPr>
              <a:t>, </a:t>
            </a:r>
            <a:r>
              <a:rPr lang="en-US" sz="2400" b="1" spc="-1" dirty="0">
                <a:solidFill>
                  <a:srgbClr val="C0504D"/>
                </a:solidFill>
                <a:uFill>
                  <a:solidFill>
                    <a:srgbClr val="FFFFFF"/>
                  </a:solidFill>
                </a:uFill>
                <a:latin typeface="Calibri"/>
                <a:ea typeface="MS Mincho"/>
              </a:rPr>
              <a:t>J. Res. NIST 110 (2005) 345 </a:t>
            </a:r>
            <a:endParaRPr lang="en-US" sz="2400" spc="-1" dirty="0">
              <a:solidFill>
                <a:srgbClr val="000000"/>
              </a:solidFill>
              <a:uFill>
                <a:solidFill>
                  <a:srgbClr val="FFFFFF"/>
                </a:solidFill>
              </a:uFill>
              <a:latin typeface="Arial"/>
            </a:endParaRPr>
          </a:p>
        </p:txBody>
      </p:sp>
      <p:sp>
        <p:nvSpPr>
          <p:cNvPr id="8" name="TextBox 7">
            <a:extLst>
              <a:ext uri="{FF2B5EF4-FFF2-40B4-BE49-F238E27FC236}">
                <a16:creationId xmlns:a16="http://schemas.microsoft.com/office/drawing/2014/main" id="{16FD4DF9-F69B-FD19-D593-DCD9FCF7DAF3}"/>
              </a:ext>
            </a:extLst>
          </p:cNvPr>
          <p:cNvSpPr txBox="1"/>
          <p:nvPr/>
        </p:nvSpPr>
        <p:spPr>
          <a:xfrm>
            <a:off x="3874169" y="3850106"/>
            <a:ext cx="7761677" cy="646331"/>
          </a:xfrm>
          <a:prstGeom prst="rect">
            <a:avLst/>
          </a:prstGeom>
          <a:noFill/>
        </p:spPr>
        <p:txBody>
          <a:bodyPr wrap="none" rtlCol="0">
            <a:spAutoFit/>
          </a:bodyPr>
          <a:lstStyle/>
          <a:p>
            <a:r>
              <a:rPr lang="en-US" dirty="0"/>
              <a:t>Earlier measurement with trapped Very Cold Neutrons in a magnetic storage ring</a:t>
            </a:r>
          </a:p>
          <a:p>
            <a:endParaRPr lang="en-US" dirty="0"/>
          </a:p>
        </p:txBody>
      </p:sp>
      <p:sp>
        <p:nvSpPr>
          <p:cNvPr id="9" name="TextBox 8">
            <a:extLst>
              <a:ext uri="{FF2B5EF4-FFF2-40B4-BE49-F238E27FC236}">
                <a16:creationId xmlns:a16="http://schemas.microsoft.com/office/drawing/2014/main" id="{8A13265F-634A-EC95-6292-493CE67B0C2D}"/>
              </a:ext>
            </a:extLst>
          </p:cNvPr>
          <p:cNvSpPr txBox="1"/>
          <p:nvPr/>
        </p:nvSpPr>
        <p:spPr>
          <a:xfrm>
            <a:off x="6376736" y="3164305"/>
            <a:ext cx="3023072" cy="369332"/>
          </a:xfrm>
          <a:prstGeom prst="rect">
            <a:avLst/>
          </a:prstGeom>
          <a:noFill/>
        </p:spPr>
        <p:txBody>
          <a:bodyPr wrap="none" rtlCol="0">
            <a:spAutoFit/>
          </a:bodyPr>
          <a:lstStyle/>
          <a:p>
            <a:r>
              <a:rPr lang="en-US" dirty="0"/>
              <a:t>Full analysis published in 2018</a:t>
            </a:r>
          </a:p>
        </p:txBody>
      </p:sp>
      <p:sp>
        <p:nvSpPr>
          <p:cNvPr id="10" name="TextBox 9">
            <a:extLst>
              <a:ext uri="{FF2B5EF4-FFF2-40B4-BE49-F238E27FC236}">
                <a16:creationId xmlns:a16="http://schemas.microsoft.com/office/drawing/2014/main" id="{6FC7577E-1EAA-20A8-EB16-F2623BDE4BA9}"/>
              </a:ext>
            </a:extLst>
          </p:cNvPr>
          <p:cNvSpPr txBox="1"/>
          <p:nvPr/>
        </p:nvSpPr>
        <p:spPr>
          <a:xfrm>
            <a:off x="5450304" y="4199022"/>
            <a:ext cx="4938403" cy="369332"/>
          </a:xfrm>
          <a:prstGeom prst="rect">
            <a:avLst/>
          </a:prstGeom>
          <a:noFill/>
        </p:spPr>
        <p:txBody>
          <a:bodyPr wrap="none" rtlCol="0">
            <a:spAutoFit/>
          </a:bodyPr>
          <a:lstStyle/>
          <a:p>
            <a:r>
              <a:rPr lang="en-US" dirty="0"/>
              <a:t>W. Paul et al., </a:t>
            </a:r>
            <a:r>
              <a:rPr lang="en-US" dirty="0" err="1"/>
              <a:t>Zeitschrift</a:t>
            </a:r>
            <a:r>
              <a:rPr lang="en-US" dirty="0"/>
              <a:t> fur </a:t>
            </a:r>
            <a:r>
              <a:rPr lang="en-US" dirty="0" err="1"/>
              <a:t>Physik</a:t>
            </a:r>
            <a:r>
              <a:rPr lang="en-US" dirty="0"/>
              <a:t> C43, 175 (1989)</a:t>
            </a:r>
          </a:p>
        </p:txBody>
      </p:sp>
    </p:spTree>
    <p:extLst>
      <p:ext uri="{BB962C8B-B14F-4D97-AF65-F5344CB8AC3E}">
        <p14:creationId xmlns:p14="http://schemas.microsoft.com/office/powerpoint/2010/main" val="41838809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6" name="TextShape 1"/>
          <p:cNvSpPr txBox="1"/>
          <p:nvPr/>
        </p:nvSpPr>
        <p:spPr>
          <a:xfrm>
            <a:off x="1981200" y="0"/>
            <a:ext cx="8229240" cy="715680"/>
          </a:xfrm>
          <a:prstGeom prst="rect">
            <a:avLst/>
          </a:prstGeom>
          <a:noFill/>
          <a:ln>
            <a:noFill/>
          </a:ln>
        </p:spPr>
        <p:txBody>
          <a:bodyPr anchor="ctr"/>
          <a:lstStyle/>
          <a:p>
            <a:pPr algn="ctr">
              <a:lnSpc>
                <a:spcPct val="100000"/>
              </a:lnSpc>
            </a:pPr>
            <a:r>
              <a:rPr lang="en-US" sz="2800" spc="-1">
                <a:solidFill>
                  <a:srgbClr val="000000"/>
                </a:solidFill>
                <a:uFill>
                  <a:solidFill>
                    <a:srgbClr val="FFFFFF"/>
                  </a:solidFill>
                </a:uFill>
                <a:latin typeface="Calibri"/>
              </a:rPr>
              <a:t>UCN Lifetime Experiment at the ILL</a:t>
            </a:r>
            <a:endParaRPr lang="en-US" spc="-1">
              <a:solidFill>
                <a:srgbClr val="000000"/>
              </a:solidFill>
              <a:uFill>
                <a:solidFill>
                  <a:srgbClr val="FFFFFF"/>
                </a:solidFill>
              </a:uFill>
              <a:latin typeface="Calibri"/>
            </a:endParaRPr>
          </a:p>
        </p:txBody>
      </p:sp>
      <p:pic>
        <p:nvPicPr>
          <p:cNvPr id="1877" name="Picture 3"/>
          <p:cNvPicPr/>
          <p:nvPr/>
        </p:nvPicPr>
        <p:blipFill>
          <a:blip r:embed="rId3"/>
          <a:stretch/>
        </p:blipFill>
        <p:spPr>
          <a:xfrm>
            <a:off x="1524000" y="852120"/>
            <a:ext cx="6933960" cy="5014800"/>
          </a:xfrm>
          <a:prstGeom prst="rect">
            <a:avLst/>
          </a:prstGeom>
          <a:ln w="9360">
            <a:noFill/>
          </a:ln>
        </p:spPr>
      </p:pic>
      <p:sp>
        <p:nvSpPr>
          <p:cNvPr id="1878" name="CustomShape 2"/>
          <p:cNvSpPr/>
          <p:nvPr/>
        </p:nvSpPr>
        <p:spPr>
          <a:xfrm>
            <a:off x="8305680" y="1844640"/>
            <a:ext cx="2437920" cy="21020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marL="343080" indent="-342720">
              <a:buClr>
                <a:srgbClr val="000000"/>
              </a:buClr>
              <a:buFont typeface="Symbol" charset="2"/>
              <a:buChar char=""/>
            </a:pPr>
            <a:r>
              <a:rPr lang="en-US" spc="-1">
                <a:solidFill>
                  <a:srgbClr val="000000"/>
                </a:solidFill>
                <a:uFill>
                  <a:solidFill>
                    <a:srgbClr val="FFFFFF"/>
                  </a:solidFill>
                </a:uFill>
                <a:latin typeface="Calibri"/>
              </a:rPr>
              <a:t>Neutrons from the ILL turbine.</a:t>
            </a:r>
            <a:endParaRPr lang="en-US" spc="-1">
              <a:solidFill>
                <a:srgbClr val="000000"/>
              </a:solidFill>
              <a:uFill>
                <a:solidFill>
                  <a:srgbClr val="FFFFFF"/>
                </a:solidFill>
              </a:uFill>
              <a:latin typeface="Arial"/>
            </a:endParaRPr>
          </a:p>
          <a:p>
            <a:pPr marL="343080" indent="-342720">
              <a:buClr>
                <a:srgbClr val="000000"/>
              </a:buClr>
              <a:buFont typeface="Symbol" charset="2"/>
              <a:buChar char=""/>
            </a:pPr>
            <a:r>
              <a:rPr lang="en-US" spc="-1">
                <a:solidFill>
                  <a:srgbClr val="000000"/>
                </a:solidFill>
                <a:uFill>
                  <a:solidFill>
                    <a:srgbClr val="FFFFFF"/>
                  </a:solidFill>
                </a:uFill>
                <a:latin typeface="Calibri"/>
              </a:rPr>
              <a:t>Trapped with permanent magnets and gravity.</a:t>
            </a:r>
            <a:endParaRPr lang="en-US" spc="-1">
              <a:solidFill>
                <a:srgbClr val="000000"/>
              </a:solidFill>
              <a:uFill>
                <a:solidFill>
                  <a:srgbClr val="FFFFFF"/>
                </a:solidFill>
              </a:uFill>
              <a:latin typeface="Arial"/>
            </a:endParaRPr>
          </a:p>
          <a:p>
            <a:pPr marL="343080" indent="-342720">
              <a:buClr>
                <a:srgbClr val="000000"/>
              </a:buClr>
              <a:buFont typeface="Symbol" charset="2"/>
              <a:buChar char=""/>
            </a:pPr>
            <a:r>
              <a:rPr lang="en-US" spc="-1">
                <a:solidFill>
                  <a:srgbClr val="000000"/>
                </a:solidFill>
                <a:uFill>
                  <a:solidFill>
                    <a:srgbClr val="FFFFFF"/>
                  </a:solidFill>
                </a:uFill>
                <a:latin typeface="Calibri"/>
              </a:rPr>
              <a:t>Surviving neutrons counted.</a:t>
            </a:r>
            <a:endParaRPr lang="en-US" spc="-1">
              <a:solidFill>
                <a:srgbClr val="000000"/>
              </a:solidFill>
              <a:uFill>
                <a:solidFill>
                  <a:srgbClr val="FFFFFF"/>
                </a:solidFill>
              </a:uFill>
              <a:latin typeface="Arial"/>
            </a:endParaRPr>
          </a:p>
        </p:txBody>
      </p:sp>
      <p:sp>
        <p:nvSpPr>
          <p:cNvPr id="1879" name="CustomShape 3"/>
          <p:cNvSpPr/>
          <p:nvPr/>
        </p:nvSpPr>
        <p:spPr>
          <a:xfrm>
            <a:off x="3501120" y="6132600"/>
            <a:ext cx="2130120" cy="36468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pc="-1">
                <a:solidFill>
                  <a:srgbClr val="000000"/>
                </a:solidFill>
                <a:uFill>
                  <a:solidFill>
                    <a:srgbClr val="FFFFFF"/>
                  </a:solidFill>
                </a:uFill>
                <a:latin typeface="Calibri"/>
              </a:rPr>
              <a:t>Analysis unpublished</a:t>
            </a:r>
            <a:endParaRPr lang="en-US" spc="-1">
              <a:solidFill>
                <a:srgbClr val="000000"/>
              </a:solidFill>
              <a:uFill>
                <a:solidFill>
                  <a:srgbClr val="FFFFFF"/>
                </a:solidFill>
              </a:uFill>
              <a:latin typeface="Arial"/>
            </a:endParaRPr>
          </a:p>
        </p:txBody>
      </p:sp>
      <p:sp>
        <p:nvSpPr>
          <p:cNvPr id="1880" name="CustomShape 4"/>
          <p:cNvSpPr/>
          <p:nvPr/>
        </p:nvSpPr>
        <p:spPr>
          <a:xfrm>
            <a:off x="6457080" y="6148800"/>
            <a:ext cx="4001760" cy="3337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1" spc="-1" dirty="0">
                <a:solidFill>
                  <a:srgbClr val="000000"/>
                </a:solidFill>
                <a:uFill>
                  <a:solidFill>
                    <a:srgbClr val="FFFFFF"/>
                  </a:solidFill>
                </a:uFill>
                <a:latin typeface="Calibri"/>
              </a:rPr>
              <a:t>V. </a:t>
            </a:r>
            <a:r>
              <a:rPr lang="en-US" sz="1600" b="1" spc="-1" dirty="0" err="1">
                <a:solidFill>
                  <a:srgbClr val="000000"/>
                </a:solidFill>
                <a:uFill>
                  <a:solidFill>
                    <a:srgbClr val="FFFFFF"/>
                  </a:solidFill>
                </a:uFill>
                <a:latin typeface="Calibri"/>
              </a:rPr>
              <a:t>Ezhov</a:t>
            </a:r>
            <a:r>
              <a:rPr lang="en-US" sz="1600" b="1" spc="-1" dirty="0">
                <a:solidFill>
                  <a:srgbClr val="000000"/>
                </a:solidFill>
                <a:uFill>
                  <a:solidFill>
                    <a:srgbClr val="FFFFFF"/>
                  </a:solidFill>
                </a:uFill>
                <a:latin typeface="Calibri"/>
              </a:rPr>
              <a:t> </a:t>
            </a:r>
            <a:r>
              <a:rPr lang="en-US" sz="1600" b="1" i="1" spc="-1" dirty="0">
                <a:solidFill>
                  <a:srgbClr val="000000"/>
                </a:solidFill>
                <a:uFill>
                  <a:solidFill>
                    <a:srgbClr val="FFFFFF"/>
                  </a:solidFill>
                </a:uFill>
                <a:latin typeface="Calibri"/>
              </a:rPr>
              <a:t>et al.</a:t>
            </a:r>
            <a:r>
              <a:rPr lang="en-US" sz="1600" b="1" spc="-1" dirty="0">
                <a:solidFill>
                  <a:srgbClr val="000000"/>
                </a:solidFill>
                <a:uFill>
                  <a:solidFill>
                    <a:srgbClr val="FFFFFF"/>
                  </a:solidFill>
                </a:uFill>
                <a:latin typeface="Calibri"/>
              </a:rPr>
              <a:t>, </a:t>
            </a:r>
            <a:r>
              <a:rPr lang="en-US" sz="1600" b="1" spc="-1" dirty="0">
                <a:solidFill>
                  <a:srgbClr val="C0504D"/>
                </a:solidFill>
                <a:uFill>
                  <a:solidFill>
                    <a:srgbClr val="FFFFFF"/>
                  </a:solidFill>
                </a:uFill>
                <a:latin typeface="Calibri"/>
                <a:ea typeface="MS Mincho"/>
              </a:rPr>
              <a:t>J. Res. NIST 110 (2005) 345 </a:t>
            </a:r>
            <a:endParaRPr lang="en-US" spc="-1" dirty="0">
              <a:solidFill>
                <a:srgbClr val="000000"/>
              </a:solidFill>
              <a:uFill>
                <a:solidFill>
                  <a:srgbClr val="FFFFFF"/>
                </a:solidFill>
              </a:uFill>
              <a:latin typeface="Arial"/>
            </a:endParaRPr>
          </a:p>
        </p:txBody>
      </p:sp>
      <p:sp>
        <p:nvSpPr>
          <p:cNvPr id="1881" name="TextShape 5"/>
          <p:cNvSpPr txBox="1"/>
          <p:nvPr/>
        </p:nvSpPr>
        <p:spPr>
          <a:xfrm>
            <a:off x="8077080" y="6356520"/>
            <a:ext cx="2133360" cy="364680"/>
          </a:xfrm>
          <a:prstGeom prst="rect">
            <a:avLst/>
          </a:prstGeom>
          <a:noFill/>
          <a:ln>
            <a:noFill/>
          </a:ln>
        </p:spPr>
        <p:txBody>
          <a:bodyPr anchor="ctr"/>
          <a:lstStyle/>
          <a:p>
            <a:pPr algn="r">
              <a:lnSpc>
                <a:spcPct val="100000"/>
              </a:lnSpc>
            </a:pPr>
            <a:fld id="{B0AC7E53-1EBC-4A42-B6AD-B59A1D160604}" type="slidenum">
              <a:rPr lang="en-US" sz="1200" spc="-1">
                <a:solidFill>
                  <a:srgbClr val="8B8B8B"/>
                </a:solidFill>
                <a:uFill>
                  <a:solidFill>
                    <a:srgbClr val="FFFFFF"/>
                  </a:solidFill>
                </a:uFill>
                <a:latin typeface="Calibri"/>
              </a:rPr>
              <a:t>59</a:t>
            </a:fld>
            <a:endParaRPr lang="en-US" sz="1200"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4082142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DDFBD1A-B5DE-4D35-8A9E-498DB87E09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523"/>
          <a:stretch/>
        </p:blipFill>
        <p:spPr bwMode="auto">
          <a:xfrm>
            <a:off x="1049003" y="1359181"/>
            <a:ext cx="2460679" cy="2587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12">
            <a:extLst>
              <a:ext uri="{FF2B5EF4-FFF2-40B4-BE49-F238E27FC236}">
                <a16:creationId xmlns:a16="http://schemas.microsoft.com/office/drawing/2014/main" id="{1E411696-1913-405E-9DA4-DE333EBD127C}"/>
              </a:ext>
            </a:extLst>
          </p:cNvPr>
          <p:cNvSpPr txBox="1">
            <a:spLocks noChangeArrowheads="1"/>
          </p:cNvSpPr>
          <p:nvPr/>
        </p:nvSpPr>
        <p:spPr bwMode="auto">
          <a:xfrm>
            <a:off x="7796998" y="1925638"/>
            <a:ext cx="2719387" cy="684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1002"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9pPr>
          </a:lstStyle>
          <a:p>
            <a:pPr eaLnBrk="1"/>
            <a:r>
              <a:rPr lang="en-US" altLang="en-US" b="1">
                <a:solidFill>
                  <a:srgbClr val="FF0000"/>
                </a:solidFill>
              </a:rPr>
              <a:t>Fermi constant: </a:t>
            </a:r>
          </a:p>
          <a:p>
            <a:pPr eaLnBrk="1"/>
            <a:r>
              <a:rPr lang="en-US" altLang="en-US" b="1">
                <a:solidFill>
                  <a:srgbClr val="FF0000"/>
                </a:solidFill>
              </a:rPr>
              <a:t>W</a:t>
            </a:r>
            <a:r>
              <a:rPr lang="en-US" altLang="en-US" b="1" baseline="33000">
                <a:solidFill>
                  <a:srgbClr val="FF0000"/>
                </a:solidFill>
              </a:rPr>
              <a:t>-</a:t>
            </a:r>
            <a:r>
              <a:rPr lang="en-US" altLang="en-US" b="1">
                <a:solidFill>
                  <a:srgbClr val="FF0000"/>
                </a:solidFill>
              </a:rPr>
              <a:t> exchange“strength”</a:t>
            </a:r>
          </a:p>
        </p:txBody>
      </p:sp>
      <p:sp>
        <p:nvSpPr>
          <p:cNvPr id="15" name="Line 20">
            <a:extLst>
              <a:ext uri="{FF2B5EF4-FFF2-40B4-BE49-F238E27FC236}">
                <a16:creationId xmlns:a16="http://schemas.microsoft.com/office/drawing/2014/main" id="{03B68876-2AAF-4DCB-A0EC-714F1C7D066A}"/>
              </a:ext>
            </a:extLst>
          </p:cNvPr>
          <p:cNvSpPr>
            <a:spLocks noChangeShapeType="1"/>
          </p:cNvSpPr>
          <p:nvPr/>
        </p:nvSpPr>
        <p:spPr bwMode="auto">
          <a:xfrm flipH="1" flipV="1">
            <a:off x="9417421" y="3463925"/>
            <a:ext cx="261938" cy="384175"/>
          </a:xfrm>
          <a:prstGeom prst="line">
            <a:avLst/>
          </a:prstGeom>
          <a:noFill/>
          <a:ln w="18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 name="Rectangle 1">
            <a:extLst>
              <a:ext uri="{FF2B5EF4-FFF2-40B4-BE49-F238E27FC236}">
                <a16:creationId xmlns:a16="http://schemas.microsoft.com/office/drawing/2014/main" id="{65BF29CE-8875-476E-B22B-5F8FA8F4FD52}"/>
              </a:ext>
            </a:extLst>
          </p:cNvPr>
          <p:cNvSpPr txBox="1">
            <a:spLocks noChangeArrowheads="1"/>
          </p:cNvSpPr>
          <p:nvPr/>
        </p:nvSpPr>
        <p:spPr>
          <a:xfrm>
            <a:off x="2729551" y="0"/>
            <a:ext cx="9070975" cy="1512888"/>
          </a:xfrm>
          <a:prstGeom prst="rect">
            <a:avLst/>
          </a:prstGeom>
        </p:spPr>
        <p:txBody>
          <a:bodyPr vert="horz" lIns="91440" tIns="39116"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pPr>
            <a:r>
              <a:rPr lang="en-US" altLang="en-US" dirty="0"/>
              <a:t>The Standard Model for </a:t>
            </a:r>
            <a:r>
              <a:rPr lang="en-US" altLang="en-US" dirty="0">
                <a:cs typeface="Arial" panose="020B0604020202020204" pitchFamily="34" charset="0"/>
              </a:rPr>
              <a:t>β Decay</a:t>
            </a:r>
          </a:p>
        </p:txBody>
      </p:sp>
      <p:sp>
        <p:nvSpPr>
          <p:cNvPr id="22" name="Line 7">
            <a:extLst>
              <a:ext uri="{FF2B5EF4-FFF2-40B4-BE49-F238E27FC236}">
                <a16:creationId xmlns:a16="http://schemas.microsoft.com/office/drawing/2014/main" id="{4050505D-6731-46B2-9FEA-AC0CD28CAD58}"/>
              </a:ext>
            </a:extLst>
          </p:cNvPr>
          <p:cNvSpPr>
            <a:spLocks noChangeShapeType="1"/>
          </p:cNvSpPr>
          <p:nvPr/>
        </p:nvSpPr>
        <p:spPr bwMode="auto">
          <a:xfrm flipH="1">
            <a:off x="4545421" y="4890676"/>
            <a:ext cx="893763" cy="814388"/>
          </a:xfrm>
          <a:prstGeom prst="line">
            <a:avLst/>
          </a:prstGeom>
          <a:noFill/>
          <a:ln w="7632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3" name="Line 8">
            <a:extLst>
              <a:ext uri="{FF2B5EF4-FFF2-40B4-BE49-F238E27FC236}">
                <a16:creationId xmlns:a16="http://schemas.microsoft.com/office/drawing/2014/main" id="{4096E1AC-4938-4272-9C59-D48C05836FE2}"/>
              </a:ext>
            </a:extLst>
          </p:cNvPr>
          <p:cNvSpPr>
            <a:spLocks noChangeShapeType="1"/>
          </p:cNvSpPr>
          <p:nvPr/>
        </p:nvSpPr>
        <p:spPr bwMode="auto">
          <a:xfrm>
            <a:off x="6331359" y="4868451"/>
            <a:ext cx="847725" cy="693738"/>
          </a:xfrm>
          <a:prstGeom prst="line">
            <a:avLst/>
          </a:prstGeom>
          <a:noFill/>
          <a:ln w="7632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 name="Text Box 18">
            <a:extLst>
              <a:ext uri="{FF2B5EF4-FFF2-40B4-BE49-F238E27FC236}">
                <a16:creationId xmlns:a16="http://schemas.microsoft.com/office/drawing/2014/main" id="{AF291C6C-9B45-4630-9F50-25683B1DB15A}"/>
              </a:ext>
            </a:extLst>
          </p:cNvPr>
          <p:cNvSpPr txBox="1">
            <a:spLocks noChangeArrowheads="1"/>
          </p:cNvSpPr>
          <p:nvPr/>
        </p:nvSpPr>
        <p:spPr bwMode="auto">
          <a:xfrm>
            <a:off x="4608921" y="6313076"/>
            <a:ext cx="196850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1002"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chemeClr val="tx1"/>
                </a:solidFill>
                <a:latin typeface="Arial" panose="020B0604020202020204" pitchFamily="34" charset="0"/>
                <a:cs typeface="Noto Sans CJK SC Regular" charset="0"/>
              </a:defRPr>
            </a:lvl9pPr>
          </a:lstStyle>
          <a:p>
            <a:pPr eaLnBrk="1"/>
            <a:r>
              <a:rPr lang="en-US" altLang="en-US" dirty="0">
                <a:solidFill>
                  <a:srgbClr val="000000"/>
                </a:solidFill>
              </a:rPr>
              <a:t>specified by CVC</a:t>
            </a:r>
          </a:p>
        </p:txBody>
      </p:sp>
      <p:sp>
        <p:nvSpPr>
          <p:cNvPr id="25" name="Text Box 21">
            <a:extLst>
              <a:ext uri="{FF2B5EF4-FFF2-40B4-BE49-F238E27FC236}">
                <a16:creationId xmlns:a16="http://schemas.microsoft.com/office/drawing/2014/main" id="{87457854-CA7E-4D0C-9D74-7BFB1D7D279F}"/>
              </a:ext>
            </a:extLst>
          </p:cNvPr>
          <p:cNvSpPr txBox="1">
            <a:spLocks noChangeArrowheads="1"/>
          </p:cNvSpPr>
          <p:nvPr/>
        </p:nvSpPr>
        <p:spPr bwMode="auto">
          <a:xfrm>
            <a:off x="2081621" y="6313076"/>
            <a:ext cx="2589213"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1002"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Lst>
              <a:defRPr>
                <a:solidFill>
                  <a:schemeClr val="tx1"/>
                </a:solidFill>
                <a:latin typeface="Arial" panose="020B0604020202020204" pitchFamily="34" charset="0"/>
                <a:cs typeface="Noto Sans CJK SC Regular" charset="0"/>
              </a:defRPr>
            </a:lvl9pPr>
          </a:lstStyle>
          <a:p>
            <a:pPr eaLnBrk="1"/>
            <a:r>
              <a:rPr lang="en-US" altLang="en-US" b="1" dirty="0">
                <a:solidFill>
                  <a:srgbClr val="000000"/>
                </a:solidFill>
              </a:rPr>
              <a:t>Vector matrix element</a:t>
            </a:r>
          </a:p>
        </p:txBody>
      </p:sp>
      <p:sp>
        <p:nvSpPr>
          <p:cNvPr id="28" name="Oval 27">
            <a:extLst>
              <a:ext uri="{FF2B5EF4-FFF2-40B4-BE49-F238E27FC236}">
                <a16:creationId xmlns:a16="http://schemas.microsoft.com/office/drawing/2014/main" id="{8660B988-ADC7-4403-BA01-FED33213E52E}"/>
              </a:ext>
            </a:extLst>
          </p:cNvPr>
          <p:cNvSpPr/>
          <p:nvPr/>
        </p:nvSpPr>
        <p:spPr>
          <a:xfrm>
            <a:off x="7270800" y="2572972"/>
            <a:ext cx="669303" cy="6315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11">
            <a:extLst>
              <a:ext uri="{FF2B5EF4-FFF2-40B4-BE49-F238E27FC236}">
                <a16:creationId xmlns:a16="http://schemas.microsoft.com/office/drawing/2014/main" id="{6EC9A904-BAA4-48E6-8B6D-38CB2D580A53}"/>
              </a:ext>
            </a:extLst>
          </p:cNvPr>
          <p:cNvSpPr txBox="1">
            <a:spLocks noChangeArrowheads="1"/>
          </p:cNvSpPr>
          <p:nvPr/>
        </p:nvSpPr>
        <p:spPr bwMode="auto">
          <a:xfrm>
            <a:off x="1055671" y="4924410"/>
            <a:ext cx="1824038"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1002" rIns="90000" bIns="45000"/>
          <a:lstStyle>
            <a:lvl1pPr>
              <a:lnSpc>
                <a:spcPct val="93000"/>
              </a:lnSpc>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Lst>
              <a:defRPr>
                <a:solidFill>
                  <a:schemeClr val="tx1"/>
                </a:solidFill>
                <a:latin typeface="Arial" panose="020B0604020202020204" pitchFamily="34" charset="0"/>
                <a:cs typeface="Noto Sans CJK SC Regular" charset="0"/>
              </a:defRPr>
            </a:lvl9pPr>
          </a:lstStyle>
          <a:p>
            <a:pPr eaLnBrk="1"/>
            <a:r>
              <a:rPr lang="en-US" altLang="en-US" b="1" dirty="0">
                <a:solidFill>
                  <a:srgbClr val="FF0000"/>
                </a:solidFill>
              </a:rPr>
              <a:t>V-A helicity structure</a:t>
            </a:r>
          </a:p>
        </p:txBody>
      </p:sp>
      <p:pic>
        <p:nvPicPr>
          <p:cNvPr id="30" name="Picture 29">
            <a:extLst>
              <a:ext uri="{FF2B5EF4-FFF2-40B4-BE49-F238E27FC236}">
                <a16:creationId xmlns:a16="http://schemas.microsoft.com/office/drawing/2014/main" id="{AD29EE92-0A12-48DB-AC7C-2EF499B557EF}"/>
              </a:ext>
            </a:extLst>
          </p:cNvPr>
          <p:cNvPicPr>
            <a:picLocks noChangeAspect="1"/>
          </p:cNvPicPr>
          <p:nvPr/>
        </p:nvPicPr>
        <p:blipFill>
          <a:blip r:embed="rId3"/>
          <a:stretch>
            <a:fillRect/>
          </a:stretch>
        </p:blipFill>
        <p:spPr>
          <a:xfrm>
            <a:off x="2847505" y="4859499"/>
            <a:ext cx="237592" cy="758893"/>
          </a:xfrm>
          <a:prstGeom prst="rect">
            <a:avLst/>
          </a:prstGeom>
        </p:spPr>
      </p:pic>
      <p:sp>
        <p:nvSpPr>
          <p:cNvPr id="31" name="Text Box 19">
            <a:extLst>
              <a:ext uri="{FF2B5EF4-FFF2-40B4-BE49-F238E27FC236}">
                <a16:creationId xmlns:a16="http://schemas.microsoft.com/office/drawing/2014/main" id="{392BE326-1689-417E-97C4-68C1917DFF2C}"/>
              </a:ext>
            </a:extLst>
          </p:cNvPr>
          <p:cNvSpPr txBox="1">
            <a:spLocks noChangeArrowheads="1"/>
          </p:cNvSpPr>
          <p:nvPr/>
        </p:nvSpPr>
        <p:spPr bwMode="auto">
          <a:xfrm>
            <a:off x="9623865" y="3886270"/>
            <a:ext cx="1052512" cy="601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446" rIns="90000" bIns="45000"/>
          <a:lstStyle>
            <a:lvl1pPr>
              <a:lnSpc>
                <a:spcPct val="93000"/>
              </a:lnSpc>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cs typeface="Noto Sans CJK SC Regular" charset="0"/>
              </a:defRPr>
            </a:lvl1pPr>
            <a:lvl2pPr>
              <a:lnSpc>
                <a:spcPct val="93000"/>
              </a:lnSpc>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cs typeface="Noto Sans CJK SC Regular" charset="0"/>
              </a:defRPr>
            </a:lvl2pPr>
            <a:lvl3pPr>
              <a:lnSpc>
                <a:spcPct val="93000"/>
              </a:lnSpc>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cs typeface="Noto Sans CJK SC Regular" charset="0"/>
              </a:defRPr>
            </a:lvl3pPr>
            <a:lvl4pPr>
              <a:lnSpc>
                <a:spcPct val="93000"/>
              </a:lnSpc>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cs typeface="Noto Sans CJK SC Regular" charset="0"/>
              </a:defRPr>
            </a:lvl4pPr>
            <a:lvl5pPr>
              <a:lnSpc>
                <a:spcPct val="93000"/>
              </a:lnSpc>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cs typeface="Noto Sans CJK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cs typeface="Noto Sans CJK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cs typeface="Noto Sans CJK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cs typeface="Noto Sans CJK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Lst>
              <a:defRPr>
                <a:solidFill>
                  <a:schemeClr val="tx1"/>
                </a:solidFill>
                <a:latin typeface="Arial" panose="020B0604020202020204" pitchFamily="34" charset="0"/>
                <a:cs typeface="Noto Sans CJK SC Regular" charset="0"/>
              </a:defRPr>
            </a:lvl9pPr>
          </a:lstStyle>
          <a:p>
            <a:pPr eaLnBrk="1"/>
            <a:r>
              <a:rPr lang="en-US" altLang="en-US" sz="1400" dirty="0">
                <a:solidFill>
                  <a:srgbClr val="000000"/>
                </a:solidFill>
              </a:rPr>
              <a:t>(Precisely calculable)</a:t>
            </a:r>
          </a:p>
        </p:txBody>
      </p:sp>
      <p:sp>
        <p:nvSpPr>
          <p:cNvPr id="32" name="TextBox 31">
            <a:extLst>
              <a:ext uri="{FF2B5EF4-FFF2-40B4-BE49-F238E27FC236}">
                <a16:creationId xmlns:a16="http://schemas.microsoft.com/office/drawing/2014/main" id="{17AB313F-E517-41B3-A72C-1FF5EF417136}"/>
              </a:ext>
            </a:extLst>
          </p:cNvPr>
          <p:cNvSpPr txBox="1"/>
          <p:nvPr/>
        </p:nvSpPr>
        <p:spPr>
          <a:xfrm>
            <a:off x="7164370" y="4920792"/>
            <a:ext cx="3613105" cy="400110"/>
          </a:xfrm>
          <a:prstGeom prst="rect">
            <a:avLst/>
          </a:prstGeom>
          <a:noFill/>
        </p:spPr>
        <p:txBody>
          <a:bodyPr wrap="none" rtlCol="0">
            <a:spAutoFit/>
          </a:bodyPr>
          <a:lstStyle/>
          <a:p>
            <a:r>
              <a:rPr lang="en-US" altLang="en-US" sz="2000" b="1" dirty="0">
                <a:solidFill>
                  <a:srgbClr val="FF0000"/>
                </a:solidFill>
              </a:rPr>
              <a:t>CKM matrix: flavor mixing in SM</a:t>
            </a:r>
          </a:p>
        </p:txBody>
      </p:sp>
      <p:sp>
        <p:nvSpPr>
          <p:cNvPr id="33" name="Oval 32">
            <a:extLst>
              <a:ext uri="{FF2B5EF4-FFF2-40B4-BE49-F238E27FC236}">
                <a16:creationId xmlns:a16="http://schemas.microsoft.com/office/drawing/2014/main" id="{6DDE6F0C-33BF-436B-A6BA-4BDD9BA5EB48}"/>
              </a:ext>
            </a:extLst>
          </p:cNvPr>
          <p:cNvSpPr/>
          <p:nvPr/>
        </p:nvSpPr>
        <p:spPr>
          <a:xfrm>
            <a:off x="6518505" y="4226269"/>
            <a:ext cx="592318" cy="5766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ADDF05C1-13DF-456B-BE03-209F8691BF84}"/>
              </a:ext>
            </a:extLst>
          </p:cNvPr>
          <p:cNvCxnSpPr>
            <a:cxnSpLocks/>
          </p:cNvCxnSpPr>
          <p:nvPr/>
        </p:nvCxnSpPr>
        <p:spPr>
          <a:xfrm flipH="1" flipV="1">
            <a:off x="6941033" y="4759444"/>
            <a:ext cx="290659" cy="196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A868B0F-A9F5-492C-B53C-BB6386836001}"/>
              </a:ext>
            </a:extLst>
          </p:cNvPr>
          <p:cNvSpPr txBox="1"/>
          <p:nvPr/>
        </p:nvSpPr>
        <p:spPr>
          <a:xfrm>
            <a:off x="9155504" y="5448692"/>
            <a:ext cx="3153427" cy="400110"/>
          </a:xfrm>
          <a:prstGeom prst="rect">
            <a:avLst/>
          </a:prstGeom>
          <a:noFill/>
        </p:spPr>
        <p:txBody>
          <a:bodyPr wrap="none" rtlCol="0">
            <a:spAutoFit/>
          </a:bodyPr>
          <a:lstStyle/>
          <a:p>
            <a:r>
              <a:rPr lang="en-US" altLang="en-US" sz="2000" b="1" dirty="0">
                <a:solidFill>
                  <a:srgbClr val="FF0000"/>
                </a:solidFill>
              </a:rPr>
              <a:t>Axial-vector matrix element</a:t>
            </a:r>
          </a:p>
        </p:txBody>
      </p:sp>
      <p:sp>
        <p:nvSpPr>
          <p:cNvPr id="40" name="Oval 39">
            <a:extLst>
              <a:ext uri="{FF2B5EF4-FFF2-40B4-BE49-F238E27FC236}">
                <a16:creationId xmlns:a16="http://schemas.microsoft.com/office/drawing/2014/main" id="{D9CD5D45-503B-4391-9609-25D6898A38E7}"/>
              </a:ext>
            </a:extLst>
          </p:cNvPr>
          <p:cNvSpPr/>
          <p:nvPr/>
        </p:nvSpPr>
        <p:spPr>
          <a:xfrm>
            <a:off x="8402426" y="5761347"/>
            <a:ext cx="592318" cy="5766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62A3F6D5-82C2-46B8-839B-FFA7CCF655AB}"/>
              </a:ext>
            </a:extLst>
          </p:cNvPr>
          <p:cNvCxnSpPr>
            <a:cxnSpLocks/>
          </p:cNvCxnSpPr>
          <p:nvPr/>
        </p:nvCxnSpPr>
        <p:spPr>
          <a:xfrm flipH="1">
            <a:off x="8986888" y="5759778"/>
            <a:ext cx="223100" cy="16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E14EAF9-A780-453C-B5A0-33B847B11751}"/>
              </a:ext>
            </a:extLst>
          </p:cNvPr>
          <p:cNvSpPr/>
          <p:nvPr/>
        </p:nvSpPr>
        <p:spPr>
          <a:xfrm rot="666868">
            <a:off x="3160061" y="2729751"/>
            <a:ext cx="430306" cy="551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Content Placeholder 3">
            <a:extLst>
              <a:ext uri="{FF2B5EF4-FFF2-40B4-BE49-F238E27FC236}">
                <a16:creationId xmlns:a16="http://schemas.microsoft.com/office/drawing/2014/main" id="{E0645E20-BB58-413E-A432-B9F9419FB91B}"/>
              </a:ext>
            </a:extLst>
          </p:cNvPr>
          <p:cNvPicPr>
            <a:picLocks noChangeAspect="1"/>
          </p:cNvPicPr>
          <p:nvPr/>
        </p:nvPicPr>
        <p:blipFill rotWithShape="1">
          <a:blip r:embed="rId4"/>
          <a:srcRect l="71044" b="42774"/>
          <a:stretch/>
        </p:blipFill>
        <p:spPr>
          <a:xfrm rot="1329434">
            <a:off x="3257896" y="1854908"/>
            <a:ext cx="1162487" cy="1435856"/>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DF2F526-762A-4931-9EEF-413077390D9F}"/>
                  </a:ext>
                </a:extLst>
              </p:cNvPr>
              <p:cNvSpPr txBox="1"/>
              <p:nvPr/>
            </p:nvSpPr>
            <p:spPr>
              <a:xfrm>
                <a:off x="2864224" y="3039033"/>
                <a:ext cx="655774" cy="9823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800" i="1" smtClean="0">
                              <a:latin typeface="Cambria Math" panose="02040503050406030204" pitchFamily="18" charset="0"/>
                            </a:rPr>
                          </m:ctrlPr>
                        </m:fPr>
                        <m:num>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𝐺</m:t>
                              </m:r>
                            </m:e>
                            <m:sub>
                              <m:r>
                                <a:rPr lang="en-US" sz="2800" b="0" i="1" smtClean="0">
                                  <a:latin typeface="Cambria Math" panose="02040503050406030204" pitchFamily="18" charset="0"/>
                                </a:rPr>
                                <m:t>𝐹</m:t>
                              </m:r>
                            </m:sub>
                          </m:sSub>
                        </m:num>
                        <m:den>
                          <m:rad>
                            <m:radPr>
                              <m:degHide m:val="on"/>
                              <m:ctrlPr>
                                <a:rPr lang="en-US" sz="2800" i="1" smtClean="0">
                                  <a:latin typeface="Cambria Math" panose="02040503050406030204" pitchFamily="18" charset="0"/>
                                </a:rPr>
                              </m:ctrlPr>
                            </m:radPr>
                            <m:deg/>
                            <m:e>
                              <m:r>
                                <a:rPr lang="en-US" sz="2800" b="0" i="1" smtClean="0">
                                  <a:latin typeface="Cambria Math" panose="02040503050406030204" pitchFamily="18" charset="0"/>
                                </a:rPr>
                                <m:t>2</m:t>
                              </m:r>
                            </m:e>
                          </m:rad>
                        </m:den>
                      </m:f>
                    </m:oMath>
                  </m:oMathPara>
                </a14:m>
                <a:endParaRPr lang="en-US" sz="2800" dirty="0"/>
              </a:p>
            </p:txBody>
          </p:sp>
        </mc:Choice>
        <mc:Fallback xmlns="">
          <p:sp>
            <p:nvSpPr>
              <p:cNvPr id="37" name="TextBox 36">
                <a:extLst>
                  <a:ext uri="{FF2B5EF4-FFF2-40B4-BE49-F238E27FC236}">
                    <a16:creationId xmlns:a16="http://schemas.microsoft.com/office/drawing/2014/main" id="{CDF2F526-762A-4931-9EEF-413077390D9F}"/>
                  </a:ext>
                </a:extLst>
              </p:cNvPr>
              <p:cNvSpPr txBox="1">
                <a:spLocks noRot="1" noChangeAspect="1" noMove="1" noResize="1" noEditPoints="1" noAdjustHandles="1" noChangeArrowheads="1" noChangeShapeType="1" noTextEdit="1"/>
              </p:cNvSpPr>
              <p:nvPr/>
            </p:nvSpPr>
            <p:spPr>
              <a:xfrm>
                <a:off x="2864224" y="3039033"/>
                <a:ext cx="655774" cy="982320"/>
              </a:xfrm>
              <a:prstGeom prst="rect">
                <a:avLst/>
              </a:prstGeom>
              <a:blipFill>
                <a:blip r:embed="rId5"/>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5269252A-5F60-4496-80C3-CC3E3CF90622}"/>
              </a:ext>
            </a:extLst>
          </p:cNvPr>
          <p:cNvSpPr txBox="1"/>
          <p:nvPr/>
        </p:nvSpPr>
        <p:spPr>
          <a:xfrm>
            <a:off x="4873214" y="1097280"/>
            <a:ext cx="3369064" cy="369332"/>
          </a:xfrm>
          <a:prstGeom prst="rect">
            <a:avLst/>
          </a:prstGeom>
          <a:noFill/>
        </p:spPr>
        <p:txBody>
          <a:bodyPr wrap="none" rtlCol="0">
            <a:spAutoFit/>
          </a:bodyPr>
          <a:lstStyle/>
          <a:p>
            <a:r>
              <a:rPr lang="en-US" b="1" dirty="0"/>
              <a:t>Three input parameters required:</a:t>
            </a:r>
          </a:p>
        </p:txBody>
      </p:sp>
      <p:grpSp>
        <p:nvGrpSpPr>
          <p:cNvPr id="7" name="Group 6">
            <a:extLst>
              <a:ext uri="{FF2B5EF4-FFF2-40B4-BE49-F238E27FC236}">
                <a16:creationId xmlns:a16="http://schemas.microsoft.com/office/drawing/2014/main" id="{43D0493F-60E7-41DB-BFED-D745EB420A54}"/>
              </a:ext>
            </a:extLst>
          </p:cNvPr>
          <p:cNvGrpSpPr/>
          <p:nvPr/>
        </p:nvGrpSpPr>
        <p:grpSpPr>
          <a:xfrm>
            <a:off x="5919441" y="2668311"/>
            <a:ext cx="4716463" cy="1123242"/>
            <a:chOff x="4594225" y="2217738"/>
            <a:chExt cx="4716463" cy="1123242"/>
          </a:xfrm>
        </p:grpSpPr>
        <mc:AlternateContent xmlns:mc="http://schemas.openxmlformats.org/markup-compatibility/2006" xmlns:a14="http://schemas.microsoft.com/office/drawing/2010/main">
          <mc:Choice Requires="a14">
            <p:graphicFrame>
              <p:nvGraphicFramePr>
                <p:cNvPr id="5" name="Object 3">
                  <a:extLst>
                    <a:ext uri="{FF2B5EF4-FFF2-40B4-BE49-F238E27FC236}">
                      <a16:creationId xmlns:a16="http://schemas.microsoft.com/office/drawing/2014/main" id="{2D5B080E-A15C-43FE-AB26-58ADDFA19B32}"/>
                    </a:ext>
                  </a:extLst>
                </p:cNvPr>
                <p:cNvGraphicFramePr>
                  <a:graphicFrameLocks noChangeAspect="1"/>
                </p:cNvGraphicFramePr>
                <p:nvPr/>
              </p:nvGraphicFramePr>
              <p:xfrm>
                <a:off x="4594225" y="2217738"/>
                <a:ext cx="4716463" cy="1060450"/>
              </p:xfrm>
              <a:graphic>
                <a:graphicData uri="http://schemas.openxmlformats.org/presentationml/2006/ole">
                  <mc:AlternateContent>
                    <mc:Choice xmlns:v="urn:schemas-microsoft-com:vml" Requires="v">
                      <p:oleObj r:id="rId6" imgW="1897904" imgH="416776" progId="">
                        <p:embed/>
                      </p:oleObj>
                    </mc:Choice>
                    <mc:Fallback>
                      <p:oleObj r:id="rId6" imgW="1897904" imgH="416776" progId="">
                        <p:embed/>
                        <p:pic>
                          <p:nvPicPr>
                            <p:cNvPr id="5" name="Object 3">
                              <a:extLst>
                                <a:ext uri="{FF2B5EF4-FFF2-40B4-BE49-F238E27FC236}">
                                  <a16:creationId xmlns:a16="http://schemas.microsoft.com/office/drawing/2014/main" id="{2D5B080E-A15C-43FE-AB26-58ADDFA19B32}"/>
                                </a:ext>
                              </a:extLst>
                            </p:cNvPr>
                            <p:cNvPicPr>
                              <a:picLocks noChangeAspect="1" noChangeArrowheads="1"/>
                            </p:cNvPicPr>
                            <p:nvPr/>
                          </p:nvPicPr>
                          <p:blipFill>
                            <a:blip r:embed="rId7">
                              <a:extLst>
                                <a:ext uri="{28A0092B-C50C-407E-A947-70E740481C1C}">
                                  <a14:useLocalDpi val="0"/>
                                </a:ext>
                              </a:extLst>
                            </a:blip>
                            <a:srcRect/>
                            <a:stretch>
                              <a:fillRect/>
                            </a:stretch>
                          </p:blipFill>
                          <p:spPr bwMode="auto">
                            <a:xfrm>
                              <a:off x="4594225" y="2217738"/>
                              <a:ext cx="4716463" cy="1060450"/>
                            </a:xfrm>
                            <a:prstGeom prst="rect">
                              <a:avLst/>
                            </a:prstGeom>
                            <a:noFill/>
                            <a:ln>
                              <a:noFill/>
                            </a:ln>
                            <a:effectLst/>
                            <a:extLst>
                              <a:ext uri="{909E8E84-426E-40DD-AFC4-6F175D3DCCD1}">
                                <a14:hiddenFill>
                                  <a:blipFill dpi="0" rotWithShape="0">
                                    <a:blip/>
                                    <a:srcRect/>
                                    <a:stretch>
                                      <a:fillRect/>
                                    </a:stretch>
                                  </a:blipFill>
                                </a14:hiddenFill>
                              </a:ext>
                              <a:ext uri="{91240B29-F687-4F45-9708-019B960494DF}">
                                <a14:hiddenLine w="9525">
                                  <a:solidFill>
                                    <a:srgbClr val="000000"/>
                                  </a:solidFill>
                                  <a:miter lim="800000"/>
                                  <a:headEnd/>
                                  <a:tailEnd/>
                                </a14:hiddenLine>
                              </a:ex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xmlns="">
            <p:graphicFrame>
              <p:nvGraphicFramePr>
                <p:cNvPr id="5" name="Object 3">
                  <a:extLst>
                    <a:ext uri="{FF2B5EF4-FFF2-40B4-BE49-F238E27FC236}">
                      <a16:creationId xmlns:a16="http://schemas.microsoft.com/office/drawing/2014/main" id="{2D5B080E-A15C-43FE-AB26-58ADDFA19B32}"/>
                    </a:ext>
                  </a:extLst>
                </p:cNvPr>
                <p:cNvGraphicFramePr>
                  <a:graphicFrameLocks noChangeAspect="1"/>
                </p:cNvGraphicFramePr>
                <p:nvPr/>
              </p:nvGraphicFramePr>
              <p:xfrm>
                <a:off x="4594225" y="2217738"/>
                <a:ext cx="4716463" cy="1060450"/>
              </p:xfrm>
              <a:graphic>
                <a:graphicData uri="http://schemas.openxmlformats.org/presentationml/2006/ole">
                  <mc:AlternateContent>
                    <mc:Choice xmlns:v="urn:schemas-microsoft-com:vml" Requires="v">
                      <p:oleObj r:id="rId8" imgW="1897904" imgH="416776" progId="">
                        <p:embed/>
                      </p:oleObj>
                    </mc:Choice>
                    <mc:Fallback>
                      <p:oleObj r:id="rId8" imgW="1897904" imgH="416776" progId="">
                        <p:embed/>
                        <p:pic>
                          <p:nvPicPr>
                            <p:cNvPr id="5" name="Object 3">
                              <a:extLst>
                                <a:ext uri="{FF2B5EF4-FFF2-40B4-BE49-F238E27FC236}">
                                  <a16:creationId xmlns:a16="http://schemas.microsoft.com/office/drawing/2014/main" id="{2D5B080E-A15C-43FE-AB26-58ADDFA19B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4225" y="2217738"/>
                              <a:ext cx="4716463" cy="1060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p:sp>
          <p:nvSpPr>
            <p:cNvPr id="6" name="Rectangle 5">
              <a:extLst>
                <a:ext uri="{FF2B5EF4-FFF2-40B4-BE49-F238E27FC236}">
                  <a16:creationId xmlns:a16="http://schemas.microsoft.com/office/drawing/2014/main" id="{E0C3F749-55A3-48EC-AE50-BC06185D97D4}"/>
                </a:ext>
              </a:extLst>
            </p:cNvPr>
            <p:cNvSpPr/>
            <p:nvPr/>
          </p:nvSpPr>
          <p:spPr>
            <a:xfrm>
              <a:off x="6135757" y="2769704"/>
              <a:ext cx="384313" cy="410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A1F2FBF-A2B2-455B-BAD8-8EBD63833D9F}"/>
                    </a:ext>
                  </a:extLst>
                </p:cNvPr>
                <p:cNvSpPr txBox="1"/>
                <p:nvPr/>
              </p:nvSpPr>
              <p:spPr>
                <a:xfrm>
                  <a:off x="5949475" y="2767040"/>
                  <a:ext cx="701026" cy="5739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2800" i="1" smtClean="0">
                                <a:latin typeface="Cambria Math" panose="02040503050406030204" pitchFamily="18" charset="0"/>
                              </a:rPr>
                            </m:ctrlPr>
                          </m:radPr>
                          <m:deg/>
                          <m:e>
                            <m:r>
                              <a:rPr lang="en-US" sz="2800" b="0" i="1" smtClean="0">
                                <a:latin typeface="Cambria Math" panose="02040503050406030204" pitchFamily="18" charset="0"/>
                              </a:rPr>
                              <m:t>2</m:t>
                            </m:r>
                          </m:e>
                        </m:rad>
                      </m:oMath>
                    </m:oMathPara>
                  </a14:m>
                  <a:endParaRPr lang="en-US" sz="2800" dirty="0"/>
                </a:p>
              </p:txBody>
            </p:sp>
          </mc:Choice>
          <mc:Fallback xmlns="">
            <p:sp>
              <p:nvSpPr>
                <p:cNvPr id="27" name="TextBox 26">
                  <a:extLst>
                    <a:ext uri="{FF2B5EF4-FFF2-40B4-BE49-F238E27FC236}">
                      <a16:creationId xmlns:a16="http://schemas.microsoft.com/office/drawing/2014/main" id="{0A1F2FBF-A2B2-455B-BAD8-8EBD63833D9F}"/>
                    </a:ext>
                  </a:extLst>
                </p:cNvPr>
                <p:cNvSpPr txBox="1">
                  <a:spLocks noRot="1" noChangeAspect="1" noMove="1" noResize="1" noEditPoints="1" noAdjustHandles="1" noChangeArrowheads="1" noChangeShapeType="1" noTextEdit="1"/>
                </p:cNvSpPr>
                <p:nvPr/>
              </p:nvSpPr>
              <p:spPr>
                <a:xfrm>
                  <a:off x="5949475" y="2767040"/>
                  <a:ext cx="701026" cy="573940"/>
                </a:xfrm>
                <a:prstGeom prst="rect">
                  <a:avLst/>
                </a:prstGeom>
                <a:blipFill>
                  <a:blip r:embed="rId10"/>
                  <a:stretch>
                    <a:fillRect/>
                  </a:stretch>
                </a:blipFill>
              </p:spPr>
              <p:txBody>
                <a:bodyPr/>
                <a:lstStyle/>
                <a:p>
                  <a:r>
                    <a:rPr lang="en-US">
                      <a:noFill/>
                    </a:rPr>
                    <a:t> </a:t>
                  </a:r>
                </a:p>
              </p:txBody>
            </p:sp>
          </mc:Fallback>
        </mc:AlternateContent>
      </p:grpSp>
      <p:sp>
        <p:nvSpPr>
          <p:cNvPr id="8" name="TextBox 7">
            <a:extLst>
              <a:ext uri="{FF2B5EF4-FFF2-40B4-BE49-F238E27FC236}">
                <a16:creationId xmlns:a16="http://schemas.microsoft.com/office/drawing/2014/main" id="{8F6EE593-86C3-41A3-9134-8B4CB33C2034}"/>
              </a:ext>
            </a:extLst>
          </p:cNvPr>
          <p:cNvSpPr txBox="1"/>
          <p:nvPr/>
        </p:nvSpPr>
        <p:spPr>
          <a:xfrm>
            <a:off x="5098093" y="5123146"/>
            <a:ext cx="320922" cy="369332"/>
          </a:xfrm>
          <a:prstGeom prst="rect">
            <a:avLst/>
          </a:prstGeom>
          <a:noFill/>
        </p:spPr>
        <p:txBody>
          <a:bodyPr wrap="none" rtlCol="0">
            <a:spAutoFit/>
          </a:bodyPr>
          <a:lstStyle/>
          <a:p>
            <a:r>
              <a:rPr lang="en-US" altLang="en-US" b="1" dirty="0">
                <a:solidFill>
                  <a:srgbClr val="FF0000"/>
                </a:solidFill>
              </a:rPr>
              <a:t>V</a:t>
            </a:r>
            <a:endParaRPr lang="en-US" dirty="0"/>
          </a:p>
        </p:txBody>
      </p:sp>
      <p:sp>
        <p:nvSpPr>
          <p:cNvPr id="42" name="TextBox 41">
            <a:extLst>
              <a:ext uri="{FF2B5EF4-FFF2-40B4-BE49-F238E27FC236}">
                <a16:creationId xmlns:a16="http://schemas.microsoft.com/office/drawing/2014/main" id="{50BE5B22-3A94-48DB-9C02-302D696430DF}"/>
              </a:ext>
            </a:extLst>
          </p:cNvPr>
          <p:cNvSpPr txBox="1"/>
          <p:nvPr/>
        </p:nvSpPr>
        <p:spPr>
          <a:xfrm>
            <a:off x="6277627" y="5120456"/>
            <a:ext cx="324128" cy="369332"/>
          </a:xfrm>
          <a:prstGeom prst="rect">
            <a:avLst/>
          </a:prstGeom>
          <a:noFill/>
        </p:spPr>
        <p:txBody>
          <a:bodyPr wrap="none" rtlCol="0">
            <a:spAutoFit/>
          </a:bodyPr>
          <a:lstStyle/>
          <a:p>
            <a:r>
              <a:rPr lang="en-US" b="1" dirty="0">
                <a:solidFill>
                  <a:srgbClr val="FF0000"/>
                </a:solidFill>
              </a:rPr>
              <a:t>A</a:t>
            </a:r>
            <a:endParaRPr lang="en-US" dirty="0"/>
          </a:p>
        </p:txBody>
      </p:sp>
      <p:grpSp>
        <p:nvGrpSpPr>
          <p:cNvPr id="11" name="Group 10">
            <a:extLst>
              <a:ext uri="{FF2B5EF4-FFF2-40B4-BE49-F238E27FC236}">
                <a16:creationId xmlns:a16="http://schemas.microsoft.com/office/drawing/2014/main" id="{9EE022A5-FD2E-D9BC-1023-496C5566B067}"/>
              </a:ext>
            </a:extLst>
          </p:cNvPr>
          <p:cNvGrpSpPr/>
          <p:nvPr/>
        </p:nvGrpSpPr>
        <p:grpSpPr>
          <a:xfrm>
            <a:off x="3748520" y="4203528"/>
            <a:ext cx="930276" cy="605155"/>
            <a:chOff x="3949994" y="4195778"/>
            <a:chExt cx="930276" cy="605155"/>
          </a:xfrm>
        </p:grpSpPr>
        <p:sp>
          <p:nvSpPr>
            <p:cNvPr id="36" name="object 14">
              <a:extLst>
                <a:ext uri="{FF2B5EF4-FFF2-40B4-BE49-F238E27FC236}">
                  <a16:creationId xmlns:a16="http://schemas.microsoft.com/office/drawing/2014/main" id="{1E852921-81C9-4639-9037-23BC9B234B28}"/>
                </a:ext>
              </a:extLst>
            </p:cNvPr>
            <p:cNvSpPr txBox="1"/>
            <p:nvPr/>
          </p:nvSpPr>
          <p:spPr>
            <a:xfrm>
              <a:off x="3949994" y="4235148"/>
              <a:ext cx="160020" cy="473709"/>
            </a:xfrm>
            <a:prstGeom prst="rect">
              <a:avLst/>
            </a:prstGeom>
          </p:spPr>
          <p:txBody>
            <a:bodyPr vert="horz" wrap="square" lIns="0" tIns="11430" rIns="0" bIns="0" rtlCol="0">
              <a:spAutoFit/>
            </a:bodyPr>
            <a:lstStyle/>
            <a:p>
              <a:pPr marL="12700">
                <a:lnSpc>
                  <a:spcPct val="100000"/>
                </a:lnSpc>
                <a:spcBef>
                  <a:spcPts val="90"/>
                </a:spcBef>
              </a:pPr>
              <a:r>
                <a:rPr sz="2950" i="1" spc="-250" dirty="0">
                  <a:latin typeface="Times New Roman"/>
                  <a:cs typeface="Times New Roman"/>
                </a:rPr>
                <a:t>J</a:t>
              </a:r>
              <a:endParaRPr sz="2950" dirty="0">
                <a:latin typeface="Times New Roman"/>
                <a:cs typeface="Times New Roman"/>
              </a:endParaRPr>
            </a:p>
          </p:txBody>
        </p:sp>
        <p:sp>
          <p:nvSpPr>
            <p:cNvPr id="38" name="object 15">
              <a:extLst>
                <a:ext uri="{FF2B5EF4-FFF2-40B4-BE49-F238E27FC236}">
                  <a16:creationId xmlns:a16="http://schemas.microsoft.com/office/drawing/2014/main" id="{EFAABCC9-FDB8-4FDD-874C-D588414C7CEF}"/>
                </a:ext>
              </a:extLst>
            </p:cNvPr>
            <p:cNvSpPr txBox="1"/>
            <p:nvPr/>
          </p:nvSpPr>
          <p:spPr>
            <a:xfrm>
              <a:off x="4120175" y="4195778"/>
              <a:ext cx="760095" cy="605155"/>
            </a:xfrm>
            <a:prstGeom prst="rect">
              <a:avLst/>
            </a:prstGeom>
          </p:spPr>
          <p:txBody>
            <a:bodyPr vert="horz" wrap="square" lIns="0" tIns="13970" rIns="0" bIns="0" rtlCol="0">
              <a:spAutoFit/>
            </a:bodyPr>
            <a:lstStyle/>
            <a:p>
              <a:pPr marL="12700">
                <a:lnSpc>
                  <a:spcPts val="2275"/>
                </a:lnSpc>
                <a:spcBef>
                  <a:spcPts val="110"/>
                </a:spcBef>
              </a:pPr>
              <a:r>
                <a:rPr sz="1950" spc="-135" dirty="0">
                  <a:latin typeface="OpenSymbol"/>
                  <a:cs typeface="OpenSymbol"/>
                </a:rPr>
                <a:t>(</a:t>
              </a:r>
              <a:r>
                <a:rPr sz="1950" spc="-765" dirty="0">
                  <a:latin typeface="OpenSymbol"/>
                  <a:cs typeface="OpenSymbol"/>
                </a:rPr>
                <a:t> </a:t>
              </a:r>
              <a:r>
                <a:rPr sz="1950" i="1" spc="-135" dirty="0">
                  <a:latin typeface="Times New Roman"/>
                  <a:cs typeface="Times New Roman"/>
                </a:rPr>
                <a:t>quarks</a:t>
              </a:r>
              <a:r>
                <a:rPr sz="1950" spc="-135" dirty="0">
                  <a:latin typeface="OpenSymbol"/>
                  <a:cs typeface="OpenSymbol"/>
                </a:rPr>
                <a:t>)</a:t>
              </a:r>
              <a:endParaRPr sz="1950" dirty="0">
                <a:latin typeface="OpenSymbol"/>
                <a:cs typeface="OpenSymbol"/>
              </a:endParaRPr>
            </a:p>
            <a:p>
              <a:pPr marL="31750">
                <a:lnSpc>
                  <a:spcPts val="2275"/>
                </a:lnSpc>
              </a:pPr>
              <a:r>
                <a:rPr sz="1950" i="1" spc="-185" dirty="0">
                  <a:latin typeface="Times New Roman"/>
                  <a:cs typeface="Times New Roman"/>
                </a:rPr>
                <a:t>μ</a:t>
              </a:r>
              <a:endParaRPr sz="1950" dirty="0">
                <a:latin typeface="Times New Roman"/>
                <a:cs typeface="Times New Roman"/>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2D2FC3D-BCC3-407F-D2FD-A1A62FB34E5F}"/>
                  </a:ext>
                </a:extLst>
              </p:cNvPr>
              <p:cNvSpPr txBox="1"/>
              <p:nvPr/>
            </p:nvSpPr>
            <p:spPr>
              <a:xfrm>
                <a:off x="4568132" y="4316278"/>
                <a:ext cx="3802836" cy="4255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𝑢</m:t>
                          </m:r>
                        </m:e>
                      </m:acc>
                      <m:d>
                        <m:dPr>
                          <m:begChr m:val="["/>
                          <m:endChr m:val="]"/>
                          <m:ctrlPr>
                            <a:rPr lang="en-US" sz="2400" i="1" smtClean="0">
                              <a:latin typeface="Cambria Math" panose="02040503050406030204" pitchFamily="18" charset="0"/>
                            </a:rPr>
                          </m:ctrlPr>
                        </m:dPr>
                        <m:e>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𝛾</m:t>
                              </m:r>
                            </m:e>
                            <m:sub>
                              <m:r>
                                <a:rPr lang="en-US" sz="2400" i="1" smtClean="0">
                                  <a:latin typeface="Cambria Math" panose="02040503050406030204" pitchFamily="18" charset="0"/>
                                  <a:ea typeface="Cambria Math" panose="02040503050406030204" pitchFamily="18" charset="0"/>
                                </a:rPr>
                                <m:t>𝜇</m:t>
                              </m:r>
                            </m:sub>
                          </m:sSub>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m:t>
                              </m:r>
                              <m:r>
                                <a:rPr lang="en-US" sz="2400" i="1" smtClean="0">
                                  <a:latin typeface="Cambria Math" panose="02040503050406030204" pitchFamily="18" charset="0"/>
                                  <a:ea typeface="Cambria Math" panose="02040503050406030204" pitchFamily="18" charset="0"/>
                                </a:rPr>
                                <m:t>𝛾</m:t>
                              </m:r>
                            </m:e>
                            <m:sub>
                              <m:r>
                                <a:rPr lang="en-US" sz="2400" i="1" smtClean="0">
                                  <a:latin typeface="Cambria Math" panose="02040503050406030204" pitchFamily="18" charset="0"/>
                                  <a:ea typeface="Cambria Math" panose="02040503050406030204" pitchFamily="18" charset="0"/>
                                </a:rPr>
                                <m:t>𝜇</m:t>
                              </m:r>
                            </m:sub>
                          </m:sSub>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𝛾</m:t>
                              </m:r>
                            </m:e>
                            <m:sub>
                              <m:r>
                                <a:rPr lang="en-US" sz="2400" b="0" i="1" smtClean="0">
                                  <a:latin typeface="Cambria Math" panose="02040503050406030204" pitchFamily="18" charset="0"/>
                                </a:rPr>
                                <m:t>5</m:t>
                              </m:r>
                            </m:sub>
                          </m:sSub>
                        </m:e>
                      </m:d>
                      <m:sSub>
                        <m:sSubPr>
                          <m:ctrlPr>
                            <a:rPr lang="en-US" sz="2400" i="1" dirty="0" smtClean="0">
                              <a:latin typeface="Cambria Math" panose="02040503050406030204" pitchFamily="18" charset="0"/>
                            </a:rPr>
                          </m:ctrlPr>
                        </m:sSubPr>
                        <m:e>
                          <m:r>
                            <a:rPr lang="en-US" sz="2400" b="0" i="1" dirty="0" smtClean="0">
                              <a:latin typeface="Cambria Math" panose="02040503050406030204" pitchFamily="18" charset="0"/>
                            </a:rPr>
                            <m:t>𝑉</m:t>
                          </m:r>
                        </m:e>
                        <m:sub>
                          <m:r>
                            <a:rPr lang="en-US" sz="2400" b="0" i="1" dirty="0" smtClean="0">
                              <a:latin typeface="Cambria Math" panose="02040503050406030204" pitchFamily="18" charset="0"/>
                            </a:rPr>
                            <m:t>𝑢𝑑</m:t>
                          </m:r>
                        </m:sub>
                      </m:sSub>
                      <m:r>
                        <a:rPr lang="en-US" sz="2400" b="0" i="1" smtClean="0">
                          <a:latin typeface="Cambria Math" panose="02040503050406030204" pitchFamily="18" charset="0"/>
                        </a:rPr>
                        <m:t>𝑑</m:t>
                      </m:r>
                      <m:r>
                        <a:rPr lang="en-US" sz="2400" b="0" i="1" smtClean="0">
                          <a:latin typeface="Cambria Math" panose="02040503050406030204" pitchFamily="18" charset="0"/>
                        </a:rPr>
                        <m:t> +  </m:t>
                      </m:r>
                      <m:r>
                        <a:rPr lang="en-US" sz="2400" b="0" i="1" smtClean="0">
                          <a:latin typeface="Cambria Math" panose="02040503050406030204" pitchFamily="18" charset="0"/>
                        </a:rPr>
                        <m:t>h</m:t>
                      </m:r>
                      <m:r>
                        <a:rPr lang="en-US" sz="2400" b="0" i="1" smtClean="0">
                          <a:latin typeface="Cambria Math" panose="02040503050406030204" pitchFamily="18" charset="0"/>
                        </a:rPr>
                        <m:t>.</m:t>
                      </m:r>
                      <m:r>
                        <a:rPr lang="en-US" sz="2400" b="0" i="1" smtClean="0">
                          <a:latin typeface="Cambria Math" panose="02040503050406030204" pitchFamily="18" charset="0"/>
                        </a:rPr>
                        <m:t>𝑐</m:t>
                      </m:r>
                      <m:r>
                        <a:rPr lang="en-US" sz="2400" b="0" i="1" smtClean="0">
                          <a:latin typeface="Cambria Math" panose="02040503050406030204" pitchFamily="18" charset="0"/>
                        </a:rPr>
                        <m:t>.</m:t>
                      </m:r>
                    </m:oMath>
                  </m:oMathPara>
                </a14:m>
                <a:endParaRPr lang="en-US" sz="2400" dirty="0">
                  <a:latin typeface="Verdana" panose="020B0604030504040204" pitchFamily="34" charset="0"/>
                  <a:ea typeface="Verdana" panose="020B0604030504040204" pitchFamily="34" charset="0"/>
                </a:endParaRPr>
              </a:p>
            </p:txBody>
          </p:sp>
        </mc:Choice>
        <mc:Fallback xmlns="">
          <p:sp>
            <p:nvSpPr>
              <p:cNvPr id="13" name="TextBox 12">
                <a:extLst>
                  <a:ext uri="{FF2B5EF4-FFF2-40B4-BE49-F238E27FC236}">
                    <a16:creationId xmlns:a16="http://schemas.microsoft.com/office/drawing/2014/main" id="{62D2FC3D-BCC3-407F-D2FD-A1A62FB34E5F}"/>
                  </a:ext>
                </a:extLst>
              </p:cNvPr>
              <p:cNvSpPr txBox="1">
                <a:spLocks noRot="1" noChangeAspect="1" noMove="1" noResize="1" noEditPoints="1" noAdjustHandles="1" noChangeArrowheads="1" noChangeShapeType="1" noTextEdit="1"/>
              </p:cNvSpPr>
              <p:nvPr/>
            </p:nvSpPr>
            <p:spPr>
              <a:xfrm>
                <a:off x="4568132" y="4316278"/>
                <a:ext cx="3802836" cy="42550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9409779-7AED-6260-8CE5-C6050DF20583}"/>
                  </a:ext>
                </a:extLst>
              </p:cNvPr>
              <p:cNvSpPr txBox="1"/>
              <p:nvPr/>
            </p:nvSpPr>
            <p:spPr>
              <a:xfrm>
                <a:off x="6588071" y="5786034"/>
                <a:ext cx="2355197" cy="4255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𝑢</m:t>
                          </m:r>
                        </m:e>
                      </m:acc>
                      <m:d>
                        <m:dPr>
                          <m:begChr m:val="["/>
                          <m:endChr m:val="]"/>
                          <m:ctrlPr>
                            <a:rPr lang="en-US" sz="2400" i="1" smtClean="0">
                              <a:latin typeface="Cambria Math" panose="02040503050406030204" pitchFamily="18" charset="0"/>
                            </a:rPr>
                          </m:ctrlPr>
                        </m:dPr>
                        <m:e>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𝛾</m:t>
                              </m:r>
                            </m:e>
                            <m:sub>
                              <m:r>
                                <a:rPr lang="en-US" sz="2400" i="1" smtClean="0">
                                  <a:latin typeface="Cambria Math" panose="02040503050406030204" pitchFamily="18" charset="0"/>
                                  <a:ea typeface="Cambria Math" panose="02040503050406030204" pitchFamily="18" charset="0"/>
                                </a:rPr>
                                <m:t>𝜇</m:t>
                              </m:r>
                            </m:sub>
                          </m:sSub>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𝛾</m:t>
                              </m:r>
                            </m:e>
                            <m:sub>
                              <m:r>
                                <a:rPr lang="en-US" sz="2400" b="0" i="1" smtClean="0">
                                  <a:latin typeface="Cambria Math" panose="02040503050406030204" pitchFamily="18" charset="0"/>
                                </a:rPr>
                                <m:t>5</m:t>
                              </m:r>
                            </m:sub>
                          </m:sSub>
                        </m:e>
                      </m:d>
                      <m:r>
                        <a:rPr lang="en-US" sz="2400" b="0" i="1" smtClean="0">
                          <a:latin typeface="Cambria Math" panose="02040503050406030204" pitchFamily="18" charset="0"/>
                        </a:rPr>
                        <m:t>𝑑</m:t>
                      </m:r>
                      <m:r>
                        <a:rPr lang="en-US" sz="2400" b="0" i="1" smtClean="0">
                          <a:latin typeface="Cambria Math" panose="02040503050406030204" pitchFamily="18" charset="0"/>
                        </a:rPr>
                        <m:t>  ∝  </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𝑔</m:t>
                          </m:r>
                        </m:e>
                        <m:sub>
                          <m:r>
                            <a:rPr lang="en-US" sz="2400" b="0" i="1" smtClean="0">
                              <a:latin typeface="Cambria Math" panose="02040503050406030204" pitchFamily="18" charset="0"/>
                              <a:ea typeface="Cambria Math" panose="02040503050406030204" pitchFamily="18" charset="0"/>
                            </a:rPr>
                            <m:t>𝐴</m:t>
                          </m:r>
                        </m:sub>
                      </m:sSub>
                    </m:oMath>
                  </m:oMathPara>
                </a14:m>
                <a:endParaRPr lang="en-US" sz="2400" dirty="0">
                  <a:latin typeface="Verdana" panose="020B0604030504040204" pitchFamily="34" charset="0"/>
                  <a:ea typeface="Verdana" panose="020B0604030504040204" pitchFamily="34" charset="0"/>
                </a:endParaRPr>
              </a:p>
            </p:txBody>
          </p:sp>
        </mc:Choice>
        <mc:Fallback xmlns="">
          <p:sp>
            <p:nvSpPr>
              <p:cNvPr id="14" name="TextBox 13">
                <a:extLst>
                  <a:ext uri="{FF2B5EF4-FFF2-40B4-BE49-F238E27FC236}">
                    <a16:creationId xmlns:a16="http://schemas.microsoft.com/office/drawing/2014/main" id="{D9409779-7AED-6260-8CE5-C6050DF20583}"/>
                  </a:ext>
                </a:extLst>
              </p:cNvPr>
              <p:cNvSpPr txBox="1">
                <a:spLocks noRot="1" noChangeAspect="1" noMove="1" noResize="1" noEditPoints="1" noAdjustHandles="1" noChangeArrowheads="1" noChangeShapeType="1" noTextEdit="1"/>
              </p:cNvSpPr>
              <p:nvPr/>
            </p:nvSpPr>
            <p:spPr>
              <a:xfrm>
                <a:off x="6588071" y="5786034"/>
                <a:ext cx="2355197" cy="425501"/>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73A7DE6-0AC0-6C48-3545-B1E55B5CFE6E}"/>
                  </a:ext>
                </a:extLst>
              </p:cNvPr>
              <p:cNvSpPr txBox="1"/>
              <p:nvPr/>
            </p:nvSpPr>
            <p:spPr>
              <a:xfrm>
                <a:off x="3253353" y="5783451"/>
                <a:ext cx="1861600" cy="4255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𝑢</m:t>
                          </m:r>
                        </m:e>
                      </m:acc>
                      <m:d>
                        <m:dPr>
                          <m:begChr m:val="["/>
                          <m:endChr m:val="]"/>
                          <m:ctrlPr>
                            <a:rPr lang="en-US" sz="2400" i="1" smtClean="0">
                              <a:latin typeface="Cambria Math" panose="02040503050406030204" pitchFamily="18" charset="0"/>
                            </a:rPr>
                          </m:ctrlPr>
                        </m:dPr>
                        <m:e>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𝛾</m:t>
                              </m:r>
                            </m:e>
                            <m:sub>
                              <m:r>
                                <a:rPr lang="en-US" sz="2400" i="1" smtClean="0">
                                  <a:latin typeface="Cambria Math" panose="02040503050406030204" pitchFamily="18" charset="0"/>
                                  <a:ea typeface="Cambria Math" panose="02040503050406030204" pitchFamily="18" charset="0"/>
                                </a:rPr>
                                <m:t>𝜇</m:t>
                              </m:r>
                            </m:sub>
                          </m:sSub>
                        </m:e>
                      </m:d>
                      <m:r>
                        <a:rPr lang="en-US" sz="2400" b="0" i="1" smtClean="0">
                          <a:latin typeface="Cambria Math" panose="02040503050406030204" pitchFamily="18" charset="0"/>
                        </a:rPr>
                        <m:t>𝑑</m:t>
                      </m:r>
                      <m:r>
                        <a:rPr lang="en-US" sz="2400" b="0" i="1" smtClean="0">
                          <a:latin typeface="Cambria Math" panose="02040503050406030204" pitchFamily="18" charset="0"/>
                        </a:rPr>
                        <m:t> ∝ </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𝑔</m:t>
                          </m:r>
                        </m:e>
                        <m:sub>
                          <m:r>
                            <a:rPr lang="en-US" sz="2400" b="0" i="1" smtClean="0">
                              <a:latin typeface="Cambria Math" panose="02040503050406030204" pitchFamily="18" charset="0"/>
                              <a:ea typeface="Cambria Math" panose="02040503050406030204" pitchFamily="18" charset="0"/>
                            </a:rPr>
                            <m:t>𝑉</m:t>
                          </m:r>
                        </m:sub>
                      </m:sSub>
                    </m:oMath>
                  </m:oMathPara>
                </a14:m>
                <a:endParaRPr lang="en-US" sz="2400" dirty="0">
                  <a:latin typeface="Verdana" panose="020B0604030504040204" pitchFamily="34" charset="0"/>
                  <a:ea typeface="Verdana" panose="020B0604030504040204" pitchFamily="34" charset="0"/>
                </a:endParaRPr>
              </a:p>
            </p:txBody>
          </p:sp>
        </mc:Choice>
        <mc:Fallback xmlns="">
          <p:sp>
            <p:nvSpPr>
              <p:cNvPr id="16" name="TextBox 15">
                <a:extLst>
                  <a:ext uri="{FF2B5EF4-FFF2-40B4-BE49-F238E27FC236}">
                    <a16:creationId xmlns:a16="http://schemas.microsoft.com/office/drawing/2014/main" id="{373A7DE6-0AC0-6C48-3545-B1E55B5CFE6E}"/>
                  </a:ext>
                </a:extLst>
              </p:cNvPr>
              <p:cNvSpPr txBox="1">
                <a:spLocks noRot="1" noChangeAspect="1" noMove="1" noResize="1" noEditPoints="1" noAdjustHandles="1" noChangeArrowheads="1" noChangeShapeType="1" noTextEdit="1"/>
              </p:cNvSpPr>
              <p:nvPr/>
            </p:nvSpPr>
            <p:spPr>
              <a:xfrm>
                <a:off x="3253353" y="5783451"/>
                <a:ext cx="1861600" cy="425501"/>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244529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92032-BA8C-8888-93D0-7DA1DEAF30B6}"/>
            </a:ext>
          </a:extLst>
        </p:cNvPr>
        <p:cNvGrpSpPr/>
        <p:nvPr/>
      </p:nvGrpSpPr>
      <p:grpSpPr>
        <a:xfrm>
          <a:off x="0" y="0"/>
          <a:ext cx="0" cy="0"/>
          <a:chOff x="0" y="0"/>
          <a:chExt cx="0" cy="0"/>
        </a:xfrm>
      </p:grpSpPr>
      <p:sp>
        <p:nvSpPr>
          <p:cNvPr id="1852" name="TextShape 1">
            <a:extLst>
              <a:ext uri="{FF2B5EF4-FFF2-40B4-BE49-F238E27FC236}">
                <a16:creationId xmlns:a16="http://schemas.microsoft.com/office/drawing/2014/main" id="{FB20F4D6-B4EB-5E45-C251-8319AF029325}"/>
              </a:ext>
            </a:extLst>
          </p:cNvPr>
          <p:cNvSpPr txBox="1"/>
          <p:nvPr/>
        </p:nvSpPr>
        <p:spPr>
          <a:xfrm>
            <a:off x="90080" y="0"/>
            <a:ext cx="8229240" cy="715680"/>
          </a:xfrm>
          <a:prstGeom prst="rect">
            <a:avLst/>
          </a:prstGeom>
          <a:noFill/>
          <a:ln>
            <a:noFill/>
          </a:ln>
        </p:spPr>
        <p:txBody>
          <a:bodyPr anchor="ctr"/>
          <a:lstStyle/>
          <a:p>
            <a:pPr algn="ctr">
              <a:lnSpc>
                <a:spcPct val="100000"/>
              </a:lnSpc>
            </a:pPr>
            <a:r>
              <a:rPr lang="en-US" sz="3200" spc="-1" dirty="0">
                <a:solidFill>
                  <a:srgbClr val="000000"/>
                </a:solidFill>
                <a:uFill>
                  <a:solidFill>
                    <a:srgbClr val="FFFFFF"/>
                  </a:solidFill>
                </a:uFill>
                <a:latin typeface="Calibri"/>
              </a:rPr>
              <a:t>Magnetic Bottles: Many in Progress</a:t>
            </a:r>
            <a:endParaRPr lang="en-US" spc="-1" dirty="0">
              <a:solidFill>
                <a:srgbClr val="000000"/>
              </a:solidFill>
              <a:uFill>
                <a:solidFill>
                  <a:srgbClr val="FFFFFF"/>
                </a:solidFill>
              </a:uFill>
              <a:latin typeface="Calibri"/>
            </a:endParaRPr>
          </a:p>
        </p:txBody>
      </p:sp>
      <p:sp>
        <p:nvSpPr>
          <p:cNvPr id="1857" name="CustomShape 5">
            <a:extLst>
              <a:ext uri="{FF2B5EF4-FFF2-40B4-BE49-F238E27FC236}">
                <a16:creationId xmlns:a16="http://schemas.microsoft.com/office/drawing/2014/main" id="{EE604AE9-3879-B9B7-E3B0-9F7EDDCD0851}"/>
              </a:ext>
            </a:extLst>
          </p:cNvPr>
          <p:cNvSpPr/>
          <p:nvPr/>
        </p:nvSpPr>
        <p:spPr>
          <a:xfrm>
            <a:off x="9712410" y="2038865"/>
            <a:ext cx="2613818" cy="92940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gn="ctr"/>
            <a:r>
              <a:rPr lang="en-US" b="1" i="1" spc="-1" dirty="0">
                <a:solidFill>
                  <a:srgbClr val="000000"/>
                </a:solidFill>
                <a:uFill>
                  <a:solidFill>
                    <a:srgbClr val="FFFFFF"/>
                  </a:solidFill>
                </a:uFill>
                <a:latin typeface="Symbol"/>
              </a:rPr>
              <a:t></a:t>
            </a:r>
            <a:r>
              <a:rPr lang="en-US" b="1" spc="-1" baseline="-25000" dirty="0">
                <a:solidFill>
                  <a:srgbClr val="000000"/>
                </a:solidFill>
                <a:uFill>
                  <a:solidFill>
                    <a:srgbClr val="FFFFFF"/>
                  </a:solidFill>
                </a:uFill>
                <a:latin typeface="Calibri"/>
              </a:rPr>
              <a:t>UCN</a:t>
            </a:r>
            <a:r>
              <a:rPr lang="en-US" b="1" spc="-1" dirty="0">
                <a:solidFill>
                  <a:srgbClr val="000000"/>
                </a:solidFill>
                <a:uFill>
                  <a:solidFill>
                    <a:srgbClr val="FFFFFF"/>
                  </a:solidFill>
                </a:uFill>
                <a:latin typeface="Calibri"/>
              </a:rPr>
              <a:t> = 10</a:t>
            </a:r>
            <a:r>
              <a:rPr lang="en-US" b="1" spc="-1" baseline="30000" dirty="0">
                <a:solidFill>
                  <a:srgbClr val="000000"/>
                </a:solidFill>
                <a:uFill>
                  <a:solidFill>
                    <a:srgbClr val="FFFFFF"/>
                  </a:solidFill>
                </a:uFill>
                <a:latin typeface="Calibri"/>
              </a:rPr>
              <a:t>3</a:t>
            </a:r>
            <a:r>
              <a:rPr lang="en-US" b="1" spc="-1" dirty="0">
                <a:solidFill>
                  <a:srgbClr val="000000"/>
                </a:solidFill>
                <a:uFill>
                  <a:solidFill>
                    <a:srgbClr val="FFFFFF"/>
                  </a:solidFill>
                </a:uFill>
                <a:latin typeface="Calibri"/>
              </a:rPr>
              <a:t> </a:t>
            </a:r>
            <a:r>
              <a:rPr lang="en-US" b="1" spc="-1" dirty="0">
                <a:solidFill>
                  <a:srgbClr val="000000"/>
                </a:solidFill>
                <a:uFill>
                  <a:solidFill>
                    <a:srgbClr val="FFFFFF"/>
                  </a:solidFill>
                </a:uFill>
                <a:latin typeface="Arial"/>
              </a:rPr>
              <a:t>–</a:t>
            </a:r>
            <a:r>
              <a:rPr lang="en-US" b="1" spc="-1" dirty="0">
                <a:solidFill>
                  <a:srgbClr val="000000"/>
                </a:solidFill>
                <a:uFill>
                  <a:solidFill>
                    <a:srgbClr val="FFFFFF"/>
                  </a:solidFill>
                </a:uFill>
                <a:latin typeface="Calibri"/>
              </a:rPr>
              <a:t> 10</a:t>
            </a:r>
            <a:r>
              <a:rPr lang="en-US" b="1" spc="-1" baseline="30000" dirty="0">
                <a:solidFill>
                  <a:srgbClr val="000000"/>
                </a:solidFill>
                <a:uFill>
                  <a:solidFill>
                    <a:srgbClr val="FFFFFF"/>
                  </a:solidFill>
                </a:uFill>
                <a:latin typeface="Calibri"/>
              </a:rPr>
              <a:t>4</a:t>
            </a:r>
            <a:r>
              <a:rPr lang="en-US" b="1" spc="-1" dirty="0">
                <a:solidFill>
                  <a:srgbClr val="000000"/>
                </a:solidFill>
                <a:uFill>
                  <a:solidFill>
                    <a:srgbClr val="FFFFFF"/>
                  </a:solidFill>
                </a:uFill>
                <a:latin typeface="Calibri"/>
              </a:rPr>
              <a:t> cm</a:t>
            </a:r>
            <a:r>
              <a:rPr lang="en-US" b="1" spc="-1" baseline="30000" dirty="0">
                <a:solidFill>
                  <a:srgbClr val="000000"/>
                </a:solidFill>
                <a:uFill>
                  <a:solidFill>
                    <a:srgbClr val="FFFFFF"/>
                  </a:solidFill>
                </a:uFill>
                <a:latin typeface="Calibri"/>
              </a:rPr>
              <a:t>-3</a:t>
            </a:r>
            <a:r>
              <a:rPr lang="en-US" b="1" spc="-1" dirty="0">
                <a:solidFill>
                  <a:srgbClr val="000000"/>
                </a:solidFill>
                <a:uFill>
                  <a:solidFill>
                    <a:srgbClr val="FFFFFF"/>
                  </a:solidFill>
                </a:uFill>
                <a:latin typeface="Calibri"/>
              </a:rPr>
              <a:t>  </a:t>
            </a:r>
            <a:r>
              <a:rPr lang="en-US" sz="1600" b="1" spc="-1" dirty="0">
                <a:solidFill>
                  <a:srgbClr val="000000"/>
                </a:solidFill>
                <a:uFill>
                  <a:solidFill>
                    <a:srgbClr val="FFFFFF"/>
                  </a:solidFill>
                </a:uFill>
                <a:latin typeface="Calibri"/>
              </a:rPr>
              <a:t>(FRM II)</a:t>
            </a:r>
            <a:endParaRPr lang="en-US" spc="-1" dirty="0">
              <a:solidFill>
                <a:srgbClr val="000000"/>
              </a:solidFill>
              <a:uFill>
                <a:solidFill>
                  <a:srgbClr val="FFFFFF"/>
                </a:solidFill>
              </a:uFill>
              <a:latin typeface="Arial"/>
            </a:endParaRPr>
          </a:p>
          <a:p>
            <a:pPr marL="343080" indent="-342720" algn="ctr"/>
            <a:r>
              <a:rPr lang="en-US" sz="1600" b="1" spc="-1" dirty="0">
                <a:solidFill>
                  <a:srgbClr val="000000"/>
                </a:solidFill>
                <a:uFill>
                  <a:solidFill>
                    <a:srgbClr val="FFFFFF"/>
                  </a:solidFill>
                </a:uFill>
                <a:latin typeface="Calibri"/>
              </a:rPr>
              <a:t>Stat  </a:t>
            </a:r>
            <a:r>
              <a:rPr lang="en-US" sz="1600" b="1" i="1" spc="-1" dirty="0">
                <a:solidFill>
                  <a:srgbClr val="FF0000"/>
                </a:solidFill>
                <a:uFill>
                  <a:solidFill>
                    <a:srgbClr val="FFFFFF"/>
                  </a:solidFill>
                </a:uFill>
                <a:latin typeface="Symbol"/>
              </a:rPr>
              <a:t></a:t>
            </a:r>
            <a:r>
              <a:rPr lang="en-US" sz="1600" b="1" spc="-1" baseline="-25000" dirty="0">
                <a:solidFill>
                  <a:srgbClr val="FF0000"/>
                </a:solidFill>
                <a:uFill>
                  <a:solidFill>
                    <a:srgbClr val="FFFFFF"/>
                  </a:solidFill>
                </a:uFill>
                <a:latin typeface="Calibri"/>
              </a:rPr>
              <a:t>n</a:t>
            </a:r>
            <a:r>
              <a:rPr lang="en-US" sz="1600" b="1" spc="-1" dirty="0">
                <a:solidFill>
                  <a:srgbClr val="000000"/>
                </a:solidFill>
                <a:uFill>
                  <a:solidFill>
                    <a:srgbClr val="FFFFFF"/>
                  </a:solidFill>
                </a:uFill>
                <a:latin typeface="Calibri"/>
              </a:rPr>
              <a:t> </a:t>
            </a:r>
            <a:r>
              <a:rPr lang="en-US" sz="1600" b="1" spc="-1" dirty="0">
                <a:solidFill>
                  <a:srgbClr val="FF0000"/>
                </a:solidFill>
                <a:uFill>
                  <a:solidFill>
                    <a:srgbClr val="FFFFFF"/>
                  </a:solidFill>
                </a:uFill>
                <a:latin typeface="Calibri"/>
              </a:rPr>
              <a:t>~ 0.1 s  in 2-4 days</a:t>
            </a:r>
            <a:endParaRPr lang="en-US" spc="-1" dirty="0">
              <a:solidFill>
                <a:srgbClr val="000000"/>
              </a:solidFill>
              <a:uFill>
                <a:solidFill>
                  <a:srgbClr val="FFFFFF"/>
                </a:solidFill>
              </a:uFill>
              <a:latin typeface="Arial"/>
            </a:endParaRPr>
          </a:p>
        </p:txBody>
      </p:sp>
      <p:pic>
        <p:nvPicPr>
          <p:cNvPr id="1859" name="Picture 3">
            <a:extLst>
              <a:ext uri="{FF2B5EF4-FFF2-40B4-BE49-F238E27FC236}">
                <a16:creationId xmlns:a16="http://schemas.microsoft.com/office/drawing/2014/main" id="{502582B0-2B06-1008-DD16-BEE1543053EF}"/>
              </a:ext>
            </a:extLst>
          </p:cNvPr>
          <p:cNvPicPr/>
          <p:nvPr/>
        </p:nvPicPr>
        <p:blipFill rotWithShape="1">
          <a:blip r:embed="rId3"/>
          <a:srcRect t="6239" b="-537"/>
          <a:stretch/>
        </p:blipFill>
        <p:spPr>
          <a:xfrm>
            <a:off x="7795006" y="0"/>
            <a:ext cx="2226325" cy="4884420"/>
          </a:xfrm>
          <a:prstGeom prst="rect">
            <a:avLst/>
          </a:prstGeom>
          <a:ln>
            <a:noFill/>
          </a:ln>
        </p:spPr>
      </p:pic>
      <p:sp>
        <p:nvSpPr>
          <p:cNvPr id="1860" name="CustomShape 6">
            <a:extLst>
              <a:ext uri="{FF2B5EF4-FFF2-40B4-BE49-F238E27FC236}">
                <a16:creationId xmlns:a16="http://schemas.microsoft.com/office/drawing/2014/main" id="{0B0EC559-C1A2-B1A5-4BC7-98A42EBD4914}"/>
              </a:ext>
            </a:extLst>
          </p:cNvPr>
          <p:cNvSpPr/>
          <p:nvPr/>
        </p:nvSpPr>
        <p:spPr>
          <a:xfrm>
            <a:off x="6717234" y="1066416"/>
            <a:ext cx="11930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pc="-1" dirty="0" err="1">
                <a:solidFill>
                  <a:srgbClr val="0000FF"/>
                </a:solidFill>
                <a:uFill>
                  <a:solidFill>
                    <a:srgbClr val="FFFFFF"/>
                  </a:solidFill>
                </a:uFill>
                <a:latin typeface="Calibri"/>
              </a:rPr>
              <a:t>PENeLOPE</a:t>
            </a:r>
            <a:r>
              <a:rPr lang="en-US" spc="-1" dirty="0">
                <a:solidFill>
                  <a:srgbClr val="0000FF"/>
                </a:solidFill>
                <a:uFill>
                  <a:solidFill>
                    <a:srgbClr val="FFFFFF"/>
                  </a:solidFill>
                </a:uFill>
                <a:latin typeface="Calibri"/>
              </a:rPr>
              <a:t> </a:t>
            </a:r>
            <a:endParaRPr lang="en-US" spc="-1" dirty="0">
              <a:solidFill>
                <a:srgbClr val="000000"/>
              </a:solidFill>
              <a:uFill>
                <a:solidFill>
                  <a:srgbClr val="FFFFFF"/>
                </a:solidFill>
              </a:uFill>
              <a:latin typeface="Arial"/>
            </a:endParaRPr>
          </a:p>
        </p:txBody>
      </p:sp>
      <p:sp>
        <p:nvSpPr>
          <p:cNvPr id="1865" name="CustomShape 11">
            <a:extLst>
              <a:ext uri="{FF2B5EF4-FFF2-40B4-BE49-F238E27FC236}">
                <a16:creationId xmlns:a16="http://schemas.microsoft.com/office/drawing/2014/main" id="{72018E5F-EADA-E718-1373-3C90FD768F33}"/>
              </a:ext>
            </a:extLst>
          </p:cNvPr>
          <p:cNvSpPr/>
          <p:nvPr/>
        </p:nvSpPr>
        <p:spPr>
          <a:xfrm>
            <a:off x="7146588" y="2397717"/>
            <a:ext cx="6321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pc="-1" dirty="0">
                <a:solidFill>
                  <a:srgbClr val="FF0000"/>
                </a:solidFill>
                <a:uFill>
                  <a:solidFill>
                    <a:srgbClr val="FFFFFF"/>
                  </a:solidFill>
                </a:uFill>
                <a:latin typeface="Calibri"/>
              </a:rPr>
              <a:t>700 l</a:t>
            </a:r>
            <a:endParaRPr lang="en-US" spc="-1" dirty="0">
              <a:solidFill>
                <a:srgbClr val="000000"/>
              </a:solidFill>
              <a:uFill>
                <a:solidFill>
                  <a:srgbClr val="FFFFFF"/>
                </a:solidFill>
              </a:uFill>
              <a:latin typeface="Arial"/>
            </a:endParaRPr>
          </a:p>
        </p:txBody>
      </p:sp>
      <p:grpSp>
        <p:nvGrpSpPr>
          <p:cNvPr id="229" name="Group 228">
            <a:extLst>
              <a:ext uri="{FF2B5EF4-FFF2-40B4-BE49-F238E27FC236}">
                <a16:creationId xmlns:a16="http://schemas.microsoft.com/office/drawing/2014/main" id="{205A80C3-B283-6534-9246-E8F1FA6E71AE}"/>
              </a:ext>
            </a:extLst>
          </p:cNvPr>
          <p:cNvGrpSpPr/>
          <p:nvPr/>
        </p:nvGrpSpPr>
        <p:grpSpPr>
          <a:xfrm>
            <a:off x="6487298" y="5202194"/>
            <a:ext cx="4930268" cy="1479394"/>
            <a:chOff x="195480" y="4995360"/>
            <a:chExt cx="6561360" cy="1801800"/>
          </a:xfrm>
        </p:grpSpPr>
        <p:sp>
          <p:nvSpPr>
            <p:cNvPr id="230" name="CustomShape 25">
              <a:extLst>
                <a:ext uri="{FF2B5EF4-FFF2-40B4-BE49-F238E27FC236}">
                  <a16:creationId xmlns:a16="http://schemas.microsoft.com/office/drawing/2014/main" id="{8936A438-DADA-61D8-D7BC-33B8E6ABA055}"/>
                </a:ext>
              </a:extLst>
            </p:cNvPr>
            <p:cNvSpPr/>
            <p:nvPr/>
          </p:nvSpPr>
          <p:spPr>
            <a:xfrm>
              <a:off x="1571040" y="5262480"/>
              <a:ext cx="38520" cy="615600"/>
            </a:xfrm>
            <a:prstGeom prst="rect">
              <a:avLst/>
            </a:prstGeom>
            <a:blipFill>
              <a:blip r:embed="rId4"/>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231" name="CustomShape 26">
              <a:extLst>
                <a:ext uri="{FF2B5EF4-FFF2-40B4-BE49-F238E27FC236}">
                  <a16:creationId xmlns:a16="http://schemas.microsoft.com/office/drawing/2014/main" id="{0370F1FF-5E46-0607-CBF8-BFA7BFC4F2CA}"/>
                </a:ext>
              </a:extLst>
            </p:cNvPr>
            <p:cNvSpPr/>
            <p:nvPr/>
          </p:nvSpPr>
          <p:spPr>
            <a:xfrm>
              <a:off x="1571040" y="6003360"/>
              <a:ext cx="38520" cy="616680"/>
            </a:xfrm>
            <a:prstGeom prst="rect">
              <a:avLst/>
            </a:prstGeom>
            <a:blipFill>
              <a:blip r:embed="rId5"/>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232" name="CustomShape 27">
              <a:extLst>
                <a:ext uri="{FF2B5EF4-FFF2-40B4-BE49-F238E27FC236}">
                  <a16:creationId xmlns:a16="http://schemas.microsoft.com/office/drawing/2014/main" id="{126C3FFF-1E68-0F2E-9C59-1E8BF8BA365D}"/>
                </a:ext>
              </a:extLst>
            </p:cNvPr>
            <p:cNvSpPr/>
            <p:nvPr/>
          </p:nvSpPr>
          <p:spPr>
            <a:xfrm>
              <a:off x="1571040" y="5262480"/>
              <a:ext cx="38520" cy="1357560"/>
            </a:xfrm>
            <a:custGeom>
              <a:avLst/>
              <a:gdLst/>
              <a:ahLst/>
              <a:cxnLst/>
              <a:rect l="l" t="t" r="r" b="b"/>
              <a:pathLst>
                <a:path w="56515" h="2569210">
                  <a:moveTo>
                    <a:pt x="0" y="2568702"/>
                  </a:moveTo>
                  <a:lnTo>
                    <a:pt x="56387" y="2568702"/>
                  </a:lnTo>
                  <a:lnTo>
                    <a:pt x="56387" y="0"/>
                  </a:lnTo>
                  <a:lnTo>
                    <a:pt x="0" y="0"/>
                  </a:lnTo>
                  <a:lnTo>
                    <a:pt x="0" y="2568702"/>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33" name="CustomShape 28">
              <a:extLst>
                <a:ext uri="{FF2B5EF4-FFF2-40B4-BE49-F238E27FC236}">
                  <a16:creationId xmlns:a16="http://schemas.microsoft.com/office/drawing/2014/main" id="{3B3BFF49-8161-2E3C-2157-561092C8B3E3}"/>
                </a:ext>
              </a:extLst>
            </p:cNvPr>
            <p:cNvSpPr/>
            <p:nvPr/>
          </p:nvSpPr>
          <p:spPr>
            <a:xfrm>
              <a:off x="6718320" y="5262480"/>
              <a:ext cx="38520" cy="1357200"/>
            </a:xfrm>
            <a:prstGeom prst="rect">
              <a:avLst/>
            </a:prstGeom>
            <a:blipFill>
              <a:blip r:embed="rId6"/>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234" name="CustomShape 29">
              <a:extLst>
                <a:ext uri="{FF2B5EF4-FFF2-40B4-BE49-F238E27FC236}">
                  <a16:creationId xmlns:a16="http://schemas.microsoft.com/office/drawing/2014/main" id="{0FBE72D3-E6A5-5D7D-4F6F-D6644A98E830}"/>
                </a:ext>
              </a:extLst>
            </p:cNvPr>
            <p:cNvSpPr/>
            <p:nvPr/>
          </p:nvSpPr>
          <p:spPr>
            <a:xfrm>
              <a:off x="6718320" y="5262480"/>
              <a:ext cx="38520" cy="1357560"/>
            </a:xfrm>
            <a:custGeom>
              <a:avLst/>
              <a:gdLst/>
              <a:ahLst/>
              <a:cxnLst/>
              <a:rect l="l" t="t" r="r" b="b"/>
              <a:pathLst>
                <a:path w="56515" h="2569210">
                  <a:moveTo>
                    <a:pt x="0" y="2568702"/>
                  </a:moveTo>
                  <a:lnTo>
                    <a:pt x="56388" y="2568702"/>
                  </a:lnTo>
                  <a:lnTo>
                    <a:pt x="56388" y="0"/>
                  </a:lnTo>
                  <a:lnTo>
                    <a:pt x="0" y="0"/>
                  </a:lnTo>
                  <a:lnTo>
                    <a:pt x="0" y="2568702"/>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35" name="CustomShape 30">
              <a:extLst>
                <a:ext uri="{FF2B5EF4-FFF2-40B4-BE49-F238E27FC236}">
                  <a16:creationId xmlns:a16="http://schemas.microsoft.com/office/drawing/2014/main" id="{51A514E5-EAE2-127D-1909-9D6720BDCA22}"/>
                </a:ext>
              </a:extLst>
            </p:cNvPr>
            <p:cNvSpPr/>
            <p:nvPr/>
          </p:nvSpPr>
          <p:spPr>
            <a:xfrm>
              <a:off x="1609560" y="5320080"/>
              <a:ext cx="5108760" cy="1250280"/>
            </a:xfrm>
            <a:custGeom>
              <a:avLst/>
              <a:gdLst/>
              <a:ahLst/>
              <a:cxnLst/>
              <a:rect l="l" t="t" r="r" b="b"/>
              <a:pathLst>
                <a:path w="7442834" h="2366010">
                  <a:moveTo>
                    <a:pt x="0" y="2366010"/>
                  </a:moveTo>
                  <a:lnTo>
                    <a:pt x="7442454" y="2366010"/>
                  </a:lnTo>
                  <a:lnTo>
                    <a:pt x="7442454" y="0"/>
                  </a:lnTo>
                  <a:lnTo>
                    <a:pt x="0" y="0"/>
                  </a:lnTo>
                  <a:lnTo>
                    <a:pt x="0" y="2366010"/>
                  </a:lnTo>
                  <a:close/>
                </a:path>
              </a:pathLst>
            </a:custGeom>
            <a:solidFill>
              <a:srgbClr val="C5DFB4"/>
            </a:solidFill>
            <a:ln>
              <a:solidFill>
                <a:srgbClr val="C00000"/>
              </a:solidFill>
            </a:ln>
          </p:spPr>
          <p:style>
            <a:lnRef idx="0">
              <a:scrgbClr r="0" g="0" b="0"/>
            </a:lnRef>
            <a:fillRef idx="0">
              <a:scrgbClr r="0" g="0" b="0"/>
            </a:fillRef>
            <a:effectRef idx="0">
              <a:scrgbClr r="0" g="0" b="0"/>
            </a:effectRef>
            <a:fontRef idx="minor"/>
          </p:style>
          <p:txBody>
            <a:bodyPr/>
            <a:lstStyle/>
            <a:p>
              <a:endParaRPr lang="en-US"/>
            </a:p>
          </p:txBody>
        </p:sp>
        <p:sp>
          <p:nvSpPr>
            <p:cNvPr id="236" name="CustomShape 31">
              <a:extLst>
                <a:ext uri="{FF2B5EF4-FFF2-40B4-BE49-F238E27FC236}">
                  <a16:creationId xmlns:a16="http://schemas.microsoft.com/office/drawing/2014/main" id="{4C86F8EA-6282-C1F4-01E6-AE65E271C9D0}"/>
                </a:ext>
              </a:extLst>
            </p:cNvPr>
            <p:cNvSpPr/>
            <p:nvPr/>
          </p:nvSpPr>
          <p:spPr>
            <a:xfrm>
              <a:off x="1609560" y="5320080"/>
              <a:ext cx="5108760" cy="1250280"/>
            </a:xfrm>
            <a:custGeom>
              <a:avLst/>
              <a:gdLst/>
              <a:ahLst/>
              <a:cxnLst/>
              <a:rect l="l" t="t" r="r" b="b"/>
              <a:pathLst>
                <a:path w="7442834" h="2366010">
                  <a:moveTo>
                    <a:pt x="0" y="2366010"/>
                  </a:moveTo>
                  <a:lnTo>
                    <a:pt x="7442454" y="2366010"/>
                  </a:lnTo>
                  <a:lnTo>
                    <a:pt x="7442454" y="0"/>
                  </a:lnTo>
                  <a:lnTo>
                    <a:pt x="0" y="0"/>
                  </a:lnTo>
                  <a:lnTo>
                    <a:pt x="0" y="2366010"/>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37" name="CustomShape 32">
              <a:extLst>
                <a:ext uri="{FF2B5EF4-FFF2-40B4-BE49-F238E27FC236}">
                  <a16:creationId xmlns:a16="http://schemas.microsoft.com/office/drawing/2014/main" id="{937132C1-E2CD-AD97-C2FC-C3DCE6F510EF}"/>
                </a:ext>
              </a:extLst>
            </p:cNvPr>
            <p:cNvSpPr/>
            <p:nvPr/>
          </p:nvSpPr>
          <p:spPr>
            <a:xfrm>
              <a:off x="1383480" y="5762880"/>
              <a:ext cx="186120" cy="115560"/>
            </a:xfrm>
            <a:custGeom>
              <a:avLst/>
              <a:gdLst/>
              <a:ahLst/>
              <a:cxnLst/>
              <a:rect l="l" t="t" r="r" b="b"/>
              <a:pathLst>
                <a:path w="271780" h="219075">
                  <a:moveTo>
                    <a:pt x="0" y="218694"/>
                  </a:moveTo>
                  <a:lnTo>
                    <a:pt x="271272" y="218694"/>
                  </a:lnTo>
                  <a:lnTo>
                    <a:pt x="271272" y="0"/>
                  </a:lnTo>
                  <a:lnTo>
                    <a:pt x="0" y="0"/>
                  </a:lnTo>
                  <a:lnTo>
                    <a:pt x="0" y="218694"/>
                  </a:lnTo>
                  <a:close/>
                </a:path>
              </a:pathLst>
            </a:custGeom>
            <a:solidFill>
              <a:srgbClr val="7E7E7E"/>
            </a:solidFill>
            <a:ln>
              <a:noFill/>
            </a:ln>
          </p:spPr>
          <p:style>
            <a:lnRef idx="0">
              <a:scrgbClr r="0" g="0" b="0"/>
            </a:lnRef>
            <a:fillRef idx="0">
              <a:scrgbClr r="0" g="0" b="0"/>
            </a:fillRef>
            <a:effectRef idx="0">
              <a:scrgbClr r="0" g="0" b="0"/>
            </a:effectRef>
            <a:fontRef idx="minor"/>
          </p:style>
          <p:txBody>
            <a:bodyPr/>
            <a:lstStyle/>
            <a:p>
              <a:endParaRPr lang="en-US"/>
            </a:p>
          </p:txBody>
        </p:sp>
        <p:sp>
          <p:nvSpPr>
            <p:cNvPr id="238" name="CustomShape 33">
              <a:extLst>
                <a:ext uri="{FF2B5EF4-FFF2-40B4-BE49-F238E27FC236}">
                  <a16:creationId xmlns:a16="http://schemas.microsoft.com/office/drawing/2014/main" id="{1A627F0E-56EA-6626-8AF5-DDFE941CA3AE}"/>
                </a:ext>
              </a:extLst>
            </p:cNvPr>
            <p:cNvSpPr/>
            <p:nvPr/>
          </p:nvSpPr>
          <p:spPr>
            <a:xfrm>
              <a:off x="1383480" y="6003360"/>
              <a:ext cx="186120" cy="116280"/>
            </a:xfrm>
            <a:custGeom>
              <a:avLst/>
              <a:gdLst/>
              <a:ahLst/>
              <a:cxnLst/>
              <a:rect l="l" t="t" r="r" b="b"/>
              <a:pathLst>
                <a:path w="271780" h="220979">
                  <a:moveTo>
                    <a:pt x="0" y="220979"/>
                  </a:moveTo>
                  <a:lnTo>
                    <a:pt x="271272" y="220979"/>
                  </a:lnTo>
                  <a:lnTo>
                    <a:pt x="271272" y="0"/>
                  </a:lnTo>
                  <a:lnTo>
                    <a:pt x="0" y="0"/>
                  </a:lnTo>
                  <a:lnTo>
                    <a:pt x="0" y="220979"/>
                  </a:lnTo>
                  <a:close/>
                </a:path>
              </a:pathLst>
            </a:custGeom>
            <a:solidFill>
              <a:srgbClr val="7E7E7E"/>
            </a:solidFill>
            <a:ln>
              <a:noFill/>
            </a:ln>
          </p:spPr>
          <p:style>
            <a:lnRef idx="0">
              <a:scrgbClr r="0" g="0" b="0"/>
            </a:lnRef>
            <a:fillRef idx="0">
              <a:scrgbClr r="0" g="0" b="0"/>
            </a:fillRef>
            <a:effectRef idx="0">
              <a:scrgbClr r="0" g="0" b="0"/>
            </a:effectRef>
            <a:fontRef idx="minor"/>
          </p:style>
          <p:txBody>
            <a:bodyPr/>
            <a:lstStyle/>
            <a:p>
              <a:endParaRPr lang="en-US"/>
            </a:p>
          </p:txBody>
        </p:sp>
        <p:sp>
          <p:nvSpPr>
            <p:cNvPr id="239" name="CustomShape 34">
              <a:extLst>
                <a:ext uri="{FF2B5EF4-FFF2-40B4-BE49-F238E27FC236}">
                  <a16:creationId xmlns:a16="http://schemas.microsoft.com/office/drawing/2014/main" id="{BF951422-5A95-39B8-EFD7-7A2E1C9F848E}"/>
                </a:ext>
              </a:extLst>
            </p:cNvPr>
            <p:cNvSpPr/>
            <p:nvPr/>
          </p:nvSpPr>
          <p:spPr>
            <a:xfrm>
              <a:off x="1383480" y="5762880"/>
              <a:ext cx="186120" cy="357120"/>
            </a:xfrm>
            <a:custGeom>
              <a:avLst/>
              <a:gdLst/>
              <a:ahLst/>
              <a:cxnLst/>
              <a:rect l="l" t="t" r="r" b="b"/>
              <a:pathLst>
                <a:path w="271780" h="676275">
                  <a:moveTo>
                    <a:pt x="0" y="675894"/>
                  </a:moveTo>
                  <a:lnTo>
                    <a:pt x="271272" y="675894"/>
                  </a:lnTo>
                  <a:lnTo>
                    <a:pt x="271272" y="0"/>
                  </a:lnTo>
                  <a:lnTo>
                    <a:pt x="0" y="0"/>
                  </a:lnTo>
                  <a:lnTo>
                    <a:pt x="0" y="675894"/>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40" name="CustomShape 35">
              <a:extLst>
                <a:ext uri="{FF2B5EF4-FFF2-40B4-BE49-F238E27FC236}">
                  <a16:creationId xmlns:a16="http://schemas.microsoft.com/office/drawing/2014/main" id="{0CF17C34-50F7-837A-7380-80264FDA3043}"/>
                </a:ext>
              </a:extLst>
            </p:cNvPr>
            <p:cNvSpPr/>
            <p:nvPr/>
          </p:nvSpPr>
          <p:spPr>
            <a:xfrm>
              <a:off x="2503080" y="5105520"/>
              <a:ext cx="231480" cy="178560"/>
            </a:xfrm>
            <a:custGeom>
              <a:avLst/>
              <a:gdLst/>
              <a:ahLst/>
              <a:cxnLst/>
              <a:rect l="l" t="t" r="r" b="b"/>
              <a:pathLst>
                <a:path w="337819" h="338455">
                  <a:moveTo>
                    <a:pt x="0" y="338327"/>
                  </a:moveTo>
                  <a:lnTo>
                    <a:pt x="337565" y="338327"/>
                  </a:lnTo>
                  <a:lnTo>
                    <a:pt x="337565" y="0"/>
                  </a:lnTo>
                  <a:lnTo>
                    <a:pt x="0" y="0"/>
                  </a:lnTo>
                  <a:lnTo>
                    <a:pt x="0" y="338327"/>
                  </a:lnTo>
                  <a:close/>
                </a:path>
              </a:pathLst>
            </a:custGeom>
            <a:solidFill>
              <a:srgbClr val="C5DFB4"/>
            </a:solidFill>
            <a:ln>
              <a:noFill/>
            </a:ln>
          </p:spPr>
          <p:style>
            <a:lnRef idx="0">
              <a:scrgbClr r="0" g="0" b="0"/>
            </a:lnRef>
            <a:fillRef idx="0">
              <a:scrgbClr r="0" g="0" b="0"/>
            </a:fillRef>
            <a:effectRef idx="0">
              <a:scrgbClr r="0" g="0" b="0"/>
            </a:effectRef>
            <a:fontRef idx="minor"/>
          </p:style>
          <p:txBody>
            <a:bodyPr/>
            <a:lstStyle/>
            <a:p>
              <a:endParaRPr lang="en-US"/>
            </a:p>
          </p:txBody>
        </p:sp>
        <p:sp>
          <p:nvSpPr>
            <p:cNvPr id="241" name="CustomShape 36">
              <a:extLst>
                <a:ext uri="{FF2B5EF4-FFF2-40B4-BE49-F238E27FC236}">
                  <a16:creationId xmlns:a16="http://schemas.microsoft.com/office/drawing/2014/main" id="{F6A00D8D-CF7B-E6F9-1DBE-119B07A1B831}"/>
                </a:ext>
              </a:extLst>
            </p:cNvPr>
            <p:cNvSpPr/>
            <p:nvPr/>
          </p:nvSpPr>
          <p:spPr>
            <a:xfrm>
              <a:off x="2503080" y="5105520"/>
              <a:ext cx="231480" cy="178560"/>
            </a:xfrm>
            <a:custGeom>
              <a:avLst/>
              <a:gdLst/>
              <a:ahLst/>
              <a:cxnLst/>
              <a:rect l="l" t="t" r="r" b="b"/>
              <a:pathLst>
                <a:path w="337819" h="338455">
                  <a:moveTo>
                    <a:pt x="0" y="338327"/>
                  </a:moveTo>
                  <a:lnTo>
                    <a:pt x="337565" y="338327"/>
                  </a:lnTo>
                  <a:lnTo>
                    <a:pt x="337565" y="0"/>
                  </a:lnTo>
                  <a:lnTo>
                    <a:pt x="0" y="0"/>
                  </a:lnTo>
                  <a:lnTo>
                    <a:pt x="0" y="338327"/>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42" name="CustomShape 37">
              <a:extLst>
                <a:ext uri="{FF2B5EF4-FFF2-40B4-BE49-F238E27FC236}">
                  <a16:creationId xmlns:a16="http://schemas.microsoft.com/office/drawing/2014/main" id="{6122D8C3-226F-2744-E7F4-ACC1DABA22F6}"/>
                </a:ext>
              </a:extLst>
            </p:cNvPr>
            <p:cNvSpPr/>
            <p:nvPr/>
          </p:nvSpPr>
          <p:spPr>
            <a:xfrm>
              <a:off x="2503080" y="6598440"/>
              <a:ext cx="231480" cy="178560"/>
            </a:xfrm>
            <a:custGeom>
              <a:avLst/>
              <a:gdLst/>
              <a:ahLst/>
              <a:cxnLst/>
              <a:rect l="l" t="t" r="r" b="b"/>
              <a:pathLst>
                <a:path w="337819" h="338454">
                  <a:moveTo>
                    <a:pt x="0" y="338328"/>
                  </a:moveTo>
                  <a:lnTo>
                    <a:pt x="337565" y="338328"/>
                  </a:lnTo>
                  <a:lnTo>
                    <a:pt x="337565" y="0"/>
                  </a:lnTo>
                  <a:lnTo>
                    <a:pt x="0" y="0"/>
                  </a:lnTo>
                  <a:lnTo>
                    <a:pt x="0" y="338328"/>
                  </a:lnTo>
                  <a:close/>
                </a:path>
              </a:pathLst>
            </a:custGeom>
            <a:solidFill>
              <a:srgbClr val="C5DFB4"/>
            </a:solidFill>
            <a:ln>
              <a:noFill/>
            </a:ln>
          </p:spPr>
          <p:style>
            <a:lnRef idx="0">
              <a:scrgbClr r="0" g="0" b="0"/>
            </a:lnRef>
            <a:fillRef idx="0">
              <a:scrgbClr r="0" g="0" b="0"/>
            </a:fillRef>
            <a:effectRef idx="0">
              <a:scrgbClr r="0" g="0" b="0"/>
            </a:effectRef>
            <a:fontRef idx="minor"/>
          </p:style>
          <p:txBody>
            <a:bodyPr/>
            <a:lstStyle/>
            <a:p>
              <a:endParaRPr lang="en-US"/>
            </a:p>
          </p:txBody>
        </p:sp>
        <p:sp>
          <p:nvSpPr>
            <p:cNvPr id="243" name="CustomShape 38">
              <a:extLst>
                <a:ext uri="{FF2B5EF4-FFF2-40B4-BE49-F238E27FC236}">
                  <a16:creationId xmlns:a16="http://schemas.microsoft.com/office/drawing/2014/main" id="{4F2CC233-EF97-0BB5-2A11-402104B27D5D}"/>
                </a:ext>
              </a:extLst>
            </p:cNvPr>
            <p:cNvSpPr/>
            <p:nvPr/>
          </p:nvSpPr>
          <p:spPr>
            <a:xfrm>
              <a:off x="2503080" y="6598440"/>
              <a:ext cx="231480" cy="178560"/>
            </a:xfrm>
            <a:custGeom>
              <a:avLst/>
              <a:gdLst/>
              <a:ahLst/>
              <a:cxnLst/>
              <a:rect l="l" t="t" r="r" b="b"/>
              <a:pathLst>
                <a:path w="337819" h="338454">
                  <a:moveTo>
                    <a:pt x="0" y="338328"/>
                  </a:moveTo>
                  <a:lnTo>
                    <a:pt x="337565" y="338328"/>
                  </a:lnTo>
                  <a:lnTo>
                    <a:pt x="337565" y="0"/>
                  </a:lnTo>
                  <a:lnTo>
                    <a:pt x="0" y="0"/>
                  </a:lnTo>
                  <a:lnTo>
                    <a:pt x="0" y="338328"/>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44" name="CustomShape 39">
              <a:extLst>
                <a:ext uri="{FF2B5EF4-FFF2-40B4-BE49-F238E27FC236}">
                  <a16:creationId xmlns:a16="http://schemas.microsoft.com/office/drawing/2014/main" id="{40433BB0-E71A-CF03-A25A-871993F9F9A9}"/>
                </a:ext>
              </a:extLst>
            </p:cNvPr>
            <p:cNvSpPr/>
            <p:nvPr/>
          </p:nvSpPr>
          <p:spPr>
            <a:xfrm>
              <a:off x="2442960" y="5085360"/>
              <a:ext cx="347400" cy="29520"/>
            </a:xfrm>
            <a:prstGeom prst="rect">
              <a:avLst/>
            </a:prstGeom>
            <a:blipFill>
              <a:blip r:embed="rId7"/>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245" name="CustomShape 40">
              <a:extLst>
                <a:ext uri="{FF2B5EF4-FFF2-40B4-BE49-F238E27FC236}">
                  <a16:creationId xmlns:a16="http://schemas.microsoft.com/office/drawing/2014/main" id="{0C67647D-9DC8-1E94-6095-5C869DDEF979}"/>
                </a:ext>
              </a:extLst>
            </p:cNvPr>
            <p:cNvSpPr/>
            <p:nvPr/>
          </p:nvSpPr>
          <p:spPr>
            <a:xfrm>
              <a:off x="2442960" y="5085360"/>
              <a:ext cx="347400" cy="29520"/>
            </a:xfrm>
            <a:custGeom>
              <a:avLst/>
              <a:gdLst/>
              <a:ahLst/>
              <a:cxnLst/>
              <a:rect l="l" t="t" r="r" b="b"/>
              <a:pathLst>
                <a:path w="506730" h="56514">
                  <a:moveTo>
                    <a:pt x="0" y="56387"/>
                  </a:moveTo>
                  <a:lnTo>
                    <a:pt x="506730" y="56387"/>
                  </a:lnTo>
                  <a:lnTo>
                    <a:pt x="506730" y="0"/>
                  </a:lnTo>
                  <a:lnTo>
                    <a:pt x="0" y="0"/>
                  </a:lnTo>
                  <a:lnTo>
                    <a:pt x="0" y="56387"/>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46" name="CustomShape 41">
              <a:extLst>
                <a:ext uri="{FF2B5EF4-FFF2-40B4-BE49-F238E27FC236}">
                  <a16:creationId xmlns:a16="http://schemas.microsoft.com/office/drawing/2014/main" id="{40A13117-6778-5FC6-1661-BACB4EA9322C}"/>
                </a:ext>
              </a:extLst>
            </p:cNvPr>
            <p:cNvSpPr/>
            <p:nvPr/>
          </p:nvSpPr>
          <p:spPr>
            <a:xfrm>
              <a:off x="2440800" y="6767640"/>
              <a:ext cx="347400" cy="29520"/>
            </a:xfrm>
            <a:prstGeom prst="rect">
              <a:avLst/>
            </a:prstGeom>
            <a:blipFill>
              <a:blip r:embed="rId8"/>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247" name="CustomShape 42">
              <a:extLst>
                <a:ext uri="{FF2B5EF4-FFF2-40B4-BE49-F238E27FC236}">
                  <a16:creationId xmlns:a16="http://schemas.microsoft.com/office/drawing/2014/main" id="{3838AAC1-E6E5-2B65-5766-0345F3D5AD83}"/>
                </a:ext>
              </a:extLst>
            </p:cNvPr>
            <p:cNvSpPr/>
            <p:nvPr/>
          </p:nvSpPr>
          <p:spPr>
            <a:xfrm>
              <a:off x="2440800" y="6767640"/>
              <a:ext cx="347400" cy="29520"/>
            </a:xfrm>
            <a:custGeom>
              <a:avLst/>
              <a:gdLst/>
              <a:ahLst/>
              <a:cxnLst/>
              <a:rect l="l" t="t" r="r" b="b"/>
              <a:pathLst>
                <a:path w="506730" h="56514">
                  <a:moveTo>
                    <a:pt x="0" y="56387"/>
                  </a:moveTo>
                  <a:lnTo>
                    <a:pt x="506730" y="56387"/>
                  </a:lnTo>
                  <a:lnTo>
                    <a:pt x="506730" y="0"/>
                  </a:lnTo>
                  <a:lnTo>
                    <a:pt x="0" y="0"/>
                  </a:lnTo>
                  <a:lnTo>
                    <a:pt x="0" y="56387"/>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48" name="CustomShape 43">
              <a:extLst>
                <a:ext uri="{FF2B5EF4-FFF2-40B4-BE49-F238E27FC236}">
                  <a16:creationId xmlns:a16="http://schemas.microsoft.com/office/drawing/2014/main" id="{F046E044-2C95-22AD-4360-78F94DC83B21}"/>
                </a:ext>
              </a:extLst>
            </p:cNvPr>
            <p:cNvSpPr/>
            <p:nvPr/>
          </p:nvSpPr>
          <p:spPr>
            <a:xfrm>
              <a:off x="2503080" y="5284440"/>
              <a:ext cx="360" cy="478080"/>
            </a:xfrm>
            <a:custGeom>
              <a:avLst/>
              <a:gdLst/>
              <a:ahLst/>
              <a:cxnLst/>
              <a:rect l="l" t="t" r="r" b="b"/>
              <a:pathLst>
                <a:path h="905510">
                  <a:moveTo>
                    <a:pt x="0" y="905255"/>
                  </a:moveTo>
                  <a:lnTo>
                    <a:pt x="0"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49" name="CustomShape 44">
              <a:extLst>
                <a:ext uri="{FF2B5EF4-FFF2-40B4-BE49-F238E27FC236}">
                  <a16:creationId xmlns:a16="http://schemas.microsoft.com/office/drawing/2014/main" id="{0DE86769-CB63-13EC-3B71-5A8C3B77CA23}"/>
                </a:ext>
              </a:extLst>
            </p:cNvPr>
            <p:cNvSpPr/>
            <p:nvPr/>
          </p:nvSpPr>
          <p:spPr>
            <a:xfrm>
              <a:off x="2734560" y="5284440"/>
              <a:ext cx="360" cy="478080"/>
            </a:xfrm>
            <a:custGeom>
              <a:avLst/>
              <a:gdLst/>
              <a:ahLst/>
              <a:cxnLst/>
              <a:rect l="l" t="t" r="r" b="b"/>
              <a:pathLst>
                <a:path h="905510">
                  <a:moveTo>
                    <a:pt x="0" y="905255"/>
                  </a:moveTo>
                  <a:lnTo>
                    <a:pt x="0"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0" name="CustomShape 45">
              <a:extLst>
                <a:ext uri="{FF2B5EF4-FFF2-40B4-BE49-F238E27FC236}">
                  <a16:creationId xmlns:a16="http://schemas.microsoft.com/office/drawing/2014/main" id="{0B9A4A64-1474-0E9D-31F3-B0DEDD58906D}"/>
                </a:ext>
              </a:extLst>
            </p:cNvPr>
            <p:cNvSpPr/>
            <p:nvPr/>
          </p:nvSpPr>
          <p:spPr>
            <a:xfrm>
              <a:off x="2734560" y="5767920"/>
              <a:ext cx="4021920" cy="360"/>
            </a:xfrm>
            <a:custGeom>
              <a:avLst/>
              <a:gdLst/>
              <a:ahLst/>
              <a:cxnLst/>
              <a:rect l="l" t="t" r="r" b="b"/>
              <a:pathLst>
                <a:path w="5859780">
                  <a:moveTo>
                    <a:pt x="0" y="0"/>
                  </a:moveTo>
                  <a:lnTo>
                    <a:pt x="5859526"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1" name="CustomShape 46">
              <a:extLst>
                <a:ext uri="{FF2B5EF4-FFF2-40B4-BE49-F238E27FC236}">
                  <a16:creationId xmlns:a16="http://schemas.microsoft.com/office/drawing/2014/main" id="{2000E1E7-A156-22D2-D54E-C42CB90FB927}"/>
                </a:ext>
              </a:extLst>
            </p:cNvPr>
            <p:cNvSpPr/>
            <p:nvPr/>
          </p:nvSpPr>
          <p:spPr>
            <a:xfrm>
              <a:off x="2734560" y="6117480"/>
              <a:ext cx="4021920" cy="360"/>
            </a:xfrm>
            <a:custGeom>
              <a:avLst/>
              <a:gdLst/>
              <a:ahLst/>
              <a:cxnLst/>
              <a:rect l="l" t="t" r="r" b="b"/>
              <a:pathLst>
                <a:path w="5859780">
                  <a:moveTo>
                    <a:pt x="0" y="0"/>
                  </a:moveTo>
                  <a:lnTo>
                    <a:pt x="5859526"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2" name="CustomShape 47">
              <a:extLst>
                <a:ext uri="{FF2B5EF4-FFF2-40B4-BE49-F238E27FC236}">
                  <a16:creationId xmlns:a16="http://schemas.microsoft.com/office/drawing/2014/main" id="{168A7301-02F6-12DF-1923-FD21F0A4EC0D}"/>
                </a:ext>
              </a:extLst>
            </p:cNvPr>
            <p:cNvSpPr/>
            <p:nvPr/>
          </p:nvSpPr>
          <p:spPr>
            <a:xfrm>
              <a:off x="1441800" y="5680080"/>
              <a:ext cx="69840" cy="81360"/>
            </a:xfrm>
            <a:custGeom>
              <a:avLst/>
              <a:gdLst/>
              <a:ahLst/>
              <a:cxnLst/>
              <a:rect l="l" t="t" r="r" b="b"/>
              <a:pathLst>
                <a:path w="102234" h="154304">
                  <a:moveTo>
                    <a:pt x="0" y="153924"/>
                  </a:moveTo>
                  <a:lnTo>
                    <a:pt x="102107" y="153924"/>
                  </a:lnTo>
                  <a:lnTo>
                    <a:pt x="102107" y="0"/>
                  </a:lnTo>
                  <a:lnTo>
                    <a:pt x="0" y="0"/>
                  </a:lnTo>
                  <a:lnTo>
                    <a:pt x="0" y="153924"/>
                  </a:lnTo>
                  <a:close/>
                </a:path>
              </a:pathLst>
            </a:custGeom>
            <a:solidFill>
              <a:srgbClr val="7E7E7E"/>
            </a:solidFill>
            <a:ln>
              <a:noFill/>
            </a:ln>
          </p:spPr>
          <p:style>
            <a:lnRef idx="0">
              <a:scrgbClr r="0" g="0" b="0"/>
            </a:lnRef>
            <a:fillRef idx="0">
              <a:scrgbClr r="0" g="0" b="0"/>
            </a:fillRef>
            <a:effectRef idx="0">
              <a:scrgbClr r="0" g="0" b="0"/>
            </a:effectRef>
            <a:fontRef idx="minor"/>
          </p:style>
          <p:txBody>
            <a:bodyPr/>
            <a:lstStyle/>
            <a:p>
              <a:endParaRPr lang="en-US"/>
            </a:p>
          </p:txBody>
        </p:sp>
        <p:sp>
          <p:nvSpPr>
            <p:cNvPr id="253" name="CustomShape 48">
              <a:extLst>
                <a:ext uri="{FF2B5EF4-FFF2-40B4-BE49-F238E27FC236}">
                  <a16:creationId xmlns:a16="http://schemas.microsoft.com/office/drawing/2014/main" id="{6748575C-8821-0A64-FED7-8594915B0729}"/>
                </a:ext>
              </a:extLst>
            </p:cNvPr>
            <p:cNvSpPr/>
            <p:nvPr/>
          </p:nvSpPr>
          <p:spPr>
            <a:xfrm>
              <a:off x="1441800" y="5680080"/>
              <a:ext cx="69840" cy="81360"/>
            </a:xfrm>
            <a:custGeom>
              <a:avLst/>
              <a:gdLst/>
              <a:ahLst/>
              <a:cxnLst/>
              <a:rect l="l" t="t" r="r" b="b"/>
              <a:pathLst>
                <a:path w="102234" h="154304">
                  <a:moveTo>
                    <a:pt x="0" y="153924"/>
                  </a:moveTo>
                  <a:lnTo>
                    <a:pt x="102107" y="153924"/>
                  </a:lnTo>
                  <a:lnTo>
                    <a:pt x="102107" y="0"/>
                  </a:lnTo>
                  <a:lnTo>
                    <a:pt x="0" y="0"/>
                  </a:lnTo>
                  <a:lnTo>
                    <a:pt x="0" y="153924"/>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4" name="CustomShape 49">
              <a:extLst>
                <a:ext uri="{FF2B5EF4-FFF2-40B4-BE49-F238E27FC236}">
                  <a16:creationId xmlns:a16="http://schemas.microsoft.com/office/drawing/2014/main" id="{E19A245D-A1F5-F92E-0FCE-28FD781E5B73}"/>
                </a:ext>
              </a:extLst>
            </p:cNvPr>
            <p:cNvSpPr/>
            <p:nvPr/>
          </p:nvSpPr>
          <p:spPr>
            <a:xfrm>
              <a:off x="1439640" y="6120000"/>
              <a:ext cx="69840" cy="81000"/>
            </a:xfrm>
            <a:custGeom>
              <a:avLst/>
              <a:gdLst/>
              <a:ahLst/>
              <a:cxnLst/>
              <a:rect l="l" t="t" r="r" b="b"/>
              <a:pathLst>
                <a:path w="102234" h="153670">
                  <a:moveTo>
                    <a:pt x="0" y="153162"/>
                  </a:moveTo>
                  <a:lnTo>
                    <a:pt x="102108" y="153162"/>
                  </a:lnTo>
                  <a:lnTo>
                    <a:pt x="102108" y="0"/>
                  </a:lnTo>
                  <a:lnTo>
                    <a:pt x="0" y="0"/>
                  </a:lnTo>
                  <a:lnTo>
                    <a:pt x="0" y="153162"/>
                  </a:lnTo>
                  <a:close/>
                </a:path>
              </a:pathLst>
            </a:custGeom>
            <a:solidFill>
              <a:srgbClr val="7E7E7E"/>
            </a:solidFill>
            <a:ln>
              <a:noFill/>
            </a:ln>
          </p:spPr>
          <p:style>
            <a:lnRef idx="0">
              <a:scrgbClr r="0" g="0" b="0"/>
            </a:lnRef>
            <a:fillRef idx="0">
              <a:scrgbClr r="0" g="0" b="0"/>
            </a:fillRef>
            <a:effectRef idx="0">
              <a:scrgbClr r="0" g="0" b="0"/>
            </a:effectRef>
            <a:fontRef idx="minor"/>
          </p:style>
          <p:txBody>
            <a:bodyPr/>
            <a:lstStyle/>
            <a:p>
              <a:endParaRPr lang="en-US"/>
            </a:p>
          </p:txBody>
        </p:sp>
        <p:sp>
          <p:nvSpPr>
            <p:cNvPr id="255" name="CustomShape 50">
              <a:extLst>
                <a:ext uri="{FF2B5EF4-FFF2-40B4-BE49-F238E27FC236}">
                  <a16:creationId xmlns:a16="http://schemas.microsoft.com/office/drawing/2014/main" id="{0CC3BD56-D565-2592-7E43-ABE505F47C1C}"/>
                </a:ext>
              </a:extLst>
            </p:cNvPr>
            <p:cNvSpPr/>
            <p:nvPr/>
          </p:nvSpPr>
          <p:spPr>
            <a:xfrm>
              <a:off x="1439640" y="6120000"/>
              <a:ext cx="69840" cy="81000"/>
            </a:xfrm>
            <a:custGeom>
              <a:avLst/>
              <a:gdLst/>
              <a:ahLst/>
              <a:cxnLst/>
              <a:rect l="l" t="t" r="r" b="b"/>
              <a:pathLst>
                <a:path w="102234" h="153670">
                  <a:moveTo>
                    <a:pt x="0" y="153162"/>
                  </a:moveTo>
                  <a:lnTo>
                    <a:pt x="102108" y="153162"/>
                  </a:lnTo>
                  <a:lnTo>
                    <a:pt x="102108" y="0"/>
                  </a:lnTo>
                  <a:lnTo>
                    <a:pt x="0" y="0"/>
                  </a:lnTo>
                  <a:lnTo>
                    <a:pt x="0" y="153162"/>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6" name="CustomShape 51">
              <a:extLst>
                <a:ext uri="{FF2B5EF4-FFF2-40B4-BE49-F238E27FC236}">
                  <a16:creationId xmlns:a16="http://schemas.microsoft.com/office/drawing/2014/main" id="{2758CFAB-B5B7-E317-B1DC-8C7ACDDC640A}"/>
                </a:ext>
              </a:extLst>
            </p:cNvPr>
            <p:cNvSpPr/>
            <p:nvPr/>
          </p:nvSpPr>
          <p:spPr>
            <a:xfrm>
              <a:off x="2375640" y="5768280"/>
              <a:ext cx="4342320" cy="349200"/>
            </a:xfrm>
            <a:custGeom>
              <a:avLst/>
              <a:gdLst/>
              <a:ahLst/>
              <a:cxnLst/>
              <a:rect l="l" t="t" r="r" b="b"/>
              <a:pathLst>
                <a:path w="6326505" h="661035">
                  <a:moveTo>
                    <a:pt x="0" y="660653"/>
                  </a:moveTo>
                  <a:lnTo>
                    <a:pt x="6326505" y="660653"/>
                  </a:lnTo>
                  <a:lnTo>
                    <a:pt x="6326505" y="0"/>
                  </a:lnTo>
                  <a:lnTo>
                    <a:pt x="0" y="0"/>
                  </a:lnTo>
                  <a:lnTo>
                    <a:pt x="0" y="660653"/>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257" name="CustomShape 52">
              <a:extLst>
                <a:ext uri="{FF2B5EF4-FFF2-40B4-BE49-F238E27FC236}">
                  <a16:creationId xmlns:a16="http://schemas.microsoft.com/office/drawing/2014/main" id="{0A331F9B-44B1-564E-802C-73BBA281DC51}"/>
                </a:ext>
              </a:extLst>
            </p:cNvPr>
            <p:cNvSpPr/>
            <p:nvPr/>
          </p:nvSpPr>
          <p:spPr>
            <a:xfrm>
              <a:off x="1622520" y="5768280"/>
              <a:ext cx="5095800" cy="349200"/>
            </a:xfrm>
            <a:custGeom>
              <a:avLst/>
              <a:gdLst/>
              <a:ahLst/>
              <a:cxnLst/>
              <a:rect l="l" t="t" r="r" b="b"/>
              <a:pathLst>
                <a:path w="7423784" h="661035">
                  <a:moveTo>
                    <a:pt x="0" y="660653"/>
                  </a:moveTo>
                  <a:lnTo>
                    <a:pt x="7423404" y="660653"/>
                  </a:lnTo>
                  <a:lnTo>
                    <a:pt x="7423404" y="0"/>
                  </a:lnTo>
                  <a:lnTo>
                    <a:pt x="0" y="0"/>
                  </a:lnTo>
                  <a:lnTo>
                    <a:pt x="0" y="660653"/>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8" name="CustomShape 53">
              <a:extLst>
                <a:ext uri="{FF2B5EF4-FFF2-40B4-BE49-F238E27FC236}">
                  <a16:creationId xmlns:a16="http://schemas.microsoft.com/office/drawing/2014/main" id="{02A6B896-6697-A6AD-C3C1-8A27D784DFFB}"/>
                </a:ext>
              </a:extLst>
            </p:cNvPr>
            <p:cNvSpPr/>
            <p:nvPr/>
          </p:nvSpPr>
          <p:spPr>
            <a:xfrm>
              <a:off x="1926720" y="5765400"/>
              <a:ext cx="576360" cy="360"/>
            </a:xfrm>
            <a:custGeom>
              <a:avLst/>
              <a:gdLst/>
              <a:ahLst/>
              <a:cxnLst/>
              <a:rect l="l" t="t" r="r" b="b"/>
              <a:pathLst>
                <a:path w="840105">
                  <a:moveTo>
                    <a:pt x="0" y="0"/>
                  </a:moveTo>
                  <a:lnTo>
                    <a:pt x="839724"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59" name="CustomShape 54">
              <a:extLst>
                <a:ext uri="{FF2B5EF4-FFF2-40B4-BE49-F238E27FC236}">
                  <a16:creationId xmlns:a16="http://schemas.microsoft.com/office/drawing/2014/main" id="{8CAE3105-5E2A-1292-670F-559104EF23FB}"/>
                </a:ext>
              </a:extLst>
            </p:cNvPr>
            <p:cNvSpPr/>
            <p:nvPr/>
          </p:nvSpPr>
          <p:spPr>
            <a:xfrm>
              <a:off x="1571040" y="5765400"/>
              <a:ext cx="41040" cy="360"/>
            </a:xfrm>
            <a:custGeom>
              <a:avLst/>
              <a:gdLst/>
              <a:ahLst/>
              <a:cxnLst/>
              <a:rect l="l" t="t" r="r" b="b"/>
              <a:pathLst>
                <a:path w="60325">
                  <a:moveTo>
                    <a:pt x="0" y="0"/>
                  </a:moveTo>
                  <a:lnTo>
                    <a:pt x="60197"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60" name="CustomShape 55">
              <a:extLst>
                <a:ext uri="{FF2B5EF4-FFF2-40B4-BE49-F238E27FC236}">
                  <a16:creationId xmlns:a16="http://schemas.microsoft.com/office/drawing/2014/main" id="{D06BD05C-8905-16F8-57C4-D1302EBB16BB}"/>
                </a:ext>
              </a:extLst>
            </p:cNvPr>
            <p:cNvSpPr/>
            <p:nvPr/>
          </p:nvSpPr>
          <p:spPr>
            <a:xfrm>
              <a:off x="1926720" y="6119280"/>
              <a:ext cx="572040" cy="360"/>
            </a:xfrm>
            <a:custGeom>
              <a:avLst/>
              <a:gdLst/>
              <a:ahLst/>
              <a:cxnLst/>
              <a:rect l="l" t="t" r="r" b="b"/>
              <a:pathLst>
                <a:path w="833755">
                  <a:moveTo>
                    <a:pt x="0" y="0"/>
                  </a:moveTo>
                  <a:lnTo>
                    <a:pt x="833627"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61" name="CustomShape 56">
              <a:extLst>
                <a:ext uri="{FF2B5EF4-FFF2-40B4-BE49-F238E27FC236}">
                  <a16:creationId xmlns:a16="http://schemas.microsoft.com/office/drawing/2014/main" id="{AE78E1E4-6A1B-546E-650E-2A9971CEB0C1}"/>
                </a:ext>
              </a:extLst>
            </p:cNvPr>
            <p:cNvSpPr/>
            <p:nvPr/>
          </p:nvSpPr>
          <p:spPr>
            <a:xfrm>
              <a:off x="1566720" y="6119280"/>
              <a:ext cx="45360" cy="360"/>
            </a:xfrm>
            <a:custGeom>
              <a:avLst/>
              <a:gdLst/>
              <a:ahLst/>
              <a:cxnLst/>
              <a:rect l="l" t="t" r="r" b="b"/>
              <a:pathLst>
                <a:path w="66675">
                  <a:moveTo>
                    <a:pt x="0" y="0"/>
                  </a:moveTo>
                  <a:lnTo>
                    <a:pt x="66293"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62" name="CustomShape 57">
              <a:extLst>
                <a:ext uri="{FF2B5EF4-FFF2-40B4-BE49-F238E27FC236}">
                  <a16:creationId xmlns:a16="http://schemas.microsoft.com/office/drawing/2014/main" id="{D839130A-2587-132D-0B30-5AA6406D8777}"/>
                </a:ext>
              </a:extLst>
            </p:cNvPr>
            <p:cNvSpPr/>
            <p:nvPr/>
          </p:nvSpPr>
          <p:spPr>
            <a:xfrm>
              <a:off x="1612080" y="5713920"/>
              <a:ext cx="314280" cy="164160"/>
            </a:xfrm>
            <a:custGeom>
              <a:avLst/>
              <a:gdLst/>
              <a:ahLst/>
              <a:cxnLst/>
              <a:rect l="l" t="t" r="r" b="b"/>
              <a:pathLst>
                <a:path w="458469" h="311150">
                  <a:moveTo>
                    <a:pt x="0" y="310896"/>
                  </a:moveTo>
                  <a:lnTo>
                    <a:pt x="457962" y="310896"/>
                  </a:lnTo>
                  <a:lnTo>
                    <a:pt x="457962" y="0"/>
                  </a:lnTo>
                  <a:lnTo>
                    <a:pt x="0" y="0"/>
                  </a:lnTo>
                  <a:lnTo>
                    <a:pt x="0" y="310896"/>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263" name="CustomShape 58">
              <a:extLst>
                <a:ext uri="{FF2B5EF4-FFF2-40B4-BE49-F238E27FC236}">
                  <a16:creationId xmlns:a16="http://schemas.microsoft.com/office/drawing/2014/main" id="{1BBD184F-BEC6-5BAF-EDD8-CBD2E5C4E0F1}"/>
                </a:ext>
              </a:extLst>
            </p:cNvPr>
            <p:cNvSpPr/>
            <p:nvPr/>
          </p:nvSpPr>
          <p:spPr>
            <a:xfrm>
              <a:off x="1612080" y="6003360"/>
              <a:ext cx="314280" cy="157320"/>
            </a:xfrm>
            <a:custGeom>
              <a:avLst/>
              <a:gdLst/>
              <a:ahLst/>
              <a:cxnLst/>
              <a:rect l="l" t="t" r="r" b="b"/>
              <a:pathLst>
                <a:path w="458469" h="298450">
                  <a:moveTo>
                    <a:pt x="0" y="297941"/>
                  </a:moveTo>
                  <a:lnTo>
                    <a:pt x="457962" y="297941"/>
                  </a:lnTo>
                  <a:lnTo>
                    <a:pt x="457962" y="0"/>
                  </a:lnTo>
                  <a:lnTo>
                    <a:pt x="0" y="0"/>
                  </a:lnTo>
                  <a:lnTo>
                    <a:pt x="0" y="297941"/>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264" name="CustomShape 59">
              <a:extLst>
                <a:ext uri="{FF2B5EF4-FFF2-40B4-BE49-F238E27FC236}">
                  <a16:creationId xmlns:a16="http://schemas.microsoft.com/office/drawing/2014/main" id="{DC388A31-BD94-8F95-71AA-E8EB24FF3581}"/>
                </a:ext>
              </a:extLst>
            </p:cNvPr>
            <p:cNvSpPr/>
            <p:nvPr/>
          </p:nvSpPr>
          <p:spPr>
            <a:xfrm>
              <a:off x="1612080" y="5713920"/>
              <a:ext cx="314280" cy="446400"/>
            </a:xfrm>
            <a:custGeom>
              <a:avLst/>
              <a:gdLst/>
              <a:ahLst/>
              <a:cxnLst/>
              <a:rect l="l" t="t" r="r" b="b"/>
              <a:pathLst>
                <a:path w="458469" h="845185">
                  <a:moveTo>
                    <a:pt x="0" y="845058"/>
                  </a:moveTo>
                  <a:lnTo>
                    <a:pt x="457962" y="845058"/>
                  </a:lnTo>
                  <a:lnTo>
                    <a:pt x="457962" y="0"/>
                  </a:lnTo>
                  <a:lnTo>
                    <a:pt x="0" y="0"/>
                  </a:lnTo>
                  <a:lnTo>
                    <a:pt x="0" y="845058"/>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65" name="CustomShape 60">
              <a:extLst>
                <a:ext uri="{FF2B5EF4-FFF2-40B4-BE49-F238E27FC236}">
                  <a16:creationId xmlns:a16="http://schemas.microsoft.com/office/drawing/2014/main" id="{AD2F215D-E7DC-6532-2660-2BA28327632A}"/>
                </a:ext>
              </a:extLst>
            </p:cNvPr>
            <p:cNvSpPr/>
            <p:nvPr/>
          </p:nvSpPr>
          <p:spPr>
            <a:xfrm>
              <a:off x="1795680" y="5768640"/>
              <a:ext cx="579960" cy="109440"/>
            </a:xfrm>
            <a:custGeom>
              <a:avLst/>
              <a:gdLst/>
              <a:ahLst/>
              <a:cxnLst/>
              <a:rect l="l" t="t" r="r" b="b"/>
              <a:pathLst>
                <a:path w="845185" h="207645">
                  <a:moveTo>
                    <a:pt x="0" y="207644"/>
                  </a:moveTo>
                  <a:lnTo>
                    <a:pt x="845057" y="207644"/>
                  </a:lnTo>
                  <a:lnTo>
                    <a:pt x="845057" y="0"/>
                  </a:lnTo>
                  <a:lnTo>
                    <a:pt x="0" y="0"/>
                  </a:lnTo>
                  <a:lnTo>
                    <a:pt x="0" y="207644"/>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266" name="CustomShape 61">
              <a:extLst>
                <a:ext uri="{FF2B5EF4-FFF2-40B4-BE49-F238E27FC236}">
                  <a16:creationId xmlns:a16="http://schemas.microsoft.com/office/drawing/2014/main" id="{F1D31738-488B-0121-EC68-3B5891922A6B}"/>
                </a:ext>
              </a:extLst>
            </p:cNvPr>
            <p:cNvSpPr/>
            <p:nvPr/>
          </p:nvSpPr>
          <p:spPr>
            <a:xfrm>
              <a:off x="1795680" y="6003360"/>
              <a:ext cx="579960" cy="113400"/>
            </a:xfrm>
            <a:custGeom>
              <a:avLst/>
              <a:gdLst/>
              <a:ahLst/>
              <a:cxnLst/>
              <a:rect l="l" t="t" r="r" b="b"/>
              <a:pathLst>
                <a:path w="845185" h="215264">
                  <a:moveTo>
                    <a:pt x="0" y="215264"/>
                  </a:moveTo>
                  <a:lnTo>
                    <a:pt x="845057" y="215264"/>
                  </a:lnTo>
                  <a:lnTo>
                    <a:pt x="845057" y="0"/>
                  </a:lnTo>
                  <a:lnTo>
                    <a:pt x="0" y="0"/>
                  </a:lnTo>
                  <a:lnTo>
                    <a:pt x="0" y="215264"/>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267" name="CustomShape 62">
              <a:extLst>
                <a:ext uri="{FF2B5EF4-FFF2-40B4-BE49-F238E27FC236}">
                  <a16:creationId xmlns:a16="http://schemas.microsoft.com/office/drawing/2014/main" id="{8A884F68-E9BD-291F-BDB7-1D97B9F4E2BC}"/>
                </a:ext>
              </a:extLst>
            </p:cNvPr>
            <p:cNvSpPr/>
            <p:nvPr/>
          </p:nvSpPr>
          <p:spPr>
            <a:xfrm>
              <a:off x="1105200" y="5878440"/>
              <a:ext cx="2594160" cy="124560"/>
            </a:xfrm>
            <a:custGeom>
              <a:avLst/>
              <a:gdLst/>
              <a:ahLst/>
              <a:cxnLst/>
              <a:rect l="l" t="t" r="r" b="b"/>
              <a:pathLst>
                <a:path w="3779520" h="236220">
                  <a:moveTo>
                    <a:pt x="0" y="236219"/>
                  </a:moveTo>
                  <a:lnTo>
                    <a:pt x="3779520" y="236219"/>
                  </a:lnTo>
                  <a:lnTo>
                    <a:pt x="3779520" y="0"/>
                  </a:lnTo>
                  <a:lnTo>
                    <a:pt x="0" y="0"/>
                  </a:lnTo>
                  <a:lnTo>
                    <a:pt x="0" y="236219"/>
                  </a:lnTo>
                  <a:close/>
                </a:path>
              </a:pathLst>
            </a:custGeom>
            <a:solidFill>
              <a:srgbClr val="8FAADC"/>
            </a:solidFill>
            <a:ln>
              <a:noFill/>
            </a:ln>
          </p:spPr>
          <p:style>
            <a:lnRef idx="0">
              <a:scrgbClr r="0" g="0" b="0"/>
            </a:lnRef>
            <a:fillRef idx="0">
              <a:scrgbClr r="0" g="0" b="0"/>
            </a:fillRef>
            <a:effectRef idx="0">
              <a:scrgbClr r="0" g="0" b="0"/>
            </a:effectRef>
            <a:fontRef idx="minor"/>
          </p:style>
          <p:txBody>
            <a:bodyPr/>
            <a:lstStyle/>
            <a:p>
              <a:endParaRPr lang="en-US"/>
            </a:p>
          </p:txBody>
        </p:sp>
        <p:sp>
          <p:nvSpPr>
            <p:cNvPr id="268" name="CustomShape 63">
              <a:extLst>
                <a:ext uri="{FF2B5EF4-FFF2-40B4-BE49-F238E27FC236}">
                  <a16:creationId xmlns:a16="http://schemas.microsoft.com/office/drawing/2014/main" id="{044E3895-EC07-45EA-A94F-4E2018ED6C4E}"/>
                </a:ext>
              </a:extLst>
            </p:cNvPr>
            <p:cNvSpPr/>
            <p:nvPr/>
          </p:nvSpPr>
          <p:spPr>
            <a:xfrm>
              <a:off x="1105200" y="5878440"/>
              <a:ext cx="2594160" cy="124560"/>
            </a:xfrm>
            <a:custGeom>
              <a:avLst/>
              <a:gdLst/>
              <a:ahLst/>
              <a:cxnLst/>
              <a:rect l="l" t="t" r="r" b="b"/>
              <a:pathLst>
                <a:path w="3779520" h="236220">
                  <a:moveTo>
                    <a:pt x="0" y="236219"/>
                  </a:moveTo>
                  <a:lnTo>
                    <a:pt x="3779520" y="236219"/>
                  </a:lnTo>
                  <a:lnTo>
                    <a:pt x="3779520" y="0"/>
                  </a:lnTo>
                  <a:lnTo>
                    <a:pt x="0" y="0"/>
                  </a:lnTo>
                  <a:lnTo>
                    <a:pt x="0" y="236219"/>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69" name="CustomShape 64">
              <a:extLst>
                <a:ext uri="{FF2B5EF4-FFF2-40B4-BE49-F238E27FC236}">
                  <a16:creationId xmlns:a16="http://schemas.microsoft.com/office/drawing/2014/main" id="{00E8A5C4-3CEE-1EBB-5840-F44B48FD15B9}"/>
                </a:ext>
              </a:extLst>
            </p:cNvPr>
            <p:cNvSpPr/>
            <p:nvPr/>
          </p:nvSpPr>
          <p:spPr>
            <a:xfrm>
              <a:off x="1652400" y="5697720"/>
              <a:ext cx="13320" cy="27720"/>
            </a:xfrm>
            <a:custGeom>
              <a:avLst/>
              <a:gdLst/>
              <a:ahLst/>
              <a:cxnLst/>
              <a:rect l="l" t="t" r="r" b="b"/>
              <a:pathLst>
                <a:path w="19684" h="53339">
                  <a:moveTo>
                    <a:pt x="0" y="52959"/>
                  </a:moveTo>
                  <a:lnTo>
                    <a:pt x="19303"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0" name="CustomShape 65">
              <a:extLst>
                <a:ext uri="{FF2B5EF4-FFF2-40B4-BE49-F238E27FC236}">
                  <a16:creationId xmlns:a16="http://schemas.microsoft.com/office/drawing/2014/main" id="{72F51983-51A8-11E9-6F5B-D4621ADD5FA6}"/>
                </a:ext>
              </a:extLst>
            </p:cNvPr>
            <p:cNvSpPr/>
            <p:nvPr/>
          </p:nvSpPr>
          <p:spPr>
            <a:xfrm>
              <a:off x="1666800" y="5697720"/>
              <a:ext cx="13320" cy="27720"/>
            </a:xfrm>
            <a:custGeom>
              <a:avLst/>
              <a:gdLst/>
              <a:ahLst/>
              <a:cxnLst/>
              <a:rect l="l" t="t" r="r" b="b"/>
              <a:pathLst>
                <a:path w="19684" h="53339">
                  <a:moveTo>
                    <a:pt x="19177" y="52959"/>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1" name="CustomShape 66">
              <a:extLst>
                <a:ext uri="{FF2B5EF4-FFF2-40B4-BE49-F238E27FC236}">
                  <a16:creationId xmlns:a16="http://schemas.microsoft.com/office/drawing/2014/main" id="{1E47FDEE-C3A9-D8F1-C24B-C460C4F3624B}"/>
                </a:ext>
              </a:extLst>
            </p:cNvPr>
            <p:cNvSpPr/>
            <p:nvPr/>
          </p:nvSpPr>
          <p:spPr>
            <a:xfrm>
              <a:off x="1685520" y="5697720"/>
              <a:ext cx="13320" cy="27720"/>
            </a:xfrm>
            <a:custGeom>
              <a:avLst/>
              <a:gdLst/>
              <a:ahLst/>
              <a:cxnLst/>
              <a:rect l="l" t="t" r="r" b="b"/>
              <a:pathLst>
                <a:path w="19684" h="53339">
                  <a:moveTo>
                    <a:pt x="0" y="52959"/>
                  </a:moveTo>
                  <a:lnTo>
                    <a:pt x="19303"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2" name="CustomShape 67">
              <a:extLst>
                <a:ext uri="{FF2B5EF4-FFF2-40B4-BE49-F238E27FC236}">
                  <a16:creationId xmlns:a16="http://schemas.microsoft.com/office/drawing/2014/main" id="{E4A96B74-FB1D-676F-317B-A604332ABD84}"/>
                </a:ext>
              </a:extLst>
            </p:cNvPr>
            <p:cNvSpPr/>
            <p:nvPr/>
          </p:nvSpPr>
          <p:spPr>
            <a:xfrm>
              <a:off x="1699920" y="5697720"/>
              <a:ext cx="13320" cy="27720"/>
            </a:xfrm>
            <a:custGeom>
              <a:avLst/>
              <a:gdLst/>
              <a:ahLst/>
              <a:cxnLst/>
              <a:rect l="l" t="t" r="r" b="b"/>
              <a:pathLst>
                <a:path w="19684" h="53339">
                  <a:moveTo>
                    <a:pt x="19176" y="52959"/>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3" name="CustomShape 68">
              <a:extLst>
                <a:ext uri="{FF2B5EF4-FFF2-40B4-BE49-F238E27FC236}">
                  <a16:creationId xmlns:a16="http://schemas.microsoft.com/office/drawing/2014/main" id="{FD32821A-81B8-A2BD-078C-27781EAA46C4}"/>
                </a:ext>
              </a:extLst>
            </p:cNvPr>
            <p:cNvSpPr/>
            <p:nvPr/>
          </p:nvSpPr>
          <p:spPr>
            <a:xfrm>
              <a:off x="1711440" y="5697720"/>
              <a:ext cx="13320" cy="27720"/>
            </a:xfrm>
            <a:custGeom>
              <a:avLst/>
              <a:gdLst/>
              <a:ahLst/>
              <a:cxnLst/>
              <a:rect l="l" t="t" r="r" b="b"/>
              <a:pathLst>
                <a:path w="19684" h="53339">
                  <a:moveTo>
                    <a:pt x="0" y="52959"/>
                  </a:moveTo>
                  <a:lnTo>
                    <a:pt x="19303"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4" name="CustomShape 69">
              <a:extLst>
                <a:ext uri="{FF2B5EF4-FFF2-40B4-BE49-F238E27FC236}">
                  <a16:creationId xmlns:a16="http://schemas.microsoft.com/office/drawing/2014/main" id="{1EDA3DD4-E13D-1007-3190-0CC69AA4D4FA}"/>
                </a:ext>
              </a:extLst>
            </p:cNvPr>
            <p:cNvSpPr/>
            <p:nvPr/>
          </p:nvSpPr>
          <p:spPr>
            <a:xfrm>
              <a:off x="1726200" y="5697720"/>
              <a:ext cx="13320" cy="27720"/>
            </a:xfrm>
            <a:custGeom>
              <a:avLst/>
              <a:gdLst/>
              <a:ahLst/>
              <a:cxnLst/>
              <a:rect l="l" t="t" r="r" b="b"/>
              <a:pathLst>
                <a:path w="19684" h="53339">
                  <a:moveTo>
                    <a:pt x="19177" y="52959"/>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5" name="CustomShape 70">
              <a:extLst>
                <a:ext uri="{FF2B5EF4-FFF2-40B4-BE49-F238E27FC236}">
                  <a16:creationId xmlns:a16="http://schemas.microsoft.com/office/drawing/2014/main" id="{E42119E4-F65B-CA7A-F63B-99E759297F77}"/>
                </a:ext>
              </a:extLst>
            </p:cNvPr>
            <p:cNvSpPr/>
            <p:nvPr/>
          </p:nvSpPr>
          <p:spPr>
            <a:xfrm>
              <a:off x="1744560" y="5697720"/>
              <a:ext cx="13320" cy="27720"/>
            </a:xfrm>
            <a:custGeom>
              <a:avLst/>
              <a:gdLst/>
              <a:ahLst/>
              <a:cxnLst/>
              <a:rect l="l" t="t" r="r" b="b"/>
              <a:pathLst>
                <a:path w="19684" h="53339">
                  <a:moveTo>
                    <a:pt x="0" y="52959"/>
                  </a:moveTo>
                  <a:lnTo>
                    <a:pt x="19304"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6" name="CustomShape 71">
              <a:extLst>
                <a:ext uri="{FF2B5EF4-FFF2-40B4-BE49-F238E27FC236}">
                  <a16:creationId xmlns:a16="http://schemas.microsoft.com/office/drawing/2014/main" id="{32CD1FF9-BA29-DB9A-20A7-65AB017B5DDB}"/>
                </a:ext>
              </a:extLst>
            </p:cNvPr>
            <p:cNvSpPr/>
            <p:nvPr/>
          </p:nvSpPr>
          <p:spPr>
            <a:xfrm>
              <a:off x="1758960" y="5697720"/>
              <a:ext cx="13320" cy="27720"/>
            </a:xfrm>
            <a:custGeom>
              <a:avLst/>
              <a:gdLst/>
              <a:ahLst/>
              <a:cxnLst/>
              <a:rect l="l" t="t" r="r" b="b"/>
              <a:pathLst>
                <a:path w="19684" h="53339">
                  <a:moveTo>
                    <a:pt x="19303" y="52959"/>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7" name="CustomShape 72">
              <a:extLst>
                <a:ext uri="{FF2B5EF4-FFF2-40B4-BE49-F238E27FC236}">
                  <a16:creationId xmlns:a16="http://schemas.microsoft.com/office/drawing/2014/main" id="{7B625A95-33AB-63AE-1DC5-FCC4C12ACBDB}"/>
                </a:ext>
              </a:extLst>
            </p:cNvPr>
            <p:cNvSpPr/>
            <p:nvPr/>
          </p:nvSpPr>
          <p:spPr>
            <a:xfrm>
              <a:off x="1650600" y="6146640"/>
              <a:ext cx="13320" cy="27720"/>
            </a:xfrm>
            <a:custGeom>
              <a:avLst/>
              <a:gdLst/>
              <a:ahLst/>
              <a:cxnLst/>
              <a:rect l="l" t="t" r="r" b="b"/>
              <a:pathLst>
                <a:path w="19684" h="53339">
                  <a:moveTo>
                    <a:pt x="0" y="52958"/>
                  </a:moveTo>
                  <a:lnTo>
                    <a:pt x="19304"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8" name="CustomShape 73">
              <a:extLst>
                <a:ext uri="{FF2B5EF4-FFF2-40B4-BE49-F238E27FC236}">
                  <a16:creationId xmlns:a16="http://schemas.microsoft.com/office/drawing/2014/main" id="{5BC4D4D9-1B54-3BD3-287A-FD170A7B1BBB}"/>
                </a:ext>
              </a:extLst>
            </p:cNvPr>
            <p:cNvSpPr/>
            <p:nvPr/>
          </p:nvSpPr>
          <p:spPr>
            <a:xfrm>
              <a:off x="1665000" y="6146640"/>
              <a:ext cx="13320" cy="27720"/>
            </a:xfrm>
            <a:custGeom>
              <a:avLst/>
              <a:gdLst/>
              <a:ahLst/>
              <a:cxnLst/>
              <a:rect l="l" t="t" r="r" b="b"/>
              <a:pathLst>
                <a:path w="19684" h="53339">
                  <a:moveTo>
                    <a:pt x="19176"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79" name="CustomShape 74">
              <a:extLst>
                <a:ext uri="{FF2B5EF4-FFF2-40B4-BE49-F238E27FC236}">
                  <a16:creationId xmlns:a16="http://schemas.microsoft.com/office/drawing/2014/main" id="{E0B60DB1-7C7E-AE7F-032B-F4B8658B78B7}"/>
                </a:ext>
              </a:extLst>
            </p:cNvPr>
            <p:cNvSpPr/>
            <p:nvPr/>
          </p:nvSpPr>
          <p:spPr>
            <a:xfrm>
              <a:off x="1683720" y="6146640"/>
              <a:ext cx="13320" cy="27720"/>
            </a:xfrm>
            <a:custGeom>
              <a:avLst/>
              <a:gdLst/>
              <a:ahLst/>
              <a:cxnLst/>
              <a:rect l="l" t="t" r="r" b="b"/>
              <a:pathLst>
                <a:path w="19684" h="53339">
                  <a:moveTo>
                    <a:pt x="0" y="52958"/>
                  </a:moveTo>
                  <a:lnTo>
                    <a:pt x="19303"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0" name="CustomShape 75">
              <a:extLst>
                <a:ext uri="{FF2B5EF4-FFF2-40B4-BE49-F238E27FC236}">
                  <a16:creationId xmlns:a16="http://schemas.microsoft.com/office/drawing/2014/main" id="{7F1C8F75-437A-CFCA-E913-6EE2336AD990}"/>
                </a:ext>
              </a:extLst>
            </p:cNvPr>
            <p:cNvSpPr/>
            <p:nvPr/>
          </p:nvSpPr>
          <p:spPr>
            <a:xfrm>
              <a:off x="1698120" y="614664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1" name="CustomShape 76">
              <a:extLst>
                <a:ext uri="{FF2B5EF4-FFF2-40B4-BE49-F238E27FC236}">
                  <a16:creationId xmlns:a16="http://schemas.microsoft.com/office/drawing/2014/main" id="{1C6D21A9-59C9-DD2A-9350-E68DB9525FA5}"/>
                </a:ext>
              </a:extLst>
            </p:cNvPr>
            <p:cNvSpPr/>
            <p:nvPr/>
          </p:nvSpPr>
          <p:spPr>
            <a:xfrm>
              <a:off x="1709640" y="6146640"/>
              <a:ext cx="13320" cy="27720"/>
            </a:xfrm>
            <a:custGeom>
              <a:avLst/>
              <a:gdLst/>
              <a:ahLst/>
              <a:cxnLst/>
              <a:rect l="l" t="t" r="r" b="b"/>
              <a:pathLst>
                <a:path w="19684" h="53339">
                  <a:moveTo>
                    <a:pt x="0" y="52958"/>
                  </a:moveTo>
                  <a:lnTo>
                    <a:pt x="19304"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2" name="CustomShape 77">
              <a:extLst>
                <a:ext uri="{FF2B5EF4-FFF2-40B4-BE49-F238E27FC236}">
                  <a16:creationId xmlns:a16="http://schemas.microsoft.com/office/drawing/2014/main" id="{3BAD428B-8E87-F4ED-0A0A-7B1526F9E993}"/>
                </a:ext>
              </a:extLst>
            </p:cNvPr>
            <p:cNvSpPr/>
            <p:nvPr/>
          </p:nvSpPr>
          <p:spPr>
            <a:xfrm>
              <a:off x="1724400" y="614664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3" name="CustomShape 78">
              <a:extLst>
                <a:ext uri="{FF2B5EF4-FFF2-40B4-BE49-F238E27FC236}">
                  <a16:creationId xmlns:a16="http://schemas.microsoft.com/office/drawing/2014/main" id="{1B67C5EB-F10C-037E-02A9-39287EC12F56}"/>
                </a:ext>
              </a:extLst>
            </p:cNvPr>
            <p:cNvSpPr/>
            <p:nvPr/>
          </p:nvSpPr>
          <p:spPr>
            <a:xfrm>
              <a:off x="1742760" y="6146640"/>
              <a:ext cx="13320" cy="27720"/>
            </a:xfrm>
            <a:custGeom>
              <a:avLst/>
              <a:gdLst/>
              <a:ahLst/>
              <a:cxnLst/>
              <a:rect l="l" t="t" r="r" b="b"/>
              <a:pathLst>
                <a:path w="19684" h="53339">
                  <a:moveTo>
                    <a:pt x="0" y="52958"/>
                  </a:moveTo>
                  <a:lnTo>
                    <a:pt x="19176"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4" name="CustomShape 79">
              <a:extLst>
                <a:ext uri="{FF2B5EF4-FFF2-40B4-BE49-F238E27FC236}">
                  <a16:creationId xmlns:a16="http://schemas.microsoft.com/office/drawing/2014/main" id="{80C631E5-E764-DF51-3712-9F4595F7DE16}"/>
                </a:ext>
              </a:extLst>
            </p:cNvPr>
            <p:cNvSpPr/>
            <p:nvPr/>
          </p:nvSpPr>
          <p:spPr>
            <a:xfrm>
              <a:off x="1757160" y="614664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5" name="CustomShape 80">
              <a:extLst>
                <a:ext uri="{FF2B5EF4-FFF2-40B4-BE49-F238E27FC236}">
                  <a16:creationId xmlns:a16="http://schemas.microsoft.com/office/drawing/2014/main" id="{901B5BB9-0B8C-963B-DAC1-5A27151AF454}"/>
                </a:ext>
              </a:extLst>
            </p:cNvPr>
            <p:cNvSpPr/>
            <p:nvPr/>
          </p:nvSpPr>
          <p:spPr>
            <a:xfrm>
              <a:off x="6578640" y="5738760"/>
              <a:ext cx="13320" cy="27720"/>
            </a:xfrm>
            <a:custGeom>
              <a:avLst/>
              <a:gdLst/>
              <a:ahLst/>
              <a:cxnLst/>
              <a:rect l="l" t="t" r="r" b="b"/>
              <a:pathLst>
                <a:path w="19684" h="53339">
                  <a:moveTo>
                    <a:pt x="0" y="52958"/>
                  </a:moveTo>
                  <a:lnTo>
                    <a:pt x="19303"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6" name="CustomShape 81">
              <a:extLst>
                <a:ext uri="{FF2B5EF4-FFF2-40B4-BE49-F238E27FC236}">
                  <a16:creationId xmlns:a16="http://schemas.microsoft.com/office/drawing/2014/main" id="{EA26DA09-7D06-295F-F97C-4B81802C74DE}"/>
                </a:ext>
              </a:extLst>
            </p:cNvPr>
            <p:cNvSpPr/>
            <p:nvPr/>
          </p:nvSpPr>
          <p:spPr>
            <a:xfrm>
              <a:off x="6593040" y="573876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7" name="CustomShape 82">
              <a:extLst>
                <a:ext uri="{FF2B5EF4-FFF2-40B4-BE49-F238E27FC236}">
                  <a16:creationId xmlns:a16="http://schemas.microsoft.com/office/drawing/2014/main" id="{DD253D60-E6AC-B2D9-ADF8-0C6CD200EE7D}"/>
                </a:ext>
              </a:extLst>
            </p:cNvPr>
            <p:cNvSpPr/>
            <p:nvPr/>
          </p:nvSpPr>
          <p:spPr>
            <a:xfrm>
              <a:off x="6611760" y="5738760"/>
              <a:ext cx="13320" cy="27720"/>
            </a:xfrm>
            <a:custGeom>
              <a:avLst/>
              <a:gdLst/>
              <a:ahLst/>
              <a:cxnLst/>
              <a:rect l="l" t="t" r="r" b="b"/>
              <a:pathLst>
                <a:path w="19684" h="53339">
                  <a:moveTo>
                    <a:pt x="0" y="52958"/>
                  </a:moveTo>
                  <a:lnTo>
                    <a:pt x="19304"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8" name="CustomShape 83">
              <a:extLst>
                <a:ext uri="{FF2B5EF4-FFF2-40B4-BE49-F238E27FC236}">
                  <a16:creationId xmlns:a16="http://schemas.microsoft.com/office/drawing/2014/main" id="{961320D7-98C6-1F38-535B-79A37E44AD38}"/>
                </a:ext>
              </a:extLst>
            </p:cNvPr>
            <p:cNvSpPr/>
            <p:nvPr/>
          </p:nvSpPr>
          <p:spPr>
            <a:xfrm>
              <a:off x="6626160" y="573876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89" name="CustomShape 84">
              <a:extLst>
                <a:ext uri="{FF2B5EF4-FFF2-40B4-BE49-F238E27FC236}">
                  <a16:creationId xmlns:a16="http://schemas.microsoft.com/office/drawing/2014/main" id="{E4D87A76-08C8-F6CF-A77B-7C435DA76325}"/>
                </a:ext>
              </a:extLst>
            </p:cNvPr>
            <p:cNvSpPr/>
            <p:nvPr/>
          </p:nvSpPr>
          <p:spPr>
            <a:xfrm>
              <a:off x="6638040" y="5738760"/>
              <a:ext cx="13320" cy="27720"/>
            </a:xfrm>
            <a:custGeom>
              <a:avLst/>
              <a:gdLst/>
              <a:ahLst/>
              <a:cxnLst/>
              <a:rect l="l" t="t" r="r" b="b"/>
              <a:pathLst>
                <a:path w="19684" h="53339">
                  <a:moveTo>
                    <a:pt x="0" y="52958"/>
                  </a:moveTo>
                  <a:lnTo>
                    <a:pt x="19176"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0" name="CustomShape 85">
              <a:extLst>
                <a:ext uri="{FF2B5EF4-FFF2-40B4-BE49-F238E27FC236}">
                  <a16:creationId xmlns:a16="http://schemas.microsoft.com/office/drawing/2014/main" id="{403B2EAB-F6FF-DFBF-F789-5F73447E6D8B}"/>
                </a:ext>
              </a:extLst>
            </p:cNvPr>
            <p:cNvSpPr/>
            <p:nvPr/>
          </p:nvSpPr>
          <p:spPr>
            <a:xfrm>
              <a:off x="6652080" y="573876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1" name="CustomShape 86">
              <a:extLst>
                <a:ext uri="{FF2B5EF4-FFF2-40B4-BE49-F238E27FC236}">
                  <a16:creationId xmlns:a16="http://schemas.microsoft.com/office/drawing/2014/main" id="{D90FFC3A-00FA-1AF6-6AB3-A792A0081DF5}"/>
                </a:ext>
              </a:extLst>
            </p:cNvPr>
            <p:cNvSpPr/>
            <p:nvPr/>
          </p:nvSpPr>
          <p:spPr>
            <a:xfrm>
              <a:off x="6670800" y="5738760"/>
              <a:ext cx="13320" cy="27720"/>
            </a:xfrm>
            <a:custGeom>
              <a:avLst/>
              <a:gdLst/>
              <a:ahLst/>
              <a:cxnLst/>
              <a:rect l="l" t="t" r="r" b="b"/>
              <a:pathLst>
                <a:path w="19684" h="53339">
                  <a:moveTo>
                    <a:pt x="0" y="52958"/>
                  </a:moveTo>
                  <a:lnTo>
                    <a:pt x="19176"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2" name="CustomShape 87">
              <a:extLst>
                <a:ext uri="{FF2B5EF4-FFF2-40B4-BE49-F238E27FC236}">
                  <a16:creationId xmlns:a16="http://schemas.microsoft.com/office/drawing/2014/main" id="{B27ED2A4-6D44-8722-6869-0464D706CAB5}"/>
                </a:ext>
              </a:extLst>
            </p:cNvPr>
            <p:cNvSpPr/>
            <p:nvPr/>
          </p:nvSpPr>
          <p:spPr>
            <a:xfrm>
              <a:off x="6685200" y="5738760"/>
              <a:ext cx="13320" cy="27720"/>
            </a:xfrm>
            <a:custGeom>
              <a:avLst/>
              <a:gdLst/>
              <a:ahLst/>
              <a:cxnLst/>
              <a:rect l="l" t="t" r="r" b="b"/>
              <a:pathLst>
                <a:path w="19684" h="53339">
                  <a:moveTo>
                    <a:pt x="19303" y="52958"/>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3" name="CustomShape 88">
              <a:extLst>
                <a:ext uri="{FF2B5EF4-FFF2-40B4-BE49-F238E27FC236}">
                  <a16:creationId xmlns:a16="http://schemas.microsoft.com/office/drawing/2014/main" id="{F84669C7-8D69-EE4B-912E-40B741DC2C74}"/>
                </a:ext>
              </a:extLst>
            </p:cNvPr>
            <p:cNvSpPr/>
            <p:nvPr/>
          </p:nvSpPr>
          <p:spPr>
            <a:xfrm>
              <a:off x="6679440" y="6118560"/>
              <a:ext cx="13320" cy="27720"/>
            </a:xfrm>
            <a:custGeom>
              <a:avLst/>
              <a:gdLst/>
              <a:ahLst/>
              <a:cxnLst/>
              <a:rect l="l" t="t" r="r" b="b"/>
              <a:pathLst>
                <a:path w="19684" h="53339">
                  <a:moveTo>
                    <a:pt x="19303" y="0"/>
                  </a:moveTo>
                  <a:lnTo>
                    <a:pt x="0"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4" name="CustomShape 89">
              <a:extLst>
                <a:ext uri="{FF2B5EF4-FFF2-40B4-BE49-F238E27FC236}">
                  <a16:creationId xmlns:a16="http://schemas.microsoft.com/office/drawing/2014/main" id="{9A0C4BB6-046F-D01E-52F9-0491070B6C71}"/>
                </a:ext>
              </a:extLst>
            </p:cNvPr>
            <p:cNvSpPr/>
            <p:nvPr/>
          </p:nvSpPr>
          <p:spPr>
            <a:xfrm>
              <a:off x="6665040" y="6118560"/>
              <a:ext cx="13320" cy="27720"/>
            </a:xfrm>
            <a:custGeom>
              <a:avLst/>
              <a:gdLst/>
              <a:ahLst/>
              <a:cxnLst/>
              <a:rect l="l" t="t" r="r" b="b"/>
              <a:pathLst>
                <a:path w="19684" h="53339">
                  <a:moveTo>
                    <a:pt x="0" y="0"/>
                  </a:moveTo>
                  <a:lnTo>
                    <a:pt x="19303"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5" name="CustomShape 90">
              <a:extLst>
                <a:ext uri="{FF2B5EF4-FFF2-40B4-BE49-F238E27FC236}">
                  <a16:creationId xmlns:a16="http://schemas.microsoft.com/office/drawing/2014/main" id="{D732E60E-A750-795B-F954-8B89F76674DE}"/>
                </a:ext>
              </a:extLst>
            </p:cNvPr>
            <p:cNvSpPr/>
            <p:nvPr/>
          </p:nvSpPr>
          <p:spPr>
            <a:xfrm>
              <a:off x="6646320" y="6118560"/>
              <a:ext cx="13320" cy="27720"/>
            </a:xfrm>
            <a:custGeom>
              <a:avLst/>
              <a:gdLst/>
              <a:ahLst/>
              <a:cxnLst/>
              <a:rect l="l" t="t" r="r" b="b"/>
              <a:pathLst>
                <a:path w="19684" h="53339">
                  <a:moveTo>
                    <a:pt x="19176" y="0"/>
                  </a:moveTo>
                  <a:lnTo>
                    <a:pt x="0"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6" name="CustomShape 91">
              <a:extLst>
                <a:ext uri="{FF2B5EF4-FFF2-40B4-BE49-F238E27FC236}">
                  <a16:creationId xmlns:a16="http://schemas.microsoft.com/office/drawing/2014/main" id="{AF7AFE0D-16FE-DF9C-0715-EF577F528FE4}"/>
                </a:ext>
              </a:extLst>
            </p:cNvPr>
            <p:cNvSpPr/>
            <p:nvPr/>
          </p:nvSpPr>
          <p:spPr>
            <a:xfrm>
              <a:off x="6631920" y="6118560"/>
              <a:ext cx="13320" cy="27720"/>
            </a:xfrm>
            <a:custGeom>
              <a:avLst/>
              <a:gdLst/>
              <a:ahLst/>
              <a:cxnLst/>
              <a:rect l="l" t="t" r="r" b="b"/>
              <a:pathLst>
                <a:path w="19684" h="53339">
                  <a:moveTo>
                    <a:pt x="0" y="0"/>
                  </a:moveTo>
                  <a:lnTo>
                    <a:pt x="19303"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7" name="CustomShape 92">
              <a:extLst>
                <a:ext uri="{FF2B5EF4-FFF2-40B4-BE49-F238E27FC236}">
                  <a16:creationId xmlns:a16="http://schemas.microsoft.com/office/drawing/2014/main" id="{3B940DD0-E9AF-7DB1-5855-38BB2858350E}"/>
                </a:ext>
              </a:extLst>
            </p:cNvPr>
            <p:cNvSpPr/>
            <p:nvPr/>
          </p:nvSpPr>
          <p:spPr>
            <a:xfrm>
              <a:off x="6620400" y="6118560"/>
              <a:ext cx="13320" cy="27720"/>
            </a:xfrm>
            <a:custGeom>
              <a:avLst/>
              <a:gdLst/>
              <a:ahLst/>
              <a:cxnLst/>
              <a:rect l="l" t="t" r="r" b="b"/>
              <a:pathLst>
                <a:path w="19684" h="53339">
                  <a:moveTo>
                    <a:pt x="19303" y="0"/>
                  </a:moveTo>
                  <a:lnTo>
                    <a:pt x="0"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8" name="CustomShape 93">
              <a:extLst>
                <a:ext uri="{FF2B5EF4-FFF2-40B4-BE49-F238E27FC236}">
                  <a16:creationId xmlns:a16="http://schemas.microsoft.com/office/drawing/2014/main" id="{5A4ECF84-F7AD-CA6C-ABD1-F7D90AEDA255}"/>
                </a:ext>
              </a:extLst>
            </p:cNvPr>
            <p:cNvSpPr/>
            <p:nvPr/>
          </p:nvSpPr>
          <p:spPr>
            <a:xfrm>
              <a:off x="6606000" y="6118560"/>
              <a:ext cx="13320" cy="27720"/>
            </a:xfrm>
            <a:custGeom>
              <a:avLst/>
              <a:gdLst/>
              <a:ahLst/>
              <a:cxnLst/>
              <a:rect l="l" t="t" r="r" b="b"/>
              <a:pathLst>
                <a:path w="19684" h="53339">
                  <a:moveTo>
                    <a:pt x="0" y="0"/>
                  </a:moveTo>
                  <a:lnTo>
                    <a:pt x="19303"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299" name="CustomShape 94">
              <a:extLst>
                <a:ext uri="{FF2B5EF4-FFF2-40B4-BE49-F238E27FC236}">
                  <a16:creationId xmlns:a16="http://schemas.microsoft.com/office/drawing/2014/main" id="{CCD1DC38-50BA-A083-5D96-7E123587CA86}"/>
                </a:ext>
              </a:extLst>
            </p:cNvPr>
            <p:cNvSpPr/>
            <p:nvPr/>
          </p:nvSpPr>
          <p:spPr>
            <a:xfrm>
              <a:off x="6587280" y="6118560"/>
              <a:ext cx="13320" cy="27720"/>
            </a:xfrm>
            <a:custGeom>
              <a:avLst/>
              <a:gdLst/>
              <a:ahLst/>
              <a:cxnLst/>
              <a:rect l="l" t="t" r="r" b="b"/>
              <a:pathLst>
                <a:path w="19684" h="53339">
                  <a:moveTo>
                    <a:pt x="19303" y="0"/>
                  </a:moveTo>
                  <a:lnTo>
                    <a:pt x="0"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0" name="CustomShape 95">
              <a:extLst>
                <a:ext uri="{FF2B5EF4-FFF2-40B4-BE49-F238E27FC236}">
                  <a16:creationId xmlns:a16="http://schemas.microsoft.com/office/drawing/2014/main" id="{5D67C0E9-DD33-8C91-CE7E-EE3EBE64B27D}"/>
                </a:ext>
              </a:extLst>
            </p:cNvPr>
            <p:cNvSpPr/>
            <p:nvPr/>
          </p:nvSpPr>
          <p:spPr>
            <a:xfrm>
              <a:off x="6572880" y="6118560"/>
              <a:ext cx="13320" cy="27720"/>
            </a:xfrm>
            <a:custGeom>
              <a:avLst/>
              <a:gdLst/>
              <a:ahLst/>
              <a:cxnLst/>
              <a:rect l="l" t="t" r="r" b="b"/>
              <a:pathLst>
                <a:path w="19684" h="53339">
                  <a:moveTo>
                    <a:pt x="0" y="0"/>
                  </a:moveTo>
                  <a:lnTo>
                    <a:pt x="19176" y="52959"/>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1" name="CustomShape 96">
              <a:extLst>
                <a:ext uri="{FF2B5EF4-FFF2-40B4-BE49-F238E27FC236}">
                  <a16:creationId xmlns:a16="http://schemas.microsoft.com/office/drawing/2014/main" id="{CFFE715A-9298-AF98-8B19-26CAB9A44AEE}"/>
                </a:ext>
              </a:extLst>
            </p:cNvPr>
            <p:cNvSpPr/>
            <p:nvPr/>
          </p:nvSpPr>
          <p:spPr>
            <a:xfrm>
              <a:off x="2510640" y="6105960"/>
              <a:ext cx="218520" cy="655560"/>
            </a:xfrm>
            <a:custGeom>
              <a:avLst/>
              <a:gdLst/>
              <a:ahLst/>
              <a:cxnLst/>
              <a:rect l="l" t="t" r="r" b="b"/>
              <a:pathLst>
                <a:path w="318769" h="1240789">
                  <a:moveTo>
                    <a:pt x="0" y="1240536"/>
                  </a:moveTo>
                  <a:lnTo>
                    <a:pt x="318515" y="1240536"/>
                  </a:lnTo>
                  <a:lnTo>
                    <a:pt x="318515" y="0"/>
                  </a:lnTo>
                  <a:lnTo>
                    <a:pt x="0" y="0"/>
                  </a:lnTo>
                  <a:lnTo>
                    <a:pt x="0" y="1240536"/>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302" name="CustomShape 97">
              <a:extLst>
                <a:ext uri="{FF2B5EF4-FFF2-40B4-BE49-F238E27FC236}">
                  <a16:creationId xmlns:a16="http://schemas.microsoft.com/office/drawing/2014/main" id="{BE692A00-892A-C95B-305C-2BB40F6AEBAE}"/>
                </a:ext>
              </a:extLst>
            </p:cNvPr>
            <p:cNvSpPr/>
            <p:nvPr/>
          </p:nvSpPr>
          <p:spPr>
            <a:xfrm>
              <a:off x="1670760" y="6107040"/>
              <a:ext cx="5027760" cy="360"/>
            </a:xfrm>
            <a:custGeom>
              <a:avLst/>
              <a:gdLst/>
              <a:ahLst/>
              <a:cxnLst/>
              <a:rect l="l" t="t" r="r" b="b"/>
              <a:pathLst>
                <a:path w="7324725">
                  <a:moveTo>
                    <a:pt x="0" y="0"/>
                  </a:moveTo>
                  <a:lnTo>
                    <a:pt x="7324471" y="0"/>
                  </a:lnTo>
                </a:path>
              </a:pathLst>
            </a:custGeom>
            <a:noFill/>
            <a:ln w="12960" cap="rnd">
              <a:solidFill>
                <a:srgbClr val="000000"/>
              </a:solidFill>
              <a:custDash>
                <a:ds d="800000" sp="300000"/>
              </a:custDash>
              <a:round/>
            </a:ln>
          </p:spPr>
          <p:style>
            <a:lnRef idx="0">
              <a:scrgbClr r="0" g="0" b="0"/>
            </a:lnRef>
            <a:fillRef idx="0">
              <a:scrgbClr r="0" g="0" b="0"/>
            </a:fillRef>
            <a:effectRef idx="0">
              <a:scrgbClr r="0" g="0" b="0"/>
            </a:effectRef>
            <a:fontRef idx="minor"/>
          </p:style>
          <p:txBody>
            <a:bodyPr/>
            <a:lstStyle/>
            <a:p>
              <a:endParaRPr lang="en-US"/>
            </a:p>
          </p:txBody>
        </p:sp>
        <p:sp>
          <p:nvSpPr>
            <p:cNvPr id="303" name="CustomShape 98">
              <a:extLst>
                <a:ext uri="{FF2B5EF4-FFF2-40B4-BE49-F238E27FC236}">
                  <a16:creationId xmlns:a16="http://schemas.microsoft.com/office/drawing/2014/main" id="{E8A3E6FB-633A-3288-C693-A73C16F85B3D}"/>
                </a:ext>
              </a:extLst>
            </p:cNvPr>
            <p:cNvSpPr/>
            <p:nvPr/>
          </p:nvSpPr>
          <p:spPr>
            <a:xfrm>
              <a:off x="2478600" y="6565680"/>
              <a:ext cx="36360" cy="10080"/>
            </a:xfrm>
            <a:custGeom>
              <a:avLst/>
              <a:gdLst/>
              <a:ahLst/>
              <a:cxnLst/>
              <a:rect l="l" t="t" r="r" b="b"/>
              <a:pathLst>
                <a:path w="53339" h="19685">
                  <a:moveTo>
                    <a:pt x="52958" y="19304"/>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4" name="CustomShape 99">
              <a:extLst>
                <a:ext uri="{FF2B5EF4-FFF2-40B4-BE49-F238E27FC236}">
                  <a16:creationId xmlns:a16="http://schemas.microsoft.com/office/drawing/2014/main" id="{30273D55-2AE2-35D8-C995-96115E23D82C}"/>
                </a:ext>
              </a:extLst>
            </p:cNvPr>
            <p:cNvSpPr/>
            <p:nvPr/>
          </p:nvSpPr>
          <p:spPr>
            <a:xfrm>
              <a:off x="2478600" y="6554880"/>
              <a:ext cx="36360" cy="10080"/>
            </a:xfrm>
            <a:custGeom>
              <a:avLst/>
              <a:gdLst/>
              <a:ahLst/>
              <a:cxnLst/>
              <a:rect l="l" t="t" r="r" b="b"/>
              <a:pathLst>
                <a:path w="53339" h="19685">
                  <a:moveTo>
                    <a:pt x="52958" y="0"/>
                  </a:moveTo>
                  <a:lnTo>
                    <a:pt x="0" y="19177"/>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5" name="CustomShape 100">
              <a:extLst>
                <a:ext uri="{FF2B5EF4-FFF2-40B4-BE49-F238E27FC236}">
                  <a16:creationId xmlns:a16="http://schemas.microsoft.com/office/drawing/2014/main" id="{534A8831-0118-A614-438B-CE1A3446CB6B}"/>
                </a:ext>
              </a:extLst>
            </p:cNvPr>
            <p:cNvSpPr/>
            <p:nvPr/>
          </p:nvSpPr>
          <p:spPr>
            <a:xfrm>
              <a:off x="2478600" y="6540120"/>
              <a:ext cx="36360" cy="10080"/>
            </a:xfrm>
            <a:custGeom>
              <a:avLst/>
              <a:gdLst/>
              <a:ahLst/>
              <a:cxnLst/>
              <a:rect l="l" t="t" r="r" b="b"/>
              <a:pathLst>
                <a:path w="53339" h="19685">
                  <a:moveTo>
                    <a:pt x="52958" y="19303"/>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6" name="CustomShape 101">
              <a:extLst>
                <a:ext uri="{FF2B5EF4-FFF2-40B4-BE49-F238E27FC236}">
                  <a16:creationId xmlns:a16="http://schemas.microsoft.com/office/drawing/2014/main" id="{55518207-AB94-DBAC-C242-60CFD3170E24}"/>
                </a:ext>
              </a:extLst>
            </p:cNvPr>
            <p:cNvSpPr/>
            <p:nvPr/>
          </p:nvSpPr>
          <p:spPr>
            <a:xfrm>
              <a:off x="2478600" y="6529320"/>
              <a:ext cx="36360" cy="10080"/>
            </a:xfrm>
            <a:custGeom>
              <a:avLst/>
              <a:gdLst/>
              <a:ahLst/>
              <a:cxnLst/>
              <a:rect l="l" t="t" r="r" b="b"/>
              <a:pathLst>
                <a:path w="53339" h="19685">
                  <a:moveTo>
                    <a:pt x="52958" y="0"/>
                  </a:moveTo>
                  <a:lnTo>
                    <a:pt x="0" y="19176"/>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7" name="CustomShape 102">
              <a:extLst>
                <a:ext uri="{FF2B5EF4-FFF2-40B4-BE49-F238E27FC236}">
                  <a16:creationId xmlns:a16="http://schemas.microsoft.com/office/drawing/2014/main" id="{1C60202A-2FD2-8180-0166-08FDC848A8ED}"/>
                </a:ext>
              </a:extLst>
            </p:cNvPr>
            <p:cNvSpPr/>
            <p:nvPr/>
          </p:nvSpPr>
          <p:spPr>
            <a:xfrm>
              <a:off x="2478600" y="6520320"/>
              <a:ext cx="36360" cy="10080"/>
            </a:xfrm>
            <a:custGeom>
              <a:avLst/>
              <a:gdLst/>
              <a:ahLst/>
              <a:cxnLst/>
              <a:rect l="l" t="t" r="r" b="b"/>
              <a:pathLst>
                <a:path w="53339" h="19685">
                  <a:moveTo>
                    <a:pt x="52958" y="19304"/>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8" name="CustomShape 103">
              <a:extLst>
                <a:ext uri="{FF2B5EF4-FFF2-40B4-BE49-F238E27FC236}">
                  <a16:creationId xmlns:a16="http://schemas.microsoft.com/office/drawing/2014/main" id="{5DB5383E-0E5B-E667-0890-2B47DA0847B0}"/>
                </a:ext>
              </a:extLst>
            </p:cNvPr>
            <p:cNvSpPr/>
            <p:nvPr/>
          </p:nvSpPr>
          <p:spPr>
            <a:xfrm>
              <a:off x="2478600" y="6509160"/>
              <a:ext cx="36360" cy="10080"/>
            </a:xfrm>
            <a:custGeom>
              <a:avLst/>
              <a:gdLst/>
              <a:ahLst/>
              <a:cxnLst/>
              <a:rect l="l" t="t" r="r" b="b"/>
              <a:pathLst>
                <a:path w="53339" h="19685">
                  <a:moveTo>
                    <a:pt x="52958" y="0"/>
                  </a:moveTo>
                  <a:lnTo>
                    <a:pt x="0" y="19176"/>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09" name="CustomShape 104">
              <a:extLst>
                <a:ext uri="{FF2B5EF4-FFF2-40B4-BE49-F238E27FC236}">
                  <a16:creationId xmlns:a16="http://schemas.microsoft.com/office/drawing/2014/main" id="{0E078A63-D050-25EB-F755-929339489F98}"/>
                </a:ext>
              </a:extLst>
            </p:cNvPr>
            <p:cNvSpPr/>
            <p:nvPr/>
          </p:nvSpPr>
          <p:spPr>
            <a:xfrm>
              <a:off x="2478600" y="6494760"/>
              <a:ext cx="36360" cy="10080"/>
            </a:xfrm>
            <a:custGeom>
              <a:avLst/>
              <a:gdLst/>
              <a:ahLst/>
              <a:cxnLst/>
              <a:rect l="l" t="t" r="r" b="b"/>
              <a:pathLst>
                <a:path w="53339" h="19685">
                  <a:moveTo>
                    <a:pt x="52958" y="19303"/>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0" name="CustomShape 105">
              <a:extLst>
                <a:ext uri="{FF2B5EF4-FFF2-40B4-BE49-F238E27FC236}">
                  <a16:creationId xmlns:a16="http://schemas.microsoft.com/office/drawing/2014/main" id="{ED25E6B8-52BE-14DF-D824-866AAC140652}"/>
                </a:ext>
              </a:extLst>
            </p:cNvPr>
            <p:cNvSpPr/>
            <p:nvPr/>
          </p:nvSpPr>
          <p:spPr>
            <a:xfrm>
              <a:off x="2478600" y="6483600"/>
              <a:ext cx="36360" cy="10080"/>
            </a:xfrm>
            <a:custGeom>
              <a:avLst/>
              <a:gdLst/>
              <a:ahLst/>
              <a:cxnLst/>
              <a:rect l="l" t="t" r="r" b="b"/>
              <a:pathLst>
                <a:path w="53339" h="19685">
                  <a:moveTo>
                    <a:pt x="52958" y="0"/>
                  </a:moveTo>
                  <a:lnTo>
                    <a:pt x="0"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1" name="CustomShape 106">
              <a:extLst>
                <a:ext uri="{FF2B5EF4-FFF2-40B4-BE49-F238E27FC236}">
                  <a16:creationId xmlns:a16="http://schemas.microsoft.com/office/drawing/2014/main" id="{31E0913C-BB80-9E28-4524-79958F3F5278}"/>
                </a:ext>
              </a:extLst>
            </p:cNvPr>
            <p:cNvSpPr/>
            <p:nvPr/>
          </p:nvSpPr>
          <p:spPr>
            <a:xfrm>
              <a:off x="2724840" y="6485760"/>
              <a:ext cx="36360" cy="10080"/>
            </a:xfrm>
            <a:custGeom>
              <a:avLst/>
              <a:gdLst/>
              <a:ahLst/>
              <a:cxnLst/>
              <a:rect l="l" t="t" r="r" b="b"/>
              <a:pathLst>
                <a:path w="53339" h="19685">
                  <a:moveTo>
                    <a:pt x="0" y="0"/>
                  </a:moveTo>
                  <a:lnTo>
                    <a:pt x="52831"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2" name="CustomShape 107">
              <a:extLst>
                <a:ext uri="{FF2B5EF4-FFF2-40B4-BE49-F238E27FC236}">
                  <a16:creationId xmlns:a16="http://schemas.microsoft.com/office/drawing/2014/main" id="{D8A261DF-3F86-078F-4430-6413C36EA950}"/>
                </a:ext>
              </a:extLst>
            </p:cNvPr>
            <p:cNvSpPr/>
            <p:nvPr/>
          </p:nvSpPr>
          <p:spPr>
            <a:xfrm>
              <a:off x="2724840" y="6496920"/>
              <a:ext cx="36360" cy="10080"/>
            </a:xfrm>
            <a:custGeom>
              <a:avLst/>
              <a:gdLst/>
              <a:ahLst/>
              <a:cxnLst/>
              <a:rect l="l" t="t" r="r" b="b"/>
              <a:pathLst>
                <a:path w="53339" h="19685">
                  <a:moveTo>
                    <a:pt x="0" y="19304"/>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3" name="CustomShape 108">
              <a:extLst>
                <a:ext uri="{FF2B5EF4-FFF2-40B4-BE49-F238E27FC236}">
                  <a16:creationId xmlns:a16="http://schemas.microsoft.com/office/drawing/2014/main" id="{D643BA48-212A-AA62-49AE-3E9DE4F061F5}"/>
                </a:ext>
              </a:extLst>
            </p:cNvPr>
            <p:cNvSpPr/>
            <p:nvPr/>
          </p:nvSpPr>
          <p:spPr>
            <a:xfrm>
              <a:off x="2724840" y="6511320"/>
              <a:ext cx="36360" cy="10080"/>
            </a:xfrm>
            <a:custGeom>
              <a:avLst/>
              <a:gdLst/>
              <a:ahLst/>
              <a:cxnLst/>
              <a:rect l="l" t="t" r="r" b="b"/>
              <a:pathLst>
                <a:path w="53339" h="19685">
                  <a:moveTo>
                    <a:pt x="0" y="0"/>
                  </a:moveTo>
                  <a:lnTo>
                    <a:pt x="52831" y="19177"/>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4" name="CustomShape 109">
              <a:extLst>
                <a:ext uri="{FF2B5EF4-FFF2-40B4-BE49-F238E27FC236}">
                  <a16:creationId xmlns:a16="http://schemas.microsoft.com/office/drawing/2014/main" id="{C4D6295C-E84D-0E20-4AA1-415F4408F28F}"/>
                </a:ext>
              </a:extLst>
            </p:cNvPr>
            <p:cNvSpPr/>
            <p:nvPr/>
          </p:nvSpPr>
          <p:spPr>
            <a:xfrm>
              <a:off x="2724840" y="6522120"/>
              <a:ext cx="36360" cy="10080"/>
            </a:xfrm>
            <a:custGeom>
              <a:avLst/>
              <a:gdLst/>
              <a:ahLst/>
              <a:cxnLst/>
              <a:rect l="l" t="t" r="r" b="b"/>
              <a:pathLst>
                <a:path w="53339" h="19685">
                  <a:moveTo>
                    <a:pt x="0" y="19304"/>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5" name="CustomShape 110">
              <a:extLst>
                <a:ext uri="{FF2B5EF4-FFF2-40B4-BE49-F238E27FC236}">
                  <a16:creationId xmlns:a16="http://schemas.microsoft.com/office/drawing/2014/main" id="{21D4CFCF-93B7-A8BC-949A-278F828A5D9C}"/>
                </a:ext>
              </a:extLst>
            </p:cNvPr>
            <p:cNvSpPr/>
            <p:nvPr/>
          </p:nvSpPr>
          <p:spPr>
            <a:xfrm>
              <a:off x="2724840" y="6531120"/>
              <a:ext cx="36360" cy="10080"/>
            </a:xfrm>
            <a:custGeom>
              <a:avLst/>
              <a:gdLst/>
              <a:ahLst/>
              <a:cxnLst/>
              <a:rect l="l" t="t" r="r" b="b"/>
              <a:pathLst>
                <a:path w="53339" h="19685">
                  <a:moveTo>
                    <a:pt x="0" y="0"/>
                  </a:moveTo>
                  <a:lnTo>
                    <a:pt x="52831" y="19304"/>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6" name="CustomShape 111">
              <a:extLst>
                <a:ext uri="{FF2B5EF4-FFF2-40B4-BE49-F238E27FC236}">
                  <a16:creationId xmlns:a16="http://schemas.microsoft.com/office/drawing/2014/main" id="{8C9FB09C-9980-6FB1-7967-7B7DD56C9477}"/>
                </a:ext>
              </a:extLst>
            </p:cNvPr>
            <p:cNvSpPr/>
            <p:nvPr/>
          </p:nvSpPr>
          <p:spPr>
            <a:xfrm>
              <a:off x="2724840" y="6542280"/>
              <a:ext cx="36360" cy="10080"/>
            </a:xfrm>
            <a:custGeom>
              <a:avLst/>
              <a:gdLst/>
              <a:ahLst/>
              <a:cxnLst/>
              <a:rect l="l" t="t" r="r" b="b"/>
              <a:pathLst>
                <a:path w="53339" h="19685">
                  <a:moveTo>
                    <a:pt x="0" y="19304"/>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7" name="CustomShape 112">
              <a:extLst>
                <a:ext uri="{FF2B5EF4-FFF2-40B4-BE49-F238E27FC236}">
                  <a16:creationId xmlns:a16="http://schemas.microsoft.com/office/drawing/2014/main" id="{61C4FB9B-EDF1-F88E-5962-EB19E8AD7F8C}"/>
                </a:ext>
              </a:extLst>
            </p:cNvPr>
            <p:cNvSpPr/>
            <p:nvPr/>
          </p:nvSpPr>
          <p:spPr>
            <a:xfrm>
              <a:off x="2724840" y="6556680"/>
              <a:ext cx="36360" cy="10080"/>
            </a:xfrm>
            <a:custGeom>
              <a:avLst/>
              <a:gdLst/>
              <a:ahLst/>
              <a:cxnLst/>
              <a:rect l="l" t="t" r="r" b="b"/>
              <a:pathLst>
                <a:path w="53339" h="19685">
                  <a:moveTo>
                    <a:pt x="0" y="0"/>
                  </a:moveTo>
                  <a:lnTo>
                    <a:pt x="52831"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8" name="CustomShape 113">
              <a:extLst>
                <a:ext uri="{FF2B5EF4-FFF2-40B4-BE49-F238E27FC236}">
                  <a16:creationId xmlns:a16="http://schemas.microsoft.com/office/drawing/2014/main" id="{754AFA3A-66B5-2FB0-7F12-E1785F2D5FBD}"/>
                </a:ext>
              </a:extLst>
            </p:cNvPr>
            <p:cNvSpPr/>
            <p:nvPr/>
          </p:nvSpPr>
          <p:spPr>
            <a:xfrm>
              <a:off x="2724840" y="6567840"/>
              <a:ext cx="36360" cy="10080"/>
            </a:xfrm>
            <a:custGeom>
              <a:avLst/>
              <a:gdLst/>
              <a:ahLst/>
              <a:cxnLst/>
              <a:rect l="l" t="t" r="r" b="b"/>
              <a:pathLst>
                <a:path w="53339" h="19685">
                  <a:moveTo>
                    <a:pt x="0" y="19176"/>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19" name="CustomShape 114">
              <a:extLst>
                <a:ext uri="{FF2B5EF4-FFF2-40B4-BE49-F238E27FC236}">
                  <a16:creationId xmlns:a16="http://schemas.microsoft.com/office/drawing/2014/main" id="{0637D035-5C45-A3DB-DA16-348A295659AF}"/>
                </a:ext>
              </a:extLst>
            </p:cNvPr>
            <p:cNvSpPr/>
            <p:nvPr/>
          </p:nvSpPr>
          <p:spPr>
            <a:xfrm>
              <a:off x="2510640" y="5118480"/>
              <a:ext cx="218520" cy="656640"/>
            </a:xfrm>
            <a:custGeom>
              <a:avLst/>
              <a:gdLst/>
              <a:ahLst/>
              <a:cxnLst/>
              <a:rect l="l" t="t" r="r" b="b"/>
              <a:pathLst>
                <a:path w="318769" h="1243329">
                  <a:moveTo>
                    <a:pt x="0" y="1242822"/>
                  </a:moveTo>
                  <a:lnTo>
                    <a:pt x="318515" y="1242822"/>
                  </a:lnTo>
                  <a:lnTo>
                    <a:pt x="318515" y="0"/>
                  </a:lnTo>
                  <a:lnTo>
                    <a:pt x="0" y="0"/>
                  </a:lnTo>
                  <a:lnTo>
                    <a:pt x="0" y="1242822"/>
                  </a:lnTo>
                  <a:close/>
                </a:path>
              </a:pathLst>
            </a:custGeom>
            <a:solidFill>
              <a:srgbClr val="F1F1F1"/>
            </a:solidFill>
            <a:ln>
              <a:noFill/>
            </a:ln>
          </p:spPr>
          <p:style>
            <a:lnRef idx="0">
              <a:scrgbClr r="0" g="0" b="0"/>
            </a:lnRef>
            <a:fillRef idx="0">
              <a:scrgbClr r="0" g="0" b="0"/>
            </a:fillRef>
            <a:effectRef idx="0">
              <a:scrgbClr r="0" g="0" b="0"/>
            </a:effectRef>
            <a:fontRef idx="minor"/>
          </p:style>
          <p:txBody>
            <a:bodyPr/>
            <a:lstStyle/>
            <a:p>
              <a:endParaRPr lang="en-US"/>
            </a:p>
          </p:txBody>
        </p:sp>
        <p:sp>
          <p:nvSpPr>
            <p:cNvPr id="320" name="CustomShape 115">
              <a:extLst>
                <a:ext uri="{FF2B5EF4-FFF2-40B4-BE49-F238E27FC236}">
                  <a16:creationId xmlns:a16="http://schemas.microsoft.com/office/drawing/2014/main" id="{39C2C309-72CB-F62B-194B-942DA2194754}"/>
                </a:ext>
              </a:extLst>
            </p:cNvPr>
            <p:cNvSpPr/>
            <p:nvPr/>
          </p:nvSpPr>
          <p:spPr>
            <a:xfrm>
              <a:off x="1670760" y="5775480"/>
              <a:ext cx="5027760" cy="360"/>
            </a:xfrm>
            <a:custGeom>
              <a:avLst/>
              <a:gdLst/>
              <a:ahLst/>
              <a:cxnLst/>
              <a:rect l="l" t="t" r="r" b="b"/>
              <a:pathLst>
                <a:path w="7324725">
                  <a:moveTo>
                    <a:pt x="0" y="0"/>
                  </a:moveTo>
                  <a:lnTo>
                    <a:pt x="7324471" y="0"/>
                  </a:lnTo>
                </a:path>
              </a:pathLst>
            </a:custGeom>
            <a:noFill/>
            <a:ln w="12960" cap="rnd">
              <a:solidFill>
                <a:srgbClr val="000000"/>
              </a:solidFill>
              <a:custDash>
                <a:ds d="800000" sp="300000"/>
              </a:custDash>
              <a:round/>
            </a:ln>
          </p:spPr>
          <p:style>
            <a:lnRef idx="0">
              <a:scrgbClr r="0" g="0" b="0"/>
            </a:lnRef>
            <a:fillRef idx="0">
              <a:scrgbClr r="0" g="0" b="0"/>
            </a:fillRef>
            <a:effectRef idx="0">
              <a:scrgbClr r="0" g="0" b="0"/>
            </a:effectRef>
            <a:fontRef idx="minor"/>
          </p:style>
          <p:txBody>
            <a:bodyPr/>
            <a:lstStyle/>
            <a:p>
              <a:endParaRPr lang="en-US"/>
            </a:p>
          </p:txBody>
        </p:sp>
        <p:sp>
          <p:nvSpPr>
            <p:cNvPr id="321" name="CustomShape 116">
              <a:extLst>
                <a:ext uri="{FF2B5EF4-FFF2-40B4-BE49-F238E27FC236}">
                  <a16:creationId xmlns:a16="http://schemas.microsoft.com/office/drawing/2014/main" id="{D5B8FCCA-D396-9EDF-94FC-40CB95C7835F}"/>
                </a:ext>
              </a:extLst>
            </p:cNvPr>
            <p:cNvSpPr/>
            <p:nvPr/>
          </p:nvSpPr>
          <p:spPr>
            <a:xfrm>
              <a:off x="2480040" y="5387400"/>
              <a:ext cx="36360" cy="10080"/>
            </a:xfrm>
            <a:custGeom>
              <a:avLst/>
              <a:gdLst/>
              <a:ahLst/>
              <a:cxnLst/>
              <a:rect l="l" t="t" r="r" b="b"/>
              <a:pathLst>
                <a:path w="53339" h="19685">
                  <a:moveTo>
                    <a:pt x="52831" y="19303"/>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2" name="CustomShape 117">
              <a:extLst>
                <a:ext uri="{FF2B5EF4-FFF2-40B4-BE49-F238E27FC236}">
                  <a16:creationId xmlns:a16="http://schemas.microsoft.com/office/drawing/2014/main" id="{BF33B4E4-E0D8-7A08-8A71-C5D9E0FE99FB}"/>
                </a:ext>
              </a:extLst>
            </p:cNvPr>
            <p:cNvSpPr/>
            <p:nvPr/>
          </p:nvSpPr>
          <p:spPr>
            <a:xfrm>
              <a:off x="2480040" y="5376240"/>
              <a:ext cx="36360" cy="10080"/>
            </a:xfrm>
            <a:custGeom>
              <a:avLst/>
              <a:gdLst/>
              <a:ahLst/>
              <a:cxnLst/>
              <a:rect l="l" t="t" r="r" b="b"/>
              <a:pathLst>
                <a:path w="53339" h="19685">
                  <a:moveTo>
                    <a:pt x="52831" y="0"/>
                  </a:moveTo>
                  <a:lnTo>
                    <a:pt x="0" y="19304"/>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3" name="CustomShape 118">
              <a:extLst>
                <a:ext uri="{FF2B5EF4-FFF2-40B4-BE49-F238E27FC236}">
                  <a16:creationId xmlns:a16="http://schemas.microsoft.com/office/drawing/2014/main" id="{343B5A20-709F-E59C-1B93-89229A380BF9}"/>
                </a:ext>
              </a:extLst>
            </p:cNvPr>
            <p:cNvSpPr/>
            <p:nvPr/>
          </p:nvSpPr>
          <p:spPr>
            <a:xfrm>
              <a:off x="2480040" y="5361840"/>
              <a:ext cx="36360" cy="10080"/>
            </a:xfrm>
            <a:custGeom>
              <a:avLst/>
              <a:gdLst/>
              <a:ahLst/>
              <a:cxnLst/>
              <a:rect l="l" t="t" r="r" b="b"/>
              <a:pathLst>
                <a:path w="53339" h="19685">
                  <a:moveTo>
                    <a:pt x="52831" y="19303"/>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4" name="CustomShape 119">
              <a:extLst>
                <a:ext uri="{FF2B5EF4-FFF2-40B4-BE49-F238E27FC236}">
                  <a16:creationId xmlns:a16="http://schemas.microsoft.com/office/drawing/2014/main" id="{58B0A51D-F850-5DBB-654A-539B5C34DD7C}"/>
                </a:ext>
              </a:extLst>
            </p:cNvPr>
            <p:cNvSpPr/>
            <p:nvPr/>
          </p:nvSpPr>
          <p:spPr>
            <a:xfrm>
              <a:off x="2480040" y="5350680"/>
              <a:ext cx="36360" cy="10080"/>
            </a:xfrm>
            <a:custGeom>
              <a:avLst/>
              <a:gdLst/>
              <a:ahLst/>
              <a:cxnLst/>
              <a:rect l="l" t="t" r="r" b="b"/>
              <a:pathLst>
                <a:path w="53339" h="19685">
                  <a:moveTo>
                    <a:pt x="52831" y="0"/>
                  </a:moveTo>
                  <a:lnTo>
                    <a:pt x="0"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5" name="CustomShape 120">
              <a:extLst>
                <a:ext uri="{FF2B5EF4-FFF2-40B4-BE49-F238E27FC236}">
                  <a16:creationId xmlns:a16="http://schemas.microsoft.com/office/drawing/2014/main" id="{21E44182-517D-C1E0-75D4-9A8C05EF1C65}"/>
                </a:ext>
              </a:extLst>
            </p:cNvPr>
            <p:cNvSpPr/>
            <p:nvPr/>
          </p:nvSpPr>
          <p:spPr>
            <a:xfrm>
              <a:off x="2480040" y="5341680"/>
              <a:ext cx="36360" cy="10080"/>
            </a:xfrm>
            <a:custGeom>
              <a:avLst/>
              <a:gdLst/>
              <a:ahLst/>
              <a:cxnLst/>
              <a:rect l="l" t="t" r="r" b="b"/>
              <a:pathLst>
                <a:path w="53339" h="19685">
                  <a:moveTo>
                    <a:pt x="52831" y="19303"/>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6" name="CustomShape 121">
              <a:extLst>
                <a:ext uri="{FF2B5EF4-FFF2-40B4-BE49-F238E27FC236}">
                  <a16:creationId xmlns:a16="http://schemas.microsoft.com/office/drawing/2014/main" id="{C72573D8-CED2-A053-0C14-1F298C972767}"/>
                </a:ext>
              </a:extLst>
            </p:cNvPr>
            <p:cNvSpPr/>
            <p:nvPr/>
          </p:nvSpPr>
          <p:spPr>
            <a:xfrm>
              <a:off x="2480040" y="5330880"/>
              <a:ext cx="36360" cy="10080"/>
            </a:xfrm>
            <a:custGeom>
              <a:avLst/>
              <a:gdLst/>
              <a:ahLst/>
              <a:cxnLst/>
              <a:rect l="l" t="t" r="r" b="b"/>
              <a:pathLst>
                <a:path w="53339" h="19685">
                  <a:moveTo>
                    <a:pt x="52831" y="0"/>
                  </a:moveTo>
                  <a:lnTo>
                    <a:pt x="0"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7" name="CustomShape 122">
              <a:extLst>
                <a:ext uri="{FF2B5EF4-FFF2-40B4-BE49-F238E27FC236}">
                  <a16:creationId xmlns:a16="http://schemas.microsoft.com/office/drawing/2014/main" id="{895BE0BF-0585-7A24-821B-13389A65DA65}"/>
                </a:ext>
              </a:extLst>
            </p:cNvPr>
            <p:cNvSpPr/>
            <p:nvPr/>
          </p:nvSpPr>
          <p:spPr>
            <a:xfrm>
              <a:off x="2480040" y="5316480"/>
              <a:ext cx="36360" cy="10080"/>
            </a:xfrm>
            <a:custGeom>
              <a:avLst/>
              <a:gdLst/>
              <a:ahLst/>
              <a:cxnLst/>
              <a:rect l="l" t="t" r="r" b="b"/>
              <a:pathLst>
                <a:path w="53339" h="19685">
                  <a:moveTo>
                    <a:pt x="52831" y="19304"/>
                  </a:moveTo>
                  <a:lnTo>
                    <a:pt x="0"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8" name="CustomShape 123">
              <a:extLst>
                <a:ext uri="{FF2B5EF4-FFF2-40B4-BE49-F238E27FC236}">
                  <a16:creationId xmlns:a16="http://schemas.microsoft.com/office/drawing/2014/main" id="{C417C38F-2B55-0396-B234-30E07A32B595}"/>
                </a:ext>
              </a:extLst>
            </p:cNvPr>
            <p:cNvSpPr/>
            <p:nvPr/>
          </p:nvSpPr>
          <p:spPr>
            <a:xfrm>
              <a:off x="2480040" y="5305320"/>
              <a:ext cx="36360" cy="10080"/>
            </a:xfrm>
            <a:custGeom>
              <a:avLst/>
              <a:gdLst/>
              <a:ahLst/>
              <a:cxnLst/>
              <a:rect l="l" t="t" r="r" b="b"/>
              <a:pathLst>
                <a:path w="53339" h="19685">
                  <a:moveTo>
                    <a:pt x="52831" y="0"/>
                  </a:moveTo>
                  <a:lnTo>
                    <a:pt x="0"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29" name="CustomShape 124">
              <a:extLst>
                <a:ext uri="{FF2B5EF4-FFF2-40B4-BE49-F238E27FC236}">
                  <a16:creationId xmlns:a16="http://schemas.microsoft.com/office/drawing/2014/main" id="{2F868852-52E5-29A5-D85C-CA56596DAF7E}"/>
                </a:ext>
              </a:extLst>
            </p:cNvPr>
            <p:cNvSpPr/>
            <p:nvPr/>
          </p:nvSpPr>
          <p:spPr>
            <a:xfrm>
              <a:off x="2717640" y="5307840"/>
              <a:ext cx="36360" cy="10080"/>
            </a:xfrm>
            <a:custGeom>
              <a:avLst/>
              <a:gdLst/>
              <a:ahLst/>
              <a:cxnLst/>
              <a:rect l="l" t="t" r="r" b="b"/>
              <a:pathLst>
                <a:path w="53339" h="19685">
                  <a:moveTo>
                    <a:pt x="0" y="0"/>
                  </a:moveTo>
                  <a:lnTo>
                    <a:pt x="52831" y="19304"/>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0" name="CustomShape 125">
              <a:extLst>
                <a:ext uri="{FF2B5EF4-FFF2-40B4-BE49-F238E27FC236}">
                  <a16:creationId xmlns:a16="http://schemas.microsoft.com/office/drawing/2014/main" id="{F38EA357-C527-21C6-A44A-3CF5E251F0FA}"/>
                </a:ext>
              </a:extLst>
            </p:cNvPr>
            <p:cNvSpPr/>
            <p:nvPr/>
          </p:nvSpPr>
          <p:spPr>
            <a:xfrm>
              <a:off x="2717640" y="5319000"/>
              <a:ext cx="36360" cy="10080"/>
            </a:xfrm>
            <a:custGeom>
              <a:avLst/>
              <a:gdLst/>
              <a:ahLst/>
              <a:cxnLst/>
              <a:rect l="l" t="t" r="r" b="b"/>
              <a:pathLst>
                <a:path w="53339" h="19685">
                  <a:moveTo>
                    <a:pt x="0" y="19303"/>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1" name="CustomShape 126">
              <a:extLst>
                <a:ext uri="{FF2B5EF4-FFF2-40B4-BE49-F238E27FC236}">
                  <a16:creationId xmlns:a16="http://schemas.microsoft.com/office/drawing/2014/main" id="{260CD923-3B32-9057-D448-D27D428D7A5D}"/>
                </a:ext>
              </a:extLst>
            </p:cNvPr>
            <p:cNvSpPr/>
            <p:nvPr/>
          </p:nvSpPr>
          <p:spPr>
            <a:xfrm>
              <a:off x="2717640" y="5333400"/>
              <a:ext cx="36360" cy="10080"/>
            </a:xfrm>
            <a:custGeom>
              <a:avLst/>
              <a:gdLst/>
              <a:ahLst/>
              <a:cxnLst/>
              <a:rect l="l" t="t" r="r" b="b"/>
              <a:pathLst>
                <a:path w="53339" h="19685">
                  <a:moveTo>
                    <a:pt x="0" y="0"/>
                  </a:moveTo>
                  <a:lnTo>
                    <a:pt x="52831"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2" name="CustomShape 127">
              <a:extLst>
                <a:ext uri="{FF2B5EF4-FFF2-40B4-BE49-F238E27FC236}">
                  <a16:creationId xmlns:a16="http://schemas.microsoft.com/office/drawing/2014/main" id="{20314691-E327-E356-201A-E2E579F0CF67}"/>
                </a:ext>
              </a:extLst>
            </p:cNvPr>
            <p:cNvSpPr/>
            <p:nvPr/>
          </p:nvSpPr>
          <p:spPr>
            <a:xfrm>
              <a:off x="2717640" y="5344560"/>
              <a:ext cx="36360" cy="10080"/>
            </a:xfrm>
            <a:custGeom>
              <a:avLst/>
              <a:gdLst/>
              <a:ahLst/>
              <a:cxnLst/>
              <a:rect l="l" t="t" r="r" b="b"/>
              <a:pathLst>
                <a:path w="53339" h="19685">
                  <a:moveTo>
                    <a:pt x="0" y="19303"/>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3" name="CustomShape 128">
              <a:extLst>
                <a:ext uri="{FF2B5EF4-FFF2-40B4-BE49-F238E27FC236}">
                  <a16:creationId xmlns:a16="http://schemas.microsoft.com/office/drawing/2014/main" id="{125241C8-9A60-13A0-C670-9334B23645B6}"/>
                </a:ext>
              </a:extLst>
            </p:cNvPr>
            <p:cNvSpPr/>
            <p:nvPr/>
          </p:nvSpPr>
          <p:spPr>
            <a:xfrm>
              <a:off x="2717640" y="5353560"/>
              <a:ext cx="36360" cy="10080"/>
            </a:xfrm>
            <a:custGeom>
              <a:avLst/>
              <a:gdLst/>
              <a:ahLst/>
              <a:cxnLst/>
              <a:rect l="l" t="t" r="r" b="b"/>
              <a:pathLst>
                <a:path w="53339" h="19685">
                  <a:moveTo>
                    <a:pt x="0" y="0"/>
                  </a:moveTo>
                  <a:lnTo>
                    <a:pt x="52831" y="19303"/>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4" name="CustomShape 129">
              <a:extLst>
                <a:ext uri="{FF2B5EF4-FFF2-40B4-BE49-F238E27FC236}">
                  <a16:creationId xmlns:a16="http://schemas.microsoft.com/office/drawing/2014/main" id="{0A647087-4F14-EBA6-D812-48A437C45554}"/>
                </a:ext>
              </a:extLst>
            </p:cNvPr>
            <p:cNvSpPr/>
            <p:nvPr/>
          </p:nvSpPr>
          <p:spPr>
            <a:xfrm>
              <a:off x="2717640" y="5364720"/>
              <a:ext cx="36360" cy="10080"/>
            </a:xfrm>
            <a:custGeom>
              <a:avLst/>
              <a:gdLst/>
              <a:ahLst/>
              <a:cxnLst/>
              <a:rect l="l" t="t" r="r" b="b"/>
              <a:pathLst>
                <a:path w="53339" h="19685">
                  <a:moveTo>
                    <a:pt x="0" y="19304"/>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5" name="CustomShape 130">
              <a:extLst>
                <a:ext uri="{FF2B5EF4-FFF2-40B4-BE49-F238E27FC236}">
                  <a16:creationId xmlns:a16="http://schemas.microsoft.com/office/drawing/2014/main" id="{6160A0FD-6E7E-10B3-1AF5-460F8D472784}"/>
                </a:ext>
              </a:extLst>
            </p:cNvPr>
            <p:cNvSpPr/>
            <p:nvPr/>
          </p:nvSpPr>
          <p:spPr>
            <a:xfrm>
              <a:off x="2717640" y="5378760"/>
              <a:ext cx="36360" cy="10080"/>
            </a:xfrm>
            <a:custGeom>
              <a:avLst/>
              <a:gdLst/>
              <a:ahLst/>
              <a:cxnLst/>
              <a:rect l="l" t="t" r="r" b="b"/>
              <a:pathLst>
                <a:path w="53339" h="19685">
                  <a:moveTo>
                    <a:pt x="0" y="0"/>
                  </a:moveTo>
                  <a:lnTo>
                    <a:pt x="52831" y="19176"/>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6" name="CustomShape 131">
              <a:extLst>
                <a:ext uri="{FF2B5EF4-FFF2-40B4-BE49-F238E27FC236}">
                  <a16:creationId xmlns:a16="http://schemas.microsoft.com/office/drawing/2014/main" id="{EDFC22B3-9F22-079D-E85C-05D005961209}"/>
                </a:ext>
              </a:extLst>
            </p:cNvPr>
            <p:cNvSpPr/>
            <p:nvPr/>
          </p:nvSpPr>
          <p:spPr>
            <a:xfrm>
              <a:off x="2717640" y="5389920"/>
              <a:ext cx="36360" cy="10080"/>
            </a:xfrm>
            <a:custGeom>
              <a:avLst/>
              <a:gdLst/>
              <a:ahLst/>
              <a:cxnLst/>
              <a:rect l="l" t="t" r="r" b="b"/>
              <a:pathLst>
                <a:path w="53339" h="19685">
                  <a:moveTo>
                    <a:pt x="0" y="19303"/>
                  </a:moveTo>
                  <a:lnTo>
                    <a:pt x="52831" y="0"/>
                  </a:lnTo>
                </a:path>
              </a:pathLst>
            </a:custGeom>
            <a:noFill/>
            <a:ln w="648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7" name="CustomShape 132">
              <a:extLst>
                <a:ext uri="{FF2B5EF4-FFF2-40B4-BE49-F238E27FC236}">
                  <a16:creationId xmlns:a16="http://schemas.microsoft.com/office/drawing/2014/main" id="{E636CA00-ADC3-B4D6-885D-63FBC8809C48}"/>
                </a:ext>
              </a:extLst>
            </p:cNvPr>
            <p:cNvSpPr/>
            <p:nvPr/>
          </p:nvSpPr>
          <p:spPr>
            <a:xfrm>
              <a:off x="6737760" y="5810760"/>
              <a:ext cx="19080" cy="267840"/>
            </a:xfrm>
            <a:prstGeom prst="rect">
              <a:avLst/>
            </a:prstGeom>
            <a:blipFill>
              <a:blip r:embed="rId9"/>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338" name="CustomShape 133">
              <a:extLst>
                <a:ext uri="{FF2B5EF4-FFF2-40B4-BE49-F238E27FC236}">
                  <a16:creationId xmlns:a16="http://schemas.microsoft.com/office/drawing/2014/main" id="{69CDFE4F-5D45-6CB8-1FB5-0D8B0901AD2A}"/>
                </a:ext>
              </a:extLst>
            </p:cNvPr>
            <p:cNvSpPr/>
            <p:nvPr/>
          </p:nvSpPr>
          <p:spPr>
            <a:xfrm>
              <a:off x="6737760" y="5810760"/>
              <a:ext cx="19080" cy="268200"/>
            </a:xfrm>
            <a:custGeom>
              <a:avLst/>
              <a:gdLst/>
              <a:ahLst/>
              <a:cxnLst/>
              <a:rect l="l" t="t" r="r" b="b"/>
              <a:pathLst>
                <a:path w="28575" h="508000">
                  <a:moveTo>
                    <a:pt x="0" y="507491"/>
                  </a:moveTo>
                  <a:lnTo>
                    <a:pt x="28194" y="507491"/>
                  </a:lnTo>
                  <a:lnTo>
                    <a:pt x="28194" y="0"/>
                  </a:lnTo>
                  <a:lnTo>
                    <a:pt x="0" y="0"/>
                  </a:lnTo>
                  <a:lnTo>
                    <a:pt x="0" y="507491"/>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39" name="CustomShape 134">
              <a:extLst>
                <a:ext uri="{FF2B5EF4-FFF2-40B4-BE49-F238E27FC236}">
                  <a16:creationId xmlns:a16="http://schemas.microsoft.com/office/drawing/2014/main" id="{BD7996F4-E996-B08F-7A7E-CDEBBE02326F}"/>
                </a:ext>
              </a:extLst>
            </p:cNvPr>
            <p:cNvSpPr/>
            <p:nvPr/>
          </p:nvSpPr>
          <p:spPr>
            <a:xfrm>
              <a:off x="6180480" y="5853600"/>
              <a:ext cx="552960" cy="181440"/>
            </a:xfrm>
            <a:custGeom>
              <a:avLst/>
              <a:gdLst/>
              <a:ahLst/>
              <a:cxnLst/>
              <a:rect l="l" t="t" r="r" b="b"/>
              <a:pathLst>
                <a:path w="805815" h="344170">
                  <a:moveTo>
                    <a:pt x="0" y="343662"/>
                  </a:moveTo>
                  <a:lnTo>
                    <a:pt x="805433" y="343662"/>
                  </a:lnTo>
                  <a:lnTo>
                    <a:pt x="805433" y="0"/>
                  </a:lnTo>
                  <a:lnTo>
                    <a:pt x="0" y="0"/>
                  </a:lnTo>
                  <a:lnTo>
                    <a:pt x="0" y="343662"/>
                  </a:lnTo>
                  <a:close/>
                </a:path>
              </a:pathLst>
            </a:custGeom>
            <a:solidFill>
              <a:srgbClr val="F8CAAC"/>
            </a:solidFill>
            <a:ln>
              <a:noFill/>
            </a:ln>
          </p:spPr>
          <p:style>
            <a:lnRef idx="0">
              <a:scrgbClr r="0" g="0" b="0"/>
            </a:lnRef>
            <a:fillRef idx="0">
              <a:scrgbClr r="0" g="0" b="0"/>
            </a:fillRef>
            <a:effectRef idx="0">
              <a:scrgbClr r="0" g="0" b="0"/>
            </a:effectRef>
            <a:fontRef idx="minor"/>
          </p:style>
          <p:txBody>
            <a:bodyPr/>
            <a:lstStyle/>
            <a:p>
              <a:endParaRPr lang="en-US"/>
            </a:p>
          </p:txBody>
        </p:sp>
        <p:sp>
          <p:nvSpPr>
            <p:cNvPr id="340" name="CustomShape 135">
              <a:extLst>
                <a:ext uri="{FF2B5EF4-FFF2-40B4-BE49-F238E27FC236}">
                  <a16:creationId xmlns:a16="http://schemas.microsoft.com/office/drawing/2014/main" id="{690FB378-4401-85E2-FFD9-D30C14FF5421}"/>
                </a:ext>
              </a:extLst>
            </p:cNvPr>
            <p:cNvSpPr/>
            <p:nvPr/>
          </p:nvSpPr>
          <p:spPr>
            <a:xfrm>
              <a:off x="6180480" y="5853600"/>
              <a:ext cx="552960" cy="181440"/>
            </a:xfrm>
            <a:custGeom>
              <a:avLst/>
              <a:gdLst/>
              <a:ahLst/>
              <a:cxnLst/>
              <a:rect l="l" t="t" r="r" b="b"/>
              <a:pathLst>
                <a:path w="805815" h="344170">
                  <a:moveTo>
                    <a:pt x="0" y="343662"/>
                  </a:moveTo>
                  <a:lnTo>
                    <a:pt x="805433" y="343662"/>
                  </a:lnTo>
                  <a:lnTo>
                    <a:pt x="805433" y="0"/>
                  </a:lnTo>
                  <a:lnTo>
                    <a:pt x="0" y="0"/>
                  </a:lnTo>
                  <a:lnTo>
                    <a:pt x="0" y="343662"/>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41" name="CustomShape 136">
              <a:extLst>
                <a:ext uri="{FF2B5EF4-FFF2-40B4-BE49-F238E27FC236}">
                  <a16:creationId xmlns:a16="http://schemas.microsoft.com/office/drawing/2014/main" id="{7B55B0F3-BEC4-F74D-D47C-29AFE94341E8}"/>
                </a:ext>
              </a:extLst>
            </p:cNvPr>
            <p:cNvSpPr/>
            <p:nvPr/>
          </p:nvSpPr>
          <p:spPr>
            <a:xfrm>
              <a:off x="6474600" y="5830920"/>
              <a:ext cx="216360" cy="29520"/>
            </a:xfrm>
            <a:custGeom>
              <a:avLst/>
              <a:gdLst/>
              <a:ahLst/>
              <a:cxnLst/>
              <a:rect l="l" t="t" r="r" b="b"/>
              <a:pathLst>
                <a:path w="315595" h="56514">
                  <a:moveTo>
                    <a:pt x="311276" y="0"/>
                  </a:moveTo>
                  <a:lnTo>
                    <a:pt x="4190" y="0"/>
                  </a:lnTo>
                  <a:lnTo>
                    <a:pt x="0" y="4190"/>
                  </a:lnTo>
                  <a:lnTo>
                    <a:pt x="0" y="52196"/>
                  </a:lnTo>
                  <a:lnTo>
                    <a:pt x="4190" y="56387"/>
                  </a:lnTo>
                  <a:lnTo>
                    <a:pt x="311276" y="56387"/>
                  </a:lnTo>
                  <a:lnTo>
                    <a:pt x="315467" y="52196"/>
                  </a:lnTo>
                  <a:lnTo>
                    <a:pt x="315467" y="4190"/>
                  </a:lnTo>
                  <a:lnTo>
                    <a:pt x="311276" y="0"/>
                  </a:lnTo>
                  <a:close/>
                </a:path>
              </a:pathLst>
            </a:custGeom>
            <a:solidFill>
              <a:srgbClr val="FFFFFF"/>
            </a:solidFill>
            <a:ln>
              <a:noFill/>
            </a:ln>
          </p:spPr>
          <p:style>
            <a:lnRef idx="0">
              <a:scrgbClr r="0" g="0" b="0"/>
            </a:lnRef>
            <a:fillRef idx="0">
              <a:scrgbClr r="0" g="0" b="0"/>
            </a:fillRef>
            <a:effectRef idx="0">
              <a:scrgbClr r="0" g="0" b="0"/>
            </a:effectRef>
            <a:fontRef idx="minor"/>
          </p:style>
          <p:txBody>
            <a:bodyPr/>
            <a:lstStyle/>
            <a:p>
              <a:endParaRPr lang="en-US"/>
            </a:p>
          </p:txBody>
        </p:sp>
        <p:sp>
          <p:nvSpPr>
            <p:cNvPr id="342" name="CustomShape 137">
              <a:extLst>
                <a:ext uri="{FF2B5EF4-FFF2-40B4-BE49-F238E27FC236}">
                  <a16:creationId xmlns:a16="http://schemas.microsoft.com/office/drawing/2014/main" id="{9AC21703-A54E-BE21-E98C-251646D7F061}"/>
                </a:ext>
              </a:extLst>
            </p:cNvPr>
            <p:cNvSpPr/>
            <p:nvPr/>
          </p:nvSpPr>
          <p:spPr>
            <a:xfrm>
              <a:off x="6474600" y="5830920"/>
              <a:ext cx="216360" cy="29520"/>
            </a:xfrm>
            <a:custGeom>
              <a:avLst/>
              <a:gdLst/>
              <a:ahLst/>
              <a:cxnLst/>
              <a:rect l="l" t="t" r="r" b="b"/>
              <a:pathLst>
                <a:path w="315595" h="56514">
                  <a:moveTo>
                    <a:pt x="0" y="9398"/>
                  </a:moveTo>
                  <a:lnTo>
                    <a:pt x="0" y="4190"/>
                  </a:lnTo>
                  <a:lnTo>
                    <a:pt x="4190" y="0"/>
                  </a:lnTo>
                  <a:lnTo>
                    <a:pt x="9398" y="0"/>
                  </a:lnTo>
                  <a:lnTo>
                    <a:pt x="306069" y="0"/>
                  </a:lnTo>
                  <a:lnTo>
                    <a:pt x="311276" y="0"/>
                  </a:lnTo>
                  <a:lnTo>
                    <a:pt x="315467" y="4190"/>
                  </a:lnTo>
                  <a:lnTo>
                    <a:pt x="315467" y="9398"/>
                  </a:lnTo>
                  <a:lnTo>
                    <a:pt x="315467" y="46989"/>
                  </a:lnTo>
                  <a:lnTo>
                    <a:pt x="315467" y="52196"/>
                  </a:lnTo>
                  <a:lnTo>
                    <a:pt x="311276" y="56387"/>
                  </a:lnTo>
                  <a:lnTo>
                    <a:pt x="306069" y="56387"/>
                  </a:lnTo>
                  <a:lnTo>
                    <a:pt x="9398" y="56387"/>
                  </a:lnTo>
                  <a:lnTo>
                    <a:pt x="4190" y="56387"/>
                  </a:lnTo>
                  <a:lnTo>
                    <a:pt x="0" y="52196"/>
                  </a:lnTo>
                  <a:lnTo>
                    <a:pt x="0" y="46989"/>
                  </a:lnTo>
                  <a:lnTo>
                    <a:pt x="0" y="9398"/>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43" name="CustomShape 138">
              <a:extLst>
                <a:ext uri="{FF2B5EF4-FFF2-40B4-BE49-F238E27FC236}">
                  <a16:creationId xmlns:a16="http://schemas.microsoft.com/office/drawing/2014/main" id="{EB5C1480-6B18-F80A-D66F-3D2419250229}"/>
                </a:ext>
              </a:extLst>
            </p:cNvPr>
            <p:cNvSpPr/>
            <p:nvPr/>
          </p:nvSpPr>
          <p:spPr>
            <a:xfrm>
              <a:off x="6474600" y="6026040"/>
              <a:ext cx="216360" cy="29520"/>
            </a:xfrm>
            <a:custGeom>
              <a:avLst/>
              <a:gdLst/>
              <a:ahLst/>
              <a:cxnLst/>
              <a:rect l="l" t="t" r="r" b="b"/>
              <a:pathLst>
                <a:path w="315595" h="56514">
                  <a:moveTo>
                    <a:pt x="311276" y="0"/>
                  </a:moveTo>
                  <a:lnTo>
                    <a:pt x="4190" y="0"/>
                  </a:lnTo>
                  <a:lnTo>
                    <a:pt x="0" y="4191"/>
                  </a:lnTo>
                  <a:lnTo>
                    <a:pt x="0" y="52197"/>
                  </a:lnTo>
                  <a:lnTo>
                    <a:pt x="4190" y="56388"/>
                  </a:lnTo>
                  <a:lnTo>
                    <a:pt x="311276" y="56388"/>
                  </a:lnTo>
                  <a:lnTo>
                    <a:pt x="315467" y="52197"/>
                  </a:lnTo>
                  <a:lnTo>
                    <a:pt x="315467" y="4191"/>
                  </a:lnTo>
                  <a:lnTo>
                    <a:pt x="311276" y="0"/>
                  </a:lnTo>
                  <a:close/>
                </a:path>
              </a:pathLst>
            </a:custGeom>
            <a:solidFill>
              <a:srgbClr val="FFFFFF"/>
            </a:solidFill>
            <a:ln>
              <a:noFill/>
            </a:ln>
          </p:spPr>
          <p:style>
            <a:lnRef idx="0">
              <a:scrgbClr r="0" g="0" b="0"/>
            </a:lnRef>
            <a:fillRef idx="0">
              <a:scrgbClr r="0" g="0" b="0"/>
            </a:fillRef>
            <a:effectRef idx="0">
              <a:scrgbClr r="0" g="0" b="0"/>
            </a:effectRef>
            <a:fontRef idx="minor"/>
          </p:style>
          <p:txBody>
            <a:bodyPr/>
            <a:lstStyle/>
            <a:p>
              <a:endParaRPr lang="en-US"/>
            </a:p>
          </p:txBody>
        </p:sp>
        <p:sp>
          <p:nvSpPr>
            <p:cNvPr id="344" name="CustomShape 139">
              <a:extLst>
                <a:ext uri="{FF2B5EF4-FFF2-40B4-BE49-F238E27FC236}">
                  <a16:creationId xmlns:a16="http://schemas.microsoft.com/office/drawing/2014/main" id="{D468CE12-06B2-E914-59AC-B0DA8C3EC51D}"/>
                </a:ext>
              </a:extLst>
            </p:cNvPr>
            <p:cNvSpPr/>
            <p:nvPr/>
          </p:nvSpPr>
          <p:spPr>
            <a:xfrm>
              <a:off x="6474600" y="6026040"/>
              <a:ext cx="216360" cy="29520"/>
            </a:xfrm>
            <a:custGeom>
              <a:avLst/>
              <a:gdLst/>
              <a:ahLst/>
              <a:cxnLst/>
              <a:rect l="l" t="t" r="r" b="b"/>
              <a:pathLst>
                <a:path w="315595" h="56514">
                  <a:moveTo>
                    <a:pt x="0" y="9398"/>
                  </a:moveTo>
                  <a:lnTo>
                    <a:pt x="0" y="4191"/>
                  </a:lnTo>
                  <a:lnTo>
                    <a:pt x="4190" y="0"/>
                  </a:lnTo>
                  <a:lnTo>
                    <a:pt x="9398" y="0"/>
                  </a:lnTo>
                  <a:lnTo>
                    <a:pt x="306069" y="0"/>
                  </a:lnTo>
                  <a:lnTo>
                    <a:pt x="311276" y="0"/>
                  </a:lnTo>
                  <a:lnTo>
                    <a:pt x="315467" y="4191"/>
                  </a:lnTo>
                  <a:lnTo>
                    <a:pt x="315467" y="9398"/>
                  </a:lnTo>
                  <a:lnTo>
                    <a:pt x="315467" y="46990"/>
                  </a:lnTo>
                  <a:lnTo>
                    <a:pt x="315467" y="52197"/>
                  </a:lnTo>
                  <a:lnTo>
                    <a:pt x="311276" y="56388"/>
                  </a:lnTo>
                  <a:lnTo>
                    <a:pt x="306069" y="56388"/>
                  </a:lnTo>
                  <a:lnTo>
                    <a:pt x="9398" y="56388"/>
                  </a:lnTo>
                  <a:lnTo>
                    <a:pt x="4190" y="56388"/>
                  </a:lnTo>
                  <a:lnTo>
                    <a:pt x="0" y="52197"/>
                  </a:lnTo>
                  <a:lnTo>
                    <a:pt x="0" y="46990"/>
                  </a:lnTo>
                  <a:lnTo>
                    <a:pt x="0" y="9398"/>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45" name="CustomShape 140">
              <a:extLst>
                <a:ext uri="{FF2B5EF4-FFF2-40B4-BE49-F238E27FC236}">
                  <a16:creationId xmlns:a16="http://schemas.microsoft.com/office/drawing/2014/main" id="{CDCBD96B-CBF5-0A6C-CECA-080E68213763}"/>
                </a:ext>
              </a:extLst>
            </p:cNvPr>
            <p:cNvSpPr/>
            <p:nvPr/>
          </p:nvSpPr>
          <p:spPr>
            <a:xfrm>
              <a:off x="6054480" y="5853240"/>
              <a:ext cx="60120" cy="34560"/>
            </a:xfrm>
            <a:custGeom>
              <a:avLst/>
              <a:gdLst/>
              <a:ahLst/>
              <a:cxnLst/>
              <a:rect l="l" t="t" r="r" b="b"/>
              <a:pathLst>
                <a:path w="88265" h="66039">
                  <a:moveTo>
                    <a:pt x="86486" y="0"/>
                  </a:moveTo>
                  <a:lnTo>
                    <a:pt x="0" y="0"/>
                  </a:lnTo>
                  <a:lnTo>
                    <a:pt x="0" y="635"/>
                  </a:lnTo>
                  <a:lnTo>
                    <a:pt x="19277" y="41503"/>
                  </a:lnTo>
                  <a:lnTo>
                    <a:pt x="56427" y="61811"/>
                  </a:lnTo>
                  <a:lnTo>
                    <a:pt x="87883" y="65913"/>
                  </a:lnTo>
                  <a:lnTo>
                    <a:pt x="86486" y="0"/>
                  </a:lnTo>
                  <a:close/>
                </a:path>
              </a:pathLst>
            </a:custGeom>
            <a:solidFill>
              <a:srgbClr val="F8CAAC"/>
            </a:solidFill>
            <a:ln>
              <a:noFill/>
            </a:ln>
          </p:spPr>
          <p:style>
            <a:lnRef idx="0">
              <a:scrgbClr r="0" g="0" b="0"/>
            </a:lnRef>
            <a:fillRef idx="0">
              <a:scrgbClr r="0" g="0" b="0"/>
            </a:fillRef>
            <a:effectRef idx="0">
              <a:scrgbClr r="0" g="0" b="0"/>
            </a:effectRef>
            <a:fontRef idx="minor"/>
          </p:style>
          <p:txBody>
            <a:bodyPr/>
            <a:lstStyle/>
            <a:p>
              <a:endParaRPr lang="en-US"/>
            </a:p>
          </p:txBody>
        </p:sp>
        <p:sp>
          <p:nvSpPr>
            <p:cNvPr id="346" name="CustomShape 141">
              <a:extLst>
                <a:ext uri="{FF2B5EF4-FFF2-40B4-BE49-F238E27FC236}">
                  <a16:creationId xmlns:a16="http://schemas.microsoft.com/office/drawing/2014/main" id="{A6A01552-52D9-BE0D-4FE3-7E69D3B0C559}"/>
                </a:ext>
              </a:extLst>
            </p:cNvPr>
            <p:cNvSpPr/>
            <p:nvPr/>
          </p:nvSpPr>
          <p:spPr>
            <a:xfrm>
              <a:off x="6054480" y="5853240"/>
              <a:ext cx="60120" cy="34560"/>
            </a:xfrm>
            <a:custGeom>
              <a:avLst/>
              <a:gdLst/>
              <a:ahLst/>
              <a:cxnLst/>
              <a:rect l="l" t="t" r="r" b="b"/>
              <a:pathLst>
                <a:path w="88265" h="66039">
                  <a:moveTo>
                    <a:pt x="87883" y="65913"/>
                  </a:moveTo>
                  <a:lnTo>
                    <a:pt x="42429" y="56725"/>
                  </a:lnTo>
                  <a:lnTo>
                    <a:pt x="10677" y="31773"/>
                  </a:lnTo>
                  <a:lnTo>
                    <a:pt x="0" y="635"/>
                  </a:lnTo>
                  <a:lnTo>
                    <a:pt x="0" y="254"/>
                  </a:lnTo>
                  <a:lnTo>
                    <a:pt x="0" y="0"/>
                  </a:lnTo>
                  <a:lnTo>
                    <a:pt x="86486" y="0"/>
                  </a:lnTo>
                  <a:lnTo>
                    <a:pt x="87883" y="6591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47" name="CustomShape 142">
              <a:extLst>
                <a:ext uri="{FF2B5EF4-FFF2-40B4-BE49-F238E27FC236}">
                  <a16:creationId xmlns:a16="http://schemas.microsoft.com/office/drawing/2014/main" id="{A62E65D3-588C-4C14-1B8D-20488BDDD858}"/>
                </a:ext>
              </a:extLst>
            </p:cNvPr>
            <p:cNvSpPr/>
            <p:nvPr/>
          </p:nvSpPr>
          <p:spPr>
            <a:xfrm>
              <a:off x="6116040" y="5853600"/>
              <a:ext cx="61560" cy="35280"/>
            </a:xfrm>
            <a:custGeom>
              <a:avLst/>
              <a:gdLst/>
              <a:ahLst/>
              <a:cxnLst/>
              <a:rect l="l" t="t" r="r" b="b"/>
              <a:pathLst>
                <a:path w="90170" h="67310">
                  <a:moveTo>
                    <a:pt x="0" y="67055"/>
                  </a:moveTo>
                  <a:lnTo>
                    <a:pt x="89916" y="67055"/>
                  </a:lnTo>
                  <a:lnTo>
                    <a:pt x="89916" y="0"/>
                  </a:lnTo>
                  <a:lnTo>
                    <a:pt x="0" y="0"/>
                  </a:lnTo>
                  <a:lnTo>
                    <a:pt x="0" y="67055"/>
                  </a:lnTo>
                  <a:close/>
                </a:path>
              </a:pathLst>
            </a:custGeom>
            <a:solidFill>
              <a:srgbClr val="F8CAAC"/>
            </a:solidFill>
            <a:ln>
              <a:noFill/>
            </a:ln>
          </p:spPr>
          <p:style>
            <a:lnRef idx="0">
              <a:scrgbClr r="0" g="0" b="0"/>
            </a:lnRef>
            <a:fillRef idx="0">
              <a:scrgbClr r="0" g="0" b="0"/>
            </a:fillRef>
            <a:effectRef idx="0">
              <a:scrgbClr r="0" g="0" b="0"/>
            </a:effectRef>
            <a:fontRef idx="minor"/>
          </p:style>
          <p:txBody>
            <a:bodyPr/>
            <a:lstStyle/>
            <a:p>
              <a:endParaRPr lang="en-US"/>
            </a:p>
          </p:txBody>
        </p:sp>
        <p:sp>
          <p:nvSpPr>
            <p:cNvPr id="348" name="CustomShape 143">
              <a:extLst>
                <a:ext uri="{FF2B5EF4-FFF2-40B4-BE49-F238E27FC236}">
                  <a16:creationId xmlns:a16="http://schemas.microsoft.com/office/drawing/2014/main" id="{6B8B1D22-2195-EBBB-CBB5-95DBC87A3B81}"/>
                </a:ext>
              </a:extLst>
            </p:cNvPr>
            <p:cNvSpPr/>
            <p:nvPr/>
          </p:nvSpPr>
          <p:spPr>
            <a:xfrm>
              <a:off x="6116040" y="5853600"/>
              <a:ext cx="61560" cy="35280"/>
            </a:xfrm>
            <a:custGeom>
              <a:avLst/>
              <a:gdLst/>
              <a:ahLst/>
              <a:cxnLst/>
              <a:rect l="l" t="t" r="r" b="b"/>
              <a:pathLst>
                <a:path w="90170" h="67310">
                  <a:moveTo>
                    <a:pt x="0" y="67055"/>
                  </a:moveTo>
                  <a:lnTo>
                    <a:pt x="89916" y="67055"/>
                  </a:lnTo>
                  <a:lnTo>
                    <a:pt x="89916" y="0"/>
                  </a:lnTo>
                  <a:lnTo>
                    <a:pt x="0" y="0"/>
                  </a:lnTo>
                  <a:lnTo>
                    <a:pt x="0" y="67055"/>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49" name="CustomShape 144">
              <a:extLst>
                <a:ext uri="{FF2B5EF4-FFF2-40B4-BE49-F238E27FC236}">
                  <a16:creationId xmlns:a16="http://schemas.microsoft.com/office/drawing/2014/main" id="{9A0E39ED-926B-F6A8-24B8-CD27F2809685}"/>
                </a:ext>
              </a:extLst>
            </p:cNvPr>
            <p:cNvSpPr/>
            <p:nvPr/>
          </p:nvSpPr>
          <p:spPr>
            <a:xfrm>
              <a:off x="6061320" y="5999400"/>
              <a:ext cx="60120" cy="34920"/>
            </a:xfrm>
            <a:custGeom>
              <a:avLst/>
              <a:gdLst/>
              <a:ahLst/>
              <a:cxnLst/>
              <a:rect l="l" t="t" r="r" b="b"/>
              <a:pathLst>
                <a:path w="88265" h="66675">
                  <a:moveTo>
                    <a:pt x="88265" y="0"/>
                  </a:moveTo>
                  <a:lnTo>
                    <a:pt x="42924" y="9183"/>
                  </a:lnTo>
                  <a:lnTo>
                    <a:pt x="11050" y="34130"/>
                  </a:lnTo>
                  <a:lnTo>
                    <a:pt x="0" y="66040"/>
                  </a:lnTo>
                  <a:lnTo>
                    <a:pt x="0" y="66675"/>
                  </a:lnTo>
                  <a:lnTo>
                    <a:pt x="86868" y="66675"/>
                  </a:lnTo>
                  <a:lnTo>
                    <a:pt x="88265" y="0"/>
                  </a:lnTo>
                  <a:close/>
                </a:path>
              </a:pathLst>
            </a:custGeom>
            <a:solidFill>
              <a:srgbClr val="F8CAAC"/>
            </a:solidFill>
            <a:ln>
              <a:noFill/>
            </a:ln>
          </p:spPr>
          <p:style>
            <a:lnRef idx="0">
              <a:scrgbClr r="0" g="0" b="0"/>
            </a:lnRef>
            <a:fillRef idx="0">
              <a:scrgbClr r="0" g="0" b="0"/>
            </a:fillRef>
            <a:effectRef idx="0">
              <a:scrgbClr r="0" g="0" b="0"/>
            </a:effectRef>
            <a:fontRef idx="minor"/>
          </p:style>
          <p:txBody>
            <a:bodyPr/>
            <a:lstStyle/>
            <a:p>
              <a:endParaRPr lang="en-US"/>
            </a:p>
          </p:txBody>
        </p:sp>
        <p:sp>
          <p:nvSpPr>
            <p:cNvPr id="350" name="CustomShape 145">
              <a:extLst>
                <a:ext uri="{FF2B5EF4-FFF2-40B4-BE49-F238E27FC236}">
                  <a16:creationId xmlns:a16="http://schemas.microsoft.com/office/drawing/2014/main" id="{08AB8E15-EC3B-406F-7FBA-9E78E357C0C6}"/>
                </a:ext>
              </a:extLst>
            </p:cNvPr>
            <p:cNvSpPr/>
            <p:nvPr/>
          </p:nvSpPr>
          <p:spPr>
            <a:xfrm>
              <a:off x="6061320" y="5999400"/>
              <a:ext cx="60120" cy="34920"/>
            </a:xfrm>
            <a:custGeom>
              <a:avLst/>
              <a:gdLst/>
              <a:ahLst/>
              <a:cxnLst/>
              <a:rect l="l" t="t" r="r" b="b"/>
              <a:pathLst>
                <a:path w="88265" h="66675">
                  <a:moveTo>
                    <a:pt x="88265" y="0"/>
                  </a:moveTo>
                  <a:lnTo>
                    <a:pt x="42924" y="9183"/>
                  </a:lnTo>
                  <a:lnTo>
                    <a:pt x="11050" y="34130"/>
                  </a:lnTo>
                  <a:lnTo>
                    <a:pt x="0" y="66040"/>
                  </a:lnTo>
                  <a:lnTo>
                    <a:pt x="0" y="66294"/>
                  </a:lnTo>
                  <a:lnTo>
                    <a:pt x="0" y="66675"/>
                  </a:lnTo>
                  <a:lnTo>
                    <a:pt x="86868" y="66675"/>
                  </a:lnTo>
                  <a:lnTo>
                    <a:pt x="88265" y="0"/>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51" name="CustomShape 146">
              <a:extLst>
                <a:ext uri="{FF2B5EF4-FFF2-40B4-BE49-F238E27FC236}">
                  <a16:creationId xmlns:a16="http://schemas.microsoft.com/office/drawing/2014/main" id="{A8F78020-7D32-2F30-99FB-1EF45A33F86D}"/>
                </a:ext>
              </a:extLst>
            </p:cNvPr>
            <p:cNvSpPr/>
            <p:nvPr/>
          </p:nvSpPr>
          <p:spPr>
            <a:xfrm>
              <a:off x="6118200" y="5999400"/>
              <a:ext cx="61920" cy="35640"/>
            </a:xfrm>
            <a:custGeom>
              <a:avLst/>
              <a:gdLst/>
              <a:ahLst/>
              <a:cxnLst/>
              <a:rect l="l" t="t" r="r" b="b"/>
              <a:pathLst>
                <a:path w="90804" h="67945">
                  <a:moveTo>
                    <a:pt x="0" y="67818"/>
                  </a:moveTo>
                  <a:lnTo>
                    <a:pt x="90677" y="67818"/>
                  </a:lnTo>
                  <a:lnTo>
                    <a:pt x="90677" y="0"/>
                  </a:lnTo>
                  <a:lnTo>
                    <a:pt x="0" y="0"/>
                  </a:lnTo>
                  <a:lnTo>
                    <a:pt x="0" y="67818"/>
                  </a:lnTo>
                  <a:close/>
                </a:path>
              </a:pathLst>
            </a:custGeom>
            <a:solidFill>
              <a:srgbClr val="F8CAAC"/>
            </a:solidFill>
            <a:ln>
              <a:noFill/>
            </a:ln>
          </p:spPr>
          <p:style>
            <a:lnRef idx="0">
              <a:scrgbClr r="0" g="0" b="0"/>
            </a:lnRef>
            <a:fillRef idx="0">
              <a:scrgbClr r="0" g="0" b="0"/>
            </a:fillRef>
            <a:effectRef idx="0">
              <a:scrgbClr r="0" g="0" b="0"/>
            </a:effectRef>
            <a:fontRef idx="minor"/>
          </p:style>
          <p:txBody>
            <a:bodyPr/>
            <a:lstStyle/>
            <a:p>
              <a:endParaRPr lang="en-US"/>
            </a:p>
          </p:txBody>
        </p:sp>
        <p:sp>
          <p:nvSpPr>
            <p:cNvPr id="352" name="CustomShape 147">
              <a:extLst>
                <a:ext uri="{FF2B5EF4-FFF2-40B4-BE49-F238E27FC236}">
                  <a16:creationId xmlns:a16="http://schemas.microsoft.com/office/drawing/2014/main" id="{ED69C54E-3DC1-D514-DBEF-6C002F3A3347}"/>
                </a:ext>
              </a:extLst>
            </p:cNvPr>
            <p:cNvSpPr/>
            <p:nvPr/>
          </p:nvSpPr>
          <p:spPr>
            <a:xfrm>
              <a:off x="6118200" y="5999400"/>
              <a:ext cx="61920" cy="35640"/>
            </a:xfrm>
            <a:custGeom>
              <a:avLst/>
              <a:gdLst/>
              <a:ahLst/>
              <a:cxnLst/>
              <a:rect l="l" t="t" r="r" b="b"/>
              <a:pathLst>
                <a:path w="90804" h="67945">
                  <a:moveTo>
                    <a:pt x="0" y="67818"/>
                  </a:moveTo>
                  <a:lnTo>
                    <a:pt x="90677" y="67818"/>
                  </a:lnTo>
                  <a:lnTo>
                    <a:pt x="90677" y="0"/>
                  </a:lnTo>
                  <a:lnTo>
                    <a:pt x="0" y="0"/>
                  </a:lnTo>
                  <a:lnTo>
                    <a:pt x="0" y="67818"/>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53" name="CustomShape 148">
              <a:extLst>
                <a:ext uri="{FF2B5EF4-FFF2-40B4-BE49-F238E27FC236}">
                  <a16:creationId xmlns:a16="http://schemas.microsoft.com/office/drawing/2014/main" id="{8514F73C-A0C0-564B-AA2F-C0911AF20E77}"/>
                </a:ext>
              </a:extLst>
            </p:cNvPr>
            <p:cNvSpPr/>
            <p:nvPr/>
          </p:nvSpPr>
          <p:spPr>
            <a:xfrm>
              <a:off x="6184800" y="5856120"/>
              <a:ext cx="19080" cy="178560"/>
            </a:xfrm>
            <a:prstGeom prst="rect">
              <a:avLst/>
            </a:prstGeom>
            <a:blipFill>
              <a:blip r:embed="rId10"/>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354" name="CustomShape 149">
              <a:extLst>
                <a:ext uri="{FF2B5EF4-FFF2-40B4-BE49-F238E27FC236}">
                  <a16:creationId xmlns:a16="http://schemas.microsoft.com/office/drawing/2014/main" id="{79F02A85-9AAE-5F08-F58D-833D6270623C}"/>
                </a:ext>
              </a:extLst>
            </p:cNvPr>
            <p:cNvSpPr/>
            <p:nvPr/>
          </p:nvSpPr>
          <p:spPr>
            <a:xfrm>
              <a:off x="6184800" y="5856120"/>
              <a:ext cx="19080" cy="178560"/>
            </a:xfrm>
            <a:custGeom>
              <a:avLst/>
              <a:gdLst/>
              <a:ahLst/>
              <a:cxnLst/>
              <a:rect l="l" t="t" r="r" b="b"/>
              <a:pathLst>
                <a:path w="28575" h="338454">
                  <a:moveTo>
                    <a:pt x="0" y="338327"/>
                  </a:moveTo>
                  <a:lnTo>
                    <a:pt x="28194" y="338327"/>
                  </a:lnTo>
                  <a:lnTo>
                    <a:pt x="28194" y="0"/>
                  </a:lnTo>
                  <a:lnTo>
                    <a:pt x="0" y="0"/>
                  </a:lnTo>
                  <a:lnTo>
                    <a:pt x="0" y="338327"/>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55" name="CustomShape 150">
              <a:extLst>
                <a:ext uri="{FF2B5EF4-FFF2-40B4-BE49-F238E27FC236}">
                  <a16:creationId xmlns:a16="http://schemas.microsoft.com/office/drawing/2014/main" id="{0DE98A68-347D-1C2F-BE3D-FBD861C8798D}"/>
                </a:ext>
              </a:extLst>
            </p:cNvPr>
            <p:cNvSpPr/>
            <p:nvPr/>
          </p:nvSpPr>
          <p:spPr>
            <a:xfrm>
              <a:off x="6152760" y="5915880"/>
              <a:ext cx="360" cy="59400"/>
            </a:xfrm>
            <a:custGeom>
              <a:avLst/>
              <a:gdLst/>
              <a:ahLst/>
              <a:cxnLst/>
              <a:rect l="l" t="t" r="r" b="b"/>
              <a:pathLst>
                <a:path h="113029">
                  <a:moveTo>
                    <a:pt x="0" y="0"/>
                  </a:moveTo>
                  <a:lnTo>
                    <a:pt x="0" y="112775"/>
                  </a:lnTo>
                </a:path>
              </a:pathLst>
            </a:custGeom>
            <a:noFill/>
            <a:ln w="34920">
              <a:solidFill>
                <a:srgbClr val="538235"/>
              </a:solidFill>
              <a:round/>
            </a:ln>
          </p:spPr>
          <p:style>
            <a:lnRef idx="0">
              <a:scrgbClr r="0" g="0" b="0"/>
            </a:lnRef>
            <a:fillRef idx="0">
              <a:scrgbClr r="0" g="0" b="0"/>
            </a:fillRef>
            <a:effectRef idx="0">
              <a:scrgbClr r="0" g="0" b="0"/>
            </a:effectRef>
            <a:fontRef idx="minor"/>
          </p:style>
          <p:txBody>
            <a:bodyPr/>
            <a:lstStyle/>
            <a:p>
              <a:endParaRPr lang="en-US"/>
            </a:p>
          </p:txBody>
        </p:sp>
        <p:sp>
          <p:nvSpPr>
            <p:cNvPr id="356" name="CustomShape 151">
              <a:extLst>
                <a:ext uri="{FF2B5EF4-FFF2-40B4-BE49-F238E27FC236}">
                  <a16:creationId xmlns:a16="http://schemas.microsoft.com/office/drawing/2014/main" id="{36E43604-5C76-F9DD-24C2-D28BC8E20658}"/>
                </a:ext>
              </a:extLst>
            </p:cNvPr>
            <p:cNvSpPr/>
            <p:nvPr/>
          </p:nvSpPr>
          <p:spPr>
            <a:xfrm>
              <a:off x="3499920" y="5771880"/>
              <a:ext cx="2134440" cy="53280"/>
            </a:xfrm>
            <a:prstGeom prst="rect">
              <a:avLst/>
            </a:prstGeom>
            <a:blipFill>
              <a:blip r:embed="rId11"/>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357" name="CustomShape 152">
              <a:extLst>
                <a:ext uri="{FF2B5EF4-FFF2-40B4-BE49-F238E27FC236}">
                  <a16:creationId xmlns:a16="http://schemas.microsoft.com/office/drawing/2014/main" id="{6BFBB913-5DD4-FED6-CC30-425EAC37A6FE}"/>
                </a:ext>
              </a:extLst>
            </p:cNvPr>
            <p:cNvSpPr/>
            <p:nvPr/>
          </p:nvSpPr>
          <p:spPr>
            <a:xfrm>
              <a:off x="3499920" y="5771880"/>
              <a:ext cx="2134800" cy="53280"/>
            </a:xfrm>
            <a:custGeom>
              <a:avLst/>
              <a:gdLst/>
              <a:ahLst/>
              <a:cxnLst/>
              <a:rect l="l" t="t" r="r" b="b"/>
              <a:pathLst>
                <a:path w="3110229" h="101600">
                  <a:moveTo>
                    <a:pt x="0" y="101346"/>
                  </a:moveTo>
                  <a:lnTo>
                    <a:pt x="3109722" y="101346"/>
                  </a:lnTo>
                  <a:lnTo>
                    <a:pt x="3109722" y="0"/>
                  </a:lnTo>
                  <a:lnTo>
                    <a:pt x="0" y="0"/>
                  </a:lnTo>
                  <a:lnTo>
                    <a:pt x="0" y="101346"/>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58" name="CustomShape 153">
              <a:extLst>
                <a:ext uri="{FF2B5EF4-FFF2-40B4-BE49-F238E27FC236}">
                  <a16:creationId xmlns:a16="http://schemas.microsoft.com/office/drawing/2014/main" id="{6D0AFBB0-768F-1313-FD92-41ED00574034}"/>
                </a:ext>
              </a:extLst>
            </p:cNvPr>
            <p:cNvSpPr/>
            <p:nvPr/>
          </p:nvSpPr>
          <p:spPr>
            <a:xfrm>
              <a:off x="3497400" y="6062400"/>
              <a:ext cx="2134440" cy="53280"/>
            </a:xfrm>
            <a:prstGeom prst="rect">
              <a:avLst/>
            </a:prstGeom>
            <a:blipFill>
              <a:blip r:embed="rId12"/>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359" name="CustomShape 154">
              <a:extLst>
                <a:ext uri="{FF2B5EF4-FFF2-40B4-BE49-F238E27FC236}">
                  <a16:creationId xmlns:a16="http://schemas.microsoft.com/office/drawing/2014/main" id="{06D408A4-BE78-5F46-C2CA-3FD8D7D68C31}"/>
                </a:ext>
              </a:extLst>
            </p:cNvPr>
            <p:cNvSpPr/>
            <p:nvPr/>
          </p:nvSpPr>
          <p:spPr>
            <a:xfrm>
              <a:off x="3497400" y="6062400"/>
              <a:ext cx="2134800" cy="53280"/>
            </a:xfrm>
            <a:custGeom>
              <a:avLst/>
              <a:gdLst/>
              <a:ahLst/>
              <a:cxnLst/>
              <a:rect l="l" t="t" r="r" b="b"/>
              <a:pathLst>
                <a:path w="3110229" h="101600">
                  <a:moveTo>
                    <a:pt x="0" y="101345"/>
                  </a:moveTo>
                  <a:lnTo>
                    <a:pt x="3109721" y="101345"/>
                  </a:lnTo>
                  <a:lnTo>
                    <a:pt x="3109721" y="0"/>
                  </a:lnTo>
                  <a:lnTo>
                    <a:pt x="0" y="0"/>
                  </a:lnTo>
                  <a:lnTo>
                    <a:pt x="0" y="101345"/>
                  </a:lnTo>
                  <a:close/>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60" name="CustomShape 155">
              <a:extLst>
                <a:ext uri="{FF2B5EF4-FFF2-40B4-BE49-F238E27FC236}">
                  <a16:creationId xmlns:a16="http://schemas.microsoft.com/office/drawing/2014/main" id="{85E03106-3628-D0E5-D7B0-4395ED0D03D4}"/>
                </a:ext>
              </a:extLst>
            </p:cNvPr>
            <p:cNvSpPr/>
            <p:nvPr/>
          </p:nvSpPr>
          <p:spPr>
            <a:xfrm>
              <a:off x="1613520" y="4995360"/>
              <a:ext cx="5104440" cy="1290960"/>
            </a:xfrm>
            <a:prstGeom prst="rect">
              <a:avLst/>
            </a:prstGeom>
            <a:blipFill>
              <a:blip r:embed="rId13"/>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361" name="CustomShape 156">
              <a:extLst>
                <a:ext uri="{FF2B5EF4-FFF2-40B4-BE49-F238E27FC236}">
                  <a16:creationId xmlns:a16="http://schemas.microsoft.com/office/drawing/2014/main" id="{F6A33A2C-2E5C-7BB0-93FA-9DEBFFCF427B}"/>
                </a:ext>
              </a:extLst>
            </p:cNvPr>
            <p:cNvSpPr/>
            <p:nvPr/>
          </p:nvSpPr>
          <p:spPr>
            <a:xfrm>
              <a:off x="2503080" y="6117840"/>
              <a:ext cx="360" cy="478080"/>
            </a:xfrm>
            <a:custGeom>
              <a:avLst/>
              <a:gdLst/>
              <a:ahLst/>
              <a:cxnLst/>
              <a:rect l="l" t="t" r="r" b="b"/>
              <a:pathLst>
                <a:path h="905510">
                  <a:moveTo>
                    <a:pt x="0" y="905256"/>
                  </a:moveTo>
                  <a:lnTo>
                    <a:pt x="0"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62" name="CustomShape 157">
              <a:extLst>
                <a:ext uri="{FF2B5EF4-FFF2-40B4-BE49-F238E27FC236}">
                  <a16:creationId xmlns:a16="http://schemas.microsoft.com/office/drawing/2014/main" id="{28B15E28-000C-F117-843C-3F2624DD0650}"/>
                </a:ext>
              </a:extLst>
            </p:cNvPr>
            <p:cNvSpPr/>
            <p:nvPr/>
          </p:nvSpPr>
          <p:spPr>
            <a:xfrm>
              <a:off x="2734560" y="6114240"/>
              <a:ext cx="360" cy="478080"/>
            </a:xfrm>
            <a:custGeom>
              <a:avLst/>
              <a:gdLst/>
              <a:ahLst/>
              <a:cxnLst/>
              <a:rect l="l" t="t" r="r" b="b"/>
              <a:pathLst>
                <a:path h="905510">
                  <a:moveTo>
                    <a:pt x="0" y="905256"/>
                  </a:moveTo>
                  <a:lnTo>
                    <a:pt x="0" y="0"/>
                  </a:lnTo>
                </a:path>
              </a:pathLst>
            </a:custGeom>
            <a:noFill/>
            <a:ln w="129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63" name="CustomShape 158">
              <a:extLst>
                <a:ext uri="{FF2B5EF4-FFF2-40B4-BE49-F238E27FC236}">
                  <a16:creationId xmlns:a16="http://schemas.microsoft.com/office/drawing/2014/main" id="{5C9A4F0F-D5A4-FD52-01AD-2DC683D688FF}"/>
                </a:ext>
              </a:extLst>
            </p:cNvPr>
            <p:cNvSpPr/>
            <p:nvPr/>
          </p:nvSpPr>
          <p:spPr>
            <a:xfrm>
              <a:off x="2140200" y="5892120"/>
              <a:ext cx="55800" cy="41760"/>
            </a:xfrm>
            <a:custGeom>
              <a:avLst/>
              <a:gdLst/>
              <a:ahLst/>
              <a:cxnLst/>
              <a:rect l="l" t="t" r="r" b="b"/>
              <a:pathLst>
                <a:path w="81914" h="80010">
                  <a:moveTo>
                    <a:pt x="32946" y="0"/>
                  </a:moveTo>
                  <a:lnTo>
                    <a:pt x="2505" y="25921"/>
                  </a:lnTo>
                  <a:lnTo>
                    <a:pt x="0" y="40717"/>
                  </a:lnTo>
                  <a:lnTo>
                    <a:pt x="2321" y="53385"/>
                  </a:lnTo>
                  <a:lnTo>
                    <a:pt x="8647" y="64337"/>
                  </a:lnTo>
                  <a:lnTo>
                    <a:pt x="18700" y="72881"/>
                  </a:lnTo>
                  <a:lnTo>
                    <a:pt x="32201" y="78324"/>
                  </a:lnTo>
                  <a:lnTo>
                    <a:pt x="48871" y="79971"/>
                  </a:lnTo>
                  <a:lnTo>
                    <a:pt x="61823" y="74891"/>
                  </a:lnTo>
                  <a:lnTo>
                    <a:pt x="72177" y="65892"/>
                  </a:lnTo>
                  <a:lnTo>
                    <a:pt x="79040" y="53836"/>
                  </a:lnTo>
                  <a:lnTo>
                    <a:pt x="81525" y="39587"/>
                  </a:lnTo>
                  <a:lnTo>
                    <a:pt x="79274" y="26842"/>
                  </a:lnTo>
                  <a:lnTo>
                    <a:pt x="72995" y="15811"/>
                  </a:lnTo>
                  <a:lnTo>
                    <a:pt x="62983" y="7194"/>
                  </a:lnTo>
                  <a:lnTo>
                    <a:pt x="49535" y="1691"/>
                  </a:lnTo>
                  <a:lnTo>
                    <a:pt x="32946"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64" name="CustomShape 159">
              <a:extLst>
                <a:ext uri="{FF2B5EF4-FFF2-40B4-BE49-F238E27FC236}">
                  <a16:creationId xmlns:a16="http://schemas.microsoft.com/office/drawing/2014/main" id="{7D2E12BA-90D4-CA63-EB56-76894A7C731C}"/>
                </a:ext>
              </a:extLst>
            </p:cNvPr>
            <p:cNvSpPr/>
            <p:nvPr/>
          </p:nvSpPr>
          <p:spPr>
            <a:xfrm>
              <a:off x="2140200" y="5892120"/>
              <a:ext cx="55800" cy="41760"/>
            </a:xfrm>
            <a:custGeom>
              <a:avLst/>
              <a:gdLst/>
              <a:ahLst/>
              <a:cxnLst/>
              <a:rect l="l" t="t" r="r" b="b"/>
              <a:pathLst>
                <a:path w="81914" h="80010">
                  <a:moveTo>
                    <a:pt x="0" y="40015"/>
                  </a:moveTo>
                  <a:lnTo>
                    <a:pt x="2511" y="25921"/>
                  </a:lnTo>
                  <a:lnTo>
                    <a:pt x="9443" y="13950"/>
                  </a:lnTo>
                  <a:lnTo>
                    <a:pt x="19891" y="5009"/>
                  </a:lnTo>
                  <a:lnTo>
                    <a:pt x="32952" y="0"/>
                  </a:lnTo>
                  <a:lnTo>
                    <a:pt x="49541" y="1691"/>
                  </a:lnTo>
                  <a:lnTo>
                    <a:pt x="62989" y="7194"/>
                  </a:lnTo>
                  <a:lnTo>
                    <a:pt x="73001" y="15811"/>
                  </a:lnTo>
                  <a:lnTo>
                    <a:pt x="79280" y="26842"/>
                  </a:lnTo>
                  <a:lnTo>
                    <a:pt x="81531" y="39587"/>
                  </a:lnTo>
                  <a:lnTo>
                    <a:pt x="79046" y="53836"/>
                  </a:lnTo>
                  <a:lnTo>
                    <a:pt x="72182" y="65892"/>
                  </a:lnTo>
                  <a:lnTo>
                    <a:pt x="61829" y="74891"/>
                  </a:lnTo>
                  <a:lnTo>
                    <a:pt x="48877" y="79971"/>
                  </a:lnTo>
                  <a:lnTo>
                    <a:pt x="32207" y="78324"/>
                  </a:lnTo>
                  <a:lnTo>
                    <a:pt x="2327" y="53385"/>
                  </a:lnTo>
                  <a:lnTo>
                    <a:pt x="0" y="40015"/>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65" name="CustomShape 160">
              <a:extLst>
                <a:ext uri="{FF2B5EF4-FFF2-40B4-BE49-F238E27FC236}">
                  <a16:creationId xmlns:a16="http://schemas.microsoft.com/office/drawing/2014/main" id="{75A5017C-6DFA-C7DB-075B-52B124487B68}"/>
                </a:ext>
              </a:extLst>
            </p:cNvPr>
            <p:cNvSpPr/>
            <p:nvPr/>
          </p:nvSpPr>
          <p:spPr>
            <a:xfrm>
              <a:off x="2297520" y="5943600"/>
              <a:ext cx="54720" cy="41760"/>
            </a:xfrm>
            <a:custGeom>
              <a:avLst/>
              <a:gdLst/>
              <a:ahLst/>
              <a:cxnLst/>
              <a:rect l="l" t="t" r="r" b="b"/>
              <a:pathLst>
                <a:path w="80010" h="80010">
                  <a:moveTo>
                    <a:pt x="33215" y="0"/>
                  </a:moveTo>
                  <a:lnTo>
                    <a:pt x="20059" y="4897"/>
                  </a:lnTo>
                  <a:lnTo>
                    <a:pt x="9526" y="13740"/>
                  </a:lnTo>
                  <a:lnTo>
                    <a:pt x="2534" y="25637"/>
                  </a:lnTo>
                  <a:lnTo>
                    <a:pt x="0" y="39694"/>
                  </a:lnTo>
                  <a:lnTo>
                    <a:pt x="1475" y="50428"/>
                  </a:lnTo>
                  <a:lnTo>
                    <a:pt x="7208" y="62270"/>
                  </a:lnTo>
                  <a:lnTo>
                    <a:pt x="16783" y="71622"/>
                  </a:lnTo>
                  <a:lnTo>
                    <a:pt x="29685" y="77724"/>
                  </a:lnTo>
                  <a:lnTo>
                    <a:pt x="45401" y="79817"/>
                  </a:lnTo>
                  <a:lnTo>
                    <a:pt x="56921" y="76557"/>
                  </a:lnTo>
                  <a:lnTo>
                    <a:pt x="66709" y="69605"/>
                  </a:lnTo>
                  <a:lnTo>
                    <a:pt x="74138" y="58998"/>
                  </a:lnTo>
                  <a:lnTo>
                    <a:pt x="78581" y="44776"/>
                  </a:lnTo>
                  <a:lnTo>
                    <a:pt x="79413" y="26977"/>
                  </a:lnTo>
                  <a:lnTo>
                    <a:pt x="73205" y="15904"/>
                  </a:lnTo>
                  <a:lnTo>
                    <a:pt x="63226" y="7254"/>
                  </a:lnTo>
                  <a:lnTo>
                    <a:pt x="49791" y="1721"/>
                  </a:lnTo>
                  <a:lnTo>
                    <a:pt x="33215"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66" name="CustomShape 161">
              <a:extLst>
                <a:ext uri="{FF2B5EF4-FFF2-40B4-BE49-F238E27FC236}">
                  <a16:creationId xmlns:a16="http://schemas.microsoft.com/office/drawing/2014/main" id="{BEC12FCD-5871-D392-9C14-17C1E281CE8D}"/>
                </a:ext>
              </a:extLst>
            </p:cNvPr>
            <p:cNvSpPr/>
            <p:nvPr/>
          </p:nvSpPr>
          <p:spPr>
            <a:xfrm>
              <a:off x="2297520" y="5943600"/>
              <a:ext cx="54720" cy="41760"/>
            </a:xfrm>
            <a:custGeom>
              <a:avLst/>
              <a:gdLst/>
              <a:ahLst/>
              <a:cxnLst/>
              <a:rect l="l" t="t" r="r" b="b"/>
              <a:pathLst>
                <a:path w="80010" h="80010">
                  <a:moveTo>
                    <a:pt x="0" y="39694"/>
                  </a:moveTo>
                  <a:lnTo>
                    <a:pt x="2534" y="25637"/>
                  </a:lnTo>
                  <a:lnTo>
                    <a:pt x="9526" y="13740"/>
                  </a:lnTo>
                  <a:lnTo>
                    <a:pt x="20059" y="4897"/>
                  </a:lnTo>
                  <a:lnTo>
                    <a:pt x="33215" y="0"/>
                  </a:lnTo>
                  <a:lnTo>
                    <a:pt x="49791" y="1721"/>
                  </a:lnTo>
                  <a:lnTo>
                    <a:pt x="63226" y="7254"/>
                  </a:lnTo>
                  <a:lnTo>
                    <a:pt x="73205" y="15904"/>
                  </a:lnTo>
                  <a:lnTo>
                    <a:pt x="79413" y="26977"/>
                  </a:lnTo>
                  <a:lnTo>
                    <a:pt x="78581" y="44776"/>
                  </a:lnTo>
                  <a:lnTo>
                    <a:pt x="74138" y="58998"/>
                  </a:lnTo>
                  <a:lnTo>
                    <a:pt x="66709" y="69605"/>
                  </a:lnTo>
                  <a:lnTo>
                    <a:pt x="56921" y="76557"/>
                  </a:lnTo>
                  <a:lnTo>
                    <a:pt x="45401" y="79817"/>
                  </a:lnTo>
                  <a:lnTo>
                    <a:pt x="29685" y="77724"/>
                  </a:lnTo>
                  <a:lnTo>
                    <a:pt x="16783" y="71622"/>
                  </a:lnTo>
                  <a:lnTo>
                    <a:pt x="7208" y="62270"/>
                  </a:lnTo>
                  <a:lnTo>
                    <a:pt x="1475" y="50428"/>
                  </a:lnTo>
                  <a:lnTo>
                    <a:pt x="0" y="39694"/>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67" name="CustomShape 162">
              <a:extLst>
                <a:ext uri="{FF2B5EF4-FFF2-40B4-BE49-F238E27FC236}">
                  <a16:creationId xmlns:a16="http://schemas.microsoft.com/office/drawing/2014/main" id="{FFE7C66E-0181-973A-FA7E-D2E13687004D}"/>
                </a:ext>
              </a:extLst>
            </p:cNvPr>
            <p:cNvSpPr/>
            <p:nvPr/>
          </p:nvSpPr>
          <p:spPr>
            <a:xfrm>
              <a:off x="2442240" y="5892120"/>
              <a:ext cx="53640" cy="42120"/>
            </a:xfrm>
            <a:custGeom>
              <a:avLst/>
              <a:gdLst/>
              <a:ahLst/>
              <a:cxnLst/>
              <a:rect l="l" t="t" r="r" b="b"/>
              <a:pathLst>
                <a:path w="78739" h="80645">
                  <a:moveTo>
                    <a:pt x="32883" y="0"/>
                  </a:moveTo>
                  <a:lnTo>
                    <a:pt x="19834" y="4959"/>
                  </a:lnTo>
                  <a:lnTo>
                    <a:pt x="9410" y="13902"/>
                  </a:lnTo>
                  <a:lnTo>
                    <a:pt x="2501" y="25909"/>
                  </a:lnTo>
                  <a:lnTo>
                    <a:pt x="0" y="40065"/>
                  </a:lnTo>
                  <a:lnTo>
                    <a:pt x="1454" y="50867"/>
                  </a:lnTo>
                  <a:lnTo>
                    <a:pt x="7120" y="62815"/>
                  </a:lnTo>
                  <a:lnTo>
                    <a:pt x="16601" y="72267"/>
                  </a:lnTo>
                  <a:lnTo>
                    <a:pt x="29406" y="78442"/>
                  </a:lnTo>
                  <a:lnTo>
                    <a:pt x="45042" y="80560"/>
                  </a:lnTo>
                  <a:lnTo>
                    <a:pt x="56460" y="77249"/>
                  </a:lnTo>
                  <a:lnTo>
                    <a:pt x="66143" y="70217"/>
                  </a:lnTo>
                  <a:lnTo>
                    <a:pt x="73483" y="59516"/>
                  </a:lnTo>
                  <a:lnTo>
                    <a:pt x="77871" y="45198"/>
                  </a:lnTo>
                  <a:lnTo>
                    <a:pt x="78697" y="27316"/>
                  </a:lnTo>
                  <a:lnTo>
                    <a:pt x="72571" y="16122"/>
                  </a:lnTo>
                  <a:lnTo>
                    <a:pt x="62693" y="7361"/>
                  </a:lnTo>
                  <a:lnTo>
                    <a:pt x="49363" y="1748"/>
                  </a:lnTo>
                  <a:lnTo>
                    <a:pt x="32883"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68" name="CustomShape 163">
              <a:extLst>
                <a:ext uri="{FF2B5EF4-FFF2-40B4-BE49-F238E27FC236}">
                  <a16:creationId xmlns:a16="http://schemas.microsoft.com/office/drawing/2014/main" id="{C1379AFF-DCFE-5CB0-FA4A-7D6F5156B30B}"/>
                </a:ext>
              </a:extLst>
            </p:cNvPr>
            <p:cNvSpPr/>
            <p:nvPr/>
          </p:nvSpPr>
          <p:spPr>
            <a:xfrm>
              <a:off x="2442240" y="5892120"/>
              <a:ext cx="53640" cy="42120"/>
            </a:xfrm>
            <a:custGeom>
              <a:avLst/>
              <a:gdLst/>
              <a:ahLst/>
              <a:cxnLst/>
              <a:rect l="l" t="t" r="r" b="b"/>
              <a:pathLst>
                <a:path w="78739" h="80645">
                  <a:moveTo>
                    <a:pt x="0" y="40065"/>
                  </a:moveTo>
                  <a:lnTo>
                    <a:pt x="2501" y="25909"/>
                  </a:lnTo>
                  <a:lnTo>
                    <a:pt x="9410" y="13902"/>
                  </a:lnTo>
                  <a:lnTo>
                    <a:pt x="19834" y="4959"/>
                  </a:lnTo>
                  <a:lnTo>
                    <a:pt x="32883" y="0"/>
                  </a:lnTo>
                  <a:lnTo>
                    <a:pt x="49363" y="1748"/>
                  </a:lnTo>
                  <a:lnTo>
                    <a:pt x="62693" y="7361"/>
                  </a:lnTo>
                  <a:lnTo>
                    <a:pt x="72571" y="16122"/>
                  </a:lnTo>
                  <a:lnTo>
                    <a:pt x="78697" y="27316"/>
                  </a:lnTo>
                  <a:lnTo>
                    <a:pt x="77871" y="45198"/>
                  </a:lnTo>
                  <a:lnTo>
                    <a:pt x="73483" y="59516"/>
                  </a:lnTo>
                  <a:lnTo>
                    <a:pt x="66143" y="70217"/>
                  </a:lnTo>
                  <a:lnTo>
                    <a:pt x="56460" y="77249"/>
                  </a:lnTo>
                  <a:lnTo>
                    <a:pt x="45042" y="80560"/>
                  </a:lnTo>
                  <a:lnTo>
                    <a:pt x="29406" y="78442"/>
                  </a:lnTo>
                  <a:lnTo>
                    <a:pt x="16601" y="72267"/>
                  </a:lnTo>
                  <a:lnTo>
                    <a:pt x="7120" y="62815"/>
                  </a:lnTo>
                  <a:lnTo>
                    <a:pt x="1454" y="50867"/>
                  </a:lnTo>
                  <a:lnTo>
                    <a:pt x="0" y="40065"/>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69" name="CustomShape 164">
              <a:extLst>
                <a:ext uri="{FF2B5EF4-FFF2-40B4-BE49-F238E27FC236}">
                  <a16:creationId xmlns:a16="http://schemas.microsoft.com/office/drawing/2014/main" id="{A479658B-69A4-773C-3BED-A27C5E7A81F8}"/>
                </a:ext>
              </a:extLst>
            </p:cNvPr>
            <p:cNvSpPr/>
            <p:nvPr/>
          </p:nvSpPr>
          <p:spPr>
            <a:xfrm>
              <a:off x="3072960" y="589932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70" name="CustomShape 165">
              <a:extLst>
                <a:ext uri="{FF2B5EF4-FFF2-40B4-BE49-F238E27FC236}">
                  <a16:creationId xmlns:a16="http://schemas.microsoft.com/office/drawing/2014/main" id="{F3B705DA-F7B5-9F9E-F1CC-9ADFE38459E7}"/>
                </a:ext>
              </a:extLst>
            </p:cNvPr>
            <p:cNvSpPr/>
            <p:nvPr/>
          </p:nvSpPr>
          <p:spPr>
            <a:xfrm>
              <a:off x="3072960" y="589932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71" name="CustomShape 166">
              <a:extLst>
                <a:ext uri="{FF2B5EF4-FFF2-40B4-BE49-F238E27FC236}">
                  <a16:creationId xmlns:a16="http://schemas.microsoft.com/office/drawing/2014/main" id="{544EC09E-2F32-0B43-1D7F-5E7F521F22B5}"/>
                </a:ext>
              </a:extLst>
            </p:cNvPr>
            <p:cNvSpPr/>
            <p:nvPr/>
          </p:nvSpPr>
          <p:spPr>
            <a:xfrm>
              <a:off x="2755440" y="5933160"/>
              <a:ext cx="55800" cy="41760"/>
            </a:xfrm>
            <a:custGeom>
              <a:avLst/>
              <a:gdLst/>
              <a:ahLst/>
              <a:cxnLst/>
              <a:rect l="l" t="t" r="r" b="b"/>
              <a:pathLst>
                <a:path w="81914" h="80010">
                  <a:moveTo>
                    <a:pt x="32946" y="0"/>
                  </a:moveTo>
                  <a:lnTo>
                    <a:pt x="2505" y="25921"/>
                  </a:lnTo>
                  <a:lnTo>
                    <a:pt x="0" y="40717"/>
                  </a:lnTo>
                  <a:lnTo>
                    <a:pt x="2321" y="53385"/>
                  </a:lnTo>
                  <a:lnTo>
                    <a:pt x="8647" y="64337"/>
                  </a:lnTo>
                  <a:lnTo>
                    <a:pt x="18700" y="72881"/>
                  </a:lnTo>
                  <a:lnTo>
                    <a:pt x="32201" y="78324"/>
                  </a:lnTo>
                  <a:lnTo>
                    <a:pt x="48871" y="79971"/>
                  </a:lnTo>
                  <a:lnTo>
                    <a:pt x="61823" y="74891"/>
                  </a:lnTo>
                  <a:lnTo>
                    <a:pt x="72177" y="65892"/>
                  </a:lnTo>
                  <a:lnTo>
                    <a:pt x="79040" y="53836"/>
                  </a:lnTo>
                  <a:lnTo>
                    <a:pt x="81525" y="39587"/>
                  </a:lnTo>
                  <a:lnTo>
                    <a:pt x="79274" y="26842"/>
                  </a:lnTo>
                  <a:lnTo>
                    <a:pt x="72995" y="15811"/>
                  </a:lnTo>
                  <a:lnTo>
                    <a:pt x="62983" y="7194"/>
                  </a:lnTo>
                  <a:lnTo>
                    <a:pt x="49535" y="1691"/>
                  </a:lnTo>
                  <a:lnTo>
                    <a:pt x="32946"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72" name="CustomShape 167">
              <a:extLst>
                <a:ext uri="{FF2B5EF4-FFF2-40B4-BE49-F238E27FC236}">
                  <a16:creationId xmlns:a16="http://schemas.microsoft.com/office/drawing/2014/main" id="{65A4CC2E-F23F-B527-02DB-4020001859C5}"/>
                </a:ext>
              </a:extLst>
            </p:cNvPr>
            <p:cNvSpPr/>
            <p:nvPr/>
          </p:nvSpPr>
          <p:spPr>
            <a:xfrm>
              <a:off x="2755440" y="5933160"/>
              <a:ext cx="55800" cy="41760"/>
            </a:xfrm>
            <a:custGeom>
              <a:avLst/>
              <a:gdLst/>
              <a:ahLst/>
              <a:cxnLst/>
              <a:rect l="l" t="t" r="r" b="b"/>
              <a:pathLst>
                <a:path w="81914" h="80010">
                  <a:moveTo>
                    <a:pt x="0" y="40015"/>
                  </a:moveTo>
                  <a:lnTo>
                    <a:pt x="2511" y="25921"/>
                  </a:lnTo>
                  <a:lnTo>
                    <a:pt x="9443" y="13950"/>
                  </a:lnTo>
                  <a:lnTo>
                    <a:pt x="19891" y="5009"/>
                  </a:lnTo>
                  <a:lnTo>
                    <a:pt x="32952" y="0"/>
                  </a:lnTo>
                  <a:lnTo>
                    <a:pt x="49541" y="1691"/>
                  </a:lnTo>
                  <a:lnTo>
                    <a:pt x="62989" y="7194"/>
                  </a:lnTo>
                  <a:lnTo>
                    <a:pt x="73001" y="15811"/>
                  </a:lnTo>
                  <a:lnTo>
                    <a:pt x="79280" y="26842"/>
                  </a:lnTo>
                  <a:lnTo>
                    <a:pt x="81531" y="39587"/>
                  </a:lnTo>
                  <a:lnTo>
                    <a:pt x="79046" y="53836"/>
                  </a:lnTo>
                  <a:lnTo>
                    <a:pt x="72182" y="65892"/>
                  </a:lnTo>
                  <a:lnTo>
                    <a:pt x="61829" y="74891"/>
                  </a:lnTo>
                  <a:lnTo>
                    <a:pt x="48877" y="79971"/>
                  </a:lnTo>
                  <a:lnTo>
                    <a:pt x="32207" y="78324"/>
                  </a:lnTo>
                  <a:lnTo>
                    <a:pt x="2327" y="53385"/>
                  </a:lnTo>
                  <a:lnTo>
                    <a:pt x="0" y="40015"/>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73" name="CustomShape 168">
              <a:extLst>
                <a:ext uri="{FF2B5EF4-FFF2-40B4-BE49-F238E27FC236}">
                  <a16:creationId xmlns:a16="http://schemas.microsoft.com/office/drawing/2014/main" id="{C167019A-415C-C500-5466-424A7B92AC76}"/>
                </a:ext>
              </a:extLst>
            </p:cNvPr>
            <p:cNvSpPr/>
            <p:nvPr/>
          </p:nvSpPr>
          <p:spPr>
            <a:xfrm>
              <a:off x="3259080" y="593712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74" name="CustomShape 169">
              <a:extLst>
                <a:ext uri="{FF2B5EF4-FFF2-40B4-BE49-F238E27FC236}">
                  <a16:creationId xmlns:a16="http://schemas.microsoft.com/office/drawing/2014/main" id="{93041251-424B-880D-21CE-15D9A5BA7517}"/>
                </a:ext>
              </a:extLst>
            </p:cNvPr>
            <p:cNvSpPr/>
            <p:nvPr/>
          </p:nvSpPr>
          <p:spPr>
            <a:xfrm>
              <a:off x="3259080" y="593712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75" name="CustomShape 170">
              <a:extLst>
                <a:ext uri="{FF2B5EF4-FFF2-40B4-BE49-F238E27FC236}">
                  <a16:creationId xmlns:a16="http://schemas.microsoft.com/office/drawing/2014/main" id="{27EC70E6-97FF-1517-D5A4-F88E2F81A4B7}"/>
                </a:ext>
              </a:extLst>
            </p:cNvPr>
            <p:cNvSpPr/>
            <p:nvPr/>
          </p:nvSpPr>
          <p:spPr>
            <a:xfrm>
              <a:off x="3399840" y="589824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76" name="CustomShape 171">
              <a:extLst>
                <a:ext uri="{FF2B5EF4-FFF2-40B4-BE49-F238E27FC236}">
                  <a16:creationId xmlns:a16="http://schemas.microsoft.com/office/drawing/2014/main" id="{718D0159-BA32-DE34-950B-97FD5C49166D}"/>
                </a:ext>
              </a:extLst>
            </p:cNvPr>
            <p:cNvSpPr/>
            <p:nvPr/>
          </p:nvSpPr>
          <p:spPr>
            <a:xfrm>
              <a:off x="3399840" y="589824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77" name="CustomShape 172">
              <a:extLst>
                <a:ext uri="{FF2B5EF4-FFF2-40B4-BE49-F238E27FC236}">
                  <a16:creationId xmlns:a16="http://schemas.microsoft.com/office/drawing/2014/main" id="{070D70F0-5A02-6A8F-FBF1-CABB28DA326E}"/>
                </a:ext>
              </a:extLst>
            </p:cNvPr>
            <p:cNvSpPr/>
            <p:nvPr/>
          </p:nvSpPr>
          <p:spPr>
            <a:xfrm>
              <a:off x="3576600" y="594144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78" name="CustomShape 173">
              <a:extLst>
                <a:ext uri="{FF2B5EF4-FFF2-40B4-BE49-F238E27FC236}">
                  <a16:creationId xmlns:a16="http://schemas.microsoft.com/office/drawing/2014/main" id="{0AD4B433-1B3E-949B-0C24-CD190F016176}"/>
                </a:ext>
              </a:extLst>
            </p:cNvPr>
            <p:cNvSpPr/>
            <p:nvPr/>
          </p:nvSpPr>
          <p:spPr>
            <a:xfrm>
              <a:off x="3576600" y="594144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79" name="CustomShape 174">
              <a:extLst>
                <a:ext uri="{FF2B5EF4-FFF2-40B4-BE49-F238E27FC236}">
                  <a16:creationId xmlns:a16="http://schemas.microsoft.com/office/drawing/2014/main" id="{5063BFE0-8D5D-AB47-25BB-2E28A08A0656}"/>
                </a:ext>
              </a:extLst>
            </p:cNvPr>
            <p:cNvSpPr/>
            <p:nvPr/>
          </p:nvSpPr>
          <p:spPr>
            <a:xfrm>
              <a:off x="2065320" y="5883120"/>
              <a:ext cx="185400" cy="61920"/>
            </a:xfrm>
            <a:custGeom>
              <a:avLst/>
              <a:gdLst/>
              <a:ahLst/>
              <a:cxnLst/>
              <a:rect l="l" t="t" r="r" b="b"/>
              <a:pathLst>
                <a:path w="270510" h="118110">
                  <a:moveTo>
                    <a:pt x="100711" y="0"/>
                  </a:moveTo>
                  <a:lnTo>
                    <a:pt x="0" y="58800"/>
                  </a:lnTo>
                  <a:lnTo>
                    <a:pt x="100711" y="117602"/>
                  </a:lnTo>
                  <a:lnTo>
                    <a:pt x="108457" y="115570"/>
                  </a:lnTo>
                  <a:lnTo>
                    <a:pt x="112013" y="109601"/>
                  </a:lnTo>
                  <a:lnTo>
                    <a:pt x="115443" y="103632"/>
                  </a:lnTo>
                  <a:lnTo>
                    <a:pt x="113411" y="95885"/>
                  </a:lnTo>
                  <a:lnTo>
                    <a:pt x="107442" y="92329"/>
                  </a:lnTo>
                  <a:lnTo>
                    <a:pt x="71519" y="71374"/>
                  </a:lnTo>
                  <a:lnTo>
                    <a:pt x="24892" y="71374"/>
                  </a:lnTo>
                  <a:lnTo>
                    <a:pt x="24892" y="46228"/>
                  </a:lnTo>
                  <a:lnTo>
                    <a:pt x="71519" y="46228"/>
                  </a:lnTo>
                  <a:lnTo>
                    <a:pt x="107442" y="25273"/>
                  </a:lnTo>
                  <a:lnTo>
                    <a:pt x="113411" y="21717"/>
                  </a:lnTo>
                  <a:lnTo>
                    <a:pt x="115443" y="13970"/>
                  </a:lnTo>
                  <a:lnTo>
                    <a:pt x="112013" y="8000"/>
                  </a:lnTo>
                  <a:lnTo>
                    <a:pt x="108457" y="2032"/>
                  </a:lnTo>
                  <a:lnTo>
                    <a:pt x="100711" y="0"/>
                  </a:lnTo>
                  <a:close/>
                  <a:moveTo>
                    <a:pt x="71519" y="46228"/>
                  </a:moveTo>
                  <a:lnTo>
                    <a:pt x="24892" y="46228"/>
                  </a:lnTo>
                  <a:lnTo>
                    <a:pt x="24892" y="71374"/>
                  </a:lnTo>
                  <a:lnTo>
                    <a:pt x="71519" y="71374"/>
                  </a:lnTo>
                  <a:lnTo>
                    <a:pt x="68688" y="69723"/>
                  </a:lnTo>
                  <a:lnTo>
                    <a:pt x="31242" y="69723"/>
                  </a:lnTo>
                  <a:lnTo>
                    <a:pt x="31242" y="47879"/>
                  </a:lnTo>
                  <a:lnTo>
                    <a:pt x="68688" y="47879"/>
                  </a:lnTo>
                  <a:lnTo>
                    <a:pt x="71519" y="46228"/>
                  </a:lnTo>
                  <a:close/>
                  <a:moveTo>
                    <a:pt x="270001" y="46228"/>
                  </a:moveTo>
                  <a:lnTo>
                    <a:pt x="71519" y="46228"/>
                  </a:lnTo>
                  <a:lnTo>
                    <a:pt x="49965" y="58801"/>
                  </a:lnTo>
                  <a:lnTo>
                    <a:pt x="71519" y="71374"/>
                  </a:lnTo>
                  <a:lnTo>
                    <a:pt x="270001" y="71374"/>
                  </a:lnTo>
                  <a:lnTo>
                    <a:pt x="270001" y="46228"/>
                  </a:lnTo>
                  <a:close/>
                  <a:moveTo>
                    <a:pt x="31242" y="47879"/>
                  </a:moveTo>
                  <a:lnTo>
                    <a:pt x="31242" y="69723"/>
                  </a:lnTo>
                  <a:lnTo>
                    <a:pt x="49965" y="58801"/>
                  </a:lnTo>
                  <a:lnTo>
                    <a:pt x="31242" y="47879"/>
                  </a:lnTo>
                  <a:close/>
                  <a:moveTo>
                    <a:pt x="49965" y="58801"/>
                  </a:moveTo>
                  <a:lnTo>
                    <a:pt x="31242" y="69723"/>
                  </a:lnTo>
                  <a:lnTo>
                    <a:pt x="68688" y="69723"/>
                  </a:lnTo>
                  <a:lnTo>
                    <a:pt x="49965" y="58801"/>
                  </a:lnTo>
                  <a:close/>
                  <a:moveTo>
                    <a:pt x="68688" y="47879"/>
                  </a:moveTo>
                  <a:lnTo>
                    <a:pt x="31242" y="47879"/>
                  </a:lnTo>
                  <a:lnTo>
                    <a:pt x="49965" y="58801"/>
                  </a:lnTo>
                  <a:lnTo>
                    <a:pt x="68688"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0" name="CustomShape 175">
              <a:extLst>
                <a:ext uri="{FF2B5EF4-FFF2-40B4-BE49-F238E27FC236}">
                  <a16:creationId xmlns:a16="http://schemas.microsoft.com/office/drawing/2014/main" id="{E1224095-4E50-35FD-AE28-36E94A23F3A3}"/>
                </a:ext>
              </a:extLst>
            </p:cNvPr>
            <p:cNvSpPr/>
            <p:nvPr/>
          </p:nvSpPr>
          <p:spPr>
            <a:xfrm>
              <a:off x="2221200" y="5934600"/>
              <a:ext cx="185400" cy="61920"/>
            </a:xfrm>
            <a:custGeom>
              <a:avLst/>
              <a:gdLst/>
              <a:ahLst/>
              <a:cxnLst/>
              <a:rect l="l" t="t" r="r" b="b"/>
              <a:pathLst>
                <a:path w="270510" h="118110">
                  <a:moveTo>
                    <a:pt x="100711" y="0"/>
                  </a:moveTo>
                  <a:lnTo>
                    <a:pt x="0" y="58801"/>
                  </a:lnTo>
                  <a:lnTo>
                    <a:pt x="100711" y="117602"/>
                  </a:lnTo>
                  <a:lnTo>
                    <a:pt x="108457" y="115570"/>
                  </a:lnTo>
                  <a:lnTo>
                    <a:pt x="112013" y="109601"/>
                  </a:lnTo>
                  <a:lnTo>
                    <a:pt x="115443" y="103632"/>
                  </a:lnTo>
                  <a:lnTo>
                    <a:pt x="113411" y="95885"/>
                  </a:lnTo>
                  <a:lnTo>
                    <a:pt x="107442" y="92329"/>
                  </a:lnTo>
                  <a:lnTo>
                    <a:pt x="71519" y="71374"/>
                  </a:lnTo>
                  <a:lnTo>
                    <a:pt x="24892" y="71374"/>
                  </a:lnTo>
                  <a:lnTo>
                    <a:pt x="24892" y="46228"/>
                  </a:lnTo>
                  <a:lnTo>
                    <a:pt x="71519" y="46228"/>
                  </a:lnTo>
                  <a:lnTo>
                    <a:pt x="107442" y="25273"/>
                  </a:lnTo>
                  <a:lnTo>
                    <a:pt x="113411" y="21717"/>
                  </a:lnTo>
                  <a:lnTo>
                    <a:pt x="115443" y="13970"/>
                  </a:lnTo>
                  <a:lnTo>
                    <a:pt x="112013" y="8001"/>
                  </a:lnTo>
                  <a:lnTo>
                    <a:pt x="108457" y="2032"/>
                  </a:lnTo>
                  <a:lnTo>
                    <a:pt x="100711" y="0"/>
                  </a:lnTo>
                  <a:close/>
                  <a:moveTo>
                    <a:pt x="71519" y="46228"/>
                  </a:moveTo>
                  <a:lnTo>
                    <a:pt x="24892" y="46228"/>
                  </a:lnTo>
                  <a:lnTo>
                    <a:pt x="24892" y="71374"/>
                  </a:lnTo>
                  <a:lnTo>
                    <a:pt x="71519" y="71374"/>
                  </a:lnTo>
                  <a:lnTo>
                    <a:pt x="68688" y="69723"/>
                  </a:lnTo>
                  <a:lnTo>
                    <a:pt x="31242" y="69723"/>
                  </a:lnTo>
                  <a:lnTo>
                    <a:pt x="31242" y="47879"/>
                  </a:lnTo>
                  <a:lnTo>
                    <a:pt x="68688" y="47879"/>
                  </a:lnTo>
                  <a:lnTo>
                    <a:pt x="71519" y="46228"/>
                  </a:lnTo>
                  <a:close/>
                  <a:moveTo>
                    <a:pt x="270001" y="46228"/>
                  </a:moveTo>
                  <a:lnTo>
                    <a:pt x="71519" y="46228"/>
                  </a:lnTo>
                  <a:lnTo>
                    <a:pt x="49965" y="58800"/>
                  </a:lnTo>
                  <a:lnTo>
                    <a:pt x="71519" y="71374"/>
                  </a:lnTo>
                  <a:lnTo>
                    <a:pt x="270001" y="71374"/>
                  </a:lnTo>
                  <a:lnTo>
                    <a:pt x="270001" y="46228"/>
                  </a:lnTo>
                  <a:close/>
                  <a:moveTo>
                    <a:pt x="31242" y="47879"/>
                  </a:moveTo>
                  <a:lnTo>
                    <a:pt x="31242" y="69723"/>
                  </a:lnTo>
                  <a:lnTo>
                    <a:pt x="49965" y="58800"/>
                  </a:lnTo>
                  <a:lnTo>
                    <a:pt x="31242" y="47879"/>
                  </a:lnTo>
                  <a:close/>
                  <a:moveTo>
                    <a:pt x="49965" y="58800"/>
                  </a:moveTo>
                  <a:lnTo>
                    <a:pt x="31242" y="69723"/>
                  </a:lnTo>
                  <a:lnTo>
                    <a:pt x="68688" y="69723"/>
                  </a:lnTo>
                  <a:lnTo>
                    <a:pt x="49965" y="58800"/>
                  </a:lnTo>
                  <a:close/>
                  <a:moveTo>
                    <a:pt x="68688" y="47879"/>
                  </a:moveTo>
                  <a:lnTo>
                    <a:pt x="31242" y="47879"/>
                  </a:lnTo>
                  <a:lnTo>
                    <a:pt x="49965" y="58800"/>
                  </a:lnTo>
                  <a:lnTo>
                    <a:pt x="68688"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1" name="CustomShape 176">
              <a:extLst>
                <a:ext uri="{FF2B5EF4-FFF2-40B4-BE49-F238E27FC236}">
                  <a16:creationId xmlns:a16="http://schemas.microsoft.com/office/drawing/2014/main" id="{7013B18F-E50D-36A0-E87B-EE68911C5C12}"/>
                </a:ext>
              </a:extLst>
            </p:cNvPr>
            <p:cNvSpPr/>
            <p:nvPr/>
          </p:nvSpPr>
          <p:spPr>
            <a:xfrm>
              <a:off x="2373120" y="5882040"/>
              <a:ext cx="185400" cy="61920"/>
            </a:xfrm>
            <a:custGeom>
              <a:avLst/>
              <a:gdLst/>
              <a:ahLst/>
              <a:cxnLst/>
              <a:rect l="l" t="t" r="r" b="b"/>
              <a:pathLst>
                <a:path w="270510" h="118110">
                  <a:moveTo>
                    <a:pt x="100710" y="0"/>
                  </a:moveTo>
                  <a:lnTo>
                    <a:pt x="0" y="58801"/>
                  </a:lnTo>
                  <a:lnTo>
                    <a:pt x="100710" y="117602"/>
                  </a:lnTo>
                  <a:lnTo>
                    <a:pt x="108457" y="115570"/>
                  </a:lnTo>
                  <a:lnTo>
                    <a:pt x="112013" y="109601"/>
                  </a:lnTo>
                  <a:lnTo>
                    <a:pt x="115443" y="103632"/>
                  </a:lnTo>
                  <a:lnTo>
                    <a:pt x="113410" y="95885"/>
                  </a:lnTo>
                  <a:lnTo>
                    <a:pt x="107441" y="92329"/>
                  </a:lnTo>
                  <a:lnTo>
                    <a:pt x="71519" y="71374"/>
                  </a:lnTo>
                  <a:lnTo>
                    <a:pt x="24891" y="71374"/>
                  </a:lnTo>
                  <a:lnTo>
                    <a:pt x="24891" y="46228"/>
                  </a:lnTo>
                  <a:lnTo>
                    <a:pt x="71519" y="46228"/>
                  </a:lnTo>
                  <a:lnTo>
                    <a:pt x="107441" y="25273"/>
                  </a:lnTo>
                  <a:lnTo>
                    <a:pt x="113410" y="21717"/>
                  </a:lnTo>
                  <a:lnTo>
                    <a:pt x="115443" y="13970"/>
                  </a:lnTo>
                  <a:lnTo>
                    <a:pt x="112013" y="8001"/>
                  </a:lnTo>
                  <a:lnTo>
                    <a:pt x="108457" y="2032"/>
                  </a:lnTo>
                  <a:lnTo>
                    <a:pt x="100710" y="0"/>
                  </a:lnTo>
                  <a:close/>
                  <a:moveTo>
                    <a:pt x="71519" y="46228"/>
                  </a:moveTo>
                  <a:lnTo>
                    <a:pt x="24891" y="46228"/>
                  </a:lnTo>
                  <a:lnTo>
                    <a:pt x="24891" y="71374"/>
                  </a:lnTo>
                  <a:lnTo>
                    <a:pt x="71519" y="71374"/>
                  </a:lnTo>
                  <a:lnTo>
                    <a:pt x="68688" y="69723"/>
                  </a:lnTo>
                  <a:lnTo>
                    <a:pt x="31241" y="69723"/>
                  </a:lnTo>
                  <a:lnTo>
                    <a:pt x="31241" y="47879"/>
                  </a:lnTo>
                  <a:lnTo>
                    <a:pt x="68688" y="47879"/>
                  </a:lnTo>
                  <a:lnTo>
                    <a:pt x="71519" y="46228"/>
                  </a:lnTo>
                  <a:close/>
                  <a:moveTo>
                    <a:pt x="270001" y="46228"/>
                  </a:moveTo>
                  <a:lnTo>
                    <a:pt x="71519" y="46228"/>
                  </a:lnTo>
                  <a:lnTo>
                    <a:pt x="49965" y="58800"/>
                  </a:lnTo>
                  <a:lnTo>
                    <a:pt x="71519" y="71374"/>
                  </a:lnTo>
                  <a:lnTo>
                    <a:pt x="270001" y="71374"/>
                  </a:lnTo>
                  <a:lnTo>
                    <a:pt x="270001" y="46228"/>
                  </a:lnTo>
                  <a:close/>
                  <a:moveTo>
                    <a:pt x="31241" y="47879"/>
                  </a:moveTo>
                  <a:lnTo>
                    <a:pt x="31241" y="69723"/>
                  </a:lnTo>
                  <a:lnTo>
                    <a:pt x="49965" y="58800"/>
                  </a:lnTo>
                  <a:lnTo>
                    <a:pt x="31241" y="47879"/>
                  </a:lnTo>
                  <a:close/>
                  <a:moveTo>
                    <a:pt x="49965" y="58800"/>
                  </a:moveTo>
                  <a:lnTo>
                    <a:pt x="31241" y="69723"/>
                  </a:lnTo>
                  <a:lnTo>
                    <a:pt x="68688" y="69723"/>
                  </a:lnTo>
                  <a:lnTo>
                    <a:pt x="49965" y="58800"/>
                  </a:lnTo>
                  <a:close/>
                  <a:moveTo>
                    <a:pt x="68688" y="47879"/>
                  </a:moveTo>
                  <a:lnTo>
                    <a:pt x="31241" y="47879"/>
                  </a:lnTo>
                  <a:lnTo>
                    <a:pt x="49965" y="58800"/>
                  </a:lnTo>
                  <a:lnTo>
                    <a:pt x="68688"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2" name="CustomShape 177">
              <a:extLst>
                <a:ext uri="{FF2B5EF4-FFF2-40B4-BE49-F238E27FC236}">
                  <a16:creationId xmlns:a16="http://schemas.microsoft.com/office/drawing/2014/main" id="{20C1FCCF-241A-6D31-D48D-63A2DCB1B118}"/>
                </a:ext>
              </a:extLst>
            </p:cNvPr>
            <p:cNvSpPr/>
            <p:nvPr/>
          </p:nvSpPr>
          <p:spPr>
            <a:xfrm>
              <a:off x="2687760" y="5923080"/>
              <a:ext cx="185400" cy="61920"/>
            </a:xfrm>
            <a:custGeom>
              <a:avLst/>
              <a:gdLst/>
              <a:ahLst/>
              <a:cxnLst/>
              <a:rect l="l" t="t" r="r" b="b"/>
              <a:pathLst>
                <a:path w="270510" h="118110">
                  <a:moveTo>
                    <a:pt x="100710" y="0"/>
                  </a:moveTo>
                  <a:lnTo>
                    <a:pt x="0" y="58801"/>
                  </a:lnTo>
                  <a:lnTo>
                    <a:pt x="100710" y="117602"/>
                  </a:lnTo>
                  <a:lnTo>
                    <a:pt x="108457" y="115570"/>
                  </a:lnTo>
                  <a:lnTo>
                    <a:pt x="112013" y="109601"/>
                  </a:lnTo>
                  <a:lnTo>
                    <a:pt x="115442" y="103632"/>
                  </a:lnTo>
                  <a:lnTo>
                    <a:pt x="113410" y="95885"/>
                  </a:lnTo>
                  <a:lnTo>
                    <a:pt x="107441" y="92329"/>
                  </a:lnTo>
                  <a:lnTo>
                    <a:pt x="71519" y="71374"/>
                  </a:lnTo>
                  <a:lnTo>
                    <a:pt x="24891" y="71374"/>
                  </a:lnTo>
                  <a:lnTo>
                    <a:pt x="24891" y="46228"/>
                  </a:lnTo>
                  <a:lnTo>
                    <a:pt x="71519" y="46228"/>
                  </a:lnTo>
                  <a:lnTo>
                    <a:pt x="107441" y="25273"/>
                  </a:lnTo>
                  <a:lnTo>
                    <a:pt x="113410" y="21717"/>
                  </a:lnTo>
                  <a:lnTo>
                    <a:pt x="115442" y="13970"/>
                  </a:lnTo>
                  <a:lnTo>
                    <a:pt x="112013" y="8000"/>
                  </a:lnTo>
                  <a:lnTo>
                    <a:pt x="108457" y="2032"/>
                  </a:lnTo>
                  <a:lnTo>
                    <a:pt x="100710" y="0"/>
                  </a:lnTo>
                  <a:close/>
                  <a:moveTo>
                    <a:pt x="71519" y="46228"/>
                  </a:moveTo>
                  <a:lnTo>
                    <a:pt x="24891" y="46228"/>
                  </a:lnTo>
                  <a:lnTo>
                    <a:pt x="24891" y="71374"/>
                  </a:lnTo>
                  <a:lnTo>
                    <a:pt x="71519" y="71374"/>
                  </a:lnTo>
                  <a:lnTo>
                    <a:pt x="68688" y="69723"/>
                  </a:lnTo>
                  <a:lnTo>
                    <a:pt x="31241" y="69723"/>
                  </a:lnTo>
                  <a:lnTo>
                    <a:pt x="31241" y="47879"/>
                  </a:lnTo>
                  <a:lnTo>
                    <a:pt x="68688" y="47879"/>
                  </a:lnTo>
                  <a:lnTo>
                    <a:pt x="71519" y="46228"/>
                  </a:lnTo>
                  <a:close/>
                  <a:moveTo>
                    <a:pt x="270001" y="46228"/>
                  </a:moveTo>
                  <a:lnTo>
                    <a:pt x="71519" y="46228"/>
                  </a:lnTo>
                  <a:lnTo>
                    <a:pt x="49965" y="58800"/>
                  </a:lnTo>
                  <a:lnTo>
                    <a:pt x="71519" y="71374"/>
                  </a:lnTo>
                  <a:lnTo>
                    <a:pt x="270001" y="71374"/>
                  </a:lnTo>
                  <a:lnTo>
                    <a:pt x="270001" y="46228"/>
                  </a:lnTo>
                  <a:close/>
                  <a:moveTo>
                    <a:pt x="31241" y="47879"/>
                  </a:moveTo>
                  <a:lnTo>
                    <a:pt x="31241" y="69723"/>
                  </a:lnTo>
                  <a:lnTo>
                    <a:pt x="49965" y="58800"/>
                  </a:lnTo>
                  <a:lnTo>
                    <a:pt x="31241" y="47879"/>
                  </a:lnTo>
                  <a:close/>
                  <a:moveTo>
                    <a:pt x="49965" y="58800"/>
                  </a:moveTo>
                  <a:lnTo>
                    <a:pt x="31241" y="69723"/>
                  </a:lnTo>
                  <a:lnTo>
                    <a:pt x="68688" y="69723"/>
                  </a:lnTo>
                  <a:lnTo>
                    <a:pt x="49965" y="58800"/>
                  </a:lnTo>
                  <a:close/>
                  <a:moveTo>
                    <a:pt x="68688" y="47879"/>
                  </a:moveTo>
                  <a:lnTo>
                    <a:pt x="31241" y="47879"/>
                  </a:lnTo>
                  <a:lnTo>
                    <a:pt x="49965" y="58800"/>
                  </a:lnTo>
                  <a:lnTo>
                    <a:pt x="68688"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3" name="CustomShape 178">
              <a:extLst>
                <a:ext uri="{FF2B5EF4-FFF2-40B4-BE49-F238E27FC236}">
                  <a16:creationId xmlns:a16="http://schemas.microsoft.com/office/drawing/2014/main" id="{9AD9C814-9E7E-B1AF-91CC-2F0AD0CA08E3}"/>
                </a:ext>
              </a:extLst>
            </p:cNvPr>
            <p:cNvSpPr/>
            <p:nvPr/>
          </p:nvSpPr>
          <p:spPr>
            <a:xfrm>
              <a:off x="3001320" y="5889960"/>
              <a:ext cx="185400" cy="61920"/>
            </a:xfrm>
            <a:custGeom>
              <a:avLst/>
              <a:gdLst/>
              <a:ahLst/>
              <a:cxnLst/>
              <a:rect l="l" t="t" r="r" b="b"/>
              <a:pathLst>
                <a:path w="270510" h="118110">
                  <a:moveTo>
                    <a:pt x="100711" y="0"/>
                  </a:moveTo>
                  <a:lnTo>
                    <a:pt x="0" y="58800"/>
                  </a:lnTo>
                  <a:lnTo>
                    <a:pt x="100711" y="117601"/>
                  </a:lnTo>
                  <a:lnTo>
                    <a:pt x="108457" y="115569"/>
                  </a:lnTo>
                  <a:lnTo>
                    <a:pt x="112013" y="109600"/>
                  </a:lnTo>
                  <a:lnTo>
                    <a:pt x="115442" y="103631"/>
                  </a:lnTo>
                  <a:lnTo>
                    <a:pt x="113411" y="95884"/>
                  </a:lnTo>
                  <a:lnTo>
                    <a:pt x="107441" y="92328"/>
                  </a:lnTo>
                  <a:lnTo>
                    <a:pt x="71519" y="71374"/>
                  </a:lnTo>
                  <a:lnTo>
                    <a:pt x="24891" y="71374"/>
                  </a:lnTo>
                  <a:lnTo>
                    <a:pt x="24891" y="46227"/>
                  </a:lnTo>
                  <a:lnTo>
                    <a:pt x="71519" y="46227"/>
                  </a:lnTo>
                  <a:lnTo>
                    <a:pt x="107441" y="25273"/>
                  </a:lnTo>
                  <a:lnTo>
                    <a:pt x="113411" y="21716"/>
                  </a:lnTo>
                  <a:lnTo>
                    <a:pt x="115442" y="13969"/>
                  </a:lnTo>
                  <a:lnTo>
                    <a:pt x="112013" y="8000"/>
                  </a:lnTo>
                  <a:lnTo>
                    <a:pt x="108457" y="2031"/>
                  </a:lnTo>
                  <a:lnTo>
                    <a:pt x="100711" y="0"/>
                  </a:lnTo>
                  <a:close/>
                  <a:moveTo>
                    <a:pt x="71519" y="46227"/>
                  </a:moveTo>
                  <a:lnTo>
                    <a:pt x="24891" y="46227"/>
                  </a:lnTo>
                  <a:lnTo>
                    <a:pt x="24891" y="71374"/>
                  </a:lnTo>
                  <a:lnTo>
                    <a:pt x="71519" y="71374"/>
                  </a:lnTo>
                  <a:lnTo>
                    <a:pt x="68688" y="69723"/>
                  </a:lnTo>
                  <a:lnTo>
                    <a:pt x="31241" y="69723"/>
                  </a:lnTo>
                  <a:lnTo>
                    <a:pt x="31241" y="47878"/>
                  </a:lnTo>
                  <a:lnTo>
                    <a:pt x="68688" y="47878"/>
                  </a:lnTo>
                  <a:lnTo>
                    <a:pt x="71519" y="46227"/>
                  </a:lnTo>
                  <a:close/>
                  <a:moveTo>
                    <a:pt x="270001" y="46227"/>
                  </a:moveTo>
                  <a:lnTo>
                    <a:pt x="71519" y="46227"/>
                  </a:lnTo>
                  <a:lnTo>
                    <a:pt x="49965" y="58800"/>
                  </a:lnTo>
                  <a:lnTo>
                    <a:pt x="71519" y="71374"/>
                  </a:lnTo>
                  <a:lnTo>
                    <a:pt x="270001" y="71374"/>
                  </a:lnTo>
                  <a:lnTo>
                    <a:pt x="270001" y="46227"/>
                  </a:lnTo>
                  <a:close/>
                  <a:moveTo>
                    <a:pt x="31241" y="47878"/>
                  </a:moveTo>
                  <a:lnTo>
                    <a:pt x="31241" y="69723"/>
                  </a:lnTo>
                  <a:lnTo>
                    <a:pt x="49965" y="58800"/>
                  </a:lnTo>
                  <a:lnTo>
                    <a:pt x="31241" y="47878"/>
                  </a:lnTo>
                  <a:close/>
                  <a:moveTo>
                    <a:pt x="49965" y="58800"/>
                  </a:moveTo>
                  <a:lnTo>
                    <a:pt x="31241" y="69723"/>
                  </a:lnTo>
                  <a:lnTo>
                    <a:pt x="68688" y="69723"/>
                  </a:lnTo>
                  <a:lnTo>
                    <a:pt x="49965" y="58800"/>
                  </a:lnTo>
                  <a:close/>
                  <a:moveTo>
                    <a:pt x="68688" y="47878"/>
                  </a:moveTo>
                  <a:lnTo>
                    <a:pt x="31241" y="47878"/>
                  </a:lnTo>
                  <a:lnTo>
                    <a:pt x="49965" y="58800"/>
                  </a:lnTo>
                  <a:lnTo>
                    <a:pt x="68688"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4" name="CustomShape 179">
              <a:extLst>
                <a:ext uri="{FF2B5EF4-FFF2-40B4-BE49-F238E27FC236}">
                  <a16:creationId xmlns:a16="http://schemas.microsoft.com/office/drawing/2014/main" id="{C8777BF6-4D19-63CB-AC73-452807DBFDE8}"/>
                </a:ext>
              </a:extLst>
            </p:cNvPr>
            <p:cNvSpPr/>
            <p:nvPr/>
          </p:nvSpPr>
          <p:spPr>
            <a:xfrm>
              <a:off x="3194640" y="5926320"/>
              <a:ext cx="185400" cy="61920"/>
            </a:xfrm>
            <a:custGeom>
              <a:avLst/>
              <a:gdLst/>
              <a:ahLst/>
              <a:cxnLst/>
              <a:rect l="l" t="t" r="r" b="b"/>
              <a:pathLst>
                <a:path w="270510" h="118110">
                  <a:moveTo>
                    <a:pt x="100711" y="0"/>
                  </a:moveTo>
                  <a:lnTo>
                    <a:pt x="0" y="58800"/>
                  </a:lnTo>
                  <a:lnTo>
                    <a:pt x="100711" y="117601"/>
                  </a:lnTo>
                  <a:lnTo>
                    <a:pt x="108458" y="115569"/>
                  </a:lnTo>
                  <a:lnTo>
                    <a:pt x="112013" y="109600"/>
                  </a:lnTo>
                  <a:lnTo>
                    <a:pt x="115442" y="103631"/>
                  </a:lnTo>
                  <a:lnTo>
                    <a:pt x="113411" y="95885"/>
                  </a:lnTo>
                  <a:lnTo>
                    <a:pt x="107441" y="92329"/>
                  </a:lnTo>
                  <a:lnTo>
                    <a:pt x="71519" y="71374"/>
                  </a:lnTo>
                  <a:lnTo>
                    <a:pt x="24891" y="71374"/>
                  </a:lnTo>
                  <a:lnTo>
                    <a:pt x="24891" y="46228"/>
                  </a:lnTo>
                  <a:lnTo>
                    <a:pt x="71519" y="46228"/>
                  </a:lnTo>
                  <a:lnTo>
                    <a:pt x="107441" y="25273"/>
                  </a:lnTo>
                  <a:lnTo>
                    <a:pt x="113411" y="21717"/>
                  </a:lnTo>
                  <a:lnTo>
                    <a:pt x="115442" y="13970"/>
                  </a:lnTo>
                  <a:lnTo>
                    <a:pt x="112013" y="8000"/>
                  </a:lnTo>
                  <a:lnTo>
                    <a:pt x="108458" y="2032"/>
                  </a:lnTo>
                  <a:lnTo>
                    <a:pt x="100711" y="0"/>
                  </a:lnTo>
                  <a:close/>
                  <a:moveTo>
                    <a:pt x="71519" y="46228"/>
                  </a:moveTo>
                  <a:lnTo>
                    <a:pt x="24891" y="46228"/>
                  </a:lnTo>
                  <a:lnTo>
                    <a:pt x="24891" y="71374"/>
                  </a:lnTo>
                  <a:lnTo>
                    <a:pt x="71519" y="71374"/>
                  </a:lnTo>
                  <a:lnTo>
                    <a:pt x="68688" y="69723"/>
                  </a:lnTo>
                  <a:lnTo>
                    <a:pt x="31241" y="69723"/>
                  </a:lnTo>
                  <a:lnTo>
                    <a:pt x="31241" y="47879"/>
                  </a:lnTo>
                  <a:lnTo>
                    <a:pt x="68688" y="47879"/>
                  </a:lnTo>
                  <a:lnTo>
                    <a:pt x="71519" y="46228"/>
                  </a:lnTo>
                  <a:close/>
                  <a:moveTo>
                    <a:pt x="270001" y="46228"/>
                  </a:moveTo>
                  <a:lnTo>
                    <a:pt x="71519" y="46228"/>
                  </a:lnTo>
                  <a:lnTo>
                    <a:pt x="49965" y="58800"/>
                  </a:lnTo>
                  <a:lnTo>
                    <a:pt x="71519" y="71374"/>
                  </a:lnTo>
                  <a:lnTo>
                    <a:pt x="270001" y="71374"/>
                  </a:lnTo>
                  <a:lnTo>
                    <a:pt x="270001" y="46228"/>
                  </a:lnTo>
                  <a:close/>
                  <a:moveTo>
                    <a:pt x="31241" y="47879"/>
                  </a:moveTo>
                  <a:lnTo>
                    <a:pt x="31241" y="69723"/>
                  </a:lnTo>
                  <a:lnTo>
                    <a:pt x="49965" y="58800"/>
                  </a:lnTo>
                  <a:lnTo>
                    <a:pt x="31241" y="47879"/>
                  </a:lnTo>
                  <a:close/>
                  <a:moveTo>
                    <a:pt x="49965" y="58800"/>
                  </a:moveTo>
                  <a:lnTo>
                    <a:pt x="31241" y="69723"/>
                  </a:lnTo>
                  <a:lnTo>
                    <a:pt x="68688" y="69723"/>
                  </a:lnTo>
                  <a:lnTo>
                    <a:pt x="49965" y="58800"/>
                  </a:lnTo>
                  <a:close/>
                  <a:moveTo>
                    <a:pt x="68688" y="47879"/>
                  </a:moveTo>
                  <a:lnTo>
                    <a:pt x="31241" y="47879"/>
                  </a:lnTo>
                  <a:lnTo>
                    <a:pt x="49965" y="58800"/>
                  </a:lnTo>
                  <a:lnTo>
                    <a:pt x="68688"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5" name="CustomShape 180">
              <a:extLst>
                <a:ext uri="{FF2B5EF4-FFF2-40B4-BE49-F238E27FC236}">
                  <a16:creationId xmlns:a16="http://schemas.microsoft.com/office/drawing/2014/main" id="{F95F0703-4301-2E4C-B657-94419DE5ABD5}"/>
                </a:ext>
              </a:extLst>
            </p:cNvPr>
            <p:cNvSpPr/>
            <p:nvPr/>
          </p:nvSpPr>
          <p:spPr>
            <a:xfrm>
              <a:off x="3335040" y="5888520"/>
              <a:ext cx="185400" cy="61920"/>
            </a:xfrm>
            <a:custGeom>
              <a:avLst/>
              <a:gdLst/>
              <a:ahLst/>
              <a:cxnLst/>
              <a:rect l="l" t="t" r="r" b="b"/>
              <a:pathLst>
                <a:path w="270510" h="118110">
                  <a:moveTo>
                    <a:pt x="100711" y="0"/>
                  </a:moveTo>
                  <a:lnTo>
                    <a:pt x="0" y="58800"/>
                  </a:lnTo>
                  <a:lnTo>
                    <a:pt x="100711" y="117601"/>
                  </a:lnTo>
                  <a:lnTo>
                    <a:pt x="108458" y="115569"/>
                  </a:lnTo>
                  <a:lnTo>
                    <a:pt x="112013" y="109600"/>
                  </a:lnTo>
                  <a:lnTo>
                    <a:pt x="115443" y="103631"/>
                  </a:lnTo>
                  <a:lnTo>
                    <a:pt x="113411" y="95884"/>
                  </a:lnTo>
                  <a:lnTo>
                    <a:pt x="107442" y="92328"/>
                  </a:lnTo>
                  <a:lnTo>
                    <a:pt x="71519" y="71374"/>
                  </a:lnTo>
                  <a:lnTo>
                    <a:pt x="24892" y="71374"/>
                  </a:lnTo>
                  <a:lnTo>
                    <a:pt x="24892" y="46227"/>
                  </a:lnTo>
                  <a:lnTo>
                    <a:pt x="71519" y="46227"/>
                  </a:lnTo>
                  <a:lnTo>
                    <a:pt x="107442" y="25273"/>
                  </a:lnTo>
                  <a:lnTo>
                    <a:pt x="113411" y="21716"/>
                  </a:lnTo>
                  <a:lnTo>
                    <a:pt x="115443" y="13969"/>
                  </a:lnTo>
                  <a:lnTo>
                    <a:pt x="112013" y="8000"/>
                  </a:lnTo>
                  <a:lnTo>
                    <a:pt x="108458" y="2031"/>
                  </a:lnTo>
                  <a:lnTo>
                    <a:pt x="100711" y="0"/>
                  </a:lnTo>
                  <a:close/>
                  <a:moveTo>
                    <a:pt x="71519" y="46227"/>
                  </a:moveTo>
                  <a:lnTo>
                    <a:pt x="24892" y="46227"/>
                  </a:lnTo>
                  <a:lnTo>
                    <a:pt x="24892" y="71374"/>
                  </a:lnTo>
                  <a:lnTo>
                    <a:pt x="71519" y="71374"/>
                  </a:lnTo>
                  <a:lnTo>
                    <a:pt x="68688" y="69723"/>
                  </a:lnTo>
                  <a:lnTo>
                    <a:pt x="31242" y="69723"/>
                  </a:lnTo>
                  <a:lnTo>
                    <a:pt x="31242" y="47878"/>
                  </a:lnTo>
                  <a:lnTo>
                    <a:pt x="68688" y="47878"/>
                  </a:lnTo>
                  <a:lnTo>
                    <a:pt x="71519" y="46227"/>
                  </a:lnTo>
                  <a:close/>
                  <a:moveTo>
                    <a:pt x="270001" y="46227"/>
                  </a:moveTo>
                  <a:lnTo>
                    <a:pt x="71519" y="46227"/>
                  </a:lnTo>
                  <a:lnTo>
                    <a:pt x="49965" y="58800"/>
                  </a:lnTo>
                  <a:lnTo>
                    <a:pt x="71519" y="71374"/>
                  </a:lnTo>
                  <a:lnTo>
                    <a:pt x="270001" y="71374"/>
                  </a:lnTo>
                  <a:lnTo>
                    <a:pt x="270001" y="46227"/>
                  </a:lnTo>
                  <a:close/>
                  <a:moveTo>
                    <a:pt x="31242" y="47878"/>
                  </a:moveTo>
                  <a:lnTo>
                    <a:pt x="31242" y="69723"/>
                  </a:lnTo>
                  <a:lnTo>
                    <a:pt x="49965" y="58800"/>
                  </a:lnTo>
                  <a:lnTo>
                    <a:pt x="31242" y="47878"/>
                  </a:lnTo>
                  <a:close/>
                  <a:moveTo>
                    <a:pt x="49965" y="58800"/>
                  </a:moveTo>
                  <a:lnTo>
                    <a:pt x="31242" y="69723"/>
                  </a:lnTo>
                  <a:lnTo>
                    <a:pt x="68688" y="69723"/>
                  </a:lnTo>
                  <a:lnTo>
                    <a:pt x="49965" y="58800"/>
                  </a:lnTo>
                  <a:close/>
                  <a:moveTo>
                    <a:pt x="68688" y="47878"/>
                  </a:moveTo>
                  <a:lnTo>
                    <a:pt x="31242" y="47878"/>
                  </a:lnTo>
                  <a:lnTo>
                    <a:pt x="49965" y="58800"/>
                  </a:lnTo>
                  <a:lnTo>
                    <a:pt x="68688"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6" name="CustomShape 181">
              <a:extLst>
                <a:ext uri="{FF2B5EF4-FFF2-40B4-BE49-F238E27FC236}">
                  <a16:creationId xmlns:a16="http://schemas.microsoft.com/office/drawing/2014/main" id="{996E151F-0F4B-A0A8-389C-7813376E406A}"/>
                </a:ext>
              </a:extLst>
            </p:cNvPr>
            <p:cNvSpPr/>
            <p:nvPr/>
          </p:nvSpPr>
          <p:spPr>
            <a:xfrm>
              <a:off x="3498840" y="5930280"/>
              <a:ext cx="185400" cy="61920"/>
            </a:xfrm>
            <a:custGeom>
              <a:avLst/>
              <a:gdLst/>
              <a:ahLst/>
              <a:cxnLst/>
              <a:rect l="l" t="t" r="r" b="b"/>
              <a:pathLst>
                <a:path w="270510" h="118110">
                  <a:moveTo>
                    <a:pt x="100711" y="0"/>
                  </a:moveTo>
                  <a:lnTo>
                    <a:pt x="0" y="58800"/>
                  </a:lnTo>
                  <a:lnTo>
                    <a:pt x="100711" y="117601"/>
                  </a:lnTo>
                  <a:lnTo>
                    <a:pt x="108457" y="115569"/>
                  </a:lnTo>
                  <a:lnTo>
                    <a:pt x="112013" y="109600"/>
                  </a:lnTo>
                  <a:lnTo>
                    <a:pt x="115442" y="103631"/>
                  </a:lnTo>
                  <a:lnTo>
                    <a:pt x="113411" y="95884"/>
                  </a:lnTo>
                  <a:lnTo>
                    <a:pt x="107441" y="92328"/>
                  </a:lnTo>
                  <a:lnTo>
                    <a:pt x="71519" y="71373"/>
                  </a:lnTo>
                  <a:lnTo>
                    <a:pt x="24891" y="71373"/>
                  </a:lnTo>
                  <a:lnTo>
                    <a:pt x="24891" y="46227"/>
                  </a:lnTo>
                  <a:lnTo>
                    <a:pt x="71519" y="46227"/>
                  </a:lnTo>
                  <a:lnTo>
                    <a:pt x="107441" y="25272"/>
                  </a:lnTo>
                  <a:lnTo>
                    <a:pt x="113411" y="21716"/>
                  </a:lnTo>
                  <a:lnTo>
                    <a:pt x="115442" y="13969"/>
                  </a:lnTo>
                  <a:lnTo>
                    <a:pt x="112013" y="8000"/>
                  </a:lnTo>
                  <a:lnTo>
                    <a:pt x="108457" y="2031"/>
                  </a:lnTo>
                  <a:lnTo>
                    <a:pt x="100711" y="0"/>
                  </a:lnTo>
                  <a:close/>
                  <a:moveTo>
                    <a:pt x="71519" y="46227"/>
                  </a:moveTo>
                  <a:lnTo>
                    <a:pt x="24891" y="46227"/>
                  </a:lnTo>
                  <a:lnTo>
                    <a:pt x="24891" y="71373"/>
                  </a:lnTo>
                  <a:lnTo>
                    <a:pt x="71519" y="71373"/>
                  </a:lnTo>
                  <a:lnTo>
                    <a:pt x="68688" y="69722"/>
                  </a:lnTo>
                  <a:lnTo>
                    <a:pt x="31241" y="69722"/>
                  </a:lnTo>
                  <a:lnTo>
                    <a:pt x="31241" y="47878"/>
                  </a:lnTo>
                  <a:lnTo>
                    <a:pt x="68688" y="47878"/>
                  </a:lnTo>
                  <a:lnTo>
                    <a:pt x="71519" y="46227"/>
                  </a:lnTo>
                  <a:close/>
                  <a:moveTo>
                    <a:pt x="270001" y="46227"/>
                  </a:moveTo>
                  <a:lnTo>
                    <a:pt x="71519" y="46227"/>
                  </a:lnTo>
                  <a:lnTo>
                    <a:pt x="49965" y="58800"/>
                  </a:lnTo>
                  <a:lnTo>
                    <a:pt x="71519" y="71373"/>
                  </a:lnTo>
                  <a:lnTo>
                    <a:pt x="270001" y="71373"/>
                  </a:lnTo>
                  <a:lnTo>
                    <a:pt x="270001" y="46227"/>
                  </a:lnTo>
                  <a:close/>
                  <a:moveTo>
                    <a:pt x="31241" y="47878"/>
                  </a:moveTo>
                  <a:lnTo>
                    <a:pt x="31241" y="69722"/>
                  </a:lnTo>
                  <a:lnTo>
                    <a:pt x="49965" y="58800"/>
                  </a:lnTo>
                  <a:lnTo>
                    <a:pt x="31241" y="47878"/>
                  </a:lnTo>
                  <a:close/>
                  <a:moveTo>
                    <a:pt x="49965" y="58800"/>
                  </a:moveTo>
                  <a:lnTo>
                    <a:pt x="31241" y="69722"/>
                  </a:lnTo>
                  <a:lnTo>
                    <a:pt x="68688" y="69722"/>
                  </a:lnTo>
                  <a:lnTo>
                    <a:pt x="49965" y="58800"/>
                  </a:lnTo>
                  <a:close/>
                  <a:moveTo>
                    <a:pt x="68688" y="47878"/>
                  </a:moveTo>
                  <a:lnTo>
                    <a:pt x="31241" y="47878"/>
                  </a:lnTo>
                  <a:lnTo>
                    <a:pt x="49965" y="58800"/>
                  </a:lnTo>
                  <a:lnTo>
                    <a:pt x="68688"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7" name="CustomShape 182">
              <a:extLst>
                <a:ext uri="{FF2B5EF4-FFF2-40B4-BE49-F238E27FC236}">
                  <a16:creationId xmlns:a16="http://schemas.microsoft.com/office/drawing/2014/main" id="{EE773A24-0A6B-D219-0B2F-109469FE7D26}"/>
                </a:ext>
              </a:extLst>
            </p:cNvPr>
            <p:cNvSpPr/>
            <p:nvPr/>
          </p:nvSpPr>
          <p:spPr>
            <a:xfrm>
              <a:off x="1157400" y="5901840"/>
              <a:ext cx="54000" cy="41760"/>
            </a:xfrm>
            <a:custGeom>
              <a:avLst/>
              <a:gdLst/>
              <a:ahLst/>
              <a:cxnLst/>
              <a:rect l="l" t="t" r="r" b="b"/>
              <a:pathLst>
                <a:path w="79375" h="80010">
                  <a:moveTo>
                    <a:pt x="33162" y="0"/>
                  </a:moveTo>
                  <a:lnTo>
                    <a:pt x="20026" y="4847"/>
                  </a:lnTo>
                  <a:lnTo>
                    <a:pt x="9510" y="13690"/>
                  </a:lnTo>
                  <a:lnTo>
                    <a:pt x="2530" y="25623"/>
                  </a:lnTo>
                  <a:lnTo>
                    <a:pt x="0" y="39743"/>
                  </a:lnTo>
                  <a:lnTo>
                    <a:pt x="1268" y="49781"/>
                  </a:lnTo>
                  <a:lnTo>
                    <a:pt x="6795" y="61886"/>
                  </a:lnTo>
                  <a:lnTo>
                    <a:pt x="16192" y="71470"/>
                  </a:lnTo>
                  <a:lnTo>
                    <a:pt x="28902" y="77748"/>
                  </a:lnTo>
                  <a:lnTo>
                    <a:pt x="44366" y="79933"/>
                  </a:lnTo>
                  <a:lnTo>
                    <a:pt x="55969" y="76818"/>
                  </a:lnTo>
                  <a:lnTo>
                    <a:pt x="65846" y="69957"/>
                  </a:lnTo>
                  <a:lnTo>
                    <a:pt x="73368" y="59406"/>
                  </a:lnTo>
                  <a:lnTo>
                    <a:pt x="77904" y="45223"/>
                  </a:lnTo>
                  <a:lnTo>
                    <a:pt x="78824" y="27464"/>
                  </a:lnTo>
                  <a:lnTo>
                    <a:pt x="72764" y="16223"/>
                  </a:lnTo>
                  <a:lnTo>
                    <a:pt x="62915" y="7424"/>
                  </a:lnTo>
                  <a:lnTo>
                    <a:pt x="49604" y="1779"/>
                  </a:lnTo>
                  <a:lnTo>
                    <a:pt x="33162"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88" name="CustomShape 183">
              <a:extLst>
                <a:ext uri="{FF2B5EF4-FFF2-40B4-BE49-F238E27FC236}">
                  <a16:creationId xmlns:a16="http://schemas.microsoft.com/office/drawing/2014/main" id="{BAF164CC-45EC-6B41-3612-842937D8A5E9}"/>
                </a:ext>
              </a:extLst>
            </p:cNvPr>
            <p:cNvSpPr/>
            <p:nvPr/>
          </p:nvSpPr>
          <p:spPr>
            <a:xfrm>
              <a:off x="1157400" y="5901840"/>
              <a:ext cx="54000" cy="41760"/>
            </a:xfrm>
            <a:custGeom>
              <a:avLst/>
              <a:gdLst/>
              <a:ahLst/>
              <a:cxnLst/>
              <a:rect l="l" t="t" r="r" b="b"/>
              <a:pathLst>
                <a:path w="79375" h="80010">
                  <a:moveTo>
                    <a:pt x="0" y="39743"/>
                  </a:moveTo>
                  <a:lnTo>
                    <a:pt x="2530" y="25623"/>
                  </a:lnTo>
                  <a:lnTo>
                    <a:pt x="9510" y="13690"/>
                  </a:lnTo>
                  <a:lnTo>
                    <a:pt x="20026" y="4847"/>
                  </a:lnTo>
                  <a:lnTo>
                    <a:pt x="33162" y="0"/>
                  </a:lnTo>
                  <a:lnTo>
                    <a:pt x="49604" y="1779"/>
                  </a:lnTo>
                  <a:lnTo>
                    <a:pt x="62915" y="7424"/>
                  </a:lnTo>
                  <a:lnTo>
                    <a:pt x="72764" y="16223"/>
                  </a:lnTo>
                  <a:lnTo>
                    <a:pt x="78824" y="27464"/>
                  </a:lnTo>
                  <a:lnTo>
                    <a:pt x="77904" y="45223"/>
                  </a:lnTo>
                  <a:lnTo>
                    <a:pt x="73368" y="59406"/>
                  </a:lnTo>
                  <a:lnTo>
                    <a:pt x="65846" y="69957"/>
                  </a:lnTo>
                  <a:lnTo>
                    <a:pt x="55969" y="76818"/>
                  </a:lnTo>
                  <a:lnTo>
                    <a:pt x="44366" y="79933"/>
                  </a:lnTo>
                  <a:lnTo>
                    <a:pt x="28902" y="77748"/>
                  </a:lnTo>
                  <a:lnTo>
                    <a:pt x="16192" y="71470"/>
                  </a:lnTo>
                  <a:lnTo>
                    <a:pt x="6795" y="61886"/>
                  </a:lnTo>
                  <a:lnTo>
                    <a:pt x="1268" y="49781"/>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89" name="CustomShape 184">
              <a:extLst>
                <a:ext uri="{FF2B5EF4-FFF2-40B4-BE49-F238E27FC236}">
                  <a16:creationId xmlns:a16="http://schemas.microsoft.com/office/drawing/2014/main" id="{BE1A80C4-9939-F91E-10B9-2854E1871DBC}"/>
                </a:ext>
              </a:extLst>
            </p:cNvPr>
            <p:cNvSpPr/>
            <p:nvPr/>
          </p:nvSpPr>
          <p:spPr>
            <a:xfrm>
              <a:off x="1382400" y="5945760"/>
              <a:ext cx="54000" cy="41760"/>
            </a:xfrm>
            <a:custGeom>
              <a:avLst/>
              <a:gdLst/>
              <a:ahLst/>
              <a:cxnLst/>
              <a:rect l="l" t="t" r="r" b="b"/>
              <a:pathLst>
                <a:path w="79375" h="80010">
                  <a:moveTo>
                    <a:pt x="33162" y="0"/>
                  </a:moveTo>
                  <a:lnTo>
                    <a:pt x="20026" y="4847"/>
                  </a:lnTo>
                  <a:lnTo>
                    <a:pt x="9510" y="13690"/>
                  </a:lnTo>
                  <a:lnTo>
                    <a:pt x="2530" y="25623"/>
                  </a:lnTo>
                  <a:lnTo>
                    <a:pt x="0" y="39743"/>
                  </a:lnTo>
                  <a:lnTo>
                    <a:pt x="1268" y="49781"/>
                  </a:lnTo>
                  <a:lnTo>
                    <a:pt x="6795" y="61886"/>
                  </a:lnTo>
                  <a:lnTo>
                    <a:pt x="16192" y="71470"/>
                  </a:lnTo>
                  <a:lnTo>
                    <a:pt x="28902" y="77748"/>
                  </a:lnTo>
                  <a:lnTo>
                    <a:pt x="44366" y="79933"/>
                  </a:lnTo>
                  <a:lnTo>
                    <a:pt x="55969" y="76818"/>
                  </a:lnTo>
                  <a:lnTo>
                    <a:pt x="65846" y="69957"/>
                  </a:lnTo>
                  <a:lnTo>
                    <a:pt x="73368" y="59406"/>
                  </a:lnTo>
                  <a:lnTo>
                    <a:pt x="77904" y="45223"/>
                  </a:lnTo>
                  <a:lnTo>
                    <a:pt x="78824" y="27464"/>
                  </a:lnTo>
                  <a:lnTo>
                    <a:pt x="72764" y="16223"/>
                  </a:lnTo>
                  <a:lnTo>
                    <a:pt x="62915" y="7424"/>
                  </a:lnTo>
                  <a:lnTo>
                    <a:pt x="49604" y="1779"/>
                  </a:lnTo>
                  <a:lnTo>
                    <a:pt x="33162"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0" name="CustomShape 185">
              <a:extLst>
                <a:ext uri="{FF2B5EF4-FFF2-40B4-BE49-F238E27FC236}">
                  <a16:creationId xmlns:a16="http://schemas.microsoft.com/office/drawing/2014/main" id="{70B201E7-B0F6-35F9-00C0-158647955493}"/>
                </a:ext>
              </a:extLst>
            </p:cNvPr>
            <p:cNvSpPr/>
            <p:nvPr/>
          </p:nvSpPr>
          <p:spPr>
            <a:xfrm>
              <a:off x="1382400" y="5945760"/>
              <a:ext cx="54000" cy="41760"/>
            </a:xfrm>
            <a:custGeom>
              <a:avLst/>
              <a:gdLst/>
              <a:ahLst/>
              <a:cxnLst/>
              <a:rect l="l" t="t" r="r" b="b"/>
              <a:pathLst>
                <a:path w="79375" h="80010">
                  <a:moveTo>
                    <a:pt x="0" y="39743"/>
                  </a:moveTo>
                  <a:lnTo>
                    <a:pt x="2530" y="25623"/>
                  </a:lnTo>
                  <a:lnTo>
                    <a:pt x="9510" y="13690"/>
                  </a:lnTo>
                  <a:lnTo>
                    <a:pt x="20026" y="4847"/>
                  </a:lnTo>
                  <a:lnTo>
                    <a:pt x="33162" y="0"/>
                  </a:lnTo>
                  <a:lnTo>
                    <a:pt x="49604" y="1779"/>
                  </a:lnTo>
                  <a:lnTo>
                    <a:pt x="62915" y="7424"/>
                  </a:lnTo>
                  <a:lnTo>
                    <a:pt x="72764" y="16223"/>
                  </a:lnTo>
                  <a:lnTo>
                    <a:pt x="78824" y="27464"/>
                  </a:lnTo>
                  <a:lnTo>
                    <a:pt x="77904" y="45223"/>
                  </a:lnTo>
                  <a:lnTo>
                    <a:pt x="73368" y="59406"/>
                  </a:lnTo>
                  <a:lnTo>
                    <a:pt x="65846" y="69957"/>
                  </a:lnTo>
                  <a:lnTo>
                    <a:pt x="55969" y="76818"/>
                  </a:lnTo>
                  <a:lnTo>
                    <a:pt x="44366" y="79933"/>
                  </a:lnTo>
                  <a:lnTo>
                    <a:pt x="28902" y="77748"/>
                  </a:lnTo>
                  <a:lnTo>
                    <a:pt x="16192" y="71470"/>
                  </a:lnTo>
                  <a:lnTo>
                    <a:pt x="6795" y="61886"/>
                  </a:lnTo>
                  <a:lnTo>
                    <a:pt x="1268" y="49781"/>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91" name="CustomShape 186">
              <a:extLst>
                <a:ext uri="{FF2B5EF4-FFF2-40B4-BE49-F238E27FC236}">
                  <a16:creationId xmlns:a16="http://schemas.microsoft.com/office/drawing/2014/main" id="{37047BE8-8998-BB72-A409-44D3567D0A54}"/>
                </a:ext>
              </a:extLst>
            </p:cNvPr>
            <p:cNvSpPr/>
            <p:nvPr/>
          </p:nvSpPr>
          <p:spPr>
            <a:xfrm>
              <a:off x="1635840" y="590868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2" name="CustomShape 187">
              <a:extLst>
                <a:ext uri="{FF2B5EF4-FFF2-40B4-BE49-F238E27FC236}">
                  <a16:creationId xmlns:a16="http://schemas.microsoft.com/office/drawing/2014/main" id="{D6800657-4461-D4CE-9643-82C84A66A89B}"/>
                </a:ext>
              </a:extLst>
            </p:cNvPr>
            <p:cNvSpPr/>
            <p:nvPr/>
          </p:nvSpPr>
          <p:spPr>
            <a:xfrm>
              <a:off x="1635840" y="590868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93" name="CustomShape 188">
              <a:extLst>
                <a:ext uri="{FF2B5EF4-FFF2-40B4-BE49-F238E27FC236}">
                  <a16:creationId xmlns:a16="http://schemas.microsoft.com/office/drawing/2014/main" id="{7C07FC48-08C7-4580-37E8-B7AE2792EC70}"/>
                </a:ext>
              </a:extLst>
            </p:cNvPr>
            <p:cNvSpPr/>
            <p:nvPr/>
          </p:nvSpPr>
          <p:spPr>
            <a:xfrm>
              <a:off x="1876680" y="593604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4" name="CustomShape 189">
              <a:extLst>
                <a:ext uri="{FF2B5EF4-FFF2-40B4-BE49-F238E27FC236}">
                  <a16:creationId xmlns:a16="http://schemas.microsoft.com/office/drawing/2014/main" id="{8243D5B6-A615-D9ED-098F-6130CC86E7F5}"/>
                </a:ext>
              </a:extLst>
            </p:cNvPr>
            <p:cNvSpPr/>
            <p:nvPr/>
          </p:nvSpPr>
          <p:spPr>
            <a:xfrm>
              <a:off x="1876680" y="593604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395" name="CustomShape 190">
              <a:extLst>
                <a:ext uri="{FF2B5EF4-FFF2-40B4-BE49-F238E27FC236}">
                  <a16:creationId xmlns:a16="http://schemas.microsoft.com/office/drawing/2014/main" id="{165C0F74-670A-C8FA-31BA-4E1327FACA9C}"/>
                </a:ext>
              </a:extLst>
            </p:cNvPr>
            <p:cNvSpPr/>
            <p:nvPr/>
          </p:nvSpPr>
          <p:spPr>
            <a:xfrm>
              <a:off x="1315080" y="5953680"/>
              <a:ext cx="185400" cy="61920"/>
            </a:xfrm>
            <a:custGeom>
              <a:avLst/>
              <a:gdLst/>
              <a:ahLst/>
              <a:cxnLst/>
              <a:rect l="l" t="t" r="r" b="b"/>
              <a:pathLst>
                <a:path w="270509" h="118110">
                  <a:moveTo>
                    <a:pt x="220074" y="58800"/>
                  </a:moveTo>
                  <a:lnTo>
                    <a:pt x="156603" y="95884"/>
                  </a:lnTo>
                  <a:lnTo>
                    <a:pt x="154571" y="103631"/>
                  </a:lnTo>
                  <a:lnTo>
                    <a:pt x="161569" y="115569"/>
                  </a:lnTo>
                  <a:lnTo>
                    <a:pt x="169278" y="117601"/>
                  </a:lnTo>
                  <a:lnTo>
                    <a:pt x="175272" y="114172"/>
                  </a:lnTo>
                  <a:lnTo>
                    <a:pt x="248561" y="71373"/>
                  </a:lnTo>
                  <a:lnTo>
                    <a:pt x="245135" y="71373"/>
                  </a:lnTo>
                  <a:lnTo>
                    <a:pt x="245135" y="69722"/>
                  </a:lnTo>
                  <a:lnTo>
                    <a:pt x="238798" y="69722"/>
                  </a:lnTo>
                  <a:lnTo>
                    <a:pt x="220074" y="58800"/>
                  </a:lnTo>
                  <a:close/>
                  <a:moveTo>
                    <a:pt x="198520" y="46227"/>
                  </a:moveTo>
                  <a:lnTo>
                    <a:pt x="0" y="46227"/>
                  </a:lnTo>
                  <a:lnTo>
                    <a:pt x="0" y="71373"/>
                  </a:lnTo>
                  <a:lnTo>
                    <a:pt x="198520" y="71373"/>
                  </a:lnTo>
                  <a:lnTo>
                    <a:pt x="220074" y="58800"/>
                  </a:lnTo>
                  <a:lnTo>
                    <a:pt x="198520" y="46227"/>
                  </a:lnTo>
                  <a:close/>
                  <a:moveTo>
                    <a:pt x="248561" y="46227"/>
                  </a:moveTo>
                  <a:lnTo>
                    <a:pt x="245135" y="46227"/>
                  </a:lnTo>
                  <a:lnTo>
                    <a:pt x="245135" y="71373"/>
                  </a:lnTo>
                  <a:lnTo>
                    <a:pt x="248561" y="71373"/>
                  </a:lnTo>
                  <a:lnTo>
                    <a:pt x="270090" y="58800"/>
                  </a:lnTo>
                  <a:lnTo>
                    <a:pt x="248561" y="46227"/>
                  </a:lnTo>
                  <a:close/>
                  <a:moveTo>
                    <a:pt x="238798" y="47878"/>
                  </a:moveTo>
                  <a:lnTo>
                    <a:pt x="220074" y="58800"/>
                  </a:lnTo>
                  <a:lnTo>
                    <a:pt x="238798" y="69722"/>
                  </a:lnTo>
                  <a:lnTo>
                    <a:pt x="238798" y="47878"/>
                  </a:lnTo>
                  <a:close/>
                  <a:moveTo>
                    <a:pt x="245135" y="47878"/>
                  </a:moveTo>
                  <a:lnTo>
                    <a:pt x="238798" y="47878"/>
                  </a:lnTo>
                  <a:lnTo>
                    <a:pt x="238798" y="69722"/>
                  </a:lnTo>
                  <a:lnTo>
                    <a:pt x="245135" y="69722"/>
                  </a:lnTo>
                  <a:lnTo>
                    <a:pt x="245135" y="47878"/>
                  </a:lnTo>
                  <a:close/>
                  <a:moveTo>
                    <a:pt x="169278" y="0"/>
                  </a:moveTo>
                  <a:lnTo>
                    <a:pt x="161569" y="2031"/>
                  </a:lnTo>
                  <a:lnTo>
                    <a:pt x="154571" y="13969"/>
                  </a:lnTo>
                  <a:lnTo>
                    <a:pt x="156603" y="21716"/>
                  </a:lnTo>
                  <a:lnTo>
                    <a:pt x="220074" y="58800"/>
                  </a:lnTo>
                  <a:lnTo>
                    <a:pt x="238798" y="47878"/>
                  </a:lnTo>
                  <a:lnTo>
                    <a:pt x="245135" y="47878"/>
                  </a:lnTo>
                  <a:lnTo>
                    <a:pt x="245135" y="46227"/>
                  </a:lnTo>
                  <a:lnTo>
                    <a:pt x="248561" y="46227"/>
                  </a:lnTo>
                  <a:lnTo>
                    <a:pt x="175272" y="3428"/>
                  </a:lnTo>
                  <a:lnTo>
                    <a:pt x="169278" y="0"/>
                  </a:lnTo>
                  <a:close/>
                </a:path>
              </a:pathLst>
            </a:custGeom>
            <a:solidFill>
              <a:srgbClr val="44536A"/>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6" name="CustomShape 191">
              <a:extLst>
                <a:ext uri="{FF2B5EF4-FFF2-40B4-BE49-F238E27FC236}">
                  <a16:creationId xmlns:a16="http://schemas.microsoft.com/office/drawing/2014/main" id="{79F8D59F-983D-2378-C29B-4915F731B18C}"/>
                </a:ext>
              </a:extLst>
            </p:cNvPr>
            <p:cNvSpPr/>
            <p:nvPr/>
          </p:nvSpPr>
          <p:spPr>
            <a:xfrm>
              <a:off x="1315080" y="5924880"/>
              <a:ext cx="185400" cy="61920"/>
            </a:xfrm>
            <a:custGeom>
              <a:avLst/>
              <a:gdLst/>
              <a:ahLst/>
              <a:cxnLst/>
              <a:rect l="l" t="t" r="r" b="b"/>
              <a:pathLst>
                <a:path w="270509" h="118110">
                  <a:moveTo>
                    <a:pt x="100825" y="0"/>
                  </a:moveTo>
                  <a:lnTo>
                    <a:pt x="94818" y="3429"/>
                  </a:lnTo>
                  <a:lnTo>
                    <a:pt x="0" y="58801"/>
                  </a:lnTo>
                  <a:lnTo>
                    <a:pt x="94818" y="114173"/>
                  </a:lnTo>
                  <a:lnTo>
                    <a:pt x="100825" y="117602"/>
                  </a:lnTo>
                  <a:lnTo>
                    <a:pt x="108521" y="115570"/>
                  </a:lnTo>
                  <a:lnTo>
                    <a:pt x="115519" y="103632"/>
                  </a:lnTo>
                  <a:lnTo>
                    <a:pt x="113487" y="95885"/>
                  </a:lnTo>
                  <a:lnTo>
                    <a:pt x="71569" y="71374"/>
                  </a:lnTo>
                  <a:lnTo>
                    <a:pt x="24955" y="71374"/>
                  </a:lnTo>
                  <a:lnTo>
                    <a:pt x="24955" y="46228"/>
                  </a:lnTo>
                  <a:lnTo>
                    <a:pt x="71569" y="46228"/>
                  </a:lnTo>
                  <a:lnTo>
                    <a:pt x="113487" y="21717"/>
                  </a:lnTo>
                  <a:lnTo>
                    <a:pt x="115519" y="13970"/>
                  </a:lnTo>
                  <a:lnTo>
                    <a:pt x="108521" y="2032"/>
                  </a:lnTo>
                  <a:lnTo>
                    <a:pt x="100825" y="0"/>
                  </a:lnTo>
                  <a:close/>
                  <a:moveTo>
                    <a:pt x="71569" y="46228"/>
                  </a:moveTo>
                  <a:lnTo>
                    <a:pt x="24955" y="46228"/>
                  </a:lnTo>
                  <a:lnTo>
                    <a:pt x="24955" y="71374"/>
                  </a:lnTo>
                  <a:lnTo>
                    <a:pt x="71569" y="71374"/>
                  </a:lnTo>
                  <a:lnTo>
                    <a:pt x="68739" y="69723"/>
                  </a:lnTo>
                  <a:lnTo>
                    <a:pt x="31292" y="69723"/>
                  </a:lnTo>
                  <a:lnTo>
                    <a:pt x="31292" y="47879"/>
                  </a:lnTo>
                  <a:lnTo>
                    <a:pt x="68739" y="47879"/>
                  </a:lnTo>
                  <a:lnTo>
                    <a:pt x="71569" y="46228"/>
                  </a:lnTo>
                  <a:close/>
                  <a:moveTo>
                    <a:pt x="270090" y="46228"/>
                  </a:moveTo>
                  <a:lnTo>
                    <a:pt x="71569" y="46228"/>
                  </a:lnTo>
                  <a:lnTo>
                    <a:pt x="50016" y="58800"/>
                  </a:lnTo>
                  <a:lnTo>
                    <a:pt x="71569" y="71374"/>
                  </a:lnTo>
                  <a:lnTo>
                    <a:pt x="270090" y="71374"/>
                  </a:lnTo>
                  <a:lnTo>
                    <a:pt x="270090" y="46228"/>
                  </a:lnTo>
                  <a:close/>
                  <a:moveTo>
                    <a:pt x="31292" y="47879"/>
                  </a:moveTo>
                  <a:lnTo>
                    <a:pt x="31292" y="69723"/>
                  </a:lnTo>
                  <a:lnTo>
                    <a:pt x="50016" y="58800"/>
                  </a:lnTo>
                  <a:lnTo>
                    <a:pt x="31292" y="47879"/>
                  </a:lnTo>
                  <a:close/>
                  <a:moveTo>
                    <a:pt x="50016" y="58800"/>
                  </a:moveTo>
                  <a:lnTo>
                    <a:pt x="31292" y="69723"/>
                  </a:lnTo>
                  <a:lnTo>
                    <a:pt x="68739" y="69723"/>
                  </a:lnTo>
                  <a:lnTo>
                    <a:pt x="50016" y="58800"/>
                  </a:lnTo>
                  <a:close/>
                  <a:moveTo>
                    <a:pt x="68739" y="47879"/>
                  </a:moveTo>
                  <a:lnTo>
                    <a:pt x="31292" y="47879"/>
                  </a:lnTo>
                  <a:lnTo>
                    <a:pt x="50016" y="58800"/>
                  </a:lnTo>
                  <a:lnTo>
                    <a:pt x="68739"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7" name="CustomShape 192">
              <a:extLst>
                <a:ext uri="{FF2B5EF4-FFF2-40B4-BE49-F238E27FC236}">
                  <a16:creationId xmlns:a16="http://schemas.microsoft.com/office/drawing/2014/main" id="{9D6FADFC-95DD-2A80-1733-12516B837669}"/>
                </a:ext>
              </a:extLst>
            </p:cNvPr>
            <p:cNvSpPr/>
            <p:nvPr/>
          </p:nvSpPr>
          <p:spPr>
            <a:xfrm>
              <a:off x="1562040" y="5914440"/>
              <a:ext cx="185400" cy="61920"/>
            </a:xfrm>
            <a:custGeom>
              <a:avLst/>
              <a:gdLst/>
              <a:ahLst/>
              <a:cxnLst/>
              <a:rect l="l" t="t" r="r" b="b"/>
              <a:pathLst>
                <a:path w="270509" h="118110">
                  <a:moveTo>
                    <a:pt x="220036" y="58800"/>
                  </a:moveTo>
                  <a:lnTo>
                    <a:pt x="162559" y="92329"/>
                  </a:lnTo>
                  <a:lnTo>
                    <a:pt x="156590" y="95885"/>
                  </a:lnTo>
                  <a:lnTo>
                    <a:pt x="154558" y="103632"/>
                  </a:lnTo>
                  <a:lnTo>
                    <a:pt x="158114" y="109601"/>
                  </a:lnTo>
                  <a:lnTo>
                    <a:pt x="161544" y="115570"/>
                  </a:lnTo>
                  <a:lnTo>
                    <a:pt x="169290" y="117602"/>
                  </a:lnTo>
                  <a:lnTo>
                    <a:pt x="248587" y="71374"/>
                  </a:lnTo>
                  <a:lnTo>
                    <a:pt x="245109" y="71374"/>
                  </a:lnTo>
                  <a:lnTo>
                    <a:pt x="245109" y="69723"/>
                  </a:lnTo>
                  <a:lnTo>
                    <a:pt x="238759" y="69723"/>
                  </a:lnTo>
                  <a:lnTo>
                    <a:pt x="220036" y="58800"/>
                  </a:lnTo>
                  <a:close/>
                  <a:moveTo>
                    <a:pt x="198482" y="46228"/>
                  </a:moveTo>
                  <a:lnTo>
                    <a:pt x="0" y="46228"/>
                  </a:lnTo>
                  <a:lnTo>
                    <a:pt x="0" y="71374"/>
                  </a:lnTo>
                  <a:lnTo>
                    <a:pt x="198482" y="71374"/>
                  </a:lnTo>
                  <a:lnTo>
                    <a:pt x="220036" y="58800"/>
                  </a:lnTo>
                  <a:lnTo>
                    <a:pt x="198482" y="46228"/>
                  </a:lnTo>
                  <a:close/>
                  <a:moveTo>
                    <a:pt x="248587" y="46228"/>
                  </a:moveTo>
                  <a:lnTo>
                    <a:pt x="245109" y="46228"/>
                  </a:lnTo>
                  <a:lnTo>
                    <a:pt x="245109" y="71374"/>
                  </a:lnTo>
                  <a:lnTo>
                    <a:pt x="248587" y="71374"/>
                  </a:lnTo>
                  <a:lnTo>
                    <a:pt x="270128" y="58801"/>
                  </a:lnTo>
                  <a:lnTo>
                    <a:pt x="248587" y="46228"/>
                  </a:lnTo>
                  <a:close/>
                  <a:moveTo>
                    <a:pt x="238759" y="47879"/>
                  </a:moveTo>
                  <a:lnTo>
                    <a:pt x="220036" y="58800"/>
                  </a:lnTo>
                  <a:lnTo>
                    <a:pt x="238759" y="69723"/>
                  </a:lnTo>
                  <a:lnTo>
                    <a:pt x="238759" y="47879"/>
                  </a:lnTo>
                  <a:close/>
                  <a:moveTo>
                    <a:pt x="245109" y="47879"/>
                  </a:moveTo>
                  <a:lnTo>
                    <a:pt x="238759" y="47879"/>
                  </a:lnTo>
                  <a:lnTo>
                    <a:pt x="238759" y="69723"/>
                  </a:lnTo>
                  <a:lnTo>
                    <a:pt x="245109" y="69723"/>
                  </a:lnTo>
                  <a:lnTo>
                    <a:pt x="245109" y="47879"/>
                  </a:lnTo>
                  <a:close/>
                  <a:moveTo>
                    <a:pt x="169290" y="0"/>
                  </a:moveTo>
                  <a:lnTo>
                    <a:pt x="161544" y="2032"/>
                  </a:lnTo>
                  <a:lnTo>
                    <a:pt x="158114" y="8000"/>
                  </a:lnTo>
                  <a:lnTo>
                    <a:pt x="154558" y="13970"/>
                  </a:lnTo>
                  <a:lnTo>
                    <a:pt x="156590" y="21717"/>
                  </a:lnTo>
                  <a:lnTo>
                    <a:pt x="162559" y="25273"/>
                  </a:lnTo>
                  <a:lnTo>
                    <a:pt x="220036" y="58800"/>
                  </a:lnTo>
                  <a:lnTo>
                    <a:pt x="238759" y="47879"/>
                  </a:lnTo>
                  <a:lnTo>
                    <a:pt x="245109" y="47879"/>
                  </a:lnTo>
                  <a:lnTo>
                    <a:pt x="245109" y="46228"/>
                  </a:lnTo>
                  <a:lnTo>
                    <a:pt x="248587" y="46228"/>
                  </a:lnTo>
                  <a:lnTo>
                    <a:pt x="169290" y="0"/>
                  </a:lnTo>
                  <a:close/>
                </a:path>
              </a:pathLst>
            </a:custGeom>
            <a:solidFill>
              <a:srgbClr val="44536A"/>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8" name="CustomShape 193">
              <a:extLst>
                <a:ext uri="{FF2B5EF4-FFF2-40B4-BE49-F238E27FC236}">
                  <a16:creationId xmlns:a16="http://schemas.microsoft.com/office/drawing/2014/main" id="{AB7EE44F-F989-485D-9109-AD3C01332C0A}"/>
                </a:ext>
              </a:extLst>
            </p:cNvPr>
            <p:cNvSpPr/>
            <p:nvPr/>
          </p:nvSpPr>
          <p:spPr>
            <a:xfrm>
              <a:off x="1562040" y="5886000"/>
              <a:ext cx="185400" cy="61920"/>
            </a:xfrm>
            <a:custGeom>
              <a:avLst/>
              <a:gdLst/>
              <a:ahLst/>
              <a:cxnLst/>
              <a:rect l="l" t="t" r="r" b="b"/>
              <a:pathLst>
                <a:path w="270509" h="118110">
                  <a:moveTo>
                    <a:pt x="100774" y="0"/>
                  </a:moveTo>
                  <a:lnTo>
                    <a:pt x="0" y="58800"/>
                  </a:lnTo>
                  <a:lnTo>
                    <a:pt x="100774" y="117601"/>
                  </a:lnTo>
                  <a:lnTo>
                    <a:pt x="108521" y="115569"/>
                  </a:lnTo>
                  <a:lnTo>
                    <a:pt x="112077" y="109600"/>
                  </a:lnTo>
                  <a:lnTo>
                    <a:pt x="115506" y="103631"/>
                  </a:lnTo>
                  <a:lnTo>
                    <a:pt x="113474" y="95885"/>
                  </a:lnTo>
                  <a:lnTo>
                    <a:pt x="107505" y="92328"/>
                  </a:lnTo>
                  <a:lnTo>
                    <a:pt x="71582" y="71374"/>
                  </a:lnTo>
                  <a:lnTo>
                    <a:pt x="24955" y="71374"/>
                  </a:lnTo>
                  <a:lnTo>
                    <a:pt x="24955" y="46227"/>
                  </a:lnTo>
                  <a:lnTo>
                    <a:pt x="71582" y="46227"/>
                  </a:lnTo>
                  <a:lnTo>
                    <a:pt x="107505" y="25273"/>
                  </a:lnTo>
                  <a:lnTo>
                    <a:pt x="113474" y="21716"/>
                  </a:lnTo>
                  <a:lnTo>
                    <a:pt x="115506" y="13970"/>
                  </a:lnTo>
                  <a:lnTo>
                    <a:pt x="112077" y="8000"/>
                  </a:lnTo>
                  <a:lnTo>
                    <a:pt x="108521" y="2032"/>
                  </a:lnTo>
                  <a:lnTo>
                    <a:pt x="100774" y="0"/>
                  </a:lnTo>
                  <a:close/>
                  <a:moveTo>
                    <a:pt x="71582" y="46227"/>
                  </a:moveTo>
                  <a:lnTo>
                    <a:pt x="24955" y="46227"/>
                  </a:lnTo>
                  <a:lnTo>
                    <a:pt x="24955" y="71374"/>
                  </a:lnTo>
                  <a:lnTo>
                    <a:pt x="71582" y="71374"/>
                  </a:lnTo>
                  <a:lnTo>
                    <a:pt x="68752" y="69723"/>
                  </a:lnTo>
                  <a:lnTo>
                    <a:pt x="31305" y="69723"/>
                  </a:lnTo>
                  <a:lnTo>
                    <a:pt x="31305" y="47878"/>
                  </a:lnTo>
                  <a:lnTo>
                    <a:pt x="68752" y="47878"/>
                  </a:lnTo>
                  <a:lnTo>
                    <a:pt x="71582" y="46227"/>
                  </a:lnTo>
                  <a:close/>
                  <a:moveTo>
                    <a:pt x="270065" y="46227"/>
                  </a:moveTo>
                  <a:lnTo>
                    <a:pt x="71582" y="46227"/>
                  </a:lnTo>
                  <a:lnTo>
                    <a:pt x="50028" y="58800"/>
                  </a:lnTo>
                  <a:lnTo>
                    <a:pt x="71582" y="71374"/>
                  </a:lnTo>
                  <a:lnTo>
                    <a:pt x="270065" y="71374"/>
                  </a:lnTo>
                  <a:lnTo>
                    <a:pt x="270065" y="46227"/>
                  </a:lnTo>
                  <a:close/>
                  <a:moveTo>
                    <a:pt x="31305" y="47878"/>
                  </a:moveTo>
                  <a:lnTo>
                    <a:pt x="31305" y="69723"/>
                  </a:lnTo>
                  <a:lnTo>
                    <a:pt x="50028" y="58800"/>
                  </a:lnTo>
                  <a:lnTo>
                    <a:pt x="31305" y="47878"/>
                  </a:lnTo>
                  <a:close/>
                  <a:moveTo>
                    <a:pt x="50028" y="58800"/>
                  </a:moveTo>
                  <a:lnTo>
                    <a:pt x="31305" y="69723"/>
                  </a:lnTo>
                  <a:lnTo>
                    <a:pt x="68752" y="69723"/>
                  </a:lnTo>
                  <a:lnTo>
                    <a:pt x="50028" y="58800"/>
                  </a:lnTo>
                  <a:close/>
                  <a:moveTo>
                    <a:pt x="68752" y="47878"/>
                  </a:moveTo>
                  <a:lnTo>
                    <a:pt x="31305" y="47878"/>
                  </a:lnTo>
                  <a:lnTo>
                    <a:pt x="50028" y="58800"/>
                  </a:lnTo>
                  <a:lnTo>
                    <a:pt x="68752"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399" name="CustomShape 194">
              <a:extLst>
                <a:ext uri="{FF2B5EF4-FFF2-40B4-BE49-F238E27FC236}">
                  <a16:creationId xmlns:a16="http://schemas.microsoft.com/office/drawing/2014/main" id="{07F14330-B86A-C869-4E9D-D5DE5DA73AA4}"/>
                </a:ext>
              </a:extLst>
            </p:cNvPr>
            <p:cNvSpPr/>
            <p:nvPr/>
          </p:nvSpPr>
          <p:spPr>
            <a:xfrm>
              <a:off x="1810440" y="5942160"/>
              <a:ext cx="185400" cy="61920"/>
            </a:xfrm>
            <a:custGeom>
              <a:avLst/>
              <a:gdLst/>
              <a:ahLst/>
              <a:cxnLst/>
              <a:rect l="l" t="t" r="r" b="b"/>
              <a:pathLst>
                <a:path w="270510" h="118110">
                  <a:moveTo>
                    <a:pt x="220036" y="58801"/>
                  </a:moveTo>
                  <a:lnTo>
                    <a:pt x="162559" y="92329"/>
                  </a:lnTo>
                  <a:lnTo>
                    <a:pt x="156590" y="95885"/>
                  </a:lnTo>
                  <a:lnTo>
                    <a:pt x="154558" y="103632"/>
                  </a:lnTo>
                  <a:lnTo>
                    <a:pt x="158114" y="109601"/>
                  </a:lnTo>
                  <a:lnTo>
                    <a:pt x="161544" y="115570"/>
                  </a:lnTo>
                  <a:lnTo>
                    <a:pt x="169290" y="117602"/>
                  </a:lnTo>
                  <a:lnTo>
                    <a:pt x="248587" y="71374"/>
                  </a:lnTo>
                  <a:lnTo>
                    <a:pt x="245109" y="71374"/>
                  </a:lnTo>
                  <a:lnTo>
                    <a:pt x="245109" y="69723"/>
                  </a:lnTo>
                  <a:lnTo>
                    <a:pt x="238759" y="69723"/>
                  </a:lnTo>
                  <a:lnTo>
                    <a:pt x="220036" y="58801"/>
                  </a:lnTo>
                  <a:close/>
                  <a:moveTo>
                    <a:pt x="198482" y="46228"/>
                  </a:moveTo>
                  <a:lnTo>
                    <a:pt x="0" y="46228"/>
                  </a:lnTo>
                  <a:lnTo>
                    <a:pt x="0" y="71374"/>
                  </a:lnTo>
                  <a:lnTo>
                    <a:pt x="198482" y="71374"/>
                  </a:lnTo>
                  <a:lnTo>
                    <a:pt x="220036" y="58801"/>
                  </a:lnTo>
                  <a:lnTo>
                    <a:pt x="198482" y="46228"/>
                  </a:lnTo>
                  <a:close/>
                  <a:moveTo>
                    <a:pt x="248587" y="46228"/>
                  </a:moveTo>
                  <a:lnTo>
                    <a:pt x="245109" y="46228"/>
                  </a:lnTo>
                  <a:lnTo>
                    <a:pt x="245109" y="71374"/>
                  </a:lnTo>
                  <a:lnTo>
                    <a:pt x="248587" y="71374"/>
                  </a:lnTo>
                  <a:lnTo>
                    <a:pt x="270128" y="58801"/>
                  </a:lnTo>
                  <a:lnTo>
                    <a:pt x="248587" y="46228"/>
                  </a:lnTo>
                  <a:close/>
                  <a:moveTo>
                    <a:pt x="238759" y="47879"/>
                  </a:moveTo>
                  <a:lnTo>
                    <a:pt x="220036" y="58801"/>
                  </a:lnTo>
                  <a:lnTo>
                    <a:pt x="238759" y="69723"/>
                  </a:lnTo>
                  <a:lnTo>
                    <a:pt x="238759" y="47879"/>
                  </a:lnTo>
                  <a:close/>
                  <a:moveTo>
                    <a:pt x="245109" y="47879"/>
                  </a:moveTo>
                  <a:lnTo>
                    <a:pt x="238759" y="47879"/>
                  </a:lnTo>
                  <a:lnTo>
                    <a:pt x="238759" y="69723"/>
                  </a:lnTo>
                  <a:lnTo>
                    <a:pt x="245109" y="69723"/>
                  </a:lnTo>
                  <a:lnTo>
                    <a:pt x="245109" y="47879"/>
                  </a:lnTo>
                  <a:close/>
                  <a:moveTo>
                    <a:pt x="169290" y="0"/>
                  </a:moveTo>
                  <a:lnTo>
                    <a:pt x="161544" y="2032"/>
                  </a:lnTo>
                  <a:lnTo>
                    <a:pt x="158114" y="8001"/>
                  </a:lnTo>
                  <a:lnTo>
                    <a:pt x="154558" y="13970"/>
                  </a:lnTo>
                  <a:lnTo>
                    <a:pt x="156590" y="21717"/>
                  </a:lnTo>
                  <a:lnTo>
                    <a:pt x="162559" y="25273"/>
                  </a:lnTo>
                  <a:lnTo>
                    <a:pt x="220036" y="58801"/>
                  </a:lnTo>
                  <a:lnTo>
                    <a:pt x="238759" y="47879"/>
                  </a:lnTo>
                  <a:lnTo>
                    <a:pt x="245109" y="47879"/>
                  </a:lnTo>
                  <a:lnTo>
                    <a:pt x="245109" y="46228"/>
                  </a:lnTo>
                  <a:lnTo>
                    <a:pt x="248587" y="46228"/>
                  </a:lnTo>
                  <a:lnTo>
                    <a:pt x="169290" y="0"/>
                  </a:lnTo>
                  <a:close/>
                </a:path>
              </a:pathLst>
            </a:custGeom>
            <a:solidFill>
              <a:srgbClr val="44536A"/>
            </a:solidFill>
            <a:ln>
              <a:noFill/>
            </a:ln>
          </p:spPr>
          <p:style>
            <a:lnRef idx="0">
              <a:scrgbClr r="0" g="0" b="0"/>
            </a:lnRef>
            <a:fillRef idx="0">
              <a:scrgbClr r="0" g="0" b="0"/>
            </a:fillRef>
            <a:effectRef idx="0">
              <a:scrgbClr r="0" g="0" b="0"/>
            </a:effectRef>
            <a:fontRef idx="minor"/>
          </p:style>
          <p:txBody>
            <a:bodyPr/>
            <a:lstStyle/>
            <a:p>
              <a:endParaRPr lang="en-US"/>
            </a:p>
          </p:txBody>
        </p:sp>
        <p:sp>
          <p:nvSpPr>
            <p:cNvPr id="400" name="CustomShape 195">
              <a:extLst>
                <a:ext uri="{FF2B5EF4-FFF2-40B4-BE49-F238E27FC236}">
                  <a16:creationId xmlns:a16="http://schemas.microsoft.com/office/drawing/2014/main" id="{EB80B75D-61AB-8053-F016-2B03C5DBAB0C}"/>
                </a:ext>
              </a:extLst>
            </p:cNvPr>
            <p:cNvSpPr/>
            <p:nvPr/>
          </p:nvSpPr>
          <p:spPr>
            <a:xfrm>
              <a:off x="1810440" y="5913720"/>
              <a:ext cx="185400" cy="61920"/>
            </a:xfrm>
            <a:custGeom>
              <a:avLst/>
              <a:gdLst/>
              <a:ahLst/>
              <a:cxnLst/>
              <a:rect l="l" t="t" r="r" b="b"/>
              <a:pathLst>
                <a:path w="270510" h="118110">
                  <a:moveTo>
                    <a:pt x="100711" y="0"/>
                  </a:moveTo>
                  <a:lnTo>
                    <a:pt x="0" y="58801"/>
                  </a:lnTo>
                  <a:lnTo>
                    <a:pt x="100711" y="117602"/>
                  </a:lnTo>
                  <a:lnTo>
                    <a:pt x="108457" y="115570"/>
                  </a:lnTo>
                  <a:lnTo>
                    <a:pt x="112013" y="109601"/>
                  </a:lnTo>
                  <a:lnTo>
                    <a:pt x="115443" y="103632"/>
                  </a:lnTo>
                  <a:lnTo>
                    <a:pt x="113411" y="95885"/>
                  </a:lnTo>
                  <a:lnTo>
                    <a:pt x="107441" y="92329"/>
                  </a:lnTo>
                  <a:lnTo>
                    <a:pt x="71519" y="71374"/>
                  </a:lnTo>
                  <a:lnTo>
                    <a:pt x="24891" y="71374"/>
                  </a:lnTo>
                  <a:lnTo>
                    <a:pt x="24891" y="46228"/>
                  </a:lnTo>
                  <a:lnTo>
                    <a:pt x="71416" y="46228"/>
                  </a:lnTo>
                  <a:lnTo>
                    <a:pt x="107441" y="25273"/>
                  </a:lnTo>
                  <a:lnTo>
                    <a:pt x="113411" y="21717"/>
                  </a:lnTo>
                  <a:lnTo>
                    <a:pt x="115443" y="13970"/>
                  </a:lnTo>
                  <a:lnTo>
                    <a:pt x="112013" y="8000"/>
                  </a:lnTo>
                  <a:lnTo>
                    <a:pt x="108457" y="2032"/>
                  </a:lnTo>
                  <a:lnTo>
                    <a:pt x="100711" y="0"/>
                  </a:lnTo>
                  <a:close/>
                  <a:moveTo>
                    <a:pt x="71416" y="46228"/>
                  </a:moveTo>
                  <a:lnTo>
                    <a:pt x="24891" y="46228"/>
                  </a:lnTo>
                  <a:lnTo>
                    <a:pt x="24891" y="71374"/>
                  </a:lnTo>
                  <a:lnTo>
                    <a:pt x="71519" y="71374"/>
                  </a:lnTo>
                  <a:lnTo>
                    <a:pt x="68471" y="69596"/>
                  </a:lnTo>
                  <a:lnTo>
                    <a:pt x="31241" y="69596"/>
                  </a:lnTo>
                  <a:lnTo>
                    <a:pt x="31241" y="47879"/>
                  </a:lnTo>
                  <a:lnTo>
                    <a:pt x="68577" y="47879"/>
                  </a:lnTo>
                  <a:lnTo>
                    <a:pt x="71416" y="46228"/>
                  </a:lnTo>
                  <a:close/>
                  <a:moveTo>
                    <a:pt x="270001" y="46228"/>
                  </a:moveTo>
                  <a:lnTo>
                    <a:pt x="71416" y="46228"/>
                  </a:lnTo>
                  <a:lnTo>
                    <a:pt x="49883" y="58753"/>
                  </a:lnTo>
                  <a:lnTo>
                    <a:pt x="71519" y="71374"/>
                  </a:lnTo>
                  <a:lnTo>
                    <a:pt x="270001" y="71374"/>
                  </a:lnTo>
                  <a:lnTo>
                    <a:pt x="270001" y="46228"/>
                  </a:lnTo>
                  <a:close/>
                  <a:moveTo>
                    <a:pt x="31241" y="47879"/>
                  </a:moveTo>
                  <a:lnTo>
                    <a:pt x="31241" y="69596"/>
                  </a:lnTo>
                  <a:lnTo>
                    <a:pt x="49883" y="58753"/>
                  </a:lnTo>
                  <a:lnTo>
                    <a:pt x="31241" y="47879"/>
                  </a:lnTo>
                  <a:close/>
                  <a:moveTo>
                    <a:pt x="49883" y="58753"/>
                  </a:moveTo>
                  <a:lnTo>
                    <a:pt x="31241" y="69596"/>
                  </a:lnTo>
                  <a:lnTo>
                    <a:pt x="68471" y="69596"/>
                  </a:lnTo>
                  <a:lnTo>
                    <a:pt x="49883" y="58753"/>
                  </a:lnTo>
                  <a:close/>
                  <a:moveTo>
                    <a:pt x="68577" y="47879"/>
                  </a:moveTo>
                  <a:lnTo>
                    <a:pt x="31241" y="47879"/>
                  </a:lnTo>
                  <a:lnTo>
                    <a:pt x="49883" y="58753"/>
                  </a:lnTo>
                  <a:lnTo>
                    <a:pt x="68577" y="47879"/>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01" name="CustomShape 196">
              <a:extLst>
                <a:ext uri="{FF2B5EF4-FFF2-40B4-BE49-F238E27FC236}">
                  <a16:creationId xmlns:a16="http://schemas.microsoft.com/office/drawing/2014/main" id="{7E8BC948-8AED-84F4-2431-15F1A88D4D5F}"/>
                </a:ext>
              </a:extLst>
            </p:cNvPr>
            <p:cNvSpPr/>
            <p:nvPr/>
          </p:nvSpPr>
          <p:spPr>
            <a:xfrm>
              <a:off x="1096560" y="5909040"/>
              <a:ext cx="185400" cy="61920"/>
            </a:xfrm>
            <a:custGeom>
              <a:avLst/>
              <a:gdLst/>
              <a:ahLst/>
              <a:cxnLst/>
              <a:rect l="l" t="t" r="r" b="b"/>
              <a:pathLst>
                <a:path w="270509" h="118110">
                  <a:moveTo>
                    <a:pt x="220074" y="58800"/>
                  </a:moveTo>
                  <a:lnTo>
                    <a:pt x="156603" y="95884"/>
                  </a:lnTo>
                  <a:lnTo>
                    <a:pt x="154571" y="103631"/>
                  </a:lnTo>
                  <a:lnTo>
                    <a:pt x="161569" y="115569"/>
                  </a:lnTo>
                  <a:lnTo>
                    <a:pt x="169278" y="117601"/>
                  </a:lnTo>
                  <a:lnTo>
                    <a:pt x="175272" y="114172"/>
                  </a:lnTo>
                  <a:lnTo>
                    <a:pt x="248561" y="71373"/>
                  </a:lnTo>
                  <a:lnTo>
                    <a:pt x="245135" y="71373"/>
                  </a:lnTo>
                  <a:lnTo>
                    <a:pt x="245135" y="69722"/>
                  </a:lnTo>
                  <a:lnTo>
                    <a:pt x="238798" y="69722"/>
                  </a:lnTo>
                  <a:lnTo>
                    <a:pt x="220074" y="58800"/>
                  </a:lnTo>
                  <a:close/>
                  <a:moveTo>
                    <a:pt x="198520" y="46227"/>
                  </a:moveTo>
                  <a:lnTo>
                    <a:pt x="0" y="46227"/>
                  </a:lnTo>
                  <a:lnTo>
                    <a:pt x="0" y="71373"/>
                  </a:lnTo>
                  <a:lnTo>
                    <a:pt x="198520" y="71373"/>
                  </a:lnTo>
                  <a:lnTo>
                    <a:pt x="220074" y="58800"/>
                  </a:lnTo>
                  <a:lnTo>
                    <a:pt x="198520" y="46227"/>
                  </a:lnTo>
                  <a:close/>
                  <a:moveTo>
                    <a:pt x="248561" y="46227"/>
                  </a:moveTo>
                  <a:lnTo>
                    <a:pt x="245135" y="46227"/>
                  </a:lnTo>
                  <a:lnTo>
                    <a:pt x="245135" y="71373"/>
                  </a:lnTo>
                  <a:lnTo>
                    <a:pt x="248561" y="71373"/>
                  </a:lnTo>
                  <a:lnTo>
                    <a:pt x="270090" y="58800"/>
                  </a:lnTo>
                  <a:lnTo>
                    <a:pt x="248561" y="46227"/>
                  </a:lnTo>
                  <a:close/>
                  <a:moveTo>
                    <a:pt x="238798" y="47878"/>
                  </a:moveTo>
                  <a:lnTo>
                    <a:pt x="220074" y="58800"/>
                  </a:lnTo>
                  <a:lnTo>
                    <a:pt x="238798" y="69722"/>
                  </a:lnTo>
                  <a:lnTo>
                    <a:pt x="238798" y="47878"/>
                  </a:lnTo>
                  <a:close/>
                  <a:moveTo>
                    <a:pt x="245135" y="47878"/>
                  </a:moveTo>
                  <a:lnTo>
                    <a:pt x="238798" y="47878"/>
                  </a:lnTo>
                  <a:lnTo>
                    <a:pt x="238798" y="69722"/>
                  </a:lnTo>
                  <a:lnTo>
                    <a:pt x="245135" y="69722"/>
                  </a:lnTo>
                  <a:lnTo>
                    <a:pt x="245135" y="47878"/>
                  </a:lnTo>
                  <a:close/>
                  <a:moveTo>
                    <a:pt x="169278" y="0"/>
                  </a:moveTo>
                  <a:lnTo>
                    <a:pt x="161569" y="2031"/>
                  </a:lnTo>
                  <a:lnTo>
                    <a:pt x="154571" y="13969"/>
                  </a:lnTo>
                  <a:lnTo>
                    <a:pt x="156603" y="21716"/>
                  </a:lnTo>
                  <a:lnTo>
                    <a:pt x="220074" y="58800"/>
                  </a:lnTo>
                  <a:lnTo>
                    <a:pt x="238798" y="47878"/>
                  </a:lnTo>
                  <a:lnTo>
                    <a:pt x="245135" y="47878"/>
                  </a:lnTo>
                  <a:lnTo>
                    <a:pt x="245135" y="46227"/>
                  </a:lnTo>
                  <a:lnTo>
                    <a:pt x="248561" y="46227"/>
                  </a:lnTo>
                  <a:lnTo>
                    <a:pt x="175272" y="3428"/>
                  </a:lnTo>
                  <a:lnTo>
                    <a:pt x="169278" y="0"/>
                  </a:lnTo>
                  <a:close/>
                </a:path>
              </a:pathLst>
            </a:custGeom>
            <a:solidFill>
              <a:srgbClr val="44536A"/>
            </a:solidFill>
            <a:ln>
              <a:noFill/>
            </a:ln>
          </p:spPr>
          <p:style>
            <a:lnRef idx="0">
              <a:scrgbClr r="0" g="0" b="0"/>
            </a:lnRef>
            <a:fillRef idx="0">
              <a:scrgbClr r="0" g="0" b="0"/>
            </a:fillRef>
            <a:effectRef idx="0">
              <a:scrgbClr r="0" g="0" b="0"/>
            </a:effectRef>
            <a:fontRef idx="minor"/>
          </p:style>
          <p:txBody>
            <a:bodyPr/>
            <a:lstStyle/>
            <a:p>
              <a:endParaRPr lang="en-US"/>
            </a:p>
          </p:txBody>
        </p:sp>
        <p:sp>
          <p:nvSpPr>
            <p:cNvPr id="402" name="CustomShape 197">
              <a:extLst>
                <a:ext uri="{FF2B5EF4-FFF2-40B4-BE49-F238E27FC236}">
                  <a16:creationId xmlns:a16="http://schemas.microsoft.com/office/drawing/2014/main" id="{DC580D9C-1B7E-68E5-CFE3-F130053C4250}"/>
                </a:ext>
              </a:extLst>
            </p:cNvPr>
            <p:cNvSpPr/>
            <p:nvPr/>
          </p:nvSpPr>
          <p:spPr>
            <a:xfrm>
              <a:off x="1096560" y="5880240"/>
              <a:ext cx="185400" cy="61920"/>
            </a:xfrm>
            <a:custGeom>
              <a:avLst/>
              <a:gdLst/>
              <a:ahLst/>
              <a:cxnLst/>
              <a:rect l="l" t="t" r="r" b="b"/>
              <a:pathLst>
                <a:path w="270509" h="118110">
                  <a:moveTo>
                    <a:pt x="100825" y="0"/>
                  </a:moveTo>
                  <a:lnTo>
                    <a:pt x="94818" y="3428"/>
                  </a:lnTo>
                  <a:lnTo>
                    <a:pt x="0" y="58800"/>
                  </a:lnTo>
                  <a:lnTo>
                    <a:pt x="94818" y="114172"/>
                  </a:lnTo>
                  <a:lnTo>
                    <a:pt x="100825" y="117601"/>
                  </a:lnTo>
                  <a:lnTo>
                    <a:pt x="108521" y="115569"/>
                  </a:lnTo>
                  <a:lnTo>
                    <a:pt x="115519" y="103631"/>
                  </a:lnTo>
                  <a:lnTo>
                    <a:pt x="113487" y="95884"/>
                  </a:lnTo>
                  <a:lnTo>
                    <a:pt x="71569" y="71374"/>
                  </a:lnTo>
                  <a:lnTo>
                    <a:pt x="24955" y="71374"/>
                  </a:lnTo>
                  <a:lnTo>
                    <a:pt x="24955" y="46227"/>
                  </a:lnTo>
                  <a:lnTo>
                    <a:pt x="71569" y="46227"/>
                  </a:lnTo>
                  <a:lnTo>
                    <a:pt x="113487" y="21716"/>
                  </a:lnTo>
                  <a:lnTo>
                    <a:pt x="115519" y="13969"/>
                  </a:lnTo>
                  <a:lnTo>
                    <a:pt x="108521" y="2031"/>
                  </a:lnTo>
                  <a:lnTo>
                    <a:pt x="100825" y="0"/>
                  </a:lnTo>
                  <a:close/>
                  <a:moveTo>
                    <a:pt x="71569" y="46227"/>
                  </a:moveTo>
                  <a:lnTo>
                    <a:pt x="24955" y="46227"/>
                  </a:lnTo>
                  <a:lnTo>
                    <a:pt x="24955" y="71374"/>
                  </a:lnTo>
                  <a:lnTo>
                    <a:pt x="71569" y="71374"/>
                  </a:lnTo>
                  <a:lnTo>
                    <a:pt x="68739" y="69722"/>
                  </a:lnTo>
                  <a:lnTo>
                    <a:pt x="31292" y="69722"/>
                  </a:lnTo>
                  <a:lnTo>
                    <a:pt x="31292" y="47878"/>
                  </a:lnTo>
                  <a:lnTo>
                    <a:pt x="68739" y="47878"/>
                  </a:lnTo>
                  <a:lnTo>
                    <a:pt x="71569" y="46227"/>
                  </a:lnTo>
                  <a:close/>
                  <a:moveTo>
                    <a:pt x="270090" y="46227"/>
                  </a:moveTo>
                  <a:lnTo>
                    <a:pt x="71569" y="46227"/>
                  </a:lnTo>
                  <a:lnTo>
                    <a:pt x="50016" y="58800"/>
                  </a:lnTo>
                  <a:lnTo>
                    <a:pt x="71569" y="71374"/>
                  </a:lnTo>
                  <a:lnTo>
                    <a:pt x="270090" y="71374"/>
                  </a:lnTo>
                  <a:lnTo>
                    <a:pt x="270090" y="46227"/>
                  </a:lnTo>
                  <a:close/>
                  <a:moveTo>
                    <a:pt x="31292" y="47878"/>
                  </a:moveTo>
                  <a:lnTo>
                    <a:pt x="31292" y="69722"/>
                  </a:lnTo>
                  <a:lnTo>
                    <a:pt x="50016" y="58800"/>
                  </a:lnTo>
                  <a:lnTo>
                    <a:pt x="31292" y="47878"/>
                  </a:lnTo>
                  <a:close/>
                  <a:moveTo>
                    <a:pt x="50016" y="58800"/>
                  </a:moveTo>
                  <a:lnTo>
                    <a:pt x="31292" y="69722"/>
                  </a:lnTo>
                  <a:lnTo>
                    <a:pt x="68739" y="69722"/>
                  </a:lnTo>
                  <a:lnTo>
                    <a:pt x="50016" y="58800"/>
                  </a:lnTo>
                  <a:close/>
                  <a:moveTo>
                    <a:pt x="68739" y="47878"/>
                  </a:moveTo>
                  <a:lnTo>
                    <a:pt x="31292" y="47878"/>
                  </a:lnTo>
                  <a:lnTo>
                    <a:pt x="50016" y="58800"/>
                  </a:lnTo>
                  <a:lnTo>
                    <a:pt x="68739"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03" name="CustomShape 198">
              <a:extLst>
                <a:ext uri="{FF2B5EF4-FFF2-40B4-BE49-F238E27FC236}">
                  <a16:creationId xmlns:a16="http://schemas.microsoft.com/office/drawing/2014/main" id="{16E5BF3C-C653-5356-99CF-6201135A041E}"/>
                </a:ext>
              </a:extLst>
            </p:cNvPr>
            <p:cNvSpPr/>
            <p:nvPr/>
          </p:nvSpPr>
          <p:spPr>
            <a:xfrm>
              <a:off x="3993120" y="5771880"/>
              <a:ext cx="445320" cy="342720"/>
            </a:xfrm>
            <a:prstGeom prst="rect">
              <a:avLst/>
            </a:prstGeom>
            <a:blipFill>
              <a:blip r:embed="rId14"/>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404" name="CustomShape 199">
              <a:extLst>
                <a:ext uri="{FF2B5EF4-FFF2-40B4-BE49-F238E27FC236}">
                  <a16:creationId xmlns:a16="http://schemas.microsoft.com/office/drawing/2014/main" id="{CD4FB1DD-F365-96F1-BCA0-222644FD22A5}"/>
                </a:ext>
              </a:extLst>
            </p:cNvPr>
            <p:cNvSpPr/>
            <p:nvPr/>
          </p:nvSpPr>
          <p:spPr>
            <a:xfrm>
              <a:off x="3634299" y="5326642"/>
              <a:ext cx="1044360" cy="42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en-US" sz="1100" b="1" strike="noStrike" spc="-1" dirty="0">
                  <a:solidFill>
                    <a:srgbClr val="000000"/>
                  </a:solidFill>
                  <a:uFill>
                    <a:solidFill>
                      <a:srgbClr val="FFFFFF"/>
                    </a:solidFill>
                  </a:uFill>
                  <a:latin typeface="Calibri"/>
                </a:rPr>
                <a:t>AFP</a:t>
              </a:r>
              <a:endParaRPr lang="en-US" sz="1100" b="0" strike="noStrike" spc="-1" dirty="0">
                <a:solidFill>
                  <a:srgbClr val="000000"/>
                </a:solidFill>
                <a:uFill>
                  <a:solidFill>
                    <a:srgbClr val="FFFFFF"/>
                  </a:solidFill>
                </a:uFill>
                <a:latin typeface="Arial"/>
              </a:endParaRPr>
            </a:p>
            <a:p>
              <a:pPr algn="ctr">
                <a:lnSpc>
                  <a:spcPct val="100000"/>
                </a:lnSpc>
              </a:pPr>
              <a:r>
                <a:rPr lang="en-US" sz="1100" b="1" strike="noStrike" spc="-9" dirty="0">
                  <a:solidFill>
                    <a:srgbClr val="000000"/>
                  </a:solidFill>
                  <a:uFill>
                    <a:solidFill>
                      <a:srgbClr val="FFFFFF"/>
                    </a:solidFill>
                  </a:uFill>
                  <a:latin typeface="Calibri"/>
                </a:rPr>
                <a:t>Spin-Fl</a:t>
              </a:r>
              <a:r>
                <a:rPr lang="en-US" sz="1100" b="1" strike="noStrike" spc="-18" dirty="0">
                  <a:solidFill>
                    <a:srgbClr val="000000"/>
                  </a:solidFill>
                  <a:uFill>
                    <a:solidFill>
                      <a:srgbClr val="FFFFFF"/>
                    </a:solidFill>
                  </a:uFill>
                  <a:latin typeface="Calibri"/>
                </a:rPr>
                <a:t>i</a:t>
              </a:r>
              <a:r>
                <a:rPr lang="en-US" sz="1100" b="1" strike="noStrike" spc="-9" dirty="0">
                  <a:solidFill>
                    <a:srgbClr val="000000"/>
                  </a:solidFill>
                  <a:uFill>
                    <a:solidFill>
                      <a:srgbClr val="FFFFFF"/>
                    </a:solidFill>
                  </a:uFill>
                  <a:latin typeface="Calibri"/>
                </a:rPr>
                <a:t>p</a:t>
              </a:r>
              <a:endParaRPr lang="en-US" sz="1100" b="0" strike="noStrike" spc="-1" dirty="0">
                <a:solidFill>
                  <a:srgbClr val="000000"/>
                </a:solidFill>
                <a:uFill>
                  <a:solidFill>
                    <a:srgbClr val="FFFFFF"/>
                  </a:solidFill>
                </a:uFill>
                <a:latin typeface="Arial"/>
              </a:endParaRPr>
            </a:p>
          </p:txBody>
        </p:sp>
        <p:sp>
          <p:nvSpPr>
            <p:cNvPr id="405" name="CustomShape 200">
              <a:extLst>
                <a:ext uri="{FF2B5EF4-FFF2-40B4-BE49-F238E27FC236}">
                  <a16:creationId xmlns:a16="http://schemas.microsoft.com/office/drawing/2014/main" id="{C59AFC68-74D3-4B99-4BB5-A7C33D949B9F}"/>
                </a:ext>
              </a:extLst>
            </p:cNvPr>
            <p:cNvSpPr/>
            <p:nvPr/>
          </p:nvSpPr>
          <p:spPr>
            <a:xfrm>
              <a:off x="195480" y="5847120"/>
              <a:ext cx="875160" cy="2059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en-US" sz="1350" b="1" strike="noStrike" spc="-9">
                  <a:solidFill>
                    <a:srgbClr val="000000"/>
                  </a:solidFill>
                  <a:uFill>
                    <a:solidFill>
                      <a:srgbClr val="FFFFFF"/>
                    </a:solidFill>
                  </a:uFill>
                  <a:latin typeface="Calibri"/>
                </a:rPr>
                <a:t>UC</a:t>
              </a:r>
              <a:r>
                <a:rPr lang="en-US" sz="1350" b="1" strike="noStrike" spc="-12">
                  <a:solidFill>
                    <a:srgbClr val="000000"/>
                  </a:solidFill>
                  <a:uFill>
                    <a:solidFill>
                      <a:srgbClr val="FFFFFF"/>
                    </a:solidFill>
                  </a:uFill>
                  <a:latin typeface="Calibri"/>
                </a:rPr>
                <a:t>N</a:t>
              </a:r>
              <a:r>
                <a:rPr lang="en-US" sz="1350" b="1" strike="noStrike" spc="-1">
                  <a:solidFill>
                    <a:srgbClr val="000000"/>
                  </a:solidFill>
                  <a:uFill>
                    <a:solidFill>
                      <a:srgbClr val="FFFFFF"/>
                    </a:solidFill>
                  </a:uFill>
                  <a:latin typeface="Calibri"/>
                </a:rPr>
                <a:t>-</a:t>
              </a:r>
              <a:r>
                <a:rPr lang="en-US" sz="1350" b="1" strike="noStrike" spc="-12">
                  <a:solidFill>
                    <a:srgbClr val="000000"/>
                  </a:solidFill>
                  <a:uFill>
                    <a:solidFill>
                      <a:srgbClr val="FFFFFF"/>
                    </a:solidFill>
                  </a:uFill>
                  <a:latin typeface="Calibri"/>
                </a:rPr>
                <a:t>guide</a:t>
              </a:r>
              <a:endParaRPr lang="en-US" sz="1800" b="0" strike="noStrike" spc="-1">
                <a:solidFill>
                  <a:srgbClr val="000000"/>
                </a:solidFill>
                <a:uFill>
                  <a:solidFill>
                    <a:srgbClr val="FFFFFF"/>
                  </a:solidFill>
                </a:uFill>
                <a:latin typeface="Arial"/>
              </a:endParaRPr>
            </a:p>
          </p:txBody>
        </p:sp>
        <p:sp>
          <p:nvSpPr>
            <p:cNvPr id="406" name="CustomShape 201">
              <a:extLst>
                <a:ext uri="{FF2B5EF4-FFF2-40B4-BE49-F238E27FC236}">
                  <a16:creationId xmlns:a16="http://schemas.microsoft.com/office/drawing/2014/main" id="{153554BD-FE79-2A92-24E2-38F42131B05E}"/>
                </a:ext>
              </a:extLst>
            </p:cNvPr>
            <p:cNvSpPr/>
            <p:nvPr/>
          </p:nvSpPr>
          <p:spPr>
            <a:xfrm>
              <a:off x="5702040" y="6336720"/>
              <a:ext cx="870480" cy="2059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en-US" sz="1100" b="1" strike="noStrike" spc="-9" dirty="0">
                  <a:solidFill>
                    <a:srgbClr val="000000"/>
                  </a:solidFill>
                  <a:uFill>
                    <a:solidFill>
                      <a:srgbClr val="FFFFFF"/>
                    </a:solidFill>
                  </a:uFill>
                  <a:latin typeface="Calibri"/>
                </a:rPr>
                <a:t>p-d</a:t>
              </a:r>
              <a:r>
                <a:rPr lang="en-US" sz="1100" b="1" strike="noStrike" spc="-12" dirty="0">
                  <a:solidFill>
                    <a:srgbClr val="000000"/>
                  </a:solidFill>
                  <a:uFill>
                    <a:solidFill>
                      <a:srgbClr val="FFFFFF"/>
                    </a:solidFill>
                  </a:uFill>
                  <a:latin typeface="Calibri"/>
                </a:rPr>
                <a:t>e</a:t>
              </a:r>
              <a:r>
                <a:rPr lang="en-US" sz="1100" b="1" strike="noStrike" spc="-24" dirty="0">
                  <a:solidFill>
                    <a:srgbClr val="000000"/>
                  </a:solidFill>
                  <a:uFill>
                    <a:solidFill>
                      <a:srgbClr val="FFFFFF"/>
                    </a:solidFill>
                  </a:uFill>
                  <a:latin typeface="Calibri"/>
                </a:rPr>
                <a:t>t</a:t>
              </a:r>
              <a:r>
                <a:rPr lang="en-US" sz="1100" b="1" strike="noStrike" spc="-4" dirty="0">
                  <a:solidFill>
                    <a:srgbClr val="000000"/>
                  </a:solidFill>
                  <a:uFill>
                    <a:solidFill>
                      <a:srgbClr val="FFFFFF"/>
                    </a:solidFill>
                  </a:uFill>
                  <a:latin typeface="Calibri"/>
                </a:rPr>
                <a:t>ec</a:t>
              </a:r>
              <a:r>
                <a:rPr lang="en-US" sz="1100" b="1" strike="noStrike" spc="-12" dirty="0">
                  <a:solidFill>
                    <a:srgbClr val="000000"/>
                  </a:solidFill>
                  <a:uFill>
                    <a:solidFill>
                      <a:srgbClr val="FFFFFF"/>
                    </a:solidFill>
                  </a:uFill>
                  <a:latin typeface="Calibri"/>
                </a:rPr>
                <a:t>t</a:t>
              </a:r>
              <a:r>
                <a:rPr lang="en-US" sz="1100" b="1" strike="noStrike" spc="-1" dirty="0">
                  <a:solidFill>
                    <a:srgbClr val="000000"/>
                  </a:solidFill>
                  <a:uFill>
                    <a:solidFill>
                      <a:srgbClr val="FFFFFF"/>
                    </a:solidFill>
                  </a:uFill>
                  <a:latin typeface="Calibri"/>
                </a:rPr>
                <a:t>or</a:t>
              </a:r>
              <a:endParaRPr lang="en-US" sz="1100" b="0" strike="noStrike" spc="-1" dirty="0">
                <a:solidFill>
                  <a:srgbClr val="000000"/>
                </a:solidFill>
                <a:uFill>
                  <a:solidFill>
                    <a:srgbClr val="FFFFFF"/>
                  </a:solidFill>
                </a:uFill>
                <a:latin typeface="Arial"/>
              </a:endParaRPr>
            </a:p>
          </p:txBody>
        </p:sp>
        <p:sp>
          <p:nvSpPr>
            <p:cNvPr id="407" name="CustomShape 202">
              <a:extLst>
                <a:ext uri="{FF2B5EF4-FFF2-40B4-BE49-F238E27FC236}">
                  <a16:creationId xmlns:a16="http://schemas.microsoft.com/office/drawing/2014/main" id="{425B09E3-094E-66F0-43C7-486C2ABBBEDB}"/>
                </a:ext>
              </a:extLst>
            </p:cNvPr>
            <p:cNvSpPr/>
            <p:nvPr/>
          </p:nvSpPr>
          <p:spPr>
            <a:xfrm>
              <a:off x="2809256" y="5074512"/>
              <a:ext cx="1317344" cy="42588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en-US" sz="1100" b="1" strike="noStrike" spc="-1" dirty="0">
                  <a:solidFill>
                    <a:srgbClr val="000000"/>
                  </a:solidFill>
                  <a:uFill>
                    <a:solidFill>
                      <a:srgbClr val="FFFFFF"/>
                    </a:solidFill>
                  </a:uFill>
                  <a:latin typeface="Calibri"/>
                </a:rPr>
                <a:t>supe</a:t>
              </a:r>
              <a:r>
                <a:rPr lang="en-US" sz="1100" b="1" strike="noStrike" spc="-18" dirty="0">
                  <a:solidFill>
                    <a:srgbClr val="000000"/>
                  </a:solidFill>
                  <a:uFill>
                    <a:solidFill>
                      <a:srgbClr val="FFFFFF"/>
                    </a:solidFill>
                  </a:uFill>
                  <a:latin typeface="Calibri"/>
                </a:rPr>
                <a:t>r</a:t>
              </a:r>
              <a:r>
                <a:rPr lang="en-US" sz="1100" b="1" strike="noStrike" spc="-9" dirty="0">
                  <a:solidFill>
                    <a:srgbClr val="000000"/>
                  </a:solidFill>
                  <a:uFill>
                    <a:solidFill>
                      <a:srgbClr val="FFFFFF"/>
                    </a:solidFill>
                  </a:uFill>
                  <a:latin typeface="Calibri"/>
                </a:rPr>
                <a:t>conduct</a:t>
              </a:r>
              <a:r>
                <a:rPr lang="en-US" sz="1100" b="1" strike="noStrike" spc="-12" dirty="0">
                  <a:solidFill>
                    <a:srgbClr val="000000"/>
                  </a:solidFill>
                  <a:uFill>
                    <a:solidFill>
                      <a:srgbClr val="FFFFFF"/>
                    </a:solidFill>
                  </a:uFill>
                  <a:latin typeface="Calibri"/>
                </a:rPr>
                <a:t>i</a:t>
              </a:r>
              <a:r>
                <a:rPr lang="en-US" sz="1100" b="1" strike="noStrike" spc="-9" dirty="0">
                  <a:solidFill>
                    <a:srgbClr val="000000"/>
                  </a:solidFill>
                  <a:uFill>
                    <a:solidFill>
                      <a:srgbClr val="FFFFFF"/>
                    </a:solidFill>
                  </a:uFill>
                  <a:latin typeface="Calibri"/>
                </a:rPr>
                <a:t>ng</a:t>
              </a:r>
              <a:r>
                <a:rPr lang="en-US" sz="1100" b="1" strike="noStrike" spc="-18" dirty="0">
                  <a:solidFill>
                    <a:srgbClr val="000000"/>
                  </a:solidFill>
                  <a:uFill>
                    <a:solidFill>
                      <a:srgbClr val="FFFFFF"/>
                    </a:solidFill>
                  </a:uFill>
                  <a:latin typeface="Calibri"/>
                </a:rPr>
                <a:t> </a:t>
              </a:r>
              <a:r>
                <a:rPr lang="en-US" sz="1100" b="1" strike="noStrike" spc="-4" dirty="0">
                  <a:solidFill>
                    <a:srgbClr val="000000"/>
                  </a:solidFill>
                  <a:uFill>
                    <a:solidFill>
                      <a:srgbClr val="FFFFFF"/>
                    </a:solidFill>
                  </a:uFill>
                  <a:latin typeface="Calibri"/>
                </a:rPr>
                <a:t>magn</a:t>
              </a:r>
              <a:r>
                <a:rPr lang="en-US" sz="1100" b="1" strike="noStrike" spc="-9" dirty="0">
                  <a:solidFill>
                    <a:srgbClr val="000000"/>
                  </a:solidFill>
                  <a:uFill>
                    <a:solidFill>
                      <a:srgbClr val="FFFFFF"/>
                    </a:solidFill>
                  </a:uFill>
                  <a:latin typeface="Calibri"/>
                </a:rPr>
                <a:t>e</a:t>
              </a:r>
              <a:r>
                <a:rPr lang="en-US" sz="1100" b="1" strike="noStrike" spc="-4" dirty="0">
                  <a:solidFill>
                    <a:srgbClr val="000000"/>
                  </a:solidFill>
                  <a:uFill>
                    <a:solidFill>
                      <a:srgbClr val="FFFFFF"/>
                    </a:solidFill>
                  </a:uFill>
                  <a:latin typeface="Calibri"/>
                </a:rPr>
                <a:t>t</a:t>
              </a:r>
              <a:endParaRPr lang="en-US" sz="1100" b="0" strike="noStrike" spc="-1" dirty="0">
                <a:solidFill>
                  <a:srgbClr val="000000"/>
                </a:solidFill>
                <a:uFill>
                  <a:solidFill>
                    <a:srgbClr val="FFFFFF"/>
                  </a:solidFill>
                </a:uFill>
                <a:latin typeface="Arial"/>
              </a:endParaRPr>
            </a:p>
          </p:txBody>
        </p:sp>
        <p:sp>
          <p:nvSpPr>
            <p:cNvPr id="408" name="CustomShape 203">
              <a:extLst>
                <a:ext uri="{FF2B5EF4-FFF2-40B4-BE49-F238E27FC236}">
                  <a16:creationId xmlns:a16="http://schemas.microsoft.com/office/drawing/2014/main" id="{8C04289E-7DDB-F90F-C1FA-86BC312F2926}"/>
                </a:ext>
              </a:extLst>
            </p:cNvPr>
            <p:cNvSpPr/>
            <p:nvPr/>
          </p:nvSpPr>
          <p:spPr>
            <a:xfrm>
              <a:off x="5958000" y="5956560"/>
              <a:ext cx="204840" cy="348480"/>
            </a:xfrm>
            <a:custGeom>
              <a:avLst/>
              <a:gdLst/>
              <a:ahLst/>
              <a:cxnLst/>
              <a:rect l="l" t="t" r="r" b="b"/>
              <a:pathLst>
                <a:path w="299084" h="659764">
                  <a:moveTo>
                    <a:pt x="244729" y="97282"/>
                  </a:moveTo>
                  <a:lnTo>
                    <a:pt x="223103" y="103606"/>
                  </a:lnTo>
                  <a:lnTo>
                    <a:pt x="0" y="646049"/>
                  </a:lnTo>
                  <a:lnTo>
                    <a:pt x="32512" y="659384"/>
                  </a:lnTo>
                  <a:lnTo>
                    <a:pt x="255543" y="116814"/>
                  </a:lnTo>
                  <a:lnTo>
                    <a:pt x="244729" y="97282"/>
                  </a:lnTo>
                  <a:close/>
                  <a:moveTo>
                    <a:pt x="291382" y="90551"/>
                  </a:moveTo>
                  <a:lnTo>
                    <a:pt x="228473" y="90551"/>
                  </a:lnTo>
                  <a:lnTo>
                    <a:pt x="260858" y="103886"/>
                  </a:lnTo>
                  <a:lnTo>
                    <a:pt x="255543" y="116814"/>
                  </a:lnTo>
                  <a:lnTo>
                    <a:pt x="299085" y="195453"/>
                  </a:lnTo>
                  <a:lnTo>
                    <a:pt x="291382" y="90551"/>
                  </a:lnTo>
                  <a:close/>
                  <a:moveTo>
                    <a:pt x="284734" y="0"/>
                  </a:moveTo>
                  <a:lnTo>
                    <a:pt x="137033" y="128778"/>
                  </a:lnTo>
                  <a:lnTo>
                    <a:pt x="223103" y="103606"/>
                  </a:lnTo>
                  <a:lnTo>
                    <a:pt x="228473" y="90551"/>
                  </a:lnTo>
                  <a:lnTo>
                    <a:pt x="291382" y="90551"/>
                  </a:lnTo>
                  <a:lnTo>
                    <a:pt x="284734" y="0"/>
                  </a:lnTo>
                  <a:close/>
                  <a:moveTo>
                    <a:pt x="244819" y="97282"/>
                  </a:moveTo>
                  <a:lnTo>
                    <a:pt x="255543" y="116814"/>
                  </a:lnTo>
                  <a:lnTo>
                    <a:pt x="260858" y="103886"/>
                  </a:lnTo>
                  <a:lnTo>
                    <a:pt x="244819" y="97282"/>
                  </a:lnTo>
                  <a:close/>
                  <a:moveTo>
                    <a:pt x="228473" y="90551"/>
                  </a:moveTo>
                  <a:lnTo>
                    <a:pt x="223103" y="103606"/>
                  </a:lnTo>
                  <a:lnTo>
                    <a:pt x="244729" y="97282"/>
                  </a:lnTo>
                  <a:lnTo>
                    <a:pt x="228473" y="90551"/>
                  </a:lnTo>
                  <a:close/>
                </a:path>
              </a:pathLst>
            </a:custGeom>
            <a:solidFill>
              <a:srgbClr val="00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09" name="CustomShape 204">
              <a:extLst>
                <a:ext uri="{FF2B5EF4-FFF2-40B4-BE49-F238E27FC236}">
                  <a16:creationId xmlns:a16="http://schemas.microsoft.com/office/drawing/2014/main" id="{B15D6937-3B31-6478-7F2C-C6AB21F28C18}"/>
                </a:ext>
              </a:extLst>
            </p:cNvPr>
            <p:cNvSpPr/>
            <p:nvPr/>
          </p:nvSpPr>
          <p:spPr>
            <a:xfrm>
              <a:off x="4446924" y="6320761"/>
              <a:ext cx="869399" cy="42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en-US" sz="1100" b="1" strike="noStrike" spc="-4" dirty="0" err="1">
                  <a:solidFill>
                    <a:srgbClr val="000000"/>
                  </a:solidFill>
                  <a:uFill>
                    <a:solidFill>
                      <a:srgbClr val="FFFFFF"/>
                    </a:solidFill>
                  </a:uFill>
                  <a:latin typeface="Calibri"/>
                </a:rPr>
                <a:t>O</a:t>
              </a:r>
              <a:r>
                <a:rPr lang="en-US" sz="1100" b="1" strike="noStrike" spc="-9" dirty="0" err="1">
                  <a:solidFill>
                    <a:srgbClr val="000000"/>
                  </a:solidFill>
                  <a:uFill>
                    <a:solidFill>
                      <a:srgbClr val="FFFFFF"/>
                    </a:solidFill>
                  </a:uFill>
                  <a:latin typeface="Calibri"/>
                </a:rPr>
                <a:t>ktupole</a:t>
              </a:r>
              <a:r>
                <a:rPr lang="en-US" sz="1100" b="1" strike="noStrike" spc="-9" dirty="0">
                  <a:solidFill>
                    <a:srgbClr val="000000"/>
                  </a:solidFill>
                  <a:uFill>
                    <a:solidFill>
                      <a:srgbClr val="FFFFFF"/>
                    </a:solidFill>
                  </a:uFill>
                  <a:latin typeface="Calibri"/>
                </a:rPr>
                <a:t> </a:t>
              </a:r>
              <a:r>
                <a:rPr lang="en-US" sz="1100" b="1" strike="noStrike" spc="-4" dirty="0">
                  <a:solidFill>
                    <a:srgbClr val="000000"/>
                  </a:solidFill>
                  <a:uFill>
                    <a:solidFill>
                      <a:srgbClr val="FFFFFF"/>
                    </a:solidFill>
                  </a:uFill>
                  <a:latin typeface="Calibri"/>
                </a:rPr>
                <a:t>magn</a:t>
              </a:r>
              <a:r>
                <a:rPr lang="en-US" sz="1100" b="1" strike="noStrike" spc="-9" dirty="0">
                  <a:solidFill>
                    <a:srgbClr val="000000"/>
                  </a:solidFill>
                  <a:uFill>
                    <a:solidFill>
                      <a:srgbClr val="FFFFFF"/>
                    </a:solidFill>
                  </a:uFill>
                  <a:latin typeface="Calibri"/>
                </a:rPr>
                <a:t>e</a:t>
              </a:r>
              <a:r>
                <a:rPr lang="en-US" sz="1100" b="1" strike="noStrike" spc="-4" dirty="0">
                  <a:solidFill>
                    <a:srgbClr val="000000"/>
                  </a:solidFill>
                  <a:uFill>
                    <a:solidFill>
                      <a:srgbClr val="FFFFFF"/>
                    </a:solidFill>
                  </a:uFill>
                  <a:latin typeface="Calibri"/>
                </a:rPr>
                <a:t>t</a:t>
              </a:r>
              <a:endParaRPr lang="en-US" sz="1100" b="0" strike="noStrike" spc="-1" dirty="0">
                <a:solidFill>
                  <a:srgbClr val="000000"/>
                </a:solidFill>
                <a:uFill>
                  <a:solidFill>
                    <a:srgbClr val="FFFFFF"/>
                  </a:solidFill>
                </a:uFill>
                <a:latin typeface="Arial"/>
              </a:endParaRPr>
            </a:p>
          </p:txBody>
        </p:sp>
        <p:sp>
          <p:nvSpPr>
            <p:cNvPr id="410" name="CustomShape 205">
              <a:extLst>
                <a:ext uri="{FF2B5EF4-FFF2-40B4-BE49-F238E27FC236}">
                  <a16:creationId xmlns:a16="http://schemas.microsoft.com/office/drawing/2014/main" id="{C629AA28-F547-8158-7D1C-8B247A60C923}"/>
                </a:ext>
              </a:extLst>
            </p:cNvPr>
            <p:cNvSpPr/>
            <p:nvPr/>
          </p:nvSpPr>
          <p:spPr>
            <a:xfrm flipH="1" flipV="1">
              <a:off x="5247236" y="6096438"/>
              <a:ext cx="261000" cy="263879"/>
            </a:xfrm>
            <a:custGeom>
              <a:avLst/>
              <a:gdLst/>
              <a:ahLst/>
              <a:cxnLst/>
              <a:rect l="l" t="t" r="r" b="b"/>
              <a:pathLst>
                <a:path w="381000" h="499745">
                  <a:moveTo>
                    <a:pt x="35051" y="306577"/>
                  </a:moveTo>
                  <a:lnTo>
                    <a:pt x="0" y="499363"/>
                  </a:lnTo>
                  <a:lnTo>
                    <a:pt x="147319" y="425704"/>
                  </a:lnTo>
                  <a:lnTo>
                    <a:pt x="77088" y="425704"/>
                  </a:lnTo>
                  <a:lnTo>
                    <a:pt x="49022" y="404749"/>
                  </a:lnTo>
                  <a:lnTo>
                    <a:pt x="57503" y="393438"/>
                  </a:lnTo>
                  <a:lnTo>
                    <a:pt x="35051" y="306577"/>
                  </a:lnTo>
                  <a:close/>
                  <a:moveTo>
                    <a:pt x="57503" y="393438"/>
                  </a:moveTo>
                  <a:lnTo>
                    <a:pt x="49022" y="404749"/>
                  </a:lnTo>
                  <a:lnTo>
                    <a:pt x="77088" y="425704"/>
                  </a:lnTo>
                  <a:lnTo>
                    <a:pt x="84996" y="415163"/>
                  </a:lnTo>
                  <a:lnTo>
                    <a:pt x="63118" y="415163"/>
                  </a:lnTo>
                  <a:lnTo>
                    <a:pt x="57503" y="393438"/>
                  </a:lnTo>
                  <a:close/>
                  <a:moveTo>
                    <a:pt x="175260" y="411734"/>
                  </a:moveTo>
                  <a:lnTo>
                    <a:pt x="85510" y="414478"/>
                  </a:lnTo>
                  <a:lnTo>
                    <a:pt x="77088" y="425704"/>
                  </a:lnTo>
                  <a:lnTo>
                    <a:pt x="147319" y="425704"/>
                  </a:lnTo>
                  <a:lnTo>
                    <a:pt x="175260" y="411734"/>
                  </a:lnTo>
                  <a:close/>
                  <a:moveTo>
                    <a:pt x="352552" y="0"/>
                  </a:moveTo>
                  <a:lnTo>
                    <a:pt x="57503" y="393438"/>
                  </a:lnTo>
                  <a:lnTo>
                    <a:pt x="63118" y="415163"/>
                  </a:lnTo>
                  <a:lnTo>
                    <a:pt x="85510" y="414478"/>
                  </a:lnTo>
                  <a:lnTo>
                    <a:pt x="380618" y="21082"/>
                  </a:lnTo>
                  <a:lnTo>
                    <a:pt x="352552" y="0"/>
                  </a:lnTo>
                  <a:close/>
                  <a:moveTo>
                    <a:pt x="85510" y="414478"/>
                  </a:moveTo>
                  <a:lnTo>
                    <a:pt x="63118" y="415163"/>
                  </a:lnTo>
                  <a:lnTo>
                    <a:pt x="84996" y="415163"/>
                  </a:lnTo>
                  <a:lnTo>
                    <a:pt x="85510" y="414478"/>
                  </a:lnTo>
                  <a:close/>
                </a:path>
              </a:pathLst>
            </a:custGeom>
            <a:solidFill>
              <a:srgbClr val="00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11" name="CustomShape 206">
              <a:extLst>
                <a:ext uri="{FF2B5EF4-FFF2-40B4-BE49-F238E27FC236}">
                  <a16:creationId xmlns:a16="http://schemas.microsoft.com/office/drawing/2014/main" id="{22EBFDE9-92DE-A875-7285-E00A95E95BF4}"/>
                </a:ext>
              </a:extLst>
            </p:cNvPr>
            <p:cNvSpPr/>
            <p:nvPr/>
          </p:nvSpPr>
          <p:spPr>
            <a:xfrm>
              <a:off x="3722400" y="5792040"/>
              <a:ext cx="1935000" cy="274680"/>
            </a:xfrm>
            <a:prstGeom prst="rect">
              <a:avLst/>
            </a:prstGeom>
            <a:blipFill>
              <a:blip r:embed="rId15"/>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412" name="CustomShape 207">
              <a:extLst>
                <a:ext uri="{FF2B5EF4-FFF2-40B4-BE49-F238E27FC236}">
                  <a16:creationId xmlns:a16="http://schemas.microsoft.com/office/drawing/2014/main" id="{4403C607-6D60-6496-C1B5-34C82B45BBE9}"/>
                </a:ext>
              </a:extLst>
            </p:cNvPr>
            <p:cNvSpPr/>
            <p:nvPr/>
          </p:nvSpPr>
          <p:spPr>
            <a:xfrm>
              <a:off x="3743280" y="5835960"/>
              <a:ext cx="1861920" cy="218520"/>
            </a:xfrm>
            <a:custGeom>
              <a:avLst/>
              <a:gdLst/>
              <a:ahLst/>
              <a:cxnLst/>
              <a:rect l="l" t="t" r="r" b="b"/>
              <a:pathLst>
                <a:path w="2712720" h="414020">
                  <a:moveTo>
                    <a:pt x="1356360" y="0"/>
                  </a:moveTo>
                  <a:lnTo>
                    <a:pt x="1245124" y="685"/>
                  </a:lnTo>
                  <a:lnTo>
                    <a:pt x="1136363" y="2706"/>
                  </a:lnTo>
                  <a:lnTo>
                    <a:pt x="1030427" y="6010"/>
                  </a:lnTo>
                  <a:lnTo>
                    <a:pt x="927664" y="10543"/>
                  </a:lnTo>
                  <a:lnTo>
                    <a:pt x="828424" y="16252"/>
                  </a:lnTo>
                  <a:lnTo>
                    <a:pt x="733056" y="23084"/>
                  </a:lnTo>
                  <a:lnTo>
                    <a:pt x="641910" y="30985"/>
                  </a:lnTo>
                  <a:lnTo>
                    <a:pt x="555333" y="39904"/>
                  </a:lnTo>
                  <a:lnTo>
                    <a:pt x="473676" y="49786"/>
                  </a:lnTo>
                  <a:lnTo>
                    <a:pt x="397287" y="60578"/>
                  </a:lnTo>
                  <a:lnTo>
                    <a:pt x="326517" y="72228"/>
                  </a:lnTo>
                  <a:lnTo>
                    <a:pt x="261713" y="84682"/>
                  </a:lnTo>
                  <a:lnTo>
                    <a:pt x="203226" y="97887"/>
                  </a:lnTo>
                  <a:lnTo>
                    <a:pt x="151404" y="111789"/>
                  </a:lnTo>
                  <a:lnTo>
                    <a:pt x="106596" y="126337"/>
                  </a:lnTo>
                  <a:lnTo>
                    <a:pt x="69153" y="141475"/>
                  </a:lnTo>
                  <a:lnTo>
                    <a:pt x="17753" y="173315"/>
                  </a:lnTo>
                  <a:lnTo>
                    <a:pt x="0" y="206883"/>
                  </a:lnTo>
                  <a:lnTo>
                    <a:pt x="4496" y="223856"/>
                  </a:lnTo>
                  <a:lnTo>
                    <a:pt x="39422" y="256612"/>
                  </a:lnTo>
                  <a:lnTo>
                    <a:pt x="106596" y="287428"/>
                  </a:lnTo>
                  <a:lnTo>
                    <a:pt x="151404" y="301976"/>
                  </a:lnTo>
                  <a:lnTo>
                    <a:pt x="203226" y="315878"/>
                  </a:lnTo>
                  <a:lnTo>
                    <a:pt x="261713" y="329083"/>
                  </a:lnTo>
                  <a:lnTo>
                    <a:pt x="326517" y="341537"/>
                  </a:lnTo>
                  <a:lnTo>
                    <a:pt x="397287" y="353187"/>
                  </a:lnTo>
                  <a:lnTo>
                    <a:pt x="473676" y="363979"/>
                  </a:lnTo>
                  <a:lnTo>
                    <a:pt x="555333" y="373861"/>
                  </a:lnTo>
                  <a:lnTo>
                    <a:pt x="641910" y="382780"/>
                  </a:lnTo>
                  <a:lnTo>
                    <a:pt x="733056" y="390681"/>
                  </a:lnTo>
                  <a:lnTo>
                    <a:pt x="828424" y="397513"/>
                  </a:lnTo>
                  <a:lnTo>
                    <a:pt x="927664" y="403222"/>
                  </a:lnTo>
                  <a:lnTo>
                    <a:pt x="1030427" y="407755"/>
                  </a:lnTo>
                  <a:lnTo>
                    <a:pt x="1136363" y="411059"/>
                  </a:lnTo>
                  <a:lnTo>
                    <a:pt x="1245124" y="413080"/>
                  </a:lnTo>
                  <a:lnTo>
                    <a:pt x="1356360" y="413766"/>
                  </a:lnTo>
                  <a:lnTo>
                    <a:pt x="1467595" y="413080"/>
                  </a:lnTo>
                  <a:lnTo>
                    <a:pt x="1576356" y="411059"/>
                  </a:lnTo>
                  <a:lnTo>
                    <a:pt x="1682292" y="407755"/>
                  </a:lnTo>
                  <a:lnTo>
                    <a:pt x="1785055" y="403222"/>
                  </a:lnTo>
                  <a:lnTo>
                    <a:pt x="1884295" y="397513"/>
                  </a:lnTo>
                  <a:lnTo>
                    <a:pt x="1979663" y="390681"/>
                  </a:lnTo>
                  <a:lnTo>
                    <a:pt x="2070809" y="382780"/>
                  </a:lnTo>
                  <a:lnTo>
                    <a:pt x="2157386" y="373861"/>
                  </a:lnTo>
                  <a:lnTo>
                    <a:pt x="2239043" y="363979"/>
                  </a:lnTo>
                  <a:lnTo>
                    <a:pt x="2315432" y="353187"/>
                  </a:lnTo>
                  <a:lnTo>
                    <a:pt x="2386202" y="341537"/>
                  </a:lnTo>
                  <a:lnTo>
                    <a:pt x="2451006" y="329083"/>
                  </a:lnTo>
                  <a:lnTo>
                    <a:pt x="2509493" y="315878"/>
                  </a:lnTo>
                  <a:lnTo>
                    <a:pt x="2561315" y="301976"/>
                  </a:lnTo>
                  <a:lnTo>
                    <a:pt x="2606123" y="287428"/>
                  </a:lnTo>
                  <a:lnTo>
                    <a:pt x="2643566" y="272290"/>
                  </a:lnTo>
                  <a:lnTo>
                    <a:pt x="2694966" y="240450"/>
                  </a:lnTo>
                  <a:lnTo>
                    <a:pt x="2712720" y="206883"/>
                  </a:lnTo>
                  <a:lnTo>
                    <a:pt x="2708223" y="189909"/>
                  </a:lnTo>
                  <a:lnTo>
                    <a:pt x="2673297" y="157153"/>
                  </a:lnTo>
                  <a:lnTo>
                    <a:pt x="2606123" y="126337"/>
                  </a:lnTo>
                  <a:lnTo>
                    <a:pt x="2561315" y="111789"/>
                  </a:lnTo>
                  <a:lnTo>
                    <a:pt x="2509493" y="97887"/>
                  </a:lnTo>
                  <a:lnTo>
                    <a:pt x="2451006" y="84682"/>
                  </a:lnTo>
                  <a:lnTo>
                    <a:pt x="2386202" y="72228"/>
                  </a:lnTo>
                  <a:lnTo>
                    <a:pt x="2315432" y="60579"/>
                  </a:lnTo>
                  <a:lnTo>
                    <a:pt x="2239043" y="49786"/>
                  </a:lnTo>
                  <a:lnTo>
                    <a:pt x="2157386" y="39904"/>
                  </a:lnTo>
                  <a:lnTo>
                    <a:pt x="2070809" y="30985"/>
                  </a:lnTo>
                  <a:lnTo>
                    <a:pt x="1979663" y="23084"/>
                  </a:lnTo>
                  <a:lnTo>
                    <a:pt x="1884295" y="16252"/>
                  </a:lnTo>
                  <a:lnTo>
                    <a:pt x="1785055" y="10543"/>
                  </a:lnTo>
                  <a:lnTo>
                    <a:pt x="1682292" y="6010"/>
                  </a:lnTo>
                  <a:lnTo>
                    <a:pt x="1576356" y="2706"/>
                  </a:lnTo>
                  <a:lnTo>
                    <a:pt x="1467595" y="685"/>
                  </a:lnTo>
                  <a:lnTo>
                    <a:pt x="1356360" y="0"/>
                  </a:lnTo>
                  <a:close/>
                </a:path>
              </a:pathLst>
            </a:custGeom>
            <a:solidFill>
              <a:srgbClr val="FFFF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13" name="CustomShape 208">
              <a:extLst>
                <a:ext uri="{FF2B5EF4-FFF2-40B4-BE49-F238E27FC236}">
                  <a16:creationId xmlns:a16="http://schemas.microsoft.com/office/drawing/2014/main" id="{60B27903-E071-5BC8-874F-2873F29338C5}"/>
                </a:ext>
              </a:extLst>
            </p:cNvPr>
            <p:cNvSpPr/>
            <p:nvPr/>
          </p:nvSpPr>
          <p:spPr>
            <a:xfrm>
              <a:off x="3743280" y="5835960"/>
              <a:ext cx="1861920" cy="218520"/>
            </a:xfrm>
            <a:custGeom>
              <a:avLst/>
              <a:gdLst/>
              <a:ahLst/>
              <a:cxnLst/>
              <a:rect l="l" t="t" r="r" b="b"/>
              <a:pathLst>
                <a:path w="2712720" h="414020">
                  <a:moveTo>
                    <a:pt x="0" y="206883"/>
                  </a:moveTo>
                  <a:lnTo>
                    <a:pt x="39422" y="157153"/>
                  </a:lnTo>
                  <a:lnTo>
                    <a:pt x="106596" y="126337"/>
                  </a:lnTo>
                  <a:lnTo>
                    <a:pt x="151404" y="111789"/>
                  </a:lnTo>
                  <a:lnTo>
                    <a:pt x="203226" y="97887"/>
                  </a:lnTo>
                  <a:lnTo>
                    <a:pt x="261713" y="84682"/>
                  </a:lnTo>
                  <a:lnTo>
                    <a:pt x="326517" y="72228"/>
                  </a:lnTo>
                  <a:lnTo>
                    <a:pt x="397287" y="60578"/>
                  </a:lnTo>
                  <a:lnTo>
                    <a:pt x="473676" y="49786"/>
                  </a:lnTo>
                  <a:lnTo>
                    <a:pt x="555333" y="39904"/>
                  </a:lnTo>
                  <a:lnTo>
                    <a:pt x="641910" y="30985"/>
                  </a:lnTo>
                  <a:lnTo>
                    <a:pt x="733056" y="23084"/>
                  </a:lnTo>
                  <a:lnTo>
                    <a:pt x="828424" y="16252"/>
                  </a:lnTo>
                  <a:lnTo>
                    <a:pt x="927664" y="10543"/>
                  </a:lnTo>
                  <a:lnTo>
                    <a:pt x="1030427" y="6010"/>
                  </a:lnTo>
                  <a:lnTo>
                    <a:pt x="1136363" y="2706"/>
                  </a:lnTo>
                  <a:lnTo>
                    <a:pt x="1245124" y="685"/>
                  </a:lnTo>
                  <a:lnTo>
                    <a:pt x="1356360" y="0"/>
                  </a:lnTo>
                  <a:lnTo>
                    <a:pt x="1467595" y="685"/>
                  </a:lnTo>
                  <a:lnTo>
                    <a:pt x="1576356" y="2706"/>
                  </a:lnTo>
                  <a:lnTo>
                    <a:pt x="1682292" y="6010"/>
                  </a:lnTo>
                  <a:lnTo>
                    <a:pt x="1785055" y="10543"/>
                  </a:lnTo>
                  <a:lnTo>
                    <a:pt x="1884295" y="16252"/>
                  </a:lnTo>
                  <a:lnTo>
                    <a:pt x="1979663" y="23084"/>
                  </a:lnTo>
                  <a:lnTo>
                    <a:pt x="2070809" y="30985"/>
                  </a:lnTo>
                  <a:lnTo>
                    <a:pt x="2157386" y="39904"/>
                  </a:lnTo>
                  <a:lnTo>
                    <a:pt x="2239043" y="49786"/>
                  </a:lnTo>
                  <a:lnTo>
                    <a:pt x="2315432" y="60579"/>
                  </a:lnTo>
                  <a:lnTo>
                    <a:pt x="2386202" y="72228"/>
                  </a:lnTo>
                  <a:lnTo>
                    <a:pt x="2451006" y="84682"/>
                  </a:lnTo>
                  <a:lnTo>
                    <a:pt x="2509493" y="97887"/>
                  </a:lnTo>
                  <a:lnTo>
                    <a:pt x="2561315" y="111789"/>
                  </a:lnTo>
                  <a:lnTo>
                    <a:pt x="2606123" y="126337"/>
                  </a:lnTo>
                  <a:lnTo>
                    <a:pt x="2643566" y="141475"/>
                  </a:lnTo>
                  <a:lnTo>
                    <a:pt x="2694966" y="173315"/>
                  </a:lnTo>
                  <a:lnTo>
                    <a:pt x="2712720" y="206883"/>
                  </a:lnTo>
                  <a:lnTo>
                    <a:pt x="2708223" y="223856"/>
                  </a:lnTo>
                  <a:lnTo>
                    <a:pt x="2673297" y="256612"/>
                  </a:lnTo>
                  <a:lnTo>
                    <a:pt x="2606123" y="287428"/>
                  </a:lnTo>
                  <a:lnTo>
                    <a:pt x="2561315" y="301976"/>
                  </a:lnTo>
                  <a:lnTo>
                    <a:pt x="2509493" y="315878"/>
                  </a:lnTo>
                  <a:lnTo>
                    <a:pt x="2451006" y="329083"/>
                  </a:lnTo>
                  <a:lnTo>
                    <a:pt x="2386202" y="341537"/>
                  </a:lnTo>
                  <a:lnTo>
                    <a:pt x="2315432" y="353187"/>
                  </a:lnTo>
                  <a:lnTo>
                    <a:pt x="2239043" y="363979"/>
                  </a:lnTo>
                  <a:lnTo>
                    <a:pt x="2157386" y="373861"/>
                  </a:lnTo>
                  <a:lnTo>
                    <a:pt x="2070809" y="382780"/>
                  </a:lnTo>
                  <a:lnTo>
                    <a:pt x="1979663" y="390681"/>
                  </a:lnTo>
                  <a:lnTo>
                    <a:pt x="1884295" y="397513"/>
                  </a:lnTo>
                  <a:lnTo>
                    <a:pt x="1785055" y="403222"/>
                  </a:lnTo>
                  <a:lnTo>
                    <a:pt x="1682292" y="407755"/>
                  </a:lnTo>
                  <a:lnTo>
                    <a:pt x="1576356" y="411059"/>
                  </a:lnTo>
                  <a:lnTo>
                    <a:pt x="1467595" y="413080"/>
                  </a:lnTo>
                  <a:lnTo>
                    <a:pt x="1356360" y="413766"/>
                  </a:lnTo>
                  <a:lnTo>
                    <a:pt x="1245124" y="413080"/>
                  </a:lnTo>
                  <a:lnTo>
                    <a:pt x="1136363" y="411059"/>
                  </a:lnTo>
                  <a:lnTo>
                    <a:pt x="1030427" y="407755"/>
                  </a:lnTo>
                  <a:lnTo>
                    <a:pt x="927664" y="403222"/>
                  </a:lnTo>
                  <a:lnTo>
                    <a:pt x="828424" y="397513"/>
                  </a:lnTo>
                  <a:lnTo>
                    <a:pt x="733056" y="390681"/>
                  </a:lnTo>
                  <a:lnTo>
                    <a:pt x="641910" y="382780"/>
                  </a:lnTo>
                  <a:lnTo>
                    <a:pt x="555333" y="373861"/>
                  </a:lnTo>
                  <a:lnTo>
                    <a:pt x="473676" y="363979"/>
                  </a:lnTo>
                  <a:lnTo>
                    <a:pt x="397287" y="353187"/>
                  </a:lnTo>
                  <a:lnTo>
                    <a:pt x="326517" y="341537"/>
                  </a:lnTo>
                  <a:lnTo>
                    <a:pt x="261713" y="329083"/>
                  </a:lnTo>
                  <a:lnTo>
                    <a:pt x="203226" y="315878"/>
                  </a:lnTo>
                  <a:lnTo>
                    <a:pt x="151404" y="301976"/>
                  </a:lnTo>
                  <a:lnTo>
                    <a:pt x="106596" y="287428"/>
                  </a:lnTo>
                  <a:lnTo>
                    <a:pt x="69153" y="272290"/>
                  </a:lnTo>
                  <a:lnTo>
                    <a:pt x="17753" y="240450"/>
                  </a:lnTo>
                  <a:lnTo>
                    <a:pt x="0" y="206883"/>
                  </a:lnTo>
                  <a:close/>
                </a:path>
              </a:pathLst>
            </a:custGeom>
            <a:noFill/>
            <a:ln w="10080">
              <a:solidFill>
                <a:srgbClr val="C00000"/>
              </a:solidFill>
              <a:round/>
            </a:ln>
          </p:spPr>
          <p:style>
            <a:lnRef idx="0">
              <a:scrgbClr r="0" g="0" b="0"/>
            </a:lnRef>
            <a:fillRef idx="0">
              <a:scrgbClr r="0" g="0" b="0"/>
            </a:fillRef>
            <a:effectRef idx="0">
              <a:scrgbClr r="0" g="0" b="0"/>
            </a:effectRef>
            <a:fontRef idx="minor"/>
          </p:style>
          <p:txBody>
            <a:bodyPr/>
            <a:lstStyle/>
            <a:p>
              <a:endParaRPr lang="en-US"/>
            </a:p>
          </p:txBody>
        </p:sp>
        <p:sp>
          <p:nvSpPr>
            <p:cNvPr id="414" name="CustomShape 209">
              <a:extLst>
                <a:ext uri="{FF2B5EF4-FFF2-40B4-BE49-F238E27FC236}">
                  <a16:creationId xmlns:a16="http://schemas.microsoft.com/office/drawing/2014/main" id="{8D1112F1-7703-1D27-506D-642B1E71F173}"/>
                </a:ext>
              </a:extLst>
            </p:cNvPr>
            <p:cNvSpPr/>
            <p:nvPr/>
          </p:nvSpPr>
          <p:spPr>
            <a:xfrm>
              <a:off x="3847680" y="5846400"/>
              <a:ext cx="2181960" cy="196560"/>
            </a:xfrm>
            <a:prstGeom prst="rect">
              <a:avLst/>
            </a:prstGeom>
            <a:blipFill>
              <a:blip r:embed="rId16"/>
              <a:stretch>
                <a:fillRect/>
              </a:stretch>
            </a:blipFill>
            <a:ln>
              <a:noFill/>
            </a:ln>
          </p:spPr>
          <p:style>
            <a:lnRef idx="0">
              <a:scrgbClr r="0" g="0" b="0"/>
            </a:lnRef>
            <a:fillRef idx="0">
              <a:scrgbClr r="0" g="0" b="0"/>
            </a:fillRef>
            <a:effectRef idx="0">
              <a:scrgbClr r="0" g="0" b="0"/>
            </a:effectRef>
            <a:fontRef idx="minor"/>
          </p:style>
          <p:txBody>
            <a:bodyPr/>
            <a:lstStyle/>
            <a:p>
              <a:endParaRPr lang="en-US"/>
            </a:p>
          </p:txBody>
        </p:sp>
        <p:sp>
          <p:nvSpPr>
            <p:cNvPr id="415" name="CustomShape 210">
              <a:extLst>
                <a:ext uri="{FF2B5EF4-FFF2-40B4-BE49-F238E27FC236}">
                  <a16:creationId xmlns:a16="http://schemas.microsoft.com/office/drawing/2014/main" id="{00E0519E-14EC-9F0C-944B-874E47593B5B}"/>
                </a:ext>
              </a:extLst>
            </p:cNvPr>
            <p:cNvSpPr/>
            <p:nvPr/>
          </p:nvSpPr>
          <p:spPr>
            <a:xfrm>
              <a:off x="6545160" y="590508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16" name="CustomShape 211">
              <a:extLst>
                <a:ext uri="{FF2B5EF4-FFF2-40B4-BE49-F238E27FC236}">
                  <a16:creationId xmlns:a16="http://schemas.microsoft.com/office/drawing/2014/main" id="{3B194FDE-FECF-BAF3-C650-E19C7C360417}"/>
                </a:ext>
              </a:extLst>
            </p:cNvPr>
            <p:cNvSpPr/>
            <p:nvPr/>
          </p:nvSpPr>
          <p:spPr>
            <a:xfrm>
              <a:off x="6545160" y="590508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17" name="CustomShape 212">
              <a:extLst>
                <a:ext uri="{FF2B5EF4-FFF2-40B4-BE49-F238E27FC236}">
                  <a16:creationId xmlns:a16="http://schemas.microsoft.com/office/drawing/2014/main" id="{B307770E-520E-FCE4-2498-11EC609C4DDF}"/>
                </a:ext>
              </a:extLst>
            </p:cNvPr>
            <p:cNvSpPr/>
            <p:nvPr/>
          </p:nvSpPr>
          <p:spPr>
            <a:xfrm>
              <a:off x="6227640" y="5938920"/>
              <a:ext cx="54000" cy="41760"/>
            </a:xfrm>
            <a:custGeom>
              <a:avLst/>
              <a:gdLst/>
              <a:ahLst/>
              <a:cxnLst/>
              <a:rect l="l" t="t" r="r" b="b"/>
              <a:pathLst>
                <a:path w="79375" h="80010">
                  <a:moveTo>
                    <a:pt x="33149" y="0"/>
                  </a:moveTo>
                  <a:lnTo>
                    <a:pt x="20003" y="4847"/>
                  </a:lnTo>
                  <a:lnTo>
                    <a:pt x="9493" y="13690"/>
                  </a:lnTo>
                  <a:lnTo>
                    <a:pt x="2524" y="25623"/>
                  </a:lnTo>
                  <a:lnTo>
                    <a:pt x="0" y="39743"/>
                  </a:lnTo>
                  <a:lnTo>
                    <a:pt x="1267" y="49789"/>
                  </a:lnTo>
                  <a:lnTo>
                    <a:pt x="6786" y="61891"/>
                  </a:lnTo>
                  <a:lnTo>
                    <a:pt x="16177" y="71473"/>
                  </a:lnTo>
                  <a:lnTo>
                    <a:pt x="28891" y="77749"/>
                  </a:lnTo>
                  <a:lnTo>
                    <a:pt x="44378" y="79932"/>
                  </a:lnTo>
                  <a:lnTo>
                    <a:pt x="55993" y="76817"/>
                  </a:lnTo>
                  <a:lnTo>
                    <a:pt x="65870" y="69954"/>
                  </a:lnTo>
                  <a:lnTo>
                    <a:pt x="73383" y="59402"/>
                  </a:lnTo>
                  <a:lnTo>
                    <a:pt x="77910" y="45217"/>
                  </a:lnTo>
                  <a:lnTo>
                    <a:pt x="78826" y="27457"/>
                  </a:lnTo>
                  <a:lnTo>
                    <a:pt x="72774" y="16218"/>
                  </a:lnTo>
                  <a:lnTo>
                    <a:pt x="62930" y="7422"/>
                  </a:lnTo>
                  <a:lnTo>
                    <a:pt x="49615" y="1779"/>
                  </a:lnTo>
                  <a:lnTo>
                    <a:pt x="33149"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18" name="CustomShape 213">
              <a:extLst>
                <a:ext uri="{FF2B5EF4-FFF2-40B4-BE49-F238E27FC236}">
                  <a16:creationId xmlns:a16="http://schemas.microsoft.com/office/drawing/2014/main" id="{B31E7596-E45F-34BD-02B5-6C1D9A101A1A}"/>
                </a:ext>
              </a:extLst>
            </p:cNvPr>
            <p:cNvSpPr/>
            <p:nvPr/>
          </p:nvSpPr>
          <p:spPr>
            <a:xfrm>
              <a:off x="6227640" y="5938920"/>
              <a:ext cx="54000" cy="41760"/>
            </a:xfrm>
            <a:custGeom>
              <a:avLst/>
              <a:gdLst/>
              <a:ahLst/>
              <a:cxnLst/>
              <a:rect l="l" t="t" r="r" b="b"/>
              <a:pathLst>
                <a:path w="79375" h="80010">
                  <a:moveTo>
                    <a:pt x="0" y="39743"/>
                  </a:moveTo>
                  <a:lnTo>
                    <a:pt x="2524" y="25623"/>
                  </a:lnTo>
                  <a:lnTo>
                    <a:pt x="9493" y="13690"/>
                  </a:lnTo>
                  <a:lnTo>
                    <a:pt x="20003" y="4847"/>
                  </a:lnTo>
                  <a:lnTo>
                    <a:pt x="33149" y="0"/>
                  </a:lnTo>
                  <a:lnTo>
                    <a:pt x="49615" y="1779"/>
                  </a:lnTo>
                  <a:lnTo>
                    <a:pt x="62930" y="7422"/>
                  </a:lnTo>
                  <a:lnTo>
                    <a:pt x="72774" y="16218"/>
                  </a:lnTo>
                  <a:lnTo>
                    <a:pt x="78826" y="27457"/>
                  </a:lnTo>
                  <a:lnTo>
                    <a:pt x="77910" y="45217"/>
                  </a:lnTo>
                  <a:lnTo>
                    <a:pt x="73383" y="59402"/>
                  </a:lnTo>
                  <a:lnTo>
                    <a:pt x="65870" y="69954"/>
                  </a:lnTo>
                  <a:lnTo>
                    <a:pt x="55993" y="76817"/>
                  </a:lnTo>
                  <a:lnTo>
                    <a:pt x="44378" y="79932"/>
                  </a:lnTo>
                  <a:lnTo>
                    <a:pt x="28891" y="77749"/>
                  </a:lnTo>
                  <a:lnTo>
                    <a:pt x="16177" y="71473"/>
                  </a:lnTo>
                  <a:lnTo>
                    <a:pt x="6786" y="61891"/>
                  </a:lnTo>
                  <a:lnTo>
                    <a:pt x="1267" y="49789"/>
                  </a:lnTo>
                  <a:lnTo>
                    <a:pt x="0" y="39743"/>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19" name="CustomShape 214">
              <a:extLst>
                <a:ext uri="{FF2B5EF4-FFF2-40B4-BE49-F238E27FC236}">
                  <a16:creationId xmlns:a16="http://schemas.microsoft.com/office/drawing/2014/main" id="{256733D8-C2E2-B004-987A-2E1168ED4FD9}"/>
                </a:ext>
              </a:extLst>
            </p:cNvPr>
            <p:cNvSpPr/>
            <p:nvPr/>
          </p:nvSpPr>
          <p:spPr>
            <a:xfrm>
              <a:off x="6159960" y="5928480"/>
              <a:ext cx="185400" cy="61920"/>
            </a:xfrm>
            <a:custGeom>
              <a:avLst/>
              <a:gdLst/>
              <a:ahLst/>
              <a:cxnLst/>
              <a:rect l="l" t="t" r="r" b="b"/>
              <a:pathLst>
                <a:path w="270509" h="118110">
                  <a:moveTo>
                    <a:pt x="100710" y="0"/>
                  </a:moveTo>
                  <a:lnTo>
                    <a:pt x="0" y="58800"/>
                  </a:lnTo>
                  <a:lnTo>
                    <a:pt x="100710" y="117601"/>
                  </a:lnTo>
                  <a:lnTo>
                    <a:pt x="108457" y="115569"/>
                  </a:lnTo>
                  <a:lnTo>
                    <a:pt x="112013" y="109600"/>
                  </a:lnTo>
                  <a:lnTo>
                    <a:pt x="115442" y="103631"/>
                  </a:lnTo>
                  <a:lnTo>
                    <a:pt x="113410" y="95884"/>
                  </a:lnTo>
                  <a:lnTo>
                    <a:pt x="107441" y="92328"/>
                  </a:lnTo>
                  <a:lnTo>
                    <a:pt x="71519" y="71374"/>
                  </a:lnTo>
                  <a:lnTo>
                    <a:pt x="24891" y="71374"/>
                  </a:lnTo>
                  <a:lnTo>
                    <a:pt x="24891" y="46227"/>
                  </a:lnTo>
                  <a:lnTo>
                    <a:pt x="71519" y="46227"/>
                  </a:lnTo>
                  <a:lnTo>
                    <a:pt x="107441" y="25272"/>
                  </a:lnTo>
                  <a:lnTo>
                    <a:pt x="113410" y="21716"/>
                  </a:lnTo>
                  <a:lnTo>
                    <a:pt x="115442" y="13969"/>
                  </a:lnTo>
                  <a:lnTo>
                    <a:pt x="112013" y="8000"/>
                  </a:lnTo>
                  <a:lnTo>
                    <a:pt x="108457" y="2031"/>
                  </a:lnTo>
                  <a:lnTo>
                    <a:pt x="100710" y="0"/>
                  </a:lnTo>
                  <a:close/>
                  <a:moveTo>
                    <a:pt x="71519" y="46227"/>
                  </a:moveTo>
                  <a:lnTo>
                    <a:pt x="24891" y="46227"/>
                  </a:lnTo>
                  <a:lnTo>
                    <a:pt x="24891" y="71374"/>
                  </a:lnTo>
                  <a:lnTo>
                    <a:pt x="71519" y="71374"/>
                  </a:lnTo>
                  <a:lnTo>
                    <a:pt x="68688" y="69722"/>
                  </a:lnTo>
                  <a:lnTo>
                    <a:pt x="31241" y="69722"/>
                  </a:lnTo>
                  <a:lnTo>
                    <a:pt x="31241" y="47878"/>
                  </a:lnTo>
                  <a:lnTo>
                    <a:pt x="68688" y="47878"/>
                  </a:lnTo>
                  <a:lnTo>
                    <a:pt x="71519" y="46227"/>
                  </a:lnTo>
                  <a:close/>
                  <a:moveTo>
                    <a:pt x="270001" y="46227"/>
                  </a:moveTo>
                  <a:lnTo>
                    <a:pt x="71519" y="46227"/>
                  </a:lnTo>
                  <a:lnTo>
                    <a:pt x="49965" y="58800"/>
                  </a:lnTo>
                  <a:lnTo>
                    <a:pt x="71519" y="71374"/>
                  </a:lnTo>
                  <a:lnTo>
                    <a:pt x="270001" y="71374"/>
                  </a:lnTo>
                  <a:lnTo>
                    <a:pt x="270001" y="46227"/>
                  </a:lnTo>
                  <a:close/>
                  <a:moveTo>
                    <a:pt x="31241" y="47878"/>
                  </a:moveTo>
                  <a:lnTo>
                    <a:pt x="31241" y="69722"/>
                  </a:lnTo>
                  <a:lnTo>
                    <a:pt x="49965" y="58800"/>
                  </a:lnTo>
                  <a:lnTo>
                    <a:pt x="31241" y="47878"/>
                  </a:lnTo>
                  <a:close/>
                  <a:moveTo>
                    <a:pt x="49965" y="58800"/>
                  </a:moveTo>
                  <a:lnTo>
                    <a:pt x="31241" y="69722"/>
                  </a:lnTo>
                  <a:lnTo>
                    <a:pt x="68688" y="69722"/>
                  </a:lnTo>
                  <a:lnTo>
                    <a:pt x="49965" y="58800"/>
                  </a:lnTo>
                  <a:close/>
                  <a:moveTo>
                    <a:pt x="68688" y="47878"/>
                  </a:moveTo>
                  <a:lnTo>
                    <a:pt x="31241" y="47878"/>
                  </a:lnTo>
                  <a:lnTo>
                    <a:pt x="49965" y="58800"/>
                  </a:lnTo>
                  <a:lnTo>
                    <a:pt x="68688"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20" name="CustomShape 215">
              <a:extLst>
                <a:ext uri="{FF2B5EF4-FFF2-40B4-BE49-F238E27FC236}">
                  <a16:creationId xmlns:a16="http://schemas.microsoft.com/office/drawing/2014/main" id="{B29D39E3-77A9-EC70-468C-470BC742EC96}"/>
                </a:ext>
              </a:extLst>
            </p:cNvPr>
            <p:cNvSpPr/>
            <p:nvPr/>
          </p:nvSpPr>
          <p:spPr>
            <a:xfrm>
              <a:off x="6473520" y="5895720"/>
              <a:ext cx="185400" cy="61920"/>
            </a:xfrm>
            <a:custGeom>
              <a:avLst/>
              <a:gdLst/>
              <a:ahLst/>
              <a:cxnLst/>
              <a:rect l="l" t="t" r="r" b="b"/>
              <a:pathLst>
                <a:path w="270509" h="118110">
                  <a:moveTo>
                    <a:pt x="100710" y="0"/>
                  </a:moveTo>
                  <a:lnTo>
                    <a:pt x="0" y="58800"/>
                  </a:lnTo>
                  <a:lnTo>
                    <a:pt x="100710" y="117602"/>
                  </a:lnTo>
                  <a:lnTo>
                    <a:pt x="108457" y="115569"/>
                  </a:lnTo>
                  <a:lnTo>
                    <a:pt x="112013" y="109600"/>
                  </a:lnTo>
                  <a:lnTo>
                    <a:pt x="115442" y="103631"/>
                  </a:lnTo>
                  <a:lnTo>
                    <a:pt x="113410" y="95885"/>
                  </a:lnTo>
                  <a:lnTo>
                    <a:pt x="107441" y="92329"/>
                  </a:lnTo>
                  <a:lnTo>
                    <a:pt x="71519" y="71374"/>
                  </a:lnTo>
                  <a:lnTo>
                    <a:pt x="24891" y="71374"/>
                  </a:lnTo>
                  <a:lnTo>
                    <a:pt x="24891" y="46227"/>
                  </a:lnTo>
                  <a:lnTo>
                    <a:pt x="71519" y="46227"/>
                  </a:lnTo>
                  <a:lnTo>
                    <a:pt x="107441" y="25273"/>
                  </a:lnTo>
                  <a:lnTo>
                    <a:pt x="113410" y="21716"/>
                  </a:lnTo>
                  <a:lnTo>
                    <a:pt x="115442" y="13970"/>
                  </a:lnTo>
                  <a:lnTo>
                    <a:pt x="112013" y="8000"/>
                  </a:lnTo>
                  <a:lnTo>
                    <a:pt x="108457" y="2032"/>
                  </a:lnTo>
                  <a:lnTo>
                    <a:pt x="100710" y="0"/>
                  </a:lnTo>
                  <a:close/>
                  <a:moveTo>
                    <a:pt x="71519" y="46227"/>
                  </a:moveTo>
                  <a:lnTo>
                    <a:pt x="24891" y="46227"/>
                  </a:lnTo>
                  <a:lnTo>
                    <a:pt x="24891" y="71374"/>
                  </a:lnTo>
                  <a:lnTo>
                    <a:pt x="71519" y="71374"/>
                  </a:lnTo>
                  <a:lnTo>
                    <a:pt x="68688" y="69723"/>
                  </a:lnTo>
                  <a:lnTo>
                    <a:pt x="31241" y="69723"/>
                  </a:lnTo>
                  <a:lnTo>
                    <a:pt x="31241" y="47878"/>
                  </a:lnTo>
                  <a:lnTo>
                    <a:pt x="68688" y="47878"/>
                  </a:lnTo>
                  <a:lnTo>
                    <a:pt x="71519" y="46227"/>
                  </a:lnTo>
                  <a:close/>
                  <a:moveTo>
                    <a:pt x="270001" y="46227"/>
                  </a:moveTo>
                  <a:lnTo>
                    <a:pt x="71519" y="46227"/>
                  </a:lnTo>
                  <a:lnTo>
                    <a:pt x="49965" y="58800"/>
                  </a:lnTo>
                  <a:lnTo>
                    <a:pt x="71519" y="71374"/>
                  </a:lnTo>
                  <a:lnTo>
                    <a:pt x="270001" y="71374"/>
                  </a:lnTo>
                  <a:lnTo>
                    <a:pt x="270001" y="46227"/>
                  </a:lnTo>
                  <a:close/>
                  <a:moveTo>
                    <a:pt x="31241" y="47878"/>
                  </a:moveTo>
                  <a:lnTo>
                    <a:pt x="31241" y="69723"/>
                  </a:lnTo>
                  <a:lnTo>
                    <a:pt x="49965" y="58800"/>
                  </a:lnTo>
                  <a:lnTo>
                    <a:pt x="31241" y="47878"/>
                  </a:lnTo>
                  <a:close/>
                  <a:moveTo>
                    <a:pt x="49965" y="58800"/>
                  </a:moveTo>
                  <a:lnTo>
                    <a:pt x="31241" y="69723"/>
                  </a:lnTo>
                  <a:lnTo>
                    <a:pt x="68688" y="69723"/>
                  </a:lnTo>
                  <a:lnTo>
                    <a:pt x="49965" y="58800"/>
                  </a:lnTo>
                  <a:close/>
                  <a:moveTo>
                    <a:pt x="68688" y="47878"/>
                  </a:moveTo>
                  <a:lnTo>
                    <a:pt x="31241" y="47878"/>
                  </a:lnTo>
                  <a:lnTo>
                    <a:pt x="49965" y="58800"/>
                  </a:lnTo>
                  <a:lnTo>
                    <a:pt x="68688"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21" name="CustomShape 216">
              <a:extLst>
                <a:ext uri="{FF2B5EF4-FFF2-40B4-BE49-F238E27FC236}">
                  <a16:creationId xmlns:a16="http://schemas.microsoft.com/office/drawing/2014/main" id="{AC1CC053-F7E9-7824-CBB9-9070D65BBCF0}"/>
                </a:ext>
              </a:extLst>
            </p:cNvPr>
            <p:cNvSpPr/>
            <p:nvPr/>
          </p:nvSpPr>
          <p:spPr>
            <a:xfrm>
              <a:off x="901800" y="5483880"/>
              <a:ext cx="54720" cy="41760"/>
            </a:xfrm>
            <a:custGeom>
              <a:avLst/>
              <a:gdLst/>
              <a:ahLst/>
              <a:cxnLst/>
              <a:rect l="l" t="t" r="r" b="b"/>
              <a:pathLst>
                <a:path w="80010" h="80010">
                  <a:moveTo>
                    <a:pt x="33205" y="0"/>
                  </a:moveTo>
                  <a:lnTo>
                    <a:pt x="20042" y="4897"/>
                  </a:lnTo>
                  <a:lnTo>
                    <a:pt x="9513" y="13740"/>
                  </a:lnTo>
                  <a:lnTo>
                    <a:pt x="2530" y="25637"/>
                  </a:lnTo>
                  <a:lnTo>
                    <a:pt x="0" y="39694"/>
                  </a:lnTo>
                  <a:lnTo>
                    <a:pt x="1474" y="50435"/>
                  </a:lnTo>
                  <a:lnTo>
                    <a:pt x="7201" y="62274"/>
                  </a:lnTo>
                  <a:lnTo>
                    <a:pt x="16771" y="71624"/>
                  </a:lnTo>
                  <a:lnTo>
                    <a:pt x="29677" y="77724"/>
                  </a:lnTo>
                  <a:lnTo>
                    <a:pt x="45411" y="79817"/>
                  </a:lnTo>
                  <a:lnTo>
                    <a:pt x="56940" y="76556"/>
                  </a:lnTo>
                  <a:lnTo>
                    <a:pt x="66726" y="69603"/>
                  </a:lnTo>
                  <a:lnTo>
                    <a:pt x="74149" y="58995"/>
                  </a:lnTo>
                  <a:lnTo>
                    <a:pt x="78586" y="44772"/>
                  </a:lnTo>
                  <a:lnTo>
                    <a:pt x="79414" y="26971"/>
                  </a:lnTo>
                  <a:lnTo>
                    <a:pt x="73213" y="15901"/>
                  </a:lnTo>
                  <a:lnTo>
                    <a:pt x="63238" y="7252"/>
                  </a:lnTo>
                  <a:lnTo>
                    <a:pt x="49799" y="1721"/>
                  </a:lnTo>
                  <a:lnTo>
                    <a:pt x="33205"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22" name="CustomShape 217">
              <a:extLst>
                <a:ext uri="{FF2B5EF4-FFF2-40B4-BE49-F238E27FC236}">
                  <a16:creationId xmlns:a16="http://schemas.microsoft.com/office/drawing/2014/main" id="{7F4C6500-54E1-B19A-C226-6ABF9E038FFA}"/>
                </a:ext>
              </a:extLst>
            </p:cNvPr>
            <p:cNvSpPr/>
            <p:nvPr/>
          </p:nvSpPr>
          <p:spPr>
            <a:xfrm>
              <a:off x="901800" y="5483880"/>
              <a:ext cx="54720" cy="41760"/>
            </a:xfrm>
            <a:custGeom>
              <a:avLst/>
              <a:gdLst/>
              <a:ahLst/>
              <a:cxnLst/>
              <a:rect l="l" t="t" r="r" b="b"/>
              <a:pathLst>
                <a:path w="80010" h="80010">
                  <a:moveTo>
                    <a:pt x="0" y="39694"/>
                  </a:moveTo>
                  <a:lnTo>
                    <a:pt x="2530" y="25637"/>
                  </a:lnTo>
                  <a:lnTo>
                    <a:pt x="9513" y="13740"/>
                  </a:lnTo>
                  <a:lnTo>
                    <a:pt x="20042" y="4897"/>
                  </a:lnTo>
                  <a:lnTo>
                    <a:pt x="33205" y="0"/>
                  </a:lnTo>
                  <a:lnTo>
                    <a:pt x="49799" y="1721"/>
                  </a:lnTo>
                  <a:lnTo>
                    <a:pt x="63238" y="7252"/>
                  </a:lnTo>
                  <a:lnTo>
                    <a:pt x="73213" y="15901"/>
                  </a:lnTo>
                  <a:lnTo>
                    <a:pt x="79414" y="26971"/>
                  </a:lnTo>
                  <a:lnTo>
                    <a:pt x="78586" y="44772"/>
                  </a:lnTo>
                  <a:lnTo>
                    <a:pt x="74149" y="58995"/>
                  </a:lnTo>
                  <a:lnTo>
                    <a:pt x="66726" y="69603"/>
                  </a:lnTo>
                  <a:lnTo>
                    <a:pt x="56940" y="76556"/>
                  </a:lnTo>
                  <a:lnTo>
                    <a:pt x="45411" y="79817"/>
                  </a:lnTo>
                  <a:lnTo>
                    <a:pt x="29677" y="77724"/>
                  </a:lnTo>
                  <a:lnTo>
                    <a:pt x="16771" y="71624"/>
                  </a:lnTo>
                  <a:lnTo>
                    <a:pt x="7201" y="62274"/>
                  </a:lnTo>
                  <a:lnTo>
                    <a:pt x="1474" y="50435"/>
                  </a:lnTo>
                  <a:lnTo>
                    <a:pt x="0" y="39694"/>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23" name="CustomShape 218">
              <a:extLst>
                <a:ext uri="{FF2B5EF4-FFF2-40B4-BE49-F238E27FC236}">
                  <a16:creationId xmlns:a16="http://schemas.microsoft.com/office/drawing/2014/main" id="{D427F5DA-DC66-AA6C-5B0E-5DDEF69C9E9F}"/>
                </a:ext>
              </a:extLst>
            </p:cNvPr>
            <p:cNvSpPr/>
            <p:nvPr/>
          </p:nvSpPr>
          <p:spPr>
            <a:xfrm>
              <a:off x="901800" y="5373360"/>
              <a:ext cx="55800" cy="41760"/>
            </a:xfrm>
            <a:custGeom>
              <a:avLst/>
              <a:gdLst/>
              <a:ahLst/>
              <a:cxnLst/>
              <a:rect l="l" t="t" r="r" b="b"/>
              <a:pathLst>
                <a:path w="81914" h="80010">
                  <a:moveTo>
                    <a:pt x="32935" y="0"/>
                  </a:moveTo>
                  <a:lnTo>
                    <a:pt x="2501" y="25921"/>
                  </a:lnTo>
                  <a:lnTo>
                    <a:pt x="0" y="40731"/>
                  </a:lnTo>
                  <a:lnTo>
                    <a:pt x="2321" y="53395"/>
                  </a:lnTo>
                  <a:lnTo>
                    <a:pt x="8642" y="64343"/>
                  </a:lnTo>
                  <a:lnTo>
                    <a:pt x="18692" y="72884"/>
                  </a:lnTo>
                  <a:lnTo>
                    <a:pt x="32198" y="78324"/>
                  </a:lnTo>
                  <a:lnTo>
                    <a:pt x="48888" y="79970"/>
                  </a:lnTo>
                  <a:lnTo>
                    <a:pt x="61844" y="74888"/>
                  </a:lnTo>
                  <a:lnTo>
                    <a:pt x="72190" y="65888"/>
                  </a:lnTo>
                  <a:lnTo>
                    <a:pt x="79045" y="53831"/>
                  </a:lnTo>
                  <a:lnTo>
                    <a:pt x="81525" y="39579"/>
                  </a:lnTo>
                  <a:lnTo>
                    <a:pt x="79276" y="26836"/>
                  </a:lnTo>
                  <a:lnTo>
                    <a:pt x="73002" y="15807"/>
                  </a:lnTo>
                  <a:lnTo>
                    <a:pt x="62994" y="7192"/>
                  </a:lnTo>
                  <a:lnTo>
                    <a:pt x="49542" y="1690"/>
                  </a:lnTo>
                  <a:lnTo>
                    <a:pt x="32935" y="0"/>
                  </a:lnTo>
                  <a:close/>
                </a:path>
              </a:pathLst>
            </a:custGeom>
            <a:solidFill>
              <a:srgbClr val="00AF5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24" name="CustomShape 219">
              <a:extLst>
                <a:ext uri="{FF2B5EF4-FFF2-40B4-BE49-F238E27FC236}">
                  <a16:creationId xmlns:a16="http://schemas.microsoft.com/office/drawing/2014/main" id="{E01D6954-A6A0-8F10-0DA9-C6EDDC537900}"/>
                </a:ext>
              </a:extLst>
            </p:cNvPr>
            <p:cNvSpPr/>
            <p:nvPr/>
          </p:nvSpPr>
          <p:spPr>
            <a:xfrm>
              <a:off x="901800" y="5373360"/>
              <a:ext cx="55800" cy="41760"/>
            </a:xfrm>
            <a:custGeom>
              <a:avLst/>
              <a:gdLst/>
              <a:ahLst/>
              <a:cxnLst/>
              <a:rect l="l" t="t" r="r" b="b"/>
              <a:pathLst>
                <a:path w="81914" h="80010">
                  <a:moveTo>
                    <a:pt x="0" y="40015"/>
                  </a:moveTo>
                  <a:lnTo>
                    <a:pt x="2507" y="25921"/>
                  </a:lnTo>
                  <a:lnTo>
                    <a:pt x="9431" y="13950"/>
                  </a:lnTo>
                  <a:lnTo>
                    <a:pt x="19874" y="5009"/>
                  </a:lnTo>
                  <a:lnTo>
                    <a:pt x="32941" y="0"/>
                  </a:lnTo>
                  <a:lnTo>
                    <a:pt x="49548" y="1690"/>
                  </a:lnTo>
                  <a:lnTo>
                    <a:pt x="63000" y="7192"/>
                  </a:lnTo>
                  <a:lnTo>
                    <a:pt x="73008" y="15807"/>
                  </a:lnTo>
                  <a:lnTo>
                    <a:pt x="79282" y="26836"/>
                  </a:lnTo>
                  <a:lnTo>
                    <a:pt x="81531" y="39579"/>
                  </a:lnTo>
                  <a:lnTo>
                    <a:pt x="79051" y="53831"/>
                  </a:lnTo>
                  <a:lnTo>
                    <a:pt x="72197" y="65888"/>
                  </a:lnTo>
                  <a:lnTo>
                    <a:pt x="61850" y="74888"/>
                  </a:lnTo>
                  <a:lnTo>
                    <a:pt x="48894" y="79970"/>
                  </a:lnTo>
                  <a:lnTo>
                    <a:pt x="32204" y="78324"/>
                  </a:lnTo>
                  <a:lnTo>
                    <a:pt x="2327" y="53395"/>
                  </a:lnTo>
                  <a:lnTo>
                    <a:pt x="0" y="40015"/>
                  </a:lnTo>
                  <a:close/>
                </a:path>
              </a:pathLst>
            </a:custGeom>
            <a:noFill/>
            <a:ln w="612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25" name="CustomShape 220">
              <a:extLst>
                <a:ext uri="{FF2B5EF4-FFF2-40B4-BE49-F238E27FC236}">
                  <a16:creationId xmlns:a16="http://schemas.microsoft.com/office/drawing/2014/main" id="{AC74EC06-BA94-841D-CAD4-F20B1B2DCA5F}"/>
                </a:ext>
              </a:extLst>
            </p:cNvPr>
            <p:cNvSpPr/>
            <p:nvPr/>
          </p:nvSpPr>
          <p:spPr>
            <a:xfrm>
              <a:off x="838440" y="5474160"/>
              <a:ext cx="185400" cy="61920"/>
            </a:xfrm>
            <a:custGeom>
              <a:avLst/>
              <a:gdLst/>
              <a:ahLst/>
              <a:cxnLst/>
              <a:rect l="l" t="t" r="r" b="b"/>
              <a:pathLst>
                <a:path w="270509" h="118110">
                  <a:moveTo>
                    <a:pt x="220074" y="58800"/>
                  </a:moveTo>
                  <a:lnTo>
                    <a:pt x="156603" y="95885"/>
                  </a:lnTo>
                  <a:lnTo>
                    <a:pt x="154571" y="103632"/>
                  </a:lnTo>
                  <a:lnTo>
                    <a:pt x="161569" y="115570"/>
                  </a:lnTo>
                  <a:lnTo>
                    <a:pt x="169278" y="117601"/>
                  </a:lnTo>
                  <a:lnTo>
                    <a:pt x="175272" y="114173"/>
                  </a:lnTo>
                  <a:lnTo>
                    <a:pt x="248561" y="71374"/>
                  </a:lnTo>
                  <a:lnTo>
                    <a:pt x="245135" y="71374"/>
                  </a:lnTo>
                  <a:lnTo>
                    <a:pt x="245135" y="69723"/>
                  </a:lnTo>
                  <a:lnTo>
                    <a:pt x="238798" y="69723"/>
                  </a:lnTo>
                  <a:lnTo>
                    <a:pt x="220074" y="58800"/>
                  </a:lnTo>
                  <a:close/>
                  <a:moveTo>
                    <a:pt x="198520" y="46227"/>
                  </a:moveTo>
                  <a:lnTo>
                    <a:pt x="0" y="46227"/>
                  </a:lnTo>
                  <a:lnTo>
                    <a:pt x="0" y="71374"/>
                  </a:lnTo>
                  <a:lnTo>
                    <a:pt x="198520" y="71374"/>
                  </a:lnTo>
                  <a:lnTo>
                    <a:pt x="220074" y="58800"/>
                  </a:lnTo>
                  <a:lnTo>
                    <a:pt x="198520" y="46227"/>
                  </a:lnTo>
                  <a:close/>
                  <a:moveTo>
                    <a:pt x="248561" y="46227"/>
                  </a:moveTo>
                  <a:lnTo>
                    <a:pt x="245135" y="46227"/>
                  </a:lnTo>
                  <a:lnTo>
                    <a:pt x="245135" y="71374"/>
                  </a:lnTo>
                  <a:lnTo>
                    <a:pt x="248561" y="71374"/>
                  </a:lnTo>
                  <a:lnTo>
                    <a:pt x="270090" y="58800"/>
                  </a:lnTo>
                  <a:lnTo>
                    <a:pt x="248561" y="46227"/>
                  </a:lnTo>
                  <a:close/>
                  <a:moveTo>
                    <a:pt x="238798" y="47878"/>
                  </a:moveTo>
                  <a:lnTo>
                    <a:pt x="220074" y="58800"/>
                  </a:lnTo>
                  <a:lnTo>
                    <a:pt x="238798" y="69723"/>
                  </a:lnTo>
                  <a:lnTo>
                    <a:pt x="238798" y="47878"/>
                  </a:lnTo>
                  <a:close/>
                  <a:moveTo>
                    <a:pt x="245135" y="47878"/>
                  </a:moveTo>
                  <a:lnTo>
                    <a:pt x="238798" y="47878"/>
                  </a:lnTo>
                  <a:lnTo>
                    <a:pt x="238798" y="69723"/>
                  </a:lnTo>
                  <a:lnTo>
                    <a:pt x="245135" y="69723"/>
                  </a:lnTo>
                  <a:lnTo>
                    <a:pt x="245135" y="47878"/>
                  </a:lnTo>
                  <a:close/>
                  <a:moveTo>
                    <a:pt x="169278" y="0"/>
                  </a:moveTo>
                  <a:lnTo>
                    <a:pt x="161569" y="2032"/>
                  </a:lnTo>
                  <a:lnTo>
                    <a:pt x="154571" y="13970"/>
                  </a:lnTo>
                  <a:lnTo>
                    <a:pt x="156603" y="21716"/>
                  </a:lnTo>
                  <a:lnTo>
                    <a:pt x="220074" y="58800"/>
                  </a:lnTo>
                  <a:lnTo>
                    <a:pt x="238798" y="47878"/>
                  </a:lnTo>
                  <a:lnTo>
                    <a:pt x="245135" y="47878"/>
                  </a:lnTo>
                  <a:lnTo>
                    <a:pt x="245135" y="46227"/>
                  </a:lnTo>
                  <a:lnTo>
                    <a:pt x="248561" y="46227"/>
                  </a:lnTo>
                  <a:lnTo>
                    <a:pt x="175272" y="3428"/>
                  </a:lnTo>
                  <a:lnTo>
                    <a:pt x="169278" y="0"/>
                  </a:lnTo>
                  <a:close/>
                </a:path>
              </a:pathLst>
            </a:custGeom>
            <a:solidFill>
              <a:srgbClr val="44536A"/>
            </a:solidFill>
            <a:ln>
              <a:noFill/>
            </a:ln>
          </p:spPr>
          <p:style>
            <a:lnRef idx="0">
              <a:scrgbClr r="0" g="0" b="0"/>
            </a:lnRef>
            <a:fillRef idx="0">
              <a:scrgbClr r="0" g="0" b="0"/>
            </a:fillRef>
            <a:effectRef idx="0">
              <a:scrgbClr r="0" g="0" b="0"/>
            </a:effectRef>
            <a:fontRef idx="minor"/>
          </p:style>
          <p:txBody>
            <a:bodyPr/>
            <a:lstStyle/>
            <a:p>
              <a:endParaRPr lang="en-US"/>
            </a:p>
          </p:txBody>
        </p:sp>
        <p:sp>
          <p:nvSpPr>
            <p:cNvPr id="426" name="CustomShape 221">
              <a:extLst>
                <a:ext uri="{FF2B5EF4-FFF2-40B4-BE49-F238E27FC236}">
                  <a16:creationId xmlns:a16="http://schemas.microsoft.com/office/drawing/2014/main" id="{238E58ED-1278-1A98-F894-5DD7AD563F9D}"/>
                </a:ext>
              </a:extLst>
            </p:cNvPr>
            <p:cNvSpPr/>
            <p:nvPr/>
          </p:nvSpPr>
          <p:spPr>
            <a:xfrm>
              <a:off x="838440" y="5362920"/>
              <a:ext cx="185400" cy="61920"/>
            </a:xfrm>
            <a:custGeom>
              <a:avLst/>
              <a:gdLst/>
              <a:ahLst/>
              <a:cxnLst/>
              <a:rect l="l" t="t" r="r" b="b"/>
              <a:pathLst>
                <a:path w="270509" h="118110">
                  <a:moveTo>
                    <a:pt x="100825" y="0"/>
                  </a:moveTo>
                  <a:lnTo>
                    <a:pt x="94818" y="3428"/>
                  </a:lnTo>
                  <a:lnTo>
                    <a:pt x="0" y="58800"/>
                  </a:lnTo>
                  <a:lnTo>
                    <a:pt x="94818" y="114173"/>
                  </a:lnTo>
                  <a:lnTo>
                    <a:pt x="100825" y="117601"/>
                  </a:lnTo>
                  <a:lnTo>
                    <a:pt x="108521" y="115570"/>
                  </a:lnTo>
                  <a:lnTo>
                    <a:pt x="115519" y="103632"/>
                  </a:lnTo>
                  <a:lnTo>
                    <a:pt x="113487" y="95885"/>
                  </a:lnTo>
                  <a:lnTo>
                    <a:pt x="71569" y="71374"/>
                  </a:lnTo>
                  <a:lnTo>
                    <a:pt x="24955" y="71374"/>
                  </a:lnTo>
                  <a:lnTo>
                    <a:pt x="24955" y="46227"/>
                  </a:lnTo>
                  <a:lnTo>
                    <a:pt x="71569" y="46227"/>
                  </a:lnTo>
                  <a:lnTo>
                    <a:pt x="113487" y="21716"/>
                  </a:lnTo>
                  <a:lnTo>
                    <a:pt x="115519" y="13970"/>
                  </a:lnTo>
                  <a:lnTo>
                    <a:pt x="108521" y="2032"/>
                  </a:lnTo>
                  <a:lnTo>
                    <a:pt x="100825" y="0"/>
                  </a:lnTo>
                  <a:close/>
                  <a:moveTo>
                    <a:pt x="71569" y="46227"/>
                  </a:moveTo>
                  <a:lnTo>
                    <a:pt x="24955" y="46227"/>
                  </a:lnTo>
                  <a:lnTo>
                    <a:pt x="24955" y="71374"/>
                  </a:lnTo>
                  <a:lnTo>
                    <a:pt x="71569" y="71374"/>
                  </a:lnTo>
                  <a:lnTo>
                    <a:pt x="68739" y="69723"/>
                  </a:lnTo>
                  <a:lnTo>
                    <a:pt x="31292" y="69723"/>
                  </a:lnTo>
                  <a:lnTo>
                    <a:pt x="31292" y="47878"/>
                  </a:lnTo>
                  <a:lnTo>
                    <a:pt x="68739" y="47878"/>
                  </a:lnTo>
                  <a:lnTo>
                    <a:pt x="71569" y="46227"/>
                  </a:lnTo>
                  <a:close/>
                  <a:moveTo>
                    <a:pt x="270090" y="46227"/>
                  </a:moveTo>
                  <a:lnTo>
                    <a:pt x="71569" y="46227"/>
                  </a:lnTo>
                  <a:lnTo>
                    <a:pt x="50016" y="58800"/>
                  </a:lnTo>
                  <a:lnTo>
                    <a:pt x="71569" y="71374"/>
                  </a:lnTo>
                  <a:lnTo>
                    <a:pt x="270090" y="71374"/>
                  </a:lnTo>
                  <a:lnTo>
                    <a:pt x="270090" y="46227"/>
                  </a:lnTo>
                  <a:close/>
                  <a:moveTo>
                    <a:pt x="31292" y="47878"/>
                  </a:moveTo>
                  <a:lnTo>
                    <a:pt x="31292" y="69723"/>
                  </a:lnTo>
                  <a:lnTo>
                    <a:pt x="50016" y="58800"/>
                  </a:lnTo>
                  <a:lnTo>
                    <a:pt x="31292" y="47878"/>
                  </a:lnTo>
                  <a:close/>
                  <a:moveTo>
                    <a:pt x="50016" y="58800"/>
                  </a:moveTo>
                  <a:lnTo>
                    <a:pt x="31292" y="69723"/>
                  </a:lnTo>
                  <a:lnTo>
                    <a:pt x="68739" y="69723"/>
                  </a:lnTo>
                  <a:lnTo>
                    <a:pt x="50016" y="58800"/>
                  </a:lnTo>
                  <a:close/>
                  <a:moveTo>
                    <a:pt x="68739" y="47878"/>
                  </a:moveTo>
                  <a:lnTo>
                    <a:pt x="31292" y="47878"/>
                  </a:lnTo>
                  <a:lnTo>
                    <a:pt x="50016" y="58800"/>
                  </a:lnTo>
                  <a:lnTo>
                    <a:pt x="68739" y="47878"/>
                  </a:lnTo>
                  <a:close/>
                </a:path>
              </a:pathLst>
            </a:custGeom>
            <a:solidFill>
              <a:srgbClr val="FF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27" name="CustomShape 222">
              <a:extLst>
                <a:ext uri="{FF2B5EF4-FFF2-40B4-BE49-F238E27FC236}">
                  <a16:creationId xmlns:a16="http://schemas.microsoft.com/office/drawing/2014/main" id="{50DE7A39-12D7-0FE8-56C8-4C6E66CE4E7D}"/>
                </a:ext>
              </a:extLst>
            </p:cNvPr>
            <p:cNvSpPr/>
            <p:nvPr/>
          </p:nvSpPr>
          <p:spPr>
            <a:xfrm>
              <a:off x="1363320" y="5605560"/>
              <a:ext cx="360" cy="63720"/>
            </a:xfrm>
            <a:custGeom>
              <a:avLst/>
              <a:gdLst/>
              <a:ahLst/>
              <a:cxnLst/>
              <a:rect l="l" t="t" r="r" b="b"/>
              <a:pathLst>
                <a:path h="121285">
                  <a:moveTo>
                    <a:pt x="0" y="0"/>
                  </a:moveTo>
                  <a:lnTo>
                    <a:pt x="0" y="121285"/>
                  </a:lnTo>
                </a:path>
              </a:pathLst>
            </a:custGeom>
            <a:noFill/>
            <a:ln w="111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28" name="CustomShape 223">
              <a:extLst>
                <a:ext uri="{FF2B5EF4-FFF2-40B4-BE49-F238E27FC236}">
                  <a16:creationId xmlns:a16="http://schemas.microsoft.com/office/drawing/2014/main" id="{6E9FA5A1-D702-86E8-7E91-65AC6877050F}"/>
                </a:ext>
              </a:extLst>
            </p:cNvPr>
            <p:cNvSpPr/>
            <p:nvPr/>
          </p:nvSpPr>
          <p:spPr>
            <a:xfrm>
              <a:off x="1059480" y="5605560"/>
              <a:ext cx="360" cy="63720"/>
            </a:xfrm>
            <a:custGeom>
              <a:avLst/>
              <a:gdLst/>
              <a:ahLst/>
              <a:cxnLst/>
              <a:rect l="l" t="t" r="r" b="b"/>
              <a:pathLst>
                <a:path h="121285">
                  <a:moveTo>
                    <a:pt x="0" y="0"/>
                  </a:moveTo>
                  <a:lnTo>
                    <a:pt x="0" y="121285"/>
                  </a:lnTo>
                </a:path>
              </a:pathLst>
            </a:custGeom>
            <a:noFill/>
            <a:ln w="111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29" name="CustomShape 224">
              <a:extLst>
                <a:ext uri="{FF2B5EF4-FFF2-40B4-BE49-F238E27FC236}">
                  <a16:creationId xmlns:a16="http://schemas.microsoft.com/office/drawing/2014/main" id="{D3FED0D5-FAE5-E83E-6EB6-709A2F0F71F2}"/>
                </a:ext>
              </a:extLst>
            </p:cNvPr>
            <p:cNvSpPr/>
            <p:nvPr/>
          </p:nvSpPr>
          <p:spPr>
            <a:xfrm>
              <a:off x="671040" y="5247720"/>
              <a:ext cx="905040" cy="372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398880" indent="6480">
                <a:lnSpc>
                  <a:spcPct val="133000"/>
                </a:lnSpc>
              </a:pPr>
              <a:r>
                <a:rPr lang="en-US" sz="1050" b="1" strike="noStrike" spc="-9">
                  <a:solidFill>
                    <a:srgbClr val="000000"/>
                  </a:solidFill>
                  <a:uFill>
                    <a:solidFill>
                      <a:srgbClr val="FFFFFF"/>
                    </a:solidFill>
                  </a:uFill>
                  <a:latin typeface="Calibri"/>
                </a:rPr>
                <a:t>HFS </a:t>
              </a:r>
              <a:r>
                <a:rPr lang="en-US" sz="1050" b="1" strike="noStrike" spc="-4">
                  <a:solidFill>
                    <a:srgbClr val="000000"/>
                  </a:solidFill>
                  <a:uFill>
                    <a:solidFill>
                      <a:srgbClr val="FFFFFF"/>
                    </a:solidFill>
                  </a:uFill>
                  <a:latin typeface="Calibri"/>
                </a:rPr>
                <a:t>LFS</a:t>
              </a:r>
              <a:endParaRPr lang="en-US" sz="1800" b="0" strike="noStrike" spc="-1">
                <a:solidFill>
                  <a:srgbClr val="000000"/>
                </a:solidFill>
                <a:uFill>
                  <a:solidFill>
                    <a:srgbClr val="FFFFFF"/>
                  </a:solidFill>
                </a:uFill>
                <a:latin typeface="Arial"/>
              </a:endParaRPr>
            </a:p>
          </p:txBody>
        </p:sp>
        <p:sp>
          <p:nvSpPr>
            <p:cNvPr id="430" name="CustomShape 225">
              <a:extLst>
                <a:ext uri="{FF2B5EF4-FFF2-40B4-BE49-F238E27FC236}">
                  <a16:creationId xmlns:a16="http://schemas.microsoft.com/office/drawing/2014/main" id="{F3DFD882-F2C6-EBF1-DB6E-E0D183B3E646}"/>
                </a:ext>
              </a:extLst>
            </p:cNvPr>
            <p:cNvSpPr/>
            <p:nvPr/>
          </p:nvSpPr>
          <p:spPr>
            <a:xfrm>
              <a:off x="2560320" y="5670000"/>
              <a:ext cx="107640" cy="641880"/>
            </a:xfrm>
            <a:custGeom>
              <a:avLst/>
              <a:gdLst/>
              <a:ahLst/>
              <a:cxnLst/>
              <a:rect l="l" t="t" r="r" b="b"/>
              <a:pathLst>
                <a:path w="157480" h="1215389">
                  <a:moveTo>
                    <a:pt x="11495" y="1058661"/>
                  </a:moveTo>
                  <a:lnTo>
                    <a:pt x="1905" y="1067902"/>
                  </a:lnTo>
                  <a:lnTo>
                    <a:pt x="140" y="1078744"/>
                  </a:lnTo>
                  <a:lnTo>
                    <a:pt x="2177" y="1084072"/>
                  </a:lnTo>
                  <a:lnTo>
                    <a:pt x="78631" y="1215263"/>
                  </a:lnTo>
                  <a:lnTo>
                    <a:pt x="98910" y="1180464"/>
                  </a:lnTo>
                  <a:lnTo>
                    <a:pt x="61105" y="1180464"/>
                  </a:lnTo>
                  <a:lnTo>
                    <a:pt x="61105" y="1115622"/>
                  </a:lnTo>
                  <a:lnTo>
                    <a:pt x="32403" y="1066419"/>
                  </a:lnTo>
                  <a:lnTo>
                    <a:pt x="23274" y="1058771"/>
                  </a:lnTo>
                  <a:lnTo>
                    <a:pt x="11495" y="1058661"/>
                  </a:lnTo>
                  <a:close/>
                  <a:moveTo>
                    <a:pt x="61105" y="1115622"/>
                  </a:moveTo>
                  <a:lnTo>
                    <a:pt x="61105" y="1180464"/>
                  </a:lnTo>
                  <a:lnTo>
                    <a:pt x="96157" y="1180464"/>
                  </a:lnTo>
                  <a:lnTo>
                    <a:pt x="96157" y="1171575"/>
                  </a:lnTo>
                  <a:lnTo>
                    <a:pt x="63518" y="1171575"/>
                  </a:lnTo>
                  <a:lnTo>
                    <a:pt x="78770" y="1145905"/>
                  </a:lnTo>
                  <a:lnTo>
                    <a:pt x="61105" y="1115622"/>
                  </a:lnTo>
                  <a:close/>
                  <a:moveTo>
                    <a:pt x="138981" y="1058244"/>
                  </a:moveTo>
                  <a:lnTo>
                    <a:pt x="128709" y="1061856"/>
                  </a:lnTo>
                  <a:lnTo>
                    <a:pt x="96157" y="1116642"/>
                  </a:lnTo>
                  <a:lnTo>
                    <a:pt x="96157" y="1180464"/>
                  </a:lnTo>
                  <a:lnTo>
                    <a:pt x="98910" y="1180464"/>
                  </a:lnTo>
                  <a:lnTo>
                    <a:pt x="155085" y="1084072"/>
                  </a:lnTo>
                  <a:lnTo>
                    <a:pt x="157270" y="1072383"/>
                  </a:lnTo>
                  <a:lnTo>
                    <a:pt x="151634" y="1062116"/>
                  </a:lnTo>
                  <a:lnTo>
                    <a:pt x="138981" y="1058244"/>
                  </a:lnTo>
                  <a:close/>
                  <a:moveTo>
                    <a:pt x="78770" y="1145905"/>
                  </a:moveTo>
                  <a:lnTo>
                    <a:pt x="63518" y="1171575"/>
                  </a:lnTo>
                  <a:lnTo>
                    <a:pt x="93744" y="1171575"/>
                  </a:lnTo>
                  <a:lnTo>
                    <a:pt x="78770" y="1145905"/>
                  </a:lnTo>
                  <a:close/>
                  <a:moveTo>
                    <a:pt x="96157" y="1116642"/>
                  </a:moveTo>
                  <a:lnTo>
                    <a:pt x="78770" y="1145905"/>
                  </a:lnTo>
                  <a:lnTo>
                    <a:pt x="93744" y="1171575"/>
                  </a:lnTo>
                  <a:lnTo>
                    <a:pt x="96157" y="1171575"/>
                  </a:lnTo>
                  <a:lnTo>
                    <a:pt x="96157" y="1116642"/>
                  </a:lnTo>
                  <a:close/>
                  <a:moveTo>
                    <a:pt x="78493" y="69359"/>
                  </a:moveTo>
                  <a:lnTo>
                    <a:pt x="61105" y="98629"/>
                  </a:lnTo>
                  <a:lnTo>
                    <a:pt x="61105" y="1115622"/>
                  </a:lnTo>
                  <a:lnTo>
                    <a:pt x="78770" y="1145905"/>
                  </a:lnTo>
                  <a:lnTo>
                    <a:pt x="96157" y="1116642"/>
                  </a:lnTo>
                  <a:lnTo>
                    <a:pt x="96157" y="99640"/>
                  </a:lnTo>
                  <a:lnTo>
                    <a:pt x="78493" y="69359"/>
                  </a:lnTo>
                  <a:close/>
                  <a:moveTo>
                    <a:pt x="78631" y="0"/>
                  </a:moveTo>
                  <a:lnTo>
                    <a:pt x="2177" y="131190"/>
                  </a:lnTo>
                  <a:lnTo>
                    <a:pt x="0" y="142910"/>
                  </a:lnTo>
                  <a:lnTo>
                    <a:pt x="5695" y="153119"/>
                  </a:lnTo>
                  <a:lnTo>
                    <a:pt x="18311" y="157012"/>
                  </a:lnTo>
                  <a:lnTo>
                    <a:pt x="28574" y="153389"/>
                  </a:lnTo>
                  <a:lnTo>
                    <a:pt x="61105" y="98629"/>
                  </a:lnTo>
                  <a:lnTo>
                    <a:pt x="61105" y="34798"/>
                  </a:lnTo>
                  <a:lnTo>
                    <a:pt x="98910" y="34798"/>
                  </a:lnTo>
                  <a:lnTo>
                    <a:pt x="78631" y="0"/>
                  </a:lnTo>
                  <a:close/>
                  <a:moveTo>
                    <a:pt x="98910" y="34798"/>
                  </a:moveTo>
                  <a:lnTo>
                    <a:pt x="96157" y="34798"/>
                  </a:lnTo>
                  <a:lnTo>
                    <a:pt x="96157" y="99640"/>
                  </a:lnTo>
                  <a:lnTo>
                    <a:pt x="124859" y="148844"/>
                  </a:lnTo>
                  <a:lnTo>
                    <a:pt x="133961" y="156471"/>
                  </a:lnTo>
                  <a:lnTo>
                    <a:pt x="145710" y="156534"/>
                  </a:lnTo>
                  <a:lnTo>
                    <a:pt x="155348" y="147339"/>
                  </a:lnTo>
                  <a:lnTo>
                    <a:pt x="157120" y="136505"/>
                  </a:lnTo>
                  <a:lnTo>
                    <a:pt x="155085" y="131190"/>
                  </a:lnTo>
                  <a:lnTo>
                    <a:pt x="98910" y="34798"/>
                  </a:lnTo>
                  <a:close/>
                  <a:moveTo>
                    <a:pt x="96157" y="43687"/>
                  </a:moveTo>
                  <a:lnTo>
                    <a:pt x="93744" y="43687"/>
                  </a:lnTo>
                  <a:lnTo>
                    <a:pt x="78493" y="69359"/>
                  </a:lnTo>
                  <a:lnTo>
                    <a:pt x="96157" y="99640"/>
                  </a:lnTo>
                  <a:lnTo>
                    <a:pt x="96157" y="43687"/>
                  </a:lnTo>
                  <a:close/>
                  <a:moveTo>
                    <a:pt x="96157" y="34798"/>
                  </a:moveTo>
                  <a:lnTo>
                    <a:pt x="61105" y="34798"/>
                  </a:lnTo>
                  <a:lnTo>
                    <a:pt x="61105" y="98629"/>
                  </a:lnTo>
                  <a:lnTo>
                    <a:pt x="78493" y="69359"/>
                  </a:lnTo>
                  <a:lnTo>
                    <a:pt x="63518" y="43687"/>
                  </a:lnTo>
                  <a:lnTo>
                    <a:pt x="96157" y="43687"/>
                  </a:lnTo>
                  <a:lnTo>
                    <a:pt x="96157" y="34798"/>
                  </a:lnTo>
                  <a:close/>
                  <a:moveTo>
                    <a:pt x="93744" y="43687"/>
                  </a:moveTo>
                  <a:lnTo>
                    <a:pt x="63518" y="43687"/>
                  </a:lnTo>
                  <a:lnTo>
                    <a:pt x="78493" y="69359"/>
                  </a:lnTo>
                  <a:lnTo>
                    <a:pt x="93744" y="43687"/>
                  </a:lnTo>
                  <a:close/>
                </a:path>
              </a:pathLst>
            </a:custGeom>
            <a:solidFill>
              <a:srgbClr val="F60000"/>
            </a:solidFill>
            <a:ln>
              <a:noFill/>
            </a:ln>
          </p:spPr>
          <p:style>
            <a:lnRef idx="0">
              <a:scrgbClr r="0" g="0" b="0"/>
            </a:lnRef>
            <a:fillRef idx="0">
              <a:scrgbClr r="0" g="0" b="0"/>
            </a:fillRef>
            <a:effectRef idx="0">
              <a:scrgbClr r="0" g="0" b="0"/>
            </a:effectRef>
            <a:fontRef idx="minor"/>
          </p:style>
          <p:txBody>
            <a:bodyPr/>
            <a:lstStyle/>
            <a:p>
              <a:endParaRPr lang="en-US"/>
            </a:p>
          </p:txBody>
        </p:sp>
        <p:sp>
          <p:nvSpPr>
            <p:cNvPr id="431" name="CustomShape 226">
              <a:extLst>
                <a:ext uri="{FF2B5EF4-FFF2-40B4-BE49-F238E27FC236}">
                  <a16:creationId xmlns:a16="http://schemas.microsoft.com/office/drawing/2014/main" id="{B0492BAD-F45B-1AC3-07A9-0D377838FB9F}"/>
                </a:ext>
              </a:extLst>
            </p:cNvPr>
            <p:cNvSpPr/>
            <p:nvPr/>
          </p:nvSpPr>
          <p:spPr>
            <a:xfrm>
              <a:off x="1650960" y="6312600"/>
              <a:ext cx="1139760" cy="360"/>
            </a:xfrm>
            <a:custGeom>
              <a:avLst/>
              <a:gdLst/>
              <a:ahLst/>
              <a:cxnLst/>
              <a:rect l="l" t="t" r="r" b="b"/>
              <a:pathLst>
                <a:path w="1661160">
                  <a:moveTo>
                    <a:pt x="0" y="0"/>
                  </a:moveTo>
                  <a:lnTo>
                    <a:pt x="1660652" y="0"/>
                  </a:lnTo>
                </a:path>
              </a:pathLst>
            </a:custGeom>
            <a:noFill/>
            <a:ln w="12960">
              <a:solidFill>
                <a:srgbClr val="C00000"/>
              </a:solidFill>
              <a:round/>
            </a:ln>
          </p:spPr>
          <p:style>
            <a:lnRef idx="0">
              <a:scrgbClr r="0" g="0" b="0"/>
            </a:lnRef>
            <a:fillRef idx="0">
              <a:scrgbClr r="0" g="0" b="0"/>
            </a:fillRef>
            <a:effectRef idx="0">
              <a:scrgbClr r="0" g="0" b="0"/>
            </a:effectRef>
            <a:fontRef idx="minor"/>
          </p:style>
          <p:txBody>
            <a:bodyPr/>
            <a:lstStyle/>
            <a:p>
              <a:endParaRPr lang="en-US"/>
            </a:p>
          </p:txBody>
        </p:sp>
        <p:sp>
          <p:nvSpPr>
            <p:cNvPr id="432" name="CustomShape 227">
              <a:extLst>
                <a:ext uri="{FF2B5EF4-FFF2-40B4-BE49-F238E27FC236}">
                  <a16:creationId xmlns:a16="http://schemas.microsoft.com/office/drawing/2014/main" id="{35A1326B-9079-328A-D565-3D365EAC2FAF}"/>
                </a:ext>
              </a:extLst>
            </p:cNvPr>
            <p:cNvSpPr/>
            <p:nvPr/>
          </p:nvSpPr>
          <p:spPr>
            <a:xfrm>
              <a:off x="2338560" y="6068520"/>
              <a:ext cx="869400" cy="214920"/>
            </a:xfrm>
            <a:prstGeom prst="rect">
              <a:avLst/>
            </a:prstGeom>
            <a:noFill/>
            <a:ln>
              <a:noFill/>
            </a:ln>
          </p:spPr>
          <p:style>
            <a:lnRef idx="0">
              <a:scrgbClr r="0" g="0" b="0"/>
            </a:lnRef>
            <a:fillRef idx="0">
              <a:scrgbClr r="0" g="0" b="0"/>
            </a:fillRef>
            <a:effectRef idx="0">
              <a:scrgbClr r="0" g="0" b="0"/>
            </a:effectRef>
            <a:fontRef idx="minor"/>
          </p:style>
          <p:txBody>
            <a:bodyPr/>
            <a:lstStyle/>
            <a:p>
              <a:endParaRPr lang="en-US"/>
            </a:p>
          </p:txBody>
        </p:sp>
        <p:sp>
          <p:nvSpPr>
            <p:cNvPr id="433" name="CustomShape 228">
              <a:extLst>
                <a:ext uri="{FF2B5EF4-FFF2-40B4-BE49-F238E27FC236}">
                  <a16:creationId xmlns:a16="http://schemas.microsoft.com/office/drawing/2014/main" id="{A1513A0B-715B-9B02-0042-A9225F5E477D}"/>
                </a:ext>
              </a:extLst>
            </p:cNvPr>
            <p:cNvSpPr/>
            <p:nvPr/>
          </p:nvSpPr>
          <p:spPr>
            <a:xfrm>
              <a:off x="2338560" y="6068520"/>
              <a:ext cx="869400" cy="214920"/>
            </a:xfrm>
            <a:prstGeom prst="rect">
              <a:avLst/>
            </a:prstGeom>
            <a:blipFill>
              <a:blip r:embed="rId17"/>
              <a:stretch>
                <a:fillRect t="-24976" b="-47187"/>
              </a:stretch>
            </a:blip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Calibri"/>
                </a:rPr>
                <a:t> </a:t>
              </a:r>
              <a:endParaRPr lang="en-US" sz="1800" b="0" strike="noStrike" spc="-1">
                <a:solidFill>
                  <a:srgbClr val="000000"/>
                </a:solidFill>
                <a:uFill>
                  <a:solidFill>
                    <a:srgbClr val="FFFFFF"/>
                  </a:solidFill>
                </a:uFill>
                <a:latin typeface="Arial"/>
              </a:endParaRPr>
            </a:p>
          </p:txBody>
        </p:sp>
      </p:grpSp>
      <mc:AlternateContent xmlns:mc="http://schemas.openxmlformats.org/markup-compatibility/2006" xmlns:a14="http://schemas.microsoft.com/office/drawing/2010/main">
        <mc:Choice Requires="a14">
          <p:sp>
            <p:nvSpPr>
              <p:cNvPr id="435" name="CustomShape 6">
                <a:extLst>
                  <a:ext uri="{FF2B5EF4-FFF2-40B4-BE49-F238E27FC236}">
                    <a16:creationId xmlns:a16="http://schemas.microsoft.com/office/drawing/2014/main" id="{C0675C40-80D7-95C1-78B5-A75FC9219FF5}"/>
                  </a:ext>
                </a:extLst>
              </p:cNvPr>
              <p:cNvSpPr/>
              <p:nvPr/>
            </p:nvSpPr>
            <p:spPr>
              <a:xfrm>
                <a:off x="10998960" y="4938200"/>
                <a:ext cx="11930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14:m>
                  <m:oMath xmlns:m="http://schemas.openxmlformats.org/officeDocument/2006/math">
                    <m:r>
                      <a:rPr lang="en-US" i="1" spc="-1" smtClean="0">
                        <a:solidFill>
                          <a:srgbClr val="0000FF"/>
                        </a:solidFill>
                        <a:uFill>
                          <a:solidFill>
                            <a:srgbClr val="FFFFFF"/>
                          </a:solidFill>
                        </a:uFill>
                        <a:latin typeface="Cambria Math" panose="02040503050406030204" pitchFamily="18" charset="0"/>
                        <a:ea typeface="Cambria Math" panose="02040503050406030204" pitchFamily="18" charset="0"/>
                      </a:rPr>
                      <m:t>𝜏</m:t>
                    </m:r>
                  </m:oMath>
                </a14:m>
                <a:r>
                  <a:rPr lang="en-US" spc="-1" dirty="0">
                    <a:solidFill>
                      <a:srgbClr val="0000FF"/>
                    </a:solidFill>
                    <a:uFill>
                      <a:solidFill>
                        <a:srgbClr val="FFFFFF"/>
                      </a:solidFill>
                    </a:uFill>
                    <a:latin typeface="Calibri"/>
                  </a:rPr>
                  <a:t>Spect </a:t>
                </a:r>
                <a:endParaRPr lang="en-US" spc="-1" dirty="0">
                  <a:solidFill>
                    <a:srgbClr val="000000"/>
                  </a:solidFill>
                  <a:uFill>
                    <a:solidFill>
                      <a:srgbClr val="FFFFFF"/>
                    </a:solidFill>
                  </a:uFill>
                  <a:latin typeface="Arial"/>
                </a:endParaRPr>
              </a:p>
            </p:txBody>
          </p:sp>
        </mc:Choice>
        <mc:Fallback xmlns="">
          <p:sp>
            <p:nvSpPr>
              <p:cNvPr id="435" name="CustomShape 6">
                <a:extLst>
                  <a:ext uri="{FF2B5EF4-FFF2-40B4-BE49-F238E27FC236}">
                    <a16:creationId xmlns:a16="http://schemas.microsoft.com/office/drawing/2014/main" id="{383A017B-717F-4B4E-AE49-FE52C6BFF68A}"/>
                  </a:ext>
                </a:extLst>
              </p:cNvPr>
              <p:cNvSpPr>
                <a:spLocks noRot="1" noChangeAspect="1" noMove="1" noResize="1" noEditPoints="1" noAdjustHandles="1" noChangeArrowheads="1" noChangeShapeType="1" noTextEdit="1"/>
              </p:cNvSpPr>
              <p:nvPr/>
            </p:nvSpPr>
            <p:spPr>
              <a:xfrm>
                <a:off x="10998960" y="4938200"/>
                <a:ext cx="1193040" cy="364680"/>
              </a:xfrm>
              <a:prstGeom prst="rect">
                <a:avLst/>
              </a:prstGeom>
              <a:blipFill>
                <a:blip r:embed="rId20"/>
                <a:stretch>
                  <a:fillRect t="-10000" b="-26667"/>
                </a:stretch>
              </a:blipFill>
              <a:ln>
                <a:noFill/>
              </a:ln>
            </p:spPr>
            <p:txBody>
              <a:bodyPr/>
              <a:lstStyle/>
              <a:p>
                <a:r>
                  <a:rPr lang="en-US">
                    <a:noFill/>
                  </a:rPr>
                  <a:t> </a:t>
                </a:r>
              </a:p>
            </p:txBody>
          </p:sp>
        </mc:Fallback>
      </mc:AlternateContent>
      <p:sp>
        <p:nvSpPr>
          <p:cNvPr id="2" name="TextBox 1">
            <a:extLst>
              <a:ext uri="{FF2B5EF4-FFF2-40B4-BE49-F238E27FC236}">
                <a16:creationId xmlns:a16="http://schemas.microsoft.com/office/drawing/2014/main" id="{D1D07F12-A973-78F3-081A-D38BBC3C7499}"/>
              </a:ext>
            </a:extLst>
          </p:cNvPr>
          <p:cNvSpPr txBox="1"/>
          <p:nvPr/>
        </p:nvSpPr>
        <p:spPr>
          <a:xfrm>
            <a:off x="371642" y="1334734"/>
            <a:ext cx="6064327" cy="2308324"/>
          </a:xfrm>
          <a:prstGeom prst="rect">
            <a:avLst/>
          </a:prstGeom>
          <a:noFill/>
        </p:spPr>
        <p:txBody>
          <a:bodyPr wrap="square" rtlCol="0">
            <a:spAutoFit/>
          </a:bodyPr>
          <a:lstStyle/>
          <a:p>
            <a:pPr marL="285750" indent="-285750">
              <a:buFont typeface="Arial" panose="020B0604020202020204" pitchFamily="34" charset="0"/>
              <a:buChar char="•"/>
            </a:pPr>
            <a:r>
              <a:rPr lang="en-US" dirty="0"/>
              <a:t>Spokesperson R. Picker</a:t>
            </a:r>
          </a:p>
          <a:p>
            <a:pPr marL="285750" indent="-285750">
              <a:buFont typeface="Arial" panose="020B0604020202020204" pitchFamily="34" charset="0"/>
              <a:buChar char="•"/>
            </a:pPr>
            <a:r>
              <a:rPr lang="en-US" dirty="0"/>
              <a:t>Moved from TU Munich to </a:t>
            </a:r>
            <a:r>
              <a:rPr lang="en-US" dirty="0" err="1"/>
              <a:t>TRIUMf</a:t>
            </a:r>
            <a:r>
              <a:rPr lang="en-US" dirty="0"/>
              <a:t>, installed at the TUCAN UCN source</a:t>
            </a:r>
          </a:p>
          <a:p>
            <a:pPr marL="285750" indent="-285750">
              <a:buFont typeface="Arial" panose="020B0604020202020204" pitchFamily="34" charset="0"/>
              <a:buChar char="•"/>
            </a:pPr>
            <a:r>
              <a:rPr lang="en-US" dirty="0"/>
              <a:t>Quench training will begin after appropriate He capture components (recovery balloon and piping) are installed</a:t>
            </a:r>
          </a:p>
          <a:p>
            <a:pPr marL="285750" indent="-285750">
              <a:buFont typeface="Arial" panose="020B0604020202020204" pitchFamily="34" charset="0"/>
              <a:buChar char="•"/>
            </a:pPr>
            <a:r>
              <a:rPr lang="en-US" dirty="0"/>
              <a:t>First UCN tests in 2027, earliest</a:t>
            </a:r>
          </a:p>
          <a:p>
            <a:pPr marL="285750" indent="-285750">
              <a:buFont typeface="Arial" panose="020B0604020202020204" pitchFamily="34" charset="0"/>
              <a:buChar char="•"/>
            </a:pPr>
            <a:r>
              <a:rPr lang="en-US" dirty="0"/>
              <a:t>Goal ~ 0.1 s</a:t>
            </a:r>
          </a:p>
          <a:p>
            <a:endParaRPr lang="en-US" dirty="0"/>
          </a:p>
        </p:txBody>
      </p:sp>
      <p:sp>
        <p:nvSpPr>
          <p:cNvPr id="3" name="TextBox 2">
            <a:extLst>
              <a:ext uri="{FF2B5EF4-FFF2-40B4-BE49-F238E27FC236}">
                <a16:creationId xmlns:a16="http://schemas.microsoft.com/office/drawing/2014/main" id="{74E494CD-BD80-2C4D-A4FD-C95E3A87A6A2}"/>
              </a:ext>
            </a:extLst>
          </p:cNvPr>
          <p:cNvSpPr txBox="1"/>
          <p:nvPr/>
        </p:nvSpPr>
        <p:spPr>
          <a:xfrm>
            <a:off x="355420" y="4677813"/>
            <a:ext cx="563643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Information from M. </a:t>
            </a:r>
            <a:r>
              <a:rPr lang="en-US" dirty="0" err="1"/>
              <a:t>Fertl</a:t>
            </a:r>
            <a:r>
              <a:rPr lang="en-US" dirty="0"/>
              <a:t> and D. Ries</a:t>
            </a:r>
          </a:p>
          <a:p>
            <a:pPr marL="285750" indent="-285750">
              <a:buFont typeface="Arial" panose="020B0604020202020204" pitchFamily="34" charset="0"/>
              <a:buChar char="•"/>
            </a:pPr>
            <a:r>
              <a:rPr lang="en-US" dirty="0"/>
              <a:t>Moved from Mainz UCN source to PSI in 2023</a:t>
            </a:r>
          </a:p>
          <a:p>
            <a:pPr marL="285750" indent="-285750">
              <a:buFont typeface="Arial" panose="020B0604020202020204" pitchFamily="34" charset="0"/>
              <a:buChar char="•"/>
            </a:pPr>
            <a:r>
              <a:rPr lang="en-US" dirty="0"/>
              <a:t>Features a “double” spin-flipper loading mechanism which provides cooling  </a:t>
            </a:r>
          </a:p>
          <a:p>
            <a:pPr marL="285750" indent="-285750">
              <a:buFont typeface="Arial" panose="020B0604020202020204" pitchFamily="34" charset="0"/>
              <a:buChar char="•"/>
            </a:pPr>
            <a:r>
              <a:rPr lang="en-US" dirty="0"/>
              <a:t>Currently operating, with statistics accumulated in late 2024 for about 1% uncertainty in lifetime!</a:t>
            </a:r>
          </a:p>
          <a:p>
            <a:pPr marL="285750" indent="-285750">
              <a:buFont typeface="Arial" panose="020B0604020202020204" pitchFamily="34" charset="0"/>
              <a:buChar char="•"/>
            </a:pPr>
            <a:r>
              <a:rPr lang="en-US" dirty="0"/>
              <a:t>Goal for this apparatus ~ 0.3 s (M. </a:t>
            </a:r>
            <a:r>
              <a:rPr lang="en-US" dirty="0" err="1"/>
              <a:t>Fertl’s</a:t>
            </a:r>
            <a:r>
              <a:rPr lang="en-US" dirty="0"/>
              <a:t> talk)</a:t>
            </a:r>
          </a:p>
          <a:p>
            <a:endParaRPr lang="en-US" dirty="0"/>
          </a:p>
        </p:txBody>
      </p:sp>
    </p:spTree>
    <p:extLst>
      <p:ext uri="{BB962C8B-B14F-4D97-AF65-F5344CB8AC3E}">
        <p14:creationId xmlns:p14="http://schemas.microsoft.com/office/powerpoint/2010/main" val="13780189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5E623C-E5C3-5F9E-F0CF-459BCC0F6601}"/>
              </a:ext>
            </a:extLst>
          </p:cNvPr>
          <p:cNvSpPr txBox="1"/>
          <p:nvPr/>
        </p:nvSpPr>
        <p:spPr>
          <a:xfrm>
            <a:off x="2825601" y="6327776"/>
            <a:ext cx="6097772" cy="369332"/>
          </a:xfrm>
          <a:prstGeom prst="rect">
            <a:avLst/>
          </a:prstGeom>
          <a:noFill/>
        </p:spPr>
        <p:txBody>
          <a:bodyPr wrap="square">
            <a:spAutoFit/>
          </a:bodyPr>
          <a:lstStyle/>
          <a:p>
            <a:r>
              <a:rPr lang="fr-FR" sz="1800" b="0" i="0" u="none" strike="noStrike" baseline="0" dirty="0">
                <a:solidFill>
                  <a:srgbClr val="000000"/>
                </a:solidFill>
                <a:latin typeface="AAAAAG+Times-Roman"/>
              </a:rPr>
              <a:t>J. </a:t>
            </a:r>
            <a:r>
              <a:rPr lang="fr-FR" sz="1800" b="0" i="0" u="none" strike="noStrike" baseline="0" dirty="0" err="1">
                <a:solidFill>
                  <a:srgbClr val="000000"/>
                </a:solidFill>
                <a:latin typeface="AAAAAG+Times-Roman"/>
              </a:rPr>
              <a:t>Auler</a:t>
            </a:r>
            <a:r>
              <a:rPr lang="fr-FR" sz="1800" b="0" i="0" u="none" strike="noStrike" baseline="0" dirty="0">
                <a:solidFill>
                  <a:srgbClr val="000000"/>
                </a:solidFill>
                <a:latin typeface="AAAAAG+Times-Roman"/>
              </a:rPr>
              <a:t>, et al., J. Phys. G: </a:t>
            </a:r>
            <a:r>
              <a:rPr lang="fr-FR" sz="1800" b="0" i="0" u="none" strike="noStrike" baseline="0" dirty="0" err="1">
                <a:solidFill>
                  <a:srgbClr val="000000"/>
                </a:solidFill>
                <a:latin typeface="AAAAAG+Times-Roman"/>
              </a:rPr>
              <a:t>Nucl</a:t>
            </a:r>
            <a:r>
              <a:rPr lang="fr-FR" sz="1800" b="0" i="0" u="none" strike="noStrike" baseline="0" dirty="0">
                <a:solidFill>
                  <a:srgbClr val="000000"/>
                </a:solidFill>
                <a:latin typeface="AAAAAG+Times-Roman"/>
              </a:rPr>
              <a:t>. Part. Phys. 51 115103, 2024 </a:t>
            </a:r>
            <a:endParaRPr lang="en-US" dirty="0"/>
          </a:p>
        </p:txBody>
      </p:sp>
      <p:pic>
        <p:nvPicPr>
          <p:cNvPr id="5" name="Picture 4">
            <a:extLst>
              <a:ext uri="{FF2B5EF4-FFF2-40B4-BE49-F238E27FC236}">
                <a16:creationId xmlns:a16="http://schemas.microsoft.com/office/drawing/2014/main" id="{20A292CA-D7BA-6C80-53E1-C61361292A35}"/>
              </a:ext>
            </a:extLst>
          </p:cNvPr>
          <p:cNvPicPr>
            <a:picLocks noChangeAspect="1"/>
          </p:cNvPicPr>
          <p:nvPr/>
        </p:nvPicPr>
        <p:blipFill>
          <a:blip r:embed="rId2"/>
          <a:srcRect l="15914" t="17693" r="321" b="19120"/>
          <a:stretch/>
        </p:blipFill>
        <p:spPr>
          <a:xfrm>
            <a:off x="2392325" y="584791"/>
            <a:ext cx="5964865" cy="3374693"/>
          </a:xfrm>
          <a:prstGeom prst="rect">
            <a:avLst/>
          </a:prstGeom>
        </p:spPr>
      </p:pic>
      <p:pic>
        <p:nvPicPr>
          <p:cNvPr id="7" name="Picture 6">
            <a:extLst>
              <a:ext uri="{FF2B5EF4-FFF2-40B4-BE49-F238E27FC236}">
                <a16:creationId xmlns:a16="http://schemas.microsoft.com/office/drawing/2014/main" id="{0C71FF03-5FC8-BD39-6E78-A7A55EEE8E16}"/>
              </a:ext>
            </a:extLst>
          </p:cNvPr>
          <p:cNvPicPr>
            <a:picLocks noChangeAspect="1"/>
          </p:cNvPicPr>
          <p:nvPr/>
        </p:nvPicPr>
        <p:blipFill>
          <a:blip r:embed="rId3"/>
          <a:stretch>
            <a:fillRect/>
          </a:stretch>
        </p:blipFill>
        <p:spPr>
          <a:xfrm>
            <a:off x="2516208" y="4005482"/>
            <a:ext cx="5692291" cy="2313250"/>
          </a:xfrm>
          <a:prstGeom prst="rect">
            <a:avLst/>
          </a:prstGeom>
        </p:spPr>
      </p:pic>
      <p:sp>
        <p:nvSpPr>
          <p:cNvPr id="9" name="TextBox 8">
            <a:extLst>
              <a:ext uri="{FF2B5EF4-FFF2-40B4-BE49-F238E27FC236}">
                <a16:creationId xmlns:a16="http://schemas.microsoft.com/office/drawing/2014/main" id="{6A507AB8-F834-66BD-90CA-01A6E3BCED85}"/>
              </a:ext>
            </a:extLst>
          </p:cNvPr>
          <p:cNvSpPr txBox="1"/>
          <p:nvPr/>
        </p:nvSpPr>
        <p:spPr>
          <a:xfrm>
            <a:off x="2570421" y="150259"/>
            <a:ext cx="6097772" cy="369332"/>
          </a:xfrm>
          <a:prstGeom prst="rect">
            <a:avLst/>
          </a:prstGeom>
          <a:noFill/>
        </p:spPr>
        <p:txBody>
          <a:bodyPr wrap="square">
            <a:spAutoFit/>
          </a:bodyPr>
          <a:lstStyle/>
          <a:p>
            <a:r>
              <a:rPr lang="en-US" sz="1800" b="0" i="0" u="none" strike="noStrike" baseline="0" dirty="0">
                <a:solidFill>
                  <a:srgbClr val="000000"/>
                </a:solidFill>
                <a:latin typeface="AAAAAB+ArialNarrow"/>
              </a:rPr>
              <a:t>2024: </a:t>
            </a:r>
            <a:r>
              <a:rPr lang="en-US" sz="1800" b="0" i="0" u="none" strike="noStrike" baseline="0" dirty="0">
                <a:solidFill>
                  <a:srgbClr val="000000"/>
                </a:solidFill>
                <a:latin typeface="AAAAA J+ STIX General"/>
              </a:rPr>
              <a:t>𝜏</a:t>
            </a:r>
            <a:r>
              <a:rPr lang="en-US" sz="1800" b="0" i="0" u="none" strike="noStrike" baseline="0" dirty="0">
                <a:solidFill>
                  <a:srgbClr val="000000"/>
                </a:solidFill>
                <a:latin typeface="AAAAAB+ArialNarrow"/>
              </a:rPr>
              <a:t>SPECT experiment operating at PSI UCN source </a:t>
            </a:r>
            <a:endParaRPr lang="en-US" dirty="0"/>
          </a:p>
        </p:txBody>
      </p:sp>
    </p:spTree>
    <p:extLst>
      <p:ext uri="{BB962C8B-B14F-4D97-AF65-F5344CB8AC3E}">
        <p14:creationId xmlns:p14="http://schemas.microsoft.com/office/powerpoint/2010/main" val="38612594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AD4AE99-97A7-45B7-A239-BA82D6F74A50}"/>
                  </a:ext>
                </a:extLst>
              </p:cNvPr>
              <p:cNvSpPr>
                <a:spLocks noGrp="1"/>
              </p:cNvSpPr>
              <p:nvPr>
                <p:ph type="title"/>
              </p:nvPr>
            </p:nvSpPr>
            <p:spPr>
              <a:xfrm>
                <a:off x="1558961" y="2204683"/>
                <a:ext cx="9058836" cy="1325563"/>
              </a:xfrm>
            </p:spPr>
            <p:txBody>
              <a:bodyPr/>
              <a:lstStyle/>
              <a:p>
                <a:pPr algn="ctr"/>
                <a:r>
                  <a:rPr lang="en-US" dirty="0"/>
                  <a:t>UCN</a:t>
                </a:r>
                <a14:m>
                  <m:oMath xmlns:m="http://schemas.openxmlformats.org/officeDocument/2006/math">
                    <m:r>
                      <a:rPr lang="en-US" i="1" smtClean="0">
                        <a:latin typeface="Cambria Math" panose="02040503050406030204" pitchFamily="18" charset="0"/>
                        <a:ea typeface="Cambria Math" panose="02040503050406030204" pitchFamily="18" charset="0"/>
                      </a:rPr>
                      <m:t>𝜏</m:t>
                    </m:r>
                  </m:oMath>
                </a14:m>
                <a:endParaRPr lang="en-US" dirty="0"/>
              </a:p>
            </p:txBody>
          </p:sp>
        </mc:Choice>
        <mc:Fallback xmlns="">
          <p:sp>
            <p:nvSpPr>
              <p:cNvPr id="2" name="Title 1">
                <a:extLst>
                  <a:ext uri="{FF2B5EF4-FFF2-40B4-BE49-F238E27FC236}">
                    <a16:creationId xmlns:a16="http://schemas.microsoft.com/office/drawing/2014/main" id="{3AD4AE99-97A7-45B7-A239-BA82D6F74A50}"/>
                  </a:ext>
                </a:extLst>
              </p:cNvPr>
              <p:cNvSpPr>
                <a:spLocks noGrp="1" noRot="1" noChangeAspect="1" noMove="1" noResize="1" noEditPoints="1" noAdjustHandles="1" noChangeArrowheads="1" noChangeShapeType="1" noTextEdit="1"/>
              </p:cNvSpPr>
              <p:nvPr>
                <p:ph type="title"/>
              </p:nvPr>
            </p:nvSpPr>
            <p:spPr>
              <a:xfrm>
                <a:off x="1558961" y="2204683"/>
                <a:ext cx="9058836" cy="1325563"/>
              </a:xfrm>
              <a:blipFill>
                <a:blip r:embed="rId2"/>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45933A98-DF12-5CFE-99A0-F2C2A6575704}"/>
              </a:ext>
            </a:extLst>
          </p:cNvPr>
          <p:cNvSpPr txBox="1"/>
          <p:nvPr/>
        </p:nvSpPr>
        <p:spPr>
          <a:xfrm>
            <a:off x="3657600" y="3432313"/>
            <a:ext cx="5289590" cy="369332"/>
          </a:xfrm>
          <a:prstGeom prst="rect">
            <a:avLst/>
          </a:prstGeom>
          <a:noFill/>
        </p:spPr>
        <p:txBody>
          <a:bodyPr wrap="none" rtlCol="0">
            <a:spAutoFit/>
          </a:bodyPr>
          <a:lstStyle/>
          <a:p>
            <a:r>
              <a:rPr lang="en-US" dirty="0"/>
              <a:t>(current state of the art for magnetically trapped UCN)</a:t>
            </a:r>
          </a:p>
        </p:txBody>
      </p:sp>
      <p:sp>
        <p:nvSpPr>
          <p:cNvPr id="6" name="TextBox 5">
            <a:extLst>
              <a:ext uri="{FF2B5EF4-FFF2-40B4-BE49-F238E27FC236}">
                <a16:creationId xmlns:a16="http://schemas.microsoft.com/office/drawing/2014/main" id="{58397A6C-6A33-D5EC-95A3-C04A4D2992DF}"/>
              </a:ext>
            </a:extLst>
          </p:cNvPr>
          <p:cNvSpPr txBox="1"/>
          <p:nvPr/>
        </p:nvSpPr>
        <p:spPr>
          <a:xfrm>
            <a:off x="4391247" y="3955312"/>
            <a:ext cx="4105868" cy="369332"/>
          </a:xfrm>
          <a:prstGeom prst="rect">
            <a:avLst/>
          </a:prstGeom>
          <a:noFill/>
        </p:spPr>
        <p:txBody>
          <a:bodyPr wrap="none" rtlCol="0">
            <a:spAutoFit/>
          </a:bodyPr>
          <a:lstStyle/>
          <a:p>
            <a:r>
              <a:rPr lang="en-US" dirty="0"/>
              <a:t>spokespersons: A. T. Holley and S. Clayton</a:t>
            </a:r>
          </a:p>
        </p:txBody>
      </p:sp>
    </p:spTree>
    <p:extLst>
      <p:ext uri="{BB962C8B-B14F-4D97-AF65-F5344CB8AC3E}">
        <p14:creationId xmlns:p14="http://schemas.microsoft.com/office/powerpoint/2010/main" val="9192612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p:cNvSpPr txBox="1">
                <a:spLocks noGrp="1"/>
              </p:cNvSpPr>
              <p:nvPr>
                <p:ph type="title"/>
              </p:nvPr>
            </p:nvSpPr>
            <p:spPr>
              <a:xfrm>
                <a:off x="3445545" y="244280"/>
                <a:ext cx="4654550" cy="689932"/>
              </a:xfrm>
              <a:prstGeom prst="rect">
                <a:avLst/>
              </a:prstGeom>
            </p:spPr>
            <p:txBody>
              <a:bodyPr vert="horz" wrap="square" lIns="0" tIns="12700" rIns="0" bIns="0" rtlCol="0" anchor="ctr">
                <a:spAutoFit/>
              </a:bodyPr>
              <a:lstStyle/>
              <a:p>
                <a:pPr marL="12700">
                  <a:lnSpc>
                    <a:spcPct val="100000"/>
                  </a:lnSpc>
                  <a:spcBef>
                    <a:spcPts val="100"/>
                  </a:spcBef>
                </a:pPr>
                <a:r>
                  <a:rPr dirty="0"/>
                  <a:t>The</a:t>
                </a:r>
                <a:r>
                  <a:rPr spc="-45" dirty="0"/>
                  <a:t> </a:t>
                </a:r>
                <a:r>
                  <a:rPr spc="-130" dirty="0"/>
                  <a:t>UCN</a:t>
                </a:r>
                <a14:m>
                  <m:oMath xmlns:m="http://schemas.openxmlformats.org/officeDocument/2006/math">
                    <m:r>
                      <a:rPr lang="en-US" i="1" spc="-130" smtClean="0">
                        <a:latin typeface="Cambria Math" panose="02040503050406030204" pitchFamily="18" charset="0"/>
                        <a:ea typeface="Cambria Math" panose="02040503050406030204" pitchFamily="18" charset="0"/>
                      </a:rPr>
                      <m:t>𝜏</m:t>
                    </m:r>
                  </m:oMath>
                </a14:m>
                <a:r>
                  <a:rPr spc="-50" dirty="0"/>
                  <a:t> </a:t>
                </a:r>
                <a:r>
                  <a:rPr lang="en-US" spc="-220" dirty="0"/>
                  <a:t>Experiment</a:t>
                </a:r>
                <a:endParaRPr spc="-220" dirty="0"/>
              </a:p>
            </p:txBody>
          </p:sp>
        </mc:Choice>
        <mc:Fallback xmlns="">
          <p:sp>
            <p:nvSpPr>
              <p:cNvPr id="2" name="object 2"/>
              <p:cNvSpPr txBox="1">
                <a:spLocks noGrp="1" noRot="1" noChangeAspect="1" noMove="1" noResize="1" noEditPoints="1" noAdjustHandles="1" noChangeArrowheads="1" noChangeShapeType="1" noTextEdit="1"/>
              </p:cNvSpPr>
              <p:nvPr>
                <p:ph type="title"/>
              </p:nvPr>
            </p:nvSpPr>
            <p:spPr>
              <a:xfrm>
                <a:off x="3445545" y="244280"/>
                <a:ext cx="4654550" cy="689932"/>
              </a:xfrm>
              <a:prstGeom prst="rect">
                <a:avLst/>
              </a:prstGeom>
              <a:blipFill>
                <a:blip r:embed="rId2"/>
                <a:stretch>
                  <a:fillRect l="-6937" t="-22124" r="-5759" b="-48673"/>
                </a:stretch>
              </a:blipFill>
            </p:spPr>
            <p:txBody>
              <a:bodyPr/>
              <a:lstStyle/>
              <a:p>
                <a:r>
                  <a:rPr lang="en-US">
                    <a:noFill/>
                  </a:rPr>
                  <a:t> </a:t>
                </a:r>
              </a:p>
            </p:txBody>
          </p:sp>
        </mc:Fallback>
      </mc:AlternateContent>
      <p:sp>
        <p:nvSpPr>
          <p:cNvPr id="3" name="object 3"/>
          <p:cNvSpPr txBox="1"/>
          <p:nvPr/>
        </p:nvSpPr>
        <p:spPr>
          <a:xfrm>
            <a:off x="9951719" y="6435090"/>
            <a:ext cx="180340" cy="197490"/>
          </a:xfrm>
          <a:prstGeom prst="rect">
            <a:avLst/>
          </a:prstGeom>
        </p:spPr>
        <p:txBody>
          <a:bodyPr vert="horz" wrap="square" lIns="0" tIns="12700" rIns="0" bIns="0" rtlCol="0">
            <a:spAutoFit/>
          </a:bodyPr>
          <a:lstStyle/>
          <a:p>
            <a:pPr marL="12700">
              <a:spcBef>
                <a:spcPts val="100"/>
              </a:spcBef>
            </a:pPr>
            <a:r>
              <a:rPr sz="1200" spc="-25" dirty="0">
                <a:solidFill>
                  <a:srgbClr val="8A8A8A"/>
                </a:solidFill>
                <a:latin typeface="Calibri"/>
                <a:cs typeface="Calibri"/>
              </a:rPr>
              <a:t>79</a:t>
            </a:r>
            <a:endParaRPr sz="1200">
              <a:latin typeface="Calibri"/>
              <a:cs typeface="Calibri"/>
            </a:endParaRPr>
          </a:p>
        </p:txBody>
      </p:sp>
      <p:grpSp>
        <p:nvGrpSpPr>
          <p:cNvPr id="4" name="object 4"/>
          <p:cNvGrpSpPr/>
          <p:nvPr/>
        </p:nvGrpSpPr>
        <p:grpSpPr>
          <a:xfrm>
            <a:off x="1617980" y="1294130"/>
            <a:ext cx="8954770" cy="5511800"/>
            <a:chOff x="93980" y="1294130"/>
            <a:chExt cx="8954770" cy="5511800"/>
          </a:xfrm>
        </p:grpSpPr>
        <p:pic>
          <p:nvPicPr>
            <p:cNvPr id="5" name="object 5"/>
            <p:cNvPicPr/>
            <p:nvPr/>
          </p:nvPicPr>
          <p:blipFill>
            <a:blip r:embed="rId3" cstate="print"/>
            <a:stretch>
              <a:fillRect/>
            </a:stretch>
          </p:blipFill>
          <p:spPr>
            <a:xfrm>
              <a:off x="93980" y="1294130"/>
              <a:ext cx="7162127" cy="5511800"/>
            </a:xfrm>
            <a:prstGeom prst="rect">
              <a:avLst/>
            </a:prstGeom>
          </p:spPr>
        </p:pic>
        <p:pic>
          <p:nvPicPr>
            <p:cNvPr id="6" name="object 6"/>
            <p:cNvPicPr/>
            <p:nvPr/>
          </p:nvPicPr>
          <p:blipFill>
            <a:blip r:embed="rId4" cstate="print"/>
            <a:stretch>
              <a:fillRect/>
            </a:stretch>
          </p:blipFill>
          <p:spPr>
            <a:xfrm>
              <a:off x="6403339" y="1296670"/>
              <a:ext cx="2645410" cy="2032000"/>
            </a:xfrm>
            <a:prstGeom prst="rect">
              <a:avLst/>
            </a:prstGeom>
          </p:spPr>
        </p:pic>
      </p:grpSp>
      <p:sp>
        <p:nvSpPr>
          <p:cNvPr id="7" name="object 7"/>
          <p:cNvSpPr txBox="1"/>
          <p:nvPr/>
        </p:nvSpPr>
        <p:spPr>
          <a:xfrm>
            <a:off x="8153400" y="3387090"/>
            <a:ext cx="2391410" cy="228268"/>
          </a:xfrm>
          <a:prstGeom prst="rect">
            <a:avLst/>
          </a:prstGeom>
        </p:spPr>
        <p:txBody>
          <a:bodyPr vert="horz" wrap="square" lIns="0" tIns="12700" rIns="0" bIns="0" rtlCol="0">
            <a:spAutoFit/>
          </a:bodyPr>
          <a:lstStyle/>
          <a:p>
            <a:pPr marL="12700">
              <a:spcBef>
                <a:spcPts val="100"/>
              </a:spcBef>
            </a:pPr>
            <a:r>
              <a:rPr sz="1400" b="1" dirty="0">
                <a:solidFill>
                  <a:srgbClr val="0000FF"/>
                </a:solidFill>
                <a:latin typeface="Calibri"/>
                <a:cs typeface="Calibri"/>
              </a:rPr>
              <a:t>D.</a:t>
            </a:r>
            <a:r>
              <a:rPr sz="1400" b="1" spc="-45" dirty="0">
                <a:solidFill>
                  <a:srgbClr val="0000FF"/>
                </a:solidFill>
                <a:latin typeface="Calibri"/>
                <a:cs typeface="Calibri"/>
              </a:rPr>
              <a:t> </a:t>
            </a:r>
            <a:r>
              <a:rPr sz="1400" b="1" dirty="0">
                <a:solidFill>
                  <a:srgbClr val="0000FF"/>
                </a:solidFill>
                <a:latin typeface="Calibri"/>
                <a:cs typeface="Calibri"/>
              </a:rPr>
              <a:t>Salvat,</a:t>
            </a:r>
            <a:r>
              <a:rPr sz="1400" b="1" spc="-30" dirty="0">
                <a:solidFill>
                  <a:srgbClr val="0000FF"/>
                </a:solidFill>
                <a:latin typeface="Calibri"/>
                <a:cs typeface="Calibri"/>
              </a:rPr>
              <a:t> </a:t>
            </a:r>
            <a:r>
              <a:rPr sz="1400" b="1" dirty="0">
                <a:solidFill>
                  <a:srgbClr val="0000FF"/>
                </a:solidFill>
                <a:latin typeface="Calibri"/>
                <a:cs typeface="Calibri"/>
              </a:rPr>
              <a:t>PRC</a:t>
            </a:r>
            <a:r>
              <a:rPr sz="1400" b="1" spc="-25" dirty="0">
                <a:solidFill>
                  <a:srgbClr val="0000FF"/>
                </a:solidFill>
                <a:latin typeface="Calibri"/>
                <a:cs typeface="Calibri"/>
              </a:rPr>
              <a:t> </a:t>
            </a:r>
            <a:r>
              <a:rPr sz="1400" b="1" dirty="0">
                <a:solidFill>
                  <a:srgbClr val="0000FF"/>
                </a:solidFill>
                <a:latin typeface="Calibri"/>
                <a:cs typeface="Calibri"/>
              </a:rPr>
              <a:t>89,</a:t>
            </a:r>
            <a:r>
              <a:rPr sz="1400" b="1" spc="-30" dirty="0">
                <a:solidFill>
                  <a:srgbClr val="0000FF"/>
                </a:solidFill>
                <a:latin typeface="Calibri"/>
                <a:cs typeface="Calibri"/>
              </a:rPr>
              <a:t> </a:t>
            </a:r>
            <a:r>
              <a:rPr sz="1400" b="1" dirty="0">
                <a:solidFill>
                  <a:srgbClr val="0000FF"/>
                </a:solidFill>
                <a:latin typeface="Calibri"/>
                <a:cs typeface="Calibri"/>
              </a:rPr>
              <a:t>052501</a:t>
            </a:r>
            <a:r>
              <a:rPr sz="1400" b="1" spc="-35" dirty="0">
                <a:solidFill>
                  <a:srgbClr val="0000FF"/>
                </a:solidFill>
                <a:latin typeface="Calibri"/>
                <a:cs typeface="Calibri"/>
              </a:rPr>
              <a:t> </a:t>
            </a:r>
            <a:r>
              <a:rPr sz="1400" b="1" spc="-10" dirty="0">
                <a:solidFill>
                  <a:srgbClr val="0000FF"/>
                </a:solidFill>
                <a:latin typeface="Calibri"/>
                <a:cs typeface="Calibri"/>
              </a:rPr>
              <a:t>(2014)</a:t>
            </a:r>
            <a:endParaRPr sz="1400">
              <a:latin typeface="Calibri"/>
              <a:cs typeface="Calibri"/>
            </a:endParaRPr>
          </a:p>
        </p:txBody>
      </p:sp>
      <p:sp>
        <p:nvSpPr>
          <p:cNvPr id="8" name="object 8"/>
          <p:cNvSpPr txBox="1"/>
          <p:nvPr/>
        </p:nvSpPr>
        <p:spPr>
          <a:xfrm>
            <a:off x="8827769" y="1000759"/>
            <a:ext cx="1652270" cy="299720"/>
          </a:xfrm>
          <a:prstGeom prst="rect">
            <a:avLst/>
          </a:prstGeom>
        </p:spPr>
        <p:txBody>
          <a:bodyPr vert="horz" wrap="square" lIns="0" tIns="12700" rIns="0" bIns="0" rtlCol="0">
            <a:spAutoFit/>
          </a:bodyPr>
          <a:lstStyle/>
          <a:p>
            <a:pPr marL="12700">
              <a:spcBef>
                <a:spcPts val="100"/>
              </a:spcBef>
            </a:pPr>
            <a:r>
              <a:rPr dirty="0">
                <a:latin typeface="Calibri"/>
                <a:cs typeface="Calibri"/>
              </a:rPr>
              <a:t>1st</a:t>
            </a:r>
            <a:r>
              <a:rPr spc="-35" dirty="0">
                <a:latin typeface="Calibri"/>
                <a:cs typeface="Calibri"/>
              </a:rPr>
              <a:t> </a:t>
            </a:r>
            <a:r>
              <a:rPr spc="-10" dirty="0">
                <a:latin typeface="Calibri"/>
                <a:cs typeface="Calibri"/>
              </a:rPr>
              <a:t>measurement</a:t>
            </a:r>
            <a:endParaRPr dirty="0">
              <a:latin typeface="Calibri"/>
              <a:cs typeface="Calibri"/>
            </a:endParaRPr>
          </a:p>
        </p:txBody>
      </p:sp>
    </p:spTree>
    <p:extLst>
      <p:ext uri="{BB962C8B-B14F-4D97-AF65-F5344CB8AC3E}">
        <p14:creationId xmlns:p14="http://schemas.microsoft.com/office/powerpoint/2010/main" val="27809734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Shape 325"/>
        <p:cNvGrpSpPr/>
        <p:nvPr/>
      </p:nvGrpSpPr>
      <p:grpSpPr>
        <a:xfrm>
          <a:off x="0" y="0"/>
          <a:ext cx="0" cy="0"/>
          <a:chOff x="0" y="0"/>
          <a:chExt cx="0" cy="0"/>
        </a:xfrm>
      </p:grpSpPr>
      <p:sp>
        <p:nvSpPr>
          <p:cNvPr id="327" name="Google Shape;327;p33"/>
          <p:cNvSpPr txBox="1">
            <a:spLocks noGrp="1"/>
          </p:cNvSpPr>
          <p:nvPr>
            <p:ph type="title"/>
          </p:nvPr>
        </p:nvSpPr>
        <p:spPr>
          <a:xfrm>
            <a:off x="660647" y="183057"/>
            <a:ext cx="11128400" cy="1039200"/>
          </a:xfrm>
          <a:prstGeom prst="rect">
            <a:avLst/>
          </a:prstGeom>
          <a:noFill/>
          <a:ln>
            <a:noFill/>
          </a:ln>
        </p:spPr>
        <p:txBody>
          <a:bodyPr spcFirstLastPara="1" vert="horz" wrap="square" lIns="121900" tIns="60933" rIns="121900" bIns="60933" rtlCol="0" anchor="ctr" anchorCtr="0">
            <a:noAutofit/>
          </a:bodyPr>
          <a:lstStyle/>
          <a:p>
            <a:r>
              <a:rPr lang="en-US" dirty="0"/>
              <a:t>UCN𝜏 </a:t>
            </a:r>
            <a:endParaRPr dirty="0">
              <a:solidFill>
                <a:schemeClr val="dk1"/>
              </a:solidFill>
            </a:endParaRPr>
          </a:p>
        </p:txBody>
      </p:sp>
      <p:pic>
        <p:nvPicPr>
          <p:cNvPr id="329" name="Google Shape;329;p33"/>
          <p:cNvPicPr preferRelativeResize="0"/>
          <p:nvPr/>
        </p:nvPicPr>
        <p:blipFill rotWithShape="1">
          <a:blip r:embed="rId3">
            <a:alphaModFix/>
          </a:blip>
          <a:srcRect/>
          <a:stretch/>
        </p:blipFill>
        <p:spPr>
          <a:xfrm>
            <a:off x="872923" y="1129078"/>
            <a:ext cx="9342468" cy="3537832"/>
          </a:xfrm>
          <a:prstGeom prst="rect">
            <a:avLst/>
          </a:prstGeom>
          <a:noFill/>
          <a:ln>
            <a:noFill/>
          </a:ln>
        </p:spPr>
      </p:pic>
      <p:sp>
        <p:nvSpPr>
          <p:cNvPr id="331" name="Google Shape;331;p33"/>
          <p:cNvSpPr txBox="1"/>
          <p:nvPr/>
        </p:nvSpPr>
        <p:spPr>
          <a:xfrm>
            <a:off x="10583216" y="2517113"/>
            <a:ext cx="934800" cy="528400"/>
          </a:xfrm>
          <a:prstGeom prst="rect">
            <a:avLst/>
          </a:prstGeom>
          <a:noFill/>
          <a:ln>
            <a:noFill/>
          </a:ln>
        </p:spPr>
        <p:txBody>
          <a:bodyPr spcFirstLastPara="1" wrap="square" lIns="121900" tIns="121900" rIns="121900" bIns="121900" anchor="t" anchorCtr="0">
            <a:noAutofit/>
          </a:bodyPr>
          <a:lstStyle/>
          <a:p>
            <a:pPr>
              <a:buClr>
                <a:srgbClr val="000000"/>
              </a:buClr>
              <a:buSzPts val="1400"/>
            </a:pPr>
            <a:r>
              <a:rPr lang="en-US" sz="1867" dirty="0">
                <a:solidFill>
                  <a:srgbClr val="000000"/>
                </a:solidFill>
                <a:latin typeface="Arial"/>
                <a:ea typeface="Arial"/>
                <a:cs typeface="Arial"/>
                <a:sym typeface="Arial"/>
              </a:rPr>
              <a:t>50 cm</a:t>
            </a:r>
            <a:endParaRPr sz="1867" dirty="0">
              <a:solidFill>
                <a:srgbClr val="000000"/>
              </a:solidFill>
              <a:latin typeface="Arial"/>
              <a:ea typeface="Arial"/>
              <a:cs typeface="Arial"/>
              <a:sym typeface="Arial"/>
            </a:endParaRPr>
          </a:p>
        </p:txBody>
      </p:sp>
      <p:sp>
        <p:nvSpPr>
          <p:cNvPr id="332" name="Google Shape;332;p33"/>
          <p:cNvSpPr txBox="1"/>
          <p:nvPr/>
        </p:nvSpPr>
        <p:spPr>
          <a:xfrm>
            <a:off x="752187" y="2429521"/>
            <a:ext cx="1583200" cy="6868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400" i="1" dirty="0" err="1">
                <a:solidFill>
                  <a:srgbClr val="0000FF"/>
                </a:solidFill>
                <a:latin typeface="Arial"/>
                <a:ea typeface="Arial"/>
                <a:cs typeface="Arial"/>
                <a:sym typeface="Arial"/>
              </a:rPr>
              <a:t>B</a:t>
            </a:r>
            <a:r>
              <a:rPr lang="en-US" sz="2400" baseline="-25000" dirty="0" err="1">
                <a:solidFill>
                  <a:srgbClr val="0000FF"/>
                </a:solidFill>
                <a:latin typeface="Arial"/>
                <a:ea typeface="Arial"/>
                <a:cs typeface="Arial"/>
                <a:sym typeface="Arial"/>
              </a:rPr>
              <a:t>rem</a:t>
            </a:r>
            <a:r>
              <a:rPr lang="en-US" sz="2400" i="1" dirty="0">
                <a:solidFill>
                  <a:srgbClr val="0000FF"/>
                </a:solidFill>
                <a:latin typeface="Arial"/>
                <a:ea typeface="Arial"/>
                <a:cs typeface="Arial"/>
                <a:sym typeface="Arial"/>
              </a:rPr>
              <a:t>≈ 1 </a:t>
            </a:r>
            <a:r>
              <a:rPr lang="en-US" sz="2400" dirty="0">
                <a:solidFill>
                  <a:srgbClr val="0000FF"/>
                </a:solidFill>
                <a:latin typeface="Arial"/>
                <a:ea typeface="Arial"/>
                <a:cs typeface="Arial"/>
                <a:sym typeface="Arial"/>
              </a:rPr>
              <a:t>T</a:t>
            </a:r>
            <a:endParaRPr sz="2400" dirty="0">
              <a:solidFill>
                <a:srgbClr val="0000FF"/>
              </a:solidFill>
              <a:latin typeface="Arial"/>
              <a:ea typeface="Arial"/>
              <a:cs typeface="Arial"/>
              <a:sym typeface="Arial"/>
            </a:endParaRPr>
          </a:p>
        </p:txBody>
      </p:sp>
      <p:cxnSp>
        <p:nvCxnSpPr>
          <p:cNvPr id="333" name="Google Shape;333;p33"/>
          <p:cNvCxnSpPr/>
          <p:nvPr/>
        </p:nvCxnSpPr>
        <p:spPr>
          <a:xfrm rot="10800000">
            <a:off x="10600500" y="1448448"/>
            <a:ext cx="8800" cy="2632400"/>
          </a:xfrm>
          <a:prstGeom prst="straightConnector1">
            <a:avLst/>
          </a:prstGeom>
          <a:noFill/>
          <a:ln w="9525" cap="flat" cmpd="sng">
            <a:solidFill>
              <a:schemeClr val="dk2"/>
            </a:solidFill>
            <a:prstDash val="solid"/>
            <a:round/>
            <a:headEnd type="stealth" w="med" len="med"/>
            <a:tailEnd type="triangle" w="med" len="med"/>
          </a:ln>
        </p:spPr>
      </p:cxnSp>
      <p:sp>
        <p:nvSpPr>
          <p:cNvPr id="2" name="TextBox 1">
            <a:extLst>
              <a:ext uri="{FF2B5EF4-FFF2-40B4-BE49-F238E27FC236}">
                <a16:creationId xmlns:a16="http://schemas.microsoft.com/office/drawing/2014/main" id="{5B64438D-3D89-420E-B4E3-DA8F0DBF7BC8}"/>
              </a:ext>
            </a:extLst>
          </p:cNvPr>
          <p:cNvSpPr txBox="1"/>
          <p:nvPr/>
        </p:nvSpPr>
        <p:spPr>
          <a:xfrm>
            <a:off x="2455818" y="4088674"/>
            <a:ext cx="3239588" cy="830997"/>
          </a:xfrm>
          <a:prstGeom prst="rect">
            <a:avLst/>
          </a:prstGeom>
          <a:noFill/>
        </p:spPr>
        <p:txBody>
          <a:bodyPr wrap="square" rtlCol="0">
            <a:spAutoFit/>
          </a:bodyPr>
          <a:lstStyle/>
          <a:p>
            <a:r>
              <a:rPr lang="en-US" sz="2400" dirty="0"/>
              <a:t>Low field-seeking states repelled by large fields</a:t>
            </a:r>
          </a:p>
        </p:txBody>
      </p:sp>
      <p:sp>
        <p:nvSpPr>
          <p:cNvPr id="3" name="TextBox 2">
            <a:extLst>
              <a:ext uri="{FF2B5EF4-FFF2-40B4-BE49-F238E27FC236}">
                <a16:creationId xmlns:a16="http://schemas.microsoft.com/office/drawing/2014/main" id="{85C86BB7-0C93-4BCD-B63A-351474F0F82E}"/>
              </a:ext>
            </a:extLst>
          </p:cNvPr>
          <p:cNvSpPr txBox="1"/>
          <p:nvPr/>
        </p:nvSpPr>
        <p:spPr>
          <a:xfrm>
            <a:off x="0" y="1580605"/>
            <a:ext cx="2625633" cy="830997"/>
          </a:xfrm>
          <a:prstGeom prst="rect">
            <a:avLst/>
          </a:prstGeom>
          <a:noFill/>
        </p:spPr>
        <p:txBody>
          <a:bodyPr wrap="square" rtlCol="0">
            <a:spAutoFit/>
          </a:bodyPr>
          <a:lstStyle/>
          <a:p>
            <a:r>
              <a:rPr lang="en-US" sz="2400" dirty="0"/>
              <a:t>|B| always greater than 1 T at surface!</a:t>
            </a:r>
          </a:p>
        </p:txBody>
      </p:sp>
      <p:cxnSp>
        <p:nvCxnSpPr>
          <p:cNvPr id="5" name="Straight Arrow Connector 4">
            <a:extLst>
              <a:ext uri="{FF2B5EF4-FFF2-40B4-BE49-F238E27FC236}">
                <a16:creationId xmlns:a16="http://schemas.microsoft.com/office/drawing/2014/main" id="{83B6E781-9158-427B-AAB4-371CC40A84F9}"/>
              </a:ext>
            </a:extLst>
          </p:cNvPr>
          <p:cNvCxnSpPr>
            <a:cxnSpLocks/>
          </p:cNvCxnSpPr>
          <p:nvPr/>
        </p:nvCxnSpPr>
        <p:spPr>
          <a:xfrm flipV="1">
            <a:off x="4088674" y="2769326"/>
            <a:ext cx="248195" cy="3526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F60F008-2D80-4D4B-9866-ED229D024FB0}"/>
              </a:ext>
            </a:extLst>
          </p:cNvPr>
          <p:cNvSpPr txBox="1"/>
          <p:nvPr/>
        </p:nvSpPr>
        <p:spPr>
          <a:xfrm>
            <a:off x="3971108" y="2285999"/>
            <a:ext cx="492443" cy="461665"/>
          </a:xfrm>
          <a:prstGeom prst="rect">
            <a:avLst/>
          </a:prstGeom>
          <a:noFill/>
        </p:spPr>
        <p:txBody>
          <a:bodyPr wrap="none" rtlCol="0">
            <a:spAutoFit/>
          </a:bodyPr>
          <a:lstStyle/>
          <a:p>
            <a:r>
              <a:rPr lang="en-US" sz="2400" b="1" dirty="0" err="1">
                <a:solidFill>
                  <a:srgbClr val="FF0000"/>
                </a:solidFill>
              </a:rPr>
              <a:t>F</a:t>
            </a:r>
            <a:r>
              <a:rPr lang="en-US" sz="2400" b="1" baseline="-25000" dirty="0" err="1">
                <a:solidFill>
                  <a:srgbClr val="FF0000"/>
                </a:solidFill>
              </a:rPr>
              <a:t>m</a:t>
            </a:r>
            <a:endParaRPr lang="en-US" sz="2400" b="1" dirty="0">
              <a:solidFill>
                <a:srgbClr val="FF0000"/>
              </a:solidFill>
            </a:endParaRPr>
          </a:p>
        </p:txBody>
      </p:sp>
      <p:cxnSp>
        <p:nvCxnSpPr>
          <p:cNvPr id="10" name="Straight Arrow Connector 9">
            <a:extLst>
              <a:ext uri="{FF2B5EF4-FFF2-40B4-BE49-F238E27FC236}">
                <a16:creationId xmlns:a16="http://schemas.microsoft.com/office/drawing/2014/main" id="{BE067C96-8F92-4586-AE48-CE27BA8ADEDB}"/>
              </a:ext>
            </a:extLst>
          </p:cNvPr>
          <p:cNvCxnSpPr/>
          <p:nvPr/>
        </p:nvCxnSpPr>
        <p:spPr>
          <a:xfrm>
            <a:off x="4741817" y="2899952"/>
            <a:ext cx="0" cy="457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F1F4A9C-5E26-4AC4-8B0C-D073A4E342E7}"/>
              </a:ext>
            </a:extLst>
          </p:cNvPr>
          <p:cNvSpPr/>
          <p:nvPr/>
        </p:nvSpPr>
        <p:spPr>
          <a:xfrm>
            <a:off x="4529716" y="2369123"/>
            <a:ext cx="423514" cy="461665"/>
          </a:xfrm>
          <a:prstGeom prst="rect">
            <a:avLst/>
          </a:prstGeom>
        </p:spPr>
        <p:txBody>
          <a:bodyPr wrap="none">
            <a:spAutoFit/>
          </a:bodyPr>
          <a:lstStyle/>
          <a:p>
            <a:r>
              <a:rPr lang="en-US" sz="2400" b="1" dirty="0" err="1">
                <a:solidFill>
                  <a:srgbClr val="FF0000"/>
                </a:solidFill>
              </a:rPr>
              <a:t>F</a:t>
            </a:r>
            <a:r>
              <a:rPr lang="en-US" sz="2400" b="1" baseline="-25000" dirty="0" err="1">
                <a:solidFill>
                  <a:srgbClr val="FF0000"/>
                </a:solidFill>
              </a:rPr>
              <a:t>g</a:t>
            </a:r>
            <a:endParaRPr lang="en-US" sz="2400" b="1" dirty="0">
              <a:solidFill>
                <a:srgbClr val="FF0000"/>
              </a:solidFill>
            </a:endParaRPr>
          </a:p>
        </p:txBody>
      </p:sp>
      <p:sp>
        <p:nvSpPr>
          <p:cNvPr id="15" name="TextBox 14">
            <a:extLst>
              <a:ext uri="{FF2B5EF4-FFF2-40B4-BE49-F238E27FC236}">
                <a16:creationId xmlns:a16="http://schemas.microsoft.com/office/drawing/2014/main" id="{4CF9F0F4-D171-4C5F-8E49-9A1EABD5AF73}"/>
              </a:ext>
            </a:extLst>
          </p:cNvPr>
          <p:cNvSpPr txBox="1"/>
          <p:nvPr/>
        </p:nvSpPr>
        <p:spPr>
          <a:xfrm>
            <a:off x="10607041" y="2939143"/>
            <a:ext cx="1096775" cy="369332"/>
          </a:xfrm>
          <a:prstGeom prst="rect">
            <a:avLst/>
          </a:prstGeom>
          <a:noFill/>
        </p:spPr>
        <p:txBody>
          <a:bodyPr wrap="none" rtlCol="0">
            <a:spAutoFit/>
          </a:bodyPr>
          <a:lstStyle/>
          <a:p>
            <a:r>
              <a:rPr lang="en-US" dirty="0"/>
              <a:t>(~50 </a:t>
            </a:r>
            <a:r>
              <a:rPr lang="en-US" dirty="0" err="1"/>
              <a:t>neV</a:t>
            </a:r>
            <a:r>
              <a:rPr lang="en-US" dirty="0"/>
              <a:t>)</a:t>
            </a:r>
          </a:p>
        </p:txBody>
      </p:sp>
    </p:spTree>
    <p:extLst>
      <p:ext uri="{BB962C8B-B14F-4D97-AF65-F5344CB8AC3E}">
        <p14:creationId xmlns:p14="http://schemas.microsoft.com/office/powerpoint/2010/main" val="32817257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Shape 325"/>
        <p:cNvGrpSpPr/>
        <p:nvPr/>
      </p:nvGrpSpPr>
      <p:grpSpPr>
        <a:xfrm>
          <a:off x="0" y="0"/>
          <a:ext cx="0" cy="0"/>
          <a:chOff x="0" y="0"/>
          <a:chExt cx="0" cy="0"/>
        </a:xfrm>
      </p:grpSpPr>
      <p:sp>
        <p:nvSpPr>
          <p:cNvPr id="327" name="Google Shape;327;p33"/>
          <p:cNvSpPr txBox="1">
            <a:spLocks noGrp="1"/>
          </p:cNvSpPr>
          <p:nvPr>
            <p:ph type="title"/>
          </p:nvPr>
        </p:nvSpPr>
        <p:spPr>
          <a:xfrm>
            <a:off x="660647" y="183057"/>
            <a:ext cx="11128400" cy="1039200"/>
          </a:xfrm>
          <a:prstGeom prst="rect">
            <a:avLst/>
          </a:prstGeom>
          <a:noFill/>
          <a:ln>
            <a:noFill/>
          </a:ln>
        </p:spPr>
        <p:txBody>
          <a:bodyPr spcFirstLastPara="1" vert="horz" wrap="square" lIns="121900" tIns="60933" rIns="121900" bIns="60933" rtlCol="0" anchor="ctr" anchorCtr="0">
            <a:noAutofit/>
          </a:bodyPr>
          <a:lstStyle/>
          <a:p>
            <a:r>
              <a:rPr lang="en-US" dirty="0"/>
              <a:t>UCN𝜏 </a:t>
            </a:r>
            <a:endParaRPr dirty="0">
              <a:solidFill>
                <a:schemeClr val="dk1"/>
              </a:solidFill>
            </a:endParaRPr>
          </a:p>
        </p:txBody>
      </p:sp>
      <p:pic>
        <p:nvPicPr>
          <p:cNvPr id="329" name="Google Shape;329;p33"/>
          <p:cNvPicPr preferRelativeResize="0"/>
          <p:nvPr/>
        </p:nvPicPr>
        <p:blipFill rotWithShape="1">
          <a:blip r:embed="rId3">
            <a:alphaModFix/>
          </a:blip>
          <a:srcRect/>
          <a:stretch/>
        </p:blipFill>
        <p:spPr>
          <a:xfrm>
            <a:off x="872923" y="1129078"/>
            <a:ext cx="9342468" cy="3537832"/>
          </a:xfrm>
          <a:prstGeom prst="rect">
            <a:avLst/>
          </a:prstGeom>
          <a:noFill/>
          <a:ln>
            <a:noFill/>
          </a:ln>
        </p:spPr>
      </p:pic>
      <p:sp>
        <p:nvSpPr>
          <p:cNvPr id="331" name="Google Shape;331;p33"/>
          <p:cNvSpPr txBox="1"/>
          <p:nvPr/>
        </p:nvSpPr>
        <p:spPr>
          <a:xfrm>
            <a:off x="10583216" y="2517113"/>
            <a:ext cx="934800" cy="528400"/>
          </a:xfrm>
          <a:prstGeom prst="rect">
            <a:avLst/>
          </a:prstGeom>
          <a:noFill/>
          <a:ln>
            <a:noFill/>
          </a:ln>
        </p:spPr>
        <p:txBody>
          <a:bodyPr spcFirstLastPara="1" wrap="square" lIns="121900" tIns="121900" rIns="121900" bIns="121900" anchor="t" anchorCtr="0">
            <a:noAutofit/>
          </a:bodyPr>
          <a:lstStyle/>
          <a:p>
            <a:pPr>
              <a:buClr>
                <a:srgbClr val="000000"/>
              </a:buClr>
              <a:buSzPts val="1400"/>
            </a:pPr>
            <a:r>
              <a:rPr lang="en-US" sz="1867" dirty="0">
                <a:solidFill>
                  <a:srgbClr val="000000"/>
                </a:solidFill>
                <a:latin typeface="Arial"/>
                <a:ea typeface="Arial"/>
                <a:cs typeface="Arial"/>
                <a:sym typeface="Arial"/>
              </a:rPr>
              <a:t>50 cm</a:t>
            </a:r>
            <a:endParaRPr sz="1867" dirty="0">
              <a:solidFill>
                <a:srgbClr val="000000"/>
              </a:solidFill>
              <a:latin typeface="Arial"/>
              <a:ea typeface="Arial"/>
              <a:cs typeface="Arial"/>
              <a:sym typeface="Arial"/>
            </a:endParaRPr>
          </a:p>
        </p:txBody>
      </p:sp>
      <p:sp>
        <p:nvSpPr>
          <p:cNvPr id="332" name="Google Shape;332;p33"/>
          <p:cNvSpPr txBox="1"/>
          <p:nvPr/>
        </p:nvSpPr>
        <p:spPr>
          <a:xfrm>
            <a:off x="752187" y="2429521"/>
            <a:ext cx="1583200" cy="6868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400" i="1" dirty="0" err="1">
                <a:solidFill>
                  <a:srgbClr val="0000FF"/>
                </a:solidFill>
                <a:latin typeface="Arial"/>
                <a:ea typeface="Arial"/>
                <a:cs typeface="Arial"/>
                <a:sym typeface="Arial"/>
              </a:rPr>
              <a:t>B</a:t>
            </a:r>
            <a:r>
              <a:rPr lang="en-US" sz="2400" baseline="-25000" dirty="0" err="1">
                <a:solidFill>
                  <a:srgbClr val="0000FF"/>
                </a:solidFill>
                <a:latin typeface="Arial"/>
                <a:ea typeface="Arial"/>
                <a:cs typeface="Arial"/>
                <a:sym typeface="Arial"/>
              </a:rPr>
              <a:t>rem</a:t>
            </a:r>
            <a:r>
              <a:rPr lang="en-US" sz="2400" i="1" dirty="0">
                <a:solidFill>
                  <a:srgbClr val="0000FF"/>
                </a:solidFill>
                <a:latin typeface="Arial"/>
                <a:ea typeface="Arial"/>
                <a:cs typeface="Arial"/>
                <a:sym typeface="Arial"/>
              </a:rPr>
              <a:t>≈ 1 </a:t>
            </a:r>
            <a:r>
              <a:rPr lang="en-US" sz="2400" dirty="0">
                <a:solidFill>
                  <a:srgbClr val="0000FF"/>
                </a:solidFill>
                <a:latin typeface="Arial"/>
                <a:ea typeface="Arial"/>
                <a:cs typeface="Arial"/>
                <a:sym typeface="Arial"/>
              </a:rPr>
              <a:t>T</a:t>
            </a:r>
            <a:endParaRPr sz="2400" dirty="0">
              <a:solidFill>
                <a:srgbClr val="0000FF"/>
              </a:solidFill>
              <a:latin typeface="Arial"/>
              <a:ea typeface="Arial"/>
              <a:cs typeface="Arial"/>
              <a:sym typeface="Arial"/>
            </a:endParaRPr>
          </a:p>
        </p:txBody>
      </p:sp>
      <p:cxnSp>
        <p:nvCxnSpPr>
          <p:cNvPr id="333" name="Google Shape;333;p33"/>
          <p:cNvCxnSpPr/>
          <p:nvPr/>
        </p:nvCxnSpPr>
        <p:spPr>
          <a:xfrm rot="10800000">
            <a:off x="10600500" y="1448448"/>
            <a:ext cx="8800" cy="2632400"/>
          </a:xfrm>
          <a:prstGeom prst="straightConnector1">
            <a:avLst/>
          </a:prstGeom>
          <a:noFill/>
          <a:ln w="9525" cap="flat" cmpd="sng">
            <a:solidFill>
              <a:schemeClr val="dk2"/>
            </a:solidFill>
            <a:prstDash val="solid"/>
            <a:round/>
            <a:headEnd type="stealth" w="med" len="med"/>
            <a:tailEnd type="triangle" w="med" len="med"/>
          </a:ln>
        </p:spPr>
      </p:cxnSp>
      <p:sp>
        <p:nvSpPr>
          <p:cNvPr id="2" name="TextBox 1">
            <a:extLst>
              <a:ext uri="{FF2B5EF4-FFF2-40B4-BE49-F238E27FC236}">
                <a16:creationId xmlns:a16="http://schemas.microsoft.com/office/drawing/2014/main" id="{5B64438D-3D89-420E-B4E3-DA8F0DBF7BC8}"/>
              </a:ext>
            </a:extLst>
          </p:cNvPr>
          <p:cNvSpPr txBox="1"/>
          <p:nvPr/>
        </p:nvSpPr>
        <p:spPr>
          <a:xfrm>
            <a:off x="2455818" y="4088674"/>
            <a:ext cx="3239588" cy="830997"/>
          </a:xfrm>
          <a:prstGeom prst="rect">
            <a:avLst/>
          </a:prstGeom>
          <a:noFill/>
        </p:spPr>
        <p:txBody>
          <a:bodyPr wrap="square" rtlCol="0">
            <a:spAutoFit/>
          </a:bodyPr>
          <a:lstStyle/>
          <a:p>
            <a:r>
              <a:rPr lang="en-US" sz="2400" dirty="0"/>
              <a:t>Low field-seeking states repelled by large fields</a:t>
            </a:r>
          </a:p>
        </p:txBody>
      </p:sp>
      <p:sp>
        <p:nvSpPr>
          <p:cNvPr id="3" name="TextBox 2">
            <a:extLst>
              <a:ext uri="{FF2B5EF4-FFF2-40B4-BE49-F238E27FC236}">
                <a16:creationId xmlns:a16="http://schemas.microsoft.com/office/drawing/2014/main" id="{85C86BB7-0C93-4BCD-B63A-351474F0F82E}"/>
              </a:ext>
            </a:extLst>
          </p:cNvPr>
          <p:cNvSpPr txBox="1"/>
          <p:nvPr/>
        </p:nvSpPr>
        <p:spPr>
          <a:xfrm>
            <a:off x="0" y="1580605"/>
            <a:ext cx="2625633" cy="830997"/>
          </a:xfrm>
          <a:prstGeom prst="rect">
            <a:avLst/>
          </a:prstGeom>
          <a:noFill/>
        </p:spPr>
        <p:txBody>
          <a:bodyPr wrap="square" rtlCol="0">
            <a:spAutoFit/>
          </a:bodyPr>
          <a:lstStyle/>
          <a:p>
            <a:r>
              <a:rPr lang="en-US" sz="2400" dirty="0"/>
              <a:t>|B| always greater than 1 T at surface!</a:t>
            </a:r>
          </a:p>
        </p:txBody>
      </p:sp>
      <p:cxnSp>
        <p:nvCxnSpPr>
          <p:cNvPr id="5" name="Straight Arrow Connector 4">
            <a:extLst>
              <a:ext uri="{FF2B5EF4-FFF2-40B4-BE49-F238E27FC236}">
                <a16:creationId xmlns:a16="http://schemas.microsoft.com/office/drawing/2014/main" id="{83B6E781-9158-427B-AAB4-371CC40A84F9}"/>
              </a:ext>
            </a:extLst>
          </p:cNvPr>
          <p:cNvCxnSpPr>
            <a:cxnSpLocks/>
          </p:cNvCxnSpPr>
          <p:nvPr/>
        </p:nvCxnSpPr>
        <p:spPr>
          <a:xfrm flipV="1">
            <a:off x="4088674" y="2769326"/>
            <a:ext cx="248195" cy="3526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F60F008-2D80-4D4B-9866-ED229D024FB0}"/>
              </a:ext>
            </a:extLst>
          </p:cNvPr>
          <p:cNvSpPr txBox="1"/>
          <p:nvPr/>
        </p:nvSpPr>
        <p:spPr>
          <a:xfrm>
            <a:off x="3971108" y="2285999"/>
            <a:ext cx="492443" cy="461665"/>
          </a:xfrm>
          <a:prstGeom prst="rect">
            <a:avLst/>
          </a:prstGeom>
          <a:noFill/>
        </p:spPr>
        <p:txBody>
          <a:bodyPr wrap="none" rtlCol="0">
            <a:spAutoFit/>
          </a:bodyPr>
          <a:lstStyle/>
          <a:p>
            <a:r>
              <a:rPr lang="en-US" sz="2400" b="1" dirty="0" err="1">
                <a:solidFill>
                  <a:srgbClr val="FF0000"/>
                </a:solidFill>
              </a:rPr>
              <a:t>F</a:t>
            </a:r>
            <a:r>
              <a:rPr lang="en-US" sz="2400" b="1" baseline="-25000" dirty="0" err="1">
                <a:solidFill>
                  <a:srgbClr val="FF0000"/>
                </a:solidFill>
              </a:rPr>
              <a:t>m</a:t>
            </a:r>
            <a:endParaRPr lang="en-US" sz="2400" b="1" dirty="0">
              <a:solidFill>
                <a:srgbClr val="FF0000"/>
              </a:solidFill>
            </a:endParaRPr>
          </a:p>
        </p:txBody>
      </p:sp>
      <p:cxnSp>
        <p:nvCxnSpPr>
          <p:cNvPr id="10" name="Straight Arrow Connector 9">
            <a:extLst>
              <a:ext uri="{FF2B5EF4-FFF2-40B4-BE49-F238E27FC236}">
                <a16:creationId xmlns:a16="http://schemas.microsoft.com/office/drawing/2014/main" id="{BE067C96-8F92-4586-AE48-CE27BA8ADEDB}"/>
              </a:ext>
            </a:extLst>
          </p:cNvPr>
          <p:cNvCxnSpPr/>
          <p:nvPr/>
        </p:nvCxnSpPr>
        <p:spPr>
          <a:xfrm>
            <a:off x="4741817" y="2899952"/>
            <a:ext cx="0" cy="457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F1F4A9C-5E26-4AC4-8B0C-D073A4E342E7}"/>
              </a:ext>
            </a:extLst>
          </p:cNvPr>
          <p:cNvSpPr/>
          <p:nvPr/>
        </p:nvSpPr>
        <p:spPr>
          <a:xfrm>
            <a:off x="4529716" y="2369123"/>
            <a:ext cx="423514" cy="461665"/>
          </a:xfrm>
          <a:prstGeom prst="rect">
            <a:avLst/>
          </a:prstGeom>
        </p:spPr>
        <p:txBody>
          <a:bodyPr wrap="none">
            <a:spAutoFit/>
          </a:bodyPr>
          <a:lstStyle/>
          <a:p>
            <a:r>
              <a:rPr lang="en-US" sz="2400" b="1" dirty="0" err="1">
                <a:solidFill>
                  <a:srgbClr val="FF0000"/>
                </a:solidFill>
              </a:rPr>
              <a:t>F</a:t>
            </a:r>
            <a:r>
              <a:rPr lang="en-US" sz="2400" b="1" baseline="-25000" dirty="0" err="1">
                <a:solidFill>
                  <a:srgbClr val="FF0000"/>
                </a:solidFill>
              </a:rPr>
              <a:t>g</a:t>
            </a:r>
            <a:endParaRPr lang="en-US" sz="2400" b="1" dirty="0">
              <a:solidFill>
                <a:srgbClr val="FF0000"/>
              </a:solidFill>
            </a:endParaRPr>
          </a:p>
        </p:txBody>
      </p:sp>
      <p:sp>
        <p:nvSpPr>
          <p:cNvPr id="12" name="TextBox 11">
            <a:extLst>
              <a:ext uri="{FF2B5EF4-FFF2-40B4-BE49-F238E27FC236}">
                <a16:creationId xmlns:a16="http://schemas.microsoft.com/office/drawing/2014/main" id="{7C00AF68-F986-4EFD-9381-9EE1167885D6}"/>
              </a:ext>
            </a:extLst>
          </p:cNvPr>
          <p:cNvSpPr txBox="1"/>
          <p:nvPr/>
        </p:nvSpPr>
        <p:spPr>
          <a:xfrm>
            <a:off x="3082835" y="5527042"/>
            <a:ext cx="8473282" cy="1569660"/>
          </a:xfrm>
          <a:prstGeom prst="rect">
            <a:avLst/>
          </a:prstGeom>
          <a:noFill/>
        </p:spPr>
        <p:txBody>
          <a:bodyPr wrap="none" rtlCol="0">
            <a:spAutoFit/>
          </a:bodyPr>
          <a:lstStyle/>
          <a:p>
            <a:pPr marL="342900" indent="-342900">
              <a:buAutoNum type="arabicParenR"/>
            </a:pPr>
            <a:r>
              <a:rPr lang="en-US" sz="2400" dirty="0"/>
              <a:t>Magnetic barrier eliminates interaction with materials</a:t>
            </a:r>
          </a:p>
          <a:p>
            <a:pPr marL="342900" indent="-342900">
              <a:buAutoNum type="arabicParenR"/>
            </a:pPr>
            <a:r>
              <a:rPr lang="en-US" sz="2400" dirty="0"/>
              <a:t>Very large volume (~400 l UCN storage)</a:t>
            </a:r>
          </a:p>
          <a:p>
            <a:pPr marL="342900" indent="-342900">
              <a:buAutoNum type="arabicParenR"/>
            </a:pPr>
            <a:r>
              <a:rPr lang="en-US" sz="2400" dirty="0"/>
              <a:t>Asymmetrical construction to ensure rapid emptying/detection </a:t>
            </a:r>
          </a:p>
          <a:p>
            <a:endParaRPr lang="en-US" sz="2400" dirty="0"/>
          </a:p>
        </p:txBody>
      </p:sp>
      <p:sp>
        <p:nvSpPr>
          <p:cNvPr id="14" name="TextBox 13">
            <a:extLst>
              <a:ext uri="{FF2B5EF4-FFF2-40B4-BE49-F238E27FC236}">
                <a16:creationId xmlns:a16="http://schemas.microsoft.com/office/drawing/2014/main" id="{8471AAC7-1410-41E7-B5AF-FC3BB68BDD74}"/>
              </a:ext>
            </a:extLst>
          </p:cNvPr>
          <p:cNvSpPr txBox="1"/>
          <p:nvPr/>
        </p:nvSpPr>
        <p:spPr>
          <a:xfrm>
            <a:off x="5264331" y="5003075"/>
            <a:ext cx="3375732" cy="523220"/>
          </a:xfrm>
          <a:prstGeom prst="rect">
            <a:avLst/>
          </a:prstGeom>
          <a:noFill/>
        </p:spPr>
        <p:txBody>
          <a:bodyPr wrap="none" rtlCol="0">
            <a:spAutoFit/>
          </a:bodyPr>
          <a:lstStyle/>
          <a:p>
            <a:r>
              <a:rPr lang="en-US" sz="2800" dirty="0"/>
              <a:t>UCN</a:t>
            </a:r>
            <a:r>
              <a:rPr lang="el-GR" sz="2800" dirty="0"/>
              <a:t>τ</a:t>
            </a:r>
            <a:r>
              <a:rPr lang="en-US" sz="2800" dirty="0"/>
              <a:t> Design Features</a:t>
            </a:r>
          </a:p>
        </p:txBody>
      </p:sp>
      <p:sp>
        <p:nvSpPr>
          <p:cNvPr id="15" name="TextBox 14">
            <a:extLst>
              <a:ext uri="{FF2B5EF4-FFF2-40B4-BE49-F238E27FC236}">
                <a16:creationId xmlns:a16="http://schemas.microsoft.com/office/drawing/2014/main" id="{4CF9F0F4-D171-4C5F-8E49-9A1EABD5AF73}"/>
              </a:ext>
            </a:extLst>
          </p:cNvPr>
          <p:cNvSpPr txBox="1"/>
          <p:nvPr/>
        </p:nvSpPr>
        <p:spPr>
          <a:xfrm>
            <a:off x="10607041" y="2939143"/>
            <a:ext cx="1096775" cy="369332"/>
          </a:xfrm>
          <a:prstGeom prst="rect">
            <a:avLst/>
          </a:prstGeom>
          <a:noFill/>
        </p:spPr>
        <p:txBody>
          <a:bodyPr wrap="none" rtlCol="0">
            <a:spAutoFit/>
          </a:bodyPr>
          <a:lstStyle/>
          <a:p>
            <a:r>
              <a:rPr lang="en-US" dirty="0"/>
              <a:t>(~50 </a:t>
            </a:r>
            <a:r>
              <a:rPr lang="en-US" dirty="0" err="1"/>
              <a:t>neV</a:t>
            </a:r>
            <a:r>
              <a:rPr lang="en-US" dirty="0"/>
              <a:t>)</a:t>
            </a:r>
          </a:p>
        </p:txBody>
      </p:sp>
      <p:sp>
        <p:nvSpPr>
          <p:cNvPr id="4" name="Oval 3">
            <a:extLst>
              <a:ext uri="{FF2B5EF4-FFF2-40B4-BE49-F238E27FC236}">
                <a16:creationId xmlns:a16="http://schemas.microsoft.com/office/drawing/2014/main" id="{7069FFAB-A341-445E-9100-D39F948E388D}"/>
              </a:ext>
            </a:extLst>
          </p:cNvPr>
          <p:cNvSpPr/>
          <p:nvPr/>
        </p:nvSpPr>
        <p:spPr>
          <a:xfrm>
            <a:off x="8679543" y="2975428"/>
            <a:ext cx="159657" cy="1451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0F3DD094-3DCA-457F-95E9-339884A6EF30}"/>
              </a:ext>
            </a:extLst>
          </p:cNvPr>
          <p:cNvSpPr/>
          <p:nvPr/>
        </p:nvSpPr>
        <p:spPr>
          <a:xfrm>
            <a:off x="7576457" y="2781596"/>
            <a:ext cx="1030514" cy="890518"/>
          </a:xfrm>
          <a:custGeom>
            <a:avLst/>
            <a:gdLst>
              <a:gd name="connsiteX0" fmla="*/ 0 w 1030514"/>
              <a:gd name="connsiteY0" fmla="*/ 368004 h 890518"/>
              <a:gd name="connsiteX1" fmla="*/ 319314 w 1030514"/>
              <a:gd name="connsiteY1" fmla="*/ 19661 h 890518"/>
              <a:gd name="connsiteX2" fmla="*/ 1030514 w 1030514"/>
              <a:gd name="connsiteY2" fmla="*/ 890518 h 890518"/>
            </a:gdLst>
            <a:ahLst/>
            <a:cxnLst>
              <a:cxn ang="0">
                <a:pos x="connsiteX0" y="connsiteY0"/>
              </a:cxn>
              <a:cxn ang="0">
                <a:pos x="connsiteX1" y="connsiteY1"/>
              </a:cxn>
              <a:cxn ang="0">
                <a:pos x="connsiteX2" y="connsiteY2"/>
              </a:cxn>
            </a:cxnLst>
            <a:rect l="l" t="t" r="r" b="b"/>
            <a:pathLst>
              <a:path w="1030514" h="890518">
                <a:moveTo>
                  <a:pt x="0" y="368004"/>
                </a:moveTo>
                <a:cubicBezTo>
                  <a:pt x="73781" y="150289"/>
                  <a:pt x="147562" y="-67425"/>
                  <a:pt x="319314" y="19661"/>
                </a:cubicBezTo>
                <a:cubicBezTo>
                  <a:pt x="491066" y="106747"/>
                  <a:pt x="760790" y="498632"/>
                  <a:pt x="1030514" y="8905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1472A04-6E23-406B-ABDB-268462FD9353}"/>
              </a:ext>
            </a:extLst>
          </p:cNvPr>
          <p:cNvSpPr/>
          <p:nvPr/>
        </p:nvSpPr>
        <p:spPr>
          <a:xfrm>
            <a:off x="8606971" y="2975429"/>
            <a:ext cx="130629" cy="711200"/>
          </a:xfrm>
          <a:custGeom>
            <a:avLst/>
            <a:gdLst>
              <a:gd name="connsiteX0" fmla="*/ 0 w 130629"/>
              <a:gd name="connsiteY0" fmla="*/ 711200 h 711200"/>
              <a:gd name="connsiteX1" fmla="*/ 43543 w 130629"/>
              <a:gd name="connsiteY1" fmla="*/ 348342 h 711200"/>
              <a:gd name="connsiteX2" fmla="*/ 130629 w 130629"/>
              <a:gd name="connsiteY2" fmla="*/ 0 h 711200"/>
            </a:gdLst>
            <a:ahLst/>
            <a:cxnLst>
              <a:cxn ang="0">
                <a:pos x="connsiteX0" y="connsiteY0"/>
              </a:cxn>
              <a:cxn ang="0">
                <a:pos x="connsiteX1" y="connsiteY1"/>
              </a:cxn>
              <a:cxn ang="0">
                <a:pos x="connsiteX2" y="connsiteY2"/>
              </a:cxn>
            </a:cxnLst>
            <a:rect l="l" t="t" r="r" b="b"/>
            <a:pathLst>
              <a:path w="130629" h="711200">
                <a:moveTo>
                  <a:pt x="0" y="711200"/>
                </a:moveTo>
                <a:cubicBezTo>
                  <a:pt x="10886" y="589037"/>
                  <a:pt x="21772" y="466875"/>
                  <a:pt x="43543" y="348342"/>
                </a:cubicBezTo>
                <a:cubicBezTo>
                  <a:pt x="65314" y="229809"/>
                  <a:pt x="97971" y="114904"/>
                  <a:pt x="13062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0739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Shape 337"/>
        <p:cNvGrpSpPr/>
        <p:nvPr/>
      </p:nvGrpSpPr>
      <p:grpSpPr>
        <a:xfrm>
          <a:off x="0" y="0"/>
          <a:ext cx="0" cy="0"/>
          <a:chOff x="0" y="0"/>
          <a:chExt cx="0" cy="0"/>
        </a:xfrm>
      </p:grpSpPr>
      <p:sp>
        <p:nvSpPr>
          <p:cNvPr id="338" name="Google Shape;338;p34"/>
          <p:cNvSpPr txBox="1"/>
          <p:nvPr/>
        </p:nvSpPr>
        <p:spPr>
          <a:xfrm>
            <a:off x="11465667" y="6208408"/>
            <a:ext cx="588000" cy="492400"/>
          </a:xfrm>
          <a:prstGeom prst="rect">
            <a:avLst/>
          </a:prstGeom>
          <a:noFill/>
          <a:ln>
            <a:noFill/>
          </a:ln>
        </p:spPr>
        <p:txBody>
          <a:bodyPr spcFirstLastPara="1" wrap="square" lIns="121900" tIns="60933" rIns="121900" bIns="60933" anchor="t" anchorCtr="0">
            <a:noAutofit/>
          </a:bodyPr>
          <a:lstStyle/>
          <a:p>
            <a:pPr algn="r"/>
            <a:endParaRPr sz="2400" dirty="0">
              <a:solidFill>
                <a:schemeClr val="dk1"/>
              </a:solidFill>
              <a:latin typeface="Arial"/>
              <a:ea typeface="Arial"/>
              <a:cs typeface="Arial"/>
              <a:sym typeface="Arial"/>
            </a:endParaRPr>
          </a:p>
        </p:txBody>
      </p:sp>
      <p:pic>
        <p:nvPicPr>
          <p:cNvPr id="339" name="Google Shape;339;p34"/>
          <p:cNvPicPr preferRelativeResize="0"/>
          <p:nvPr/>
        </p:nvPicPr>
        <p:blipFill rotWithShape="1">
          <a:blip r:embed="rId3">
            <a:alphaModFix/>
          </a:blip>
          <a:srcRect r="32129"/>
          <a:stretch/>
        </p:blipFill>
        <p:spPr>
          <a:xfrm>
            <a:off x="-1" y="860067"/>
            <a:ext cx="5977767" cy="5267269"/>
          </a:xfrm>
          <a:prstGeom prst="rect">
            <a:avLst/>
          </a:prstGeom>
          <a:noFill/>
          <a:ln>
            <a:noFill/>
          </a:ln>
        </p:spPr>
      </p:pic>
      <p:pic>
        <p:nvPicPr>
          <p:cNvPr id="340" name="Google Shape;340;p34"/>
          <p:cNvPicPr preferRelativeResize="0"/>
          <p:nvPr/>
        </p:nvPicPr>
        <p:blipFill>
          <a:blip r:embed="rId4">
            <a:alphaModFix/>
          </a:blip>
          <a:stretch>
            <a:fillRect/>
          </a:stretch>
        </p:blipFill>
        <p:spPr>
          <a:xfrm>
            <a:off x="6143367" y="1700791"/>
            <a:ext cx="5977767" cy="3360875"/>
          </a:xfrm>
          <a:prstGeom prst="rect">
            <a:avLst/>
          </a:prstGeom>
          <a:noFill/>
          <a:ln>
            <a:noFill/>
          </a:ln>
        </p:spPr>
      </p:pic>
      <p:sp>
        <p:nvSpPr>
          <p:cNvPr id="2" name="TextBox 1">
            <a:extLst>
              <a:ext uri="{FF2B5EF4-FFF2-40B4-BE49-F238E27FC236}">
                <a16:creationId xmlns:a16="http://schemas.microsoft.com/office/drawing/2014/main" id="{33B2A1A6-7B7F-4349-BA20-A0B3702832B5}"/>
              </a:ext>
            </a:extLst>
          </p:cNvPr>
          <p:cNvSpPr txBox="1"/>
          <p:nvPr/>
        </p:nvSpPr>
        <p:spPr>
          <a:xfrm>
            <a:off x="600891" y="6361612"/>
            <a:ext cx="988091" cy="369332"/>
          </a:xfrm>
          <a:prstGeom prst="rect">
            <a:avLst/>
          </a:prstGeom>
          <a:noFill/>
        </p:spPr>
        <p:txBody>
          <a:bodyPr wrap="none" rtlCol="0">
            <a:spAutoFit/>
          </a:bodyPr>
          <a:lstStyle/>
          <a:p>
            <a:r>
              <a:rPr lang="en-US" dirty="0"/>
              <a:t>D. </a:t>
            </a:r>
            <a:r>
              <a:rPr lang="en-US" dirty="0" err="1"/>
              <a:t>Salvat</a:t>
            </a:r>
            <a:endParaRPr lang="en-US" dirty="0"/>
          </a:p>
        </p:txBody>
      </p:sp>
    </p:spTree>
    <p:extLst>
      <p:ext uri="{BB962C8B-B14F-4D97-AF65-F5344CB8AC3E}">
        <p14:creationId xmlns:p14="http://schemas.microsoft.com/office/powerpoint/2010/main" val="33035038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p:cNvSpPr txBox="1">
                <a:spLocks noGrp="1"/>
              </p:cNvSpPr>
              <p:nvPr>
                <p:ph type="title"/>
              </p:nvPr>
            </p:nvSpPr>
            <p:spPr>
              <a:xfrm>
                <a:off x="3766820" y="380204"/>
                <a:ext cx="4654550" cy="689932"/>
              </a:xfrm>
              <a:prstGeom prst="rect">
                <a:avLst/>
              </a:prstGeom>
            </p:spPr>
            <p:txBody>
              <a:bodyPr vert="horz" wrap="square" lIns="0" tIns="12700" rIns="0" bIns="0" rtlCol="0" anchor="ctr">
                <a:spAutoFit/>
              </a:bodyPr>
              <a:lstStyle/>
              <a:p>
                <a:pPr marL="12700">
                  <a:lnSpc>
                    <a:spcPct val="100000"/>
                  </a:lnSpc>
                  <a:spcBef>
                    <a:spcPts val="100"/>
                  </a:spcBef>
                </a:pPr>
                <a:r>
                  <a:rPr dirty="0"/>
                  <a:t>The</a:t>
                </a:r>
                <a:r>
                  <a:rPr spc="-45" dirty="0"/>
                  <a:t> </a:t>
                </a:r>
                <a:r>
                  <a:rPr spc="-130" dirty="0"/>
                  <a:t>UCN</a:t>
                </a:r>
                <a14:m>
                  <m:oMath xmlns:m="http://schemas.openxmlformats.org/officeDocument/2006/math">
                    <m:r>
                      <a:rPr lang="en-US" i="1" spc="-130" smtClean="0">
                        <a:latin typeface="Cambria Math" panose="02040503050406030204" pitchFamily="18" charset="0"/>
                        <a:ea typeface="Cambria Math" panose="02040503050406030204" pitchFamily="18" charset="0"/>
                      </a:rPr>
                      <m:t>𝜏</m:t>
                    </m:r>
                  </m:oMath>
                </a14:m>
                <a:r>
                  <a:rPr spc="-50" dirty="0"/>
                  <a:t> </a:t>
                </a:r>
                <a:r>
                  <a:rPr spc="-220" dirty="0"/>
                  <a:t>apparatus</a:t>
                </a:r>
              </a:p>
            </p:txBody>
          </p:sp>
        </mc:Choice>
        <mc:Fallback xmlns="">
          <p:sp>
            <p:nvSpPr>
              <p:cNvPr id="2" name="object 2"/>
              <p:cNvSpPr txBox="1">
                <a:spLocks noGrp="1" noRot="1" noChangeAspect="1" noMove="1" noResize="1" noEditPoints="1" noAdjustHandles="1" noChangeArrowheads="1" noChangeShapeType="1" noTextEdit="1"/>
              </p:cNvSpPr>
              <p:nvPr>
                <p:ph type="title"/>
              </p:nvPr>
            </p:nvSpPr>
            <p:spPr>
              <a:xfrm>
                <a:off x="3766820" y="380204"/>
                <a:ext cx="4654550" cy="689932"/>
              </a:xfrm>
              <a:prstGeom prst="rect">
                <a:avLst/>
              </a:prstGeom>
              <a:blipFill>
                <a:blip r:embed="rId2"/>
                <a:stretch>
                  <a:fillRect l="-7077" t="-21930" b="-47368"/>
                </a:stretch>
              </a:blipFill>
            </p:spPr>
            <p:txBody>
              <a:bodyPr/>
              <a:lstStyle/>
              <a:p>
                <a:r>
                  <a:rPr lang="en-US">
                    <a:noFill/>
                  </a:rPr>
                  <a:t> </a:t>
                </a:r>
              </a:p>
            </p:txBody>
          </p:sp>
        </mc:Fallback>
      </mc:AlternateContent>
      <p:sp>
        <p:nvSpPr>
          <p:cNvPr id="3" name="object 3"/>
          <p:cNvSpPr txBox="1"/>
          <p:nvPr/>
        </p:nvSpPr>
        <p:spPr>
          <a:xfrm>
            <a:off x="9951719" y="6435090"/>
            <a:ext cx="180340" cy="197490"/>
          </a:xfrm>
          <a:prstGeom prst="rect">
            <a:avLst/>
          </a:prstGeom>
        </p:spPr>
        <p:txBody>
          <a:bodyPr vert="horz" wrap="square" lIns="0" tIns="12700" rIns="0" bIns="0" rtlCol="0">
            <a:spAutoFit/>
          </a:bodyPr>
          <a:lstStyle/>
          <a:p>
            <a:pPr marL="12700">
              <a:spcBef>
                <a:spcPts val="100"/>
              </a:spcBef>
            </a:pPr>
            <a:r>
              <a:rPr sz="1200" spc="-25" dirty="0">
                <a:solidFill>
                  <a:srgbClr val="8A8A8A"/>
                </a:solidFill>
                <a:latin typeface="Calibri"/>
                <a:cs typeface="Calibri"/>
              </a:rPr>
              <a:t>79</a:t>
            </a:r>
            <a:endParaRPr sz="1200">
              <a:latin typeface="Calibri"/>
              <a:cs typeface="Calibri"/>
            </a:endParaRPr>
          </a:p>
        </p:txBody>
      </p:sp>
      <p:grpSp>
        <p:nvGrpSpPr>
          <p:cNvPr id="4" name="object 4"/>
          <p:cNvGrpSpPr/>
          <p:nvPr/>
        </p:nvGrpSpPr>
        <p:grpSpPr>
          <a:xfrm>
            <a:off x="1617980" y="1294130"/>
            <a:ext cx="8954770" cy="5511800"/>
            <a:chOff x="93980" y="1294130"/>
            <a:chExt cx="8954770" cy="5511800"/>
          </a:xfrm>
        </p:grpSpPr>
        <p:pic>
          <p:nvPicPr>
            <p:cNvPr id="5" name="object 5"/>
            <p:cNvPicPr/>
            <p:nvPr/>
          </p:nvPicPr>
          <p:blipFill>
            <a:blip r:embed="rId3" cstate="print"/>
            <a:stretch>
              <a:fillRect/>
            </a:stretch>
          </p:blipFill>
          <p:spPr>
            <a:xfrm>
              <a:off x="93980" y="1294130"/>
              <a:ext cx="7162127" cy="5511800"/>
            </a:xfrm>
            <a:prstGeom prst="rect">
              <a:avLst/>
            </a:prstGeom>
          </p:spPr>
        </p:pic>
        <p:pic>
          <p:nvPicPr>
            <p:cNvPr id="6" name="object 6"/>
            <p:cNvPicPr/>
            <p:nvPr/>
          </p:nvPicPr>
          <p:blipFill>
            <a:blip r:embed="rId4" cstate="print"/>
            <a:stretch>
              <a:fillRect/>
            </a:stretch>
          </p:blipFill>
          <p:spPr>
            <a:xfrm>
              <a:off x="6403339" y="1296670"/>
              <a:ext cx="2645410" cy="2032000"/>
            </a:xfrm>
            <a:prstGeom prst="rect">
              <a:avLst/>
            </a:prstGeom>
          </p:spPr>
        </p:pic>
      </p:grpSp>
      <p:sp>
        <p:nvSpPr>
          <p:cNvPr id="7" name="object 7"/>
          <p:cNvSpPr txBox="1"/>
          <p:nvPr/>
        </p:nvSpPr>
        <p:spPr>
          <a:xfrm>
            <a:off x="8153400" y="3387090"/>
            <a:ext cx="2391410" cy="228268"/>
          </a:xfrm>
          <a:prstGeom prst="rect">
            <a:avLst/>
          </a:prstGeom>
        </p:spPr>
        <p:txBody>
          <a:bodyPr vert="horz" wrap="square" lIns="0" tIns="12700" rIns="0" bIns="0" rtlCol="0">
            <a:spAutoFit/>
          </a:bodyPr>
          <a:lstStyle/>
          <a:p>
            <a:pPr marL="12700">
              <a:spcBef>
                <a:spcPts val="100"/>
              </a:spcBef>
            </a:pPr>
            <a:r>
              <a:rPr sz="1400" b="1" dirty="0">
                <a:solidFill>
                  <a:srgbClr val="0000FF"/>
                </a:solidFill>
                <a:latin typeface="Calibri"/>
                <a:cs typeface="Calibri"/>
              </a:rPr>
              <a:t>D.</a:t>
            </a:r>
            <a:r>
              <a:rPr sz="1400" b="1" spc="-45" dirty="0">
                <a:solidFill>
                  <a:srgbClr val="0000FF"/>
                </a:solidFill>
                <a:latin typeface="Calibri"/>
                <a:cs typeface="Calibri"/>
              </a:rPr>
              <a:t> </a:t>
            </a:r>
            <a:r>
              <a:rPr sz="1400" b="1" dirty="0">
                <a:solidFill>
                  <a:srgbClr val="0000FF"/>
                </a:solidFill>
                <a:latin typeface="Calibri"/>
                <a:cs typeface="Calibri"/>
              </a:rPr>
              <a:t>Salvat,</a:t>
            </a:r>
            <a:r>
              <a:rPr sz="1400" b="1" spc="-30" dirty="0">
                <a:solidFill>
                  <a:srgbClr val="0000FF"/>
                </a:solidFill>
                <a:latin typeface="Calibri"/>
                <a:cs typeface="Calibri"/>
              </a:rPr>
              <a:t> </a:t>
            </a:r>
            <a:r>
              <a:rPr sz="1400" b="1" dirty="0">
                <a:solidFill>
                  <a:srgbClr val="0000FF"/>
                </a:solidFill>
                <a:latin typeface="Calibri"/>
                <a:cs typeface="Calibri"/>
              </a:rPr>
              <a:t>PRC</a:t>
            </a:r>
            <a:r>
              <a:rPr sz="1400" b="1" spc="-25" dirty="0">
                <a:solidFill>
                  <a:srgbClr val="0000FF"/>
                </a:solidFill>
                <a:latin typeface="Calibri"/>
                <a:cs typeface="Calibri"/>
              </a:rPr>
              <a:t> </a:t>
            </a:r>
            <a:r>
              <a:rPr sz="1400" b="1" dirty="0">
                <a:solidFill>
                  <a:srgbClr val="0000FF"/>
                </a:solidFill>
                <a:latin typeface="Calibri"/>
                <a:cs typeface="Calibri"/>
              </a:rPr>
              <a:t>89,</a:t>
            </a:r>
            <a:r>
              <a:rPr sz="1400" b="1" spc="-30" dirty="0">
                <a:solidFill>
                  <a:srgbClr val="0000FF"/>
                </a:solidFill>
                <a:latin typeface="Calibri"/>
                <a:cs typeface="Calibri"/>
              </a:rPr>
              <a:t> </a:t>
            </a:r>
            <a:r>
              <a:rPr sz="1400" b="1" dirty="0">
                <a:solidFill>
                  <a:srgbClr val="0000FF"/>
                </a:solidFill>
                <a:latin typeface="Calibri"/>
                <a:cs typeface="Calibri"/>
              </a:rPr>
              <a:t>052501</a:t>
            </a:r>
            <a:r>
              <a:rPr sz="1400" b="1" spc="-35" dirty="0">
                <a:solidFill>
                  <a:srgbClr val="0000FF"/>
                </a:solidFill>
                <a:latin typeface="Calibri"/>
                <a:cs typeface="Calibri"/>
              </a:rPr>
              <a:t> </a:t>
            </a:r>
            <a:r>
              <a:rPr sz="1400" b="1" spc="-10" dirty="0">
                <a:solidFill>
                  <a:srgbClr val="0000FF"/>
                </a:solidFill>
                <a:latin typeface="Calibri"/>
                <a:cs typeface="Calibri"/>
              </a:rPr>
              <a:t>(2014)</a:t>
            </a:r>
            <a:endParaRPr sz="1400">
              <a:latin typeface="Calibri"/>
              <a:cs typeface="Calibri"/>
            </a:endParaRPr>
          </a:p>
        </p:txBody>
      </p:sp>
      <p:sp>
        <p:nvSpPr>
          <p:cNvPr id="8" name="object 8"/>
          <p:cNvSpPr txBox="1"/>
          <p:nvPr/>
        </p:nvSpPr>
        <p:spPr>
          <a:xfrm>
            <a:off x="8827769" y="1000759"/>
            <a:ext cx="1652270" cy="299720"/>
          </a:xfrm>
          <a:prstGeom prst="rect">
            <a:avLst/>
          </a:prstGeom>
        </p:spPr>
        <p:txBody>
          <a:bodyPr vert="horz" wrap="square" lIns="0" tIns="12700" rIns="0" bIns="0" rtlCol="0">
            <a:spAutoFit/>
          </a:bodyPr>
          <a:lstStyle/>
          <a:p>
            <a:pPr marL="12700">
              <a:spcBef>
                <a:spcPts val="100"/>
              </a:spcBef>
            </a:pPr>
            <a:r>
              <a:rPr dirty="0">
                <a:latin typeface="Calibri"/>
                <a:cs typeface="Calibri"/>
              </a:rPr>
              <a:t>1st</a:t>
            </a:r>
            <a:r>
              <a:rPr spc="-35" dirty="0">
                <a:latin typeface="Calibri"/>
                <a:cs typeface="Calibri"/>
              </a:rPr>
              <a:t> </a:t>
            </a:r>
            <a:r>
              <a:rPr spc="-10" dirty="0">
                <a:latin typeface="Calibri"/>
                <a:cs typeface="Calibri"/>
              </a:rPr>
              <a:t>measurement</a:t>
            </a:r>
            <a:endParaRPr>
              <a:latin typeface="Calibri"/>
              <a:cs typeface="Calibri"/>
            </a:endParaRPr>
          </a:p>
        </p:txBody>
      </p:sp>
      <p:sp>
        <p:nvSpPr>
          <p:cNvPr id="9" name="Rectangle 8">
            <a:extLst>
              <a:ext uri="{FF2B5EF4-FFF2-40B4-BE49-F238E27FC236}">
                <a16:creationId xmlns:a16="http://schemas.microsoft.com/office/drawing/2014/main" id="{9FB615E6-2559-4205-B4B5-41B876498D13}"/>
              </a:ext>
            </a:extLst>
          </p:cNvPr>
          <p:cNvSpPr/>
          <p:nvPr/>
        </p:nvSpPr>
        <p:spPr>
          <a:xfrm>
            <a:off x="6054811" y="5671750"/>
            <a:ext cx="827903" cy="271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60111C8-43A6-43A2-A5E7-BBEE0203DBD9}"/>
              </a:ext>
            </a:extLst>
          </p:cNvPr>
          <p:cNvSpPr txBox="1"/>
          <p:nvPr/>
        </p:nvSpPr>
        <p:spPr>
          <a:xfrm>
            <a:off x="6054811" y="5659395"/>
            <a:ext cx="1635128" cy="369332"/>
          </a:xfrm>
          <a:prstGeom prst="rect">
            <a:avLst/>
          </a:prstGeom>
          <a:noFill/>
        </p:spPr>
        <p:txBody>
          <a:bodyPr wrap="none" rtlCol="0">
            <a:spAutoFit/>
          </a:bodyPr>
          <a:lstStyle/>
          <a:p>
            <a:r>
              <a:rPr lang="en-US" b="1" dirty="0"/>
              <a:t>In situ detector</a:t>
            </a:r>
          </a:p>
        </p:txBody>
      </p:sp>
      <p:sp>
        <p:nvSpPr>
          <p:cNvPr id="11" name="Rectangle 10">
            <a:extLst>
              <a:ext uri="{FF2B5EF4-FFF2-40B4-BE49-F238E27FC236}">
                <a16:creationId xmlns:a16="http://schemas.microsoft.com/office/drawing/2014/main" id="{00991BFE-9FCA-4576-8037-B36397951A1C}"/>
              </a:ext>
            </a:extLst>
          </p:cNvPr>
          <p:cNvSpPr/>
          <p:nvPr/>
        </p:nvSpPr>
        <p:spPr>
          <a:xfrm>
            <a:off x="7957753" y="963829"/>
            <a:ext cx="3435179" cy="2792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2809A53-EE35-4867-A8D3-2EFC12B51B48}"/>
              </a:ext>
            </a:extLst>
          </p:cNvPr>
          <p:cNvSpPr txBox="1"/>
          <p:nvPr/>
        </p:nvSpPr>
        <p:spPr>
          <a:xfrm>
            <a:off x="8932127" y="4708478"/>
            <a:ext cx="2821258" cy="923330"/>
          </a:xfrm>
          <a:prstGeom prst="rect">
            <a:avLst/>
          </a:prstGeom>
          <a:noFill/>
        </p:spPr>
        <p:txBody>
          <a:bodyPr wrap="square" rtlCol="0">
            <a:spAutoFit/>
          </a:bodyPr>
          <a:lstStyle/>
          <a:p>
            <a:r>
              <a:rPr lang="en-US" dirty="0"/>
              <a:t>Detector enters trap from top, permits studies of “quasi-bound” neutrons</a:t>
            </a:r>
          </a:p>
        </p:txBody>
      </p:sp>
      <p:cxnSp>
        <p:nvCxnSpPr>
          <p:cNvPr id="15" name="Straight Arrow Connector 14">
            <a:extLst>
              <a:ext uri="{FF2B5EF4-FFF2-40B4-BE49-F238E27FC236}">
                <a16:creationId xmlns:a16="http://schemas.microsoft.com/office/drawing/2014/main" id="{C856977F-0641-47F4-8DE9-55FB6445817F}"/>
              </a:ext>
            </a:extLst>
          </p:cNvPr>
          <p:cNvCxnSpPr>
            <a:cxnSpLocks/>
            <a:stCxn id="13" idx="1"/>
          </p:cNvCxnSpPr>
          <p:nvPr/>
        </p:nvCxnSpPr>
        <p:spPr>
          <a:xfrm flipH="1">
            <a:off x="5597912" y="5170143"/>
            <a:ext cx="333421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74893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A3A98-3B9C-4953-9D36-BBCA232F514F}"/>
              </a:ext>
            </a:extLst>
          </p:cNvPr>
          <p:cNvSpPr>
            <a:spLocks noGrp="1"/>
          </p:cNvSpPr>
          <p:nvPr>
            <p:ph type="title"/>
          </p:nvPr>
        </p:nvSpPr>
        <p:spPr>
          <a:xfrm>
            <a:off x="726990" y="0"/>
            <a:ext cx="10515600" cy="1325563"/>
          </a:xfrm>
        </p:spPr>
        <p:txBody>
          <a:bodyPr/>
          <a:lstStyle/>
          <a:p>
            <a:r>
              <a:rPr lang="en-US" dirty="0"/>
              <a:t>In situ “Dagger” Detector</a:t>
            </a:r>
          </a:p>
        </p:txBody>
      </p:sp>
      <p:grpSp>
        <p:nvGrpSpPr>
          <p:cNvPr id="4" name="object 5">
            <a:extLst>
              <a:ext uri="{FF2B5EF4-FFF2-40B4-BE49-F238E27FC236}">
                <a16:creationId xmlns:a16="http://schemas.microsoft.com/office/drawing/2014/main" id="{78B10925-355D-49A3-A9A9-556CF1A20EE7}"/>
              </a:ext>
            </a:extLst>
          </p:cNvPr>
          <p:cNvGrpSpPr/>
          <p:nvPr/>
        </p:nvGrpSpPr>
        <p:grpSpPr>
          <a:xfrm>
            <a:off x="444843" y="708266"/>
            <a:ext cx="9215532" cy="5922765"/>
            <a:chOff x="172720" y="334009"/>
            <a:chExt cx="8783320" cy="5341620"/>
          </a:xfrm>
        </p:grpSpPr>
        <p:pic>
          <p:nvPicPr>
            <p:cNvPr id="5" name="object 6">
              <a:extLst>
                <a:ext uri="{FF2B5EF4-FFF2-40B4-BE49-F238E27FC236}">
                  <a16:creationId xmlns:a16="http://schemas.microsoft.com/office/drawing/2014/main" id="{2D4A62E4-92BE-41D7-877C-68256307A643}"/>
                </a:ext>
              </a:extLst>
            </p:cNvPr>
            <p:cNvPicPr/>
            <p:nvPr/>
          </p:nvPicPr>
          <p:blipFill>
            <a:blip r:embed="rId2" cstate="print"/>
            <a:stretch>
              <a:fillRect/>
            </a:stretch>
          </p:blipFill>
          <p:spPr>
            <a:xfrm>
              <a:off x="172720" y="626109"/>
              <a:ext cx="7570470" cy="5049520"/>
            </a:xfrm>
            <a:prstGeom prst="rect">
              <a:avLst/>
            </a:prstGeom>
          </p:spPr>
        </p:pic>
        <p:pic>
          <p:nvPicPr>
            <p:cNvPr id="6" name="object 7">
              <a:extLst>
                <a:ext uri="{FF2B5EF4-FFF2-40B4-BE49-F238E27FC236}">
                  <a16:creationId xmlns:a16="http://schemas.microsoft.com/office/drawing/2014/main" id="{7E21AC74-DF9A-47F4-88A8-94A372BB9171}"/>
                </a:ext>
              </a:extLst>
            </p:cNvPr>
            <p:cNvPicPr/>
            <p:nvPr/>
          </p:nvPicPr>
          <p:blipFill>
            <a:blip r:embed="rId3" cstate="print"/>
            <a:stretch>
              <a:fillRect/>
            </a:stretch>
          </p:blipFill>
          <p:spPr>
            <a:xfrm>
              <a:off x="6499860" y="334009"/>
              <a:ext cx="2456180" cy="2227580"/>
            </a:xfrm>
            <a:prstGeom prst="rect">
              <a:avLst/>
            </a:prstGeom>
          </p:spPr>
        </p:pic>
      </p:grpSp>
      <p:pic>
        <p:nvPicPr>
          <p:cNvPr id="7" name="object 10">
            <a:extLst>
              <a:ext uri="{FF2B5EF4-FFF2-40B4-BE49-F238E27FC236}">
                <a16:creationId xmlns:a16="http://schemas.microsoft.com/office/drawing/2014/main" id="{797DE07B-F112-4C3B-BF0A-4F4CF98D247B}"/>
              </a:ext>
            </a:extLst>
          </p:cNvPr>
          <p:cNvPicPr/>
          <p:nvPr/>
        </p:nvPicPr>
        <p:blipFill>
          <a:blip r:embed="rId4" cstate="print"/>
          <a:stretch>
            <a:fillRect/>
          </a:stretch>
        </p:blipFill>
        <p:spPr>
          <a:xfrm>
            <a:off x="7414053" y="3237470"/>
            <a:ext cx="2347439" cy="1634044"/>
          </a:xfrm>
          <a:prstGeom prst="rect">
            <a:avLst/>
          </a:prstGeom>
        </p:spPr>
      </p:pic>
      <p:pic>
        <p:nvPicPr>
          <p:cNvPr id="8" name="object 13">
            <a:extLst>
              <a:ext uri="{FF2B5EF4-FFF2-40B4-BE49-F238E27FC236}">
                <a16:creationId xmlns:a16="http://schemas.microsoft.com/office/drawing/2014/main" id="{ABB3760F-0559-4624-8718-A9725BF7958F}"/>
              </a:ext>
            </a:extLst>
          </p:cNvPr>
          <p:cNvPicPr/>
          <p:nvPr/>
        </p:nvPicPr>
        <p:blipFill>
          <a:blip r:embed="rId5" cstate="print"/>
          <a:stretch>
            <a:fillRect/>
          </a:stretch>
        </p:blipFill>
        <p:spPr>
          <a:xfrm>
            <a:off x="7414054" y="4955059"/>
            <a:ext cx="2557847" cy="1779373"/>
          </a:xfrm>
          <a:prstGeom prst="rect">
            <a:avLst/>
          </a:prstGeom>
        </p:spPr>
      </p:pic>
      <mc:AlternateContent xmlns:mc="http://schemas.openxmlformats.org/markup-compatibility/2006" xmlns:a14="http://schemas.microsoft.com/office/drawing/2010/main">
        <mc:Choice Requires="a14">
          <p:sp>
            <p:nvSpPr>
              <p:cNvPr id="9" name="object 12">
                <a:extLst>
                  <a:ext uri="{FF2B5EF4-FFF2-40B4-BE49-F238E27FC236}">
                    <a16:creationId xmlns:a16="http://schemas.microsoft.com/office/drawing/2014/main" id="{AA504C6C-8D79-4DA8-85F6-3241ECB41785}"/>
                  </a:ext>
                </a:extLst>
              </p:cNvPr>
              <p:cNvSpPr txBox="1"/>
              <p:nvPr/>
            </p:nvSpPr>
            <p:spPr>
              <a:xfrm>
                <a:off x="1212781" y="1143961"/>
                <a:ext cx="4300855" cy="494030"/>
              </a:xfrm>
              <a:prstGeom prst="rect">
                <a:avLst/>
              </a:prstGeom>
            </p:spPr>
            <p:txBody>
              <a:bodyPr vert="horz" wrap="square" lIns="0" tIns="12700" rIns="0" bIns="0" rtlCol="0">
                <a:spAutoFit/>
              </a:bodyPr>
              <a:lstStyle/>
              <a:p>
                <a:pPr marL="1670050">
                  <a:lnSpc>
                    <a:spcPts val="1605"/>
                  </a:lnSpc>
                  <a:spcBef>
                    <a:spcPts val="100"/>
                  </a:spcBef>
                </a:pPr>
                <a:r>
                  <a:rPr sz="1400" dirty="0">
                    <a:solidFill>
                      <a:srgbClr val="FFFF00"/>
                    </a:solidFill>
                    <a:latin typeface="Calibri"/>
                    <a:cs typeface="Calibri"/>
                  </a:rPr>
                  <a:t>Z.</a:t>
                </a:r>
                <a:r>
                  <a:rPr sz="1400" spc="-15" dirty="0">
                    <a:solidFill>
                      <a:srgbClr val="FFFF00"/>
                    </a:solidFill>
                    <a:latin typeface="Calibri"/>
                    <a:cs typeface="Calibri"/>
                  </a:rPr>
                  <a:t> </a:t>
                </a:r>
                <a:r>
                  <a:rPr sz="1400" dirty="0">
                    <a:solidFill>
                      <a:srgbClr val="FFFF00"/>
                    </a:solidFill>
                    <a:latin typeface="Calibri"/>
                    <a:cs typeface="Calibri"/>
                  </a:rPr>
                  <a:t>Wang</a:t>
                </a:r>
                <a:r>
                  <a:rPr sz="1400" spc="-20" dirty="0">
                    <a:solidFill>
                      <a:srgbClr val="FFFF00"/>
                    </a:solidFill>
                    <a:latin typeface="Calibri"/>
                    <a:cs typeface="Calibri"/>
                  </a:rPr>
                  <a:t> </a:t>
                </a:r>
                <a:r>
                  <a:rPr sz="1400" i="1" dirty="0">
                    <a:solidFill>
                      <a:srgbClr val="FFFF00"/>
                    </a:solidFill>
                    <a:latin typeface="Calibri"/>
                    <a:cs typeface="Calibri"/>
                  </a:rPr>
                  <a:t>et</a:t>
                </a:r>
                <a:r>
                  <a:rPr sz="1400" i="1" spc="-25" dirty="0">
                    <a:solidFill>
                      <a:srgbClr val="FFFF00"/>
                    </a:solidFill>
                    <a:latin typeface="Calibri"/>
                    <a:cs typeface="Calibri"/>
                  </a:rPr>
                  <a:t> </a:t>
                </a:r>
                <a:r>
                  <a:rPr sz="1400" i="1" dirty="0">
                    <a:solidFill>
                      <a:srgbClr val="FFFF00"/>
                    </a:solidFill>
                    <a:latin typeface="Calibri"/>
                    <a:cs typeface="Calibri"/>
                  </a:rPr>
                  <a:t>al.</a:t>
                </a:r>
                <a:r>
                  <a:rPr sz="1400" dirty="0">
                    <a:solidFill>
                      <a:srgbClr val="FFFF00"/>
                    </a:solidFill>
                    <a:latin typeface="Calibri"/>
                    <a:cs typeface="Calibri"/>
                  </a:rPr>
                  <a:t>,</a:t>
                </a:r>
                <a:r>
                  <a:rPr sz="1400" spc="-30" dirty="0">
                    <a:solidFill>
                      <a:srgbClr val="FFFF00"/>
                    </a:solidFill>
                    <a:latin typeface="Calibri"/>
                    <a:cs typeface="Calibri"/>
                  </a:rPr>
                  <a:t> </a:t>
                </a:r>
                <a:r>
                  <a:rPr sz="1400" dirty="0">
                    <a:solidFill>
                      <a:srgbClr val="FFFF00"/>
                    </a:solidFill>
                    <a:latin typeface="Calibri"/>
                    <a:cs typeface="Calibri"/>
                  </a:rPr>
                  <a:t>NIMA</a:t>
                </a:r>
                <a:r>
                  <a:rPr sz="1400" spc="-10" dirty="0">
                    <a:solidFill>
                      <a:srgbClr val="FFFF00"/>
                    </a:solidFill>
                    <a:latin typeface="Calibri"/>
                    <a:cs typeface="Calibri"/>
                  </a:rPr>
                  <a:t> </a:t>
                </a:r>
                <a:r>
                  <a:rPr sz="1400" b="1" dirty="0">
                    <a:solidFill>
                      <a:srgbClr val="FFFF00"/>
                    </a:solidFill>
                    <a:latin typeface="Calibri"/>
                    <a:cs typeface="Calibri"/>
                  </a:rPr>
                  <a:t>798</a:t>
                </a:r>
                <a:r>
                  <a:rPr sz="1400" dirty="0">
                    <a:solidFill>
                      <a:srgbClr val="FFFF00"/>
                    </a:solidFill>
                    <a:latin typeface="Calibri"/>
                    <a:cs typeface="Calibri"/>
                  </a:rPr>
                  <a:t>,</a:t>
                </a:r>
                <a:r>
                  <a:rPr sz="1400" spc="-25" dirty="0">
                    <a:solidFill>
                      <a:srgbClr val="FFFF00"/>
                    </a:solidFill>
                    <a:latin typeface="Calibri"/>
                    <a:cs typeface="Calibri"/>
                  </a:rPr>
                  <a:t> </a:t>
                </a:r>
                <a:r>
                  <a:rPr sz="1400" dirty="0">
                    <a:solidFill>
                      <a:srgbClr val="FFFF00"/>
                    </a:solidFill>
                    <a:latin typeface="Calibri"/>
                    <a:cs typeface="Calibri"/>
                  </a:rPr>
                  <a:t>30</a:t>
                </a:r>
                <a:r>
                  <a:rPr sz="1400" spc="-25" dirty="0">
                    <a:solidFill>
                      <a:srgbClr val="FFFF00"/>
                    </a:solidFill>
                    <a:latin typeface="Calibri"/>
                    <a:cs typeface="Calibri"/>
                  </a:rPr>
                  <a:t> </a:t>
                </a:r>
                <a:r>
                  <a:rPr sz="1400" spc="-10" dirty="0">
                    <a:solidFill>
                      <a:srgbClr val="FFFF00"/>
                    </a:solidFill>
                    <a:latin typeface="Calibri"/>
                    <a:cs typeface="Calibri"/>
                  </a:rPr>
                  <a:t>(2015).</a:t>
                </a:r>
                <a:endParaRPr sz="1400" dirty="0">
                  <a:latin typeface="Calibri"/>
                  <a:cs typeface="Calibri"/>
                </a:endParaRPr>
              </a:p>
              <a:p>
                <a:pPr marL="50800">
                  <a:lnSpc>
                    <a:spcPts val="2085"/>
                  </a:lnSpc>
                </a:pPr>
                <a:r>
                  <a:rPr sz="1800" dirty="0">
                    <a:solidFill>
                      <a:srgbClr val="FFFFFF"/>
                    </a:solidFill>
                    <a:latin typeface="Calibri"/>
                    <a:cs typeface="Calibri"/>
                  </a:rPr>
                  <a:t>n</a:t>
                </a:r>
                <a:r>
                  <a:rPr sz="1800" spc="-5" dirty="0">
                    <a:solidFill>
                      <a:srgbClr val="FFFFFF"/>
                    </a:solidFill>
                    <a:latin typeface="Calibri"/>
                    <a:cs typeface="Calibri"/>
                  </a:rPr>
                  <a:t> </a:t>
                </a:r>
                <a:r>
                  <a:rPr sz="1800" dirty="0">
                    <a:solidFill>
                      <a:srgbClr val="FFFFFF"/>
                    </a:solidFill>
                    <a:latin typeface="Calibri"/>
                    <a:cs typeface="Calibri"/>
                  </a:rPr>
                  <a:t>+ </a:t>
                </a:r>
                <a:r>
                  <a:rPr sz="1575" baseline="29100" dirty="0">
                    <a:solidFill>
                      <a:srgbClr val="FFFFFF"/>
                    </a:solidFill>
                    <a:latin typeface="Calibri"/>
                    <a:cs typeface="Calibri"/>
                  </a:rPr>
                  <a:t>10</a:t>
                </a:r>
                <a:r>
                  <a:rPr sz="1800" dirty="0">
                    <a:solidFill>
                      <a:srgbClr val="FFFFFF"/>
                    </a:solidFill>
                    <a:latin typeface="Calibri"/>
                    <a:cs typeface="Calibri"/>
                  </a:rPr>
                  <a:t>B</a:t>
                </a:r>
                <a:r>
                  <a:rPr sz="1800" spc="10" dirty="0">
                    <a:solidFill>
                      <a:srgbClr val="FFFFFF"/>
                    </a:solidFill>
                    <a:latin typeface="Calibri"/>
                    <a:cs typeface="Calibri"/>
                  </a:rPr>
                  <a:t> </a:t>
                </a:r>
                <a14:m>
                  <m:oMath xmlns:m="http://schemas.openxmlformats.org/officeDocument/2006/math">
                    <m:r>
                      <a:rPr lang="en-US" sz="1800" i="1" spc="10" smtClean="0">
                        <a:solidFill>
                          <a:srgbClr val="FFFFFF"/>
                        </a:solidFill>
                        <a:latin typeface="Cambria Math" panose="02040503050406030204" pitchFamily="18" charset="0"/>
                        <a:ea typeface="Cambria Math" panose="02040503050406030204" pitchFamily="18" charset="0"/>
                        <a:cs typeface="Calibri"/>
                      </a:rPr>
                      <m:t>→</m:t>
                    </m:r>
                  </m:oMath>
                </a14:m>
                <a:r>
                  <a:rPr sz="1800" spc="-110" dirty="0">
                    <a:solidFill>
                      <a:srgbClr val="FFFFFF"/>
                    </a:solidFill>
                    <a:latin typeface="Arial"/>
                    <a:cs typeface="Arial"/>
                  </a:rPr>
                  <a:t> </a:t>
                </a:r>
                <a:r>
                  <a:rPr sz="1575" baseline="29100" dirty="0">
                    <a:solidFill>
                      <a:srgbClr val="FFFFFF"/>
                    </a:solidFill>
                    <a:latin typeface="Calibri"/>
                    <a:cs typeface="Calibri"/>
                  </a:rPr>
                  <a:t>7</a:t>
                </a:r>
                <a:r>
                  <a:rPr sz="1800" dirty="0">
                    <a:solidFill>
                      <a:srgbClr val="FFFFFF"/>
                    </a:solidFill>
                    <a:latin typeface="Calibri"/>
                    <a:cs typeface="Calibri"/>
                  </a:rPr>
                  <a:t>Li</a:t>
                </a:r>
                <a:r>
                  <a:rPr sz="1800" spc="390" dirty="0">
                    <a:solidFill>
                      <a:srgbClr val="FFFFFF"/>
                    </a:solidFill>
                    <a:latin typeface="Calibri"/>
                    <a:cs typeface="Calibri"/>
                  </a:rPr>
                  <a:t> </a:t>
                </a:r>
                <a:r>
                  <a:rPr sz="1800" dirty="0">
                    <a:solidFill>
                      <a:srgbClr val="FFFFFF"/>
                    </a:solidFill>
                    <a:latin typeface="Calibri"/>
                    <a:cs typeface="Calibri"/>
                  </a:rPr>
                  <a:t>+</a:t>
                </a:r>
                <a:r>
                  <a:rPr sz="1800" spc="5" dirty="0">
                    <a:solidFill>
                      <a:srgbClr val="FFFFFF"/>
                    </a:solidFill>
                    <a:latin typeface="Calibri"/>
                    <a:cs typeface="Calibri"/>
                  </a:rPr>
                  <a:t> </a:t>
                </a:r>
                <a14:m>
                  <m:oMath xmlns:m="http://schemas.openxmlformats.org/officeDocument/2006/math">
                    <m:r>
                      <a:rPr lang="en-US" sz="1800" i="1" spc="5" smtClean="0">
                        <a:solidFill>
                          <a:srgbClr val="FFFFFF"/>
                        </a:solidFill>
                        <a:latin typeface="Cambria Math" panose="02040503050406030204" pitchFamily="18" charset="0"/>
                        <a:ea typeface="Cambria Math" panose="02040503050406030204" pitchFamily="18" charset="0"/>
                        <a:cs typeface="Calibri"/>
                      </a:rPr>
                      <m:t>𝛼</m:t>
                    </m:r>
                  </m:oMath>
                </a14:m>
                <a:endParaRPr sz="1800" dirty="0">
                  <a:latin typeface="Calibri"/>
                  <a:cs typeface="Calibri"/>
                </a:endParaRPr>
              </a:p>
            </p:txBody>
          </p:sp>
        </mc:Choice>
        <mc:Fallback xmlns="">
          <p:sp>
            <p:nvSpPr>
              <p:cNvPr id="9" name="object 12">
                <a:extLst>
                  <a:ext uri="{FF2B5EF4-FFF2-40B4-BE49-F238E27FC236}">
                    <a16:creationId xmlns:a16="http://schemas.microsoft.com/office/drawing/2014/main" id="{AA504C6C-8D79-4DA8-85F6-3241ECB41785}"/>
                  </a:ext>
                </a:extLst>
              </p:cNvPr>
              <p:cNvSpPr txBox="1">
                <a:spLocks noRot="1" noChangeAspect="1" noMove="1" noResize="1" noEditPoints="1" noAdjustHandles="1" noChangeArrowheads="1" noChangeShapeType="1" noTextEdit="1"/>
              </p:cNvSpPr>
              <p:nvPr/>
            </p:nvSpPr>
            <p:spPr>
              <a:xfrm>
                <a:off x="1212781" y="1143961"/>
                <a:ext cx="4300855" cy="494030"/>
              </a:xfrm>
              <a:prstGeom prst="rect">
                <a:avLst/>
              </a:prstGeom>
              <a:blipFill>
                <a:blip r:embed="rId6"/>
                <a:stretch>
                  <a:fillRect l="-2270" t="-11111" r="-1844" b="-25926"/>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54DBFBE4-5395-37F5-75ED-8E6193DDFAAD}"/>
              </a:ext>
            </a:extLst>
          </p:cNvPr>
          <p:cNvSpPr txBox="1"/>
          <p:nvPr/>
        </p:nvSpPr>
        <p:spPr>
          <a:xfrm>
            <a:off x="10058400" y="5541818"/>
            <a:ext cx="1983235" cy="430887"/>
          </a:xfrm>
          <a:prstGeom prst="rect">
            <a:avLst/>
          </a:prstGeom>
          <a:noFill/>
        </p:spPr>
        <p:txBody>
          <a:bodyPr wrap="none" rtlCol="0">
            <a:spAutoFit/>
          </a:bodyPr>
          <a:lstStyle/>
          <a:p>
            <a:r>
              <a:rPr lang="en-US" sz="1100" dirty="0"/>
              <a:t>Recently increased to ~ 200 nm</a:t>
            </a:r>
          </a:p>
          <a:p>
            <a:r>
              <a:rPr lang="en-US" sz="1100" dirty="0"/>
              <a:t>Absorption near 100%</a:t>
            </a:r>
          </a:p>
        </p:txBody>
      </p:sp>
      <p:sp>
        <p:nvSpPr>
          <p:cNvPr id="10" name="TextBox 9">
            <a:extLst>
              <a:ext uri="{FF2B5EF4-FFF2-40B4-BE49-F238E27FC236}">
                <a16:creationId xmlns:a16="http://schemas.microsoft.com/office/drawing/2014/main" id="{7D38A94C-27DA-FCDB-09DD-6A1F77D64056}"/>
              </a:ext>
            </a:extLst>
          </p:cNvPr>
          <p:cNvSpPr txBox="1"/>
          <p:nvPr/>
        </p:nvSpPr>
        <p:spPr>
          <a:xfrm>
            <a:off x="9961419" y="2937163"/>
            <a:ext cx="1810111" cy="430887"/>
          </a:xfrm>
          <a:prstGeom prst="rect">
            <a:avLst/>
          </a:prstGeom>
          <a:noFill/>
        </p:spPr>
        <p:txBody>
          <a:bodyPr wrap="none" rtlCol="0">
            <a:spAutoFit/>
          </a:bodyPr>
          <a:lstStyle/>
          <a:p>
            <a:r>
              <a:rPr lang="en-US" sz="1100" dirty="0"/>
              <a:t>Light output huge compared</a:t>
            </a:r>
          </a:p>
          <a:p>
            <a:r>
              <a:rPr lang="en-US" sz="1100" dirty="0"/>
              <a:t>to backgrounds!</a:t>
            </a:r>
          </a:p>
        </p:txBody>
      </p:sp>
      <p:sp>
        <p:nvSpPr>
          <p:cNvPr id="11" name="Rectangle 10">
            <a:extLst>
              <a:ext uri="{FF2B5EF4-FFF2-40B4-BE49-F238E27FC236}">
                <a16:creationId xmlns:a16="http://schemas.microsoft.com/office/drawing/2014/main" id="{25B2B570-9B26-90A9-1EAD-E0BC056CF05A}"/>
              </a:ext>
            </a:extLst>
          </p:cNvPr>
          <p:cNvSpPr/>
          <p:nvPr/>
        </p:nvSpPr>
        <p:spPr>
          <a:xfrm>
            <a:off x="9885219" y="969818"/>
            <a:ext cx="1461654"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35F4F71-1B74-FCEC-F2D6-666413447811}"/>
              </a:ext>
            </a:extLst>
          </p:cNvPr>
          <p:cNvSpPr/>
          <p:nvPr/>
        </p:nvSpPr>
        <p:spPr>
          <a:xfrm>
            <a:off x="9892146" y="1066801"/>
            <a:ext cx="1454726" cy="263236"/>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7293D77B-1759-BF34-426B-2ACC2FB70C4A}"/>
              </a:ext>
            </a:extLst>
          </p:cNvPr>
          <p:cNvCxnSpPr>
            <a:cxnSpLocks/>
          </p:cNvCxnSpPr>
          <p:nvPr/>
        </p:nvCxnSpPr>
        <p:spPr>
          <a:xfrm flipV="1">
            <a:off x="9899073" y="1413164"/>
            <a:ext cx="0" cy="5749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2B364D5-E09D-2814-3C69-314843FBE33A}"/>
              </a:ext>
            </a:extLst>
          </p:cNvPr>
          <p:cNvCxnSpPr>
            <a:cxnSpLocks/>
          </p:cNvCxnSpPr>
          <p:nvPr/>
        </p:nvCxnSpPr>
        <p:spPr>
          <a:xfrm flipV="1">
            <a:off x="11346872" y="1413164"/>
            <a:ext cx="0" cy="588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B5C66FA-36E5-28FE-1990-0264181B9BCB}"/>
              </a:ext>
            </a:extLst>
          </p:cNvPr>
          <p:cNvCxnSpPr>
            <a:cxnSpLocks/>
          </p:cNvCxnSpPr>
          <p:nvPr/>
        </p:nvCxnSpPr>
        <p:spPr>
          <a:xfrm flipH="1">
            <a:off x="9912927" y="1420091"/>
            <a:ext cx="1454728"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7A247BF4-B37C-8998-728F-0ED580717C96}"/>
              </a:ext>
            </a:extLst>
          </p:cNvPr>
          <p:cNvSpPr/>
          <p:nvPr/>
        </p:nvSpPr>
        <p:spPr>
          <a:xfrm>
            <a:off x="10134601" y="1866899"/>
            <a:ext cx="159327" cy="152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FBD47C9-E29A-EC5A-602B-66A66E14399F}"/>
              </a:ext>
            </a:extLst>
          </p:cNvPr>
          <p:cNvSpPr/>
          <p:nvPr/>
        </p:nvSpPr>
        <p:spPr>
          <a:xfrm>
            <a:off x="10543310" y="1863435"/>
            <a:ext cx="159327" cy="152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9846232-FF82-B1D5-68A2-D59D6FF9496D}"/>
              </a:ext>
            </a:extLst>
          </p:cNvPr>
          <p:cNvSpPr/>
          <p:nvPr/>
        </p:nvSpPr>
        <p:spPr>
          <a:xfrm>
            <a:off x="10945091" y="1870363"/>
            <a:ext cx="159327" cy="152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Brace 26">
            <a:extLst>
              <a:ext uri="{FF2B5EF4-FFF2-40B4-BE49-F238E27FC236}">
                <a16:creationId xmlns:a16="http://schemas.microsoft.com/office/drawing/2014/main" id="{BCD99CF7-989F-051C-3890-7B3053482D99}"/>
              </a:ext>
            </a:extLst>
          </p:cNvPr>
          <p:cNvSpPr/>
          <p:nvPr/>
        </p:nvSpPr>
        <p:spPr>
          <a:xfrm>
            <a:off x="11395364" y="1073727"/>
            <a:ext cx="90055" cy="23552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34610BDF-066C-4DE1-D994-0BF40A8997CD}"/>
              </a:ext>
            </a:extLst>
          </p:cNvPr>
          <p:cNvSpPr txBox="1"/>
          <p:nvPr/>
        </p:nvSpPr>
        <p:spPr>
          <a:xfrm>
            <a:off x="11312236" y="858982"/>
            <a:ext cx="849913" cy="246221"/>
          </a:xfrm>
          <a:prstGeom prst="rect">
            <a:avLst/>
          </a:prstGeom>
          <a:noFill/>
        </p:spPr>
        <p:txBody>
          <a:bodyPr wrap="none" rtlCol="0">
            <a:spAutoFit/>
          </a:bodyPr>
          <a:lstStyle/>
          <a:p>
            <a:r>
              <a:rPr lang="en-US" sz="1000" dirty="0"/>
              <a:t>20-200 nm B</a:t>
            </a:r>
          </a:p>
        </p:txBody>
      </p:sp>
      <p:sp>
        <p:nvSpPr>
          <p:cNvPr id="30" name="TextBox 29">
            <a:extLst>
              <a:ext uri="{FF2B5EF4-FFF2-40B4-BE49-F238E27FC236}">
                <a16:creationId xmlns:a16="http://schemas.microsoft.com/office/drawing/2014/main" id="{BFDBE4C2-88AB-5CB2-45C5-901F1A43BC2E}"/>
              </a:ext>
            </a:extLst>
          </p:cNvPr>
          <p:cNvSpPr txBox="1"/>
          <p:nvPr/>
        </p:nvSpPr>
        <p:spPr>
          <a:xfrm>
            <a:off x="11457160" y="1087583"/>
            <a:ext cx="665567" cy="246221"/>
          </a:xfrm>
          <a:prstGeom prst="rect">
            <a:avLst/>
          </a:prstGeom>
          <a:noFill/>
        </p:spPr>
        <p:txBody>
          <a:bodyPr wrap="none" rtlCol="0">
            <a:spAutoFit/>
          </a:bodyPr>
          <a:lstStyle/>
          <a:p>
            <a:r>
              <a:rPr lang="en-US" sz="1000" dirty="0"/>
              <a:t>~10</a:t>
            </a:r>
            <a:r>
              <a:rPr lang="el-GR" sz="1000" dirty="0"/>
              <a:t>μ</a:t>
            </a:r>
            <a:r>
              <a:rPr lang="en-US" sz="1000" dirty="0"/>
              <a:t> ZnS</a:t>
            </a:r>
          </a:p>
        </p:txBody>
      </p:sp>
      <p:sp>
        <p:nvSpPr>
          <p:cNvPr id="31" name="Right Brace 30">
            <a:extLst>
              <a:ext uri="{FF2B5EF4-FFF2-40B4-BE49-F238E27FC236}">
                <a16:creationId xmlns:a16="http://schemas.microsoft.com/office/drawing/2014/main" id="{1C07C3A4-281C-6686-BD23-1A3F66682B01}"/>
              </a:ext>
            </a:extLst>
          </p:cNvPr>
          <p:cNvSpPr/>
          <p:nvPr/>
        </p:nvSpPr>
        <p:spPr>
          <a:xfrm>
            <a:off x="11416146" y="1427018"/>
            <a:ext cx="83128" cy="5888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49E5576B-EA5E-30AB-CE04-6AD36E2C39B6}"/>
              </a:ext>
            </a:extLst>
          </p:cNvPr>
          <p:cNvSpPr txBox="1"/>
          <p:nvPr/>
        </p:nvSpPr>
        <p:spPr>
          <a:xfrm>
            <a:off x="10661074" y="2071254"/>
            <a:ext cx="1219200" cy="553998"/>
          </a:xfrm>
          <a:prstGeom prst="rect">
            <a:avLst/>
          </a:prstGeom>
          <a:noFill/>
        </p:spPr>
        <p:txBody>
          <a:bodyPr wrap="square" rtlCol="0">
            <a:spAutoFit/>
          </a:bodyPr>
          <a:lstStyle/>
          <a:p>
            <a:r>
              <a:rPr lang="en-US" sz="1000" dirty="0"/>
              <a:t>Light collecting fibers embedded in acrylic sheet</a:t>
            </a:r>
          </a:p>
        </p:txBody>
      </p:sp>
      <p:sp>
        <p:nvSpPr>
          <p:cNvPr id="33" name="TextBox 32">
            <a:extLst>
              <a:ext uri="{FF2B5EF4-FFF2-40B4-BE49-F238E27FC236}">
                <a16:creationId xmlns:a16="http://schemas.microsoft.com/office/drawing/2014/main" id="{C02D4D01-DD07-9911-7A37-5CA237C28DEF}"/>
              </a:ext>
            </a:extLst>
          </p:cNvPr>
          <p:cNvSpPr txBox="1"/>
          <p:nvPr/>
        </p:nvSpPr>
        <p:spPr>
          <a:xfrm>
            <a:off x="10046677" y="3798276"/>
            <a:ext cx="1770185" cy="461665"/>
          </a:xfrm>
          <a:prstGeom prst="rect">
            <a:avLst/>
          </a:prstGeom>
          <a:noFill/>
        </p:spPr>
        <p:txBody>
          <a:bodyPr wrap="square" rtlCol="0">
            <a:spAutoFit/>
          </a:bodyPr>
          <a:lstStyle/>
          <a:p>
            <a:r>
              <a:rPr lang="en-US" sz="1200" dirty="0"/>
              <a:t>Typical thresholds for valid event &gt; 10 photons</a:t>
            </a:r>
          </a:p>
        </p:txBody>
      </p:sp>
    </p:spTree>
    <p:extLst>
      <p:ext uri="{BB962C8B-B14F-4D97-AF65-F5344CB8AC3E}">
        <p14:creationId xmlns:p14="http://schemas.microsoft.com/office/powerpoint/2010/main" val="24328424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28568" y="0"/>
            <a:ext cx="10515600" cy="1038461"/>
          </a:xfrm>
          <a:prstGeom prst="rect">
            <a:avLst/>
          </a:prstGeom>
        </p:spPr>
        <p:txBody>
          <a:bodyPr vert="horz" wrap="square" lIns="0" tIns="357858" rIns="0" bIns="0" rtlCol="0" anchor="ctr">
            <a:spAutoFit/>
          </a:bodyPr>
          <a:lstStyle/>
          <a:p>
            <a:pPr marL="400050">
              <a:lnSpc>
                <a:spcPct val="100000"/>
              </a:lnSpc>
              <a:spcBef>
                <a:spcPts val="100"/>
              </a:spcBef>
            </a:pPr>
            <a:r>
              <a:rPr dirty="0"/>
              <a:t>Pairs</a:t>
            </a:r>
            <a:r>
              <a:rPr spc="-80" dirty="0"/>
              <a:t> </a:t>
            </a:r>
            <a:r>
              <a:rPr dirty="0"/>
              <a:t>of</a:t>
            </a:r>
            <a:r>
              <a:rPr spc="-85" dirty="0"/>
              <a:t> </a:t>
            </a:r>
            <a:r>
              <a:rPr spc="-35" dirty="0"/>
              <a:t>short-</a:t>
            </a:r>
            <a:r>
              <a:rPr dirty="0"/>
              <a:t>long</a:t>
            </a:r>
            <a:r>
              <a:rPr spc="-75" dirty="0"/>
              <a:t> </a:t>
            </a:r>
            <a:r>
              <a:rPr spc="-10" dirty="0"/>
              <a:t>storage</a:t>
            </a:r>
            <a:r>
              <a:rPr spc="-80" dirty="0"/>
              <a:t> </a:t>
            </a:r>
            <a:r>
              <a:rPr spc="-10" dirty="0"/>
              <a:t>times</a:t>
            </a:r>
          </a:p>
        </p:txBody>
      </p:sp>
      <p:grpSp>
        <p:nvGrpSpPr>
          <p:cNvPr id="3" name="object 3"/>
          <p:cNvGrpSpPr/>
          <p:nvPr/>
        </p:nvGrpSpPr>
        <p:grpSpPr>
          <a:xfrm>
            <a:off x="1192696" y="1316083"/>
            <a:ext cx="5904472" cy="5273560"/>
            <a:chOff x="-4672" y="1316083"/>
            <a:chExt cx="5577840" cy="4965700"/>
          </a:xfrm>
        </p:grpSpPr>
        <p:pic>
          <p:nvPicPr>
            <p:cNvPr id="4" name="object 4"/>
            <p:cNvPicPr/>
            <p:nvPr/>
          </p:nvPicPr>
          <p:blipFill>
            <a:blip r:embed="rId2" cstate="print"/>
            <a:stretch>
              <a:fillRect/>
            </a:stretch>
          </p:blipFill>
          <p:spPr>
            <a:xfrm>
              <a:off x="81324" y="1316083"/>
              <a:ext cx="5491804" cy="4965471"/>
            </a:xfrm>
            <a:prstGeom prst="rect">
              <a:avLst/>
            </a:prstGeom>
          </p:spPr>
        </p:pic>
        <p:pic>
          <p:nvPicPr>
            <p:cNvPr id="5" name="object 5"/>
            <p:cNvPicPr/>
            <p:nvPr/>
          </p:nvPicPr>
          <p:blipFill>
            <a:blip r:embed="rId3" cstate="print"/>
            <a:stretch>
              <a:fillRect/>
            </a:stretch>
          </p:blipFill>
          <p:spPr>
            <a:xfrm>
              <a:off x="-4672" y="4385717"/>
              <a:ext cx="5512254" cy="1138374"/>
            </a:xfrm>
            <a:prstGeom prst="rect">
              <a:avLst/>
            </a:prstGeom>
          </p:spPr>
        </p:pic>
        <p:sp>
          <p:nvSpPr>
            <p:cNvPr id="6" name="object 6"/>
            <p:cNvSpPr/>
            <p:nvPr/>
          </p:nvSpPr>
          <p:spPr>
            <a:xfrm>
              <a:off x="0" y="4390390"/>
              <a:ext cx="5502910" cy="1104900"/>
            </a:xfrm>
            <a:custGeom>
              <a:avLst/>
              <a:gdLst/>
              <a:ahLst/>
              <a:cxnLst/>
              <a:rect l="l" t="t" r="r" b="b"/>
              <a:pathLst>
                <a:path w="5502910" h="1104900">
                  <a:moveTo>
                    <a:pt x="2752090" y="1104900"/>
                  </a:moveTo>
                  <a:lnTo>
                    <a:pt x="0" y="1104900"/>
                  </a:lnTo>
                  <a:lnTo>
                    <a:pt x="0" y="0"/>
                  </a:lnTo>
                  <a:lnTo>
                    <a:pt x="5502910" y="0"/>
                  </a:lnTo>
                  <a:lnTo>
                    <a:pt x="5502910" y="1104900"/>
                  </a:lnTo>
                  <a:lnTo>
                    <a:pt x="2752090" y="1104900"/>
                  </a:lnTo>
                  <a:close/>
                </a:path>
              </a:pathLst>
            </a:custGeom>
            <a:ln w="3175">
              <a:solidFill>
                <a:srgbClr val="FFFFFF"/>
              </a:solidFill>
            </a:ln>
          </p:spPr>
          <p:txBody>
            <a:bodyPr wrap="square" lIns="0" tIns="0" rIns="0" bIns="0" rtlCol="0"/>
            <a:lstStyle/>
            <a:p>
              <a:endParaRPr/>
            </a:p>
          </p:txBody>
        </p:sp>
      </p:grpSp>
      <p:sp>
        <p:nvSpPr>
          <p:cNvPr id="7" name="object 7"/>
          <p:cNvSpPr txBox="1"/>
          <p:nvPr/>
        </p:nvSpPr>
        <p:spPr>
          <a:xfrm>
            <a:off x="6463030" y="4622800"/>
            <a:ext cx="1761489" cy="574040"/>
          </a:xfrm>
          <a:prstGeom prst="rect">
            <a:avLst/>
          </a:prstGeom>
        </p:spPr>
        <p:txBody>
          <a:bodyPr vert="horz" wrap="square" lIns="0" tIns="12700" rIns="0" bIns="0" rtlCol="0">
            <a:spAutoFit/>
          </a:bodyPr>
          <a:lstStyle/>
          <a:p>
            <a:pPr marL="12700">
              <a:spcBef>
                <a:spcPts val="100"/>
              </a:spcBef>
            </a:pPr>
            <a:r>
              <a:rPr dirty="0">
                <a:latin typeface="Calibri"/>
                <a:cs typeface="Calibri"/>
              </a:rPr>
              <a:t>N:</a:t>
            </a:r>
            <a:r>
              <a:rPr spc="-5" dirty="0">
                <a:latin typeface="Calibri"/>
                <a:cs typeface="Calibri"/>
              </a:rPr>
              <a:t> </a:t>
            </a:r>
            <a:r>
              <a:rPr dirty="0">
                <a:latin typeface="Calibri"/>
                <a:cs typeface="Calibri"/>
              </a:rPr>
              <a:t>UCN</a:t>
            </a:r>
            <a:r>
              <a:rPr spc="-5" dirty="0">
                <a:latin typeface="Calibri"/>
                <a:cs typeface="Calibri"/>
              </a:rPr>
              <a:t> </a:t>
            </a:r>
            <a:r>
              <a:rPr spc="-10" dirty="0">
                <a:latin typeface="Calibri"/>
                <a:cs typeface="Calibri"/>
              </a:rPr>
              <a:t>counts</a:t>
            </a:r>
            <a:endParaRPr>
              <a:latin typeface="Calibri"/>
              <a:cs typeface="Calibri"/>
            </a:endParaRPr>
          </a:p>
          <a:p>
            <a:pPr marL="12700"/>
            <a:r>
              <a:rPr dirty="0">
                <a:latin typeface="Calibri"/>
                <a:cs typeface="Calibri"/>
              </a:rPr>
              <a:t>M:</a:t>
            </a:r>
            <a:r>
              <a:rPr spc="-35" dirty="0">
                <a:latin typeface="Calibri"/>
                <a:cs typeface="Calibri"/>
              </a:rPr>
              <a:t> </a:t>
            </a:r>
            <a:r>
              <a:rPr dirty="0">
                <a:latin typeface="Calibri"/>
                <a:cs typeface="Calibri"/>
              </a:rPr>
              <a:t>Monitor</a:t>
            </a:r>
            <a:r>
              <a:rPr spc="-35" dirty="0">
                <a:latin typeface="Calibri"/>
                <a:cs typeface="Calibri"/>
              </a:rPr>
              <a:t> </a:t>
            </a:r>
            <a:r>
              <a:rPr spc="-10" dirty="0">
                <a:latin typeface="Calibri"/>
                <a:cs typeface="Calibri"/>
              </a:rPr>
              <a:t>counts</a:t>
            </a:r>
            <a:endParaRPr>
              <a:latin typeface="Calibri"/>
              <a:cs typeface="Calibri"/>
            </a:endParaRPr>
          </a:p>
        </p:txBody>
      </p:sp>
      <p:sp>
        <p:nvSpPr>
          <p:cNvPr id="9" name="object 9"/>
          <p:cNvSpPr txBox="1">
            <a:spLocks noGrp="1"/>
          </p:cNvSpPr>
          <p:nvPr>
            <p:ph type="sldNum" sz="quarter" idx="7"/>
          </p:nvPr>
        </p:nvSpPr>
        <p:spPr>
          <a:xfrm>
            <a:off x="1524000" y="0"/>
            <a:ext cx="0" cy="438042"/>
          </a:xfrm>
          <a:prstGeom prst="rect">
            <a:avLst/>
          </a:prstGeom>
        </p:spPr>
        <p:txBody>
          <a:bodyPr vert="horz" wrap="square" lIns="0" tIns="106781" rIns="0" bIns="0" rtlCol="0">
            <a:spAutoFit/>
          </a:bodyPr>
          <a:lstStyle/>
          <a:p>
            <a:pPr marL="171450">
              <a:lnSpc>
                <a:spcPts val="1240"/>
              </a:lnSpc>
            </a:pPr>
            <a:fld id="{81D60167-4931-47E6-BA6A-407CBD079E47}" type="slidenum">
              <a:rPr spc="-25" dirty="0"/>
              <a:pPr marL="171450">
                <a:lnSpc>
                  <a:spcPts val="1240"/>
                </a:lnSpc>
              </a:pPr>
              <a:t>69</a:t>
            </a:fld>
            <a:endParaRPr spc="-25" dirty="0"/>
          </a:p>
        </p:txBody>
      </p:sp>
      <p:sp>
        <p:nvSpPr>
          <p:cNvPr id="11" name="Rectangle 10">
            <a:extLst>
              <a:ext uri="{FF2B5EF4-FFF2-40B4-BE49-F238E27FC236}">
                <a16:creationId xmlns:a16="http://schemas.microsoft.com/office/drawing/2014/main" id="{79BA8C27-0ABB-4D6B-A12B-47AB639E5FA6}"/>
              </a:ext>
            </a:extLst>
          </p:cNvPr>
          <p:cNvSpPr/>
          <p:nvPr/>
        </p:nvSpPr>
        <p:spPr>
          <a:xfrm>
            <a:off x="578081" y="5735147"/>
            <a:ext cx="7661189" cy="11228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5C01D61-7DBB-4821-B876-D3E4693B1546}"/>
              </a:ext>
            </a:extLst>
          </p:cNvPr>
          <p:cNvSpPr txBox="1"/>
          <p:nvPr/>
        </p:nvSpPr>
        <p:spPr>
          <a:xfrm>
            <a:off x="8019536" y="1458097"/>
            <a:ext cx="1149930" cy="369332"/>
          </a:xfrm>
          <a:prstGeom prst="rect">
            <a:avLst/>
          </a:prstGeom>
          <a:noFill/>
        </p:spPr>
        <p:txBody>
          <a:bodyPr wrap="none" rtlCol="0">
            <a:spAutoFit/>
          </a:bodyPr>
          <a:lstStyle/>
          <a:p>
            <a:r>
              <a:rPr lang="en-US" dirty="0"/>
              <a:t>Run Cycle </a:t>
            </a:r>
          </a:p>
        </p:txBody>
      </p:sp>
      <p:pic>
        <p:nvPicPr>
          <p:cNvPr id="13" name="Picture 12">
            <a:extLst>
              <a:ext uri="{FF2B5EF4-FFF2-40B4-BE49-F238E27FC236}">
                <a16:creationId xmlns:a16="http://schemas.microsoft.com/office/drawing/2014/main" id="{71220959-65A4-4C86-B32A-A3A370C9CB42}"/>
              </a:ext>
            </a:extLst>
          </p:cNvPr>
          <p:cNvPicPr>
            <a:picLocks noChangeAspect="1"/>
          </p:cNvPicPr>
          <p:nvPr/>
        </p:nvPicPr>
        <p:blipFill>
          <a:blip r:embed="rId4"/>
          <a:stretch>
            <a:fillRect/>
          </a:stretch>
        </p:blipFill>
        <p:spPr>
          <a:xfrm>
            <a:off x="6728792" y="1376054"/>
            <a:ext cx="4268942" cy="3125780"/>
          </a:xfrm>
          <a:prstGeom prst="rect">
            <a:avLst/>
          </a:prstGeom>
        </p:spPr>
      </p:pic>
      <p:sp>
        <p:nvSpPr>
          <p:cNvPr id="14" name="TextBox 13">
            <a:extLst>
              <a:ext uri="{FF2B5EF4-FFF2-40B4-BE49-F238E27FC236}">
                <a16:creationId xmlns:a16="http://schemas.microsoft.com/office/drawing/2014/main" id="{16B83568-7D13-4DA7-A983-623D190B16A0}"/>
              </a:ext>
            </a:extLst>
          </p:cNvPr>
          <p:cNvSpPr txBox="1"/>
          <p:nvPr/>
        </p:nvSpPr>
        <p:spPr>
          <a:xfrm>
            <a:off x="8311084" y="1173176"/>
            <a:ext cx="1149930" cy="369332"/>
          </a:xfrm>
          <a:prstGeom prst="rect">
            <a:avLst/>
          </a:prstGeom>
          <a:noFill/>
        </p:spPr>
        <p:txBody>
          <a:bodyPr wrap="none" rtlCol="0">
            <a:spAutoFit/>
          </a:bodyPr>
          <a:lstStyle/>
          <a:p>
            <a:r>
              <a:rPr lang="en-US" dirty="0"/>
              <a:t>Run Cycle </a:t>
            </a:r>
          </a:p>
        </p:txBody>
      </p:sp>
      <p:sp>
        <p:nvSpPr>
          <p:cNvPr id="8" name="TextBox 7">
            <a:extLst>
              <a:ext uri="{FF2B5EF4-FFF2-40B4-BE49-F238E27FC236}">
                <a16:creationId xmlns:a16="http://schemas.microsoft.com/office/drawing/2014/main" id="{49049B32-9EDA-4957-895B-A41C676E5AB4}"/>
              </a:ext>
            </a:extLst>
          </p:cNvPr>
          <p:cNvSpPr txBox="1"/>
          <p:nvPr/>
        </p:nvSpPr>
        <p:spPr>
          <a:xfrm>
            <a:off x="9104244" y="4661453"/>
            <a:ext cx="2921569" cy="369332"/>
          </a:xfrm>
          <a:prstGeom prst="rect">
            <a:avLst/>
          </a:prstGeom>
          <a:noFill/>
        </p:spPr>
        <p:txBody>
          <a:bodyPr wrap="none" rtlCol="0">
            <a:spAutoFit/>
          </a:bodyPr>
          <a:lstStyle/>
          <a:p>
            <a:r>
              <a:rPr lang="en-US" dirty="0"/>
              <a:t>(Detector lowered in “steps”)</a:t>
            </a:r>
          </a:p>
        </p:txBody>
      </p:sp>
    </p:spTree>
    <p:extLst>
      <p:ext uri="{BB962C8B-B14F-4D97-AF65-F5344CB8AC3E}">
        <p14:creationId xmlns:p14="http://schemas.microsoft.com/office/powerpoint/2010/main" val="2071816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8B0660-C35C-4E98-9065-F367911C200B}"/>
              </a:ext>
            </a:extLst>
          </p:cNvPr>
          <p:cNvPicPr>
            <a:picLocks noChangeAspect="1"/>
          </p:cNvPicPr>
          <p:nvPr/>
        </p:nvPicPr>
        <p:blipFill rotWithShape="1">
          <a:blip r:embed="rId2">
            <a:extLst>
              <a:ext uri="{28A0092B-C50C-407E-A947-70E740481C1C}">
                <a14:useLocalDpi xmlns:a14="http://schemas.microsoft.com/office/drawing/2010/main" val="0"/>
              </a:ext>
            </a:extLst>
          </a:blip>
          <a:srcRect t="12006"/>
          <a:stretch/>
        </p:blipFill>
        <p:spPr>
          <a:xfrm>
            <a:off x="1863238" y="270933"/>
            <a:ext cx="9142857" cy="6033911"/>
          </a:xfrm>
          <a:prstGeom prst="rect">
            <a:avLst/>
          </a:prstGeom>
        </p:spPr>
      </p:pic>
      <p:sp>
        <p:nvSpPr>
          <p:cNvPr id="4" name="Rectangle 3">
            <a:extLst>
              <a:ext uri="{FF2B5EF4-FFF2-40B4-BE49-F238E27FC236}">
                <a16:creationId xmlns:a16="http://schemas.microsoft.com/office/drawing/2014/main" id="{01135F81-2203-434B-92AC-2DEF1EBB5603}"/>
              </a:ext>
            </a:extLst>
          </p:cNvPr>
          <p:cNvSpPr/>
          <p:nvPr/>
        </p:nvSpPr>
        <p:spPr>
          <a:xfrm>
            <a:off x="1311965" y="3468756"/>
            <a:ext cx="2862470" cy="2842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B810228B-D1E7-49F6-A01F-689CC468CD39}"/>
              </a:ext>
            </a:extLst>
          </p:cNvPr>
          <p:cNvCxnSpPr>
            <a:cxnSpLocks/>
          </p:cNvCxnSpPr>
          <p:nvPr/>
        </p:nvCxnSpPr>
        <p:spPr>
          <a:xfrm flipV="1">
            <a:off x="2947595" y="3603813"/>
            <a:ext cx="2130014" cy="78530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EF9AC5F-DF5D-42D8-B74B-29349D6C5E30}"/>
              </a:ext>
            </a:extLst>
          </p:cNvPr>
          <p:cNvSpPr txBox="1"/>
          <p:nvPr/>
        </p:nvSpPr>
        <p:spPr>
          <a:xfrm>
            <a:off x="1441525" y="4260028"/>
            <a:ext cx="1632370" cy="646331"/>
          </a:xfrm>
          <a:prstGeom prst="rect">
            <a:avLst/>
          </a:prstGeom>
          <a:noFill/>
        </p:spPr>
        <p:txBody>
          <a:bodyPr wrap="none" rtlCol="0">
            <a:spAutoFit/>
          </a:bodyPr>
          <a:lstStyle/>
          <a:p>
            <a:pPr algn="ctr"/>
            <a:r>
              <a:rPr lang="en-US" dirty="0"/>
              <a:t>Muon Decay</a:t>
            </a:r>
          </a:p>
          <a:p>
            <a:pPr algn="ctr"/>
            <a:r>
              <a:rPr lang="en-US" dirty="0"/>
              <a:t>~ppm precision</a:t>
            </a:r>
          </a:p>
        </p:txBody>
      </p:sp>
      <p:sp>
        <p:nvSpPr>
          <p:cNvPr id="5" name="Rectangle 4">
            <a:extLst>
              <a:ext uri="{FF2B5EF4-FFF2-40B4-BE49-F238E27FC236}">
                <a16:creationId xmlns:a16="http://schemas.microsoft.com/office/drawing/2014/main" id="{A0DDE865-A034-4101-83B1-2E674BFB35A2}"/>
              </a:ext>
            </a:extLst>
          </p:cNvPr>
          <p:cNvSpPr/>
          <p:nvPr/>
        </p:nvSpPr>
        <p:spPr>
          <a:xfrm>
            <a:off x="7416800" y="4963886"/>
            <a:ext cx="3788229"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5EAF3F-4D06-4A1B-8CF7-48C6BFD28057}"/>
              </a:ext>
            </a:extLst>
          </p:cNvPr>
          <p:cNvSpPr/>
          <p:nvPr/>
        </p:nvSpPr>
        <p:spPr>
          <a:xfrm>
            <a:off x="6926893" y="2993721"/>
            <a:ext cx="4196219" cy="1703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ACE9E47-81EE-4EC6-A5B0-7EB84A283FEA}"/>
              </a:ext>
            </a:extLst>
          </p:cNvPr>
          <p:cNvSpPr/>
          <p:nvPr/>
        </p:nvSpPr>
        <p:spPr>
          <a:xfrm>
            <a:off x="6626269" y="3281819"/>
            <a:ext cx="1290180" cy="776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E4435A2-8C6C-655F-8160-5B04E811347E}"/>
                  </a:ext>
                </a:extLst>
              </p:cNvPr>
              <p:cNvSpPr txBox="1"/>
              <p:nvPr/>
            </p:nvSpPr>
            <p:spPr>
              <a:xfrm>
                <a:off x="1400784" y="5048655"/>
                <a:ext cx="2655651" cy="755976"/>
              </a:xfrm>
              <a:prstGeom prst="rect">
                <a:avLst/>
              </a:prstGeom>
              <a:noFill/>
            </p:spPr>
            <p:txBody>
              <a:bodyPr wrap="square" rtlCol="0">
                <a:spAutoFit/>
              </a:bodyPr>
              <a:lstStyle/>
              <a:p>
                <a:r>
                  <a:rPr lang="en-US" sz="1400" dirty="0"/>
                  <a:t>(Formally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𝐺</m:t>
                        </m:r>
                      </m:e>
                      <m:sub>
                        <m:r>
                          <a:rPr lang="en-US" sz="1400" i="1" smtClean="0">
                            <a:latin typeface="Cambria Math" panose="02040503050406030204" pitchFamily="18" charset="0"/>
                            <a:ea typeface="Cambria Math" panose="02040503050406030204" pitchFamily="18" charset="0"/>
                          </a:rPr>
                          <m:t>𝜇</m:t>
                        </m:r>
                      </m:sub>
                    </m:sSub>
                  </m:oMath>
                </a14:m>
                <a:r>
                  <a:rPr lang="en-US" sz="1400" dirty="0"/>
                  <a:t> but same in </a:t>
                </a:r>
              </a:p>
              <a:p>
                <a:r>
                  <a:rPr lang="en-US" sz="1400" dirty="0"/>
                  <a:t>SM up to small radiative corrections (convention)</a:t>
                </a:r>
              </a:p>
            </p:txBody>
          </p:sp>
        </mc:Choice>
        <mc:Fallback xmlns="">
          <p:sp>
            <p:nvSpPr>
              <p:cNvPr id="2" name="TextBox 1">
                <a:extLst>
                  <a:ext uri="{FF2B5EF4-FFF2-40B4-BE49-F238E27FC236}">
                    <a16:creationId xmlns:a16="http://schemas.microsoft.com/office/drawing/2014/main" id="{4E4435A2-8C6C-655F-8160-5B04E811347E}"/>
                  </a:ext>
                </a:extLst>
              </p:cNvPr>
              <p:cNvSpPr txBox="1">
                <a:spLocks noRot="1" noChangeAspect="1" noMove="1" noResize="1" noEditPoints="1" noAdjustHandles="1" noChangeArrowheads="1" noChangeShapeType="1" noTextEdit="1"/>
              </p:cNvSpPr>
              <p:nvPr/>
            </p:nvSpPr>
            <p:spPr>
              <a:xfrm>
                <a:off x="1400784" y="5048655"/>
                <a:ext cx="2655651" cy="755976"/>
              </a:xfrm>
              <a:prstGeom prst="rect">
                <a:avLst/>
              </a:prstGeom>
              <a:blipFill>
                <a:blip r:embed="rId3"/>
                <a:stretch>
                  <a:fillRect l="-690" t="-806" b="-8065"/>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2D189560-D323-BE2E-CFF7-C72721DD94F6}"/>
              </a:ext>
            </a:extLst>
          </p:cNvPr>
          <p:cNvSpPr txBox="1"/>
          <p:nvPr/>
        </p:nvSpPr>
        <p:spPr>
          <a:xfrm>
            <a:off x="10536866" y="6283841"/>
            <a:ext cx="1056315" cy="369332"/>
          </a:xfrm>
          <a:prstGeom prst="rect">
            <a:avLst/>
          </a:prstGeom>
          <a:noFill/>
        </p:spPr>
        <p:txBody>
          <a:bodyPr wrap="none" rtlCol="0">
            <a:spAutoFit/>
          </a:bodyPr>
          <a:lstStyle/>
          <a:p>
            <a:r>
              <a:rPr lang="en-US" dirty="0"/>
              <a:t>M cover?</a:t>
            </a:r>
          </a:p>
        </p:txBody>
      </p:sp>
    </p:spTree>
    <p:extLst>
      <p:ext uri="{BB962C8B-B14F-4D97-AF65-F5344CB8AC3E}">
        <p14:creationId xmlns:p14="http://schemas.microsoft.com/office/powerpoint/2010/main" val="32383308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C41E-5C27-1805-6D0E-DFAEDB4B3B93}"/>
              </a:ext>
            </a:extLst>
          </p:cNvPr>
          <p:cNvSpPr>
            <a:spLocks noGrp="1"/>
          </p:cNvSpPr>
          <p:nvPr>
            <p:ph type="title"/>
          </p:nvPr>
        </p:nvSpPr>
        <p:spPr>
          <a:xfrm>
            <a:off x="700405" y="399501"/>
            <a:ext cx="6080772" cy="1039091"/>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Systematic Corrections  (2020-2022 running)</a:t>
            </a:r>
          </a:p>
        </p:txBody>
      </p:sp>
      <p:graphicFrame>
        <p:nvGraphicFramePr>
          <p:cNvPr id="5" name="Table 4">
            <a:extLst>
              <a:ext uri="{FF2B5EF4-FFF2-40B4-BE49-F238E27FC236}">
                <a16:creationId xmlns:a16="http://schemas.microsoft.com/office/drawing/2014/main" id="{F6A42151-C396-9F0A-EDB9-8EF78D906130}"/>
              </a:ext>
            </a:extLst>
          </p:cNvPr>
          <p:cNvGraphicFramePr>
            <a:graphicFrameLocks/>
          </p:cNvGraphicFramePr>
          <p:nvPr/>
        </p:nvGraphicFramePr>
        <p:xfrm>
          <a:off x="335007" y="1504779"/>
          <a:ext cx="11521985" cy="4391920"/>
        </p:xfrm>
        <a:graphic>
          <a:graphicData uri="http://schemas.openxmlformats.org/drawingml/2006/table">
            <a:tbl>
              <a:tblPr firstRow="1" firstCol="1" lastRow="1" bandRow="1">
                <a:tableStyleId>{3B4B98B0-60AC-42C2-AFA5-B58CD77FA1E5}</a:tableStyleId>
              </a:tblPr>
              <a:tblGrid>
                <a:gridCol w="1368555">
                  <a:extLst>
                    <a:ext uri="{9D8B030D-6E8A-4147-A177-3AD203B41FA5}">
                      <a16:colId xmlns:a16="http://schemas.microsoft.com/office/drawing/2014/main" val="451571688"/>
                    </a:ext>
                  </a:extLst>
                </a:gridCol>
                <a:gridCol w="958351">
                  <a:extLst>
                    <a:ext uri="{9D8B030D-6E8A-4147-A177-3AD203B41FA5}">
                      <a16:colId xmlns:a16="http://schemas.microsoft.com/office/drawing/2014/main" val="1438035636"/>
                    </a:ext>
                  </a:extLst>
                </a:gridCol>
                <a:gridCol w="1056365">
                  <a:extLst>
                    <a:ext uri="{9D8B030D-6E8A-4147-A177-3AD203B41FA5}">
                      <a16:colId xmlns:a16="http://schemas.microsoft.com/office/drawing/2014/main" val="3493672437"/>
                    </a:ext>
                  </a:extLst>
                </a:gridCol>
                <a:gridCol w="936571">
                  <a:extLst>
                    <a:ext uri="{9D8B030D-6E8A-4147-A177-3AD203B41FA5}">
                      <a16:colId xmlns:a16="http://schemas.microsoft.com/office/drawing/2014/main" val="2339070697"/>
                    </a:ext>
                  </a:extLst>
                </a:gridCol>
                <a:gridCol w="1023693">
                  <a:extLst>
                    <a:ext uri="{9D8B030D-6E8A-4147-A177-3AD203B41FA5}">
                      <a16:colId xmlns:a16="http://schemas.microsoft.com/office/drawing/2014/main" val="3556682734"/>
                    </a:ext>
                  </a:extLst>
                </a:gridCol>
                <a:gridCol w="941185">
                  <a:extLst>
                    <a:ext uri="{9D8B030D-6E8A-4147-A177-3AD203B41FA5}">
                      <a16:colId xmlns:a16="http://schemas.microsoft.com/office/drawing/2014/main" val="2191103063"/>
                    </a:ext>
                  </a:extLst>
                </a:gridCol>
                <a:gridCol w="1047453">
                  <a:extLst>
                    <a:ext uri="{9D8B030D-6E8A-4147-A177-3AD203B41FA5}">
                      <a16:colId xmlns:a16="http://schemas.microsoft.com/office/drawing/2014/main" val="3807559954"/>
                    </a:ext>
                  </a:extLst>
                </a:gridCol>
                <a:gridCol w="1047453">
                  <a:extLst>
                    <a:ext uri="{9D8B030D-6E8A-4147-A177-3AD203B41FA5}">
                      <a16:colId xmlns:a16="http://schemas.microsoft.com/office/drawing/2014/main" val="3822137987"/>
                    </a:ext>
                  </a:extLst>
                </a:gridCol>
                <a:gridCol w="1047453">
                  <a:extLst>
                    <a:ext uri="{9D8B030D-6E8A-4147-A177-3AD203B41FA5}">
                      <a16:colId xmlns:a16="http://schemas.microsoft.com/office/drawing/2014/main" val="237862251"/>
                    </a:ext>
                  </a:extLst>
                </a:gridCol>
                <a:gridCol w="1047453">
                  <a:extLst>
                    <a:ext uri="{9D8B030D-6E8A-4147-A177-3AD203B41FA5}">
                      <a16:colId xmlns:a16="http://schemas.microsoft.com/office/drawing/2014/main" val="72810649"/>
                    </a:ext>
                  </a:extLst>
                </a:gridCol>
                <a:gridCol w="1047453">
                  <a:extLst>
                    <a:ext uri="{9D8B030D-6E8A-4147-A177-3AD203B41FA5}">
                      <a16:colId xmlns:a16="http://schemas.microsoft.com/office/drawing/2014/main" val="4069799705"/>
                    </a:ext>
                  </a:extLst>
                </a:gridCol>
              </a:tblGrid>
              <a:tr h="304800">
                <a:tc>
                  <a:txBody>
                    <a:bodyPr/>
                    <a:lstStyle/>
                    <a:p>
                      <a:pPr algn="ctr"/>
                      <a:endParaRPr lang="en-US" sz="1200" dirty="0"/>
                    </a:p>
                  </a:txBody>
                  <a:tcPr marL="121920" marR="121920" marT="60960" marB="60960" anchor="ctr"/>
                </a:tc>
                <a:tc gridSpan="2">
                  <a:txBody>
                    <a:bodyPr/>
                    <a:lstStyle/>
                    <a:p>
                      <a:pPr algn="ctr"/>
                      <a:r>
                        <a:rPr lang="en-US" sz="1200" dirty="0"/>
                        <a:t>2020</a:t>
                      </a:r>
                    </a:p>
                  </a:txBody>
                  <a:tcPr marL="121920" marR="121920" marT="60960" marB="60960" anchor="ctr"/>
                </a:tc>
                <a:tc hMerge="1">
                  <a:txBody>
                    <a:bodyPr/>
                    <a:lstStyle/>
                    <a:p>
                      <a:endParaRPr lang="en-US" dirty="0"/>
                    </a:p>
                  </a:txBody>
                  <a:tcPr/>
                </a:tc>
                <a:tc gridSpan="2">
                  <a:txBody>
                    <a:bodyPr/>
                    <a:lstStyle/>
                    <a:p>
                      <a:pPr algn="ctr"/>
                      <a:r>
                        <a:rPr lang="en-US" sz="1200" dirty="0"/>
                        <a:t>2021 Fast</a:t>
                      </a:r>
                    </a:p>
                  </a:txBody>
                  <a:tcPr marL="121920" marR="121920" marT="60960" marB="60960" anchor="ctr"/>
                </a:tc>
                <a:tc hMerge="1">
                  <a:txBody>
                    <a:bodyPr/>
                    <a:lstStyle/>
                    <a:p>
                      <a:endParaRPr lang="en-US" dirty="0"/>
                    </a:p>
                  </a:txBody>
                  <a:tcPr/>
                </a:tc>
                <a:tc gridSpan="2">
                  <a:txBody>
                    <a:bodyPr/>
                    <a:lstStyle/>
                    <a:p>
                      <a:pPr algn="ctr"/>
                      <a:r>
                        <a:rPr lang="en-US" sz="1200" dirty="0"/>
                        <a:t>2021 Slow</a:t>
                      </a:r>
                    </a:p>
                  </a:txBody>
                  <a:tcPr marL="121920" marR="121920" marT="60960" marB="60960" anchor="ctr"/>
                </a:tc>
                <a:tc hMerge="1">
                  <a:txBody>
                    <a:bodyPr/>
                    <a:lstStyle/>
                    <a:p>
                      <a:endParaRPr lang="en-US"/>
                    </a:p>
                  </a:txBody>
                  <a:tcPr/>
                </a:tc>
                <a:tc gridSpan="2">
                  <a:txBody>
                    <a:bodyPr/>
                    <a:lstStyle/>
                    <a:p>
                      <a:pPr algn="ctr"/>
                      <a:r>
                        <a:rPr lang="en-US" sz="1200" dirty="0"/>
                        <a:t>2022</a:t>
                      </a:r>
                    </a:p>
                  </a:txBody>
                  <a:tcPr marL="121920" marR="121920" marT="60960" marB="60960" anchor="ctr"/>
                </a:tc>
                <a:tc hMerge="1">
                  <a:txBody>
                    <a:bodyPr/>
                    <a:lstStyle/>
                    <a:p>
                      <a:endParaRPr lang="en-US"/>
                    </a:p>
                  </a:txBody>
                  <a:tcPr/>
                </a:tc>
                <a:tc gridSpan="2">
                  <a:txBody>
                    <a:bodyPr/>
                    <a:lstStyle/>
                    <a:p>
                      <a:pPr algn="ctr"/>
                      <a:r>
                        <a:rPr lang="en-US" sz="1200" dirty="0"/>
                        <a:t>Average</a:t>
                      </a:r>
                    </a:p>
                  </a:txBody>
                  <a:tcPr marL="121920" marR="121920" marT="60960" marB="60960" anchor="ctr"/>
                </a:tc>
                <a:tc hMerge="1">
                  <a:txBody>
                    <a:bodyPr/>
                    <a:lstStyle/>
                    <a:p>
                      <a:endParaRPr lang="en-US"/>
                    </a:p>
                  </a:txBody>
                  <a:tcPr/>
                </a:tc>
                <a:extLst>
                  <a:ext uri="{0D108BD9-81ED-4DB2-BD59-A6C34878D82A}">
                    <a16:rowId xmlns:a16="http://schemas.microsoft.com/office/drawing/2014/main" val="914161387"/>
                  </a:ext>
                </a:extLst>
              </a:tr>
              <a:tr h="473140">
                <a:tc>
                  <a:txBody>
                    <a:bodyPr/>
                    <a:lstStyle/>
                    <a:p>
                      <a:pPr algn="ctr"/>
                      <a:r>
                        <a:rPr lang="en-US" sz="1200" b="1" dirty="0"/>
                        <a:t>Effect</a:t>
                      </a:r>
                    </a:p>
                  </a:txBody>
                  <a:tcPr marL="121920" marR="121920" marT="60960" marB="60960" anchor="ctr"/>
                </a:tc>
                <a:tc>
                  <a:txBody>
                    <a:bodyPr/>
                    <a:lstStyle/>
                    <a:p>
                      <a:pPr algn="ctr"/>
                      <a:r>
                        <a:rPr lang="en-US" sz="1200" b="1" dirty="0"/>
                        <a:t>Correction</a:t>
                      </a:r>
                    </a:p>
                  </a:txBody>
                  <a:tcPr marL="121920" marR="121920" marT="60960" marB="60960" anchor="ctr"/>
                </a:tc>
                <a:tc>
                  <a:txBody>
                    <a:bodyPr/>
                    <a:lstStyle/>
                    <a:p>
                      <a:pPr algn="ctr"/>
                      <a:r>
                        <a:rPr lang="en-US" sz="1200" b="1" dirty="0"/>
                        <a:t>Uncertainty</a:t>
                      </a:r>
                    </a:p>
                  </a:txBody>
                  <a:tcPr marL="121920" marR="121920" marT="60960" marB="60960" anchor="ctr"/>
                </a:tc>
                <a:tc>
                  <a:txBody>
                    <a:bodyPr/>
                    <a:lstStyle/>
                    <a:p>
                      <a:pPr algn="ctr"/>
                      <a:r>
                        <a:rPr lang="en-US" sz="1200" b="1" dirty="0"/>
                        <a:t>Correction</a:t>
                      </a:r>
                    </a:p>
                  </a:txBody>
                  <a:tcPr marL="121920" marR="121920" marT="60960" marB="60960" anchor="ctr"/>
                </a:tc>
                <a:tc>
                  <a:txBody>
                    <a:bodyPr/>
                    <a:lstStyle/>
                    <a:p>
                      <a:pPr algn="ctr"/>
                      <a:r>
                        <a:rPr lang="en-US" sz="1200" b="1" dirty="0"/>
                        <a:t>Uncertainty</a:t>
                      </a:r>
                    </a:p>
                  </a:txBody>
                  <a:tcPr marL="121920" marR="121920" marT="60960" marB="60960" anchor="ctr"/>
                </a:tc>
                <a:tc>
                  <a:txBody>
                    <a:bodyPr/>
                    <a:lstStyle/>
                    <a:p>
                      <a:pPr algn="ctr"/>
                      <a:r>
                        <a:rPr lang="en-US" sz="1200" b="1" dirty="0"/>
                        <a:t>Correction</a:t>
                      </a:r>
                    </a:p>
                  </a:txBody>
                  <a:tcPr marL="121920" marR="121920" marT="60960" marB="60960" anchor="ctr"/>
                </a:tc>
                <a:tc>
                  <a:txBody>
                    <a:bodyPr/>
                    <a:lstStyle/>
                    <a:p>
                      <a:pPr algn="ctr"/>
                      <a:r>
                        <a:rPr lang="en-US" sz="1200" b="1" dirty="0"/>
                        <a:t>Uncertainty</a:t>
                      </a:r>
                    </a:p>
                  </a:txBody>
                  <a:tcPr marL="121920" marR="121920" marT="60960" marB="60960" anchor="ctr"/>
                </a:tc>
                <a:tc>
                  <a:txBody>
                    <a:bodyPr/>
                    <a:lstStyle/>
                    <a:p>
                      <a:pPr algn="ctr"/>
                      <a:r>
                        <a:rPr lang="en-US" sz="1200" b="1" dirty="0"/>
                        <a:t>Correction</a:t>
                      </a:r>
                    </a:p>
                  </a:txBody>
                  <a:tcPr marL="121920" marR="121920" marT="60960" marB="60960" anchor="ctr"/>
                </a:tc>
                <a:tc>
                  <a:txBody>
                    <a:bodyPr/>
                    <a:lstStyle/>
                    <a:p>
                      <a:pPr algn="ctr"/>
                      <a:r>
                        <a:rPr lang="en-US" sz="1200" b="1" dirty="0"/>
                        <a:t>Uncertainty</a:t>
                      </a:r>
                    </a:p>
                  </a:txBody>
                  <a:tcPr marL="121920" marR="121920" marT="60960" marB="60960" anchor="ctr"/>
                </a:tc>
                <a:tc>
                  <a:txBody>
                    <a:bodyPr/>
                    <a:lstStyle/>
                    <a:p>
                      <a:pPr algn="ctr"/>
                      <a:r>
                        <a:rPr lang="en-US" sz="1200" b="1" dirty="0"/>
                        <a:t>Correction</a:t>
                      </a:r>
                    </a:p>
                  </a:txBody>
                  <a:tcPr marL="121920" marR="121920" marT="60960" marB="60960" anchor="ctr"/>
                </a:tc>
                <a:tc>
                  <a:txBody>
                    <a:bodyPr/>
                    <a:lstStyle/>
                    <a:p>
                      <a:pPr algn="ctr"/>
                      <a:r>
                        <a:rPr lang="en-US" sz="1200" b="1" dirty="0"/>
                        <a:t>Uncertainty</a:t>
                      </a:r>
                    </a:p>
                  </a:txBody>
                  <a:tcPr marL="121920" marR="121920" marT="60960" marB="60960" anchor="ctr"/>
                </a:tc>
                <a:extLst>
                  <a:ext uri="{0D108BD9-81ED-4DB2-BD59-A6C34878D82A}">
                    <a16:rowId xmlns:a16="http://schemas.microsoft.com/office/drawing/2014/main" val="3335301982"/>
                  </a:ext>
                </a:extLst>
              </a:tr>
              <a:tr h="473140">
                <a:tc>
                  <a:txBody>
                    <a:bodyPr/>
                    <a:lstStyle/>
                    <a:p>
                      <a:pPr algn="ctr"/>
                      <a:r>
                        <a:rPr lang="en-US" sz="1200" dirty="0"/>
                        <a:t>Event definition</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0.20</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0.16</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0.17</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0.14</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±0.16</a:t>
                      </a:r>
                    </a:p>
                  </a:txBody>
                  <a:tcPr marL="121920" marR="121920" marT="60960" marB="60960" anchor="ctr"/>
                </a:tc>
                <a:extLst>
                  <a:ext uri="{0D108BD9-81ED-4DB2-BD59-A6C34878D82A}">
                    <a16:rowId xmlns:a16="http://schemas.microsoft.com/office/drawing/2014/main" val="395824258"/>
                  </a:ext>
                </a:extLst>
              </a:tr>
              <a:tr h="487680">
                <a:tc>
                  <a:txBody>
                    <a:bodyPr/>
                    <a:lstStyle/>
                    <a:p>
                      <a:pPr algn="ctr"/>
                      <a:r>
                        <a:rPr lang="en-US" sz="1200" dirty="0"/>
                        <a:t>Dagger uniformity</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0.02</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0.02</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0.02</a:t>
                      </a:r>
                    </a:p>
                  </a:txBody>
                  <a:tcPr marL="121920" marR="121920" marT="60960" marB="60960" anchor="ctr"/>
                </a:tc>
                <a:tc>
                  <a:txBody>
                    <a:bodyPr/>
                    <a:lstStyle/>
                    <a:p>
                      <a:pPr algn="ctr"/>
                      <a:r>
                        <a:rPr lang="en-US" sz="1200" dirty="0"/>
                        <a:t>-0.22</a:t>
                      </a:r>
                    </a:p>
                  </a:txBody>
                  <a:tcPr marL="121920" marR="121920" marT="60960" marB="60960" anchor="ctr"/>
                </a:tc>
                <a:tc>
                  <a:txBody>
                    <a:bodyPr/>
                    <a:lstStyle/>
                    <a:p>
                      <a:pPr algn="ctr"/>
                      <a:r>
                        <a:rPr lang="en-US" sz="1200" dirty="0"/>
                        <a:t>0.02</a:t>
                      </a:r>
                    </a:p>
                  </a:txBody>
                  <a:tcPr marL="121920" marR="121920" marT="60960" marB="60960" anchor="ctr"/>
                </a:tc>
                <a:tc>
                  <a:txBody>
                    <a:bodyPr/>
                    <a:lstStyle/>
                    <a:p>
                      <a:pPr algn="ctr"/>
                      <a:r>
                        <a:rPr lang="en-US" sz="1200" dirty="0"/>
                        <a:t>0.06</a:t>
                      </a:r>
                    </a:p>
                  </a:txBody>
                  <a:tcPr marL="121920" marR="121920" marT="60960" marB="60960" anchor="ctr"/>
                </a:tc>
                <a:tc>
                  <a:txBody>
                    <a:bodyPr/>
                    <a:lstStyle/>
                    <a:p>
                      <a:pPr algn="ctr"/>
                      <a:r>
                        <a:rPr lang="en-US" sz="1200" dirty="0"/>
                        <a:t>±0.02</a:t>
                      </a:r>
                    </a:p>
                  </a:txBody>
                  <a:tcPr marL="121920" marR="121920" marT="60960" marB="60960" anchor="ctr"/>
                </a:tc>
                <a:extLst>
                  <a:ext uri="{0D108BD9-81ED-4DB2-BD59-A6C34878D82A}">
                    <a16:rowId xmlns:a16="http://schemas.microsoft.com/office/drawing/2014/main" val="1719185290"/>
                  </a:ext>
                </a:extLst>
              </a:tr>
              <a:tr h="304800">
                <a:tc>
                  <a:txBody>
                    <a:bodyPr/>
                    <a:lstStyle/>
                    <a:p>
                      <a:pPr algn="ctr"/>
                      <a:r>
                        <a:rPr lang="en-US" sz="1200" dirty="0"/>
                        <a:t>Residual gas</a:t>
                      </a:r>
                    </a:p>
                  </a:txBody>
                  <a:tcPr marL="121920" marR="121920" marT="60960" marB="60960" anchor="ctr"/>
                </a:tc>
                <a:tc>
                  <a:txBody>
                    <a:bodyPr/>
                    <a:lstStyle/>
                    <a:p>
                      <a:pPr algn="ctr"/>
                      <a:r>
                        <a:rPr lang="en-US" sz="1200" dirty="0"/>
                        <a:t>0.06</a:t>
                      </a:r>
                    </a:p>
                  </a:txBody>
                  <a:tcPr marL="121920" marR="121920" marT="60960" marB="60960" anchor="ctr"/>
                </a:tc>
                <a:tc>
                  <a:txBody>
                    <a:bodyPr/>
                    <a:lstStyle/>
                    <a:p>
                      <a:pPr algn="ctr"/>
                      <a:r>
                        <a:rPr lang="en-US" sz="1200" dirty="0"/>
                        <a:t>0.03</a:t>
                      </a:r>
                    </a:p>
                  </a:txBody>
                  <a:tcPr marL="121920" marR="121920" marT="60960" marB="60960" anchor="ctr"/>
                </a:tc>
                <a:tc>
                  <a:txBody>
                    <a:bodyPr/>
                    <a:lstStyle/>
                    <a:p>
                      <a:pPr algn="ctr"/>
                      <a:r>
                        <a:rPr lang="en-US" sz="1200" dirty="0"/>
                        <a:t>0.07</a:t>
                      </a:r>
                    </a:p>
                  </a:txBody>
                  <a:tcPr marL="121920" marR="121920" marT="60960" marB="60960" anchor="ctr"/>
                </a:tc>
                <a:tc>
                  <a:txBody>
                    <a:bodyPr/>
                    <a:lstStyle/>
                    <a:p>
                      <a:pPr algn="ctr"/>
                      <a:r>
                        <a:rPr lang="en-US" sz="1200" dirty="0"/>
                        <a:t>0.04</a:t>
                      </a:r>
                    </a:p>
                  </a:txBody>
                  <a:tcPr marL="121920" marR="121920" marT="60960" marB="60960" anchor="ctr"/>
                </a:tc>
                <a:tc>
                  <a:txBody>
                    <a:bodyPr/>
                    <a:lstStyle/>
                    <a:p>
                      <a:pPr algn="ctr"/>
                      <a:r>
                        <a:rPr lang="en-US" sz="1200" dirty="0"/>
                        <a:t>0.04</a:t>
                      </a:r>
                    </a:p>
                  </a:txBody>
                  <a:tcPr marL="121920" marR="121920" marT="60960" marB="60960" anchor="ctr"/>
                </a:tc>
                <a:tc>
                  <a:txBody>
                    <a:bodyPr/>
                    <a:lstStyle/>
                    <a:p>
                      <a:pPr algn="ctr"/>
                      <a:r>
                        <a:rPr lang="en-US" sz="1200" dirty="0"/>
                        <a:t>0.02</a:t>
                      </a:r>
                    </a:p>
                  </a:txBody>
                  <a:tcPr marL="121920" marR="121920" marT="60960" marB="60960" anchor="ctr"/>
                </a:tc>
                <a:tc>
                  <a:txBody>
                    <a:bodyPr/>
                    <a:lstStyle/>
                    <a:p>
                      <a:pPr algn="ctr"/>
                      <a:r>
                        <a:rPr lang="en-US" sz="1200" dirty="0"/>
                        <a:t>0.05</a:t>
                      </a:r>
                    </a:p>
                  </a:txBody>
                  <a:tcPr marL="121920" marR="121920" marT="60960" marB="60960" anchor="ctr"/>
                </a:tc>
                <a:tc>
                  <a:txBody>
                    <a:bodyPr/>
                    <a:lstStyle/>
                    <a:p>
                      <a:pPr algn="ctr"/>
                      <a:r>
                        <a:rPr lang="en-US" sz="1200" dirty="0"/>
                        <a:t>0.03</a:t>
                      </a:r>
                    </a:p>
                  </a:txBody>
                  <a:tcPr marL="121920" marR="121920" marT="60960" marB="60960" anchor="ctr"/>
                </a:tc>
                <a:tc>
                  <a:txBody>
                    <a:bodyPr/>
                    <a:lstStyle/>
                    <a:p>
                      <a:pPr algn="ctr"/>
                      <a:r>
                        <a:rPr lang="en-US" sz="1200" dirty="0"/>
                        <a:t>0.05</a:t>
                      </a:r>
                    </a:p>
                  </a:txBody>
                  <a:tcPr marL="121920" marR="121920" marT="60960" marB="60960" anchor="ctr"/>
                </a:tc>
                <a:tc>
                  <a:txBody>
                    <a:bodyPr/>
                    <a:lstStyle/>
                    <a:p>
                      <a:pPr algn="ctr"/>
                      <a:r>
                        <a:rPr lang="en-US" sz="1200" dirty="0"/>
                        <a:t>±0.03</a:t>
                      </a:r>
                    </a:p>
                  </a:txBody>
                  <a:tcPr marL="121920" marR="121920" marT="60960" marB="60960" anchor="ctr"/>
                </a:tc>
                <a:extLst>
                  <a:ext uri="{0D108BD9-81ED-4DB2-BD59-A6C34878D82A}">
                    <a16:rowId xmlns:a16="http://schemas.microsoft.com/office/drawing/2014/main" val="2962023861"/>
                  </a:ext>
                </a:extLst>
              </a:tr>
              <a:tr h="473140">
                <a:tc>
                  <a:txBody>
                    <a:bodyPr/>
                    <a:lstStyle/>
                    <a:p>
                      <a:pPr algn="ctr"/>
                      <a:r>
                        <a:rPr lang="en-US" sz="1200" dirty="0"/>
                        <a:t>Statistical bias</a:t>
                      </a:r>
                    </a:p>
                  </a:txBody>
                  <a:tcPr marL="121920" marR="121920" marT="60960" marB="60960" anchor="ctr"/>
                </a:tc>
                <a:tc>
                  <a:txBody>
                    <a:bodyPr/>
                    <a:lstStyle/>
                    <a:p>
                      <a:pPr algn="ctr"/>
                      <a:r>
                        <a:rPr lang="en-US" sz="1200" dirty="0"/>
                        <a:t>0.51</a:t>
                      </a:r>
                    </a:p>
                  </a:txBody>
                  <a:tcPr marL="121920" marR="121920" marT="60960" marB="60960" anchor="ctr"/>
                </a:tc>
                <a:tc>
                  <a:txBody>
                    <a:bodyPr/>
                    <a:lstStyle/>
                    <a:p>
                      <a:pPr algn="ctr"/>
                      <a:r>
                        <a:rPr lang="en-US" sz="1200" dirty="0"/>
                        <a:t>0.01</a:t>
                      </a:r>
                    </a:p>
                  </a:txBody>
                  <a:tcPr marL="121920" marR="121920" marT="60960" marB="60960" anchor="ctr"/>
                </a:tc>
                <a:tc>
                  <a:txBody>
                    <a:bodyPr/>
                    <a:lstStyle/>
                    <a:p>
                      <a:pPr algn="ctr"/>
                      <a:r>
                        <a:rPr lang="en-US" sz="1200" dirty="0"/>
                        <a:t>0.50</a:t>
                      </a:r>
                    </a:p>
                  </a:txBody>
                  <a:tcPr marL="121920" marR="121920" marT="60960" marB="60960" anchor="ctr"/>
                </a:tc>
                <a:tc>
                  <a:txBody>
                    <a:bodyPr/>
                    <a:lstStyle/>
                    <a:p>
                      <a:pPr algn="ctr"/>
                      <a:r>
                        <a:rPr lang="en-US" sz="1200" dirty="0"/>
                        <a:t>0.01</a:t>
                      </a:r>
                    </a:p>
                  </a:txBody>
                  <a:tcPr marL="121920" marR="121920" marT="60960" marB="60960" anchor="ctr"/>
                </a:tc>
                <a:tc>
                  <a:txBody>
                    <a:bodyPr/>
                    <a:lstStyle/>
                    <a:p>
                      <a:pPr algn="ctr"/>
                      <a:r>
                        <a:rPr lang="en-US" sz="1200" dirty="0"/>
                        <a:t>0.55</a:t>
                      </a:r>
                    </a:p>
                  </a:txBody>
                  <a:tcPr marL="121920" marR="121920" marT="60960" marB="60960" anchor="ctr"/>
                </a:tc>
                <a:tc>
                  <a:txBody>
                    <a:bodyPr/>
                    <a:lstStyle/>
                    <a:p>
                      <a:pPr algn="ctr"/>
                      <a:r>
                        <a:rPr lang="en-US" sz="1200" dirty="0"/>
                        <a:t>0.01</a:t>
                      </a:r>
                    </a:p>
                  </a:txBody>
                  <a:tcPr marL="121920" marR="121920" marT="60960" marB="60960" anchor="ctr"/>
                </a:tc>
                <a:tc>
                  <a:txBody>
                    <a:bodyPr/>
                    <a:lstStyle/>
                    <a:p>
                      <a:pPr algn="ctr"/>
                      <a:r>
                        <a:rPr lang="en-US" sz="1200" dirty="0"/>
                        <a:t>0.31</a:t>
                      </a:r>
                    </a:p>
                  </a:txBody>
                  <a:tcPr marL="121920" marR="121920" marT="60960" marB="60960" anchor="ctr"/>
                </a:tc>
                <a:tc>
                  <a:txBody>
                    <a:bodyPr/>
                    <a:lstStyle/>
                    <a:p>
                      <a:pPr algn="ctr"/>
                      <a:r>
                        <a:rPr lang="en-US" sz="1200" dirty="0"/>
                        <a:t>0.01</a:t>
                      </a:r>
                    </a:p>
                  </a:txBody>
                  <a:tcPr marL="121920" marR="121920" marT="60960" marB="60960" anchor="ctr"/>
                </a:tc>
                <a:tc>
                  <a:txBody>
                    <a:bodyPr/>
                    <a:lstStyle/>
                    <a:p>
                      <a:pPr algn="ctr"/>
                      <a:r>
                        <a:rPr lang="en-US" sz="1200" dirty="0"/>
                        <a:t>0.47</a:t>
                      </a:r>
                    </a:p>
                  </a:txBody>
                  <a:tcPr marL="121920" marR="121920" marT="60960" marB="60960" anchor="ctr"/>
                </a:tc>
                <a:tc>
                  <a:txBody>
                    <a:bodyPr/>
                    <a:lstStyle/>
                    <a:p>
                      <a:pPr algn="ctr"/>
                      <a:r>
                        <a:rPr lang="en-US" sz="1200" dirty="0"/>
                        <a:t>±0.01</a:t>
                      </a:r>
                    </a:p>
                  </a:txBody>
                  <a:tcPr marL="121920" marR="121920" marT="60960" marB="60960" anchor="ctr"/>
                </a:tc>
                <a:extLst>
                  <a:ext uri="{0D108BD9-81ED-4DB2-BD59-A6C34878D82A}">
                    <a16:rowId xmlns:a16="http://schemas.microsoft.com/office/drawing/2014/main" val="2608450148"/>
                  </a:ext>
                </a:extLst>
              </a:tr>
              <a:tr h="473140">
                <a:tc>
                  <a:txBody>
                    <a:bodyPr/>
                    <a:lstStyle/>
                    <a:p>
                      <a:pPr algn="ctr"/>
                      <a:r>
                        <a:rPr lang="en-US" sz="1200" dirty="0"/>
                        <a:t>Depolarization</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0.07</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0.07</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0.07</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0.07</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+0.07</a:t>
                      </a:r>
                    </a:p>
                  </a:txBody>
                  <a:tcPr marL="121920" marR="121920" marT="60960" marB="60960" anchor="ctr"/>
                </a:tc>
                <a:extLst>
                  <a:ext uri="{0D108BD9-81ED-4DB2-BD59-A6C34878D82A}">
                    <a16:rowId xmlns:a16="http://schemas.microsoft.com/office/drawing/2014/main" val="3603177216"/>
                  </a:ext>
                </a:extLst>
              </a:tr>
              <a:tr h="304800">
                <a:tc>
                  <a:txBody>
                    <a:bodyPr/>
                    <a:lstStyle/>
                    <a:p>
                      <a:pPr algn="ctr"/>
                      <a:r>
                        <a:rPr lang="en-US" sz="1200" dirty="0"/>
                        <a:t>Uncleaned</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0.01</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0.01</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0.01</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0.01</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+0.01</a:t>
                      </a:r>
                    </a:p>
                  </a:txBody>
                  <a:tcPr marL="121920" marR="121920" marT="60960" marB="60960" anchor="ctr"/>
                </a:tc>
                <a:extLst>
                  <a:ext uri="{0D108BD9-81ED-4DB2-BD59-A6C34878D82A}">
                    <a16:rowId xmlns:a16="http://schemas.microsoft.com/office/drawing/2014/main" val="3229702826"/>
                  </a:ext>
                </a:extLst>
              </a:tr>
              <a:tr h="304800">
                <a:tc>
                  <a:txBody>
                    <a:bodyPr/>
                    <a:lstStyle/>
                    <a:p>
                      <a:pPr algn="ctr"/>
                      <a:r>
                        <a:rPr lang="en-US" sz="1200" dirty="0"/>
                        <a:t>Heating</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0.07</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0.07</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0.07</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0.07</a:t>
                      </a:r>
                    </a:p>
                  </a:txBody>
                  <a:tcPr marL="121920" marR="121920" marT="60960" marB="60960" anchor="ctr"/>
                </a:tc>
                <a:tc>
                  <a:txBody>
                    <a:bodyPr/>
                    <a:lstStyle/>
                    <a:p>
                      <a:pPr algn="ctr"/>
                      <a:r>
                        <a:rPr lang="en-US" sz="1200" dirty="0"/>
                        <a:t>0.00</a:t>
                      </a:r>
                    </a:p>
                  </a:txBody>
                  <a:tcPr marL="121920" marR="121920" marT="60960" marB="60960" anchor="ctr"/>
                </a:tc>
                <a:tc>
                  <a:txBody>
                    <a:bodyPr/>
                    <a:lstStyle/>
                    <a:p>
                      <a:pPr algn="ctr"/>
                      <a:r>
                        <a:rPr lang="en-US" sz="1200" dirty="0"/>
                        <a:t>+0.07</a:t>
                      </a:r>
                    </a:p>
                  </a:txBody>
                  <a:tcPr marL="121920" marR="121920" marT="60960" marB="60960" anchor="ctr"/>
                </a:tc>
                <a:extLst>
                  <a:ext uri="{0D108BD9-81ED-4DB2-BD59-A6C34878D82A}">
                    <a16:rowId xmlns:a16="http://schemas.microsoft.com/office/drawing/2014/main" val="1278569764"/>
                  </a:ext>
                </a:extLst>
              </a:tr>
              <a:tr h="304800">
                <a:tc>
                  <a:txBody>
                    <a:bodyPr/>
                    <a:lstStyle/>
                    <a:p>
                      <a:pPr algn="ctr"/>
                      <a:r>
                        <a:rPr lang="en-US" sz="1200" dirty="0" err="1"/>
                        <a:t>Δt</a:t>
                      </a:r>
                      <a:r>
                        <a:rPr lang="en-US" sz="1200" baseline="-25000" dirty="0" err="1"/>
                        <a:t>ph</a:t>
                      </a:r>
                      <a:endParaRPr lang="en-US" sz="1200" dirty="0"/>
                    </a:p>
                  </a:txBody>
                  <a:tcPr marL="121920" marR="121920" marT="60960" marB="60960" anchor="ctr"/>
                </a:tc>
                <a:tc>
                  <a:txBody>
                    <a:bodyPr/>
                    <a:lstStyle/>
                    <a:p>
                      <a:pPr algn="ctr"/>
                      <a:r>
                        <a:rPr lang="en-US" sz="1200" dirty="0"/>
                        <a:t>-0.02</a:t>
                      </a:r>
                    </a:p>
                  </a:txBody>
                  <a:tcPr marL="121920" marR="121920" marT="60960" marB="60960" anchor="ctr"/>
                </a:tc>
                <a:tc>
                  <a:txBody>
                    <a:bodyPr/>
                    <a:lstStyle/>
                    <a:p>
                      <a:pPr algn="ctr"/>
                      <a:r>
                        <a:rPr lang="en-US" sz="1200" dirty="0"/>
                        <a:t>0.02</a:t>
                      </a:r>
                    </a:p>
                  </a:txBody>
                  <a:tcPr marL="121920" marR="121920" marT="60960" marB="60960" anchor="ctr"/>
                </a:tc>
                <a:tc>
                  <a:txBody>
                    <a:bodyPr/>
                    <a:lstStyle/>
                    <a:p>
                      <a:pPr algn="ctr"/>
                      <a:r>
                        <a:rPr lang="en-US" sz="1200" dirty="0"/>
                        <a:t>-0.01</a:t>
                      </a:r>
                    </a:p>
                  </a:txBody>
                  <a:tcPr marL="121920" marR="121920" marT="60960" marB="60960" anchor="ctr"/>
                </a:tc>
                <a:tc>
                  <a:txBody>
                    <a:bodyPr/>
                    <a:lstStyle/>
                    <a:p>
                      <a:pPr algn="ctr"/>
                      <a:r>
                        <a:rPr lang="en-US" sz="1200" dirty="0"/>
                        <a:t>0.01</a:t>
                      </a:r>
                    </a:p>
                  </a:txBody>
                  <a:tcPr marL="121920" marR="121920" marT="60960" marB="60960" anchor="ctr"/>
                </a:tc>
                <a:tc>
                  <a:txBody>
                    <a:bodyPr/>
                    <a:lstStyle/>
                    <a:p>
                      <a:pPr algn="ctr"/>
                      <a:r>
                        <a:rPr lang="en-US" sz="1200" dirty="0"/>
                        <a:t>-0.02</a:t>
                      </a:r>
                    </a:p>
                  </a:txBody>
                  <a:tcPr marL="121920" marR="121920" marT="60960" marB="60960" anchor="ctr"/>
                </a:tc>
                <a:tc>
                  <a:txBody>
                    <a:bodyPr/>
                    <a:lstStyle/>
                    <a:p>
                      <a:pPr algn="ctr"/>
                      <a:r>
                        <a:rPr lang="en-US" sz="1200" dirty="0"/>
                        <a:t>0.01</a:t>
                      </a:r>
                    </a:p>
                  </a:txBody>
                  <a:tcPr marL="121920" marR="121920" marT="60960" marB="60960" anchor="ctr"/>
                </a:tc>
                <a:tc>
                  <a:txBody>
                    <a:bodyPr/>
                    <a:lstStyle/>
                    <a:p>
                      <a:pPr algn="ctr"/>
                      <a:r>
                        <a:rPr lang="en-US" sz="1200" dirty="0"/>
                        <a:t>-0.04</a:t>
                      </a:r>
                    </a:p>
                  </a:txBody>
                  <a:tcPr marL="121920" marR="121920" marT="60960" marB="60960" anchor="ctr"/>
                </a:tc>
                <a:tc>
                  <a:txBody>
                    <a:bodyPr/>
                    <a:lstStyle/>
                    <a:p>
                      <a:pPr algn="ctr"/>
                      <a:r>
                        <a:rPr lang="en-US" sz="1200" dirty="0"/>
                        <a:t>0.01</a:t>
                      </a:r>
                    </a:p>
                  </a:txBody>
                  <a:tcPr marL="121920" marR="121920" marT="60960" marB="60960" anchor="ctr"/>
                </a:tc>
                <a:tc>
                  <a:txBody>
                    <a:bodyPr/>
                    <a:lstStyle/>
                    <a:p>
                      <a:pPr algn="ctr"/>
                      <a:r>
                        <a:rPr lang="en-US" sz="1200" dirty="0"/>
                        <a:t>-0.02</a:t>
                      </a:r>
                    </a:p>
                  </a:txBody>
                  <a:tcPr marL="121920" marR="121920" marT="60960" marB="60960" anchor="ctr"/>
                </a:tc>
                <a:tc>
                  <a:txBody>
                    <a:bodyPr/>
                    <a:lstStyle/>
                    <a:p>
                      <a:pPr algn="ctr"/>
                      <a:r>
                        <a:rPr lang="en-US" sz="1200" dirty="0"/>
                        <a:t>±0.01</a:t>
                      </a:r>
                    </a:p>
                  </a:txBody>
                  <a:tcPr marL="121920" marR="121920" marT="60960" marB="60960" anchor="ctr"/>
                </a:tc>
                <a:extLst>
                  <a:ext uri="{0D108BD9-81ED-4DB2-BD59-A6C34878D82A}">
                    <a16:rowId xmlns:a16="http://schemas.microsoft.com/office/drawing/2014/main" val="1567654869"/>
                  </a:ext>
                </a:extLst>
              </a:tr>
              <a:tr h="487680">
                <a:tc>
                  <a:txBody>
                    <a:bodyPr/>
                    <a:lstStyle/>
                    <a:p>
                      <a:pPr algn="ctr"/>
                      <a:r>
                        <a:rPr lang="en-US" sz="1200" dirty="0"/>
                        <a:t>Uncorrelated sum</a:t>
                      </a:r>
                    </a:p>
                  </a:txBody>
                  <a:tcPr marL="121920" marR="121920" marT="60960" marB="60960" anchor="ctr"/>
                </a:tc>
                <a:tc>
                  <a:txBody>
                    <a:bodyPr/>
                    <a:lstStyle/>
                    <a:p>
                      <a:pPr algn="ctr"/>
                      <a:endParaRPr lang="en-US" sz="1200"/>
                    </a:p>
                  </a:txBody>
                  <a:tcPr marL="121920" marR="121920" marT="60960" marB="60960" anchor="ctr"/>
                </a:tc>
                <a:tc>
                  <a:txBody>
                    <a:bodyPr/>
                    <a:lstStyle/>
                    <a:p>
                      <a:pPr algn="ctr"/>
                      <a:endParaRPr lang="en-US" sz="1200"/>
                    </a:p>
                  </a:txBody>
                  <a:tcPr marL="121920" marR="121920" marT="60960" marB="60960" anchor="ctr"/>
                </a:tc>
                <a:tc>
                  <a:txBody>
                    <a:bodyPr/>
                    <a:lstStyle/>
                    <a:p>
                      <a:pPr algn="ctr"/>
                      <a:endParaRPr lang="en-US" sz="1200" dirty="0"/>
                    </a:p>
                  </a:txBody>
                  <a:tcPr marL="121920" marR="121920" marT="60960" marB="60960" anchor="ctr"/>
                </a:tc>
                <a:tc>
                  <a:txBody>
                    <a:bodyPr/>
                    <a:lstStyle/>
                    <a:p>
                      <a:pPr algn="ctr"/>
                      <a:endParaRPr lang="en-US" sz="1200"/>
                    </a:p>
                  </a:txBody>
                  <a:tcPr marL="121920" marR="121920" marT="60960" marB="60960" anchor="ctr"/>
                </a:tc>
                <a:tc>
                  <a:txBody>
                    <a:bodyPr/>
                    <a:lstStyle/>
                    <a:p>
                      <a:pPr algn="ctr"/>
                      <a:endParaRPr lang="en-US" sz="1200" dirty="0"/>
                    </a:p>
                  </a:txBody>
                  <a:tcPr marL="121920" marR="121920" marT="60960" marB="60960" anchor="ctr"/>
                </a:tc>
                <a:tc>
                  <a:txBody>
                    <a:bodyPr/>
                    <a:lstStyle/>
                    <a:p>
                      <a:pPr algn="ctr"/>
                      <a:endParaRPr lang="en-US" sz="1200"/>
                    </a:p>
                  </a:txBody>
                  <a:tcPr marL="121920" marR="121920" marT="60960" marB="60960" anchor="ctr"/>
                </a:tc>
                <a:tc>
                  <a:txBody>
                    <a:bodyPr/>
                    <a:lstStyle/>
                    <a:p>
                      <a:pPr algn="ctr"/>
                      <a:endParaRPr lang="en-US" sz="1200"/>
                    </a:p>
                  </a:txBody>
                  <a:tcPr marL="121920" marR="121920" marT="60960" marB="60960" anchor="ctr"/>
                </a:tc>
                <a:tc>
                  <a:txBody>
                    <a:bodyPr/>
                    <a:lstStyle/>
                    <a:p>
                      <a:pPr algn="ctr"/>
                      <a:endParaRPr lang="en-US" sz="1200" dirty="0"/>
                    </a:p>
                  </a:txBody>
                  <a:tcPr marL="121920" marR="121920" marT="60960" marB="60960" anchor="ctr"/>
                </a:tc>
                <a:tc>
                  <a:txBody>
                    <a:bodyPr/>
                    <a:lstStyle/>
                    <a:p>
                      <a:pPr algn="ctr"/>
                      <a:r>
                        <a:rPr lang="en-US" sz="1200" dirty="0"/>
                        <a:t>0.58</a:t>
                      </a:r>
                    </a:p>
                  </a:txBody>
                  <a:tcPr marL="121920" marR="121920" marT="60960" marB="60960" anchor="ctr"/>
                </a:tc>
                <a:tc>
                  <a:txBody>
                    <a:bodyPr/>
                    <a:lstStyle/>
                    <a:p>
                      <a:pPr algn="ctr"/>
                      <a:r>
                        <a:rPr lang="en-US" sz="1200" dirty="0"/>
                        <a:t>+0.20-0.17</a:t>
                      </a:r>
                    </a:p>
                  </a:txBody>
                  <a:tcPr marL="121920" marR="121920" marT="60960" marB="60960" anchor="ctr"/>
                </a:tc>
                <a:extLst>
                  <a:ext uri="{0D108BD9-81ED-4DB2-BD59-A6C34878D82A}">
                    <a16:rowId xmlns:a16="http://schemas.microsoft.com/office/drawing/2014/main" val="2652725788"/>
                  </a:ext>
                </a:extLst>
              </a:tr>
            </a:tbl>
          </a:graphicData>
        </a:graphic>
      </p:graphicFrame>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F70D0BA-0215-D4B5-D0D2-3B2A1DA8482C}"/>
                  </a:ext>
                </a:extLst>
              </p:cNvPr>
              <p:cNvSpPr txBox="1"/>
              <p:nvPr/>
            </p:nvSpPr>
            <p:spPr>
              <a:xfrm>
                <a:off x="6490222" y="6205911"/>
                <a:ext cx="6096000" cy="391261"/>
              </a:xfrm>
              <a:prstGeom prst="rect">
                <a:avLst/>
              </a:prstGeom>
              <a:noFill/>
            </p:spPr>
            <p:txBody>
              <a:bodyPr wrap="square">
                <a:spAutoFit/>
              </a:bodyPr>
              <a:lstStyle/>
              <a:p>
                <a14:m>
                  <m:oMath xmlns:m="http://schemas.openxmlformats.org/officeDocument/2006/math">
                    <m:sSub>
                      <m:sSubPr>
                        <m:ctrlPr>
                          <a:rPr lang="en-US" sz="1800" b="0" i="1" u="none" strike="noStrike" baseline="0" smtClean="0">
                            <a:solidFill>
                              <a:srgbClr val="FF0000"/>
                            </a:solidFill>
                            <a:latin typeface="Cambria Math" panose="02040503050406030204" pitchFamily="18" charset="0"/>
                          </a:rPr>
                        </m:ctrlPr>
                      </m:sSubPr>
                      <m:e>
                        <m:r>
                          <a:rPr lang="en-US" sz="1800" b="0" i="1" u="none" strike="noStrike" baseline="0" smtClean="0">
                            <a:solidFill>
                              <a:srgbClr val="FF0000"/>
                            </a:solidFill>
                            <a:latin typeface="Cambria Math" panose="02040503050406030204" pitchFamily="18" charset="0"/>
                            <a:ea typeface="Cambria Math" panose="02040503050406030204" pitchFamily="18" charset="0"/>
                          </a:rPr>
                          <m:t>𝜏</m:t>
                        </m:r>
                      </m:e>
                      <m:sub>
                        <m:r>
                          <a:rPr lang="en-US" sz="1800" b="0" i="1" u="none" strike="noStrike" baseline="0" smtClean="0">
                            <a:solidFill>
                              <a:srgbClr val="FF0000"/>
                            </a:solidFill>
                            <a:latin typeface="Cambria Math" panose="02040503050406030204" pitchFamily="18" charset="0"/>
                          </a:rPr>
                          <m:t>2024</m:t>
                        </m:r>
                      </m:sub>
                    </m:sSub>
                    <m:r>
                      <a:rPr lang="en-US" sz="1800" b="0" i="1" u="none" strike="noStrike" baseline="0" smtClean="0">
                        <a:solidFill>
                          <a:srgbClr val="FF0000"/>
                        </a:solidFill>
                        <a:latin typeface="Cambria Math" panose="02040503050406030204" pitchFamily="18" charset="0"/>
                      </a:rPr>
                      <m:t>=877.95</m:t>
                    </m:r>
                    <m:r>
                      <a:rPr lang="en-US" sz="1800" b="0" i="1" u="none" strike="noStrike" baseline="0" smtClean="0">
                        <a:solidFill>
                          <a:srgbClr val="FF0000"/>
                        </a:solidFill>
                        <a:latin typeface="Cambria Math" panose="02040503050406030204" pitchFamily="18" charset="0"/>
                        <a:ea typeface="Cambria Math" panose="02040503050406030204" pitchFamily="18" charset="0"/>
                      </a:rPr>
                      <m:t>±</m:t>
                    </m:r>
                    <m:sSub>
                      <m:sSubPr>
                        <m:ctrlPr>
                          <a:rPr lang="en-US" sz="1800" b="0" i="1" u="none" strike="noStrike" baseline="0" smtClean="0">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0.37</m:t>
                        </m:r>
                      </m:e>
                      <m:sub>
                        <m:r>
                          <a:rPr lang="en-US" sz="1800" b="0" i="1" u="none" strike="noStrike" baseline="0" smtClean="0">
                            <a:solidFill>
                              <a:srgbClr val="FF0000"/>
                            </a:solidFill>
                            <a:latin typeface="Cambria Math" panose="02040503050406030204" pitchFamily="18" charset="0"/>
                            <a:ea typeface="Cambria Math" panose="02040503050406030204" pitchFamily="18" charset="0"/>
                          </a:rPr>
                          <m:t>𝑠𝑡𝑎𝑡</m:t>
                        </m:r>
                      </m:sub>
                    </m:sSub>
                    <m:sSub>
                      <m:sSubPr>
                        <m:ctrlPr>
                          <a:rPr lang="en-US" sz="1800" b="0" i="1" u="none" strike="noStrike" baseline="0" smtClean="0">
                            <a:solidFill>
                              <a:srgbClr val="FF0000"/>
                            </a:solidFill>
                            <a:latin typeface="Cambria Math" panose="02040503050406030204" pitchFamily="18" charset="0"/>
                          </a:rPr>
                        </m:ctrlPr>
                      </m:sSubPr>
                      <m:e>
                        <m:r>
                          <a:rPr lang="en-US" sz="1800" b="0" i="1" u="none" strike="noStrike" baseline="0" smtClean="0">
                            <a:solidFill>
                              <a:srgbClr val="FF0000"/>
                            </a:solidFill>
                            <a:latin typeface="Cambria Math" panose="02040503050406030204" pitchFamily="18" charset="0"/>
                          </a:rPr>
                          <m:t>+</m:t>
                        </m:r>
                        <m:d>
                          <m:dPr>
                            <m:ctrlPr>
                              <a:rPr lang="en-US" sz="1800" b="0" i="1" u="none" strike="noStrike" baseline="0" smtClean="0">
                                <a:solidFill>
                                  <a:srgbClr val="FF0000"/>
                                </a:solidFill>
                                <a:latin typeface="Cambria Math" panose="02040503050406030204" pitchFamily="18" charset="0"/>
                              </a:rPr>
                            </m:ctrlPr>
                          </m:dPr>
                          <m:e>
                            <m:r>
                              <a:rPr lang="en-US" sz="1800" b="0" i="1" u="none" strike="noStrike" baseline="0" smtClean="0">
                                <a:solidFill>
                                  <a:srgbClr val="FF0000"/>
                                </a:solidFill>
                                <a:latin typeface="Cambria Math" panose="02040503050406030204" pitchFamily="18" charset="0"/>
                              </a:rPr>
                              <m:t>+0.20/−0.17</m:t>
                            </m:r>
                          </m:e>
                        </m:d>
                      </m:e>
                      <m:sub>
                        <m:r>
                          <a:rPr lang="en-US" sz="1800" b="0" i="1" u="none" strike="noStrike" baseline="0" smtClean="0">
                            <a:solidFill>
                              <a:srgbClr val="FF0000"/>
                            </a:solidFill>
                            <a:latin typeface="Cambria Math" panose="02040503050406030204" pitchFamily="18" charset="0"/>
                          </a:rPr>
                          <m:t>𝑠𝑦𝑠</m:t>
                        </m:r>
                      </m:sub>
                    </m:sSub>
                    <m:r>
                      <a:rPr lang="en-US" sz="1800" b="0" i="1" u="none" strike="noStrike" baseline="0" smtClean="0">
                        <a:solidFill>
                          <a:srgbClr val="FF0000"/>
                        </a:solidFill>
                        <a:latin typeface="Cambria Math" panose="02040503050406030204" pitchFamily="18" charset="0"/>
                      </a:rPr>
                      <m:t> </m:t>
                    </m:r>
                  </m:oMath>
                </a14:m>
                <a:r>
                  <a:rPr lang="en-US" sz="1800" b="0" i="0" u="none" strike="noStrike" baseline="0" dirty="0">
                    <a:solidFill>
                      <a:srgbClr val="FF0000"/>
                    </a:solidFill>
                  </a:rPr>
                  <a:t>s</a:t>
                </a:r>
                <a:endParaRPr lang="en-US" sz="1800" b="0" i="0" u="none" strike="noStrike" baseline="0" dirty="0">
                  <a:solidFill>
                    <a:srgbClr val="000000"/>
                  </a:solidFill>
                </a:endParaRPr>
              </a:p>
            </p:txBody>
          </p:sp>
        </mc:Choice>
        <mc:Fallback xmlns="">
          <p:sp>
            <p:nvSpPr>
              <p:cNvPr id="6" name="TextBox 5">
                <a:extLst>
                  <a:ext uri="{FF2B5EF4-FFF2-40B4-BE49-F238E27FC236}">
                    <a16:creationId xmlns:a16="http://schemas.microsoft.com/office/drawing/2014/main" id="{3F70D0BA-0215-D4B5-D0D2-3B2A1DA8482C}"/>
                  </a:ext>
                </a:extLst>
              </p:cNvPr>
              <p:cNvSpPr txBox="1">
                <a:spLocks noRot="1" noChangeAspect="1" noMove="1" noResize="1" noEditPoints="1" noAdjustHandles="1" noChangeArrowheads="1" noChangeShapeType="1" noTextEdit="1"/>
              </p:cNvSpPr>
              <p:nvPr/>
            </p:nvSpPr>
            <p:spPr>
              <a:xfrm>
                <a:off x="6490222" y="6205911"/>
                <a:ext cx="6096000" cy="391261"/>
              </a:xfrm>
              <a:prstGeom prst="rect">
                <a:avLst/>
              </a:prstGeom>
              <a:blipFill>
                <a:blip r:embed="rId2"/>
                <a:stretch>
                  <a:fillRect t="-6250" b="-2031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5FE42BF9-3AC3-AD72-DC02-9DBABE705DCF}"/>
              </a:ext>
            </a:extLst>
          </p:cNvPr>
          <p:cNvSpPr txBox="1"/>
          <p:nvPr/>
        </p:nvSpPr>
        <p:spPr>
          <a:xfrm>
            <a:off x="616688" y="6030363"/>
            <a:ext cx="5594608" cy="1200329"/>
          </a:xfrm>
          <a:prstGeom prst="rect">
            <a:avLst/>
          </a:prstGeom>
          <a:noFill/>
        </p:spPr>
        <p:txBody>
          <a:bodyPr wrap="none" rtlCol="0">
            <a:spAutoFit/>
          </a:bodyPr>
          <a:lstStyle/>
          <a:p>
            <a:r>
              <a:rPr lang="en-US" dirty="0"/>
              <a:t>Summary: works like a charm!</a:t>
            </a:r>
          </a:p>
          <a:p>
            <a:r>
              <a:rPr lang="en-US" dirty="0"/>
              <a:t>                   statistically limited with loss correction &lt; 0.07 s</a:t>
            </a:r>
          </a:p>
          <a:p>
            <a:r>
              <a:rPr lang="en-US" dirty="0"/>
              <a:t>                </a:t>
            </a:r>
          </a:p>
          <a:p>
            <a:r>
              <a:rPr lang="en-US" dirty="0"/>
              <a:t>                   </a:t>
            </a:r>
          </a:p>
        </p:txBody>
      </p:sp>
    </p:spTree>
    <p:extLst>
      <p:ext uri="{BB962C8B-B14F-4D97-AF65-F5344CB8AC3E}">
        <p14:creationId xmlns:p14="http://schemas.microsoft.com/office/powerpoint/2010/main" val="3968365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C3A40-2EDC-D0D9-83D4-C538B3E4728F}"/>
              </a:ext>
            </a:extLst>
          </p:cNvPr>
          <p:cNvSpPr>
            <a:spLocks noGrp="1"/>
          </p:cNvSpPr>
          <p:nvPr>
            <p:ph type="title"/>
          </p:nvPr>
        </p:nvSpPr>
        <p:spPr>
          <a:xfrm>
            <a:off x="700405" y="410485"/>
            <a:ext cx="6080772" cy="1039091"/>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The 2020-2022 Dataset: Most Recent Results</a:t>
            </a:r>
          </a:p>
        </p:txBody>
      </p:sp>
      <p:sp>
        <p:nvSpPr>
          <p:cNvPr id="3" name="Content Placeholder 2">
            <a:extLst>
              <a:ext uri="{FF2B5EF4-FFF2-40B4-BE49-F238E27FC236}">
                <a16:creationId xmlns:a16="http://schemas.microsoft.com/office/drawing/2014/main" id="{5884C1C5-2AC6-FE43-4769-ADE62A922BF2}"/>
              </a:ext>
            </a:extLst>
          </p:cNvPr>
          <p:cNvSpPr>
            <a:spLocks noGrp="1"/>
          </p:cNvSpPr>
          <p:nvPr>
            <p:ph idx="1"/>
          </p:nvPr>
        </p:nvSpPr>
        <p:spPr>
          <a:xfrm>
            <a:off x="266649" y="1573230"/>
            <a:ext cx="7798828" cy="4552699"/>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42900" indent="-342900"/>
            <a:r>
              <a:rPr lang="en-US" dirty="0"/>
              <a:t>Improved population monitoring using the “dump” detector and the Tau trap dagger detector during loading</a:t>
            </a:r>
          </a:p>
          <a:p>
            <a:r>
              <a:rPr lang="en-US" dirty="0"/>
              <a:t>Different configurations of the main “dagger” detector were used</a:t>
            </a:r>
          </a:p>
          <a:p>
            <a:pPr lvl="1"/>
            <a:r>
              <a:rPr lang="en-US" dirty="0"/>
              <a:t>2020 runs and 2021 “fast” runs used 2 PMTs and had both sides uncovered</a:t>
            </a:r>
          </a:p>
          <a:p>
            <a:pPr lvl="1"/>
            <a:r>
              <a:rPr lang="en-US" dirty="0"/>
              <a:t>2021 ”slow” runs used 2 PMTs and one side of the dagger was covered by aluminum</a:t>
            </a:r>
          </a:p>
          <a:p>
            <a:pPr lvl="1"/>
            <a:r>
              <a:rPr lang="en-US" dirty="0"/>
              <a:t>2022 runs used 8 PMTS and had the dagger divided into 4 sections as shown</a:t>
            </a:r>
          </a:p>
          <a:p>
            <a:endParaRPr lang="en-US" dirty="0"/>
          </a:p>
        </p:txBody>
      </p:sp>
      <p:pic>
        <p:nvPicPr>
          <p:cNvPr id="5" name="Picture 4" descr="A diagram of a metal structure&#10;&#10;Description automatically generated with medium confidence">
            <a:extLst>
              <a:ext uri="{FF2B5EF4-FFF2-40B4-BE49-F238E27FC236}">
                <a16:creationId xmlns:a16="http://schemas.microsoft.com/office/drawing/2014/main" id="{F6D1B207-9F16-DDB9-3039-ACBF7FEF9C56}"/>
              </a:ext>
            </a:extLst>
          </p:cNvPr>
          <p:cNvPicPr>
            <a:picLocks noChangeAspect="1"/>
          </p:cNvPicPr>
          <p:nvPr/>
        </p:nvPicPr>
        <p:blipFill>
          <a:blip r:embed="rId2"/>
          <a:stretch>
            <a:fillRect/>
          </a:stretch>
        </p:blipFill>
        <p:spPr>
          <a:xfrm>
            <a:off x="7945827" y="1383957"/>
            <a:ext cx="3693192" cy="4345904"/>
          </a:xfrm>
          <a:prstGeom prst="rect">
            <a:avLst/>
          </a:prstGeom>
        </p:spPr>
      </p:pic>
      <p:sp>
        <p:nvSpPr>
          <p:cNvPr id="7" name="TextBox 6">
            <a:extLst>
              <a:ext uri="{FF2B5EF4-FFF2-40B4-BE49-F238E27FC236}">
                <a16:creationId xmlns:a16="http://schemas.microsoft.com/office/drawing/2014/main" id="{EAF01D0F-EA9E-5688-5913-2B66B9DC3570}"/>
              </a:ext>
            </a:extLst>
          </p:cNvPr>
          <p:cNvSpPr txBox="1"/>
          <p:nvPr/>
        </p:nvSpPr>
        <p:spPr>
          <a:xfrm>
            <a:off x="7945828" y="1089914"/>
            <a:ext cx="4960729" cy="379656"/>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867" dirty="0">
                <a:latin typeface="Arial" panose="020B0604020202020204" pitchFamily="34" charset="0"/>
                <a:cs typeface="Arial" panose="020B0604020202020204" pitchFamily="34" charset="0"/>
              </a:rPr>
              <a:t>Dagger configuration for 2022 runs</a:t>
            </a:r>
          </a:p>
        </p:txBody>
      </p:sp>
      <p:sp>
        <p:nvSpPr>
          <p:cNvPr id="4" name="Slide Number Placeholder 3">
            <a:extLst>
              <a:ext uri="{FF2B5EF4-FFF2-40B4-BE49-F238E27FC236}">
                <a16:creationId xmlns:a16="http://schemas.microsoft.com/office/drawing/2014/main" id="{8BD39905-4501-0575-7273-93B7CD595C67}"/>
              </a:ext>
            </a:extLst>
          </p:cNvPr>
          <p:cNvSpPr>
            <a:spLocks noGrp="1"/>
          </p:cNvSpPr>
          <p:nvPr>
            <p:ph type="sldNum" sz="quarter" idx="4294967295"/>
          </p:nvPr>
        </p:nvSpPr>
        <p:spPr>
          <a:xfrm>
            <a:off x="8610600" y="6356351"/>
            <a:ext cx="2743200" cy="365125"/>
          </a:xfrm>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0048249E-B88D-1A4B-9ABF-3E4C1D92CAE1}" type="slidenum">
              <a:rPr lang="en-US" smtClean="0"/>
              <a:t>71</a:t>
            </a:fld>
            <a:endParaRPr lang="en-US"/>
          </a:p>
        </p:txBody>
      </p:sp>
      <p:sp>
        <p:nvSpPr>
          <p:cNvPr id="6" name="Arrow: Up 5">
            <a:extLst>
              <a:ext uri="{FF2B5EF4-FFF2-40B4-BE49-F238E27FC236}">
                <a16:creationId xmlns:a16="http://schemas.microsoft.com/office/drawing/2014/main" id="{5B9FC1F9-1DF3-69AD-6A04-ED9A0E6658B8}"/>
              </a:ext>
            </a:extLst>
          </p:cNvPr>
          <p:cNvSpPr/>
          <p:nvPr/>
        </p:nvSpPr>
        <p:spPr>
          <a:xfrm rot="18171711">
            <a:off x="5357446" y="5193324"/>
            <a:ext cx="304800" cy="7620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B588DA4-18A3-87B4-1CBF-4FB46A81E1EF}"/>
              </a:ext>
            </a:extLst>
          </p:cNvPr>
          <p:cNvSpPr txBox="1"/>
          <p:nvPr/>
        </p:nvSpPr>
        <p:spPr>
          <a:xfrm>
            <a:off x="4278923" y="5873262"/>
            <a:ext cx="6533135" cy="369332"/>
          </a:xfrm>
          <a:prstGeom prst="rect">
            <a:avLst/>
          </a:prstGeom>
          <a:noFill/>
        </p:spPr>
        <p:txBody>
          <a:bodyPr wrap="none" rtlCol="0">
            <a:spAutoFit/>
          </a:bodyPr>
          <a:lstStyle/>
          <a:p>
            <a:r>
              <a:rPr lang="en-US" dirty="0"/>
              <a:t>Reduced rates by up to factor of 4 and provided position sensitivity!</a:t>
            </a:r>
          </a:p>
        </p:txBody>
      </p:sp>
      <p:sp>
        <p:nvSpPr>
          <p:cNvPr id="10" name="Rectangle 1">
            <a:extLst>
              <a:ext uri="{FF2B5EF4-FFF2-40B4-BE49-F238E27FC236}">
                <a16:creationId xmlns:a16="http://schemas.microsoft.com/office/drawing/2014/main" id="{E3EBC258-576D-BB08-9B40-7C655F10374E}"/>
              </a:ext>
            </a:extLst>
          </p:cNvPr>
          <p:cNvSpPr>
            <a:spLocks noChangeArrowheads="1"/>
          </p:cNvSpPr>
          <p:nvPr/>
        </p:nvSpPr>
        <p:spPr bwMode="auto">
          <a:xfrm>
            <a:off x="281354" y="-16412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FFFFF"/>
                </a:solidFill>
                <a:effectLst/>
                <a:latin typeface="Lucida Grande"/>
              </a:rPr>
              <a:t>arXiv:2409.05560</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rgbClr val="FFFFFF"/>
                </a:solidFill>
                <a:effectLst/>
                <a:latin typeface="Lucida Grande"/>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2">
            <a:extLst>
              <a:ext uri="{FF2B5EF4-FFF2-40B4-BE49-F238E27FC236}">
                <a16:creationId xmlns:a16="http://schemas.microsoft.com/office/drawing/2014/main" id="{61E36C81-2DFE-D7E2-ADAD-47738EEC6D2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FFFF"/>
                </a:solidFill>
                <a:effectLst/>
                <a:latin typeface="Lucida Grande"/>
              </a:rPr>
              <a:t>arXiv:2409.05560</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FFFFFF"/>
                </a:solidFill>
                <a:effectLst/>
                <a:latin typeface="Lucida Grand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3">
            <a:extLst>
              <a:ext uri="{FF2B5EF4-FFF2-40B4-BE49-F238E27FC236}">
                <a16:creationId xmlns:a16="http://schemas.microsoft.com/office/drawing/2014/main" id="{38743CA5-C226-D494-CF72-CD31F2CD1BD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FFFF"/>
                </a:solidFill>
                <a:effectLst/>
                <a:latin typeface="Lucida Grande"/>
              </a:rPr>
              <a:t>arXiv:2409.05560</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FFFFFF"/>
                </a:solidFill>
                <a:effectLst/>
                <a:latin typeface="Lucida Grand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F902FCA2-2DA0-9021-B6EA-F628ACBE91B7}"/>
              </a:ext>
            </a:extLst>
          </p:cNvPr>
          <p:cNvSpPr txBox="1"/>
          <p:nvPr/>
        </p:nvSpPr>
        <p:spPr>
          <a:xfrm>
            <a:off x="914400" y="1031631"/>
            <a:ext cx="5582169" cy="369332"/>
          </a:xfrm>
          <a:prstGeom prst="rect">
            <a:avLst/>
          </a:prstGeom>
          <a:noFill/>
        </p:spPr>
        <p:txBody>
          <a:bodyPr wrap="none" rtlCol="0">
            <a:spAutoFit/>
          </a:bodyPr>
          <a:lstStyle/>
          <a:p>
            <a:r>
              <a:rPr lang="en-US" dirty="0"/>
              <a:t>R. </a:t>
            </a:r>
            <a:r>
              <a:rPr lang="en-US" dirty="0" err="1"/>
              <a:t>Musedinovic</a:t>
            </a:r>
            <a:r>
              <a:rPr lang="en-US" dirty="0"/>
              <a:t> et al., </a:t>
            </a:r>
            <a:r>
              <a:rPr lang="en-US" dirty="0" err="1"/>
              <a:t>ArXiv</a:t>
            </a:r>
            <a:r>
              <a:rPr lang="en-US" dirty="0"/>
              <a:t>: 2409.-5560, September 2024</a:t>
            </a:r>
          </a:p>
        </p:txBody>
      </p:sp>
    </p:spTree>
    <p:extLst>
      <p:ext uri="{BB962C8B-B14F-4D97-AF65-F5344CB8AC3E}">
        <p14:creationId xmlns:p14="http://schemas.microsoft.com/office/powerpoint/2010/main" val="22774501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016A8-513B-4A57-8D1B-9651CC076B5C}"/>
              </a:ext>
            </a:extLst>
          </p:cNvPr>
          <p:cNvSpPr>
            <a:spLocks noGrp="1"/>
          </p:cNvSpPr>
          <p:nvPr>
            <p:ph type="title"/>
          </p:nvPr>
        </p:nvSpPr>
        <p:spPr/>
        <p:txBody>
          <a:bodyPr/>
          <a:lstStyle/>
          <a:p>
            <a:pPr algn="ctr"/>
            <a:r>
              <a:rPr lang="en-US" dirty="0"/>
              <a:t>UCN</a:t>
            </a:r>
            <a:r>
              <a:rPr lang="el-GR" dirty="0"/>
              <a:t>τ</a:t>
            </a:r>
            <a:r>
              <a:rPr lang="en-US" dirty="0"/>
              <a:t> 2025 and beyond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0713BE0-2695-43AA-99C7-6D8AEA000B33}"/>
                  </a:ext>
                </a:extLst>
              </p:cNvPr>
              <p:cNvSpPr>
                <a:spLocks noGrp="1"/>
              </p:cNvSpPr>
              <p:nvPr>
                <p:ph idx="1"/>
              </p:nvPr>
            </p:nvSpPr>
            <p:spPr>
              <a:xfrm>
                <a:off x="892791" y="1689147"/>
                <a:ext cx="10515600" cy="4351338"/>
              </a:xfrm>
            </p:spPr>
            <p:txBody>
              <a:bodyPr>
                <a:normAutofit fontScale="92500" lnSpcReduction="10000"/>
              </a:bodyPr>
              <a:lstStyle/>
              <a:p>
                <a:pPr marL="457200" lvl="1" indent="0">
                  <a:buNone/>
                </a:pPr>
                <a:endParaRPr lang="en-US" dirty="0"/>
              </a:p>
              <a:p>
                <a:r>
                  <a:rPr lang="en-US" dirty="0"/>
                  <a:t>Global average of all UCN</a:t>
                </a:r>
                <a14:m>
                  <m:oMath xmlns:m="http://schemas.openxmlformats.org/officeDocument/2006/math">
                    <m:r>
                      <a:rPr lang="en-US" i="1" smtClean="0">
                        <a:latin typeface="Cambria Math" panose="02040503050406030204" pitchFamily="18" charset="0"/>
                        <a:ea typeface="Cambria Math" panose="02040503050406030204" pitchFamily="18" charset="0"/>
                      </a:rPr>
                      <m:t>𝜏</m:t>
                    </m:r>
                  </m:oMath>
                </a14:m>
                <a:r>
                  <a:rPr lang="en-US" dirty="0"/>
                  <a:t> results (still under review, but available on </a:t>
                </a:r>
                <a:r>
                  <a:rPr lang="en-US" dirty="0" err="1"/>
                  <a:t>ArXiv</a:t>
                </a:r>
                <a:r>
                  <a:rPr lang="en-US" dirty="0"/>
                  <a:t>): </a:t>
                </a:r>
              </a:p>
              <a:p>
                <a:pPr marL="0" indent="0">
                  <a:buNone/>
                </a:pPr>
                <a:r>
                  <a:rPr lang="en-US" dirty="0"/>
                  <a:t> </a:t>
                </a:r>
              </a:p>
              <a:p>
                <a:pPr marL="0" indent="0">
                  <a:buNone/>
                </a:pPr>
                <a:endParaRPr lang="en-US" dirty="0"/>
              </a:p>
              <a:p>
                <a:pPr marL="0" indent="0">
                  <a:buNone/>
                </a:pPr>
                <a:endParaRPr lang="en-US" dirty="0"/>
              </a:p>
              <a:p>
                <a:r>
                  <a:rPr lang="en-US" dirty="0"/>
                  <a:t>Phase space evolution under study (Monte Carlo) – new measurements are needed to improve understanding!</a:t>
                </a:r>
              </a:p>
              <a:p>
                <a:pPr marL="0" indent="0">
                  <a:buNone/>
                </a:pPr>
                <a:endParaRPr lang="en-US" dirty="0"/>
              </a:p>
              <a:p>
                <a:r>
                  <a:rPr lang="en-US" dirty="0"/>
                  <a:t>Upgrade of </a:t>
                </a:r>
                <a:r>
                  <a:rPr lang="en-US" dirty="0" err="1"/>
                  <a:t>UCNτ</a:t>
                </a:r>
                <a:r>
                  <a:rPr lang="en-US" dirty="0"/>
                  <a:t> underway: UCN</a:t>
                </a:r>
                <a:r>
                  <a:rPr lang="el-GR" dirty="0"/>
                  <a:t>τ</a:t>
                </a:r>
                <a:r>
                  <a:rPr lang="en-US" baseline="30000" dirty="0"/>
                  <a:t>+ </a:t>
                </a:r>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50713BE0-2695-43AA-99C7-6D8AEA000B33}"/>
                  </a:ext>
                </a:extLst>
              </p:cNvPr>
              <p:cNvSpPr>
                <a:spLocks noGrp="1" noRot="1" noChangeAspect="1" noMove="1" noResize="1" noEditPoints="1" noAdjustHandles="1" noChangeArrowheads="1" noChangeShapeType="1" noTextEdit="1"/>
              </p:cNvSpPr>
              <p:nvPr>
                <p:ph idx="1"/>
              </p:nvPr>
            </p:nvSpPr>
            <p:spPr>
              <a:xfrm>
                <a:off x="892791" y="1689147"/>
                <a:ext cx="10515600" cy="4351338"/>
              </a:xfrm>
              <a:blipFill>
                <a:blip r:embed="rId2"/>
                <a:stretch>
                  <a:fillRect l="-870" r="-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14DFFF2-6F06-E6BE-F176-AFFB353D6487}"/>
                  </a:ext>
                </a:extLst>
              </p:cNvPr>
              <p:cNvSpPr txBox="1"/>
              <p:nvPr/>
            </p:nvSpPr>
            <p:spPr>
              <a:xfrm>
                <a:off x="2438400" y="2520461"/>
                <a:ext cx="3718560" cy="461665"/>
              </a:xfrm>
              <a:prstGeom prst="rect">
                <a:avLst/>
              </a:prstGeom>
              <a:noFill/>
            </p:spPr>
            <p:txBody>
              <a:bodyPr wrap="square">
                <a:spAutoFit/>
              </a:bodyPr>
              <a:lstStyle/>
              <a:p>
                <a14:m>
                  <m:oMath xmlns:m="http://schemas.openxmlformats.org/officeDocument/2006/math">
                    <m:sSub>
                      <m:sSubPr>
                        <m:ctrlPr>
                          <a:rPr lang="en-US" sz="2400" b="0" i="1" u="none" strike="noStrike" baseline="0" smtClean="0">
                            <a:solidFill>
                              <a:srgbClr val="FF0000"/>
                            </a:solidFill>
                            <a:latin typeface="Cambria Math" panose="02040503050406030204" pitchFamily="18" charset="0"/>
                            <a:ea typeface="Cambria Math" panose="02040503050406030204" pitchFamily="18" charset="0"/>
                          </a:rPr>
                        </m:ctrlPr>
                      </m:sSubPr>
                      <m:e>
                        <m:r>
                          <a:rPr lang="en-US" sz="2400" b="0" i="1" u="none" strike="noStrike" baseline="0" smtClean="0">
                            <a:solidFill>
                              <a:srgbClr val="FF0000"/>
                            </a:solidFill>
                            <a:latin typeface="Cambria Math" panose="02040503050406030204" pitchFamily="18" charset="0"/>
                            <a:ea typeface="Cambria Math" panose="02040503050406030204" pitchFamily="18" charset="0"/>
                          </a:rPr>
                          <m:t>𝜏</m:t>
                        </m:r>
                      </m:e>
                      <m:sub>
                        <m:r>
                          <a:rPr lang="en-US" sz="2400" b="0" i="1" u="none" strike="noStrike" baseline="0" smtClean="0">
                            <a:solidFill>
                              <a:srgbClr val="FF0000"/>
                            </a:solidFill>
                            <a:latin typeface="Cambria Math" panose="02040503050406030204" pitchFamily="18" charset="0"/>
                            <a:ea typeface="Cambria Math" panose="02040503050406030204" pitchFamily="18" charset="0"/>
                          </a:rPr>
                          <m:t>𝑈𝐶𝑁</m:t>
                        </m:r>
                        <m:r>
                          <a:rPr lang="en-US" sz="2400" b="0" i="1" u="none" strike="noStrike" baseline="0" smtClean="0">
                            <a:solidFill>
                              <a:srgbClr val="FF0000"/>
                            </a:solidFill>
                            <a:latin typeface="Cambria Math" panose="02040503050406030204" pitchFamily="18" charset="0"/>
                            <a:ea typeface="Cambria Math" panose="02040503050406030204" pitchFamily="18" charset="0"/>
                          </a:rPr>
                          <m:t>𝜏</m:t>
                        </m:r>
                      </m:sub>
                    </m:sSub>
                    <m:r>
                      <a:rPr lang="en-US" sz="2400" b="0" i="1" u="none" strike="noStrike" baseline="0" smtClean="0">
                        <a:solidFill>
                          <a:srgbClr val="FF0000"/>
                        </a:solidFill>
                        <a:latin typeface="Cambria Math" panose="02040503050406030204" pitchFamily="18" charset="0"/>
                      </a:rPr>
                      <m:t>=877.82</m:t>
                    </m:r>
                    <m:r>
                      <a:rPr lang="en-US" sz="2400" b="0" i="1" u="none" strike="noStrike" baseline="0" smtClean="0">
                        <a:solidFill>
                          <a:srgbClr val="FF0000"/>
                        </a:solidFill>
                        <a:latin typeface="Cambria Math" panose="02040503050406030204" pitchFamily="18" charset="0"/>
                        <a:ea typeface="Cambria Math" panose="02040503050406030204" pitchFamily="18" charset="0"/>
                      </a:rPr>
                      <m:t>±0.30</m:t>
                    </m:r>
                  </m:oMath>
                </a14:m>
                <a:r>
                  <a:rPr lang="en-US" sz="2400" b="0" i="0" u="none" strike="noStrike" baseline="0" dirty="0">
                    <a:solidFill>
                      <a:srgbClr val="000000"/>
                    </a:solidFill>
                  </a:rPr>
                  <a:t> </a:t>
                </a:r>
                <a:r>
                  <a:rPr lang="en-US" sz="2400" b="0" i="0" u="none" strike="noStrike" baseline="0" dirty="0">
                    <a:solidFill>
                      <a:srgbClr val="FF0000"/>
                    </a:solidFill>
                  </a:rPr>
                  <a:t>s</a:t>
                </a:r>
              </a:p>
            </p:txBody>
          </p:sp>
        </mc:Choice>
        <mc:Fallback xmlns="">
          <p:sp>
            <p:nvSpPr>
              <p:cNvPr id="4" name="TextBox 3">
                <a:extLst>
                  <a:ext uri="{FF2B5EF4-FFF2-40B4-BE49-F238E27FC236}">
                    <a16:creationId xmlns:a16="http://schemas.microsoft.com/office/drawing/2014/main" id="{814DFFF2-6F06-E6BE-F176-AFFB353D6487}"/>
                  </a:ext>
                </a:extLst>
              </p:cNvPr>
              <p:cNvSpPr txBox="1">
                <a:spLocks noRot="1" noChangeAspect="1" noMove="1" noResize="1" noEditPoints="1" noAdjustHandles="1" noChangeArrowheads="1" noChangeShapeType="1" noTextEdit="1"/>
              </p:cNvSpPr>
              <p:nvPr/>
            </p:nvSpPr>
            <p:spPr>
              <a:xfrm>
                <a:off x="2438400" y="2520461"/>
                <a:ext cx="3718560" cy="461665"/>
              </a:xfrm>
              <a:prstGeom prst="rect">
                <a:avLst/>
              </a:prstGeom>
              <a:blipFill>
                <a:blip r:embed="rId3"/>
                <a:stretch>
                  <a:fillRect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5627E41-3318-7839-1733-48C44D700717}"/>
                  </a:ext>
                </a:extLst>
              </p:cNvPr>
              <p:cNvSpPr txBox="1"/>
              <p:nvPr/>
            </p:nvSpPr>
            <p:spPr>
              <a:xfrm>
                <a:off x="6126480" y="2560320"/>
                <a:ext cx="5177828" cy="646331"/>
              </a:xfrm>
              <a:prstGeom prst="rect">
                <a:avLst/>
              </a:prstGeom>
              <a:noFill/>
            </p:spPr>
            <p:txBody>
              <a:bodyPr wrap="none" rtlCol="0">
                <a:spAutoFit/>
              </a:bodyPr>
              <a:lstStyle/>
              <a:p>
                <a:r>
                  <a:rPr lang="en-US" dirty="0"/>
                  <a:t>Currently at precision required for CKM unitarity test </a:t>
                </a:r>
              </a:p>
              <a:p>
                <a:r>
                  <a:rPr lang="en-US" dirty="0"/>
                  <a:t>Together with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𝐴</m:t>
                        </m:r>
                      </m:sub>
                    </m:sSub>
                  </m:oMath>
                </a14:m>
                <a:r>
                  <a:rPr lang="en-US" dirty="0"/>
                  <a:t> of similar precision!</a:t>
                </a:r>
              </a:p>
            </p:txBody>
          </p:sp>
        </mc:Choice>
        <mc:Fallback xmlns="">
          <p:sp>
            <p:nvSpPr>
              <p:cNvPr id="5" name="TextBox 4">
                <a:extLst>
                  <a:ext uri="{FF2B5EF4-FFF2-40B4-BE49-F238E27FC236}">
                    <a16:creationId xmlns:a16="http://schemas.microsoft.com/office/drawing/2014/main" id="{F5627E41-3318-7839-1733-48C44D700717}"/>
                  </a:ext>
                </a:extLst>
              </p:cNvPr>
              <p:cNvSpPr txBox="1">
                <a:spLocks noRot="1" noChangeAspect="1" noMove="1" noResize="1" noEditPoints="1" noAdjustHandles="1" noChangeArrowheads="1" noChangeShapeType="1" noTextEdit="1"/>
              </p:cNvSpPr>
              <p:nvPr/>
            </p:nvSpPr>
            <p:spPr>
              <a:xfrm>
                <a:off x="6126480" y="2560320"/>
                <a:ext cx="5177828" cy="646331"/>
              </a:xfrm>
              <a:prstGeom prst="rect">
                <a:avLst/>
              </a:prstGeom>
              <a:blipFill>
                <a:blip r:embed="rId4"/>
                <a:stretch>
                  <a:fillRect l="-942" t="-4717" b="-14151"/>
                </a:stretch>
              </a:blipFill>
            </p:spPr>
            <p:txBody>
              <a:bodyPr/>
              <a:lstStyle/>
              <a:p>
                <a:r>
                  <a:rPr lang="en-US">
                    <a:noFill/>
                  </a:rPr>
                  <a:t> </a:t>
                </a:r>
              </a:p>
            </p:txBody>
          </p:sp>
        </mc:Fallback>
      </mc:AlternateContent>
    </p:spTree>
    <p:extLst>
      <p:ext uri="{BB962C8B-B14F-4D97-AF65-F5344CB8AC3E}">
        <p14:creationId xmlns:p14="http://schemas.microsoft.com/office/powerpoint/2010/main" val="26707141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Shape 562"/>
        <p:cNvGrpSpPr/>
        <p:nvPr/>
      </p:nvGrpSpPr>
      <p:grpSpPr>
        <a:xfrm>
          <a:off x="0" y="0"/>
          <a:ext cx="0" cy="0"/>
          <a:chOff x="0" y="0"/>
          <a:chExt cx="0" cy="0"/>
        </a:xfrm>
      </p:grpSpPr>
      <p:sp>
        <p:nvSpPr>
          <p:cNvPr id="563" name="Google Shape;563;p53"/>
          <p:cNvSpPr txBox="1">
            <a:spLocks noGrp="1"/>
          </p:cNvSpPr>
          <p:nvPr>
            <p:ph type="title"/>
          </p:nvPr>
        </p:nvSpPr>
        <p:spPr>
          <a:xfrm>
            <a:off x="334333" y="393100"/>
            <a:ext cx="11368400" cy="1039200"/>
          </a:xfrm>
          <a:prstGeom prst="rect">
            <a:avLst/>
          </a:prstGeom>
          <a:noFill/>
          <a:ln>
            <a:noFill/>
          </a:ln>
        </p:spPr>
        <p:txBody>
          <a:bodyPr spcFirstLastPara="1" vert="horz" wrap="square" lIns="121900" tIns="60933" rIns="121900" bIns="60933" rtlCol="0" anchor="ctr" anchorCtr="0">
            <a:noAutofit/>
          </a:bodyPr>
          <a:lstStyle/>
          <a:p>
            <a:r>
              <a:rPr lang="en-US" dirty="0"/>
              <a:t>A neutron elevator: UCN</a:t>
            </a:r>
            <a:r>
              <a:rPr lang="el-GR" dirty="0"/>
              <a:t>τ</a:t>
            </a:r>
            <a:r>
              <a:rPr lang="en-US" dirty="0"/>
              <a:t>+</a:t>
            </a:r>
            <a:endParaRPr dirty="0"/>
          </a:p>
        </p:txBody>
      </p:sp>
      <p:sp>
        <p:nvSpPr>
          <p:cNvPr id="564" name="Google Shape;564;p53"/>
          <p:cNvSpPr txBox="1">
            <a:spLocks noGrp="1"/>
          </p:cNvSpPr>
          <p:nvPr>
            <p:ph type="sldNum" idx="12"/>
          </p:nvPr>
        </p:nvSpPr>
        <p:spPr>
          <a:xfrm>
            <a:off x="11409045" y="6333135"/>
            <a:ext cx="731600" cy="524800"/>
          </a:xfrm>
          <a:prstGeom prst="rect">
            <a:avLst/>
          </a:prstGeom>
        </p:spPr>
        <p:txBody>
          <a:bodyPr spcFirstLastPara="1" vert="horz" wrap="square" lIns="121900" tIns="121900" rIns="121900" bIns="121900" rtlCol="0" anchor="t" anchorCtr="0">
            <a:noAutofit/>
          </a:bodyPr>
          <a:lstStyle/>
          <a:p>
            <a:fld id="{00000000-1234-1234-1234-123412341234}" type="slidenum">
              <a:rPr lang="en-US"/>
              <a:pPr/>
              <a:t>73</a:t>
            </a:fld>
            <a:endParaRPr/>
          </a:p>
        </p:txBody>
      </p:sp>
      <p:pic>
        <p:nvPicPr>
          <p:cNvPr id="565" name="Google Shape;565;p53"/>
          <p:cNvPicPr preferRelativeResize="0"/>
          <p:nvPr/>
        </p:nvPicPr>
        <p:blipFill>
          <a:blip r:embed="rId3">
            <a:alphaModFix/>
          </a:blip>
          <a:stretch>
            <a:fillRect/>
          </a:stretch>
        </p:blipFill>
        <p:spPr>
          <a:xfrm>
            <a:off x="9225167" y="837601"/>
            <a:ext cx="2671367" cy="4174367"/>
          </a:xfrm>
          <a:prstGeom prst="rect">
            <a:avLst/>
          </a:prstGeom>
          <a:noFill/>
          <a:ln>
            <a:noFill/>
          </a:ln>
        </p:spPr>
      </p:pic>
      <p:pic>
        <p:nvPicPr>
          <p:cNvPr id="571" name="Google Shape;571;p53"/>
          <p:cNvPicPr preferRelativeResize="0"/>
          <p:nvPr/>
        </p:nvPicPr>
        <p:blipFill>
          <a:blip r:embed="rId4">
            <a:alphaModFix/>
          </a:blip>
          <a:stretch>
            <a:fillRect/>
          </a:stretch>
        </p:blipFill>
        <p:spPr>
          <a:xfrm>
            <a:off x="6504067" y="393100"/>
            <a:ext cx="5762068" cy="309333"/>
          </a:xfrm>
          <a:prstGeom prst="rect">
            <a:avLst/>
          </a:prstGeom>
          <a:noFill/>
          <a:ln>
            <a:noFill/>
          </a:ln>
        </p:spPr>
      </p:pic>
      <p:sp>
        <p:nvSpPr>
          <p:cNvPr id="575" name="Google Shape;575;p53"/>
          <p:cNvSpPr txBox="1"/>
          <p:nvPr/>
        </p:nvSpPr>
        <p:spPr>
          <a:xfrm>
            <a:off x="531333" y="1514967"/>
            <a:ext cx="9225200" cy="1487033"/>
          </a:xfrm>
          <a:prstGeom prst="rect">
            <a:avLst/>
          </a:prstGeom>
          <a:noFill/>
          <a:ln>
            <a:noFill/>
          </a:ln>
        </p:spPr>
        <p:txBody>
          <a:bodyPr spcFirstLastPara="1" wrap="square" lIns="121900" tIns="121900" rIns="121900" bIns="121900" anchor="t" anchorCtr="0">
            <a:spAutoFit/>
          </a:bodyPr>
          <a:lstStyle/>
          <a:p>
            <a:pPr>
              <a:lnSpc>
                <a:spcPct val="90000"/>
              </a:lnSpc>
              <a:spcBef>
                <a:spcPts val="1600"/>
              </a:spcBef>
            </a:pPr>
            <a:r>
              <a:rPr lang="en-US" sz="2400" dirty="0">
                <a:solidFill>
                  <a:srgbClr val="404041"/>
                </a:solidFill>
              </a:rPr>
              <a:t>New Loading Mechanisms to maximize statistics</a:t>
            </a:r>
            <a:endParaRPr sz="2400" dirty="0">
              <a:solidFill>
                <a:srgbClr val="404041"/>
              </a:solidFill>
            </a:endParaRPr>
          </a:p>
          <a:p>
            <a:pPr marL="609585" indent="-457189">
              <a:lnSpc>
                <a:spcPct val="90000"/>
              </a:lnSpc>
              <a:spcBef>
                <a:spcPts val="267"/>
              </a:spcBef>
              <a:buClr>
                <a:srgbClr val="404041"/>
              </a:buClr>
              <a:buSzPts val="1800"/>
              <a:buChar char="●"/>
            </a:pPr>
            <a:r>
              <a:rPr lang="en-US" sz="2400" dirty="0">
                <a:solidFill>
                  <a:srgbClr val="404041"/>
                </a:solidFill>
              </a:rPr>
              <a:t>Funded by LANL LDRD</a:t>
            </a:r>
            <a:endParaRPr sz="2400" dirty="0">
              <a:solidFill>
                <a:srgbClr val="404041"/>
              </a:solidFill>
            </a:endParaRPr>
          </a:p>
          <a:p>
            <a:pPr marL="609585" indent="-457189">
              <a:lnSpc>
                <a:spcPct val="90000"/>
              </a:lnSpc>
              <a:buClr>
                <a:srgbClr val="404041"/>
              </a:buClr>
              <a:buSzPts val="1800"/>
              <a:buChar char="●"/>
            </a:pPr>
            <a:r>
              <a:rPr lang="en-US" sz="2400" dirty="0">
                <a:solidFill>
                  <a:srgbClr val="404041"/>
                </a:solidFill>
              </a:rPr>
              <a:t>Anticipate ~10× counts</a:t>
            </a:r>
            <a:endParaRPr sz="2400" dirty="0">
              <a:solidFill>
                <a:srgbClr val="404041"/>
              </a:solidFill>
            </a:endParaRPr>
          </a:p>
        </p:txBody>
      </p:sp>
      <p:pic>
        <p:nvPicPr>
          <p:cNvPr id="17" name="Picture 16">
            <a:extLst>
              <a:ext uri="{FF2B5EF4-FFF2-40B4-BE49-F238E27FC236}">
                <a16:creationId xmlns:a16="http://schemas.microsoft.com/office/drawing/2014/main" id="{A77DEC59-6377-49FA-9C3A-DAD812165EE1}"/>
              </a:ext>
            </a:extLst>
          </p:cNvPr>
          <p:cNvPicPr>
            <a:picLocks noChangeAspect="1"/>
          </p:cNvPicPr>
          <p:nvPr/>
        </p:nvPicPr>
        <p:blipFill rotWithShape="1">
          <a:blip r:embed="rId5">
            <a:extLst>
              <a:ext uri="{28A0092B-C50C-407E-A947-70E740481C1C}">
                <a14:useLocalDpi xmlns:a14="http://schemas.microsoft.com/office/drawing/2010/main" val="0"/>
              </a:ext>
            </a:extLst>
          </a:blip>
          <a:srcRect l="-2562" t="-14256" r="54529" b="14256"/>
          <a:stretch/>
        </p:blipFill>
        <p:spPr>
          <a:xfrm>
            <a:off x="2121700" y="2358223"/>
            <a:ext cx="5208740" cy="3848433"/>
          </a:xfrm>
          <a:prstGeom prst="rect">
            <a:avLst/>
          </a:prstGeom>
        </p:spPr>
      </p:pic>
      <p:sp>
        <p:nvSpPr>
          <p:cNvPr id="2" name="TextBox 1">
            <a:extLst>
              <a:ext uri="{FF2B5EF4-FFF2-40B4-BE49-F238E27FC236}">
                <a16:creationId xmlns:a16="http://schemas.microsoft.com/office/drawing/2014/main" id="{3CF74264-B5CE-4E65-A114-D72E6BF1EEE6}"/>
              </a:ext>
            </a:extLst>
          </p:cNvPr>
          <p:cNvSpPr txBox="1"/>
          <p:nvPr/>
        </p:nvSpPr>
        <p:spPr>
          <a:xfrm>
            <a:off x="8775510" y="5390866"/>
            <a:ext cx="3175806" cy="369332"/>
          </a:xfrm>
          <a:prstGeom prst="rect">
            <a:avLst/>
          </a:prstGeom>
          <a:noFill/>
        </p:spPr>
        <p:txBody>
          <a:bodyPr wrap="none" rtlCol="0">
            <a:spAutoFit/>
          </a:bodyPr>
          <a:lstStyle/>
          <a:p>
            <a:r>
              <a:rPr lang="en-US" dirty="0"/>
              <a:t>Shooting for &lt; 0.15 s sensitivity!</a:t>
            </a:r>
          </a:p>
        </p:txBody>
      </p:sp>
    </p:spTree>
    <p:extLst>
      <p:ext uri="{BB962C8B-B14F-4D97-AF65-F5344CB8AC3E}">
        <p14:creationId xmlns:p14="http://schemas.microsoft.com/office/powerpoint/2010/main" val="33317615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27BFE-D11F-45F4-9E51-3A0AA88F150B}"/>
              </a:ext>
            </a:extLst>
          </p:cNvPr>
          <p:cNvSpPr>
            <a:spLocks noGrp="1"/>
          </p:cNvSpPr>
          <p:nvPr>
            <p:ph type="title"/>
          </p:nvPr>
        </p:nvSpPr>
        <p:spPr/>
        <p:txBody>
          <a:bodyPr/>
          <a:lstStyle/>
          <a:p>
            <a:pPr algn="ctr"/>
            <a:r>
              <a:rPr lang="en-US" dirty="0"/>
              <a:t>Simulation of a cylindrical trap geometry: UCN Loading</a:t>
            </a:r>
          </a:p>
        </p:txBody>
      </p:sp>
      <p:pic>
        <p:nvPicPr>
          <p:cNvPr id="9" name="Picture 8">
            <a:extLst>
              <a:ext uri="{FF2B5EF4-FFF2-40B4-BE49-F238E27FC236}">
                <a16:creationId xmlns:a16="http://schemas.microsoft.com/office/drawing/2014/main" id="{A301DA35-D7EA-4802-88E9-EF6E56BC0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199" y="1852632"/>
            <a:ext cx="5168265" cy="5005368"/>
          </a:xfrm>
          <a:prstGeom prst="rect">
            <a:avLst/>
          </a:prstGeom>
        </p:spPr>
      </p:pic>
      <p:sp>
        <p:nvSpPr>
          <p:cNvPr id="3" name="TextBox 2">
            <a:extLst>
              <a:ext uri="{FF2B5EF4-FFF2-40B4-BE49-F238E27FC236}">
                <a16:creationId xmlns:a16="http://schemas.microsoft.com/office/drawing/2014/main" id="{B6F28087-55EC-418D-A548-1CAAA83D0C71}"/>
              </a:ext>
            </a:extLst>
          </p:cNvPr>
          <p:cNvSpPr txBox="1"/>
          <p:nvPr/>
        </p:nvSpPr>
        <p:spPr>
          <a:xfrm>
            <a:off x="8666328" y="4408227"/>
            <a:ext cx="3225691" cy="369332"/>
          </a:xfrm>
          <a:prstGeom prst="rect">
            <a:avLst/>
          </a:prstGeom>
          <a:noFill/>
        </p:spPr>
        <p:txBody>
          <a:bodyPr wrap="none" rtlCol="0">
            <a:spAutoFit/>
          </a:bodyPr>
          <a:lstStyle/>
          <a:p>
            <a:r>
              <a:rPr lang="en-US" dirty="0"/>
              <a:t>Modeling: thesis R. </a:t>
            </a:r>
            <a:r>
              <a:rPr lang="en-US" dirty="0" err="1"/>
              <a:t>Musedinovic</a:t>
            </a:r>
            <a:endParaRPr lang="en-US" dirty="0"/>
          </a:p>
        </p:txBody>
      </p:sp>
    </p:spTree>
    <p:extLst>
      <p:ext uri="{BB962C8B-B14F-4D97-AF65-F5344CB8AC3E}">
        <p14:creationId xmlns:p14="http://schemas.microsoft.com/office/powerpoint/2010/main" val="3937188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A44871-2F57-6604-04E7-EA0792FAA1D5}"/>
              </a:ext>
            </a:extLst>
          </p:cNvPr>
          <p:cNvSpPr>
            <a:spLocks noGrp="1"/>
          </p:cNvSpPr>
          <p:nvPr>
            <p:ph type="body" sz="quarter" idx="14"/>
          </p:nvPr>
        </p:nvSpPr>
        <p:spPr>
          <a:xfrm>
            <a:off x="180871" y="58123"/>
            <a:ext cx="9083709" cy="892208"/>
          </a:xfrm>
        </p:spPr>
        <p:txBody>
          <a:bodyPr/>
          <a:lstStyle/>
          <a:p>
            <a:r>
              <a:rPr lang="en-US" dirty="0" err="1"/>
              <a:t>UCNProbe</a:t>
            </a:r>
            <a:r>
              <a:rPr lang="en-US" dirty="0"/>
              <a:t> is a new “beam” method experiment using UCN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CD89AE9-FC8B-998B-D850-2FC5AD4ADB87}"/>
                  </a:ext>
                </a:extLst>
              </p:cNvPr>
              <p:cNvSpPr txBox="1"/>
              <p:nvPr/>
            </p:nvSpPr>
            <p:spPr>
              <a:xfrm>
                <a:off x="1" y="1225273"/>
                <a:ext cx="7178149" cy="5259901"/>
              </a:xfrm>
              <a:prstGeom prst="rect">
                <a:avLst/>
              </a:prstGeom>
              <a:noFill/>
            </p:spPr>
            <p:txBody>
              <a:bodyPr wrap="square" rtlCol="0">
                <a:spAutoFit/>
              </a:bodyPr>
              <a:lstStyle/>
              <a:p>
                <a:pPr marL="380990" indent="-380990">
                  <a:buFont typeface="Arial" panose="020B0604020202020204" pitchFamily="34" charset="0"/>
                  <a:buChar char="•"/>
                </a:pPr>
                <a:r>
                  <a:rPr lang="en-US" sz="2000" b="1" dirty="0"/>
                  <a:t>Goal is to measure </a:t>
                </a:r>
                <a14:m>
                  <m:oMath xmlns:m="http://schemas.openxmlformats.org/officeDocument/2006/math">
                    <m:sSub>
                      <m:sSubPr>
                        <m:ctrlPr>
                          <a:rPr lang="en-US" sz="2000" b="1" i="1">
                            <a:latin typeface="Cambria Math" panose="02040503050406030204" pitchFamily="18" charset="0"/>
                            <a:ea typeface="Cambria Math" panose="02040503050406030204" pitchFamily="18" charset="0"/>
                          </a:rPr>
                        </m:ctrlPr>
                      </m:sSubPr>
                      <m:e>
                        <m:r>
                          <a:rPr lang="en-US" sz="2000" b="1" i="1">
                            <a:latin typeface="Cambria Math" panose="02040503050406030204" pitchFamily="18" charset="0"/>
                            <a:ea typeface="Cambria Math" panose="02040503050406030204" pitchFamily="18" charset="0"/>
                          </a:rPr>
                          <m:t>𝝉</m:t>
                        </m:r>
                      </m:e>
                      <m:sub>
                        <m:r>
                          <a:rPr lang="el-GR" sz="2000" b="1" i="1">
                            <a:latin typeface="Cambria Math" panose="02040503050406030204" pitchFamily="18" charset="0"/>
                            <a:ea typeface="Cambria Math" panose="02040503050406030204" pitchFamily="18" charset="0"/>
                          </a:rPr>
                          <m:t>𝜷</m:t>
                        </m:r>
                      </m:sub>
                    </m:sSub>
                  </m:oMath>
                </a14:m>
                <a:r>
                  <a:rPr lang="en-US" sz="2000" b="1" dirty="0"/>
                  <a:t> using UCN with a total error of 1-2 seconds with totally different systematic effects compared to past “beam” experiments.</a:t>
                </a:r>
                <a:endParaRPr lang="en-US" sz="2000" dirty="0"/>
              </a:p>
              <a:p>
                <a:pPr marL="380990" indent="-380990">
                  <a:buFont typeface="Arial" panose="020B0604020202020204" pitchFamily="34" charset="0"/>
                  <a:buChar char="•"/>
                </a:pPr>
                <a:r>
                  <a:rPr lang="en-US" sz="2000" dirty="0"/>
                  <a:t>Requires absolute measurements of two quantities to 0.1%</a:t>
                </a:r>
              </a:p>
              <a:p>
                <a:pPr marL="895328" lvl="1" indent="-285744">
                  <a:buFont typeface="Arial" panose="020B0604020202020204" pitchFamily="34" charset="0"/>
                  <a:buChar char="•"/>
                </a:pPr>
                <a:r>
                  <a:rPr lang="en-US" sz="2000" dirty="0"/>
                  <a:t>Number of neutrons in the trap </a:t>
                </a:r>
              </a:p>
              <a:p>
                <a:pPr marL="895328" lvl="1" indent="-285744">
                  <a:buFont typeface="Arial" panose="020B0604020202020204" pitchFamily="34" charset="0"/>
                  <a:buChar char="•"/>
                </a:pPr>
                <a:r>
                  <a:rPr lang="en-US" sz="2000" dirty="0"/>
                  <a:t>Number of neutrons that decayed (measurement of charged particles)</a:t>
                </a:r>
              </a:p>
              <a:p>
                <a:pPr marL="342900" indent="-342900">
                  <a:buFont typeface="Arial" panose="020B0604020202020204" pitchFamily="34" charset="0"/>
                  <a:buChar char="•"/>
                </a:pPr>
                <a:r>
                  <a:rPr lang="en-US" sz="2000" dirty="0">
                    <a:latin typeface="Times New Roman" panose="02020603050405020304" pitchFamily="18" charset="0"/>
                  </a:rPr>
                  <a:t>The collaboration is completing prototype detector this year</a:t>
                </a:r>
              </a:p>
              <a:p>
                <a:pPr marL="342900" indent="-342900">
                  <a:buFont typeface="Arial" panose="020B0604020202020204" pitchFamily="34" charset="0"/>
                  <a:buChar char="•"/>
                </a:pPr>
                <a:r>
                  <a:rPr lang="en-US" sz="2000" dirty="0">
                    <a:latin typeface="Times New Roman" panose="02020603050405020304" pitchFamily="18" charset="0"/>
                  </a:rPr>
                  <a:t>Plans to start commissioning run with UCN in 2025. </a:t>
                </a:r>
              </a:p>
              <a:p>
                <a:pPr marL="342900" indent="-342900">
                  <a:buFont typeface="Arial" panose="020B0604020202020204" pitchFamily="34" charset="0"/>
                  <a:buChar char="•"/>
                </a:pPr>
                <a:r>
                  <a:rPr lang="en-US" sz="2000" dirty="0">
                    <a:latin typeface="Times New Roman" panose="02020603050405020304" pitchFamily="18" charset="0"/>
                  </a:rPr>
                  <a:t>4 weeks real time of data taking for 0.14% statistics.</a:t>
                </a:r>
              </a:p>
              <a:p>
                <a:pPr marL="342900" indent="-342900">
                  <a:buFont typeface="Arial" panose="020B0604020202020204" pitchFamily="34" charset="0"/>
                  <a:buChar char="•"/>
                </a:pPr>
                <a:r>
                  <a:rPr lang="en-US" sz="2000" dirty="0">
                    <a:latin typeface="Times New Roman" panose="02020603050405020304" pitchFamily="18" charset="0"/>
                  </a:rPr>
                  <a:t>Funded by DOE early career award (2023-2027), previously funded by LANL LDRD-ER (2019-2022)</a:t>
                </a:r>
              </a:p>
              <a:p>
                <a:endParaRPr lang="en-US" sz="2000" dirty="0">
                  <a:latin typeface="Times New Roman" panose="02020603050405020304" pitchFamily="18" charset="0"/>
                </a:endParaRPr>
              </a:p>
              <a:p>
                <a:pPr marL="285744" indent="-285744">
                  <a:buFont typeface="Arial" panose="020B0604020202020204" pitchFamily="34" charset="0"/>
                  <a:buChar char="•"/>
                </a:pPr>
                <a:endParaRPr lang="en-US" sz="2000" dirty="0">
                  <a:solidFill>
                    <a:schemeClr val="accent5"/>
                  </a:solidFill>
                </a:endParaRPr>
              </a:p>
              <a:p>
                <a:endParaRPr lang="en-US" dirty="0"/>
              </a:p>
              <a:p>
                <a:pPr lvl="1"/>
                <a:endParaRPr lang="en-US" dirty="0"/>
              </a:p>
              <a:p>
                <a:r>
                  <a:rPr lang="en-US" dirty="0"/>
                  <a:t>	</a:t>
                </a:r>
              </a:p>
            </p:txBody>
          </p:sp>
        </mc:Choice>
        <mc:Fallback xmlns="">
          <p:sp>
            <p:nvSpPr>
              <p:cNvPr id="4" name="TextBox 3">
                <a:extLst>
                  <a:ext uri="{FF2B5EF4-FFF2-40B4-BE49-F238E27FC236}">
                    <a16:creationId xmlns:a16="http://schemas.microsoft.com/office/drawing/2014/main" id="{FCD89AE9-FC8B-998B-D850-2FC5AD4ADB87}"/>
                  </a:ext>
                </a:extLst>
              </p:cNvPr>
              <p:cNvSpPr txBox="1">
                <a:spLocks noRot="1" noChangeAspect="1" noMove="1" noResize="1" noEditPoints="1" noAdjustHandles="1" noChangeArrowheads="1" noChangeShapeType="1" noTextEdit="1"/>
              </p:cNvSpPr>
              <p:nvPr/>
            </p:nvSpPr>
            <p:spPr>
              <a:xfrm>
                <a:off x="1" y="1225273"/>
                <a:ext cx="7178149" cy="5259901"/>
              </a:xfrm>
              <a:prstGeom prst="rect">
                <a:avLst/>
              </a:prstGeom>
              <a:blipFill>
                <a:blip r:embed="rId3"/>
                <a:stretch>
                  <a:fillRect l="-764" t="-579"/>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F4059DA6-C6C0-6739-4032-E99F45B0A951}"/>
              </a:ext>
            </a:extLst>
          </p:cNvPr>
          <p:cNvGrpSpPr/>
          <p:nvPr/>
        </p:nvGrpSpPr>
        <p:grpSpPr>
          <a:xfrm>
            <a:off x="6907252" y="1100789"/>
            <a:ext cx="5274644" cy="3939941"/>
            <a:chOff x="5188017" y="1116433"/>
            <a:chExt cx="3693781" cy="2685546"/>
          </a:xfrm>
        </p:grpSpPr>
        <p:pic>
          <p:nvPicPr>
            <p:cNvPr id="13" name="Picture 12">
              <a:extLst>
                <a:ext uri="{FF2B5EF4-FFF2-40B4-BE49-F238E27FC236}">
                  <a16:creationId xmlns:a16="http://schemas.microsoft.com/office/drawing/2014/main" id="{84534249-9B3A-5DF2-A81B-751EA3F166F7}"/>
                </a:ext>
              </a:extLst>
            </p:cNvPr>
            <p:cNvPicPr>
              <a:picLocks noChangeAspect="1"/>
            </p:cNvPicPr>
            <p:nvPr/>
          </p:nvPicPr>
          <p:blipFill rotWithShape="1">
            <a:blip r:embed="rId4"/>
            <a:srcRect l="19344" t="9918" r="11825" b="22329"/>
            <a:stretch/>
          </p:blipFill>
          <p:spPr>
            <a:xfrm>
              <a:off x="5351043" y="1116433"/>
              <a:ext cx="3530755" cy="2685546"/>
            </a:xfrm>
            <a:prstGeom prst="rect">
              <a:avLst/>
            </a:prstGeom>
          </p:spPr>
        </p:pic>
        <p:sp>
          <p:nvSpPr>
            <p:cNvPr id="14" name="Rectangle 13">
              <a:extLst>
                <a:ext uri="{FF2B5EF4-FFF2-40B4-BE49-F238E27FC236}">
                  <a16:creationId xmlns:a16="http://schemas.microsoft.com/office/drawing/2014/main" id="{B13932B4-E1B3-EF29-86A2-BD78F170ADA1}"/>
                </a:ext>
              </a:extLst>
            </p:cNvPr>
            <p:cNvSpPr/>
            <p:nvPr/>
          </p:nvSpPr>
          <p:spPr>
            <a:xfrm>
              <a:off x="5188017" y="2204185"/>
              <a:ext cx="471638" cy="529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0" name="Group 9">
            <a:extLst>
              <a:ext uri="{FF2B5EF4-FFF2-40B4-BE49-F238E27FC236}">
                <a16:creationId xmlns:a16="http://schemas.microsoft.com/office/drawing/2014/main" id="{B0BD0036-C582-3886-F57C-63EA4C2CB7C9}"/>
              </a:ext>
            </a:extLst>
          </p:cNvPr>
          <p:cNvGrpSpPr/>
          <p:nvPr/>
        </p:nvGrpSpPr>
        <p:grpSpPr>
          <a:xfrm>
            <a:off x="7907699" y="4838047"/>
            <a:ext cx="4179526" cy="2019953"/>
            <a:chOff x="6336074" y="4457369"/>
            <a:chExt cx="5402720" cy="2507214"/>
          </a:xfrm>
        </p:grpSpPr>
        <p:pic>
          <p:nvPicPr>
            <p:cNvPr id="3" name="Picture 2" descr="Tennessee Technological University - Wikipedia">
              <a:extLst>
                <a:ext uri="{FF2B5EF4-FFF2-40B4-BE49-F238E27FC236}">
                  <a16:creationId xmlns:a16="http://schemas.microsoft.com/office/drawing/2014/main" id="{3A0C74D2-3E2E-C8FF-E500-D397D4927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8371" y="5878466"/>
              <a:ext cx="1064941" cy="10649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ndiana University - Photos | Facebook">
              <a:extLst>
                <a:ext uri="{FF2B5EF4-FFF2-40B4-BE49-F238E27FC236}">
                  <a16:creationId xmlns:a16="http://schemas.microsoft.com/office/drawing/2014/main" id="{3A471E87-5B98-76FB-C692-96E8E40542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0987" y="5814150"/>
              <a:ext cx="1064941" cy="10649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NC State Wolfpack football - Wikipedia">
              <a:extLst>
                <a:ext uri="{FF2B5EF4-FFF2-40B4-BE49-F238E27FC236}">
                  <a16:creationId xmlns:a16="http://schemas.microsoft.com/office/drawing/2014/main" id="{DF5AF26A-84C6-D6CD-2428-E31415BF0A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8371" y="4457369"/>
              <a:ext cx="978345" cy="11667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alifornia Institute of Technology - Wikipedia">
              <a:extLst>
                <a:ext uri="{FF2B5EF4-FFF2-40B4-BE49-F238E27FC236}">
                  <a16:creationId xmlns:a16="http://schemas.microsoft.com/office/drawing/2014/main" id="{9085BD0A-3B24-EBFD-5B85-BDC4CE6840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06721" y="5899642"/>
              <a:ext cx="1070857" cy="10649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Kentucky Wildcats logo and symbol, meaning, history, PNG">
              <a:extLst>
                <a:ext uri="{FF2B5EF4-FFF2-40B4-BE49-F238E27FC236}">
                  <a16:creationId xmlns:a16="http://schemas.microsoft.com/office/drawing/2014/main" id="{3F010B4A-2E0A-A34C-D8DB-507932757C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22795" y="4548012"/>
              <a:ext cx="1815999" cy="10230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Los Alamos National Lab: National Security Science">
              <a:extLst>
                <a:ext uri="{FF2B5EF4-FFF2-40B4-BE49-F238E27FC236}">
                  <a16:creationId xmlns:a16="http://schemas.microsoft.com/office/drawing/2014/main" id="{3CC02C4E-82D2-A1F0-7479-28B011AEB0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36074" y="4457369"/>
              <a:ext cx="2250223" cy="10370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39BF9F10-31C4-D61F-562D-5002BB06ABF0}"/>
              </a:ext>
            </a:extLst>
          </p:cNvPr>
          <p:cNvSpPr txBox="1"/>
          <p:nvPr/>
        </p:nvSpPr>
        <p:spPr>
          <a:xfrm>
            <a:off x="7485321" y="446567"/>
            <a:ext cx="2189446" cy="369332"/>
          </a:xfrm>
          <a:prstGeom prst="rect">
            <a:avLst/>
          </a:prstGeom>
          <a:noFill/>
        </p:spPr>
        <p:txBody>
          <a:bodyPr wrap="none" rtlCol="0">
            <a:spAutoFit/>
          </a:bodyPr>
          <a:lstStyle/>
          <a:p>
            <a:r>
              <a:rPr lang="en-US" dirty="0"/>
              <a:t>Spokesperson Z. Tang</a:t>
            </a:r>
          </a:p>
        </p:txBody>
      </p:sp>
    </p:spTree>
    <p:extLst>
      <p:ext uri="{BB962C8B-B14F-4D97-AF65-F5344CB8AC3E}">
        <p14:creationId xmlns:p14="http://schemas.microsoft.com/office/powerpoint/2010/main" val="14101548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9A6B-C76B-7120-F102-4E2BB91E49EF}"/>
              </a:ext>
            </a:extLst>
          </p:cNvPr>
          <p:cNvSpPr>
            <a:spLocks noGrp="1"/>
          </p:cNvSpPr>
          <p:nvPr>
            <p:ph type="title"/>
          </p:nvPr>
        </p:nvSpPr>
        <p:spPr>
          <a:xfrm>
            <a:off x="3488699" y="2317527"/>
            <a:ext cx="4868917" cy="1325563"/>
          </a:xfrm>
        </p:spPr>
        <p:txBody>
          <a:bodyPr/>
          <a:lstStyle/>
          <a:p>
            <a:r>
              <a:rPr lang="en-US" dirty="0"/>
              <a:t>Angular Correlations</a:t>
            </a:r>
          </a:p>
        </p:txBody>
      </p:sp>
      <p:sp>
        <p:nvSpPr>
          <p:cNvPr id="3" name="TextBox 2">
            <a:extLst>
              <a:ext uri="{FF2B5EF4-FFF2-40B4-BE49-F238E27FC236}">
                <a16:creationId xmlns:a16="http://schemas.microsoft.com/office/drawing/2014/main" id="{01F4679A-8674-7200-A705-08A8F914D904}"/>
              </a:ext>
            </a:extLst>
          </p:cNvPr>
          <p:cNvSpPr txBox="1"/>
          <p:nvPr/>
        </p:nvSpPr>
        <p:spPr>
          <a:xfrm>
            <a:off x="3460172" y="5288973"/>
            <a:ext cx="5126724" cy="369332"/>
          </a:xfrm>
          <a:prstGeom prst="rect">
            <a:avLst/>
          </a:prstGeom>
          <a:noFill/>
        </p:spPr>
        <p:txBody>
          <a:bodyPr wrap="none" rtlCol="0">
            <a:spAutoFit/>
          </a:bodyPr>
          <a:lstStyle/>
          <a:p>
            <a:r>
              <a:rPr lang="en-US" dirty="0"/>
              <a:t>Thanks to B. </a:t>
            </a:r>
            <a:r>
              <a:rPr lang="en-US" dirty="0" err="1"/>
              <a:t>Maerkisch</a:t>
            </a:r>
            <a:r>
              <a:rPr lang="en-US" dirty="0"/>
              <a:t> for PERKEO III and Perc slides</a:t>
            </a:r>
          </a:p>
        </p:txBody>
      </p:sp>
    </p:spTree>
    <p:extLst>
      <p:ext uri="{BB962C8B-B14F-4D97-AF65-F5344CB8AC3E}">
        <p14:creationId xmlns:p14="http://schemas.microsoft.com/office/powerpoint/2010/main" val="40826663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54D72-0951-B5DB-20E8-D673EF1E1771}"/>
            </a:ext>
          </a:extLst>
        </p:cNvPr>
        <p:cNvGrpSpPr/>
        <p:nvPr/>
      </p:nvGrpSpPr>
      <p:grpSpPr>
        <a:xfrm>
          <a:off x="0" y="0"/>
          <a:ext cx="0" cy="0"/>
          <a:chOff x="0" y="0"/>
          <a:chExt cx="0" cy="0"/>
        </a:xfrm>
      </p:grpSpPr>
      <p:pic>
        <p:nvPicPr>
          <p:cNvPr id="17" name="Picture 16" descr="A graph with numbers and lines&#10;&#10;Description automatically generated">
            <a:extLst>
              <a:ext uri="{FF2B5EF4-FFF2-40B4-BE49-F238E27FC236}">
                <a16:creationId xmlns:a16="http://schemas.microsoft.com/office/drawing/2014/main" id="{5AE92AA7-6226-4F1D-85DD-0D4371971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304" y="396047"/>
            <a:ext cx="7485786" cy="5965450"/>
          </a:xfrm>
          <a:prstGeom prst="rect">
            <a:avLst/>
          </a:prstGeom>
        </p:spPr>
      </p:pic>
      <p:sp>
        <p:nvSpPr>
          <p:cNvPr id="18" name="Rectangle 17">
            <a:extLst>
              <a:ext uri="{FF2B5EF4-FFF2-40B4-BE49-F238E27FC236}">
                <a16:creationId xmlns:a16="http://schemas.microsoft.com/office/drawing/2014/main" id="{776106A1-AC22-1EEE-6622-AC7FF66E0D5E}"/>
              </a:ext>
            </a:extLst>
          </p:cNvPr>
          <p:cNvSpPr/>
          <p:nvPr/>
        </p:nvSpPr>
        <p:spPr>
          <a:xfrm>
            <a:off x="6273433" y="413759"/>
            <a:ext cx="3617844" cy="2782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3ACDE60E-40E3-0791-BC76-C49B32F1F8E9}"/>
              </a:ext>
            </a:extLst>
          </p:cNvPr>
          <p:cNvSpPr/>
          <p:nvPr/>
        </p:nvSpPr>
        <p:spPr>
          <a:xfrm rot="10800000">
            <a:off x="4120588" y="4491770"/>
            <a:ext cx="208344" cy="19206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D60BEAC-1F5A-55AA-4ACB-4B69015AF83B}"/>
              </a:ext>
            </a:extLst>
          </p:cNvPr>
          <p:cNvSpPr txBox="1"/>
          <p:nvPr/>
        </p:nvSpPr>
        <p:spPr>
          <a:xfrm>
            <a:off x="1261641" y="219919"/>
            <a:ext cx="2524602" cy="369332"/>
          </a:xfrm>
          <a:prstGeom prst="rect">
            <a:avLst/>
          </a:prstGeom>
          <a:noFill/>
        </p:spPr>
        <p:txBody>
          <a:bodyPr wrap="none" rtlCol="0">
            <a:spAutoFit/>
          </a:bodyPr>
          <a:lstStyle/>
          <a:p>
            <a:r>
              <a:rPr lang="en-US" dirty="0"/>
              <a:t>Experimental challenges:</a:t>
            </a:r>
          </a:p>
        </p:txBody>
      </p:sp>
      <p:sp>
        <p:nvSpPr>
          <p:cNvPr id="6" name="Arrow: Down 5">
            <a:extLst>
              <a:ext uri="{FF2B5EF4-FFF2-40B4-BE49-F238E27FC236}">
                <a16:creationId xmlns:a16="http://schemas.microsoft.com/office/drawing/2014/main" id="{024645A1-233A-2501-7466-DC407ED0C189}"/>
              </a:ext>
            </a:extLst>
          </p:cNvPr>
          <p:cNvSpPr/>
          <p:nvPr/>
        </p:nvSpPr>
        <p:spPr>
          <a:xfrm rot="10800000">
            <a:off x="7048982" y="5327075"/>
            <a:ext cx="198698" cy="10621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768C3D8-6DD2-5F23-A022-F5FA4B19FB8C}"/>
                  </a:ext>
                </a:extLst>
              </p:cNvPr>
              <p:cNvSpPr txBox="1"/>
              <p:nvPr/>
            </p:nvSpPr>
            <p:spPr>
              <a:xfrm>
                <a:off x="1724628" y="6354502"/>
                <a:ext cx="3926396" cy="369332"/>
              </a:xfrm>
              <a:prstGeom prst="rect">
                <a:avLst/>
              </a:prstGeom>
              <a:noFill/>
            </p:spPr>
            <p:txBody>
              <a:bodyPr wrap="none" rtlCol="0">
                <a:spAutoFit/>
              </a:bodyPr>
              <a:lstStyle/>
              <a:p>
                <a:r>
                  <a:rPr lang="en-US" dirty="0">
                    <a:latin typeface="Cambria Math" panose="02040503050406030204" pitchFamily="18" charset="0"/>
                  </a:rPr>
                  <a:t>Dominated by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𝐴</m:t>
                        </m:r>
                      </m:sub>
                    </m:sSub>
                  </m:oMath>
                </a14:m>
                <a:r>
                  <a:rPr lang="en-US" dirty="0"/>
                  <a:t> from beta asymmetry</a:t>
                </a:r>
              </a:p>
            </p:txBody>
          </p:sp>
        </mc:Choice>
        <mc:Fallback xmlns="">
          <p:sp>
            <p:nvSpPr>
              <p:cNvPr id="7" name="TextBox 6">
                <a:extLst>
                  <a:ext uri="{FF2B5EF4-FFF2-40B4-BE49-F238E27FC236}">
                    <a16:creationId xmlns:a16="http://schemas.microsoft.com/office/drawing/2014/main" id="{D768C3D8-6DD2-5F23-A022-F5FA4B19FB8C}"/>
                  </a:ext>
                </a:extLst>
              </p:cNvPr>
              <p:cNvSpPr txBox="1">
                <a:spLocks noRot="1" noChangeAspect="1" noMove="1" noResize="1" noEditPoints="1" noAdjustHandles="1" noChangeArrowheads="1" noChangeShapeType="1" noTextEdit="1"/>
              </p:cNvSpPr>
              <p:nvPr/>
            </p:nvSpPr>
            <p:spPr>
              <a:xfrm>
                <a:off x="1724628" y="6354502"/>
                <a:ext cx="3926396" cy="369332"/>
              </a:xfrm>
              <a:prstGeom prst="rect">
                <a:avLst/>
              </a:prstGeom>
              <a:blipFill>
                <a:blip r:embed="rId3"/>
                <a:stretch>
                  <a:fillRect l="-1398" t="-11475" r="-1087" b="-2459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B78CDC10-4E19-FD5E-B997-47BB5CB6AB45}"/>
              </a:ext>
            </a:extLst>
          </p:cNvPr>
          <p:cNvSpPr txBox="1"/>
          <p:nvPr/>
        </p:nvSpPr>
        <p:spPr>
          <a:xfrm>
            <a:off x="6483752" y="6379581"/>
            <a:ext cx="2681440" cy="369332"/>
          </a:xfrm>
          <a:prstGeom prst="rect">
            <a:avLst/>
          </a:prstGeom>
          <a:noFill/>
        </p:spPr>
        <p:txBody>
          <a:bodyPr wrap="none" rtlCol="0">
            <a:spAutoFit/>
          </a:bodyPr>
          <a:lstStyle/>
          <a:p>
            <a:r>
              <a:rPr lang="en-US" dirty="0"/>
              <a:t>beta-neutrino asymmetry</a:t>
            </a:r>
          </a:p>
        </p:txBody>
      </p:sp>
    </p:spTree>
    <p:extLst>
      <p:ext uri="{BB962C8B-B14F-4D97-AF65-F5344CB8AC3E}">
        <p14:creationId xmlns:p14="http://schemas.microsoft.com/office/powerpoint/2010/main" val="36540207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number of numbers&#10;&#10;Description automatically generated with medium confidence">
            <a:extLst>
              <a:ext uri="{FF2B5EF4-FFF2-40B4-BE49-F238E27FC236}">
                <a16:creationId xmlns:a16="http://schemas.microsoft.com/office/drawing/2014/main" id="{F639BD9E-097A-9FF8-CC2A-8082AAFED1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514" y="523390"/>
            <a:ext cx="7235887" cy="5909307"/>
          </a:xfrm>
          <a:prstGeom prst="rect">
            <a:avLst/>
          </a:prstGeom>
        </p:spPr>
      </p:pic>
      <p:sp>
        <p:nvSpPr>
          <p:cNvPr id="5" name="Rectangle: Rounded Corners 4">
            <a:extLst>
              <a:ext uri="{FF2B5EF4-FFF2-40B4-BE49-F238E27FC236}">
                <a16:creationId xmlns:a16="http://schemas.microsoft.com/office/drawing/2014/main" id="{5A8C2CD1-F3F7-8895-9B2B-09164C64BF27}"/>
              </a:ext>
            </a:extLst>
          </p:cNvPr>
          <p:cNvSpPr/>
          <p:nvPr/>
        </p:nvSpPr>
        <p:spPr>
          <a:xfrm>
            <a:off x="6872104" y="3378839"/>
            <a:ext cx="1798984" cy="785191"/>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C0143A-D3D5-9044-8CB5-9BD392DD1489}"/>
              </a:ext>
            </a:extLst>
          </p:cNvPr>
          <p:cNvSpPr txBox="1"/>
          <p:nvPr/>
        </p:nvSpPr>
        <p:spPr>
          <a:xfrm>
            <a:off x="9545651" y="2430925"/>
            <a:ext cx="2912163" cy="1200329"/>
          </a:xfrm>
          <a:prstGeom prst="rect">
            <a:avLst/>
          </a:prstGeom>
          <a:noFill/>
        </p:spPr>
        <p:txBody>
          <a:bodyPr wrap="square" rtlCol="0">
            <a:spAutoFit/>
          </a:bodyPr>
          <a:lstStyle/>
          <a:p>
            <a:r>
              <a:rPr lang="en-US" dirty="0"/>
              <a:t>Recent measurements of A(E) for neutron agree, with most precise PERKEO III</a:t>
            </a:r>
          </a:p>
          <a:p>
            <a:r>
              <a:rPr lang="en-US" dirty="0"/>
              <a:t>  </a:t>
            </a:r>
          </a:p>
        </p:txBody>
      </p:sp>
      <p:sp>
        <p:nvSpPr>
          <p:cNvPr id="7" name="Rectangle 6">
            <a:extLst>
              <a:ext uri="{FF2B5EF4-FFF2-40B4-BE49-F238E27FC236}">
                <a16:creationId xmlns:a16="http://schemas.microsoft.com/office/drawing/2014/main" id="{EA8DC20A-D62F-2711-2554-E1C0D6B59457}"/>
              </a:ext>
            </a:extLst>
          </p:cNvPr>
          <p:cNvSpPr/>
          <p:nvPr/>
        </p:nvSpPr>
        <p:spPr>
          <a:xfrm>
            <a:off x="9606338" y="4194652"/>
            <a:ext cx="2497800" cy="369332"/>
          </a:xfrm>
          <a:prstGeom prst="rect">
            <a:avLst/>
          </a:prstGeom>
        </p:spPr>
        <p:txBody>
          <a:bodyPr wrap="none">
            <a:spAutoFit/>
          </a:bodyPr>
          <a:lstStyle/>
          <a:p>
            <a:r>
              <a:rPr lang="el-GR" dirty="0">
                <a:solidFill>
                  <a:srgbClr val="000000"/>
                </a:solidFill>
                <a:latin typeface="Cambria Math" panose="02040503050406030204" pitchFamily="18" charset="0"/>
              </a:rPr>
              <a:t>λ = −1.2757</a:t>
            </a:r>
            <a:r>
              <a:rPr lang="en-US" dirty="0">
                <a:solidFill>
                  <a:srgbClr val="000000"/>
                </a:solidFill>
                <a:latin typeface="Cambria Math" panose="02040503050406030204" pitchFamily="18" charset="0"/>
              </a:rPr>
              <a:t>(5),</a:t>
            </a:r>
            <a:r>
              <a:rPr lang="el-GR" dirty="0">
                <a:solidFill>
                  <a:srgbClr val="000000"/>
                </a:solidFill>
                <a:latin typeface="Cambria Math" panose="02040503050406030204" pitchFamily="18" charset="0"/>
              </a:rPr>
              <a:t> </a:t>
            </a:r>
            <a:r>
              <a:rPr lang="en-US" dirty="0">
                <a:solidFill>
                  <a:srgbClr val="000000"/>
                </a:solidFill>
                <a:latin typeface="Cambria Math" panose="02040503050406030204" pitchFamily="18" charset="0"/>
              </a:rPr>
              <a:t>S=1.2</a:t>
            </a:r>
            <a:r>
              <a:rPr lang="el-GR" dirty="0">
                <a:solidFill>
                  <a:srgbClr val="000000"/>
                </a:solidFill>
                <a:latin typeface="Cambria Math" panose="02040503050406030204" pitchFamily="18" charset="0"/>
              </a:rPr>
              <a:t> </a:t>
            </a:r>
            <a:endParaRPr lang="en-US" dirty="0"/>
          </a:p>
        </p:txBody>
      </p:sp>
      <p:sp>
        <p:nvSpPr>
          <p:cNvPr id="8" name="TextBox 7">
            <a:extLst>
              <a:ext uri="{FF2B5EF4-FFF2-40B4-BE49-F238E27FC236}">
                <a16:creationId xmlns:a16="http://schemas.microsoft.com/office/drawing/2014/main" id="{8A112587-084E-79F1-93D7-8698317D9857}"/>
              </a:ext>
            </a:extLst>
          </p:cNvPr>
          <p:cNvSpPr txBox="1"/>
          <p:nvPr/>
        </p:nvSpPr>
        <p:spPr>
          <a:xfrm>
            <a:off x="9669022" y="3780017"/>
            <a:ext cx="2233112" cy="369332"/>
          </a:xfrm>
          <a:prstGeom prst="rect">
            <a:avLst/>
          </a:prstGeom>
          <a:noFill/>
        </p:spPr>
        <p:txBody>
          <a:bodyPr wrap="none" rtlCol="0">
            <a:spAutoFit/>
          </a:bodyPr>
          <a:lstStyle/>
          <a:p>
            <a:r>
              <a:rPr lang="en-US" dirty="0"/>
              <a:t>Using only beta </a:t>
            </a:r>
            <a:r>
              <a:rPr lang="en-US" dirty="0" err="1"/>
              <a:t>asym</a:t>
            </a:r>
            <a:r>
              <a:rPr lang="en-US" dirty="0"/>
              <a:t>:</a:t>
            </a:r>
          </a:p>
        </p:txBody>
      </p:sp>
      <p:sp>
        <p:nvSpPr>
          <p:cNvPr id="9" name="TextBox 8">
            <a:extLst>
              <a:ext uri="{FF2B5EF4-FFF2-40B4-BE49-F238E27FC236}">
                <a16:creationId xmlns:a16="http://schemas.microsoft.com/office/drawing/2014/main" id="{952B0853-8403-E465-5BC0-922BA14B3EFC}"/>
              </a:ext>
            </a:extLst>
          </p:cNvPr>
          <p:cNvSpPr txBox="1"/>
          <p:nvPr/>
        </p:nvSpPr>
        <p:spPr>
          <a:xfrm>
            <a:off x="9737726" y="4960087"/>
            <a:ext cx="2359152" cy="646331"/>
          </a:xfrm>
          <a:prstGeom prst="rect">
            <a:avLst/>
          </a:prstGeom>
          <a:noFill/>
        </p:spPr>
        <p:txBody>
          <a:bodyPr wrap="square" rtlCol="0">
            <a:spAutoFit/>
          </a:bodyPr>
          <a:lstStyle/>
          <a:p>
            <a:r>
              <a:rPr lang="en-US" dirty="0"/>
              <a:t>Reminder: .0004 is unitarity target!</a:t>
            </a:r>
          </a:p>
        </p:txBody>
      </p:sp>
      <p:sp>
        <p:nvSpPr>
          <p:cNvPr id="10" name="TextBox 9">
            <a:extLst>
              <a:ext uri="{FF2B5EF4-FFF2-40B4-BE49-F238E27FC236}">
                <a16:creationId xmlns:a16="http://schemas.microsoft.com/office/drawing/2014/main" id="{6D2C2DE0-C0AD-5816-A97B-6C3696CAB7D8}"/>
              </a:ext>
            </a:extLst>
          </p:cNvPr>
          <p:cNvSpPr txBox="1"/>
          <p:nvPr/>
        </p:nvSpPr>
        <p:spPr>
          <a:xfrm>
            <a:off x="398033" y="1420009"/>
            <a:ext cx="1904104" cy="923330"/>
          </a:xfrm>
          <a:prstGeom prst="rect">
            <a:avLst/>
          </a:prstGeom>
          <a:noFill/>
        </p:spPr>
        <p:txBody>
          <a:bodyPr wrap="square" rtlCol="0">
            <a:spAutoFit/>
          </a:bodyPr>
          <a:lstStyle/>
          <a:p>
            <a:r>
              <a:rPr lang="en-US" dirty="0"/>
              <a:t>Most Sensitive Results</a:t>
            </a:r>
          </a:p>
          <a:p>
            <a:r>
              <a:rPr lang="en-US" dirty="0"/>
              <a:t>for all groups</a:t>
            </a:r>
          </a:p>
        </p:txBody>
      </p:sp>
    </p:spTree>
    <p:extLst>
      <p:ext uri="{BB962C8B-B14F-4D97-AF65-F5344CB8AC3E}">
        <p14:creationId xmlns:p14="http://schemas.microsoft.com/office/powerpoint/2010/main" val="16984177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19BAB-D15F-446F-AE8A-2FDA911338CB}"/>
              </a:ext>
            </a:extLst>
          </p:cNvPr>
          <p:cNvPicPr>
            <a:picLocks noChangeAspect="1"/>
          </p:cNvPicPr>
          <p:nvPr/>
        </p:nvPicPr>
        <p:blipFill rotWithShape="1">
          <a:blip r:embed="rId2">
            <a:extLst>
              <a:ext uri="{28A0092B-C50C-407E-A947-70E740481C1C}">
                <a14:useLocalDpi xmlns:a14="http://schemas.microsoft.com/office/drawing/2010/main" val="0"/>
              </a:ext>
            </a:extLst>
          </a:blip>
          <a:srcRect t="32725"/>
          <a:stretch/>
        </p:blipFill>
        <p:spPr>
          <a:xfrm>
            <a:off x="805808" y="839354"/>
            <a:ext cx="10426238" cy="5256646"/>
          </a:xfrm>
          <a:prstGeom prst="rect">
            <a:avLst/>
          </a:prstGeom>
        </p:spPr>
      </p:pic>
      <p:sp>
        <p:nvSpPr>
          <p:cNvPr id="2" name="TextBox 1">
            <a:extLst>
              <a:ext uri="{FF2B5EF4-FFF2-40B4-BE49-F238E27FC236}">
                <a16:creationId xmlns:a16="http://schemas.microsoft.com/office/drawing/2014/main" id="{E6551B74-CBAB-41A0-8D8E-03A8C4097062}"/>
              </a:ext>
            </a:extLst>
          </p:cNvPr>
          <p:cNvSpPr txBox="1"/>
          <p:nvPr/>
        </p:nvSpPr>
        <p:spPr>
          <a:xfrm>
            <a:off x="7574974" y="1676400"/>
            <a:ext cx="303288" cy="369332"/>
          </a:xfrm>
          <a:prstGeom prst="rect">
            <a:avLst/>
          </a:prstGeom>
          <a:noFill/>
          <a:ln>
            <a:solidFill>
              <a:schemeClr val="bg1"/>
            </a:solidFill>
          </a:ln>
        </p:spPr>
        <p:txBody>
          <a:bodyPr wrap="none" rtlCol="0">
            <a:spAutoFit/>
          </a:bodyPr>
          <a:lstStyle/>
          <a:p>
            <a:r>
              <a:rPr lang="en-US" dirty="0">
                <a:solidFill>
                  <a:srgbClr val="0000FF"/>
                </a:solidFill>
              </a:rPr>
              <a:t>P</a:t>
            </a:r>
          </a:p>
        </p:txBody>
      </p:sp>
      <p:sp>
        <p:nvSpPr>
          <p:cNvPr id="5" name="Rectangle 4">
            <a:extLst>
              <a:ext uri="{FF2B5EF4-FFF2-40B4-BE49-F238E27FC236}">
                <a16:creationId xmlns:a16="http://schemas.microsoft.com/office/drawing/2014/main" id="{2BB55FAA-3D61-8D23-8929-67AC172CDFC1}"/>
              </a:ext>
            </a:extLst>
          </p:cNvPr>
          <p:cNvSpPr/>
          <p:nvPr/>
        </p:nvSpPr>
        <p:spPr>
          <a:xfrm>
            <a:off x="3538728" y="4114800"/>
            <a:ext cx="4992624" cy="11338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BC81302-9368-5D63-B953-A3A43AF74808}"/>
                  </a:ext>
                </a:extLst>
              </p:cNvPr>
              <p:cNvSpPr txBox="1"/>
              <p:nvPr/>
            </p:nvSpPr>
            <p:spPr>
              <a:xfrm>
                <a:off x="2318004" y="4187952"/>
                <a:ext cx="6816852" cy="7933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i="1" smtClean="0">
                              <a:latin typeface="Cambria Math" panose="02040503050406030204" pitchFamily="18" charset="0"/>
                              <a:ea typeface="Cambria Math" panose="02040503050406030204" pitchFamily="18" charset="0"/>
                            </a:rPr>
                            <m:t>𝛽</m:t>
                          </m:r>
                        </m:sub>
                      </m:sSub>
                      <m:d>
                        <m:dPr>
                          <m:ctrlPr>
                            <a:rPr lang="en-US" sz="2400" i="1" smtClean="0">
                              <a:latin typeface="Cambria Math" panose="02040503050406030204" pitchFamily="18" charset="0"/>
                            </a:rPr>
                          </m:ctrlPr>
                        </m:dPr>
                        <m:e>
                          <m:r>
                            <a:rPr lang="en-US" sz="2400" b="0" i="1" smtClean="0">
                              <a:latin typeface="Cambria Math" panose="02040503050406030204" pitchFamily="18" charset="0"/>
                            </a:rPr>
                            <m:t>0</m:t>
                          </m:r>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2</m:t>
                          </m:r>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𝜆</m:t>
                              </m:r>
                            </m:e>
                          </m:d>
                          <m:r>
                            <a:rPr lang="en-US" sz="2400" b="0" i="1" smtClean="0">
                              <a:latin typeface="Cambria Math" panose="02040503050406030204" pitchFamily="18" charset="0"/>
                            </a:rPr>
                            <m:t>−2</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𝜆</m:t>
                              </m:r>
                            </m:e>
                            <m:sup>
                              <m:r>
                                <a:rPr lang="en-US" sz="2400" b="0" i="1" smtClean="0">
                                  <a:latin typeface="Cambria Math" panose="02040503050406030204" pitchFamily="18" charset="0"/>
                                </a:rPr>
                                <m:t>2</m:t>
                              </m:r>
                            </m:sup>
                          </m:sSup>
                        </m:num>
                        <m:den>
                          <m:d>
                            <m:dPr>
                              <m:ctrlPr>
                                <a:rPr lang="en-US" sz="2400" b="0" i="1" smtClean="0">
                                  <a:latin typeface="Cambria Math" panose="02040503050406030204" pitchFamily="18" charset="0"/>
                                </a:rPr>
                              </m:ctrlPr>
                            </m:dPr>
                            <m:e>
                              <m:r>
                                <a:rPr lang="en-US" sz="2400" b="0" i="1" smtClean="0">
                                  <a:latin typeface="Cambria Math" panose="02040503050406030204" pitchFamily="18" charset="0"/>
                                </a:rPr>
                                <m:t>1+3</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𝜆</m:t>
                                  </m:r>
                                </m:e>
                                <m:sup>
                                  <m:r>
                                    <a:rPr lang="en-US" sz="2400" b="0" i="1" smtClean="0">
                                      <a:latin typeface="Cambria Math" panose="02040503050406030204" pitchFamily="18" charset="0"/>
                                    </a:rPr>
                                    <m:t>2</m:t>
                                  </m:r>
                                </m:sup>
                              </m:sSup>
                            </m:e>
                          </m:d>
                        </m:den>
                      </m:f>
                      <m:r>
                        <a:rPr lang="en-US" sz="2400" b="0" i="1" smtClean="0">
                          <a:latin typeface="Cambria Math" panose="02040503050406030204" pitchFamily="18" charset="0"/>
                          <a:ea typeface="Cambria Math" panose="02040503050406030204" pitchFamily="18" charset="0"/>
                        </a:rPr>
                        <m:t>≈−0.1</m:t>
                      </m:r>
                    </m:oMath>
                  </m:oMathPara>
                </a14:m>
                <a:endParaRPr lang="en-US" sz="2400" dirty="0"/>
              </a:p>
            </p:txBody>
          </p:sp>
        </mc:Choice>
        <mc:Fallback xmlns="">
          <p:sp>
            <p:nvSpPr>
              <p:cNvPr id="4" name="TextBox 3">
                <a:extLst>
                  <a:ext uri="{FF2B5EF4-FFF2-40B4-BE49-F238E27FC236}">
                    <a16:creationId xmlns:a16="http://schemas.microsoft.com/office/drawing/2014/main" id="{0BC81302-9368-5D63-B953-A3A43AF74808}"/>
                  </a:ext>
                </a:extLst>
              </p:cNvPr>
              <p:cNvSpPr txBox="1">
                <a:spLocks noRot="1" noChangeAspect="1" noMove="1" noResize="1" noEditPoints="1" noAdjustHandles="1" noChangeArrowheads="1" noChangeShapeType="1" noTextEdit="1"/>
              </p:cNvSpPr>
              <p:nvPr/>
            </p:nvSpPr>
            <p:spPr>
              <a:xfrm>
                <a:off x="2318004" y="4187952"/>
                <a:ext cx="6816852" cy="793359"/>
              </a:xfrm>
              <a:prstGeom prst="rect">
                <a:avLst/>
              </a:prstGeom>
              <a:blipFill>
                <a:blip r:embed="rId3"/>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6698C44C-343F-7E0E-C8C1-4DF73761CE61}"/>
              </a:ext>
            </a:extLst>
          </p:cNvPr>
          <p:cNvSpPr txBox="1"/>
          <p:nvPr/>
        </p:nvSpPr>
        <p:spPr>
          <a:xfrm>
            <a:off x="9500616" y="4443984"/>
            <a:ext cx="1579343" cy="369332"/>
          </a:xfrm>
          <a:prstGeom prst="rect">
            <a:avLst/>
          </a:prstGeom>
          <a:noFill/>
        </p:spPr>
        <p:txBody>
          <a:bodyPr wrap="none" rtlCol="0">
            <a:spAutoFit/>
          </a:bodyPr>
          <a:lstStyle/>
          <a:p>
            <a:r>
              <a:rPr lang="en-US" dirty="0"/>
              <a:t>(leading order)</a:t>
            </a:r>
          </a:p>
        </p:txBody>
      </p:sp>
      <p:sp>
        <p:nvSpPr>
          <p:cNvPr id="8" name="Rectangle 7">
            <a:extLst>
              <a:ext uri="{FF2B5EF4-FFF2-40B4-BE49-F238E27FC236}">
                <a16:creationId xmlns:a16="http://schemas.microsoft.com/office/drawing/2014/main" id="{982ACF53-E558-71EB-AB70-E916CD8036ED}"/>
              </a:ext>
            </a:extLst>
          </p:cNvPr>
          <p:cNvSpPr/>
          <p:nvPr/>
        </p:nvSpPr>
        <p:spPr>
          <a:xfrm>
            <a:off x="7552944" y="1664208"/>
            <a:ext cx="457200" cy="2560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9354902-D877-007A-0AA8-5465178A8A64}"/>
              </a:ext>
            </a:extLst>
          </p:cNvPr>
          <p:cNvSpPr txBox="1"/>
          <p:nvPr/>
        </p:nvSpPr>
        <p:spPr>
          <a:xfrm>
            <a:off x="7498080" y="1636776"/>
            <a:ext cx="444352" cy="369332"/>
          </a:xfrm>
          <a:prstGeom prst="rect">
            <a:avLst/>
          </a:prstGeom>
          <a:noFill/>
        </p:spPr>
        <p:txBody>
          <a:bodyPr wrap="none" rtlCol="0">
            <a:spAutoFit/>
          </a:bodyPr>
          <a:lstStyle/>
          <a:p>
            <a:r>
              <a:rPr lang="en-US" dirty="0"/>
              <a:t>(P)</a:t>
            </a:r>
          </a:p>
        </p:txBody>
      </p:sp>
      <p:sp>
        <p:nvSpPr>
          <p:cNvPr id="10" name="Rectangle 9">
            <a:extLst>
              <a:ext uri="{FF2B5EF4-FFF2-40B4-BE49-F238E27FC236}">
                <a16:creationId xmlns:a16="http://schemas.microsoft.com/office/drawing/2014/main" id="{AAFA039D-517D-7767-6A48-06E8AA60E01C}"/>
              </a:ext>
            </a:extLst>
          </p:cNvPr>
          <p:cNvSpPr/>
          <p:nvPr/>
        </p:nvSpPr>
        <p:spPr>
          <a:xfrm>
            <a:off x="8750710" y="1425676"/>
            <a:ext cx="157316" cy="3637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DFBEB46-C4C1-370A-E1FF-86902CC68A9D}"/>
                  </a:ext>
                </a:extLst>
              </p:cNvPr>
              <p:cNvSpPr txBox="1"/>
              <p:nvPr/>
            </p:nvSpPr>
            <p:spPr>
              <a:xfrm>
                <a:off x="8735962" y="1568245"/>
                <a:ext cx="20948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𝜃</m:t>
                      </m:r>
                    </m:oMath>
                  </m:oMathPara>
                </a14:m>
                <a:endParaRPr lang="en-US" sz="2000" dirty="0"/>
              </a:p>
            </p:txBody>
          </p:sp>
        </mc:Choice>
        <mc:Fallback xmlns="">
          <p:sp>
            <p:nvSpPr>
              <p:cNvPr id="11" name="TextBox 10">
                <a:extLst>
                  <a:ext uri="{FF2B5EF4-FFF2-40B4-BE49-F238E27FC236}">
                    <a16:creationId xmlns:a16="http://schemas.microsoft.com/office/drawing/2014/main" id="{5DFBEB46-C4C1-370A-E1FF-86902CC68A9D}"/>
                  </a:ext>
                </a:extLst>
              </p:cNvPr>
              <p:cNvSpPr txBox="1">
                <a:spLocks noRot="1" noChangeAspect="1" noMove="1" noResize="1" noEditPoints="1" noAdjustHandles="1" noChangeArrowheads="1" noChangeShapeType="1" noTextEdit="1"/>
              </p:cNvSpPr>
              <p:nvPr/>
            </p:nvSpPr>
            <p:spPr>
              <a:xfrm>
                <a:off x="8735962" y="1568245"/>
                <a:ext cx="209481" cy="307777"/>
              </a:xfrm>
              <a:prstGeom prst="rect">
                <a:avLst/>
              </a:prstGeom>
              <a:blipFill>
                <a:blip r:embed="rId4"/>
                <a:stretch>
                  <a:fillRect l="-29412" r="-29412"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C4C0833-DEFE-6B25-F674-B573B821A85F}"/>
                  </a:ext>
                </a:extLst>
              </p:cNvPr>
              <p:cNvSpPr txBox="1"/>
              <p:nvPr/>
            </p:nvSpPr>
            <p:spPr>
              <a:xfrm>
                <a:off x="3323303" y="5781367"/>
                <a:ext cx="5200270" cy="369332"/>
              </a:xfrm>
              <a:prstGeom prst="rect">
                <a:avLst/>
              </a:prstGeom>
              <a:noFill/>
            </p:spPr>
            <p:txBody>
              <a:bodyPr wrap="none" rtlCol="0">
                <a:spAutoFit/>
              </a:bodyPr>
              <a:lstStyle/>
              <a:p>
                <a:r>
                  <a:rPr lang="en-US" dirty="0"/>
                  <a:t>Recent work establishes precision level for </a:t>
                </a:r>
                <a14:m>
                  <m:oMath xmlns:m="http://schemas.openxmlformats.org/officeDocument/2006/math">
                    <m:r>
                      <a:rPr lang="en-US" i="1" smtClean="0">
                        <a:latin typeface="Cambria Math" panose="02040503050406030204" pitchFamily="18" charset="0"/>
                        <a:ea typeface="Cambria Math" panose="02040503050406030204" pitchFamily="18" charset="0"/>
                      </a:rPr>
                      <m:t>𝜆</m:t>
                    </m:r>
                  </m:oMath>
                </a14:m>
                <a:r>
                  <a:rPr lang="en-US" dirty="0"/>
                  <a:t> ~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m:t>
                        </m:r>
                      </m:sup>
                    </m:sSup>
                  </m:oMath>
                </a14:m>
                <a:endParaRPr lang="en-US" dirty="0"/>
              </a:p>
            </p:txBody>
          </p:sp>
        </mc:Choice>
        <mc:Fallback xmlns="">
          <p:sp>
            <p:nvSpPr>
              <p:cNvPr id="12" name="TextBox 11">
                <a:extLst>
                  <a:ext uri="{FF2B5EF4-FFF2-40B4-BE49-F238E27FC236}">
                    <a16:creationId xmlns:a16="http://schemas.microsoft.com/office/drawing/2014/main" id="{3C4C0833-DEFE-6B25-F674-B573B821A85F}"/>
                  </a:ext>
                </a:extLst>
              </p:cNvPr>
              <p:cNvSpPr txBox="1">
                <a:spLocks noRot="1" noChangeAspect="1" noMove="1" noResize="1" noEditPoints="1" noAdjustHandles="1" noChangeArrowheads="1" noChangeShapeType="1" noTextEdit="1"/>
              </p:cNvSpPr>
              <p:nvPr/>
            </p:nvSpPr>
            <p:spPr>
              <a:xfrm>
                <a:off x="3323303" y="5781367"/>
                <a:ext cx="5200270" cy="369332"/>
              </a:xfrm>
              <a:prstGeom prst="rect">
                <a:avLst/>
              </a:prstGeom>
              <a:blipFill>
                <a:blip r:embed="rId5"/>
                <a:stretch>
                  <a:fillRect l="-938"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862533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7130070-C8A7-87F3-EABD-D467F95E388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09A298B-8775-BD3E-0B57-F28EAF83512A}"/>
              </a:ext>
            </a:extLst>
          </p:cNvPr>
          <p:cNvPicPr>
            <a:picLocks noChangeAspect="1"/>
          </p:cNvPicPr>
          <p:nvPr/>
        </p:nvPicPr>
        <p:blipFill rotWithShape="1">
          <a:blip r:embed="rId2">
            <a:extLst>
              <a:ext uri="{28A0092B-C50C-407E-A947-70E740481C1C}">
                <a14:useLocalDpi xmlns:a14="http://schemas.microsoft.com/office/drawing/2010/main" val="0"/>
              </a:ext>
            </a:extLst>
          </a:blip>
          <a:srcRect t="12006"/>
          <a:stretch/>
        </p:blipFill>
        <p:spPr>
          <a:xfrm>
            <a:off x="1863238" y="270933"/>
            <a:ext cx="9142857" cy="6033911"/>
          </a:xfrm>
          <a:prstGeom prst="rect">
            <a:avLst/>
          </a:prstGeom>
        </p:spPr>
      </p:pic>
      <p:sp>
        <p:nvSpPr>
          <p:cNvPr id="4" name="Rectangle 3">
            <a:extLst>
              <a:ext uri="{FF2B5EF4-FFF2-40B4-BE49-F238E27FC236}">
                <a16:creationId xmlns:a16="http://schemas.microsoft.com/office/drawing/2014/main" id="{B8143482-363A-32DC-4C0E-B0930A793553}"/>
              </a:ext>
            </a:extLst>
          </p:cNvPr>
          <p:cNvSpPr/>
          <p:nvPr/>
        </p:nvSpPr>
        <p:spPr>
          <a:xfrm>
            <a:off x="1116022" y="3494881"/>
            <a:ext cx="2862470" cy="28425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57B7E4-59BE-6F2A-38E4-FC86DE0593BA}"/>
              </a:ext>
            </a:extLst>
          </p:cNvPr>
          <p:cNvSpPr/>
          <p:nvPr/>
        </p:nvSpPr>
        <p:spPr>
          <a:xfrm>
            <a:off x="7416800" y="4963886"/>
            <a:ext cx="3788229"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389ECE5-B3A6-F5C4-D737-7BEAAF17FFE9}"/>
              </a:ext>
            </a:extLst>
          </p:cNvPr>
          <p:cNvSpPr/>
          <p:nvPr/>
        </p:nvSpPr>
        <p:spPr>
          <a:xfrm>
            <a:off x="6926893" y="2993721"/>
            <a:ext cx="4196219" cy="1703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197494-7E87-4600-3AE2-0A24B731A1F5}"/>
              </a:ext>
            </a:extLst>
          </p:cNvPr>
          <p:cNvSpPr/>
          <p:nvPr/>
        </p:nvSpPr>
        <p:spPr>
          <a:xfrm>
            <a:off x="6626269" y="3281819"/>
            <a:ext cx="1290180" cy="776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Up 1">
            <a:extLst>
              <a:ext uri="{FF2B5EF4-FFF2-40B4-BE49-F238E27FC236}">
                <a16:creationId xmlns:a16="http://schemas.microsoft.com/office/drawing/2014/main" id="{8255B7BB-A760-D507-39AA-A3F0DB9B5B2E}"/>
              </a:ext>
            </a:extLst>
          </p:cNvPr>
          <p:cNvSpPr/>
          <p:nvPr/>
        </p:nvSpPr>
        <p:spPr>
          <a:xfrm>
            <a:off x="2495007" y="3239590"/>
            <a:ext cx="692331" cy="74458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BC520EA-4DA7-3F02-9A88-CA0CD827660F}"/>
              </a:ext>
            </a:extLst>
          </p:cNvPr>
          <p:cNvSpPr txBox="1"/>
          <p:nvPr/>
        </p:nvSpPr>
        <p:spPr>
          <a:xfrm>
            <a:off x="1397726" y="4219303"/>
            <a:ext cx="2891817" cy="400110"/>
          </a:xfrm>
          <a:prstGeom prst="rect">
            <a:avLst/>
          </a:prstGeom>
          <a:noFill/>
        </p:spPr>
        <p:txBody>
          <a:bodyPr wrap="none" rtlCol="0">
            <a:spAutoFit/>
          </a:bodyPr>
          <a:lstStyle/>
          <a:p>
            <a:r>
              <a:rPr lang="en-US" sz="2000" dirty="0"/>
              <a:t>Most precise values of </a:t>
            </a:r>
            <a:r>
              <a:rPr lang="en-US" sz="2000" dirty="0" err="1"/>
              <a:t>V</a:t>
            </a:r>
            <a:r>
              <a:rPr lang="en-US" sz="2000" baseline="-25000" dirty="0" err="1"/>
              <a:t>ud</a:t>
            </a:r>
            <a:endParaRPr lang="en-US" sz="2000" baseline="-25000" dirty="0"/>
          </a:p>
        </p:txBody>
      </p:sp>
      <p:sp>
        <p:nvSpPr>
          <p:cNvPr id="6" name="TextBox 5">
            <a:extLst>
              <a:ext uri="{FF2B5EF4-FFF2-40B4-BE49-F238E27FC236}">
                <a16:creationId xmlns:a16="http://schemas.microsoft.com/office/drawing/2014/main" id="{07E626CA-4B96-FC99-061E-344030A43E9E}"/>
              </a:ext>
            </a:extLst>
          </p:cNvPr>
          <p:cNvSpPr txBox="1"/>
          <p:nvPr/>
        </p:nvSpPr>
        <p:spPr>
          <a:xfrm>
            <a:off x="10536866" y="6283841"/>
            <a:ext cx="1056315" cy="369332"/>
          </a:xfrm>
          <a:prstGeom prst="rect">
            <a:avLst/>
          </a:prstGeom>
          <a:noFill/>
        </p:spPr>
        <p:txBody>
          <a:bodyPr wrap="none" rtlCol="0">
            <a:spAutoFit/>
          </a:bodyPr>
          <a:lstStyle/>
          <a:p>
            <a:r>
              <a:rPr lang="en-US" dirty="0"/>
              <a:t>M cover?</a:t>
            </a:r>
          </a:p>
        </p:txBody>
      </p:sp>
    </p:spTree>
    <p:extLst>
      <p:ext uri="{BB962C8B-B14F-4D97-AF65-F5344CB8AC3E}">
        <p14:creationId xmlns:p14="http://schemas.microsoft.com/office/powerpoint/2010/main" val="24890237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763AA-9365-4214-80EC-8C7C0866D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13" y="10"/>
            <a:ext cx="9143974" cy="6857980"/>
          </a:xfrm>
          <a:prstGeom prst="rect">
            <a:avLst/>
          </a:prstGeom>
        </p:spPr>
      </p:pic>
      <p:sp>
        <p:nvSpPr>
          <p:cNvPr id="2" name="TextBox 1">
            <a:extLst>
              <a:ext uri="{FF2B5EF4-FFF2-40B4-BE49-F238E27FC236}">
                <a16:creationId xmlns:a16="http://schemas.microsoft.com/office/drawing/2014/main" id="{65117885-CB06-4BF3-BF95-A43C3A9660CB}"/>
              </a:ext>
            </a:extLst>
          </p:cNvPr>
          <p:cNvSpPr txBox="1"/>
          <p:nvPr/>
        </p:nvSpPr>
        <p:spPr>
          <a:xfrm>
            <a:off x="385620" y="4847937"/>
            <a:ext cx="1697180" cy="1754326"/>
          </a:xfrm>
          <a:prstGeom prst="rect">
            <a:avLst/>
          </a:prstGeom>
          <a:noFill/>
        </p:spPr>
        <p:txBody>
          <a:bodyPr wrap="square" rtlCol="0">
            <a:spAutoFit/>
          </a:bodyPr>
          <a:lstStyle/>
          <a:p>
            <a:r>
              <a:rPr lang="en-US" dirty="0"/>
              <a:t>Many sources of error --</a:t>
            </a:r>
          </a:p>
          <a:p>
            <a:r>
              <a:rPr lang="en-US" dirty="0"/>
              <a:t>systematic uncertainties</a:t>
            </a:r>
          </a:p>
          <a:p>
            <a:r>
              <a:rPr lang="en-US" dirty="0"/>
              <a:t>provide limits in most cases!</a:t>
            </a:r>
          </a:p>
        </p:txBody>
      </p:sp>
      <p:sp>
        <p:nvSpPr>
          <p:cNvPr id="4" name="Arrow: Right 3">
            <a:extLst>
              <a:ext uri="{FF2B5EF4-FFF2-40B4-BE49-F238E27FC236}">
                <a16:creationId xmlns:a16="http://schemas.microsoft.com/office/drawing/2014/main" id="{9460E9FC-4984-4F6E-B6FB-D69D975DC317}"/>
              </a:ext>
            </a:extLst>
          </p:cNvPr>
          <p:cNvSpPr/>
          <p:nvPr/>
        </p:nvSpPr>
        <p:spPr>
          <a:xfrm>
            <a:off x="2260600" y="5524500"/>
            <a:ext cx="533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9264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33B680-81C7-F5D8-55A1-940DDCD0AF4A}"/>
              </a:ext>
            </a:extLst>
          </p:cNvPr>
          <p:cNvSpPr txBox="1"/>
          <p:nvPr/>
        </p:nvSpPr>
        <p:spPr>
          <a:xfrm>
            <a:off x="4816548" y="2402958"/>
            <a:ext cx="2548262" cy="769441"/>
          </a:xfrm>
          <a:prstGeom prst="rect">
            <a:avLst/>
          </a:prstGeom>
          <a:noFill/>
        </p:spPr>
        <p:txBody>
          <a:bodyPr wrap="none" rtlCol="0">
            <a:spAutoFit/>
          </a:bodyPr>
          <a:lstStyle/>
          <a:p>
            <a:r>
              <a:rPr lang="en-US" sz="4400" dirty="0"/>
              <a:t>PERKEO III</a:t>
            </a:r>
          </a:p>
        </p:txBody>
      </p:sp>
      <p:sp>
        <p:nvSpPr>
          <p:cNvPr id="3" name="TextBox 2">
            <a:extLst>
              <a:ext uri="{FF2B5EF4-FFF2-40B4-BE49-F238E27FC236}">
                <a16:creationId xmlns:a16="http://schemas.microsoft.com/office/drawing/2014/main" id="{1F0A4211-38DE-250D-ECBC-E950AF41DE3F}"/>
              </a:ext>
            </a:extLst>
          </p:cNvPr>
          <p:cNvSpPr txBox="1"/>
          <p:nvPr/>
        </p:nvSpPr>
        <p:spPr>
          <a:xfrm>
            <a:off x="3327991" y="3453578"/>
            <a:ext cx="6072368" cy="369332"/>
          </a:xfrm>
          <a:prstGeom prst="rect">
            <a:avLst/>
          </a:prstGeom>
          <a:noFill/>
        </p:spPr>
        <p:txBody>
          <a:bodyPr wrap="none" rtlCol="0">
            <a:spAutoFit/>
          </a:bodyPr>
          <a:lstStyle/>
          <a:p>
            <a:r>
              <a:rPr lang="en-US" dirty="0"/>
              <a:t>(current state of the art for angular correlation measurements)</a:t>
            </a:r>
          </a:p>
        </p:txBody>
      </p:sp>
      <p:sp>
        <p:nvSpPr>
          <p:cNvPr id="4" name="TextBox 3">
            <a:extLst>
              <a:ext uri="{FF2B5EF4-FFF2-40B4-BE49-F238E27FC236}">
                <a16:creationId xmlns:a16="http://schemas.microsoft.com/office/drawing/2014/main" id="{7385F144-3834-776F-E6B1-819D0816DD89}"/>
              </a:ext>
            </a:extLst>
          </p:cNvPr>
          <p:cNvSpPr txBox="1"/>
          <p:nvPr/>
        </p:nvSpPr>
        <p:spPr>
          <a:xfrm>
            <a:off x="4784652" y="3987210"/>
            <a:ext cx="2787751" cy="369332"/>
          </a:xfrm>
          <a:prstGeom prst="rect">
            <a:avLst/>
          </a:prstGeom>
          <a:noFill/>
        </p:spPr>
        <p:txBody>
          <a:bodyPr wrap="none" rtlCol="0">
            <a:spAutoFit/>
          </a:bodyPr>
          <a:lstStyle/>
          <a:p>
            <a:r>
              <a:rPr lang="en-US" dirty="0"/>
              <a:t>spokesperson: B. </a:t>
            </a:r>
            <a:r>
              <a:rPr lang="en-US" dirty="0" err="1"/>
              <a:t>Maerkisch</a:t>
            </a:r>
            <a:endParaRPr lang="en-US" dirty="0"/>
          </a:p>
        </p:txBody>
      </p:sp>
    </p:spTree>
    <p:extLst>
      <p:ext uri="{BB962C8B-B14F-4D97-AF65-F5344CB8AC3E}">
        <p14:creationId xmlns:p14="http://schemas.microsoft.com/office/powerpoint/2010/main" val="30572545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FACA7-76CD-3AA0-4C23-611B67115F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C35534F-33F9-0D88-9C0E-50E5B84A9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73" y="218660"/>
            <a:ext cx="11396869" cy="6410739"/>
          </a:xfrm>
          <a:prstGeom prst="rect">
            <a:avLst/>
          </a:prstGeom>
        </p:spPr>
      </p:pic>
      <p:sp>
        <p:nvSpPr>
          <p:cNvPr id="2" name="TextBox 1">
            <a:extLst>
              <a:ext uri="{FF2B5EF4-FFF2-40B4-BE49-F238E27FC236}">
                <a16:creationId xmlns:a16="http://schemas.microsoft.com/office/drawing/2014/main" id="{9B25B75C-F608-4AA9-CF33-1CD77C09592E}"/>
              </a:ext>
            </a:extLst>
          </p:cNvPr>
          <p:cNvSpPr txBox="1"/>
          <p:nvPr/>
        </p:nvSpPr>
        <p:spPr>
          <a:xfrm>
            <a:off x="5535826" y="420128"/>
            <a:ext cx="3558747" cy="646331"/>
          </a:xfrm>
          <a:prstGeom prst="rect">
            <a:avLst/>
          </a:prstGeom>
          <a:noFill/>
        </p:spPr>
        <p:txBody>
          <a:bodyPr wrap="square" rtlCol="0">
            <a:spAutoFit/>
          </a:bodyPr>
          <a:lstStyle/>
          <a:p>
            <a:r>
              <a:rPr lang="en-US" dirty="0"/>
              <a:t>(The most sensitive angular correlation </a:t>
            </a:r>
            <a:r>
              <a:rPr lang="en-US" dirty="0" err="1"/>
              <a:t>expt</a:t>
            </a:r>
            <a:r>
              <a:rPr lang="en-US" dirty="0"/>
              <a:t> for neutrons)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FD637B9-FC9F-9F49-BA3C-5488C4F68B97}"/>
                  </a:ext>
                </a:extLst>
              </p:cNvPr>
              <p:cNvSpPr txBox="1"/>
              <p:nvPr/>
            </p:nvSpPr>
            <p:spPr>
              <a:xfrm>
                <a:off x="5552679" y="1468580"/>
                <a:ext cx="3812994" cy="646331"/>
              </a:xfrm>
              <a:prstGeom prst="rect">
                <a:avLst/>
              </a:prstGeom>
              <a:noFill/>
            </p:spPr>
            <p:txBody>
              <a:bodyPr wrap="square" rtlCol="0">
                <a:spAutoFit/>
              </a:bodyPr>
              <a:lstStyle/>
              <a:p>
                <a:r>
                  <a:rPr lang="en-US" dirty="0"/>
                  <a:t>(4</a:t>
                </a:r>
                <a14:m>
                  <m:oMath xmlns:m="http://schemas.openxmlformats.org/officeDocument/2006/math">
                    <m:r>
                      <a:rPr lang="en-US" i="1" smtClean="0">
                        <a:latin typeface="Cambria Math" panose="02040503050406030204" pitchFamily="18" charset="0"/>
                        <a:ea typeface="Cambria Math" panose="02040503050406030204" pitchFamily="18" charset="0"/>
                      </a:rPr>
                      <m:t>𝜋</m:t>
                    </m:r>
                  </m:oMath>
                </a14:m>
                <a:r>
                  <a:rPr lang="en-US" dirty="0"/>
                  <a:t> solid angle collection – magnetic field guides betas to detectors)</a:t>
                </a:r>
              </a:p>
            </p:txBody>
          </p:sp>
        </mc:Choice>
        <mc:Fallback xmlns="">
          <p:sp>
            <p:nvSpPr>
              <p:cNvPr id="5" name="TextBox 4">
                <a:extLst>
                  <a:ext uri="{FF2B5EF4-FFF2-40B4-BE49-F238E27FC236}">
                    <a16:creationId xmlns:a16="http://schemas.microsoft.com/office/drawing/2014/main" id="{5FD637B9-FC9F-9F49-BA3C-5488C4F68B97}"/>
                  </a:ext>
                </a:extLst>
              </p:cNvPr>
              <p:cNvSpPr txBox="1">
                <a:spLocks noRot="1" noChangeAspect="1" noMove="1" noResize="1" noEditPoints="1" noAdjustHandles="1" noChangeArrowheads="1" noChangeShapeType="1" noTextEdit="1"/>
              </p:cNvSpPr>
              <p:nvPr/>
            </p:nvSpPr>
            <p:spPr>
              <a:xfrm>
                <a:off x="5552679" y="1468580"/>
                <a:ext cx="3812994" cy="646331"/>
              </a:xfrm>
              <a:prstGeom prst="rect">
                <a:avLst/>
              </a:prstGeom>
              <a:blipFill>
                <a:blip r:embed="rId3"/>
                <a:stretch>
                  <a:fillRect l="-1440" t="-5660" b="-1415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E2AA4750-5C3D-30D4-F51B-E9B007D6B112}"/>
              </a:ext>
            </a:extLst>
          </p:cNvPr>
          <p:cNvSpPr/>
          <p:nvPr/>
        </p:nvSpPr>
        <p:spPr>
          <a:xfrm>
            <a:off x="412954" y="4277031"/>
            <a:ext cx="5840361" cy="23744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3EDF720-8FBE-B2F2-C869-4675C8EF45A2}"/>
              </a:ext>
            </a:extLst>
          </p:cNvPr>
          <p:cNvSpPr/>
          <p:nvPr/>
        </p:nvSpPr>
        <p:spPr>
          <a:xfrm>
            <a:off x="221673" y="3768436"/>
            <a:ext cx="2964872" cy="692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49F275-92B1-FC80-A5CF-2979F5A61D2D}"/>
              </a:ext>
            </a:extLst>
          </p:cNvPr>
          <p:cNvSpPr txBox="1"/>
          <p:nvPr/>
        </p:nvSpPr>
        <p:spPr>
          <a:xfrm>
            <a:off x="2816330" y="5738783"/>
            <a:ext cx="3872920" cy="369332"/>
          </a:xfrm>
          <a:prstGeom prst="rect">
            <a:avLst/>
          </a:prstGeom>
          <a:noFill/>
        </p:spPr>
        <p:txBody>
          <a:bodyPr wrap="none" rtlCol="0">
            <a:spAutoFit/>
          </a:bodyPr>
          <a:lstStyle/>
          <a:p>
            <a:r>
              <a:rPr lang="en-US" dirty="0"/>
              <a:t>Operated at ILL in pulsed beam mode…</a:t>
            </a:r>
          </a:p>
        </p:txBody>
      </p:sp>
    </p:spTree>
    <p:extLst>
      <p:ext uri="{BB962C8B-B14F-4D97-AF65-F5344CB8AC3E}">
        <p14:creationId xmlns:p14="http://schemas.microsoft.com/office/powerpoint/2010/main" val="9474569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D825C-024A-4D2C-27A3-8F73BD7F684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7EBED84-1F44-6CAA-4C3A-697886D164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73" y="218660"/>
            <a:ext cx="11396869" cy="6410739"/>
          </a:xfrm>
          <a:prstGeom prst="rect">
            <a:avLst/>
          </a:prstGeom>
        </p:spPr>
      </p:pic>
      <p:sp>
        <p:nvSpPr>
          <p:cNvPr id="2" name="TextBox 1">
            <a:extLst>
              <a:ext uri="{FF2B5EF4-FFF2-40B4-BE49-F238E27FC236}">
                <a16:creationId xmlns:a16="http://schemas.microsoft.com/office/drawing/2014/main" id="{801BB29E-2F32-7D92-77AF-D4D91D55B0AB}"/>
              </a:ext>
            </a:extLst>
          </p:cNvPr>
          <p:cNvSpPr txBox="1"/>
          <p:nvPr/>
        </p:nvSpPr>
        <p:spPr>
          <a:xfrm>
            <a:off x="5535826" y="420128"/>
            <a:ext cx="3558747" cy="646331"/>
          </a:xfrm>
          <a:prstGeom prst="rect">
            <a:avLst/>
          </a:prstGeom>
          <a:noFill/>
        </p:spPr>
        <p:txBody>
          <a:bodyPr wrap="square" rtlCol="0">
            <a:spAutoFit/>
          </a:bodyPr>
          <a:lstStyle/>
          <a:p>
            <a:r>
              <a:rPr lang="en-US" dirty="0"/>
              <a:t>(The most sensitive angular correlation </a:t>
            </a:r>
            <a:r>
              <a:rPr lang="en-US" dirty="0" err="1"/>
              <a:t>expt</a:t>
            </a:r>
            <a:r>
              <a:rPr lang="en-US" dirty="0"/>
              <a:t> for neutrons)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78EDC77-C79E-4755-F188-BCCF8CE6AFAE}"/>
                  </a:ext>
                </a:extLst>
              </p:cNvPr>
              <p:cNvSpPr txBox="1"/>
              <p:nvPr/>
            </p:nvSpPr>
            <p:spPr>
              <a:xfrm>
                <a:off x="5552679" y="1468580"/>
                <a:ext cx="3812994" cy="646331"/>
              </a:xfrm>
              <a:prstGeom prst="rect">
                <a:avLst/>
              </a:prstGeom>
              <a:noFill/>
            </p:spPr>
            <p:txBody>
              <a:bodyPr wrap="square" rtlCol="0">
                <a:spAutoFit/>
              </a:bodyPr>
              <a:lstStyle/>
              <a:p>
                <a:r>
                  <a:rPr lang="en-US" dirty="0"/>
                  <a:t>(4</a:t>
                </a:r>
                <a14:m>
                  <m:oMath xmlns:m="http://schemas.openxmlformats.org/officeDocument/2006/math">
                    <m:r>
                      <a:rPr lang="en-US" i="1" smtClean="0">
                        <a:latin typeface="Cambria Math" panose="02040503050406030204" pitchFamily="18" charset="0"/>
                        <a:ea typeface="Cambria Math" panose="02040503050406030204" pitchFamily="18" charset="0"/>
                      </a:rPr>
                      <m:t>𝜋</m:t>
                    </m:r>
                  </m:oMath>
                </a14:m>
                <a:r>
                  <a:rPr lang="en-US" dirty="0"/>
                  <a:t> solid angle collection – magnetic field guides betas to detectors)</a:t>
                </a:r>
              </a:p>
            </p:txBody>
          </p:sp>
        </mc:Choice>
        <mc:Fallback xmlns="">
          <p:sp>
            <p:nvSpPr>
              <p:cNvPr id="5" name="TextBox 4">
                <a:extLst>
                  <a:ext uri="{FF2B5EF4-FFF2-40B4-BE49-F238E27FC236}">
                    <a16:creationId xmlns:a16="http://schemas.microsoft.com/office/drawing/2014/main" id="{5FD637B9-FC9F-9F49-BA3C-5488C4F68B97}"/>
                  </a:ext>
                </a:extLst>
              </p:cNvPr>
              <p:cNvSpPr txBox="1">
                <a:spLocks noRot="1" noChangeAspect="1" noMove="1" noResize="1" noEditPoints="1" noAdjustHandles="1" noChangeArrowheads="1" noChangeShapeType="1" noTextEdit="1"/>
              </p:cNvSpPr>
              <p:nvPr/>
            </p:nvSpPr>
            <p:spPr>
              <a:xfrm>
                <a:off x="5552679" y="1468580"/>
                <a:ext cx="3812994" cy="646331"/>
              </a:xfrm>
              <a:prstGeom prst="rect">
                <a:avLst/>
              </a:prstGeom>
              <a:blipFill>
                <a:blip r:embed="rId3"/>
                <a:stretch>
                  <a:fillRect l="-1440" t="-5660" b="-1415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671CC40D-4BD0-C0FF-997C-C4D335C2687F}"/>
              </a:ext>
            </a:extLst>
          </p:cNvPr>
          <p:cNvSpPr/>
          <p:nvPr/>
        </p:nvSpPr>
        <p:spPr>
          <a:xfrm>
            <a:off x="412954" y="4277031"/>
            <a:ext cx="5840361" cy="23744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110DD0B-94D7-6BA1-7638-CF37AE76F58F}"/>
              </a:ext>
            </a:extLst>
          </p:cNvPr>
          <p:cNvSpPr/>
          <p:nvPr/>
        </p:nvSpPr>
        <p:spPr>
          <a:xfrm>
            <a:off x="221673" y="3768436"/>
            <a:ext cx="2964872" cy="692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96109A6-30EB-C513-5EE4-26FB91C761C2}"/>
              </a:ext>
            </a:extLst>
          </p:cNvPr>
          <p:cNvSpPr txBox="1"/>
          <p:nvPr/>
        </p:nvSpPr>
        <p:spPr>
          <a:xfrm>
            <a:off x="2816330" y="5738783"/>
            <a:ext cx="3872920" cy="369332"/>
          </a:xfrm>
          <a:prstGeom prst="rect">
            <a:avLst/>
          </a:prstGeom>
          <a:noFill/>
        </p:spPr>
        <p:txBody>
          <a:bodyPr wrap="none" rtlCol="0">
            <a:spAutoFit/>
          </a:bodyPr>
          <a:lstStyle/>
          <a:p>
            <a:r>
              <a:rPr lang="en-US" dirty="0"/>
              <a:t>Operated at ILL in pulsed beam mode…</a:t>
            </a:r>
          </a:p>
        </p:txBody>
      </p:sp>
      <p:sp>
        <p:nvSpPr>
          <p:cNvPr id="8" name="Oval 7">
            <a:extLst>
              <a:ext uri="{FF2B5EF4-FFF2-40B4-BE49-F238E27FC236}">
                <a16:creationId xmlns:a16="http://schemas.microsoft.com/office/drawing/2014/main" id="{EFB34511-150F-12B6-0616-7742A2DF7303}"/>
              </a:ext>
            </a:extLst>
          </p:cNvPr>
          <p:cNvSpPr/>
          <p:nvPr/>
        </p:nvSpPr>
        <p:spPr>
          <a:xfrm>
            <a:off x="8173039" y="5561815"/>
            <a:ext cx="1074656" cy="942680"/>
          </a:xfrm>
          <a:prstGeom prst="ellipse">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28920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42ECDC-2057-47C0-AB34-EAF482520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73" y="218660"/>
            <a:ext cx="11396869" cy="6410739"/>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CD92B8B-082C-4A3B-B275-E1FB9AB411C1}"/>
                  </a:ext>
                </a:extLst>
              </p:cNvPr>
              <p:cNvSpPr txBox="1"/>
              <p:nvPr/>
            </p:nvSpPr>
            <p:spPr>
              <a:xfrm>
                <a:off x="5511114" y="1618736"/>
                <a:ext cx="2654701" cy="369332"/>
              </a:xfrm>
              <a:prstGeom prst="rect">
                <a:avLst/>
              </a:prstGeom>
              <a:noFill/>
            </p:spPr>
            <p:txBody>
              <a:bodyPr wrap="none" rtlCol="0">
                <a:spAutoFit/>
              </a:bodyPr>
              <a:lstStyle/>
              <a:p>
                <a:r>
                  <a:rPr lang="en-US" dirty="0"/>
                  <a:t>(4</a:t>
                </a:r>
                <a14:m>
                  <m:oMath xmlns:m="http://schemas.openxmlformats.org/officeDocument/2006/math">
                    <m:r>
                      <a:rPr lang="en-US" i="1" smtClean="0">
                        <a:latin typeface="Cambria Math" panose="02040503050406030204" pitchFamily="18" charset="0"/>
                        <a:ea typeface="Cambria Math" panose="02040503050406030204" pitchFamily="18" charset="0"/>
                      </a:rPr>
                      <m:t>𝜋</m:t>
                    </m:r>
                  </m:oMath>
                </a14:m>
                <a:r>
                  <a:rPr lang="en-US" dirty="0"/>
                  <a:t> solid angle collection)</a:t>
                </a:r>
              </a:p>
            </p:txBody>
          </p:sp>
        </mc:Choice>
        <mc:Fallback xmlns="">
          <p:sp>
            <p:nvSpPr>
              <p:cNvPr id="5" name="TextBox 4">
                <a:extLst>
                  <a:ext uri="{FF2B5EF4-FFF2-40B4-BE49-F238E27FC236}">
                    <a16:creationId xmlns:a16="http://schemas.microsoft.com/office/drawing/2014/main" id="{2CD92B8B-082C-4A3B-B275-E1FB9AB411C1}"/>
                  </a:ext>
                </a:extLst>
              </p:cNvPr>
              <p:cNvSpPr txBox="1">
                <a:spLocks noRot="1" noChangeAspect="1" noMove="1" noResize="1" noEditPoints="1" noAdjustHandles="1" noChangeArrowheads="1" noChangeShapeType="1" noTextEdit="1"/>
              </p:cNvSpPr>
              <p:nvPr/>
            </p:nvSpPr>
            <p:spPr>
              <a:xfrm>
                <a:off x="5511114" y="1618736"/>
                <a:ext cx="2654701" cy="369332"/>
              </a:xfrm>
              <a:prstGeom prst="rect">
                <a:avLst/>
              </a:prstGeom>
              <a:blipFill>
                <a:blip r:embed="rId3"/>
                <a:stretch>
                  <a:fillRect l="-1835" t="-10000" b="-26667"/>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E4ED2706-63C7-AAE7-ED6A-AD32216F8B37}"/>
              </a:ext>
            </a:extLst>
          </p:cNvPr>
          <p:cNvSpPr/>
          <p:nvPr/>
        </p:nvSpPr>
        <p:spPr>
          <a:xfrm>
            <a:off x="412954" y="4277031"/>
            <a:ext cx="5840361" cy="23744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30CEED3-62A8-2FBF-C07A-04FAEC5A2913}"/>
              </a:ext>
            </a:extLst>
          </p:cNvPr>
          <p:cNvSpPr/>
          <p:nvPr/>
        </p:nvSpPr>
        <p:spPr>
          <a:xfrm>
            <a:off x="231100" y="3740155"/>
            <a:ext cx="2964872" cy="692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EC62B5D-E167-478B-9848-AA81F84D679F}"/>
              </a:ext>
            </a:extLst>
          </p:cNvPr>
          <p:cNvSpPr txBox="1"/>
          <p:nvPr/>
        </p:nvSpPr>
        <p:spPr>
          <a:xfrm>
            <a:off x="332509" y="1330036"/>
            <a:ext cx="2576946" cy="646331"/>
          </a:xfrm>
          <a:prstGeom prst="rect">
            <a:avLst/>
          </a:prstGeom>
          <a:noFill/>
        </p:spPr>
        <p:txBody>
          <a:bodyPr wrap="square" rtlCol="0">
            <a:spAutoFit/>
          </a:bodyPr>
          <a:lstStyle/>
          <a:p>
            <a:r>
              <a:rPr lang="en-US" dirty="0"/>
              <a:t>Electrons detected with plastic scintillator</a:t>
            </a:r>
          </a:p>
        </p:txBody>
      </p:sp>
      <p:sp>
        <p:nvSpPr>
          <p:cNvPr id="9" name="Arrow: Right 8">
            <a:extLst>
              <a:ext uri="{FF2B5EF4-FFF2-40B4-BE49-F238E27FC236}">
                <a16:creationId xmlns:a16="http://schemas.microsoft.com/office/drawing/2014/main" id="{2E70C6A5-2BAD-F668-1F5F-7F93364B745D}"/>
              </a:ext>
            </a:extLst>
          </p:cNvPr>
          <p:cNvSpPr/>
          <p:nvPr/>
        </p:nvSpPr>
        <p:spPr>
          <a:xfrm rot="1331119">
            <a:off x="2248855" y="1849773"/>
            <a:ext cx="584561" cy="1770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D1B41C0-F265-B274-2EFB-B67FD37F10CB}"/>
              </a:ext>
            </a:extLst>
          </p:cNvPr>
          <p:cNvSpPr txBox="1"/>
          <p:nvPr/>
        </p:nvSpPr>
        <p:spPr>
          <a:xfrm>
            <a:off x="9989128" y="2951018"/>
            <a:ext cx="2299854" cy="646331"/>
          </a:xfrm>
          <a:prstGeom prst="rect">
            <a:avLst/>
          </a:prstGeom>
          <a:noFill/>
        </p:spPr>
        <p:txBody>
          <a:bodyPr wrap="square" rtlCol="0">
            <a:spAutoFit/>
          </a:bodyPr>
          <a:lstStyle/>
          <a:p>
            <a:r>
              <a:rPr lang="en-US" dirty="0"/>
              <a:t>Electrons detected with plastic scintillator</a:t>
            </a:r>
          </a:p>
        </p:txBody>
      </p:sp>
      <p:sp>
        <p:nvSpPr>
          <p:cNvPr id="11" name="Arrow: Right 10">
            <a:extLst>
              <a:ext uri="{FF2B5EF4-FFF2-40B4-BE49-F238E27FC236}">
                <a16:creationId xmlns:a16="http://schemas.microsoft.com/office/drawing/2014/main" id="{A8D01266-78ED-566C-6872-A282E40ADFBA}"/>
              </a:ext>
            </a:extLst>
          </p:cNvPr>
          <p:cNvSpPr/>
          <p:nvPr/>
        </p:nvSpPr>
        <p:spPr>
          <a:xfrm rot="11227015">
            <a:off x="9370092" y="3152101"/>
            <a:ext cx="584561" cy="1770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BEE6FFB-D646-325C-3666-064639A66480}"/>
              </a:ext>
            </a:extLst>
          </p:cNvPr>
          <p:cNvSpPr/>
          <p:nvPr/>
        </p:nvSpPr>
        <p:spPr>
          <a:xfrm>
            <a:off x="5750096" y="5269583"/>
            <a:ext cx="5840361" cy="8367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E6587BF-BDF8-E2C1-B52D-82014BCBC553}"/>
              </a:ext>
            </a:extLst>
          </p:cNvPr>
          <p:cNvSpPr txBox="1"/>
          <p:nvPr/>
        </p:nvSpPr>
        <p:spPr>
          <a:xfrm>
            <a:off x="1253766" y="4798242"/>
            <a:ext cx="6183983" cy="646331"/>
          </a:xfrm>
          <a:prstGeom prst="rect">
            <a:avLst/>
          </a:prstGeom>
          <a:noFill/>
        </p:spPr>
        <p:txBody>
          <a:bodyPr wrap="square" rtlCol="0">
            <a:spAutoFit/>
          </a:bodyPr>
          <a:lstStyle/>
          <a:p>
            <a:r>
              <a:rPr lang="en-US" dirty="0"/>
              <a:t>Guiding magnetic fields weaker near the detectors to create an “inverse pinch” to suppress backscatter</a:t>
            </a:r>
          </a:p>
        </p:txBody>
      </p:sp>
    </p:spTree>
    <p:extLst>
      <p:ext uri="{BB962C8B-B14F-4D97-AF65-F5344CB8AC3E}">
        <p14:creationId xmlns:p14="http://schemas.microsoft.com/office/powerpoint/2010/main" val="14080675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42ECDC-2057-47C0-AB34-EAF482520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235" y="162132"/>
            <a:ext cx="11462025" cy="6447389"/>
          </a:xfrm>
          <a:prstGeom prst="rect">
            <a:avLst/>
          </a:prstGeom>
        </p:spPr>
      </p:pic>
      <p:sp>
        <p:nvSpPr>
          <p:cNvPr id="4" name="Rectangle 3">
            <a:extLst>
              <a:ext uri="{FF2B5EF4-FFF2-40B4-BE49-F238E27FC236}">
                <a16:creationId xmlns:a16="http://schemas.microsoft.com/office/drawing/2014/main" id="{670EB560-A04F-4460-A7B2-17BEA365C798}"/>
              </a:ext>
            </a:extLst>
          </p:cNvPr>
          <p:cNvSpPr/>
          <p:nvPr/>
        </p:nvSpPr>
        <p:spPr>
          <a:xfrm>
            <a:off x="6370984" y="4502423"/>
            <a:ext cx="506896" cy="347871"/>
          </a:xfrm>
          <a:prstGeom prst="rect">
            <a:avLst/>
          </a:prstGeom>
          <a:solidFill>
            <a:srgbClr val="FFC000">
              <a:alpha val="20000"/>
            </a:srgb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FA537B1-CDF3-4493-AE28-414364A8ECE8}"/>
              </a:ext>
            </a:extLst>
          </p:cNvPr>
          <p:cNvSpPr/>
          <p:nvPr/>
        </p:nvSpPr>
        <p:spPr>
          <a:xfrm>
            <a:off x="6510130" y="5466522"/>
            <a:ext cx="2186609" cy="765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aseline="30000" dirty="0">
                <a:solidFill>
                  <a:schemeClr val="tx1"/>
                </a:solidFill>
              </a:rPr>
              <a:t>3</a:t>
            </a:r>
            <a:r>
              <a:rPr lang="en-US" dirty="0">
                <a:solidFill>
                  <a:schemeClr val="tx1"/>
                </a:solidFill>
              </a:rPr>
              <a:t>He spin analyzer in beam-stop position</a:t>
            </a:r>
          </a:p>
        </p:txBody>
      </p:sp>
      <p:cxnSp>
        <p:nvCxnSpPr>
          <p:cNvPr id="7" name="Straight Arrow Connector 6">
            <a:extLst>
              <a:ext uri="{FF2B5EF4-FFF2-40B4-BE49-F238E27FC236}">
                <a16:creationId xmlns:a16="http://schemas.microsoft.com/office/drawing/2014/main" id="{B2102F72-E3E7-48D5-B129-9B99AC4AEC47}"/>
              </a:ext>
            </a:extLst>
          </p:cNvPr>
          <p:cNvCxnSpPr>
            <a:cxnSpLocks/>
          </p:cNvCxnSpPr>
          <p:nvPr/>
        </p:nvCxnSpPr>
        <p:spPr>
          <a:xfrm flipH="1" flipV="1">
            <a:off x="6689037" y="4790661"/>
            <a:ext cx="367746" cy="5367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98F50C2-1A18-4CC2-9A24-A5CAE2D7ECEE}"/>
              </a:ext>
            </a:extLst>
          </p:cNvPr>
          <p:cNvSpPr/>
          <p:nvPr/>
        </p:nvSpPr>
        <p:spPr>
          <a:xfrm>
            <a:off x="8537714" y="5436703"/>
            <a:ext cx="3051312" cy="775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7F66FC9-6772-42E5-A292-37F7AF39C062}"/>
              </a:ext>
            </a:extLst>
          </p:cNvPr>
          <p:cNvSpPr txBox="1"/>
          <p:nvPr/>
        </p:nvSpPr>
        <p:spPr>
          <a:xfrm>
            <a:off x="5039140" y="437321"/>
            <a:ext cx="2015936" cy="369332"/>
          </a:xfrm>
          <a:prstGeom prst="rect">
            <a:avLst/>
          </a:prstGeom>
          <a:noFill/>
        </p:spPr>
        <p:txBody>
          <a:bodyPr wrap="none" rtlCol="0">
            <a:spAutoFit/>
          </a:bodyPr>
          <a:lstStyle/>
          <a:p>
            <a:r>
              <a:rPr lang="en-US" dirty="0"/>
              <a:t>(Beam Polarization)</a:t>
            </a:r>
          </a:p>
        </p:txBody>
      </p:sp>
      <p:sp>
        <p:nvSpPr>
          <p:cNvPr id="10" name="Arrow: Down 9">
            <a:extLst>
              <a:ext uri="{FF2B5EF4-FFF2-40B4-BE49-F238E27FC236}">
                <a16:creationId xmlns:a16="http://schemas.microsoft.com/office/drawing/2014/main" id="{508FB244-9673-4EB3-990A-569BBC8CB69C}"/>
              </a:ext>
            </a:extLst>
          </p:cNvPr>
          <p:cNvSpPr/>
          <p:nvPr/>
        </p:nvSpPr>
        <p:spPr>
          <a:xfrm>
            <a:off x="6490252" y="4104859"/>
            <a:ext cx="248478" cy="33793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B393225A-4CC5-4185-9A85-9282A43E4129}"/>
              </a:ext>
            </a:extLst>
          </p:cNvPr>
          <p:cNvSpPr/>
          <p:nvPr/>
        </p:nvSpPr>
        <p:spPr>
          <a:xfrm>
            <a:off x="3362738" y="4028659"/>
            <a:ext cx="248478" cy="33793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E312A29F-3327-4791-AE18-EA3146C95720}"/>
              </a:ext>
            </a:extLst>
          </p:cNvPr>
          <p:cNvSpPr/>
          <p:nvPr/>
        </p:nvSpPr>
        <p:spPr>
          <a:xfrm>
            <a:off x="3834943" y="4031972"/>
            <a:ext cx="248478" cy="33793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430DBB8-C196-8C61-5311-01A4491E388A}"/>
              </a:ext>
            </a:extLst>
          </p:cNvPr>
          <p:cNvSpPr txBox="1"/>
          <p:nvPr/>
        </p:nvSpPr>
        <p:spPr>
          <a:xfrm>
            <a:off x="3200400" y="3693459"/>
            <a:ext cx="537327" cy="261610"/>
          </a:xfrm>
          <a:prstGeom prst="rect">
            <a:avLst/>
          </a:prstGeom>
          <a:noFill/>
        </p:spPr>
        <p:txBody>
          <a:bodyPr wrap="none" rtlCol="0">
            <a:spAutoFit/>
          </a:bodyPr>
          <a:lstStyle/>
          <a:p>
            <a:r>
              <a:rPr lang="en-US" sz="1100" dirty="0"/>
              <a:t>99.1%</a:t>
            </a:r>
          </a:p>
        </p:txBody>
      </p:sp>
      <p:sp>
        <p:nvSpPr>
          <p:cNvPr id="6" name="TextBox 5">
            <a:extLst>
              <a:ext uri="{FF2B5EF4-FFF2-40B4-BE49-F238E27FC236}">
                <a16:creationId xmlns:a16="http://schemas.microsoft.com/office/drawing/2014/main" id="{745E44AB-FF3C-D0D8-ACC2-04CFD22A8419}"/>
              </a:ext>
            </a:extLst>
          </p:cNvPr>
          <p:cNvSpPr txBox="1"/>
          <p:nvPr/>
        </p:nvSpPr>
        <p:spPr>
          <a:xfrm>
            <a:off x="3657601" y="3688977"/>
            <a:ext cx="609462" cy="261610"/>
          </a:xfrm>
          <a:prstGeom prst="rect">
            <a:avLst/>
          </a:prstGeom>
          <a:noFill/>
        </p:spPr>
        <p:txBody>
          <a:bodyPr wrap="none" rtlCol="0">
            <a:spAutoFit/>
          </a:bodyPr>
          <a:lstStyle/>
          <a:p>
            <a:r>
              <a:rPr lang="en-US" sz="1100" dirty="0"/>
              <a:t>99.99%</a:t>
            </a:r>
          </a:p>
        </p:txBody>
      </p:sp>
      <p:sp>
        <p:nvSpPr>
          <p:cNvPr id="13" name="TextBox 12">
            <a:extLst>
              <a:ext uri="{FF2B5EF4-FFF2-40B4-BE49-F238E27FC236}">
                <a16:creationId xmlns:a16="http://schemas.microsoft.com/office/drawing/2014/main" id="{A29640AB-1884-111B-3914-7A01474BC156}"/>
              </a:ext>
            </a:extLst>
          </p:cNvPr>
          <p:cNvSpPr txBox="1"/>
          <p:nvPr/>
        </p:nvSpPr>
        <p:spPr>
          <a:xfrm>
            <a:off x="6100482" y="3760694"/>
            <a:ext cx="942887" cy="276999"/>
          </a:xfrm>
          <a:prstGeom prst="rect">
            <a:avLst/>
          </a:prstGeom>
          <a:solidFill>
            <a:schemeClr val="bg1"/>
          </a:solidFill>
        </p:spPr>
        <p:txBody>
          <a:bodyPr wrap="none" rtlCol="0">
            <a:spAutoFit/>
          </a:bodyPr>
          <a:lstStyle/>
          <a:p>
            <a:r>
              <a:rPr lang="en-US" sz="1200" dirty="0" err="1"/>
              <a:t>unc</a:t>
            </a:r>
            <a:r>
              <a:rPr lang="en-US" sz="1200" dirty="0"/>
              <a:t> ~ 0.06%</a:t>
            </a:r>
          </a:p>
        </p:txBody>
      </p:sp>
    </p:spTree>
    <p:extLst>
      <p:ext uri="{BB962C8B-B14F-4D97-AF65-F5344CB8AC3E}">
        <p14:creationId xmlns:p14="http://schemas.microsoft.com/office/powerpoint/2010/main" val="6545317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1F0028-4EFF-4D53-A15E-A4D57B9F6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92" y="139147"/>
            <a:ext cx="11714921" cy="6589643"/>
          </a:xfrm>
          <a:prstGeom prst="rect">
            <a:avLst/>
          </a:prstGeom>
        </p:spPr>
      </p:pic>
      <p:sp>
        <p:nvSpPr>
          <p:cNvPr id="2" name="Rectangle 1">
            <a:extLst>
              <a:ext uri="{FF2B5EF4-FFF2-40B4-BE49-F238E27FC236}">
                <a16:creationId xmlns:a16="http://schemas.microsoft.com/office/drawing/2014/main" id="{3F27D508-1935-42B3-933E-8991A1BA8AC4}"/>
              </a:ext>
            </a:extLst>
          </p:cNvPr>
          <p:cNvSpPr/>
          <p:nvPr/>
        </p:nvSpPr>
        <p:spPr>
          <a:xfrm>
            <a:off x="3816626" y="5257800"/>
            <a:ext cx="3717235" cy="1331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31906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7DA801-0776-42F7-BE84-06CF6200AA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024" y="261223"/>
            <a:ext cx="11326724" cy="6371282"/>
          </a:xfrm>
          <a:prstGeom prst="rect">
            <a:avLst/>
          </a:prstGeom>
        </p:spPr>
      </p:pic>
    </p:spTree>
    <p:extLst>
      <p:ext uri="{BB962C8B-B14F-4D97-AF65-F5344CB8AC3E}">
        <p14:creationId xmlns:p14="http://schemas.microsoft.com/office/powerpoint/2010/main" val="40410938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C4399-607D-43B0-87A5-AB2556B92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76" y="291040"/>
            <a:ext cx="10849646" cy="6102926"/>
          </a:xfrm>
          <a:prstGeom prst="rect">
            <a:avLst/>
          </a:prstGeom>
        </p:spPr>
      </p:pic>
    </p:spTree>
    <p:extLst>
      <p:ext uri="{BB962C8B-B14F-4D97-AF65-F5344CB8AC3E}">
        <p14:creationId xmlns:p14="http://schemas.microsoft.com/office/powerpoint/2010/main" val="25751206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293792-8F45-45E2-829D-5820D6101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841" y="400371"/>
            <a:ext cx="10950142" cy="6159455"/>
          </a:xfrm>
          <a:prstGeom prst="rect">
            <a:avLst/>
          </a:prstGeom>
        </p:spPr>
      </p:pic>
      <p:sp>
        <p:nvSpPr>
          <p:cNvPr id="2" name="Rectangle 1">
            <a:extLst>
              <a:ext uri="{FF2B5EF4-FFF2-40B4-BE49-F238E27FC236}">
                <a16:creationId xmlns:a16="http://schemas.microsoft.com/office/drawing/2014/main" id="{A7CE6B70-B8FD-4921-8076-693592A34993}"/>
              </a:ext>
            </a:extLst>
          </p:cNvPr>
          <p:cNvSpPr/>
          <p:nvPr/>
        </p:nvSpPr>
        <p:spPr>
          <a:xfrm>
            <a:off x="8328991" y="5019261"/>
            <a:ext cx="3419061" cy="13119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row: Left 3">
            <a:extLst>
              <a:ext uri="{FF2B5EF4-FFF2-40B4-BE49-F238E27FC236}">
                <a16:creationId xmlns:a16="http://schemas.microsoft.com/office/drawing/2014/main" id="{FFBE0AA9-E4A9-4429-A764-17AEC20F21BE}"/>
              </a:ext>
            </a:extLst>
          </p:cNvPr>
          <p:cNvSpPr/>
          <p:nvPr/>
        </p:nvSpPr>
        <p:spPr>
          <a:xfrm>
            <a:off x="8468139" y="3101009"/>
            <a:ext cx="606287" cy="2186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71A31C14-AF37-47AF-AC7F-96CD61B99F4C}"/>
              </a:ext>
            </a:extLst>
          </p:cNvPr>
          <p:cNvSpPr/>
          <p:nvPr/>
        </p:nvSpPr>
        <p:spPr>
          <a:xfrm>
            <a:off x="8491330" y="4078357"/>
            <a:ext cx="606287" cy="2186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3FE41C8F-BCAF-4B63-A025-DE7891A5447C}"/>
              </a:ext>
            </a:extLst>
          </p:cNvPr>
          <p:cNvSpPr/>
          <p:nvPr/>
        </p:nvSpPr>
        <p:spPr>
          <a:xfrm>
            <a:off x="8484704" y="4369905"/>
            <a:ext cx="606287" cy="2186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AAFF28-45EA-473F-A953-CE28ACA88530}"/>
              </a:ext>
            </a:extLst>
          </p:cNvPr>
          <p:cNvSpPr txBox="1"/>
          <p:nvPr/>
        </p:nvSpPr>
        <p:spPr>
          <a:xfrm>
            <a:off x="9223513" y="2981739"/>
            <a:ext cx="1676677" cy="369332"/>
          </a:xfrm>
          <a:prstGeom prst="rect">
            <a:avLst/>
          </a:prstGeom>
          <a:noFill/>
        </p:spPr>
        <p:txBody>
          <a:bodyPr wrap="none" rtlCol="0">
            <a:spAutoFit/>
          </a:bodyPr>
          <a:lstStyle/>
          <a:p>
            <a:r>
              <a:rPr lang="en-US" dirty="0"/>
              <a:t>Detector Effects</a:t>
            </a:r>
          </a:p>
        </p:txBody>
      </p:sp>
      <p:sp>
        <p:nvSpPr>
          <p:cNvPr id="8" name="TextBox 7">
            <a:extLst>
              <a:ext uri="{FF2B5EF4-FFF2-40B4-BE49-F238E27FC236}">
                <a16:creationId xmlns:a16="http://schemas.microsoft.com/office/drawing/2014/main" id="{99731124-71E7-4A2F-91C5-EAE24A0E07BD}"/>
              </a:ext>
            </a:extLst>
          </p:cNvPr>
          <p:cNvSpPr txBox="1"/>
          <p:nvPr/>
        </p:nvSpPr>
        <p:spPr>
          <a:xfrm>
            <a:off x="9236766" y="3998843"/>
            <a:ext cx="1286571" cy="369332"/>
          </a:xfrm>
          <a:prstGeom prst="rect">
            <a:avLst/>
          </a:prstGeom>
          <a:noFill/>
        </p:spPr>
        <p:txBody>
          <a:bodyPr wrap="none" rtlCol="0">
            <a:spAutoFit/>
          </a:bodyPr>
          <a:lstStyle/>
          <a:p>
            <a:r>
              <a:rPr lang="en-US" dirty="0"/>
              <a:t>Polarization</a:t>
            </a:r>
          </a:p>
        </p:txBody>
      </p:sp>
      <p:sp>
        <p:nvSpPr>
          <p:cNvPr id="9" name="TextBox 8">
            <a:extLst>
              <a:ext uri="{FF2B5EF4-FFF2-40B4-BE49-F238E27FC236}">
                <a16:creationId xmlns:a16="http://schemas.microsoft.com/office/drawing/2014/main" id="{8DFE1AEF-8455-497A-82F8-226DB2B0F2A8}"/>
              </a:ext>
            </a:extLst>
          </p:cNvPr>
          <p:cNvSpPr txBox="1"/>
          <p:nvPr/>
        </p:nvSpPr>
        <p:spPr>
          <a:xfrm>
            <a:off x="9240079" y="4320209"/>
            <a:ext cx="1726627" cy="369332"/>
          </a:xfrm>
          <a:prstGeom prst="rect">
            <a:avLst/>
          </a:prstGeom>
          <a:noFill/>
        </p:spPr>
        <p:txBody>
          <a:bodyPr wrap="none" rtlCol="0">
            <a:spAutoFit/>
          </a:bodyPr>
          <a:lstStyle/>
          <a:p>
            <a:r>
              <a:rPr lang="en-US" dirty="0"/>
              <a:t>Magnetic Mirror</a:t>
            </a:r>
          </a:p>
        </p:txBody>
      </p:sp>
      <p:sp>
        <p:nvSpPr>
          <p:cNvPr id="10" name="TextBox 9">
            <a:extLst>
              <a:ext uri="{FF2B5EF4-FFF2-40B4-BE49-F238E27FC236}">
                <a16:creationId xmlns:a16="http://schemas.microsoft.com/office/drawing/2014/main" id="{B4181C81-DE6F-4D40-B45D-0137A8EE3615}"/>
              </a:ext>
            </a:extLst>
          </p:cNvPr>
          <p:cNvSpPr txBox="1"/>
          <p:nvPr/>
        </p:nvSpPr>
        <p:spPr>
          <a:xfrm>
            <a:off x="8645227" y="1484457"/>
            <a:ext cx="2514600" cy="1200329"/>
          </a:xfrm>
          <a:prstGeom prst="rect">
            <a:avLst/>
          </a:prstGeom>
          <a:noFill/>
        </p:spPr>
        <p:txBody>
          <a:bodyPr wrap="square" rtlCol="0">
            <a:spAutoFit/>
          </a:bodyPr>
          <a:lstStyle/>
          <a:p>
            <a:pPr algn="ctr"/>
            <a:r>
              <a:rPr lang="en-US" dirty="0"/>
              <a:t>Important Sources of Systematic Uncertainty</a:t>
            </a:r>
          </a:p>
          <a:p>
            <a:pPr algn="ctr"/>
            <a:r>
              <a:rPr lang="en-US" dirty="0"/>
              <a:t>(similar issues, different techniques!)</a:t>
            </a:r>
          </a:p>
        </p:txBody>
      </p:sp>
      <p:sp>
        <p:nvSpPr>
          <p:cNvPr id="11" name="TextBox 10">
            <a:extLst>
              <a:ext uri="{FF2B5EF4-FFF2-40B4-BE49-F238E27FC236}">
                <a16:creationId xmlns:a16="http://schemas.microsoft.com/office/drawing/2014/main" id="{1CAD757B-C2F1-BF65-CED6-D2CC078EBE02}"/>
              </a:ext>
            </a:extLst>
          </p:cNvPr>
          <p:cNvSpPr txBox="1"/>
          <p:nvPr/>
        </p:nvSpPr>
        <p:spPr>
          <a:xfrm>
            <a:off x="8506499" y="5962601"/>
            <a:ext cx="3282379" cy="646331"/>
          </a:xfrm>
          <a:prstGeom prst="rect">
            <a:avLst/>
          </a:prstGeom>
          <a:noFill/>
        </p:spPr>
        <p:txBody>
          <a:bodyPr wrap="square" rtlCol="0">
            <a:spAutoFit/>
          </a:bodyPr>
          <a:lstStyle/>
          <a:p>
            <a:r>
              <a:rPr lang="en-US" dirty="0"/>
              <a:t>B. </a:t>
            </a:r>
            <a:r>
              <a:rPr lang="en-US" dirty="0" err="1"/>
              <a:t>Markisch</a:t>
            </a:r>
            <a:r>
              <a:rPr lang="en-US" dirty="0"/>
              <a:t> et al., Phys. Rev. Lett </a:t>
            </a:r>
            <a:r>
              <a:rPr lang="en-US" b="1" dirty="0"/>
              <a:t>122</a:t>
            </a:r>
            <a:r>
              <a:rPr lang="en-US" dirty="0"/>
              <a:t>, 242501 (2019)</a:t>
            </a:r>
          </a:p>
        </p:txBody>
      </p:sp>
      <p:sp>
        <p:nvSpPr>
          <p:cNvPr id="12" name="TextBox 11">
            <a:extLst>
              <a:ext uri="{FF2B5EF4-FFF2-40B4-BE49-F238E27FC236}">
                <a16:creationId xmlns:a16="http://schemas.microsoft.com/office/drawing/2014/main" id="{22A085D9-9C9C-EC71-8A59-CCDF6DA117A1}"/>
              </a:ext>
            </a:extLst>
          </p:cNvPr>
          <p:cNvSpPr txBox="1"/>
          <p:nvPr/>
        </p:nvSpPr>
        <p:spPr>
          <a:xfrm>
            <a:off x="686335" y="4091608"/>
            <a:ext cx="1874231" cy="646331"/>
          </a:xfrm>
          <a:prstGeom prst="rect">
            <a:avLst/>
          </a:prstGeom>
          <a:noFill/>
        </p:spPr>
        <p:txBody>
          <a:bodyPr wrap="none" rtlCol="0">
            <a:spAutoFit/>
          </a:bodyPr>
          <a:lstStyle/>
          <a:p>
            <a:r>
              <a:rPr lang="el-GR" dirty="0"/>
              <a:t>λ = −1.27641(56), </a:t>
            </a:r>
          </a:p>
          <a:p>
            <a:r>
              <a:rPr lang="el-GR" dirty="0"/>
              <a:t>Δλ</a:t>
            </a:r>
            <a:r>
              <a:rPr lang="en-US" dirty="0"/>
              <a:t>/</a:t>
            </a:r>
            <a:r>
              <a:rPr lang="el-GR" dirty="0"/>
              <a:t>λ = 4.4 × 10 −4</a:t>
            </a:r>
            <a:endParaRPr lang="en-US" dirty="0"/>
          </a:p>
        </p:txBody>
      </p:sp>
      <p:sp>
        <p:nvSpPr>
          <p:cNvPr id="13" name="Arrow: Left 12">
            <a:extLst>
              <a:ext uri="{FF2B5EF4-FFF2-40B4-BE49-F238E27FC236}">
                <a16:creationId xmlns:a16="http://schemas.microsoft.com/office/drawing/2014/main" id="{EB7C659B-780B-4E95-3631-40DF4BE1C231}"/>
              </a:ext>
            </a:extLst>
          </p:cNvPr>
          <p:cNvSpPr/>
          <p:nvPr/>
        </p:nvSpPr>
        <p:spPr>
          <a:xfrm>
            <a:off x="8504583" y="5078896"/>
            <a:ext cx="606287" cy="2186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ED99E95-5BAA-4EFB-2126-DC081BF80EF5}"/>
              </a:ext>
            </a:extLst>
          </p:cNvPr>
          <p:cNvSpPr txBox="1"/>
          <p:nvPr/>
        </p:nvSpPr>
        <p:spPr>
          <a:xfrm>
            <a:off x="9236766" y="5022574"/>
            <a:ext cx="2094548" cy="369332"/>
          </a:xfrm>
          <a:prstGeom prst="rect">
            <a:avLst/>
          </a:prstGeom>
          <a:noFill/>
        </p:spPr>
        <p:txBody>
          <a:bodyPr wrap="none" rtlCol="0">
            <a:spAutoFit/>
          </a:bodyPr>
          <a:lstStyle/>
          <a:p>
            <a:r>
              <a:rPr lang="en-US" dirty="0"/>
              <a:t>Limited by statistics!</a:t>
            </a:r>
          </a:p>
        </p:txBody>
      </p:sp>
    </p:spTree>
    <p:extLst>
      <p:ext uri="{BB962C8B-B14F-4D97-AF65-F5344CB8AC3E}">
        <p14:creationId xmlns:p14="http://schemas.microsoft.com/office/powerpoint/2010/main" val="3056101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89A02C-9632-454E-8101-A6E85F585BE2}"/>
              </a:ext>
            </a:extLst>
          </p:cNvPr>
          <p:cNvSpPr txBox="1"/>
          <p:nvPr/>
        </p:nvSpPr>
        <p:spPr>
          <a:xfrm>
            <a:off x="3958224" y="350729"/>
            <a:ext cx="4591450" cy="523220"/>
          </a:xfrm>
          <a:prstGeom prst="rect">
            <a:avLst/>
          </a:prstGeom>
          <a:noFill/>
        </p:spPr>
        <p:txBody>
          <a:bodyPr wrap="none" rtlCol="0">
            <a:spAutoFit/>
          </a:bodyPr>
          <a:lstStyle/>
          <a:p>
            <a:r>
              <a:rPr lang="en-US" sz="2800" dirty="0"/>
              <a:t>Super-allowed Nuclear Decays</a:t>
            </a:r>
          </a:p>
        </p:txBody>
      </p:sp>
      <p:sp>
        <p:nvSpPr>
          <p:cNvPr id="3" name="TextBox 2">
            <a:extLst>
              <a:ext uri="{FF2B5EF4-FFF2-40B4-BE49-F238E27FC236}">
                <a16:creationId xmlns:a16="http://schemas.microsoft.com/office/drawing/2014/main" id="{673B6A4C-7CF4-4094-91CC-2D08EAF3BE59}"/>
              </a:ext>
            </a:extLst>
          </p:cNvPr>
          <p:cNvSpPr txBox="1"/>
          <p:nvPr/>
        </p:nvSpPr>
        <p:spPr>
          <a:xfrm>
            <a:off x="338202" y="1127343"/>
            <a:ext cx="7454348" cy="461665"/>
          </a:xfrm>
          <a:prstGeom prst="rect">
            <a:avLst/>
          </a:prstGeom>
          <a:noFill/>
        </p:spPr>
        <p:txBody>
          <a:bodyPr wrap="none" rtlCol="0">
            <a:spAutoFit/>
          </a:bodyPr>
          <a:lstStyle/>
          <a:p>
            <a:r>
              <a:rPr lang="en-US" sz="2400" dirty="0"/>
              <a:t>Isobaric analog decays with initial and final </a:t>
            </a:r>
            <a:r>
              <a:rPr lang="en-US" sz="2400" dirty="0" err="1"/>
              <a:t>spin,parity</a:t>
            </a:r>
            <a:r>
              <a:rPr lang="en-US" sz="2400" dirty="0"/>
              <a:t> = 0</a:t>
            </a:r>
            <a:r>
              <a:rPr lang="en-US" sz="2400" baseline="30000" dirty="0"/>
              <a:t>+</a:t>
            </a:r>
            <a:endParaRPr lang="en-US" sz="240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6CCB073-08C6-49A8-82EA-990224A01487}"/>
                  </a:ext>
                </a:extLst>
              </p:cNvPr>
              <p:cNvSpPr txBox="1"/>
              <p:nvPr/>
            </p:nvSpPr>
            <p:spPr>
              <a:xfrm>
                <a:off x="9018740" y="1139869"/>
                <a:ext cx="157613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0</m:t>
                          </m:r>
                        </m:e>
                        <m:sup>
                          <m:r>
                            <a:rPr lang="en-US" sz="2800" b="0" i="1" smtClean="0">
                              <a:latin typeface="Cambria Math" panose="02040503050406030204" pitchFamily="18" charset="0"/>
                            </a:rPr>
                            <m:t>+</m:t>
                          </m:r>
                        </m:sup>
                      </m:sSup>
                      <m:r>
                        <a:rPr lang="en-US" sz="2800" i="1" smtClean="0">
                          <a:latin typeface="Cambria Math" panose="02040503050406030204" pitchFamily="18" charset="0"/>
                          <a:ea typeface="Cambria Math" panose="02040503050406030204" pitchFamily="18" charset="0"/>
                        </a:rPr>
                        <m:t>→</m:t>
                      </m:r>
                      <m:sSup>
                        <m:sSupPr>
                          <m:ctrlPr>
                            <a:rPr lang="en-US" sz="280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0</m:t>
                          </m:r>
                        </m:e>
                        <m:sup>
                          <m:r>
                            <a:rPr lang="en-US" sz="2800" b="0" i="1" smtClean="0">
                              <a:latin typeface="Cambria Math" panose="02040503050406030204" pitchFamily="18" charset="0"/>
                              <a:ea typeface="Cambria Math" panose="02040503050406030204" pitchFamily="18" charset="0"/>
                            </a:rPr>
                            <m:t>+</m:t>
                          </m:r>
                        </m:sup>
                      </m:sSup>
                    </m:oMath>
                  </m:oMathPara>
                </a14:m>
                <a:endParaRPr lang="en-US" sz="2800" dirty="0"/>
              </a:p>
            </p:txBody>
          </p:sp>
        </mc:Choice>
        <mc:Fallback xmlns="">
          <p:sp>
            <p:nvSpPr>
              <p:cNvPr id="4" name="TextBox 3">
                <a:extLst>
                  <a:ext uri="{FF2B5EF4-FFF2-40B4-BE49-F238E27FC236}">
                    <a16:creationId xmlns:a16="http://schemas.microsoft.com/office/drawing/2014/main" id="{D6CCB073-08C6-49A8-82EA-990224A01487}"/>
                  </a:ext>
                </a:extLst>
              </p:cNvPr>
              <p:cNvSpPr txBox="1">
                <a:spLocks noRot="1" noChangeAspect="1" noMove="1" noResize="1" noEditPoints="1" noAdjustHandles="1" noChangeArrowheads="1" noChangeShapeType="1" noTextEdit="1"/>
              </p:cNvSpPr>
              <p:nvPr/>
            </p:nvSpPr>
            <p:spPr>
              <a:xfrm>
                <a:off x="9018740" y="1139869"/>
                <a:ext cx="1576137" cy="523220"/>
              </a:xfrm>
              <a:prstGeom prst="rect">
                <a:avLst/>
              </a:prstGeom>
              <a:blipFill>
                <a:blip r:embed="rId2"/>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219663B5-55E2-42CC-BADF-CB2FC2A5AE82}"/>
              </a:ext>
            </a:extLst>
          </p:cNvPr>
          <p:cNvSpPr txBox="1"/>
          <p:nvPr/>
        </p:nvSpPr>
        <p:spPr>
          <a:xfrm>
            <a:off x="400832" y="2229633"/>
            <a:ext cx="653785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Parent &amp; product nuclear states almost identical</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Spin selection rules ensure only G</a:t>
            </a:r>
            <a:r>
              <a:rPr lang="en-US" sz="2400" baseline="-25000" dirty="0"/>
              <a:t>V</a:t>
            </a:r>
            <a:r>
              <a:rPr lang="en-US" sz="2400" dirty="0"/>
              <a:t> contributes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Hundreds of measurements lead to incredible experimental data precision &lt; </a:t>
            </a:r>
            <a:r>
              <a:rPr lang="en-US" sz="2400" b="1" dirty="0"/>
              <a:t>10</a:t>
            </a:r>
            <a:r>
              <a:rPr lang="en-US" sz="2400" b="1" baseline="30000" dirty="0"/>
              <a:t>-4</a:t>
            </a:r>
            <a:endParaRPr lang="en-US" sz="2400" b="1" dirty="0"/>
          </a:p>
        </p:txBody>
      </p:sp>
      <p:sp>
        <p:nvSpPr>
          <p:cNvPr id="6" name="TextBox 5">
            <a:extLst>
              <a:ext uri="{FF2B5EF4-FFF2-40B4-BE49-F238E27FC236}">
                <a16:creationId xmlns:a16="http://schemas.microsoft.com/office/drawing/2014/main" id="{80FAD186-F4DF-42F8-93E7-7AC356AEE0CB}"/>
              </a:ext>
            </a:extLst>
          </p:cNvPr>
          <p:cNvSpPr txBox="1"/>
          <p:nvPr/>
        </p:nvSpPr>
        <p:spPr>
          <a:xfrm>
            <a:off x="475989" y="5486400"/>
            <a:ext cx="6620146" cy="1200329"/>
          </a:xfrm>
          <a:prstGeom prst="rect">
            <a:avLst/>
          </a:prstGeom>
          <a:noFill/>
        </p:spPr>
        <p:txBody>
          <a:bodyPr wrap="none" rtlCol="0">
            <a:spAutoFit/>
          </a:bodyPr>
          <a:lstStyle/>
          <a:p>
            <a:pPr algn="ctr"/>
            <a:r>
              <a:rPr lang="en-US" sz="2400" b="1" dirty="0"/>
              <a:t>But nuclear structure corrections very challenging!</a:t>
            </a:r>
          </a:p>
          <a:p>
            <a:pPr algn="ctr"/>
            <a:r>
              <a:rPr lang="en-US" sz="2400" b="1" dirty="0"/>
              <a:t>Currently limiting precision at about 0.03%</a:t>
            </a:r>
          </a:p>
          <a:p>
            <a:pPr algn="ctr"/>
            <a:r>
              <a:rPr lang="en-US" sz="2400" b="1" dirty="0"/>
              <a:t>(NS ~ 0.028%)</a:t>
            </a:r>
          </a:p>
        </p:txBody>
      </p:sp>
      <p:pic>
        <p:nvPicPr>
          <p:cNvPr id="7" name="Picture 6">
            <a:extLst>
              <a:ext uri="{FF2B5EF4-FFF2-40B4-BE49-F238E27FC236}">
                <a16:creationId xmlns:a16="http://schemas.microsoft.com/office/drawing/2014/main" id="{156EFC40-BB96-43FE-BEE3-F30C82B51731}"/>
              </a:ext>
            </a:extLst>
          </p:cNvPr>
          <p:cNvPicPr>
            <a:picLocks noChangeAspect="1"/>
          </p:cNvPicPr>
          <p:nvPr/>
        </p:nvPicPr>
        <p:blipFill rotWithShape="1">
          <a:blip r:embed="rId3">
            <a:lum/>
            <a:alphaModFix/>
          </a:blip>
          <a:srcRect r="2133" b="19950"/>
          <a:stretch/>
        </p:blipFill>
        <p:spPr>
          <a:xfrm>
            <a:off x="7776276" y="1869563"/>
            <a:ext cx="3906529" cy="4122445"/>
          </a:xfrm>
          <a:prstGeom prst="rect">
            <a:avLst/>
          </a:prstGeom>
          <a:noFill/>
          <a:ln>
            <a:noFill/>
          </a:ln>
        </p:spPr>
      </p:pic>
      <p:sp>
        <p:nvSpPr>
          <p:cNvPr id="8" name="TextBox 7">
            <a:extLst>
              <a:ext uri="{FF2B5EF4-FFF2-40B4-BE49-F238E27FC236}">
                <a16:creationId xmlns:a16="http://schemas.microsoft.com/office/drawing/2014/main" id="{1F626398-6D56-4ED7-9B85-3ABD8EC428DF}"/>
              </a:ext>
            </a:extLst>
          </p:cNvPr>
          <p:cNvSpPr txBox="1"/>
          <p:nvPr/>
        </p:nvSpPr>
        <p:spPr>
          <a:xfrm>
            <a:off x="7730555" y="6049017"/>
            <a:ext cx="3507027" cy="44495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b="0" i="0" u="none" strike="noStrike" kern="1200" cap="none" dirty="0">
                <a:ln>
                  <a:noFill/>
                </a:ln>
                <a:latin typeface="Liberation Sans" pitchFamily="18"/>
                <a:ea typeface="Noto Sans CJK SC Regular" pitchFamily="2"/>
                <a:cs typeface="FreeSans" pitchFamily="2"/>
              </a:rPr>
              <a:t>J. Hardy and I. Towner, PRC </a:t>
            </a:r>
            <a:r>
              <a:rPr lang="en-US" sz="1200" b="1" i="0" u="none" strike="noStrike" kern="1200" cap="none" dirty="0">
                <a:ln>
                  <a:noFill/>
                </a:ln>
                <a:latin typeface="Liberation Sans" pitchFamily="18"/>
                <a:ea typeface="Noto Sans CJK SC Regular" pitchFamily="2"/>
                <a:cs typeface="FreeSans" pitchFamily="2"/>
              </a:rPr>
              <a:t>91</a:t>
            </a:r>
            <a:r>
              <a:rPr lang="en-US" sz="1200" b="0" i="0" u="none" strike="noStrike" kern="1200" cap="none" dirty="0">
                <a:ln>
                  <a:noFill/>
                </a:ln>
                <a:latin typeface="Liberation Sans" pitchFamily="18"/>
                <a:ea typeface="Noto Sans CJK SC Regular" pitchFamily="2"/>
                <a:cs typeface="FreeSans" pitchFamily="2"/>
              </a:rPr>
              <a:t>, 023501 (2015)</a:t>
            </a:r>
          </a:p>
          <a:p>
            <a:pPr marL="0" marR="0" lvl="0" indent="0" rtl="0" hangingPunct="0">
              <a:lnSpc>
                <a:spcPct val="100000"/>
              </a:lnSpc>
              <a:spcBef>
                <a:spcPts val="0"/>
              </a:spcBef>
              <a:spcAft>
                <a:spcPts val="0"/>
              </a:spcAft>
              <a:buNone/>
              <a:tabLst/>
            </a:pPr>
            <a:r>
              <a:rPr lang="en-US" sz="1200" dirty="0">
                <a:latin typeface="Liberation Sans" pitchFamily="18"/>
                <a:ea typeface="Noto Sans CJK SC Regular" pitchFamily="2"/>
                <a:cs typeface="FreeSans" pitchFamily="2"/>
              </a:rPr>
              <a:t>J. Hardy and I. Towner, PRC </a:t>
            </a:r>
            <a:r>
              <a:rPr lang="en-US" sz="1200" b="1" dirty="0">
                <a:latin typeface="Liberation Sans" pitchFamily="18"/>
                <a:ea typeface="Noto Sans CJK SC Regular" pitchFamily="2"/>
                <a:cs typeface="FreeSans" pitchFamily="2"/>
              </a:rPr>
              <a:t>102</a:t>
            </a:r>
            <a:r>
              <a:rPr lang="en-US" sz="1200" dirty="0">
                <a:latin typeface="Liberation Sans" pitchFamily="18"/>
                <a:ea typeface="Noto Sans CJK SC Regular" pitchFamily="2"/>
                <a:cs typeface="FreeSans" pitchFamily="2"/>
              </a:rPr>
              <a:t>, 045501 (2020)</a:t>
            </a:r>
            <a:endParaRPr lang="en-US" sz="1200" b="0" i="0" u="none" strike="noStrike" kern="1200" cap="none" dirty="0">
              <a:ln>
                <a:noFill/>
              </a:ln>
              <a:latin typeface="Liberation Sans" pitchFamily="18"/>
              <a:ea typeface="Noto Sans CJK SC Regular" pitchFamily="2"/>
              <a:cs typeface="FreeSans" pitchFamily="2"/>
            </a:endParaRPr>
          </a:p>
        </p:txBody>
      </p:sp>
      <p:sp>
        <p:nvSpPr>
          <p:cNvPr id="9" name="TextBox 8">
            <a:extLst>
              <a:ext uri="{FF2B5EF4-FFF2-40B4-BE49-F238E27FC236}">
                <a16:creationId xmlns:a16="http://schemas.microsoft.com/office/drawing/2014/main" id="{590E2E7F-A894-7F2D-4D8F-858D4F9E67C4}"/>
              </a:ext>
            </a:extLst>
          </p:cNvPr>
          <p:cNvSpPr txBox="1"/>
          <p:nvPr/>
        </p:nvSpPr>
        <p:spPr>
          <a:xfrm>
            <a:off x="4801223" y="6343930"/>
            <a:ext cx="1613134" cy="307777"/>
          </a:xfrm>
          <a:prstGeom prst="rect">
            <a:avLst/>
          </a:prstGeom>
          <a:noFill/>
        </p:spPr>
        <p:txBody>
          <a:bodyPr wrap="none" rtlCol="0">
            <a:spAutoFit/>
          </a:bodyPr>
          <a:lstStyle/>
          <a:p>
            <a:r>
              <a:rPr lang="en-US" sz="1400" dirty="0" err="1"/>
              <a:t>Gorchtein</a:t>
            </a:r>
            <a:r>
              <a:rPr lang="en-US" sz="1400" dirty="0"/>
              <a:t> and Seng</a:t>
            </a:r>
          </a:p>
        </p:txBody>
      </p:sp>
      <p:sp>
        <p:nvSpPr>
          <p:cNvPr id="10" name="TextBox 9">
            <a:extLst>
              <a:ext uri="{FF2B5EF4-FFF2-40B4-BE49-F238E27FC236}">
                <a16:creationId xmlns:a16="http://schemas.microsoft.com/office/drawing/2014/main" id="{96AAE8DD-6265-2F83-07FE-909572550892}"/>
              </a:ext>
            </a:extLst>
          </p:cNvPr>
          <p:cNvSpPr txBox="1"/>
          <p:nvPr/>
        </p:nvSpPr>
        <p:spPr>
          <a:xfrm>
            <a:off x="10536866" y="6379538"/>
            <a:ext cx="1056315" cy="369332"/>
          </a:xfrm>
          <a:prstGeom prst="rect">
            <a:avLst/>
          </a:prstGeom>
          <a:noFill/>
        </p:spPr>
        <p:txBody>
          <a:bodyPr wrap="none" rtlCol="0">
            <a:spAutoFit/>
          </a:bodyPr>
          <a:lstStyle/>
          <a:p>
            <a:r>
              <a:rPr lang="en-US" dirty="0"/>
              <a:t>M cover?</a:t>
            </a:r>
          </a:p>
        </p:txBody>
      </p:sp>
    </p:spTree>
    <p:extLst>
      <p:ext uri="{BB962C8B-B14F-4D97-AF65-F5344CB8AC3E}">
        <p14:creationId xmlns:p14="http://schemas.microsoft.com/office/powerpoint/2010/main" val="38038881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25454" y="365485"/>
            <a:ext cx="6858684" cy="1606722"/>
          </a:xfrm>
        </p:spPr>
        <p:txBody>
          <a:bodyPr/>
          <a:lstStyle/>
          <a:p>
            <a:r>
              <a:rPr lang="en-US" sz="2667" dirty="0"/>
              <a:t>The next generation: </a:t>
            </a:r>
            <a:br>
              <a:rPr lang="en-US" sz="2667" dirty="0"/>
            </a:br>
            <a:r>
              <a:rPr lang="en-US" sz="2667" dirty="0"/>
              <a:t>PERC (Proton Electron Radiation Channel) at MLZ / FRM II, Garching</a:t>
            </a:r>
          </a:p>
        </p:txBody>
      </p:sp>
      <mc:AlternateContent xmlns:mc="http://schemas.openxmlformats.org/markup-compatibility/2006" xmlns:a14="http://schemas.microsoft.com/office/drawing/2010/main">
        <mc:Choice Requires="a14">
          <p:sp>
            <p:nvSpPr>
              <p:cNvPr id="9" name="Textfeld 8"/>
              <p:cNvSpPr txBox="1"/>
              <p:nvPr/>
            </p:nvSpPr>
            <p:spPr>
              <a:xfrm>
                <a:off x="418666" y="2285401"/>
                <a:ext cx="6352943" cy="618696"/>
              </a:xfrm>
              <a:prstGeom prst="rect">
                <a:avLst/>
              </a:prstGeom>
              <a:noFill/>
            </p:spPr>
            <p:txBody>
              <a:bodyPr wrap="square" lIns="0" tIns="0" rIns="0" bIns="0" rtlCol="0">
                <a:spAutoFit/>
              </a:bodyPr>
              <a:lstStyle/>
              <a:p>
                <a:pPr>
                  <a:lnSpc>
                    <a:spcPct val="114000"/>
                  </a:lnSpc>
                </a:pPr>
                <a:r>
                  <a:rPr lang="en-US" sz="2400" dirty="0">
                    <a:solidFill>
                      <a:schemeClr val="accent5"/>
                    </a:solidFill>
                  </a:rPr>
                  <a:t>Goal for </a:t>
                </a:r>
                <a14:m>
                  <m:oMath xmlns:m="http://schemas.openxmlformats.org/officeDocument/2006/math">
                    <m:r>
                      <a:rPr lang="en-US" sz="2400" i="1" smtClean="0">
                        <a:solidFill>
                          <a:schemeClr val="accent5"/>
                        </a:solidFill>
                        <a:latin typeface="Cambria Math" panose="02040503050406030204" pitchFamily="18" charset="0"/>
                        <a:ea typeface="Cambria Math" panose="02040503050406030204" pitchFamily="18" charset="0"/>
                      </a:rPr>
                      <m:t>𝛽</m:t>
                    </m:r>
                  </m:oMath>
                </a14:m>
                <a:r>
                  <a:rPr lang="en-US" sz="2400" dirty="0">
                    <a:solidFill>
                      <a:schemeClr val="accent5"/>
                    </a:solidFill>
                  </a:rPr>
                  <a:t>-asymmetry: </a:t>
                </a:r>
                <a14:m>
                  <m:oMath xmlns:m="http://schemas.openxmlformats.org/officeDocument/2006/math">
                    <m:f>
                      <m:fPr>
                        <m:ctrlPr>
                          <a:rPr lang="en-US" sz="2400" b="0" i="1" smtClean="0">
                            <a:solidFill>
                              <a:schemeClr val="accent5"/>
                            </a:solidFill>
                            <a:latin typeface="Cambria Math" panose="02040503050406030204" pitchFamily="18" charset="0"/>
                            <a:ea typeface="Cambria Math" panose="02040503050406030204" pitchFamily="18" charset="0"/>
                          </a:rPr>
                        </m:ctrlPr>
                      </m:fPr>
                      <m:num>
                        <m:r>
                          <m:rPr>
                            <m:sty m:val="p"/>
                          </m:rPr>
                          <a:rPr lang="el-GR" sz="2400" i="1" smtClean="0">
                            <a:solidFill>
                              <a:schemeClr val="accent5"/>
                            </a:solidFill>
                            <a:latin typeface="Cambria Math" panose="02040503050406030204" pitchFamily="18" charset="0"/>
                            <a:ea typeface="Cambria Math" panose="02040503050406030204" pitchFamily="18" charset="0"/>
                          </a:rPr>
                          <m:t>Δ</m:t>
                        </m:r>
                        <m:r>
                          <a:rPr lang="el-GR" sz="2400" i="1" smtClean="0">
                            <a:solidFill>
                              <a:schemeClr val="accent5"/>
                            </a:solidFill>
                            <a:latin typeface="Cambria Math" panose="02040503050406030204" pitchFamily="18" charset="0"/>
                            <a:ea typeface="Cambria Math" panose="02040503050406030204" pitchFamily="18" charset="0"/>
                          </a:rPr>
                          <m:t>𝜆</m:t>
                        </m:r>
                      </m:num>
                      <m:den>
                        <m:r>
                          <a:rPr lang="en-US" sz="2400" b="0" i="1" smtClean="0">
                            <a:solidFill>
                              <a:schemeClr val="accent5"/>
                            </a:solidFill>
                            <a:latin typeface="Cambria Math" panose="02040503050406030204" pitchFamily="18" charset="0"/>
                            <a:ea typeface="Cambria Math" panose="02040503050406030204" pitchFamily="18" charset="0"/>
                          </a:rPr>
                          <m:t>𝜆</m:t>
                        </m:r>
                      </m:den>
                    </m:f>
                    <m:r>
                      <a:rPr lang="en-US" sz="2400" b="0" i="1" smtClean="0">
                        <a:solidFill>
                          <a:schemeClr val="accent5"/>
                        </a:solidFill>
                        <a:latin typeface="Cambria Math" panose="02040503050406030204" pitchFamily="18" charset="0"/>
                        <a:ea typeface="Cambria Math" panose="02040503050406030204" pitchFamily="18" charset="0"/>
                      </a:rPr>
                      <m:t>→~</m:t>
                    </m:r>
                    <m:r>
                      <a:rPr lang="en-US" sz="2400" b="0" i="1" smtClean="0">
                        <a:solidFill>
                          <a:srgbClr val="0099FF"/>
                        </a:solidFill>
                        <a:latin typeface="Cambria Math" panose="02040503050406030204" pitchFamily="18" charset="0"/>
                        <a:ea typeface="Cambria Math" panose="02040503050406030204" pitchFamily="18" charset="0"/>
                      </a:rPr>
                      <m:t>1.3</m:t>
                    </m:r>
                    <m:r>
                      <m:rPr>
                        <m:nor/>
                      </m:rPr>
                      <a:rPr lang="el-GR" sz="2400" dirty="0">
                        <a:solidFill>
                          <a:srgbClr val="0099FF"/>
                        </a:solidFill>
                      </a:rPr>
                      <m:t>× 10 −4</m:t>
                    </m:r>
                  </m:oMath>
                </a14:m>
                <a:endParaRPr lang="en-US" sz="2400" dirty="0">
                  <a:solidFill>
                    <a:schemeClr val="accent5"/>
                  </a:solidFill>
                </a:endParaRPr>
              </a:p>
            </p:txBody>
          </p:sp>
        </mc:Choice>
        <mc:Fallback xmlns="">
          <p:sp>
            <p:nvSpPr>
              <p:cNvPr id="9" name="Textfeld 8"/>
              <p:cNvSpPr txBox="1">
                <a:spLocks noRot="1" noChangeAspect="1" noMove="1" noResize="1" noEditPoints="1" noAdjustHandles="1" noChangeArrowheads="1" noChangeShapeType="1" noTextEdit="1"/>
              </p:cNvSpPr>
              <p:nvPr/>
            </p:nvSpPr>
            <p:spPr>
              <a:xfrm>
                <a:off x="418666" y="2285401"/>
                <a:ext cx="6352943" cy="618696"/>
              </a:xfrm>
              <a:prstGeom prst="rect">
                <a:avLst/>
              </a:prstGeom>
              <a:blipFill>
                <a:blip r:embed="rId2"/>
                <a:stretch>
                  <a:fillRect l="-2975" b="-16832"/>
                </a:stretch>
              </a:blipFill>
            </p:spPr>
            <p:txBody>
              <a:bodyPr/>
              <a:lstStyle/>
              <a:p>
                <a:r>
                  <a:rPr lang="en-US">
                    <a:noFill/>
                  </a:rPr>
                  <a:t> </a:t>
                </a:r>
              </a:p>
            </p:txBody>
          </p:sp>
        </mc:Fallback>
      </mc:AlternateContent>
      <p:pic>
        <p:nvPicPr>
          <p:cNvPr id="28" name="Picture 1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24897" y="5044269"/>
            <a:ext cx="1803251" cy="707959"/>
          </a:xfrm>
          <a:prstGeom prst="rect">
            <a:avLst/>
          </a:prstGeom>
          <a:noFill/>
          <a:ln w="9525">
            <a:noFill/>
            <a:round/>
            <a:headEnd/>
            <a:tailEnd/>
          </a:ln>
        </p:spPr>
      </p:pic>
      <p:sp>
        <p:nvSpPr>
          <p:cNvPr id="2" name="Textfeld 1"/>
          <p:cNvSpPr txBox="1"/>
          <p:nvPr/>
        </p:nvSpPr>
        <p:spPr>
          <a:xfrm>
            <a:off x="4127435" y="5826872"/>
            <a:ext cx="3861845" cy="545406"/>
          </a:xfrm>
          <a:prstGeom prst="rect">
            <a:avLst/>
          </a:prstGeom>
          <a:noFill/>
        </p:spPr>
        <p:txBody>
          <a:bodyPr wrap="square" lIns="0" tIns="0" rIns="0" bIns="0" rtlCol="0">
            <a:spAutoFit/>
          </a:bodyPr>
          <a:lstStyle/>
          <a:p>
            <a:pPr>
              <a:lnSpc>
                <a:spcPct val="114000"/>
              </a:lnSpc>
            </a:pPr>
            <a:r>
              <a:rPr lang="en-US" sz="1600" dirty="0">
                <a:solidFill>
                  <a:schemeClr val="bg1"/>
                </a:solidFill>
              </a:rPr>
              <a:t>Priority </a:t>
            </a:r>
            <a:r>
              <a:rPr lang="en-US" sz="1600" dirty="0" err="1">
                <a:solidFill>
                  <a:schemeClr val="bg1"/>
                </a:solidFill>
              </a:rPr>
              <a:t>Programme</a:t>
            </a:r>
            <a:r>
              <a:rPr lang="en-US" sz="1600" dirty="0">
                <a:solidFill>
                  <a:schemeClr val="bg1"/>
                </a:solidFill>
              </a:rPr>
              <a:t> SPP1491 of the German Research Foundation (DFG)</a:t>
            </a:r>
          </a:p>
        </p:txBody>
      </p:sp>
      <p:grpSp>
        <p:nvGrpSpPr>
          <p:cNvPr id="10" name="Gruppieren 9"/>
          <p:cNvGrpSpPr/>
          <p:nvPr/>
        </p:nvGrpSpPr>
        <p:grpSpPr>
          <a:xfrm>
            <a:off x="696462" y="4146834"/>
            <a:ext cx="3163044" cy="2145084"/>
            <a:chOff x="2601636" y="2584776"/>
            <a:chExt cx="3378662" cy="2251190"/>
          </a:xfrm>
        </p:grpSpPr>
        <p:grpSp>
          <p:nvGrpSpPr>
            <p:cNvPr id="12" name="Gruppieren 11"/>
            <p:cNvGrpSpPr/>
            <p:nvPr/>
          </p:nvGrpSpPr>
          <p:grpSpPr>
            <a:xfrm>
              <a:off x="2696104" y="2584776"/>
              <a:ext cx="3284194" cy="2251190"/>
              <a:chOff x="2724761" y="2492896"/>
              <a:chExt cx="5231615" cy="3955058"/>
            </a:xfrm>
          </p:grpSpPr>
          <p:pic>
            <p:nvPicPr>
              <p:cNvPr id="14" name="Picture 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33875" y="4448175"/>
                <a:ext cx="1903413" cy="1208088"/>
              </a:xfrm>
              <a:prstGeom prst="rect">
                <a:avLst/>
              </a:prstGeom>
              <a:noFill/>
              <a:ln w="9525">
                <a:noFill/>
                <a:round/>
                <a:headEnd/>
                <a:tailEnd/>
              </a:ln>
            </p:spPr>
          </p:pic>
          <p:pic>
            <p:nvPicPr>
              <p:cNvPr id="15" name="Picture 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004048" y="2492896"/>
                <a:ext cx="906462" cy="912812"/>
              </a:xfrm>
              <a:prstGeom prst="rect">
                <a:avLst/>
              </a:prstGeom>
              <a:noFill/>
              <a:ln w="9525">
                <a:noFill/>
                <a:round/>
                <a:headEnd/>
                <a:tailEnd/>
              </a:ln>
            </p:spPr>
          </p:pic>
          <p:pic>
            <p:nvPicPr>
              <p:cNvPr id="16" name="Picture 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724761" y="5170621"/>
                <a:ext cx="841374" cy="839787"/>
              </a:xfrm>
              <a:prstGeom prst="rect">
                <a:avLst/>
              </a:prstGeom>
              <a:noFill/>
              <a:ln w="9525">
                <a:noFill/>
                <a:round/>
                <a:headEnd/>
                <a:tailEnd/>
              </a:ln>
            </p:spPr>
          </p:pic>
          <p:pic>
            <p:nvPicPr>
              <p:cNvPr id="17" name="Picture 10"/>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664818" y="2882899"/>
                <a:ext cx="863600" cy="863600"/>
              </a:xfrm>
              <a:prstGeom prst="rect">
                <a:avLst/>
              </a:prstGeom>
              <a:noFill/>
              <a:ln w="9525">
                <a:noFill/>
                <a:round/>
                <a:headEnd/>
                <a:tailEnd/>
              </a:ln>
            </p:spPr>
          </p:pic>
          <p:pic>
            <p:nvPicPr>
              <p:cNvPr id="18" name="Picture 12"/>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156177" y="2910764"/>
                <a:ext cx="1191717" cy="822093"/>
              </a:xfrm>
              <a:prstGeom prst="rect">
                <a:avLst/>
              </a:prstGeom>
              <a:noFill/>
              <a:ln w="9525">
                <a:noFill/>
                <a:round/>
                <a:headEnd/>
                <a:tailEnd/>
              </a:ln>
            </p:spPr>
          </p:pic>
          <p:pic>
            <p:nvPicPr>
              <p:cNvPr id="19" name="Picture 13"/>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588224" y="5373216"/>
                <a:ext cx="1143000" cy="1074738"/>
              </a:xfrm>
              <a:prstGeom prst="rect">
                <a:avLst/>
              </a:prstGeom>
              <a:noFill/>
              <a:ln w="9525">
                <a:noFill/>
                <a:round/>
                <a:headEnd/>
                <a:tailEnd/>
              </a:ln>
            </p:spPr>
          </p:pic>
          <p:sp>
            <p:nvSpPr>
              <p:cNvPr id="20" name="Line 15"/>
              <p:cNvSpPr>
                <a:spLocks noChangeShapeType="1"/>
              </p:cNvSpPr>
              <p:nvPr/>
            </p:nvSpPr>
            <p:spPr bwMode="auto">
              <a:xfrm>
                <a:off x="4445000" y="3746500"/>
                <a:ext cx="357188" cy="487363"/>
              </a:xfrm>
              <a:prstGeom prst="line">
                <a:avLst/>
              </a:prstGeom>
              <a:noFill/>
              <a:ln w="36000">
                <a:solidFill>
                  <a:srgbClr val="000000"/>
                </a:solidFill>
                <a:round/>
                <a:headEnd/>
                <a:tailEnd/>
              </a:ln>
            </p:spPr>
            <p:txBody>
              <a:bodyPr/>
              <a:lstStyle/>
              <a:p>
                <a:endParaRPr lang="en-US" sz="2400" dirty="0">
                  <a:solidFill>
                    <a:schemeClr val="accent3">
                      <a:lumMod val="40000"/>
                      <a:lumOff val="60000"/>
                    </a:schemeClr>
                  </a:solidFill>
                </a:endParaRPr>
              </a:p>
            </p:txBody>
          </p:sp>
          <p:sp>
            <p:nvSpPr>
              <p:cNvPr id="21" name="Line 16"/>
              <p:cNvSpPr>
                <a:spLocks noChangeShapeType="1"/>
              </p:cNvSpPr>
              <p:nvPr/>
            </p:nvSpPr>
            <p:spPr bwMode="auto">
              <a:xfrm flipV="1">
                <a:off x="3615856" y="5413375"/>
                <a:ext cx="524343" cy="103855"/>
              </a:xfrm>
              <a:prstGeom prst="line">
                <a:avLst/>
              </a:prstGeom>
              <a:noFill/>
              <a:ln w="36000">
                <a:solidFill>
                  <a:srgbClr val="000000"/>
                </a:solidFill>
                <a:round/>
                <a:headEnd/>
                <a:tailEnd/>
              </a:ln>
            </p:spPr>
            <p:txBody>
              <a:bodyPr/>
              <a:lstStyle/>
              <a:p>
                <a:endParaRPr lang="en-US" sz="2400" dirty="0">
                  <a:solidFill>
                    <a:schemeClr val="accent3">
                      <a:lumMod val="40000"/>
                      <a:lumOff val="60000"/>
                    </a:schemeClr>
                  </a:solidFill>
                </a:endParaRPr>
              </a:p>
            </p:txBody>
          </p:sp>
          <p:sp>
            <p:nvSpPr>
              <p:cNvPr id="22" name="Line 17"/>
              <p:cNvSpPr>
                <a:spLocks noChangeShapeType="1"/>
              </p:cNvSpPr>
              <p:nvPr/>
            </p:nvSpPr>
            <p:spPr bwMode="auto">
              <a:xfrm>
                <a:off x="5436096" y="3573016"/>
                <a:ext cx="6301" cy="574551"/>
              </a:xfrm>
              <a:prstGeom prst="line">
                <a:avLst/>
              </a:prstGeom>
              <a:noFill/>
              <a:ln w="36000">
                <a:solidFill>
                  <a:srgbClr val="000000"/>
                </a:solidFill>
                <a:round/>
                <a:headEnd/>
                <a:tailEnd/>
              </a:ln>
            </p:spPr>
            <p:txBody>
              <a:bodyPr/>
              <a:lstStyle/>
              <a:p>
                <a:endParaRPr lang="en-US" sz="2400" dirty="0">
                  <a:solidFill>
                    <a:schemeClr val="accent3">
                      <a:lumMod val="40000"/>
                      <a:lumOff val="60000"/>
                    </a:schemeClr>
                  </a:solidFill>
                </a:endParaRPr>
              </a:p>
            </p:txBody>
          </p:sp>
          <p:sp>
            <p:nvSpPr>
              <p:cNvPr id="23" name="Line 18"/>
              <p:cNvSpPr>
                <a:spLocks noChangeShapeType="1"/>
              </p:cNvSpPr>
              <p:nvPr/>
            </p:nvSpPr>
            <p:spPr bwMode="auto">
              <a:xfrm flipH="1">
                <a:off x="6012160" y="3861048"/>
                <a:ext cx="432048" cy="486345"/>
              </a:xfrm>
              <a:prstGeom prst="line">
                <a:avLst/>
              </a:prstGeom>
              <a:noFill/>
              <a:ln w="36000">
                <a:solidFill>
                  <a:srgbClr val="000000"/>
                </a:solidFill>
                <a:round/>
                <a:headEnd/>
                <a:tailEnd/>
              </a:ln>
            </p:spPr>
            <p:txBody>
              <a:bodyPr/>
              <a:lstStyle/>
              <a:p>
                <a:endParaRPr lang="en-US" sz="2400" dirty="0">
                  <a:solidFill>
                    <a:schemeClr val="accent3">
                      <a:lumMod val="40000"/>
                      <a:lumOff val="60000"/>
                    </a:schemeClr>
                  </a:solidFill>
                </a:endParaRPr>
              </a:p>
            </p:txBody>
          </p:sp>
          <p:sp>
            <p:nvSpPr>
              <p:cNvPr id="24" name="Line 19"/>
              <p:cNvSpPr>
                <a:spLocks noChangeShapeType="1"/>
              </p:cNvSpPr>
              <p:nvPr/>
            </p:nvSpPr>
            <p:spPr bwMode="auto">
              <a:xfrm flipH="1" flipV="1">
                <a:off x="6156176" y="5301208"/>
                <a:ext cx="360039" cy="216023"/>
              </a:xfrm>
              <a:prstGeom prst="line">
                <a:avLst/>
              </a:prstGeom>
              <a:noFill/>
              <a:ln w="36000">
                <a:solidFill>
                  <a:srgbClr val="000000"/>
                </a:solidFill>
                <a:round/>
                <a:headEnd/>
                <a:tailEnd/>
              </a:ln>
            </p:spPr>
            <p:txBody>
              <a:bodyPr/>
              <a:lstStyle/>
              <a:p>
                <a:endParaRPr lang="en-US" sz="2400" dirty="0">
                  <a:solidFill>
                    <a:schemeClr val="accent3">
                      <a:lumMod val="40000"/>
                      <a:lumOff val="60000"/>
                    </a:schemeClr>
                  </a:solidFill>
                </a:endParaRPr>
              </a:p>
            </p:txBody>
          </p:sp>
          <p:sp>
            <p:nvSpPr>
              <p:cNvPr id="25" name="Line 20"/>
              <p:cNvSpPr>
                <a:spLocks noChangeShapeType="1"/>
              </p:cNvSpPr>
              <p:nvPr/>
            </p:nvSpPr>
            <p:spPr bwMode="auto">
              <a:xfrm>
                <a:off x="3695700" y="4467225"/>
                <a:ext cx="620713" cy="220663"/>
              </a:xfrm>
              <a:prstGeom prst="line">
                <a:avLst/>
              </a:prstGeom>
              <a:noFill/>
              <a:ln w="36000">
                <a:solidFill>
                  <a:srgbClr val="000000"/>
                </a:solidFill>
                <a:round/>
                <a:headEnd/>
                <a:tailEnd/>
              </a:ln>
            </p:spPr>
            <p:txBody>
              <a:bodyPr/>
              <a:lstStyle/>
              <a:p>
                <a:endParaRPr lang="en-US" sz="2400" dirty="0">
                  <a:solidFill>
                    <a:schemeClr val="accent3">
                      <a:lumMod val="40000"/>
                      <a:lumOff val="60000"/>
                    </a:schemeClr>
                  </a:solidFill>
                </a:endParaRPr>
              </a:p>
            </p:txBody>
          </p:sp>
          <p:pic>
            <p:nvPicPr>
              <p:cNvPr id="26" name="Picture 2" descr="http://www.oeaw.ac.at/fileadmin/subsites/etc/Institute/SMI/IMG/030e97230e.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092280" y="4077072"/>
                <a:ext cx="864096" cy="864096"/>
              </a:xfrm>
              <a:prstGeom prst="rect">
                <a:avLst/>
              </a:prstGeom>
              <a:noFill/>
            </p:spPr>
          </p:pic>
          <p:sp>
            <p:nvSpPr>
              <p:cNvPr id="27" name="Line 18"/>
              <p:cNvSpPr>
                <a:spLocks noChangeShapeType="1"/>
              </p:cNvSpPr>
              <p:nvPr/>
            </p:nvSpPr>
            <p:spPr bwMode="auto">
              <a:xfrm flipH="1">
                <a:off x="6372200" y="4653136"/>
                <a:ext cx="648072" cy="206697"/>
              </a:xfrm>
              <a:prstGeom prst="line">
                <a:avLst/>
              </a:prstGeom>
              <a:noFill/>
              <a:ln w="36000">
                <a:solidFill>
                  <a:srgbClr val="000000"/>
                </a:solidFill>
                <a:round/>
                <a:headEnd/>
                <a:tailEnd/>
              </a:ln>
            </p:spPr>
            <p:txBody>
              <a:bodyPr/>
              <a:lstStyle/>
              <a:p>
                <a:endParaRPr lang="en-US" sz="2400" dirty="0">
                  <a:solidFill>
                    <a:schemeClr val="accent3">
                      <a:lumMod val="40000"/>
                      <a:lumOff val="60000"/>
                    </a:schemeClr>
                  </a:solidFill>
                </a:endParaRPr>
              </a:p>
            </p:txBody>
          </p:sp>
        </p:grpSp>
        <p:pic>
          <p:nvPicPr>
            <p:cNvPr id="13" name="Grafik 1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601636" y="3403090"/>
              <a:ext cx="626560" cy="330214"/>
            </a:xfrm>
            <a:prstGeom prst="rect">
              <a:avLst/>
            </a:prstGeom>
          </p:spPr>
        </p:pic>
      </p:grpSp>
      <p:pic>
        <p:nvPicPr>
          <p:cNvPr id="29" name="Grafik 28"/>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681851" y="1019853"/>
            <a:ext cx="4171820" cy="5632713"/>
          </a:xfrm>
          <a:prstGeom prst="rect">
            <a:avLst/>
          </a:prstGeom>
        </p:spPr>
      </p:pic>
      <p:sp>
        <p:nvSpPr>
          <p:cNvPr id="5" name="TextBox 4">
            <a:extLst>
              <a:ext uri="{FF2B5EF4-FFF2-40B4-BE49-F238E27FC236}">
                <a16:creationId xmlns:a16="http://schemas.microsoft.com/office/drawing/2014/main" id="{C5247EC9-112F-434B-6AA9-DFBB96C19AF9}"/>
              </a:ext>
            </a:extLst>
          </p:cNvPr>
          <p:cNvSpPr txBox="1"/>
          <p:nvPr/>
        </p:nvSpPr>
        <p:spPr>
          <a:xfrm>
            <a:off x="255639" y="1189703"/>
            <a:ext cx="6698757" cy="369332"/>
          </a:xfrm>
          <a:prstGeom prst="rect">
            <a:avLst/>
          </a:prstGeom>
          <a:noFill/>
        </p:spPr>
        <p:txBody>
          <a:bodyPr wrap="none" rtlCol="0">
            <a:spAutoFit/>
          </a:bodyPr>
          <a:lstStyle/>
          <a:p>
            <a:r>
              <a:rPr lang="en-US" dirty="0"/>
              <a:t>And the next generation for this team (spectrometer now at the MLZ):</a:t>
            </a:r>
          </a:p>
        </p:txBody>
      </p:sp>
      <p:sp>
        <p:nvSpPr>
          <p:cNvPr id="6" name="TextBox 5">
            <a:extLst>
              <a:ext uri="{FF2B5EF4-FFF2-40B4-BE49-F238E27FC236}">
                <a16:creationId xmlns:a16="http://schemas.microsoft.com/office/drawing/2014/main" id="{F7EC2475-FA6B-C907-7FCA-6E7EBED5AD04}"/>
              </a:ext>
            </a:extLst>
          </p:cNvPr>
          <p:cNvSpPr txBox="1"/>
          <p:nvPr/>
        </p:nvSpPr>
        <p:spPr>
          <a:xfrm>
            <a:off x="2595715" y="1533833"/>
            <a:ext cx="901401" cy="584775"/>
          </a:xfrm>
          <a:prstGeom prst="rect">
            <a:avLst/>
          </a:prstGeom>
          <a:noFill/>
        </p:spPr>
        <p:txBody>
          <a:bodyPr wrap="none" rtlCol="0">
            <a:spAutoFit/>
          </a:bodyPr>
          <a:lstStyle/>
          <a:p>
            <a:r>
              <a:rPr lang="en-US" sz="3200" dirty="0"/>
              <a:t>Perc</a:t>
            </a:r>
          </a:p>
        </p:txBody>
      </p:sp>
    </p:spTree>
    <p:extLst>
      <p:ext uri="{BB962C8B-B14F-4D97-AF65-F5344CB8AC3E}">
        <p14:creationId xmlns:p14="http://schemas.microsoft.com/office/powerpoint/2010/main" val="42046527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PERC </a:t>
            </a:r>
            <a:r>
              <a:rPr lang="de-DE" sz="2400" dirty="0"/>
              <a:t>(Proton </a:t>
            </a:r>
            <a:r>
              <a:rPr lang="de-DE" sz="2400" dirty="0" err="1"/>
              <a:t>Electron</a:t>
            </a:r>
            <a:r>
              <a:rPr lang="de-DE" sz="2400" dirty="0"/>
              <a:t> Radiation </a:t>
            </a:r>
            <a:r>
              <a:rPr lang="de-DE" sz="2400" dirty="0" err="1"/>
              <a:t>channel</a:t>
            </a:r>
            <a:r>
              <a:rPr lang="de-DE" sz="2400" dirty="0"/>
              <a:t>) </a:t>
            </a:r>
            <a:r>
              <a:rPr lang="de-DE" sz="3200" dirty="0"/>
              <a:t>Facility at MLZ</a:t>
            </a:r>
          </a:p>
        </p:txBody>
      </p:sp>
      <p:sp>
        <p:nvSpPr>
          <p:cNvPr id="3" name="Fußzeilenplatzhalter 2"/>
          <p:cNvSpPr>
            <a:spLocks noGrp="1"/>
          </p:cNvSpPr>
          <p:nvPr>
            <p:ph type="ftr" sz="quarter" idx="11"/>
          </p:nvPr>
        </p:nvSpPr>
        <p:spPr/>
        <p:txBody>
          <a:bodyPr/>
          <a:lstStyle/>
          <a:p>
            <a:r>
              <a:rPr lang="de-DE"/>
              <a:t>Bastian Märkisch (TUM) | PSI 2022 | Decay correlations with PERKEO III and PERC | 20.10.2022</a:t>
            </a:r>
          </a:p>
        </p:txBody>
      </p:sp>
      <p:sp>
        <p:nvSpPr>
          <p:cNvPr id="4" name="Foliennummernplatzhalter 3"/>
          <p:cNvSpPr>
            <a:spLocks noGrp="1"/>
          </p:cNvSpPr>
          <p:nvPr>
            <p:ph type="sldNum" sz="quarter" idx="12"/>
          </p:nvPr>
        </p:nvSpPr>
        <p:spPr/>
        <p:txBody>
          <a:bodyPr/>
          <a:lstStyle/>
          <a:p>
            <a:fld id="{3DBB7CE1-1F67-4DBD-80F9-7F87C6A53800}" type="slidenum">
              <a:rPr lang="de-DE" smtClean="0"/>
              <a:pPr/>
              <a:t>91</a:t>
            </a:fld>
            <a:endParaRPr lang="de-DE"/>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a:ext>
            </a:extLst>
          </a:blip>
          <a:srcRect b="32226"/>
          <a:stretch/>
        </p:blipFill>
        <p:spPr>
          <a:xfrm>
            <a:off x="838550" y="1643446"/>
            <a:ext cx="9865188" cy="928613"/>
          </a:xfrm>
          <a:prstGeom prst="rect">
            <a:avLst/>
          </a:prstGeom>
        </p:spPr>
      </p:pic>
      <p:sp>
        <p:nvSpPr>
          <p:cNvPr id="6" name="Textfeld 8"/>
          <p:cNvSpPr txBox="1">
            <a:spLocks noChangeArrowheads="1"/>
          </p:cNvSpPr>
          <p:nvPr/>
        </p:nvSpPr>
        <p:spPr bwMode="auto">
          <a:xfrm>
            <a:off x="3933819" y="2591620"/>
            <a:ext cx="1422184" cy="338554"/>
          </a:xfrm>
          <a:prstGeom prst="rect">
            <a:avLst/>
          </a:prstGeom>
          <a:noFill/>
          <a:ln w="9525">
            <a:noFill/>
            <a:miter lim="800000"/>
            <a:headEnd/>
            <a:tailEnd/>
          </a:ln>
        </p:spPr>
        <p:txBody>
          <a:bodyPr wrap="none">
            <a:spAutoFit/>
          </a:bodyPr>
          <a:lstStyle/>
          <a:p>
            <a:pPr algn="l"/>
            <a:r>
              <a:rPr lang="de-DE" sz="1600" dirty="0">
                <a:latin typeface="Calibri" pitchFamily="34" charset="0"/>
              </a:rPr>
              <a:t>B</a:t>
            </a:r>
            <a:r>
              <a:rPr lang="de-DE" sz="1600" baseline="-25000" dirty="0">
                <a:latin typeface="Calibri" pitchFamily="34" charset="0"/>
              </a:rPr>
              <a:t>0</a:t>
            </a:r>
            <a:r>
              <a:rPr lang="de-DE" sz="1600" dirty="0">
                <a:latin typeface="Calibri" pitchFamily="34" charset="0"/>
              </a:rPr>
              <a:t> = 0.5 – 1.5 T</a:t>
            </a:r>
          </a:p>
        </p:txBody>
      </p:sp>
      <p:sp>
        <p:nvSpPr>
          <p:cNvPr id="7" name="Textfeld 6"/>
          <p:cNvSpPr txBox="1">
            <a:spLocks noChangeArrowheads="1"/>
          </p:cNvSpPr>
          <p:nvPr/>
        </p:nvSpPr>
        <p:spPr bwMode="auto">
          <a:xfrm>
            <a:off x="8133115" y="2581839"/>
            <a:ext cx="1111202" cy="584775"/>
          </a:xfrm>
          <a:prstGeom prst="rect">
            <a:avLst/>
          </a:prstGeom>
          <a:noFill/>
          <a:ln w="9525">
            <a:noFill/>
            <a:miter lim="800000"/>
            <a:headEnd/>
            <a:tailEnd/>
          </a:ln>
        </p:spPr>
        <p:txBody>
          <a:bodyPr wrap="none">
            <a:spAutoFit/>
          </a:bodyPr>
          <a:lstStyle/>
          <a:p>
            <a:pPr algn="l"/>
            <a:r>
              <a:rPr lang="de-DE" sz="1600" dirty="0">
                <a:latin typeface="Calibri" pitchFamily="34" charset="0"/>
              </a:rPr>
              <a:t>B</a:t>
            </a:r>
            <a:r>
              <a:rPr lang="de-DE" sz="1600" baseline="-25000" dirty="0">
                <a:latin typeface="Calibri" pitchFamily="34" charset="0"/>
              </a:rPr>
              <a:t>1</a:t>
            </a:r>
            <a:r>
              <a:rPr lang="de-DE" sz="1600" dirty="0">
                <a:latin typeface="Calibri" pitchFamily="34" charset="0"/>
              </a:rPr>
              <a:t> = 3 – 6 T</a:t>
            </a:r>
          </a:p>
          <a:p>
            <a:pPr algn="l"/>
            <a:endParaRPr lang="de-DE" sz="1600" dirty="0">
              <a:latin typeface="Calibri" pitchFamily="34" charset="0"/>
            </a:endParaRPr>
          </a:p>
        </p:txBody>
      </p:sp>
      <p:pic>
        <p:nvPicPr>
          <p:cNvPr id="8" name="Grafik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6124" y="3883681"/>
            <a:ext cx="4034073" cy="2295705"/>
          </a:xfrm>
          <a:prstGeom prst="rect">
            <a:avLst/>
          </a:prstGeom>
        </p:spPr>
      </p:pic>
      <mc:AlternateContent xmlns:mc="http://schemas.openxmlformats.org/markup-compatibility/2006" xmlns:a14="http://schemas.microsoft.com/office/drawing/2010/main">
        <mc:Choice Requires="a14">
          <p:sp>
            <p:nvSpPr>
              <p:cNvPr id="9" name="Rechteck 8"/>
              <p:cNvSpPr/>
              <p:nvPr/>
            </p:nvSpPr>
            <p:spPr>
              <a:xfrm>
                <a:off x="157928" y="3312259"/>
                <a:ext cx="9296277" cy="2599622"/>
              </a:xfrm>
              <a:prstGeom prst="rect">
                <a:avLst/>
              </a:prstGeom>
            </p:spPr>
            <p:txBody>
              <a:bodyPr wrap="square">
                <a:spAutoFit/>
              </a:bodyPr>
              <a:lstStyle/>
              <a:p>
                <a:pPr marL="355591" lvl="1" indent="-179996">
                  <a:spcBef>
                    <a:spcPts val="800"/>
                  </a:spcBef>
                  <a:buFont typeface="Arial" pitchFamily="34" charset="0"/>
                  <a:buChar char="•"/>
                </a:pPr>
                <a:r>
                  <a:rPr lang="de-DE" dirty="0"/>
                  <a:t>(</a:t>
                </a:r>
                <a:r>
                  <a:rPr lang="de-DE" dirty="0" err="1"/>
                  <a:t>p</a:t>
                </a:r>
                <a:r>
                  <a:rPr lang="de-DE" i="1" dirty="0" err="1"/>
                  <a:t>ulsed</a:t>
                </a:r>
                <a:r>
                  <a:rPr lang="de-DE" i="1" dirty="0"/>
                  <a:t>, </a:t>
                </a:r>
                <a:r>
                  <a:rPr lang="de-DE" i="1" dirty="0" err="1"/>
                  <a:t>polarised</a:t>
                </a:r>
                <a:r>
                  <a:rPr lang="de-DE" dirty="0"/>
                  <a:t>) </a:t>
                </a:r>
                <a:r>
                  <a:rPr lang="de-DE" dirty="0" err="1"/>
                  <a:t>cold</a:t>
                </a:r>
                <a:r>
                  <a:rPr lang="de-DE" dirty="0"/>
                  <a:t> </a:t>
                </a:r>
                <a:r>
                  <a:rPr lang="de-DE" b="1" dirty="0" err="1">
                    <a:solidFill>
                      <a:srgbClr val="92D050"/>
                    </a:solidFill>
                  </a:rPr>
                  <a:t>neutron</a:t>
                </a:r>
                <a:r>
                  <a:rPr lang="de-DE" b="1" dirty="0">
                    <a:solidFill>
                      <a:srgbClr val="92D050"/>
                    </a:solidFill>
                  </a:rPr>
                  <a:t> beam </a:t>
                </a:r>
                <a:r>
                  <a:rPr lang="de-DE" dirty="0"/>
                  <a:t>(6x6cm²)</a:t>
                </a:r>
                <a:endParaRPr lang="en-GB" dirty="0"/>
              </a:p>
              <a:p>
                <a:pPr marL="355591" lvl="1" indent="-179996">
                  <a:spcBef>
                    <a:spcPts val="800"/>
                  </a:spcBef>
                  <a:buFont typeface="Arial" pitchFamily="34" charset="0"/>
                  <a:buChar char="•"/>
                </a:pPr>
                <a:r>
                  <a:rPr lang="en-GB" dirty="0"/>
                  <a:t>8m long non-depolarising neutron guide as </a:t>
                </a:r>
                <a:r>
                  <a:rPr lang="en-GB" b="1" dirty="0">
                    <a:solidFill>
                      <a:srgbClr val="00B050"/>
                    </a:solidFill>
                  </a:rPr>
                  <a:t>active</a:t>
                </a:r>
                <a:r>
                  <a:rPr lang="en-GB" dirty="0"/>
                  <a:t> </a:t>
                </a:r>
                <a:r>
                  <a:rPr lang="en-GB" b="1" dirty="0">
                    <a:solidFill>
                      <a:srgbClr val="00B050"/>
                    </a:solidFill>
                  </a:rPr>
                  <a:t>volume, </a:t>
                </a:r>
                <a:r>
                  <a:rPr lang="en-GB" b="1" dirty="0">
                    <a:solidFill>
                      <a:srgbClr val="00B050"/>
                    </a:solidFill>
                    <a:latin typeface="Cambria Math" panose="02040503050406030204" pitchFamily="18" charset="0"/>
                    <a:ea typeface="Cambria Math" panose="02040503050406030204" pitchFamily="18" charset="0"/>
                  </a:rPr>
                  <a:t>B</a:t>
                </a:r>
                <a:r>
                  <a:rPr lang="en-GB" b="1" baseline="-25000" dirty="0">
                    <a:solidFill>
                      <a:srgbClr val="00B050"/>
                    </a:solidFill>
                    <a:latin typeface="Cambria Math" panose="02040503050406030204" pitchFamily="18" charset="0"/>
                    <a:ea typeface="Cambria Math" panose="02040503050406030204" pitchFamily="18" charset="0"/>
                  </a:rPr>
                  <a:t>0</a:t>
                </a:r>
                <a:r>
                  <a:rPr lang="en-GB" b="1" dirty="0">
                    <a:solidFill>
                      <a:srgbClr val="00B050"/>
                    </a:solidFill>
                    <a:latin typeface="Cambria Math" panose="02040503050406030204" pitchFamily="18" charset="0"/>
                    <a:ea typeface="Cambria Math" panose="02040503050406030204" pitchFamily="18" charset="0"/>
                  </a:rPr>
                  <a:t> ~ 1.5T</a:t>
                </a:r>
              </a:p>
              <a:p>
                <a:pPr marL="355591" lvl="1" indent="-179996">
                  <a:spcBef>
                    <a:spcPts val="800"/>
                  </a:spcBef>
                  <a:buFont typeface="Arial" pitchFamily="34" charset="0"/>
                  <a:buChar char="•"/>
                </a:pPr>
                <a:r>
                  <a:rPr lang="en-GB" b="1" dirty="0">
                    <a:solidFill>
                      <a:schemeClr val="accent5"/>
                    </a:solidFill>
                  </a:rPr>
                  <a:t>Magnetic filter</a:t>
                </a:r>
                <a:r>
                  <a:rPr lang="en-GB" dirty="0"/>
                  <a:t> (</a:t>
                </a:r>
                <a:r>
                  <a:rPr lang="en-GB" dirty="0">
                    <a:latin typeface="Cambria Math" panose="02040503050406030204" pitchFamily="18" charset="0"/>
                    <a:ea typeface="Cambria Math" panose="02040503050406030204" pitchFamily="18" charset="0"/>
                  </a:rPr>
                  <a:t>B</a:t>
                </a:r>
                <a:r>
                  <a:rPr lang="en-GB" baseline="-25000" dirty="0">
                    <a:latin typeface="Cambria Math" panose="02040503050406030204" pitchFamily="18" charset="0"/>
                    <a:ea typeface="Cambria Math" panose="02040503050406030204" pitchFamily="18" charset="0"/>
                  </a:rPr>
                  <a:t>1 </a:t>
                </a:r>
                <a:r>
                  <a:rPr lang="en-GB" dirty="0">
                    <a:latin typeface="Cambria Math" panose="02040503050406030204" pitchFamily="18" charset="0"/>
                    <a:ea typeface="Cambria Math" panose="02040503050406030204" pitchFamily="18" charset="0"/>
                  </a:rPr>
                  <a:t>= 3 - 6T</a:t>
                </a:r>
                <a:r>
                  <a:rPr lang="en-GB" dirty="0"/>
                  <a:t>) to enhance systematics </a:t>
                </a:r>
                <a14:m>
                  <m:oMath xmlns:m="http://schemas.openxmlformats.org/officeDocument/2006/math">
                    <m:f>
                      <m:fPr>
                        <m:type m:val="skw"/>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i="1">
                                <a:latin typeface="Cambria Math" panose="02040503050406030204" pitchFamily="18" charset="0"/>
                              </a:rPr>
                              <m:t>𝐵</m:t>
                            </m:r>
                          </m:e>
                          <m:sub>
                            <m:r>
                              <a:rPr lang="de-DE" i="1">
                                <a:latin typeface="Cambria Math" panose="02040503050406030204" pitchFamily="18" charset="0"/>
                              </a:rPr>
                              <m:t>1</m:t>
                            </m:r>
                          </m:sub>
                        </m:sSub>
                      </m:num>
                      <m:den>
                        <m:sSub>
                          <m:sSubPr>
                            <m:ctrlPr>
                              <a:rPr lang="de-DE" i="1">
                                <a:latin typeface="Cambria Math" panose="02040503050406030204" pitchFamily="18" charset="0"/>
                              </a:rPr>
                            </m:ctrlPr>
                          </m:sSubPr>
                          <m:e>
                            <m:r>
                              <a:rPr lang="de-DE" i="1">
                                <a:latin typeface="Cambria Math" panose="02040503050406030204" pitchFamily="18" charset="0"/>
                              </a:rPr>
                              <m:t>𝐵</m:t>
                            </m:r>
                          </m:e>
                          <m:sub>
                            <m:r>
                              <a:rPr lang="de-DE" i="1">
                                <a:latin typeface="Cambria Math" panose="02040503050406030204" pitchFamily="18" charset="0"/>
                              </a:rPr>
                              <m:t>0</m:t>
                            </m:r>
                          </m:sub>
                        </m:sSub>
                      </m:den>
                    </m:f>
                    <m:r>
                      <a:rPr lang="de-DE" i="1">
                        <a:latin typeface="Cambria Math" panose="02040503050406030204" pitchFamily="18" charset="0"/>
                      </a:rPr>
                      <m:t>=2…12</m:t>
                    </m:r>
                  </m:oMath>
                </a14:m>
                <a:r>
                  <a:rPr lang="en-GB" dirty="0"/>
                  <a:t> </a:t>
                </a:r>
              </a:p>
              <a:p>
                <a:pPr marL="785180" lvl="2">
                  <a:spcBef>
                    <a:spcPts val="800"/>
                  </a:spcBef>
                </a:pPr>
                <a:r>
                  <a:rPr lang="en-GB" dirty="0"/>
                  <a:t>separates e/p from neutrons, contains neutron beam stop,</a:t>
                </a:r>
              </a:p>
              <a:p>
                <a:pPr marL="785180" lvl="2">
                  <a:spcBef>
                    <a:spcPts val="800"/>
                  </a:spcBef>
                </a:pPr>
                <a:r>
                  <a:rPr lang="en-GB" dirty="0"/>
                  <a:t>limits max. angle of electrons / protons</a:t>
                </a:r>
              </a:p>
              <a:p>
                <a:pPr marL="355591" lvl="1" indent="-179996">
                  <a:spcBef>
                    <a:spcPts val="800"/>
                  </a:spcBef>
                  <a:buFont typeface="Arial" pitchFamily="34" charset="0"/>
                  <a:buChar char="•"/>
                </a:pPr>
                <a:r>
                  <a:rPr lang="en-GB" dirty="0"/>
                  <a:t>Source of electrons and protons to user-spectrometers: </a:t>
                </a:r>
                <a:br>
                  <a:rPr lang="en-GB" dirty="0"/>
                </a:br>
                <a:r>
                  <a:rPr lang="en-GB" dirty="0"/>
                  <a:t>Observables:  </a:t>
                </a:r>
                <a:r>
                  <a:rPr lang="en-GB" i="1" dirty="0">
                    <a:latin typeface="Cambria Math" panose="02040503050406030204" pitchFamily="18" charset="0"/>
                    <a:ea typeface="Cambria Math" panose="02040503050406030204" pitchFamily="18" charset="0"/>
                  </a:rPr>
                  <a:t>A, B, C, b, a</a:t>
                </a:r>
              </a:p>
            </p:txBody>
          </p:sp>
        </mc:Choice>
        <mc:Fallback xmlns="">
          <p:sp>
            <p:nvSpPr>
              <p:cNvPr id="9" name="Rechteck 8"/>
              <p:cNvSpPr>
                <a:spLocks noRot="1" noChangeAspect="1" noMove="1" noResize="1" noEditPoints="1" noAdjustHandles="1" noChangeArrowheads="1" noChangeShapeType="1" noTextEdit="1"/>
              </p:cNvSpPr>
              <p:nvPr/>
            </p:nvSpPr>
            <p:spPr>
              <a:xfrm>
                <a:off x="157928" y="3312259"/>
                <a:ext cx="9296277" cy="2599622"/>
              </a:xfrm>
              <a:prstGeom prst="rect">
                <a:avLst/>
              </a:prstGeom>
              <a:blipFill>
                <a:blip r:embed="rId4"/>
                <a:stretch>
                  <a:fillRect t="-1171" b="-2810"/>
                </a:stretch>
              </a:blipFill>
            </p:spPr>
            <p:txBody>
              <a:bodyPr/>
              <a:lstStyle/>
              <a:p>
                <a:r>
                  <a:rPr lang="en-US">
                    <a:noFill/>
                  </a:rPr>
                  <a:t> </a:t>
                </a:r>
              </a:p>
            </p:txBody>
          </p:sp>
        </mc:Fallback>
      </mc:AlternateContent>
      <p:sp>
        <p:nvSpPr>
          <p:cNvPr id="10" name="Abgerundetes Rechteck 43"/>
          <p:cNvSpPr/>
          <p:nvPr/>
        </p:nvSpPr>
        <p:spPr>
          <a:xfrm>
            <a:off x="10703738" y="1781508"/>
            <a:ext cx="1346927" cy="7308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333" dirty="0" err="1">
                <a:solidFill>
                  <a:schemeClr val="tx1"/>
                </a:solidFill>
              </a:rPr>
              <a:t>Secondary</a:t>
            </a:r>
            <a:endParaRPr lang="de-DE" sz="1333" dirty="0">
              <a:solidFill>
                <a:schemeClr val="tx1"/>
              </a:solidFill>
            </a:endParaRPr>
          </a:p>
          <a:p>
            <a:pPr algn="l"/>
            <a:r>
              <a:rPr lang="de-DE" sz="1333" dirty="0" err="1">
                <a:solidFill>
                  <a:schemeClr val="tx1"/>
                </a:solidFill>
              </a:rPr>
              <a:t>spectrometer</a:t>
            </a:r>
            <a:endParaRPr lang="de-DE" sz="1333" dirty="0">
              <a:solidFill>
                <a:schemeClr val="tx1"/>
              </a:solidFill>
            </a:endParaRPr>
          </a:p>
          <a:p>
            <a:pPr algn="l"/>
            <a:r>
              <a:rPr lang="de-DE" sz="1333" dirty="0">
                <a:solidFill>
                  <a:schemeClr val="tx1"/>
                </a:solidFill>
              </a:rPr>
              <a:t>(User)</a:t>
            </a:r>
          </a:p>
        </p:txBody>
      </p:sp>
      <p:sp>
        <p:nvSpPr>
          <p:cNvPr id="11" name="Rechteck 10"/>
          <p:cNvSpPr/>
          <p:nvPr/>
        </p:nvSpPr>
        <p:spPr>
          <a:xfrm>
            <a:off x="7856158" y="1262567"/>
            <a:ext cx="1869423" cy="379656"/>
          </a:xfrm>
          <a:prstGeom prst="rect">
            <a:avLst/>
          </a:prstGeom>
        </p:spPr>
        <p:txBody>
          <a:bodyPr wrap="none">
            <a:spAutoFit/>
          </a:bodyPr>
          <a:lstStyle/>
          <a:p>
            <a:r>
              <a:rPr lang="en-GB" sz="1867" b="1" dirty="0">
                <a:solidFill>
                  <a:schemeClr val="accent5"/>
                </a:solidFill>
              </a:rPr>
              <a:t>Magnetic filter</a:t>
            </a:r>
            <a:r>
              <a:rPr lang="en-GB" sz="1867" dirty="0"/>
              <a:t> </a:t>
            </a:r>
            <a:endParaRPr lang="de-DE" sz="1867" dirty="0"/>
          </a:p>
        </p:txBody>
      </p:sp>
      <p:sp>
        <p:nvSpPr>
          <p:cNvPr id="12" name="Textfeld 11"/>
          <p:cNvSpPr txBox="1">
            <a:spLocks noChangeArrowheads="1"/>
          </p:cNvSpPr>
          <p:nvPr/>
        </p:nvSpPr>
        <p:spPr bwMode="auto">
          <a:xfrm>
            <a:off x="10150605" y="2537612"/>
            <a:ext cx="1146083" cy="338554"/>
          </a:xfrm>
          <a:prstGeom prst="rect">
            <a:avLst/>
          </a:prstGeom>
          <a:noFill/>
          <a:ln w="9525">
            <a:noFill/>
            <a:miter lim="800000"/>
            <a:headEnd/>
            <a:tailEnd/>
          </a:ln>
        </p:spPr>
        <p:txBody>
          <a:bodyPr wrap="none">
            <a:spAutoFit/>
          </a:bodyPr>
          <a:lstStyle/>
          <a:p>
            <a:pPr algn="l"/>
            <a:r>
              <a:rPr lang="de-DE" sz="1600" dirty="0">
                <a:latin typeface="Calibri" pitchFamily="34" charset="0"/>
              </a:rPr>
              <a:t>B</a:t>
            </a:r>
            <a:r>
              <a:rPr lang="de-DE" sz="1600" baseline="-25000" dirty="0">
                <a:latin typeface="Calibri" pitchFamily="34" charset="0"/>
              </a:rPr>
              <a:t>2</a:t>
            </a:r>
            <a:r>
              <a:rPr lang="de-DE" sz="1600" dirty="0">
                <a:latin typeface="Calibri" pitchFamily="34" charset="0"/>
              </a:rPr>
              <a:t> </a:t>
            </a:r>
            <a:r>
              <a:rPr lang="de-DE" sz="1600" dirty="0" err="1">
                <a:latin typeface="Calibri" pitchFamily="34" charset="0"/>
              </a:rPr>
              <a:t>up</a:t>
            </a:r>
            <a:r>
              <a:rPr lang="de-DE" sz="1600" dirty="0">
                <a:latin typeface="Calibri" pitchFamily="34" charset="0"/>
              </a:rPr>
              <a:t> </a:t>
            </a:r>
            <a:r>
              <a:rPr lang="de-DE" sz="1600" dirty="0" err="1">
                <a:latin typeface="Calibri" pitchFamily="34" charset="0"/>
              </a:rPr>
              <a:t>to</a:t>
            </a:r>
            <a:r>
              <a:rPr lang="de-DE" sz="1600" dirty="0">
                <a:latin typeface="Calibri" pitchFamily="34" charset="0"/>
              </a:rPr>
              <a:t> 1 T</a:t>
            </a:r>
          </a:p>
        </p:txBody>
      </p:sp>
      <p:sp>
        <p:nvSpPr>
          <p:cNvPr id="13" name="Pfeil nach rechts 12"/>
          <p:cNvSpPr/>
          <p:nvPr/>
        </p:nvSpPr>
        <p:spPr>
          <a:xfrm>
            <a:off x="157928" y="2040423"/>
            <a:ext cx="568539" cy="246367"/>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a:lnSpc>
                <a:spcPct val="114000"/>
              </a:lnSpc>
            </a:pPr>
            <a:endParaRPr lang="de-DE" sz="2400" dirty="0">
              <a:solidFill>
                <a:srgbClr val="92D050"/>
              </a:solidFill>
            </a:endParaRPr>
          </a:p>
        </p:txBody>
      </p:sp>
      <p:sp>
        <p:nvSpPr>
          <p:cNvPr id="16" name="Rechteck 15"/>
          <p:cNvSpPr/>
          <p:nvPr/>
        </p:nvSpPr>
        <p:spPr>
          <a:xfrm>
            <a:off x="3490474" y="1251916"/>
            <a:ext cx="2561920" cy="379656"/>
          </a:xfrm>
          <a:prstGeom prst="rect">
            <a:avLst/>
          </a:prstGeom>
        </p:spPr>
        <p:txBody>
          <a:bodyPr wrap="none">
            <a:spAutoFit/>
          </a:bodyPr>
          <a:lstStyle/>
          <a:p>
            <a:r>
              <a:rPr lang="en-GB" sz="1867" b="1" dirty="0">
                <a:solidFill>
                  <a:srgbClr val="00B050"/>
                </a:solidFill>
              </a:rPr>
              <a:t>Active</a:t>
            </a:r>
            <a:r>
              <a:rPr lang="en-GB" sz="1867" dirty="0"/>
              <a:t> </a:t>
            </a:r>
            <a:r>
              <a:rPr lang="en-GB" sz="1867" b="1" dirty="0">
                <a:solidFill>
                  <a:srgbClr val="00B050"/>
                </a:solidFill>
              </a:rPr>
              <a:t>volume – 8m !</a:t>
            </a:r>
            <a:endParaRPr lang="de-DE" sz="1867" dirty="0"/>
          </a:p>
        </p:txBody>
      </p:sp>
      <p:grpSp>
        <p:nvGrpSpPr>
          <p:cNvPr id="18" name="Gruppieren 63"/>
          <p:cNvGrpSpPr/>
          <p:nvPr/>
        </p:nvGrpSpPr>
        <p:grpSpPr>
          <a:xfrm>
            <a:off x="76121" y="1388289"/>
            <a:ext cx="1181338" cy="1792432"/>
            <a:chOff x="1962163" y="4191471"/>
            <a:chExt cx="1027578" cy="1792432"/>
          </a:xfrm>
        </p:grpSpPr>
        <p:sp>
          <p:nvSpPr>
            <p:cNvPr id="25" name="Arc 72"/>
            <p:cNvSpPr>
              <a:spLocks noChangeAspect="1"/>
            </p:cNvSpPr>
            <p:nvPr/>
          </p:nvSpPr>
          <p:spPr bwMode="auto">
            <a:xfrm rot="16200000" flipH="1">
              <a:off x="2433273" y="5028958"/>
              <a:ext cx="167795" cy="20188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lgn="l"/>
              <a:endParaRPr lang="en-GB" sz="3600"/>
            </a:p>
          </p:txBody>
        </p:sp>
        <p:sp>
          <p:nvSpPr>
            <p:cNvPr id="28" name="Textfeld 83"/>
            <p:cNvSpPr txBox="1"/>
            <p:nvPr/>
          </p:nvSpPr>
          <p:spPr>
            <a:xfrm>
              <a:off x="1962163" y="5563147"/>
              <a:ext cx="793670" cy="420756"/>
            </a:xfrm>
            <a:prstGeom prst="rect">
              <a:avLst/>
            </a:prstGeom>
            <a:noFill/>
          </p:spPr>
          <p:txBody>
            <a:bodyPr wrap="none" rtlCol="0">
              <a:spAutoFit/>
            </a:bodyPr>
            <a:lstStyle/>
            <a:p>
              <a:pPr algn="l"/>
              <a:r>
                <a:rPr lang="en-GB" sz="1067" dirty="0"/>
                <a:t>Mechanical </a:t>
              </a:r>
            </a:p>
            <a:p>
              <a:pPr algn="l"/>
              <a:r>
                <a:rPr lang="en-GB" sz="1067" dirty="0"/>
                <a:t>Chopper</a:t>
              </a:r>
            </a:p>
          </p:txBody>
        </p:sp>
        <p:sp>
          <p:nvSpPr>
            <p:cNvPr id="31" name="Textfeld 93"/>
            <p:cNvSpPr txBox="1"/>
            <p:nvPr/>
          </p:nvSpPr>
          <p:spPr>
            <a:xfrm>
              <a:off x="2228141" y="4191471"/>
              <a:ext cx="761600" cy="461665"/>
            </a:xfrm>
            <a:prstGeom prst="rect">
              <a:avLst/>
            </a:prstGeom>
            <a:noFill/>
          </p:spPr>
          <p:txBody>
            <a:bodyPr wrap="none" rtlCol="0">
              <a:spAutoFit/>
            </a:bodyPr>
            <a:lstStyle/>
            <a:p>
              <a:pPr algn="l"/>
              <a:r>
                <a:rPr lang="en-GB" sz="1200" dirty="0" err="1"/>
                <a:t>e,p</a:t>
              </a:r>
              <a:r>
                <a:rPr lang="en-GB" sz="1200" dirty="0"/>
                <a:t>-beam </a:t>
              </a:r>
            </a:p>
            <a:p>
              <a:pPr algn="l"/>
              <a:r>
                <a:rPr lang="en-GB" sz="1200" dirty="0"/>
                <a:t>stop</a:t>
              </a:r>
            </a:p>
          </p:txBody>
        </p:sp>
        <p:sp>
          <p:nvSpPr>
            <p:cNvPr id="32" name="AutoShape 61"/>
            <p:cNvSpPr>
              <a:spLocks noChangeAspect="1" noChangeArrowheads="1"/>
            </p:cNvSpPr>
            <p:nvPr/>
          </p:nvSpPr>
          <p:spPr bwMode="auto">
            <a:xfrm rot="16200000">
              <a:off x="2280019" y="5367524"/>
              <a:ext cx="138707" cy="132990"/>
            </a:xfrm>
            <a:prstGeom prst="curvedRightArrow">
              <a:avLst>
                <a:gd name="adj1" fmla="val 20000"/>
                <a:gd name="adj2" fmla="val 40000"/>
                <a:gd name="adj3" fmla="val 33333"/>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l"/>
              <a:endParaRPr lang="en-GB" sz="3600"/>
            </a:p>
          </p:txBody>
        </p:sp>
        <p:sp>
          <p:nvSpPr>
            <p:cNvPr id="33" name="Arc 71"/>
            <p:cNvSpPr>
              <a:spLocks noChangeAspect="1"/>
            </p:cNvSpPr>
            <p:nvPr/>
          </p:nvSpPr>
          <p:spPr bwMode="auto">
            <a:xfrm rot="16200000">
              <a:off x="2428804" y="4684322"/>
              <a:ext cx="167795" cy="20188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lgn="l"/>
              <a:endParaRPr lang="en-GB" sz="3600"/>
            </a:p>
          </p:txBody>
        </p:sp>
        <p:sp>
          <p:nvSpPr>
            <p:cNvPr id="34" name="Line 67"/>
            <p:cNvSpPr>
              <a:spLocks noChangeAspect="1" noChangeShapeType="1"/>
            </p:cNvSpPr>
            <p:nvPr/>
          </p:nvSpPr>
          <p:spPr bwMode="auto">
            <a:xfrm rot="16200000" flipV="1">
              <a:off x="2057890" y="4947338"/>
              <a:ext cx="563724" cy="0"/>
            </a:xfrm>
            <a:prstGeom prst="line">
              <a:avLst/>
            </a:prstGeom>
            <a:no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algn="l"/>
              <a:endParaRPr lang="en-GB" sz="3600"/>
            </a:p>
          </p:txBody>
        </p:sp>
      </p:grpSp>
      <p:sp>
        <p:nvSpPr>
          <p:cNvPr id="35" name="Rechteck 34"/>
          <p:cNvSpPr/>
          <p:nvPr/>
        </p:nvSpPr>
        <p:spPr>
          <a:xfrm>
            <a:off x="305604" y="6186054"/>
            <a:ext cx="7710987" cy="276999"/>
          </a:xfrm>
          <a:prstGeom prst="rect">
            <a:avLst/>
          </a:prstGeom>
        </p:spPr>
        <p:txBody>
          <a:bodyPr wrap="square">
            <a:spAutoFit/>
          </a:bodyPr>
          <a:lstStyle/>
          <a:p>
            <a:r>
              <a:rPr lang="en-US" sz="1200" dirty="0">
                <a:solidFill>
                  <a:schemeClr val="tx2">
                    <a:lumMod val="75000"/>
                  </a:schemeClr>
                </a:solidFill>
                <a:latin typeface="Arial" pitchFamily="34" charset="0"/>
                <a:cs typeface="Arial" pitchFamily="34" charset="0"/>
              </a:rPr>
              <a:t>D. Dubbers </a:t>
            </a:r>
            <a:r>
              <a:rPr lang="en-US" sz="1200" i="1" dirty="0">
                <a:solidFill>
                  <a:schemeClr val="tx2">
                    <a:lumMod val="75000"/>
                  </a:schemeClr>
                </a:solidFill>
                <a:latin typeface="Arial" pitchFamily="34" charset="0"/>
                <a:cs typeface="Arial" pitchFamily="34" charset="0"/>
              </a:rPr>
              <a:t>et al.</a:t>
            </a:r>
            <a:r>
              <a:rPr lang="en-US" sz="1200" dirty="0">
                <a:solidFill>
                  <a:schemeClr val="tx2">
                    <a:lumMod val="75000"/>
                  </a:schemeClr>
                </a:solidFill>
                <a:latin typeface="Arial" pitchFamily="34" charset="0"/>
                <a:cs typeface="Arial" pitchFamily="34" charset="0"/>
              </a:rPr>
              <a:t>, </a:t>
            </a:r>
            <a:r>
              <a:rPr lang="en-US" sz="1200" dirty="0" err="1">
                <a:solidFill>
                  <a:schemeClr val="tx2">
                    <a:lumMod val="75000"/>
                  </a:schemeClr>
                </a:solidFill>
                <a:latin typeface="Arial" pitchFamily="34" charset="0"/>
                <a:cs typeface="Arial" pitchFamily="34" charset="0"/>
              </a:rPr>
              <a:t>Nucl</a:t>
            </a:r>
            <a:r>
              <a:rPr lang="en-US" sz="1200" dirty="0">
                <a:solidFill>
                  <a:schemeClr val="tx2">
                    <a:lumMod val="75000"/>
                  </a:schemeClr>
                </a:solidFill>
                <a:latin typeface="Arial" pitchFamily="34" charset="0"/>
                <a:cs typeface="Arial" pitchFamily="34" charset="0"/>
              </a:rPr>
              <a:t>. Instr. Meth. A </a:t>
            </a:r>
            <a:r>
              <a:rPr lang="en-US" sz="1200" b="1" dirty="0">
                <a:solidFill>
                  <a:schemeClr val="tx2">
                    <a:lumMod val="75000"/>
                  </a:schemeClr>
                </a:solidFill>
                <a:latin typeface="Arial" pitchFamily="34" charset="0"/>
                <a:cs typeface="Arial" pitchFamily="34" charset="0"/>
              </a:rPr>
              <a:t>596</a:t>
            </a:r>
            <a:r>
              <a:rPr lang="en-US" sz="1200" dirty="0">
                <a:solidFill>
                  <a:schemeClr val="tx2">
                    <a:lumMod val="75000"/>
                  </a:schemeClr>
                </a:solidFill>
                <a:latin typeface="Arial" pitchFamily="34" charset="0"/>
                <a:cs typeface="Arial" pitchFamily="34" charset="0"/>
              </a:rPr>
              <a:t>,</a:t>
            </a:r>
            <a:r>
              <a:rPr lang="en-US" sz="1200" b="1" dirty="0">
                <a:solidFill>
                  <a:schemeClr val="tx2">
                    <a:lumMod val="75000"/>
                  </a:schemeClr>
                </a:solidFill>
                <a:latin typeface="Arial" pitchFamily="34" charset="0"/>
                <a:cs typeface="Arial" pitchFamily="34" charset="0"/>
              </a:rPr>
              <a:t> </a:t>
            </a:r>
            <a:r>
              <a:rPr lang="en-US" sz="1200" dirty="0">
                <a:solidFill>
                  <a:schemeClr val="tx2">
                    <a:lumMod val="75000"/>
                  </a:schemeClr>
                </a:solidFill>
                <a:latin typeface="Arial" pitchFamily="34" charset="0"/>
                <a:cs typeface="Arial" pitchFamily="34" charset="0"/>
              </a:rPr>
              <a:t>238 (2008) and arXiv:0709.4440</a:t>
            </a:r>
          </a:p>
        </p:txBody>
      </p:sp>
      <p:sp>
        <p:nvSpPr>
          <p:cNvPr id="36" name="Rechteck 35"/>
          <p:cNvSpPr/>
          <p:nvPr/>
        </p:nvSpPr>
        <p:spPr>
          <a:xfrm>
            <a:off x="294517" y="5942809"/>
            <a:ext cx="6490788" cy="276999"/>
          </a:xfrm>
          <a:prstGeom prst="rect">
            <a:avLst/>
          </a:prstGeom>
        </p:spPr>
        <p:txBody>
          <a:bodyPr wrap="square">
            <a:spAutoFit/>
          </a:bodyPr>
          <a:lstStyle/>
          <a:p>
            <a:r>
              <a:rPr lang="en-US" sz="1200" dirty="0">
                <a:solidFill>
                  <a:schemeClr val="tx2"/>
                </a:solidFill>
              </a:rPr>
              <a:t>X. Wang, C. </a:t>
            </a:r>
            <a:r>
              <a:rPr lang="en-US" sz="1200" dirty="0" err="1">
                <a:solidFill>
                  <a:schemeClr val="tx2"/>
                </a:solidFill>
              </a:rPr>
              <a:t>Ziener</a:t>
            </a:r>
            <a:r>
              <a:rPr lang="en-US" sz="1200" dirty="0">
                <a:solidFill>
                  <a:schemeClr val="tx2"/>
                </a:solidFill>
              </a:rPr>
              <a:t> </a:t>
            </a:r>
            <a:r>
              <a:rPr lang="en-US" sz="1200" i="1" dirty="0">
                <a:solidFill>
                  <a:schemeClr val="tx2"/>
                </a:solidFill>
              </a:rPr>
              <a:t>et al</a:t>
            </a:r>
            <a:r>
              <a:rPr lang="en-US" sz="1200" dirty="0">
                <a:solidFill>
                  <a:schemeClr val="tx2"/>
                </a:solidFill>
              </a:rPr>
              <a:t>. (PERC Collaboration), EPJ </a:t>
            </a:r>
            <a:r>
              <a:rPr lang="de-DE" sz="1200" dirty="0">
                <a:solidFill>
                  <a:schemeClr val="tx2"/>
                </a:solidFill>
              </a:rPr>
              <a:t>Web </a:t>
            </a:r>
            <a:r>
              <a:rPr lang="de-DE" sz="1200" dirty="0" err="1">
                <a:solidFill>
                  <a:schemeClr val="tx2"/>
                </a:solidFill>
              </a:rPr>
              <a:t>Conf</a:t>
            </a:r>
            <a:r>
              <a:rPr lang="de-DE" sz="1200" dirty="0">
                <a:solidFill>
                  <a:schemeClr val="tx2"/>
                </a:solidFill>
              </a:rPr>
              <a:t>. 219, 04007 (2019)</a:t>
            </a:r>
            <a:r>
              <a:rPr lang="en-US" sz="1200" dirty="0">
                <a:solidFill>
                  <a:schemeClr val="tx2"/>
                </a:solidFill>
              </a:rPr>
              <a:t> </a:t>
            </a:r>
            <a:endParaRPr lang="de-DE" sz="1200" dirty="0">
              <a:solidFill>
                <a:schemeClr val="tx2"/>
              </a:solidFill>
            </a:endParaRPr>
          </a:p>
        </p:txBody>
      </p:sp>
      <p:sp>
        <p:nvSpPr>
          <p:cNvPr id="17" name="Rechteck 16"/>
          <p:cNvSpPr/>
          <p:nvPr/>
        </p:nvSpPr>
        <p:spPr>
          <a:xfrm>
            <a:off x="10075094" y="1211513"/>
            <a:ext cx="1951175" cy="379656"/>
          </a:xfrm>
          <a:prstGeom prst="rect">
            <a:avLst/>
          </a:prstGeom>
        </p:spPr>
        <p:txBody>
          <a:bodyPr wrap="none">
            <a:spAutoFit/>
          </a:bodyPr>
          <a:lstStyle/>
          <a:p>
            <a:r>
              <a:rPr lang="en-GB" sz="1867" b="1" dirty="0">
                <a:solidFill>
                  <a:schemeClr val="tx2"/>
                </a:solidFill>
              </a:rPr>
              <a:t>Detector region</a:t>
            </a:r>
            <a:endParaRPr lang="de-DE" sz="1867" dirty="0">
              <a:solidFill>
                <a:schemeClr val="tx2"/>
              </a:solidFill>
            </a:endParaRPr>
          </a:p>
        </p:txBody>
      </p:sp>
      <p:sp>
        <p:nvSpPr>
          <p:cNvPr id="14" name="TextBox 13">
            <a:extLst>
              <a:ext uri="{FF2B5EF4-FFF2-40B4-BE49-F238E27FC236}">
                <a16:creationId xmlns:a16="http://schemas.microsoft.com/office/drawing/2014/main" id="{FFA39A7B-2C98-425C-A768-9C3C969ECBF5}"/>
              </a:ext>
            </a:extLst>
          </p:cNvPr>
          <p:cNvSpPr txBox="1"/>
          <p:nvPr/>
        </p:nvSpPr>
        <p:spPr>
          <a:xfrm>
            <a:off x="3117954" y="2998032"/>
            <a:ext cx="2853345" cy="257250"/>
          </a:xfrm>
          <a:prstGeom prst="rect">
            <a:avLst/>
          </a:prstGeom>
          <a:noFill/>
        </p:spPr>
        <p:txBody>
          <a:bodyPr wrap="none" lIns="0" tIns="0" rIns="0" bIns="0" rtlCol="0">
            <a:spAutoFit/>
          </a:bodyPr>
          <a:lstStyle/>
          <a:p>
            <a:pPr>
              <a:lnSpc>
                <a:spcPct val="114000"/>
              </a:lnSpc>
            </a:pPr>
            <a:r>
              <a:rPr lang="en-US" sz="1600" dirty="0">
                <a:solidFill>
                  <a:srgbClr val="00B050"/>
                </a:solidFill>
              </a:rPr>
              <a:t>Raw decay rate ~ ~30 kHz/m</a:t>
            </a:r>
            <a:r>
              <a:rPr lang="en-US" sz="1600" dirty="0"/>
              <a:t>…</a:t>
            </a:r>
            <a:endParaRPr lang="en-US" sz="1600" dirty="0">
              <a:latin typeface="+mn-lt"/>
            </a:endParaRPr>
          </a:p>
        </p:txBody>
      </p:sp>
    </p:spTree>
    <p:extLst>
      <p:ext uri="{BB962C8B-B14F-4D97-AF65-F5344CB8AC3E}">
        <p14:creationId xmlns:p14="http://schemas.microsoft.com/office/powerpoint/2010/main" val="14310333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57592-5363-A9B5-AC91-9D852DBE2BE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1BBE80-9C6B-B6F0-2AF4-000B2321006D}"/>
              </a:ext>
            </a:extLst>
          </p:cNvPr>
          <p:cNvSpPr>
            <a:spLocks noGrp="1"/>
          </p:cNvSpPr>
          <p:nvPr>
            <p:ph type="title"/>
          </p:nvPr>
        </p:nvSpPr>
        <p:spPr/>
        <p:txBody>
          <a:bodyPr/>
          <a:lstStyle/>
          <a:p>
            <a:r>
              <a:rPr lang="de-DE" sz="3200" dirty="0"/>
              <a:t>PERC </a:t>
            </a:r>
            <a:r>
              <a:rPr lang="de-DE" sz="2400" dirty="0"/>
              <a:t>(Proton </a:t>
            </a:r>
            <a:r>
              <a:rPr lang="de-DE" sz="2400" dirty="0" err="1"/>
              <a:t>Electron</a:t>
            </a:r>
            <a:r>
              <a:rPr lang="de-DE" sz="2400" dirty="0"/>
              <a:t> Radiation </a:t>
            </a:r>
            <a:r>
              <a:rPr lang="de-DE" sz="2400" dirty="0" err="1"/>
              <a:t>channel</a:t>
            </a:r>
            <a:r>
              <a:rPr lang="de-DE" sz="2400" dirty="0"/>
              <a:t>) </a:t>
            </a:r>
            <a:r>
              <a:rPr lang="de-DE" sz="3200" dirty="0"/>
              <a:t>Facility at MLZ</a:t>
            </a:r>
          </a:p>
        </p:txBody>
      </p:sp>
      <p:sp>
        <p:nvSpPr>
          <p:cNvPr id="3" name="Fußzeilenplatzhalter 2">
            <a:extLst>
              <a:ext uri="{FF2B5EF4-FFF2-40B4-BE49-F238E27FC236}">
                <a16:creationId xmlns:a16="http://schemas.microsoft.com/office/drawing/2014/main" id="{B669075F-26F9-1E80-FB20-B99A79BA1A41}"/>
              </a:ext>
            </a:extLst>
          </p:cNvPr>
          <p:cNvSpPr>
            <a:spLocks noGrp="1"/>
          </p:cNvSpPr>
          <p:nvPr>
            <p:ph type="ftr" sz="quarter" idx="11"/>
          </p:nvPr>
        </p:nvSpPr>
        <p:spPr/>
        <p:txBody>
          <a:bodyPr/>
          <a:lstStyle/>
          <a:p>
            <a:r>
              <a:rPr lang="de-DE"/>
              <a:t>Bastian Märkisch (TUM) | PSI 2022 | Decay correlations with PERKEO III and PERC | 20.10.2022</a:t>
            </a:r>
          </a:p>
        </p:txBody>
      </p:sp>
      <p:sp>
        <p:nvSpPr>
          <p:cNvPr id="4" name="Foliennummernplatzhalter 3">
            <a:extLst>
              <a:ext uri="{FF2B5EF4-FFF2-40B4-BE49-F238E27FC236}">
                <a16:creationId xmlns:a16="http://schemas.microsoft.com/office/drawing/2014/main" id="{9A516BF2-E1C3-766E-E6A6-5EFF30D5BFB7}"/>
              </a:ext>
            </a:extLst>
          </p:cNvPr>
          <p:cNvSpPr>
            <a:spLocks noGrp="1"/>
          </p:cNvSpPr>
          <p:nvPr>
            <p:ph type="sldNum" sz="quarter" idx="12"/>
          </p:nvPr>
        </p:nvSpPr>
        <p:spPr/>
        <p:txBody>
          <a:bodyPr/>
          <a:lstStyle/>
          <a:p>
            <a:fld id="{3DBB7CE1-1F67-4DBD-80F9-7F87C6A53800}" type="slidenum">
              <a:rPr lang="de-DE" smtClean="0"/>
              <a:pPr/>
              <a:t>92</a:t>
            </a:fld>
            <a:endParaRPr lang="de-DE"/>
          </a:p>
        </p:txBody>
      </p:sp>
      <p:pic>
        <p:nvPicPr>
          <p:cNvPr id="5" name="Grafik 4">
            <a:extLst>
              <a:ext uri="{FF2B5EF4-FFF2-40B4-BE49-F238E27FC236}">
                <a16:creationId xmlns:a16="http://schemas.microsoft.com/office/drawing/2014/main" id="{611858DA-EF94-BC91-FF91-89D597D657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2226"/>
          <a:stretch/>
        </p:blipFill>
        <p:spPr>
          <a:xfrm>
            <a:off x="838550" y="1643446"/>
            <a:ext cx="9865188" cy="928613"/>
          </a:xfrm>
          <a:prstGeom prst="rect">
            <a:avLst/>
          </a:prstGeom>
        </p:spPr>
      </p:pic>
      <p:sp>
        <p:nvSpPr>
          <p:cNvPr id="6" name="Textfeld 8">
            <a:extLst>
              <a:ext uri="{FF2B5EF4-FFF2-40B4-BE49-F238E27FC236}">
                <a16:creationId xmlns:a16="http://schemas.microsoft.com/office/drawing/2014/main" id="{670F2568-450A-0922-A6EE-EC63E5B41B1B}"/>
              </a:ext>
            </a:extLst>
          </p:cNvPr>
          <p:cNvSpPr txBox="1">
            <a:spLocks noChangeArrowheads="1"/>
          </p:cNvSpPr>
          <p:nvPr/>
        </p:nvSpPr>
        <p:spPr bwMode="auto">
          <a:xfrm>
            <a:off x="3933819" y="2591620"/>
            <a:ext cx="1422184" cy="338554"/>
          </a:xfrm>
          <a:prstGeom prst="rect">
            <a:avLst/>
          </a:prstGeom>
          <a:noFill/>
          <a:ln w="9525">
            <a:noFill/>
            <a:miter lim="800000"/>
            <a:headEnd/>
            <a:tailEnd/>
          </a:ln>
        </p:spPr>
        <p:txBody>
          <a:bodyPr wrap="none">
            <a:spAutoFit/>
          </a:bodyPr>
          <a:lstStyle/>
          <a:p>
            <a:pPr algn="l"/>
            <a:r>
              <a:rPr lang="de-DE" sz="1600" dirty="0">
                <a:latin typeface="Calibri" pitchFamily="34" charset="0"/>
              </a:rPr>
              <a:t>B</a:t>
            </a:r>
            <a:r>
              <a:rPr lang="de-DE" sz="1600" baseline="-25000" dirty="0">
                <a:latin typeface="Calibri" pitchFamily="34" charset="0"/>
              </a:rPr>
              <a:t>0</a:t>
            </a:r>
            <a:r>
              <a:rPr lang="de-DE" sz="1600" dirty="0">
                <a:latin typeface="Calibri" pitchFamily="34" charset="0"/>
              </a:rPr>
              <a:t> = 0.5 – 1.5 T</a:t>
            </a:r>
          </a:p>
        </p:txBody>
      </p:sp>
      <p:sp>
        <p:nvSpPr>
          <p:cNvPr id="7" name="Textfeld 6">
            <a:extLst>
              <a:ext uri="{FF2B5EF4-FFF2-40B4-BE49-F238E27FC236}">
                <a16:creationId xmlns:a16="http://schemas.microsoft.com/office/drawing/2014/main" id="{AF147FA9-2AC2-9756-EAB1-44044B21D58B}"/>
              </a:ext>
            </a:extLst>
          </p:cNvPr>
          <p:cNvSpPr txBox="1">
            <a:spLocks noChangeArrowheads="1"/>
          </p:cNvSpPr>
          <p:nvPr/>
        </p:nvSpPr>
        <p:spPr bwMode="auto">
          <a:xfrm>
            <a:off x="8133115" y="2581839"/>
            <a:ext cx="1111202" cy="584775"/>
          </a:xfrm>
          <a:prstGeom prst="rect">
            <a:avLst/>
          </a:prstGeom>
          <a:noFill/>
          <a:ln w="9525">
            <a:noFill/>
            <a:miter lim="800000"/>
            <a:headEnd/>
            <a:tailEnd/>
          </a:ln>
        </p:spPr>
        <p:txBody>
          <a:bodyPr wrap="none">
            <a:spAutoFit/>
          </a:bodyPr>
          <a:lstStyle/>
          <a:p>
            <a:pPr algn="l"/>
            <a:r>
              <a:rPr lang="de-DE" sz="1600" dirty="0">
                <a:latin typeface="Calibri" pitchFamily="34" charset="0"/>
              </a:rPr>
              <a:t>B</a:t>
            </a:r>
            <a:r>
              <a:rPr lang="de-DE" sz="1600" baseline="-25000" dirty="0">
                <a:latin typeface="Calibri" pitchFamily="34" charset="0"/>
              </a:rPr>
              <a:t>1</a:t>
            </a:r>
            <a:r>
              <a:rPr lang="de-DE" sz="1600" dirty="0">
                <a:latin typeface="Calibri" pitchFamily="34" charset="0"/>
              </a:rPr>
              <a:t> = 3 – 6 T</a:t>
            </a:r>
          </a:p>
          <a:p>
            <a:pPr algn="l"/>
            <a:endParaRPr lang="de-DE" sz="1600" dirty="0">
              <a:latin typeface="Calibri" pitchFamily="34" charset="0"/>
            </a:endParaRPr>
          </a:p>
        </p:txBody>
      </p:sp>
      <p:pic>
        <p:nvPicPr>
          <p:cNvPr id="8" name="Grafik 7">
            <a:extLst>
              <a:ext uri="{FF2B5EF4-FFF2-40B4-BE49-F238E27FC236}">
                <a16:creationId xmlns:a16="http://schemas.microsoft.com/office/drawing/2014/main" id="{059C8F72-D83B-8A03-A47A-C44775CF49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6124" y="3883681"/>
            <a:ext cx="4034073" cy="2295705"/>
          </a:xfrm>
          <a:prstGeom prst="rect">
            <a:avLst/>
          </a:prstGeom>
        </p:spPr>
      </p:pic>
      <mc:AlternateContent xmlns:mc="http://schemas.openxmlformats.org/markup-compatibility/2006" xmlns:a14="http://schemas.microsoft.com/office/drawing/2010/main">
        <mc:Choice Requires="a14">
          <p:sp>
            <p:nvSpPr>
              <p:cNvPr id="9" name="Rechteck 8">
                <a:extLst>
                  <a:ext uri="{FF2B5EF4-FFF2-40B4-BE49-F238E27FC236}">
                    <a16:creationId xmlns:a16="http://schemas.microsoft.com/office/drawing/2014/main" id="{412749A6-0369-2232-422C-2178B5DFEB72}"/>
                  </a:ext>
                </a:extLst>
              </p:cNvPr>
              <p:cNvSpPr/>
              <p:nvPr/>
            </p:nvSpPr>
            <p:spPr>
              <a:xfrm>
                <a:off x="157928" y="3312259"/>
                <a:ext cx="9296277" cy="2599622"/>
              </a:xfrm>
              <a:prstGeom prst="rect">
                <a:avLst/>
              </a:prstGeom>
            </p:spPr>
            <p:txBody>
              <a:bodyPr wrap="square">
                <a:spAutoFit/>
              </a:bodyPr>
              <a:lstStyle/>
              <a:p>
                <a:pPr marL="355591" lvl="1" indent="-179996">
                  <a:spcBef>
                    <a:spcPts val="800"/>
                  </a:spcBef>
                  <a:buFont typeface="Arial" pitchFamily="34" charset="0"/>
                  <a:buChar char="•"/>
                </a:pPr>
                <a:r>
                  <a:rPr lang="de-DE" dirty="0"/>
                  <a:t>(p</a:t>
                </a:r>
                <a:r>
                  <a:rPr lang="de-DE" i="1" dirty="0"/>
                  <a:t>ulsed, polarised</a:t>
                </a:r>
                <a:r>
                  <a:rPr lang="de-DE" dirty="0"/>
                  <a:t>) cold </a:t>
                </a:r>
                <a:r>
                  <a:rPr lang="de-DE" b="1" dirty="0">
                    <a:solidFill>
                      <a:srgbClr val="92D050"/>
                    </a:solidFill>
                  </a:rPr>
                  <a:t>neutron beam </a:t>
                </a:r>
                <a:r>
                  <a:rPr lang="de-DE" dirty="0"/>
                  <a:t>(6x6cm²)       x50 of PERKEO III</a:t>
                </a:r>
                <a:endParaRPr lang="en-GB" dirty="0"/>
              </a:p>
              <a:p>
                <a:pPr marL="355591" lvl="1" indent="-179996">
                  <a:spcBef>
                    <a:spcPts val="800"/>
                  </a:spcBef>
                  <a:buFont typeface="Arial" pitchFamily="34" charset="0"/>
                  <a:buChar char="•"/>
                </a:pPr>
                <a:r>
                  <a:rPr lang="en-GB" dirty="0"/>
                  <a:t>8m long non-depolarising neutron guide as </a:t>
                </a:r>
                <a:r>
                  <a:rPr lang="en-GB" b="1" dirty="0">
                    <a:solidFill>
                      <a:srgbClr val="00B050"/>
                    </a:solidFill>
                  </a:rPr>
                  <a:t>active</a:t>
                </a:r>
                <a:r>
                  <a:rPr lang="en-GB" dirty="0"/>
                  <a:t> </a:t>
                </a:r>
                <a:r>
                  <a:rPr lang="en-GB" b="1" dirty="0">
                    <a:solidFill>
                      <a:srgbClr val="00B050"/>
                    </a:solidFill>
                  </a:rPr>
                  <a:t>volume, </a:t>
                </a:r>
                <a:r>
                  <a:rPr lang="en-GB" b="1" dirty="0">
                    <a:solidFill>
                      <a:srgbClr val="00B050"/>
                    </a:solidFill>
                    <a:latin typeface="Cambria Math" panose="02040503050406030204" pitchFamily="18" charset="0"/>
                    <a:ea typeface="Cambria Math" panose="02040503050406030204" pitchFamily="18" charset="0"/>
                  </a:rPr>
                  <a:t>B</a:t>
                </a:r>
                <a:r>
                  <a:rPr lang="en-GB" b="1" baseline="-25000" dirty="0">
                    <a:solidFill>
                      <a:srgbClr val="00B050"/>
                    </a:solidFill>
                    <a:latin typeface="Cambria Math" panose="02040503050406030204" pitchFamily="18" charset="0"/>
                    <a:ea typeface="Cambria Math" panose="02040503050406030204" pitchFamily="18" charset="0"/>
                  </a:rPr>
                  <a:t>0</a:t>
                </a:r>
                <a:r>
                  <a:rPr lang="en-GB" b="1" dirty="0">
                    <a:solidFill>
                      <a:srgbClr val="00B050"/>
                    </a:solidFill>
                    <a:latin typeface="Cambria Math" panose="02040503050406030204" pitchFamily="18" charset="0"/>
                    <a:ea typeface="Cambria Math" panose="02040503050406030204" pitchFamily="18" charset="0"/>
                  </a:rPr>
                  <a:t> ~ 1.5T</a:t>
                </a:r>
              </a:p>
              <a:p>
                <a:pPr marL="355591" lvl="1" indent="-179996">
                  <a:spcBef>
                    <a:spcPts val="800"/>
                  </a:spcBef>
                  <a:buFont typeface="Arial" pitchFamily="34" charset="0"/>
                  <a:buChar char="•"/>
                </a:pPr>
                <a:r>
                  <a:rPr lang="en-GB" b="1" dirty="0">
                    <a:solidFill>
                      <a:schemeClr val="accent5"/>
                    </a:solidFill>
                  </a:rPr>
                  <a:t>Magnetic filter</a:t>
                </a:r>
                <a:r>
                  <a:rPr lang="en-GB" dirty="0"/>
                  <a:t> (</a:t>
                </a:r>
                <a:r>
                  <a:rPr lang="en-GB" dirty="0">
                    <a:latin typeface="Cambria Math" panose="02040503050406030204" pitchFamily="18" charset="0"/>
                    <a:ea typeface="Cambria Math" panose="02040503050406030204" pitchFamily="18" charset="0"/>
                  </a:rPr>
                  <a:t>B</a:t>
                </a:r>
                <a:r>
                  <a:rPr lang="en-GB" baseline="-25000" dirty="0">
                    <a:latin typeface="Cambria Math" panose="02040503050406030204" pitchFamily="18" charset="0"/>
                    <a:ea typeface="Cambria Math" panose="02040503050406030204" pitchFamily="18" charset="0"/>
                  </a:rPr>
                  <a:t>1 </a:t>
                </a:r>
                <a:r>
                  <a:rPr lang="en-GB" dirty="0">
                    <a:latin typeface="Cambria Math" panose="02040503050406030204" pitchFamily="18" charset="0"/>
                    <a:ea typeface="Cambria Math" panose="02040503050406030204" pitchFamily="18" charset="0"/>
                  </a:rPr>
                  <a:t>= 3 - 6T</a:t>
                </a:r>
                <a:r>
                  <a:rPr lang="en-GB" dirty="0"/>
                  <a:t>) to enhance systematics </a:t>
                </a:r>
                <a14:m>
                  <m:oMath xmlns:m="http://schemas.openxmlformats.org/officeDocument/2006/math">
                    <m:f>
                      <m:fPr>
                        <m:type m:val="skw"/>
                        <m:ctrlPr>
                          <a:rPr lang="de-DE" i="1">
                            <a:latin typeface="Cambria Math" panose="02040503050406030204" pitchFamily="18" charset="0"/>
                          </a:rPr>
                        </m:ctrlPr>
                      </m:fPr>
                      <m:num>
                        <m:sSub>
                          <m:sSubPr>
                            <m:ctrlPr>
                              <a:rPr lang="de-DE" i="1">
                                <a:latin typeface="Cambria Math" panose="02040503050406030204" pitchFamily="18" charset="0"/>
                              </a:rPr>
                            </m:ctrlPr>
                          </m:sSubPr>
                          <m:e>
                            <m:r>
                              <a:rPr lang="de-DE" i="1">
                                <a:latin typeface="Cambria Math" panose="02040503050406030204" pitchFamily="18" charset="0"/>
                              </a:rPr>
                              <m:t>𝐵</m:t>
                            </m:r>
                          </m:e>
                          <m:sub>
                            <m:r>
                              <a:rPr lang="de-DE" i="1">
                                <a:latin typeface="Cambria Math" panose="02040503050406030204" pitchFamily="18" charset="0"/>
                              </a:rPr>
                              <m:t>1</m:t>
                            </m:r>
                          </m:sub>
                        </m:sSub>
                      </m:num>
                      <m:den>
                        <m:sSub>
                          <m:sSubPr>
                            <m:ctrlPr>
                              <a:rPr lang="de-DE" i="1">
                                <a:latin typeface="Cambria Math" panose="02040503050406030204" pitchFamily="18" charset="0"/>
                              </a:rPr>
                            </m:ctrlPr>
                          </m:sSubPr>
                          <m:e>
                            <m:r>
                              <a:rPr lang="de-DE" i="1">
                                <a:latin typeface="Cambria Math" panose="02040503050406030204" pitchFamily="18" charset="0"/>
                              </a:rPr>
                              <m:t>𝐵</m:t>
                            </m:r>
                          </m:e>
                          <m:sub>
                            <m:r>
                              <a:rPr lang="de-DE" i="1">
                                <a:latin typeface="Cambria Math" panose="02040503050406030204" pitchFamily="18" charset="0"/>
                              </a:rPr>
                              <m:t>0</m:t>
                            </m:r>
                          </m:sub>
                        </m:sSub>
                      </m:den>
                    </m:f>
                    <m:r>
                      <a:rPr lang="de-DE" i="1">
                        <a:latin typeface="Cambria Math" panose="02040503050406030204" pitchFamily="18" charset="0"/>
                      </a:rPr>
                      <m:t>=2…12</m:t>
                    </m:r>
                  </m:oMath>
                </a14:m>
                <a:r>
                  <a:rPr lang="en-GB" dirty="0"/>
                  <a:t> </a:t>
                </a:r>
              </a:p>
              <a:p>
                <a:pPr marL="785180" lvl="2">
                  <a:spcBef>
                    <a:spcPts val="800"/>
                  </a:spcBef>
                </a:pPr>
                <a:r>
                  <a:rPr lang="en-GB" dirty="0"/>
                  <a:t>separates e/p from neutrons, contains neutron beam stop,</a:t>
                </a:r>
              </a:p>
              <a:p>
                <a:pPr marL="785180" lvl="2">
                  <a:spcBef>
                    <a:spcPts val="800"/>
                  </a:spcBef>
                </a:pPr>
                <a:r>
                  <a:rPr lang="en-GB" dirty="0"/>
                  <a:t>limits max. angle of electrons / protons</a:t>
                </a:r>
              </a:p>
              <a:p>
                <a:pPr marL="355591" lvl="1" indent="-179996">
                  <a:spcBef>
                    <a:spcPts val="800"/>
                  </a:spcBef>
                  <a:buFont typeface="Arial" pitchFamily="34" charset="0"/>
                  <a:buChar char="•"/>
                </a:pPr>
                <a:r>
                  <a:rPr lang="en-GB" dirty="0"/>
                  <a:t>Source of electrons and protons to user-spectrometers: </a:t>
                </a:r>
                <a:br>
                  <a:rPr lang="en-GB" dirty="0"/>
                </a:br>
                <a:r>
                  <a:rPr lang="en-GB" dirty="0"/>
                  <a:t>Observables:  </a:t>
                </a:r>
                <a:r>
                  <a:rPr lang="en-GB" i="1" dirty="0">
                    <a:latin typeface="Cambria Math" panose="02040503050406030204" pitchFamily="18" charset="0"/>
                    <a:ea typeface="Cambria Math" panose="02040503050406030204" pitchFamily="18" charset="0"/>
                  </a:rPr>
                  <a:t>A, B, C, b, a</a:t>
                </a:r>
              </a:p>
            </p:txBody>
          </p:sp>
        </mc:Choice>
        <mc:Fallback xmlns="">
          <p:sp>
            <p:nvSpPr>
              <p:cNvPr id="9" name="Rechteck 8">
                <a:extLst>
                  <a:ext uri="{FF2B5EF4-FFF2-40B4-BE49-F238E27FC236}">
                    <a16:creationId xmlns:a16="http://schemas.microsoft.com/office/drawing/2014/main" id="{412749A6-0369-2232-422C-2178B5DFEB72}"/>
                  </a:ext>
                </a:extLst>
              </p:cNvPr>
              <p:cNvSpPr>
                <a:spLocks noRot="1" noChangeAspect="1" noMove="1" noResize="1" noEditPoints="1" noAdjustHandles="1" noChangeArrowheads="1" noChangeShapeType="1" noTextEdit="1"/>
              </p:cNvSpPr>
              <p:nvPr/>
            </p:nvSpPr>
            <p:spPr>
              <a:xfrm>
                <a:off x="157928" y="3312259"/>
                <a:ext cx="9296277" cy="2599622"/>
              </a:xfrm>
              <a:prstGeom prst="rect">
                <a:avLst/>
              </a:prstGeom>
              <a:blipFill>
                <a:blip r:embed="rId4"/>
                <a:stretch>
                  <a:fillRect t="-1171" b="-2810"/>
                </a:stretch>
              </a:blipFill>
            </p:spPr>
            <p:txBody>
              <a:bodyPr/>
              <a:lstStyle/>
              <a:p>
                <a:r>
                  <a:rPr lang="en-US">
                    <a:noFill/>
                  </a:rPr>
                  <a:t> </a:t>
                </a:r>
              </a:p>
            </p:txBody>
          </p:sp>
        </mc:Fallback>
      </mc:AlternateContent>
      <p:sp>
        <p:nvSpPr>
          <p:cNvPr id="10" name="Abgerundetes Rechteck 43">
            <a:extLst>
              <a:ext uri="{FF2B5EF4-FFF2-40B4-BE49-F238E27FC236}">
                <a16:creationId xmlns:a16="http://schemas.microsoft.com/office/drawing/2014/main" id="{E8FFB4E5-EFF2-609A-8AB3-D7F17A048570}"/>
              </a:ext>
            </a:extLst>
          </p:cNvPr>
          <p:cNvSpPr/>
          <p:nvPr/>
        </p:nvSpPr>
        <p:spPr>
          <a:xfrm>
            <a:off x="10703738" y="1781508"/>
            <a:ext cx="1346927" cy="7308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333" dirty="0" err="1">
                <a:solidFill>
                  <a:schemeClr val="tx1"/>
                </a:solidFill>
              </a:rPr>
              <a:t>Secondary</a:t>
            </a:r>
            <a:endParaRPr lang="de-DE" sz="1333" dirty="0">
              <a:solidFill>
                <a:schemeClr val="tx1"/>
              </a:solidFill>
            </a:endParaRPr>
          </a:p>
          <a:p>
            <a:pPr algn="l"/>
            <a:r>
              <a:rPr lang="de-DE" sz="1333" dirty="0" err="1">
                <a:solidFill>
                  <a:schemeClr val="tx1"/>
                </a:solidFill>
              </a:rPr>
              <a:t>spectrometer</a:t>
            </a:r>
            <a:endParaRPr lang="de-DE" sz="1333" dirty="0">
              <a:solidFill>
                <a:schemeClr val="tx1"/>
              </a:solidFill>
            </a:endParaRPr>
          </a:p>
          <a:p>
            <a:pPr algn="l"/>
            <a:r>
              <a:rPr lang="de-DE" sz="1333" dirty="0">
                <a:solidFill>
                  <a:schemeClr val="tx1"/>
                </a:solidFill>
              </a:rPr>
              <a:t>(User)</a:t>
            </a:r>
          </a:p>
        </p:txBody>
      </p:sp>
      <p:sp>
        <p:nvSpPr>
          <p:cNvPr id="11" name="Rechteck 10">
            <a:extLst>
              <a:ext uri="{FF2B5EF4-FFF2-40B4-BE49-F238E27FC236}">
                <a16:creationId xmlns:a16="http://schemas.microsoft.com/office/drawing/2014/main" id="{9C5CDA10-029B-4FCF-BF68-2904BE7A61F9}"/>
              </a:ext>
            </a:extLst>
          </p:cNvPr>
          <p:cNvSpPr/>
          <p:nvPr/>
        </p:nvSpPr>
        <p:spPr>
          <a:xfrm>
            <a:off x="7856158" y="1262567"/>
            <a:ext cx="1869423" cy="379656"/>
          </a:xfrm>
          <a:prstGeom prst="rect">
            <a:avLst/>
          </a:prstGeom>
        </p:spPr>
        <p:txBody>
          <a:bodyPr wrap="none">
            <a:spAutoFit/>
          </a:bodyPr>
          <a:lstStyle/>
          <a:p>
            <a:r>
              <a:rPr lang="en-GB" sz="1867" b="1" dirty="0">
                <a:solidFill>
                  <a:schemeClr val="accent5"/>
                </a:solidFill>
              </a:rPr>
              <a:t>Magnetic filter</a:t>
            </a:r>
            <a:r>
              <a:rPr lang="en-GB" sz="1867" dirty="0"/>
              <a:t> </a:t>
            </a:r>
            <a:endParaRPr lang="de-DE" sz="1867" dirty="0"/>
          </a:p>
        </p:txBody>
      </p:sp>
      <p:sp>
        <p:nvSpPr>
          <p:cNvPr id="12" name="Textfeld 11">
            <a:extLst>
              <a:ext uri="{FF2B5EF4-FFF2-40B4-BE49-F238E27FC236}">
                <a16:creationId xmlns:a16="http://schemas.microsoft.com/office/drawing/2014/main" id="{37F035C1-6006-153D-05EE-E3EDC7B51ACA}"/>
              </a:ext>
            </a:extLst>
          </p:cNvPr>
          <p:cNvSpPr txBox="1">
            <a:spLocks noChangeArrowheads="1"/>
          </p:cNvSpPr>
          <p:nvPr/>
        </p:nvSpPr>
        <p:spPr bwMode="auto">
          <a:xfrm>
            <a:off x="10150605" y="2537612"/>
            <a:ext cx="1146083" cy="338554"/>
          </a:xfrm>
          <a:prstGeom prst="rect">
            <a:avLst/>
          </a:prstGeom>
          <a:noFill/>
          <a:ln w="9525">
            <a:noFill/>
            <a:miter lim="800000"/>
            <a:headEnd/>
            <a:tailEnd/>
          </a:ln>
        </p:spPr>
        <p:txBody>
          <a:bodyPr wrap="none">
            <a:spAutoFit/>
          </a:bodyPr>
          <a:lstStyle/>
          <a:p>
            <a:pPr algn="l"/>
            <a:r>
              <a:rPr lang="de-DE" sz="1600" dirty="0">
                <a:latin typeface="Calibri" pitchFamily="34" charset="0"/>
              </a:rPr>
              <a:t>B</a:t>
            </a:r>
            <a:r>
              <a:rPr lang="de-DE" sz="1600" baseline="-25000" dirty="0">
                <a:latin typeface="Calibri" pitchFamily="34" charset="0"/>
              </a:rPr>
              <a:t>2</a:t>
            </a:r>
            <a:r>
              <a:rPr lang="de-DE" sz="1600" dirty="0">
                <a:latin typeface="Calibri" pitchFamily="34" charset="0"/>
              </a:rPr>
              <a:t> </a:t>
            </a:r>
            <a:r>
              <a:rPr lang="de-DE" sz="1600" dirty="0" err="1">
                <a:latin typeface="Calibri" pitchFamily="34" charset="0"/>
              </a:rPr>
              <a:t>up</a:t>
            </a:r>
            <a:r>
              <a:rPr lang="de-DE" sz="1600" dirty="0">
                <a:latin typeface="Calibri" pitchFamily="34" charset="0"/>
              </a:rPr>
              <a:t> </a:t>
            </a:r>
            <a:r>
              <a:rPr lang="de-DE" sz="1600" dirty="0" err="1">
                <a:latin typeface="Calibri" pitchFamily="34" charset="0"/>
              </a:rPr>
              <a:t>to</a:t>
            </a:r>
            <a:r>
              <a:rPr lang="de-DE" sz="1600" dirty="0">
                <a:latin typeface="Calibri" pitchFamily="34" charset="0"/>
              </a:rPr>
              <a:t> 1 T</a:t>
            </a:r>
          </a:p>
        </p:txBody>
      </p:sp>
      <p:sp>
        <p:nvSpPr>
          <p:cNvPr id="13" name="Pfeil nach rechts 12">
            <a:extLst>
              <a:ext uri="{FF2B5EF4-FFF2-40B4-BE49-F238E27FC236}">
                <a16:creationId xmlns:a16="http://schemas.microsoft.com/office/drawing/2014/main" id="{56D949C7-E1DE-1814-BBBB-CAD1F45AF440}"/>
              </a:ext>
            </a:extLst>
          </p:cNvPr>
          <p:cNvSpPr/>
          <p:nvPr/>
        </p:nvSpPr>
        <p:spPr>
          <a:xfrm>
            <a:off x="157928" y="2040423"/>
            <a:ext cx="568539" cy="246367"/>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ctr">
              <a:lnSpc>
                <a:spcPct val="114000"/>
              </a:lnSpc>
            </a:pPr>
            <a:endParaRPr lang="de-DE" sz="2400" dirty="0">
              <a:solidFill>
                <a:srgbClr val="92D050"/>
              </a:solidFill>
            </a:endParaRPr>
          </a:p>
        </p:txBody>
      </p:sp>
      <p:sp>
        <p:nvSpPr>
          <p:cNvPr id="16" name="Rechteck 15">
            <a:extLst>
              <a:ext uri="{FF2B5EF4-FFF2-40B4-BE49-F238E27FC236}">
                <a16:creationId xmlns:a16="http://schemas.microsoft.com/office/drawing/2014/main" id="{7F863843-162D-F6C4-2CC9-0CFC19A1E93A}"/>
              </a:ext>
            </a:extLst>
          </p:cNvPr>
          <p:cNvSpPr/>
          <p:nvPr/>
        </p:nvSpPr>
        <p:spPr>
          <a:xfrm>
            <a:off x="3490474" y="1251916"/>
            <a:ext cx="2561920" cy="379656"/>
          </a:xfrm>
          <a:prstGeom prst="rect">
            <a:avLst/>
          </a:prstGeom>
        </p:spPr>
        <p:txBody>
          <a:bodyPr wrap="none">
            <a:spAutoFit/>
          </a:bodyPr>
          <a:lstStyle/>
          <a:p>
            <a:r>
              <a:rPr lang="en-GB" sz="1867" b="1" dirty="0">
                <a:solidFill>
                  <a:srgbClr val="00B050"/>
                </a:solidFill>
              </a:rPr>
              <a:t>Active</a:t>
            </a:r>
            <a:r>
              <a:rPr lang="en-GB" sz="1867" dirty="0"/>
              <a:t> </a:t>
            </a:r>
            <a:r>
              <a:rPr lang="en-GB" sz="1867" b="1" dirty="0">
                <a:solidFill>
                  <a:srgbClr val="00B050"/>
                </a:solidFill>
              </a:rPr>
              <a:t>volume – 8m !</a:t>
            </a:r>
            <a:endParaRPr lang="de-DE" sz="1867" dirty="0"/>
          </a:p>
        </p:txBody>
      </p:sp>
      <p:grpSp>
        <p:nvGrpSpPr>
          <p:cNvPr id="18" name="Gruppieren 63">
            <a:extLst>
              <a:ext uri="{FF2B5EF4-FFF2-40B4-BE49-F238E27FC236}">
                <a16:creationId xmlns:a16="http://schemas.microsoft.com/office/drawing/2014/main" id="{D5F15FAC-81E6-B599-5527-8B9F00F45F59}"/>
              </a:ext>
            </a:extLst>
          </p:cNvPr>
          <p:cNvGrpSpPr/>
          <p:nvPr/>
        </p:nvGrpSpPr>
        <p:grpSpPr>
          <a:xfrm>
            <a:off x="76121" y="1388289"/>
            <a:ext cx="1181338" cy="1792432"/>
            <a:chOff x="1962163" y="4191471"/>
            <a:chExt cx="1027578" cy="1792432"/>
          </a:xfrm>
        </p:grpSpPr>
        <p:sp>
          <p:nvSpPr>
            <p:cNvPr id="25" name="Arc 72">
              <a:extLst>
                <a:ext uri="{FF2B5EF4-FFF2-40B4-BE49-F238E27FC236}">
                  <a16:creationId xmlns:a16="http://schemas.microsoft.com/office/drawing/2014/main" id="{39201718-E830-81CB-6BFA-AB23B01128E5}"/>
                </a:ext>
              </a:extLst>
            </p:cNvPr>
            <p:cNvSpPr>
              <a:spLocks noChangeAspect="1"/>
            </p:cNvSpPr>
            <p:nvPr/>
          </p:nvSpPr>
          <p:spPr bwMode="auto">
            <a:xfrm rot="16200000" flipH="1">
              <a:off x="2433273" y="5028958"/>
              <a:ext cx="167795" cy="20188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lgn="l"/>
              <a:endParaRPr lang="en-GB" sz="3600"/>
            </a:p>
          </p:txBody>
        </p:sp>
        <p:sp>
          <p:nvSpPr>
            <p:cNvPr id="28" name="Textfeld 83">
              <a:extLst>
                <a:ext uri="{FF2B5EF4-FFF2-40B4-BE49-F238E27FC236}">
                  <a16:creationId xmlns:a16="http://schemas.microsoft.com/office/drawing/2014/main" id="{31A5878E-18DF-B2F3-3288-CDA401BF5F80}"/>
                </a:ext>
              </a:extLst>
            </p:cNvPr>
            <p:cNvSpPr txBox="1"/>
            <p:nvPr/>
          </p:nvSpPr>
          <p:spPr>
            <a:xfrm>
              <a:off x="1962163" y="5563147"/>
              <a:ext cx="793670" cy="420756"/>
            </a:xfrm>
            <a:prstGeom prst="rect">
              <a:avLst/>
            </a:prstGeom>
            <a:noFill/>
          </p:spPr>
          <p:txBody>
            <a:bodyPr wrap="none" rtlCol="0">
              <a:spAutoFit/>
            </a:bodyPr>
            <a:lstStyle/>
            <a:p>
              <a:pPr algn="l"/>
              <a:r>
                <a:rPr lang="en-GB" sz="1067" dirty="0"/>
                <a:t>Mechanical </a:t>
              </a:r>
            </a:p>
            <a:p>
              <a:pPr algn="l"/>
              <a:r>
                <a:rPr lang="en-GB" sz="1067" dirty="0"/>
                <a:t>Chopper</a:t>
              </a:r>
            </a:p>
          </p:txBody>
        </p:sp>
        <p:sp>
          <p:nvSpPr>
            <p:cNvPr id="31" name="Textfeld 93">
              <a:extLst>
                <a:ext uri="{FF2B5EF4-FFF2-40B4-BE49-F238E27FC236}">
                  <a16:creationId xmlns:a16="http://schemas.microsoft.com/office/drawing/2014/main" id="{0F0F5E2F-D027-0171-07CC-EBDECD0E2179}"/>
                </a:ext>
              </a:extLst>
            </p:cNvPr>
            <p:cNvSpPr txBox="1"/>
            <p:nvPr/>
          </p:nvSpPr>
          <p:spPr>
            <a:xfrm>
              <a:off x="2228141" y="4191471"/>
              <a:ext cx="761600" cy="461665"/>
            </a:xfrm>
            <a:prstGeom prst="rect">
              <a:avLst/>
            </a:prstGeom>
            <a:noFill/>
          </p:spPr>
          <p:txBody>
            <a:bodyPr wrap="none" rtlCol="0">
              <a:spAutoFit/>
            </a:bodyPr>
            <a:lstStyle/>
            <a:p>
              <a:pPr algn="l"/>
              <a:r>
                <a:rPr lang="en-GB" sz="1200" dirty="0" err="1"/>
                <a:t>e,p</a:t>
              </a:r>
              <a:r>
                <a:rPr lang="en-GB" sz="1200" dirty="0"/>
                <a:t>-beam </a:t>
              </a:r>
            </a:p>
            <a:p>
              <a:pPr algn="l"/>
              <a:r>
                <a:rPr lang="en-GB" sz="1200" dirty="0"/>
                <a:t>stop</a:t>
              </a:r>
            </a:p>
          </p:txBody>
        </p:sp>
        <p:sp>
          <p:nvSpPr>
            <p:cNvPr id="32" name="AutoShape 61">
              <a:extLst>
                <a:ext uri="{FF2B5EF4-FFF2-40B4-BE49-F238E27FC236}">
                  <a16:creationId xmlns:a16="http://schemas.microsoft.com/office/drawing/2014/main" id="{FFEC6C55-8E1E-7956-FD65-3D36115D0002}"/>
                </a:ext>
              </a:extLst>
            </p:cNvPr>
            <p:cNvSpPr>
              <a:spLocks noChangeAspect="1" noChangeArrowheads="1"/>
            </p:cNvSpPr>
            <p:nvPr/>
          </p:nvSpPr>
          <p:spPr bwMode="auto">
            <a:xfrm rot="16200000">
              <a:off x="2280019" y="5367524"/>
              <a:ext cx="138707" cy="132990"/>
            </a:xfrm>
            <a:prstGeom prst="curvedRightArrow">
              <a:avLst>
                <a:gd name="adj1" fmla="val 20000"/>
                <a:gd name="adj2" fmla="val 40000"/>
                <a:gd name="adj3" fmla="val 33333"/>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l"/>
              <a:endParaRPr lang="en-GB" sz="3600"/>
            </a:p>
          </p:txBody>
        </p:sp>
        <p:sp>
          <p:nvSpPr>
            <p:cNvPr id="33" name="Arc 71">
              <a:extLst>
                <a:ext uri="{FF2B5EF4-FFF2-40B4-BE49-F238E27FC236}">
                  <a16:creationId xmlns:a16="http://schemas.microsoft.com/office/drawing/2014/main" id="{1FECA546-1BD6-0CAC-ECC2-A064D185A326}"/>
                </a:ext>
              </a:extLst>
            </p:cNvPr>
            <p:cNvSpPr>
              <a:spLocks noChangeAspect="1"/>
            </p:cNvSpPr>
            <p:nvPr/>
          </p:nvSpPr>
          <p:spPr bwMode="auto">
            <a:xfrm rot="16200000">
              <a:off x="2428804" y="4684322"/>
              <a:ext cx="167795" cy="20188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algn="l"/>
              <a:endParaRPr lang="en-GB" sz="3600"/>
            </a:p>
          </p:txBody>
        </p:sp>
        <p:sp>
          <p:nvSpPr>
            <p:cNvPr id="34" name="Line 67">
              <a:extLst>
                <a:ext uri="{FF2B5EF4-FFF2-40B4-BE49-F238E27FC236}">
                  <a16:creationId xmlns:a16="http://schemas.microsoft.com/office/drawing/2014/main" id="{7393C652-6B9A-D8E4-8CB0-57AC387E22B5}"/>
                </a:ext>
              </a:extLst>
            </p:cNvPr>
            <p:cNvSpPr>
              <a:spLocks noChangeAspect="1" noChangeShapeType="1"/>
            </p:cNvSpPr>
            <p:nvPr/>
          </p:nvSpPr>
          <p:spPr bwMode="auto">
            <a:xfrm rot="16200000" flipV="1">
              <a:off x="2057890" y="4947338"/>
              <a:ext cx="563724" cy="0"/>
            </a:xfrm>
            <a:prstGeom prst="line">
              <a:avLst/>
            </a:prstGeom>
            <a:no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algn="l"/>
              <a:endParaRPr lang="en-GB" sz="3600"/>
            </a:p>
          </p:txBody>
        </p:sp>
      </p:grpSp>
      <p:sp>
        <p:nvSpPr>
          <p:cNvPr id="35" name="Rechteck 34">
            <a:extLst>
              <a:ext uri="{FF2B5EF4-FFF2-40B4-BE49-F238E27FC236}">
                <a16:creationId xmlns:a16="http://schemas.microsoft.com/office/drawing/2014/main" id="{7D7A0588-1AB2-7BCC-E31F-71FD99E1A23A}"/>
              </a:ext>
            </a:extLst>
          </p:cNvPr>
          <p:cNvSpPr/>
          <p:nvPr/>
        </p:nvSpPr>
        <p:spPr>
          <a:xfrm>
            <a:off x="305604" y="6186054"/>
            <a:ext cx="7710987" cy="276999"/>
          </a:xfrm>
          <a:prstGeom prst="rect">
            <a:avLst/>
          </a:prstGeom>
        </p:spPr>
        <p:txBody>
          <a:bodyPr wrap="square">
            <a:spAutoFit/>
          </a:bodyPr>
          <a:lstStyle/>
          <a:p>
            <a:r>
              <a:rPr lang="en-US" sz="1200" dirty="0">
                <a:solidFill>
                  <a:schemeClr val="tx2">
                    <a:lumMod val="75000"/>
                  </a:schemeClr>
                </a:solidFill>
                <a:latin typeface="Arial" pitchFamily="34" charset="0"/>
                <a:cs typeface="Arial" pitchFamily="34" charset="0"/>
              </a:rPr>
              <a:t>D. Dubbers </a:t>
            </a:r>
            <a:r>
              <a:rPr lang="en-US" sz="1200" i="1" dirty="0">
                <a:solidFill>
                  <a:schemeClr val="tx2">
                    <a:lumMod val="75000"/>
                  </a:schemeClr>
                </a:solidFill>
                <a:latin typeface="Arial" pitchFamily="34" charset="0"/>
                <a:cs typeface="Arial" pitchFamily="34" charset="0"/>
              </a:rPr>
              <a:t>et al.</a:t>
            </a:r>
            <a:r>
              <a:rPr lang="en-US" sz="1200" dirty="0">
                <a:solidFill>
                  <a:schemeClr val="tx2">
                    <a:lumMod val="75000"/>
                  </a:schemeClr>
                </a:solidFill>
                <a:latin typeface="Arial" pitchFamily="34" charset="0"/>
                <a:cs typeface="Arial" pitchFamily="34" charset="0"/>
              </a:rPr>
              <a:t>, </a:t>
            </a:r>
            <a:r>
              <a:rPr lang="en-US" sz="1200" dirty="0" err="1">
                <a:solidFill>
                  <a:schemeClr val="tx2">
                    <a:lumMod val="75000"/>
                  </a:schemeClr>
                </a:solidFill>
                <a:latin typeface="Arial" pitchFamily="34" charset="0"/>
                <a:cs typeface="Arial" pitchFamily="34" charset="0"/>
              </a:rPr>
              <a:t>Nucl</a:t>
            </a:r>
            <a:r>
              <a:rPr lang="en-US" sz="1200" dirty="0">
                <a:solidFill>
                  <a:schemeClr val="tx2">
                    <a:lumMod val="75000"/>
                  </a:schemeClr>
                </a:solidFill>
                <a:latin typeface="Arial" pitchFamily="34" charset="0"/>
                <a:cs typeface="Arial" pitchFamily="34" charset="0"/>
              </a:rPr>
              <a:t>. Instr. Meth. A </a:t>
            </a:r>
            <a:r>
              <a:rPr lang="en-US" sz="1200" b="1" dirty="0">
                <a:solidFill>
                  <a:schemeClr val="tx2">
                    <a:lumMod val="75000"/>
                  </a:schemeClr>
                </a:solidFill>
                <a:latin typeface="Arial" pitchFamily="34" charset="0"/>
                <a:cs typeface="Arial" pitchFamily="34" charset="0"/>
              </a:rPr>
              <a:t>596</a:t>
            </a:r>
            <a:r>
              <a:rPr lang="en-US" sz="1200" dirty="0">
                <a:solidFill>
                  <a:schemeClr val="tx2">
                    <a:lumMod val="75000"/>
                  </a:schemeClr>
                </a:solidFill>
                <a:latin typeface="Arial" pitchFamily="34" charset="0"/>
                <a:cs typeface="Arial" pitchFamily="34" charset="0"/>
              </a:rPr>
              <a:t>,</a:t>
            </a:r>
            <a:r>
              <a:rPr lang="en-US" sz="1200" b="1" dirty="0">
                <a:solidFill>
                  <a:schemeClr val="tx2">
                    <a:lumMod val="75000"/>
                  </a:schemeClr>
                </a:solidFill>
                <a:latin typeface="Arial" pitchFamily="34" charset="0"/>
                <a:cs typeface="Arial" pitchFamily="34" charset="0"/>
              </a:rPr>
              <a:t> </a:t>
            </a:r>
            <a:r>
              <a:rPr lang="en-US" sz="1200" dirty="0">
                <a:solidFill>
                  <a:schemeClr val="tx2">
                    <a:lumMod val="75000"/>
                  </a:schemeClr>
                </a:solidFill>
                <a:latin typeface="Arial" pitchFamily="34" charset="0"/>
                <a:cs typeface="Arial" pitchFamily="34" charset="0"/>
              </a:rPr>
              <a:t>238 (2008) and arXiv:0709.4440</a:t>
            </a:r>
          </a:p>
        </p:txBody>
      </p:sp>
      <p:sp>
        <p:nvSpPr>
          <p:cNvPr id="36" name="Rechteck 35">
            <a:extLst>
              <a:ext uri="{FF2B5EF4-FFF2-40B4-BE49-F238E27FC236}">
                <a16:creationId xmlns:a16="http://schemas.microsoft.com/office/drawing/2014/main" id="{88E80C95-0FF7-E1AD-0BE1-18E861A30F6E}"/>
              </a:ext>
            </a:extLst>
          </p:cNvPr>
          <p:cNvSpPr/>
          <p:nvPr/>
        </p:nvSpPr>
        <p:spPr>
          <a:xfrm>
            <a:off x="294517" y="5942809"/>
            <a:ext cx="6490788" cy="276999"/>
          </a:xfrm>
          <a:prstGeom prst="rect">
            <a:avLst/>
          </a:prstGeom>
        </p:spPr>
        <p:txBody>
          <a:bodyPr wrap="square">
            <a:spAutoFit/>
          </a:bodyPr>
          <a:lstStyle/>
          <a:p>
            <a:r>
              <a:rPr lang="en-US" sz="1200" dirty="0">
                <a:solidFill>
                  <a:schemeClr val="tx2"/>
                </a:solidFill>
              </a:rPr>
              <a:t>X. Wang, C. </a:t>
            </a:r>
            <a:r>
              <a:rPr lang="en-US" sz="1200" dirty="0" err="1">
                <a:solidFill>
                  <a:schemeClr val="tx2"/>
                </a:solidFill>
              </a:rPr>
              <a:t>Ziener</a:t>
            </a:r>
            <a:r>
              <a:rPr lang="en-US" sz="1200" dirty="0">
                <a:solidFill>
                  <a:schemeClr val="tx2"/>
                </a:solidFill>
              </a:rPr>
              <a:t> </a:t>
            </a:r>
            <a:r>
              <a:rPr lang="en-US" sz="1200" i="1" dirty="0">
                <a:solidFill>
                  <a:schemeClr val="tx2"/>
                </a:solidFill>
              </a:rPr>
              <a:t>et al</a:t>
            </a:r>
            <a:r>
              <a:rPr lang="en-US" sz="1200" dirty="0">
                <a:solidFill>
                  <a:schemeClr val="tx2"/>
                </a:solidFill>
              </a:rPr>
              <a:t>. (PERC Collaboration), EPJ </a:t>
            </a:r>
            <a:r>
              <a:rPr lang="de-DE" sz="1200" dirty="0">
                <a:solidFill>
                  <a:schemeClr val="tx2"/>
                </a:solidFill>
              </a:rPr>
              <a:t>Web </a:t>
            </a:r>
            <a:r>
              <a:rPr lang="de-DE" sz="1200" dirty="0" err="1">
                <a:solidFill>
                  <a:schemeClr val="tx2"/>
                </a:solidFill>
              </a:rPr>
              <a:t>Conf</a:t>
            </a:r>
            <a:r>
              <a:rPr lang="de-DE" sz="1200" dirty="0">
                <a:solidFill>
                  <a:schemeClr val="tx2"/>
                </a:solidFill>
              </a:rPr>
              <a:t>. 219, 04007 (2019)</a:t>
            </a:r>
            <a:r>
              <a:rPr lang="en-US" sz="1200" dirty="0">
                <a:solidFill>
                  <a:schemeClr val="tx2"/>
                </a:solidFill>
              </a:rPr>
              <a:t> </a:t>
            </a:r>
            <a:endParaRPr lang="de-DE" sz="1200" dirty="0">
              <a:solidFill>
                <a:schemeClr val="tx2"/>
              </a:solidFill>
            </a:endParaRPr>
          </a:p>
        </p:txBody>
      </p:sp>
      <p:sp>
        <p:nvSpPr>
          <p:cNvPr id="17" name="Rechteck 16">
            <a:extLst>
              <a:ext uri="{FF2B5EF4-FFF2-40B4-BE49-F238E27FC236}">
                <a16:creationId xmlns:a16="http://schemas.microsoft.com/office/drawing/2014/main" id="{A70CC3CF-8DC2-90BA-730D-8E1D48C758B4}"/>
              </a:ext>
            </a:extLst>
          </p:cNvPr>
          <p:cNvSpPr/>
          <p:nvPr/>
        </p:nvSpPr>
        <p:spPr>
          <a:xfrm>
            <a:off x="10075094" y="1211513"/>
            <a:ext cx="1951175" cy="379656"/>
          </a:xfrm>
          <a:prstGeom prst="rect">
            <a:avLst/>
          </a:prstGeom>
        </p:spPr>
        <p:txBody>
          <a:bodyPr wrap="none">
            <a:spAutoFit/>
          </a:bodyPr>
          <a:lstStyle/>
          <a:p>
            <a:r>
              <a:rPr lang="en-GB" sz="1867" b="1" dirty="0">
                <a:solidFill>
                  <a:schemeClr val="tx2"/>
                </a:solidFill>
              </a:rPr>
              <a:t>Detector region</a:t>
            </a:r>
            <a:endParaRPr lang="de-DE" sz="1867" dirty="0">
              <a:solidFill>
                <a:schemeClr val="tx2"/>
              </a:solidFill>
            </a:endParaRPr>
          </a:p>
        </p:txBody>
      </p:sp>
      <p:sp>
        <p:nvSpPr>
          <p:cNvPr id="14" name="TextBox 13">
            <a:extLst>
              <a:ext uri="{FF2B5EF4-FFF2-40B4-BE49-F238E27FC236}">
                <a16:creationId xmlns:a16="http://schemas.microsoft.com/office/drawing/2014/main" id="{5A1C0DDB-AC25-767B-45DB-C028315514BE}"/>
              </a:ext>
            </a:extLst>
          </p:cNvPr>
          <p:cNvSpPr txBox="1"/>
          <p:nvPr/>
        </p:nvSpPr>
        <p:spPr>
          <a:xfrm>
            <a:off x="3117954" y="2998032"/>
            <a:ext cx="2853345" cy="257250"/>
          </a:xfrm>
          <a:prstGeom prst="rect">
            <a:avLst/>
          </a:prstGeom>
          <a:noFill/>
        </p:spPr>
        <p:txBody>
          <a:bodyPr wrap="none" lIns="0" tIns="0" rIns="0" bIns="0" rtlCol="0">
            <a:spAutoFit/>
          </a:bodyPr>
          <a:lstStyle/>
          <a:p>
            <a:pPr>
              <a:lnSpc>
                <a:spcPct val="114000"/>
              </a:lnSpc>
            </a:pPr>
            <a:r>
              <a:rPr lang="en-US" sz="1600" dirty="0">
                <a:solidFill>
                  <a:srgbClr val="00B050"/>
                </a:solidFill>
              </a:rPr>
              <a:t>Raw decay rate ~ ~30 kHz/m</a:t>
            </a:r>
            <a:r>
              <a:rPr lang="en-US" sz="1600" dirty="0"/>
              <a:t>…</a:t>
            </a:r>
            <a:endParaRPr lang="en-US" sz="1600" dirty="0">
              <a:latin typeface="+mn-lt"/>
            </a:endParaRPr>
          </a:p>
        </p:txBody>
      </p:sp>
      <p:sp>
        <p:nvSpPr>
          <p:cNvPr id="15" name="Rectangle: Rounded Corners 14">
            <a:extLst>
              <a:ext uri="{FF2B5EF4-FFF2-40B4-BE49-F238E27FC236}">
                <a16:creationId xmlns:a16="http://schemas.microsoft.com/office/drawing/2014/main" id="{7437831E-77F1-5DB2-5E60-C5694B6615FC}"/>
              </a:ext>
            </a:extLst>
          </p:cNvPr>
          <p:cNvSpPr/>
          <p:nvPr/>
        </p:nvSpPr>
        <p:spPr>
          <a:xfrm>
            <a:off x="5252483" y="3317358"/>
            <a:ext cx="1807536" cy="382772"/>
          </a:xfrm>
          <a:prstGeom prst="roundRect">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47D63DA-3D2B-7AB5-48D9-422BB2A6EEAA}"/>
              </a:ext>
            </a:extLst>
          </p:cNvPr>
          <p:cNvSpPr txBox="1"/>
          <p:nvPr/>
        </p:nvSpPr>
        <p:spPr>
          <a:xfrm>
            <a:off x="7057090" y="3299946"/>
            <a:ext cx="260008" cy="369332"/>
          </a:xfrm>
          <a:prstGeom prst="rect">
            <a:avLst/>
          </a:prstGeom>
          <a:noFill/>
        </p:spPr>
        <p:txBody>
          <a:bodyPr wrap="none" rtlCol="0">
            <a:spAutoFit/>
          </a:bodyPr>
          <a:lstStyle/>
          <a:p>
            <a:r>
              <a:rPr lang="en-US" dirty="0">
                <a:solidFill>
                  <a:srgbClr val="FF0000"/>
                </a:solidFill>
              </a:rPr>
              <a:t>!</a:t>
            </a:r>
          </a:p>
        </p:txBody>
      </p:sp>
      <p:sp>
        <p:nvSpPr>
          <p:cNvPr id="21" name="TextBox 20">
            <a:extLst>
              <a:ext uri="{FF2B5EF4-FFF2-40B4-BE49-F238E27FC236}">
                <a16:creationId xmlns:a16="http://schemas.microsoft.com/office/drawing/2014/main" id="{A7A3AB89-70B9-AC29-4FC6-D536A009632D}"/>
              </a:ext>
            </a:extLst>
          </p:cNvPr>
          <p:cNvSpPr txBox="1"/>
          <p:nvPr/>
        </p:nvSpPr>
        <p:spPr>
          <a:xfrm>
            <a:off x="7955773" y="3177902"/>
            <a:ext cx="4163769" cy="646331"/>
          </a:xfrm>
          <a:prstGeom prst="rect">
            <a:avLst/>
          </a:prstGeom>
          <a:noFill/>
        </p:spPr>
        <p:txBody>
          <a:bodyPr wrap="none" rtlCol="0">
            <a:spAutoFit/>
          </a:bodyPr>
          <a:lstStyle/>
          <a:p>
            <a:r>
              <a:rPr lang="en-US" b="1" dirty="0">
                <a:solidFill>
                  <a:srgbClr val="FF0000"/>
                </a:solidFill>
              </a:rPr>
              <a:t>Groundwork has been laid! </a:t>
            </a:r>
          </a:p>
          <a:p>
            <a:r>
              <a:rPr lang="en-US" b="1" dirty="0">
                <a:solidFill>
                  <a:srgbClr val="FF0000"/>
                </a:solidFill>
              </a:rPr>
              <a:t>Magnet commissioning in 2</a:t>
            </a:r>
            <a:r>
              <a:rPr lang="en-US" b="1" baseline="30000" dirty="0">
                <a:solidFill>
                  <a:srgbClr val="FF0000"/>
                </a:solidFill>
              </a:rPr>
              <a:t>nd</a:t>
            </a:r>
            <a:r>
              <a:rPr lang="en-US" b="1" dirty="0">
                <a:solidFill>
                  <a:srgbClr val="FF0000"/>
                </a:solidFill>
              </a:rPr>
              <a:t> half of 2025</a:t>
            </a:r>
          </a:p>
        </p:txBody>
      </p:sp>
      <p:sp>
        <p:nvSpPr>
          <p:cNvPr id="22" name="Rectangle: Rounded Corners 21">
            <a:extLst>
              <a:ext uri="{FF2B5EF4-FFF2-40B4-BE49-F238E27FC236}">
                <a16:creationId xmlns:a16="http://schemas.microsoft.com/office/drawing/2014/main" id="{7DBF010E-6FF9-356C-446F-929990417C6A}"/>
              </a:ext>
            </a:extLst>
          </p:cNvPr>
          <p:cNvSpPr/>
          <p:nvPr/>
        </p:nvSpPr>
        <p:spPr>
          <a:xfrm>
            <a:off x="556435" y="3693042"/>
            <a:ext cx="3834811" cy="382772"/>
          </a:xfrm>
          <a:prstGeom prst="roundRect">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319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9A6B-C76B-7120-F102-4E2BB91E49EF}"/>
              </a:ext>
            </a:extLst>
          </p:cNvPr>
          <p:cNvSpPr>
            <a:spLocks noGrp="1"/>
          </p:cNvSpPr>
          <p:nvPr>
            <p:ph type="title"/>
          </p:nvPr>
        </p:nvSpPr>
        <p:spPr>
          <a:xfrm>
            <a:off x="2437139" y="2290095"/>
            <a:ext cx="7054333" cy="1325563"/>
          </a:xfrm>
        </p:spPr>
        <p:txBody>
          <a:bodyPr/>
          <a:lstStyle/>
          <a:p>
            <a:r>
              <a:rPr lang="en-US" dirty="0"/>
              <a:t>The Beta-Neutrino Correlation</a:t>
            </a:r>
          </a:p>
        </p:txBody>
      </p:sp>
      <p:sp>
        <p:nvSpPr>
          <p:cNvPr id="3" name="TextBox 2">
            <a:extLst>
              <a:ext uri="{FF2B5EF4-FFF2-40B4-BE49-F238E27FC236}">
                <a16:creationId xmlns:a16="http://schemas.microsoft.com/office/drawing/2014/main" id="{3400A52A-C445-DA5F-D584-8E3FBAE12919}"/>
              </a:ext>
            </a:extLst>
          </p:cNvPr>
          <p:cNvSpPr txBox="1"/>
          <p:nvPr/>
        </p:nvSpPr>
        <p:spPr>
          <a:xfrm>
            <a:off x="3906981" y="5340927"/>
            <a:ext cx="4160434" cy="369332"/>
          </a:xfrm>
          <a:prstGeom prst="rect">
            <a:avLst/>
          </a:prstGeom>
          <a:noFill/>
        </p:spPr>
        <p:txBody>
          <a:bodyPr wrap="none" rtlCol="0">
            <a:spAutoFit/>
          </a:bodyPr>
          <a:lstStyle/>
          <a:p>
            <a:r>
              <a:rPr lang="en-US" dirty="0"/>
              <a:t>Thanks to F. Gonzalez for many Nab slides!</a:t>
            </a:r>
          </a:p>
        </p:txBody>
      </p:sp>
    </p:spTree>
    <p:extLst>
      <p:ext uri="{BB962C8B-B14F-4D97-AF65-F5344CB8AC3E}">
        <p14:creationId xmlns:p14="http://schemas.microsoft.com/office/powerpoint/2010/main" val="1006090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893A-9F60-4926-A8C3-83561CDA268E}"/>
              </a:ext>
            </a:extLst>
          </p:cNvPr>
          <p:cNvSpPr>
            <a:spLocks noGrp="1"/>
          </p:cNvSpPr>
          <p:nvPr>
            <p:ph type="title"/>
          </p:nvPr>
        </p:nvSpPr>
        <p:spPr>
          <a:xfrm>
            <a:off x="1791021" y="1427089"/>
            <a:ext cx="8098414" cy="1325563"/>
          </a:xfrm>
        </p:spPr>
        <p:txBody>
          <a:bodyPr>
            <a:normAutofit fontScale="90000"/>
          </a:bodyPr>
          <a:lstStyle/>
          <a:p>
            <a:pPr algn="ctr"/>
            <a:r>
              <a:rPr lang="en-US" dirty="0"/>
              <a:t>Angular Correlation Measurements:</a:t>
            </a:r>
            <a:br>
              <a:rPr lang="en-US" dirty="0"/>
            </a:br>
            <a:r>
              <a:rPr lang="en-US" dirty="0"/>
              <a:t>Beta-neutrino angular correlation</a:t>
            </a:r>
          </a:p>
        </p:txBody>
      </p:sp>
      <p:sp>
        <p:nvSpPr>
          <p:cNvPr id="4" name="TextBox 3">
            <a:extLst>
              <a:ext uri="{FF2B5EF4-FFF2-40B4-BE49-F238E27FC236}">
                <a16:creationId xmlns:a16="http://schemas.microsoft.com/office/drawing/2014/main" id="{4F39C098-6D06-48F9-A466-802413D0F0AA}"/>
              </a:ext>
            </a:extLst>
          </p:cNvPr>
          <p:cNvSpPr txBox="1"/>
          <p:nvPr/>
        </p:nvSpPr>
        <p:spPr>
          <a:xfrm>
            <a:off x="959371" y="974360"/>
            <a:ext cx="113814" cy="257250"/>
          </a:xfrm>
          <a:prstGeom prst="rect">
            <a:avLst/>
          </a:prstGeom>
          <a:noFill/>
        </p:spPr>
        <p:txBody>
          <a:bodyPr wrap="none" lIns="0" tIns="0" rIns="0" bIns="0" rtlCol="0">
            <a:spAutoFit/>
          </a:bodyPr>
          <a:lstStyle/>
          <a:p>
            <a:pPr>
              <a:lnSpc>
                <a:spcPct val="114000"/>
              </a:lnSpc>
            </a:pPr>
            <a:r>
              <a:rPr lang="en-US" sz="1600" dirty="0"/>
              <a:t>a</a:t>
            </a:r>
            <a:endParaRPr lang="en-US" sz="1600" dirty="0">
              <a:latin typeface="+mn-lt"/>
            </a:endParaRPr>
          </a:p>
        </p:txBody>
      </p:sp>
      <p:pic>
        <p:nvPicPr>
          <p:cNvPr id="5" name="Picture 4">
            <a:extLst>
              <a:ext uri="{FF2B5EF4-FFF2-40B4-BE49-F238E27FC236}">
                <a16:creationId xmlns:a16="http://schemas.microsoft.com/office/drawing/2014/main" id="{8B452DFA-624F-4A3A-8EA6-C1797578AEEF}"/>
              </a:ext>
            </a:extLst>
          </p:cNvPr>
          <p:cNvPicPr>
            <a:picLocks noChangeAspect="1"/>
          </p:cNvPicPr>
          <p:nvPr/>
        </p:nvPicPr>
        <p:blipFill rotWithShape="1">
          <a:blip r:embed="rId2">
            <a:extLst>
              <a:ext uri="{28A0092B-C50C-407E-A947-70E740481C1C}">
                <a14:useLocalDpi xmlns:a14="http://schemas.microsoft.com/office/drawing/2010/main" val="0"/>
              </a:ext>
            </a:extLst>
          </a:blip>
          <a:srcRect t="23605" b="57815"/>
          <a:stretch/>
        </p:blipFill>
        <p:spPr>
          <a:xfrm>
            <a:off x="1299454" y="3282848"/>
            <a:ext cx="9143385" cy="1274164"/>
          </a:xfrm>
          <a:prstGeom prst="rect">
            <a:avLst/>
          </a:prstGeom>
        </p:spPr>
      </p:pic>
      <p:sp>
        <p:nvSpPr>
          <p:cNvPr id="8" name="Arc 7">
            <a:extLst>
              <a:ext uri="{FF2B5EF4-FFF2-40B4-BE49-F238E27FC236}">
                <a16:creationId xmlns:a16="http://schemas.microsoft.com/office/drawing/2014/main" id="{C246B5E0-8376-466A-B07E-6F90A9CA2582}"/>
              </a:ext>
            </a:extLst>
          </p:cNvPr>
          <p:cNvSpPr/>
          <p:nvPr/>
        </p:nvSpPr>
        <p:spPr>
          <a:xfrm rot="3110730">
            <a:off x="9059481" y="3374132"/>
            <a:ext cx="1257274" cy="1075030"/>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B2A3C40-4CE8-44D7-A1A5-6B81F392A10C}"/>
              </a:ext>
            </a:extLst>
          </p:cNvPr>
          <p:cNvCxnSpPr>
            <a:cxnSpLocks/>
          </p:cNvCxnSpPr>
          <p:nvPr/>
        </p:nvCxnSpPr>
        <p:spPr>
          <a:xfrm flipH="1" flipV="1">
            <a:off x="7540052" y="4407108"/>
            <a:ext cx="239843" cy="584617"/>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1B2AA08-93B9-4036-AD66-A98FE40A1FEF}"/>
              </a:ext>
            </a:extLst>
          </p:cNvPr>
          <p:cNvSpPr txBox="1"/>
          <p:nvPr/>
        </p:nvSpPr>
        <p:spPr>
          <a:xfrm>
            <a:off x="6235908" y="5081665"/>
            <a:ext cx="5261548" cy="545406"/>
          </a:xfrm>
          <a:prstGeom prst="rect">
            <a:avLst/>
          </a:prstGeom>
          <a:noFill/>
        </p:spPr>
        <p:txBody>
          <a:bodyPr wrap="square" lIns="0" tIns="0" rIns="0" bIns="0" rtlCol="0">
            <a:spAutoFit/>
          </a:bodyPr>
          <a:lstStyle/>
          <a:p>
            <a:pPr>
              <a:lnSpc>
                <a:spcPct val="114000"/>
              </a:lnSpc>
            </a:pPr>
            <a:r>
              <a:rPr lang="en-US" sz="1600" dirty="0">
                <a:latin typeface="+mn-lt"/>
              </a:rPr>
              <a:t>The angular correlation between the emitted beta momentum and the neutrino momentum – no polarization required!</a:t>
            </a:r>
          </a:p>
        </p:txBody>
      </p:sp>
      <p:sp>
        <p:nvSpPr>
          <p:cNvPr id="14" name="TextBox 13">
            <a:extLst>
              <a:ext uri="{FF2B5EF4-FFF2-40B4-BE49-F238E27FC236}">
                <a16:creationId xmlns:a16="http://schemas.microsoft.com/office/drawing/2014/main" id="{F0E34D71-4F36-499B-B0E5-8EE7EDDE91C9}"/>
              </a:ext>
            </a:extLst>
          </p:cNvPr>
          <p:cNvSpPr txBox="1"/>
          <p:nvPr/>
        </p:nvSpPr>
        <p:spPr>
          <a:xfrm>
            <a:off x="6716124" y="6139090"/>
            <a:ext cx="3206199" cy="264688"/>
          </a:xfrm>
          <a:prstGeom prst="rect">
            <a:avLst/>
          </a:prstGeom>
          <a:noFill/>
        </p:spPr>
        <p:txBody>
          <a:bodyPr wrap="none" lIns="0" tIns="0" rIns="0" bIns="0" rtlCol="0">
            <a:spAutoFit/>
          </a:bodyPr>
          <a:lstStyle/>
          <a:p>
            <a:pPr>
              <a:lnSpc>
                <a:spcPct val="114000"/>
              </a:lnSpc>
            </a:pPr>
            <a:r>
              <a:rPr lang="en-US" sz="1600" dirty="0">
                <a:latin typeface="+mn-lt"/>
              </a:rPr>
              <a:t>Very important in the late 50’s </a:t>
            </a:r>
            <a:r>
              <a:rPr lang="en-US" sz="1600" dirty="0"/>
              <a:t>to 70’s!</a:t>
            </a:r>
            <a:endParaRPr lang="en-US" sz="1600" dirty="0">
              <a:latin typeface="+mn-lt"/>
            </a:endParaRPr>
          </a:p>
        </p:txBody>
      </p:sp>
      <p:sp>
        <p:nvSpPr>
          <p:cNvPr id="15" name="TextBox 14">
            <a:extLst>
              <a:ext uri="{FF2B5EF4-FFF2-40B4-BE49-F238E27FC236}">
                <a16:creationId xmlns:a16="http://schemas.microsoft.com/office/drawing/2014/main" id="{38EC9D10-B065-4C20-8204-161EDBE48060}"/>
              </a:ext>
            </a:extLst>
          </p:cNvPr>
          <p:cNvSpPr txBox="1"/>
          <p:nvPr/>
        </p:nvSpPr>
        <p:spPr>
          <a:xfrm>
            <a:off x="6325849" y="5786203"/>
            <a:ext cx="4097275" cy="257250"/>
          </a:xfrm>
          <a:prstGeom prst="rect">
            <a:avLst/>
          </a:prstGeom>
          <a:noFill/>
        </p:spPr>
        <p:txBody>
          <a:bodyPr wrap="none" lIns="0" tIns="0" rIns="0" bIns="0" rtlCol="0">
            <a:spAutoFit/>
          </a:bodyPr>
          <a:lstStyle/>
          <a:p>
            <a:pPr>
              <a:lnSpc>
                <a:spcPct val="114000"/>
              </a:lnSpc>
            </a:pPr>
            <a:r>
              <a:rPr lang="en-US" sz="1600" dirty="0">
                <a:latin typeface="+mn-lt"/>
              </a:rPr>
              <a:t>Similar sensitivity to </a:t>
            </a:r>
            <a:r>
              <a:rPr lang="el-GR" sz="1600" dirty="0">
                <a:latin typeface="+mn-lt"/>
              </a:rPr>
              <a:t>λ</a:t>
            </a:r>
            <a:r>
              <a:rPr lang="en-US" sz="1600" dirty="0">
                <a:latin typeface="+mn-lt"/>
              </a:rPr>
              <a:t> as the beta asymmetry</a:t>
            </a:r>
          </a:p>
        </p:txBody>
      </p:sp>
    </p:spTree>
    <p:extLst>
      <p:ext uri="{BB962C8B-B14F-4D97-AF65-F5344CB8AC3E}">
        <p14:creationId xmlns:p14="http://schemas.microsoft.com/office/powerpoint/2010/main" val="22062040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514392A-6982-5495-6778-C9F74C76E678}"/>
              </a:ext>
            </a:extLst>
          </p:cNvPr>
          <p:cNvCxnSpPr/>
          <p:nvPr/>
        </p:nvCxnSpPr>
        <p:spPr>
          <a:xfrm>
            <a:off x="9409176" y="3108960"/>
            <a:ext cx="0" cy="107899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Isosceles Triangle 4">
            <a:extLst>
              <a:ext uri="{FF2B5EF4-FFF2-40B4-BE49-F238E27FC236}">
                <a16:creationId xmlns:a16="http://schemas.microsoft.com/office/drawing/2014/main" id="{22BC51AD-2DD9-6C3E-038A-E0A3203055C9}"/>
              </a:ext>
            </a:extLst>
          </p:cNvPr>
          <p:cNvSpPr/>
          <p:nvPr/>
        </p:nvSpPr>
        <p:spPr>
          <a:xfrm rot="10800000">
            <a:off x="9370142" y="3646933"/>
            <a:ext cx="83378" cy="108990"/>
          </a:xfrm>
          <a:prstGeom prst="triangl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E7182670-8AAE-CF95-C653-3375BCD8C69B}"/>
              </a:ext>
            </a:extLst>
          </p:cNvPr>
          <p:cNvSpPr/>
          <p:nvPr/>
        </p:nvSpPr>
        <p:spPr>
          <a:xfrm rot="19312100">
            <a:off x="9045677" y="3795251"/>
            <a:ext cx="314632" cy="1671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aph of a number of numbers&#10;&#10;Description automatically generated with medium confidence">
            <a:extLst>
              <a:ext uri="{FF2B5EF4-FFF2-40B4-BE49-F238E27FC236}">
                <a16:creationId xmlns:a16="http://schemas.microsoft.com/office/drawing/2014/main" id="{B7B748D6-09B5-A71D-5A06-E0AA6F78A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905" y="204414"/>
            <a:ext cx="7235887" cy="5909307"/>
          </a:xfrm>
          <a:prstGeom prst="rect">
            <a:avLst/>
          </a:prstGeom>
        </p:spPr>
      </p:pic>
      <p:sp>
        <p:nvSpPr>
          <p:cNvPr id="10" name="Rectangle: Rounded Corners 9">
            <a:extLst>
              <a:ext uri="{FF2B5EF4-FFF2-40B4-BE49-F238E27FC236}">
                <a16:creationId xmlns:a16="http://schemas.microsoft.com/office/drawing/2014/main" id="{65594BBB-AF86-77FA-0AB3-5F5D0D66A7DF}"/>
              </a:ext>
            </a:extLst>
          </p:cNvPr>
          <p:cNvSpPr/>
          <p:nvPr/>
        </p:nvSpPr>
        <p:spPr>
          <a:xfrm>
            <a:off x="8734741" y="1854536"/>
            <a:ext cx="584618" cy="2322823"/>
          </a:xfrm>
          <a:prstGeom prst="round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1D16246-A30C-880C-BCE2-DF6B006E9BAB}"/>
              </a:ext>
            </a:extLst>
          </p:cNvPr>
          <p:cNvSpPr txBox="1"/>
          <p:nvPr/>
        </p:nvSpPr>
        <p:spPr>
          <a:xfrm>
            <a:off x="9867815" y="1810849"/>
            <a:ext cx="866006" cy="369332"/>
          </a:xfrm>
          <a:prstGeom prst="rect">
            <a:avLst/>
          </a:prstGeom>
          <a:noFill/>
        </p:spPr>
        <p:txBody>
          <a:bodyPr wrap="none" rtlCol="0">
            <a:spAutoFit/>
          </a:bodyPr>
          <a:lstStyle/>
          <a:p>
            <a:r>
              <a:rPr lang="en-US" dirty="0" err="1"/>
              <a:t>aSPECT</a:t>
            </a:r>
            <a:endParaRPr lang="en-US" dirty="0"/>
          </a:p>
        </p:txBody>
      </p:sp>
      <p:cxnSp>
        <p:nvCxnSpPr>
          <p:cNvPr id="12" name="Straight Connector 11">
            <a:extLst>
              <a:ext uri="{FF2B5EF4-FFF2-40B4-BE49-F238E27FC236}">
                <a16:creationId xmlns:a16="http://schemas.microsoft.com/office/drawing/2014/main" id="{16D15702-957F-F798-0E2E-95C7D5F602F1}"/>
              </a:ext>
            </a:extLst>
          </p:cNvPr>
          <p:cNvCxnSpPr/>
          <p:nvPr/>
        </p:nvCxnSpPr>
        <p:spPr>
          <a:xfrm flipH="1">
            <a:off x="9359979" y="1998108"/>
            <a:ext cx="521109" cy="265471"/>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C48CD7-2B0E-4E15-B19A-64909F998391}"/>
              </a:ext>
            </a:extLst>
          </p:cNvPr>
          <p:cNvSpPr txBox="1"/>
          <p:nvPr/>
        </p:nvSpPr>
        <p:spPr>
          <a:xfrm>
            <a:off x="9501470" y="2304076"/>
            <a:ext cx="2788171" cy="826124"/>
          </a:xfrm>
          <a:prstGeom prst="rect">
            <a:avLst/>
          </a:prstGeom>
          <a:noFill/>
        </p:spPr>
        <p:txBody>
          <a:bodyPr wrap="square" lIns="0" tIns="0" rIns="0" bIns="0" rtlCol="0">
            <a:spAutoFit/>
          </a:bodyPr>
          <a:lstStyle/>
          <a:p>
            <a:pPr>
              <a:lnSpc>
                <a:spcPct val="114000"/>
              </a:lnSpc>
            </a:pPr>
            <a:r>
              <a:rPr lang="en-US" sz="1600" dirty="0">
                <a:latin typeface="+mn-lt"/>
              </a:rPr>
              <a:t>Note: although not as precise, </a:t>
            </a:r>
            <a:r>
              <a:rPr lang="en-US" sz="1600" dirty="0" err="1"/>
              <a:t>aSPECT</a:t>
            </a:r>
            <a:r>
              <a:rPr lang="en-US" sz="1600" dirty="0"/>
              <a:t> (Beck et al.) of “a”</a:t>
            </a:r>
            <a:r>
              <a:rPr lang="en-US" sz="1600" dirty="0">
                <a:latin typeface="+mn-lt"/>
              </a:rPr>
              <a:t> is impacting scatter for </a:t>
            </a:r>
            <a:r>
              <a:rPr lang="el-GR" sz="1600" dirty="0">
                <a:latin typeface="+mn-lt"/>
              </a:rPr>
              <a:t>λ</a:t>
            </a:r>
            <a:r>
              <a:rPr lang="en-US" sz="1600" dirty="0">
                <a:latin typeface="+mn-lt"/>
              </a:rPr>
              <a:t> – now </a:t>
            </a:r>
            <a:r>
              <a:rPr lang="en-US" sz="1600" dirty="0">
                <a:solidFill>
                  <a:srgbClr val="FF0000"/>
                </a:solidFill>
                <a:latin typeface="+mn-lt"/>
              </a:rPr>
              <a:t>2.7</a:t>
            </a:r>
          </a:p>
        </p:txBody>
      </p:sp>
      <p:sp>
        <p:nvSpPr>
          <p:cNvPr id="16" name="TextBox 15">
            <a:extLst>
              <a:ext uri="{FF2B5EF4-FFF2-40B4-BE49-F238E27FC236}">
                <a16:creationId xmlns:a16="http://schemas.microsoft.com/office/drawing/2014/main" id="{5D34159A-AE65-61EE-8B01-DEE2051C3FB2}"/>
              </a:ext>
            </a:extLst>
          </p:cNvPr>
          <p:cNvSpPr txBox="1"/>
          <p:nvPr/>
        </p:nvSpPr>
        <p:spPr>
          <a:xfrm>
            <a:off x="457200" y="2110154"/>
            <a:ext cx="1969477" cy="923330"/>
          </a:xfrm>
          <a:prstGeom prst="rect">
            <a:avLst/>
          </a:prstGeom>
          <a:noFill/>
        </p:spPr>
        <p:txBody>
          <a:bodyPr wrap="square" rtlCol="0">
            <a:spAutoFit/>
          </a:bodyPr>
          <a:lstStyle/>
          <a:p>
            <a:r>
              <a:rPr lang="en-US" dirty="0"/>
              <a:t>Most recent results for groups or experiments</a:t>
            </a:r>
          </a:p>
        </p:txBody>
      </p:sp>
    </p:spTree>
    <p:extLst>
      <p:ext uri="{BB962C8B-B14F-4D97-AF65-F5344CB8AC3E}">
        <p14:creationId xmlns:p14="http://schemas.microsoft.com/office/powerpoint/2010/main" val="10706391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122"/>
          <p:cNvPicPr/>
          <p:nvPr/>
        </p:nvPicPr>
        <p:blipFill>
          <a:blip r:embed="rId2"/>
          <a:stretch/>
        </p:blipFill>
        <p:spPr>
          <a:xfrm>
            <a:off x="614596" y="854439"/>
            <a:ext cx="3302909" cy="5226770"/>
          </a:xfrm>
          <a:prstGeom prst="rect">
            <a:avLst/>
          </a:prstGeom>
          <a:ln w="0">
            <a:noFill/>
          </a:ln>
        </p:spPr>
      </p:pic>
      <p:sp>
        <p:nvSpPr>
          <p:cNvPr id="124" name="Rectangle 2"/>
          <p:cNvSpPr/>
          <p:nvPr/>
        </p:nvSpPr>
        <p:spPr>
          <a:xfrm>
            <a:off x="922797" y="179379"/>
            <a:ext cx="9399556" cy="1017933"/>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marL="414921" indent="-414486" algn="ctr">
              <a:spcBef>
                <a:spcPts val="966"/>
              </a:spcBef>
              <a:tabLst>
                <a:tab pos="0" algn="l"/>
              </a:tabLst>
            </a:pPr>
            <a:r>
              <a:rPr lang="en-US" sz="4838" spc="-1">
                <a:solidFill>
                  <a:srgbClr val="000000"/>
                </a:solidFill>
                <a:latin typeface="Verdana"/>
                <a:ea typeface="Verdana"/>
              </a:rPr>
              <a:t>Nab</a:t>
            </a:r>
            <a:endParaRPr lang="en-US" sz="4838" spc="-1">
              <a:latin typeface="Arial"/>
            </a:endParaRPr>
          </a:p>
        </p:txBody>
      </p:sp>
      <p:pic>
        <p:nvPicPr>
          <p:cNvPr id="125" name="Picture 3"/>
          <p:cNvPicPr/>
          <p:nvPr/>
        </p:nvPicPr>
        <p:blipFill>
          <a:blip r:embed="rId3"/>
          <a:srcRect l="690364" t="118759" r="216682" b="551135"/>
          <a:stretch/>
        </p:blipFill>
        <p:spPr>
          <a:xfrm>
            <a:off x="6528397" y="1519498"/>
            <a:ext cx="2416394" cy="1422407"/>
          </a:xfrm>
          <a:prstGeom prst="rect">
            <a:avLst/>
          </a:prstGeom>
          <a:ln w="0">
            <a:noFill/>
          </a:ln>
        </p:spPr>
      </p:pic>
      <p:pic>
        <p:nvPicPr>
          <p:cNvPr id="126" name="Picture 4"/>
          <p:cNvPicPr/>
          <p:nvPr/>
        </p:nvPicPr>
        <p:blipFill>
          <a:blip r:embed="rId4"/>
          <a:stretch/>
        </p:blipFill>
        <p:spPr>
          <a:xfrm>
            <a:off x="5011183" y="2642424"/>
            <a:ext cx="5994834" cy="1131134"/>
          </a:xfrm>
          <a:prstGeom prst="rect">
            <a:avLst/>
          </a:prstGeom>
          <a:ln w="3240">
            <a:solidFill>
              <a:srgbClr val="000000"/>
            </a:solidFill>
            <a:round/>
          </a:ln>
        </p:spPr>
      </p:pic>
      <p:sp>
        <p:nvSpPr>
          <p:cNvPr id="127" name="TextBox 126"/>
          <p:cNvSpPr txBox="1"/>
          <p:nvPr/>
        </p:nvSpPr>
        <p:spPr>
          <a:xfrm>
            <a:off x="4196153" y="1043879"/>
            <a:ext cx="7755055" cy="1128957"/>
          </a:xfrm>
          <a:prstGeom prst="rect">
            <a:avLst/>
          </a:prstGeom>
          <a:noFill/>
          <a:ln w="0">
            <a:noFill/>
          </a:ln>
        </p:spPr>
        <p:txBody>
          <a:bodyPr lIns="108847" tIns="54423" rIns="108847" bIns="54423" anchor="t">
            <a:noAutofit/>
          </a:bodyPr>
          <a:lstStyle/>
          <a:p>
            <a:r>
              <a:rPr lang="en-US" sz="2177" spc="-1" dirty="0">
                <a:latin typeface="Arial"/>
              </a:rPr>
              <a:t>Measure momentum of protons through </a:t>
            </a:r>
            <a:r>
              <a:rPr lang="en-US" sz="2177" b="1" spc="-1" dirty="0">
                <a:latin typeface="Arial"/>
              </a:rPr>
              <a:t>time of flight</a:t>
            </a:r>
            <a:r>
              <a:rPr lang="en-US" sz="2177" spc="-1" dirty="0">
                <a:latin typeface="Arial"/>
              </a:rPr>
              <a:t>, then use conservation of momentum and energy to relate to a</a:t>
            </a:r>
            <a:r>
              <a:rPr lang="en-US" sz="2177" spc="-1" baseline="-25000" dirty="0">
                <a:latin typeface="Arial"/>
                <a:ea typeface="Arial"/>
              </a:rPr>
              <a:t>βν</a:t>
            </a:r>
            <a:r>
              <a:rPr lang="en-US" sz="2177" spc="-1" dirty="0">
                <a:latin typeface="Arial"/>
                <a:ea typeface="Arial"/>
              </a:rPr>
              <a:t>  </a:t>
            </a:r>
            <a:endParaRPr lang="en-US" sz="2177" spc="-1" dirty="0">
              <a:latin typeface="Arial"/>
            </a:endParaRPr>
          </a:p>
        </p:txBody>
      </p:sp>
      <p:sp>
        <p:nvSpPr>
          <p:cNvPr id="128" name="Straight Connector 127"/>
          <p:cNvSpPr/>
          <p:nvPr/>
        </p:nvSpPr>
        <p:spPr>
          <a:xfrm flipV="1">
            <a:off x="1363409" y="4851510"/>
            <a:ext cx="0" cy="1050152"/>
          </a:xfrm>
          <a:prstGeom prst="line">
            <a:avLst/>
          </a:prstGeom>
          <a:ln w="0">
            <a:solidFill>
              <a:srgbClr val="007826"/>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29" name="TextBox 128"/>
          <p:cNvSpPr txBox="1"/>
          <p:nvPr/>
        </p:nvSpPr>
        <p:spPr>
          <a:xfrm>
            <a:off x="1276331" y="5364830"/>
            <a:ext cx="371385" cy="418842"/>
          </a:xfrm>
          <a:prstGeom prst="rect">
            <a:avLst/>
          </a:prstGeom>
          <a:noFill/>
          <a:ln w="0">
            <a:noFill/>
          </a:ln>
        </p:spPr>
        <p:txBody>
          <a:bodyPr lIns="108847" tIns="54423" rIns="108847" bIns="54423" anchor="t">
            <a:noAutofit/>
          </a:bodyPr>
          <a:lstStyle/>
          <a:p>
            <a:r>
              <a:rPr lang="en-US" sz="2177" spc="-1">
                <a:solidFill>
                  <a:srgbClr val="007826"/>
                </a:solidFill>
                <a:latin typeface="Arial"/>
              </a:rPr>
              <a:t>p</a:t>
            </a:r>
            <a:endParaRPr lang="en-US" sz="2177" spc="-1">
              <a:latin typeface="Arial"/>
            </a:endParaRPr>
          </a:p>
        </p:txBody>
      </p:sp>
      <p:sp>
        <p:nvSpPr>
          <p:cNvPr id="130" name="TextBox 129"/>
          <p:cNvSpPr txBox="1"/>
          <p:nvPr/>
        </p:nvSpPr>
        <p:spPr>
          <a:xfrm>
            <a:off x="4975402" y="3971519"/>
            <a:ext cx="6087136" cy="1037961"/>
          </a:xfrm>
          <a:prstGeom prst="rect">
            <a:avLst/>
          </a:prstGeom>
          <a:noFill/>
          <a:ln w="0">
            <a:noFill/>
          </a:ln>
        </p:spPr>
        <p:txBody>
          <a:bodyPr lIns="108847" tIns="54423" rIns="108847" bIns="54423" anchor="t">
            <a:noAutofit/>
          </a:bodyPr>
          <a:lstStyle/>
          <a:p>
            <a:r>
              <a:rPr lang="en-US" sz="2177" spc="-1" dirty="0">
                <a:latin typeface="Arial"/>
              </a:rPr>
              <a:t>Thin dead-layer, segmented Si detectors record electron “start” in either detector, proton “stop” in upper detector</a:t>
            </a:r>
          </a:p>
        </p:txBody>
      </p:sp>
      <p:sp>
        <p:nvSpPr>
          <p:cNvPr id="131" name="TextBox 130"/>
          <p:cNvSpPr txBox="1"/>
          <p:nvPr/>
        </p:nvSpPr>
        <p:spPr>
          <a:xfrm>
            <a:off x="4875661" y="5600028"/>
            <a:ext cx="6087136" cy="728401"/>
          </a:xfrm>
          <a:prstGeom prst="rect">
            <a:avLst/>
          </a:prstGeom>
          <a:noFill/>
          <a:ln w="0">
            <a:noFill/>
          </a:ln>
        </p:spPr>
        <p:txBody>
          <a:bodyPr lIns="108847" tIns="54423" rIns="108847" bIns="54423" anchor="t">
            <a:noAutofit/>
          </a:bodyPr>
          <a:lstStyle/>
          <a:p>
            <a:r>
              <a:rPr lang="en-US" sz="2177" spc="-1" dirty="0">
                <a:latin typeface="Arial"/>
              </a:rPr>
              <a:t>Magnetic field “pinch”, long, low field TOF region optimize sensitivity to TOF</a:t>
            </a:r>
          </a:p>
        </p:txBody>
      </p:sp>
      <p:sp>
        <p:nvSpPr>
          <p:cNvPr id="132" name="Straight Connector 131"/>
          <p:cNvSpPr/>
          <p:nvPr/>
        </p:nvSpPr>
        <p:spPr>
          <a:xfrm flipH="1" flipV="1">
            <a:off x="3267910" y="4521381"/>
            <a:ext cx="1498961" cy="1234842"/>
          </a:xfrm>
          <a:prstGeom prst="line">
            <a:avLst/>
          </a:prstGeom>
          <a:ln w="0">
            <a:solidFill>
              <a:srgbClr val="009900"/>
            </a:solidFill>
            <a:tailEnd type="triangle" w="med" len="med"/>
          </a:ln>
        </p:spPr>
        <p:style>
          <a:lnRef idx="0">
            <a:scrgbClr r="0" g="0" b="0"/>
          </a:lnRef>
          <a:fillRef idx="0">
            <a:scrgbClr r="0" g="0" b="0"/>
          </a:fillRef>
          <a:effectRef idx="0">
            <a:scrgbClr r="0" g="0" b="0"/>
          </a:effectRef>
          <a:fontRef idx="minor"/>
        </p:style>
        <p:txBody>
          <a:bodyPr/>
          <a:lstStyle/>
          <a:p>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1576FA7-072A-9328-AC99-1BDA6DEAF43A}"/>
                  </a:ext>
                </a:extLst>
              </p:cNvPr>
              <p:cNvSpPr txBox="1"/>
              <p:nvPr/>
            </p:nvSpPr>
            <p:spPr>
              <a:xfrm>
                <a:off x="4957918" y="2054906"/>
                <a:ext cx="3970189" cy="3039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𝑝</m:t>
                              </m:r>
                            </m:e>
                          </m:acc>
                        </m:e>
                        <m:sub>
                          <m:r>
                            <a:rPr lang="en-US" b="0" i="1" smtClean="0">
                              <a:latin typeface="Cambria Math" panose="02040503050406030204" pitchFamily="18" charset="0"/>
                            </a:rPr>
                            <m:t>𝑝</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𝑝</m:t>
                              </m:r>
                            </m:e>
                          </m:acc>
                        </m:e>
                        <m:sub>
                          <m:r>
                            <a:rPr lang="en-US" b="0" i="1" smtClean="0">
                              <a:latin typeface="Cambria Math" panose="02040503050406030204" pitchFamily="18" charset="0"/>
                            </a:rPr>
                            <m:t>𝑒</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𝑝</m:t>
                              </m:r>
                            </m:e>
                          </m:acc>
                        </m:e>
                        <m:sub>
                          <m:r>
                            <a:rPr lang="en-US" b="0" i="1" smtClean="0">
                              <a:latin typeface="Cambria Math" panose="02040503050406030204" pitchFamily="18" charset="0"/>
                              <a:ea typeface="Cambria Math" panose="02040503050406030204" pitchFamily="18" charset="0"/>
                            </a:rPr>
                            <m:t>𝜈</m:t>
                          </m:r>
                        </m:sub>
                      </m:sSub>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𝑝</m:t>
                          </m:r>
                        </m:e>
                        <m:sub>
                          <m:r>
                            <a:rPr lang="en-US" b="0" i="1" smtClean="0">
                              <a:latin typeface="Cambria Math" panose="02040503050406030204" pitchFamily="18" charset="0"/>
                              <a:ea typeface="Cambria Math" panose="02040503050406030204" pitchFamily="18" charset="0"/>
                            </a:rPr>
                            <m:t>𝑝</m:t>
                          </m:r>
                        </m:sub>
                        <m:sup>
                          <m:r>
                            <a:rPr lang="en-US" b="0" i="1" smtClean="0">
                              <a:latin typeface="Cambria Math" panose="02040503050406030204" pitchFamily="18" charset="0"/>
                              <a:ea typeface="Cambria Math" panose="02040503050406030204" pitchFamily="18" charset="0"/>
                            </a:rPr>
                            <m:t>2</m:t>
                          </m:r>
                        </m:sup>
                      </m:sSubSup>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𝑝</m:t>
                          </m:r>
                        </m:e>
                        <m:sub>
                          <m:r>
                            <a:rPr lang="en-US" b="0" i="1" smtClean="0">
                              <a:latin typeface="Cambria Math" panose="02040503050406030204" pitchFamily="18" charset="0"/>
                              <a:ea typeface="Cambria Math" panose="02040503050406030204" pitchFamily="18" charset="0"/>
                            </a:rPr>
                            <m:t>𝑒</m:t>
                          </m:r>
                        </m:sub>
                        <m:sup>
                          <m:r>
                            <a:rPr lang="en-US" b="0" i="1" smtClean="0">
                              <a:latin typeface="Cambria Math" panose="02040503050406030204" pitchFamily="18" charset="0"/>
                              <a:ea typeface="Cambria Math" panose="02040503050406030204" pitchFamily="18" charset="0"/>
                            </a:rPr>
                            <m:t>2</m:t>
                          </m:r>
                        </m:sup>
                      </m:sSubSup>
                      <m:r>
                        <a:rPr lang="en-US" b="0" i="1" smtClean="0">
                          <a:latin typeface="Cambria Math" panose="02040503050406030204" pitchFamily="18" charset="0"/>
                          <a:ea typeface="Cambria Math" panose="02040503050406030204" pitchFamily="18" charset="0"/>
                        </a:rPr>
                        <m:t>+2</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𝑝</m:t>
                              </m:r>
                            </m:e>
                          </m:acc>
                        </m:e>
                        <m:sub>
                          <m:r>
                            <a:rPr lang="en-US" b="0" i="1" smtClean="0">
                              <a:latin typeface="Cambria Math" panose="02040503050406030204" pitchFamily="18" charset="0"/>
                              <a:ea typeface="Cambria Math" panose="02040503050406030204" pitchFamily="18" charset="0"/>
                            </a:rPr>
                            <m:t>𝑒</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𝑝</m:t>
                              </m:r>
                            </m:e>
                          </m:acc>
                        </m:e>
                        <m:sub>
                          <m:r>
                            <a:rPr lang="en-US" b="0" i="1" smtClean="0">
                              <a:latin typeface="Cambria Math" panose="02040503050406030204" pitchFamily="18" charset="0"/>
                              <a:ea typeface="Cambria Math" panose="02040503050406030204" pitchFamily="18" charset="0"/>
                            </a:rPr>
                            <m:t>𝜈</m:t>
                          </m:r>
                        </m:sub>
                      </m:sSub>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𝑝</m:t>
                          </m:r>
                        </m:e>
                        <m:sub>
                          <m:r>
                            <a:rPr lang="en-US" b="0" i="1" smtClean="0">
                              <a:latin typeface="Cambria Math" panose="02040503050406030204" pitchFamily="18" charset="0"/>
                              <a:ea typeface="Cambria Math" panose="02040503050406030204" pitchFamily="18" charset="0"/>
                            </a:rPr>
                            <m:t>𝜈</m:t>
                          </m:r>
                        </m:sub>
                        <m:sup>
                          <m:r>
                            <a:rPr lang="en-US" b="0" i="1" smtClean="0">
                              <a:latin typeface="Cambria Math" panose="02040503050406030204" pitchFamily="18" charset="0"/>
                              <a:ea typeface="Cambria Math" panose="02040503050406030204" pitchFamily="18" charset="0"/>
                            </a:rPr>
                            <m:t>2</m:t>
                          </m:r>
                        </m:sup>
                      </m:sSubSup>
                    </m:oMath>
                  </m:oMathPara>
                </a14:m>
                <a:endParaRPr lang="en-US" dirty="0"/>
              </a:p>
            </p:txBody>
          </p:sp>
        </mc:Choice>
        <mc:Fallback xmlns="">
          <p:sp>
            <p:nvSpPr>
              <p:cNvPr id="2" name="TextBox 1">
                <a:extLst>
                  <a:ext uri="{FF2B5EF4-FFF2-40B4-BE49-F238E27FC236}">
                    <a16:creationId xmlns:a16="http://schemas.microsoft.com/office/drawing/2014/main" id="{41576FA7-072A-9328-AC99-1BDA6DEAF43A}"/>
                  </a:ext>
                </a:extLst>
              </p:cNvPr>
              <p:cNvSpPr txBox="1">
                <a:spLocks noRot="1" noChangeAspect="1" noMove="1" noResize="1" noEditPoints="1" noAdjustHandles="1" noChangeArrowheads="1" noChangeShapeType="1" noTextEdit="1"/>
              </p:cNvSpPr>
              <p:nvPr/>
            </p:nvSpPr>
            <p:spPr>
              <a:xfrm>
                <a:off x="4957918" y="2054906"/>
                <a:ext cx="3970189" cy="303929"/>
              </a:xfrm>
              <a:prstGeom prst="rect">
                <a:avLst/>
              </a:prstGeom>
              <a:blipFill>
                <a:blip r:embed="rId5"/>
                <a:stretch>
                  <a:fillRect l="-1074" t="-38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3239AA5-86D4-4759-1A7F-40B6DC9F0916}"/>
                  </a:ext>
                </a:extLst>
              </p:cNvPr>
              <p:cNvSpPr txBox="1"/>
              <p:nvPr/>
            </p:nvSpPr>
            <p:spPr>
              <a:xfrm>
                <a:off x="7936992" y="4745736"/>
                <a:ext cx="1202957" cy="7244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𝑝</m:t>
                          </m:r>
                        </m:e>
                        <m:sub>
                          <m:r>
                            <a:rPr lang="en-US" b="0" i="1" smtClean="0">
                              <a:latin typeface="Cambria Math" panose="02040503050406030204" pitchFamily="18" charset="0"/>
                            </a:rPr>
                            <m:t>𝑝</m:t>
                          </m:r>
                        </m:sub>
                        <m:sup>
                          <m:r>
                            <a:rPr lang="en-US" b="0" i="1" smtClean="0">
                              <a:latin typeface="Cambria Math" panose="02040503050406030204" pitchFamily="18" charset="0"/>
                            </a:rPr>
                            <m:t>2</m:t>
                          </m:r>
                        </m:sup>
                      </m:sSubSup>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sSubSup>
                            <m:sSubSupPr>
                              <m:ctrlPr>
                                <a:rPr lang="en-US" i="1" smtClean="0">
                                  <a:latin typeface="Cambria Math" panose="02040503050406030204" pitchFamily="18" charset="0"/>
                                  <a:ea typeface="Cambria Math" panose="02040503050406030204" pitchFamily="18" charset="0"/>
                                </a:rPr>
                              </m:ctrlPr>
                            </m:sSubSupPr>
                            <m:e>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𝑒𝑝</m:t>
                              </m:r>
                            </m:sub>
                            <m:sup>
                              <m:r>
                                <a:rPr lang="en-US" b="0" i="1" smtClean="0">
                                  <a:latin typeface="Cambria Math" panose="02040503050406030204" pitchFamily="18" charset="0"/>
                                  <a:ea typeface="Cambria Math" panose="02040503050406030204" pitchFamily="18" charset="0"/>
                                </a:rPr>
                                <m:t>2</m:t>
                              </m:r>
                            </m:sup>
                          </m:sSubSup>
                        </m:den>
                      </m:f>
                    </m:oMath>
                  </m:oMathPara>
                </a14:m>
                <a:endParaRPr lang="en-US" dirty="0"/>
              </a:p>
            </p:txBody>
          </p:sp>
        </mc:Choice>
        <mc:Fallback xmlns="">
          <p:sp>
            <p:nvSpPr>
              <p:cNvPr id="3" name="TextBox 2">
                <a:extLst>
                  <a:ext uri="{FF2B5EF4-FFF2-40B4-BE49-F238E27FC236}">
                    <a16:creationId xmlns:a16="http://schemas.microsoft.com/office/drawing/2014/main" id="{63239AA5-86D4-4759-1A7F-40B6DC9F0916}"/>
                  </a:ext>
                </a:extLst>
              </p:cNvPr>
              <p:cNvSpPr txBox="1">
                <a:spLocks noRot="1" noChangeAspect="1" noMove="1" noResize="1" noEditPoints="1" noAdjustHandles="1" noChangeArrowheads="1" noChangeShapeType="1" noTextEdit="1"/>
              </p:cNvSpPr>
              <p:nvPr/>
            </p:nvSpPr>
            <p:spPr>
              <a:xfrm>
                <a:off x="7936992" y="4745736"/>
                <a:ext cx="1202957" cy="72449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28B14C0-24B8-42C0-7018-4DDEBE1A3C99}"/>
                  </a:ext>
                </a:extLst>
              </p:cNvPr>
              <p:cNvSpPr txBox="1"/>
              <p:nvPr/>
            </p:nvSpPr>
            <p:spPr>
              <a:xfrm>
                <a:off x="9555480" y="2029968"/>
                <a:ext cx="1963423" cy="369332"/>
              </a:xfrm>
              <a:prstGeom prst="rect">
                <a:avLst/>
              </a:prstGeom>
              <a:noFill/>
            </p:spPr>
            <p:txBody>
              <a:bodyPr wrap="none" rtlCol="0">
                <a:spAutoFit/>
              </a:bodyPr>
              <a:lstStyle/>
              <a:p>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𝑝</m:t>
                        </m:r>
                      </m:e>
                      <m:sub>
                        <m:r>
                          <a:rPr lang="en-US" i="1" smtClean="0">
                            <a:latin typeface="Cambria Math" panose="02040503050406030204" pitchFamily="18" charset="0"/>
                            <a:ea typeface="Cambria Math" panose="02040503050406030204" pitchFamily="18" charset="0"/>
                          </a:rPr>
                          <m:t>𝜈</m:t>
                        </m:r>
                      </m:sub>
                      <m:sup>
                        <m:r>
                          <a:rPr lang="en-US" b="0" i="1" smtClean="0">
                            <a:latin typeface="Cambria Math" panose="02040503050406030204" pitchFamily="18" charset="0"/>
                          </a:rPr>
                          <m:t>2</m:t>
                        </m:r>
                      </m:sup>
                    </m:sSubSup>
                  </m:oMath>
                </a14:m>
                <a:r>
                  <a:rPr lang="en-US" dirty="0"/>
                  <a:t> from </a:t>
                </a:r>
                <a:r>
                  <a:rPr lang="en-US" dirty="0" err="1"/>
                  <a:t>consv</a:t>
                </a:r>
                <a:r>
                  <a:rPr lang="en-US" dirty="0"/>
                  <a:t>. of E</a:t>
                </a:r>
              </a:p>
            </p:txBody>
          </p:sp>
        </mc:Choice>
        <mc:Fallback xmlns="">
          <p:sp>
            <p:nvSpPr>
              <p:cNvPr id="6" name="TextBox 5">
                <a:extLst>
                  <a:ext uri="{FF2B5EF4-FFF2-40B4-BE49-F238E27FC236}">
                    <a16:creationId xmlns:a16="http://schemas.microsoft.com/office/drawing/2014/main" id="{628B14C0-24B8-42C0-7018-4DDEBE1A3C99}"/>
                  </a:ext>
                </a:extLst>
              </p:cNvPr>
              <p:cNvSpPr txBox="1">
                <a:spLocks noRot="1" noChangeAspect="1" noMove="1" noResize="1" noEditPoints="1" noAdjustHandles="1" noChangeArrowheads="1" noChangeShapeType="1" noTextEdit="1"/>
              </p:cNvSpPr>
              <p:nvPr/>
            </p:nvSpPr>
            <p:spPr>
              <a:xfrm>
                <a:off x="9555480" y="2029968"/>
                <a:ext cx="1963423" cy="369332"/>
              </a:xfrm>
              <a:prstGeom prst="rect">
                <a:avLst/>
              </a:prstGeom>
              <a:blipFill>
                <a:blip r:embed="rId7"/>
                <a:stretch>
                  <a:fillRect t="-8197" r="-1863" b="-2459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768C1753-73BD-5744-C792-CB3454812797}"/>
              </a:ext>
            </a:extLst>
          </p:cNvPr>
          <p:cNvSpPr txBox="1"/>
          <p:nvPr/>
        </p:nvSpPr>
        <p:spPr>
          <a:xfrm>
            <a:off x="9043416" y="2048256"/>
            <a:ext cx="341760" cy="369332"/>
          </a:xfrm>
          <a:prstGeom prst="rect">
            <a:avLst/>
          </a:prstGeom>
          <a:noFill/>
        </p:spPr>
        <p:txBody>
          <a:bodyPr wrap="none" rtlCol="0">
            <a:spAutoFit/>
          </a:bodyPr>
          <a:lstStyle/>
          <a:p>
            <a:r>
              <a:rPr lang="en-US" dirty="0"/>
              <a:t>&amp;</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5E249F3-B8FD-746A-4053-B534240F1308}"/>
                  </a:ext>
                </a:extLst>
              </p:cNvPr>
              <p:cNvSpPr txBox="1"/>
              <p:nvPr/>
            </p:nvSpPr>
            <p:spPr>
              <a:xfrm>
                <a:off x="6570921" y="414670"/>
                <a:ext cx="4026039" cy="461665"/>
              </a:xfrm>
              <a:prstGeom prst="rect">
                <a:avLst/>
              </a:prstGeom>
              <a:noFill/>
            </p:spPr>
            <p:txBody>
              <a:bodyPr wrap="none" rtlCol="0">
                <a:spAutoFit/>
              </a:bodyPr>
              <a:lstStyle/>
              <a:p>
                <a:r>
                  <a:rPr lang="en-US" sz="2400" b="1" dirty="0">
                    <a:solidFill>
                      <a:srgbClr val="FF0000"/>
                    </a:solidFill>
                  </a:rPr>
                  <a:t>~0.04% target precision for </a:t>
                </a:r>
                <a14:m>
                  <m:oMath xmlns:m="http://schemas.openxmlformats.org/officeDocument/2006/math">
                    <m:sSub>
                      <m:sSubPr>
                        <m:ctrlPr>
                          <a:rPr lang="en-US" sz="2400" b="1" i="1" smtClean="0">
                            <a:solidFill>
                              <a:srgbClr val="FF0000"/>
                            </a:solidFill>
                            <a:latin typeface="Cambria Math" panose="02040503050406030204" pitchFamily="18" charset="0"/>
                          </a:rPr>
                        </m:ctrlPr>
                      </m:sSubPr>
                      <m:e>
                        <m:r>
                          <a:rPr lang="en-US" sz="2400" b="1" i="1" smtClean="0">
                            <a:solidFill>
                              <a:srgbClr val="FF0000"/>
                            </a:solidFill>
                            <a:latin typeface="Cambria Math" panose="02040503050406030204" pitchFamily="18" charset="0"/>
                          </a:rPr>
                          <m:t>𝒈</m:t>
                        </m:r>
                      </m:e>
                      <m:sub>
                        <m:r>
                          <a:rPr lang="en-US" sz="2400" b="1" i="1" smtClean="0">
                            <a:solidFill>
                              <a:srgbClr val="FF0000"/>
                            </a:solidFill>
                            <a:latin typeface="Cambria Math" panose="02040503050406030204" pitchFamily="18" charset="0"/>
                          </a:rPr>
                          <m:t>𝑨</m:t>
                        </m:r>
                      </m:sub>
                    </m:sSub>
                  </m:oMath>
                </a14:m>
                <a:endParaRPr lang="en-US" sz="2400" b="1" dirty="0">
                  <a:solidFill>
                    <a:srgbClr val="FF0000"/>
                  </a:solidFill>
                </a:endParaRPr>
              </a:p>
            </p:txBody>
          </p:sp>
        </mc:Choice>
        <mc:Fallback xmlns="">
          <p:sp>
            <p:nvSpPr>
              <p:cNvPr id="4" name="TextBox 3">
                <a:extLst>
                  <a:ext uri="{FF2B5EF4-FFF2-40B4-BE49-F238E27FC236}">
                    <a16:creationId xmlns:a16="http://schemas.microsoft.com/office/drawing/2014/main" id="{65E249F3-B8FD-746A-4053-B534240F1308}"/>
                  </a:ext>
                </a:extLst>
              </p:cNvPr>
              <p:cNvSpPr txBox="1">
                <a:spLocks noRot="1" noChangeAspect="1" noMove="1" noResize="1" noEditPoints="1" noAdjustHandles="1" noChangeArrowheads="1" noChangeShapeType="1" noTextEdit="1"/>
              </p:cNvSpPr>
              <p:nvPr/>
            </p:nvSpPr>
            <p:spPr>
              <a:xfrm>
                <a:off x="6570921" y="414670"/>
                <a:ext cx="4026039" cy="461665"/>
              </a:xfrm>
              <a:prstGeom prst="rect">
                <a:avLst/>
              </a:prstGeom>
              <a:blipFill>
                <a:blip r:embed="rId8"/>
                <a:stretch>
                  <a:fillRect l="-2424"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22688916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DE3B2-A616-787F-A97D-D325FF012F6B}"/>
              </a:ext>
            </a:extLst>
          </p:cNvPr>
          <p:cNvSpPr>
            <a:spLocks noGrp="1"/>
          </p:cNvSpPr>
          <p:nvPr>
            <p:ph type="title"/>
          </p:nvPr>
        </p:nvSpPr>
        <p:spPr>
          <a:xfrm>
            <a:off x="3317425" y="288363"/>
            <a:ext cx="4571933" cy="1384529"/>
          </a:xfrm>
        </p:spPr>
        <p:txBody>
          <a:bodyPr/>
          <a:lstStyle/>
          <a:p>
            <a:r>
              <a:rPr lang="en-US" dirty="0"/>
              <a:t>Advantages of Nab</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58A117A-6702-9AE8-ED48-8F67DF48CAF9}"/>
                  </a:ext>
                </a:extLst>
              </p:cNvPr>
              <p:cNvSpPr txBox="1"/>
              <p:nvPr/>
            </p:nvSpPr>
            <p:spPr>
              <a:xfrm>
                <a:off x="1616149" y="1775637"/>
                <a:ext cx="9080204" cy="2990306"/>
              </a:xfrm>
              <a:prstGeom prst="rect">
                <a:avLst/>
              </a:prstGeom>
              <a:noFill/>
            </p:spPr>
            <p:txBody>
              <a:bodyPr wrap="square" rtlCol="0">
                <a:spAutoFit/>
              </a:bodyPr>
              <a:lstStyle/>
              <a:p>
                <a:pPr marL="285750" indent="-285750">
                  <a:buFont typeface="Arial" panose="020B0604020202020204" pitchFamily="34" charset="0"/>
                  <a:buChar char="•"/>
                </a:pPr>
                <a:r>
                  <a:rPr lang="en-US" dirty="0"/>
                  <a:t>Determines the axial coupling constant </a:t>
                </a:r>
                <a14:m>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𝑔</m:t>
                            </m:r>
                          </m:e>
                          <m:sub>
                            <m:r>
                              <a:rPr lang="en-US" b="0" i="1" smtClean="0">
                                <a:latin typeface="Cambria Math" panose="02040503050406030204" pitchFamily="18" charset="0"/>
                                <a:ea typeface="Cambria Math" panose="02040503050406030204" pitchFamily="18" charset="0"/>
                              </a:rPr>
                              <m:t>𝐴</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𝑔</m:t>
                            </m:r>
                          </m:e>
                          <m:sub>
                            <m:r>
                              <a:rPr lang="en-US" b="0" i="1" smtClean="0">
                                <a:latin typeface="Cambria Math" panose="02040503050406030204" pitchFamily="18" charset="0"/>
                                <a:ea typeface="Cambria Math" panose="02040503050406030204" pitchFamily="18" charset="0"/>
                              </a:rPr>
                              <m:t>𝑉</m:t>
                            </m:r>
                          </m:sub>
                        </m:sSub>
                      </m:den>
                    </m:f>
                  </m:oMath>
                </a14:m>
                <a:r>
                  <a:rPr lang="en-US" dirty="0"/>
                  <a:t> with very different systematic error budget to the beta asymmetry measurements</a:t>
                </a:r>
              </a:p>
              <a:p>
                <a:endParaRPr lang="en-US" dirty="0"/>
              </a:p>
              <a:p>
                <a:pPr marL="285750" indent="-285750">
                  <a:buFont typeface="Arial" panose="020B0604020202020204" pitchFamily="34" charset="0"/>
                  <a:buChar char="•"/>
                </a:pPr>
                <a:r>
                  <a:rPr lang="en-US" dirty="0"/>
                  <a:t>Can help resolve the current tension between the </a:t>
                </a:r>
                <a:r>
                  <a:rPr lang="en-US" dirty="0" err="1"/>
                  <a:t>aSPECT</a:t>
                </a:r>
                <a:r>
                  <a:rPr lang="en-US" dirty="0"/>
                  <a:t> measurement and the beta asymmetry measurements</a:t>
                </a:r>
              </a:p>
              <a:p>
                <a:endParaRPr lang="en-US" dirty="0"/>
              </a:p>
              <a:p>
                <a:pPr marL="285750" indent="-285750">
                  <a:buFont typeface="Arial" panose="020B0604020202020204" pitchFamily="34" charset="0"/>
                  <a:buChar char="•"/>
                </a:pPr>
                <a:r>
                  <a:rPr lang="en-US" dirty="0"/>
                  <a:t>There is a “straightforward” upgrade path to measurement of polarized angular correlations which promises a factor of two higher precision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Running now!</a:t>
                </a:r>
              </a:p>
            </p:txBody>
          </p:sp>
        </mc:Choice>
        <mc:Fallback xmlns="">
          <p:sp>
            <p:nvSpPr>
              <p:cNvPr id="4" name="TextBox 3">
                <a:extLst>
                  <a:ext uri="{FF2B5EF4-FFF2-40B4-BE49-F238E27FC236}">
                    <a16:creationId xmlns:a16="http://schemas.microsoft.com/office/drawing/2014/main" id="{158A117A-6702-9AE8-ED48-8F67DF48CAF9}"/>
                  </a:ext>
                </a:extLst>
              </p:cNvPr>
              <p:cNvSpPr txBox="1">
                <a:spLocks noRot="1" noChangeAspect="1" noMove="1" noResize="1" noEditPoints="1" noAdjustHandles="1" noChangeArrowheads="1" noChangeShapeType="1" noTextEdit="1"/>
              </p:cNvSpPr>
              <p:nvPr/>
            </p:nvSpPr>
            <p:spPr>
              <a:xfrm>
                <a:off x="1616149" y="1775637"/>
                <a:ext cx="9080204" cy="2990306"/>
              </a:xfrm>
              <a:prstGeom prst="rect">
                <a:avLst/>
              </a:prstGeom>
              <a:blipFill>
                <a:blip r:embed="rId2"/>
                <a:stretch>
                  <a:fillRect l="-403" r="-872" b="-2240"/>
                </a:stretch>
              </a:blipFill>
            </p:spPr>
            <p:txBody>
              <a:bodyPr/>
              <a:lstStyle/>
              <a:p>
                <a:r>
                  <a:rPr lang="en-US">
                    <a:noFill/>
                  </a:rPr>
                  <a:t> </a:t>
                </a:r>
              </a:p>
            </p:txBody>
          </p:sp>
        </mc:Fallback>
      </mc:AlternateContent>
    </p:spTree>
    <p:extLst>
      <p:ext uri="{BB962C8B-B14F-4D97-AF65-F5344CB8AC3E}">
        <p14:creationId xmlns:p14="http://schemas.microsoft.com/office/powerpoint/2010/main" val="36903816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92E12-74BF-6210-D1BD-AC346001609D}"/>
              </a:ext>
            </a:extLst>
          </p:cNvPr>
          <p:cNvSpPr>
            <a:spLocks noGrp="1"/>
          </p:cNvSpPr>
          <p:nvPr>
            <p:ph type="title"/>
          </p:nvPr>
        </p:nvSpPr>
        <p:spPr>
          <a:xfrm>
            <a:off x="4361390" y="104649"/>
            <a:ext cx="2887824" cy="687203"/>
          </a:xfrm>
        </p:spPr>
        <p:txBody>
          <a:bodyPr/>
          <a:lstStyle/>
          <a:p>
            <a:r>
              <a:rPr lang="en-US" dirty="0"/>
              <a:t>Prospects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9615118-57D5-61DB-5F7C-F406099DFE3D}"/>
                  </a:ext>
                </a:extLst>
              </p:cNvPr>
              <p:cNvSpPr txBox="1"/>
              <p:nvPr/>
            </p:nvSpPr>
            <p:spPr>
              <a:xfrm>
                <a:off x="329938" y="782425"/>
                <a:ext cx="11758604" cy="6186309"/>
              </a:xfrm>
              <a:prstGeom prst="rect">
                <a:avLst/>
              </a:prstGeom>
              <a:noFill/>
            </p:spPr>
            <p:txBody>
              <a:bodyPr wrap="none" rtlCol="0">
                <a:spAutoFit/>
              </a:bodyPr>
              <a:lstStyle/>
              <a:p>
                <a:r>
                  <a:rPr lang="en-US" dirty="0"/>
                  <a:t>The current goals for the neutron beta decay community are primarily to produce a data set which can </a:t>
                </a:r>
              </a:p>
              <a:p>
                <a:r>
                  <a:rPr lang="en-US" dirty="0"/>
                  <a:t>provide internally consistent data which permits the extraction of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𝑢𝑑</m:t>
                        </m:r>
                      </m:sub>
                    </m:sSub>
                  </m:oMath>
                </a14:m>
                <a:r>
                  <a:rPr lang="en-US" dirty="0"/>
                  <a:t> at a level comparable to the </a:t>
                </a:r>
                <a:r>
                  <a:rPr lang="en-US" dirty="0" err="1"/>
                  <a:t>superallowed</a:t>
                </a:r>
                <a:r>
                  <a:rPr lang="en-US" dirty="0"/>
                  <a:t> decays</a:t>
                </a:r>
              </a:p>
              <a:p>
                <a:endParaRPr lang="en-US" dirty="0"/>
              </a:p>
              <a:p>
                <a:r>
                  <a:rPr lang="en-US" dirty="0"/>
                  <a:t>This means:</a:t>
                </a:r>
              </a:p>
              <a:p>
                <a:pPr marL="342900" indent="-342900">
                  <a:buAutoNum type="arabicParenBoth"/>
                </a:pPr>
                <a:r>
                  <a:rPr lang="en-US" dirty="0"/>
                  <a:t>Elucidating the current lifetime problem</a:t>
                </a:r>
              </a:p>
              <a:p>
                <a:r>
                  <a:rPr lang="en-US" dirty="0"/>
                  <a:t>                   Beams: </a:t>
                </a:r>
                <a:r>
                  <a:rPr lang="en-US" b="1" dirty="0"/>
                  <a:t>BL2/BL3 </a:t>
                </a:r>
                <a:r>
                  <a:rPr lang="en-US" dirty="0"/>
                  <a:t>should operate at NIST, with target 0.3 s, and running starting in 2027</a:t>
                </a:r>
              </a:p>
              <a:p>
                <a:r>
                  <a:rPr lang="en-US" dirty="0"/>
                  <a:t>                                 </a:t>
                </a:r>
                <a:r>
                  <a:rPr lang="en-US" b="1" dirty="0"/>
                  <a:t>J-PARC</a:t>
                </a:r>
                <a:r>
                  <a:rPr lang="en-US" dirty="0"/>
                  <a:t> beam experiment provides an important cross-check, with goals near 1 sec precision, </a:t>
                </a:r>
                <a:r>
                  <a:rPr lang="en-US" b="1" dirty="0"/>
                  <a:t>ongoing</a:t>
                </a:r>
              </a:p>
              <a:p>
                <a:r>
                  <a:rPr lang="en-US" dirty="0"/>
                  <a:t>                                  </a:t>
                </a:r>
                <a:r>
                  <a:rPr lang="en-US" b="1" dirty="0" err="1"/>
                  <a:t>UCNprobe</a:t>
                </a:r>
                <a:r>
                  <a:rPr lang="en-US" dirty="0"/>
                  <a:t> plans to start data taking with direct measurement of beta-decay branching ratio, initial goal</a:t>
                </a:r>
              </a:p>
              <a:p>
                <a:r>
                  <a:rPr lang="en-US" dirty="0"/>
                  <a:t>                                           0.14%, start  running in 2025</a:t>
                </a:r>
              </a:p>
              <a:p>
                <a:r>
                  <a:rPr lang="en-US" dirty="0"/>
                  <a:t>          UCN storage:  </a:t>
                </a:r>
                <a:r>
                  <a:rPr lang="en-US" b="1" dirty="0"/>
                  <a:t>UCN</a:t>
                </a:r>
                <a14:m>
                  <m:oMath xmlns:m="http://schemas.openxmlformats.org/officeDocument/2006/math">
                    <m:r>
                      <a:rPr lang="en-US" b="1" i="1" smtClean="0">
                        <a:latin typeface="Cambria Math" panose="02040503050406030204" pitchFamily="18" charset="0"/>
                        <a:ea typeface="Cambria Math" panose="02040503050406030204" pitchFamily="18" charset="0"/>
                      </a:rPr>
                      <m:t>𝝉</m:t>
                    </m:r>
                  </m:oMath>
                </a14:m>
                <a:r>
                  <a:rPr lang="en-US" b="1" dirty="0"/>
                  <a:t>+ </a:t>
                </a:r>
                <a:r>
                  <a:rPr lang="en-US" dirty="0"/>
                  <a:t>will start commissioning in 2025, with sensitivity goal below 0.15 s</a:t>
                </a:r>
              </a:p>
              <a:p>
                <a:r>
                  <a:rPr lang="en-US" dirty="0"/>
                  <a:t>                                   </a:t>
                </a:r>
                <a:r>
                  <a:rPr lang="en-US" b="1" dirty="0" err="1"/>
                  <a:t>TauSpect</a:t>
                </a:r>
                <a:r>
                  <a:rPr lang="en-US" dirty="0"/>
                  <a:t> </a:t>
                </a:r>
                <a:r>
                  <a:rPr lang="en-US" b="1" dirty="0"/>
                  <a:t>is currently running </a:t>
                </a:r>
                <a:r>
                  <a:rPr lang="en-US" dirty="0"/>
                  <a:t>at PSI , with sensitivity goal at 0.3 s</a:t>
                </a:r>
              </a:p>
              <a:p>
                <a:r>
                  <a:rPr lang="en-US" dirty="0"/>
                  <a:t>                                   </a:t>
                </a:r>
                <a:r>
                  <a:rPr lang="en-US" b="1" dirty="0" err="1"/>
                  <a:t>PeNELOPE</a:t>
                </a:r>
                <a:r>
                  <a:rPr lang="en-US" dirty="0"/>
                  <a:t> planned to start running in 2027 at TRIUMF, ultimate sensitivity goal of 0.1 s</a:t>
                </a:r>
              </a:p>
              <a:p>
                <a:r>
                  <a:rPr lang="en-US" dirty="0"/>
                  <a:t>(2) Angular correlations to determine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𝐴</m:t>
                        </m:r>
                      </m:sub>
                    </m:sSub>
                  </m:oMath>
                </a14:m>
                <a:r>
                  <a:rPr lang="en-US" dirty="0"/>
                  <a:t> </a:t>
                </a:r>
              </a:p>
              <a:p>
                <a:r>
                  <a:rPr lang="en-US" dirty="0"/>
                  <a:t>         </a:t>
                </a:r>
                <a:r>
                  <a:rPr lang="el-GR" dirty="0"/>
                  <a:t>β</a:t>
                </a:r>
                <a:r>
                  <a:rPr lang="en-US" dirty="0"/>
                  <a:t>-asymmetry: </a:t>
                </a:r>
                <a:r>
                  <a:rPr lang="en-US" b="1" dirty="0"/>
                  <a:t>Perc</a:t>
                </a:r>
                <a:r>
                  <a:rPr lang="en-US" dirty="0"/>
                  <a:t> targeting 0.013% uncertainty, with magnet commissioning in 2026</a:t>
                </a:r>
              </a:p>
              <a:p>
                <a:r>
                  <a:rPr lang="en-US" dirty="0"/>
                  <a:t>                                   </a:t>
                </a:r>
                <a:r>
                  <a:rPr lang="en-US" b="1" dirty="0"/>
                  <a:t>UCNA+</a:t>
                </a:r>
                <a:r>
                  <a:rPr lang="en-US" dirty="0"/>
                  <a:t> under development, targeting &lt; 0.05% with running after 2025 (date not established)</a:t>
                </a:r>
              </a:p>
              <a:p>
                <a:r>
                  <a:rPr lang="en-US" dirty="0"/>
                  <a:t>                                   </a:t>
                </a:r>
                <a:r>
                  <a:rPr lang="en-US" b="1" dirty="0" err="1"/>
                  <a:t>PNAb</a:t>
                </a:r>
                <a:r>
                  <a:rPr lang="en-US" dirty="0"/>
                  <a:t> under development, targeting ~ 0.02% with running after 2025 (date not established)</a:t>
                </a:r>
              </a:p>
              <a:p>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𝛽</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𝜈</m:t>
                            </m:r>
                          </m:e>
                        </m:acc>
                      </m:e>
                      <m:sub>
                        <m:r>
                          <a:rPr lang="en-US" b="0" i="1" smtClean="0">
                            <a:latin typeface="Cambria Math" panose="02040503050406030204" pitchFamily="18" charset="0"/>
                            <a:ea typeface="Cambria Math" panose="02040503050406030204" pitchFamily="18" charset="0"/>
                          </a:rPr>
                          <m:t>𝑒</m:t>
                        </m:r>
                      </m:sub>
                    </m:sSub>
                  </m:oMath>
                </a14:m>
                <a:r>
                  <a:rPr lang="en-US" dirty="0"/>
                  <a:t> correlation: </a:t>
                </a:r>
                <a:r>
                  <a:rPr lang="en-US" b="1" dirty="0"/>
                  <a:t>Nab</a:t>
                </a:r>
                <a:r>
                  <a:rPr lang="en-US" dirty="0"/>
                  <a:t> targeting ~0.04%, can also clarify issues suggested by </a:t>
                </a:r>
                <a:r>
                  <a:rPr lang="en-US" dirty="0" err="1"/>
                  <a:t>aSPECT</a:t>
                </a:r>
                <a:r>
                  <a:rPr lang="en-US" dirty="0"/>
                  <a:t> measurement, </a:t>
                </a:r>
                <a:r>
                  <a:rPr lang="en-US" b="1" dirty="0"/>
                  <a:t>currently running</a:t>
                </a:r>
              </a:p>
              <a:p>
                <a:endParaRPr lang="en-US" dirty="0"/>
              </a:p>
              <a:p>
                <a:r>
                  <a:rPr lang="en-US" dirty="0"/>
                  <a:t>As a whole, these experiments should provide a robust characterization of the neutron decay at roughly the same level as</a:t>
                </a:r>
              </a:p>
              <a:p>
                <a:r>
                  <a:rPr lang="en-US" dirty="0"/>
                  <a:t>the </a:t>
                </a:r>
                <a:r>
                  <a:rPr lang="en-US" dirty="0" err="1"/>
                  <a:t>superallowed</a:t>
                </a:r>
                <a:r>
                  <a:rPr lang="en-US" dirty="0"/>
                  <a:t> decays, and set the stage for a thrust to theoretical limits during the period of ESS running</a:t>
                </a:r>
              </a:p>
              <a:p>
                <a:endParaRPr lang="en-US" dirty="0"/>
              </a:p>
              <a:p>
                <a:r>
                  <a:rPr lang="en-US" dirty="0"/>
                  <a:t>          </a:t>
                </a:r>
              </a:p>
            </p:txBody>
          </p:sp>
        </mc:Choice>
        <mc:Fallback xmlns="">
          <p:sp>
            <p:nvSpPr>
              <p:cNvPr id="4" name="TextBox 3">
                <a:extLst>
                  <a:ext uri="{FF2B5EF4-FFF2-40B4-BE49-F238E27FC236}">
                    <a16:creationId xmlns:a16="http://schemas.microsoft.com/office/drawing/2014/main" id="{A9615118-57D5-61DB-5F7C-F406099DFE3D}"/>
                  </a:ext>
                </a:extLst>
              </p:cNvPr>
              <p:cNvSpPr txBox="1">
                <a:spLocks noRot="1" noChangeAspect="1" noMove="1" noResize="1" noEditPoints="1" noAdjustHandles="1" noChangeArrowheads="1" noChangeShapeType="1" noTextEdit="1"/>
              </p:cNvSpPr>
              <p:nvPr/>
            </p:nvSpPr>
            <p:spPr>
              <a:xfrm>
                <a:off x="329938" y="782425"/>
                <a:ext cx="11758604" cy="6186309"/>
              </a:xfrm>
              <a:prstGeom prst="rect">
                <a:avLst/>
              </a:prstGeom>
              <a:blipFill>
                <a:blip r:embed="rId2"/>
                <a:stretch>
                  <a:fillRect l="-415" t="-493"/>
                </a:stretch>
              </a:blipFill>
            </p:spPr>
            <p:txBody>
              <a:bodyPr/>
              <a:lstStyle/>
              <a:p>
                <a:r>
                  <a:rPr lang="en-US">
                    <a:noFill/>
                  </a:rPr>
                  <a:t> </a:t>
                </a:r>
              </a:p>
            </p:txBody>
          </p:sp>
        </mc:Fallback>
      </mc:AlternateContent>
    </p:spTree>
    <p:extLst>
      <p:ext uri="{BB962C8B-B14F-4D97-AF65-F5344CB8AC3E}">
        <p14:creationId xmlns:p14="http://schemas.microsoft.com/office/powerpoint/2010/main" val="11645846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1BD31-6AAD-D58E-F72A-13BEB78695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D8DB8D-6786-6DFD-8C25-ECC9851B00D5}"/>
              </a:ext>
            </a:extLst>
          </p:cNvPr>
          <p:cNvSpPr>
            <a:spLocks noGrp="1"/>
          </p:cNvSpPr>
          <p:nvPr>
            <p:ph type="title"/>
          </p:nvPr>
        </p:nvSpPr>
        <p:spPr>
          <a:xfrm>
            <a:off x="4361390" y="104649"/>
            <a:ext cx="2887824" cy="687203"/>
          </a:xfrm>
        </p:spPr>
        <p:txBody>
          <a:bodyPr/>
          <a:lstStyle/>
          <a:p>
            <a:r>
              <a:rPr lang="en-US" dirty="0"/>
              <a:t>Prospects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595D052-8038-519D-8965-14D16593E653}"/>
                  </a:ext>
                </a:extLst>
              </p:cNvPr>
              <p:cNvSpPr txBox="1"/>
              <p:nvPr/>
            </p:nvSpPr>
            <p:spPr>
              <a:xfrm>
                <a:off x="329938" y="782425"/>
                <a:ext cx="11656268" cy="6186309"/>
              </a:xfrm>
              <a:prstGeom prst="rect">
                <a:avLst/>
              </a:prstGeom>
              <a:noFill/>
            </p:spPr>
            <p:txBody>
              <a:bodyPr wrap="none" rtlCol="0">
                <a:spAutoFit/>
              </a:bodyPr>
              <a:lstStyle/>
              <a:p>
                <a:r>
                  <a:rPr lang="en-US" dirty="0"/>
                  <a:t>The current goals for the neutron beta decay community are primarily to produce a data set which can </a:t>
                </a:r>
              </a:p>
              <a:p>
                <a:r>
                  <a:rPr lang="en-US" dirty="0"/>
                  <a:t>provide internally consistent data which permits the extraction of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𝑢𝑑</m:t>
                        </m:r>
                      </m:sub>
                    </m:sSub>
                  </m:oMath>
                </a14:m>
                <a:r>
                  <a:rPr lang="en-US" dirty="0"/>
                  <a:t> at a level comparable to the </a:t>
                </a:r>
                <a:r>
                  <a:rPr lang="en-US" dirty="0" err="1"/>
                  <a:t>superallowed</a:t>
                </a:r>
                <a:r>
                  <a:rPr lang="en-US" dirty="0"/>
                  <a:t> decays</a:t>
                </a:r>
              </a:p>
              <a:p>
                <a:endParaRPr lang="en-US" dirty="0"/>
              </a:p>
              <a:p>
                <a:r>
                  <a:rPr lang="en-US" dirty="0"/>
                  <a:t>This means:</a:t>
                </a:r>
              </a:p>
              <a:p>
                <a:pPr marL="342900" indent="-342900">
                  <a:buAutoNum type="arabicParenBoth"/>
                </a:pPr>
                <a:r>
                  <a:rPr lang="en-US" dirty="0"/>
                  <a:t>Elucidating the current lifetime problem</a:t>
                </a:r>
              </a:p>
              <a:p>
                <a:r>
                  <a:rPr lang="en-US" dirty="0"/>
                  <a:t>                   Beams: </a:t>
                </a:r>
                <a:r>
                  <a:rPr lang="en-US" b="1" dirty="0"/>
                  <a:t>BL2/BL3 </a:t>
                </a:r>
                <a:r>
                  <a:rPr lang="en-US" dirty="0"/>
                  <a:t>should operate at NIST, with target 0.3 s, and running starting in 2027</a:t>
                </a:r>
              </a:p>
              <a:p>
                <a:r>
                  <a:rPr lang="en-US" dirty="0"/>
                  <a:t>                                 </a:t>
                </a:r>
                <a:r>
                  <a:rPr lang="en-US" b="1" dirty="0"/>
                  <a:t>J-PARC</a:t>
                </a:r>
                <a:r>
                  <a:rPr lang="en-US" dirty="0"/>
                  <a:t> beam experiment provides an important cross-check, with goals near 1 sec precision, </a:t>
                </a:r>
                <a:r>
                  <a:rPr lang="en-US" b="1" dirty="0"/>
                  <a:t>ongoing</a:t>
                </a:r>
              </a:p>
              <a:p>
                <a:r>
                  <a:rPr lang="en-US" dirty="0"/>
                  <a:t>                                  </a:t>
                </a:r>
                <a:r>
                  <a:rPr lang="en-US" b="1" dirty="0" err="1"/>
                  <a:t>UCNprobe</a:t>
                </a:r>
                <a:r>
                  <a:rPr lang="en-US" dirty="0"/>
                  <a:t> plans to start data taking with direct measurement of beta-decay branching ratio, initial goal</a:t>
                </a:r>
              </a:p>
              <a:p>
                <a:r>
                  <a:rPr lang="en-US" dirty="0"/>
                  <a:t>                                           0.14%, start  running in 2025</a:t>
                </a:r>
              </a:p>
              <a:p>
                <a:r>
                  <a:rPr lang="en-US" dirty="0"/>
                  <a:t>          UCN storage:  </a:t>
                </a:r>
                <a:r>
                  <a:rPr lang="en-US" b="1" dirty="0"/>
                  <a:t>UCN</a:t>
                </a:r>
                <a14:m>
                  <m:oMath xmlns:m="http://schemas.openxmlformats.org/officeDocument/2006/math">
                    <m:r>
                      <a:rPr lang="en-US" b="1" i="1" smtClean="0">
                        <a:latin typeface="Cambria Math" panose="02040503050406030204" pitchFamily="18" charset="0"/>
                        <a:ea typeface="Cambria Math" panose="02040503050406030204" pitchFamily="18" charset="0"/>
                      </a:rPr>
                      <m:t>𝝉</m:t>
                    </m:r>
                  </m:oMath>
                </a14:m>
                <a:r>
                  <a:rPr lang="en-US" b="1" dirty="0"/>
                  <a:t>+ </a:t>
                </a:r>
                <a:r>
                  <a:rPr lang="en-US" dirty="0"/>
                  <a:t>will start commissioning in 2025, with sensitivity goal below 0.15 s</a:t>
                </a:r>
              </a:p>
              <a:p>
                <a:r>
                  <a:rPr lang="en-US" dirty="0"/>
                  <a:t>                                   </a:t>
                </a:r>
                <a:r>
                  <a:rPr lang="en-US" b="1" dirty="0" err="1"/>
                  <a:t>TauSpect</a:t>
                </a:r>
                <a:r>
                  <a:rPr lang="en-US" dirty="0"/>
                  <a:t> </a:t>
                </a:r>
                <a:r>
                  <a:rPr lang="en-US" b="1" dirty="0"/>
                  <a:t>is currently running </a:t>
                </a:r>
                <a:r>
                  <a:rPr lang="en-US" dirty="0"/>
                  <a:t>at PSI , with sensitivity goal at 0.3 s for their current instrument</a:t>
                </a:r>
              </a:p>
              <a:p>
                <a:r>
                  <a:rPr lang="en-US" dirty="0"/>
                  <a:t>                                   </a:t>
                </a:r>
                <a:r>
                  <a:rPr lang="en-US" b="1" dirty="0" err="1"/>
                  <a:t>PeNELOPE</a:t>
                </a:r>
                <a:r>
                  <a:rPr lang="en-US" dirty="0"/>
                  <a:t> planned to start running in 2027 at TRIUMF, sensitivity goal of 0.1 s </a:t>
                </a:r>
              </a:p>
              <a:p>
                <a:r>
                  <a:rPr lang="en-US" dirty="0"/>
                  <a:t>(2) Angular correlations to determine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𝐴</m:t>
                        </m:r>
                      </m:sub>
                    </m:sSub>
                  </m:oMath>
                </a14:m>
                <a:r>
                  <a:rPr lang="en-US" dirty="0"/>
                  <a:t> </a:t>
                </a:r>
              </a:p>
              <a:p>
                <a:r>
                  <a:rPr lang="en-US" dirty="0"/>
                  <a:t>         </a:t>
                </a:r>
                <a:r>
                  <a:rPr lang="el-GR" dirty="0"/>
                  <a:t>β</a:t>
                </a:r>
                <a:r>
                  <a:rPr lang="en-US" dirty="0"/>
                  <a:t>-asymmetry: </a:t>
                </a:r>
                <a:r>
                  <a:rPr lang="en-US" b="1" dirty="0"/>
                  <a:t>Perc</a:t>
                </a:r>
                <a:r>
                  <a:rPr lang="en-US" dirty="0"/>
                  <a:t> targeting 0.013% uncertainty, with magnet commissioning in the second half of 2025</a:t>
                </a:r>
              </a:p>
              <a:p>
                <a:r>
                  <a:rPr lang="en-US" dirty="0"/>
                  <a:t>                                   </a:t>
                </a:r>
                <a:r>
                  <a:rPr lang="en-US" b="1" dirty="0"/>
                  <a:t>UCNA+</a:t>
                </a:r>
                <a:r>
                  <a:rPr lang="en-US" dirty="0"/>
                  <a:t> under development, targeting &lt; 0.05% with running after 2025 (date not established)</a:t>
                </a:r>
              </a:p>
              <a:p>
                <a:r>
                  <a:rPr lang="en-US" dirty="0"/>
                  <a:t>                                   </a:t>
                </a:r>
                <a:r>
                  <a:rPr lang="en-US" b="1" dirty="0" err="1"/>
                  <a:t>PNAb</a:t>
                </a:r>
                <a:r>
                  <a:rPr lang="en-US" dirty="0"/>
                  <a:t> under development, targeting ~ 0.02% with running after 2025 (date not established)</a:t>
                </a:r>
              </a:p>
              <a:p>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𝛽</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𝜈</m:t>
                            </m:r>
                          </m:e>
                        </m:acc>
                      </m:e>
                      <m:sub>
                        <m:r>
                          <a:rPr lang="en-US" b="0" i="1" smtClean="0">
                            <a:latin typeface="Cambria Math" panose="02040503050406030204" pitchFamily="18" charset="0"/>
                            <a:ea typeface="Cambria Math" panose="02040503050406030204" pitchFamily="18" charset="0"/>
                          </a:rPr>
                          <m:t>𝑒</m:t>
                        </m:r>
                      </m:sub>
                    </m:sSub>
                  </m:oMath>
                </a14:m>
                <a:r>
                  <a:rPr lang="en-US" dirty="0"/>
                  <a:t> correlation: </a:t>
                </a:r>
                <a:r>
                  <a:rPr lang="en-US" b="1" dirty="0"/>
                  <a:t>Nab</a:t>
                </a:r>
                <a:r>
                  <a:rPr lang="en-US" dirty="0"/>
                  <a:t> targeting ~0.04%, can also clarify issues suggested by </a:t>
                </a:r>
                <a:r>
                  <a:rPr lang="en-US" dirty="0" err="1"/>
                  <a:t>aSPECT</a:t>
                </a:r>
                <a:r>
                  <a:rPr lang="en-US" dirty="0"/>
                  <a:t> measurement, </a:t>
                </a:r>
                <a:r>
                  <a:rPr lang="en-US" b="1" dirty="0"/>
                  <a:t>currently running</a:t>
                </a:r>
              </a:p>
              <a:p>
                <a:endParaRPr lang="en-US" dirty="0"/>
              </a:p>
              <a:p>
                <a:r>
                  <a:rPr lang="en-US" dirty="0"/>
                  <a:t>As a whole, these experiments should provide a robust characterization of the neutron decay at roughly the same level as</a:t>
                </a:r>
              </a:p>
              <a:p>
                <a:r>
                  <a:rPr lang="en-US" dirty="0"/>
                  <a:t>the </a:t>
                </a:r>
                <a:r>
                  <a:rPr lang="en-US" dirty="0" err="1"/>
                  <a:t>superallowed</a:t>
                </a:r>
                <a:r>
                  <a:rPr lang="en-US" dirty="0"/>
                  <a:t> decays, and set the stage for a thrust to theoretical limits during the period of ESS running</a:t>
                </a:r>
              </a:p>
              <a:p>
                <a:endParaRPr lang="en-US" dirty="0"/>
              </a:p>
              <a:p>
                <a:r>
                  <a:rPr lang="en-US" dirty="0"/>
                  <a:t>          </a:t>
                </a:r>
              </a:p>
            </p:txBody>
          </p:sp>
        </mc:Choice>
        <mc:Fallback xmlns="">
          <p:sp>
            <p:nvSpPr>
              <p:cNvPr id="4" name="TextBox 3">
                <a:extLst>
                  <a:ext uri="{FF2B5EF4-FFF2-40B4-BE49-F238E27FC236}">
                    <a16:creationId xmlns:a16="http://schemas.microsoft.com/office/drawing/2014/main" id="{0595D052-8038-519D-8965-14D16593E653}"/>
                  </a:ext>
                </a:extLst>
              </p:cNvPr>
              <p:cNvSpPr txBox="1">
                <a:spLocks noRot="1" noChangeAspect="1" noMove="1" noResize="1" noEditPoints="1" noAdjustHandles="1" noChangeArrowheads="1" noChangeShapeType="1" noTextEdit="1"/>
              </p:cNvSpPr>
              <p:nvPr/>
            </p:nvSpPr>
            <p:spPr>
              <a:xfrm>
                <a:off x="329938" y="782425"/>
                <a:ext cx="11656268" cy="6186309"/>
              </a:xfrm>
              <a:prstGeom prst="rect">
                <a:avLst/>
              </a:prstGeom>
              <a:blipFill>
                <a:blip r:embed="rId2"/>
                <a:stretch>
                  <a:fillRect l="-418" t="-493"/>
                </a:stretch>
              </a:blipFill>
            </p:spPr>
            <p:txBody>
              <a:bodyPr/>
              <a:lstStyle/>
              <a:p>
                <a:r>
                  <a:rPr lang="en-US">
                    <a:noFill/>
                  </a:rPr>
                  <a:t> </a:t>
                </a:r>
              </a:p>
            </p:txBody>
          </p:sp>
        </mc:Fallback>
      </mc:AlternateContent>
      <p:sp>
        <p:nvSpPr>
          <p:cNvPr id="3" name="Star: 5 Points 2">
            <a:extLst>
              <a:ext uri="{FF2B5EF4-FFF2-40B4-BE49-F238E27FC236}">
                <a16:creationId xmlns:a16="http://schemas.microsoft.com/office/drawing/2014/main" id="{44D25FB5-C818-B90E-C8B7-7169C3BDBAE7}"/>
              </a:ext>
            </a:extLst>
          </p:cNvPr>
          <p:cNvSpPr/>
          <p:nvPr/>
        </p:nvSpPr>
        <p:spPr>
          <a:xfrm>
            <a:off x="946298" y="2445488"/>
            <a:ext cx="265814" cy="265814"/>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15EB10E3-F3B7-CB59-05DA-E89287A2D308}"/>
              </a:ext>
            </a:extLst>
          </p:cNvPr>
          <p:cNvSpPr/>
          <p:nvPr/>
        </p:nvSpPr>
        <p:spPr>
          <a:xfrm>
            <a:off x="960475" y="3597348"/>
            <a:ext cx="265814" cy="265814"/>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670D782F-F642-DE1D-35FA-FA882A295C05}"/>
              </a:ext>
            </a:extLst>
          </p:cNvPr>
          <p:cNvSpPr/>
          <p:nvPr/>
        </p:nvSpPr>
        <p:spPr>
          <a:xfrm>
            <a:off x="99238" y="5234761"/>
            <a:ext cx="265814" cy="265814"/>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DD3059D4-45DA-696E-DE6D-9E0DDF9A3773}"/>
              </a:ext>
            </a:extLst>
          </p:cNvPr>
          <p:cNvSpPr/>
          <p:nvPr/>
        </p:nvSpPr>
        <p:spPr>
          <a:xfrm>
            <a:off x="7031665" y="301255"/>
            <a:ext cx="265814" cy="265814"/>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AF94D83-AC05-DA2F-ED7C-50FD0DACF285}"/>
              </a:ext>
            </a:extLst>
          </p:cNvPr>
          <p:cNvSpPr txBox="1"/>
          <p:nvPr/>
        </p:nvSpPr>
        <p:spPr>
          <a:xfrm>
            <a:off x="7644809" y="265809"/>
            <a:ext cx="3753272" cy="369332"/>
          </a:xfrm>
          <a:prstGeom prst="rect">
            <a:avLst/>
          </a:prstGeom>
          <a:noFill/>
        </p:spPr>
        <p:txBody>
          <a:bodyPr wrap="none" rtlCol="0">
            <a:spAutoFit/>
          </a:bodyPr>
          <a:lstStyle/>
          <a:p>
            <a:r>
              <a:rPr lang="en-US" dirty="0"/>
              <a:t>Currently Running!  New results soon!</a:t>
            </a:r>
          </a:p>
        </p:txBody>
      </p:sp>
    </p:spTree>
    <p:extLst>
      <p:ext uri="{BB962C8B-B14F-4D97-AF65-F5344CB8AC3E}">
        <p14:creationId xmlns:p14="http://schemas.microsoft.com/office/powerpoint/2010/main" val="3753493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Noto Sans CJK SC Regular"/>
      </a:majorFont>
      <a:minorFont>
        <a:latin typeface="Arial"/>
        <a:ea typeface=""/>
        <a:cs typeface="Noto Sans CJK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US" altLang="en-US" sz="1800" b="0" i="0" u="none" strike="noStrike" cap="none" normalizeH="0" baseline="0" smtClean="0">
            <a:ln>
              <a:noFill/>
            </a:ln>
            <a:effectLst/>
            <a:latin typeface="Arial" panose="020B0604020202020204" pitchFamily="34" charset="0"/>
            <a:cs typeface="Noto Sans CJK SC Regular"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US" altLang="en-US" sz="1800" b="0" i="0" u="none" strike="noStrike" cap="none" normalizeH="0" baseline="0" smtClean="0">
            <a:ln>
              <a:noFill/>
            </a:ln>
            <a:effectLst/>
            <a:latin typeface="Arial" panose="020B0604020202020204" pitchFamily="34" charset="0"/>
            <a:cs typeface="Noto Sans CJK SC Regular"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Noto Sans CJK SC Regular"/>
      </a:majorFont>
      <a:minorFont>
        <a:latin typeface="Arial"/>
        <a:ea typeface=""/>
        <a:cs typeface="Noto Sans CJK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US" altLang="en-US" sz="1800" b="0" i="0" u="none" strike="noStrike" cap="none" normalizeH="0" baseline="0" smtClean="0">
            <a:ln>
              <a:noFill/>
            </a:ln>
            <a:effectLst/>
            <a:latin typeface="Arial" panose="020B0604020202020204" pitchFamily="34" charset="0"/>
            <a:cs typeface="Noto Sans CJK SC Regular"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US" altLang="en-US" sz="1800" b="0" i="0" u="none" strike="noStrike" cap="none" normalizeH="0" baseline="0" smtClean="0">
            <a:ln>
              <a:noFill/>
            </a:ln>
            <a:effectLst/>
            <a:latin typeface="Arial" panose="020B0604020202020204" pitchFamily="34" charset="0"/>
            <a:cs typeface="Noto Sans CJK SC Regular"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Noto Sans CJK SC Regular"/>
      </a:majorFont>
      <a:minorFont>
        <a:latin typeface="Arial"/>
        <a:ea typeface=""/>
        <a:cs typeface="Noto Sans CJK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US" altLang="en-US" sz="1800" b="0" i="0" u="none" strike="noStrike" cap="none" normalizeH="0" baseline="0" smtClean="0">
            <a:ln>
              <a:noFill/>
            </a:ln>
            <a:effectLst/>
            <a:latin typeface="Arial" panose="020B0604020202020204" pitchFamily="34" charset="0"/>
            <a:cs typeface="Noto Sans CJK SC Regular"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US" altLang="en-US" sz="1800" b="0" i="0" u="none" strike="noStrike" cap="none" normalizeH="0" baseline="0" smtClean="0">
            <a:ln>
              <a:noFill/>
            </a:ln>
            <a:effectLst/>
            <a:latin typeface="Arial" panose="020B0604020202020204" pitchFamily="34" charset="0"/>
            <a:cs typeface="Noto Sans CJK SC Regular"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8201</TotalTime>
  <Words>6796</Words>
  <Application>Microsoft Office PowerPoint</Application>
  <PresentationFormat>Widescreen</PresentationFormat>
  <Paragraphs>1104</Paragraphs>
  <Slides>101</Slides>
  <Notes>19</Notes>
  <HiddenSlides>9</HiddenSlides>
  <MMClips>0</MMClips>
  <ScaleCrop>false</ScaleCrop>
  <HeadingPairs>
    <vt:vector size="8" baseType="variant">
      <vt:variant>
        <vt:lpstr>Fonts Used</vt:lpstr>
      </vt:variant>
      <vt:variant>
        <vt:i4>27</vt:i4>
      </vt:variant>
      <vt:variant>
        <vt:lpstr>Theme</vt:lpstr>
      </vt:variant>
      <vt:variant>
        <vt:i4>6</vt:i4>
      </vt:variant>
      <vt:variant>
        <vt:lpstr>Embedded OLE Servers</vt:lpstr>
      </vt:variant>
      <vt:variant>
        <vt:i4>0</vt:i4>
      </vt:variant>
      <vt:variant>
        <vt:lpstr>Slide Titles</vt:lpstr>
      </vt:variant>
      <vt:variant>
        <vt:i4>101</vt:i4>
      </vt:variant>
    </vt:vector>
  </HeadingPairs>
  <TitlesOfParts>
    <vt:vector size="134" baseType="lpstr">
      <vt:lpstr>AAAAA J+ STIX General</vt:lpstr>
      <vt:lpstr>AAAAAB+ArialNarrow</vt:lpstr>
      <vt:lpstr>AAAAAG+Times-Roman</vt:lpstr>
      <vt:lpstr>AAAAAX+Arial-ItalicMT</vt:lpstr>
      <vt:lpstr>Acumin Pro</vt:lpstr>
      <vt:lpstr>Arial</vt:lpstr>
      <vt:lpstr>Calibri</vt:lpstr>
      <vt:lpstr>Calibri Light</vt:lpstr>
      <vt:lpstr>Cambria Math</vt:lpstr>
      <vt:lpstr>DejaVu Sans</vt:lpstr>
      <vt:lpstr>Helvetica Neue</vt:lpstr>
      <vt:lpstr>Liberation Sans</vt:lpstr>
      <vt:lpstr>LMMathItalic10-Regular</vt:lpstr>
      <vt:lpstr>LMMathItalic8-Regular</vt:lpstr>
      <vt:lpstr>LMRoman10-Regular</vt:lpstr>
      <vt:lpstr>Lucida Grande</vt:lpstr>
      <vt:lpstr>Noto Sans Symbols</vt:lpstr>
      <vt:lpstr>OpenSymbol</vt:lpstr>
      <vt:lpstr>Symbol</vt:lpstr>
      <vt:lpstr>Tahoma</vt:lpstr>
      <vt:lpstr>Times New Roman</vt:lpstr>
      <vt:lpstr>Ubuntu</vt:lpstr>
      <vt:lpstr>Verdana</vt:lpstr>
      <vt:lpstr>Wingdings</vt:lpstr>
      <vt:lpstr>ヒラギノ明朝 ProN W3</vt:lpstr>
      <vt:lpstr>ヒラギノ角ゴ Pro W6</vt:lpstr>
      <vt:lpstr>ヒラギノ角ゴ ProN W3</vt:lpstr>
      <vt:lpstr>Office Theme</vt:lpstr>
      <vt:lpstr>Office Theme</vt:lpstr>
      <vt:lpstr>Office Theme</vt:lpstr>
      <vt:lpstr>Office Theme</vt:lpstr>
      <vt:lpstr>Office Theme</vt:lpstr>
      <vt:lpstr>Office Theme</vt:lpstr>
      <vt:lpstr>Status and Prospects for High Precision Neutron Beta-Decay Research</vt:lpstr>
      <vt:lpstr>Outline</vt:lpstr>
      <vt:lpstr>Why Make High Precision Measurements of Neutron Beta Decay?</vt:lpstr>
      <vt:lpstr>Neutron beta decay basics</vt:lpstr>
      <vt:lpstr>Neutron beta decay basics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EFT Model Independent Analysis</vt:lpstr>
      <vt:lpstr>Unitarity Tests</vt:lpstr>
      <vt:lpstr>PowerPoint Presentation</vt:lpstr>
      <vt:lpstr>PowerPoint Presentation</vt:lpstr>
      <vt:lpstr>PowerPoint Presentation</vt:lpstr>
      <vt:lpstr>RHC Constraints with Unitarity and EFT</vt:lpstr>
      <vt:lpstr>PowerPoint Presentation</vt:lpstr>
      <vt:lpstr>PowerPoint Presentation</vt:lpstr>
      <vt:lpstr>PowerPoint Presentation</vt:lpstr>
      <vt:lpstr>PowerPoint Presentation</vt:lpstr>
      <vt:lpstr>Recent Theory Progress</vt:lpstr>
      <vt:lpstr>Beta Decay Observables</vt:lpstr>
      <vt:lpstr>Beta Decay Parameters</vt:lpstr>
      <vt:lpstr>The Neutron Global Dataset</vt:lpstr>
      <vt:lpstr>PowerPoint Presentation</vt:lpstr>
      <vt:lpstr>PowerPoint Presentation</vt:lpstr>
      <vt:lpstr>PowerPoint Presentation</vt:lpstr>
      <vt:lpstr>Neutron Lifetime Measurements</vt:lpstr>
      <vt:lpstr>PowerPoint Presentation</vt:lpstr>
      <vt:lpstr>Beams I</vt:lpstr>
      <vt:lpstr>PowerPoint Presentation</vt:lpstr>
      <vt:lpstr>Lifetime measurements with cold neutron beams</vt:lpstr>
      <vt:lpstr>Lifetime measurements with cold neutron beams</vt:lpstr>
      <vt:lpstr>Lifetime measurements with cold neutron beams</vt:lpstr>
      <vt:lpstr>Lifetime measurements with cold neutron beams</vt:lpstr>
      <vt:lpstr>The most precise beam experiment is at the  National Institute of Standards and Technology (NIST)</vt:lpstr>
      <vt:lpstr>The most precise beam experiment is at the  National Institute of Standards and Technology (NIST)</vt:lpstr>
      <vt:lpstr>PowerPoint Presentation</vt:lpstr>
      <vt:lpstr>Lifetime measurements: two varieties</vt:lpstr>
      <vt:lpstr>Neutron Storage I</vt:lpstr>
      <vt:lpstr>PowerPoint Presentation</vt:lpstr>
      <vt:lpstr>PowerPoint Presentation</vt:lpstr>
      <vt:lpstr>The Gravitrap Experiment</vt:lpstr>
      <vt:lpstr>PowerPoint Presentation</vt:lpstr>
      <vt:lpstr>PowerPoint Presentation</vt:lpstr>
      <vt:lpstr>Lifetime measurements: two varieties</vt:lpstr>
      <vt:lpstr>The Path Forward (since 2013):</vt:lpstr>
      <vt:lpstr>Beams</vt:lpstr>
      <vt:lpstr>PowerPoint Presentation</vt:lpstr>
      <vt:lpstr>PowerPoint Presentation</vt:lpstr>
      <vt:lpstr>Principle of J-PARC experiment</vt:lpstr>
      <vt:lpstr>PowerPoint Presentation</vt:lpstr>
      <vt:lpstr>Neutron Storage (Magnetic Bottles)</vt:lpstr>
      <vt:lpstr>PowerPoint Presentation</vt:lpstr>
      <vt:lpstr>PowerPoint Presentation</vt:lpstr>
      <vt:lpstr>PowerPoint Presentation</vt:lpstr>
      <vt:lpstr>PowerPoint Presentation</vt:lpstr>
      <vt:lpstr>PowerPoint Presentation</vt:lpstr>
      <vt:lpstr>PowerPoint Presentation</vt:lpstr>
      <vt:lpstr>UCNτ</vt:lpstr>
      <vt:lpstr>The UCNτ Experiment</vt:lpstr>
      <vt:lpstr>UCN𝜏 </vt:lpstr>
      <vt:lpstr>UCN𝜏 </vt:lpstr>
      <vt:lpstr>PowerPoint Presentation</vt:lpstr>
      <vt:lpstr>The UCNτ apparatus</vt:lpstr>
      <vt:lpstr>In situ “Dagger” Detector</vt:lpstr>
      <vt:lpstr>Pairs of short-long storage times</vt:lpstr>
      <vt:lpstr>Systematic Corrections  (2020-2022 running)</vt:lpstr>
      <vt:lpstr>The 2020-2022 Dataset: Most Recent Results</vt:lpstr>
      <vt:lpstr>UCNτ 2025 and beyond</vt:lpstr>
      <vt:lpstr>A neutron elevator: UCNτ+</vt:lpstr>
      <vt:lpstr>Simulation of a cylindrical trap geometry: UCN Loading</vt:lpstr>
      <vt:lpstr>PowerPoint Presentation</vt:lpstr>
      <vt:lpstr>Angular Correlations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next generation:  PERC (Proton Electron Radiation Channel) at MLZ / FRM II, Garching</vt:lpstr>
      <vt:lpstr>PERC (Proton Electron Radiation channel) Facility at MLZ</vt:lpstr>
      <vt:lpstr>PERC (Proton Electron Radiation channel) Facility at MLZ</vt:lpstr>
      <vt:lpstr>The Beta-Neutrino Correlation</vt:lpstr>
      <vt:lpstr>Angular Correlation Measurements: Beta-neutrino angular correlation</vt:lpstr>
      <vt:lpstr>PowerPoint Presentation</vt:lpstr>
      <vt:lpstr>PowerPoint Presentation</vt:lpstr>
      <vt:lpstr>Advantages of Nab</vt:lpstr>
      <vt:lpstr>Prospects</vt:lpstr>
      <vt:lpstr>Prospects</vt:lpstr>
      <vt:lpstr>New Initiatives for the 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Neutrons and nuclei: measurements of angular correlations</dc:title>
  <dc:creator>Albert R Young</dc:creator>
  <cp:lastModifiedBy>Albert R. Young</cp:lastModifiedBy>
  <cp:revision>479</cp:revision>
  <cp:lastPrinted>2022-06-06T21:12:35Z</cp:lastPrinted>
  <dcterms:created xsi:type="dcterms:W3CDTF">2022-02-09T01:30:39Z</dcterms:created>
  <dcterms:modified xsi:type="dcterms:W3CDTF">2025-01-15T07:32:26Z</dcterms:modified>
</cp:coreProperties>
</file>